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7" r:id="rId5"/>
    <p:sldId id="258" r:id="rId6"/>
    <p:sldId id="302" r:id="rId7"/>
    <p:sldId id="261" r:id="rId8"/>
    <p:sldId id="271" r:id="rId9"/>
    <p:sldId id="272" r:id="rId10"/>
    <p:sldId id="273" r:id="rId11"/>
    <p:sldId id="274" r:id="rId12"/>
    <p:sldId id="303" r:id="rId13"/>
    <p:sldId id="300" r:id="rId14"/>
    <p:sldId id="309" r:id="rId15"/>
    <p:sldId id="310" r:id="rId16"/>
    <p:sldId id="308" r:id="rId17"/>
    <p:sldId id="301" r:id="rId18"/>
    <p:sldId id="296" r:id="rId19"/>
    <p:sldId id="282" r:id="rId20"/>
    <p:sldId id="305" r:id="rId21"/>
    <p:sldId id="306" r:id="rId22"/>
    <p:sldId id="307" r:id="rId23"/>
    <p:sldId id="286" r:id="rId24"/>
    <p:sldId id="287" r:id="rId25"/>
    <p:sldId id="288" r:id="rId26"/>
    <p:sldId id="289" r:id="rId27"/>
  </p:sldIdLst>
  <p:sldSz cx="9144000" cy="5143500" type="screen16x9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9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FF3B9F"/>
    <a:srgbClr val="EF7191"/>
    <a:srgbClr val="EF84A1"/>
    <a:srgbClr val="EF7492"/>
    <a:srgbClr val="EF6C6A"/>
    <a:srgbClr val="EF676E"/>
    <a:srgbClr val="EF4346"/>
    <a:srgbClr val="EF6769"/>
    <a:srgbClr val="EF2F4E"/>
    <a:srgbClr val="EF1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 autoAdjust="0"/>
    <p:restoredTop sz="94702" autoAdjust="0"/>
  </p:normalViewPr>
  <p:slideViewPr>
    <p:cSldViewPr snapToGrid="0" snapToObjects="1">
      <p:cViewPr varScale="1">
        <p:scale>
          <a:sx n="110" d="100"/>
          <a:sy n="110" d="100"/>
        </p:scale>
        <p:origin x="-96" y="-5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261F8-1BAB-974D-91D1-21FC0F85D67F}" type="datetimeFigureOut">
              <a:rPr lang="en-US" smtClean="0"/>
              <a:t>15-08-28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D4E95-60D3-AD4E-82A6-96264C359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23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9EB0E-B5C5-8749-97ED-B7579BB08156}" type="datetimeFigureOut">
              <a:rPr lang="en-US" smtClean="0"/>
              <a:t>15-08-28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8598-D00B-9944-9895-74402FAE7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3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3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bibliotek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Vi </a:t>
            </a:r>
            <a:r>
              <a:rPr lang="en-US" baseline="0" dirty="0" err="1" smtClean="0"/>
              <a:t>ska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fokusera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Lindholmen</a:t>
            </a:r>
            <a:r>
              <a:rPr lang="en-US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Litteratur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tillhör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teknisk</a:t>
            </a:r>
            <a:r>
              <a:rPr lang="en-US" baseline="0" dirty="0" smtClean="0"/>
              <a:t>/</a:t>
            </a:r>
            <a:r>
              <a:rPr lang="en-US" baseline="0" dirty="0" err="1" smtClean="0"/>
              <a:t>naturvetenskapligt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bibliotek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8598-D00B-9944-9895-74402FAE73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79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Introduktion</a:t>
            </a:r>
            <a:r>
              <a:rPr lang="en-US" dirty="0" smtClean="0"/>
              <a:t> </a:t>
            </a:r>
            <a:r>
              <a:rPr lang="en-US" dirty="0" err="1" smtClean="0"/>
              <a:t>för</a:t>
            </a:r>
            <a:r>
              <a:rPr lang="en-US" dirty="0" smtClean="0"/>
              <a:t> </a:t>
            </a:r>
            <a:r>
              <a:rPr lang="en-US" dirty="0" err="1" smtClean="0"/>
              <a:t>att</a:t>
            </a:r>
            <a:r>
              <a:rPr lang="en-US" dirty="0" smtClean="0"/>
              <a:t> </a:t>
            </a:r>
            <a:r>
              <a:rPr lang="en-US" dirty="0" err="1" smtClean="0"/>
              <a:t>klara</a:t>
            </a:r>
            <a:r>
              <a:rPr lang="en-US" dirty="0" smtClean="0"/>
              <a:t> </a:t>
            </a:r>
            <a:r>
              <a:rPr lang="en-US" dirty="0" err="1" smtClean="0"/>
              <a:t>uppgiften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IEEE </a:t>
            </a:r>
            <a:r>
              <a:rPr lang="en-US" dirty="0" err="1" smtClean="0"/>
              <a:t>är</a:t>
            </a:r>
            <a:r>
              <a:rPr lang="en-US" dirty="0" smtClean="0"/>
              <a:t> </a:t>
            </a:r>
            <a:r>
              <a:rPr lang="en-US" dirty="0" err="1" smtClean="0"/>
              <a:t>mycket</a:t>
            </a:r>
            <a:r>
              <a:rPr lang="en-US" dirty="0" smtClean="0"/>
              <a:t> </a:t>
            </a:r>
            <a:r>
              <a:rPr lang="en-US" dirty="0" err="1" smtClean="0"/>
              <a:t>använd</a:t>
            </a:r>
            <a:r>
              <a:rPr lang="en-US" dirty="0" smtClean="0"/>
              <a:t> </a:t>
            </a:r>
            <a:r>
              <a:rPr lang="en-US" dirty="0" err="1" smtClean="0"/>
              <a:t>inom</a:t>
            </a:r>
            <a:r>
              <a:rPr lang="en-US" dirty="0" smtClean="0"/>
              <a:t> Data &amp; </a:t>
            </a:r>
            <a:r>
              <a:rPr lang="en-US" dirty="0" err="1" smtClean="0"/>
              <a:t>Elektro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8598-D00B-9944-9895-74402FAE73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86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Betoning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utvärdering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källor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8598-D00B-9944-9895-74402FAE73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75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mesta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finns</a:t>
            </a:r>
            <a:r>
              <a:rPr lang="en-US" dirty="0" smtClean="0"/>
              <a:t> </a:t>
            </a:r>
            <a:r>
              <a:rPr lang="en-US" dirty="0" err="1" smtClean="0"/>
              <a:t>tillgängligt</a:t>
            </a:r>
            <a:r>
              <a:rPr lang="en-US" baseline="0" dirty="0" smtClean="0"/>
              <a:t> via Summon </a:t>
            </a:r>
            <a:r>
              <a:rPr lang="en-US" baseline="0" dirty="0" err="1" smtClean="0"/>
              <a:t>är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engelska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8598-D00B-9944-9895-74402FAE73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67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Request via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bibliotekskatalog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 </a:t>
            </a:r>
            <a:r>
              <a:rPr lang="en-US" baseline="0" dirty="0" err="1" smtClean="0"/>
              <a:t>ska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dubbelkolla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dokumenttyper</a:t>
            </a:r>
            <a:r>
              <a:rPr lang="en-US" baseline="0" dirty="0" smtClean="0"/>
              <a:t> I Summon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8598-D00B-9944-9895-74402FAE73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86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8598-D00B-9944-9895-74402FAE73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4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OBS.</a:t>
            </a:r>
            <a:r>
              <a:rPr lang="en-US" baseline="0" dirty="0" smtClean="0"/>
              <a:t> </a:t>
            </a:r>
            <a:r>
              <a:rPr lang="en-US" dirty="0" err="1" smtClean="0"/>
              <a:t>Upphovsman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vara</a:t>
            </a:r>
            <a:r>
              <a:rPr lang="en-US" dirty="0" smtClean="0"/>
              <a:t> en </a:t>
            </a:r>
            <a:r>
              <a:rPr lang="en-US" dirty="0" err="1" smtClean="0"/>
              <a:t>organisation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8598-D00B-9944-9895-74402FAE73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65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8598-D00B-9944-9895-74402FAE73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0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724650" y="628650"/>
            <a:ext cx="2152650" cy="4229100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66700" y="628650"/>
            <a:ext cx="6305550" cy="4229100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Drag picture to placeholder or click icon to add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0" y="62865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102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pic>
        <p:nvPicPr>
          <p:cNvPr id="10" name="Bildobjekt 9" descr="Chalmers Univ logo_svart.em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600" y="114300"/>
            <a:ext cx="1295400" cy="187577"/>
          </a:xfrm>
          <a:prstGeom prst="rect">
            <a:avLst/>
          </a:prstGeom>
        </p:spPr>
      </p:pic>
      <p:cxnSp>
        <p:nvCxnSpPr>
          <p:cNvPr id="12" name="Rak 11"/>
          <p:cNvCxnSpPr/>
          <p:nvPr/>
        </p:nvCxnSpPr>
        <p:spPr bwMode="auto">
          <a:xfrm>
            <a:off x="0" y="342900"/>
            <a:ext cx="9144000" cy="119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ＭＳ Ｐゴシック" pitchFamily="96" charset="-128"/>
          <a:cs typeface="Akzidenz-Bd for Chalmer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  <a:ea typeface="ＭＳ Ｐゴシック" pitchFamily="96" charset="-128"/>
          <a:cs typeface="ＭＳ Ｐゴシック" pitchFamily="9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Black" pitchFamily="6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•"/>
        <a:defRPr sz="2000" b="0" i="0">
          <a:solidFill>
            <a:schemeClr val="tx1"/>
          </a:solidFill>
          <a:latin typeface="+mn-lt"/>
          <a:ea typeface="ＭＳ Ｐゴシック" pitchFamily="96" charset="-128"/>
          <a:cs typeface="Akzidenz for Chalmers Regular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–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•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–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 b="0" i="0">
          <a:solidFill>
            <a:schemeClr val="tx1"/>
          </a:solidFill>
          <a:latin typeface="+mn-lt"/>
          <a:ea typeface="ＭＳ Ｐゴシック" pitchFamily="68" charset="-128"/>
          <a:cs typeface="Akzidenz for Chalmers Regular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pitchFamily="68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chirone@chalmers.se" TargetMode="External"/><Relationship Id="rId4" Type="http://schemas.openxmlformats.org/officeDocument/2006/relationships/hyperlink" Target="mailto:jane.johansson@chalmers.s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.portal.chalmers.se/sv/kontaktochservice/it-passerkort-kopiering/Sidor/it-passerkort-kopiering.aspx" TargetMode="External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lib.chalmers.s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36600"/>
            <a:ext cx="7772400" cy="4121150"/>
          </a:xfrm>
        </p:spPr>
        <p:txBody>
          <a:bodyPr/>
          <a:lstStyle/>
          <a:p>
            <a:pPr marL="0" indent="0" algn="ctr">
              <a:buNone/>
            </a:pPr>
            <a:endParaRPr lang="en-US" sz="4000" b="1" dirty="0" smtClean="0"/>
          </a:p>
          <a:p>
            <a:pPr marL="0" indent="0" algn="ctr">
              <a:buNone/>
            </a:pP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Välkommen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till </a:t>
            </a:r>
            <a:endParaRPr lang="en-US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Chalmers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bibliotek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4000" b="1" dirty="0" smtClean="0"/>
          </a:p>
          <a:p>
            <a:pPr marL="0" indent="0">
              <a:buNone/>
            </a:pPr>
            <a:r>
              <a:rPr lang="en-US" sz="1600" dirty="0" smtClean="0">
                <a:hlinkClick r:id="rId3"/>
              </a:rPr>
              <a:t>schirone@chalmers.se</a:t>
            </a: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>
                <a:hlinkClick r:id="rId4"/>
              </a:rPr>
              <a:t>jane.johansson@</a:t>
            </a:r>
            <a:r>
              <a:rPr lang="en-US" sz="1600" dirty="0" smtClean="0">
                <a:hlinkClick r:id="rId4"/>
              </a:rPr>
              <a:t>chalmers.se</a:t>
            </a:r>
            <a:endParaRPr lang="en-US" sz="1600" dirty="0" smtClean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55626" y="4010137"/>
            <a:ext cx="1116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ht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0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OBS. </a:t>
            </a:r>
            <a:r>
              <a:rPr lang="en-US" sz="3600" dirty="0" err="1" smtClean="0"/>
              <a:t>Avgränsa</a:t>
            </a:r>
            <a:r>
              <a:rPr lang="en-US" sz="3600" dirty="0" smtClean="0"/>
              <a:t> </a:t>
            </a:r>
            <a:r>
              <a:rPr lang="en-US" sz="3600" dirty="0" err="1" smtClean="0"/>
              <a:t>sökningen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Font typeface="Arial"/>
              <a:buChar char="•"/>
            </a:pPr>
            <a:endParaRPr lang="en-US" dirty="0" smtClean="0"/>
          </a:p>
          <a:p>
            <a:pPr>
              <a:lnSpc>
                <a:spcPct val="130000"/>
              </a:lnSpc>
              <a:buClrTx/>
              <a:buFont typeface="Arial"/>
              <a:buChar char="•"/>
            </a:pPr>
            <a:r>
              <a:rPr lang="en-US" dirty="0" err="1" smtClean="0"/>
              <a:t>Publikationstyp</a:t>
            </a:r>
            <a:endParaRPr lang="en-US" dirty="0" smtClean="0"/>
          </a:p>
          <a:p>
            <a:pPr>
              <a:lnSpc>
                <a:spcPct val="130000"/>
              </a:lnSpc>
              <a:buClrTx/>
              <a:buFont typeface="Arial"/>
              <a:buChar char="•"/>
            </a:pPr>
            <a:r>
              <a:rPr lang="en-US" dirty="0" err="1" smtClean="0"/>
              <a:t>Publiceringsdatum</a:t>
            </a:r>
            <a:r>
              <a:rPr lang="en-US" dirty="0" smtClean="0"/>
              <a:t> </a:t>
            </a:r>
          </a:p>
          <a:p>
            <a:pPr>
              <a:lnSpc>
                <a:spcPct val="130000"/>
              </a:lnSpc>
              <a:buClrTx/>
              <a:buFont typeface="Arial"/>
              <a:buChar char="•"/>
            </a:pPr>
            <a:r>
              <a:rPr lang="en-US" dirty="0" err="1" smtClean="0"/>
              <a:t>Ämnesområde</a:t>
            </a:r>
            <a:r>
              <a:rPr lang="en-US" dirty="0" smtClean="0"/>
              <a:t> </a:t>
            </a:r>
          </a:p>
          <a:p>
            <a:pPr>
              <a:lnSpc>
                <a:spcPct val="130000"/>
              </a:lnSpc>
              <a:buClrTx/>
              <a:buFont typeface="Arial"/>
              <a:buChar char="•"/>
            </a:pPr>
            <a:r>
              <a:rPr lang="en-US" dirty="0" err="1" smtClean="0"/>
              <a:t>Språk</a:t>
            </a:r>
            <a:r>
              <a:rPr lang="en-US" dirty="0" smtClean="0"/>
              <a:t> (</a:t>
            </a:r>
            <a:r>
              <a:rPr lang="en-US" dirty="0" err="1" smtClean="0"/>
              <a:t>engelska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6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Avancerad</a:t>
            </a:r>
            <a:r>
              <a:rPr lang="en-US" sz="3600" dirty="0" smtClean="0"/>
              <a:t> </a:t>
            </a:r>
            <a:r>
              <a:rPr lang="en-US" sz="3600" dirty="0" err="1" smtClean="0"/>
              <a:t>Sökning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36504"/>
            <a:ext cx="7772400" cy="337185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många</a:t>
            </a:r>
            <a:r>
              <a:rPr lang="en-US" dirty="0"/>
              <a:t> </a:t>
            </a:r>
            <a:r>
              <a:rPr lang="en-US" dirty="0" err="1"/>
              <a:t>träffar</a:t>
            </a:r>
            <a:r>
              <a:rPr lang="en-US" dirty="0"/>
              <a:t>? </a:t>
            </a:r>
            <a:r>
              <a:rPr lang="en-US" dirty="0" err="1"/>
              <a:t>Kombinera</a:t>
            </a:r>
            <a:r>
              <a:rPr lang="en-US" dirty="0"/>
              <a:t> </a:t>
            </a:r>
            <a:r>
              <a:rPr lang="en-US" dirty="0" err="1"/>
              <a:t>dina</a:t>
            </a:r>
            <a:r>
              <a:rPr lang="en-US" dirty="0"/>
              <a:t> </a:t>
            </a:r>
            <a:r>
              <a:rPr lang="en-US" dirty="0" err="1"/>
              <a:t>sökord</a:t>
            </a:r>
            <a:r>
              <a:rPr lang="en-US" dirty="0"/>
              <a:t> med AND </a:t>
            </a:r>
          </a:p>
          <a:p>
            <a:pPr marL="0" indent="0" algn="ctr">
              <a:buNone/>
            </a:pPr>
            <a:endParaRPr lang="en-US" sz="1400" i="1" dirty="0"/>
          </a:p>
          <a:p>
            <a:pPr marL="0" indent="0" algn="ctr">
              <a:buNone/>
            </a:pPr>
            <a:r>
              <a:rPr lang="en-US" i="1" dirty="0" smtClean="0"/>
              <a:t>“autonomous car” </a:t>
            </a:r>
            <a:r>
              <a:rPr lang="en-US" i="1" dirty="0"/>
              <a:t>AND </a:t>
            </a:r>
            <a:r>
              <a:rPr lang="en-US" i="1" dirty="0" smtClean="0"/>
              <a:t>Sweden</a:t>
            </a:r>
            <a:endParaRPr lang="en-US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AND </a:t>
            </a:r>
            <a:r>
              <a:rPr lang="en-US" sz="1800" dirty="0" err="1"/>
              <a:t>begränsar</a:t>
            </a:r>
            <a:r>
              <a:rPr lang="en-US" sz="1800" dirty="0"/>
              <a:t> </a:t>
            </a:r>
            <a:r>
              <a:rPr lang="en-US" sz="1800" dirty="0" err="1"/>
              <a:t>sökningen</a:t>
            </a:r>
            <a:r>
              <a:rPr lang="en-US" sz="1800" dirty="0"/>
              <a:t> </a:t>
            </a:r>
          </a:p>
          <a:p>
            <a:pPr marL="0" indent="0">
              <a:buClrTx/>
              <a:buNone/>
            </a:pPr>
            <a:endParaRPr lang="en-US" dirty="0"/>
          </a:p>
        </p:txBody>
      </p:sp>
      <p:sp>
        <p:nvSpPr>
          <p:cNvPr id="4" name="_s1035"/>
          <p:cNvSpPr>
            <a:spLocks noChangeArrowheads="1"/>
          </p:cNvSpPr>
          <p:nvPr/>
        </p:nvSpPr>
        <p:spPr bwMode="auto">
          <a:xfrm>
            <a:off x="3059832" y="2517744"/>
            <a:ext cx="2057400" cy="1543050"/>
          </a:xfrm>
          <a:prstGeom prst="ellipse">
            <a:avLst/>
          </a:prstGeom>
          <a:solidFill>
            <a:schemeClr val="bg2">
              <a:lumMod val="75000"/>
              <a:alpha val="34901"/>
            </a:schemeClr>
          </a:solidFill>
          <a:ln w="4699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0" tIns="0" rIns="0" bIns="0" anchor="ctr"/>
          <a:lstStyle>
            <a:defPPr>
              <a:defRPr lang="sv-S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sv-SE" altLang="sv-SE" sz="1800"/>
          </a:p>
        </p:txBody>
      </p:sp>
      <p:sp>
        <p:nvSpPr>
          <p:cNvPr id="5" name="_s1035"/>
          <p:cNvSpPr>
            <a:spLocks noChangeArrowheads="1"/>
          </p:cNvSpPr>
          <p:nvPr/>
        </p:nvSpPr>
        <p:spPr bwMode="auto">
          <a:xfrm>
            <a:off x="4386808" y="2518672"/>
            <a:ext cx="2057400" cy="1543050"/>
          </a:xfrm>
          <a:prstGeom prst="ellipse">
            <a:avLst/>
          </a:prstGeom>
          <a:solidFill>
            <a:srgbClr val="FF0000">
              <a:alpha val="41000"/>
            </a:srgbClr>
          </a:solidFill>
          <a:ln w="4699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>
            <a:defPPr>
              <a:defRPr lang="sv-S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sv-SE" altLang="sv-SE" sz="1800"/>
          </a:p>
        </p:txBody>
      </p:sp>
    </p:spTree>
    <p:extLst>
      <p:ext uri="{BB962C8B-B14F-4D97-AF65-F5344CB8AC3E}">
        <p14:creationId xmlns:p14="http://schemas.microsoft.com/office/powerpoint/2010/main" val="104900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815666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57504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 err="1" smtClean="0"/>
              <a:t>Avancerad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sökning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00150"/>
            <a:ext cx="8363272" cy="3531840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 err="1" smtClean="0"/>
              <a:t>För</a:t>
            </a:r>
            <a:r>
              <a:rPr lang="en-US" sz="2200" dirty="0" smtClean="0"/>
              <a:t> </a:t>
            </a:r>
            <a:r>
              <a:rPr lang="en-US" sz="2200" dirty="0" err="1" smtClean="0"/>
              <a:t>få</a:t>
            </a:r>
            <a:r>
              <a:rPr lang="en-US" sz="2200" dirty="0" smtClean="0"/>
              <a:t> </a:t>
            </a:r>
            <a:r>
              <a:rPr lang="en-US" sz="2200" dirty="0" err="1" smtClean="0"/>
              <a:t>träffar</a:t>
            </a:r>
            <a:r>
              <a:rPr lang="en-US" sz="2200" dirty="0" smtClean="0"/>
              <a:t>? </a:t>
            </a:r>
            <a:r>
              <a:rPr lang="en-US" sz="2200" dirty="0" err="1" smtClean="0"/>
              <a:t>Kombinera</a:t>
            </a:r>
            <a:r>
              <a:rPr lang="en-US" sz="2200" dirty="0" smtClean="0"/>
              <a:t> </a:t>
            </a:r>
            <a:r>
              <a:rPr lang="en-US" sz="2200" dirty="0" err="1" smtClean="0"/>
              <a:t>dina</a:t>
            </a:r>
            <a:r>
              <a:rPr lang="en-US" sz="2200" dirty="0" smtClean="0"/>
              <a:t> </a:t>
            </a:r>
            <a:r>
              <a:rPr lang="en-US" sz="2200" dirty="0" err="1" smtClean="0"/>
              <a:t>sökord</a:t>
            </a:r>
            <a:r>
              <a:rPr lang="en-US" sz="2200" dirty="0" smtClean="0"/>
              <a:t> med OR</a:t>
            </a:r>
            <a:r>
              <a:rPr lang="en-US" sz="3000" dirty="0" smtClean="0"/>
              <a:t> </a:t>
            </a:r>
          </a:p>
          <a:p>
            <a:pPr marL="0" indent="0" algn="ctr">
              <a:buNone/>
            </a:pPr>
            <a:endParaRPr lang="en-US" sz="2000" i="1" dirty="0" smtClean="0"/>
          </a:p>
          <a:p>
            <a:pPr marL="0" indent="0" algn="ctr">
              <a:buNone/>
            </a:pPr>
            <a:r>
              <a:rPr lang="en-US" i="1" dirty="0" smtClean="0">
                <a:solidFill>
                  <a:srgbClr val="000000"/>
                </a:solidFill>
              </a:rPr>
              <a:t>“autonomous car”</a:t>
            </a:r>
            <a:r>
              <a:rPr lang="en-US" i="1" dirty="0" smtClean="0"/>
              <a:t> OR “vehicular automation”</a:t>
            </a:r>
            <a:endParaRPr lang="en-US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OR </a:t>
            </a:r>
            <a:r>
              <a:rPr lang="en-US" sz="2800" dirty="0" err="1" smtClean="0"/>
              <a:t>utökar</a:t>
            </a:r>
            <a:r>
              <a:rPr lang="en-US" sz="2800" dirty="0" smtClean="0"/>
              <a:t> </a:t>
            </a:r>
            <a:r>
              <a:rPr lang="en-US" sz="2800" dirty="0" err="1" smtClean="0"/>
              <a:t>sökningen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_s1035"/>
          <p:cNvSpPr>
            <a:spLocks noChangeArrowheads="1"/>
          </p:cNvSpPr>
          <p:nvPr/>
        </p:nvSpPr>
        <p:spPr bwMode="auto">
          <a:xfrm>
            <a:off x="4529333" y="2391907"/>
            <a:ext cx="2030208" cy="1543050"/>
          </a:xfrm>
          <a:prstGeom prst="ellipse">
            <a:avLst/>
          </a:prstGeom>
          <a:solidFill>
            <a:srgbClr val="EF4346">
              <a:alpha val="52000"/>
            </a:srgbClr>
          </a:solidFill>
          <a:ln w="4699">
            <a:solidFill>
              <a:schemeClr val="tx1">
                <a:alpha val="6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0" tIns="0" rIns="0" bIns="0" anchor="ctr"/>
          <a:lstStyle>
            <a:defPPr>
              <a:defRPr lang="sv-S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sv-SE" altLang="sv-SE" sz="1800"/>
          </a:p>
        </p:txBody>
      </p:sp>
      <p:sp>
        <p:nvSpPr>
          <p:cNvPr id="8" name="_s1035"/>
          <p:cNvSpPr>
            <a:spLocks noChangeArrowheads="1"/>
          </p:cNvSpPr>
          <p:nvPr/>
        </p:nvSpPr>
        <p:spPr bwMode="auto">
          <a:xfrm>
            <a:off x="2471933" y="2391907"/>
            <a:ext cx="2057400" cy="1543050"/>
          </a:xfrm>
          <a:prstGeom prst="ellipse">
            <a:avLst/>
          </a:prstGeom>
          <a:solidFill>
            <a:srgbClr val="EF4346">
              <a:alpha val="52000"/>
            </a:srgbClr>
          </a:solidFill>
          <a:ln w="4699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0" tIns="0" rIns="0" bIns="0" anchor="ctr"/>
          <a:lstStyle>
            <a:defPPr>
              <a:defRPr lang="sv-S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sv-SE" altLang="sv-SE" sz="1800"/>
          </a:p>
        </p:txBody>
      </p:sp>
    </p:spTree>
    <p:extLst>
      <p:ext uri="{BB962C8B-B14F-4D97-AF65-F5344CB8AC3E}">
        <p14:creationId xmlns:p14="http://schemas.microsoft.com/office/powerpoint/2010/main" val="8066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kärmavbild 2015-08-21 kl. 11.51.17.pn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0" b="-990"/>
          <a:stretch/>
        </p:blipFill>
        <p:spPr>
          <a:xfrm>
            <a:off x="415636" y="450272"/>
            <a:ext cx="8635999" cy="4537363"/>
          </a:xfrm>
        </p:spPr>
      </p:pic>
    </p:spTree>
    <p:extLst>
      <p:ext uri="{BB962C8B-B14F-4D97-AF65-F5344CB8AC3E}">
        <p14:creationId xmlns:p14="http://schemas.microsoft.com/office/powerpoint/2010/main" val="2823692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Vad</a:t>
            </a:r>
            <a:r>
              <a:rPr lang="en-US" sz="3600" dirty="0" smtClean="0"/>
              <a:t> </a:t>
            </a:r>
            <a:r>
              <a:rPr lang="en-US" sz="3600" dirty="0" err="1" smtClean="0"/>
              <a:t>har</a:t>
            </a:r>
            <a:r>
              <a:rPr lang="en-US" sz="3600" dirty="0" smtClean="0"/>
              <a:t> jag </a:t>
            </a:r>
            <a:r>
              <a:rPr lang="en-US" sz="3600" dirty="0" err="1" smtClean="0"/>
              <a:t>hittat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2400" b="1" dirty="0" err="1" smtClean="0"/>
              <a:t>Olika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publikationstyper</a:t>
            </a:r>
            <a:r>
              <a:rPr lang="en-US" sz="2400" b="1" dirty="0" smtClean="0"/>
              <a:t> 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400" dirty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Bok, e-</a:t>
            </a:r>
            <a:r>
              <a:rPr lang="en-US" sz="2400" dirty="0" err="1" smtClean="0"/>
              <a:t>bok</a:t>
            </a: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err="1" smtClean="0"/>
              <a:t>Handbok</a:t>
            </a:r>
            <a:r>
              <a:rPr lang="en-US" sz="2400" dirty="0" smtClean="0"/>
              <a:t>, </a:t>
            </a:r>
            <a:r>
              <a:rPr lang="en-US" sz="2400" dirty="0" err="1" smtClean="0"/>
              <a:t>encyclopedi</a:t>
            </a: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err="1" smtClean="0"/>
              <a:t>Rapporter</a:t>
            </a:r>
            <a:r>
              <a:rPr lang="en-US" sz="2400" dirty="0" smtClean="0"/>
              <a:t>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err="1" smtClean="0"/>
              <a:t>Populärvetenskaplig</a:t>
            </a:r>
            <a:r>
              <a:rPr lang="en-US" sz="2400" dirty="0" smtClean="0"/>
              <a:t> </a:t>
            </a:r>
            <a:r>
              <a:rPr lang="en-US" sz="2400" dirty="0" err="1" smtClean="0"/>
              <a:t>artikel</a:t>
            </a:r>
            <a:r>
              <a:rPr lang="en-US" sz="2400" dirty="0" smtClean="0"/>
              <a:t>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err="1" smtClean="0"/>
              <a:t>Vetenskaplig</a:t>
            </a:r>
            <a:r>
              <a:rPr lang="en-US" sz="2400" dirty="0" smtClean="0"/>
              <a:t> </a:t>
            </a:r>
            <a:r>
              <a:rPr lang="en-US" sz="2400" dirty="0" err="1" smtClean="0"/>
              <a:t>artikel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020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Utvärdera</a:t>
            </a:r>
            <a:r>
              <a:rPr lang="en-US" sz="3600" dirty="0" smtClean="0"/>
              <a:t> en </a:t>
            </a:r>
            <a:r>
              <a:rPr lang="en-US" sz="3600" dirty="0" err="1" smtClean="0"/>
              <a:t>källa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36504"/>
            <a:ext cx="7772400" cy="3371850"/>
          </a:xfrm>
        </p:spPr>
        <p:txBody>
          <a:bodyPr/>
          <a:lstStyle/>
          <a:p>
            <a:pPr>
              <a:buClrTx/>
            </a:pPr>
            <a:r>
              <a:rPr lang="en-US" b="1" dirty="0" err="1"/>
              <a:t>Relevans</a:t>
            </a:r>
            <a:r>
              <a:rPr lang="en-US" b="1" dirty="0"/>
              <a:t> </a:t>
            </a:r>
          </a:p>
          <a:p>
            <a:pPr marL="457200" lvl="1" indent="0">
              <a:buClrTx/>
              <a:buNone/>
            </a:pPr>
            <a:r>
              <a:rPr lang="en-US" i="1" dirty="0" err="1"/>
              <a:t>Svar</a:t>
            </a:r>
            <a:r>
              <a:rPr lang="en-US" i="1" dirty="0"/>
              <a:t> </a:t>
            </a:r>
            <a:r>
              <a:rPr lang="en-US" i="1" dirty="0" err="1"/>
              <a:t>på</a:t>
            </a:r>
            <a:r>
              <a:rPr lang="en-US" i="1" dirty="0"/>
              <a:t> din </a:t>
            </a:r>
            <a:r>
              <a:rPr lang="en-US" i="1" dirty="0" err="1"/>
              <a:t>frågeställning</a:t>
            </a:r>
            <a:r>
              <a:rPr lang="en-US" i="1" dirty="0"/>
              <a:t>, </a:t>
            </a:r>
            <a:r>
              <a:rPr lang="en-US" i="1" dirty="0" err="1"/>
              <a:t>ditt</a:t>
            </a:r>
            <a:r>
              <a:rPr lang="en-US" i="1" dirty="0"/>
              <a:t> </a:t>
            </a:r>
            <a:r>
              <a:rPr lang="en-US" i="1" dirty="0" err="1"/>
              <a:t>ämnesområde</a:t>
            </a:r>
            <a:r>
              <a:rPr lang="en-US" i="1" dirty="0"/>
              <a:t>, </a:t>
            </a:r>
            <a:r>
              <a:rPr lang="en-US" i="1" dirty="0" err="1"/>
              <a:t>målgrupp</a:t>
            </a:r>
            <a:r>
              <a:rPr lang="en-US" i="1" dirty="0"/>
              <a:t>, </a:t>
            </a:r>
            <a:r>
              <a:rPr lang="en-US" i="1" dirty="0" err="1"/>
              <a:t>nivå</a:t>
            </a:r>
            <a:endParaRPr lang="en-US" i="1" dirty="0"/>
          </a:p>
          <a:p>
            <a:pPr>
              <a:buClrTx/>
            </a:pPr>
            <a:r>
              <a:rPr lang="en-US" b="1" dirty="0" err="1"/>
              <a:t>Upphovsman</a:t>
            </a:r>
            <a:r>
              <a:rPr lang="en-US" b="1" dirty="0"/>
              <a:t> </a:t>
            </a:r>
          </a:p>
          <a:p>
            <a:pPr marL="457200" lvl="1" indent="0">
              <a:buClrTx/>
              <a:buNone/>
            </a:pPr>
            <a:r>
              <a:rPr lang="en-US" i="1" dirty="0" err="1"/>
              <a:t>finns</a:t>
            </a:r>
            <a:r>
              <a:rPr lang="en-US" i="1" dirty="0"/>
              <a:t> </a:t>
            </a:r>
            <a:r>
              <a:rPr lang="en-US" i="1" dirty="0" err="1"/>
              <a:t>författare</a:t>
            </a:r>
            <a:r>
              <a:rPr lang="en-US" i="1" dirty="0"/>
              <a:t> </a:t>
            </a:r>
            <a:r>
              <a:rPr lang="en-US" i="1" dirty="0" err="1"/>
              <a:t>angiven</a:t>
            </a:r>
            <a:r>
              <a:rPr lang="en-US" i="1" dirty="0"/>
              <a:t>, </a:t>
            </a:r>
            <a:r>
              <a:rPr lang="en-US" i="1" dirty="0" err="1"/>
              <a:t>auktoritet</a:t>
            </a:r>
            <a:r>
              <a:rPr lang="en-US" i="1" dirty="0"/>
              <a:t> </a:t>
            </a:r>
            <a:r>
              <a:rPr lang="en-US" i="1" dirty="0" err="1"/>
              <a:t>inom</a:t>
            </a:r>
            <a:r>
              <a:rPr lang="en-US" i="1" dirty="0"/>
              <a:t> </a:t>
            </a:r>
            <a:r>
              <a:rPr lang="en-US" i="1" dirty="0" err="1"/>
              <a:t>ämnet</a:t>
            </a:r>
            <a:r>
              <a:rPr lang="en-US" i="1" dirty="0"/>
              <a:t>…</a:t>
            </a:r>
          </a:p>
          <a:p>
            <a:pPr>
              <a:buClrTx/>
            </a:pPr>
            <a:r>
              <a:rPr lang="en-US" b="1" dirty="0" err="1"/>
              <a:t>Aktualitet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r>
              <a:rPr lang="en-US" i="1" dirty="0" err="1"/>
              <a:t>publiceringsår</a:t>
            </a:r>
            <a:r>
              <a:rPr lang="en-US" i="1" dirty="0"/>
              <a:t>, relevant </a:t>
            </a:r>
            <a:r>
              <a:rPr lang="en-US" i="1" dirty="0" err="1"/>
              <a:t>för</a:t>
            </a:r>
            <a:r>
              <a:rPr lang="en-US" i="1" dirty="0"/>
              <a:t> </a:t>
            </a:r>
            <a:r>
              <a:rPr lang="en-US" i="1" dirty="0" err="1"/>
              <a:t>ditt</a:t>
            </a:r>
            <a:r>
              <a:rPr lang="en-US" i="1" dirty="0"/>
              <a:t> </a:t>
            </a:r>
            <a:r>
              <a:rPr lang="en-US" i="1" dirty="0" err="1"/>
              <a:t>ämne</a:t>
            </a:r>
            <a:r>
              <a:rPr lang="en-US" i="1" dirty="0"/>
              <a:t>?</a:t>
            </a:r>
          </a:p>
          <a:p>
            <a:pPr>
              <a:buClrTx/>
              <a:buFont typeface="Arial"/>
              <a:buChar char="•"/>
            </a:pPr>
            <a:r>
              <a:rPr lang="en-US" b="1" dirty="0" err="1"/>
              <a:t>Syfte</a:t>
            </a: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i="1" dirty="0" err="1"/>
              <a:t>presentera</a:t>
            </a:r>
            <a:r>
              <a:rPr lang="en-US" i="1" dirty="0"/>
              <a:t>, </a:t>
            </a:r>
            <a:r>
              <a:rPr lang="en-US" i="1" dirty="0" err="1"/>
              <a:t>informera</a:t>
            </a:r>
            <a:r>
              <a:rPr lang="en-US" i="1" dirty="0"/>
              <a:t>, </a:t>
            </a:r>
            <a:r>
              <a:rPr lang="en-US" i="1" dirty="0" err="1"/>
              <a:t>påverka</a:t>
            </a:r>
            <a:endParaRPr lang="en-US" i="1" dirty="0"/>
          </a:p>
          <a:p>
            <a:pPr>
              <a:buClrTx/>
            </a:pPr>
            <a:r>
              <a:rPr lang="en-US" b="1" dirty="0" err="1"/>
              <a:t>Tillförlitlighet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2400" dirty="0"/>
              <a:t>    </a:t>
            </a:r>
            <a:r>
              <a:rPr lang="en-US" i="1" dirty="0" err="1"/>
              <a:t>är</a:t>
            </a:r>
            <a:r>
              <a:rPr lang="en-US" i="1" dirty="0"/>
              <a:t> </a:t>
            </a:r>
            <a:r>
              <a:rPr lang="en-US" i="1" dirty="0" err="1"/>
              <a:t>informationen</a:t>
            </a:r>
            <a:r>
              <a:rPr lang="en-US" i="1" dirty="0"/>
              <a:t> </a:t>
            </a:r>
            <a:r>
              <a:rPr lang="en-US" i="1" dirty="0" err="1"/>
              <a:t>granskad</a:t>
            </a:r>
            <a:r>
              <a:rPr lang="en-US" i="1" dirty="0"/>
              <a:t>, </a:t>
            </a:r>
            <a:r>
              <a:rPr lang="en-US" i="1" dirty="0" err="1"/>
              <a:t>referenser</a:t>
            </a:r>
            <a:r>
              <a:rPr lang="en-US" i="1" dirty="0"/>
              <a:t> </a:t>
            </a:r>
          </a:p>
          <a:p>
            <a:pPr marL="0" indent="0">
              <a:buClr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87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815666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1151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 err="1" smtClean="0"/>
              <a:t>Resurser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64906"/>
            <a:ext cx="8229600" cy="326708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Tx/>
            </a:pPr>
            <a:r>
              <a:rPr lang="en-US" sz="2400" dirty="0" err="1" smtClean="0"/>
              <a:t>Sök</a:t>
            </a:r>
            <a:r>
              <a:rPr lang="en-US" sz="2400" dirty="0" smtClean="0"/>
              <a:t>- </a:t>
            </a:r>
            <a:r>
              <a:rPr lang="en-US" sz="2400" dirty="0" err="1" smtClean="0"/>
              <a:t>och</a:t>
            </a:r>
            <a:r>
              <a:rPr lang="en-US" sz="2400" dirty="0" smtClean="0"/>
              <a:t> </a:t>
            </a:r>
            <a:r>
              <a:rPr lang="en-US" sz="2400" dirty="0" err="1" smtClean="0"/>
              <a:t>skrivguiden</a:t>
            </a:r>
            <a:r>
              <a:rPr lang="en-US" sz="2400" dirty="0" smtClean="0"/>
              <a:t> </a:t>
            </a:r>
          </a:p>
          <a:p>
            <a:pPr>
              <a:lnSpc>
                <a:spcPct val="130000"/>
              </a:lnSpc>
              <a:buClrTx/>
            </a:pPr>
            <a:r>
              <a:rPr lang="en-US" sz="2400" dirty="0" err="1" smtClean="0"/>
              <a:t>Ämnesguider</a:t>
            </a:r>
            <a:r>
              <a:rPr lang="en-US" sz="2400" dirty="0" smtClean="0"/>
              <a:t> </a:t>
            </a:r>
            <a:r>
              <a:rPr lang="en-US" sz="2400" i="1" dirty="0"/>
              <a:t>Data- </a:t>
            </a:r>
            <a:r>
              <a:rPr lang="en-US" sz="2400" i="1" dirty="0" err="1"/>
              <a:t>och</a:t>
            </a:r>
            <a:r>
              <a:rPr lang="en-US" sz="2400" i="1" dirty="0"/>
              <a:t> </a:t>
            </a:r>
            <a:r>
              <a:rPr lang="en-US" sz="2400" i="1" dirty="0" err="1"/>
              <a:t>informationsteknologi</a:t>
            </a:r>
            <a:r>
              <a:rPr lang="en-US" sz="2400" i="1" dirty="0"/>
              <a:t> </a:t>
            </a:r>
            <a:r>
              <a:rPr lang="en-US" sz="2400" dirty="0"/>
              <a:t> </a:t>
            </a:r>
            <a:r>
              <a:rPr lang="en-US" sz="2400" dirty="0" smtClean="0"/>
              <a:t>&amp; </a:t>
            </a:r>
            <a:r>
              <a:rPr lang="en-US" sz="2400" i="1" dirty="0" err="1" smtClean="0"/>
              <a:t>Elektroteknik</a:t>
            </a:r>
            <a:endParaRPr lang="en-US" sz="2400" i="1" dirty="0" smtClean="0"/>
          </a:p>
          <a:p>
            <a:pPr>
              <a:lnSpc>
                <a:spcPct val="130000"/>
              </a:lnSpc>
              <a:buClrTx/>
            </a:pPr>
            <a:r>
              <a:rPr lang="en-US" sz="2400" dirty="0" err="1" smtClean="0"/>
              <a:t>Referensguide</a:t>
            </a:r>
            <a:r>
              <a:rPr lang="en-US" sz="2400" dirty="0" smtClean="0"/>
              <a:t> (</a:t>
            </a:r>
            <a:r>
              <a:rPr lang="en-US" sz="2400" i="1" dirty="0" smtClean="0"/>
              <a:t>IEEE </a:t>
            </a:r>
            <a:r>
              <a:rPr lang="en-US" sz="3000" dirty="0" smtClean="0"/>
              <a:t>)</a:t>
            </a:r>
          </a:p>
          <a:p>
            <a:pPr marL="0" indent="0">
              <a:buNone/>
            </a:pP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40198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IEEE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Mall (</a:t>
            </a:r>
            <a:r>
              <a:rPr lang="en-US" dirty="0" err="1" smtClean="0"/>
              <a:t>Vetenskaplig</a:t>
            </a:r>
            <a:r>
              <a:rPr lang="en-US" dirty="0" smtClean="0"/>
              <a:t> </a:t>
            </a:r>
            <a:r>
              <a:rPr lang="en-US" dirty="0" err="1" smtClean="0"/>
              <a:t>artikel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[#] </a:t>
            </a:r>
            <a:r>
              <a:rPr lang="en-US" dirty="0" err="1" smtClean="0"/>
              <a:t>Författares</a:t>
            </a:r>
            <a:r>
              <a:rPr lang="en-US" dirty="0" smtClean="0"/>
              <a:t> initial/</a:t>
            </a:r>
            <a:r>
              <a:rPr lang="en-US" dirty="0" err="1" smtClean="0"/>
              <a:t>er</a:t>
            </a:r>
            <a:r>
              <a:rPr lang="en-US" dirty="0" smtClean="0"/>
              <a:t>. </a:t>
            </a:r>
            <a:r>
              <a:rPr lang="en-US" dirty="0" err="1" smtClean="0"/>
              <a:t>Efternamn</a:t>
            </a:r>
            <a:r>
              <a:rPr lang="en-US" dirty="0" smtClean="0"/>
              <a:t>, “</a:t>
            </a:r>
            <a:r>
              <a:rPr lang="en-US" dirty="0" err="1" smtClean="0"/>
              <a:t>Artikelns</a:t>
            </a:r>
            <a:r>
              <a:rPr lang="en-US" dirty="0" smtClean="0"/>
              <a:t> </a:t>
            </a:r>
            <a:r>
              <a:rPr lang="en-US" dirty="0" err="1" smtClean="0"/>
              <a:t>titel</a:t>
            </a:r>
            <a:r>
              <a:rPr lang="en-US" dirty="0" smtClean="0"/>
              <a:t>," </a:t>
            </a:r>
            <a:r>
              <a:rPr lang="en-US" i="1" dirty="0" err="1" smtClean="0"/>
              <a:t>Tidskriftstitel</a:t>
            </a:r>
            <a:r>
              <a:rPr lang="en-US" dirty="0" smtClean="0"/>
              <a:t>, vol. #, nr. #, ss. #, </a:t>
            </a:r>
            <a:r>
              <a:rPr lang="en-US" dirty="0" err="1" smtClean="0"/>
              <a:t>månad</a:t>
            </a:r>
            <a:r>
              <a:rPr lang="en-US" dirty="0" smtClean="0"/>
              <a:t> </a:t>
            </a:r>
            <a:r>
              <a:rPr lang="en-US" dirty="0" err="1" smtClean="0"/>
              <a:t>år</a:t>
            </a:r>
            <a:r>
              <a:rPr lang="en-US" dirty="0" smtClean="0"/>
              <a:t>.      </a:t>
            </a:r>
            <a:r>
              <a:rPr lang="en-US" dirty="0"/>
              <a:t>    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Exempel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referenslistan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[1] G. </a:t>
            </a:r>
            <a:r>
              <a:rPr lang="en-US" dirty="0" err="1" smtClean="0"/>
              <a:t>Scanlan</a:t>
            </a:r>
            <a:r>
              <a:rPr lang="en-US" dirty="0" smtClean="0"/>
              <a:t>, ”The control of corruption," </a:t>
            </a:r>
            <a:r>
              <a:rPr lang="en-US" i="1" dirty="0" smtClean="0"/>
              <a:t>Journal of financial crime</a:t>
            </a:r>
            <a:r>
              <a:rPr lang="en-US" dirty="0" smtClean="0"/>
              <a:t>, vol. 11, nr. 4, ss. 316-321, </a:t>
            </a:r>
            <a:r>
              <a:rPr lang="en-US" dirty="0" err="1" smtClean="0"/>
              <a:t>dec.</a:t>
            </a:r>
            <a:r>
              <a:rPr lang="en-US" dirty="0" smtClean="0"/>
              <a:t> 2004.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17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Mall (</a:t>
            </a:r>
            <a:r>
              <a:rPr lang="en-US" dirty="0" err="1" smtClean="0"/>
              <a:t>Webbsida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[#] </a:t>
            </a:r>
            <a:r>
              <a:rPr lang="en-US" dirty="0" err="1"/>
              <a:t>Författares</a:t>
            </a:r>
            <a:r>
              <a:rPr lang="en-US" dirty="0"/>
              <a:t> initial/</a:t>
            </a:r>
            <a:r>
              <a:rPr lang="en-US" dirty="0" err="1"/>
              <a:t>er</a:t>
            </a:r>
            <a:r>
              <a:rPr lang="en-US" dirty="0"/>
              <a:t>. </a:t>
            </a:r>
            <a:r>
              <a:rPr lang="en-US" dirty="0" err="1"/>
              <a:t>Efternamn</a:t>
            </a:r>
            <a:r>
              <a:rPr lang="en-US" dirty="0"/>
              <a:t>, "</a:t>
            </a:r>
            <a:r>
              <a:rPr lang="en-US" dirty="0" err="1"/>
              <a:t>Dokumentets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," </a:t>
            </a:r>
            <a:r>
              <a:rPr lang="en-US" i="1" dirty="0" err="1"/>
              <a:t>Webbplatsens</a:t>
            </a:r>
            <a:r>
              <a:rPr lang="en-US" i="1" dirty="0"/>
              <a:t> </a:t>
            </a:r>
            <a:r>
              <a:rPr lang="en-US" i="1" dirty="0" err="1"/>
              <a:t>namn</a:t>
            </a:r>
            <a:r>
              <a:rPr lang="en-US" dirty="0"/>
              <a:t>, </a:t>
            </a:r>
            <a:r>
              <a:rPr lang="en-US" dirty="0" err="1"/>
              <a:t>Publikationsdatum</a:t>
            </a:r>
            <a:r>
              <a:rPr lang="en-US" dirty="0"/>
              <a:t>. [Format]. </a:t>
            </a:r>
            <a:r>
              <a:rPr lang="en-US" dirty="0" err="1"/>
              <a:t>Tillgänglig</a:t>
            </a:r>
            <a:r>
              <a:rPr lang="en-US" dirty="0"/>
              <a:t>: URL. [</a:t>
            </a:r>
            <a:r>
              <a:rPr lang="en-US" dirty="0" err="1"/>
              <a:t>Hämtad</a:t>
            </a:r>
            <a:r>
              <a:rPr lang="en-US" smtClean="0"/>
              <a:t>: datum]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Exempel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referenslistan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</a:t>
            </a:r>
            <a:r>
              <a:rPr lang="en-US" dirty="0" smtClean="0"/>
              <a:t>12] </a:t>
            </a:r>
            <a:r>
              <a:rPr lang="en-US" dirty="0"/>
              <a:t>S. Johnson, "Exploiting the mobile channel," </a:t>
            </a:r>
            <a:r>
              <a:rPr lang="en-US" i="1" dirty="0" err="1"/>
              <a:t>m.Net</a:t>
            </a:r>
            <a:r>
              <a:rPr lang="en-US" i="1" dirty="0"/>
              <a:t> Corporation</a:t>
            </a:r>
            <a:r>
              <a:rPr lang="en-US" dirty="0"/>
              <a:t>, 2007 [Online]. </a:t>
            </a:r>
            <a:r>
              <a:rPr lang="en-US" dirty="0" err="1"/>
              <a:t>Tillgänglig</a:t>
            </a:r>
            <a:r>
              <a:rPr lang="en-US" dirty="0"/>
              <a:t>: http://</a:t>
            </a:r>
            <a:r>
              <a:rPr lang="en-US" dirty="0" err="1"/>
              <a:t>www.mnetcorporation.com</a:t>
            </a:r>
            <a:r>
              <a:rPr lang="en-US" dirty="0"/>
              <a:t>/article-exploiting-the-mobile-channel. [</a:t>
            </a:r>
            <a:r>
              <a:rPr lang="en-US" dirty="0" err="1"/>
              <a:t>Hämtad</a:t>
            </a:r>
            <a:r>
              <a:rPr lang="en-US" dirty="0"/>
              <a:t>: 18 </a:t>
            </a:r>
            <a:r>
              <a:rPr lang="en-US" dirty="0" err="1"/>
              <a:t>apr.</a:t>
            </a:r>
            <a:r>
              <a:rPr lang="en-US" dirty="0"/>
              <a:t>, 2008].</a:t>
            </a:r>
          </a:p>
        </p:txBody>
      </p:sp>
    </p:spTree>
    <p:extLst>
      <p:ext uri="{BB962C8B-B14F-4D97-AF65-F5344CB8AC3E}">
        <p14:creationId xmlns:p14="http://schemas.microsoft.com/office/powerpoint/2010/main" val="19511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Åtkomst</a:t>
            </a:r>
            <a:r>
              <a:rPr lang="en-US" sz="3600" dirty="0"/>
              <a:t> till </a:t>
            </a:r>
            <a:r>
              <a:rPr lang="en-US" sz="3600" dirty="0" err="1"/>
              <a:t>elektroniska</a:t>
            </a:r>
            <a:r>
              <a:rPr lang="en-US" sz="3600" dirty="0"/>
              <a:t> </a:t>
            </a:r>
            <a:r>
              <a:rPr lang="en-US" sz="3600" dirty="0" err="1"/>
              <a:t>resurser</a:t>
            </a:r>
            <a:endParaRPr lang="en-US" sz="3600" dirty="0"/>
          </a:p>
        </p:txBody>
      </p:sp>
      <p:pic>
        <p:nvPicPr>
          <p:cNvPr id="4" name="Content Placeholder 3" descr="Skärmavbild 2015-08-20 kl. 18.32.0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7" b="21537"/>
          <a:stretch>
            <a:fillRect/>
          </a:stretch>
        </p:blipFill>
        <p:spPr/>
      </p:pic>
      <p:sp>
        <p:nvSpPr>
          <p:cNvPr id="5" name="Left Arrow 4"/>
          <p:cNvSpPr/>
          <p:nvPr/>
        </p:nvSpPr>
        <p:spPr bwMode="auto">
          <a:xfrm>
            <a:off x="3362158" y="3353789"/>
            <a:ext cx="2887579" cy="484632"/>
          </a:xfrm>
          <a:custGeom>
            <a:avLst/>
            <a:gdLst>
              <a:gd name="connsiteX0" fmla="*/ 0 w 2519948"/>
              <a:gd name="connsiteY0" fmla="*/ 242316 h 484632"/>
              <a:gd name="connsiteX1" fmla="*/ 242316 w 2519948"/>
              <a:gd name="connsiteY1" fmla="*/ 0 h 484632"/>
              <a:gd name="connsiteX2" fmla="*/ 242316 w 2519948"/>
              <a:gd name="connsiteY2" fmla="*/ 121158 h 484632"/>
              <a:gd name="connsiteX3" fmla="*/ 2519948 w 2519948"/>
              <a:gd name="connsiteY3" fmla="*/ 121158 h 484632"/>
              <a:gd name="connsiteX4" fmla="*/ 2519948 w 2519948"/>
              <a:gd name="connsiteY4" fmla="*/ 363474 h 484632"/>
              <a:gd name="connsiteX5" fmla="*/ 242316 w 2519948"/>
              <a:gd name="connsiteY5" fmla="*/ 363474 h 484632"/>
              <a:gd name="connsiteX6" fmla="*/ 242316 w 2519948"/>
              <a:gd name="connsiteY6" fmla="*/ 484632 h 484632"/>
              <a:gd name="connsiteX7" fmla="*/ 0 w 2519948"/>
              <a:gd name="connsiteY7" fmla="*/ 242316 h 484632"/>
              <a:gd name="connsiteX0" fmla="*/ 0 w 2780632"/>
              <a:gd name="connsiteY0" fmla="*/ 242316 h 484632"/>
              <a:gd name="connsiteX1" fmla="*/ 503000 w 2780632"/>
              <a:gd name="connsiteY1" fmla="*/ 0 h 484632"/>
              <a:gd name="connsiteX2" fmla="*/ 503000 w 2780632"/>
              <a:gd name="connsiteY2" fmla="*/ 121158 h 484632"/>
              <a:gd name="connsiteX3" fmla="*/ 2780632 w 2780632"/>
              <a:gd name="connsiteY3" fmla="*/ 121158 h 484632"/>
              <a:gd name="connsiteX4" fmla="*/ 2780632 w 2780632"/>
              <a:gd name="connsiteY4" fmla="*/ 363474 h 484632"/>
              <a:gd name="connsiteX5" fmla="*/ 503000 w 2780632"/>
              <a:gd name="connsiteY5" fmla="*/ 363474 h 484632"/>
              <a:gd name="connsiteX6" fmla="*/ 503000 w 2780632"/>
              <a:gd name="connsiteY6" fmla="*/ 484632 h 484632"/>
              <a:gd name="connsiteX7" fmla="*/ 0 w 2780632"/>
              <a:gd name="connsiteY7" fmla="*/ 242316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0632" h="484632">
                <a:moveTo>
                  <a:pt x="0" y="242316"/>
                </a:moveTo>
                <a:lnTo>
                  <a:pt x="503000" y="0"/>
                </a:lnTo>
                <a:lnTo>
                  <a:pt x="503000" y="121158"/>
                </a:lnTo>
                <a:lnTo>
                  <a:pt x="2780632" y="121158"/>
                </a:lnTo>
                <a:lnTo>
                  <a:pt x="2780632" y="363474"/>
                </a:lnTo>
                <a:lnTo>
                  <a:pt x="503000" y="363474"/>
                </a:lnTo>
                <a:lnTo>
                  <a:pt x="503000" y="484632"/>
                </a:lnTo>
                <a:lnTo>
                  <a:pt x="0" y="242316"/>
                </a:lnTo>
                <a:close/>
              </a:path>
            </a:pathLst>
          </a:cu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6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3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Mål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buClrTx/>
            </a:pPr>
            <a:r>
              <a:rPr lang="en-US" sz="2400" dirty="0" err="1" smtClean="0"/>
              <a:t>Formulera</a:t>
            </a:r>
            <a:r>
              <a:rPr lang="en-US" sz="2400" dirty="0" smtClean="0"/>
              <a:t> </a:t>
            </a:r>
            <a:r>
              <a:rPr lang="en-US" sz="2400" dirty="0"/>
              <a:t>en </a:t>
            </a:r>
            <a:r>
              <a:rPr lang="en-US" sz="2400" dirty="0" err="1"/>
              <a:t>sökfråga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identifiera</a:t>
            </a:r>
            <a:r>
              <a:rPr lang="en-US" sz="2400" dirty="0"/>
              <a:t> </a:t>
            </a:r>
            <a:r>
              <a:rPr lang="en-US" sz="2400" dirty="0" err="1" smtClean="0"/>
              <a:t>sökord</a:t>
            </a:r>
            <a:endParaRPr lang="en-US" sz="2400" dirty="0" smtClean="0"/>
          </a:p>
          <a:p>
            <a:pPr>
              <a:lnSpc>
                <a:spcPct val="130000"/>
              </a:lnSpc>
              <a:buClrTx/>
            </a:pPr>
            <a:r>
              <a:rPr lang="en-US" sz="2400" dirty="0" err="1" smtClean="0"/>
              <a:t>Söka</a:t>
            </a:r>
            <a:r>
              <a:rPr lang="en-US" sz="2400" dirty="0" smtClean="0"/>
              <a:t> </a:t>
            </a:r>
            <a:r>
              <a:rPr lang="en-US" sz="2400" dirty="0" err="1" smtClean="0"/>
              <a:t>efter</a:t>
            </a:r>
            <a:r>
              <a:rPr lang="en-US" sz="2400" dirty="0" smtClean="0"/>
              <a:t> </a:t>
            </a:r>
            <a:r>
              <a:rPr lang="en-US" sz="2400" dirty="0" err="1" smtClean="0"/>
              <a:t>källor</a:t>
            </a:r>
            <a:r>
              <a:rPr lang="en-US" sz="2400" dirty="0" smtClean="0"/>
              <a:t> till </a:t>
            </a:r>
            <a:r>
              <a:rPr lang="en-US" sz="2400" dirty="0" err="1" smtClean="0"/>
              <a:t>egna</a:t>
            </a:r>
            <a:r>
              <a:rPr lang="en-US" sz="2400" dirty="0" smtClean="0"/>
              <a:t> </a:t>
            </a:r>
            <a:r>
              <a:rPr lang="en-US" sz="2400" dirty="0" err="1" smtClean="0"/>
              <a:t>uppgifter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Chalmers Summon </a:t>
            </a:r>
            <a:r>
              <a:rPr lang="en-US" sz="2400" dirty="0" err="1" smtClean="0"/>
              <a:t>och</a:t>
            </a:r>
            <a:r>
              <a:rPr lang="en-US" sz="2400" dirty="0" smtClean="0"/>
              <a:t> </a:t>
            </a:r>
            <a:r>
              <a:rPr lang="en-US" sz="2400" dirty="0" err="1" smtClean="0"/>
              <a:t>andra</a:t>
            </a:r>
            <a:r>
              <a:rPr lang="en-US" sz="2400" dirty="0" smtClean="0"/>
              <a:t> </a:t>
            </a:r>
            <a:r>
              <a:rPr lang="en-US" sz="2400" dirty="0" err="1" smtClean="0"/>
              <a:t>källor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ämnesguiden</a:t>
            </a:r>
            <a:endParaRPr lang="en-US" sz="2400" dirty="0"/>
          </a:p>
          <a:p>
            <a:pPr>
              <a:lnSpc>
                <a:spcPct val="130000"/>
              </a:lnSpc>
              <a:buClrTx/>
            </a:pPr>
            <a:r>
              <a:rPr lang="en-US" sz="2400" dirty="0" err="1" smtClean="0"/>
              <a:t>Utvärdera</a:t>
            </a:r>
            <a:r>
              <a:rPr lang="en-US" sz="2400" dirty="0" smtClean="0"/>
              <a:t> </a:t>
            </a:r>
            <a:r>
              <a:rPr lang="en-US" sz="2400" dirty="0"/>
              <a:t>en </a:t>
            </a:r>
            <a:r>
              <a:rPr lang="en-US" sz="2400" dirty="0" err="1"/>
              <a:t>källa</a:t>
            </a:r>
            <a:endParaRPr lang="en-US" sz="2400" dirty="0"/>
          </a:p>
          <a:p>
            <a:pPr>
              <a:lnSpc>
                <a:spcPct val="130000"/>
              </a:lnSpc>
              <a:buClrTx/>
              <a:buFont typeface="Arial"/>
              <a:buChar char="•"/>
            </a:pPr>
            <a:r>
              <a:rPr lang="en-US" sz="2400" dirty="0" err="1"/>
              <a:t>Skriva</a:t>
            </a:r>
            <a:r>
              <a:rPr lang="en-US" sz="2400" dirty="0"/>
              <a:t> </a:t>
            </a:r>
            <a:r>
              <a:rPr lang="en-US" sz="2400" dirty="0" err="1"/>
              <a:t>referens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vald</a:t>
            </a:r>
            <a:r>
              <a:rPr lang="en-US" sz="2400" dirty="0"/>
              <a:t> </a:t>
            </a:r>
            <a:r>
              <a:rPr lang="en-US" sz="2400" dirty="0" err="1" smtClean="0"/>
              <a:t>stil</a:t>
            </a:r>
            <a:r>
              <a:rPr lang="en-US" sz="2400" dirty="0" smtClean="0"/>
              <a:t> (IEEE)</a:t>
            </a:r>
            <a:endParaRPr lang="en-US" sz="2400" dirty="0"/>
          </a:p>
          <a:p>
            <a:pPr>
              <a:lnSpc>
                <a:spcPct val="130000"/>
              </a:lnSpc>
              <a:buClrTx/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</a:rPr>
              <a:t>Praktisk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information </a:t>
            </a:r>
            <a:r>
              <a:rPr lang="en-US" sz="2400" dirty="0" err="1">
                <a:solidFill>
                  <a:srgbClr val="000000"/>
                </a:solidFill>
              </a:rPr>
              <a:t>om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biblioteket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953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8-18 at 17.18.1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8" b="11438"/>
          <a:stretch>
            <a:fillRect/>
          </a:stretch>
        </p:blipFill>
        <p:spPr>
          <a:xfrm>
            <a:off x="0" y="807210"/>
            <a:ext cx="9200945" cy="4336289"/>
          </a:xfrm>
        </p:spPr>
      </p:pic>
      <p:sp>
        <p:nvSpPr>
          <p:cNvPr id="6" name="TextBox 5"/>
          <p:cNvSpPr txBox="1"/>
          <p:nvPr/>
        </p:nvSpPr>
        <p:spPr>
          <a:xfrm>
            <a:off x="335267" y="2281649"/>
            <a:ext cx="207410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LÄSSTUDIO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267" y="1819984"/>
            <a:ext cx="2663655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MATTESUPPORT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57514" y="2369401"/>
            <a:ext cx="2377574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TYST LÄSESAL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5267" y="2743314"/>
            <a:ext cx="1946246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GRUPPRUM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5268" y="3228332"/>
            <a:ext cx="2136214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BOKINKAST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0267" y="177532"/>
            <a:ext cx="7945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          DET FYSISKA BIBLIOTEKET 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98458" y="1879024"/>
            <a:ext cx="3036629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FÖRVARINGSSKÅP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6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lånekor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t="15732" r="1580" b="12439"/>
          <a:stretch/>
        </p:blipFill>
        <p:spPr>
          <a:xfrm>
            <a:off x="0" y="628650"/>
            <a:ext cx="9144000" cy="4514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1241" y="1846309"/>
            <a:ext cx="3915708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LÅNA TRYCKTA BÖCKER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41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" t="9997" r="-1" b="9349"/>
          <a:stretch/>
        </p:blipFill>
        <p:spPr>
          <a:xfrm>
            <a:off x="-55219" y="628650"/>
            <a:ext cx="9199219" cy="4514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721" y="821118"/>
            <a:ext cx="1851584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KOPIERA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71937" y="821118"/>
            <a:ext cx="3041775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PRINTERQUOTA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688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815666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1151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 err="1" smtClean="0"/>
              <a:t>Sammanfattning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57684"/>
            <a:ext cx="8229600" cy="3074305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 err="1" smtClean="0"/>
              <a:t>Sökfråga</a:t>
            </a:r>
            <a:r>
              <a:rPr lang="en-US" sz="2400" dirty="0" smtClean="0"/>
              <a:t> </a:t>
            </a:r>
            <a:r>
              <a:rPr lang="en-US" sz="2400" dirty="0" err="1" smtClean="0"/>
              <a:t>och</a:t>
            </a:r>
            <a:r>
              <a:rPr lang="en-US" sz="2400" dirty="0" smtClean="0"/>
              <a:t> </a:t>
            </a:r>
            <a:r>
              <a:rPr lang="en-US" sz="2400" dirty="0" err="1" smtClean="0"/>
              <a:t>identifiera</a:t>
            </a:r>
            <a:r>
              <a:rPr lang="en-US" sz="2400" dirty="0" smtClean="0"/>
              <a:t> </a:t>
            </a:r>
            <a:r>
              <a:rPr lang="en-US" sz="2400" dirty="0" err="1" smtClean="0"/>
              <a:t>sökord</a:t>
            </a:r>
            <a:r>
              <a:rPr lang="en-US" sz="2400" dirty="0" smtClean="0"/>
              <a:t> </a:t>
            </a:r>
          </a:p>
          <a:p>
            <a:pPr>
              <a:buClrTx/>
            </a:pPr>
            <a:r>
              <a:rPr lang="en-US" sz="2400" dirty="0" err="1"/>
              <a:t>Använda</a:t>
            </a:r>
            <a:r>
              <a:rPr lang="en-US" sz="2400" dirty="0"/>
              <a:t> Chalmers </a:t>
            </a:r>
            <a:r>
              <a:rPr lang="en-US" sz="2400" dirty="0" smtClean="0"/>
              <a:t>Summon</a:t>
            </a:r>
          </a:p>
          <a:p>
            <a:pPr>
              <a:buClrTx/>
            </a:pPr>
            <a:r>
              <a:rPr lang="en-US" sz="2400" dirty="0" err="1" smtClean="0"/>
              <a:t>Utvärdera</a:t>
            </a:r>
            <a:r>
              <a:rPr lang="en-US" sz="2400" dirty="0" smtClean="0"/>
              <a:t> </a:t>
            </a:r>
            <a:r>
              <a:rPr lang="en-US" sz="2400" dirty="0" err="1" smtClean="0"/>
              <a:t>källor</a:t>
            </a:r>
            <a:r>
              <a:rPr lang="en-US" sz="2400" dirty="0" smtClean="0"/>
              <a:t>, </a:t>
            </a:r>
            <a:r>
              <a:rPr lang="en-US" sz="2400" dirty="0" err="1" smtClean="0"/>
              <a:t>vad</a:t>
            </a:r>
            <a:r>
              <a:rPr lang="en-US" sz="2400" dirty="0" smtClean="0"/>
              <a:t> </a:t>
            </a:r>
            <a:r>
              <a:rPr lang="en-US" sz="2400" dirty="0" err="1" smtClean="0"/>
              <a:t>har</a:t>
            </a:r>
            <a:r>
              <a:rPr lang="en-US" sz="2400" dirty="0" smtClean="0"/>
              <a:t> jag </a:t>
            </a:r>
            <a:r>
              <a:rPr lang="en-US" sz="2400" dirty="0" err="1" smtClean="0"/>
              <a:t>hittat</a:t>
            </a:r>
            <a:r>
              <a:rPr lang="en-US" sz="2400" dirty="0" smtClean="0"/>
              <a:t>?</a:t>
            </a:r>
          </a:p>
          <a:p>
            <a:pPr>
              <a:buClrTx/>
            </a:pPr>
            <a:r>
              <a:rPr lang="en-US" sz="2400" dirty="0" err="1" smtClean="0"/>
              <a:t>Skriva</a:t>
            </a:r>
            <a:r>
              <a:rPr lang="en-US" sz="2400" dirty="0" smtClean="0"/>
              <a:t> </a:t>
            </a:r>
            <a:r>
              <a:rPr lang="en-US" sz="2400" dirty="0" err="1" smtClean="0"/>
              <a:t>referenser</a:t>
            </a:r>
            <a:r>
              <a:rPr lang="en-US" sz="2400" dirty="0" smtClean="0"/>
              <a:t> </a:t>
            </a:r>
            <a:r>
              <a:rPr lang="en-US" sz="2400" dirty="0" err="1" smtClean="0"/>
              <a:t>enligt</a:t>
            </a:r>
            <a:r>
              <a:rPr lang="en-US" sz="2400" dirty="0" smtClean="0"/>
              <a:t> IEEE</a:t>
            </a:r>
            <a:endParaRPr lang="en-US" sz="2400" dirty="0"/>
          </a:p>
          <a:p>
            <a:pPr>
              <a:buClrTx/>
            </a:pPr>
            <a:r>
              <a:rPr lang="en-US" sz="2400" dirty="0"/>
              <a:t>Om </a:t>
            </a:r>
            <a:r>
              <a:rPr lang="en-US" sz="2400" dirty="0" err="1"/>
              <a:t>biblioteket</a:t>
            </a:r>
            <a:r>
              <a:rPr lang="en-US" sz="2400" dirty="0"/>
              <a:t>…</a:t>
            </a:r>
          </a:p>
          <a:p>
            <a:pPr>
              <a:buClrTx/>
            </a:pP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30375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 </a:t>
            </a:r>
            <a:r>
              <a:rPr lang="en-US" dirty="0" err="1" smtClean="0"/>
              <a:t>ämnen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>
              <a:lnSpc>
                <a:spcPct val="110000"/>
              </a:lnSpc>
              <a:buClrTx/>
              <a:buFont typeface="Arial"/>
              <a:buChar char="•"/>
            </a:pPr>
            <a:r>
              <a:rPr lang="en-US" sz="2400" dirty="0" err="1" smtClean="0"/>
              <a:t>Kommunikation</a:t>
            </a:r>
            <a:endParaRPr lang="en-US" sz="2400" dirty="0"/>
          </a:p>
          <a:p>
            <a:pPr>
              <a:lnSpc>
                <a:spcPct val="110000"/>
              </a:lnSpc>
              <a:buClrTx/>
              <a:buFont typeface="Arial"/>
              <a:buChar char="•"/>
            </a:pPr>
            <a:r>
              <a:rPr lang="en-US" sz="2400" dirty="0" err="1" smtClean="0"/>
              <a:t>Hälsa</a:t>
            </a:r>
            <a:r>
              <a:rPr lang="en-US" sz="2400" dirty="0" smtClean="0"/>
              <a:t> </a:t>
            </a:r>
            <a:r>
              <a:rPr lang="en-US" sz="2400" dirty="0" err="1" smtClean="0"/>
              <a:t>och</a:t>
            </a:r>
            <a:r>
              <a:rPr lang="en-US" sz="2400" dirty="0" smtClean="0"/>
              <a:t> </a:t>
            </a:r>
            <a:r>
              <a:rPr lang="en-US" sz="2400" dirty="0" err="1" smtClean="0"/>
              <a:t>sjukvård</a:t>
            </a:r>
            <a:endParaRPr lang="en-US" sz="2400" dirty="0"/>
          </a:p>
          <a:p>
            <a:pPr>
              <a:lnSpc>
                <a:spcPct val="110000"/>
              </a:lnSpc>
              <a:buClrTx/>
              <a:buFont typeface="Arial"/>
              <a:buChar char="•"/>
            </a:pPr>
            <a:r>
              <a:rPr lang="en-US" sz="2400" dirty="0" smtClean="0"/>
              <a:t>Handel</a:t>
            </a:r>
          </a:p>
          <a:p>
            <a:pPr>
              <a:lnSpc>
                <a:spcPct val="110000"/>
              </a:lnSpc>
              <a:buClrTx/>
              <a:buFont typeface="Arial"/>
              <a:buChar char="•"/>
            </a:pPr>
            <a:r>
              <a:rPr lang="en-US" sz="2400" dirty="0" err="1" smtClean="0"/>
              <a:t>Miljö</a:t>
            </a:r>
            <a:endParaRPr lang="en-US" sz="2400" dirty="0"/>
          </a:p>
          <a:p>
            <a:pPr>
              <a:lnSpc>
                <a:spcPct val="110000"/>
              </a:lnSpc>
              <a:buClrTx/>
              <a:buFont typeface="Arial"/>
              <a:buChar char="•"/>
            </a:pPr>
            <a:r>
              <a:rPr lang="en-US" sz="2400" dirty="0" smtClean="0"/>
              <a:t>Media</a:t>
            </a:r>
          </a:p>
          <a:p>
            <a:pPr>
              <a:lnSpc>
                <a:spcPct val="110000"/>
              </a:lnSpc>
              <a:buClrTx/>
              <a:buFont typeface="Arial"/>
              <a:buChar char="•"/>
            </a:pPr>
            <a:r>
              <a:rPr lang="en-US" sz="2400" dirty="0" err="1" smtClean="0"/>
              <a:t>Marknadsföring</a:t>
            </a:r>
            <a:endParaRPr lang="en-US" sz="2400" dirty="0"/>
          </a:p>
          <a:p>
            <a:pPr>
              <a:lnSpc>
                <a:spcPct val="110000"/>
              </a:lnSpc>
              <a:buClrTx/>
              <a:buFont typeface="Arial"/>
              <a:buChar char="•"/>
            </a:pPr>
            <a:r>
              <a:rPr lang="en-US" sz="2400" dirty="0" smtClean="0"/>
              <a:t>Sport </a:t>
            </a:r>
            <a:endParaRPr lang="en-US" sz="2400" dirty="0"/>
          </a:p>
          <a:p>
            <a:pPr>
              <a:lnSpc>
                <a:spcPct val="110000"/>
              </a:lnSpc>
              <a:buClrTx/>
              <a:buFont typeface="Arial"/>
              <a:buChar char="•"/>
            </a:pPr>
            <a:r>
              <a:rPr lang="en-US" sz="2400" dirty="0" err="1" smtClean="0"/>
              <a:t>Underhållning</a:t>
            </a:r>
            <a:endParaRPr lang="en-US" sz="2400" dirty="0" smtClean="0"/>
          </a:p>
          <a:p>
            <a:pPr>
              <a:lnSpc>
                <a:spcPct val="110000"/>
              </a:lnSpc>
              <a:buClrTx/>
              <a:buFont typeface="Arial"/>
              <a:buChar char="•"/>
            </a:pPr>
            <a:r>
              <a:rPr lang="en-US" sz="2400" dirty="0" err="1" smtClean="0"/>
              <a:t>Säkerhet</a:t>
            </a:r>
            <a:endParaRPr lang="en-US" sz="2400" dirty="0"/>
          </a:p>
          <a:p>
            <a:pPr>
              <a:lnSpc>
                <a:spcPct val="110000"/>
              </a:lnSpc>
              <a:buClrTx/>
              <a:buFont typeface="Arial"/>
              <a:buChar char="•"/>
            </a:pPr>
            <a:r>
              <a:rPr lang="en-US" sz="2400" dirty="0" err="1" smtClean="0"/>
              <a:t>Rymden</a:t>
            </a:r>
            <a:endParaRPr lang="en-US" sz="2400" dirty="0"/>
          </a:p>
          <a:p>
            <a:pPr>
              <a:lnSpc>
                <a:spcPct val="110000"/>
              </a:lnSpc>
              <a:buClrTx/>
              <a:buFont typeface="Arial"/>
              <a:buChar char="•"/>
            </a:pPr>
            <a:r>
              <a:rPr lang="en-US" sz="2400" dirty="0" err="1" smtClean="0"/>
              <a:t>Globalisering</a:t>
            </a:r>
            <a:r>
              <a:rPr lang="en-US" sz="2400" dirty="0" smtClean="0"/>
              <a:t> </a:t>
            </a:r>
            <a:endParaRPr lang="en-US" sz="2400" dirty="0"/>
          </a:p>
          <a:p>
            <a:pPr>
              <a:lnSpc>
                <a:spcPct val="110000"/>
              </a:lnSpc>
              <a:buClrTx/>
              <a:buFont typeface="Arial"/>
              <a:buChar char="•"/>
            </a:pPr>
            <a:r>
              <a:rPr lang="en-US" sz="2400" dirty="0" err="1" smtClean="0"/>
              <a:t>Försvar</a:t>
            </a:r>
            <a:r>
              <a:rPr lang="en-US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64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Hur</a:t>
            </a:r>
            <a:r>
              <a:rPr lang="en-US" sz="3600" dirty="0" smtClean="0"/>
              <a:t> </a:t>
            </a:r>
            <a:r>
              <a:rPr lang="en-US" sz="3600" dirty="0" err="1" smtClean="0"/>
              <a:t>söker</a:t>
            </a:r>
            <a:r>
              <a:rPr lang="en-US" sz="3600" dirty="0" smtClean="0"/>
              <a:t> du?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buClrTx/>
            </a:pPr>
            <a:r>
              <a:rPr lang="en-US" sz="2400" dirty="0" err="1"/>
              <a:t>formulera</a:t>
            </a:r>
            <a:r>
              <a:rPr lang="en-US" sz="2400" dirty="0"/>
              <a:t> </a:t>
            </a:r>
            <a:r>
              <a:rPr lang="en-US" sz="2400" dirty="0" err="1" smtClean="0"/>
              <a:t>sökfrågan</a:t>
            </a:r>
            <a:endParaRPr lang="en-US" sz="2400" dirty="0" smtClean="0"/>
          </a:p>
          <a:p>
            <a:pPr>
              <a:lnSpc>
                <a:spcPct val="130000"/>
              </a:lnSpc>
              <a:buClrTx/>
            </a:pPr>
            <a:r>
              <a:rPr lang="en-US" sz="2400" dirty="0" err="1" smtClean="0"/>
              <a:t>avgränsa</a:t>
            </a:r>
            <a:r>
              <a:rPr lang="en-US" sz="2400" dirty="0" smtClean="0"/>
              <a:t> </a:t>
            </a:r>
            <a:r>
              <a:rPr lang="en-US" sz="2400" dirty="0" err="1" smtClean="0"/>
              <a:t>ämnet</a:t>
            </a:r>
            <a:r>
              <a:rPr lang="en-US" sz="2400" dirty="0" smtClean="0"/>
              <a:t> (</a:t>
            </a:r>
            <a:r>
              <a:rPr lang="en-US" sz="2400" dirty="0" err="1" smtClean="0"/>
              <a:t>ev</a:t>
            </a:r>
            <a:r>
              <a:rPr lang="en-US" sz="2400" dirty="0" smtClean="0"/>
              <a:t>. </a:t>
            </a:r>
            <a:r>
              <a:rPr lang="en-US" sz="2400" dirty="0" err="1" smtClean="0"/>
              <a:t>formulera</a:t>
            </a:r>
            <a:r>
              <a:rPr lang="en-US" sz="2400" dirty="0" smtClean="0"/>
              <a:t> </a:t>
            </a:r>
            <a:r>
              <a:rPr lang="en-US" sz="2400" dirty="0" err="1" smtClean="0"/>
              <a:t>om</a:t>
            </a:r>
            <a:r>
              <a:rPr lang="en-US" sz="2400" dirty="0" smtClean="0"/>
              <a:t> </a:t>
            </a:r>
            <a:r>
              <a:rPr lang="en-US" sz="2400" dirty="0" err="1" smtClean="0"/>
              <a:t>sökfrågan</a:t>
            </a:r>
            <a:r>
              <a:rPr lang="en-US" sz="2400" dirty="0" smtClean="0"/>
              <a:t>)</a:t>
            </a:r>
          </a:p>
          <a:p>
            <a:pPr>
              <a:lnSpc>
                <a:spcPct val="130000"/>
              </a:lnSpc>
              <a:buClrTx/>
            </a:pPr>
            <a:r>
              <a:rPr lang="en-US" sz="2400" dirty="0" err="1" smtClean="0"/>
              <a:t>hitta</a:t>
            </a:r>
            <a:r>
              <a:rPr lang="en-US" sz="2400" dirty="0" smtClean="0"/>
              <a:t> </a:t>
            </a:r>
            <a:r>
              <a:rPr lang="en-US" sz="2400" dirty="0" err="1"/>
              <a:t>sökord</a:t>
            </a:r>
            <a:r>
              <a:rPr lang="en-US" sz="2400" dirty="0"/>
              <a:t> </a:t>
            </a:r>
            <a:endParaRPr lang="en-US" sz="2400" dirty="0" smtClean="0"/>
          </a:p>
          <a:p>
            <a:pPr>
              <a:lnSpc>
                <a:spcPct val="130000"/>
              </a:lnSpc>
              <a:buClrTx/>
            </a:pPr>
            <a:r>
              <a:rPr lang="en-US" sz="2400" dirty="0" err="1" smtClean="0"/>
              <a:t>kombinera</a:t>
            </a:r>
            <a:r>
              <a:rPr lang="en-US" sz="2400" dirty="0" smtClean="0"/>
              <a:t> </a:t>
            </a:r>
            <a:r>
              <a:rPr lang="en-US" sz="2400" dirty="0" err="1"/>
              <a:t>sökord</a:t>
            </a:r>
            <a:r>
              <a:rPr lang="en-US" sz="2400" dirty="0"/>
              <a:t> </a:t>
            </a:r>
            <a:endParaRPr lang="en-US" sz="2400" dirty="0" smtClean="0"/>
          </a:p>
          <a:p>
            <a:pPr>
              <a:lnSpc>
                <a:spcPct val="130000"/>
              </a:lnSpc>
              <a:buClrTx/>
            </a:pPr>
            <a:r>
              <a:rPr lang="en-US" sz="2400" dirty="0" err="1" smtClean="0"/>
              <a:t>utvärdera</a:t>
            </a:r>
            <a:r>
              <a:rPr lang="en-US" sz="2400" dirty="0" smtClean="0"/>
              <a:t> </a:t>
            </a:r>
            <a:r>
              <a:rPr lang="en-US" sz="2400" dirty="0" err="1"/>
              <a:t>resultatet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93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Formulera</a:t>
            </a:r>
            <a:r>
              <a:rPr lang="en-US" sz="3600" dirty="0" smtClean="0"/>
              <a:t> en </a:t>
            </a:r>
            <a:r>
              <a:rPr lang="en-US" sz="3600" dirty="0" err="1" smtClean="0"/>
              <a:t>fråga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err="1" smtClean="0"/>
              <a:t>om</a:t>
            </a:r>
            <a:r>
              <a:rPr lang="en-US" sz="3600" dirty="0" smtClean="0"/>
              <a:t>  </a:t>
            </a:r>
            <a:r>
              <a:rPr lang="en-US" sz="3600" dirty="0" err="1"/>
              <a:t>v</a:t>
            </a:r>
            <a:r>
              <a:rPr lang="en-US" sz="3600" dirty="0" err="1" smtClean="0"/>
              <a:t>ad</a:t>
            </a:r>
            <a:r>
              <a:rPr lang="en-US" sz="3600" dirty="0" smtClean="0"/>
              <a:t> du </a:t>
            </a:r>
            <a:r>
              <a:rPr lang="en-US" sz="3600" dirty="0" err="1" smtClean="0"/>
              <a:t>behöver</a:t>
            </a:r>
            <a:r>
              <a:rPr lang="en-US" sz="3600" dirty="0" smtClean="0"/>
              <a:t> </a:t>
            </a:r>
            <a:r>
              <a:rPr lang="en-US" sz="3600" dirty="0" err="1" smtClean="0"/>
              <a:t>veta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20930"/>
            <a:ext cx="7772400" cy="3136820"/>
          </a:xfrm>
        </p:spPr>
        <p:txBody>
          <a:bodyPr/>
          <a:lstStyle/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err="1" smtClean="0"/>
              <a:t>Vilka</a:t>
            </a:r>
            <a:r>
              <a:rPr lang="en-US" sz="2400" dirty="0" smtClean="0"/>
              <a:t> </a:t>
            </a:r>
            <a:r>
              <a:rPr lang="en-US" sz="2400" dirty="0" err="1" smtClean="0"/>
              <a:t>aspekter</a:t>
            </a:r>
            <a:r>
              <a:rPr lang="en-US" sz="2400" dirty="0" smtClean="0"/>
              <a:t> </a:t>
            </a:r>
            <a:r>
              <a:rPr lang="en-US" sz="2400" dirty="0" err="1" smtClean="0"/>
              <a:t>av</a:t>
            </a:r>
            <a:r>
              <a:rPr lang="en-US" sz="2400" dirty="0" smtClean="0"/>
              <a:t> </a:t>
            </a:r>
            <a:r>
              <a:rPr lang="en-US" sz="2400" dirty="0" err="1" smtClean="0"/>
              <a:t>ämnet</a:t>
            </a:r>
            <a:r>
              <a:rPr lang="en-US" sz="2400" dirty="0" smtClean="0"/>
              <a:t> </a:t>
            </a:r>
            <a:r>
              <a:rPr lang="en-US" sz="2400" dirty="0" err="1" smtClean="0"/>
              <a:t>är</a:t>
            </a:r>
            <a:r>
              <a:rPr lang="en-US" sz="2400" dirty="0" smtClean="0"/>
              <a:t> </a:t>
            </a:r>
            <a:r>
              <a:rPr lang="en-US" sz="2400" dirty="0" err="1" smtClean="0"/>
              <a:t>viktigt</a:t>
            </a:r>
            <a:r>
              <a:rPr lang="en-US" sz="2400" dirty="0" smtClean="0"/>
              <a:t>? </a:t>
            </a:r>
          </a:p>
          <a:p>
            <a:pPr marL="0" indent="0">
              <a:buClrTx/>
              <a:buNone/>
            </a:pPr>
            <a:r>
              <a:rPr lang="en-US" sz="2400" i="1" dirty="0"/>
              <a:t> </a:t>
            </a:r>
            <a:r>
              <a:rPr lang="en-US" sz="2400" i="1" dirty="0" smtClean="0"/>
              <a:t>    </a:t>
            </a:r>
            <a:r>
              <a:rPr lang="en-US" sz="2400" i="1" dirty="0" err="1" smtClean="0"/>
              <a:t>teknik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ekonomi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säkerhet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miljö</a:t>
            </a:r>
            <a:r>
              <a:rPr lang="en-US" sz="2400" i="1" dirty="0" smtClean="0"/>
              <a:t>, etc.</a:t>
            </a:r>
          </a:p>
          <a:p>
            <a:pPr marL="0" indent="0">
              <a:buClrTx/>
              <a:buNone/>
            </a:pPr>
            <a:endParaRPr lang="en-US" sz="2400" i="1" dirty="0"/>
          </a:p>
          <a:p>
            <a:pPr>
              <a:buClrTx/>
            </a:pPr>
            <a:r>
              <a:rPr lang="en-US" sz="2400" dirty="0" err="1" smtClean="0"/>
              <a:t>Definiera</a:t>
            </a:r>
            <a:r>
              <a:rPr lang="en-US" sz="2400" dirty="0" smtClean="0"/>
              <a:t> </a:t>
            </a:r>
            <a:r>
              <a:rPr lang="en-US" sz="2400" dirty="0" err="1" smtClean="0"/>
              <a:t>och</a:t>
            </a:r>
            <a:r>
              <a:rPr lang="en-US" sz="2400" dirty="0" smtClean="0"/>
              <a:t> </a:t>
            </a:r>
            <a:r>
              <a:rPr lang="en-US" sz="2400" dirty="0" err="1" smtClean="0"/>
              <a:t>konkretisera</a:t>
            </a:r>
            <a:r>
              <a:rPr lang="en-US" sz="2400" dirty="0" smtClean="0"/>
              <a:t> din </a:t>
            </a:r>
            <a:r>
              <a:rPr lang="en-US" sz="2400" dirty="0" err="1" smtClean="0"/>
              <a:t>frågeställning</a:t>
            </a:r>
            <a:r>
              <a:rPr lang="en-US" sz="2400" dirty="0" smtClean="0"/>
              <a:t>.</a:t>
            </a:r>
          </a:p>
          <a:p>
            <a:pPr marL="457200" lvl="1" indent="0">
              <a:buClrTx/>
              <a:buNone/>
            </a:pPr>
            <a:r>
              <a:rPr lang="en-US" sz="2400" i="1" dirty="0" err="1" smtClean="0"/>
              <a:t>Formulera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gärna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ditt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ämne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som</a:t>
            </a:r>
            <a:r>
              <a:rPr lang="en-US" sz="2400" i="1" dirty="0" smtClean="0"/>
              <a:t> en </a:t>
            </a:r>
            <a:r>
              <a:rPr lang="en-US" sz="2400" i="1" dirty="0" err="1" smtClean="0"/>
              <a:t>fråga</a:t>
            </a:r>
            <a:endParaRPr lang="en-US" sz="2400" i="1" dirty="0" smtClean="0"/>
          </a:p>
          <a:p>
            <a:pPr>
              <a:buClrTx/>
              <a:buFont typeface="Arial"/>
              <a:buChar char="•"/>
            </a:pPr>
            <a:endParaRPr lang="en-US" sz="2400" i="1" dirty="0"/>
          </a:p>
          <a:p>
            <a:pPr>
              <a:buClrTx/>
              <a:buFont typeface="Arial"/>
              <a:buChar char="•"/>
            </a:pPr>
            <a:endParaRPr lang="en-US" i="1" dirty="0" smtClean="0"/>
          </a:p>
          <a:p>
            <a:pPr>
              <a:buClrTx/>
              <a:buFont typeface="Arial"/>
              <a:buChar char="•"/>
            </a:pPr>
            <a:endParaRPr lang="en-US" i="1" dirty="0"/>
          </a:p>
          <a:p>
            <a:pPr>
              <a:buClrTx/>
              <a:buFont typeface="Arial"/>
              <a:buChar char="•"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1873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Exempelfråga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chemeClr val="tx1"/>
              </a:buClr>
              <a:buNone/>
            </a:pPr>
            <a:endParaRPr lang="en-US" dirty="0" smtClean="0"/>
          </a:p>
          <a:p>
            <a:pPr marL="0" indent="0">
              <a:buClr>
                <a:schemeClr val="tx1"/>
              </a:buClr>
              <a:buNone/>
            </a:pPr>
            <a:r>
              <a:rPr lang="en-US" sz="2400" dirty="0" err="1"/>
              <a:t>Hur</a:t>
            </a:r>
            <a:r>
              <a:rPr lang="en-US" sz="2400" dirty="0"/>
              <a:t> </a:t>
            </a: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framtidens</a:t>
            </a:r>
            <a:r>
              <a:rPr lang="en-US" sz="2400" dirty="0"/>
              <a:t> </a:t>
            </a:r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för</a:t>
            </a:r>
            <a:r>
              <a:rPr lang="en-US" sz="2400" dirty="0"/>
              <a:t> </a:t>
            </a:r>
            <a:r>
              <a:rPr lang="en-US" sz="2400" dirty="0" err="1"/>
              <a:t>självstyrande</a:t>
            </a:r>
            <a:r>
              <a:rPr lang="en-US" sz="2400" dirty="0"/>
              <a:t> </a:t>
            </a:r>
            <a:r>
              <a:rPr lang="en-US" sz="2400" dirty="0" err="1"/>
              <a:t>bilar</a:t>
            </a:r>
            <a:r>
              <a:rPr lang="en-US" sz="2400" dirty="0"/>
              <a:t>?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400" dirty="0"/>
          </a:p>
          <a:p>
            <a:pPr marL="0" indent="0">
              <a:buClr>
                <a:schemeClr val="tx1"/>
              </a:buClr>
              <a:buNone/>
            </a:pPr>
            <a:r>
              <a:rPr lang="en-US" sz="2400" dirty="0"/>
              <a:t>What is the future technology for autonomous cars?</a:t>
            </a:r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72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Hitta</a:t>
            </a:r>
            <a:r>
              <a:rPr lang="en-US" sz="3600" dirty="0" smtClean="0"/>
              <a:t> </a:t>
            </a:r>
            <a:r>
              <a:rPr lang="en-US" sz="3600" dirty="0" err="1" smtClean="0"/>
              <a:t>sökord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endParaRPr lang="en-US" dirty="0" smtClean="0"/>
          </a:p>
          <a:p>
            <a:pPr marL="0" indent="0">
              <a:lnSpc>
                <a:spcPct val="120000"/>
              </a:lnSpc>
              <a:buClrTx/>
              <a:buNone/>
            </a:pPr>
            <a:r>
              <a:rPr lang="en-US" sz="2400" dirty="0" err="1" smtClean="0"/>
              <a:t>Identifiera</a:t>
            </a:r>
            <a:r>
              <a:rPr lang="en-US" sz="2400" dirty="0" smtClean="0"/>
              <a:t> </a:t>
            </a:r>
            <a:r>
              <a:rPr lang="en-US" sz="2400" dirty="0" err="1" smtClean="0"/>
              <a:t>grundläggande</a:t>
            </a:r>
            <a:r>
              <a:rPr lang="en-US" sz="2400" dirty="0" smtClean="0"/>
              <a:t> </a:t>
            </a:r>
            <a:r>
              <a:rPr lang="en-US" sz="2400" dirty="0" err="1" smtClean="0"/>
              <a:t>begrepp</a:t>
            </a:r>
            <a:r>
              <a:rPr lang="en-US" sz="2400" dirty="0" smtClean="0"/>
              <a:t> </a:t>
            </a:r>
            <a:r>
              <a:rPr lang="en-US" sz="2400" dirty="0" err="1" smtClean="0"/>
              <a:t>och</a:t>
            </a:r>
            <a:r>
              <a:rPr lang="en-US" sz="2400" dirty="0" smtClean="0"/>
              <a:t> </a:t>
            </a:r>
            <a:r>
              <a:rPr lang="en-US" sz="2400" dirty="0" err="1" smtClean="0"/>
              <a:t>nyckelord</a:t>
            </a:r>
            <a:r>
              <a:rPr lang="en-US" sz="2400" dirty="0" smtClean="0"/>
              <a:t>. </a:t>
            </a:r>
          </a:p>
          <a:p>
            <a:pPr marL="0" indent="0">
              <a:lnSpc>
                <a:spcPct val="120000"/>
              </a:lnSpc>
              <a:buClrTx/>
              <a:buNone/>
            </a:pPr>
            <a:endParaRPr lang="en-US" sz="2400" dirty="0"/>
          </a:p>
          <a:p>
            <a:pPr marL="0" indent="0">
              <a:lnSpc>
                <a:spcPct val="120000"/>
              </a:lnSpc>
              <a:buClrTx/>
              <a:buNone/>
            </a:pPr>
            <a:r>
              <a:rPr lang="en-US" sz="2400" dirty="0" err="1" smtClean="0"/>
              <a:t>Vilka</a:t>
            </a:r>
            <a:r>
              <a:rPr lang="en-US" sz="2400" dirty="0" smtClean="0"/>
              <a:t> </a:t>
            </a:r>
            <a:r>
              <a:rPr lang="en-US" sz="2400" dirty="0" err="1" smtClean="0"/>
              <a:t>måste</a:t>
            </a:r>
            <a:r>
              <a:rPr lang="en-US" sz="2400" dirty="0" smtClean="0"/>
              <a:t> </a:t>
            </a:r>
            <a:r>
              <a:rPr lang="en-US" sz="2400" dirty="0" err="1" smtClean="0"/>
              <a:t>finnas</a:t>
            </a:r>
            <a:r>
              <a:rPr lang="en-US" sz="2400" dirty="0" smtClean="0"/>
              <a:t> med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sökningen</a:t>
            </a:r>
            <a:r>
              <a:rPr lang="en-US" sz="2400" dirty="0" smtClean="0"/>
              <a:t>?</a:t>
            </a:r>
          </a:p>
          <a:p>
            <a:pPr>
              <a:buClrTx/>
            </a:pPr>
            <a:endParaRPr lang="en-US" dirty="0"/>
          </a:p>
          <a:p>
            <a:pPr marL="0" indent="0">
              <a:buClrTx/>
              <a:buNone/>
            </a:pPr>
            <a:endParaRPr lang="en-US" dirty="0" smtClean="0"/>
          </a:p>
          <a:p>
            <a:pPr>
              <a:buClrTx/>
            </a:pPr>
            <a:endParaRPr lang="en-US" dirty="0"/>
          </a:p>
          <a:p>
            <a:pPr>
              <a:buClrTx/>
            </a:pPr>
            <a:endParaRPr lang="en-US" dirty="0" smtClean="0"/>
          </a:p>
          <a:p>
            <a:pPr marL="0" indent="0">
              <a:buClrTx/>
              <a:buNone/>
            </a:pPr>
            <a:endParaRPr lang="en-US" dirty="0"/>
          </a:p>
          <a:p>
            <a:pPr>
              <a:buClrTx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5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Tänk</a:t>
            </a:r>
            <a:r>
              <a:rPr lang="en-US" sz="3600" dirty="0" smtClean="0"/>
              <a:t> </a:t>
            </a:r>
            <a:r>
              <a:rPr lang="en-US" sz="3600" dirty="0" err="1" smtClean="0"/>
              <a:t>på</a:t>
            </a:r>
            <a:r>
              <a:rPr lang="en-US" sz="3600" dirty="0" smtClean="0"/>
              <a:t>…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r>
              <a:rPr lang="en-US" sz="2400" dirty="0" err="1" smtClean="0"/>
              <a:t>Språk</a:t>
            </a:r>
            <a:r>
              <a:rPr lang="en-US" sz="2400" dirty="0" smtClean="0"/>
              <a:t> (</a:t>
            </a:r>
            <a:r>
              <a:rPr lang="en-US" sz="2400" dirty="0" err="1" smtClean="0"/>
              <a:t>d.v.s</a:t>
            </a:r>
            <a:r>
              <a:rPr lang="en-US" sz="2400" dirty="0" smtClean="0"/>
              <a:t>. </a:t>
            </a:r>
            <a:r>
              <a:rPr lang="en-US" sz="2400" dirty="0" err="1" smtClean="0"/>
              <a:t>engelska</a:t>
            </a:r>
            <a:r>
              <a:rPr lang="en-US" sz="2400" dirty="0" smtClean="0"/>
              <a:t>)</a:t>
            </a:r>
          </a:p>
          <a:p>
            <a:pPr>
              <a:buClrTx/>
            </a:pPr>
            <a:r>
              <a:rPr lang="en-US" sz="2400" dirty="0" err="1" smtClean="0"/>
              <a:t>Synonymer</a:t>
            </a:r>
            <a:endParaRPr lang="en-US" sz="2400" dirty="0" smtClean="0"/>
          </a:p>
          <a:p>
            <a:pPr>
              <a:buClrTx/>
            </a:pPr>
            <a:r>
              <a:rPr lang="en-US" sz="2400" dirty="0" err="1" smtClean="0"/>
              <a:t>Stavning</a:t>
            </a:r>
            <a:endParaRPr lang="en-US" sz="2400" dirty="0" smtClean="0"/>
          </a:p>
          <a:p>
            <a:pPr>
              <a:buClrTx/>
            </a:pPr>
            <a:r>
              <a:rPr lang="en-US" sz="2400" dirty="0" err="1" smtClean="0"/>
              <a:t>Närliggande</a:t>
            </a:r>
            <a:r>
              <a:rPr lang="en-US" sz="2400" dirty="0" smtClean="0"/>
              <a:t> </a:t>
            </a:r>
            <a:r>
              <a:rPr lang="en-US" sz="2400" dirty="0" err="1" smtClean="0"/>
              <a:t>begrepp</a:t>
            </a:r>
            <a:endParaRPr lang="en-US" sz="2400" dirty="0" smtClean="0"/>
          </a:p>
          <a:p>
            <a:pPr>
              <a:buClrTx/>
            </a:pPr>
            <a:r>
              <a:rPr lang="en-US" sz="2400" dirty="0" err="1" smtClean="0"/>
              <a:t>Förkortningar</a:t>
            </a:r>
            <a:r>
              <a:rPr lang="en-US" sz="2400" dirty="0" smtClean="0"/>
              <a:t> </a:t>
            </a:r>
          </a:p>
          <a:p>
            <a:pPr>
              <a:buClrTx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0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Summon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dirty="0" smtClean="0"/>
              <a:t>1. En enda </a:t>
            </a:r>
            <a:r>
              <a:rPr lang="sv-SE" sz="2400" b="1" dirty="0" smtClean="0"/>
              <a:t>sökruta</a:t>
            </a:r>
            <a:r>
              <a:rPr lang="sv-SE" sz="2400" dirty="0" smtClean="0"/>
              <a:t> (</a:t>
            </a:r>
            <a:r>
              <a:rPr lang="sv-SE" sz="2400" dirty="0" err="1" smtClean="0"/>
              <a:t>discovery</a:t>
            </a:r>
            <a:r>
              <a:rPr lang="sv-SE" sz="2400" dirty="0" smtClean="0"/>
              <a:t> tjänst som liknar Google)</a:t>
            </a:r>
          </a:p>
          <a:p>
            <a:pPr marL="0" indent="0">
              <a:buNone/>
            </a:pPr>
            <a:r>
              <a:rPr lang="sv-SE" sz="2400" dirty="0" smtClean="0"/>
              <a:t>2. </a:t>
            </a:r>
            <a:r>
              <a:rPr lang="sv-SE" sz="2400" b="1" dirty="0" smtClean="0"/>
              <a:t>Relevans</a:t>
            </a:r>
            <a:r>
              <a:rPr lang="sv-SE" sz="2400" dirty="0" smtClean="0"/>
              <a:t>rankning 3. Omedelbar tillgång till </a:t>
            </a:r>
            <a:r>
              <a:rPr lang="sv-SE" sz="2400" b="1" dirty="0" smtClean="0"/>
              <a:t>fulltext</a:t>
            </a:r>
          </a:p>
          <a:p>
            <a:pPr marL="0" indent="0">
              <a:buNone/>
            </a:pPr>
            <a:r>
              <a:rPr lang="sv-SE" sz="2400" dirty="0" smtClean="0"/>
              <a:t>4. Möjlighet av att </a:t>
            </a:r>
            <a:r>
              <a:rPr lang="sv-SE" sz="2400" b="1" dirty="0" smtClean="0"/>
              <a:t>förfina</a:t>
            </a:r>
            <a:r>
              <a:rPr lang="sv-SE" sz="2400" dirty="0" smtClean="0"/>
              <a:t> ditt sökresultat 5. </a:t>
            </a:r>
            <a:r>
              <a:rPr lang="sv-SE" sz="2400" b="1" dirty="0" smtClean="0"/>
              <a:t>Stavningsförslag</a:t>
            </a:r>
            <a:r>
              <a:rPr lang="sv-SE" sz="2400" dirty="0" smtClean="0"/>
              <a:t> på felstavningar och vid sökningar med små träffmängder. </a:t>
            </a:r>
            <a:r>
              <a:rPr lang="sv-SE" sz="2400" dirty="0"/>
              <a:t>6</a:t>
            </a:r>
            <a:r>
              <a:rPr lang="sv-SE" sz="2400" dirty="0" smtClean="0"/>
              <a:t>. Avgränsning till endast </a:t>
            </a:r>
            <a:r>
              <a:rPr lang="sv-SE" sz="2400" b="1" dirty="0" smtClean="0"/>
              <a:t>vetenskapligt material</a:t>
            </a:r>
          </a:p>
          <a:p>
            <a:pPr marL="0" indent="0">
              <a:buNone/>
            </a:pPr>
            <a:r>
              <a:rPr lang="sv-SE" sz="2400" dirty="0" smtClean="0"/>
              <a:t>7.</a:t>
            </a:r>
            <a:r>
              <a:rPr lang="sv-SE" sz="2400" b="1" dirty="0" smtClean="0"/>
              <a:t> </a:t>
            </a:r>
            <a:r>
              <a:rPr lang="sv-SE" sz="2400" dirty="0" smtClean="0"/>
              <a:t>Tips om </a:t>
            </a:r>
            <a:r>
              <a:rPr lang="sv-SE" sz="2400" b="1" dirty="0" smtClean="0"/>
              <a:t>dokumenttyper 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16358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halmersLib_16_9-2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CA489D7B63344ABB31F6123D644DBF" ma:contentTypeVersion="0" ma:contentTypeDescription="Create a new document." ma:contentTypeScope="" ma:versionID="bc53a229d52be30488f136d6061d43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AAADED-7831-4D7F-BEAC-A6726C3CF5A6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AA67260-80BA-4834-BC73-91048BE42D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F8969B-05B3-4AD9-A3D6-808BB074E5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ChalmersLib_16_9-2.thmx</Template>
  <TotalTime>7221</TotalTime>
  <Words>597</Words>
  <Application>Microsoft Macintosh PowerPoint</Application>
  <PresentationFormat>On-screen Show (16:9)</PresentationFormat>
  <Paragraphs>171</Paragraphs>
  <Slides>23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ChalmersLib_16_9-2</vt:lpstr>
      <vt:lpstr>PowerPoint Presentation</vt:lpstr>
      <vt:lpstr>Mål </vt:lpstr>
      <vt:lpstr>Era ämnen </vt:lpstr>
      <vt:lpstr>Hur söker du?</vt:lpstr>
      <vt:lpstr>Formulera en fråga  om  vad du behöver veta</vt:lpstr>
      <vt:lpstr>Exempelfråga </vt:lpstr>
      <vt:lpstr>Hitta sökord</vt:lpstr>
      <vt:lpstr>Tänk på… </vt:lpstr>
      <vt:lpstr>Summon </vt:lpstr>
      <vt:lpstr>OBS. Avgränsa sökningen</vt:lpstr>
      <vt:lpstr>Avancerad Sökning </vt:lpstr>
      <vt:lpstr>Avancerad sökning </vt:lpstr>
      <vt:lpstr>PowerPoint Presentation</vt:lpstr>
      <vt:lpstr>Vad har jag hittat?</vt:lpstr>
      <vt:lpstr>Utvärdera en källa</vt:lpstr>
      <vt:lpstr>Resurser</vt:lpstr>
      <vt:lpstr>IEEE</vt:lpstr>
      <vt:lpstr>PowerPoint Presentation</vt:lpstr>
      <vt:lpstr>Åtkomst till elektroniska resurser</vt:lpstr>
      <vt:lpstr>PowerPoint Presentation</vt:lpstr>
      <vt:lpstr>PowerPoint Presentation</vt:lpstr>
      <vt:lpstr>PowerPoint Presentation</vt:lpstr>
      <vt:lpstr>Sammanfattning</vt:lpstr>
    </vt:vector>
  </TitlesOfParts>
  <Company>Chalmers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Johansson</dc:creator>
  <cp:lastModifiedBy>Marco Schirone</cp:lastModifiedBy>
  <cp:revision>126</cp:revision>
  <cp:lastPrinted>2014-09-09T11:38:35Z</cp:lastPrinted>
  <dcterms:created xsi:type="dcterms:W3CDTF">2014-08-18T14:12:14Z</dcterms:created>
  <dcterms:modified xsi:type="dcterms:W3CDTF">2015-08-28T11:02:49Z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0x010100B2CA489D7B63344ABB31F6123D644DBF</vt:lpwstr>
  </property>
</Properties>
</file>