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John Crof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03-07T16:52:05.527">
    <p:pos x="2819" y="774"/>
    <p:text>Small size makes it unsuitable for presentation; will become blurry and unclear to viewers.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8-03-07T17:01:29.172">
    <p:pos x="196" y="805"/>
    <p:text>not relevant eh?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(45 sec)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Welcome audience.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Introduce ourselves.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Today we’re going to talk about our thesis project ...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1f7769675_2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1f7769675_2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Christoffer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Locations: Ambulande, at home, private 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9439dc41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9439dc41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sv" sz="1800">
                <a:latin typeface="Roboto"/>
                <a:ea typeface="Roboto"/>
                <a:cs typeface="Roboto"/>
                <a:sym typeface="Roboto"/>
              </a:rPr>
              <a:t>(4-5 min)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13abaa77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13abaa7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Christoffer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 mobility itself….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As you can see, the system must fulfil certain </a:t>
            </a:r>
            <a:r>
              <a:rPr lang="sv"/>
              <a:t>criteria</a:t>
            </a:r>
            <a:r>
              <a:rPr lang="sv"/>
              <a:t> in order to be feasable in practice.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1f7769675_2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1f7769675_2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John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Multiple sensors need read in parallel, to preserve the context, and then logged in a database with associated timestamps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1f7769675_2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1f7769675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John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1f7769675_2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1f7769675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John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Not as important, may skip.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1f776967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1f776967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JOHN??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Not as important, may skip.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7011953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7011953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sv" sz="1800">
                <a:latin typeface="Roboto"/>
                <a:ea typeface="Roboto"/>
                <a:cs typeface="Roboto"/>
                <a:sym typeface="Roboto"/>
              </a:rPr>
              <a:t>(1 min)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9476105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947610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f7769675_2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1f7769675_2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Speaker: Christoffer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So, to dive right in…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First we’ll talk a little about…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Then we’ll move on to the main objectives of the project…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After that we’ll present a few challenging aspects of the project as well as a few solutions…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Lastly, we’ll round off with a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9439dc41_2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9439dc41_2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sv" sz="1800">
                <a:latin typeface="Roboto"/>
                <a:ea typeface="Roboto"/>
                <a:cs typeface="Roboto"/>
                <a:sym typeface="Roboto"/>
              </a:rPr>
              <a:t>(3 min)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sv" sz="1800">
                <a:latin typeface="Roboto"/>
                <a:ea typeface="Roboto"/>
                <a:cs typeface="Roboto"/>
                <a:sym typeface="Roboto"/>
              </a:rPr>
              <a:t>So, a bit of background...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29439dc4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29439dc4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Speaker: Christoffer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Just what is electroencephalography?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To put it simply, it is a method of measuring electrical activity in the brain and displaying it in visual form, such as in a graph.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This may remoind you of an oscilloscope, though there are a few key differences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sv"/>
              <a:t>Far more measurements are taken in parallel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sv"/>
              <a:t>These measurements are essentially “floating”, the human body doesn’t really have a common ground, making measurements tricky (more on this later).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2947f1b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2947f1b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Speaker: John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So how does this work?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 brain consists of specialised nerve cells that are in constant communication via electrochemical signaling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Inidividual cells make no measureable impact.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Large groups “firing” at once, however, generates a measureable voltage on the surface of the scalp.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Typically on the order of 10s of </a:t>
            </a:r>
            <a:r>
              <a:rPr b="1" lang="sv"/>
              <a:t>micro</a:t>
            </a:r>
            <a:r>
              <a:rPr lang="sv"/>
              <a:t>volts.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f776967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f776967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John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we’re interested in seeing are particular patterns in the measured signals.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Sinusoids categorized by frequency and amplitude.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1f776967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1f776967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John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 measured signal will depend on what part of the brain is being measured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As you can see the brain is divided by function into “lobes”.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 </a:t>
            </a:r>
            <a:r>
              <a:rPr b="1" lang="sv"/>
              <a:t>frontal lobe</a:t>
            </a:r>
            <a:r>
              <a:rPr lang="sv"/>
              <a:t>, for instance, might produce </a:t>
            </a:r>
            <a:r>
              <a:rPr b="1" lang="sv"/>
              <a:t>beta </a:t>
            </a:r>
            <a:r>
              <a:rPr lang="sv"/>
              <a:t>waves during a high level of mental engagement.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947610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2947610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Speaker: Christoffer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9439dc41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29439dc41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●"/>
            </a:pPr>
            <a:r>
              <a:rPr lang="sv" sz="1800">
                <a:latin typeface="Roboto"/>
                <a:ea typeface="Roboto"/>
                <a:cs typeface="Roboto"/>
                <a:sym typeface="Roboto"/>
              </a:rPr>
              <a:t>(1-2 min)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Thesis Presentation -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Mobile</a:t>
            </a:r>
            <a:r>
              <a:rPr lang="sv"/>
              <a:t> Electroencephalography </a:t>
            </a:r>
            <a:endParaRPr/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(EEG)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909600" y="3649450"/>
            <a:ext cx="7324800" cy="12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3F3F3"/>
                </a:solidFill>
              </a:rPr>
              <a:t>John Croft (EI)</a:t>
            </a:r>
            <a:endParaRPr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F3F3F3"/>
                </a:solidFill>
              </a:rPr>
              <a:t>Christoffer Olsson (DAI)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9950" y="3649450"/>
            <a:ext cx="4346950" cy="10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Making it Mobile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11700" y="1017800"/>
            <a:ext cx="8520600" cy="34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B</a:t>
            </a:r>
            <a:r>
              <a:rPr lang="sv">
                <a:solidFill>
                  <a:srgbClr val="000000"/>
                </a:solidFill>
              </a:rPr>
              <a:t>roaden the range of locations and activities where it may be used.</a:t>
            </a:r>
            <a:br>
              <a:rPr lang="sv">
                <a:solidFill>
                  <a:srgbClr val="000000"/>
                </a:solidFill>
              </a:rPr>
            </a:br>
            <a:endParaRPr sz="900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S</a:t>
            </a:r>
            <a:r>
              <a:rPr lang="sv">
                <a:solidFill>
                  <a:srgbClr val="000000"/>
                </a:solidFill>
              </a:rPr>
              <a:t>ame functionality as a regular EEG</a:t>
            </a:r>
            <a:br>
              <a:rPr lang="sv">
                <a:solidFill>
                  <a:srgbClr val="000000"/>
                </a:solidFill>
              </a:rPr>
            </a:br>
            <a:endParaRPr sz="900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Potentially s</a:t>
            </a:r>
            <a:r>
              <a:rPr lang="sv">
                <a:solidFill>
                  <a:srgbClr val="000000"/>
                </a:solidFill>
              </a:rPr>
              <a:t>horten time to apply device to patient.</a:t>
            </a:r>
            <a:br>
              <a:rPr lang="sv">
                <a:solidFill>
                  <a:srgbClr val="000000"/>
                </a:solidFill>
              </a:rPr>
            </a:br>
            <a:endParaRPr sz="900">
              <a:solidFill>
                <a:srgbClr val="000000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Simultaneously record 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Stimuli: video and audio.</a:t>
            </a:r>
            <a:endParaRPr>
              <a:solidFill>
                <a:srgbClr val="000000"/>
              </a:solidFill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Response: </a:t>
            </a:r>
            <a:r>
              <a:rPr lang="sv">
                <a:solidFill>
                  <a:srgbClr val="000000"/>
                </a:solidFill>
              </a:rPr>
              <a:t>neural activity and eye-movement.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ctrTitle"/>
          </p:nvPr>
        </p:nvSpPr>
        <p:spPr>
          <a:xfrm>
            <a:off x="540675" y="125857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Potential Problems</a:t>
            </a:r>
            <a:endParaRPr/>
          </a:p>
        </p:txBody>
      </p:sp>
      <p:sp>
        <p:nvSpPr>
          <p:cNvPr id="152" name="Google Shape;152;p23"/>
          <p:cNvSpPr txBox="1"/>
          <p:nvPr>
            <p:ph type="ctrTitle"/>
          </p:nvPr>
        </p:nvSpPr>
        <p:spPr>
          <a:xfrm>
            <a:off x="-547350" y="195804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&amp; Solutions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Mobility</a:t>
            </a:r>
            <a:endParaRPr/>
          </a:p>
        </p:txBody>
      </p:sp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311700" y="1229875"/>
            <a:ext cx="85206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The entire system must be: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stand-alone.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powered from a single battery.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lightweight &amp; efficient.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Relatively fast &amp; powerful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v">
                <a:solidFill>
                  <a:srgbClr val="000000"/>
                </a:solidFill>
              </a:rPr>
              <a:t>	Still have enough processing power handle large volumes of data.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311700" y="3107475"/>
            <a:ext cx="8520600" cy="143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Solution: an SBC (single board computer)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fulfills these criteria. In this case a Raspberry Pi.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300" y="3207225"/>
            <a:ext cx="2545250" cy="15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Synchronisation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00000"/>
                </a:solidFill>
              </a:rPr>
              <a:t>Data from multiple external sensors (electrodes, camera &amp; microphone) must be read in parallel and timestamped.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00000"/>
                </a:solidFill>
              </a:rPr>
              <a:t>This requires: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fast processing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near-parallel signal acquisition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00000"/>
                </a:solidFill>
              </a:rPr>
              <a:t>Solution: Offloading signal sampling to dedicated subsystems, such as purpose-built ASICs then using software to sort and log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data to a database.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v"/>
              <a:t>Signal Sampling</a:t>
            </a:r>
            <a:endParaRPr/>
          </a:p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311700" y="1229875"/>
            <a:ext cx="8520600" cy="36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rgbClr val="000000"/>
                </a:solidFill>
              </a:rPr>
              <a:t>Measuring the human body is non-trivial.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How should the electrodes be positioned?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10-20 system.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	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What should voltage measurements be referenced to?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What is the “ground” in this scenario?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Analog-to-digital conversion (ADC)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Which method should be used for optimal results?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Noise, speed and accuracy must be considered.</a:t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700" y="682000"/>
            <a:ext cx="3515600" cy="19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sv"/>
              <a:t>Data accuracy while moving</a:t>
            </a:r>
            <a:endParaRPr/>
          </a:p>
        </p:txBody>
      </p:sp>
      <p:sp>
        <p:nvSpPr>
          <p:cNvPr id="179" name="Google Shape;179;p27"/>
          <p:cNvSpPr txBox="1"/>
          <p:nvPr>
            <p:ph idx="1" type="body"/>
          </p:nvPr>
        </p:nvSpPr>
        <p:spPr>
          <a:xfrm>
            <a:off x="311700" y="1278800"/>
            <a:ext cx="8520600" cy="3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Motor-neurons generate stronger electrical signals than those of non-motor neurons (by orders of magnitude!). 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This often leads to unacceptably noisy measurements.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This greatly impacts the usage of a mobile EEG.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Next steps...</a:t>
            </a:r>
            <a:endParaRPr/>
          </a:p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Create platform for </a:t>
            </a:r>
            <a:r>
              <a:rPr lang="sv">
                <a:solidFill>
                  <a:srgbClr val="000000"/>
                </a:solidFill>
              </a:rPr>
              <a:t>synchronous</a:t>
            </a:r>
            <a:r>
              <a:rPr lang="sv">
                <a:solidFill>
                  <a:srgbClr val="000000"/>
                </a:solidFill>
              </a:rPr>
              <a:t> data acquisition.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Construct working signal amplifier,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capable of detecting neural oscillations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in the occipital lobe.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Distinctive activity.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Useful for calibration.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86" name="Google Shape;18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450" y="1893525"/>
            <a:ext cx="4113549" cy="22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/>
          <p:nvPr/>
        </p:nvSpPr>
        <p:spPr>
          <a:xfrm>
            <a:off x="7347850" y="2522300"/>
            <a:ext cx="855000" cy="8760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>
            <p:ph type="ctrTitle"/>
          </p:nvPr>
        </p:nvSpPr>
        <p:spPr>
          <a:xfrm>
            <a:off x="460950" y="150297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In conclusion</a:t>
            </a:r>
            <a:endParaRPr/>
          </a:p>
        </p:txBody>
      </p:sp>
      <p:sp>
        <p:nvSpPr>
          <p:cNvPr id="193" name="Google Shape;193;p29"/>
          <p:cNvSpPr txBox="1"/>
          <p:nvPr/>
        </p:nvSpPr>
        <p:spPr>
          <a:xfrm>
            <a:off x="460950" y="932275"/>
            <a:ext cx="8063400" cy="37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v" sz="1800">
                <a:solidFill>
                  <a:srgbClr val="FFFFFF"/>
                </a:solidFill>
              </a:rPr>
              <a:t>EEG measures and displays electrical activity in the brain.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v" sz="1800">
                <a:solidFill>
                  <a:srgbClr val="FFFFFF"/>
                </a:solidFill>
              </a:rPr>
              <a:t>Benefits presented by a mobile solution.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v" sz="1800">
                <a:solidFill>
                  <a:srgbClr val="FFFFFF"/>
                </a:solidFill>
              </a:rPr>
              <a:t>Designing an EEG system to be mobile presents many significant engineering challenges.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sv" sz="1800">
                <a:solidFill>
                  <a:srgbClr val="FFFFFF"/>
                </a:solidFill>
              </a:rPr>
              <a:t>Mobility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sv" sz="1800">
                <a:solidFill>
                  <a:srgbClr val="FFFFFF"/>
                </a:solidFill>
              </a:rPr>
              <a:t>Synchronization</a:t>
            </a:r>
            <a:endParaRPr sz="1800">
              <a:solidFill>
                <a:srgbClr val="FFFFFF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</a:pPr>
            <a:r>
              <a:rPr lang="sv" sz="1800">
                <a:solidFill>
                  <a:srgbClr val="FFFFFF"/>
                </a:solidFill>
              </a:rPr>
              <a:t>Sampling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"/>
          <p:cNvSpPr txBox="1"/>
          <p:nvPr>
            <p:ph type="ctrTitle"/>
          </p:nvPr>
        </p:nvSpPr>
        <p:spPr>
          <a:xfrm>
            <a:off x="536775" y="2728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Q</a:t>
            </a:r>
            <a:r>
              <a:rPr lang="sv"/>
              <a:t>uestions?</a:t>
            </a:r>
            <a:endParaRPr/>
          </a:p>
        </p:txBody>
      </p:sp>
      <p:pic>
        <p:nvPicPr>
          <p:cNvPr id="199" name="Google Shape;19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850" y="1294697"/>
            <a:ext cx="5553681" cy="3727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Agenda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311700" y="1144575"/>
            <a:ext cx="8520600" cy="342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What an EEG is and how it’s used (Background) 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The project objective.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Potential problems &amp; possible solutions.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Conclusion.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Background</a:t>
            </a: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850" y="1255525"/>
            <a:ext cx="1798525" cy="26324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What is EEG?</a:t>
            </a:r>
            <a:endParaRPr/>
          </a:p>
        </p:txBody>
      </p:sp>
      <p:sp>
        <p:nvSpPr>
          <p:cNvPr id="106" name="Google Shape;106;p1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A method of measuring electrical activity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(biopotentials) in the brain via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sensors (electrodes), and presenting the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data in visual form.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Not unlike an oscilloscope!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Though with many more signals that are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measured in parallel.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sv">
                <a:solidFill>
                  <a:srgbClr val="000000"/>
                </a:solidFill>
              </a:rPr>
              <a:t>No clear ground/reference point (more on this later...).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58265" t="0"/>
          <a:stretch/>
        </p:blipFill>
        <p:spPr>
          <a:xfrm>
            <a:off x="5819798" y="921500"/>
            <a:ext cx="2662701" cy="278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How does it work?</a:t>
            </a:r>
            <a:endParaRPr/>
          </a:p>
        </p:txBody>
      </p:sp>
      <p:sp>
        <p:nvSpPr>
          <p:cNvPr id="113" name="Google Shape;113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Neurons (specialised nerves in the brain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and spinal cord) are in constant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communication via electrochemical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signaling.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Each signal generates a slight biopotential (voltage).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One neuron “firing” has little effect, but a large group generates a measurable voltage (1-100µV) on the surface of the skin.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800" y="266675"/>
            <a:ext cx="3408500" cy="219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Neural Oscillations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Sinusoidal.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Frequency and amplitude are defining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characteristics.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9075" y="410000"/>
            <a:ext cx="3483226" cy="26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Neural Oscillations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Different parts of the brain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produce different electrical activity.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Measured signals are highly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dependent on location!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700" y="1229875"/>
            <a:ext cx="4355600" cy="241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Uses of EEG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Record patterns in brain activity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during various states of consciousness.</a:t>
            </a:r>
            <a:r>
              <a:rPr lang="sv">
                <a:solidFill>
                  <a:srgbClr val="000000"/>
                </a:solidFill>
              </a:rPr>
              <a:t> 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Help diagnose epilepsy,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sleep disorders, coma severity and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brain death, to name a few.</a:t>
            </a:r>
            <a:br>
              <a:rPr lang="sv">
                <a:solidFill>
                  <a:srgbClr val="000000"/>
                </a:solidFill>
              </a:rPr>
            </a:b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sv">
                <a:solidFill>
                  <a:srgbClr val="000000"/>
                </a:solidFill>
              </a:rPr>
              <a:t>To the right is an example of an </a:t>
            </a:r>
            <a:br>
              <a:rPr lang="sv">
                <a:solidFill>
                  <a:srgbClr val="000000"/>
                </a:solidFill>
              </a:rPr>
            </a:br>
            <a:r>
              <a:rPr lang="sv">
                <a:solidFill>
                  <a:srgbClr val="000000"/>
                </a:solidFill>
              </a:rPr>
              <a:t>epileptic seizure.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375" y="525900"/>
            <a:ext cx="4120925" cy="319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The Objective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