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oboto Slab"/>
      <p:regular r:id="rId42"/>
      <p:bold r:id="rId43"/>
    </p:embeddedFon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Slab-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regular.fntdata"/><Relationship Id="rId21" Type="http://schemas.openxmlformats.org/officeDocument/2006/relationships/slide" Target="slides/slide16.xml"/><Relationship Id="rId43" Type="http://schemas.openxmlformats.org/officeDocument/2006/relationships/font" Target="fonts/RobotoSlab-bold.fntdata"/><Relationship Id="rId24" Type="http://schemas.openxmlformats.org/officeDocument/2006/relationships/slide" Target="slides/slide19.xml"/><Relationship Id="rId46" Type="http://schemas.openxmlformats.org/officeDocument/2006/relationships/font" Target="fonts/Roboto-italic.fntdata"/><Relationship Id="rId23" Type="http://schemas.openxmlformats.org/officeDocument/2006/relationships/slide" Target="slides/slide18.xml"/><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Presentation av projektet och oss själva!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25a5cb201_4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25a5cb201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sv"/>
              <a:t>The measured signal will depend on what part of the brain is being measured</a:t>
            </a:r>
            <a:endParaRPr/>
          </a:p>
          <a:p>
            <a:pPr indent="0" lvl="0" marL="0" rtl="0" algn="l">
              <a:spcBef>
                <a:spcPts val="0"/>
              </a:spcBef>
              <a:spcAft>
                <a:spcPts val="0"/>
              </a:spcAft>
              <a:buClr>
                <a:srgbClr val="000000"/>
              </a:buClr>
              <a:buSzPts val="1100"/>
              <a:buFont typeface="Arial"/>
              <a:buNone/>
            </a:pPr>
            <a:r>
              <a:rPr lang="sv"/>
              <a:t>As you can see the brain is divided by function into “lobes”.</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sv"/>
              <a:t>Occipital lobe -&gt; karektaristisk signal när man blundar.</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sv"/>
              <a:t>The </a:t>
            </a:r>
            <a:r>
              <a:rPr b="1" lang="sv"/>
              <a:t>frontal lobe</a:t>
            </a:r>
            <a:r>
              <a:rPr lang="sv"/>
              <a:t>, for instance, might produce </a:t>
            </a:r>
            <a:r>
              <a:rPr b="1" lang="sv"/>
              <a:t>beta </a:t>
            </a:r>
            <a:r>
              <a:rPr lang="sv"/>
              <a:t>waves during a high level of mental engagement.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25a5cb20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25a5cb20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De-facto standard metod för att placera ut elektroder på huvudet.</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Ger jämförbara resultat, om alla håller sig till en gemensam standard.</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Elektroder placeras med avstånd ifrån varandra som motsvarar 10% eller 20% av totala avståndet: Nasion -&gt; Inion</a:t>
            </a:r>
            <a:endParaRPr/>
          </a:p>
          <a:p>
            <a:pPr indent="0" lvl="0" marL="0" rtl="0" algn="l">
              <a:spcBef>
                <a:spcPts val="0"/>
              </a:spcBef>
              <a:spcAft>
                <a:spcPts val="0"/>
              </a:spcAft>
              <a:buNone/>
            </a:pPr>
            <a:r>
              <a:rPr lang="sv"/>
              <a:t>Detta gör även att tester med olika antal elektroder är jämförbara. Man ändrar bara “upplösningen”.</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Mätningar</a:t>
            </a:r>
            <a:endParaRPr/>
          </a:p>
          <a:p>
            <a:pPr indent="-298450" lvl="0" marL="457200" rtl="0" algn="l">
              <a:spcBef>
                <a:spcPts val="0"/>
              </a:spcBef>
              <a:spcAft>
                <a:spcPts val="0"/>
              </a:spcAft>
              <a:buSzPts val="1100"/>
              <a:buChar char="●"/>
            </a:pPr>
            <a:r>
              <a:rPr lang="sv"/>
              <a:t>Differentiella: Spänning mellan två elektroder.</a:t>
            </a:r>
            <a:endParaRPr/>
          </a:p>
          <a:p>
            <a:pPr indent="-298450" lvl="0" marL="457200" rtl="0" algn="l">
              <a:spcBef>
                <a:spcPts val="0"/>
              </a:spcBef>
              <a:spcAft>
                <a:spcPts val="0"/>
              </a:spcAft>
              <a:buSzPts val="1100"/>
              <a:buChar char="●"/>
            </a:pPr>
            <a:r>
              <a:rPr lang="sv"/>
              <a:t>Referentiella: Spänning mellan godtycklig elektrod och en fix referenspunkt (vanligtvis örat)</a:t>
            </a:r>
            <a:endParaRPr/>
          </a:p>
          <a:p>
            <a:pPr indent="-298450" lvl="0" marL="457200" rtl="0" algn="l">
              <a:spcBef>
                <a:spcPts val="0"/>
              </a:spcBef>
              <a:spcAft>
                <a:spcPts val="0"/>
              </a:spcAft>
              <a:buSzPts val="1100"/>
              <a:buChar char="●"/>
            </a:pPr>
            <a:r>
              <a:rPr lang="sv"/>
              <a:t>Andra mätningsmetoder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25a5cb201_4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25a5cb201_4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25a5cb20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25a5cb20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25a5cb20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25a5cb20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Python The Language - Dynamiskt och modulärt, många libraries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TkInter The Python GUI Standard</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EDF The EEG data format that is pretty decent - Credits to Teuniz!</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PyEDFlib Python from C library, gg wp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25a5cb20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25a5cb20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25a5cb20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25a5cb20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“Kommer prata om”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25a5cb201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25a5cb201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Brus </a:t>
            </a:r>
            <a:endParaRPr/>
          </a:p>
          <a:p>
            <a:pPr indent="-298450" lvl="0" marL="457200" rtl="0" algn="l">
              <a:spcBef>
                <a:spcPts val="0"/>
              </a:spcBef>
              <a:spcAft>
                <a:spcPts val="0"/>
              </a:spcAft>
              <a:buSzPts val="1100"/>
              <a:buChar char="●"/>
            </a:pPr>
            <a:r>
              <a:rPr lang="sv"/>
              <a:t>Inherent</a:t>
            </a:r>
            <a:endParaRPr/>
          </a:p>
          <a:p>
            <a:pPr indent="-298450" lvl="0" marL="457200" rtl="0" algn="l">
              <a:spcBef>
                <a:spcPts val="0"/>
              </a:spcBef>
              <a:spcAft>
                <a:spcPts val="0"/>
              </a:spcAft>
              <a:buSzPts val="1100"/>
              <a:buChar char="●"/>
            </a:pPr>
            <a:r>
              <a:rPr lang="sv"/>
              <a:t>Känslighet för yttre brus</a:t>
            </a:r>
            <a:endParaRPr/>
          </a:p>
          <a:p>
            <a:pPr indent="-298450" lvl="1" marL="914400" rtl="0" algn="l">
              <a:spcBef>
                <a:spcPts val="0"/>
              </a:spcBef>
              <a:spcAft>
                <a:spcPts val="0"/>
              </a:spcAft>
              <a:buSzPts val="1100"/>
              <a:buChar char="○"/>
            </a:pPr>
            <a:r>
              <a:rPr lang="sv"/>
              <a:t>Kroppen är i praktiken en antenn!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1f4f60a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1f4f60a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1f4f60a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1f4f60a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SPI är enkelt och har brett stöd.</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25a5cb20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25a5cb20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1f4f60a9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1f4f60a9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DRDY är inte del av SPI protokollet och måste hanteras separat!</a:t>
            </a:r>
            <a:endParaRPr/>
          </a:p>
          <a:p>
            <a:pPr indent="-298450" lvl="0" marL="457200" rtl="0" algn="l">
              <a:spcBef>
                <a:spcPts val="0"/>
              </a:spcBef>
              <a:spcAft>
                <a:spcPts val="0"/>
              </a:spcAft>
              <a:buSzPts val="1100"/>
              <a:buChar char="●"/>
            </a:pPr>
            <a:r>
              <a:rPr lang="sv"/>
              <a:t>Med interrupts/polling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25a5cb201_6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25a5cb201_6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25a5cb201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25a5cb201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25a5cb201_3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25a5cb201_3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25a5cb20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25a5cb20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525a5cb20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25a5cb20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25a5cb20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25a5cb20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25a5cb20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25a5cb20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It does, but not so much that it affects us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Behövdes inte alls mycket för att kunna utföra arbetet</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Em, durp (trodde alltså att OS löste detta)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25a5cb201_4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25a5cb201_4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Tidsbrist</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Blev simpel filhantering</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Mathematica slopades då det är ett program och inte hårdvara så fel tankemässigt</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Bara nej</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25a5cb20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25a5cb20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25a5cb201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25a5cb201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25a5cb201_4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25a5cb201_4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25a5cb201_4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25a5cb201_4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25a5cb201_4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25a5cb201_4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sv"/>
              <a:t>En enda µCU</a:t>
            </a:r>
            <a:endParaRPr/>
          </a:p>
          <a:p>
            <a:pPr indent="-298450" lvl="1" marL="914400" rtl="0" algn="l">
              <a:spcBef>
                <a:spcPts val="0"/>
              </a:spcBef>
              <a:spcAft>
                <a:spcPts val="0"/>
              </a:spcAft>
              <a:buSzPts val="1100"/>
              <a:buChar char="○"/>
            </a:pPr>
            <a:r>
              <a:rPr lang="sv"/>
              <a:t>+ Med en kraftigare µCU kan man bevara realtidsaspekten (som garanterar läsning från ADC), samtidigt som man möjligtvis integrerar funktioner från PI:n (kamera, mikrofon).</a:t>
            </a:r>
            <a:endParaRPr/>
          </a:p>
          <a:p>
            <a:pPr indent="-298450" lvl="1" marL="914400" rtl="0" algn="l">
              <a:spcBef>
                <a:spcPts val="0"/>
              </a:spcBef>
              <a:spcAft>
                <a:spcPts val="0"/>
              </a:spcAft>
              <a:buSzPts val="1100"/>
              <a:buChar char="○"/>
            </a:pPr>
            <a:r>
              <a:rPr lang="sv"/>
              <a:t>- Man tappar dock </a:t>
            </a:r>
            <a:endParaRPr/>
          </a:p>
          <a:p>
            <a:pPr indent="-298450" lvl="2" marL="1371600" rtl="0" algn="l">
              <a:spcBef>
                <a:spcPts val="0"/>
              </a:spcBef>
              <a:spcAft>
                <a:spcPts val="0"/>
              </a:spcAft>
              <a:buSzPts val="1100"/>
              <a:buChar char="■"/>
            </a:pPr>
            <a:r>
              <a:rPr lang="sv"/>
              <a:t>RP:ins rika utvecklingsmiljö och “community support”</a:t>
            </a:r>
            <a:endParaRPr/>
          </a:p>
          <a:p>
            <a:pPr indent="-298450" lvl="2" marL="1371600" rtl="0" algn="l">
              <a:spcBef>
                <a:spcPts val="0"/>
              </a:spcBef>
              <a:spcAft>
                <a:spcPts val="0"/>
              </a:spcAft>
              <a:buSzPts val="1100"/>
              <a:buChar char="■"/>
            </a:pPr>
            <a:r>
              <a:rPr lang="sv"/>
              <a:t>inbyggda program och drivrutiner (kamera, mik)</a:t>
            </a:r>
            <a:endParaRPr/>
          </a:p>
          <a:p>
            <a:pPr indent="-298450" lvl="0" marL="457200" rtl="0" algn="l">
              <a:spcBef>
                <a:spcPts val="0"/>
              </a:spcBef>
              <a:spcAft>
                <a:spcPts val="0"/>
              </a:spcAft>
              <a:buSzPts val="1100"/>
              <a:buChar char="●"/>
            </a:pPr>
            <a:r>
              <a:rPr lang="sv"/>
              <a:t>Interrupt knapp</a:t>
            </a:r>
            <a:endParaRPr/>
          </a:p>
          <a:p>
            <a:pPr indent="-298450" lvl="1" marL="914400" rtl="0" algn="l">
              <a:spcBef>
                <a:spcPts val="0"/>
              </a:spcBef>
              <a:spcAft>
                <a:spcPts val="0"/>
              </a:spcAft>
              <a:buSzPts val="1100"/>
              <a:buChar char="○"/>
            </a:pPr>
            <a:r>
              <a:rPr lang="sv"/>
              <a:t>+ Man delar upp systemet i RP:i (for A/V) och µCU/ADC för inläsning av EEG.</a:t>
            </a:r>
            <a:endParaRPr/>
          </a:p>
          <a:p>
            <a:pPr indent="-298450" lvl="1" marL="914400" rtl="0" algn="l">
              <a:spcBef>
                <a:spcPts val="0"/>
              </a:spcBef>
              <a:spcAft>
                <a:spcPts val="0"/>
              </a:spcAft>
              <a:buSzPts val="1100"/>
              <a:buChar char="○"/>
            </a:pPr>
            <a:r>
              <a:rPr lang="sv"/>
              <a:t>+ Man ger en fysisk “start”-signal till båda</a:t>
            </a:r>
            <a:endParaRPr/>
          </a:p>
          <a:p>
            <a:pPr indent="-298450" lvl="2" marL="1371600" rtl="0" algn="l">
              <a:spcBef>
                <a:spcPts val="0"/>
              </a:spcBef>
              <a:spcAft>
                <a:spcPts val="0"/>
              </a:spcAft>
              <a:buSzPts val="1100"/>
              <a:buChar char="■"/>
            </a:pPr>
            <a:r>
              <a:rPr lang="sv"/>
              <a:t>De blir oberoende av varann (ingen svår kommunikation mellan RTS/icke-RTS delar!)</a:t>
            </a:r>
            <a:endParaRPr/>
          </a:p>
          <a:p>
            <a:pPr indent="-298450" lvl="1" marL="914400" rtl="0" algn="l">
              <a:spcBef>
                <a:spcPts val="0"/>
              </a:spcBef>
              <a:spcAft>
                <a:spcPts val="0"/>
              </a:spcAft>
              <a:buSzPts val="1100"/>
              <a:buChar char="○"/>
            </a:pPr>
            <a:r>
              <a:rPr lang="sv"/>
              <a:t>- Eftersom interrupts betjänas efter en (liten) obestämd tid, så kan “start”-signalen ge en relativ fördröjning mellan de olika delarna</a:t>
            </a:r>
            <a:endParaRPr/>
          </a:p>
          <a:p>
            <a:pPr indent="-298450" lvl="2" marL="1371600" rtl="0" algn="l">
              <a:spcBef>
                <a:spcPts val="0"/>
              </a:spcBef>
              <a:spcAft>
                <a:spcPts val="0"/>
              </a:spcAft>
              <a:buSzPts val="1100"/>
              <a:buChar char="■"/>
            </a:pPr>
            <a:r>
              <a:rPr lang="sv"/>
              <a:t>Det resulterar i en liten tidsoffset</a:t>
            </a:r>
            <a:endParaRPr/>
          </a:p>
          <a:p>
            <a:pPr indent="-298450" lvl="2" marL="1371600" rtl="0" algn="l">
              <a:spcBef>
                <a:spcPts val="0"/>
              </a:spcBef>
              <a:spcAft>
                <a:spcPts val="0"/>
              </a:spcAft>
              <a:buSzPts val="1100"/>
              <a:buChar char="■"/>
            </a:pPr>
            <a:r>
              <a:rPr lang="sv"/>
              <a:t>Man kan inte korrigera tids”drift” under körning</a:t>
            </a:r>
            <a:endParaRPr/>
          </a:p>
          <a:p>
            <a:pPr indent="-298450" lvl="0" marL="457200" rtl="0" algn="l">
              <a:spcBef>
                <a:spcPts val="0"/>
              </a:spcBef>
              <a:spcAft>
                <a:spcPts val="0"/>
              </a:spcAft>
              <a:buSzPts val="1100"/>
              <a:buChar char="●"/>
            </a:pPr>
            <a:r>
              <a:rPr lang="sv"/>
              <a:t>Kontrollenhet</a:t>
            </a:r>
            <a:endParaRPr/>
          </a:p>
          <a:p>
            <a:pPr indent="-298450" lvl="1" marL="914400" rtl="0" algn="l">
              <a:spcBef>
                <a:spcPts val="0"/>
              </a:spcBef>
              <a:spcAft>
                <a:spcPts val="0"/>
              </a:spcAft>
              <a:buSzPts val="1100"/>
              <a:buChar char="○"/>
            </a:pPr>
            <a:r>
              <a:rPr lang="sv"/>
              <a:t>Utveckling av punkten ovan</a:t>
            </a:r>
            <a:endParaRPr/>
          </a:p>
          <a:p>
            <a:pPr indent="-298450" lvl="1" marL="914400" rtl="0" algn="l">
              <a:spcBef>
                <a:spcPts val="0"/>
              </a:spcBef>
              <a:spcAft>
                <a:spcPts val="0"/>
              </a:spcAft>
              <a:buSzPts val="1100"/>
              <a:buChar char="○"/>
            </a:pPr>
            <a:r>
              <a:rPr lang="sv"/>
              <a:t>+ En kontrollenhet (µCU) skulle kunna skicka interrupts och teoretiskt även mäta tidsresponsen.</a:t>
            </a:r>
            <a:endParaRPr/>
          </a:p>
          <a:p>
            <a:pPr indent="-298450" lvl="1" marL="914400" rtl="0" algn="l">
              <a:spcBef>
                <a:spcPts val="0"/>
              </a:spcBef>
              <a:spcAft>
                <a:spcPts val="0"/>
              </a:spcAft>
              <a:buSzPts val="1100"/>
              <a:buChar char="○"/>
            </a:pPr>
            <a:r>
              <a:rPr lang="sv"/>
              <a:t>- Man måste ändå korrigera i efterhand</a:t>
            </a:r>
            <a:endParaRPr/>
          </a:p>
          <a:p>
            <a:pPr indent="-298450" lvl="1" marL="914400" rtl="0" algn="l">
              <a:spcBef>
                <a:spcPts val="0"/>
              </a:spcBef>
              <a:spcAft>
                <a:spcPts val="0"/>
              </a:spcAft>
              <a:buSzPts val="1100"/>
              <a:buChar char="○"/>
            </a:pPr>
            <a:r>
              <a:rPr lang="sv"/>
              <a:t>- Extra HW/SW och komplexitet.</a:t>
            </a:r>
            <a:endParaRPr/>
          </a:p>
          <a:p>
            <a:pPr indent="-298450" lvl="0" marL="457200" rtl="0" algn="l">
              <a:spcBef>
                <a:spcPts val="0"/>
              </a:spcBef>
              <a:spcAft>
                <a:spcPts val="0"/>
              </a:spcAft>
              <a:buSzPts val="1100"/>
              <a:buChar char="●"/>
            </a:pPr>
            <a:r>
              <a:rPr lang="sv"/>
              <a:t>Extern Lagring</a:t>
            </a:r>
            <a:endParaRPr/>
          </a:p>
          <a:p>
            <a:pPr indent="-298450" lvl="1" marL="914400" rtl="0" algn="l">
              <a:spcBef>
                <a:spcPts val="0"/>
              </a:spcBef>
              <a:spcAft>
                <a:spcPts val="0"/>
              </a:spcAft>
              <a:buSzPts val="1100"/>
              <a:buChar char="○"/>
            </a:pPr>
            <a:r>
              <a:rPr lang="sv"/>
              <a:t>Man sparar EEG data direkt från µCU till extern lagring (t.ex. SD kort)</a:t>
            </a:r>
            <a:endParaRPr/>
          </a:p>
          <a:p>
            <a:pPr indent="-298450" lvl="1" marL="914400" rtl="0" algn="l">
              <a:spcBef>
                <a:spcPts val="0"/>
              </a:spcBef>
              <a:spcAft>
                <a:spcPts val="0"/>
              </a:spcAft>
              <a:buSzPts val="1100"/>
              <a:buChar char="○"/>
            </a:pPr>
            <a:r>
              <a:rPr lang="sv"/>
              <a:t>- Det blir svårare att efterbehandla datan på en µCU. (contra MATLAB, mathematica på PI:n)</a:t>
            </a:r>
            <a:endParaRPr/>
          </a:p>
          <a:p>
            <a:pPr indent="-298450" lvl="1" marL="914400" rtl="0" algn="l">
              <a:spcBef>
                <a:spcPts val="0"/>
              </a:spcBef>
              <a:spcAft>
                <a:spcPts val="0"/>
              </a:spcAft>
              <a:buSzPts val="1100"/>
              <a:buChar char="○"/>
            </a:pPr>
            <a:r>
              <a:rPr lang="sv"/>
              <a:t>+ Det finns dock möjligheter med särskilda bibliotek</a:t>
            </a:r>
            <a:endParaRPr/>
          </a:p>
          <a:p>
            <a:pPr indent="-298450" lvl="2" marL="1371600" rtl="0" algn="l">
              <a:spcBef>
                <a:spcPts val="0"/>
              </a:spcBef>
              <a:spcAft>
                <a:spcPts val="0"/>
              </a:spcAft>
              <a:buSzPts val="1100"/>
              <a:buChar char="■"/>
            </a:pPr>
            <a:r>
              <a:rPr lang="sv"/>
              <a:t>t.ex. EDFlib, C-bibliotek som tar hand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25a5cb201_4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25a5cb201_4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sv"/>
              <a:t>Extern buffer</a:t>
            </a:r>
            <a:endParaRPr/>
          </a:p>
          <a:p>
            <a:pPr indent="-298450" lvl="1" marL="914400" rtl="0" algn="l">
              <a:spcBef>
                <a:spcPts val="0"/>
              </a:spcBef>
              <a:spcAft>
                <a:spcPts val="0"/>
              </a:spcAft>
              <a:buSzPts val="1100"/>
              <a:buChar char="○"/>
            </a:pPr>
            <a:r>
              <a:rPr lang="sv"/>
              <a:t>När man vill kommunicera mellan två parallella processer, så är en verdetagen lösning att använda någon form av buffer.</a:t>
            </a:r>
            <a:endParaRPr/>
          </a:p>
          <a:p>
            <a:pPr indent="-298450" lvl="1" marL="914400" rtl="0" algn="l">
              <a:spcBef>
                <a:spcPts val="0"/>
              </a:spcBef>
              <a:spcAft>
                <a:spcPts val="0"/>
              </a:spcAft>
              <a:buSzPts val="1100"/>
              <a:buChar char="○"/>
            </a:pPr>
            <a:r>
              <a:rPr lang="sv"/>
              <a:t>+ t.ex. en FIFO kö-struktur där en process lägger in data, och den andra läser och kvitterar data när den inte gör annat.</a:t>
            </a:r>
            <a:endParaRPr/>
          </a:p>
          <a:p>
            <a:pPr indent="-298450" lvl="1" marL="914400" rtl="0" algn="l">
              <a:spcBef>
                <a:spcPts val="0"/>
              </a:spcBef>
              <a:spcAft>
                <a:spcPts val="0"/>
              </a:spcAft>
              <a:buSzPts val="1100"/>
              <a:buChar char="○"/>
            </a:pPr>
            <a:r>
              <a:rPr lang="sv"/>
              <a:t>- BARA envägskommunicering (annars får man ha flera buffers).</a:t>
            </a:r>
            <a:endParaRPr/>
          </a:p>
          <a:p>
            <a:pPr indent="-298450" lvl="1" marL="914400" rtl="0" algn="l">
              <a:spcBef>
                <a:spcPts val="0"/>
              </a:spcBef>
              <a:spcAft>
                <a:spcPts val="0"/>
              </a:spcAft>
              <a:buSzPts val="1100"/>
              <a:buChar char="○"/>
            </a:pPr>
            <a:r>
              <a:rPr lang="sv"/>
              <a:t>För stora mängder data, lämpar det sig med en extern buffer (t.ex. flash minneskrets)</a:t>
            </a:r>
            <a:endParaRPr/>
          </a:p>
          <a:p>
            <a:pPr indent="-298450" lvl="0" marL="457200" rtl="0" algn="l">
              <a:spcBef>
                <a:spcPts val="0"/>
              </a:spcBef>
              <a:spcAft>
                <a:spcPts val="0"/>
              </a:spcAft>
              <a:buSzPts val="1100"/>
              <a:buChar char="●"/>
            </a:pPr>
            <a:r>
              <a:rPr lang="sv"/>
              <a:t>DMA</a:t>
            </a:r>
            <a:endParaRPr/>
          </a:p>
          <a:p>
            <a:pPr indent="-298450" lvl="1" marL="914400" rtl="0" algn="l">
              <a:spcBef>
                <a:spcPts val="0"/>
              </a:spcBef>
              <a:spcAft>
                <a:spcPts val="0"/>
              </a:spcAft>
              <a:buSzPts val="1100"/>
              <a:buChar char="○"/>
            </a:pPr>
            <a:r>
              <a:rPr lang="sv"/>
              <a:t>+ Kan läsa primärminnet (i det fallet inläst EEG data) utan att processorn (på den lästa enheten) är inblandad.</a:t>
            </a:r>
            <a:endParaRPr/>
          </a:p>
          <a:p>
            <a:pPr indent="-298450" lvl="1" marL="914400" rtl="0" algn="l">
              <a:spcBef>
                <a:spcPts val="0"/>
              </a:spcBef>
              <a:spcAft>
                <a:spcPts val="0"/>
              </a:spcAft>
              <a:buSzPts val="1100"/>
              <a:buChar char="○"/>
            </a:pPr>
            <a:r>
              <a:rPr lang="sv"/>
              <a:t>+ Lämpligt för IC:s på samma kretskort</a:t>
            </a:r>
            <a:endParaRPr/>
          </a:p>
          <a:p>
            <a:pPr indent="-298450" lvl="1" marL="914400" rtl="0" algn="l">
              <a:spcBef>
                <a:spcPts val="0"/>
              </a:spcBef>
              <a:spcAft>
                <a:spcPts val="0"/>
              </a:spcAft>
              <a:buSzPts val="1100"/>
              <a:buChar char="○"/>
            </a:pPr>
            <a:r>
              <a:rPr lang="sv"/>
              <a:t>- Primärminnet blir en delad resurs (två system har åtkomst)</a:t>
            </a:r>
            <a:endParaRPr/>
          </a:p>
          <a:p>
            <a:pPr indent="-298450" lvl="2" marL="1371600" rtl="0" algn="l">
              <a:spcBef>
                <a:spcPts val="0"/>
              </a:spcBef>
              <a:spcAft>
                <a:spcPts val="0"/>
              </a:spcAft>
              <a:buSzPts val="1100"/>
              <a:buChar char="■"/>
            </a:pPr>
            <a:r>
              <a:rPr lang="sv"/>
              <a:t>man måste va nogrann att t.ex. inte läsa data medan den skrivs…</a:t>
            </a:r>
            <a:endParaRPr/>
          </a:p>
          <a:p>
            <a:pPr indent="-298450" lvl="3" marL="1828800" rtl="0" algn="l">
              <a:spcBef>
                <a:spcPts val="0"/>
              </a:spcBef>
              <a:spcAft>
                <a:spcPts val="0"/>
              </a:spcAft>
              <a:buSzPts val="1100"/>
              <a:buChar char="●"/>
            </a:pPr>
            <a:r>
              <a:rPr lang="sv"/>
              <a:t>Kan kräva primitiver för resurshantering t.ex. semaforer.</a:t>
            </a:r>
            <a:endParaRPr/>
          </a:p>
          <a:p>
            <a:pPr indent="-298450" lvl="0" marL="457200" rtl="0" algn="l">
              <a:spcBef>
                <a:spcPts val="0"/>
              </a:spcBef>
              <a:spcAft>
                <a:spcPts val="0"/>
              </a:spcAft>
              <a:buSzPts val="1100"/>
              <a:buChar char="●"/>
            </a:pPr>
            <a:r>
              <a:rPr lang="sv"/>
              <a:t>Trådlös överföring</a:t>
            </a:r>
            <a:endParaRPr/>
          </a:p>
          <a:p>
            <a:pPr indent="-298450" lvl="1" marL="914400" rtl="0" algn="l">
              <a:spcBef>
                <a:spcPts val="0"/>
              </a:spcBef>
              <a:spcAft>
                <a:spcPts val="0"/>
              </a:spcAft>
              <a:buSzPts val="1100"/>
              <a:buChar char="○"/>
            </a:pPr>
            <a:r>
              <a:rPr lang="sv"/>
              <a:t>t.ex. Bluetooth eller Wi-Fi</a:t>
            </a:r>
            <a:endParaRPr/>
          </a:p>
          <a:p>
            <a:pPr indent="-298450" lvl="1" marL="914400" rtl="0" algn="l">
              <a:spcBef>
                <a:spcPts val="0"/>
              </a:spcBef>
              <a:spcAft>
                <a:spcPts val="0"/>
              </a:spcAft>
              <a:buSzPts val="1100"/>
              <a:buChar char="○"/>
            </a:pPr>
            <a:r>
              <a:rPr lang="sv"/>
              <a:t>Robusta</a:t>
            </a:r>
            <a:endParaRPr/>
          </a:p>
          <a:p>
            <a:pPr indent="-298450" lvl="1" marL="914400" rtl="0" algn="l">
              <a:spcBef>
                <a:spcPts val="0"/>
              </a:spcBef>
              <a:spcAft>
                <a:spcPts val="0"/>
              </a:spcAft>
              <a:buSzPts val="1100"/>
              <a:buChar char="○"/>
            </a:pPr>
            <a:r>
              <a:rPr lang="sv"/>
              <a:t>Beprövade</a:t>
            </a:r>
            <a:endParaRPr/>
          </a:p>
          <a:p>
            <a:pPr indent="-298450" lvl="1" marL="914400" rtl="0" algn="l">
              <a:spcBef>
                <a:spcPts val="0"/>
              </a:spcBef>
              <a:spcAft>
                <a:spcPts val="0"/>
              </a:spcAft>
              <a:buSzPts val="1100"/>
              <a:buChar char="○"/>
            </a:pPr>
            <a:r>
              <a:rPr lang="sv"/>
              <a:t>Abstrakta (relativt SPI och RS232)</a:t>
            </a:r>
            <a:endParaRPr/>
          </a:p>
          <a:p>
            <a:pPr indent="-298450" lvl="2" marL="1371600" rtl="0" algn="l">
              <a:spcBef>
                <a:spcPts val="0"/>
              </a:spcBef>
              <a:spcAft>
                <a:spcPts val="0"/>
              </a:spcAft>
              <a:buSzPts val="1100"/>
              <a:buChar char="■"/>
            </a:pPr>
            <a:r>
              <a:rPr lang="sv"/>
              <a:t>De skulle kunna förenkla kommunicering</a:t>
            </a:r>
            <a:endParaRPr/>
          </a:p>
          <a:p>
            <a:pPr indent="-298450" lvl="1" marL="914400" rtl="0" algn="l">
              <a:spcBef>
                <a:spcPts val="0"/>
              </a:spcBef>
              <a:spcAft>
                <a:spcPts val="0"/>
              </a:spcAft>
              <a:buSzPts val="1100"/>
              <a:buChar char="○"/>
            </a:pPr>
            <a:r>
              <a:rPr lang="sv"/>
              <a:t>- Få µCU har det inbyggt, man får lägga till den modulen</a:t>
            </a:r>
            <a:endParaRPr/>
          </a:p>
          <a:p>
            <a:pPr indent="-298450" lvl="2" marL="1371600" rtl="0" algn="l">
              <a:spcBef>
                <a:spcPts val="0"/>
              </a:spcBef>
              <a:spcAft>
                <a:spcPts val="0"/>
              </a:spcAft>
              <a:buSzPts val="1100"/>
              <a:buChar char="■"/>
            </a:pPr>
            <a:r>
              <a:rPr lang="sv"/>
              <a:t>Extra arbete/komplexitet</a:t>
            </a:r>
            <a:endParaRPr/>
          </a:p>
          <a:p>
            <a:pPr indent="-298450" lvl="1" marL="914400" rtl="0" algn="l">
              <a:spcBef>
                <a:spcPts val="0"/>
              </a:spcBef>
              <a:spcAft>
                <a:spcPts val="0"/>
              </a:spcAft>
              <a:buSzPts val="1100"/>
              <a:buChar char="○"/>
            </a:pPr>
            <a:r>
              <a:rPr lang="sv"/>
              <a:t>+ Man kan eventuellt använda mobilen/plattan</a:t>
            </a:r>
            <a:endParaRPr/>
          </a:p>
          <a:p>
            <a:pPr indent="-298450" lvl="2" marL="1371600" rtl="0" algn="l">
              <a:spcBef>
                <a:spcPts val="0"/>
              </a:spcBef>
              <a:spcAft>
                <a:spcPts val="0"/>
              </a:spcAft>
              <a:buSzPts val="1100"/>
              <a:buChar char="■"/>
            </a:pPr>
            <a:r>
              <a:rPr lang="sv"/>
              <a:t>Detta öppnar upp nya möjligheter till fortsatt arbete</a:t>
            </a:r>
            <a:endParaRPr/>
          </a:p>
          <a:p>
            <a:pPr indent="-298450" lvl="3" marL="1828800" rtl="0" algn="l">
              <a:spcBef>
                <a:spcPts val="0"/>
              </a:spcBef>
              <a:spcAft>
                <a:spcPts val="0"/>
              </a:spcAft>
              <a:buSzPts val="1100"/>
              <a:buChar char="●"/>
            </a:pPr>
            <a:r>
              <a:rPr lang="sv"/>
              <a:t>App?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525a5cb20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25a5cb20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 generella lösningarna klarade inte av de hårda/specifika kraven som fanns för den lösning vi valde.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25a5cb201_4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25a5cb201_4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25a5cb20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25a5cb20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25a5cb201_4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25a5cb201_4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2550ea4e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2550ea4e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Nuförtiden används elektroencephalografi (EEG i resten av texten) för att, ofta i samband med andra metoder, diagnostisera och karakterisera olika mentala störningar såsom hjärninflammation, koma och framförallt epilepsi.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Andra diagnostiska metoder som MRI (Magnetic Resonance Imaging) och CT (Computed Tomography Scan) är i många avseenden överlägsna men är begränsade rent praktiskt av tyngden och storleken på utrustningen, och kan oftast bara utföras vid en fast installation.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Eftersom EEG inte nödvändigtvis drabbas av detta problem finns det potential att skapa en mobil implementation.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2550ea4e5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2550ea4e5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sv"/>
              <a:t>Ett mobilt EEG skulle teoretiskt kunna utföras i andra omständigheter och på andra platser än på ett sjukhus, vilket eventuellt kan öppna upp outforskad data för framtida forskning inom biofysik och andra relevanta fält. Förhoppningsvis så kommer den mobila aspekten även medföra en minskning i den tid som det tar att applicera elektroderna på en patient. </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sv"/>
              <a:t>Ett mobilt EEG skulle även kunna användas för att lära sig mer om hur individer tar in och katalogiserar information i en utbildningsmiljö, för att kunna anpassa studietekniker, utbildning och en bra miljö för optimala förhållanden. Detta skulle i sin tur kunna leda till en potentiellt högre allmän utbildning världen över, då mycket av exakt hur människan lär sig och tar in information fortfarande är relativt okänt.</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25a5cb2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25a5cb2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Målet är simpelt.</a:t>
            </a:r>
            <a:br>
              <a:rPr lang="sv"/>
            </a:br>
            <a:br>
              <a:rPr lang="sv"/>
            </a:br>
            <a:r>
              <a:rPr lang="sv"/>
              <a:t>Skapa ett EEG som kan köras mobilt och har minst samma funktionalitet.</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Projektet ämnar även att både bild och ljud ska kunna spelas in, och att styra detta via ett GUI.</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25a5cb20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25a5cb20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25a5cb201_4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25a5cb201_4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hyperlink" Target="http://drive.google.com/file/d/1jrpSo0f0tB3-8W76LEvNiCCBFCQeRs7s/view" TargetMode="External"/><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28950"/>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a:t>Mobilt </a:t>
            </a:r>
            <a:r>
              <a:rPr lang="sv"/>
              <a:t>Elektroencefalografi</a:t>
            </a:r>
            <a:endParaRPr/>
          </a:p>
        </p:txBody>
      </p:sp>
      <p:sp>
        <p:nvSpPr>
          <p:cNvPr id="64" name="Google Shape;64;p13"/>
          <p:cNvSpPr txBox="1"/>
          <p:nvPr>
            <p:ph idx="1" type="subTitle"/>
          </p:nvPr>
        </p:nvSpPr>
        <p:spPr>
          <a:xfrm>
            <a:off x="1680302" y="3337900"/>
            <a:ext cx="5783400" cy="909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sv"/>
              <a:t>Christoffer Olsson (DAI)</a:t>
            </a:r>
            <a:endParaRPr/>
          </a:p>
          <a:p>
            <a:pPr indent="0" lvl="0" marL="0" rtl="0" algn="r">
              <a:spcBef>
                <a:spcPts val="0"/>
              </a:spcBef>
              <a:spcAft>
                <a:spcPts val="0"/>
              </a:spcAft>
              <a:buNone/>
            </a:pPr>
            <a:r>
              <a:rPr lang="sv"/>
              <a:t>John Croft (EI)</a:t>
            </a:r>
            <a:endParaRPr/>
          </a:p>
        </p:txBody>
      </p:sp>
      <p:pic>
        <p:nvPicPr>
          <p:cNvPr id="65" name="Google Shape;65;p13"/>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idx="4294967295"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Neurala oscillationer</a:t>
            </a:r>
            <a:endParaRPr/>
          </a:p>
        </p:txBody>
      </p:sp>
      <p:pic>
        <p:nvPicPr>
          <p:cNvPr id="132" name="Google Shape;132;p22"/>
          <p:cNvPicPr preferRelativeResize="0"/>
          <p:nvPr/>
        </p:nvPicPr>
        <p:blipFill>
          <a:blip r:embed="rId3">
            <a:alphaModFix/>
          </a:blip>
          <a:stretch>
            <a:fillRect/>
          </a:stretch>
        </p:blipFill>
        <p:spPr>
          <a:xfrm>
            <a:off x="6743876" y="157400"/>
            <a:ext cx="2193575" cy="596925"/>
          </a:xfrm>
          <a:prstGeom prst="rect">
            <a:avLst/>
          </a:prstGeom>
          <a:noFill/>
          <a:ln>
            <a:noFill/>
          </a:ln>
        </p:spPr>
      </p:pic>
      <p:pic>
        <p:nvPicPr>
          <p:cNvPr id="133" name="Google Shape;133;p22"/>
          <p:cNvPicPr preferRelativeResize="0"/>
          <p:nvPr/>
        </p:nvPicPr>
        <p:blipFill>
          <a:blip r:embed="rId4">
            <a:alphaModFix/>
          </a:blip>
          <a:stretch>
            <a:fillRect/>
          </a:stretch>
        </p:blipFill>
        <p:spPr>
          <a:xfrm>
            <a:off x="3098925" y="1144125"/>
            <a:ext cx="5982749" cy="3326925"/>
          </a:xfrm>
          <a:prstGeom prst="rect">
            <a:avLst/>
          </a:prstGeom>
          <a:noFill/>
          <a:ln>
            <a:noFill/>
          </a:ln>
        </p:spPr>
      </p:pic>
      <p:sp>
        <p:nvSpPr>
          <p:cNvPr id="134" name="Google Shape;134;p22"/>
          <p:cNvSpPr txBox="1"/>
          <p:nvPr>
            <p:ph idx="1" type="body"/>
          </p:nvPr>
        </p:nvSpPr>
        <p:spPr>
          <a:xfrm>
            <a:off x="330200" y="1391175"/>
            <a:ext cx="2768700" cy="78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Olika delar av hjärnan</a:t>
            </a:r>
            <a:endParaRPr/>
          </a:p>
          <a:p>
            <a:pPr indent="0" lvl="0" marL="0" rtl="0" algn="l">
              <a:spcBef>
                <a:spcPts val="0"/>
              </a:spcBef>
              <a:spcAft>
                <a:spcPts val="0"/>
              </a:spcAft>
              <a:buNone/>
            </a:pPr>
            <a:r>
              <a:rPr lang="sv"/>
              <a:t>producerar olika elektriska aktiviteter.</a:t>
            </a:r>
            <a:endParaRPr/>
          </a:p>
        </p:txBody>
      </p:sp>
      <p:sp>
        <p:nvSpPr>
          <p:cNvPr id="135" name="Google Shape;135;p22"/>
          <p:cNvSpPr txBox="1"/>
          <p:nvPr>
            <p:ph idx="1" type="body"/>
          </p:nvPr>
        </p:nvSpPr>
        <p:spPr>
          <a:xfrm>
            <a:off x="330200" y="2783925"/>
            <a:ext cx="2768700" cy="78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Mätta signaler är högt</a:t>
            </a:r>
            <a:endParaRPr/>
          </a:p>
          <a:p>
            <a:pPr indent="0" lvl="0" marL="0" rtl="0" algn="l">
              <a:spcBef>
                <a:spcPts val="0"/>
              </a:spcBef>
              <a:spcAft>
                <a:spcPts val="0"/>
              </a:spcAft>
              <a:buNone/>
            </a:pPr>
            <a:r>
              <a:rPr lang="sv"/>
              <a:t>beroende på plats!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EEG</a:t>
            </a:r>
            <a:endParaRPr/>
          </a:p>
        </p:txBody>
      </p:sp>
      <p:sp>
        <p:nvSpPr>
          <p:cNvPr id="141" name="Google Shape;141;p23"/>
          <p:cNvSpPr txBox="1"/>
          <p:nvPr>
            <p:ph idx="1" type="body"/>
          </p:nvPr>
        </p:nvSpPr>
        <p:spPr>
          <a:xfrm>
            <a:off x="387900" y="1489825"/>
            <a:ext cx="27708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10-20 Systemet</a:t>
            </a:r>
            <a:endParaRPr/>
          </a:p>
          <a:p>
            <a:pPr indent="-342900" lvl="0" marL="457200" rtl="0" algn="l">
              <a:spcBef>
                <a:spcPts val="1600"/>
              </a:spcBef>
              <a:spcAft>
                <a:spcPts val="0"/>
              </a:spcAft>
              <a:buSzPts val="1800"/>
              <a:buChar char="●"/>
            </a:pPr>
            <a:r>
              <a:rPr lang="sv"/>
              <a:t>Elektroder placeras med jämna avstånd från varandra.</a:t>
            </a:r>
            <a:endParaRPr/>
          </a:p>
          <a:p>
            <a:pPr indent="0" lvl="0" marL="0" rtl="0" algn="l">
              <a:spcBef>
                <a:spcPts val="1600"/>
              </a:spcBef>
              <a:spcAft>
                <a:spcPts val="0"/>
              </a:spcAft>
              <a:buNone/>
            </a:pPr>
            <a:r>
              <a:rPr lang="sv"/>
              <a:t>Mätningar</a:t>
            </a:r>
            <a:endParaRPr/>
          </a:p>
          <a:p>
            <a:pPr indent="-342900" lvl="0" marL="457200" rtl="0" algn="l">
              <a:spcBef>
                <a:spcPts val="1600"/>
              </a:spcBef>
              <a:spcAft>
                <a:spcPts val="0"/>
              </a:spcAft>
              <a:buSzPts val="1800"/>
              <a:buChar char="●"/>
            </a:pPr>
            <a:r>
              <a:rPr lang="sv"/>
              <a:t>Differentiella</a:t>
            </a:r>
            <a:endParaRPr/>
          </a:p>
          <a:p>
            <a:pPr indent="-342900" lvl="0" marL="457200" rtl="0" algn="l">
              <a:spcBef>
                <a:spcPts val="0"/>
              </a:spcBef>
              <a:spcAft>
                <a:spcPts val="0"/>
              </a:spcAft>
              <a:buSzPts val="1800"/>
              <a:buChar char="●"/>
            </a:pPr>
            <a:r>
              <a:rPr lang="sv"/>
              <a:t>Referentiella</a:t>
            </a:r>
            <a:endParaRPr/>
          </a:p>
          <a:p>
            <a:pPr indent="0" lvl="0" marL="0" rtl="0" algn="l">
              <a:spcBef>
                <a:spcPts val="1600"/>
              </a:spcBef>
              <a:spcAft>
                <a:spcPts val="1600"/>
              </a:spcAft>
              <a:buNone/>
            </a:pPr>
            <a:r>
              <a:t/>
            </a:r>
            <a:endParaRPr/>
          </a:p>
        </p:txBody>
      </p:sp>
      <p:pic>
        <p:nvPicPr>
          <p:cNvPr id="142" name="Google Shape;142;p23"/>
          <p:cNvPicPr preferRelativeResize="0"/>
          <p:nvPr/>
        </p:nvPicPr>
        <p:blipFill>
          <a:blip r:embed="rId3">
            <a:alphaModFix/>
          </a:blip>
          <a:stretch>
            <a:fillRect/>
          </a:stretch>
        </p:blipFill>
        <p:spPr>
          <a:xfrm>
            <a:off x="6792726" y="150425"/>
            <a:ext cx="2193575" cy="596925"/>
          </a:xfrm>
          <a:prstGeom prst="rect">
            <a:avLst/>
          </a:prstGeom>
          <a:noFill/>
          <a:ln>
            <a:noFill/>
          </a:ln>
        </p:spPr>
      </p:pic>
      <p:pic>
        <p:nvPicPr>
          <p:cNvPr id="143" name="Google Shape;143;p23"/>
          <p:cNvPicPr preferRelativeResize="0"/>
          <p:nvPr/>
        </p:nvPicPr>
        <p:blipFill>
          <a:blip r:embed="rId4">
            <a:alphaModFix/>
          </a:blip>
          <a:stretch>
            <a:fillRect/>
          </a:stretch>
        </p:blipFill>
        <p:spPr>
          <a:xfrm>
            <a:off x="3283075" y="1316575"/>
            <a:ext cx="5628654" cy="307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idx="4294967295"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Användbarhet av ett EEG</a:t>
            </a:r>
            <a:endParaRPr/>
          </a:p>
        </p:txBody>
      </p:sp>
      <p:pic>
        <p:nvPicPr>
          <p:cNvPr id="149" name="Google Shape;149;p24"/>
          <p:cNvPicPr preferRelativeResize="0"/>
          <p:nvPr/>
        </p:nvPicPr>
        <p:blipFill>
          <a:blip r:embed="rId3">
            <a:alphaModFix/>
          </a:blip>
          <a:stretch>
            <a:fillRect/>
          </a:stretch>
        </p:blipFill>
        <p:spPr>
          <a:xfrm>
            <a:off x="6743876" y="157400"/>
            <a:ext cx="2193575" cy="596925"/>
          </a:xfrm>
          <a:prstGeom prst="rect">
            <a:avLst/>
          </a:prstGeom>
          <a:noFill/>
          <a:ln>
            <a:noFill/>
          </a:ln>
        </p:spPr>
      </p:pic>
      <p:sp>
        <p:nvSpPr>
          <p:cNvPr id="150" name="Google Shape;150;p24"/>
          <p:cNvSpPr txBox="1"/>
          <p:nvPr>
            <p:ph idx="1" type="body"/>
          </p:nvPr>
        </p:nvSpPr>
        <p:spPr>
          <a:xfrm>
            <a:off x="330200" y="1391175"/>
            <a:ext cx="5136000" cy="78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Spela in mönster i hjärnaktivitet under olika tillstånd av medvetande</a:t>
            </a:r>
            <a:endParaRPr/>
          </a:p>
        </p:txBody>
      </p:sp>
      <p:sp>
        <p:nvSpPr>
          <p:cNvPr id="151" name="Google Shape;151;p24"/>
          <p:cNvSpPr txBox="1"/>
          <p:nvPr>
            <p:ph idx="1" type="body"/>
          </p:nvPr>
        </p:nvSpPr>
        <p:spPr>
          <a:xfrm>
            <a:off x="387900" y="2182300"/>
            <a:ext cx="5136000" cy="109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Hjälpa diagnostisering av epilepsi,</a:t>
            </a:r>
            <a:endParaRPr/>
          </a:p>
          <a:p>
            <a:pPr indent="0" lvl="0" marL="0" rtl="0" algn="l">
              <a:spcBef>
                <a:spcPts val="0"/>
              </a:spcBef>
              <a:spcAft>
                <a:spcPts val="0"/>
              </a:spcAft>
              <a:buNone/>
            </a:pPr>
            <a:r>
              <a:rPr lang="sv"/>
              <a:t>sömnstörningar, grad av koma och</a:t>
            </a:r>
            <a:endParaRPr/>
          </a:p>
          <a:p>
            <a:pPr indent="0" lvl="0" marL="0" rtl="0" algn="l">
              <a:spcBef>
                <a:spcPts val="0"/>
              </a:spcBef>
              <a:spcAft>
                <a:spcPts val="0"/>
              </a:spcAft>
              <a:buNone/>
            </a:pPr>
            <a:r>
              <a:rPr lang="sv"/>
              <a:t>hjärndödhet, för att nämna några.</a:t>
            </a:r>
            <a:endParaRPr/>
          </a:p>
        </p:txBody>
      </p:sp>
      <p:pic>
        <p:nvPicPr>
          <p:cNvPr id="152" name="Google Shape;152;p24"/>
          <p:cNvPicPr preferRelativeResize="0"/>
          <p:nvPr/>
        </p:nvPicPr>
        <p:blipFill>
          <a:blip r:embed="rId4">
            <a:alphaModFix/>
          </a:blip>
          <a:stretch>
            <a:fillRect/>
          </a:stretch>
        </p:blipFill>
        <p:spPr>
          <a:xfrm>
            <a:off x="5401050" y="1359546"/>
            <a:ext cx="3536400" cy="2741403"/>
          </a:xfrm>
          <a:prstGeom prst="rect">
            <a:avLst/>
          </a:prstGeom>
          <a:noFill/>
          <a:ln>
            <a:noFill/>
          </a:ln>
        </p:spPr>
      </p:pic>
      <p:sp>
        <p:nvSpPr>
          <p:cNvPr id="153" name="Google Shape;153;p24"/>
          <p:cNvSpPr txBox="1"/>
          <p:nvPr>
            <p:ph idx="1" type="body"/>
          </p:nvPr>
        </p:nvSpPr>
        <p:spPr>
          <a:xfrm>
            <a:off x="387900" y="3288725"/>
            <a:ext cx="5136000" cy="78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Till höger är ett exempel på ett</a:t>
            </a:r>
            <a:endParaRPr/>
          </a:p>
          <a:p>
            <a:pPr indent="0" lvl="0" marL="0" rtl="0" algn="l">
              <a:spcBef>
                <a:spcPts val="0"/>
              </a:spcBef>
              <a:spcAft>
                <a:spcPts val="0"/>
              </a:spcAft>
              <a:buNone/>
            </a:pPr>
            <a:r>
              <a:rPr lang="sv"/>
              <a:t>epileptiskt anfall.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Hårdvara</a:t>
            </a:r>
            <a:endParaRPr/>
          </a:p>
        </p:txBody>
      </p:sp>
      <p:sp>
        <p:nvSpPr>
          <p:cNvPr id="159" name="Google Shape;159;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Raspberry Pi</a:t>
            </a:r>
            <a:endParaRPr/>
          </a:p>
          <a:p>
            <a:pPr indent="0" lvl="0" marL="0" rtl="0" algn="l">
              <a:spcBef>
                <a:spcPts val="1600"/>
              </a:spcBef>
              <a:spcAft>
                <a:spcPts val="0"/>
              </a:spcAft>
              <a:buNone/>
            </a:pPr>
            <a:r>
              <a:rPr lang="sv"/>
              <a:t>ADC</a:t>
            </a:r>
            <a:endParaRPr/>
          </a:p>
          <a:p>
            <a:pPr indent="0" lvl="0" marL="0" rtl="0" algn="l">
              <a:spcBef>
                <a:spcPts val="1600"/>
              </a:spcBef>
              <a:spcAft>
                <a:spcPts val="0"/>
              </a:spcAft>
              <a:buNone/>
            </a:pPr>
            <a:r>
              <a:rPr lang="sv"/>
              <a:t>Mikrokontroller</a:t>
            </a:r>
            <a:endParaRPr/>
          </a:p>
          <a:p>
            <a:pPr indent="0" lvl="0" marL="0" rtl="0" algn="l">
              <a:spcBef>
                <a:spcPts val="1600"/>
              </a:spcBef>
              <a:spcAft>
                <a:spcPts val="0"/>
              </a:spcAft>
              <a:buNone/>
            </a:pPr>
            <a:r>
              <a:rPr lang="sv"/>
              <a:t>PCB</a:t>
            </a:r>
            <a:endParaRPr/>
          </a:p>
          <a:p>
            <a:pPr indent="0" lvl="0" marL="0" rtl="0" algn="l">
              <a:spcBef>
                <a:spcPts val="1600"/>
              </a:spcBef>
              <a:spcAft>
                <a:spcPts val="1600"/>
              </a:spcAft>
              <a:buClr>
                <a:srgbClr val="000000"/>
              </a:buClr>
              <a:buSzPts val="1100"/>
              <a:buFont typeface="Arial"/>
              <a:buNone/>
            </a:pPr>
            <a:r>
              <a:rPr lang="sv"/>
              <a:t>Batteri, kamera, mikrofon</a:t>
            </a:r>
            <a:endParaRPr/>
          </a:p>
        </p:txBody>
      </p:sp>
      <p:pic>
        <p:nvPicPr>
          <p:cNvPr id="160" name="Google Shape;160;p25"/>
          <p:cNvPicPr preferRelativeResize="0"/>
          <p:nvPr/>
        </p:nvPicPr>
        <p:blipFill>
          <a:blip r:embed="rId3">
            <a:alphaModFix/>
          </a:blip>
          <a:stretch>
            <a:fillRect/>
          </a:stretch>
        </p:blipFill>
        <p:spPr>
          <a:xfrm>
            <a:off x="6792726" y="150425"/>
            <a:ext cx="2193575" cy="596925"/>
          </a:xfrm>
          <a:prstGeom prst="rect">
            <a:avLst/>
          </a:prstGeom>
          <a:noFill/>
          <a:ln>
            <a:noFill/>
          </a:ln>
        </p:spPr>
      </p:pic>
      <p:pic>
        <p:nvPicPr>
          <p:cNvPr id="161" name="Google Shape;161;p25"/>
          <p:cNvPicPr preferRelativeResize="0"/>
          <p:nvPr/>
        </p:nvPicPr>
        <p:blipFill>
          <a:blip r:embed="rId4">
            <a:alphaModFix/>
          </a:blip>
          <a:stretch>
            <a:fillRect/>
          </a:stretch>
        </p:blipFill>
        <p:spPr>
          <a:xfrm>
            <a:off x="3484065" y="2571750"/>
            <a:ext cx="2501100" cy="2354950"/>
          </a:xfrm>
          <a:prstGeom prst="rect">
            <a:avLst/>
          </a:prstGeom>
          <a:noFill/>
          <a:ln>
            <a:noFill/>
          </a:ln>
        </p:spPr>
      </p:pic>
      <p:pic>
        <p:nvPicPr>
          <p:cNvPr id="162" name="Google Shape;162;p25"/>
          <p:cNvPicPr preferRelativeResize="0"/>
          <p:nvPr/>
        </p:nvPicPr>
        <p:blipFill>
          <a:blip r:embed="rId5">
            <a:alphaModFix/>
          </a:blip>
          <a:stretch>
            <a:fillRect/>
          </a:stretch>
        </p:blipFill>
        <p:spPr>
          <a:xfrm>
            <a:off x="6872675" y="2198787"/>
            <a:ext cx="2033674" cy="2711537"/>
          </a:xfrm>
          <a:prstGeom prst="rect">
            <a:avLst/>
          </a:prstGeom>
          <a:noFill/>
          <a:ln>
            <a:noFill/>
          </a:ln>
        </p:spPr>
      </p:pic>
      <p:pic>
        <p:nvPicPr>
          <p:cNvPr id="163" name="Google Shape;163;p25"/>
          <p:cNvPicPr preferRelativeResize="0"/>
          <p:nvPr/>
        </p:nvPicPr>
        <p:blipFill rotWithShape="1">
          <a:blip r:embed="rId6">
            <a:alphaModFix/>
          </a:blip>
          <a:srcRect b="15568" l="17322" r="29963" t="8490"/>
          <a:stretch/>
        </p:blipFill>
        <p:spPr>
          <a:xfrm>
            <a:off x="3717763" y="150425"/>
            <a:ext cx="2033676" cy="2197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Mjukvara</a:t>
            </a:r>
            <a:endParaRPr/>
          </a:p>
        </p:txBody>
      </p:sp>
      <p:sp>
        <p:nvSpPr>
          <p:cNvPr id="169" name="Google Shape;169;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Python</a:t>
            </a:r>
            <a:endParaRPr/>
          </a:p>
          <a:p>
            <a:pPr indent="0" lvl="0" marL="0" rtl="0" algn="l">
              <a:spcBef>
                <a:spcPts val="1600"/>
              </a:spcBef>
              <a:spcAft>
                <a:spcPts val="0"/>
              </a:spcAft>
              <a:buNone/>
            </a:pPr>
            <a:r>
              <a:rPr lang="sv"/>
              <a:t>TkInter</a:t>
            </a:r>
            <a:endParaRPr/>
          </a:p>
          <a:p>
            <a:pPr indent="0" lvl="0" marL="0" rtl="0" algn="l">
              <a:spcBef>
                <a:spcPts val="1600"/>
              </a:spcBef>
              <a:spcAft>
                <a:spcPts val="0"/>
              </a:spcAft>
              <a:buNone/>
            </a:pPr>
            <a:r>
              <a:rPr lang="sv"/>
              <a:t>European Data Format (EDF)</a:t>
            </a:r>
            <a:endParaRPr/>
          </a:p>
          <a:p>
            <a:pPr indent="0" lvl="0" marL="0" rtl="0" algn="l">
              <a:spcBef>
                <a:spcPts val="1600"/>
              </a:spcBef>
              <a:spcAft>
                <a:spcPts val="1600"/>
              </a:spcAft>
              <a:buNone/>
            </a:pPr>
            <a:r>
              <a:rPr lang="sv"/>
              <a:t>Python EDF Library (PyEDFlib)</a:t>
            </a:r>
            <a:endParaRPr/>
          </a:p>
        </p:txBody>
      </p:sp>
      <p:pic>
        <p:nvPicPr>
          <p:cNvPr id="170" name="Google Shape;170;p26"/>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Metod</a:t>
            </a:r>
            <a:endParaRPr/>
          </a:p>
        </p:txBody>
      </p:sp>
      <p:sp>
        <p:nvSpPr>
          <p:cNvPr id="176" name="Google Shape;176;p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v"/>
              <a:t>Utvärderingskriterier</a:t>
            </a:r>
            <a:br>
              <a:rPr lang="sv"/>
            </a:br>
            <a:r>
              <a:rPr lang="sv"/>
              <a:t>	Funktionalitet jämfört med EEG</a:t>
            </a:r>
            <a:br>
              <a:rPr lang="sv"/>
            </a:br>
            <a:r>
              <a:rPr lang="sv"/>
              <a:t>	Användarvänlighet</a:t>
            </a:r>
            <a:br>
              <a:rPr lang="sv"/>
            </a:br>
            <a:r>
              <a:rPr lang="sv"/>
              <a:t>	Mobilitet</a:t>
            </a:r>
            <a:br>
              <a:rPr lang="sv"/>
            </a:br>
            <a:r>
              <a:rPr lang="sv"/>
              <a:t>	Lättillgänglighet</a:t>
            </a:r>
            <a:endParaRPr/>
          </a:p>
        </p:txBody>
      </p:sp>
      <p:pic>
        <p:nvPicPr>
          <p:cNvPr id="177" name="Google Shape;177;p27"/>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Hårdvarudesign</a:t>
            </a:r>
            <a:endParaRPr/>
          </a:p>
        </p:txBody>
      </p:sp>
      <p:sp>
        <p:nvSpPr>
          <p:cNvPr id="183" name="Google Shape;183;p2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ADC - Analog to Digital converter</a:t>
            </a:r>
            <a:endParaRPr/>
          </a:p>
          <a:p>
            <a:pPr indent="0" lvl="0" marL="0" rtl="0" algn="l">
              <a:spcBef>
                <a:spcPts val="1600"/>
              </a:spcBef>
              <a:spcAft>
                <a:spcPts val="0"/>
              </a:spcAft>
              <a:buClr>
                <a:srgbClr val="000000"/>
              </a:buClr>
              <a:buSzPts val="1100"/>
              <a:buFont typeface="Arial"/>
              <a:buNone/>
            </a:pPr>
            <a:r>
              <a:rPr lang="sv"/>
              <a:t>PCB - design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84" name="Google Shape;184;p28"/>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ADC</a:t>
            </a:r>
            <a:endParaRPr/>
          </a:p>
        </p:txBody>
      </p:sp>
      <p:sp>
        <p:nvSpPr>
          <p:cNvPr id="190" name="Google Shape;190;p2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Analog-to-digital converter</a:t>
            </a:r>
            <a:endParaRPr/>
          </a:p>
          <a:p>
            <a:pPr indent="0" lvl="0" marL="0" rtl="0" algn="l">
              <a:spcBef>
                <a:spcPts val="1600"/>
              </a:spcBef>
              <a:spcAft>
                <a:spcPts val="0"/>
              </a:spcAft>
              <a:buNone/>
            </a:pPr>
            <a:r>
              <a:rPr lang="sv"/>
              <a:t>Här finns mycket att välja mellan!</a:t>
            </a:r>
            <a:endParaRPr/>
          </a:p>
          <a:p>
            <a:pPr indent="0" lvl="0" marL="0" rtl="0" algn="l">
              <a:spcBef>
                <a:spcPts val="1600"/>
              </a:spcBef>
              <a:spcAft>
                <a:spcPts val="0"/>
              </a:spcAft>
              <a:buNone/>
            </a:pPr>
            <a:r>
              <a:rPr lang="sv"/>
              <a:t>Vad har man för krav?</a:t>
            </a:r>
            <a:endParaRPr/>
          </a:p>
          <a:p>
            <a:pPr indent="-342900" lvl="0" marL="457200" rtl="0" algn="l">
              <a:spcBef>
                <a:spcPts val="1600"/>
              </a:spcBef>
              <a:spcAft>
                <a:spcPts val="0"/>
              </a:spcAft>
              <a:buSzPts val="1800"/>
              <a:buChar char="●"/>
            </a:pPr>
            <a:r>
              <a:rPr lang="sv"/>
              <a:t>Upplösning			- 24 bitar</a:t>
            </a:r>
            <a:endParaRPr/>
          </a:p>
          <a:p>
            <a:pPr indent="-342900" lvl="0" marL="457200" rtl="0" algn="l">
              <a:spcBef>
                <a:spcPts val="0"/>
              </a:spcBef>
              <a:spcAft>
                <a:spcPts val="0"/>
              </a:spcAft>
              <a:buSzPts val="1800"/>
              <a:buChar char="●"/>
            </a:pPr>
            <a:r>
              <a:rPr lang="sv"/>
              <a:t>Sampelhastighet		- &gt;200 Hz</a:t>
            </a:r>
            <a:endParaRPr/>
          </a:p>
          <a:p>
            <a:pPr indent="-342900" lvl="0" marL="457200" rtl="0" algn="l">
              <a:spcBef>
                <a:spcPts val="0"/>
              </a:spcBef>
              <a:spcAft>
                <a:spcPts val="0"/>
              </a:spcAft>
              <a:buSzPts val="1800"/>
              <a:buChar char="●"/>
            </a:pPr>
            <a:r>
              <a:rPr lang="sv"/>
              <a:t>Brustolerans			- Så högt som möjligt!		</a:t>
            </a:r>
            <a:endParaRPr/>
          </a:p>
        </p:txBody>
      </p:sp>
      <p:pic>
        <p:nvPicPr>
          <p:cNvPr id="191" name="Google Shape;191;p29"/>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Brustålighet</a:t>
            </a:r>
            <a:endParaRPr/>
          </a:p>
        </p:txBody>
      </p:sp>
      <p:sp>
        <p:nvSpPr>
          <p:cNvPr id="197" name="Google Shape;197;p3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Det finns olika omvandlingsmetoder, som ger olika brusegenskaper</a:t>
            </a:r>
            <a:endParaRPr/>
          </a:p>
          <a:p>
            <a:pPr indent="0" lvl="0" marL="0" rtl="0" algn="l">
              <a:spcBef>
                <a:spcPts val="1600"/>
              </a:spcBef>
              <a:spcAft>
                <a:spcPts val="0"/>
              </a:spcAft>
              <a:buNone/>
            </a:pPr>
            <a:r>
              <a:rPr lang="sv"/>
              <a:t>Till exempel</a:t>
            </a:r>
            <a:endParaRPr/>
          </a:p>
          <a:p>
            <a:pPr indent="-342900" lvl="0" marL="457200" rtl="0" algn="l">
              <a:spcBef>
                <a:spcPts val="1600"/>
              </a:spcBef>
              <a:spcAft>
                <a:spcPts val="0"/>
              </a:spcAft>
              <a:buSzPts val="1800"/>
              <a:buChar char="●"/>
            </a:pPr>
            <a:r>
              <a:rPr lang="sv"/>
              <a:t>SAR (successive approximation register)</a:t>
            </a:r>
            <a:endParaRPr/>
          </a:p>
          <a:p>
            <a:pPr indent="-342900" lvl="0" marL="457200" rtl="0" algn="l">
              <a:spcBef>
                <a:spcPts val="0"/>
              </a:spcBef>
              <a:spcAft>
                <a:spcPts val="0"/>
              </a:spcAft>
              <a:buSzPts val="1800"/>
              <a:buChar char="●"/>
            </a:pPr>
            <a:r>
              <a:rPr lang="sv"/>
              <a:t>Flash ADC</a:t>
            </a:r>
            <a:endParaRPr/>
          </a:p>
          <a:p>
            <a:pPr indent="-342900" lvl="0" marL="457200" rtl="0" algn="l">
              <a:spcBef>
                <a:spcPts val="0"/>
              </a:spcBef>
              <a:spcAft>
                <a:spcPts val="0"/>
              </a:spcAft>
              <a:buSzPts val="1800"/>
              <a:buChar char="●"/>
            </a:pPr>
            <a:r>
              <a:rPr lang="sv"/>
              <a:t>Sigma-Delta</a:t>
            </a:r>
            <a:endParaRPr/>
          </a:p>
          <a:p>
            <a:pPr indent="0" lvl="0" marL="0" rtl="0" algn="l">
              <a:spcBef>
                <a:spcPts val="1600"/>
              </a:spcBef>
              <a:spcAft>
                <a:spcPts val="1600"/>
              </a:spcAft>
              <a:buNone/>
            </a:pPr>
            <a:r>
              <a:rPr lang="sv"/>
              <a:t>Sigma-Delta använder “noise-shaping” för förbättrad SNR (signal-to-noise ratio) jämfört med andra metoder.</a:t>
            </a:r>
            <a:endParaRPr/>
          </a:p>
        </p:txBody>
      </p:sp>
      <p:pic>
        <p:nvPicPr>
          <p:cNvPr id="198" name="Google Shape;198;p30"/>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TI ADS1299</a:t>
            </a:r>
            <a:endParaRPr/>
          </a:p>
        </p:txBody>
      </p:sp>
      <p:sp>
        <p:nvSpPr>
          <p:cNvPr id="204" name="Google Shape;204;p31"/>
          <p:cNvSpPr txBox="1"/>
          <p:nvPr>
            <p:ph idx="1" type="body"/>
          </p:nvPr>
        </p:nvSpPr>
        <p:spPr>
          <a:xfrm>
            <a:off x="387900" y="1489825"/>
            <a:ext cx="4647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Uppfyller alla krav!</a:t>
            </a:r>
            <a:endParaRPr/>
          </a:p>
          <a:p>
            <a:pPr indent="0" lvl="0" marL="0" rtl="0" algn="l">
              <a:spcBef>
                <a:spcPts val="1600"/>
              </a:spcBef>
              <a:spcAft>
                <a:spcPts val="0"/>
              </a:spcAft>
              <a:buNone/>
            </a:pPr>
            <a:r>
              <a:rPr lang="sv"/>
              <a:t>Är speciellt lämpad för EEG mätningar med flera inbyggda funktioner</a:t>
            </a:r>
            <a:endParaRPr/>
          </a:p>
          <a:p>
            <a:pPr indent="-342900" lvl="0" marL="457200" rtl="0" algn="l">
              <a:spcBef>
                <a:spcPts val="1600"/>
              </a:spcBef>
              <a:spcAft>
                <a:spcPts val="0"/>
              </a:spcAft>
              <a:buSzPts val="1800"/>
              <a:buChar char="●"/>
            </a:pPr>
            <a:r>
              <a:rPr lang="sv"/>
              <a:t>Lead-off detection</a:t>
            </a:r>
            <a:endParaRPr/>
          </a:p>
          <a:p>
            <a:pPr indent="-342900" lvl="0" marL="457200" rtl="0" algn="l">
              <a:spcBef>
                <a:spcPts val="0"/>
              </a:spcBef>
              <a:spcAft>
                <a:spcPts val="0"/>
              </a:spcAft>
              <a:buSzPts val="1800"/>
              <a:buChar char="●"/>
            </a:pPr>
            <a:r>
              <a:rPr lang="sv"/>
              <a:t>Intern multiplexer för styrning av montage.</a:t>
            </a:r>
            <a:endParaRPr/>
          </a:p>
          <a:p>
            <a:pPr indent="0" lvl="0" marL="0" rtl="0" algn="l">
              <a:spcBef>
                <a:spcPts val="1600"/>
              </a:spcBef>
              <a:spcAft>
                <a:spcPts val="0"/>
              </a:spcAft>
              <a:buNone/>
            </a:pPr>
            <a:r>
              <a:rPr lang="sv"/>
              <a:t>Använder SPI som kommunikationsprotokoll</a:t>
            </a:r>
            <a:endParaRPr/>
          </a:p>
          <a:p>
            <a:pPr indent="0" lvl="0" marL="0" rtl="0" algn="l">
              <a:spcBef>
                <a:spcPts val="1600"/>
              </a:spcBef>
              <a:spcAft>
                <a:spcPts val="1600"/>
              </a:spcAft>
              <a:buNone/>
            </a:pPr>
            <a:r>
              <a:t/>
            </a:r>
            <a:endParaRPr/>
          </a:p>
        </p:txBody>
      </p:sp>
      <p:pic>
        <p:nvPicPr>
          <p:cNvPr id="205" name="Google Shape;205;p31"/>
          <p:cNvPicPr preferRelativeResize="0"/>
          <p:nvPr/>
        </p:nvPicPr>
        <p:blipFill rotWithShape="1">
          <a:blip r:embed="rId3">
            <a:alphaModFix/>
          </a:blip>
          <a:srcRect b="15568" l="17322" r="29963" t="8490"/>
          <a:stretch/>
        </p:blipFill>
        <p:spPr>
          <a:xfrm>
            <a:off x="5035933" y="678850"/>
            <a:ext cx="3600241" cy="3889872"/>
          </a:xfrm>
          <a:prstGeom prst="rect">
            <a:avLst/>
          </a:prstGeom>
          <a:noFill/>
          <a:ln>
            <a:noFill/>
          </a:ln>
        </p:spPr>
      </p:pic>
      <p:pic>
        <p:nvPicPr>
          <p:cNvPr id="206" name="Google Shape;206;p31"/>
          <p:cNvPicPr preferRelativeResize="0"/>
          <p:nvPr/>
        </p:nvPicPr>
        <p:blipFill>
          <a:blip r:embed="rId4">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Agenda</a:t>
            </a:r>
            <a:endParaRPr/>
          </a:p>
        </p:txBody>
      </p:sp>
      <p:sp>
        <p:nvSpPr>
          <p:cNvPr id="71" name="Google Shape;71;p14"/>
          <p:cNvSpPr txBox="1"/>
          <p:nvPr>
            <p:ph idx="1" type="body"/>
          </p:nvPr>
        </p:nvSpPr>
        <p:spPr>
          <a:xfrm>
            <a:off x="387900" y="1508300"/>
            <a:ext cx="8368200" cy="30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Bakgrund, Syfte och Mål</a:t>
            </a:r>
            <a:endParaRPr/>
          </a:p>
          <a:p>
            <a:pPr indent="0" lvl="0" marL="0" rtl="0" algn="l">
              <a:spcBef>
                <a:spcPts val="1600"/>
              </a:spcBef>
              <a:spcAft>
                <a:spcPts val="0"/>
              </a:spcAft>
              <a:buNone/>
            </a:pPr>
            <a:r>
              <a:rPr lang="sv"/>
              <a:t>Vad är ett EEG?</a:t>
            </a:r>
            <a:endParaRPr/>
          </a:p>
          <a:p>
            <a:pPr indent="0" lvl="0" marL="0" rtl="0" algn="l">
              <a:spcBef>
                <a:spcPts val="1600"/>
              </a:spcBef>
              <a:spcAft>
                <a:spcPts val="0"/>
              </a:spcAft>
              <a:buNone/>
            </a:pPr>
            <a:r>
              <a:rPr lang="sv"/>
              <a:t>Hård- och mjukvara</a:t>
            </a:r>
            <a:endParaRPr/>
          </a:p>
          <a:p>
            <a:pPr indent="0" lvl="0" marL="0" rtl="0" algn="l">
              <a:spcBef>
                <a:spcPts val="1600"/>
              </a:spcBef>
              <a:spcAft>
                <a:spcPts val="1600"/>
              </a:spcAft>
              <a:buNone/>
            </a:pPr>
            <a:r>
              <a:rPr lang="sv"/>
              <a:t>Utvärderingskriterier</a:t>
            </a:r>
            <a:endParaRPr/>
          </a:p>
        </p:txBody>
      </p:sp>
      <p:pic>
        <p:nvPicPr>
          <p:cNvPr id="72" name="Google Shape;72;p14"/>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ADS1299</a:t>
            </a:r>
            <a:endParaRPr/>
          </a:p>
        </p:txBody>
      </p:sp>
      <p:sp>
        <p:nvSpPr>
          <p:cNvPr id="212" name="Google Shape;212;p3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Nya problem:</a:t>
            </a:r>
            <a:endParaRPr/>
          </a:p>
          <a:p>
            <a:pPr indent="-342900" lvl="0" marL="457200" rtl="0" algn="l">
              <a:spcBef>
                <a:spcPts val="1600"/>
              </a:spcBef>
              <a:spcAft>
                <a:spcPts val="0"/>
              </a:spcAft>
              <a:buSzPts val="1800"/>
              <a:buChar char="●"/>
            </a:pPr>
            <a:r>
              <a:rPr lang="sv"/>
              <a:t>Komplexiteten försvårar prototypbygge</a:t>
            </a:r>
            <a:endParaRPr/>
          </a:p>
          <a:p>
            <a:pPr indent="-317500" lvl="1" marL="914400" rtl="0" algn="l">
              <a:spcBef>
                <a:spcPts val="0"/>
              </a:spcBef>
              <a:spcAft>
                <a:spcPts val="0"/>
              </a:spcAft>
              <a:buSzPts val="1400"/>
              <a:buChar char="○"/>
            </a:pPr>
            <a:r>
              <a:rPr lang="sv"/>
              <a:t>Kräver EDA verktyg</a:t>
            </a:r>
            <a:endParaRPr/>
          </a:p>
          <a:p>
            <a:pPr indent="-342900" lvl="0" marL="457200" rtl="0" algn="l">
              <a:spcBef>
                <a:spcPts val="0"/>
              </a:spcBef>
              <a:spcAft>
                <a:spcPts val="0"/>
              </a:spcAft>
              <a:buSzPts val="1800"/>
              <a:buChar char="●"/>
            </a:pPr>
            <a:r>
              <a:rPr lang="sv"/>
              <a:t>“Hårda” realtidstidskrav</a:t>
            </a:r>
            <a:endParaRPr/>
          </a:p>
          <a:p>
            <a:pPr indent="-317500" lvl="1" marL="914400" rtl="0" algn="l">
              <a:spcBef>
                <a:spcPts val="0"/>
              </a:spcBef>
              <a:spcAft>
                <a:spcPts val="0"/>
              </a:spcAft>
              <a:buSzPts val="1400"/>
              <a:buChar char="○"/>
            </a:pPr>
            <a:r>
              <a:rPr lang="sv"/>
              <a:t>Ingen intern buffer</a:t>
            </a:r>
            <a:endParaRPr/>
          </a:p>
          <a:p>
            <a:pPr indent="-317500" lvl="1" marL="914400" rtl="0" algn="l">
              <a:spcBef>
                <a:spcPts val="0"/>
              </a:spcBef>
              <a:spcAft>
                <a:spcPts val="0"/>
              </a:spcAft>
              <a:buSzPts val="1400"/>
              <a:buChar char="○"/>
            </a:pPr>
            <a:r>
              <a:rPr lang="sv"/>
              <a:t>Data måste läsas innan den skrivs över</a:t>
            </a:r>
            <a:endParaRPr/>
          </a:p>
          <a:p>
            <a:pPr indent="-317500" lvl="2" marL="1371600" rtl="0" algn="l">
              <a:spcBef>
                <a:spcPts val="0"/>
              </a:spcBef>
              <a:spcAft>
                <a:spcPts val="0"/>
              </a:spcAft>
              <a:buSzPts val="1400"/>
              <a:buChar char="■"/>
            </a:pPr>
            <a:r>
              <a:rPr lang="sv"/>
              <a:t>Vid 250 S/s, var 4ms !</a:t>
            </a:r>
            <a:endParaRPr/>
          </a:p>
          <a:p>
            <a:pPr indent="-317500" lvl="1" marL="914400" rtl="0" algn="l">
              <a:spcBef>
                <a:spcPts val="0"/>
              </a:spcBef>
              <a:spcAft>
                <a:spcPts val="0"/>
              </a:spcAft>
              <a:buSzPts val="1400"/>
              <a:buChar char="○"/>
            </a:pPr>
            <a:r>
              <a:rPr lang="sv"/>
              <a:t>Ny data annonseras med DRDY signal</a:t>
            </a:r>
            <a:endParaRPr/>
          </a:p>
          <a:p>
            <a:pPr indent="-317500" lvl="2" marL="1371600" rtl="0" algn="l">
              <a:spcBef>
                <a:spcPts val="0"/>
              </a:spcBef>
              <a:spcAft>
                <a:spcPts val="0"/>
              </a:spcAft>
              <a:buSzPts val="1400"/>
              <a:buChar char="■"/>
            </a:pPr>
            <a:r>
              <a:rPr lang="sv"/>
              <a:t>Används som interrupt</a:t>
            </a:r>
            <a:endParaRPr/>
          </a:p>
          <a:p>
            <a:pPr indent="0" lvl="0" marL="0" rtl="0" algn="l">
              <a:spcBef>
                <a:spcPts val="1600"/>
              </a:spcBef>
              <a:spcAft>
                <a:spcPts val="1600"/>
              </a:spcAft>
              <a:buNone/>
            </a:pPr>
            <a:r>
              <a:t/>
            </a:r>
            <a:endParaRPr/>
          </a:p>
        </p:txBody>
      </p:sp>
      <p:pic>
        <p:nvPicPr>
          <p:cNvPr id="213" name="Google Shape;213;p32"/>
          <p:cNvPicPr preferRelativeResize="0"/>
          <p:nvPr/>
        </p:nvPicPr>
        <p:blipFill>
          <a:blip r:embed="rId3">
            <a:alphaModFix/>
          </a:blip>
          <a:stretch>
            <a:fillRect/>
          </a:stretch>
        </p:blipFill>
        <p:spPr>
          <a:xfrm>
            <a:off x="6792726" y="150425"/>
            <a:ext cx="2193575" cy="596925"/>
          </a:xfrm>
          <a:prstGeom prst="rect">
            <a:avLst/>
          </a:prstGeom>
          <a:noFill/>
          <a:ln>
            <a:noFill/>
          </a:ln>
        </p:spPr>
      </p:pic>
      <p:pic>
        <p:nvPicPr>
          <p:cNvPr id="214" name="Google Shape;214;p32"/>
          <p:cNvPicPr preferRelativeResize="0"/>
          <p:nvPr/>
        </p:nvPicPr>
        <p:blipFill>
          <a:blip r:embed="rId4">
            <a:alphaModFix/>
          </a:blip>
          <a:stretch>
            <a:fillRect/>
          </a:stretch>
        </p:blipFill>
        <p:spPr>
          <a:xfrm>
            <a:off x="4979925" y="1047275"/>
            <a:ext cx="3959250" cy="3600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ADS1299</a:t>
            </a:r>
            <a:endParaRPr/>
          </a:p>
        </p:txBody>
      </p:sp>
      <p:sp>
        <p:nvSpPr>
          <p:cNvPr id="220" name="Google Shape;220;p3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Varför är interruptbetjäning av DRDY ett problem?</a:t>
            </a:r>
            <a:endParaRPr/>
          </a:p>
          <a:p>
            <a:pPr indent="0" lvl="0" marL="0" rtl="0" algn="l">
              <a:spcBef>
                <a:spcPts val="1600"/>
              </a:spcBef>
              <a:spcAft>
                <a:spcPts val="0"/>
              </a:spcAft>
              <a:buNone/>
            </a:pPr>
            <a:r>
              <a:rPr lang="sv"/>
              <a:t>Raspberry Pi har inte en realtidskernel</a:t>
            </a:r>
            <a:endParaRPr/>
          </a:p>
          <a:p>
            <a:pPr indent="0" lvl="0" marL="0" rtl="0" algn="l">
              <a:spcBef>
                <a:spcPts val="1600"/>
              </a:spcBef>
              <a:spcAft>
                <a:spcPts val="0"/>
              </a:spcAft>
              <a:buNone/>
            </a:pPr>
            <a:r>
              <a:rPr lang="sv"/>
              <a:t>	Omöjligt att garantera att deadline uppfylls!</a:t>
            </a:r>
            <a:endParaRPr/>
          </a:p>
          <a:p>
            <a:pPr indent="0" lvl="0" marL="0" rtl="0" algn="l">
              <a:spcBef>
                <a:spcPts val="1600"/>
              </a:spcBef>
              <a:spcAft>
                <a:spcPts val="0"/>
              </a:spcAft>
              <a:buNone/>
            </a:pPr>
            <a:r>
              <a:rPr lang="sv"/>
              <a:t>Åtgärd: Realtidssytem som buffer </a:t>
            </a:r>
            <a:endParaRPr/>
          </a:p>
          <a:p>
            <a:pPr indent="0" lvl="0" marL="0" rtl="0" algn="l">
              <a:spcBef>
                <a:spcPts val="1600"/>
              </a:spcBef>
              <a:spcAft>
                <a:spcPts val="0"/>
              </a:spcAft>
              <a:buNone/>
            </a:pPr>
            <a:r>
              <a:rPr lang="sv"/>
              <a:t>	t.ex. arduino</a:t>
            </a:r>
            <a:endParaRPr/>
          </a:p>
          <a:p>
            <a:pPr indent="0" lvl="0" marL="0" rtl="0" algn="l">
              <a:spcBef>
                <a:spcPts val="1600"/>
              </a:spcBef>
              <a:spcAft>
                <a:spcPts val="1600"/>
              </a:spcAft>
              <a:buNone/>
            </a:pPr>
            <a:r>
              <a:rPr lang="sv"/>
              <a:t>	Komplexitet ökar, två kommuniceringskanaler</a:t>
            </a:r>
            <a:endParaRPr/>
          </a:p>
        </p:txBody>
      </p:sp>
      <p:pic>
        <p:nvPicPr>
          <p:cNvPr id="221" name="Google Shape;221;p33"/>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PCB-design</a:t>
            </a:r>
            <a:endParaRPr/>
          </a:p>
        </p:txBody>
      </p:sp>
      <p:sp>
        <p:nvSpPr>
          <p:cNvPr id="227" name="Google Shape;227;p3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KiCad</a:t>
            </a:r>
            <a:endParaRPr/>
          </a:p>
          <a:p>
            <a:pPr indent="0" lvl="0" marL="0" rtl="0" algn="l">
              <a:spcBef>
                <a:spcPts val="1600"/>
              </a:spcBef>
              <a:spcAft>
                <a:spcPts val="0"/>
              </a:spcAft>
              <a:buNone/>
            </a:pPr>
            <a:r>
              <a:rPr lang="sv"/>
              <a:t>Schemaritare</a:t>
            </a:r>
            <a:endParaRPr/>
          </a:p>
          <a:p>
            <a:pPr indent="0" lvl="0" marL="0" rtl="0" algn="l">
              <a:spcBef>
                <a:spcPts val="1600"/>
              </a:spcBef>
              <a:spcAft>
                <a:spcPts val="0"/>
              </a:spcAft>
              <a:buNone/>
            </a:pPr>
            <a:r>
              <a:rPr lang="sv"/>
              <a:t>PCB layout </a:t>
            </a:r>
            <a:endParaRPr/>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228" name="Google Shape;228;p34"/>
          <p:cNvPicPr preferRelativeResize="0"/>
          <p:nvPr/>
        </p:nvPicPr>
        <p:blipFill>
          <a:blip r:embed="rId3">
            <a:alphaModFix/>
          </a:blip>
          <a:stretch>
            <a:fillRect/>
          </a:stretch>
        </p:blipFill>
        <p:spPr>
          <a:xfrm>
            <a:off x="2058800" y="1151738"/>
            <a:ext cx="6650949" cy="3755076"/>
          </a:xfrm>
          <a:prstGeom prst="rect">
            <a:avLst/>
          </a:prstGeom>
          <a:noFill/>
          <a:ln>
            <a:noFill/>
          </a:ln>
        </p:spPr>
      </p:pic>
      <p:pic>
        <p:nvPicPr>
          <p:cNvPr id="229" name="Google Shape;229;p34"/>
          <p:cNvPicPr preferRelativeResize="0"/>
          <p:nvPr/>
        </p:nvPicPr>
        <p:blipFill>
          <a:blip r:embed="rId4">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PCB-design </a:t>
            </a:r>
            <a:endParaRPr/>
          </a:p>
        </p:txBody>
      </p:sp>
      <p:sp>
        <p:nvSpPr>
          <p:cNvPr id="235" name="Google Shape;235;p3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36" name="Google Shape;236;p3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7" name="Google Shape;237;p35"/>
          <p:cNvPicPr preferRelativeResize="0"/>
          <p:nvPr/>
        </p:nvPicPr>
        <p:blipFill>
          <a:blip r:embed="rId3">
            <a:alphaModFix/>
          </a:blip>
          <a:stretch>
            <a:fillRect/>
          </a:stretch>
        </p:blipFill>
        <p:spPr>
          <a:xfrm>
            <a:off x="5251500" y="1321475"/>
            <a:ext cx="3504600" cy="3528600"/>
          </a:xfrm>
          <a:prstGeom prst="rect">
            <a:avLst/>
          </a:prstGeom>
          <a:noFill/>
          <a:ln>
            <a:noFill/>
          </a:ln>
        </p:spPr>
      </p:pic>
      <p:pic>
        <p:nvPicPr>
          <p:cNvPr id="238" name="Google Shape;238;p35"/>
          <p:cNvPicPr preferRelativeResize="0"/>
          <p:nvPr/>
        </p:nvPicPr>
        <p:blipFill>
          <a:blip r:embed="rId4">
            <a:alphaModFix/>
          </a:blip>
          <a:stretch>
            <a:fillRect/>
          </a:stretch>
        </p:blipFill>
        <p:spPr>
          <a:xfrm>
            <a:off x="640225" y="1321475"/>
            <a:ext cx="3747583" cy="3528600"/>
          </a:xfrm>
          <a:prstGeom prst="rect">
            <a:avLst/>
          </a:prstGeom>
          <a:noFill/>
          <a:ln>
            <a:noFill/>
          </a:ln>
        </p:spPr>
      </p:pic>
      <p:pic>
        <p:nvPicPr>
          <p:cNvPr id="239" name="Google Shape;239;p35"/>
          <p:cNvPicPr preferRelativeResize="0"/>
          <p:nvPr/>
        </p:nvPicPr>
        <p:blipFill>
          <a:blip r:embed="rId5">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Genomförande</a:t>
            </a:r>
            <a:endParaRPr/>
          </a:p>
        </p:txBody>
      </p:sp>
      <p:sp>
        <p:nvSpPr>
          <p:cNvPr id="245" name="Google Shape;245;p36"/>
          <p:cNvSpPr txBox="1"/>
          <p:nvPr>
            <p:ph idx="1" type="body"/>
          </p:nvPr>
        </p:nvSpPr>
        <p:spPr>
          <a:xfrm>
            <a:off x="387900" y="1465025"/>
            <a:ext cx="8368200" cy="35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Uppnått:</a:t>
            </a:r>
            <a:endParaRPr/>
          </a:p>
          <a:p>
            <a:pPr indent="0" lvl="0" marL="0" rtl="0" algn="l">
              <a:spcBef>
                <a:spcPts val="1600"/>
              </a:spcBef>
              <a:spcAft>
                <a:spcPts val="0"/>
              </a:spcAft>
              <a:buNone/>
            </a:pPr>
            <a:r>
              <a:rPr lang="sv"/>
              <a:t>	Simpelt men funktionellt GUI</a:t>
            </a:r>
            <a:endParaRPr/>
          </a:p>
          <a:p>
            <a:pPr indent="0" lvl="0" marL="0" rtl="0" algn="l">
              <a:spcBef>
                <a:spcPts val="1600"/>
              </a:spcBef>
              <a:spcAft>
                <a:spcPts val="0"/>
              </a:spcAft>
              <a:buNone/>
            </a:pPr>
            <a:r>
              <a:rPr lang="sv"/>
              <a:t>	Fungerar med både batteri eller sladd</a:t>
            </a:r>
            <a:endParaRPr/>
          </a:p>
          <a:p>
            <a:pPr indent="0" lvl="0" marL="0" rtl="0" algn="l">
              <a:spcBef>
                <a:spcPts val="1600"/>
              </a:spcBef>
              <a:spcAft>
                <a:spcPts val="0"/>
              </a:spcAft>
              <a:buNone/>
            </a:pPr>
            <a:r>
              <a:rPr lang="sv"/>
              <a:t>	Dataskrivning sker i EDF formatet</a:t>
            </a:r>
            <a:endParaRPr/>
          </a:p>
          <a:p>
            <a:pPr indent="0" lvl="0" marL="0" rtl="0" algn="l">
              <a:spcBef>
                <a:spcPts val="1600"/>
              </a:spcBef>
              <a:spcAft>
                <a:spcPts val="0"/>
              </a:spcAft>
              <a:buNone/>
            </a:pPr>
            <a:r>
              <a:rPr lang="sv"/>
              <a:t>	Simpla säkerhetsåtgärder mot användarfel</a:t>
            </a:r>
            <a:endParaRPr/>
          </a:p>
          <a:p>
            <a:pPr indent="0" lvl="0" marL="0" rtl="0" algn="l">
              <a:spcBef>
                <a:spcPts val="1600"/>
              </a:spcBef>
              <a:spcAft>
                <a:spcPts val="0"/>
              </a:spcAft>
              <a:buNone/>
            </a:pPr>
            <a:r>
              <a:rPr lang="sv"/>
              <a:t>	Design och prototyp av ADC-mikrokontrollerkommunikation</a:t>
            </a:r>
            <a:endParaRPr/>
          </a:p>
          <a:p>
            <a:pPr indent="0" lvl="0" marL="0" rtl="0" algn="l">
              <a:spcBef>
                <a:spcPts val="1600"/>
              </a:spcBef>
              <a:spcAft>
                <a:spcPts val="1600"/>
              </a:spcAft>
              <a:buNone/>
            </a:pPr>
            <a:r>
              <a:rPr lang="sv"/>
              <a:t>	</a:t>
            </a:r>
            <a:endParaRPr/>
          </a:p>
        </p:txBody>
      </p:sp>
      <p:pic>
        <p:nvPicPr>
          <p:cNvPr id="246" name="Google Shape;246;p36"/>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Genomförande</a:t>
            </a:r>
            <a:endParaRPr/>
          </a:p>
        </p:txBody>
      </p:sp>
      <p:sp>
        <p:nvSpPr>
          <p:cNvPr id="252" name="Google Shape;252;p3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Ej u</a:t>
            </a:r>
            <a:r>
              <a:rPr lang="sv"/>
              <a:t>ppnått:</a:t>
            </a:r>
            <a:endParaRPr/>
          </a:p>
          <a:p>
            <a:pPr indent="0" lvl="0" marL="0" rtl="0" algn="l">
              <a:spcBef>
                <a:spcPts val="1600"/>
              </a:spcBef>
              <a:spcAft>
                <a:spcPts val="0"/>
              </a:spcAft>
              <a:buNone/>
            </a:pPr>
            <a:r>
              <a:rPr lang="sv"/>
              <a:t>	Komplett implementation av EEG inläsning tillsammans med programmet</a:t>
            </a:r>
            <a:endParaRPr/>
          </a:p>
          <a:p>
            <a:pPr indent="0" lvl="0" marL="0" rtl="0" algn="l">
              <a:spcBef>
                <a:spcPts val="1600"/>
              </a:spcBef>
              <a:spcAft>
                <a:spcPts val="1600"/>
              </a:spcAft>
              <a:buNone/>
            </a:pPr>
            <a:r>
              <a:rPr lang="sv"/>
              <a:t>	Design och konstruktion av en huvudbonad</a:t>
            </a:r>
            <a:endParaRPr/>
          </a:p>
        </p:txBody>
      </p:sp>
      <p:pic>
        <p:nvPicPr>
          <p:cNvPr id="253" name="Google Shape;253;p37"/>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8"/>
          <p:cNvSpPr txBox="1"/>
          <p:nvPr>
            <p:ph type="title"/>
          </p:nvPr>
        </p:nvSpPr>
        <p:spPr>
          <a:xfrm>
            <a:off x="0" y="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Flödesschema</a:t>
            </a:r>
            <a:endParaRPr/>
          </a:p>
        </p:txBody>
      </p:sp>
      <p:sp>
        <p:nvSpPr>
          <p:cNvPr id="259" name="Google Shape;259;p3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0" name="Google Shape;260;p38"/>
          <p:cNvPicPr preferRelativeResize="0"/>
          <p:nvPr/>
        </p:nvPicPr>
        <p:blipFill>
          <a:blip r:embed="rId3">
            <a:alphaModFix/>
          </a:blip>
          <a:stretch>
            <a:fillRect/>
          </a:stretch>
        </p:blipFill>
        <p:spPr>
          <a:xfrm>
            <a:off x="6792726" y="150425"/>
            <a:ext cx="2193575" cy="596925"/>
          </a:xfrm>
          <a:prstGeom prst="rect">
            <a:avLst/>
          </a:prstGeom>
          <a:noFill/>
          <a:ln>
            <a:noFill/>
          </a:ln>
        </p:spPr>
      </p:pic>
      <p:pic>
        <p:nvPicPr>
          <p:cNvPr id="261" name="Google Shape;261;p38"/>
          <p:cNvPicPr preferRelativeResize="0"/>
          <p:nvPr/>
        </p:nvPicPr>
        <p:blipFill>
          <a:blip r:embed="rId4">
            <a:alphaModFix/>
          </a:blip>
          <a:stretch>
            <a:fillRect/>
          </a:stretch>
        </p:blipFill>
        <p:spPr>
          <a:xfrm>
            <a:off x="387911" y="747348"/>
            <a:ext cx="7893178" cy="437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9"/>
          <p:cNvSpPr txBox="1"/>
          <p:nvPr>
            <p:ph type="title"/>
          </p:nvPr>
        </p:nvSpPr>
        <p:spPr>
          <a:xfrm>
            <a:off x="387900" y="5734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Saker som antogs men visades sig vara fel</a:t>
            </a:r>
            <a:endParaRPr/>
          </a:p>
        </p:txBody>
      </p:sp>
      <p:sp>
        <p:nvSpPr>
          <p:cNvPr id="267" name="Google Shape;267;p3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sv"/>
              <a:t>Det skulle finnas problem på grund av den biologiska naturen av projektet</a:t>
            </a:r>
            <a:endParaRPr/>
          </a:p>
          <a:p>
            <a:pPr indent="0" lvl="0" marL="0" rtl="0" algn="l">
              <a:spcBef>
                <a:spcPts val="1600"/>
              </a:spcBef>
              <a:spcAft>
                <a:spcPts val="0"/>
              </a:spcAft>
              <a:buClr>
                <a:srgbClr val="000000"/>
              </a:buClr>
              <a:buSzPts val="1100"/>
              <a:buFont typeface="Arial"/>
              <a:buNone/>
            </a:pPr>
            <a:r>
              <a:rPr lang="sv"/>
              <a:t>Det skulle behövas förståelse om hur neural aktivitet påverkar de biologiska processer ger upphov till de joniska strömmar som ett EEG samplar.</a:t>
            </a:r>
            <a:endParaRPr/>
          </a:p>
          <a:p>
            <a:pPr indent="0" lvl="0" marL="0" rtl="0" algn="l">
              <a:spcBef>
                <a:spcPts val="1600"/>
              </a:spcBef>
              <a:spcAft>
                <a:spcPts val="0"/>
              </a:spcAft>
              <a:buClr>
                <a:srgbClr val="000000"/>
              </a:buClr>
              <a:buSzPts val="1100"/>
              <a:buFont typeface="Arial"/>
              <a:buNone/>
            </a:pPr>
            <a:r>
              <a:rPr lang="sv"/>
              <a:t>På grund av att det körs ett komplett operativsystem, så skulle effektiviteten för de olika programmeringsspråken inte spela någon roll (responstid för interaktion mellan hård- &amp; mjukvara).</a:t>
            </a:r>
            <a:endParaRPr/>
          </a:p>
          <a:p>
            <a:pPr indent="0" lvl="0" marL="0" rtl="0" algn="l">
              <a:spcBef>
                <a:spcPts val="1600"/>
              </a:spcBef>
              <a:spcAft>
                <a:spcPts val="1600"/>
              </a:spcAft>
              <a:buNone/>
            </a:pPr>
            <a:r>
              <a:t/>
            </a:r>
            <a:endParaRPr/>
          </a:p>
        </p:txBody>
      </p:sp>
      <p:pic>
        <p:nvPicPr>
          <p:cNvPr id="268" name="Google Shape;268;p39"/>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Saker som antogs men visades sig vara fel</a:t>
            </a:r>
            <a:endParaRPr/>
          </a:p>
        </p:txBody>
      </p:sp>
      <p:sp>
        <p:nvSpPr>
          <p:cNvPr id="274" name="Google Shape;274;p4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Det skulle finnas tid till att pröva flera olika ADC:er</a:t>
            </a:r>
            <a:endParaRPr/>
          </a:p>
          <a:p>
            <a:pPr indent="0" lvl="0" marL="0" rtl="0" algn="l">
              <a:spcBef>
                <a:spcPts val="1600"/>
              </a:spcBef>
              <a:spcAft>
                <a:spcPts val="0"/>
              </a:spcAft>
              <a:buNone/>
            </a:pPr>
            <a:r>
              <a:rPr lang="sv"/>
              <a:t>Det skulle behöva skapas en funktionell databas</a:t>
            </a:r>
            <a:endParaRPr/>
          </a:p>
          <a:p>
            <a:pPr indent="0" lvl="0" marL="0" rtl="0" algn="l">
              <a:spcBef>
                <a:spcPts val="1600"/>
              </a:spcBef>
              <a:spcAft>
                <a:spcPts val="0"/>
              </a:spcAft>
              <a:buNone/>
            </a:pPr>
            <a:r>
              <a:rPr lang="sv"/>
              <a:t>Använda mathematica för att avlasta signalhantering/processering av data, vilket skulle underlätta för Raspberry Pi samt ADC</a:t>
            </a:r>
            <a:endParaRPr/>
          </a:p>
          <a:p>
            <a:pPr indent="0" lvl="0" marL="0" rtl="0" algn="l">
              <a:spcBef>
                <a:spcPts val="1600"/>
              </a:spcBef>
              <a:spcAft>
                <a:spcPts val="1600"/>
              </a:spcAft>
              <a:buNone/>
            </a:pPr>
            <a:r>
              <a:rPr lang="sv"/>
              <a:t>Kunna streama data till en extern display</a:t>
            </a:r>
            <a:endParaRPr/>
          </a:p>
        </p:txBody>
      </p:sp>
      <p:pic>
        <p:nvPicPr>
          <p:cNvPr id="275" name="Google Shape;275;p40"/>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Oförutsedda problem</a:t>
            </a:r>
            <a:endParaRPr/>
          </a:p>
        </p:txBody>
      </p:sp>
      <p:sp>
        <p:nvSpPr>
          <p:cNvPr id="281" name="Google Shape;281;p4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sv"/>
              <a:t>Raspberry Pi ej så lämpad</a:t>
            </a:r>
            <a:endParaRPr/>
          </a:p>
          <a:p>
            <a:pPr indent="0" lvl="0" marL="0" rtl="0" algn="l">
              <a:spcBef>
                <a:spcPts val="1600"/>
              </a:spcBef>
              <a:spcAft>
                <a:spcPts val="0"/>
              </a:spcAft>
              <a:buClr>
                <a:srgbClr val="000000"/>
              </a:buClr>
              <a:buSzPts val="1100"/>
              <a:buFont typeface="Arial"/>
              <a:buNone/>
            </a:pPr>
            <a:r>
              <a:rPr lang="sv"/>
              <a:t>Python ej så lämpad för snabb responstid mellan hård- &amp; mjukvara</a:t>
            </a:r>
            <a:endParaRPr/>
          </a:p>
          <a:p>
            <a:pPr indent="0" lvl="0" marL="0" rtl="0" algn="l">
              <a:spcBef>
                <a:spcPts val="1600"/>
              </a:spcBef>
              <a:spcAft>
                <a:spcPts val="0"/>
              </a:spcAft>
              <a:buClr>
                <a:srgbClr val="000000"/>
              </a:buClr>
              <a:buSzPts val="1100"/>
              <a:buFont typeface="Arial"/>
              <a:buNone/>
            </a:pPr>
            <a:r>
              <a:rPr lang="sv"/>
              <a:t>Saknad av färdig lösning för ADC (PCB etc)</a:t>
            </a:r>
            <a:endParaRPr/>
          </a:p>
          <a:p>
            <a:pPr indent="0" lvl="0" marL="0" rtl="0" algn="l">
              <a:spcBef>
                <a:spcPts val="1600"/>
              </a:spcBef>
              <a:spcAft>
                <a:spcPts val="0"/>
              </a:spcAft>
              <a:buClr>
                <a:srgbClr val="000000"/>
              </a:buClr>
              <a:buSzPts val="1100"/>
              <a:buFont typeface="Arial"/>
              <a:buNone/>
            </a:pPr>
            <a:r>
              <a:rPr lang="sv"/>
              <a:t>Saknad av extra hårdvara utifall något gick sönder</a:t>
            </a:r>
            <a:endParaRPr/>
          </a:p>
          <a:p>
            <a:pPr indent="0" lvl="0" marL="0" rtl="0" algn="l">
              <a:spcBef>
                <a:spcPts val="1600"/>
              </a:spcBef>
              <a:spcAft>
                <a:spcPts val="1600"/>
              </a:spcAft>
              <a:buNone/>
            </a:pPr>
            <a:r>
              <a:t/>
            </a:r>
            <a:endParaRPr/>
          </a:p>
        </p:txBody>
      </p:sp>
      <p:pic>
        <p:nvPicPr>
          <p:cNvPr id="282" name="Google Shape;282;p41"/>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Agenda</a:t>
            </a:r>
            <a:endParaRPr/>
          </a:p>
        </p:txBody>
      </p:sp>
      <p:sp>
        <p:nvSpPr>
          <p:cNvPr id="78" name="Google Shape;78;p15"/>
          <p:cNvSpPr txBox="1"/>
          <p:nvPr>
            <p:ph idx="1" type="body"/>
          </p:nvPr>
        </p:nvSpPr>
        <p:spPr>
          <a:xfrm>
            <a:off x="387900" y="1580425"/>
            <a:ext cx="8368200" cy="294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Hårdvarudesign</a:t>
            </a:r>
            <a:br>
              <a:rPr lang="sv"/>
            </a:br>
            <a:r>
              <a:rPr lang="sv"/>
              <a:t>	PCB-design</a:t>
            </a:r>
            <a:br>
              <a:rPr lang="sv"/>
            </a:br>
            <a:r>
              <a:rPr lang="sv"/>
              <a:t>	ADC</a:t>
            </a:r>
            <a:br>
              <a:rPr lang="sv"/>
            </a:br>
            <a:r>
              <a:rPr lang="sv"/>
              <a:t>	</a:t>
            </a:r>
            <a:endParaRPr/>
          </a:p>
          <a:p>
            <a:pPr indent="0" lvl="0" marL="0" rtl="0" algn="l">
              <a:spcBef>
                <a:spcPts val="1600"/>
              </a:spcBef>
              <a:spcAft>
                <a:spcPts val="0"/>
              </a:spcAft>
              <a:buNone/>
            </a:pPr>
            <a:r>
              <a:rPr lang="sv"/>
              <a:t>Förklara flödesschema</a:t>
            </a:r>
            <a:endParaRPr/>
          </a:p>
          <a:p>
            <a:pPr indent="0" lvl="0" marL="0" rtl="0" algn="l">
              <a:spcBef>
                <a:spcPts val="1600"/>
              </a:spcBef>
              <a:spcAft>
                <a:spcPts val="0"/>
              </a:spcAft>
              <a:buNone/>
            </a:pPr>
            <a:r>
              <a:rPr lang="sv"/>
              <a:t>En kort demonstration om resultatet</a:t>
            </a:r>
            <a:endParaRPr/>
          </a:p>
          <a:p>
            <a:pPr indent="0" lvl="0" marL="0" rtl="0" algn="l">
              <a:spcBef>
                <a:spcPts val="1600"/>
              </a:spcBef>
              <a:spcAft>
                <a:spcPts val="1600"/>
              </a:spcAft>
              <a:buClr>
                <a:srgbClr val="000000"/>
              </a:buClr>
              <a:buSzPts val="1100"/>
              <a:buFont typeface="Arial"/>
              <a:buNone/>
            </a:pPr>
            <a:r>
              <a:t/>
            </a:r>
            <a:endParaRPr/>
          </a:p>
        </p:txBody>
      </p:sp>
      <p:pic>
        <p:nvPicPr>
          <p:cNvPr id="79" name="Google Shape;79;p15"/>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Oförutsedda problem</a:t>
            </a:r>
            <a:endParaRPr/>
          </a:p>
        </p:txBody>
      </p:sp>
      <p:sp>
        <p:nvSpPr>
          <p:cNvPr id="288" name="Google Shape;288;p4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På grund av tidsbrist så prioriterades huvudbonadens modellering bort</a:t>
            </a:r>
            <a:endParaRPr/>
          </a:p>
          <a:p>
            <a:pPr indent="0" lvl="0" marL="0" rtl="0" algn="l">
              <a:spcBef>
                <a:spcPts val="1600"/>
              </a:spcBef>
              <a:spcAft>
                <a:spcPts val="0"/>
              </a:spcAft>
              <a:buNone/>
            </a:pPr>
            <a:r>
              <a:rPr lang="sv"/>
              <a:t>Att det skulle vara så krävande att får igång ADC chippet. Den minsta kretsen hade väldigt många kringkomponenter och spänningskällor</a:t>
            </a:r>
            <a:endParaRPr/>
          </a:p>
          <a:p>
            <a:pPr indent="0" lvl="0" marL="0" rtl="0" algn="l">
              <a:spcBef>
                <a:spcPts val="1600"/>
              </a:spcBef>
              <a:spcAft>
                <a:spcPts val="1600"/>
              </a:spcAft>
              <a:buNone/>
            </a:pPr>
            <a:r>
              <a:t/>
            </a:r>
            <a:endParaRPr/>
          </a:p>
        </p:txBody>
      </p:sp>
      <p:pic>
        <p:nvPicPr>
          <p:cNvPr id="289" name="Google Shape;289;p42"/>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Tankar i efterhand</a:t>
            </a:r>
            <a:endParaRPr/>
          </a:p>
        </p:txBody>
      </p:sp>
      <p:sp>
        <p:nvSpPr>
          <p:cNvPr id="295" name="Google Shape;295;p4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Valde Raspberry Pi, skulle kanske valt Arduino eller något istället</a:t>
            </a:r>
            <a:endParaRPr/>
          </a:p>
          <a:p>
            <a:pPr indent="0" lvl="0" marL="0" rtl="0" algn="l">
              <a:spcBef>
                <a:spcPts val="1600"/>
              </a:spcBef>
              <a:spcAft>
                <a:spcPts val="0"/>
              </a:spcAft>
              <a:buNone/>
            </a:pPr>
            <a:r>
              <a:rPr lang="sv"/>
              <a:t>Valde Python, skulle valt något i stil med C eller C++</a:t>
            </a:r>
            <a:endParaRPr/>
          </a:p>
          <a:p>
            <a:pPr indent="0" lvl="0" marL="0" rtl="0" algn="l">
              <a:spcBef>
                <a:spcPts val="1600"/>
              </a:spcBef>
              <a:spcAft>
                <a:spcPts val="1600"/>
              </a:spcAft>
              <a:buNone/>
            </a:pPr>
            <a:r>
              <a:rPr lang="sv"/>
              <a:t>Valde TkInter för Python, skulle kanske valt något annat GUI-bibliotek (om Python fortfarande varit aktuellt)</a:t>
            </a:r>
            <a:endParaRPr/>
          </a:p>
        </p:txBody>
      </p:sp>
      <p:pic>
        <p:nvPicPr>
          <p:cNvPr id="296" name="Google Shape;296;p43"/>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Möjliga Lösningar</a:t>
            </a:r>
            <a:endParaRPr/>
          </a:p>
        </p:txBody>
      </p:sp>
      <p:sp>
        <p:nvSpPr>
          <p:cNvPr id="302" name="Google Shape;302;p4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v"/>
              <a:t>En enda mikrokontroller</a:t>
            </a:r>
            <a:endParaRPr/>
          </a:p>
          <a:p>
            <a:pPr indent="-342900" lvl="0" marL="457200" rtl="0" algn="l">
              <a:spcBef>
                <a:spcPts val="0"/>
              </a:spcBef>
              <a:spcAft>
                <a:spcPts val="0"/>
              </a:spcAft>
              <a:buSzPts val="1800"/>
              <a:buChar char="●"/>
            </a:pPr>
            <a:r>
              <a:rPr lang="sv"/>
              <a:t>Interrupt knapp som startar båda hårdvaran samtidigt, som synkroniseras i framtiden</a:t>
            </a:r>
            <a:endParaRPr/>
          </a:p>
          <a:p>
            <a:pPr indent="-342900" lvl="0" marL="457200" rtl="0" algn="l">
              <a:spcBef>
                <a:spcPts val="0"/>
              </a:spcBef>
              <a:spcAft>
                <a:spcPts val="0"/>
              </a:spcAft>
              <a:buSzPts val="1800"/>
              <a:buChar char="●"/>
            </a:pPr>
            <a:r>
              <a:rPr lang="sv"/>
              <a:t>Kontrollenhet för att koordinera mikrokontroller och Raspberry Pi</a:t>
            </a:r>
            <a:endParaRPr/>
          </a:p>
          <a:p>
            <a:pPr indent="-317500" lvl="1" marL="914400" rtl="0" algn="l">
              <a:spcBef>
                <a:spcPts val="0"/>
              </a:spcBef>
              <a:spcAft>
                <a:spcPts val="0"/>
              </a:spcAft>
              <a:buSzPts val="1400"/>
              <a:buChar char="○"/>
            </a:pPr>
            <a:r>
              <a:rPr lang="sv"/>
              <a:t>Extern lagring</a:t>
            </a:r>
            <a:endParaRPr/>
          </a:p>
        </p:txBody>
      </p:sp>
      <p:pic>
        <p:nvPicPr>
          <p:cNvPr id="303" name="Google Shape;303;p44"/>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Möjliga Lösningar</a:t>
            </a:r>
            <a:endParaRPr/>
          </a:p>
        </p:txBody>
      </p:sp>
      <p:sp>
        <p:nvSpPr>
          <p:cNvPr id="309" name="Google Shape;309;p4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v"/>
              <a:t>Extern buffer</a:t>
            </a:r>
            <a:endParaRPr/>
          </a:p>
          <a:p>
            <a:pPr indent="-342900" lvl="0" marL="457200" rtl="0" algn="l">
              <a:spcBef>
                <a:spcPts val="0"/>
              </a:spcBef>
              <a:spcAft>
                <a:spcPts val="0"/>
              </a:spcAft>
              <a:buSzPts val="1800"/>
              <a:buChar char="●"/>
            </a:pPr>
            <a:r>
              <a:rPr lang="sv"/>
              <a:t>DMA (Direct Memory Access)</a:t>
            </a:r>
            <a:endParaRPr/>
          </a:p>
          <a:p>
            <a:pPr indent="-342900" lvl="0" marL="457200" rtl="0" algn="l">
              <a:spcBef>
                <a:spcPts val="0"/>
              </a:spcBef>
              <a:spcAft>
                <a:spcPts val="0"/>
              </a:spcAft>
              <a:buSzPts val="1800"/>
              <a:buChar char="●"/>
            </a:pPr>
            <a:r>
              <a:rPr lang="sv"/>
              <a:t>Trådlös överföring</a:t>
            </a:r>
            <a:endParaRPr/>
          </a:p>
        </p:txBody>
      </p:sp>
      <p:pic>
        <p:nvPicPr>
          <p:cNvPr id="310" name="Google Shape;310;p45"/>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Sammanfattning</a:t>
            </a:r>
            <a:endParaRPr/>
          </a:p>
        </p:txBody>
      </p:sp>
      <p:sp>
        <p:nvSpPr>
          <p:cNvPr id="316" name="Google Shape;316;p4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Försökte lösa ett specifikt problem med generella lösningar</a:t>
            </a:r>
            <a:endParaRPr/>
          </a:p>
          <a:p>
            <a:pPr indent="0" lvl="0" marL="0" rtl="0" algn="l">
              <a:spcBef>
                <a:spcPts val="1600"/>
              </a:spcBef>
              <a:spcAft>
                <a:spcPts val="0"/>
              </a:spcAft>
              <a:buNone/>
            </a:pPr>
            <a:r>
              <a:rPr lang="sv"/>
              <a:t>Valde Raspberry Pi, Python</a:t>
            </a:r>
            <a:endParaRPr/>
          </a:p>
          <a:p>
            <a:pPr indent="0" lvl="0" marL="0" rtl="0" algn="l">
              <a:spcBef>
                <a:spcPts val="1600"/>
              </a:spcBef>
              <a:spcAft>
                <a:spcPts val="0"/>
              </a:spcAft>
              <a:buNone/>
            </a:pPr>
            <a:r>
              <a:rPr lang="sv"/>
              <a:t>Skulle valt bara mikrokontroller för realtidsstöd och C som är maskinnära</a:t>
            </a:r>
            <a:endParaRPr/>
          </a:p>
          <a:p>
            <a:pPr indent="0" lvl="0" marL="0" rtl="0" algn="l">
              <a:spcBef>
                <a:spcPts val="1600"/>
              </a:spcBef>
              <a:spcAft>
                <a:spcPts val="1600"/>
              </a:spcAft>
              <a:buNone/>
            </a:pPr>
            <a:br>
              <a:rPr lang="sv"/>
            </a:br>
            <a:r>
              <a:rPr lang="sv"/>
              <a:t>Alltså, ej väl informerade val gav upphov till realtidsproblem för sent in i projektet.</a:t>
            </a:r>
            <a:endParaRPr/>
          </a:p>
        </p:txBody>
      </p:sp>
      <p:pic>
        <p:nvPicPr>
          <p:cNvPr id="317" name="Google Shape;317;p46"/>
          <p:cNvPicPr preferRelativeResize="0"/>
          <p:nvPr/>
        </p:nvPicPr>
        <p:blipFill>
          <a:blip r:embed="rId3">
            <a:alphaModFix/>
          </a:blip>
          <a:stretch>
            <a:fillRect/>
          </a:stretch>
        </p:blipFill>
        <p:spPr>
          <a:xfrm>
            <a:off x="6792726" y="150425"/>
            <a:ext cx="2193575" cy="596925"/>
          </a:xfrm>
          <a:prstGeom prst="rect">
            <a:avLst/>
          </a:prstGeom>
          <a:noFill/>
          <a:ln>
            <a:noFill/>
          </a:ln>
        </p:spPr>
      </p:pic>
      <p:pic>
        <p:nvPicPr>
          <p:cNvPr id="318" name="Google Shape;318;p46"/>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Framtida utveckling</a:t>
            </a:r>
            <a:endParaRPr/>
          </a:p>
        </p:txBody>
      </p:sp>
      <p:sp>
        <p:nvSpPr>
          <p:cNvPr id="324" name="Google Shape;324;p4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Fullända Point-to-Point överföring av EEG data till programmet.</a:t>
            </a:r>
            <a:endParaRPr/>
          </a:p>
          <a:p>
            <a:pPr indent="0" lvl="0" marL="0" rtl="0" algn="l">
              <a:spcBef>
                <a:spcPts val="1600"/>
              </a:spcBef>
              <a:spcAft>
                <a:spcPts val="0"/>
              </a:spcAft>
              <a:buNone/>
            </a:pPr>
            <a:r>
              <a:rPr lang="sv"/>
              <a:t>Utöka ADC frontend med fler elektroder/kanaler.</a:t>
            </a:r>
            <a:endParaRPr/>
          </a:p>
          <a:p>
            <a:pPr indent="0" lvl="0" marL="0" rtl="0" algn="l">
              <a:spcBef>
                <a:spcPts val="1600"/>
              </a:spcBef>
              <a:spcAft>
                <a:spcPts val="0"/>
              </a:spcAft>
              <a:buNone/>
            </a:pPr>
            <a:r>
              <a:rPr lang="sv"/>
              <a:t>Styra montage genom ADS1299:s interna MUX.</a:t>
            </a:r>
            <a:endParaRPr/>
          </a:p>
          <a:p>
            <a:pPr indent="0" lvl="0" marL="0" rtl="0" algn="l">
              <a:spcBef>
                <a:spcPts val="1600"/>
              </a:spcBef>
              <a:spcAft>
                <a:spcPts val="1600"/>
              </a:spcAft>
              <a:buNone/>
            </a:pPr>
            <a:r>
              <a:rPr lang="sv"/>
              <a:t>Nästla in videouppspelning med att man kan se EEG-data spelas upp samtidigt i realtid</a:t>
            </a:r>
            <a:endParaRPr/>
          </a:p>
        </p:txBody>
      </p:sp>
      <p:pic>
        <p:nvPicPr>
          <p:cNvPr id="325" name="Google Shape;325;p47"/>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Demonstration / Frågor</a:t>
            </a:r>
            <a:endParaRPr/>
          </a:p>
        </p:txBody>
      </p:sp>
      <p:sp>
        <p:nvSpPr>
          <p:cNvPr id="331" name="Google Shape;331;p4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2" name="Google Shape;332;p48"/>
          <p:cNvPicPr preferRelativeResize="0"/>
          <p:nvPr/>
        </p:nvPicPr>
        <p:blipFill>
          <a:blip r:embed="rId3">
            <a:alphaModFix/>
          </a:blip>
          <a:stretch>
            <a:fillRect/>
          </a:stretch>
        </p:blipFill>
        <p:spPr>
          <a:xfrm>
            <a:off x="6792726" y="150425"/>
            <a:ext cx="2193575" cy="596925"/>
          </a:xfrm>
          <a:prstGeom prst="rect">
            <a:avLst/>
          </a:prstGeom>
          <a:noFill/>
          <a:ln>
            <a:noFill/>
          </a:ln>
        </p:spPr>
      </p:pic>
      <p:pic>
        <p:nvPicPr>
          <p:cNvPr id="333" name="Google Shape;333;p48" title="Mobilt EEG demo.mp4">
            <a:hlinkClick r:id="rId4"/>
          </p:cNvPr>
          <p:cNvPicPr preferRelativeResize="0"/>
          <p:nvPr/>
        </p:nvPicPr>
        <p:blipFill>
          <a:blip r:embed="rId5">
            <a:alphaModFix/>
          </a:blip>
          <a:stretch>
            <a:fillRect/>
          </a:stretch>
        </p:blipFill>
        <p:spPr>
          <a:xfrm>
            <a:off x="1704425" y="1144119"/>
            <a:ext cx="5324575" cy="39934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Agenda</a:t>
            </a:r>
            <a:endParaRPr/>
          </a:p>
        </p:txBody>
      </p:sp>
      <p:sp>
        <p:nvSpPr>
          <p:cNvPr id="85" name="Google Shape;85;p16"/>
          <p:cNvSpPr txBox="1"/>
          <p:nvPr>
            <p:ph idx="1" type="body"/>
          </p:nvPr>
        </p:nvSpPr>
        <p:spPr>
          <a:xfrm>
            <a:off x="387900" y="1580425"/>
            <a:ext cx="8368200" cy="294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sv"/>
              <a:t>Problembeskrivning</a:t>
            </a:r>
            <a:br>
              <a:rPr lang="sv"/>
            </a:br>
            <a:r>
              <a:rPr lang="sv"/>
              <a:t>	Förutsedda</a:t>
            </a:r>
            <a:br>
              <a:rPr lang="sv"/>
            </a:br>
            <a:r>
              <a:rPr lang="sv"/>
              <a:t>	Oförutsedda</a:t>
            </a:r>
            <a:endParaRPr/>
          </a:p>
          <a:p>
            <a:pPr indent="0" lvl="0" marL="0" rtl="0" algn="l">
              <a:spcBef>
                <a:spcPts val="1600"/>
              </a:spcBef>
              <a:spcAft>
                <a:spcPts val="0"/>
              </a:spcAft>
              <a:buClr>
                <a:srgbClr val="000000"/>
              </a:buClr>
              <a:buSzPts val="1100"/>
              <a:buFont typeface="Arial"/>
              <a:buNone/>
            </a:pPr>
            <a:r>
              <a:rPr lang="sv"/>
              <a:t>Möjliga lösningar</a:t>
            </a:r>
            <a:endParaRPr/>
          </a:p>
          <a:p>
            <a:pPr indent="0" lvl="0" marL="0" rtl="0" algn="l">
              <a:spcBef>
                <a:spcPts val="1600"/>
              </a:spcBef>
              <a:spcAft>
                <a:spcPts val="0"/>
              </a:spcAft>
              <a:buClr>
                <a:srgbClr val="000000"/>
              </a:buClr>
              <a:buSzPts val="1100"/>
              <a:buFont typeface="Arial"/>
              <a:buNone/>
            </a:pPr>
            <a:r>
              <a:rPr lang="sv"/>
              <a:t>Sammanfattning</a:t>
            </a:r>
            <a:endParaRPr/>
          </a:p>
          <a:p>
            <a:pPr indent="0" lvl="0" marL="0" rtl="0" algn="l">
              <a:spcBef>
                <a:spcPts val="1600"/>
              </a:spcBef>
              <a:spcAft>
                <a:spcPts val="1600"/>
              </a:spcAft>
              <a:buClr>
                <a:srgbClr val="000000"/>
              </a:buClr>
              <a:buSzPts val="1100"/>
              <a:buFont typeface="Arial"/>
              <a:buNone/>
            </a:pPr>
            <a:r>
              <a:rPr lang="sv"/>
              <a:t>Framtida Utveckling</a:t>
            </a:r>
            <a:endParaRPr/>
          </a:p>
        </p:txBody>
      </p:sp>
      <p:pic>
        <p:nvPicPr>
          <p:cNvPr id="86" name="Google Shape;86;p16"/>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Inledning</a:t>
            </a:r>
            <a:endParaRPr/>
          </a:p>
        </p:txBody>
      </p:sp>
      <p:sp>
        <p:nvSpPr>
          <p:cNvPr id="92" name="Google Shape;92;p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Bakgrund</a:t>
            </a:r>
            <a:endParaRPr/>
          </a:p>
          <a:p>
            <a:pPr indent="0" lvl="0" marL="0" rtl="0" algn="l">
              <a:spcBef>
                <a:spcPts val="1600"/>
              </a:spcBef>
              <a:spcAft>
                <a:spcPts val="0"/>
              </a:spcAft>
              <a:buNone/>
            </a:pPr>
            <a:r>
              <a:rPr lang="sv"/>
              <a:t>	EEG nu för tiden</a:t>
            </a:r>
            <a:endParaRPr/>
          </a:p>
          <a:p>
            <a:pPr indent="0" lvl="0" marL="0" rtl="0" algn="l">
              <a:spcBef>
                <a:spcPts val="1600"/>
              </a:spcBef>
              <a:spcAft>
                <a:spcPts val="0"/>
              </a:spcAft>
              <a:buNone/>
            </a:pPr>
            <a:r>
              <a:rPr lang="sv"/>
              <a:t>	Andra metoder</a:t>
            </a:r>
            <a:endParaRPr/>
          </a:p>
          <a:p>
            <a:pPr indent="0" lvl="0" marL="0" rtl="0" algn="l">
              <a:spcBef>
                <a:spcPts val="1600"/>
              </a:spcBef>
              <a:spcAft>
                <a:spcPts val="1600"/>
              </a:spcAft>
              <a:buNone/>
            </a:pPr>
            <a:r>
              <a:rPr lang="sv"/>
              <a:t>	Mobilitet</a:t>
            </a:r>
            <a:endParaRPr/>
          </a:p>
        </p:txBody>
      </p:sp>
      <p:pic>
        <p:nvPicPr>
          <p:cNvPr id="93" name="Google Shape;93;p17"/>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Inledning</a:t>
            </a:r>
            <a:endParaRPr/>
          </a:p>
        </p:txBody>
      </p:sp>
      <p:sp>
        <p:nvSpPr>
          <p:cNvPr id="99" name="Google Shape;99;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Syfte</a:t>
            </a:r>
            <a:endParaRPr/>
          </a:p>
          <a:p>
            <a:pPr indent="0" lvl="0" marL="0" rtl="0" algn="l">
              <a:spcBef>
                <a:spcPts val="1600"/>
              </a:spcBef>
              <a:spcAft>
                <a:spcPts val="0"/>
              </a:spcAft>
              <a:buNone/>
            </a:pPr>
            <a:r>
              <a:rPr lang="sv"/>
              <a:t>	Nya forskningsområden</a:t>
            </a:r>
            <a:endParaRPr/>
          </a:p>
          <a:p>
            <a:pPr indent="0" lvl="0" marL="0" rtl="0" algn="l">
              <a:spcBef>
                <a:spcPts val="1600"/>
              </a:spcBef>
              <a:spcAft>
                <a:spcPts val="0"/>
              </a:spcAft>
              <a:buNone/>
            </a:pPr>
            <a:r>
              <a:rPr lang="sv"/>
              <a:t>	Hur människan lär sig</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sv"/>
              <a:t>Avgränsning</a:t>
            </a:r>
            <a:endParaRPr/>
          </a:p>
          <a:p>
            <a:pPr indent="0" lvl="0" marL="0" rtl="0" algn="l">
              <a:spcBef>
                <a:spcPts val="1600"/>
              </a:spcBef>
              <a:spcAft>
                <a:spcPts val="1600"/>
              </a:spcAft>
              <a:buNone/>
            </a:pPr>
            <a:r>
              <a:rPr lang="sv"/>
              <a:t>	</a:t>
            </a:r>
            <a:endParaRPr/>
          </a:p>
        </p:txBody>
      </p:sp>
      <p:pic>
        <p:nvPicPr>
          <p:cNvPr id="100" name="Google Shape;100;p18"/>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Inledning</a:t>
            </a:r>
            <a:endParaRPr/>
          </a:p>
        </p:txBody>
      </p:sp>
      <p:sp>
        <p:nvSpPr>
          <p:cNvPr id="106" name="Google Shape;106;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Mål</a:t>
            </a:r>
            <a:endParaRPr/>
          </a:p>
          <a:p>
            <a:pPr indent="0" lvl="0" marL="0" rtl="0" algn="l">
              <a:spcBef>
                <a:spcPts val="1600"/>
              </a:spcBef>
              <a:spcAft>
                <a:spcPts val="0"/>
              </a:spcAft>
              <a:buNone/>
            </a:pPr>
            <a:r>
              <a:rPr lang="sv"/>
              <a:t>	Mobilt EEG</a:t>
            </a:r>
            <a:endParaRPr/>
          </a:p>
          <a:p>
            <a:pPr indent="0" lvl="0" marL="0" rtl="0" algn="l">
              <a:spcBef>
                <a:spcPts val="1600"/>
              </a:spcBef>
              <a:spcAft>
                <a:spcPts val="0"/>
              </a:spcAft>
              <a:buNone/>
            </a:pPr>
            <a:r>
              <a:rPr lang="sv"/>
              <a:t>	Billigare och lättanvänd</a:t>
            </a:r>
            <a:endParaRPr/>
          </a:p>
          <a:p>
            <a:pPr indent="0" lvl="0" marL="0" rtl="0" algn="l">
              <a:spcBef>
                <a:spcPts val="1600"/>
              </a:spcBef>
              <a:spcAft>
                <a:spcPts val="0"/>
              </a:spcAft>
              <a:buNone/>
            </a:pPr>
            <a:r>
              <a:rPr lang="sv"/>
              <a:t>	Ljud och bild</a:t>
            </a:r>
            <a:endParaRPr/>
          </a:p>
          <a:p>
            <a:pPr indent="0" lvl="0" marL="0" rtl="0" algn="l">
              <a:spcBef>
                <a:spcPts val="1600"/>
              </a:spcBef>
              <a:spcAft>
                <a:spcPts val="1600"/>
              </a:spcAft>
              <a:buNone/>
            </a:pPr>
            <a:r>
              <a:rPr lang="sv"/>
              <a:t>	Program med GUI</a:t>
            </a:r>
            <a:endParaRPr/>
          </a:p>
        </p:txBody>
      </p:sp>
      <p:pic>
        <p:nvPicPr>
          <p:cNvPr id="107" name="Google Shape;107;p19"/>
          <p:cNvPicPr preferRelativeResize="0"/>
          <p:nvPr/>
        </p:nvPicPr>
        <p:blipFill>
          <a:blip r:embed="rId3">
            <a:alphaModFix/>
          </a:blip>
          <a:stretch>
            <a:fillRect/>
          </a:stretch>
        </p:blipFill>
        <p:spPr>
          <a:xfrm>
            <a:off x="6792726" y="150425"/>
            <a:ext cx="2193575" cy="596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idx="4294967295"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Vad är ett EEG?</a:t>
            </a:r>
            <a:endParaRPr/>
          </a:p>
        </p:txBody>
      </p:sp>
      <p:pic>
        <p:nvPicPr>
          <p:cNvPr id="113" name="Google Shape;113;p20"/>
          <p:cNvPicPr preferRelativeResize="0"/>
          <p:nvPr/>
        </p:nvPicPr>
        <p:blipFill>
          <a:blip r:embed="rId3">
            <a:alphaModFix/>
          </a:blip>
          <a:stretch>
            <a:fillRect/>
          </a:stretch>
        </p:blipFill>
        <p:spPr>
          <a:xfrm>
            <a:off x="6743876" y="157400"/>
            <a:ext cx="2193575" cy="596925"/>
          </a:xfrm>
          <a:prstGeom prst="rect">
            <a:avLst/>
          </a:prstGeom>
          <a:noFill/>
          <a:ln>
            <a:noFill/>
          </a:ln>
        </p:spPr>
      </p:pic>
      <p:pic>
        <p:nvPicPr>
          <p:cNvPr id="114" name="Google Shape;114;p20"/>
          <p:cNvPicPr preferRelativeResize="0"/>
          <p:nvPr/>
        </p:nvPicPr>
        <p:blipFill rotWithShape="1">
          <a:blip r:embed="rId4">
            <a:alphaModFix/>
          </a:blip>
          <a:srcRect b="0" l="0" r="58265" t="0"/>
          <a:stretch/>
        </p:blipFill>
        <p:spPr>
          <a:xfrm>
            <a:off x="5243925" y="1060799"/>
            <a:ext cx="3616851" cy="3779700"/>
          </a:xfrm>
          <a:prstGeom prst="rect">
            <a:avLst/>
          </a:prstGeom>
          <a:noFill/>
          <a:ln>
            <a:noFill/>
          </a:ln>
        </p:spPr>
      </p:pic>
      <p:sp>
        <p:nvSpPr>
          <p:cNvPr id="115" name="Google Shape;115;p20"/>
          <p:cNvSpPr txBox="1"/>
          <p:nvPr>
            <p:ph idx="1" type="body"/>
          </p:nvPr>
        </p:nvSpPr>
        <p:spPr>
          <a:xfrm>
            <a:off x="330200" y="1391175"/>
            <a:ext cx="5136000" cy="14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En metod för att mäta elektrisk aktivitet (biopotentialer) i hjärnan med hjälp av sensorer som elektroder, för att sedan presentera denna data i en visuel form.</a:t>
            </a:r>
            <a:endParaRPr/>
          </a:p>
        </p:txBody>
      </p:sp>
      <p:sp>
        <p:nvSpPr>
          <p:cNvPr id="116" name="Google Shape;116;p20"/>
          <p:cNvSpPr txBox="1"/>
          <p:nvPr>
            <p:ph idx="1" type="body"/>
          </p:nvPr>
        </p:nvSpPr>
        <p:spPr>
          <a:xfrm>
            <a:off x="330200" y="3116925"/>
            <a:ext cx="5136000" cy="105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Inte helt olikt ett oscilloskop</a:t>
            </a:r>
            <a:endParaRPr/>
          </a:p>
          <a:p>
            <a:pPr indent="0" lvl="0" marL="0" rtl="0" algn="l">
              <a:spcBef>
                <a:spcPts val="0"/>
              </a:spcBef>
              <a:spcAft>
                <a:spcPts val="0"/>
              </a:spcAft>
              <a:buNone/>
            </a:pPr>
            <a:r>
              <a:rPr lang="sv"/>
              <a:t>	Dock fler signaler som mäts parallellt</a:t>
            </a:r>
            <a:endParaRPr/>
          </a:p>
          <a:p>
            <a:pPr indent="0" lvl="0" marL="0" rtl="0" algn="l">
              <a:spcBef>
                <a:spcPts val="0"/>
              </a:spcBef>
              <a:spcAft>
                <a:spcPts val="0"/>
              </a:spcAft>
              <a:buNone/>
            </a:pPr>
            <a:r>
              <a:rPr lang="sv"/>
              <a:t>	Ingen klar mark/referenspunkt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idx="4294967295"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v"/>
              <a:t>Hur fungerar det?</a:t>
            </a:r>
            <a:endParaRPr/>
          </a:p>
        </p:txBody>
      </p:sp>
      <p:pic>
        <p:nvPicPr>
          <p:cNvPr id="122" name="Google Shape;122;p21"/>
          <p:cNvPicPr preferRelativeResize="0"/>
          <p:nvPr/>
        </p:nvPicPr>
        <p:blipFill>
          <a:blip r:embed="rId3">
            <a:alphaModFix/>
          </a:blip>
          <a:stretch>
            <a:fillRect/>
          </a:stretch>
        </p:blipFill>
        <p:spPr>
          <a:xfrm>
            <a:off x="6743876" y="157400"/>
            <a:ext cx="2193575" cy="596925"/>
          </a:xfrm>
          <a:prstGeom prst="rect">
            <a:avLst/>
          </a:prstGeom>
          <a:noFill/>
          <a:ln>
            <a:noFill/>
          </a:ln>
        </p:spPr>
      </p:pic>
      <p:pic>
        <p:nvPicPr>
          <p:cNvPr id="123" name="Google Shape;123;p21"/>
          <p:cNvPicPr preferRelativeResize="0"/>
          <p:nvPr/>
        </p:nvPicPr>
        <p:blipFill>
          <a:blip r:embed="rId4">
            <a:alphaModFix/>
          </a:blip>
          <a:stretch>
            <a:fillRect/>
          </a:stretch>
        </p:blipFill>
        <p:spPr>
          <a:xfrm>
            <a:off x="4670250" y="1195043"/>
            <a:ext cx="4267200" cy="2753407"/>
          </a:xfrm>
          <a:prstGeom prst="rect">
            <a:avLst/>
          </a:prstGeom>
          <a:noFill/>
          <a:ln>
            <a:noFill/>
          </a:ln>
        </p:spPr>
      </p:pic>
      <p:sp>
        <p:nvSpPr>
          <p:cNvPr id="124" name="Google Shape;124;p21"/>
          <p:cNvSpPr txBox="1"/>
          <p:nvPr>
            <p:ph idx="1" type="body"/>
          </p:nvPr>
        </p:nvSpPr>
        <p:spPr>
          <a:xfrm>
            <a:off x="330200" y="1144125"/>
            <a:ext cx="4267200" cy="147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Neuroner (speciella nerver i hjärnan och ryggraden) kommunicerar konstant via elektrokemisk signalering</a:t>
            </a:r>
            <a:endParaRPr/>
          </a:p>
        </p:txBody>
      </p:sp>
      <p:sp>
        <p:nvSpPr>
          <p:cNvPr id="125" name="Google Shape;125;p21"/>
          <p:cNvSpPr txBox="1"/>
          <p:nvPr>
            <p:ph idx="1" type="body"/>
          </p:nvPr>
        </p:nvSpPr>
        <p:spPr>
          <a:xfrm>
            <a:off x="330200" y="2571750"/>
            <a:ext cx="4267200" cy="105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Varje signal genererar en liten biopotential (spänning) som kan registreras</a:t>
            </a:r>
            <a:endParaRPr>
              <a:solidFill>
                <a:srgbClr val="FFFFFF"/>
              </a:solidFill>
            </a:endParaRPr>
          </a:p>
        </p:txBody>
      </p:sp>
      <p:sp>
        <p:nvSpPr>
          <p:cNvPr id="126" name="Google Shape;126;p21"/>
          <p:cNvSpPr txBox="1"/>
          <p:nvPr>
            <p:ph idx="1" type="body"/>
          </p:nvPr>
        </p:nvSpPr>
        <p:spPr>
          <a:xfrm>
            <a:off x="330200" y="3623550"/>
            <a:ext cx="4267200" cy="105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En sådan signal är inte tillräckligt, men en stor grupp genererar en mätbar spänning (1-100</a:t>
            </a:r>
            <a:r>
              <a:rPr lang="sv">
                <a:solidFill>
                  <a:srgbClr val="FFFFFF"/>
                </a:solidFill>
              </a:rPr>
              <a:t>µV) på huden</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