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24" Type="http://schemas.openxmlformats.org/officeDocument/2006/relationships/slide" Target="slides/slide20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k78GLabsrkRjyW4vTQYc2HOolHnxayRH/view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64907d8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64907d8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9d2d146f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9d2d146f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9d2d146f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9d2d146f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64907d874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64907d874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64907d874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64907d874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64907d874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64907d874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64907d874_1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64907d874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64907d87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64907d87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64907d87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64907d87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64907d87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64907d87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u="sng">
                <a:solidFill>
                  <a:schemeClr val="hlink"/>
                </a:solidFill>
                <a:hlinkClick r:id="rId2"/>
              </a:rPr>
              <a:t>https://drive.google.com/file/d/1k78GLabsrkRjyW4vTQYc2HOolHnxayRH/view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64907d87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64907d87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64907d87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64907d8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/>
              <a:t>simultaneous switching output (SSO)</a:t>
            </a:r>
            <a:br>
              <a:rPr lang="sv"/>
            </a:br>
            <a:r>
              <a:rPr lang="sv"/>
              <a:t>Ideal load? Resistiv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64907d87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64907d87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64907d874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64907d874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is there </a:t>
            </a:r>
            <a:r>
              <a:rPr lang="sv" sz="1400">
                <a:solidFill>
                  <a:schemeClr val="dk2"/>
                </a:solidFill>
              </a:rPr>
              <a:t>3D? aswell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64907d874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64907d874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64907d8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64907d8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64907d874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64907d874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64907d87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64907d87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64907d874_1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64907d874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Where Zt is the recomendation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9d2d146f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9d2d146f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gif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overleaf.com/project/5be252cd6e0aeb75ecbda247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pingpong.chalmers.se/courseId/10227/node.do?id=5009591&amp;ts=1542376334907&amp;u=-1339079809" TargetMode="External"/><Relationship Id="rId4" Type="http://schemas.openxmlformats.org/officeDocument/2006/relationships/hyperlink" Target="https://pingpong.chalmers.se/courseId/10227/node.do?id=4970743&amp;ts=1540899520772&amp;u=-1339079809" TargetMode="External"/><Relationship Id="rId5" Type="http://schemas.openxmlformats.org/officeDocument/2006/relationships/hyperlink" Target="http://www.ti.com/lit/an/swpa222a/swpa222a.pdf" TargetMode="External"/><Relationship Id="rId6" Type="http://schemas.openxmlformats.org/officeDocument/2006/relationships/hyperlink" Target="https://drive.google.com/drive/folders/1ZN7fSYf81wvvFUleEfTdxmigrxHZEEGf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EDA for signal and power integrity solutions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John Croft &amp; Alfred Kulldorff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Result</a:t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7925" y="1710388"/>
            <a:ext cx="4705350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575" y="1861925"/>
            <a:ext cx="4016050" cy="28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Electromigration</a:t>
            </a:r>
            <a:endParaRPr/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899" y="1152475"/>
            <a:ext cx="6342176" cy="381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375" y="2090300"/>
            <a:ext cx="17907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9650" y="-476100"/>
            <a:ext cx="9403275" cy="62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5316"/>
            <a:ext cx="9143999" cy="4154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025" y="2440850"/>
            <a:ext cx="4048925" cy="270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Thanks to</a:t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Determination of parameters</a:t>
            </a:r>
            <a:endParaRPr/>
          </a:p>
        </p:txBody>
      </p:sp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C</a:t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423" y="1187750"/>
            <a:ext cx="3549925" cy="360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/>
              <a:t>Prediction of Noise - Results</a:t>
            </a:r>
            <a:endParaRPr/>
          </a:p>
        </p:txBody>
      </p:sp>
      <p:sp>
        <p:nvSpPr>
          <p:cNvPr id="166" name="Google Shape;16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 rotWithShape="1">
          <a:blip r:embed="rId3">
            <a:alphaModFix/>
          </a:blip>
          <a:srcRect b="9639" l="4891" r="63550" t="14100"/>
          <a:stretch/>
        </p:blipFill>
        <p:spPr>
          <a:xfrm>
            <a:off x="4093573" y="1508250"/>
            <a:ext cx="4108653" cy="297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The Power Delivery Network (PDN) </a:t>
            </a: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 rotWithShape="1">
          <a:blip r:embed="rId3">
            <a:alphaModFix/>
          </a:blip>
          <a:srcRect b="25413" l="10886" r="52982" t="17784"/>
          <a:stretch/>
        </p:blipFill>
        <p:spPr>
          <a:xfrm>
            <a:off x="2493375" y="1759750"/>
            <a:ext cx="5770728" cy="272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Rapport</a:t>
            </a:r>
            <a:endParaRPr/>
          </a:p>
        </p:txBody>
      </p:sp>
      <p:sp>
        <p:nvSpPr>
          <p:cNvPr id="180" name="Google Shape;180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u="sng">
                <a:solidFill>
                  <a:schemeClr val="hlink"/>
                </a:solidFill>
                <a:hlinkClick r:id="rId3"/>
              </a:rPr>
              <a:t>https://www.overleaf.com/project/5be252cd6e0aeb75ecbda247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Problem description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16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50"/>
              <a:buChar char="●"/>
            </a:pPr>
            <a:r>
              <a:rPr lang="sv" sz="1150">
                <a:solidFill>
                  <a:srgbClr val="333333"/>
                </a:solidFill>
                <a:highlight>
                  <a:schemeClr val="lt1"/>
                </a:highlight>
              </a:rPr>
              <a:t>Power supply integrity</a:t>
            </a:r>
            <a:endParaRPr sz="115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01625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50"/>
              <a:buChar char="○"/>
            </a:pPr>
            <a:r>
              <a:rPr lang="sv" sz="1150">
                <a:solidFill>
                  <a:srgbClr val="333333"/>
                </a:solidFill>
                <a:highlight>
                  <a:schemeClr val="lt1"/>
                </a:highlight>
              </a:rPr>
              <a:t>Challenging due to the complexity of determining the dynamic current drawn by the IC (SSO)</a:t>
            </a:r>
            <a:endParaRPr sz="115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01625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50"/>
              <a:buChar char="○"/>
            </a:pPr>
            <a:r>
              <a:rPr lang="sv" sz="1150">
                <a:solidFill>
                  <a:srgbClr val="333333"/>
                </a:solidFill>
                <a:highlight>
                  <a:schemeClr val="lt1"/>
                </a:highlight>
              </a:rPr>
              <a:t>Inductance of power distribution network (PDN)</a:t>
            </a:r>
            <a:endParaRPr sz="115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01625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50"/>
              <a:buChar char="○"/>
            </a:pPr>
            <a:r>
              <a:rPr lang="sv" sz="1150">
                <a:solidFill>
                  <a:srgbClr val="333333"/>
                </a:solidFill>
                <a:highlight>
                  <a:srgbClr val="FFFFFF"/>
                </a:highlight>
              </a:rPr>
              <a:t>Dynamic power consumption → Jitter → Slower clock</a:t>
            </a:r>
            <a:endParaRPr sz="11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16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50"/>
              <a:buFont typeface="Arial"/>
              <a:buChar char="●"/>
            </a:pPr>
            <a:r>
              <a:rPr lang="sv" sz="1150">
                <a:solidFill>
                  <a:srgbClr val="333333"/>
                </a:solidFill>
                <a:highlight>
                  <a:srgbClr val="FFFFFF"/>
                </a:highlight>
              </a:rPr>
              <a:t>Signal integrity</a:t>
            </a:r>
            <a:endParaRPr sz="11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1625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50"/>
              <a:buChar char="○"/>
            </a:pPr>
            <a:r>
              <a:rPr lang="sv" sz="1150">
                <a:solidFill>
                  <a:srgbClr val="333333"/>
                </a:solidFill>
                <a:highlight>
                  <a:srgbClr val="FFFFFF"/>
                </a:highlight>
              </a:rPr>
              <a:t>Layout of </a:t>
            </a:r>
            <a:r>
              <a:rPr lang="sv" sz="1150">
                <a:solidFill>
                  <a:srgbClr val="333333"/>
                </a:solidFill>
                <a:highlight>
                  <a:srgbClr val="FFFFFF"/>
                </a:highlight>
              </a:rPr>
              <a:t>connections</a:t>
            </a:r>
            <a:endParaRPr sz="115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Skit</a:t>
            </a:r>
            <a:endParaRPr/>
          </a:p>
        </p:txBody>
      </p:sp>
      <p:sp>
        <p:nvSpPr>
          <p:cNvPr id="186" name="Google Shape;186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000" u="sng">
                <a:solidFill>
                  <a:schemeClr val="hlink"/>
                </a:solidFill>
                <a:hlinkClick r:id="rId3"/>
              </a:rPr>
              <a:t>https://pingpong.chalmers.se/courseId/10227/node.do?id=5009591&amp;ts=1542376334907&amp;u=-1339079809</a:t>
            </a:r>
            <a:endParaRPr sz="1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sv" sz="1000" u="sng">
                <a:solidFill>
                  <a:schemeClr val="hlink"/>
                </a:solidFill>
                <a:hlinkClick r:id="rId4"/>
              </a:rPr>
              <a:t>https://pingpong.chalmers.se/courseId/10227/node.do?id=4970743&amp;ts=1540899520772&amp;u=-1339079809</a:t>
            </a:r>
            <a:endParaRPr sz="1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sv" sz="1000" u="sng">
                <a:solidFill>
                  <a:schemeClr val="hlink"/>
                </a:solidFill>
                <a:hlinkClick r:id="rId5"/>
              </a:rPr>
              <a:t>http://www.ti.com/lit/an/swpa222a/swpa222a.pdf</a:t>
            </a:r>
            <a:endParaRPr sz="1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sv" sz="1000" u="sng">
                <a:solidFill>
                  <a:schemeClr val="hlink"/>
                </a:solidFill>
                <a:hlinkClick r:id="rId6"/>
              </a:rPr>
              <a:t>https://drive.google.com/drive/folders/1ZN7fSYf81wvvFUleEfTdxmigrxHZEEGf</a:t>
            </a:r>
            <a:endParaRPr sz="1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Decoupling</a:t>
            </a:r>
            <a:r>
              <a:rPr lang="sv"/>
              <a:t> </a:t>
            </a:r>
            <a:r>
              <a:rPr lang="sv"/>
              <a:t>Solution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Introduce capacitance to both in and outside of system-in-package (SIP)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sv"/>
              <a:t>2D field solver (SIwave, Ansys Corp.) 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800" y="1950375"/>
            <a:ext cx="5239199" cy="30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325" y="2125725"/>
            <a:ext cx="3171800" cy="2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Result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sv"/>
              <a:t>Example: 0.13um cmos chip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875" y="1960213"/>
            <a:ext cx="37052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00" y="1781775"/>
            <a:ext cx="3552825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/>
              <a:t>Prediction of Noise From Activity in an FPGA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355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>
                <a:solidFill>
                  <a:schemeClr val="dk1"/>
                </a:solidFill>
              </a:rPr>
              <a:t>Determination of parameters R,L,C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sv">
                <a:solidFill>
                  <a:schemeClr val="dk1"/>
                </a:solidFill>
              </a:rPr>
              <a:t>Dynamic power by Clk, Test vector, delay and logic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300" y="1452038"/>
            <a:ext cx="5210701" cy="2759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648" y="1520025"/>
            <a:ext cx="4026475" cy="35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547" y="3392075"/>
            <a:ext cx="4506050" cy="15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018" y="2087825"/>
            <a:ext cx="2890500" cy="6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Result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With the gray code counter design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b="10420" l="7731" r="65523" t="21203"/>
          <a:stretch/>
        </p:blipFill>
        <p:spPr>
          <a:xfrm>
            <a:off x="4292225" y="1536550"/>
            <a:ext cx="3873879" cy="29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4">
            <a:alphaModFix/>
          </a:blip>
          <a:srcRect b="18079" l="19001" r="54253" t="14860"/>
          <a:stretch/>
        </p:blipFill>
        <p:spPr>
          <a:xfrm>
            <a:off x="562652" y="1657512"/>
            <a:ext cx="3513177" cy="264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Result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b="0" l="0" r="0" t="2903"/>
          <a:stretch/>
        </p:blipFill>
        <p:spPr>
          <a:xfrm>
            <a:off x="533825" y="1017725"/>
            <a:ext cx="8198961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Solve it from the beginning</a:t>
            </a:r>
            <a:endParaRPr/>
          </a:p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/>
              <a:t>Signal Integrity</a:t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6872" y="986609"/>
            <a:ext cx="4719049" cy="3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2671424"/>
            <a:ext cx="4055100" cy="19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