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88" r:id="rId2"/>
    <p:sldId id="343" r:id="rId3"/>
    <p:sldId id="290" r:id="rId4"/>
    <p:sldId id="380" r:id="rId5"/>
    <p:sldId id="336" r:id="rId6"/>
    <p:sldId id="333" r:id="rId7"/>
    <p:sldId id="367" r:id="rId8"/>
    <p:sldId id="334" r:id="rId9"/>
    <p:sldId id="381" r:id="rId10"/>
    <p:sldId id="369" r:id="rId11"/>
    <p:sldId id="374" r:id="rId12"/>
    <p:sldId id="376" r:id="rId13"/>
    <p:sldId id="377" r:id="rId14"/>
    <p:sldId id="378" r:id="rId15"/>
    <p:sldId id="379" r:id="rId16"/>
    <p:sldId id="345" r:id="rId17"/>
    <p:sldId id="382" r:id="rId18"/>
    <p:sldId id="359" r:id="rId19"/>
    <p:sldId id="312" r:id="rId20"/>
    <p:sldId id="337" r:id="rId21"/>
    <p:sldId id="361" r:id="rId22"/>
    <p:sldId id="338" r:id="rId23"/>
    <p:sldId id="365" r:id="rId24"/>
    <p:sldId id="318" r:id="rId25"/>
    <p:sldId id="364" r:id="rId26"/>
    <p:sldId id="362" r:id="rId27"/>
    <p:sldId id="366" r:id="rId28"/>
    <p:sldId id="320" r:id="rId29"/>
    <p:sldId id="383" r:id="rId30"/>
    <p:sldId id="319" r:id="rId31"/>
    <p:sldId id="373" r:id="rId32"/>
    <p:sldId id="342" r:id="rId33"/>
    <p:sldId id="325" r:id="rId34"/>
    <p:sldId id="326" r:id="rId35"/>
    <p:sldId id="332" r:id="rId3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FADD-2D95-48DF-BC3A-78284EB2908E}" type="datetimeFigureOut">
              <a:rPr lang="sv-SE" smtClean="0"/>
              <a:t>2017-09-29</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2F376-F41D-400D-83C6-11313E9467FA}" type="slidenum">
              <a:rPr lang="sv-SE" smtClean="0"/>
              <a:t>‹#›</a:t>
            </a:fld>
            <a:endParaRPr lang="sv-SE"/>
          </a:p>
        </p:txBody>
      </p:sp>
    </p:spTree>
    <p:extLst>
      <p:ext uri="{BB962C8B-B14F-4D97-AF65-F5344CB8AC3E}">
        <p14:creationId xmlns:p14="http://schemas.microsoft.com/office/powerpoint/2010/main" val="353864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This slide shows the datapath layout. We can see that the datapath is designed by 8 more or less identical bit slices, one for each bit. Each bit slice contains different functionalities, at the datapath level we can talk about functionality slices.</a:t>
            </a:r>
          </a:p>
          <a:p>
            <a:endParaRPr lang="sv-SE" dirty="0"/>
          </a:p>
          <a:p>
            <a:r>
              <a:rPr lang="sv-SE" dirty="0" smtClean="0"/>
              <a:t>This is a design style that we are going to use in this course in some design examples concerning adder design. The use of bit slices to form functional arrays is sometimes referred to as iterative logic arrays, if all bit slices in the array are identical. This is a very efficient way of designing, since we only need to design one bit-slice cell to build a complete multi-bit array. </a:t>
            </a:r>
          </a:p>
          <a:p>
            <a:endParaRPr lang="sv-SE" dirty="0"/>
          </a:p>
          <a:p>
            <a:r>
              <a:rPr lang="sv-SE" dirty="0" smtClean="0"/>
              <a:t>As I said, we shall apply this design style to the design of a full adder in a series of exercises later in the course.</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a:t>
            </a:fld>
            <a:endParaRPr lang="sv-SE"/>
          </a:p>
        </p:txBody>
      </p:sp>
    </p:spTree>
    <p:extLst>
      <p:ext uri="{BB962C8B-B14F-4D97-AF65-F5344CB8AC3E}">
        <p14:creationId xmlns:p14="http://schemas.microsoft.com/office/powerpoint/2010/main" val="14496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a:t>
            </a:r>
            <a:r>
              <a:rPr lang="sv-SE" smtClean="0"/>
              <a:t>. For </a:t>
            </a:r>
            <a:r>
              <a:rPr lang="sv-SE" dirty="0" smtClean="0"/>
              <a:t>starters, we will do that by designing the adder as an iterative logic array</a:t>
            </a:r>
            <a:r>
              <a:rPr lang="sv-SE" smtClean="0"/>
              <a:t>. For </a:t>
            </a:r>
            <a:r>
              <a:rPr lang="sv-SE" dirty="0" smtClean="0"/>
              <a:t>this, we need to design </a:t>
            </a:r>
            <a:r>
              <a:rPr lang="sv-SE" smtClean="0"/>
              <a:t>one Full </a:t>
            </a:r>
            <a:r>
              <a:rPr lang="sv-SE" dirty="0" smtClean="0"/>
              <a:t>Adder cell as the one shown here. We will use the methods discussed in this lecture to design the cell </a:t>
            </a:r>
            <a:r>
              <a:rPr lang="sv-SE" smtClean="0"/>
              <a:t>with MOSFETs </a:t>
            </a:r>
            <a:r>
              <a:rPr lang="sv-SE" dirty="0" smtClean="0"/>
              <a:t>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4</a:t>
            </a:fld>
            <a:endParaRPr lang="sv-SE"/>
          </a:p>
        </p:txBody>
      </p:sp>
    </p:spTree>
    <p:extLst>
      <p:ext uri="{BB962C8B-B14F-4D97-AF65-F5344CB8AC3E}">
        <p14:creationId xmlns:p14="http://schemas.microsoft.com/office/powerpoint/2010/main" val="222133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1443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5345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1705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88277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24132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r>
              <a:rPr lang="sv-SE" smtClean="0"/>
              <a:t>2017-10-03</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79536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sv-SE" smtClean="0"/>
              <a:t>2017-10-03</a:t>
            </a:r>
            <a:endParaRPr lang="sv-SE"/>
          </a:p>
        </p:txBody>
      </p:sp>
      <p:sp>
        <p:nvSpPr>
          <p:cNvPr id="8" name="Footer Placeholder 7"/>
          <p:cNvSpPr>
            <a:spLocks noGrp="1"/>
          </p:cNvSpPr>
          <p:nvPr>
            <p:ph type="ftr" sz="quarter" idx="11"/>
          </p:nvPr>
        </p:nvSpPr>
        <p:spPr/>
        <p:txBody>
          <a:bodyPr/>
          <a:lstStyle/>
          <a:p>
            <a:r>
              <a:rPr lang="sv-SE" smtClean="0"/>
              <a:t>MCC092 Integrated Circuit Design</a:t>
            </a:r>
            <a:endParaRPr lang="sv-SE"/>
          </a:p>
        </p:txBody>
      </p:sp>
      <p:sp>
        <p:nvSpPr>
          <p:cNvPr id="9" name="Slide Number Placeholder 8"/>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2448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08079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2017-10-03</a:t>
            </a:r>
            <a:endParaRPr lang="sv-SE"/>
          </a:p>
        </p:txBody>
      </p:sp>
      <p:sp>
        <p:nvSpPr>
          <p:cNvPr id="3" name="Footer Placeholder 2"/>
          <p:cNvSpPr>
            <a:spLocks noGrp="1"/>
          </p:cNvSpPr>
          <p:nvPr>
            <p:ph type="ftr" sz="quarter" idx="11"/>
          </p:nvPr>
        </p:nvSpPr>
        <p:spPr/>
        <p:txBody>
          <a:bodyPr/>
          <a:lstStyle/>
          <a:p>
            <a:r>
              <a:rPr lang="sv-SE" smtClean="0"/>
              <a:t>MCC092 Integrated Circuit Design</a:t>
            </a:r>
            <a:endParaRPr lang="sv-SE"/>
          </a:p>
        </p:txBody>
      </p:sp>
      <p:sp>
        <p:nvSpPr>
          <p:cNvPr id="4" name="Slide Number Placeholder 3"/>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8336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2017-10-03</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92713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2017-10-03</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07807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2017-10-03</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MCC092 Integrated Circuit Design</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B585A-C521-441E-B402-A9F7912DA359}" type="slidenum">
              <a:rPr lang="sv-SE" smtClean="0"/>
              <a:t>‹#›</a:t>
            </a:fld>
            <a:endParaRPr lang="sv-SE"/>
          </a:p>
        </p:txBody>
      </p:sp>
    </p:spTree>
    <p:extLst>
      <p:ext uri="{BB962C8B-B14F-4D97-AF65-F5344CB8AC3E}">
        <p14:creationId xmlns:p14="http://schemas.microsoft.com/office/powerpoint/2010/main" val="40265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Adder design</a:t>
            </a:r>
            <a:endParaRPr lang="sv-SE" dirty="0"/>
          </a:p>
        </p:txBody>
      </p:sp>
      <p:sp>
        <p:nvSpPr>
          <p:cNvPr id="3" name="Subtitle 2"/>
          <p:cNvSpPr>
            <a:spLocks noGrp="1"/>
          </p:cNvSpPr>
          <p:nvPr>
            <p:ph type="subTitle" idx="1"/>
          </p:nvPr>
        </p:nvSpPr>
        <p:spPr/>
        <p:txBody>
          <a:bodyPr/>
          <a:lstStyle/>
          <a:p>
            <a:r>
              <a:rPr lang="sv-SE" dirty="0"/>
              <a:t>g</a:t>
            </a:r>
            <a:r>
              <a:rPr lang="sv-SE" dirty="0" smtClean="0"/>
              <a:t>oing further . . .</a:t>
            </a:r>
          </a:p>
          <a:p>
            <a:r>
              <a:rPr lang="sv-SE" dirty="0"/>
              <a:t>e</a:t>
            </a:r>
            <a:r>
              <a:rPr lang="sv-SE" dirty="0" smtClean="0"/>
              <a:t>xploring new design approaches </a:t>
            </a:r>
            <a:endParaRPr lang="sv-SE" dirty="0"/>
          </a:p>
        </p:txBody>
      </p:sp>
    </p:spTree>
    <p:extLst>
      <p:ext uri="{BB962C8B-B14F-4D97-AF65-F5344CB8AC3E}">
        <p14:creationId xmlns:p14="http://schemas.microsoft.com/office/powerpoint/2010/main" val="82165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Ripple-carry delay calculations</a:t>
            </a:r>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10</a:t>
            </a:fld>
            <a:endParaRPr lang="sv-SE"/>
          </a:p>
        </p:txBody>
      </p:sp>
      <p:sp>
        <p:nvSpPr>
          <p:cNvPr id="74" name="Rectangle 73"/>
          <p:cNvSpPr/>
          <p:nvPr/>
        </p:nvSpPr>
        <p:spPr>
          <a:xfrm>
            <a:off x="1701887" y="1556792"/>
            <a:ext cx="5740226" cy="369332"/>
          </a:xfrm>
          <a:prstGeom prst="rect">
            <a:avLst/>
          </a:prstGeom>
        </p:spPr>
        <p:txBody>
          <a:bodyPr wrap="none">
            <a:spAutoFit/>
          </a:bodyPr>
          <a:lstStyle/>
          <a:p>
            <a:pPr algn="ctr"/>
            <a:r>
              <a:rPr lang="sv-SE" dirty="0" smtClean="0"/>
              <a:t>Full textbook solution as proposed in chapter 10 on adders</a:t>
            </a:r>
            <a:endParaRPr lang="sv-SE" dirty="0"/>
          </a:p>
        </p:txBody>
      </p:sp>
      <p:grpSp>
        <p:nvGrpSpPr>
          <p:cNvPr id="422" name="Group 421"/>
          <p:cNvGrpSpPr/>
          <p:nvPr/>
        </p:nvGrpSpPr>
        <p:grpSpPr>
          <a:xfrm>
            <a:off x="1439652" y="1988840"/>
            <a:ext cx="6264696" cy="4037559"/>
            <a:chOff x="539552" y="1988840"/>
            <a:chExt cx="6264696" cy="4037559"/>
          </a:xfrm>
        </p:grpSpPr>
        <p:cxnSp>
          <p:nvCxnSpPr>
            <p:cNvPr id="415" name="Line 1837"/>
            <p:cNvCxnSpPr>
              <a:cxnSpLocks noChangeShapeType="1"/>
            </p:cNvCxnSpPr>
            <p:nvPr/>
          </p:nvCxnSpPr>
          <p:spPr bwMode="auto">
            <a:xfrm>
              <a:off x="3222000" y="5809602"/>
              <a:ext cx="12779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85" name="Group 384"/>
            <p:cNvGrpSpPr/>
            <p:nvPr/>
          </p:nvGrpSpPr>
          <p:grpSpPr>
            <a:xfrm>
              <a:off x="1584000" y="2134800"/>
              <a:ext cx="4858859" cy="3348016"/>
              <a:chOff x="2315822" y="2798440"/>
              <a:chExt cx="4858859" cy="3348016"/>
            </a:xfrm>
          </p:grpSpPr>
          <p:cxnSp>
            <p:nvCxnSpPr>
              <p:cNvPr id="318" name="Line 1865"/>
              <p:cNvCxnSpPr>
                <a:cxnSpLocks noChangeShapeType="1"/>
                <a:stCxn id="126" idx="6"/>
              </p:cNvCxnSpPr>
              <p:nvPr/>
            </p:nvCxnSpPr>
            <p:spPr bwMode="auto">
              <a:xfrm flipV="1">
                <a:off x="2545291" y="3759190"/>
                <a:ext cx="34081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Line 1873"/>
              <p:cNvCxnSpPr>
                <a:cxnSpLocks noChangeShapeType="1"/>
              </p:cNvCxnSpPr>
              <p:nvPr/>
            </p:nvCxnSpPr>
            <p:spPr bwMode="auto">
              <a:xfrm>
                <a:off x="4472609" y="4241285"/>
                <a:ext cx="0" cy="46307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Line 1873"/>
              <p:cNvCxnSpPr>
                <a:cxnSpLocks noChangeShapeType="1"/>
              </p:cNvCxnSpPr>
              <p:nvPr/>
            </p:nvCxnSpPr>
            <p:spPr bwMode="auto">
              <a:xfrm>
                <a:off x="4100827" y="3399995"/>
                <a:ext cx="0" cy="214709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Line 1873"/>
              <p:cNvCxnSpPr>
                <a:cxnSpLocks noChangeShapeType="1"/>
              </p:cNvCxnSpPr>
              <p:nvPr/>
            </p:nvCxnSpPr>
            <p:spPr bwMode="auto">
              <a:xfrm>
                <a:off x="4244843" y="3039204"/>
                <a:ext cx="0" cy="286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a:off x="4602885" y="2798440"/>
                <a:ext cx="157117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2"/>
              <p:cNvCxnSpPr>
                <a:cxnSpLocks noChangeShapeType="1"/>
              </p:cNvCxnSpPr>
              <p:nvPr/>
            </p:nvCxnSpPr>
            <p:spPr bwMode="auto">
              <a:xfrm>
                <a:off x="4604132"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2" name="Line 1873"/>
              <p:cNvCxnSpPr>
                <a:cxnSpLocks noChangeShapeType="1"/>
              </p:cNvCxnSpPr>
              <p:nvPr/>
            </p:nvCxnSpPr>
            <p:spPr bwMode="auto">
              <a:xfrm>
                <a:off x="4604132" y="316738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4" name="Freeform 233"/>
              <p:cNvSpPr>
                <a:spLocks/>
              </p:cNvSpPr>
              <p:nvPr/>
            </p:nvSpPr>
            <p:spPr bwMode="auto">
              <a:xfrm>
                <a:off x="4514832"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5" name="Line 1864"/>
              <p:cNvCxnSpPr>
                <a:cxnSpLocks noChangeShapeType="1"/>
              </p:cNvCxnSpPr>
              <p:nvPr/>
            </p:nvCxnSpPr>
            <p:spPr bwMode="auto">
              <a:xfrm flipV="1">
                <a:off x="4441290"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36" name="Group 235"/>
              <p:cNvGrpSpPr/>
              <p:nvPr/>
            </p:nvGrpSpPr>
            <p:grpSpPr>
              <a:xfrm>
                <a:off x="3454382" y="3039204"/>
                <a:ext cx="2520000" cy="360791"/>
                <a:chOff x="846746" y="2373620"/>
                <a:chExt cx="1920030" cy="360791"/>
              </a:xfrm>
            </p:grpSpPr>
            <p:cxnSp>
              <p:nvCxnSpPr>
                <p:cNvPr id="237" name="Line 1865"/>
                <p:cNvCxnSpPr>
                  <a:cxnSpLocks noChangeShapeType="1"/>
                </p:cNvCxnSpPr>
                <p:nvPr/>
              </p:nvCxnSpPr>
              <p:spPr bwMode="auto">
                <a:xfrm>
                  <a:off x="846746" y="2734411"/>
                  <a:ext cx="192003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8" name="Line 1865"/>
                <p:cNvCxnSpPr>
                  <a:cxnSpLocks noChangeShapeType="1"/>
                </p:cNvCxnSpPr>
                <p:nvPr/>
              </p:nvCxnSpPr>
              <p:spPr bwMode="auto">
                <a:xfrm>
                  <a:off x="846746" y="2373620"/>
                  <a:ext cx="192003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39" name="Oval 238"/>
              <p:cNvSpPr>
                <a:spLocks noChangeArrowheads="1"/>
              </p:cNvSpPr>
              <p:nvPr/>
            </p:nvSpPr>
            <p:spPr bwMode="auto">
              <a:xfrm>
                <a:off x="4334731"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0" name="Line 1872"/>
              <p:cNvCxnSpPr>
                <a:cxnSpLocks noChangeShapeType="1"/>
              </p:cNvCxnSpPr>
              <p:nvPr/>
            </p:nvCxnSpPr>
            <p:spPr bwMode="auto">
              <a:xfrm>
                <a:off x="4888763" y="399977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1" name="Line 1873"/>
              <p:cNvCxnSpPr>
                <a:cxnSpLocks noChangeShapeType="1"/>
                <a:stCxn id="252" idx="0"/>
              </p:cNvCxnSpPr>
              <p:nvPr/>
            </p:nvCxnSpPr>
            <p:spPr bwMode="auto">
              <a:xfrm>
                <a:off x="4888763" y="4365104"/>
                <a:ext cx="0" cy="21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2" name="Freeform 251"/>
              <p:cNvSpPr>
                <a:spLocks/>
              </p:cNvSpPr>
              <p:nvPr/>
            </p:nvSpPr>
            <p:spPr bwMode="auto">
              <a:xfrm>
                <a:off x="4799463" y="411671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3" name="Line 1864"/>
              <p:cNvCxnSpPr>
                <a:cxnSpLocks noChangeShapeType="1"/>
              </p:cNvCxnSpPr>
              <p:nvPr/>
            </p:nvCxnSpPr>
            <p:spPr bwMode="auto">
              <a:xfrm flipV="1">
                <a:off x="4725921" y="411671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65"/>
              <p:cNvCxnSpPr>
                <a:cxnSpLocks noChangeShapeType="1"/>
              </p:cNvCxnSpPr>
              <p:nvPr/>
            </p:nvCxnSpPr>
            <p:spPr bwMode="auto">
              <a:xfrm>
                <a:off x="4472609" y="4240534"/>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Oval 254"/>
              <p:cNvSpPr>
                <a:spLocks noChangeArrowheads="1"/>
              </p:cNvSpPr>
              <p:nvPr/>
            </p:nvSpPr>
            <p:spPr bwMode="auto">
              <a:xfrm>
                <a:off x="4619362" y="418725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81" name="Line 1837"/>
              <p:cNvCxnSpPr>
                <a:cxnSpLocks noChangeShapeType="1"/>
              </p:cNvCxnSpPr>
              <p:nvPr/>
            </p:nvCxnSpPr>
            <p:spPr bwMode="auto">
              <a:xfrm>
                <a:off x="3744000" y="4472448"/>
                <a:ext cx="71799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15" name="Group 314"/>
              <p:cNvGrpSpPr/>
              <p:nvPr/>
            </p:nvGrpSpPr>
            <p:grpSpPr>
              <a:xfrm>
                <a:off x="5910418" y="2798440"/>
                <a:ext cx="270903" cy="2262642"/>
                <a:chOff x="5796136" y="2798440"/>
                <a:chExt cx="270903" cy="2262642"/>
              </a:xfrm>
            </p:grpSpPr>
            <p:sp>
              <p:nvSpPr>
                <p:cNvPr id="242" name="Freeform 241"/>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43"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4" name="Oval 243"/>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45"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6" name="Freeform 245"/>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47"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8" name="Oval 247"/>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49"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93" name="Group 292"/>
                <p:cNvGrpSpPr/>
                <p:nvPr/>
              </p:nvGrpSpPr>
              <p:grpSpPr>
                <a:xfrm>
                  <a:off x="5796136" y="3527424"/>
                  <a:ext cx="270152" cy="356390"/>
                  <a:chOff x="5723777" y="3576666"/>
                  <a:chExt cx="270152" cy="356390"/>
                </a:xfrm>
              </p:grpSpPr>
              <p:sp>
                <p:nvSpPr>
                  <p:cNvPr id="289" name="Freeform 288"/>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0"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1" name="Oval 290"/>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92"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94"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302" name="Group 301"/>
              <p:cNvGrpSpPr/>
              <p:nvPr/>
            </p:nvGrpSpPr>
            <p:grpSpPr>
              <a:xfrm>
                <a:off x="5381968" y="2798440"/>
                <a:ext cx="270152" cy="1201330"/>
                <a:chOff x="4860032" y="2434094"/>
                <a:chExt cx="270152" cy="1201330"/>
              </a:xfrm>
            </p:grpSpPr>
            <p:cxnSp>
              <p:nvCxnSpPr>
                <p:cNvPr id="303"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4"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5" name="Freeform 304"/>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7" name="Oval 306"/>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08" name="Line 1837"/>
              <p:cNvCxnSpPr>
                <a:cxnSpLocks noChangeShapeType="1"/>
              </p:cNvCxnSpPr>
              <p:nvPr/>
            </p:nvCxnSpPr>
            <p:spPr bwMode="auto">
              <a:xfrm>
                <a:off x="4608000" y="3999770"/>
                <a:ext cx="10504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1" name="Group 300"/>
              <p:cNvGrpSpPr/>
              <p:nvPr/>
            </p:nvGrpSpPr>
            <p:grpSpPr>
              <a:xfrm>
                <a:off x="4860032" y="2798440"/>
                <a:ext cx="270152" cy="1201330"/>
                <a:chOff x="4860032" y="2798440"/>
                <a:chExt cx="270152" cy="1201330"/>
              </a:xfrm>
            </p:grpSpPr>
            <p:cxnSp>
              <p:nvCxnSpPr>
                <p:cNvPr id="225"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9" name="Oval 22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24" name="Line 1865"/>
              <p:cNvCxnSpPr>
                <a:cxnSpLocks noChangeShapeType="1"/>
                <a:endCxn id="366" idx="2"/>
              </p:cNvCxnSpPr>
              <p:nvPr/>
            </p:nvCxnSpPr>
            <p:spPr bwMode="auto">
              <a:xfrm flipV="1">
                <a:off x="2315822" y="5185277"/>
                <a:ext cx="359459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5" name="Line 1837"/>
              <p:cNvCxnSpPr>
                <a:cxnSpLocks noChangeShapeType="1"/>
              </p:cNvCxnSpPr>
              <p:nvPr/>
            </p:nvCxnSpPr>
            <p:spPr bwMode="auto">
              <a:xfrm flipV="1">
                <a:off x="4610150" y="6146456"/>
                <a:ext cx="157117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6" name="Line 1837"/>
              <p:cNvCxnSpPr>
                <a:cxnSpLocks noChangeShapeType="1"/>
              </p:cNvCxnSpPr>
              <p:nvPr/>
            </p:nvCxnSpPr>
            <p:spPr bwMode="auto">
              <a:xfrm>
                <a:off x="4889822" y="4479640"/>
                <a:ext cx="2284859"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7" name="Line 1872"/>
              <p:cNvCxnSpPr>
                <a:cxnSpLocks noChangeShapeType="1"/>
              </p:cNvCxnSpPr>
              <p:nvPr/>
            </p:nvCxnSpPr>
            <p:spPr bwMode="auto">
              <a:xfrm flipV="1">
                <a:off x="4611397" y="603845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8" name="Line 1873"/>
              <p:cNvCxnSpPr>
                <a:cxnSpLocks noChangeShapeType="1"/>
              </p:cNvCxnSpPr>
              <p:nvPr/>
            </p:nvCxnSpPr>
            <p:spPr bwMode="auto">
              <a:xfrm flipV="1">
                <a:off x="4611397" y="4945126"/>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9" name="Freeform 328"/>
              <p:cNvSpPr>
                <a:spLocks/>
              </p:cNvSpPr>
              <p:nvPr/>
            </p:nvSpPr>
            <p:spPr bwMode="auto">
              <a:xfrm flipV="1">
                <a:off x="4522097" y="5781122"/>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0" name="Line 1864"/>
              <p:cNvCxnSpPr>
                <a:cxnSpLocks noChangeShapeType="1"/>
              </p:cNvCxnSpPr>
              <p:nvPr/>
            </p:nvCxnSpPr>
            <p:spPr bwMode="auto">
              <a:xfrm>
                <a:off x="4448555" y="5781122"/>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31" name="Group 330"/>
              <p:cNvGrpSpPr/>
              <p:nvPr/>
            </p:nvGrpSpPr>
            <p:grpSpPr>
              <a:xfrm flipV="1">
                <a:off x="4100827" y="5544901"/>
                <a:ext cx="1863246" cy="360791"/>
                <a:chOff x="1331166" y="2373620"/>
                <a:chExt cx="1419609" cy="360791"/>
              </a:xfrm>
            </p:grpSpPr>
            <p:cxnSp>
              <p:nvCxnSpPr>
                <p:cNvPr id="368" name="Line 1865"/>
                <p:cNvCxnSpPr>
                  <a:cxnSpLocks noChangeShapeType="1"/>
                </p:cNvCxnSpPr>
                <p:nvPr/>
              </p:nvCxnSpPr>
              <p:spPr bwMode="auto">
                <a:xfrm flipV="1">
                  <a:off x="1331166" y="2734411"/>
                  <a:ext cx="1419609"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9" name="Line 1865"/>
                <p:cNvCxnSpPr>
                  <a:cxnSpLocks noChangeShapeType="1"/>
                </p:cNvCxnSpPr>
                <p:nvPr/>
              </p:nvCxnSpPr>
              <p:spPr bwMode="auto">
                <a:xfrm flipV="1">
                  <a:off x="1440892" y="2373620"/>
                  <a:ext cx="130988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32" name="Oval 331"/>
              <p:cNvSpPr>
                <a:spLocks noChangeArrowheads="1"/>
              </p:cNvSpPr>
              <p:nvPr/>
            </p:nvSpPr>
            <p:spPr bwMode="auto">
              <a:xfrm flipV="1">
                <a:off x="4341996" y="5851662"/>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2"/>
              <p:cNvCxnSpPr>
                <a:cxnSpLocks noChangeShapeType="1"/>
              </p:cNvCxnSpPr>
              <p:nvPr/>
            </p:nvCxnSpPr>
            <p:spPr bwMode="auto">
              <a:xfrm flipV="1">
                <a:off x="4896028" y="483712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5" name="Freeform 334"/>
              <p:cNvSpPr>
                <a:spLocks/>
              </p:cNvSpPr>
              <p:nvPr/>
            </p:nvSpPr>
            <p:spPr bwMode="auto">
              <a:xfrm flipV="1">
                <a:off x="4806728" y="4579792"/>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6" name="Line 1864"/>
              <p:cNvCxnSpPr>
                <a:cxnSpLocks noChangeShapeType="1"/>
              </p:cNvCxnSpPr>
              <p:nvPr/>
            </p:nvCxnSpPr>
            <p:spPr bwMode="auto">
              <a:xfrm>
                <a:off x="4733186" y="4579792"/>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7" name="Line 1865"/>
              <p:cNvCxnSpPr>
                <a:cxnSpLocks noChangeShapeType="1"/>
              </p:cNvCxnSpPr>
              <p:nvPr/>
            </p:nvCxnSpPr>
            <p:spPr bwMode="auto">
              <a:xfrm flipV="1">
                <a:off x="4479874" y="4703611"/>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8" name="Oval 337"/>
              <p:cNvSpPr>
                <a:spLocks noChangeArrowheads="1"/>
              </p:cNvSpPr>
              <p:nvPr/>
            </p:nvSpPr>
            <p:spPr bwMode="auto">
              <a:xfrm flipV="1">
                <a:off x="4626627" y="4650332"/>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340" name="Group 339"/>
              <p:cNvGrpSpPr/>
              <p:nvPr/>
            </p:nvGrpSpPr>
            <p:grpSpPr>
              <a:xfrm flipV="1">
                <a:off x="5910418" y="5061082"/>
                <a:ext cx="270903" cy="1085374"/>
                <a:chOff x="5796136" y="2798440"/>
                <a:chExt cx="270903" cy="1085374"/>
              </a:xfrm>
            </p:grpSpPr>
            <p:sp>
              <p:nvSpPr>
                <p:cNvPr id="354" name="Freeform 353"/>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5"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6" name="Oval 355"/>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5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8" name="Freeform 35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0" name="Oval 359"/>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61"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62" name="Group 361"/>
                <p:cNvGrpSpPr/>
                <p:nvPr/>
              </p:nvGrpSpPr>
              <p:grpSpPr>
                <a:xfrm>
                  <a:off x="5796136" y="3527424"/>
                  <a:ext cx="270152" cy="356390"/>
                  <a:chOff x="5723777" y="3576666"/>
                  <a:chExt cx="270152" cy="356390"/>
                </a:xfrm>
              </p:grpSpPr>
              <p:sp>
                <p:nvSpPr>
                  <p:cNvPr id="364" name="Freeform 363"/>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5"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6" name="Oval 365"/>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6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341" name="Group 340"/>
              <p:cNvGrpSpPr/>
              <p:nvPr/>
            </p:nvGrpSpPr>
            <p:grpSpPr>
              <a:xfrm flipV="1">
                <a:off x="5389233" y="4945126"/>
                <a:ext cx="270152" cy="1201330"/>
                <a:chOff x="4860032" y="2434094"/>
                <a:chExt cx="270152" cy="1201330"/>
              </a:xfrm>
            </p:grpSpPr>
            <p:cxnSp>
              <p:nvCxnSpPr>
                <p:cNvPr id="349"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0"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1" name="Freeform 350"/>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2"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3" name="Oval 352"/>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42" name="Line 1837"/>
              <p:cNvCxnSpPr>
                <a:cxnSpLocks noChangeShapeType="1"/>
              </p:cNvCxnSpPr>
              <p:nvPr/>
            </p:nvCxnSpPr>
            <p:spPr bwMode="auto">
              <a:xfrm flipV="1">
                <a:off x="4615265" y="4945126"/>
                <a:ext cx="104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3" name="Group 342"/>
              <p:cNvGrpSpPr/>
              <p:nvPr/>
            </p:nvGrpSpPr>
            <p:grpSpPr>
              <a:xfrm flipV="1">
                <a:off x="4867297" y="4945126"/>
                <a:ext cx="270152" cy="1201330"/>
                <a:chOff x="4860032" y="2798440"/>
                <a:chExt cx="270152" cy="1201330"/>
              </a:xfrm>
            </p:grpSpPr>
            <p:cxnSp>
              <p:nvCxnSpPr>
                <p:cNvPr id="344"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45"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6" name="Freeform 34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8" name="Oval 347"/>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grpSp>
        <p:cxnSp>
          <p:nvCxnSpPr>
            <p:cNvPr id="76" name="Line 1837"/>
            <p:cNvCxnSpPr>
              <a:cxnSpLocks noChangeShapeType="1"/>
            </p:cNvCxnSpPr>
            <p:nvPr/>
          </p:nvCxnSpPr>
          <p:spPr bwMode="auto">
            <a:xfrm>
              <a:off x="1979712" y="3806864"/>
              <a:ext cx="147202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 name="Line 1837"/>
            <p:cNvCxnSpPr>
              <a:cxnSpLocks noChangeShapeType="1"/>
            </p:cNvCxnSpPr>
            <p:nvPr/>
          </p:nvCxnSpPr>
          <p:spPr bwMode="auto">
            <a:xfrm>
              <a:off x="1691680" y="5485998"/>
              <a:ext cx="123739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539552" y="3717032"/>
              <a:ext cx="157149" cy="1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73" name="Line 1837"/>
            <p:cNvCxnSpPr>
              <a:cxnSpLocks noChangeShapeType="1"/>
            </p:cNvCxnSpPr>
            <p:nvPr/>
          </p:nvCxnSpPr>
          <p:spPr bwMode="auto">
            <a:xfrm>
              <a:off x="1689682" y="2132856"/>
              <a:ext cx="122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 name="Line 1872"/>
            <p:cNvCxnSpPr>
              <a:cxnSpLocks noChangeShapeType="1"/>
            </p:cNvCxnSpPr>
            <p:nvPr/>
          </p:nvCxnSpPr>
          <p:spPr bwMode="auto">
            <a:xfrm>
              <a:off x="2304282" y="2132856"/>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2" name="Line 1873"/>
            <p:cNvCxnSpPr>
              <a:cxnSpLocks noChangeShapeType="1"/>
            </p:cNvCxnSpPr>
            <p:nvPr/>
          </p:nvCxnSpPr>
          <p:spPr bwMode="auto">
            <a:xfrm>
              <a:off x="2303531" y="2861840"/>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8" name="Freeform 77"/>
            <p:cNvSpPr>
              <a:spLocks/>
            </p:cNvSpPr>
            <p:nvPr/>
          </p:nvSpPr>
          <p:spPr bwMode="auto">
            <a:xfrm>
              <a:off x="2214231" y="260984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9" name="Line 1864"/>
            <p:cNvCxnSpPr>
              <a:cxnSpLocks noChangeShapeType="1"/>
            </p:cNvCxnSpPr>
            <p:nvPr/>
          </p:nvCxnSpPr>
          <p:spPr bwMode="auto">
            <a:xfrm flipV="1">
              <a:off x="2140689" y="260984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5" name="Oval 84"/>
            <p:cNvSpPr>
              <a:spLocks noChangeArrowheads="1"/>
            </p:cNvSpPr>
            <p:nvPr/>
          </p:nvSpPr>
          <p:spPr bwMode="auto">
            <a:xfrm>
              <a:off x="2034130" y="268038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77" name="Rectangle 76"/>
            <p:cNvSpPr>
              <a:spLocks noChangeArrowheads="1"/>
            </p:cNvSpPr>
            <p:nvPr/>
          </p:nvSpPr>
          <p:spPr bwMode="auto">
            <a:xfrm>
              <a:off x="683568" y="2664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87" name="Line 1872"/>
            <p:cNvCxnSpPr>
              <a:cxnSpLocks noChangeShapeType="1"/>
            </p:cNvCxnSpPr>
            <p:nvPr/>
          </p:nvCxnSpPr>
          <p:spPr bwMode="auto">
            <a:xfrm>
              <a:off x="1690929" y="213285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Line 1873"/>
            <p:cNvCxnSpPr>
              <a:cxnSpLocks noChangeShapeType="1"/>
            </p:cNvCxnSpPr>
            <p:nvPr/>
          </p:nvCxnSpPr>
          <p:spPr bwMode="auto">
            <a:xfrm flipH="1">
              <a:off x="1689681" y="2501800"/>
              <a:ext cx="0" cy="418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9" name="Rectangle 88"/>
            <p:cNvSpPr>
              <a:spLocks noChangeArrowheads="1"/>
            </p:cNvSpPr>
            <p:nvPr/>
          </p:nvSpPr>
          <p:spPr bwMode="auto">
            <a:xfrm>
              <a:off x="683568" y="2276872"/>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90" name="Freeform 89"/>
            <p:cNvSpPr>
              <a:spLocks/>
            </p:cNvSpPr>
            <p:nvPr/>
          </p:nvSpPr>
          <p:spPr bwMode="auto">
            <a:xfrm>
              <a:off x="1601629" y="224980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91" name="Line 1864"/>
            <p:cNvCxnSpPr>
              <a:cxnSpLocks noChangeShapeType="1"/>
            </p:cNvCxnSpPr>
            <p:nvPr/>
          </p:nvCxnSpPr>
          <p:spPr bwMode="auto">
            <a:xfrm flipV="1">
              <a:off x="1528087" y="224980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17" name="Group 216"/>
            <p:cNvGrpSpPr/>
            <p:nvPr/>
          </p:nvGrpSpPr>
          <p:grpSpPr>
            <a:xfrm>
              <a:off x="792000" y="2373620"/>
              <a:ext cx="1916625" cy="360791"/>
              <a:chOff x="1030368" y="2373620"/>
              <a:chExt cx="1683386" cy="360791"/>
            </a:xfrm>
          </p:grpSpPr>
          <p:cxnSp>
            <p:nvCxnSpPr>
              <p:cNvPr id="80"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93" name="Oval 92"/>
            <p:cNvSpPr>
              <a:spLocks noChangeArrowheads="1"/>
            </p:cNvSpPr>
            <p:nvPr/>
          </p:nvSpPr>
          <p:spPr bwMode="auto">
            <a:xfrm>
              <a:off x="1421528" y="232034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94" name="Line 1837"/>
            <p:cNvCxnSpPr>
              <a:cxnSpLocks noChangeShapeType="1"/>
            </p:cNvCxnSpPr>
            <p:nvPr/>
          </p:nvCxnSpPr>
          <p:spPr bwMode="auto">
            <a:xfrm>
              <a:off x="1692875" y="2916000"/>
              <a:ext cx="61140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0" name="Line 1873"/>
            <p:cNvCxnSpPr>
              <a:cxnSpLocks noChangeShapeType="1"/>
            </p:cNvCxnSpPr>
            <p:nvPr/>
          </p:nvCxnSpPr>
          <p:spPr bwMode="auto">
            <a:xfrm>
              <a:off x="2927575" y="2861840"/>
              <a:ext cx="0" cy="18951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01" name="Freeform 100"/>
            <p:cNvSpPr>
              <a:spLocks/>
            </p:cNvSpPr>
            <p:nvPr/>
          </p:nvSpPr>
          <p:spPr bwMode="auto">
            <a:xfrm>
              <a:off x="2838275" y="260984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02" name="Line 1864"/>
            <p:cNvCxnSpPr>
              <a:cxnSpLocks noChangeShapeType="1"/>
            </p:cNvCxnSpPr>
            <p:nvPr/>
          </p:nvCxnSpPr>
          <p:spPr bwMode="auto">
            <a:xfrm flipV="1">
              <a:off x="2764733" y="260984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04" name="Oval 103"/>
            <p:cNvSpPr>
              <a:spLocks noChangeAspect="1" noChangeArrowheads="1"/>
            </p:cNvSpPr>
            <p:nvPr/>
          </p:nvSpPr>
          <p:spPr bwMode="auto">
            <a:xfrm>
              <a:off x="2658174" y="268038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07" name="Line 1872"/>
            <p:cNvCxnSpPr>
              <a:cxnSpLocks noChangeShapeType="1"/>
            </p:cNvCxnSpPr>
            <p:nvPr/>
          </p:nvCxnSpPr>
          <p:spPr bwMode="auto">
            <a:xfrm>
              <a:off x="2928326" y="213285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0" name="Freeform 109"/>
            <p:cNvSpPr>
              <a:spLocks/>
            </p:cNvSpPr>
            <p:nvPr/>
          </p:nvSpPr>
          <p:spPr bwMode="auto">
            <a:xfrm>
              <a:off x="2839026" y="224980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11" name="Line 1864"/>
            <p:cNvCxnSpPr>
              <a:cxnSpLocks noChangeShapeType="1"/>
            </p:cNvCxnSpPr>
            <p:nvPr/>
          </p:nvCxnSpPr>
          <p:spPr bwMode="auto">
            <a:xfrm flipV="1">
              <a:off x="2765484" y="224980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3" name="Oval 112"/>
            <p:cNvSpPr>
              <a:spLocks noChangeArrowheads="1"/>
            </p:cNvSpPr>
            <p:nvPr/>
          </p:nvSpPr>
          <p:spPr bwMode="auto">
            <a:xfrm>
              <a:off x="2658925" y="232034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15" name="Line 1873"/>
            <p:cNvCxnSpPr>
              <a:cxnSpLocks noChangeShapeType="1"/>
            </p:cNvCxnSpPr>
            <p:nvPr/>
          </p:nvCxnSpPr>
          <p:spPr bwMode="auto">
            <a:xfrm>
              <a:off x="2927575" y="25018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Line 1873"/>
            <p:cNvCxnSpPr>
              <a:cxnSpLocks noChangeShapeType="1"/>
            </p:cNvCxnSpPr>
            <p:nvPr/>
          </p:nvCxnSpPr>
          <p:spPr bwMode="auto">
            <a:xfrm flipV="1">
              <a:off x="1982881" y="3228130"/>
              <a:ext cx="0" cy="116496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06" name="Group 405"/>
            <p:cNvGrpSpPr/>
            <p:nvPr/>
          </p:nvGrpSpPr>
          <p:grpSpPr>
            <a:xfrm>
              <a:off x="1566727" y="4392000"/>
              <a:ext cx="416905" cy="306000"/>
              <a:chOff x="1566727" y="4404746"/>
              <a:chExt cx="416905" cy="306000"/>
            </a:xfrm>
          </p:grpSpPr>
          <p:cxnSp>
            <p:nvCxnSpPr>
              <p:cNvPr id="149"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2" name="Freeform 151"/>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53"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4"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170" name="Line 1872"/>
            <p:cNvCxnSpPr>
              <a:cxnSpLocks noChangeShapeType="1"/>
            </p:cNvCxnSpPr>
            <p:nvPr/>
          </p:nvCxnSpPr>
          <p:spPr bwMode="auto">
            <a:xfrm flipV="1">
              <a:off x="2304282" y="5017958"/>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1" name="Line 1873"/>
            <p:cNvCxnSpPr>
              <a:cxnSpLocks noChangeShapeType="1"/>
            </p:cNvCxnSpPr>
            <p:nvPr/>
          </p:nvCxnSpPr>
          <p:spPr bwMode="auto">
            <a:xfrm flipV="1">
              <a:off x="2303531" y="4698000"/>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2" name="Freeform 171"/>
            <p:cNvSpPr>
              <a:spLocks/>
            </p:cNvSpPr>
            <p:nvPr/>
          </p:nvSpPr>
          <p:spPr bwMode="auto">
            <a:xfrm flipV="1">
              <a:off x="2214231" y="47606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73" name="Line 1864"/>
            <p:cNvCxnSpPr>
              <a:cxnSpLocks noChangeShapeType="1"/>
            </p:cNvCxnSpPr>
            <p:nvPr/>
          </p:nvCxnSpPr>
          <p:spPr bwMode="auto">
            <a:xfrm>
              <a:off x="2140689" y="47606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4" name="Line 1865"/>
            <p:cNvCxnSpPr>
              <a:cxnSpLocks noChangeShapeType="1"/>
            </p:cNvCxnSpPr>
            <p:nvPr/>
          </p:nvCxnSpPr>
          <p:spPr bwMode="auto">
            <a:xfrm>
              <a:off x="1187624" y="4885194"/>
              <a:ext cx="157861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3" name="Line 1872"/>
            <p:cNvCxnSpPr>
              <a:cxnSpLocks noChangeShapeType="1"/>
            </p:cNvCxnSpPr>
            <p:nvPr/>
          </p:nvCxnSpPr>
          <p:spPr bwMode="auto">
            <a:xfrm flipV="1">
              <a:off x="1690929" y="5377998"/>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4" name="Line 1873"/>
            <p:cNvCxnSpPr>
              <a:cxnSpLocks noChangeShapeType="1"/>
            </p:cNvCxnSpPr>
            <p:nvPr/>
          </p:nvCxnSpPr>
          <p:spPr bwMode="auto">
            <a:xfrm flipV="1">
              <a:off x="1690929" y="4698000"/>
              <a:ext cx="0" cy="414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66" name="Freeform 165"/>
            <p:cNvSpPr>
              <a:spLocks/>
            </p:cNvSpPr>
            <p:nvPr/>
          </p:nvSpPr>
          <p:spPr bwMode="auto">
            <a:xfrm flipV="1">
              <a:off x="1601629" y="512066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67" name="Line 1864"/>
            <p:cNvCxnSpPr>
              <a:cxnSpLocks noChangeShapeType="1"/>
            </p:cNvCxnSpPr>
            <p:nvPr/>
          </p:nvCxnSpPr>
          <p:spPr bwMode="auto">
            <a:xfrm>
              <a:off x="1528087" y="512066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8" name="Line 1865"/>
            <p:cNvCxnSpPr>
              <a:cxnSpLocks noChangeShapeType="1"/>
            </p:cNvCxnSpPr>
            <p:nvPr/>
          </p:nvCxnSpPr>
          <p:spPr bwMode="auto">
            <a:xfrm>
              <a:off x="1331640" y="5245237"/>
              <a:ext cx="143459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1" name="Line 1837"/>
            <p:cNvCxnSpPr>
              <a:cxnSpLocks noChangeShapeType="1"/>
            </p:cNvCxnSpPr>
            <p:nvPr/>
          </p:nvCxnSpPr>
          <p:spPr bwMode="auto">
            <a:xfrm flipV="1">
              <a:off x="1692875" y="4698000"/>
              <a:ext cx="61140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9" name="Freeform 188"/>
            <p:cNvSpPr>
              <a:spLocks/>
            </p:cNvSpPr>
            <p:nvPr/>
          </p:nvSpPr>
          <p:spPr bwMode="auto">
            <a:xfrm flipV="1">
              <a:off x="2838275" y="47606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0" name="Line 1864"/>
            <p:cNvCxnSpPr>
              <a:cxnSpLocks noChangeShapeType="1"/>
            </p:cNvCxnSpPr>
            <p:nvPr/>
          </p:nvCxnSpPr>
          <p:spPr bwMode="auto">
            <a:xfrm>
              <a:off x="2764733" y="47606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2" name="Line 1872"/>
            <p:cNvCxnSpPr>
              <a:cxnSpLocks noChangeShapeType="1"/>
            </p:cNvCxnSpPr>
            <p:nvPr/>
          </p:nvCxnSpPr>
          <p:spPr bwMode="auto">
            <a:xfrm flipV="1">
              <a:off x="2928326" y="5377998"/>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4" name="Freeform 183"/>
            <p:cNvSpPr>
              <a:spLocks/>
            </p:cNvSpPr>
            <p:nvPr/>
          </p:nvSpPr>
          <p:spPr bwMode="auto">
            <a:xfrm flipV="1">
              <a:off x="2839026" y="512066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5" name="Line 1864"/>
            <p:cNvCxnSpPr>
              <a:cxnSpLocks noChangeShapeType="1"/>
            </p:cNvCxnSpPr>
            <p:nvPr/>
          </p:nvCxnSpPr>
          <p:spPr bwMode="auto">
            <a:xfrm>
              <a:off x="2765484" y="512066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6" name="Line 1865"/>
            <p:cNvCxnSpPr>
              <a:cxnSpLocks noChangeShapeType="1"/>
            </p:cNvCxnSpPr>
            <p:nvPr/>
          </p:nvCxnSpPr>
          <p:spPr bwMode="auto">
            <a:xfrm flipV="1">
              <a:off x="2512172" y="5245234"/>
              <a:ext cx="25406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flipV="1">
              <a:off x="2927575" y="500901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6" name="Line 1873"/>
            <p:cNvCxnSpPr>
              <a:cxnSpLocks noChangeShapeType="1"/>
            </p:cNvCxnSpPr>
            <p:nvPr/>
          </p:nvCxnSpPr>
          <p:spPr bwMode="auto">
            <a:xfrm>
              <a:off x="1559406" y="3100325"/>
              <a:ext cx="0" cy="141587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8" name="Line 1837"/>
            <p:cNvCxnSpPr>
              <a:cxnSpLocks noChangeShapeType="1"/>
            </p:cNvCxnSpPr>
            <p:nvPr/>
          </p:nvCxnSpPr>
          <p:spPr bwMode="auto">
            <a:xfrm>
              <a:off x="792000" y="3804979"/>
              <a:ext cx="767406" cy="1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8" name="Line 1873"/>
            <p:cNvCxnSpPr>
              <a:cxnSpLocks noChangeShapeType="1"/>
            </p:cNvCxnSpPr>
            <p:nvPr/>
          </p:nvCxnSpPr>
          <p:spPr bwMode="auto">
            <a:xfrm>
              <a:off x="1187624" y="2734411"/>
              <a:ext cx="0" cy="214709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a:off x="1331640" y="2373620"/>
              <a:ext cx="0" cy="28783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Rectangle 219"/>
            <p:cNvSpPr/>
            <p:nvPr/>
          </p:nvSpPr>
          <p:spPr>
            <a:xfrm>
              <a:off x="1043608" y="1988840"/>
              <a:ext cx="2016000" cy="360040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9" name="Group 388"/>
            <p:cNvGrpSpPr/>
            <p:nvPr/>
          </p:nvGrpSpPr>
          <p:grpSpPr>
            <a:xfrm flipH="1">
              <a:off x="3586443" y="5592805"/>
              <a:ext cx="481501" cy="433594"/>
              <a:chOff x="6610779" y="2208328"/>
              <a:chExt cx="481501" cy="433594"/>
            </a:xfrm>
          </p:grpSpPr>
          <p:sp>
            <p:nvSpPr>
              <p:cNvPr id="387" name="Oval 386"/>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8" name="Isosceles Triangle 387"/>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0" name="Group 389"/>
            <p:cNvGrpSpPr/>
            <p:nvPr/>
          </p:nvGrpSpPr>
          <p:grpSpPr>
            <a:xfrm flipH="1">
              <a:off x="5724128" y="3600000"/>
              <a:ext cx="481501" cy="433594"/>
              <a:chOff x="6610779" y="2208328"/>
              <a:chExt cx="481501" cy="433594"/>
            </a:xfrm>
          </p:grpSpPr>
          <p:sp>
            <p:nvSpPr>
              <p:cNvPr id="391" name="Oval 390"/>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2" name="Isosceles Triangle 391"/>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1" name="Group 400"/>
            <p:cNvGrpSpPr/>
            <p:nvPr/>
          </p:nvGrpSpPr>
          <p:grpSpPr>
            <a:xfrm>
              <a:off x="1559406" y="2924944"/>
              <a:ext cx="416905" cy="298333"/>
              <a:chOff x="1559406" y="2919937"/>
              <a:chExt cx="416905" cy="298333"/>
            </a:xfrm>
          </p:grpSpPr>
          <p:cxnSp>
            <p:nvCxnSpPr>
              <p:cNvPr id="120"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3" name="Freeform 12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2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6" name="Oval 12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sp>
          <p:nvSpPr>
            <p:cNvPr id="410" name="Rectangle 409"/>
            <p:cNvSpPr>
              <a:spLocks noChangeArrowheads="1"/>
            </p:cNvSpPr>
            <p:nvPr/>
          </p:nvSpPr>
          <p:spPr bwMode="auto">
            <a:xfrm>
              <a:off x="6518913" y="3744000"/>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412" name="Line 1873"/>
            <p:cNvCxnSpPr>
              <a:cxnSpLocks noChangeShapeType="1"/>
            </p:cNvCxnSpPr>
            <p:nvPr/>
          </p:nvCxnSpPr>
          <p:spPr bwMode="auto">
            <a:xfrm>
              <a:off x="3222000" y="3806864"/>
              <a:ext cx="0" cy="20027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Rectangle 418"/>
            <p:cNvSpPr>
              <a:spLocks noChangeArrowheads="1"/>
            </p:cNvSpPr>
            <p:nvPr/>
          </p:nvSpPr>
          <p:spPr bwMode="auto">
            <a:xfrm>
              <a:off x="4553917" y="5724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sp>
        <p:nvSpPr>
          <p:cNvPr id="423" name="Rectangle 422"/>
          <p:cNvSpPr/>
          <p:nvPr/>
        </p:nvSpPr>
        <p:spPr>
          <a:xfrm>
            <a:off x="2915816" y="3501008"/>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sp>
        <p:nvSpPr>
          <p:cNvPr id="424" name="Rectangle 423"/>
          <p:cNvSpPr/>
          <p:nvPr/>
        </p:nvSpPr>
        <p:spPr>
          <a:xfrm>
            <a:off x="5253364" y="3501008"/>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714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11</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7" name="Rectangle 6"/>
          <p:cNvSpPr/>
          <p:nvPr/>
        </p:nvSpPr>
        <p:spPr>
          <a:xfrm>
            <a:off x="1701887" y="188640"/>
            <a:ext cx="5740226" cy="369332"/>
          </a:xfrm>
          <a:prstGeom prst="rect">
            <a:avLst/>
          </a:prstGeom>
        </p:spPr>
        <p:txBody>
          <a:bodyPr wrap="none">
            <a:spAutoFit/>
          </a:bodyPr>
          <a:lstStyle/>
          <a:p>
            <a:pPr algn="ctr"/>
            <a:r>
              <a:rPr lang="sv-SE" dirty="0" smtClean="0"/>
              <a:t>Full textbook solution as proposed in chapter 10 on adders</a:t>
            </a:r>
            <a:endParaRPr lang="sv-SE" dirty="0"/>
          </a:p>
        </p:txBody>
      </p:sp>
      <p:grpSp>
        <p:nvGrpSpPr>
          <p:cNvPr id="172" name="Group 171"/>
          <p:cNvGrpSpPr/>
          <p:nvPr/>
        </p:nvGrpSpPr>
        <p:grpSpPr>
          <a:xfrm>
            <a:off x="2664000" y="1116000"/>
            <a:ext cx="4818234" cy="3033080"/>
            <a:chOff x="2411760" y="1116000"/>
            <a:chExt cx="4818234" cy="3033080"/>
          </a:xfrm>
        </p:grpSpPr>
        <p:cxnSp>
          <p:nvCxnSpPr>
            <p:cNvPr id="161" name="Line 1873"/>
            <p:cNvCxnSpPr>
              <a:cxnSpLocks noChangeShapeType="1"/>
            </p:cNvCxnSpPr>
            <p:nvPr/>
          </p:nvCxnSpPr>
          <p:spPr bwMode="auto">
            <a:xfrm>
              <a:off x="5288027" y="2312744"/>
              <a:ext cx="0" cy="16968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2411760" y="1116000"/>
              <a:ext cx="3890973" cy="2664000"/>
              <a:chOff x="4427984" y="3331120"/>
              <a:chExt cx="3890973" cy="2664000"/>
            </a:xfrm>
          </p:grpSpPr>
          <p:cxnSp>
            <p:nvCxnSpPr>
              <p:cNvPr id="24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2700000" cy="475662"/>
                <a:chOff x="5622790" y="3592690"/>
                <a:chExt cx="2748225" cy="475662"/>
              </a:xfrm>
            </p:grpSpPr>
            <p:cxnSp>
              <p:nvCxnSpPr>
                <p:cNvPr id="334" name="Line 1865"/>
                <p:cNvCxnSpPr>
                  <a:cxnSpLocks noChangeShapeType="1"/>
                </p:cNvCxnSpPr>
                <p:nvPr/>
              </p:nvCxnSpPr>
              <p:spPr bwMode="auto">
                <a:xfrm flipH="1">
                  <a:off x="5622790" y="4068352"/>
                  <a:ext cx="2748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212529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212529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7984" y="4581128"/>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724224" y="5671120"/>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282" name="Rectangle 281"/>
              <p:cNvSpPr/>
              <p:nvPr/>
            </p:nvSpPr>
            <p:spPr>
              <a:xfrm flipH="1">
                <a:off x="5364088" y="3331120"/>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8" y="4529937"/>
                <a:ext cx="88635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5" name="Group 174"/>
            <p:cNvGrpSpPr/>
            <p:nvPr/>
          </p:nvGrpSpPr>
          <p:grpSpPr>
            <a:xfrm>
              <a:off x="5148064" y="1124745"/>
              <a:ext cx="2081930" cy="2664000"/>
              <a:chOff x="5078544" y="1975159"/>
              <a:chExt cx="2081930" cy="2655256"/>
            </a:xfrm>
          </p:grpSpPr>
          <p:cxnSp>
            <p:nvCxnSpPr>
              <p:cNvPr id="176" name="Line 1837"/>
              <p:cNvCxnSpPr>
                <a:cxnSpLocks noChangeShapeType="1"/>
              </p:cNvCxnSpPr>
              <p:nvPr/>
            </p:nvCxnSpPr>
            <p:spPr bwMode="auto">
              <a:xfrm flipH="1">
                <a:off x="5078544" y="3163158"/>
                <a:ext cx="102164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7"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8" name="Rectangle 177"/>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179"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0"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1" name="Rectangle 180"/>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82"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3"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4" name="Rectangle 183"/>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5" name="Freeform 184"/>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6"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87" name="Group 186"/>
              <p:cNvGrpSpPr/>
              <p:nvPr/>
            </p:nvGrpSpPr>
            <p:grpSpPr>
              <a:xfrm flipH="1">
                <a:off x="5623653" y="2226714"/>
                <a:ext cx="1253017" cy="235872"/>
                <a:chOff x="1030368" y="2373620"/>
                <a:chExt cx="1683386" cy="360791"/>
              </a:xfrm>
            </p:grpSpPr>
            <p:cxnSp>
              <p:nvCxnSpPr>
                <p:cNvPr id="239"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0"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8" name="Oval 187"/>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89"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0"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1" name="Freeform 190"/>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2"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Oval 192"/>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94"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5" name="Freeform 194"/>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6"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7" name="Oval 196"/>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98"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00" name="Group 199"/>
              <p:cNvGrpSpPr/>
              <p:nvPr/>
            </p:nvGrpSpPr>
            <p:grpSpPr>
              <a:xfrm flipH="1">
                <a:off x="6097626" y="3546254"/>
                <a:ext cx="272557" cy="200051"/>
                <a:chOff x="1566727" y="4404746"/>
                <a:chExt cx="416905" cy="306000"/>
              </a:xfrm>
            </p:grpSpPr>
            <p:cxnSp>
              <p:nvCxnSpPr>
                <p:cNvPr id="235"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6" name="Freeform 235"/>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7"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8"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01"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5"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6"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7"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8" name="Freeform 207"/>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9"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0"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2" name="Freeform 211"/>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3" name="Line 1864"/>
              <p:cNvCxnSpPr>
                <a:cxnSpLocks noChangeShapeType="1"/>
              </p:cNvCxnSpPr>
              <p:nvPr/>
            </p:nvCxnSpPr>
            <p:spPr bwMode="auto">
              <a:xfrm flipH="1">
                <a:off x="5585989"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0" name="Line 1837"/>
              <p:cNvCxnSpPr>
                <a:cxnSpLocks noChangeShapeType="1"/>
              </p:cNvCxnSpPr>
              <p:nvPr/>
            </p:nvCxnSpPr>
            <p:spPr bwMode="auto">
              <a:xfrm flipH="1">
                <a:off x="6374969" y="3168000"/>
                <a:ext cx="501701" cy="1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1"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3" name="Rectangle 222"/>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24" name="Group 223"/>
              <p:cNvGrpSpPr/>
              <p:nvPr/>
            </p:nvGrpSpPr>
            <p:grpSpPr>
              <a:xfrm flipH="1">
                <a:off x="6102412" y="2587149"/>
                <a:ext cx="272557" cy="195039"/>
                <a:chOff x="1559406" y="2919937"/>
                <a:chExt cx="416905" cy="298333"/>
              </a:xfrm>
            </p:grpSpPr>
            <p:cxnSp>
              <p:nvCxnSpPr>
                <p:cNvPr id="230"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1" name="Freeform 230"/>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2"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3"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4" name="Oval 233"/>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25"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6" name="Freeform 225"/>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7"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8" name="Oval 227"/>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229" name="Rectangle 228"/>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337" name="Line 1837"/>
            <p:cNvCxnSpPr>
              <a:cxnSpLocks noChangeShapeType="1"/>
            </p:cNvCxnSpPr>
            <p:nvPr/>
          </p:nvCxnSpPr>
          <p:spPr bwMode="auto">
            <a:xfrm flipH="1">
              <a:off x="4452525" y="4009613"/>
              <a:ext cx="83550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38" name="Group 337"/>
            <p:cNvGrpSpPr/>
            <p:nvPr/>
          </p:nvGrpSpPr>
          <p:grpSpPr>
            <a:xfrm>
              <a:off x="4716000" y="3865613"/>
              <a:ext cx="314787" cy="283467"/>
              <a:chOff x="6610779" y="2208328"/>
              <a:chExt cx="481501" cy="433594"/>
            </a:xfrm>
          </p:grpSpPr>
          <p:sp>
            <p:nvSpPr>
              <p:cNvPr id="339" name="Oval 33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0" name="Isosceles Triangle 33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41" name="Rectangle 340"/>
            <p:cNvSpPr>
              <a:spLocks noChangeArrowheads="1"/>
            </p:cNvSpPr>
            <p:nvPr/>
          </p:nvSpPr>
          <p:spPr bwMode="auto">
            <a:xfrm flipH="1">
              <a:off x="4067945" y="3933056"/>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spTree>
    <p:extLst>
      <p:ext uri="{BB962C8B-B14F-4D97-AF65-F5344CB8AC3E}">
        <p14:creationId xmlns:p14="http://schemas.microsoft.com/office/powerpoint/2010/main" val="2501613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12</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2353006" y="188640"/>
            <a:ext cx="4438011" cy="369332"/>
          </a:xfrm>
          <a:prstGeom prst="rect">
            <a:avLst/>
          </a:prstGeom>
        </p:spPr>
        <p:txBody>
          <a:bodyPr wrap="none">
            <a:spAutoFit/>
          </a:bodyPr>
          <a:lstStyle/>
          <a:p>
            <a:pPr algn="ctr"/>
            <a:r>
              <a:rPr lang="sv-SE" dirty="0" smtClean="0"/>
              <a:t>Redraw for identifying the critical timing path</a:t>
            </a:r>
            <a:endParaRPr lang="sv-SE" dirty="0"/>
          </a:p>
        </p:txBody>
      </p:sp>
      <p:grpSp>
        <p:nvGrpSpPr>
          <p:cNvPr id="401" name="Group 400"/>
          <p:cNvGrpSpPr/>
          <p:nvPr/>
        </p:nvGrpSpPr>
        <p:grpSpPr>
          <a:xfrm>
            <a:off x="4716000" y="1124745"/>
            <a:ext cx="3276381" cy="5560944"/>
            <a:chOff x="4463973" y="1124745"/>
            <a:chExt cx="3276381" cy="5560944"/>
          </a:xfrm>
        </p:grpSpPr>
        <p:cxnSp>
          <p:nvCxnSpPr>
            <p:cNvPr id="402"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03" name="Group 402"/>
            <p:cNvGrpSpPr/>
            <p:nvPr/>
          </p:nvGrpSpPr>
          <p:grpSpPr>
            <a:xfrm>
              <a:off x="4463973" y="4005064"/>
              <a:ext cx="3276379" cy="2680625"/>
              <a:chOff x="4422463" y="3323153"/>
              <a:chExt cx="3276379" cy="2680625"/>
            </a:xfrm>
          </p:grpSpPr>
          <p:cxnSp>
            <p:nvCxnSpPr>
              <p:cNvPr id="478"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9"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0"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1"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2"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86" name="Group 485"/>
              <p:cNvGrpSpPr/>
              <p:nvPr/>
            </p:nvGrpSpPr>
            <p:grpSpPr>
              <a:xfrm>
                <a:off x="5618957" y="3592690"/>
                <a:ext cx="1728448" cy="475662"/>
                <a:chOff x="5622790" y="3592690"/>
                <a:chExt cx="1759320" cy="475662"/>
              </a:xfrm>
            </p:grpSpPr>
            <p:cxnSp>
              <p:nvCxnSpPr>
                <p:cNvPr id="566"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7"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8"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87" name="Oval 486"/>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88"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9" name="Line 1873"/>
              <p:cNvCxnSpPr>
                <a:cxnSpLocks noChangeShapeType="1"/>
                <a:stCxn id="490"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0" name="Freeform 489"/>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1"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92"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94" name="Group 493"/>
              <p:cNvGrpSpPr/>
              <p:nvPr/>
            </p:nvGrpSpPr>
            <p:grpSpPr>
              <a:xfrm flipH="1">
                <a:off x="5487956" y="3435288"/>
                <a:ext cx="177106" cy="1479230"/>
                <a:chOff x="5796136" y="2798440"/>
                <a:chExt cx="270903" cy="2262642"/>
              </a:xfrm>
            </p:grpSpPr>
            <p:sp>
              <p:nvSpPr>
                <p:cNvPr id="552" name="Freeform 551"/>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3"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4" name="Oval 553"/>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55"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6" name="Freeform 555"/>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7"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8" name="Oval 557"/>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59"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60" name="Group 559"/>
                <p:cNvGrpSpPr/>
                <p:nvPr/>
              </p:nvGrpSpPr>
              <p:grpSpPr>
                <a:xfrm>
                  <a:off x="5796136" y="3527424"/>
                  <a:ext cx="270152" cy="356390"/>
                  <a:chOff x="5723777" y="3576666"/>
                  <a:chExt cx="270152" cy="356390"/>
                </a:xfrm>
              </p:grpSpPr>
              <p:sp>
                <p:nvSpPr>
                  <p:cNvPr id="562" name="Freeform 56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6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64" name="Oval 563"/>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65"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61"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95" name="Group 494"/>
              <p:cNvGrpSpPr/>
              <p:nvPr/>
            </p:nvGrpSpPr>
            <p:grpSpPr>
              <a:xfrm flipH="1">
                <a:off x="5833928" y="3435288"/>
                <a:ext cx="176615" cy="785384"/>
                <a:chOff x="4860032" y="2434094"/>
                <a:chExt cx="270152" cy="1201330"/>
              </a:xfrm>
            </p:grpSpPr>
            <p:cxnSp>
              <p:nvCxnSpPr>
                <p:cNvPr id="547"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8"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9" name="Freeform 54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1" name="Oval 55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96"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7" name="Group 496"/>
              <p:cNvGrpSpPr/>
              <p:nvPr/>
            </p:nvGrpSpPr>
            <p:grpSpPr>
              <a:xfrm flipH="1">
                <a:off x="6175150" y="3435288"/>
                <a:ext cx="176615" cy="785384"/>
                <a:chOff x="4860032" y="2798440"/>
                <a:chExt cx="270152" cy="1201330"/>
              </a:xfrm>
            </p:grpSpPr>
            <p:cxnSp>
              <p:nvCxnSpPr>
                <p:cNvPr id="542"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3"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4" name="Freeform 54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4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6" name="Oval 54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98"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99" name="Line 1837"/>
              <p:cNvCxnSpPr>
                <a:cxnSpLocks noChangeShapeType="1"/>
              </p:cNvCxnSpPr>
              <p:nvPr/>
            </p:nvCxnSpPr>
            <p:spPr bwMode="auto">
              <a:xfrm flipH="1">
                <a:off x="4422463"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0"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1"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02" name="Freeform 501"/>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03"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04" name="Group 503"/>
              <p:cNvGrpSpPr/>
              <p:nvPr/>
            </p:nvGrpSpPr>
            <p:grpSpPr>
              <a:xfrm flipH="1" flipV="1">
                <a:off x="5595399" y="5230821"/>
                <a:ext cx="1252706" cy="235872"/>
                <a:chOff x="1331166" y="2373620"/>
                <a:chExt cx="1459916" cy="360791"/>
              </a:xfrm>
            </p:grpSpPr>
            <p:cxnSp>
              <p:nvCxnSpPr>
                <p:cNvPr id="540"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1"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05"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06" name="Freeform 505"/>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07"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8"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09" name="Group 508"/>
              <p:cNvGrpSpPr/>
              <p:nvPr/>
            </p:nvGrpSpPr>
            <p:grpSpPr>
              <a:xfrm flipH="1" flipV="1">
                <a:off x="5487956" y="4914518"/>
                <a:ext cx="107442" cy="709577"/>
                <a:chOff x="5902695" y="2798440"/>
                <a:chExt cx="164344" cy="1085374"/>
              </a:xfrm>
            </p:grpSpPr>
            <p:sp>
              <p:nvSpPr>
                <p:cNvPr id="530" name="Freeform 52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2"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33" name="Freeform 532"/>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4"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5"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36" name="Group 535"/>
                <p:cNvGrpSpPr/>
                <p:nvPr/>
              </p:nvGrpSpPr>
              <p:grpSpPr>
                <a:xfrm>
                  <a:off x="5902695" y="3527424"/>
                  <a:ext cx="163593" cy="356390"/>
                  <a:chOff x="5830336" y="3576666"/>
                  <a:chExt cx="163593" cy="356390"/>
                </a:xfrm>
              </p:grpSpPr>
              <p:sp>
                <p:nvSpPr>
                  <p:cNvPr id="537" name="Freeform 53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9"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510" name="Group 509"/>
              <p:cNvGrpSpPr/>
              <p:nvPr/>
            </p:nvGrpSpPr>
            <p:grpSpPr>
              <a:xfrm flipH="1" flipV="1">
                <a:off x="5829178" y="4838711"/>
                <a:ext cx="106951" cy="785384"/>
                <a:chOff x="4966591" y="2434094"/>
                <a:chExt cx="163593" cy="1201330"/>
              </a:xfrm>
            </p:grpSpPr>
            <p:cxnSp>
              <p:nvCxnSpPr>
                <p:cNvPr id="526"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7"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28" name="Freeform 527"/>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29"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11"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12" name="Group 511"/>
              <p:cNvGrpSpPr/>
              <p:nvPr/>
            </p:nvGrpSpPr>
            <p:grpSpPr>
              <a:xfrm flipH="1" flipV="1">
                <a:off x="6170401" y="4838711"/>
                <a:ext cx="106951" cy="785384"/>
                <a:chOff x="4966591" y="2798440"/>
                <a:chExt cx="163593" cy="1201330"/>
              </a:xfrm>
            </p:grpSpPr>
            <p:cxnSp>
              <p:nvCxnSpPr>
                <p:cNvPr id="522"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3"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24" name="Freeform 52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2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513" name="Group 512"/>
              <p:cNvGrpSpPr/>
              <p:nvPr/>
            </p:nvGrpSpPr>
            <p:grpSpPr>
              <a:xfrm>
                <a:off x="4766218" y="4393181"/>
                <a:ext cx="314787" cy="283467"/>
                <a:chOff x="6610779" y="2208328"/>
                <a:chExt cx="481501" cy="433594"/>
              </a:xfrm>
            </p:grpSpPr>
            <p:sp>
              <p:nvSpPr>
                <p:cNvPr id="520" name="Oval 519"/>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1" name="Isosceles Triangle 520"/>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14" name="Rectangle 513"/>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515"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16" name="Rectangle 515"/>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517" name="Rectangle 516"/>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18"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9"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04" name="Group 403"/>
            <p:cNvGrpSpPr/>
            <p:nvPr/>
          </p:nvGrpSpPr>
          <p:grpSpPr>
            <a:xfrm>
              <a:off x="4464000" y="1124745"/>
              <a:ext cx="2765994" cy="2664000"/>
              <a:chOff x="4394480" y="1975159"/>
              <a:chExt cx="2765994" cy="2655256"/>
            </a:xfrm>
          </p:grpSpPr>
          <p:cxnSp>
            <p:nvCxnSpPr>
              <p:cNvPr id="413" name="Line 1837"/>
              <p:cNvCxnSpPr>
                <a:cxnSpLocks noChangeShapeType="1"/>
              </p:cNvCxnSpPr>
              <p:nvPr/>
            </p:nvCxnSpPr>
            <p:spPr bwMode="auto">
              <a:xfrm flipH="1">
                <a:off x="4394480" y="3163158"/>
                <a:ext cx="170571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5" name="Rectangle 414"/>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416"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8" name="Rectangle 417"/>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419"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0"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1" name="Rectangle 420"/>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22" name="Freeform 421"/>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3"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4" name="Group 423"/>
              <p:cNvGrpSpPr/>
              <p:nvPr/>
            </p:nvGrpSpPr>
            <p:grpSpPr>
              <a:xfrm flipH="1">
                <a:off x="5623653" y="2226714"/>
                <a:ext cx="1253017" cy="235872"/>
                <a:chOff x="1030368" y="2373620"/>
                <a:chExt cx="1683386" cy="360791"/>
              </a:xfrm>
            </p:grpSpPr>
            <p:cxnSp>
              <p:nvCxnSpPr>
                <p:cNvPr id="476"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7"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5" name="Oval 424"/>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6"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Freeform 427"/>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9"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0" name="Oval 429"/>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31"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2" name="Freeform 431"/>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3"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4" name="Oval 433"/>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35"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7" name="Group 436"/>
              <p:cNvGrpSpPr/>
              <p:nvPr/>
            </p:nvGrpSpPr>
            <p:grpSpPr>
              <a:xfrm flipH="1">
                <a:off x="6097626" y="3546254"/>
                <a:ext cx="272557" cy="200051"/>
                <a:chOff x="1566727" y="4404746"/>
                <a:chExt cx="416905" cy="306000"/>
              </a:xfrm>
            </p:grpSpPr>
            <p:cxnSp>
              <p:nvCxnSpPr>
                <p:cNvPr id="472"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3" name="Freeform 472"/>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4"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5"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38"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9"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0" name="Freeform 439"/>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1"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2"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4"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5" name="Freeform 444"/>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6"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7"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8"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9" name="Freeform 448"/>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50"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1"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2" name="Freeform 451"/>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53"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4"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5"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6"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7" name="Line 1837"/>
              <p:cNvCxnSpPr>
                <a:cxnSpLocks noChangeShapeType="1"/>
              </p:cNvCxnSpPr>
              <p:nvPr/>
            </p:nvCxnSpPr>
            <p:spPr bwMode="auto">
              <a:xfrm flipH="1">
                <a:off x="6374970" y="3168000"/>
                <a:ext cx="50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9"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0" name="Rectangle 459"/>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61" name="Group 460"/>
              <p:cNvGrpSpPr/>
              <p:nvPr/>
            </p:nvGrpSpPr>
            <p:grpSpPr>
              <a:xfrm flipH="1">
                <a:off x="6102412" y="2587149"/>
                <a:ext cx="272557" cy="195039"/>
                <a:chOff x="1559406" y="2919937"/>
                <a:chExt cx="416905" cy="298333"/>
              </a:xfrm>
            </p:grpSpPr>
            <p:cxnSp>
              <p:nvCxnSpPr>
                <p:cNvPr id="467"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1" name="Oval 470"/>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62"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5" name="Oval 464"/>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66" name="Rectangle 465"/>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405"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6"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7" name="Rectangle 406"/>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408" name="Rectangle 407"/>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9" name="Rectangle 408"/>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410" name="Group 409"/>
            <p:cNvGrpSpPr/>
            <p:nvPr/>
          </p:nvGrpSpPr>
          <p:grpSpPr>
            <a:xfrm>
              <a:off x="4716000" y="2178000"/>
              <a:ext cx="314787" cy="283467"/>
              <a:chOff x="6610779" y="2208328"/>
              <a:chExt cx="481501" cy="433594"/>
            </a:xfrm>
          </p:grpSpPr>
          <p:sp>
            <p:nvSpPr>
              <p:cNvPr id="411" name="Oval 410"/>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2" name="Isosceles Triangle 411"/>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69" name="Rectangle 568"/>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spTree>
    <p:extLst>
      <p:ext uri="{BB962C8B-B14F-4D97-AF65-F5344CB8AC3E}">
        <p14:creationId xmlns:p14="http://schemas.microsoft.com/office/powerpoint/2010/main" val="352092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13</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452" name="Rectangle 45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2" name="Line 1837"/>
              <p:cNvCxnSpPr>
                <a:cxnSpLocks noChangeShapeType="1"/>
              </p:cNvCxnSpPr>
              <p:nvPr/>
            </p:nvCxnSpPr>
            <p:spPr bwMode="auto">
              <a:xfrm flipH="1">
                <a:off x="6374969" y="3164896"/>
                <a:ext cx="50170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sp>
        <p:nvSpPr>
          <p:cNvPr id="506" name="Rectangle 505"/>
          <p:cNvSpPr/>
          <p:nvPr/>
        </p:nvSpPr>
        <p:spPr>
          <a:xfrm>
            <a:off x="2353006" y="188640"/>
            <a:ext cx="4438011" cy="369332"/>
          </a:xfrm>
          <a:prstGeom prst="rect">
            <a:avLst/>
          </a:prstGeom>
        </p:spPr>
        <p:txBody>
          <a:bodyPr wrap="none">
            <a:spAutoFit/>
          </a:bodyPr>
          <a:lstStyle/>
          <a:p>
            <a:pPr algn="ctr"/>
            <a:r>
              <a:rPr lang="sv-SE" dirty="0" smtClean="0"/>
              <a:t>Redraw for identifying the critical timing path</a:t>
            </a:r>
            <a:endParaRPr lang="sv-SE" dirty="0"/>
          </a:p>
        </p:txBody>
      </p:sp>
      <p:cxnSp>
        <p:nvCxnSpPr>
          <p:cNvPr id="675" name="Line 1873"/>
          <p:cNvCxnSpPr>
            <a:cxnSpLocks noChangeShapeType="1"/>
          </p:cNvCxnSpPr>
          <p:nvPr/>
        </p:nvCxnSpPr>
        <p:spPr bwMode="auto">
          <a:xfrm>
            <a:off x="4644008" y="2328049"/>
            <a:ext cx="0" cy="242221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676" name="Group 675"/>
          <p:cNvGrpSpPr/>
          <p:nvPr/>
        </p:nvGrpSpPr>
        <p:grpSpPr>
          <a:xfrm>
            <a:off x="3483082" y="1124745"/>
            <a:ext cx="4509299" cy="5560944"/>
            <a:chOff x="3231055" y="1124745"/>
            <a:chExt cx="4509299" cy="5560944"/>
          </a:xfrm>
        </p:grpSpPr>
        <p:cxnSp>
          <p:nvCxnSpPr>
            <p:cNvPr id="677"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678" name="Group 677"/>
            <p:cNvGrpSpPr/>
            <p:nvPr/>
          </p:nvGrpSpPr>
          <p:grpSpPr>
            <a:xfrm>
              <a:off x="4464000" y="4005064"/>
              <a:ext cx="3276352" cy="2680625"/>
              <a:chOff x="4422490" y="3323153"/>
              <a:chExt cx="3276352" cy="2680625"/>
            </a:xfrm>
          </p:grpSpPr>
          <p:cxnSp>
            <p:nvCxnSpPr>
              <p:cNvPr id="75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59" name="Freeform 75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6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61" name="Group 760"/>
              <p:cNvGrpSpPr/>
              <p:nvPr/>
            </p:nvGrpSpPr>
            <p:grpSpPr>
              <a:xfrm>
                <a:off x="5618957" y="3592690"/>
                <a:ext cx="1728448" cy="475662"/>
                <a:chOff x="5622790" y="3592690"/>
                <a:chExt cx="1759320" cy="475662"/>
              </a:xfrm>
            </p:grpSpPr>
            <p:cxnSp>
              <p:nvCxnSpPr>
                <p:cNvPr id="841"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4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4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762" name="Oval 76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6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4" name="Line 1873"/>
              <p:cNvCxnSpPr>
                <a:cxnSpLocks noChangeShapeType="1"/>
                <a:stCxn id="76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65" name="Freeform 76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6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68" name="Oval 76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769" name="Group 768"/>
              <p:cNvGrpSpPr/>
              <p:nvPr/>
            </p:nvGrpSpPr>
            <p:grpSpPr>
              <a:xfrm flipH="1">
                <a:off x="5487956" y="3435288"/>
                <a:ext cx="177106" cy="1479230"/>
                <a:chOff x="5796136" y="2798440"/>
                <a:chExt cx="270903" cy="2262642"/>
              </a:xfrm>
            </p:grpSpPr>
            <p:sp>
              <p:nvSpPr>
                <p:cNvPr id="827" name="Freeform 82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9" name="Oval 82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3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1" name="Freeform 83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3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3" name="Oval 83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3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835" name="Group 834"/>
                <p:cNvGrpSpPr/>
                <p:nvPr/>
              </p:nvGrpSpPr>
              <p:grpSpPr>
                <a:xfrm>
                  <a:off x="5796136" y="3527424"/>
                  <a:ext cx="270152" cy="356390"/>
                  <a:chOff x="5723777" y="3576666"/>
                  <a:chExt cx="270152" cy="356390"/>
                </a:xfrm>
              </p:grpSpPr>
              <p:sp>
                <p:nvSpPr>
                  <p:cNvPr id="837" name="Freeform 83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3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9" name="Oval 83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4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83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770" name="Group 769"/>
              <p:cNvGrpSpPr/>
              <p:nvPr/>
            </p:nvGrpSpPr>
            <p:grpSpPr>
              <a:xfrm flipH="1">
                <a:off x="5833928" y="3435288"/>
                <a:ext cx="176615" cy="785384"/>
                <a:chOff x="4860032" y="2434094"/>
                <a:chExt cx="270152" cy="1201330"/>
              </a:xfrm>
            </p:grpSpPr>
            <p:cxnSp>
              <p:nvCxnSpPr>
                <p:cNvPr id="82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2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4" name="Freeform 82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6" name="Oval 82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7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72" name="Group 771"/>
              <p:cNvGrpSpPr/>
              <p:nvPr/>
            </p:nvGrpSpPr>
            <p:grpSpPr>
              <a:xfrm flipH="1">
                <a:off x="6175150" y="3435288"/>
                <a:ext cx="176615" cy="785384"/>
                <a:chOff x="4860032" y="2798440"/>
                <a:chExt cx="270152" cy="1201330"/>
              </a:xfrm>
            </p:grpSpPr>
            <p:cxnSp>
              <p:nvCxnSpPr>
                <p:cNvPr id="81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19" name="Freeform 81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1" name="Oval 82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7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77" name="Freeform 77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7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79" name="Group 778"/>
              <p:cNvGrpSpPr/>
              <p:nvPr/>
            </p:nvGrpSpPr>
            <p:grpSpPr>
              <a:xfrm flipH="1" flipV="1">
                <a:off x="5595399" y="5230821"/>
                <a:ext cx="1252706" cy="235872"/>
                <a:chOff x="1331166" y="2373620"/>
                <a:chExt cx="1459916" cy="360791"/>
              </a:xfrm>
            </p:grpSpPr>
            <p:cxnSp>
              <p:nvCxnSpPr>
                <p:cNvPr id="81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8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81" name="Freeform 78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8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84" name="Group 783"/>
              <p:cNvGrpSpPr/>
              <p:nvPr/>
            </p:nvGrpSpPr>
            <p:grpSpPr>
              <a:xfrm flipH="1" flipV="1">
                <a:off x="5487956" y="4914518"/>
                <a:ext cx="107442" cy="709577"/>
                <a:chOff x="5902695" y="2798440"/>
                <a:chExt cx="164344" cy="1085374"/>
              </a:xfrm>
            </p:grpSpPr>
            <p:sp>
              <p:nvSpPr>
                <p:cNvPr id="805" name="Freeform 80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0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08" name="Freeform 80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811" name="Group 810"/>
                <p:cNvGrpSpPr/>
                <p:nvPr/>
              </p:nvGrpSpPr>
              <p:grpSpPr>
                <a:xfrm>
                  <a:off x="5902695" y="3527424"/>
                  <a:ext cx="163593" cy="356390"/>
                  <a:chOff x="5830336" y="3576666"/>
                  <a:chExt cx="163593" cy="356390"/>
                </a:xfrm>
              </p:grpSpPr>
              <p:sp>
                <p:nvSpPr>
                  <p:cNvPr id="812" name="Freeform 81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1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785" name="Group 784"/>
              <p:cNvGrpSpPr/>
              <p:nvPr/>
            </p:nvGrpSpPr>
            <p:grpSpPr>
              <a:xfrm flipH="1" flipV="1">
                <a:off x="5829178" y="4838711"/>
                <a:ext cx="106951" cy="785384"/>
                <a:chOff x="4966591" y="2434094"/>
                <a:chExt cx="163593" cy="1201330"/>
              </a:xfrm>
            </p:grpSpPr>
            <p:cxnSp>
              <p:nvCxnSpPr>
                <p:cNvPr id="80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0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03" name="Freeform 80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8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87" name="Group 786"/>
              <p:cNvGrpSpPr/>
              <p:nvPr/>
            </p:nvGrpSpPr>
            <p:grpSpPr>
              <a:xfrm flipH="1" flipV="1">
                <a:off x="6170401" y="4838711"/>
                <a:ext cx="106951" cy="785384"/>
                <a:chOff x="4966591" y="2798440"/>
                <a:chExt cx="163593" cy="1201330"/>
              </a:xfrm>
            </p:grpSpPr>
            <p:cxnSp>
              <p:nvCxnSpPr>
                <p:cNvPr id="79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99" name="Freeform 79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788" name="Group 787"/>
              <p:cNvGrpSpPr/>
              <p:nvPr/>
            </p:nvGrpSpPr>
            <p:grpSpPr>
              <a:xfrm>
                <a:off x="4766218" y="4393181"/>
                <a:ext cx="314787" cy="283467"/>
                <a:chOff x="6610779" y="2208328"/>
                <a:chExt cx="481501" cy="433594"/>
              </a:xfrm>
            </p:grpSpPr>
            <p:sp>
              <p:nvSpPr>
                <p:cNvPr id="795" name="Oval 79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6" name="Isosceles Triangle 79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89" name="Rectangle 78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79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91" name="Rectangle 79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792" name="Rectangle 79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9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79" name="Group 678"/>
            <p:cNvGrpSpPr/>
            <p:nvPr/>
          </p:nvGrpSpPr>
          <p:grpSpPr>
            <a:xfrm>
              <a:off x="3231055" y="1124745"/>
              <a:ext cx="3998939" cy="2664000"/>
              <a:chOff x="3161535" y="1975159"/>
              <a:chExt cx="3998939" cy="2655256"/>
            </a:xfrm>
          </p:grpSpPr>
          <p:cxnSp>
            <p:nvCxnSpPr>
              <p:cNvPr id="688" name="Line 1837"/>
              <p:cNvCxnSpPr>
                <a:cxnSpLocks noChangeShapeType="1"/>
              </p:cNvCxnSpPr>
              <p:nvPr/>
            </p:nvCxnSpPr>
            <p:spPr bwMode="auto">
              <a:xfrm flipH="1">
                <a:off x="3161535" y="3163158"/>
                <a:ext cx="293865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0" name="Rectangle 689"/>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6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3" name="Rectangle 6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6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6" name="Rectangle 6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697" name="Freeform 6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6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699" name="Group 698"/>
              <p:cNvGrpSpPr/>
              <p:nvPr/>
            </p:nvGrpSpPr>
            <p:grpSpPr>
              <a:xfrm flipH="1">
                <a:off x="5623653" y="2226714"/>
                <a:ext cx="1253017" cy="235872"/>
                <a:chOff x="1030368" y="2373620"/>
                <a:chExt cx="1683386" cy="360791"/>
              </a:xfrm>
            </p:grpSpPr>
            <p:cxnSp>
              <p:nvCxnSpPr>
                <p:cNvPr id="75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700" name="Oval 6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3" name="Freeform 7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5" name="Oval 7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7" name="Freeform 7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9" name="Oval 7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1"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12" name="Group 711"/>
              <p:cNvGrpSpPr/>
              <p:nvPr/>
            </p:nvGrpSpPr>
            <p:grpSpPr>
              <a:xfrm flipH="1">
                <a:off x="6097626" y="3546254"/>
                <a:ext cx="272557" cy="200051"/>
                <a:chOff x="1566727" y="4404746"/>
                <a:chExt cx="416905" cy="306000"/>
              </a:xfrm>
            </p:grpSpPr>
            <p:cxnSp>
              <p:nvCxnSpPr>
                <p:cNvPr id="74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8" name="Freeform 74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4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0"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15" name="Freeform 7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0" name="Freeform 7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4" name="Freeform 7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7" name="Freeform 7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1"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2" name="Line 1837"/>
              <p:cNvCxnSpPr>
                <a:cxnSpLocks noChangeShapeType="1"/>
              </p:cNvCxnSpPr>
              <p:nvPr/>
            </p:nvCxnSpPr>
            <p:spPr bwMode="auto">
              <a:xfrm flipH="1">
                <a:off x="6374970" y="3168000"/>
                <a:ext cx="50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35" name="Rectangle 734"/>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36" name="Group 735"/>
              <p:cNvGrpSpPr/>
              <p:nvPr/>
            </p:nvGrpSpPr>
            <p:grpSpPr>
              <a:xfrm flipH="1">
                <a:off x="6102412" y="2587149"/>
                <a:ext cx="272557" cy="195039"/>
                <a:chOff x="1559406" y="2919937"/>
                <a:chExt cx="416905" cy="298333"/>
              </a:xfrm>
            </p:grpSpPr>
            <p:cxnSp>
              <p:nvCxnSpPr>
                <p:cNvPr id="74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3" name="Freeform 74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4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5"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6" name="Oval 74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38" name="Freeform 7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0" name="Oval 7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741" name="Rectangle 740"/>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6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82" name="Rectangle 6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683" name="Rectangle 6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684" name="Rectangle 6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685" name="Group 684"/>
            <p:cNvGrpSpPr/>
            <p:nvPr/>
          </p:nvGrpSpPr>
          <p:grpSpPr>
            <a:xfrm>
              <a:off x="4716000" y="2178000"/>
              <a:ext cx="314787" cy="283467"/>
              <a:chOff x="6610779" y="2208328"/>
              <a:chExt cx="481501" cy="433594"/>
            </a:xfrm>
          </p:grpSpPr>
          <p:sp>
            <p:nvSpPr>
              <p:cNvPr id="686" name="Oval 6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7" name="Isosceles Triangle 6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313315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14</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2891196" y="188640"/>
            <a:ext cx="3361626" cy="369332"/>
          </a:xfrm>
          <a:prstGeom prst="rect">
            <a:avLst/>
          </a:prstGeom>
        </p:spPr>
        <p:txBody>
          <a:bodyPr wrap="none">
            <a:spAutoFit/>
          </a:bodyPr>
          <a:lstStyle/>
          <a:p>
            <a:pPr algn="ctr"/>
            <a:r>
              <a:rPr lang="sv-SE" dirty="0" smtClean="0"/>
              <a:t>Identifying the c</a:t>
            </a:r>
            <a:r>
              <a:rPr lang="sv-SE" dirty="0" smtClean="0"/>
              <a:t>ritical timing path</a:t>
            </a:r>
            <a:endParaRPr lang="sv-SE" dirty="0"/>
          </a:p>
        </p:txBody>
      </p:sp>
      <p:grpSp>
        <p:nvGrpSpPr>
          <p:cNvPr id="2" name="Group 1"/>
          <p:cNvGrpSpPr/>
          <p:nvPr/>
        </p:nvGrpSpPr>
        <p:grpSpPr>
          <a:xfrm>
            <a:off x="3483082" y="1124745"/>
            <a:ext cx="4509299" cy="5560944"/>
            <a:chOff x="3231055" y="1124745"/>
            <a:chExt cx="4509299" cy="5560944"/>
          </a:xfrm>
        </p:grpSpPr>
        <p:cxnSp>
          <p:nvCxnSpPr>
            <p:cNvPr id="161" name="Line 1873"/>
            <p:cNvCxnSpPr>
              <a:cxnSpLocks noChangeShapeType="1"/>
            </p:cNvCxnSpPr>
            <p:nvPr/>
          </p:nvCxnSpPr>
          <p:spPr bwMode="auto">
            <a:xfrm>
              <a:off x="5288027" y="2312744"/>
              <a:ext cx="0" cy="1572989"/>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4464000" y="4005064"/>
              <a:ext cx="3276352" cy="2680625"/>
              <a:chOff x="4422490" y="3323153"/>
              <a:chExt cx="3276352" cy="2680625"/>
            </a:xfrm>
          </p:grpSpPr>
          <p:cxnSp>
            <p:nvCxnSpPr>
              <p:cNvPr id="243" name="Line 1873"/>
              <p:cNvCxnSpPr>
                <a:cxnSpLocks noChangeShapeType="1"/>
              </p:cNvCxnSpPr>
              <p:nvPr/>
            </p:nvCxnSpPr>
            <p:spPr bwMode="auto">
              <a:xfrm flipH="1">
                <a:off x="6605048" y="4378566"/>
                <a:ext cx="0" cy="302742"/>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1728448" cy="475662"/>
                <a:chOff x="5622790" y="3592690"/>
                <a:chExt cx="1759320" cy="475662"/>
              </a:xfrm>
            </p:grpSpPr>
            <p:cxnSp>
              <p:nvCxnSpPr>
                <p:cNvPr id="334"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282" name="Rectangle 28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9" y="4529937"/>
                <a:ext cx="1093793"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grpSp>
          <p:nvGrpSpPr>
            <p:cNvPr id="172" name="Group 171"/>
            <p:cNvGrpSpPr/>
            <p:nvPr/>
          </p:nvGrpSpPr>
          <p:grpSpPr>
            <a:xfrm>
              <a:off x="3231055" y="1124745"/>
              <a:ext cx="3998939" cy="2664000"/>
              <a:chOff x="3161535" y="1975159"/>
              <a:chExt cx="3998939" cy="2655256"/>
            </a:xfrm>
          </p:grpSpPr>
          <p:cxnSp>
            <p:nvCxnSpPr>
              <p:cNvPr id="173" name="Line 1837"/>
              <p:cNvCxnSpPr>
                <a:cxnSpLocks noChangeShapeType="1"/>
              </p:cNvCxnSpPr>
              <p:nvPr/>
            </p:nvCxnSpPr>
            <p:spPr bwMode="auto">
              <a:xfrm flipH="1">
                <a:off x="3161535" y="3163158"/>
                <a:ext cx="293865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7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1" name="Rectangle 240"/>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284"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6" name="Rectangle 285"/>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337"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8"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9" name="Rectangle 338"/>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340" name="Freeform 339"/>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1"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2" name="Group 341"/>
              <p:cNvGrpSpPr/>
              <p:nvPr/>
            </p:nvGrpSpPr>
            <p:grpSpPr>
              <a:xfrm flipH="1">
                <a:off x="5623653" y="2226714"/>
                <a:ext cx="1253017" cy="235872"/>
                <a:chOff x="1030368" y="2373620"/>
                <a:chExt cx="1683386" cy="360791"/>
              </a:xfrm>
            </p:grpSpPr>
            <p:cxnSp>
              <p:nvCxnSpPr>
                <p:cNvPr id="394"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5"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43" name="Oval 342"/>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4"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45"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6" name="Freeform 345"/>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7"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8" name="Oval 347"/>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9"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0" name="Freeform 349"/>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1"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2" name="Oval 351"/>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53"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4"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55" name="Group 354"/>
              <p:cNvGrpSpPr/>
              <p:nvPr/>
            </p:nvGrpSpPr>
            <p:grpSpPr>
              <a:xfrm flipH="1">
                <a:off x="6097626" y="3546254"/>
                <a:ext cx="272557" cy="200051"/>
                <a:chOff x="1566727" y="4404746"/>
                <a:chExt cx="416905" cy="306000"/>
              </a:xfrm>
            </p:grpSpPr>
            <p:cxnSp>
              <p:nvCxnSpPr>
                <p:cNvPr id="390"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91" name="Freeform 390"/>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92"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3" name="Line 1865"/>
                <p:cNvCxnSpPr>
                  <a:cxnSpLocks noChangeShapeType="1"/>
                </p:cNvCxnSpPr>
                <p:nvPr/>
              </p:nvCxnSpPr>
              <p:spPr bwMode="auto">
                <a:xfrm flipV="1">
                  <a:off x="1566727" y="4529316"/>
                  <a:ext cx="2533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cxnSp>
            <p:nvCxnSpPr>
              <p:cNvPr id="356"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7"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8" name="Freeform 357"/>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9"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0"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1"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2"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3" name="Freeform 362"/>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4"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5"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6"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7" name="Freeform 366"/>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8"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9"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0" name="Freeform 369"/>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71"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2"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3"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4" name="Line 1873"/>
              <p:cNvCxnSpPr>
                <a:cxnSpLocks noChangeShapeType="1"/>
              </p:cNvCxnSpPr>
              <p:nvPr/>
            </p:nvCxnSpPr>
            <p:spPr bwMode="auto">
              <a:xfrm flipH="1">
                <a:off x="6374969" y="2701806"/>
                <a:ext cx="0" cy="92564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75" name="Line 1837"/>
              <p:cNvCxnSpPr>
                <a:cxnSpLocks noChangeShapeType="1"/>
              </p:cNvCxnSpPr>
              <p:nvPr/>
            </p:nvCxnSpPr>
            <p:spPr bwMode="auto">
              <a:xfrm flipH="1">
                <a:off x="6374970" y="3168000"/>
                <a:ext cx="504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76"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7"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8" name="Rectangle 377"/>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79" name="Group 378"/>
              <p:cNvGrpSpPr/>
              <p:nvPr/>
            </p:nvGrpSpPr>
            <p:grpSpPr>
              <a:xfrm flipH="1">
                <a:off x="6102412" y="2587149"/>
                <a:ext cx="272557" cy="195039"/>
                <a:chOff x="1559406" y="2919937"/>
                <a:chExt cx="416905" cy="298333"/>
              </a:xfrm>
            </p:grpSpPr>
            <p:cxnSp>
              <p:nvCxnSpPr>
                <p:cNvPr id="385"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7"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88" name="Line 1865"/>
                <p:cNvCxnSpPr>
                  <a:cxnSpLocks noChangeShapeType="1"/>
                </p:cNvCxnSpPr>
                <p:nvPr/>
              </p:nvCxnSpPr>
              <p:spPr bwMode="auto">
                <a:xfrm>
                  <a:off x="1559406" y="3093700"/>
                  <a:ext cx="164343" cy="75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389" name="Oval 388"/>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80"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1" name="Freeform 380"/>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2"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3" name="Oval 382"/>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384" name="Rectangle 383"/>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396" name="Line 1837"/>
            <p:cNvCxnSpPr>
              <a:cxnSpLocks noChangeShapeType="1"/>
            </p:cNvCxnSpPr>
            <p:nvPr/>
          </p:nvCxnSpPr>
          <p:spPr bwMode="auto">
            <a:xfrm flipH="1">
              <a:off x="5288027" y="3888000"/>
              <a:ext cx="2452327"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397" name="Line 1873"/>
            <p:cNvCxnSpPr>
              <a:cxnSpLocks noChangeShapeType="1"/>
            </p:cNvCxnSpPr>
            <p:nvPr/>
          </p:nvCxnSpPr>
          <p:spPr bwMode="auto">
            <a:xfrm>
              <a:off x="7740352" y="3888000"/>
              <a:ext cx="0" cy="1330303"/>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398" name="Rectangle 397"/>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399" name="Rectangle 398"/>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0" name="Rectangle 399"/>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48" name="Group 147"/>
            <p:cNvGrpSpPr/>
            <p:nvPr/>
          </p:nvGrpSpPr>
          <p:grpSpPr>
            <a:xfrm>
              <a:off x="4716000" y="2178000"/>
              <a:ext cx="314787" cy="283467"/>
              <a:chOff x="6610779" y="2208328"/>
              <a:chExt cx="481501" cy="433594"/>
            </a:xfrm>
          </p:grpSpPr>
          <p:sp>
            <p:nvSpPr>
              <p:cNvPr id="149" name="Oval 14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0" name="Isosceles Triangle 14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452" name="Rectangle 45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2" name="Line 1837"/>
              <p:cNvCxnSpPr>
                <a:cxnSpLocks noChangeShapeType="1"/>
              </p:cNvCxnSpPr>
              <p:nvPr/>
            </p:nvCxnSpPr>
            <p:spPr bwMode="auto">
              <a:xfrm flipH="1">
                <a:off x="6374969" y="3164896"/>
                <a:ext cx="5017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cxnSp>
        <p:nvCxnSpPr>
          <p:cNvPr id="506" name="Line 1873"/>
          <p:cNvCxnSpPr>
            <a:cxnSpLocks noChangeShapeType="1"/>
          </p:cNvCxnSpPr>
          <p:nvPr/>
        </p:nvCxnSpPr>
        <p:spPr bwMode="auto">
          <a:xfrm>
            <a:off x="4644008" y="2328049"/>
            <a:ext cx="0" cy="2422214"/>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10" name="Group 9"/>
          <p:cNvGrpSpPr/>
          <p:nvPr/>
        </p:nvGrpSpPr>
        <p:grpSpPr>
          <a:xfrm>
            <a:off x="2052955" y="1260000"/>
            <a:ext cx="4679285" cy="4972666"/>
            <a:chOff x="2052955" y="1260000"/>
            <a:chExt cx="4679285" cy="4972666"/>
          </a:xfrm>
        </p:grpSpPr>
        <p:grpSp>
          <p:nvGrpSpPr>
            <p:cNvPr id="507" name="Group 506"/>
            <p:cNvGrpSpPr/>
            <p:nvPr/>
          </p:nvGrpSpPr>
          <p:grpSpPr>
            <a:xfrm>
              <a:off x="2144369" y="1260000"/>
              <a:ext cx="929116" cy="2065634"/>
              <a:chOff x="6680841" y="1332008"/>
              <a:chExt cx="929116" cy="2065634"/>
            </a:xfrm>
          </p:grpSpPr>
          <p:sp>
            <p:nvSpPr>
              <p:cNvPr id="508" name="Rectangle 507"/>
              <p:cNvSpPr/>
              <p:nvPr/>
            </p:nvSpPr>
            <p:spPr>
              <a:xfrm flipH="1">
                <a:off x="7056472" y="1584008"/>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p>
            </p:txBody>
          </p:sp>
          <p:sp>
            <p:nvSpPr>
              <p:cNvPr id="509" name="Rectangle 508"/>
              <p:cNvSpPr/>
              <p:nvPr/>
            </p:nvSpPr>
            <p:spPr>
              <a:xfrm flipH="1">
                <a:off x="7475243" y="1332008"/>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p>
            </p:txBody>
          </p:sp>
          <p:sp>
            <p:nvSpPr>
              <p:cNvPr id="510" name="Rectangle 509"/>
              <p:cNvSpPr/>
              <p:nvPr/>
            </p:nvSpPr>
            <p:spPr>
              <a:xfrm flipH="1">
                <a:off x="7308272" y="1844824"/>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p>
            </p:txBody>
          </p:sp>
          <p:sp>
            <p:nvSpPr>
              <p:cNvPr id="511" name="Rectangle 510"/>
              <p:cNvSpPr/>
              <p:nvPr/>
            </p:nvSpPr>
            <p:spPr>
              <a:xfrm flipH="1">
                <a:off x="7056472" y="2966755"/>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12" name="Rectangle 511"/>
              <p:cNvSpPr/>
              <p:nvPr/>
            </p:nvSpPr>
            <p:spPr>
              <a:xfrm flipH="1">
                <a:off x="7308272" y="2780824"/>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13" name="Rectangle 512"/>
              <p:cNvSpPr/>
              <p:nvPr/>
            </p:nvSpPr>
            <p:spPr>
              <a:xfrm flipH="1">
                <a:off x="7475243" y="3212976"/>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14" name="Rectangle 513"/>
              <p:cNvSpPr/>
              <p:nvPr/>
            </p:nvSpPr>
            <p:spPr>
              <a:xfrm flipH="1">
                <a:off x="6680841" y="1332008"/>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15" name="Rectangle 514"/>
              <p:cNvSpPr/>
              <p:nvPr/>
            </p:nvSpPr>
            <p:spPr>
              <a:xfrm flipH="1">
                <a:off x="6680841" y="1584008"/>
                <a:ext cx="134714" cy="184666"/>
              </a:xfrm>
              <a:prstGeom prst="rect">
                <a:avLst/>
              </a:prstGeom>
              <a:noFill/>
            </p:spPr>
            <p:txBody>
              <a:bodyPr wrap="square" lIns="0" tIns="0" rIns="0" bIns="0">
                <a:spAutoFit/>
              </a:bodyPr>
              <a:lstStyle/>
              <a:p>
                <a:pPr algn="ctr"/>
                <a:r>
                  <a:rPr lang="sv-SE" sz="1200" b="1" dirty="0" smtClean="0">
                    <a:solidFill>
                      <a:srgbClr val="00B050"/>
                    </a:solidFill>
                  </a:rPr>
                  <a:t>2   </a:t>
                </a:r>
                <a:endParaRPr lang="sv-SE" sz="1200" b="1" dirty="0" smtClean="0">
                  <a:solidFill>
                    <a:srgbClr val="00B050"/>
                  </a:solidFill>
                </a:endParaRPr>
              </a:p>
            </p:txBody>
          </p:sp>
          <p:sp>
            <p:nvSpPr>
              <p:cNvPr id="516" name="Rectangle 515"/>
              <p:cNvSpPr/>
              <p:nvPr/>
            </p:nvSpPr>
            <p:spPr>
              <a:xfrm flipH="1">
                <a:off x="6680841" y="2966755"/>
                <a:ext cx="134714" cy="184666"/>
              </a:xfrm>
              <a:prstGeom prst="rect">
                <a:avLst/>
              </a:prstGeom>
              <a:noFill/>
            </p:spPr>
            <p:txBody>
              <a:bodyPr wrap="square" lIns="0" tIns="0" rIns="0" bIns="0">
                <a:spAutoFit/>
              </a:bodyPr>
              <a:lstStyle/>
              <a:p>
                <a:pPr algn="ctr"/>
                <a:r>
                  <a:rPr lang="sv-SE" sz="1200" b="1" dirty="0" smtClean="0">
                    <a:solidFill>
                      <a:srgbClr val="00B050"/>
                    </a:solidFill>
                  </a:rPr>
                  <a:t>1         </a:t>
                </a:r>
              </a:p>
            </p:txBody>
          </p:sp>
          <p:sp>
            <p:nvSpPr>
              <p:cNvPr id="517" name="Rectangle 516"/>
              <p:cNvSpPr/>
              <p:nvPr/>
            </p:nvSpPr>
            <p:spPr>
              <a:xfrm flipH="1">
                <a:off x="6680841" y="3212976"/>
                <a:ext cx="134714" cy="184666"/>
              </a:xfrm>
              <a:prstGeom prst="rect">
                <a:avLst/>
              </a:prstGeom>
              <a:noFill/>
            </p:spPr>
            <p:txBody>
              <a:bodyPr wrap="square" lIns="0" tIns="0" rIns="0" bIns="0">
                <a:spAutoFit/>
              </a:bodyPr>
              <a:lstStyle/>
              <a:p>
                <a:pPr algn="ctr"/>
                <a:r>
                  <a:rPr lang="sv-SE" sz="1200" b="1" dirty="0">
                    <a:solidFill>
                      <a:srgbClr val="00B050"/>
                    </a:solidFill>
                  </a:rPr>
                  <a:t>1</a:t>
                </a:r>
                <a:r>
                  <a:rPr lang="sv-SE" sz="1200" b="1" dirty="0" smtClean="0">
                    <a:solidFill>
                      <a:srgbClr val="00B050"/>
                    </a:solidFill>
                  </a:rPr>
                  <a:t>         </a:t>
                </a:r>
              </a:p>
            </p:txBody>
          </p:sp>
        </p:grpSp>
        <p:grpSp>
          <p:nvGrpSpPr>
            <p:cNvPr id="8" name="Group 7"/>
            <p:cNvGrpSpPr/>
            <p:nvPr/>
          </p:nvGrpSpPr>
          <p:grpSpPr>
            <a:xfrm>
              <a:off x="2052955" y="4149080"/>
              <a:ext cx="1213599" cy="2083586"/>
              <a:chOff x="2052955" y="4149080"/>
              <a:chExt cx="1213599" cy="2083586"/>
            </a:xfrm>
          </p:grpSpPr>
          <p:sp>
            <p:nvSpPr>
              <p:cNvPr id="519" name="Rectangle 518"/>
              <p:cNvSpPr/>
              <p:nvPr/>
            </p:nvSpPr>
            <p:spPr>
              <a:xfrm>
                <a:off x="2052955" y="5796000"/>
                <a:ext cx="259877" cy="184666"/>
              </a:xfrm>
              <a:prstGeom prst="rect">
                <a:avLst/>
              </a:prstGeom>
              <a:noFill/>
            </p:spPr>
            <p:txBody>
              <a:bodyPr wrap="square" lIns="0" tIns="0" rIns="0" bIns="0">
                <a:spAutoFit/>
              </a:bodyPr>
              <a:lstStyle/>
              <a:p>
                <a:pPr algn="ctr"/>
                <a:r>
                  <a:rPr lang="sv-SE" sz="1200" b="1" dirty="0" smtClean="0">
                    <a:solidFill>
                      <a:srgbClr val="00B050"/>
                    </a:solidFill>
                  </a:rPr>
                  <a:t>1</a:t>
                </a:r>
              </a:p>
            </p:txBody>
          </p:sp>
          <p:sp>
            <p:nvSpPr>
              <p:cNvPr id="520" name="Rectangle 519"/>
              <p:cNvSpPr/>
              <p:nvPr/>
            </p:nvSpPr>
            <p:spPr>
              <a:xfrm>
                <a:off x="2053378" y="5559043"/>
                <a:ext cx="259877" cy="184666"/>
              </a:xfrm>
              <a:prstGeom prst="rect">
                <a:avLst/>
              </a:prstGeom>
              <a:noFill/>
            </p:spPr>
            <p:txBody>
              <a:bodyPr wrap="square" lIns="0" tIns="0" rIns="0" bIns="0">
                <a:spAutoFit/>
              </a:bodyPr>
              <a:lstStyle/>
              <a:p>
                <a:pPr algn="ctr"/>
                <a:r>
                  <a:rPr lang="sv-SE" sz="1200" b="1" dirty="0" smtClean="0">
                    <a:solidFill>
                      <a:srgbClr val="00B050"/>
                    </a:solidFill>
                  </a:rPr>
                  <a:t>1         </a:t>
                </a:r>
              </a:p>
            </p:txBody>
          </p:sp>
          <p:sp>
            <p:nvSpPr>
              <p:cNvPr id="521" name="Rectangle 520"/>
              <p:cNvSpPr/>
              <p:nvPr/>
            </p:nvSpPr>
            <p:spPr>
              <a:xfrm>
                <a:off x="2052955" y="6048000"/>
                <a:ext cx="259877" cy="184666"/>
              </a:xfrm>
              <a:prstGeom prst="rect">
                <a:avLst/>
              </a:prstGeom>
              <a:noFill/>
            </p:spPr>
            <p:txBody>
              <a:bodyPr wrap="square" lIns="0" tIns="0" rIns="0" bIns="0">
                <a:spAutoFit/>
              </a:bodyPr>
              <a:lstStyle/>
              <a:p>
                <a:pPr algn="ctr"/>
                <a:r>
                  <a:rPr lang="sv-SE" sz="1200" b="1" dirty="0" smtClean="0">
                    <a:solidFill>
                      <a:srgbClr val="00B050"/>
                    </a:solidFill>
                  </a:rPr>
                  <a:t>1</a:t>
                </a:r>
              </a:p>
            </p:txBody>
          </p:sp>
          <p:sp>
            <p:nvSpPr>
              <p:cNvPr id="522" name="Rectangle 521"/>
              <p:cNvSpPr/>
              <p:nvPr/>
            </p:nvSpPr>
            <p:spPr>
              <a:xfrm>
                <a:off x="2052955" y="4392000"/>
                <a:ext cx="259877" cy="184666"/>
              </a:xfrm>
              <a:prstGeom prst="rect">
                <a:avLst/>
              </a:prstGeom>
              <a:noFill/>
            </p:spPr>
            <p:txBody>
              <a:bodyPr wrap="square" lIns="0" tIns="0" rIns="0" bIns="0">
                <a:spAutoFit/>
              </a:bodyPr>
              <a:lstStyle/>
              <a:p>
                <a:pPr algn="ctr"/>
                <a:r>
                  <a:rPr lang="sv-SE" sz="1200" b="1" dirty="0" smtClean="0">
                    <a:solidFill>
                      <a:srgbClr val="00B050"/>
                    </a:solidFill>
                  </a:rPr>
                  <a:t>2</a:t>
                </a:r>
              </a:p>
            </p:txBody>
          </p:sp>
          <p:sp>
            <p:nvSpPr>
              <p:cNvPr id="523" name="Rectangle 522"/>
              <p:cNvSpPr/>
              <p:nvPr/>
            </p:nvSpPr>
            <p:spPr>
              <a:xfrm>
                <a:off x="2052955" y="4149080"/>
                <a:ext cx="259877"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24" name="Rectangle 523"/>
              <p:cNvSpPr/>
              <p:nvPr/>
            </p:nvSpPr>
            <p:spPr>
              <a:xfrm>
                <a:off x="2052955" y="4644000"/>
                <a:ext cx="259877" cy="184666"/>
              </a:xfrm>
              <a:prstGeom prst="rect">
                <a:avLst/>
              </a:prstGeom>
              <a:noFill/>
            </p:spPr>
            <p:txBody>
              <a:bodyPr wrap="square" lIns="0" tIns="0" rIns="0" bIns="0">
                <a:spAutoFit/>
              </a:bodyPr>
              <a:lstStyle/>
              <a:p>
                <a:pPr algn="ctr"/>
                <a:r>
                  <a:rPr lang="sv-SE" sz="1200" b="1" dirty="0" smtClean="0">
                    <a:solidFill>
                      <a:srgbClr val="00B050"/>
                    </a:solidFill>
                  </a:rPr>
                  <a:t>2</a:t>
                </a:r>
              </a:p>
            </p:txBody>
          </p:sp>
          <p:sp>
            <p:nvSpPr>
              <p:cNvPr id="525" name="Rectangle 524"/>
              <p:cNvSpPr/>
              <p:nvPr/>
            </p:nvSpPr>
            <p:spPr>
              <a:xfrm>
                <a:off x="2871963" y="4914638"/>
                <a:ext cx="259877" cy="206851"/>
              </a:xfrm>
              <a:prstGeom prst="rect">
                <a:avLst/>
              </a:prstGeom>
              <a:noFill/>
            </p:spPr>
            <p:txBody>
              <a:bodyPr wrap="square" lIns="0" tIns="0" rIns="0" bIns="0">
                <a:spAutoFit/>
              </a:bodyPr>
              <a:lstStyle/>
              <a:p>
                <a:pPr algn="ctr">
                  <a:lnSpc>
                    <a:spcPct val="120000"/>
                  </a:lnSpc>
                </a:pPr>
                <a:r>
                  <a:rPr lang="sv-SE" sz="1200" b="1" dirty="0" smtClean="0">
                    <a:solidFill>
                      <a:srgbClr val="00B050"/>
                    </a:solidFill>
                  </a:rPr>
                  <a:t>2</a:t>
                </a:r>
                <a:endParaRPr lang="sv-SE" sz="1200" b="1" dirty="0" smtClean="0">
                  <a:solidFill>
                    <a:srgbClr val="00B050"/>
                  </a:solidFill>
                </a:endParaRPr>
              </a:p>
            </p:txBody>
          </p:sp>
          <p:sp>
            <p:nvSpPr>
              <p:cNvPr id="526" name="Rectangle 525"/>
              <p:cNvSpPr/>
              <p:nvPr/>
            </p:nvSpPr>
            <p:spPr>
              <a:xfrm flipH="1">
                <a:off x="2843808" y="4392000"/>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27" name="Rectangle 526"/>
              <p:cNvSpPr/>
              <p:nvPr/>
            </p:nvSpPr>
            <p:spPr>
              <a:xfrm flipH="1">
                <a:off x="3131840" y="4149080"/>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28" name="Rectangle 527"/>
              <p:cNvSpPr/>
              <p:nvPr/>
            </p:nvSpPr>
            <p:spPr>
              <a:xfrm flipH="1">
                <a:off x="2483768" y="4644000"/>
                <a:ext cx="134714" cy="184666"/>
              </a:xfrm>
              <a:prstGeom prst="rect">
                <a:avLst/>
              </a:prstGeom>
              <a:noFill/>
            </p:spPr>
            <p:txBody>
              <a:bodyPr wrap="square" lIns="0" tIns="0" rIns="0" bIns="0">
                <a:spAutoFit/>
              </a:bodyPr>
              <a:lstStyle/>
              <a:p>
                <a:pPr algn="ctr"/>
                <a:r>
                  <a:rPr lang="sv-SE" sz="1200" b="1" dirty="0">
                    <a:solidFill>
                      <a:srgbClr val="00B050"/>
                    </a:solidFill>
                  </a:rPr>
                  <a:t>2</a:t>
                </a:r>
                <a:r>
                  <a:rPr lang="sv-SE" sz="1200" b="1" dirty="0" smtClean="0">
                    <a:solidFill>
                      <a:srgbClr val="00B050"/>
                    </a:solidFill>
                  </a:rPr>
                  <a:t>        </a:t>
                </a:r>
              </a:p>
            </p:txBody>
          </p:sp>
          <p:sp>
            <p:nvSpPr>
              <p:cNvPr id="529" name="Rectangle 528"/>
              <p:cNvSpPr/>
              <p:nvPr/>
            </p:nvSpPr>
            <p:spPr>
              <a:xfrm flipH="1">
                <a:off x="2843808" y="5796000"/>
                <a:ext cx="134714" cy="184666"/>
              </a:xfrm>
              <a:prstGeom prst="rect">
                <a:avLst/>
              </a:prstGeom>
              <a:noFill/>
            </p:spPr>
            <p:txBody>
              <a:bodyPr wrap="square" lIns="0" tIns="0" rIns="0" bIns="0">
                <a:spAutoFit/>
              </a:bodyPr>
              <a:lstStyle/>
              <a:p>
                <a:pPr algn="ctr"/>
                <a:r>
                  <a:rPr lang="sv-SE" sz="1200" b="1" dirty="0">
                    <a:solidFill>
                      <a:srgbClr val="00B050"/>
                    </a:solidFill>
                  </a:rPr>
                  <a:t>1</a:t>
                </a:r>
                <a:r>
                  <a:rPr lang="sv-SE" sz="1200" b="1" dirty="0" smtClean="0">
                    <a:solidFill>
                      <a:srgbClr val="00B050"/>
                    </a:solidFill>
                  </a:rPr>
                  <a:t>         </a:t>
                </a:r>
              </a:p>
            </p:txBody>
          </p:sp>
          <p:sp>
            <p:nvSpPr>
              <p:cNvPr id="530" name="Rectangle 529"/>
              <p:cNvSpPr/>
              <p:nvPr/>
            </p:nvSpPr>
            <p:spPr>
              <a:xfrm flipH="1">
                <a:off x="3131840" y="6048000"/>
                <a:ext cx="134714" cy="184666"/>
              </a:xfrm>
              <a:prstGeom prst="rect">
                <a:avLst/>
              </a:prstGeom>
              <a:noFill/>
            </p:spPr>
            <p:txBody>
              <a:bodyPr wrap="square" lIns="0" tIns="0" rIns="0" bIns="0">
                <a:spAutoFit/>
              </a:bodyPr>
              <a:lstStyle/>
              <a:p>
                <a:pPr algn="ctr"/>
                <a:r>
                  <a:rPr lang="sv-SE" sz="1200" b="1" dirty="0">
                    <a:solidFill>
                      <a:srgbClr val="00B050"/>
                    </a:solidFill>
                  </a:rPr>
                  <a:t>1</a:t>
                </a:r>
                <a:r>
                  <a:rPr lang="sv-SE" sz="1200" b="1" dirty="0" smtClean="0">
                    <a:solidFill>
                      <a:srgbClr val="00B050"/>
                    </a:solidFill>
                  </a:rPr>
                  <a:t>         </a:t>
                </a:r>
              </a:p>
            </p:txBody>
          </p:sp>
          <p:sp>
            <p:nvSpPr>
              <p:cNvPr id="531" name="Rectangle 530"/>
              <p:cNvSpPr/>
              <p:nvPr/>
            </p:nvSpPr>
            <p:spPr>
              <a:xfrm flipH="1">
                <a:off x="2483768" y="5559043"/>
                <a:ext cx="134714" cy="184666"/>
              </a:xfrm>
              <a:prstGeom prst="rect">
                <a:avLst/>
              </a:prstGeom>
              <a:noFill/>
            </p:spPr>
            <p:txBody>
              <a:bodyPr wrap="square" lIns="0" tIns="0" rIns="0" bIns="0">
                <a:spAutoFit/>
              </a:bodyPr>
              <a:lstStyle/>
              <a:p>
                <a:pPr algn="ctr"/>
                <a:r>
                  <a:rPr lang="sv-SE" sz="1200" b="1" dirty="0">
                    <a:solidFill>
                      <a:srgbClr val="00B050"/>
                    </a:solidFill>
                  </a:rPr>
                  <a:t>1</a:t>
                </a:r>
                <a:r>
                  <a:rPr lang="sv-SE" sz="1200" b="1" dirty="0" smtClean="0">
                    <a:solidFill>
                      <a:srgbClr val="00B050"/>
                    </a:solidFill>
                  </a:rPr>
                  <a:t>         </a:t>
                </a:r>
              </a:p>
            </p:txBody>
          </p:sp>
          <p:sp>
            <p:nvSpPr>
              <p:cNvPr id="535" name="Rectangle 534"/>
              <p:cNvSpPr/>
              <p:nvPr/>
            </p:nvSpPr>
            <p:spPr>
              <a:xfrm>
                <a:off x="2871963" y="5229200"/>
                <a:ext cx="259877" cy="221599"/>
              </a:xfrm>
              <a:prstGeom prst="rect">
                <a:avLst/>
              </a:prstGeom>
              <a:noFill/>
            </p:spPr>
            <p:txBody>
              <a:bodyPr wrap="square" lIns="0" tIns="0" rIns="0" bIns="0">
                <a:spAutoFit/>
              </a:bodyPr>
              <a:lstStyle/>
              <a:p>
                <a:pPr algn="ctr">
                  <a:lnSpc>
                    <a:spcPct val="120000"/>
                  </a:lnSpc>
                </a:pPr>
                <a:r>
                  <a:rPr lang="sv-SE" sz="1200" b="1" dirty="0">
                    <a:solidFill>
                      <a:srgbClr val="00B050"/>
                    </a:solidFill>
                  </a:rPr>
                  <a:t>1</a:t>
                </a:r>
                <a:endParaRPr lang="sv-SE" sz="1200" b="1" dirty="0" smtClean="0">
                  <a:solidFill>
                    <a:srgbClr val="00B050"/>
                  </a:solidFill>
                </a:endParaRPr>
              </a:p>
            </p:txBody>
          </p:sp>
        </p:grpSp>
        <p:grpSp>
          <p:nvGrpSpPr>
            <p:cNvPr id="9" name="Group 8"/>
            <p:cNvGrpSpPr/>
            <p:nvPr/>
          </p:nvGrpSpPr>
          <p:grpSpPr>
            <a:xfrm>
              <a:off x="6472363" y="4941168"/>
              <a:ext cx="259877" cy="536161"/>
              <a:chOff x="3024363" y="5067038"/>
              <a:chExt cx="259877" cy="536161"/>
            </a:xfrm>
          </p:grpSpPr>
          <p:sp>
            <p:nvSpPr>
              <p:cNvPr id="536" name="Rectangle 535"/>
              <p:cNvSpPr/>
              <p:nvPr/>
            </p:nvSpPr>
            <p:spPr>
              <a:xfrm>
                <a:off x="3024363" y="5067038"/>
                <a:ext cx="259877" cy="206851"/>
              </a:xfrm>
              <a:prstGeom prst="rect">
                <a:avLst/>
              </a:prstGeom>
              <a:noFill/>
            </p:spPr>
            <p:txBody>
              <a:bodyPr wrap="square" lIns="0" tIns="0" rIns="0" bIns="0">
                <a:spAutoFit/>
              </a:bodyPr>
              <a:lstStyle/>
              <a:p>
                <a:pPr algn="ctr">
                  <a:lnSpc>
                    <a:spcPct val="120000"/>
                  </a:lnSpc>
                </a:pPr>
                <a:r>
                  <a:rPr lang="sv-SE" sz="1200" b="1" dirty="0" smtClean="0">
                    <a:solidFill>
                      <a:srgbClr val="00B050"/>
                    </a:solidFill>
                  </a:rPr>
                  <a:t>2</a:t>
                </a:r>
                <a:endParaRPr lang="sv-SE" sz="1200" b="1" dirty="0" smtClean="0">
                  <a:solidFill>
                    <a:srgbClr val="00B050"/>
                  </a:solidFill>
                </a:endParaRPr>
              </a:p>
            </p:txBody>
          </p:sp>
          <p:sp>
            <p:nvSpPr>
              <p:cNvPr id="537" name="Rectangle 536"/>
              <p:cNvSpPr/>
              <p:nvPr/>
            </p:nvSpPr>
            <p:spPr>
              <a:xfrm>
                <a:off x="3024363" y="5381600"/>
                <a:ext cx="259877" cy="221599"/>
              </a:xfrm>
              <a:prstGeom prst="rect">
                <a:avLst/>
              </a:prstGeom>
              <a:noFill/>
            </p:spPr>
            <p:txBody>
              <a:bodyPr wrap="square" lIns="0" tIns="0" rIns="0" bIns="0">
                <a:spAutoFit/>
              </a:bodyPr>
              <a:lstStyle/>
              <a:p>
                <a:pPr algn="ctr">
                  <a:lnSpc>
                    <a:spcPct val="120000"/>
                  </a:lnSpc>
                </a:pPr>
                <a:r>
                  <a:rPr lang="sv-SE" sz="1200" b="1" dirty="0">
                    <a:solidFill>
                      <a:srgbClr val="00B050"/>
                    </a:solidFill>
                  </a:rPr>
                  <a:t>1</a:t>
                </a:r>
                <a:endParaRPr lang="sv-SE" sz="1200" b="1" dirty="0" smtClean="0">
                  <a:solidFill>
                    <a:srgbClr val="00B050"/>
                  </a:solidFill>
                </a:endParaRPr>
              </a:p>
            </p:txBody>
          </p:sp>
        </p:grpSp>
      </p:grpSp>
      <p:grpSp>
        <p:nvGrpSpPr>
          <p:cNvPr id="13" name="Group 12"/>
          <p:cNvGrpSpPr/>
          <p:nvPr/>
        </p:nvGrpSpPr>
        <p:grpSpPr>
          <a:xfrm>
            <a:off x="3552739" y="1937737"/>
            <a:ext cx="3871426" cy="1774380"/>
            <a:chOff x="3552739" y="1937737"/>
            <a:chExt cx="3871426" cy="1774380"/>
          </a:xfrm>
        </p:grpSpPr>
        <p:sp>
          <p:nvSpPr>
            <p:cNvPr id="532" name="Rectangle 531"/>
            <p:cNvSpPr/>
            <p:nvPr/>
          </p:nvSpPr>
          <p:spPr>
            <a:xfrm>
              <a:off x="5032203" y="1937737"/>
              <a:ext cx="259877" cy="246221"/>
            </a:xfrm>
            <a:prstGeom prst="rect">
              <a:avLst/>
            </a:prstGeom>
            <a:noFill/>
          </p:spPr>
          <p:txBody>
            <a:bodyPr wrap="square" lIns="0" tIns="0" rIns="0" bIns="0">
              <a:spAutoFit/>
            </a:bodyPr>
            <a:lstStyle/>
            <a:p>
              <a:pPr algn="ctr"/>
              <a:r>
                <a:rPr lang="sv-SE" sz="1600" b="1" dirty="0">
                  <a:solidFill>
                    <a:srgbClr val="00B050"/>
                  </a:solidFill>
                </a:rPr>
                <a:t>X</a:t>
              </a:r>
              <a:r>
                <a:rPr lang="sv-SE" sz="1600" b="1" dirty="0" smtClean="0">
                  <a:solidFill>
                    <a:srgbClr val="00B050"/>
                  </a:solidFill>
                </a:rPr>
                <a:t>         </a:t>
              </a:r>
            </a:p>
          </p:txBody>
        </p:sp>
        <p:sp>
          <p:nvSpPr>
            <p:cNvPr id="533" name="Rectangle 532"/>
            <p:cNvSpPr/>
            <p:nvPr/>
          </p:nvSpPr>
          <p:spPr>
            <a:xfrm>
              <a:off x="5189357" y="3465896"/>
              <a:ext cx="259877" cy="246221"/>
            </a:xfrm>
            <a:prstGeom prst="rect">
              <a:avLst/>
            </a:prstGeom>
            <a:noFill/>
          </p:spPr>
          <p:txBody>
            <a:bodyPr wrap="square" lIns="0" tIns="0" rIns="0" bIns="0">
              <a:spAutoFit/>
            </a:bodyPr>
            <a:lstStyle/>
            <a:p>
              <a:pPr algn="ctr"/>
              <a:r>
                <a:rPr lang="sv-SE" sz="1600" b="1" dirty="0" smtClean="0">
                  <a:solidFill>
                    <a:srgbClr val="00B050"/>
                  </a:solidFill>
                </a:rPr>
                <a:t>X1         </a:t>
              </a:r>
            </a:p>
          </p:txBody>
        </p:sp>
        <p:sp>
          <p:nvSpPr>
            <p:cNvPr id="534" name="Rectangle 533"/>
            <p:cNvSpPr/>
            <p:nvPr/>
          </p:nvSpPr>
          <p:spPr>
            <a:xfrm>
              <a:off x="4319027" y="3465896"/>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
          <p:nvSpPr>
            <p:cNvPr id="538" name="Rectangle 537"/>
            <p:cNvSpPr/>
            <p:nvPr/>
          </p:nvSpPr>
          <p:spPr>
            <a:xfrm>
              <a:off x="3552739" y="2030651"/>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
          <p:nvSpPr>
            <p:cNvPr id="539" name="Rectangle 538"/>
            <p:cNvSpPr/>
            <p:nvPr/>
          </p:nvSpPr>
          <p:spPr>
            <a:xfrm>
              <a:off x="7164288" y="2030651"/>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grpSp>
    </p:spTree>
    <p:extLst>
      <p:ext uri="{BB962C8B-B14F-4D97-AF65-F5344CB8AC3E}">
        <p14:creationId xmlns:p14="http://schemas.microsoft.com/office/powerpoint/2010/main" val="29164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15</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3590422" y="188640"/>
            <a:ext cx="1963166" cy="369332"/>
          </a:xfrm>
          <a:prstGeom prst="rect">
            <a:avLst/>
          </a:prstGeom>
        </p:spPr>
        <p:txBody>
          <a:bodyPr wrap="none">
            <a:spAutoFit/>
          </a:bodyPr>
          <a:lstStyle/>
          <a:p>
            <a:pPr algn="ctr"/>
            <a:r>
              <a:rPr lang="sv-SE" dirty="0" smtClean="0"/>
              <a:t>Critical timing path</a:t>
            </a:r>
            <a:endParaRPr lang="sv-SE" dirty="0"/>
          </a:p>
        </p:txBody>
      </p:sp>
      <p:grpSp>
        <p:nvGrpSpPr>
          <p:cNvPr id="2" name="Group 1"/>
          <p:cNvGrpSpPr/>
          <p:nvPr/>
        </p:nvGrpSpPr>
        <p:grpSpPr>
          <a:xfrm>
            <a:off x="3483082" y="1124745"/>
            <a:ext cx="4509299" cy="5560944"/>
            <a:chOff x="3231055" y="1124745"/>
            <a:chExt cx="4509299" cy="5560944"/>
          </a:xfrm>
        </p:grpSpPr>
        <p:cxnSp>
          <p:nvCxnSpPr>
            <p:cNvPr id="161" name="Line 1873"/>
            <p:cNvCxnSpPr>
              <a:cxnSpLocks noChangeShapeType="1"/>
            </p:cNvCxnSpPr>
            <p:nvPr/>
          </p:nvCxnSpPr>
          <p:spPr bwMode="auto">
            <a:xfrm>
              <a:off x="5288027" y="2312744"/>
              <a:ext cx="0" cy="1572989"/>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4464000" y="4005064"/>
              <a:ext cx="3276352" cy="2680625"/>
              <a:chOff x="4422490" y="3323153"/>
              <a:chExt cx="3276352" cy="2680625"/>
            </a:xfrm>
          </p:grpSpPr>
          <p:cxnSp>
            <p:nvCxnSpPr>
              <p:cNvPr id="243" name="Line 1873"/>
              <p:cNvCxnSpPr>
                <a:cxnSpLocks noChangeShapeType="1"/>
              </p:cNvCxnSpPr>
              <p:nvPr/>
            </p:nvCxnSpPr>
            <p:spPr bwMode="auto">
              <a:xfrm flipH="1">
                <a:off x="6605048" y="4378566"/>
                <a:ext cx="0" cy="302742"/>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1728448" cy="475662"/>
                <a:chOff x="5622790" y="3592690"/>
                <a:chExt cx="1759320" cy="475662"/>
              </a:xfrm>
            </p:grpSpPr>
            <p:cxnSp>
              <p:nvCxnSpPr>
                <p:cNvPr id="334"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282" name="Rectangle 28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9" y="4529937"/>
                <a:ext cx="1093793"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grpSp>
          <p:nvGrpSpPr>
            <p:cNvPr id="172" name="Group 171"/>
            <p:cNvGrpSpPr/>
            <p:nvPr/>
          </p:nvGrpSpPr>
          <p:grpSpPr>
            <a:xfrm>
              <a:off x="3231055" y="1124745"/>
              <a:ext cx="3998939" cy="2664000"/>
              <a:chOff x="3161535" y="1975159"/>
              <a:chExt cx="3998939" cy="2655256"/>
            </a:xfrm>
          </p:grpSpPr>
          <p:cxnSp>
            <p:nvCxnSpPr>
              <p:cNvPr id="173" name="Line 1837"/>
              <p:cNvCxnSpPr>
                <a:cxnSpLocks noChangeShapeType="1"/>
              </p:cNvCxnSpPr>
              <p:nvPr/>
            </p:nvCxnSpPr>
            <p:spPr bwMode="auto">
              <a:xfrm flipH="1">
                <a:off x="3161535" y="3163158"/>
                <a:ext cx="293865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7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1" name="Rectangle 240"/>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284"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6" name="Rectangle 285"/>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337"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8"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9" name="Rectangle 338"/>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340" name="Freeform 339"/>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1"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2" name="Group 341"/>
              <p:cNvGrpSpPr/>
              <p:nvPr/>
            </p:nvGrpSpPr>
            <p:grpSpPr>
              <a:xfrm flipH="1">
                <a:off x="5623653" y="2226714"/>
                <a:ext cx="1253017" cy="235872"/>
                <a:chOff x="1030368" y="2373620"/>
                <a:chExt cx="1683386" cy="360791"/>
              </a:xfrm>
            </p:grpSpPr>
            <p:cxnSp>
              <p:nvCxnSpPr>
                <p:cNvPr id="394"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5"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43" name="Oval 342"/>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4"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45"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6" name="Freeform 345"/>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7"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8" name="Oval 347"/>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9"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0" name="Freeform 349"/>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1"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2" name="Oval 351"/>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53"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4"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55" name="Group 354"/>
              <p:cNvGrpSpPr/>
              <p:nvPr/>
            </p:nvGrpSpPr>
            <p:grpSpPr>
              <a:xfrm flipH="1">
                <a:off x="6097626" y="3546254"/>
                <a:ext cx="272557" cy="200051"/>
                <a:chOff x="1566727" y="4404746"/>
                <a:chExt cx="416905" cy="306000"/>
              </a:xfrm>
            </p:grpSpPr>
            <p:cxnSp>
              <p:nvCxnSpPr>
                <p:cNvPr id="390"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91" name="Freeform 390"/>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92"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3"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56"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7"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8" name="Freeform 357"/>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9"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0"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1"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2"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3" name="Freeform 362"/>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4"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5"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6"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7" name="Freeform 366"/>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8"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9"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0" name="Freeform 369"/>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71"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2"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3"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4"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5" name="Line 1837"/>
              <p:cNvCxnSpPr>
                <a:cxnSpLocks noChangeShapeType="1"/>
              </p:cNvCxnSpPr>
              <p:nvPr/>
            </p:nvCxnSpPr>
            <p:spPr bwMode="auto">
              <a:xfrm flipH="1">
                <a:off x="6374970" y="3168000"/>
                <a:ext cx="504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76"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7"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8" name="Rectangle 377"/>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79" name="Group 378"/>
              <p:cNvGrpSpPr/>
              <p:nvPr/>
            </p:nvGrpSpPr>
            <p:grpSpPr>
              <a:xfrm flipH="1">
                <a:off x="6102412" y="2587149"/>
                <a:ext cx="272557" cy="195039"/>
                <a:chOff x="1559406" y="2919937"/>
                <a:chExt cx="416905" cy="298333"/>
              </a:xfrm>
            </p:grpSpPr>
            <p:cxnSp>
              <p:nvCxnSpPr>
                <p:cNvPr id="385"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7"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88"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9" name="Oval 388"/>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80"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1" name="Freeform 380"/>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2"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3" name="Oval 382"/>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384" name="Rectangle 383"/>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396" name="Line 1837"/>
            <p:cNvCxnSpPr>
              <a:cxnSpLocks noChangeShapeType="1"/>
            </p:cNvCxnSpPr>
            <p:nvPr/>
          </p:nvCxnSpPr>
          <p:spPr bwMode="auto">
            <a:xfrm flipH="1">
              <a:off x="5288027" y="3888000"/>
              <a:ext cx="2452327"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397" name="Line 1873"/>
            <p:cNvCxnSpPr>
              <a:cxnSpLocks noChangeShapeType="1"/>
            </p:cNvCxnSpPr>
            <p:nvPr/>
          </p:nvCxnSpPr>
          <p:spPr bwMode="auto">
            <a:xfrm>
              <a:off x="7740352" y="3888000"/>
              <a:ext cx="0" cy="1330303"/>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398" name="Rectangle 397"/>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399" name="Rectangle 398"/>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0" name="Rectangle 399"/>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48" name="Group 147"/>
            <p:cNvGrpSpPr/>
            <p:nvPr/>
          </p:nvGrpSpPr>
          <p:grpSpPr>
            <a:xfrm>
              <a:off x="4716000" y="2178000"/>
              <a:ext cx="314787" cy="283467"/>
              <a:chOff x="6610779" y="2208328"/>
              <a:chExt cx="481501" cy="433594"/>
            </a:xfrm>
          </p:grpSpPr>
          <p:sp>
            <p:nvSpPr>
              <p:cNvPr id="149" name="Oval 14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0" name="Isosceles Triangle 14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452" name="Rectangle 45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2" name="Line 1837"/>
              <p:cNvCxnSpPr>
                <a:cxnSpLocks noChangeShapeType="1"/>
              </p:cNvCxnSpPr>
              <p:nvPr/>
            </p:nvCxnSpPr>
            <p:spPr bwMode="auto">
              <a:xfrm flipH="1">
                <a:off x="6374969" y="3164896"/>
                <a:ext cx="5017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cxnSp>
        <p:nvCxnSpPr>
          <p:cNvPr id="506" name="Line 1873"/>
          <p:cNvCxnSpPr>
            <a:cxnSpLocks noChangeShapeType="1"/>
          </p:cNvCxnSpPr>
          <p:nvPr/>
        </p:nvCxnSpPr>
        <p:spPr bwMode="auto">
          <a:xfrm>
            <a:off x="4644008" y="2328049"/>
            <a:ext cx="0" cy="2422214"/>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532" name="Rectangle 531"/>
          <p:cNvSpPr/>
          <p:nvPr/>
        </p:nvSpPr>
        <p:spPr>
          <a:xfrm>
            <a:off x="5032203" y="1937737"/>
            <a:ext cx="259877" cy="246221"/>
          </a:xfrm>
          <a:prstGeom prst="rect">
            <a:avLst/>
          </a:prstGeom>
          <a:noFill/>
        </p:spPr>
        <p:txBody>
          <a:bodyPr wrap="square" lIns="0" tIns="0" rIns="0" bIns="0">
            <a:spAutoFit/>
          </a:bodyPr>
          <a:lstStyle/>
          <a:p>
            <a:pPr algn="ctr"/>
            <a:r>
              <a:rPr lang="sv-SE" sz="1600" b="1" dirty="0">
                <a:solidFill>
                  <a:srgbClr val="00B050"/>
                </a:solidFill>
              </a:rPr>
              <a:t>X</a:t>
            </a:r>
            <a:r>
              <a:rPr lang="sv-SE" sz="1600" b="1" dirty="0" smtClean="0">
                <a:solidFill>
                  <a:srgbClr val="00B050"/>
                </a:solidFill>
              </a:rPr>
              <a:t>         </a:t>
            </a:r>
          </a:p>
        </p:txBody>
      </p:sp>
      <p:sp>
        <p:nvSpPr>
          <p:cNvPr id="533" name="Rectangle 532"/>
          <p:cNvSpPr/>
          <p:nvPr/>
        </p:nvSpPr>
        <p:spPr>
          <a:xfrm>
            <a:off x="5189357" y="3465896"/>
            <a:ext cx="259877" cy="246221"/>
          </a:xfrm>
          <a:prstGeom prst="rect">
            <a:avLst/>
          </a:prstGeom>
          <a:noFill/>
        </p:spPr>
        <p:txBody>
          <a:bodyPr wrap="square" lIns="0" tIns="0" rIns="0" bIns="0">
            <a:spAutoFit/>
          </a:bodyPr>
          <a:lstStyle/>
          <a:p>
            <a:pPr algn="ctr"/>
            <a:r>
              <a:rPr lang="sv-SE" sz="1600" b="1" dirty="0" smtClean="0">
                <a:solidFill>
                  <a:srgbClr val="00B050"/>
                </a:solidFill>
              </a:rPr>
              <a:t>X1         </a:t>
            </a:r>
          </a:p>
        </p:txBody>
      </p:sp>
      <p:sp>
        <p:nvSpPr>
          <p:cNvPr id="534" name="Rectangle 533"/>
          <p:cNvSpPr/>
          <p:nvPr/>
        </p:nvSpPr>
        <p:spPr>
          <a:xfrm>
            <a:off x="4319027" y="3465896"/>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
        <p:nvSpPr>
          <p:cNvPr id="538" name="Rectangle 537"/>
          <p:cNvSpPr/>
          <p:nvPr/>
        </p:nvSpPr>
        <p:spPr>
          <a:xfrm>
            <a:off x="3552739" y="2030651"/>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
        <p:nvSpPr>
          <p:cNvPr id="518" name="Rectangle 517"/>
          <p:cNvSpPr/>
          <p:nvPr/>
        </p:nvSpPr>
        <p:spPr>
          <a:xfrm flipH="1">
            <a:off x="3930091" y="1598334"/>
            <a:ext cx="1096775" cy="523220"/>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p>
          <a:p>
            <a:pPr algn="ctr"/>
            <a:r>
              <a:rPr lang="sv-SE" sz="1400" i="1" dirty="0" smtClean="0">
                <a:latin typeface="Arial" panose="020B0604020202020204" pitchFamily="34" charset="0"/>
                <a:cs typeface="Arial" panose="020B0604020202020204" pitchFamily="34" charset="0"/>
              </a:rPr>
              <a:t>g</a:t>
            </a:r>
            <a:r>
              <a:rPr lang="sv-SE" sz="1400" i="1" baseline="-25000" dirty="0" smtClean="0">
                <a:latin typeface="Arial" panose="020B0604020202020204" pitchFamily="34" charset="0"/>
                <a:cs typeface="Arial" panose="020B0604020202020204" pitchFamily="34" charset="0"/>
              </a:rPr>
              <a:t>CIN</a:t>
            </a:r>
            <a:r>
              <a:rPr lang="sv-SE" sz="1400" dirty="0" smtClean="0">
                <a:latin typeface="Arial" panose="020B0604020202020204" pitchFamily="34" charset="0"/>
                <a:cs typeface="Arial" panose="020B0604020202020204" pitchFamily="34" charset="0"/>
              </a:rPr>
              <a:t>=2, </a:t>
            </a:r>
            <a:r>
              <a:rPr lang="sv-SE" sz="1400" i="1" dirty="0" smtClean="0">
                <a:latin typeface="Arial" panose="020B0604020202020204" pitchFamily="34" charset="0"/>
                <a:cs typeface="Arial" panose="020B0604020202020204" pitchFamily="34" charset="0"/>
              </a:rPr>
              <a:t>p</a:t>
            </a:r>
            <a:r>
              <a:rPr lang="sv-SE" sz="1400" dirty="0" smtClean="0">
                <a:latin typeface="Arial" panose="020B0604020202020204" pitchFamily="34" charset="0"/>
                <a:cs typeface="Arial" panose="020B0604020202020204" pitchFamily="34" charset="0"/>
              </a:rPr>
              <a:t>=4</a:t>
            </a:r>
            <a:endParaRPr lang="sv-SE" sz="1400" dirty="0">
              <a:latin typeface="Arial" panose="020B0604020202020204" pitchFamily="34" charset="0"/>
              <a:cs typeface="Arial" panose="020B0604020202020204" pitchFamily="34" charset="0"/>
            </a:endParaRPr>
          </a:p>
        </p:txBody>
      </p:sp>
      <p:sp>
        <p:nvSpPr>
          <p:cNvPr id="539" name="Rectangle 538"/>
          <p:cNvSpPr/>
          <p:nvPr/>
        </p:nvSpPr>
        <p:spPr>
          <a:xfrm flipH="1">
            <a:off x="3598371" y="2710081"/>
            <a:ext cx="1869423" cy="523220"/>
          </a:xfrm>
          <a:prstGeom prst="rect">
            <a:avLst/>
          </a:prstGeom>
          <a:solidFill>
            <a:schemeClr val="bg1"/>
          </a:solidFill>
        </p:spPr>
        <p:txBody>
          <a:bodyPr wrap="none">
            <a:spAutoFit/>
          </a:bodyPr>
          <a:lstStyle/>
          <a:p>
            <a:pPr algn="ctr"/>
            <a:r>
              <a:rPr lang="sv-SE" sz="1400" dirty="0" smtClean="0">
                <a:latin typeface="Arial" panose="020B0604020202020204" pitchFamily="34" charset="0"/>
                <a:cs typeface="Arial" panose="020B0604020202020204" pitchFamily="34" charset="0"/>
              </a:rPr>
              <a:t>carry cell delay</a:t>
            </a:r>
          </a:p>
          <a:p>
            <a:pPr algn="ctr"/>
            <a:r>
              <a:rPr lang="sv-SE" sz="1400" i="1" dirty="0" smtClean="0">
                <a:latin typeface="Arial" panose="020B0604020202020204" pitchFamily="34" charset="0"/>
                <a:cs typeface="Arial" panose="020B0604020202020204" pitchFamily="34" charset="0"/>
              </a:rPr>
              <a:t>d=</a:t>
            </a:r>
            <a:r>
              <a:rPr lang="sv-SE" sz="1400" dirty="0">
                <a:latin typeface="Arial" panose="020B0604020202020204" pitchFamily="34" charset="0"/>
                <a:cs typeface="Arial" panose="020B0604020202020204" pitchFamily="34" charset="0"/>
              </a:rPr>
              <a:t>4</a:t>
            </a:r>
            <a:r>
              <a:rPr lang="sv-SE" sz="1400" dirty="0" smtClean="0">
                <a:latin typeface="Arial" panose="020B0604020202020204" pitchFamily="34" charset="0"/>
                <a:cs typeface="Arial" panose="020B0604020202020204" pitchFamily="34" charset="0"/>
              </a:rPr>
              <a:t>+2</a:t>
            </a:r>
            <a:r>
              <a:rPr lang="sv-SE" sz="1400" i="1" dirty="0" smtClean="0">
                <a:latin typeface="Arial" panose="020B0604020202020204" pitchFamily="34" charset="0"/>
                <a:cs typeface="Arial" panose="020B0604020202020204" pitchFamily="34" charset="0"/>
              </a:rPr>
              <a:t>*(</a:t>
            </a:r>
            <a:r>
              <a:rPr lang="sv-SE" sz="1400" dirty="0" smtClean="0">
                <a:latin typeface="Arial" panose="020B0604020202020204" pitchFamily="34" charset="0"/>
                <a:cs typeface="Arial" panose="020B0604020202020204" pitchFamily="34" charset="0"/>
              </a:rPr>
              <a:t>x+1)/</a:t>
            </a:r>
            <a:r>
              <a:rPr lang="sv-SE" sz="1400" dirty="0" smtClean="0">
                <a:latin typeface="Arial" panose="020B0604020202020204" pitchFamily="34" charset="0"/>
                <a:cs typeface="Arial" panose="020B0604020202020204" pitchFamily="34" charset="0"/>
              </a:rPr>
              <a:t>2+1+4/x</a:t>
            </a:r>
            <a:endParaRPr lang="sv-SE" sz="1400" dirty="0">
              <a:latin typeface="Arial" panose="020B0604020202020204" pitchFamily="34" charset="0"/>
              <a:cs typeface="Arial" panose="020B0604020202020204" pitchFamily="34" charset="0"/>
            </a:endParaRPr>
          </a:p>
        </p:txBody>
      </p:sp>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05" y="2710081"/>
            <a:ext cx="11715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1" name="Rectangle 540"/>
          <p:cNvSpPr/>
          <p:nvPr/>
        </p:nvSpPr>
        <p:spPr>
          <a:xfrm>
            <a:off x="7164288" y="2030651"/>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Tree>
    <p:extLst>
      <p:ext uri="{BB962C8B-B14F-4D97-AF65-F5344CB8AC3E}">
        <p14:creationId xmlns:p14="http://schemas.microsoft.com/office/powerpoint/2010/main" val="87797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Ripple-carry delay calculations</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16</a:t>
            </a:fld>
            <a:endParaRPr lang="sv-SE"/>
          </a:p>
        </p:txBody>
      </p:sp>
      <p:sp>
        <p:nvSpPr>
          <p:cNvPr id="31" name="Rectangle 30"/>
          <p:cNvSpPr/>
          <p:nvPr/>
        </p:nvSpPr>
        <p:spPr>
          <a:xfrm>
            <a:off x="1266570" y="1548000"/>
            <a:ext cx="6655733" cy="646331"/>
          </a:xfrm>
          <a:prstGeom prst="rect">
            <a:avLst/>
          </a:prstGeom>
        </p:spPr>
        <p:txBody>
          <a:bodyPr wrap="none">
            <a:spAutoFit/>
          </a:bodyPr>
          <a:lstStyle/>
          <a:p>
            <a:pPr algn="ctr"/>
            <a:r>
              <a:rPr lang="sv-SE" dirty="0" smtClean="0"/>
              <a:t>In the textbook there is a discussion on full adder cell MOSFET sizing!</a:t>
            </a:r>
          </a:p>
          <a:p>
            <a:pPr algn="ctr"/>
            <a:r>
              <a:rPr lang="sv-SE" dirty="0" smtClean="0"/>
              <a:t>Rather extreme sizing!</a:t>
            </a:r>
            <a:endParaRPr lang="sv-SE"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063" y="2474085"/>
            <a:ext cx="5180025" cy="301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2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2017-10-03</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17</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3590422" y="188640"/>
            <a:ext cx="1963166" cy="369332"/>
          </a:xfrm>
          <a:prstGeom prst="rect">
            <a:avLst/>
          </a:prstGeom>
        </p:spPr>
        <p:txBody>
          <a:bodyPr wrap="none">
            <a:spAutoFit/>
          </a:bodyPr>
          <a:lstStyle/>
          <a:p>
            <a:pPr algn="ctr"/>
            <a:r>
              <a:rPr lang="sv-SE" dirty="0" smtClean="0"/>
              <a:t>Critical timing path</a:t>
            </a:r>
            <a:endParaRPr lang="sv-SE" dirty="0"/>
          </a:p>
        </p:txBody>
      </p:sp>
      <p:grpSp>
        <p:nvGrpSpPr>
          <p:cNvPr id="2" name="Group 1"/>
          <p:cNvGrpSpPr/>
          <p:nvPr/>
        </p:nvGrpSpPr>
        <p:grpSpPr>
          <a:xfrm>
            <a:off x="3483082" y="1124745"/>
            <a:ext cx="4509299" cy="5560944"/>
            <a:chOff x="3231055" y="1124745"/>
            <a:chExt cx="4509299" cy="5560944"/>
          </a:xfrm>
        </p:grpSpPr>
        <p:cxnSp>
          <p:nvCxnSpPr>
            <p:cNvPr id="161" name="Line 1873"/>
            <p:cNvCxnSpPr>
              <a:cxnSpLocks noChangeShapeType="1"/>
            </p:cNvCxnSpPr>
            <p:nvPr/>
          </p:nvCxnSpPr>
          <p:spPr bwMode="auto">
            <a:xfrm>
              <a:off x="5288027" y="2312744"/>
              <a:ext cx="0" cy="1572989"/>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4464000" y="4005064"/>
              <a:ext cx="3276352" cy="2680625"/>
              <a:chOff x="4422490" y="3323153"/>
              <a:chExt cx="3276352" cy="2680625"/>
            </a:xfrm>
          </p:grpSpPr>
          <p:cxnSp>
            <p:nvCxnSpPr>
              <p:cNvPr id="243" name="Line 1873"/>
              <p:cNvCxnSpPr>
                <a:cxnSpLocks noChangeShapeType="1"/>
              </p:cNvCxnSpPr>
              <p:nvPr/>
            </p:nvCxnSpPr>
            <p:spPr bwMode="auto">
              <a:xfrm flipH="1">
                <a:off x="6605048" y="4378566"/>
                <a:ext cx="0" cy="302742"/>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1728448" cy="475662"/>
                <a:chOff x="5622790" y="3592690"/>
                <a:chExt cx="1759320" cy="475662"/>
              </a:xfrm>
            </p:grpSpPr>
            <p:cxnSp>
              <p:nvCxnSpPr>
                <p:cNvPr id="334"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282" name="Rectangle 28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9" y="4529937"/>
                <a:ext cx="1093793"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grpSp>
          <p:nvGrpSpPr>
            <p:cNvPr id="172" name="Group 171"/>
            <p:cNvGrpSpPr/>
            <p:nvPr/>
          </p:nvGrpSpPr>
          <p:grpSpPr>
            <a:xfrm>
              <a:off x="3231055" y="1124745"/>
              <a:ext cx="3998939" cy="2664000"/>
              <a:chOff x="3161535" y="1975159"/>
              <a:chExt cx="3998939" cy="2655256"/>
            </a:xfrm>
          </p:grpSpPr>
          <p:cxnSp>
            <p:nvCxnSpPr>
              <p:cNvPr id="173" name="Line 1837"/>
              <p:cNvCxnSpPr>
                <a:cxnSpLocks noChangeShapeType="1"/>
              </p:cNvCxnSpPr>
              <p:nvPr/>
            </p:nvCxnSpPr>
            <p:spPr bwMode="auto">
              <a:xfrm flipH="1">
                <a:off x="3161535" y="3163158"/>
                <a:ext cx="293865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7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1" name="Rectangle 240"/>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284"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6" name="Rectangle 285"/>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337"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8"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9" name="Rectangle 338"/>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340" name="Freeform 339"/>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1"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2" name="Group 341"/>
              <p:cNvGrpSpPr/>
              <p:nvPr/>
            </p:nvGrpSpPr>
            <p:grpSpPr>
              <a:xfrm flipH="1">
                <a:off x="5623653" y="2226714"/>
                <a:ext cx="1253017" cy="235872"/>
                <a:chOff x="1030368" y="2373620"/>
                <a:chExt cx="1683386" cy="360791"/>
              </a:xfrm>
            </p:grpSpPr>
            <p:cxnSp>
              <p:nvCxnSpPr>
                <p:cNvPr id="394"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5"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43" name="Oval 342"/>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4"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45"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6" name="Freeform 345"/>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7"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8" name="Oval 347"/>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9"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0" name="Freeform 349"/>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1"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2" name="Oval 351"/>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53"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4"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55" name="Group 354"/>
              <p:cNvGrpSpPr/>
              <p:nvPr/>
            </p:nvGrpSpPr>
            <p:grpSpPr>
              <a:xfrm flipH="1">
                <a:off x="6097626" y="3546254"/>
                <a:ext cx="272557" cy="200051"/>
                <a:chOff x="1566727" y="4404746"/>
                <a:chExt cx="416905" cy="306000"/>
              </a:xfrm>
            </p:grpSpPr>
            <p:cxnSp>
              <p:nvCxnSpPr>
                <p:cNvPr id="390"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91" name="Freeform 390"/>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92"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3"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56"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7"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8" name="Freeform 357"/>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9"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0"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1"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2"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3" name="Freeform 362"/>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4"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5"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6"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7" name="Freeform 366"/>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8"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9"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0" name="Freeform 369"/>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71"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2"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3"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4"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5" name="Line 1837"/>
              <p:cNvCxnSpPr>
                <a:cxnSpLocks noChangeShapeType="1"/>
              </p:cNvCxnSpPr>
              <p:nvPr/>
            </p:nvCxnSpPr>
            <p:spPr bwMode="auto">
              <a:xfrm flipH="1">
                <a:off x="6374970" y="3168000"/>
                <a:ext cx="504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76"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7"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8" name="Rectangle 377"/>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79" name="Group 378"/>
              <p:cNvGrpSpPr/>
              <p:nvPr/>
            </p:nvGrpSpPr>
            <p:grpSpPr>
              <a:xfrm flipH="1">
                <a:off x="6102412" y="2587149"/>
                <a:ext cx="272557" cy="195039"/>
                <a:chOff x="1559406" y="2919937"/>
                <a:chExt cx="416905" cy="298333"/>
              </a:xfrm>
            </p:grpSpPr>
            <p:cxnSp>
              <p:nvCxnSpPr>
                <p:cNvPr id="385"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7"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88"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9" name="Oval 388"/>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80"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1" name="Freeform 380"/>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2"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3" name="Oval 382"/>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384" name="Rectangle 383"/>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396" name="Line 1837"/>
            <p:cNvCxnSpPr>
              <a:cxnSpLocks noChangeShapeType="1"/>
            </p:cNvCxnSpPr>
            <p:nvPr/>
          </p:nvCxnSpPr>
          <p:spPr bwMode="auto">
            <a:xfrm flipH="1">
              <a:off x="5288027" y="3888000"/>
              <a:ext cx="2452327"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397" name="Line 1873"/>
            <p:cNvCxnSpPr>
              <a:cxnSpLocks noChangeShapeType="1"/>
            </p:cNvCxnSpPr>
            <p:nvPr/>
          </p:nvCxnSpPr>
          <p:spPr bwMode="auto">
            <a:xfrm>
              <a:off x="7740352" y="3888000"/>
              <a:ext cx="0" cy="1330303"/>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398" name="Rectangle 397"/>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399" name="Rectangle 398"/>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0" name="Rectangle 399"/>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48" name="Group 147"/>
            <p:cNvGrpSpPr/>
            <p:nvPr/>
          </p:nvGrpSpPr>
          <p:grpSpPr>
            <a:xfrm>
              <a:off x="4716000" y="2178000"/>
              <a:ext cx="314787" cy="283467"/>
              <a:chOff x="6610779" y="2208328"/>
              <a:chExt cx="481501" cy="433594"/>
            </a:xfrm>
          </p:grpSpPr>
          <p:sp>
            <p:nvSpPr>
              <p:cNvPr id="149" name="Oval 14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0" name="Isosceles Triangle 14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SUM cell</a:t>
                </a:r>
                <a:endParaRPr lang="sv-SE" sz="1400" dirty="0">
                  <a:latin typeface="Arial" panose="020B0604020202020204" pitchFamily="34" charset="0"/>
                  <a:cs typeface="Arial" panose="020B0604020202020204" pitchFamily="34" charset="0"/>
                </a:endParaRPr>
              </a:p>
            </p:txBody>
          </p:sp>
          <p:sp>
            <p:nvSpPr>
              <p:cNvPr id="452" name="Rectangle 451"/>
              <p:cNvSpPr/>
              <p:nvPr/>
            </p:nvSpPr>
            <p:spPr>
              <a:xfrm flipH="1">
                <a:off x="5364088" y="3323153"/>
                <a:ext cx="1772608" cy="26640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2" name="Line 1837"/>
              <p:cNvCxnSpPr>
                <a:cxnSpLocks noChangeShapeType="1"/>
              </p:cNvCxnSpPr>
              <p:nvPr/>
            </p:nvCxnSpPr>
            <p:spPr bwMode="auto">
              <a:xfrm flipH="1">
                <a:off x="6374969" y="3164896"/>
                <a:ext cx="5017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endParaRPr lang="sv-SE" sz="1400" dirty="0">
                  <a:latin typeface="Arial" panose="020B0604020202020204" pitchFamily="34" charset="0"/>
                  <a:cs typeface="Arial" panose="020B0604020202020204" pitchFamily="34" charset="0"/>
                </a:endParaRP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smtClean="0">
                <a:solidFill>
                  <a:srgbClr val="000000"/>
                </a:solidFill>
                <a:latin typeface="Calibri"/>
                <a:ea typeface="Times New Roman"/>
              </a:rPr>
              <a:t>COUT</a:t>
            </a:r>
            <a:endParaRPr lang="sv-SE" sz="1138" dirty="0">
              <a:latin typeface="Times New Roman"/>
              <a:ea typeface="Times New Roman"/>
            </a:endParaRPr>
          </a:p>
        </p:txBody>
      </p:sp>
      <p:cxnSp>
        <p:nvCxnSpPr>
          <p:cNvPr id="506" name="Line 1873"/>
          <p:cNvCxnSpPr>
            <a:cxnSpLocks noChangeShapeType="1"/>
          </p:cNvCxnSpPr>
          <p:nvPr/>
        </p:nvCxnSpPr>
        <p:spPr bwMode="auto">
          <a:xfrm>
            <a:off x="4644008" y="2328049"/>
            <a:ext cx="0" cy="2422214"/>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507" name="Group 506"/>
          <p:cNvGrpSpPr/>
          <p:nvPr/>
        </p:nvGrpSpPr>
        <p:grpSpPr>
          <a:xfrm>
            <a:off x="2144369" y="1260000"/>
            <a:ext cx="929116" cy="2065634"/>
            <a:chOff x="6680841" y="1332008"/>
            <a:chExt cx="929116" cy="2065634"/>
          </a:xfrm>
        </p:grpSpPr>
        <p:sp>
          <p:nvSpPr>
            <p:cNvPr id="508" name="Rectangle 507"/>
            <p:cNvSpPr/>
            <p:nvPr/>
          </p:nvSpPr>
          <p:spPr>
            <a:xfrm flipH="1">
              <a:off x="7056472" y="1584008"/>
              <a:ext cx="134714" cy="184666"/>
            </a:xfrm>
            <a:prstGeom prst="rect">
              <a:avLst/>
            </a:prstGeom>
            <a:noFill/>
          </p:spPr>
          <p:txBody>
            <a:bodyPr wrap="square" lIns="0" tIns="0" rIns="0" bIns="0">
              <a:spAutoFit/>
            </a:bodyPr>
            <a:lstStyle/>
            <a:p>
              <a:pPr algn="ctr"/>
              <a:r>
                <a:rPr lang="sv-SE" sz="1200" b="1" dirty="0">
                  <a:solidFill>
                    <a:srgbClr val="00B050"/>
                  </a:solidFill>
                </a:rPr>
                <a:t>8</a:t>
              </a:r>
              <a:r>
                <a:rPr lang="sv-SE" sz="1200" b="1" dirty="0" smtClean="0">
                  <a:solidFill>
                    <a:srgbClr val="00B050"/>
                  </a:solidFill>
                </a:rPr>
                <a:t>         </a:t>
              </a:r>
              <a:endParaRPr lang="sv-SE" sz="1200" b="1" dirty="0" smtClean="0">
                <a:solidFill>
                  <a:srgbClr val="00B050"/>
                </a:solidFill>
              </a:endParaRPr>
            </a:p>
          </p:txBody>
        </p:sp>
        <p:sp>
          <p:nvSpPr>
            <p:cNvPr id="509" name="Rectangle 508"/>
            <p:cNvSpPr/>
            <p:nvPr/>
          </p:nvSpPr>
          <p:spPr>
            <a:xfrm flipH="1">
              <a:off x="7475243" y="1332008"/>
              <a:ext cx="134714" cy="184666"/>
            </a:xfrm>
            <a:prstGeom prst="rect">
              <a:avLst/>
            </a:prstGeom>
            <a:noFill/>
          </p:spPr>
          <p:txBody>
            <a:bodyPr wrap="square" lIns="0" tIns="0" rIns="0" bIns="0">
              <a:spAutoFit/>
            </a:bodyPr>
            <a:lstStyle/>
            <a:p>
              <a:pPr algn="ctr"/>
              <a:r>
                <a:rPr lang="sv-SE" sz="1200" b="1" dirty="0">
                  <a:solidFill>
                    <a:srgbClr val="00B050"/>
                  </a:solidFill>
                </a:rPr>
                <a:t>8</a:t>
              </a:r>
              <a:r>
                <a:rPr lang="sv-SE" sz="1200" b="1" dirty="0" smtClean="0">
                  <a:solidFill>
                    <a:srgbClr val="00B050"/>
                  </a:solidFill>
                </a:rPr>
                <a:t>         </a:t>
              </a:r>
              <a:endParaRPr lang="sv-SE" sz="1200" b="1" dirty="0" smtClean="0">
                <a:solidFill>
                  <a:srgbClr val="00B050"/>
                </a:solidFill>
              </a:endParaRPr>
            </a:p>
          </p:txBody>
        </p:sp>
        <p:sp>
          <p:nvSpPr>
            <p:cNvPr id="510" name="Rectangle 509"/>
            <p:cNvSpPr/>
            <p:nvPr/>
          </p:nvSpPr>
          <p:spPr>
            <a:xfrm flipH="1">
              <a:off x="7308272" y="1844824"/>
              <a:ext cx="134714" cy="184666"/>
            </a:xfrm>
            <a:prstGeom prst="rect">
              <a:avLst/>
            </a:prstGeom>
            <a:noFill/>
          </p:spPr>
          <p:txBody>
            <a:bodyPr wrap="square" lIns="0" tIns="0" rIns="0" bIns="0">
              <a:spAutoFit/>
            </a:bodyPr>
            <a:lstStyle/>
            <a:p>
              <a:pPr algn="ctr"/>
              <a:r>
                <a:rPr lang="sv-SE" sz="1200" b="1" dirty="0">
                  <a:solidFill>
                    <a:srgbClr val="00B050"/>
                  </a:solidFill>
                </a:rPr>
                <a:t>8</a:t>
              </a:r>
              <a:r>
                <a:rPr lang="sv-SE" sz="1200" b="1" dirty="0" smtClean="0">
                  <a:solidFill>
                    <a:srgbClr val="00B050"/>
                  </a:solidFill>
                </a:rPr>
                <a:t>         </a:t>
              </a:r>
              <a:endParaRPr lang="sv-SE" sz="1200" b="1" dirty="0" smtClean="0">
                <a:solidFill>
                  <a:srgbClr val="00B050"/>
                </a:solidFill>
              </a:endParaRPr>
            </a:p>
          </p:txBody>
        </p:sp>
        <p:sp>
          <p:nvSpPr>
            <p:cNvPr id="511" name="Rectangle 510"/>
            <p:cNvSpPr/>
            <p:nvPr/>
          </p:nvSpPr>
          <p:spPr>
            <a:xfrm flipH="1">
              <a:off x="7056472" y="2988008"/>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endParaRPr lang="sv-SE" sz="1200" b="1" dirty="0" smtClean="0">
                <a:solidFill>
                  <a:srgbClr val="00B050"/>
                </a:solidFill>
              </a:endParaRPr>
            </a:p>
          </p:txBody>
        </p:sp>
        <p:sp>
          <p:nvSpPr>
            <p:cNvPr id="512" name="Rectangle 511"/>
            <p:cNvSpPr/>
            <p:nvPr/>
          </p:nvSpPr>
          <p:spPr>
            <a:xfrm flipH="1">
              <a:off x="7308272" y="2780824"/>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endParaRPr lang="sv-SE" sz="1200" b="1" dirty="0" smtClean="0">
                <a:solidFill>
                  <a:srgbClr val="00B050"/>
                </a:solidFill>
              </a:endParaRPr>
            </a:p>
          </p:txBody>
        </p:sp>
        <p:sp>
          <p:nvSpPr>
            <p:cNvPr id="513" name="Rectangle 512"/>
            <p:cNvSpPr/>
            <p:nvPr/>
          </p:nvSpPr>
          <p:spPr>
            <a:xfrm flipH="1">
              <a:off x="7475243" y="3212976"/>
              <a:ext cx="134714" cy="184666"/>
            </a:xfrm>
            <a:prstGeom prst="rect">
              <a:avLst/>
            </a:prstGeom>
            <a:noFill/>
          </p:spPr>
          <p:txBody>
            <a:bodyPr wrap="square" lIns="0" tIns="0" rIns="0" bIns="0">
              <a:spAutoFit/>
            </a:bodyPr>
            <a:lstStyle/>
            <a:p>
              <a:pPr algn="ctr"/>
              <a:r>
                <a:rPr lang="sv-SE" sz="1200" b="1" dirty="0">
                  <a:solidFill>
                    <a:srgbClr val="00B050"/>
                  </a:solidFill>
                </a:rPr>
                <a:t>4</a:t>
              </a:r>
              <a:r>
                <a:rPr lang="sv-SE" sz="1200" b="1" dirty="0" smtClean="0">
                  <a:solidFill>
                    <a:srgbClr val="00B050"/>
                  </a:solidFill>
                </a:rPr>
                <a:t>         </a:t>
              </a:r>
              <a:endParaRPr lang="sv-SE" sz="1200" b="1" dirty="0" smtClean="0">
                <a:solidFill>
                  <a:srgbClr val="00B050"/>
                </a:solidFill>
              </a:endParaRPr>
            </a:p>
          </p:txBody>
        </p:sp>
        <p:sp>
          <p:nvSpPr>
            <p:cNvPr id="514" name="Rectangle 513"/>
            <p:cNvSpPr/>
            <p:nvPr/>
          </p:nvSpPr>
          <p:spPr>
            <a:xfrm flipH="1">
              <a:off x="6680841" y="1332008"/>
              <a:ext cx="134714" cy="184666"/>
            </a:xfrm>
            <a:prstGeom prst="rect">
              <a:avLst/>
            </a:prstGeom>
            <a:noFill/>
          </p:spPr>
          <p:txBody>
            <a:bodyPr wrap="square" lIns="0" tIns="0" rIns="0" bIns="0">
              <a:spAutoFit/>
            </a:bodyPr>
            <a:lstStyle/>
            <a:p>
              <a:pPr algn="ctr"/>
              <a:r>
                <a:rPr lang="sv-SE" sz="1200" b="1" dirty="0" smtClean="0">
                  <a:solidFill>
                    <a:srgbClr val="00B050"/>
                  </a:solidFill>
                </a:rPr>
                <a:t>2         </a:t>
              </a:r>
            </a:p>
          </p:txBody>
        </p:sp>
        <p:sp>
          <p:nvSpPr>
            <p:cNvPr id="515" name="Rectangle 514"/>
            <p:cNvSpPr/>
            <p:nvPr/>
          </p:nvSpPr>
          <p:spPr>
            <a:xfrm flipH="1">
              <a:off x="6680841" y="1584008"/>
              <a:ext cx="134714" cy="184666"/>
            </a:xfrm>
            <a:prstGeom prst="rect">
              <a:avLst/>
            </a:prstGeom>
            <a:noFill/>
          </p:spPr>
          <p:txBody>
            <a:bodyPr wrap="square" lIns="0" tIns="0" rIns="0" bIns="0">
              <a:spAutoFit/>
            </a:bodyPr>
            <a:lstStyle/>
            <a:p>
              <a:pPr algn="ctr"/>
              <a:r>
                <a:rPr lang="sv-SE" sz="1200" b="1" dirty="0" smtClean="0">
                  <a:solidFill>
                    <a:srgbClr val="00B050"/>
                  </a:solidFill>
                </a:rPr>
                <a:t>2   </a:t>
              </a:r>
              <a:endParaRPr lang="sv-SE" sz="1200" b="1" dirty="0" smtClean="0">
                <a:solidFill>
                  <a:srgbClr val="00B050"/>
                </a:solidFill>
              </a:endParaRPr>
            </a:p>
          </p:txBody>
        </p:sp>
        <p:sp>
          <p:nvSpPr>
            <p:cNvPr id="516" name="Rectangle 515"/>
            <p:cNvSpPr/>
            <p:nvPr/>
          </p:nvSpPr>
          <p:spPr>
            <a:xfrm flipH="1">
              <a:off x="6680841" y="2988008"/>
              <a:ext cx="134714" cy="184666"/>
            </a:xfrm>
            <a:prstGeom prst="rect">
              <a:avLst/>
            </a:prstGeom>
            <a:noFill/>
          </p:spPr>
          <p:txBody>
            <a:bodyPr wrap="square" lIns="0" tIns="0" rIns="0" bIns="0">
              <a:spAutoFit/>
            </a:bodyPr>
            <a:lstStyle/>
            <a:p>
              <a:pPr algn="ctr"/>
              <a:r>
                <a:rPr lang="sv-SE" sz="1200" b="1" dirty="0" smtClean="0">
                  <a:solidFill>
                    <a:srgbClr val="00B050"/>
                  </a:solidFill>
                </a:rPr>
                <a:t>1         </a:t>
              </a:r>
            </a:p>
          </p:txBody>
        </p:sp>
        <p:sp>
          <p:nvSpPr>
            <p:cNvPr id="517" name="Rectangle 516"/>
            <p:cNvSpPr/>
            <p:nvPr/>
          </p:nvSpPr>
          <p:spPr>
            <a:xfrm flipH="1">
              <a:off x="6680841" y="3212976"/>
              <a:ext cx="134714" cy="184666"/>
            </a:xfrm>
            <a:prstGeom prst="rect">
              <a:avLst/>
            </a:prstGeom>
            <a:noFill/>
          </p:spPr>
          <p:txBody>
            <a:bodyPr wrap="square" lIns="0" tIns="0" rIns="0" bIns="0">
              <a:spAutoFit/>
            </a:bodyPr>
            <a:lstStyle/>
            <a:p>
              <a:pPr algn="ctr"/>
              <a:r>
                <a:rPr lang="sv-SE" sz="1200" b="1" dirty="0">
                  <a:solidFill>
                    <a:srgbClr val="00B050"/>
                  </a:solidFill>
                </a:rPr>
                <a:t>1</a:t>
              </a:r>
              <a:r>
                <a:rPr lang="sv-SE" sz="1200" b="1" dirty="0" smtClean="0">
                  <a:solidFill>
                    <a:srgbClr val="00B050"/>
                  </a:solidFill>
                </a:rPr>
                <a:t>         </a:t>
              </a:r>
            </a:p>
          </p:txBody>
        </p:sp>
      </p:grpSp>
      <p:sp>
        <p:nvSpPr>
          <p:cNvPr id="532" name="Rectangle 531"/>
          <p:cNvSpPr/>
          <p:nvPr/>
        </p:nvSpPr>
        <p:spPr>
          <a:xfrm>
            <a:off x="5032203" y="1937737"/>
            <a:ext cx="259877" cy="246221"/>
          </a:xfrm>
          <a:prstGeom prst="rect">
            <a:avLst/>
          </a:prstGeom>
          <a:noFill/>
        </p:spPr>
        <p:txBody>
          <a:bodyPr wrap="square" lIns="0" tIns="0" rIns="0" bIns="0">
            <a:spAutoFit/>
          </a:bodyPr>
          <a:lstStyle/>
          <a:p>
            <a:pPr algn="ctr"/>
            <a:r>
              <a:rPr lang="sv-SE" sz="1600" b="1" dirty="0">
                <a:solidFill>
                  <a:srgbClr val="00B050"/>
                </a:solidFill>
              </a:rPr>
              <a:t>X</a:t>
            </a:r>
            <a:r>
              <a:rPr lang="sv-SE" sz="1600" b="1" dirty="0" smtClean="0">
                <a:solidFill>
                  <a:srgbClr val="00B050"/>
                </a:solidFill>
              </a:rPr>
              <a:t>         </a:t>
            </a:r>
          </a:p>
        </p:txBody>
      </p:sp>
      <p:sp>
        <p:nvSpPr>
          <p:cNvPr id="533" name="Rectangle 532"/>
          <p:cNvSpPr/>
          <p:nvPr/>
        </p:nvSpPr>
        <p:spPr>
          <a:xfrm>
            <a:off x="5189357" y="3465896"/>
            <a:ext cx="259877" cy="246221"/>
          </a:xfrm>
          <a:prstGeom prst="rect">
            <a:avLst/>
          </a:prstGeom>
          <a:noFill/>
        </p:spPr>
        <p:txBody>
          <a:bodyPr wrap="square" lIns="0" tIns="0" rIns="0" bIns="0">
            <a:spAutoFit/>
          </a:bodyPr>
          <a:lstStyle/>
          <a:p>
            <a:pPr algn="ctr"/>
            <a:r>
              <a:rPr lang="sv-SE" sz="1600" b="1" dirty="0" smtClean="0">
                <a:solidFill>
                  <a:srgbClr val="00B050"/>
                </a:solidFill>
              </a:rPr>
              <a:t>X1         </a:t>
            </a:r>
          </a:p>
        </p:txBody>
      </p:sp>
      <p:sp>
        <p:nvSpPr>
          <p:cNvPr id="534" name="Rectangle 533"/>
          <p:cNvSpPr/>
          <p:nvPr/>
        </p:nvSpPr>
        <p:spPr>
          <a:xfrm>
            <a:off x="4319027" y="3465896"/>
            <a:ext cx="259877" cy="246221"/>
          </a:xfrm>
          <a:prstGeom prst="rect">
            <a:avLst/>
          </a:prstGeom>
          <a:noFill/>
        </p:spPr>
        <p:txBody>
          <a:bodyPr wrap="square" lIns="0" tIns="0" rIns="0" bIns="0">
            <a:spAutoFit/>
          </a:bodyPr>
          <a:lstStyle/>
          <a:p>
            <a:pPr algn="ctr"/>
            <a:r>
              <a:rPr lang="sv-SE" sz="1600" b="1" dirty="0" smtClean="0">
                <a:solidFill>
                  <a:srgbClr val="00B050"/>
                </a:solidFill>
              </a:rPr>
              <a:t>X2         </a:t>
            </a:r>
          </a:p>
        </p:txBody>
      </p:sp>
      <p:sp>
        <p:nvSpPr>
          <p:cNvPr id="538" name="Rectangle 537"/>
          <p:cNvSpPr/>
          <p:nvPr/>
        </p:nvSpPr>
        <p:spPr>
          <a:xfrm>
            <a:off x="3552739" y="2030651"/>
            <a:ext cx="259877" cy="246221"/>
          </a:xfrm>
          <a:prstGeom prst="rect">
            <a:avLst/>
          </a:prstGeom>
          <a:noFill/>
        </p:spPr>
        <p:txBody>
          <a:bodyPr wrap="square" lIns="0" tIns="0" rIns="0" bIns="0">
            <a:spAutoFit/>
          </a:bodyPr>
          <a:lstStyle/>
          <a:p>
            <a:pPr algn="ctr"/>
            <a:r>
              <a:rPr lang="sv-SE" sz="1600" b="1" dirty="0" smtClean="0">
                <a:solidFill>
                  <a:srgbClr val="00B050"/>
                </a:solidFill>
              </a:rPr>
              <a:t>X4         </a:t>
            </a:r>
            <a:endParaRPr lang="sv-SE" sz="1600" b="1" dirty="0" smtClean="0">
              <a:solidFill>
                <a:srgbClr val="00B050"/>
              </a:solidFill>
            </a:endParaRPr>
          </a:p>
        </p:txBody>
      </p:sp>
      <p:sp>
        <p:nvSpPr>
          <p:cNvPr id="518" name="Rectangle 517"/>
          <p:cNvSpPr/>
          <p:nvPr/>
        </p:nvSpPr>
        <p:spPr>
          <a:xfrm flipH="1">
            <a:off x="3930091" y="1598334"/>
            <a:ext cx="1096775" cy="523220"/>
          </a:xfrm>
          <a:prstGeom prst="rect">
            <a:avLst/>
          </a:prstGeom>
        </p:spPr>
        <p:txBody>
          <a:bodyPr wrap="none">
            <a:spAutoFit/>
          </a:bodyPr>
          <a:lstStyle/>
          <a:p>
            <a:pPr algn="ctr"/>
            <a:r>
              <a:rPr lang="sv-SE" sz="1400" dirty="0" smtClean="0">
                <a:latin typeface="Arial" panose="020B0604020202020204" pitchFamily="34" charset="0"/>
                <a:cs typeface="Arial" panose="020B0604020202020204" pitchFamily="34" charset="0"/>
              </a:rPr>
              <a:t>carry cell</a:t>
            </a:r>
          </a:p>
          <a:p>
            <a:pPr algn="ctr"/>
            <a:r>
              <a:rPr lang="sv-SE" sz="1400" i="1" dirty="0" smtClean="0">
                <a:latin typeface="Arial" panose="020B0604020202020204" pitchFamily="34" charset="0"/>
                <a:cs typeface="Arial" panose="020B0604020202020204" pitchFamily="34" charset="0"/>
              </a:rPr>
              <a:t>g</a:t>
            </a:r>
            <a:r>
              <a:rPr lang="sv-SE" sz="1400" i="1" baseline="-25000" dirty="0" smtClean="0">
                <a:latin typeface="Arial" panose="020B0604020202020204" pitchFamily="34" charset="0"/>
                <a:cs typeface="Arial" panose="020B0604020202020204" pitchFamily="34" charset="0"/>
              </a:rPr>
              <a:t>CIN</a:t>
            </a:r>
            <a:r>
              <a:rPr lang="sv-SE" sz="1400" dirty="0" smtClean="0">
                <a:latin typeface="Arial" panose="020B0604020202020204" pitchFamily="34" charset="0"/>
                <a:cs typeface="Arial" panose="020B0604020202020204" pitchFamily="34" charset="0"/>
              </a:rPr>
              <a:t>=2, </a:t>
            </a:r>
            <a:r>
              <a:rPr lang="sv-SE" sz="1400" i="1" dirty="0" smtClean="0">
                <a:latin typeface="Arial" panose="020B0604020202020204" pitchFamily="34" charset="0"/>
                <a:cs typeface="Arial" panose="020B0604020202020204" pitchFamily="34" charset="0"/>
              </a:rPr>
              <a:t>p</a:t>
            </a:r>
            <a:r>
              <a:rPr lang="sv-SE" sz="1400" dirty="0" smtClean="0">
                <a:latin typeface="Arial" panose="020B0604020202020204" pitchFamily="34" charset="0"/>
                <a:cs typeface="Arial" panose="020B0604020202020204" pitchFamily="34" charset="0"/>
              </a:rPr>
              <a:t>=4</a:t>
            </a:r>
            <a:endParaRPr lang="sv-SE" sz="1400" dirty="0">
              <a:latin typeface="Arial" panose="020B0604020202020204" pitchFamily="34" charset="0"/>
              <a:cs typeface="Arial" panose="020B0604020202020204" pitchFamily="34" charset="0"/>
            </a:endParaRPr>
          </a:p>
        </p:txBody>
      </p:sp>
      <p:sp>
        <p:nvSpPr>
          <p:cNvPr id="539" name="Rectangle 538"/>
          <p:cNvSpPr/>
          <p:nvPr/>
        </p:nvSpPr>
        <p:spPr>
          <a:xfrm flipH="1">
            <a:off x="3598371" y="2710081"/>
            <a:ext cx="1869423" cy="523220"/>
          </a:xfrm>
          <a:prstGeom prst="rect">
            <a:avLst/>
          </a:prstGeom>
          <a:solidFill>
            <a:schemeClr val="bg1"/>
          </a:solidFill>
        </p:spPr>
        <p:txBody>
          <a:bodyPr wrap="none">
            <a:spAutoFit/>
          </a:bodyPr>
          <a:lstStyle/>
          <a:p>
            <a:pPr algn="ctr"/>
            <a:r>
              <a:rPr lang="sv-SE" sz="1400" dirty="0" smtClean="0">
                <a:latin typeface="Arial" panose="020B0604020202020204" pitchFamily="34" charset="0"/>
                <a:cs typeface="Arial" panose="020B0604020202020204" pitchFamily="34" charset="0"/>
              </a:rPr>
              <a:t>carry cell delay</a:t>
            </a:r>
          </a:p>
          <a:p>
            <a:pPr algn="ctr"/>
            <a:r>
              <a:rPr lang="sv-SE" sz="1400" i="1" dirty="0" smtClean="0">
                <a:latin typeface="Arial" panose="020B0604020202020204" pitchFamily="34" charset="0"/>
                <a:cs typeface="Arial" panose="020B0604020202020204" pitchFamily="34" charset="0"/>
              </a:rPr>
              <a:t>d=</a:t>
            </a:r>
            <a:r>
              <a:rPr lang="sv-SE" sz="1400" dirty="0">
                <a:latin typeface="Arial" panose="020B0604020202020204" pitchFamily="34" charset="0"/>
                <a:cs typeface="Arial" panose="020B0604020202020204" pitchFamily="34" charset="0"/>
              </a:rPr>
              <a:t>4</a:t>
            </a:r>
            <a:r>
              <a:rPr lang="sv-SE" sz="1400" dirty="0" smtClean="0">
                <a:latin typeface="Arial" panose="020B0604020202020204" pitchFamily="34" charset="0"/>
                <a:cs typeface="Arial" panose="020B0604020202020204" pitchFamily="34" charset="0"/>
              </a:rPr>
              <a:t>+2</a:t>
            </a:r>
            <a:r>
              <a:rPr lang="sv-SE" sz="1400" i="1" dirty="0" smtClean="0">
                <a:latin typeface="Arial" panose="020B0604020202020204" pitchFamily="34" charset="0"/>
                <a:cs typeface="Arial" panose="020B0604020202020204" pitchFamily="34" charset="0"/>
              </a:rPr>
              <a:t>*(</a:t>
            </a:r>
            <a:r>
              <a:rPr lang="sv-SE" sz="1400" dirty="0" smtClean="0">
                <a:latin typeface="Arial" panose="020B0604020202020204" pitchFamily="34" charset="0"/>
                <a:cs typeface="Arial" panose="020B0604020202020204" pitchFamily="34" charset="0"/>
              </a:rPr>
              <a:t>x+1)/</a:t>
            </a:r>
            <a:r>
              <a:rPr lang="sv-SE" sz="1400" dirty="0" smtClean="0">
                <a:latin typeface="Arial" panose="020B0604020202020204" pitchFamily="34" charset="0"/>
                <a:cs typeface="Arial" panose="020B0604020202020204" pitchFamily="34" charset="0"/>
              </a:rPr>
              <a:t>2+1+4/x</a:t>
            </a:r>
            <a:endParaRPr lang="sv-SE" sz="1400" dirty="0">
              <a:latin typeface="Arial" panose="020B0604020202020204" pitchFamily="34" charset="0"/>
              <a:cs typeface="Arial" panose="020B0604020202020204" pitchFamily="34" charset="0"/>
            </a:endParaRPr>
          </a:p>
        </p:txBody>
      </p:sp>
      <p:sp>
        <p:nvSpPr>
          <p:cNvPr id="540" name="Rectangle 539"/>
          <p:cNvSpPr/>
          <p:nvPr/>
        </p:nvSpPr>
        <p:spPr>
          <a:xfrm>
            <a:off x="7164288" y="2030651"/>
            <a:ext cx="259877" cy="246221"/>
          </a:xfrm>
          <a:prstGeom prst="rect">
            <a:avLst/>
          </a:prstGeom>
          <a:noFill/>
        </p:spPr>
        <p:txBody>
          <a:bodyPr wrap="square" lIns="0" tIns="0" rIns="0" bIns="0">
            <a:spAutoFit/>
          </a:bodyPr>
          <a:lstStyle/>
          <a:p>
            <a:pPr algn="ctr"/>
            <a:r>
              <a:rPr lang="sv-SE" sz="1600" b="1" dirty="0" smtClean="0">
                <a:solidFill>
                  <a:srgbClr val="00B050"/>
                </a:solidFill>
              </a:rPr>
              <a:t>X4         </a:t>
            </a:r>
            <a:endParaRPr lang="sv-SE" sz="1600" b="1" dirty="0" smtClean="0">
              <a:solidFill>
                <a:srgbClr val="00B050"/>
              </a:solidFill>
            </a:endParaRPr>
          </a:p>
        </p:txBody>
      </p:sp>
      <p:pic>
        <p:nvPicPr>
          <p:cNvPr id="491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 y="2700199"/>
            <a:ext cx="2054230" cy="141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77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Improving the design</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18</a:t>
            </a:fld>
            <a:endParaRPr lang="sv-SE"/>
          </a:p>
        </p:txBody>
      </p:sp>
      <p:sp>
        <p:nvSpPr>
          <p:cNvPr id="6" name="Rectangle 5"/>
          <p:cNvSpPr/>
          <p:nvPr/>
        </p:nvSpPr>
        <p:spPr>
          <a:xfrm>
            <a:off x="1306974" y="1916832"/>
            <a:ext cx="6973640" cy="1477328"/>
          </a:xfrm>
          <a:prstGeom prst="rect">
            <a:avLst/>
          </a:prstGeom>
        </p:spPr>
        <p:txBody>
          <a:bodyPr wrap="none">
            <a:spAutoFit/>
          </a:bodyPr>
          <a:lstStyle/>
          <a:p>
            <a:r>
              <a:rPr lang="sv-SE" dirty="0" smtClean="0"/>
              <a:t>Finding faster carry cells!</a:t>
            </a:r>
          </a:p>
          <a:p>
            <a:r>
              <a:rPr lang="sv-SE" dirty="0" smtClean="0"/>
              <a:t>Less complicated cell with smaller number of MOSFETs!</a:t>
            </a:r>
          </a:p>
          <a:p>
            <a:r>
              <a:rPr lang="sv-SE" dirty="0" smtClean="0"/>
              <a:t>We are going to accomplish this by preparing the carry cell input signals</a:t>
            </a:r>
            <a:r>
              <a:rPr lang="sv-SE" dirty="0" smtClean="0"/>
              <a:t>!</a:t>
            </a:r>
          </a:p>
          <a:p>
            <a:r>
              <a:rPr lang="sv-SE" dirty="0" smtClean="0"/>
              <a:t>As an example: SUM=XOR(A;B;CIN), </a:t>
            </a:r>
          </a:p>
          <a:p>
            <a:r>
              <a:rPr lang="sv-SE" dirty="0" smtClean="0"/>
              <a:t>here P=XOR(A;B) can be prefixed while we are waiting for the carry!</a:t>
            </a:r>
            <a:endParaRPr lang="sv-SE" dirty="0"/>
          </a:p>
        </p:txBody>
      </p:sp>
    </p:spTree>
    <p:extLst>
      <p:ext uri="{BB962C8B-B14F-4D97-AF65-F5344CB8AC3E}">
        <p14:creationId xmlns:p14="http://schemas.microsoft.com/office/powerpoint/2010/main" val="169740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Go back to Boolean truth table</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19</a:t>
            </a:fld>
            <a:endParaRPr lang="sv-SE"/>
          </a:p>
        </p:txBody>
      </p:sp>
      <p:pic>
        <p:nvPicPr>
          <p:cNvPr id="16" name="Picture 15"/>
          <p:cNvPicPr>
            <a:picLocks noChangeAspect="1"/>
          </p:cNvPicPr>
          <p:nvPr/>
        </p:nvPicPr>
        <p:blipFill>
          <a:blip r:embed="rId2"/>
          <a:stretch>
            <a:fillRect/>
          </a:stretch>
        </p:blipFill>
        <p:spPr>
          <a:xfrm>
            <a:off x="4025925" y="1725560"/>
            <a:ext cx="3570411" cy="2001600"/>
          </a:xfrm>
          <a:prstGeom prst="rect">
            <a:avLst/>
          </a:prstGeom>
        </p:spPr>
      </p:pic>
      <p:pic>
        <p:nvPicPr>
          <p:cNvPr id="17" name="Picture 16"/>
          <p:cNvPicPr>
            <a:picLocks noChangeAspect="1"/>
          </p:cNvPicPr>
          <p:nvPr/>
        </p:nvPicPr>
        <p:blipFill>
          <a:blip r:embed="rId3"/>
          <a:stretch>
            <a:fillRect/>
          </a:stretch>
        </p:blipFill>
        <p:spPr>
          <a:xfrm>
            <a:off x="3732839" y="4289750"/>
            <a:ext cx="2924455" cy="2163062"/>
          </a:xfrm>
          <a:prstGeom prst="rect">
            <a:avLst/>
          </a:prstGeom>
        </p:spPr>
      </p:pic>
      <p:sp>
        <p:nvSpPr>
          <p:cNvPr id="18" name="Rectangle 17"/>
          <p:cNvSpPr/>
          <p:nvPr/>
        </p:nvSpPr>
        <p:spPr>
          <a:xfrm>
            <a:off x="3953917" y="1271135"/>
            <a:ext cx="3930451" cy="369332"/>
          </a:xfrm>
          <a:prstGeom prst="rect">
            <a:avLst/>
          </a:prstGeom>
        </p:spPr>
        <p:txBody>
          <a:bodyPr wrap="square">
            <a:spAutoFit/>
          </a:bodyPr>
          <a:lstStyle/>
          <a:p>
            <a:r>
              <a:rPr lang="sv-SE" dirty="0" smtClean="0">
                <a:solidFill>
                  <a:srgbClr val="FF0000"/>
                </a:solidFill>
              </a:rPr>
              <a:t>NOTE: COUT=Generate+Propagate*CIN</a:t>
            </a:r>
          </a:p>
        </p:txBody>
      </p:sp>
      <p:grpSp>
        <p:nvGrpSpPr>
          <p:cNvPr id="19" name="Group 18"/>
          <p:cNvGrpSpPr/>
          <p:nvPr/>
        </p:nvGrpSpPr>
        <p:grpSpPr>
          <a:xfrm>
            <a:off x="660992" y="1837243"/>
            <a:ext cx="2272414" cy="1844089"/>
            <a:chOff x="1952681" y="1837243"/>
            <a:chExt cx="2272414" cy="1844089"/>
          </a:xfrm>
        </p:grpSpPr>
        <p:cxnSp>
          <p:nvCxnSpPr>
            <p:cNvPr id="20" name="Straight Connector 19"/>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016455" y="2154755"/>
              <a:ext cx="203202" cy="472017"/>
              <a:chOff x="4552408" y="2154754"/>
              <a:chExt cx="220136" cy="472017"/>
            </a:xfrm>
          </p:grpSpPr>
          <p:cxnSp>
            <p:nvCxnSpPr>
              <p:cNvPr id="29" name="Straight Connector 28"/>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mtClean="0">
                  <a:solidFill>
                    <a:schemeClr val="tx1"/>
                  </a:solidFill>
                </a:rPr>
                <a:t>FA</a:t>
              </a:r>
              <a:endParaRPr lang="sv-SE" dirty="0">
                <a:solidFill>
                  <a:schemeClr val="tx1"/>
                </a:solidFill>
              </a:endParaRPr>
            </a:p>
          </p:txBody>
        </p:sp>
        <p:sp>
          <p:nvSpPr>
            <p:cNvPr id="24" name="Rectangle 23"/>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25" name="Rectangle 24"/>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26" name="Rectangle 25"/>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7" name="Rectangle 26"/>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8" name="Rectangle 27"/>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32" name="Rectangle 31"/>
          <p:cNvSpPr/>
          <p:nvPr/>
        </p:nvSpPr>
        <p:spPr>
          <a:xfrm>
            <a:off x="424660" y="3749500"/>
            <a:ext cx="6379588" cy="369332"/>
          </a:xfrm>
          <a:prstGeom prst="rect">
            <a:avLst/>
          </a:prstGeom>
        </p:spPr>
        <p:txBody>
          <a:bodyPr wrap="square">
            <a:spAutoFit/>
          </a:bodyPr>
          <a:lstStyle/>
          <a:p>
            <a:r>
              <a:rPr lang="sv-SE" dirty="0" smtClean="0"/>
              <a:t>Divide and conquer: Divide full adder cell into carry and SUM cells!</a:t>
            </a:r>
            <a:endParaRPr lang="sv-SE" dirty="0"/>
          </a:p>
        </p:txBody>
      </p:sp>
      <p:sp>
        <p:nvSpPr>
          <p:cNvPr id="51" name="Rectangle 50"/>
          <p:cNvSpPr/>
          <p:nvPr/>
        </p:nvSpPr>
        <p:spPr>
          <a:xfrm>
            <a:off x="660991" y="1268760"/>
            <a:ext cx="2561255" cy="646331"/>
          </a:xfrm>
          <a:prstGeom prst="rect">
            <a:avLst/>
          </a:prstGeom>
          <a:solidFill>
            <a:schemeClr val="bg1"/>
          </a:solidFill>
        </p:spPr>
        <p:txBody>
          <a:bodyPr wrap="square" lIns="36000" rIns="36000">
            <a:spAutoFit/>
          </a:bodyPr>
          <a:lstStyle/>
          <a:p>
            <a:r>
              <a:rPr lang="sv-SE" dirty="0" smtClean="0"/>
              <a:t>Design adder by using 8 instances of bit adder cell</a:t>
            </a:r>
            <a:endParaRPr lang="sv-SE" dirty="0" smtClean="0">
              <a:solidFill>
                <a:schemeClr val="tx1"/>
              </a:solidFill>
            </a:endParaRPr>
          </a:p>
        </p:txBody>
      </p:sp>
      <p:sp>
        <p:nvSpPr>
          <p:cNvPr id="56" name="Rectangle 55"/>
          <p:cNvSpPr/>
          <p:nvPr/>
        </p:nvSpPr>
        <p:spPr>
          <a:xfrm>
            <a:off x="6915035" y="3749500"/>
            <a:ext cx="1362602" cy="646331"/>
          </a:xfrm>
          <a:prstGeom prst="rect">
            <a:avLst/>
          </a:prstGeom>
        </p:spPr>
        <p:txBody>
          <a:bodyPr wrap="square">
            <a:spAutoFit/>
          </a:bodyPr>
          <a:lstStyle/>
          <a:p>
            <a:r>
              <a:rPr lang="sv-SE" dirty="0" smtClean="0"/>
              <a:t>G=AND(A;B)</a:t>
            </a:r>
          </a:p>
          <a:p>
            <a:r>
              <a:rPr lang="sv-SE" dirty="0" smtClean="0"/>
              <a:t>P=XOR(A;B)</a:t>
            </a:r>
          </a:p>
        </p:txBody>
      </p:sp>
      <p:sp>
        <p:nvSpPr>
          <p:cNvPr id="57" name="Rectangle 56"/>
          <p:cNvSpPr/>
          <p:nvPr/>
        </p:nvSpPr>
        <p:spPr>
          <a:xfrm>
            <a:off x="6657294" y="5312811"/>
            <a:ext cx="1905438" cy="369332"/>
          </a:xfrm>
          <a:prstGeom prst="rect">
            <a:avLst/>
          </a:prstGeom>
        </p:spPr>
        <p:txBody>
          <a:bodyPr wrap="square">
            <a:spAutoFit/>
          </a:bodyPr>
          <a:lstStyle/>
          <a:p>
            <a:r>
              <a:rPr lang="sv-SE" dirty="0" smtClean="0"/>
              <a:t>SUM=XOR(P;CIN)</a:t>
            </a:r>
          </a:p>
        </p:txBody>
      </p:sp>
      <p:sp>
        <p:nvSpPr>
          <p:cNvPr id="15" name="Rectangle 14"/>
          <p:cNvSpPr/>
          <p:nvPr/>
        </p:nvSpPr>
        <p:spPr>
          <a:xfrm>
            <a:off x="6804248" y="1725560"/>
            <a:ext cx="939042" cy="20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oup 13"/>
          <p:cNvGrpSpPr/>
          <p:nvPr/>
        </p:nvGrpSpPr>
        <p:grpSpPr>
          <a:xfrm>
            <a:off x="461403" y="4042237"/>
            <a:ext cx="3174493" cy="2213589"/>
            <a:chOff x="461403" y="4042237"/>
            <a:chExt cx="3174493" cy="2213589"/>
          </a:xfrm>
        </p:grpSpPr>
        <p:sp>
          <p:nvSpPr>
            <p:cNvPr id="62" name="Rectangle 61"/>
            <p:cNvSpPr/>
            <p:nvPr/>
          </p:nvSpPr>
          <p:spPr>
            <a:xfrm>
              <a:off x="1019654" y="4643844"/>
              <a:ext cx="1961637" cy="1611982"/>
            </a:xfrm>
            <a:prstGeom prst="rect">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sp>
          <p:nvSpPr>
            <p:cNvPr id="63" name="Rectangle 62"/>
            <p:cNvSpPr/>
            <p:nvPr/>
          </p:nvSpPr>
          <p:spPr>
            <a:xfrm flipH="1">
              <a:off x="461403" y="4875824"/>
              <a:ext cx="58220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64" name="Rectangle 63"/>
            <p:cNvSpPr/>
            <p:nvPr/>
          </p:nvSpPr>
          <p:spPr>
            <a:xfrm flipH="1">
              <a:off x="3116624" y="4862615"/>
              <a:ext cx="519272"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65" name="Straight Connector 64"/>
            <p:cNvCxnSpPr/>
            <p:nvPr/>
          </p:nvCxnSpPr>
          <p:spPr>
            <a:xfrm>
              <a:off x="905333" y="5047280"/>
              <a:ext cx="22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13815" y="4403807"/>
              <a:ext cx="0" cy="1329449"/>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93680" y="4403807"/>
              <a:ext cx="0" cy="828142"/>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257181" y="50007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Isosceles Triangle 68"/>
            <p:cNvSpPr>
              <a:spLocks noChangeAspect="1"/>
            </p:cNvSpPr>
            <p:nvPr/>
          </p:nvSpPr>
          <p:spPr>
            <a:xfrm rot="16200000">
              <a:off x="1148972" y="4798165"/>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Oval 69"/>
            <p:cNvSpPr/>
            <p:nvPr/>
          </p:nvSpPr>
          <p:spPr>
            <a:xfrm>
              <a:off x="1120850" y="50007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043398" y="4796326"/>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sv-SE" sz="1200" dirty="0" smtClean="0">
                  <a:solidFill>
                    <a:schemeClr val="tx1"/>
                  </a:solidFill>
                </a:rPr>
                <a:t>AO21</a:t>
              </a:r>
              <a:endParaRPr lang="sv-SE" sz="1200" dirty="0">
                <a:solidFill>
                  <a:schemeClr val="tx1"/>
                </a:solidFill>
              </a:endParaRPr>
            </a:p>
          </p:txBody>
        </p:sp>
        <p:cxnSp>
          <p:nvCxnSpPr>
            <p:cNvPr id="72" name="Straight Connector 71"/>
            <p:cNvCxnSpPr/>
            <p:nvPr/>
          </p:nvCxnSpPr>
          <p:spPr>
            <a:xfrm flipH="1">
              <a:off x="1472972" y="5842994"/>
              <a:ext cx="551066" cy="0"/>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flipH="1">
              <a:off x="1800000" y="4042237"/>
              <a:ext cx="1029746" cy="369332"/>
            </a:xfrm>
            <a:prstGeom prst="rect">
              <a:avLst/>
            </a:prstGeom>
            <a:solidFill>
              <a:schemeClr val="bg1"/>
            </a:solidFill>
          </p:spPr>
          <p:txBody>
            <a:bodyPr wrap="square">
              <a:spAutoFit/>
            </a:bodyPr>
            <a:lstStyle/>
            <a:p>
              <a:pPr algn="ctr"/>
              <a:r>
                <a:rPr lang="sv-SE" dirty="0" smtClean="0"/>
                <a:t>G</a:t>
              </a:r>
              <a:r>
                <a:rPr lang="sv-SE" baseline="-25000" dirty="0" smtClean="0"/>
                <a:t>  </a:t>
              </a:r>
              <a:r>
                <a:rPr lang="sv-SE" dirty="0" smtClean="0"/>
                <a:t>P</a:t>
              </a:r>
              <a:endParaRPr lang="sv-SE" dirty="0"/>
            </a:p>
          </p:txBody>
        </p:sp>
        <p:cxnSp>
          <p:nvCxnSpPr>
            <p:cNvPr id="46" name="Straight Connector 45"/>
            <p:cNvCxnSpPr/>
            <p:nvPr/>
          </p:nvCxnSpPr>
          <p:spPr>
            <a:xfrm>
              <a:off x="2793434" y="5052125"/>
              <a:ext cx="0" cy="897155"/>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78561" y="5949280"/>
              <a:ext cx="5148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887" y="5733256"/>
              <a:ext cx="5148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763688" y="5582644"/>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XOR</a:t>
              </a:r>
              <a:endParaRPr lang="sv-SE" sz="1200" dirty="0">
                <a:solidFill>
                  <a:schemeClr val="tx1"/>
                </a:solidFill>
              </a:endParaRPr>
            </a:p>
          </p:txBody>
        </p:sp>
        <p:sp>
          <p:nvSpPr>
            <p:cNvPr id="61" name="Rectangle 60"/>
            <p:cNvSpPr/>
            <p:nvPr/>
          </p:nvSpPr>
          <p:spPr>
            <a:xfrm flipH="1">
              <a:off x="1112544" y="5866494"/>
              <a:ext cx="579136" cy="298810"/>
            </a:xfrm>
            <a:prstGeom prst="rect">
              <a:avLst/>
            </a:prstGeom>
            <a:noFill/>
          </p:spPr>
          <p:txBody>
            <a:bodyPr wrap="square" lIns="18000" tIns="10800" rIns="18000" bIns="10800">
              <a:spAutoFit/>
            </a:bodyPr>
            <a:lstStyle/>
            <a:p>
              <a:pPr algn="ctr"/>
              <a:r>
                <a:rPr lang="sv-SE" dirty="0" smtClean="0"/>
                <a:t>SUM</a:t>
              </a:r>
              <a:endParaRPr lang="sv-SE" dirty="0"/>
            </a:p>
          </p:txBody>
        </p:sp>
      </p:grpSp>
      <p:sp>
        <p:nvSpPr>
          <p:cNvPr id="34" name="Down Arrow 33"/>
          <p:cNvSpPr/>
          <p:nvPr/>
        </p:nvSpPr>
        <p:spPr>
          <a:xfrm>
            <a:off x="1167416" y="4072665"/>
            <a:ext cx="524264" cy="436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92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6" grpId="0"/>
      <p:bldP spid="57"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Outline</a:t>
            </a:r>
            <a:endParaRPr lang="sv-SE" dirty="0"/>
          </a:p>
        </p:txBody>
      </p:sp>
      <p:sp>
        <p:nvSpPr>
          <p:cNvPr id="3" name="Content Placeholder 2"/>
          <p:cNvSpPr>
            <a:spLocks noGrp="1"/>
          </p:cNvSpPr>
          <p:nvPr>
            <p:ph idx="1"/>
          </p:nvPr>
        </p:nvSpPr>
        <p:spPr/>
        <p:txBody>
          <a:bodyPr>
            <a:noAutofit/>
          </a:bodyPr>
          <a:lstStyle/>
          <a:p>
            <a:r>
              <a:rPr lang="sv-SE" sz="2000" dirty="0" smtClean="0"/>
              <a:t>Apply our CMOS circuit design skills </a:t>
            </a:r>
            <a:r>
              <a:rPr lang="sv-SE" sz="2000" dirty="0" smtClean="0"/>
              <a:t>for</a:t>
            </a:r>
            <a:r>
              <a:rPr lang="sv-SE" sz="2000" dirty="0" smtClean="0"/>
              <a:t> </a:t>
            </a:r>
            <a:r>
              <a:rPr lang="sv-SE" sz="2000" dirty="0" smtClean="0"/>
              <a:t>designing adders</a:t>
            </a:r>
          </a:p>
          <a:p>
            <a:r>
              <a:rPr lang="sv-SE" sz="2000" dirty="0" smtClean="0"/>
              <a:t>A step-by-step process for improving performance wrt timing </a:t>
            </a:r>
            <a:r>
              <a:rPr lang="sv-SE" sz="2000" dirty="0" smtClean="0"/>
              <a:t>constraints</a:t>
            </a:r>
          </a:p>
          <a:p>
            <a:r>
              <a:rPr lang="sv-SE" sz="2000" dirty="0" smtClean="0"/>
              <a:t>Interactive lecture where we play around designing adders in Microsoft Excel</a:t>
            </a:r>
          </a:p>
          <a:p>
            <a:r>
              <a:rPr lang="sv-SE" sz="2000" dirty="0" smtClean="0"/>
              <a:t>Why Excel? </a:t>
            </a:r>
          </a:p>
          <a:p>
            <a:pPr lvl="1"/>
            <a:r>
              <a:rPr lang="sv-SE" sz="1600" dirty="0" smtClean="0"/>
              <a:t>Cell based like standard-cell design</a:t>
            </a:r>
          </a:p>
          <a:p>
            <a:pPr lvl="1"/>
            <a:r>
              <a:rPr lang="sv-SE" sz="1600" dirty="0" smtClean="0"/>
              <a:t>Excel logic functions can be used to validate adder functionality</a:t>
            </a:r>
          </a:p>
          <a:p>
            <a:pPr lvl="1"/>
            <a:r>
              <a:rPr lang="sv-SE" sz="1600" dirty="0" smtClean="0"/>
              <a:t>Unit delay model can be used to illustrate propagation delay</a:t>
            </a:r>
          </a:p>
          <a:p>
            <a:r>
              <a:rPr lang="sv-SE" sz="2000" dirty="0" smtClean="0"/>
              <a:t>Types of adders</a:t>
            </a:r>
          </a:p>
          <a:p>
            <a:pPr lvl="1"/>
            <a:r>
              <a:rPr lang="sv-SE" sz="1600" dirty="0" smtClean="0"/>
              <a:t>Ripple-carry adder</a:t>
            </a:r>
          </a:p>
          <a:p>
            <a:pPr lvl="1"/>
            <a:r>
              <a:rPr lang="sv-SE" sz="1600" dirty="0" smtClean="0"/>
              <a:t>Carry generate and propagate prefix setup logic to improve speed</a:t>
            </a:r>
          </a:p>
          <a:p>
            <a:pPr lvl="1"/>
            <a:r>
              <a:rPr lang="sv-SE" sz="1600" dirty="0" smtClean="0"/>
              <a:t>Carry-skip adders</a:t>
            </a:r>
          </a:p>
          <a:p>
            <a:pPr lvl="1"/>
            <a:r>
              <a:rPr lang="sv-SE" sz="1600" dirty="0" smtClean="0"/>
              <a:t>Carry-lookahead adders</a:t>
            </a:r>
          </a:p>
          <a:p>
            <a:pPr lvl="1"/>
            <a:r>
              <a:rPr lang="sv-SE" sz="1600" dirty="0" smtClean="0"/>
              <a:t>Prefix tree adders, like Sklansky adders, Ladner-Fischer, Brent-Kung adders</a:t>
            </a:r>
            <a:endParaRPr lang="sv-SE" sz="1600"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a:t>
            </a:fld>
            <a:endParaRPr lang="sv-SE"/>
          </a:p>
        </p:txBody>
      </p:sp>
    </p:spTree>
    <p:extLst>
      <p:ext uri="{BB962C8B-B14F-4D97-AF65-F5344CB8AC3E}">
        <p14:creationId xmlns:p14="http://schemas.microsoft.com/office/powerpoint/2010/main" val="4140846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 name="Group 358"/>
          <p:cNvGrpSpPr/>
          <p:nvPr/>
        </p:nvGrpSpPr>
        <p:grpSpPr>
          <a:xfrm>
            <a:off x="1224000" y="1937408"/>
            <a:ext cx="6711429" cy="1916480"/>
            <a:chOff x="1224000" y="2555612"/>
            <a:chExt cx="6711429" cy="1972406"/>
          </a:xfrm>
        </p:grpSpPr>
        <p:cxnSp>
          <p:nvCxnSpPr>
            <p:cNvPr id="231" name="Straight Connector 230"/>
            <p:cNvCxnSpPr/>
            <p:nvPr/>
          </p:nvCxnSpPr>
          <p:spPr>
            <a:xfrm flipV="1">
              <a:off x="6850487"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08984"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4985289"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4044347"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3102844"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2164942"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791429"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52984"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94487"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35429"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46844"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88347"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29289"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68000"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08942"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224000"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sv-SE" dirty="0" smtClean="0"/>
              <a:t>Using P and G half adder setup cells</a:t>
            </a:r>
            <a:endParaRPr lang="sv-SE" dirty="0"/>
          </a:p>
        </p:txBody>
      </p:sp>
      <p:sp>
        <p:nvSpPr>
          <p:cNvPr id="3" name="Date Placeholder 2"/>
          <p:cNvSpPr>
            <a:spLocks noGrp="1"/>
          </p:cNvSpPr>
          <p:nvPr>
            <p:ph type="dt" sz="half" idx="10"/>
          </p:nvPr>
        </p:nvSpPr>
        <p:spPr/>
        <p:txBody>
          <a:bodyPr/>
          <a:lstStyle/>
          <a:p>
            <a:r>
              <a:rPr lang="sv-SE" smtClean="0"/>
              <a:t>2017-10-03</a:t>
            </a:r>
            <a:endParaRPr lang="sv-SE" dirty="0"/>
          </a:p>
        </p:txBody>
      </p:sp>
      <p:sp>
        <p:nvSpPr>
          <p:cNvPr id="4" name="Footer Placeholder 3"/>
          <p:cNvSpPr>
            <a:spLocks noGrp="1"/>
          </p:cNvSpPr>
          <p:nvPr>
            <p:ph type="ftr" sz="quarter" idx="11"/>
          </p:nvPr>
        </p:nvSpPr>
        <p:spPr>
          <a:xfrm>
            <a:off x="3213743" y="6237312"/>
            <a:ext cx="2895600" cy="365125"/>
          </a:xfrm>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20</a:t>
            </a:fld>
            <a:endParaRPr lang="sv-SE"/>
          </a:p>
        </p:txBody>
      </p:sp>
      <p:sp>
        <p:nvSpPr>
          <p:cNvPr id="6" name="Rectangle 5"/>
          <p:cNvSpPr/>
          <p:nvPr/>
        </p:nvSpPr>
        <p:spPr>
          <a:xfrm>
            <a:off x="323528" y="3159048"/>
            <a:ext cx="414420" cy="369332"/>
          </a:xfrm>
          <a:prstGeom prst="rect">
            <a:avLst/>
          </a:prstGeom>
        </p:spPr>
        <p:txBody>
          <a:bodyPr wrap="square" lIns="0" rIns="0">
            <a:spAutoFit/>
          </a:bodyPr>
          <a:lstStyle/>
          <a:p>
            <a:pPr algn="ctr"/>
            <a:r>
              <a:rPr lang="sv-SE" dirty="0" smtClean="0"/>
              <a:t>c</a:t>
            </a:r>
            <a:r>
              <a:rPr lang="sv-SE" baseline="-25000" dirty="0" smtClean="0"/>
              <a:t>out</a:t>
            </a:r>
            <a:endParaRPr lang="sv-SE" dirty="0" smtClean="0">
              <a:solidFill>
                <a:schemeClr val="tx1"/>
              </a:solidFill>
            </a:endParaRPr>
          </a:p>
        </p:txBody>
      </p:sp>
      <p:grpSp>
        <p:nvGrpSpPr>
          <p:cNvPr id="247" name="Group 246"/>
          <p:cNvGrpSpPr/>
          <p:nvPr/>
        </p:nvGrpSpPr>
        <p:grpSpPr>
          <a:xfrm>
            <a:off x="1044000" y="1937408"/>
            <a:ext cx="6567429" cy="1510257"/>
            <a:chOff x="1044000" y="1988839"/>
            <a:chExt cx="6567429" cy="3436399"/>
          </a:xfrm>
        </p:grpSpPr>
        <p:cxnSp>
          <p:nvCxnSpPr>
            <p:cNvPr id="9" name="Straight Connector 8"/>
            <p:cNvCxnSpPr/>
            <p:nvPr/>
          </p:nvCxnSpPr>
          <p:spPr>
            <a:xfrm>
              <a:off x="5728984"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70487"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11429"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22844"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4347"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5289"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44000"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4942"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8483897" y="3142094"/>
            <a:ext cx="336575" cy="369332"/>
          </a:xfrm>
          <a:prstGeom prst="rect">
            <a:avLst/>
          </a:prstGeom>
        </p:spPr>
        <p:txBody>
          <a:bodyPr wrap="square" lIns="0" rIns="0">
            <a:spAutoFit/>
          </a:bodyPr>
          <a:lstStyle/>
          <a:p>
            <a:pPr algn="ctr"/>
            <a:r>
              <a:rPr lang="sv-SE" dirty="0" smtClean="0"/>
              <a:t>c</a:t>
            </a:r>
            <a:r>
              <a:rPr lang="sv-SE" baseline="-25000" dirty="0" smtClean="0"/>
              <a:t>in</a:t>
            </a:r>
            <a:endParaRPr lang="sv-SE" dirty="0" smtClean="0">
              <a:solidFill>
                <a:schemeClr val="tx1"/>
              </a:solidFill>
            </a:endParaRPr>
          </a:p>
        </p:txBody>
      </p:sp>
      <p:grpSp>
        <p:nvGrpSpPr>
          <p:cNvPr id="228" name="Group 227"/>
          <p:cNvGrpSpPr/>
          <p:nvPr/>
        </p:nvGrpSpPr>
        <p:grpSpPr>
          <a:xfrm>
            <a:off x="395536" y="4311126"/>
            <a:ext cx="7229440" cy="369332"/>
            <a:chOff x="873606" y="5579948"/>
            <a:chExt cx="7229440" cy="369332"/>
          </a:xfrm>
        </p:grpSpPr>
        <p:sp>
          <p:nvSpPr>
            <p:cNvPr id="25" name="Rectangle 24"/>
            <p:cNvSpPr/>
            <p:nvPr/>
          </p:nvSpPr>
          <p:spPr>
            <a:xfrm>
              <a:off x="7333297" y="5579948"/>
              <a:ext cx="769749"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26" name="Rectangle 25"/>
            <p:cNvSpPr/>
            <p:nvPr/>
          </p:nvSpPr>
          <p:spPr>
            <a:xfrm>
              <a:off x="6500500" y="5579948"/>
              <a:ext cx="686943"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7" name="Rectangle 26"/>
            <p:cNvSpPr/>
            <p:nvPr/>
          </p:nvSpPr>
          <p:spPr>
            <a:xfrm>
              <a:off x="5548691" y="5579948"/>
              <a:ext cx="702754" cy="369332"/>
            </a:xfrm>
            <a:prstGeom prst="rect">
              <a:avLst/>
            </a:prstGeom>
          </p:spPr>
          <p:txBody>
            <a:bodyPr wrap="square">
              <a:spAutoFit/>
            </a:bodyPr>
            <a:lstStyle/>
            <a:p>
              <a:pPr algn="ctr"/>
              <a:r>
                <a:rPr lang="sv-SE" dirty="0" smtClean="0"/>
                <a:t>Sum</a:t>
              </a:r>
              <a:r>
                <a:rPr lang="sv-SE" baseline="-25000" dirty="0"/>
                <a:t>3</a:t>
              </a:r>
              <a:endParaRPr lang="sv-SE" dirty="0"/>
            </a:p>
          </p:txBody>
        </p:sp>
        <p:sp>
          <p:nvSpPr>
            <p:cNvPr id="28" name="Rectangle 27"/>
            <p:cNvSpPr/>
            <p:nvPr/>
          </p:nvSpPr>
          <p:spPr>
            <a:xfrm>
              <a:off x="4622319" y="5579948"/>
              <a:ext cx="684094" cy="369332"/>
            </a:xfrm>
            <a:prstGeom prst="rect">
              <a:avLst/>
            </a:prstGeom>
          </p:spPr>
          <p:txBody>
            <a:bodyPr wrap="square">
              <a:spAutoFit/>
            </a:bodyPr>
            <a:lstStyle/>
            <a:p>
              <a:pPr algn="ctr"/>
              <a:r>
                <a:rPr lang="sv-SE" dirty="0" smtClean="0"/>
                <a:t>Sum</a:t>
              </a:r>
              <a:r>
                <a:rPr lang="sv-SE" baseline="-25000" dirty="0"/>
                <a:t>4</a:t>
              </a:r>
              <a:endParaRPr lang="sv-SE" dirty="0"/>
            </a:p>
          </p:txBody>
        </p:sp>
        <p:sp>
          <p:nvSpPr>
            <p:cNvPr id="48" name="Rectangle 47"/>
            <p:cNvSpPr/>
            <p:nvPr/>
          </p:nvSpPr>
          <p:spPr>
            <a:xfrm>
              <a:off x="3726912" y="5579948"/>
              <a:ext cx="695096" cy="369332"/>
            </a:xfrm>
            <a:prstGeom prst="rect">
              <a:avLst/>
            </a:prstGeom>
          </p:spPr>
          <p:txBody>
            <a:bodyPr wrap="square">
              <a:spAutoFit/>
            </a:bodyPr>
            <a:lstStyle/>
            <a:p>
              <a:pPr algn="ctr"/>
              <a:r>
                <a:rPr lang="sv-SE" dirty="0" smtClean="0"/>
                <a:t>Sum</a:t>
              </a:r>
              <a:r>
                <a:rPr lang="sv-SE" baseline="-25000" dirty="0"/>
                <a:t>5</a:t>
              </a:r>
              <a:endParaRPr lang="sv-SE" dirty="0"/>
            </a:p>
          </p:txBody>
        </p:sp>
        <p:sp>
          <p:nvSpPr>
            <p:cNvPr id="49" name="Rectangle 48"/>
            <p:cNvSpPr/>
            <p:nvPr/>
          </p:nvSpPr>
          <p:spPr>
            <a:xfrm>
              <a:off x="2786626" y="5579948"/>
              <a:ext cx="719779" cy="369332"/>
            </a:xfrm>
            <a:prstGeom prst="rect">
              <a:avLst/>
            </a:prstGeom>
          </p:spPr>
          <p:txBody>
            <a:bodyPr wrap="square">
              <a:spAutoFit/>
            </a:bodyPr>
            <a:lstStyle/>
            <a:p>
              <a:pPr algn="ctr"/>
              <a:r>
                <a:rPr lang="sv-SE" dirty="0" smtClean="0"/>
                <a:t>Sum</a:t>
              </a:r>
              <a:r>
                <a:rPr lang="sv-SE" baseline="-25000" dirty="0" smtClean="0"/>
                <a:t>6</a:t>
              </a:r>
              <a:endParaRPr lang="sv-SE" dirty="0"/>
            </a:p>
          </p:txBody>
        </p:sp>
        <p:sp>
          <p:nvSpPr>
            <p:cNvPr id="50" name="Rectangle 49"/>
            <p:cNvSpPr/>
            <p:nvPr/>
          </p:nvSpPr>
          <p:spPr>
            <a:xfrm>
              <a:off x="1850522" y="5579948"/>
              <a:ext cx="719883" cy="369332"/>
            </a:xfrm>
            <a:prstGeom prst="rect">
              <a:avLst/>
            </a:prstGeom>
          </p:spPr>
          <p:txBody>
            <a:bodyPr wrap="square">
              <a:spAutoFit/>
            </a:bodyPr>
            <a:lstStyle/>
            <a:p>
              <a:pPr algn="ctr"/>
              <a:r>
                <a:rPr lang="sv-SE" dirty="0" smtClean="0"/>
                <a:t>Sum</a:t>
              </a:r>
              <a:r>
                <a:rPr lang="sv-SE" baseline="-25000" dirty="0"/>
                <a:t>7</a:t>
              </a:r>
              <a:endParaRPr lang="sv-SE" dirty="0"/>
            </a:p>
          </p:txBody>
        </p:sp>
        <p:sp>
          <p:nvSpPr>
            <p:cNvPr id="51" name="Rectangle 50"/>
            <p:cNvSpPr/>
            <p:nvPr/>
          </p:nvSpPr>
          <p:spPr>
            <a:xfrm>
              <a:off x="873606" y="5579948"/>
              <a:ext cx="724799" cy="369332"/>
            </a:xfrm>
            <a:prstGeom prst="rect">
              <a:avLst/>
            </a:prstGeom>
          </p:spPr>
          <p:txBody>
            <a:bodyPr wrap="square">
              <a:spAutoFit/>
            </a:bodyPr>
            <a:lstStyle/>
            <a:p>
              <a:pPr algn="ctr"/>
              <a:r>
                <a:rPr lang="sv-SE" dirty="0" smtClean="0"/>
                <a:t>Sum</a:t>
              </a:r>
              <a:r>
                <a:rPr lang="sv-SE" baseline="-25000" dirty="0"/>
                <a:t>8</a:t>
              </a:r>
              <a:endParaRPr lang="sv-SE" dirty="0"/>
            </a:p>
          </p:txBody>
        </p:sp>
      </p:grpSp>
      <p:cxnSp>
        <p:nvCxnSpPr>
          <p:cNvPr id="163" name="Straight Connector 162"/>
          <p:cNvCxnSpPr/>
          <p:nvPr/>
        </p:nvCxnSpPr>
        <p:spPr>
          <a:xfrm rot="5400000">
            <a:off x="7543017"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6602734"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5658000"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4730526"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789972"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2849688"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913584"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977479"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973164" y="2060848"/>
            <a:ext cx="7046184" cy="522086"/>
            <a:chOff x="973164" y="4719600"/>
            <a:chExt cx="7046184" cy="522086"/>
          </a:xfrm>
        </p:grpSpPr>
        <p:sp>
          <p:nvSpPr>
            <p:cNvPr id="196" name="Rectangle 195"/>
            <p:cNvSpPr/>
            <p:nvPr/>
          </p:nvSpPr>
          <p:spPr>
            <a:xfrm>
              <a:off x="7538702"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198" name="Rectangle 197"/>
            <p:cNvSpPr/>
            <p:nvPr/>
          </p:nvSpPr>
          <p:spPr>
            <a:xfrm>
              <a:off x="6598419" y="471960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0" name="Rectangle 199"/>
            <p:cNvSpPr/>
            <p:nvPr/>
          </p:nvSpPr>
          <p:spPr>
            <a:xfrm>
              <a:off x="5653685"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2" name="Rectangle 201"/>
            <p:cNvSpPr/>
            <p:nvPr/>
          </p:nvSpPr>
          <p:spPr>
            <a:xfrm>
              <a:off x="4726211"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4" name="Rectangle 203"/>
            <p:cNvSpPr/>
            <p:nvPr/>
          </p:nvSpPr>
          <p:spPr>
            <a:xfrm>
              <a:off x="3785657"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6" name="Rectangle 205"/>
            <p:cNvSpPr/>
            <p:nvPr/>
          </p:nvSpPr>
          <p:spPr>
            <a:xfrm>
              <a:off x="2845373"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8" name="Rectangle 207"/>
            <p:cNvSpPr/>
            <p:nvPr/>
          </p:nvSpPr>
          <p:spPr>
            <a:xfrm>
              <a:off x="1909269"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9" name="Rectangle 208"/>
            <p:cNvSpPr/>
            <p:nvPr/>
          </p:nvSpPr>
          <p:spPr>
            <a:xfrm>
              <a:off x="973164"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t>
              </a:r>
              <a:r>
                <a:rPr lang="sv-SE" sz="1400" dirty="0" smtClean="0">
                  <a:solidFill>
                    <a:schemeClr val="tx1"/>
                  </a:solidFill>
                </a:rPr>
                <a:t>A</a:t>
              </a:r>
              <a:endParaRPr lang="sv-SE" sz="1400" dirty="0">
                <a:solidFill>
                  <a:schemeClr val="tx1"/>
                </a:solidFill>
              </a:endParaRPr>
            </a:p>
          </p:txBody>
        </p:sp>
      </p:grpSp>
      <p:grpSp>
        <p:nvGrpSpPr>
          <p:cNvPr id="211" name="Group 210"/>
          <p:cNvGrpSpPr/>
          <p:nvPr/>
        </p:nvGrpSpPr>
        <p:grpSpPr>
          <a:xfrm>
            <a:off x="737644" y="2492896"/>
            <a:ext cx="7290740" cy="308607"/>
            <a:chOff x="836834" y="3490886"/>
            <a:chExt cx="7290740" cy="308607"/>
          </a:xfrm>
        </p:grpSpPr>
        <p:sp>
          <p:nvSpPr>
            <p:cNvPr id="212" name="Rectangle 211"/>
            <p:cNvSpPr/>
            <p:nvPr/>
          </p:nvSpPr>
          <p:spPr>
            <a:xfrm>
              <a:off x="836834" y="3491716"/>
              <a:ext cx="387222" cy="307777"/>
            </a:xfrm>
            <a:prstGeom prst="rect">
              <a:avLst/>
            </a:prstGeom>
          </p:spPr>
          <p:txBody>
            <a:bodyPr wrap="square">
              <a:spAutoFit/>
            </a:bodyPr>
            <a:lstStyle/>
            <a:p>
              <a:pPr algn="ctr"/>
              <a:r>
                <a:rPr lang="sv-SE" sz="1400" dirty="0" smtClean="0"/>
                <a:t>g</a:t>
              </a:r>
              <a:r>
                <a:rPr lang="sv-SE" sz="1400" baseline="-25000" dirty="0" smtClean="0"/>
                <a:t>8</a:t>
              </a:r>
              <a:endParaRPr lang="sv-SE" sz="1400" dirty="0" smtClean="0">
                <a:solidFill>
                  <a:schemeClr val="tx1"/>
                </a:solidFill>
              </a:endParaRPr>
            </a:p>
          </p:txBody>
        </p:sp>
        <p:sp>
          <p:nvSpPr>
            <p:cNvPr id="213" name="Rectangle 212"/>
            <p:cNvSpPr/>
            <p:nvPr/>
          </p:nvSpPr>
          <p:spPr>
            <a:xfrm>
              <a:off x="1160834" y="3491716"/>
              <a:ext cx="387222" cy="307777"/>
            </a:xfrm>
            <a:prstGeom prst="rect">
              <a:avLst/>
            </a:prstGeom>
          </p:spPr>
          <p:txBody>
            <a:bodyPr wrap="square">
              <a:spAutoFit/>
            </a:bodyPr>
            <a:lstStyle/>
            <a:p>
              <a:pPr algn="ctr"/>
              <a:r>
                <a:rPr lang="sv-SE" sz="1400" dirty="0" smtClean="0"/>
                <a:t>p</a:t>
              </a:r>
              <a:r>
                <a:rPr lang="sv-SE" sz="1400" baseline="-25000" dirty="0" smtClean="0"/>
                <a:t>8</a:t>
              </a:r>
              <a:endParaRPr lang="sv-SE" sz="1400" dirty="0" smtClean="0">
                <a:solidFill>
                  <a:schemeClr val="tx1"/>
                </a:solidFill>
              </a:endParaRPr>
            </a:p>
          </p:txBody>
        </p:sp>
        <p:sp>
          <p:nvSpPr>
            <p:cNvPr id="214" name="Rectangle 213"/>
            <p:cNvSpPr/>
            <p:nvPr/>
          </p:nvSpPr>
          <p:spPr>
            <a:xfrm>
              <a:off x="1808513" y="3491716"/>
              <a:ext cx="387223" cy="307777"/>
            </a:xfrm>
            <a:prstGeom prst="rect">
              <a:avLst/>
            </a:prstGeom>
          </p:spPr>
          <p:txBody>
            <a:bodyPr wrap="square">
              <a:spAutoFit/>
            </a:bodyPr>
            <a:lstStyle/>
            <a:p>
              <a:pPr algn="ctr"/>
              <a:r>
                <a:rPr lang="sv-SE" sz="1400" dirty="0" smtClean="0"/>
                <a:t>g</a:t>
              </a:r>
              <a:r>
                <a:rPr lang="sv-SE" sz="1400" baseline="-25000" dirty="0" smtClean="0"/>
                <a:t>7</a:t>
              </a:r>
              <a:endParaRPr lang="sv-SE" sz="1400" dirty="0" smtClean="0">
                <a:solidFill>
                  <a:schemeClr val="tx1"/>
                </a:solidFill>
              </a:endParaRPr>
            </a:p>
          </p:txBody>
        </p:sp>
        <p:sp>
          <p:nvSpPr>
            <p:cNvPr id="215" name="Rectangle 214"/>
            <p:cNvSpPr/>
            <p:nvPr/>
          </p:nvSpPr>
          <p:spPr>
            <a:xfrm>
              <a:off x="2123728" y="3491716"/>
              <a:ext cx="387223" cy="307777"/>
            </a:xfrm>
            <a:prstGeom prst="rect">
              <a:avLst/>
            </a:prstGeom>
          </p:spPr>
          <p:txBody>
            <a:bodyPr wrap="square">
              <a:spAutoFit/>
            </a:bodyPr>
            <a:lstStyle/>
            <a:p>
              <a:pPr algn="ctr"/>
              <a:r>
                <a:rPr lang="sv-SE" sz="1400" dirty="0" smtClean="0"/>
                <a:t>p</a:t>
              </a:r>
              <a:r>
                <a:rPr lang="sv-SE" sz="1400" baseline="-25000" dirty="0" smtClean="0"/>
                <a:t>7</a:t>
              </a:r>
              <a:endParaRPr lang="sv-SE" sz="1400" dirty="0" smtClean="0">
                <a:solidFill>
                  <a:schemeClr val="tx1"/>
                </a:solidFill>
              </a:endParaRPr>
            </a:p>
          </p:txBody>
        </p:sp>
        <p:sp>
          <p:nvSpPr>
            <p:cNvPr id="216" name="Rectangle 215"/>
            <p:cNvSpPr/>
            <p:nvPr/>
          </p:nvSpPr>
          <p:spPr>
            <a:xfrm>
              <a:off x="2744617" y="3491716"/>
              <a:ext cx="387223" cy="307777"/>
            </a:xfrm>
            <a:prstGeom prst="rect">
              <a:avLst/>
            </a:prstGeom>
          </p:spPr>
          <p:txBody>
            <a:bodyPr wrap="square">
              <a:spAutoFit/>
            </a:bodyPr>
            <a:lstStyle/>
            <a:p>
              <a:pPr algn="ctr"/>
              <a:r>
                <a:rPr lang="sv-SE" sz="1400" dirty="0" smtClean="0"/>
                <a:t>g</a:t>
              </a:r>
              <a:r>
                <a:rPr lang="sv-SE" sz="1400" baseline="-25000" dirty="0" smtClean="0"/>
                <a:t>6</a:t>
              </a:r>
              <a:endParaRPr lang="sv-SE" sz="1400" dirty="0" smtClean="0">
                <a:solidFill>
                  <a:schemeClr val="tx1"/>
                </a:solidFill>
              </a:endParaRPr>
            </a:p>
          </p:txBody>
        </p:sp>
        <p:sp>
          <p:nvSpPr>
            <p:cNvPr id="217" name="Rectangle 216"/>
            <p:cNvSpPr/>
            <p:nvPr/>
          </p:nvSpPr>
          <p:spPr>
            <a:xfrm>
              <a:off x="3059832" y="3491716"/>
              <a:ext cx="387223" cy="307777"/>
            </a:xfrm>
            <a:prstGeom prst="rect">
              <a:avLst/>
            </a:prstGeom>
          </p:spPr>
          <p:txBody>
            <a:bodyPr wrap="square">
              <a:spAutoFit/>
            </a:bodyPr>
            <a:lstStyle/>
            <a:p>
              <a:pPr algn="ctr"/>
              <a:r>
                <a:rPr lang="sv-SE" sz="1400" dirty="0" smtClean="0"/>
                <a:t>p</a:t>
              </a:r>
              <a:r>
                <a:rPr lang="sv-SE" sz="1400" baseline="-25000" dirty="0" smtClean="0"/>
                <a:t>6</a:t>
              </a:r>
              <a:endParaRPr lang="sv-SE" sz="1400" dirty="0" smtClean="0">
                <a:solidFill>
                  <a:schemeClr val="tx1"/>
                </a:solidFill>
              </a:endParaRPr>
            </a:p>
          </p:txBody>
        </p:sp>
        <p:sp>
          <p:nvSpPr>
            <p:cNvPr id="218" name="Rectangle 217"/>
            <p:cNvSpPr/>
            <p:nvPr/>
          </p:nvSpPr>
          <p:spPr>
            <a:xfrm>
              <a:off x="3680722" y="3491716"/>
              <a:ext cx="387222" cy="307777"/>
            </a:xfrm>
            <a:prstGeom prst="rect">
              <a:avLst/>
            </a:prstGeom>
          </p:spPr>
          <p:txBody>
            <a:bodyPr wrap="square">
              <a:spAutoFit/>
            </a:bodyPr>
            <a:lstStyle/>
            <a:p>
              <a:pPr algn="ctr"/>
              <a:r>
                <a:rPr lang="sv-SE" sz="1400" dirty="0" smtClean="0"/>
                <a:t>g</a:t>
              </a:r>
              <a:r>
                <a:rPr lang="sv-SE" sz="1400" baseline="-25000" dirty="0" smtClean="0"/>
                <a:t>5</a:t>
              </a:r>
              <a:endParaRPr lang="sv-SE" sz="1400" dirty="0" smtClean="0">
                <a:solidFill>
                  <a:schemeClr val="tx1"/>
                </a:solidFill>
              </a:endParaRPr>
            </a:p>
          </p:txBody>
        </p:sp>
        <p:sp>
          <p:nvSpPr>
            <p:cNvPr id="219" name="Rectangle 218"/>
            <p:cNvSpPr/>
            <p:nvPr/>
          </p:nvSpPr>
          <p:spPr>
            <a:xfrm>
              <a:off x="3995936" y="3491716"/>
              <a:ext cx="387222" cy="307777"/>
            </a:xfrm>
            <a:prstGeom prst="rect">
              <a:avLst/>
            </a:prstGeom>
          </p:spPr>
          <p:txBody>
            <a:bodyPr wrap="square">
              <a:spAutoFit/>
            </a:bodyPr>
            <a:lstStyle/>
            <a:p>
              <a:pPr algn="ctr"/>
              <a:r>
                <a:rPr lang="sv-SE" sz="1400" dirty="0" smtClean="0"/>
                <a:t>p</a:t>
              </a:r>
              <a:r>
                <a:rPr lang="sv-SE" sz="1400" baseline="-25000" dirty="0" smtClean="0"/>
                <a:t>5</a:t>
              </a:r>
              <a:endParaRPr lang="sv-SE" sz="1400" dirty="0" smtClean="0">
                <a:solidFill>
                  <a:schemeClr val="tx1"/>
                </a:solidFill>
              </a:endParaRPr>
            </a:p>
          </p:txBody>
        </p:sp>
        <p:sp>
          <p:nvSpPr>
            <p:cNvPr id="220" name="Rectangle 219"/>
            <p:cNvSpPr/>
            <p:nvPr/>
          </p:nvSpPr>
          <p:spPr>
            <a:xfrm>
              <a:off x="4616825" y="3490886"/>
              <a:ext cx="387223" cy="307777"/>
            </a:xfrm>
            <a:prstGeom prst="rect">
              <a:avLst/>
            </a:prstGeom>
          </p:spPr>
          <p:txBody>
            <a:bodyPr wrap="square">
              <a:spAutoFit/>
            </a:bodyPr>
            <a:lstStyle/>
            <a:p>
              <a:pPr algn="ctr"/>
              <a:r>
                <a:rPr lang="sv-SE" sz="1400" dirty="0" smtClean="0"/>
                <a:t>g</a:t>
              </a:r>
              <a:r>
                <a:rPr lang="sv-SE" sz="1400" baseline="-25000" dirty="0" smtClean="0"/>
                <a:t>4</a:t>
              </a:r>
              <a:endParaRPr lang="sv-SE" sz="1400" dirty="0" smtClean="0">
                <a:solidFill>
                  <a:schemeClr val="tx1"/>
                </a:solidFill>
              </a:endParaRPr>
            </a:p>
          </p:txBody>
        </p:sp>
        <p:sp>
          <p:nvSpPr>
            <p:cNvPr id="221" name="Rectangle 220"/>
            <p:cNvSpPr/>
            <p:nvPr/>
          </p:nvSpPr>
          <p:spPr>
            <a:xfrm>
              <a:off x="4932040" y="3490886"/>
              <a:ext cx="387223" cy="307777"/>
            </a:xfrm>
            <a:prstGeom prst="rect">
              <a:avLst/>
            </a:prstGeom>
          </p:spPr>
          <p:txBody>
            <a:bodyPr wrap="square">
              <a:spAutoFit/>
            </a:bodyPr>
            <a:lstStyle/>
            <a:p>
              <a:pPr algn="ctr"/>
              <a:r>
                <a:rPr lang="sv-SE" sz="1400" dirty="0" smtClean="0"/>
                <a:t>p</a:t>
              </a:r>
              <a:r>
                <a:rPr lang="sv-SE" sz="1400" baseline="-25000" dirty="0" smtClean="0"/>
                <a:t>4</a:t>
              </a:r>
              <a:endParaRPr lang="sv-SE" sz="1400" dirty="0" smtClean="0">
                <a:solidFill>
                  <a:schemeClr val="tx1"/>
                </a:solidFill>
              </a:endParaRPr>
            </a:p>
          </p:txBody>
        </p:sp>
        <p:sp>
          <p:nvSpPr>
            <p:cNvPr id="222" name="Rectangle 221"/>
            <p:cNvSpPr/>
            <p:nvPr/>
          </p:nvSpPr>
          <p:spPr>
            <a:xfrm>
              <a:off x="5552929" y="3490886"/>
              <a:ext cx="387223" cy="307777"/>
            </a:xfrm>
            <a:prstGeom prst="rect">
              <a:avLst/>
            </a:prstGeom>
          </p:spPr>
          <p:txBody>
            <a:bodyPr wrap="square">
              <a:spAutoFit/>
            </a:bodyPr>
            <a:lstStyle/>
            <a:p>
              <a:pPr algn="ctr"/>
              <a:r>
                <a:rPr lang="sv-SE" sz="1400" dirty="0" smtClean="0"/>
                <a:t>g</a:t>
              </a:r>
              <a:r>
                <a:rPr lang="sv-SE" sz="1400" baseline="-25000" dirty="0" smtClean="0"/>
                <a:t>3</a:t>
              </a:r>
              <a:endParaRPr lang="sv-SE" sz="1400" dirty="0" smtClean="0">
                <a:solidFill>
                  <a:schemeClr val="tx1"/>
                </a:solidFill>
              </a:endParaRPr>
            </a:p>
          </p:txBody>
        </p:sp>
        <p:sp>
          <p:nvSpPr>
            <p:cNvPr id="223" name="Rectangle 222"/>
            <p:cNvSpPr/>
            <p:nvPr/>
          </p:nvSpPr>
          <p:spPr>
            <a:xfrm>
              <a:off x="5868144" y="3490886"/>
              <a:ext cx="387223" cy="307777"/>
            </a:xfrm>
            <a:prstGeom prst="rect">
              <a:avLst/>
            </a:prstGeom>
          </p:spPr>
          <p:txBody>
            <a:bodyPr wrap="square">
              <a:spAutoFit/>
            </a:bodyPr>
            <a:lstStyle/>
            <a:p>
              <a:pPr algn="ctr"/>
              <a:r>
                <a:rPr lang="sv-SE" sz="1400" dirty="0" smtClean="0"/>
                <a:t>p</a:t>
              </a:r>
              <a:r>
                <a:rPr lang="sv-SE" sz="1400" baseline="-25000" dirty="0" smtClean="0"/>
                <a:t>3</a:t>
              </a:r>
              <a:endParaRPr lang="sv-SE" sz="1400" dirty="0" smtClean="0">
                <a:solidFill>
                  <a:schemeClr val="tx1"/>
                </a:solidFill>
              </a:endParaRPr>
            </a:p>
          </p:txBody>
        </p:sp>
        <p:sp>
          <p:nvSpPr>
            <p:cNvPr id="224" name="Rectangle 223"/>
            <p:cNvSpPr/>
            <p:nvPr/>
          </p:nvSpPr>
          <p:spPr>
            <a:xfrm>
              <a:off x="6489033" y="3490892"/>
              <a:ext cx="387223" cy="307777"/>
            </a:xfrm>
            <a:prstGeom prst="rect">
              <a:avLst/>
            </a:prstGeom>
          </p:spPr>
          <p:txBody>
            <a:bodyPr wrap="square">
              <a:spAutoFit/>
            </a:bodyPr>
            <a:lstStyle/>
            <a:p>
              <a:pPr algn="ctr"/>
              <a:r>
                <a:rPr lang="sv-SE" sz="1400" dirty="0" smtClean="0"/>
                <a:t>g</a:t>
              </a:r>
              <a:r>
                <a:rPr lang="sv-SE" sz="1400" baseline="-25000" dirty="0" smtClean="0"/>
                <a:t>2</a:t>
              </a:r>
              <a:endParaRPr lang="sv-SE" sz="1400" dirty="0" smtClean="0">
                <a:solidFill>
                  <a:schemeClr val="tx1"/>
                </a:solidFill>
              </a:endParaRPr>
            </a:p>
          </p:txBody>
        </p:sp>
        <p:sp>
          <p:nvSpPr>
            <p:cNvPr id="225" name="Rectangle 224"/>
            <p:cNvSpPr/>
            <p:nvPr/>
          </p:nvSpPr>
          <p:spPr>
            <a:xfrm>
              <a:off x="6804248" y="3490892"/>
              <a:ext cx="387223" cy="307777"/>
            </a:xfrm>
            <a:prstGeom prst="rect">
              <a:avLst/>
            </a:prstGeom>
          </p:spPr>
          <p:txBody>
            <a:bodyPr wrap="square">
              <a:spAutoFit/>
            </a:bodyPr>
            <a:lstStyle/>
            <a:p>
              <a:pPr algn="ctr"/>
              <a:r>
                <a:rPr lang="sv-SE" sz="1400" dirty="0" smtClean="0"/>
                <a:t>p</a:t>
              </a:r>
              <a:r>
                <a:rPr lang="sv-SE" sz="1400" baseline="-25000" dirty="0"/>
                <a:t>2</a:t>
              </a:r>
              <a:endParaRPr lang="sv-SE" sz="1400" dirty="0" smtClean="0">
                <a:solidFill>
                  <a:schemeClr val="tx1"/>
                </a:solidFill>
              </a:endParaRPr>
            </a:p>
          </p:txBody>
        </p:sp>
        <p:sp>
          <p:nvSpPr>
            <p:cNvPr id="226" name="Rectangle 225"/>
            <p:cNvSpPr/>
            <p:nvPr/>
          </p:nvSpPr>
          <p:spPr>
            <a:xfrm>
              <a:off x="7425138" y="3490892"/>
              <a:ext cx="387222" cy="307777"/>
            </a:xfrm>
            <a:prstGeom prst="rect">
              <a:avLst/>
            </a:prstGeom>
          </p:spPr>
          <p:txBody>
            <a:bodyPr wrap="square">
              <a:spAutoFit/>
            </a:bodyPr>
            <a:lstStyle/>
            <a:p>
              <a:pPr algn="ctr"/>
              <a:r>
                <a:rPr lang="sv-SE" sz="1400" dirty="0" smtClean="0"/>
                <a:t>g</a:t>
              </a:r>
              <a:r>
                <a:rPr lang="sv-SE" sz="1400" baseline="-25000" dirty="0"/>
                <a:t>1</a:t>
              </a:r>
              <a:endParaRPr lang="sv-SE" sz="1400" dirty="0" smtClean="0">
                <a:solidFill>
                  <a:schemeClr val="tx1"/>
                </a:solidFill>
              </a:endParaRPr>
            </a:p>
          </p:txBody>
        </p:sp>
        <p:sp>
          <p:nvSpPr>
            <p:cNvPr id="227" name="Rectangle 226"/>
            <p:cNvSpPr/>
            <p:nvPr/>
          </p:nvSpPr>
          <p:spPr>
            <a:xfrm>
              <a:off x="7740352" y="3490892"/>
              <a:ext cx="387222" cy="307777"/>
            </a:xfrm>
            <a:prstGeom prst="rect">
              <a:avLst/>
            </a:prstGeom>
          </p:spPr>
          <p:txBody>
            <a:bodyPr wrap="square">
              <a:spAutoFit/>
            </a:bodyPr>
            <a:lstStyle/>
            <a:p>
              <a:pPr algn="ctr"/>
              <a:r>
                <a:rPr lang="sv-SE" sz="1400" dirty="0" smtClean="0"/>
                <a:t>p</a:t>
              </a:r>
              <a:r>
                <a:rPr lang="sv-SE" sz="1400" baseline="-25000" dirty="0"/>
                <a:t>1</a:t>
              </a:r>
              <a:endParaRPr lang="sv-SE" sz="1400" dirty="0" smtClean="0">
                <a:solidFill>
                  <a:schemeClr val="tx1"/>
                </a:solidFill>
              </a:endParaRPr>
            </a:p>
          </p:txBody>
        </p:sp>
      </p:grpSp>
      <p:grpSp>
        <p:nvGrpSpPr>
          <p:cNvPr id="210" name="Group 209"/>
          <p:cNvGrpSpPr/>
          <p:nvPr/>
        </p:nvGrpSpPr>
        <p:grpSpPr>
          <a:xfrm>
            <a:off x="899220" y="1628800"/>
            <a:ext cx="7273180" cy="308607"/>
            <a:chOff x="854394" y="3490886"/>
            <a:chExt cx="7273180" cy="308607"/>
          </a:xfrm>
        </p:grpSpPr>
        <p:sp>
          <p:nvSpPr>
            <p:cNvPr id="68" name="Rectangle 67"/>
            <p:cNvSpPr/>
            <p:nvPr/>
          </p:nvSpPr>
          <p:spPr>
            <a:xfrm>
              <a:off x="854394" y="3491716"/>
              <a:ext cx="387222" cy="307777"/>
            </a:xfrm>
            <a:prstGeom prst="rect">
              <a:avLst/>
            </a:prstGeom>
          </p:spPr>
          <p:txBody>
            <a:bodyPr wrap="square">
              <a:spAutoFit/>
            </a:bodyPr>
            <a:lstStyle/>
            <a:p>
              <a:pPr algn="ctr"/>
              <a:r>
                <a:rPr lang="sv-SE" sz="1400" dirty="0" smtClean="0"/>
                <a:t>a</a:t>
              </a:r>
              <a:r>
                <a:rPr lang="sv-SE" sz="1400" baseline="-25000" dirty="0" smtClean="0"/>
                <a:t>8</a:t>
              </a:r>
              <a:endParaRPr lang="sv-SE" sz="1400" dirty="0" smtClean="0">
                <a:solidFill>
                  <a:schemeClr val="tx1"/>
                </a:solidFill>
              </a:endParaRPr>
            </a:p>
          </p:txBody>
        </p:sp>
        <p:sp>
          <p:nvSpPr>
            <p:cNvPr id="69" name="Rectangle 68"/>
            <p:cNvSpPr/>
            <p:nvPr/>
          </p:nvSpPr>
          <p:spPr>
            <a:xfrm>
              <a:off x="1169608" y="3491716"/>
              <a:ext cx="387222" cy="307777"/>
            </a:xfrm>
            <a:prstGeom prst="rect">
              <a:avLst/>
            </a:prstGeom>
          </p:spPr>
          <p:txBody>
            <a:bodyPr wrap="square">
              <a:spAutoFit/>
            </a:bodyPr>
            <a:lstStyle/>
            <a:p>
              <a:pPr algn="ctr"/>
              <a:r>
                <a:rPr lang="sv-SE" sz="1400" dirty="0" smtClean="0"/>
                <a:t>b</a:t>
              </a:r>
              <a:r>
                <a:rPr lang="sv-SE" sz="1400" baseline="-25000" dirty="0" smtClean="0"/>
                <a:t>8</a:t>
              </a:r>
              <a:endParaRPr lang="sv-SE" sz="1400" dirty="0" smtClean="0">
                <a:solidFill>
                  <a:schemeClr val="tx1"/>
                </a:solidFill>
              </a:endParaRPr>
            </a:p>
          </p:txBody>
        </p:sp>
        <p:sp>
          <p:nvSpPr>
            <p:cNvPr id="70" name="Rectangle 69"/>
            <p:cNvSpPr/>
            <p:nvPr/>
          </p:nvSpPr>
          <p:spPr>
            <a:xfrm>
              <a:off x="1790497" y="3491716"/>
              <a:ext cx="387223" cy="307777"/>
            </a:xfrm>
            <a:prstGeom prst="rect">
              <a:avLst/>
            </a:prstGeom>
          </p:spPr>
          <p:txBody>
            <a:bodyPr wrap="square">
              <a:spAutoFit/>
            </a:bodyPr>
            <a:lstStyle/>
            <a:p>
              <a:pPr algn="ctr"/>
              <a:r>
                <a:rPr lang="sv-SE" sz="1400" dirty="0" smtClean="0"/>
                <a:t>a</a:t>
              </a:r>
              <a:r>
                <a:rPr lang="sv-SE" sz="1400" baseline="-25000" dirty="0" smtClean="0"/>
                <a:t>7</a:t>
              </a:r>
              <a:endParaRPr lang="sv-SE" sz="1400" dirty="0" smtClean="0">
                <a:solidFill>
                  <a:schemeClr val="tx1"/>
                </a:solidFill>
              </a:endParaRPr>
            </a:p>
          </p:txBody>
        </p:sp>
        <p:sp>
          <p:nvSpPr>
            <p:cNvPr id="71" name="Rectangle 70"/>
            <p:cNvSpPr/>
            <p:nvPr/>
          </p:nvSpPr>
          <p:spPr>
            <a:xfrm>
              <a:off x="2123728" y="3491716"/>
              <a:ext cx="387223" cy="307777"/>
            </a:xfrm>
            <a:prstGeom prst="rect">
              <a:avLst/>
            </a:prstGeom>
          </p:spPr>
          <p:txBody>
            <a:bodyPr wrap="square">
              <a:spAutoFit/>
            </a:bodyPr>
            <a:lstStyle/>
            <a:p>
              <a:pPr algn="ctr"/>
              <a:r>
                <a:rPr lang="sv-SE" sz="1400" dirty="0" smtClean="0"/>
                <a:t>b</a:t>
              </a:r>
              <a:r>
                <a:rPr lang="sv-SE" sz="1400" baseline="-25000" dirty="0" smtClean="0"/>
                <a:t>7</a:t>
              </a:r>
              <a:endParaRPr lang="sv-SE" sz="1400" dirty="0" smtClean="0">
                <a:solidFill>
                  <a:schemeClr val="tx1"/>
                </a:solidFill>
              </a:endParaRPr>
            </a:p>
          </p:txBody>
        </p:sp>
        <p:sp>
          <p:nvSpPr>
            <p:cNvPr id="72" name="Rectangle 71"/>
            <p:cNvSpPr/>
            <p:nvPr/>
          </p:nvSpPr>
          <p:spPr>
            <a:xfrm>
              <a:off x="2726974" y="3491716"/>
              <a:ext cx="387223" cy="307777"/>
            </a:xfrm>
            <a:prstGeom prst="rect">
              <a:avLst/>
            </a:prstGeom>
          </p:spPr>
          <p:txBody>
            <a:bodyPr wrap="square">
              <a:spAutoFit/>
            </a:bodyPr>
            <a:lstStyle/>
            <a:p>
              <a:pPr algn="ctr"/>
              <a:r>
                <a:rPr lang="sv-SE" sz="1400" dirty="0" smtClean="0"/>
                <a:t>a</a:t>
              </a:r>
              <a:r>
                <a:rPr lang="sv-SE" sz="1400" baseline="-25000" dirty="0" smtClean="0"/>
                <a:t>6</a:t>
              </a:r>
              <a:endParaRPr lang="sv-SE" sz="1400" dirty="0" smtClean="0">
                <a:solidFill>
                  <a:schemeClr val="tx1"/>
                </a:solidFill>
              </a:endParaRPr>
            </a:p>
          </p:txBody>
        </p:sp>
        <p:sp>
          <p:nvSpPr>
            <p:cNvPr id="73" name="Rectangle 72"/>
            <p:cNvSpPr/>
            <p:nvPr/>
          </p:nvSpPr>
          <p:spPr>
            <a:xfrm>
              <a:off x="3059832" y="3491716"/>
              <a:ext cx="387223" cy="307777"/>
            </a:xfrm>
            <a:prstGeom prst="rect">
              <a:avLst/>
            </a:prstGeom>
          </p:spPr>
          <p:txBody>
            <a:bodyPr wrap="square">
              <a:spAutoFit/>
            </a:bodyPr>
            <a:lstStyle/>
            <a:p>
              <a:pPr algn="ctr"/>
              <a:r>
                <a:rPr lang="sv-SE" sz="1400" dirty="0" smtClean="0"/>
                <a:t>b</a:t>
              </a:r>
              <a:r>
                <a:rPr lang="sv-SE" sz="1400" baseline="-25000" dirty="0" smtClean="0"/>
                <a:t>6</a:t>
              </a:r>
              <a:endParaRPr lang="sv-SE" sz="1400" dirty="0" smtClean="0">
                <a:solidFill>
                  <a:schemeClr val="tx1"/>
                </a:solidFill>
              </a:endParaRPr>
            </a:p>
          </p:txBody>
        </p:sp>
        <p:sp>
          <p:nvSpPr>
            <p:cNvPr id="74" name="Rectangle 73"/>
            <p:cNvSpPr/>
            <p:nvPr/>
          </p:nvSpPr>
          <p:spPr>
            <a:xfrm>
              <a:off x="3635896" y="3491716"/>
              <a:ext cx="387222" cy="307777"/>
            </a:xfrm>
            <a:prstGeom prst="rect">
              <a:avLst/>
            </a:prstGeom>
          </p:spPr>
          <p:txBody>
            <a:bodyPr wrap="square">
              <a:spAutoFit/>
            </a:bodyPr>
            <a:lstStyle/>
            <a:p>
              <a:pPr algn="ctr"/>
              <a:r>
                <a:rPr lang="sv-SE" sz="1400" dirty="0" smtClean="0"/>
                <a:t>a</a:t>
              </a:r>
              <a:r>
                <a:rPr lang="sv-SE" sz="1400" baseline="-25000" dirty="0" smtClean="0"/>
                <a:t>5</a:t>
              </a:r>
              <a:endParaRPr lang="sv-SE" sz="1400" dirty="0" smtClean="0">
                <a:solidFill>
                  <a:schemeClr val="tx1"/>
                </a:solidFill>
              </a:endParaRPr>
            </a:p>
          </p:txBody>
        </p:sp>
        <p:sp>
          <p:nvSpPr>
            <p:cNvPr id="75" name="Rectangle 74"/>
            <p:cNvSpPr/>
            <p:nvPr/>
          </p:nvSpPr>
          <p:spPr>
            <a:xfrm>
              <a:off x="3995936" y="3491716"/>
              <a:ext cx="387222" cy="307777"/>
            </a:xfrm>
            <a:prstGeom prst="rect">
              <a:avLst/>
            </a:prstGeom>
          </p:spPr>
          <p:txBody>
            <a:bodyPr wrap="square">
              <a:spAutoFit/>
            </a:bodyPr>
            <a:lstStyle/>
            <a:p>
              <a:pPr algn="ctr"/>
              <a:r>
                <a:rPr lang="sv-SE" sz="1400" dirty="0" smtClean="0"/>
                <a:t>b</a:t>
              </a:r>
              <a:r>
                <a:rPr lang="sv-SE" sz="1400" baseline="-25000" dirty="0" smtClean="0"/>
                <a:t>5</a:t>
              </a:r>
              <a:endParaRPr lang="sv-SE" sz="1400" dirty="0" smtClean="0">
                <a:solidFill>
                  <a:schemeClr val="tx1"/>
                </a:solidFill>
              </a:endParaRPr>
            </a:p>
          </p:txBody>
        </p:sp>
        <p:sp>
          <p:nvSpPr>
            <p:cNvPr id="76" name="Rectangle 75"/>
            <p:cNvSpPr/>
            <p:nvPr/>
          </p:nvSpPr>
          <p:spPr>
            <a:xfrm>
              <a:off x="4571999" y="3490886"/>
              <a:ext cx="387223" cy="307777"/>
            </a:xfrm>
            <a:prstGeom prst="rect">
              <a:avLst/>
            </a:prstGeom>
          </p:spPr>
          <p:txBody>
            <a:bodyPr wrap="square">
              <a:spAutoFit/>
            </a:bodyPr>
            <a:lstStyle/>
            <a:p>
              <a:pPr algn="ctr"/>
              <a:r>
                <a:rPr lang="sv-SE" sz="1400" dirty="0" smtClean="0"/>
                <a:t>a</a:t>
              </a:r>
              <a:r>
                <a:rPr lang="sv-SE" sz="1400" baseline="-25000" dirty="0" smtClean="0"/>
                <a:t>4</a:t>
              </a:r>
              <a:endParaRPr lang="sv-SE" sz="1400" dirty="0" smtClean="0">
                <a:solidFill>
                  <a:schemeClr val="tx1"/>
                </a:solidFill>
              </a:endParaRPr>
            </a:p>
          </p:txBody>
        </p:sp>
        <p:sp>
          <p:nvSpPr>
            <p:cNvPr id="77" name="Rectangle 76"/>
            <p:cNvSpPr/>
            <p:nvPr/>
          </p:nvSpPr>
          <p:spPr>
            <a:xfrm>
              <a:off x="4932040" y="3490886"/>
              <a:ext cx="387223" cy="307777"/>
            </a:xfrm>
            <a:prstGeom prst="rect">
              <a:avLst/>
            </a:prstGeom>
          </p:spPr>
          <p:txBody>
            <a:bodyPr wrap="square">
              <a:spAutoFit/>
            </a:bodyPr>
            <a:lstStyle/>
            <a:p>
              <a:pPr algn="ctr"/>
              <a:r>
                <a:rPr lang="sv-SE" sz="1400" dirty="0" smtClean="0"/>
                <a:t>b</a:t>
              </a:r>
              <a:r>
                <a:rPr lang="sv-SE" sz="1400" baseline="-25000" dirty="0" smtClean="0"/>
                <a:t>4</a:t>
              </a:r>
              <a:endParaRPr lang="sv-SE" sz="1400" dirty="0" smtClean="0">
                <a:solidFill>
                  <a:schemeClr val="tx1"/>
                </a:solidFill>
              </a:endParaRPr>
            </a:p>
          </p:txBody>
        </p:sp>
        <p:sp>
          <p:nvSpPr>
            <p:cNvPr id="78" name="Rectangle 77"/>
            <p:cNvSpPr/>
            <p:nvPr/>
          </p:nvSpPr>
          <p:spPr>
            <a:xfrm>
              <a:off x="5508103" y="3490886"/>
              <a:ext cx="387223" cy="307777"/>
            </a:xfrm>
            <a:prstGeom prst="rect">
              <a:avLst/>
            </a:prstGeom>
          </p:spPr>
          <p:txBody>
            <a:bodyPr wrap="square">
              <a:spAutoFit/>
            </a:bodyPr>
            <a:lstStyle/>
            <a:p>
              <a:pPr algn="ctr"/>
              <a:r>
                <a:rPr lang="sv-SE" sz="1400" dirty="0" smtClean="0"/>
                <a:t>a</a:t>
              </a:r>
              <a:r>
                <a:rPr lang="sv-SE" sz="1400" baseline="-25000" dirty="0" smtClean="0"/>
                <a:t>3</a:t>
              </a:r>
              <a:endParaRPr lang="sv-SE" sz="1400" dirty="0" smtClean="0">
                <a:solidFill>
                  <a:schemeClr val="tx1"/>
                </a:solidFill>
              </a:endParaRPr>
            </a:p>
          </p:txBody>
        </p:sp>
        <p:sp>
          <p:nvSpPr>
            <p:cNvPr id="79" name="Rectangle 78"/>
            <p:cNvSpPr/>
            <p:nvPr/>
          </p:nvSpPr>
          <p:spPr>
            <a:xfrm>
              <a:off x="5868144" y="3490886"/>
              <a:ext cx="387223" cy="307777"/>
            </a:xfrm>
            <a:prstGeom prst="rect">
              <a:avLst/>
            </a:prstGeom>
          </p:spPr>
          <p:txBody>
            <a:bodyPr wrap="square">
              <a:spAutoFit/>
            </a:bodyPr>
            <a:lstStyle/>
            <a:p>
              <a:pPr algn="ctr"/>
              <a:r>
                <a:rPr lang="sv-SE" sz="1400" dirty="0" smtClean="0"/>
                <a:t>b</a:t>
              </a:r>
              <a:r>
                <a:rPr lang="sv-SE" sz="1400" baseline="-25000" dirty="0" smtClean="0"/>
                <a:t>3</a:t>
              </a:r>
              <a:endParaRPr lang="sv-SE" sz="1400" dirty="0" smtClean="0">
                <a:solidFill>
                  <a:schemeClr val="tx1"/>
                </a:solidFill>
              </a:endParaRPr>
            </a:p>
          </p:txBody>
        </p:sp>
        <p:sp>
          <p:nvSpPr>
            <p:cNvPr id="80" name="Rectangle 79"/>
            <p:cNvSpPr/>
            <p:nvPr/>
          </p:nvSpPr>
          <p:spPr>
            <a:xfrm>
              <a:off x="6444207" y="3490892"/>
              <a:ext cx="387223" cy="307777"/>
            </a:xfrm>
            <a:prstGeom prst="rect">
              <a:avLst/>
            </a:prstGeom>
          </p:spPr>
          <p:txBody>
            <a:bodyPr wrap="square">
              <a:spAutoFit/>
            </a:bodyPr>
            <a:lstStyle/>
            <a:p>
              <a:pPr algn="ctr"/>
              <a:r>
                <a:rPr lang="sv-SE" sz="1400" dirty="0" smtClean="0"/>
                <a:t>a</a:t>
              </a:r>
              <a:r>
                <a:rPr lang="sv-SE" sz="1400" baseline="-25000" dirty="0" smtClean="0"/>
                <a:t>2</a:t>
              </a:r>
              <a:endParaRPr lang="sv-SE" sz="1400" dirty="0" smtClean="0">
                <a:solidFill>
                  <a:schemeClr val="tx1"/>
                </a:solidFill>
              </a:endParaRPr>
            </a:p>
          </p:txBody>
        </p:sp>
        <p:sp>
          <p:nvSpPr>
            <p:cNvPr id="81" name="Rectangle 80"/>
            <p:cNvSpPr/>
            <p:nvPr/>
          </p:nvSpPr>
          <p:spPr>
            <a:xfrm>
              <a:off x="6804248" y="3490892"/>
              <a:ext cx="387223" cy="307777"/>
            </a:xfrm>
            <a:prstGeom prst="rect">
              <a:avLst/>
            </a:prstGeom>
          </p:spPr>
          <p:txBody>
            <a:bodyPr wrap="square">
              <a:spAutoFit/>
            </a:bodyPr>
            <a:lstStyle/>
            <a:p>
              <a:pPr algn="ctr"/>
              <a:r>
                <a:rPr lang="sv-SE" sz="1400" dirty="0" smtClean="0"/>
                <a:t>b</a:t>
              </a:r>
              <a:r>
                <a:rPr lang="sv-SE" sz="1400" baseline="-25000" dirty="0"/>
                <a:t>2</a:t>
              </a:r>
              <a:endParaRPr lang="sv-SE" sz="1400" dirty="0" smtClean="0">
                <a:solidFill>
                  <a:schemeClr val="tx1"/>
                </a:solidFill>
              </a:endParaRPr>
            </a:p>
          </p:txBody>
        </p:sp>
        <p:sp>
          <p:nvSpPr>
            <p:cNvPr id="82" name="Rectangle 81"/>
            <p:cNvSpPr/>
            <p:nvPr/>
          </p:nvSpPr>
          <p:spPr>
            <a:xfrm>
              <a:off x="7380312" y="3490892"/>
              <a:ext cx="387222" cy="307777"/>
            </a:xfrm>
            <a:prstGeom prst="rect">
              <a:avLst/>
            </a:prstGeom>
          </p:spPr>
          <p:txBody>
            <a:bodyPr wrap="square">
              <a:spAutoFit/>
            </a:bodyPr>
            <a:lstStyle/>
            <a:p>
              <a:pPr algn="ctr"/>
              <a:r>
                <a:rPr lang="sv-SE" sz="1400" dirty="0" smtClean="0"/>
                <a:t>a</a:t>
              </a:r>
              <a:r>
                <a:rPr lang="sv-SE" sz="1400" baseline="-25000" dirty="0"/>
                <a:t>1</a:t>
              </a:r>
              <a:endParaRPr lang="sv-SE" sz="1400" dirty="0" smtClean="0">
                <a:solidFill>
                  <a:schemeClr val="tx1"/>
                </a:solidFill>
              </a:endParaRPr>
            </a:p>
          </p:txBody>
        </p:sp>
        <p:sp>
          <p:nvSpPr>
            <p:cNvPr id="83" name="Rectangle 82"/>
            <p:cNvSpPr/>
            <p:nvPr/>
          </p:nvSpPr>
          <p:spPr>
            <a:xfrm>
              <a:off x="7740352" y="3490892"/>
              <a:ext cx="387222" cy="307777"/>
            </a:xfrm>
            <a:prstGeom prst="rect">
              <a:avLst/>
            </a:prstGeom>
          </p:spPr>
          <p:txBody>
            <a:bodyPr wrap="square">
              <a:spAutoFit/>
            </a:bodyPr>
            <a:lstStyle/>
            <a:p>
              <a:pPr algn="ctr"/>
              <a:r>
                <a:rPr lang="sv-SE" sz="1400" dirty="0" smtClean="0"/>
                <a:t>b</a:t>
              </a:r>
              <a:r>
                <a:rPr lang="sv-SE" sz="1400" baseline="-25000" dirty="0"/>
                <a:t>1</a:t>
              </a:r>
              <a:endParaRPr lang="sv-SE" sz="1400" dirty="0" smtClean="0">
                <a:solidFill>
                  <a:schemeClr val="tx1"/>
                </a:solidFill>
              </a:endParaRPr>
            </a:p>
          </p:txBody>
        </p:sp>
      </p:grpSp>
      <p:grpSp>
        <p:nvGrpSpPr>
          <p:cNvPr id="194" name="Group 193"/>
          <p:cNvGrpSpPr/>
          <p:nvPr/>
        </p:nvGrpSpPr>
        <p:grpSpPr>
          <a:xfrm>
            <a:off x="648440" y="3068960"/>
            <a:ext cx="7866000" cy="522086"/>
            <a:chOff x="673428" y="4719600"/>
            <a:chExt cx="7866000" cy="522086"/>
          </a:xfrm>
        </p:grpSpPr>
        <p:cxnSp>
          <p:nvCxnSpPr>
            <p:cNvPr id="168" name="Straight Connector 167"/>
            <p:cNvCxnSpPr/>
            <p:nvPr/>
          </p:nvCxnSpPr>
          <p:spPr>
            <a:xfrm>
              <a:off x="673428" y="4980512"/>
              <a:ext cx="7866000" cy="8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6598419" y="471960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73" name="Rectangle 172"/>
            <p:cNvSpPr/>
            <p:nvPr/>
          </p:nvSpPr>
          <p:spPr>
            <a:xfrm>
              <a:off x="5653685"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77" name="Rectangle 176"/>
            <p:cNvSpPr/>
            <p:nvPr/>
          </p:nvSpPr>
          <p:spPr>
            <a:xfrm>
              <a:off x="4726211"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81" name="Rectangle 180"/>
            <p:cNvSpPr/>
            <p:nvPr/>
          </p:nvSpPr>
          <p:spPr>
            <a:xfrm>
              <a:off x="3785657"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85" name="Rectangle 184"/>
            <p:cNvSpPr/>
            <p:nvPr/>
          </p:nvSpPr>
          <p:spPr>
            <a:xfrm>
              <a:off x="2845373"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89" name="Rectangle 188"/>
            <p:cNvSpPr/>
            <p:nvPr/>
          </p:nvSpPr>
          <p:spPr>
            <a:xfrm>
              <a:off x="1909269"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93" name="Rectangle 192"/>
            <p:cNvSpPr/>
            <p:nvPr/>
          </p:nvSpPr>
          <p:spPr>
            <a:xfrm>
              <a:off x="973164"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sp>
          <p:nvSpPr>
            <p:cNvPr id="165" name="Rectangle 164"/>
            <p:cNvSpPr/>
            <p:nvPr/>
          </p:nvSpPr>
          <p:spPr>
            <a:xfrm>
              <a:off x="7538702"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Carry cell</a:t>
              </a:r>
              <a:endParaRPr lang="sv-SE" sz="1400" dirty="0">
                <a:solidFill>
                  <a:schemeClr val="tx1"/>
                </a:solidFill>
              </a:endParaRPr>
            </a:p>
          </p:txBody>
        </p:sp>
      </p:grpSp>
      <p:grpSp>
        <p:nvGrpSpPr>
          <p:cNvPr id="315" name="Group 314"/>
          <p:cNvGrpSpPr/>
          <p:nvPr/>
        </p:nvGrpSpPr>
        <p:grpSpPr>
          <a:xfrm>
            <a:off x="1193403" y="3326760"/>
            <a:ext cx="7097827" cy="747579"/>
            <a:chOff x="1242000" y="4543028"/>
            <a:chExt cx="7097827" cy="964972"/>
          </a:xfrm>
        </p:grpSpPr>
        <p:grpSp>
          <p:nvGrpSpPr>
            <p:cNvPr id="277" name="Group 276"/>
            <p:cNvGrpSpPr/>
            <p:nvPr/>
          </p:nvGrpSpPr>
          <p:grpSpPr>
            <a:xfrm>
              <a:off x="1242000" y="4543028"/>
              <a:ext cx="521688" cy="964972"/>
              <a:chOff x="1242000" y="4543028"/>
              <a:chExt cx="521688" cy="964972"/>
            </a:xfrm>
          </p:grpSpPr>
          <p:cxnSp>
            <p:nvCxnSpPr>
              <p:cNvPr id="192" name="Straight Connector 191"/>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178104" y="4543028"/>
              <a:ext cx="521688" cy="964972"/>
              <a:chOff x="1242000" y="4543028"/>
              <a:chExt cx="521688" cy="964972"/>
            </a:xfrm>
          </p:grpSpPr>
          <p:cxnSp>
            <p:nvCxnSpPr>
              <p:cNvPr id="279" name="Straight Connector 27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3108429" y="4543028"/>
              <a:ext cx="527467" cy="964972"/>
              <a:chOff x="1236221" y="4543028"/>
              <a:chExt cx="527467" cy="964972"/>
            </a:xfrm>
          </p:grpSpPr>
          <p:cxnSp>
            <p:nvCxnSpPr>
              <p:cNvPr id="284" name="Straight Connector 28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236221"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4073723" y="4543028"/>
              <a:ext cx="521688" cy="964972"/>
              <a:chOff x="1242000" y="4543028"/>
              <a:chExt cx="521688" cy="964972"/>
            </a:xfrm>
          </p:grpSpPr>
          <p:cxnSp>
            <p:nvCxnSpPr>
              <p:cNvPr id="289" name="Straight Connector 28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5009827" y="4543028"/>
              <a:ext cx="521688" cy="964972"/>
              <a:chOff x="1242000" y="4543028"/>
              <a:chExt cx="521688" cy="964972"/>
            </a:xfrm>
          </p:grpSpPr>
          <p:cxnSp>
            <p:nvCxnSpPr>
              <p:cNvPr id="294" name="Straight Connector 29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5922520" y="4543028"/>
              <a:ext cx="521688" cy="964972"/>
              <a:chOff x="1242000" y="4543028"/>
              <a:chExt cx="521688" cy="964972"/>
            </a:xfrm>
          </p:grpSpPr>
          <p:cxnSp>
            <p:nvCxnSpPr>
              <p:cNvPr id="299" name="Straight Connector 29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3" name="Group 302"/>
            <p:cNvGrpSpPr/>
            <p:nvPr/>
          </p:nvGrpSpPr>
          <p:grpSpPr>
            <a:xfrm>
              <a:off x="6858624" y="4543028"/>
              <a:ext cx="521688" cy="964972"/>
              <a:chOff x="1242000" y="4543028"/>
              <a:chExt cx="521688" cy="964972"/>
            </a:xfrm>
          </p:grpSpPr>
          <p:cxnSp>
            <p:nvCxnSpPr>
              <p:cNvPr id="304" name="Straight Connector 30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7812360" y="4543028"/>
              <a:ext cx="527467" cy="964972"/>
              <a:chOff x="1236221" y="4543028"/>
              <a:chExt cx="527467" cy="964972"/>
            </a:xfrm>
          </p:grpSpPr>
          <p:cxnSp>
            <p:nvCxnSpPr>
              <p:cNvPr id="309" name="Straight Connector 30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236221"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357" name="Group 356"/>
          <p:cNvGrpSpPr/>
          <p:nvPr/>
        </p:nvGrpSpPr>
        <p:grpSpPr>
          <a:xfrm>
            <a:off x="683568" y="3999404"/>
            <a:ext cx="6786416" cy="393948"/>
            <a:chOff x="1682400" y="1234852"/>
            <a:chExt cx="6786416" cy="558000"/>
          </a:xfrm>
        </p:grpSpPr>
        <p:cxnSp>
          <p:nvCxnSpPr>
            <p:cNvPr id="354" name="Straight Connector 353"/>
            <p:cNvCxnSpPr/>
            <p:nvPr/>
          </p:nvCxnSpPr>
          <p:spPr>
            <a:xfrm flipV="1">
              <a:off x="1682400"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1691668"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2618504"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262777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3554608"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3563876"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4490712"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449071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5450227"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5459495"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6362920"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372188"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7299024"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730829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8235128"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8244396"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0" name="Rectangle 229"/>
          <p:cNvSpPr/>
          <p:nvPr/>
        </p:nvSpPr>
        <p:spPr>
          <a:xfrm>
            <a:off x="7357538" y="3717594"/>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 SUM</a:t>
            </a:r>
          </a:p>
          <a:p>
            <a:pPr algn="ctr"/>
            <a:r>
              <a:rPr lang="sv-SE" sz="1400" dirty="0" smtClean="0">
                <a:solidFill>
                  <a:schemeClr val="tx1"/>
                </a:solidFill>
              </a:rPr>
              <a:t>XOR</a:t>
            </a:r>
            <a:endParaRPr lang="sv-SE" sz="1400" dirty="0">
              <a:solidFill>
                <a:schemeClr val="tx1"/>
              </a:solidFill>
            </a:endParaRPr>
          </a:p>
        </p:txBody>
      </p:sp>
      <p:sp>
        <p:nvSpPr>
          <p:cNvPr id="232" name="Rectangle 231"/>
          <p:cNvSpPr/>
          <p:nvPr/>
        </p:nvSpPr>
        <p:spPr>
          <a:xfrm>
            <a:off x="6417255" y="371703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 SUM</a:t>
            </a:r>
          </a:p>
          <a:p>
            <a:pPr algn="ctr"/>
            <a:r>
              <a:rPr lang="sv-SE" sz="1400" dirty="0" smtClean="0">
                <a:solidFill>
                  <a:schemeClr val="tx1"/>
                </a:solidFill>
              </a:rPr>
              <a:t>XOR</a:t>
            </a:r>
            <a:endParaRPr lang="sv-SE" sz="1400" dirty="0">
              <a:solidFill>
                <a:schemeClr val="tx1"/>
              </a:solidFill>
            </a:endParaRPr>
          </a:p>
        </p:txBody>
      </p:sp>
      <p:sp>
        <p:nvSpPr>
          <p:cNvPr id="234" name="Rectangle 233"/>
          <p:cNvSpPr/>
          <p:nvPr/>
        </p:nvSpPr>
        <p:spPr>
          <a:xfrm>
            <a:off x="5472521" y="371758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36" name="Rectangle 235"/>
          <p:cNvSpPr/>
          <p:nvPr/>
        </p:nvSpPr>
        <p:spPr>
          <a:xfrm>
            <a:off x="4545047" y="371758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38" name="Rectangle 237"/>
          <p:cNvSpPr/>
          <p:nvPr/>
        </p:nvSpPr>
        <p:spPr>
          <a:xfrm>
            <a:off x="3604493"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0" name="Rectangle 239"/>
          <p:cNvSpPr/>
          <p:nvPr/>
        </p:nvSpPr>
        <p:spPr>
          <a:xfrm>
            <a:off x="2664209"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2" name="Rectangle 241"/>
          <p:cNvSpPr/>
          <p:nvPr/>
        </p:nvSpPr>
        <p:spPr>
          <a:xfrm>
            <a:off x="1728105"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3" name="Rectangle 242"/>
          <p:cNvSpPr/>
          <p:nvPr/>
        </p:nvSpPr>
        <p:spPr>
          <a:xfrm>
            <a:off x="792000"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Tree>
    <p:extLst>
      <p:ext uri="{BB962C8B-B14F-4D97-AF65-F5344CB8AC3E}">
        <p14:creationId xmlns:p14="http://schemas.microsoft.com/office/powerpoint/2010/main" val="285769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 name="Group 358"/>
          <p:cNvGrpSpPr/>
          <p:nvPr/>
        </p:nvGrpSpPr>
        <p:grpSpPr>
          <a:xfrm>
            <a:off x="1224000" y="1937408"/>
            <a:ext cx="6711429" cy="1916480"/>
            <a:chOff x="1224000" y="2555612"/>
            <a:chExt cx="6711429" cy="1972406"/>
          </a:xfrm>
        </p:grpSpPr>
        <p:cxnSp>
          <p:nvCxnSpPr>
            <p:cNvPr id="231" name="Straight Connector 230"/>
            <p:cNvCxnSpPr/>
            <p:nvPr/>
          </p:nvCxnSpPr>
          <p:spPr>
            <a:xfrm flipV="1">
              <a:off x="6850487"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08984"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4985289"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4044347"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3102844"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2164942"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791429"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52984"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94487"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35429"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46844"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88347"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29289"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68000"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08942" y="2555612"/>
              <a:ext cx="0" cy="197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224000" y="4528018"/>
              <a:ext cx="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sv-SE" dirty="0" smtClean="0"/>
              <a:t>Using P and G half adder setup cells</a:t>
            </a:r>
            <a:endParaRPr lang="sv-SE" dirty="0"/>
          </a:p>
        </p:txBody>
      </p:sp>
      <p:sp>
        <p:nvSpPr>
          <p:cNvPr id="3" name="Date Placeholder 2"/>
          <p:cNvSpPr>
            <a:spLocks noGrp="1"/>
          </p:cNvSpPr>
          <p:nvPr>
            <p:ph type="dt" sz="half" idx="10"/>
          </p:nvPr>
        </p:nvSpPr>
        <p:spPr/>
        <p:txBody>
          <a:bodyPr/>
          <a:lstStyle/>
          <a:p>
            <a:r>
              <a:rPr lang="sv-SE" smtClean="0"/>
              <a:t>2017-10-03</a:t>
            </a:r>
            <a:endParaRPr lang="sv-SE" dirty="0"/>
          </a:p>
        </p:txBody>
      </p:sp>
      <p:sp>
        <p:nvSpPr>
          <p:cNvPr id="4" name="Footer Placeholder 3"/>
          <p:cNvSpPr>
            <a:spLocks noGrp="1"/>
          </p:cNvSpPr>
          <p:nvPr>
            <p:ph type="ftr" sz="quarter" idx="11"/>
          </p:nvPr>
        </p:nvSpPr>
        <p:spPr>
          <a:xfrm>
            <a:off x="3213743" y="6237312"/>
            <a:ext cx="2895600" cy="365125"/>
          </a:xfrm>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21</a:t>
            </a:fld>
            <a:endParaRPr lang="sv-SE"/>
          </a:p>
        </p:txBody>
      </p:sp>
      <p:sp>
        <p:nvSpPr>
          <p:cNvPr id="6" name="Rectangle 5"/>
          <p:cNvSpPr/>
          <p:nvPr/>
        </p:nvSpPr>
        <p:spPr>
          <a:xfrm>
            <a:off x="323528" y="3159048"/>
            <a:ext cx="414420" cy="369332"/>
          </a:xfrm>
          <a:prstGeom prst="rect">
            <a:avLst/>
          </a:prstGeom>
        </p:spPr>
        <p:txBody>
          <a:bodyPr wrap="square" lIns="0" rIns="0">
            <a:spAutoFit/>
          </a:bodyPr>
          <a:lstStyle/>
          <a:p>
            <a:pPr algn="ctr"/>
            <a:r>
              <a:rPr lang="sv-SE" dirty="0" smtClean="0"/>
              <a:t>c</a:t>
            </a:r>
            <a:r>
              <a:rPr lang="sv-SE" baseline="-25000" dirty="0" smtClean="0"/>
              <a:t>out</a:t>
            </a:r>
            <a:endParaRPr lang="sv-SE" dirty="0" smtClean="0">
              <a:solidFill>
                <a:schemeClr val="tx1"/>
              </a:solidFill>
            </a:endParaRPr>
          </a:p>
        </p:txBody>
      </p:sp>
      <p:grpSp>
        <p:nvGrpSpPr>
          <p:cNvPr id="247" name="Group 246"/>
          <p:cNvGrpSpPr/>
          <p:nvPr/>
        </p:nvGrpSpPr>
        <p:grpSpPr>
          <a:xfrm>
            <a:off x="1044000" y="1937408"/>
            <a:ext cx="6567429" cy="1510257"/>
            <a:chOff x="1044000" y="1988839"/>
            <a:chExt cx="6567429" cy="3436399"/>
          </a:xfrm>
        </p:grpSpPr>
        <p:cxnSp>
          <p:nvCxnSpPr>
            <p:cNvPr id="9" name="Straight Connector 8"/>
            <p:cNvCxnSpPr/>
            <p:nvPr/>
          </p:nvCxnSpPr>
          <p:spPr>
            <a:xfrm>
              <a:off x="5728984"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70487"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11429"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22844"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4347"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5289"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44000"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4942" y="1988839"/>
              <a:ext cx="0" cy="3436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8483897" y="3142094"/>
            <a:ext cx="336575" cy="369332"/>
          </a:xfrm>
          <a:prstGeom prst="rect">
            <a:avLst/>
          </a:prstGeom>
        </p:spPr>
        <p:txBody>
          <a:bodyPr wrap="square" lIns="0" rIns="0">
            <a:spAutoFit/>
          </a:bodyPr>
          <a:lstStyle/>
          <a:p>
            <a:pPr algn="ctr"/>
            <a:r>
              <a:rPr lang="sv-SE" dirty="0" smtClean="0"/>
              <a:t>c</a:t>
            </a:r>
            <a:r>
              <a:rPr lang="sv-SE" baseline="-25000" dirty="0" smtClean="0"/>
              <a:t>in</a:t>
            </a:r>
            <a:endParaRPr lang="sv-SE" dirty="0" smtClean="0">
              <a:solidFill>
                <a:schemeClr val="tx1"/>
              </a:solidFill>
            </a:endParaRPr>
          </a:p>
        </p:txBody>
      </p:sp>
      <p:grpSp>
        <p:nvGrpSpPr>
          <p:cNvPr id="228" name="Group 227"/>
          <p:cNvGrpSpPr/>
          <p:nvPr/>
        </p:nvGrpSpPr>
        <p:grpSpPr>
          <a:xfrm>
            <a:off x="395536" y="4311126"/>
            <a:ext cx="7229440" cy="369332"/>
            <a:chOff x="873606" y="5579948"/>
            <a:chExt cx="7229440" cy="369332"/>
          </a:xfrm>
        </p:grpSpPr>
        <p:sp>
          <p:nvSpPr>
            <p:cNvPr id="25" name="Rectangle 24"/>
            <p:cNvSpPr/>
            <p:nvPr/>
          </p:nvSpPr>
          <p:spPr>
            <a:xfrm>
              <a:off x="7333297" y="5579948"/>
              <a:ext cx="769749"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26" name="Rectangle 25"/>
            <p:cNvSpPr/>
            <p:nvPr/>
          </p:nvSpPr>
          <p:spPr>
            <a:xfrm>
              <a:off x="6500500" y="5579948"/>
              <a:ext cx="686943"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7" name="Rectangle 26"/>
            <p:cNvSpPr/>
            <p:nvPr/>
          </p:nvSpPr>
          <p:spPr>
            <a:xfrm>
              <a:off x="5548691" y="5579948"/>
              <a:ext cx="702754" cy="369332"/>
            </a:xfrm>
            <a:prstGeom prst="rect">
              <a:avLst/>
            </a:prstGeom>
          </p:spPr>
          <p:txBody>
            <a:bodyPr wrap="square">
              <a:spAutoFit/>
            </a:bodyPr>
            <a:lstStyle/>
            <a:p>
              <a:pPr algn="ctr"/>
              <a:r>
                <a:rPr lang="sv-SE" dirty="0" smtClean="0"/>
                <a:t>Sum</a:t>
              </a:r>
              <a:r>
                <a:rPr lang="sv-SE" baseline="-25000" dirty="0"/>
                <a:t>3</a:t>
              </a:r>
              <a:endParaRPr lang="sv-SE" dirty="0"/>
            </a:p>
          </p:txBody>
        </p:sp>
        <p:sp>
          <p:nvSpPr>
            <p:cNvPr id="28" name="Rectangle 27"/>
            <p:cNvSpPr/>
            <p:nvPr/>
          </p:nvSpPr>
          <p:spPr>
            <a:xfrm>
              <a:off x="4622319" y="5579948"/>
              <a:ext cx="684094" cy="369332"/>
            </a:xfrm>
            <a:prstGeom prst="rect">
              <a:avLst/>
            </a:prstGeom>
          </p:spPr>
          <p:txBody>
            <a:bodyPr wrap="square">
              <a:spAutoFit/>
            </a:bodyPr>
            <a:lstStyle/>
            <a:p>
              <a:pPr algn="ctr"/>
              <a:r>
                <a:rPr lang="sv-SE" dirty="0" smtClean="0"/>
                <a:t>Sum</a:t>
              </a:r>
              <a:r>
                <a:rPr lang="sv-SE" baseline="-25000" dirty="0"/>
                <a:t>4</a:t>
              </a:r>
              <a:endParaRPr lang="sv-SE" dirty="0"/>
            </a:p>
          </p:txBody>
        </p:sp>
        <p:sp>
          <p:nvSpPr>
            <p:cNvPr id="48" name="Rectangle 47"/>
            <p:cNvSpPr/>
            <p:nvPr/>
          </p:nvSpPr>
          <p:spPr>
            <a:xfrm>
              <a:off x="3726912" y="5579948"/>
              <a:ext cx="695096" cy="369332"/>
            </a:xfrm>
            <a:prstGeom prst="rect">
              <a:avLst/>
            </a:prstGeom>
          </p:spPr>
          <p:txBody>
            <a:bodyPr wrap="square">
              <a:spAutoFit/>
            </a:bodyPr>
            <a:lstStyle/>
            <a:p>
              <a:pPr algn="ctr"/>
              <a:r>
                <a:rPr lang="sv-SE" dirty="0" smtClean="0"/>
                <a:t>Sum</a:t>
              </a:r>
              <a:r>
                <a:rPr lang="sv-SE" baseline="-25000" dirty="0"/>
                <a:t>5</a:t>
              </a:r>
              <a:endParaRPr lang="sv-SE" dirty="0"/>
            </a:p>
          </p:txBody>
        </p:sp>
        <p:sp>
          <p:nvSpPr>
            <p:cNvPr id="49" name="Rectangle 48"/>
            <p:cNvSpPr/>
            <p:nvPr/>
          </p:nvSpPr>
          <p:spPr>
            <a:xfrm>
              <a:off x="2786626" y="5579948"/>
              <a:ext cx="719779" cy="369332"/>
            </a:xfrm>
            <a:prstGeom prst="rect">
              <a:avLst/>
            </a:prstGeom>
          </p:spPr>
          <p:txBody>
            <a:bodyPr wrap="square">
              <a:spAutoFit/>
            </a:bodyPr>
            <a:lstStyle/>
            <a:p>
              <a:pPr algn="ctr"/>
              <a:r>
                <a:rPr lang="sv-SE" dirty="0" smtClean="0"/>
                <a:t>Sum</a:t>
              </a:r>
              <a:r>
                <a:rPr lang="sv-SE" baseline="-25000" dirty="0" smtClean="0"/>
                <a:t>6</a:t>
              </a:r>
              <a:endParaRPr lang="sv-SE" dirty="0"/>
            </a:p>
          </p:txBody>
        </p:sp>
        <p:sp>
          <p:nvSpPr>
            <p:cNvPr id="50" name="Rectangle 49"/>
            <p:cNvSpPr/>
            <p:nvPr/>
          </p:nvSpPr>
          <p:spPr>
            <a:xfrm>
              <a:off x="1850522" y="5579948"/>
              <a:ext cx="719883" cy="369332"/>
            </a:xfrm>
            <a:prstGeom prst="rect">
              <a:avLst/>
            </a:prstGeom>
          </p:spPr>
          <p:txBody>
            <a:bodyPr wrap="square">
              <a:spAutoFit/>
            </a:bodyPr>
            <a:lstStyle/>
            <a:p>
              <a:pPr algn="ctr"/>
              <a:r>
                <a:rPr lang="sv-SE" dirty="0" smtClean="0"/>
                <a:t>Sum</a:t>
              </a:r>
              <a:r>
                <a:rPr lang="sv-SE" baseline="-25000" dirty="0"/>
                <a:t>7</a:t>
              </a:r>
              <a:endParaRPr lang="sv-SE" dirty="0"/>
            </a:p>
          </p:txBody>
        </p:sp>
        <p:sp>
          <p:nvSpPr>
            <p:cNvPr id="51" name="Rectangle 50"/>
            <p:cNvSpPr/>
            <p:nvPr/>
          </p:nvSpPr>
          <p:spPr>
            <a:xfrm>
              <a:off x="873606" y="5579948"/>
              <a:ext cx="724799" cy="369332"/>
            </a:xfrm>
            <a:prstGeom prst="rect">
              <a:avLst/>
            </a:prstGeom>
          </p:spPr>
          <p:txBody>
            <a:bodyPr wrap="square">
              <a:spAutoFit/>
            </a:bodyPr>
            <a:lstStyle/>
            <a:p>
              <a:pPr algn="ctr"/>
              <a:r>
                <a:rPr lang="sv-SE" dirty="0" smtClean="0"/>
                <a:t>Sum</a:t>
              </a:r>
              <a:r>
                <a:rPr lang="sv-SE" baseline="-25000" dirty="0"/>
                <a:t>8</a:t>
              </a:r>
              <a:endParaRPr lang="sv-SE" dirty="0"/>
            </a:p>
          </p:txBody>
        </p:sp>
      </p:grpSp>
      <p:cxnSp>
        <p:nvCxnSpPr>
          <p:cNvPr id="163" name="Straight Connector 162"/>
          <p:cNvCxnSpPr/>
          <p:nvPr/>
        </p:nvCxnSpPr>
        <p:spPr>
          <a:xfrm rot="5400000">
            <a:off x="7543017"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6602734"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5658000"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4730526"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789972"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2849688"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913584"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977479" y="400310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973164" y="2060848"/>
            <a:ext cx="7046184" cy="522086"/>
            <a:chOff x="973164" y="4719600"/>
            <a:chExt cx="7046184" cy="522086"/>
          </a:xfrm>
        </p:grpSpPr>
        <p:sp>
          <p:nvSpPr>
            <p:cNvPr id="196" name="Rectangle 195"/>
            <p:cNvSpPr/>
            <p:nvPr/>
          </p:nvSpPr>
          <p:spPr>
            <a:xfrm>
              <a:off x="7538702"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198" name="Rectangle 197"/>
            <p:cNvSpPr/>
            <p:nvPr/>
          </p:nvSpPr>
          <p:spPr>
            <a:xfrm>
              <a:off x="6598419" y="471960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0" name="Rectangle 199"/>
            <p:cNvSpPr/>
            <p:nvPr/>
          </p:nvSpPr>
          <p:spPr>
            <a:xfrm>
              <a:off x="5653685"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2" name="Rectangle 201"/>
            <p:cNvSpPr/>
            <p:nvPr/>
          </p:nvSpPr>
          <p:spPr>
            <a:xfrm>
              <a:off x="4726211"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4" name="Rectangle 203"/>
            <p:cNvSpPr/>
            <p:nvPr/>
          </p:nvSpPr>
          <p:spPr>
            <a:xfrm>
              <a:off x="3785657"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6" name="Rectangle 205"/>
            <p:cNvSpPr/>
            <p:nvPr/>
          </p:nvSpPr>
          <p:spPr>
            <a:xfrm>
              <a:off x="2845373"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8" name="Rectangle 207"/>
            <p:cNvSpPr/>
            <p:nvPr/>
          </p:nvSpPr>
          <p:spPr>
            <a:xfrm>
              <a:off x="1909269"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solidFill>
                </a:rPr>
                <a:t>HA</a:t>
              </a:r>
              <a:endParaRPr lang="sv-SE" sz="1400" dirty="0">
                <a:solidFill>
                  <a:schemeClr val="tx1"/>
                </a:solidFill>
              </a:endParaRPr>
            </a:p>
          </p:txBody>
        </p:sp>
        <p:sp>
          <p:nvSpPr>
            <p:cNvPr id="209" name="Rectangle 208"/>
            <p:cNvSpPr/>
            <p:nvPr/>
          </p:nvSpPr>
          <p:spPr>
            <a:xfrm>
              <a:off x="973164"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t>
              </a:r>
              <a:r>
                <a:rPr lang="sv-SE" sz="1400" dirty="0" smtClean="0">
                  <a:solidFill>
                    <a:schemeClr val="tx1"/>
                  </a:solidFill>
                </a:rPr>
                <a:t>A</a:t>
              </a:r>
              <a:endParaRPr lang="sv-SE" sz="1400" dirty="0">
                <a:solidFill>
                  <a:schemeClr val="tx1"/>
                </a:solidFill>
              </a:endParaRPr>
            </a:p>
          </p:txBody>
        </p:sp>
      </p:grpSp>
      <p:grpSp>
        <p:nvGrpSpPr>
          <p:cNvPr id="211" name="Group 210"/>
          <p:cNvGrpSpPr/>
          <p:nvPr/>
        </p:nvGrpSpPr>
        <p:grpSpPr>
          <a:xfrm>
            <a:off x="737644" y="2492896"/>
            <a:ext cx="7290740" cy="308607"/>
            <a:chOff x="836834" y="3490886"/>
            <a:chExt cx="7290740" cy="308607"/>
          </a:xfrm>
        </p:grpSpPr>
        <p:sp>
          <p:nvSpPr>
            <p:cNvPr id="212" name="Rectangle 211"/>
            <p:cNvSpPr/>
            <p:nvPr/>
          </p:nvSpPr>
          <p:spPr>
            <a:xfrm>
              <a:off x="836834" y="3491716"/>
              <a:ext cx="387222" cy="307777"/>
            </a:xfrm>
            <a:prstGeom prst="rect">
              <a:avLst/>
            </a:prstGeom>
          </p:spPr>
          <p:txBody>
            <a:bodyPr wrap="square">
              <a:spAutoFit/>
            </a:bodyPr>
            <a:lstStyle/>
            <a:p>
              <a:pPr algn="ctr"/>
              <a:r>
                <a:rPr lang="sv-SE" sz="1400" dirty="0" smtClean="0"/>
                <a:t>g</a:t>
              </a:r>
              <a:r>
                <a:rPr lang="sv-SE" sz="1400" baseline="-25000" dirty="0" smtClean="0"/>
                <a:t>8</a:t>
              </a:r>
              <a:endParaRPr lang="sv-SE" sz="1400" dirty="0" smtClean="0">
                <a:solidFill>
                  <a:schemeClr val="tx1"/>
                </a:solidFill>
              </a:endParaRPr>
            </a:p>
          </p:txBody>
        </p:sp>
        <p:sp>
          <p:nvSpPr>
            <p:cNvPr id="213" name="Rectangle 212"/>
            <p:cNvSpPr/>
            <p:nvPr/>
          </p:nvSpPr>
          <p:spPr>
            <a:xfrm>
              <a:off x="1160834" y="3491716"/>
              <a:ext cx="387222" cy="307777"/>
            </a:xfrm>
            <a:prstGeom prst="rect">
              <a:avLst/>
            </a:prstGeom>
          </p:spPr>
          <p:txBody>
            <a:bodyPr wrap="square">
              <a:spAutoFit/>
            </a:bodyPr>
            <a:lstStyle/>
            <a:p>
              <a:pPr algn="ctr"/>
              <a:r>
                <a:rPr lang="sv-SE" sz="1400" dirty="0" smtClean="0"/>
                <a:t>p</a:t>
              </a:r>
              <a:r>
                <a:rPr lang="sv-SE" sz="1400" baseline="-25000" dirty="0" smtClean="0"/>
                <a:t>8</a:t>
              </a:r>
              <a:endParaRPr lang="sv-SE" sz="1400" dirty="0" smtClean="0">
                <a:solidFill>
                  <a:schemeClr val="tx1"/>
                </a:solidFill>
              </a:endParaRPr>
            </a:p>
          </p:txBody>
        </p:sp>
        <p:sp>
          <p:nvSpPr>
            <p:cNvPr id="214" name="Rectangle 213"/>
            <p:cNvSpPr/>
            <p:nvPr/>
          </p:nvSpPr>
          <p:spPr>
            <a:xfrm>
              <a:off x="1808513" y="3491716"/>
              <a:ext cx="387223" cy="307777"/>
            </a:xfrm>
            <a:prstGeom prst="rect">
              <a:avLst/>
            </a:prstGeom>
          </p:spPr>
          <p:txBody>
            <a:bodyPr wrap="square">
              <a:spAutoFit/>
            </a:bodyPr>
            <a:lstStyle/>
            <a:p>
              <a:pPr algn="ctr"/>
              <a:r>
                <a:rPr lang="sv-SE" sz="1400" dirty="0" smtClean="0"/>
                <a:t>g</a:t>
              </a:r>
              <a:r>
                <a:rPr lang="sv-SE" sz="1400" baseline="-25000" dirty="0" smtClean="0"/>
                <a:t>7</a:t>
              </a:r>
              <a:endParaRPr lang="sv-SE" sz="1400" dirty="0" smtClean="0">
                <a:solidFill>
                  <a:schemeClr val="tx1"/>
                </a:solidFill>
              </a:endParaRPr>
            </a:p>
          </p:txBody>
        </p:sp>
        <p:sp>
          <p:nvSpPr>
            <p:cNvPr id="215" name="Rectangle 214"/>
            <p:cNvSpPr/>
            <p:nvPr/>
          </p:nvSpPr>
          <p:spPr>
            <a:xfrm>
              <a:off x="2123728" y="3491716"/>
              <a:ext cx="387223" cy="307777"/>
            </a:xfrm>
            <a:prstGeom prst="rect">
              <a:avLst/>
            </a:prstGeom>
          </p:spPr>
          <p:txBody>
            <a:bodyPr wrap="square">
              <a:spAutoFit/>
            </a:bodyPr>
            <a:lstStyle/>
            <a:p>
              <a:pPr algn="ctr"/>
              <a:r>
                <a:rPr lang="sv-SE" sz="1400" dirty="0" smtClean="0"/>
                <a:t>p</a:t>
              </a:r>
              <a:r>
                <a:rPr lang="sv-SE" sz="1400" baseline="-25000" dirty="0" smtClean="0"/>
                <a:t>7</a:t>
              </a:r>
              <a:endParaRPr lang="sv-SE" sz="1400" dirty="0" smtClean="0">
                <a:solidFill>
                  <a:schemeClr val="tx1"/>
                </a:solidFill>
              </a:endParaRPr>
            </a:p>
          </p:txBody>
        </p:sp>
        <p:sp>
          <p:nvSpPr>
            <p:cNvPr id="216" name="Rectangle 215"/>
            <p:cNvSpPr/>
            <p:nvPr/>
          </p:nvSpPr>
          <p:spPr>
            <a:xfrm>
              <a:off x="2744617" y="3491716"/>
              <a:ext cx="387223" cy="307777"/>
            </a:xfrm>
            <a:prstGeom prst="rect">
              <a:avLst/>
            </a:prstGeom>
          </p:spPr>
          <p:txBody>
            <a:bodyPr wrap="square">
              <a:spAutoFit/>
            </a:bodyPr>
            <a:lstStyle/>
            <a:p>
              <a:pPr algn="ctr"/>
              <a:r>
                <a:rPr lang="sv-SE" sz="1400" dirty="0" smtClean="0"/>
                <a:t>g</a:t>
              </a:r>
              <a:r>
                <a:rPr lang="sv-SE" sz="1400" baseline="-25000" dirty="0" smtClean="0"/>
                <a:t>6</a:t>
              </a:r>
              <a:endParaRPr lang="sv-SE" sz="1400" dirty="0" smtClean="0">
                <a:solidFill>
                  <a:schemeClr val="tx1"/>
                </a:solidFill>
              </a:endParaRPr>
            </a:p>
          </p:txBody>
        </p:sp>
        <p:sp>
          <p:nvSpPr>
            <p:cNvPr id="217" name="Rectangle 216"/>
            <p:cNvSpPr/>
            <p:nvPr/>
          </p:nvSpPr>
          <p:spPr>
            <a:xfrm>
              <a:off x="3059832" y="3491716"/>
              <a:ext cx="387223" cy="307777"/>
            </a:xfrm>
            <a:prstGeom prst="rect">
              <a:avLst/>
            </a:prstGeom>
          </p:spPr>
          <p:txBody>
            <a:bodyPr wrap="square">
              <a:spAutoFit/>
            </a:bodyPr>
            <a:lstStyle/>
            <a:p>
              <a:pPr algn="ctr"/>
              <a:r>
                <a:rPr lang="sv-SE" sz="1400" dirty="0" smtClean="0"/>
                <a:t>p</a:t>
              </a:r>
              <a:r>
                <a:rPr lang="sv-SE" sz="1400" baseline="-25000" dirty="0" smtClean="0"/>
                <a:t>6</a:t>
              </a:r>
              <a:endParaRPr lang="sv-SE" sz="1400" dirty="0" smtClean="0">
                <a:solidFill>
                  <a:schemeClr val="tx1"/>
                </a:solidFill>
              </a:endParaRPr>
            </a:p>
          </p:txBody>
        </p:sp>
        <p:sp>
          <p:nvSpPr>
            <p:cNvPr id="218" name="Rectangle 217"/>
            <p:cNvSpPr/>
            <p:nvPr/>
          </p:nvSpPr>
          <p:spPr>
            <a:xfrm>
              <a:off x="3680722" y="3491716"/>
              <a:ext cx="387222" cy="307777"/>
            </a:xfrm>
            <a:prstGeom prst="rect">
              <a:avLst/>
            </a:prstGeom>
          </p:spPr>
          <p:txBody>
            <a:bodyPr wrap="square">
              <a:spAutoFit/>
            </a:bodyPr>
            <a:lstStyle/>
            <a:p>
              <a:pPr algn="ctr"/>
              <a:r>
                <a:rPr lang="sv-SE" sz="1400" dirty="0" smtClean="0"/>
                <a:t>g</a:t>
              </a:r>
              <a:r>
                <a:rPr lang="sv-SE" sz="1400" baseline="-25000" dirty="0" smtClean="0"/>
                <a:t>5</a:t>
              </a:r>
              <a:endParaRPr lang="sv-SE" sz="1400" dirty="0" smtClean="0">
                <a:solidFill>
                  <a:schemeClr val="tx1"/>
                </a:solidFill>
              </a:endParaRPr>
            </a:p>
          </p:txBody>
        </p:sp>
        <p:sp>
          <p:nvSpPr>
            <p:cNvPr id="219" name="Rectangle 218"/>
            <p:cNvSpPr/>
            <p:nvPr/>
          </p:nvSpPr>
          <p:spPr>
            <a:xfrm>
              <a:off x="3995936" y="3491716"/>
              <a:ext cx="387222" cy="307777"/>
            </a:xfrm>
            <a:prstGeom prst="rect">
              <a:avLst/>
            </a:prstGeom>
          </p:spPr>
          <p:txBody>
            <a:bodyPr wrap="square">
              <a:spAutoFit/>
            </a:bodyPr>
            <a:lstStyle/>
            <a:p>
              <a:pPr algn="ctr"/>
              <a:r>
                <a:rPr lang="sv-SE" sz="1400" dirty="0" smtClean="0"/>
                <a:t>p</a:t>
              </a:r>
              <a:r>
                <a:rPr lang="sv-SE" sz="1400" baseline="-25000" dirty="0" smtClean="0"/>
                <a:t>5</a:t>
              </a:r>
              <a:endParaRPr lang="sv-SE" sz="1400" dirty="0" smtClean="0">
                <a:solidFill>
                  <a:schemeClr val="tx1"/>
                </a:solidFill>
              </a:endParaRPr>
            </a:p>
          </p:txBody>
        </p:sp>
        <p:sp>
          <p:nvSpPr>
            <p:cNvPr id="220" name="Rectangle 219"/>
            <p:cNvSpPr/>
            <p:nvPr/>
          </p:nvSpPr>
          <p:spPr>
            <a:xfrm>
              <a:off x="4616825" y="3490886"/>
              <a:ext cx="387223" cy="307777"/>
            </a:xfrm>
            <a:prstGeom prst="rect">
              <a:avLst/>
            </a:prstGeom>
          </p:spPr>
          <p:txBody>
            <a:bodyPr wrap="square">
              <a:spAutoFit/>
            </a:bodyPr>
            <a:lstStyle/>
            <a:p>
              <a:pPr algn="ctr"/>
              <a:r>
                <a:rPr lang="sv-SE" sz="1400" dirty="0" smtClean="0"/>
                <a:t>g</a:t>
              </a:r>
              <a:r>
                <a:rPr lang="sv-SE" sz="1400" baseline="-25000" dirty="0" smtClean="0"/>
                <a:t>4</a:t>
              </a:r>
              <a:endParaRPr lang="sv-SE" sz="1400" dirty="0" smtClean="0">
                <a:solidFill>
                  <a:schemeClr val="tx1"/>
                </a:solidFill>
              </a:endParaRPr>
            </a:p>
          </p:txBody>
        </p:sp>
        <p:sp>
          <p:nvSpPr>
            <p:cNvPr id="221" name="Rectangle 220"/>
            <p:cNvSpPr/>
            <p:nvPr/>
          </p:nvSpPr>
          <p:spPr>
            <a:xfrm>
              <a:off x="4932040" y="3490886"/>
              <a:ext cx="387223" cy="307777"/>
            </a:xfrm>
            <a:prstGeom prst="rect">
              <a:avLst/>
            </a:prstGeom>
          </p:spPr>
          <p:txBody>
            <a:bodyPr wrap="square">
              <a:spAutoFit/>
            </a:bodyPr>
            <a:lstStyle/>
            <a:p>
              <a:pPr algn="ctr"/>
              <a:r>
                <a:rPr lang="sv-SE" sz="1400" dirty="0" smtClean="0"/>
                <a:t>p</a:t>
              </a:r>
              <a:r>
                <a:rPr lang="sv-SE" sz="1400" baseline="-25000" dirty="0" smtClean="0"/>
                <a:t>4</a:t>
              </a:r>
              <a:endParaRPr lang="sv-SE" sz="1400" dirty="0" smtClean="0">
                <a:solidFill>
                  <a:schemeClr val="tx1"/>
                </a:solidFill>
              </a:endParaRPr>
            </a:p>
          </p:txBody>
        </p:sp>
        <p:sp>
          <p:nvSpPr>
            <p:cNvPr id="222" name="Rectangle 221"/>
            <p:cNvSpPr/>
            <p:nvPr/>
          </p:nvSpPr>
          <p:spPr>
            <a:xfrm>
              <a:off x="5552929" y="3490886"/>
              <a:ext cx="387223" cy="307777"/>
            </a:xfrm>
            <a:prstGeom prst="rect">
              <a:avLst/>
            </a:prstGeom>
          </p:spPr>
          <p:txBody>
            <a:bodyPr wrap="square">
              <a:spAutoFit/>
            </a:bodyPr>
            <a:lstStyle/>
            <a:p>
              <a:pPr algn="ctr"/>
              <a:r>
                <a:rPr lang="sv-SE" sz="1400" dirty="0" smtClean="0"/>
                <a:t>g</a:t>
              </a:r>
              <a:r>
                <a:rPr lang="sv-SE" sz="1400" baseline="-25000" dirty="0" smtClean="0"/>
                <a:t>3</a:t>
              </a:r>
              <a:endParaRPr lang="sv-SE" sz="1400" dirty="0" smtClean="0">
                <a:solidFill>
                  <a:schemeClr val="tx1"/>
                </a:solidFill>
              </a:endParaRPr>
            </a:p>
          </p:txBody>
        </p:sp>
        <p:sp>
          <p:nvSpPr>
            <p:cNvPr id="223" name="Rectangle 222"/>
            <p:cNvSpPr/>
            <p:nvPr/>
          </p:nvSpPr>
          <p:spPr>
            <a:xfrm>
              <a:off x="5868144" y="3490886"/>
              <a:ext cx="387223" cy="307777"/>
            </a:xfrm>
            <a:prstGeom prst="rect">
              <a:avLst/>
            </a:prstGeom>
          </p:spPr>
          <p:txBody>
            <a:bodyPr wrap="square">
              <a:spAutoFit/>
            </a:bodyPr>
            <a:lstStyle/>
            <a:p>
              <a:pPr algn="ctr"/>
              <a:r>
                <a:rPr lang="sv-SE" sz="1400" dirty="0" smtClean="0"/>
                <a:t>p</a:t>
              </a:r>
              <a:r>
                <a:rPr lang="sv-SE" sz="1400" baseline="-25000" dirty="0" smtClean="0"/>
                <a:t>3</a:t>
              </a:r>
              <a:endParaRPr lang="sv-SE" sz="1400" dirty="0" smtClean="0">
                <a:solidFill>
                  <a:schemeClr val="tx1"/>
                </a:solidFill>
              </a:endParaRPr>
            </a:p>
          </p:txBody>
        </p:sp>
        <p:sp>
          <p:nvSpPr>
            <p:cNvPr id="224" name="Rectangle 223"/>
            <p:cNvSpPr/>
            <p:nvPr/>
          </p:nvSpPr>
          <p:spPr>
            <a:xfrm>
              <a:off x="6489033" y="3490892"/>
              <a:ext cx="387223" cy="307777"/>
            </a:xfrm>
            <a:prstGeom prst="rect">
              <a:avLst/>
            </a:prstGeom>
          </p:spPr>
          <p:txBody>
            <a:bodyPr wrap="square">
              <a:spAutoFit/>
            </a:bodyPr>
            <a:lstStyle/>
            <a:p>
              <a:pPr algn="ctr"/>
              <a:r>
                <a:rPr lang="sv-SE" sz="1400" dirty="0" smtClean="0"/>
                <a:t>g</a:t>
              </a:r>
              <a:r>
                <a:rPr lang="sv-SE" sz="1400" baseline="-25000" dirty="0" smtClean="0"/>
                <a:t>2</a:t>
              </a:r>
              <a:endParaRPr lang="sv-SE" sz="1400" dirty="0" smtClean="0">
                <a:solidFill>
                  <a:schemeClr val="tx1"/>
                </a:solidFill>
              </a:endParaRPr>
            </a:p>
          </p:txBody>
        </p:sp>
        <p:sp>
          <p:nvSpPr>
            <p:cNvPr id="225" name="Rectangle 224"/>
            <p:cNvSpPr/>
            <p:nvPr/>
          </p:nvSpPr>
          <p:spPr>
            <a:xfrm>
              <a:off x="6804248" y="3490892"/>
              <a:ext cx="387223" cy="307777"/>
            </a:xfrm>
            <a:prstGeom prst="rect">
              <a:avLst/>
            </a:prstGeom>
          </p:spPr>
          <p:txBody>
            <a:bodyPr wrap="square">
              <a:spAutoFit/>
            </a:bodyPr>
            <a:lstStyle/>
            <a:p>
              <a:pPr algn="ctr"/>
              <a:r>
                <a:rPr lang="sv-SE" sz="1400" dirty="0" smtClean="0"/>
                <a:t>p</a:t>
              </a:r>
              <a:r>
                <a:rPr lang="sv-SE" sz="1400" baseline="-25000" dirty="0"/>
                <a:t>2</a:t>
              </a:r>
              <a:endParaRPr lang="sv-SE" sz="1400" dirty="0" smtClean="0">
                <a:solidFill>
                  <a:schemeClr val="tx1"/>
                </a:solidFill>
              </a:endParaRPr>
            </a:p>
          </p:txBody>
        </p:sp>
        <p:sp>
          <p:nvSpPr>
            <p:cNvPr id="226" name="Rectangle 225"/>
            <p:cNvSpPr/>
            <p:nvPr/>
          </p:nvSpPr>
          <p:spPr>
            <a:xfrm>
              <a:off x="7425138" y="3490892"/>
              <a:ext cx="387222" cy="307777"/>
            </a:xfrm>
            <a:prstGeom prst="rect">
              <a:avLst/>
            </a:prstGeom>
          </p:spPr>
          <p:txBody>
            <a:bodyPr wrap="square">
              <a:spAutoFit/>
            </a:bodyPr>
            <a:lstStyle/>
            <a:p>
              <a:pPr algn="ctr"/>
              <a:r>
                <a:rPr lang="sv-SE" sz="1400" dirty="0" smtClean="0"/>
                <a:t>g</a:t>
              </a:r>
              <a:r>
                <a:rPr lang="sv-SE" sz="1400" baseline="-25000" dirty="0"/>
                <a:t>1</a:t>
              </a:r>
              <a:endParaRPr lang="sv-SE" sz="1400" dirty="0" smtClean="0">
                <a:solidFill>
                  <a:schemeClr val="tx1"/>
                </a:solidFill>
              </a:endParaRPr>
            </a:p>
          </p:txBody>
        </p:sp>
        <p:sp>
          <p:nvSpPr>
            <p:cNvPr id="227" name="Rectangle 226"/>
            <p:cNvSpPr/>
            <p:nvPr/>
          </p:nvSpPr>
          <p:spPr>
            <a:xfrm>
              <a:off x="7740352" y="3490892"/>
              <a:ext cx="387222" cy="307777"/>
            </a:xfrm>
            <a:prstGeom prst="rect">
              <a:avLst/>
            </a:prstGeom>
          </p:spPr>
          <p:txBody>
            <a:bodyPr wrap="square">
              <a:spAutoFit/>
            </a:bodyPr>
            <a:lstStyle/>
            <a:p>
              <a:pPr algn="ctr"/>
              <a:r>
                <a:rPr lang="sv-SE" sz="1400" dirty="0" smtClean="0"/>
                <a:t>p</a:t>
              </a:r>
              <a:r>
                <a:rPr lang="sv-SE" sz="1400" baseline="-25000" dirty="0"/>
                <a:t>1</a:t>
              </a:r>
              <a:endParaRPr lang="sv-SE" sz="1400" dirty="0" smtClean="0">
                <a:solidFill>
                  <a:schemeClr val="tx1"/>
                </a:solidFill>
              </a:endParaRPr>
            </a:p>
          </p:txBody>
        </p:sp>
      </p:grpSp>
      <p:grpSp>
        <p:nvGrpSpPr>
          <p:cNvPr id="210" name="Group 209"/>
          <p:cNvGrpSpPr/>
          <p:nvPr/>
        </p:nvGrpSpPr>
        <p:grpSpPr>
          <a:xfrm>
            <a:off x="899220" y="1628800"/>
            <a:ext cx="7273180" cy="308607"/>
            <a:chOff x="854394" y="3490886"/>
            <a:chExt cx="7273180" cy="308607"/>
          </a:xfrm>
        </p:grpSpPr>
        <p:sp>
          <p:nvSpPr>
            <p:cNvPr id="68" name="Rectangle 67"/>
            <p:cNvSpPr/>
            <p:nvPr/>
          </p:nvSpPr>
          <p:spPr>
            <a:xfrm>
              <a:off x="854394" y="3491716"/>
              <a:ext cx="387222" cy="307777"/>
            </a:xfrm>
            <a:prstGeom prst="rect">
              <a:avLst/>
            </a:prstGeom>
          </p:spPr>
          <p:txBody>
            <a:bodyPr wrap="square">
              <a:spAutoFit/>
            </a:bodyPr>
            <a:lstStyle/>
            <a:p>
              <a:pPr algn="ctr"/>
              <a:r>
                <a:rPr lang="sv-SE" sz="1400" dirty="0" smtClean="0"/>
                <a:t>a</a:t>
              </a:r>
              <a:r>
                <a:rPr lang="sv-SE" sz="1400" baseline="-25000" dirty="0" smtClean="0"/>
                <a:t>8</a:t>
              </a:r>
              <a:endParaRPr lang="sv-SE" sz="1400" dirty="0" smtClean="0">
                <a:solidFill>
                  <a:schemeClr val="tx1"/>
                </a:solidFill>
              </a:endParaRPr>
            </a:p>
          </p:txBody>
        </p:sp>
        <p:sp>
          <p:nvSpPr>
            <p:cNvPr id="69" name="Rectangle 68"/>
            <p:cNvSpPr/>
            <p:nvPr/>
          </p:nvSpPr>
          <p:spPr>
            <a:xfrm>
              <a:off x="1169608" y="3491716"/>
              <a:ext cx="387222" cy="307777"/>
            </a:xfrm>
            <a:prstGeom prst="rect">
              <a:avLst/>
            </a:prstGeom>
          </p:spPr>
          <p:txBody>
            <a:bodyPr wrap="square">
              <a:spAutoFit/>
            </a:bodyPr>
            <a:lstStyle/>
            <a:p>
              <a:pPr algn="ctr"/>
              <a:r>
                <a:rPr lang="sv-SE" sz="1400" dirty="0" smtClean="0"/>
                <a:t>b</a:t>
              </a:r>
              <a:r>
                <a:rPr lang="sv-SE" sz="1400" baseline="-25000" dirty="0" smtClean="0"/>
                <a:t>8</a:t>
              </a:r>
              <a:endParaRPr lang="sv-SE" sz="1400" dirty="0" smtClean="0">
                <a:solidFill>
                  <a:schemeClr val="tx1"/>
                </a:solidFill>
              </a:endParaRPr>
            </a:p>
          </p:txBody>
        </p:sp>
        <p:sp>
          <p:nvSpPr>
            <p:cNvPr id="70" name="Rectangle 69"/>
            <p:cNvSpPr/>
            <p:nvPr/>
          </p:nvSpPr>
          <p:spPr>
            <a:xfrm>
              <a:off x="1790497" y="3491716"/>
              <a:ext cx="387223" cy="307777"/>
            </a:xfrm>
            <a:prstGeom prst="rect">
              <a:avLst/>
            </a:prstGeom>
          </p:spPr>
          <p:txBody>
            <a:bodyPr wrap="square">
              <a:spAutoFit/>
            </a:bodyPr>
            <a:lstStyle/>
            <a:p>
              <a:pPr algn="ctr"/>
              <a:r>
                <a:rPr lang="sv-SE" sz="1400" dirty="0" smtClean="0"/>
                <a:t>a</a:t>
              </a:r>
              <a:r>
                <a:rPr lang="sv-SE" sz="1400" baseline="-25000" dirty="0" smtClean="0"/>
                <a:t>7</a:t>
              </a:r>
              <a:endParaRPr lang="sv-SE" sz="1400" dirty="0" smtClean="0">
                <a:solidFill>
                  <a:schemeClr val="tx1"/>
                </a:solidFill>
              </a:endParaRPr>
            </a:p>
          </p:txBody>
        </p:sp>
        <p:sp>
          <p:nvSpPr>
            <p:cNvPr id="71" name="Rectangle 70"/>
            <p:cNvSpPr/>
            <p:nvPr/>
          </p:nvSpPr>
          <p:spPr>
            <a:xfrm>
              <a:off x="2123728" y="3491716"/>
              <a:ext cx="387223" cy="307777"/>
            </a:xfrm>
            <a:prstGeom prst="rect">
              <a:avLst/>
            </a:prstGeom>
          </p:spPr>
          <p:txBody>
            <a:bodyPr wrap="square">
              <a:spAutoFit/>
            </a:bodyPr>
            <a:lstStyle/>
            <a:p>
              <a:pPr algn="ctr"/>
              <a:r>
                <a:rPr lang="sv-SE" sz="1400" dirty="0" smtClean="0"/>
                <a:t>b</a:t>
              </a:r>
              <a:r>
                <a:rPr lang="sv-SE" sz="1400" baseline="-25000" dirty="0" smtClean="0"/>
                <a:t>7</a:t>
              </a:r>
              <a:endParaRPr lang="sv-SE" sz="1400" dirty="0" smtClean="0">
                <a:solidFill>
                  <a:schemeClr val="tx1"/>
                </a:solidFill>
              </a:endParaRPr>
            </a:p>
          </p:txBody>
        </p:sp>
        <p:sp>
          <p:nvSpPr>
            <p:cNvPr id="72" name="Rectangle 71"/>
            <p:cNvSpPr/>
            <p:nvPr/>
          </p:nvSpPr>
          <p:spPr>
            <a:xfrm>
              <a:off x="2726974" y="3491716"/>
              <a:ext cx="387223" cy="307777"/>
            </a:xfrm>
            <a:prstGeom prst="rect">
              <a:avLst/>
            </a:prstGeom>
          </p:spPr>
          <p:txBody>
            <a:bodyPr wrap="square">
              <a:spAutoFit/>
            </a:bodyPr>
            <a:lstStyle/>
            <a:p>
              <a:pPr algn="ctr"/>
              <a:r>
                <a:rPr lang="sv-SE" sz="1400" dirty="0" smtClean="0"/>
                <a:t>a</a:t>
              </a:r>
              <a:r>
                <a:rPr lang="sv-SE" sz="1400" baseline="-25000" dirty="0" smtClean="0"/>
                <a:t>6</a:t>
              </a:r>
              <a:endParaRPr lang="sv-SE" sz="1400" dirty="0" smtClean="0">
                <a:solidFill>
                  <a:schemeClr val="tx1"/>
                </a:solidFill>
              </a:endParaRPr>
            </a:p>
          </p:txBody>
        </p:sp>
        <p:sp>
          <p:nvSpPr>
            <p:cNvPr id="73" name="Rectangle 72"/>
            <p:cNvSpPr/>
            <p:nvPr/>
          </p:nvSpPr>
          <p:spPr>
            <a:xfrm>
              <a:off x="3059832" y="3491716"/>
              <a:ext cx="387223" cy="307777"/>
            </a:xfrm>
            <a:prstGeom prst="rect">
              <a:avLst/>
            </a:prstGeom>
          </p:spPr>
          <p:txBody>
            <a:bodyPr wrap="square">
              <a:spAutoFit/>
            </a:bodyPr>
            <a:lstStyle/>
            <a:p>
              <a:pPr algn="ctr"/>
              <a:r>
                <a:rPr lang="sv-SE" sz="1400" dirty="0" smtClean="0"/>
                <a:t>b</a:t>
              </a:r>
              <a:r>
                <a:rPr lang="sv-SE" sz="1400" baseline="-25000" dirty="0" smtClean="0"/>
                <a:t>6</a:t>
              </a:r>
              <a:endParaRPr lang="sv-SE" sz="1400" dirty="0" smtClean="0">
                <a:solidFill>
                  <a:schemeClr val="tx1"/>
                </a:solidFill>
              </a:endParaRPr>
            </a:p>
          </p:txBody>
        </p:sp>
        <p:sp>
          <p:nvSpPr>
            <p:cNvPr id="74" name="Rectangle 73"/>
            <p:cNvSpPr/>
            <p:nvPr/>
          </p:nvSpPr>
          <p:spPr>
            <a:xfrm>
              <a:off x="3635896" y="3491716"/>
              <a:ext cx="387222" cy="307777"/>
            </a:xfrm>
            <a:prstGeom prst="rect">
              <a:avLst/>
            </a:prstGeom>
          </p:spPr>
          <p:txBody>
            <a:bodyPr wrap="square">
              <a:spAutoFit/>
            </a:bodyPr>
            <a:lstStyle/>
            <a:p>
              <a:pPr algn="ctr"/>
              <a:r>
                <a:rPr lang="sv-SE" sz="1400" dirty="0" smtClean="0"/>
                <a:t>a</a:t>
              </a:r>
              <a:r>
                <a:rPr lang="sv-SE" sz="1400" baseline="-25000" dirty="0" smtClean="0"/>
                <a:t>5</a:t>
              </a:r>
              <a:endParaRPr lang="sv-SE" sz="1400" dirty="0" smtClean="0">
                <a:solidFill>
                  <a:schemeClr val="tx1"/>
                </a:solidFill>
              </a:endParaRPr>
            </a:p>
          </p:txBody>
        </p:sp>
        <p:sp>
          <p:nvSpPr>
            <p:cNvPr id="75" name="Rectangle 74"/>
            <p:cNvSpPr/>
            <p:nvPr/>
          </p:nvSpPr>
          <p:spPr>
            <a:xfrm>
              <a:off x="3995936" y="3491716"/>
              <a:ext cx="387222" cy="307777"/>
            </a:xfrm>
            <a:prstGeom prst="rect">
              <a:avLst/>
            </a:prstGeom>
          </p:spPr>
          <p:txBody>
            <a:bodyPr wrap="square">
              <a:spAutoFit/>
            </a:bodyPr>
            <a:lstStyle/>
            <a:p>
              <a:pPr algn="ctr"/>
              <a:r>
                <a:rPr lang="sv-SE" sz="1400" dirty="0" smtClean="0"/>
                <a:t>b</a:t>
              </a:r>
              <a:r>
                <a:rPr lang="sv-SE" sz="1400" baseline="-25000" dirty="0" smtClean="0"/>
                <a:t>5</a:t>
              </a:r>
              <a:endParaRPr lang="sv-SE" sz="1400" dirty="0" smtClean="0">
                <a:solidFill>
                  <a:schemeClr val="tx1"/>
                </a:solidFill>
              </a:endParaRPr>
            </a:p>
          </p:txBody>
        </p:sp>
        <p:sp>
          <p:nvSpPr>
            <p:cNvPr id="76" name="Rectangle 75"/>
            <p:cNvSpPr/>
            <p:nvPr/>
          </p:nvSpPr>
          <p:spPr>
            <a:xfrm>
              <a:off x="4571999" y="3490886"/>
              <a:ext cx="387223" cy="307777"/>
            </a:xfrm>
            <a:prstGeom prst="rect">
              <a:avLst/>
            </a:prstGeom>
          </p:spPr>
          <p:txBody>
            <a:bodyPr wrap="square">
              <a:spAutoFit/>
            </a:bodyPr>
            <a:lstStyle/>
            <a:p>
              <a:pPr algn="ctr"/>
              <a:r>
                <a:rPr lang="sv-SE" sz="1400" dirty="0" smtClean="0"/>
                <a:t>a</a:t>
              </a:r>
              <a:r>
                <a:rPr lang="sv-SE" sz="1400" baseline="-25000" dirty="0" smtClean="0"/>
                <a:t>4</a:t>
              </a:r>
              <a:endParaRPr lang="sv-SE" sz="1400" dirty="0" smtClean="0">
                <a:solidFill>
                  <a:schemeClr val="tx1"/>
                </a:solidFill>
              </a:endParaRPr>
            </a:p>
          </p:txBody>
        </p:sp>
        <p:sp>
          <p:nvSpPr>
            <p:cNvPr id="77" name="Rectangle 76"/>
            <p:cNvSpPr/>
            <p:nvPr/>
          </p:nvSpPr>
          <p:spPr>
            <a:xfrm>
              <a:off x="4932040" y="3490886"/>
              <a:ext cx="387223" cy="307777"/>
            </a:xfrm>
            <a:prstGeom prst="rect">
              <a:avLst/>
            </a:prstGeom>
          </p:spPr>
          <p:txBody>
            <a:bodyPr wrap="square">
              <a:spAutoFit/>
            </a:bodyPr>
            <a:lstStyle/>
            <a:p>
              <a:pPr algn="ctr"/>
              <a:r>
                <a:rPr lang="sv-SE" sz="1400" dirty="0" smtClean="0"/>
                <a:t>b</a:t>
              </a:r>
              <a:r>
                <a:rPr lang="sv-SE" sz="1400" baseline="-25000" dirty="0" smtClean="0"/>
                <a:t>4</a:t>
              </a:r>
              <a:endParaRPr lang="sv-SE" sz="1400" dirty="0" smtClean="0">
                <a:solidFill>
                  <a:schemeClr val="tx1"/>
                </a:solidFill>
              </a:endParaRPr>
            </a:p>
          </p:txBody>
        </p:sp>
        <p:sp>
          <p:nvSpPr>
            <p:cNvPr id="78" name="Rectangle 77"/>
            <p:cNvSpPr/>
            <p:nvPr/>
          </p:nvSpPr>
          <p:spPr>
            <a:xfrm>
              <a:off x="5508103" y="3490886"/>
              <a:ext cx="387223" cy="307777"/>
            </a:xfrm>
            <a:prstGeom prst="rect">
              <a:avLst/>
            </a:prstGeom>
          </p:spPr>
          <p:txBody>
            <a:bodyPr wrap="square">
              <a:spAutoFit/>
            </a:bodyPr>
            <a:lstStyle/>
            <a:p>
              <a:pPr algn="ctr"/>
              <a:r>
                <a:rPr lang="sv-SE" sz="1400" dirty="0" smtClean="0"/>
                <a:t>a</a:t>
              </a:r>
              <a:r>
                <a:rPr lang="sv-SE" sz="1400" baseline="-25000" dirty="0" smtClean="0"/>
                <a:t>3</a:t>
              </a:r>
              <a:endParaRPr lang="sv-SE" sz="1400" dirty="0" smtClean="0">
                <a:solidFill>
                  <a:schemeClr val="tx1"/>
                </a:solidFill>
              </a:endParaRPr>
            </a:p>
          </p:txBody>
        </p:sp>
        <p:sp>
          <p:nvSpPr>
            <p:cNvPr id="79" name="Rectangle 78"/>
            <p:cNvSpPr/>
            <p:nvPr/>
          </p:nvSpPr>
          <p:spPr>
            <a:xfrm>
              <a:off x="5868144" y="3490886"/>
              <a:ext cx="387223" cy="307777"/>
            </a:xfrm>
            <a:prstGeom prst="rect">
              <a:avLst/>
            </a:prstGeom>
          </p:spPr>
          <p:txBody>
            <a:bodyPr wrap="square">
              <a:spAutoFit/>
            </a:bodyPr>
            <a:lstStyle/>
            <a:p>
              <a:pPr algn="ctr"/>
              <a:r>
                <a:rPr lang="sv-SE" sz="1400" dirty="0" smtClean="0"/>
                <a:t>b</a:t>
              </a:r>
              <a:r>
                <a:rPr lang="sv-SE" sz="1400" baseline="-25000" dirty="0" smtClean="0"/>
                <a:t>3</a:t>
              </a:r>
              <a:endParaRPr lang="sv-SE" sz="1400" dirty="0" smtClean="0">
                <a:solidFill>
                  <a:schemeClr val="tx1"/>
                </a:solidFill>
              </a:endParaRPr>
            </a:p>
          </p:txBody>
        </p:sp>
        <p:sp>
          <p:nvSpPr>
            <p:cNvPr id="80" name="Rectangle 79"/>
            <p:cNvSpPr/>
            <p:nvPr/>
          </p:nvSpPr>
          <p:spPr>
            <a:xfrm>
              <a:off x="6444207" y="3490892"/>
              <a:ext cx="387223" cy="307777"/>
            </a:xfrm>
            <a:prstGeom prst="rect">
              <a:avLst/>
            </a:prstGeom>
          </p:spPr>
          <p:txBody>
            <a:bodyPr wrap="square">
              <a:spAutoFit/>
            </a:bodyPr>
            <a:lstStyle/>
            <a:p>
              <a:pPr algn="ctr"/>
              <a:r>
                <a:rPr lang="sv-SE" sz="1400" dirty="0" smtClean="0"/>
                <a:t>a</a:t>
              </a:r>
              <a:r>
                <a:rPr lang="sv-SE" sz="1400" baseline="-25000" dirty="0" smtClean="0"/>
                <a:t>2</a:t>
              </a:r>
              <a:endParaRPr lang="sv-SE" sz="1400" dirty="0" smtClean="0">
                <a:solidFill>
                  <a:schemeClr val="tx1"/>
                </a:solidFill>
              </a:endParaRPr>
            </a:p>
          </p:txBody>
        </p:sp>
        <p:sp>
          <p:nvSpPr>
            <p:cNvPr id="81" name="Rectangle 80"/>
            <p:cNvSpPr/>
            <p:nvPr/>
          </p:nvSpPr>
          <p:spPr>
            <a:xfrm>
              <a:off x="6804248" y="3490892"/>
              <a:ext cx="387223" cy="307777"/>
            </a:xfrm>
            <a:prstGeom prst="rect">
              <a:avLst/>
            </a:prstGeom>
          </p:spPr>
          <p:txBody>
            <a:bodyPr wrap="square">
              <a:spAutoFit/>
            </a:bodyPr>
            <a:lstStyle/>
            <a:p>
              <a:pPr algn="ctr"/>
              <a:r>
                <a:rPr lang="sv-SE" sz="1400" dirty="0" smtClean="0"/>
                <a:t>b</a:t>
              </a:r>
              <a:r>
                <a:rPr lang="sv-SE" sz="1400" baseline="-25000" dirty="0"/>
                <a:t>2</a:t>
              </a:r>
              <a:endParaRPr lang="sv-SE" sz="1400" dirty="0" smtClean="0">
                <a:solidFill>
                  <a:schemeClr val="tx1"/>
                </a:solidFill>
              </a:endParaRPr>
            </a:p>
          </p:txBody>
        </p:sp>
        <p:sp>
          <p:nvSpPr>
            <p:cNvPr id="82" name="Rectangle 81"/>
            <p:cNvSpPr/>
            <p:nvPr/>
          </p:nvSpPr>
          <p:spPr>
            <a:xfrm>
              <a:off x="7380312" y="3490892"/>
              <a:ext cx="387222" cy="307777"/>
            </a:xfrm>
            <a:prstGeom prst="rect">
              <a:avLst/>
            </a:prstGeom>
          </p:spPr>
          <p:txBody>
            <a:bodyPr wrap="square">
              <a:spAutoFit/>
            </a:bodyPr>
            <a:lstStyle/>
            <a:p>
              <a:pPr algn="ctr"/>
              <a:r>
                <a:rPr lang="sv-SE" sz="1400" dirty="0" smtClean="0"/>
                <a:t>a</a:t>
              </a:r>
              <a:r>
                <a:rPr lang="sv-SE" sz="1400" baseline="-25000" dirty="0"/>
                <a:t>1</a:t>
              </a:r>
              <a:endParaRPr lang="sv-SE" sz="1400" dirty="0" smtClean="0">
                <a:solidFill>
                  <a:schemeClr val="tx1"/>
                </a:solidFill>
              </a:endParaRPr>
            </a:p>
          </p:txBody>
        </p:sp>
        <p:sp>
          <p:nvSpPr>
            <p:cNvPr id="83" name="Rectangle 82"/>
            <p:cNvSpPr/>
            <p:nvPr/>
          </p:nvSpPr>
          <p:spPr>
            <a:xfrm>
              <a:off x="7740352" y="3490892"/>
              <a:ext cx="387222" cy="307777"/>
            </a:xfrm>
            <a:prstGeom prst="rect">
              <a:avLst/>
            </a:prstGeom>
          </p:spPr>
          <p:txBody>
            <a:bodyPr wrap="square">
              <a:spAutoFit/>
            </a:bodyPr>
            <a:lstStyle/>
            <a:p>
              <a:pPr algn="ctr"/>
              <a:r>
                <a:rPr lang="sv-SE" sz="1400" dirty="0" smtClean="0"/>
                <a:t>b</a:t>
              </a:r>
              <a:r>
                <a:rPr lang="sv-SE" sz="1400" baseline="-25000" dirty="0"/>
                <a:t>1</a:t>
              </a:r>
              <a:endParaRPr lang="sv-SE" sz="1400" dirty="0" smtClean="0">
                <a:solidFill>
                  <a:schemeClr val="tx1"/>
                </a:solidFill>
              </a:endParaRPr>
            </a:p>
          </p:txBody>
        </p:sp>
      </p:grpSp>
      <p:grpSp>
        <p:nvGrpSpPr>
          <p:cNvPr id="194" name="Group 193"/>
          <p:cNvGrpSpPr/>
          <p:nvPr/>
        </p:nvGrpSpPr>
        <p:grpSpPr>
          <a:xfrm>
            <a:off x="648440" y="3068960"/>
            <a:ext cx="7866000" cy="522086"/>
            <a:chOff x="673428" y="4719600"/>
            <a:chExt cx="7866000" cy="522086"/>
          </a:xfrm>
        </p:grpSpPr>
        <p:cxnSp>
          <p:nvCxnSpPr>
            <p:cNvPr id="168" name="Straight Connector 167"/>
            <p:cNvCxnSpPr/>
            <p:nvPr/>
          </p:nvCxnSpPr>
          <p:spPr>
            <a:xfrm>
              <a:off x="673428" y="4980512"/>
              <a:ext cx="7866000" cy="8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6598419" y="471960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73" name="Rectangle 172"/>
            <p:cNvSpPr/>
            <p:nvPr/>
          </p:nvSpPr>
          <p:spPr>
            <a:xfrm>
              <a:off x="5653685"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77" name="Rectangle 176"/>
            <p:cNvSpPr/>
            <p:nvPr/>
          </p:nvSpPr>
          <p:spPr>
            <a:xfrm>
              <a:off x="4726211"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81" name="Rectangle 180"/>
            <p:cNvSpPr/>
            <p:nvPr/>
          </p:nvSpPr>
          <p:spPr>
            <a:xfrm>
              <a:off x="3785657"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85" name="Rectangle 184"/>
            <p:cNvSpPr/>
            <p:nvPr/>
          </p:nvSpPr>
          <p:spPr>
            <a:xfrm>
              <a:off x="2845373"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89" name="Rectangle 188"/>
            <p:cNvSpPr/>
            <p:nvPr/>
          </p:nvSpPr>
          <p:spPr>
            <a:xfrm>
              <a:off x="1909269"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93" name="Rectangle 192"/>
            <p:cNvSpPr/>
            <p:nvPr/>
          </p:nvSpPr>
          <p:spPr>
            <a:xfrm>
              <a:off x="973164"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sp>
          <p:nvSpPr>
            <p:cNvPr id="165" name="Rectangle 164"/>
            <p:cNvSpPr/>
            <p:nvPr/>
          </p:nvSpPr>
          <p:spPr>
            <a:xfrm>
              <a:off x="7538702"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AO21</a:t>
              </a:r>
              <a:endParaRPr lang="sv-SE" sz="1400" dirty="0">
                <a:solidFill>
                  <a:schemeClr val="tx1"/>
                </a:solidFill>
              </a:endParaRPr>
            </a:p>
          </p:txBody>
        </p:sp>
      </p:grpSp>
      <p:grpSp>
        <p:nvGrpSpPr>
          <p:cNvPr id="315" name="Group 314"/>
          <p:cNvGrpSpPr/>
          <p:nvPr/>
        </p:nvGrpSpPr>
        <p:grpSpPr>
          <a:xfrm>
            <a:off x="1193403" y="3326760"/>
            <a:ext cx="7097827" cy="747579"/>
            <a:chOff x="1242000" y="4543028"/>
            <a:chExt cx="7097827" cy="964972"/>
          </a:xfrm>
        </p:grpSpPr>
        <p:grpSp>
          <p:nvGrpSpPr>
            <p:cNvPr id="277" name="Group 276"/>
            <p:cNvGrpSpPr/>
            <p:nvPr/>
          </p:nvGrpSpPr>
          <p:grpSpPr>
            <a:xfrm>
              <a:off x="1242000" y="4543028"/>
              <a:ext cx="521688" cy="964972"/>
              <a:chOff x="1242000" y="4543028"/>
              <a:chExt cx="521688" cy="964972"/>
            </a:xfrm>
          </p:grpSpPr>
          <p:cxnSp>
            <p:nvCxnSpPr>
              <p:cNvPr id="192" name="Straight Connector 191"/>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178104" y="4543028"/>
              <a:ext cx="521688" cy="964972"/>
              <a:chOff x="1242000" y="4543028"/>
              <a:chExt cx="521688" cy="964972"/>
            </a:xfrm>
          </p:grpSpPr>
          <p:cxnSp>
            <p:nvCxnSpPr>
              <p:cNvPr id="279" name="Straight Connector 27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3108429" y="4543028"/>
              <a:ext cx="527467" cy="964972"/>
              <a:chOff x="1236221" y="4543028"/>
              <a:chExt cx="527467" cy="964972"/>
            </a:xfrm>
          </p:grpSpPr>
          <p:cxnSp>
            <p:nvCxnSpPr>
              <p:cNvPr id="284" name="Straight Connector 28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236221"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4073723" y="4543028"/>
              <a:ext cx="521688" cy="964972"/>
              <a:chOff x="1242000" y="4543028"/>
              <a:chExt cx="521688" cy="964972"/>
            </a:xfrm>
          </p:grpSpPr>
          <p:cxnSp>
            <p:nvCxnSpPr>
              <p:cNvPr id="289" name="Straight Connector 28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5009827" y="4543028"/>
              <a:ext cx="521688" cy="964972"/>
              <a:chOff x="1242000" y="4543028"/>
              <a:chExt cx="521688" cy="964972"/>
            </a:xfrm>
          </p:grpSpPr>
          <p:cxnSp>
            <p:nvCxnSpPr>
              <p:cNvPr id="294" name="Straight Connector 29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5922520" y="4543028"/>
              <a:ext cx="521688" cy="964972"/>
              <a:chOff x="1242000" y="4543028"/>
              <a:chExt cx="521688" cy="964972"/>
            </a:xfrm>
          </p:grpSpPr>
          <p:cxnSp>
            <p:nvCxnSpPr>
              <p:cNvPr id="299" name="Straight Connector 29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3" name="Group 302"/>
            <p:cNvGrpSpPr/>
            <p:nvPr/>
          </p:nvGrpSpPr>
          <p:grpSpPr>
            <a:xfrm>
              <a:off x="6858624" y="4543028"/>
              <a:ext cx="521688" cy="964972"/>
              <a:chOff x="1242000" y="4543028"/>
              <a:chExt cx="521688" cy="964972"/>
            </a:xfrm>
          </p:grpSpPr>
          <p:cxnSp>
            <p:nvCxnSpPr>
              <p:cNvPr id="304" name="Straight Connector 303"/>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242000"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7812360" y="4543028"/>
              <a:ext cx="527467" cy="964972"/>
              <a:chOff x="1236221" y="4543028"/>
              <a:chExt cx="527467" cy="964972"/>
            </a:xfrm>
          </p:grpSpPr>
          <p:cxnSp>
            <p:nvCxnSpPr>
              <p:cNvPr id="309" name="Straight Connector 308"/>
              <p:cNvCxnSpPr/>
              <p:nvPr/>
            </p:nvCxnSpPr>
            <p:spPr>
              <a:xfrm flipV="1">
                <a:off x="1763688" y="4543028"/>
                <a:ext cx="0" cy="398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1530000" y="4941168"/>
                <a:ext cx="0" cy="56455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1539268" y="4941168"/>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236221" y="5508000"/>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357" name="Group 356"/>
          <p:cNvGrpSpPr/>
          <p:nvPr/>
        </p:nvGrpSpPr>
        <p:grpSpPr>
          <a:xfrm>
            <a:off x="683568" y="3999404"/>
            <a:ext cx="6786416" cy="393948"/>
            <a:chOff x="1682400" y="1234852"/>
            <a:chExt cx="6786416" cy="558000"/>
          </a:xfrm>
        </p:grpSpPr>
        <p:cxnSp>
          <p:nvCxnSpPr>
            <p:cNvPr id="354" name="Straight Connector 353"/>
            <p:cNvCxnSpPr/>
            <p:nvPr/>
          </p:nvCxnSpPr>
          <p:spPr>
            <a:xfrm flipV="1">
              <a:off x="1682400"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1691668"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2618504"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262777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3554608"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3563876"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4490712"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449071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5450227"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5459495"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6362920"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372188"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7299024"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7308292"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8235128" y="1234852"/>
              <a:ext cx="0" cy="55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8244396" y="1234852"/>
              <a:ext cx="22442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0" name="Rectangle 229"/>
          <p:cNvSpPr/>
          <p:nvPr/>
        </p:nvSpPr>
        <p:spPr>
          <a:xfrm>
            <a:off x="7357538" y="3717594"/>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 SUM</a:t>
            </a:r>
          </a:p>
          <a:p>
            <a:pPr algn="ctr"/>
            <a:r>
              <a:rPr lang="sv-SE" sz="1400" dirty="0" smtClean="0">
                <a:solidFill>
                  <a:schemeClr val="tx1"/>
                </a:solidFill>
              </a:rPr>
              <a:t>XOR</a:t>
            </a:r>
            <a:endParaRPr lang="sv-SE" sz="1400" dirty="0">
              <a:solidFill>
                <a:schemeClr val="tx1"/>
              </a:solidFill>
            </a:endParaRPr>
          </a:p>
        </p:txBody>
      </p:sp>
      <p:sp>
        <p:nvSpPr>
          <p:cNvPr id="232" name="Rectangle 231"/>
          <p:cNvSpPr/>
          <p:nvPr/>
        </p:nvSpPr>
        <p:spPr>
          <a:xfrm>
            <a:off x="6417255" y="371703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 SUM</a:t>
            </a:r>
          </a:p>
          <a:p>
            <a:pPr algn="ctr"/>
            <a:r>
              <a:rPr lang="sv-SE" sz="1400" dirty="0" smtClean="0">
                <a:solidFill>
                  <a:schemeClr val="tx1"/>
                </a:solidFill>
              </a:rPr>
              <a:t>XOR</a:t>
            </a:r>
            <a:endParaRPr lang="sv-SE" sz="1400" dirty="0">
              <a:solidFill>
                <a:schemeClr val="tx1"/>
              </a:solidFill>
            </a:endParaRPr>
          </a:p>
        </p:txBody>
      </p:sp>
      <p:sp>
        <p:nvSpPr>
          <p:cNvPr id="234" name="Rectangle 233"/>
          <p:cNvSpPr/>
          <p:nvPr/>
        </p:nvSpPr>
        <p:spPr>
          <a:xfrm>
            <a:off x="5472521" y="371758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36" name="Rectangle 235"/>
          <p:cNvSpPr/>
          <p:nvPr/>
        </p:nvSpPr>
        <p:spPr>
          <a:xfrm>
            <a:off x="4545047" y="371758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38" name="Rectangle 237"/>
          <p:cNvSpPr/>
          <p:nvPr/>
        </p:nvSpPr>
        <p:spPr>
          <a:xfrm>
            <a:off x="3604493"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0" name="Rectangle 239"/>
          <p:cNvSpPr/>
          <p:nvPr/>
        </p:nvSpPr>
        <p:spPr>
          <a:xfrm>
            <a:off x="2664209"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2" name="Rectangle 241"/>
          <p:cNvSpPr/>
          <p:nvPr/>
        </p:nvSpPr>
        <p:spPr>
          <a:xfrm>
            <a:off x="1728105"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
        <p:nvSpPr>
          <p:cNvPr id="243" name="Rectangle 242"/>
          <p:cNvSpPr/>
          <p:nvPr/>
        </p:nvSpPr>
        <p:spPr>
          <a:xfrm>
            <a:off x="792000" y="3718418"/>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SUM  XOR</a:t>
            </a:r>
            <a:endParaRPr lang="sv-SE" sz="1400" dirty="0">
              <a:solidFill>
                <a:schemeClr val="tx1"/>
              </a:solidFill>
            </a:endParaRPr>
          </a:p>
        </p:txBody>
      </p:sp>
    </p:spTree>
    <p:extLst>
      <p:ext uri="{BB962C8B-B14F-4D97-AF65-F5344CB8AC3E}">
        <p14:creationId xmlns:p14="http://schemas.microsoft.com/office/powerpoint/2010/main" val="2631926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Using P and G half adder setup cells</a:t>
            </a:r>
          </a:p>
        </p:txBody>
      </p:sp>
      <p:sp>
        <p:nvSpPr>
          <p:cNvPr id="3" name="Date Placeholder 2"/>
          <p:cNvSpPr>
            <a:spLocks noGrp="1"/>
          </p:cNvSpPr>
          <p:nvPr>
            <p:ph type="dt" sz="half" idx="10"/>
          </p:nvPr>
        </p:nvSpPr>
        <p:spPr>
          <a:xfrm>
            <a:off x="465286" y="6309320"/>
            <a:ext cx="2133600" cy="365125"/>
          </a:xfrm>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22</a:t>
            </a:fld>
            <a:endParaRPr lang="sv-SE"/>
          </a:p>
        </p:txBody>
      </p:sp>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538880" y="3312000"/>
            <a:ext cx="4066241" cy="307777"/>
          </a:xfrm>
          <a:prstGeom prst="rect">
            <a:avLst/>
          </a:prstGeom>
        </p:spPr>
        <p:txBody>
          <a:bodyPr wrap="none">
            <a:spAutoFit/>
          </a:bodyPr>
          <a:lstStyle/>
          <a:p>
            <a:r>
              <a:rPr lang="sv-SE" sz="1400" dirty="0" smtClean="0"/>
              <a:t>Empty row of cells, to be left blank until the next task</a:t>
            </a:r>
            <a:endParaRPr lang="sv-SE" sz="1400" dirty="0"/>
          </a:p>
        </p:txBody>
      </p:sp>
      <p:sp>
        <p:nvSpPr>
          <p:cNvPr id="21" name="Rectangle 20"/>
          <p:cNvSpPr/>
          <p:nvPr/>
        </p:nvSpPr>
        <p:spPr>
          <a:xfrm>
            <a:off x="1437999" y="1340768"/>
            <a:ext cx="6268002" cy="646331"/>
          </a:xfrm>
          <a:prstGeom prst="rect">
            <a:avLst/>
          </a:prstGeom>
        </p:spPr>
        <p:txBody>
          <a:bodyPr wrap="square">
            <a:spAutoFit/>
          </a:bodyPr>
          <a:lstStyle/>
          <a:p>
            <a:pPr algn="ctr"/>
            <a:r>
              <a:rPr lang="sv-SE" dirty="0" smtClean="0"/>
              <a:t>Fourth task: Enter G and P logic, enter carry AO21 logic and replace SUM cell logic with XOR logical function!</a:t>
            </a:r>
            <a:endParaRPr lang="sv-SE" dirty="0"/>
          </a:p>
        </p:txBody>
      </p:sp>
      <p:sp>
        <p:nvSpPr>
          <p:cNvPr id="22" name="Rectangle 21"/>
          <p:cNvSpPr/>
          <p:nvPr/>
        </p:nvSpPr>
        <p:spPr>
          <a:xfrm>
            <a:off x="493899" y="4653136"/>
            <a:ext cx="8156202" cy="584775"/>
          </a:xfrm>
          <a:prstGeom prst="rect">
            <a:avLst/>
          </a:prstGeom>
          <a:ln>
            <a:solidFill>
              <a:schemeClr val="bg1"/>
            </a:solidFill>
          </a:ln>
        </p:spPr>
        <p:txBody>
          <a:bodyPr wrap="square" lIns="72000" rIns="72000">
            <a:spAutoFit/>
          </a:bodyPr>
          <a:lstStyle/>
          <a:p>
            <a:pPr algn="ctr"/>
            <a:r>
              <a:rPr lang="sv-SE" sz="1600" dirty="0" smtClean="0"/>
              <a:t>Note: P and G is never =1 at the same time! It is either propagate or generate, never both!</a:t>
            </a:r>
          </a:p>
          <a:p>
            <a:pPr algn="ctr"/>
            <a:r>
              <a:rPr lang="sv-SE" sz="1600" dirty="0" smtClean="0"/>
              <a:t>Therefore the AO logic expression in the C1:0 cells can be written very simple like =G1+P1*CIN!</a:t>
            </a:r>
          </a:p>
        </p:txBody>
      </p:sp>
    </p:spTree>
    <p:extLst>
      <p:ext uri="{BB962C8B-B14F-4D97-AF65-F5344CB8AC3E}">
        <p14:creationId xmlns:p14="http://schemas.microsoft.com/office/powerpoint/2010/main" val="70458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Using P and G half adder setup cells</a:t>
            </a:r>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23</a:t>
            </a:fld>
            <a:endParaRPr lang="sv-SE"/>
          </a:p>
        </p:txBody>
      </p:sp>
      <p:sp>
        <p:nvSpPr>
          <p:cNvPr id="10" name="Rectangle 9"/>
          <p:cNvSpPr/>
          <p:nvPr/>
        </p:nvSpPr>
        <p:spPr>
          <a:xfrm>
            <a:off x="493899" y="4653136"/>
            <a:ext cx="8156202" cy="1323439"/>
          </a:xfrm>
          <a:prstGeom prst="rect">
            <a:avLst/>
          </a:prstGeom>
          <a:ln>
            <a:solidFill>
              <a:schemeClr val="bg1"/>
            </a:solidFill>
          </a:ln>
        </p:spPr>
        <p:txBody>
          <a:bodyPr wrap="square" lIns="72000" rIns="72000">
            <a:spAutoFit/>
          </a:bodyPr>
          <a:lstStyle/>
          <a:p>
            <a:pPr algn="ctr"/>
            <a:r>
              <a:rPr lang="sv-SE" sz="1600" dirty="0" smtClean="0"/>
              <a:t>Note: P and G is never =1 at the same time! It is either propagate or generate, never both!</a:t>
            </a:r>
          </a:p>
          <a:p>
            <a:pPr algn="ctr"/>
            <a:r>
              <a:rPr lang="sv-SE" sz="1600" dirty="0" smtClean="0"/>
              <a:t>Therefore the AO logic expression in the C1:0 cells can be written very simple like =G1+P1*CIN!</a:t>
            </a:r>
          </a:p>
          <a:p>
            <a:pPr algn="ctr"/>
            <a:r>
              <a:rPr lang="sv-SE" sz="1600" dirty="0" smtClean="0">
                <a:solidFill>
                  <a:schemeClr val="tx1"/>
                </a:solidFill>
              </a:rPr>
              <a:t>Next improvement is letting the combined propagate signal ripple along with the carry signal to the array output.</a:t>
            </a:r>
          </a:p>
          <a:p>
            <a:pPr algn="ctr"/>
            <a:r>
              <a:rPr lang="sv-SE" sz="1600" dirty="0" smtClean="0"/>
              <a:t>Why: The carry-skip adder!</a:t>
            </a:r>
            <a:endParaRPr lang="sv-SE" sz="1600" dirty="0" smtClean="0">
              <a:solidFill>
                <a:schemeClr val="tx1"/>
              </a:solidFill>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437999" y="1340768"/>
            <a:ext cx="6268002" cy="646331"/>
          </a:xfrm>
          <a:prstGeom prst="rect">
            <a:avLst/>
          </a:prstGeom>
        </p:spPr>
        <p:txBody>
          <a:bodyPr wrap="square">
            <a:spAutoFit/>
          </a:bodyPr>
          <a:lstStyle/>
          <a:p>
            <a:pPr algn="ctr"/>
            <a:r>
              <a:rPr lang="sv-SE" dirty="0" smtClean="0"/>
              <a:t>Fifth task: Let the combined propagate signal ripple through the adder array along with the carry signal</a:t>
            </a:r>
            <a:endParaRPr lang="sv-SE" dirty="0"/>
          </a:p>
        </p:txBody>
      </p:sp>
    </p:spTree>
    <p:extLst>
      <p:ext uri="{BB962C8B-B14F-4D97-AF65-F5344CB8AC3E}">
        <p14:creationId xmlns:p14="http://schemas.microsoft.com/office/powerpoint/2010/main" val="375557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Carry-Skip Adder</a:t>
            </a:r>
            <a:endParaRPr lang="sv-SE" dirty="0"/>
          </a:p>
        </p:txBody>
      </p:sp>
      <p:sp>
        <p:nvSpPr>
          <p:cNvPr id="3" name="Content Placeholder 2"/>
          <p:cNvSpPr>
            <a:spLocks noGrp="1"/>
          </p:cNvSpPr>
          <p:nvPr>
            <p:ph idx="1"/>
          </p:nvPr>
        </p:nvSpPr>
        <p:spPr/>
        <p:txBody>
          <a:bodyPr/>
          <a:lstStyle/>
          <a:p>
            <a:r>
              <a:rPr lang="en-US" altLang="sv-SE" sz="2800" dirty="0"/>
              <a:t>Carry-ripple is slow through all N stages</a:t>
            </a:r>
          </a:p>
          <a:p>
            <a:r>
              <a:rPr lang="en-US" altLang="sv-SE" sz="2800" dirty="0"/>
              <a:t>Carry-skip allows carry to skip over groups of n bits</a:t>
            </a:r>
          </a:p>
          <a:p>
            <a:pPr lvl="1"/>
            <a:r>
              <a:rPr lang="en-US" altLang="sv-SE" sz="2400" dirty="0"/>
              <a:t>Decision based on n-bit propagate signal</a:t>
            </a:r>
          </a:p>
          <a:p>
            <a:pPr marL="0" indent="0">
              <a:buNone/>
            </a:pPr>
            <a:endParaRPr lang="sv-SE"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24</a:t>
            </a:fld>
            <a:endParaRPr lang="sv-SE"/>
          </a:p>
        </p:txBody>
      </p:sp>
      <p:sp>
        <p:nvSpPr>
          <p:cNvPr id="7" name="Rectangle 6"/>
          <p:cNvSpPr/>
          <p:nvPr/>
        </p:nvSpPr>
        <p:spPr>
          <a:xfrm>
            <a:off x="6660232" y="3212986"/>
            <a:ext cx="1499122" cy="369332"/>
          </a:xfrm>
          <a:prstGeom prst="rect">
            <a:avLst/>
          </a:prstGeom>
        </p:spPr>
        <p:txBody>
          <a:bodyPr wrap="square">
            <a:spAutoFit/>
          </a:bodyPr>
          <a:lstStyle/>
          <a:p>
            <a:pPr algn="ctr"/>
            <a:r>
              <a:rPr lang="sv-SE" dirty="0"/>
              <a:t>n</a:t>
            </a:r>
            <a:r>
              <a:rPr lang="sv-SE" dirty="0" smtClean="0"/>
              <a:t>-bit blocks</a:t>
            </a:r>
            <a:endParaRPr lang="sv-SE" dirty="0" smtClean="0">
              <a:solidFill>
                <a:schemeClr val="tx1"/>
              </a:solidFill>
            </a:endParaRPr>
          </a:p>
        </p:txBody>
      </p:sp>
      <p:sp>
        <p:nvSpPr>
          <p:cNvPr id="8" name="Rectangle 7"/>
          <p:cNvSpPr/>
          <p:nvPr/>
        </p:nvSpPr>
        <p:spPr>
          <a:xfrm>
            <a:off x="3154703" y="5241876"/>
            <a:ext cx="3469935" cy="369332"/>
          </a:xfrm>
          <a:prstGeom prst="rect">
            <a:avLst/>
          </a:prstGeom>
          <a:ln>
            <a:solidFill>
              <a:schemeClr val="bg1"/>
            </a:solidFill>
          </a:ln>
        </p:spPr>
        <p:txBody>
          <a:bodyPr wrap="square">
            <a:spAutoFit/>
          </a:bodyPr>
          <a:lstStyle/>
          <a:p>
            <a:pPr algn="ctr"/>
            <a:r>
              <a:rPr lang="sv-SE" dirty="0" smtClean="0"/>
              <a:t>k=N/n number of n-bit blocks</a:t>
            </a:r>
            <a:endParaRPr lang="sv-SE" dirty="0" smtClean="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74977875"/>
              </p:ext>
            </p:extLst>
          </p:nvPr>
        </p:nvGraphicFramePr>
        <p:xfrm>
          <a:off x="764232" y="3492000"/>
          <a:ext cx="7696200" cy="1854200"/>
        </p:xfrm>
        <a:graphic>
          <a:graphicData uri="http://schemas.openxmlformats.org/presentationml/2006/ole">
            <mc:AlternateContent xmlns:mc="http://schemas.openxmlformats.org/markup-compatibility/2006">
              <mc:Choice xmlns:v="urn:schemas-microsoft-com:vml" Requires="v">
                <p:oleObj spid="_x0000_s22730" name="Visio" r:id="rId3" imgW="5457766" imgH="1314585" progId="Visio.Drawing.11">
                  <p:embed/>
                </p:oleObj>
              </mc:Choice>
              <mc:Fallback>
                <p:oleObj name="Visio" r:id="rId3" imgW="5457766" imgH="1314585" progId="Visio.Drawing.11">
                  <p:embed/>
                  <p:pic>
                    <p:nvPicPr>
                      <p:cNvPr id="0" name=""/>
                      <p:cNvPicPr>
                        <a:picLocks noChangeAspect="1" noChangeArrowheads="1"/>
                      </p:cNvPicPr>
                      <p:nvPr/>
                    </p:nvPicPr>
                    <p:blipFill>
                      <a:blip r:embed="rId4"/>
                      <a:srcRect/>
                      <a:stretch>
                        <a:fillRect/>
                      </a:stretch>
                    </p:blipFill>
                    <p:spPr bwMode="auto">
                      <a:xfrm>
                        <a:off x="764232" y="3492000"/>
                        <a:ext cx="76962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96341" y="3212976"/>
            <a:ext cx="1499122" cy="369332"/>
          </a:xfrm>
          <a:prstGeom prst="rect">
            <a:avLst/>
          </a:prstGeom>
        </p:spPr>
        <p:txBody>
          <a:bodyPr wrap="square">
            <a:spAutoFit/>
          </a:bodyPr>
          <a:lstStyle/>
          <a:p>
            <a:pPr algn="ctr"/>
            <a:r>
              <a:rPr lang="sv-SE" dirty="0"/>
              <a:t>N</a:t>
            </a:r>
            <a:r>
              <a:rPr lang="sv-SE" dirty="0" smtClean="0"/>
              <a:t>-bit </a:t>
            </a:r>
            <a:r>
              <a:rPr lang="sv-SE" dirty="0" err="1" smtClean="0"/>
              <a:t>adder</a:t>
            </a:r>
            <a:endParaRPr lang="sv-SE" dirty="0" smtClean="0">
              <a:solidFill>
                <a:schemeClr val="tx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06169624"/>
              </p:ext>
            </p:extLst>
          </p:nvPr>
        </p:nvGraphicFramePr>
        <p:xfrm>
          <a:off x="4644008" y="5736646"/>
          <a:ext cx="3413125" cy="358775"/>
        </p:xfrm>
        <a:graphic>
          <a:graphicData uri="http://schemas.openxmlformats.org/presentationml/2006/ole">
            <mc:AlternateContent xmlns:mc="http://schemas.openxmlformats.org/markup-compatibility/2006">
              <mc:Choice xmlns:v="urn:schemas-microsoft-com:vml" Requires="v">
                <p:oleObj spid="_x0000_s22731" name="Equation" r:id="rId5" imgW="2298600" imgH="241200" progId="Equation.DSMT4">
                  <p:embed/>
                </p:oleObj>
              </mc:Choice>
              <mc:Fallback>
                <p:oleObj name="Equation" r:id="rId5" imgW="2298600" imgH="241200" progId="Equation.DSMT4">
                  <p:embed/>
                  <p:pic>
                    <p:nvPicPr>
                      <p:cNvPr id="0" name=""/>
                      <p:cNvPicPr>
                        <a:picLocks noChangeAspect="1" noChangeArrowheads="1"/>
                      </p:cNvPicPr>
                      <p:nvPr/>
                    </p:nvPicPr>
                    <p:blipFill>
                      <a:blip r:embed="rId6"/>
                      <a:srcRect/>
                      <a:stretch>
                        <a:fillRect/>
                      </a:stretch>
                    </p:blipFill>
                    <p:spPr bwMode="auto">
                      <a:xfrm>
                        <a:off x="4644008" y="5736646"/>
                        <a:ext cx="3413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539552" y="5736646"/>
            <a:ext cx="4032448" cy="369332"/>
          </a:xfrm>
          <a:prstGeom prst="rect">
            <a:avLst/>
          </a:prstGeom>
          <a:ln>
            <a:solidFill>
              <a:schemeClr val="bg1"/>
            </a:solidFill>
          </a:ln>
        </p:spPr>
        <p:txBody>
          <a:bodyPr wrap="square">
            <a:spAutoFit/>
          </a:bodyPr>
          <a:lstStyle/>
          <a:p>
            <a:r>
              <a:rPr lang="sv-SE" dirty="0" smtClean="0"/>
              <a:t>Verify the delay model given in eq. 10.13: </a:t>
            </a:r>
            <a:endParaRPr lang="sv-SE" dirty="0" smtClean="0">
              <a:solidFill>
                <a:schemeClr val="tx1"/>
              </a:solidFill>
            </a:endParaRPr>
          </a:p>
        </p:txBody>
      </p:sp>
    </p:spTree>
    <p:extLst>
      <p:ext uri="{BB962C8B-B14F-4D97-AF65-F5344CB8AC3E}">
        <p14:creationId xmlns:p14="http://schemas.microsoft.com/office/powerpoint/2010/main" val="70616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Carry-Skip Adder</a:t>
            </a:r>
            <a:endParaRPr lang="sv-SE" dirty="0"/>
          </a:p>
        </p:txBody>
      </p:sp>
      <p:sp>
        <p:nvSpPr>
          <p:cNvPr id="3" name="Content Placeholder 2"/>
          <p:cNvSpPr>
            <a:spLocks noGrp="1"/>
          </p:cNvSpPr>
          <p:nvPr>
            <p:ph idx="1"/>
          </p:nvPr>
        </p:nvSpPr>
        <p:spPr/>
        <p:txBody>
          <a:bodyPr/>
          <a:lstStyle/>
          <a:p>
            <a:r>
              <a:rPr lang="en-US" altLang="sv-SE" sz="2800" dirty="0"/>
              <a:t>Carry-ripple is slow through all N stages</a:t>
            </a:r>
          </a:p>
          <a:p>
            <a:r>
              <a:rPr lang="en-US" altLang="sv-SE" sz="2800" dirty="0"/>
              <a:t>Carry-skip allows carry to skip over groups of n bits</a:t>
            </a:r>
          </a:p>
          <a:p>
            <a:pPr lvl="1"/>
            <a:r>
              <a:rPr lang="en-US" altLang="sv-SE" sz="2400" dirty="0"/>
              <a:t>Decision based on n-bit propagate signal</a:t>
            </a:r>
          </a:p>
          <a:p>
            <a:pPr marL="0" indent="0">
              <a:buNone/>
            </a:pPr>
            <a:endParaRPr lang="sv-SE"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25</a:t>
            </a:fld>
            <a:endParaRPr lang="sv-SE"/>
          </a:p>
        </p:txBody>
      </p:sp>
      <p:sp>
        <p:nvSpPr>
          <p:cNvPr id="7" name="Rectangle 6"/>
          <p:cNvSpPr/>
          <p:nvPr/>
        </p:nvSpPr>
        <p:spPr>
          <a:xfrm>
            <a:off x="6660232" y="3212986"/>
            <a:ext cx="1499122" cy="369332"/>
          </a:xfrm>
          <a:prstGeom prst="rect">
            <a:avLst/>
          </a:prstGeom>
        </p:spPr>
        <p:txBody>
          <a:bodyPr wrap="square">
            <a:spAutoFit/>
          </a:bodyPr>
          <a:lstStyle/>
          <a:p>
            <a:pPr algn="ctr"/>
            <a:r>
              <a:rPr lang="sv-SE" dirty="0"/>
              <a:t>n</a:t>
            </a:r>
            <a:r>
              <a:rPr lang="sv-SE" dirty="0" smtClean="0"/>
              <a:t>-bit blocks</a:t>
            </a:r>
            <a:endParaRPr lang="sv-SE" dirty="0" smtClean="0">
              <a:solidFill>
                <a:schemeClr val="tx1"/>
              </a:solidFill>
            </a:endParaRPr>
          </a:p>
        </p:txBody>
      </p:sp>
      <p:sp>
        <p:nvSpPr>
          <p:cNvPr id="8" name="Rectangle 7"/>
          <p:cNvSpPr/>
          <p:nvPr/>
        </p:nvSpPr>
        <p:spPr>
          <a:xfrm>
            <a:off x="3154703" y="5241876"/>
            <a:ext cx="3469935" cy="369332"/>
          </a:xfrm>
          <a:prstGeom prst="rect">
            <a:avLst/>
          </a:prstGeom>
          <a:ln>
            <a:solidFill>
              <a:schemeClr val="bg1"/>
            </a:solidFill>
          </a:ln>
        </p:spPr>
        <p:txBody>
          <a:bodyPr wrap="square">
            <a:spAutoFit/>
          </a:bodyPr>
          <a:lstStyle/>
          <a:p>
            <a:pPr algn="ctr"/>
            <a:r>
              <a:rPr lang="sv-SE" dirty="0" smtClean="0"/>
              <a:t>k=N/n number of n-bit blocks</a:t>
            </a:r>
            <a:endParaRPr lang="sv-SE" dirty="0" smtClean="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09561797"/>
              </p:ext>
            </p:extLst>
          </p:nvPr>
        </p:nvGraphicFramePr>
        <p:xfrm>
          <a:off x="764232" y="3492000"/>
          <a:ext cx="7696200" cy="1854200"/>
        </p:xfrm>
        <a:graphic>
          <a:graphicData uri="http://schemas.openxmlformats.org/presentationml/2006/ole">
            <mc:AlternateContent xmlns:mc="http://schemas.openxmlformats.org/markup-compatibility/2006">
              <mc:Choice xmlns:v="urn:schemas-microsoft-com:vml" Requires="v">
                <p:oleObj spid="_x0000_s42044" name="Visio" r:id="rId3" imgW="5457766" imgH="1314585" progId="Visio.Drawing.11">
                  <p:embed/>
                </p:oleObj>
              </mc:Choice>
              <mc:Fallback>
                <p:oleObj name="Visio" r:id="rId3" imgW="5457766" imgH="1314585" progId="Visio.Drawing.11">
                  <p:embed/>
                  <p:pic>
                    <p:nvPicPr>
                      <p:cNvPr id="0" name=""/>
                      <p:cNvPicPr>
                        <a:picLocks noChangeAspect="1" noChangeArrowheads="1"/>
                      </p:cNvPicPr>
                      <p:nvPr/>
                    </p:nvPicPr>
                    <p:blipFill>
                      <a:blip r:embed="rId4"/>
                      <a:srcRect/>
                      <a:stretch>
                        <a:fillRect/>
                      </a:stretch>
                    </p:blipFill>
                    <p:spPr bwMode="auto">
                      <a:xfrm>
                        <a:off x="764232" y="3492000"/>
                        <a:ext cx="76962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96341" y="3212976"/>
            <a:ext cx="1499122" cy="369332"/>
          </a:xfrm>
          <a:prstGeom prst="rect">
            <a:avLst/>
          </a:prstGeom>
        </p:spPr>
        <p:txBody>
          <a:bodyPr wrap="square">
            <a:spAutoFit/>
          </a:bodyPr>
          <a:lstStyle/>
          <a:p>
            <a:pPr algn="ctr"/>
            <a:r>
              <a:rPr lang="sv-SE" dirty="0"/>
              <a:t>N</a:t>
            </a:r>
            <a:r>
              <a:rPr lang="sv-SE" dirty="0" smtClean="0"/>
              <a:t>-bit </a:t>
            </a:r>
            <a:r>
              <a:rPr lang="sv-SE" dirty="0" err="1" smtClean="0"/>
              <a:t>adder</a:t>
            </a:r>
            <a:endParaRPr lang="sv-SE" dirty="0" smtClean="0">
              <a:solidFill>
                <a:schemeClr val="tx1"/>
              </a:solidFill>
            </a:endParaRPr>
          </a:p>
        </p:txBody>
      </p:sp>
      <p:sp>
        <p:nvSpPr>
          <p:cNvPr id="14" name="Rectangle 13"/>
          <p:cNvSpPr/>
          <p:nvPr/>
        </p:nvSpPr>
        <p:spPr>
          <a:xfrm>
            <a:off x="539552" y="5736646"/>
            <a:ext cx="8136904" cy="646331"/>
          </a:xfrm>
          <a:prstGeom prst="rect">
            <a:avLst/>
          </a:prstGeom>
          <a:ln>
            <a:solidFill>
              <a:schemeClr val="bg1"/>
            </a:solidFill>
          </a:ln>
        </p:spPr>
        <p:txBody>
          <a:bodyPr wrap="square">
            <a:spAutoFit/>
          </a:bodyPr>
          <a:lstStyle/>
          <a:p>
            <a:pPr algn="ctr"/>
            <a:r>
              <a:rPr lang="sv-SE" dirty="0" smtClean="0"/>
              <a:t>For 32-bit adder we had 31*t</a:t>
            </a:r>
            <a:r>
              <a:rPr lang="sv-SE" baseline="-25000" dirty="0" smtClean="0"/>
              <a:t>AO</a:t>
            </a:r>
            <a:r>
              <a:rPr lang="sv-SE" dirty="0" smtClean="0"/>
              <a:t>; Now only </a:t>
            </a:r>
            <a:r>
              <a:rPr lang="sv-SE" i="1" dirty="0" smtClean="0"/>
              <a:t>t</a:t>
            </a:r>
            <a:r>
              <a:rPr lang="sv-SE" i="1" baseline="-25000" dirty="0" smtClean="0"/>
              <a:t>PG</a:t>
            </a:r>
            <a:r>
              <a:rPr lang="sv-SE" dirty="0" smtClean="0"/>
              <a:t>+14</a:t>
            </a:r>
            <a:r>
              <a:rPr lang="sv-SE" i="1" dirty="0" smtClean="0"/>
              <a:t>t</a:t>
            </a:r>
            <a:r>
              <a:rPr lang="sv-SE" i="1" baseline="-25000" dirty="0" smtClean="0"/>
              <a:t>AO</a:t>
            </a:r>
            <a:r>
              <a:rPr lang="sv-SE" dirty="0" smtClean="0"/>
              <a:t> + 3</a:t>
            </a:r>
            <a:r>
              <a:rPr lang="sv-SE" i="1" dirty="0" smtClean="0"/>
              <a:t>t</a:t>
            </a:r>
            <a:r>
              <a:rPr lang="sv-SE" i="1" baseline="-25000" dirty="0" smtClean="0"/>
              <a:t>MUX</a:t>
            </a:r>
          </a:p>
          <a:p>
            <a:pPr algn="ctr"/>
            <a:r>
              <a:rPr lang="sv-SE" dirty="0"/>
              <a:t>D</a:t>
            </a:r>
            <a:r>
              <a:rPr lang="sv-SE" dirty="0" smtClean="0"/>
              <a:t>elay is cut in half!</a:t>
            </a:r>
            <a:endParaRPr lang="sv-SE" dirty="0" smtClean="0">
              <a:solidFill>
                <a:schemeClr val="tx1"/>
              </a:solidFill>
            </a:endParaRPr>
          </a:p>
        </p:txBody>
      </p:sp>
    </p:spTree>
    <p:extLst>
      <p:ext uri="{BB962C8B-B14F-4D97-AF65-F5344CB8AC3E}">
        <p14:creationId xmlns:p14="http://schemas.microsoft.com/office/powerpoint/2010/main" val="4155234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Analyzing the AOI21 cell</a:t>
            </a:r>
            <a:endParaRPr lang="sv-SE"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26</a:t>
            </a:fld>
            <a:endParaRPr lang="sv-SE"/>
          </a:p>
        </p:txBody>
      </p:sp>
      <p:grpSp>
        <p:nvGrpSpPr>
          <p:cNvPr id="47" name="Group 46"/>
          <p:cNvGrpSpPr/>
          <p:nvPr/>
        </p:nvGrpSpPr>
        <p:grpSpPr>
          <a:xfrm>
            <a:off x="1252816" y="2348880"/>
            <a:ext cx="1355673" cy="3024336"/>
            <a:chOff x="1263386" y="1880534"/>
            <a:chExt cx="1355673" cy="3024336"/>
          </a:xfrm>
        </p:grpSpPr>
        <p:grpSp>
          <p:nvGrpSpPr>
            <p:cNvPr id="48" name="Group 47"/>
            <p:cNvGrpSpPr/>
            <p:nvPr/>
          </p:nvGrpSpPr>
          <p:grpSpPr>
            <a:xfrm>
              <a:off x="1263386" y="1880534"/>
              <a:ext cx="717278" cy="2965293"/>
              <a:chOff x="7329923" y="-274599"/>
              <a:chExt cx="717278" cy="2965293"/>
            </a:xfrm>
          </p:grpSpPr>
          <p:sp>
            <p:nvSpPr>
              <p:cNvPr id="57" name="Rectangle 45"/>
              <p:cNvSpPr>
                <a:spLocks noChangeArrowheads="1"/>
              </p:cNvSpPr>
              <p:nvPr/>
            </p:nvSpPr>
            <p:spPr bwMode="auto">
              <a:xfrm>
                <a:off x="7366941" y="-274599"/>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t>4</a:t>
                </a:r>
                <a:endParaRPr kumimoji="0" lang="en-US" sz="1600" b="0" u="none" strike="noStrike" cap="none" normalizeH="0" baseline="0" dirty="0" smtClean="0">
                  <a:ln>
                    <a:noFill/>
                  </a:ln>
                  <a:solidFill>
                    <a:schemeClr val="tx1"/>
                  </a:solidFill>
                  <a:effectLst/>
                </a:endParaRPr>
              </a:p>
            </p:txBody>
          </p:sp>
          <p:sp>
            <p:nvSpPr>
              <p:cNvPr id="58" name="Rectangle 45"/>
              <p:cNvSpPr>
                <a:spLocks noChangeArrowheads="1"/>
              </p:cNvSpPr>
              <p:nvPr/>
            </p:nvSpPr>
            <p:spPr bwMode="auto">
              <a:xfrm>
                <a:off x="7943005" y="775324"/>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t>4</a:t>
                </a:r>
                <a:endParaRPr kumimoji="0" lang="en-US" sz="1600" b="0" u="none" strike="noStrike" cap="none" normalizeH="0" baseline="0" dirty="0" smtClean="0">
                  <a:ln>
                    <a:noFill/>
                  </a:ln>
                  <a:solidFill>
                    <a:schemeClr val="tx1"/>
                  </a:solidFill>
                  <a:effectLst/>
                </a:endParaRPr>
              </a:p>
            </p:txBody>
          </p:sp>
          <p:sp>
            <p:nvSpPr>
              <p:cNvPr id="59" name="Rectangle 45"/>
              <p:cNvSpPr>
                <a:spLocks noChangeArrowheads="1"/>
              </p:cNvSpPr>
              <p:nvPr/>
            </p:nvSpPr>
            <p:spPr bwMode="auto">
              <a:xfrm>
                <a:off x="7329923" y="174162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chemeClr val="tx1"/>
                    </a:solidFill>
                    <a:effectLst/>
                  </a:rPr>
                  <a:t>2</a:t>
                </a:r>
              </a:p>
            </p:txBody>
          </p:sp>
          <p:sp>
            <p:nvSpPr>
              <p:cNvPr id="60" name="Rectangle 45"/>
              <p:cNvSpPr>
                <a:spLocks noChangeArrowheads="1"/>
              </p:cNvSpPr>
              <p:nvPr/>
            </p:nvSpPr>
            <p:spPr bwMode="auto">
              <a:xfrm>
                <a:off x="7331483" y="2444473"/>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chemeClr val="tx1"/>
                    </a:solidFill>
                    <a:effectLst/>
                  </a:rPr>
                  <a:t>2</a:t>
                </a:r>
              </a:p>
            </p:txBody>
          </p:sp>
        </p:grpSp>
        <p:grpSp>
          <p:nvGrpSpPr>
            <p:cNvPr id="49" name="Group 48"/>
            <p:cNvGrpSpPr/>
            <p:nvPr/>
          </p:nvGrpSpPr>
          <p:grpSpPr>
            <a:xfrm>
              <a:off x="1835696" y="2124826"/>
              <a:ext cx="586634" cy="2780044"/>
              <a:chOff x="1869755" y="2124826"/>
              <a:chExt cx="586634" cy="2780044"/>
            </a:xfrm>
          </p:grpSpPr>
          <p:sp>
            <p:nvSpPr>
              <p:cNvPr id="55" name="Down Arrow 54"/>
              <p:cNvSpPr/>
              <p:nvPr/>
            </p:nvSpPr>
            <p:spPr>
              <a:xfrm>
                <a:off x="1869755" y="3829642"/>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a:t>
                </a:r>
                <a:endParaRPr lang="sv-SE" sz="1400" dirty="0"/>
              </a:p>
            </p:txBody>
          </p:sp>
          <p:sp>
            <p:nvSpPr>
              <p:cNvPr id="56" name="Down Arrow 55"/>
              <p:cNvSpPr/>
              <p:nvPr/>
            </p:nvSpPr>
            <p:spPr>
              <a:xfrm rot="10800000">
                <a:off x="2184124" y="2124826"/>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smtClean="0"/>
                  <a:t>R</a:t>
                </a:r>
                <a:endParaRPr lang="sv-SE" sz="1400" dirty="0"/>
              </a:p>
            </p:txBody>
          </p:sp>
        </p:grpSp>
        <p:grpSp>
          <p:nvGrpSpPr>
            <p:cNvPr id="50" name="Group 49"/>
            <p:cNvGrpSpPr/>
            <p:nvPr/>
          </p:nvGrpSpPr>
          <p:grpSpPr>
            <a:xfrm>
              <a:off x="2437599" y="1880534"/>
              <a:ext cx="181460" cy="2622485"/>
              <a:chOff x="7331483" y="-274599"/>
              <a:chExt cx="181460" cy="2622485"/>
            </a:xfrm>
          </p:grpSpPr>
          <p:sp>
            <p:nvSpPr>
              <p:cNvPr id="51" name="Rectangle 45"/>
              <p:cNvSpPr>
                <a:spLocks noChangeArrowheads="1"/>
              </p:cNvSpPr>
              <p:nvPr/>
            </p:nvSpPr>
            <p:spPr bwMode="auto">
              <a:xfrm>
                <a:off x="7408747" y="-274599"/>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chemeClr val="tx1"/>
                    </a:solidFill>
                    <a:effectLst/>
                  </a:rPr>
                  <a:t>4</a:t>
                </a:r>
              </a:p>
            </p:txBody>
          </p:sp>
          <p:sp>
            <p:nvSpPr>
              <p:cNvPr id="54" name="Rectangle 45"/>
              <p:cNvSpPr>
                <a:spLocks noChangeArrowheads="1"/>
              </p:cNvSpPr>
              <p:nvPr/>
            </p:nvSpPr>
            <p:spPr bwMode="auto">
              <a:xfrm>
                <a:off x="7331483" y="210166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t>2</a:t>
                </a:r>
                <a:endParaRPr kumimoji="0" lang="en-US" sz="1600" b="0" u="none" strike="noStrike" cap="none" normalizeH="0" baseline="0" dirty="0" smtClean="0">
                  <a:ln>
                    <a:noFill/>
                  </a:ln>
                  <a:solidFill>
                    <a:schemeClr val="tx1"/>
                  </a:solidFill>
                  <a:effectLst/>
                </a:endParaRPr>
              </a:p>
            </p:txBody>
          </p:sp>
        </p:grpSp>
      </p:grpSp>
      <p:sp>
        <p:nvSpPr>
          <p:cNvPr id="136" name="Rectangle 8"/>
          <p:cNvSpPr>
            <a:spLocks noChangeArrowheads="1"/>
          </p:cNvSpPr>
          <p:nvPr/>
        </p:nvSpPr>
        <p:spPr bwMode="auto">
          <a:xfrm>
            <a:off x="2483768" y="1577697"/>
            <a:ext cx="84087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rPr>
              <a:t>AOI21 cell</a:t>
            </a:r>
            <a:endParaRPr kumimoji="0" lang="sv-SE" sz="1600" b="0" i="0" u="none" strike="noStrike" cap="none" normalizeH="0" baseline="0" dirty="0" smtClean="0">
              <a:ln>
                <a:noFill/>
              </a:ln>
              <a:solidFill>
                <a:schemeClr val="tx1"/>
              </a:solidFill>
              <a:effectLst/>
            </a:endParaRPr>
          </a:p>
        </p:txBody>
      </p:sp>
      <p:sp>
        <p:nvSpPr>
          <p:cNvPr id="138" name="Rectangle 137"/>
          <p:cNvSpPr/>
          <p:nvPr/>
        </p:nvSpPr>
        <p:spPr>
          <a:xfrm flipH="1">
            <a:off x="2531497" y="3195418"/>
            <a:ext cx="978153" cy="523220"/>
          </a:xfrm>
          <a:prstGeom prst="rect">
            <a:avLst/>
          </a:prstGeom>
        </p:spPr>
        <p:txBody>
          <a:bodyPr wrap="none">
            <a:spAutoFit/>
          </a:bodyPr>
          <a:lstStyle/>
          <a:p>
            <a:pPr algn="ctr"/>
            <a:r>
              <a:rPr lang="sv-SE" sz="1400" dirty="0" smtClean="0">
                <a:cs typeface="Arial" panose="020B0604020202020204" pitchFamily="34" charset="0"/>
              </a:rPr>
              <a:t>AOI21 cell</a:t>
            </a:r>
          </a:p>
          <a:p>
            <a:pPr algn="ctr"/>
            <a:r>
              <a:rPr lang="sv-SE" sz="1400" i="1" dirty="0" smtClean="0">
                <a:cs typeface="Arial" panose="020B0604020202020204" pitchFamily="34" charset="0"/>
              </a:rPr>
              <a:t>g</a:t>
            </a:r>
            <a:r>
              <a:rPr lang="sv-SE" sz="1400" dirty="0" smtClean="0">
                <a:cs typeface="Arial" panose="020B0604020202020204" pitchFamily="34" charset="0"/>
              </a:rPr>
              <a:t>=2, </a:t>
            </a:r>
            <a:r>
              <a:rPr lang="sv-SE" sz="1400" i="1" dirty="0" smtClean="0">
                <a:cs typeface="Arial" panose="020B0604020202020204" pitchFamily="34" charset="0"/>
              </a:rPr>
              <a:t>p</a:t>
            </a:r>
            <a:r>
              <a:rPr lang="sv-SE" sz="1400" dirty="0" smtClean="0">
                <a:cs typeface="Arial" panose="020B0604020202020204" pitchFamily="34" charset="0"/>
              </a:rPr>
              <a:t>=8/3</a:t>
            </a:r>
            <a:endParaRPr lang="sv-SE" sz="1400" dirty="0">
              <a:cs typeface="Arial" panose="020B0604020202020204" pitchFamily="34" charset="0"/>
            </a:endParaRPr>
          </a:p>
        </p:txBody>
      </p:sp>
      <p:sp>
        <p:nvSpPr>
          <p:cNvPr id="156" name="Rectangle 8"/>
          <p:cNvSpPr>
            <a:spLocks noChangeArrowheads="1"/>
          </p:cNvSpPr>
          <p:nvPr/>
        </p:nvSpPr>
        <p:spPr bwMode="auto">
          <a:xfrm>
            <a:off x="542021" y="1263745"/>
            <a:ext cx="8059958"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latin typeface="Calibri" pitchFamily="34" charset="0"/>
              </a:rPr>
              <a:t>Let us make a non-inverting AO21 cell as a module and determine its </a:t>
            </a:r>
            <a:r>
              <a:rPr lang="sv-SE" sz="1600" i="1" dirty="0" smtClean="0">
                <a:solidFill>
                  <a:srgbClr val="000000"/>
                </a:solidFill>
                <a:latin typeface="Calibri" pitchFamily="34" charset="0"/>
              </a:rPr>
              <a:t>g</a:t>
            </a:r>
            <a:r>
              <a:rPr lang="sv-SE" sz="1600" dirty="0" smtClean="0">
                <a:solidFill>
                  <a:srgbClr val="000000"/>
                </a:solidFill>
                <a:latin typeface="Calibri" pitchFamily="34" charset="0"/>
              </a:rPr>
              <a:t> and </a:t>
            </a:r>
            <a:r>
              <a:rPr lang="sv-SE" sz="1600" i="1" dirty="0" smtClean="0">
                <a:solidFill>
                  <a:srgbClr val="000000"/>
                </a:solidFill>
                <a:latin typeface="Calibri" pitchFamily="34" charset="0"/>
              </a:rPr>
              <a:t>p</a:t>
            </a:r>
            <a:r>
              <a:rPr lang="sv-SE" sz="1600" dirty="0" smtClean="0">
                <a:solidFill>
                  <a:srgbClr val="000000"/>
                </a:solidFill>
                <a:latin typeface="Calibri" pitchFamily="34" charset="0"/>
              </a:rPr>
              <a:t> values</a:t>
            </a:r>
            <a:endParaRPr kumimoji="0" lang="sv-SE" sz="1600" b="0" i="0" u="none" strike="noStrike" cap="none" normalizeH="0" baseline="0" dirty="0" smtClean="0">
              <a:ln>
                <a:noFill/>
              </a:ln>
              <a:solidFill>
                <a:schemeClr val="tx1"/>
              </a:solidFill>
              <a:effectLst/>
              <a:latin typeface="Arial" pitchFamily="34" charset="0"/>
            </a:endParaRPr>
          </a:p>
        </p:txBody>
      </p:sp>
      <p:grpSp>
        <p:nvGrpSpPr>
          <p:cNvPr id="160" name="Group 159"/>
          <p:cNvGrpSpPr/>
          <p:nvPr/>
        </p:nvGrpSpPr>
        <p:grpSpPr>
          <a:xfrm>
            <a:off x="215618" y="1700808"/>
            <a:ext cx="5796542" cy="4032448"/>
            <a:chOff x="215618" y="1700808"/>
            <a:chExt cx="5796542" cy="4032448"/>
          </a:xfrm>
        </p:grpSpPr>
        <p:sp>
          <p:nvSpPr>
            <p:cNvPr id="7" name="Line 24"/>
            <p:cNvSpPr>
              <a:spLocks noChangeShapeType="1"/>
            </p:cNvSpPr>
            <p:nvPr/>
          </p:nvSpPr>
          <p:spPr bwMode="auto">
            <a:xfrm>
              <a:off x="1492227" y="3005000"/>
              <a:ext cx="936000"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 name="Line 48"/>
            <p:cNvSpPr>
              <a:spLocks noChangeShapeType="1"/>
            </p:cNvSpPr>
            <p:nvPr/>
          </p:nvSpPr>
          <p:spPr bwMode="auto">
            <a:xfrm>
              <a:off x="1493310" y="2062349"/>
              <a:ext cx="936000" cy="121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 name="Line 44"/>
            <p:cNvSpPr>
              <a:spLocks noChangeShapeType="1"/>
            </p:cNvSpPr>
            <p:nvPr/>
          </p:nvSpPr>
          <p:spPr bwMode="auto">
            <a:xfrm flipV="1">
              <a:off x="2040941" y="1754545"/>
              <a:ext cx="0" cy="300868"/>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 name="Line 3"/>
            <p:cNvSpPr>
              <a:spLocks noChangeShapeType="1"/>
            </p:cNvSpPr>
            <p:nvPr/>
          </p:nvSpPr>
          <p:spPr bwMode="auto">
            <a:xfrm flipV="1">
              <a:off x="1907704" y="1700808"/>
              <a:ext cx="226864" cy="149817"/>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 name="Rectangle 45"/>
            <p:cNvSpPr>
              <a:spLocks noChangeArrowheads="1"/>
            </p:cNvSpPr>
            <p:nvPr/>
          </p:nvSpPr>
          <p:spPr bwMode="auto">
            <a:xfrm>
              <a:off x="5527086" y="4046875"/>
              <a:ext cx="9457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ea typeface="Calibri" pitchFamily="34" charset="0"/>
                  <a:cs typeface="Arial" pitchFamily="34" charset="0"/>
                </a:rPr>
                <a:t>F</a:t>
              </a:r>
              <a:endParaRPr kumimoji="0" lang="en-US" sz="1600" b="0" i="0" u="none" strike="noStrike" cap="none" normalizeH="0" baseline="0" dirty="0" smtClean="0">
                <a:ln>
                  <a:noFill/>
                </a:ln>
                <a:solidFill>
                  <a:schemeClr val="tx1"/>
                </a:solidFill>
                <a:effectLst/>
              </a:endParaRPr>
            </a:p>
          </p:txBody>
        </p:sp>
        <p:sp>
          <p:nvSpPr>
            <p:cNvPr id="13" name="Line 37"/>
            <p:cNvSpPr>
              <a:spLocks noChangeShapeType="1"/>
            </p:cNvSpPr>
            <p:nvPr/>
          </p:nvSpPr>
          <p:spPr bwMode="auto">
            <a:xfrm>
              <a:off x="2450032" y="5732073"/>
              <a:ext cx="283975" cy="118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 name="Line 36"/>
            <p:cNvSpPr>
              <a:spLocks noChangeShapeType="1"/>
            </p:cNvSpPr>
            <p:nvPr/>
          </p:nvSpPr>
          <p:spPr bwMode="auto">
            <a:xfrm flipH="1">
              <a:off x="2843808" y="4859122"/>
              <a:ext cx="425962"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 name="Line 34"/>
            <p:cNvSpPr>
              <a:spLocks noChangeShapeType="1"/>
            </p:cNvSpPr>
            <p:nvPr/>
          </p:nvSpPr>
          <p:spPr bwMode="auto">
            <a:xfrm flipH="1" flipV="1">
              <a:off x="2851146" y="2287367"/>
              <a:ext cx="1183" cy="43187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 name="Line 33"/>
            <p:cNvSpPr>
              <a:spLocks noChangeShapeType="1"/>
            </p:cNvSpPr>
            <p:nvPr/>
          </p:nvSpPr>
          <p:spPr bwMode="auto">
            <a:xfrm>
              <a:off x="2960145" y="2500348"/>
              <a:ext cx="301723"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 name="Freeform 31"/>
            <p:cNvSpPr>
              <a:spLocks/>
            </p:cNvSpPr>
            <p:nvPr/>
          </p:nvSpPr>
          <p:spPr bwMode="auto">
            <a:xfrm flipH="1">
              <a:off x="2579783" y="4359188"/>
              <a:ext cx="141987" cy="10140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 name="Line 23"/>
            <p:cNvSpPr>
              <a:spLocks noChangeShapeType="1"/>
            </p:cNvSpPr>
            <p:nvPr/>
          </p:nvSpPr>
          <p:spPr bwMode="auto">
            <a:xfrm flipH="1" flipV="1">
              <a:off x="2843808" y="4652122"/>
              <a:ext cx="0" cy="41400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 name="Freeform 22"/>
            <p:cNvSpPr>
              <a:spLocks/>
            </p:cNvSpPr>
            <p:nvPr/>
          </p:nvSpPr>
          <p:spPr bwMode="auto">
            <a:xfrm flipH="1">
              <a:off x="2437370" y="2285000"/>
              <a:ext cx="288000" cy="720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 name="Line 21"/>
            <p:cNvSpPr>
              <a:spLocks noChangeShapeType="1"/>
            </p:cNvSpPr>
            <p:nvPr/>
          </p:nvSpPr>
          <p:spPr bwMode="auto">
            <a:xfrm flipH="1" flipV="1">
              <a:off x="2437370" y="2055081"/>
              <a:ext cx="0" cy="22481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 name="Oval 19"/>
            <p:cNvSpPr>
              <a:spLocks noChangeArrowheads="1"/>
            </p:cNvSpPr>
            <p:nvPr/>
          </p:nvSpPr>
          <p:spPr bwMode="auto">
            <a:xfrm flipH="1">
              <a:off x="2860078" y="2425805"/>
              <a:ext cx="149087" cy="158553"/>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8" name="Line 36"/>
            <p:cNvSpPr>
              <a:spLocks noChangeShapeType="1"/>
            </p:cNvSpPr>
            <p:nvPr/>
          </p:nvSpPr>
          <p:spPr bwMode="auto">
            <a:xfrm>
              <a:off x="657779" y="5234141"/>
              <a:ext cx="432000" cy="118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9" name="Line 33"/>
            <p:cNvSpPr>
              <a:spLocks noChangeShapeType="1"/>
            </p:cNvSpPr>
            <p:nvPr/>
          </p:nvSpPr>
          <p:spPr bwMode="auto">
            <a:xfrm flipH="1">
              <a:off x="657779" y="2500352"/>
              <a:ext cx="360000"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0" name="Line 37"/>
            <p:cNvSpPr>
              <a:spLocks noChangeShapeType="1"/>
            </p:cNvSpPr>
            <p:nvPr/>
          </p:nvSpPr>
          <p:spPr bwMode="auto">
            <a:xfrm flipH="1">
              <a:off x="1198424" y="5732073"/>
              <a:ext cx="283975" cy="118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1" name="Line 34"/>
            <p:cNvSpPr>
              <a:spLocks noChangeShapeType="1"/>
            </p:cNvSpPr>
            <p:nvPr/>
          </p:nvSpPr>
          <p:spPr bwMode="auto">
            <a:xfrm flipV="1">
              <a:off x="1080102" y="2287371"/>
              <a:ext cx="1183" cy="43187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2" name="Freeform 31"/>
            <p:cNvSpPr>
              <a:spLocks/>
            </p:cNvSpPr>
            <p:nvPr/>
          </p:nvSpPr>
          <p:spPr bwMode="auto">
            <a:xfrm>
              <a:off x="1195728" y="4718044"/>
              <a:ext cx="147600" cy="10140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3" name="Freeform 30"/>
            <p:cNvSpPr>
              <a:spLocks/>
            </p:cNvSpPr>
            <p:nvPr/>
          </p:nvSpPr>
          <p:spPr bwMode="auto">
            <a:xfrm>
              <a:off x="1198468" y="4000032"/>
              <a:ext cx="144000" cy="10140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 name="Line 29"/>
            <p:cNvSpPr>
              <a:spLocks noChangeShapeType="1"/>
            </p:cNvSpPr>
            <p:nvPr/>
          </p:nvSpPr>
          <p:spPr bwMode="auto">
            <a:xfrm flipV="1">
              <a:off x="1088384" y="4276908"/>
              <a:ext cx="1183" cy="43306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35" name="Freeform 34"/>
            <p:cNvSpPr>
              <a:spLocks/>
            </p:cNvSpPr>
            <p:nvPr/>
          </p:nvSpPr>
          <p:spPr bwMode="auto">
            <a:xfrm>
              <a:off x="1761354" y="3286758"/>
              <a:ext cx="288000" cy="720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 name="Line 27"/>
            <p:cNvSpPr>
              <a:spLocks noChangeShapeType="1"/>
            </p:cNvSpPr>
            <p:nvPr/>
          </p:nvSpPr>
          <p:spPr bwMode="auto">
            <a:xfrm flipV="1">
              <a:off x="1643031" y="3286759"/>
              <a:ext cx="1183" cy="43187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7" name="Line 24"/>
            <p:cNvSpPr>
              <a:spLocks noChangeShapeType="1"/>
            </p:cNvSpPr>
            <p:nvPr/>
          </p:nvSpPr>
          <p:spPr bwMode="auto">
            <a:xfrm>
              <a:off x="1346371" y="4005064"/>
              <a:ext cx="466578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8" name="Line 23"/>
            <p:cNvSpPr>
              <a:spLocks noChangeShapeType="1"/>
            </p:cNvSpPr>
            <p:nvPr/>
          </p:nvSpPr>
          <p:spPr bwMode="auto">
            <a:xfrm flipV="1">
              <a:off x="1090751" y="5026658"/>
              <a:ext cx="1183" cy="43306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9" name="Freeform 22"/>
            <p:cNvSpPr>
              <a:spLocks/>
            </p:cNvSpPr>
            <p:nvPr/>
          </p:nvSpPr>
          <p:spPr bwMode="auto">
            <a:xfrm>
              <a:off x="1209073" y="2285004"/>
              <a:ext cx="288000" cy="720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0" name="Oval 19"/>
            <p:cNvSpPr>
              <a:spLocks noChangeArrowheads="1"/>
            </p:cNvSpPr>
            <p:nvPr/>
          </p:nvSpPr>
          <p:spPr bwMode="auto">
            <a:xfrm>
              <a:off x="923266" y="2425809"/>
              <a:ext cx="149087" cy="158553"/>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1" name="Line 21"/>
            <p:cNvSpPr>
              <a:spLocks noChangeShapeType="1"/>
            </p:cNvSpPr>
            <p:nvPr/>
          </p:nvSpPr>
          <p:spPr bwMode="auto">
            <a:xfrm flipH="1" flipV="1">
              <a:off x="1492227" y="2059197"/>
              <a:ext cx="0" cy="22481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4" name="Rectangle 29"/>
            <p:cNvSpPr>
              <a:spLocks noChangeArrowheads="1"/>
            </p:cNvSpPr>
            <p:nvPr/>
          </p:nvSpPr>
          <p:spPr bwMode="auto">
            <a:xfrm>
              <a:off x="3313592" y="4725144"/>
              <a:ext cx="88004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rPr>
                <a:t>GENERATE</a:t>
              </a:r>
              <a:endParaRPr kumimoji="0" lang="sv-SE" sz="1600" b="0" i="0" u="none" strike="noStrike" cap="none" normalizeH="0" baseline="0" dirty="0" smtClean="0">
                <a:ln>
                  <a:noFill/>
                </a:ln>
                <a:solidFill>
                  <a:schemeClr val="tx1"/>
                </a:solidFill>
                <a:effectLst/>
              </a:endParaRPr>
            </a:p>
          </p:txBody>
        </p:sp>
        <p:sp>
          <p:nvSpPr>
            <p:cNvPr id="45" name="Rectangle 28"/>
            <p:cNvSpPr>
              <a:spLocks noChangeArrowheads="1"/>
            </p:cNvSpPr>
            <p:nvPr/>
          </p:nvSpPr>
          <p:spPr bwMode="auto">
            <a:xfrm>
              <a:off x="3313592" y="4365977"/>
              <a:ext cx="6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smtClean="0">
                <a:ln>
                  <a:noFill/>
                </a:ln>
                <a:solidFill>
                  <a:schemeClr val="tx1"/>
                </a:solidFill>
                <a:effectLst/>
              </a:endParaRPr>
            </a:p>
          </p:txBody>
        </p:sp>
        <p:sp>
          <p:nvSpPr>
            <p:cNvPr id="46" name="Rectangle 8"/>
            <p:cNvSpPr>
              <a:spLocks noChangeArrowheads="1"/>
            </p:cNvSpPr>
            <p:nvPr/>
          </p:nvSpPr>
          <p:spPr bwMode="auto">
            <a:xfrm>
              <a:off x="3313592" y="2385453"/>
              <a:ext cx="99290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rPr>
                <a:t>PROPAGATE</a:t>
              </a:r>
              <a:endParaRPr kumimoji="0" lang="sv-SE" sz="1600" b="0" i="0" u="none" strike="noStrike" cap="none" normalizeH="0" baseline="0" dirty="0" smtClean="0">
                <a:ln>
                  <a:noFill/>
                </a:ln>
                <a:solidFill>
                  <a:schemeClr val="tx1"/>
                </a:solidFill>
                <a:effectLst/>
              </a:endParaRPr>
            </a:p>
          </p:txBody>
        </p:sp>
        <p:sp>
          <p:nvSpPr>
            <p:cNvPr id="62" name="Rectangle 43"/>
            <p:cNvSpPr>
              <a:spLocks noChangeArrowheads="1"/>
            </p:cNvSpPr>
            <p:nvPr/>
          </p:nvSpPr>
          <p:spPr bwMode="auto">
            <a:xfrm>
              <a:off x="481972" y="5118395"/>
              <a:ext cx="10579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t>P</a:t>
              </a:r>
              <a:endParaRPr kumimoji="0" lang="sv-SE" sz="1600" b="0" i="0" u="none" strike="noStrike" cap="none" normalizeH="0" baseline="0" dirty="0" smtClean="0">
                <a:ln>
                  <a:noFill/>
                </a:ln>
                <a:solidFill>
                  <a:schemeClr val="tx1"/>
                </a:solidFill>
                <a:effectLst/>
              </a:endParaRPr>
            </a:p>
          </p:txBody>
        </p:sp>
        <p:sp>
          <p:nvSpPr>
            <p:cNvPr id="64" name="Rectangle 50"/>
            <p:cNvSpPr>
              <a:spLocks noChangeArrowheads="1"/>
            </p:cNvSpPr>
            <p:nvPr/>
          </p:nvSpPr>
          <p:spPr bwMode="auto">
            <a:xfrm>
              <a:off x="1036619" y="3364315"/>
              <a:ext cx="12984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rPr>
                <a:t>G</a:t>
              </a:r>
              <a:endParaRPr kumimoji="0" lang="sv-SE" sz="1600" b="0" i="0" u="none" strike="noStrike" cap="none" normalizeH="0" baseline="0" dirty="0" smtClean="0">
                <a:ln>
                  <a:noFill/>
                </a:ln>
                <a:solidFill>
                  <a:schemeClr val="tx1"/>
                </a:solidFill>
                <a:effectLst/>
              </a:endParaRPr>
            </a:p>
          </p:txBody>
        </p:sp>
        <p:sp>
          <p:nvSpPr>
            <p:cNvPr id="65" name="Rectangle 28"/>
            <p:cNvSpPr>
              <a:spLocks noChangeArrowheads="1"/>
            </p:cNvSpPr>
            <p:nvPr/>
          </p:nvSpPr>
          <p:spPr bwMode="auto">
            <a:xfrm>
              <a:off x="215618" y="3284984"/>
              <a:ext cx="395942" cy="4924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rPr>
                <a:t>CIN=</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rgbClr val="000000"/>
                  </a:solidFill>
                  <a:effectLst/>
                </a:rPr>
                <a:t>6C</a:t>
              </a:r>
              <a:endParaRPr kumimoji="0" lang="sv-SE" sz="1600" b="0" i="0" u="none" strike="noStrike" cap="none" normalizeH="0" baseline="0" dirty="0" smtClean="0">
                <a:ln>
                  <a:noFill/>
                </a:ln>
                <a:solidFill>
                  <a:schemeClr val="tx1"/>
                </a:solidFill>
                <a:effectLst/>
              </a:endParaRPr>
            </a:p>
          </p:txBody>
        </p:sp>
        <p:sp>
          <p:nvSpPr>
            <p:cNvPr id="66" name="Line 39"/>
            <p:cNvSpPr>
              <a:spLocks noChangeShapeType="1"/>
            </p:cNvSpPr>
            <p:nvPr/>
          </p:nvSpPr>
          <p:spPr bwMode="auto">
            <a:xfrm flipH="1">
              <a:off x="1212426" y="3513894"/>
              <a:ext cx="360000"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7" name="Line 38"/>
            <p:cNvSpPr>
              <a:spLocks noChangeShapeType="1"/>
            </p:cNvSpPr>
            <p:nvPr/>
          </p:nvSpPr>
          <p:spPr bwMode="auto">
            <a:xfrm flipV="1">
              <a:off x="657779" y="4488704"/>
              <a:ext cx="432000"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8" name="Oval 26"/>
            <p:cNvSpPr>
              <a:spLocks noChangeArrowheads="1"/>
            </p:cNvSpPr>
            <p:nvPr/>
          </p:nvSpPr>
          <p:spPr bwMode="auto">
            <a:xfrm>
              <a:off x="1486196" y="3425197"/>
              <a:ext cx="149087" cy="158553"/>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9" name="Line 23"/>
            <p:cNvSpPr>
              <a:spLocks noChangeShapeType="1"/>
            </p:cNvSpPr>
            <p:nvPr/>
          </p:nvSpPr>
          <p:spPr bwMode="auto">
            <a:xfrm flipH="1" flipV="1">
              <a:off x="2579783" y="4010727"/>
              <a:ext cx="0" cy="41400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0" name="Line 23"/>
            <p:cNvSpPr>
              <a:spLocks noChangeShapeType="1"/>
            </p:cNvSpPr>
            <p:nvPr/>
          </p:nvSpPr>
          <p:spPr bwMode="auto">
            <a:xfrm flipH="1" flipV="1">
              <a:off x="2579783" y="5319256"/>
              <a:ext cx="0" cy="41400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1" name="Line 23"/>
            <p:cNvSpPr>
              <a:spLocks noChangeShapeType="1"/>
            </p:cNvSpPr>
            <p:nvPr/>
          </p:nvSpPr>
          <p:spPr bwMode="auto">
            <a:xfrm flipH="1" flipV="1">
              <a:off x="2051720" y="2996952"/>
              <a:ext cx="0" cy="28980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7" name="Isosceles Triangle 156"/>
            <p:cNvSpPr/>
            <p:nvPr/>
          </p:nvSpPr>
          <p:spPr>
            <a:xfrm rot="5400000">
              <a:off x="3886445" y="3466483"/>
              <a:ext cx="1152128" cy="1077162"/>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Oval 19"/>
            <p:cNvSpPr>
              <a:spLocks noChangeArrowheads="1"/>
            </p:cNvSpPr>
            <p:nvPr/>
          </p:nvSpPr>
          <p:spPr bwMode="auto">
            <a:xfrm flipH="1">
              <a:off x="5004048" y="3925788"/>
              <a:ext cx="149087" cy="158553"/>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grpSp>
      <p:sp>
        <p:nvSpPr>
          <p:cNvPr id="161" name="Rectangle 29"/>
          <p:cNvSpPr>
            <a:spLocks noChangeArrowheads="1"/>
          </p:cNvSpPr>
          <p:nvPr/>
        </p:nvSpPr>
        <p:spPr bwMode="auto">
          <a:xfrm>
            <a:off x="5665935" y="2208821"/>
            <a:ext cx="26486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rPr>
              <a:t>NORMALIZED DELAY </a:t>
            </a:r>
            <a:r>
              <a:rPr kumimoji="0" lang="sv-SE" sz="1600" b="0" i="1" u="none" strike="noStrike" cap="none" normalizeH="0" baseline="0" dirty="0" smtClean="0">
                <a:ln>
                  <a:noFill/>
                </a:ln>
                <a:solidFill>
                  <a:schemeClr val="tx1"/>
                </a:solidFill>
                <a:effectLst/>
              </a:rPr>
              <a:t>C</a:t>
            </a:r>
            <a:r>
              <a:rPr kumimoji="0" lang="sv-SE" sz="1600" b="0" i="1" u="none" strike="noStrike" cap="none" normalizeH="0" baseline="-25000" dirty="0" smtClean="0">
                <a:ln>
                  <a:noFill/>
                </a:ln>
                <a:solidFill>
                  <a:schemeClr val="tx1"/>
                </a:solidFill>
                <a:effectLst/>
              </a:rPr>
              <a:t>IN</a:t>
            </a:r>
            <a:r>
              <a:rPr kumimoji="0" lang="sv-SE" sz="1600" b="0" i="0" u="none" strike="noStrike" cap="none" normalizeH="0" baseline="0" dirty="0" smtClean="0">
                <a:ln>
                  <a:noFill/>
                </a:ln>
                <a:solidFill>
                  <a:schemeClr val="tx1"/>
                </a:solidFill>
                <a:effectLst/>
              </a:rPr>
              <a:t> INPUT:</a:t>
            </a:r>
          </a:p>
        </p:txBody>
      </p:sp>
      <p:sp>
        <p:nvSpPr>
          <p:cNvPr id="162" name="Rectangle 29"/>
          <p:cNvSpPr>
            <a:spLocks noChangeArrowheads="1"/>
          </p:cNvSpPr>
          <p:nvPr/>
        </p:nvSpPr>
        <p:spPr bwMode="auto">
          <a:xfrm>
            <a:off x="4201496" y="3883647"/>
            <a:ext cx="10579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rPr>
              <a:t>X</a:t>
            </a:r>
            <a:endParaRPr kumimoji="0" lang="sv-SE" sz="1600" b="0" i="0" u="none" strike="noStrike" cap="none" normalizeH="0" baseline="0" dirty="0" smtClean="0">
              <a:ln>
                <a:noFill/>
              </a:ln>
              <a:solidFill>
                <a:schemeClr val="tx1"/>
              </a:solidFill>
              <a:effectLst/>
            </a:endParaRPr>
          </a:p>
        </p:txBody>
      </p:sp>
      <p:sp>
        <p:nvSpPr>
          <p:cNvPr id="163" name="Rectangle 29"/>
          <p:cNvSpPr>
            <a:spLocks noChangeArrowheads="1"/>
          </p:cNvSpPr>
          <p:nvPr/>
        </p:nvSpPr>
        <p:spPr bwMode="auto">
          <a:xfrm>
            <a:off x="1830947" y="5725418"/>
            <a:ext cx="31579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rPr>
              <a:t>X2</a:t>
            </a:r>
          </a:p>
        </p:txBody>
      </p:sp>
      <p:sp>
        <p:nvSpPr>
          <p:cNvPr id="164" name="Rectangle 29"/>
          <p:cNvSpPr>
            <a:spLocks noChangeArrowheads="1"/>
          </p:cNvSpPr>
          <p:nvPr/>
        </p:nvSpPr>
        <p:spPr bwMode="auto">
          <a:xfrm>
            <a:off x="4644008" y="4334907"/>
            <a:ext cx="27892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t>R/x</a:t>
            </a:r>
            <a:endParaRPr kumimoji="0" lang="sv-SE" sz="1600" b="0" i="0" u="none" strike="noStrike" cap="none" normalizeH="0" baseline="0" dirty="0" smtClean="0">
              <a:ln>
                <a:noFill/>
              </a:ln>
              <a:solidFill>
                <a:schemeClr val="tx1"/>
              </a:solidFill>
              <a:effectLst/>
            </a:endParaRPr>
          </a:p>
        </p:txBody>
      </p:sp>
      <p:sp>
        <p:nvSpPr>
          <p:cNvPr id="165" name="Rectangle 29"/>
          <p:cNvSpPr>
            <a:spLocks noChangeArrowheads="1"/>
          </p:cNvSpPr>
          <p:nvPr/>
        </p:nvSpPr>
        <p:spPr bwMode="auto">
          <a:xfrm>
            <a:off x="3563888" y="4030687"/>
            <a:ext cx="30136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t>3x</a:t>
            </a:r>
            <a:r>
              <a:rPr kumimoji="0" lang="sv-SE" sz="1600" b="0" i="0" u="none" strike="noStrike" cap="none" normalizeH="0" baseline="0" dirty="0" smtClean="0">
                <a:ln>
                  <a:noFill/>
                </a:ln>
                <a:solidFill>
                  <a:schemeClr val="tx1"/>
                </a:solidFill>
                <a:effectLst/>
              </a:rPr>
              <a:t>C</a:t>
            </a:r>
            <a:endParaRPr kumimoji="0" lang="sv-SE" sz="1600" b="0" i="0" u="none" strike="noStrike" cap="none" normalizeH="0" baseline="0" dirty="0" smtClean="0">
              <a:ln>
                <a:noFill/>
              </a:ln>
              <a:solidFill>
                <a:schemeClr val="tx1"/>
              </a:solidFill>
              <a:effectLst/>
            </a:endParaRPr>
          </a:p>
        </p:txBody>
      </p:sp>
      <p:sp>
        <p:nvSpPr>
          <p:cNvPr id="167" name="Line 23"/>
          <p:cNvSpPr>
            <a:spLocks noChangeShapeType="1"/>
          </p:cNvSpPr>
          <p:nvPr/>
        </p:nvSpPr>
        <p:spPr bwMode="auto">
          <a:xfrm flipH="1" flipV="1">
            <a:off x="664517" y="2512245"/>
            <a:ext cx="0" cy="198119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8" name="Line 38"/>
          <p:cNvSpPr>
            <a:spLocks noChangeShapeType="1"/>
          </p:cNvSpPr>
          <p:nvPr/>
        </p:nvSpPr>
        <p:spPr bwMode="auto">
          <a:xfrm flipV="1">
            <a:off x="366779" y="3513600"/>
            <a:ext cx="297738"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graphicFrame>
        <p:nvGraphicFramePr>
          <p:cNvPr id="169" name="Object 168"/>
          <p:cNvGraphicFramePr>
            <a:graphicFrameLocks noChangeAspect="1"/>
          </p:cNvGraphicFramePr>
          <p:nvPr>
            <p:extLst>
              <p:ext uri="{D42A27DB-BD31-4B8C-83A1-F6EECF244321}">
                <p14:modId xmlns:p14="http://schemas.microsoft.com/office/powerpoint/2010/main" val="3319604752"/>
              </p:ext>
            </p:extLst>
          </p:nvPr>
        </p:nvGraphicFramePr>
        <p:xfrm>
          <a:off x="4441825" y="2420938"/>
          <a:ext cx="4432300" cy="1171575"/>
        </p:xfrm>
        <a:graphic>
          <a:graphicData uri="http://schemas.openxmlformats.org/presentationml/2006/ole">
            <mc:AlternateContent xmlns:mc="http://schemas.openxmlformats.org/markup-compatibility/2006">
              <mc:Choice xmlns:v="urn:schemas-microsoft-com:vml" Requires="v">
                <p:oleObj spid="_x0000_s40989" name="Equation" r:id="rId3" imgW="2984400" imgH="787320" progId="Equation.DSMT4">
                  <p:embed/>
                </p:oleObj>
              </mc:Choice>
              <mc:Fallback>
                <p:oleObj name="Equation" r:id="rId3" imgW="2984400" imgH="787320" progId="Equation.DSMT4">
                  <p:embed/>
                  <p:pic>
                    <p:nvPicPr>
                      <p:cNvPr id="0" name="Object 21"/>
                      <p:cNvPicPr>
                        <a:picLocks noChangeAspect="1" noChangeArrowheads="1"/>
                      </p:cNvPicPr>
                      <p:nvPr/>
                    </p:nvPicPr>
                    <p:blipFill>
                      <a:blip r:embed="rId4"/>
                      <a:srcRect/>
                      <a:stretch>
                        <a:fillRect/>
                      </a:stretch>
                    </p:blipFill>
                    <p:spPr bwMode="auto">
                      <a:xfrm>
                        <a:off x="4441825" y="2420938"/>
                        <a:ext cx="44323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0" name="Rectangle 29"/>
          <p:cNvSpPr>
            <a:spLocks noChangeArrowheads="1"/>
          </p:cNvSpPr>
          <p:nvPr/>
        </p:nvSpPr>
        <p:spPr bwMode="auto">
          <a:xfrm>
            <a:off x="5809468" y="4540651"/>
            <a:ext cx="2602379" cy="9848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rPr>
              <a:t>CONCLUSION: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rPr>
              <a:t>Non-inverting </a:t>
            </a:r>
            <a:r>
              <a:rPr kumimoji="0" lang="sv-SE" sz="1600" b="0" i="0" u="none" strike="noStrike" cap="none" normalizeH="0" baseline="0" dirty="0" smtClean="0">
                <a:ln>
                  <a:noFill/>
                </a:ln>
                <a:solidFill>
                  <a:schemeClr val="tx1"/>
                </a:solidFill>
                <a:effectLst/>
              </a:rPr>
              <a:t>X4 AO21 </a:t>
            </a:r>
            <a:r>
              <a:rPr kumimoji="0" lang="sv-SE" sz="1600" b="0" i="0" u="none" strike="noStrike" cap="none" normalizeH="0" baseline="0" dirty="0" smtClean="0">
                <a:ln>
                  <a:noFill/>
                </a:ln>
                <a:solidFill>
                  <a:schemeClr val="tx1"/>
                </a:solidFill>
                <a:effectLst/>
              </a:rPr>
              <a:t>cell has </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rPr>
              <a:t>internal parasitic delay </a:t>
            </a:r>
            <a:r>
              <a:rPr kumimoji="0" lang="sv-SE" sz="1600" b="0" i="1" u="none" strike="noStrike" cap="none" normalizeH="0" baseline="0" dirty="0" smtClean="0">
                <a:ln>
                  <a:noFill/>
                </a:ln>
                <a:solidFill>
                  <a:schemeClr val="tx1"/>
                </a:solidFill>
                <a:effectLst/>
              </a:rPr>
              <a:t>p</a:t>
            </a:r>
            <a:r>
              <a:rPr kumimoji="0" lang="sv-SE" sz="1600" b="0" i="0" u="none" strike="noStrike" cap="none" normalizeH="0" baseline="0" dirty="0" smtClean="0">
                <a:ln>
                  <a:noFill/>
                </a:ln>
                <a:solidFill>
                  <a:schemeClr val="tx1"/>
                </a:solidFill>
                <a:effectLst/>
              </a:rPr>
              <a:t>=7.7≈8</a:t>
            </a:r>
          </a:p>
          <a:p>
            <a:pPr marL="0" marR="0" lvl="0" indent="0" algn="l" defTabSz="914400" rtl="0" eaLnBrk="1" fontAlgn="base" latinLnBrk="0" hangingPunct="1">
              <a:lnSpc>
                <a:spcPct val="100000"/>
              </a:lnSpc>
              <a:spcBef>
                <a:spcPct val="0"/>
              </a:spcBef>
              <a:spcAft>
                <a:spcPct val="0"/>
              </a:spcAft>
              <a:buClrTx/>
              <a:buSzTx/>
              <a:buFontTx/>
              <a:buNone/>
              <a:tabLst/>
            </a:pPr>
            <a:r>
              <a:rPr lang="sv-SE" sz="1600" dirty="0"/>
              <a:t>a</a:t>
            </a:r>
            <a:r>
              <a:rPr lang="sv-SE" sz="1600" dirty="0" smtClean="0"/>
              <a:t>nd logical effort </a:t>
            </a:r>
            <a:r>
              <a:rPr lang="sv-SE" sz="1600" i="1" dirty="0" smtClean="0"/>
              <a:t>g</a:t>
            </a:r>
            <a:r>
              <a:rPr lang="sv-SE" sz="1600" dirty="0" smtClean="0"/>
              <a:t>=0.5</a:t>
            </a:r>
            <a:endParaRPr kumimoji="0" lang="sv-SE"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60067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Using P and G half adder setup cells</a:t>
            </a:r>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27</a:t>
            </a:fld>
            <a:endParaRPr lang="sv-SE"/>
          </a:p>
        </p:txBody>
      </p:sp>
      <p:sp>
        <p:nvSpPr>
          <p:cNvPr id="7" name="Rectangle 6"/>
          <p:cNvSpPr/>
          <p:nvPr/>
        </p:nvSpPr>
        <p:spPr>
          <a:xfrm>
            <a:off x="611560" y="4653136"/>
            <a:ext cx="7848872" cy="1477328"/>
          </a:xfrm>
          <a:prstGeom prst="rect">
            <a:avLst/>
          </a:prstGeom>
          <a:ln>
            <a:solidFill>
              <a:schemeClr val="bg1"/>
            </a:solidFill>
          </a:ln>
        </p:spPr>
        <p:txBody>
          <a:bodyPr wrap="square">
            <a:spAutoFit/>
          </a:bodyPr>
          <a:lstStyle/>
          <a:p>
            <a:pPr algn="ctr"/>
            <a:r>
              <a:rPr lang="sv-SE" dirty="0" smtClean="0"/>
              <a:t>Once we realize that the carry arriving at the adder block output is actually a block generate signal, we are ready for the next improvement step!</a:t>
            </a:r>
          </a:p>
          <a:p>
            <a:pPr algn="ctr"/>
            <a:r>
              <a:rPr lang="sv-SE" dirty="0" smtClean="0"/>
              <a:t>THE CARRY-LOOKAHEAD ADDER</a:t>
            </a:r>
          </a:p>
          <a:p>
            <a:pPr algn="ctr"/>
            <a:r>
              <a:rPr lang="sv-SE" dirty="0" smtClean="0">
                <a:solidFill>
                  <a:schemeClr val="tx1"/>
                </a:solidFill>
              </a:rPr>
              <a:t>Why is that so? </a:t>
            </a:r>
            <a:r>
              <a:rPr lang="sv-SE" dirty="0" smtClean="0">
                <a:solidFill>
                  <a:schemeClr val="tx1"/>
                </a:solidFill>
              </a:rPr>
              <a:t>Because if </a:t>
            </a:r>
            <a:r>
              <a:rPr lang="sv-SE" dirty="0" smtClean="0">
                <a:solidFill>
                  <a:schemeClr val="tx1"/>
                </a:solidFill>
              </a:rPr>
              <a:t>G</a:t>
            </a:r>
            <a:r>
              <a:rPr lang="sv-SE" baseline="-25000" dirty="0" smtClean="0">
                <a:solidFill>
                  <a:schemeClr val="tx1"/>
                </a:solidFill>
              </a:rPr>
              <a:t>8:1</a:t>
            </a:r>
            <a:r>
              <a:rPr lang="sv-SE" dirty="0" smtClean="0">
                <a:solidFill>
                  <a:schemeClr val="tx1"/>
                </a:solidFill>
              </a:rPr>
              <a:t>=1, a carry has been generated within the block!</a:t>
            </a:r>
          </a:p>
          <a:p>
            <a:pPr algn="ctr"/>
            <a:r>
              <a:rPr lang="sv-SE" dirty="0" smtClean="0">
                <a:solidFill>
                  <a:schemeClr val="tx1"/>
                </a:solidFill>
              </a:rPr>
              <a:t>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115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Carry-Lookahead Adder</a:t>
            </a:r>
            <a:endParaRPr lang="sv-SE" dirty="0"/>
          </a:p>
        </p:txBody>
      </p:sp>
      <p:sp>
        <p:nvSpPr>
          <p:cNvPr id="3" name="Content Placeholder 2"/>
          <p:cNvSpPr>
            <a:spLocks noGrp="1"/>
          </p:cNvSpPr>
          <p:nvPr>
            <p:ph idx="1"/>
          </p:nvPr>
        </p:nvSpPr>
        <p:spPr/>
        <p:txBody>
          <a:bodyPr>
            <a:normAutofit/>
          </a:bodyPr>
          <a:lstStyle/>
          <a:p>
            <a:r>
              <a:rPr lang="en-US" altLang="sv-SE" sz="2800" dirty="0"/>
              <a:t>Carry generate allows us to replace MUX with another AO21 gate</a:t>
            </a:r>
            <a:r>
              <a:rPr lang="en-US" altLang="sv-SE" sz="2800" dirty="0" smtClean="0"/>
              <a:t>.</a:t>
            </a:r>
            <a:endParaRPr lang="en-US" altLang="sv-SE" sz="2800"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dirty="0" smtClean="0"/>
              <a:t>MCC092 Integrated Circuit Design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28</a:t>
            </a:fld>
            <a:endParaRPr lang="sv-SE"/>
          </a:p>
        </p:txBody>
      </p:sp>
      <p:grpSp>
        <p:nvGrpSpPr>
          <p:cNvPr id="8" name="Group 7"/>
          <p:cNvGrpSpPr/>
          <p:nvPr/>
        </p:nvGrpSpPr>
        <p:grpSpPr>
          <a:xfrm>
            <a:off x="6122462" y="3780064"/>
            <a:ext cx="969818" cy="1362184"/>
            <a:chOff x="6573184" y="3932781"/>
            <a:chExt cx="969818" cy="1362184"/>
          </a:xfrm>
        </p:grpSpPr>
        <p:sp>
          <p:nvSpPr>
            <p:cNvPr id="9" name="Oval 8"/>
            <p:cNvSpPr/>
            <p:nvPr/>
          </p:nvSpPr>
          <p:spPr>
            <a:xfrm>
              <a:off x="6634016" y="3932781"/>
              <a:ext cx="908985" cy="932873"/>
            </a:xfrm>
            <a:prstGeom prst="ellipse">
              <a:avLst/>
            </a:prstGeom>
            <a:solidFill>
              <a:srgbClr val="9DC3E6">
                <a:alpha val="50196"/>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6573184" y="4925633"/>
              <a:ext cx="969818" cy="369332"/>
            </a:xfrm>
            <a:prstGeom prst="rect">
              <a:avLst/>
            </a:prstGeom>
          </p:spPr>
          <p:txBody>
            <a:bodyPr wrap="square">
              <a:spAutoFit/>
            </a:bodyPr>
            <a:lstStyle/>
            <a:p>
              <a:pPr algn="ctr"/>
              <a:r>
                <a:rPr lang="sv-SE" dirty="0" smtClean="0"/>
                <a:t>”MUX”</a:t>
              </a:r>
              <a:endParaRPr lang="sv-SE" dirty="0" smtClean="0">
                <a:solidFill>
                  <a:schemeClr val="tx1"/>
                </a:solidFill>
              </a:endParaRPr>
            </a:p>
          </p:txBody>
        </p:sp>
      </p:grpSp>
      <p:graphicFrame>
        <p:nvGraphicFramePr>
          <p:cNvPr id="12" name="Object 4"/>
          <p:cNvGraphicFramePr>
            <a:graphicFrameLocks noChangeAspect="1"/>
          </p:cNvGraphicFramePr>
          <p:nvPr>
            <p:extLst>
              <p:ext uri="{D42A27DB-BD31-4B8C-83A1-F6EECF244321}">
                <p14:modId xmlns:p14="http://schemas.microsoft.com/office/powerpoint/2010/main" val="2851287596"/>
              </p:ext>
            </p:extLst>
          </p:nvPr>
        </p:nvGraphicFramePr>
        <p:xfrm>
          <a:off x="612000" y="3470400"/>
          <a:ext cx="7620000" cy="1874838"/>
        </p:xfrm>
        <a:graphic>
          <a:graphicData uri="http://schemas.openxmlformats.org/presentationml/2006/ole">
            <mc:AlternateContent xmlns:mc="http://schemas.openxmlformats.org/markup-compatibility/2006">
              <mc:Choice xmlns:v="urn:schemas-microsoft-com:vml" Requires="v">
                <p:oleObj spid="_x0000_s23755" name="Visio" r:id="rId3" imgW="5343500" imgH="1314585" progId="Visio.Drawing.11">
                  <p:embed/>
                </p:oleObj>
              </mc:Choice>
              <mc:Fallback>
                <p:oleObj name="Visio" r:id="rId3" imgW="5343500" imgH="1314585" progId="Visio.Drawing.11">
                  <p:embed/>
                  <p:pic>
                    <p:nvPicPr>
                      <p:cNvPr id="0" name=""/>
                      <p:cNvPicPr>
                        <a:picLocks noChangeAspect="1" noChangeArrowheads="1"/>
                      </p:cNvPicPr>
                      <p:nvPr/>
                    </p:nvPicPr>
                    <p:blipFill>
                      <a:blip r:embed="rId4"/>
                      <a:srcRect/>
                      <a:stretch>
                        <a:fillRect/>
                      </a:stretch>
                    </p:blipFill>
                    <p:spPr bwMode="auto">
                      <a:xfrm>
                        <a:off x="612000" y="3470400"/>
                        <a:ext cx="76200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837033" y="5241876"/>
            <a:ext cx="3469935" cy="369332"/>
          </a:xfrm>
          <a:prstGeom prst="rect">
            <a:avLst/>
          </a:prstGeom>
          <a:ln>
            <a:solidFill>
              <a:schemeClr val="bg1"/>
            </a:solidFill>
          </a:ln>
        </p:spPr>
        <p:txBody>
          <a:bodyPr wrap="square">
            <a:spAutoFit/>
          </a:bodyPr>
          <a:lstStyle/>
          <a:p>
            <a:pPr algn="ctr"/>
            <a:r>
              <a:rPr lang="sv-SE" dirty="0" smtClean="0"/>
              <a:t>k=N/n </a:t>
            </a:r>
            <a:r>
              <a:rPr lang="sv-SE" dirty="0" err="1" smtClean="0"/>
              <a:t>groups</a:t>
            </a:r>
            <a:r>
              <a:rPr lang="sv-SE" dirty="0" smtClean="0"/>
              <a:t> </a:t>
            </a:r>
            <a:r>
              <a:rPr lang="sv-SE" dirty="0" err="1" smtClean="0"/>
              <a:t>of</a:t>
            </a:r>
            <a:r>
              <a:rPr lang="sv-SE" dirty="0" smtClean="0"/>
              <a:t> n-bit blocks</a:t>
            </a:r>
            <a:endParaRPr lang="sv-SE" dirty="0" smtClean="0">
              <a:solidFill>
                <a:schemeClr val="tx1"/>
              </a:solidFill>
            </a:endParaRPr>
          </a:p>
        </p:txBody>
      </p:sp>
      <p:sp>
        <p:nvSpPr>
          <p:cNvPr id="14" name="Rectangle 13"/>
          <p:cNvSpPr/>
          <p:nvPr/>
        </p:nvSpPr>
        <p:spPr>
          <a:xfrm>
            <a:off x="6660232" y="3212986"/>
            <a:ext cx="1499122" cy="369332"/>
          </a:xfrm>
          <a:prstGeom prst="rect">
            <a:avLst/>
          </a:prstGeom>
        </p:spPr>
        <p:txBody>
          <a:bodyPr wrap="square">
            <a:spAutoFit/>
          </a:bodyPr>
          <a:lstStyle/>
          <a:p>
            <a:pPr algn="ctr"/>
            <a:r>
              <a:rPr lang="sv-SE" dirty="0"/>
              <a:t>n</a:t>
            </a:r>
            <a:r>
              <a:rPr lang="sv-SE" dirty="0" smtClean="0"/>
              <a:t>-bit blocks</a:t>
            </a:r>
            <a:endParaRPr lang="sv-SE" dirty="0" smtClean="0">
              <a:solidFill>
                <a:schemeClr val="tx1"/>
              </a:solidFill>
            </a:endParaRPr>
          </a:p>
        </p:txBody>
      </p:sp>
      <p:sp>
        <p:nvSpPr>
          <p:cNvPr id="15" name="Rectangle 14"/>
          <p:cNvSpPr/>
          <p:nvPr/>
        </p:nvSpPr>
        <p:spPr>
          <a:xfrm>
            <a:off x="296341" y="3212976"/>
            <a:ext cx="1499122" cy="369332"/>
          </a:xfrm>
          <a:prstGeom prst="rect">
            <a:avLst/>
          </a:prstGeom>
        </p:spPr>
        <p:txBody>
          <a:bodyPr wrap="square">
            <a:spAutoFit/>
          </a:bodyPr>
          <a:lstStyle/>
          <a:p>
            <a:pPr algn="ctr"/>
            <a:r>
              <a:rPr lang="sv-SE" dirty="0"/>
              <a:t>N</a:t>
            </a:r>
            <a:r>
              <a:rPr lang="sv-SE" dirty="0" smtClean="0"/>
              <a:t>-bit </a:t>
            </a:r>
            <a:r>
              <a:rPr lang="sv-SE" dirty="0" err="1" smtClean="0"/>
              <a:t>adder</a:t>
            </a:r>
            <a:endParaRPr lang="sv-SE" dirty="0" smtClean="0">
              <a:solidFill>
                <a:schemeClr val="tx1"/>
              </a:solidFill>
            </a:endParaRPr>
          </a:p>
        </p:txBody>
      </p:sp>
      <p:sp>
        <p:nvSpPr>
          <p:cNvPr id="21" name="Rectangle 20"/>
          <p:cNvSpPr/>
          <p:nvPr/>
        </p:nvSpPr>
        <p:spPr>
          <a:xfrm>
            <a:off x="539552" y="5736646"/>
            <a:ext cx="4149036" cy="369332"/>
          </a:xfrm>
          <a:prstGeom prst="rect">
            <a:avLst/>
          </a:prstGeom>
          <a:ln>
            <a:solidFill>
              <a:schemeClr val="bg1"/>
            </a:solidFill>
          </a:ln>
        </p:spPr>
        <p:txBody>
          <a:bodyPr wrap="square">
            <a:spAutoFit/>
          </a:bodyPr>
          <a:lstStyle/>
          <a:p>
            <a:r>
              <a:rPr lang="sv-SE" dirty="0" smtClean="0"/>
              <a:t>Verify the delay model given in eq. 10.14: </a:t>
            </a:r>
            <a:endParaRPr lang="sv-SE" dirty="0" smtClean="0">
              <a:solidFill>
                <a:schemeClr val="tx1"/>
              </a:solidFill>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045050886"/>
              </p:ext>
            </p:extLst>
          </p:nvPr>
        </p:nvGraphicFramePr>
        <p:xfrm>
          <a:off x="4829175" y="5737225"/>
          <a:ext cx="3394075" cy="358775"/>
        </p:xfrm>
        <a:graphic>
          <a:graphicData uri="http://schemas.openxmlformats.org/presentationml/2006/ole">
            <mc:AlternateContent xmlns:mc="http://schemas.openxmlformats.org/markup-compatibility/2006">
              <mc:Choice xmlns:v="urn:schemas-microsoft-com:vml" Requires="v">
                <p:oleObj spid="_x0000_s23756" name="Equation" r:id="rId5" imgW="2286000" imgH="241200" progId="Equation.DSMT4">
                  <p:embed/>
                </p:oleObj>
              </mc:Choice>
              <mc:Fallback>
                <p:oleObj name="Equation" r:id="rId5" imgW="2286000" imgH="241200" progId="Equation.DSMT4">
                  <p:embed/>
                  <p:pic>
                    <p:nvPicPr>
                      <p:cNvPr id="0" name=""/>
                      <p:cNvPicPr>
                        <a:picLocks noChangeAspect="1" noChangeArrowheads="1"/>
                      </p:cNvPicPr>
                      <p:nvPr/>
                    </p:nvPicPr>
                    <p:blipFill>
                      <a:blip r:embed="rId6"/>
                      <a:srcRect/>
                      <a:stretch>
                        <a:fillRect/>
                      </a:stretch>
                    </p:blipFill>
                    <p:spPr bwMode="auto">
                      <a:xfrm>
                        <a:off x="4829175" y="5737225"/>
                        <a:ext cx="33940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7076032" y="3528000"/>
            <a:ext cx="295521" cy="200055"/>
          </a:xfrm>
          <a:prstGeom prst="rect">
            <a:avLst/>
          </a:prstGeom>
          <a:solidFill>
            <a:schemeClr val="bg1"/>
          </a:solidFill>
        </p:spPr>
        <p:txBody>
          <a:bodyPr wrap="none" lIns="36000" tIns="0" rIns="36000" bIns="0">
            <a:spAutoFit/>
          </a:bodyPr>
          <a:lstStyle/>
          <a:p>
            <a:r>
              <a:rPr lang="sv-SE" sz="1300" dirty="0"/>
              <a:t>a</a:t>
            </a:r>
            <a:r>
              <a:rPr lang="sv-SE" sz="1300" baseline="-25000" dirty="0" smtClean="0"/>
              <a:t>7:0</a:t>
            </a:r>
            <a:endParaRPr lang="sv-SE" sz="1300" dirty="0"/>
          </a:p>
        </p:txBody>
      </p:sp>
    </p:spTree>
    <p:extLst>
      <p:ext uri="{BB962C8B-B14F-4D97-AF65-F5344CB8AC3E}">
        <p14:creationId xmlns:p14="http://schemas.microsoft.com/office/powerpoint/2010/main" val="20506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29</a:t>
            </a:fld>
            <a:endParaRPr lang="sv-SE"/>
          </a:p>
        </p:txBody>
      </p:sp>
      <p:sp>
        <p:nvSpPr>
          <p:cNvPr id="7" name="Title 1"/>
          <p:cNvSpPr>
            <a:spLocks noGrp="1"/>
          </p:cNvSpPr>
          <p:nvPr>
            <p:ph type="title"/>
          </p:nvPr>
        </p:nvSpPr>
        <p:spPr>
          <a:xfrm>
            <a:off x="457200" y="274638"/>
            <a:ext cx="8229600" cy="1143000"/>
          </a:xfrm>
        </p:spPr>
        <p:txBody>
          <a:bodyPr/>
          <a:lstStyle/>
          <a:p>
            <a:r>
              <a:rPr lang="sv-SE" dirty="0" smtClean="0"/>
              <a:t>Propagate binary tree</a:t>
            </a:r>
            <a:endParaRPr lang="sv-SE" dirty="0"/>
          </a:p>
        </p:txBody>
      </p:sp>
      <p:grpSp>
        <p:nvGrpSpPr>
          <p:cNvPr id="202" name="Group 201"/>
          <p:cNvGrpSpPr/>
          <p:nvPr/>
        </p:nvGrpSpPr>
        <p:grpSpPr>
          <a:xfrm>
            <a:off x="2493285" y="2536948"/>
            <a:ext cx="4157431" cy="2424136"/>
            <a:chOff x="2493285" y="2536948"/>
            <a:chExt cx="4157431" cy="2424136"/>
          </a:xfrm>
        </p:grpSpPr>
        <p:sp>
          <p:nvSpPr>
            <p:cNvPr id="200" name="Rectangle 199"/>
            <p:cNvSpPr>
              <a:spLocks noChangeAspect="1" noChangeArrowheads="1"/>
            </p:cNvSpPr>
            <p:nvPr/>
          </p:nvSpPr>
          <p:spPr bwMode="auto">
            <a:xfrm>
              <a:off x="2493285" y="2536948"/>
              <a:ext cx="4157431" cy="2424136"/>
            </a:xfrm>
            <a:prstGeom prst="rect">
              <a:avLst/>
            </a:prstGeom>
            <a:solidFill>
              <a:srgbClr val="FFFFFF"/>
            </a:solidFill>
            <a:ln w="6350">
              <a:noFill/>
              <a:miter lim="800000"/>
              <a:headEnd/>
              <a:tailEnd/>
            </a:ln>
          </p:spPr>
          <p:txBody>
            <a:bodyPr rot="0" vert="horz" wrap="square" lIns="91440" tIns="45720" rIns="91440" bIns="45720" anchor="t" anchorCtr="0" upright="1">
              <a:noAutofit/>
            </a:bodyPr>
            <a:lstStyle/>
            <a:p>
              <a:endParaRPr lang="sv-SE"/>
            </a:p>
          </p:txBody>
        </p:sp>
        <p:grpSp>
          <p:nvGrpSpPr>
            <p:cNvPr id="198" name="Group 197"/>
            <p:cNvGrpSpPr/>
            <p:nvPr/>
          </p:nvGrpSpPr>
          <p:grpSpPr>
            <a:xfrm>
              <a:off x="3599504" y="3741114"/>
              <a:ext cx="1977390" cy="323456"/>
              <a:chOff x="4347303" y="2780928"/>
              <a:chExt cx="1977390" cy="579755"/>
            </a:xfrm>
          </p:grpSpPr>
          <p:cxnSp>
            <p:nvCxnSpPr>
              <p:cNvPr id="20" name="Line 2080"/>
              <p:cNvCxnSpPr>
                <a:cxnSpLocks noChangeAspect="1" noChangeShapeType="1"/>
              </p:cNvCxnSpPr>
              <p:nvPr/>
            </p:nvCxnSpPr>
            <p:spPr bwMode="auto">
              <a:xfrm rot="5400000">
                <a:off x="6035133" y="306985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Line 2146"/>
              <p:cNvCxnSpPr>
                <a:cxnSpLocks noChangeAspect="1" noChangeShapeType="1"/>
              </p:cNvCxnSpPr>
              <p:nvPr/>
            </p:nvCxnSpPr>
            <p:spPr bwMode="auto">
              <a:xfrm rot="5400000">
                <a:off x="4058378" y="307112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96" name="Group 195"/>
            <p:cNvGrpSpPr/>
            <p:nvPr/>
          </p:nvGrpSpPr>
          <p:grpSpPr>
            <a:xfrm>
              <a:off x="3102299" y="3052767"/>
              <a:ext cx="2961005" cy="372105"/>
              <a:chOff x="3850098" y="2246180"/>
              <a:chExt cx="2961005" cy="581025"/>
            </a:xfrm>
          </p:grpSpPr>
          <p:cxnSp>
            <p:nvCxnSpPr>
              <p:cNvPr id="14" name="Line 2074"/>
              <p:cNvCxnSpPr>
                <a:cxnSpLocks noChangeAspect="1" noChangeShapeType="1"/>
              </p:cNvCxnSpPr>
              <p:nvPr/>
            </p:nvCxnSpPr>
            <p:spPr bwMode="auto">
              <a:xfrm rot="5400000">
                <a:off x="6521543" y="2535105"/>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Line 2121"/>
              <p:cNvCxnSpPr>
                <a:cxnSpLocks noChangeAspect="1" noChangeShapeType="1"/>
              </p:cNvCxnSpPr>
              <p:nvPr/>
            </p:nvCxnSpPr>
            <p:spPr bwMode="auto">
              <a:xfrm rot="5400000">
                <a:off x="5537928" y="2536375"/>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4" name="Line 2140"/>
              <p:cNvCxnSpPr>
                <a:cxnSpLocks noChangeAspect="1" noChangeShapeType="1"/>
              </p:cNvCxnSpPr>
              <p:nvPr/>
            </p:nvCxnSpPr>
            <p:spPr bwMode="auto">
              <a:xfrm rot="5400000">
                <a:off x="4544788" y="2536375"/>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2" name="Line 2166"/>
              <p:cNvCxnSpPr>
                <a:cxnSpLocks noChangeAspect="1" noChangeShapeType="1"/>
              </p:cNvCxnSpPr>
              <p:nvPr/>
            </p:nvCxnSpPr>
            <p:spPr bwMode="auto">
              <a:xfrm rot="5400000">
                <a:off x="3561173" y="2537645"/>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10" name="Line 2066"/>
            <p:cNvCxnSpPr>
              <a:cxnSpLocks noChangeAspect="1" noChangeShapeType="1"/>
            </p:cNvCxnSpPr>
            <p:nvPr/>
          </p:nvCxnSpPr>
          <p:spPr bwMode="auto">
            <a:xfrm rot="5400000">
              <a:off x="5858834" y="293211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 name="Line 2068"/>
            <p:cNvCxnSpPr>
              <a:cxnSpLocks noChangeAspect="1" noChangeShapeType="1"/>
            </p:cNvCxnSpPr>
            <p:nvPr/>
          </p:nvCxnSpPr>
          <p:spPr bwMode="auto">
            <a:xfrm rot="5400000" flipH="1">
              <a:off x="6038539" y="292576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 name="Rectangle 14"/>
            <p:cNvSpPr>
              <a:spLocks noChangeAspect="1" noChangeArrowheads="1"/>
            </p:cNvSpPr>
            <p:nvPr/>
          </p:nvSpPr>
          <p:spPr bwMode="auto">
            <a:xfrm>
              <a:off x="5868677" y="2904030"/>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6" name="Rectangle 15"/>
            <p:cNvSpPr>
              <a:spLocks noChangeAspect="1" noChangeArrowheads="1"/>
            </p:cNvSpPr>
            <p:nvPr/>
          </p:nvSpPr>
          <p:spPr bwMode="auto">
            <a:xfrm>
              <a:off x="6015997" y="3003725"/>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a:solidFill>
                    <a:srgbClr val="000000"/>
                  </a:solidFill>
                  <a:effectLst/>
                  <a:latin typeface="Geneva"/>
                  <a:ea typeface="Calibri"/>
                  <a:cs typeface="Geneva"/>
                </a:rPr>
                <a:t>&amp;</a:t>
              </a:r>
              <a:endParaRPr lang="sv-SE" sz="1100">
                <a:effectLst/>
                <a:latin typeface="Calibri"/>
                <a:ea typeface="Calibri"/>
                <a:cs typeface="Times New Roman"/>
              </a:endParaRPr>
            </a:p>
          </p:txBody>
        </p:sp>
        <p:cxnSp>
          <p:nvCxnSpPr>
            <p:cNvPr id="18" name="Line 2078"/>
            <p:cNvCxnSpPr>
              <a:cxnSpLocks noChangeAspect="1" noChangeShapeType="1"/>
            </p:cNvCxnSpPr>
            <p:nvPr/>
          </p:nvCxnSpPr>
          <p:spPr bwMode="auto">
            <a:xfrm rot="5400000">
              <a:off x="5392744" y="353218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 name="Line 2079"/>
            <p:cNvCxnSpPr>
              <a:cxnSpLocks noChangeAspect="1" noChangeShapeType="1"/>
            </p:cNvCxnSpPr>
            <p:nvPr/>
          </p:nvCxnSpPr>
          <p:spPr bwMode="auto">
            <a:xfrm rot="5400000" flipH="1">
              <a:off x="5540699" y="353472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 name="Rectangle 20"/>
            <p:cNvSpPr>
              <a:spLocks noChangeAspect="1" noChangeArrowheads="1"/>
            </p:cNvSpPr>
            <p:nvPr/>
          </p:nvSpPr>
          <p:spPr bwMode="auto">
            <a:xfrm rot="5400000">
              <a:off x="5382267" y="355061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2" name="Rectangle 21"/>
            <p:cNvSpPr>
              <a:spLocks noChangeAspect="1" noChangeArrowheads="1"/>
            </p:cNvSpPr>
            <p:nvPr/>
          </p:nvSpPr>
          <p:spPr bwMode="auto">
            <a:xfrm>
              <a:off x="5530222" y="3639514"/>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a:solidFill>
                    <a:srgbClr val="000000"/>
                  </a:solidFill>
                  <a:effectLst/>
                  <a:latin typeface="Geneva"/>
                  <a:ea typeface="Calibri"/>
                  <a:cs typeface="Geneva"/>
                </a:rPr>
                <a:t>&amp;</a:t>
              </a:r>
              <a:endParaRPr lang="sv-SE" sz="1100" dirty="0">
                <a:effectLst/>
                <a:latin typeface="Calibri"/>
                <a:ea typeface="Calibri"/>
                <a:cs typeface="Times New Roman"/>
              </a:endParaRPr>
            </a:p>
          </p:txBody>
        </p:sp>
        <p:cxnSp>
          <p:nvCxnSpPr>
            <p:cNvPr id="23" name="Line 2083"/>
            <p:cNvCxnSpPr>
              <a:cxnSpLocks noChangeShapeType="1"/>
            </p:cNvCxnSpPr>
            <p:nvPr/>
          </p:nvCxnSpPr>
          <p:spPr bwMode="auto">
            <a:xfrm rot="5400000">
              <a:off x="5852484" y="3206432"/>
              <a:ext cx="0" cy="4140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 name="Line 2084"/>
            <p:cNvCxnSpPr>
              <a:cxnSpLocks noChangeAspect="1" noChangeShapeType="1"/>
            </p:cNvCxnSpPr>
            <p:nvPr/>
          </p:nvCxnSpPr>
          <p:spPr bwMode="auto">
            <a:xfrm rot="5400000">
              <a:off x="4381824" y="4186490"/>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 name="Line 2085"/>
            <p:cNvCxnSpPr>
              <a:cxnSpLocks noChangeAspect="1" noChangeShapeType="1"/>
            </p:cNvCxnSpPr>
            <p:nvPr/>
          </p:nvCxnSpPr>
          <p:spPr bwMode="auto">
            <a:xfrm rot="5400000" flipH="1">
              <a:off x="4562164" y="4180140"/>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 name="Line 2086"/>
            <p:cNvCxnSpPr>
              <a:cxnSpLocks noChangeAspect="1" noChangeShapeType="1"/>
              <a:stCxn id="27" idx="1"/>
            </p:cNvCxnSpPr>
            <p:nvPr/>
          </p:nvCxnSpPr>
          <p:spPr bwMode="auto">
            <a:xfrm flipH="1">
              <a:off x="4590105" y="4204896"/>
              <a:ext cx="317" cy="50647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 name="Rectangle 26"/>
            <p:cNvSpPr>
              <a:spLocks noChangeAspect="1" noChangeArrowheads="1"/>
            </p:cNvSpPr>
            <p:nvPr/>
          </p:nvSpPr>
          <p:spPr bwMode="auto">
            <a:xfrm rot="5400000">
              <a:off x="4396112" y="4205848"/>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8" name="Rectangle 27"/>
            <p:cNvSpPr>
              <a:spLocks noChangeAspect="1" noChangeArrowheads="1"/>
            </p:cNvSpPr>
            <p:nvPr/>
          </p:nvSpPr>
          <p:spPr bwMode="auto">
            <a:xfrm>
              <a:off x="4544067" y="4305543"/>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a:solidFill>
                    <a:srgbClr val="000000"/>
                  </a:solidFill>
                  <a:effectLst/>
                  <a:latin typeface="Geneva"/>
                  <a:ea typeface="Calibri"/>
                  <a:cs typeface="Geneva"/>
                </a:rPr>
                <a:t>&amp;</a:t>
              </a:r>
              <a:endParaRPr lang="sv-SE" sz="1100">
                <a:effectLst/>
                <a:latin typeface="Calibri"/>
                <a:ea typeface="Calibri"/>
                <a:cs typeface="Times New Roman"/>
              </a:endParaRPr>
            </a:p>
          </p:txBody>
        </p:sp>
        <p:cxnSp>
          <p:nvCxnSpPr>
            <p:cNvPr id="29" name="Line 2089"/>
            <p:cNvCxnSpPr>
              <a:cxnSpLocks noChangeShapeType="1"/>
            </p:cNvCxnSpPr>
            <p:nvPr/>
          </p:nvCxnSpPr>
          <p:spPr bwMode="auto">
            <a:xfrm rot="5400000">
              <a:off x="4049935" y="3615840"/>
              <a:ext cx="0" cy="900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 name="Line 2090"/>
            <p:cNvCxnSpPr>
              <a:cxnSpLocks noChangeShapeType="1"/>
            </p:cNvCxnSpPr>
            <p:nvPr/>
          </p:nvCxnSpPr>
          <p:spPr bwMode="auto">
            <a:xfrm rot="5400000">
              <a:off x="5293049" y="3205797"/>
              <a:ext cx="0" cy="4140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 name="Line 2103"/>
            <p:cNvCxnSpPr>
              <a:cxnSpLocks noChangeShapeType="1"/>
            </p:cNvCxnSpPr>
            <p:nvPr/>
          </p:nvCxnSpPr>
          <p:spPr bwMode="auto">
            <a:xfrm rot="5400000">
              <a:off x="5123504" y="3614990"/>
              <a:ext cx="0" cy="8991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9" name="Line 2113"/>
            <p:cNvCxnSpPr>
              <a:cxnSpLocks noChangeAspect="1" noChangeShapeType="1"/>
            </p:cNvCxnSpPr>
            <p:nvPr/>
          </p:nvCxnSpPr>
          <p:spPr bwMode="auto">
            <a:xfrm rot="5400000">
              <a:off x="4875219" y="293338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Line 2115"/>
            <p:cNvCxnSpPr>
              <a:cxnSpLocks noChangeAspect="1" noChangeShapeType="1"/>
            </p:cNvCxnSpPr>
            <p:nvPr/>
          </p:nvCxnSpPr>
          <p:spPr bwMode="auto">
            <a:xfrm rot="5400000" flipH="1">
              <a:off x="5054924" y="292703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 name="Rectangle 53"/>
            <p:cNvSpPr>
              <a:spLocks noChangeAspect="1" noChangeArrowheads="1"/>
            </p:cNvSpPr>
            <p:nvPr/>
          </p:nvSpPr>
          <p:spPr bwMode="auto">
            <a:xfrm>
              <a:off x="4885062" y="2905300"/>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55" name="Rectangle 54"/>
            <p:cNvSpPr>
              <a:spLocks noChangeAspect="1" noChangeArrowheads="1"/>
            </p:cNvSpPr>
            <p:nvPr/>
          </p:nvSpPr>
          <p:spPr bwMode="auto">
            <a:xfrm>
              <a:off x="5032382" y="3004995"/>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a:solidFill>
                    <a:srgbClr val="000000"/>
                  </a:solidFill>
                  <a:effectLst/>
                  <a:latin typeface="Geneva"/>
                  <a:ea typeface="Calibri"/>
                  <a:cs typeface="Geneva"/>
                </a:rPr>
                <a:t>&amp;</a:t>
              </a:r>
              <a:endParaRPr lang="sv-SE" sz="1100">
                <a:effectLst/>
                <a:latin typeface="Calibri"/>
                <a:ea typeface="Calibri"/>
                <a:cs typeface="Times New Roman"/>
              </a:endParaRPr>
            </a:p>
          </p:txBody>
        </p:sp>
        <p:cxnSp>
          <p:nvCxnSpPr>
            <p:cNvPr id="60" name="Line 2132"/>
            <p:cNvCxnSpPr>
              <a:cxnSpLocks noChangeAspect="1" noChangeShapeType="1"/>
            </p:cNvCxnSpPr>
            <p:nvPr/>
          </p:nvCxnSpPr>
          <p:spPr bwMode="auto">
            <a:xfrm rot="5400000">
              <a:off x="3882079" y="293338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1" name="Line 2134"/>
            <p:cNvCxnSpPr>
              <a:cxnSpLocks noChangeAspect="1" noChangeShapeType="1"/>
            </p:cNvCxnSpPr>
            <p:nvPr/>
          </p:nvCxnSpPr>
          <p:spPr bwMode="auto">
            <a:xfrm rot="5400000" flipH="1">
              <a:off x="4061784" y="292703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5" name="Rectangle 64"/>
            <p:cNvSpPr>
              <a:spLocks noChangeAspect="1" noChangeArrowheads="1"/>
            </p:cNvSpPr>
            <p:nvPr/>
          </p:nvSpPr>
          <p:spPr bwMode="auto">
            <a:xfrm>
              <a:off x="3891922" y="2905300"/>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66" name="Rectangle 65"/>
            <p:cNvSpPr>
              <a:spLocks noChangeAspect="1" noChangeArrowheads="1"/>
            </p:cNvSpPr>
            <p:nvPr/>
          </p:nvSpPr>
          <p:spPr bwMode="auto">
            <a:xfrm>
              <a:off x="4039242" y="3004995"/>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a:solidFill>
                    <a:srgbClr val="000000"/>
                  </a:solidFill>
                  <a:effectLst/>
                  <a:latin typeface="Geneva"/>
                  <a:ea typeface="Calibri"/>
                  <a:cs typeface="Geneva"/>
                </a:rPr>
                <a:t>&amp;</a:t>
              </a:r>
              <a:endParaRPr lang="sv-SE" sz="1100">
                <a:effectLst/>
                <a:latin typeface="Calibri"/>
                <a:ea typeface="Calibri"/>
                <a:cs typeface="Times New Roman"/>
              </a:endParaRPr>
            </a:p>
          </p:txBody>
        </p:sp>
        <p:cxnSp>
          <p:nvCxnSpPr>
            <p:cNvPr id="68" name="Line 2144"/>
            <p:cNvCxnSpPr>
              <a:cxnSpLocks noChangeAspect="1" noChangeShapeType="1"/>
            </p:cNvCxnSpPr>
            <p:nvPr/>
          </p:nvCxnSpPr>
          <p:spPr bwMode="auto">
            <a:xfrm rot="5400000">
              <a:off x="3415989" y="353345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Line 2145"/>
            <p:cNvCxnSpPr>
              <a:cxnSpLocks noChangeAspect="1" noChangeShapeType="1"/>
            </p:cNvCxnSpPr>
            <p:nvPr/>
          </p:nvCxnSpPr>
          <p:spPr bwMode="auto">
            <a:xfrm rot="5400000" flipH="1">
              <a:off x="3563944" y="353599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1" name="Rectangle 70"/>
            <p:cNvSpPr>
              <a:spLocks noChangeAspect="1" noChangeArrowheads="1"/>
            </p:cNvSpPr>
            <p:nvPr/>
          </p:nvSpPr>
          <p:spPr bwMode="auto">
            <a:xfrm rot="5400000">
              <a:off x="3405512" y="355188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72" name="Rectangle 71"/>
            <p:cNvSpPr>
              <a:spLocks noChangeAspect="1" noChangeArrowheads="1"/>
            </p:cNvSpPr>
            <p:nvPr/>
          </p:nvSpPr>
          <p:spPr bwMode="auto">
            <a:xfrm>
              <a:off x="3553467" y="3640784"/>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a:solidFill>
                    <a:srgbClr val="000000"/>
                  </a:solidFill>
                  <a:effectLst/>
                  <a:latin typeface="Geneva"/>
                  <a:ea typeface="Calibri"/>
                  <a:cs typeface="Geneva"/>
                </a:rPr>
                <a:t>&amp;</a:t>
              </a:r>
              <a:endParaRPr lang="sv-SE" sz="1100" dirty="0">
                <a:effectLst/>
                <a:latin typeface="Calibri"/>
                <a:ea typeface="Calibri"/>
                <a:cs typeface="Times New Roman"/>
              </a:endParaRPr>
            </a:p>
          </p:txBody>
        </p:sp>
        <p:cxnSp>
          <p:nvCxnSpPr>
            <p:cNvPr id="73" name="Line 2149"/>
            <p:cNvCxnSpPr>
              <a:cxnSpLocks noChangeShapeType="1"/>
            </p:cNvCxnSpPr>
            <p:nvPr/>
          </p:nvCxnSpPr>
          <p:spPr bwMode="auto">
            <a:xfrm rot="5400000">
              <a:off x="3875729" y="3207702"/>
              <a:ext cx="0" cy="4140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Line 2150"/>
            <p:cNvCxnSpPr>
              <a:cxnSpLocks noChangeShapeType="1"/>
            </p:cNvCxnSpPr>
            <p:nvPr/>
          </p:nvCxnSpPr>
          <p:spPr bwMode="auto">
            <a:xfrm rot="5400000">
              <a:off x="3316294" y="3207067"/>
              <a:ext cx="0" cy="4140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Line 2158"/>
            <p:cNvCxnSpPr>
              <a:cxnSpLocks noChangeAspect="1" noChangeShapeType="1"/>
            </p:cNvCxnSpPr>
            <p:nvPr/>
          </p:nvCxnSpPr>
          <p:spPr bwMode="auto">
            <a:xfrm rot="5400000">
              <a:off x="2898464" y="2934657"/>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 name="Line 2160"/>
            <p:cNvCxnSpPr>
              <a:cxnSpLocks noChangeAspect="1" noChangeShapeType="1"/>
            </p:cNvCxnSpPr>
            <p:nvPr/>
          </p:nvCxnSpPr>
          <p:spPr bwMode="auto">
            <a:xfrm rot="5400000" flipH="1">
              <a:off x="3078169" y="2928307"/>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 name="Rectangle 82"/>
            <p:cNvSpPr>
              <a:spLocks noChangeAspect="1" noChangeArrowheads="1"/>
            </p:cNvSpPr>
            <p:nvPr/>
          </p:nvSpPr>
          <p:spPr bwMode="auto">
            <a:xfrm>
              <a:off x="2908307" y="2906570"/>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84" name="Rectangle 83"/>
            <p:cNvSpPr>
              <a:spLocks noChangeAspect="1" noChangeArrowheads="1"/>
            </p:cNvSpPr>
            <p:nvPr/>
          </p:nvSpPr>
          <p:spPr bwMode="auto">
            <a:xfrm>
              <a:off x="3055627" y="3006265"/>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a:solidFill>
                    <a:srgbClr val="000000"/>
                  </a:solidFill>
                  <a:effectLst/>
                  <a:latin typeface="Geneva"/>
                  <a:ea typeface="Calibri"/>
                  <a:cs typeface="Geneva"/>
                </a:rPr>
                <a:t>&amp;</a:t>
              </a:r>
              <a:endParaRPr lang="sv-SE" sz="1100" dirty="0">
                <a:effectLst/>
                <a:latin typeface="Calibri"/>
                <a:ea typeface="Calibri"/>
                <a:cs typeface="Times New Roman"/>
              </a:endParaRPr>
            </a:p>
          </p:txBody>
        </p:sp>
        <p:sp>
          <p:nvSpPr>
            <p:cNvPr id="114" name="Rectangle 113"/>
            <p:cNvSpPr>
              <a:spLocks noChangeArrowheads="1"/>
            </p:cNvSpPr>
            <p:nvPr/>
          </p:nvSpPr>
          <p:spPr bwMode="auto">
            <a:xfrm>
              <a:off x="5865696"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7 </a:t>
              </a:r>
              <a:endParaRPr lang="sv-SE" sz="1100" dirty="0">
                <a:effectLst/>
                <a:latin typeface="Calibri"/>
                <a:ea typeface="Calibri"/>
                <a:cs typeface="Times New Roman"/>
              </a:endParaRPr>
            </a:p>
          </p:txBody>
        </p:sp>
        <p:sp>
          <p:nvSpPr>
            <p:cNvPr id="115" name="Rectangle 114"/>
            <p:cNvSpPr>
              <a:spLocks noChangeArrowheads="1"/>
            </p:cNvSpPr>
            <p:nvPr/>
          </p:nvSpPr>
          <p:spPr bwMode="auto">
            <a:xfrm>
              <a:off x="4866073"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P5 </a:t>
              </a:r>
              <a:endParaRPr lang="sv-SE" sz="1100" dirty="0">
                <a:effectLst/>
                <a:latin typeface="Calibri"/>
                <a:ea typeface="Calibri"/>
                <a:cs typeface="Times New Roman"/>
              </a:endParaRPr>
            </a:p>
          </p:txBody>
        </p:sp>
        <p:sp>
          <p:nvSpPr>
            <p:cNvPr id="116" name="Rectangle 115"/>
            <p:cNvSpPr>
              <a:spLocks noChangeArrowheads="1"/>
            </p:cNvSpPr>
            <p:nvPr/>
          </p:nvSpPr>
          <p:spPr bwMode="auto">
            <a:xfrm>
              <a:off x="4107018"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P4 </a:t>
              </a:r>
              <a:endParaRPr lang="sv-SE" sz="1100" dirty="0">
                <a:effectLst/>
                <a:latin typeface="Calibri"/>
                <a:ea typeface="Calibri"/>
                <a:cs typeface="Times New Roman"/>
              </a:endParaRPr>
            </a:p>
          </p:txBody>
        </p:sp>
        <p:sp>
          <p:nvSpPr>
            <p:cNvPr id="117" name="Rectangle 116"/>
            <p:cNvSpPr>
              <a:spLocks noChangeArrowheads="1"/>
            </p:cNvSpPr>
            <p:nvPr/>
          </p:nvSpPr>
          <p:spPr bwMode="auto">
            <a:xfrm>
              <a:off x="3894073"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P3 </a:t>
              </a:r>
              <a:endParaRPr lang="sv-SE" sz="1100" dirty="0">
                <a:effectLst/>
                <a:latin typeface="Calibri"/>
                <a:ea typeface="Calibri"/>
                <a:cs typeface="Times New Roman"/>
              </a:endParaRPr>
            </a:p>
          </p:txBody>
        </p:sp>
        <p:sp>
          <p:nvSpPr>
            <p:cNvPr id="118" name="Rectangle 117"/>
            <p:cNvSpPr>
              <a:spLocks noChangeArrowheads="1"/>
            </p:cNvSpPr>
            <p:nvPr/>
          </p:nvSpPr>
          <p:spPr bwMode="auto">
            <a:xfrm>
              <a:off x="3135018"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P2 </a:t>
              </a:r>
              <a:endParaRPr lang="sv-SE" sz="1100" dirty="0">
                <a:effectLst/>
                <a:latin typeface="Calibri"/>
                <a:ea typeface="Calibri"/>
                <a:cs typeface="Times New Roman"/>
              </a:endParaRPr>
            </a:p>
          </p:txBody>
        </p:sp>
        <p:sp>
          <p:nvSpPr>
            <p:cNvPr id="119" name="Rectangle 118"/>
            <p:cNvSpPr>
              <a:spLocks noChangeArrowheads="1"/>
            </p:cNvSpPr>
            <p:nvPr/>
          </p:nvSpPr>
          <p:spPr bwMode="auto">
            <a:xfrm>
              <a:off x="2886073" y="2627714"/>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P1 </a:t>
              </a:r>
              <a:endParaRPr lang="sv-SE" sz="1100" dirty="0">
                <a:effectLst/>
                <a:latin typeface="Calibri"/>
                <a:ea typeface="Calibri"/>
                <a:cs typeface="Times New Roman"/>
              </a:endParaRPr>
            </a:p>
          </p:txBody>
        </p:sp>
        <p:sp>
          <p:nvSpPr>
            <p:cNvPr id="120" name="Rectangle 119"/>
            <p:cNvSpPr>
              <a:spLocks noChangeArrowheads="1"/>
            </p:cNvSpPr>
            <p:nvPr/>
          </p:nvSpPr>
          <p:spPr bwMode="auto">
            <a:xfrm>
              <a:off x="6067169" y="26277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8 </a:t>
              </a:r>
              <a:endParaRPr lang="sv-SE" sz="1100" dirty="0">
                <a:effectLst/>
                <a:latin typeface="Calibri"/>
                <a:ea typeface="Calibri"/>
                <a:cs typeface="Times New Roman"/>
              </a:endParaRPr>
            </a:p>
          </p:txBody>
        </p:sp>
        <p:sp>
          <p:nvSpPr>
            <p:cNvPr id="121" name="Rectangle 120"/>
            <p:cNvSpPr>
              <a:spLocks noChangeArrowheads="1"/>
            </p:cNvSpPr>
            <p:nvPr/>
          </p:nvSpPr>
          <p:spPr bwMode="auto">
            <a:xfrm>
              <a:off x="5115018" y="26277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P6 </a:t>
              </a:r>
              <a:endParaRPr lang="sv-SE" sz="1100" dirty="0">
                <a:effectLst/>
                <a:latin typeface="Calibri"/>
                <a:ea typeface="Calibri"/>
                <a:cs typeface="Times New Roman"/>
              </a:endParaRPr>
            </a:p>
          </p:txBody>
        </p:sp>
        <p:sp>
          <p:nvSpPr>
            <p:cNvPr id="122" name="Rectangle 121"/>
            <p:cNvSpPr>
              <a:spLocks noChangeArrowheads="1"/>
            </p:cNvSpPr>
            <p:nvPr/>
          </p:nvSpPr>
          <p:spPr bwMode="auto">
            <a:xfrm>
              <a:off x="5903910" y="3484815"/>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8:7 </a:t>
              </a:r>
              <a:endParaRPr lang="sv-SE" sz="1100" dirty="0">
                <a:effectLst/>
                <a:latin typeface="Calibri"/>
                <a:ea typeface="Calibri"/>
                <a:cs typeface="Times New Roman"/>
              </a:endParaRPr>
            </a:p>
          </p:txBody>
        </p:sp>
        <p:sp>
          <p:nvSpPr>
            <p:cNvPr id="123" name="Rectangle 122"/>
            <p:cNvSpPr>
              <a:spLocks noChangeArrowheads="1"/>
            </p:cNvSpPr>
            <p:nvPr/>
          </p:nvSpPr>
          <p:spPr bwMode="auto">
            <a:xfrm>
              <a:off x="4931492" y="3453829"/>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6:5 </a:t>
              </a:r>
              <a:endParaRPr lang="sv-SE" sz="1100" dirty="0">
                <a:effectLst/>
                <a:latin typeface="Calibri"/>
                <a:ea typeface="Calibri"/>
                <a:cs typeface="Times New Roman"/>
              </a:endParaRPr>
            </a:p>
          </p:txBody>
        </p:sp>
        <p:sp>
          <p:nvSpPr>
            <p:cNvPr id="124" name="Rectangle 123"/>
            <p:cNvSpPr>
              <a:spLocks noChangeArrowheads="1"/>
            </p:cNvSpPr>
            <p:nvPr/>
          </p:nvSpPr>
          <p:spPr bwMode="auto">
            <a:xfrm>
              <a:off x="3950828" y="3453831"/>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4:3 </a:t>
              </a:r>
              <a:endParaRPr lang="sv-SE" sz="1100" dirty="0">
                <a:effectLst/>
                <a:latin typeface="Calibri"/>
                <a:ea typeface="Calibri"/>
                <a:cs typeface="Times New Roman"/>
              </a:endParaRPr>
            </a:p>
          </p:txBody>
        </p:sp>
        <p:sp>
          <p:nvSpPr>
            <p:cNvPr id="125" name="Rectangle 124"/>
            <p:cNvSpPr>
              <a:spLocks noChangeArrowheads="1"/>
            </p:cNvSpPr>
            <p:nvPr/>
          </p:nvSpPr>
          <p:spPr bwMode="auto">
            <a:xfrm>
              <a:off x="2987122" y="3453828"/>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2:1 </a:t>
              </a:r>
              <a:endParaRPr lang="sv-SE" sz="1100" dirty="0">
                <a:effectLst/>
                <a:latin typeface="Calibri"/>
                <a:ea typeface="Calibri"/>
                <a:cs typeface="Times New Roman"/>
              </a:endParaRPr>
            </a:p>
          </p:txBody>
        </p:sp>
        <p:sp>
          <p:nvSpPr>
            <p:cNvPr id="126" name="Rectangle 125"/>
            <p:cNvSpPr>
              <a:spLocks noChangeArrowheads="1"/>
            </p:cNvSpPr>
            <p:nvPr/>
          </p:nvSpPr>
          <p:spPr bwMode="auto">
            <a:xfrm>
              <a:off x="5408378" y="4134030"/>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8:6 </a:t>
              </a:r>
              <a:endParaRPr lang="sv-SE" sz="1100" dirty="0">
                <a:effectLst/>
                <a:latin typeface="Calibri"/>
                <a:ea typeface="Calibri"/>
                <a:cs typeface="Times New Roman"/>
              </a:endParaRPr>
            </a:p>
          </p:txBody>
        </p:sp>
        <p:sp>
          <p:nvSpPr>
            <p:cNvPr id="127" name="Rectangle 126"/>
            <p:cNvSpPr>
              <a:spLocks noChangeArrowheads="1"/>
            </p:cNvSpPr>
            <p:nvPr/>
          </p:nvSpPr>
          <p:spPr bwMode="auto">
            <a:xfrm>
              <a:off x="3464162" y="4134024"/>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4:1 </a:t>
              </a:r>
              <a:endParaRPr lang="sv-SE" sz="1100" dirty="0">
                <a:effectLst/>
                <a:latin typeface="Calibri"/>
                <a:ea typeface="Calibri"/>
                <a:cs typeface="Times New Roman"/>
              </a:endParaRPr>
            </a:p>
          </p:txBody>
        </p:sp>
        <p:sp>
          <p:nvSpPr>
            <p:cNvPr id="128" name="Rectangle 127"/>
            <p:cNvSpPr>
              <a:spLocks noChangeArrowheads="1"/>
            </p:cNvSpPr>
            <p:nvPr/>
          </p:nvSpPr>
          <p:spPr bwMode="auto">
            <a:xfrm>
              <a:off x="4463749" y="4735984"/>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latin typeface="Geneva"/>
                  <a:ea typeface="Calibri"/>
                  <a:cs typeface="Geneva"/>
                </a:rPr>
                <a:t>P</a:t>
              </a:r>
              <a:r>
                <a:rPr lang="en-US" sz="1000" dirty="0" smtClean="0">
                  <a:solidFill>
                    <a:srgbClr val="000000"/>
                  </a:solidFill>
                  <a:effectLst/>
                  <a:latin typeface="Geneva"/>
                  <a:ea typeface="Calibri"/>
                  <a:cs typeface="Geneva"/>
                </a:rPr>
                <a:t>8:1 </a:t>
              </a:r>
              <a:endParaRPr lang="sv-SE" sz="1100" dirty="0">
                <a:effectLst/>
                <a:latin typeface="Calibri"/>
                <a:ea typeface="Calibri"/>
                <a:cs typeface="Times New Roman"/>
              </a:endParaRPr>
            </a:p>
          </p:txBody>
        </p:sp>
      </p:grpSp>
      <p:grpSp>
        <p:nvGrpSpPr>
          <p:cNvPr id="205" name="Group 204"/>
          <p:cNvGrpSpPr/>
          <p:nvPr/>
        </p:nvGrpSpPr>
        <p:grpSpPr>
          <a:xfrm flipH="1">
            <a:off x="686543" y="4917340"/>
            <a:ext cx="7770913" cy="1103948"/>
            <a:chOff x="686545" y="4917340"/>
            <a:chExt cx="7770913" cy="1103948"/>
          </a:xfrm>
        </p:grpSpPr>
        <p:sp>
          <p:nvSpPr>
            <p:cNvPr id="203" name="Rectangle 202"/>
            <p:cNvSpPr>
              <a:spLocks noChangeAspect="1" noChangeArrowheads="1"/>
            </p:cNvSpPr>
            <p:nvPr/>
          </p:nvSpPr>
          <p:spPr bwMode="auto">
            <a:xfrm>
              <a:off x="686545" y="4917340"/>
              <a:ext cx="7770913" cy="1103948"/>
            </a:xfrm>
            <a:prstGeom prst="rect">
              <a:avLst/>
            </a:prstGeom>
            <a:solidFill>
              <a:srgbClr val="FFFFFF"/>
            </a:solidFill>
            <a:ln w="6350">
              <a:noFill/>
              <a:miter lim="800000"/>
              <a:headEnd/>
              <a:tailEnd/>
            </a:ln>
          </p:spPr>
          <p:txBody>
            <a:bodyPr rot="0" vert="horz" wrap="square" lIns="91440" tIns="45720" rIns="91440" bIns="45720" anchor="t" anchorCtr="0" upright="1">
              <a:noAutofit/>
            </a:bodyPr>
            <a:lstStyle/>
            <a:p>
              <a:endParaRPr lang="sv-SE"/>
            </a:p>
          </p:txBody>
        </p:sp>
        <p:grpSp>
          <p:nvGrpSpPr>
            <p:cNvPr id="204" name="Group 203"/>
            <p:cNvGrpSpPr/>
            <p:nvPr/>
          </p:nvGrpSpPr>
          <p:grpSpPr>
            <a:xfrm>
              <a:off x="885933" y="5013176"/>
              <a:ext cx="7299999" cy="638830"/>
              <a:chOff x="885933" y="5013176"/>
              <a:chExt cx="7299999" cy="638830"/>
            </a:xfrm>
          </p:grpSpPr>
          <p:cxnSp>
            <p:nvCxnSpPr>
              <p:cNvPr id="130" name="Line 2158"/>
              <p:cNvCxnSpPr>
                <a:cxnSpLocks noChangeAspect="1" noChangeShapeType="1"/>
              </p:cNvCxnSpPr>
              <p:nvPr/>
            </p:nvCxnSpPr>
            <p:spPr bwMode="auto">
              <a:xfrm>
                <a:off x="1017381" y="5481101"/>
                <a:ext cx="121049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Line 2160"/>
              <p:cNvCxnSpPr>
                <a:cxnSpLocks noChangeShapeType="1"/>
              </p:cNvCxnSpPr>
              <p:nvPr/>
            </p:nvCxnSpPr>
            <p:spPr bwMode="auto">
              <a:xfrm flipH="1">
                <a:off x="1905851" y="5336465"/>
                <a:ext cx="22288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Line 2166"/>
              <p:cNvCxnSpPr>
                <a:cxnSpLocks noChangeAspect="1" noChangeShapeType="1"/>
              </p:cNvCxnSpPr>
              <p:nvPr/>
            </p:nvCxnSpPr>
            <p:spPr bwMode="auto">
              <a:xfrm>
                <a:off x="2080558" y="541659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33" name="Rectangle 132"/>
              <p:cNvSpPr>
                <a:spLocks noChangeAspect="1" noChangeArrowheads="1"/>
              </p:cNvSpPr>
              <p:nvPr/>
            </p:nvSpPr>
            <p:spPr bwMode="auto">
              <a:xfrm>
                <a:off x="2033568" y="5223553"/>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34" name="Line 2176"/>
              <p:cNvCxnSpPr>
                <a:cxnSpLocks noChangeAspect="1" noChangeShapeType="1"/>
              </p:cNvCxnSpPr>
              <p:nvPr/>
            </p:nvCxnSpPr>
            <p:spPr bwMode="auto">
              <a:xfrm>
                <a:off x="2658409" y="5416593"/>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5" name="Line 2176"/>
              <p:cNvCxnSpPr>
                <a:cxnSpLocks noChangeAspect="1" noChangeShapeType="1"/>
              </p:cNvCxnSpPr>
              <p:nvPr/>
            </p:nvCxnSpPr>
            <p:spPr bwMode="auto">
              <a:xfrm>
                <a:off x="1905851" y="5175176"/>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36" name="Rectangle 135"/>
              <p:cNvSpPr>
                <a:spLocks noChangeArrowheads="1"/>
              </p:cNvSpPr>
              <p:nvPr/>
            </p:nvSpPr>
            <p:spPr bwMode="auto">
              <a:xfrm>
                <a:off x="1770676"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P2 </a:t>
                </a:r>
                <a:endParaRPr lang="sv-SE" sz="1100" dirty="0">
                  <a:effectLst/>
                  <a:latin typeface="Calibri"/>
                  <a:ea typeface="Calibri"/>
                  <a:cs typeface="Times New Roman"/>
                </a:endParaRPr>
              </a:p>
            </p:txBody>
          </p:sp>
          <p:grpSp>
            <p:nvGrpSpPr>
              <p:cNvPr id="137" name="Group 136"/>
              <p:cNvGrpSpPr/>
              <p:nvPr/>
            </p:nvGrpSpPr>
            <p:grpSpPr>
              <a:xfrm>
                <a:off x="2663557" y="5175176"/>
                <a:ext cx="864085" cy="435092"/>
                <a:chOff x="3018589" y="5635606"/>
                <a:chExt cx="864085" cy="435092"/>
              </a:xfrm>
            </p:grpSpPr>
            <p:cxnSp>
              <p:nvCxnSpPr>
                <p:cNvPr id="187" name="Line 2158"/>
                <p:cNvCxnSpPr>
                  <a:cxnSpLocks noChangeAspect="1" noChangeShapeType="1"/>
                </p:cNvCxnSpPr>
                <p:nvPr/>
              </p:nvCxnSpPr>
              <p:spPr bwMode="auto">
                <a:xfrm>
                  <a:off x="3018589" y="5940896"/>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8" name="Line 2160"/>
                <p:cNvCxnSpPr>
                  <a:cxnSpLocks noChangeAspect="1" noChangeShapeType="1"/>
                </p:cNvCxnSpPr>
                <p:nvPr/>
              </p:nvCxnSpPr>
              <p:spPr bwMode="auto">
                <a:xfrm flipH="1">
                  <a:off x="3119177" y="5796896"/>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9" name="Line 2166"/>
                <p:cNvCxnSpPr>
                  <a:cxnSpLocks noChangeAspect="1" noChangeShapeType="1"/>
                </p:cNvCxnSpPr>
                <p:nvPr/>
              </p:nvCxnSpPr>
              <p:spPr bwMode="auto">
                <a:xfrm>
                  <a:off x="3294179" y="587702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0" name="Rectangle 189"/>
                <p:cNvSpPr>
                  <a:spLocks noChangeAspect="1" noChangeArrowheads="1"/>
                </p:cNvSpPr>
                <p:nvPr/>
              </p:nvSpPr>
              <p:spPr bwMode="auto">
                <a:xfrm>
                  <a:off x="3247189" y="5683983"/>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91" name="Line 2176"/>
                <p:cNvCxnSpPr>
                  <a:cxnSpLocks noChangeAspect="1" noChangeShapeType="1"/>
                </p:cNvCxnSpPr>
                <p:nvPr/>
              </p:nvCxnSpPr>
              <p:spPr bwMode="auto">
                <a:xfrm>
                  <a:off x="3882391" y="5877023"/>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2176"/>
                <p:cNvCxnSpPr>
                  <a:cxnSpLocks noChangeAspect="1" noChangeShapeType="1"/>
                </p:cNvCxnSpPr>
                <p:nvPr/>
              </p:nvCxnSpPr>
              <p:spPr bwMode="auto">
                <a:xfrm>
                  <a:off x="3119177" y="5635606"/>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8" name="Group 137"/>
              <p:cNvGrpSpPr/>
              <p:nvPr/>
            </p:nvGrpSpPr>
            <p:grpSpPr>
              <a:xfrm>
                <a:off x="3527358" y="5175176"/>
                <a:ext cx="854075" cy="435092"/>
                <a:chOff x="3882390" y="5658204"/>
                <a:chExt cx="854075" cy="435092"/>
              </a:xfrm>
            </p:grpSpPr>
            <p:cxnSp>
              <p:nvCxnSpPr>
                <p:cNvPr id="181" name="Line 2158"/>
                <p:cNvCxnSpPr>
                  <a:cxnSpLocks noChangeAspect="1" noChangeShapeType="1"/>
                </p:cNvCxnSpPr>
                <p:nvPr/>
              </p:nvCxnSpPr>
              <p:spPr bwMode="auto">
                <a:xfrm>
                  <a:off x="3882390" y="5963494"/>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2" name="Line 2160"/>
                <p:cNvCxnSpPr>
                  <a:cxnSpLocks noChangeAspect="1" noChangeShapeType="1"/>
                </p:cNvCxnSpPr>
                <p:nvPr/>
              </p:nvCxnSpPr>
              <p:spPr bwMode="auto">
                <a:xfrm flipH="1">
                  <a:off x="3983273" y="5819494"/>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3" name="Line 2166"/>
                <p:cNvCxnSpPr>
                  <a:cxnSpLocks noChangeAspect="1" noChangeShapeType="1"/>
                </p:cNvCxnSpPr>
                <p:nvPr/>
              </p:nvCxnSpPr>
              <p:spPr bwMode="auto">
                <a:xfrm>
                  <a:off x="4157980" y="5899621"/>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4" name="Rectangle 183"/>
                <p:cNvSpPr>
                  <a:spLocks noChangeAspect="1" noChangeArrowheads="1"/>
                </p:cNvSpPr>
                <p:nvPr/>
              </p:nvSpPr>
              <p:spPr bwMode="auto">
                <a:xfrm>
                  <a:off x="4110990" y="5706581"/>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85" name="Line 2176"/>
                <p:cNvCxnSpPr>
                  <a:cxnSpLocks noChangeAspect="1" noChangeShapeType="1"/>
                </p:cNvCxnSpPr>
                <p:nvPr/>
              </p:nvCxnSpPr>
              <p:spPr bwMode="auto">
                <a:xfrm>
                  <a:off x="4735831" y="5899621"/>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6" name="Line 2176"/>
                <p:cNvCxnSpPr>
                  <a:cxnSpLocks noChangeAspect="1" noChangeShapeType="1"/>
                </p:cNvCxnSpPr>
                <p:nvPr/>
              </p:nvCxnSpPr>
              <p:spPr bwMode="auto">
                <a:xfrm>
                  <a:off x="3983273" y="5658204"/>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39" name="Rectangle 138"/>
              <p:cNvSpPr>
                <a:spLocks noChangeArrowheads="1"/>
              </p:cNvSpPr>
              <p:nvPr/>
            </p:nvSpPr>
            <p:spPr bwMode="auto">
              <a:xfrm>
                <a:off x="3493066"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P4 </a:t>
                </a:r>
                <a:endParaRPr lang="sv-SE" sz="1100" dirty="0">
                  <a:effectLst/>
                  <a:latin typeface="Calibri"/>
                  <a:ea typeface="Calibri"/>
                  <a:cs typeface="Times New Roman"/>
                </a:endParaRPr>
              </a:p>
            </p:txBody>
          </p:sp>
          <p:sp>
            <p:nvSpPr>
              <p:cNvPr id="140" name="Rectangle 139"/>
              <p:cNvSpPr>
                <a:spLocks noChangeArrowheads="1"/>
              </p:cNvSpPr>
              <p:nvPr/>
            </p:nvSpPr>
            <p:spPr bwMode="auto">
              <a:xfrm>
                <a:off x="2636250"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P3 </a:t>
                </a:r>
                <a:endParaRPr lang="sv-SE" sz="1100" dirty="0">
                  <a:effectLst/>
                  <a:latin typeface="Calibri"/>
                  <a:ea typeface="Calibri"/>
                  <a:cs typeface="Times New Roman"/>
                </a:endParaRPr>
              </a:p>
            </p:txBody>
          </p:sp>
          <p:cxnSp>
            <p:nvCxnSpPr>
              <p:cNvPr id="151" name="Line 2158"/>
              <p:cNvCxnSpPr>
                <a:cxnSpLocks noChangeAspect="1" noChangeShapeType="1"/>
              </p:cNvCxnSpPr>
              <p:nvPr/>
            </p:nvCxnSpPr>
            <p:spPr bwMode="auto">
              <a:xfrm>
                <a:off x="4388291" y="5481176"/>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2" name="Line 2160"/>
              <p:cNvCxnSpPr>
                <a:cxnSpLocks noChangeAspect="1" noChangeShapeType="1"/>
              </p:cNvCxnSpPr>
              <p:nvPr/>
            </p:nvCxnSpPr>
            <p:spPr bwMode="auto">
              <a:xfrm flipH="1">
                <a:off x="4488879" y="5337176"/>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3" name="Line 2166"/>
              <p:cNvCxnSpPr>
                <a:cxnSpLocks noChangeAspect="1" noChangeShapeType="1"/>
              </p:cNvCxnSpPr>
              <p:nvPr/>
            </p:nvCxnSpPr>
            <p:spPr bwMode="auto">
              <a:xfrm>
                <a:off x="4684968" y="541730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4" name="Rectangle 153"/>
              <p:cNvSpPr>
                <a:spLocks noChangeAspect="1" noChangeArrowheads="1"/>
              </p:cNvSpPr>
              <p:nvPr/>
            </p:nvSpPr>
            <p:spPr bwMode="auto">
              <a:xfrm>
                <a:off x="4616891" y="5224263"/>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55" name="Line 2176"/>
              <p:cNvCxnSpPr>
                <a:cxnSpLocks noChangeAspect="1" noChangeShapeType="1"/>
              </p:cNvCxnSpPr>
              <p:nvPr/>
            </p:nvCxnSpPr>
            <p:spPr bwMode="auto">
              <a:xfrm>
                <a:off x="4488879" y="5175886"/>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56" name="Group 155"/>
              <p:cNvGrpSpPr/>
              <p:nvPr/>
            </p:nvGrpSpPr>
            <p:grpSpPr>
              <a:xfrm>
                <a:off x="5252092" y="5175176"/>
                <a:ext cx="854075" cy="435092"/>
                <a:chOff x="2160000" y="5613522"/>
                <a:chExt cx="854075" cy="435092"/>
              </a:xfrm>
            </p:grpSpPr>
            <p:cxnSp>
              <p:nvCxnSpPr>
                <p:cNvPr id="174" name="Line 2176"/>
                <p:cNvCxnSpPr>
                  <a:cxnSpLocks noChangeAspect="1" noChangeShapeType="1"/>
                </p:cNvCxnSpPr>
                <p:nvPr/>
              </p:nvCxnSpPr>
              <p:spPr bwMode="auto">
                <a:xfrm>
                  <a:off x="2160001" y="5854722"/>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5" name="Line 2158"/>
                <p:cNvCxnSpPr>
                  <a:cxnSpLocks noChangeAspect="1" noChangeShapeType="1"/>
                </p:cNvCxnSpPr>
                <p:nvPr/>
              </p:nvCxnSpPr>
              <p:spPr bwMode="auto">
                <a:xfrm>
                  <a:off x="2160000" y="5918812"/>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6" name="Line 2160"/>
                <p:cNvCxnSpPr>
                  <a:cxnSpLocks noChangeAspect="1" noChangeShapeType="1"/>
                </p:cNvCxnSpPr>
                <p:nvPr/>
              </p:nvCxnSpPr>
              <p:spPr bwMode="auto">
                <a:xfrm flipH="1">
                  <a:off x="2260883" y="5774812"/>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7" name="Line 2166"/>
                <p:cNvCxnSpPr>
                  <a:cxnSpLocks noChangeAspect="1" noChangeShapeType="1"/>
                </p:cNvCxnSpPr>
                <p:nvPr/>
              </p:nvCxnSpPr>
              <p:spPr bwMode="auto">
                <a:xfrm>
                  <a:off x="2435590" y="5854939"/>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8" name="Rectangle 177"/>
                <p:cNvSpPr>
                  <a:spLocks noChangeAspect="1" noChangeArrowheads="1"/>
                </p:cNvSpPr>
                <p:nvPr/>
              </p:nvSpPr>
              <p:spPr bwMode="auto">
                <a:xfrm>
                  <a:off x="2388600" y="5661899"/>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79" name="Line 2176"/>
                <p:cNvCxnSpPr>
                  <a:cxnSpLocks noChangeAspect="1" noChangeShapeType="1"/>
                </p:cNvCxnSpPr>
                <p:nvPr/>
              </p:nvCxnSpPr>
              <p:spPr bwMode="auto">
                <a:xfrm>
                  <a:off x="3013441" y="5854939"/>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0" name="Line 2176"/>
                <p:cNvCxnSpPr>
                  <a:cxnSpLocks noChangeAspect="1" noChangeShapeType="1"/>
                </p:cNvCxnSpPr>
                <p:nvPr/>
              </p:nvCxnSpPr>
              <p:spPr bwMode="auto">
                <a:xfrm>
                  <a:off x="2260883" y="5613522"/>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7" name="Rectangle 156"/>
              <p:cNvSpPr>
                <a:spLocks noChangeArrowheads="1"/>
              </p:cNvSpPr>
              <p:nvPr/>
            </p:nvSpPr>
            <p:spPr bwMode="auto">
              <a:xfrm>
                <a:off x="5217800"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P6 </a:t>
                </a:r>
                <a:endParaRPr lang="sv-SE" sz="1100" dirty="0">
                  <a:effectLst/>
                  <a:latin typeface="Calibri"/>
                  <a:ea typeface="Calibri"/>
                  <a:cs typeface="Times New Roman"/>
                </a:endParaRPr>
              </a:p>
            </p:txBody>
          </p:sp>
          <p:sp>
            <p:nvSpPr>
              <p:cNvPr id="158" name="Rectangle 157"/>
              <p:cNvSpPr>
                <a:spLocks noChangeArrowheads="1"/>
              </p:cNvSpPr>
              <p:nvPr/>
            </p:nvSpPr>
            <p:spPr bwMode="auto">
              <a:xfrm>
                <a:off x="4360984"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P5 </a:t>
                </a:r>
                <a:endParaRPr lang="sv-SE" sz="1100" dirty="0">
                  <a:effectLst/>
                  <a:latin typeface="Calibri"/>
                  <a:ea typeface="Calibri"/>
                  <a:cs typeface="Times New Roman"/>
                </a:endParaRPr>
              </a:p>
            </p:txBody>
          </p:sp>
          <p:grpSp>
            <p:nvGrpSpPr>
              <p:cNvPr id="159" name="Group 158"/>
              <p:cNvGrpSpPr/>
              <p:nvPr/>
            </p:nvGrpSpPr>
            <p:grpSpPr>
              <a:xfrm>
                <a:off x="6110681" y="5175176"/>
                <a:ext cx="864085" cy="435092"/>
                <a:chOff x="3018589" y="5635606"/>
                <a:chExt cx="864085" cy="435092"/>
              </a:xfrm>
            </p:grpSpPr>
            <p:cxnSp>
              <p:nvCxnSpPr>
                <p:cNvPr id="168" name="Line 2158"/>
                <p:cNvCxnSpPr>
                  <a:cxnSpLocks noChangeAspect="1" noChangeShapeType="1"/>
                </p:cNvCxnSpPr>
                <p:nvPr/>
              </p:nvCxnSpPr>
              <p:spPr bwMode="auto">
                <a:xfrm>
                  <a:off x="3018589" y="5940896"/>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9" name="Line 2160"/>
                <p:cNvCxnSpPr>
                  <a:cxnSpLocks noChangeAspect="1" noChangeShapeType="1"/>
                </p:cNvCxnSpPr>
                <p:nvPr/>
              </p:nvCxnSpPr>
              <p:spPr bwMode="auto">
                <a:xfrm flipH="1">
                  <a:off x="3119177" y="5796896"/>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0" name="Line 2166"/>
                <p:cNvCxnSpPr>
                  <a:cxnSpLocks noChangeAspect="1" noChangeShapeType="1"/>
                </p:cNvCxnSpPr>
                <p:nvPr/>
              </p:nvCxnSpPr>
              <p:spPr bwMode="auto">
                <a:xfrm>
                  <a:off x="3302876" y="5877023"/>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1" name="Rectangle 170"/>
                <p:cNvSpPr>
                  <a:spLocks noChangeAspect="1" noChangeArrowheads="1"/>
                </p:cNvSpPr>
                <p:nvPr/>
              </p:nvSpPr>
              <p:spPr bwMode="auto">
                <a:xfrm>
                  <a:off x="3247189" y="5683983"/>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72" name="Line 2176"/>
                <p:cNvCxnSpPr>
                  <a:cxnSpLocks noChangeAspect="1" noChangeShapeType="1"/>
                </p:cNvCxnSpPr>
                <p:nvPr/>
              </p:nvCxnSpPr>
              <p:spPr bwMode="auto">
                <a:xfrm>
                  <a:off x="3882391" y="5877023"/>
                  <a:ext cx="283" cy="7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3" name="Line 2176"/>
                <p:cNvCxnSpPr>
                  <a:cxnSpLocks noChangeAspect="1" noChangeShapeType="1"/>
                </p:cNvCxnSpPr>
                <p:nvPr/>
              </p:nvCxnSpPr>
              <p:spPr bwMode="auto">
                <a:xfrm>
                  <a:off x="3119177" y="5635606"/>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60" name="Group 159"/>
              <p:cNvGrpSpPr/>
              <p:nvPr/>
            </p:nvGrpSpPr>
            <p:grpSpPr>
              <a:xfrm>
                <a:off x="6974482" y="5175176"/>
                <a:ext cx="854075" cy="435092"/>
                <a:chOff x="3882390" y="5658204"/>
                <a:chExt cx="854075" cy="435092"/>
              </a:xfrm>
            </p:grpSpPr>
            <p:cxnSp>
              <p:nvCxnSpPr>
                <p:cNvPr id="163" name="Line 2158"/>
                <p:cNvCxnSpPr>
                  <a:cxnSpLocks noChangeAspect="1" noChangeShapeType="1"/>
                </p:cNvCxnSpPr>
                <p:nvPr/>
              </p:nvCxnSpPr>
              <p:spPr bwMode="auto">
                <a:xfrm>
                  <a:off x="3882390" y="5963494"/>
                  <a:ext cx="2355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4" name="Line 2160"/>
                <p:cNvCxnSpPr>
                  <a:cxnSpLocks noChangeAspect="1" noChangeShapeType="1"/>
                </p:cNvCxnSpPr>
                <p:nvPr/>
              </p:nvCxnSpPr>
              <p:spPr bwMode="auto">
                <a:xfrm flipH="1">
                  <a:off x="3983273" y="5819494"/>
                  <a:ext cx="2228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5" name="Line 2166"/>
                <p:cNvCxnSpPr>
                  <a:cxnSpLocks noChangeAspect="1" noChangeShapeType="1"/>
                </p:cNvCxnSpPr>
                <p:nvPr/>
              </p:nvCxnSpPr>
              <p:spPr bwMode="auto">
                <a:xfrm>
                  <a:off x="4157980" y="5899621"/>
                  <a:ext cx="578485"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66" name="Rectangle 165"/>
                <p:cNvSpPr>
                  <a:spLocks noChangeAspect="1" noChangeArrowheads="1"/>
                </p:cNvSpPr>
                <p:nvPr/>
              </p:nvSpPr>
              <p:spPr bwMode="auto">
                <a:xfrm>
                  <a:off x="4110990" y="5706581"/>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ctr" anchorCtr="1" upright="1">
                  <a:noAutofit/>
                </a:bodyPr>
                <a:lstStyle/>
                <a:p>
                  <a:r>
                    <a:rPr lang="sv-SE" sz="1200" dirty="0" smtClean="0"/>
                    <a:t>&amp;</a:t>
                  </a:r>
                  <a:endParaRPr lang="sv-SE" sz="1200" dirty="0"/>
                </a:p>
              </p:txBody>
            </p:sp>
            <p:cxnSp>
              <p:nvCxnSpPr>
                <p:cNvPr id="167" name="Line 2176"/>
                <p:cNvCxnSpPr>
                  <a:cxnSpLocks noChangeAspect="1" noChangeShapeType="1"/>
                </p:cNvCxnSpPr>
                <p:nvPr/>
              </p:nvCxnSpPr>
              <p:spPr bwMode="auto">
                <a:xfrm>
                  <a:off x="3983273" y="5658204"/>
                  <a:ext cx="635"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61" name="Rectangle 160"/>
              <p:cNvSpPr>
                <a:spLocks noChangeArrowheads="1"/>
              </p:cNvSpPr>
              <p:nvPr/>
            </p:nvSpPr>
            <p:spPr bwMode="auto">
              <a:xfrm>
                <a:off x="6940190"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P8 </a:t>
                </a:r>
                <a:endParaRPr lang="sv-SE" sz="1100" dirty="0">
                  <a:effectLst/>
                  <a:latin typeface="Calibri"/>
                  <a:ea typeface="Calibri"/>
                  <a:cs typeface="Times New Roman"/>
                </a:endParaRPr>
              </a:p>
            </p:txBody>
          </p:sp>
          <p:sp>
            <p:nvSpPr>
              <p:cNvPr id="162" name="Rectangle 161"/>
              <p:cNvSpPr>
                <a:spLocks noChangeArrowheads="1"/>
              </p:cNvSpPr>
              <p:nvPr/>
            </p:nvSpPr>
            <p:spPr bwMode="auto">
              <a:xfrm>
                <a:off x="6083374" y="5013176"/>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P7 </a:t>
                </a:r>
                <a:endParaRPr lang="sv-SE" sz="1100" dirty="0">
                  <a:effectLst/>
                  <a:latin typeface="Calibri"/>
                  <a:ea typeface="Calibri"/>
                  <a:cs typeface="Times New Roman"/>
                </a:endParaRPr>
              </a:p>
            </p:txBody>
          </p:sp>
          <p:sp>
            <p:nvSpPr>
              <p:cNvPr id="142" name="Rectangle 141"/>
              <p:cNvSpPr>
                <a:spLocks noChangeArrowheads="1"/>
              </p:cNvSpPr>
              <p:nvPr/>
            </p:nvSpPr>
            <p:spPr bwMode="auto">
              <a:xfrm>
                <a:off x="7889376" y="5301875"/>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P8:1 </a:t>
                </a:r>
                <a:endParaRPr lang="sv-SE" sz="1100" dirty="0">
                  <a:effectLst/>
                  <a:latin typeface="Calibri"/>
                  <a:ea typeface="Calibri"/>
                  <a:cs typeface="Times New Roman"/>
                </a:endParaRPr>
              </a:p>
            </p:txBody>
          </p:sp>
          <p:sp>
            <p:nvSpPr>
              <p:cNvPr id="143" name="Rectangle 142"/>
              <p:cNvSpPr>
                <a:spLocks noChangeArrowheads="1"/>
              </p:cNvSpPr>
              <p:nvPr/>
            </p:nvSpPr>
            <p:spPr bwMode="auto">
              <a:xfrm>
                <a:off x="2553504"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P2:1 </a:t>
                </a:r>
                <a:endParaRPr lang="sv-SE" sz="1100" dirty="0">
                  <a:effectLst/>
                  <a:latin typeface="Calibri"/>
                  <a:ea typeface="Calibri"/>
                  <a:cs typeface="Times New Roman"/>
                </a:endParaRPr>
              </a:p>
            </p:txBody>
          </p:sp>
          <p:sp>
            <p:nvSpPr>
              <p:cNvPr id="144" name="Rectangle 143"/>
              <p:cNvSpPr>
                <a:spLocks noChangeArrowheads="1"/>
              </p:cNvSpPr>
              <p:nvPr/>
            </p:nvSpPr>
            <p:spPr bwMode="auto">
              <a:xfrm>
                <a:off x="885933" y="5013176"/>
                <a:ext cx="190758"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P1 </a:t>
                </a:r>
                <a:endParaRPr lang="sv-SE" sz="1100" dirty="0">
                  <a:effectLst/>
                  <a:latin typeface="Calibri"/>
                  <a:ea typeface="Calibri"/>
                  <a:cs typeface="Times New Roman"/>
                </a:endParaRPr>
              </a:p>
            </p:txBody>
          </p:sp>
          <p:sp>
            <p:nvSpPr>
              <p:cNvPr id="145" name="Rectangle 144"/>
              <p:cNvSpPr>
                <a:spLocks noChangeArrowheads="1"/>
              </p:cNvSpPr>
              <p:nvPr/>
            </p:nvSpPr>
            <p:spPr bwMode="auto">
              <a:xfrm>
                <a:off x="4275894"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P4:1 </a:t>
                </a:r>
                <a:endParaRPr lang="sv-SE" sz="1100" dirty="0">
                  <a:effectLst/>
                  <a:latin typeface="Calibri"/>
                  <a:ea typeface="Calibri"/>
                  <a:cs typeface="Times New Roman"/>
                </a:endParaRPr>
              </a:p>
            </p:txBody>
          </p:sp>
          <p:sp>
            <p:nvSpPr>
              <p:cNvPr id="146" name="Rectangle 145"/>
              <p:cNvSpPr>
                <a:spLocks noChangeArrowheads="1"/>
              </p:cNvSpPr>
              <p:nvPr/>
            </p:nvSpPr>
            <p:spPr bwMode="auto">
              <a:xfrm>
                <a:off x="3419078"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P3:1 </a:t>
                </a:r>
                <a:endParaRPr lang="sv-SE" sz="1100" dirty="0">
                  <a:effectLst/>
                  <a:latin typeface="Calibri"/>
                  <a:ea typeface="Calibri"/>
                  <a:cs typeface="Times New Roman"/>
                </a:endParaRPr>
              </a:p>
            </p:txBody>
          </p:sp>
          <p:sp>
            <p:nvSpPr>
              <p:cNvPr id="147" name="Rectangle 146"/>
              <p:cNvSpPr>
                <a:spLocks noChangeArrowheads="1"/>
              </p:cNvSpPr>
              <p:nvPr/>
            </p:nvSpPr>
            <p:spPr bwMode="auto">
              <a:xfrm>
                <a:off x="5980968"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P6:1 </a:t>
                </a:r>
                <a:endParaRPr lang="sv-SE" sz="1100" dirty="0">
                  <a:effectLst/>
                  <a:latin typeface="Calibri"/>
                  <a:ea typeface="Calibri"/>
                  <a:cs typeface="Times New Roman"/>
                </a:endParaRPr>
              </a:p>
            </p:txBody>
          </p:sp>
          <p:sp>
            <p:nvSpPr>
              <p:cNvPr id="148" name="Rectangle 147"/>
              <p:cNvSpPr>
                <a:spLocks noChangeArrowheads="1"/>
              </p:cNvSpPr>
              <p:nvPr/>
            </p:nvSpPr>
            <p:spPr bwMode="auto">
              <a:xfrm>
                <a:off x="5116968"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P5:1 </a:t>
                </a:r>
                <a:endParaRPr lang="sv-SE" sz="1100" dirty="0">
                  <a:effectLst/>
                  <a:latin typeface="Calibri"/>
                  <a:ea typeface="Calibri"/>
                  <a:cs typeface="Times New Roman"/>
                </a:endParaRPr>
              </a:p>
            </p:txBody>
          </p:sp>
          <p:sp>
            <p:nvSpPr>
              <p:cNvPr id="149" name="Rectangle 148"/>
              <p:cNvSpPr>
                <a:spLocks noChangeArrowheads="1"/>
              </p:cNvSpPr>
              <p:nvPr/>
            </p:nvSpPr>
            <p:spPr bwMode="auto">
              <a:xfrm>
                <a:off x="6844968" y="5465288"/>
                <a:ext cx="296556" cy="18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000" dirty="0" smtClean="0">
                    <a:solidFill>
                      <a:srgbClr val="000000"/>
                    </a:solidFill>
                    <a:effectLst/>
                    <a:latin typeface="Geneva"/>
                    <a:ea typeface="Calibri"/>
                    <a:cs typeface="Geneva"/>
                  </a:rPr>
                  <a:t>P7:1 </a:t>
                </a:r>
                <a:endParaRPr lang="sv-SE" sz="1100" dirty="0">
                  <a:effectLst/>
                  <a:latin typeface="Calibri"/>
                  <a:ea typeface="Calibri"/>
                  <a:cs typeface="Times New Roman"/>
                </a:endParaRPr>
              </a:p>
            </p:txBody>
          </p:sp>
          <p:cxnSp>
            <p:nvCxnSpPr>
              <p:cNvPr id="150" name="Line 2176"/>
              <p:cNvCxnSpPr>
                <a:cxnSpLocks noChangeShapeType="1"/>
              </p:cNvCxnSpPr>
              <p:nvPr/>
            </p:nvCxnSpPr>
            <p:spPr bwMode="auto">
              <a:xfrm>
                <a:off x="1017378" y="5175175"/>
                <a:ext cx="0" cy="28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sp>
        <p:nvSpPr>
          <p:cNvPr id="199" name="Rectangle 198"/>
          <p:cNvSpPr/>
          <p:nvPr/>
        </p:nvSpPr>
        <p:spPr>
          <a:xfrm>
            <a:off x="1017541" y="1377642"/>
            <a:ext cx="7108933" cy="1200329"/>
          </a:xfrm>
          <a:prstGeom prst="rect">
            <a:avLst/>
          </a:prstGeom>
        </p:spPr>
        <p:txBody>
          <a:bodyPr wrap="none">
            <a:spAutoFit/>
          </a:bodyPr>
          <a:lstStyle/>
          <a:p>
            <a:pPr algn="ctr"/>
            <a:r>
              <a:rPr lang="en-US" altLang="sv-SE" dirty="0" smtClean="0"/>
              <a:t>Two ways of designing an 8-bit AND gate!</a:t>
            </a:r>
          </a:p>
          <a:p>
            <a:pPr algn="ctr"/>
            <a:r>
              <a:rPr lang="en-US" dirty="0" smtClean="0"/>
              <a:t>Which solution is the fastest? </a:t>
            </a:r>
          </a:p>
          <a:p>
            <a:pPr algn="ctr"/>
            <a:r>
              <a:rPr lang="en-US" dirty="0" smtClean="0"/>
              <a:t>In one solution the delay increases linearly with the number of inputs </a:t>
            </a:r>
            <a:r>
              <a:rPr lang="en-US" i="1" dirty="0" smtClean="0"/>
              <a:t>N</a:t>
            </a:r>
            <a:r>
              <a:rPr lang="en-US" dirty="0" smtClean="0"/>
              <a:t>, </a:t>
            </a:r>
          </a:p>
          <a:p>
            <a:pPr algn="ctr"/>
            <a:r>
              <a:rPr lang="en-US" dirty="0" smtClean="0"/>
              <a:t>in the other the delay increases as log</a:t>
            </a:r>
            <a:r>
              <a:rPr lang="en-US" baseline="-25000" dirty="0" smtClean="0"/>
              <a:t>2</a:t>
            </a:r>
            <a:r>
              <a:rPr lang="en-US" i="1" dirty="0" smtClean="0"/>
              <a:t>N</a:t>
            </a:r>
            <a:r>
              <a:rPr lang="en-US" dirty="0" smtClean="0"/>
              <a:t>,</a:t>
            </a:r>
            <a:endParaRPr lang="sv-SE" dirty="0"/>
          </a:p>
        </p:txBody>
      </p:sp>
    </p:spTree>
    <p:extLst>
      <p:ext uri="{BB962C8B-B14F-4D97-AF65-F5344CB8AC3E}">
        <p14:creationId xmlns:p14="http://schemas.microsoft.com/office/powerpoint/2010/main" val="29534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Datapath adder </a:t>
            </a:r>
            <a:r>
              <a:rPr lang="sv-SE" dirty="0" smtClean="0"/>
              <a:t>word slice</a:t>
            </a:r>
            <a:endParaRPr lang="sv-SE" dirty="0"/>
          </a:p>
        </p:txBody>
      </p:sp>
      <p:pic>
        <p:nvPicPr>
          <p:cNvPr id="3" name="Picture 2"/>
          <p:cNvPicPr>
            <a:picLocks noChangeAspect="1"/>
          </p:cNvPicPr>
          <p:nvPr/>
        </p:nvPicPr>
        <p:blipFill>
          <a:blip r:embed="rId4"/>
          <a:stretch>
            <a:fillRect/>
          </a:stretch>
        </p:blipFill>
        <p:spPr>
          <a:xfrm>
            <a:off x="1106605" y="1301570"/>
            <a:ext cx="6930789" cy="4822201"/>
          </a:xfrm>
          <a:prstGeom prst="rect">
            <a:avLst/>
          </a:prstGeom>
        </p:spPr>
      </p:pic>
      <p:sp>
        <p:nvSpPr>
          <p:cNvPr id="11" name="Rectangle 10"/>
          <p:cNvSpPr/>
          <p:nvPr/>
        </p:nvSpPr>
        <p:spPr>
          <a:xfrm>
            <a:off x="2059846" y="291821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sp>
        <p:nvSpPr>
          <p:cNvPr id="12" name="Rectangle 11"/>
          <p:cNvSpPr/>
          <p:nvPr/>
        </p:nvSpPr>
        <p:spPr>
          <a:xfrm>
            <a:off x="2059845" y="320680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a:t>
            </a:r>
            <a:r>
              <a:rPr lang="sv-SE" sz="1200" b="1" dirty="0" smtClean="0">
                <a:solidFill>
                  <a:schemeClr val="tx1"/>
                </a:solidFill>
              </a:rPr>
              <a:t>6</a:t>
            </a:r>
            <a:endParaRPr lang="sv-SE" sz="1200" b="1" dirty="0">
              <a:solidFill>
                <a:schemeClr val="tx1"/>
              </a:solidFill>
            </a:endParaRPr>
          </a:p>
        </p:txBody>
      </p:sp>
      <p:sp>
        <p:nvSpPr>
          <p:cNvPr id="13" name="Rectangle 12"/>
          <p:cNvSpPr/>
          <p:nvPr/>
        </p:nvSpPr>
        <p:spPr>
          <a:xfrm>
            <a:off x="2059845" y="349864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a:t>
            </a:r>
            <a:r>
              <a:rPr lang="sv-SE" sz="1200" b="1" dirty="0" smtClean="0">
                <a:solidFill>
                  <a:schemeClr val="tx1"/>
                </a:solidFill>
              </a:rPr>
              <a:t>5</a:t>
            </a:r>
            <a:endParaRPr lang="sv-SE" sz="1200" b="1" dirty="0">
              <a:solidFill>
                <a:schemeClr val="tx1"/>
              </a:solidFill>
            </a:endParaRPr>
          </a:p>
        </p:txBody>
      </p:sp>
      <p:sp>
        <p:nvSpPr>
          <p:cNvPr id="14" name="Rectangle 13"/>
          <p:cNvSpPr/>
          <p:nvPr/>
        </p:nvSpPr>
        <p:spPr>
          <a:xfrm>
            <a:off x="2059846" y="379696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a:t>
            </a:r>
            <a:r>
              <a:rPr lang="sv-SE" sz="1200" b="1" dirty="0" smtClean="0">
                <a:solidFill>
                  <a:schemeClr val="tx1"/>
                </a:solidFill>
              </a:rPr>
              <a:t>4</a:t>
            </a:r>
            <a:endParaRPr lang="sv-SE" sz="1200" b="1" dirty="0">
              <a:solidFill>
                <a:schemeClr val="tx1"/>
              </a:solidFill>
            </a:endParaRPr>
          </a:p>
        </p:txBody>
      </p:sp>
      <p:sp>
        <p:nvSpPr>
          <p:cNvPr id="15" name="Rectangle 14"/>
          <p:cNvSpPr/>
          <p:nvPr/>
        </p:nvSpPr>
        <p:spPr>
          <a:xfrm>
            <a:off x="2059845" y="409205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a:t>
            </a:r>
            <a:r>
              <a:rPr lang="sv-SE" sz="1200" b="1" dirty="0" smtClean="0">
                <a:solidFill>
                  <a:schemeClr val="tx1"/>
                </a:solidFill>
              </a:rPr>
              <a:t>3</a:t>
            </a:r>
            <a:endParaRPr lang="sv-SE" sz="1200" b="1" dirty="0">
              <a:solidFill>
                <a:schemeClr val="tx1"/>
              </a:solidFill>
            </a:endParaRPr>
          </a:p>
        </p:txBody>
      </p:sp>
      <p:sp>
        <p:nvSpPr>
          <p:cNvPr id="16" name="Rectangle 15"/>
          <p:cNvSpPr/>
          <p:nvPr/>
        </p:nvSpPr>
        <p:spPr>
          <a:xfrm>
            <a:off x="2059846" y="439037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a:t>
            </a:r>
            <a:r>
              <a:rPr lang="sv-SE" sz="1200" b="1" dirty="0" smtClean="0">
                <a:solidFill>
                  <a:schemeClr val="tx1"/>
                </a:solidFill>
              </a:rPr>
              <a:t>2</a:t>
            </a:r>
            <a:endParaRPr lang="sv-SE" sz="1200" b="1" dirty="0">
              <a:solidFill>
                <a:schemeClr val="tx1"/>
              </a:solidFill>
            </a:endParaRPr>
          </a:p>
        </p:txBody>
      </p:sp>
      <p:sp>
        <p:nvSpPr>
          <p:cNvPr id="17" name="Rectangle 16"/>
          <p:cNvSpPr/>
          <p:nvPr/>
        </p:nvSpPr>
        <p:spPr>
          <a:xfrm>
            <a:off x="2059846" y="4691945"/>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smtClean="0">
                <a:solidFill>
                  <a:schemeClr val="tx1"/>
                </a:solidFill>
              </a:rPr>
              <a:t>Bitslice 1</a:t>
            </a:r>
            <a:endParaRPr lang="sv-SE" sz="1200" b="1" dirty="0">
              <a:solidFill>
                <a:schemeClr val="tx1"/>
              </a:solidFill>
            </a:endParaRPr>
          </a:p>
        </p:txBody>
      </p:sp>
      <p:sp>
        <p:nvSpPr>
          <p:cNvPr id="20" name="Rectangle 19"/>
          <p:cNvSpPr/>
          <p:nvPr/>
        </p:nvSpPr>
        <p:spPr>
          <a:xfrm>
            <a:off x="6811803" y="2636197"/>
            <a:ext cx="270000" cy="2645887"/>
          </a:xfrm>
          <a:prstGeom prst="rect">
            <a:avLst/>
          </a:prstGeom>
          <a:solidFill>
            <a:srgbClr val="9DC3E6">
              <a:alpha val="69804"/>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b="1" dirty="0" smtClean="0">
                <a:solidFill>
                  <a:schemeClr val="tx1"/>
                </a:solidFill>
              </a:rPr>
              <a:t>Adder word slice</a:t>
            </a:r>
            <a:endParaRPr lang="sv-SE" b="1" dirty="0">
              <a:solidFill>
                <a:schemeClr val="tx1"/>
              </a:solidFill>
            </a:endParaRPr>
          </a:p>
        </p:txBody>
      </p:sp>
      <p:sp>
        <p:nvSpPr>
          <p:cNvPr id="24" name="Date Placeholder 23"/>
          <p:cNvSpPr>
            <a:spLocks noGrp="1"/>
          </p:cNvSpPr>
          <p:nvPr>
            <p:ph type="dt" sz="half" idx="10"/>
          </p:nvPr>
        </p:nvSpPr>
        <p:spPr/>
        <p:txBody>
          <a:bodyPr/>
          <a:lstStyle/>
          <a:p>
            <a:r>
              <a:rPr lang="sv-SE" smtClean="0"/>
              <a:t>2017-10-03</a:t>
            </a:r>
            <a:endParaRPr lang="sv-SE"/>
          </a:p>
        </p:txBody>
      </p:sp>
      <p:sp>
        <p:nvSpPr>
          <p:cNvPr id="25" name="Footer Placeholder 24"/>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893ED080-0040-4566-BC10-FD5AA08BFE1D}" type="slidenum">
              <a:rPr lang="sv-SE" smtClean="0"/>
              <a:t>3</a:t>
            </a:fld>
            <a:endParaRPr lang="sv-SE" dirty="0"/>
          </a:p>
        </p:txBody>
      </p:sp>
    </p:spTree>
    <p:custDataLst>
      <p:tags r:id="rId1"/>
    </p:custDataLst>
    <p:extLst>
      <p:ext uri="{BB962C8B-B14F-4D97-AF65-F5344CB8AC3E}">
        <p14:creationId xmlns:p14="http://schemas.microsoft.com/office/powerpoint/2010/main" val="197871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Carry-Lookahead Adder</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30</a:t>
            </a:fld>
            <a:endParaRPr lang="sv-SE"/>
          </a:p>
        </p:txBody>
      </p:sp>
      <p:pic>
        <p:nvPicPr>
          <p:cNvPr id="471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71" y="2163291"/>
            <a:ext cx="68675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475083" y="1224000"/>
            <a:ext cx="6193875" cy="923330"/>
          </a:xfrm>
          <a:prstGeom prst="rect">
            <a:avLst/>
          </a:prstGeom>
        </p:spPr>
        <p:txBody>
          <a:bodyPr wrap="none">
            <a:spAutoFit/>
          </a:bodyPr>
          <a:lstStyle/>
          <a:p>
            <a:pPr algn="ctr"/>
            <a:r>
              <a:rPr lang="en-US" altLang="sv-SE" dirty="0" smtClean="0"/>
              <a:t>So if we design the block-PROPAGATE AND-gate as a binary tree,</a:t>
            </a:r>
          </a:p>
          <a:p>
            <a:pPr algn="ctr"/>
            <a:r>
              <a:rPr lang="en-US" dirty="0"/>
              <a:t>w</a:t>
            </a:r>
            <a:r>
              <a:rPr lang="en-US" dirty="0" smtClean="0"/>
              <a:t>ill the adder be any faster? </a:t>
            </a:r>
          </a:p>
          <a:p>
            <a:pPr algn="ctr"/>
            <a:r>
              <a:rPr lang="en-US" dirty="0" smtClean="0"/>
              <a:t>Yes or no?</a:t>
            </a:r>
            <a:endParaRPr lang="sv-SE" dirty="0"/>
          </a:p>
        </p:txBody>
      </p:sp>
    </p:spTree>
    <p:extLst>
      <p:ext uri="{BB962C8B-B14F-4D97-AF65-F5344CB8AC3E}">
        <p14:creationId xmlns:p14="http://schemas.microsoft.com/office/powerpoint/2010/main" val="2888928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Propagate binary tree</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31</a:t>
            </a:fld>
            <a:endParaRPr lang="sv-SE" dirty="0"/>
          </a:p>
        </p:txBody>
      </p:sp>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71" y="2163291"/>
            <a:ext cx="68675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 name="Rectangle 238"/>
          <p:cNvSpPr/>
          <p:nvPr/>
        </p:nvSpPr>
        <p:spPr>
          <a:xfrm>
            <a:off x="2373638" y="1224000"/>
            <a:ext cx="4396781" cy="923330"/>
          </a:xfrm>
          <a:prstGeom prst="rect">
            <a:avLst/>
          </a:prstGeom>
        </p:spPr>
        <p:txBody>
          <a:bodyPr wrap="none">
            <a:spAutoFit/>
          </a:bodyPr>
          <a:lstStyle/>
          <a:p>
            <a:pPr algn="ctr"/>
            <a:r>
              <a:rPr lang="en-US" altLang="sv-SE" dirty="0" smtClean="0"/>
              <a:t>No, it will not.</a:t>
            </a:r>
          </a:p>
          <a:p>
            <a:pPr algn="ctr"/>
            <a:r>
              <a:rPr lang="en-US" dirty="0" smtClean="0"/>
              <a:t>We still have to wait for BLOCK-GENERATE!</a:t>
            </a:r>
          </a:p>
          <a:p>
            <a:pPr algn="ctr"/>
            <a:r>
              <a:rPr lang="en-US" dirty="0" smtClean="0"/>
              <a:t>Unless it also can be designed as binary tree!</a:t>
            </a:r>
            <a:endParaRPr lang="sv-SE" dirty="0"/>
          </a:p>
        </p:txBody>
      </p:sp>
    </p:spTree>
    <p:extLst>
      <p:ext uri="{BB962C8B-B14F-4D97-AF65-F5344CB8AC3E}">
        <p14:creationId xmlns:p14="http://schemas.microsoft.com/office/powerpoint/2010/main" val="363396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1184682" y="5014229"/>
            <a:ext cx="488333" cy="648000"/>
            <a:chOff x="3154038" y="5014229"/>
            <a:chExt cx="488333" cy="648000"/>
          </a:xfrm>
        </p:grpSpPr>
        <p:cxnSp>
          <p:nvCxnSpPr>
            <p:cNvPr id="116" name="Line 2174"/>
            <p:cNvCxnSpPr>
              <a:cxnSpLocks noChangeAspect="1" noChangeShapeType="1"/>
            </p:cNvCxnSpPr>
            <p:nvPr/>
          </p:nvCxnSpPr>
          <p:spPr bwMode="auto">
            <a:xfrm flipH="1">
              <a:off x="3154038" y="5661597"/>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7" name="Line 2175"/>
            <p:cNvCxnSpPr>
              <a:cxnSpLocks noChangeAspect="1" noChangeShapeType="1"/>
            </p:cNvCxnSpPr>
            <p:nvPr/>
          </p:nvCxnSpPr>
          <p:spPr bwMode="auto">
            <a:xfrm flipH="1">
              <a:off x="3154038" y="5499039"/>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Line 2174"/>
            <p:cNvCxnSpPr>
              <a:cxnSpLocks noChangeAspect="1" noChangeShapeType="1"/>
            </p:cNvCxnSpPr>
            <p:nvPr/>
          </p:nvCxnSpPr>
          <p:spPr bwMode="auto">
            <a:xfrm rot="5400000" flipH="1">
              <a:off x="3219809" y="525696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Line 2175"/>
            <p:cNvCxnSpPr>
              <a:cxnSpLocks noChangeAspect="1" noChangeShapeType="1"/>
            </p:cNvCxnSpPr>
            <p:nvPr/>
          </p:nvCxnSpPr>
          <p:spPr bwMode="auto">
            <a:xfrm rot="5400000" flipH="1">
              <a:off x="3318021" y="533787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46" name="Group 145"/>
          <p:cNvGrpSpPr/>
          <p:nvPr/>
        </p:nvGrpSpPr>
        <p:grpSpPr>
          <a:xfrm>
            <a:off x="1184682" y="4039017"/>
            <a:ext cx="488333" cy="648000"/>
            <a:chOff x="3154038" y="5014229"/>
            <a:chExt cx="488333" cy="648000"/>
          </a:xfrm>
        </p:grpSpPr>
        <p:cxnSp>
          <p:nvCxnSpPr>
            <p:cNvPr id="147" name="Line 2174"/>
            <p:cNvCxnSpPr>
              <a:cxnSpLocks noChangeAspect="1" noChangeShapeType="1"/>
            </p:cNvCxnSpPr>
            <p:nvPr/>
          </p:nvCxnSpPr>
          <p:spPr bwMode="auto">
            <a:xfrm flipH="1">
              <a:off x="3154038" y="5661597"/>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Line 2175"/>
            <p:cNvCxnSpPr>
              <a:cxnSpLocks noChangeAspect="1" noChangeShapeType="1"/>
            </p:cNvCxnSpPr>
            <p:nvPr/>
          </p:nvCxnSpPr>
          <p:spPr bwMode="auto">
            <a:xfrm flipH="1">
              <a:off x="3154038" y="5499039"/>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Line 2174"/>
            <p:cNvCxnSpPr>
              <a:cxnSpLocks noChangeAspect="1" noChangeShapeType="1"/>
            </p:cNvCxnSpPr>
            <p:nvPr/>
          </p:nvCxnSpPr>
          <p:spPr bwMode="auto">
            <a:xfrm rot="5400000" flipH="1">
              <a:off x="3219809" y="525696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Line 2175"/>
            <p:cNvCxnSpPr>
              <a:cxnSpLocks noChangeAspect="1" noChangeShapeType="1"/>
            </p:cNvCxnSpPr>
            <p:nvPr/>
          </p:nvCxnSpPr>
          <p:spPr bwMode="auto">
            <a:xfrm rot="5400000" flipH="1">
              <a:off x="3318021" y="533787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1" name="Group 150"/>
          <p:cNvGrpSpPr/>
          <p:nvPr/>
        </p:nvGrpSpPr>
        <p:grpSpPr>
          <a:xfrm>
            <a:off x="1184682" y="3046726"/>
            <a:ext cx="488333" cy="648000"/>
            <a:chOff x="3154038" y="5014229"/>
            <a:chExt cx="488333" cy="648000"/>
          </a:xfrm>
        </p:grpSpPr>
        <p:cxnSp>
          <p:nvCxnSpPr>
            <p:cNvPr id="152" name="Line 2174"/>
            <p:cNvCxnSpPr>
              <a:cxnSpLocks noChangeAspect="1" noChangeShapeType="1"/>
            </p:cNvCxnSpPr>
            <p:nvPr/>
          </p:nvCxnSpPr>
          <p:spPr bwMode="auto">
            <a:xfrm flipH="1">
              <a:off x="3154038" y="5661597"/>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3" name="Line 2175"/>
            <p:cNvCxnSpPr>
              <a:cxnSpLocks noChangeAspect="1" noChangeShapeType="1"/>
            </p:cNvCxnSpPr>
            <p:nvPr/>
          </p:nvCxnSpPr>
          <p:spPr bwMode="auto">
            <a:xfrm flipH="1">
              <a:off x="3154038" y="5499039"/>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4" name="Line 2174"/>
            <p:cNvCxnSpPr>
              <a:cxnSpLocks noChangeAspect="1" noChangeShapeType="1"/>
            </p:cNvCxnSpPr>
            <p:nvPr/>
          </p:nvCxnSpPr>
          <p:spPr bwMode="auto">
            <a:xfrm rot="5400000" flipH="1">
              <a:off x="3219809" y="525696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5" name="Line 2175"/>
            <p:cNvCxnSpPr>
              <a:cxnSpLocks noChangeAspect="1" noChangeShapeType="1"/>
            </p:cNvCxnSpPr>
            <p:nvPr/>
          </p:nvCxnSpPr>
          <p:spPr bwMode="auto">
            <a:xfrm rot="5400000" flipH="1">
              <a:off x="3318021" y="533787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6" name="Group 155"/>
          <p:cNvGrpSpPr/>
          <p:nvPr/>
        </p:nvGrpSpPr>
        <p:grpSpPr>
          <a:xfrm>
            <a:off x="1184682" y="2071514"/>
            <a:ext cx="488333" cy="648000"/>
            <a:chOff x="3154038" y="5014229"/>
            <a:chExt cx="488333" cy="648000"/>
          </a:xfrm>
        </p:grpSpPr>
        <p:cxnSp>
          <p:nvCxnSpPr>
            <p:cNvPr id="157" name="Line 2174"/>
            <p:cNvCxnSpPr>
              <a:cxnSpLocks noChangeAspect="1" noChangeShapeType="1"/>
            </p:cNvCxnSpPr>
            <p:nvPr/>
          </p:nvCxnSpPr>
          <p:spPr bwMode="auto">
            <a:xfrm flipH="1">
              <a:off x="3154038" y="5661597"/>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8" name="Line 2175"/>
            <p:cNvCxnSpPr>
              <a:cxnSpLocks noChangeAspect="1" noChangeShapeType="1"/>
            </p:cNvCxnSpPr>
            <p:nvPr/>
          </p:nvCxnSpPr>
          <p:spPr bwMode="auto">
            <a:xfrm flipH="1">
              <a:off x="3154038" y="5499039"/>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9" name="Line 2174"/>
            <p:cNvCxnSpPr>
              <a:cxnSpLocks noChangeAspect="1" noChangeShapeType="1"/>
            </p:cNvCxnSpPr>
            <p:nvPr/>
          </p:nvCxnSpPr>
          <p:spPr bwMode="auto">
            <a:xfrm rot="5400000" flipH="1">
              <a:off x="3219809" y="525696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0" name="Line 2175"/>
            <p:cNvCxnSpPr>
              <a:cxnSpLocks noChangeAspect="1" noChangeShapeType="1"/>
            </p:cNvCxnSpPr>
            <p:nvPr/>
          </p:nvCxnSpPr>
          <p:spPr bwMode="auto">
            <a:xfrm rot="5400000" flipH="1">
              <a:off x="3318021" y="533787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 name="Title 1"/>
          <p:cNvSpPr>
            <a:spLocks noGrp="1"/>
          </p:cNvSpPr>
          <p:nvPr>
            <p:ph type="title"/>
          </p:nvPr>
        </p:nvSpPr>
        <p:spPr/>
        <p:txBody>
          <a:bodyPr/>
          <a:lstStyle/>
          <a:p>
            <a:r>
              <a:rPr lang="sv-SE" dirty="0" smtClean="0"/>
              <a:t>G, P binary prefix-tree</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32</a:t>
            </a:fld>
            <a:endParaRPr lang="sv-SE"/>
          </a:p>
        </p:txBody>
      </p:sp>
      <p:grpSp>
        <p:nvGrpSpPr>
          <p:cNvPr id="13" name="Group 12"/>
          <p:cNvGrpSpPr/>
          <p:nvPr/>
        </p:nvGrpSpPr>
        <p:grpSpPr>
          <a:xfrm>
            <a:off x="899592" y="1946842"/>
            <a:ext cx="280526" cy="3789842"/>
            <a:chOff x="2868948" y="1946842"/>
            <a:chExt cx="280526" cy="3789842"/>
          </a:xfrm>
        </p:grpSpPr>
        <p:sp>
          <p:nvSpPr>
            <p:cNvPr id="6" name="Rectangle 5"/>
            <p:cNvSpPr>
              <a:spLocks noChangeArrowheads="1"/>
            </p:cNvSpPr>
            <p:nvPr/>
          </p:nvSpPr>
          <p:spPr bwMode="auto">
            <a:xfrm>
              <a:off x="2868948" y="2433712"/>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a typeface="Calibri"/>
                  <a:cs typeface="Geneva"/>
                </a:rPr>
                <a:t>G</a:t>
              </a:r>
              <a:r>
                <a:rPr lang="en-US" sz="1100" dirty="0" smtClean="0">
                  <a:solidFill>
                    <a:srgbClr val="000000"/>
                  </a:solidFill>
                  <a:effectLst/>
                  <a:ea typeface="Calibri"/>
                  <a:cs typeface="Geneva"/>
                </a:rPr>
                <a:t>(7</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7" name="Rectangle 6"/>
            <p:cNvSpPr>
              <a:spLocks noChangeArrowheads="1"/>
            </p:cNvSpPr>
            <p:nvPr/>
          </p:nvSpPr>
          <p:spPr bwMode="auto">
            <a:xfrm>
              <a:off x="2868948" y="2603515"/>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P(7</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3" name="Rectangle 32"/>
            <p:cNvSpPr>
              <a:spLocks noChangeArrowheads="1"/>
            </p:cNvSpPr>
            <p:nvPr/>
          </p:nvSpPr>
          <p:spPr bwMode="auto">
            <a:xfrm>
              <a:off x="2868948" y="3397265"/>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G(5</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4" name="Rectangle 33"/>
            <p:cNvSpPr>
              <a:spLocks noChangeArrowheads="1"/>
            </p:cNvSpPr>
            <p:nvPr/>
          </p:nvSpPr>
          <p:spPr bwMode="auto">
            <a:xfrm>
              <a:off x="2868948" y="3587130"/>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P(5</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5" name="Rectangle 34"/>
            <p:cNvSpPr>
              <a:spLocks noChangeArrowheads="1"/>
            </p:cNvSpPr>
            <p:nvPr/>
          </p:nvSpPr>
          <p:spPr bwMode="auto">
            <a:xfrm>
              <a:off x="2868948" y="3902725"/>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G(4</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6" name="Rectangle 35"/>
            <p:cNvSpPr>
              <a:spLocks noChangeArrowheads="1"/>
            </p:cNvSpPr>
            <p:nvPr/>
          </p:nvSpPr>
          <p:spPr bwMode="auto">
            <a:xfrm>
              <a:off x="2868948" y="4092590"/>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P(4</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7" name="Rectangle 36"/>
            <p:cNvSpPr>
              <a:spLocks noChangeArrowheads="1"/>
            </p:cNvSpPr>
            <p:nvPr/>
          </p:nvSpPr>
          <p:spPr bwMode="auto">
            <a:xfrm>
              <a:off x="2868948" y="4379610"/>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G(3</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8" name="Rectangle 37"/>
            <p:cNvSpPr>
              <a:spLocks noChangeArrowheads="1"/>
            </p:cNvSpPr>
            <p:nvPr/>
          </p:nvSpPr>
          <p:spPr bwMode="auto">
            <a:xfrm>
              <a:off x="2868948" y="4569475"/>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P(3</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39" name="Rectangle 38"/>
            <p:cNvSpPr>
              <a:spLocks noChangeArrowheads="1"/>
            </p:cNvSpPr>
            <p:nvPr/>
          </p:nvSpPr>
          <p:spPr bwMode="auto">
            <a:xfrm>
              <a:off x="2868948" y="4866020"/>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G(2</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40" name="Rectangle 39"/>
            <p:cNvSpPr>
              <a:spLocks noChangeArrowheads="1"/>
            </p:cNvSpPr>
            <p:nvPr/>
          </p:nvSpPr>
          <p:spPr bwMode="auto">
            <a:xfrm>
              <a:off x="2868948" y="5055885"/>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P(2</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41" name="Rectangle 40"/>
            <p:cNvSpPr>
              <a:spLocks noChangeArrowheads="1"/>
            </p:cNvSpPr>
            <p:nvPr/>
          </p:nvSpPr>
          <p:spPr bwMode="auto">
            <a:xfrm>
              <a:off x="2868948" y="5341635"/>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42" name="Rectangle 41"/>
            <p:cNvSpPr>
              <a:spLocks noChangeArrowheads="1"/>
            </p:cNvSpPr>
            <p:nvPr/>
          </p:nvSpPr>
          <p:spPr bwMode="auto">
            <a:xfrm>
              <a:off x="2868948" y="5531500"/>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43" name="Rectangle 42"/>
            <p:cNvSpPr>
              <a:spLocks noChangeArrowheads="1"/>
            </p:cNvSpPr>
            <p:nvPr/>
          </p:nvSpPr>
          <p:spPr bwMode="auto">
            <a:xfrm>
              <a:off x="2868948" y="1946842"/>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a:solidFill>
                    <a:srgbClr val="000000"/>
                  </a:solidFill>
                  <a:ea typeface="Calibri"/>
                  <a:cs typeface="Geneva"/>
                </a:rPr>
                <a:t>G</a:t>
              </a:r>
              <a:r>
                <a:rPr lang="en-US" sz="1100" dirty="0" smtClean="0">
                  <a:solidFill>
                    <a:srgbClr val="000000"/>
                  </a:solidFill>
                  <a:effectLst/>
                  <a:ea typeface="Calibri"/>
                  <a:cs typeface="Geneva"/>
                </a:rPr>
                <a:t>(8</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44" name="Rectangle 43"/>
            <p:cNvSpPr>
              <a:spLocks noChangeArrowheads="1"/>
            </p:cNvSpPr>
            <p:nvPr/>
          </p:nvSpPr>
          <p:spPr bwMode="auto">
            <a:xfrm>
              <a:off x="2868948" y="2136707"/>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P(8</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53" name="Rectangle 52"/>
            <p:cNvSpPr>
              <a:spLocks noChangeArrowheads="1"/>
            </p:cNvSpPr>
            <p:nvPr/>
          </p:nvSpPr>
          <p:spPr bwMode="auto">
            <a:xfrm>
              <a:off x="2868948" y="2889265"/>
              <a:ext cx="28052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G(6</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54" name="Rectangle 53"/>
            <p:cNvSpPr>
              <a:spLocks noChangeArrowheads="1"/>
            </p:cNvSpPr>
            <p:nvPr/>
          </p:nvSpPr>
          <p:spPr bwMode="auto">
            <a:xfrm>
              <a:off x="2868948" y="3079130"/>
              <a:ext cx="2644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P(6</a:t>
              </a:r>
              <a:r>
                <a:rPr lang="en-US" sz="1100" dirty="0">
                  <a:solidFill>
                    <a:srgbClr val="000000"/>
                  </a:solidFill>
                  <a:effectLst/>
                  <a:ea typeface="Calibri"/>
                  <a:cs typeface="Geneva"/>
                </a:rPr>
                <a:t>) </a:t>
              </a:r>
              <a:endParaRPr lang="sv-SE" sz="1100" dirty="0">
                <a:effectLst/>
                <a:ea typeface="Calibri"/>
                <a:cs typeface="Times New Roman"/>
              </a:endParaRPr>
            </a:p>
          </p:txBody>
        </p:sp>
      </p:grpSp>
      <p:grpSp>
        <p:nvGrpSpPr>
          <p:cNvPr id="178" name="Group 177"/>
          <p:cNvGrpSpPr/>
          <p:nvPr/>
        </p:nvGrpSpPr>
        <p:grpSpPr>
          <a:xfrm>
            <a:off x="1165655" y="2047807"/>
            <a:ext cx="2916000" cy="163195"/>
            <a:chOff x="3135012" y="2047807"/>
            <a:chExt cx="841897" cy="163195"/>
          </a:xfrm>
        </p:grpSpPr>
        <p:cxnSp>
          <p:nvCxnSpPr>
            <p:cNvPr id="14" name="Line 2072"/>
            <p:cNvCxnSpPr>
              <a:cxnSpLocks noChangeAspect="1" noChangeShapeType="1"/>
            </p:cNvCxnSpPr>
            <p:nvPr/>
          </p:nvCxnSpPr>
          <p:spPr bwMode="auto">
            <a:xfrm flipH="1">
              <a:off x="3135012" y="2210367"/>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 name="Line 2073"/>
            <p:cNvCxnSpPr>
              <a:cxnSpLocks noChangeAspect="1" noChangeShapeType="1"/>
            </p:cNvCxnSpPr>
            <p:nvPr/>
          </p:nvCxnSpPr>
          <p:spPr bwMode="auto">
            <a:xfrm flipH="1">
              <a:off x="3135012" y="2047807"/>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61" name="Line 2119"/>
          <p:cNvCxnSpPr>
            <a:cxnSpLocks noChangeAspect="1" noChangeShapeType="1"/>
          </p:cNvCxnSpPr>
          <p:nvPr/>
        </p:nvCxnSpPr>
        <p:spPr bwMode="auto">
          <a:xfrm flipH="1">
            <a:off x="1170412" y="3193982"/>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2" name="Line 2120"/>
          <p:cNvCxnSpPr>
            <a:cxnSpLocks noChangeAspect="1" noChangeShapeType="1"/>
          </p:cNvCxnSpPr>
          <p:nvPr/>
        </p:nvCxnSpPr>
        <p:spPr bwMode="auto">
          <a:xfrm flipH="1">
            <a:off x="1170412" y="3031422"/>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0" name="Line 2138"/>
          <p:cNvCxnSpPr>
            <a:cxnSpLocks noChangeAspect="1" noChangeShapeType="1"/>
          </p:cNvCxnSpPr>
          <p:nvPr/>
        </p:nvCxnSpPr>
        <p:spPr bwMode="auto">
          <a:xfrm flipH="1">
            <a:off x="1170411" y="4187122"/>
            <a:ext cx="2160000"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 name="Line 2139"/>
          <p:cNvCxnSpPr>
            <a:cxnSpLocks noChangeAspect="1" noChangeShapeType="1"/>
          </p:cNvCxnSpPr>
          <p:nvPr/>
        </p:nvCxnSpPr>
        <p:spPr bwMode="auto">
          <a:xfrm flipH="1">
            <a:off x="1224468" y="4025197"/>
            <a:ext cx="18822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Line 2164"/>
          <p:cNvCxnSpPr>
            <a:cxnSpLocks noChangeAspect="1" noChangeShapeType="1"/>
          </p:cNvCxnSpPr>
          <p:nvPr/>
        </p:nvCxnSpPr>
        <p:spPr bwMode="auto">
          <a:xfrm flipH="1">
            <a:off x="1175169" y="5170737"/>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Line 2165"/>
          <p:cNvCxnSpPr>
            <a:cxnSpLocks noChangeAspect="1" noChangeShapeType="1"/>
          </p:cNvCxnSpPr>
          <p:nvPr/>
        </p:nvCxnSpPr>
        <p:spPr bwMode="auto">
          <a:xfrm flipH="1">
            <a:off x="1175169" y="5008177"/>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 name="Rectangle 10"/>
          <p:cNvSpPr>
            <a:spLocks noChangeAspect="1" noChangeArrowheads="1"/>
          </p:cNvSpPr>
          <p:nvPr/>
        </p:nvSpPr>
        <p:spPr bwMode="auto">
          <a:xfrm>
            <a:off x="1397432" y="194176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sz="1100"/>
          </a:p>
        </p:txBody>
      </p:sp>
      <p:sp>
        <p:nvSpPr>
          <p:cNvPr id="58" name="Rectangle 57"/>
          <p:cNvSpPr>
            <a:spLocks noChangeAspect="1" noChangeArrowheads="1"/>
          </p:cNvSpPr>
          <p:nvPr/>
        </p:nvSpPr>
        <p:spPr bwMode="auto">
          <a:xfrm>
            <a:off x="1397432" y="2925377"/>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sz="1100"/>
          </a:p>
        </p:txBody>
      </p:sp>
      <p:sp>
        <p:nvSpPr>
          <p:cNvPr id="77" name="Rectangle 76"/>
          <p:cNvSpPr>
            <a:spLocks noChangeAspect="1" noChangeArrowheads="1"/>
          </p:cNvSpPr>
          <p:nvPr/>
        </p:nvSpPr>
        <p:spPr bwMode="auto">
          <a:xfrm>
            <a:off x="1397432" y="3918517"/>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sz="1100"/>
          </a:p>
        </p:txBody>
      </p:sp>
      <p:sp>
        <p:nvSpPr>
          <p:cNvPr id="103" name="Rectangle 102"/>
          <p:cNvSpPr>
            <a:spLocks noChangeAspect="1" noChangeArrowheads="1"/>
          </p:cNvSpPr>
          <p:nvPr/>
        </p:nvSpPr>
        <p:spPr bwMode="auto">
          <a:xfrm>
            <a:off x="1397432" y="490213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sz="1100"/>
          </a:p>
        </p:txBody>
      </p:sp>
      <p:sp>
        <p:nvSpPr>
          <p:cNvPr id="60" name="Oval 59"/>
          <p:cNvSpPr/>
          <p:nvPr/>
        </p:nvSpPr>
        <p:spPr>
          <a:xfrm>
            <a:off x="1519416" y="206311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138" name="Oval 137"/>
          <p:cNvSpPr/>
          <p:nvPr/>
        </p:nvSpPr>
        <p:spPr>
          <a:xfrm>
            <a:off x="1519416" y="304672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140" name="Oval 139"/>
          <p:cNvSpPr/>
          <p:nvPr/>
        </p:nvSpPr>
        <p:spPr>
          <a:xfrm>
            <a:off x="1519416" y="403986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142" name="Oval 141"/>
          <p:cNvSpPr/>
          <p:nvPr/>
        </p:nvSpPr>
        <p:spPr>
          <a:xfrm>
            <a:off x="1519416" y="502348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nvGrpSpPr>
          <p:cNvPr id="161" name="Group 160"/>
          <p:cNvGrpSpPr/>
          <p:nvPr/>
        </p:nvGrpSpPr>
        <p:grpSpPr>
          <a:xfrm>
            <a:off x="2017066" y="4183881"/>
            <a:ext cx="488333" cy="987228"/>
            <a:chOff x="3154038" y="4674738"/>
            <a:chExt cx="488333" cy="987228"/>
          </a:xfrm>
        </p:grpSpPr>
        <p:cxnSp>
          <p:nvCxnSpPr>
            <p:cNvPr id="162" name="Line 2174"/>
            <p:cNvCxnSpPr>
              <a:cxnSpLocks noChangeAspect="1" noChangeShapeType="1"/>
            </p:cNvCxnSpPr>
            <p:nvPr/>
          </p:nvCxnSpPr>
          <p:spPr bwMode="auto">
            <a:xfrm flipH="1">
              <a:off x="3154038" y="5661597"/>
              <a:ext cx="486000" cy="3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63" name="Line 2175"/>
            <p:cNvCxnSpPr>
              <a:cxnSpLocks noChangeAspect="1" noChangeShapeType="1"/>
            </p:cNvCxnSpPr>
            <p:nvPr/>
          </p:nvCxnSpPr>
          <p:spPr bwMode="auto">
            <a:xfrm flipH="1">
              <a:off x="3154038" y="5499039"/>
              <a:ext cx="306000" cy="23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64" name="Line 2174"/>
            <p:cNvCxnSpPr>
              <a:cxnSpLocks noChangeAspect="1" noChangeShapeType="1"/>
            </p:cNvCxnSpPr>
            <p:nvPr/>
          </p:nvCxnSpPr>
          <p:spPr bwMode="auto">
            <a:xfrm flipV="1">
              <a:off x="3463071" y="4687186"/>
              <a:ext cx="0" cy="8120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65" name="Line 2175"/>
            <p:cNvCxnSpPr>
              <a:cxnSpLocks noChangeAspect="1" noChangeShapeType="1"/>
            </p:cNvCxnSpPr>
            <p:nvPr/>
          </p:nvCxnSpPr>
          <p:spPr bwMode="auto">
            <a:xfrm flipV="1">
              <a:off x="3642371" y="4674738"/>
              <a:ext cx="0" cy="98722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2229816" y="3918516"/>
            <a:ext cx="387985" cy="386715"/>
            <a:chOff x="4146191" y="3918516"/>
            <a:chExt cx="387985" cy="386715"/>
          </a:xfrm>
        </p:grpSpPr>
        <p:sp>
          <p:nvSpPr>
            <p:cNvPr id="168" name="Rectangle 167"/>
            <p:cNvSpPr>
              <a:spLocks noChangeAspect="1" noChangeArrowheads="1"/>
            </p:cNvSpPr>
            <p:nvPr/>
          </p:nvSpPr>
          <p:spPr bwMode="auto">
            <a:xfrm>
              <a:off x="4146191" y="3918516"/>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p>
              <a:endParaRPr lang="sv-SE" sz="1100"/>
            </a:p>
          </p:txBody>
        </p:sp>
        <p:sp>
          <p:nvSpPr>
            <p:cNvPr id="169" name="Oval 168"/>
            <p:cNvSpPr/>
            <p:nvPr/>
          </p:nvSpPr>
          <p:spPr>
            <a:xfrm>
              <a:off x="4268175" y="403986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170" name="Group 169"/>
          <p:cNvGrpSpPr/>
          <p:nvPr/>
        </p:nvGrpSpPr>
        <p:grpSpPr>
          <a:xfrm>
            <a:off x="2017066" y="2206361"/>
            <a:ext cx="488333" cy="987228"/>
            <a:chOff x="3154038" y="4674738"/>
            <a:chExt cx="488333" cy="987228"/>
          </a:xfrm>
        </p:grpSpPr>
        <p:cxnSp>
          <p:nvCxnSpPr>
            <p:cNvPr id="171" name="Line 2174"/>
            <p:cNvCxnSpPr>
              <a:cxnSpLocks noChangeAspect="1" noChangeShapeType="1"/>
            </p:cNvCxnSpPr>
            <p:nvPr/>
          </p:nvCxnSpPr>
          <p:spPr bwMode="auto">
            <a:xfrm flipH="1">
              <a:off x="3154038" y="5661597"/>
              <a:ext cx="486000" cy="3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72" name="Line 2175"/>
            <p:cNvCxnSpPr>
              <a:cxnSpLocks noChangeAspect="1" noChangeShapeType="1"/>
            </p:cNvCxnSpPr>
            <p:nvPr/>
          </p:nvCxnSpPr>
          <p:spPr bwMode="auto">
            <a:xfrm flipH="1">
              <a:off x="3154038" y="5499039"/>
              <a:ext cx="306000" cy="23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73" name="Line 2174"/>
            <p:cNvCxnSpPr>
              <a:cxnSpLocks noChangeAspect="1" noChangeShapeType="1"/>
            </p:cNvCxnSpPr>
            <p:nvPr/>
          </p:nvCxnSpPr>
          <p:spPr bwMode="auto">
            <a:xfrm flipV="1">
              <a:off x="3463071" y="4687186"/>
              <a:ext cx="0" cy="8120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74" name="Line 2175"/>
            <p:cNvCxnSpPr>
              <a:cxnSpLocks noChangeAspect="1" noChangeShapeType="1"/>
            </p:cNvCxnSpPr>
            <p:nvPr/>
          </p:nvCxnSpPr>
          <p:spPr bwMode="auto">
            <a:xfrm flipV="1">
              <a:off x="3642371" y="4674738"/>
              <a:ext cx="0" cy="98722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sp>
        <p:nvSpPr>
          <p:cNvPr id="176" name="Rectangle 175"/>
          <p:cNvSpPr>
            <a:spLocks noChangeAspect="1" noChangeArrowheads="1"/>
          </p:cNvSpPr>
          <p:nvPr/>
        </p:nvSpPr>
        <p:spPr bwMode="auto">
          <a:xfrm>
            <a:off x="2224644" y="1940996"/>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p>
            <a:endParaRPr lang="sv-SE" sz="1100"/>
          </a:p>
        </p:txBody>
      </p:sp>
      <p:sp>
        <p:nvSpPr>
          <p:cNvPr id="177" name="Oval 176"/>
          <p:cNvSpPr/>
          <p:nvPr/>
        </p:nvSpPr>
        <p:spPr>
          <a:xfrm>
            <a:off x="2346628" y="206136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cxnSp>
        <p:nvCxnSpPr>
          <p:cNvPr id="183" name="Line 2174"/>
          <p:cNvCxnSpPr>
            <a:cxnSpLocks noChangeAspect="1" noChangeShapeType="1"/>
          </p:cNvCxnSpPr>
          <p:nvPr/>
        </p:nvCxnSpPr>
        <p:spPr bwMode="auto">
          <a:xfrm flipV="1">
            <a:off x="3106700" y="2217830"/>
            <a:ext cx="0" cy="180736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84" name="Line 2175"/>
          <p:cNvCxnSpPr>
            <a:cxnSpLocks noChangeAspect="1" noChangeShapeType="1"/>
          </p:cNvCxnSpPr>
          <p:nvPr/>
        </p:nvCxnSpPr>
        <p:spPr bwMode="auto">
          <a:xfrm flipV="1">
            <a:off x="3342977" y="2205381"/>
            <a:ext cx="0" cy="198237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185" name="Group 184"/>
          <p:cNvGrpSpPr/>
          <p:nvPr/>
        </p:nvGrpSpPr>
        <p:grpSpPr>
          <a:xfrm>
            <a:off x="3052644" y="1940016"/>
            <a:ext cx="387985" cy="386715"/>
            <a:chOff x="4146191" y="3918516"/>
            <a:chExt cx="387985" cy="386715"/>
          </a:xfrm>
        </p:grpSpPr>
        <p:sp>
          <p:nvSpPr>
            <p:cNvPr id="186" name="Rectangle 185"/>
            <p:cNvSpPr>
              <a:spLocks noChangeAspect="1" noChangeArrowheads="1"/>
            </p:cNvSpPr>
            <p:nvPr/>
          </p:nvSpPr>
          <p:spPr bwMode="auto">
            <a:xfrm>
              <a:off x="4146191" y="3918516"/>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p>
              <a:endParaRPr lang="sv-SE" sz="1100"/>
            </a:p>
          </p:txBody>
        </p:sp>
        <p:sp>
          <p:nvSpPr>
            <p:cNvPr id="187" name="Oval 186"/>
            <p:cNvSpPr/>
            <p:nvPr/>
          </p:nvSpPr>
          <p:spPr>
            <a:xfrm>
              <a:off x="4268175" y="403986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sp>
        <p:nvSpPr>
          <p:cNvPr id="194" name="Rectangle 193"/>
          <p:cNvSpPr>
            <a:spLocks noChangeArrowheads="1"/>
          </p:cNvSpPr>
          <p:nvPr/>
        </p:nvSpPr>
        <p:spPr bwMode="auto">
          <a:xfrm>
            <a:off x="1846644" y="48240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G(2:1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195" name="Rectangle 194"/>
          <p:cNvSpPr>
            <a:spLocks noChangeArrowheads="1"/>
          </p:cNvSpPr>
          <p:nvPr/>
        </p:nvSpPr>
        <p:spPr bwMode="auto">
          <a:xfrm>
            <a:off x="1846644" y="4986000"/>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P(2:1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196" name="Rectangle 195"/>
          <p:cNvSpPr>
            <a:spLocks noChangeArrowheads="1"/>
          </p:cNvSpPr>
          <p:nvPr/>
        </p:nvSpPr>
        <p:spPr bwMode="auto">
          <a:xfrm>
            <a:off x="1846644" y="2852936"/>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G(6:5</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197" name="Rectangle 196"/>
          <p:cNvSpPr>
            <a:spLocks noChangeArrowheads="1"/>
          </p:cNvSpPr>
          <p:nvPr/>
        </p:nvSpPr>
        <p:spPr bwMode="auto">
          <a:xfrm>
            <a:off x="1846644" y="3024000"/>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P(6:5</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198" name="Rectangle 197"/>
          <p:cNvSpPr>
            <a:spLocks noChangeArrowheads="1"/>
          </p:cNvSpPr>
          <p:nvPr/>
        </p:nvSpPr>
        <p:spPr bwMode="auto">
          <a:xfrm>
            <a:off x="1846644" y="38160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G(2:1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199" name="Rectangle 198"/>
          <p:cNvSpPr>
            <a:spLocks noChangeArrowheads="1"/>
          </p:cNvSpPr>
          <p:nvPr/>
        </p:nvSpPr>
        <p:spPr bwMode="auto">
          <a:xfrm>
            <a:off x="1846644" y="4015904"/>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P(2:1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200" name="Rectangle 199"/>
          <p:cNvSpPr>
            <a:spLocks noChangeArrowheads="1"/>
          </p:cNvSpPr>
          <p:nvPr/>
        </p:nvSpPr>
        <p:spPr bwMode="auto">
          <a:xfrm>
            <a:off x="1846644" y="18540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G(6:5</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01" name="Rectangle 200"/>
          <p:cNvSpPr>
            <a:spLocks noChangeArrowheads="1"/>
          </p:cNvSpPr>
          <p:nvPr/>
        </p:nvSpPr>
        <p:spPr bwMode="auto">
          <a:xfrm>
            <a:off x="1846644" y="2034000"/>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P(6:5</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02" name="Rectangle 201"/>
          <p:cNvSpPr>
            <a:spLocks noChangeArrowheads="1"/>
          </p:cNvSpPr>
          <p:nvPr/>
        </p:nvSpPr>
        <p:spPr bwMode="auto">
          <a:xfrm>
            <a:off x="2674644" y="38160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G(4:1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203" name="Rectangle 202"/>
          <p:cNvSpPr>
            <a:spLocks noChangeArrowheads="1"/>
          </p:cNvSpPr>
          <p:nvPr/>
        </p:nvSpPr>
        <p:spPr bwMode="auto">
          <a:xfrm>
            <a:off x="2674644" y="4015904"/>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P(4:1</a:t>
            </a:r>
            <a:r>
              <a:rPr lang="en-US" sz="1100" dirty="0">
                <a:solidFill>
                  <a:srgbClr val="000000"/>
                </a:solidFill>
                <a:effectLst/>
                <a:ea typeface="Calibri"/>
                <a:cs typeface="Geneva"/>
              </a:rPr>
              <a:t>) </a:t>
            </a:r>
            <a:endParaRPr lang="sv-SE" sz="1100" dirty="0">
              <a:effectLst/>
              <a:ea typeface="Calibri"/>
              <a:cs typeface="Times New Roman"/>
            </a:endParaRPr>
          </a:p>
        </p:txBody>
      </p:sp>
      <p:sp>
        <p:nvSpPr>
          <p:cNvPr id="204" name="Rectangle 203"/>
          <p:cNvSpPr>
            <a:spLocks noChangeArrowheads="1"/>
          </p:cNvSpPr>
          <p:nvPr/>
        </p:nvSpPr>
        <p:spPr bwMode="auto">
          <a:xfrm>
            <a:off x="2674644" y="18540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G(8:5</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05" name="Rectangle 204"/>
          <p:cNvSpPr>
            <a:spLocks noChangeArrowheads="1"/>
          </p:cNvSpPr>
          <p:nvPr/>
        </p:nvSpPr>
        <p:spPr bwMode="auto">
          <a:xfrm>
            <a:off x="2674644" y="2034000"/>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P(8:5</a:t>
            </a:r>
            <a:r>
              <a:rPr lang="en-US" sz="1100" dirty="0" smtClean="0">
                <a:solidFill>
                  <a:srgbClr val="000000"/>
                </a:solidFill>
                <a:effectLst/>
                <a:ea typeface="Calibri"/>
                <a:cs typeface="Geneva"/>
              </a:rPr>
              <a:t>) </a:t>
            </a:r>
            <a:endParaRPr lang="sv-SE" sz="1100" dirty="0">
              <a:effectLst/>
              <a:ea typeface="Calibri"/>
              <a:cs typeface="Times New Roman"/>
            </a:endParaRPr>
          </a:p>
        </p:txBody>
      </p:sp>
      <p:grpSp>
        <p:nvGrpSpPr>
          <p:cNvPr id="208" name="Group 207"/>
          <p:cNvGrpSpPr/>
          <p:nvPr/>
        </p:nvGrpSpPr>
        <p:grpSpPr>
          <a:xfrm>
            <a:off x="3530097" y="1854000"/>
            <a:ext cx="391133" cy="385184"/>
            <a:chOff x="4796400" y="2006400"/>
            <a:chExt cx="391133" cy="385184"/>
          </a:xfrm>
        </p:grpSpPr>
        <p:sp>
          <p:nvSpPr>
            <p:cNvPr id="206" name="Rectangle 205"/>
            <p:cNvSpPr>
              <a:spLocks noChangeArrowheads="1"/>
            </p:cNvSpPr>
            <p:nvPr/>
          </p:nvSpPr>
          <p:spPr bwMode="auto">
            <a:xfrm>
              <a:off x="4796400" y="2006400"/>
              <a:ext cx="39113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G(8:1</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07" name="Rectangle 206"/>
            <p:cNvSpPr>
              <a:spLocks noChangeArrowheads="1"/>
            </p:cNvSpPr>
            <p:nvPr/>
          </p:nvSpPr>
          <p:spPr bwMode="auto">
            <a:xfrm>
              <a:off x="4796400" y="2186400"/>
              <a:ext cx="37510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P(8:1</a:t>
              </a:r>
              <a:r>
                <a:rPr lang="en-US" sz="1100" dirty="0" smtClean="0">
                  <a:solidFill>
                    <a:srgbClr val="000000"/>
                  </a:solidFill>
                  <a:effectLst/>
                  <a:ea typeface="Calibri"/>
                  <a:cs typeface="Geneva"/>
                </a:rPr>
                <a:t>) </a:t>
              </a:r>
              <a:endParaRPr lang="sv-SE" sz="1100" dirty="0">
                <a:effectLst/>
                <a:ea typeface="Calibri"/>
                <a:cs typeface="Times New Roman"/>
              </a:endParaRPr>
            </a:p>
          </p:txBody>
        </p:sp>
      </p:grpSp>
      <p:grpSp>
        <p:nvGrpSpPr>
          <p:cNvPr id="12" name="Group 11"/>
          <p:cNvGrpSpPr/>
          <p:nvPr/>
        </p:nvGrpSpPr>
        <p:grpSpPr>
          <a:xfrm>
            <a:off x="4499992" y="1843341"/>
            <a:ext cx="2570368" cy="1241843"/>
            <a:chOff x="5719610" y="4569475"/>
            <a:chExt cx="2570368" cy="1241843"/>
          </a:xfrm>
        </p:grpSpPr>
        <p:grpSp>
          <p:nvGrpSpPr>
            <p:cNvPr id="209" name="Group 208"/>
            <p:cNvGrpSpPr/>
            <p:nvPr/>
          </p:nvGrpSpPr>
          <p:grpSpPr>
            <a:xfrm>
              <a:off x="6051011" y="5041853"/>
              <a:ext cx="488333" cy="681233"/>
              <a:chOff x="3154038" y="5014231"/>
              <a:chExt cx="488333" cy="681233"/>
            </a:xfrm>
          </p:grpSpPr>
          <p:cxnSp>
            <p:nvCxnSpPr>
              <p:cNvPr id="210" name="Line 2174"/>
              <p:cNvCxnSpPr>
                <a:cxnSpLocks noChangeAspect="1" noChangeShapeType="1"/>
              </p:cNvCxnSpPr>
              <p:nvPr/>
            </p:nvCxnSpPr>
            <p:spPr bwMode="auto">
              <a:xfrm flipH="1">
                <a:off x="3154038" y="5694832"/>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2175"/>
              <p:cNvCxnSpPr>
                <a:cxnSpLocks noChangeAspect="1" noChangeShapeType="1"/>
              </p:cNvCxnSpPr>
              <p:nvPr/>
            </p:nvCxnSpPr>
            <p:spPr bwMode="auto">
              <a:xfrm flipH="1">
                <a:off x="3154038" y="5499039"/>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2" name="Line 2174"/>
              <p:cNvCxnSpPr>
                <a:cxnSpLocks noChangeAspect="1" noChangeShapeType="1"/>
              </p:cNvCxnSpPr>
              <p:nvPr/>
            </p:nvCxnSpPr>
            <p:spPr bwMode="auto">
              <a:xfrm rot="5400000" flipH="1">
                <a:off x="3219809" y="525696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3" name="Line 2175"/>
              <p:cNvCxnSpPr>
                <a:cxnSpLocks noChangeAspect="1" noChangeShapeType="1"/>
              </p:cNvCxnSpPr>
              <p:nvPr/>
            </p:nvCxnSpPr>
            <p:spPr bwMode="auto">
              <a:xfrm rot="5400000" flipH="1">
                <a:off x="3318021" y="5371114"/>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14" name="Line 2164"/>
            <p:cNvCxnSpPr>
              <a:cxnSpLocks noChangeAspect="1" noChangeShapeType="1"/>
            </p:cNvCxnSpPr>
            <p:nvPr/>
          </p:nvCxnSpPr>
          <p:spPr bwMode="auto">
            <a:xfrm flipH="1">
              <a:off x="6041498" y="5218395"/>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5" name="Line 2165"/>
            <p:cNvCxnSpPr>
              <a:cxnSpLocks noChangeAspect="1" noChangeShapeType="1"/>
            </p:cNvCxnSpPr>
            <p:nvPr/>
          </p:nvCxnSpPr>
          <p:spPr bwMode="auto">
            <a:xfrm flipH="1">
              <a:off x="6041498" y="5003006"/>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6" name="Rectangle 215"/>
            <p:cNvSpPr>
              <a:spLocks noChangeAspect="1" noChangeArrowheads="1"/>
            </p:cNvSpPr>
            <p:nvPr/>
          </p:nvSpPr>
          <p:spPr bwMode="auto">
            <a:xfrm>
              <a:off x="6263761" y="4929754"/>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17" name="Oval 216"/>
            <p:cNvSpPr/>
            <p:nvPr/>
          </p:nvSpPr>
          <p:spPr>
            <a:xfrm>
              <a:off x="6385745" y="505110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218" name="Rectangle 217"/>
            <p:cNvSpPr>
              <a:spLocks noChangeArrowheads="1"/>
            </p:cNvSpPr>
            <p:nvPr/>
          </p:nvSpPr>
          <p:spPr bwMode="auto">
            <a:xfrm>
              <a:off x="6948264" y="4869160"/>
              <a:ext cx="134171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i:k</a:t>
              </a: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19" name="Rectangle 218"/>
            <p:cNvSpPr>
              <a:spLocks noChangeArrowheads="1"/>
            </p:cNvSpPr>
            <p:nvPr/>
          </p:nvSpPr>
          <p:spPr bwMode="auto">
            <a:xfrm>
              <a:off x="6948264" y="5031160"/>
              <a:ext cx="9585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i:k</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20" name="Rectangle 219"/>
            <p:cNvSpPr>
              <a:spLocks noChangeArrowheads="1"/>
            </p:cNvSpPr>
            <p:nvPr/>
          </p:nvSpPr>
          <p:spPr bwMode="auto">
            <a:xfrm>
              <a:off x="5719610" y="4886134"/>
              <a:ext cx="31258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21" name="Rectangle 220"/>
            <p:cNvSpPr>
              <a:spLocks noChangeArrowheads="1"/>
            </p:cNvSpPr>
            <p:nvPr/>
          </p:nvSpPr>
          <p:spPr bwMode="auto">
            <a:xfrm>
              <a:off x="5719610" y="5111012"/>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22" name="Rectangle 221"/>
            <p:cNvSpPr>
              <a:spLocks noChangeArrowheads="1"/>
            </p:cNvSpPr>
            <p:nvPr/>
          </p:nvSpPr>
          <p:spPr bwMode="auto">
            <a:xfrm>
              <a:off x="5719610" y="5390134"/>
              <a:ext cx="34464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a:t>
              </a:r>
              <a:r>
                <a:rPr lang="en-US" sz="1100" dirty="0" err="1" smtClean="0">
                  <a:solidFill>
                    <a:srgbClr val="000000"/>
                  </a:solidFill>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23" name="Rectangle 222"/>
            <p:cNvSpPr>
              <a:spLocks noChangeArrowheads="1"/>
            </p:cNvSpPr>
            <p:nvPr/>
          </p:nvSpPr>
          <p:spPr bwMode="auto">
            <a:xfrm>
              <a:off x="5719610" y="5606134"/>
              <a:ext cx="32861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224" name="Rectangle 223"/>
            <p:cNvSpPr>
              <a:spLocks noChangeArrowheads="1"/>
            </p:cNvSpPr>
            <p:nvPr/>
          </p:nvSpPr>
          <p:spPr bwMode="auto">
            <a:xfrm>
              <a:off x="5871181" y="4569475"/>
              <a:ext cx="227498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dirty="0" smtClean="0">
                  <a:solidFill>
                    <a:srgbClr val="000000"/>
                  </a:solidFill>
                  <a:effectLst/>
                  <a:ea typeface="Calibri"/>
                  <a:cs typeface="Geneva"/>
                </a:rPr>
                <a:t>The “dot operator</a:t>
              </a:r>
              <a:r>
                <a:rPr lang="en-US" dirty="0" smtClean="0">
                  <a:solidFill>
                    <a:srgbClr val="000000"/>
                  </a:solidFill>
                  <a:effectLst/>
                  <a:ea typeface="Calibri"/>
                  <a:cs typeface="Geneva"/>
                </a:rPr>
                <a:t>” logic</a:t>
              </a:r>
              <a:endParaRPr lang="sv-SE" dirty="0">
                <a:effectLst/>
                <a:ea typeface="Calibri"/>
                <a:cs typeface="Times New Roman"/>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2219549967"/>
              </p:ext>
            </p:extLst>
          </p:nvPr>
        </p:nvGraphicFramePr>
        <p:xfrm>
          <a:off x="1789113" y="1340768"/>
          <a:ext cx="5565775" cy="339725"/>
        </p:xfrm>
        <a:graphic>
          <a:graphicData uri="http://schemas.openxmlformats.org/presentationml/2006/ole">
            <mc:AlternateContent xmlns:mc="http://schemas.openxmlformats.org/markup-compatibility/2006">
              <mc:Choice xmlns:v="urn:schemas-microsoft-com:vml" Requires="v">
                <p:oleObj spid="_x0000_s43064" name="Equation" r:id="rId3" imgW="3746160" imgH="228600" progId="Equation.DSMT4">
                  <p:embed/>
                </p:oleObj>
              </mc:Choice>
              <mc:Fallback>
                <p:oleObj name="Equation" r:id="rId3" imgW="3746160" imgH="228600" progId="Equation.DSMT4">
                  <p:embed/>
                  <p:pic>
                    <p:nvPicPr>
                      <p:cNvPr id="0" name="Object 12"/>
                      <p:cNvPicPr>
                        <a:picLocks noChangeAspect="1" noChangeArrowheads="1"/>
                      </p:cNvPicPr>
                      <p:nvPr/>
                    </p:nvPicPr>
                    <p:blipFill>
                      <a:blip r:embed="rId4"/>
                      <a:srcRect/>
                      <a:stretch>
                        <a:fillRect/>
                      </a:stretch>
                    </p:blipFill>
                    <p:spPr bwMode="auto">
                      <a:xfrm>
                        <a:off x="1789113" y="1340768"/>
                        <a:ext cx="5565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52280997"/>
              </p:ext>
            </p:extLst>
          </p:nvPr>
        </p:nvGraphicFramePr>
        <p:xfrm>
          <a:off x="3246636" y="4623137"/>
          <a:ext cx="2830512" cy="660400"/>
        </p:xfrm>
        <a:graphic>
          <a:graphicData uri="http://schemas.openxmlformats.org/presentationml/2006/ole">
            <mc:AlternateContent xmlns:mc="http://schemas.openxmlformats.org/markup-compatibility/2006">
              <mc:Choice xmlns:v="urn:schemas-microsoft-com:vml" Requires="v">
                <p:oleObj spid="_x0000_s43065" name="Equation" r:id="rId5" imgW="1904760" imgH="444240" progId="Equation.DSMT4">
                  <p:embed/>
                </p:oleObj>
              </mc:Choice>
              <mc:Fallback>
                <p:oleObj name="Equation" r:id="rId5" imgW="1904760" imgH="444240" progId="Equation.DSMT4">
                  <p:embed/>
                  <p:pic>
                    <p:nvPicPr>
                      <p:cNvPr id="0" name="Object 7"/>
                      <p:cNvPicPr>
                        <a:picLocks noChangeAspect="1" noChangeArrowheads="1"/>
                      </p:cNvPicPr>
                      <p:nvPr/>
                    </p:nvPicPr>
                    <p:blipFill>
                      <a:blip r:embed="rId6"/>
                      <a:srcRect/>
                      <a:stretch>
                        <a:fillRect/>
                      </a:stretch>
                    </p:blipFill>
                    <p:spPr bwMode="auto">
                      <a:xfrm>
                        <a:off x="3246636" y="4623137"/>
                        <a:ext cx="28305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84118405"/>
              </p:ext>
            </p:extLst>
          </p:nvPr>
        </p:nvGraphicFramePr>
        <p:xfrm>
          <a:off x="3246636" y="5384186"/>
          <a:ext cx="2773363" cy="625475"/>
        </p:xfrm>
        <a:graphic>
          <a:graphicData uri="http://schemas.openxmlformats.org/presentationml/2006/ole">
            <mc:AlternateContent xmlns:mc="http://schemas.openxmlformats.org/markup-compatibility/2006">
              <mc:Choice xmlns:v="urn:schemas-microsoft-com:vml" Requires="v">
                <p:oleObj spid="_x0000_s43066" name="Equation" r:id="rId7" imgW="1866600" imgH="419040" progId="Equation.DSMT4">
                  <p:embed/>
                </p:oleObj>
              </mc:Choice>
              <mc:Fallback>
                <p:oleObj name="Equation" r:id="rId7" imgW="1866600" imgH="419040" progId="Equation.DSMT4">
                  <p:embed/>
                  <p:pic>
                    <p:nvPicPr>
                      <p:cNvPr id="0" name="Object 7"/>
                      <p:cNvPicPr>
                        <a:picLocks noChangeAspect="1" noChangeArrowheads="1"/>
                      </p:cNvPicPr>
                      <p:nvPr/>
                    </p:nvPicPr>
                    <p:blipFill>
                      <a:blip r:embed="rId8"/>
                      <a:srcRect/>
                      <a:stretch>
                        <a:fillRect/>
                      </a:stretch>
                    </p:blipFill>
                    <p:spPr bwMode="auto">
                      <a:xfrm>
                        <a:off x="3246636" y="5384186"/>
                        <a:ext cx="27733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5" name="Group 114"/>
          <p:cNvGrpSpPr/>
          <p:nvPr/>
        </p:nvGrpSpPr>
        <p:grpSpPr>
          <a:xfrm>
            <a:off x="5969755" y="4425808"/>
            <a:ext cx="2418797" cy="1379384"/>
            <a:chOff x="5871181" y="4569475"/>
            <a:chExt cx="2418797" cy="1379384"/>
          </a:xfrm>
        </p:grpSpPr>
        <p:grpSp>
          <p:nvGrpSpPr>
            <p:cNvPr id="118" name="Group 117"/>
            <p:cNvGrpSpPr/>
            <p:nvPr/>
          </p:nvGrpSpPr>
          <p:grpSpPr>
            <a:xfrm>
              <a:off x="6051011" y="5228925"/>
              <a:ext cx="488333" cy="719934"/>
              <a:chOff x="3154038" y="5201303"/>
              <a:chExt cx="488333" cy="719934"/>
            </a:xfrm>
          </p:grpSpPr>
          <p:cxnSp>
            <p:nvCxnSpPr>
              <p:cNvPr id="130" name="Line 2174"/>
              <p:cNvCxnSpPr>
                <a:cxnSpLocks noChangeAspect="1" noChangeShapeType="1"/>
              </p:cNvCxnSpPr>
              <p:nvPr/>
            </p:nvCxnSpPr>
            <p:spPr bwMode="auto">
              <a:xfrm flipH="1">
                <a:off x="3154038" y="5920605"/>
                <a:ext cx="486000" cy="3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Line 2175"/>
              <p:cNvCxnSpPr>
                <a:cxnSpLocks noChangeAspect="1" noChangeShapeType="1"/>
              </p:cNvCxnSpPr>
              <p:nvPr/>
            </p:nvCxnSpPr>
            <p:spPr bwMode="auto">
              <a:xfrm flipH="1">
                <a:off x="3154038" y="5686111"/>
                <a:ext cx="306000" cy="2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Line 2174"/>
              <p:cNvCxnSpPr>
                <a:cxnSpLocks noChangeAspect="1" noChangeShapeType="1"/>
              </p:cNvCxnSpPr>
              <p:nvPr/>
            </p:nvCxnSpPr>
            <p:spPr bwMode="auto">
              <a:xfrm rot="5400000" flipH="1">
                <a:off x="3219809" y="5444041"/>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3" name="Line 2175"/>
              <p:cNvCxnSpPr>
                <a:cxnSpLocks noChangeAspect="1" noChangeShapeType="1"/>
              </p:cNvCxnSpPr>
              <p:nvPr/>
            </p:nvCxnSpPr>
            <p:spPr bwMode="auto">
              <a:xfrm rot="5400000" flipH="1">
                <a:off x="3318021" y="5596887"/>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119" name="Line 2164"/>
            <p:cNvCxnSpPr>
              <a:cxnSpLocks noChangeAspect="1" noChangeShapeType="1"/>
            </p:cNvCxnSpPr>
            <p:nvPr/>
          </p:nvCxnSpPr>
          <p:spPr bwMode="auto">
            <a:xfrm flipH="1">
              <a:off x="6041498" y="5228216"/>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0" name="Line 2165"/>
            <p:cNvCxnSpPr>
              <a:cxnSpLocks noChangeAspect="1" noChangeShapeType="1"/>
            </p:cNvCxnSpPr>
            <p:nvPr/>
          </p:nvCxnSpPr>
          <p:spPr bwMode="auto">
            <a:xfrm flipH="1">
              <a:off x="6041498" y="5012827"/>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1" name="Rectangle 120"/>
            <p:cNvSpPr>
              <a:spLocks noChangeAspect="1" noChangeArrowheads="1"/>
            </p:cNvSpPr>
            <p:nvPr/>
          </p:nvSpPr>
          <p:spPr bwMode="auto">
            <a:xfrm>
              <a:off x="6263761" y="4929754"/>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22" name="Oval 121"/>
            <p:cNvSpPr/>
            <p:nvPr/>
          </p:nvSpPr>
          <p:spPr>
            <a:xfrm>
              <a:off x="6385745" y="505110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123" name="Rectangle 122"/>
            <p:cNvSpPr>
              <a:spLocks noChangeArrowheads="1"/>
            </p:cNvSpPr>
            <p:nvPr/>
          </p:nvSpPr>
          <p:spPr bwMode="auto">
            <a:xfrm>
              <a:off x="6948264" y="4869160"/>
              <a:ext cx="134171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i:k</a:t>
              </a: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)G(</a:t>
              </a:r>
              <a:r>
                <a:rPr lang="en-US" sz="1100" dirty="0" err="1" smtClean="0">
                  <a:solidFill>
                    <a:srgbClr val="000000"/>
                  </a:solidFill>
                  <a:effectLst/>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124" name="Rectangle 123"/>
            <p:cNvSpPr>
              <a:spLocks noChangeArrowheads="1"/>
            </p:cNvSpPr>
            <p:nvPr/>
          </p:nvSpPr>
          <p:spPr bwMode="auto">
            <a:xfrm>
              <a:off x="6948264" y="5031160"/>
              <a:ext cx="95859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i:k</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i:j</a:t>
              </a:r>
              <a:r>
                <a:rPr lang="en-US" sz="1100" dirty="0" smtClean="0">
                  <a:solidFill>
                    <a:srgbClr val="000000"/>
                  </a:solidFill>
                  <a:effectLst/>
                  <a:ea typeface="Calibri"/>
                  <a:cs typeface="Geneva"/>
                </a:rPr>
                <a:t>)P(</a:t>
              </a:r>
              <a:r>
                <a:rPr lang="en-US" sz="1100" dirty="0" err="1" smtClean="0">
                  <a:solidFill>
                    <a:srgbClr val="000000"/>
                  </a:solidFill>
                  <a:effectLst/>
                  <a:ea typeface="Calibri"/>
                  <a:cs typeface="Geneva"/>
                </a:rPr>
                <a:t>j:k</a:t>
              </a:r>
              <a:r>
                <a:rPr lang="en-US" sz="1100" dirty="0" smtClean="0">
                  <a:solidFill>
                    <a:srgbClr val="000000"/>
                  </a:solidFill>
                  <a:effectLst/>
                  <a:ea typeface="Calibri"/>
                  <a:cs typeface="Geneva"/>
                </a:rPr>
                <a:t>) </a:t>
              </a:r>
              <a:endParaRPr lang="sv-SE" sz="1100" dirty="0">
                <a:effectLst/>
                <a:ea typeface="Calibri"/>
                <a:cs typeface="Times New Roman"/>
              </a:endParaRPr>
            </a:p>
          </p:txBody>
        </p:sp>
        <p:sp>
          <p:nvSpPr>
            <p:cNvPr id="129" name="Rectangle 128"/>
            <p:cNvSpPr>
              <a:spLocks noChangeArrowheads="1"/>
            </p:cNvSpPr>
            <p:nvPr/>
          </p:nvSpPr>
          <p:spPr bwMode="auto">
            <a:xfrm>
              <a:off x="5871181" y="4569475"/>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l">
                <a:lnSpc>
                  <a:spcPts val="1600"/>
                </a:lnSpc>
                <a:spcBef>
                  <a:spcPts val="480"/>
                </a:spcBef>
                <a:spcAft>
                  <a:spcPts val="0"/>
                </a:spcAft>
              </a:pPr>
              <a:r>
                <a:rPr lang="en-US" dirty="0" smtClean="0">
                  <a:solidFill>
                    <a:srgbClr val="000000"/>
                  </a:solidFill>
                  <a:effectLst/>
                  <a:ea typeface="Calibri"/>
                  <a:cs typeface="Geneva"/>
                </a:rPr>
                <a:t>The “dot operator”</a:t>
              </a:r>
              <a:endParaRPr lang="sv-SE" dirty="0">
                <a:effectLst/>
                <a:ea typeface="Calibri"/>
                <a:cs typeface="Times New Roman"/>
              </a:endParaRPr>
            </a:p>
          </p:txBody>
        </p:sp>
      </p:grpSp>
      <p:sp>
        <p:nvSpPr>
          <p:cNvPr id="134" name="Rectangle 133"/>
          <p:cNvSpPr>
            <a:spLocks noChangeArrowheads="1"/>
          </p:cNvSpPr>
          <p:nvPr/>
        </p:nvSpPr>
        <p:spPr bwMode="auto">
          <a:xfrm>
            <a:off x="4186693" y="3140968"/>
            <a:ext cx="4417755" cy="8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ts val="1600"/>
              </a:lnSpc>
              <a:spcBef>
                <a:spcPts val="480"/>
              </a:spcBef>
            </a:pPr>
            <a:r>
              <a:rPr lang="en-US" dirty="0" smtClean="0">
                <a:solidFill>
                  <a:srgbClr val="000000"/>
                </a:solidFill>
                <a:ea typeface="Calibri"/>
                <a:cs typeface="Geneva"/>
              </a:rPr>
              <a:t>Use t</a:t>
            </a:r>
            <a:r>
              <a:rPr lang="en-US" dirty="0" smtClean="0">
                <a:solidFill>
                  <a:srgbClr val="000000"/>
                </a:solidFill>
                <a:effectLst/>
                <a:ea typeface="Calibri"/>
                <a:cs typeface="Geneva"/>
              </a:rPr>
              <a:t>he </a:t>
            </a:r>
            <a:r>
              <a:rPr lang="en-US" dirty="0" smtClean="0">
                <a:solidFill>
                  <a:srgbClr val="000000"/>
                </a:solidFill>
                <a:effectLst/>
                <a:ea typeface="Calibri"/>
                <a:cs typeface="Geneva"/>
              </a:rPr>
              <a:t>“dot operator</a:t>
            </a:r>
            <a:r>
              <a:rPr lang="en-US" dirty="0" smtClean="0">
                <a:solidFill>
                  <a:srgbClr val="000000"/>
                </a:solidFill>
                <a:effectLst/>
                <a:ea typeface="Calibri"/>
                <a:cs typeface="Geneva"/>
              </a:rPr>
              <a:t>” to show that </a:t>
            </a:r>
            <a:r>
              <a:rPr lang="en-US" dirty="0" smtClean="0">
                <a:solidFill>
                  <a:srgbClr val="000000"/>
                </a:solidFill>
                <a:ea typeface="Calibri"/>
                <a:cs typeface="Times New Roman"/>
              </a:rPr>
              <a:t>the output </a:t>
            </a:r>
            <a:r>
              <a:rPr lang="en-US" dirty="0">
                <a:solidFill>
                  <a:srgbClr val="000000"/>
                </a:solidFill>
                <a:ea typeface="Calibri"/>
                <a:cs typeface="Times New Roman"/>
              </a:rPr>
              <a:t>carry </a:t>
            </a:r>
            <a:r>
              <a:rPr lang="en-US" dirty="0" smtClean="0">
                <a:solidFill>
                  <a:srgbClr val="000000"/>
                </a:solidFill>
                <a:ea typeface="Calibri"/>
                <a:cs typeface="Times New Roman"/>
              </a:rPr>
              <a:t> from the </a:t>
            </a:r>
            <a:r>
              <a:rPr lang="en-US" dirty="0">
                <a:solidFill>
                  <a:srgbClr val="000000"/>
                </a:solidFill>
                <a:ea typeface="Calibri"/>
                <a:cs typeface="Times New Roman"/>
              </a:rPr>
              <a:t>binary </a:t>
            </a:r>
            <a:r>
              <a:rPr lang="en-US" dirty="0" smtClean="0">
                <a:solidFill>
                  <a:srgbClr val="000000"/>
                </a:solidFill>
                <a:ea typeface="Calibri"/>
                <a:cs typeface="Times New Roman"/>
              </a:rPr>
              <a:t>prefix-tree tree  is equal to the c</a:t>
            </a:r>
            <a:r>
              <a:rPr lang="en-US" dirty="0" smtClean="0">
                <a:solidFill>
                  <a:srgbClr val="000000"/>
                </a:solidFill>
                <a:effectLst/>
                <a:ea typeface="Calibri"/>
                <a:cs typeface="Times New Roman"/>
              </a:rPr>
              <a:t>arry output from a ripple-carry array! Expression shown at top!</a:t>
            </a:r>
            <a:endParaRPr lang="sv-SE" dirty="0">
              <a:effectLst/>
              <a:ea typeface="Calibri"/>
              <a:cs typeface="Times New Roman"/>
            </a:endParaRPr>
          </a:p>
        </p:txBody>
      </p:sp>
    </p:spTree>
    <p:extLst>
      <p:ext uri="{BB962C8B-B14F-4D97-AF65-F5344CB8AC3E}">
        <p14:creationId xmlns:p14="http://schemas.microsoft.com/office/powerpoint/2010/main" val="2673865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Summary</a:t>
            </a:r>
            <a:endParaRPr lang="sv-SE" dirty="0"/>
          </a:p>
        </p:txBody>
      </p:sp>
      <p:sp>
        <p:nvSpPr>
          <p:cNvPr id="3" name="Content Placeholder 2"/>
          <p:cNvSpPr>
            <a:spLocks noGrp="1"/>
          </p:cNvSpPr>
          <p:nvPr>
            <p:ph idx="1"/>
          </p:nvPr>
        </p:nvSpPr>
        <p:spPr>
          <a:xfrm>
            <a:off x="457200" y="1600200"/>
            <a:ext cx="8291264" cy="4525963"/>
          </a:xfrm>
        </p:spPr>
        <p:txBody>
          <a:bodyPr>
            <a:normAutofit fontScale="92500"/>
          </a:bodyPr>
          <a:lstStyle/>
          <a:p>
            <a:pPr marL="0" indent="0">
              <a:buNone/>
            </a:pPr>
            <a:r>
              <a:rPr lang="sv-SE" sz="2600" dirty="0" smtClean="0"/>
              <a:t>We have </a:t>
            </a:r>
          </a:p>
          <a:p>
            <a:r>
              <a:rPr lang="sv-SE" sz="2400" dirty="0" smtClean="0"/>
              <a:t>introduced Microsoft Excel as a tool for studying adder designs</a:t>
            </a:r>
          </a:p>
          <a:p>
            <a:r>
              <a:rPr lang="sv-SE" sz="2400" dirty="0"/>
              <a:t>introduced Excel timing </a:t>
            </a:r>
            <a:r>
              <a:rPr lang="sv-SE" sz="2400" dirty="0" smtClean="0"/>
              <a:t>graphs</a:t>
            </a:r>
          </a:p>
          <a:p>
            <a:r>
              <a:rPr lang="sv-SE" sz="2400" dirty="0"/>
              <a:t>i</a:t>
            </a:r>
            <a:r>
              <a:rPr lang="sv-SE" sz="2400" dirty="0" smtClean="0"/>
              <a:t>dentified the generate/propagate behaviour of the addition</a:t>
            </a:r>
          </a:p>
          <a:p>
            <a:r>
              <a:rPr lang="sv-SE" sz="2400" dirty="0"/>
              <a:t>b</a:t>
            </a:r>
            <a:r>
              <a:rPr lang="sv-SE" sz="2400" dirty="0" smtClean="0"/>
              <a:t>uilt a new G and P based adder using AO21 cells for the carry</a:t>
            </a:r>
          </a:p>
          <a:p>
            <a:r>
              <a:rPr lang="sv-SE" sz="2400" dirty="0"/>
              <a:t>b</a:t>
            </a:r>
            <a:r>
              <a:rPr lang="sv-SE" sz="2400" dirty="0" smtClean="0"/>
              <a:t>uilt a 32-bit carry-skip adder with reduced propagation delay compared with the ripple-carry solution</a:t>
            </a:r>
          </a:p>
          <a:p>
            <a:r>
              <a:rPr lang="sv-SE" sz="2400" dirty="0"/>
              <a:t>i</a:t>
            </a:r>
            <a:r>
              <a:rPr lang="sv-SE" sz="2400" dirty="0" smtClean="0"/>
              <a:t>ntroduced the carry–lookahead concept using block G and P</a:t>
            </a:r>
          </a:p>
          <a:p>
            <a:r>
              <a:rPr lang="sv-SE" sz="2400" dirty="0"/>
              <a:t>u</a:t>
            </a:r>
            <a:r>
              <a:rPr lang="sv-SE" sz="2400" dirty="0" smtClean="0"/>
              <a:t>sed a binary tree design to form the block P and G outputs</a:t>
            </a:r>
          </a:p>
          <a:p>
            <a:pPr marL="0" indent="0">
              <a:buNone/>
            </a:pPr>
            <a:r>
              <a:rPr lang="sv-SE" sz="2600" dirty="0" smtClean="0"/>
              <a:t>Next week: a close look at our G/P cell design name it the ”dot operator” and, see how it can be used to build pre-fix tree adders</a:t>
            </a:r>
          </a:p>
          <a:p>
            <a:endParaRPr lang="sv-SE" sz="2400" dirty="0" smtClean="0"/>
          </a:p>
          <a:p>
            <a:endParaRPr lang="sv-SE" sz="2800" dirty="0" smtClean="0"/>
          </a:p>
          <a:p>
            <a:endParaRPr lang="sv-SE" sz="2800"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33</a:t>
            </a:fld>
            <a:endParaRPr lang="sv-SE"/>
          </a:p>
        </p:txBody>
      </p:sp>
    </p:spTree>
    <p:extLst>
      <p:ext uri="{BB962C8B-B14F-4D97-AF65-F5344CB8AC3E}">
        <p14:creationId xmlns:p14="http://schemas.microsoft.com/office/powerpoint/2010/main" val="1049659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To think about until next Tuesday</a:t>
            </a:r>
            <a:endParaRPr lang="sv-SE" dirty="0"/>
          </a:p>
        </p:txBody>
      </p:sp>
      <p:sp>
        <p:nvSpPr>
          <p:cNvPr id="3" name="Content Placeholder 2"/>
          <p:cNvSpPr>
            <a:spLocks noGrp="1"/>
          </p:cNvSpPr>
          <p:nvPr>
            <p:ph idx="1"/>
          </p:nvPr>
        </p:nvSpPr>
        <p:spPr/>
        <p:txBody>
          <a:bodyPr>
            <a:normAutofit/>
          </a:bodyPr>
          <a:lstStyle/>
          <a:p>
            <a:r>
              <a:rPr lang="sv-SE" sz="2400" dirty="0" smtClean="0"/>
              <a:t>Task </a:t>
            </a:r>
            <a:r>
              <a:rPr lang="sv-SE" sz="2400" dirty="0" smtClean="0"/>
              <a:t>1: Try to appreciate the Excel adder design approach </a:t>
            </a:r>
            <a:r>
              <a:rPr lang="sv-SE" sz="2400" dirty="0" smtClean="0">
                <a:sym typeface="Wingdings" panose="05000000000000000000" pitchFamily="2" charset="2"/>
              </a:rPr>
              <a:t></a:t>
            </a:r>
          </a:p>
          <a:p>
            <a:r>
              <a:rPr lang="sv-SE" sz="2400" dirty="0" smtClean="0">
                <a:sym typeface="Wingdings" panose="05000000000000000000" pitchFamily="2" charset="2"/>
              </a:rPr>
              <a:t>Task 2: Verify the carry-skip propagation delay formula given in textbook equation 10.13.</a:t>
            </a:r>
          </a:p>
          <a:p>
            <a:pPr marL="0" indent="0">
              <a:buNone/>
            </a:pPr>
            <a:endParaRPr lang="sv-SE" sz="2400" dirty="0" smtClean="0">
              <a:sym typeface="Wingdings" panose="05000000000000000000" pitchFamily="2" charset="2"/>
            </a:endParaRPr>
          </a:p>
          <a:p>
            <a:r>
              <a:rPr lang="sv-SE" sz="2400" dirty="0" smtClean="0">
                <a:sym typeface="Wingdings" panose="05000000000000000000" pitchFamily="2" charset="2"/>
              </a:rPr>
              <a:t>Task 3: </a:t>
            </a:r>
            <a:r>
              <a:rPr lang="sv-SE" sz="2400" dirty="0">
                <a:sym typeface="Wingdings" panose="05000000000000000000" pitchFamily="2" charset="2"/>
              </a:rPr>
              <a:t>Verify the </a:t>
            </a:r>
            <a:r>
              <a:rPr lang="sv-SE" sz="2400" dirty="0" smtClean="0">
                <a:sym typeface="Wingdings" panose="05000000000000000000" pitchFamily="2" charset="2"/>
              </a:rPr>
              <a:t>carry-lookahead </a:t>
            </a:r>
            <a:r>
              <a:rPr lang="sv-SE" sz="2400" dirty="0">
                <a:sym typeface="Wingdings" panose="05000000000000000000" pitchFamily="2" charset="2"/>
              </a:rPr>
              <a:t>propagation delay formula given in textbook equation </a:t>
            </a:r>
            <a:r>
              <a:rPr lang="sv-SE" sz="2400" dirty="0" smtClean="0">
                <a:sym typeface="Wingdings" panose="05000000000000000000" pitchFamily="2" charset="2"/>
              </a:rPr>
              <a:t>10.14.</a:t>
            </a:r>
          </a:p>
          <a:p>
            <a:endParaRPr lang="sv-SE" sz="2400" dirty="0">
              <a:solidFill>
                <a:srgbClr val="000000"/>
              </a:solidFill>
              <a:ea typeface="Calibri"/>
              <a:cs typeface="Geneva"/>
              <a:sym typeface="Wingdings" panose="05000000000000000000" pitchFamily="2" charset="2"/>
            </a:endParaRPr>
          </a:p>
          <a:p>
            <a:r>
              <a:rPr lang="sv-SE" sz="2400" dirty="0" smtClean="0">
                <a:solidFill>
                  <a:srgbClr val="000000"/>
                </a:solidFill>
                <a:ea typeface="Calibri"/>
                <a:cs typeface="Geneva"/>
                <a:sym typeface="Wingdings" panose="05000000000000000000" pitchFamily="2" charset="2"/>
              </a:rPr>
              <a:t>Task 4: </a:t>
            </a:r>
            <a:r>
              <a:rPr lang="en-US" sz="2400" dirty="0" smtClean="0">
                <a:solidFill>
                  <a:srgbClr val="000000"/>
                </a:solidFill>
                <a:ea typeface="Calibri"/>
                <a:cs typeface="Geneva"/>
              </a:rPr>
              <a:t>Use </a:t>
            </a:r>
            <a:r>
              <a:rPr lang="en-US" sz="2400" dirty="0">
                <a:solidFill>
                  <a:srgbClr val="000000"/>
                </a:solidFill>
                <a:ea typeface="Calibri"/>
                <a:cs typeface="Geneva"/>
              </a:rPr>
              <a:t>the “dot operator</a:t>
            </a:r>
            <a:r>
              <a:rPr lang="en-US" sz="2400" dirty="0" smtClean="0">
                <a:solidFill>
                  <a:srgbClr val="000000"/>
                </a:solidFill>
                <a:ea typeface="Calibri"/>
                <a:cs typeface="Geneva"/>
              </a:rPr>
              <a:t>” </a:t>
            </a:r>
            <a:r>
              <a:rPr lang="en-US" sz="2400" dirty="0">
                <a:solidFill>
                  <a:srgbClr val="000000"/>
                </a:solidFill>
                <a:ea typeface="Calibri"/>
                <a:cs typeface="Geneva"/>
              </a:rPr>
              <a:t>to show </a:t>
            </a:r>
            <a:r>
              <a:rPr lang="en-US" sz="2400" dirty="0" smtClean="0">
                <a:solidFill>
                  <a:srgbClr val="000000"/>
                </a:solidFill>
                <a:ea typeface="Calibri"/>
                <a:cs typeface="Geneva"/>
              </a:rPr>
              <a:t>that </a:t>
            </a:r>
            <a:r>
              <a:rPr lang="en-US" sz="2400" dirty="0" smtClean="0">
                <a:solidFill>
                  <a:srgbClr val="000000"/>
                </a:solidFill>
                <a:ea typeface="Calibri"/>
                <a:cs typeface="Times New Roman"/>
              </a:rPr>
              <a:t>the </a:t>
            </a:r>
            <a:r>
              <a:rPr lang="en-US" sz="2400" dirty="0">
                <a:solidFill>
                  <a:srgbClr val="000000"/>
                </a:solidFill>
                <a:ea typeface="Calibri"/>
                <a:cs typeface="Times New Roman"/>
              </a:rPr>
              <a:t>binary prefix-tree carry output </a:t>
            </a:r>
            <a:r>
              <a:rPr lang="en-US" sz="2400" dirty="0" smtClean="0">
                <a:solidFill>
                  <a:srgbClr val="000000"/>
                </a:solidFill>
                <a:ea typeface="Calibri"/>
                <a:cs typeface="Times New Roman"/>
              </a:rPr>
              <a:t>is </a:t>
            </a:r>
            <a:r>
              <a:rPr lang="en-US" sz="2400" dirty="0">
                <a:solidFill>
                  <a:srgbClr val="000000"/>
                </a:solidFill>
                <a:ea typeface="Calibri"/>
                <a:cs typeface="Times New Roman"/>
              </a:rPr>
              <a:t>equal to the </a:t>
            </a:r>
            <a:r>
              <a:rPr lang="en-US" sz="2400" dirty="0" smtClean="0">
                <a:solidFill>
                  <a:srgbClr val="000000"/>
                </a:solidFill>
                <a:ea typeface="Calibri"/>
                <a:cs typeface="Times New Roman"/>
              </a:rPr>
              <a:t>carry </a:t>
            </a:r>
            <a:r>
              <a:rPr lang="en-US" sz="2400" dirty="0">
                <a:solidFill>
                  <a:srgbClr val="000000"/>
                </a:solidFill>
                <a:ea typeface="Calibri"/>
                <a:cs typeface="Times New Roman"/>
              </a:rPr>
              <a:t>output from </a:t>
            </a:r>
            <a:r>
              <a:rPr lang="en-US" sz="2400" dirty="0" smtClean="0">
                <a:solidFill>
                  <a:srgbClr val="000000"/>
                </a:solidFill>
                <a:ea typeface="Calibri"/>
                <a:cs typeface="Times New Roman"/>
              </a:rPr>
              <a:t>a ripple-carry array!</a:t>
            </a:r>
            <a:endParaRPr lang="sv-SE" sz="2400" dirty="0">
              <a:ea typeface="Calibri"/>
              <a:cs typeface="Times New Roman"/>
            </a:endParaRPr>
          </a:p>
          <a:p>
            <a:endParaRPr lang="sv-SE" sz="2400" dirty="0">
              <a:sym typeface="Wingdings" panose="05000000000000000000" pitchFamily="2" charset="2"/>
            </a:endParaRPr>
          </a:p>
          <a:p>
            <a:endParaRPr lang="sv-SE" sz="2400" dirty="0"/>
          </a:p>
        </p:txBody>
      </p:sp>
      <p:sp>
        <p:nvSpPr>
          <p:cNvPr id="4" name="Date Placeholder 3"/>
          <p:cNvSpPr>
            <a:spLocks noGrp="1"/>
          </p:cNvSpPr>
          <p:nvPr>
            <p:ph type="dt" sz="half" idx="10"/>
          </p:nvPr>
        </p:nvSpPr>
        <p:spPr/>
        <p:txBody>
          <a:bodyPr/>
          <a:lstStyle/>
          <a:p>
            <a:r>
              <a:rPr lang="sv-SE" smtClean="0"/>
              <a:t>2017-10-03</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34</a:t>
            </a:fld>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94465122"/>
              </p:ext>
            </p:extLst>
          </p:nvPr>
        </p:nvGraphicFramePr>
        <p:xfrm>
          <a:off x="2865438" y="2926209"/>
          <a:ext cx="3413125" cy="358775"/>
        </p:xfrm>
        <a:graphic>
          <a:graphicData uri="http://schemas.openxmlformats.org/presentationml/2006/ole">
            <mc:AlternateContent xmlns:mc="http://schemas.openxmlformats.org/markup-compatibility/2006">
              <mc:Choice xmlns:v="urn:schemas-microsoft-com:vml" Requires="v">
                <p:oleObj spid="_x0000_s28830" name="Equation" r:id="rId3" imgW="2298600" imgH="241200" progId="Equation.DSMT4">
                  <p:embed/>
                </p:oleObj>
              </mc:Choice>
              <mc:Fallback>
                <p:oleObj name="Equation" r:id="rId3" imgW="2298600" imgH="2412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2926209"/>
                        <a:ext cx="3413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99778231"/>
              </p:ext>
            </p:extLst>
          </p:nvPr>
        </p:nvGraphicFramePr>
        <p:xfrm>
          <a:off x="2639219" y="4077072"/>
          <a:ext cx="3865563" cy="358775"/>
        </p:xfrm>
        <a:graphic>
          <a:graphicData uri="http://schemas.openxmlformats.org/presentationml/2006/ole">
            <mc:AlternateContent xmlns:mc="http://schemas.openxmlformats.org/markup-compatibility/2006">
              <mc:Choice xmlns:v="urn:schemas-microsoft-com:vml" Requires="v">
                <p:oleObj spid="_x0000_s28831" name="Equation" r:id="rId5" imgW="2603160" imgH="241200" progId="Equation.DSMT4">
                  <p:embed/>
                </p:oleObj>
              </mc:Choice>
              <mc:Fallback>
                <p:oleObj name="Equation" r:id="rId5" imgW="2603160" imgH="2412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219" y="4077072"/>
                        <a:ext cx="3865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6772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44" y="365127"/>
            <a:ext cx="8187913" cy="1325563"/>
          </a:xfrm>
        </p:spPr>
        <p:txBody>
          <a:bodyPr>
            <a:normAutofit fontScale="90000"/>
          </a:bodyPr>
          <a:lstStyle/>
          <a:p>
            <a:r>
              <a:rPr lang="sv-SE" dirty="0"/>
              <a:t>Example: </a:t>
            </a:r>
            <a:r>
              <a:rPr lang="sv-SE" dirty="0" smtClean="0"/>
              <a:t/>
            </a:r>
            <a:br>
              <a:rPr lang="sv-SE" dirty="0" smtClean="0"/>
            </a:br>
            <a:r>
              <a:rPr lang="sv-SE" dirty="0" smtClean="0"/>
              <a:t>synthesized </a:t>
            </a:r>
            <a:r>
              <a:rPr lang="sv-SE" dirty="0"/>
              <a:t>32-bit </a:t>
            </a:r>
            <a:r>
              <a:rPr lang="sv-SE" dirty="0" smtClean="0"/>
              <a:t>ALU/adder layout</a:t>
            </a:r>
            <a:endParaRPr lang="sv-SE" dirty="0"/>
          </a:p>
        </p:txBody>
      </p:sp>
      <p:sp>
        <p:nvSpPr>
          <p:cNvPr id="4" name="Date Placeholder 3"/>
          <p:cNvSpPr>
            <a:spLocks noGrp="1"/>
          </p:cNvSpPr>
          <p:nvPr>
            <p:ph type="dt" sz="half" idx="10"/>
          </p:nvPr>
        </p:nvSpPr>
        <p:spPr/>
        <p:txBody>
          <a:bodyPr/>
          <a:lstStyle/>
          <a:p>
            <a:r>
              <a:rPr lang="sv-SE" dirty="0" smtClean="0"/>
              <a:t>2017-10-03</a:t>
            </a:r>
            <a:endParaRPr lang="sv-SE" dirty="0"/>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35</a:t>
            </a:fld>
            <a:endParaRPr lang="sv-S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56" y="1600201"/>
            <a:ext cx="67662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820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Iterative logic arrays</a:t>
            </a:r>
            <a:r>
              <a:rPr lang="sv-SE" smtClean="0"/>
              <a:t>: FULL </a:t>
            </a:r>
            <a:r>
              <a:rPr lang="sv-SE" dirty="0" smtClean="0"/>
              <a:t>ADDER</a:t>
            </a:r>
            <a:endParaRPr lang="sv-SE" dirty="0"/>
          </a:p>
        </p:txBody>
      </p:sp>
      <p:sp>
        <p:nvSpPr>
          <p:cNvPr id="3" name="Date Placeholder 2"/>
          <p:cNvSpPr>
            <a:spLocks noGrp="1"/>
          </p:cNvSpPr>
          <p:nvPr>
            <p:ph type="dt" sz="half" idx="10"/>
          </p:nvPr>
        </p:nvSpPr>
        <p:spPr/>
        <p:txBody>
          <a:bodyPr/>
          <a:lstStyle/>
          <a:p>
            <a:r>
              <a:rPr lang="sv-SE" smtClean="0"/>
              <a:t>2017-10-03</a:t>
            </a:r>
            <a:endParaRPr lang="sv-SE" dirty="0"/>
          </a:p>
        </p:txBody>
      </p:sp>
      <p:sp>
        <p:nvSpPr>
          <p:cNvPr id="4" name="Footer Placeholder 3"/>
          <p:cNvSpPr>
            <a:spLocks noGrp="1"/>
          </p:cNvSpPr>
          <p:nvPr>
            <p:ph type="ftr" sz="quarter" idx="11"/>
          </p:nvPr>
        </p:nvSpPr>
        <p:spPr/>
        <p:txBody>
          <a:bodyPr/>
          <a:lstStyle/>
          <a:p>
            <a:r>
              <a:rPr lang="sv-SE" smtClean="0"/>
              <a:t>MCC092 Integrated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4</a:t>
            </a:fld>
            <a:endParaRPr lang="sv-SE" dirty="0"/>
          </a:p>
        </p:txBody>
      </p:sp>
      <p:grpSp>
        <p:nvGrpSpPr>
          <p:cNvPr id="70" name="Group 69"/>
          <p:cNvGrpSpPr/>
          <p:nvPr/>
        </p:nvGrpSpPr>
        <p:grpSpPr>
          <a:xfrm>
            <a:off x="660991" y="1268760"/>
            <a:ext cx="4167199" cy="1906093"/>
            <a:chOff x="660991" y="1268760"/>
            <a:chExt cx="4167199" cy="1906093"/>
          </a:xfrm>
        </p:grpSpPr>
        <p:grpSp>
          <p:nvGrpSpPr>
            <p:cNvPr id="192" name="Group 191"/>
            <p:cNvGrpSpPr/>
            <p:nvPr/>
          </p:nvGrpSpPr>
          <p:grpSpPr>
            <a:xfrm>
              <a:off x="2555776" y="1330764"/>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mtClean="0">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204" name="Rectangle 203"/>
            <p:cNvSpPr/>
            <p:nvPr/>
          </p:nvSpPr>
          <p:spPr>
            <a:xfrm>
              <a:off x="660991" y="1268760"/>
              <a:ext cx="2561255" cy="646331"/>
            </a:xfrm>
            <a:prstGeom prst="rect">
              <a:avLst/>
            </a:prstGeom>
            <a:solidFill>
              <a:schemeClr val="bg1"/>
            </a:solidFill>
          </p:spPr>
          <p:txBody>
            <a:bodyPr wrap="square" lIns="36000" rIns="36000">
              <a:spAutoFit/>
            </a:bodyPr>
            <a:lstStyle/>
            <a:p>
              <a:r>
                <a:rPr lang="sv-SE" dirty="0" smtClean="0"/>
                <a:t>Design adder by using 8 instances of bit adder cell</a:t>
              </a:r>
              <a:endParaRPr lang="sv-SE" dirty="0" smtClean="0">
                <a:solidFill>
                  <a:schemeClr val="tx1"/>
                </a:solidFill>
              </a:endParaRPr>
            </a:p>
          </p:txBody>
        </p:sp>
      </p:grpSp>
      <p:grpSp>
        <p:nvGrpSpPr>
          <p:cNvPr id="65" name="Group 64"/>
          <p:cNvGrpSpPr/>
          <p:nvPr/>
        </p:nvGrpSpPr>
        <p:grpSpPr>
          <a:xfrm>
            <a:off x="5864578" y="1772816"/>
            <a:ext cx="2602354" cy="1108620"/>
            <a:chOff x="5642054" y="1547687"/>
            <a:chExt cx="2602354" cy="1108620"/>
          </a:xfrm>
        </p:grpSpPr>
        <p:cxnSp>
          <p:nvCxnSpPr>
            <p:cNvPr id="344" name="Straight Connector 343"/>
            <p:cNvCxnSpPr/>
            <p:nvPr/>
          </p:nvCxnSpPr>
          <p:spPr>
            <a:xfrm>
              <a:off x="5642054" y="2656307"/>
              <a:ext cx="251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5894008"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6105587" y="2037750"/>
              <a:ext cx="731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7776000"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840000"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7992454" y="2037750"/>
              <a:ext cx="251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7038000" y="2656307"/>
              <a:ext cx="731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5842057" y="2347028"/>
              <a:ext cx="219991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994457" y="1700808"/>
              <a:ext cx="1889543" cy="726612"/>
              <a:chOff x="5994457" y="1700808"/>
              <a:chExt cx="1889543" cy="726612"/>
            </a:xfrm>
          </p:grpSpPr>
          <p:cxnSp>
            <p:nvCxnSpPr>
              <p:cNvPr id="352" name="Straight Connector 351"/>
              <p:cNvCxnSpPr/>
              <p:nvPr/>
            </p:nvCxnSpPr>
            <p:spPr>
              <a:xfrm flipV="1">
                <a:off x="5994457" y="1700808"/>
                <a:ext cx="0" cy="726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7884000" y="1700808"/>
                <a:ext cx="0" cy="726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54" name="Straight Connector 353"/>
            <p:cNvCxnSpPr/>
            <p:nvPr/>
          </p:nvCxnSpPr>
          <p:spPr>
            <a:xfrm>
              <a:off x="5994456" y="1881651"/>
              <a:ext cx="189000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5" name="Rectangle 354"/>
            <p:cNvSpPr/>
            <p:nvPr/>
          </p:nvSpPr>
          <p:spPr>
            <a:xfrm>
              <a:off x="6030025" y="1547687"/>
              <a:ext cx="1818407" cy="369332"/>
            </a:xfrm>
            <a:prstGeom prst="rect">
              <a:avLst/>
            </a:prstGeom>
          </p:spPr>
          <p:txBody>
            <a:bodyPr wrap="square">
              <a:spAutoFit/>
            </a:bodyPr>
            <a:lstStyle/>
            <a:p>
              <a:pPr algn="ctr"/>
              <a:r>
                <a:rPr lang="sv-SE" dirty="0" smtClean="0"/>
                <a:t>CLK cycle time T</a:t>
              </a:r>
              <a:endParaRPr lang="sv-SE" dirty="0" smtClean="0">
                <a:solidFill>
                  <a:schemeClr val="tx1"/>
                </a:solidFill>
              </a:endParaRPr>
            </a:p>
          </p:txBody>
        </p:sp>
      </p:grpSp>
      <p:cxnSp>
        <p:nvCxnSpPr>
          <p:cNvPr id="367" name="Straight Connector 366"/>
          <p:cNvCxnSpPr/>
          <p:nvPr/>
        </p:nvCxnSpPr>
        <p:spPr>
          <a:xfrm flipH="1">
            <a:off x="6120000" y="2262522"/>
            <a:ext cx="200797" cy="618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H="1">
            <a:off x="7992000" y="2262521"/>
            <a:ext cx="200797" cy="618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180528" y="4296236"/>
            <a:ext cx="414420" cy="369332"/>
          </a:xfrm>
          <a:prstGeom prst="rect">
            <a:avLst/>
          </a:prstGeom>
          <a:solidFill>
            <a:schemeClr val="bg1"/>
          </a:solidFill>
        </p:spPr>
        <p:txBody>
          <a:bodyPr wrap="square" lIns="0" rIns="0">
            <a:spAutoFit/>
          </a:bodyPr>
          <a:lstStyle/>
          <a:p>
            <a:pPr algn="ctr"/>
            <a:r>
              <a:rPr lang="sv-SE" dirty="0" smtClean="0"/>
              <a:t>c</a:t>
            </a:r>
            <a:r>
              <a:rPr lang="sv-SE" baseline="-25000" dirty="0" smtClean="0"/>
              <a:t>out</a:t>
            </a:r>
            <a:endParaRPr lang="sv-SE" dirty="0" smtClean="0">
              <a:solidFill>
                <a:schemeClr val="tx1"/>
              </a:solidFill>
            </a:endParaRPr>
          </a:p>
        </p:txBody>
      </p:sp>
      <p:grpSp>
        <p:nvGrpSpPr>
          <p:cNvPr id="14" name="Group 13"/>
          <p:cNvGrpSpPr/>
          <p:nvPr/>
        </p:nvGrpSpPr>
        <p:grpSpPr>
          <a:xfrm>
            <a:off x="1046693" y="3789890"/>
            <a:ext cx="6893743" cy="1080120"/>
            <a:chOff x="1288702" y="3542136"/>
            <a:chExt cx="6893743" cy="1327024"/>
          </a:xfrm>
          <a:solidFill>
            <a:schemeClr val="bg1"/>
          </a:solidFill>
        </p:grpSpPr>
        <p:cxnSp>
          <p:nvCxnSpPr>
            <p:cNvPr id="213" name="Straight Connector 212"/>
            <p:cNvCxnSpPr/>
            <p:nvPr/>
          </p:nvCxnSpPr>
          <p:spPr>
            <a:xfrm>
              <a:off x="6300000"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97368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241503"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6915189"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8182445"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856131"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493860"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16754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435363"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109049"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5376305"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049991"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1501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288702"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2555958"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2229644"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p:cNvSpPr/>
          <p:nvPr/>
        </p:nvSpPr>
        <p:spPr>
          <a:xfrm>
            <a:off x="872410" y="3430680"/>
            <a:ext cx="387222" cy="369332"/>
          </a:xfrm>
          <a:prstGeom prst="rect">
            <a:avLst/>
          </a:prstGeom>
          <a:solidFill>
            <a:schemeClr val="bg1"/>
          </a:solidFill>
        </p:spPr>
        <p:txBody>
          <a:bodyPr wrap="square">
            <a:spAutoFit/>
          </a:bodyPr>
          <a:lstStyle/>
          <a:p>
            <a:pPr algn="ctr"/>
            <a:r>
              <a:rPr lang="sv-SE" dirty="0" smtClean="0"/>
              <a:t>a</a:t>
            </a:r>
            <a:r>
              <a:rPr lang="sv-SE" baseline="-25000" dirty="0"/>
              <a:t>7</a:t>
            </a:r>
            <a:endParaRPr lang="sv-SE" dirty="0" smtClean="0">
              <a:solidFill>
                <a:schemeClr val="tx1"/>
              </a:solidFill>
            </a:endParaRPr>
          </a:p>
        </p:txBody>
      </p:sp>
      <p:sp>
        <p:nvSpPr>
          <p:cNvPr id="218" name="Rectangle 217"/>
          <p:cNvSpPr/>
          <p:nvPr/>
        </p:nvSpPr>
        <p:spPr>
          <a:xfrm>
            <a:off x="1187624" y="3430680"/>
            <a:ext cx="387222" cy="369332"/>
          </a:xfrm>
          <a:prstGeom prst="rect">
            <a:avLst/>
          </a:prstGeom>
          <a:solidFill>
            <a:schemeClr val="bg1"/>
          </a:solidFill>
        </p:spPr>
        <p:txBody>
          <a:bodyPr wrap="square">
            <a:spAutoFit/>
          </a:bodyPr>
          <a:lstStyle/>
          <a:p>
            <a:pPr algn="ctr"/>
            <a:r>
              <a:rPr lang="sv-SE" dirty="0" smtClean="0"/>
              <a:t>b</a:t>
            </a:r>
            <a:r>
              <a:rPr lang="sv-SE" baseline="-25000" dirty="0"/>
              <a:t>7</a:t>
            </a:r>
            <a:endParaRPr lang="sv-SE" dirty="0" smtClean="0">
              <a:solidFill>
                <a:schemeClr val="tx1"/>
              </a:solidFill>
            </a:endParaRPr>
          </a:p>
        </p:txBody>
      </p:sp>
      <p:sp>
        <p:nvSpPr>
          <p:cNvPr id="219" name="Rectangle 218"/>
          <p:cNvSpPr/>
          <p:nvPr/>
        </p:nvSpPr>
        <p:spPr>
          <a:xfrm>
            <a:off x="1808513" y="3430680"/>
            <a:ext cx="387223" cy="369332"/>
          </a:xfrm>
          <a:prstGeom prst="rect">
            <a:avLst/>
          </a:prstGeom>
          <a:solidFill>
            <a:schemeClr val="bg1"/>
          </a:solidFill>
        </p:spPr>
        <p:txBody>
          <a:bodyPr wrap="square">
            <a:spAutoFit/>
          </a:bodyPr>
          <a:lstStyle/>
          <a:p>
            <a:pPr algn="ctr"/>
            <a:r>
              <a:rPr lang="sv-SE" dirty="0" smtClean="0"/>
              <a:t>a</a:t>
            </a:r>
            <a:r>
              <a:rPr lang="sv-SE" baseline="-25000" dirty="0"/>
              <a:t>6</a:t>
            </a:r>
            <a:endParaRPr lang="sv-SE" dirty="0" smtClean="0">
              <a:solidFill>
                <a:schemeClr val="tx1"/>
              </a:solidFill>
            </a:endParaRPr>
          </a:p>
        </p:txBody>
      </p:sp>
      <p:sp>
        <p:nvSpPr>
          <p:cNvPr id="220" name="Rectangle 219"/>
          <p:cNvSpPr/>
          <p:nvPr/>
        </p:nvSpPr>
        <p:spPr>
          <a:xfrm>
            <a:off x="2123728" y="3430680"/>
            <a:ext cx="387223" cy="369332"/>
          </a:xfrm>
          <a:prstGeom prst="rect">
            <a:avLst/>
          </a:prstGeom>
          <a:solidFill>
            <a:schemeClr val="bg1"/>
          </a:solidFill>
        </p:spPr>
        <p:txBody>
          <a:bodyPr wrap="square">
            <a:spAutoFit/>
          </a:bodyPr>
          <a:lstStyle/>
          <a:p>
            <a:pPr algn="ctr"/>
            <a:r>
              <a:rPr lang="sv-SE" dirty="0" smtClean="0"/>
              <a:t>b</a:t>
            </a:r>
            <a:r>
              <a:rPr lang="sv-SE" baseline="-25000" dirty="0"/>
              <a:t>6</a:t>
            </a:r>
            <a:endParaRPr lang="sv-SE" dirty="0" smtClean="0">
              <a:solidFill>
                <a:schemeClr val="tx1"/>
              </a:solidFill>
            </a:endParaRPr>
          </a:p>
        </p:txBody>
      </p:sp>
      <p:sp>
        <p:nvSpPr>
          <p:cNvPr id="221" name="Rectangle 220"/>
          <p:cNvSpPr/>
          <p:nvPr/>
        </p:nvSpPr>
        <p:spPr>
          <a:xfrm>
            <a:off x="2744617" y="3430680"/>
            <a:ext cx="387223" cy="369332"/>
          </a:xfrm>
          <a:prstGeom prst="rect">
            <a:avLst/>
          </a:prstGeom>
          <a:solidFill>
            <a:schemeClr val="bg1"/>
          </a:solidFill>
        </p:spPr>
        <p:txBody>
          <a:bodyPr wrap="square">
            <a:spAutoFit/>
          </a:bodyPr>
          <a:lstStyle/>
          <a:p>
            <a:pPr algn="ctr"/>
            <a:r>
              <a:rPr lang="sv-SE" dirty="0" smtClean="0"/>
              <a:t>a</a:t>
            </a:r>
            <a:r>
              <a:rPr lang="sv-SE" baseline="-25000" dirty="0"/>
              <a:t>5</a:t>
            </a:r>
            <a:endParaRPr lang="sv-SE" dirty="0" smtClean="0">
              <a:solidFill>
                <a:schemeClr val="tx1"/>
              </a:solidFill>
            </a:endParaRPr>
          </a:p>
        </p:txBody>
      </p:sp>
      <p:sp>
        <p:nvSpPr>
          <p:cNvPr id="222" name="Rectangle 221"/>
          <p:cNvSpPr/>
          <p:nvPr/>
        </p:nvSpPr>
        <p:spPr>
          <a:xfrm>
            <a:off x="3059832" y="3430680"/>
            <a:ext cx="387223" cy="369332"/>
          </a:xfrm>
          <a:prstGeom prst="rect">
            <a:avLst/>
          </a:prstGeom>
          <a:solidFill>
            <a:schemeClr val="bg1"/>
          </a:solidFill>
        </p:spPr>
        <p:txBody>
          <a:bodyPr wrap="square">
            <a:spAutoFit/>
          </a:bodyPr>
          <a:lstStyle/>
          <a:p>
            <a:pPr algn="ctr"/>
            <a:r>
              <a:rPr lang="sv-SE" dirty="0" smtClean="0"/>
              <a:t>b</a:t>
            </a:r>
            <a:r>
              <a:rPr lang="sv-SE" baseline="-25000" dirty="0"/>
              <a:t>5</a:t>
            </a:r>
            <a:endParaRPr lang="sv-SE" dirty="0" smtClean="0">
              <a:solidFill>
                <a:schemeClr val="tx1"/>
              </a:solidFill>
            </a:endParaRPr>
          </a:p>
        </p:txBody>
      </p:sp>
      <p:sp>
        <p:nvSpPr>
          <p:cNvPr id="223" name="Rectangle 222"/>
          <p:cNvSpPr/>
          <p:nvPr/>
        </p:nvSpPr>
        <p:spPr>
          <a:xfrm>
            <a:off x="3680722" y="3430680"/>
            <a:ext cx="387222" cy="369332"/>
          </a:xfrm>
          <a:prstGeom prst="rect">
            <a:avLst/>
          </a:prstGeom>
          <a:solidFill>
            <a:schemeClr val="bg1"/>
          </a:solidFill>
        </p:spPr>
        <p:txBody>
          <a:bodyPr wrap="square">
            <a:spAutoFit/>
          </a:bodyPr>
          <a:lstStyle/>
          <a:p>
            <a:pPr algn="ctr"/>
            <a:r>
              <a:rPr lang="sv-SE" dirty="0" smtClean="0"/>
              <a:t>a</a:t>
            </a:r>
            <a:r>
              <a:rPr lang="sv-SE" baseline="-25000" dirty="0"/>
              <a:t>4</a:t>
            </a:r>
            <a:endParaRPr lang="sv-SE" dirty="0" smtClean="0">
              <a:solidFill>
                <a:schemeClr val="tx1"/>
              </a:solidFill>
            </a:endParaRPr>
          </a:p>
        </p:txBody>
      </p:sp>
      <p:sp>
        <p:nvSpPr>
          <p:cNvPr id="224" name="Rectangle 223"/>
          <p:cNvSpPr/>
          <p:nvPr/>
        </p:nvSpPr>
        <p:spPr>
          <a:xfrm>
            <a:off x="3995936" y="3430680"/>
            <a:ext cx="387222" cy="369332"/>
          </a:xfrm>
          <a:prstGeom prst="rect">
            <a:avLst/>
          </a:prstGeom>
          <a:solidFill>
            <a:schemeClr val="bg1"/>
          </a:solidFill>
        </p:spPr>
        <p:txBody>
          <a:bodyPr wrap="square">
            <a:spAutoFit/>
          </a:bodyPr>
          <a:lstStyle/>
          <a:p>
            <a:pPr algn="ctr"/>
            <a:r>
              <a:rPr lang="sv-SE" dirty="0" smtClean="0"/>
              <a:t>b</a:t>
            </a:r>
            <a:r>
              <a:rPr lang="sv-SE" baseline="-25000" dirty="0"/>
              <a:t>4</a:t>
            </a:r>
            <a:endParaRPr lang="sv-SE" dirty="0" smtClean="0">
              <a:solidFill>
                <a:schemeClr val="tx1"/>
              </a:solidFill>
            </a:endParaRPr>
          </a:p>
        </p:txBody>
      </p:sp>
      <p:sp>
        <p:nvSpPr>
          <p:cNvPr id="225" name="Rectangle 224"/>
          <p:cNvSpPr/>
          <p:nvPr/>
        </p:nvSpPr>
        <p:spPr>
          <a:xfrm>
            <a:off x="4616825" y="3429850"/>
            <a:ext cx="387223" cy="369332"/>
          </a:xfrm>
          <a:prstGeom prst="rect">
            <a:avLst/>
          </a:prstGeom>
          <a:solidFill>
            <a:schemeClr val="bg1"/>
          </a:solidFill>
        </p:spPr>
        <p:txBody>
          <a:bodyPr wrap="square">
            <a:spAutoFit/>
          </a:bodyPr>
          <a:lstStyle/>
          <a:p>
            <a:pPr algn="ctr"/>
            <a:r>
              <a:rPr lang="sv-SE" dirty="0" smtClean="0"/>
              <a:t>a</a:t>
            </a:r>
            <a:r>
              <a:rPr lang="sv-SE" baseline="-25000" dirty="0" smtClean="0"/>
              <a:t>3</a:t>
            </a:r>
            <a:endParaRPr lang="sv-SE" dirty="0" smtClean="0">
              <a:solidFill>
                <a:schemeClr val="tx1"/>
              </a:solidFill>
            </a:endParaRPr>
          </a:p>
        </p:txBody>
      </p:sp>
      <p:sp>
        <p:nvSpPr>
          <p:cNvPr id="226" name="Rectangle 225"/>
          <p:cNvSpPr/>
          <p:nvPr/>
        </p:nvSpPr>
        <p:spPr>
          <a:xfrm>
            <a:off x="4932040" y="3429850"/>
            <a:ext cx="387223" cy="369332"/>
          </a:xfrm>
          <a:prstGeom prst="rect">
            <a:avLst/>
          </a:prstGeom>
          <a:solidFill>
            <a:schemeClr val="bg1"/>
          </a:solidFill>
        </p:spPr>
        <p:txBody>
          <a:bodyPr wrap="square">
            <a:spAutoFit/>
          </a:bodyPr>
          <a:lstStyle/>
          <a:p>
            <a:pPr algn="ctr"/>
            <a:r>
              <a:rPr lang="sv-SE" dirty="0" smtClean="0"/>
              <a:t>b</a:t>
            </a:r>
            <a:r>
              <a:rPr lang="sv-SE" baseline="-25000" dirty="0" smtClean="0"/>
              <a:t>3</a:t>
            </a:r>
            <a:endParaRPr lang="sv-SE" dirty="0" smtClean="0">
              <a:solidFill>
                <a:schemeClr val="tx1"/>
              </a:solidFill>
            </a:endParaRPr>
          </a:p>
        </p:txBody>
      </p:sp>
      <p:sp>
        <p:nvSpPr>
          <p:cNvPr id="227" name="Rectangle 226"/>
          <p:cNvSpPr/>
          <p:nvPr/>
        </p:nvSpPr>
        <p:spPr>
          <a:xfrm>
            <a:off x="5552929" y="3429850"/>
            <a:ext cx="387223" cy="369332"/>
          </a:xfrm>
          <a:prstGeom prst="rect">
            <a:avLst/>
          </a:prstGeom>
          <a:solidFill>
            <a:schemeClr val="bg1"/>
          </a:solidFill>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228" name="Rectangle 227"/>
          <p:cNvSpPr/>
          <p:nvPr/>
        </p:nvSpPr>
        <p:spPr>
          <a:xfrm>
            <a:off x="5868144" y="3429850"/>
            <a:ext cx="387223" cy="369332"/>
          </a:xfrm>
          <a:prstGeom prst="rect">
            <a:avLst/>
          </a:prstGeom>
          <a:solidFill>
            <a:schemeClr val="bg1"/>
          </a:solidFill>
        </p:spPr>
        <p:txBody>
          <a:bodyPr wrap="square">
            <a:spAutoFit/>
          </a:bodyPr>
          <a:lstStyle/>
          <a:p>
            <a:pPr algn="ctr"/>
            <a:r>
              <a:rPr lang="sv-SE" dirty="0" smtClean="0"/>
              <a:t>b</a:t>
            </a:r>
            <a:r>
              <a:rPr lang="sv-SE" baseline="-25000" dirty="0"/>
              <a:t>2</a:t>
            </a:r>
            <a:endParaRPr lang="sv-SE" dirty="0" smtClean="0">
              <a:solidFill>
                <a:schemeClr val="tx1"/>
              </a:solidFill>
            </a:endParaRPr>
          </a:p>
        </p:txBody>
      </p:sp>
      <p:sp>
        <p:nvSpPr>
          <p:cNvPr id="229" name="Rectangle 228"/>
          <p:cNvSpPr/>
          <p:nvPr/>
        </p:nvSpPr>
        <p:spPr>
          <a:xfrm>
            <a:off x="6489033" y="3429856"/>
            <a:ext cx="387223" cy="369332"/>
          </a:xfrm>
          <a:prstGeom prst="rect">
            <a:avLst/>
          </a:prstGeom>
          <a:solidFill>
            <a:schemeClr val="bg1"/>
          </a:solidFill>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230" name="Rectangle 229"/>
          <p:cNvSpPr/>
          <p:nvPr/>
        </p:nvSpPr>
        <p:spPr>
          <a:xfrm>
            <a:off x="6804248" y="3429856"/>
            <a:ext cx="387223" cy="369332"/>
          </a:xfrm>
          <a:prstGeom prst="rect">
            <a:avLst/>
          </a:prstGeom>
          <a:solidFill>
            <a:schemeClr val="bg1"/>
          </a:solidFill>
        </p:spPr>
        <p:txBody>
          <a:bodyPr wrap="square">
            <a:spAutoFit/>
          </a:bodyPr>
          <a:lstStyle/>
          <a:p>
            <a:pPr algn="ctr"/>
            <a:r>
              <a:rPr lang="sv-SE" dirty="0" smtClean="0"/>
              <a:t>b</a:t>
            </a:r>
            <a:r>
              <a:rPr lang="sv-SE" baseline="-25000" dirty="0"/>
              <a:t>1</a:t>
            </a:r>
            <a:endParaRPr lang="sv-SE" dirty="0" smtClean="0">
              <a:solidFill>
                <a:schemeClr val="tx1"/>
              </a:solidFill>
            </a:endParaRPr>
          </a:p>
        </p:txBody>
      </p:sp>
      <p:sp>
        <p:nvSpPr>
          <p:cNvPr id="231" name="Rectangle 230"/>
          <p:cNvSpPr/>
          <p:nvPr/>
        </p:nvSpPr>
        <p:spPr>
          <a:xfrm>
            <a:off x="7425138" y="3429856"/>
            <a:ext cx="387222" cy="369332"/>
          </a:xfrm>
          <a:prstGeom prst="rect">
            <a:avLst/>
          </a:prstGeom>
          <a:solidFill>
            <a:schemeClr val="bg1"/>
          </a:solidFill>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232" name="Rectangle 231"/>
          <p:cNvSpPr/>
          <p:nvPr/>
        </p:nvSpPr>
        <p:spPr>
          <a:xfrm>
            <a:off x="7740352" y="3429856"/>
            <a:ext cx="387222" cy="369332"/>
          </a:xfrm>
          <a:prstGeom prst="rect">
            <a:avLst/>
          </a:prstGeom>
          <a:solidFill>
            <a:schemeClr val="bg1"/>
          </a:solidFill>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grpSp>
        <p:nvGrpSpPr>
          <p:cNvPr id="413" name="Group 412"/>
          <p:cNvGrpSpPr/>
          <p:nvPr/>
        </p:nvGrpSpPr>
        <p:grpSpPr>
          <a:xfrm>
            <a:off x="4621506" y="5472000"/>
            <a:ext cx="3480727" cy="371002"/>
            <a:chOff x="3509818" y="5472000"/>
            <a:chExt cx="3770788" cy="371002"/>
          </a:xfrm>
        </p:grpSpPr>
        <p:sp>
          <p:nvSpPr>
            <p:cNvPr id="414" name="Rectangle 413"/>
            <p:cNvSpPr/>
            <p:nvPr/>
          </p:nvSpPr>
          <p:spPr>
            <a:xfrm>
              <a:off x="6446711" y="5473670"/>
              <a:ext cx="833895" cy="369332"/>
            </a:xfrm>
            <a:prstGeom prst="rect">
              <a:avLst/>
            </a:prstGeom>
          </p:spPr>
          <p:txBody>
            <a:bodyPr wrap="square">
              <a:spAutoFit/>
            </a:bodyPr>
            <a:lstStyle/>
            <a:p>
              <a:pPr algn="ctr"/>
              <a:r>
                <a:rPr lang="sv-SE" dirty="0" smtClean="0"/>
                <a:t>Sum</a:t>
              </a:r>
              <a:r>
                <a:rPr lang="sv-SE" baseline="-25000" dirty="0" smtClean="0"/>
                <a:t>0</a:t>
              </a:r>
              <a:endParaRPr lang="sv-SE" dirty="0"/>
            </a:p>
          </p:txBody>
        </p:sp>
        <p:sp>
          <p:nvSpPr>
            <p:cNvPr id="415" name="Rectangle 414"/>
            <p:cNvSpPr/>
            <p:nvPr/>
          </p:nvSpPr>
          <p:spPr>
            <a:xfrm>
              <a:off x="5544515" y="5472000"/>
              <a:ext cx="744188"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416" name="Rectangle 415"/>
            <p:cNvSpPr/>
            <p:nvPr/>
          </p:nvSpPr>
          <p:spPr>
            <a:xfrm>
              <a:off x="4513388" y="5472000"/>
              <a:ext cx="761317"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417" name="Rectangle 416"/>
            <p:cNvSpPr/>
            <p:nvPr/>
          </p:nvSpPr>
          <p:spPr>
            <a:xfrm>
              <a:off x="3509818" y="5472000"/>
              <a:ext cx="741102" cy="369332"/>
            </a:xfrm>
            <a:prstGeom prst="rect">
              <a:avLst/>
            </a:prstGeom>
          </p:spPr>
          <p:txBody>
            <a:bodyPr wrap="square">
              <a:spAutoFit/>
            </a:bodyPr>
            <a:lstStyle/>
            <a:p>
              <a:pPr algn="ctr"/>
              <a:r>
                <a:rPr lang="sv-SE" dirty="0" smtClean="0"/>
                <a:t>Sum</a:t>
              </a:r>
              <a:r>
                <a:rPr lang="sv-SE" baseline="-25000" dirty="0" smtClean="0"/>
                <a:t>3</a:t>
              </a:r>
              <a:endParaRPr lang="sv-SE" dirty="0"/>
            </a:p>
          </p:txBody>
        </p:sp>
      </p:grpSp>
      <p:cxnSp>
        <p:nvCxnSpPr>
          <p:cNvPr id="419" name="Straight Connector 418"/>
          <p:cNvCxnSpPr/>
          <p:nvPr/>
        </p:nvCxnSpPr>
        <p:spPr>
          <a:xfrm rot="5400000">
            <a:off x="7552053" y="531066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7078252" y="4974163"/>
            <a:ext cx="1423122" cy="7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2" name="Rectangle 421"/>
          <p:cNvSpPr/>
          <p:nvPr/>
        </p:nvSpPr>
        <p:spPr>
          <a:xfrm>
            <a:off x="7547738"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427" name="Rectangle 426"/>
          <p:cNvSpPr/>
          <p:nvPr/>
        </p:nvSpPr>
        <p:spPr>
          <a:xfrm>
            <a:off x="8506994" y="4869160"/>
            <a:ext cx="529502"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429" name="Straight Connector 428"/>
          <p:cNvCxnSpPr/>
          <p:nvPr/>
        </p:nvCxnSpPr>
        <p:spPr>
          <a:xfrm rot="5400000">
            <a:off x="6615949" y="531066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6182469" y="4974163"/>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2" name="Rectangle 431"/>
          <p:cNvSpPr/>
          <p:nvPr/>
        </p:nvSpPr>
        <p:spPr>
          <a:xfrm>
            <a:off x="6611634"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437" name="Rectangle 436"/>
          <p:cNvSpPr/>
          <p:nvPr/>
        </p:nvSpPr>
        <p:spPr>
          <a:xfrm>
            <a:off x="141382" y="5733256"/>
            <a:ext cx="549603"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cxnSp>
        <p:nvCxnSpPr>
          <p:cNvPr id="439" name="Straight Connector 438"/>
          <p:cNvCxnSpPr/>
          <p:nvPr/>
        </p:nvCxnSpPr>
        <p:spPr>
          <a:xfrm rot="5400000">
            <a:off x="5679845" y="53106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5246365" y="497415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42" name="Rectangle 441"/>
          <p:cNvSpPr/>
          <p:nvPr/>
        </p:nvSpPr>
        <p:spPr>
          <a:xfrm>
            <a:off x="5675530"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cxnSp>
        <p:nvCxnSpPr>
          <p:cNvPr id="448" name="Straight Connector 447"/>
          <p:cNvCxnSpPr/>
          <p:nvPr/>
        </p:nvCxnSpPr>
        <p:spPr>
          <a:xfrm rot="5400000">
            <a:off x="4743741" y="53106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4310261" y="497415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51" name="Rectangle 450"/>
          <p:cNvSpPr/>
          <p:nvPr/>
        </p:nvSpPr>
        <p:spPr>
          <a:xfrm>
            <a:off x="4739426"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grpSp>
        <p:nvGrpSpPr>
          <p:cNvPr id="456" name="Group 455"/>
          <p:cNvGrpSpPr/>
          <p:nvPr/>
        </p:nvGrpSpPr>
        <p:grpSpPr>
          <a:xfrm>
            <a:off x="7211346" y="4876800"/>
            <a:ext cx="888960" cy="964532"/>
            <a:chOff x="6146800" y="4876800"/>
            <a:chExt cx="963039" cy="964532"/>
          </a:xfrm>
        </p:grpSpPr>
        <p:sp>
          <p:nvSpPr>
            <p:cNvPr id="457" name="Rectangle 456"/>
            <p:cNvSpPr/>
            <p:nvPr/>
          </p:nvSpPr>
          <p:spPr>
            <a:xfrm>
              <a:off x="6278033" y="5472000"/>
              <a:ext cx="831806"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0</a:t>
              </a:r>
              <a:endParaRPr lang="sv-SE" dirty="0">
                <a:solidFill>
                  <a:srgbClr val="00B050"/>
                </a:solidFill>
              </a:endParaRPr>
            </a:p>
          </p:txBody>
        </p:sp>
        <p:sp>
          <p:nvSpPr>
            <p:cNvPr id="458" name="Left Arrow 457"/>
            <p:cNvSpPr/>
            <p:nvPr/>
          </p:nvSpPr>
          <p:spPr>
            <a:xfrm>
              <a:off x="614680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9" name="Group 458"/>
          <p:cNvGrpSpPr/>
          <p:nvPr/>
        </p:nvGrpSpPr>
        <p:grpSpPr>
          <a:xfrm>
            <a:off x="6257410" y="4876800"/>
            <a:ext cx="929227" cy="964532"/>
            <a:chOff x="4893198" y="4876800"/>
            <a:chExt cx="1006659" cy="964532"/>
          </a:xfrm>
        </p:grpSpPr>
        <p:sp>
          <p:nvSpPr>
            <p:cNvPr id="460" name="Rectangle 459"/>
            <p:cNvSpPr/>
            <p:nvPr/>
          </p:nvSpPr>
          <p:spPr>
            <a:xfrm>
              <a:off x="5155665" y="5472000"/>
              <a:ext cx="74419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1</a:t>
              </a:r>
              <a:endParaRPr lang="sv-SE" dirty="0">
                <a:solidFill>
                  <a:srgbClr val="00B050"/>
                </a:solidFill>
              </a:endParaRPr>
            </a:p>
          </p:txBody>
        </p:sp>
        <p:sp>
          <p:nvSpPr>
            <p:cNvPr id="461" name="Left Arrow 460"/>
            <p:cNvSpPr/>
            <p:nvPr/>
          </p:nvSpPr>
          <p:spPr>
            <a:xfrm>
              <a:off x="4893198"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2" name="Group 461"/>
          <p:cNvGrpSpPr/>
          <p:nvPr/>
        </p:nvGrpSpPr>
        <p:grpSpPr>
          <a:xfrm>
            <a:off x="5305600" y="4876800"/>
            <a:ext cx="945158" cy="964532"/>
            <a:chOff x="3595770" y="4876800"/>
            <a:chExt cx="1023922" cy="964532"/>
          </a:xfrm>
        </p:grpSpPr>
        <p:sp>
          <p:nvSpPr>
            <p:cNvPr id="463" name="Rectangle 462"/>
            <p:cNvSpPr/>
            <p:nvPr/>
          </p:nvSpPr>
          <p:spPr>
            <a:xfrm>
              <a:off x="3858237" y="5472000"/>
              <a:ext cx="761455"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2</a:t>
              </a:r>
              <a:endParaRPr lang="sv-SE" dirty="0">
                <a:solidFill>
                  <a:srgbClr val="00B050"/>
                </a:solidFill>
              </a:endParaRPr>
            </a:p>
          </p:txBody>
        </p:sp>
        <p:sp>
          <p:nvSpPr>
            <p:cNvPr id="464" name="Left Arrow 463"/>
            <p:cNvSpPr/>
            <p:nvPr/>
          </p:nvSpPr>
          <p:spPr>
            <a:xfrm>
              <a:off x="359577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5" name="Group 464"/>
          <p:cNvGrpSpPr/>
          <p:nvPr/>
        </p:nvGrpSpPr>
        <p:grpSpPr>
          <a:xfrm>
            <a:off x="4401185" y="4876800"/>
            <a:ext cx="904414" cy="964532"/>
            <a:chOff x="2415283" y="4876800"/>
            <a:chExt cx="979782" cy="964532"/>
          </a:xfrm>
        </p:grpSpPr>
        <p:sp>
          <p:nvSpPr>
            <p:cNvPr id="466" name="Rectangle 465"/>
            <p:cNvSpPr/>
            <p:nvPr/>
          </p:nvSpPr>
          <p:spPr>
            <a:xfrm>
              <a:off x="2653963" y="5472000"/>
              <a:ext cx="741102"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3</a:t>
              </a:r>
              <a:endParaRPr lang="sv-SE" dirty="0">
                <a:solidFill>
                  <a:srgbClr val="00B050"/>
                </a:solidFill>
              </a:endParaRPr>
            </a:p>
          </p:txBody>
        </p:sp>
        <p:sp>
          <p:nvSpPr>
            <p:cNvPr id="467" name="Left Arrow 466"/>
            <p:cNvSpPr/>
            <p:nvPr/>
          </p:nvSpPr>
          <p:spPr>
            <a:xfrm>
              <a:off x="2415283"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8" name="Group 467"/>
          <p:cNvGrpSpPr/>
          <p:nvPr/>
        </p:nvGrpSpPr>
        <p:grpSpPr>
          <a:xfrm>
            <a:off x="872793" y="5472000"/>
            <a:ext cx="3548402" cy="371002"/>
            <a:chOff x="3436504" y="5472000"/>
            <a:chExt cx="3844103" cy="371002"/>
          </a:xfrm>
        </p:grpSpPr>
        <p:sp>
          <p:nvSpPr>
            <p:cNvPr id="469" name="Rectangle 468"/>
            <p:cNvSpPr/>
            <p:nvPr/>
          </p:nvSpPr>
          <p:spPr>
            <a:xfrm>
              <a:off x="6527586" y="5473670"/>
              <a:ext cx="753021" cy="369332"/>
            </a:xfrm>
            <a:prstGeom prst="rect">
              <a:avLst/>
            </a:prstGeom>
          </p:spPr>
          <p:txBody>
            <a:bodyPr wrap="square">
              <a:spAutoFit/>
            </a:bodyPr>
            <a:lstStyle/>
            <a:p>
              <a:pPr algn="ctr"/>
              <a:r>
                <a:rPr lang="sv-SE" dirty="0" smtClean="0"/>
                <a:t>Sum</a:t>
              </a:r>
              <a:r>
                <a:rPr lang="sv-SE" baseline="-25000" dirty="0"/>
                <a:t>4</a:t>
              </a:r>
              <a:endParaRPr lang="sv-SE" dirty="0"/>
            </a:p>
          </p:txBody>
        </p:sp>
        <p:sp>
          <p:nvSpPr>
            <p:cNvPr id="470" name="Rectangle 469"/>
            <p:cNvSpPr/>
            <p:nvPr/>
          </p:nvSpPr>
          <p:spPr>
            <a:xfrm>
              <a:off x="5508943" y="5472000"/>
              <a:ext cx="779761" cy="369332"/>
            </a:xfrm>
            <a:prstGeom prst="rect">
              <a:avLst/>
            </a:prstGeom>
          </p:spPr>
          <p:txBody>
            <a:bodyPr wrap="square">
              <a:spAutoFit/>
            </a:bodyPr>
            <a:lstStyle/>
            <a:p>
              <a:pPr algn="ctr"/>
              <a:r>
                <a:rPr lang="sv-SE" dirty="0" smtClean="0"/>
                <a:t>Sum</a:t>
              </a:r>
              <a:r>
                <a:rPr lang="sv-SE" baseline="-25000" dirty="0"/>
                <a:t>5</a:t>
              </a:r>
              <a:endParaRPr lang="sv-SE" dirty="0"/>
            </a:p>
          </p:txBody>
        </p:sp>
        <p:sp>
          <p:nvSpPr>
            <p:cNvPr id="471" name="Rectangle 470"/>
            <p:cNvSpPr/>
            <p:nvPr/>
          </p:nvSpPr>
          <p:spPr>
            <a:xfrm>
              <a:off x="4494830" y="5472000"/>
              <a:ext cx="779873" cy="369332"/>
            </a:xfrm>
            <a:prstGeom prst="rect">
              <a:avLst/>
            </a:prstGeom>
          </p:spPr>
          <p:txBody>
            <a:bodyPr wrap="square">
              <a:spAutoFit/>
            </a:bodyPr>
            <a:lstStyle/>
            <a:p>
              <a:pPr algn="ctr"/>
              <a:r>
                <a:rPr lang="sv-SE" dirty="0" smtClean="0"/>
                <a:t>Sum</a:t>
              </a:r>
              <a:r>
                <a:rPr lang="sv-SE" baseline="-25000" dirty="0"/>
                <a:t>6</a:t>
              </a:r>
              <a:endParaRPr lang="sv-SE" dirty="0"/>
            </a:p>
          </p:txBody>
        </p:sp>
        <p:sp>
          <p:nvSpPr>
            <p:cNvPr id="472" name="Rectangle 471"/>
            <p:cNvSpPr/>
            <p:nvPr/>
          </p:nvSpPr>
          <p:spPr>
            <a:xfrm>
              <a:off x="3436504" y="5472000"/>
              <a:ext cx="785199" cy="369332"/>
            </a:xfrm>
            <a:prstGeom prst="rect">
              <a:avLst/>
            </a:prstGeom>
          </p:spPr>
          <p:txBody>
            <a:bodyPr wrap="square">
              <a:spAutoFit/>
            </a:bodyPr>
            <a:lstStyle/>
            <a:p>
              <a:pPr algn="ctr"/>
              <a:r>
                <a:rPr lang="sv-SE" dirty="0" smtClean="0"/>
                <a:t>Sum</a:t>
              </a:r>
              <a:r>
                <a:rPr lang="sv-SE" baseline="-25000" dirty="0"/>
                <a:t>7</a:t>
              </a:r>
              <a:endParaRPr lang="sv-SE" dirty="0"/>
            </a:p>
          </p:txBody>
        </p:sp>
      </p:grpSp>
      <p:cxnSp>
        <p:nvCxnSpPr>
          <p:cNvPr id="474" name="Straight Connector 473"/>
          <p:cNvCxnSpPr/>
          <p:nvPr/>
        </p:nvCxnSpPr>
        <p:spPr>
          <a:xfrm rot="5400000">
            <a:off x="3807637"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flipV="1">
            <a:off x="3325207" y="4974987"/>
            <a:ext cx="111181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77" name="Rectangle 476"/>
          <p:cNvSpPr/>
          <p:nvPr/>
        </p:nvSpPr>
        <p:spPr>
          <a:xfrm>
            <a:off x="3803322"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cxnSp>
        <p:nvCxnSpPr>
          <p:cNvPr id="483" name="Straight Connector 482"/>
          <p:cNvCxnSpPr/>
          <p:nvPr/>
        </p:nvCxnSpPr>
        <p:spPr>
          <a:xfrm rot="5400000">
            <a:off x="2871533"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2429423" y="497498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6" name="Rectangle 485"/>
          <p:cNvSpPr/>
          <p:nvPr/>
        </p:nvSpPr>
        <p:spPr>
          <a:xfrm>
            <a:off x="2867218"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cxnSp>
        <p:nvCxnSpPr>
          <p:cNvPr id="492" name="Straight Connector 491"/>
          <p:cNvCxnSpPr/>
          <p:nvPr/>
        </p:nvCxnSpPr>
        <p:spPr>
          <a:xfrm rot="5400000">
            <a:off x="1912771"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520866" y="497498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5" name="Rectangle 494"/>
          <p:cNvSpPr/>
          <p:nvPr/>
        </p:nvSpPr>
        <p:spPr>
          <a:xfrm>
            <a:off x="1908456"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cxnSp>
        <p:nvCxnSpPr>
          <p:cNvPr id="501" name="Straight Connector 500"/>
          <p:cNvCxnSpPr/>
          <p:nvPr/>
        </p:nvCxnSpPr>
        <p:spPr>
          <a:xfrm rot="5400000">
            <a:off x="976666"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211490" y="4974987"/>
            <a:ext cx="16290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04" name="Rectangle 503"/>
          <p:cNvSpPr/>
          <p:nvPr/>
        </p:nvSpPr>
        <p:spPr>
          <a:xfrm>
            <a:off x="972351"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grpSp>
        <p:nvGrpSpPr>
          <p:cNvPr id="509" name="Group 508"/>
          <p:cNvGrpSpPr/>
          <p:nvPr/>
        </p:nvGrpSpPr>
        <p:grpSpPr>
          <a:xfrm>
            <a:off x="3465084" y="4878000"/>
            <a:ext cx="958511" cy="966202"/>
            <a:chOff x="6076141" y="4876800"/>
            <a:chExt cx="1038386" cy="966202"/>
          </a:xfrm>
        </p:grpSpPr>
        <p:sp>
          <p:nvSpPr>
            <p:cNvPr id="510" name="Rectangle 509"/>
            <p:cNvSpPr/>
            <p:nvPr/>
          </p:nvSpPr>
          <p:spPr>
            <a:xfrm>
              <a:off x="6358907" y="5473670"/>
              <a:ext cx="755620"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4</a:t>
              </a:r>
              <a:endParaRPr lang="sv-SE" dirty="0">
                <a:solidFill>
                  <a:srgbClr val="00B050"/>
                </a:solidFill>
              </a:endParaRPr>
            </a:p>
          </p:txBody>
        </p:sp>
        <p:sp>
          <p:nvSpPr>
            <p:cNvPr id="511" name="Left Arrow 510"/>
            <p:cNvSpPr/>
            <p:nvPr/>
          </p:nvSpPr>
          <p:spPr>
            <a:xfrm>
              <a:off x="60761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2" name="Group 511"/>
          <p:cNvGrpSpPr/>
          <p:nvPr/>
        </p:nvGrpSpPr>
        <p:grpSpPr>
          <a:xfrm>
            <a:off x="2528979" y="4878000"/>
            <a:ext cx="976618" cy="964532"/>
            <a:chOff x="4841856" y="4876800"/>
            <a:chExt cx="1057999" cy="964532"/>
          </a:xfrm>
        </p:grpSpPr>
        <p:sp>
          <p:nvSpPr>
            <p:cNvPr id="513" name="Rectangle 512"/>
            <p:cNvSpPr/>
            <p:nvPr/>
          </p:nvSpPr>
          <p:spPr>
            <a:xfrm>
              <a:off x="5120093" y="5472000"/>
              <a:ext cx="77976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5</a:t>
              </a:r>
              <a:endParaRPr lang="sv-SE" dirty="0">
                <a:solidFill>
                  <a:srgbClr val="00B050"/>
                </a:solidFill>
              </a:endParaRPr>
            </a:p>
          </p:txBody>
        </p:sp>
        <p:sp>
          <p:nvSpPr>
            <p:cNvPr id="514" name="Left Arrow 513"/>
            <p:cNvSpPr/>
            <p:nvPr/>
          </p:nvSpPr>
          <p:spPr>
            <a:xfrm>
              <a:off x="4841856"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5" name="Group 514"/>
          <p:cNvGrpSpPr/>
          <p:nvPr/>
        </p:nvGrpSpPr>
        <p:grpSpPr>
          <a:xfrm>
            <a:off x="1592873" y="4878000"/>
            <a:ext cx="976846" cy="964532"/>
            <a:chOff x="3561441" y="4876800"/>
            <a:chExt cx="1058251" cy="964532"/>
          </a:xfrm>
        </p:grpSpPr>
        <p:sp>
          <p:nvSpPr>
            <p:cNvPr id="516" name="Rectangle 515"/>
            <p:cNvSpPr/>
            <p:nvPr/>
          </p:nvSpPr>
          <p:spPr>
            <a:xfrm>
              <a:off x="3839681" y="5472000"/>
              <a:ext cx="780011"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6</a:t>
              </a:r>
              <a:endParaRPr lang="sv-SE" dirty="0">
                <a:solidFill>
                  <a:srgbClr val="00B050"/>
                </a:solidFill>
              </a:endParaRPr>
            </a:p>
          </p:txBody>
        </p:sp>
        <p:sp>
          <p:nvSpPr>
            <p:cNvPr id="517" name="Left Arrow 516"/>
            <p:cNvSpPr/>
            <p:nvPr/>
          </p:nvSpPr>
          <p:spPr>
            <a:xfrm>
              <a:off x="35614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8" name="Group 517"/>
          <p:cNvGrpSpPr/>
          <p:nvPr/>
        </p:nvGrpSpPr>
        <p:grpSpPr>
          <a:xfrm>
            <a:off x="630517" y="4878000"/>
            <a:ext cx="967076" cy="964532"/>
            <a:chOff x="2318184" y="4876800"/>
            <a:chExt cx="1047666" cy="964532"/>
          </a:xfrm>
        </p:grpSpPr>
        <p:sp>
          <p:nvSpPr>
            <p:cNvPr id="519" name="Rectangle 518"/>
            <p:cNvSpPr/>
            <p:nvPr/>
          </p:nvSpPr>
          <p:spPr>
            <a:xfrm>
              <a:off x="2580652" y="5472000"/>
              <a:ext cx="785198"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7</a:t>
              </a:r>
              <a:endParaRPr lang="sv-SE" dirty="0">
                <a:solidFill>
                  <a:srgbClr val="00B050"/>
                </a:solidFill>
              </a:endParaRPr>
            </a:p>
          </p:txBody>
        </p:sp>
        <p:sp>
          <p:nvSpPr>
            <p:cNvPr id="520" name="Left Arrow 519"/>
            <p:cNvSpPr/>
            <p:nvPr/>
          </p:nvSpPr>
          <p:spPr>
            <a:xfrm>
              <a:off x="2318184"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1" name="Left Arrow 520"/>
          <p:cNvSpPr/>
          <p:nvPr/>
        </p:nvSpPr>
        <p:spPr>
          <a:xfrm>
            <a:off x="8102233" y="4886640"/>
            <a:ext cx="24227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2" name="Rectangle 521"/>
          <p:cNvSpPr/>
          <p:nvPr/>
        </p:nvSpPr>
        <p:spPr>
          <a:xfrm rot="5400000">
            <a:off x="4040526" y="1159793"/>
            <a:ext cx="792981" cy="7777879"/>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smtClean="0">
                <a:solidFill>
                  <a:schemeClr val="tx1"/>
                </a:solidFill>
              </a:rPr>
              <a:t>Adder word slice</a:t>
            </a:r>
            <a:endParaRPr lang="sv-SE" dirty="0">
              <a:solidFill>
                <a:schemeClr val="tx1"/>
              </a:solidFill>
            </a:endParaRPr>
          </a:p>
        </p:txBody>
      </p:sp>
      <p:grpSp>
        <p:nvGrpSpPr>
          <p:cNvPr id="301" name="Group 300"/>
          <p:cNvGrpSpPr/>
          <p:nvPr/>
        </p:nvGrpSpPr>
        <p:grpSpPr>
          <a:xfrm>
            <a:off x="269504" y="3966483"/>
            <a:ext cx="8524983" cy="1243537"/>
            <a:chOff x="269504" y="3965633"/>
            <a:chExt cx="8524983" cy="1243537"/>
          </a:xfrm>
          <a:solidFill>
            <a:schemeClr val="bg1"/>
          </a:solidFill>
        </p:grpSpPr>
        <p:cxnSp>
          <p:nvCxnSpPr>
            <p:cNvPr id="302" name="Straight Connector 301"/>
            <p:cNvCxnSpPr/>
            <p:nvPr/>
          </p:nvCxnSpPr>
          <p:spPr>
            <a:xfrm>
              <a:off x="269504" y="4375118"/>
              <a:ext cx="8524983"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p:cNvSpPr/>
            <p:nvPr/>
          </p:nvSpPr>
          <p:spPr>
            <a:xfrm>
              <a:off x="5895991"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04" name="Isosceles Triangle 303"/>
            <p:cNvSpPr/>
            <p:nvPr/>
          </p:nvSpPr>
          <p:spPr>
            <a:xfrm rot="16140000">
              <a:off x="6057991"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5" name="Rectangle 304"/>
            <p:cNvSpPr/>
            <p:nvPr/>
          </p:nvSpPr>
          <p:spPr>
            <a:xfrm>
              <a:off x="5571991"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06" name="Isosceles Triangle 305"/>
            <p:cNvSpPr/>
            <p:nvPr/>
          </p:nvSpPr>
          <p:spPr>
            <a:xfrm rot="16140000">
              <a:off x="5740520"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7" name="Rectangle 306"/>
            <p:cNvSpPr/>
            <p:nvPr/>
          </p:nvSpPr>
          <p:spPr>
            <a:xfrm>
              <a:off x="6837494"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08" name="Isosceles Triangle 307"/>
            <p:cNvSpPr/>
            <p:nvPr/>
          </p:nvSpPr>
          <p:spPr>
            <a:xfrm rot="16140000">
              <a:off x="6999494"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9" name="Rectangle 308"/>
            <p:cNvSpPr/>
            <p:nvPr/>
          </p:nvSpPr>
          <p:spPr>
            <a:xfrm>
              <a:off x="6513494"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10" name="Isosceles Triangle 309"/>
            <p:cNvSpPr/>
            <p:nvPr/>
          </p:nvSpPr>
          <p:spPr>
            <a:xfrm rot="16140000">
              <a:off x="6682023"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1" name="Rectangle 310"/>
            <p:cNvSpPr/>
            <p:nvPr/>
          </p:nvSpPr>
          <p:spPr>
            <a:xfrm>
              <a:off x="7778436"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12" name="Isosceles Triangle 311"/>
            <p:cNvSpPr/>
            <p:nvPr/>
          </p:nvSpPr>
          <p:spPr>
            <a:xfrm rot="16140000">
              <a:off x="794043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3" name="Rectangle 312"/>
            <p:cNvSpPr/>
            <p:nvPr/>
          </p:nvSpPr>
          <p:spPr>
            <a:xfrm>
              <a:off x="7454436"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14" name="Isosceles Triangle 313"/>
            <p:cNvSpPr/>
            <p:nvPr/>
          </p:nvSpPr>
          <p:spPr>
            <a:xfrm rot="16140000">
              <a:off x="7622965"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5" name="Rectangle 314"/>
            <p:cNvSpPr/>
            <p:nvPr/>
          </p:nvSpPr>
          <p:spPr>
            <a:xfrm>
              <a:off x="3089851"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dirty="0" smtClean="0">
                  <a:solidFill>
                    <a:schemeClr val="tx1"/>
                  </a:solidFill>
                </a:rPr>
                <a:t>FF</a:t>
              </a:r>
              <a:endParaRPr lang="sv-SE" dirty="0">
                <a:solidFill>
                  <a:schemeClr val="tx1"/>
                </a:solidFill>
              </a:endParaRPr>
            </a:p>
          </p:txBody>
        </p:sp>
        <p:sp>
          <p:nvSpPr>
            <p:cNvPr id="316" name="Isosceles Triangle 315"/>
            <p:cNvSpPr/>
            <p:nvPr/>
          </p:nvSpPr>
          <p:spPr>
            <a:xfrm rot="16140000">
              <a:off x="3251851"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7" name="Rectangle 316"/>
            <p:cNvSpPr/>
            <p:nvPr/>
          </p:nvSpPr>
          <p:spPr>
            <a:xfrm>
              <a:off x="2765851"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18" name="Isosceles Triangle 317"/>
            <p:cNvSpPr/>
            <p:nvPr/>
          </p:nvSpPr>
          <p:spPr>
            <a:xfrm rot="16140000">
              <a:off x="2934380"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9" name="Rectangle 318"/>
            <p:cNvSpPr/>
            <p:nvPr/>
          </p:nvSpPr>
          <p:spPr>
            <a:xfrm>
              <a:off x="4031354"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20" name="Isosceles Triangle 319"/>
            <p:cNvSpPr/>
            <p:nvPr/>
          </p:nvSpPr>
          <p:spPr>
            <a:xfrm rot="16140000">
              <a:off x="4193354"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1" name="Rectangle 320"/>
            <p:cNvSpPr/>
            <p:nvPr/>
          </p:nvSpPr>
          <p:spPr>
            <a:xfrm>
              <a:off x="3707354"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22" name="Isosceles Triangle 321"/>
            <p:cNvSpPr/>
            <p:nvPr/>
          </p:nvSpPr>
          <p:spPr>
            <a:xfrm rot="16140000">
              <a:off x="3875883"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3" name="Rectangle 322"/>
            <p:cNvSpPr/>
            <p:nvPr/>
          </p:nvSpPr>
          <p:spPr>
            <a:xfrm>
              <a:off x="4972296"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24" name="Isosceles Triangle 323"/>
            <p:cNvSpPr/>
            <p:nvPr/>
          </p:nvSpPr>
          <p:spPr>
            <a:xfrm rot="16140000">
              <a:off x="513429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5" name="Rectangle 324"/>
            <p:cNvSpPr/>
            <p:nvPr/>
          </p:nvSpPr>
          <p:spPr>
            <a:xfrm>
              <a:off x="4648296"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26" name="Isosceles Triangle 325"/>
            <p:cNvSpPr/>
            <p:nvPr/>
          </p:nvSpPr>
          <p:spPr>
            <a:xfrm rot="16140000">
              <a:off x="4816825"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7" name="Rectangle 326"/>
            <p:cNvSpPr/>
            <p:nvPr/>
          </p:nvSpPr>
          <p:spPr>
            <a:xfrm>
              <a:off x="1211007"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28" name="Isosceles Triangle 327"/>
            <p:cNvSpPr/>
            <p:nvPr/>
          </p:nvSpPr>
          <p:spPr>
            <a:xfrm rot="16140000">
              <a:off x="1373007"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9" name="Rectangle 328"/>
            <p:cNvSpPr/>
            <p:nvPr/>
          </p:nvSpPr>
          <p:spPr>
            <a:xfrm>
              <a:off x="887007"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30" name="Isosceles Triangle 329"/>
            <p:cNvSpPr/>
            <p:nvPr/>
          </p:nvSpPr>
          <p:spPr>
            <a:xfrm rot="16140000">
              <a:off x="105553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1" name="Rectangle 330"/>
            <p:cNvSpPr/>
            <p:nvPr/>
          </p:nvSpPr>
          <p:spPr>
            <a:xfrm>
              <a:off x="2151949"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32" name="Isosceles Triangle 331"/>
            <p:cNvSpPr/>
            <p:nvPr/>
          </p:nvSpPr>
          <p:spPr>
            <a:xfrm rot="16140000">
              <a:off x="2313949"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3" name="Rectangle 332"/>
            <p:cNvSpPr/>
            <p:nvPr/>
          </p:nvSpPr>
          <p:spPr>
            <a:xfrm>
              <a:off x="1827949"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34" name="Isosceles Triangle 333"/>
            <p:cNvSpPr/>
            <p:nvPr/>
          </p:nvSpPr>
          <p:spPr>
            <a:xfrm rot="16140000">
              <a:off x="1996478"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5" name="Rectangle 334"/>
            <p:cNvSpPr/>
            <p:nvPr/>
          </p:nvSpPr>
          <p:spPr>
            <a:xfrm>
              <a:off x="8175000" y="3965633"/>
              <a:ext cx="619487" cy="369332"/>
            </a:xfrm>
            <a:prstGeom prst="rect">
              <a:avLst/>
            </a:prstGeom>
            <a:grpFill/>
          </p:spPr>
          <p:txBody>
            <a:bodyPr wrap="square">
              <a:spAutoFit/>
            </a:bodyPr>
            <a:lstStyle/>
            <a:p>
              <a:pPr algn="ctr"/>
              <a:r>
                <a:rPr lang="sv-SE" dirty="0" smtClean="0"/>
                <a:t>CLK</a:t>
              </a:r>
              <a:endParaRPr lang="sv-SE" dirty="0" smtClean="0">
                <a:solidFill>
                  <a:schemeClr val="tx1"/>
                </a:solidFill>
              </a:endParaRPr>
            </a:p>
          </p:txBody>
        </p:sp>
        <p:grpSp>
          <p:nvGrpSpPr>
            <p:cNvPr id="337" name="Group 336"/>
            <p:cNvGrpSpPr/>
            <p:nvPr/>
          </p:nvGrpSpPr>
          <p:grpSpPr>
            <a:xfrm>
              <a:off x="8352456" y="4375118"/>
              <a:ext cx="324000" cy="834052"/>
              <a:chOff x="5255992" y="2293282"/>
              <a:chExt cx="324000" cy="834052"/>
            </a:xfrm>
            <a:grpFill/>
          </p:grpSpPr>
          <p:cxnSp>
            <p:nvCxnSpPr>
              <p:cNvPr id="338" name="Straight Connector 337"/>
              <p:cNvCxnSpPr>
                <a:endCxn id="339" idx="2"/>
              </p:cNvCxnSpPr>
              <p:nvPr/>
            </p:nvCxnSpPr>
            <p:spPr>
              <a:xfrm>
                <a:off x="5417992" y="2293282"/>
                <a:ext cx="0" cy="83405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Rectangle 338"/>
              <p:cNvSpPr/>
              <p:nvPr/>
            </p:nvSpPr>
            <p:spPr>
              <a:xfrm>
                <a:off x="5255992" y="2578984"/>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40" name="Isosceles Triangle 339"/>
              <p:cNvSpPr/>
              <p:nvPr/>
            </p:nvSpPr>
            <p:spPr>
              <a:xfrm rot="10800000">
                <a:off x="5316455" y="2578984"/>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0" name="Group 89"/>
          <p:cNvGrpSpPr/>
          <p:nvPr/>
        </p:nvGrpSpPr>
        <p:grpSpPr>
          <a:xfrm>
            <a:off x="107504" y="4375968"/>
            <a:ext cx="324000" cy="853232"/>
            <a:chOff x="107504" y="4375118"/>
            <a:chExt cx="324000" cy="853232"/>
          </a:xfrm>
          <a:solidFill>
            <a:schemeClr val="bg1"/>
          </a:solidFill>
        </p:grpSpPr>
        <p:cxnSp>
          <p:nvCxnSpPr>
            <p:cNvPr id="371" name="Straight Connector 370"/>
            <p:cNvCxnSpPr/>
            <p:nvPr/>
          </p:nvCxnSpPr>
          <p:spPr>
            <a:xfrm>
              <a:off x="269504" y="4375118"/>
              <a:ext cx="0" cy="83405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Rectangle 371"/>
            <p:cNvSpPr/>
            <p:nvPr/>
          </p:nvSpPr>
          <p:spPr>
            <a:xfrm>
              <a:off x="107504" y="4680000"/>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mtClean="0">
                  <a:solidFill>
                    <a:schemeClr val="tx1"/>
                  </a:solidFill>
                </a:rPr>
                <a:t>FF</a:t>
              </a:r>
              <a:endParaRPr lang="sv-SE" dirty="0">
                <a:solidFill>
                  <a:schemeClr val="tx1"/>
                </a:solidFill>
              </a:endParaRPr>
            </a:p>
          </p:txBody>
        </p:sp>
        <p:sp>
          <p:nvSpPr>
            <p:cNvPr id="373" name="Isosceles Triangle 372"/>
            <p:cNvSpPr/>
            <p:nvPr/>
          </p:nvSpPr>
          <p:spPr>
            <a:xfrm rot="10800000">
              <a:off x="167967" y="4680000"/>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70" name="Isosceles Triangle 369"/>
          <p:cNvSpPr/>
          <p:nvPr/>
        </p:nvSpPr>
        <p:spPr>
          <a:xfrm rot="10800000">
            <a:off x="167967" y="4680850"/>
            <a:ext cx="203075" cy="125921"/>
          </a:xfrm>
          <a:prstGeom prst="triangl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55244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52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56"/>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459"/>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462"/>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0"/>
                                          </p:stCondLst>
                                        </p:cTn>
                                        <p:tgtEl>
                                          <p:spTgt spid="465"/>
                                        </p:tgtEl>
                                        <p:attrNameLst>
                                          <p:attrName>style.visibility</p:attrName>
                                        </p:attrNameLst>
                                      </p:cBhvr>
                                      <p:to>
                                        <p:strVal val="visible"/>
                                      </p:to>
                                    </p:set>
                                  </p:childTnLst>
                                </p:cTn>
                              </p:par>
                              <p:par>
                                <p:cTn id="25" presetID="1" presetClass="entr" presetSubtype="0" fill="hold" nodeType="withEffect">
                                  <p:stCondLst>
                                    <p:cond delay="2500"/>
                                  </p:stCondLst>
                                  <p:childTnLst>
                                    <p:set>
                                      <p:cBhvr>
                                        <p:cTn id="26" dur="1" fill="hold">
                                          <p:stCondLst>
                                            <p:cond delay="0"/>
                                          </p:stCondLst>
                                        </p:cTn>
                                        <p:tgtEl>
                                          <p:spTgt spid="509"/>
                                        </p:tgtEl>
                                        <p:attrNameLst>
                                          <p:attrName>style.visibility</p:attrName>
                                        </p:attrNameLst>
                                      </p:cBhvr>
                                      <p:to>
                                        <p:strVal val="visible"/>
                                      </p:to>
                                    </p:set>
                                  </p:childTnLst>
                                </p:cTn>
                              </p:par>
                              <p:par>
                                <p:cTn id="27" presetID="1" presetClass="entr" presetSubtype="0" fill="hold" nodeType="withEffect">
                                  <p:stCondLst>
                                    <p:cond delay="3000"/>
                                  </p:stCondLst>
                                  <p:childTnLst>
                                    <p:set>
                                      <p:cBhvr>
                                        <p:cTn id="28" dur="1" fill="hold">
                                          <p:stCondLst>
                                            <p:cond delay="0"/>
                                          </p:stCondLst>
                                        </p:cTn>
                                        <p:tgtEl>
                                          <p:spTgt spid="512"/>
                                        </p:tgtEl>
                                        <p:attrNameLst>
                                          <p:attrName>style.visibility</p:attrName>
                                        </p:attrNameLst>
                                      </p:cBhvr>
                                      <p:to>
                                        <p:strVal val="visible"/>
                                      </p:to>
                                    </p:set>
                                  </p:childTnLst>
                                </p:cTn>
                              </p:par>
                              <p:par>
                                <p:cTn id="29" presetID="1" presetClass="entr" presetSubtype="0" fill="hold" nodeType="withEffect">
                                  <p:stCondLst>
                                    <p:cond delay="3500"/>
                                  </p:stCondLst>
                                  <p:childTnLst>
                                    <p:set>
                                      <p:cBhvr>
                                        <p:cTn id="30" dur="1" fill="hold">
                                          <p:stCondLst>
                                            <p:cond delay="0"/>
                                          </p:stCondLst>
                                        </p:cTn>
                                        <p:tgtEl>
                                          <p:spTgt spid="515"/>
                                        </p:tgtEl>
                                        <p:attrNameLst>
                                          <p:attrName>style.visibility</p:attrName>
                                        </p:attrNameLst>
                                      </p:cBhvr>
                                      <p:to>
                                        <p:strVal val="visible"/>
                                      </p:to>
                                    </p:set>
                                  </p:childTnLst>
                                </p:cTn>
                              </p:par>
                              <p:par>
                                <p:cTn id="31" presetID="1" presetClass="entr" presetSubtype="0" fill="hold" nodeType="withEffect">
                                  <p:stCondLst>
                                    <p:cond delay="4000"/>
                                  </p:stCondLst>
                                  <p:childTnLst>
                                    <p:set>
                                      <p:cBhvr>
                                        <p:cTn id="32" dur="1" fill="hold">
                                          <p:stCondLst>
                                            <p:cond delay="0"/>
                                          </p:stCondLst>
                                        </p:cTn>
                                        <p:tgtEl>
                                          <p:spTgt spid="518"/>
                                        </p:tgtEl>
                                        <p:attrNameLst>
                                          <p:attrName>style.visibility</p:attrName>
                                        </p:attrNameLst>
                                      </p:cBhvr>
                                      <p:to>
                                        <p:strVal val="visible"/>
                                      </p:to>
                                    </p:set>
                                  </p:childTnLst>
                                </p:cTn>
                              </p:par>
                              <p:par>
                                <p:cTn id="33" presetID="1" presetClass="entr" presetSubtype="0" fill="hold" nodeType="withEffect">
                                  <p:stCondLst>
                                    <p:cond delay="4500"/>
                                  </p:stCondLst>
                                  <p:childTnLst>
                                    <p:set>
                                      <p:cBhvr>
                                        <p:cTn id="34" dur="1" fill="hold">
                                          <p:stCondLst>
                                            <p:cond delay="0"/>
                                          </p:stCondLst>
                                        </p:cTn>
                                        <p:tgtEl>
                                          <p:spTgt spid="367"/>
                                        </p:tgtEl>
                                        <p:attrNameLst>
                                          <p:attrName>style.visibility</p:attrName>
                                        </p:attrNameLst>
                                      </p:cBhvr>
                                      <p:to>
                                        <p:strVal val="visible"/>
                                      </p:to>
                                    </p:set>
                                  </p:childTnLst>
                                </p:cTn>
                              </p:par>
                              <p:par>
                                <p:cTn id="35" presetID="1" presetClass="entr" presetSubtype="0" fill="hold" grpId="0" nodeType="withEffect">
                                  <p:stCondLst>
                                    <p:cond delay="4500"/>
                                  </p:stCondLst>
                                  <p:childTnLst>
                                    <p:set>
                                      <p:cBhvr>
                                        <p:cTn id="3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animBg="1"/>
      <p:bldP spid="522" grpId="0" animBg="1"/>
      <p:bldP spid="370" grpId="0" animBg="1"/>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Boolean truth table</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5</a:t>
            </a:fld>
            <a:endParaRPr lang="sv-SE"/>
          </a:p>
        </p:txBody>
      </p:sp>
      <p:sp>
        <p:nvSpPr>
          <p:cNvPr id="6" name="Rectangle 5"/>
          <p:cNvSpPr/>
          <p:nvPr/>
        </p:nvSpPr>
        <p:spPr>
          <a:xfrm>
            <a:off x="485497" y="1916832"/>
            <a:ext cx="8173007" cy="1200329"/>
          </a:xfrm>
          <a:prstGeom prst="rect">
            <a:avLst/>
          </a:prstGeom>
        </p:spPr>
        <p:txBody>
          <a:bodyPr wrap="none">
            <a:spAutoFit/>
          </a:bodyPr>
          <a:lstStyle/>
          <a:p>
            <a:pPr algn="ctr"/>
            <a:r>
              <a:rPr lang="sv-SE" dirty="0" smtClean="0"/>
              <a:t>You can check your Boolean expression by inserting it to the Boolean truth table first!</a:t>
            </a:r>
          </a:p>
          <a:p>
            <a:pPr algn="ctr"/>
            <a:r>
              <a:rPr lang="sv-SE" dirty="0" smtClean="0"/>
              <a:t>SUM expression already inserted as a hint on how to write logic in Excel</a:t>
            </a:r>
            <a:r>
              <a:rPr lang="sv-SE" dirty="0" smtClean="0"/>
              <a:t>!</a:t>
            </a:r>
            <a:endParaRPr lang="sv-SE" dirty="0"/>
          </a:p>
          <a:p>
            <a:pPr algn="ctr"/>
            <a:r>
              <a:rPr lang="sv-SE" dirty="0" smtClean="0"/>
              <a:t>SUM=OR(AND(A;B;CIN);AND(NOT(COUT);OR(A;B;CIN)))*1</a:t>
            </a:r>
          </a:p>
          <a:p>
            <a:pPr algn="ctr"/>
            <a:r>
              <a:rPr lang="sv-SE" dirty="0" smtClean="0"/>
              <a:t>(A, B, CIN, COUT to be replaced by work sheet cell coordinates)</a:t>
            </a:r>
            <a:endParaRPr lang="sv-SE" dirty="0"/>
          </a:p>
        </p:txBody>
      </p:sp>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3212976"/>
            <a:ext cx="34385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67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31840" y="4201773"/>
            <a:ext cx="5760640" cy="2611603"/>
            <a:chOff x="3884206" y="2359563"/>
            <a:chExt cx="6165248" cy="3713788"/>
          </a:xfrm>
        </p:grpSpPr>
        <p:grpSp>
          <p:nvGrpSpPr>
            <p:cNvPr id="9" name="Group 8"/>
            <p:cNvGrpSpPr/>
            <p:nvPr/>
          </p:nvGrpSpPr>
          <p:grpSpPr>
            <a:xfrm>
              <a:off x="3884206" y="2359563"/>
              <a:ext cx="6165248" cy="3713788"/>
              <a:chOff x="3884206" y="2359563"/>
              <a:chExt cx="6165248" cy="3713788"/>
            </a:xfrm>
          </p:grpSpPr>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967" y="3151994"/>
                <a:ext cx="4587487" cy="292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17398" y="3083293"/>
                <a:ext cx="1488891" cy="19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3884206" y="5876445"/>
                <a:ext cx="468562" cy="19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5656715" y="2359563"/>
                <a:ext cx="3645086" cy="525203"/>
              </a:xfrm>
              <a:prstGeom prst="rect">
                <a:avLst/>
              </a:prstGeom>
            </p:spPr>
            <p:txBody>
              <a:bodyPr wrap="none">
                <a:spAutoFit/>
              </a:bodyPr>
              <a:lstStyle/>
              <a:p>
                <a:r>
                  <a:rPr lang="sv-SE" dirty="0"/>
                  <a:t>T</a:t>
                </a:r>
                <a:r>
                  <a:rPr lang="sv-SE" dirty="0" smtClean="0"/>
                  <a:t>ext book </a:t>
                </a:r>
                <a:r>
                  <a:rPr lang="sv-SE" dirty="0" smtClean="0"/>
                  <a:t>full adder block solution</a:t>
                </a:r>
                <a:endParaRPr lang="sv-SE" dirty="0"/>
              </a:p>
            </p:txBody>
          </p:sp>
        </p:grpSp>
        <p:sp>
          <p:nvSpPr>
            <p:cNvPr id="15" name="Rectangle 14"/>
            <p:cNvSpPr/>
            <p:nvPr/>
          </p:nvSpPr>
          <p:spPr>
            <a:xfrm>
              <a:off x="5579649" y="2920188"/>
              <a:ext cx="3750423" cy="393902"/>
            </a:xfrm>
            <a:prstGeom prst="rect">
              <a:avLst/>
            </a:prstGeom>
          </p:spPr>
          <p:txBody>
            <a:bodyPr wrap="none">
              <a:spAutoFit/>
            </a:bodyPr>
            <a:lstStyle/>
            <a:p>
              <a:r>
                <a:rPr lang="sv-SE" sz="1200" dirty="0" smtClean="0"/>
                <a:t>SUM LOGIC ”=OR(AND(A;B;C);AND(IN;OR(A;B;C)))*1”</a:t>
              </a:r>
              <a:endParaRPr lang="sv-SE" sz="1200" dirty="0"/>
            </a:p>
          </p:txBody>
        </p:sp>
        <p:sp>
          <p:nvSpPr>
            <p:cNvPr id="16" name="Rectangle 15"/>
            <p:cNvSpPr/>
            <p:nvPr/>
          </p:nvSpPr>
          <p:spPr>
            <a:xfrm>
              <a:off x="4765315" y="4176770"/>
              <a:ext cx="1100931" cy="525203"/>
            </a:xfrm>
            <a:prstGeom prst="rect">
              <a:avLst/>
            </a:prstGeom>
          </p:spPr>
          <p:txBody>
            <a:bodyPr wrap="none" anchor="ctr" anchorCtr="0">
              <a:spAutoFit/>
            </a:bodyPr>
            <a:lstStyle/>
            <a:p>
              <a:pPr algn="ctr"/>
              <a:r>
                <a:rPr lang="sv-SE" dirty="0" smtClean="0"/>
                <a:t>carry cell</a:t>
              </a:r>
              <a:endParaRPr lang="sv-SE" dirty="0"/>
            </a:p>
          </p:txBody>
        </p:sp>
        <p:sp>
          <p:nvSpPr>
            <p:cNvPr id="18" name="Rectangle 17"/>
            <p:cNvSpPr/>
            <p:nvPr/>
          </p:nvSpPr>
          <p:spPr>
            <a:xfrm>
              <a:off x="6634026" y="4176770"/>
              <a:ext cx="1077736" cy="525203"/>
            </a:xfrm>
            <a:prstGeom prst="rect">
              <a:avLst/>
            </a:prstGeom>
          </p:spPr>
          <p:txBody>
            <a:bodyPr wrap="none" anchor="ctr" anchorCtr="0">
              <a:spAutoFit/>
            </a:bodyPr>
            <a:lstStyle/>
            <a:p>
              <a:pPr algn="ctr"/>
              <a:r>
                <a:rPr lang="sv-SE" dirty="0" smtClean="0"/>
                <a:t>SUM cell</a:t>
              </a:r>
              <a:endParaRPr lang="sv-SE" dirty="0"/>
            </a:p>
          </p:txBody>
        </p:sp>
      </p:grpSp>
      <p:sp>
        <p:nvSpPr>
          <p:cNvPr id="2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r>
              <a:rPr lang="sv-SE" dirty="0" smtClean="0"/>
              <a:t>Ripple-carry adder design in Excel</a:t>
            </a:r>
            <a:endParaRPr lang="sv-SE" dirty="0"/>
          </a:p>
        </p:txBody>
      </p:sp>
      <p:sp>
        <p:nvSpPr>
          <p:cNvPr id="21" name="Date Placeholder 2"/>
          <p:cNvSpPr>
            <a:spLocks noGrp="1"/>
          </p:cNvSpPr>
          <p:nvPr>
            <p:ph type="dt" sz="half" idx="10"/>
          </p:nvPr>
        </p:nvSpPr>
        <p:spPr>
          <a:xfrm>
            <a:off x="457200" y="6356350"/>
            <a:ext cx="2133600" cy="365125"/>
          </a:xfrm>
        </p:spPr>
        <p:txBody>
          <a:bodyPr/>
          <a:lstStyle/>
          <a:p>
            <a:r>
              <a:rPr lang="sv-SE" smtClean="0"/>
              <a:t>2017-10-03</a:t>
            </a:r>
            <a:endParaRPr lang="sv-SE"/>
          </a:p>
        </p:txBody>
      </p:sp>
      <p:sp>
        <p:nvSpPr>
          <p:cNvPr id="23" name="Footer Placeholder 3"/>
          <p:cNvSpPr>
            <a:spLocks noGrp="1"/>
          </p:cNvSpPr>
          <p:nvPr>
            <p:ph type="ftr" sz="quarter" idx="11"/>
          </p:nvPr>
        </p:nvSpPr>
        <p:spPr>
          <a:xfrm>
            <a:off x="3124200" y="6356350"/>
            <a:ext cx="2895600" cy="365125"/>
          </a:xfrm>
        </p:spPr>
        <p:txBody>
          <a:bodyPr/>
          <a:lstStyle/>
          <a:p>
            <a:r>
              <a:rPr lang="sv-SE" smtClean="0"/>
              <a:t>MCC092 Integrated Circuit Design</a:t>
            </a:r>
            <a:endParaRPr lang="sv-SE"/>
          </a:p>
        </p:txBody>
      </p:sp>
      <p:sp>
        <p:nvSpPr>
          <p:cNvPr id="24" name="Slide Number Placeholder 4"/>
          <p:cNvSpPr>
            <a:spLocks noGrp="1"/>
          </p:cNvSpPr>
          <p:nvPr>
            <p:ph type="sldNum" sz="quarter" idx="12"/>
          </p:nvPr>
        </p:nvSpPr>
        <p:spPr>
          <a:xfrm>
            <a:off x="6553200" y="6356350"/>
            <a:ext cx="2133600" cy="365125"/>
          </a:xfrm>
        </p:spPr>
        <p:txBody>
          <a:bodyPr/>
          <a:lstStyle/>
          <a:p>
            <a:fld id="{112B585A-C521-441E-B402-A9F7912DA359}" type="slidenum">
              <a:rPr lang="sv-SE" smtClean="0"/>
              <a:t>6</a:t>
            </a:fld>
            <a:endParaRPr lang="sv-SE"/>
          </a:p>
        </p:txBody>
      </p:sp>
      <p:sp>
        <p:nvSpPr>
          <p:cNvPr id="25" name="Rectangle 24"/>
          <p:cNvSpPr/>
          <p:nvPr/>
        </p:nvSpPr>
        <p:spPr>
          <a:xfrm>
            <a:off x="521550" y="1340768"/>
            <a:ext cx="8100900" cy="1200329"/>
          </a:xfrm>
          <a:prstGeom prst="rect">
            <a:avLst/>
          </a:prstGeom>
        </p:spPr>
        <p:txBody>
          <a:bodyPr wrap="square">
            <a:spAutoFit/>
          </a:bodyPr>
          <a:lstStyle/>
          <a:p>
            <a:pPr algn="ctr"/>
            <a:r>
              <a:rPr lang="sv-SE" dirty="0"/>
              <a:t>This is a geometrical </a:t>
            </a:r>
            <a:r>
              <a:rPr lang="sv-SE" dirty="0" smtClean="0"/>
              <a:t>representation of a ripple-carry adder.</a:t>
            </a:r>
          </a:p>
          <a:p>
            <a:pPr algn="ctr"/>
            <a:r>
              <a:rPr lang="sv-SE" dirty="0"/>
              <a:t>E</a:t>
            </a:r>
            <a:r>
              <a:rPr lang="sv-SE" dirty="0" smtClean="0"/>
              <a:t>ach </a:t>
            </a:r>
            <a:r>
              <a:rPr lang="sv-SE" dirty="0"/>
              <a:t>row in </a:t>
            </a:r>
            <a:r>
              <a:rPr lang="sv-SE" dirty="0" smtClean="0"/>
              <a:t>in Excel work sheet corresponds to </a:t>
            </a:r>
            <a:r>
              <a:rPr lang="sv-SE" dirty="0"/>
              <a:t>2.6 </a:t>
            </a:r>
            <a:r>
              <a:rPr lang="sv-SE" dirty="0">
                <a:latin typeface="Symbol" panose="05050102010706020507" pitchFamily="18" charset="2"/>
              </a:rPr>
              <a:t>m</a:t>
            </a:r>
            <a:r>
              <a:rPr lang="sv-SE" dirty="0"/>
              <a:t>m </a:t>
            </a:r>
            <a:r>
              <a:rPr lang="sv-SE" dirty="0" smtClean="0"/>
              <a:t>in ST </a:t>
            </a:r>
            <a:r>
              <a:rPr lang="sv-SE" dirty="0"/>
              <a:t>65 nm CMOS cell </a:t>
            </a:r>
            <a:r>
              <a:rPr lang="sv-SE" dirty="0" smtClean="0"/>
              <a:t>library.</a:t>
            </a:r>
            <a:endParaRPr lang="sv-SE" dirty="0"/>
          </a:p>
          <a:p>
            <a:pPr algn="ctr"/>
            <a:r>
              <a:rPr lang="sv-SE" dirty="0" smtClean="0"/>
              <a:t>Next </a:t>
            </a:r>
            <a:r>
              <a:rPr lang="sv-SE" dirty="0" smtClean="0"/>
              <a:t>task: implement your carry cell using </a:t>
            </a:r>
            <a:r>
              <a:rPr lang="sv-SE" dirty="0" smtClean="0"/>
              <a:t>the adder </a:t>
            </a:r>
            <a:r>
              <a:rPr lang="sv-SE" dirty="0" smtClean="0"/>
              <a:t>template where </a:t>
            </a:r>
            <a:r>
              <a:rPr lang="sv-SE" dirty="0" smtClean="0"/>
              <a:t>the SUM </a:t>
            </a:r>
            <a:r>
              <a:rPr lang="sv-SE" dirty="0" smtClean="0"/>
              <a:t>cell logic has already been implemented</a:t>
            </a:r>
            <a:r>
              <a:rPr lang="sv-SE" dirty="0" smtClean="0"/>
              <a:t>.</a:t>
            </a:r>
          </a:p>
        </p:txBody>
      </p:sp>
      <p:sp>
        <p:nvSpPr>
          <p:cNvPr id="26" name="Rectangle 25"/>
          <p:cNvSpPr/>
          <p:nvPr/>
        </p:nvSpPr>
        <p:spPr>
          <a:xfrm>
            <a:off x="128240" y="4201773"/>
            <a:ext cx="4587776" cy="1200329"/>
          </a:xfrm>
          <a:prstGeom prst="rect">
            <a:avLst/>
          </a:prstGeom>
        </p:spPr>
        <p:txBody>
          <a:bodyPr wrap="square">
            <a:spAutoFit/>
          </a:bodyPr>
          <a:lstStyle/>
          <a:p>
            <a:r>
              <a:rPr lang="sv-SE" sz="1200" dirty="0" smtClean="0"/>
              <a:t>YOUR TASK IS </a:t>
            </a:r>
            <a:endParaRPr lang="sv-SE" sz="1200" dirty="0" smtClean="0"/>
          </a:p>
          <a:p>
            <a:r>
              <a:rPr lang="sv-SE" sz="1200" dirty="0" smtClean="0"/>
              <a:t>1</a:t>
            </a:r>
            <a:r>
              <a:rPr lang="sv-SE" sz="1200" dirty="0" smtClean="0"/>
              <a:t>) TO WRITE CARRY LOGIC EXPRESSION</a:t>
            </a:r>
          </a:p>
          <a:p>
            <a:r>
              <a:rPr lang="sv-SE" sz="1200" dirty="0" smtClean="0"/>
              <a:t>INTO LSB CARRY CELL USING EXCEL AND/OR/NOT LOGIC FORMULA,</a:t>
            </a:r>
          </a:p>
          <a:p>
            <a:r>
              <a:rPr lang="sv-SE" sz="1200" dirty="0" smtClean="0"/>
              <a:t>AND </a:t>
            </a:r>
            <a:endParaRPr lang="sv-SE" sz="1200" dirty="0" smtClean="0"/>
          </a:p>
          <a:p>
            <a:r>
              <a:rPr lang="sv-SE" sz="1200" dirty="0" smtClean="0"/>
              <a:t>2</a:t>
            </a:r>
            <a:r>
              <a:rPr lang="sv-SE" sz="1200" dirty="0" smtClean="0"/>
              <a:t>) CLICK-AND-DRAG TO GET 8 INSTANCES OF CARRY CELL</a:t>
            </a:r>
            <a:endParaRPr lang="sv-SE" sz="1200" dirty="0"/>
          </a:p>
          <a:p>
            <a:r>
              <a:rPr lang="sv-SE" sz="1200" dirty="0" smtClean="0"/>
              <a:t>CARRY LOGIC ”=(LOGIC EXPRESSION)*1”</a:t>
            </a:r>
            <a:endParaRPr lang="sv-SE" sz="1200" dirty="0"/>
          </a:p>
        </p:txBody>
      </p:sp>
      <p:pic>
        <p:nvPicPr>
          <p:cNvPr id="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11363"/>
            <a:ext cx="83915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4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Ripple-carry adder design in </a:t>
            </a:r>
            <a:r>
              <a:rPr lang="sv-SE" dirty="0" smtClean="0"/>
              <a:t>Excel</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7</a:t>
            </a:fld>
            <a:endParaRPr lang="sv-SE"/>
          </a:p>
        </p:txBody>
      </p:sp>
      <p:sp>
        <p:nvSpPr>
          <p:cNvPr id="7" name="Rectangle 6"/>
          <p:cNvSpPr/>
          <p:nvPr/>
        </p:nvSpPr>
        <p:spPr>
          <a:xfrm>
            <a:off x="1437999" y="4870901"/>
            <a:ext cx="6268002" cy="646331"/>
          </a:xfrm>
          <a:prstGeom prst="rect">
            <a:avLst/>
          </a:prstGeom>
        </p:spPr>
        <p:txBody>
          <a:bodyPr wrap="square">
            <a:spAutoFit/>
          </a:bodyPr>
          <a:lstStyle/>
          <a:p>
            <a:pPr algn="ctr"/>
            <a:r>
              <a:rPr lang="sv-SE" dirty="0" smtClean="0"/>
              <a:t>Next task</a:t>
            </a:r>
            <a:r>
              <a:rPr lang="sv-SE" dirty="0" smtClean="0"/>
              <a:t>: Validate your design by checking its functionality!</a:t>
            </a:r>
          </a:p>
          <a:p>
            <a:pPr algn="ctr"/>
            <a:r>
              <a:rPr lang="sv-SE" dirty="0" smtClean="0"/>
              <a:t>Does it work also for subtraction?</a:t>
            </a:r>
            <a:endParaRPr lang="sv-SE" dirty="0"/>
          </a:p>
        </p:txBody>
      </p:sp>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800000"/>
            <a:ext cx="8391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5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611363"/>
            <a:ext cx="8391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a:t>Ripple-carry adder design in Excel</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8</a:t>
            </a:fld>
            <a:endParaRPr lang="sv-SE"/>
          </a:p>
        </p:txBody>
      </p:sp>
      <p:sp>
        <p:nvSpPr>
          <p:cNvPr id="8" name="Down Arrow 7"/>
          <p:cNvSpPr/>
          <p:nvPr/>
        </p:nvSpPr>
        <p:spPr>
          <a:xfrm>
            <a:off x="936000" y="3456000"/>
            <a:ext cx="115212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0" rtlCol="0" anchor="ctr"/>
          <a:lstStyle/>
          <a:p>
            <a:pPr algn="ctr"/>
            <a:r>
              <a:rPr lang="sv-SE" dirty="0" smtClean="0"/>
              <a:t>TIME AXIS</a:t>
            </a:r>
            <a:endParaRPr lang="sv-SE" dirty="0"/>
          </a:p>
        </p:txBody>
      </p:sp>
      <p:sp>
        <p:nvSpPr>
          <p:cNvPr id="9" name="Rectangle 8"/>
          <p:cNvSpPr/>
          <p:nvPr/>
        </p:nvSpPr>
        <p:spPr>
          <a:xfrm>
            <a:off x="720000" y="1340768"/>
            <a:ext cx="7704000" cy="923330"/>
          </a:xfrm>
          <a:prstGeom prst="rect">
            <a:avLst/>
          </a:prstGeom>
        </p:spPr>
        <p:txBody>
          <a:bodyPr wrap="square">
            <a:spAutoFit/>
          </a:bodyPr>
          <a:lstStyle/>
          <a:p>
            <a:pPr algn="ctr"/>
            <a:r>
              <a:rPr lang="sv-SE" dirty="0" smtClean="0"/>
              <a:t>Teacher demo: illustrating the </a:t>
            </a:r>
            <a:r>
              <a:rPr lang="sv-SE" dirty="0" smtClean="0"/>
              <a:t>carry-ripple delay by introducing a timing axis, </a:t>
            </a:r>
            <a:r>
              <a:rPr lang="sv-SE" dirty="0" smtClean="0"/>
              <a:t>and </a:t>
            </a:r>
            <a:r>
              <a:rPr lang="sv-SE" dirty="0" smtClean="0"/>
              <a:t>by letting each </a:t>
            </a:r>
            <a:r>
              <a:rPr lang="sv-SE" dirty="0" smtClean="0"/>
              <a:t>cell </a:t>
            </a:r>
            <a:r>
              <a:rPr lang="sv-SE" dirty="0" smtClean="0"/>
              <a:t>row </a:t>
            </a:r>
            <a:r>
              <a:rPr lang="sv-SE" dirty="0" smtClean="0"/>
              <a:t>height represent </a:t>
            </a:r>
            <a:r>
              <a:rPr lang="sv-SE" dirty="0" smtClean="0"/>
              <a:t>a unit </a:t>
            </a:r>
            <a:r>
              <a:rPr lang="sv-SE" dirty="0" smtClean="0"/>
              <a:t>delay. CUT-AND-PASTE exercise.</a:t>
            </a:r>
          </a:p>
          <a:p>
            <a:pPr algn="ctr"/>
            <a:r>
              <a:rPr lang="sv-SE" dirty="0" smtClean="0"/>
              <a:t>Each row in Excel is a timing representation using unit-delay model.</a:t>
            </a:r>
            <a:endParaRPr lang="sv-SE" dirty="0"/>
          </a:p>
        </p:txBody>
      </p:sp>
    </p:spTree>
    <p:extLst>
      <p:ext uri="{BB962C8B-B14F-4D97-AF65-F5344CB8AC3E}">
        <p14:creationId xmlns:p14="http://schemas.microsoft.com/office/powerpoint/2010/main" val="22388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Ripple-carry adder design in Excel</a:t>
            </a:r>
            <a:endParaRPr lang="sv-SE" dirty="0"/>
          </a:p>
        </p:txBody>
      </p:sp>
      <p:sp>
        <p:nvSpPr>
          <p:cNvPr id="3" name="Date Placeholder 2"/>
          <p:cNvSpPr>
            <a:spLocks noGrp="1"/>
          </p:cNvSpPr>
          <p:nvPr>
            <p:ph type="dt" sz="half" idx="10"/>
          </p:nvPr>
        </p:nvSpPr>
        <p:spPr/>
        <p:txBody>
          <a:bodyPr/>
          <a:lstStyle/>
          <a:p>
            <a:r>
              <a:rPr lang="sv-SE" smtClean="0"/>
              <a:t>2017-10-03</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9</a:t>
            </a:fld>
            <a:endParaRPr lang="sv-SE"/>
          </a:p>
        </p:txBody>
      </p:sp>
      <p:sp>
        <p:nvSpPr>
          <p:cNvPr id="9" name="Rectangle 8"/>
          <p:cNvSpPr/>
          <p:nvPr/>
        </p:nvSpPr>
        <p:spPr>
          <a:xfrm>
            <a:off x="720000" y="1340768"/>
            <a:ext cx="7704000" cy="923330"/>
          </a:xfrm>
          <a:prstGeom prst="rect">
            <a:avLst/>
          </a:prstGeom>
        </p:spPr>
        <p:txBody>
          <a:bodyPr wrap="square">
            <a:spAutoFit/>
          </a:bodyPr>
          <a:lstStyle/>
          <a:p>
            <a:pPr algn="ctr"/>
            <a:r>
              <a:rPr lang="sv-SE" dirty="0" smtClean="0"/>
              <a:t>Teacher demo: illustrating the </a:t>
            </a:r>
            <a:r>
              <a:rPr lang="sv-SE" dirty="0" smtClean="0"/>
              <a:t>carry-ripple delay by introducing a timing axis, </a:t>
            </a:r>
            <a:r>
              <a:rPr lang="sv-SE" dirty="0" smtClean="0"/>
              <a:t>and </a:t>
            </a:r>
            <a:r>
              <a:rPr lang="sv-SE" dirty="0" smtClean="0"/>
              <a:t>by letting each </a:t>
            </a:r>
            <a:r>
              <a:rPr lang="sv-SE" dirty="0" smtClean="0"/>
              <a:t>cell </a:t>
            </a:r>
            <a:r>
              <a:rPr lang="sv-SE" dirty="0" smtClean="0"/>
              <a:t>row </a:t>
            </a:r>
            <a:r>
              <a:rPr lang="sv-SE" dirty="0" smtClean="0"/>
              <a:t>height represent </a:t>
            </a:r>
            <a:r>
              <a:rPr lang="sv-SE" dirty="0" smtClean="0"/>
              <a:t>a unit </a:t>
            </a:r>
            <a:r>
              <a:rPr lang="sv-SE" dirty="0" smtClean="0"/>
              <a:t>delay. CUT-AND-PASTE exercise.</a:t>
            </a:r>
          </a:p>
          <a:p>
            <a:pPr algn="ctr"/>
            <a:r>
              <a:rPr lang="sv-SE" dirty="0" smtClean="0"/>
              <a:t>Each row in Excel is a timing representation using unit-delay model.</a:t>
            </a:r>
            <a:endParaRPr lang="sv-SE" dirty="0"/>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2333203"/>
            <a:ext cx="5210175" cy="4048125"/>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6876256" y="3573016"/>
            <a:ext cx="115212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0" rtlCol="0" anchor="ctr"/>
          <a:lstStyle/>
          <a:p>
            <a:pPr algn="ctr"/>
            <a:r>
              <a:rPr lang="sv-SE" dirty="0" smtClean="0"/>
              <a:t>TIME AXIS</a:t>
            </a:r>
            <a:endParaRPr lang="sv-SE" dirty="0"/>
          </a:p>
        </p:txBody>
      </p:sp>
    </p:spTree>
    <p:extLst>
      <p:ext uri="{BB962C8B-B14F-4D97-AF65-F5344CB8AC3E}">
        <p14:creationId xmlns:p14="http://schemas.microsoft.com/office/powerpoint/2010/main" val="3801582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1|0.9|0.9|0.8|0.8|0.8|2.8|11.7|1.5"/>
</p:tagLst>
</file>

<file path=ppt/tags/tag2.xml><?xml version="1.0" encoding="utf-8"?>
<p:tagLst xmlns:a="http://schemas.openxmlformats.org/drawingml/2006/main" xmlns:r="http://schemas.openxmlformats.org/officeDocument/2006/relationships" xmlns:p="http://schemas.openxmlformats.org/presentationml/2006/main">
  <p:tag name="TIMING" val="|28.9|18.9|0.7|0.7|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14436</TotalTime>
  <Words>2431</Words>
  <Application>Microsoft Office PowerPoint</Application>
  <PresentationFormat>On-screen Show (4:3)</PresentationFormat>
  <Paragraphs>766</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39" baseType="lpstr">
      <vt:lpstr>Office Theme</vt:lpstr>
      <vt:lpstr>Visio</vt:lpstr>
      <vt:lpstr>Equation</vt:lpstr>
      <vt:lpstr>MathType 6.0 Equation</vt:lpstr>
      <vt:lpstr>Adder design</vt:lpstr>
      <vt:lpstr>Outline</vt:lpstr>
      <vt:lpstr>Datapath adder word slice</vt:lpstr>
      <vt:lpstr>Iterative logic arrays: FULL ADDER</vt:lpstr>
      <vt:lpstr>Boolean truth table</vt:lpstr>
      <vt:lpstr>PowerPoint Presentation</vt:lpstr>
      <vt:lpstr>Ripple-carry adder design in Excel</vt:lpstr>
      <vt:lpstr>Ripple-carry adder design in Excel</vt:lpstr>
      <vt:lpstr>Ripple-carry adder design in Excel</vt:lpstr>
      <vt:lpstr>Ripple-carry delay calculations</vt:lpstr>
      <vt:lpstr>Ripple-carry delay calculations</vt:lpstr>
      <vt:lpstr>Ripple-carry delay calculations</vt:lpstr>
      <vt:lpstr>Ripple-carry delay calculations</vt:lpstr>
      <vt:lpstr>Ripple-carry delay calculations</vt:lpstr>
      <vt:lpstr>Ripple-carry delay calculations</vt:lpstr>
      <vt:lpstr>Ripple-carry delay calculations</vt:lpstr>
      <vt:lpstr>Ripple-carry delay calculations</vt:lpstr>
      <vt:lpstr>Improving the design</vt:lpstr>
      <vt:lpstr>Go back to Boolean truth table</vt:lpstr>
      <vt:lpstr>Using P and G half adder setup cells</vt:lpstr>
      <vt:lpstr>Using P and G half adder setup cells</vt:lpstr>
      <vt:lpstr>Using P and G half adder setup cells</vt:lpstr>
      <vt:lpstr>Using P and G half adder setup cells</vt:lpstr>
      <vt:lpstr>Carry-Skip Adder</vt:lpstr>
      <vt:lpstr>Carry-Skip Adder</vt:lpstr>
      <vt:lpstr>Analyzing the AOI21 cell</vt:lpstr>
      <vt:lpstr>Using P and G half adder setup cells</vt:lpstr>
      <vt:lpstr>Carry-Lookahead Adder</vt:lpstr>
      <vt:lpstr>Propagate binary tree</vt:lpstr>
      <vt:lpstr>Carry-Lookahead Adder</vt:lpstr>
      <vt:lpstr>Propagate binary tree</vt:lpstr>
      <vt:lpstr>G, P binary prefix-tree</vt:lpstr>
      <vt:lpstr>Summary</vt:lpstr>
      <vt:lpstr>To think about until next Tuesday</vt:lpstr>
      <vt:lpstr>Example:  synthesized 32-bit ALU/adder layout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Inverter</dc:title>
  <dc:creator>användare</dc:creator>
  <cp:lastModifiedBy>användare</cp:lastModifiedBy>
  <cp:revision>279</cp:revision>
  <dcterms:created xsi:type="dcterms:W3CDTF">2016-09-11T17:14:50Z</dcterms:created>
  <dcterms:modified xsi:type="dcterms:W3CDTF">2017-10-02T18:16:38Z</dcterms:modified>
</cp:coreProperties>
</file>