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5.xml" ContentType="application/vnd.openxmlformats-officedocument.presentationml.notesSlide+xml"/>
  <Override PartName="/ppt/embeddings/oleObject4.bin" ContentType="application/vnd.openxmlformats-officedocument.oleObject"/>
  <Override PartName="/ppt/notesSlides/notesSlide6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7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93" r:id="rId2"/>
    <p:sldId id="258" r:id="rId3"/>
    <p:sldId id="270" r:id="rId4"/>
    <p:sldId id="272" r:id="rId5"/>
    <p:sldId id="296" r:id="rId6"/>
    <p:sldId id="297" r:id="rId7"/>
    <p:sldId id="298" r:id="rId8"/>
    <p:sldId id="302" r:id="rId9"/>
    <p:sldId id="300" r:id="rId10"/>
    <p:sldId id="299" r:id="rId11"/>
    <p:sldId id="303" r:id="rId12"/>
    <p:sldId id="304" r:id="rId13"/>
    <p:sldId id="305" r:id="rId14"/>
    <p:sldId id="306" r:id="rId15"/>
    <p:sldId id="309" r:id="rId16"/>
    <p:sldId id="311" r:id="rId17"/>
    <p:sldId id="314" r:id="rId18"/>
    <p:sldId id="307" r:id="rId19"/>
    <p:sldId id="308" r:id="rId20"/>
    <p:sldId id="313" r:id="rId21"/>
    <p:sldId id="316" r:id="rId22"/>
    <p:sldId id="318" r:id="rId23"/>
    <p:sldId id="317" r:id="rId24"/>
    <p:sldId id="312" r:id="rId25"/>
    <p:sldId id="269" r:id="rId26"/>
    <p:sldId id="275" r:id="rId27"/>
    <p:sldId id="271" r:id="rId28"/>
    <p:sldId id="276" r:id="rId29"/>
    <p:sldId id="277" r:id="rId30"/>
    <p:sldId id="278" r:id="rId31"/>
    <p:sldId id="273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08" autoAdjust="0"/>
  </p:normalViewPr>
  <p:slideViewPr>
    <p:cSldViewPr>
      <p:cViewPr>
        <p:scale>
          <a:sx n="125" d="100"/>
          <a:sy n="125" d="100"/>
        </p:scale>
        <p:origin x="-1032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Relationship Id="rId2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Relationship Id="rId2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7F906-FF17-6048-B397-324291F4F201}" type="datetimeFigureOut">
              <a:rPr lang="en-US" smtClean="0"/>
              <a:t>30/09/17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1DA99-C409-B242-9870-A513537A4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1017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6668CB-A3C6-49EC-BB66-14AC52E8F957}" type="datetimeFigureOut">
              <a:rPr lang="sv-SE" smtClean="0"/>
              <a:t>30/09/17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13887D-EA5D-4CB9-AB07-E028B988B7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07569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can also</a:t>
            </a:r>
            <a:r>
              <a:rPr lang="en-US" baseline="0" dirty="0" smtClean="0"/>
              <a:t> sequence with latches but we leave that out.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3887D-EA5D-4CB9-AB07-E028B988B7DE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9847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Contamination delay is important because we do</a:t>
            </a:r>
            <a:r>
              <a:rPr lang="en-US" baseline="0" dirty="0" smtClean="0"/>
              <a:t> not </a:t>
            </a:r>
            <a:r>
              <a:rPr lang="en-US" baseline="0" dirty="0" err="1" smtClean="0"/>
              <a:t>wamt</a:t>
            </a:r>
            <a:r>
              <a:rPr lang="en-US" baseline="0" dirty="0" smtClean="0"/>
              <a:t> tokens to catch up with each other!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3887D-EA5D-4CB9-AB07-E028B988B7DE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7556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can also</a:t>
            </a:r>
            <a:r>
              <a:rPr lang="en-US" baseline="0" dirty="0" smtClean="0"/>
              <a:t> sequence with latches but we leave that out.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3887D-EA5D-4CB9-AB07-E028B988B7DE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9847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can also</a:t>
            </a:r>
            <a:r>
              <a:rPr lang="en-US" baseline="0" dirty="0" smtClean="0"/>
              <a:t> sequence with latches but we leave that out.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3887D-EA5D-4CB9-AB07-E028B988B7DE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9847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can also</a:t>
            </a:r>
            <a:r>
              <a:rPr lang="en-US" baseline="0" dirty="0" smtClean="0"/>
              <a:t> sequence with latches but we leave that out.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3887D-EA5D-4CB9-AB07-E028B988B7DE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9847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can also</a:t>
            </a:r>
            <a:r>
              <a:rPr lang="en-US" baseline="0" dirty="0" smtClean="0"/>
              <a:t> sequence with latches but we leave that out.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3887D-EA5D-4CB9-AB07-E028B988B7DE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9847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can also</a:t>
            </a:r>
            <a:r>
              <a:rPr lang="en-US" baseline="0" dirty="0" smtClean="0"/>
              <a:t> sequence with latches but we leave that out.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3887D-EA5D-4CB9-AB07-E028B988B7DE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9847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2017-10-03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MCC092 Integrated Circuit Design - sequential circuit design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C4412-33A4-4AED-B417-B7AC13EB55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5915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2017-10-03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MCC092 Integrated Circuit Design - sequential circuit design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C4412-33A4-4AED-B417-B7AC13EB55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6593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2017-10-03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MCC092 Integrated Circuit Design - sequential circuit design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C4412-33A4-4AED-B417-B7AC13EB55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8617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2017-10-03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MCC092 Integrated Circuit Design - sequential circuit design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C4412-33A4-4AED-B417-B7AC13EB55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847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2017-10-03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MCC092 Integrated Circuit Design - sequential circuit design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C4412-33A4-4AED-B417-B7AC13EB55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0699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2017-10-03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MCC092 Integrated Circuit Design - sequential circuit design</a:t>
            </a:r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C4412-33A4-4AED-B417-B7AC13EB55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6354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2017-10-03</a:t>
            </a:r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MCC092 Integrated Circuit Design - sequential circuit design</a:t>
            </a:r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C4412-33A4-4AED-B417-B7AC13EB55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4646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2017-10-03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MCC092 Integrated Circuit Design - sequential circuit design</a:t>
            </a:r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C4412-33A4-4AED-B417-B7AC13EB55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1252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2017-10-03</a:t>
            </a:r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MCC092 Integrated Circuit Design - sequential circuit design</a:t>
            </a:r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C4412-33A4-4AED-B417-B7AC13EB55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957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2017-10-03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MCC092 Integrated Circuit Design - sequential circuit design</a:t>
            </a:r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C4412-33A4-4AED-B417-B7AC13EB55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6151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2017-10-03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MCC092 Integrated Circuit Design - sequential circuit design</a:t>
            </a:r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C4412-33A4-4AED-B417-B7AC13EB55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5804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smtClean="0"/>
              <a:t>2017-10-03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7784" y="6356350"/>
            <a:ext cx="3960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MCC092 Integrated Circuit Design - sequential circuit design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C4412-33A4-4AED-B417-B7AC13EB55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8719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wmf"/><Relationship Id="rId3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0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1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13.emf"/><Relationship Id="rId5" Type="http://schemas.openxmlformats.org/officeDocument/2006/relationships/image" Target="../media/image14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5.w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16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oleObject" Target="../embeddings/oleObject7.bin"/><Relationship Id="rId5" Type="http://schemas.openxmlformats.org/officeDocument/2006/relationships/image" Target="../media/image17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21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23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24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Sequential </a:t>
            </a:r>
            <a:r>
              <a:rPr lang="sv-SE" dirty="0" err="1" smtClean="0"/>
              <a:t>circuit</a:t>
            </a:r>
            <a:r>
              <a:rPr lang="sv-SE" dirty="0" smtClean="0"/>
              <a:t> </a:t>
            </a:r>
            <a:r>
              <a:rPr lang="sv-SE" dirty="0" smtClean="0"/>
              <a:t>design</a:t>
            </a:r>
            <a:br>
              <a:rPr lang="sv-SE" dirty="0" smtClean="0"/>
            </a:br>
            <a:r>
              <a:rPr lang="sv-SE" dirty="0" err="1" smtClean="0"/>
              <a:t>with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err="1" smtClean="0"/>
              <a:t>metastability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err="1" smtClean="0"/>
              <a:t>Lecture</a:t>
            </a:r>
            <a:r>
              <a:rPr lang="sv-SE" dirty="0" smtClean="0"/>
              <a:t> </a:t>
            </a:r>
            <a:r>
              <a:rPr lang="sv-SE" dirty="0" smtClean="0"/>
              <a:t>11</a:t>
            </a:r>
          </a:p>
          <a:p>
            <a:r>
              <a:rPr lang="sv-SE" dirty="0" err="1" smtClean="0"/>
              <a:t>October</a:t>
            </a:r>
            <a:r>
              <a:rPr lang="sv-SE" dirty="0" smtClean="0"/>
              <a:t> 3, 2017</a:t>
            </a:r>
          </a:p>
          <a:p>
            <a:r>
              <a:rPr lang="sv-SE" dirty="0" err="1" smtClean="0"/>
              <a:t>Preliminary</a:t>
            </a:r>
            <a:r>
              <a:rPr lang="sv-SE" dirty="0" smtClean="0"/>
              <a:t> version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23732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Contamination delay</a:t>
            </a:r>
            <a:br>
              <a:rPr lang="en-US" dirty="0" smtClean="0"/>
            </a:br>
            <a:r>
              <a:rPr lang="en-US" dirty="0" smtClean="0"/>
              <a:t>When is delay shorter than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pd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2017-10-03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MCC092 Integrated Circuit Design - sequential circuit design</a:t>
            </a:r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C4412-33A4-4AED-B417-B7AC13EB55CC}" type="slidenum">
              <a:rPr lang="sv-SE" smtClean="0"/>
              <a:t>10</a:t>
            </a:fld>
            <a:endParaRPr lang="sv-SE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88840"/>
            <a:ext cx="2908318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132856"/>
            <a:ext cx="2463143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1560" y="1484784"/>
            <a:ext cx="5313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3-input NAND gate, Example 4.2 from W&amp;H, Figure 4.7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441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Flip-flop operation and delays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2017-10-03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MCC092 Integrated Circuit Design - sequential circuit design</a:t>
            </a:r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C4412-33A4-4AED-B417-B7AC13EB55CC}" type="slidenum">
              <a:rPr lang="sv-SE" smtClean="0"/>
              <a:t>11</a:t>
            </a:fld>
            <a:endParaRPr lang="sv-S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268760"/>
            <a:ext cx="7100162" cy="22322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7584" y="3501008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Edge-triggered (positive edge) holds data until next positive clock edge.</a:t>
            </a:r>
          </a:p>
          <a:p>
            <a:r>
              <a:rPr lang="en-US" dirty="0" smtClean="0"/>
              <a:t>Input is called D output is called Q.</a:t>
            </a:r>
          </a:p>
          <a:p>
            <a:endParaRPr lang="en-US" dirty="0"/>
          </a:p>
          <a:p>
            <a:r>
              <a:rPr lang="en-US" dirty="0" smtClean="0"/>
              <a:t>Input D has to be ready </a:t>
            </a:r>
            <a:r>
              <a:rPr lang="en-US" dirty="0" smtClean="0"/>
              <a:t>before </a:t>
            </a:r>
            <a:r>
              <a:rPr lang="en-US" dirty="0" smtClean="0"/>
              <a:t>clock edge happens, so that correct data is </a:t>
            </a:r>
            <a:r>
              <a:rPr lang="en-US" dirty="0" smtClean="0"/>
              <a:t>read.</a:t>
            </a:r>
            <a:endParaRPr lang="en-US" dirty="0" smtClean="0"/>
          </a:p>
          <a:p>
            <a:r>
              <a:rPr lang="en-US" dirty="0" smtClean="0"/>
              <a:t>Input D has to be stable long enough after clock edge </a:t>
            </a:r>
            <a:r>
              <a:rPr lang="en-US" dirty="0" smtClean="0"/>
              <a:t>happened </a:t>
            </a:r>
            <a:r>
              <a:rPr lang="en-US" dirty="0" smtClean="0"/>
              <a:t>to be correctly locked by flip-flop.</a:t>
            </a:r>
          </a:p>
          <a:p>
            <a:r>
              <a:rPr lang="en-US" dirty="0" smtClean="0"/>
              <a:t>From clock edge happening it takes some time until output Q is available, there is </a:t>
            </a:r>
            <a:r>
              <a:rPr lang="en-US" dirty="0" smtClean="0"/>
              <a:t>a maximum </a:t>
            </a:r>
            <a:r>
              <a:rPr lang="en-US" dirty="0" smtClean="0"/>
              <a:t>and a minimum delay.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31640" y="5960313"/>
            <a:ext cx="1837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1"/>
                </a:solidFill>
              </a:rPr>
              <a:t>Figure 10.4 (b)  </a:t>
            </a:r>
            <a:r>
              <a:rPr lang="en-US" sz="1200" dirty="0" smtClean="0">
                <a:solidFill>
                  <a:schemeClr val="accent1"/>
                </a:solidFill>
              </a:rPr>
              <a:t>from W&amp;H</a:t>
            </a:r>
            <a:endParaRPr lang="en-US" sz="1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734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Flip-flop operation and delays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2017-10-03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MCC092 Integrated Circuit Design - sequential circuit design</a:t>
            </a:r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C4412-33A4-4AED-B417-B7AC13EB55CC}" type="slidenum">
              <a:rPr lang="sv-SE" smtClean="0"/>
              <a:t>12</a:t>
            </a:fld>
            <a:endParaRPr lang="sv-S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268760"/>
            <a:ext cx="7100162" cy="2232248"/>
          </a:xfrm>
          <a:prstGeom prst="rect">
            <a:avLst/>
          </a:prstGeom>
        </p:spPr>
      </p:pic>
      <p:graphicFrame>
        <p:nvGraphicFramePr>
          <p:cNvPr id="8" name="Group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679833"/>
              </p:ext>
            </p:extLst>
          </p:nvPr>
        </p:nvGraphicFramePr>
        <p:xfrm>
          <a:off x="1403648" y="3789040"/>
          <a:ext cx="5112568" cy="1981648"/>
        </p:xfrm>
        <a:graphic>
          <a:graphicData uri="http://schemas.openxmlformats.org/drawingml/2006/table">
            <a:tbl>
              <a:tblPr/>
              <a:tblGrid>
                <a:gridCol w="1728192"/>
                <a:gridCol w="3384376"/>
              </a:tblGrid>
              <a:tr h="3962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Abbreviation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Flip-flop delay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pcq</a:t>
                      </a:r>
                      <a:endParaRPr kumimoji="0" lang="en-US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Clk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-to-Q propagation delay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ccq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Clk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-to-Q contamination delay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setup</a:t>
                      </a:r>
                      <a:endParaRPr kumimoji="0" lang="en-US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Setup time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hold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Hold time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5076056" y="2348880"/>
            <a:ext cx="1152128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499992" y="2420888"/>
            <a:ext cx="275741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ampling window, aperture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60232" y="3933056"/>
            <a:ext cx="211056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Setup time </a:t>
            </a:r>
            <a:r>
              <a:rPr lang="en-US" dirty="0" smtClean="0"/>
              <a:t>is always </a:t>
            </a:r>
          </a:p>
          <a:p>
            <a:r>
              <a:rPr lang="en-US" dirty="0" smtClean="0"/>
              <a:t>positive.</a:t>
            </a:r>
          </a:p>
          <a:p>
            <a:r>
              <a:rPr lang="en-US" b="1" dirty="0" smtClean="0"/>
              <a:t>Hold time </a:t>
            </a:r>
            <a:r>
              <a:rPr lang="en-US" dirty="0" smtClean="0"/>
              <a:t>can be</a:t>
            </a:r>
          </a:p>
          <a:p>
            <a:r>
              <a:rPr lang="en-US" dirty="0"/>
              <a:t>p</a:t>
            </a:r>
            <a:r>
              <a:rPr lang="en-US" dirty="0" smtClean="0"/>
              <a:t>ositive, zero or </a:t>
            </a:r>
          </a:p>
          <a:p>
            <a:r>
              <a:rPr lang="en-US" dirty="0" smtClean="0"/>
              <a:t>negative.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331640" y="5949280"/>
            <a:ext cx="1837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1"/>
                </a:solidFill>
              </a:rPr>
              <a:t>Figure 10.4 (b)  </a:t>
            </a:r>
            <a:r>
              <a:rPr lang="en-US" sz="1200" dirty="0" smtClean="0">
                <a:solidFill>
                  <a:schemeClr val="accent1"/>
                </a:solidFill>
              </a:rPr>
              <a:t>from W&amp;H</a:t>
            </a:r>
            <a:endParaRPr lang="en-US" sz="1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588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minimum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c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2017-10-03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MCC092 Integrated Circuit Design - sequential circuit design</a:t>
            </a:r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C4412-33A4-4AED-B417-B7AC13EB55CC}" type="slidenum">
              <a:rPr lang="sv-SE" smtClean="0"/>
              <a:t>13</a:t>
            </a:fld>
            <a:endParaRPr lang="sv-SE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0" b="66441"/>
          <a:stretch/>
        </p:blipFill>
        <p:spPr bwMode="auto">
          <a:xfrm>
            <a:off x="1259632" y="1268760"/>
            <a:ext cx="6329000" cy="1918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aphicFrame>
        <p:nvGraphicFramePr>
          <p:cNvPr id="9" name="Group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299355"/>
              </p:ext>
            </p:extLst>
          </p:nvPr>
        </p:nvGraphicFramePr>
        <p:xfrm>
          <a:off x="1187624" y="3861048"/>
          <a:ext cx="4752528" cy="1981648"/>
        </p:xfrm>
        <a:graphic>
          <a:graphicData uri="http://schemas.openxmlformats.org/drawingml/2006/table">
            <a:tbl>
              <a:tblPr/>
              <a:tblGrid>
                <a:gridCol w="1606488"/>
                <a:gridCol w="3146040"/>
              </a:tblGrid>
              <a:tr h="324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Abbreviation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Flip-flop delay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pcq</a:t>
                      </a:r>
                      <a:endParaRPr kumimoji="0" lang="en-US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Clk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-to-Q propagation delay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ccq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Clk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-to-Q contamination delay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setup</a:t>
                      </a:r>
                      <a:endParaRPr kumimoji="0" lang="en-US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Setup time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hold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Hold time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347864" y="1988840"/>
            <a:ext cx="75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</a:t>
            </a:r>
            <a:r>
              <a:rPr lang="en-US" baseline="-25000" dirty="0" err="1" smtClean="0"/>
              <a:t>pd</a:t>
            </a:r>
            <a:r>
              <a:rPr lang="en-US" dirty="0" smtClean="0"/>
              <a:t>,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cd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903135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minimum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c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2017-10-03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MCC092 Integrated Circuit Design - sequential circuit design</a:t>
            </a:r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C4412-33A4-4AED-B417-B7AC13EB55CC}" type="slidenum">
              <a:rPr lang="sv-SE" smtClean="0"/>
              <a:t>14</a:t>
            </a:fld>
            <a:endParaRPr lang="sv-SE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0" b="66441"/>
          <a:stretch/>
        </p:blipFill>
        <p:spPr bwMode="auto">
          <a:xfrm>
            <a:off x="1259632" y="1268760"/>
            <a:ext cx="6329000" cy="1918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347864" y="1988840"/>
            <a:ext cx="75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</a:t>
            </a:r>
            <a:r>
              <a:rPr lang="en-US" baseline="-25000" dirty="0" err="1" smtClean="0"/>
              <a:t>pd</a:t>
            </a:r>
            <a:r>
              <a:rPr lang="en-US" dirty="0" smtClean="0"/>
              <a:t>,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cd</a:t>
            </a:r>
            <a:endParaRPr lang="en-US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1475656" y="3573016"/>
            <a:ext cx="69786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Make sure result from CL is always there when next clock edge happens</a:t>
            </a:r>
            <a:r>
              <a:rPr lang="en-US" dirty="0" smtClean="0"/>
              <a:t>:</a:t>
            </a:r>
          </a:p>
          <a:p>
            <a:r>
              <a:rPr lang="en-US" dirty="0" smtClean="0"/>
              <a:t>Otherwise there is </a:t>
            </a:r>
            <a:r>
              <a:rPr lang="en-US" b="1" dirty="0" smtClean="0"/>
              <a:t>a setup violation.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32925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Maximum </a:t>
            </a:r>
            <a:r>
              <a:rPr lang="sv-SE" dirty="0" err="1" smtClean="0"/>
              <a:t>propagation</a:t>
            </a:r>
            <a:r>
              <a:rPr lang="sv-SE" dirty="0" smtClean="0"/>
              <a:t> </a:t>
            </a:r>
            <a:r>
              <a:rPr lang="sv-SE" dirty="0" err="1"/>
              <a:t>d</a:t>
            </a:r>
            <a:r>
              <a:rPr lang="sv-SE" dirty="0" err="1" smtClean="0"/>
              <a:t>elay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2017-10-03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MCC092 Integrated Circuit Design - sequential circuit design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C4412-33A4-4AED-B417-B7AC13EB55CC}" type="slidenum">
              <a:rPr lang="sv-SE" smtClean="0"/>
              <a:t>15</a:t>
            </a:fld>
            <a:endParaRPr lang="sv-SE"/>
          </a:p>
        </p:txBody>
      </p:sp>
      <p:graphicFrame>
        <p:nvGraphicFramePr>
          <p:cNvPr id="7" name="Object 10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7352864"/>
              </p:ext>
            </p:extLst>
          </p:nvPr>
        </p:nvGraphicFramePr>
        <p:xfrm>
          <a:off x="971600" y="1484784"/>
          <a:ext cx="7054850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6" name="VISIO" r:id="rId3" imgW="3669792" imgH="1859280" progId="Visio.Drawing.6">
                  <p:embed/>
                </p:oleObj>
              </mc:Choice>
              <mc:Fallback>
                <p:oleObj name="VISIO" r:id="rId3" imgW="3669792" imgH="18592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1484784"/>
                        <a:ext cx="7054850" cy="358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0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9623033"/>
              </p:ext>
            </p:extLst>
          </p:nvPr>
        </p:nvGraphicFramePr>
        <p:xfrm>
          <a:off x="5364088" y="5229200"/>
          <a:ext cx="3093176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7" name="Equation" r:id="rId5" imgW="1346200" imgH="469900" progId="Equation.3">
                  <p:embed/>
                </p:oleObj>
              </mc:Choice>
              <mc:Fallback>
                <p:oleObj name="Equation" r:id="rId5" imgW="13462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5229200"/>
                        <a:ext cx="3093176" cy="108012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31640" y="5949280"/>
            <a:ext cx="1628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1"/>
                </a:solidFill>
              </a:rPr>
              <a:t>Figure 10.5  </a:t>
            </a:r>
            <a:r>
              <a:rPr lang="en-US" sz="1200" dirty="0" smtClean="0">
                <a:solidFill>
                  <a:schemeClr val="accent1"/>
                </a:solidFill>
              </a:rPr>
              <a:t>from W&amp;H</a:t>
            </a:r>
            <a:endParaRPr lang="en-US" sz="1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634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minimum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c</a:t>
            </a:r>
            <a:r>
              <a:rPr lang="en-US" baseline="-25000" dirty="0" smtClean="0"/>
              <a:t> </a:t>
            </a:r>
            <a:r>
              <a:rPr lang="en-US" dirty="0" smtClean="0"/>
              <a:t>with clock skew?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2017-10-03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MCC092 Integrated Circuit Design - sequential circuit design</a:t>
            </a:r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C4412-33A4-4AED-B417-B7AC13EB55CC}" type="slidenum">
              <a:rPr lang="sv-SE" smtClean="0"/>
              <a:t>16</a:t>
            </a:fld>
            <a:endParaRPr lang="sv-SE"/>
          </a:p>
        </p:txBody>
      </p:sp>
      <p:sp>
        <p:nvSpPr>
          <p:cNvPr id="7" name="TextBox 6"/>
          <p:cNvSpPr txBox="1"/>
          <p:nvPr/>
        </p:nvSpPr>
        <p:spPr>
          <a:xfrm>
            <a:off x="1259632" y="3645024"/>
            <a:ext cx="641094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Clock skew = </a:t>
            </a:r>
            <a:r>
              <a:rPr lang="en-US" dirty="0" smtClean="0"/>
              <a:t>difference in delay (arrival time) for clock signals.</a:t>
            </a:r>
          </a:p>
          <a:p>
            <a:r>
              <a:rPr lang="en-US" dirty="0" smtClean="0"/>
              <a:t>We do not know which way the difference will go.</a:t>
            </a:r>
          </a:p>
          <a:p>
            <a:endParaRPr lang="en-US" dirty="0" smtClean="0"/>
          </a:p>
          <a:p>
            <a:r>
              <a:rPr lang="en-US" dirty="0" smtClean="0"/>
              <a:t>Make </a:t>
            </a:r>
            <a:r>
              <a:rPr lang="en-US" dirty="0" smtClean="0"/>
              <a:t>sure result from CL is always there </a:t>
            </a:r>
            <a:r>
              <a:rPr lang="en-US" dirty="0" smtClean="0"/>
              <a:t>anyways when </a:t>
            </a:r>
            <a:r>
              <a:rPr lang="en-US" dirty="0" smtClean="0"/>
              <a:t>next clock </a:t>
            </a:r>
            <a:endParaRPr lang="en-US" dirty="0"/>
          </a:p>
          <a:p>
            <a:r>
              <a:rPr lang="en-US" dirty="0" smtClean="0"/>
              <a:t>edge </a:t>
            </a:r>
            <a:r>
              <a:rPr lang="en-US" dirty="0" smtClean="0"/>
              <a:t>happens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1484784"/>
            <a:ext cx="6055053" cy="18722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15816" y="1556792"/>
            <a:ext cx="75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</a:t>
            </a:r>
            <a:r>
              <a:rPr lang="en-US" baseline="-25000" dirty="0" err="1" smtClean="0"/>
              <a:t>pd</a:t>
            </a:r>
            <a:r>
              <a:rPr lang="en-US" dirty="0" smtClean="0"/>
              <a:t>,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cd</a:t>
            </a:r>
            <a:endParaRPr lang="en-US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1331640" y="5949280"/>
            <a:ext cx="19084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1"/>
                </a:solidFill>
              </a:rPr>
              <a:t>Figure 10.15  (a) from </a:t>
            </a:r>
            <a:r>
              <a:rPr lang="en-US" sz="1200" dirty="0" smtClean="0">
                <a:solidFill>
                  <a:schemeClr val="accent1"/>
                </a:solidFill>
              </a:rPr>
              <a:t>W&amp;H</a:t>
            </a:r>
            <a:endParaRPr lang="en-US" sz="1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312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850106"/>
          </a:xfrm>
        </p:spPr>
        <p:txBody>
          <a:bodyPr>
            <a:normAutofit/>
          </a:bodyPr>
          <a:lstStyle/>
          <a:p>
            <a:r>
              <a:rPr lang="sv-SE" sz="3600" dirty="0" smtClean="0"/>
              <a:t>Maximum </a:t>
            </a:r>
            <a:r>
              <a:rPr lang="sv-SE" sz="3600" dirty="0" err="1" smtClean="0"/>
              <a:t>propagation</a:t>
            </a:r>
            <a:r>
              <a:rPr lang="sv-SE" sz="3600" dirty="0" smtClean="0"/>
              <a:t> </a:t>
            </a:r>
            <a:r>
              <a:rPr lang="sv-SE" sz="3600" dirty="0" err="1" smtClean="0"/>
              <a:t>delay</a:t>
            </a:r>
            <a:r>
              <a:rPr lang="sv-SE" sz="3600" dirty="0" smtClean="0"/>
              <a:t> </a:t>
            </a:r>
            <a:r>
              <a:rPr lang="sv-SE" sz="3600" dirty="0" err="1" smtClean="0"/>
              <a:t>with</a:t>
            </a:r>
            <a:r>
              <a:rPr lang="sv-SE" sz="3600" dirty="0" smtClean="0"/>
              <a:t> </a:t>
            </a:r>
            <a:r>
              <a:rPr lang="sv-SE" sz="3600" dirty="0" err="1" smtClean="0"/>
              <a:t>clock</a:t>
            </a:r>
            <a:r>
              <a:rPr lang="sv-SE" sz="3600" dirty="0" smtClean="0"/>
              <a:t> </a:t>
            </a:r>
            <a:r>
              <a:rPr lang="sv-SE" sz="3600" dirty="0" err="1" smtClean="0"/>
              <a:t>skew</a:t>
            </a:r>
            <a:endParaRPr lang="sv-SE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2017-10-03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MCC092 Integrated Circuit Design - sequential circuit design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C4412-33A4-4AED-B417-B7AC13EB55CC}" type="slidenum">
              <a:rPr lang="sv-SE" smtClean="0"/>
              <a:t>17</a:t>
            </a:fld>
            <a:endParaRPr lang="sv-SE"/>
          </a:p>
        </p:txBody>
      </p:sp>
      <p:sp>
        <p:nvSpPr>
          <p:cNvPr id="9" name="Rectangle 8"/>
          <p:cNvSpPr/>
          <p:nvPr/>
        </p:nvSpPr>
        <p:spPr>
          <a:xfrm>
            <a:off x="4028107" y="5853613"/>
            <a:ext cx="35283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altLang="sv-SE" sz="1600" dirty="0">
                <a:solidFill>
                  <a:srgbClr val="FF0000"/>
                </a:solidFill>
              </a:rPr>
              <a:t>Decreases</a:t>
            </a:r>
            <a:r>
              <a:rPr lang="en-US" altLang="sv-SE" sz="1600" dirty="0"/>
              <a:t> maximum propagation delay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3908820"/>
              </p:ext>
            </p:extLst>
          </p:nvPr>
        </p:nvGraphicFramePr>
        <p:xfrm>
          <a:off x="4211960" y="4941168"/>
          <a:ext cx="2979415" cy="859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9" name="Equation" r:id="rId3" imgW="1625600" imgH="469900" progId="Equation.3">
                  <p:embed/>
                </p:oleObj>
              </mc:Choice>
              <mc:Fallback>
                <p:oleObj name="Equation" r:id="rId3" imgW="16256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4941168"/>
                        <a:ext cx="2979415" cy="8595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60" y="1124744"/>
            <a:ext cx="7344816" cy="380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962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potential problem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2017-10-03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MCC092 Integrated Circuit Design - sequential circuit design</a:t>
            </a:r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C4412-33A4-4AED-B417-B7AC13EB55CC}" type="slidenum">
              <a:rPr lang="sv-SE" smtClean="0"/>
              <a:t>18</a:t>
            </a:fld>
            <a:endParaRPr lang="sv-SE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0" b="66441"/>
          <a:stretch/>
        </p:blipFill>
        <p:spPr bwMode="auto">
          <a:xfrm>
            <a:off x="1259632" y="1268760"/>
            <a:ext cx="6329000" cy="1918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987824" y="2060848"/>
            <a:ext cx="75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</a:t>
            </a:r>
            <a:r>
              <a:rPr lang="en-US" baseline="-25000" dirty="0" err="1" smtClean="0"/>
              <a:t>pd</a:t>
            </a:r>
            <a:r>
              <a:rPr lang="en-US" dirty="0" smtClean="0"/>
              <a:t>,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cd</a:t>
            </a:r>
            <a:endParaRPr lang="en-US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3717032"/>
            <a:ext cx="7037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if result from CL changes before the previous result has been read?</a:t>
            </a:r>
          </a:p>
          <a:p>
            <a:r>
              <a:rPr lang="en-US" dirty="0" smtClean="0"/>
              <a:t>Then tokens are merged and data is lost.</a:t>
            </a:r>
          </a:p>
        </p:txBody>
      </p:sp>
      <p:cxnSp>
        <p:nvCxnSpPr>
          <p:cNvPr id="11" name="Curved Connector 10"/>
          <p:cNvCxnSpPr/>
          <p:nvPr/>
        </p:nvCxnSpPr>
        <p:spPr>
          <a:xfrm>
            <a:off x="6588224" y="1772816"/>
            <a:ext cx="864096" cy="792088"/>
          </a:xfrm>
          <a:prstGeom prst="curved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/>
          <p:nvPr/>
        </p:nvCxnSpPr>
        <p:spPr>
          <a:xfrm>
            <a:off x="2555776" y="1772816"/>
            <a:ext cx="1080120" cy="1008112"/>
          </a:xfrm>
          <a:prstGeom prst="curved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4284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Minimum </a:t>
            </a:r>
            <a:r>
              <a:rPr lang="sv-SE" dirty="0" err="1"/>
              <a:t>c</a:t>
            </a:r>
            <a:r>
              <a:rPr lang="sv-SE" dirty="0" err="1" smtClean="0"/>
              <a:t>ontamination</a:t>
            </a:r>
            <a:r>
              <a:rPr lang="sv-SE" dirty="0" smtClean="0"/>
              <a:t> </a:t>
            </a:r>
            <a:r>
              <a:rPr lang="sv-SE" dirty="0" err="1"/>
              <a:t>c</a:t>
            </a:r>
            <a:r>
              <a:rPr lang="sv-SE" dirty="0" err="1" smtClean="0"/>
              <a:t>elay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 smtClean="0"/>
              <a:t>2017-10-03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MCC092 Integrated Circuit Design - sequential circuit design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C4412-33A4-4AED-B417-B7AC13EB55CC}" type="slidenum">
              <a:rPr lang="sv-SE" smtClean="0"/>
              <a:t>19</a:t>
            </a:fld>
            <a:endParaRPr lang="sv-SE"/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1482464"/>
              </p:ext>
            </p:extLst>
          </p:nvPr>
        </p:nvGraphicFramePr>
        <p:xfrm>
          <a:off x="1043608" y="1152000"/>
          <a:ext cx="7056000" cy="4793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0" name="VISIO" r:id="rId3" imgW="3669792" imgH="2488692" progId="Visio.Drawing.6">
                  <p:embed/>
                </p:oleObj>
              </mc:Choice>
              <mc:Fallback>
                <p:oleObj name="VISIO" r:id="rId3" imgW="3669792" imgH="2488692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1152000"/>
                        <a:ext cx="7056000" cy="47931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5163498"/>
              </p:ext>
            </p:extLst>
          </p:nvPr>
        </p:nvGraphicFramePr>
        <p:xfrm>
          <a:off x="5004048" y="2348880"/>
          <a:ext cx="2615797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1" name="Equation" r:id="rId5" imgW="876300" imgH="241300" progId="Equation.DSMT4">
                  <p:embed/>
                </p:oleObj>
              </mc:Choice>
              <mc:Fallback>
                <p:oleObj name="Equation" r:id="rId5" imgW="876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2348880"/>
                        <a:ext cx="2615797" cy="72008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15616" y="6021288"/>
            <a:ext cx="1628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1"/>
                </a:solidFill>
              </a:rPr>
              <a:t>Figure 10.9  </a:t>
            </a:r>
            <a:r>
              <a:rPr lang="en-US" sz="1200" dirty="0" smtClean="0">
                <a:solidFill>
                  <a:schemeClr val="accent1"/>
                </a:solidFill>
              </a:rPr>
              <a:t>from W&amp;H</a:t>
            </a:r>
            <a:endParaRPr lang="en-US" sz="1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06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Sequential Logic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2017-10-03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MCC092 Integrated Circuit Design - sequential circuit design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C4412-33A4-4AED-B417-B7AC13EB55CC}" type="slidenum">
              <a:rPr lang="sv-SE" smtClean="0"/>
              <a:t>2</a:t>
            </a:fld>
            <a:endParaRPr lang="sv-SE"/>
          </a:p>
        </p:txBody>
      </p:sp>
      <p:sp>
        <p:nvSpPr>
          <p:cNvPr id="58" name="Rectangle 3"/>
          <p:cNvSpPr txBox="1">
            <a:spLocks noChangeArrowheads="1"/>
          </p:cNvSpPr>
          <p:nvPr/>
        </p:nvSpPr>
        <p:spPr>
          <a:xfrm>
            <a:off x="684000" y="1524000"/>
            <a:ext cx="7772400" cy="82488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sv-SE" i="1" dirty="0" smtClean="0"/>
              <a:t>Combinational logic</a:t>
            </a:r>
          </a:p>
          <a:p>
            <a:pPr lvl="1"/>
            <a:r>
              <a:rPr lang="en-US" altLang="sv-SE" dirty="0" smtClean="0"/>
              <a:t>output depends on </a:t>
            </a:r>
            <a:r>
              <a:rPr lang="en-US" altLang="sv-SE" b="1" dirty="0" smtClean="0"/>
              <a:t>current </a:t>
            </a:r>
            <a:r>
              <a:rPr lang="en-US" altLang="sv-SE" dirty="0" smtClean="0"/>
              <a:t>inputs</a:t>
            </a:r>
            <a:endParaRPr lang="en-US" altLang="sv-SE" i="1" dirty="0" smtClean="0"/>
          </a:p>
        </p:txBody>
      </p:sp>
      <p:grpSp>
        <p:nvGrpSpPr>
          <p:cNvPr id="78" name="Group 77"/>
          <p:cNvGrpSpPr/>
          <p:nvPr/>
        </p:nvGrpSpPr>
        <p:grpSpPr>
          <a:xfrm>
            <a:off x="3311578" y="2960948"/>
            <a:ext cx="2520845" cy="936104"/>
            <a:chOff x="1764980" y="2708920"/>
            <a:chExt cx="2520845" cy="936104"/>
          </a:xfrm>
        </p:grpSpPr>
        <p:grpSp>
          <p:nvGrpSpPr>
            <p:cNvPr id="79" name="Group 78"/>
            <p:cNvGrpSpPr/>
            <p:nvPr/>
          </p:nvGrpSpPr>
          <p:grpSpPr>
            <a:xfrm>
              <a:off x="2052366" y="3032956"/>
              <a:ext cx="1800000" cy="288032"/>
              <a:chOff x="1419170" y="2924944"/>
              <a:chExt cx="3120000" cy="288032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>
                <a:off x="1419170" y="2924944"/>
                <a:ext cx="3120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419170" y="3212976"/>
                <a:ext cx="3120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0" name="Rounded Rectangle 79"/>
            <p:cNvSpPr/>
            <p:nvPr/>
          </p:nvSpPr>
          <p:spPr>
            <a:xfrm>
              <a:off x="2268290" y="2708920"/>
              <a:ext cx="1368152" cy="93610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sv-SE" sz="1600" dirty="0" smtClean="0"/>
                <a:t>Combinatorial logic</a:t>
              </a:r>
              <a:endParaRPr lang="sv-SE" sz="1600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1764980" y="2992306"/>
              <a:ext cx="3593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 smtClean="0"/>
                <a:t>in</a:t>
              </a:r>
              <a:endParaRPr lang="sv-SE" dirty="0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3780558" y="2992306"/>
              <a:ext cx="5052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 smtClean="0"/>
                <a:t>out</a:t>
              </a:r>
              <a:endParaRPr lang="sv-SE" dirty="0"/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683568" y="2348880"/>
            <a:ext cx="7772400" cy="3792896"/>
            <a:chOff x="684000" y="2300400"/>
            <a:chExt cx="7772400" cy="3792896"/>
          </a:xfrm>
        </p:grpSpPr>
        <p:sp>
          <p:nvSpPr>
            <p:cNvPr id="155" name="Rectangle 3"/>
            <p:cNvSpPr txBox="1">
              <a:spLocks noChangeArrowheads="1"/>
            </p:cNvSpPr>
            <p:nvPr/>
          </p:nvSpPr>
          <p:spPr>
            <a:xfrm>
              <a:off x="684000" y="2300400"/>
              <a:ext cx="7772400" cy="2016224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>
              <a:normAutofit fontScale="850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sv-SE" i="1" dirty="0" smtClean="0"/>
                <a:t>Sequential logic</a:t>
              </a:r>
            </a:p>
            <a:p>
              <a:pPr lvl="1"/>
              <a:r>
                <a:rPr lang="en-US" altLang="sv-SE" dirty="0" smtClean="0"/>
                <a:t>output depends on </a:t>
              </a:r>
              <a:r>
                <a:rPr lang="en-US" altLang="sv-SE" b="1" dirty="0" smtClean="0"/>
                <a:t>current</a:t>
              </a:r>
              <a:r>
                <a:rPr lang="en-US" altLang="sv-SE" dirty="0" smtClean="0"/>
                <a:t> and </a:t>
              </a:r>
              <a:r>
                <a:rPr lang="en-US" altLang="sv-SE" b="1" dirty="0" smtClean="0"/>
                <a:t>previous</a:t>
              </a:r>
              <a:r>
                <a:rPr lang="en-US" altLang="sv-SE" dirty="0" smtClean="0"/>
                <a:t> inputs</a:t>
              </a:r>
            </a:p>
            <a:p>
              <a:pPr lvl="1"/>
              <a:r>
                <a:rPr lang="en-US" altLang="sv-SE" dirty="0" smtClean="0"/>
                <a:t>Requires separating previous, current, future</a:t>
              </a:r>
            </a:p>
            <a:p>
              <a:pPr lvl="1"/>
              <a:r>
                <a:rPr lang="en-US" altLang="sv-SE" dirty="0" smtClean="0"/>
                <a:t>Called </a:t>
              </a:r>
              <a:r>
                <a:rPr lang="en-US" altLang="sv-SE" i="1" dirty="0" smtClean="0"/>
                <a:t>state</a:t>
              </a:r>
              <a:r>
                <a:rPr lang="en-US" altLang="sv-SE" dirty="0" smtClean="0"/>
                <a:t> or </a:t>
              </a:r>
              <a:r>
                <a:rPr lang="en-US" altLang="sv-SE" i="1" dirty="0" smtClean="0"/>
                <a:t>tokens</a:t>
              </a:r>
            </a:p>
            <a:p>
              <a:pPr lvl="1"/>
              <a:r>
                <a:rPr lang="en-US" altLang="sv-SE" dirty="0" smtClean="0"/>
                <a:t>Examples: Finite state machine (FSM), pipeline</a:t>
              </a:r>
            </a:p>
          </p:txBody>
        </p:sp>
        <p:grpSp>
          <p:nvGrpSpPr>
            <p:cNvPr id="156" name="Group 155"/>
            <p:cNvGrpSpPr/>
            <p:nvPr/>
          </p:nvGrpSpPr>
          <p:grpSpPr>
            <a:xfrm>
              <a:off x="827584" y="4437112"/>
              <a:ext cx="7488832" cy="1656184"/>
              <a:chOff x="827584" y="4077072"/>
              <a:chExt cx="7488832" cy="1656184"/>
            </a:xfrm>
          </p:grpSpPr>
          <p:sp>
            <p:nvSpPr>
              <p:cNvPr id="157" name="Rectangle 156"/>
              <p:cNvSpPr/>
              <p:nvPr/>
            </p:nvSpPr>
            <p:spPr>
              <a:xfrm>
                <a:off x="827584" y="4077072"/>
                <a:ext cx="7488832" cy="16561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grpSp>
            <p:nvGrpSpPr>
              <p:cNvPr id="158" name="Group 157"/>
              <p:cNvGrpSpPr/>
              <p:nvPr/>
            </p:nvGrpSpPr>
            <p:grpSpPr>
              <a:xfrm>
                <a:off x="2375756" y="4077072"/>
                <a:ext cx="4392488" cy="1372240"/>
                <a:chOff x="4211960" y="2276976"/>
                <a:chExt cx="4392488" cy="1372240"/>
              </a:xfrm>
            </p:grpSpPr>
            <p:grpSp>
              <p:nvGrpSpPr>
                <p:cNvPr id="159" name="Group 158"/>
                <p:cNvGrpSpPr/>
                <p:nvPr/>
              </p:nvGrpSpPr>
              <p:grpSpPr>
                <a:xfrm>
                  <a:off x="4211960" y="3037148"/>
                  <a:ext cx="4392488" cy="288032"/>
                  <a:chOff x="1419170" y="2924944"/>
                  <a:chExt cx="3120000" cy="288032"/>
                </a:xfrm>
              </p:grpSpPr>
              <p:cxnSp>
                <p:nvCxnSpPr>
                  <p:cNvPr id="173" name="Straight Connector 172"/>
                  <p:cNvCxnSpPr/>
                  <p:nvPr/>
                </p:nvCxnSpPr>
                <p:spPr>
                  <a:xfrm>
                    <a:off x="1419170" y="2924944"/>
                    <a:ext cx="31200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" name="Straight Connector 173"/>
                  <p:cNvCxnSpPr/>
                  <p:nvPr/>
                </p:nvCxnSpPr>
                <p:spPr>
                  <a:xfrm>
                    <a:off x="1419170" y="3212976"/>
                    <a:ext cx="31200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60" name="Rounded Rectangle 159"/>
                <p:cNvSpPr/>
                <p:nvPr/>
              </p:nvSpPr>
              <p:spPr>
                <a:xfrm>
                  <a:off x="5652020" y="2713112"/>
                  <a:ext cx="1368152" cy="936104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pPr algn="ctr"/>
                  <a:r>
                    <a:rPr lang="sv-SE" sz="1600" dirty="0" smtClean="0"/>
                    <a:t>Combinatorial logic</a:t>
                  </a:r>
                  <a:endParaRPr lang="sv-SE" sz="1600" dirty="0"/>
                </a:p>
              </p:txBody>
            </p:sp>
            <p:sp>
              <p:nvSpPr>
                <p:cNvPr id="161" name="Rectangle 160"/>
                <p:cNvSpPr/>
                <p:nvPr/>
              </p:nvSpPr>
              <p:spPr>
                <a:xfrm>
                  <a:off x="5220718" y="2996498"/>
                  <a:ext cx="35939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sv-SE" dirty="0" smtClean="0"/>
                    <a:t>in</a:t>
                  </a:r>
                  <a:endParaRPr lang="sv-SE" dirty="0"/>
                </a:p>
              </p:txBody>
            </p:sp>
            <p:sp>
              <p:nvSpPr>
                <p:cNvPr id="162" name="Rectangle 161"/>
                <p:cNvSpPr/>
                <p:nvPr/>
              </p:nvSpPr>
              <p:spPr>
                <a:xfrm>
                  <a:off x="7091069" y="2996498"/>
                  <a:ext cx="50526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sv-SE" dirty="0" smtClean="0"/>
                    <a:t>out</a:t>
                  </a:r>
                  <a:endParaRPr lang="sv-SE" dirty="0"/>
                </a:p>
              </p:txBody>
            </p:sp>
            <p:grpSp>
              <p:nvGrpSpPr>
                <p:cNvPr id="163" name="Group 162"/>
                <p:cNvGrpSpPr/>
                <p:nvPr/>
              </p:nvGrpSpPr>
              <p:grpSpPr>
                <a:xfrm>
                  <a:off x="4463988" y="2276976"/>
                  <a:ext cx="684076" cy="1372240"/>
                  <a:chOff x="4463988" y="2276872"/>
                  <a:chExt cx="684076" cy="1372240"/>
                </a:xfrm>
              </p:grpSpPr>
              <p:cxnSp>
                <p:nvCxnSpPr>
                  <p:cNvPr id="169" name="Straight Connector 168"/>
                  <p:cNvCxnSpPr/>
                  <p:nvPr/>
                </p:nvCxnSpPr>
                <p:spPr>
                  <a:xfrm>
                    <a:off x="4806026" y="2541476"/>
                    <a:ext cx="0" cy="59949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0" name="Rectangle 169"/>
                  <p:cNvSpPr/>
                  <p:nvPr/>
                </p:nvSpPr>
                <p:spPr>
                  <a:xfrm>
                    <a:off x="4463988" y="2713112"/>
                    <a:ext cx="684076" cy="936000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  <p:sp>
                <p:nvSpPr>
                  <p:cNvPr id="171" name="Isosceles Triangle 170"/>
                  <p:cNvSpPr/>
                  <p:nvPr/>
                </p:nvSpPr>
                <p:spPr>
                  <a:xfrm flipV="1">
                    <a:off x="4463988" y="2713112"/>
                    <a:ext cx="684076" cy="176808"/>
                  </a:xfrm>
                  <a:prstGeom prst="triangle">
                    <a:avLst/>
                  </a:prstGeom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  <p:sp>
                <p:nvSpPr>
                  <p:cNvPr id="172" name="Rectangle 171"/>
                  <p:cNvSpPr/>
                  <p:nvPr/>
                </p:nvSpPr>
                <p:spPr>
                  <a:xfrm>
                    <a:off x="4586254" y="2276872"/>
                    <a:ext cx="439544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sv-SE" dirty="0" smtClean="0"/>
                      <a:t>clk</a:t>
                    </a:r>
                    <a:endParaRPr lang="sv-SE" dirty="0"/>
                  </a:p>
                </p:txBody>
              </p:sp>
            </p:grpSp>
            <p:grpSp>
              <p:nvGrpSpPr>
                <p:cNvPr id="164" name="Group 163"/>
                <p:cNvGrpSpPr/>
                <p:nvPr/>
              </p:nvGrpSpPr>
              <p:grpSpPr>
                <a:xfrm>
                  <a:off x="7689359" y="2276976"/>
                  <a:ext cx="684076" cy="1372240"/>
                  <a:chOff x="4463988" y="2276872"/>
                  <a:chExt cx="684076" cy="1372240"/>
                </a:xfrm>
              </p:grpSpPr>
              <p:cxnSp>
                <p:nvCxnSpPr>
                  <p:cNvPr id="165" name="Straight Connector 164"/>
                  <p:cNvCxnSpPr/>
                  <p:nvPr/>
                </p:nvCxnSpPr>
                <p:spPr>
                  <a:xfrm>
                    <a:off x="4806026" y="2541476"/>
                    <a:ext cx="0" cy="59949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6" name="Rectangle 165"/>
                  <p:cNvSpPr/>
                  <p:nvPr/>
                </p:nvSpPr>
                <p:spPr>
                  <a:xfrm>
                    <a:off x="4463988" y="2713112"/>
                    <a:ext cx="684076" cy="936000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  <p:sp>
                <p:nvSpPr>
                  <p:cNvPr id="167" name="Isosceles Triangle 166"/>
                  <p:cNvSpPr/>
                  <p:nvPr/>
                </p:nvSpPr>
                <p:spPr>
                  <a:xfrm flipV="1">
                    <a:off x="4463988" y="2713112"/>
                    <a:ext cx="684076" cy="176808"/>
                  </a:xfrm>
                  <a:prstGeom prst="triangle">
                    <a:avLst/>
                  </a:prstGeom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  <p:sp>
                <p:nvSpPr>
                  <p:cNvPr id="168" name="Rectangle 167"/>
                  <p:cNvSpPr/>
                  <p:nvPr/>
                </p:nvSpPr>
                <p:spPr>
                  <a:xfrm>
                    <a:off x="4586254" y="2276872"/>
                    <a:ext cx="439544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sv-SE" dirty="0" smtClean="0"/>
                      <a:t>clk</a:t>
                    </a:r>
                    <a:endParaRPr lang="sv-SE" dirty="0"/>
                  </a:p>
                </p:txBody>
              </p:sp>
            </p:grpSp>
          </p:grpSp>
        </p:grpSp>
      </p:grpSp>
      <p:grpSp>
        <p:nvGrpSpPr>
          <p:cNvPr id="178" name="Group 177"/>
          <p:cNvGrpSpPr/>
          <p:nvPr/>
        </p:nvGrpSpPr>
        <p:grpSpPr>
          <a:xfrm>
            <a:off x="762000" y="4437112"/>
            <a:ext cx="7914456" cy="1944216"/>
            <a:chOff x="762000" y="4365104"/>
            <a:chExt cx="7696200" cy="1728192"/>
          </a:xfrm>
        </p:grpSpPr>
        <p:sp>
          <p:nvSpPr>
            <p:cNvPr id="179" name="Rectangle 178"/>
            <p:cNvSpPr/>
            <p:nvPr/>
          </p:nvSpPr>
          <p:spPr>
            <a:xfrm>
              <a:off x="827584" y="4437112"/>
              <a:ext cx="7488832" cy="16561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aphicFrame>
          <p:nvGraphicFramePr>
            <p:cNvPr id="180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1938663"/>
                </p:ext>
              </p:extLst>
            </p:nvPr>
          </p:nvGraphicFramePr>
          <p:xfrm>
            <a:off x="762000" y="4365104"/>
            <a:ext cx="7696200" cy="163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4" name="VISIO" r:id="rId3" imgW="4786526" imgH="1017860" progId="Visio.Drawing.6">
                    <p:embed/>
                  </p:oleObj>
                </mc:Choice>
                <mc:Fallback>
                  <p:oleObj name="VISIO" r:id="rId3" imgW="4786526" imgH="1017860" progId="Visio.Drawing.6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2000" y="4365104"/>
                          <a:ext cx="7696200" cy="1638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8" name="TextBox 37"/>
          <p:cNvSpPr txBox="1"/>
          <p:nvPr/>
        </p:nvSpPr>
        <p:spPr>
          <a:xfrm>
            <a:off x="3635896" y="6021288"/>
            <a:ext cx="15938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1"/>
                </a:solidFill>
              </a:rPr>
              <a:t>Figure 1.67 from W&amp;H</a:t>
            </a:r>
            <a:endParaRPr lang="en-US" sz="1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466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Hold violation with clock skew?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2017-10-03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MCC092 Integrated Circuit Design - sequential circuit design</a:t>
            </a:r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C4412-33A4-4AED-B417-B7AC13EB55CC}" type="slidenum">
              <a:rPr lang="sv-SE" smtClean="0"/>
              <a:t>20</a:t>
            </a:fld>
            <a:endParaRPr lang="sv-SE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0" b="66441"/>
          <a:stretch/>
        </p:blipFill>
        <p:spPr bwMode="auto">
          <a:xfrm>
            <a:off x="1259632" y="1268760"/>
            <a:ext cx="6329000" cy="1918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987824" y="2060848"/>
            <a:ext cx="75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</a:t>
            </a:r>
            <a:r>
              <a:rPr lang="en-US" baseline="-25000" dirty="0" err="1" smtClean="0"/>
              <a:t>pd</a:t>
            </a:r>
            <a:r>
              <a:rPr lang="en-US" dirty="0" smtClean="0"/>
              <a:t>,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cd</a:t>
            </a:r>
            <a:endParaRPr lang="en-US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3717032"/>
            <a:ext cx="69306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if result from CL changes before the previous result has been read </a:t>
            </a:r>
          </a:p>
          <a:p>
            <a:r>
              <a:rPr lang="en-US" dirty="0" smtClean="0"/>
              <a:t>and we have clock skew?</a:t>
            </a:r>
          </a:p>
          <a:p>
            <a:r>
              <a:rPr lang="en-US" dirty="0" smtClean="0"/>
              <a:t>Then tokens are merged and data is lost.</a:t>
            </a:r>
          </a:p>
        </p:txBody>
      </p:sp>
      <p:cxnSp>
        <p:nvCxnSpPr>
          <p:cNvPr id="11" name="Curved Connector 10"/>
          <p:cNvCxnSpPr/>
          <p:nvPr/>
        </p:nvCxnSpPr>
        <p:spPr>
          <a:xfrm>
            <a:off x="6588224" y="1772816"/>
            <a:ext cx="864096" cy="792088"/>
          </a:xfrm>
          <a:prstGeom prst="curved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/>
          <p:nvPr/>
        </p:nvCxnSpPr>
        <p:spPr>
          <a:xfrm>
            <a:off x="2555776" y="1772816"/>
            <a:ext cx="1080120" cy="1008112"/>
          </a:xfrm>
          <a:prstGeom prst="curved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69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Minimum </a:t>
            </a:r>
            <a:r>
              <a:rPr lang="sv-SE" dirty="0" err="1" smtClean="0"/>
              <a:t>contamination</a:t>
            </a:r>
            <a:r>
              <a:rPr lang="sv-SE" dirty="0" smtClean="0"/>
              <a:t> </a:t>
            </a:r>
            <a:r>
              <a:rPr lang="sv-SE" dirty="0" err="1" smtClean="0"/>
              <a:t>delay</a:t>
            </a:r>
            <a:r>
              <a:rPr lang="sv-SE" dirty="0" smtClean="0"/>
              <a:t> </a:t>
            </a:r>
            <a:br>
              <a:rPr lang="sv-SE" dirty="0" smtClean="0"/>
            </a:br>
            <a:r>
              <a:rPr lang="sv-SE" dirty="0" err="1" smtClean="0"/>
              <a:t>with</a:t>
            </a:r>
            <a:r>
              <a:rPr lang="sv-SE" dirty="0" smtClean="0"/>
              <a:t> </a:t>
            </a:r>
            <a:r>
              <a:rPr lang="sv-SE" dirty="0" err="1" smtClean="0"/>
              <a:t>clock</a:t>
            </a:r>
            <a:r>
              <a:rPr lang="sv-SE" dirty="0" smtClean="0"/>
              <a:t> </a:t>
            </a:r>
            <a:r>
              <a:rPr lang="sv-SE" dirty="0" err="1" smtClean="0"/>
              <a:t>skew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2017-10-03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MCC092 Integrated Circuit Design - sequential circuit design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C4412-33A4-4AED-B417-B7AC13EB55CC}" type="slidenum">
              <a:rPr lang="sv-SE" smtClean="0"/>
              <a:t>21</a:t>
            </a:fld>
            <a:endParaRPr lang="sv-SE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772816"/>
            <a:ext cx="6696744" cy="440071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004048" y="2204864"/>
            <a:ext cx="2448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altLang="sv-SE" dirty="0" smtClean="0">
                <a:solidFill>
                  <a:srgbClr val="FF0000"/>
                </a:solidFill>
              </a:rPr>
              <a:t>Increases</a:t>
            </a:r>
            <a:r>
              <a:rPr lang="en-US" altLang="sv-SE" dirty="0" smtClean="0"/>
              <a:t> minimum contamination delay</a:t>
            </a:r>
            <a:endParaRPr lang="en-US" altLang="sv-SE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5769308"/>
              </p:ext>
            </p:extLst>
          </p:nvPr>
        </p:nvGraphicFramePr>
        <p:xfrm>
          <a:off x="4932040" y="2924944"/>
          <a:ext cx="1966912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5" name="Equation" r:id="rId4" imgW="1218960" imgH="241200" progId="Equation.DSMT4">
                  <p:embed/>
                </p:oleObj>
              </mc:Choice>
              <mc:Fallback>
                <p:oleObj name="Equation" r:id="rId4" imgW="12189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2924944"/>
                        <a:ext cx="1966912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020272" y="5805264"/>
            <a:ext cx="19156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1"/>
                </a:solidFill>
              </a:rPr>
              <a:t>Figure 10.15 (b)  </a:t>
            </a:r>
            <a:r>
              <a:rPr lang="en-US" sz="1200" dirty="0" smtClean="0">
                <a:solidFill>
                  <a:schemeClr val="accent1"/>
                </a:solidFill>
              </a:rPr>
              <a:t>from W&amp;H</a:t>
            </a:r>
            <a:endParaRPr lang="en-US" sz="1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828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setup or hold violations worse?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2017-10-03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MCC092 Integrated Circuit Design - sequential circuit design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C4412-33A4-4AED-B417-B7AC13EB55CC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6047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balancing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 well-designed system is </a:t>
            </a:r>
            <a:r>
              <a:rPr lang="en-US" b="1" dirty="0" smtClean="0"/>
              <a:t>balanced</a:t>
            </a:r>
          </a:p>
          <a:p>
            <a:r>
              <a:rPr lang="en-US" dirty="0" smtClean="0"/>
              <a:t>No need to overdesign one part if another part limits system performance.</a:t>
            </a:r>
          </a:p>
          <a:p>
            <a:r>
              <a:rPr lang="en-US" dirty="0"/>
              <a:t>T</a:t>
            </a:r>
            <a:r>
              <a:rPr lang="en-US" dirty="0" smtClean="0"/>
              <a:t>radeoff between:</a:t>
            </a:r>
          </a:p>
          <a:p>
            <a:pPr lvl="1"/>
            <a:r>
              <a:rPr lang="en-US" dirty="0" smtClean="0"/>
              <a:t>CL: delays, area, power</a:t>
            </a:r>
          </a:p>
          <a:p>
            <a:pPr lvl="1"/>
            <a:r>
              <a:rPr lang="en-US" dirty="0" smtClean="0"/>
              <a:t>Flip-flop design: delays, area, power, </a:t>
            </a:r>
            <a:r>
              <a:rPr lang="en-US" dirty="0" err="1" smtClean="0"/>
              <a:t>metastability</a:t>
            </a:r>
            <a:endParaRPr lang="en-US" dirty="0" smtClean="0"/>
          </a:p>
          <a:p>
            <a:pPr lvl="1"/>
            <a:r>
              <a:rPr lang="en-US" dirty="0" smtClean="0"/>
              <a:t>Clock generation and distribution: </a:t>
            </a:r>
            <a:r>
              <a:rPr lang="en-US" strike="sngStrike" dirty="0" smtClean="0"/>
              <a:t>delay </a:t>
            </a:r>
            <a:r>
              <a:rPr lang="en-US" dirty="0" smtClean="0"/>
              <a:t>clock skew, area, power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2017-10-03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MCC092 Integrated Circuit Design - sequential circuit design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C4412-33A4-4AED-B417-B7AC13EB55CC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0655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design a flip-flop?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Important requirements:</a:t>
            </a:r>
          </a:p>
          <a:p>
            <a:pPr lvl="1"/>
            <a:r>
              <a:rPr lang="en-US" dirty="0" smtClean="0"/>
              <a:t>Data is always maintained and restored</a:t>
            </a:r>
          </a:p>
          <a:p>
            <a:pPr lvl="1"/>
            <a:r>
              <a:rPr lang="en-US" dirty="0"/>
              <a:t>Short </a:t>
            </a:r>
            <a:r>
              <a:rPr lang="en-US" dirty="0" smtClean="0"/>
              <a:t>delays</a:t>
            </a:r>
          </a:p>
          <a:p>
            <a:pPr lvl="1"/>
            <a:r>
              <a:rPr lang="en-US" dirty="0" smtClean="0"/>
              <a:t>Low capacitive load on clocks signals</a:t>
            </a:r>
          </a:p>
          <a:p>
            <a:pPr lvl="1"/>
            <a:r>
              <a:rPr lang="en-US" dirty="0" smtClean="0"/>
              <a:t>Small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Enable</a:t>
            </a:r>
          </a:p>
          <a:p>
            <a:pPr lvl="1"/>
            <a:r>
              <a:rPr lang="en-US" dirty="0" smtClean="0"/>
              <a:t>Reset/set (synchronous or asynchronous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Scan chain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2017-10-03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MCC092 Integrated Circuit Design - sequential circuit design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C4412-33A4-4AED-B417-B7AC13EB55CC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8850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D-Latch </a:t>
            </a:r>
            <a:r>
              <a:rPr lang="sv-SE" dirty="0"/>
              <a:t>E</a:t>
            </a:r>
            <a:r>
              <a:rPr lang="sv-SE" dirty="0" smtClean="0"/>
              <a:t>xample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2017-10-03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MCC092 Integrated Circuit Design - sequential circuit design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C4412-33A4-4AED-B417-B7AC13EB55CC}" type="slidenum">
              <a:rPr lang="sv-SE" smtClean="0"/>
              <a:t>25</a:t>
            </a:fld>
            <a:endParaRPr lang="sv-SE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3495283"/>
            <a:ext cx="7920000" cy="209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971601" y="2343155"/>
            <a:ext cx="30963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sv-SE" dirty="0" smtClean="0"/>
              <a:t>A MUX on the input allows us to either load new data or keep old data</a:t>
            </a:r>
            <a:endParaRPr lang="sv-SE" dirty="0"/>
          </a:p>
        </p:txBody>
      </p:sp>
      <p:sp>
        <p:nvSpPr>
          <p:cNvPr id="33" name="Rectangle 32"/>
          <p:cNvSpPr/>
          <p:nvPr/>
        </p:nvSpPr>
        <p:spPr>
          <a:xfrm>
            <a:off x="4572000" y="2343155"/>
            <a:ext cx="3744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sv-SE" dirty="0" smtClean="0"/>
              <a:t>Two C-switches make a simple MUX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60619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Using tri-state inverters 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2017-10-03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MCC092 Integrated Circuit Design - sequential circuit design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C4412-33A4-4AED-B417-B7AC13EB55CC}" type="slidenum">
              <a:rPr lang="sv-SE" smtClean="0"/>
              <a:t>26</a:t>
            </a:fld>
            <a:endParaRPr lang="sv-SE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039" y="3649940"/>
            <a:ext cx="4857923" cy="273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2362912" y="1772816"/>
            <a:ext cx="5776728" cy="1512168"/>
            <a:chOff x="2362912" y="1064755"/>
            <a:chExt cx="5776728" cy="1512168"/>
          </a:xfrm>
        </p:grpSpPr>
        <p:sp>
          <p:nvSpPr>
            <p:cNvPr id="8" name="Line 29"/>
            <p:cNvSpPr>
              <a:spLocks noChangeShapeType="1"/>
            </p:cNvSpPr>
            <p:nvPr/>
          </p:nvSpPr>
          <p:spPr bwMode="auto">
            <a:xfrm>
              <a:off x="2362912" y="2060848"/>
              <a:ext cx="21370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2658623" y="1556817"/>
              <a:ext cx="900113" cy="1008063"/>
              <a:chOff x="3403774" y="1641500"/>
              <a:chExt cx="900113" cy="1008063"/>
            </a:xfrm>
          </p:grpSpPr>
          <p:sp>
            <p:nvSpPr>
              <p:cNvPr id="10" name="AutoShape 32"/>
              <p:cNvSpPr>
                <a:spLocks noChangeArrowheads="1"/>
              </p:cNvSpPr>
              <p:nvPr/>
            </p:nvSpPr>
            <p:spPr bwMode="auto">
              <a:xfrm rot="5400000">
                <a:off x="3272805" y="1772469"/>
                <a:ext cx="1008063" cy="746125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" name="Oval 33"/>
              <p:cNvSpPr>
                <a:spLocks noChangeArrowheads="1"/>
              </p:cNvSpPr>
              <p:nvPr/>
            </p:nvSpPr>
            <p:spPr bwMode="auto">
              <a:xfrm>
                <a:off x="4149899" y="2057425"/>
                <a:ext cx="153988" cy="15398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sv-SE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3780081" y="1064755"/>
              <a:ext cx="4359559" cy="1512168"/>
              <a:chOff x="3686355" y="1064755"/>
              <a:chExt cx="4359559" cy="1512168"/>
            </a:xfrm>
          </p:grpSpPr>
          <p:sp>
            <p:nvSpPr>
              <p:cNvPr id="16" name="Line 34"/>
              <p:cNvSpPr>
                <a:spLocks noChangeShapeType="1"/>
              </p:cNvSpPr>
              <p:nvPr/>
            </p:nvSpPr>
            <p:spPr bwMode="auto">
              <a:xfrm rot="16200000" flipV="1">
                <a:off x="3902296" y="2072983"/>
                <a:ext cx="0" cy="43187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latin typeface="+mj-lt"/>
                </a:endParaRPr>
              </a:p>
            </p:txBody>
          </p:sp>
          <p:sp>
            <p:nvSpPr>
              <p:cNvPr id="17" name="Line 34"/>
              <p:cNvSpPr>
                <a:spLocks noChangeShapeType="1"/>
              </p:cNvSpPr>
              <p:nvPr/>
            </p:nvSpPr>
            <p:spPr bwMode="auto">
              <a:xfrm rot="16200000" flipV="1">
                <a:off x="3902295" y="1603614"/>
                <a:ext cx="0" cy="43187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latin typeface="+mj-lt"/>
                </a:endParaRPr>
              </a:p>
            </p:txBody>
          </p:sp>
          <p:sp>
            <p:nvSpPr>
              <p:cNvPr id="18" name="Line 38"/>
              <p:cNvSpPr>
                <a:spLocks noChangeShapeType="1"/>
              </p:cNvSpPr>
              <p:nvPr/>
            </p:nvSpPr>
            <p:spPr bwMode="auto">
              <a:xfrm rot="16200000">
                <a:off x="3757941" y="1674609"/>
                <a:ext cx="287524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latin typeface="+mj-lt"/>
                </a:endParaRPr>
              </a:p>
            </p:txBody>
          </p:sp>
          <p:sp>
            <p:nvSpPr>
              <p:cNvPr id="19" name="Line 38"/>
              <p:cNvSpPr>
                <a:spLocks noChangeShapeType="1"/>
              </p:cNvSpPr>
              <p:nvPr/>
            </p:nvSpPr>
            <p:spPr bwMode="auto">
              <a:xfrm rot="16200000">
                <a:off x="3757706" y="2432923"/>
                <a:ext cx="28800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latin typeface="+mj-lt"/>
                </a:endParaRPr>
              </a:p>
            </p:txBody>
          </p:sp>
          <p:sp>
            <p:nvSpPr>
              <p:cNvPr id="20" name="Oval 19"/>
              <p:cNvSpPr>
                <a:spLocks noChangeAspect="1" noChangeArrowheads="1"/>
              </p:cNvSpPr>
              <p:nvPr/>
            </p:nvSpPr>
            <p:spPr bwMode="auto">
              <a:xfrm rot="16200000">
                <a:off x="3848307" y="1711554"/>
                <a:ext cx="108000" cy="108000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latin typeface="+mj-lt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3686355" y="1927699"/>
                <a:ext cx="431879" cy="2520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4" name="Rectangle 40"/>
              <p:cNvSpPr>
                <a:spLocks noChangeArrowheads="1"/>
              </p:cNvSpPr>
              <p:nvPr/>
            </p:nvSpPr>
            <p:spPr bwMode="auto">
              <a:xfrm>
                <a:off x="7142570" y="1064755"/>
                <a:ext cx="903344" cy="4428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ts val="18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solidFill>
                      <a:srgbClr val="000000"/>
                    </a:solidFill>
                    <a:latin typeface="Symbol" pitchFamily="18" charset="2"/>
                    <a:ea typeface="Calibri" pitchFamily="34" charset="0"/>
                    <a:cs typeface="Arial" pitchFamily="34" charset="0"/>
                  </a:rPr>
                  <a:t>_</a:t>
                </a: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ts val="16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itchFamily="18" charset="2"/>
                    <a:ea typeface="Calibri" pitchFamily="34" charset="0"/>
                    <a:cs typeface="Arial" pitchFamily="34" charset="0"/>
                  </a:rPr>
                  <a:t>f</a:t>
                </a: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5" name="Rectangle 32"/>
              <p:cNvSpPr>
                <a:spLocks noChangeArrowheads="1"/>
              </p:cNvSpPr>
              <p:nvPr/>
            </p:nvSpPr>
            <p:spPr bwMode="auto">
              <a:xfrm>
                <a:off x="3718946" y="2276872"/>
                <a:ext cx="107674" cy="246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itchFamily="18" charset="2"/>
                    <a:ea typeface="Calibri" pitchFamily="34" charset="0"/>
                    <a:cs typeface="Arial" pitchFamily="34" charset="0"/>
                  </a:rPr>
                  <a:t>f</a:t>
                </a: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5315071" y="2048829"/>
            <a:ext cx="1561185" cy="1236155"/>
            <a:chOff x="4883023" y="1340768"/>
            <a:chExt cx="1561185" cy="1236155"/>
          </a:xfrm>
        </p:grpSpPr>
        <p:sp>
          <p:nvSpPr>
            <p:cNvPr id="23" name="Line 29"/>
            <p:cNvSpPr>
              <a:spLocks noChangeShapeType="1"/>
            </p:cNvSpPr>
            <p:nvPr/>
          </p:nvSpPr>
          <p:spPr bwMode="auto">
            <a:xfrm>
              <a:off x="4883023" y="2060848"/>
              <a:ext cx="15611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4" name="Rectangle 40"/>
            <p:cNvSpPr>
              <a:spLocks noChangeArrowheads="1"/>
            </p:cNvSpPr>
            <p:nvPr/>
          </p:nvSpPr>
          <p:spPr bwMode="auto">
            <a:xfrm>
              <a:off x="5724128" y="1340768"/>
              <a:ext cx="106900" cy="442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ea typeface="Calibri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ea typeface="Calibri" pitchFamily="34" charset="0"/>
                  <a:cs typeface="Arial" pitchFamily="34" charset="0"/>
                </a:rPr>
                <a:t>f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" name="Rectangle 32"/>
            <p:cNvSpPr>
              <a:spLocks noChangeArrowheads="1"/>
            </p:cNvSpPr>
            <p:nvPr/>
          </p:nvSpPr>
          <p:spPr bwMode="auto">
            <a:xfrm>
              <a:off x="5724128" y="2276872"/>
              <a:ext cx="107674" cy="246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ea typeface="Calibri" pitchFamily="34" charset="0"/>
                  <a:cs typeface="Arial" pitchFamily="34" charset="0"/>
                </a:rPr>
                <a:t>f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" name="Line 66"/>
            <p:cNvSpPr>
              <a:spLocks noChangeShapeType="1"/>
            </p:cNvSpPr>
            <p:nvPr/>
          </p:nvSpPr>
          <p:spPr bwMode="auto">
            <a:xfrm>
              <a:off x="5652120" y="1568130"/>
              <a:ext cx="0" cy="100879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</a:endParaRPr>
            </a:p>
          </p:txBody>
        </p:sp>
        <p:sp>
          <p:nvSpPr>
            <p:cNvPr id="44" name="Oval 63"/>
            <p:cNvSpPr>
              <a:spLocks noChangeArrowheads="1"/>
            </p:cNvSpPr>
            <p:nvPr/>
          </p:nvSpPr>
          <p:spPr bwMode="auto">
            <a:xfrm>
              <a:off x="5604832" y="1765160"/>
              <a:ext cx="94574" cy="94574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5178734" y="1556817"/>
              <a:ext cx="900113" cy="1008063"/>
              <a:chOff x="3403774" y="1641500"/>
              <a:chExt cx="900113" cy="1008063"/>
            </a:xfrm>
          </p:grpSpPr>
          <p:sp>
            <p:nvSpPr>
              <p:cNvPr id="25" name="AutoShape 32"/>
              <p:cNvSpPr>
                <a:spLocks noChangeArrowheads="1"/>
              </p:cNvSpPr>
              <p:nvPr/>
            </p:nvSpPr>
            <p:spPr bwMode="auto">
              <a:xfrm rot="5400000">
                <a:off x="3272805" y="1772469"/>
                <a:ext cx="1008063" cy="746125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6" name="Oval 33"/>
              <p:cNvSpPr>
                <a:spLocks noChangeArrowheads="1"/>
              </p:cNvSpPr>
              <p:nvPr/>
            </p:nvSpPr>
            <p:spPr bwMode="auto">
              <a:xfrm>
                <a:off x="4149899" y="2057425"/>
                <a:ext cx="153988" cy="15398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sv-SE"/>
              </a:p>
            </p:txBody>
          </p:sp>
        </p:grpSp>
      </p:grpSp>
      <p:sp>
        <p:nvSpPr>
          <p:cNvPr id="45" name="Right Arrow 44"/>
          <p:cNvSpPr/>
          <p:nvPr/>
        </p:nvSpPr>
        <p:spPr>
          <a:xfrm>
            <a:off x="4644008" y="2552885"/>
            <a:ext cx="504056" cy="4722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7" name="Rectangle 46"/>
          <p:cNvSpPr/>
          <p:nvPr/>
        </p:nvSpPr>
        <p:spPr>
          <a:xfrm>
            <a:off x="1115616" y="1340768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sv-SE" dirty="0" smtClean="0"/>
              <a:t>However, an inverter and a C-switch can be replaced by </a:t>
            </a:r>
            <a:r>
              <a:rPr lang="en-US" altLang="sv-SE" dirty="0" err="1" smtClean="0"/>
              <a:t>tri-state</a:t>
            </a:r>
            <a:r>
              <a:rPr lang="en-US" altLang="sv-SE" dirty="0" smtClean="0"/>
              <a:t> inverter</a:t>
            </a:r>
            <a:endParaRPr lang="sv-SE" dirty="0"/>
          </a:p>
        </p:txBody>
      </p:sp>
      <p:sp>
        <p:nvSpPr>
          <p:cNvPr id="12" name="TextBox 11"/>
          <p:cNvSpPr txBox="1"/>
          <p:nvPr/>
        </p:nvSpPr>
        <p:spPr>
          <a:xfrm>
            <a:off x="6084168" y="197954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12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D-Latch Design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2017-10-03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MCC092 Integrated Circuit Design - sequential circuit design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C4412-33A4-4AED-B417-B7AC13EB55CC}" type="slidenum">
              <a:rPr lang="sv-SE" smtClean="0"/>
              <a:t>27</a:t>
            </a:fld>
            <a:endParaRPr lang="sv-SE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85800" y="1524000"/>
            <a:ext cx="77724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sv-SE" sz="2700" dirty="0" smtClean="0"/>
              <a:t>Tristate feedback</a:t>
            </a:r>
          </a:p>
          <a:p>
            <a:pPr lvl="1">
              <a:buFontTx/>
              <a:buNone/>
            </a:pPr>
            <a:r>
              <a:rPr lang="en-US" altLang="sv-SE" sz="2700" dirty="0" smtClean="0"/>
              <a:t>+	</a:t>
            </a:r>
            <a:r>
              <a:rPr lang="en-US" altLang="sv-SE" sz="2400" dirty="0" smtClean="0"/>
              <a:t>Static</a:t>
            </a:r>
          </a:p>
          <a:p>
            <a:pPr lvl="1"/>
            <a:r>
              <a:rPr lang="en-US" altLang="sv-SE" sz="2400" dirty="0" err="1" smtClean="0"/>
              <a:t>Backdriving</a:t>
            </a:r>
            <a:r>
              <a:rPr lang="en-US" altLang="sv-SE" sz="2400" dirty="0" smtClean="0"/>
              <a:t> risk</a:t>
            </a:r>
          </a:p>
          <a:p>
            <a:pPr lvl="1"/>
            <a:endParaRPr lang="en-US" altLang="sv-SE" sz="2700" dirty="0" smtClean="0"/>
          </a:p>
          <a:p>
            <a:r>
              <a:rPr lang="en-US" altLang="sv-SE" sz="2700" dirty="0" smtClean="0"/>
              <a:t>Static latches are essential so that data</a:t>
            </a:r>
          </a:p>
          <a:p>
            <a:pPr>
              <a:buFont typeface="Wingdings" pitchFamily="2" charset="2"/>
              <a:buNone/>
            </a:pPr>
            <a:r>
              <a:rPr lang="en-US" altLang="sv-SE" sz="2700" dirty="0" smtClean="0"/>
              <a:t>	does not disappear because of leakage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577880" y="1656706"/>
            <a:ext cx="2880320" cy="2143142"/>
            <a:chOff x="3203848" y="3142458"/>
            <a:chExt cx="3289208" cy="2447380"/>
          </a:xfrm>
        </p:grpSpPr>
        <p:sp>
          <p:nvSpPr>
            <p:cNvPr id="14" name="Line 29"/>
            <p:cNvSpPr>
              <a:spLocks noChangeShapeType="1"/>
            </p:cNvSpPr>
            <p:nvPr/>
          </p:nvSpPr>
          <p:spPr bwMode="auto">
            <a:xfrm>
              <a:off x="3635896" y="3721569"/>
              <a:ext cx="28571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034887" y="3217538"/>
              <a:ext cx="900113" cy="1008063"/>
              <a:chOff x="3403774" y="1641500"/>
              <a:chExt cx="900113" cy="1008063"/>
            </a:xfrm>
          </p:grpSpPr>
          <p:sp>
            <p:nvSpPr>
              <p:cNvPr id="38" name="AutoShape 32"/>
              <p:cNvSpPr>
                <a:spLocks noChangeArrowheads="1"/>
              </p:cNvSpPr>
              <p:nvPr/>
            </p:nvSpPr>
            <p:spPr bwMode="auto">
              <a:xfrm rot="5400000">
                <a:off x="3272805" y="1772469"/>
                <a:ext cx="1008063" cy="746125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9" name="Oval 33"/>
              <p:cNvSpPr>
                <a:spLocks noChangeArrowheads="1"/>
              </p:cNvSpPr>
              <p:nvPr/>
            </p:nvSpPr>
            <p:spPr bwMode="auto">
              <a:xfrm>
                <a:off x="4149899" y="2057425"/>
                <a:ext cx="153988" cy="15398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sv-SE"/>
              </a:p>
            </p:txBody>
          </p:sp>
        </p:grpSp>
        <p:sp>
          <p:nvSpPr>
            <p:cNvPr id="16" name="Text Box 36"/>
            <p:cNvSpPr txBox="1">
              <a:spLocks noChangeArrowheads="1"/>
            </p:cNvSpPr>
            <p:nvPr/>
          </p:nvSpPr>
          <p:spPr bwMode="auto">
            <a:xfrm>
              <a:off x="3203848" y="3517038"/>
              <a:ext cx="354806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sv-SE" altLang="sv-SE" sz="2000" dirty="0" smtClean="0"/>
                <a:t>D</a:t>
              </a:r>
              <a:endParaRPr lang="sv-SE" altLang="sv-SE" sz="2000" baseline="-25000" dirty="0"/>
            </a:p>
          </p:txBody>
        </p:sp>
        <p:sp>
          <p:nvSpPr>
            <p:cNvPr id="18" name="Rectangle 40"/>
            <p:cNvSpPr>
              <a:spLocks noChangeArrowheads="1"/>
            </p:cNvSpPr>
            <p:nvPr/>
          </p:nvSpPr>
          <p:spPr bwMode="auto">
            <a:xfrm>
              <a:off x="5591073" y="5084115"/>
              <a:ext cx="822302" cy="505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_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ea typeface="Calibri" pitchFamily="34" charset="0"/>
                  <a:cs typeface="Arial" pitchFamily="34" charset="0"/>
                </a:rPr>
                <a:t>f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" name="Rectangle 32"/>
            <p:cNvSpPr>
              <a:spLocks noChangeArrowheads="1"/>
            </p:cNvSpPr>
            <p:nvPr/>
          </p:nvSpPr>
          <p:spPr bwMode="auto">
            <a:xfrm>
              <a:off x="5623977" y="4238040"/>
              <a:ext cx="107674" cy="246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ea typeface="Calibri" pitchFamily="34" charset="0"/>
                  <a:cs typeface="Arial" pitchFamily="34" charset="0"/>
                </a:rPr>
                <a:t>f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 rot="16200000">
              <a:off x="3593672" y="3498665"/>
              <a:ext cx="1046076" cy="431881"/>
              <a:chOff x="2626631" y="2013024"/>
              <a:chExt cx="1046076" cy="431881"/>
            </a:xfrm>
          </p:grpSpPr>
          <p:sp>
            <p:nvSpPr>
              <p:cNvPr id="32" name="Line 34"/>
              <p:cNvSpPr>
                <a:spLocks noChangeShapeType="1"/>
              </p:cNvSpPr>
              <p:nvPr/>
            </p:nvSpPr>
            <p:spPr bwMode="auto">
              <a:xfrm flipV="1">
                <a:off x="2914632" y="2013026"/>
                <a:ext cx="0" cy="43187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latin typeface="+mj-lt"/>
                </a:endParaRPr>
              </a:p>
            </p:txBody>
          </p:sp>
          <p:sp>
            <p:nvSpPr>
              <p:cNvPr id="33" name="Line 34"/>
              <p:cNvSpPr>
                <a:spLocks noChangeShapeType="1"/>
              </p:cNvSpPr>
              <p:nvPr/>
            </p:nvSpPr>
            <p:spPr bwMode="auto">
              <a:xfrm flipV="1">
                <a:off x="3384000" y="2013025"/>
                <a:ext cx="1183" cy="43187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latin typeface="+mj-lt"/>
                </a:endParaRPr>
              </a:p>
            </p:txBody>
          </p:sp>
          <p:sp>
            <p:nvSpPr>
              <p:cNvPr id="34" name="Line 38"/>
              <p:cNvSpPr>
                <a:spLocks noChangeShapeType="1"/>
              </p:cNvSpPr>
              <p:nvPr/>
            </p:nvSpPr>
            <p:spPr bwMode="auto">
              <a:xfrm>
                <a:off x="3385183" y="2228372"/>
                <a:ext cx="287524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latin typeface="+mj-lt"/>
                </a:endParaRPr>
              </a:p>
            </p:txBody>
          </p:sp>
          <p:sp>
            <p:nvSpPr>
              <p:cNvPr id="35" name="Line 38"/>
              <p:cNvSpPr>
                <a:spLocks noChangeShapeType="1"/>
              </p:cNvSpPr>
              <p:nvPr/>
            </p:nvSpPr>
            <p:spPr bwMode="auto">
              <a:xfrm>
                <a:off x="2626631" y="2228375"/>
                <a:ext cx="28800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latin typeface="+mj-lt"/>
                </a:endParaRPr>
              </a:p>
            </p:txBody>
          </p:sp>
          <p:sp>
            <p:nvSpPr>
              <p:cNvPr id="36" name="Oval 19"/>
              <p:cNvSpPr>
                <a:spLocks noChangeAspect="1" noChangeArrowheads="1"/>
              </p:cNvSpPr>
              <p:nvPr/>
            </p:nvSpPr>
            <p:spPr bwMode="auto">
              <a:xfrm>
                <a:off x="2806632" y="2174964"/>
                <a:ext cx="108000" cy="108000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latin typeface="+mj-lt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 rot="5400000">
                <a:off x="2933916" y="2102964"/>
                <a:ext cx="431879" cy="2520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sp>
          <p:nvSpPr>
            <p:cNvPr id="21" name="Line 66"/>
            <p:cNvSpPr>
              <a:spLocks noChangeShapeType="1"/>
            </p:cNvSpPr>
            <p:nvPr/>
          </p:nvSpPr>
          <p:spPr bwMode="auto">
            <a:xfrm>
              <a:off x="6493056" y="3722127"/>
              <a:ext cx="0" cy="11520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latin typeface="+mj-lt"/>
              </a:endParaRPr>
            </a:p>
          </p:txBody>
        </p:sp>
        <p:sp>
          <p:nvSpPr>
            <p:cNvPr id="22" name="Line 29"/>
            <p:cNvSpPr>
              <a:spLocks noChangeShapeType="1"/>
            </p:cNvSpPr>
            <p:nvPr/>
          </p:nvSpPr>
          <p:spPr bwMode="auto">
            <a:xfrm>
              <a:off x="4692856" y="4865127"/>
              <a:ext cx="1800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3" name="Line 66"/>
            <p:cNvSpPr>
              <a:spLocks noChangeShapeType="1"/>
            </p:cNvSpPr>
            <p:nvPr/>
          </p:nvSpPr>
          <p:spPr bwMode="auto">
            <a:xfrm>
              <a:off x="4692856" y="3723155"/>
              <a:ext cx="0" cy="114179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</a:endParaRPr>
            </a:p>
          </p:txBody>
        </p:sp>
        <p:sp>
          <p:nvSpPr>
            <p:cNvPr id="24" name="Line 66"/>
            <p:cNvSpPr>
              <a:spLocks noChangeShapeType="1"/>
            </p:cNvSpPr>
            <p:nvPr/>
          </p:nvSpPr>
          <p:spPr bwMode="auto">
            <a:xfrm>
              <a:off x="5538944" y="4289127"/>
              <a:ext cx="0" cy="11520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 flipH="1">
              <a:off x="5034887" y="4361096"/>
              <a:ext cx="900113" cy="1008063"/>
              <a:chOff x="3403774" y="1641500"/>
              <a:chExt cx="900113" cy="1008063"/>
            </a:xfrm>
          </p:grpSpPr>
          <p:sp>
            <p:nvSpPr>
              <p:cNvPr id="30" name="AutoShape 32"/>
              <p:cNvSpPr>
                <a:spLocks noChangeArrowheads="1"/>
              </p:cNvSpPr>
              <p:nvPr/>
            </p:nvSpPr>
            <p:spPr bwMode="auto">
              <a:xfrm rot="5400000">
                <a:off x="3272805" y="1772469"/>
                <a:ext cx="1008063" cy="746125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1" name="Oval 33"/>
              <p:cNvSpPr>
                <a:spLocks noChangeArrowheads="1"/>
              </p:cNvSpPr>
              <p:nvPr/>
            </p:nvSpPr>
            <p:spPr bwMode="auto">
              <a:xfrm>
                <a:off x="4149899" y="2057425"/>
                <a:ext cx="153988" cy="15398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sv-SE"/>
              </a:p>
            </p:txBody>
          </p:sp>
        </p:grpSp>
        <p:sp>
          <p:nvSpPr>
            <p:cNvPr id="26" name="Oval 63"/>
            <p:cNvSpPr>
              <a:spLocks noChangeArrowheads="1"/>
            </p:cNvSpPr>
            <p:nvPr/>
          </p:nvSpPr>
          <p:spPr bwMode="auto">
            <a:xfrm>
              <a:off x="5484944" y="4514127"/>
              <a:ext cx="108000" cy="108000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</a:endParaRPr>
            </a:p>
          </p:txBody>
        </p:sp>
        <p:sp>
          <p:nvSpPr>
            <p:cNvPr id="27" name="Rectangle 40"/>
            <p:cNvSpPr>
              <a:spLocks noChangeArrowheads="1"/>
            </p:cNvSpPr>
            <p:nvPr/>
          </p:nvSpPr>
          <p:spPr bwMode="auto">
            <a:xfrm>
              <a:off x="4172711" y="3857078"/>
              <a:ext cx="924980" cy="505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_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ea typeface="Calibri" pitchFamily="34" charset="0"/>
                  <a:cs typeface="Arial" pitchFamily="34" charset="0"/>
                </a:rPr>
                <a:t>f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" name="Rectangle 32"/>
            <p:cNvSpPr>
              <a:spLocks noChangeArrowheads="1"/>
            </p:cNvSpPr>
            <p:nvPr/>
          </p:nvSpPr>
          <p:spPr bwMode="auto">
            <a:xfrm>
              <a:off x="4172439" y="3142458"/>
              <a:ext cx="107674" cy="246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ea typeface="Calibri" pitchFamily="34" charset="0"/>
                  <a:cs typeface="Arial" pitchFamily="34" charset="0"/>
                </a:rPr>
                <a:t>f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" name="Text Box 37"/>
            <p:cNvSpPr txBox="1">
              <a:spLocks noChangeArrowheads="1"/>
            </p:cNvSpPr>
            <p:nvPr/>
          </p:nvSpPr>
          <p:spPr bwMode="auto">
            <a:xfrm>
              <a:off x="6031064" y="3155572"/>
              <a:ext cx="354806" cy="512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sv-SE" altLang="sv-SE" dirty="0" smtClean="0"/>
                <a:t>_</a:t>
              </a:r>
              <a:br>
                <a:rPr lang="sv-SE" altLang="sv-SE" dirty="0" smtClean="0"/>
              </a:br>
              <a:r>
                <a:rPr lang="sv-SE" altLang="sv-SE" dirty="0" smtClean="0"/>
                <a:t>Q</a:t>
              </a:r>
              <a:endParaRPr lang="sv-SE" altLang="sv-SE" baseline="-25000" dirty="0"/>
            </a:p>
          </p:txBody>
        </p:sp>
      </p:grpSp>
      <p:sp>
        <p:nvSpPr>
          <p:cNvPr id="40" name="Text Box 37"/>
          <p:cNvSpPr txBox="1">
            <a:spLocks noChangeArrowheads="1"/>
          </p:cNvSpPr>
          <p:nvPr/>
        </p:nvSpPr>
        <p:spPr bwMode="auto">
          <a:xfrm>
            <a:off x="6853589" y="1793403"/>
            <a:ext cx="310699" cy="323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sv-SE" altLang="sv-SE" dirty="0" smtClean="0"/>
              <a:t>X</a:t>
            </a:r>
            <a:endParaRPr lang="sv-SE" altLang="sv-SE" baseline="-25000" dirty="0"/>
          </a:p>
        </p:txBody>
      </p:sp>
    </p:spTree>
    <p:extLst>
      <p:ext uri="{BB962C8B-B14F-4D97-AF65-F5344CB8AC3E}">
        <p14:creationId xmlns:p14="http://schemas.microsoft.com/office/powerpoint/2010/main" val="921753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D-Latch Design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2017-10-03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MCC092 Integrated Circuit Design - sequential circuit design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C4412-33A4-4AED-B417-B7AC13EB55CC}" type="slidenum">
              <a:rPr lang="sv-SE" smtClean="0"/>
              <a:t>28</a:t>
            </a:fld>
            <a:endParaRPr lang="sv-SE"/>
          </a:p>
        </p:txBody>
      </p:sp>
      <p:sp>
        <p:nvSpPr>
          <p:cNvPr id="14" name="Line 29"/>
          <p:cNvSpPr>
            <a:spLocks noChangeShapeType="1"/>
          </p:cNvSpPr>
          <p:nvPr/>
        </p:nvSpPr>
        <p:spPr bwMode="auto">
          <a:xfrm>
            <a:off x="4788025" y="2163827"/>
            <a:ext cx="367017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grpSp>
        <p:nvGrpSpPr>
          <p:cNvPr id="15" name="Group 14"/>
          <p:cNvGrpSpPr/>
          <p:nvPr/>
        </p:nvGrpSpPr>
        <p:grpSpPr>
          <a:xfrm>
            <a:off x="7181299" y="1722453"/>
            <a:ext cx="788218" cy="882749"/>
            <a:chOff x="3403774" y="1641500"/>
            <a:chExt cx="900113" cy="1008063"/>
          </a:xfrm>
        </p:grpSpPr>
        <p:sp>
          <p:nvSpPr>
            <p:cNvPr id="38" name="AutoShape 32"/>
            <p:cNvSpPr>
              <a:spLocks noChangeArrowheads="1"/>
            </p:cNvSpPr>
            <p:nvPr/>
          </p:nvSpPr>
          <p:spPr bwMode="auto">
            <a:xfrm rot="5400000">
              <a:off x="3272805" y="1772469"/>
              <a:ext cx="1008063" cy="746125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9" name="Oval 33"/>
            <p:cNvSpPr>
              <a:spLocks noChangeArrowheads="1"/>
            </p:cNvSpPr>
            <p:nvPr/>
          </p:nvSpPr>
          <p:spPr bwMode="auto">
            <a:xfrm>
              <a:off x="4149899" y="2057425"/>
              <a:ext cx="153988" cy="1539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sv-SE"/>
            </a:p>
          </p:txBody>
        </p:sp>
      </p:grpSp>
      <p:sp>
        <p:nvSpPr>
          <p:cNvPr id="16" name="Text Box 36"/>
          <p:cNvSpPr txBox="1">
            <a:spLocks noChangeArrowheads="1"/>
          </p:cNvSpPr>
          <p:nvPr/>
        </p:nvSpPr>
        <p:spPr bwMode="auto">
          <a:xfrm>
            <a:off x="4405317" y="1984721"/>
            <a:ext cx="310699" cy="347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sv-SE" altLang="sv-SE" sz="2000" dirty="0" smtClean="0"/>
              <a:t>D</a:t>
            </a:r>
            <a:endParaRPr lang="sv-SE" altLang="sv-SE" sz="2000" baseline="-25000" dirty="0"/>
          </a:p>
        </p:txBody>
      </p:sp>
      <p:sp>
        <p:nvSpPr>
          <p:cNvPr id="18" name="Rectangle 40"/>
          <p:cNvSpPr>
            <a:spLocks noChangeArrowheads="1"/>
          </p:cNvSpPr>
          <p:nvPr/>
        </p:nvSpPr>
        <p:spPr bwMode="auto">
          <a:xfrm>
            <a:off x="7668344" y="3429000"/>
            <a:ext cx="979060" cy="44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_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ea typeface="Calibri" pitchFamily="34" charset="0"/>
                <a:cs typeface="Arial" pitchFamily="34" charset="0"/>
              </a:rPr>
              <a:t>f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Rectangle 32"/>
          <p:cNvSpPr>
            <a:spLocks noChangeArrowheads="1"/>
          </p:cNvSpPr>
          <p:nvPr/>
        </p:nvSpPr>
        <p:spPr bwMode="auto">
          <a:xfrm>
            <a:off x="7697158" y="2616094"/>
            <a:ext cx="94289" cy="215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ea typeface="Calibri" pitchFamily="34" charset="0"/>
                <a:cs typeface="Arial" pitchFamily="34" charset="0"/>
              </a:rPr>
              <a:t>f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 rot="16200000">
            <a:off x="5919244" y="1968632"/>
            <a:ext cx="916036" cy="378193"/>
            <a:chOff x="2626631" y="2013024"/>
            <a:chExt cx="1046076" cy="431881"/>
          </a:xfrm>
        </p:grpSpPr>
        <p:sp>
          <p:nvSpPr>
            <p:cNvPr id="32" name="Line 34"/>
            <p:cNvSpPr>
              <a:spLocks noChangeShapeType="1"/>
            </p:cNvSpPr>
            <p:nvPr/>
          </p:nvSpPr>
          <p:spPr bwMode="auto">
            <a:xfrm flipV="1">
              <a:off x="2914632" y="2013026"/>
              <a:ext cx="0" cy="43187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</a:endParaRPr>
            </a:p>
          </p:txBody>
        </p:sp>
        <p:sp>
          <p:nvSpPr>
            <p:cNvPr id="33" name="Line 34"/>
            <p:cNvSpPr>
              <a:spLocks noChangeShapeType="1"/>
            </p:cNvSpPr>
            <p:nvPr/>
          </p:nvSpPr>
          <p:spPr bwMode="auto">
            <a:xfrm flipV="1">
              <a:off x="3384000" y="2013025"/>
              <a:ext cx="1183" cy="43187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</a:endParaRPr>
            </a:p>
          </p:txBody>
        </p:sp>
        <p:sp>
          <p:nvSpPr>
            <p:cNvPr id="34" name="Line 38"/>
            <p:cNvSpPr>
              <a:spLocks noChangeShapeType="1"/>
            </p:cNvSpPr>
            <p:nvPr/>
          </p:nvSpPr>
          <p:spPr bwMode="auto">
            <a:xfrm>
              <a:off x="3385183" y="2228372"/>
              <a:ext cx="287524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</a:endParaRPr>
            </a:p>
          </p:txBody>
        </p:sp>
        <p:sp>
          <p:nvSpPr>
            <p:cNvPr id="35" name="Line 38"/>
            <p:cNvSpPr>
              <a:spLocks noChangeShapeType="1"/>
            </p:cNvSpPr>
            <p:nvPr/>
          </p:nvSpPr>
          <p:spPr bwMode="auto">
            <a:xfrm>
              <a:off x="2626631" y="2228375"/>
              <a:ext cx="28800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</a:endParaRPr>
            </a:p>
          </p:txBody>
        </p:sp>
        <p:sp>
          <p:nvSpPr>
            <p:cNvPr id="36" name="Oval 19"/>
            <p:cNvSpPr>
              <a:spLocks noChangeAspect="1" noChangeArrowheads="1"/>
            </p:cNvSpPr>
            <p:nvPr/>
          </p:nvSpPr>
          <p:spPr bwMode="auto">
            <a:xfrm>
              <a:off x="2806632" y="2174964"/>
              <a:ext cx="108000" cy="108000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 rot="5400000">
              <a:off x="2933916" y="2102964"/>
              <a:ext cx="431879" cy="252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21" name="Line 66"/>
          <p:cNvSpPr>
            <a:spLocks noChangeShapeType="1"/>
          </p:cNvSpPr>
          <p:nvPr/>
        </p:nvSpPr>
        <p:spPr bwMode="auto">
          <a:xfrm>
            <a:off x="8458200" y="2164315"/>
            <a:ext cx="0" cy="100879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 dirty="0">
              <a:latin typeface="+mj-lt"/>
            </a:endParaRPr>
          </a:p>
        </p:txBody>
      </p:sp>
      <p:sp>
        <p:nvSpPr>
          <p:cNvPr id="22" name="Line 29"/>
          <p:cNvSpPr>
            <a:spLocks noChangeShapeType="1"/>
          </p:cNvSpPr>
          <p:nvPr/>
        </p:nvSpPr>
        <p:spPr bwMode="auto">
          <a:xfrm>
            <a:off x="6881786" y="3165227"/>
            <a:ext cx="1576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3" name="Line 66"/>
          <p:cNvSpPr>
            <a:spLocks noChangeShapeType="1"/>
          </p:cNvSpPr>
          <p:nvPr/>
        </p:nvSpPr>
        <p:spPr bwMode="auto">
          <a:xfrm>
            <a:off x="6881786" y="2165215"/>
            <a:ext cx="0" cy="999856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+mj-lt"/>
            </a:endParaRPr>
          </a:p>
        </p:txBody>
      </p:sp>
      <p:sp>
        <p:nvSpPr>
          <p:cNvPr id="24" name="Line 66"/>
          <p:cNvSpPr>
            <a:spLocks noChangeShapeType="1"/>
          </p:cNvSpPr>
          <p:nvPr/>
        </p:nvSpPr>
        <p:spPr bwMode="auto">
          <a:xfrm>
            <a:off x="7622696" y="2660830"/>
            <a:ext cx="0" cy="100879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+mj-lt"/>
            </a:endParaRPr>
          </a:p>
        </p:txBody>
      </p:sp>
      <p:grpSp>
        <p:nvGrpSpPr>
          <p:cNvPr id="25" name="Group 24"/>
          <p:cNvGrpSpPr/>
          <p:nvPr/>
        </p:nvGrpSpPr>
        <p:grpSpPr>
          <a:xfrm flipH="1">
            <a:off x="7181299" y="2723853"/>
            <a:ext cx="788218" cy="882749"/>
            <a:chOff x="3403774" y="1641500"/>
            <a:chExt cx="900113" cy="1008063"/>
          </a:xfrm>
        </p:grpSpPr>
        <p:sp>
          <p:nvSpPr>
            <p:cNvPr id="30" name="AutoShape 32"/>
            <p:cNvSpPr>
              <a:spLocks noChangeArrowheads="1"/>
            </p:cNvSpPr>
            <p:nvPr/>
          </p:nvSpPr>
          <p:spPr bwMode="auto">
            <a:xfrm rot="5400000">
              <a:off x="3272805" y="1772469"/>
              <a:ext cx="1008063" cy="746125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1" name="Oval 33"/>
            <p:cNvSpPr>
              <a:spLocks noChangeArrowheads="1"/>
            </p:cNvSpPr>
            <p:nvPr/>
          </p:nvSpPr>
          <p:spPr bwMode="auto">
            <a:xfrm>
              <a:off x="4149899" y="2057425"/>
              <a:ext cx="153988" cy="1539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sv-SE"/>
            </a:p>
          </p:txBody>
        </p:sp>
      </p:grpSp>
      <p:sp>
        <p:nvSpPr>
          <p:cNvPr id="26" name="Oval 63"/>
          <p:cNvSpPr>
            <a:spLocks noChangeArrowheads="1"/>
          </p:cNvSpPr>
          <p:nvPr/>
        </p:nvSpPr>
        <p:spPr bwMode="auto">
          <a:xfrm>
            <a:off x="7575408" y="2857860"/>
            <a:ext cx="94574" cy="94574"/>
          </a:xfrm>
          <a:prstGeom prst="ellipse">
            <a:avLst/>
          </a:prstGeom>
          <a:solidFill>
            <a:srgbClr val="FFFF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+mj-lt"/>
            </a:endParaRPr>
          </a:p>
        </p:txBody>
      </p:sp>
      <p:sp>
        <p:nvSpPr>
          <p:cNvPr id="27" name="Rectangle 40"/>
          <p:cNvSpPr>
            <a:spLocks noChangeArrowheads="1"/>
          </p:cNvSpPr>
          <p:nvPr/>
        </p:nvSpPr>
        <p:spPr bwMode="auto">
          <a:xfrm>
            <a:off x="6426302" y="2282490"/>
            <a:ext cx="737986" cy="44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_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ea typeface="Calibri" pitchFamily="34" charset="0"/>
                <a:cs typeface="Arial" pitchFamily="34" charset="0"/>
              </a:rPr>
              <a:t>f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" name="Rectangle 32"/>
          <p:cNvSpPr>
            <a:spLocks noChangeArrowheads="1"/>
          </p:cNvSpPr>
          <p:nvPr/>
        </p:nvSpPr>
        <p:spPr bwMode="auto">
          <a:xfrm>
            <a:off x="6426064" y="1656706"/>
            <a:ext cx="94289" cy="215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ea typeface="Calibri" pitchFamily="34" charset="0"/>
                <a:cs typeface="Arial" pitchFamily="34" charset="0"/>
              </a:rPr>
              <a:t>f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" name="Text Box 37"/>
          <p:cNvSpPr txBox="1">
            <a:spLocks noChangeArrowheads="1"/>
          </p:cNvSpPr>
          <p:nvPr/>
        </p:nvSpPr>
        <p:spPr bwMode="auto">
          <a:xfrm>
            <a:off x="8053639" y="1897729"/>
            <a:ext cx="310699" cy="30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sv-SE" altLang="sv-SE" dirty="0" smtClean="0"/>
              <a:t>Q</a:t>
            </a:r>
            <a:endParaRPr lang="sv-SE" altLang="sv-SE" baseline="-25000" dirty="0"/>
          </a:p>
        </p:txBody>
      </p:sp>
      <p:sp>
        <p:nvSpPr>
          <p:cNvPr id="40" name="Rectangle 3"/>
          <p:cNvSpPr txBox="1">
            <a:spLocks noChangeArrowheads="1"/>
          </p:cNvSpPr>
          <p:nvPr/>
        </p:nvSpPr>
        <p:spPr>
          <a:xfrm>
            <a:off x="685800" y="1524000"/>
            <a:ext cx="77724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sv-SE" sz="2700" dirty="0" smtClean="0"/>
              <a:t>Buffered input</a:t>
            </a:r>
          </a:p>
          <a:p>
            <a:pPr lvl="1">
              <a:buFontTx/>
              <a:buNone/>
            </a:pPr>
            <a:r>
              <a:rPr lang="en-US" altLang="sv-SE" dirty="0" smtClean="0"/>
              <a:t>+	</a:t>
            </a:r>
            <a:r>
              <a:rPr lang="en-US" altLang="sv-SE" sz="2400" dirty="0" smtClean="0"/>
              <a:t>Fixes diffusion input</a:t>
            </a:r>
          </a:p>
          <a:p>
            <a:pPr lvl="1">
              <a:buFontTx/>
              <a:buNone/>
            </a:pPr>
            <a:r>
              <a:rPr lang="en-US" altLang="sv-SE" sz="2400" dirty="0" smtClean="0"/>
              <a:t>+	Makes latch noninverting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5076056" y="1722453"/>
            <a:ext cx="788218" cy="882749"/>
            <a:chOff x="3403774" y="1641500"/>
            <a:chExt cx="900113" cy="1008063"/>
          </a:xfrm>
        </p:grpSpPr>
        <p:sp>
          <p:nvSpPr>
            <p:cNvPr id="45" name="AutoShape 32"/>
            <p:cNvSpPr>
              <a:spLocks noChangeArrowheads="1"/>
            </p:cNvSpPr>
            <p:nvPr/>
          </p:nvSpPr>
          <p:spPr bwMode="auto">
            <a:xfrm rot="5400000">
              <a:off x="3272805" y="1772469"/>
              <a:ext cx="1008063" cy="746125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6" name="Oval 33"/>
            <p:cNvSpPr>
              <a:spLocks noChangeArrowheads="1"/>
            </p:cNvSpPr>
            <p:nvPr/>
          </p:nvSpPr>
          <p:spPr bwMode="auto">
            <a:xfrm>
              <a:off x="4149899" y="2057425"/>
              <a:ext cx="153988" cy="1539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sv-SE"/>
            </a:p>
          </p:txBody>
        </p:sp>
      </p:grpSp>
      <p:sp>
        <p:nvSpPr>
          <p:cNvPr id="47" name="Text Box 37"/>
          <p:cNvSpPr txBox="1">
            <a:spLocks noChangeArrowheads="1"/>
          </p:cNvSpPr>
          <p:nvPr/>
        </p:nvSpPr>
        <p:spPr bwMode="auto">
          <a:xfrm>
            <a:off x="6853589" y="1793403"/>
            <a:ext cx="310699" cy="323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sv-SE" altLang="sv-SE" dirty="0" smtClean="0"/>
              <a:t>X</a:t>
            </a:r>
            <a:endParaRPr lang="sv-SE" altLang="sv-SE" baseline="-25000" dirty="0"/>
          </a:p>
        </p:txBody>
      </p:sp>
    </p:spTree>
    <p:extLst>
      <p:ext uri="{BB962C8B-B14F-4D97-AF65-F5344CB8AC3E}">
        <p14:creationId xmlns:p14="http://schemas.microsoft.com/office/powerpoint/2010/main" val="2904702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Line 29"/>
          <p:cNvSpPr>
            <a:spLocks noChangeShapeType="1"/>
          </p:cNvSpPr>
          <p:nvPr/>
        </p:nvSpPr>
        <p:spPr bwMode="auto">
          <a:xfrm>
            <a:off x="6881785" y="1105433"/>
            <a:ext cx="157623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D-Latch Design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2017-10-03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MCC092 Integrated Circuit Design - sequential circuit design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C4412-33A4-4AED-B417-B7AC13EB55CC}" type="slidenum">
              <a:rPr lang="sv-SE" smtClean="0"/>
              <a:t>29</a:t>
            </a:fld>
            <a:endParaRPr lang="sv-SE"/>
          </a:p>
        </p:txBody>
      </p:sp>
      <p:sp>
        <p:nvSpPr>
          <p:cNvPr id="14" name="Line 29"/>
          <p:cNvSpPr>
            <a:spLocks noChangeShapeType="1"/>
          </p:cNvSpPr>
          <p:nvPr/>
        </p:nvSpPr>
        <p:spPr bwMode="auto">
          <a:xfrm>
            <a:off x="4788025" y="2163827"/>
            <a:ext cx="367017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grpSp>
        <p:nvGrpSpPr>
          <p:cNvPr id="15" name="Group 14"/>
          <p:cNvGrpSpPr/>
          <p:nvPr/>
        </p:nvGrpSpPr>
        <p:grpSpPr>
          <a:xfrm>
            <a:off x="7181299" y="1722453"/>
            <a:ext cx="788218" cy="882749"/>
            <a:chOff x="3403774" y="1641500"/>
            <a:chExt cx="900113" cy="1008063"/>
          </a:xfrm>
        </p:grpSpPr>
        <p:sp>
          <p:nvSpPr>
            <p:cNvPr id="38" name="AutoShape 32"/>
            <p:cNvSpPr>
              <a:spLocks noChangeArrowheads="1"/>
            </p:cNvSpPr>
            <p:nvPr/>
          </p:nvSpPr>
          <p:spPr bwMode="auto">
            <a:xfrm rot="5400000">
              <a:off x="3272805" y="1772469"/>
              <a:ext cx="1008063" cy="746125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9" name="Oval 33"/>
            <p:cNvSpPr>
              <a:spLocks noChangeArrowheads="1"/>
            </p:cNvSpPr>
            <p:nvPr/>
          </p:nvSpPr>
          <p:spPr bwMode="auto">
            <a:xfrm>
              <a:off x="4149899" y="2057425"/>
              <a:ext cx="153988" cy="1539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sv-SE"/>
            </a:p>
          </p:txBody>
        </p:sp>
      </p:grpSp>
      <p:sp>
        <p:nvSpPr>
          <p:cNvPr id="16" name="Text Box 36"/>
          <p:cNvSpPr txBox="1">
            <a:spLocks noChangeArrowheads="1"/>
          </p:cNvSpPr>
          <p:nvPr/>
        </p:nvSpPr>
        <p:spPr bwMode="auto">
          <a:xfrm>
            <a:off x="4405317" y="1984721"/>
            <a:ext cx="310699" cy="347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sv-SE" altLang="sv-SE" sz="2000" dirty="0" smtClean="0"/>
              <a:t>D</a:t>
            </a:r>
            <a:endParaRPr lang="sv-SE" altLang="sv-SE" sz="2000" baseline="-25000" dirty="0"/>
          </a:p>
        </p:txBody>
      </p:sp>
      <p:sp>
        <p:nvSpPr>
          <p:cNvPr id="17" name="Text Box 37"/>
          <p:cNvSpPr txBox="1">
            <a:spLocks noChangeArrowheads="1"/>
          </p:cNvSpPr>
          <p:nvPr/>
        </p:nvSpPr>
        <p:spPr bwMode="auto">
          <a:xfrm>
            <a:off x="6853589" y="1793403"/>
            <a:ext cx="310699" cy="323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sv-SE" altLang="sv-SE" dirty="0" smtClean="0"/>
              <a:t>X</a:t>
            </a:r>
            <a:endParaRPr lang="sv-SE" altLang="sv-SE" baseline="-25000" dirty="0"/>
          </a:p>
        </p:txBody>
      </p:sp>
      <p:sp>
        <p:nvSpPr>
          <p:cNvPr id="18" name="Rectangle 40"/>
          <p:cNvSpPr>
            <a:spLocks noChangeArrowheads="1"/>
          </p:cNvSpPr>
          <p:nvPr/>
        </p:nvSpPr>
        <p:spPr bwMode="auto">
          <a:xfrm>
            <a:off x="7668344" y="3356992"/>
            <a:ext cx="360040" cy="648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_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Symbol" pitchFamily="18" charset="2"/>
                <a:ea typeface="Calibri" pitchFamily="34" charset="0"/>
                <a:cs typeface="Arial" pitchFamily="34" charset="0"/>
              </a:rPr>
              <a:t>f</a:t>
            </a:r>
            <a:endParaRPr lang="en-US" sz="1600" dirty="0"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Rectangle 32"/>
          <p:cNvSpPr>
            <a:spLocks noChangeArrowheads="1"/>
          </p:cNvSpPr>
          <p:nvPr/>
        </p:nvSpPr>
        <p:spPr bwMode="auto">
          <a:xfrm>
            <a:off x="7697158" y="2616094"/>
            <a:ext cx="94289" cy="215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ea typeface="Calibri" pitchFamily="34" charset="0"/>
                <a:cs typeface="Arial" pitchFamily="34" charset="0"/>
              </a:rPr>
              <a:t>f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 rot="16200000">
            <a:off x="5919244" y="1968632"/>
            <a:ext cx="916036" cy="378193"/>
            <a:chOff x="2626631" y="2013024"/>
            <a:chExt cx="1046076" cy="431881"/>
          </a:xfrm>
        </p:grpSpPr>
        <p:sp>
          <p:nvSpPr>
            <p:cNvPr id="32" name="Line 34"/>
            <p:cNvSpPr>
              <a:spLocks noChangeShapeType="1"/>
            </p:cNvSpPr>
            <p:nvPr/>
          </p:nvSpPr>
          <p:spPr bwMode="auto">
            <a:xfrm flipV="1">
              <a:off x="2914632" y="2013026"/>
              <a:ext cx="0" cy="43187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</a:endParaRPr>
            </a:p>
          </p:txBody>
        </p:sp>
        <p:sp>
          <p:nvSpPr>
            <p:cNvPr id="33" name="Line 34"/>
            <p:cNvSpPr>
              <a:spLocks noChangeShapeType="1"/>
            </p:cNvSpPr>
            <p:nvPr/>
          </p:nvSpPr>
          <p:spPr bwMode="auto">
            <a:xfrm flipV="1">
              <a:off x="3384000" y="2013025"/>
              <a:ext cx="1183" cy="43187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</a:endParaRPr>
            </a:p>
          </p:txBody>
        </p:sp>
        <p:sp>
          <p:nvSpPr>
            <p:cNvPr id="34" name="Line 38"/>
            <p:cNvSpPr>
              <a:spLocks noChangeShapeType="1"/>
            </p:cNvSpPr>
            <p:nvPr/>
          </p:nvSpPr>
          <p:spPr bwMode="auto">
            <a:xfrm>
              <a:off x="3385183" y="2228372"/>
              <a:ext cx="287524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</a:endParaRPr>
            </a:p>
          </p:txBody>
        </p:sp>
        <p:sp>
          <p:nvSpPr>
            <p:cNvPr id="35" name="Line 38"/>
            <p:cNvSpPr>
              <a:spLocks noChangeShapeType="1"/>
            </p:cNvSpPr>
            <p:nvPr/>
          </p:nvSpPr>
          <p:spPr bwMode="auto">
            <a:xfrm>
              <a:off x="2626631" y="2228375"/>
              <a:ext cx="28800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</a:endParaRPr>
            </a:p>
          </p:txBody>
        </p:sp>
        <p:sp>
          <p:nvSpPr>
            <p:cNvPr id="36" name="Oval 19"/>
            <p:cNvSpPr>
              <a:spLocks noChangeAspect="1" noChangeArrowheads="1"/>
            </p:cNvSpPr>
            <p:nvPr/>
          </p:nvSpPr>
          <p:spPr bwMode="auto">
            <a:xfrm>
              <a:off x="2806632" y="2174964"/>
              <a:ext cx="108000" cy="108000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 rot="5400000">
              <a:off x="2933916" y="2102964"/>
              <a:ext cx="431879" cy="252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21" name="Line 66"/>
          <p:cNvSpPr>
            <a:spLocks noChangeShapeType="1"/>
          </p:cNvSpPr>
          <p:nvPr/>
        </p:nvSpPr>
        <p:spPr bwMode="auto">
          <a:xfrm>
            <a:off x="8458200" y="2164315"/>
            <a:ext cx="0" cy="100879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 dirty="0">
              <a:latin typeface="+mj-lt"/>
            </a:endParaRPr>
          </a:p>
        </p:txBody>
      </p:sp>
      <p:sp>
        <p:nvSpPr>
          <p:cNvPr id="22" name="Line 29"/>
          <p:cNvSpPr>
            <a:spLocks noChangeShapeType="1"/>
          </p:cNvSpPr>
          <p:nvPr/>
        </p:nvSpPr>
        <p:spPr bwMode="auto">
          <a:xfrm>
            <a:off x="6881786" y="3165227"/>
            <a:ext cx="1576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3" name="Line 66"/>
          <p:cNvSpPr>
            <a:spLocks noChangeShapeType="1"/>
          </p:cNvSpPr>
          <p:nvPr/>
        </p:nvSpPr>
        <p:spPr bwMode="auto">
          <a:xfrm>
            <a:off x="6881786" y="1115417"/>
            <a:ext cx="0" cy="2049654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+mj-lt"/>
            </a:endParaRPr>
          </a:p>
        </p:txBody>
      </p:sp>
      <p:sp>
        <p:nvSpPr>
          <p:cNvPr id="24" name="Line 66"/>
          <p:cNvSpPr>
            <a:spLocks noChangeShapeType="1"/>
          </p:cNvSpPr>
          <p:nvPr/>
        </p:nvSpPr>
        <p:spPr bwMode="auto">
          <a:xfrm>
            <a:off x="7622696" y="2660830"/>
            <a:ext cx="0" cy="100879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+mj-lt"/>
            </a:endParaRPr>
          </a:p>
        </p:txBody>
      </p:sp>
      <p:grpSp>
        <p:nvGrpSpPr>
          <p:cNvPr id="25" name="Group 24"/>
          <p:cNvGrpSpPr/>
          <p:nvPr/>
        </p:nvGrpSpPr>
        <p:grpSpPr>
          <a:xfrm flipH="1">
            <a:off x="7181299" y="2723853"/>
            <a:ext cx="788218" cy="882749"/>
            <a:chOff x="3403774" y="1641500"/>
            <a:chExt cx="900113" cy="1008063"/>
          </a:xfrm>
        </p:grpSpPr>
        <p:sp>
          <p:nvSpPr>
            <p:cNvPr id="30" name="AutoShape 32"/>
            <p:cNvSpPr>
              <a:spLocks noChangeArrowheads="1"/>
            </p:cNvSpPr>
            <p:nvPr/>
          </p:nvSpPr>
          <p:spPr bwMode="auto">
            <a:xfrm rot="5400000">
              <a:off x="3272805" y="1772469"/>
              <a:ext cx="1008063" cy="746125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1" name="Oval 33"/>
            <p:cNvSpPr>
              <a:spLocks noChangeArrowheads="1"/>
            </p:cNvSpPr>
            <p:nvPr/>
          </p:nvSpPr>
          <p:spPr bwMode="auto">
            <a:xfrm>
              <a:off x="4149899" y="2057425"/>
              <a:ext cx="153988" cy="1539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sv-SE"/>
            </a:p>
          </p:txBody>
        </p:sp>
      </p:grpSp>
      <p:sp>
        <p:nvSpPr>
          <p:cNvPr id="26" name="Oval 63"/>
          <p:cNvSpPr>
            <a:spLocks noChangeArrowheads="1"/>
          </p:cNvSpPr>
          <p:nvPr/>
        </p:nvSpPr>
        <p:spPr bwMode="auto">
          <a:xfrm>
            <a:off x="7575408" y="2857860"/>
            <a:ext cx="94574" cy="94574"/>
          </a:xfrm>
          <a:prstGeom prst="ellipse">
            <a:avLst/>
          </a:prstGeom>
          <a:solidFill>
            <a:srgbClr val="FFFF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+mj-lt"/>
            </a:endParaRPr>
          </a:p>
        </p:txBody>
      </p:sp>
      <p:sp>
        <p:nvSpPr>
          <p:cNvPr id="27" name="Rectangle 40"/>
          <p:cNvSpPr>
            <a:spLocks noChangeArrowheads="1"/>
          </p:cNvSpPr>
          <p:nvPr/>
        </p:nvSpPr>
        <p:spPr bwMode="auto">
          <a:xfrm>
            <a:off x="6426302" y="2282490"/>
            <a:ext cx="665978" cy="44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_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ea typeface="Calibri" pitchFamily="34" charset="0"/>
                <a:cs typeface="Arial" pitchFamily="34" charset="0"/>
              </a:rPr>
              <a:t>f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" name="Rectangle 32"/>
          <p:cNvSpPr>
            <a:spLocks noChangeArrowheads="1"/>
          </p:cNvSpPr>
          <p:nvPr/>
        </p:nvSpPr>
        <p:spPr bwMode="auto">
          <a:xfrm>
            <a:off x="6426064" y="1656706"/>
            <a:ext cx="94289" cy="215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ea typeface="Calibri" pitchFamily="34" charset="0"/>
                <a:cs typeface="Arial" pitchFamily="34" charset="0"/>
              </a:rPr>
              <a:t>f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5076056" y="1722453"/>
            <a:ext cx="788218" cy="882749"/>
            <a:chOff x="3403774" y="1641500"/>
            <a:chExt cx="900113" cy="1008063"/>
          </a:xfrm>
        </p:grpSpPr>
        <p:sp>
          <p:nvSpPr>
            <p:cNvPr id="45" name="AutoShape 32"/>
            <p:cNvSpPr>
              <a:spLocks noChangeArrowheads="1"/>
            </p:cNvSpPr>
            <p:nvPr/>
          </p:nvSpPr>
          <p:spPr bwMode="auto">
            <a:xfrm rot="5400000">
              <a:off x="3272805" y="1772469"/>
              <a:ext cx="1008063" cy="746125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6" name="Oval 33"/>
            <p:cNvSpPr>
              <a:spLocks noChangeArrowheads="1"/>
            </p:cNvSpPr>
            <p:nvPr/>
          </p:nvSpPr>
          <p:spPr bwMode="auto">
            <a:xfrm>
              <a:off x="4149899" y="2057425"/>
              <a:ext cx="153988" cy="1539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sv-SE"/>
            </a:p>
          </p:txBody>
        </p:sp>
      </p:grpSp>
      <p:sp>
        <p:nvSpPr>
          <p:cNvPr id="42" name="Rectangle 3"/>
          <p:cNvSpPr txBox="1">
            <a:spLocks noChangeArrowheads="1"/>
          </p:cNvSpPr>
          <p:nvPr/>
        </p:nvSpPr>
        <p:spPr>
          <a:xfrm>
            <a:off x="685800" y="1524000"/>
            <a:ext cx="7772400" cy="457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sv-SE" sz="2700" dirty="0" smtClean="0"/>
              <a:t>Buffered output</a:t>
            </a:r>
          </a:p>
          <a:p>
            <a:pPr lvl="1">
              <a:buFontTx/>
              <a:buNone/>
            </a:pPr>
            <a:r>
              <a:rPr lang="en-US" altLang="sv-SE" sz="2400" dirty="0" smtClean="0"/>
              <a:t>+	No </a:t>
            </a:r>
            <a:r>
              <a:rPr lang="en-US" altLang="sv-SE" sz="2400" dirty="0" err="1" smtClean="0"/>
              <a:t>backdriving</a:t>
            </a:r>
            <a:endParaRPr lang="en-US" altLang="sv-SE" sz="2400" dirty="0" smtClean="0"/>
          </a:p>
          <a:p>
            <a:endParaRPr lang="en-US" altLang="sv-SE" sz="2700" dirty="0" smtClean="0"/>
          </a:p>
          <a:p>
            <a:endParaRPr lang="en-US" altLang="sv-SE" sz="2700" dirty="0" smtClean="0"/>
          </a:p>
          <a:p>
            <a:r>
              <a:rPr lang="en-US" altLang="sv-SE" sz="2700" dirty="0" smtClean="0"/>
              <a:t>Widely used in standard cells</a:t>
            </a:r>
          </a:p>
          <a:p>
            <a:pPr lvl="1">
              <a:buFontTx/>
              <a:buNone/>
            </a:pPr>
            <a:r>
              <a:rPr lang="en-US" altLang="sv-SE" sz="2400" dirty="0" smtClean="0"/>
              <a:t>+ Very robust (most important)</a:t>
            </a:r>
          </a:p>
          <a:p>
            <a:pPr lvl="1">
              <a:buFontTx/>
              <a:buChar char="-"/>
            </a:pPr>
            <a:r>
              <a:rPr lang="en-US" altLang="sv-SE" sz="2400" dirty="0" smtClean="0"/>
              <a:t>Rather large</a:t>
            </a:r>
          </a:p>
          <a:p>
            <a:pPr lvl="1">
              <a:buFontTx/>
              <a:buChar char="-"/>
            </a:pPr>
            <a:r>
              <a:rPr lang="en-US" altLang="sv-SE" sz="2400" dirty="0" smtClean="0"/>
              <a:t>Rather slow (1.5 – 2 FO4 delays)</a:t>
            </a:r>
          </a:p>
          <a:p>
            <a:pPr lvl="1">
              <a:buFontTx/>
              <a:buChar char="-"/>
            </a:pPr>
            <a:r>
              <a:rPr lang="en-US" altLang="sv-SE" sz="2400" dirty="0" smtClean="0"/>
              <a:t>High clock loading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7181299" y="674043"/>
            <a:ext cx="788218" cy="882749"/>
            <a:chOff x="3403774" y="1641500"/>
            <a:chExt cx="900113" cy="1008063"/>
          </a:xfrm>
        </p:grpSpPr>
        <p:sp>
          <p:nvSpPr>
            <p:cNvPr id="47" name="AutoShape 32"/>
            <p:cNvSpPr>
              <a:spLocks noChangeArrowheads="1"/>
            </p:cNvSpPr>
            <p:nvPr/>
          </p:nvSpPr>
          <p:spPr bwMode="auto">
            <a:xfrm rot="5400000">
              <a:off x="3272805" y="1772469"/>
              <a:ext cx="1008063" cy="746125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8" name="Oval 33"/>
            <p:cNvSpPr>
              <a:spLocks noChangeArrowheads="1"/>
            </p:cNvSpPr>
            <p:nvPr/>
          </p:nvSpPr>
          <p:spPr bwMode="auto">
            <a:xfrm>
              <a:off x="4149899" y="2057425"/>
              <a:ext cx="153988" cy="1539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sv-SE"/>
            </a:p>
          </p:txBody>
        </p:sp>
      </p:grpSp>
      <p:sp>
        <p:nvSpPr>
          <p:cNvPr id="50" name="Text Box 37"/>
          <p:cNvSpPr txBox="1">
            <a:spLocks noChangeArrowheads="1"/>
          </p:cNvSpPr>
          <p:nvPr/>
        </p:nvSpPr>
        <p:spPr bwMode="auto">
          <a:xfrm>
            <a:off x="8460432" y="961625"/>
            <a:ext cx="310699" cy="30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sv-SE" altLang="sv-SE" dirty="0" smtClean="0"/>
              <a:t>Q</a:t>
            </a:r>
            <a:endParaRPr lang="sv-SE" altLang="sv-SE" baseline="-25000" dirty="0"/>
          </a:p>
        </p:txBody>
      </p:sp>
      <p:sp>
        <p:nvSpPr>
          <p:cNvPr id="41" name="Text Box 37"/>
          <p:cNvSpPr txBox="1">
            <a:spLocks noChangeArrowheads="1"/>
          </p:cNvSpPr>
          <p:nvPr/>
        </p:nvSpPr>
        <p:spPr bwMode="auto">
          <a:xfrm>
            <a:off x="8053639" y="1897729"/>
            <a:ext cx="310699" cy="30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sv-SE" altLang="sv-SE" dirty="0" smtClean="0"/>
              <a:t>Q</a:t>
            </a:r>
            <a:endParaRPr lang="sv-SE" altLang="sv-SE" baseline="-25000" dirty="0"/>
          </a:p>
        </p:txBody>
      </p:sp>
    </p:spTree>
    <p:extLst>
      <p:ext uri="{BB962C8B-B14F-4D97-AF65-F5344CB8AC3E}">
        <p14:creationId xmlns:p14="http://schemas.microsoft.com/office/powerpoint/2010/main" val="1338027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Sequencing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2017-10-03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MCC092 Integrated Circuit Design - sequential circuit design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C4412-33A4-4AED-B417-B7AC13EB55CC}" type="slidenum">
              <a:rPr lang="sv-SE" smtClean="0"/>
              <a:t>3</a:t>
            </a:fld>
            <a:endParaRPr lang="sv-SE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sv-SE" dirty="0" smtClean="0"/>
              <a:t>If tokens move through pipeline at constant speed, no sequencing elements are necessary</a:t>
            </a:r>
          </a:p>
          <a:p>
            <a:pPr eaLnBrk="1" hangingPunct="1"/>
            <a:r>
              <a:rPr lang="en-US" altLang="sv-SE" dirty="0" smtClean="0"/>
              <a:t>Ex: fiber-optic cable</a:t>
            </a:r>
          </a:p>
          <a:p>
            <a:pPr lvl="1" eaLnBrk="1" hangingPunct="1"/>
            <a:r>
              <a:rPr lang="en-US" altLang="sv-SE" dirty="0" smtClean="0"/>
              <a:t>Light pulses (tokens) are sent down cable</a:t>
            </a:r>
          </a:p>
          <a:p>
            <a:pPr lvl="1" eaLnBrk="1" hangingPunct="1"/>
            <a:r>
              <a:rPr lang="en-US" altLang="sv-SE" dirty="0" smtClean="0"/>
              <a:t>Next pulse sent before first reaches end of cable</a:t>
            </a:r>
          </a:p>
          <a:p>
            <a:pPr lvl="1" eaLnBrk="1" hangingPunct="1"/>
            <a:r>
              <a:rPr lang="en-US" altLang="sv-SE" dirty="0" smtClean="0"/>
              <a:t>No need for hardware to separate pulses</a:t>
            </a:r>
          </a:p>
          <a:p>
            <a:pPr lvl="1" eaLnBrk="1" hangingPunct="1"/>
            <a:r>
              <a:rPr lang="en-US" altLang="sv-SE" dirty="0" smtClean="0"/>
              <a:t>But </a:t>
            </a:r>
            <a:r>
              <a:rPr lang="en-US" altLang="sv-SE" i="1" dirty="0" smtClean="0"/>
              <a:t>dispersion</a:t>
            </a:r>
            <a:r>
              <a:rPr lang="en-US" altLang="sv-SE" dirty="0" smtClean="0"/>
              <a:t> sets min time between pulses</a:t>
            </a:r>
          </a:p>
          <a:p>
            <a:pPr eaLnBrk="1" hangingPunct="1"/>
            <a:r>
              <a:rPr lang="en-US" altLang="sv-SE" dirty="0" smtClean="0"/>
              <a:t>This is called </a:t>
            </a:r>
            <a:r>
              <a:rPr lang="en-US" altLang="sv-SE" i="1" dirty="0" smtClean="0">
                <a:solidFill>
                  <a:srgbClr val="0070C0"/>
                </a:solidFill>
              </a:rPr>
              <a:t>wave pipelining</a:t>
            </a:r>
            <a:r>
              <a:rPr lang="en-US" altLang="sv-SE" dirty="0" smtClean="0">
                <a:solidFill>
                  <a:srgbClr val="0070C0"/>
                </a:solidFill>
              </a:rPr>
              <a:t> </a:t>
            </a:r>
            <a:r>
              <a:rPr lang="en-US" altLang="sv-SE" dirty="0" smtClean="0"/>
              <a:t>in circuits</a:t>
            </a:r>
          </a:p>
          <a:p>
            <a:pPr eaLnBrk="1" hangingPunct="1"/>
            <a:r>
              <a:rPr lang="en-US" altLang="sv-SE" dirty="0" smtClean="0"/>
              <a:t>In most circuits, dispersion is high</a:t>
            </a:r>
          </a:p>
          <a:p>
            <a:pPr lvl="1" eaLnBrk="1" hangingPunct="1"/>
            <a:r>
              <a:rPr lang="en-US" altLang="sv-SE" dirty="0" smtClean="0"/>
              <a:t>Solution: delay fast tokens so they don’t catch up on slow ones.</a:t>
            </a:r>
          </a:p>
        </p:txBody>
      </p:sp>
    </p:spTree>
    <p:extLst>
      <p:ext uri="{BB962C8B-B14F-4D97-AF65-F5344CB8AC3E}">
        <p14:creationId xmlns:p14="http://schemas.microsoft.com/office/powerpoint/2010/main" val="1344490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D-type Flip-Flop Design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2017-10-03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MCC092 Integrated Circuit Design - sequential circuit design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C4412-33A4-4AED-B417-B7AC13EB55CC}" type="slidenum">
              <a:rPr lang="sv-SE" smtClean="0"/>
              <a:t>30</a:t>
            </a:fld>
            <a:endParaRPr lang="sv-SE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85800" y="1524000"/>
            <a:ext cx="77724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sv-SE" sz="2700" dirty="0" smtClean="0"/>
              <a:t>Flip-flop is built as pair of back-to-back latches</a:t>
            </a:r>
          </a:p>
        </p:txBody>
      </p:sp>
      <p:grpSp>
        <p:nvGrpSpPr>
          <p:cNvPr id="75" name="Group 74"/>
          <p:cNvGrpSpPr/>
          <p:nvPr/>
        </p:nvGrpSpPr>
        <p:grpSpPr>
          <a:xfrm>
            <a:off x="323528" y="2780928"/>
            <a:ext cx="8519611" cy="3186322"/>
            <a:chOff x="107504" y="2751991"/>
            <a:chExt cx="8519611" cy="3186322"/>
          </a:xfrm>
        </p:grpSpPr>
        <p:sp>
          <p:nvSpPr>
            <p:cNvPr id="42" name="Line 29"/>
            <p:cNvSpPr>
              <a:spLocks noChangeShapeType="1"/>
            </p:cNvSpPr>
            <p:nvPr/>
          </p:nvSpPr>
          <p:spPr bwMode="auto">
            <a:xfrm>
              <a:off x="490212" y="4227991"/>
              <a:ext cx="77541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107504" y="3723991"/>
              <a:ext cx="4052883" cy="2203659"/>
              <a:chOff x="107504" y="3723991"/>
              <a:chExt cx="4052883" cy="2203659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2883486" y="3789738"/>
                <a:ext cx="788218" cy="882749"/>
                <a:chOff x="3403774" y="1641500"/>
                <a:chExt cx="900113" cy="1008063"/>
              </a:xfrm>
            </p:grpSpPr>
            <p:sp>
              <p:nvSpPr>
                <p:cNvPr id="69" name="AutoShape 32"/>
                <p:cNvSpPr>
                  <a:spLocks noChangeArrowheads="1"/>
                </p:cNvSpPr>
                <p:nvPr/>
              </p:nvSpPr>
              <p:spPr bwMode="auto">
                <a:xfrm rot="5400000">
                  <a:off x="3272805" y="1772469"/>
                  <a:ext cx="1008063" cy="746125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0" name="Oval 33"/>
                <p:cNvSpPr>
                  <a:spLocks noChangeArrowheads="1"/>
                </p:cNvSpPr>
                <p:nvPr/>
              </p:nvSpPr>
              <p:spPr bwMode="auto">
                <a:xfrm>
                  <a:off x="4149899" y="2057425"/>
                  <a:ext cx="153988" cy="1539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sv-SE"/>
                </a:p>
              </p:txBody>
            </p:sp>
          </p:grpSp>
          <p:sp>
            <p:nvSpPr>
              <p:cNvPr id="44" name="Text Box 36"/>
              <p:cNvSpPr txBox="1">
                <a:spLocks noChangeArrowheads="1"/>
              </p:cNvSpPr>
              <p:nvPr/>
            </p:nvSpPr>
            <p:spPr bwMode="auto">
              <a:xfrm>
                <a:off x="107504" y="4052006"/>
                <a:ext cx="310699" cy="3475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sv-SE" altLang="sv-SE" sz="2000" dirty="0" smtClean="0"/>
                  <a:t>D</a:t>
                </a:r>
                <a:endParaRPr lang="sv-SE" altLang="sv-SE" sz="2000" baseline="-25000" dirty="0"/>
              </a:p>
            </p:txBody>
          </p:sp>
          <p:sp>
            <p:nvSpPr>
              <p:cNvPr id="45" name="Rectangle 40"/>
              <p:cNvSpPr>
                <a:spLocks noChangeArrowheads="1"/>
              </p:cNvSpPr>
              <p:nvPr/>
            </p:nvSpPr>
            <p:spPr bwMode="auto">
              <a:xfrm>
                <a:off x="3399583" y="5484794"/>
                <a:ext cx="319654" cy="4428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ts val="18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 smtClean="0">
                    <a:latin typeface="Arial" pitchFamily="34" charset="0"/>
                  </a:rPr>
                  <a:t>_</a:t>
                </a: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ts val="16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itchFamily="18" charset="2"/>
                    <a:ea typeface="Calibri" pitchFamily="34" charset="0"/>
                    <a:cs typeface="Arial" pitchFamily="34" charset="0"/>
                  </a:rPr>
                  <a:t>f</a:t>
                </a: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6" name="Rectangle 32"/>
              <p:cNvSpPr>
                <a:spLocks noChangeArrowheads="1"/>
              </p:cNvSpPr>
              <p:nvPr/>
            </p:nvSpPr>
            <p:spPr bwMode="auto">
              <a:xfrm>
                <a:off x="3399345" y="4683379"/>
                <a:ext cx="94289" cy="2155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itchFamily="18" charset="2"/>
                    <a:ea typeface="Calibri" pitchFamily="34" charset="0"/>
                    <a:cs typeface="Arial" pitchFamily="34" charset="0"/>
                  </a:rPr>
                  <a:t>f</a:t>
                </a: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grpSp>
            <p:nvGrpSpPr>
              <p:cNvPr id="47" name="Group 46"/>
              <p:cNvGrpSpPr/>
              <p:nvPr/>
            </p:nvGrpSpPr>
            <p:grpSpPr>
              <a:xfrm rot="16200000">
                <a:off x="1621432" y="4035916"/>
                <a:ext cx="916036" cy="378193"/>
                <a:chOff x="2626631" y="2013024"/>
                <a:chExt cx="1046076" cy="431881"/>
              </a:xfrm>
            </p:grpSpPr>
            <p:sp>
              <p:nvSpPr>
                <p:cNvPr id="63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2914632" y="2013026"/>
                  <a:ext cx="0" cy="43187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>
                    <a:latin typeface="+mj-lt"/>
                  </a:endParaRPr>
                </a:p>
              </p:txBody>
            </p:sp>
            <p:sp>
              <p:nvSpPr>
                <p:cNvPr id="64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3384000" y="2013025"/>
                  <a:ext cx="1183" cy="43187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>
                    <a:latin typeface="+mj-lt"/>
                  </a:endParaRPr>
                </a:p>
              </p:txBody>
            </p:sp>
            <p:sp>
              <p:nvSpPr>
                <p:cNvPr id="65" name="Line 38"/>
                <p:cNvSpPr>
                  <a:spLocks noChangeShapeType="1"/>
                </p:cNvSpPr>
                <p:nvPr/>
              </p:nvSpPr>
              <p:spPr bwMode="auto">
                <a:xfrm>
                  <a:off x="3385183" y="2228372"/>
                  <a:ext cx="287524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>
                    <a:latin typeface="+mj-lt"/>
                  </a:endParaRPr>
                </a:p>
              </p:txBody>
            </p:sp>
            <p:sp>
              <p:nvSpPr>
                <p:cNvPr id="66" name="Line 38"/>
                <p:cNvSpPr>
                  <a:spLocks noChangeShapeType="1"/>
                </p:cNvSpPr>
                <p:nvPr/>
              </p:nvSpPr>
              <p:spPr bwMode="auto">
                <a:xfrm>
                  <a:off x="2626631" y="2228375"/>
                  <a:ext cx="288000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>
                    <a:latin typeface="+mj-lt"/>
                  </a:endParaRPr>
                </a:p>
              </p:txBody>
            </p:sp>
            <p:sp>
              <p:nvSpPr>
                <p:cNvPr id="67" name="Oval 19"/>
                <p:cNvSpPr>
                  <a:spLocks noChangeAspect="1" noChangeArrowheads="1"/>
                </p:cNvSpPr>
                <p:nvPr/>
              </p:nvSpPr>
              <p:spPr bwMode="auto">
                <a:xfrm>
                  <a:off x="3384000" y="2174964"/>
                  <a:ext cx="108000" cy="108000"/>
                </a:xfrm>
                <a:prstGeom prst="ellipse">
                  <a:avLst/>
                </a:prstGeom>
                <a:solidFill>
                  <a:srgbClr val="FFFF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>
                    <a:latin typeface="+mj-lt"/>
                  </a:endParaRPr>
                </a:p>
              </p:txBody>
            </p:sp>
            <p:sp>
              <p:nvSpPr>
                <p:cNvPr id="68" name="Rectangle 67"/>
                <p:cNvSpPr/>
                <p:nvPr/>
              </p:nvSpPr>
              <p:spPr>
                <a:xfrm rot="5400000">
                  <a:off x="2933916" y="2102964"/>
                  <a:ext cx="431879" cy="2520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</p:grpSp>
          <p:sp>
            <p:nvSpPr>
              <p:cNvPr id="48" name="Line 66"/>
              <p:cNvSpPr>
                <a:spLocks noChangeShapeType="1"/>
              </p:cNvSpPr>
              <p:nvPr/>
            </p:nvSpPr>
            <p:spPr bwMode="auto">
              <a:xfrm>
                <a:off x="4160387" y="4231600"/>
                <a:ext cx="0" cy="100879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dirty="0">
                  <a:latin typeface="+mj-lt"/>
                </a:endParaRPr>
              </a:p>
            </p:txBody>
          </p:sp>
          <p:sp>
            <p:nvSpPr>
              <p:cNvPr id="49" name="Line 29"/>
              <p:cNvSpPr>
                <a:spLocks noChangeShapeType="1"/>
              </p:cNvSpPr>
              <p:nvPr/>
            </p:nvSpPr>
            <p:spPr bwMode="auto">
              <a:xfrm>
                <a:off x="2583973" y="5232512"/>
                <a:ext cx="157623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0" name="Line 66"/>
              <p:cNvSpPr>
                <a:spLocks noChangeShapeType="1"/>
              </p:cNvSpPr>
              <p:nvPr/>
            </p:nvSpPr>
            <p:spPr bwMode="auto">
              <a:xfrm>
                <a:off x="2583973" y="4232500"/>
                <a:ext cx="0" cy="99985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latin typeface="+mj-lt"/>
                </a:endParaRPr>
              </a:p>
            </p:txBody>
          </p:sp>
          <p:sp>
            <p:nvSpPr>
              <p:cNvPr id="51" name="Line 66"/>
              <p:cNvSpPr>
                <a:spLocks noChangeShapeType="1"/>
              </p:cNvSpPr>
              <p:nvPr/>
            </p:nvSpPr>
            <p:spPr bwMode="auto">
              <a:xfrm>
                <a:off x="3324883" y="4728115"/>
                <a:ext cx="0" cy="100879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latin typeface="+mj-lt"/>
                </a:endParaRPr>
              </a:p>
            </p:txBody>
          </p:sp>
          <p:grpSp>
            <p:nvGrpSpPr>
              <p:cNvPr id="52" name="Group 51"/>
              <p:cNvGrpSpPr/>
              <p:nvPr/>
            </p:nvGrpSpPr>
            <p:grpSpPr>
              <a:xfrm flipH="1">
                <a:off x="2883486" y="4791138"/>
                <a:ext cx="788218" cy="882749"/>
                <a:chOff x="3403774" y="1641500"/>
                <a:chExt cx="900113" cy="1008063"/>
              </a:xfrm>
            </p:grpSpPr>
            <p:sp>
              <p:nvSpPr>
                <p:cNvPr id="61" name="AutoShape 32"/>
                <p:cNvSpPr>
                  <a:spLocks noChangeArrowheads="1"/>
                </p:cNvSpPr>
                <p:nvPr/>
              </p:nvSpPr>
              <p:spPr bwMode="auto">
                <a:xfrm rot="5400000">
                  <a:off x="3272805" y="1772469"/>
                  <a:ext cx="1008063" cy="746125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62" name="Oval 33"/>
                <p:cNvSpPr>
                  <a:spLocks noChangeArrowheads="1"/>
                </p:cNvSpPr>
                <p:nvPr/>
              </p:nvSpPr>
              <p:spPr bwMode="auto">
                <a:xfrm>
                  <a:off x="4149899" y="2057425"/>
                  <a:ext cx="153988" cy="1539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sv-SE"/>
                </a:p>
              </p:txBody>
            </p:sp>
          </p:grpSp>
          <p:sp>
            <p:nvSpPr>
              <p:cNvPr id="53" name="Oval 63"/>
              <p:cNvSpPr>
                <a:spLocks noChangeArrowheads="1"/>
              </p:cNvSpPr>
              <p:nvPr/>
            </p:nvSpPr>
            <p:spPr bwMode="auto">
              <a:xfrm>
                <a:off x="3277595" y="5451991"/>
                <a:ext cx="94574" cy="94574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latin typeface="+mj-lt"/>
                </a:endParaRPr>
              </a:p>
            </p:txBody>
          </p:sp>
          <p:sp>
            <p:nvSpPr>
              <p:cNvPr id="55" name="Rectangle 32"/>
              <p:cNvSpPr>
                <a:spLocks noChangeArrowheads="1"/>
              </p:cNvSpPr>
              <p:nvPr/>
            </p:nvSpPr>
            <p:spPr bwMode="auto">
              <a:xfrm>
                <a:off x="2128251" y="3723991"/>
                <a:ext cx="94289" cy="2155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itchFamily="18" charset="2"/>
                    <a:ea typeface="Calibri" pitchFamily="34" charset="0"/>
                    <a:cs typeface="Arial" pitchFamily="34" charset="0"/>
                  </a:rPr>
                  <a:t>f</a:t>
                </a: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grpSp>
            <p:nvGrpSpPr>
              <p:cNvPr id="57" name="Group 56"/>
              <p:cNvGrpSpPr/>
              <p:nvPr/>
            </p:nvGrpSpPr>
            <p:grpSpPr>
              <a:xfrm>
                <a:off x="778243" y="3789738"/>
                <a:ext cx="788218" cy="882749"/>
                <a:chOff x="3403774" y="1641500"/>
                <a:chExt cx="900113" cy="1008063"/>
              </a:xfrm>
            </p:grpSpPr>
            <p:sp>
              <p:nvSpPr>
                <p:cNvPr id="59" name="AutoShape 32"/>
                <p:cNvSpPr>
                  <a:spLocks noChangeArrowheads="1"/>
                </p:cNvSpPr>
                <p:nvPr/>
              </p:nvSpPr>
              <p:spPr bwMode="auto">
                <a:xfrm rot="5400000">
                  <a:off x="3272805" y="1772469"/>
                  <a:ext cx="1008063" cy="746125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60" name="Oval 33"/>
                <p:cNvSpPr>
                  <a:spLocks noChangeArrowheads="1"/>
                </p:cNvSpPr>
                <p:nvPr/>
              </p:nvSpPr>
              <p:spPr bwMode="auto">
                <a:xfrm>
                  <a:off x="4149899" y="2057425"/>
                  <a:ext cx="153988" cy="1539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sv-SE"/>
                </a:p>
              </p:txBody>
            </p:sp>
          </p:grpSp>
          <p:sp>
            <p:nvSpPr>
              <p:cNvPr id="58" name="Text Box 37"/>
              <p:cNvSpPr txBox="1">
                <a:spLocks noChangeArrowheads="1"/>
              </p:cNvSpPr>
              <p:nvPr/>
            </p:nvSpPr>
            <p:spPr bwMode="auto">
              <a:xfrm>
                <a:off x="2555776" y="3860688"/>
                <a:ext cx="310699" cy="3234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sv-SE" altLang="sv-SE" dirty="0" smtClean="0"/>
                  <a:t>X</a:t>
                </a:r>
                <a:endParaRPr lang="sv-SE" altLang="sv-SE" baseline="-25000" dirty="0"/>
              </a:p>
            </p:txBody>
          </p:sp>
        </p:grpSp>
        <p:sp>
          <p:nvSpPr>
            <p:cNvPr id="13" name="Line 29"/>
            <p:cNvSpPr>
              <a:spLocks noChangeShapeType="1"/>
            </p:cNvSpPr>
            <p:nvPr/>
          </p:nvSpPr>
          <p:spPr bwMode="auto">
            <a:xfrm>
              <a:off x="5284387" y="3183381"/>
              <a:ext cx="17339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5583901" y="3800401"/>
              <a:ext cx="788218" cy="882749"/>
              <a:chOff x="3403774" y="1641500"/>
              <a:chExt cx="900113" cy="1008063"/>
            </a:xfrm>
          </p:grpSpPr>
          <p:sp>
            <p:nvSpPr>
              <p:cNvPr id="40" name="AutoShape 32"/>
              <p:cNvSpPr>
                <a:spLocks noChangeArrowheads="1"/>
              </p:cNvSpPr>
              <p:nvPr/>
            </p:nvSpPr>
            <p:spPr bwMode="auto">
              <a:xfrm rot="5400000">
                <a:off x="3272805" y="1772469"/>
                <a:ext cx="1008063" cy="746125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1" name="Oval 33"/>
              <p:cNvSpPr>
                <a:spLocks noChangeArrowheads="1"/>
              </p:cNvSpPr>
              <p:nvPr/>
            </p:nvSpPr>
            <p:spPr bwMode="auto">
              <a:xfrm>
                <a:off x="4149899" y="2057425"/>
                <a:ext cx="153988" cy="15398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sv-SE"/>
              </a:p>
            </p:txBody>
          </p:sp>
        </p:grpSp>
        <p:sp>
          <p:nvSpPr>
            <p:cNvPr id="15" name="Text Box 37"/>
            <p:cNvSpPr txBox="1">
              <a:spLocks noChangeArrowheads="1"/>
            </p:cNvSpPr>
            <p:nvPr/>
          </p:nvSpPr>
          <p:spPr bwMode="auto">
            <a:xfrm>
              <a:off x="5256191" y="3871351"/>
              <a:ext cx="310699" cy="323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sv-SE" altLang="sv-SE" dirty="0" smtClean="0"/>
                <a:t>X</a:t>
              </a:r>
              <a:endParaRPr lang="sv-SE" altLang="sv-SE" baseline="-25000" dirty="0"/>
            </a:p>
          </p:txBody>
        </p:sp>
        <p:sp>
          <p:nvSpPr>
            <p:cNvPr id="16" name="Rectangle 40"/>
            <p:cNvSpPr>
              <a:spLocks noChangeArrowheads="1"/>
            </p:cNvSpPr>
            <p:nvPr/>
          </p:nvSpPr>
          <p:spPr bwMode="auto">
            <a:xfrm>
              <a:off x="6099998" y="5495457"/>
              <a:ext cx="344210" cy="442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_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ea typeface="Calibri" pitchFamily="34" charset="0"/>
                  <a:cs typeface="Arial" pitchFamily="34" charset="0"/>
                </a:rPr>
                <a:t>f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" name="Rectangle 32"/>
            <p:cNvSpPr>
              <a:spLocks noChangeArrowheads="1"/>
            </p:cNvSpPr>
            <p:nvPr/>
          </p:nvSpPr>
          <p:spPr bwMode="auto">
            <a:xfrm>
              <a:off x="6099760" y="4694042"/>
              <a:ext cx="94289" cy="215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ea typeface="Calibri" pitchFamily="34" charset="0"/>
                  <a:cs typeface="Arial" pitchFamily="34" charset="0"/>
                </a:rPr>
                <a:t>f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 rot="16200000">
              <a:off x="4321846" y="4046580"/>
              <a:ext cx="916036" cy="378193"/>
              <a:chOff x="2626631" y="2013024"/>
              <a:chExt cx="1046076" cy="431881"/>
            </a:xfrm>
          </p:grpSpPr>
          <p:sp>
            <p:nvSpPr>
              <p:cNvPr id="34" name="Line 34"/>
              <p:cNvSpPr>
                <a:spLocks noChangeShapeType="1"/>
              </p:cNvSpPr>
              <p:nvPr/>
            </p:nvSpPr>
            <p:spPr bwMode="auto">
              <a:xfrm flipV="1">
                <a:off x="2914632" y="2013026"/>
                <a:ext cx="0" cy="43187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latin typeface="+mj-lt"/>
                </a:endParaRPr>
              </a:p>
            </p:txBody>
          </p:sp>
          <p:sp>
            <p:nvSpPr>
              <p:cNvPr id="35" name="Line 34"/>
              <p:cNvSpPr>
                <a:spLocks noChangeShapeType="1"/>
              </p:cNvSpPr>
              <p:nvPr/>
            </p:nvSpPr>
            <p:spPr bwMode="auto">
              <a:xfrm flipV="1">
                <a:off x="3384000" y="2013025"/>
                <a:ext cx="1183" cy="43187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latin typeface="+mj-lt"/>
                </a:endParaRPr>
              </a:p>
            </p:txBody>
          </p:sp>
          <p:sp>
            <p:nvSpPr>
              <p:cNvPr id="36" name="Line 38"/>
              <p:cNvSpPr>
                <a:spLocks noChangeShapeType="1"/>
              </p:cNvSpPr>
              <p:nvPr/>
            </p:nvSpPr>
            <p:spPr bwMode="auto">
              <a:xfrm>
                <a:off x="3385183" y="2228372"/>
                <a:ext cx="287524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latin typeface="+mj-lt"/>
                </a:endParaRPr>
              </a:p>
            </p:txBody>
          </p:sp>
          <p:sp>
            <p:nvSpPr>
              <p:cNvPr id="37" name="Line 38"/>
              <p:cNvSpPr>
                <a:spLocks noChangeShapeType="1"/>
              </p:cNvSpPr>
              <p:nvPr/>
            </p:nvSpPr>
            <p:spPr bwMode="auto">
              <a:xfrm>
                <a:off x="2626631" y="2228375"/>
                <a:ext cx="28800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latin typeface="+mj-lt"/>
                </a:endParaRPr>
              </a:p>
            </p:txBody>
          </p:sp>
          <p:sp>
            <p:nvSpPr>
              <p:cNvPr id="38" name="Oval 19"/>
              <p:cNvSpPr>
                <a:spLocks noChangeAspect="1" noChangeArrowheads="1"/>
              </p:cNvSpPr>
              <p:nvPr/>
            </p:nvSpPr>
            <p:spPr bwMode="auto">
              <a:xfrm>
                <a:off x="2806632" y="2174964"/>
                <a:ext cx="108000" cy="108000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latin typeface="+mj-lt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 rot="5400000">
                <a:off x="2933916" y="2102964"/>
                <a:ext cx="431879" cy="2520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sp>
          <p:nvSpPr>
            <p:cNvPr id="19" name="Line 66"/>
            <p:cNvSpPr>
              <a:spLocks noChangeShapeType="1"/>
            </p:cNvSpPr>
            <p:nvPr/>
          </p:nvSpPr>
          <p:spPr bwMode="auto">
            <a:xfrm>
              <a:off x="6860802" y="4242263"/>
              <a:ext cx="0" cy="100879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latin typeface="+mj-lt"/>
              </a:endParaRPr>
            </a:p>
          </p:txBody>
        </p:sp>
        <p:sp>
          <p:nvSpPr>
            <p:cNvPr id="20" name="Line 29"/>
            <p:cNvSpPr>
              <a:spLocks noChangeShapeType="1"/>
            </p:cNvSpPr>
            <p:nvPr/>
          </p:nvSpPr>
          <p:spPr bwMode="auto">
            <a:xfrm>
              <a:off x="5284388" y="5243175"/>
              <a:ext cx="15762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" name="Line 66"/>
            <p:cNvSpPr>
              <a:spLocks noChangeShapeType="1"/>
            </p:cNvSpPr>
            <p:nvPr/>
          </p:nvSpPr>
          <p:spPr bwMode="auto">
            <a:xfrm>
              <a:off x="5284388" y="3193365"/>
              <a:ext cx="0" cy="204965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</a:endParaRPr>
            </a:p>
          </p:txBody>
        </p:sp>
        <p:sp>
          <p:nvSpPr>
            <p:cNvPr id="22" name="Line 66"/>
            <p:cNvSpPr>
              <a:spLocks noChangeShapeType="1"/>
            </p:cNvSpPr>
            <p:nvPr/>
          </p:nvSpPr>
          <p:spPr bwMode="auto">
            <a:xfrm>
              <a:off x="6025298" y="4738778"/>
              <a:ext cx="0" cy="100879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 flipH="1">
              <a:off x="5583901" y="4801801"/>
              <a:ext cx="788218" cy="882749"/>
              <a:chOff x="3403774" y="1641500"/>
              <a:chExt cx="900113" cy="1008063"/>
            </a:xfrm>
          </p:grpSpPr>
          <p:sp>
            <p:nvSpPr>
              <p:cNvPr id="32" name="AutoShape 32"/>
              <p:cNvSpPr>
                <a:spLocks noChangeArrowheads="1"/>
              </p:cNvSpPr>
              <p:nvPr/>
            </p:nvSpPr>
            <p:spPr bwMode="auto">
              <a:xfrm rot="5400000">
                <a:off x="3272805" y="1772469"/>
                <a:ext cx="1008063" cy="746125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3" name="Oval 33"/>
              <p:cNvSpPr>
                <a:spLocks noChangeArrowheads="1"/>
              </p:cNvSpPr>
              <p:nvPr/>
            </p:nvSpPr>
            <p:spPr bwMode="auto">
              <a:xfrm>
                <a:off x="4149899" y="2057425"/>
                <a:ext cx="153988" cy="15398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sv-SE"/>
              </a:p>
            </p:txBody>
          </p:sp>
        </p:grpSp>
        <p:sp>
          <p:nvSpPr>
            <p:cNvPr id="24" name="Oval 63"/>
            <p:cNvSpPr>
              <a:spLocks noChangeArrowheads="1"/>
            </p:cNvSpPr>
            <p:nvPr/>
          </p:nvSpPr>
          <p:spPr bwMode="auto">
            <a:xfrm>
              <a:off x="5978010" y="4935808"/>
              <a:ext cx="94574" cy="94574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</a:endParaRPr>
            </a:p>
          </p:txBody>
        </p:sp>
        <p:sp>
          <p:nvSpPr>
            <p:cNvPr id="25" name="Rectangle 40"/>
            <p:cNvSpPr>
              <a:spLocks noChangeArrowheads="1"/>
            </p:cNvSpPr>
            <p:nvPr/>
          </p:nvSpPr>
          <p:spPr bwMode="auto">
            <a:xfrm>
              <a:off x="4828904" y="4360439"/>
              <a:ext cx="247152" cy="442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_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ea typeface="Calibri" pitchFamily="34" charset="0"/>
                  <a:cs typeface="Arial" pitchFamily="34" charset="0"/>
                </a:rPr>
                <a:t>f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" name="Rectangle 32"/>
            <p:cNvSpPr>
              <a:spLocks noChangeArrowheads="1"/>
            </p:cNvSpPr>
            <p:nvPr/>
          </p:nvSpPr>
          <p:spPr bwMode="auto">
            <a:xfrm>
              <a:off x="4828666" y="3734654"/>
              <a:ext cx="94289" cy="215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ea typeface="Calibri" pitchFamily="34" charset="0"/>
                  <a:cs typeface="Arial" pitchFamily="34" charset="0"/>
                </a:rPr>
                <a:t>f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" name="Text Box 37"/>
            <p:cNvSpPr txBox="1">
              <a:spLocks noChangeArrowheads="1"/>
            </p:cNvSpPr>
            <p:nvPr/>
          </p:nvSpPr>
          <p:spPr bwMode="auto">
            <a:xfrm>
              <a:off x="6980087" y="2832807"/>
              <a:ext cx="310699" cy="448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sv-SE" altLang="sv-SE" dirty="0" smtClean="0"/>
                <a:t>_</a:t>
              </a:r>
              <a:br>
                <a:rPr lang="sv-SE" altLang="sv-SE" dirty="0" smtClean="0"/>
              </a:br>
              <a:r>
                <a:rPr lang="sv-SE" altLang="sv-SE" dirty="0" smtClean="0"/>
                <a:t>Q</a:t>
              </a:r>
              <a:endParaRPr lang="sv-SE" altLang="sv-SE" baseline="-25000" dirty="0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5583901" y="2751991"/>
              <a:ext cx="788218" cy="882749"/>
              <a:chOff x="3403774" y="1641500"/>
              <a:chExt cx="900113" cy="1008063"/>
            </a:xfrm>
          </p:grpSpPr>
          <p:sp>
            <p:nvSpPr>
              <p:cNvPr id="30" name="AutoShape 32"/>
              <p:cNvSpPr>
                <a:spLocks noChangeArrowheads="1"/>
              </p:cNvSpPr>
              <p:nvPr/>
            </p:nvSpPr>
            <p:spPr bwMode="auto">
              <a:xfrm rot="5400000">
                <a:off x="3272805" y="1772469"/>
                <a:ext cx="1008063" cy="746125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1" name="Oval 33"/>
              <p:cNvSpPr>
                <a:spLocks noChangeArrowheads="1"/>
              </p:cNvSpPr>
              <p:nvPr/>
            </p:nvSpPr>
            <p:spPr bwMode="auto">
              <a:xfrm>
                <a:off x="4149899" y="2057425"/>
                <a:ext cx="153988" cy="15398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sv-SE"/>
              </a:p>
            </p:txBody>
          </p:sp>
        </p:grpSp>
        <p:sp>
          <p:nvSpPr>
            <p:cNvPr id="29" name="Text Box 37"/>
            <p:cNvSpPr txBox="1">
              <a:spLocks noChangeArrowheads="1"/>
            </p:cNvSpPr>
            <p:nvPr/>
          </p:nvSpPr>
          <p:spPr bwMode="auto">
            <a:xfrm>
              <a:off x="8316416" y="4109848"/>
              <a:ext cx="310699" cy="307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sv-SE" altLang="sv-SE" dirty="0" smtClean="0"/>
                <a:t>Q</a:t>
              </a:r>
              <a:endParaRPr lang="sv-SE" altLang="sv-SE" baseline="-25000" dirty="0"/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7135436" y="3800401"/>
              <a:ext cx="788218" cy="882749"/>
              <a:chOff x="3403774" y="1641500"/>
              <a:chExt cx="900113" cy="1008063"/>
            </a:xfrm>
          </p:grpSpPr>
          <p:sp>
            <p:nvSpPr>
              <p:cNvPr id="73" name="AutoShape 32"/>
              <p:cNvSpPr>
                <a:spLocks noChangeArrowheads="1"/>
              </p:cNvSpPr>
              <p:nvPr/>
            </p:nvSpPr>
            <p:spPr bwMode="auto">
              <a:xfrm rot="5400000">
                <a:off x="3272805" y="1772469"/>
                <a:ext cx="1008063" cy="746125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4" name="Oval 33"/>
              <p:cNvSpPr>
                <a:spLocks noChangeArrowheads="1"/>
              </p:cNvSpPr>
              <p:nvPr/>
            </p:nvSpPr>
            <p:spPr bwMode="auto">
              <a:xfrm>
                <a:off x="4149899" y="2057425"/>
                <a:ext cx="153988" cy="15398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sv-SE"/>
              </a:p>
            </p:txBody>
          </p:sp>
        </p:grpSp>
      </p:grpSp>
      <p:sp>
        <p:nvSpPr>
          <p:cNvPr id="76" name="Rectangle 40"/>
          <p:cNvSpPr>
            <a:spLocks noChangeArrowheads="1"/>
          </p:cNvSpPr>
          <p:nvPr/>
        </p:nvSpPr>
        <p:spPr bwMode="auto">
          <a:xfrm>
            <a:off x="2339752" y="4365104"/>
            <a:ext cx="368424" cy="44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Arial" pitchFamily="34" charset="0"/>
              </a:rPr>
              <a:t>_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ea typeface="Calibri" pitchFamily="34" charset="0"/>
                <a:cs typeface="Arial" pitchFamily="34" charset="0"/>
              </a:rPr>
              <a:t>f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241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D-type Flip-Flop </a:t>
            </a:r>
            <a:r>
              <a:rPr lang="sv-SE" dirty="0"/>
              <a:t>Design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2017-10-03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MCC092 Integrated Circuit Design - sequential circuit design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C4412-33A4-4AED-B417-B7AC13EB55CC}" type="slidenum">
              <a:rPr lang="sv-SE" smtClean="0"/>
              <a:t>31</a:t>
            </a:fld>
            <a:endParaRPr lang="sv-SE"/>
          </a:p>
        </p:txBody>
      </p:sp>
      <p:sp>
        <p:nvSpPr>
          <p:cNvPr id="179" name="Rectangle 3"/>
          <p:cNvSpPr txBox="1">
            <a:spLocks noChangeArrowheads="1"/>
          </p:cNvSpPr>
          <p:nvPr/>
        </p:nvSpPr>
        <p:spPr bwMode="auto">
          <a:xfrm>
            <a:off x="611560" y="170304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5613" indent="-455613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US" kern="0" dirty="0">
                <a:latin typeface="+mn-lt"/>
              </a:rPr>
              <a:t>Data is </a:t>
            </a:r>
            <a:r>
              <a:rPr lang="en-US" kern="0" dirty="0" smtClean="0">
                <a:latin typeface="+mn-lt"/>
              </a:rPr>
              <a:t>transferred </a:t>
            </a:r>
            <a:r>
              <a:rPr lang="en-US" kern="0" dirty="0">
                <a:latin typeface="+mn-lt"/>
              </a:rPr>
              <a:t>from master to slave when CLK=1</a:t>
            </a:r>
          </a:p>
        </p:txBody>
      </p:sp>
      <p:sp>
        <p:nvSpPr>
          <p:cNvPr id="139" name="Line 45"/>
          <p:cNvSpPr>
            <a:spLocks noChangeShapeType="1"/>
          </p:cNvSpPr>
          <p:nvPr/>
        </p:nvSpPr>
        <p:spPr bwMode="auto">
          <a:xfrm>
            <a:off x="5544344" y="4322415"/>
            <a:ext cx="0" cy="8064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0" name="Line 73"/>
          <p:cNvSpPr>
            <a:spLocks noChangeShapeType="1"/>
          </p:cNvSpPr>
          <p:nvPr/>
        </p:nvSpPr>
        <p:spPr bwMode="auto">
          <a:xfrm>
            <a:off x="2423319" y="4324003"/>
            <a:ext cx="6731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1" name="Line 78"/>
          <p:cNvSpPr>
            <a:spLocks noChangeShapeType="1"/>
          </p:cNvSpPr>
          <p:nvPr/>
        </p:nvSpPr>
        <p:spPr bwMode="auto">
          <a:xfrm>
            <a:off x="2937669" y="4324003"/>
            <a:ext cx="4005263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2" name="Rectangle 36"/>
          <p:cNvSpPr>
            <a:spLocks noChangeArrowheads="1"/>
          </p:cNvSpPr>
          <p:nvPr/>
        </p:nvSpPr>
        <p:spPr bwMode="auto">
          <a:xfrm>
            <a:off x="2651919" y="4184303"/>
            <a:ext cx="263525" cy="261937"/>
          </a:xfrm>
          <a:prstGeom prst="rect">
            <a:avLst/>
          </a:prstGeom>
          <a:solidFill>
            <a:srgbClr val="FFFFFF"/>
          </a:solid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sp>
        <p:nvSpPr>
          <p:cNvPr id="153" name="Line 56"/>
          <p:cNvSpPr>
            <a:spLocks noChangeShapeType="1"/>
          </p:cNvSpPr>
          <p:nvPr/>
        </p:nvSpPr>
        <p:spPr bwMode="auto">
          <a:xfrm>
            <a:off x="3209132" y="4322415"/>
            <a:ext cx="0" cy="8064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54" name="Rectangle 55"/>
          <p:cNvSpPr>
            <a:spLocks noChangeArrowheads="1"/>
          </p:cNvSpPr>
          <p:nvPr/>
        </p:nvSpPr>
        <p:spPr bwMode="auto">
          <a:xfrm>
            <a:off x="5352257" y="4633565"/>
            <a:ext cx="263525" cy="261938"/>
          </a:xfrm>
          <a:prstGeom prst="rect">
            <a:avLst/>
          </a:prstGeom>
          <a:solidFill>
            <a:srgbClr val="FFFFFF"/>
          </a:solid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sp>
        <p:nvSpPr>
          <p:cNvPr id="155" name="Line 54"/>
          <p:cNvSpPr>
            <a:spLocks noChangeShapeType="1"/>
          </p:cNvSpPr>
          <p:nvPr/>
        </p:nvSpPr>
        <p:spPr bwMode="auto">
          <a:xfrm>
            <a:off x="3209132" y="5125690"/>
            <a:ext cx="1220787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56" name="Oval 51"/>
          <p:cNvSpPr>
            <a:spLocks noChangeArrowheads="1"/>
          </p:cNvSpPr>
          <p:nvPr/>
        </p:nvSpPr>
        <p:spPr bwMode="auto">
          <a:xfrm>
            <a:off x="3496469" y="5078065"/>
            <a:ext cx="96838" cy="93663"/>
          </a:xfrm>
          <a:prstGeom prst="ellipse">
            <a:avLst/>
          </a:prstGeom>
          <a:solidFill>
            <a:srgbClr val="FFFF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sp>
        <p:nvSpPr>
          <p:cNvPr id="157" name="Freeform 50"/>
          <p:cNvSpPr>
            <a:spLocks/>
          </p:cNvSpPr>
          <p:nvPr/>
        </p:nvSpPr>
        <p:spPr bwMode="auto">
          <a:xfrm>
            <a:off x="3604419" y="4866928"/>
            <a:ext cx="504825" cy="517525"/>
          </a:xfrm>
          <a:custGeom>
            <a:avLst/>
            <a:gdLst>
              <a:gd name="T0" fmla="*/ 386133759 w 660"/>
              <a:gd name="T1" fmla="*/ 0 h 678"/>
              <a:gd name="T2" fmla="*/ 0 w 660"/>
              <a:gd name="T3" fmla="*/ 197516698 h 678"/>
              <a:gd name="T4" fmla="*/ 386133759 w 660"/>
              <a:gd name="T5" fmla="*/ 395032634 h 678"/>
              <a:gd name="T6" fmla="*/ 386133759 w 660"/>
              <a:gd name="T7" fmla="*/ 0 h 678"/>
              <a:gd name="T8" fmla="*/ 0 60000 65536"/>
              <a:gd name="T9" fmla="*/ 0 60000 65536"/>
              <a:gd name="T10" fmla="*/ 0 60000 65536"/>
              <a:gd name="T11" fmla="*/ 0 60000 65536"/>
              <a:gd name="T12" fmla="*/ 0 w 660"/>
              <a:gd name="T13" fmla="*/ 0 h 678"/>
              <a:gd name="T14" fmla="*/ 660 w 660"/>
              <a:gd name="T15" fmla="*/ 678 h 67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60" h="678">
                <a:moveTo>
                  <a:pt x="660" y="0"/>
                </a:moveTo>
                <a:lnTo>
                  <a:pt x="0" y="339"/>
                </a:lnTo>
                <a:lnTo>
                  <a:pt x="660" y="678"/>
                </a:lnTo>
                <a:lnTo>
                  <a:pt x="660" y="0"/>
                </a:lnTo>
                <a:close/>
              </a:path>
            </a:pathLst>
          </a:custGeom>
          <a:solidFill>
            <a:srgbClr val="FFFF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58" name="Line 49"/>
          <p:cNvSpPr>
            <a:spLocks noChangeShapeType="1"/>
          </p:cNvSpPr>
          <p:nvPr/>
        </p:nvSpPr>
        <p:spPr bwMode="auto">
          <a:xfrm>
            <a:off x="4434682" y="4325590"/>
            <a:ext cx="1587" cy="8064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59" name="Rectangle 48"/>
          <p:cNvSpPr>
            <a:spLocks noChangeArrowheads="1"/>
          </p:cNvSpPr>
          <p:nvPr/>
        </p:nvSpPr>
        <p:spPr bwMode="auto">
          <a:xfrm>
            <a:off x="4506119" y="4103340"/>
            <a:ext cx="2444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sv-SE" altLang="sv-SE" sz="1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Q´</a:t>
            </a:r>
            <a:endParaRPr lang="sv-SE" altLang="sv-SE" sz="1400"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60" name="Rectangle 47"/>
          <p:cNvSpPr>
            <a:spLocks noChangeArrowheads="1"/>
          </p:cNvSpPr>
          <p:nvPr/>
        </p:nvSpPr>
        <p:spPr bwMode="auto">
          <a:xfrm>
            <a:off x="2025332" y="4687540"/>
            <a:ext cx="4651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sv-SE" altLang="sv-SE" sz="1400" dirty="0" smtClean="0">
                <a:solidFill>
                  <a:srgbClr val="000000"/>
                </a:solidFill>
                <a:latin typeface="Symbol" panose="05050102010706020507" pitchFamily="18" charset="2"/>
                <a:ea typeface="Times New Roman" pitchFamily="18" charset="0"/>
                <a:cs typeface="Arial" charset="0"/>
              </a:rPr>
              <a:t>f=0</a:t>
            </a:r>
            <a:endParaRPr lang="sv-SE" altLang="sv-SE" sz="1400" dirty="0">
              <a:latin typeface="Symbol" panose="05050102010706020507" pitchFamily="18" charset="2"/>
              <a:ea typeface="Times New Roman" pitchFamily="18" charset="0"/>
              <a:cs typeface="Arial" charset="0"/>
            </a:endParaRPr>
          </a:p>
        </p:txBody>
      </p:sp>
      <p:sp>
        <p:nvSpPr>
          <p:cNvPr id="161" name="Rectangle 46"/>
          <p:cNvSpPr>
            <a:spLocks noChangeArrowheads="1"/>
          </p:cNvSpPr>
          <p:nvPr/>
        </p:nvSpPr>
        <p:spPr bwMode="auto">
          <a:xfrm>
            <a:off x="1966119" y="4155728"/>
            <a:ext cx="4540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sv-SE" altLang="sv-SE" sz="1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data</a:t>
            </a:r>
            <a:endParaRPr lang="sv-SE" altLang="sv-SE" sz="1400"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62" name="Line 44"/>
          <p:cNvSpPr>
            <a:spLocks noChangeShapeType="1"/>
          </p:cNvSpPr>
          <p:nvPr/>
        </p:nvSpPr>
        <p:spPr bwMode="auto">
          <a:xfrm>
            <a:off x="5544344" y="5125690"/>
            <a:ext cx="122396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3" name="Rectangle 43"/>
          <p:cNvSpPr>
            <a:spLocks noChangeArrowheads="1"/>
          </p:cNvSpPr>
          <p:nvPr/>
        </p:nvSpPr>
        <p:spPr bwMode="auto">
          <a:xfrm>
            <a:off x="4955382" y="4192240"/>
            <a:ext cx="263525" cy="261938"/>
          </a:xfrm>
          <a:prstGeom prst="rect">
            <a:avLst/>
          </a:prstGeom>
          <a:solidFill>
            <a:srgbClr val="FFFFFF"/>
          </a:solid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sp>
        <p:nvSpPr>
          <p:cNvPr id="164" name="Oval 40"/>
          <p:cNvSpPr>
            <a:spLocks noChangeArrowheads="1"/>
          </p:cNvSpPr>
          <p:nvPr/>
        </p:nvSpPr>
        <p:spPr bwMode="auto">
          <a:xfrm>
            <a:off x="5845969" y="5078065"/>
            <a:ext cx="95250" cy="93663"/>
          </a:xfrm>
          <a:prstGeom prst="ellipse">
            <a:avLst/>
          </a:prstGeom>
          <a:solidFill>
            <a:srgbClr val="FFFF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sp>
        <p:nvSpPr>
          <p:cNvPr id="165" name="Freeform 39"/>
          <p:cNvSpPr>
            <a:spLocks/>
          </p:cNvSpPr>
          <p:nvPr/>
        </p:nvSpPr>
        <p:spPr bwMode="auto">
          <a:xfrm>
            <a:off x="5942807" y="4866928"/>
            <a:ext cx="504825" cy="517525"/>
          </a:xfrm>
          <a:custGeom>
            <a:avLst/>
            <a:gdLst>
              <a:gd name="T0" fmla="*/ 386133759 w 660"/>
              <a:gd name="T1" fmla="*/ 0 h 678"/>
              <a:gd name="T2" fmla="*/ 0 w 660"/>
              <a:gd name="T3" fmla="*/ 197516698 h 678"/>
              <a:gd name="T4" fmla="*/ 386133759 w 660"/>
              <a:gd name="T5" fmla="*/ 395032634 h 678"/>
              <a:gd name="T6" fmla="*/ 386133759 w 660"/>
              <a:gd name="T7" fmla="*/ 0 h 678"/>
              <a:gd name="T8" fmla="*/ 0 60000 65536"/>
              <a:gd name="T9" fmla="*/ 0 60000 65536"/>
              <a:gd name="T10" fmla="*/ 0 60000 65536"/>
              <a:gd name="T11" fmla="*/ 0 60000 65536"/>
              <a:gd name="T12" fmla="*/ 0 w 660"/>
              <a:gd name="T13" fmla="*/ 0 h 678"/>
              <a:gd name="T14" fmla="*/ 660 w 660"/>
              <a:gd name="T15" fmla="*/ 678 h 67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60" h="678">
                <a:moveTo>
                  <a:pt x="660" y="0"/>
                </a:moveTo>
                <a:lnTo>
                  <a:pt x="0" y="339"/>
                </a:lnTo>
                <a:lnTo>
                  <a:pt x="660" y="678"/>
                </a:lnTo>
                <a:lnTo>
                  <a:pt x="660" y="0"/>
                </a:lnTo>
                <a:close/>
              </a:path>
            </a:pathLst>
          </a:custGeom>
          <a:solidFill>
            <a:srgbClr val="FFFF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66" name="Line 38"/>
          <p:cNvSpPr>
            <a:spLocks noChangeShapeType="1"/>
          </p:cNvSpPr>
          <p:nvPr/>
        </p:nvSpPr>
        <p:spPr bwMode="auto">
          <a:xfrm>
            <a:off x="6771482" y="4325590"/>
            <a:ext cx="0" cy="8064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7" name="Rectangle 37"/>
          <p:cNvSpPr>
            <a:spLocks noChangeArrowheads="1"/>
          </p:cNvSpPr>
          <p:nvPr/>
        </p:nvSpPr>
        <p:spPr bwMode="auto">
          <a:xfrm>
            <a:off x="6965157" y="4185890"/>
            <a:ext cx="2127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sv-SE" altLang="sv-SE" sz="1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Q</a:t>
            </a:r>
            <a:endParaRPr lang="sv-SE" altLang="sv-SE" sz="1400"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73" name="Line 28"/>
          <p:cNvSpPr>
            <a:spLocks noChangeShapeType="1"/>
          </p:cNvSpPr>
          <p:nvPr/>
        </p:nvSpPr>
        <p:spPr bwMode="auto">
          <a:xfrm flipH="1" flipV="1">
            <a:off x="5544343" y="4565303"/>
            <a:ext cx="0" cy="3349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76" name="Line 22"/>
          <p:cNvSpPr>
            <a:spLocks noChangeShapeType="1"/>
          </p:cNvSpPr>
          <p:nvPr/>
        </p:nvSpPr>
        <p:spPr bwMode="auto">
          <a:xfrm flipV="1">
            <a:off x="5385990" y="4653136"/>
            <a:ext cx="338138" cy="12223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80" name="Line 35"/>
          <p:cNvSpPr>
            <a:spLocks noChangeShapeType="1"/>
          </p:cNvSpPr>
          <p:nvPr/>
        </p:nvSpPr>
        <p:spPr bwMode="auto">
          <a:xfrm flipV="1">
            <a:off x="2607469" y="4325590"/>
            <a:ext cx="381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81" name="Line 32"/>
          <p:cNvSpPr>
            <a:spLocks noChangeShapeType="1"/>
          </p:cNvSpPr>
          <p:nvPr/>
        </p:nvSpPr>
        <p:spPr bwMode="auto">
          <a:xfrm>
            <a:off x="2691408" y="4149080"/>
            <a:ext cx="166687" cy="3333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82" name="Line 29"/>
          <p:cNvSpPr>
            <a:spLocks noChangeShapeType="1"/>
          </p:cNvSpPr>
          <p:nvPr/>
        </p:nvSpPr>
        <p:spPr bwMode="auto">
          <a:xfrm>
            <a:off x="4990307" y="4189065"/>
            <a:ext cx="169862" cy="3333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83" name="Line 21"/>
          <p:cNvSpPr>
            <a:spLocks noChangeShapeType="1"/>
          </p:cNvSpPr>
          <p:nvPr/>
        </p:nvSpPr>
        <p:spPr bwMode="auto">
          <a:xfrm flipV="1">
            <a:off x="4944269" y="4192240"/>
            <a:ext cx="274638" cy="1476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84" name="Freeform 53"/>
          <p:cNvSpPr>
            <a:spLocks/>
          </p:cNvSpPr>
          <p:nvPr/>
        </p:nvSpPr>
        <p:spPr bwMode="auto">
          <a:xfrm>
            <a:off x="3621882" y="4063653"/>
            <a:ext cx="487362" cy="501650"/>
          </a:xfrm>
          <a:custGeom>
            <a:avLst/>
            <a:gdLst>
              <a:gd name="T0" fmla="*/ 372291096 w 638"/>
              <a:gd name="T1" fmla="*/ 198241221 h 656"/>
              <a:gd name="T2" fmla="*/ 0 w 638"/>
              <a:gd name="T3" fmla="*/ 0 h 656"/>
              <a:gd name="T4" fmla="*/ 0 w 638"/>
              <a:gd name="T5" fmla="*/ 383616955 h 656"/>
              <a:gd name="T6" fmla="*/ 372291096 w 638"/>
              <a:gd name="T7" fmla="*/ 198241221 h 656"/>
              <a:gd name="T8" fmla="*/ 0 60000 65536"/>
              <a:gd name="T9" fmla="*/ 0 60000 65536"/>
              <a:gd name="T10" fmla="*/ 0 60000 65536"/>
              <a:gd name="T11" fmla="*/ 0 60000 65536"/>
              <a:gd name="T12" fmla="*/ 0 w 638"/>
              <a:gd name="T13" fmla="*/ 0 h 656"/>
              <a:gd name="T14" fmla="*/ 638 w 638"/>
              <a:gd name="T15" fmla="*/ 656 h 6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8" h="656">
                <a:moveTo>
                  <a:pt x="638" y="339"/>
                </a:moveTo>
                <a:lnTo>
                  <a:pt x="0" y="0"/>
                </a:lnTo>
                <a:lnTo>
                  <a:pt x="0" y="656"/>
                </a:lnTo>
                <a:lnTo>
                  <a:pt x="638" y="339"/>
                </a:lnTo>
                <a:close/>
              </a:path>
            </a:pathLst>
          </a:custGeom>
          <a:solidFill>
            <a:srgbClr val="FFFF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85" name="Freeform 42"/>
          <p:cNvSpPr>
            <a:spLocks/>
          </p:cNvSpPr>
          <p:nvPr/>
        </p:nvSpPr>
        <p:spPr bwMode="auto">
          <a:xfrm>
            <a:off x="5957094" y="4063653"/>
            <a:ext cx="490538" cy="501650"/>
          </a:xfrm>
          <a:custGeom>
            <a:avLst/>
            <a:gdLst>
              <a:gd name="T0" fmla="*/ 375980515 w 640"/>
              <a:gd name="T1" fmla="*/ 198241221 h 656"/>
              <a:gd name="T2" fmla="*/ 0 w 640"/>
              <a:gd name="T3" fmla="*/ 0 h 656"/>
              <a:gd name="T4" fmla="*/ 0 w 640"/>
              <a:gd name="T5" fmla="*/ 383616955 h 656"/>
              <a:gd name="T6" fmla="*/ 375980515 w 640"/>
              <a:gd name="T7" fmla="*/ 198241221 h 656"/>
              <a:gd name="T8" fmla="*/ 0 60000 65536"/>
              <a:gd name="T9" fmla="*/ 0 60000 65536"/>
              <a:gd name="T10" fmla="*/ 0 60000 65536"/>
              <a:gd name="T11" fmla="*/ 0 60000 65536"/>
              <a:gd name="T12" fmla="*/ 0 w 640"/>
              <a:gd name="T13" fmla="*/ 0 h 656"/>
              <a:gd name="T14" fmla="*/ 640 w 640"/>
              <a:gd name="T15" fmla="*/ 656 h 6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40" h="656">
                <a:moveTo>
                  <a:pt x="640" y="339"/>
                </a:moveTo>
                <a:lnTo>
                  <a:pt x="0" y="0"/>
                </a:lnTo>
                <a:lnTo>
                  <a:pt x="0" y="656"/>
                </a:lnTo>
                <a:lnTo>
                  <a:pt x="640" y="339"/>
                </a:lnTo>
                <a:close/>
              </a:path>
            </a:pathLst>
          </a:custGeom>
          <a:solidFill>
            <a:srgbClr val="FFFF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86" name="Oval 41"/>
          <p:cNvSpPr>
            <a:spLocks noChangeArrowheads="1"/>
          </p:cNvSpPr>
          <p:nvPr/>
        </p:nvSpPr>
        <p:spPr bwMode="auto">
          <a:xfrm>
            <a:off x="6457157" y="4284315"/>
            <a:ext cx="96837" cy="93663"/>
          </a:xfrm>
          <a:prstGeom prst="ellipse">
            <a:avLst/>
          </a:prstGeom>
          <a:solidFill>
            <a:srgbClr val="FFFF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sp>
        <p:nvSpPr>
          <p:cNvPr id="187" name="Oval 52"/>
          <p:cNvSpPr>
            <a:spLocks noChangeArrowheads="1"/>
          </p:cNvSpPr>
          <p:nvPr/>
        </p:nvSpPr>
        <p:spPr bwMode="auto">
          <a:xfrm>
            <a:off x="4120357" y="4284315"/>
            <a:ext cx="95250" cy="93663"/>
          </a:xfrm>
          <a:prstGeom prst="ellipse">
            <a:avLst/>
          </a:prstGeom>
          <a:solidFill>
            <a:srgbClr val="FFFF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sp>
        <p:nvSpPr>
          <p:cNvPr id="194" name="Line 45"/>
          <p:cNvSpPr>
            <a:spLocks noChangeShapeType="1"/>
          </p:cNvSpPr>
          <p:nvPr/>
        </p:nvSpPr>
        <p:spPr bwMode="auto">
          <a:xfrm>
            <a:off x="5544344" y="2607642"/>
            <a:ext cx="0" cy="8064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95" name="Line 73"/>
          <p:cNvSpPr>
            <a:spLocks noChangeShapeType="1"/>
          </p:cNvSpPr>
          <p:nvPr/>
        </p:nvSpPr>
        <p:spPr bwMode="auto">
          <a:xfrm>
            <a:off x="2423319" y="2609229"/>
            <a:ext cx="6731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96" name="Line 78"/>
          <p:cNvSpPr>
            <a:spLocks noChangeShapeType="1"/>
          </p:cNvSpPr>
          <p:nvPr/>
        </p:nvSpPr>
        <p:spPr bwMode="auto">
          <a:xfrm>
            <a:off x="2937669" y="2609229"/>
            <a:ext cx="400526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97" name="Rectangle 36"/>
          <p:cNvSpPr>
            <a:spLocks noChangeArrowheads="1"/>
          </p:cNvSpPr>
          <p:nvPr/>
        </p:nvSpPr>
        <p:spPr bwMode="auto">
          <a:xfrm>
            <a:off x="2651919" y="2469530"/>
            <a:ext cx="263525" cy="261937"/>
          </a:xfrm>
          <a:prstGeom prst="rect">
            <a:avLst/>
          </a:prstGeom>
          <a:solidFill>
            <a:srgbClr val="FFFFFF"/>
          </a:solid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sp>
        <p:nvSpPr>
          <p:cNvPr id="198" name="Line 56"/>
          <p:cNvSpPr>
            <a:spLocks noChangeShapeType="1"/>
          </p:cNvSpPr>
          <p:nvPr/>
        </p:nvSpPr>
        <p:spPr bwMode="auto">
          <a:xfrm>
            <a:off x="3209132" y="2607642"/>
            <a:ext cx="0" cy="8064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00" name="Line 54"/>
          <p:cNvSpPr>
            <a:spLocks noChangeShapeType="1"/>
          </p:cNvSpPr>
          <p:nvPr/>
        </p:nvSpPr>
        <p:spPr bwMode="auto">
          <a:xfrm>
            <a:off x="3209132" y="3410917"/>
            <a:ext cx="1220787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01" name="Oval 51"/>
          <p:cNvSpPr>
            <a:spLocks noChangeArrowheads="1"/>
          </p:cNvSpPr>
          <p:nvPr/>
        </p:nvSpPr>
        <p:spPr bwMode="auto">
          <a:xfrm>
            <a:off x="3496469" y="3363292"/>
            <a:ext cx="96838" cy="93663"/>
          </a:xfrm>
          <a:prstGeom prst="ellipse">
            <a:avLst/>
          </a:prstGeom>
          <a:solidFill>
            <a:srgbClr val="FFFF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sp>
        <p:nvSpPr>
          <p:cNvPr id="202" name="Freeform 50"/>
          <p:cNvSpPr>
            <a:spLocks/>
          </p:cNvSpPr>
          <p:nvPr/>
        </p:nvSpPr>
        <p:spPr bwMode="auto">
          <a:xfrm>
            <a:off x="3604419" y="3152155"/>
            <a:ext cx="504825" cy="517525"/>
          </a:xfrm>
          <a:custGeom>
            <a:avLst/>
            <a:gdLst>
              <a:gd name="T0" fmla="*/ 386133759 w 660"/>
              <a:gd name="T1" fmla="*/ 0 h 678"/>
              <a:gd name="T2" fmla="*/ 0 w 660"/>
              <a:gd name="T3" fmla="*/ 197516698 h 678"/>
              <a:gd name="T4" fmla="*/ 386133759 w 660"/>
              <a:gd name="T5" fmla="*/ 395032634 h 678"/>
              <a:gd name="T6" fmla="*/ 386133759 w 660"/>
              <a:gd name="T7" fmla="*/ 0 h 678"/>
              <a:gd name="T8" fmla="*/ 0 60000 65536"/>
              <a:gd name="T9" fmla="*/ 0 60000 65536"/>
              <a:gd name="T10" fmla="*/ 0 60000 65536"/>
              <a:gd name="T11" fmla="*/ 0 60000 65536"/>
              <a:gd name="T12" fmla="*/ 0 w 660"/>
              <a:gd name="T13" fmla="*/ 0 h 678"/>
              <a:gd name="T14" fmla="*/ 660 w 660"/>
              <a:gd name="T15" fmla="*/ 678 h 67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60" h="678">
                <a:moveTo>
                  <a:pt x="660" y="0"/>
                </a:moveTo>
                <a:lnTo>
                  <a:pt x="0" y="339"/>
                </a:lnTo>
                <a:lnTo>
                  <a:pt x="660" y="678"/>
                </a:lnTo>
                <a:lnTo>
                  <a:pt x="660" y="0"/>
                </a:lnTo>
                <a:close/>
              </a:path>
            </a:pathLst>
          </a:custGeom>
          <a:solidFill>
            <a:srgbClr val="FFFF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03" name="Line 49"/>
          <p:cNvSpPr>
            <a:spLocks noChangeShapeType="1"/>
          </p:cNvSpPr>
          <p:nvPr/>
        </p:nvSpPr>
        <p:spPr bwMode="auto">
          <a:xfrm>
            <a:off x="4434682" y="2610817"/>
            <a:ext cx="1587" cy="8064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04" name="Rectangle 48"/>
          <p:cNvSpPr>
            <a:spLocks noChangeArrowheads="1"/>
          </p:cNvSpPr>
          <p:nvPr/>
        </p:nvSpPr>
        <p:spPr bwMode="auto">
          <a:xfrm>
            <a:off x="4506119" y="2388567"/>
            <a:ext cx="2444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sv-SE" altLang="sv-SE" sz="1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Q´</a:t>
            </a:r>
            <a:endParaRPr lang="sv-SE" altLang="sv-SE" sz="1400"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  <p:sp>
        <p:nvSpPr>
          <p:cNvPr id="205" name="Rectangle 47"/>
          <p:cNvSpPr>
            <a:spLocks noChangeArrowheads="1"/>
          </p:cNvSpPr>
          <p:nvPr/>
        </p:nvSpPr>
        <p:spPr bwMode="auto">
          <a:xfrm>
            <a:off x="2025332" y="2934365"/>
            <a:ext cx="4651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sv-SE" altLang="sv-SE" sz="1400" dirty="0" smtClean="0">
                <a:solidFill>
                  <a:srgbClr val="000000"/>
                </a:solidFill>
                <a:latin typeface="Symbol" panose="05050102010706020507" pitchFamily="18" charset="2"/>
                <a:ea typeface="Times New Roman" pitchFamily="18" charset="0"/>
                <a:cs typeface="Arial" charset="0"/>
              </a:rPr>
              <a:t>f=1</a:t>
            </a:r>
            <a:endParaRPr lang="sv-SE" altLang="sv-SE" sz="1400" dirty="0">
              <a:latin typeface="Symbol" panose="05050102010706020507" pitchFamily="18" charset="2"/>
              <a:ea typeface="Times New Roman" pitchFamily="18" charset="0"/>
              <a:cs typeface="Arial" charset="0"/>
            </a:endParaRPr>
          </a:p>
        </p:txBody>
      </p:sp>
      <p:sp>
        <p:nvSpPr>
          <p:cNvPr id="206" name="Rectangle 46"/>
          <p:cNvSpPr>
            <a:spLocks noChangeArrowheads="1"/>
          </p:cNvSpPr>
          <p:nvPr/>
        </p:nvSpPr>
        <p:spPr bwMode="auto">
          <a:xfrm>
            <a:off x="1966119" y="2440955"/>
            <a:ext cx="4540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sv-SE" altLang="sv-SE" sz="1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data</a:t>
            </a:r>
            <a:endParaRPr lang="sv-SE" altLang="sv-SE" sz="1400"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  <p:sp>
        <p:nvSpPr>
          <p:cNvPr id="207" name="Line 44"/>
          <p:cNvSpPr>
            <a:spLocks noChangeShapeType="1"/>
          </p:cNvSpPr>
          <p:nvPr/>
        </p:nvSpPr>
        <p:spPr bwMode="auto">
          <a:xfrm>
            <a:off x="5544344" y="3410917"/>
            <a:ext cx="122396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08" name="Rectangle 43"/>
          <p:cNvSpPr>
            <a:spLocks noChangeArrowheads="1"/>
          </p:cNvSpPr>
          <p:nvPr/>
        </p:nvSpPr>
        <p:spPr bwMode="auto">
          <a:xfrm>
            <a:off x="4955382" y="2477467"/>
            <a:ext cx="263525" cy="261938"/>
          </a:xfrm>
          <a:prstGeom prst="rect">
            <a:avLst/>
          </a:prstGeom>
          <a:solidFill>
            <a:srgbClr val="FFFFFF"/>
          </a:solid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sp>
        <p:nvSpPr>
          <p:cNvPr id="209" name="Oval 40"/>
          <p:cNvSpPr>
            <a:spLocks noChangeArrowheads="1"/>
          </p:cNvSpPr>
          <p:nvPr/>
        </p:nvSpPr>
        <p:spPr bwMode="auto">
          <a:xfrm>
            <a:off x="5845969" y="3363292"/>
            <a:ext cx="95250" cy="93663"/>
          </a:xfrm>
          <a:prstGeom prst="ellipse">
            <a:avLst/>
          </a:prstGeom>
          <a:solidFill>
            <a:srgbClr val="FFFF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sp>
        <p:nvSpPr>
          <p:cNvPr id="210" name="Freeform 39"/>
          <p:cNvSpPr>
            <a:spLocks/>
          </p:cNvSpPr>
          <p:nvPr/>
        </p:nvSpPr>
        <p:spPr bwMode="auto">
          <a:xfrm>
            <a:off x="5942807" y="3152155"/>
            <a:ext cx="504825" cy="517525"/>
          </a:xfrm>
          <a:custGeom>
            <a:avLst/>
            <a:gdLst>
              <a:gd name="T0" fmla="*/ 386133759 w 660"/>
              <a:gd name="T1" fmla="*/ 0 h 678"/>
              <a:gd name="T2" fmla="*/ 0 w 660"/>
              <a:gd name="T3" fmla="*/ 197516698 h 678"/>
              <a:gd name="T4" fmla="*/ 386133759 w 660"/>
              <a:gd name="T5" fmla="*/ 395032634 h 678"/>
              <a:gd name="T6" fmla="*/ 386133759 w 660"/>
              <a:gd name="T7" fmla="*/ 0 h 678"/>
              <a:gd name="T8" fmla="*/ 0 60000 65536"/>
              <a:gd name="T9" fmla="*/ 0 60000 65536"/>
              <a:gd name="T10" fmla="*/ 0 60000 65536"/>
              <a:gd name="T11" fmla="*/ 0 60000 65536"/>
              <a:gd name="T12" fmla="*/ 0 w 660"/>
              <a:gd name="T13" fmla="*/ 0 h 678"/>
              <a:gd name="T14" fmla="*/ 660 w 660"/>
              <a:gd name="T15" fmla="*/ 678 h 67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60" h="678">
                <a:moveTo>
                  <a:pt x="660" y="0"/>
                </a:moveTo>
                <a:lnTo>
                  <a:pt x="0" y="339"/>
                </a:lnTo>
                <a:lnTo>
                  <a:pt x="660" y="678"/>
                </a:lnTo>
                <a:lnTo>
                  <a:pt x="660" y="0"/>
                </a:lnTo>
                <a:close/>
              </a:path>
            </a:pathLst>
          </a:custGeom>
          <a:solidFill>
            <a:srgbClr val="FFFF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11" name="Line 38"/>
          <p:cNvSpPr>
            <a:spLocks noChangeShapeType="1"/>
          </p:cNvSpPr>
          <p:nvPr/>
        </p:nvSpPr>
        <p:spPr bwMode="auto">
          <a:xfrm>
            <a:off x="6771482" y="2610817"/>
            <a:ext cx="0" cy="8064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12" name="Rectangle 37"/>
          <p:cNvSpPr>
            <a:spLocks noChangeArrowheads="1"/>
          </p:cNvSpPr>
          <p:nvPr/>
        </p:nvSpPr>
        <p:spPr bwMode="auto">
          <a:xfrm>
            <a:off x="6965157" y="2471117"/>
            <a:ext cx="2127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sv-SE" altLang="sv-SE" sz="1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Q</a:t>
            </a:r>
            <a:endParaRPr lang="sv-SE" altLang="sv-SE" sz="1400"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  <p:sp>
        <p:nvSpPr>
          <p:cNvPr id="214" name="Line 27"/>
          <p:cNvSpPr>
            <a:spLocks noChangeShapeType="1"/>
          </p:cNvSpPr>
          <p:nvPr/>
        </p:nvSpPr>
        <p:spPr bwMode="auto">
          <a:xfrm flipV="1">
            <a:off x="3032919" y="2926730"/>
            <a:ext cx="334963" cy="12223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grpSp>
        <p:nvGrpSpPr>
          <p:cNvPr id="239" name="Group 238"/>
          <p:cNvGrpSpPr/>
          <p:nvPr/>
        </p:nvGrpSpPr>
        <p:grpSpPr>
          <a:xfrm>
            <a:off x="5318919" y="2918792"/>
            <a:ext cx="338138" cy="266700"/>
            <a:chOff x="5318919" y="2918792"/>
            <a:chExt cx="338138" cy="266700"/>
          </a:xfrm>
        </p:grpSpPr>
        <p:sp>
          <p:nvSpPr>
            <p:cNvPr id="199" name="Rectangle 55"/>
            <p:cNvSpPr>
              <a:spLocks noChangeArrowheads="1"/>
            </p:cNvSpPr>
            <p:nvPr/>
          </p:nvSpPr>
          <p:spPr bwMode="auto">
            <a:xfrm>
              <a:off x="5352257" y="2918792"/>
              <a:ext cx="263525" cy="2619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sv-SE">
                <a:latin typeface="Times New Roman" pitchFamily="18" charset="0"/>
              </a:endParaRPr>
            </a:p>
          </p:txBody>
        </p:sp>
        <p:sp>
          <p:nvSpPr>
            <p:cNvPr id="213" name="Line 28"/>
            <p:cNvSpPr>
              <a:spLocks noChangeShapeType="1"/>
            </p:cNvSpPr>
            <p:nvPr/>
          </p:nvSpPr>
          <p:spPr bwMode="auto">
            <a:xfrm flipH="1" flipV="1">
              <a:off x="5407819" y="2926730"/>
              <a:ext cx="136525" cy="2587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5" name="Line 22"/>
            <p:cNvSpPr>
              <a:spLocks noChangeShapeType="1"/>
            </p:cNvSpPr>
            <p:nvPr/>
          </p:nvSpPr>
          <p:spPr bwMode="auto">
            <a:xfrm flipV="1">
              <a:off x="5318919" y="3017217"/>
              <a:ext cx="338138" cy="12223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216" name="Line 19"/>
          <p:cNvSpPr>
            <a:spLocks noChangeShapeType="1"/>
          </p:cNvSpPr>
          <p:nvPr/>
        </p:nvSpPr>
        <p:spPr bwMode="auto">
          <a:xfrm>
            <a:off x="3209132" y="2880692"/>
            <a:ext cx="0" cy="2730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17" name="Line 35"/>
          <p:cNvSpPr>
            <a:spLocks noChangeShapeType="1"/>
          </p:cNvSpPr>
          <p:nvPr/>
        </p:nvSpPr>
        <p:spPr bwMode="auto">
          <a:xfrm flipV="1">
            <a:off x="2607469" y="2458417"/>
            <a:ext cx="290513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18" name="Line 32"/>
          <p:cNvSpPr>
            <a:spLocks noChangeShapeType="1"/>
          </p:cNvSpPr>
          <p:nvPr/>
        </p:nvSpPr>
        <p:spPr bwMode="auto">
          <a:xfrm>
            <a:off x="2669382" y="2352055"/>
            <a:ext cx="166687" cy="3333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19" name="Line 29"/>
          <p:cNvSpPr>
            <a:spLocks noChangeShapeType="1"/>
          </p:cNvSpPr>
          <p:nvPr/>
        </p:nvSpPr>
        <p:spPr bwMode="auto">
          <a:xfrm>
            <a:off x="4990307" y="2474292"/>
            <a:ext cx="169862" cy="3333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20" name="Line 21"/>
          <p:cNvSpPr>
            <a:spLocks noChangeShapeType="1"/>
          </p:cNvSpPr>
          <p:nvPr/>
        </p:nvSpPr>
        <p:spPr bwMode="auto">
          <a:xfrm>
            <a:off x="4944269" y="2609229"/>
            <a:ext cx="30638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21" name="Freeform 53"/>
          <p:cNvSpPr>
            <a:spLocks/>
          </p:cNvSpPr>
          <p:nvPr/>
        </p:nvSpPr>
        <p:spPr bwMode="auto">
          <a:xfrm>
            <a:off x="3621882" y="2348880"/>
            <a:ext cx="487362" cy="501650"/>
          </a:xfrm>
          <a:custGeom>
            <a:avLst/>
            <a:gdLst>
              <a:gd name="T0" fmla="*/ 372291096 w 638"/>
              <a:gd name="T1" fmla="*/ 198241221 h 656"/>
              <a:gd name="T2" fmla="*/ 0 w 638"/>
              <a:gd name="T3" fmla="*/ 0 h 656"/>
              <a:gd name="T4" fmla="*/ 0 w 638"/>
              <a:gd name="T5" fmla="*/ 383616955 h 656"/>
              <a:gd name="T6" fmla="*/ 372291096 w 638"/>
              <a:gd name="T7" fmla="*/ 198241221 h 656"/>
              <a:gd name="T8" fmla="*/ 0 60000 65536"/>
              <a:gd name="T9" fmla="*/ 0 60000 65536"/>
              <a:gd name="T10" fmla="*/ 0 60000 65536"/>
              <a:gd name="T11" fmla="*/ 0 60000 65536"/>
              <a:gd name="T12" fmla="*/ 0 w 638"/>
              <a:gd name="T13" fmla="*/ 0 h 656"/>
              <a:gd name="T14" fmla="*/ 638 w 638"/>
              <a:gd name="T15" fmla="*/ 656 h 6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8" h="656">
                <a:moveTo>
                  <a:pt x="638" y="339"/>
                </a:moveTo>
                <a:lnTo>
                  <a:pt x="0" y="0"/>
                </a:lnTo>
                <a:lnTo>
                  <a:pt x="0" y="656"/>
                </a:lnTo>
                <a:lnTo>
                  <a:pt x="638" y="339"/>
                </a:lnTo>
                <a:close/>
              </a:path>
            </a:pathLst>
          </a:custGeom>
          <a:solidFill>
            <a:srgbClr val="FFFF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22" name="Freeform 42"/>
          <p:cNvSpPr>
            <a:spLocks/>
          </p:cNvSpPr>
          <p:nvPr/>
        </p:nvSpPr>
        <p:spPr bwMode="auto">
          <a:xfrm>
            <a:off x="5957094" y="2348880"/>
            <a:ext cx="490538" cy="501650"/>
          </a:xfrm>
          <a:custGeom>
            <a:avLst/>
            <a:gdLst>
              <a:gd name="T0" fmla="*/ 375980515 w 640"/>
              <a:gd name="T1" fmla="*/ 198241221 h 656"/>
              <a:gd name="T2" fmla="*/ 0 w 640"/>
              <a:gd name="T3" fmla="*/ 0 h 656"/>
              <a:gd name="T4" fmla="*/ 0 w 640"/>
              <a:gd name="T5" fmla="*/ 383616955 h 656"/>
              <a:gd name="T6" fmla="*/ 375980515 w 640"/>
              <a:gd name="T7" fmla="*/ 198241221 h 656"/>
              <a:gd name="T8" fmla="*/ 0 60000 65536"/>
              <a:gd name="T9" fmla="*/ 0 60000 65536"/>
              <a:gd name="T10" fmla="*/ 0 60000 65536"/>
              <a:gd name="T11" fmla="*/ 0 60000 65536"/>
              <a:gd name="T12" fmla="*/ 0 w 640"/>
              <a:gd name="T13" fmla="*/ 0 h 656"/>
              <a:gd name="T14" fmla="*/ 640 w 640"/>
              <a:gd name="T15" fmla="*/ 656 h 6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40" h="656">
                <a:moveTo>
                  <a:pt x="640" y="339"/>
                </a:moveTo>
                <a:lnTo>
                  <a:pt x="0" y="0"/>
                </a:lnTo>
                <a:lnTo>
                  <a:pt x="0" y="656"/>
                </a:lnTo>
                <a:lnTo>
                  <a:pt x="640" y="339"/>
                </a:lnTo>
                <a:close/>
              </a:path>
            </a:pathLst>
          </a:custGeom>
          <a:solidFill>
            <a:srgbClr val="FFFF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23" name="Oval 41"/>
          <p:cNvSpPr>
            <a:spLocks noChangeArrowheads="1"/>
          </p:cNvSpPr>
          <p:nvPr/>
        </p:nvSpPr>
        <p:spPr bwMode="auto">
          <a:xfrm>
            <a:off x="6457157" y="2569542"/>
            <a:ext cx="96837" cy="93663"/>
          </a:xfrm>
          <a:prstGeom prst="ellipse">
            <a:avLst/>
          </a:prstGeom>
          <a:solidFill>
            <a:srgbClr val="FFFF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sp>
        <p:nvSpPr>
          <p:cNvPr id="224" name="Oval 52"/>
          <p:cNvSpPr>
            <a:spLocks noChangeArrowheads="1"/>
          </p:cNvSpPr>
          <p:nvPr/>
        </p:nvSpPr>
        <p:spPr bwMode="auto">
          <a:xfrm>
            <a:off x="4120357" y="2569542"/>
            <a:ext cx="95250" cy="93663"/>
          </a:xfrm>
          <a:prstGeom prst="ellipse">
            <a:avLst/>
          </a:prstGeom>
          <a:solidFill>
            <a:srgbClr val="FFFF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sp>
        <p:nvSpPr>
          <p:cNvPr id="232" name="Rectangle 3"/>
          <p:cNvSpPr txBox="1">
            <a:spLocks noChangeArrowheads="1"/>
          </p:cNvSpPr>
          <p:nvPr/>
        </p:nvSpPr>
        <p:spPr bwMode="auto">
          <a:xfrm>
            <a:off x="611560" y="5775920"/>
            <a:ext cx="8064896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5613" indent="-455613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US" kern="0" dirty="0" smtClean="0"/>
              <a:t>New d</a:t>
            </a:r>
            <a:r>
              <a:rPr lang="en-US" kern="0" dirty="0" smtClean="0">
                <a:latin typeface="+mn-lt"/>
              </a:rPr>
              <a:t>ata </a:t>
            </a:r>
            <a:r>
              <a:rPr lang="en-US" kern="0" dirty="0">
                <a:latin typeface="+mn-lt"/>
              </a:rPr>
              <a:t>is </a:t>
            </a:r>
            <a:r>
              <a:rPr lang="en-US" kern="0" dirty="0" smtClean="0">
                <a:latin typeface="+mn-lt"/>
              </a:rPr>
              <a:t>received by master when CLK=0, while slave stores previous data</a:t>
            </a:r>
            <a:endParaRPr lang="en-US" kern="0" dirty="0">
              <a:latin typeface="+mn-lt"/>
            </a:endParaRPr>
          </a:p>
        </p:txBody>
      </p:sp>
      <p:sp>
        <p:nvSpPr>
          <p:cNvPr id="233" name="Line 49"/>
          <p:cNvSpPr>
            <a:spLocks noChangeShapeType="1"/>
          </p:cNvSpPr>
          <p:nvPr/>
        </p:nvSpPr>
        <p:spPr bwMode="auto">
          <a:xfrm>
            <a:off x="5100919" y="2276872"/>
            <a:ext cx="0" cy="3024336"/>
          </a:xfrm>
          <a:prstGeom prst="line">
            <a:avLst/>
          </a:prstGeom>
          <a:noFill/>
          <a:ln w="6350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grpSp>
        <p:nvGrpSpPr>
          <p:cNvPr id="244" name="Group 243"/>
          <p:cNvGrpSpPr/>
          <p:nvPr/>
        </p:nvGrpSpPr>
        <p:grpSpPr>
          <a:xfrm>
            <a:off x="2699792" y="2276872"/>
            <a:ext cx="504056" cy="3395184"/>
            <a:chOff x="2699792" y="2276872"/>
            <a:chExt cx="504056" cy="3395184"/>
          </a:xfrm>
        </p:grpSpPr>
        <p:sp>
          <p:nvSpPr>
            <p:cNvPr id="192" name="Line 49"/>
            <p:cNvSpPr>
              <a:spLocks noChangeShapeType="1"/>
            </p:cNvSpPr>
            <p:nvPr/>
          </p:nvSpPr>
          <p:spPr bwMode="auto">
            <a:xfrm>
              <a:off x="2746817" y="2276872"/>
              <a:ext cx="0" cy="3024336"/>
            </a:xfrm>
            <a:prstGeom prst="line">
              <a:avLst/>
            </a:prstGeom>
            <a:noFill/>
            <a:ln w="6350">
              <a:solidFill>
                <a:schemeClr val="accent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34" name="Rectangle 40"/>
            <p:cNvSpPr>
              <a:spLocks noChangeArrowheads="1"/>
            </p:cNvSpPr>
            <p:nvPr/>
          </p:nvSpPr>
          <p:spPr bwMode="auto">
            <a:xfrm>
              <a:off x="2699792" y="5229200"/>
              <a:ext cx="504056" cy="442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_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ea typeface="Calibri" pitchFamily="34" charset="0"/>
                  <a:cs typeface="Arial" pitchFamily="34" charset="0"/>
                </a:rPr>
                <a:t>f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235" name="Rectangle 32"/>
          <p:cNvSpPr>
            <a:spLocks noChangeArrowheads="1"/>
          </p:cNvSpPr>
          <p:nvPr/>
        </p:nvSpPr>
        <p:spPr bwMode="auto">
          <a:xfrm>
            <a:off x="5053775" y="5400000"/>
            <a:ext cx="94289" cy="215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ea typeface="Calibri" pitchFamily="34" charset="0"/>
                <a:cs typeface="Arial" pitchFamily="34" charset="0"/>
              </a:rPr>
              <a:t>f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6" name="Line 49"/>
          <p:cNvSpPr>
            <a:spLocks noChangeShapeType="1"/>
          </p:cNvSpPr>
          <p:nvPr/>
        </p:nvSpPr>
        <p:spPr bwMode="auto">
          <a:xfrm>
            <a:off x="3131840" y="2276872"/>
            <a:ext cx="0" cy="3024336"/>
          </a:xfrm>
          <a:prstGeom prst="line">
            <a:avLst/>
          </a:prstGeom>
          <a:noFill/>
          <a:ln w="6350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37" name="Rectangle 32"/>
          <p:cNvSpPr>
            <a:spLocks noChangeArrowheads="1"/>
          </p:cNvSpPr>
          <p:nvPr/>
        </p:nvSpPr>
        <p:spPr bwMode="auto">
          <a:xfrm>
            <a:off x="3059832" y="5395498"/>
            <a:ext cx="94289" cy="215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ea typeface="Calibri" pitchFamily="34" charset="0"/>
                <a:cs typeface="Arial" pitchFamily="34" charset="0"/>
              </a:rPr>
              <a:t>f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8" name="Rectangle 55"/>
          <p:cNvSpPr>
            <a:spLocks noChangeArrowheads="1"/>
          </p:cNvSpPr>
          <p:nvPr/>
        </p:nvSpPr>
        <p:spPr bwMode="auto">
          <a:xfrm>
            <a:off x="7884368" y="3801715"/>
            <a:ext cx="263525" cy="261938"/>
          </a:xfrm>
          <a:prstGeom prst="rect">
            <a:avLst/>
          </a:prstGeom>
          <a:solidFill>
            <a:srgbClr val="FFFFFF"/>
          </a:solid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grpSp>
        <p:nvGrpSpPr>
          <p:cNvPr id="240" name="Group 239"/>
          <p:cNvGrpSpPr/>
          <p:nvPr/>
        </p:nvGrpSpPr>
        <p:grpSpPr>
          <a:xfrm>
            <a:off x="2987824" y="4633565"/>
            <a:ext cx="338138" cy="266700"/>
            <a:chOff x="5318919" y="2918792"/>
            <a:chExt cx="338138" cy="266700"/>
          </a:xfrm>
        </p:grpSpPr>
        <p:sp>
          <p:nvSpPr>
            <p:cNvPr id="241" name="Rectangle 55"/>
            <p:cNvSpPr>
              <a:spLocks noChangeArrowheads="1"/>
            </p:cNvSpPr>
            <p:nvPr/>
          </p:nvSpPr>
          <p:spPr bwMode="auto">
            <a:xfrm>
              <a:off x="5352257" y="2918792"/>
              <a:ext cx="263525" cy="2619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sv-SE">
                <a:latin typeface="Times New Roman" pitchFamily="18" charset="0"/>
              </a:endParaRPr>
            </a:p>
          </p:txBody>
        </p:sp>
        <p:sp>
          <p:nvSpPr>
            <p:cNvPr id="242" name="Line 28"/>
            <p:cNvSpPr>
              <a:spLocks noChangeShapeType="1"/>
            </p:cNvSpPr>
            <p:nvPr/>
          </p:nvSpPr>
          <p:spPr bwMode="auto">
            <a:xfrm flipH="1" flipV="1">
              <a:off x="5407819" y="2926730"/>
              <a:ext cx="136525" cy="2587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43" name="Line 22"/>
            <p:cNvSpPr>
              <a:spLocks noChangeShapeType="1"/>
            </p:cNvSpPr>
            <p:nvPr/>
          </p:nvSpPr>
          <p:spPr bwMode="auto">
            <a:xfrm flipV="1">
              <a:off x="5318919" y="3017217"/>
              <a:ext cx="338138" cy="12223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245" name="Group 244"/>
          <p:cNvGrpSpPr/>
          <p:nvPr/>
        </p:nvGrpSpPr>
        <p:grpSpPr>
          <a:xfrm>
            <a:off x="5436096" y="2276872"/>
            <a:ext cx="360040" cy="3373409"/>
            <a:chOff x="2699792" y="2276872"/>
            <a:chExt cx="360040" cy="3373409"/>
          </a:xfrm>
        </p:grpSpPr>
        <p:sp>
          <p:nvSpPr>
            <p:cNvPr id="246" name="Line 49"/>
            <p:cNvSpPr>
              <a:spLocks noChangeShapeType="1"/>
            </p:cNvSpPr>
            <p:nvPr/>
          </p:nvSpPr>
          <p:spPr bwMode="auto">
            <a:xfrm>
              <a:off x="2746817" y="2276872"/>
              <a:ext cx="0" cy="3024336"/>
            </a:xfrm>
            <a:prstGeom prst="line">
              <a:avLst/>
            </a:prstGeom>
            <a:noFill/>
            <a:ln w="6350">
              <a:solidFill>
                <a:schemeClr val="accent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47" name="Rectangle 40"/>
            <p:cNvSpPr>
              <a:spLocks noChangeArrowheads="1"/>
            </p:cNvSpPr>
            <p:nvPr/>
          </p:nvSpPr>
          <p:spPr bwMode="auto">
            <a:xfrm>
              <a:off x="2699792" y="5207425"/>
              <a:ext cx="360040" cy="442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_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ea typeface="Calibri" pitchFamily="34" charset="0"/>
                  <a:cs typeface="Arial" pitchFamily="34" charset="0"/>
                </a:rPr>
                <a:t>f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8173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Enable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2017-10-03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MCC092 Integrated Circuit Design - sequential circuit design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C4412-33A4-4AED-B417-B7AC13EB55CC}" type="slidenum">
              <a:rPr lang="sv-SE" smtClean="0"/>
              <a:t>32</a:t>
            </a:fld>
            <a:endParaRPr lang="sv-SE"/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431779"/>
              </p:ext>
            </p:extLst>
          </p:nvPr>
        </p:nvGraphicFramePr>
        <p:xfrm>
          <a:off x="1018381" y="1052736"/>
          <a:ext cx="7107238" cy="572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1" name="Visio" r:id="rId3" imgW="3584377" imgH="2886075" progId="Visio.Drawing.11">
                  <p:embed/>
                </p:oleObj>
              </mc:Choice>
              <mc:Fallback>
                <p:oleObj name="Visio" r:id="rId3" imgW="3584377" imgH="288607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8381" y="1052736"/>
                        <a:ext cx="7107238" cy="572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85800" y="1524000"/>
            <a:ext cx="77724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sv-SE" sz="2800" dirty="0" smtClean="0"/>
              <a:t>Enable: ignore clock when </a:t>
            </a:r>
            <a:r>
              <a:rPr lang="en-US" altLang="sv-SE" sz="2800" dirty="0" err="1" smtClean="0"/>
              <a:t>en</a:t>
            </a:r>
            <a:r>
              <a:rPr lang="en-US" altLang="sv-SE" sz="2800" dirty="0" smtClean="0"/>
              <a:t> = 0</a:t>
            </a:r>
          </a:p>
          <a:p>
            <a:pPr lvl="1"/>
            <a:r>
              <a:rPr lang="en-US" altLang="sv-SE" sz="2400" dirty="0" smtClean="0"/>
              <a:t>Mux: increase latch D-Q delay</a:t>
            </a:r>
          </a:p>
          <a:p>
            <a:pPr lvl="1"/>
            <a:r>
              <a:rPr lang="en-US" altLang="sv-SE" sz="2400" dirty="0" smtClean="0"/>
              <a:t>Clock Gating: increase </a:t>
            </a:r>
            <a:r>
              <a:rPr lang="en-US" altLang="sv-SE" sz="2400" dirty="0" err="1" smtClean="0"/>
              <a:t>en</a:t>
            </a:r>
            <a:r>
              <a:rPr lang="en-US" altLang="sv-SE" sz="2400" dirty="0" smtClean="0"/>
              <a:t> setup time, skew</a:t>
            </a:r>
          </a:p>
        </p:txBody>
      </p:sp>
    </p:spTree>
    <p:extLst>
      <p:ext uri="{BB962C8B-B14F-4D97-AF65-F5344CB8AC3E}">
        <p14:creationId xmlns:p14="http://schemas.microsoft.com/office/powerpoint/2010/main" val="3941834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Enable circuit implementation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2017-10-03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MCC092 Integrated Circuit Design - sequential circuit design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C4412-33A4-4AED-B417-B7AC13EB55CC}" type="slidenum">
              <a:rPr lang="sv-SE" smtClean="0"/>
              <a:t>33</a:t>
            </a:fld>
            <a:endParaRPr lang="sv-SE"/>
          </a:p>
        </p:txBody>
      </p:sp>
      <p:sp>
        <p:nvSpPr>
          <p:cNvPr id="7" name="Line 61"/>
          <p:cNvSpPr>
            <a:spLocks noChangeShapeType="1"/>
          </p:cNvSpPr>
          <p:nvPr/>
        </p:nvSpPr>
        <p:spPr bwMode="auto">
          <a:xfrm>
            <a:off x="2116138" y="2679700"/>
            <a:ext cx="5857875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400">
              <a:latin typeface="+mn-lt"/>
            </a:endParaRPr>
          </a:p>
        </p:txBody>
      </p:sp>
      <p:sp>
        <p:nvSpPr>
          <p:cNvPr id="8" name="Line 62"/>
          <p:cNvSpPr>
            <a:spLocks noChangeShapeType="1"/>
          </p:cNvSpPr>
          <p:nvPr/>
        </p:nvSpPr>
        <p:spPr bwMode="auto">
          <a:xfrm>
            <a:off x="2105025" y="3200400"/>
            <a:ext cx="0" cy="4968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US" sz="1400">
              <a:latin typeface="+mn-lt"/>
            </a:endParaRPr>
          </a:p>
        </p:txBody>
      </p:sp>
      <p:sp>
        <p:nvSpPr>
          <p:cNvPr id="9" name="Freeform 63"/>
          <p:cNvSpPr>
            <a:spLocks/>
          </p:cNvSpPr>
          <p:nvPr/>
        </p:nvSpPr>
        <p:spPr bwMode="auto">
          <a:xfrm>
            <a:off x="1876425" y="2111375"/>
            <a:ext cx="411163" cy="11572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0" y="97"/>
              </a:cxn>
              <a:cxn ang="0">
                <a:pos x="360" y="913"/>
              </a:cxn>
              <a:cxn ang="0">
                <a:pos x="0" y="1013"/>
              </a:cxn>
              <a:cxn ang="0">
                <a:pos x="0" y="0"/>
              </a:cxn>
            </a:cxnLst>
            <a:rect l="0" t="0" r="r" b="b"/>
            <a:pathLst>
              <a:path w="360" h="1013">
                <a:moveTo>
                  <a:pt x="0" y="0"/>
                </a:moveTo>
                <a:lnTo>
                  <a:pt x="360" y="97"/>
                </a:lnTo>
                <a:lnTo>
                  <a:pt x="360" y="913"/>
                </a:lnTo>
                <a:lnTo>
                  <a:pt x="0" y="101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400">
              <a:latin typeface="+mn-lt"/>
            </a:endParaRPr>
          </a:p>
        </p:txBody>
      </p:sp>
      <p:sp>
        <p:nvSpPr>
          <p:cNvPr id="10" name="Rectangle 64"/>
          <p:cNvSpPr>
            <a:spLocks noChangeArrowheads="1"/>
          </p:cNvSpPr>
          <p:nvPr/>
        </p:nvSpPr>
        <p:spPr bwMode="auto">
          <a:xfrm>
            <a:off x="8066088" y="2463800"/>
            <a:ext cx="1793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Aft>
                <a:spcPts val="1000"/>
              </a:spcAft>
              <a:defRPr/>
            </a:pPr>
            <a:r>
              <a:rPr lang="en-US" sz="1800">
                <a:solidFill>
                  <a:srgbClr val="000000"/>
                </a:solidFill>
                <a:latin typeface="+mn-lt"/>
              </a:rPr>
              <a:t>Q</a:t>
            </a:r>
            <a:endParaRPr lang="en-US" sz="1800">
              <a:latin typeface="+mn-lt"/>
            </a:endParaRPr>
          </a:p>
        </p:txBody>
      </p:sp>
      <p:sp>
        <p:nvSpPr>
          <p:cNvPr id="11" name="Line 65"/>
          <p:cNvSpPr>
            <a:spLocks noChangeShapeType="1"/>
          </p:cNvSpPr>
          <p:nvPr/>
        </p:nvSpPr>
        <p:spPr bwMode="auto">
          <a:xfrm>
            <a:off x="1465263" y="1831975"/>
            <a:ext cx="0" cy="5222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400">
              <a:latin typeface="+mn-lt"/>
            </a:endParaRPr>
          </a:p>
        </p:txBody>
      </p:sp>
      <p:sp>
        <p:nvSpPr>
          <p:cNvPr id="12" name="Line 66"/>
          <p:cNvSpPr>
            <a:spLocks noChangeShapeType="1"/>
          </p:cNvSpPr>
          <p:nvPr/>
        </p:nvSpPr>
        <p:spPr bwMode="auto">
          <a:xfrm>
            <a:off x="1465263" y="2362200"/>
            <a:ext cx="411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400">
              <a:latin typeface="+mn-lt"/>
            </a:endParaRPr>
          </a:p>
        </p:txBody>
      </p:sp>
      <p:sp>
        <p:nvSpPr>
          <p:cNvPr id="13" name="Line 67"/>
          <p:cNvSpPr>
            <a:spLocks noChangeShapeType="1"/>
          </p:cNvSpPr>
          <p:nvPr/>
        </p:nvSpPr>
        <p:spPr bwMode="auto">
          <a:xfrm flipH="1">
            <a:off x="1465263" y="2981325"/>
            <a:ext cx="411162" cy="31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400">
              <a:latin typeface="+mn-lt"/>
            </a:endParaRPr>
          </a:p>
        </p:txBody>
      </p:sp>
      <p:sp>
        <p:nvSpPr>
          <p:cNvPr id="14" name="Rectangle 68"/>
          <p:cNvSpPr>
            <a:spLocks noChangeArrowheads="1"/>
          </p:cNvSpPr>
          <p:nvPr/>
        </p:nvSpPr>
        <p:spPr bwMode="auto">
          <a:xfrm>
            <a:off x="1530350" y="3686175"/>
            <a:ext cx="11366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Aft>
                <a:spcPts val="1000"/>
              </a:spcAft>
              <a:defRPr/>
            </a:pPr>
            <a:r>
              <a:rPr lang="en-US" sz="1800" dirty="0">
                <a:solidFill>
                  <a:srgbClr val="000000"/>
                </a:solidFill>
                <a:latin typeface="+mn-lt"/>
              </a:rPr>
              <a:t>ENABLE</a:t>
            </a:r>
            <a:endParaRPr lang="en-US" sz="1800" dirty="0">
              <a:latin typeface="+mn-lt"/>
            </a:endParaRPr>
          </a:p>
        </p:txBody>
      </p:sp>
      <p:sp>
        <p:nvSpPr>
          <p:cNvPr id="15" name="Rectangle 69"/>
          <p:cNvSpPr>
            <a:spLocks noChangeArrowheads="1"/>
          </p:cNvSpPr>
          <p:nvPr/>
        </p:nvSpPr>
        <p:spPr bwMode="auto">
          <a:xfrm>
            <a:off x="839788" y="2819400"/>
            <a:ext cx="8366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Aft>
                <a:spcPts val="1000"/>
              </a:spcAft>
              <a:defRPr/>
            </a:pPr>
            <a:r>
              <a:rPr lang="en-US" sz="1800" dirty="0">
                <a:solidFill>
                  <a:srgbClr val="000000"/>
                </a:solidFill>
                <a:latin typeface="+mn-lt"/>
              </a:rPr>
              <a:t>DATA</a:t>
            </a:r>
            <a:endParaRPr lang="en-US" sz="1800" dirty="0">
              <a:latin typeface="+mn-lt"/>
            </a:endParaRPr>
          </a:p>
        </p:txBody>
      </p:sp>
      <p:sp>
        <p:nvSpPr>
          <p:cNvPr id="16" name="Line 70"/>
          <p:cNvSpPr>
            <a:spLocks noChangeShapeType="1"/>
          </p:cNvSpPr>
          <p:nvPr/>
        </p:nvSpPr>
        <p:spPr bwMode="auto">
          <a:xfrm>
            <a:off x="7688263" y="1831975"/>
            <a:ext cx="0" cy="85090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400">
              <a:latin typeface="+mn-lt"/>
            </a:endParaRPr>
          </a:p>
        </p:txBody>
      </p:sp>
      <p:sp>
        <p:nvSpPr>
          <p:cNvPr id="17" name="Line 71"/>
          <p:cNvSpPr>
            <a:spLocks noChangeShapeType="1"/>
          </p:cNvSpPr>
          <p:nvPr/>
        </p:nvSpPr>
        <p:spPr bwMode="auto">
          <a:xfrm>
            <a:off x="1465263" y="1828800"/>
            <a:ext cx="6223000" cy="31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400">
              <a:latin typeface="+mn-lt"/>
            </a:endParaRPr>
          </a:p>
        </p:txBody>
      </p:sp>
      <p:sp>
        <p:nvSpPr>
          <p:cNvPr id="18" name="Rectangle 72"/>
          <p:cNvSpPr>
            <a:spLocks noChangeArrowheads="1"/>
          </p:cNvSpPr>
          <p:nvPr/>
        </p:nvSpPr>
        <p:spPr bwMode="auto">
          <a:xfrm>
            <a:off x="1944688" y="2276475"/>
            <a:ext cx="223837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112000"/>
              </a:lnSpc>
              <a:spcAft>
                <a:spcPts val="1000"/>
              </a:spcAft>
              <a:defRPr/>
            </a:pPr>
            <a:r>
              <a:rPr lang="en-US" sz="1400" dirty="0">
                <a:solidFill>
                  <a:srgbClr val="000000"/>
                </a:solidFill>
                <a:latin typeface="+mn-lt"/>
              </a:rPr>
              <a:t>0</a:t>
            </a:r>
          </a:p>
          <a:p>
            <a:pPr algn="just">
              <a:lnSpc>
                <a:spcPct val="112000"/>
              </a:lnSpc>
              <a:defRPr/>
            </a:pPr>
            <a:endParaRPr lang="sv-SE" sz="1400" dirty="0">
              <a:latin typeface="+mn-lt"/>
            </a:endParaRPr>
          </a:p>
          <a:p>
            <a:pPr>
              <a:lnSpc>
                <a:spcPct val="112000"/>
              </a:lnSpc>
              <a:spcAft>
                <a:spcPts val="1000"/>
              </a:spcAft>
              <a:defRPr/>
            </a:pPr>
            <a:r>
              <a:rPr lang="en-US" sz="1400" dirty="0">
                <a:solidFill>
                  <a:srgbClr val="000000"/>
                </a:solidFill>
                <a:latin typeface="+mn-lt"/>
              </a:rPr>
              <a:t>1 </a:t>
            </a:r>
            <a:endParaRPr lang="en-US" sz="1400" dirty="0">
              <a:latin typeface="+mn-lt"/>
            </a:endParaRP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2894013" y="2517775"/>
            <a:ext cx="342900" cy="339725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>
              <a:latin typeface="+mn-lt"/>
            </a:endParaRP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2978150" y="2513013"/>
            <a:ext cx="16668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Aft>
                <a:spcPts val="1000"/>
              </a:spcAft>
              <a:defRPr/>
            </a:pPr>
            <a:r>
              <a:rPr lang="en-US" sz="1800" dirty="0">
                <a:solidFill>
                  <a:srgbClr val="000000"/>
                </a:solidFill>
                <a:latin typeface="+mn-lt"/>
              </a:rPr>
              <a:t>C</a:t>
            </a:r>
            <a:endParaRPr lang="en-US" sz="1800" dirty="0">
              <a:latin typeface="+mn-lt"/>
            </a:endParaRPr>
          </a:p>
        </p:txBody>
      </p:sp>
      <p:sp>
        <p:nvSpPr>
          <p:cNvPr id="21" name="Line 4"/>
          <p:cNvSpPr>
            <a:spLocks noChangeShapeType="1"/>
          </p:cNvSpPr>
          <p:nvPr/>
        </p:nvSpPr>
        <p:spPr bwMode="auto">
          <a:xfrm flipH="1">
            <a:off x="3068638" y="3249613"/>
            <a:ext cx="3365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>
              <a:latin typeface="+mn-lt"/>
            </a:endParaRPr>
          </a:p>
        </p:txBody>
      </p:sp>
      <p:sp>
        <p:nvSpPr>
          <p:cNvPr id="22" name="Line 5"/>
          <p:cNvSpPr>
            <a:spLocks noChangeShapeType="1"/>
          </p:cNvSpPr>
          <p:nvPr/>
        </p:nvSpPr>
        <p:spPr bwMode="auto">
          <a:xfrm>
            <a:off x="3511550" y="2682875"/>
            <a:ext cx="0" cy="10429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>
              <a:latin typeface="+mn-lt"/>
            </a:endParaRP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3341688" y="3101975"/>
            <a:ext cx="341312" cy="341313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>
              <a:latin typeface="+mn-lt"/>
            </a:endParaRPr>
          </a:p>
        </p:txBody>
      </p:sp>
      <p:sp>
        <p:nvSpPr>
          <p:cNvPr id="24" name="Line 7"/>
          <p:cNvSpPr>
            <a:spLocks noChangeShapeType="1"/>
          </p:cNvSpPr>
          <p:nvPr/>
        </p:nvSpPr>
        <p:spPr bwMode="auto">
          <a:xfrm>
            <a:off x="3514725" y="3730625"/>
            <a:ext cx="1136650" cy="63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>
              <a:latin typeface="+mn-lt"/>
            </a:endParaRPr>
          </a:p>
        </p:txBody>
      </p:sp>
      <p:sp>
        <p:nvSpPr>
          <p:cNvPr id="25" name="Rectangle 11"/>
          <p:cNvSpPr>
            <a:spLocks noChangeArrowheads="1"/>
          </p:cNvSpPr>
          <p:nvPr/>
        </p:nvSpPr>
        <p:spPr bwMode="auto">
          <a:xfrm>
            <a:off x="3432175" y="3086100"/>
            <a:ext cx="16668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Aft>
                <a:spcPts val="1000"/>
              </a:spcAft>
              <a:defRPr/>
            </a:pPr>
            <a:r>
              <a:rPr lang="en-US" sz="1800">
                <a:solidFill>
                  <a:srgbClr val="000000"/>
                </a:solidFill>
                <a:latin typeface="+mn-lt"/>
              </a:rPr>
              <a:t>C</a:t>
            </a:r>
            <a:endParaRPr lang="en-US" sz="1800">
              <a:latin typeface="+mn-lt"/>
            </a:endParaRPr>
          </a:p>
        </p:txBody>
      </p:sp>
      <p:sp>
        <p:nvSpPr>
          <p:cNvPr id="26" name="Freeform 12"/>
          <p:cNvSpPr>
            <a:spLocks/>
          </p:cNvSpPr>
          <p:nvPr/>
        </p:nvSpPr>
        <p:spPr bwMode="auto">
          <a:xfrm>
            <a:off x="3743325" y="2362200"/>
            <a:ext cx="506413" cy="620713"/>
          </a:xfrm>
          <a:custGeom>
            <a:avLst/>
            <a:gdLst/>
            <a:ahLst/>
            <a:cxnLst>
              <a:cxn ang="0">
                <a:pos x="641" y="339"/>
              </a:cxn>
              <a:cxn ang="0">
                <a:pos x="0" y="0"/>
              </a:cxn>
              <a:cxn ang="0">
                <a:pos x="0" y="656"/>
              </a:cxn>
              <a:cxn ang="0">
                <a:pos x="641" y="339"/>
              </a:cxn>
            </a:cxnLst>
            <a:rect l="0" t="0" r="r" b="b"/>
            <a:pathLst>
              <a:path w="641" h="656">
                <a:moveTo>
                  <a:pt x="641" y="339"/>
                </a:moveTo>
                <a:lnTo>
                  <a:pt x="0" y="0"/>
                </a:lnTo>
                <a:lnTo>
                  <a:pt x="0" y="656"/>
                </a:lnTo>
                <a:lnTo>
                  <a:pt x="641" y="339"/>
                </a:lnTo>
                <a:close/>
              </a:path>
            </a:pathLst>
          </a:custGeom>
          <a:solidFill>
            <a:srgbClr val="FFFF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>
              <a:latin typeface="+mn-lt"/>
            </a:endParaRPr>
          </a:p>
        </p:txBody>
      </p:sp>
      <p:sp>
        <p:nvSpPr>
          <p:cNvPr id="27" name="Oval 13"/>
          <p:cNvSpPr>
            <a:spLocks noChangeArrowheads="1"/>
          </p:cNvSpPr>
          <p:nvPr/>
        </p:nvSpPr>
        <p:spPr bwMode="auto">
          <a:xfrm>
            <a:off x="4256088" y="2627313"/>
            <a:ext cx="122237" cy="122237"/>
          </a:xfrm>
          <a:prstGeom prst="ellipse">
            <a:avLst/>
          </a:prstGeom>
          <a:solidFill>
            <a:srgbClr val="FFFF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>
              <a:latin typeface="+mn-lt"/>
            </a:endParaRPr>
          </a:p>
        </p:txBody>
      </p:sp>
      <p:sp>
        <p:nvSpPr>
          <p:cNvPr id="28" name="Oval 14"/>
          <p:cNvSpPr>
            <a:spLocks noChangeArrowheads="1"/>
          </p:cNvSpPr>
          <p:nvPr/>
        </p:nvSpPr>
        <p:spPr bwMode="auto">
          <a:xfrm>
            <a:off x="3749675" y="3681413"/>
            <a:ext cx="125413" cy="123825"/>
          </a:xfrm>
          <a:prstGeom prst="ellipse">
            <a:avLst/>
          </a:prstGeom>
          <a:solidFill>
            <a:srgbClr val="FFFF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>
              <a:latin typeface="+mn-lt"/>
            </a:endParaRPr>
          </a:p>
        </p:txBody>
      </p:sp>
      <p:sp>
        <p:nvSpPr>
          <p:cNvPr id="29" name="Oval 15"/>
          <p:cNvSpPr>
            <a:spLocks noChangeArrowheads="1"/>
          </p:cNvSpPr>
          <p:nvPr/>
        </p:nvSpPr>
        <p:spPr bwMode="auto">
          <a:xfrm>
            <a:off x="3232150" y="3200400"/>
            <a:ext cx="120650" cy="123825"/>
          </a:xfrm>
          <a:prstGeom prst="ellipse">
            <a:avLst/>
          </a:prstGeom>
          <a:solidFill>
            <a:srgbClr val="FFFF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>
              <a:latin typeface="+mn-lt"/>
            </a:endParaRPr>
          </a:p>
        </p:txBody>
      </p:sp>
      <p:sp>
        <p:nvSpPr>
          <p:cNvPr id="30" name="Line 17"/>
          <p:cNvSpPr>
            <a:spLocks noChangeShapeType="1"/>
          </p:cNvSpPr>
          <p:nvPr/>
        </p:nvSpPr>
        <p:spPr bwMode="auto">
          <a:xfrm>
            <a:off x="4635500" y="2684463"/>
            <a:ext cx="0" cy="104616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>
              <a:latin typeface="+mn-lt"/>
            </a:endParaRPr>
          </a:p>
        </p:txBody>
      </p:sp>
      <p:sp>
        <p:nvSpPr>
          <p:cNvPr id="31" name="Line 10"/>
          <p:cNvSpPr>
            <a:spLocks noChangeShapeType="1"/>
          </p:cNvSpPr>
          <p:nvPr/>
        </p:nvSpPr>
        <p:spPr bwMode="auto">
          <a:xfrm>
            <a:off x="3065463" y="2857500"/>
            <a:ext cx="3175" cy="166211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>
              <a:latin typeface="+mn-lt"/>
            </a:endParaRPr>
          </a:p>
        </p:txBody>
      </p:sp>
      <p:sp>
        <p:nvSpPr>
          <p:cNvPr id="32" name="Line 18"/>
          <p:cNvSpPr>
            <a:spLocks noChangeShapeType="1"/>
          </p:cNvSpPr>
          <p:nvPr/>
        </p:nvSpPr>
        <p:spPr bwMode="auto">
          <a:xfrm flipH="1">
            <a:off x="5432425" y="3252788"/>
            <a:ext cx="33813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>
              <a:latin typeface="+mn-lt"/>
            </a:endParaRPr>
          </a:p>
        </p:txBody>
      </p:sp>
      <p:sp>
        <p:nvSpPr>
          <p:cNvPr id="33" name="Line 19"/>
          <p:cNvSpPr>
            <a:spLocks noChangeShapeType="1"/>
          </p:cNvSpPr>
          <p:nvPr/>
        </p:nvSpPr>
        <p:spPr bwMode="auto">
          <a:xfrm>
            <a:off x="5876925" y="2684463"/>
            <a:ext cx="0" cy="10445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>
              <a:latin typeface="+mn-lt"/>
            </a:endParaRPr>
          </a:p>
        </p:txBody>
      </p:sp>
      <p:sp>
        <p:nvSpPr>
          <p:cNvPr id="34" name="Rectangle 20"/>
          <p:cNvSpPr>
            <a:spLocks noChangeArrowheads="1"/>
          </p:cNvSpPr>
          <p:nvPr/>
        </p:nvSpPr>
        <p:spPr bwMode="auto">
          <a:xfrm>
            <a:off x="5705475" y="3103563"/>
            <a:ext cx="342900" cy="339725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>
              <a:latin typeface="+mn-lt"/>
            </a:endParaRPr>
          </a:p>
        </p:txBody>
      </p:sp>
      <p:sp>
        <p:nvSpPr>
          <p:cNvPr id="35" name="Line 21"/>
          <p:cNvSpPr>
            <a:spLocks noChangeShapeType="1"/>
          </p:cNvSpPr>
          <p:nvPr/>
        </p:nvSpPr>
        <p:spPr bwMode="auto">
          <a:xfrm>
            <a:off x="5876925" y="3733800"/>
            <a:ext cx="1138238" cy="31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>
              <a:latin typeface="+mn-lt"/>
            </a:endParaRPr>
          </a:p>
        </p:txBody>
      </p:sp>
      <p:sp>
        <p:nvSpPr>
          <p:cNvPr id="36" name="Rectangle 22"/>
          <p:cNvSpPr>
            <a:spLocks noChangeArrowheads="1"/>
          </p:cNvSpPr>
          <p:nvPr/>
        </p:nvSpPr>
        <p:spPr bwMode="auto">
          <a:xfrm>
            <a:off x="5259388" y="2520950"/>
            <a:ext cx="341312" cy="339725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>
              <a:latin typeface="+mn-lt"/>
            </a:endParaRPr>
          </a:p>
        </p:txBody>
      </p:sp>
      <p:sp>
        <p:nvSpPr>
          <p:cNvPr id="37" name="Rectangle 23"/>
          <p:cNvSpPr>
            <a:spLocks noChangeArrowheads="1"/>
          </p:cNvSpPr>
          <p:nvPr/>
        </p:nvSpPr>
        <p:spPr bwMode="auto">
          <a:xfrm>
            <a:off x="5340350" y="2516188"/>
            <a:ext cx="1666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Aft>
                <a:spcPts val="1000"/>
              </a:spcAft>
              <a:defRPr/>
            </a:pPr>
            <a:r>
              <a:rPr lang="en-US" sz="1800">
                <a:solidFill>
                  <a:srgbClr val="000000"/>
                </a:solidFill>
                <a:latin typeface="+mn-lt"/>
              </a:rPr>
              <a:t>C</a:t>
            </a:r>
            <a:endParaRPr lang="en-US" sz="1800">
              <a:latin typeface="+mn-lt"/>
            </a:endParaRPr>
          </a:p>
        </p:txBody>
      </p:sp>
      <p:sp>
        <p:nvSpPr>
          <p:cNvPr id="38" name="Rectangle 24"/>
          <p:cNvSpPr>
            <a:spLocks noChangeArrowheads="1"/>
          </p:cNvSpPr>
          <p:nvPr/>
        </p:nvSpPr>
        <p:spPr bwMode="auto">
          <a:xfrm>
            <a:off x="5797550" y="3086100"/>
            <a:ext cx="16668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Aft>
                <a:spcPts val="1000"/>
              </a:spcAft>
              <a:defRPr/>
            </a:pPr>
            <a:r>
              <a:rPr lang="en-US" sz="1800">
                <a:solidFill>
                  <a:srgbClr val="000000"/>
                </a:solidFill>
                <a:latin typeface="+mn-lt"/>
              </a:rPr>
              <a:t>C</a:t>
            </a:r>
            <a:endParaRPr lang="en-US" sz="1800">
              <a:latin typeface="+mn-lt"/>
            </a:endParaRPr>
          </a:p>
        </p:txBody>
      </p:sp>
      <p:sp>
        <p:nvSpPr>
          <p:cNvPr id="39" name="Freeform 25"/>
          <p:cNvSpPr>
            <a:spLocks/>
          </p:cNvSpPr>
          <p:nvPr/>
        </p:nvSpPr>
        <p:spPr bwMode="auto">
          <a:xfrm>
            <a:off x="6107113" y="2365375"/>
            <a:ext cx="506412" cy="617538"/>
          </a:xfrm>
          <a:custGeom>
            <a:avLst/>
            <a:gdLst/>
            <a:ahLst/>
            <a:cxnLst>
              <a:cxn ang="0">
                <a:pos x="641" y="339"/>
              </a:cxn>
              <a:cxn ang="0">
                <a:pos x="0" y="0"/>
              </a:cxn>
              <a:cxn ang="0">
                <a:pos x="0" y="656"/>
              </a:cxn>
              <a:cxn ang="0">
                <a:pos x="641" y="339"/>
              </a:cxn>
            </a:cxnLst>
            <a:rect l="0" t="0" r="r" b="b"/>
            <a:pathLst>
              <a:path w="641" h="656">
                <a:moveTo>
                  <a:pt x="641" y="339"/>
                </a:moveTo>
                <a:lnTo>
                  <a:pt x="0" y="0"/>
                </a:lnTo>
                <a:lnTo>
                  <a:pt x="0" y="656"/>
                </a:lnTo>
                <a:lnTo>
                  <a:pt x="641" y="339"/>
                </a:lnTo>
                <a:close/>
              </a:path>
            </a:pathLst>
          </a:custGeom>
          <a:solidFill>
            <a:srgbClr val="FFFF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>
              <a:latin typeface="+mn-lt"/>
            </a:endParaRPr>
          </a:p>
        </p:txBody>
      </p:sp>
      <p:sp>
        <p:nvSpPr>
          <p:cNvPr id="40" name="Oval 26"/>
          <p:cNvSpPr>
            <a:spLocks noChangeArrowheads="1"/>
          </p:cNvSpPr>
          <p:nvPr/>
        </p:nvSpPr>
        <p:spPr bwMode="auto">
          <a:xfrm>
            <a:off x="6621463" y="2630488"/>
            <a:ext cx="120650" cy="120650"/>
          </a:xfrm>
          <a:prstGeom prst="ellipse">
            <a:avLst/>
          </a:prstGeom>
          <a:solidFill>
            <a:srgbClr val="FFFF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>
              <a:latin typeface="+mn-lt"/>
            </a:endParaRPr>
          </a:p>
        </p:txBody>
      </p:sp>
      <p:sp>
        <p:nvSpPr>
          <p:cNvPr id="41" name="Oval 27"/>
          <p:cNvSpPr>
            <a:spLocks noChangeArrowheads="1"/>
          </p:cNvSpPr>
          <p:nvPr/>
        </p:nvSpPr>
        <p:spPr bwMode="auto">
          <a:xfrm>
            <a:off x="6115050" y="3684588"/>
            <a:ext cx="123825" cy="123825"/>
          </a:xfrm>
          <a:prstGeom prst="ellipse">
            <a:avLst/>
          </a:prstGeom>
          <a:solidFill>
            <a:srgbClr val="FFFF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>
              <a:latin typeface="+mn-lt"/>
            </a:endParaRPr>
          </a:p>
        </p:txBody>
      </p:sp>
      <p:sp>
        <p:nvSpPr>
          <p:cNvPr id="42" name="Oval 28"/>
          <p:cNvSpPr>
            <a:spLocks noChangeArrowheads="1"/>
          </p:cNvSpPr>
          <p:nvPr/>
        </p:nvSpPr>
        <p:spPr bwMode="auto">
          <a:xfrm>
            <a:off x="5568950" y="3200400"/>
            <a:ext cx="122238" cy="123825"/>
          </a:xfrm>
          <a:prstGeom prst="ellipse">
            <a:avLst/>
          </a:prstGeom>
          <a:solidFill>
            <a:srgbClr val="FFFF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>
              <a:latin typeface="+mn-lt"/>
            </a:endParaRPr>
          </a:p>
        </p:txBody>
      </p:sp>
      <p:sp>
        <p:nvSpPr>
          <p:cNvPr id="43" name="Freeform 29"/>
          <p:cNvSpPr>
            <a:spLocks/>
          </p:cNvSpPr>
          <p:nvPr/>
        </p:nvSpPr>
        <p:spPr bwMode="auto">
          <a:xfrm>
            <a:off x="6238875" y="3433763"/>
            <a:ext cx="506413" cy="620712"/>
          </a:xfrm>
          <a:custGeom>
            <a:avLst/>
            <a:gdLst/>
            <a:ahLst/>
            <a:cxnLst>
              <a:cxn ang="0">
                <a:pos x="660" y="0"/>
              </a:cxn>
              <a:cxn ang="0">
                <a:pos x="0" y="337"/>
              </a:cxn>
              <a:cxn ang="0">
                <a:pos x="660" y="675"/>
              </a:cxn>
              <a:cxn ang="0">
                <a:pos x="660" y="0"/>
              </a:cxn>
            </a:cxnLst>
            <a:rect l="0" t="0" r="r" b="b"/>
            <a:pathLst>
              <a:path w="660" h="675">
                <a:moveTo>
                  <a:pt x="660" y="0"/>
                </a:moveTo>
                <a:lnTo>
                  <a:pt x="0" y="337"/>
                </a:lnTo>
                <a:lnTo>
                  <a:pt x="660" y="675"/>
                </a:lnTo>
                <a:lnTo>
                  <a:pt x="660" y="0"/>
                </a:lnTo>
                <a:close/>
              </a:path>
            </a:pathLst>
          </a:custGeom>
          <a:solidFill>
            <a:srgbClr val="FFFF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>
              <a:latin typeface="+mn-lt"/>
            </a:endParaRPr>
          </a:p>
        </p:txBody>
      </p:sp>
      <p:sp>
        <p:nvSpPr>
          <p:cNvPr id="44" name="Line 30"/>
          <p:cNvSpPr>
            <a:spLocks noChangeShapeType="1"/>
          </p:cNvSpPr>
          <p:nvPr/>
        </p:nvSpPr>
        <p:spPr bwMode="auto">
          <a:xfrm>
            <a:off x="6997700" y="2687638"/>
            <a:ext cx="3175" cy="104616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>
              <a:latin typeface="+mn-lt"/>
            </a:endParaRPr>
          </a:p>
        </p:txBody>
      </p:sp>
      <p:sp>
        <p:nvSpPr>
          <p:cNvPr id="45" name="Rectangle 31"/>
          <p:cNvSpPr>
            <a:spLocks noChangeArrowheads="1"/>
          </p:cNvSpPr>
          <p:nvPr/>
        </p:nvSpPr>
        <p:spPr bwMode="auto">
          <a:xfrm>
            <a:off x="5908675" y="3741738"/>
            <a:ext cx="400050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Aft>
                <a:spcPts val="1000"/>
              </a:spcAft>
              <a:defRPr/>
            </a:pPr>
            <a:r>
              <a:rPr lang="en-US" sz="1800" dirty="0">
                <a:solidFill>
                  <a:srgbClr val="000000"/>
                </a:solidFill>
                <a:latin typeface="+mn-lt"/>
              </a:rPr>
              <a:t>Q’</a:t>
            </a:r>
            <a:endParaRPr lang="en-US" sz="1800" dirty="0">
              <a:latin typeface="+mn-lt"/>
            </a:endParaRPr>
          </a:p>
        </p:txBody>
      </p:sp>
      <p:sp>
        <p:nvSpPr>
          <p:cNvPr id="46" name="Line 40"/>
          <p:cNvSpPr>
            <a:spLocks noChangeShapeType="1"/>
          </p:cNvSpPr>
          <p:nvPr/>
        </p:nvSpPr>
        <p:spPr bwMode="auto">
          <a:xfrm>
            <a:off x="5429250" y="2857500"/>
            <a:ext cx="3175" cy="16652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>
              <a:latin typeface="+mn-lt"/>
            </a:endParaRPr>
          </a:p>
        </p:txBody>
      </p:sp>
      <p:sp>
        <p:nvSpPr>
          <p:cNvPr id="47" name="Rectangle 33"/>
          <p:cNvSpPr>
            <a:spLocks noChangeArrowheads="1"/>
          </p:cNvSpPr>
          <p:nvPr/>
        </p:nvSpPr>
        <p:spPr bwMode="auto">
          <a:xfrm>
            <a:off x="2516188" y="3429000"/>
            <a:ext cx="5318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Aft>
                <a:spcPts val="1000"/>
              </a:spcAft>
              <a:defRPr/>
            </a:pPr>
            <a:r>
              <a:rPr lang="en-US" sz="1800" dirty="0">
                <a:solidFill>
                  <a:srgbClr val="000000"/>
                </a:solidFill>
                <a:latin typeface="+mn-lt"/>
              </a:rPr>
              <a:t>CLK</a:t>
            </a:r>
            <a:endParaRPr lang="en-US" sz="1800" dirty="0">
              <a:latin typeface="+mn-lt"/>
            </a:endParaRPr>
          </a:p>
        </p:txBody>
      </p:sp>
      <p:sp>
        <p:nvSpPr>
          <p:cNvPr id="48" name="Rectangle 41"/>
          <p:cNvSpPr>
            <a:spLocks noChangeArrowheads="1"/>
          </p:cNvSpPr>
          <p:nvPr/>
        </p:nvSpPr>
        <p:spPr bwMode="auto">
          <a:xfrm>
            <a:off x="4881563" y="3455988"/>
            <a:ext cx="5286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Aft>
                <a:spcPts val="1000"/>
              </a:spcAft>
              <a:defRPr/>
            </a:pPr>
            <a:r>
              <a:rPr lang="en-US" sz="1800" dirty="0">
                <a:solidFill>
                  <a:srgbClr val="000000"/>
                </a:solidFill>
                <a:latin typeface="+mn-lt"/>
              </a:rPr>
              <a:t>CLK</a:t>
            </a:r>
            <a:endParaRPr lang="en-US" sz="1800" dirty="0">
              <a:latin typeface="+mn-lt"/>
            </a:endParaRPr>
          </a:p>
        </p:txBody>
      </p:sp>
      <p:sp>
        <p:nvSpPr>
          <p:cNvPr id="49" name="Freeform 16"/>
          <p:cNvSpPr>
            <a:spLocks/>
          </p:cNvSpPr>
          <p:nvPr/>
        </p:nvSpPr>
        <p:spPr bwMode="auto">
          <a:xfrm>
            <a:off x="3876675" y="3430588"/>
            <a:ext cx="506413" cy="620712"/>
          </a:xfrm>
          <a:custGeom>
            <a:avLst/>
            <a:gdLst/>
            <a:ahLst/>
            <a:cxnLst>
              <a:cxn ang="0">
                <a:pos x="660" y="0"/>
              </a:cxn>
              <a:cxn ang="0">
                <a:pos x="0" y="337"/>
              </a:cxn>
              <a:cxn ang="0">
                <a:pos x="660" y="675"/>
              </a:cxn>
              <a:cxn ang="0">
                <a:pos x="660" y="0"/>
              </a:cxn>
            </a:cxnLst>
            <a:rect l="0" t="0" r="r" b="b"/>
            <a:pathLst>
              <a:path w="660" h="675">
                <a:moveTo>
                  <a:pt x="660" y="0"/>
                </a:moveTo>
                <a:lnTo>
                  <a:pt x="0" y="337"/>
                </a:lnTo>
                <a:lnTo>
                  <a:pt x="660" y="675"/>
                </a:lnTo>
                <a:lnTo>
                  <a:pt x="660" y="0"/>
                </a:lnTo>
                <a:close/>
              </a:path>
            </a:pathLst>
          </a:custGeom>
          <a:solidFill>
            <a:srgbClr val="FFFF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>
              <a:latin typeface="+mn-lt"/>
            </a:endParaRPr>
          </a:p>
        </p:txBody>
      </p:sp>
      <p:sp>
        <p:nvSpPr>
          <p:cNvPr id="50" name="Line 32"/>
          <p:cNvSpPr>
            <a:spLocks noChangeShapeType="1"/>
          </p:cNvSpPr>
          <p:nvPr/>
        </p:nvSpPr>
        <p:spPr bwMode="auto">
          <a:xfrm flipH="1">
            <a:off x="4876800" y="3473450"/>
            <a:ext cx="377825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>
              <a:latin typeface="+mn-lt"/>
            </a:endParaRPr>
          </a:p>
        </p:txBody>
      </p:sp>
      <p:pic>
        <p:nvPicPr>
          <p:cNvPr id="51" name="Picture 1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43400"/>
            <a:ext cx="17843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7043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7675420"/>
              </p:ext>
            </p:extLst>
          </p:nvPr>
        </p:nvGraphicFramePr>
        <p:xfrm>
          <a:off x="755576" y="1268760"/>
          <a:ext cx="7605713" cy="543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4" name="Visio" r:id="rId3" imgW="5400675" imgH="3857625" progId="Visio.Drawing.11">
                  <p:embed/>
                </p:oleObj>
              </mc:Choice>
              <mc:Fallback>
                <p:oleObj name="Visio" r:id="rId3" imgW="5400675" imgH="385762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1268760"/>
                        <a:ext cx="7605713" cy="543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Reset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2017-10-03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MCC092 Integrated Circuit Design - sequential circuit design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C4412-33A4-4AED-B417-B7AC13EB55CC}" type="slidenum">
              <a:rPr lang="sv-SE" smtClean="0"/>
              <a:t>34</a:t>
            </a:fld>
            <a:endParaRPr lang="sv-SE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85800" y="1524000"/>
            <a:ext cx="77724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sv-SE" sz="2400" dirty="0" smtClean="0"/>
              <a:t>Force output low when reset asserted</a:t>
            </a:r>
          </a:p>
          <a:p>
            <a:r>
              <a:rPr lang="en-US" altLang="sv-SE" sz="2400" dirty="0" smtClean="0"/>
              <a:t>Synchronous vs. asynchronous</a:t>
            </a:r>
          </a:p>
        </p:txBody>
      </p:sp>
    </p:spTree>
    <p:extLst>
      <p:ext uri="{BB962C8B-B14F-4D97-AF65-F5344CB8AC3E}">
        <p14:creationId xmlns:p14="http://schemas.microsoft.com/office/powerpoint/2010/main" val="1075913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Set/Reset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2017-10-03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MCC092 Integrated Circuit Design - sequential circuit design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C4412-33A4-4AED-B417-B7AC13EB55CC}" type="slidenum">
              <a:rPr lang="sv-SE" smtClean="0"/>
              <a:t>35</a:t>
            </a:fld>
            <a:endParaRPr lang="sv-SE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85800" y="1524000"/>
            <a:ext cx="77724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sv-SE" sz="2400" dirty="0" smtClean="0"/>
              <a:t>Set forces output high when enabled</a:t>
            </a:r>
          </a:p>
          <a:p>
            <a:r>
              <a:rPr lang="en-US" altLang="sv-SE" sz="2400" dirty="0" smtClean="0"/>
              <a:t>Flip-flop with asynchronous set and reset</a:t>
            </a: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4202880"/>
              </p:ext>
            </p:extLst>
          </p:nvPr>
        </p:nvGraphicFramePr>
        <p:xfrm>
          <a:off x="1257300" y="2932113"/>
          <a:ext cx="6629400" cy="283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6" name="VISIO" r:id="rId3" imgW="3148584" imgH="1342644" progId="Visio.Drawing.6">
                  <p:embed/>
                </p:oleObj>
              </mc:Choice>
              <mc:Fallback>
                <p:oleObj name="VISIO" r:id="rId3" imgW="3148584" imgH="1342644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7300" y="2932113"/>
                        <a:ext cx="6629400" cy="2830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409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dirty="0"/>
              <a:t>HS65_LS_DFPRQ</a:t>
            </a:r>
            <a:endParaRPr lang="en-US" alt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2017-10-03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MCC092 Integrated Circuit Design - sequential circuit design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C4412-33A4-4AED-B417-B7AC13EB55CC}" type="slidenum">
              <a:rPr lang="sv-SE" smtClean="0"/>
              <a:t>36</a:t>
            </a:fld>
            <a:endParaRPr lang="sv-SE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280987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962150"/>
            <a:ext cx="269557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286125"/>
            <a:ext cx="547687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2615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2017-10-03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MCC092 Integrated Circuit Design - sequential circuit design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C4412-33A4-4AED-B417-B7AC13EB55CC}" type="slidenum">
              <a:rPr lang="sv-SE" smtClean="0"/>
              <a:t>37</a:t>
            </a:fld>
            <a:endParaRPr lang="sv-SE" dirty="0"/>
          </a:p>
        </p:txBody>
      </p:sp>
      <p:pic>
        <p:nvPicPr>
          <p:cNvPr id="7" name="Picture 5" descr="C:\Documents and Settings\jeppson\My Documents\My Pictures\DFF1 (2)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4" y="620688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03848" y="1268760"/>
            <a:ext cx="1367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Master latch</a:t>
            </a:r>
          </a:p>
          <a:p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dirty="0" smtClean="0">
                <a:solidFill>
                  <a:srgbClr val="FF0000"/>
                </a:solidFill>
              </a:rPr>
              <a:t>ith NOR2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80112" y="1268760"/>
            <a:ext cx="1960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Slave latch</a:t>
            </a:r>
          </a:p>
          <a:p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dirty="0" smtClean="0">
                <a:solidFill>
                  <a:srgbClr val="FF0000"/>
                </a:solidFill>
              </a:rPr>
              <a:t>ith </a:t>
            </a:r>
            <a:r>
              <a:rPr lang="en-US" dirty="0" err="1" smtClean="0">
                <a:solidFill>
                  <a:srgbClr val="FF0000"/>
                </a:solidFill>
              </a:rPr>
              <a:t>tristate</a:t>
            </a:r>
            <a:r>
              <a:rPr lang="en-US" dirty="0" smtClean="0">
                <a:solidFill>
                  <a:srgbClr val="FF0000"/>
                </a:solidFill>
              </a:rPr>
              <a:t> NAND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1052736"/>
            <a:ext cx="1759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Clock generation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931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2017-10-03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MCC092 Integrated Circuit Design - sequential circuit design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C4412-33A4-4AED-B417-B7AC13EB55CC}" type="slidenum">
              <a:rPr lang="sv-SE" smtClean="0"/>
              <a:t>38</a:t>
            </a:fld>
            <a:endParaRPr lang="sv-SE"/>
          </a:p>
        </p:txBody>
      </p:sp>
      <p:pic>
        <p:nvPicPr>
          <p:cNvPr id="7" name="Picture 2" descr="C:\Documents and Settings\jeppson\My Documents\My Pictures\DFF2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9695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altLang="sv-SE" dirty="0"/>
              <a:t>Master latch </a:t>
            </a:r>
            <a:r>
              <a:rPr lang="sv-SE" altLang="sv-SE" dirty="0" smtClean="0"/>
              <a:t>2.6 um × 2.8 um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2017-10-03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MCC092 Integrated Circuit Design - sequential circuit design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C4412-33A4-4AED-B417-B7AC13EB55CC}" type="slidenum">
              <a:rPr lang="sv-SE" smtClean="0"/>
              <a:t>39</a:t>
            </a:fld>
            <a:endParaRPr lang="sv-SE"/>
          </a:p>
        </p:txBody>
      </p:sp>
      <p:sp>
        <p:nvSpPr>
          <p:cNvPr id="8" name="Rectangle 328"/>
          <p:cNvSpPr>
            <a:spLocks noChangeArrowheads="1"/>
          </p:cNvSpPr>
          <p:nvPr/>
        </p:nvSpPr>
        <p:spPr bwMode="auto">
          <a:xfrm>
            <a:off x="3452813" y="5086350"/>
            <a:ext cx="1879600" cy="360363"/>
          </a:xfrm>
          <a:prstGeom prst="rect">
            <a:avLst/>
          </a:pr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sp>
        <p:nvSpPr>
          <p:cNvPr id="9" name="Rectangle 331"/>
          <p:cNvSpPr>
            <a:spLocks noChangeArrowheads="1"/>
          </p:cNvSpPr>
          <p:nvPr/>
        </p:nvSpPr>
        <p:spPr bwMode="auto">
          <a:xfrm>
            <a:off x="4581525" y="4640263"/>
            <a:ext cx="107950" cy="1049337"/>
          </a:xfrm>
          <a:prstGeom prst="rect">
            <a:avLst/>
          </a:prstGeom>
          <a:solidFill>
            <a:srgbClr val="C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sp>
        <p:nvSpPr>
          <p:cNvPr id="10" name="Rectangle 326"/>
          <p:cNvSpPr>
            <a:spLocks noChangeArrowheads="1"/>
          </p:cNvSpPr>
          <p:nvPr/>
        </p:nvSpPr>
        <p:spPr bwMode="auto">
          <a:xfrm>
            <a:off x="1800225" y="1612900"/>
            <a:ext cx="5387975" cy="2517775"/>
          </a:xfrm>
          <a:prstGeom prst="rect">
            <a:avLst/>
          </a:prstGeom>
          <a:solidFill>
            <a:srgbClr val="FBD4B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sp>
        <p:nvSpPr>
          <p:cNvPr id="11" name="Rectangle 327"/>
          <p:cNvSpPr>
            <a:spLocks noChangeArrowheads="1"/>
          </p:cNvSpPr>
          <p:nvPr/>
        </p:nvSpPr>
        <p:spPr bwMode="auto">
          <a:xfrm>
            <a:off x="3452813" y="2468563"/>
            <a:ext cx="1878012" cy="36036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sp>
        <p:nvSpPr>
          <p:cNvPr id="12" name="Rectangle 331"/>
          <p:cNvSpPr>
            <a:spLocks noChangeArrowheads="1"/>
          </p:cNvSpPr>
          <p:nvPr/>
        </p:nvSpPr>
        <p:spPr bwMode="auto">
          <a:xfrm>
            <a:off x="4078288" y="2227263"/>
            <a:ext cx="107950" cy="1604962"/>
          </a:xfrm>
          <a:prstGeom prst="rect">
            <a:avLst/>
          </a:prstGeom>
          <a:solidFill>
            <a:srgbClr val="C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sp>
        <p:nvSpPr>
          <p:cNvPr id="13" name="Rectangle 335"/>
          <p:cNvSpPr>
            <a:spLocks noChangeAspect="1" noChangeArrowheads="1"/>
          </p:cNvSpPr>
          <p:nvPr/>
        </p:nvSpPr>
        <p:spPr bwMode="auto">
          <a:xfrm>
            <a:off x="4305300" y="5186363"/>
            <a:ext cx="161925" cy="1619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sp>
        <p:nvSpPr>
          <p:cNvPr id="14" name="Rectangle 349"/>
          <p:cNvSpPr>
            <a:spLocks noChangeArrowheads="1"/>
          </p:cNvSpPr>
          <p:nvPr/>
        </p:nvSpPr>
        <p:spPr bwMode="auto">
          <a:xfrm>
            <a:off x="1798638" y="4130675"/>
            <a:ext cx="5389562" cy="2157413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sp>
        <p:nvSpPr>
          <p:cNvPr id="15" name="Rectangle 350"/>
          <p:cNvSpPr>
            <a:spLocks noChangeArrowheads="1"/>
          </p:cNvSpPr>
          <p:nvPr/>
        </p:nvSpPr>
        <p:spPr bwMode="auto">
          <a:xfrm>
            <a:off x="1800225" y="1612900"/>
            <a:ext cx="5387975" cy="2517775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sp>
        <p:nvSpPr>
          <p:cNvPr id="16" name="Rectangle 351"/>
          <p:cNvSpPr>
            <a:spLocks noChangeArrowheads="1"/>
          </p:cNvSpPr>
          <p:nvPr/>
        </p:nvSpPr>
        <p:spPr bwMode="auto">
          <a:xfrm>
            <a:off x="1974850" y="1612900"/>
            <a:ext cx="5040313" cy="4679950"/>
          </a:xfrm>
          <a:prstGeom prst="rect">
            <a:avLst/>
          </a:prstGeom>
          <a:noFill/>
          <a:ln w="28575">
            <a:solidFill>
              <a:srgbClr val="0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sp>
        <p:nvSpPr>
          <p:cNvPr id="17" name="Rectangle 357"/>
          <p:cNvSpPr>
            <a:spLocks noChangeArrowheads="1"/>
          </p:cNvSpPr>
          <p:nvPr/>
        </p:nvSpPr>
        <p:spPr bwMode="auto">
          <a:xfrm>
            <a:off x="4891088" y="2208213"/>
            <a:ext cx="107950" cy="3490912"/>
          </a:xfrm>
          <a:prstGeom prst="rect">
            <a:avLst/>
          </a:prstGeom>
          <a:solidFill>
            <a:srgbClr val="C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sp>
        <p:nvSpPr>
          <p:cNvPr id="18" name="Rectangle 378"/>
          <p:cNvSpPr>
            <a:spLocks noChangeAspect="1" noChangeArrowheads="1"/>
          </p:cNvSpPr>
          <p:nvPr/>
        </p:nvSpPr>
        <p:spPr bwMode="auto">
          <a:xfrm>
            <a:off x="4321175" y="2568575"/>
            <a:ext cx="161925" cy="1619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grpSp>
        <p:nvGrpSpPr>
          <p:cNvPr id="19" name="Group 15"/>
          <p:cNvGrpSpPr>
            <a:grpSpLocks/>
          </p:cNvGrpSpPr>
          <p:nvPr/>
        </p:nvGrpSpPr>
        <p:grpSpPr bwMode="auto">
          <a:xfrm>
            <a:off x="4078288" y="3830638"/>
            <a:ext cx="269875" cy="269875"/>
            <a:chOff x="4635995" y="3637993"/>
            <a:chExt cx="269610" cy="269584"/>
          </a:xfrm>
        </p:grpSpPr>
        <p:sp>
          <p:nvSpPr>
            <p:cNvPr id="20" name="Rectangle 402"/>
            <p:cNvSpPr>
              <a:spLocks noChangeArrowheads="1"/>
            </p:cNvSpPr>
            <p:nvPr/>
          </p:nvSpPr>
          <p:spPr bwMode="auto">
            <a:xfrm>
              <a:off x="4635995" y="3637993"/>
              <a:ext cx="269610" cy="269584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sv-SE">
                <a:latin typeface="Times New Roman" pitchFamily="18" charset="0"/>
              </a:endParaRPr>
            </a:p>
          </p:txBody>
        </p:sp>
        <p:sp>
          <p:nvSpPr>
            <p:cNvPr id="21" name="Rectangle 403"/>
            <p:cNvSpPr>
              <a:spLocks noChangeAspect="1" noChangeArrowheads="1"/>
            </p:cNvSpPr>
            <p:nvPr/>
          </p:nvSpPr>
          <p:spPr bwMode="auto">
            <a:xfrm>
              <a:off x="4698164" y="3693813"/>
              <a:ext cx="161766" cy="16175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sv-SE">
                <a:latin typeface="Times New Roman" pitchFamily="18" charset="0"/>
              </a:endParaRPr>
            </a:p>
          </p:txBody>
        </p:sp>
      </p:grpSp>
      <p:cxnSp>
        <p:nvCxnSpPr>
          <p:cNvPr id="22" name="Straight Connector 21"/>
          <p:cNvCxnSpPr/>
          <p:nvPr/>
        </p:nvCxnSpPr>
        <p:spPr>
          <a:xfrm>
            <a:off x="1069975" y="2649538"/>
            <a:ext cx="69167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069975" y="3965575"/>
            <a:ext cx="69167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069975" y="4367213"/>
            <a:ext cx="69167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069975" y="5267325"/>
            <a:ext cx="69167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2"/>
          <p:cNvGrpSpPr>
            <a:grpSpLocks/>
          </p:cNvGrpSpPr>
          <p:nvPr/>
        </p:nvGrpSpPr>
        <p:grpSpPr bwMode="auto">
          <a:xfrm>
            <a:off x="3505200" y="3830638"/>
            <a:ext cx="269875" cy="269875"/>
            <a:chOff x="3534091" y="3642332"/>
            <a:chExt cx="269610" cy="269411"/>
          </a:xfrm>
        </p:grpSpPr>
        <p:sp>
          <p:nvSpPr>
            <p:cNvPr id="27" name="Rectangle 418"/>
            <p:cNvSpPr>
              <a:spLocks noChangeArrowheads="1"/>
            </p:cNvSpPr>
            <p:nvPr/>
          </p:nvSpPr>
          <p:spPr bwMode="auto">
            <a:xfrm>
              <a:off x="3534091" y="3642332"/>
              <a:ext cx="269610" cy="269411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sv-SE">
                <a:latin typeface="Times New Roman" pitchFamily="18" charset="0"/>
              </a:endParaRPr>
            </a:p>
          </p:txBody>
        </p:sp>
        <p:sp>
          <p:nvSpPr>
            <p:cNvPr id="28" name="Rectangle 419"/>
            <p:cNvSpPr>
              <a:spLocks noChangeAspect="1" noChangeArrowheads="1"/>
            </p:cNvSpPr>
            <p:nvPr/>
          </p:nvSpPr>
          <p:spPr bwMode="auto">
            <a:xfrm>
              <a:off x="3596260" y="3698116"/>
              <a:ext cx="161766" cy="161647"/>
            </a:xfrm>
            <a:prstGeom prst="rect">
              <a:avLst/>
            </a:prstGeom>
            <a:solidFill>
              <a:srgbClr val="99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sv-SE">
                <a:latin typeface="Times New Roman" pitchFamily="18" charset="0"/>
              </a:endParaRPr>
            </a:p>
          </p:txBody>
        </p:sp>
      </p:grpSp>
      <p:sp>
        <p:nvSpPr>
          <p:cNvPr id="29" name="Rectangle 331"/>
          <p:cNvSpPr>
            <a:spLocks noChangeArrowheads="1"/>
          </p:cNvSpPr>
          <p:nvPr/>
        </p:nvSpPr>
        <p:spPr bwMode="auto">
          <a:xfrm>
            <a:off x="3775075" y="2217738"/>
            <a:ext cx="107950" cy="3492500"/>
          </a:xfrm>
          <a:prstGeom prst="rect">
            <a:avLst/>
          </a:prstGeom>
          <a:solidFill>
            <a:srgbClr val="C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sp>
        <p:nvSpPr>
          <p:cNvPr id="30" name="Rectangle 331"/>
          <p:cNvSpPr>
            <a:spLocks noChangeArrowheads="1"/>
          </p:cNvSpPr>
          <p:nvPr/>
        </p:nvSpPr>
        <p:spPr bwMode="auto">
          <a:xfrm>
            <a:off x="4078288" y="4310063"/>
            <a:ext cx="107950" cy="1401762"/>
          </a:xfrm>
          <a:prstGeom prst="rect">
            <a:avLst/>
          </a:prstGeom>
          <a:solidFill>
            <a:srgbClr val="C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grpSp>
        <p:nvGrpSpPr>
          <p:cNvPr id="31" name="Group 27"/>
          <p:cNvGrpSpPr>
            <a:grpSpLocks/>
          </p:cNvGrpSpPr>
          <p:nvPr/>
        </p:nvGrpSpPr>
        <p:grpSpPr bwMode="auto">
          <a:xfrm>
            <a:off x="4995863" y="3014663"/>
            <a:ext cx="269875" cy="268287"/>
            <a:chOff x="3024987" y="3376428"/>
            <a:chExt cx="269610" cy="269411"/>
          </a:xfrm>
        </p:grpSpPr>
        <p:sp>
          <p:nvSpPr>
            <p:cNvPr id="32" name="Rectangle 418"/>
            <p:cNvSpPr>
              <a:spLocks noChangeArrowheads="1"/>
            </p:cNvSpPr>
            <p:nvPr/>
          </p:nvSpPr>
          <p:spPr bwMode="auto">
            <a:xfrm>
              <a:off x="3024987" y="3376428"/>
              <a:ext cx="269610" cy="269411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sv-SE">
                <a:latin typeface="Times New Roman" pitchFamily="18" charset="0"/>
              </a:endParaRPr>
            </a:p>
          </p:txBody>
        </p:sp>
        <p:sp>
          <p:nvSpPr>
            <p:cNvPr id="33" name="Rectangle 419"/>
            <p:cNvSpPr>
              <a:spLocks noChangeAspect="1" noChangeArrowheads="1"/>
            </p:cNvSpPr>
            <p:nvPr/>
          </p:nvSpPr>
          <p:spPr bwMode="auto">
            <a:xfrm>
              <a:off x="3077428" y="3432212"/>
              <a:ext cx="161766" cy="1616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sv-SE">
                <a:latin typeface="Times New Roman" pitchFamily="18" charset="0"/>
              </a:endParaRPr>
            </a:p>
          </p:txBody>
        </p:sp>
      </p:grpSp>
      <p:cxnSp>
        <p:nvCxnSpPr>
          <p:cNvPr id="34" name="Straight Connector 33"/>
          <p:cNvCxnSpPr/>
          <p:nvPr/>
        </p:nvCxnSpPr>
        <p:spPr>
          <a:xfrm>
            <a:off x="1069975" y="3560763"/>
            <a:ext cx="69167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31"/>
          <p:cNvSpPr>
            <a:spLocks noChangeArrowheads="1"/>
          </p:cNvSpPr>
          <p:nvPr/>
        </p:nvSpPr>
        <p:spPr bwMode="auto">
          <a:xfrm>
            <a:off x="5421313" y="3479800"/>
            <a:ext cx="161925" cy="403225"/>
          </a:xfrm>
          <a:prstGeom prst="rect">
            <a:avLst/>
          </a:prstGeom>
          <a:solidFill>
            <a:srgbClr val="0070C0">
              <a:alpha val="69803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178175" y="4046538"/>
            <a:ext cx="11652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v-SE" dirty="0">
                <a:latin typeface="+mn-lt"/>
              </a:rPr>
              <a:t>DATA</a:t>
            </a:r>
            <a:endParaRPr lang="en-US" dirty="0">
              <a:latin typeface="+mn-lt"/>
            </a:endParaRPr>
          </a:p>
        </p:txBody>
      </p:sp>
      <p:sp>
        <p:nvSpPr>
          <p:cNvPr id="37" name="TextBox 33"/>
          <p:cNvSpPr txBox="1">
            <a:spLocks noChangeArrowheads="1"/>
          </p:cNvSpPr>
          <p:nvPr/>
        </p:nvSpPr>
        <p:spPr bwMode="auto">
          <a:xfrm>
            <a:off x="914400" y="4587875"/>
            <a:ext cx="1258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>
                <a:cs typeface="Arial" charset="0"/>
              </a:rPr>
              <a:t>CPI</a:t>
            </a:r>
            <a:endParaRPr lang="en-US" altLang="sv-SE">
              <a:cs typeface="Arial" charset="0"/>
            </a:endParaRPr>
          </a:p>
        </p:txBody>
      </p:sp>
      <p:sp>
        <p:nvSpPr>
          <p:cNvPr id="38" name="TextBox 34"/>
          <p:cNvSpPr txBox="1">
            <a:spLocks noChangeArrowheads="1"/>
          </p:cNvSpPr>
          <p:nvPr/>
        </p:nvSpPr>
        <p:spPr bwMode="auto">
          <a:xfrm>
            <a:off x="914400" y="3362325"/>
            <a:ext cx="13223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>
                <a:cs typeface="Arial" charset="0"/>
              </a:rPr>
              <a:t>CPN</a:t>
            </a:r>
            <a:endParaRPr lang="en-US" altLang="sv-SE">
              <a:cs typeface="Arial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308850" y="4195763"/>
            <a:ext cx="7715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v-SE" dirty="0">
                <a:latin typeface="+mn-lt"/>
              </a:rPr>
              <a:t>CPI</a:t>
            </a:r>
            <a:endParaRPr lang="en-US" dirty="0">
              <a:latin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308850" y="3781425"/>
            <a:ext cx="122555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v-SE" dirty="0">
                <a:latin typeface="+mn-lt"/>
              </a:rPr>
              <a:t>CPN</a:t>
            </a:r>
            <a:endParaRPr lang="en-US" dirty="0">
              <a:latin typeface="+mn-lt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050925" y="4770438"/>
            <a:ext cx="69167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375"/>
          <p:cNvSpPr>
            <a:spLocks noChangeArrowheads="1"/>
          </p:cNvSpPr>
          <p:nvPr/>
        </p:nvSpPr>
        <p:spPr bwMode="auto">
          <a:xfrm>
            <a:off x="2084388" y="5086350"/>
            <a:ext cx="1185862" cy="360363"/>
          </a:xfrm>
          <a:prstGeom prst="rect">
            <a:avLst/>
          </a:pr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sp>
        <p:nvSpPr>
          <p:cNvPr id="43" name="Rectangle 374"/>
          <p:cNvSpPr>
            <a:spLocks noChangeArrowheads="1"/>
          </p:cNvSpPr>
          <p:nvPr/>
        </p:nvSpPr>
        <p:spPr bwMode="auto">
          <a:xfrm>
            <a:off x="2084388" y="2468563"/>
            <a:ext cx="1187450" cy="36036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sp>
        <p:nvSpPr>
          <p:cNvPr id="44" name="Rectangle 357"/>
          <p:cNvSpPr>
            <a:spLocks noChangeArrowheads="1"/>
          </p:cNvSpPr>
          <p:nvPr/>
        </p:nvSpPr>
        <p:spPr bwMode="auto">
          <a:xfrm>
            <a:off x="2863850" y="2205038"/>
            <a:ext cx="107950" cy="3490912"/>
          </a:xfrm>
          <a:prstGeom prst="rect">
            <a:avLst/>
          </a:prstGeom>
          <a:solidFill>
            <a:srgbClr val="C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sp>
        <p:nvSpPr>
          <p:cNvPr id="45" name="Rectangle 368"/>
          <p:cNvSpPr>
            <a:spLocks noChangeAspect="1" noChangeArrowheads="1"/>
          </p:cNvSpPr>
          <p:nvPr/>
        </p:nvSpPr>
        <p:spPr bwMode="auto">
          <a:xfrm>
            <a:off x="3070225" y="2568575"/>
            <a:ext cx="161925" cy="1619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sp>
        <p:nvSpPr>
          <p:cNvPr id="46" name="Rectangle 378"/>
          <p:cNvSpPr>
            <a:spLocks noChangeAspect="1" noChangeArrowheads="1"/>
          </p:cNvSpPr>
          <p:nvPr/>
        </p:nvSpPr>
        <p:spPr bwMode="auto">
          <a:xfrm>
            <a:off x="2597150" y="2568575"/>
            <a:ext cx="161925" cy="1619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sp>
        <p:nvSpPr>
          <p:cNvPr id="47" name="Rectangle 379"/>
          <p:cNvSpPr>
            <a:spLocks noChangeArrowheads="1"/>
          </p:cNvSpPr>
          <p:nvPr/>
        </p:nvSpPr>
        <p:spPr bwMode="auto">
          <a:xfrm>
            <a:off x="2389188" y="2205038"/>
            <a:ext cx="107950" cy="3490912"/>
          </a:xfrm>
          <a:prstGeom prst="rect">
            <a:avLst/>
          </a:prstGeom>
          <a:solidFill>
            <a:srgbClr val="C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sp>
        <p:nvSpPr>
          <p:cNvPr id="48" name="Rectangle 383"/>
          <p:cNvSpPr>
            <a:spLocks noChangeAspect="1" noChangeArrowheads="1"/>
          </p:cNvSpPr>
          <p:nvPr/>
        </p:nvSpPr>
        <p:spPr bwMode="auto">
          <a:xfrm>
            <a:off x="2595563" y="5186363"/>
            <a:ext cx="160337" cy="1619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sp>
        <p:nvSpPr>
          <p:cNvPr id="49" name="Rectangle 359"/>
          <p:cNvSpPr>
            <a:spLocks noChangeAspect="1" noChangeArrowheads="1"/>
          </p:cNvSpPr>
          <p:nvPr/>
        </p:nvSpPr>
        <p:spPr bwMode="auto">
          <a:xfrm>
            <a:off x="3070225" y="5186363"/>
            <a:ext cx="161925" cy="1619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grpSp>
        <p:nvGrpSpPr>
          <p:cNvPr id="50" name="Group 46"/>
          <p:cNvGrpSpPr>
            <a:grpSpLocks/>
          </p:cNvGrpSpPr>
          <p:nvPr/>
        </p:nvGrpSpPr>
        <p:grpSpPr bwMode="auto">
          <a:xfrm>
            <a:off x="2389188" y="4224338"/>
            <a:ext cx="269875" cy="269875"/>
            <a:chOff x="4142141" y="3300745"/>
            <a:chExt cx="269510" cy="269584"/>
          </a:xfrm>
        </p:grpSpPr>
        <p:sp>
          <p:nvSpPr>
            <p:cNvPr id="51" name="Rectangle 413"/>
            <p:cNvSpPr>
              <a:spLocks noChangeArrowheads="1"/>
            </p:cNvSpPr>
            <p:nvPr/>
          </p:nvSpPr>
          <p:spPr bwMode="auto">
            <a:xfrm>
              <a:off x="4142141" y="3300745"/>
              <a:ext cx="269510" cy="269584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sv-SE">
                <a:latin typeface="Times New Roman" pitchFamily="18" charset="0"/>
              </a:endParaRPr>
            </a:p>
          </p:txBody>
        </p:sp>
        <p:sp>
          <p:nvSpPr>
            <p:cNvPr id="52" name="Rectangle 414"/>
            <p:cNvSpPr>
              <a:spLocks noChangeAspect="1" noChangeArrowheads="1"/>
            </p:cNvSpPr>
            <p:nvPr/>
          </p:nvSpPr>
          <p:spPr bwMode="auto">
            <a:xfrm>
              <a:off x="4204287" y="3356565"/>
              <a:ext cx="161706" cy="161750"/>
            </a:xfrm>
            <a:prstGeom prst="rect">
              <a:avLst/>
            </a:prstGeom>
            <a:solidFill>
              <a:srgbClr val="99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sv-SE">
                <a:latin typeface="Times New Roman" pitchFamily="18" charset="0"/>
              </a:endParaRPr>
            </a:p>
          </p:txBody>
        </p:sp>
      </p:grpSp>
      <p:sp>
        <p:nvSpPr>
          <p:cNvPr id="53" name="Rectangle 390"/>
          <p:cNvSpPr>
            <a:spLocks noChangeArrowheads="1"/>
          </p:cNvSpPr>
          <p:nvPr/>
        </p:nvSpPr>
        <p:spPr bwMode="auto">
          <a:xfrm>
            <a:off x="2595563" y="5075238"/>
            <a:ext cx="163512" cy="1563687"/>
          </a:xfrm>
          <a:prstGeom prst="rect">
            <a:avLst/>
          </a:prstGeom>
          <a:solidFill>
            <a:srgbClr val="0070C0">
              <a:alpha val="70195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sp>
        <p:nvSpPr>
          <p:cNvPr id="54" name="Rectangle 396"/>
          <p:cNvSpPr>
            <a:spLocks noChangeArrowheads="1"/>
          </p:cNvSpPr>
          <p:nvPr/>
        </p:nvSpPr>
        <p:spPr bwMode="auto">
          <a:xfrm>
            <a:off x="2597150" y="1263650"/>
            <a:ext cx="161925" cy="1565275"/>
          </a:xfrm>
          <a:prstGeom prst="rect">
            <a:avLst/>
          </a:prstGeom>
          <a:solidFill>
            <a:srgbClr val="0070C0">
              <a:alpha val="70195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sp>
        <p:nvSpPr>
          <p:cNvPr id="55" name="Rectangle 359"/>
          <p:cNvSpPr>
            <a:spLocks noChangeAspect="1" noChangeArrowheads="1"/>
          </p:cNvSpPr>
          <p:nvPr/>
        </p:nvSpPr>
        <p:spPr bwMode="auto">
          <a:xfrm>
            <a:off x="2133600" y="2568575"/>
            <a:ext cx="161925" cy="1619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sp>
        <p:nvSpPr>
          <p:cNvPr id="56" name="Rectangle 359"/>
          <p:cNvSpPr>
            <a:spLocks noChangeAspect="1" noChangeArrowheads="1"/>
          </p:cNvSpPr>
          <p:nvPr/>
        </p:nvSpPr>
        <p:spPr bwMode="auto">
          <a:xfrm>
            <a:off x="2130425" y="5186363"/>
            <a:ext cx="161925" cy="1619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sp>
        <p:nvSpPr>
          <p:cNvPr id="57" name="Rectangle 400"/>
          <p:cNvSpPr>
            <a:spLocks noChangeArrowheads="1"/>
          </p:cNvSpPr>
          <p:nvPr/>
        </p:nvSpPr>
        <p:spPr bwMode="auto">
          <a:xfrm>
            <a:off x="3070225" y="2470150"/>
            <a:ext cx="161925" cy="763588"/>
          </a:xfrm>
          <a:prstGeom prst="rect">
            <a:avLst/>
          </a:prstGeom>
          <a:solidFill>
            <a:srgbClr val="0070C0">
              <a:alpha val="70195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sp>
        <p:nvSpPr>
          <p:cNvPr id="58" name="TextBox 54"/>
          <p:cNvSpPr txBox="1">
            <a:spLocks noChangeArrowheads="1"/>
          </p:cNvSpPr>
          <p:nvPr/>
        </p:nvSpPr>
        <p:spPr bwMode="auto">
          <a:xfrm>
            <a:off x="7308850" y="4572000"/>
            <a:ext cx="1835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>
                <a:cs typeface="Arial" charset="0"/>
              </a:rPr>
              <a:t>TO SLAVE</a:t>
            </a:r>
            <a:endParaRPr lang="en-US" altLang="sv-SE">
              <a:cs typeface="Arial" charset="0"/>
            </a:endParaRPr>
          </a:p>
        </p:txBody>
      </p:sp>
      <p:sp>
        <p:nvSpPr>
          <p:cNvPr id="59" name="Rectangle 400"/>
          <p:cNvSpPr>
            <a:spLocks noChangeArrowheads="1"/>
          </p:cNvSpPr>
          <p:nvPr/>
        </p:nvSpPr>
        <p:spPr bwMode="auto">
          <a:xfrm>
            <a:off x="2132013" y="2473325"/>
            <a:ext cx="163512" cy="2978150"/>
          </a:xfrm>
          <a:prstGeom prst="rect">
            <a:avLst/>
          </a:prstGeom>
          <a:solidFill>
            <a:srgbClr val="0070C0">
              <a:alpha val="70195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547938" y="4175125"/>
            <a:ext cx="80486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v-SE" dirty="0">
                <a:latin typeface="+mn-lt"/>
              </a:rPr>
              <a:t>CP</a:t>
            </a:r>
          </a:p>
        </p:txBody>
      </p:sp>
      <p:sp>
        <p:nvSpPr>
          <p:cNvPr id="61" name="TextBox 57"/>
          <p:cNvSpPr txBox="1">
            <a:spLocks noChangeArrowheads="1"/>
          </p:cNvSpPr>
          <p:nvPr/>
        </p:nvSpPr>
        <p:spPr bwMode="auto">
          <a:xfrm>
            <a:off x="7308850" y="2438400"/>
            <a:ext cx="962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>
                <a:cs typeface="Arial" charset="0"/>
              </a:rPr>
              <a:t>RN</a:t>
            </a:r>
            <a:endParaRPr lang="en-US" altLang="sv-SE">
              <a:cs typeface="Arial" charset="0"/>
            </a:endParaRPr>
          </a:p>
        </p:txBody>
      </p:sp>
      <p:sp>
        <p:nvSpPr>
          <p:cNvPr id="62" name="Rectangle 414"/>
          <p:cNvSpPr>
            <a:spLocks noChangeAspect="1" noChangeArrowheads="1"/>
          </p:cNvSpPr>
          <p:nvPr/>
        </p:nvSpPr>
        <p:spPr bwMode="auto">
          <a:xfrm>
            <a:off x="6648450" y="3067050"/>
            <a:ext cx="161925" cy="16192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3" name="Rectangle 390"/>
          <p:cNvSpPr>
            <a:spLocks noChangeArrowheads="1"/>
          </p:cNvSpPr>
          <p:nvPr/>
        </p:nvSpPr>
        <p:spPr bwMode="auto">
          <a:xfrm>
            <a:off x="3454400" y="5446713"/>
            <a:ext cx="144463" cy="1206500"/>
          </a:xfrm>
          <a:prstGeom prst="rect">
            <a:avLst/>
          </a:pr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sp>
        <p:nvSpPr>
          <p:cNvPr id="64" name="Rectangle 396"/>
          <p:cNvSpPr>
            <a:spLocks noChangeArrowheads="1"/>
          </p:cNvSpPr>
          <p:nvPr/>
        </p:nvSpPr>
        <p:spPr bwMode="auto">
          <a:xfrm>
            <a:off x="3454400" y="1250950"/>
            <a:ext cx="144463" cy="121285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sv-SE">
              <a:latin typeface="Times New Roman" pitchFamily="18" charset="0"/>
            </a:endParaRPr>
          </a:p>
        </p:txBody>
      </p:sp>
      <p:sp>
        <p:nvSpPr>
          <p:cNvPr id="65" name="Rectangle 378"/>
          <p:cNvSpPr>
            <a:spLocks noChangeAspect="1" noChangeArrowheads="1"/>
          </p:cNvSpPr>
          <p:nvPr/>
        </p:nvSpPr>
        <p:spPr bwMode="auto">
          <a:xfrm>
            <a:off x="3446463" y="1687513"/>
            <a:ext cx="160337" cy="160337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sp>
        <p:nvSpPr>
          <p:cNvPr id="66" name="Rectangle 390"/>
          <p:cNvSpPr>
            <a:spLocks noChangeArrowheads="1"/>
          </p:cNvSpPr>
          <p:nvPr/>
        </p:nvSpPr>
        <p:spPr bwMode="auto">
          <a:xfrm>
            <a:off x="5183188" y="5443538"/>
            <a:ext cx="144462" cy="1206500"/>
          </a:xfrm>
          <a:prstGeom prst="rect">
            <a:avLst/>
          </a:pr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sp>
        <p:nvSpPr>
          <p:cNvPr id="67" name="Rectangle 396"/>
          <p:cNvSpPr>
            <a:spLocks noChangeArrowheads="1"/>
          </p:cNvSpPr>
          <p:nvPr/>
        </p:nvSpPr>
        <p:spPr bwMode="auto">
          <a:xfrm>
            <a:off x="5183188" y="1250950"/>
            <a:ext cx="144462" cy="121285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sv-SE">
              <a:latin typeface="Times New Roman" pitchFamily="18" charset="0"/>
            </a:endParaRPr>
          </a:p>
        </p:txBody>
      </p:sp>
      <p:sp>
        <p:nvSpPr>
          <p:cNvPr id="68" name="Rectangle 378"/>
          <p:cNvSpPr>
            <a:spLocks noChangeAspect="1" noChangeArrowheads="1"/>
          </p:cNvSpPr>
          <p:nvPr/>
        </p:nvSpPr>
        <p:spPr bwMode="auto">
          <a:xfrm>
            <a:off x="5173663" y="1687513"/>
            <a:ext cx="161925" cy="160337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sp>
        <p:nvSpPr>
          <p:cNvPr id="69" name="Rectangle 327"/>
          <p:cNvSpPr>
            <a:spLocks noChangeArrowheads="1"/>
          </p:cNvSpPr>
          <p:nvPr/>
        </p:nvSpPr>
        <p:spPr bwMode="auto">
          <a:xfrm>
            <a:off x="5535613" y="2968625"/>
            <a:ext cx="1350962" cy="360363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sp>
        <p:nvSpPr>
          <p:cNvPr id="70" name="Rectangle 328"/>
          <p:cNvSpPr>
            <a:spLocks noChangeArrowheads="1"/>
          </p:cNvSpPr>
          <p:nvPr/>
        </p:nvSpPr>
        <p:spPr bwMode="auto">
          <a:xfrm>
            <a:off x="5526088" y="4591050"/>
            <a:ext cx="1365250" cy="360363"/>
          </a:xfrm>
          <a:prstGeom prst="rect">
            <a:avLst/>
          </a:pr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>
            <a:off x="1069975" y="3148013"/>
            <a:ext cx="69167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390"/>
          <p:cNvSpPr>
            <a:spLocks noChangeArrowheads="1"/>
          </p:cNvSpPr>
          <p:nvPr/>
        </p:nvSpPr>
        <p:spPr bwMode="auto">
          <a:xfrm>
            <a:off x="6107113" y="4951413"/>
            <a:ext cx="144462" cy="1704975"/>
          </a:xfrm>
          <a:prstGeom prst="rect">
            <a:avLst/>
          </a:pr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sp>
        <p:nvSpPr>
          <p:cNvPr id="73" name="Rectangle 396"/>
          <p:cNvSpPr>
            <a:spLocks noChangeArrowheads="1"/>
          </p:cNvSpPr>
          <p:nvPr/>
        </p:nvSpPr>
        <p:spPr bwMode="auto">
          <a:xfrm>
            <a:off x="6746875" y="1250950"/>
            <a:ext cx="142875" cy="171608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sv-SE">
              <a:latin typeface="Times New Roman" pitchFamily="18" charset="0"/>
            </a:endParaRPr>
          </a:p>
        </p:txBody>
      </p:sp>
      <p:sp>
        <p:nvSpPr>
          <p:cNvPr id="74" name="Rectangle 357"/>
          <p:cNvSpPr>
            <a:spLocks noChangeArrowheads="1"/>
          </p:cNvSpPr>
          <p:nvPr/>
        </p:nvSpPr>
        <p:spPr bwMode="auto">
          <a:xfrm>
            <a:off x="6450013" y="2743200"/>
            <a:ext cx="107950" cy="2411413"/>
          </a:xfrm>
          <a:prstGeom prst="rect">
            <a:avLst/>
          </a:prstGeom>
          <a:solidFill>
            <a:srgbClr val="C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sp>
        <p:nvSpPr>
          <p:cNvPr id="75" name="Rectangle 379"/>
          <p:cNvSpPr>
            <a:spLocks noChangeArrowheads="1"/>
          </p:cNvSpPr>
          <p:nvPr/>
        </p:nvSpPr>
        <p:spPr bwMode="auto">
          <a:xfrm>
            <a:off x="5819775" y="2782888"/>
            <a:ext cx="107950" cy="2374900"/>
          </a:xfrm>
          <a:prstGeom prst="rect">
            <a:avLst/>
          </a:prstGeom>
          <a:solidFill>
            <a:srgbClr val="C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grpSp>
        <p:nvGrpSpPr>
          <p:cNvPr id="76" name="Group 72"/>
          <p:cNvGrpSpPr>
            <a:grpSpLocks/>
          </p:cNvGrpSpPr>
          <p:nvPr/>
        </p:nvGrpSpPr>
        <p:grpSpPr bwMode="auto">
          <a:xfrm>
            <a:off x="5657850" y="2514600"/>
            <a:ext cx="269875" cy="269875"/>
            <a:chOff x="4116205" y="3994681"/>
            <a:chExt cx="269510" cy="269584"/>
          </a:xfrm>
        </p:grpSpPr>
        <p:sp>
          <p:nvSpPr>
            <p:cNvPr id="77" name="Rectangle 413"/>
            <p:cNvSpPr>
              <a:spLocks noChangeArrowheads="1"/>
            </p:cNvSpPr>
            <p:nvPr/>
          </p:nvSpPr>
          <p:spPr bwMode="auto">
            <a:xfrm>
              <a:off x="4116205" y="3994681"/>
              <a:ext cx="269510" cy="269584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sv-SE">
                <a:latin typeface="Times New Roman" pitchFamily="18" charset="0"/>
              </a:endParaRPr>
            </a:p>
          </p:txBody>
        </p:sp>
        <p:sp>
          <p:nvSpPr>
            <p:cNvPr id="78" name="Rectangle 414"/>
            <p:cNvSpPr>
              <a:spLocks noChangeAspect="1" noChangeArrowheads="1"/>
            </p:cNvSpPr>
            <p:nvPr/>
          </p:nvSpPr>
          <p:spPr bwMode="auto">
            <a:xfrm>
              <a:off x="4178351" y="4050501"/>
              <a:ext cx="161706" cy="16175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sv-SE">
                <a:latin typeface="Times New Roman" pitchFamily="18" charset="0"/>
              </a:endParaRPr>
            </a:p>
          </p:txBody>
        </p:sp>
      </p:grpSp>
      <p:grpSp>
        <p:nvGrpSpPr>
          <p:cNvPr id="79" name="Group 76"/>
          <p:cNvGrpSpPr>
            <a:grpSpLocks/>
          </p:cNvGrpSpPr>
          <p:nvPr/>
        </p:nvGrpSpPr>
        <p:grpSpPr bwMode="auto">
          <a:xfrm>
            <a:off x="6448425" y="5132388"/>
            <a:ext cx="269875" cy="269875"/>
            <a:chOff x="4116205" y="3994681"/>
            <a:chExt cx="269510" cy="269584"/>
          </a:xfrm>
        </p:grpSpPr>
        <p:sp>
          <p:nvSpPr>
            <p:cNvPr id="80" name="Rectangle 413"/>
            <p:cNvSpPr>
              <a:spLocks noChangeArrowheads="1"/>
            </p:cNvSpPr>
            <p:nvPr/>
          </p:nvSpPr>
          <p:spPr bwMode="auto">
            <a:xfrm>
              <a:off x="4116205" y="3994681"/>
              <a:ext cx="269510" cy="269584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sv-SE">
                <a:latin typeface="Times New Roman" pitchFamily="18" charset="0"/>
              </a:endParaRPr>
            </a:p>
          </p:txBody>
        </p:sp>
        <p:sp>
          <p:nvSpPr>
            <p:cNvPr id="81" name="Rectangle 414"/>
            <p:cNvSpPr>
              <a:spLocks noChangeAspect="1" noChangeArrowheads="1"/>
            </p:cNvSpPr>
            <p:nvPr/>
          </p:nvSpPr>
          <p:spPr bwMode="auto">
            <a:xfrm>
              <a:off x="4178351" y="4050501"/>
              <a:ext cx="161706" cy="16175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sv-SE">
                <a:latin typeface="Times New Roman" pitchFamily="18" charset="0"/>
              </a:endParaRPr>
            </a:p>
          </p:txBody>
        </p:sp>
      </p:grpSp>
      <p:grpSp>
        <p:nvGrpSpPr>
          <p:cNvPr id="82" name="Group 79"/>
          <p:cNvGrpSpPr>
            <a:grpSpLocks/>
          </p:cNvGrpSpPr>
          <p:nvPr/>
        </p:nvGrpSpPr>
        <p:grpSpPr bwMode="auto">
          <a:xfrm>
            <a:off x="6289675" y="2514600"/>
            <a:ext cx="269875" cy="269875"/>
            <a:chOff x="4116205" y="3994681"/>
            <a:chExt cx="269510" cy="269584"/>
          </a:xfrm>
        </p:grpSpPr>
        <p:sp>
          <p:nvSpPr>
            <p:cNvPr id="83" name="Rectangle 413"/>
            <p:cNvSpPr>
              <a:spLocks noChangeArrowheads="1"/>
            </p:cNvSpPr>
            <p:nvPr/>
          </p:nvSpPr>
          <p:spPr bwMode="auto">
            <a:xfrm>
              <a:off x="4116205" y="3994681"/>
              <a:ext cx="269510" cy="269584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sv-SE">
                <a:latin typeface="Times New Roman" pitchFamily="18" charset="0"/>
              </a:endParaRPr>
            </a:p>
          </p:txBody>
        </p:sp>
        <p:sp>
          <p:nvSpPr>
            <p:cNvPr id="84" name="Rectangle 414"/>
            <p:cNvSpPr>
              <a:spLocks noChangeAspect="1" noChangeArrowheads="1"/>
            </p:cNvSpPr>
            <p:nvPr/>
          </p:nvSpPr>
          <p:spPr bwMode="auto">
            <a:xfrm>
              <a:off x="4178351" y="4050501"/>
              <a:ext cx="161706" cy="16175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sv-SE">
                <a:latin typeface="Times New Roman" pitchFamily="18" charset="0"/>
              </a:endParaRPr>
            </a:p>
          </p:txBody>
        </p:sp>
      </p:grpSp>
      <p:grpSp>
        <p:nvGrpSpPr>
          <p:cNvPr id="85" name="Group 82"/>
          <p:cNvGrpSpPr>
            <a:grpSpLocks/>
          </p:cNvGrpSpPr>
          <p:nvPr/>
        </p:nvGrpSpPr>
        <p:grpSpPr bwMode="auto">
          <a:xfrm>
            <a:off x="5657850" y="5132388"/>
            <a:ext cx="269875" cy="269875"/>
            <a:chOff x="4116205" y="3994681"/>
            <a:chExt cx="269510" cy="269584"/>
          </a:xfrm>
        </p:grpSpPr>
        <p:sp>
          <p:nvSpPr>
            <p:cNvPr id="86" name="Rectangle 413"/>
            <p:cNvSpPr>
              <a:spLocks noChangeArrowheads="1"/>
            </p:cNvSpPr>
            <p:nvPr/>
          </p:nvSpPr>
          <p:spPr bwMode="auto">
            <a:xfrm>
              <a:off x="4116205" y="3994681"/>
              <a:ext cx="269510" cy="269584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sv-SE">
                <a:latin typeface="Times New Roman" pitchFamily="18" charset="0"/>
              </a:endParaRPr>
            </a:p>
          </p:txBody>
        </p:sp>
        <p:sp>
          <p:nvSpPr>
            <p:cNvPr id="87" name="Rectangle 414"/>
            <p:cNvSpPr>
              <a:spLocks noChangeAspect="1" noChangeArrowheads="1"/>
            </p:cNvSpPr>
            <p:nvPr/>
          </p:nvSpPr>
          <p:spPr bwMode="auto">
            <a:xfrm>
              <a:off x="4178351" y="4050501"/>
              <a:ext cx="161706" cy="16175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sv-SE">
                <a:latin typeface="Times New Roman" pitchFamily="18" charset="0"/>
              </a:endParaRPr>
            </a:p>
          </p:txBody>
        </p:sp>
      </p:grpSp>
      <p:sp>
        <p:nvSpPr>
          <p:cNvPr id="88" name="Rectangle 399"/>
          <p:cNvSpPr>
            <a:spLocks noChangeArrowheads="1"/>
          </p:cNvSpPr>
          <p:nvPr/>
        </p:nvSpPr>
        <p:spPr bwMode="auto">
          <a:xfrm>
            <a:off x="4221163" y="5187950"/>
            <a:ext cx="1703387" cy="157163"/>
          </a:xfrm>
          <a:prstGeom prst="rect">
            <a:avLst/>
          </a:prstGeom>
          <a:solidFill>
            <a:srgbClr val="0070C0">
              <a:alpha val="70195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sp>
        <p:nvSpPr>
          <p:cNvPr id="89" name="Rectangle 399"/>
          <p:cNvSpPr>
            <a:spLocks noChangeArrowheads="1"/>
          </p:cNvSpPr>
          <p:nvPr/>
        </p:nvSpPr>
        <p:spPr bwMode="auto">
          <a:xfrm>
            <a:off x="6297613" y="2568575"/>
            <a:ext cx="890587" cy="161925"/>
          </a:xfrm>
          <a:prstGeom prst="rect">
            <a:avLst/>
          </a:prstGeom>
          <a:solidFill>
            <a:srgbClr val="0070C0">
              <a:alpha val="70195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sp>
        <p:nvSpPr>
          <p:cNvPr id="90" name="Rectangle 399"/>
          <p:cNvSpPr>
            <a:spLocks noChangeArrowheads="1"/>
          </p:cNvSpPr>
          <p:nvPr/>
        </p:nvSpPr>
        <p:spPr bwMode="auto">
          <a:xfrm>
            <a:off x="6450013" y="5186363"/>
            <a:ext cx="747712" cy="161925"/>
          </a:xfrm>
          <a:prstGeom prst="rect">
            <a:avLst/>
          </a:prstGeom>
          <a:solidFill>
            <a:srgbClr val="0070C0">
              <a:alpha val="70195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sp>
        <p:nvSpPr>
          <p:cNvPr id="91" name="Rectangle 331"/>
          <p:cNvSpPr>
            <a:spLocks noChangeArrowheads="1"/>
          </p:cNvSpPr>
          <p:nvPr/>
        </p:nvSpPr>
        <p:spPr bwMode="auto">
          <a:xfrm>
            <a:off x="4581525" y="2205038"/>
            <a:ext cx="107950" cy="2105025"/>
          </a:xfrm>
          <a:prstGeom prst="rect">
            <a:avLst/>
          </a:prstGeom>
          <a:solidFill>
            <a:srgbClr val="C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sp>
        <p:nvSpPr>
          <p:cNvPr id="92" name="Rectangle 378"/>
          <p:cNvSpPr>
            <a:spLocks noChangeAspect="1" noChangeArrowheads="1"/>
          </p:cNvSpPr>
          <p:nvPr/>
        </p:nvSpPr>
        <p:spPr bwMode="auto">
          <a:xfrm>
            <a:off x="5576888" y="3068638"/>
            <a:ext cx="160337" cy="160337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sp>
        <p:nvSpPr>
          <p:cNvPr id="93" name="Rectangle 388"/>
          <p:cNvSpPr>
            <a:spLocks noChangeArrowheads="1"/>
          </p:cNvSpPr>
          <p:nvPr/>
        </p:nvSpPr>
        <p:spPr bwMode="auto">
          <a:xfrm>
            <a:off x="5000625" y="3065463"/>
            <a:ext cx="815975" cy="166687"/>
          </a:xfrm>
          <a:prstGeom prst="rect">
            <a:avLst/>
          </a:prstGeom>
          <a:solidFill>
            <a:srgbClr val="0070C0">
              <a:alpha val="70195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grpSp>
        <p:nvGrpSpPr>
          <p:cNvPr id="94" name="Group 91"/>
          <p:cNvGrpSpPr>
            <a:grpSpLocks/>
          </p:cNvGrpSpPr>
          <p:nvPr/>
        </p:nvGrpSpPr>
        <p:grpSpPr bwMode="auto">
          <a:xfrm>
            <a:off x="5003800" y="4635500"/>
            <a:ext cx="268288" cy="269875"/>
            <a:chOff x="3024987" y="3376428"/>
            <a:chExt cx="269610" cy="269411"/>
          </a:xfrm>
        </p:grpSpPr>
        <p:sp>
          <p:nvSpPr>
            <p:cNvPr id="95" name="Rectangle 418"/>
            <p:cNvSpPr>
              <a:spLocks noChangeArrowheads="1"/>
            </p:cNvSpPr>
            <p:nvPr/>
          </p:nvSpPr>
          <p:spPr bwMode="auto">
            <a:xfrm>
              <a:off x="3024987" y="3376428"/>
              <a:ext cx="269610" cy="269411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sv-SE">
                <a:latin typeface="Times New Roman" pitchFamily="18" charset="0"/>
              </a:endParaRPr>
            </a:p>
          </p:txBody>
        </p:sp>
        <p:sp>
          <p:nvSpPr>
            <p:cNvPr id="96" name="Rectangle 419"/>
            <p:cNvSpPr>
              <a:spLocks noChangeAspect="1" noChangeArrowheads="1"/>
            </p:cNvSpPr>
            <p:nvPr/>
          </p:nvSpPr>
          <p:spPr bwMode="auto">
            <a:xfrm>
              <a:off x="3077428" y="3432212"/>
              <a:ext cx="161766" cy="1616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sv-SE">
                <a:latin typeface="Times New Roman" pitchFamily="18" charset="0"/>
              </a:endParaRPr>
            </a:p>
          </p:txBody>
        </p:sp>
      </p:grpSp>
      <p:sp>
        <p:nvSpPr>
          <p:cNvPr id="97" name="Rectangle 383"/>
          <p:cNvSpPr>
            <a:spLocks noChangeAspect="1" noChangeArrowheads="1"/>
          </p:cNvSpPr>
          <p:nvPr/>
        </p:nvSpPr>
        <p:spPr bwMode="auto">
          <a:xfrm>
            <a:off x="5565775" y="4689475"/>
            <a:ext cx="161925" cy="1619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sp>
        <p:nvSpPr>
          <p:cNvPr id="98" name="Rectangle 414"/>
          <p:cNvSpPr>
            <a:spLocks noChangeAspect="1" noChangeArrowheads="1"/>
          </p:cNvSpPr>
          <p:nvPr/>
        </p:nvSpPr>
        <p:spPr bwMode="auto">
          <a:xfrm>
            <a:off x="6678613" y="4689475"/>
            <a:ext cx="161925" cy="1619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sp>
        <p:nvSpPr>
          <p:cNvPr id="99" name="Rectangle 388"/>
          <p:cNvSpPr>
            <a:spLocks noChangeArrowheads="1"/>
          </p:cNvSpPr>
          <p:nvPr/>
        </p:nvSpPr>
        <p:spPr bwMode="auto">
          <a:xfrm>
            <a:off x="4997450" y="4681538"/>
            <a:ext cx="2195513" cy="161925"/>
          </a:xfrm>
          <a:prstGeom prst="rect">
            <a:avLst/>
          </a:prstGeom>
          <a:solidFill>
            <a:srgbClr val="0070C0">
              <a:alpha val="70195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sp>
        <p:nvSpPr>
          <p:cNvPr id="100" name="Rectangle 331"/>
          <p:cNvSpPr>
            <a:spLocks noChangeArrowheads="1"/>
          </p:cNvSpPr>
          <p:nvPr/>
        </p:nvSpPr>
        <p:spPr bwMode="auto">
          <a:xfrm>
            <a:off x="4079875" y="4306888"/>
            <a:ext cx="611188" cy="107950"/>
          </a:xfrm>
          <a:prstGeom prst="rect">
            <a:avLst/>
          </a:prstGeom>
          <a:solidFill>
            <a:srgbClr val="C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grpSp>
        <p:nvGrpSpPr>
          <p:cNvPr id="101" name="Group 98"/>
          <p:cNvGrpSpPr>
            <a:grpSpLocks/>
          </p:cNvGrpSpPr>
          <p:nvPr/>
        </p:nvGrpSpPr>
        <p:grpSpPr bwMode="auto">
          <a:xfrm>
            <a:off x="4422775" y="4635500"/>
            <a:ext cx="268288" cy="269875"/>
            <a:chOff x="4116205" y="3994681"/>
            <a:chExt cx="269510" cy="269584"/>
          </a:xfrm>
        </p:grpSpPr>
        <p:sp>
          <p:nvSpPr>
            <p:cNvPr id="102" name="Rectangle 413"/>
            <p:cNvSpPr>
              <a:spLocks noChangeArrowheads="1"/>
            </p:cNvSpPr>
            <p:nvPr/>
          </p:nvSpPr>
          <p:spPr bwMode="auto">
            <a:xfrm>
              <a:off x="4116205" y="3994681"/>
              <a:ext cx="269510" cy="269584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sv-SE">
                <a:latin typeface="Times New Roman" pitchFamily="18" charset="0"/>
              </a:endParaRPr>
            </a:p>
          </p:txBody>
        </p:sp>
        <p:sp>
          <p:nvSpPr>
            <p:cNvPr id="103" name="Rectangle 414"/>
            <p:cNvSpPr>
              <a:spLocks noChangeAspect="1" noChangeArrowheads="1"/>
            </p:cNvSpPr>
            <p:nvPr/>
          </p:nvSpPr>
          <p:spPr bwMode="auto">
            <a:xfrm>
              <a:off x="4178351" y="4050501"/>
              <a:ext cx="161706" cy="16175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sv-SE">
                <a:latin typeface="Times New Roman" pitchFamily="18" charset="0"/>
              </a:endParaRPr>
            </a:p>
          </p:txBody>
        </p:sp>
      </p:grpSp>
      <p:grpSp>
        <p:nvGrpSpPr>
          <p:cNvPr id="104" name="Group 101"/>
          <p:cNvGrpSpPr>
            <a:grpSpLocks/>
          </p:cNvGrpSpPr>
          <p:nvPr/>
        </p:nvGrpSpPr>
        <p:grpSpPr bwMode="auto">
          <a:xfrm>
            <a:off x="2701925" y="3425825"/>
            <a:ext cx="269875" cy="269875"/>
            <a:chOff x="4116205" y="3994681"/>
            <a:chExt cx="269510" cy="269584"/>
          </a:xfrm>
        </p:grpSpPr>
        <p:sp>
          <p:nvSpPr>
            <p:cNvPr id="105" name="Rectangle 413"/>
            <p:cNvSpPr>
              <a:spLocks noChangeArrowheads="1"/>
            </p:cNvSpPr>
            <p:nvPr/>
          </p:nvSpPr>
          <p:spPr bwMode="auto">
            <a:xfrm>
              <a:off x="4116205" y="3994681"/>
              <a:ext cx="269510" cy="269584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sv-SE">
                <a:latin typeface="Times New Roman" pitchFamily="18" charset="0"/>
              </a:endParaRPr>
            </a:p>
          </p:txBody>
        </p:sp>
        <p:sp>
          <p:nvSpPr>
            <p:cNvPr id="106" name="Rectangle 414"/>
            <p:cNvSpPr>
              <a:spLocks noChangeAspect="1" noChangeArrowheads="1"/>
            </p:cNvSpPr>
            <p:nvPr/>
          </p:nvSpPr>
          <p:spPr bwMode="auto">
            <a:xfrm>
              <a:off x="4178351" y="4050501"/>
              <a:ext cx="161706" cy="16175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sv-SE">
                <a:latin typeface="Times New Roman" pitchFamily="18" charset="0"/>
              </a:endParaRPr>
            </a:p>
          </p:txBody>
        </p:sp>
      </p:grpSp>
      <p:sp>
        <p:nvSpPr>
          <p:cNvPr id="107" name="Rectangle 331"/>
          <p:cNvSpPr>
            <a:spLocks noChangeArrowheads="1"/>
          </p:cNvSpPr>
          <p:nvPr/>
        </p:nvSpPr>
        <p:spPr bwMode="auto">
          <a:xfrm>
            <a:off x="3228975" y="4687888"/>
            <a:ext cx="1449388" cy="166687"/>
          </a:xfrm>
          <a:prstGeom prst="rect">
            <a:avLst/>
          </a:prstGeom>
          <a:solidFill>
            <a:srgbClr val="0070C0">
              <a:alpha val="69803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grpSp>
        <p:nvGrpSpPr>
          <p:cNvPr id="108" name="Group 105"/>
          <p:cNvGrpSpPr>
            <a:grpSpLocks/>
          </p:cNvGrpSpPr>
          <p:nvPr/>
        </p:nvGrpSpPr>
        <p:grpSpPr bwMode="auto">
          <a:xfrm>
            <a:off x="4078288" y="3014663"/>
            <a:ext cx="269875" cy="268287"/>
            <a:chOff x="4635995" y="3637993"/>
            <a:chExt cx="269610" cy="269584"/>
          </a:xfrm>
        </p:grpSpPr>
        <p:sp>
          <p:nvSpPr>
            <p:cNvPr id="109" name="Rectangle 402"/>
            <p:cNvSpPr>
              <a:spLocks noChangeArrowheads="1"/>
            </p:cNvSpPr>
            <p:nvPr/>
          </p:nvSpPr>
          <p:spPr bwMode="auto">
            <a:xfrm>
              <a:off x="4635995" y="3637993"/>
              <a:ext cx="269610" cy="269584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sv-SE">
                <a:latin typeface="Times New Roman" pitchFamily="18" charset="0"/>
              </a:endParaRPr>
            </a:p>
          </p:txBody>
        </p:sp>
        <p:sp>
          <p:nvSpPr>
            <p:cNvPr id="110" name="Rectangle 403"/>
            <p:cNvSpPr>
              <a:spLocks noChangeAspect="1" noChangeArrowheads="1"/>
            </p:cNvSpPr>
            <p:nvPr/>
          </p:nvSpPr>
          <p:spPr bwMode="auto">
            <a:xfrm>
              <a:off x="4698164" y="3693813"/>
              <a:ext cx="161766" cy="16175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sv-SE">
                <a:latin typeface="Times New Roman" pitchFamily="18" charset="0"/>
              </a:endParaRPr>
            </a:p>
          </p:txBody>
        </p:sp>
      </p:grpSp>
      <p:sp>
        <p:nvSpPr>
          <p:cNvPr id="111" name="Rectangle 388"/>
          <p:cNvSpPr>
            <a:spLocks noChangeArrowheads="1"/>
          </p:cNvSpPr>
          <p:nvPr/>
        </p:nvSpPr>
        <p:spPr bwMode="auto">
          <a:xfrm>
            <a:off x="4303713" y="4278313"/>
            <a:ext cx="2884487" cy="161925"/>
          </a:xfrm>
          <a:prstGeom prst="rect">
            <a:avLst/>
          </a:prstGeom>
          <a:solidFill>
            <a:srgbClr val="0070C0">
              <a:alpha val="70195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sp>
        <p:nvSpPr>
          <p:cNvPr id="112" name="Rectangle 396"/>
          <p:cNvSpPr>
            <a:spLocks noChangeArrowheads="1"/>
          </p:cNvSpPr>
          <p:nvPr/>
        </p:nvSpPr>
        <p:spPr bwMode="auto">
          <a:xfrm>
            <a:off x="4135438" y="3832225"/>
            <a:ext cx="161925" cy="858838"/>
          </a:xfrm>
          <a:prstGeom prst="rect">
            <a:avLst/>
          </a:prstGeom>
          <a:solidFill>
            <a:srgbClr val="0070C0">
              <a:alpha val="70195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sp>
        <p:nvSpPr>
          <p:cNvPr id="113" name="Rectangle 331"/>
          <p:cNvSpPr>
            <a:spLocks noChangeArrowheads="1"/>
          </p:cNvSpPr>
          <p:nvPr/>
        </p:nvSpPr>
        <p:spPr bwMode="auto">
          <a:xfrm>
            <a:off x="3225800" y="3067050"/>
            <a:ext cx="1131888" cy="161925"/>
          </a:xfrm>
          <a:prstGeom prst="rect">
            <a:avLst/>
          </a:prstGeom>
          <a:solidFill>
            <a:srgbClr val="0070C0">
              <a:alpha val="69803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grpSp>
        <p:nvGrpSpPr>
          <p:cNvPr id="114" name="Group 111"/>
          <p:cNvGrpSpPr>
            <a:grpSpLocks/>
          </p:cNvGrpSpPr>
          <p:nvPr/>
        </p:nvGrpSpPr>
        <p:grpSpPr bwMode="auto">
          <a:xfrm>
            <a:off x="4421188" y="3425825"/>
            <a:ext cx="269875" cy="269875"/>
            <a:chOff x="3526045" y="3988201"/>
            <a:chExt cx="269510" cy="269584"/>
          </a:xfrm>
        </p:grpSpPr>
        <p:sp>
          <p:nvSpPr>
            <p:cNvPr id="115" name="Rectangle 413"/>
            <p:cNvSpPr>
              <a:spLocks noChangeArrowheads="1"/>
            </p:cNvSpPr>
            <p:nvPr/>
          </p:nvSpPr>
          <p:spPr bwMode="auto">
            <a:xfrm>
              <a:off x="3526045" y="3988201"/>
              <a:ext cx="269510" cy="269584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sv-SE">
                <a:latin typeface="Times New Roman" pitchFamily="18" charset="0"/>
              </a:endParaRPr>
            </a:p>
          </p:txBody>
        </p:sp>
        <p:sp>
          <p:nvSpPr>
            <p:cNvPr id="116" name="Rectangle 414"/>
            <p:cNvSpPr>
              <a:spLocks noChangeAspect="1" noChangeArrowheads="1"/>
            </p:cNvSpPr>
            <p:nvPr/>
          </p:nvSpPr>
          <p:spPr bwMode="auto">
            <a:xfrm>
              <a:off x="3588191" y="4044021"/>
              <a:ext cx="161706" cy="16175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sv-SE">
                <a:latin typeface="Times New Roman" pitchFamily="18" charset="0"/>
              </a:endParaRPr>
            </a:p>
          </p:txBody>
        </p:sp>
      </p:grpSp>
      <p:sp>
        <p:nvSpPr>
          <p:cNvPr id="117" name="Rectangle 400"/>
          <p:cNvSpPr>
            <a:spLocks noChangeArrowheads="1"/>
          </p:cNvSpPr>
          <p:nvPr/>
        </p:nvSpPr>
        <p:spPr bwMode="auto">
          <a:xfrm>
            <a:off x="3067050" y="4689475"/>
            <a:ext cx="161925" cy="762000"/>
          </a:xfrm>
          <a:prstGeom prst="rect">
            <a:avLst/>
          </a:prstGeom>
          <a:solidFill>
            <a:srgbClr val="0070C0">
              <a:alpha val="70195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sp>
        <p:nvSpPr>
          <p:cNvPr id="118" name="Rectangle 331"/>
          <p:cNvSpPr>
            <a:spLocks noChangeArrowheads="1"/>
          </p:cNvSpPr>
          <p:nvPr/>
        </p:nvSpPr>
        <p:spPr bwMode="auto">
          <a:xfrm>
            <a:off x="2298700" y="3479800"/>
            <a:ext cx="3119438" cy="161925"/>
          </a:xfrm>
          <a:prstGeom prst="rect">
            <a:avLst/>
          </a:prstGeom>
          <a:solidFill>
            <a:srgbClr val="0070C0">
              <a:alpha val="69803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sp>
        <p:nvSpPr>
          <p:cNvPr id="119" name="Rectangle 331"/>
          <p:cNvSpPr>
            <a:spLocks noChangeArrowheads="1"/>
          </p:cNvSpPr>
          <p:nvPr/>
        </p:nvSpPr>
        <p:spPr bwMode="auto">
          <a:xfrm>
            <a:off x="5418138" y="3884613"/>
            <a:ext cx="1770062" cy="161925"/>
          </a:xfrm>
          <a:prstGeom prst="rect">
            <a:avLst/>
          </a:prstGeom>
          <a:solidFill>
            <a:srgbClr val="0070C0">
              <a:alpha val="69803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sp>
        <p:nvSpPr>
          <p:cNvPr id="120" name="Rectangle 384"/>
          <p:cNvSpPr>
            <a:spLocks noChangeArrowheads="1"/>
          </p:cNvSpPr>
          <p:nvPr/>
        </p:nvSpPr>
        <p:spPr bwMode="auto">
          <a:xfrm>
            <a:off x="1792288" y="1250950"/>
            <a:ext cx="5395912" cy="1006475"/>
          </a:xfrm>
          <a:prstGeom prst="rect">
            <a:avLst/>
          </a:prstGeom>
          <a:solidFill>
            <a:srgbClr val="0070C0">
              <a:alpha val="70195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sp>
        <p:nvSpPr>
          <p:cNvPr id="121" name="Rectangle 383"/>
          <p:cNvSpPr>
            <a:spLocks noChangeAspect="1" noChangeArrowheads="1"/>
          </p:cNvSpPr>
          <p:nvPr/>
        </p:nvSpPr>
        <p:spPr bwMode="auto">
          <a:xfrm>
            <a:off x="3444875" y="6073775"/>
            <a:ext cx="161925" cy="1619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sp>
        <p:nvSpPr>
          <p:cNvPr id="122" name="Rectangle 383"/>
          <p:cNvSpPr>
            <a:spLocks noChangeAspect="1" noChangeArrowheads="1"/>
          </p:cNvSpPr>
          <p:nvPr/>
        </p:nvSpPr>
        <p:spPr bwMode="auto">
          <a:xfrm>
            <a:off x="5173663" y="6073775"/>
            <a:ext cx="160337" cy="1619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sp>
        <p:nvSpPr>
          <p:cNvPr id="123" name="Rectangle 352"/>
          <p:cNvSpPr>
            <a:spLocks noChangeArrowheads="1"/>
          </p:cNvSpPr>
          <p:nvPr/>
        </p:nvSpPr>
        <p:spPr bwMode="auto">
          <a:xfrm>
            <a:off x="1763688" y="5661248"/>
            <a:ext cx="5389562" cy="1006475"/>
          </a:xfrm>
          <a:prstGeom prst="rect">
            <a:avLst/>
          </a:prstGeom>
          <a:solidFill>
            <a:srgbClr val="0070C0">
              <a:alpha val="70195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sp>
        <p:nvSpPr>
          <p:cNvPr id="124" name="Text Box 2"/>
          <p:cNvSpPr txBox="1">
            <a:spLocks noChangeArrowheads="1"/>
          </p:cNvSpPr>
          <p:nvPr/>
        </p:nvSpPr>
        <p:spPr bwMode="auto">
          <a:xfrm>
            <a:off x="4932040" y="5805264"/>
            <a:ext cx="665163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1100" dirty="0" err="1">
                <a:latin typeface="Calibri" pitchFamily="34" charset="0"/>
                <a:cs typeface="Times New Roman" pitchFamily="18" charset="0"/>
              </a:rPr>
              <a:t>Tristate</a:t>
            </a:r>
            <a:endParaRPr lang="sv-SE" altLang="sv-SE" sz="1800" dirty="0"/>
          </a:p>
        </p:txBody>
      </p:sp>
      <p:sp>
        <p:nvSpPr>
          <p:cNvPr id="125" name="Text Box 2"/>
          <p:cNvSpPr txBox="1">
            <a:spLocks noChangeArrowheads="1"/>
          </p:cNvSpPr>
          <p:nvPr/>
        </p:nvSpPr>
        <p:spPr bwMode="auto">
          <a:xfrm>
            <a:off x="3563888" y="5805264"/>
            <a:ext cx="665163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1100">
                <a:latin typeface="Calibri" pitchFamily="34" charset="0"/>
                <a:cs typeface="Times New Roman" pitchFamily="18" charset="0"/>
              </a:rPr>
              <a:t>Tristate</a:t>
            </a:r>
            <a:endParaRPr lang="sv-SE" altLang="sv-SE" sz="1800"/>
          </a:p>
        </p:txBody>
      </p:sp>
      <p:sp>
        <p:nvSpPr>
          <p:cNvPr id="126" name="Text Box 2"/>
          <p:cNvSpPr txBox="1">
            <a:spLocks noChangeArrowheads="1"/>
          </p:cNvSpPr>
          <p:nvPr/>
        </p:nvSpPr>
        <p:spPr bwMode="auto">
          <a:xfrm>
            <a:off x="1979712" y="5805264"/>
            <a:ext cx="593725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1100">
                <a:latin typeface="Calibri" pitchFamily="34" charset="0"/>
                <a:cs typeface="Times New Roman" pitchFamily="18" charset="0"/>
              </a:rPr>
              <a:t>INV</a:t>
            </a:r>
          </a:p>
        </p:txBody>
      </p:sp>
      <p:sp>
        <p:nvSpPr>
          <p:cNvPr id="127" name="Rectangle 383"/>
          <p:cNvSpPr>
            <a:spLocks noChangeAspect="1" noChangeArrowheads="1"/>
          </p:cNvSpPr>
          <p:nvPr/>
        </p:nvSpPr>
        <p:spPr bwMode="auto">
          <a:xfrm>
            <a:off x="6094413" y="6073775"/>
            <a:ext cx="160337" cy="1619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sp>
        <p:nvSpPr>
          <p:cNvPr id="128" name="Text Box 2"/>
          <p:cNvSpPr txBox="1">
            <a:spLocks noChangeArrowheads="1"/>
          </p:cNvSpPr>
          <p:nvPr/>
        </p:nvSpPr>
        <p:spPr bwMode="auto">
          <a:xfrm>
            <a:off x="6012160" y="5805264"/>
            <a:ext cx="593725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1100">
                <a:latin typeface="Calibri" pitchFamily="34" charset="0"/>
                <a:cs typeface="Times New Roman" pitchFamily="18" charset="0"/>
              </a:rPr>
              <a:t>2NOR</a:t>
            </a:r>
          </a:p>
        </p:txBody>
      </p:sp>
      <p:sp>
        <p:nvSpPr>
          <p:cNvPr id="129" name="TextBox 126"/>
          <p:cNvSpPr txBox="1">
            <a:spLocks noChangeArrowheads="1"/>
          </p:cNvSpPr>
          <p:nvPr/>
        </p:nvSpPr>
        <p:spPr bwMode="auto">
          <a:xfrm>
            <a:off x="914400" y="2473325"/>
            <a:ext cx="1258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>
                <a:cs typeface="Arial" charset="0"/>
              </a:rPr>
              <a:t>CPI</a:t>
            </a:r>
            <a:endParaRPr lang="en-US" altLang="sv-SE">
              <a:cs typeface="Arial" charset="0"/>
            </a:endParaRPr>
          </a:p>
        </p:txBody>
      </p:sp>
      <p:sp>
        <p:nvSpPr>
          <p:cNvPr id="130" name="TextBox 127"/>
          <p:cNvSpPr txBox="1">
            <a:spLocks noChangeArrowheads="1"/>
          </p:cNvSpPr>
          <p:nvPr/>
        </p:nvSpPr>
        <p:spPr bwMode="auto">
          <a:xfrm>
            <a:off x="7308850" y="5029200"/>
            <a:ext cx="962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>
                <a:cs typeface="Arial" charset="0"/>
              </a:rPr>
              <a:t>RN</a:t>
            </a:r>
            <a:endParaRPr lang="en-US" altLang="sv-SE">
              <a:cs typeface="Arial" charset="0"/>
            </a:endParaRPr>
          </a:p>
        </p:txBody>
      </p:sp>
      <p:sp>
        <p:nvSpPr>
          <p:cNvPr id="131" name="Rectangle 399"/>
          <p:cNvSpPr>
            <a:spLocks noChangeArrowheads="1"/>
          </p:cNvSpPr>
          <p:nvPr/>
        </p:nvSpPr>
        <p:spPr bwMode="auto">
          <a:xfrm>
            <a:off x="4217988" y="2568575"/>
            <a:ext cx="1716087" cy="161925"/>
          </a:xfrm>
          <a:prstGeom prst="rect">
            <a:avLst/>
          </a:prstGeom>
          <a:solidFill>
            <a:srgbClr val="0070C0">
              <a:alpha val="70195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501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61047"/>
          </a:xfrm>
        </p:spPr>
        <p:txBody>
          <a:bodyPr>
            <a:normAutofit/>
          </a:bodyPr>
          <a:lstStyle/>
          <a:p>
            <a:r>
              <a:rPr lang="en-US" altLang="sv-SE" sz="2700" dirty="0" smtClean="0"/>
              <a:t>Solution: Use </a:t>
            </a:r>
            <a:r>
              <a:rPr lang="en-US" altLang="sv-SE" sz="2700" dirty="0"/>
              <a:t>flip-flops to delay fast tokens so they move through exactly one stage each cycle.</a:t>
            </a:r>
          </a:p>
          <a:p>
            <a:r>
              <a:rPr lang="en-US" altLang="sv-SE" sz="2700" dirty="0" smtClean="0"/>
              <a:t>Drawback: Adds </a:t>
            </a:r>
            <a:r>
              <a:rPr lang="en-US" altLang="sv-SE" sz="2700" dirty="0"/>
              <a:t>some delay </a:t>
            </a:r>
            <a:r>
              <a:rPr lang="en-US" altLang="sv-SE" sz="2700" dirty="0" smtClean="0"/>
              <a:t>also to </a:t>
            </a:r>
            <a:r>
              <a:rPr lang="en-US" altLang="sv-SE" sz="2700" dirty="0"/>
              <a:t>the slow tokens</a:t>
            </a:r>
          </a:p>
          <a:p>
            <a:r>
              <a:rPr lang="en-US" altLang="sv-SE" sz="2700" dirty="0" smtClean="0"/>
              <a:t>Thus, circuit is slower </a:t>
            </a:r>
            <a:r>
              <a:rPr lang="en-US" altLang="sv-SE" sz="2700" dirty="0"/>
              <a:t>than just </a:t>
            </a:r>
            <a:r>
              <a:rPr lang="en-US" altLang="sv-SE" sz="2700" dirty="0" smtClean="0"/>
              <a:t>logic propagation delay</a:t>
            </a:r>
          </a:p>
          <a:p>
            <a:pPr lvl="1"/>
            <a:r>
              <a:rPr lang="en-US" altLang="sv-SE" sz="2300" dirty="0" smtClean="0"/>
              <a:t>Added delay is called </a:t>
            </a:r>
            <a:r>
              <a:rPr lang="en-US" altLang="sv-SE" sz="2300" i="1" dirty="0">
                <a:solidFill>
                  <a:schemeClr val="accent1"/>
                </a:solidFill>
              </a:rPr>
              <a:t>sequencing overhead</a:t>
            </a:r>
          </a:p>
          <a:p>
            <a:r>
              <a:rPr lang="en-US" altLang="sv-SE" sz="2700" dirty="0"/>
              <a:t>Some people call this clocking </a:t>
            </a:r>
            <a:r>
              <a:rPr lang="en-US" altLang="sv-SE" sz="2700" dirty="0" smtClean="0"/>
              <a:t>overhead</a:t>
            </a:r>
          </a:p>
          <a:p>
            <a:pPr lvl="1"/>
            <a:r>
              <a:rPr lang="en-US" altLang="sv-SE" sz="2300" dirty="0" smtClean="0"/>
              <a:t>But </a:t>
            </a:r>
            <a:r>
              <a:rPr lang="en-US" altLang="sv-SE" sz="2300" dirty="0"/>
              <a:t>it applies to asynchronous circuits </a:t>
            </a:r>
            <a:r>
              <a:rPr lang="en-US" altLang="sv-SE" sz="2300" dirty="0" smtClean="0"/>
              <a:t>too</a:t>
            </a:r>
          </a:p>
          <a:p>
            <a:pPr lvl="1"/>
            <a:r>
              <a:rPr lang="en-US" altLang="sv-SE" sz="2300" dirty="0" smtClean="0"/>
              <a:t>Inevitable </a:t>
            </a:r>
            <a:r>
              <a:rPr lang="en-US" altLang="sv-SE" sz="2300" dirty="0"/>
              <a:t>side effect of maintaining sequence</a:t>
            </a:r>
          </a:p>
          <a:p>
            <a:pPr marL="0" indent="0">
              <a:buNone/>
            </a:pPr>
            <a:endParaRPr lang="sv-SE" sz="27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2017-10-03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MCC092 Integrated Circuit Design - sequential circuit design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C4412-33A4-4AED-B417-B7AC13EB55CC}" type="slidenum">
              <a:rPr lang="sv-SE" smtClean="0"/>
              <a:t>4</a:t>
            </a:fld>
            <a:endParaRPr lang="sv-SE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v-SE" dirty="0" smtClean="0"/>
              <a:t>Sequencing</a:t>
            </a:r>
            <a:r>
              <a:rPr lang="sv-SE" dirty="0" smtClean="0">
                <a:solidFill>
                  <a:srgbClr val="0000FF"/>
                </a:solidFill>
              </a:rPr>
              <a:t> </a:t>
            </a:r>
            <a:r>
              <a:rPr lang="sv-SE" dirty="0" smtClean="0"/>
              <a:t>overhead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24898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altLang="sv-SE" dirty="0"/>
              <a:t>Slave latch </a:t>
            </a:r>
            <a:r>
              <a:rPr lang="sv-SE" altLang="sv-SE" dirty="0" smtClean="0"/>
              <a:t>2.6um × 3.2um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2017-10-03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MCC092 Integrated Circuit Design - sequential circuit design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C4412-33A4-4AED-B417-B7AC13EB55CC}" type="slidenum">
              <a:rPr lang="sv-SE" smtClean="0"/>
              <a:t>40</a:t>
            </a:fld>
            <a:endParaRPr lang="sv-SE"/>
          </a:p>
        </p:txBody>
      </p:sp>
      <p:sp>
        <p:nvSpPr>
          <p:cNvPr id="8" name="Rectangle 375"/>
          <p:cNvSpPr>
            <a:spLocks noChangeArrowheads="1"/>
          </p:cNvSpPr>
          <p:nvPr/>
        </p:nvSpPr>
        <p:spPr bwMode="auto">
          <a:xfrm>
            <a:off x="4130675" y="4591050"/>
            <a:ext cx="719138" cy="360363"/>
          </a:xfrm>
          <a:prstGeom prst="rect">
            <a:avLst/>
          </a:pr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sp>
        <p:nvSpPr>
          <p:cNvPr id="9" name="Rectangle 326"/>
          <p:cNvSpPr>
            <a:spLocks noChangeArrowheads="1"/>
          </p:cNvSpPr>
          <p:nvPr/>
        </p:nvSpPr>
        <p:spPr bwMode="auto">
          <a:xfrm>
            <a:off x="1692275" y="1622425"/>
            <a:ext cx="6197600" cy="2517775"/>
          </a:xfrm>
          <a:prstGeom prst="rect">
            <a:avLst/>
          </a:prstGeom>
          <a:solidFill>
            <a:srgbClr val="FBD4B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sp>
        <p:nvSpPr>
          <p:cNvPr id="10" name="Rectangle 374"/>
          <p:cNvSpPr>
            <a:spLocks noChangeArrowheads="1"/>
          </p:cNvSpPr>
          <p:nvPr/>
        </p:nvSpPr>
        <p:spPr bwMode="auto">
          <a:xfrm>
            <a:off x="4127500" y="2959100"/>
            <a:ext cx="717550" cy="360363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sp>
        <p:nvSpPr>
          <p:cNvPr id="11" name="Rectangle 327"/>
          <p:cNvSpPr>
            <a:spLocks noChangeArrowheads="1"/>
          </p:cNvSpPr>
          <p:nvPr/>
        </p:nvSpPr>
        <p:spPr bwMode="auto">
          <a:xfrm>
            <a:off x="2033588" y="2473325"/>
            <a:ext cx="1906587" cy="35877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sp>
        <p:nvSpPr>
          <p:cNvPr id="12" name="Rectangle 328"/>
          <p:cNvSpPr>
            <a:spLocks noChangeArrowheads="1"/>
          </p:cNvSpPr>
          <p:nvPr/>
        </p:nvSpPr>
        <p:spPr bwMode="auto">
          <a:xfrm>
            <a:off x="2024063" y="5097463"/>
            <a:ext cx="1916112" cy="358775"/>
          </a:xfrm>
          <a:prstGeom prst="rect">
            <a:avLst/>
          </a:pr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sp>
        <p:nvSpPr>
          <p:cNvPr id="13" name="Rectangle 331"/>
          <p:cNvSpPr>
            <a:spLocks noChangeArrowheads="1"/>
          </p:cNvSpPr>
          <p:nvPr/>
        </p:nvSpPr>
        <p:spPr bwMode="auto">
          <a:xfrm>
            <a:off x="3541713" y="2227263"/>
            <a:ext cx="107950" cy="1627187"/>
          </a:xfrm>
          <a:prstGeom prst="rect">
            <a:avLst/>
          </a:prstGeom>
          <a:solidFill>
            <a:srgbClr val="C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sp>
        <p:nvSpPr>
          <p:cNvPr id="14" name="Rectangle 335"/>
          <p:cNvSpPr>
            <a:spLocks noChangeAspect="1" noChangeArrowheads="1"/>
          </p:cNvSpPr>
          <p:nvPr/>
        </p:nvSpPr>
        <p:spPr bwMode="auto">
          <a:xfrm>
            <a:off x="3732213" y="5195888"/>
            <a:ext cx="160337" cy="1619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sp>
        <p:nvSpPr>
          <p:cNvPr id="15" name="Rectangle 349"/>
          <p:cNvSpPr>
            <a:spLocks noChangeArrowheads="1"/>
          </p:cNvSpPr>
          <p:nvPr/>
        </p:nvSpPr>
        <p:spPr bwMode="auto">
          <a:xfrm>
            <a:off x="1692275" y="4140200"/>
            <a:ext cx="6197600" cy="2157413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sp>
        <p:nvSpPr>
          <p:cNvPr id="16" name="Rectangle 350"/>
          <p:cNvSpPr>
            <a:spLocks noChangeArrowheads="1"/>
          </p:cNvSpPr>
          <p:nvPr/>
        </p:nvSpPr>
        <p:spPr bwMode="auto">
          <a:xfrm>
            <a:off x="1692275" y="1622425"/>
            <a:ext cx="6197600" cy="2517775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sp>
        <p:nvSpPr>
          <p:cNvPr id="17" name="Rectangle 351"/>
          <p:cNvSpPr>
            <a:spLocks noChangeArrowheads="1"/>
          </p:cNvSpPr>
          <p:nvPr/>
        </p:nvSpPr>
        <p:spPr bwMode="auto">
          <a:xfrm>
            <a:off x="1916113" y="1622425"/>
            <a:ext cx="5759450" cy="4679950"/>
          </a:xfrm>
          <a:prstGeom prst="rect">
            <a:avLst/>
          </a:prstGeom>
          <a:noFill/>
          <a:ln w="28575">
            <a:solidFill>
              <a:srgbClr val="0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sp>
        <p:nvSpPr>
          <p:cNvPr id="18" name="Rectangle 368"/>
          <p:cNvSpPr>
            <a:spLocks noChangeAspect="1" noChangeArrowheads="1"/>
          </p:cNvSpPr>
          <p:nvPr/>
        </p:nvSpPr>
        <p:spPr bwMode="auto">
          <a:xfrm>
            <a:off x="4679950" y="3057525"/>
            <a:ext cx="160338" cy="1619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sp>
        <p:nvSpPr>
          <p:cNvPr id="19" name="Rectangle 379"/>
          <p:cNvSpPr>
            <a:spLocks noChangeArrowheads="1"/>
          </p:cNvSpPr>
          <p:nvPr/>
        </p:nvSpPr>
        <p:spPr bwMode="auto">
          <a:xfrm>
            <a:off x="4454525" y="2217738"/>
            <a:ext cx="107950" cy="3492500"/>
          </a:xfrm>
          <a:prstGeom prst="rect">
            <a:avLst/>
          </a:prstGeom>
          <a:solidFill>
            <a:srgbClr val="C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grpSp>
        <p:nvGrpSpPr>
          <p:cNvPr id="20" name="Group 140"/>
          <p:cNvGrpSpPr>
            <a:grpSpLocks/>
          </p:cNvGrpSpPr>
          <p:nvPr/>
        </p:nvGrpSpPr>
        <p:grpSpPr bwMode="auto">
          <a:xfrm>
            <a:off x="4557713" y="2517775"/>
            <a:ext cx="269875" cy="269875"/>
            <a:chOff x="4635995" y="3637993"/>
            <a:chExt cx="269610" cy="269584"/>
          </a:xfrm>
        </p:grpSpPr>
        <p:sp>
          <p:nvSpPr>
            <p:cNvPr id="21" name="Rectangle 402"/>
            <p:cNvSpPr>
              <a:spLocks noChangeArrowheads="1"/>
            </p:cNvSpPr>
            <p:nvPr/>
          </p:nvSpPr>
          <p:spPr bwMode="auto">
            <a:xfrm>
              <a:off x="4635995" y="3637993"/>
              <a:ext cx="269610" cy="269584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sv-SE">
                <a:latin typeface="Times New Roman" pitchFamily="18" charset="0"/>
              </a:endParaRPr>
            </a:p>
          </p:txBody>
        </p:sp>
        <p:sp>
          <p:nvSpPr>
            <p:cNvPr id="22" name="Rectangle 403"/>
            <p:cNvSpPr>
              <a:spLocks noChangeAspect="1" noChangeArrowheads="1"/>
            </p:cNvSpPr>
            <p:nvPr/>
          </p:nvSpPr>
          <p:spPr bwMode="auto">
            <a:xfrm>
              <a:off x="4698164" y="3693813"/>
              <a:ext cx="161766" cy="16175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sv-SE">
                <a:latin typeface="Times New Roman" pitchFamily="18" charset="0"/>
              </a:endParaRPr>
            </a:p>
          </p:txBody>
        </p:sp>
      </p:grpSp>
      <p:cxnSp>
        <p:nvCxnSpPr>
          <p:cNvPr id="23" name="Straight Connector 22"/>
          <p:cNvCxnSpPr/>
          <p:nvPr/>
        </p:nvCxnSpPr>
        <p:spPr>
          <a:xfrm>
            <a:off x="1079500" y="2652713"/>
            <a:ext cx="69167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079500" y="3951288"/>
            <a:ext cx="69167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079500" y="5276850"/>
            <a:ext cx="69167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331"/>
          <p:cNvSpPr>
            <a:spLocks noChangeArrowheads="1"/>
          </p:cNvSpPr>
          <p:nvPr/>
        </p:nvSpPr>
        <p:spPr bwMode="auto">
          <a:xfrm>
            <a:off x="2801938" y="2227263"/>
            <a:ext cx="107950" cy="3492500"/>
          </a:xfrm>
          <a:prstGeom prst="rect">
            <a:avLst/>
          </a:prstGeom>
          <a:solidFill>
            <a:srgbClr val="C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sp>
        <p:nvSpPr>
          <p:cNvPr id="27" name="Rectangle 341"/>
          <p:cNvSpPr>
            <a:spLocks noChangeAspect="1" noChangeArrowheads="1"/>
          </p:cNvSpPr>
          <p:nvPr/>
        </p:nvSpPr>
        <p:spPr bwMode="auto">
          <a:xfrm>
            <a:off x="2551113" y="2571750"/>
            <a:ext cx="160337" cy="1619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sp>
        <p:nvSpPr>
          <p:cNvPr id="28" name="Rectangle 346"/>
          <p:cNvSpPr>
            <a:spLocks noChangeAspect="1" noChangeArrowheads="1"/>
          </p:cNvSpPr>
          <p:nvPr/>
        </p:nvSpPr>
        <p:spPr bwMode="auto">
          <a:xfrm>
            <a:off x="2560638" y="5195888"/>
            <a:ext cx="161925" cy="1619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sp>
        <p:nvSpPr>
          <p:cNvPr id="29" name="Rectangle 419"/>
          <p:cNvSpPr>
            <a:spLocks noChangeAspect="1" noChangeArrowheads="1"/>
          </p:cNvSpPr>
          <p:nvPr/>
        </p:nvSpPr>
        <p:spPr bwMode="auto">
          <a:xfrm>
            <a:off x="3736975" y="2571750"/>
            <a:ext cx="161925" cy="1619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grpSp>
        <p:nvGrpSpPr>
          <p:cNvPr id="30" name="Group 143"/>
          <p:cNvGrpSpPr>
            <a:grpSpLocks/>
          </p:cNvGrpSpPr>
          <p:nvPr/>
        </p:nvGrpSpPr>
        <p:grpSpPr bwMode="auto">
          <a:xfrm>
            <a:off x="2640013" y="4635500"/>
            <a:ext cx="269875" cy="269875"/>
            <a:chOff x="3024987" y="3376428"/>
            <a:chExt cx="269610" cy="269411"/>
          </a:xfrm>
        </p:grpSpPr>
        <p:sp>
          <p:nvSpPr>
            <p:cNvPr id="31" name="Rectangle 418"/>
            <p:cNvSpPr>
              <a:spLocks noChangeArrowheads="1"/>
            </p:cNvSpPr>
            <p:nvPr/>
          </p:nvSpPr>
          <p:spPr bwMode="auto">
            <a:xfrm>
              <a:off x="3024987" y="3376428"/>
              <a:ext cx="269610" cy="269411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sv-SE">
                <a:latin typeface="Times New Roman" pitchFamily="18" charset="0"/>
              </a:endParaRPr>
            </a:p>
          </p:txBody>
        </p:sp>
        <p:sp>
          <p:nvSpPr>
            <p:cNvPr id="32" name="Rectangle 419"/>
            <p:cNvSpPr>
              <a:spLocks noChangeAspect="1" noChangeArrowheads="1"/>
            </p:cNvSpPr>
            <p:nvPr/>
          </p:nvSpPr>
          <p:spPr bwMode="auto">
            <a:xfrm>
              <a:off x="3096354" y="3431895"/>
              <a:ext cx="161766" cy="161647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3" name="Rectangle 414"/>
          <p:cNvSpPr>
            <a:spLocks noChangeAspect="1" noChangeArrowheads="1"/>
          </p:cNvSpPr>
          <p:nvPr/>
        </p:nvSpPr>
        <p:spPr bwMode="auto">
          <a:xfrm>
            <a:off x="4664075" y="4689475"/>
            <a:ext cx="161925" cy="1619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grpSp>
        <p:nvGrpSpPr>
          <p:cNvPr id="34" name="Group 138"/>
          <p:cNvGrpSpPr>
            <a:grpSpLocks/>
          </p:cNvGrpSpPr>
          <p:nvPr/>
        </p:nvGrpSpPr>
        <p:grpSpPr bwMode="auto">
          <a:xfrm>
            <a:off x="4557713" y="5141913"/>
            <a:ext cx="269875" cy="269875"/>
            <a:chOff x="4116205" y="3994681"/>
            <a:chExt cx="269510" cy="269584"/>
          </a:xfrm>
        </p:grpSpPr>
        <p:sp>
          <p:nvSpPr>
            <p:cNvPr id="35" name="Rectangle 413"/>
            <p:cNvSpPr>
              <a:spLocks noChangeArrowheads="1"/>
            </p:cNvSpPr>
            <p:nvPr/>
          </p:nvSpPr>
          <p:spPr bwMode="auto">
            <a:xfrm>
              <a:off x="4116205" y="3994681"/>
              <a:ext cx="269510" cy="269584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sv-SE">
                <a:latin typeface="Times New Roman" pitchFamily="18" charset="0"/>
              </a:endParaRPr>
            </a:p>
          </p:txBody>
        </p:sp>
        <p:sp>
          <p:nvSpPr>
            <p:cNvPr id="36" name="Rectangle 414"/>
            <p:cNvSpPr>
              <a:spLocks noChangeAspect="1" noChangeArrowheads="1"/>
            </p:cNvSpPr>
            <p:nvPr/>
          </p:nvSpPr>
          <p:spPr bwMode="auto">
            <a:xfrm>
              <a:off x="4178351" y="4050501"/>
              <a:ext cx="161706" cy="16175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sv-SE">
                <a:latin typeface="Times New Roman" pitchFamily="18" charset="0"/>
              </a:endParaRPr>
            </a:p>
          </p:txBody>
        </p:sp>
      </p:grpSp>
      <p:sp>
        <p:nvSpPr>
          <p:cNvPr id="37" name="Rectangle 331"/>
          <p:cNvSpPr>
            <a:spLocks noChangeArrowheads="1"/>
          </p:cNvSpPr>
          <p:nvPr/>
        </p:nvSpPr>
        <p:spPr bwMode="auto">
          <a:xfrm>
            <a:off x="3541713" y="4513263"/>
            <a:ext cx="107950" cy="1206500"/>
          </a:xfrm>
          <a:prstGeom prst="rect">
            <a:avLst/>
          </a:prstGeom>
          <a:solidFill>
            <a:srgbClr val="C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grpSp>
        <p:nvGrpSpPr>
          <p:cNvPr id="38" name="Group 141"/>
          <p:cNvGrpSpPr>
            <a:grpSpLocks/>
          </p:cNvGrpSpPr>
          <p:nvPr/>
        </p:nvGrpSpPr>
        <p:grpSpPr bwMode="auto">
          <a:xfrm>
            <a:off x="3541713" y="4238625"/>
            <a:ext cx="268287" cy="269875"/>
            <a:chOff x="3526045" y="3988201"/>
            <a:chExt cx="269510" cy="269584"/>
          </a:xfrm>
        </p:grpSpPr>
        <p:sp>
          <p:nvSpPr>
            <p:cNvPr id="39" name="Rectangle 413"/>
            <p:cNvSpPr>
              <a:spLocks noChangeArrowheads="1"/>
            </p:cNvSpPr>
            <p:nvPr/>
          </p:nvSpPr>
          <p:spPr bwMode="auto">
            <a:xfrm>
              <a:off x="3526045" y="3988201"/>
              <a:ext cx="269510" cy="269584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sv-SE">
                <a:latin typeface="Times New Roman" pitchFamily="18" charset="0"/>
              </a:endParaRPr>
            </a:p>
          </p:txBody>
        </p:sp>
        <p:sp>
          <p:nvSpPr>
            <p:cNvPr id="40" name="Rectangle 414"/>
            <p:cNvSpPr>
              <a:spLocks noChangeAspect="1" noChangeArrowheads="1"/>
            </p:cNvSpPr>
            <p:nvPr/>
          </p:nvSpPr>
          <p:spPr bwMode="auto">
            <a:xfrm>
              <a:off x="3588191" y="4044021"/>
              <a:ext cx="161706" cy="16175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sv-SE">
                <a:latin typeface="Times New Roman" pitchFamily="18" charset="0"/>
              </a:endParaRPr>
            </a:p>
          </p:txBody>
        </p:sp>
      </p:grpSp>
      <p:sp>
        <p:nvSpPr>
          <p:cNvPr id="41" name="Rectangle 327"/>
          <p:cNvSpPr>
            <a:spLocks noChangeArrowheads="1"/>
          </p:cNvSpPr>
          <p:nvPr/>
        </p:nvSpPr>
        <p:spPr bwMode="auto">
          <a:xfrm>
            <a:off x="5000625" y="2473325"/>
            <a:ext cx="1630363" cy="35877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sp>
        <p:nvSpPr>
          <p:cNvPr id="42" name="Rectangle 328"/>
          <p:cNvSpPr>
            <a:spLocks noChangeArrowheads="1"/>
          </p:cNvSpPr>
          <p:nvPr/>
        </p:nvSpPr>
        <p:spPr bwMode="auto">
          <a:xfrm>
            <a:off x="4997450" y="5097463"/>
            <a:ext cx="1636713" cy="358775"/>
          </a:xfrm>
          <a:prstGeom prst="rect">
            <a:avLst/>
          </a:pr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sp>
        <p:nvSpPr>
          <p:cNvPr id="43" name="Rectangle 331"/>
          <p:cNvSpPr>
            <a:spLocks noChangeArrowheads="1"/>
          </p:cNvSpPr>
          <p:nvPr/>
        </p:nvSpPr>
        <p:spPr bwMode="auto">
          <a:xfrm>
            <a:off x="6232525" y="4086225"/>
            <a:ext cx="107950" cy="1630363"/>
          </a:xfrm>
          <a:prstGeom prst="rect">
            <a:avLst/>
          </a:prstGeom>
          <a:solidFill>
            <a:srgbClr val="C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sp>
        <p:nvSpPr>
          <p:cNvPr id="44" name="Rectangle 335"/>
          <p:cNvSpPr>
            <a:spLocks noChangeAspect="1" noChangeArrowheads="1"/>
          </p:cNvSpPr>
          <p:nvPr/>
        </p:nvSpPr>
        <p:spPr bwMode="auto">
          <a:xfrm>
            <a:off x="6442075" y="5195888"/>
            <a:ext cx="161925" cy="1619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sp>
        <p:nvSpPr>
          <p:cNvPr id="45" name="Rectangle 341"/>
          <p:cNvSpPr>
            <a:spLocks noChangeAspect="1" noChangeArrowheads="1"/>
          </p:cNvSpPr>
          <p:nvPr/>
        </p:nvSpPr>
        <p:spPr bwMode="auto">
          <a:xfrm>
            <a:off x="5027613" y="2571750"/>
            <a:ext cx="161925" cy="1619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sp>
        <p:nvSpPr>
          <p:cNvPr id="46" name="Rectangle 346"/>
          <p:cNvSpPr>
            <a:spLocks noChangeAspect="1" noChangeArrowheads="1"/>
          </p:cNvSpPr>
          <p:nvPr/>
        </p:nvSpPr>
        <p:spPr bwMode="auto">
          <a:xfrm>
            <a:off x="5027613" y="5195888"/>
            <a:ext cx="161925" cy="1619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sp>
        <p:nvSpPr>
          <p:cNvPr id="47" name="Rectangle 419"/>
          <p:cNvSpPr>
            <a:spLocks noChangeAspect="1" noChangeArrowheads="1"/>
          </p:cNvSpPr>
          <p:nvPr/>
        </p:nvSpPr>
        <p:spPr bwMode="auto">
          <a:xfrm>
            <a:off x="6446838" y="2571750"/>
            <a:ext cx="161925" cy="1619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sp>
        <p:nvSpPr>
          <p:cNvPr id="48" name="Rectangle 331"/>
          <p:cNvSpPr>
            <a:spLocks noChangeArrowheads="1"/>
          </p:cNvSpPr>
          <p:nvPr/>
        </p:nvSpPr>
        <p:spPr bwMode="auto">
          <a:xfrm>
            <a:off x="6232525" y="2224088"/>
            <a:ext cx="106363" cy="1228725"/>
          </a:xfrm>
          <a:prstGeom prst="rect">
            <a:avLst/>
          </a:prstGeom>
          <a:solidFill>
            <a:srgbClr val="C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grpSp>
        <p:nvGrpSpPr>
          <p:cNvPr id="49" name="Group 163"/>
          <p:cNvGrpSpPr>
            <a:grpSpLocks/>
          </p:cNvGrpSpPr>
          <p:nvPr/>
        </p:nvGrpSpPr>
        <p:grpSpPr bwMode="auto">
          <a:xfrm>
            <a:off x="6232525" y="3816350"/>
            <a:ext cx="268288" cy="269875"/>
            <a:chOff x="3526045" y="3988201"/>
            <a:chExt cx="269510" cy="269584"/>
          </a:xfrm>
        </p:grpSpPr>
        <p:sp>
          <p:nvSpPr>
            <p:cNvPr id="50" name="Rectangle 413"/>
            <p:cNvSpPr>
              <a:spLocks noChangeArrowheads="1"/>
            </p:cNvSpPr>
            <p:nvPr/>
          </p:nvSpPr>
          <p:spPr bwMode="auto">
            <a:xfrm>
              <a:off x="3526045" y="3988201"/>
              <a:ext cx="269510" cy="269584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sv-SE">
                <a:latin typeface="Times New Roman" pitchFamily="18" charset="0"/>
              </a:endParaRPr>
            </a:p>
          </p:txBody>
        </p:sp>
        <p:sp>
          <p:nvSpPr>
            <p:cNvPr id="51" name="Rectangle 414"/>
            <p:cNvSpPr>
              <a:spLocks noChangeAspect="1" noChangeArrowheads="1"/>
            </p:cNvSpPr>
            <p:nvPr/>
          </p:nvSpPr>
          <p:spPr bwMode="auto">
            <a:xfrm>
              <a:off x="3588191" y="4044021"/>
              <a:ext cx="161706" cy="16175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sv-SE">
                <a:latin typeface="Times New Roman" pitchFamily="18" charset="0"/>
              </a:endParaRPr>
            </a:p>
          </p:txBody>
        </p:sp>
      </p:grpSp>
      <p:cxnSp>
        <p:nvCxnSpPr>
          <p:cNvPr id="52" name="Straight Connector 51"/>
          <p:cNvCxnSpPr/>
          <p:nvPr/>
        </p:nvCxnSpPr>
        <p:spPr>
          <a:xfrm>
            <a:off x="1079500" y="3586163"/>
            <a:ext cx="69167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385"/>
          <p:cNvSpPr>
            <a:spLocks noChangeArrowheads="1"/>
          </p:cNvSpPr>
          <p:nvPr/>
        </p:nvSpPr>
        <p:spPr bwMode="auto">
          <a:xfrm>
            <a:off x="2565400" y="5097463"/>
            <a:ext cx="158750" cy="1565275"/>
          </a:xfrm>
          <a:prstGeom prst="rect">
            <a:avLst/>
          </a:prstGeom>
          <a:solidFill>
            <a:srgbClr val="0070C0">
              <a:alpha val="70195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sp>
        <p:nvSpPr>
          <p:cNvPr id="54" name="Rectangle 390"/>
          <p:cNvSpPr>
            <a:spLocks noChangeArrowheads="1"/>
          </p:cNvSpPr>
          <p:nvPr/>
        </p:nvSpPr>
        <p:spPr bwMode="auto">
          <a:xfrm>
            <a:off x="4130675" y="4951413"/>
            <a:ext cx="142875" cy="1700212"/>
          </a:xfrm>
          <a:prstGeom prst="rect">
            <a:avLst/>
          </a:pr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sp>
        <p:nvSpPr>
          <p:cNvPr id="55" name="Rectangle 385"/>
          <p:cNvSpPr>
            <a:spLocks noChangeArrowheads="1"/>
          </p:cNvSpPr>
          <p:nvPr/>
        </p:nvSpPr>
        <p:spPr bwMode="auto">
          <a:xfrm>
            <a:off x="5033963" y="5094288"/>
            <a:ext cx="157162" cy="1565275"/>
          </a:xfrm>
          <a:prstGeom prst="rect">
            <a:avLst/>
          </a:prstGeom>
          <a:solidFill>
            <a:srgbClr val="0070C0">
              <a:alpha val="70195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sp>
        <p:nvSpPr>
          <p:cNvPr id="56" name="Rectangle 396"/>
          <p:cNvSpPr>
            <a:spLocks noChangeArrowheads="1"/>
          </p:cNvSpPr>
          <p:nvPr/>
        </p:nvSpPr>
        <p:spPr bwMode="auto">
          <a:xfrm>
            <a:off x="4127500" y="1266825"/>
            <a:ext cx="142875" cy="169227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sv-SE">
              <a:latin typeface="Times New Roman" pitchFamily="18" charset="0"/>
            </a:endParaRPr>
          </a:p>
        </p:txBody>
      </p:sp>
      <p:sp>
        <p:nvSpPr>
          <p:cNvPr id="57" name="Rectangle 430"/>
          <p:cNvSpPr>
            <a:spLocks noChangeArrowheads="1"/>
          </p:cNvSpPr>
          <p:nvPr/>
        </p:nvSpPr>
        <p:spPr bwMode="auto">
          <a:xfrm>
            <a:off x="2544763" y="1271588"/>
            <a:ext cx="161925" cy="1565275"/>
          </a:xfrm>
          <a:prstGeom prst="rect">
            <a:avLst/>
          </a:prstGeom>
          <a:solidFill>
            <a:srgbClr val="0070C0">
              <a:alpha val="70195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1079500" y="3138488"/>
            <a:ext cx="69167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65100" y="4581525"/>
            <a:ext cx="1770063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v-SE" dirty="0">
                <a:latin typeface="+mn-lt"/>
              </a:rPr>
              <a:t>FROM MASTER</a:t>
            </a:r>
            <a:endParaRPr lang="en-US" dirty="0">
              <a:latin typeface="+mn-l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38200" y="4189413"/>
            <a:ext cx="7715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v-SE" dirty="0">
                <a:latin typeface="+mn-lt"/>
              </a:rPr>
              <a:t>CPI</a:t>
            </a:r>
            <a:endParaRPr lang="en-US" dirty="0">
              <a:latin typeface="+mn-l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38200" y="3767138"/>
            <a:ext cx="99060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v-SE" dirty="0">
                <a:latin typeface="+mn-lt"/>
              </a:rPr>
              <a:t>CPN</a:t>
            </a:r>
            <a:endParaRPr lang="en-US" dirty="0">
              <a:latin typeface="+mn-lt"/>
            </a:endParaRPr>
          </a:p>
        </p:txBody>
      </p:sp>
      <p:sp>
        <p:nvSpPr>
          <p:cNvPr id="62" name="Rectangle 357"/>
          <p:cNvSpPr>
            <a:spLocks noChangeArrowheads="1"/>
          </p:cNvSpPr>
          <p:nvPr/>
        </p:nvSpPr>
        <p:spPr bwMode="auto">
          <a:xfrm>
            <a:off x="5902325" y="2224088"/>
            <a:ext cx="107950" cy="3492500"/>
          </a:xfrm>
          <a:prstGeom prst="rect">
            <a:avLst/>
          </a:prstGeom>
          <a:solidFill>
            <a:srgbClr val="C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grpSp>
        <p:nvGrpSpPr>
          <p:cNvPr id="63" name="Group 139"/>
          <p:cNvGrpSpPr>
            <a:grpSpLocks/>
          </p:cNvGrpSpPr>
          <p:nvPr/>
        </p:nvGrpSpPr>
        <p:grpSpPr bwMode="auto">
          <a:xfrm>
            <a:off x="5635625" y="4635500"/>
            <a:ext cx="269875" cy="269875"/>
            <a:chOff x="5158059" y="3994681"/>
            <a:chExt cx="269610" cy="269584"/>
          </a:xfrm>
        </p:grpSpPr>
        <p:sp>
          <p:nvSpPr>
            <p:cNvPr id="64" name="Rectangle 402"/>
            <p:cNvSpPr>
              <a:spLocks noChangeArrowheads="1"/>
            </p:cNvSpPr>
            <p:nvPr/>
          </p:nvSpPr>
          <p:spPr bwMode="auto">
            <a:xfrm>
              <a:off x="5158059" y="3994681"/>
              <a:ext cx="269610" cy="269584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sv-SE">
                <a:latin typeface="Times New Roman" pitchFamily="18" charset="0"/>
              </a:endParaRPr>
            </a:p>
          </p:txBody>
        </p:sp>
        <p:sp>
          <p:nvSpPr>
            <p:cNvPr id="65" name="Rectangle 403"/>
            <p:cNvSpPr>
              <a:spLocks noChangeAspect="1" noChangeArrowheads="1"/>
            </p:cNvSpPr>
            <p:nvPr/>
          </p:nvSpPr>
          <p:spPr bwMode="auto">
            <a:xfrm>
              <a:off x="5210500" y="4050501"/>
              <a:ext cx="161766" cy="16175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sv-SE">
                <a:latin typeface="Times New Roman" pitchFamily="18" charset="0"/>
              </a:endParaRPr>
            </a:p>
          </p:txBody>
        </p:sp>
      </p:grpSp>
      <p:grpSp>
        <p:nvGrpSpPr>
          <p:cNvPr id="66" name="Group 158"/>
          <p:cNvGrpSpPr>
            <a:grpSpLocks/>
          </p:cNvGrpSpPr>
          <p:nvPr/>
        </p:nvGrpSpPr>
        <p:grpSpPr bwMode="auto">
          <a:xfrm>
            <a:off x="5635625" y="3003550"/>
            <a:ext cx="269875" cy="269875"/>
            <a:chOff x="3024987" y="3376428"/>
            <a:chExt cx="269610" cy="269411"/>
          </a:xfrm>
        </p:grpSpPr>
        <p:sp>
          <p:nvSpPr>
            <p:cNvPr id="67" name="Rectangle 418"/>
            <p:cNvSpPr>
              <a:spLocks noChangeArrowheads="1"/>
            </p:cNvSpPr>
            <p:nvPr/>
          </p:nvSpPr>
          <p:spPr bwMode="auto">
            <a:xfrm>
              <a:off x="3024987" y="3376428"/>
              <a:ext cx="269610" cy="269411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sv-SE">
                <a:latin typeface="Times New Roman" pitchFamily="18" charset="0"/>
              </a:endParaRPr>
            </a:p>
          </p:txBody>
        </p:sp>
        <p:sp>
          <p:nvSpPr>
            <p:cNvPr id="68" name="Rectangle 419"/>
            <p:cNvSpPr>
              <a:spLocks noChangeAspect="1" noChangeArrowheads="1"/>
            </p:cNvSpPr>
            <p:nvPr/>
          </p:nvSpPr>
          <p:spPr bwMode="auto">
            <a:xfrm>
              <a:off x="3077428" y="3432212"/>
              <a:ext cx="161766" cy="1616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sv-SE">
                <a:latin typeface="Times New Roman" pitchFamily="18" charset="0"/>
              </a:endParaRPr>
            </a:p>
          </p:txBody>
        </p:sp>
      </p:grpSp>
      <p:cxnSp>
        <p:nvCxnSpPr>
          <p:cNvPr id="69" name="Straight Connector 68"/>
          <p:cNvCxnSpPr/>
          <p:nvPr/>
        </p:nvCxnSpPr>
        <p:spPr>
          <a:xfrm>
            <a:off x="1079500" y="4770438"/>
            <a:ext cx="69167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142"/>
          <p:cNvGrpSpPr>
            <a:grpSpLocks/>
          </p:cNvGrpSpPr>
          <p:nvPr/>
        </p:nvGrpSpPr>
        <p:grpSpPr bwMode="auto">
          <a:xfrm>
            <a:off x="3541713" y="3816350"/>
            <a:ext cx="269875" cy="269875"/>
            <a:chOff x="3534091" y="3642332"/>
            <a:chExt cx="269610" cy="269411"/>
          </a:xfrm>
        </p:grpSpPr>
        <p:sp>
          <p:nvSpPr>
            <p:cNvPr id="71" name="Rectangle 418"/>
            <p:cNvSpPr>
              <a:spLocks noChangeArrowheads="1"/>
            </p:cNvSpPr>
            <p:nvPr/>
          </p:nvSpPr>
          <p:spPr bwMode="auto">
            <a:xfrm>
              <a:off x="3534091" y="3642332"/>
              <a:ext cx="269610" cy="269411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sv-SE">
                <a:latin typeface="Times New Roman" pitchFamily="18" charset="0"/>
              </a:endParaRPr>
            </a:p>
          </p:txBody>
        </p:sp>
        <p:sp>
          <p:nvSpPr>
            <p:cNvPr id="72" name="Rectangle 419"/>
            <p:cNvSpPr>
              <a:spLocks noChangeAspect="1" noChangeArrowheads="1"/>
            </p:cNvSpPr>
            <p:nvPr/>
          </p:nvSpPr>
          <p:spPr bwMode="auto">
            <a:xfrm>
              <a:off x="3596260" y="3698116"/>
              <a:ext cx="161766" cy="1616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sv-SE">
                <a:latin typeface="Times New Roman" pitchFamily="18" charset="0"/>
              </a:endParaRPr>
            </a:p>
          </p:txBody>
        </p:sp>
      </p:grpSp>
      <p:cxnSp>
        <p:nvCxnSpPr>
          <p:cNvPr id="73" name="Straight Connector 72"/>
          <p:cNvCxnSpPr/>
          <p:nvPr/>
        </p:nvCxnSpPr>
        <p:spPr>
          <a:xfrm>
            <a:off x="1079500" y="4373563"/>
            <a:ext cx="69167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331"/>
          <p:cNvSpPr>
            <a:spLocks noChangeArrowheads="1"/>
          </p:cNvSpPr>
          <p:nvPr/>
        </p:nvSpPr>
        <p:spPr bwMode="auto">
          <a:xfrm>
            <a:off x="5295900" y="2224088"/>
            <a:ext cx="107950" cy="3492500"/>
          </a:xfrm>
          <a:prstGeom prst="rect">
            <a:avLst/>
          </a:prstGeom>
          <a:solidFill>
            <a:srgbClr val="C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sp>
        <p:nvSpPr>
          <p:cNvPr id="75" name="Rectangle 430"/>
          <p:cNvSpPr>
            <a:spLocks noChangeArrowheads="1"/>
          </p:cNvSpPr>
          <p:nvPr/>
        </p:nvSpPr>
        <p:spPr bwMode="auto">
          <a:xfrm>
            <a:off x="5576888" y="1268413"/>
            <a:ext cx="144462" cy="1565275"/>
          </a:xfrm>
          <a:prstGeom prst="rect">
            <a:avLst/>
          </a:prstGeom>
          <a:solidFill>
            <a:srgbClr val="FFFF00">
              <a:alpha val="70195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sp>
        <p:nvSpPr>
          <p:cNvPr id="76" name="Rectangle 389"/>
          <p:cNvSpPr>
            <a:spLocks noChangeArrowheads="1"/>
          </p:cNvSpPr>
          <p:nvPr/>
        </p:nvSpPr>
        <p:spPr bwMode="auto">
          <a:xfrm>
            <a:off x="6438900" y="4854575"/>
            <a:ext cx="161925" cy="600075"/>
          </a:xfrm>
          <a:prstGeom prst="rect">
            <a:avLst/>
          </a:prstGeom>
          <a:solidFill>
            <a:srgbClr val="0070C0">
              <a:alpha val="70195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sp>
        <p:nvSpPr>
          <p:cNvPr id="77" name="Rectangle 388"/>
          <p:cNvSpPr>
            <a:spLocks noChangeArrowheads="1"/>
          </p:cNvSpPr>
          <p:nvPr/>
        </p:nvSpPr>
        <p:spPr bwMode="auto">
          <a:xfrm>
            <a:off x="4475163" y="3057525"/>
            <a:ext cx="1487487" cy="161925"/>
          </a:xfrm>
          <a:prstGeom prst="rect">
            <a:avLst/>
          </a:prstGeom>
          <a:solidFill>
            <a:srgbClr val="0070C0">
              <a:alpha val="70195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sp>
        <p:nvSpPr>
          <p:cNvPr id="78" name="Rectangle 397"/>
          <p:cNvSpPr>
            <a:spLocks noChangeArrowheads="1"/>
          </p:cNvSpPr>
          <p:nvPr/>
        </p:nvSpPr>
        <p:spPr bwMode="auto">
          <a:xfrm>
            <a:off x="4557713" y="4689475"/>
            <a:ext cx="1395412" cy="161925"/>
          </a:xfrm>
          <a:prstGeom prst="rect">
            <a:avLst/>
          </a:prstGeom>
          <a:solidFill>
            <a:srgbClr val="0070C0">
              <a:alpha val="70195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38200" y="3402013"/>
            <a:ext cx="80010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v-SE" dirty="0">
                <a:latin typeface="+mn-lt"/>
              </a:rPr>
              <a:t>RN</a:t>
            </a:r>
            <a:endParaRPr lang="en-US" dirty="0">
              <a:latin typeface="+mn-lt"/>
            </a:endParaRPr>
          </a:p>
        </p:txBody>
      </p:sp>
      <p:sp>
        <p:nvSpPr>
          <p:cNvPr id="80" name="Rectangle 375"/>
          <p:cNvSpPr>
            <a:spLocks noChangeArrowheads="1"/>
          </p:cNvSpPr>
          <p:nvPr/>
        </p:nvSpPr>
        <p:spPr bwMode="auto">
          <a:xfrm>
            <a:off x="6859588" y="5097463"/>
            <a:ext cx="720725" cy="358775"/>
          </a:xfrm>
          <a:prstGeom prst="rect">
            <a:avLst/>
          </a:pr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sp>
        <p:nvSpPr>
          <p:cNvPr id="81" name="Rectangle 374"/>
          <p:cNvSpPr>
            <a:spLocks noChangeArrowheads="1"/>
          </p:cNvSpPr>
          <p:nvPr/>
        </p:nvSpPr>
        <p:spPr bwMode="auto">
          <a:xfrm>
            <a:off x="6859588" y="2473325"/>
            <a:ext cx="720725" cy="35877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sp>
        <p:nvSpPr>
          <p:cNvPr id="82" name="Rectangle 368"/>
          <p:cNvSpPr>
            <a:spLocks noChangeAspect="1" noChangeArrowheads="1"/>
          </p:cNvSpPr>
          <p:nvPr/>
        </p:nvSpPr>
        <p:spPr bwMode="auto">
          <a:xfrm>
            <a:off x="7389813" y="2571750"/>
            <a:ext cx="161925" cy="1619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sp>
        <p:nvSpPr>
          <p:cNvPr id="83" name="Rectangle 379"/>
          <p:cNvSpPr>
            <a:spLocks noChangeArrowheads="1"/>
          </p:cNvSpPr>
          <p:nvPr/>
        </p:nvSpPr>
        <p:spPr bwMode="auto">
          <a:xfrm>
            <a:off x="7178675" y="4659313"/>
            <a:ext cx="107950" cy="1046162"/>
          </a:xfrm>
          <a:prstGeom prst="rect">
            <a:avLst/>
          </a:prstGeom>
          <a:solidFill>
            <a:srgbClr val="C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sp>
        <p:nvSpPr>
          <p:cNvPr id="84" name="Rectangle 383"/>
          <p:cNvSpPr>
            <a:spLocks noChangeAspect="1" noChangeArrowheads="1"/>
          </p:cNvSpPr>
          <p:nvPr/>
        </p:nvSpPr>
        <p:spPr bwMode="auto">
          <a:xfrm>
            <a:off x="6904038" y="5195888"/>
            <a:ext cx="161925" cy="1619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grpSp>
        <p:nvGrpSpPr>
          <p:cNvPr id="85" name="Group 140"/>
          <p:cNvGrpSpPr>
            <a:grpSpLocks/>
          </p:cNvGrpSpPr>
          <p:nvPr/>
        </p:nvGrpSpPr>
        <p:grpSpPr bwMode="auto">
          <a:xfrm>
            <a:off x="7005638" y="3003550"/>
            <a:ext cx="280987" cy="269875"/>
            <a:chOff x="4635995" y="3637993"/>
            <a:chExt cx="269610" cy="269584"/>
          </a:xfrm>
        </p:grpSpPr>
        <p:sp>
          <p:nvSpPr>
            <p:cNvPr id="86" name="Rectangle 402"/>
            <p:cNvSpPr>
              <a:spLocks noChangeArrowheads="1"/>
            </p:cNvSpPr>
            <p:nvPr/>
          </p:nvSpPr>
          <p:spPr bwMode="auto">
            <a:xfrm>
              <a:off x="4635995" y="3637993"/>
              <a:ext cx="269610" cy="269584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sv-SE">
                <a:latin typeface="Times New Roman" pitchFamily="18" charset="0"/>
              </a:endParaRPr>
            </a:p>
          </p:txBody>
        </p:sp>
        <p:sp>
          <p:nvSpPr>
            <p:cNvPr id="87" name="Rectangle 403"/>
            <p:cNvSpPr>
              <a:spLocks noChangeAspect="1" noChangeArrowheads="1"/>
            </p:cNvSpPr>
            <p:nvPr/>
          </p:nvSpPr>
          <p:spPr bwMode="auto">
            <a:xfrm>
              <a:off x="4698164" y="3693813"/>
              <a:ext cx="161766" cy="16175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sv-SE">
                <a:latin typeface="Times New Roman" pitchFamily="18" charset="0"/>
              </a:endParaRPr>
            </a:p>
          </p:txBody>
        </p:sp>
      </p:grpSp>
      <p:sp>
        <p:nvSpPr>
          <p:cNvPr id="88" name="Rectangle 414"/>
          <p:cNvSpPr>
            <a:spLocks noChangeAspect="1" noChangeArrowheads="1"/>
          </p:cNvSpPr>
          <p:nvPr/>
        </p:nvSpPr>
        <p:spPr bwMode="auto">
          <a:xfrm>
            <a:off x="7385050" y="5195888"/>
            <a:ext cx="161925" cy="1619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sp>
        <p:nvSpPr>
          <p:cNvPr id="89" name="Rectangle 389"/>
          <p:cNvSpPr>
            <a:spLocks noChangeArrowheads="1"/>
          </p:cNvSpPr>
          <p:nvPr/>
        </p:nvSpPr>
        <p:spPr bwMode="auto">
          <a:xfrm>
            <a:off x="7391400" y="2470150"/>
            <a:ext cx="161925" cy="2992438"/>
          </a:xfrm>
          <a:prstGeom prst="rect">
            <a:avLst/>
          </a:prstGeom>
          <a:solidFill>
            <a:srgbClr val="0070C0">
              <a:alpha val="70195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grpSp>
        <p:nvGrpSpPr>
          <p:cNvPr id="90" name="Group 138"/>
          <p:cNvGrpSpPr>
            <a:grpSpLocks/>
          </p:cNvGrpSpPr>
          <p:nvPr/>
        </p:nvGrpSpPr>
        <p:grpSpPr bwMode="auto">
          <a:xfrm>
            <a:off x="7016750" y="4635500"/>
            <a:ext cx="269875" cy="269875"/>
            <a:chOff x="4116205" y="3994681"/>
            <a:chExt cx="269510" cy="269584"/>
          </a:xfrm>
        </p:grpSpPr>
        <p:sp>
          <p:nvSpPr>
            <p:cNvPr id="91" name="Rectangle 413"/>
            <p:cNvSpPr>
              <a:spLocks noChangeArrowheads="1"/>
            </p:cNvSpPr>
            <p:nvPr/>
          </p:nvSpPr>
          <p:spPr bwMode="auto">
            <a:xfrm>
              <a:off x="4116205" y="3994681"/>
              <a:ext cx="269510" cy="269584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sv-SE">
                <a:latin typeface="Times New Roman" pitchFamily="18" charset="0"/>
              </a:endParaRPr>
            </a:p>
          </p:txBody>
        </p:sp>
        <p:sp>
          <p:nvSpPr>
            <p:cNvPr id="92" name="Rectangle 414"/>
            <p:cNvSpPr>
              <a:spLocks noChangeAspect="1" noChangeArrowheads="1"/>
            </p:cNvSpPr>
            <p:nvPr/>
          </p:nvSpPr>
          <p:spPr bwMode="auto">
            <a:xfrm>
              <a:off x="4178351" y="4050501"/>
              <a:ext cx="161706" cy="16175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sv-SE">
                <a:latin typeface="Times New Roman" pitchFamily="18" charset="0"/>
              </a:endParaRPr>
            </a:p>
          </p:txBody>
        </p:sp>
      </p:grpSp>
      <p:sp>
        <p:nvSpPr>
          <p:cNvPr id="93" name="Rectangle 390"/>
          <p:cNvSpPr>
            <a:spLocks noChangeArrowheads="1"/>
          </p:cNvSpPr>
          <p:nvPr/>
        </p:nvSpPr>
        <p:spPr bwMode="auto">
          <a:xfrm>
            <a:off x="6904038" y="5094288"/>
            <a:ext cx="165100" cy="1563687"/>
          </a:xfrm>
          <a:prstGeom prst="rect">
            <a:avLst/>
          </a:prstGeom>
          <a:solidFill>
            <a:srgbClr val="0070C0">
              <a:alpha val="70195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sp>
        <p:nvSpPr>
          <p:cNvPr id="94" name="Rectangle 414"/>
          <p:cNvSpPr>
            <a:spLocks noChangeAspect="1" noChangeArrowheads="1"/>
          </p:cNvSpPr>
          <p:nvPr/>
        </p:nvSpPr>
        <p:spPr bwMode="auto">
          <a:xfrm>
            <a:off x="7394575" y="3870325"/>
            <a:ext cx="161925" cy="161925"/>
          </a:xfrm>
          <a:prstGeom prst="rect">
            <a:avLst/>
          </a:prstGeom>
          <a:solidFill>
            <a:srgbClr val="99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921625" y="3763963"/>
            <a:ext cx="404813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v-SE" dirty="0">
                <a:latin typeface="+mn-lt"/>
              </a:rPr>
              <a:t>Q</a:t>
            </a:r>
            <a:endParaRPr lang="en-US" dirty="0">
              <a:latin typeface="+mn-lt"/>
            </a:endParaRPr>
          </a:p>
        </p:txBody>
      </p:sp>
      <p:sp>
        <p:nvSpPr>
          <p:cNvPr id="96" name="Rectangle 335"/>
          <p:cNvSpPr>
            <a:spLocks noChangeAspect="1" noChangeArrowheads="1"/>
          </p:cNvSpPr>
          <p:nvPr/>
        </p:nvSpPr>
        <p:spPr bwMode="auto">
          <a:xfrm>
            <a:off x="3144838" y="5195888"/>
            <a:ext cx="161925" cy="1619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sp>
        <p:nvSpPr>
          <p:cNvPr id="97" name="Rectangle 341"/>
          <p:cNvSpPr>
            <a:spLocks noChangeAspect="1" noChangeArrowheads="1"/>
          </p:cNvSpPr>
          <p:nvPr/>
        </p:nvSpPr>
        <p:spPr bwMode="auto">
          <a:xfrm>
            <a:off x="3144838" y="2571750"/>
            <a:ext cx="161925" cy="1619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grpSp>
        <p:nvGrpSpPr>
          <p:cNvPr id="98" name="Group 139"/>
          <p:cNvGrpSpPr>
            <a:grpSpLocks/>
          </p:cNvGrpSpPr>
          <p:nvPr/>
        </p:nvGrpSpPr>
        <p:grpSpPr bwMode="auto">
          <a:xfrm>
            <a:off x="5233988" y="3451225"/>
            <a:ext cx="268287" cy="269875"/>
            <a:chOff x="5158059" y="3994681"/>
            <a:chExt cx="269610" cy="269584"/>
          </a:xfrm>
        </p:grpSpPr>
        <p:sp>
          <p:nvSpPr>
            <p:cNvPr id="99" name="Rectangle 402"/>
            <p:cNvSpPr>
              <a:spLocks noChangeArrowheads="1"/>
            </p:cNvSpPr>
            <p:nvPr/>
          </p:nvSpPr>
          <p:spPr bwMode="auto">
            <a:xfrm>
              <a:off x="5158059" y="3994681"/>
              <a:ext cx="269610" cy="269584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sv-SE">
                <a:latin typeface="Times New Roman" pitchFamily="18" charset="0"/>
              </a:endParaRPr>
            </a:p>
          </p:txBody>
        </p:sp>
        <p:sp>
          <p:nvSpPr>
            <p:cNvPr id="100" name="Rectangle 403"/>
            <p:cNvSpPr>
              <a:spLocks noChangeAspect="1" noChangeArrowheads="1"/>
            </p:cNvSpPr>
            <p:nvPr/>
          </p:nvSpPr>
          <p:spPr bwMode="auto">
            <a:xfrm>
              <a:off x="5210500" y="4050501"/>
              <a:ext cx="161766" cy="16175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sv-SE">
                <a:latin typeface="Times New Roman" pitchFamily="18" charset="0"/>
              </a:endParaRPr>
            </a:p>
          </p:txBody>
        </p:sp>
      </p:grpSp>
      <p:grpSp>
        <p:nvGrpSpPr>
          <p:cNvPr id="101" name="Group 139"/>
          <p:cNvGrpSpPr>
            <a:grpSpLocks/>
          </p:cNvGrpSpPr>
          <p:nvPr/>
        </p:nvGrpSpPr>
        <p:grpSpPr bwMode="auto">
          <a:xfrm>
            <a:off x="6232525" y="3370263"/>
            <a:ext cx="268288" cy="269875"/>
            <a:chOff x="5158059" y="3994681"/>
            <a:chExt cx="269610" cy="269584"/>
          </a:xfrm>
        </p:grpSpPr>
        <p:sp>
          <p:nvSpPr>
            <p:cNvPr id="102" name="Rectangle 402"/>
            <p:cNvSpPr>
              <a:spLocks noChangeArrowheads="1"/>
            </p:cNvSpPr>
            <p:nvPr/>
          </p:nvSpPr>
          <p:spPr bwMode="auto">
            <a:xfrm>
              <a:off x="5158059" y="3994681"/>
              <a:ext cx="269610" cy="269584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sv-SE">
                <a:latin typeface="Times New Roman" pitchFamily="18" charset="0"/>
              </a:endParaRPr>
            </a:p>
          </p:txBody>
        </p:sp>
        <p:sp>
          <p:nvSpPr>
            <p:cNvPr id="103" name="Rectangle 403"/>
            <p:cNvSpPr>
              <a:spLocks noChangeAspect="1" noChangeArrowheads="1"/>
            </p:cNvSpPr>
            <p:nvPr/>
          </p:nvSpPr>
          <p:spPr bwMode="auto">
            <a:xfrm>
              <a:off x="5210500" y="4050501"/>
              <a:ext cx="161766" cy="16175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sv-SE">
                <a:latin typeface="Times New Roman" pitchFamily="18" charset="0"/>
              </a:endParaRPr>
            </a:p>
          </p:txBody>
        </p:sp>
      </p:grpSp>
      <p:sp>
        <p:nvSpPr>
          <p:cNvPr id="104" name="Rectangle 389"/>
          <p:cNvSpPr>
            <a:spLocks noChangeArrowheads="1"/>
          </p:cNvSpPr>
          <p:nvPr/>
        </p:nvSpPr>
        <p:spPr bwMode="auto">
          <a:xfrm>
            <a:off x="6697663" y="3598863"/>
            <a:ext cx="161925" cy="690562"/>
          </a:xfrm>
          <a:prstGeom prst="rect">
            <a:avLst/>
          </a:prstGeom>
          <a:solidFill>
            <a:srgbClr val="0070C0">
              <a:alpha val="70195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sp>
        <p:nvSpPr>
          <p:cNvPr id="105" name="Rectangle 388"/>
          <p:cNvSpPr>
            <a:spLocks noChangeArrowheads="1"/>
          </p:cNvSpPr>
          <p:nvPr/>
        </p:nvSpPr>
        <p:spPr bwMode="auto">
          <a:xfrm>
            <a:off x="6245225" y="3430588"/>
            <a:ext cx="611188" cy="168275"/>
          </a:xfrm>
          <a:prstGeom prst="rect">
            <a:avLst/>
          </a:prstGeom>
          <a:solidFill>
            <a:srgbClr val="0070C0">
              <a:alpha val="70195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sp>
        <p:nvSpPr>
          <p:cNvPr id="106" name="Rectangle 399"/>
          <p:cNvSpPr>
            <a:spLocks noChangeArrowheads="1"/>
          </p:cNvSpPr>
          <p:nvPr/>
        </p:nvSpPr>
        <p:spPr bwMode="auto">
          <a:xfrm>
            <a:off x="3536950" y="5189538"/>
            <a:ext cx="1287463" cy="174625"/>
          </a:xfrm>
          <a:prstGeom prst="rect">
            <a:avLst/>
          </a:prstGeom>
          <a:solidFill>
            <a:srgbClr val="0070C0">
              <a:alpha val="70195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sp>
        <p:nvSpPr>
          <p:cNvPr id="107" name="Rectangle 379"/>
          <p:cNvSpPr>
            <a:spLocks noChangeArrowheads="1"/>
          </p:cNvSpPr>
          <p:nvPr/>
        </p:nvSpPr>
        <p:spPr bwMode="auto">
          <a:xfrm>
            <a:off x="7178675" y="2224088"/>
            <a:ext cx="107950" cy="792162"/>
          </a:xfrm>
          <a:prstGeom prst="rect">
            <a:avLst/>
          </a:prstGeom>
          <a:solidFill>
            <a:srgbClr val="C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sp>
        <p:nvSpPr>
          <p:cNvPr id="108" name="Rectangle 389"/>
          <p:cNvSpPr>
            <a:spLocks noChangeArrowheads="1"/>
          </p:cNvSpPr>
          <p:nvPr/>
        </p:nvSpPr>
        <p:spPr bwMode="auto">
          <a:xfrm>
            <a:off x="7064375" y="2568575"/>
            <a:ext cx="161925" cy="2130425"/>
          </a:xfrm>
          <a:prstGeom prst="rect">
            <a:avLst/>
          </a:prstGeom>
          <a:solidFill>
            <a:srgbClr val="0070C0">
              <a:alpha val="70195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sp>
        <p:nvSpPr>
          <p:cNvPr id="109" name="Rectangle 430"/>
          <p:cNvSpPr>
            <a:spLocks noChangeArrowheads="1"/>
          </p:cNvSpPr>
          <p:nvPr/>
        </p:nvSpPr>
        <p:spPr bwMode="auto">
          <a:xfrm>
            <a:off x="6858000" y="1265238"/>
            <a:ext cx="142875" cy="1565275"/>
          </a:xfrm>
          <a:prstGeom prst="rect">
            <a:avLst/>
          </a:prstGeom>
          <a:solidFill>
            <a:srgbClr val="FFFF00">
              <a:alpha val="70195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sp>
        <p:nvSpPr>
          <p:cNvPr id="110" name="Rectangle 388"/>
          <p:cNvSpPr>
            <a:spLocks noChangeArrowheads="1"/>
          </p:cNvSpPr>
          <p:nvPr/>
        </p:nvSpPr>
        <p:spPr bwMode="auto">
          <a:xfrm>
            <a:off x="3579813" y="2571750"/>
            <a:ext cx="3482975" cy="161925"/>
          </a:xfrm>
          <a:prstGeom prst="rect">
            <a:avLst/>
          </a:prstGeom>
          <a:solidFill>
            <a:srgbClr val="0070C0">
              <a:alpha val="70195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grpSp>
        <p:nvGrpSpPr>
          <p:cNvPr id="111" name="Group 107"/>
          <p:cNvGrpSpPr>
            <a:grpSpLocks/>
          </p:cNvGrpSpPr>
          <p:nvPr/>
        </p:nvGrpSpPr>
        <p:grpSpPr bwMode="auto">
          <a:xfrm>
            <a:off x="3127375" y="2986088"/>
            <a:ext cx="196850" cy="306387"/>
            <a:chOff x="8364854" y="4090448"/>
            <a:chExt cx="198000" cy="306000"/>
          </a:xfrm>
        </p:grpSpPr>
        <p:sp>
          <p:nvSpPr>
            <p:cNvPr id="112" name="Rectangle 402"/>
            <p:cNvSpPr>
              <a:spLocks noChangeArrowheads="1"/>
            </p:cNvSpPr>
            <p:nvPr/>
          </p:nvSpPr>
          <p:spPr bwMode="auto">
            <a:xfrm>
              <a:off x="8364854" y="4090448"/>
              <a:ext cx="198000" cy="306000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sv-SE">
                <a:latin typeface="Times New Roman" pitchFamily="18" charset="0"/>
              </a:endParaRPr>
            </a:p>
          </p:txBody>
        </p:sp>
        <p:sp>
          <p:nvSpPr>
            <p:cNvPr id="113" name="Rectangle 403"/>
            <p:cNvSpPr>
              <a:spLocks noChangeAspect="1" noChangeArrowheads="1"/>
            </p:cNvSpPr>
            <p:nvPr/>
          </p:nvSpPr>
          <p:spPr bwMode="auto">
            <a:xfrm>
              <a:off x="8382854" y="4165404"/>
              <a:ext cx="162000" cy="15608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sv-SE">
                <a:latin typeface="Times New Roman" pitchFamily="18" charset="0"/>
              </a:endParaRPr>
            </a:p>
          </p:txBody>
        </p:sp>
      </p:grpSp>
      <p:sp>
        <p:nvSpPr>
          <p:cNvPr id="114" name="Rectangle 331"/>
          <p:cNvSpPr>
            <a:spLocks noChangeArrowheads="1"/>
          </p:cNvSpPr>
          <p:nvPr/>
        </p:nvSpPr>
        <p:spPr bwMode="auto">
          <a:xfrm>
            <a:off x="3171825" y="3284538"/>
            <a:ext cx="107950" cy="1403350"/>
          </a:xfrm>
          <a:prstGeom prst="rect">
            <a:avLst/>
          </a:prstGeom>
          <a:solidFill>
            <a:srgbClr val="C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grpSp>
        <p:nvGrpSpPr>
          <p:cNvPr id="115" name="Group 111"/>
          <p:cNvGrpSpPr>
            <a:grpSpLocks/>
          </p:cNvGrpSpPr>
          <p:nvPr/>
        </p:nvGrpSpPr>
        <p:grpSpPr bwMode="auto">
          <a:xfrm>
            <a:off x="3127375" y="4618038"/>
            <a:ext cx="196850" cy="306387"/>
            <a:chOff x="8364854" y="4090448"/>
            <a:chExt cx="198000" cy="306000"/>
          </a:xfrm>
        </p:grpSpPr>
        <p:sp>
          <p:nvSpPr>
            <p:cNvPr id="116" name="Rectangle 402"/>
            <p:cNvSpPr>
              <a:spLocks noChangeArrowheads="1"/>
            </p:cNvSpPr>
            <p:nvPr/>
          </p:nvSpPr>
          <p:spPr bwMode="auto">
            <a:xfrm>
              <a:off x="8364854" y="4090448"/>
              <a:ext cx="198000" cy="306000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sv-SE">
                <a:latin typeface="Times New Roman" pitchFamily="18" charset="0"/>
              </a:endParaRPr>
            </a:p>
          </p:txBody>
        </p:sp>
        <p:sp>
          <p:nvSpPr>
            <p:cNvPr id="117" name="Rectangle 403"/>
            <p:cNvSpPr>
              <a:spLocks noChangeAspect="1" noChangeArrowheads="1"/>
            </p:cNvSpPr>
            <p:nvPr/>
          </p:nvSpPr>
          <p:spPr bwMode="auto">
            <a:xfrm>
              <a:off x="8382854" y="4165404"/>
              <a:ext cx="162000" cy="15608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sv-SE">
                <a:latin typeface="Times New Roman" pitchFamily="18" charset="0"/>
              </a:endParaRPr>
            </a:p>
          </p:txBody>
        </p:sp>
      </p:grpSp>
      <p:sp>
        <p:nvSpPr>
          <p:cNvPr id="118" name="Rectangle 430"/>
          <p:cNvSpPr>
            <a:spLocks noChangeArrowheads="1"/>
          </p:cNvSpPr>
          <p:nvPr/>
        </p:nvSpPr>
        <p:spPr bwMode="auto">
          <a:xfrm>
            <a:off x="3144838" y="4630738"/>
            <a:ext cx="161925" cy="822325"/>
          </a:xfrm>
          <a:prstGeom prst="rect">
            <a:avLst/>
          </a:prstGeom>
          <a:solidFill>
            <a:srgbClr val="0070C0">
              <a:alpha val="70195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sp>
        <p:nvSpPr>
          <p:cNvPr id="119" name="Rectangle 430"/>
          <p:cNvSpPr>
            <a:spLocks noChangeArrowheads="1"/>
          </p:cNvSpPr>
          <p:nvPr/>
        </p:nvSpPr>
        <p:spPr bwMode="auto">
          <a:xfrm>
            <a:off x="3144838" y="2466975"/>
            <a:ext cx="161925" cy="823913"/>
          </a:xfrm>
          <a:prstGeom prst="rect">
            <a:avLst/>
          </a:prstGeom>
          <a:solidFill>
            <a:srgbClr val="0070C0">
              <a:alpha val="70195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sp>
        <p:nvSpPr>
          <p:cNvPr id="120" name="Rectangle 388"/>
          <p:cNvSpPr>
            <a:spLocks noChangeArrowheads="1"/>
          </p:cNvSpPr>
          <p:nvPr/>
        </p:nvSpPr>
        <p:spPr bwMode="auto">
          <a:xfrm>
            <a:off x="2490788" y="3500438"/>
            <a:ext cx="3011487" cy="171450"/>
          </a:xfrm>
          <a:prstGeom prst="rect">
            <a:avLst/>
          </a:prstGeom>
          <a:solidFill>
            <a:srgbClr val="0070C0">
              <a:alpha val="70195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sp>
        <p:nvSpPr>
          <p:cNvPr id="121" name="Rectangle 378"/>
          <p:cNvSpPr>
            <a:spLocks noChangeAspect="1" noChangeArrowheads="1"/>
          </p:cNvSpPr>
          <p:nvPr/>
        </p:nvSpPr>
        <p:spPr bwMode="auto">
          <a:xfrm>
            <a:off x="4127500" y="1690688"/>
            <a:ext cx="160338" cy="160337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sp>
        <p:nvSpPr>
          <p:cNvPr id="122" name="Rectangle 341"/>
          <p:cNvSpPr>
            <a:spLocks noChangeAspect="1" noChangeArrowheads="1"/>
          </p:cNvSpPr>
          <p:nvPr/>
        </p:nvSpPr>
        <p:spPr bwMode="auto">
          <a:xfrm>
            <a:off x="5572125" y="1690688"/>
            <a:ext cx="161925" cy="160337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sp>
        <p:nvSpPr>
          <p:cNvPr id="123" name="Rectangle 378"/>
          <p:cNvSpPr>
            <a:spLocks noChangeAspect="1" noChangeArrowheads="1"/>
          </p:cNvSpPr>
          <p:nvPr/>
        </p:nvSpPr>
        <p:spPr bwMode="auto">
          <a:xfrm>
            <a:off x="6856413" y="1690688"/>
            <a:ext cx="161925" cy="160337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sp>
        <p:nvSpPr>
          <p:cNvPr id="124" name="Rectangle 414"/>
          <p:cNvSpPr>
            <a:spLocks noChangeAspect="1" noChangeArrowheads="1"/>
          </p:cNvSpPr>
          <p:nvPr/>
        </p:nvSpPr>
        <p:spPr bwMode="auto">
          <a:xfrm>
            <a:off x="4833938" y="3505200"/>
            <a:ext cx="160337" cy="161925"/>
          </a:xfrm>
          <a:prstGeom prst="rect">
            <a:avLst/>
          </a:prstGeom>
          <a:solidFill>
            <a:srgbClr val="99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sp>
        <p:nvSpPr>
          <p:cNvPr id="125" name="Rectangle 378"/>
          <p:cNvSpPr>
            <a:spLocks noChangeAspect="1" noChangeArrowheads="1"/>
          </p:cNvSpPr>
          <p:nvPr/>
        </p:nvSpPr>
        <p:spPr bwMode="auto">
          <a:xfrm>
            <a:off x="2070100" y="2571750"/>
            <a:ext cx="161925" cy="1619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sp>
        <p:nvSpPr>
          <p:cNvPr id="126" name="Rectangle 379"/>
          <p:cNvSpPr>
            <a:spLocks noChangeArrowheads="1"/>
          </p:cNvSpPr>
          <p:nvPr/>
        </p:nvSpPr>
        <p:spPr bwMode="auto">
          <a:xfrm>
            <a:off x="2330450" y="2214563"/>
            <a:ext cx="107950" cy="3490912"/>
          </a:xfrm>
          <a:prstGeom prst="rect">
            <a:avLst/>
          </a:prstGeom>
          <a:solidFill>
            <a:srgbClr val="C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sp>
        <p:nvSpPr>
          <p:cNvPr id="127" name="Rectangle 383"/>
          <p:cNvSpPr>
            <a:spLocks noChangeAspect="1" noChangeArrowheads="1"/>
          </p:cNvSpPr>
          <p:nvPr/>
        </p:nvSpPr>
        <p:spPr bwMode="auto">
          <a:xfrm>
            <a:off x="2070100" y="5195888"/>
            <a:ext cx="161925" cy="1619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grpSp>
        <p:nvGrpSpPr>
          <p:cNvPr id="128" name="Group 140"/>
          <p:cNvGrpSpPr>
            <a:grpSpLocks/>
          </p:cNvGrpSpPr>
          <p:nvPr/>
        </p:nvGrpSpPr>
        <p:grpSpPr bwMode="auto">
          <a:xfrm>
            <a:off x="2443163" y="3003550"/>
            <a:ext cx="269875" cy="269875"/>
            <a:chOff x="4635995" y="3209961"/>
            <a:chExt cx="269610" cy="269584"/>
          </a:xfrm>
        </p:grpSpPr>
        <p:sp>
          <p:nvSpPr>
            <p:cNvPr id="129" name="Rectangle 402"/>
            <p:cNvSpPr>
              <a:spLocks noChangeArrowheads="1"/>
            </p:cNvSpPr>
            <p:nvPr/>
          </p:nvSpPr>
          <p:spPr bwMode="auto">
            <a:xfrm>
              <a:off x="4635995" y="3209961"/>
              <a:ext cx="269610" cy="269584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sv-SE">
                <a:latin typeface="Times New Roman" pitchFamily="18" charset="0"/>
              </a:endParaRPr>
            </a:p>
          </p:txBody>
        </p:sp>
        <p:sp>
          <p:nvSpPr>
            <p:cNvPr id="130" name="Rectangle 403"/>
            <p:cNvSpPr>
              <a:spLocks noChangeAspect="1" noChangeArrowheads="1"/>
            </p:cNvSpPr>
            <p:nvPr/>
          </p:nvSpPr>
          <p:spPr bwMode="auto">
            <a:xfrm>
              <a:off x="4688331" y="3265464"/>
              <a:ext cx="161766" cy="16175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31" name="Rectangle 389"/>
          <p:cNvSpPr>
            <a:spLocks noChangeArrowheads="1"/>
          </p:cNvSpPr>
          <p:nvPr/>
        </p:nvSpPr>
        <p:spPr bwMode="auto">
          <a:xfrm>
            <a:off x="1692275" y="2571750"/>
            <a:ext cx="612775" cy="161925"/>
          </a:xfrm>
          <a:prstGeom prst="rect">
            <a:avLst/>
          </a:prstGeom>
          <a:solidFill>
            <a:srgbClr val="0070C0">
              <a:alpha val="70195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sp>
        <p:nvSpPr>
          <p:cNvPr id="132" name="Rectangle 389"/>
          <p:cNvSpPr>
            <a:spLocks noChangeArrowheads="1"/>
          </p:cNvSpPr>
          <p:nvPr/>
        </p:nvSpPr>
        <p:spPr bwMode="auto">
          <a:xfrm>
            <a:off x="2489200" y="3016250"/>
            <a:ext cx="161925" cy="490538"/>
          </a:xfrm>
          <a:prstGeom prst="rect">
            <a:avLst/>
          </a:prstGeom>
          <a:solidFill>
            <a:srgbClr val="0070C0">
              <a:alpha val="70195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sp>
        <p:nvSpPr>
          <p:cNvPr id="133" name="Rectangle 389"/>
          <p:cNvSpPr>
            <a:spLocks noChangeArrowheads="1"/>
          </p:cNvSpPr>
          <p:nvPr/>
        </p:nvSpPr>
        <p:spPr bwMode="auto">
          <a:xfrm>
            <a:off x="1692275" y="5195888"/>
            <a:ext cx="612775" cy="161925"/>
          </a:xfrm>
          <a:prstGeom prst="rect">
            <a:avLst/>
          </a:prstGeom>
          <a:solidFill>
            <a:srgbClr val="0070C0">
              <a:alpha val="70195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sp>
        <p:nvSpPr>
          <p:cNvPr id="134" name="Rectangle 388"/>
          <p:cNvSpPr>
            <a:spLocks noChangeArrowheads="1"/>
          </p:cNvSpPr>
          <p:nvPr/>
        </p:nvSpPr>
        <p:spPr bwMode="auto">
          <a:xfrm>
            <a:off x="1692275" y="4689475"/>
            <a:ext cx="1223963" cy="161925"/>
          </a:xfrm>
          <a:prstGeom prst="rect">
            <a:avLst/>
          </a:prstGeom>
          <a:solidFill>
            <a:srgbClr val="0070C0">
              <a:alpha val="70195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sp>
        <p:nvSpPr>
          <p:cNvPr id="135" name="Rectangle 388"/>
          <p:cNvSpPr>
            <a:spLocks noChangeArrowheads="1"/>
          </p:cNvSpPr>
          <p:nvPr/>
        </p:nvSpPr>
        <p:spPr bwMode="auto">
          <a:xfrm>
            <a:off x="1692275" y="4292600"/>
            <a:ext cx="5165725" cy="161925"/>
          </a:xfrm>
          <a:prstGeom prst="rect">
            <a:avLst/>
          </a:prstGeom>
          <a:solidFill>
            <a:srgbClr val="0070C0">
              <a:alpha val="70195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sp>
        <p:nvSpPr>
          <p:cNvPr id="136" name="Rectangle 388"/>
          <p:cNvSpPr>
            <a:spLocks noChangeArrowheads="1"/>
          </p:cNvSpPr>
          <p:nvPr/>
        </p:nvSpPr>
        <p:spPr bwMode="auto">
          <a:xfrm>
            <a:off x="1692275" y="3870325"/>
            <a:ext cx="4813300" cy="161925"/>
          </a:xfrm>
          <a:prstGeom prst="rect">
            <a:avLst/>
          </a:prstGeom>
          <a:solidFill>
            <a:srgbClr val="0070C0">
              <a:alpha val="70195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sp>
        <p:nvSpPr>
          <p:cNvPr id="137" name="Rectangle 384"/>
          <p:cNvSpPr>
            <a:spLocks noChangeArrowheads="1"/>
          </p:cNvSpPr>
          <p:nvPr/>
        </p:nvSpPr>
        <p:spPr bwMode="auto">
          <a:xfrm>
            <a:off x="1692275" y="1268413"/>
            <a:ext cx="6197600" cy="1006475"/>
          </a:xfrm>
          <a:prstGeom prst="rect">
            <a:avLst/>
          </a:prstGeom>
          <a:solidFill>
            <a:srgbClr val="0070C0">
              <a:alpha val="70195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sp>
        <p:nvSpPr>
          <p:cNvPr id="138" name="Rectangle 383"/>
          <p:cNvSpPr>
            <a:spLocks noChangeAspect="1" noChangeArrowheads="1"/>
          </p:cNvSpPr>
          <p:nvPr/>
        </p:nvSpPr>
        <p:spPr bwMode="auto">
          <a:xfrm>
            <a:off x="4125913" y="6076950"/>
            <a:ext cx="161925" cy="1619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sp>
        <p:nvSpPr>
          <p:cNvPr id="139" name="Rectangle 352"/>
          <p:cNvSpPr>
            <a:spLocks noChangeArrowheads="1"/>
          </p:cNvSpPr>
          <p:nvPr/>
        </p:nvSpPr>
        <p:spPr bwMode="auto">
          <a:xfrm>
            <a:off x="1692275" y="5654675"/>
            <a:ext cx="6197600" cy="1006475"/>
          </a:xfrm>
          <a:prstGeom prst="rect">
            <a:avLst/>
          </a:prstGeom>
          <a:solidFill>
            <a:srgbClr val="0070C0">
              <a:alpha val="70195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sp>
        <p:nvSpPr>
          <p:cNvPr id="140" name="Text Box 2"/>
          <p:cNvSpPr txBox="1">
            <a:spLocks noChangeArrowheads="1"/>
          </p:cNvSpPr>
          <p:nvPr/>
        </p:nvSpPr>
        <p:spPr bwMode="auto">
          <a:xfrm>
            <a:off x="2252663" y="5942013"/>
            <a:ext cx="593725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1100">
                <a:latin typeface="Calibri" pitchFamily="34" charset="0"/>
                <a:cs typeface="Times New Roman" pitchFamily="18" charset="0"/>
              </a:rPr>
              <a:t>INV</a:t>
            </a:r>
          </a:p>
        </p:txBody>
      </p:sp>
      <p:sp>
        <p:nvSpPr>
          <p:cNvPr id="141" name="Text Box 2"/>
          <p:cNvSpPr txBox="1">
            <a:spLocks noChangeArrowheads="1"/>
          </p:cNvSpPr>
          <p:nvPr/>
        </p:nvSpPr>
        <p:spPr bwMode="auto">
          <a:xfrm>
            <a:off x="2905125" y="5945188"/>
            <a:ext cx="665163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1100">
                <a:latin typeface="Calibri" pitchFamily="34" charset="0"/>
                <a:cs typeface="Times New Roman" pitchFamily="18" charset="0"/>
              </a:rPr>
              <a:t>INV+TG</a:t>
            </a:r>
            <a:endParaRPr lang="sv-SE" altLang="sv-SE" sz="1800"/>
          </a:p>
        </p:txBody>
      </p:sp>
      <p:sp>
        <p:nvSpPr>
          <p:cNvPr id="142" name="Text Box 2"/>
          <p:cNvSpPr txBox="1">
            <a:spLocks noChangeArrowheads="1"/>
          </p:cNvSpPr>
          <p:nvPr/>
        </p:nvSpPr>
        <p:spPr bwMode="auto">
          <a:xfrm>
            <a:off x="4367213" y="5945188"/>
            <a:ext cx="593725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1100">
                <a:latin typeface="Calibri" pitchFamily="34" charset="0"/>
                <a:cs typeface="Times New Roman" pitchFamily="18" charset="0"/>
              </a:rPr>
              <a:t>INV</a:t>
            </a:r>
          </a:p>
        </p:txBody>
      </p:sp>
      <p:sp>
        <p:nvSpPr>
          <p:cNvPr id="143" name="Text Box 2"/>
          <p:cNvSpPr txBox="1">
            <a:spLocks noChangeArrowheads="1"/>
          </p:cNvSpPr>
          <p:nvPr/>
        </p:nvSpPr>
        <p:spPr bwMode="auto">
          <a:xfrm>
            <a:off x="5313363" y="5961063"/>
            <a:ext cx="1146175" cy="2905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1100">
                <a:latin typeface="Calibri" pitchFamily="34" charset="0"/>
                <a:cs typeface="Times New Roman" pitchFamily="18" charset="0"/>
              </a:rPr>
              <a:t>Tristate NAND</a:t>
            </a:r>
            <a:endParaRPr lang="sv-SE" altLang="sv-SE" sz="1800"/>
          </a:p>
        </p:txBody>
      </p:sp>
      <p:sp>
        <p:nvSpPr>
          <p:cNvPr id="144" name="Text Box 2"/>
          <p:cNvSpPr txBox="1">
            <a:spLocks noChangeArrowheads="1"/>
          </p:cNvSpPr>
          <p:nvPr/>
        </p:nvSpPr>
        <p:spPr bwMode="auto">
          <a:xfrm>
            <a:off x="7088188" y="5942013"/>
            <a:ext cx="593725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1100">
                <a:latin typeface="Calibri" pitchFamily="34" charset="0"/>
                <a:cs typeface="Times New Roman" pitchFamily="18" charset="0"/>
              </a:rPr>
              <a:t>INV</a:t>
            </a:r>
          </a:p>
        </p:txBody>
      </p:sp>
      <p:sp>
        <p:nvSpPr>
          <p:cNvPr id="145" name="Rectangle 399"/>
          <p:cNvSpPr>
            <a:spLocks noChangeArrowheads="1"/>
          </p:cNvSpPr>
          <p:nvPr/>
        </p:nvSpPr>
        <p:spPr bwMode="auto">
          <a:xfrm>
            <a:off x="6440488" y="4689475"/>
            <a:ext cx="835025" cy="161925"/>
          </a:xfrm>
          <a:prstGeom prst="rect">
            <a:avLst/>
          </a:prstGeom>
          <a:solidFill>
            <a:srgbClr val="0070C0">
              <a:alpha val="70195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26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360" y="274638"/>
            <a:ext cx="8435280" cy="1143000"/>
          </a:xfrm>
        </p:spPr>
        <p:txBody>
          <a:bodyPr>
            <a:normAutofit/>
          </a:bodyPr>
          <a:lstStyle/>
          <a:p>
            <a:r>
              <a:rPr lang="sv-SE" altLang="sv-SE" dirty="0"/>
              <a:t>DFF layout in cell </a:t>
            </a:r>
            <a:r>
              <a:rPr lang="sv-SE" altLang="sv-SE" dirty="0" smtClean="0"/>
              <a:t>library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2017-10-03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C4412-33A4-4AED-B417-B7AC13EB55CC}" type="slidenum">
              <a:rPr lang="sv-SE" smtClean="0"/>
              <a:t>41</a:t>
            </a:fld>
            <a:endParaRPr lang="sv-SE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72344"/>
            <a:ext cx="7694613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674275" y="1689720"/>
            <a:ext cx="0" cy="468052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 rot="16200000">
            <a:off x="54709" y="3653149"/>
            <a:ext cx="888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altLang="sv-SE" dirty="0"/>
              <a:t>2.6 um </a:t>
            </a:r>
            <a:endParaRPr lang="sv-SE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259632" y="1572344"/>
            <a:ext cx="662473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211960" y="1203012"/>
            <a:ext cx="888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altLang="sv-SE" dirty="0" smtClean="0"/>
              <a:t>4.0 </a:t>
            </a:r>
            <a:r>
              <a:rPr lang="sv-SE" altLang="sv-SE" dirty="0"/>
              <a:t>um 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MCC092 Integrated Circuit Design - sequential circuit design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449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Summary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sv-SE" sz="3400" dirty="0" err="1"/>
              <a:t>We</a:t>
            </a:r>
            <a:r>
              <a:rPr lang="sv-SE" sz="3400" dirty="0"/>
              <a:t> </a:t>
            </a:r>
            <a:r>
              <a:rPr lang="sv-SE" sz="3400" dirty="0" err="1"/>
              <a:t>took</a:t>
            </a:r>
            <a:r>
              <a:rPr lang="sv-SE" sz="3400" dirty="0"/>
              <a:t> a step from </a:t>
            </a:r>
            <a:r>
              <a:rPr lang="sv-SE" sz="3400" dirty="0" err="1"/>
              <a:t>combinatorial</a:t>
            </a:r>
            <a:r>
              <a:rPr lang="sv-SE" sz="3400" dirty="0"/>
              <a:t> </a:t>
            </a:r>
            <a:r>
              <a:rPr lang="sv-SE" sz="3400" dirty="0" err="1"/>
              <a:t>logic</a:t>
            </a:r>
            <a:r>
              <a:rPr lang="sv-SE" sz="3400" dirty="0"/>
              <a:t> </a:t>
            </a:r>
            <a:r>
              <a:rPr lang="sv-SE" sz="3400" dirty="0" err="1"/>
              <a:t>to</a:t>
            </a:r>
            <a:r>
              <a:rPr lang="sv-SE" sz="3400" dirty="0"/>
              <a:t> </a:t>
            </a:r>
            <a:r>
              <a:rPr lang="sv-SE" sz="3400" dirty="0" err="1"/>
              <a:t>sequential</a:t>
            </a:r>
            <a:r>
              <a:rPr lang="sv-SE" sz="3400" dirty="0"/>
              <a:t> </a:t>
            </a:r>
            <a:r>
              <a:rPr lang="sv-SE" sz="3400" dirty="0" err="1" smtClean="0"/>
              <a:t>logic</a:t>
            </a:r>
            <a:r>
              <a:rPr lang="sv-SE" sz="3400" dirty="0" smtClean="0"/>
              <a:t>:</a:t>
            </a:r>
          </a:p>
          <a:p>
            <a:pPr lvl="1"/>
            <a:r>
              <a:rPr lang="sv-SE" sz="3000" dirty="0" smtClean="0"/>
              <a:t>CL </a:t>
            </a:r>
            <a:r>
              <a:rPr lang="sv-SE" sz="3000" dirty="0" err="1" smtClean="0"/>
              <a:t>delays</a:t>
            </a:r>
            <a:endParaRPr lang="sv-SE" sz="3000" dirty="0" smtClean="0"/>
          </a:p>
          <a:p>
            <a:pPr lvl="1"/>
            <a:r>
              <a:rPr lang="sv-SE" sz="3000" dirty="0" smtClean="0"/>
              <a:t>FF </a:t>
            </a:r>
            <a:r>
              <a:rPr lang="sv-SE" sz="3000" dirty="0" err="1" smtClean="0"/>
              <a:t>delays</a:t>
            </a:r>
            <a:endParaRPr lang="sv-SE" sz="3400" dirty="0" smtClean="0"/>
          </a:p>
          <a:p>
            <a:r>
              <a:rPr lang="sv-SE" sz="3400" dirty="0" smtClean="0"/>
              <a:t>Setup and </a:t>
            </a:r>
            <a:r>
              <a:rPr lang="sv-SE" sz="3400" dirty="0" err="1" smtClean="0"/>
              <a:t>hold</a:t>
            </a:r>
            <a:r>
              <a:rPr lang="sv-SE" sz="3400" dirty="0" smtClean="0"/>
              <a:t> </a:t>
            </a:r>
            <a:r>
              <a:rPr lang="sv-SE" sz="3400" dirty="0" err="1" smtClean="0"/>
              <a:t>violations</a:t>
            </a:r>
            <a:r>
              <a:rPr lang="sv-SE" sz="3400" dirty="0" smtClean="0"/>
              <a:t>:</a:t>
            </a:r>
            <a:endParaRPr lang="sv-SE" sz="3400" dirty="0" smtClean="0"/>
          </a:p>
          <a:p>
            <a:pPr lvl="1"/>
            <a:r>
              <a:rPr lang="sv-SE" sz="3000" dirty="0" err="1" smtClean="0"/>
              <a:t>Constraints</a:t>
            </a:r>
            <a:r>
              <a:rPr lang="sv-SE" sz="3000" dirty="0" smtClean="0"/>
              <a:t> on CL </a:t>
            </a:r>
            <a:r>
              <a:rPr lang="sv-SE" sz="3000" dirty="0" err="1" smtClean="0"/>
              <a:t>delays</a:t>
            </a:r>
            <a:r>
              <a:rPr lang="sv-SE" sz="3000" dirty="0" smtClean="0"/>
              <a:t> from </a:t>
            </a:r>
            <a:r>
              <a:rPr lang="sv-SE" sz="3000" dirty="0" err="1" smtClean="0"/>
              <a:t>f</a:t>
            </a:r>
            <a:r>
              <a:rPr lang="sv-SE" sz="3000" baseline="-25000" dirty="0" err="1" smtClean="0"/>
              <a:t>c</a:t>
            </a:r>
            <a:r>
              <a:rPr lang="sv-SE" sz="3000" dirty="0" smtClean="0"/>
              <a:t>, </a:t>
            </a:r>
            <a:r>
              <a:rPr lang="sv-SE" sz="3000" dirty="0" err="1" smtClean="0"/>
              <a:t>flip</a:t>
            </a:r>
            <a:r>
              <a:rPr lang="sv-SE" sz="3000" dirty="0" smtClean="0"/>
              <a:t>-flop </a:t>
            </a:r>
            <a:r>
              <a:rPr lang="sv-SE" sz="3000" dirty="0" err="1" smtClean="0"/>
              <a:t>delays</a:t>
            </a:r>
            <a:r>
              <a:rPr lang="sv-SE" sz="3000" dirty="0" smtClean="0"/>
              <a:t> and </a:t>
            </a:r>
            <a:r>
              <a:rPr lang="sv-SE" sz="3000" dirty="0" err="1" smtClean="0"/>
              <a:t>clock</a:t>
            </a:r>
            <a:r>
              <a:rPr lang="sv-SE" sz="3000" dirty="0" smtClean="0"/>
              <a:t> </a:t>
            </a:r>
            <a:r>
              <a:rPr lang="sv-SE" sz="3000" dirty="0" err="1" smtClean="0"/>
              <a:t>skew</a:t>
            </a:r>
            <a:endParaRPr lang="sv-SE" sz="3000" dirty="0" smtClean="0"/>
          </a:p>
          <a:p>
            <a:r>
              <a:rPr lang="sv-SE" sz="3400" dirty="0" smtClean="0"/>
              <a:t>System </a:t>
            </a:r>
            <a:r>
              <a:rPr lang="sv-SE" sz="3400" dirty="0" err="1" smtClean="0"/>
              <a:t>tradeoffs</a:t>
            </a:r>
            <a:r>
              <a:rPr lang="sv-SE" sz="3400" dirty="0" smtClean="0"/>
              <a:t> – </a:t>
            </a:r>
            <a:r>
              <a:rPr lang="sv-SE" sz="3400" dirty="0" err="1" smtClean="0"/>
              <a:t>don’t</a:t>
            </a:r>
            <a:r>
              <a:rPr lang="sv-SE" sz="3400" dirty="0" smtClean="0"/>
              <a:t> </a:t>
            </a:r>
            <a:r>
              <a:rPr lang="sv-SE" sz="3400" dirty="0" err="1" smtClean="0"/>
              <a:t>overdesign</a:t>
            </a:r>
            <a:r>
              <a:rPr lang="sv-SE" sz="3400" dirty="0" smtClean="0"/>
              <a:t> </a:t>
            </a:r>
            <a:r>
              <a:rPr lang="sv-SE" sz="3400" dirty="0" err="1" smtClean="0"/>
              <a:t>any</a:t>
            </a:r>
            <a:r>
              <a:rPr lang="sv-SE" sz="3400" dirty="0" smtClean="0"/>
              <a:t> part!</a:t>
            </a:r>
            <a:endParaRPr lang="sv-SE" sz="3400" dirty="0" smtClean="0"/>
          </a:p>
          <a:p>
            <a:r>
              <a:rPr lang="sv-SE" sz="3400" dirty="0" err="1" smtClean="0"/>
              <a:t>E</a:t>
            </a:r>
            <a:r>
              <a:rPr lang="sv-SE" sz="3400" dirty="0" err="1" smtClean="0"/>
              <a:t>dge</a:t>
            </a:r>
            <a:r>
              <a:rPr lang="sv-SE" sz="3400" dirty="0" err="1" smtClean="0"/>
              <a:t>-triggered</a:t>
            </a:r>
            <a:r>
              <a:rPr lang="sv-SE" sz="3400" dirty="0" smtClean="0"/>
              <a:t> flip-flop from two back-to-back latches: one master, one slave</a:t>
            </a:r>
          </a:p>
          <a:p>
            <a:pPr lvl="1"/>
            <a:r>
              <a:rPr lang="sv-SE" sz="3000" dirty="0" err="1" smtClean="0"/>
              <a:t>Enable</a:t>
            </a:r>
            <a:endParaRPr lang="sv-SE" sz="3000" dirty="0" smtClean="0"/>
          </a:p>
          <a:p>
            <a:pPr lvl="1"/>
            <a:r>
              <a:rPr lang="sv-SE" sz="3000" dirty="0" smtClean="0"/>
              <a:t>Set/</a:t>
            </a:r>
            <a:r>
              <a:rPr lang="sv-SE" sz="3000" dirty="0" err="1" smtClean="0"/>
              <a:t>Reset</a:t>
            </a:r>
            <a:endParaRPr lang="sv-SE" sz="3000" dirty="0" smtClean="0"/>
          </a:p>
          <a:p>
            <a:pPr lvl="1"/>
            <a:r>
              <a:rPr lang="sv-SE" sz="3000" dirty="0" smtClean="0"/>
              <a:t>Scan </a:t>
            </a:r>
            <a:r>
              <a:rPr lang="sv-SE" sz="3000" dirty="0" err="1" smtClean="0"/>
              <a:t>chains</a:t>
            </a:r>
            <a:endParaRPr lang="sv-SE" sz="3000" dirty="0" smtClean="0"/>
          </a:p>
          <a:p>
            <a:r>
              <a:rPr lang="sv-SE" sz="3400" dirty="0" smtClean="0"/>
              <a:t>Had a look at a D-type FF in STMicroelectronics cell library</a:t>
            </a:r>
          </a:p>
          <a:p>
            <a:r>
              <a:rPr lang="sv-SE" sz="3400" dirty="0" smtClean="0"/>
              <a:t>Compared to a master/slave design using our design template. </a:t>
            </a:r>
            <a:endParaRPr lang="sv-SE" sz="3400" dirty="0" smtClean="0"/>
          </a:p>
          <a:p>
            <a:pPr lvl="1"/>
            <a:r>
              <a:rPr lang="sv-SE" sz="3000" dirty="0" err="1" smtClean="0"/>
              <a:t>Results</a:t>
            </a:r>
            <a:r>
              <a:rPr lang="sv-SE" sz="3000" dirty="0" smtClean="0"/>
              <a:t>: 6.0 </a:t>
            </a:r>
            <a:r>
              <a:rPr lang="sv-SE" sz="3000" dirty="0" err="1" smtClean="0"/>
              <a:t>μm</a:t>
            </a:r>
            <a:r>
              <a:rPr lang="sv-SE" sz="3000" dirty="0" smtClean="0"/>
              <a:t> </a:t>
            </a:r>
            <a:r>
              <a:rPr lang="sv-SE" sz="3000" dirty="0" smtClean="0"/>
              <a:t>wide compared with ST 4.0 </a:t>
            </a:r>
            <a:r>
              <a:rPr lang="sv-SE" sz="3000" dirty="0" err="1" smtClean="0"/>
              <a:t>μm</a:t>
            </a:r>
            <a:endParaRPr lang="sv-SE" sz="3000" dirty="0" smtClean="0"/>
          </a:p>
          <a:p>
            <a:r>
              <a:rPr lang="sv-SE" dirty="0" err="1" smtClean="0"/>
              <a:t>Next</a:t>
            </a:r>
            <a:r>
              <a:rPr lang="sv-SE" dirty="0" smtClean="0"/>
              <a:t> </a:t>
            </a:r>
            <a:r>
              <a:rPr lang="sv-SE" dirty="0" err="1" smtClean="0"/>
              <a:t>up</a:t>
            </a:r>
            <a:r>
              <a:rPr lang="sv-SE" dirty="0" smtClean="0"/>
              <a:t>: </a:t>
            </a:r>
            <a:r>
              <a:rPr lang="sv-SE" dirty="0" err="1" smtClean="0"/>
              <a:t>synchronization</a:t>
            </a:r>
            <a:r>
              <a:rPr lang="sv-SE" dirty="0" smtClean="0"/>
              <a:t> and </a:t>
            </a:r>
            <a:r>
              <a:rPr lang="sv-SE" dirty="0" err="1" smtClean="0"/>
              <a:t>m</a:t>
            </a:r>
            <a:r>
              <a:rPr lang="sv-SE" dirty="0" err="1" smtClean="0"/>
              <a:t>etastability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 smtClean="0"/>
              <a:t>2017-10-03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MCC092 Integrated Circuit Design - sequential circuit design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C4412-33A4-4AED-B417-B7AC13EB55CC}" type="slidenum">
              <a:rPr lang="sv-SE" smtClean="0"/>
              <a:t>42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1632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 </a:t>
            </a:r>
            <a:r>
              <a:rPr lang="en-US" i="1" dirty="0" smtClean="0"/>
              <a:t>sequencing overhead </a:t>
            </a:r>
            <a:r>
              <a:rPr lang="en-US" dirty="0" smtClean="0"/>
              <a:t>with flip-flops</a:t>
            </a:r>
          </a:p>
          <a:p>
            <a:pPr lvl="1"/>
            <a:r>
              <a:rPr lang="en-US" dirty="0" smtClean="0"/>
              <a:t>Compute maximum clock frequency</a:t>
            </a:r>
          </a:p>
          <a:p>
            <a:pPr lvl="1"/>
            <a:r>
              <a:rPr lang="en-US" dirty="0" smtClean="0"/>
              <a:t>Also with clock skew</a:t>
            </a:r>
          </a:p>
          <a:p>
            <a:r>
              <a:rPr lang="en-US" dirty="0" smtClean="0"/>
              <a:t>Understand causes of delays in flip-flops and </a:t>
            </a:r>
            <a:r>
              <a:rPr lang="en-US" dirty="0" smtClean="0"/>
              <a:t> </a:t>
            </a:r>
            <a:r>
              <a:rPr lang="en-US" dirty="0" err="1" smtClean="0"/>
              <a:t>abit</a:t>
            </a:r>
            <a:r>
              <a:rPr lang="en-US" dirty="0" smtClean="0"/>
              <a:t> about their </a:t>
            </a:r>
            <a:r>
              <a:rPr lang="en-US" dirty="0" smtClean="0"/>
              <a:t>design tradeoffs</a:t>
            </a:r>
          </a:p>
          <a:p>
            <a:pPr lvl="1"/>
            <a:r>
              <a:rPr lang="en-US" dirty="0" smtClean="0"/>
              <a:t>But not design them</a:t>
            </a:r>
          </a:p>
          <a:p>
            <a:r>
              <a:rPr lang="en-US" dirty="0" smtClean="0"/>
              <a:t>Synchronization </a:t>
            </a:r>
            <a:r>
              <a:rPr lang="en-US" dirty="0" smtClean="0"/>
              <a:t>of asynchronous signals</a:t>
            </a:r>
          </a:p>
          <a:p>
            <a:pPr lvl="1"/>
            <a:r>
              <a:rPr lang="en-US" dirty="0" err="1" smtClean="0"/>
              <a:t>Metastability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 smtClean="0"/>
              <a:t>2017-10-03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MCC092 Integrated Circuit Design - sequential circuit design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C4412-33A4-4AED-B417-B7AC13EB55CC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9299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 to adder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2017-10-03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MCC092 Integrated Circuit Design - sequential circuit design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C4412-33A4-4AED-B417-B7AC13EB55CC}" type="slidenum">
              <a:rPr lang="sv-SE" smtClean="0"/>
              <a:t>6</a:t>
            </a:fld>
            <a:endParaRPr lang="sv-SE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-5806" b="-7673"/>
          <a:stretch/>
        </p:blipFill>
        <p:spPr bwMode="auto">
          <a:xfrm>
            <a:off x="395536" y="1556792"/>
            <a:ext cx="8508897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7544" y="5517232"/>
            <a:ext cx="15938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1"/>
                </a:solidFill>
              </a:rPr>
              <a:t>Figure 1.67 from W&amp;H</a:t>
            </a:r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36296" y="2852936"/>
            <a:ext cx="432048" cy="2376264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691680" y="2852936"/>
            <a:ext cx="432048" cy="2376264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090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Ripple-carry adder (from </a:t>
            </a:r>
            <a:r>
              <a:rPr lang="en-US" dirty="0" err="1" smtClean="0"/>
              <a:t>postlab</a:t>
            </a:r>
            <a:r>
              <a:rPr lang="en-US" dirty="0" smtClean="0"/>
              <a:t> 2)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2017-10-03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MCC092 Integrated Circuit Design - sequential circuit design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C4412-33A4-4AED-B417-B7AC13EB55CC}" type="slidenum">
              <a:rPr lang="sv-SE" smtClean="0"/>
              <a:t>7</a:t>
            </a:fld>
            <a:endParaRPr lang="sv-S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484784"/>
            <a:ext cx="2917180" cy="45562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2924944"/>
            <a:ext cx="4140635" cy="20162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88024" y="1916832"/>
            <a:ext cx="33604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way of drawing </a:t>
            </a:r>
          </a:p>
          <a:p>
            <a:r>
              <a:rPr lang="en-US" dirty="0" smtClean="0"/>
              <a:t>the same thing with less detail </a:t>
            </a:r>
            <a:r>
              <a:rPr lang="en-US" dirty="0" smtClean="0"/>
              <a:t>for </a:t>
            </a:r>
          </a:p>
          <a:p>
            <a:r>
              <a:rPr lang="en-US" dirty="0"/>
              <a:t>t</a:t>
            </a:r>
            <a:r>
              <a:rPr lang="en-US" dirty="0" smtClean="0"/>
              <a:t>he</a:t>
            </a:r>
            <a:r>
              <a:rPr lang="en-US" dirty="0" smtClean="0"/>
              <a:t> </a:t>
            </a:r>
            <a:r>
              <a:rPr lang="en-US" dirty="0" smtClean="0"/>
              <a:t>combinational </a:t>
            </a:r>
            <a:r>
              <a:rPr lang="en-US" dirty="0" smtClean="0"/>
              <a:t>logic (CL)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535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Sequencing with flip-flops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2017-10-03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MCC092 Integrated Circuit Design - sequential circuit design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C4412-33A4-4AED-B417-B7AC13EB55CC}" type="slidenum">
              <a:rPr lang="sv-SE" smtClean="0"/>
              <a:t>8</a:t>
            </a:fld>
            <a:endParaRPr lang="sv-SE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0" b="66441"/>
          <a:stretch/>
        </p:blipFill>
        <p:spPr bwMode="auto">
          <a:xfrm>
            <a:off x="1259632" y="1340768"/>
            <a:ext cx="6329000" cy="1918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3568" y="4005064"/>
            <a:ext cx="7992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Goals </a:t>
            </a:r>
            <a:r>
              <a:rPr lang="en-US" sz="2400" dirty="0" smtClean="0"/>
              <a:t>today: </a:t>
            </a: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Given a certain CL determine </a:t>
            </a:r>
            <a:r>
              <a:rPr lang="en-US" sz="2400" dirty="0" smtClean="0"/>
              <a:t>the minimum possible </a:t>
            </a:r>
            <a:r>
              <a:rPr lang="en-US" sz="2400" dirty="0" err="1" smtClean="0"/>
              <a:t>T</a:t>
            </a:r>
            <a:r>
              <a:rPr lang="en-US" sz="2400" baseline="-25000" dirty="0" err="1" smtClean="0"/>
              <a:t>c</a:t>
            </a:r>
            <a:r>
              <a:rPr lang="en-US" sz="2400" dirty="0"/>
              <a:t> </a:t>
            </a:r>
            <a:r>
              <a:rPr lang="en-US" sz="2400" dirty="0" smtClean="0"/>
              <a:t>with </a:t>
            </a:r>
            <a:r>
              <a:rPr lang="en-US" sz="2400" dirty="0" smtClean="0"/>
              <a:t>and without clock </a:t>
            </a:r>
            <a:r>
              <a:rPr lang="en-US" sz="2400" dirty="0" smtClean="0"/>
              <a:t>skew.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Given certain f</a:t>
            </a:r>
            <a:r>
              <a:rPr lang="en-US" sz="2400" baseline="-25000" dirty="0" smtClean="0"/>
              <a:t>c</a:t>
            </a:r>
            <a:r>
              <a:rPr lang="en-US" sz="2400" dirty="0" smtClean="0"/>
              <a:t>, clock skew and flip-flops determine timing requirements on CL.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403648" y="3284984"/>
            <a:ext cx="6431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Fllip</a:t>
            </a:r>
            <a:r>
              <a:rPr lang="en-US" dirty="0" smtClean="0"/>
              <a:t>-flop: Edge-triggered (positive edge) holds data until next edge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35896" y="6021288"/>
            <a:ext cx="20847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1"/>
                </a:solidFill>
              </a:rPr>
              <a:t>Part of Figure 10.2  </a:t>
            </a:r>
            <a:r>
              <a:rPr lang="en-US" sz="1200" dirty="0" smtClean="0">
                <a:solidFill>
                  <a:schemeClr val="accent1"/>
                </a:solidFill>
              </a:rPr>
              <a:t>from W&amp;H</a:t>
            </a:r>
            <a:endParaRPr lang="en-US" sz="1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749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Characterizing </a:t>
            </a:r>
            <a:r>
              <a:rPr lang="en-US" dirty="0" smtClean="0"/>
              <a:t>combinational </a:t>
            </a:r>
            <a:r>
              <a:rPr lang="en-US" dirty="0" smtClean="0"/>
              <a:t>logic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507288" cy="280831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Propagation delay</a:t>
            </a:r>
            <a:r>
              <a:rPr lang="en-US" dirty="0" smtClean="0"/>
              <a:t>,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pd</a:t>
            </a:r>
            <a:r>
              <a:rPr lang="en-US" dirty="0" smtClean="0"/>
              <a:t>:</a:t>
            </a:r>
          </a:p>
          <a:p>
            <a:pPr lvl="1"/>
            <a:r>
              <a:rPr lang="en-US" b="1" dirty="0"/>
              <a:t>M</a:t>
            </a:r>
            <a:r>
              <a:rPr lang="en-US" b="1" dirty="0" smtClean="0"/>
              <a:t>aximum</a:t>
            </a:r>
            <a:r>
              <a:rPr lang="en-US" dirty="0" smtClean="0"/>
              <a:t> time until output </a:t>
            </a:r>
            <a:r>
              <a:rPr lang="en-US" b="1" dirty="0" smtClean="0"/>
              <a:t>finally</a:t>
            </a:r>
            <a:r>
              <a:rPr lang="en-US" dirty="0" smtClean="0"/>
              <a:t> reaches V</a:t>
            </a:r>
            <a:r>
              <a:rPr lang="en-US" baseline="-25000" dirty="0" smtClean="0"/>
              <a:t>DD</a:t>
            </a:r>
            <a:r>
              <a:rPr lang="en-US" dirty="0" smtClean="0"/>
              <a:t>/2.</a:t>
            </a:r>
          </a:p>
          <a:p>
            <a:pPr lvl="1"/>
            <a:r>
              <a:rPr lang="en-US" dirty="0"/>
              <a:t>Output is guaranteed not to change </a:t>
            </a:r>
            <a:r>
              <a:rPr lang="en-US" b="1" dirty="0" smtClean="0"/>
              <a:t>after</a:t>
            </a:r>
            <a:r>
              <a:rPr lang="en-US" dirty="0" smtClean="0"/>
              <a:t>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pd</a:t>
            </a:r>
            <a:r>
              <a:rPr lang="en-US" baseline="-25000" dirty="0" smtClean="0"/>
              <a:t>.</a:t>
            </a:r>
            <a:endParaRPr lang="en-US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Contamination delay</a:t>
            </a:r>
            <a:r>
              <a:rPr lang="en-US" dirty="0" smtClean="0"/>
              <a:t>,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cd</a:t>
            </a:r>
            <a:r>
              <a:rPr lang="en-US" baseline="-25000" dirty="0" smtClean="0"/>
              <a:t>:</a:t>
            </a:r>
          </a:p>
          <a:p>
            <a:pPr lvl="1"/>
            <a:r>
              <a:rPr lang="en-US" b="1" dirty="0" smtClean="0"/>
              <a:t>Minimum</a:t>
            </a:r>
            <a:r>
              <a:rPr lang="en-US" dirty="0" smtClean="0"/>
              <a:t> time until output </a:t>
            </a:r>
            <a:r>
              <a:rPr lang="en-US" b="1" dirty="0" smtClean="0"/>
              <a:t>initially</a:t>
            </a:r>
            <a:r>
              <a:rPr lang="en-US" dirty="0" smtClean="0"/>
              <a:t> reaches V</a:t>
            </a:r>
            <a:r>
              <a:rPr lang="en-US" baseline="-25000" dirty="0" smtClean="0"/>
              <a:t>DD</a:t>
            </a:r>
            <a:r>
              <a:rPr lang="en-US" dirty="0" smtClean="0"/>
              <a:t>/2.</a:t>
            </a:r>
            <a:endParaRPr lang="en-US" dirty="0"/>
          </a:p>
          <a:p>
            <a:pPr lvl="1"/>
            <a:r>
              <a:rPr lang="en-US" dirty="0" smtClean="0"/>
              <a:t>Output is guaranteed not to change </a:t>
            </a:r>
            <a:r>
              <a:rPr lang="en-US" b="1" dirty="0" smtClean="0"/>
              <a:t>before</a:t>
            </a:r>
            <a:r>
              <a:rPr lang="en-US" dirty="0" smtClean="0"/>
              <a:t>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cd</a:t>
            </a:r>
            <a:r>
              <a:rPr lang="en-US" baseline="-25000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1560" y="6165304"/>
            <a:ext cx="2133600" cy="365125"/>
          </a:xfrm>
        </p:spPr>
        <p:txBody>
          <a:bodyPr/>
          <a:lstStyle/>
          <a:p>
            <a:r>
              <a:rPr lang="sv-SE" smtClean="0"/>
              <a:t>2017-10-03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MCC092 Integrated Circuit Design - sequential circuit design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C4412-33A4-4AED-B417-B7AC13EB55CC}" type="slidenum">
              <a:rPr lang="sv-SE" smtClean="0"/>
              <a:t>9</a:t>
            </a:fld>
            <a:endParaRPr lang="sv-SE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4725144"/>
            <a:ext cx="6336704" cy="15673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5576" y="5805264"/>
            <a:ext cx="18304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1"/>
                </a:solidFill>
              </a:rPr>
              <a:t>Figure 10.4 (a)  </a:t>
            </a:r>
            <a:r>
              <a:rPr lang="en-US" sz="1200" dirty="0" smtClean="0">
                <a:solidFill>
                  <a:schemeClr val="accent1"/>
                </a:solidFill>
              </a:rPr>
              <a:t>from W&amp;H</a:t>
            </a:r>
            <a:endParaRPr lang="en-US" sz="1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844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9133</TotalTime>
  <Words>2034</Words>
  <Application>Microsoft Macintosh PowerPoint</Application>
  <PresentationFormat>On-screen Show (4:3)</PresentationFormat>
  <Paragraphs>519</Paragraphs>
  <Slides>42</Slides>
  <Notes>7</Notes>
  <HiddenSlides>7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Office Theme</vt:lpstr>
      <vt:lpstr>VISIO</vt:lpstr>
      <vt:lpstr>Equation</vt:lpstr>
      <vt:lpstr>Visio</vt:lpstr>
      <vt:lpstr>Sequential circuit design with metastability</vt:lpstr>
      <vt:lpstr>Sequential Logic</vt:lpstr>
      <vt:lpstr>Sequencing</vt:lpstr>
      <vt:lpstr>Sequencing overhead</vt:lpstr>
      <vt:lpstr>This lecture</vt:lpstr>
      <vt:lpstr>Return to adder example</vt:lpstr>
      <vt:lpstr>Ripple-carry adder (from postlab 2)</vt:lpstr>
      <vt:lpstr>Sequencing with flip-flops</vt:lpstr>
      <vt:lpstr>Characterizing combinational logic</vt:lpstr>
      <vt:lpstr>Contamination delay When is delay shorter than tpd?</vt:lpstr>
      <vt:lpstr>Flip-flop operation and delays</vt:lpstr>
      <vt:lpstr>Flip-flop operation and delays</vt:lpstr>
      <vt:lpstr>What is minimum Tc?</vt:lpstr>
      <vt:lpstr>What is minimum Tc?</vt:lpstr>
      <vt:lpstr>Maximum propagation delay</vt:lpstr>
      <vt:lpstr>What is minimum Tc with clock skew?</vt:lpstr>
      <vt:lpstr>Maximum propagation delay with clock skew</vt:lpstr>
      <vt:lpstr>Another potential problem</vt:lpstr>
      <vt:lpstr>Minimum contamination celay</vt:lpstr>
      <vt:lpstr>Hold violation with clock skew?</vt:lpstr>
      <vt:lpstr>Minimum contamination delay  with clock skew</vt:lpstr>
      <vt:lpstr>Is setup or hold violations worse?</vt:lpstr>
      <vt:lpstr>System balancing</vt:lpstr>
      <vt:lpstr>How design a flip-flop?</vt:lpstr>
      <vt:lpstr>D-Latch Example</vt:lpstr>
      <vt:lpstr>Using tri-state inverters </vt:lpstr>
      <vt:lpstr>D-Latch Design</vt:lpstr>
      <vt:lpstr>D-Latch Design</vt:lpstr>
      <vt:lpstr>D-Latch Design</vt:lpstr>
      <vt:lpstr>D-type Flip-Flop Design</vt:lpstr>
      <vt:lpstr>D-type Flip-Flop Design</vt:lpstr>
      <vt:lpstr>Enable</vt:lpstr>
      <vt:lpstr>Enable circuit implementation</vt:lpstr>
      <vt:lpstr>Reset</vt:lpstr>
      <vt:lpstr>Set/Reset</vt:lpstr>
      <vt:lpstr>HS65_LS_DFPRQ</vt:lpstr>
      <vt:lpstr>PowerPoint Presentation</vt:lpstr>
      <vt:lpstr>PowerPoint Presentation</vt:lpstr>
      <vt:lpstr>Master latch 2.6 um × 2.8 um</vt:lpstr>
      <vt:lpstr>Slave latch 2.6um × 3.2um</vt:lpstr>
      <vt:lpstr>DFF layout in cell library</vt:lpstr>
      <vt:lpstr>Summary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Metastability</dc:title>
  <dc:creator>användare</dc:creator>
  <cp:lastModifiedBy>Lena Petersson</cp:lastModifiedBy>
  <cp:revision>109</cp:revision>
  <dcterms:created xsi:type="dcterms:W3CDTF">2016-10-03T08:24:13Z</dcterms:created>
  <dcterms:modified xsi:type="dcterms:W3CDTF">2017-10-03T10:36:53Z</dcterms:modified>
</cp:coreProperties>
</file>