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0"/>
  </p:notesMasterIdLst>
  <p:sldIdLst>
    <p:sldId id="256" r:id="rId2"/>
    <p:sldId id="303" r:id="rId3"/>
    <p:sldId id="305" r:id="rId4"/>
    <p:sldId id="309" r:id="rId5"/>
    <p:sldId id="310" r:id="rId6"/>
    <p:sldId id="311" r:id="rId7"/>
    <p:sldId id="295" r:id="rId8"/>
    <p:sldId id="301" r:id="rId9"/>
    <p:sldId id="312" r:id="rId10"/>
    <p:sldId id="313" r:id="rId11"/>
    <p:sldId id="314" r:id="rId12"/>
    <p:sldId id="315" r:id="rId13"/>
    <p:sldId id="316" r:id="rId14"/>
    <p:sldId id="317" r:id="rId15"/>
    <p:sldId id="318" r:id="rId16"/>
    <p:sldId id="262" r:id="rId17"/>
    <p:sldId id="320" r:id="rId18"/>
    <p:sldId id="319" r:id="rId19"/>
    <p:sldId id="321" r:id="rId20"/>
    <p:sldId id="322" r:id="rId21"/>
    <p:sldId id="323" r:id="rId22"/>
    <p:sldId id="324" r:id="rId23"/>
    <p:sldId id="325" r:id="rId24"/>
    <p:sldId id="326" r:id="rId25"/>
    <p:sldId id="330" r:id="rId26"/>
    <p:sldId id="327" r:id="rId27"/>
    <p:sldId id="328" r:id="rId28"/>
    <p:sldId id="331" r:id="rId29"/>
    <p:sldId id="286" r:id="rId30"/>
    <p:sldId id="332" r:id="rId31"/>
    <p:sldId id="333" r:id="rId32"/>
    <p:sldId id="334" r:id="rId33"/>
    <p:sldId id="335" r:id="rId34"/>
    <p:sldId id="336" r:id="rId35"/>
    <p:sldId id="337" r:id="rId36"/>
    <p:sldId id="338" r:id="rId37"/>
    <p:sldId id="339" r:id="rId38"/>
    <p:sldId id="278" r:id="rId39"/>
  </p:sldIdLst>
  <p:sldSz cx="9906000" cy="6858000" type="A4"/>
  <p:notesSz cx="7099300" cy="10234613"/>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120">
          <p15:clr>
            <a:srgbClr val="A4A3A4"/>
          </p15:clr>
        </p15:guide>
      </p15:sldGuideLst>
    </p:ext>
    <p:ext uri="{2D200454-40CA-4A62-9FC3-DE9A4176ACB9}">
      <p15:notesGuideLst xmlns="" xmlns:p15="http://schemas.microsoft.com/office/powerpoint/2012/main">
        <p15:guide id="1" orient="horz" pos="3224" userDrawn="1">
          <p15:clr>
            <a:srgbClr val="A4A3A4"/>
          </p15:clr>
        </p15:guide>
        <p15:guide id="2" pos="223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0000FF"/>
    <a:srgbClr val="0070C0"/>
    <a:srgbClr val="000000"/>
    <a:srgbClr val="9DC3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13" d="100"/>
          <a:sy n="113" d="100"/>
        </p:scale>
        <p:origin x="-522" y="-108"/>
      </p:cViewPr>
      <p:guideLst>
        <p:guide orient="horz" pos="2160"/>
        <p:guide pos="312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3786" y="-96"/>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 Id="rId4" Type="http://schemas.openxmlformats.org/officeDocument/2006/relationships/image" Target="../media/image40.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 Id="rId5" Type="http://schemas.openxmlformats.org/officeDocument/2006/relationships/image" Target="../media/image50.wmf"/><Relationship Id="rId4" Type="http://schemas.openxmlformats.org/officeDocument/2006/relationships/image" Target="../media/image4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 Id="rId4" Type="http://schemas.openxmlformats.org/officeDocument/2006/relationships/image" Target="../media/image57.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5.wmf"/><Relationship Id="rId1" Type="http://schemas.openxmlformats.org/officeDocument/2006/relationships/image" Target="../media/image58.wmf"/><Relationship Id="rId4" Type="http://schemas.openxmlformats.org/officeDocument/2006/relationships/image" Target="../media/image60.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image" Target="../media/image61.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67.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68.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69.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1.wmf"/><Relationship Id="rId1" Type="http://schemas.openxmlformats.org/officeDocument/2006/relationships/image" Target="../media/image70.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4"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sv-SE"/>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7F054A69-2C00-4D40-8935-72C2C47AC75D}" type="datetimeFigureOut">
              <a:rPr lang="sv-SE" smtClean="0"/>
              <a:t>2017-10-18</a:t>
            </a:fld>
            <a:endParaRPr lang="sv-SE"/>
          </a:p>
        </p:txBody>
      </p:sp>
      <p:sp>
        <p:nvSpPr>
          <p:cNvPr id="4" name="Slide Image Placeholder 3"/>
          <p:cNvSpPr>
            <a:spLocks noGrp="1" noRot="1" noChangeAspect="1"/>
          </p:cNvSpPr>
          <p:nvPr>
            <p:ph type="sldImg" idx="2"/>
          </p:nvPr>
        </p:nvSpPr>
        <p:spPr>
          <a:xfrm>
            <a:off x="779463" y="768350"/>
            <a:ext cx="5540375" cy="3836988"/>
          </a:xfrm>
          <a:prstGeom prst="rect">
            <a:avLst/>
          </a:prstGeom>
          <a:noFill/>
          <a:ln w="12700">
            <a:solidFill>
              <a:prstClr val="black"/>
            </a:solidFill>
          </a:ln>
        </p:spPr>
        <p:txBody>
          <a:bodyPr vert="horz" lIns="99048" tIns="49524" rIns="99048" bIns="49524" rtlCol="0" anchor="ctr"/>
          <a:lstStyle/>
          <a:p>
            <a:endParaRPr lang="sv-SE"/>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sv-SE"/>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DBEFE1C1-3B2F-4EF5-8DBA-C1FE2379C14C}" type="slidenum">
              <a:rPr lang="sv-SE" smtClean="0"/>
              <a:t>‹#›</a:t>
            </a:fld>
            <a:endParaRPr lang="sv-SE"/>
          </a:p>
        </p:txBody>
      </p:sp>
    </p:spTree>
    <p:extLst>
      <p:ext uri="{BB962C8B-B14F-4D97-AF65-F5344CB8AC3E}">
        <p14:creationId xmlns:p14="http://schemas.microsoft.com/office/powerpoint/2010/main" val="3282596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768350"/>
            <a:ext cx="5540375" cy="3836988"/>
          </a:xfrm>
        </p:spPr>
      </p:sp>
      <p:sp>
        <p:nvSpPr>
          <p:cNvPr id="3" name="Notes Placeholder 2"/>
          <p:cNvSpPr>
            <a:spLocks noGrp="1"/>
          </p:cNvSpPr>
          <p:nvPr>
            <p:ph type="body" idx="1"/>
          </p:nvPr>
        </p:nvSpPr>
        <p:spPr/>
        <p:txBody>
          <a:bodyPr/>
          <a:lstStyle/>
          <a:p>
            <a:r>
              <a:rPr lang="sv-SE" dirty="0" smtClean="0"/>
              <a:t>In this first lecture of the introductory course in integrated circuit design, we are going to learn how to design CMOS logical gates with a certain functionality.</a:t>
            </a:r>
          </a:p>
          <a:p>
            <a:endParaRPr lang="sv-SE" dirty="0"/>
          </a:p>
          <a:p>
            <a:r>
              <a:rPr lang="sv-SE" dirty="0" smtClean="0"/>
              <a:t>But first, let me just say a few words on the context where we will meet combinational logic in a design.</a:t>
            </a:r>
          </a:p>
        </p:txBody>
      </p:sp>
      <p:sp>
        <p:nvSpPr>
          <p:cNvPr id="4" name="Slide Number Placeholder 3"/>
          <p:cNvSpPr>
            <a:spLocks noGrp="1"/>
          </p:cNvSpPr>
          <p:nvPr>
            <p:ph type="sldNum" sz="quarter" idx="10"/>
          </p:nvPr>
        </p:nvSpPr>
        <p:spPr/>
        <p:txBody>
          <a:bodyPr/>
          <a:lstStyle/>
          <a:p>
            <a:fld id="{DBEFE1C1-3B2F-4EF5-8DBA-C1FE2379C14C}" type="slidenum">
              <a:rPr lang="sv-SE" smtClean="0"/>
              <a:t>1</a:t>
            </a:fld>
            <a:endParaRPr lang="sv-SE"/>
          </a:p>
        </p:txBody>
      </p:sp>
    </p:spTree>
    <p:extLst>
      <p:ext uri="{BB962C8B-B14F-4D97-AF65-F5344CB8AC3E}">
        <p14:creationId xmlns:p14="http://schemas.microsoft.com/office/powerpoint/2010/main" val="3675913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t>When we are designing our gates, we will at this initial stage consider the MOSFETs as switches. In CMOS, we have complementary pairs of p-channel and n-channel MOSFETs. They are our building blocks. Initially, we will consider the MOSFETs as ideal switches. That is actually enough for designing functionality!</a:t>
            </a:r>
          </a:p>
          <a:p>
            <a:endParaRPr lang="sv-SE" dirty="0"/>
          </a:p>
          <a:p>
            <a:r>
              <a:rPr lang="sv-SE" dirty="0" smtClean="0"/>
              <a:t>Since there are two types of MOSFETs, there are also two types of switches: n-switches and p-switches.</a:t>
            </a:r>
          </a:p>
          <a:p>
            <a:endParaRPr lang="sv-SE" dirty="0"/>
          </a:p>
          <a:p>
            <a:r>
              <a:rPr lang="sv-SE" dirty="0" smtClean="0"/>
              <a:t>The n-switch is ON for HIGH inputs, i.e. </a:t>
            </a:r>
            <a:r>
              <a:rPr lang="sv-SE" dirty="0"/>
              <a:t>f</a:t>
            </a:r>
            <a:r>
              <a:rPr lang="sv-SE" dirty="0" smtClean="0"/>
              <a:t>or logic ones. Electrically</a:t>
            </a:r>
            <a:r>
              <a:rPr lang="sv-SE" dirty="0"/>
              <a:t>, a </a:t>
            </a:r>
            <a:r>
              <a:rPr lang="sv-SE" dirty="0" smtClean="0"/>
              <a:t>logic one </a:t>
            </a:r>
            <a:r>
              <a:rPr lang="sv-SE" dirty="0"/>
              <a:t>corresponds to a positiv supply voltage, VDD, while a </a:t>
            </a:r>
            <a:r>
              <a:rPr lang="sv-SE" dirty="0" smtClean="0"/>
              <a:t>logic zero </a:t>
            </a:r>
            <a:r>
              <a:rPr lang="sv-SE" dirty="0"/>
              <a:t>corresponds to GND, or VSS.</a:t>
            </a:r>
          </a:p>
          <a:p>
            <a:endParaRPr lang="sv-SE" dirty="0" smtClean="0"/>
          </a:p>
          <a:p>
            <a:r>
              <a:rPr lang="sv-SE" dirty="0" smtClean="0"/>
              <a:t>The p-switch is ON for LOW inputs, i.e. for logic zeroes. This ´”inverted” function is indicated by the inverting bubble on the switch and pMOSFET symbols. The input to the p-switch is marked A, but due to the bubble it is when Abar is HIGH that the switch is turned ON.</a:t>
            </a:r>
          </a:p>
          <a:p>
            <a:endParaRPr lang="sv-SE" dirty="0"/>
          </a:p>
          <a:p>
            <a:endParaRPr lang="sv-SE" dirty="0"/>
          </a:p>
        </p:txBody>
      </p:sp>
      <p:sp>
        <p:nvSpPr>
          <p:cNvPr id="4" name="Slide Number Placeholder 3"/>
          <p:cNvSpPr>
            <a:spLocks noGrp="1"/>
          </p:cNvSpPr>
          <p:nvPr>
            <p:ph type="sldNum" sz="quarter" idx="10"/>
          </p:nvPr>
        </p:nvSpPr>
        <p:spPr/>
        <p:txBody>
          <a:bodyPr/>
          <a:lstStyle/>
          <a:p>
            <a:fld id="{DBEFE1C1-3B2F-4EF5-8DBA-C1FE2379C14C}" type="slidenum">
              <a:rPr lang="sv-SE" smtClean="0"/>
              <a:t>2</a:t>
            </a:fld>
            <a:endParaRPr lang="sv-SE"/>
          </a:p>
        </p:txBody>
      </p:sp>
    </p:spTree>
    <p:extLst>
      <p:ext uri="{BB962C8B-B14F-4D97-AF65-F5344CB8AC3E}">
        <p14:creationId xmlns:p14="http://schemas.microsoft.com/office/powerpoint/2010/main" val="3924239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768350"/>
            <a:ext cx="5540375" cy="3836988"/>
          </a:xfrm>
        </p:spPr>
      </p:sp>
      <p:sp>
        <p:nvSpPr>
          <p:cNvPr id="3" name="Notes Placeholder 2"/>
          <p:cNvSpPr>
            <a:spLocks noGrp="1"/>
          </p:cNvSpPr>
          <p:nvPr>
            <p:ph type="body" idx="1"/>
          </p:nvPr>
        </p:nvSpPr>
        <p:spPr/>
        <p:txBody>
          <a:bodyPr/>
          <a:lstStyle/>
          <a:p>
            <a:r>
              <a:rPr lang="sv-SE" dirty="0" smtClean="0"/>
              <a:t>Personally, I always start by designing the pull-down network. The output is supposed to go low when AB plus CD is HIGH. Products are realized as switches in series, since both switches need to be ON for the path to conduct. In this case, we have two parallel paths, each with two switches in series.</a:t>
            </a:r>
            <a:endParaRPr lang="sv-SE" dirty="0"/>
          </a:p>
        </p:txBody>
      </p:sp>
      <p:sp>
        <p:nvSpPr>
          <p:cNvPr id="4" name="Slide Number Placeholder 3"/>
          <p:cNvSpPr>
            <a:spLocks noGrp="1"/>
          </p:cNvSpPr>
          <p:nvPr>
            <p:ph type="sldNum" sz="quarter" idx="10"/>
          </p:nvPr>
        </p:nvSpPr>
        <p:spPr/>
        <p:txBody>
          <a:bodyPr/>
          <a:lstStyle/>
          <a:p>
            <a:fld id="{DBEFE1C1-3B2F-4EF5-8DBA-C1FE2379C14C}" type="slidenum">
              <a:rPr lang="sv-SE" smtClean="0"/>
              <a:t>3</a:t>
            </a:fld>
            <a:endParaRPr lang="sv-SE"/>
          </a:p>
        </p:txBody>
      </p:sp>
    </p:spTree>
    <p:extLst>
      <p:ext uri="{BB962C8B-B14F-4D97-AF65-F5344CB8AC3E}">
        <p14:creationId xmlns:p14="http://schemas.microsoft.com/office/powerpoint/2010/main" val="3437136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768350"/>
            <a:ext cx="5540375" cy="3836988"/>
          </a:xfrm>
        </p:spPr>
      </p:sp>
      <p:sp>
        <p:nvSpPr>
          <p:cNvPr id="3" name="Notes Placeholder 2"/>
          <p:cNvSpPr>
            <a:spLocks noGrp="1"/>
          </p:cNvSpPr>
          <p:nvPr>
            <p:ph type="body" idx="1"/>
          </p:nvPr>
        </p:nvSpPr>
        <p:spPr/>
        <p:txBody>
          <a:bodyPr/>
          <a:lstStyle/>
          <a:p>
            <a:r>
              <a:rPr lang="sv-SE" dirty="0" smtClean="0"/>
              <a:t>Personally, I always start by designing the pull-down network. The output is supposed to go low when AB plus CD is HIGH. Products are realized as switches in series, since both switches need to be ON for the path to conduct. In this case, we have two parallel paths, each with two switches in series.</a:t>
            </a:r>
            <a:endParaRPr lang="sv-SE" dirty="0"/>
          </a:p>
        </p:txBody>
      </p:sp>
      <p:sp>
        <p:nvSpPr>
          <p:cNvPr id="4" name="Slide Number Placeholder 3"/>
          <p:cNvSpPr>
            <a:spLocks noGrp="1"/>
          </p:cNvSpPr>
          <p:nvPr>
            <p:ph type="sldNum" sz="quarter" idx="10"/>
          </p:nvPr>
        </p:nvSpPr>
        <p:spPr/>
        <p:txBody>
          <a:bodyPr/>
          <a:lstStyle/>
          <a:p>
            <a:fld id="{DBEFE1C1-3B2F-4EF5-8DBA-C1FE2379C14C}" type="slidenum">
              <a:rPr lang="sv-SE" smtClean="0"/>
              <a:t>4</a:t>
            </a:fld>
            <a:endParaRPr lang="sv-SE"/>
          </a:p>
        </p:txBody>
      </p:sp>
    </p:spTree>
    <p:extLst>
      <p:ext uri="{BB962C8B-B14F-4D97-AF65-F5344CB8AC3E}">
        <p14:creationId xmlns:p14="http://schemas.microsoft.com/office/powerpoint/2010/main" val="3437136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768350"/>
            <a:ext cx="5540375" cy="3836988"/>
          </a:xfrm>
        </p:spPr>
      </p:sp>
      <p:sp>
        <p:nvSpPr>
          <p:cNvPr id="3" name="Notes Placeholder 2"/>
          <p:cNvSpPr>
            <a:spLocks noGrp="1"/>
          </p:cNvSpPr>
          <p:nvPr>
            <p:ph type="body" idx="1"/>
          </p:nvPr>
        </p:nvSpPr>
        <p:spPr/>
        <p:txBody>
          <a:bodyPr/>
          <a:lstStyle/>
          <a:p>
            <a:r>
              <a:rPr lang="sv-SE" dirty="0" smtClean="0"/>
              <a:t>Personally, I always start by designing the pull-down network. The output is supposed to go low when AB plus CD is HIGH. Products are realized as switches in series, since both switches need to be ON for the path to conduct. In this case, we have two parallel paths, each with two switches in series.</a:t>
            </a:r>
            <a:endParaRPr lang="sv-SE" dirty="0"/>
          </a:p>
        </p:txBody>
      </p:sp>
      <p:sp>
        <p:nvSpPr>
          <p:cNvPr id="4" name="Slide Number Placeholder 3"/>
          <p:cNvSpPr>
            <a:spLocks noGrp="1"/>
          </p:cNvSpPr>
          <p:nvPr>
            <p:ph type="sldNum" sz="quarter" idx="10"/>
          </p:nvPr>
        </p:nvSpPr>
        <p:spPr/>
        <p:txBody>
          <a:bodyPr/>
          <a:lstStyle/>
          <a:p>
            <a:fld id="{DBEFE1C1-3B2F-4EF5-8DBA-C1FE2379C14C}" type="slidenum">
              <a:rPr lang="sv-SE" smtClean="0"/>
              <a:t>5</a:t>
            </a:fld>
            <a:endParaRPr lang="sv-SE"/>
          </a:p>
        </p:txBody>
      </p:sp>
    </p:spTree>
    <p:extLst>
      <p:ext uri="{BB962C8B-B14F-4D97-AF65-F5344CB8AC3E}">
        <p14:creationId xmlns:p14="http://schemas.microsoft.com/office/powerpoint/2010/main" val="3437136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768350"/>
            <a:ext cx="5540375" cy="3836988"/>
          </a:xfrm>
        </p:spPr>
      </p:sp>
      <p:sp>
        <p:nvSpPr>
          <p:cNvPr id="3" name="Notes Placeholder 2"/>
          <p:cNvSpPr>
            <a:spLocks noGrp="1"/>
          </p:cNvSpPr>
          <p:nvPr>
            <p:ph type="body" idx="1"/>
          </p:nvPr>
        </p:nvSpPr>
        <p:spPr/>
        <p:txBody>
          <a:bodyPr/>
          <a:lstStyle/>
          <a:p>
            <a:r>
              <a:rPr lang="sv-SE" dirty="0" smtClean="0"/>
              <a:t>During the lecture, we will exercise with some more examples, like these suggested here: the 3+1 AND-OR-INVERT, and the 3+1 OR-AND-INVERT, as well as some more examples similar to those just shown.</a:t>
            </a:r>
            <a:endParaRPr lang="sv-SE" dirty="0"/>
          </a:p>
        </p:txBody>
      </p:sp>
      <p:sp>
        <p:nvSpPr>
          <p:cNvPr id="4" name="Slide Number Placeholder 3"/>
          <p:cNvSpPr>
            <a:spLocks noGrp="1"/>
          </p:cNvSpPr>
          <p:nvPr>
            <p:ph type="sldNum" sz="quarter" idx="10"/>
          </p:nvPr>
        </p:nvSpPr>
        <p:spPr/>
        <p:txBody>
          <a:bodyPr/>
          <a:lstStyle/>
          <a:p>
            <a:fld id="{DBEFE1C1-3B2F-4EF5-8DBA-C1FE2379C14C}" type="slidenum">
              <a:rPr lang="sv-SE" smtClean="0"/>
              <a:t>16</a:t>
            </a:fld>
            <a:endParaRPr lang="sv-SE"/>
          </a:p>
        </p:txBody>
      </p:sp>
    </p:spTree>
    <p:extLst>
      <p:ext uri="{BB962C8B-B14F-4D97-AF65-F5344CB8AC3E}">
        <p14:creationId xmlns:p14="http://schemas.microsoft.com/office/powerpoint/2010/main" val="745489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t>In this lecture, I have given you a little teaser of what this course is all about, on how to design CMOS logic gates, and how to put cells together to build multi-bit logic arrays. We will do a lot more of this during the course.</a:t>
            </a:r>
          </a:p>
          <a:p>
            <a:endParaRPr lang="sv-SE" dirty="0"/>
          </a:p>
          <a:p>
            <a:r>
              <a:rPr lang="sv-SE" dirty="0" smtClean="0"/>
              <a:t>In this introduction, focus has been on functioanlity. Later, we will go into details about performance in terms of speed and power dissipation.</a:t>
            </a:r>
          </a:p>
          <a:p>
            <a:endParaRPr lang="sv-SE" dirty="0"/>
          </a:p>
          <a:p>
            <a:r>
              <a:rPr lang="sv-SE" dirty="0" smtClean="0"/>
              <a:t>Questions you might  have will answered, and problems you might have encountered will be discussed during the lecture.</a:t>
            </a:r>
          </a:p>
          <a:p>
            <a:endParaRPr lang="sv-SE" dirty="0"/>
          </a:p>
          <a:p>
            <a:r>
              <a:rPr lang="sv-SE" dirty="0" smtClean="0"/>
              <a:t>Thank you very much for listening!</a:t>
            </a:r>
          </a:p>
          <a:p>
            <a:endParaRPr lang="sv-SE" dirty="0"/>
          </a:p>
          <a:p>
            <a:endParaRPr lang="sv-SE" dirty="0"/>
          </a:p>
        </p:txBody>
      </p:sp>
      <p:sp>
        <p:nvSpPr>
          <p:cNvPr id="4" name="Slide Number Placeholder 3"/>
          <p:cNvSpPr>
            <a:spLocks noGrp="1"/>
          </p:cNvSpPr>
          <p:nvPr>
            <p:ph type="sldNum" sz="quarter" idx="10"/>
          </p:nvPr>
        </p:nvSpPr>
        <p:spPr/>
        <p:txBody>
          <a:bodyPr/>
          <a:lstStyle/>
          <a:p>
            <a:fld id="{DBEFE1C1-3B2F-4EF5-8DBA-C1FE2379C14C}" type="slidenum">
              <a:rPr lang="sv-SE" smtClean="0"/>
              <a:t>38</a:t>
            </a:fld>
            <a:endParaRPr lang="sv-SE"/>
          </a:p>
        </p:txBody>
      </p:sp>
    </p:spTree>
    <p:extLst>
      <p:ext uri="{BB962C8B-B14F-4D97-AF65-F5344CB8AC3E}">
        <p14:creationId xmlns:p14="http://schemas.microsoft.com/office/powerpoint/2010/main" val="1090703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122363"/>
            <a:ext cx="7429500" cy="2387600"/>
          </a:xfrm>
        </p:spPr>
        <p:txBody>
          <a:bodyPr anchor="b"/>
          <a:lstStyle>
            <a:lvl1pPr algn="ctr">
              <a:defRPr sz="6000" b="1">
                <a:solidFill>
                  <a:schemeClr val="accent1">
                    <a:lumMod val="75000"/>
                  </a:schemeClr>
                </a:solidFill>
              </a:defRPr>
            </a:lvl1pPr>
          </a:lstStyle>
          <a:p>
            <a:r>
              <a:rPr lang="en-US" dirty="0" smtClean="0"/>
              <a:t>Click to edit Master title style</a:t>
            </a:r>
            <a:endParaRPr lang="sv-SE"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sv-SE"/>
          </a:p>
        </p:txBody>
      </p:sp>
      <p:sp>
        <p:nvSpPr>
          <p:cNvPr id="4" name="Date Placeholder 3"/>
          <p:cNvSpPr>
            <a:spLocks noGrp="1"/>
          </p:cNvSpPr>
          <p:nvPr>
            <p:ph type="dt" sz="half" idx="10"/>
          </p:nvPr>
        </p:nvSpPr>
        <p:spPr/>
        <p:txBody>
          <a:bodyPr/>
          <a:lstStyle/>
          <a:p>
            <a:r>
              <a:rPr lang="sv-SE" smtClean="0"/>
              <a:t>2017</a:t>
            </a:r>
            <a:endParaRPr lang="sv-SE"/>
          </a:p>
        </p:txBody>
      </p:sp>
      <p:sp>
        <p:nvSpPr>
          <p:cNvPr id="5" name="Footer Placeholder 4"/>
          <p:cNvSpPr>
            <a:spLocks noGrp="1"/>
          </p:cNvSpPr>
          <p:nvPr>
            <p:ph type="ftr" sz="quarter" idx="11"/>
          </p:nvPr>
        </p:nvSpPr>
        <p:spPr/>
        <p:txBody>
          <a:bodyPr/>
          <a:lstStyle/>
          <a:p>
            <a:r>
              <a:rPr lang="sv-SE" smtClean="0"/>
              <a:t>Integrated Circuit Design</a:t>
            </a:r>
            <a:endParaRPr lang="sv-SE"/>
          </a:p>
        </p:txBody>
      </p:sp>
      <p:sp>
        <p:nvSpPr>
          <p:cNvPr id="6" name="Slide Number Placeholder 5"/>
          <p:cNvSpPr>
            <a:spLocks noGrp="1"/>
          </p:cNvSpPr>
          <p:nvPr>
            <p:ph type="sldNum" sz="quarter" idx="12"/>
          </p:nvPr>
        </p:nvSpPr>
        <p:spPr/>
        <p:txBody>
          <a:bodyPr/>
          <a:lstStyle/>
          <a:p>
            <a:fld id="{9F895357-8318-4C23-8C0E-991C8E9179FE}" type="slidenum">
              <a:rPr lang="sv-SE" smtClean="0"/>
              <a:t>‹#›</a:t>
            </a:fld>
            <a:endParaRPr lang="sv-SE"/>
          </a:p>
        </p:txBody>
      </p:sp>
    </p:spTree>
    <p:extLst>
      <p:ext uri="{BB962C8B-B14F-4D97-AF65-F5344CB8AC3E}">
        <p14:creationId xmlns:p14="http://schemas.microsoft.com/office/powerpoint/2010/main" val="4074308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p>
            <a:r>
              <a:rPr lang="sv-SE" smtClean="0"/>
              <a:t>2017</a:t>
            </a:r>
            <a:endParaRPr lang="sv-SE"/>
          </a:p>
        </p:txBody>
      </p:sp>
      <p:sp>
        <p:nvSpPr>
          <p:cNvPr id="5" name="Footer Placeholder 4"/>
          <p:cNvSpPr>
            <a:spLocks noGrp="1"/>
          </p:cNvSpPr>
          <p:nvPr>
            <p:ph type="ftr" sz="quarter" idx="11"/>
          </p:nvPr>
        </p:nvSpPr>
        <p:spPr/>
        <p:txBody>
          <a:bodyPr/>
          <a:lstStyle/>
          <a:p>
            <a:r>
              <a:rPr lang="sv-SE" smtClean="0"/>
              <a:t>Integrated Circuit Design</a:t>
            </a:r>
            <a:endParaRPr lang="sv-SE"/>
          </a:p>
        </p:txBody>
      </p:sp>
      <p:sp>
        <p:nvSpPr>
          <p:cNvPr id="6" name="Slide Number Placeholder 5"/>
          <p:cNvSpPr>
            <a:spLocks noGrp="1"/>
          </p:cNvSpPr>
          <p:nvPr>
            <p:ph type="sldNum" sz="quarter" idx="12"/>
          </p:nvPr>
        </p:nvSpPr>
        <p:spPr/>
        <p:txBody>
          <a:bodyPr/>
          <a:lstStyle/>
          <a:p>
            <a:fld id="{9F895357-8318-4C23-8C0E-991C8E9179FE}" type="slidenum">
              <a:rPr lang="sv-SE" smtClean="0"/>
              <a:t>‹#›</a:t>
            </a:fld>
            <a:endParaRPr lang="sv-SE"/>
          </a:p>
        </p:txBody>
      </p:sp>
    </p:spTree>
    <p:extLst>
      <p:ext uri="{BB962C8B-B14F-4D97-AF65-F5344CB8AC3E}">
        <p14:creationId xmlns:p14="http://schemas.microsoft.com/office/powerpoint/2010/main" val="3033731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1" y="365125"/>
            <a:ext cx="2135981" cy="5811838"/>
          </a:xfrm>
        </p:spPr>
        <p:txBody>
          <a:bodyPr vert="eaVert"/>
          <a:lstStyle/>
          <a:p>
            <a:r>
              <a:rPr lang="en-US" smtClean="0"/>
              <a:t>Click to edit Master title style</a:t>
            </a:r>
            <a:endParaRPr lang="sv-SE"/>
          </a:p>
        </p:txBody>
      </p:sp>
      <p:sp>
        <p:nvSpPr>
          <p:cNvPr id="3" name="Vertical Text Placeholder 2"/>
          <p:cNvSpPr>
            <a:spLocks noGrp="1"/>
          </p:cNvSpPr>
          <p:nvPr>
            <p:ph type="body" orient="vert" idx="1"/>
          </p:nvPr>
        </p:nvSpPr>
        <p:spPr>
          <a:xfrm>
            <a:off x="681037" y="365125"/>
            <a:ext cx="6284119"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p>
            <a:r>
              <a:rPr lang="sv-SE" smtClean="0"/>
              <a:t>2017</a:t>
            </a:r>
            <a:endParaRPr lang="sv-SE"/>
          </a:p>
        </p:txBody>
      </p:sp>
      <p:sp>
        <p:nvSpPr>
          <p:cNvPr id="5" name="Footer Placeholder 4"/>
          <p:cNvSpPr>
            <a:spLocks noGrp="1"/>
          </p:cNvSpPr>
          <p:nvPr>
            <p:ph type="ftr" sz="quarter" idx="11"/>
          </p:nvPr>
        </p:nvSpPr>
        <p:spPr/>
        <p:txBody>
          <a:bodyPr/>
          <a:lstStyle/>
          <a:p>
            <a:r>
              <a:rPr lang="sv-SE" smtClean="0"/>
              <a:t>Integrated Circuit Design</a:t>
            </a:r>
            <a:endParaRPr lang="sv-SE"/>
          </a:p>
        </p:txBody>
      </p:sp>
      <p:sp>
        <p:nvSpPr>
          <p:cNvPr id="6" name="Slide Number Placeholder 5"/>
          <p:cNvSpPr>
            <a:spLocks noGrp="1"/>
          </p:cNvSpPr>
          <p:nvPr>
            <p:ph type="sldNum" sz="quarter" idx="12"/>
          </p:nvPr>
        </p:nvSpPr>
        <p:spPr/>
        <p:txBody>
          <a:bodyPr/>
          <a:lstStyle/>
          <a:p>
            <a:fld id="{9F895357-8318-4C23-8C0E-991C8E9179FE}" type="slidenum">
              <a:rPr lang="sv-SE" smtClean="0"/>
              <a:t>‹#›</a:t>
            </a:fld>
            <a:endParaRPr lang="sv-SE"/>
          </a:p>
        </p:txBody>
      </p:sp>
    </p:spTree>
    <p:extLst>
      <p:ext uri="{BB962C8B-B14F-4D97-AF65-F5344CB8AC3E}">
        <p14:creationId xmlns:p14="http://schemas.microsoft.com/office/powerpoint/2010/main" val="542845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1">
                <a:solidFill>
                  <a:schemeClr val="accent1">
                    <a:lumMod val="75000"/>
                  </a:schemeClr>
                </a:solidFill>
              </a:defRPr>
            </a:lvl1pPr>
          </a:lstStyle>
          <a:p>
            <a:r>
              <a:rPr lang="en-US" dirty="0" smtClean="0"/>
              <a:t>Click to edit Master title style</a:t>
            </a:r>
            <a:endParaRPr lang="sv-SE"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p>
            <a:r>
              <a:rPr lang="sv-SE" smtClean="0"/>
              <a:t>2017</a:t>
            </a:r>
            <a:endParaRPr lang="sv-SE"/>
          </a:p>
        </p:txBody>
      </p:sp>
      <p:sp>
        <p:nvSpPr>
          <p:cNvPr id="5" name="Footer Placeholder 4"/>
          <p:cNvSpPr>
            <a:spLocks noGrp="1"/>
          </p:cNvSpPr>
          <p:nvPr>
            <p:ph type="ftr" sz="quarter" idx="11"/>
          </p:nvPr>
        </p:nvSpPr>
        <p:spPr/>
        <p:txBody>
          <a:bodyPr/>
          <a:lstStyle/>
          <a:p>
            <a:r>
              <a:rPr lang="sv-SE" smtClean="0"/>
              <a:t>Integrated Circuit Design</a:t>
            </a:r>
            <a:endParaRPr lang="sv-SE"/>
          </a:p>
        </p:txBody>
      </p:sp>
      <p:sp>
        <p:nvSpPr>
          <p:cNvPr id="6" name="Slide Number Placeholder 5"/>
          <p:cNvSpPr>
            <a:spLocks noGrp="1"/>
          </p:cNvSpPr>
          <p:nvPr>
            <p:ph type="sldNum" sz="quarter" idx="12"/>
          </p:nvPr>
        </p:nvSpPr>
        <p:spPr/>
        <p:txBody>
          <a:bodyPr/>
          <a:lstStyle/>
          <a:p>
            <a:fld id="{9F895357-8318-4C23-8C0E-991C8E9179FE}" type="slidenum">
              <a:rPr lang="sv-SE" smtClean="0"/>
              <a:t>‹#›</a:t>
            </a:fld>
            <a:endParaRPr lang="sv-SE"/>
          </a:p>
        </p:txBody>
      </p:sp>
    </p:spTree>
    <p:extLst>
      <p:ext uri="{BB962C8B-B14F-4D97-AF65-F5344CB8AC3E}">
        <p14:creationId xmlns:p14="http://schemas.microsoft.com/office/powerpoint/2010/main" val="3069556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8" y="1709739"/>
            <a:ext cx="8543925" cy="2852737"/>
          </a:xfrm>
        </p:spPr>
        <p:txBody>
          <a:bodyPr anchor="b"/>
          <a:lstStyle>
            <a:lvl1pPr>
              <a:defRPr sz="6000"/>
            </a:lvl1pPr>
          </a:lstStyle>
          <a:p>
            <a:r>
              <a:rPr lang="en-US" smtClean="0"/>
              <a:t>Click to edit Master title style</a:t>
            </a:r>
            <a:endParaRPr lang="sv-SE"/>
          </a:p>
        </p:txBody>
      </p:sp>
      <p:sp>
        <p:nvSpPr>
          <p:cNvPr id="3" name="Text Placeholder 2"/>
          <p:cNvSpPr>
            <a:spLocks noGrp="1"/>
          </p:cNvSpPr>
          <p:nvPr>
            <p:ph type="body" idx="1"/>
          </p:nvPr>
        </p:nvSpPr>
        <p:spPr>
          <a:xfrm>
            <a:off x="675878" y="4589464"/>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sv-SE" smtClean="0"/>
              <a:t>2017</a:t>
            </a:r>
            <a:endParaRPr lang="sv-SE"/>
          </a:p>
        </p:txBody>
      </p:sp>
      <p:sp>
        <p:nvSpPr>
          <p:cNvPr id="5" name="Footer Placeholder 4"/>
          <p:cNvSpPr>
            <a:spLocks noGrp="1"/>
          </p:cNvSpPr>
          <p:nvPr>
            <p:ph type="ftr" sz="quarter" idx="11"/>
          </p:nvPr>
        </p:nvSpPr>
        <p:spPr/>
        <p:txBody>
          <a:bodyPr/>
          <a:lstStyle/>
          <a:p>
            <a:r>
              <a:rPr lang="sv-SE" smtClean="0"/>
              <a:t>Integrated Circuit Design</a:t>
            </a:r>
            <a:endParaRPr lang="sv-SE"/>
          </a:p>
        </p:txBody>
      </p:sp>
      <p:sp>
        <p:nvSpPr>
          <p:cNvPr id="6" name="Slide Number Placeholder 5"/>
          <p:cNvSpPr>
            <a:spLocks noGrp="1"/>
          </p:cNvSpPr>
          <p:nvPr>
            <p:ph type="sldNum" sz="quarter" idx="12"/>
          </p:nvPr>
        </p:nvSpPr>
        <p:spPr/>
        <p:txBody>
          <a:bodyPr/>
          <a:lstStyle/>
          <a:p>
            <a:fld id="{9F895357-8318-4C23-8C0E-991C8E9179FE}" type="slidenum">
              <a:rPr lang="sv-SE" smtClean="0"/>
              <a:t>‹#›</a:t>
            </a:fld>
            <a:endParaRPr lang="sv-SE"/>
          </a:p>
        </p:txBody>
      </p:sp>
    </p:spTree>
    <p:extLst>
      <p:ext uri="{BB962C8B-B14F-4D97-AF65-F5344CB8AC3E}">
        <p14:creationId xmlns:p14="http://schemas.microsoft.com/office/powerpoint/2010/main" val="664145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sz="half" idx="1"/>
          </p:nvPr>
        </p:nvSpPr>
        <p:spPr>
          <a:xfrm>
            <a:off x="681038" y="1825625"/>
            <a:ext cx="4210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Content Placeholder 3"/>
          <p:cNvSpPr>
            <a:spLocks noGrp="1"/>
          </p:cNvSpPr>
          <p:nvPr>
            <p:ph sz="half" idx="2"/>
          </p:nvPr>
        </p:nvSpPr>
        <p:spPr>
          <a:xfrm>
            <a:off x="5014913" y="1825625"/>
            <a:ext cx="4210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Date Placeholder 4"/>
          <p:cNvSpPr>
            <a:spLocks noGrp="1"/>
          </p:cNvSpPr>
          <p:nvPr>
            <p:ph type="dt" sz="half" idx="10"/>
          </p:nvPr>
        </p:nvSpPr>
        <p:spPr/>
        <p:txBody>
          <a:bodyPr/>
          <a:lstStyle/>
          <a:p>
            <a:r>
              <a:rPr lang="sv-SE" smtClean="0"/>
              <a:t>2017</a:t>
            </a:r>
            <a:endParaRPr lang="sv-SE"/>
          </a:p>
        </p:txBody>
      </p:sp>
      <p:sp>
        <p:nvSpPr>
          <p:cNvPr id="6" name="Footer Placeholder 5"/>
          <p:cNvSpPr>
            <a:spLocks noGrp="1"/>
          </p:cNvSpPr>
          <p:nvPr>
            <p:ph type="ftr" sz="quarter" idx="11"/>
          </p:nvPr>
        </p:nvSpPr>
        <p:spPr/>
        <p:txBody>
          <a:bodyPr/>
          <a:lstStyle/>
          <a:p>
            <a:r>
              <a:rPr lang="sv-SE" smtClean="0"/>
              <a:t>Integrated Circuit Design</a:t>
            </a:r>
            <a:endParaRPr lang="sv-SE"/>
          </a:p>
        </p:txBody>
      </p:sp>
      <p:sp>
        <p:nvSpPr>
          <p:cNvPr id="7" name="Slide Number Placeholder 6"/>
          <p:cNvSpPr>
            <a:spLocks noGrp="1"/>
          </p:cNvSpPr>
          <p:nvPr>
            <p:ph type="sldNum" sz="quarter" idx="12"/>
          </p:nvPr>
        </p:nvSpPr>
        <p:spPr/>
        <p:txBody>
          <a:bodyPr/>
          <a:lstStyle/>
          <a:p>
            <a:fld id="{9F895357-8318-4C23-8C0E-991C8E9179FE}" type="slidenum">
              <a:rPr lang="sv-SE" smtClean="0"/>
              <a:t>‹#›</a:t>
            </a:fld>
            <a:endParaRPr lang="sv-SE"/>
          </a:p>
        </p:txBody>
      </p:sp>
    </p:spTree>
    <p:extLst>
      <p:ext uri="{BB962C8B-B14F-4D97-AF65-F5344CB8AC3E}">
        <p14:creationId xmlns:p14="http://schemas.microsoft.com/office/powerpoint/2010/main" val="3507384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6"/>
            <a:ext cx="8543925" cy="1325563"/>
          </a:xfrm>
        </p:spPr>
        <p:txBody>
          <a:bodyPr/>
          <a:lstStyle/>
          <a:p>
            <a:r>
              <a:rPr lang="en-US" smtClean="0"/>
              <a:t>Click to edit Master title style</a:t>
            </a:r>
            <a:endParaRPr lang="sv-SE"/>
          </a:p>
        </p:txBody>
      </p:sp>
      <p:sp>
        <p:nvSpPr>
          <p:cNvPr id="3" name="Text Placeholder 2"/>
          <p:cNvSpPr>
            <a:spLocks noGrp="1"/>
          </p:cNvSpPr>
          <p:nvPr>
            <p:ph type="body" idx="1"/>
          </p:nvPr>
        </p:nvSpPr>
        <p:spPr>
          <a:xfrm>
            <a:off x="682328"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2328" y="2505075"/>
            <a:ext cx="4190702"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7" name="Date Placeholder 6"/>
          <p:cNvSpPr>
            <a:spLocks noGrp="1"/>
          </p:cNvSpPr>
          <p:nvPr>
            <p:ph type="dt" sz="half" idx="10"/>
          </p:nvPr>
        </p:nvSpPr>
        <p:spPr/>
        <p:txBody>
          <a:bodyPr/>
          <a:lstStyle/>
          <a:p>
            <a:r>
              <a:rPr lang="sv-SE" smtClean="0"/>
              <a:t>2017</a:t>
            </a:r>
            <a:endParaRPr lang="sv-SE"/>
          </a:p>
        </p:txBody>
      </p:sp>
      <p:sp>
        <p:nvSpPr>
          <p:cNvPr id="8" name="Footer Placeholder 7"/>
          <p:cNvSpPr>
            <a:spLocks noGrp="1"/>
          </p:cNvSpPr>
          <p:nvPr>
            <p:ph type="ftr" sz="quarter" idx="11"/>
          </p:nvPr>
        </p:nvSpPr>
        <p:spPr/>
        <p:txBody>
          <a:bodyPr/>
          <a:lstStyle/>
          <a:p>
            <a:r>
              <a:rPr lang="sv-SE" smtClean="0"/>
              <a:t>Integrated Circuit Design</a:t>
            </a:r>
            <a:endParaRPr lang="sv-SE"/>
          </a:p>
        </p:txBody>
      </p:sp>
      <p:sp>
        <p:nvSpPr>
          <p:cNvPr id="9" name="Slide Number Placeholder 8"/>
          <p:cNvSpPr>
            <a:spLocks noGrp="1"/>
          </p:cNvSpPr>
          <p:nvPr>
            <p:ph type="sldNum" sz="quarter" idx="12"/>
          </p:nvPr>
        </p:nvSpPr>
        <p:spPr/>
        <p:txBody>
          <a:bodyPr/>
          <a:lstStyle/>
          <a:p>
            <a:fld id="{9F895357-8318-4C23-8C0E-991C8E9179FE}" type="slidenum">
              <a:rPr lang="sv-SE" smtClean="0"/>
              <a:t>‹#›</a:t>
            </a:fld>
            <a:endParaRPr lang="sv-SE"/>
          </a:p>
        </p:txBody>
      </p:sp>
    </p:spTree>
    <p:extLst>
      <p:ext uri="{BB962C8B-B14F-4D97-AF65-F5344CB8AC3E}">
        <p14:creationId xmlns:p14="http://schemas.microsoft.com/office/powerpoint/2010/main" val="1610979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Date Placeholder 2"/>
          <p:cNvSpPr>
            <a:spLocks noGrp="1"/>
          </p:cNvSpPr>
          <p:nvPr>
            <p:ph type="dt" sz="half" idx="10"/>
          </p:nvPr>
        </p:nvSpPr>
        <p:spPr/>
        <p:txBody>
          <a:bodyPr/>
          <a:lstStyle/>
          <a:p>
            <a:r>
              <a:rPr lang="sv-SE" smtClean="0"/>
              <a:t>2017</a:t>
            </a:r>
            <a:endParaRPr lang="sv-SE"/>
          </a:p>
        </p:txBody>
      </p:sp>
      <p:sp>
        <p:nvSpPr>
          <p:cNvPr id="4" name="Footer Placeholder 3"/>
          <p:cNvSpPr>
            <a:spLocks noGrp="1"/>
          </p:cNvSpPr>
          <p:nvPr>
            <p:ph type="ftr" sz="quarter" idx="11"/>
          </p:nvPr>
        </p:nvSpPr>
        <p:spPr/>
        <p:txBody>
          <a:bodyPr/>
          <a:lstStyle/>
          <a:p>
            <a:r>
              <a:rPr lang="sv-SE" smtClean="0"/>
              <a:t>Integrated Circuit Design</a:t>
            </a:r>
            <a:endParaRPr lang="sv-SE"/>
          </a:p>
        </p:txBody>
      </p:sp>
      <p:sp>
        <p:nvSpPr>
          <p:cNvPr id="5" name="Slide Number Placeholder 4"/>
          <p:cNvSpPr>
            <a:spLocks noGrp="1"/>
          </p:cNvSpPr>
          <p:nvPr>
            <p:ph type="sldNum" sz="quarter" idx="12"/>
          </p:nvPr>
        </p:nvSpPr>
        <p:spPr/>
        <p:txBody>
          <a:bodyPr/>
          <a:lstStyle/>
          <a:p>
            <a:fld id="{9F895357-8318-4C23-8C0E-991C8E9179FE}" type="slidenum">
              <a:rPr lang="sv-SE" smtClean="0"/>
              <a:t>‹#›</a:t>
            </a:fld>
            <a:endParaRPr lang="sv-SE"/>
          </a:p>
        </p:txBody>
      </p:sp>
    </p:spTree>
    <p:extLst>
      <p:ext uri="{BB962C8B-B14F-4D97-AF65-F5344CB8AC3E}">
        <p14:creationId xmlns:p14="http://schemas.microsoft.com/office/powerpoint/2010/main" val="389242579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sv-SE" smtClean="0"/>
              <a:t>2017</a:t>
            </a:r>
            <a:endParaRPr lang="sv-SE"/>
          </a:p>
        </p:txBody>
      </p:sp>
      <p:sp>
        <p:nvSpPr>
          <p:cNvPr id="3" name="Footer Placeholder 2"/>
          <p:cNvSpPr>
            <a:spLocks noGrp="1"/>
          </p:cNvSpPr>
          <p:nvPr>
            <p:ph type="ftr" sz="quarter" idx="11"/>
          </p:nvPr>
        </p:nvSpPr>
        <p:spPr/>
        <p:txBody>
          <a:bodyPr/>
          <a:lstStyle/>
          <a:p>
            <a:r>
              <a:rPr lang="sv-SE" smtClean="0"/>
              <a:t>Integrated Circuit Design</a:t>
            </a:r>
            <a:endParaRPr lang="sv-SE"/>
          </a:p>
        </p:txBody>
      </p:sp>
      <p:sp>
        <p:nvSpPr>
          <p:cNvPr id="4" name="Slide Number Placeholder 3"/>
          <p:cNvSpPr>
            <a:spLocks noGrp="1"/>
          </p:cNvSpPr>
          <p:nvPr>
            <p:ph type="sldNum" sz="quarter" idx="12"/>
          </p:nvPr>
        </p:nvSpPr>
        <p:spPr/>
        <p:txBody>
          <a:bodyPr/>
          <a:lstStyle/>
          <a:p>
            <a:fld id="{9F895357-8318-4C23-8C0E-991C8E9179FE}" type="slidenum">
              <a:rPr lang="sv-SE" smtClean="0"/>
              <a:t>‹#›</a:t>
            </a:fld>
            <a:endParaRPr lang="sv-SE"/>
          </a:p>
        </p:txBody>
      </p:sp>
    </p:spTree>
    <p:extLst>
      <p:ext uri="{BB962C8B-B14F-4D97-AF65-F5344CB8AC3E}">
        <p14:creationId xmlns:p14="http://schemas.microsoft.com/office/powerpoint/2010/main" val="3167811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smtClean="0"/>
              <a:t>Click to edit Master title style</a:t>
            </a:r>
            <a:endParaRPr lang="sv-SE"/>
          </a:p>
        </p:txBody>
      </p:sp>
      <p:sp>
        <p:nvSpPr>
          <p:cNvPr id="3" name="Content Placeholder 2"/>
          <p:cNvSpPr>
            <a:spLocks noGrp="1"/>
          </p:cNvSpPr>
          <p:nvPr>
            <p:ph idx="1"/>
          </p:nvPr>
        </p:nvSpPr>
        <p:spPr>
          <a:xfrm>
            <a:off x="4211340" y="987426"/>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sv-SE" smtClean="0"/>
              <a:t>2017</a:t>
            </a:r>
            <a:endParaRPr lang="sv-SE"/>
          </a:p>
        </p:txBody>
      </p:sp>
      <p:sp>
        <p:nvSpPr>
          <p:cNvPr id="6" name="Footer Placeholder 5"/>
          <p:cNvSpPr>
            <a:spLocks noGrp="1"/>
          </p:cNvSpPr>
          <p:nvPr>
            <p:ph type="ftr" sz="quarter" idx="11"/>
          </p:nvPr>
        </p:nvSpPr>
        <p:spPr/>
        <p:txBody>
          <a:bodyPr/>
          <a:lstStyle/>
          <a:p>
            <a:r>
              <a:rPr lang="sv-SE" smtClean="0"/>
              <a:t>Integrated Circuit Design</a:t>
            </a:r>
            <a:endParaRPr lang="sv-SE"/>
          </a:p>
        </p:txBody>
      </p:sp>
      <p:sp>
        <p:nvSpPr>
          <p:cNvPr id="7" name="Slide Number Placeholder 6"/>
          <p:cNvSpPr>
            <a:spLocks noGrp="1"/>
          </p:cNvSpPr>
          <p:nvPr>
            <p:ph type="sldNum" sz="quarter" idx="12"/>
          </p:nvPr>
        </p:nvSpPr>
        <p:spPr/>
        <p:txBody>
          <a:bodyPr/>
          <a:lstStyle/>
          <a:p>
            <a:fld id="{9F895357-8318-4C23-8C0E-991C8E9179FE}" type="slidenum">
              <a:rPr lang="sv-SE" smtClean="0"/>
              <a:t>‹#›</a:t>
            </a:fld>
            <a:endParaRPr lang="sv-SE"/>
          </a:p>
        </p:txBody>
      </p:sp>
    </p:spTree>
    <p:extLst>
      <p:ext uri="{BB962C8B-B14F-4D97-AF65-F5344CB8AC3E}">
        <p14:creationId xmlns:p14="http://schemas.microsoft.com/office/powerpoint/2010/main" val="1195672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smtClean="0"/>
              <a:t>Click to edit Master title style</a:t>
            </a:r>
            <a:endParaRPr lang="sv-SE"/>
          </a:p>
        </p:txBody>
      </p:sp>
      <p:sp>
        <p:nvSpPr>
          <p:cNvPr id="3" name="Picture Placeholder 2"/>
          <p:cNvSpPr>
            <a:spLocks noGrp="1"/>
          </p:cNvSpPr>
          <p:nvPr>
            <p:ph type="pic" idx="1"/>
          </p:nvPr>
        </p:nvSpPr>
        <p:spPr>
          <a:xfrm>
            <a:off x="4211340" y="987426"/>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sv-SE" smtClean="0"/>
              <a:t>2017</a:t>
            </a:r>
            <a:endParaRPr lang="sv-SE"/>
          </a:p>
        </p:txBody>
      </p:sp>
      <p:sp>
        <p:nvSpPr>
          <p:cNvPr id="6" name="Footer Placeholder 5"/>
          <p:cNvSpPr>
            <a:spLocks noGrp="1"/>
          </p:cNvSpPr>
          <p:nvPr>
            <p:ph type="ftr" sz="quarter" idx="11"/>
          </p:nvPr>
        </p:nvSpPr>
        <p:spPr/>
        <p:txBody>
          <a:bodyPr/>
          <a:lstStyle/>
          <a:p>
            <a:r>
              <a:rPr lang="sv-SE" smtClean="0"/>
              <a:t>Integrated Circuit Design</a:t>
            </a:r>
            <a:endParaRPr lang="sv-SE"/>
          </a:p>
        </p:txBody>
      </p:sp>
      <p:sp>
        <p:nvSpPr>
          <p:cNvPr id="7" name="Slide Number Placeholder 6"/>
          <p:cNvSpPr>
            <a:spLocks noGrp="1"/>
          </p:cNvSpPr>
          <p:nvPr>
            <p:ph type="sldNum" sz="quarter" idx="12"/>
          </p:nvPr>
        </p:nvSpPr>
        <p:spPr/>
        <p:txBody>
          <a:bodyPr/>
          <a:lstStyle/>
          <a:p>
            <a:fld id="{9F895357-8318-4C23-8C0E-991C8E9179FE}" type="slidenum">
              <a:rPr lang="sv-SE" smtClean="0"/>
              <a:t>‹#›</a:t>
            </a:fld>
            <a:endParaRPr lang="sv-SE"/>
          </a:p>
        </p:txBody>
      </p:sp>
    </p:spTree>
    <p:extLst>
      <p:ext uri="{BB962C8B-B14F-4D97-AF65-F5344CB8AC3E}">
        <p14:creationId xmlns:p14="http://schemas.microsoft.com/office/powerpoint/2010/main" val="3454575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en-US" dirty="0" smtClean="0"/>
              <a:t>Click to edit Master title style</a:t>
            </a:r>
            <a:endParaRPr lang="sv-SE"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sv-SE" smtClean="0"/>
              <a:t>2017</a:t>
            </a:r>
            <a:endParaRPr lang="sv-SE"/>
          </a:p>
        </p:txBody>
      </p:sp>
      <p:sp>
        <p:nvSpPr>
          <p:cNvPr id="5" name="Footer Placeholder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v-SE" smtClean="0"/>
              <a:t>Integrated Circuit Design</a:t>
            </a:r>
            <a:endParaRPr lang="sv-SE"/>
          </a:p>
        </p:txBody>
      </p:sp>
      <p:sp>
        <p:nvSpPr>
          <p:cNvPr id="6" name="Slide Number Placeholder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895357-8318-4C23-8C0E-991C8E9179FE}" type="slidenum">
              <a:rPr lang="sv-SE" smtClean="0"/>
              <a:t>‹#›</a:t>
            </a:fld>
            <a:endParaRPr lang="sv-SE"/>
          </a:p>
        </p:txBody>
      </p:sp>
    </p:spTree>
    <p:extLst>
      <p:ext uri="{BB962C8B-B14F-4D97-AF65-F5344CB8AC3E}">
        <p14:creationId xmlns:p14="http://schemas.microsoft.com/office/powerpoint/2010/main" val="18025413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ctr" defTabSz="914400" rtl="0" eaLnBrk="1" latinLnBrk="0" hangingPunct="1">
        <a:lnSpc>
          <a:spcPct val="90000"/>
        </a:lnSpc>
        <a:spcBef>
          <a:spcPct val="0"/>
        </a:spcBef>
        <a:buNone/>
        <a:defRPr sz="4400" b="1"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5.wmf"/><Relationship Id="rId4" Type="http://schemas.openxmlformats.org/officeDocument/2006/relationships/oleObject" Target="../embeddings/oleObject12.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image" Target="../media/image20.emf"/><Relationship Id="rId7" Type="http://schemas.openxmlformats.org/officeDocument/2006/relationships/image" Target="../media/image18.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4.bin"/><Relationship Id="rId5" Type="http://schemas.openxmlformats.org/officeDocument/2006/relationships/image" Target="../media/image17.wmf"/><Relationship Id="rId4" Type="http://schemas.openxmlformats.org/officeDocument/2006/relationships/oleObject" Target="../embeddings/oleObject13.bin"/><Relationship Id="rId9" Type="http://schemas.openxmlformats.org/officeDocument/2006/relationships/image" Target="../media/image19.wmf"/></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21.wmf"/><Relationship Id="rId4" Type="http://schemas.openxmlformats.org/officeDocument/2006/relationships/oleObject" Target="../embeddings/oleObject16.bin"/></Relationships>
</file>

<file path=ppt/slides/_rels/slide13.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image" Target="../media/image24.wmf"/><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2.wmf"/><Relationship Id="rId5" Type="http://schemas.openxmlformats.org/officeDocument/2006/relationships/oleObject" Target="../embeddings/oleObject17.bin"/><Relationship Id="rId4" Type="http://schemas.openxmlformats.org/officeDocument/2006/relationships/image" Target="../media/image25.wmf"/></Relationships>
</file>

<file path=ppt/slides/_rels/slide14.xml.rels><?xml version="1.0" encoding="UTF-8" standalone="yes"?>
<Relationships xmlns="http://schemas.openxmlformats.org/package/2006/relationships"><Relationship Id="rId3" Type="http://schemas.openxmlformats.org/officeDocument/2006/relationships/image" Target="../media/image20.emf"/><Relationship Id="rId7" Type="http://schemas.openxmlformats.org/officeDocument/2006/relationships/image" Target="../media/image27.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20.bin"/><Relationship Id="rId5" Type="http://schemas.openxmlformats.org/officeDocument/2006/relationships/image" Target="../media/image26.wmf"/><Relationship Id="rId4" Type="http://schemas.openxmlformats.org/officeDocument/2006/relationships/oleObject" Target="../embeddings/oleObject19.bin"/></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29.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22.bin"/><Relationship Id="rId5" Type="http://schemas.openxmlformats.org/officeDocument/2006/relationships/image" Target="../media/image28.wmf"/><Relationship Id="rId4" Type="http://schemas.openxmlformats.org/officeDocument/2006/relationships/oleObject" Target="../embeddings/oleObject21.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6.xml"/><Relationship Id="rId1" Type="http://schemas.openxmlformats.org/officeDocument/2006/relationships/vmlDrawing" Target="../drawings/vmlDrawing12.vml"/><Relationship Id="rId4" Type="http://schemas.openxmlformats.org/officeDocument/2006/relationships/image" Target="../media/image31.wmf"/></Relationships>
</file>

<file path=ppt/slides/_rels/slide18.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oleObject" Target="../embeddings/oleObject24.bin"/><Relationship Id="rId7" Type="http://schemas.openxmlformats.org/officeDocument/2006/relationships/oleObject" Target="../embeddings/oleObject26.bin"/><Relationship Id="rId2" Type="http://schemas.openxmlformats.org/officeDocument/2006/relationships/slideLayout" Target="../slideLayouts/slideLayout6.xml"/><Relationship Id="rId1" Type="http://schemas.openxmlformats.org/officeDocument/2006/relationships/vmlDrawing" Target="../drawings/vmlDrawing13.vml"/><Relationship Id="rId6" Type="http://schemas.openxmlformats.org/officeDocument/2006/relationships/image" Target="../media/image33.wmf"/><Relationship Id="rId5" Type="http://schemas.openxmlformats.org/officeDocument/2006/relationships/oleObject" Target="../embeddings/oleObject25.bin"/><Relationship Id="rId4" Type="http://schemas.openxmlformats.org/officeDocument/2006/relationships/image" Target="../media/image32.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6.xml"/><Relationship Id="rId1" Type="http://schemas.openxmlformats.org/officeDocument/2006/relationships/vmlDrawing" Target="../drawings/vmlDrawing14.vml"/><Relationship Id="rId6" Type="http://schemas.openxmlformats.org/officeDocument/2006/relationships/image" Target="../media/image36.wmf"/><Relationship Id="rId5" Type="http://schemas.openxmlformats.org/officeDocument/2006/relationships/oleObject" Target="../embeddings/oleObject28.bin"/><Relationship Id="rId4" Type="http://schemas.openxmlformats.org/officeDocument/2006/relationships/image" Target="../media/image35.w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oleObject" Target="../embeddings/oleObject29.bin"/><Relationship Id="rId7" Type="http://schemas.openxmlformats.org/officeDocument/2006/relationships/oleObject" Target="../embeddings/oleObject31.bin"/><Relationship Id="rId2" Type="http://schemas.openxmlformats.org/officeDocument/2006/relationships/slideLayout" Target="../slideLayouts/slideLayout6.xml"/><Relationship Id="rId1" Type="http://schemas.openxmlformats.org/officeDocument/2006/relationships/vmlDrawing" Target="../drawings/vmlDrawing15.vml"/><Relationship Id="rId6" Type="http://schemas.openxmlformats.org/officeDocument/2006/relationships/image" Target="../media/image38.wmf"/><Relationship Id="rId5" Type="http://schemas.openxmlformats.org/officeDocument/2006/relationships/oleObject" Target="../embeddings/oleObject30.bin"/><Relationship Id="rId10" Type="http://schemas.openxmlformats.org/officeDocument/2006/relationships/image" Target="../media/image40.wmf"/><Relationship Id="rId4" Type="http://schemas.openxmlformats.org/officeDocument/2006/relationships/image" Target="../media/image37.wmf"/><Relationship Id="rId9" Type="http://schemas.openxmlformats.org/officeDocument/2006/relationships/oleObject" Target="../embeddings/oleObject32.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6.xml"/><Relationship Id="rId1" Type="http://schemas.openxmlformats.org/officeDocument/2006/relationships/vmlDrawing" Target="../drawings/vmlDrawing16.vml"/><Relationship Id="rId6" Type="http://schemas.openxmlformats.org/officeDocument/2006/relationships/image" Target="../media/image42.wmf"/><Relationship Id="rId5" Type="http://schemas.openxmlformats.org/officeDocument/2006/relationships/oleObject" Target="../embeddings/oleObject34.bin"/><Relationship Id="rId4" Type="http://schemas.openxmlformats.org/officeDocument/2006/relationships/image" Target="../media/image41.wmf"/></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6.xml"/><Relationship Id="rId1" Type="http://schemas.openxmlformats.org/officeDocument/2006/relationships/vmlDrawing" Target="../drawings/vmlDrawing17.vml"/><Relationship Id="rId5" Type="http://schemas.openxmlformats.org/officeDocument/2006/relationships/image" Target="../media/image43.wmf"/><Relationship Id="rId4" Type="http://schemas.openxmlformats.org/officeDocument/2006/relationships/oleObject" Target="../embeddings/oleObject35.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6.xml"/><Relationship Id="rId1" Type="http://schemas.openxmlformats.org/officeDocument/2006/relationships/vmlDrawing" Target="../drawings/vmlDrawing18.vml"/><Relationship Id="rId5" Type="http://schemas.openxmlformats.org/officeDocument/2006/relationships/image" Target="../media/image44.png"/><Relationship Id="rId4" Type="http://schemas.openxmlformats.org/officeDocument/2006/relationships/image" Target="../media/image45.wmf"/></Relationships>
</file>

<file path=ppt/slides/_rels/slide24.xml.rels><?xml version="1.0" encoding="UTF-8" standalone="yes"?>
<Relationships xmlns="http://schemas.openxmlformats.org/package/2006/relationships"><Relationship Id="rId8" Type="http://schemas.openxmlformats.org/officeDocument/2006/relationships/image" Target="../media/image48.wmf"/><Relationship Id="rId3" Type="http://schemas.openxmlformats.org/officeDocument/2006/relationships/oleObject" Target="../embeddings/oleObject37.bin"/><Relationship Id="rId7" Type="http://schemas.openxmlformats.org/officeDocument/2006/relationships/oleObject" Target="../embeddings/oleObject39.bin"/><Relationship Id="rId12" Type="http://schemas.openxmlformats.org/officeDocument/2006/relationships/image" Target="../media/image50.wmf"/><Relationship Id="rId2" Type="http://schemas.openxmlformats.org/officeDocument/2006/relationships/slideLayout" Target="../slideLayouts/slideLayout6.xml"/><Relationship Id="rId1" Type="http://schemas.openxmlformats.org/officeDocument/2006/relationships/vmlDrawing" Target="../drawings/vmlDrawing19.vml"/><Relationship Id="rId6" Type="http://schemas.openxmlformats.org/officeDocument/2006/relationships/image" Target="../media/image47.wmf"/><Relationship Id="rId11" Type="http://schemas.openxmlformats.org/officeDocument/2006/relationships/oleObject" Target="../embeddings/oleObject41.bin"/><Relationship Id="rId5" Type="http://schemas.openxmlformats.org/officeDocument/2006/relationships/oleObject" Target="../embeddings/oleObject38.bin"/><Relationship Id="rId10" Type="http://schemas.openxmlformats.org/officeDocument/2006/relationships/image" Target="../media/image49.wmf"/><Relationship Id="rId4" Type="http://schemas.openxmlformats.org/officeDocument/2006/relationships/image" Target="../media/image46.wmf"/><Relationship Id="rId9" Type="http://schemas.openxmlformats.org/officeDocument/2006/relationships/oleObject" Target="../embeddings/oleObject40.bin"/></Relationships>
</file>

<file path=ppt/slides/_rels/slide25.xml.rels><?xml version="1.0" encoding="UTF-8" standalone="yes"?>
<Relationships xmlns="http://schemas.openxmlformats.org/package/2006/relationships"><Relationship Id="rId8" Type="http://schemas.openxmlformats.org/officeDocument/2006/relationships/image" Target="../media/image53.wmf"/><Relationship Id="rId3" Type="http://schemas.openxmlformats.org/officeDocument/2006/relationships/oleObject" Target="../embeddings/oleObject42.bin"/><Relationship Id="rId7"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52.wmf"/><Relationship Id="rId5" Type="http://schemas.openxmlformats.org/officeDocument/2006/relationships/oleObject" Target="../embeddings/oleObject43.bin"/><Relationship Id="rId4" Type="http://schemas.openxmlformats.org/officeDocument/2006/relationships/image" Target="../media/image51.wmf"/></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48.bin"/><Relationship Id="rId3" Type="http://schemas.openxmlformats.org/officeDocument/2006/relationships/oleObject" Target="../embeddings/oleObject45.bin"/><Relationship Id="rId7" Type="http://schemas.openxmlformats.org/officeDocument/2006/relationships/oleObject" Target="../embeddings/oleObject47.bin"/><Relationship Id="rId12" Type="http://schemas.openxmlformats.org/officeDocument/2006/relationships/oleObject" Target="../embeddings/oleObject50.bin"/><Relationship Id="rId2" Type="http://schemas.openxmlformats.org/officeDocument/2006/relationships/slideLayout" Target="../slideLayouts/slideLayout6.xml"/><Relationship Id="rId1" Type="http://schemas.openxmlformats.org/officeDocument/2006/relationships/vmlDrawing" Target="../drawings/vmlDrawing21.vml"/><Relationship Id="rId6" Type="http://schemas.openxmlformats.org/officeDocument/2006/relationships/image" Target="../media/image55.wmf"/><Relationship Id="rId11" Type="http://schemas.openxmlformats.org/officeDocument/2006/relationships/image" Target="../media/image57.wmf"/><Relationship Id="rId5" Type="http://schemas.openxmlformats.org/officeDocument/2006/relationships/oleObject" Target="../embeddings/oleObject46.bin"/><Relationship Id="rId10" Type="http://schemas.openxmlformats.org/officeDocument/2006/relationships/oleObject" Target="../embeddings/oleObject49.bin"/><Relationship Id="rId4" Type="http://schemas.openxmlformats.org/officeDocument/2006/relationships/image" Target="../media/image54.wmf"/><Relationship Id="rId9" Type="http://schemas.openxmlformats.org/officeDocument/2006/relationships/image" Target="../media/image56.wmf"/></Relationships>
</file>

<file path=ppt/slides/_rels/slide27.x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oleObject" Target="../embeddings/oleObject51.bin"/><Relationship Id="rId7" Type="http://schemas.openxmlformats.org/officeDocument/2006/relationships/oleObject" Target="../embeddings/oleObject53.bin"/><Relationship Id="rId12" Type="http://schemas.openxmlformats.org/officeDocument/2006/relationships/image" Target="../media/image60.wmf"/><Relationship Id="rId2" Type="http://schemas.openxmlformats.org/officeDocument/2006/relationships/slideLayout" Target="../slideLayouts/slideLayout6.xml"/><Relationship Id="rId1" Type="http://schemas.openxmlformats.org/officeDocument/2006/relationships/vmlDrawing" Target="../drawings/vmlDrawing22.vml"/><Relationship Id="rId6" Type="http://schemas.openxmlformats.org/officeDocument/2006/relationships/image" Target="../media/image55.wmf"/><Relationship Id="rId11" Type="http://schemas.openxmlformats.org/officeDocument/2006/relationships/oleObject" Target="../embeddings/oleObject56.bin"/><Relationship Id="rId5" Type="http://schemas.openxmlformats.org/officeDocument/2006/relationships/oleObject" Target="../embeddings/oleObject52.bin"/><Relationship Id="rId10" Type="http://schemas.openxmlformats.org/officeDocument/2006/relationships/oleObject" Target="../embeddings/oleObject55.bin"/><Relationship Id="rId4" Type="http://schemas.openxmlformats.org/officeDocument/2006/relationships/image" Target="../media/image58.wmf"/><Relationship Id="rId9" Type="http://schemas.openxmlformats.org/officeDocument/2006/relationships/oleObject" Target="../embeddings/oleObject54.bin"/></Relationships>
</file>

<file path=ppt/slides/_rels/slide28.xml.rels><?xml version="1.0" encoding="UTF-8" standalone="yes"?>
<Relationships xmlns="http://schemas.openxmlformats.org/package/2006/relationships"><Relationship Id="rId3" Type="http://schemas.openxmlformats.org/officeDocument/2006/relationships/image" Target="../media/image63.emf"/><Relationship Id="rId7" Type="http://schemas.openxmlformats.org/officeDocument/2006/relationships/image" Target="../media/image62.wmf"/><Relationship Id="rId2" Type="http://schemas.openxmlformats.org/officeDocument/2006/relationships/slideLayout" Target="../slideLayouts/slideLayout6.xml"/><Relationship Id="rId1" Type="http://schemas.openxmlformats.org/officeDocument/2006/relationships/vmlDrawing" Target="../drawings/vmlDrawing23.vml"/><Relationship Id="rId6" Type="http://schemas.openxmlformats.org/officeDocument/2006/relationships/oleObject" Target="../embeddings/oleObject58.bin"/><Relationship Id="rId5" Type="http://schemas.openxmlformats.org/officeDocument/2006/relationships/image" Target="../media/image61.wmf"/><Relationship Id="rId4" Type="http://schemas.openxmlformats.org/officeDocument/2006/relationships/oleObject" Target="../embeddings/oleObject57.bin"/></Relationships>
</file>

<file path=ppt/slides/_rels/slide29.xml.rels><?xml version="1.0" encoding="UTF-8" standalone="yes"?>
<Relationships xmlns="http://schemas.openxmlformats.org/package/2006/relationships"><Relationship Id="rId2" Type="http://schemas.openxmlformats.org/officeDocument/2006/relationships/image" Target="../media/image64.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wmf"/><Relationship Id="rId3" Type="http://schemas.openxmlformats.org/officeDocument/2006/relationships/slideLayout" Target="../slideLayouts/slideLayout6.xml"/><Relationship Id="rId7" Type="http://schemas.openxmlformats.org/officeDocument/2006/relationships/oleObject" Target="../embeddings/oleObject3.bin"/><Relationship Id="rId2" Type="http://schemas.openxmlformats.org/officeDocument/2006/relationships/tags" Target="../tags/tag1.xml"/><Relationship Id="rId1" Type="http://schemas.openxmlformats.org/officeDocument/2006/relationships/vmlDrawing" Target="../drawings/vmlDrawing2.vml"/><Relationship Id="rId6" Type="http://schemas.openxmlformats.org/officeDocument/2006/relationships/image" Target="../media/image1.wmf"/><Relationship Id="rId5" Type="http://schemas.openxmlformats.org/officeDocument/2006/relationships/oleObject" Target="../embeddings/oleObject2.bin"/><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2.xml"/><Relationship Id="rId1" Type="http://schemas.openxmlformats.org/officeDocument/2006/relationships/vmlDrawing" Target="../drawings/vmlDrawing24.vml"/><Relationship Id="rId4" Type="http://schemas.openxmlformats.org/officeDocument/2006/relationships/image" Target="../media/image65.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Layout" Target="../slideLayouts/slideLayout2.xml"/><Relationship Id="rId1" Type="http://schemas.openxmlformats.org/officeDocument/2006/relationships/vmlDrawing" Target="../drawings/vmlDrawing25.vml"/><Relationship Id="rId4" Type="http://schemas.openxmlformats.org/officeDocument/2006/relationships/image" Target="../media/image66.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2.xml"/><Relationship Id="rId1" Type="http://schemas.openxmlformats.org/officeDocument/2006/relationships/vmlDrawing" Target="../drawings/vmlDrawing26.vml"/><Relationship Id="rId4" Type="http://schemas.openxmlformats.org/officeDocument/2006/relationships/image" Target="../media/image67.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2.xml"/><Relationship Id="rId1" Type="http://schemas.openxmlformats.org/officeDocument/2006/relationships/vmlDrawing" Target="../drawings/vmlDrawing27.vml"/><Relationship Id="rId4" Type="http://schemas.openxmlformats.org/officeDocument/2006/relationships/image" Target="../media/image68.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Layout" Target="../slideLayouts/slideLayout2.xml"/><Relationship Id="rId1" Type="http://schemas.openxmlformats.org/officeDocument/2006/relationships/vmlDrawing" Target="../drawings/vmlDrawing28.vml"/><Relationship Id="rId4" Type="http://schemas.openxmlformats.org/officeDocument/2006/relationships/image" Target="../media/image69.wmf"/></Relationships>
</file>

<file path=ppt/slides/_rels/slide35.xml.rels><?xml version="1.0" encoding="UTF-8" standalone="yes"?>
<Relationships xmlns="http://schemas.openxmlformats.org/package/2006/relationships"><Relationship Id="rId8" Type="http://schemas.openxmlformats.org/officeDocument/2006/relationships/image" Target="../media/image72.wmf"/><Relationship Id="rId3" Type="http://schemas.openxmlformats.org/officeDocument/2006/relationships/oleObject" Target="../embeddings/oleObject64.bin"/><Relationship Id="rId7" Type="http://schemas.openxmlformats.org/officeDocument/2006/relationships/oleObject" Target="../embeddings/oleObject66.bin"/><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image" Target="../media/image71.wmf"/><Relationship Id="rId5" Type="http://schemas.openxmlformats.org/officeDocument/2006/relationships/oleObject" Target="../embeddings/oleObject65.bin"/><Relationship Id="rId4" Type="http://schemas.openxmlformats.org/officeDocument/2006/relationships/image" Target="../media/image70.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Layout" Target="../slideLayouts/slideLayout2.xml"/><Relationship Id="rId1" Type="http://schemas.openxmlformats.org/officeDocument/2006/relationships/vmlDrawing" Target="../drawings/vmlDrawing30.vml"/><Relationship Id="rId4" Type="http://schemas.openxmlformats.org/officeDocument/2006/relationships/image" Target="../media/image70.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2.wmf"/><Relationship Id="rId3" Type="http://schemas.openxmlformats.org/officeDocument/2006/relationships/slideLayout" Target="../slideLayouts/slideLayout6.xml"/><Relationship Id="rId7" Type="http://schemas.openxmlformats.org/officeDocument/2006/relationships/oleObject" Target="../embeddings/oleObject5.bin"/><Relationship Id="rId2" Type="http://schemas.openxmlformats.org/officeDocument/2006/relationships/tags" Target="../tags/tag2.xml"/><Relationship Id="rId1" Type="http://schemas.openxmlformats.org/officeDocument/2006/relationships/vmlDrawing" Target="../drawings/vmlDrawing3.vml"/><Relationship Id="rId6" Type="http://schemas.openxmlformats.org/officeDocument/2006/relationships/image" Target="../media/image1.wmf"/><Relationship Id="rId5" Type="http://schemas.openxmlformats.org/officeDocument/2006/relationships/oleObject" Target="../embeddings/oleObject4.bin"/><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2.wmf"/><Relationship Id="rId3" Type="http://schemas.openxmlformats.org/officeDocument/2006/relationships/slideLayout" Target="../slideLayouts/slideLayout6.xml"/><Relationship Id="rId7" Type="http://schemas.openxmlformats.org/officeDocument/2006/relationships/oleObject" Target="../embeddings/oleObject7.bin"/><Relationship Id="rId2" Type="http://schemas.openxmlformats.org/officeDocument/2006/relationships/tags" Target="../tags/tag3.xml"/><Relationship Id="rId1" Type="http://schemas.openxmlformats.org/officeDocument/2006/relationships/vmlDrawing" Target="../drawings/vmlDrawing4.vml"/><Relationship Id="rId6" Type="http://schemas.openxmlformats.org/officeDocument/2006/relationships/image" Target="../media/image1.wmf"/><Relationship Id="rId5" Type="http://schemas.openxmlformats.org/officeDocument/2006/relationships/oleObject" Target="../embeddings/oleObject6.bin"/><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image" Target="../media/image14.png"/><Relationship Id="rId7"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9.bin"/><Relationship Id="rId11" Type="http://schemas.openxmlformats.org/officeDocument/2006/relationships/image" Target="../media/image13.wmf"/><Relationship Id="rId5" Type="http://schemas.openxmlformats.org/officeDocument/2006/relationships/image" Target="../media/image10.wmf"/><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1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v-SE" dirty="0" smtClean="0"/>
              <a:t>Lecture 16</a:t>
            </a:r>
            <a:endParaRPr lang="sv-SE" dirty="0"/>
          </a:p>
        </p:txBody>
      </p:sp>
      <p:sp>
        <p:nvSpPr>
          <p:cNvPr id="3" name="Subtitle 2"/>
          <p:cNvSpPr>
            <a:spLocks noGrp="1"/>
          </p:cNvSpPr>
          <p:nvPr>
            <p:ph type="subTitle" idx="1"/>
          </p:nvPr>
        </p:nvSpPr>
        <p:spPr/>
        <p:txBody>
          <a:bodyPr/>
          <a:lstStyle/>
          <a:p>
            <a:r>
              <a:rPr lang="sv-SE" dirty="0" smtClean="0"/>
              <a:t>Introduction to Integrated Circuit Design</a:t>
            </a:r>
          </a:p>
          <a:p>
            <a:r>
              <a:rPr lang="sv-SE" dirty="0"/>
              <a:t>C</a:t>
            </a:r>
            <a:r>
              <a:rPr lang="sv-SE" dirty="0" smtClean="0"/>
              <a:t>ourse summary</a:t>
            </a:r>
            <a:endParaRPr lang="sv-SE" dirty="0"/>
          </a:p>
        </p:txBody>
      </p:sp>
    </p:spTree>
    <p:extLst>
      <p:ext uri="{BB962C8B-B14F-4D97-AF65-F5344CB8AC3E}">
        <p14:creationId xmlns:p14="http://schemas.microsoft.com/office/powerpoint/2010/main" val="2352532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631" y="365126"/>
            <a:ext cx="8543925" cy="1325563"/>
          </a:xfrm>
        </p:spPr>
        <p:txBody>
          <a:bodyPr/>
          <a:lstStyle/>
          <a:p>
            <a:r>
              <a:rPr lang="sv-SE" dirty="0" smtClean="0"/>
              <a:t>MOSFET models</a:t>
            </a:r>
            <a:endParaRPr lang="sv-SE" dirty="0"/>
          </a:p>
        </p:txBody>
      </p:sp>
      <p:sp>
        <p:nvSpPr>
          <p:cNvPr id="4" name="Date Placeholder 3"/>
          <p:cNvSpPr>
            <a:spLocks noGrp="1"/>
          </p:cNvSpPr>
          <p:nvPr>
            <p:ph type="dt" sz="half" idx="10"/>
          </p:nvPr>
        </p:nvSpPr>
        <p:spPr>
          <a:xfrm>
            <a:off x="691631" y="6356351"/>
            <a:ext cx="2228850" cy="365125"/>
          </a:xfrm>
        </p:spPr>
        <p:txBody>
          <a:bodyPr/>
          <a:lstStyle/>
          <a:p>
            <a:r>
              <a:rPr lang="sv-SE" smtClean="0"/>
              <a:t>2017</a:t>
            </a:r>
            <a:endParaRPr lang="sv-SE"/>
          </a:p>
        </p:txBody>
      </p:sp>
      <p:sp>
        <p:nvSpPr>
          <p:cNvPr id="5" name="Footer Placeholder 4"/>
          <p:cNvSpPr>
            <a:spLocks noGrp="1"/>
          </p:cNvSpPr>
          <p:nvPr>
            <p:ph type="ftr" sz="quarter" idx="11"/>
          </p:nvPr>
        </p:nvSpPr>
        <p:spPr>
          <a:xfrm>
            <a:off x="3291956" y="6356351"/>
            <a:ext cx="3343275" cy="365125"/>
          </a:xfrm>
        </p:spPr>
        <p:txBody>
          <a:bodyPr/>
          <a:lstStyle/>
          <a:p>
            <a:r>
              <a:rPr lang="sv-SE" smtClean="0"/>
              <a:t>Integrated Circuit Design</a:t>
            </a:r>
            <a:endParaRPr lang="sv-SE"/>
          </a:p>
        </p:txBody>
      </p:sp>
      <p:sp>
        <p:nvSpPr>
          <p:cNvPr id="6" name="Slide Number Placeholder 5"/>
          <p:cNvSpPr>
            <a:spLocks noGrp="1"/>
          </p:cNvSpPr>
          <p:nvPr>
            <p:ph type="sldNum" sz="quarter" idx="12"/>
          </p:nvPr>
        </p:nvSpPr>
        <p:spPr>
          <a:xfrm>
            <a:off x="7006706" y="6356351"/>
            <a:ext cx="2228850" cy="365125"/>
          </a:xfrm>
        </p:spPr>
        <p:txBody>
          <a:bodyPr/>
          <a:lstStyle/>
          <a:p>
            <a:r>
              <a:rPr lang="sv-SE" dirty="0" smtClean="0"/>
              <a:t>7</a:t>
            </a:r>
            <a:endParaRPr lang="sv-SE" dirty="0"/>
          </a:p>
        </p:txBody>
      </p:sp>
      <p:sp>
        <p:nvSpPr>
          <p:cNvPr id="75" name="Text Box 5"/>
          <p:cNvSpPr txBox="1">
            <a:spLocks noChangeArrowheads="1"/>
          </p:cNvSpPr>
          <p:nvPr/>
        </p:nvSpPr>
        <p:spPr bwMode="auto">
          <a:xfrm>
            <a:off x="6718998" y="5582520"/>
            <a:ext cx="512748" cy="323194"/>
          </a:xfrm>
          <a:prstGeom prst="rect">
            <a:avLst/>
          </a:prstGeom>
          <a:noFill/>
          <a:ln w="9525">
            <a:noFill/>
            <a:miter lim="800000"/>
            <a:headEnd/>
            <a:tailEnd/>
          </a:ln>
        </p:spPr>
        <p:txBody>
          <a:bodyPr vert="horz" wrap="square" lIns="57150" tIns="28575" rIns="57150" bIns="28575" numCol="1" anchor="t" anchorCtr="0" compatLnSpc="1">
            <a:prstTxWarp prst="textNoShape">
              <a:avLst/>
            </a:prstTxWarp>
          </a:bodyPr>
          <a:lstStyle/>
          <a:p>
            <a:pPr lvl="0" fontAlgn="base">
              <a:spcBef>
                <a:spcPct val="0"/>
              </a:spcBef>
              <a:spcAft>
                <a:spcPct val="0"/>
              </a:spcAft>
            </a:pPr>
            <a:r>
              <a:rPr lang="en-US" sz="1600" i="1" dirty="0">
                <a:solidFill>
                  <a:srgbClr val="000000"/>
                </a:solidFill>
                <a:latin typeface="Calibri" pitchFamily="34" charset="0"/>
                <a:ea typeface="Calibri" pitchFamily="34" charset="0"/>
                <a:cs typeface="Arial" pitchFamily="34" charset="0"/>
              </a:rPr>
              <a:t>V</a:t>
            </a:r>
            <a:r>
              <a:rPr lang="en-US" sz="1600" i="1" baseline="-25000" dirty="0">
                <a:solidFill>
                  <a:srgbClr val="000000"/>
                </a:solidFill>
                <a:latin typeface="Calibri" pitchFamily="34" charset="0"/>
                <a:ea typeface="Calibri" pitchFamily="34" charset="0"/>
                <a:cs typeface="Arial" pitchFamily="34" charset="0"/>
              </a:rPr>
              <a:t>GS</a:t>
            </a:r>
            <a:endParaRPr lang="en-US" sz="1600" dirty="0">
              <a:latin typeface="Arial" pitchFamily="34" charset="0"/>
            </a:endParaRPr>
          </a:p>
        </p:txBody>
      </p:sp>
      <p:grpSp>
        <p:nvGrpSpPr>
          <p:cNvPr id="87" name="Group 86"/>
          <p:cNvGrpSpPr/>
          <p:nvPr/>
        </p:nvGrpSpPr>
        <p:grpSpPr>
          <a:xfrm>
            <a:off x="4924640" y="2714369"/>
            <a:ext cx="3648839" cy="2897480"/>
            <a:chOff x="4914047" y="2714369"/>
            <a:chExt cx="4440529" cy="3526148"/>
          </a:xfrm>
        </p:grpSpPr>
        <p:pic>
          <p:nvPicPr>
            <p:cNvPr id="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4047" y="2714369"/>
              <a:ext cx="4440529" cy="3526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3" name="Group 82"/>
            <p:cNvGrpSpPr/>
            <p:nvPr/>
          </p:nvGrpSpPr>
          <p:grpSpPr>
            <a:xfrm>
              <a:off x="6286173" y="3361404"/>
              <a:ext cx="2825327" cy="2439711"/>
              <a:chOff x="6591196" y="3258036"/>
              <a:chExt cx="3655465" cy="3156547"/>
            </a:xfrm>
          </p:grpSpPr>
          <p:sp>
            <p:nvSpPr>
              <p:cNvPr id="84" name="Text Box 5"/>
              <p:cNvSpPr txBox="1">
                <a:spLocks noChangeArrowheads="1"/>
              </p:cNvSpPr>
              <p:nvPr/>
            </p:nvSpPr>
            <p:spPr bwMode="auto">
              <a:xfrm>
                <a:off x="7716742" y="5910527"/>
                <a:ext cx="2460399" cy="504056"/>
              </a:xfrm>
              <a:prstGeom prst="rect">
                <a:avLst/>
              </a:prstGeom>
              <a:noFill/>
              <a:ln w="9525">
                <a:noFill/>
                <a:miter lim="800000"/>
                <a:headEnd/>
                <a:tailEnd/>
              </a:ln>
            </p:spPr>
            <p:txBody>
              <a:bodyPr vert="horz" wrap="square" lIns="57150" tIns="28575" rIns="57150" bIns="28575" numCol="1" anchor="t" anchorCtr="0" compatLnSpc="1">
                <a:prstTxWarp prst="textNoShape">
                  <a:avLst/>
                </a:prstTxWarp>
              </a:bodyPr>
              <a:lstStyle/>
              <a:p>
                <a:pPr lvl="0" algn="ctr" fontAlgn="base">
                  <a:spcBef>
                    <a:spcPct val="0"/>
                  </a:spcBef>
                  <a:spcAft>
                    <a:spcPct val="0"/>
                  </a:spcAft>
                </a:pPr>
                <a:r>
                  <a:rPr lang="en-US" sz="1600" b="1" dirty="0" smtClean="0">
                    <a:solidFill>
                      <a:schemeClr val="bg1"/>
                    </a:solidFill>
                  </a:rPr>
                  <a:t>Linear region</a:t>
                </a:r>
                <a:endParaRPr lang="en-US" sz="1600" b="1" dirty="0">
                  <a:solidFill>
                    <a:schemeClr val="bg1"/>
                  </a:solidFill>
                </a:endParaRPr>
              </a:p>
            </p:txBody>
          </p:sp>
          <p:sp>
            <p:nvSpPr>
              <p:cNvPr id="85" name="Text Box 5"/>
              <p:cNvSpPr txBox="1">
                <a:spLocks noChangeArrowheads="1"/>
              </p:cNvSpPr>
              <p:nvPr/>
            </p:nvSpPr>
            <p:spPr bwMode="auto">
              <a:xfrm>
                <a:off x="6591196" y="3258036"/>
                <a:ext cx="3655465" cy="601144"/>
              </a:xfrm>
              <a:prstGeom prst="rect">
                <a:avLst/>
              </a:prstGeom>
              <a:noFill/>
              <a:ln w="9525">
                <a:noFill/>
                <a:miter lim="800000"/>
                <a:headEnd/>
                <a:tailEnd/>
              </a:ln>
            </p:spPr>
            <p:txBody>
              <a:bodyPr vert="horz" wrap="square" lIns="57150" tIns="28575" rIns="57150" bIns="28575" numCol="1" anchor="t" anchorCtr="0" compatLnSpc="1">
                <a:prstTxWarp prst="textNoShape">
                  <a:avLst/>
                </a:prstTxWarp>
              </a:bodyPr>
              <a:lstStyle/>
              <a:p>
                <a:pPr lvl="0" algn="ctr" fontAlgn="base">
                  <a:spcBef>
                    <a:spcPct val="0"/>
                  </a:spcBef>
                  <a:spcAft>
                    <a:spcPct val="0"/>
                  </a:spcAft>
                </a:pPr>
                <a:r>
                  <a:rPr lang="en-US" sz="1600" b="1" dirty="0" smtClean="0">
                    <a:solidFill>
                      <a:schemeClr val="bg1"/>
                    </a:solidFill>
                  </a:rPr>
                  <a:t>Saturation region</a:t>
                </a:r>
                <a:endParaRPr lang="en-US" sz="1600" b="1" dirty="0">
                  <a:solidFill>
                    <a:schemeClr val="bg1"/>
                  </a:solidFill>
                </a:endParaRPr>
              </a:p>
            </p:txBody>
          </p:sp>
        </p:grpSp>
      </p:grpSp>
      <p:sp>
        <p:nvSpPr>
          <p:cNvPr id="88" name="Text Box 5"/>
          <p:cNvSpPr txBox="1">
            <a:spLocks noChangeArrowheads="1"/>
          </p:cNvSpPr>
          <p:nvPr/>
        </p:nvSpPr>
        <p:spPr bwMode="auto">
          <a:xfrm rot="16200000">
            <a:off x="5027620" y="3962914"/>
            <a:ext cx="1146067" cy="506067"/>
          </a:xfrm>
          <a:prstGeom prst="rect">
            <a:avLst/>
          </a:prstGeom>
          <a:noFill/>
          <a:ln w="9525">
            <a:noFill/>
            <a:miter lim="800000"/>
            <a:headEnd/>
            <a:tailEnd/>
          </a:ln>
        </p:spPr>
        <p:txBody>
          <a:bodyPr vert="horz" wrap="square" lIns="57150" tIns="28575" rIns="57150" bIns="28575" numCol="1" anchor="t" anchorCtr="0" compatLnSpc="1">
            <a:prstTxWarp prst="textNoShape">
              <a:avLst/>
            </a:prstTxWarp>
          </a:bodyPr>
          <a:lstStyle/>
          <a:p>
            <a:pPr lvl="0" algn="ctr" fontAlgn="base">
              <a:spcBef>
                <a:spcPct val="0"/>
              </a:spcBef>
              <a:spcAft>
                <a:spcPct val="0"/>
              </a:spcAft>
            </a:pPr>
            <a:r>
              <a:rPr lang="en-US" sz="1600" b="1" dirty="0" smtClean="0">
                <a:solidFill>
                  <a:schemeClr val="bg1"/>
                </a:solidFill>
                <a:latin typeface="Calibri" pitchFamily="34" charset="0"/>
                <a:ea typeface="Calibri" pitchFamily="34" charset="0"/>
                <a:cs typeface="Arial" pitchFamily="34" charset="0"/>
              </a:rPr>
              <a:t>OFF region</a:t>
            </a:r>
            <a:endParaRPr lang="en-US" sz="1600" b="1" dirty="0">
              <a:solidFill>
                <a:schemeClr val="bg1"/>
              </a:solidFill>
              <a:latin typeface="Arial" pitchFamily="34" charset="0"/>
            </a:endParaRPr>
          </a:p>
        </p:txBody>
      </p:sp>
      <p:grpSp>
        <p:nvGrpSpPr>
          <p:cNvPr id="89" name="Group 88"/>
          <p:cNvGrpSpPr/>
          <p:nvPr/>
        </p:nvGrpSpPr>
        <p:grpSpPr>
          <a:xfrm>
            <a:off x="5988509" y="3188889"/>
            <a:ext cx="3904579" cy="2398909"/>
            <a:chOff x="6453097" y="3480010"/>
            <a:chExt cx="3904579" cy="2398909"/>
          </a:xfrm>
        </p:grpSpPr>
        <p:cxnSp>
          <p:nvCxnSpPr>
            <p:cNvPr id="90" name="Straight Connector 89"/>
            <p:cNvCxnSpPr/>
            <p:nvPr/>
          </p:nvCxnSpPr>
          <p:spPr>
            <a:xfrm flipV="1">
              <a:off x="6453097" y="3719595"/>
              <a:ext cx="2575873" cy="215932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91" name="Object 90"/>
            <p:cNvGraphicFramePr>
              <a:graphicFrameLocks noChangeAspect="1"/>
            </p:cNvGraphicFramePr>
            <p:nvPr>
              <p:extLst>
                <p:ext uri="{D42A27DB-BD31-4B8C-83A1-F6EECF244321}">
                  <p14:modId xmlns:p14="http://schemas.microsoft.com/office/powerpoint/2010/main" val="600373289"/>
                </p:ext>
              </p:extLst>
            </p:nvPr>
          </p:nvGraphicFramePr>
          <p:xfrm>
            <a:off x="8969701" y="3480010"/>
            <a:ext cx="1387975" cy="349130"/>
          </p:xfrm>
          <a:graphic>
            <a:graphicData uri="http://schemas.openxmlformats.org/presentationml/2006/ole">
              <mc:AlternateContent xmlns:mc="http://schemas.openxmlformats.org/markup-compatibility/2006">
                <mc:Choice xmlns:v="urn:schemas-microsoft-com:vml" Requires="v">
                  <p:oleObj spid="_x0000_s29719" name="Equation" r:id="rId4" imgW="812520" imgH="203040" progId="Equation.DSMT4">
                    <p:embed/>
                  </p:oleObj>
                </mc:Choice>
                <mc:Fallback>
                  <p:oleObj name="Equation" r:id="rId4" imgW="812520" imgH="2030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69701" y="3480010"/>
                          <a:ext cx="1387975" cy="349130"/>
                        </a:xfrm>
                        <a:prstGeom prst="rect">
                          <a:avLst/>
                        </a:prstGeom>
                        <a:noFill/>
                        <a:ln>
                          <a:noFill/>
                        </a:ln>
                        <a:extLst/>
                      </p:spPr>
                    </p:pic>
                  </p:oleObj>
                </mc:Fallback>
              </mc:AlternateContent>
            </a:graphicData>
          </a:graphic>
        </p:graphicFrame>
      </p:grpSp>
      <p:grpSp>
        <p:nvGrpSpPr>
          <p:cNvPr id="104" name="Group 103"/>
          <p:cNvGrpSpPr/>
          <p:nvPr/>
        </p:nvGrpSpPr>
        <p:grpSpPr>
          <a:xfrm>
            <a:off x="-881952" y="-851490"/>
            <a:ext cx="11969005" cy="9876671"/>
            <a:chOff x="-881952" y="-1099324"/>
            <a:chExt cx="11969005" cy="9876671"/>
          </a:xfrm>
        </p:grpSpPr>
        <p:sp>
          <p:nvSpPr>
            <p:cNvPr id="46" name="Arc 45"/>
            <p:cNvSpPr/>
            <p:nvPr/>
          </p:nvSpPr>
          <p:spPr>
            <a:xfrm rot="5400000">
              <a:off x="-2083891" y="102615"/>
              <a:ext cx="5832647" cy="3428769"/>
            </a:xfrm>
            <a:prstGeom prst="arc">
              <a:avLst>
                <a:gd name="adj1" fmla="val 18345097"/>
                <a:gd name="adj2" fmla="val 0"/>
              </a:avLst>
            </a:prstGeom>
            <a:solidFill>
              <a:srgbClr val="00B0F0">
                <a:alpha val="60000"/>
              </a:srgbClr>
            </a:solidFill>
            <a:ln w="28575">
              <a:solidFill>
                <a:srgbClr val="00B0F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47" name="Rectangle 13"/>
            <p:cNvSpPr>
              <a:spLocks noChangeArrowheads="1"/>
            </p:cNvSpPr>
            <p:nvPr/>
          </p:nvSpPr>
          <p:spPr bwMode="auto">
            <a:xfrm>
              <a:off x="708094" y="2071070"/>
              <a:ext cx="536434" cy="64269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600"/>
            </a:p>
          </p:txBody>
        </p:sp>
        <p:sp>
          <p:nvSpPr>
            <p:cNvPr id="48" name="Line 4"/>
            <p:cNvSpPr>
              <a:spLocks noChangeShapeType="1"/>
            </p:cNvSpPr>
            <p:nvPr/>
          </p:nvSpPr>
          <p:spPr bwMode="auto">
            <a:xfrm flipV="1">
              <a:off x="845973" y="2944697"/>
              <a:ext cx="648339" cy="1781674"/>
            </a:xfrm>
            <a:prstGeom prst="line">
              <a:avLst/>
            </a:prstGeom>
            <a:noFill/>
            <a:ln w="28575">
              <a:solidFill>
                <a:schemeClr val="tx1"/>
              </a:solidFill>
              <a:prstDash val="dash"/>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50" name="Rectangle 13"/>
            <p:cNvSpPr>
              <a:spLocks noChangeArrowheads="1"/>
            </p:cNvSpPr>
            <p:nvPr/>
          </p:nvSpPr>
          <p:spPr bwMode="auto">
            <a:xfrm>
              <a:off x="708094" y="2071070"/>
              <a:ext cx="930234" cy="64269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600"/>
            </a:p>
          </p:txBody>
        </p:sp>
        <p:sp>
          <p:nvSpPr>
            <p:cNvPr id="51" name="Text Box 9"/>
            <p:cNvSpPr txBox="1">
              <a:spLocks noChangeArrowheads="1"/>
            </p:cNvSpPr>
            <p:nvPr/>
          </p:nvSpPr>
          <p:spPr bwMode="auto">
            <a:xfrm>
              <a:off x="3738777" y="4492018"/>
              <a:ext cx="635854" cy="468905"/>
            </a:xfrm>
            <a:prstGeom prst="rect">
              <a:avLst/>
            </a:prstGeom>
            <a:noFill/>
            <a:ln w="9525">
              <a:noFill/>
              <a:miter lim="800000"/>
              <a:headEnd/>
              <a:tailEnd/>
            </a:ln>
          </p:spPr>
          <p:txBody>
            <a:bodyPr vert="horz" wrap="square" lIns="57150" tIns="28575" rIns="57150" bIns="28575" numCol="1" anchor="t" anchorCtr="0" compatLnSpc="1">
              <a:prstTxWarp prst="textNoShape">
                <a:avLst/>
              </a:prstTxWarp>
            </a:bodyPr>
            <a:lstStyle/>
            <a:p>
              <a:pPr fontAlgn="base">
                <a:spcBef>
                  <a:spcPct val="0"/>
                </a:spcBef>
                <a:spcAft>
                  <a:spcPct val="0"/>
                </a:spcAft>
              </a:pPr>
              <a:r>
                <a:rPr lang="en-US" sz="2000" dirty="0">
                  <a:solidFill>
                    <a:srgbClr val="000000"/>
                  </a:solidFill>
                  <a:latin typeface="Calibri" pitchFamily="34" charset="0"/>
                  <a:ea typeface="Calibri" pitchFamily="34" charset="0"/>
                  <a:cs typeface="Arial" pitchFamily="34" charset="0"/>
                </a:rPr>
                <a:t>V</a:t>
              </a:r>
              <a:r>
                <a:rPr lang="en-US" sz="2000" baseline="-30000" dirty="0">
                  <a:solidFill>
                    <a:srgbClr val="000000"/>
                  </a:solidFill>
                  <a:latin typeface="Calibri" pitchFamily="34" charset="0"/>
                  <a:ea typeface="Calibri" pitchFamily="34" charset="0"/>
                  <a:cs typeface="Arial" pitchFamily="34" charset="0"/>
                </a:rPr>
                <a:t>DS</a:t>
              </a:r>
              <a:endParaRPr lang="en-US" sz="2000" dirty="0">
                <a:latin typeface="Arial" pitchFamily="34" charset="0"/>
              </a:endParaRPr>
            </a:p>
          </p:txBody>
        </p:sp>
        <p:sp>
          <p:nvSpPr>
            <p:cNvPr id="52" name="Line 11"/>
            <p:cNvSpPr>
              <a:spLocks noChangeShapeType="1"/>
            </p:cNvSpPr>
            <p:nvPr/>
          </p:nvSpPr>
          <p:spPr bwMode="auto">
            <a:xfrm flipV="1">
              <a:off x="702224" y="4744899"/>
              <a:ext cx="3013203" cy="1093"/>
            </a:xfrm>
            <a:prstGeom prst="line">
              <a:avLst/>
            </a:prstGeom>
            <a:noFill/>
            <a:ln w="28575">
              <a:solidFill>
                <a:schemeClr val="tx1"/>
              </a:solidFill>
              <a:round/>
              <a:headEnd/>
              <a:tailEnd type="triangle" w="med" len="med"/>
            </a:ln>
          </p:spPr>
          <p:txBody>
            <a:bodyPr vert="horz" wrap="square" lIns="91440" tIns="45720" rIns="91440" bIns="45720" numCol="1" anchor="t" anchorCtr="0" compatLnSpc="1">
              <a:prstTxWarp prst="textNoShape">
                <a:avLst/>
              </a:prstTxWarp>
            </a:bodyPr>
            <a:lstStyle/>
            <a:p>
              <a:endParaRPr lang="en-US" sz="1600"/>
            </a:p>
          </p:txBody>
        </p:sp>
        <p:sp>
          <p:nvSpPr>
            <p:cNvPr id="53" name="Arc 52"/>
            <p:cNvSpPr/>
            <p:nvPr/>
          </p:nvSpPr>
          <p:spPr>
            <a:xfrm rot="16200000">
              <a:off x="-472101" y="4146639"/>
              <a:ext cx="5832647" cy="3428769"/>
            </a:xfrm>
            <a:prstGeom prst="arc">
              <a:avLst>
                <a:gd name="adj1" fmla="val 18345097"/>
                <a:gd name="adj2" fmla="val 0"/>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54" name="Text Box 10"/>
            <p:cNvSpPr txBox="1">
              <a:spLocks noChangeArrowheads="1"/>
            </p:cNvSpPr>
            <p:nvPr/>
          </p:nvSpPr>
          <p:spPr bwMode="auto">
            <a:xfrm>
              <a:off x="657837" y="2099532"/>
              <a:ext cx="1946308" cy="714834"/>
            </a:xfrm>
            <a:prstGeom prst="rect">
              <a:avLst/>
            </a:prstGeom>
            <a:solidFill>
              <a:schemeClr val="bg1"/>
            </a:solidFill>
            <a:ln w="9525">
              <a:noFill/>
              <a:miter lim="800000"/>
              <a:headEnd/>
              <a:tailEnd/>
            </a:ln>
          </p:spPr>
          <p:txBody>
            <a:bodyPr vert="horz" wrap="square" lIns="57150" tIns="28575" rIns="57150" bIns="28575" numCol="1" anchor="t" anchorCtr="0" compatLnSpc="1">
              <a:prstTxWarp prst="textNoShape">
                <a:avLst/>
              </a:prstTxWarp>
            </a:bodyPr>
            <a:lstStyle/>
            <a:p>
              <a:pPr fontAlgn="base">
                <a:spcBef>
                  <a:spcPct val="0"/>
                </a:spcBef>
                <a:spcAft>
                  <a:spcPct val="0"/>
                </a:spcAft>
              </a:pPr>
              <a:r>
                <a:rPr lang="en-US" sz="2000" dirty="0">
                  <a:solidFill>
                    <a:srgbClr val="000000"/>
                  </a:solidFill>
                  <a:latin typeface="Calibri" pitchFamily="34" charset="0"/>
                  <a:ea typeface="Calibri" pitchFamily="34" charset="0"/>
                  <a:cs typeface="Arial" pitchFamily="34" charset="0"/>
                </a:rPr>
                <a:t>I</a:t>
              </a:r>
              <a:r>
                <a:rPr lang="en-US" sz="2000" baseline="-30000" dirty="0">
                  <a:solidFill>
                    <a:srgbClr val="000000"/>
                  </a:solidFill>
                  <a:latin typeface="Calibri" pitchFamily="34" charset="0"/>
                  <a:ea typeface="Calibri" pitchFamily="34" charset="0"/>
                  <a:cs typeface="Arial" pitchFamily="34" charset="0"/>
                </a:rPr>
                <a:t>DS</a:t>
              </a:r>
              <a:endParaRPr lang="en-US" sz="2000" dirty="0">
                <a:latin typeface="Arial" pitchFamily="34" charset="0"/>
              </a:endParaRPr>
            </a:p>
          </p:txBody>
        </p:sp>
        <p:sp>
          <p:nvSpPr>
            <p:cNvPr id="55" name="Freeform 54"/>
            <p:cNvSpPr/>
            <p:nvPr/>
          </p:nvSpPr>
          <p:spPr>
            <a:xfrm>
              <a:off x="942805" y="2806440"/>
              <a:ext cx="2600325" cy="1957388"/>
            </a:xfrm>
            <a:custGeom>
              <a:avLst/>
              <a:gdLst>
                <a:gd name="connsiteX0" fmla="*/ 1485900 w 2600325"/>
                <a:gd name="connsiteY0" fmla="*/ 0 h 1957388"/>
                <a:gd name="connsiteX1" fmla="*/ 1243012 w 2600325"/>
                <a:gd name="connsiteY1" fmla="*/ 857250 h 1957388"/>
                <a:gd name="connsiteX2" fmla="*/ 885825 w 2600325"/>
                <a:gd name="connsiteY2" fmla="*/ 1414463 h 1957388"/>
                <a:gd name="connsiteX3" fmla="*/ 485775 w 2600325"/>
                <a:gd name="connsiteY3" fmla="*/ 1814513 h 1957388"/>
                <a:gd name="connsiteX4" fmla="*/ 0 w 2600325"/>
                <a:gd name="connsiteY4" fmla="*/ 1957388 h 1957388"/>
                <a:gd name="connsiteX5" fmla="*/ 2557462 w 2600325"/>
                <a:gd name="connsiteY5" fmla="*/ 1943100 h 1957388"/>
                <a:gd name="connsiteX6" fmla="*/ 2600325 w 2600325"/>
                <a:gd name="connsiteY6" fmla="*/ 85725 h 1957388"/>
                <a:gd name="connsiteX7" fmla="*/ 1485900 w 2600325"/>
                <a:gd name="connsiteY7" fmla="*/ 0 h 1957388"/>
                <a:gd name="connsiteX0" fmla="*/ 1485900 w 2600325"/>
                <a:gd name="connsiteY0" fmla="*/ 0 h 1957388"/>
                <a:gd name="connsiteX1" fmla="*/ 1243012 w 2600325"/>
                <a:gd name="connsiteY1" fmla="*/ 857250 h 1957388"/>
                <a:gd name="connsiteX2" fmla="*/ 885825 w 2600325"/>
                <a:gd name="connsiteY2" fmla="*/ 1414463 h 1957388"/>
                <a:gd name="connsiteX3" fmla="*/ 485775 w 2600325"/>
                <a:gd name="connsiteY3" fmla="*/ 1814513 h 1957388"/>
                <a:gd name="connsiteX4" fmla="*/ 0 w 2600325"/>
                <a:gd name="connsiteY4" fmla="*/ 1957388 h 1957388"/>
                <a:gd name="connsiteX5" fmla="*/ 2586037 w 2600325"/>
                <a:gd name="connsiteY5" fmla="*/ 1943100 h 1957388"/>
                <a:gd name="connsiteX6" fmla="*/ 2600325 w 2600325"/>
                <a:gd name="connsiteY6" fmla="*/ 85725 h 1957388"/>
                <a:gd name="connsiteX7" fmla="*/ 1485900 w 2600325"/>
                <a:gd name="connsiteY7" fmla="*/ 0 h 1957388"/>
                <a:gd name="connsiteX0" fmla="*/ 1485900 w 2600325"/>
                <a:gd name="connsiteY0" fmla="*/ 0 h 1957388"/>
                <a:gd name="connsiteX1" fmla="*/ 1243012 w 2600325"/>
                <a:gd name="connsiteY1" fmla="*/ 857250 h 1957388"/>
                <a:gd name="connsiteX2" fmla="*/ 885825 w 2600325"/>
                <a:gd name="connsiteY2" fmla="*/ 1414463 h 1957388"/>
                <a:gd name="connsiteX3" fmla="*/ 485775 w 2600325"/>
                <a:gd name="connsiteY3" fmla="*/ 1814513 h 1957388"/>
                <a:gd name="connsiteX4" fmla="*/ 0 w 2600325"/>
                <a:gd name="connsiteY4" fmla="*/ 1957388 h 1957388"/>
                <a:gd name="connsiteX5" fmla="*/ 2600324 w 2600325"/>
                <a:gd name="connsiteY5" fmla="*/ 1943100 h 1957388"/>
                <a:gd name="connsiteX6" fmla="*/ 2600325 w 2600325"/>
                <a:gd name="connsiteY6" fmla="*/ 85725 h 1957388"/>
                <a:gd name="connsiteX7" fmla="*/ 1485900 w 2600325"/>
                <a:gd name="connsiteY7" fmla="*/ 0 h 1957388"/>
                <a:gd name="connsiteX0" fmla="*/ 1485900 w 2600325"/>
                <a:gd name="connsiteY0" fmla="*/ 0 h 1957388"/>
                <a:gd name="connsiteX1" fmla="*/ 1243012 w 2600325"/>
                <a:gd name="connsiteY1" fmla="*/ 857250 h 1957388"/>
                <a:gd name="connsiteX2" fmla="*/ 885825 w 2600325"/>
                <a:gd name="connsiteY2" fmla="*/ 1414463 h 1957388"/>
                <a:gd name="connsiteX3" fmla="*/ 485775 w 2600325"/>
                <a:gd name="connsiteY3" fmla="*/ 1814513 h 1957388"/>
                <a:gd name="connsiteX4" fmla="*/ 0 w 2600325"/>
                <a:gd name="connsiteY4" fmla="*/ 1957388 h 1957388"/>
                <a:gd name="connsiteX5" fmla="*/ 2600324 w 2600325"/>
                <a:gd name="connsiteY5" fmla="*/ 1943100 h 1957388"/>
                <a:gd name="connsiteX6" fmla="*/ 2600325 w 2600325"/>
                <a:gd name="connsiteY6" fmla="*/ 14287 h 1957388"/>
                <a:gd name="connsiteX7" fmla="*/ 1485900 w 2600325"/>
                <a:gd name="connsiteY7" fmla="*/ 0 h 1957388"/>
                <a:gd name="connsiteX0" fmla="*/ 1485900 w 2600325"/>
                <a:gd name="connsiteY0" fmla="*/ 0 h 1957388"/>
                <a:gd name="connsiteX1" fmla="*/ 1243012 w 2600325"/>
                <a:gd name="connsiteY1" fmla="*/ 857250 h 1957388"/>
                <a:gd name="connsiteX2" fmla="*/ 885825 w 2600325"/>
                <a:gd name="connsiteY2" fmla="*/ 1414463 h 1957388"/>
                <a:gd name="connsiteX3" fmla="*/ 471488 w 2600325"/>
                <a:gd name="connsiteY3" fmla="*/ 1785938 h 1957388"/>
                <a:gd name="connsiteX4" fmla="*/ 0 w 2600325"/>
                <a:gd name="connsiteY4" fmla="*/ 1957388 h 1957388"/>
                <a:gd name="connsiteX5" fmla="*/ 2600324 w 2600325"/>
                <a:gd name="connsiteY5" fmla="*/ 1943100 h 1957388"/>
                <a:gd name="connsiteX6" fmla="*/ 2600325 w 2600325"/>
                <a:gd name="connsiteY6" fmla="*/ 14287 h 1957388"/>
                <a:gd name="connsiteX7" fmla="*/ 1485900 w 2600325"/>
                <a:gd name="connsiteY7" fmla="*/ 0 h 195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0325" h="1957388">
                  <a:moveTo>
                    <a:pt x="1485900" y="0"/>
                  </a:moveTo>
                  <a:lnTo>
                    <a:pt x="1243012" y="857250"/>
                  </a:lnTo>
                  <a:lnTo>
                    <a:pt x="885825" y="1414463"/>
                  </a:lnTo>
                  <a:lnTo>
                    <a:pt x="471488" y="1785938"/>
                  </a:lnTo>
                  <a:lnTo>
                    <a:pt x="0" y="1957388"/>
                  </a:lnTo>
                  <a:lnTo>
                    <a:pt x="2600324" y="1943100"/>
                  </a:lnTo>
                  <a:cubicBezTo>
                    <a:pt x="2600324" y="1323975"/>
                    <a:pt x="2600325" y="633412"/>
                    <a:pt x="2600325" y="14287"/>
                  </a:cubicBezTo>
                  <a:lnTo>
                    <a:pt x="1485900" y="0"/>
                  </a:lnTo>
                  <a:close/>
                </a:path>
              </a:pathLst>
            </a:custGeom>
            <a:solidFill>
              <a:srgbClr val="92D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6" name="Text Box 5"/>
            <p:cNvSpPr txBox="1">
              <a:spLocks noChangeArrowheads="1"/>
            </p:cNvSpPr>
            <p:nvPr/>
          </p:nvSpPr>
          <p:spPr bwMode="auto">
            <a:xfrm>
              <a:off x="2022670" y="3764060"/>
              <a:ext cx="1584141" cy="370247"/>
            </a:xfrm>
            <a:prstGeom prst="rect">
              <a:avLst/>
            </a:prstGeom>
            <a:noFill/>
            <a:ln w="9525">
              <a:noFill/>
              <a:miter lim="800000"/>
              <a:headEnd/>
              <a:tailEnd/>
            </a:ln>
          </p:spPr>
          <p:txBody>
            <a:bodyPr vert="horz" wrap="square" lIns="57150" tIns="28575" rIns="57150" bIns="28575" numCol="1" anchor="t" anchorCtr="0" compatLnSpc="1">
              <a:prstTxWarp prst="textNoShape">
                <a:avLst/>
              </a:prstTxWarp>
            </a:bodyPr>
            <a:lstStyle/>
            <a:p>
              <a:pPr fontAlgn="base">
                <a:spcBef>
                  <a:spcPct val="0"/>
                </a:spcBef>
                <a:spcAft>
                  <a:spcPct val="0"/>
                </a:spcAft>
              </a:pPr>
              <a:r>
                <a:rPr lang="en-US" sz="1600" i="1" dirty="0">
                  <a:solidFill>
                    <a:srgbClr val="000000"/>
                  </a:solidFill>
                  <a:latin typeface="Calibri" pitchFamily="34" charset="0"/>
                  <a:ea typeface="Calibri" pitchFamily="34" charset="0"/>
                  <a:cs typeface="Arial" pitchFamily="34" charset="0"/>
                </a:rPr>
                <a:t>Saturation region</a:t>
              </a:r>
              <a:endParaRPr lang="en-US" sz="1600" dirty="0">
                <a:latin typeface="Arial" pitchFamily="34" charset="0"/>
              </a:endParaRPr>
            </a:p>
          </p:txBody>
        </p:sp>
        <p:sp>
          <p:nvSpPr>
            <p:cNvPr id="59" name="Arc 58"/>
            <p:cNvSpPr/>
            <p:nvPr/>
          </p:nvSpPr>
          <p:spPr>
            <a:xfrm rot="16200000">
              <a:off x="319930" y="4286510"/>
              <a:ext cx="3433366" cy="2947844"/>
            </a:xfrm>
            <a:prstGeom prst="arc">
              <a:avLst>
                <a:gd name="adj1" fmla="val 18728727"/>
                <a:gd name="adj2" fmla="val 21427183"/>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60" name="Line 12"/>
            <p:cNvSpPr>
              <a:spLocks noChangeShapeType="1"/>
            </p:cNvSpPr>
            <p:nvPr/>
          </p:nvSpPr>
          <p:spPr bwMode="auto">
            <a:xfrm flipH="1" flipV="1">
              <a:off x="844661" y="2513786"/>
              <a:ext cx="1093" cy="2375128"/>
            </a:xfrm>
            <a:prstGeom prst="line">
              <a:avLst/>
            </a:prstGeom>
            <a:noFill/>
            <a:ln w="28575">
              <a:solidFill>
                <a:schemeClr val="tx1"/>
              </a:solidFill>
              <a:round/>
              <a:headEnd/>
              <a:tailEnd type="triangle" w="med" len="med"/>
            </a:ln>
          </p:spPr>
          <p:txBody>
            <a:bodyPr vert="horz" wrap="square" lIns="91440" tIns="45720" rIns="91440" bIns="45720" numCol="1" anchor="t" anchorCtr="0" compatLnSpc="1">
              <a:prstTxWarp prst="textNoShape">
                <a:avLst/>
              </a:prstTxWarp>
            </a:bodyPr>
            <a:lstStyle/>
            <a:p>
              <a:endParaRPr lang="en-US" sz="1600"/>
            </a:p>
          </p:txBody>
        </p:sp>
        <p:sp>
          <p:nvSpPr>
            <p:cNvPr id="61" name="Line 4"/>
            <p:cNvSpPr>
              <a:spLocks noChangeShapeType="1"/>
            </p:cNvSpPr>
            <p:nvPr/>
          </p:nvSpPr>
          <p:spPr bwMode="auto">
            <a:xfrm>
              <a:off x="848546" y="4763828"/>
              <a:ext cx="2736000" cy="0"/>
            </a:xfrm>
            <a:prstGeom prst="line">
              <a:avLst/>
            </a:prstGeom>
            <a:noFill/>
            <a:ln w="762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62" name="Text Box 5"/>
            <p:cNvSpPr txBox="1">
              <a:spLocks noChangeArrowheads="1"/>
            </p:cNvSpPr>
            <p:nvPr/>
          </p:nvSpPr>
          <p:spPr bwMode="auto">
            <a:xfrm>
              <a:off x="861524" y="2456950"/>
              <a:ext cx="3145561" cy="560061"/>
            </a:xfrm>
            <a:prstGeom prst="rect">
              <a:avLst/>
            </a:prstGeom>
            <a:noFill/>
            <a:ln w="9525">
              <a:noFill/>
              <a:miter lim="800000"/>
              <a:headEnd/>
              <a:tailEnd/>
            </a:ln>
          </p:spPr>
          <p:txBody>
            <a:bodyPr vert="horz" wrap="square" lIns="57150" tIns="28575" rIns="57150" bIns="28575" numCol="1" anchor="t" anchorCtr="0" compatLnSpc="1">
              <a:prstTxWarp prst="textNoShape">
                <a:avLst/>
              </a:prstTxWarp>
            </a:bodyPr>
            <a:lstStyle/>
            <a:p>
              <a:pPr fontAlgn="base">
                <a:spcBef>
                  <a:spcPct val="0"/>
                </a:spcBef>
                <a:spcAft>
                  <a:spcPct val="0"/>
                </a:spcAft>
              </a:pPr>
              <a:r>
                <a:rPr lang="en-US" sz="1600" i="1" dirty="0">
                  <a:solidFill>
                    <a:srgbClr val="000000"/>
                  </a:solidFill>
                  <a:latin typeface="Calibri" pitchFamily="34" charset="0"/>
                  <a:ea typeface="Calibri" pitchFamily="34" charset="0"/>
                  <a:cs typeface="Arial" pitchFamily="34" charset="0"/>
                </a:rPr>
                <a:t>Linear region</a:t>
              </a:r>
              <a:endParaRPr lang="en-US" sz="1600" dirty="0">
                <a:latin typeface="Arial" pitchFamily="34" charset="0"/>
              </a:endParaRPr>
            </a:p>
          </p:txBody>
        </p:sp>
        <p:sp>
          <p:nvSpPr>
            <p:cNvPr id="63" name="Text Box 5"/>
            <p:cNvSpPr txBox="1">
              <a:spLocks noChangeArrowheads="1"/>
            </p:cNvSpPr>
            <p:nvPr/>
          </p:nvSpPr>
          <p:spPr bwMode="auto">
            <a:xfrm>
              <a:off x="1453034" y="4746741"/>
              <a:ext cx="1633400" cy="344000"/>
            </a:xfrm>
            <a:prstGeom prst="rect">
              <a:avLst/>
            </a:prstGeom>
            <a:noFill/>
            <a:ln w="9525">
              <a:noFill/>
              <a:miter lim="800000"/>
              <a:headEnd/>
              <a:tailEnd/>
            </a:ln>
          </p:spPr>
          <p:txBody>
            <a:bodyPr vert="horz" wrap="square" lIns="57150" tIns="28575" rIns="57150" bIns="28575" numCol="1" anchor="t" anchorCtr="0" compatLnSpc="1">
              <a:prstTxWarp prst="textNoShape">
                <a:avLst/>
              </a:prstTxWarp>
            </a:bodyPr>
            <a:lstStyle/>
            <a:p>
              <a:pPr fontAlgn="base">
                <a:spcBef>
                  <a:spcPct val="0"/>
                </a:spcBef>
                <a:spcAft>
                  <a:spcPct val="0"/>
                </a:spcAft>
              </a:pPr>
              <a:r>
                <a:rPr lang="en-US" sz="1600" i="1" dirty="0">
                  <a:solidFill>
                    <a:srgbClr val="FF0000"/>
                  </a:solidFill>
                  <a:latin typeface="Calibri" pitchFamily="34" charset="0"/>
                  <a:ea typeface="Calibri" pitchFamily="34" charset="0"/>
                  <a:cs typeface="Arial" pitchFamily="34" charset="0"/>
                </a:rPr>
                <a:t>OFF region</a:t>
              </a:r>
              <a:endParaRPr lang="en-US" sz="1600" dirty="0">
                <a:solidFill>
                  <a:srgbClr val="FF0000"/>
                </a:solidFill>
                <a:latin typeface="Arial" pitchFamily="34" charset="0"/>
              </a:endParaRPr>
            </a:p>
          </p:txBody>
        </p:sp>
        <p:sp>
          <p:nvSpPr>
            <p:cNvPr id="64" name="Line 4"/>
            <p:cNvSpPr>
              <a:spLocks noChangeShapeType="1"/>
            </p:cNvSpPr>
            <p:nvPr/>
          </p:nvSpPr>
          <p:spPr bwMode="auto">
            <a:xfrm flipV="1">
              <a:off x="845973" y="2944697"/>
              <a:ext cx="648339" cy="1781674"/>
            </a:xfrm>
            <a:prstGeom prst="line">
              <a:avLst/>
            </a:prstGeom>
            <a:noFill/>
            <a:ln w="28575">
              <a:solidFill>
                <a:srgbClr val="0000FF"/>
              </a:solidFill>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65" name="Line 4"/>
            <p:cNvSpPr>
              <a:spLocks noChangeShapeType="1"/>
            </p:cNvSpPr>
            <p:nvPr/>
          </p:nvSpPr>
          <p:spPr bwMode="auto">
            <a:xfrm flipV="1">
              <a:off x="845973" y="2944697"/>
              <a:ext cx="648339" cy="1781674"/>
            </a:xfrm>
            <a:prstGeom prst="line">
              <a:avLst/>
            </a:prstGeom>
            <a:noFill/>
            <a:ln w="28575">
              <a:solidFill>
                <a:srgbClr val="0000FF"/>
              </a:solidFill>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66" name="Line 12"/>
            <p:cNvSpPr>
              <a:spLocks noChangeShapeType="1"/>
            </p:cNvSpPr>
            <p:nvPr/>
          </p:nvSpPr>
          <p:spPr bwMode="auto">
            <a:xfrm flipH="1" flipV="1">
              <a:off x="844661" y="2513786"/>
              <a:ext cx="1093" cy="2375128"/>
            </a:xfrm>
            <a:prstGeom prst="line">
              <a:avLst/>
            </a:prstGeom>
            <a:noFill/>
            <a:ln w="2857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sz="1600"/>
            </a:p>
          </p:txBody>
        </p:sp>
        <p:sp>
          <p:nvSpPr>
            <p:cNvPr id="69" name="Rectangle 68"/>
            <p:cNvSpPr/>
            <p:nvPr/>
          </p:nvSpPr>
          <p:spPr>
            <a:xfrm>
              <a:off x="798785" y="1652807"/>
              <a:ext cx="1300947" cy="432048"/>
            </a:xfrm>
            <a:prstGeom prst="rect">
              <a:avLst/>
            </a:prstGeom>
            <a:solidFill>
              <a:srgbClr val="FFFFFF"/>
            </a:solidFill>
            <a:ln>
              <a:solidFill>
                <a:schemeClr val="bg1">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9" name="Line 4"/>
            <p:cNvSpPr>
              <a:spLocks noChangeShapeType="1"/>
            </p:cNvSpPr>
            <p:nvPr/>
          </p:nvSpPr>
          <p:spPr bwMode="auto">
            <a:xfrm flipV="1">
              <a:off x="1494312" y="2944697"/>
              <a:ext cx="2090946" cy="0"/>
            </a:xfrm>
            <a:prstGeom prst="line">
              <a:avLst/>
            </a:prstGeom>
            <a:noFill/>
            <a:ln w="2857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70" name="Line 4"/>
            <p:cNvSpPr>
              <a:spLocks noChangeShapeType="1"/>
            </p:cNvSpPr>
            <p:nvPr/>
          </p:nvSpPr>
          <p:spPr bwMode="auto">
            <a:xfrm flipV="1">
              <a:off x="1382193" y="4052215"/>
              <a:ext cx="2224618" cy="0"/>
            </a:xfrm>
            <a:prstGeom prst="line">
              <a:avLst/>
            </a:prstGeom>
            <a:noFill/>
            <a:ln w="2857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71" name="Line 4"/>
            <p:cNvSpPr>
              <a:spLocks noChangeShapeType="1"/>
            </p:cNvSpPr>
            <p:nvPr/>
          </p:nvSpPr>
          <p:spPr bwMode="auto">
            <a:xfrm flipV="1">
              <a:off x="861525" y="4043747"/>
              <a:ext cx="520668" cy="702993"/>
            </a:xfrm>
            <a:prstGeom prst="line">
              <a:avLst/>
            </a:prstGeom>
            <a:noFill/>
            <a:ln w="28575">
              <a:solidFill>
                <a:srgbClr val="0000FF"/>
              </a:solidFill>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72" name="Title 1"/>
            <p:cNvSpPr txBox="1">
              <a:spLocks/>
            </p:cNvSpPr>
            <p:nvPr/>
          </p:nvSpPr>
          <p:spPr>
            <a:xfrm>
              <a:off x="114253" y="1206178"/>
              <a:ext cx="10972800" cy="114300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accent1">
                      <a:lumMod val="75000"/>
                    </a:schemeClr>
                  </a:solidFill>
                  <a:latin typeface="+mj-lt"/>
                  <a:ea typeface="+mj-ea"/>
                  <a:cs typeface="+mj-cs"/>
                </a:defRPr>
              </a:lvl1pPr>
            </a:lstStyle>
            <a:p>
              <a:endParaRPr lang="sv-SE" sz="1600" i="1" dirty="0">
                <a:latin typeface="+mn-lt"/>
              </a:endParaRPr>
            </a:p>
          </p:txBody>
        </p:sp>
      </p:grpSp>
      <p:sp>
        <p:nvSpPr>
          <p:cNvPr id="99" name="Text Box 5"/>
          <p:cNvSpPr txBox="1">
            <a:spLocks noChangeArrowheads="1"/>
          </p:cNvSpPr>
          <p:nvPr/>
        </p:nvSpPr>
        <p:spPr bwMode="auto">
          <a:xfrm>
            <a:off x="5069077" y="2264682"/>
            <a:ext cx="885801" cy="391142"/>
          </a:xfrm>
          <a:prstGeom prst="rect">
            <a:avLst/>
          </a:prstGeom>
          <a:noFill/>
          <a:ln w="9525">
            <a:noFill/>
            <a:miter lim="800000"/>
            <a:headEnd/>
            <a:tailEnd/>
          </a:ln>
        </p:spPr>
        <p:txBody>
          <a:bodyPr vert="horz" wrap="square" lIns="57150" tIns="28575" rIns="57150" bIns="28575" numCol="1" anchor="t" anchorCtr="0" compatLnSpc="1">
            <a:prstTxWarp prst="textNoShape">
              <a:avLst/>
            </a:prstTxWarp>
          </a:bodyPr>
          <a:lstStyle/>
          <a:p>
            <a:pPr lvl="0" algn="ctr" fontAlgn="base">
              <a:spcBef>
                <a:spcPct val="0"/>
              </a:spcBef>
              <a:spcAft>
                <a:spcPct val="0"/>
              </a:spcAft>
            </a:pPr>
            <a:r>
              <a:rPr lang="en-US" sz="2800" b="1" i="1" dirty="0" smtClean="0">
                <a:latin typeface="Calibri" pitchFamily="34" charset="0"/>
                <a:cs typeface="Arial" pitchFamily="34" charset="0"/>
              </a:rPr>
              <a:t>OFF</a:t>
            </a:r>
            <a:endParaRPr lang="en-US" sz="2800" b="1" dirty="0">
              <a:latin typeface="Arial" pitchFamily="34" charset="0"/>
            </a:endParaRPr>
          </a:p>
        </p:txBody>
      </p:sp>
      <p:sp>
        <p:nvSpPr>
          <p:cNvPr id="100" name="Text Box 5"/>
          <p:cNvSpPr txBox="1">
            <a:spLocks noChangeArrowheads="1"/>
          </p:cNvSpPr>
          <p:nvPr/>
        </p:nvSpPr>
        <p:spPr bwMode="auto">
          <a:xfrm>
            <a:off x="6574492" y="2264682"/>
            <a:ext cx="885801" cy="391142"/>
          </a:xfrm>
          <a:prstGeom prst="rect">
            <a:avLst/>
          </a:prstGeom>
          <a:noFill/>
          <a:ln w="9525">
            <a:noFill/>
            <a:miter lim="800000"/>
            <a:headEnd/>
            <a:tailEnd/>
          </a:ln>
        </p:spPr>
        <p:txBody>
          <a:bodyPr vert="horz" wrap="square" lIns="57150" tIns="28575" rIns="57150" bIns="28575" numCol="1" anchor="t" anchorCtr="0" compatLnSpc="1">
            <a:prstTxWarp prst="textNoShape">
              <a:avLst/>
            </a:prstTxWarp>
          </a:bodyPr>
          <a:lstStyle/>
          <a:p>
            <a:pPr lvl="0" algn="ctr" fontAlgn="base">
              <a:spcBef>
                <a:spcPct val="0"/>
              </a:spcBef>
              <a:spcAft>
                <a:spcPct val="0"/>
              </a:spcAft>
            </a:pPr>
            <a:r>
              <a:rPr lang="en-US" sz="2800" b="1" i="1" dirty="0" smtClean="0">
                <a:latin typeface="Calibri" pitchFamily="34" charset="0"/>
                <a:ea typeface="Calibri" pitchFamily="34" charset="0"/>
                <a:cs typeface="Arial" pitchFamily="34" charset="0"/>
              </a:rPr>
              <a:t>ON</a:t>
            </a:r>
            <a:endParaRPr lang="en-US" sz="2800" b="1" dirty="0">
              <a:latin typeface="Arial" pitchFamily="34" charset="0"/>
            </a:endParaRPr>
          </a:p>
        </p:txBody>
      </p:sp>
      <p:sp>
        <p:nvSpPr>
          <p:cNvPr id="102" name="Rectangle 101"/>
          <p:cNvSpPr/>
          <p:nvPr/>
        </p:nvSpPr>
        <p:spPr>
          <a:xfrm>
            <a:off x="2941272" y="1792398"/>
            <a:ext cx="3694345" cy="369332"/>
          </a:xfrm>
          <a:prstGeom prst="rect">
            <a:avLst/>
          </a:prstGeom>
        </p:spPr>
        <p:txBody>
          <a:bodyPr wrap="none">
            <a:spAutoFit/>
          </a:bodyPr>
          <a:lstStyle/>
          <a:p>
            <a:r>
              <a:rPr lang="sv-SE" dirty="0"/>
              <a:t>Models can predict </a:t>
            </a:r>
            <a:r>
              <a:rPr lang="sv-SE" i="1" dirty="0"/>
              <a:t>I</a:t>
            </a:r>
            <a:r>
              <a:rPr lang="sv-SE" i="1" baseline="-25000" dirty="0"/>
              <a:t>DS</a:t>
            </a:r>
            <a:r>
              <a:rPr lang="sv-SE" i="1" dirty="0"/>
              <a:t> </a:t>
            </a:r>
            <a:r>
              <a:rPr lang="sv-SE" dirty="0"/>
              <a:t>for any </a:t>
            </a:r>
            <a:r>
              <a:rPr lang="sv-SE" i="1" dirty="0"/>
              <a:t>V</a:t>
            </a:r>
            <a:r>
              <a:rPr lang="sv-SE" i="1" baseline="-25000" dirty="0"/>
              <a:t>GS</a:t>
            </a:r>
            <a:r>
              <a:rPr lang="sv-SE" dirty="0"/>
              <a:t>/</a:t>
            </a:r>
            <a:r>
              <a:rPr lang="sv-SE" i="1" dirty="0"/>
              <a:t>V</a:t>
            </a:r>
            <a:r>
              <a:rPr lang="sv-SE" i="1" baseline="-25000" dirty="0"/>
              <a:t>DS</a:t>
            </a:r>
            <a:endParaRPr lang="sv-SE" i="1" dirty="0"/>
          </a:p>
        </p:txBody>
      </p:sp>
      <p:sp>
        <p:nvSpPr>
          <p:cNvPr id="103" name="Text Box 5"/>
          <p:cNvSpPr txBox="1">
            <a:spLocks noChangeArrowheads="1"/>
          </p:cNvSpPr>
          <p:nvPr/>
        </p:nvSpPr>
        <p:spPr bwMode="auto">
          <a:xfrm rot="16200000">
            <a:off x="4506669" y="4001512"/>
            <a:ext cx="512748" cy="323194"/>
          </a:xfrm>
          <a:prstGeom prst="rect">
            <a:avLst/>
          </a:prstGeom>
          <a:noFill/>
          <a:ln w="9525">
            <a:noFill/>
            <a:miter lim="800000"/>
            <a:headEnd/>
            <a:tailEnd/>
          </a:ln>
        </p:spPr>
        <p:txBody>
          <a:bodyPr vert="horz" wrap="square" lIns="57150" tIns="28575" rIns="57150" bIns="28575" numCol="1" anchor="t" anchorCtr="0" compatLnSpc="1">
            <a:prstTxWarp prst="textNoShape">
              <a:avLst/>
            </a:prstTxWarp>
          </a:bodyPr>
          <a:lstStyle/>
          <a:p>
            <a:pPr lvl="0" fontAlgn="base">
              <a:spcBef>
                <a:spcPct val="0"/>
              </a:spcBef>
              <a:spcAft>
                <a:spcPct val="0"/>
              </a:spcAft>
            </a:pPr>
            <a:r>
              <a:rPr lang="en-US" sz="1600" i="1" dirty="0" smtClean="0">
                <a:solidFill>
                  <a:srgbClr val="000000"/>
                </a:solidFill>
                <a:latin typeface="Calibri" pitchFamily="34" charset="0"/>
                <a:ea typeface="Calibri" pitchFamily="34" charset="0"/>
                <a:cs typeface="Arial" pitchFamily="34" charset="0"/>
              </a:rPr>
              <a:t>V</a:t>
            </a:r>
            <a:r>
              <a:rPr lang="en-US" sz="1600" i="1" baseline="-25000" dirty="0" smtClean="0">
                <a:solidFill>
                  <a:srgbClr val="000000"/>
                </a:solidFill>
                <a:latin typeface="Calibri" pitchFamily="34" charset="0"/>
                <a:ea typeface="Calibri" pitchFamily="34" charset="0"/>
                <a:cs typeface="Arial" pitchFamily="34" charset="0"/>
              </a:rPr>
              <a:t>DS</a:t>
            </a:r>
            <a:endParaRPr lang="en-US" sz="1600" dirty="0">
              <a:latin typeface="Arial" pitchFamily="34" charset="0"/>
            </a:endParaRPr>
          </a:p>
        </p:txBody>
      </p:sp>
      <p:cxnSp>
        <p:nvCxnSpPr>
          <p:cNvPr id="105" name="Straight Connector 104"/>
          <p:cNvCxnSpPr/>
          <p:nvPr/>
        </p:nvCxnSpPr>
        <p:spPr>
          <a:xfrm flipV="1">
            <a:off x="5963424" y="2816507"/>
            <a:ext cx="0" cy="275412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6" name="Text Box 5"/>
          <p:cNvSpPr txBox="1">
            <a:spLocks noChangeArrowheads="1"/>
          </p:cNvSpPr>
          <p:nvPr/>
        </p:nvSpPr>
        <p:spPr bwMode="auto">
          <a:xfrm>
            <a:off x="2574466" y="2904665"/>
            <a:ext cx="1584141" cy="370247"/>
          </a:xfrm>
          <a:prstGeom prst="rect">
            <a:avLst/>
          </a:prstGeom>
          <a:noFill/>
          <a:ln w="9525">
            <a:noFill/>
            <a:miter lim="800000"/>
            <a:headEnd/>
            <a:tailEnd/>
          </a:ln>
        </p:spPr>
        <p:txBody>
          <a:bodyPr vert="horz" wrap="square" lIns="57150" tIns="28575" rIns="57150" bIns="28575" numCol="1" anchor="t" anchorCtr="0" compatLnSpc="1">
            <a:prstTxWarp prst="textNoShape">
              <a:avLst/>
            </a:prstTxWarp>
          </a:bodyPr>
          <a:lstStyle/>
          <a:p>
            <a:pPr fontAlgn="base">
              <a:spcBef>
                <a:spcPct val="0"/>
              </a:spcBef>
              <a:spcAft>
                <a:spcPct val="0"/>
              </a:spcAft>
            </a:pPr>
            <a:r>
              <a:rPr lang="en-US" sz="1600" i="1" dirty="0" smtClean="0">
                <a:solidFill>
                  <a:srgbClr val="000000"/>
                </a:solidFill>
                <a:latin typeface="Calibri" pitchFamily="34" charset="0"/>
                <a:ea typeface="Calibri" pitchFamily="34" charset="0"/>
                <a:cs typeface="Arial" pitchFamily="34" charset="0"/>
              </a:rPr>
              <a:t>Max current</a:t>
            </a:r>
            <a:endParaRPr lang="en-US" sz="1600" dirty="0">
              <a:latin typeface="Arial" pitchFamily="34" charset="0"/>
            </a:endParaRPr>
          </a:p>
        </p:txBody>
      </p:sp>
      <p:sp>
        <p:nvSpPr>
          <p:cNvPr id="107" name="Rectangle 106"/>
          <p:cNvSpPr/>
          <p:nvPr/>
        </p:nvSpPr>
        <p:spPr>
          <a:xfrm>
            <a:off x="1121859" y="5411599"/>
            <a:ext cx="2160976" cy="369332"/>
          </a:xfrm>
          <a:prstGeom prst="rect">
            <a:avLst/>
          </a:prstGeom>
        </p:spPr>
        <p:txBody>
          <a:bodyPr wrap="none">
            <a:spAutoFit/>
          </a:bodyPr>
          <a:lstStyle/>
          <a:p>
            <a:r>
              <a:rPr lang="sv-SE" dirty="0" smtClean="0"/>
              <a:t>Output characteristic</a:t>
            </a:r>
            <a:endParaRPr lang="sv-SE" i="1" dirty="0"/>
          </a:p>
        </p:txBody>
      </p:sp>
    </p:spTree>
    <p:extLst>
      <p:ext uri="{BB962C8B-B14F-4D97-AF65-F5344CB8AC3E}">
        <p14:creationId xmlns:p14="http://schemas.microsoft.com/office/powerpoint/2010/main" val="1653920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CMOS Inverter</a:t>
            </a:r>
            <a:endParaRPr lang="sv-SE"/>
          </a:p>
        </p:txBody>
      </p:sp>
      <p:sp>
        <p:nvSpPr>
          <p:cNvPr id="4" name="Date Placeholder 3"/>
          <p:cNvSpPr>
            <a:spLocks noGrp="1"/>
          </p:cNvSpPr>
          <p:nvPr>
            <p:ph type="dt" sz="half" idx="10"/>
          </p:nvPr>
        </p:nvSpPr>
        <p:spPr/>
        <p:txBody>
          <a:bodyPr/>
          <a:lstStyle/>
          <a:p>
            <a:r>
              <a:rPr lang="sv-SE" smtClean="0"/>
              <a:t>2017</a:t>
            </a:r>
            <a:endParaRPr lang="sv-SE"/>
          </a:p>
        </p:txBody>
      </p:sp>
      <p:sp>
        <p:nvSpPr>
          <p:cNvPr id="5" name="Footer Placeholder 4"/>
          <p:cNvSpPr>
            <a:spLocks noGrp="1"/>
          </p:cNvSpPr>
          <p:nvPr>
            <p:ph type="ftr" sz="quarter" idx="11"/>
          </p:nvPr>
        </p:nvSpPr>
        <p:spPr/>
        <p:txBody>
          <a:bodyPr/>
          <a:lstStyle/>
          <a:p>
            <a:r>
              <a:rPr lang="sv-SE" smtClean="0"/>
              <a:t>Integrated Circuit Design</a:t>
            </a:r>
            <a:endParaRPr lang="sv-SE"/>
          </a:p>
        </p:txBody>
      </p:sp>
      <p:sp>
        <p:nvSpPr>
          <p:cNvPr id="6" name="Slide Number Placeholder 5"/>
          <p:cNvSpPr>
            <a:spLocks noGrp="1"/>
          </p:cNvSpPr>
          <p:nvPr>
            <p:ph type="sldNum" sz="quarter" idx="12"/>
          </p:nvPr>
        </p:nvSpPr>
        <p:spPr/>
        <p:txBody>
          <a:bodyPr/>
          <a:lstStyle/>
          <a:p>
            <a:r>
              <a:rPr lang="sv-SE" dirty="0" smtClean="0"/>
              <a:t>8</a:t>
            </a:r>
            <a:endParaRPr lang="sv-SE" dirty="0"/>
          </a:p>
        </p:txBody>
      </p:sp>
      <p:grpSp>
        <p:nvGrpSpPr>
          <p:cNvPr id="7" name="Group 6"/>
          <p:cNvGrpSpPr/>
          <p:nvPr/>
        </p:nvGrpSpPr>
        <p:grpSpPr>
          <a:xfrm>
            <a:off x="3153000" y="2420888"/>
            <a:ext cx="3600000" cy="3608979"/>
            <a:chOff x="3600001" y="2420888"/>
            <a:chExt cx="3600000" cy="3608978"/>
          </a:xfrm>
        </p:grpSpPr>
        <p:sp>
          <p:nvSpPr>
            <p:cNvPr id="8" name="Freeform 7"/>
            <p:cNvSpPr>
              <a:spLocks/>
            </p:cNvSpPr>
            <p:nvPr/>
          </p:nvSpPr>
          <p:spPr>
            <a:xfrm>
              <a:off x="4320000" y="3861048"/>
              <a:ext cx="2160000" cy="2160000"/>
            </a:xfrm>
            <a:custGeom>
              <a:avLst/>
              <a:gdLst>
                <a:gd name="connsiteX0" fmla="*/ 0 w 1424539"/>
                <a:gd name="connsiteY0" fmla="*/ 1135781 h 1145406"/>
                <a:gd name="connsiteX1" fmla="*/ 1414913 w 1424539"/>
                <a:gd name="connsiteY1" fmla="*/ 0 h 1145406"/>
                <a:gd name="connsiteX2" fmla="*/ 1424539 w 1424539"/>
                <a:gd name="connsiteY2" fmla="*/ 1145406 h 1145406"/>
                <a:gd name="connsiteX3" fmla="*/ 0 w 1424539"/>
                <a:gd name="connsiteY3" fmla="*/ 1135781 h 1145406"/>
                <a:gd name="connsiteX0" fmla="*/ 0 w 1434865"/>
                <a:gd name="connsiteY0" fmla="*/ 1135781 h 1145406"/>
                <a:gd name="connsiteX1" fmla="*/ 1434445 w 1434865"/>
                <a:gd name="connsiteY1" fmla="*/ 0 h 1145406"/>
                <a:gd name="connsiteX2" fmla="*/ 1424539 w 1434865"/>
                <a:gd name="connsiteY2" fmla="*/ 1145406 h 1145406"/>
                <a:gd name="connsiteX3" fmla="*/ 0 w 1434865"/>
                <a:gd name="connsiteY3" fmla="*/ 1135781 h 1145406"/>
                <a:gd name="connsiteX0" fmla="*/ 0 w 1434865"/>
                <a:gd name="connsiteY0" fmla="*/ 1135781 h 1145406"/>
                <a:gd name="connsiteX1" fmla="*/ 1434445 w 1434865"/>
                <a:gd name="connsiteY1" fmla="*/ 0 h 1145406"/>
                <a:gd name="connsiteX2" fmla="*/ 1424539 w 1434865"/>
                <a:gd name="connsiteY2" fmla="*/ 1145406 h 1145406"/>
                <a:gd name="connsiteX3" fmla="*/ 0 w 1434865"/>
                <a:gd name="connsiteY3" fmla="*/ 1135781 h 1145406"/>
                <a:gd name="connsiteX0" fmla="*/ 0 w 1434865"/>
                <a:gd name="connsiteY0" fmla="*/ 1135781 h 1145406"/>
                <a:gd name="connsiteX1" fmla="*/ 1434445 w 1434865"/>
                <a:gd name="connsiteY1" fmla="*/ 0 h 1145406"/>
                <a:gd name="connsiteX2" fmla="*/ 1424539 w 1434865"/>
                <a:gd name="connsiteY2" fmla="*/ 1145406 h 1145406"/>
                <a:gd name="connsiteX3" fmla="*/ 0 w 1434865"/>
                <a:gd name="connsiteY3" fmla="*/ 1135781 h 1145406"/>
                <a:gd name="connsiteX0" fmla="*/ 0 w 1425589"/>
                <a:gd name="connsiteY0" fmla="*/ 1126211 h 1135836"/>
                <a:gd name="connsiteX1" fmla="*/ 1424679 w 1425589"/>
                <a:gd name="connsiteY1" fmla="*/ 0 h 1135836"/>
                <a:gd name="connsiteX2" fmla="*/ 1424539 w 1425589"/>
                <a:gd name="connsiteY2" fmla="*/ 1135836 h 1135836"/>
                <a:gd name="connsiteX3" fmla="*/ 0 w 1425589"/>
                <a:gd name="connsiteY3" fmla="*/ 1126211 h 1135836"/>
                <a:gd name="connsiteX0" fmla="*/ 0 w 1425589"/>
                <a:gd name="connsiteY0" fmla="*/ 1135781 h 1135836"/>
                <a:gd name="connsiteX1" fmla="*/ 1424679 w 1425589"/>
                <a:gd name="connsiteY1" fmla="*/ 0 h 1135836"/>
                <a:gd name="connsiteX2" fmla="*/ 1424539 w 1425589"/>
                <a:gd name="connsiteY2" fmla="*/ 1135836 h 1135836"/>
                <a:gd name="connsiteX3" fmla="*/ 0 w 1425589"/>
                <a:gd name="connsiteY3" fmla="*/ 1135781 h 1135836"/>
              </a:gdLst>
              <a:ahLst/>
              <a:cxnLst>
                <a:cxn ang="0">
                  <a:pos x="connsiteX0" y="connsiteY0"/>
                </a:cxn>
                <a:cxn ang="0">
                  <a:pos x="connsiteX1" y="connsiteY1"/>
                </a:cxn>
                <a:cxn ang="0">
                  <a:pos x="connsiteX2" y="connsiteY2"/>
                </a:cxn>
                <a:cxn ang="0">
                  <a:pos x="connsiteX3" y="connsiteY3"/>
                </a:cxn>
              </a:cxnLst>
              <a:rect l="l" t="t" r="r" b="b"/>
              <a:pathLst>
                <a:path w="1425589" h="1135836">
                  <a:moveTo>
                    <a:pt x="0" y="1135781"/>
                  </a:moveTo>
                  <a:lnTo>
                    <a:pt x="1424679" y="0"/>
                  </a:lnTo>
                  <a:cubicBezTo>
                    <a:pt x="1427888" y="381802"/>
                    <a:pt x="1421330" y="754034"/>
                    <a:pt x="1424539" y="1135836"/>
                  </a:cubicBezTo>
                  <a:lnTo>
                    <a:pt x="0" y="1135781"/>
                  </a:lnTo>
                  <a:close/>
                </a:path>
              </a:pathLst>
            </a:custGeom>
            <a:solidFill>
              <a:srgbClr val="00B0F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sv-SE" dirty="0"/>
            </a:p>
          </p:txBody>
        </p:sp>
        <p:sp>
          <p:nvSpPr>
            <p:cNvPr id="9" name="Freeform 8"/>
            <p:cNvSpPr>
              <a:spLocks/>
            </p:cNvSpPr>
            <p:nvPr/>
          </p:nvSpPr>
          <p:spPr>
            <a:xfrm rot="10800000">
              <a:off x="4320000" y="2421127"/>
              <a:ext cx="2160000" cy="2160000"/>
            </a:xfrm>
            <a:custGeom>
              <a:avLst/>
              <a:gdLst>
                <a:gd name="connsiteX0" fmla="*/ 0 w 1424539"/>
                <a:gd name="connsiteY0" fmla="*/ 1135781 h 1145406"/>
                <a:gd name="connsiteX1" fmla="*/ 1414913 w 1424539"/>
                <a:gd name="connsiteY1" fmla="*/ 0 h 1145406"/>
                <a:gd name="connsiteX2" fmla="*/ 1424539 w 1424539"/>
                <a:gd name="connsiteY2" fmla="*/ 1145406 h 1145406"/>
                <a:gd name="connsiteX3" fmla="*/ 0 w 1424539"/>
                <a:gd name="connsiteY3" fmla="*/ 1135781 h 1145406"/>
                <a:gd name="connsiteX0" fmla="*/ 0 w 1434865"/>
                <a:gd name="connsiteY0" fmla="*/ 1135781 h 1145406"/>
                <a:gd name="connsiteX1" fmla="*/ 1434445 w 1434865"/>
                <a:gd name="connsiteY1" fmla="*/ 0 h 1145406"/>
                <a:gd name="connsiteX2" fmla="*/ 1424539 w 1434865"/>
                <a:gd name="connsiteY2" fmla="*/ 1145406 h 1145406"/>
                <a:gd name="connsiteX3" fmla="*/ 0 w 1434865"/>
                <a:gd name="connsiteY3" fmla="*/ 1135781 h 1145406"/>
                <a:gd name="connsiteX0" fmla="*/ 0 w 1434865"/>
                <a:gd name="connsiteY0" fmla="*/ 1135781 h 1145406"/>
                <a:gd name="connsiteX1" fmla="*/ 1434445 w 1434865"/>
                <a:gd name="connsiteY1" fmla="*/ 0 h 1145406"/>
                <a:gd name="connsiteX2" fmla="*/ 1424539 w 1434865"/>
                <a:gd name="connsiteY2" fmla="*/ 1145406 h 1145406"/>
                <a:gd name="connsiteX3" fmla="*/ 0 w 1434865"/>
                <a:gd name="connsiteY3" fmla="*/ 1135781 h 1145406"/>
                <a:gd name="connsiteX0" fmla="*/ 0 w 1434865"/>
                <a:gd name="connsiteY0" fmla="*/ 1135781 h 1145406"/>
                <a:gd name="connsiteX1" fmla="*/ 1434445 w 1434865"/>
                <a:gd name="connsiteY1" fmla="*/ 0 h 1145406"/>
                <a:gd name="connsiteX2" fmla="*/ 1424539 w 1434865"/>
                <a:gd name="connsiteY2" fmla="*/ 1145406 h 1145406"/>
                <a:gd name="connsiteX3" fmla="*/ 0 w 1434865"/>
                <a:gd name="connsiteY3" fmla="*/ 1135781 h 1145406"/>
                <a:gd name="connsiteX0" fmla="*/ 0 w 1425589"/>
                <a:gd name="connsiteY0" fmla="*/ 1126211 h 1135836"/>
                <a:gd name="connsiteX1" fmla="*/ 1424679 w 1425589"/>
                <a:gd name="connsiteY1" fmla="*/ 0 h 1135836"/>
                <a:gd name="connsiteX2" fmla="*/ 1424539 w 1425589"/>
                <a:gd name="connsiteY2" fmla="*/ 1135836 h 1135836"/>
                <a:gd name="connsiteX3" fmla="*/ 0 w 1425589"/>
                <a:gd name="connsiteY3" fmla="*/ 1126211 h 1135836"/>
                <a:gd name="connsiteX0" fmla="*/ 0 w 1425589"/>
                <a:gd name="connsiteY0" fmla="*/ 1135781 h 1135836"/>
                <a:gd name="connsiteX1" fmla="*/ 1424679 w 1425589"/>
                <a:gd name="connsiteY1" fmla="*/ 0 h 1135836"/>
                <a:gd name="connsiteX2" fmla="*/ 1424539 w 1425589"/>
                <a:gd name="connsiteY2" fmla="*/ 1135836 h 1135836"/>
                <a:gd name="connsiteX3" fmla="*/ 0 w 1425589"/>
                <a:gd name="connsiteY3" fmla="*/ 1135781 h 1135836"/>
              </a:gdLst>
              <a:ahLst/>
              <a:cxnLst>
                <a:cxn ang="0">
                  <a:pos x="connsiteX0" y="connsiteY0"/>
                </a:cxn>
                <a:cxn ang="0">
                  <a:pos x="connsiteX1" y="connsiteY1"/>
                </a:cxn>
                <a:cxn ang="0">
                  <a:pos x="connsiteX2" y="connsiteY2"/>
                </a:cxn>
                <a:cxn ang="0">
                  <a:pos x="connsiteX3" y="connsiteY3"/>
                </a:cxn>
              </a:cxnLst>
              <a:rect l="l" t="t" r="r" b="b"/>
              <a:pathLst>
                <a:path w="1425589" h="1135836">
                  <a:moveTo>
                    <a:pt x="0" y="1135781"/>
                  </a:moveTo>
                  <a:lnTo>
                    <a:pt x="1424679" y="0"/>
                  </a:lnTo>
                  <a:cubicBezTo>
                    <a:pt x="1427888" y="381802"/>
                    <a:pt x="1421330" y="754034"/>
                    <a:pt x="1424539" y="1135836"/>
                  </a:cubicBezTo>
                  <a:lnTo>
                    <a:pt x="0" y="1135781"/>
                  </a:lnTo>
                  <a:close/>
                </a:path>
              </a:pathLst>
            </a:custGeom>
            <a:solidFill>
              <a:srgbClr val="00B0F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sv-SE" dirty="0"/>
            </a:p>
          </p:txBody>
        </p:sp>
        <p:sp>
          <p:nvSpPr>
            <p:cNvPr id="10" name="Freeform 9"/>
            <p:cNvSpPr/>
            <p:nvPr/>
          </p:nvSpPr>
          <p:spPr>
            <a:xfrm>
              <a:off x="4320000" y="2420888"/>
              <a:ext cx="2177755" cy="3600000"/>
            </a:xfrm>
            <a:custGeom>
              <a:avLst/>
              <a:gdLst>
                <a:gd name="connsiteX0" fmla="*/ 0 w 1078029"/>
                <a:gd name="connsiteY0" fmla="*/ 731520 h 1395663"/>
                <a:gd name="connsiteX1" fmla="*/ 1078029 w 1078029"/>
                <a:gd name="connsiteY1" fmla="*/ 0 h 1395663"/>
                <a:gd name="connsiteX2" fmla="*/ 1058779 w 1078029"/>
                <a:gd name="connsiteY2" fmla="*/ 635268 h 1395663"/>
                <a:gd name="connsiteX3" fmla="*/ 9625 w 1078029"/>
                <a:gd name="connsiteY3" fmla="*/ 1395663 h 1395663"/>
                <a:gd name="connsiteX4" fmla="*/ 0 w 1078029"/>
                <a:gd name="connsiteY4" fmla="*/ 731520 h 1395663"/>
                <a:gd name="connsiteX0" fmla="*/ 0 w 1078029"/>
                <a:gd name="connsiteY0" fmla="*/ 731520 h 1395663"/>
                <a:gd name="connsiteX1" fmla="*/ 1078029 w 1078029"/>
                <a:gd name="connsiteY1" fmla="*/ 0 h 1395663"/>
                <a:gd name="connsiteX2" fmla="*/ 1068405 w 1078029"/>
                <a:gd name="connsiteY2" fmla="*/ 635268 h 1395663"/>
                <a:gd name="connsiteX3" fmla="*/ 9625 w 1078029"/>
                <a:gd name="connsiteY3" fmla="*/ 1395663 h 1395663"/>
                <a:gd name="connsiteX4" fmla="*/ 0 w 1078029"/>
                <a:gd name="connsiteY4" fmla="*/ 731520 h 1395663"/>
                <a:gd name="connsiteX0" fmla="*/ 0 w 1078030"/>
                <a:gd name="connsiteY0" fmla="*/ 731520 h 1395663"/>
                <a:gd name="connsiteX1" fmla="*/ 1078029 w 1078030"/>
                <a:gd name="connsiteY1" fmla="*/ 0 h 1395663"/>
                <a:gd name="connsiteX2" fmla="*/ 1078030 w 1078030"/>
                <a:gd name="connsiteY2" fmla="*/ 635268 h 1395663"/>
                <a:gd name="connsiteX3" fmla="*/ 9625 w 1078030"/>
                <a:gd name="connsiteY3" fmla="*/ 1395663 h 1395663"/>
                <a:gd name="connsiteX4" fmla="*/ 0 w 1078030"/>
                <a:gd name="connsiteY4" fmla="*/ 731520 h 1395663"/>
                <a:gd name="connsiteX0" fmla="*/ 1 w 1078031"/>
                <a:gd name="connsiteY0" fmla="*/ 731520 h 1405288"/>
                <a:gd name="connsiteX1" fmla="*/ 1078030 w 1078031"/>
                <a:gd name="connsiteY1" fmla="*/ 0 h 1405288"/>
                <a:gd name="connsiteX2" fmla="*/ 1078031 w 1078031"/>
                <a:gd name="connsiteY2" fmla="*/ 635268 h 1405288"/>
                <a:gd name="connsiteX3" fmla="*/ 0 w 1078031"/>
                <a:gd name="connsiteY3" fmla="*/ 1405288 h 1405288"/>
                <a:gd name="connsiteX4" fmla="*/ 1 w 1078031"/>
                <a:gd name="connsiteY4" fmla="*/ 731520 h 1405288"/>
                <a:gd name="connsiteX0" fmla="*/ 1 w 1087655"/>
                <a:gd name="connsiteY0" fmla="*/ 741145 h 1414913"/>
                <a:gd name="connsiteX1" fmla="*/ 1087655 w 1087655"/>
                <a:gd name="connsiteY1" fmla="*/ 0 h 1414913"/>
                <a:gd name="connsiteX2" fmla="*/ 1078031 w 1087655"/>
                <a:gd name="connsiteY2" fmla="*/ 644893 h 1414913"/>
                <a:gd name="connsiteX3" fmla="*/ 0 w 1087655"/>
                <a:gd name="connsiteY3" fmla="*/ 1414913 h 1414913"/>
                <a:gd name="connsiteX4" fmla="*/ 1 w 1087655"/>
                <a:gd name="connsiteY4" fmla="*/ 741145 h 1414913"/>
                <a:gd name="connsiteX0" fmla="*/ 1 w 1078031"/>
                <a:gd name="connsiteY0" fmla="*/ 741145 h 1414913"/>
                <a:gd name="connsiteX1" fmla="*/ 1078030 w 1078031"/>
                <a:gd name="connsiteY1" fmla="*/ 0 h 1414913"/>
                <a:gd name="connsiteX2" fmla="*/ 1078031 w 1078031"/>
                <a:gd name="connsiteY2" fmla="*/ 644893 h 1414913"/>
                <a:gd name="connsiteX3" fmla="*/ 0 w 1078031"/>
                <a:gd name="connsiteY3" fmla="*/ 1414913 h 1414913"/>
                <a:gd name="connsiteX4" fmla="*/ 1 w 1078031"/>
                <a:gd name="connsiteY4" fmla="*/ 741145 h 1414913"/>
                <a:gd name="connsiteX0" fmla="*/ 1 w 1078031"/>
                <a:gd name="connsiteY0" fmla="*/ 718961 h 1414913"/>
                <a:gd name="connsiteX1" fmla="*/ 1078030 w 1078031"/>
                <a:gd name="connsiteY1" fmla="*/ 0 h 1414913"/>
                <a:gd name="connsiteX2" fmla="*/ 1078031 w 1078031"/>
                <a:gd name="connsiteY2" fmla="*/ 644893 h 1414913"/>
                <a:gd name="connsiteX3" fmla="*/ 0 w 1078031"/>
                <a:gd name="connsiteY3" fmla="*/ 1414913 h 1414913"/>
                <a:gd name="connsiteX4" fmla="*/ 1 w 1078031"/>
                <a:gd name="connsiteY4" fmla="*/ 718961 h 1414913"/>
                <a:gd name="connsiteX0" fmla="*/ 1 w 1089688"/>
                <a:gd name="connsiteY0" fmla="*/ 718961 h 1414913"/>
                <a:gd name="connsiteX1" fmla="*/ 1078030 w 1089688"/>
                <a:gd name="connsiteY1" fmla="*/ 0 h 1414913"/>
                <a:gd name="connsiteX2" fmla="*/ 1089688 w 1089688"/>
                <a:gd name="connsiteY2" fmla="*/ 700354 h 1414913"/>
                <a:gd name="connsiteX3" fmla="*/ 0 w 1089688"/>
                <a:gd name="connsiteY3" fmla="*/ 1414913 h 1414913"/>
                <a:gd name="connsiteX4" fmla="*/ 1 w 1089688"/>
                <a:gd name="connsiteY4" fmla="*/ 718961 h 1414913"/>
                <a:gd name="connsiteX0" fmla="*/ 1 w 1089688"/>
                <a:gd name="connsiteY0" fmla="*/ 718961 h 1414913"/>
                <a:gd name="connsiteX1" fmla="*/ 1089687 w 1089688"/>
                <a:gd name="connsiteY1" fmla="*/ 0 h 1414913"/>
                <a:gd name="connsiteX2" fmla="*/ 1089688 w 1089688"/>
                <a:gd name="connsiteY2" fmla="*/ 700354 h 1414913"/>
                <a:gd name="connsiteX3" fmla="*/ 0 w 1089688"/>
                <a:gd name="connsiteY3" fmla="*/ 1414913 h 1414913"/>
                <a:gd name="connsiteX4" fmla="*/ 1 w 1089688"/>
                <a:gd name="connsiteY4" fmla="*/ 718961 h 1414913"/>
                <a:gd name="connsiteX0" fmla="*/ 4480 w 1089688"/>
                <a:gd name="connsiteY0" fmla="*/ 848061 h 1414913"/>
                <a:gd name="connsiteX1" fmla="*/ 1089687 w 1089688"/>
                <a:gd name="connsiteY1" fmla="*/ 0 h 1414913"/>
                <a:gd name="connsiteX2" fmla="*/ 1089688 w 1089688"/>
                <a:gd name="connsiteY2" fmla="*/ 700354 h 1414913"/>
                <a:gd name="connsiteX3" fmla="*/ 0 w 1089688"/>
                <a:gd name="connsiteY3" fmla="*/ 1414913 h 1414913"/>
                <a:gd name="connsiteX4" fmla="*/ 4480 w 1089688"/>
                <a:gd name="connsiteY4" fmla="*/ 848061 h 1414913"/>
                <a:gd name="connsiteX0" fmla="*/ 4480 w 1098645"/>
                <a:gd name="connsiteY0" fmla="*/ 848061 h 1414913"/>
                <a:gd name="connsiteX1" fmla="*/ 1089687 w 1098645"/>
                <a:gd name="connsiteY1" fmla="*/ 0 h 1414913"/>
                <a:gd name="connsiteX2" fmla="*/ 1098645 w 1098645"/>
                <a:gd name="connsiteY2" fmla="*/ 574742 h 1414913"/>
                <a:gd name="connsiteX3" fmla="*/ 0 w 1098645"/>
                <a:gd name="connsiteY3" fmla="*/ 1414913 h 1414913"/>
                <a:gd name="connsiteX4" fmla="*/ 4480 w 1098645"/>
                <a:gd name="connsiteY4" fmla="*/ 848061 h 1414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8645" h="1414913">
                  <a:moveTo>
                    <a:pt x="4480" y="848061"/>
                  </a:moveTo>
                  <a:cubicBezTo>
                    <a:pt x="363823" y="601013"/>
                    <a:pt x="730344" y="247048"/>
                    <a:pt x="1089687" y="0"/>
                  </a:cubicBezTo>
                  <a:cubicBezTo>
                    <a:pt x="1089687" y="211756"/>
                    <a:pt x="1098645" y="362986"/>
                    <a:pt x="1098645" y="574742"/>
                  </a:cubicBezTo>
                  <a:lnTo>
                    <a:pt x="0" y="1414913"/>
                  </a:lnTo>
                  <a:cubicBezTo>
                    <a:pt x="0" y="1190324"/>
                    <a:pt x="4480" y="1072650"/>
                    <a:pt x="4480" y="848061"/>
                  </a:cubicBezTo>
                  <a:close/>
                </a:path>
              </a:pathLst>
            </a:custGeom>
            <a:solidFill>
              <a:srgbClr val="00B050">
                <a:alpha val="40000"/>
              </a:srgb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endParaRPr lang="sv-SE" dirty="0">
                <a:solidFill>
                  <a:schemeClr val="tx1"/>
                </a:solidFill>
              </a:endParaRPr>
            </a:p>
          </p:txBody>
        </p:sp>
        <p:grpSp>
          <p:nvGrpSpPr>
            <p:cNvPr id="11" name="Group 10"/>
            <p:cNvGrpSpPr/>
            <p:nvPr/>
          </p:nvGrpSpPr>
          <p:grpSpPr>
            <a:xfrm>
              <a:off x="3600001" y="2421288"/>
              <a:ext cx="3600000" cy="3608578"/>
              <a:chOff x="3600000" y="2421286"/>
              <a:chExt cx="3600000" cy="3608578"/>
            </a:xfrm>
          </p:grpSpPr>
          <p:sp>
            <p:nvSpPr>
              <p:cNvPr id="12" name="Rectangle 11"/>
              <p:cNvSpPr/>
              <p:nvPr/>
            </p:nvSpPr>
            <p:spPr>
              <a:xfrm rot="10800000">
                <a:off x="6480000" y="2421286"/>
                <a:ext cx="720000" cy="3600001"/>
              </a:xfrm>
              <a:prstGeom prst="rect">
                <a:avLst/>
              </a:prstGeom>
              <a:solidFill>
                <a:srgbClr val="FF0000">
                  <a:alpha val="4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a:lnSpc>
                    <a:spcPts val="1600"/>
                  </a:lnSpc>
                </a:pPr>
                <a:endParaRPr lang="sv-SE" dirty="0"/>
              </a:p>
            </p:txBody>
          </p:sp>
          <p:sp>
            <p:nvSpPr>
              <p:cNvPr id="13" name="Rectangle 12"/>
              <p:cNvSpPr/>
              <p:nvPr/>
            </p:nvSpPr>
            <p:spPr>
              <a:xfrm>
                <a:off x="3600000" y="2429863"/>
                <a:ext cx="720000" cy="3600001"/>
              </a:xfrm>
              <a:prstGeom prst="rect">
                <a:avLst/>
              </a:prstGeom>
              <a:solidFill>
                <a:srgbClr val="FF0000">
                  <a:alpha val="4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pPr algn="ctr">
                  <a:lnSpc>
                    <a:spcPts val="1600"/>
                  </a:lnSpc>
                  <a:spcAft>
                    <a:spcPts val="600"/>
                  </a:spcAft>
                </a:pPr>
                <a:endParaRPr lang="sv-SE" dirty="0"/>
              </a:p>
            </p:txBody>
          </p:sp>
        </p:grpSp>
      </p:grpSp>
      <p:sp>
        <p:nvSpPr>
          <p:cNvPr id="14" name="Rectangle 13"/>
          <p:cNvSpPr/>
          <p:nvPr/>
        </p:nvSpPr>
        <p:spPr>
          <a:xfrm>
            <a:off x="6461538" y="6021288"/>
            <a:ext cx="605572" cy="369332"/>
          </a:xfrm>
          <a:prstGeom prst="rect">
            <a:avLst/>
          </a:prstGeom>
          <a:noFill/>
        </p:spPr>
        <p:txBody>
          <a:bodyPr wrap="square">
            <a:spAutoFit/>
          </a:bodyPr>
          <a:lstStyle/>
          <a:p>
            <a:pPr algn="ctr"/>
            <a:r>
              <a:rPr lang="sv-SE" b="1" dirty="0" smtClean="0">
                <a:solidFill>
                  <a:schemeClr val="tx1"/>
                </a:solidFill>
              </a:rPr>
              <a:t>V</a:t>
            </a:r>
            <a:r>
              <a:rPr lang="sv-SE" b="1" baseline="-25000" dirty="0" smtClean="0"/>
              <a:t>DD</a:t>
            </a:r>
            <a:endParaRPr lang="sv-SE" b="1" dirty="0" smtClean="0">
              <a:solidFill>
                <a:schemeClr val="tx1"/>
              </a:solidFill>
            </a:endParaRPr>
          </a:p>
        </p:txBody>
      </p:sp>
      <p:cxnSp>
        <p:nvCxnSpPr>
          <p:cNvPr id="15" name="Straight Connector 14"/>
          <p:cNvCxnSpPr/>
          <p:nvPr/>
        </p:nvCxnSpPr>
        <p:spPr>
          <a:xfrm flipH="1">
            <a:off x="3142782" y="1938044"/>
            <a:ext cx="0" cy="4112053"/>
          </a:xfrm>
          <a:prstGeom prst="line">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122684" y="6036060"/>
            <a:ext cx="4199913" cy="0"/>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690846" y="6011996"/>
            <a:ext cx="605572" cy="369332"/>
          </a:xfrm>
          <a:prstGeom prst="rect">
            <a:avLst/>
          </a:prstGeom>
          <a:noFill/>
        </p:spPr>
        <p:txBody>
          <a:bodyPr wrap="square">
            <a:spAutoFit/>
          </a:bodyPr>
          <a:lstStyle/>
          <a:p>
            <a:pPr algn="ctr"/>
            <a:r>
              <a:rPr lang="sv-SE" b="1" dirty="0" smtClean="0">
                <a:solidFill>
                  <a:schemeClr val="tx1"/>
                </a:solidFill>
              </a:rPr>
              <a:t>V</a:t>
            </a:r>
            <a:r>
              <a:rPr lang="sv-SE" b="1" baseline="-25000" dirty="0" smtClean="0"/>
              <a:t>SW</a:t>
            </a:r>
            <a:endParaRPr lang="sv-SE" b="1" dirty="0" smtClean="0">
              <a:solidFill>
                <a:schemeClr val="tx1"/>
              </a:solidFill>
            </a:endParaRPr>
          </a:p>
        </p:txBody>
      </p:sp>
      <p:sp>
        <p:nvSpPr>
          <p:cNvPr id="18" name="Rectangle 17"/>
          <p:cNvSpPr/>
          <p:nvPr/>
        </p:nvSpPr>
        <p:spPr>
          <a:xfrm>
            <a:off x="2602614" y="2253867"/>
            <a:ext cx="605572" cy="369332"/>
          </a:xfrm>
          <a:prstGeom prst="rect">
            <a:avLst/>
          </a:prstGeom>
          <a:noFill/>
        </p:spPr>
        <p:txBody>
          <a:bodyPr wrap="square">
            <a:spAutoFit/>
          </a:bodyPr>
          <a:lstStyle/>
          <a:p>
            <a:pPr algn="ctr"/>
            <a:r>
              <a:rPr lang="sv-SE" b="1" dirty="0" smtClean="0">
                <a:solidFill>
                  <a:schemeClr val="tx1"/>
                </a:solidFill>
              </a:rPr>
              <a:t>V</a:t>
            </a:r>
            <a:r>
              <a:rPr lang="sv-SE" b="1" baseline="-25000" dirty="0" smtClean="0"/>
              <a:t>DD</a:t>
            </a:r>
            <a:endParaRPr lang="sv-SE" b="1" dirty="0" smtClean="0">
              <a:solidFill>
                <a:schemeClr val="tx1"/>
              </a:solidFill>
            </a:endParaRPr>
          </a:p>
        </p:txBody>
      </p:sp>
      <p:sp>
        <p:nvSpPr>
          <p:cNvPr id="19" name="Rectangle 18"/>
          <p:cNvSpPr/>
          <p:nvPr/>
        </p:nvSpPr>
        <p:spPr>
          <a:xfrm>
            <a:off x="3507965" y="6021288"/>
            <a:ext cx="605572" cy="369332"/>
          </a:xfrm>
          <a:prstGeom prst="rect">
            <a:avLst/>
          </a:prstGeom>
          <a:noFill/>
        </p:spPr>
        <p:txBody>
          <a:bodyPr wrap="square">
            <a:spAutoFit/>
          </a:bodyPr>
          <a:lstStyle/>
          <a:p>
            <a:pPr algn="ctr"/>
            <a:r>
              <a:rPr lang="sv-SE" b="1" dirty="0" smtClean="0">
                <a:solidFill>
                  <a:schemeClr val="tx1"/>
                </a:solidFill>
              </a:rPr>
              <a:t>V</a:t>
            </a:r>
            <a:r>
              <a:rPr lang="sv-SE" b="1" baseline="-25000" dirty="0" smtClean="0"/>
              <a:t>TN</a:t>
            </a:r>
            <a:endParaRPr lang="sv-SE" b="1" dirty="0" smtClean="0">
              <a:solidFill>
                <a:schemeClr val="tx1"/>
              </a:solidFill>
            </a:endParaRPr>
          </a:p>
        </p:txBody>
      </p:sp>
      <p:sp>
        <p:nvSpPr>
          <p:cNvPr id="20" name="Rectangle 19"/>
          <p:cNvSpPr/>
          <p:nvPr/>
        </p:nvSpPr>
        <p:spPr>
          <a:xfrm>
            <a:off x="5482936" y="6021288"/>
            <a:ext cx="1098545" cy="369332"/>
          </a:xfrm>
          <a:prstGeom prst="rect">
            <a:avLst/>
          </a:prstGeom>
          <a:noFill/>
        </p:spPr>
        <p:txBody>
          <a:bodyPr wrap="square">
            <a:spAutoFit/>
          </a:bodyPr>
          <a:lstStyle/>
          <a:p>
            <a:pPr algn="ctr"/>
            <a:r>
              <a:rPr lang="sv-SE" b="1" dirty="0" smtClean="0">
                <a:solidFill>
                  <a:schemeClr val="tx1"/>
                </a:solidFill>
              </a:rPr>
              <a:t>V</a:t>
            </a:r>
            <a:r>
              <a:rPr lang="sv-SE" b="1" baseline="-25000" dirty="0" smtClean="0"/>
              <a:t>DD</a:t>
            </a:r>
            <a:r>
              <a:rPr lang="sv-SE" b="1" dirty="0" smtClean="0">
                <a:solidFill>
                  <a:schemeClr val="tx1"/>
                </a:solidFill>
              </a:rPr>
              <a:t>+V</a:t>
            </a:r>
            <a:r>
              <a:rPr lang="sv-SE" b="1" baseline="-25000" dirty="0" smtClean="0"/>
              <a:t>TP</a:t>
            </a:r>
            <a:endParaRPr lang="sv-SE" b="1" dirty="0" smtClean="0">
              <a:solidFill>
                <a:schemeClr val="tx1"/>
              </a:solidFill>
            </a:endParaRPr>
          </a:p>
        </p:txBody>
      </p:sp>
      <p:sp>
        <p:nvSpPr>
          <p:cNvPr id="21" name="Rectangle 20"/>
          <p:cNvSpPr/>
          <p:nvPr/>
        </p:nvSpPr>
        <p:spPr>
          <a:xfrm>
            <a:off x="2839996" y="6021288"/>
            <a:ext cx="605572" cy="369332"/>
          </a:xfrm>
          <a:prstGeom prst="rect">
            <a:avLst/>
          </a:prstGeom>
          <a:noFill/>
        </p:spPr>
        <p:txBody>
          <a:bodyPr wrap="square">
            <a:spAutoFit/>
          </a:bodyPr>
          <a:lstStyle/>
          <a:p>
            <a:pPr algn="ctr"/>
            <a:r>
              <a:rPr lang="sv-SE" b="1" dirty="0" smtClean="0">
                <a:solidFill>
                  <a:schemeClr val="tx1"/>
                </a:solidFill>
              </a:rPr>
              <a:t>0</a:t>
            </a:r>
          </a:p>
        </p:txBody>
      </p:sp>
      <p:sp>
        <p:nvSpPr>
          <p:cNvPr id="22" name="Rectangle 21"/>
          <p:cNvSpPr/>
          <p:nvPr/>
        </p:nvSpPr>
        <p:spPr>
          <a:xfrm>
            <a:off x="2602614" y="5867980"/>
            <a:ext cx="605572" cy="369332"/>
          </a:xfrm>
          <a:prstGeom prst="rect">
            <a:avLst/>
          </a:prstGeom>
          <a:noFill/>
        </p:spPr>
        <p:txBody>
          <a:bodyPr wrap="square">
            <a:spAutoFit/>
          </a:bodyPr>
          <a:lstStyle/>
          <a:p>
            <a:pPr algn="ctr"/>
            <a:r>
              <a:rPr lang="sv-SE" b="1" dirty="0" smtClean="0">
                <a:solidFill>
                  <a:schemeClr val="tx1"/>
                </a:solidFill>
              </a:rPr>
              <a:t>0</a:t>
            </a:r>
          </a:p>
        </p:txBody>
      </p:sp>
      <p:grpSp>
        <p:nvGrpSpPr>
          <p:cNvPr id="25" name="Group 24"/>
          <p:cNvGrpSpPr/>
          <p:nvPr/>
        </p:nvGrpSpPr>
        <p:grpSpPr>
          <a:xfrm>
            <a:off x="2599813" y="2420888"/>
            <a:ext cx="4416495" cy="3600000"/>
            <a:chOff x="4067944" y="1480085"/>
            <a:chExt cx="4416495" cy="3600000"/>
          </a:xfrm>
        </p:grpSpPr>
        <p:cxnSp>
          <p:nvCxnSpPr>
            <p:cNvPr id="26" name="Straight Connector 25"/>
            <p:cNvCxnSpPr/>
            <p:nvPr/>
          </p:nvCxnSpPr>
          <p:spPr>
            <a:xfrm flipH="1">
              <a:off x="4619382" y="1480085"/>
              <a:ext cx="720000" cy="0"/>
            </a:xfrm>
            <a:prstGeom prst="line">
              <a:avLst/>
            </a:prstGeom>
            <a:ln w="571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Arc 26"/>
            <p:cNvSpPr/>
            <p:nvPr/>
          </p:nvSpPr>
          <p:spPr>
            <a:xfrm>
              <a:off x="4067944" y="1480085"/>
              <a:ext cx="2344278" cy="2081509"/>
            </a:xfrm>
            <a:prstGeom prst="arc">
              <a:avLst>
                <a:gd name="adj1" fmla="val 16170605"/>
                <a:gd name="adj2" fmla="val 0"/>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cxnSp>
          <p:nvCxnSpPr>
            <p:cNvPr id="28" name="Straight Connector 27"/>
            <p:cNvCxnSpPr/>
            <p:nvPr/>
          </p:nvCxnSpPr>
          <p:spPr>
            <a:xfrm>
              <a:off x="6412218" y="2515197"/>
              <a:ext cx="4" cy="1440000"/>
            </a:xfrm>
            <a:prstGeom prst="line">
              <a:avLst/>
            </a:prstGeom>
            <a:ln w="571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7490664" y="5080085"/>
              <a:ext cx="720000" cy="0"/>
            </a:xfrm>
            <a:prstGeom prst="line">
              <a:avLst/>
            </a:prstGeom>
            <a:ln w="571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Arc 29"/>
            <p:cNvSpPr/>
            <p:nvPr/>
          </p:nvSpPr>
          <p:spPr>
            <a:xfrm rot="10800000">
              <a:off x="6412216" y="2848083"/>
              <a:ext cx="2072223" cy="2232000"/>
            </a:xfrm>
            <a:prstGeom prst="arc">
              <a:avLst>
                <a:gd name="adj1" fmla="val 16129697"/>
                <a:gd name="adj2" fmla="val 41777"/>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grpSp>
      <p:sp>
        <p:nvSpPr>
          <p:cNvPr id="31" name="Rectangle 30"/>
          <p:cNvSpPr/>
          <p:nvPr/>
        </p:nvSpPr>
        <p:spPr>
          <a:xfrm>
            <a:off x="2834650" y="1484785"/>
            <a:ext cx="776076" cy="461665"/>
          </a:xfrm>
          <a:prstGeom prst="rect">
            <a:avLst/>
          </a:prstGeom>
          <a:noFill/>
        </p:spPr>
        <p:txBody>
          <a:bodyPr wrap="square">
            <a:spAutoFit/>
          </a:bodyPr>
          <a:lstStyle/>
          <a:p>
            <a:pPr algn="ctr"/>
            <a:r>
              <a:rPr lang="sv-SE" sz="2400" b="1" dirty="0" smtClean="0">
                <a:solidFill>
                  <a:schemeClr val="tx1"/>
                </a:solidFill>
              </a:rPr>
              <a:t>V</a:t>
            </a:r>
            <a:r>
              <a:rPr lang="sv-SE" sz="2400" b="1" baseline="-25000" dirty="0" smtClean="0"/>
              <a:t>OUT</a:t>
            </a:r>
            <a:endParaRPr lang="sv-SE" sz="2400" b="1" dirty="0" smtClean="0">
              <a:solidFill>
                <a:schemeClr val="tx1"/>
              </a:solidFill>
            </a:endParaRPr>
          </a:p>
        </p:txBody>
      </p:sp>
      <p:sp>
        <p:nvSpPr>
          <p:cNvPr id="32" name="Rectangle 31"/>
          <p:cNvSpPr/>
          <p:nvPr/>
        </p:nvSpPr>
        <p:spPr>
          <a:xfrm>
            <a:off x="7155130" y="5928957"/>
            <a:ext cx="776076" cy="461665"/>
          </a:xfrm>
          <a:prstGeom prst="rect">
            <a:avLst/>
          </a:prstGeom>
          <a:noFill/>
        </p:spPr>
        <p:txBody>
          <a:bodyPr wrap="square">
            <a:spAutoFit/>
          </a:bodyPr>
          <a:lstStyle/>
          <a:p>
            <a:pPr algn="ctr"/>
            <a:r>
              <a:rPr lang="sv-SE" sz="2400" b="1" dirty="0" smtClean="0">
                <a:solidFill>
                  <a:schemeClr val="tx1"/>
                </a:solidFill>
              </a:rPr>
              <a:t>V</a:t>
            </a:r>
            <a:r>
              <a:rPr lang="sv-SE" sz="2400" b="1" baseline="-25000" dirty="0" smtClean="0"/>
              <a:t>IN</a:t>
            </a:r>
            <a:endParaRPr lang="sv-SE" sz="2400" b="1" dirty="0" smtClean="0">
              <a:solidFill>
                <a:schemeClr val="tx1"/>
              </a:solidFill>
            </a:endParaRPr>
          </a:p>
        </p:txBody>
      </p:sp>
      <p:cxnSp>
        <p:nvCxnSpPr>
          <p:cNvPr id="35" name="Straight Connector 34"/>
          <p:cNvCxnSpPr/>
          <p:nvPr/>
        </p:nvCxnSpPr>
        <p:spPr>
          <a:xfrm flipV="1">
            <a:off x="3164783" y="2429865"/>
            <a:ext cx="3578000" cy="359050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4943550" y="2420888"/>
            <a:ext cx="0" cy="362921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13" idx="1"/>
            <a:endCxn id="12" idx="1"/>
          </p:cNvCxnSpPr>
          <p:nvPr/>
        </p:nvCxnSpPr>
        <p:spPr>
          <a:xfrm flipV="1">
            <a:off x="3153000" y="4221289"/>
            <a:ext cx="3600000" cy="857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2517112" y="4045200"/>
            <a:ext cx="605572" cy="369332"/>
          </a:xfrm>
          <a:prstGeom prst="rect">
            <a:avLst/>
          </a:prstGeom>
          <a:noFill/>
        </p:spPr>
        <p:txBody>
          <a:bodyPr wrap="square">
            <a:spAutoFit/>
          </a:bodyPr>
          <a:lstStyle/>
          <a:p>
            <a:pPr algn="ctr"/>
            <a:r>
              <a:rPr lang="sv-SE" b="1" dirty="0" smtClean="0">
                <a:solidFill>
                  <a:schemeClr val="tx1"/>
                </a:solidFill>
              </a:rPr>
              <a:t>V</a:t>
            </a:r>
            <a:r>
              <a:rPr lang="sv-SE" b="1" baseline="-25000" dirty="0" smtClean="0"/>
              <a:t>SW</a:t>
            </a:r>
            <a:endParaRPr lang="sv-SE" b="1" dirty="0" smtClean="0">
              <a:solidFill>
                <a:schemeClr val="tx1"/>
              </a:solidFill>
            </a:endParaRPr>
          </a:p>
        </p:txBody>
      </p:sp>
      <p:grpSp>
        <p:nvGrpSpPr>
          <p:cNvPr id="47" name="Group 46"/>
          <p:cNvGrpSpPr/>
          <p:nvPr/>
        </p:nvGrpSpPr>
        <p:grpSpPr>
          <a:xfrm>
            <a:off x="2704298" y="548680"/>
            <a:ext cx="4480509" cy="5463317"/>
            <a:chOff x="3203851" y="548680"/>
            <a:chExt cx="4480509" cy="5463317"/>
          </a:xfrm>
        </p:grpSpPr>
        <p:sp>
          <p:nvSpPr>
            <p:cNvPr id="45" name="Arc 44"/>
            <p:cNvSpPr/>
            <p:nvPr/>
          </p:nvSpPr>
          <p:spPr>
            <a:xfrm rot="10800000" flipH="1">
              <a:off x="3203851" y="548680"/>
              <a:ext cx="2248261" cy="5463316"/>
            </a:xfrm>
            <a:prstGeom prst="arc">
              <a:avLst>
                <a:gd name="adj1" fmla="val 16200000"/>
                <a:gd name="adj2" fmla="val 20210156"/>
              </a:avLst>
            </a:prstGeom>
            <a:ln w="28575">
              <a:solidFill>
                <a:srgbClr val="7030A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46" name="Arc 45"/>
            <p:cNvSpPr/>
            <p:nvPr/>
          </p:nvSpPr>
          <p:spPr>
            <a:xfrm rot="10800000">
              <a:off x="5436099" y="548681"/>
              <a:ext cx="2248261" cy="5463316"/>
            </a:xfrm>
            <a:prstGeom prst="arc">
              <a:avLst>
                <a:gd name="adj1" fmla="val 16200000"/>
                <a:gd name="adj2" fmla="val 20226578"/>
              </a:avLst>
            </a:prstGeom>
            <a:ln w="28575">
              <a:solidFill>
                <a:srgbClr val="7030A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grpSp>
      <p:grpSp>
        <p:nvGrpSpPr>
          <p:cNvPr id="48" name="Group 47"/>
          <p:cNvGrpSpPr/>
          <p:nvPr/>
        </p:nvGrpSpPr>
        <p:grpSpPr>
          <a:xfrm>
            <a:off x="3871251" y="1884535"/>
            <a:ext cx="2117412" cy="369332"/>
            <a:chOff x="3871251" y="1884535"/>
            <a:chExt cx="2117412" cy="369332"/>
          </a:xfrm>
        </p:grpSpPr>
        <p:cxnSp>
          <p:nvCxnSpPr>
            <p:cNvPr id="49" name="Straight Connector 48"/>
            <p:cNvCxnSpPr/>
            <p:nvPr/>
          </p:nvCxnSpPr>
          <p:spPr>
            <a:xfrm flipH="1">
              <a:off x="3871251" y="2253867"/>
              <a:ext cx="2117412" cy="0"/>
            </a:xfrm>
            <a:prstGeom prst="line">
              <a:avLst/>
            </a:prstGeom>
            <a:ln w="57150">
              <a:solidFill>
                <a:schemeClr val="tx1"/>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4576228" y="1884535"/>
              <a:ext cx="750861" cy="369332"/>
            </a:xfrm>
            <a:prstGeom prst="rect">
              <a:avLst/>
            </a:prstGeom>
            <a:noFill/>
          </p:spPr>
          <p:txBody>
            <a:bodyPr wrap="square">
              <a:spAutoFit/>
            </a:bodyPr>
            <a:lstStyle/>
            <a:p>
              <a:pPr algn="ctr"/>
              <a:r>
                <a:rPr lang="sv-SE" b="1" dirty="0" smtClean="0">
                  <a:solidFill>
                    <a:schemeClr val="tx1"/>
                  </a:solidFill>
                  <a:latin typeface="Symbol" panose="05050102010706020507" pitchFamily="18" charset="2"/>
                </a:rPr>
                <a:t>D</a:t>
              </a:r>
              <a:r>
                <a:rPr lang="sv-SE" b="1" dirty="0" smtClean="0">
                  <a:solidFill>
                    <a:schemeClr val="tx1"/>
                  </a:solidFill>
                </a:rPr>
                <a:t>V</a:t>
              </a:r>
            </a:p>
          </p:txBody>
        </p:sp>
      </p:grpSp>
      <p:pic>
        <p:nvPicPr>
          <p:cNvPr id="51" name="Picture 50"/>
          <p:cNvPicPr>
            <a:picLocks noChangeAspect="1"/>
          </p:cNvPicPr>
          <p:nvPr/>
        </p:nvPicPr>
        <p:blipFill>
          <a:blip r:embed="rId3"/>
          <a:stretch>
            <a:fillRect/>
          </a:stretch>
        </p:blipFill>
        <p:spPr>
          <a:xfrm>
            <a:off x="179514" y="4077429"/>
            <a:ext cx="2481857" cy="2303900"/>
          </a:xfrm>
          <a:prstGeom prst="rect">
            <a:avLst/>
          </a:prstGeom>
        </p:spPr>
      </p:pic>
      <p:graphicFrame>
        <p:nvGraphicFramePr>
          <p:cNvPr id="53" name="Object 52"/>
          <p:cNvGraphicFramePr>
            <a:graphicFrameLocks noChangeAspect="1"/>
          </p:cNvGraphicFramePr>
          <p:nvPr>
            <p:extLst>
              <p:ext uri="{D42A27DB-BD31-4B8C-83A1-F6EECF244321}">
                <p14:modId xmlns:p14="http://schemas.microsoft.com/office/powerpoint/2010/main" val="2306998976"/>
              </p:ext>
            </p:extLst>
          </p:nvPr>
        </p:nvGraphicFramePr>
        <p:xfrm>
          <a:off x="179514" y="2876032"/>
          <a:ext cx="1790700" cy="546100"/>
        </p:xfrm>
        <a:graphic>
          <a:graphicData uri="http://schemas.openxmlformats.org/presentationml/2006/ole">
            <mc:AlternateContent xmlns:mc="http://schemas.openxmlformats.org/markup-compatibility/2006">
              <mc:Choice xmlns:v="urn:schemas-microsoft-com:vml" Requires="v">
                <p:oleObj spid="_x0000_s32827" name="Equation" r:id="rId4" imgW="1206360" imgH="368280" progId="Equation.DSMT4">
                  <p:embed/>
                </p:oleObj>
              </mc:Choice>
              <mc:Fallback>
                <p:oleObj name="Equation" r:id="rId4" imgW="1206360" imgH="368280" progId="Equation.DSMT4">
                  <p:embed/>
                  <p:pic>
                    <p:nvPicPr>
                      <p:cNvPr id="0" name=""/>
                      <p:cNvPicPr>
                        <a:picLocks noChangeAspect="1" noChangeArrowheads="1"/>
                      </p:cNvPicPr>
                      <p:nvPr/>
                    </p:nvPicPr>
                    <p:blipFill>
                      <a:blip r:embed="rId5"/>
                      <a:srcRect/>
                      <a:stretch>
                        <a:fillRect/>
                      </a:stretch>
                    </p:blipFill>
                    <p:spPr bwMode="auto">
                      <a:xfrm>
                        <a:off x="179514" y="2876032"/>
                        <a:ext cx="17907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4" name="Object 53"/>
          <p:cNvGraphicFramePr>
            <a:graphicFrameLocks noChangeAspect="1"/>
          </p:cNvGraphicFramePr>
          <p:nvPr>
            <p:extLst>
              <p:ext uri="{D42A27DB-BD31-4B8C-83A1-F6EECF244321}">
                <p14:modId xmlns:p14="http://schemas.microsoft.com/office/powerpoint/2010/main" val="158792265"/>
              </p:ext>
            </p:extLst>
          </p:nvPr>
        </p:nvGraphicFramePr>
        <p:xfrm>
          <a:off x="179514" y="2350149"/>
          <a:ext cx="2262188" cy="546100"/>
        </p:xfrm>
        <a:graphic>
          <a:graphicData uri="http://schemas.openxmlformats.org/presentationml/2006/ole">
            <mc:AlternateContent xmlns:mc="http://schemas.openxmlformats.org/markup-compatibility/2006">
              <mc:Choice xmlns:v="urn:schemas-microsoft-com:vml" Requires="v">
                <p:oleObj spid="_x0000_s32828" name="Equation" r:id="rId6" imgW="1523880" imgH="368280" progId="Equation.DSMT4">
                  <p:embed/>
                </p:oleObj>
              </mc:Choice>
              <mc:Fallback>
                <p:oleObj name="Equation" r:id="rId6" imgW="1523880" imgH="368280" progId="Equation.DSMT4">
                  <p:embed/>
                  <p:pic>
                    <p:nvPicPr>
                      <p:cNvPr id="0" name=""/>
                      <p:cNvPicPr>
                        <a:picLocks noChangeAspect="1" noChangeArrowheads="1"/>
                      </p:cNvPicPr>
                      <p:nvPr/>
                    </p:nvPicPr>
                    <p:blipFill>
                      <a:blip r:embed="rId7"/>
                      <a:srcRect/>
                      <a:stretch>
                        <a:fillRect/>
                      </a:stretch>
                    </p:blipFill>
                    <p:spPr bwMode="auto">
                      <a:xfrm>
                        <a:off x="179514" y="2350149"/>
                        <a:ext cx="2262188"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5" name="Rectangle 54"/>
          <p:cNvSpPr/>
          <p:nvPr/>
        </p:nvSpPr>
        <p:spPr>
          <a:xfrm>
            <a:off x="179514" y="1747245"/>
            <a:ext cx="2872902" cy="646331"/>
          </a:xfrm>
          <a:prstGeom prst="rect">
            <a:avLst/>
          </a:prstGeom>
        </p:spPr>
        <p:txBody>
          <a:bodyPr wrap="none">
            <a:spAutoFit/>
          </a:bodyPr>
          <a:lstStyle/>
          <a:p>
            <a:r>
              <a:rPr lang="sv-SE" dirty="0" smtClean="0"/>
              <a:t>Equal saturation currents</a:t>
            </a:r>
          </a:p>
          <a:p>
            <a:r>
              <a:rPr lang="sv-SE" dirty="0"/>
              <a:t>y</a:t>
            </a:r>
            <a:r>
              <a:rPr lang="sv-SE" dirty="0" smtClean="0"/>
              <a:t>ields the  switching voltage </a:t>
            </a:r>
            <a:endParaRPr lang="sv-SE" dirty="0"/>
          </a:p>
        </p:txBody>
      </p:sp>
      <p:graphicFrame>
        <p:nvGraphicFramePr>
          <p:cNvPr id="56" name="Object 55"/>
          <p:cNvGraphicFramePr>
            <a:graphicFrameLocks noChangeAspect="1"/>
          </p:cNvGraphicFramePr>
          <p:nvPr>
            <p:extLst>
              <p:ext uri="{D42A27DB-BD31-4B8C-83A1-F6EECF244321}">
                <p14:modId xmlns:p14="http://schemas.microsoft.com/office/powerpoint/2010/main" val="3303262970"/>
              </p:ext>
            </p:extLst>
          </p:nvPr>
        </p:nvGraphicFramePr>
        <p:xfrm>
          <a:off x="179514" y="3449638"/>
          <a:ext cx="2259013" cy="604837"/>
        </p:xfrm>
        <a:graphic>
          <a:graphicData uri="http://schemas.openxmlformats.org/presentationml/2006/ole">
            <mc:AlternateContent xmlns:mc="http://schemas.openxmlformats.org/markup-compatibility/2006">
              <mc:Choice xmlns:v="urn:schemas-microsoft-com:vml" Requires="v">
                <p:oleObj spid="_x0000_s32829" name="Equation" r:id="rId8" imgW="1523880" imgH="406080" progId="Equation.DSMT4">
                  <p:embed/>
                </p:oleObj>
              </mc:Choice>
              <mc:Fallback>
                <p:oleObj name="Equation" r:id="rId8" imgW="1523880" imgH="406080" progId="Equation.DSMT4">
                  <p:embed/>
                  <p:pic>
                    <p:nvPicPr>
                      <p:cNvPr id="0" name=""/>
                      <p:cNvPicPr>
                        <a:picLocks noChangeAspect="1" noChangeArrowheads="1"/>
                      </p:cNvPicPr>
                      <p:nvPr/>
                    </p:nvPicPr>
                    <p:blipFill>
                      <a:blip r:embed="rId9"/>
                      <a:srcRect/>
                      <a:stretch>
                        <a:fillRect/>
                      </a:stretch>
                    </p:blipFill>
                    <p:spPr bwMode="auto">
                      <a:xfrm>
                        <a:off x="179514" y="3449638"/>
                        <a:ext cx="2259013" cy="6048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432715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p:cNvPicPr>
            <a:picLocks noChangeAspect="1"/>
          </p:cNvPicPr>
          <p:nvPr/>
        </p:nvPicPr>
        <p:blipFill>
          <a:blip r:embed="rId3"/>
          <a:stretch>
            <a:fillRect/>
          </a:stretch>
        </p:blipFill>
        <p:spPr>
          <a:xfrm>
            <a:off x="179514" y="4077429"/>
            <a:ext cx="2481857" cy="2303900"/>
          </a:xfrm>
          <a:prstGeom prst="rect">
            <a:avLst/>
          </a:prstGeom>
        </p:spPr>
      </p:pic>
      <p:sp>
        <p:nvSpPr>
          <p:cNvPr id="2" name="Title 1"/>
          <p:cNvSpPr>
            <a:spLocks noGrp="1"/>
          </p:cNvSpPr>
          <p:nvPr>
            <p:ph type="title"/>
          </p:nvPr>
        </p:nvSpPr>
        <p:spPr/>
        <p:txBody>
          <a:bodyPr/>
          <a:lstStyle/>
          <a:p>
            <a:r>
              <a:rPr lang="sv-SE" dirty="0" smtClean="0"/>
              <a:t>CMOS Inverter</a:t>
            </a:r>
            <a:endParaRPr lang="sv-SE" dirty="0"/>
          </a:p>
        </p:txBody>
      </p:sp>
      <p:sp>
        <p:nvSpPr>
          <p:cNvPr id="4" name="Date Placeholder 3"/>
          <p:cNvSpPr>
            <a:spLocks noGrp="1"/>
          </p:cNvSpPr>
          <p:nvPr>
            <p:ph type="dt" sz="half" idx="10"/>
          </p:nvPr>
        </p:nvSpPr>
        <p:spPr/>
        <p:txBody>
          <a:bodyPr/>
          <a:lstStyle/>
          <a:p>
            <a:r>
              <a:rPr lang="sv-SE" smtClean="0"/>
              <a:t>2017</a:t>
            </a:r>
            <a:endParaRPr lang="sv-SE"/>
          </a:p>
        </p:txBody>
      </p:sp>
      <p:sp>
        <p:nvSpPr>
          <p:cNvPr id="5" name="Footer Placeholder 4"/>
          <p:cNvSpPr>
            <a:spLocks noGrp="1"/>
          </p:cNvSpPr>
          <p:nvPr>
            <p:ph type="ftr" sz="quarter" idx="11"/>
          </p:nvPr>
        </p:nvSpPr>
        <p:spPr/>
        <p:txBody>
          <a:bodyPr/>
          <a:lstStyle/>
          <a:p>
            <a:r>
              <a:rPr lang="sv-SE" smtClean="0"/>
              <a:t>Integrated Circuit Design</a:t>
            </a:r>
            <a:endParaRPr lang="sv-SE"/>
          </a:p>
        </p:txBody>
      </p:sp>
      <p:sp>
        <p:nvSpPr>
          <p:cNvPr id="6" name="Slide Number Placeholder 5"/>
          <p:cNvSpPr>
            <a:spLocks noGrp="1"/>
          </p:cNvSpPr>
          <p:nvPr>
            <p:ph type="sldNum" sz="quarter" idx="12"/>
          </p:nvPr>
        </p:nvSpPr>
        <p:spPr/>
        <p:txBody>
          <a:bodyPr/>
          <a:lstStyle/>
          <a:p>
            <a:r>
              <a:rPr lang="sv-SE" dirty="0" smtClean="0"/>
              <a:t>9</a:t>
            </a:r>
            <a:endParaRPr lang="sv-SE" dirty="0"/>
          </a:p>
        </p:txBody>
      </p:sp>
      <p:grpSp>
        <p:nvGrpSpPr>
          <p:cNvPr id="7" name="Group 6"/>
          <p:cNvGrpSpPr/>
          <p:nvPr/>
        </p:nvGrpSpPr>
        <p:grpSpPr>
          <a:xfrm>
            <a:off x="3142783" y="2420888"/>
            <a:ext cx="3600000" cy="3608979"/>
            <a:chOff x="3600001" y="2420888"/>
            <a:chExt cx="3600000" cy="3608978"/>
          </a:xfrm>
        </p:grpSpPr>
        <p:sp>
          <p:nvSpPr>
            <p:cNvPr id="8" name="Freeform 7"/>
            <p:cNvSpPr>
              <a:spLocks/>
            </p:cNvSpPr>
            <p:nvPr/>
          </p:nvSpPr>
          <p:spPr>
            <a:xfrm>
              <a:off x="4320000" y="3861048"/>
              <a:ext cx="2160000" cy="2160000"/>
            </a:xfrm>
            <a:custGeom>
              <a:avLst/>
              <a:gdLst>
                <a:gd name="connsiteX0" fmla="*/ 0 w 1424539"/>
                <a:gd name="connsiteY0" fmla="*/ 1135781 h 1145406"/>
                <a:gd name="connsiteX1" fmla="*/ 1414913 w 1424539"/>
                <a:gd name="connsiteY1" fmla="*/ 0 h 1145406"/>
                <a:gd name="connsiteX2" fmla="*/ 1424539 w 1424539"/>
                <a:gd name="connsiteY2" fmla="*/ 1145406 h 1145406"/>
                <a:gd name="connsiteX3" fmla="*/ 0 w 1424539"/>
                <a:gd name="connsiteY3" fmla="*/ 1135781 h 1145406"/>
                <a:gd name="connsiteX0" fmla="*/ 0 w 1434865"/>
                <a:gd name="connsiteY0" fmla="*/ 1135781 h 1145406"/>
                <a:gd name="connsiteX1" fmla="*/ 1434445 w 1434865"/>
                <a:gd name="connsiteY1" fmla="*/ 0 h 1145406"/>
                <a:gd name="connsiteX2" fmla="*/ 1424539 w 1434865"/>
                <a:gd name="connsiteY2" fmla="*/ 1145406 h 1145406"/>
                <a:gd name="connsiteX3" fmla="*/ 0 w 1434865"/>
                <a:gd name="connsiteY3" fmla="*/ 1135781 h 1145406"/>
                <a:gd name="connsiteX0" fmla="*/ 0 w 1434865"/>
                <a:gd name="connsiteY0" fmla="*/ 1135781 h 1145406"/>
                <a:gd name="connsiteX1" fmla="*/ 1434445 w 1434865"/>
                <a:gd name="connsiteY1" fmla="*/ 0 h 1145406"/>
                <a:gd name="connsiteX2" fmla="*/ 1424539 w 1434865"/>
                <a:gd name="connsiteY2" fmla="*/ 1145406 h 1145406"/>
                <a:gd name="connsiteX3" fmla="*/ 0 w 1434865"/>
                <a:gd name="connsiteY3" fmla="*/ 1135781 h 1145406"/>
                <a:gd name="connsiteX0" fmla="*/ 0 w 1434865"/>
                <a:gd name="connsiteY0" fmla="*/ 1135781 h 1145406"/>
                <a:gd name="connsiteX1" fmla="*/ 1434445 w 1434865"/>
                <a:gd name="connsiteY1" fmla="*/ 0 h 1145406"/>
                <a:gd name="connsiteX2" fmla="*/ 1424539 w 1434865"/>
                <a:gd name="connsiteY2" fmla="*/ 1145406 h 1145406"/>
                <a:gd name="connsiteX3" fmla="*/ 0 w 1434865"/>
                <a:gd name="connsiteY3" fmla="*/ 1135781 h 1145406"/>
                <a:gd name="connsiteX0" fmla="*/ 0 w 1425589"/>
                <a:gd name="connsiteY0" fmla="*/ 1126211 h 1135836"/>
                <a:gd name="connsiteX1" fmla="*/ 1424679 w 1425589"/>
                <a:gd name="connsiteY1" fmla="*/ 0 h 1135836"/>
                <a:gd name="connsiteX2" fmla="*/ 1424539 w 1425589"/>
                <a:gd name="connsiteY2" fmla="*/ 1135836 h 1135836"/>
                <a:gd name="connsiteX3" fmla="*/ 0 w 1425589"/>
                <a:gd name="connsiteY3" fmla="*/ 1126211 h 1135836"/>
                <a:gd name="connsiteX0" fmla="*/ 0 w 1425589"/>
                <a:gd name="connsiteY0" fmla="*/ 1135781 h 1135836"/>
                <a:gd name="connsiteX1" fmla="*/ 1424679 w 1425589"/>
                <a:gd name="connsiteY1" fmla="*/ 0 h 1135836"/>
                <a:gd name="connsiteX2" fmla="*/ 1424539 w 1425589"/>
                <a:gd name="connsiteY2" fmla="*/ 1135836 h 1135836"/>
                <a:gd name="connsiteX3" fmla="*/ 0 w 1425589"/>
                <a:gd name="connsiteY3" fmla="*/ 1135781 h 1135836"/>
              </a:gdLst>
              <a:ahLst/>
              <a:cxnLst>
                <a:cxn ang="0">
                  <a:pos x="connsiteX0" y="connsiteY0"/>
                </a:cxn>
                <a:cxn ang="0">
                  <a:pos x="connsiteX1" y="connsiteY1"/>
                </a:cxn>
                <a:cxn ang="0">
                  <a:pos x="connsiteX2" y="connsiteY2"/>
                </a:cxn>
                <a:cxn ang="0">
                  <a:pos x="connsiteX3" y="connsiteY3"/>
                </a:cxn>
              </a:cxnLst>
              <a:rect l="l" t="t" r="r" b="b"/>
              <a:pathLst>
                <a:path w="1425589" h="1135836">
                  <a:moveTo>
                    <a:pt x="0" y="1135781"/>
                  </a:moveTo>
                  <a:lnTo>
                    <a:pt x="1424679" y="0"/>
                  </a:lnTo>
                  <a:cubicBezTo>
                    <a:pt x="1427888" y="381802"/>
                    <a:pt x="1421330" y="754034"/>
                    <a:pt x="1424539" y="1135836"/>
                  </a:cubicBezTo>
                  <a:lnTo>
                    <a:pt x="0" y="1135781"/>
                  </a:lnTo>
                  <a:close/>
                </a:path>
              </a:pathLst>
            </a:custGeom>
            <a:solidFill>
              <a:srgbClr val="00B0F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sv-SE" dirty="0"/>
            </a:p>
          </p:txBody>
        </p:sp>
        <p:sp>
          <p:nvSpPr>
            <p:cNvPr id="9" name="Freeform 8"/>
            <p:cNvSpPr>
              <a:spLocks/>
            </p:cNvSpPr>
            <p:nvPr/>
          </p:nvSpPr>
          <p:spPr>
            <a:xfrm rot="10800000">
              <a:off x="4320000" y="2421127"/>
              <a:ext cx="2160000" cy="2160000"/>
            </a:xfrm>
            <a:custGeom>
              <a:avLst/>
              <a:gdLst>
                <a:gd name="connsiteX0" fmla="*/ 0 w 1424539"/>
                <a:gd name="connsiteY0" fmla="*/ 1135781 h 1145406"/>
                <a:gd name="connsiteX1" fmla="*/ 1414913 w 1424539"/>
                <a:gd name="connsiteY1" fmla="*/ 0 h 1145406"/>
                <a:gd name="connsiteX2" fmla="*/ 1424539 w 1424539"/>
                <a:gd name="connsiteY2" fmla="*/ 1145406 h 1145406"/>
                <a:gd name="connsiteX3" fmla="*/ 0 w 1424539"/>
                <a:gd name="connsiteY3" fmla="*/ 1135781 h 1145406"/>
                <a:gd name="connsiteX0" fmla="*/ 0 w 1434865"/>
                <a:gd name="connsiteY0" fmla="*/ 1135781 h 1145406"/>
                <a:gd name="connsiteX1" fmla="*/ 1434445 w 1434865"/>
                <a:gd name="connsiteY1" fmla="*/ 0 h 1145406"/>
                <a:gd name="connsiteX2" fmla="*/ 1424539 w 1434865"/>
                <a:gd name="connsiteY2" fmla="*/ 1145406 h 1145406"/>
                <a:gd name="connsiteX3" fmla="*/ 0 w 1434865"/>
                <a:gd name="connsiteY3" fmla="*/ 1135781 h 1145406"/>
                <a:gd name="connsiteX0" fmla="*/ 0 w 1434865"/>
                <a:gd name="connsiteY0" fmla="*/ 1135781 h 1145406"/>
                <a:gd name="connsiteX1" fmla="*/ 1434445 w 1434865"/>
                <a:gd name="connsiteY1" fmla="*/ 0 h 1145406"/>
                <a:gd name="connsiteX2" fmla="*/ 1424539 w 1434865"/>
                <a:gd name="connsiteY2" fmla="*/ 1145406 h 1145406"/>
                <a:gd name="connsiteX3" fmla="*/ 0 w 1434865"/>
                <a:gd name="connsiteY3" fmla="*/ 1135781 h 1145406"/>
                <a:gd name="connsiteX0" fmla="*/ 0 w 1434865"/>
                <a:gd name="connsiteY0" fmla="*/ 1135781 h 1145406"/>
                <a:gd name="connsiteX1" fmla="*/ 1434445 w 1434865"/>
                <a:gd name="connsiteY1" fmla="*/ 0 h 1145406"/>
                <a:gd name="connsiteX2" fmla="*/ 1424539 w 1434865"/>
                <a:gd name="connsiteY2" fmla="*/ 1145406 h 1145406"/>
                <a:gd name="connsiteX3" fmla="*/ 0 w 1434865"/>
                <a:gd name="connsiteY3" fmla="*/ 1135781 h 1145406"/>
                <a:gd name="connsiteX0" fmla="*/ 0 w 1425589"/>
                <a:gd name="connsiteY0" fmla="*/ 1126211 h 1135836"/>
                <a:gd name="connsiteX1" fmla="*/ 1424679 w 1425589"/>
                <a:gd name="connsiteY1" fmla="*/ 0 h 1135836"/>
                <a:gd name="connsiteX2" fmla="*/ 1424539 w 1425589"/>
                <a:gd name="connsiteY2" fmla="*/ 1135836 h 1135836"/>
                <a:gd name="connsiteX3" fmla="*/ 0 w 1425589"/>
                <a:gd name="connsiteY3" fmla="*/ 1126211 h 1135836"/>
                <a:gd name="connsiteX0" fmla="*/ 0 w 1425589"/>
                <a:gd name="connsiteY0" fmla="*/ 1135781 h 1135836"/>
                <a:gd name="connsiteX1" fmla="*/ 1424679 w 1425589"/>
                <a:gd name="connsiteY1" fmla="*/ 0 h 1135836"/>
                <a:gd name="connsiteX2" fmla="*/ 1424539 w 1425589"/>
                <a:gd name="connsiteY2" fmla="*/ 1135836 h 1135836"/>
                <a:gd name="connsiteX3" fmla="*/ 0 w 1425589"/>
                <a:gd name="connsiteY3" fmla="*/ 1135781 h 1135836"/>
              </a:gdLst>
              <a:ahLst/>
              <a:cxnLst>
                <a:cxn ang="0">
                  <a:pos x="connsiteX0" y="connsiteY0"/>
                </a:cxn>
                <a:cxn ang="0">
                  <a:pos x="connsiteX1" y="connsiteY1"/>
                </a:cxn>
                <a:cxn ang="0">
                  <a:pos x="connsiteX2" y="connsiteY2"/>
                </a:cxn>
                <a:cxn ang="0">
                  <a:pos x="connsiteX3" y="connsiteY3"/>
                </a:cxn>
              </a:cxnLst>
              <a:rect l="l" t="t" r="r" b="b"/>
              <a:pathLst>
                <a:path w="1425589" h="1135836">
                  <a:moveTo>
                    <a:pt x="0" y="1135781"/>
                  </a:moveTo>
                  <a:lnTo>
                    <a:pt x="1424679" y="0"/>
                  </a:lnTo>
                  <a:cubicBezTo>
                    <a:pt x="1427888" y="381802"/>
                    <a:pt x="1421330" y="754034"/>
                    <a:pt x="1424539" y="1135836"/>
                  </a:cubicBezTo>
                  <a:lnTo>
                    <a:pt x="0" y="1135781"/>
                  </a:lnTo>
                  <a:close/>
                </a:path>
              </a:pathLst>
            </a:custGeom>
            <a:solidFill>
              <a:srgbClr val="00B0F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sv-SE" dirty="0"/>
            </a:p>
          </p:txBody>
        </p:sp>
        <p:sp>
          <p:nvSpPr>
            <p:cNvPr id="10" name="Freeform 9"/>
            <p:cNvSpPr/>
            <p:nvPr/>
          </p:nvSpPr>
          <p:spPr>
            <a:xfrm>
              <a:off x="4320000" y="2420888"/>
              <a:ext cx="2177755" cy="3600000"/>
            </a:xfrm>
            <a:custGeom>
              <a:avLst/>
              <a:gdLst>
                <a:gd name="connsiteX0" fmla="*/ 0 w 1078029"/>
                <a:gd name="connsiteY0" fmla="*/ 731520 h 1395663"/>
                <a:gd name="connsiteX1" fmla="*/ 1078029 w 1078029"/>
                <a:gd name="connsiteY1" fmla="*/ 0 h 1395663"/>
                <a:gd name="connsiteX2" fmla="*/ 1058779 w 1078029"/>
                <a:gd name="connsiteY2" fmla="*/ 635268 h 1395663"/>
                <a:gd name="connsiteX3" fmla="*/ 9625 w 1078029"/>
                <a:gd name="connsiteY3" fmla="*/ 1395663 h 1395663"/>
                <a:gd name="connsiteX4" fmla="*/ 0 w 1078029"/>
                <a:gd name="connsiteY4" fmla="*/ 731520 h 1395663"/>
                <a:gd name="connsiteX0" fmla="*/ 0 w 1078029"/>
                <a:gd name="connsiteY0" fmla="*/ 731520 h 1395663"/>
                <a:gd name="connsiteX1" fmla="*/ 1078029 w 1078029"/>
                <a:gd name="connsiteY1" fmla="*/ 0 h 1395663"/>
                <a:gd name="connsiteX2" fmla="*/ 1068405 w 1078029"/>
                <a:gd name="connsiteY2" fmla="*/ 635268 h 1395663"/>
                <a:gd name="connsiteX3" fmla="*/ 9625 w 1078029"/>
                <a:gd name="connsiteY3" fmla="*/ 1395663 h 1395663"/>
                <a:gd name="connsiteX4" fmla="*/ 0 w 1078029"/>
                <a:gd name="connsiteY4" fmla="*/ 731520 h 1395663"/>
                <a:gd name="connsiteX0" fmla="*/ 0 w 1078030"/>
                <a:gd name="connsiteY0" fmla="*/ 731520 h 1395663"/>
                <a:gd name="connsiteX1" fmla="*/ 1078029 w 1078030"/>
                <a:gd name="connsiteY1" fmla="*/ 0 h 1395663"/>
                <a:gd name="connsiteX2" fmla="*/ 1078030 w 1078030"/>
                <a:gd name="connsiteY2" fmla="*/ 635268 h 1395663"/>
                <a:gd name="connsiteX3" fmla="*/ 9625 w 1078030"/>
                <a:gd name="connsiteY3" fmla="*/ 1395663 h 1395663"/>
                <a:gd name="connsiteX4" fmla="*/ 0 w 1078030"/>
                <a:gd name="connsiteY4" fmla="*/ 731520 h 1395663"/>
                <a:gd name="connsiteX0" fmla="*/ 1 w 1078031"/>
                <a:gd name="connsiteY0" fmla="*/ 731520 h 1405288"/>
                <a:gd name="connsiteX1" fmla="*/ 1078030 w 1078031"/>
                <a:gd name="connsiteY1" fmla="*/ 0 h 1405288"/>
                <a:gd name="connsiteX2" fmla="*/ 1078031 w 1078031"/>
                <a:gd name="connsiteY2" fmla="*/ 635268 h 1405288"/>
                <a:gd name="connsiteX3" fmla="*/ 0 w 1078031"/>
                <a:gd name="connsiteY3" fmla="*/ 1405288 h 1405288"/>
                <a:gd name="connsiteX4" fmla="*/ 1 w 1078031"/>
                <a:gd name="connsiteY4" fmla="*/ 731520 h 1405288"/>
                <a:gd name="connsiteX0" fmla="*/ 1 w 1087655"/>
                <a:gd name="connsiteY0" fmla="*/ 741145 h 1414913"/>
                <a:gd name="connsiteX1" fmla="*/ 1087655 w 1087655"/>
                <a:gd name="connsiteY1" fmla="*/ 0 h 1414913"/>
                <a:gd name="connsiteX2" fmla="*/ 1078031 w 1087655"/>
                <a:gd name="connsiteY2" fmla="*/ 644893 h 1414913"/>
                <a:gd name="connsiteX3" fmla="*/ 0 w 1087655"/>
                <a:gd name="connsiteY3" fmla="*/ 1414913 h 1414913"/>
                <a:gd name="connsiteX4" fmla="*/ 1 w 1087655"/>
                <a:gd name="connsiteY4" fmla="*/ 741145 h 1414913"/>
                <a:gd name="connsiteX0" fmla="*/ 1 w 1078031"/>
                <a:gd name="connsiteY0" fmla="*/ 741145 h 1414913"/>
                <a:gd name="connsiteX1" fmla="*/ 1078030 w 1078031"/>
                <a:gd name="connsiteY1" fmla="*/ 0 h 1414913"/>
                <a:gd name="connsiteX2" fmla="*/ 1078031 w 1078031"/>
                <a:gd name="connsiteY2" fmla="*/ 644893 h 1414913"/>
                <a:gd name="connsiteX3" fmla="*/ 0 w 1078031"/>
                <a:gd name="connsiteY3" fmla="*/ 1414913 h 1414913"/>
                <a:gd name="connsiteX4" fmla="*/ 1 w 1078031"/>
                <a:gd name="connsiteY4" fmla="*/ 741145 h 1414913"/>
                <a:gd name="connsiteX0" fmla="*/ 1 w 1078031"/>
                <a:gd name="connsiteY0" fmla="*/ 718961 h 1414913"/>
                <a:gd name="connsiteX1" fmla="*/ 1078030 w 1078031"/>
                <a:gd name="connsiteY1" fmla="*/ 0 h 1414913"/>
                <a:gd name="connsiteX2" fmla="*/ 1078031 w 1078031"/>
                <a:gd name="connsiteY2" fmla="*/ 644893 h 1414913"/>
                <a:gd name="connsiteX3" fmla="*/ 0 w 1078031"/>
                <a:gd name="connsiteY3" fmla="*/ 1414913 h 1414913"/>
                <a:gd name="connsiteX4" fmla="*/ 1 w 1078031"/>
                <a:gd name="connsiteY4" fmla="*/ 718961 h 1414913"/>
                <a:gd name="connsiteX0" fmla="*/ 1 w 1089688"/>
                <a:gd name="connsiteY0" fmla="*/ 718961 h 1414913"/>
                <a:gd name="connsiteX1" fmla="*/ 1078030 w 1089688"/>
                <a:gd name="connsiteY1" fmla="*/ 0 h 1414913"/>
                <a:gd name="connsiteX2" fmla="*/ 1089688 w 1089688"/>
                <a:gd name="connsiteY2" fmla="*/ 700354 h 1414913"/>
                <a:gd name="connsiteX3" fmla="*/ 0 w 1089688"/>
                <a:gd name="connsiteY3" fmla="*/ 1414913 h 1414913"/>
                <a:gd name="connsiteX4" fmla="*/ 1 w 1089688"/>
                <a:gd name="connsiteY4" fmla="*/ 718961 h 1414913"/>
                <a:gd name="connsiteX0" fmla="*/ 1 w 1089688"/>
                <a:gd name="connsiteY0" fmla="*/ 718961 h 1414913"/>
                <a:gd name="connsiteX1" fmla="*/ 1089687 w 1089688"/>
                <a:gd name="connsiteY1" fmla="*/ 0 h 1414913"/>
                <a:gd name="connsiteX2" fmla="*/ 1089688 w 1089688"/>
                <a:gd name="connsiteY2" fmla="*/ 700354 h 1414913"/>
                <a:gd name="connsiteX3" fmla="*/ 0 w 1089688"/>
                <a:gd name="connsiteY3" fmla="*/ 1414913 h 1414913"/>
                <a:gd name="connsiteX4" fmla="*/ 1 w 1089688"/>
                <a:gd name="connsiteY4" fmla="*/ 718961 h 1414913"/>
                <a:gd name="connsiteX0" fmla="*/ 4480 w 1089688"/>
                <a:gd name="connsiteY0" fmla="*/ 848061 h 1414913"/>
                <a:gd name="connsiteX1" fmla="*/ 1089687 w 1089688"/>
                <a:gd name="connsiteY1" fmla="*/ 0 h 1414913"/>
                <a:gd name="connsiteX2" fmla="*/ 1089688 w 1089688"/>
                <a:gd name="connsiteY2" fmla="*/ 700354 h 1414913"/>
                <a:gd name="connsiteX3" fmla="*/ 0 w 1089688"/>
                <a:gd name="connsiteY3" fmla="*/ 1414913 h 1414913"/>
                <a:gd name="connsiteX4" fmla="*/ 4480 w 1089688"/>
                <a:gd name="connsiteY4" fmla="*/ 848061 h 1414913"/>
                <a:gd name="connsiteX0" fmla="*/ 4480 w 1098645"/>
                <a:gd name="connsiteY0" fmla="*/ 848061 h 1414913"/>
                <a:gd name="connsiteX1" fmla="*/ 1089687 w 1098645"/>
                <a:gd name="connsiteY1" fmla="*/ 0 h 1414913"/>
                <a:gd name="connsiteX2" fmla="*/ 1098645 w 1098645"/>
                <a:gd name="connsiteY2" fmla="*/ 574742 h 1414913"/>
                <a:gd name="connsiteX3" fmla="*/ 0 w 1098645"/>
                <a:gd name="connsiteY3" fmla="*/ 1414913 h 1414913"/>
                <a:gd name="connsiteX4" fmla="*/ 4480 w 1098645"/>
                <a:gd name="connsiteY4" fmla="*/ 848061 h 1414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8645" h="1414913">
                  <a:moveTo>
                    <a:pt x="4480" y="848061"/>
                  </a:moveTo>
                  <a:cubicBezTo>
                    <a:pt x="363823" y="601013"/>
                    <a:pt x="730344" y="247048"/>
                    <a:pt x="1089687" y="0"/>
                  </a:cubicBezTo>
                  <a:cubicBezTo>
                    <a:pt x="1089687" y="211756"/>
                    <a:pt x="1098645" y="362986"/>
                    <a:pt x="1098645" y="574742"/>
                  </a:cubicBezTo>
                  <a:lnTo>
                    <a:pt x="0" y="1414913"/>
                  </a:lnTo>
                  <a:cubicBezTo>
                    <a:pt x="0" y="1190324"/>
                    <a:pt x="4480" y="1072650"/>
                    <a:pt x="4480" y="848061"/>
                  </a:cubicBezTo>
                  <a:close/>
                </a:path>
              </a:pathLst>
            </a:custGeom>
            <a:solidFill>
              <a:srgbClr val="00B050">
                <a:alpha val="40000"/>
              </a:srgb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endParaRPr lang="sv-SE" dirty="0">
                <a:solidFill>
                  <a:schemeClr val="tx1"/>
                </a:solidFill>
              </a:endParaRPr>
            </a:p>
          </p:txBody>
        </p:sp>
        <p:grpSp>
          <p:nvGrpSpPr>
            <p:cNvPr id="11" name="Group 10"/>
            <p:cNvGrpSpPr/>
            <p:nvPr/>
          </p:nvGrpSpPr>
          <p:grpSpPr>
            <a:xfrm>
              <a:off x="3600001" y="2421288"/>
              <a:ext cx="3600000" cy="3608578"/>
              <a:chOff x="3600000" y="2421286"/>
              <a:chExt cx="3600000" cy="3608578"/>
            </a:xfrm>
          </p:grpSpPr>
          <p:sp>
            <p:nvSpPr>
              <p:cNvPr id="12" name="Rectangle 11"/>
              <p:cNvSpPr/>
              <p:nvPr/>
            </p:nvSpPr>
            <p:spPr>
              <a:xfrm rot="10800000">
                <a:off x="6480000" y="2421286"/>
                <a:ext cx="720000" cy="3600001"/>
              </a:xfrm>
              <a:prstGeom prst="rect">
                <a:avLst/>
              </a:prstGeom>
              <a:solidFill>
                <a:srgbClr val="FF0000">
                  <a:alpha val="4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a:lnSpc>
                    <a:spcPts val="1600"/>
                  </a:lnSpc>
                </a:pPr>
                <a:endParaRPr lang="sv-SE" dirty="0"/>
              </a:p>
            </p:txBody>
          </p:sp>
          <p:sp>
            <p:nvSpPr>
              <p:cNvPr id="13" name="Rectangle 12"/>
              <p:cNvSpPr/>
              <p:nvPr/>
            </p:nvSpPr>
            <p:spPr>
              <a:xfrm>
                <a:off x="3600000" y="2429863"/>
                <a:ext cx="720000" cy="3600001"/>
              </a:xfrm>
              <a:prstGeom prst="rect">
                <a:avLst/>
              </a:prstGeom>
              <a:solidFill>
                <a:srgbClr val="FF0000">
                  <a:alpha val="4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pPr algn="ctr">
                  <a:lnSpc>
                    <a:spcPts val="1600"/>
                  </a:lnSpc>
                  <a:spcAft>
                    <a:spcPts val="600"/>
                  </a:spcAft>
                </a:pPr>
                <a:endParaRPr lang="sv-SE" dirty="0"/>
              </a:p>
            </p:txBody>
          </p:sp>
        </p:grpSp>
      </p:grpSp>
      <p:sp>
        <p:nvSpPr>
          <p:cNvPr id="14" name="Rectangle 13"/>
          <p:cNvSpPr/>
          <p:nvPr/>
        </p:nvSpPr>
        <p:spPr>
          <a:xfrm>
            <a:off x="6461538" y="6021288"/>
            <a:ext cx="605572" cy="369332"/>
          </a:xfrm>
          <a:prstGeom prst="rect">
            <a:avLst/>
          </a:prstGeom>
          <a:noFill/>
        </p:spPr>
        <p:txBody>
          <a:bodyPr wrap="square">
            <a:spAutoFit/>
          </a:bodyPr>
          <a:lstStyle/>
          <a:p>
            <a:pPr algn="ctr"/>
            <a:r>
              <a:rPr lang="sv-SE" b="1" dirty="0" smtClean="0">
                <a:solidFill>
                  <a:schemeClr val="tx1"/>
                </a:solidFill>
              </a:rPr>
              <a:t>1</a:t>
            </a:r>
            <a:endParaRPr lang="sv-SE" b="1" dirty="0" smtClean="0">
              <a:solidFill>
                <a:schemeClr val="tx1"/>
              </a:solidFill>
            </a:endParaRPr>
          </a:p>
        </p:txBody>
      </p:sp>
      <p:cxnSp>
        <p:nvCxnSpPr>
          <p:cNvPr id="15" name="Straight Connector 14"/>
          <p:cNvCxnSpPr/>
          <p:nvPr/>
        </p:nvCxnSpPr>
        <p:spPr>
          <a:xfrm flipH="1">
            <a:off x="3142782" y="1938044"/>
            <a:ext cx="0" cy="4112053"/>
          </a:xfrm>
          <a:prstGeom prst="line">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122684" y="6036060"/>
            <a:ext cx="4199913" cy="0"/>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690846" y="6011996"/>
            <a:ext cx="605572" cy="369332"/>
          </a:xfrm>
          <a:prstGeom prst="rect">
            <a:avLst/>
          </a:prstGeom>
          <a:noFill/>
        </p:spPr>
        <p:txBody>
          <a:bodyPr wrap="square">
            <a:spAutoFit/>
          </a:bodyPr>
          <a:lstStyle/>
          <a:p>
            <a:pPr algn="ctr"/>
            <a:r>
              <a:rPr lang="sv-SE" b="1" dirty="0" smtClean="0">
                <a:solidFill>
                  <a:schemeClr val="tx1"/>
                </a:solidFill>
              </a:rPr>
              <a:t>1/2</a:t>
            </a:r>
            <a:endParaRPr lang="sv-SE" b="1" dirty="0" smtClean="0">
              <a:solidFill>
                <a:schemeClr val="tx1"/>
              </a:solidFill>
            </a:endParaRPr>
          </a:p>
        </p:txBody>
      </p:sp>
      <p:sp>
        <p:nvSpPr>
          <p:cNvPr id="18" name="Rectangle 17"/>
          <p:cNvSpPr/>
          <p:nvPr/>
        </p:nvSpPr>
        <p:spPr>
          <a:xfrm>
            <a:off x="2602614" y="2253867"/>
            <a:ext cx="605572" cy="369332"/>
          </a:xfrm>
          <a:prstGeom prst="rect">
            <a:avLst/>
          </a:prstGeom>
          <a:noFill/>
        </p:spPr>
        <p:txBody>
          <a:bodyPr wrap="square">
            <a:spAutoFit/>
          </a:bodyPr>
          <a:lstStyle/>
          <a:p>
            <a:pPr algn="ctr"/>
            <a:r>
              <a:rPr lang="sv-SE" b="1" dirty="0" smtClean="0">
                <a:solidFill>
                  <a:schemeClr val="tx1"/>
                </a:solidFill>
              </a:rPr>
              <a:t>V</a:t>
            </a:r>
            <a:r>
              <a:rPr lang="sv-SE" b="1" baseline="-25000" dirty="0" smtClean="0"/>
              <a:t>DD</a:t>
            </a:r>
            <a:endParaRPr lang="sv-SE" b="1" dirty="0" smtClean="0">
              <a:solidFill>
                <a:schemeClr val="tx1"/>
              </a:solidFill>
            </a:endParaRPr>
          </a:p>
        </p:txBody>
      </p:sp>
      <p:sp>
        <p:nvSpPr>
          <p:cNvPr id="19" name="Rectangle 18"/>
          <p:cNvSpPr/>
          <p:nvPr/>
        </p:nvSpPr>
        <p:spPr>
          <a:xfrm>
            <a:off x="3507965" y="6021288"/>
            <a:ext cx="605572" cy="369332"/>
          </a:xfrm>
          <a:prstGeom prst="rect">
            <a:avLst/>
          </a:prstGeom>
          <a:noFill/>
        </p:spPr>
        <p:txBody>
          <a:bodyPr wrap="square">
            <a:spAutoFit/>
          </a:bodyPr>
          <a:lstStyle/>
          <a:p>
            <a:pPr algn="ctr"/>
            <a:r>
              <a:rPr lang="sv-SE" b="1" dirty="0" smtClean="0">
                <a:solidFill>
                  <a:schemeClr val="tx1"/>
                </a:solidFill>
              </a:rPr>
              <a:t>1/4</a:t>
            </a:r>
            <a:endParaRPr lang="sv-SE" b="1" dirty="0" smtClean="0">
              <a:solidFill>
                <a:schemeClr val="tx1"/>
              </a:solidFill>
            </a:endParaRPr>
          </a:p>
        </p:txBody>
      </p:sp>
      <p:sp>
        <p:nvSpPr>
          <p:cNvPr id="20" name="Rectangle 19"/>
          <p:cNvSpPr/>
          <p:nvPr/>
        </p:nvSpPr>
        <p:spPr>
          <a:xfrm>
            <a:off x="5482936" y="6021288"/>
            <a:ext cx="1098545" cy="369332"/>
          </a:xfrm>
          <a:prstGeom prst="rect">
            <a:avLst/>
          </a:prstGeom>
          <a:noFill/>
        </p:spPr>
        <p:txBody>
          <a:bodyPr wrap="square">
            <a:spAutoFit/>
          </a:bodyPr>
          <a:lstStyle/>
          <a:p>
            <a:pPr algn="ctr"/>
            <a:r>
              <a:rPr lang="sv-SE" b="1" dirty="0" smtClean="0">
                <a:solidFill>
                  <a:schemeClr val="tx1"/>
                </a:solidFill>
              </a:rPr>
              <a:t>3/4</a:t>
            </a:r>
            <a:endParaRPr lang="sv-SE" b="1" dirty="0" smtClean="0">
              <a:solidFill>
                <a:schemeClr val="tx1"/>
              </a:solidFill>
            </a:endParaRPr>
          </a:p>
        </p:txBody>
      </p:sp>
      <p:sp>
        <p:nvSpPr>
          <p:cNvPr id="21" name="Rectangle 20"/>
          <p:cNvSpPr/>
          <p:nvPr/>
        </p:nvSpPr>
        <p:spPr>
          <a:xfrm>
            <a:off x="2839996" y="6021288"/>
            <a:ext cx="605572" cy="369332"/>
          </a:xfrm>
          <a:prstGeom prst="rect">
            <a:avLst/>
          </a:prstGeom>
          <a:noFill/>
        </p:spPr>
        <p:txBody>
          <a:bodyPr wrap="square">
            <a:spAutoFit/>
          </a:bodyPr>
          <a:lstStyle/>
          <a:p>
            <a:pPr algn="ctr"/>
            <a:r>
              <a:rPr lang="sv-SE" b="1" dirty="0" smtClean="0">
                <a:solidFill>
                  <a:schemeClr val="tx1"/>
                </a:solidFill>
              </a:rPr>
              <a:t>0</a:t>
            </a:r>
          </a:p>
        </p:txBody>
      </p:sp>
      <p:sp>
        <p:nvSpPr>
          <p:cNvPr id="22" name="Rectangle 21"/>
          <p:cNvSpPr/>
          <p:nvPr/>
        </p:nvSpPr>
        <p:spPr>
          <a:xfrm>
            <a:off x="2602614" y="5867980"/>
            <a:ext cx="605572" cy="369332"/>
          </a:xfrm>
          <a:prstGeom prst="rect">
            <a:avLst/>
          </a:prstGeom>
          <a:noFill/>
        </p:spPr>
        <p:txBody>
          <a:bodyPr wrap="square">
            <a:spAutoFit/>
          </a:bodyPr>
          <a:lstStyle/>
          <a:p>
            <a:pPr algn="ctr"/>
            <a:r>
              <a:rPr lang="sv-SE" b="1" dirty="0" smtClean="0">
                <a:solidFill>
                  <a:schemeClr val="tx1"/>
                </a:solidFill>
              </a:rPr>
              <a:t>0</a:t>
            </a:r>
          </a:p>
        </p:txBody>
      </p:sp>
      <p:grpSp>
        <p:nvGrpSpPr>
          <p:cNvPr id="25" name="Group 24"/>
          <p:cNvGrpSpPr/>
          <p:nvPr/>
        </p:nvGrpSpPr>
        <p:grpSpPr>
          <a:xfrm>
            <a:off x="2599813" y="2420888"/>
            <a:ext cx="4416495" cy="3600000"/>
            <a:chOff x="4067944" y="1480085"/>
            <a:chExt cx="4416495" cy="3600000"/>
          </a:xfrm>
        </p:grpSpPr>
        <p:cxnSp>
          <p:nvCxnSpPr>
            <p:cNvPr id="26" name="Straight Connector 25"/>
            <p:cNvCxnSpPr/>
            <p:nvPr/>
          </p:nvCxnSpPr>
          <p:spPr>
            <a:xfrm flipH="1">
              <a:off x="4619382" y="1480085"/>
              <a:ext cx="720000" cy="0"/>
            </a:xfrm>
            <a:prstGeom prst="line">
              <a:avLst/>
            </a:prstGeom>
            <a:ln w="571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Arc 26"/>
            <p:cNvSpPr/>
            <p:nvPr/>
          </p:nvSpPr>
          <p:spPr>
            <a:xfrm>
              <a:off x="4067944" y="1480085"/>
              <a:ext cx="2344278" cy="2081509"/>
            </a:xfrm>
            <a:prstGeom prst="arc">
              <a:avLst>
                <a:gd name="adj1" fmla="val 16170605"/>
                <a:gd name="adj2" fmla="val 0"/>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cxnSp>
          <p:nvCxnSpPr>
            <p:cNvPr id="28" name="Straight Connector 27"/>
            <p:cNvCxnSpPr/>
            <p:nvPr/>
          </p:nvCxnSpPr>
          <p:spPr>
            <a:xfrm>
              <a:off x="6412218" y="2515197"/>
              <a:ext cx="4" cy="1440000"/>
            </a:xfrm>
            <a:prstGeom prst="line">
              <a:avLst/>
            </a:prstGeom>
            <a:ln w="571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7490664" y="5080085"/>
              <a:ext cx="720000" cy="0"/>
            </a:xfrm>
            <a:prstGeom prst="line">
              <a:avLst/>
            </a:prstGeom>
            <a:ln w="571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Arc 29"/>
            <p:cNvSpPr/>
            <p:nvPr/>
          </p:nvSpPr>
          <p:spPr>
            <a:xfrm rot="10800000">
              <a:off x="6412216" y="2848083"/>
              <a:ext cx="2072223" cy="2232000"/>
            </a:xfrm>
            <a:prstGeom prst="arc">
              <a:avLst>
                <a:gd name="adj1" fmla="val 16129697"/>
                <a:gd name="adj2" fmla="val 41777"/>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grpSp>
      <p:sp>
        <p:nvSpPr>
          <p:cNvPr id="31" name="Rectangle 30"/>
          <p:cNvSpPr/>
          <p:nvPr/>
        </p:nvSpPr>
        <p:spPr>
          <a:xfrm>
            <a:off x="2834650" y="1484785"/>
            <a:ext cx="776076" cy="461665"/>
          </a:xfrm>
          <a:prstGeom prst="rect">
            <a:avLst/>
          </a:prstGeom>
          <a:noFill/>
        </p:spPr>
        <p:txBody>
          <a:bodyPr wrap="square">
            <a:spAutoFit/>
          </a:bodyPr>
          <a:lstStyle/>
          <a:p>
            <a:pPr algn="ctr"/>
            <a:r>
              <a:rPr lang="sv-SE" sz="2400" b="1" dirty="0" smtClean="0">
                <a:solidFill>
                  <a:schemeClr val="tx1"/>
                </a:solidFill>
              </a:rPr>
              <a:t>V</a:t>
            </a:r>
            <a:r>
              <a:rPr lang="sv-SE" sz="2400" b="1" baseline="-25000" dirty="0" smtClean="0"/>
              <a:t>OUT</a:t>
            </a:r>
            <a:endParaRPr lang="sv-SE" sz="2400" b="1" dirty="0" smtClean="0">
              <a:solidFill>
                <a:schemeClr val="tx1"/>
              </a:solidFill>
            </a:endParaRPr>
          </a:p>
        </p:txBody>
      </p:sp>
      <p:sp>
        <p:nvSpPr>
          <p:cNvPr id="32" name="Rectangle 31"/>
          <p:cNvSpPr/>
          <p:nvPr/>
        </p:nvSpPr>
        <p:spPr>
          <a:xfrm>
            <a:off x="7155130" y="5928957"/>
            <a:ext cx="776076" cy="461665"/>
          </a:xfrm>
          <a:prstGeom prst="rect">
            <a:avLst/>
          </a:prstGeom>
          <a:noFill/>
        </p:spPr>
        <p:txBody>
          <a:bodyPr wrap="square">
            <a:spAutoFit/>
          </a:bodyPr>
          <a:lstStyle/>
          <a:p>
            <a:pPr algn="ctr"/>
            <a:r>
              <a:rPr lang="sv-SE" sz="2400" b="1" dirty="0" smtClean="0">
                <a:solidFill>
                  <a:schemeClr val="tx1"/>
                </a:solidFill>
              </a:rPr>
              <a:t>V</a:t>
            </a:r>
            <a:r>
              <a:rPr lang="sv-SE" sz="2400" b="1" baseline="-25000" dirty="0" smtClean="0"/>
              <a:t>IN</a:t>
            </a:r>
            <a:endParaRPr lang="sv-SE" sz="2400" b="1" dirty="0" smtClean="0">
              <a:solidFill>
                <a:schemeClr val="tx1"/>
              </a:solidFill>
            </a:endParaRPr>
          </a:p>
        </p:txBody>
      </p:sp>
      <p:sp>
        <p:nvSpPr>
          <p:cNvPr id="33" name="Rectangle 32"/>
          <p:cNvSpPr/>
          <p:nvPr/>
        </p:nvSpPr>
        <p:spPr>
          <a:xfrm>
            <a:off x="3862781" y="1384824"/>
            <a:ext cx="3562486" cy="369332"/>
          </a:xfrm>
          <a:prstGeom prst="rect">
            <a:avLst/>
          </a:prstGeom>
        </p:spPr>
        <p:txBody>
          <a:bodyPr wrap="square">
            <a:spAutoFit/>
          </a:bodyPr>
          <a:lstStyle/>
          <a:p>
            <a:r>
              <a:rPr lang="sv-SE" dirty="0" smtClean="0"/>
              <a:t>Simplify and assume V</a:t>
            </a:r>
            <a:r>
              <a:rPr lang="sv-SE" baseline="-25000" dirty="0" smtClean="0"/>
              <a:t>T</a:t>
            </a:r>
            <a:r>
              <a:rPr lang="sv-SE" baseline="-25000" dirty="0" smtClean="0"/>
              <a:t>N</a:t>
            </a:r>
            <a:r>
              <a:rPr lang="sv-SE" dirty="0"/>
              <a:t>=-</a:t>
            </a:r>
            <a:r>
              <a:rPr lang="sv-SE" dirty="0" smtClean="0"/>
              <a:t>V</a:t>
            </a:r>
            <a:r>
              <a:rPr lang="sv-SE" baseline="-25000" dirty="0" smtClean="0"/>
              <a:t>TP</a:t>
            </a:r>
            <a:r>
              <a:rPr lang="sv-SE" dirty="0" smtClean="0"/>
              <a:t>=V</a:t>
            </a:r>
            <a:r>
              <a:rPr lang="sv-SE" baseline="-25000" dirty="0" smtClean="0"/>
              <a:t>DD</a:t>
            </a:r>
            <a:r>
              <a:rPr lang="sv-SE" dirty="0" smtClean="0"/>
              <a:t>/4</a:t>
            </a:r>
            <a:endParaRPr lang="sv-SE" baseline="-25000" dirty="0"/>
          </a:p>
        </p:txBody>
      </p:sp>
      <p:cxnSp>
        <p:nvCxnSpPr>
          <p:cNvPr id="35" name="Straight Connector 34"/>
          <p:cNvCxnSpPr/>
          <p:nvPr/>
        </p:nvCxnSpPr>
        <p:spPr>
          <a:xfrm flipV="1">
            <a:off x="3164783" y="2429865"/>
            <a:ext cx="3578000" cy="359050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4943550" y="2420888"/>
            <a:ext cx="0" cy="362921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13" idx="1"/>
            <a:endCxn id="12" idx="1"/>
          </p:cNvCxnSpPr>
          <p:nvPr/>
        </p:nvCxnSpPr>
        <p:spPr>
          <a:xfrm flipV="1">
            <a:off x="3142783" y="4221289"/>
            <a:ext cx="3600000" cy="857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2517112" y="4045200"/>
            <a:ext cx="605572" cy="369332"/>
          </a:xfrm>
          <a:prstGeom prst="rect">
            <a:avLst/>
          </a:prstGeom>
          <a:noFill/>
        </p:spPr>
        <p:txBody>
          <a:bodyPr wrap="square">
            <a:spAutoFit/>
          </a:bodyPr>
          <a:lstStyle/>
          <a:p>
            <a:pPr algn="ctr"/>
            <a:r>
              <a:rPr lang="sv-SE" b="1" dirty="0" smtClean="0">
                <a:solidFill>
                  <a:schemeClr val="tx1"/>
                </a:solidFill>
              </a:rPr>
              <a:t>V</a:t>
            </a:r>
            <a:r>
              <a:rPr lang="sv-SE" b="1" baseline="-25000" dirty="0" smtClean="0"/>
              <a:t>SW</a:t>
            </a:r>
            <a:endParaRPr lang="sv-SE" b="1" dirty="0" smtClean="0">
              <a:solidFill>
                <a:schemeClr val="tx1"/>
              </a:solidFill>
            </a:endParaRPr>
          </a:p>
        </p:txBody>
      </p:sp>
      <p:graphicFrame>
        <p:nvGraphicFramePr>
          <p:cNvPr id="42" name="Object 41"/>
          <p:cNvGraphicFramePr>
            <a:graphicFrameLocks noChangeAspect="1"/>
          </p:cNvGraphicFramePr>
          <p:nvPr>
            <p:extLst>
              <p:ext uri="{D42A27DB-BD31-4B8C-83A1-F6EECF244321}">
                <p14:modId xmlns:p14="http://schemas.microsoft.com/office/powerpoint/2010/main" val="1218724240"/>
              </p:ext>
            </p:extLst>
          </p:nvPr>
        </p:nvGraphicFramePr>
        <p:xfrm>
          <a:off x="179514" y="3476625"/>
          <a:ext cx="2051050" cy="549275"/>
        </p:xfrm>
        <a:graphic>
          <a:graphicData uri="http://schemas.openxmlformats.org/presentationml/2006/ole">
            <mc:AlternateContent xmlns:mc="http://schemas.openxmlformats.org/markup-compatibility/2006">
              <mc:Choice xmlns:v="urn:schemas-microsoft-com:vml" Requires="v">
                <p:oleObj spid="_x0000_s30745" name="Equation" r:id="rId4" imgW="1384200" imgH="368280" progId="Equation.DSMT4">
                  <p:embed/>
                </p:oleObj>
              </mc:Choice>
              <mc:Fallback>
                <p:oleObj name="Equation" r:id="rId4" imgW="1384200" imgH="368280" progId="Equation.DSMT4">
                  <p:embed/>
                  <p:pic>
                    <p:nvPicPr>
                      <p:cNvPr id="0" name=""/>
                      <p:cNvPicPr>
                        <a:picLocks noChangeAspect="1" noChangeArrowheads="1"/>
                      </p:cNvPicPr>
                      <p:nvPr/>
                    </p:nvPicPr>
                    <p:blipFill>
                      <a:blip r:embed="rId5"/>
                      <a:srcRect/>
                      <a:stretch>
                        <a:fillRect/>
                      </a:stretch>
                    </p:blipFill>
                    <p:spPr bwMode="auto">
                      <a:xfrm>
                        <a:off x="179514" y="3476625"/>
                        <a:ext cx="2051050" cy="549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46" name="Group 45"/>
          <p:cNvGrpSpPr/>
          <p:nvPr/>
        </p:nvGrpSpPr>
        <p:grpSpPr>
          <a:xfrm>
            <a:off x="3871251" y="1884535"/>
            <a:ext cx="2117412" cy="369332"/>
            <a:chOff x="3871251" y="1884535"/>
            <a:chExt cx="2117412" cy="369332"/>
          </a:xfrm>
        </p:grpSpPr>
        <p:cxnSp>
          <p:nvCxnSpPr>
            <p:cNvPr id="43" name="Straight Connector 42"/>
            <p:cNvCxnSpPr/>
            <p:nvPr/>
          </p:nvCxnSpPr>
          <p:spPr>
            <a:xfrm flipH="1">
              <a:off x="3871251" y="2253867"/>
              <a:ext cx="2117412" cy="0"/>
            </a:xfrm>
            <a:prstGeom prst="line">
              <a:avLst/>
            </a:prstGeom>
            <a:ln w="57150">
              <a:solidFill>
                <a:schemeClr val="tx1"/>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4576228" y="1884535"/>
              <a:ext cx="750861" cy="369332"/>
            </a:xfrm>
            <a:prstGeom prst="rect">
              <a:avLst/>
            </a:prstGeom>
            <a:noFill/>
          </p:spPr>
          <p:txBody>
            <a:bodyPr wrap="square">
              <a:spAutoFit/>
            </a:bodyPr>
            <a:lstStyle/>
            <a:p>
              <a:pPr algn="ctr"/>
              <a:r>
                <a:rPr lang="sv-SE" b="1" dirty="0"/>
                <a:t>1/2</a:t>
              </a:r>
            </a:p>
          </p:txBody>
        </p:sp>
      </p:grpSp>
    </p:spTree>
    <p:extLst>
      <p:ext uri="{BB962C8B-B14F-4D97-AF65-F5344CB8AC3E}">
        <p14:creationId xmlns:p14="http://schemas.microsoft.com/office/powerpoint/2010/main" val="11743651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NAND/NOR VTC</a:t>
            </a:r>
            <a:endParaRPr lang="sv-SE" dirty="0"/>
          </a:p>
        </p:txBody>
      </p:sp>
      <p:sp>
        <p:nvSpPr>
          <p:cNvPr id="4" name="Date Placeholder 3"/>
          <p:cNvSpPr>
            <a:spLocks noGrp="1"/>
          </p:cNvSpPr>
          <p:nvPr>
            <p:ph type="dt" sz="half" idx="10"/>
          </p:nvPr>
        </p:nvSpPr>
        <p:spPr/>
        <p:txBody>
          <a:bodyPr/>
          <a:lstStyle/>
          <a:p>
            <a:r>
              <a:rPr lang="sv-SE" smtClean="0"/>
              <a:t>2017</a:t>
            </a:r>
            <a:endParaRPr lang="sv-SE"/>
          </a:p>
        </p:txBody>
      </p:sp>
      <p:sp>
        <p:nvSpPr>
          <p:cNvPr id="5" name="Footer Placeholder 4"/>
          <p:cNvSpPr>
            <a:spLocks noGrp="1"/>
          </p:cNvSpPr>
          <p:nvPr>
            <p:ph type="ftr" sz="quarter" idx="11"/>
          </p:nvPr>
        </p:nvSpPr>
        <p:spPr/>
        <p:txBody>
          <a:bodyPr/>
          <a:lstStyle/>
          <a:p>
            <a:r>
              <a:rPr lang="sv-SE" dirty="0" smtClean="0"/>
              <a:t>Integrated Circuit Design</a:t>
            </a:r>
            <a:endParaRPr lang="sv-SE" dirty="0"/>
          </a:p>
        </p:txBody>
      </p:sp>
      <p:sp>
        <p:nvSpPr>
          <p:cNvPr id="6" name="Slide Number Placeholder 5"/>
          <p:cNvSpPr>
            <a:spLocks noGrp="1"/>
          </p:cNvSpPr>
          <p:nvPr>
            <p:ph type="sldNum" sz="quarter" idx="12"/>
          </p:nvPr>
        </p:nvSpPr>
        <p:spPr/>
        <p:txBody>
          <a:bodyPr/>
          <a:lstStyle/>
          <a:p>
            <a:r>
              <a:rPr lang="sv-SE" dirty="0" smtClean="0"/>
              <a:t>10</a:t>
            </a:r>
            <a:endParaRPr lang="sv-SE" dirty="0"/>
          </a:p>
        </p:txBody>
      </p:sp>
      <p:grpSp>
        <p:nvGrpSpPr>
          <p:cNvPr id="7" name="Group 6"/>
          <p:cNvGrpSpPr/>
          <p:nvPr/>
        </p:nvGrpSpPr>
        <p:grpSpPr>
          <a:xfrm>
            <a:off x="3144533" y="2420888"/>
            <a:ext cx="3600000" cy="3608979"/>
            <a:chOff x="3600001" y="2420888"/>
            <a:chExt cx="3600000" cy="3608978"/>
          </a:xfrm>
        </p:grpSpPr>
        <p:sp>
          <p:nvSpPr>
            <p:cNvPr id="8" name="Freeform 7"/>
            <p:cNvSpPr>
              <a:spLocks/>
            </p:cNvSpPr>
            <p:nvPr/>
          </p:nvSpPr>
          <p:spPr>
            <a:xfrm>
              <a:off x="4320000" y="3861048"/>
              <a:ext cx="2160000" cy="2160000"/>
            </a:xfrm>
            <a:custGeom>
              <a:avLst/>
              <a:gdLst>
                <a:gd name="connsiteX0" fmla="*/ 0 w 1424539"/>
                <a:gd name="connsiteY0" fmla="*/ 1135781 h 1145406"/>
                <a:gd name="connsiteX1" fmla="*/ 1414913 w 1424539"/>
                <a:gd name="connsiteY1" fmla="*/ 0 h 1145406"/>
                <a:gd name="connsiteX2" fmla="*/ 1424539 w 1424539"/>
                <a:gd name="connsiteY2" fmla="*/ 1145406 h 1145406"/>
                <a:gd name="connsiteX3" fmla="*/ 0 w 1424539"/>
                <a:gd name="connsiteY3" fmla="*/ 1135781 h 1145406"/>
                <a:gd name="connsiteX0" fmla="*/ 0 w 1434865"/>
                <a:gd name="connsiteY0" fmla="*/ 1135781 h 1145406"/>
                <a:gd name="connsiteX1" fmla="*/ 1434445 w 1434865"/>
                <a:gd name="connsiteY1" fmla="*/ 0 h 1145406"/>
                <a:gd name="connsiteX2" fmla="*/ 1424539 w 1434865"/>
                <a:gd name="connsiteY2" fmla="*/ 1145406 h 1145406"/>
                <a:gd name="connsiteX3" fmla="*/ 0 w 1434865"/>
                <a:gd name="connsiteY3" fmla="*/ 1135781 h 1145406"/>
                <a:gd name="connsiteX0" fmla="*/ 0 w 1434865"/>
                <a:gd name="connsiteY0" fmla="*/ 1135781 h 1145406"/>
                <a:gd name="connsiteX1" fmla="*/ 1434445 w 1434865"/>
                <a:gd name="connsiteY1" fmla="*/ 0 h 1145406"/>
                <a:gd name="connsiteX2" fmla="*/ 1424539 w 1434865"/>
                <a:gd name="connsiteY2" fmla="*/ 1145406 h 1145406"/>
                <a:gd name="connsiteX3" fmla="*/ 0 w 1434865"/>
                <a:gd name="connsiteY3" fmla="*/ 1135781 h 1145406"/>
                <a:gd name="connsiteX0" fmla="*/ 0 w 1434865"/>
                <a:gd name="connsiteY0" fmla="*/ 1135781 h 1145406"/>
                <a:gd name="connsiteX1" fmla="*/ 1434445 w 1434865"/>
                <a:gd name="connsiteY1" fmla="*/ 0 h 1145406"/>
                <a:gd name="connsiteX2" fmla="*/ 1424539 w 1434865"/>
                <a:gd name="connsiteY2" fmla="*/ 1145406 h 1145406"/>
                <a:gd name="connsiteX3" fmla="*/ 0 w 1434865"/>
                <a:gd name="connsiteY3" fmla="*/ 1135781 h 1145406"/>
                <a:gd name="connsiteX0" fmla="*/ 0 w 1425589"/>
                <a:gd name="connsiteY0" fmla="*/ 1126211 h 1135836"/>
                <a:gd name="connsiteX1" fmla="*/ 1424679 w 1425589"/>
                <a:gd name="connsiteY1" fmla="*/ 0 h 1135836"/>
                <a:gd name="connsiteX2" fmla="*/ 1424539 w 1425589"/>
                <a:gd name="connsiteY2" fmla="*/ 1135836 h 1135836"/>
                <a:gd name="connsiteX3" fmla="*/ 0 w 1425589"/>
                <a:gd name="connsiteY3" fmla="*/ 1126211 h 1135836"/>
                <a:gd name="connsiteX0" fmla="*/ 0 w 1425589"/>
                <a:gd name="connsiteY0" fmla="*/ 1135781 h 1135836"/>
                <a:gd name="connsiteX1" fmla="*/ 1424679 w 1425589"/>
                <a:gd name="connsiteY1" fmla="*/ 0 h 1135836"/>
                <a:gd name="connsiteX2" fmla="*/ 1424539 w 1425589"/>
                <a:gd name="connsiteY2" fmla="*/ 1135836 h 1135836"/>
                <a:gd name="connsiteX3" fmla="*/ 0 w 1425589"/>
                <a:gd name="connsiteY3" fmla="*/ 1135781 h 1135836"/>
              </a:gdLst>
              <a:ahLst/>
              <a:cxnLst>
                <a:cxn ang="0">
                  <a:pos x="connsiteX0" y="connsiteY0"/>
                </a:cxn>
                <a:cxn ang="0">
                  <a:pos x="connsiteX1" y="connsiteY1"/>
                </a:cxn>
                <a:cxn ang="0">
                  <a:pos x="connsiteX2" y="connsiteY2"/>
                </a:cxn>
                <a:cxn ang="0">
                  <a:pos x="connsiteX3" y="connsiteY3"/>
                </a:cxn>
              </a:cxnLst>
              <a:rect l="l" t="t" r="r" b="b"/>
              <a:pathLst>
                <a:path w="1425589" h="1135836">
                  <a:moveTo>
                    <a:pt x="0" y="1135781"/>
                  </a:moveTo>
                  <a:lnTo>
                    <a:pt x="1424679" y="0"/>
                  </a:lnTo>
                  <a:cubicBezTo>
                    <a:pt x="1427888" y="381802"/>
                    <a:pt x="1421330" y="754034"/>
                    <a:pt x="1424539" y="1135836"/>
                  </a:cubicBezTo>
                  <a:lnTo>
                    <a:pt x="0" y="1135781"/>
                  </a:lnTo>
                  <a:close/>
                </a:path>
              </a:pathLst>
            </a:custGeom>
            <a:solidFill>
              <a:srgbClr val="00B0F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sv-SE" dirty="0"/>
            </a:p>
          </p:txBody>
        </p:sp>
        <p:sp>
          <p:nvSpPr>
            <p:cNvPr id="9" name="Freeform 8"/>
            <p:cNvSpPr>
              <a:spLocks/>
            </p:cNvSpPr>
            <p:nvPr/>
          </p:nvSpPr>
          <p:spPr>
            <a:xfrm rot="10800000">
              <a:off x="4320000" y="2421127"/>
              <a:ext cx="2160000" cy="2160000"/>
            </a:xfrm>
            <a:custGeom>
              <a:avLst/>
              <a:gdLst>
                <a:gd name="connsiteX0" fmla="*/ 0 w 1424539"/>
                <a:gd name="connsiteY0" fmla="*/ 1135781 h 1145406"/>
                <a:gd name="connsiteX1" fmla="*/ 1414913 w 1424539"/>
                <a:gd name="connsiteY1" fmla="*/ 0 h 1145406"/>
                <a:gd name="connsiteX2" fmla="*/ 1424539 w 1424539"/>
                <a:gd name="connsiteY2" fmla="*/ 1145406 h 1145406"/>
                <a:gd name="connsiteX3" fmla="*/ 0 w 1424539"/>
                <a:gd name="connsiteY3" fmla="*/ 1135781 h 1145406"/>
                <a:gd name="connsiteX0" fmla="*/ 0 w 1434865"/>
                <a:gd name="connsiteY0" fmla="*/ 1135781 h 1145406"/>
                <a:gd name="connsiteX1" fmla="*/ 1434445 w 1434865"/>
                <a:gd name="connsiteY1" fmla="*/ 0 h 1145406"/>
                <a:gd name="connsiteX2" fmla="*/ 1424539 w 1434865"/>
                <a:gd name="connsiteY2" fmla="*/ 1145406 h 1145406"/>
                <a:gd name="connsiteX3" fmla="*/ 0 w 1434865"/>
                <a:gd name="connsiteY3" fmla="*/ 1135781 h 1145406"/>
                <a:gd name="connsiteX0" fmla="*/ 0 w 1434865"/>
                <a:gd name="connsiteY0" fmla="*/ 1135781 h 1145406"/>
                <a:gd name="connsiteX1" fmla="*/ 1434445 w 1434865"/>
                <a:gd name="connsiteY1" fmla="*/ 0 h 1145406"/>
                <a:gd name="connsiteX2" fmla="*/ 1424539 w 1434865"/>
                <a:gd name="connsiteY2" fmla="*/ 1145406 h 1145406"/>
                <a:gd name="connsiteX3" fmla="*/ 0 w 1434865"/>
                <a:gd name="connsiteY3" fmla="*/ 1135781 h 1145406"/>
                <a:gd name="connsiteX0" fmla="*/ 0 w 1434865"/>
                <a:gd name="connsiteY0" fmla="*/ 1135781 h 1145406"/>
                <a:gd name="connsiteX1" fmla="*/ 1434445 w 1434865"/>
                <a:gd name="connsiteY1" fmla="*/ 0 h 1145406"/>
                <a:gd name="connsiteX2" fmla="*/ 1424539 w 1434865"/>
                <a:gd name="connsiteY2" fmla="*/ 1145406 h 1145406"/>
                <a:gd name="connsiteX3" fmla="*/ 0 w 1434865"/>
                <a:gd name="connsiteY3" fmla="*/ 1135781 h 1145406"/>
                <a:gd name="connsiteX0" fmla="*/ 0 w 1425589"/>
                <a:gd name="connsiteY0" fmla="*/ 1126211 h 1135836"/>
                <a:gd name="connsiteX1" fmla="*/ 1424679 w 1425589"/>
                <a:gd name="connsiteY1" fmla="*/ 0 h 1135836"/>
                <a:gd name="connsiteX2" fmla="*/ 1424539 w 1425589"/>
                <a:gd name="connsiteY2" fmla="*/ 1135836 h 1135836"/>
                <a:gd name="connsiteX3" fmla="*/ 0 w 1425589"/>
                <a:gd name="connsiteY3" fmla="*/ 1126211 h 1135836"/>
                <a:gd name="connsiteX0" fmla="*/ 0 w 1425589"/>
                <a:gd name="connsiteY0" fmla="*/ 1135781 h 1135836"/>
                <a:gd name="connsiteX1" fmla="*/ 1424679 w 1425589"/>
                <a:gd name="connsiteY1" fmla="*/ 0 h 1135836"/>
                <a:gd name="connsiteX2" fmla="*/ 1424539 w 1425589"/>
                <a:gd name="connsiteY2" fmla="*/ 1135836 h 1135836"/>
                <a:gd name="connsiteX3" fmla="*/ 0 w 1425589"/>
                <a:gd name="connsiteY3" fmla="*/ 1135781 h 1135836"/>
              </a:gdLst>
              <a:ahLst/>
              <a:cxnLst>
                <a:cxn ang="0">
                  <a:pos x="connsiteX0" y="connsiteY0"/>
                </a:cxn>
                <a:cxn ang="0">
                  <a:pos x="connsiteX1" y="connsiteY1"/>
                </a:cxn>
                <a:cxn ang="0">
                  <a:pos x="connsiteX2" y="connsiteY2"/>
                </a:cxn>
                <a:cxn ang="0">
                  <a:pos x="connsiteX3" y="connsiteY3"/>
                </a:cxn>
              </a:cxnLst>
              <a:rect l="l" t="t" r="r" b="b"/>
              <a:pathLst>
                <a:path w="1425589" h="1135836">
                  <a:moveTo>
                    <a:pt x="0" y="1135781"/>
                  </a:moveTo>
                  <a:lnTo>
                    <a:pt x="1424679" y="0"/>
                  </a:lnTo>
                  <a:cubicBezTo>
                    <a:pt x="1427888" y="381802"/>
                    <a:pt x="1421330" y="754034"/>
                    <a:pt x="1424539" y="1135836"/>
                  </a:cubicBezTo>
                  <a:lnTo>
                    <a:pt x="0" y="1135781"/>
                  </a:lnTo>
                  <a:close/>
                </a:path>
              </a:pathLst>
            </a:custGeom>
            <a:solidFill>
              <a:srgbClr val="00B0F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sv-SE" dirty="0"/>
            </a:p>
          </p:txBody>
        </p:sp>
        <p:sp>
          <p:nvSpPr>
            <p:cNvPr id="10" name="Freeform 9"/>
            <p:cNvSpPr/>
            <p:nvPr/>
          </p:nvSpPr>
          <p:spPr>
            <a:xfrm>
              <a:off x="4320000" y="2420888"/>
              <a:ext cx="2177755" cy="3600000"/>
            </a:xfrm>
            <a:custGeom>
              <a:avLst/>
              <a:gdLst>
                <a:gd name="connsiteX0" fmla="*/ 0 w 1078029"/>
                <a:gd name="connsiteY0" fmla="*/ 731520 h 1395663"/>
                <a:gd name="connsiteX1" fmla="*/ 1078029 w 1078029"/>
                <a:gd name="connsiteY1" fmla="*/ 0 h 1395663"/>
                <a:gd name="connsiteX2" fmla="*/ 1058779 w 1078029"/>
                <a:gd name="connsiteY2" fmla="*/ 635268 h 1395663"/>
                <a:gd name="connsiteX3" fmla="*/ 9625 w 1078029"/>
                <a:gd name="connsiteY3" fmla="*/ 1395663 h 1395663"/>
                <a:gd name="connsiteX4" fmla="*/ 0 w 1078029"/>
                <a:gd name="connsiteY4" fmla="*/ 731520 h 1395663"/>
                <a:gd name="connsiteX0" fmla="*/ 0 w 1078029"/>
                <a:gd name="connsiteY0" fmla="*/ 731520 h 1395663"/>
                <a:gd name="connsiteX1" fmla="*/ 1078029 w 1078029"/>
                <a:gd name="connsiteY1" fmla="*/ 0 h 1395663"/>
                <a:gd name="connsiteX2" fmla="*/ 1068405 w 1078029"/>
                <a:gd name="connsiteY2" fmla="*/ 635268 h 1395663"/>
                <a:gd name="connsiteX3" fmla="*/ 9625 w 1078029"/>
                <a:gd name="connsiteY3" fmla="*/ 1395663 h 1395663"/>
                <a:gd name="connsiteX4" fmla="*/ 0 w 1078029"/>
                <a:gd name="connsiteY4" fmla="*/ 731520 h 1395663"/>
                <a:gd name="connsiteX0" fmla="*/ 0 w 1078030"/>
                <a:gd name="connsiteY0" fmla="*/ 731520 h 1395663"/>
                <a:gd name="connsiteX1" fmla="*/ 1078029 w 1078030"/>
                <a:gd name="connsiteY1" fmla="*/ 0 h 1395663"/>
                <a:gd name="connsiteX2" fmla="*/ 1078030 w 1078030"/>
                <a:gd name="connsiteY2" fmla="*/ 635268 h 1395663"/>
                <a:gd name="connsiteX3" fmla="*/ 9625 w 1078030"/>
                <a:gd name="connsiteY3" fmla="*/ 1395663 h 1395663"/>
                <a:gd name="connsiteX4" fmla="*/ 0 w 1078030"/>
                <a:gd name="connsiteY4" fmla="*/ 731520 h 1395663"/>
                <a:gd name="connsiteX0" fmla="*/ 1 w 1078031"/>
                <a:gd name="connsiteY0" fmla="*/ 731520 h 1405288"/>
                <a:gd name="connsiteX1" fmla="*/ 1078030 w 1078031"/>
                <a:gd name="connsiteY1" fmla="*/ 0 h 1405288"/>
                <a:gd name="connsiteX2" fmla="*/ 1078031 w 1078031"/>
                <a:gd name="connsiteY2" fmla="*/ 635268 h 1405288"/>
                <a:gd name="connsiteX3" fmla="*/ 0 w 1078031"/>
                <a:gd name="connsiteY3" fmla="*/ 1405288 h 1405288"/>
                <a:gd name="connsiteX4" fmla="*/ 1 w 1078031"/>
                <a:gd name="connsiteY4" fmla="*/ 731520 h 1405288"/>
                <a:gd name="connsiteX0" fmla="*/ 1 w 1087655"/>
                <a:gd name="connsiteY0" fmla="*/ 741145 h 1414913"/>
                <a:gd name="connsiteX1" fmla="*/ 1087655 w 1087655"/>
                <a:gd name="connsiteY1" fmla="*/ 0 h 1414913"/>
                <a:gd name="connsiteX2" fmla="*/ 1078031 w 1087655"/>
                <a:gd name="connsiteY2" fmla="*/ 644893 h 1414913"/>
                <a:gd name="connsiteX3" fmla="*/ 0 w 1087655"/>
                <a:gd name="connsiteY3" fmla="*/ 1414913 h 1414913"/>
                <a:gd name="connsiteX4" fmla="*/ 1 w 1087655"/>
                <a:gd name="connsiteY4" fmla="*/ 741145 h 1414913"/>
                <a:gd name="connsiteX0" fmla="*/ 1 w 1078031"/>
                <a:gd name="connsiteY0" fmla="*/ 741145 h 1414913"/>
                <a:gd name="connsiteX1" fmla="*/ 1078030 w 1078031"/>
                <a:gd name="connsiteY1" fmla="*/ 0 h 1414913"/>
                <a:gd name="connsiteX2" fmla="*/ 1078031 w 1078031"/>
                <a:gd name="connsiteY2" fmla="*/ 644893 h 1414913"/>
                <a:gd name="connsiteX3" fmla="*/ 0 w 1078031"/>
                <a:gd name="connsiteY3" fmla="*/ 1414913 h 1414913"/>
                <a:gd name="connsiteX4" fmla="*/ 1 w 1078031"/>
                <a:gd name="connsiteY4" fmla="*/ 741145 h 1414913"/>
                <a:gd name="connsiteX0" fmla="*/ 1 w 1078031"/>
                <a:gd name="connsiteY0" fmla="*/ 718961 h 1414913"/>
                <a:gd name="connsiteX1" fmla="*/ 1078030 w 1078031"/>
                <a:gd name="connsiteY1" fmla="*/ 0 h 1414913"/>
                <a:gd name="connsiteX2" fmla="*/ 1078031 w 1078031"/>
                <a:gd name="connsiteY2" fmla="*/ 644893 h 1414913"/>
                <a:gd name="connsiteX3" fmla="*/ 0 w 1078031"/>
                <a:gd name="connsiteY3" fmla="*/ 1414913 h 1414913"/>
                <a:gd name="connsiteX4" fmla="*/ 1 w 1078031"/>
                <a:gd name="connsiteY4" fmla="*/ 718961 h 1414913"/>
                <a:gd name="connsiteX0" fmla="*/ 1 w 1089688"/>
                <a:gd name="connsiteY0" fmla="*/ 718961 h 1414913"/>
                <a:gd name="connsiteX1" fmla="*/ 1078030 w 1089688"/>
                <a:gd name="connsiteY1" fmla="*/ 0 h 1414913"/>
                <a:gd name="connsiteX2" fmla="*/ 1089688 w 1089688"/>
                <a:gd name="connsiteY2" fmla="*/ 700354 h 1414913"/>
                <a:gd name="connsiteX3" fmla="*/ 0 w 1089688"/>
                <a:gd name="connsiteY3" fmla="*/ 1414913 h 1414913"/>
                <a:gd name="connsiteX4" fmla="*/ 1 w 1089688"/>
                <a:gd name="connsiteY4" fmla="*/ 718961 h 1414913"/>
                <a:gd name="connsiteX0" fmla="*/ 1 w 1089688"/>
                <a:gd name="connsiteY0" fmla="*/ 718961 h 1414913"/>
                <a:gd name="connsiteX1" fmla="*/ 1089687 w 1089688"/>
                <a:gd name="connsiteY1" fmla="*/ 0 h 1414913"/>
                <a:gd name="connsiteX2" fmla="*/ 1089688 w 1089688"/>
                <a:gd name="connsiteY2" fmla="*/ 700354 h 1414913"/>
                <a:gd name="connsiteX3" fmla="*/ 0 w 1089688"/>
                <a:gd name="connsiteY3" fmla="*/ 1414913 h 1414913"/>
                <a:gd name="connsiteX4" fmla="*/ 1 w 1089688"/>
                <a:gd name="connsiteY4" fmla="*/ 718961 h 1414913"/>
                <a:gd name="connsiteX0" fmla="*/ 4480 w 1089688"/>
                <a:gd name="connsiteY0" fmla="*/ 848061 h 1414913"/>
                <a:gd name="connsiteX1" fmla="*/ 1089687 w 1089688"/>
                <a:gd name="connsiteY1" fmla="*/ 0 h 1414913"/>
                <a:gd name="connsiteX2" fmla="*/ 1089688 w 1089688"/>
                <a:gd name="connsiteY2" fmla="*/ 700354 h 1414913"/>
                <a:gd name="connsiteX3" fmla="*/ 0 w 1089688"/>
                <a:gd name="connsiteY3" fmla="*/ 1414913 h 1414913"/>
                <a:gd name="connsiteX4" fmla="*/ 4480 w 1089688"/>
                <a:gd name="connsiteY4" fmla="*/ 848061 h 1414913"/>
                <a:gd name="connsiteX0" fmla="*/ 4480 w 1098645"/>
                <a:gd name="connsiteY0" fmla="*/ 848061 h 1414913"/>
                <a:gd name="connsiteX1" fmla="*/ 1089687 w 1098645"/>
                <a:gd name="connsiteY1" fmla="*/ 0 h 1414913"/>
                <a:gd name="connsiteX2" fmla="*/ 1098645 w 1098645"/>
                <a:gd name="connsiteY2" fmla="*/ 574742 h 1414913"/>
                <a:gd name="connsiteX3" fmla="*/ 0 w 1098645"/>
                <a:gd name="connsiteY3" fmla="*/ 1414913 h 1414913"/>
                <a:gd name="connsiteX4" fmla="*/ 4480 w 1098645"/>
                <a:gd name="connsiteY4" fmla="*/ 848061 h 1414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8645" h="1414913">
                  <a:moveTo>
                    <a:pt x="4480" y="848061"/>
                  </a:moveTo>
                  <a:cubicBezTo>
                    <a:pt x="363823" y="601013"/>
                    <a:pt x="730344" y="247048"/>
                    <a:pt x="1089687" y="0"/>
                  </a:cubicBezTo>
                  <a:cubicBezTo>
                    <a:pt x="1089687" y="211756"/>
                    <a:pt x="1098645" y="362986"/>
                    <a:pt x="1098645" y="574742"/>
                  </a:cubicBezTo>
                  <a:lnTo>
                    <a:pt x="0" y="1414913"/>
                  </a:lnTo>
                  <a:cubicBezTo>
                    <a:pt x="0" y="1190324"/>
                    <a:pt x="4480" y="1072650"/>
                    <a:pt x="4480" y="848061"/>
                  </a:cubicBezTo>
                  <a:close/>
                </a:path>
              </a:pathLst>
            </a:custGeom>
            <a:solidFill>
              <a:srgbClr val="00B050">
                <a:alpha val="40000"/>
              </a:srgb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endParaRPr lang="sv-SE" dirty="0">
                <a:solidFill>
                  <a:schemeClr val="tx1"/>
                </a:solidFill>
              </a:endParaRPr>
            </a:p>
          </p:txBody>
        </p:sp>
        <p:grpSp>
          <p:nvGrpSpPr>
            <p:cNvPr id="11" name="Group 10"/>
            <p:cNvGrpSpPr/>
            <p:nvPr/>
          </p:nvGrpSpPr>
          <p:grpSpPr>
            <a:xfrm>
              <a:off x="3600001" y="2421288"/>
              <a:ext cx="3600000" cy="3608578"/>
              <a:chOff x="3600000" y="2421286"/>
              <a:chExt cx="3600000" cy="3608578"/>
            </a:xfrm>
          </p:grpSpPr>
          <p:sp>
            <p:nvSpPr>
              <p:cNvPr id="12" name="Rectangle 11"/>
              <p:cNvSpPr/>
              <p:nvPr/>
            </p:nvSpPr>
            <p:spPr>
              <a:xfrm rot="10800000">
                <a:off x="6480000" y="2421286"/>
                <a:ext cx="720000" cy="3600001"/>
              </a:xfrm>
              <a:prstGeom prst="rect">
                <a:avLst/>
              </a:prstGeom>
              <a:solidFill>
                <a:srgbClr val="FF0000">
                  <a:alpha val="4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a:lnSpc>
                    <a:spcPts val="1600"/>
                  </a:lnSpc>
                </a:pPr>
                <a:endParaRPr lang="sv-SE" dirty="0"/>
              </a:p>
            </p:txBody>
          </p:sp>
          <p:sp>
            <p:nvSpPr>
              <p:cNvPr id="13" name="Rectangle 12"/>
              <p:cNvSpPr/>
              <p:nvPr/>
            </p:nvSpPr>
            <p:spPr>
              <a:xfrm>
                <a:off x="3600000" y="2429863"/>
                <a:ext cx="720000" cy="3600001"/>
              </a:xfrm>
              <a:prstGeom prst="rect">
                <a:avLst/>
              </a:prstGeom>
              <a:solidFill>
                <a:srgbClr val="FF0000">
                  <a:alpha val="4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pPr algn="ctr">
                  <a:lnSpc>
                    <a:spcPts val="1600"/>
                  </a:lnSpc>
                  <a:spcAft>
                    <a:spcPts val="600"/>
                  </a:spcAft>
                </a:pPr>
                <a:endParaRPr lang="sv-SE" dirty="0"/>
              </a:p>
            </p:txBody>
          </p:sp>
        </p:grpSp>
      </p:grpSp>
      <p:cxnSp>
        <p:nvCxnSpPr>
          <p:cNvPr id="15" name="Straight Connector 14"/>
          <p:cNvCxnSpPr/>
          <p:nvPr/>
        </p:nvCxnSpPr>
        <p:spPr>
          <a:xfrm flipH="1">
            <a:off x="3137398" y="1938044"/>
            <a:ext cx="0" cy="4112053"/>
          </a:xfrm>
          <a:prstGeom prst="line">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117300" y="6036060"/>
            <a:ext cx="4199913" cy="0"/>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829266" y="1484785"/>
            <a:ext cx="776076" cy="461665"/>
          </a:xfrm>
          <a:prstGeom prst="rect">
            <a:avLst/>
          </a:prstGeom>
          <a:noFill/>
        </p:spPr>
        <p:txBody>
          <a:bodyPr wrap="square">
            <a:spAutoFit/>
          </a:bodyPr>
          <a:lstStyle/>
          <a:p>
            <a:pPr algn="ctr"/>
            <a:r>
              <a:rPr lang="sv-SE" sz="2400" b="1" dirty="0" smtClean="0">
                <a:solidFill>
                  <a:schemeClr val="tx1"/>
                </a:solidFill>
              </a:rPr>
              <a:t>V</a:t>
            </a:r>
            <a:r>
              <a:rPr lang="sv-SE" sz="2400" b="1" baseline="-25000" dirty="0" smtClean="0"/>
              <a:t>OUT</a:t>
            </a:r>
            <a:endParaRPr lang="sv-SE" sz="2400" b="1" dirty="0" smtClean="0">
              <a:solidFill>
                <a:schemeClr val="tx1"/>
              </a:solidFill>
            </a:endParaRPr>
          </a:p>
        </p:txBody>
      </p:sp>
      <p:sp>
        <p:nvSpPr>
          <p:cNvPr id="19" name="Content Placeholder 2"/>
          <p:cNvSpPr txBox="1">
            <a:spLocks/>
          </p:cNvSpPr>
          <p:nvPr/>
        </p:nvSpPr>
        <p:spPr>
          <a:xfrm>
            <a:off x="2473362" y="1452979"/>
            <a:ext cx="6737347" cy="587488"/>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sv-SE" sz="2000" dirty="0" smtClean="0"/>
              <a:t>Which VTC is NAND and which VTC is NOR?</a:t>
            </a:r>
          </a:p>
        </p:txBody>
      </p:sp>
      <p:sp>
        <p:nvSpPr>
          <p:cNvPr id="20" name="Rectangle 19"/>
          <p:cNvSpPr/>
          <p:nvPr/>
        </p:nvSpPr>
        <p:spPr>
          <a:xfrm>
            <a:off x="2597230" y="2253867"/>
            <a:ext cx="605572" cy="369332"/>
          </a:xfrm>
          <a:prstGeom prst="rect">
            <a:avLst/>
          </a:prstGeom>
          <a:noFill/>
        </p:spPr>
        <p:txBody>
          <a:bodyPr wrap="square">
            <a:spAutoFit/>
          </a:bodyPr>
          <a:lstStyle/>
          <a:p>
            <a:pPr algn="ctr"/>
            <a:r>
              <a:rPr lang="sv-SE" b="1" dirty="0" smtClean="0">
                <a:solidFill>
                  <a:schemeClr val="tx1"/>
                </a:solidFill>
              </a:rPr>
              <a:t>V</a:t>
            </a:r>
            <a:r>
              <a:rPr lang="sv-SE" b="1" baseline="-25000" dirty="0" smtClean="0"/>
              <a:t>DD</a:t>
            </a:r>
            <a:endParaRPr lang="sv-SE" b="1" dirty="0" smtClean="0">
              <a:solidFill>
                <a:schemeClr val="tx1"/>
              </a:solidFill>
            </a:endParaRPr>
          </a:p>
        </p:txBody>
      </p:sp>
      <p:sp>
        <p:nvSpPr>
          <p:cNvPr id="24" name="Rectangle 23"/>
          <p:cNvSpPr/>
          <p:nvPr/>
        </p:nvSpPr>
        <p:spPr>
          <a:xfrm>
            <a:off x="2597230" y="5867980"/>
            <a:ext cx="605572" cy="369332"/>
          </a:xfrm>
          <a:prstGeom prst="rect">
            <a:avLst/>
          </a:prstGeom>
          <a:noFill/>
        </p:spPr>
        <p:txBody>
          <a:bodyPr wrap="square">
            <a:spAutoFit/>
          </a:bodyPr>
          <a:lstStyle/>
          <a:p>
            <a:pPr algn="ctr"/>
            <a:r>
              <a:rPr lang="sv-SE" b="1" dirty="0" smtClean="0">
                <a:solidFill>
                  <a:schemeClr val="tx1"/>
                </a:solidFill>
              </a:rPr>
              <a:t>0</a:t>
            </a:r>
          </a:p>
        </p:txBody>
      </p:sp>
      <p:cxnSp>
        <p:nvCxnSpPr>
          <p:cNvPr id="25" name="Straight Connector 24"/>
          <p:cNvCxnSpPr/>
          <p:nvPr/>
        </p:nvCxnSpPr>
        <p:spPr>
          <a:xfrm flipH="1">
            <a:off x="3142782" y="2420888"/>
            <a:ext cx="720000" cy="0"/>
          </a:xfrm>
          <a:prstGeom prst="line">
            <a:avLst/>
          </a:prstGeom>
          <a:ln w="571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3424298" y="2420889"/>
            <a:ext cx="4320480" cy="3599999"/>
            <a:chOff x="3779912" y="2420888"/>
            <a:chExt cx="4320480" cy="3599998"/>
          </a:xfrm>
        </p:grpSpPr>
        <p:cxnSp>
          <p:nvCxnSpPr>
            <p:cNvPr id="28" name="Straight Connector 27"/>
            <p:cNvCxnSpPr/>
            <p:nvPr/>
          </p:nvCxnSpPr>
          <p:spPr>
            <a:xfrm>
              <a:off x="4860032" y="3848022"/>
              <a:ext cx="4" cy="1741218"/>
            </a:xfrm>
            <a:prstGeom prst="line">
              <a:avLst/>
            </a:prstGeom>
            <a:ln w="571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Arc 28"/>
            <p:cNvSpPr/>
            <p:nvPr/>
          </p:nvSpPr>
          <p:spPr>
            <a:xfrm>
              <a:off x="3779912" y="2420888"/>
              <a:ext cx="1080124" cy="2952328"/>
            </a:xfrm>
            <a:prstGeom prst="arc">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30" name="Arc 29"/>
            <p:cNvSpPr/>
            <p:nvPr/>
          </p:nvSpPr>
          <p:spPr>
            <a:xfrm rot="10800000">
              <a:off x="4860036" y="5121088"/>
              <a:ext cx="3240356" cy="899798"/>
            </a:xfrm>
            <a:prstGeom prst="arc">
              <a:avLst>
                <a:gd name="adj1" fmla="val 16129697"/>
                <a:gd name="adj2" fmla="val 41777"/>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grpSp>
      <p:grpSp>
        <p:nvGrpSpPr>
          <p:cNvPr id="31" name="Group 30"/>
          <p:cNvGrpSpPr/>
          <p:nvPr/>
        </p:nvGrpSpPr>
        <p:grpSpPr>
          <a:xfrm>
            <a:off x="2111016" y="2420889"/>
            <a:ext cx="4631517" cy="3599999"/>
            <a:chOff x="3621482" y="1480086"/>
            <a:chExt cx="4631517" cy="3599999"/>
          </a:xfrm>
        </p:grpSpPr>
        <p:sp>
          <p:nvSpPr>
            <p:cNvPr id="33" name="Arc 32"/>
            <p:cNvSpPr/>
            <p:nvPr/>
          </p:nvSpPr>
          <p:spPr>
            <a:xfrm>
              <a:off x="3621482" y="1480086"/>
              <a:ext cx="3278783" cy="1224136"/>
            </a:xfrm>
            <a:prstGeom prst="arc">
              <a:avLst>
                <a:gd name="adj1" fmla="val 16083404"/>
                <a:gd name="adj2" fmla="val 0"/>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cxnSp>
          <p:nvCxnSpPr>
            <p:cNvPr id="34" name="Straight Connector 33"/>
            <p:cNvCxnSpPr/>
            <p:nvPr/>
          </p:nvCxnSpPr>
          <p:spPr>
            <a:xfrm>
              <a:off x="6900261" y="2056149"/>
              <a:ext cx="4" cy="1440000"/>
            </a:xfrm>
            <a:prstGeom prst="line">
              <a:avLst/>
            </a:prstGeom>
            <a:ln w="571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7532999" y="5080085"/>
              <a:ext cx="720000" cy="0"/>
            </a:xfrm>
            <a:prstGeom prst="line">
              <a:avLst/>
            </a:prstGeom>
            <a:ln w="571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6" name="Arc 35"/>
            <p:cNvSpPr/>
            <p:nvPr/>
          </p:nvSpPr>
          <p:spPr>
            <a:xfrm rot="10800000">
              <a:off x="6900266" y="1866231"/>
              <a:ext cx="1098544" cy="3213851"/>
            </a:xfrm>
            <a:prstGeom prst="arc">
              <a:avLst>
                <a:gd name="adj1" fmla="val 16129697"/>
                <a:gd name="adj2" fmla="val 26773"/>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grpSp>
      <p:sp>
        <p:nvSpPr>
          <p:cNvPr id="37" name="Rectangle 36"/>
          <p:cNvSpPr/>
          <p:nvPr/>
        </p:nvSpPr>
        <p:spPr>
          <a:xfrm>
            <a:off x="7146663" y="5928957"/>
            <a:ext cx="776076" cy="461665"/>
          </a:xfrm>
          <a:prstGeom prst="rect">
            <a:avLst/>
          </a:prstGeom>
          <a:noFill/>
        </p:spPr>
        <p:txBody>
          <a:bodyPr wrap="square">
            <a:spAutoFit/>
          </a:bodyPr>
          <a:lstStyle/>
          <a:p>
            <a:pPr algn="ctr"/>
            <a:r>
              <a:rPr lang="sv-SE" sz="2400" b="1" dirty="0" smtClean="0">
                <a:solidFill>
                  <a:schemeClr val="tx1"/>
                </a:solidFill>
              </a:rPr>
              <a:t>V</a:t>
            </a:r>
            <a:r>
              <a:rPr lang="sv-SE" sz="2400" b="1" baseline="-25000" dirty="0" smtClean="0"/>
              <a:t>IN</a:t>
            </a:r>
            <a:endParaRPr lang="sv-SE" sz="2400" b="1" dirty="0" smtClean="0">
              <a:solidFill>
                <a:schemeClr val="tx1"/>
              </a:solidFill>
            </a:endParaRPr>
          </a:p>
        </p:txBody>
      </p:sp>
      <p:pic>
        <p:nvPicPr>
          <p:cNvPr id="38" name="Picture 3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366" y="2772308"/>
            <a:ext cx="1978151" cy="16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3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1218" y="2928982"/>
            <a:ext cx="2192738" cy="16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Rectangle 39"/>
          <p:cNvSpPr/>
          <p:nvPr/>
        </p:nvSpPr>
        <p:spPr>
          <a:xfrm>
            <a:off x="5351338" y="3212976"/>
            <a:ext cx="758541" cy="369332"/>
          </a:xfrm>
          <a:prstGeom prst="rect">
            <a:avLst/>
          </a:prstGeom>
        </p:spPr>
        <p:txBody>
          <a:bodyPr wrap="none">
            <a:spAutoFit/>
          </a:bodyPr>
          <a:lstStyle/>
          <a:p>
            <a:r>
              <a:rPr lang="sv-SE" dirty="0"/>
              <a:t>NAND</a:t>
            </a:r>
          </a:p>
        </p:txBody>
      </p:sp>
      <p:sp>
        <p:nvSpPr>
          <p:cNvPr id="41" name="Rectangle 40"/>
          <p:cNvSpPr/>
          <p:nvPr/>
        </p:nvSpPr>
        <p:spPr>
          <a:xfrm>
            <a:off x="3826750" y="4738335"/>
            <a:ext cx="611065" cy="369332"/>
          </a:xfrm>
          <a:prstGeom prst="rect">
            <a:avLst/>
          </a:prstGeom>
        </p:spPr>
        <p:txBody>
          <a:bodyPr wrap="none">
            <a:spAutoFit/>
          </a:bodyPr>
          <a:lstStyle/>
          <a:p>
            <a:r>
              <a:rPr lang="sv-SE" dirty="0"/>
              <a:t>NOR</a:t>
            </a:r>
          </a:p>
        </p:txBody>
      </p:sp>
      <p:graphicFrame>
        <p:nvGraphicFramePr>
          <p:cNvPr id="42" name="Object 41"/>
          <p:cNvGraphicFramePr>
            <a:graphicFrameLocks noChangeAspect="1"/>
          </p:cNvGraphicFramePr>
          <p:nvPr>
            <p:extLst>
              <p:ext uri="{D42A27DB-BD31-4B8C-83A1-F6EECF244321}">
                <p14:modId xmlns:p14="http://schemas.microsoft.com/office/powerpoint/2010/main" val="3837643583"/>
              </p:ext>
            </p:extLst>
          </p:nvPr>
        </p:nvGraphicFramePr>
        <p:xfrm>
          <a:off x="608410" y="4718050"/>
          <a:ext cx="2278062" cy="587375"/>
        </p:xfrm>
        <a:graphic>
          <a:graphicData uri="http://schemas.openxmlformats.org/presentationml/2006/ole">
            <mc:AlternateContent xmlns:mc="http://schemas.openxmlformats.org/markup-compatibility/2006">
              <mc:Choice xmlns:v="urn:schemas-microsoft-com:vml" Requires="v">
                <p:oleObj spid="_x0000_s31789" name="Equation" r:id="rId5" imgW="1536480" imgH="393480" progId="Equation.DSMT4">
                  <p:embed/>
                </p:oleObj>
              </mc:Choice>
              <mc:Fallback>
                <p:oleObj name="Equation" r:id="rId5" imgW="1536480" imgH="393480" progId="Equation.DSMT4">
                  <p:embed/>
                  <p:pic>
                    <p:nvPicPr>
                      <p:cNvPr id="0" name="Object 41"/>
                      <p:cNvPicPr>
                        <a:picLocks noChangeAspect="1" noChangeArrowheads="1"/>
                      </p:cNvPicPr>
                      <p:nvPr/>
                    </p:nvPicPr>
                    <p:blipFill>
                      <a:blip r:embed="rId6"/>
                      <a:srcRect/>
                      <a:stretch>
                        <a:fillRect/>
                      </a:stretch>
                    </p:blipFill>
                    <p:spPr bwMode="auto">
                      <a:xfrm>
                        <a:off x="608410" y="4718050"/>
                        <a:ext cx="2278062" cy="587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3" name="Content Placeholder 2"/>
          <p:cNvSpPr txBox="1">
            <a:spLocks/>
          </p:cNvSpPr>
          <p:nvPr/>
        </p:nvSpPr>
        <p:spPr>
          <a:xfrm>
            <a:off x="1094085" y="2454888"/>
            <a:ext cx="1306712" cy="404648"/>
          </a:xfrm>
          <a:prstGeom prst="rect">
            <a:avLst/>
          </a:prstGeom>
          <a:solidFill>
            <a:schemeClr val="bg1"/>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sv-SE" sz="2000" dirty="0" smtClean="0"/>
              <a:t>NOR3</a:t>
            </a:r>
            <a:endParaRPr lang="sv-SE" sz="2000" dirty="0" smtClean="0"/>
          </a:p>
        </p:txBody>
      </p:sp>
      <p:sp>
        <p:nvSpPr>
          <p:cNvPr id="44" name="Content Placeholder 2"/>
          <p:cNvSpPr txBox="1">
            <a:spLocks/>
          </p:cNvSpPr>
          <p:nvPr/>
        </p:nvSpPr>
        <p:spPr>
          <a:xfrm>
            <a:off x="7644231" y="2454888"/>
            <a:ext cx="1306712" cy="404648"/>
          </a:xfrm>
          <a:prstGeom prst="rect">
            <a:avLst/>
          </a:prstGeom>
          <a:solidFill>
            <a:schemeClr val="bg1"/>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sv-SE" sz="2000" dirty="0" smtClean="0"/>
              <a:t>NAND3</a:t>
            </a:r>
            <a:endParaRPr lang="sv-SE" sz="2000" dirty="0" smtClean="0"/>
          </a:p>
        </p:txBody>
      </p:sp>
      <p:graphicFrame>
        <p:nvGraphicFramePr>
          <p:cNvPr id="45" name="Object 44"/>
          <p:cNvGraphicFramePr>
            <a:graphicFrameLocks noChangeAspect="1"/>
          </p:cNvGraphicFramePr>
          <p:nvPr>
            <p:extLst>
              <p:ext uri="{D42A27DB-BD31-4B8C-83A1-F6EECF244321}">
                <p14:modId xmlns:p14="http://schemas.microsoft.com/office/powerpoint/2010/main" val="388891505"/>
              </p:ext>
            </p:extLst>
          </p:nvPr>
        </p:nvGraphicFramePr>
        <p:xfrm>
          <a:off x="7149031" y="4718050"/>
          <a:ext cx="2297113" cy="644525"/>
        </p:xfrm>
        <a:graphic>
          <a:graphicData uri="http://schemas.openxmlformats.org/presentationml/2006/ole">
            <mc:AlternateContent xmlns:mc="http://schemas.openxmlformats.org/markup-compatibility/2006">
              <mc:Choice xmlns:v="urn:schemas-microsoft-com:vml" Requires="v">
                <p:oleObj spid="_x0000_s31790" name="Equation" r:id="rId7" imgW="1549080" imgH="431640" progId="Equation.DSMT4">
                  <p:embed/>
                </p:oleObj>
              </mc:Choice>
              <mc:Fallback>
                <p:oleObj name="Equation" r:id="rId7" imgW="1549080" imgH="431640" progId="Equation.DSMT4">
                  <p:embed/>
                  <p:pic>
                    <p:nvPicPr>
                      <p:cNvPr id="0" name="Object 41"/>
                      <p:cNvPicPr>
                        <a:picLocks noChangeAspect="1" noChangeArrowheads="1"/>
                      </p:cNvPicPr>
                      <p:nvPr/>
                    </p:nvPicPr>
                    <p:blipFill>
                      <a:blip r:embed="rId8"/>
                      <a:srcRect/>
                      <a:stretch>
                        <a:fillRect/>
                      </a:stretch>
                    </p:blipFill>
                    <p:spPr bwMode="auto">
                      <a:xfrm>
                        <a:off x="7149031" y="4718050"/>
                        <a:ext cx="2297113" cy="644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6" name="Rectangle 45"/>
          <p:cNvSpPr/>
          <p:nvPr/>
        </p:nvSpPr>
        <p:spPr>
          <a:xfrm>
            <a:off x="6461538" y="6021288"/>
            <a:ext cx="605572" cy="369332"/>
          </a:xfrm>
          <a:prstGeom prst="rect">
            <a:avLst/>
          </a:prstGeom>
          <a:noFill/>
        </p:spPr>
        <p:txBody>
          <a:bodyPr wrap="square">
            <a:spAutoFit/>
          </a:bodyPr>
          <a:lstStyle/>
          <a:p>
            <a:pPr algn="ctr"/>
            <a:r>
              <a:rPr lang="sv-SE" b="1" dirty="0" smtClean="0">
                <a:solidFill>
                  <a:schemeClr val="tx1"/>
                </a:solidFill>
              </a:rPr>
              <a:t>1</a:t>
            </a:r>
            <a:endParaRPr lang="sv-SE" b="1" dirty="0" smtClean="0">
              <a:solidFill>
                <a:schemeClr val="tx1"/>
              </a:solidFill>
            </a:endParaRPr>
          </a:p>
        </p:txBody>
      </p:sp>
      <p:sp>
        <p:nvSpPr>
          <p:cNvPr id="47" name="Rectangle 46"/>
          <p:cNvSpPr/>
          <p:nvPr/>
        </p:nvSpPr>
        <p:spPr>
          <a:xfrm>
            <a:off x="4123557" y="6011996"/>
            <a:ext cx="605572" cy="369332"/>
          </a:xfrm>
          <a:prstGeom prst="rect">
            <a:avLst/>
          </a:prstGeom>
          <a:noFill/>
        </p:spPr>
        <p:txBody>
          <a:bodyPr wrap="square">
            <a:spAutoFit/>
          </a:bodyPr>
          <a:lstStyle/>
          <a:p>
            <a:pPr algn="ctr"/>
            <a:r>
              <a:rPr lang="sv-SE" b="1" dirty="0" smtClean="0"/>
              <a:t>3</a:t>
            </a:r>
            <a:r>
              <a:rPr lang="sv-SE" b="1" dirty="0" smtClean="0">
                <a:solidFill>
                  <a:schemeClr val="tx1"/>
                </a:solidFill>
              </a:rPr>
              <a:t>/8</a:t>
            </a:r>
            <a:endParaRPr lang="sv-SE" b="1" dirty="0" smtClean="0">
              <a:solidFill>
                <a:schemeClr val="tx1"/>
              </a:solidFill>
            </a:endParaRPr>
          </a:p>
        </p:txBody>
      </p:sp>
      <p:sp>
        <p:nvSpPr>
          <p:cNvPr id="48" name="Rectangle 47"/>
          <p:cNvSpPr/>
          <p:nvPr/>
        </p:nvSpPr>
        <p:spPr>
          <a:xfrm>
            <a:off x="3507965" y="6021288"/>
            <a:ext cx="605572" cy="369332"/>
          </a:xfrm>
          <a:prstGeom prst="rect">
            <a:avLst/>
          </a:prstGeom>
          <a:noFill/>
        </p:spPr>
        <p:txBody>
          <a:bodyPr wrap="square">
            <a:spAutoFit/>
          </a:bodyPr>
          <a:lstStyle/>
          <a:p>
            <a:pPr algn="ctr"/>
            <a:r>
              <a:rPr lang="sv-SE" b="1" dirty="0" smtClean="0">
                <a:solidFill>
                  <a:schemeClr val="tx1"/>
                </a:solidFill>
              </a:rPr>
              <a:t>1/4</a:t>
            </a:r>
            <a:endParaRPr lang="sv-SE" b="1" dirty="0" smtClean="0">
              <a:solidFill>
                <a:schemeClr val="tx1"/>
              </a:solidFill>
            </a:endParaRPr>
          </a:p>
        </p:txBody>
      </p:sp>
      <p:sp>
        <p:nvSpPr>
          <p:cNvPr id="49" name="Rectangle 48"/>
          <p:cNvSpPr/>
          <p:nvPr/>
        </p:nvSpPr>
        <p:spPr>
          <a:xfrm>
            <a:off x="5482936" y="6021288"/>
            <a:ext cx="1098545" cy="369332"/>
          </a:xfrm>
          <a:prstGeom prst="rect">
            <a:avLst/>
          </a:prstGeom>
          <a:noFill/>
        </p:spPr>
        <p:txBody>
          <a:bodyPr wrap="square">
            <a:spAutoFit/>
          </a:bodyPr>
          <a:lstStyle/>
          <a:p>
            <a:pPr algn="ctr"/>
            <a:r>
              <a:rPr lang="sv-SE" b="1" dirty="0" smtClean="0">
                <a:solidFill>
                  <a:schemeClr val="tx1"/>
                </a:solidFill>
              </a:rPr>
              <a:t>3/4</a:t>
            </a:r>
            <a:endParaRPr lang="sv-SE" b="1" dirty="0" smtClean="0">
              <a:solidFill>
                <a:schemeClr val="tx1"/>
              </a:solidFill>
            </a:endParaRPr>
          </a:p>
        </p:txBody>
      </p:sp>
      <p:sp>
        <p:nvSpPr>
          <p:cNvPr id="50" name="Rectangle 49"/>
          <p:cNvSpPr/>
          <p:nvPr/>
        </p:nvSpPr>
        <p:spPr>
          <a:xfrm>
            <a:off x="5088789" y="6011996"/>
            <a:ext cx="605572" cy="369332"/>
          </a:xfrm>
          <a:prstGeom prst="rect">
            <a:avLst/>
          </a:prstGeom>
          <a:noFill/>
        </p:spPr>
        <p:txBody>
          <a:bodyPr wrap="square">
            <a:spAutoFit/>
          </a:bodyPr>
          <a:lstStyle/>
          <a:p>
            <a:pPr algn="ctr"/>
            <a:r>
              <a:rPr lang="sv-SE" b="1" dirty="0"/>
              <a:t>5</a:t>
            </a:r>
            <a:r>
              <a:rPr lang="sv-SE" b="1" dirty="0" smtClean="0">
                <a:solidFill>
                  <a:schemeClr val="tx1"/>
                </a:solidFill>
              </a:rPr>
              <a:t>/8</a:t>
            </a:r>
            <a:endParaRPr lang="sv-SE" b="1" dirty="0" smtClean="0">
              <a:solidFill>
                <a:schemeClr val="tx1"/>
              </a:solidFill>
            </a:endParaRPr>
          </a:p>
        </p:txBody>
      </p:sp>
      <p:sp>
        <p:nvSpPr>
          <p:cNvPr id="51" name="Rectangle 50"/>
          <p:cNvSpPr/>
          <p:nvPr/>
        </p:nvSpPr>
        <p:spPr>
          <a:xfrm>
            <a:off x="2839996" y="6021288"/>
            <a:ext cx="605572" cy="369332"/>
          </a:xfrm>
          <a:prstGeom prst="rect">
            <a:avLst/>
          </a:prstGeom>
          <a:noFill/>
        </p:spPr>
        <p:txBody>
          <a:bodyPr wrap="square">
            <a:spAutoFit/>
          </a:bodyPr>
          <a:lstStyle/>
          <a:p>
            <a:pPr algn="ctr"/>
            <a:r>
              <a:rPr lang="sv-SE" b="1" dirty="0" smtClean="0">
                <a:solidFill>
                  <a:schemeClr val="tx1"/>
                </a:solidFill>
              </a:rPr>
              <a:t>0</a:t>
            </a:r>
          </a:p>
        </p:txBody>
      </p:sp>
    </p:spTree>
    <p:extLst>
      <p:ext uri="{BB962C8B-B14F-4D97-AF65-F5344CB8AC3E}">
        <p14:creationId xmlns:p14="http://schemas.microsoft.com/office/powerpoint/2010/main" val="4238416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p:cNvPicPr>
            <a:picLocks noChangeAspect="1"/>
          </p:cNvPicPr>
          <p:nvPr/>
        </p:nvPicPr>
        <p:blipFill>
          <a:blip r:embed="rId3"/>
          <a:stretch>
            <a:fillRect/>
          </a:stretch>
        </p:blipFill>
        <p:spPr>
          <a:xfrm>
            <a:off x="179514" y="4077429"/>
            <a:ext cx="2481857" cy="2303900"/>
          </a:xfrm>
          <a:prstGeom prst="rect">
            <a:avLst/>
          </a:prstGeom>
        </p:spPr>
      </p:pic>
      <p:sp>
        <p:nvSpPr>
          <p:cNvPr id="2" name="Title 1"/>
          <p:cNvSpPr>
            <a:spLocks noGrp="1"/>
          </p:cNvSpPr>
          <p:nvPr>
            <p:ph type="title"/>
          </p:nvPr>
        </p:nvSpPr>
        <p:spPr/>
        <p:txBody>
          <a:bodyPr/>
          <a:lstStyle/>
          <a:p>
            <a:r>
              <a:rPr lang="sv-SE" dirty="0" smtClean="0"/>
              <a:t>CMOS </a:t>
            </a:r>
            <a:r>
              <a:rPr lang="sv-SE" dirty="0" smtClean="0"/>
              <a:t>Inverter – Noise margins</a:t>
            </a:r>
            <a:endParaRPr lang="sv-SE" dirty="0"/>
          </a:p>
        </p:txBody>
      </p:sp>
      <p:sp>
        <p:nvSpPr>
          <p:cNvPr id="4" name="Date Placeholder 3"/>
          <p:cNvSpPr>
            <a:spLocks noGrp="1"/>
          </p:cNvSpPr>
          <p:nvPr>
            <p:ph type="dt" sz="half" idx="10"/>
          </p:nvPr>
        </p:nvSpPr>
        <p:spPr/>
        <p:txBody>
          <a:bodyPr/>
          <a:lstStyle/>
          <a:p>
            <a:r>
              <a:rPr lang="sv-SE" smtClean="0"/>
              <a:t>2017</a:t>
            </a:r>
            <a:endParaRPr lang="sv-SE"/>
          </a:p>
        </p:txBody>
      </p:sp>
      <p:sp>
        <p:nvSpPr>
          <p:cNvPr id="5" name="Footer Placeholder 4"/>
          <p:cNvSpPr>
            <a:spLocks noGrp="1"/>
          </p:cNvSpPr>
          <p:nvPr>
            <p:ph type="ftr" sz="quarter" idx="11"/>
          </p:nvPr>
        </p:nvSpPr>
        <p:spPr/>
        <p:txBody>
          <a:bodyPr/>
          <a:lstStyle/>
          <a:p>
            <a:r>
              <a:rPr lang="sv-SE" smtClean="0"/>
              <a:t>Integrated Circuit Design</a:t>
            </a:r>
            <a:endParaRPr lang="sv-SE"/>
          </a:p>
        </p:txBody>
      </p:sp>
      <p:sp>
        <p:nvSpPr>
          <p:cNvPr id="6" name="Slide Number Placeholder 5"/>
          <p:cNvSpPr>
            <a:spLocks noGrp="1"/>
          </p:cNvSpPr>
          <p:nvPr>
            <p:ph type="sldNum" sz="quarter" idx="12"/>
          </p:nvPr>
        </p:nvSpPr>
        <p:spPr/>
        <p:txBody>
          <a:bodyPr/>
          <a:lstStyle/>
          <a:p>
            <a:r>
              <a:rPr lang="sv-SE" dirty="0" smtClean="0"/>
              <a:t>11</a:t>
            </a:r>
            <a:endParaRPr lang="sv-SE" dirty="0"/>
          </a:p>
        </p:txBody>
      </p:sp>
      <p:grpSp>
        <p:nvGrpSpPr>
          <p:cNvPr id="7" name="Group 6"/>
          <p:cNvGrpSpPr/>
          <p:nvPr/>
        </p:nvGrpSpPr>
        <p:grpSpPr>
          <a:xfrm>
            <a:off x="3142783" y="2420888"/>
            <a:ext cx="2897754" cy="3608979"/>
            <a:chOff x="3600001" y="2420888"/>
            <a:chExt cx="2897754" cy="3608978"/>
          </a:xfrm>
        </p:grpSpPr>
        <p:sp>
          <p:nvSpPr>
            <p:cNvPr id="8" name="Freeform 7"/>
            <p:cNvSpPr>
              <a:spLocks/>
            </p:cNvSpPr>
            <p:nvPr/>
          </p:nvSpPr>
          <p:spPr>
            <a:xfrm>
              <a:off x="4320000" y="3861048"/>
              <a:ext cx="2160000" cy="2160000"/>
            </a:xfrm>
            <a:custGeom>
              <a:avLst/>
              <a:gdLst>
                <a:gd name="connsiteX0" fmla="*/ 0 w 1424539"/>
                <a:gd name="connsiteY0" fmla="*/ 1135781 h 1145406"/>
                <a:gd name="connsiteX1" fmla="*/ 1414913 w 1424539"/>
                <a:gd name="connsiteY1" fmla="*/ 0 h 1145406"/>
                <a:gd name="connsiteX2" fmla="*/ 1424539 w 1424539"/>
                <a:gd name="connsiteY2" fmla="*/ 1145406 h 1145406"/>
                <a:gd name="connsiteX3" fmla="*/ 0 w 1424539"/>
                <a:gd name="connsiteY3" fmla="*/ 1135781 h 1145406"/>
                <a:gd name="connsiteX0" fmla="*/ 0 w 1434865"/>
                <a:gd name="connsiteY0" fmla="*/ 1135781 h 1145406"/>
                <a:gd name="connsiteX1" fmla="*/ 1434445 w 1434865"/>
                <a:gd name="connsiteY1" fmla="*/ 0 h 1145406"/>
                <a:gd name="connsiteX2" fmla="*/ 1424539 w 1434865"/>
                <a:gd name="connsiteY2" fmla="*/ 1145406 h 1145406"/>
                <a:gd name="connsiteX3" fmla="*/ 0 w 1434865"/>
                <a:gd name="connsiteY3" fmla="*/ 1135781 h 1145406"/>
                <a:gd name="connsiteX0" fmla="*/ 0 w 1434865"/>
                <a:gd name="connsiteY0" fmla="*/ 1135781 h 1145406"/>
                <a:gd name="connsiteX1" fmla="*/ 1434445 w 1434865"/>
                <a:gd name="connsiteY1" fmla="*/ 0 h 1145406"/>
                <a:gd name="connsiteX2" fmla="*/ 1424539 w 1434865"/>
                <a:gd name="connsiteY2" fmla="*/ 1145406 h 1145406"/>
                <a:gd name="connsiteX3" fmla="*/ 0 w 1434865"/>
                <a:gd name="connsiteY3" fmla="*/ 1135781 h 1145406"/>
                <a:gd name="connsiteX0" fmla="*/ 0 w 1434865"/>
                <a:gd name="connsiteY0" fmla="*/ 1135781 h 1145406"/>
                <a:gd name="connsiteX1" fmla="*/ 1434445 w 1434865"/>
                <a:gd name="connsiteY1" fmla="*/ 0 h 1145406"/>
                <a:gd name="connsiteX2" fmla="*/ 1424539 w 1434865"/>
                <a:gd name="connsiteY2" fmla="*/ 1145406 h 1145406"/>
                <a:gd name="connsiteX3" fmla="*/ 0 w 1434865"/>
                <a:gd name="connsiteY3" fmla="*/ 1135781 h 1145406"/>
                <a:gd name="connsiteX0" fmla="*/ 0 w 1425589"/>
                <a:gd name="connsiteY0" fmla="*/ 1126211 h 1135836"/>
                <a:gd name="connsiteX1" fmla="*/ 1424679 w 1425589"/>
                <a:gd name="connsiteY1" fmla="*/ 0 h 1135836"/>
                <a:gd name="connsiteX2" fmla="*/ 1424539 w 1425589"/>
                <a:gd name="connsiteY2" fmla="*/ 1135836 h 1135836"/>
                <a:gd name="connsiteX3" fmla="*/ 0 w 1425589"/>
                <a:gd name="connsiteY3" fmla="*/ 1126211 h 1135836"/>
                <a:gd name="connsiteX0" fmla="*/ 0 w 1425589"/>
                <a:gd name="connsiteY0" fmla="*/ 1135781 h 1135836"/>
                <a:gd name="connsiteX1" fmla="*/ 1424679 w 1425589"/>
                <a:gd name="connsiteY1" fmla="*/ 0 h 1135836"/>
                <a:gd name="connsiteX2" fmla="*/ 1424539 w 1425589"/>
                <a:gd name="connsiteY2" fmla="*/ 1135836 h 1135836"/>
                <a:gd name="connsiteX3" fmla="*/ 0 w 1425589"/>
                <a:gd name="connsiteY3" fmla="*/ 1135781 h 1135836"/>
              </a:gdLst>
              <a:ahLst/>
              <a:cxnLst>
                <a:cxn ang="0">
                  <a:pos x="connsiteX0" y="connsiteY0"/>
                </a:cxn>
                <a:cxn ang="0">
                  <a:pos x="connsiteX1" y="connsiteY1"/>
                </a:cxn>
                <a:cxn ang="0">
                  <a:pos x="connsiteX2" y="connsiteY2"/>
                </a:cxn>
                <a:cxn ang="0">
                  <a:pos x="connsiteX3" y="connsiteY3"/>
                </a:cxn>
              </a:cxnLst>
              <a:rect l="l" t="t" r="r" b="b"/>
              <a:pathLst>
                <a:path w="1425589" h="1135836">
                  <a:moveTo>
                    <a:pt x="0" y="1135781"/>
                  </a:moveTo>
                  <a:lnTo>
                    <a:pt x="1424679" y="0"/>
                  </a:lnTo>
                  <a:cubicBezTo>
                    <a:pt x="1427888" y="381802"/>
                    <a:pt x="1421330" y="754034"/>
                    <a:pt x="1424539" y="1135836"/>
                  </a:cubicBezTo>
                  <a:lnTo>
                    <a:pt x="0" y="1135781"/>
                  </a:lnTo>
                  <a:close/>
                </a:path>
              </a:pathLst>
            </a:custGeom>
            <a:solidFill>
              <a:srgbClr val="00B0F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b" anchorCtr="0"/>
            <a:lstStyle/>
            <a:p>
              <a:pPr algn="ctr"/>
              <a:endParaRPr lang="sv-SE" dirty="0"/>
            </a:p>
          </p:txBody>
        </p:sp>
        <p:sp>
          <p:nvSpPr>
            <p:cNvPr id="9" name="Freeform 8"/>
            <p:cNvSpPr>
              <a:spLocks/>
            </p:cNvSpPr>
            <p:nvPr/>
          </p:nvSpPr>
          <p:spPr>
            <a:xfrm rot="10800000">
              <a:off x="4320000" y="2421127"/>
              <a:ext cx="2160000" cy="2160000"/>
            </a:xfrm>
            <a:custGeom>
              <a:avLst/>
              <a:gdLst>
                <a:gd name="connsiteX0" fmla="*/ 0 w 1424539"/>
                <a:gd name="connsiteY0" fmla="*/ 1135781 h 1145406"/>
                <a:gd name="connsiteX1" fmla="*/ 1414913 w 1424539"/>
                <a:gd name="connsiteY1" fmla="*/ 0 h 1145406"/>
                <a:gd name="connsiteX2" fmla="*/ 1424539 w 1424539"/>
                <a:gd name="connsiteY2" fmla="*/ 1145406 h 1145406"/>
                <a:gd name="connsiteX3" fmla="*/ 0 w 1424539"/>
                <a:gd name="connsiteY3" fmla="*/ 1135781 h 1145406"/>
                <a:gd name="connsiteX0" fmla="*/ 0 w 1434865"/>
                <a:gd name="connsiteY0" fmla="*/ 1135781 h 1145406"/>
                <a:gd name="connsiteX1" fmla="*/ 1434445 w 1434865"/>
                <a:gd name="connsiteY1" fmla="*/ 0 h 1145406"/>
                <a:gd name="connsiteX2" fmla="*/ 1424539 w 1434865"/>
                <a:gd name="connsiteY2" fmla="*/ 1145406 h 1145406"/>
                <a:gd name="connsiteX3" fmla="*/ 0 w 1434865"/>
                <a:gd name="connsiteY3" fmla="*/ 1135781 h 1145406"/>
                <a:gd name="connsiteX0" fmla="*/ 0 w 1434865"/>
                <a:gd name="connsiteY0" fmla="*/ 1135781 h 1145406"/>
                <a:gd name="connsiteX1" fmla="*/ 1434445 w 1434865"/>
                <a:gd name="connsiteY1" fmla="*/ 0 h 1145406"/>
                <a:gd name="connsiteX2" fmla="*/ 1424539 w 1434865"/>
                <a:gd name="connsiteY2" fmla="*/ 1145406 h 1145406"/>
                <a:gd name="connsiteX3" fmla="*/ 0 w 1434865"/>
                <a:gd name="connsiteY3" fmla="*/ 1135781 h 1145406"/>
                <a:gd name="connsiteX0" fmla="*/ 0 w 1434865"/>
                <a:gd name="connsiteY0" fmla="*/ 1135781 h 1145406"/>
                <a:gd name="connsiteX1" fmla="*/ 1434445 w 1434865"/>
                <a:gd name="connsiteY1" fmla="*/ 0 h 1145406"/>
                <a:gd name="connsiteX2" fmla="*/ 1424539 w 1434865"/>
                <a:gd name="connsiteY2" fmla="*/ 1145406 h 1145406"/>
                <a:gd name="connsiteX3" fmla="*/ 0 w 1434865"/>
                <a:gd name="connsiteY3" fmla="*/ 1135781 h 1145406"/>
                <a:gd name="connsiteX0" fmla="*/ 0 w 1425589"/>
                <a:gd name="connsiteY0" fmla="*/ 1126211 h 1135836"/>
                <a:gd name="connsiteX1" fmla="*/ 1424679 w 1425589"/>
                <a:gd name="connsiteY1" fmla="*/ 0 h 1135836"/>
                <a:gd name="connsiteX2" fmla="*/ 1424539 w 1425589"/>
                <a:gd name="connsiteY2" fmla="*/ 1135836 h 1135836"/>
                <a:gd name="connsiteX3" fmla="*/ 0 w 1425589"/>
                <a:gd name="connsiteY3" fmla="*/ 1126211 h 1135836"/>
                <a:gd name="connsiteX0" fmla="*/ 0 w 1425589"/>
                <a:gd name="connsiteY0" fmla="*/ 1135781 h 1135836"/>
                <a:gd name="connsiteX1" fmla="*/ 1424679 w 1425589"/>
                <a:gd name="connsiteY1" fmla="*/ 0 h 1135836"/>
                <a:gd name="connsiteX2" fmla="*/ 1424539 w 1425589"/>
                <a:gd name="connsiteY2" fmla="*/ 1135836 h 1135836"/>
                <a:gd name="connsiteX3" fmla="*/ 0 w 1425589"/>
                <a:gd name="connsiteY3" fmla="*/ 1135781 h 1135836"/>
              </a:gdLst>
              <a:ahLst/>
              <a:cxnLst>
                <a:cxn ang="0">
                  <a:pos x="connsiteX0" y="connsiteY0"/>
                </a:cxn>
                <a:cxn ang="0">
                  <a:pos x="connsiteX1" y="connsiteY1"/>
                </a:cxn>
                <a:cxn ang="0">
                  <a:pos x="connsiteX2" y="connsiteY2"/>
                </a:cxn>
                <a:cxn ang="0">
                  <a:pos x="connsiteX3" y="connsiteY3"/>
                </a:cxn>
              </a:cxnLst>
              <a:rect l="l" t="t" r="r" b="b"/>
              <a:pathLst>
                <a:path w="1425589" h="1135836">
                  <a:moveTo>
                    <a:pt x="0" y="1135781"/>
                  </a:moveTo>
                  <a:lnTo>
                    <a:pt x="1424679" y="0"/>
                  </a:lnTo>
                  <a:cubicBezTo>
                    <a:pt x="1427888" y="381802"/>
                    <a:pt x="1421330" y="754034"/>
                    <a:pt x="1424539" y="1135836"/>
                  </a:cubicBezTo>
                  <a:lnTo>
                    <a:pt x="0" y="1135781"/>
                  </a:lnTo>
                  <a:close/>
                </a:path>
              </a:pathLst>
            </a:custGeom>
            <a:solidFill>
              <a:srgbClr val="00B0F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b" anchorCtr="0"/>
            <a:lstStyle/>
            <a:p>
              <a:pPr algn="ctr"/>
              <a:endParaRPr lang="sv-SE" dirty="0"/>
            </a:p>
          </p:txBody>
        </p:sp>
        <p:sp>
          <p:nvSpPr>
            <p:cNvPr id="10" name="Freeform 9"/>
            <p:cNvSpPr/>
            <p:nvPr/>
          </p:nvSpPr>
          <p:spPr>
            <a:xfrm>
              <a:off x="4320000" y="2420888"/>
              <a:ext cx="2177755" cy="3600000"/>
            </a:xfrm>
            <a:custGeom>
              <a:avLst/>
              <a:gdLst>
                <a:gd name="connsiteX0" fmla="*/ 0 w 1078029"/>
                <a:gd name="connsiteY0" fmla="*/ 731520 h 1395663"/>
                <a:gd name="connsiteX1" fmla="*/ 1078029 w 1078029"/>
                <a:gd name="connsiteY1" fmla="*/ 0 h 1395663"/>
                <a:gd name="connsiteX2" fmla="*/ 1058779 w 1078029"/>
                <a:gd name="connsiteY2" fmla="*/ 635268 h 1395663"/>
                <a:gd name="connsiteX3" fmla="*/ 9625 w 1078029"/>
                <a:gd name="connsiteY3" fmla="*/ 1395663 h 1395663"/>
                <a:gd name="connsiteX4" fmla="*/ 0 w 1078029"/>
                <a:gd name="connsiteY4" fmla="*/ 731520 h 1395663"/>
                <a:gd name="connsiteX0" fmla="*/ 0 w 1078029"/>
                <a:gd name="connsiteY0" fmla="*/ 731520 h 1395663"/>
                <a:gd name="connsiteX1" fmla="*/ 1078029 w 1078029"/>
                <a:gd name="connsiteY1" fmla="*/ 0 h 1395663"/>
                <a:gd name="connsiteX2" fmla="*/ 1068405 w 1078029"/>
                <a:gd name="connsiteY2" fmla="*/ 635268 h 1395663"/>
                <a:gd name="connsiteX3" fmla="*/ 9625 w 1078029"/>
                <a:gd name="connsiteY3" fmla="*/ 1395663 h 1395663"/>
                <a:gd name="connsiteX4" fmla="*/ 0 w 1078029"/>
                <a:gd name="connsiteY4" fmla="*/ 731520 h 1395663"/>
                <a:gd name="connsiteX0" fmla="*/ 0 w 1078030"/>
                <a:gd name="connsiteY0" fmla="*/ 731520 h 1395663"/>
                <a:gd name="connsiteX1" fmla="*/ 1078029 w 1078030"/>
                <a:gd name="connsiteY1" fmla="*/ 0 h 1395663"/>
                <a:gd name="connsiteX2" fmla="*/ 1078030 w 1078030"/>
                <a:gd name="connsiteY2" fmla="*/ 635268 h 1395663"/>
                <a:gd name="connsiteX3" fmla="*/ 9625 w 1078030"/>
                <a:gd name="connsiteY3" fmla="*/ 1395663 h 1395663"/>
                <a:gd name="connsiteX4" fmla="*/ 0 w 1078030"/>
                <a:gd name="connsiteY4" fmla="*/ 731520 h 1395663"/>
                <a:gd name="connsiteX0" fmla="*/ 1 w 1078031"/>
                <a:gd name="connsiteY0" fmla="*/ 731520 h 1405288"/>
                <a:gd name="connsiteX1" fmla="*/ 1078030 w 1078031"/>
                <a:gd name="connsiteY1" fmla="*/ 0 h 1405288"/>
                <a:gd name="connsiteX2" fmla="*/ 1078031 w 1078031"/>
                <a:gd name="connsiteY2" fmla="*/ 635268 h 1405288"/>
                <a:gd name="connsiteX3" fmla="*/ 0 w 1078031"/>
                <a:gd name="connsiteY3" fmla="*/ 1405288 h 1405288"/>
                <a:gd name="connsiteX4" fmla="*/ 1 w 1078031"/>
                <a:gd name="connsiteY4" fmla="*/ 731520 h 1405288"/>
                <a:gd name="connsiteX0" fmla="*/ 1 w 1087655"/>
                <a:gd name="connsiteY0" fmla="*/ 741145 h 1414913"/>
                <a:gd name="connsiteX1" fmla="*/ 1087655 w 1087655"/>
                <a:gd name="connsiteY1" fmla="*/ 0 h 1414913"/>
                <a:gd name="connsiteX2" fmla="*/ 1078031 w 1087655"/>
                <a:gd name="connsiteY2" fmla="*/ 644893 h 1414913"/>
                <a:gd name="connsiteX3" fmla="*/ 0 w 1087655"/>
                <a:gd name="connsiteY3" fmla="*/ 1414913 h 1414913"/>
                <a:gd name="connsiteX4" fmla="*/ 1 w 1087655"/>
                <a:gd name="connsiteY4" fmla="*/ 741145 h 1414913"/>
                <a:gd name="connsiteX0" fmla="*/ 1 w 1078031"/>
                <a:gd name="connsiteY0" fmla="*/ 741145 h 1414913"/>
                <a:gd name="connsiteX1" fmla="*/ 1078030 w 1078031"/>
                <a:gd name="connsiteY1" fmla="*/ 0 h 1414913"/>
                <a:gd name="connsiteX2" fmla="*/ 1078031 w 1078031"/>
                <a:gd name="connsiteY2" fmla="*/ 644893 h 1414913"/>
                <a:gd name="connsiteX3" fmla="*/ 0 w 1078031"/>
                <a:gd name="connsiteY3" fmla="*/ 1414913 h 1414913"/>
                <a:gd name="connsiteX4" fmla="*/ 1 w 1078031"/>
                <a:gd name="connsiteY4" fmla="*/ 741145 h 1414913"/>
                <a:gd name="connsiteX0" fmla="*/ 1 w 1078031"/>
                <a:gd name="connsiteY0" fmla="*/ 718961 h 1414913"/>
                <a:gd name="connsiteX1" fmla="*/ 1078030 w 1078031"/>
                <a:gd name="connsiteY1" fmla="*/ 0 h 1414913"/>
                <a:gd name="connsiteX2" fmla="*/ 1078031 w 1078031"/>
                <a:gd name="connsiteY2" fmla="*/ 644893 h 1414913"/>
                <a:gd name="connsiteX3" fmla="*/ 0 w 1078031"/>
                <a:gd name="connsiteY3" fmla="*/ 1414913 h 1414913"/>
                <a:gd name="connsiteX4" fmla="*/ 1 w 1078031"/>
                <a:gd name="connsiteY4" fmla="*/ 718961 h 1414913"/>
                <a:gd name="connsiteX0" fmla="*/ 1 w 1089688"/>
                <a:gd name="connsiteY0" fmla="*/ 718961 h 1414913"/>
                <a:gd name="connsiteX1" fmla="*/ 1078030 w 1089688"/>
                <a:gd name="connsiteY1" fmla="*/ 0 h 1414913"/>
                <a:gd name="connsiteX2" fmla="*/ 1089688 w 1089688"/>
                <a:gd name="connsiteY2" fmla="*/ 700354 h 1414913"/>
                <a:gd name="connsiteX3" fmla="*/ 0 w 1089688"/>
                <a:gd name="connsiteY3" fmla="*/ 1414913 h 1414913"/>
                <a:gd name="connsiteX4" fmla="*/ 1 w 1089688"/>
                <a:gd name="connsiteY4" fmla="*/ 718961 h 1414913"/>
                <a:gd name="connsiteX0" fmla="*/ 1 w 1089688"/>
                <a:gd name="connsiteY0" fmla="*/ 718961 h 1414913"/>
                <a:gd name="connsiteX1" fmla="*/ 1089687 w 1089688"/>
                <a:gd name="connsiteY1" fmla="*/ 0 h 1414913"/>
                <a:gd name="connsiteX2" fmla="*/ 1089688 w 1089688"/>
                <a:gd name="connsiteY2" fmla="*/ 700354 h 1414913"/>
                <a:gd name="connsiteX3" fmla="*/ 0 w 1089688"/>
                <a:gd name="connsiteY3" fmla="*/ 1414913 h 1414913"/>
                <a:gd name="connsiteX4" fmla="*/ 1 w 1089688"/>
                <a:gd name="connsiteY4" fmla="*/ 718961 h 1414913"/>
                <a:gd name="connsiteX0" fmla="*/ 4480 w 1089688"/>
                <a:gd name="connsiteY0" fmla="*/ 848061 h 1414913"/>
                <a:gd name="connsiteX1" fmla="*/ 1089687 w 1089688"/>
                <a:gd name="connsiteY1" fmla="*/ 0 h 1414913"/>
                <a:gd name="connsiteX2" fmla="*/ 1089688 w 1089688"/>
                <a:gd name="connsiteY2" fmla="*/ 700354 h 1414913"/>
                <a:gd name="connsiteX3" fmla="*/ 0 w 1089688"/>
                <a:gd name="connsiteY3" fmla="*/ 1414913 h 1414913"/>
                <a:gd name="connsiteX4" fmla="*/ 4480 w 1089688"/>
                <a:gd name="connsiteY4" fmla="*/ 848061 h 1414913"/>
                <a:gd name="connsiteX0" fmla="*/ 4480 w 1098645"/>
                <a:gd name="connsiteY0" fmla="*/ 848061 h 1414913"/>
                <a:gd name="connsiteX1" fmla="*/ 1089687 w 1098645"/>
                <a:gd name="connsiteY1" fmla="*/ 0 h 1414913"/>
                <a:gd name="connsiteX2" fmla="*/ 1098645 w 1098645"/>
                <a:gd name="connsiteY2" fmla="*/ 574742 h 1414913"/>
                <a:gd name="connsiteX3" fmla="*/ 0 w 1098645"/>
                <a:gd name="connsiteY3" fmla="*/ 1414913 h 1414913"/>
                <a:gd name="connsiteX4" fmla="*/ 4480 w 1098645"/>
                <a:gd name="connsiteY4" fmla="*/ 848061 h 1414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8645" h="1414913">
                  <a:moveTo>
                    <a:pt x="4480" y="848061"/>
                  </a:moveTo>
                  <a:cubicBezTo>
                    <a:pt x="363823" y="601013"/>
                    <a:pt x="730344" y="247048"/>
                    <a:pt x="1089687" y="0"/>
                  </a:cubicBezTo>
                  <a:cubicBezTo>
                    <a:pt x="1089687" y="211756"/>
                    <a:pt x="1098645" y="362986"/>
                    <a:pt x="1098645" y="574742"/>
                  </a:cubicBezTo>
                  <a:lnTo>
                    <a:pt x="0" y="1414913"/>
                  </a:lnTo>
                  <a:cubicBezTo>
                    <a:pt x="0" y="1190324"/>
                    <a:pt x="4480" y="1072650"/>
                    <a:pt x="4480" y="848061"/>
                  </a:cubicBezTo>
                  <a:close/>
                </a:path>
              </a:pathLst>
            </a:custGeom>
            <a:solidFill>
              <a:srgbClr val="00B050">
                <a:alpha val="40000"/>
              </a:srgb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vert="vert270" tIns="0" rtlCol="0" anchor="ctr"/>
            <a:lstStyle/>
            <a:p>
              <a:pPr algn="ctr"/>
              <a:endParaRPr lang="sv-SE" dirty="0">
                <a:solidFill>
                  <a:schemeClr val="tx1"/>
                </a:solidFill>
              </a:endParaRPr>
            </a:p>
          </p:txBody>
        </p:sp>
        <p:sp>
          <p:nvSpPr>
            <p:cNvPr id="13" name="Rectangle 12"/>
            <p:cNvSpPr/>
            <p:nvPr/>
          </p:nvSpPr>
          <p:spPr>
            <a:xfrm>
              <a:off x="3600001" y="2429865"/>
              <a:ext cx="720000" cy="3600001"/>
            </a:xfrm>
            <a:prstGeom prst="rect">
              <a:avLst/>
            </a:prstGeom>
            <a:solidFill>
              <a:srgbClr val="FF0000">
                <a:alpha val="4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pPr algn="ctr">
                <a:lnSpc>
                  <a:spcPts val="1600"/>
                </a:lnSpc>
                <a:spcAft>
                  <a:spcPts val="600"/>
                </a:spcAft>
              </a:pPr>
              <a:endParaRPr lang="sv-SE" dirty="0"/>
            </a:p>
          </p:txBody>
        </p:sp>
      </p:grpSp>
      <p:sp>
        <p:nvSpPr>
          <p:cNvPr id="14" name="Rectangle 13"/>
          <p:cNvSpPr/>
          <p:nvPr/>
        </p:nvSpPr>
        <p:spPr>
          <a:xfrm>
            <a:off x="6461538" y="6021288"/>
            <a:ext cx="605572" cy="369332"/>
          </a:xfrm>
          <a:prstGeom prst="rect">
            <a:avLst/>
          </a:prstGeom>
          <a:noFill/>
        </p:spPr>
        <p:txBody>
          <a:bodyPr wrap="square">
            <a:spAutoFit/>
          </a:bodyPr>
          <a:lstStyle/>
          <a:p>
            <a:pPr algn="ctr"/>
            <a:r>
              <a:rPr lang="sv-SE" b="1" dirty="0" smtClean="0">
                <a:solidFill>
                  <a:schemeClr val="tx1"/>
                </a:solidFill>
              </a:rPr>
              <a:t>1</a:t>
            </a:r>
            <a:endParaRPr lang="sv-SE" b="1" dirty="0" smtClean="0">
              <a:solidFill>
                <a:schemeClr val="tx1"/>
              </a:solidFill>
            </a:endParaRPr>
          </a:p>
        </p:txBody>
      </p:sp>
      <p:cxnSp>
        <p:nvCxnSpPr>
          <p:cNvPr id="15" name="Straight Connector 14"/>
          <p:cNvCxnSpPr/>
          <p:nvPr/>
        </p:nvCxnSpPr>
        <p:spPr>
          <a:xfrm flipH="1">
            <a:off x="3142782" y="1938044"/>
            <a:ext cx="0" cy="4112053"/>
          </a:xfrm>
          <a:prstGeom prst="line">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690846" y="6011996"/>
            <a:ext cx="605572" cy="369332"/>
          </a:xfrm>
          <a:prstGeom prst="rect">
            <a:avLst/>
          </a:prstGeom>
          <a:noFill/>
        </p:spPr>
        <p:txBody>
          <a:bodyPr wrap="square">
            <a:spAutoFit/>
          </a:bodyPr>
          <a:lstStyle/>
          <a:p>
            <a:pPr algn="ctr"/>
            <a:r>
              <a:rPr lang="sv-SE" b="1" dirty="0" smtClean="0">
                <a:solidFill>
                  <a:schemeClr val="tx1"/>
                </a:solidFill>
              </a:rPr>
              <a:t>1/2</a:t>
            </a:r>
            <a:endParaRPr lang="sv-SE" b="1" dirty="0" smtClean="0">
              <a:solidFill>
                <a:schemeClr val="tx1"/>
              </a:solidFill>
            </a:endParaRPr>
          </a:p>
        </p:txBody>
      </p:sp>
      <p:sp>
        <p:nvSpPr>
          <p:cNvPr id="18" name="Rectangle 17"/>
          <p:cNvSpPr/>
          <p:nvPr/>
        </p:nvSpPr>
        <p:spPr>
          <a:xfrm>
            <a:off x="2602614" y="2253867"/>
            <a:ext cx="605572" cy="369332"/>
          </a:xfrm>
          <a:prstGeom prst="rect">
            <a:avLst/>
          </a:prstGeom>
          <a:noFill/>
        </p:spPr>
        <p:txBody>
          <a:bodyPr wrap="square">
            <a:spAutoFit/>
          </a:bodyPr>
          <a:lstStyle/>
          <a:p>
            <a:pPr algn="ctr"/>
            <a:r>
              <a:rPr lang="sv-SE" b="1" dirty="0" smtClean="0">
                <a:solidFill>
                  <a:schemeClr val="tx1"/>
                </a:solidFill>
              </a:rPr>
              <a:t>V</a:t>
            </a:r>
            <a:r>
              <a:rPr lang="sv-SE" b="1" baseline="-25000" dirty="0" smtClean="0"/>
              <a:t>DD</a:t>
            </a:r>
            <a:endParaRPr lang="sv-SE" b="1" dirty="0" smtClean="0">
              <a:solidFill>
                <a:schemeClr val="tx1"/>
              </a:solidFill>
            </a:endParaRPr>
          </a:p>
        </p:txBody>
      </p:sp>
      <p:sp>
        <p:nvSpPr>
          <p:cNvPr id="19" name="Rectangle 18"/>
          <p:cNvSpPr/>
          <p:nvPr/>
        </p:nvSpPr>
        <p:spPr>
          <a:xfrm>
            <a:off x="3507965" y="6021288"/>
            <a:ext cx="605572" cy="369332"/>
          </a:xfrm>
          <a:prstGeom prst="rect">
            <a:avLst/>
          </a:prstGeom>
          <a:noFill/>
        </p:spPr>
        <p:txBody>
          <a:bodyPr wrap="square">
            <a:spAutoFit/>
          </a:bodyPr>
          <a:lstStyle/>
          <a:p>
            <a:pPr algn="ctr"/>
            <a:r>
              <a:rPr lang="sv-SE" b="1" dirty="0" smtClean="0">
                <a:solidFill>
                  <a:schemeClr val="tx1"/>
                </a:solidFill>
              </a:rPr>
              <a:t>1/4</a:t>
            </a:r>
            <a:endParaRPr lang="sv-SE" b="1" dirty="0" smtClean="0">
              <a:solidFill>
                <a:schemeClr val="tx1"/>
              </a:solidFill>
            </a:endParaRPr>
          </a:p>
        </p:txBody>
      </p:sp>
      <p:sp>
        <p:nvSpPr>
          <p:cNvPr id="20" name="Rectangle 19"/>
          <p:cNvSpPr/>
          <p:nvPr/>
        </p:nvSpPr>
        <p:spPr>
          <a:xfrm>
            <a:off x="5482936" y="6021288"/>
            <a:ext cx="1098545" cy="369332"/>
          </a:xfrm>
          <a:prstGeom prst="rect">
            <a:avLst/>
          </a:prstGeom>
          <a:noFill/>
        </p:spPr>
        <p:txBody>
          <a:bodyPr wrap="square">
            <a:spAutoFit/>
          </a:bodyPr>
          <a:lstStyle/>
          <a:p>
            <a:pPr algn="ctr"/>
            <a:r>
              <a:rPr lang="sv-SE" b="1" dirty="0" smtClean="0">
                <a:solidFill>
                  <a:schemeClr val="tx1"/>
                </a:solidFill>
              </a:rPr>
              <a:t>3/4</a:t>
            </a:r>
            <a:endParaRPr lang="sv-SE" b="1" dirty="0" smtClean="0">
              <a:solidFill>
                <a:schemeClr val="tx1"/>
              </a:solidFill>
            </a:endParaRPr>
          </a:p>
        </p:txBody>
      </p:sp>
      <p:sp>
        <p:nvSpPr>
          <p:cNvPr id="21" name="Rectangle 20"/>
          <p:cNvSpPr/>
          <p:nvPr/>
        </p:nvSpPr>
        <p:spPr>
          <a:xfrm>
            <a:off x="2839996" y="6021288"/>
            <a:ext cx="605572" cy="369332"/>
          </a:xfrm>
          <a:prstGeom prst="rect">
            <a:avLst/>
          </a:prstGeom>
          <a:noFill/>
        </p:spPr>
        <p:txBody>
          <a:bodyPr wrap="square">
            <a:spAutoFit/>
          </a:bodyPr>
          <a:lstStyle/>
          <a:p>
            <a:pPr algn="ctr"/>
            <a:r>
              <a:rPr lang="sv-SE" b="1" dirty="0" smtClean="0">
                <a:solidFill>
                  <a:schemeClr val="tx1"/>
                </a:solidFill>
              </a:rPr>
              <a:t>0</a:t>
            </a:r>
          </a:p>
        </p:txBody>
      </p:sp>
      <p:sp>
        <p:nvSpPr>
          <p:cNvPr id="22" name="Rectangle 21"/>
          <p:cNvSpPr/>
          <p:nvPr/>
        </p:nvSpPr>
        <p:spPr>
          <a:xfrm>
            <a:off x="2602614" y="5867980"/>
            <a:ext cx="605572" cy="369332"/>
          </a:xfrm>
          <a:prstGeom prst="rect">
            <a:avLst/>
          </a:prstGeom>
          <a:noFill/>
        </p:spPr>
        <p:txBody>
          <a:bodyPr wrap="square">
            <a:spAutoFit/>
          </a:bodyPr>
          <a:lstStyle/>
          <a:p>
            <a:pPr algn="ctr"/>
            <a:r>
              <a:rPr lang="sv-SE" b="1" dirty="0" smtClean="0">
                <a:solidFill>
                  <a:schemeClr val="tx1"/>
                </a:solidFill>
              </a:rPr>
              <a:t>0</a:t>
            </a:r>
          </a:p>
        </p:txBody>
      </p:sp>
      <p:grpSp>
        <p:nvGrpSpPr>
          <p:cNvPr id="25" name="Group 24"/>
          <p:cNvGrpSpPr/>
          <p:nvPr/>
        </p:nvGrpSpPr>
        <p:grpSpPr>
          <a:xfrm>
            <a:off x="3151251" y="2420888"/>
            <a:ext cx="3865057" cy="3591531"/>
            <a:chOff x="4619382" y="1480085"/>
            <a:chExt cx="3865057" cy="3591531"/>
          </a:xfrm>
        </p:grpSpPr>
        <p:cxnSp>
          <p:nvCxnSpPr>
            <p:cNvPr id="26" name="Straight Connector 25"/>
            <p:cNvCxnSpPr/>
            <p:nvPr/>
          </p:nvCxnSpPr>
          <p:spPr>
            <a:xfrm flipH="1">
              <a:off x="4619382" y="1480085"/>
              <a:ext cx="720000" cy="0"/>
            </a:xfrm>
            <a:prstGeom prst="line">
              <a:avLst/>
            </a:prstGeom>
            <a:ln w="571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412218" y="2515197"/>
              <a:ext cx="4" cy="1440000"/>
            </a:xfrm>
            <a:prstGeom prst="line">
              <a:avLst/>
            </a:prstGeom>
            <a:ln w="571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Arc 29"/>
            <p:cNvSpPr/>
            <p:nvPr/>
          </p:nvSpPr>
          <p:spPr>
            <a:xfrm rot="10800000">
              <a:off x="6412216" y="2839616"/>
              <a:ext cx="2072223" cy="2232000"/>
            </a:xfrm>
            <a:prstGeom prst="arc">
              <a:avLst>
                <a:gd name="adj1" fmla="val 16129697"/>
                <a:gd name="adj2" fmla="val 41777"/>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grpSp>
      <p:sp>
        <p:nvSpPr>
          <p:cNvPr id="31" name="Rectangle 30"/>
          <p:cNvSpPr/>
          <p:nvPr/>
        </p:nvSpPr>
        <p:spPr>
          <a:xfrm>
            <a:off x="2834650" y="1484785"/>
            <a:ext cx="776076" cy="461665"/>
          </a:xfrm>
          <a:prstGeom prst="rect">
            <a:avLst/>
          </a:prstGeom>
          <a:noFill/>
        </p:spPr>
        <p:txBody>
          <a:bodyPr wrap="square">
            <a:spAutoFit/>
          </a:bodyPr>
          <a:lstStyle/>
          <a:p>
            <a:pPr algn="ctr"/>
            <a:r>
              <a:rPr lang="sv-SE" sz="2400" b="1" dirty="0" smtClean="0">
                <a:solidFill>
                  <a:schemeClr val="tx1"/>
                </a:solidFill>
              </a:rPr>
              <a:t>V</a:t>
            </a:r>
            <a:r>
              <a:rPr lang="sv-SE" sz="2400" b="1" baseline="-25000" dirty="0" smtClean="0"/>
              <a:t>OUT</a:t>
            </a:r>
            <a:endParaRPr lang="sv-SE" sz="2400" b="1" dirty="0" smtClean="0">
              <a:solidFill>
                <a:schemeClr val="tx1"/>
              </a:solidFill>
            </a:endParaRPr>
          </a:p>
        </p:txBody>
      </p:sp>
      <p:sp>
        <p:nvSpPr>
          <p:cNvPr id="32" name="Rectangle 31"/>
          <p:cNvSpPr/>
          <p:nvPr/>
        </p:nvSpPr>
        <p:spPr>
          <a:xfrm>
            <a:off x="7155130" y="5928957"/>
            <a:ext cx="776076" cy="461665"/>
          </a:xfrm>
          <a:prstGeom prst="rect">
            <a:avLst/>
          </a:prstGeom>
          <a:noFill/>
        </p:spPr>
        <p:txBody>
          <a:bodyPr wrap="square">
            <a:spAutoFit/>
          </a:bodyPr>
          <a:lstStyle/>
          <a:p>
            <a:pPr algn="ctr"/>
            <a:r>
              <a:rPr lang="sv-SE" sz="2400" b="1" dirty="0" smtClean="0">
                <a:solidFill>
                  <a:schemeClr val="tx1"/>
                </a:solidFill>
              </a:rPr>
              <a:t>V</a:t>
            </a:r>
            <a:r>
              <a:rPr lang="sv-SE" sz="2400" b="1" baseline="-25000" dirty="0" smtClean="0"/>
              <a:t>IN</a:t>
            </a:r>
            <a:endParaRPr lang="sv-SE" sz="2400" b="1" dirty="0" smtClean="0">
              <a:solidFill>
                <a:schemeClr val="tx1"/>
              </a:solidFill>
            </a:endParaRPr>
          </a:p>
        </p:txBody>
      </p:sp>
      <p:sp>
        <p:nvSpPr>
          <p:cNvPr id="33" name="Rectangle 32"/>
          <p:cNvSpPr/>
          <p:nvPr/>
        </p:nvSpPr>
        <p:spPr>
          <a:xfrm>
            <a:off x="3862781" y="1384824"/>
            <a:ext cx="3562486" cy="369332"/>
          </a:xfrm>
          <a:prstGeom prst="rect">
            <a:avLst/>
          </a:prstGeom>
        </p:spPr>
        <p:txBody>
          <a:bodyPr wrap="square">
            <a:spAutoFit/>
          </a:bodyPr>
          <a:lstStyle/>
          <a:p>
            <a:r>
              <a:rPr lang="sv-SE" dirty="0"/>
              <a:t>Simplify </a:t>
            </a:r>
            <a:r>
              <a:rPr lang="sv-SE" dirty="0" smtClean="0"/>
              <a:t>and assume V</a:t>
            </a:r>
            <a:r>
              <a:rPr lang="sv-SE" baseline="-25000" dirty="0" smtClean="0"/>
              <a:t>T</a:t>
            </a:r>
            <a:r>
              <a:rPr lang="sv-SE" baseline="-25000" dirty="0" smtClean="0"/>
              <a:t>N</a:t>
            </a:r>
            <a:r>
              <a:rPr lang="sv-SE" dirty="0"/>
              <a:t>=-</a:t>
            </a:r>
            <a:r>
              <a:rPr lang="sv-SE" dirty="0" smtClean="0"/>
              <a:t>V</a:t>
            </a:r>
            <a:r>
              <a:rPr lang="sv-SE" baseline="-25000" dirty="0" smtClean="0"/>
              <a:t>TP</a:t>
            </a:r>
            <a:r>
              <a:rPr lang="sv-SE" dirty="0" smtClean="0"/>
              <a:t>=V</a:t>
            </a:r>
            <a:r>
              <a:rPr lang="sv-SE" baseline="-25000" dirty="0" smtClean="0"/>
              <a:t>DD</a:t>
            </a:r>
            <a:r>
              <a:rPr lang="sv-SE" dirty="0" smtClean="0"/>
              <a:t>/4</a:t>
            </a:r>
            <a:endParaRPr lang="sv-SE" baseline="-25000" dirty="0"/>
          </a:p>
        </p:txBody>
      </p:sp>
      <p:cxnSp>
        <p:nvCxnSpPr>
          <p:cNvPr id="37" name="Straight Connector 36"/>
          <p:cNvCxnSpPr/>
          <p:nvPr/>
        </p:nvCxnSpPr>
        <p:spPr>
          <a:xfrm flipV="1">
            <a:off x="4943550" y="2420888"/>
            <a:ext cx="0" cy="362921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142783" y="4222061"/>
            <a:ext cx="6534617"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2517112" y="4045200"/>
            <a:ext cx="605572" cy="369332"/>
          </a:xfrm>
          <a:prstGeom prst="rect">
            <a:avLst/>
          </a:prstGeom>
          <a:noFill/>
        </p:spPr>
        <p:txBody>
          <a:bodyPr wrap="square">
            <a:spAutoFit/>
          </a:bodyPr>
          <a:lstStyle/>
          <a:p>
            <a:pPr algn="ctr"/>
            <a:r>
              <a:rPr lang="sv-SE" b="1" dirty="0" smtClean="0">
                <a:solidFill>
                  <a:schemeClr val="tx1"/>
                </a:solidFill>
              </a:rPr>
              <a:t>V</a:t>
            </a:r>
            <a:r>
              <a:rPr lang="sv-SE" b="1" baseline="-25000" dirty="0" smtClean="0"/>
              <a:t>SW</a:t>
            </a:r>
            <a:endParaRPr lang="sv-SE" b="1" dirty="0" smtClean="0">
              <a:solidFill>
                <a:schemeClr val="tx1"/>
              </a:solidFill>
            </a:endParaRPr>
          </a:p>
        </p:txBody>
      </p:sp>
      <p:grpSp>
        <p:nvGrpSpPr>
          <p:cNvPr id="46" name="Group 45"/>
          <p:cNvGrpSpPr/>
          <p:nvPr/>
        </p:nvGrpSpPr>
        <p:grpSpPr>
          <a:xfrm>
            <a:off x="3871251" y="1884535"/>
            <a:ext cx="2117412" cy="369332"/>
            <a:chOff x="3871251" y="1884535"/>
            <a:chExt cx="2117412" cy="369332"/>
          </a:xfrm>
        </p:grpSpPr>
        <p:cxnSp>
          <p:nvCxnSpPr>
            <p:cNvPr id="43" name="Straight Connector 42"/>
            <p:cNvCxnSpPr/>
            <p:nvPr/>
          </p:nvCxnSpPr>
          <p:spPr>
            <a:xfrm flipH="1">
              <a:off x="3871251" y="2253867"/>
              <a:ext cx="2117412" cy="0"/>
            </a:xfrm>
            <a:prstGeom prst="line">
              <a:avLst/>
            </a:prstGeom>
            <a:ln w="57150">
              <a:solidFill>
                <a:schemeClr val="tx1"/>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4576228" y="1884535"/>
              <a:ext cx="750861" cy="369332"/>
            </a:xfrm>
            <a:prstGeom prst="rect">
              <a:avLst/>
            </a:prstGeom>
            <a:noFill/>
          </p:spPr>
          <p:txBody>
            <a:bodyPr wrap="square">
              <a:spAutoFit/>
            </a:bodyPr>
            <a:lstStyle/>
            <a:p>
              <a:pPr algn="ctr"/>
              <a:r>
                <a:rPr lang="sv-SE" b="1" dirty="0"/>
                <a:t>1/2</a:t>
              </a:r>
            </a:p>
          </p:txBody>
        </p:sp>
      </p:grpSp>
      <p:sp>
        <p:nvSpPr>
          <p:cNvPr id="50" name="Arc 49"/>
          <p:cNvSpPr/>
          <p:nvPr/>
        </p:nvSpPr>
        <p:spPr>
          <a:xfrm>
            <a:off x="2599813" y="2412421"/>
            <a:ext cx="2344278" cy="2081509"/>
          </a:xfrm>
          <a:prstGeom prst="arc">
            <a:avLst>
              <a:gd name="adj1" fmla="val 16477642"/>
              <a:gd name="adj2" fmla="val 0"/>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grpSp>
        <p:nvGrpSpPr>
          <p:cNvPr id="74" name="Group 73"/>
          <p:cNvGrpSpPr/>
          <p:nvPr/>
        </p:nvGrpSpPr>
        <p:grpSpPr>
          <a:xfrm>
            <a:off x="4200720" y="2403131"/>
            <a:ext cx="1521329" cy="3690270"/>
            <a:chOff x="4200720" y="2403131"/>
            <a:chExt cx="1521329" cy="3690270"/>
          </a:xfrm>
        </p:grpSpPr>
        <p:cxnSp>
          <p:nvCxnSpPr>
            <p:cNvPr id="35" name="Straight Connector 34"/>
            <p:cNvCxnSpPr/>
            <p:nvPr/>
          </p:nvCxnSpPr>
          <p:spPr>
            <a:xfrm flipH="1" flipV="1">
              <a:off x="4328967" y="2403131"/>
              <a:ext cx="720000" cy="720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0" name="Down Arrow 39"/>
            <p:cNvSpPr/>
            <p:nvPr/>
          </p:nvSpPr>
          <p:spPr>
            <a:xfrm rot="13500000">
              <a:off x="4295817" y="2662863"/>
              <a:ext cx="288033" cy="4782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sv-SE" sz="1200" dirty="0" smtClean="0"/>
                <a:t>-1</a:t>
              </a:r>
              <a:endParaRPr lang="sv-SE" sz="1200" dirty="0"/>
            </a:p>
          </p:txBody>
        </p:sp>
        <p:sp>
          <p:nvSpPr>
            <p:cNvPr id="47" name="Down Arrow 46"/>
            <p:cNvSpPr/>
            <p:nvPr/>
          </p:nvSpPr>
          <p:spPr>
            <a:xfrm rot="2700000">
              <a:off x="5338919" y="5223373"/>
              <a:ext cx="288033" cy="4782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sv-SE" sz="1200" dirty="0" smtClean="0"/>
                <a:t>-1</a:t>
              </a:r>
              <a:endParaRPr lang="sv-SE" sz="1200" dirty="0"/>
            </a:p>
          </p:txBody>
        </p:sp>
        <p:cxnSp>
          <p:nvCxnSpPr>
            <p:cNvPr id="52" name="Straight Connector 51"/>
            <p:cNvCxnSpPr/>
            <p:nvPr/>
          </p:nvCxnSpPr>
          <p:spPr>
            <a:xfrm flipH="1" flipV="1">
              <a:off x="4881783" y="5373401"/>
              <a:ext cx="720000" cy="720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78" name="Group 77"/>
          <p:cNvGrpSpPr/>
          <p:nvPr/>
        </p:nvGrpSpPr>
        <p:grpSpPr>
          <a:xfrm>
            <a:off x="8340124" y="2422800"/>
            <a:ext cx="1331005" cy="3598600"/>
            <a:chOff x="8340124" y="2422800"/>
            <a:chExt cx="1331005" cy="3598600"/>
          </a:xfrm>
        </p:grpSpPr>
        <p:sp>
          <p:nvSpPr>
            <p:cNvPr id="56" name="Rectangle 55"/>
            <p:cNvSpPr>
              <a:spLocks noChangeAspect="1"/>
            </p:cNvSpPr>
            <p:nvPr/>
          </p:nvSpPr>
          <p:spPr>
            <a:xfrm>
              <a:off x="8533787" y="2422800"/>
              <a:ext cx="892872" cy="1512000"/>
            </a:xfrm>
            <a:prstGeom prst="rect">
              <a:avLst/>
            </a:prstGeom>
            <a:solidFill>
              <a:srgbClr val="00B050">
                <a:alpha val="40000"/>
              </a:srgbClr>
            </a:solidFill>
            <a:ln>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lnSpc>
                  <a:spcPts val="1600"/>
                </a:lnSpc>
                <a:spcAft>
                  <a:spcPts val="600"/>
                </a:spcAft>
              </a:pPr>
              <a:r>
                <a:rPr lang="sv-SE" dirty="0" smtClean="0">
                  <a:solidFill>
                    <a:schemeClr val="tx1"/>
                  </a:solidFill>
                </a:rPr>
                <a:t>½-1/16</a:t>
              </a:r>
              <a:endParaRPr lang="sv-SE" dirty="0">
                <a:solidFill>
                  <a:schemeClr val="tx1"/>
                </a:solidFill>
              </a:endParaRPr>
            </a:p>
          </p:txBody>
        </p:sp>
        <p:sp>
          <p:nvSpPr>
            <p:cNvPr id="57" name="Rectangle 56"/>
            <p:cNvSpPr>
              <a:spLocks/>
            </p:cNvSpPr>
            <p:nvPr/>
          </p:nvSpPr>
          <p:spPr>
            <a:xfrm>
              <a:off x="8533788" y="4509400"/>
              <a:ext cx="900000" cy="1512000"/>
            </a:xfrm>
            <a:prstGeom prst="rect">
              <a:avLst/>
            </a:prstGeom>
            <a:solidFill>
              <a:srgbClr val="00B050">
                <a:alpha val="40000"/>
              </a:srgbClr>
            </a:solidFill>
            <a:ln>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lnSpc>
                  <a:spcPts val="1600"/>
                </a:lnSpc>
                <a:spcAft>
                  <a:spcPts val="600"/>
                </a:spcAft>
              </a:pPr>
              <a:r>
                <a:rPr lang="sv-SE" dirty="0" smtClean="0">
                  <a:solidFill>
                    <a:schemeClr val="tx1"/>
                  </a:solidFill>
                </a:rPr>
                <a:t>½-1/16</a:t>
              </a:r>
              <a:endParaRPr lang="sv-SE" dirty="0">
                <a:solidFill>
                  <a:schemeClr val="tx1"/>
                </a:solidFill>
              </a:endParaRPr>
            </a:p>
          </p:txBody>
        </p:sp>
        <p:sp>
          <p:nvSpPr>
            <p:cNvPr id="62" name="Rectangle 61"/>
            <p:cNvSpPr/>
            <p:nvPr/>
          </p:nvSpPr>
          <p:spPr>
            <a:xfrm>
              <a:off x="8340124" y="3962194"/>
              <a:ext cx="1331005" cy="535531"/>
            </a:xfrm>
            <a:prstGeom prst="rect">
              <a:avLst/>
            </a:prstGeom>
          </p:spPr>
          <p:txBody>
            <a:bodyPr wrap="none">
              <a:spAutoFit/>
            </a:bodyPr>
            <a:lstStyle/>
            <a:p>
              <a:pPr algn="ctr">
                <a:lnSpc>
                  <a:spcPct val="80000"/>
                </a:lnSpc>
              </a:pPr>
              <a:r>
                <a:rPr lang="sv-SE" dirty="0" smtClean="0"/>
                <a:t>Non-valid</a:t>
              </a:r>
            </a:p>
            <a:p>
              <a:pPr algn="ctr">
                <a:lnSpc>
                  <a:spcPct val="80000"/>
                </a:lnSpc>
              </a:pPr>
              <a:r>
                <a:rPr lang="sv-SE" dirty="0"/>
                <a:t>i</a:t>
              </a:r>
              <a:r>
                <a:rPr lang="sv-SE" dirty="0" smtClean="0"/>
                <a:t>nput region</a:t>
              </a:r>
              <a:endParaRPr lang="sv-SE" dirty="0"/>
            </a:p>
          </p:txBody>
        </p:sp>
      </p:grpSp>
      <p:grpSp>
        <p:nvGrpSpPr>
          <p:cNvPr id="79" name="Group 78"/>
          <p:cNvGrpSpPr/>
          <p:nvPr/>
        </p:nvGrpSpPr>
        <p:grpSpPr>
          <a:xfrm>
            <a:off x="6764326" y="2721260"/>
            <a:ext cx="2669462" cy="3005137"/>
            <a:chOff x="6764326" y="2721260"/>
            <a:chExt cx="2669462" cy="3005137"/>
          </a:xfrm>
        </p:grpSpPr>
        <p:cxnSp>
          <p:nvCxnSpPr>
            <p:cNvPr id="34" name="Straight Arrow Connector 33"/>
            <p:cNvCxnSpPr/>
            <p:nvPr/>
          </p:nvCxnSpPr>
          <p:spPr>
            <a:xfrm>
              <a:off x="7931206" y="2721260"/>
              <a:ext cx="0" cy="1224000"/>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7931206" y="4502397"/>
              <a:ext cx="0" cy="1224000"/>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aphicFrame>
          <p:nvGraphicFramePr>
            <p:cNvPr id="36" name="Object 35"/>
            <p:cNvGraphicFramePr>
              <a:graphicFrameLocks noChangeAspect="1"/>
            </p:cNvGraphicFramePr>
            <p:nvPr>
              <p:extLst>
                <p:ext uri="{D42A27DB-BD31-4B8C-83A1-F6EECF244321}">
                  <p14:modId xmlns:p14="http://schemas.microsoft.com/office/powerpoint/2010/main" val="777858183"/>
                </p:ext>
              </p:extLst>
            </p:nvPr>
          </p:nvGraphicFramePr>
          <p:xfrm>
            <a:off x="7016308" y="3162858"/>
            <a:ext cx="1238862" cy="420241"/>
          </p:xfrm>
          <a:graphic>
            <a:graphicData uri="http://schemas.openxmlformats.org/presentationml/2006/ole">
              <mc:AlternateContent xmlns:mc="http://schemas.openxmlformats.org/markup-compatibility/2006">
                <mc:Choice xmlns:v="urn:schemas-microsoft-com:vml" Requires="v">
                  <p:oleObj spid="_x0000_s33839" name="Equation" r:id="rId4" imgW="1091880" imgH="368280" progId="Equation.DSMT4">
                    <p:embed/>
                  </p:oleObj>
                </mc:Choice>
                <mc:Fallback>
                  <p:oleObj name="Equation" r:id="rId4" imgW="1091880" imgH="368280" progId="Equation.DSMT4">
                    <p:embed/>
                    <p:pic>
                      <p:nvPicPr>
                        <p:cNvPr id="0" name="Object 41"/>
                        <p:cNvPicPr>
                          <a:picLocks noChangeAspect="1" noChangeArrowheads="1"/>
                        </p:cNvPicPr>
                        <p:nvPr/>
                      </p:nvPicPr>
                      <p:blipFill>
                        <a:blip r:embed="rId5"/>
                        <a:srcRect/>
                        <a:stretch>
                          <a:fillRect/>
                        </a:stretch>
                      </p:blipFill>
                      <p:spPr bwMode="auto">
                        <a:xfrm>
                          <a:off x="7016308" y="3162858"/>
                          <a:ext cx="1238862" cy="420241"/>
                        </a:xfrm>
                        <a:prstGeom prst="rect">
                          <a:avLst/>
                        </a:prstGeom>
                        <a:solidFill>
                          <a:schemeClr val="bg1"/>
                        </a:solidFill>
                        <a:ln>
                          <a:noFill/>
                        </a:ln>
                      </p:spPr>
                    </p:pic>
                  </p:oleObj>
                </mc:Fallback>
              </mc:AlternateContent>
            </a:graphicData>
          </a:graphic>
        </p:graphicFrame>
        <p:graphicFrame>
          <p:nvGraphicFramePr>
            <p:cNvPr id="39" name="Object 38"/>
            <p:cNvGraphicFramePr>
              <a:graphicFrameLocks noChangeAspect="1"/>
            </p:cNvGraphicFramePr>
            <p:nvPr>
              <p:extLst>
                <p:ext uri="{D42A27DB-BD31-4B8C-83A1-F6EECF244321}">
                  <p14:modId xmlns:p14="http://schemas.microsoft.com/office/powerpoint/2010/main" val="4107448203"/>
                </p:ext>
              </p:extLst>
            </p:nvPr>
          </p:nvGraphicFramePr>
          <p:xfrm>
            <a:off x="7031038" y="4895850"/>
            <a:ext cx="1209675" cy="420688"/>
          </p:xfrm>
          <a:graphic>
            <a:graphicData uri="http://schemas.openxmlformats.org/presentationml/2006/ole">
              <mc:AlternateContent xmlns:mc="http://schemas.openxmlformats.org/markup-compatibility/2006">
                <mc:Choice xmlns:v="urn:schemas-microsoft-com:vml" Requires="v">
                  <p:oleObj spid="_x0000_s33840" name="Equation" r:id="rId6" imgW="1066680" imgH="368280" progId="Equation.DSMT4">
                    <p:embed/>
                  </p:oleObj>
                </mc:Choice>
                <mc:Fallback>
                  <p:oleObj name="Equation" r:id="rId6" imgW="1066680" imgH="368280" progId="Equation.DSMT4">
                    <p:embed/>
                    <p:pic>
                      <p:nvPicPr>
                        <p:cNvPr id="0" name="Object 35"/>
                        <p:cNvPicPr>
                          <a:picLocks noChangeAspect="1" noChangeArrowheads="1"/>
                        </p:cNvPicPr>
                        <p:nvPr/>
                      </p:nvPicPr>
                      <p:blipFill>
                        <a:blip r:embed="rId7"/>
                        <a:srcRect/>
                        <a:stretch>
                          <a:fillRect/>
                        </a:stretch>
                      </p:blipFill>
                      <p:spPr bwMode="auto">
                        <a:xfrm>
                          <a:off x="7031038" y="4895850"/>
                          <a:ext cx="1209675" cy="4206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69" name="Group 68"/>
            <p:cNvGrpSpPr/>
            <p:nvPr/>
          </p:nvGrpSpPr>
          <p:grpSpPr>
            <a:xfrm>
              <a:off x="6764326" y="3934799"/>
              <a:ext cx="2669462" cy="567599"/>
              <a:chOff x="7299774" y="3934799"/>
              <a:chExt cx="1219204" cy="567599"/>
            </a:xfrm>
          </p:grpSpPr>
          <p:cxnSp>
            <p:nvCxnSpPr>
              <p:cNvPr id="64" name="Straight Connector 63"/>
              <p:cNvCxnSpPr/>
              <p:nvPr/>
            </p:nvCxnSpPr>
            <p:spPr>
              <a:xfrm>
                <a:off x="7299774" y="4502397"/>
                <a:ext cx="1219204" cy="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7299774" y="3934799"/>
                <a:ext cx="1219204" cy="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sp>
        <p:nvSpPr>
          <p:cNvPr id="72" name="Rectangle 71"/>
          <p:cNvSpPr/>
          <p:nvPr/>
        </p:nvSpPr>
        <p:spPr>
          <a:xfrm>
            <a:off x="4656336" y="2429865"/>
            <a:ext cx="566304" cy="3606195"/>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9" name="Rectangle 58"/>
          <p:cNvSpPr/>
          <p:nvPr/>
        </p:nvSpPr>
        <p:spPr>
          <a:xfrm rot="10800000">
            <a:off x="6022783" y="2421397"/>
            <a:ext cx="720000" cy="3600002"/>
          </a:xfrm>
          <a:prstGeom prst="rect">
            <a:avLst/>
          </a:prstGeom>
          <a:solidFill>
            <a:srgbClr val="FF0000">
              <a:alpha val="4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a:lnSpc>
                <a:spcPts val="1600"/>
              </a:lnSpc>
            </a:pPr>
            <a:endParaRPr lang="sv-SE" dirty="0"/>
          </a:p>
        </p:txBody>
      </p:sp>
      <p:cxnSp>
        <p:nvCxnSpPr>
          <p:cNvPr id="73" name="Straight Connector 72"/>
          <p:cNvCxnSpPr/>
          <p:nvPr/>
        </p:nvCxnSpPr>
        <p:spPr>
          <a:xfrm flipH="1">
            <a:off x="5997132" y="6012421"/>
            <a:ext cx="756000" cy="0"/>
          </a:xfrm>
          <a:prstGeom prst="line">
            <a:avLst/>
          </a:prstGeom>
          <a:ln w="571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7" name="Group 76"/>
          <p:cNvGrpSpPr/>
          <p:nvPr/>
        </p:nvGrpSpPr>
        <p:grpSpPr>
          <a:xfrm>
            <a:off x="4944207" y="1912570"/>
            <a:ext cx="3488187" cy="4108830"/>
            <a:chOff x="4944207" y="1912570"/>
            <a:chExt cx="3488187" cy="4108830"/>
          </a:xfrm>
        </p:grpSpPr>
        <p:sp>
          <p:nvSpPr>
            <p:cNvPr id="53" name="Rectangle 52"/>
            <p:cNvSpPr>
              <a:spLocks noChangeAspect="1"/>
            </p:cNvSpPr>
            <p:nvPr/>
          </p:nvSpPr>
          <p:spPr>
            <a:xfrm>
              <a:off x="7314583" y="2422800"/>
              <a:ext cx="900000" cy="288000"/>
            </a:xfrm>
            <a:prstGeom prst="rect">
              <a:avLst/>
            </a:prstGeom>
            <a:solidFill>
              <a:srgbClr val="00B050">
                <a:alpha val="40000"/>
              </a:srgbClr>
            </a:solidFill>
            <a:ln>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lnSpc>
                  <a:spcPts val="1600"/>
                </a:lnSpc>
                <a:spcAft>
                  <a:spcPts val="600"/>
                </a:spcAft>
              </a:pPr>
              <a:r>
                <a:rPr lang="sv-SE" dirty="0" smtClean="0">
                  <a:solidFill>
                    <a:schemeClr val="tx1"/>
                  </a:solidFill>
                </a:rPr>
                <a:t>1/16</a:t>
              </a:r>
              <a:endParaRPr lang="sv-SE" dirty="0">
                <a:solidFill>
                  <a:schemeClr val="tx1"/>
                </a:solidFill>
              </a:endParaRPr>
            </a:p>
          </p:txBody>
        </p:sp>
        <p:sp>
          <p:nvSpPr>
            <p:cNvPr id="54" name="Rectangle 53"/>
            <p:cNvSpPr>
              <a:spLocks noChangeAspect="1"/>
            </p:cNvSpPr>
            <p:nvPr/>
          </p:nvSpPr>
          <p:spPr>
            <a:xfrm>
              <a:off x="7314583" y="5733400"/>
              <a:ext cx="900000" cy="288000"/>
            </a:xfrm>
            <a:prstGeom prst="rect">
              <a:avLst/>
            </a:prstGeom>
            <a:solidFill>
              <a:srgbClr val="00B050">
                <a:alpha val="40000"/>
              </a:srgbClr>
            </a:solidFill>
            <a:ln>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lnSpc>
                  <a:spcPts val="1600"/>
                </a:lnSpc>
                <a:spcAft>
                  <a:spcPts val="600"/>
                </a:spcAft>
              </a:pPr>
              <a:r>
                <a:rPr lang="sv-SE" dirty="0" smtClean="0">
                  <a:solidFill>
                    <a:schemeClr val="tx1"/>
                  </a:solidFill>
                </a:rPr>
                <a:t>1/16</a:t>
              </a:r>
              <a:endParaRPr lang="sv-SE" dirty="0"/>
            </a:p>
          </p:txBody>
        </p:sp>
        <p:sp>
          <p:nvSpPr>
            <p:cNvPr id="61" name="Rectangle 60"/>
            <p:cNvSpPr/>
            <p:nvPr/>
          </p:nvSpPr>
          <p:spPr>
            <a:xfrm>
              <a:off x="7096772" y="1912570"/>
              <a:ext cx="1335622" cy="541046"/>
            </a:xfrm>
            <a:prstGeom prst="rect">
              <a:avLst/>
            </a:prstGeom>
          </p:spPr>
          <p:txBody>
            <a:bodyPr wrap="none">
              <a:spAutoFit/>
            </a:bodyPr>
            <a:lstStyle/>
            <a:p>
              <a:pPr algn="ctr">
                <a:lnSpc>
                  <a:spcPct val="80000"/>
                </a:lnSpc>
              </a:pPr>
              <a:r>
                <a:rPr lang="sv-SE" dirty="0" smtClean="0"/>
                <a:t>Valid output</a:t>
              </a:r>
            </a:p>
            <a:p>
              <a:pPr algn="ctr">
                <a:lnSpc>
                  <a:spcPct val="80000"/>
                </a:lnSpc>
              </a:pPr>
              <a:r>
                <a:rPr lang="sv-SE" dirty="0" smtClean="0"/>
                <a:t>regions</a:t>
              </a:r>
              <a:endParaRPr lang="sv-SE" dirty="0"/>
            </a:p>
          </p:txBody>
        </p:sp>
        <p:sp>
          <p:nvSpPr>
            <p:cNvPr id="63" name="Rectangle 62"/>
            <p:cNvSpPr>
              <a:spLocks noChangeAspect="1"/>
            </p:cNvSpPr>
            <p:nvPr/>
          </p:nvSpPr>
          <p:spPr>
            <a:xfrm>
              <a:off x="4944207" y="2422800"/>
              <a:ext cx="3270376" cy="288000"/>
            </a:xfrm>
            <a:prstGeom prst="rect">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pPr algn="ctr">
                <a:lnSpc>
                  <a:spcPts val="1600"/>
                </a:lnSpc>
                <a:spcAft>
                  <a:spcPts val="600"/>
                </a:spcAft>
              </a:pPr>
              <a:endParaRPr lang="sv-SE" dirty="0"/>
            </a:p>
          </p:txBody>
        </p:sp>
        <p:sp>
          <p:nvSpPr>
            <p:cNvPr id="76" name="Rectangle 75"/>
            <p:cNvSpPr>
              <a:spLocks noChangeAspect="1"/>
            </p:cNvSpPr>
            <p:nvPr/>
          </p:nvSpPr>
          <p:spPr>
            <a:xfrm>
              <a:off x="4944207" y="5733288"/>
              <a:ext cx="3270376" cy="288000"/>
            </a:xfrm>
            <a:prstGeom prst="rect">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pPr algn="ctr">
                <a:lnSpc>
                  <a:spcPts val="1600"/>
                </a:lnSpc>
                <a:spcAft>
                  <a:spcPts val="600"/>
                </a:spcAft>
              </a:pPr>
              <a:endParaRPr lang="sv-SE" dirty="0"/>
            </a:p>
          </p:txBody>
        </p:sp>
      </p:grpSp>
      <p:grpSp>
        <p:nvGrpSpPr>
          <p:cNvPr id="75" name="Group 74"/>
          <p:cNvGrpSpPr/>
          <p:nvPr/>
        </p:nvGrpSpPr>
        <p:grpSpPr>
          <a:xfrm>
            <a:off x="4656336" y="2433260"/>
            <a:ext cx="576980" cy="3588140"/>
            <a:chOff x="4656336" y="2433260"/>
            <a:chExt cx="576980" cy="3588140"/>
          </a:xfrm>
        </p:grpSpPr>
        <p:sp>
          <p:nvSpPr>
            <p:cNvPr id="48" name="Rectangle 47"/>
            <p:cNvSpPr>
              <a:spLocks noChangeAspect="1"/>
            </p:cNvSpPr>
            <p:nvPr/>
          </p:nvSpPr>
          <p:spPr>
            <a:xfrm>
              <a:off x="4656336" y="2433260"/>
              <a:ext cx="288000" cy="288000"/>
            </a:xfrm>
            <a:prstGeom prst="rect">
              <a:avLst/>
            </a:prstGeom>
            <a:solidFill>
              <a:srgbClr val="FF0000">
                <a:alpha val="40000"/>
              </a:srgb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pPr algn="ctr">
                <a:lnSpc>
                  <a:spcPts val="1600"/>
                </a:lnSpc>
                <a:spcAft>
                  <a:spcPts val="600"/>
                </a:spcAft>
              </a:pPr>
              <a:endParaRPr lang="sv-SE" dirty="0"/>
            </a:p>
          </p:txBody>
        </p:sp>
        <p:sp>
          <p:nvSpPr>
            <p:cNvPr id="51" name="Rectangle 50"/>
            <p:cNvSpPr>
              <a:spLocks noChangeAspect="1"/>
            </p:cNvSpPr>
            <p:nvPr/>
          </p:nvSpPr>
          <p:spPr>
            <a:xfrm>
              <a:off x="4945316" y="5733400"/>
              <a:ext cx="288000" cy="288000"/>
            </a:xfrm>
            <a:prstGeom prst="rect">
              <a:avLst/>
            </a:prstGeom>
            <a:solidFill>
              <a:srgbClr val="FF0000">
                <a:alpha val="40000"/>
              </a:srgb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pPr algn="ctr">
                <a:lnSpc>
                  <a:spcPts val="1600"/>
                </a:lnSpc>
                <a:spcAft>
                  <a:spcPts val="600"/>
                </a:spcAft>
              </a:pPr>
              <a:endParaRPr lang="sv-SE" dirty="0"/>
            </a:p>
          </p:txBody>
        </p:sp>
      </p:grpSp>
      <p:cxnSp>
        <p:nvCxnSpPr>
          <p:cNvPr id="16" name="Straight Connector 15"/>
          <p:cNvCxnSpPr/>
          <p:nvPr/>
        </p:nvCxnSpPr>
        <p:spPr>
          <a:xfrm>
            <a:off x="3139618" y="6019126"/>
            <a:ext cx="4199913" cy="0"/>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0584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Switching the inverter</a:t>
            </a:r>
            <a:endParaRPr lang="sv-SE" dirty="0"/>
          </a:p>
        </p:txBody>
      </p:sp>
      <p:sp>
        <p:nvSpPr>
          <p:cNvPr id="4" name="Date Placeholder 3"/>
          <p:cNvSpPr>
            <a:spLocks noGrp="1"/>
          </p:cNvSpPr>
          <p:nvPr>
            <p:ph type="dt" sz="half" idx="10"/>
          </p:nvPr>
        </p:nvSpPr>
        <p:spPr/>
        <p:txBody>
          <a:bodyPr/>
          <a:lstStyle/>
          <a:p>
            <a:r>
              <a:rPr lang="sv-SE" smtClean="0"/>
              <a:t>2017</a:t>
            </a:r>
            <a:endParaRPr lang="sv-SE"/>
          </a:p>
        </p:txBody>
      </p:sp>
      <p:sp>
        <p:nvSpPr>
          <p:cNvPr id="5" name="Footer Placeholder 4"/>
          <p:cNvSpPr>
            <a:spLocks noGrp="1"/>
          </p:cNvSpPr>
          <p:nvPr>
            <p:ph type="ftr" sz="quarter" idx="11"/>
          </p:nvPr>
        </p:nvSpPr>
        <p:spPr/>
        <p:txBody>
          <a:bodyPr/>
          <a:lstStyle/>
          <a:p>
            <a:r>
              <a:rPr lang="sv-SE" smtClean="0"/>
              <a:t>Integrated Circuit Design</a:t>
            </a:r>
            <a:endParaRPr lang="sv-SE"/>
          </a:p>
        </p:txBody>
      </p:sp>
      <p:sp>
        <p:nvSpPr>
          <p:cNvPr id="6" name="Slide Number Placeholder 5"/>
          <p:cNvSpPr>
            <a:spLocks noGrp="1"/>
          </p:cNvSpPr>
          <p:nvPr>
            <p:ph type="sldNum" sz="quarter" idx="12"/>
          </p:nvPr>
        </p:nvSpPr>
        <p:spPr/>
        <p:txBody>
          <a:bodyPr/>
          <a:lstStyle/>
          <a:p>
            <a:r>
              <a:rPr lang="sv-SE" dirty="0" smtClean="0"/>
              <a:t>12</a:t>
            </a:r>
            <a:endParaRPr lang="sv-SE" dirty="0"/>
          </a:p>
        </p:txBody>
      </p:sp>
      <p:pic>
        <p:nvPicPr>
          <p:cNvPr id="348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939" y="2238906"/>
            <a:ext cx="5293674" cy="2874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1" name="Group 50"/>
          <p:cNvGrpSpPr/>
          <p:nvPr/>
        </p:nvGrpSpPr>
        <p:grpSpPr>
          <a:xfrm>
            <a:off x="5416566" y="2615045"/>
            <a:ext cx="3168352" cy="2572350"/>
            <a:chOff x="5416566" y="2615045"/>
            <a:chExt cx="3168352" cy="2572350"/>
          </a:xfrm>
        </p:grpSpPr>
        <p:sp>
          <p:nvSpPr>
            <p:cNvPr id="52" name="Line 33"/>
            <p:cNvSpPr>
              <a:spLocks noChangeShapeType="1"/>
            </p:cNvSpPr>
            <p:nvPr/>
          </p:nvSpPr>
          <p:spPr bwMode="auto">
            <a:xfrm>
              <a:off x="6656656" y="3431724"/>
              <a:ext cx="449415"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43"/>
            <p:cNvSpPr>
              <a:spLocks/>
            </p:cNvSpPr>
            <p:nvPr/>
          </p:nvSpPr>
          <p:spPr bwMode="auto">
            <a:xfrm>
              <a:off x="7234762" y="3958009"/>
              <a:ext cx="149805" cy="1069628"/>
            </a:xfrm>
            <a:custGeom>
              <a:avLst/>
              <a:gdLst/>
              <a:ahLst/>
              <a:cxnLst>
                <a:cxn ang="0">
                  <a:pos x="50" y="333"/>
                </a:cxn>
                <a:cxn ang="0">
                  <a:pos x="50" y="233"/>
                </a:cxn>
                <a:cxn ang="0">
                  <a:pos x="0" y="233"/>
                </a:cxn>
                <a:cxn ang="0">
                  <a:pos x="0" y="91"/>
                </a:cxn>
                <a:cxn ang="0">
                  <a:pos x="50" y="91"/>
                </a:cxn>
                <a:cxn ang="0">
                  <a:pos x="50" y="0"/>
                </a:cxn>
              </a:cxnLst>
              <a:rect l="0" t="0" r="r" b="b"/>
              <a:pathLst>
                <a:path w="50" h="333">
                  <a:moveTo>
                    <a:pt x="50" y="333"/>
                  </a:moveTo>
                  <a:lnTo>
                    <a:pt x="50" y="233"/>
                  </a:lnTo>
                  <a:lnTo>
                    <a:pt x="0" y="233"/>
                  </a:lnTo>
                  <a:lnTo>
                    <a:pt x="0" y="91"/>
                  </a:lnTo>
                  <a:lnTo>
                    <a:pt x="50" y="91"/>
                  </a:lnTo>
                  <a:lnTo>
                    <a:pt x="50" y="0"/>
                  </a:lnTo>
                </a:path>
              </a:pathLst>
            </a:cu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Line 42"/>
            <p:cNvSpPr>
              <a:spLocks noChangeShapeType="1"/>
            </p:cNvSpPr>
            <p:nvPr/>
          </p:nvSpPr>
          <p:spPr bwMode="auto">
            <a:xfrm flipV="1">
              <a:off x="7109924" y="4250066"/>
              <a:ext cx="0" cy="456807"/>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41"/>
            <p:cNvSpPr>
              <a:spLocks/>
            </p:cNvSpPr>
            <p:nvPr/>
          </p:nvSpPr>
          <p:spPr bwMode="auto">
            <a:xfrm>
              <a:off x="7234762" y="3206647"/>
              <a:ext cx="149805" cy="792000"/>
            </a:xfrm>
            <a:custGeom>
              <a:avLst/>
              <a:gdLst/>
              <a:ahLst/>
              <a:cxnLst>
                <a:cxn ang="0">
                  <a:pos x="50" y="234"/>
                </a:cxn>
                <a:cxn ang="0">
                  <a:pos x="50" y="142"/>
                </a:cxn>
                <a:cxn ang="0">
                  <a:pos x="0" y="142"/>
                </a:cxn>
                <a:cxn ang="0">
                  <a:pos x="0" y="0"/>
                </a:cxn>
                <a:cxn ang="0">
                  <a:pos x="50" y="0"/>
                </a:cxn>
              </a:cxnLst>
              <a:rect l="0" t="0" r="r" b="b"/>
              <a:pathLst>
                <a:path w="50" h="234">
                  <a:moveTo>
                    <a:pt x="50" y="234"/>
                  </a:moveTo>
                  <a:lnTo>
                    <a:pt x="50" y="142"/>
                  </a:lnTo>
                  <a:lnTo>
                    <a:pt x="0" y="142"/>
                  </a:lnTo>
                  <a:lnTo>
                    <a:pt x="0" y="0"/>
                  </a:lnTo>
                  <a:lnTo>
                    <a:pt x="50" y="0"/>
                  </a:lnTo>
                </a:path>
              </a:pathLst>
            </a:cu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Line 40"/>
            <p:cNvSpPr>
              <a:spLocks noChangeShapeType="1"/>
            </p:cNvSpPr>
            <p:nvPr/>
          </p:nvSpPr>
          <p:spPr bwMode="auto">
            <a:xfrm flipV="1">
              <a:off x="7384567" y="2799765"/>
              <a:ext cx="0" cy="401891"/>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Line 39"/>
            <p:cNvSpPr>
              <a:spLocks noChangeShapeType="1"/>
            </p:cNvSpPr>
            <p:nvPr/>
          </p:nvSpPr>
          <p:spPr bwMode="auto">
            <a:xfrm flipV="1">
              <a:off x="7109924" y="3206647"/>
              <a:ext cx="0" cy="455559"/>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Oval 38"/>
            <p:cNvSpPr>
              <a:spLocks noChangeArrowheads="1"/>
            </p:cNvSpPr>
            <p:nvPr/>
          </p:nvSpPr>
          <p:spPr bwMode="auto">
            <a:xfrm>
              <a:off x="6952629" y="3352677"/>
              <a:ext cx="157295" cy="167246"/>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Line 36"/>
            <p:cNvSpPr>
              <a:spLocks noChangeShapeType="1"/>
            </p:cNvSpPr>
            <p:nvPr/>
          </p:nvSpPr>
          <p:spPr bwMode="auto">
            <a:xfrm>
              <a:off x="6660510" y="3442541"/>
              <a:ext cx="1248" cy="1044666"/>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Line 35"/>
            <p:cNvSpPr>
              <a:spLocks noChangeShapeType="1"/>
            </p:cNvSpPr>
            <p:nvPr/>
          </p:nvSpPr>
          <p:spPr bwMode="auto">
            <a:xfrm>
              <a:off x="7388312" y="3984219"/>
              <a:ext cx="72000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Line 34"/>
            <p:cNvSpPr>
              <a:spLocks noChangeShapeType="1"/>
            </p:cNvSpPr>
            <p:nvPr/>
          </p:nvSpPr>
          <p:spPr bwMode="auto">
            <a:xfrm flipH="1">
              <a:off x="7234762" y="5027637"/>
              <a:ext cx="29961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Line 33"/>
            <p:cNvSpPr>
              <a:spLocks noChangeShapeType="1"/>
            </p:cNvSpPr>
            <p:nvPr/>
          </p:nvSpPr>
          <p:spPr bwMode="auto">
            <a:xfrm>
              <a:off x="6660510" y="4490951"/>
              <a:ext cx="449415" cy="1248"/>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Line 32"/>
            <p:cNvSpPr>
              <a:spLocks noChangeShapeType="1"/>
            </p:cNvSpPr>
            <p:nvPr/>
          </p:nvSpPr>
          <p:spPr bwMode="auto">
            <a:xfrm flipV="1">
              <a:off x="7247246" y="2681195"/>
              <a:ext cx="223459" cy="299546"/>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Line 31"/>
            <p:cNvSpPr>
              <a:spLocks noChangeShapeType="1"/>
            </p:cNvSpPr>
            <p:nvPr/>
          </p:nvSpPr>
          <p:spPr bwMode="auto">
            <a:xfrm>
              <a:off x="6363125" y="3984219"/>
              <a:ext cx="293368"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Rectangle 28"/>
            <p:cNvSpPr>
              <a:spLocks noChangeArrowheads="1"/>
            </p:cNvSpPr>
            <p:nvPr/>
          </p:nvSpPr>
          <p:spPr bwMode="auto">
            <a:xfrm>
              <a:off x="6789092" y="2615045"/>
              <a:ext cx="681612" cy="58661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Calibri" pitchFamily="34" charset="0"/>
                  <a:ea typeface="Calibri" pitchFamily="34" charset="0"/>
                  <a:cs typeface="Geneva" pitchFamily="34" charset="0"/>
                </a:rPr>
                <a:t>V</a:t>
              </a:r>
              <a:r>
                <a:rPr kumimoji="0" lang="en-US" b="0" i="0" u="none" strike="noStrike" cap="none" normalizeH="0" baseline="-30000" dirty="0" smtClean="0">
                  <a:ln>
                    <a:noFill/>
                  </a:ln>
                  <a:solidFill>
                    <a:srgbClr val="000000"/>
                  </a:solidFill>
                  <a:effectLst/>
                  <a:latin typeface="Calibri" pitchFamily="34" charset="0"/>
                  <a:ea typeface="Calibri" pitchFamily="34" charset="0"/>
                  <a:cs typeface="Geneva" pitchFamily="34" charset="0"/>
                </a:rPr>
                <a:t>DD</a:t>
              </a:r>
              <a:endParaRPr kumimoji="0" lang="en-US" b="0" i="0" u="none" strike="noStrike" cap="none" normalizeH="0" baseline="0" dirty="0" smtClean="0">
                <a:ln>
                  <a:noFill/>
                </a:ln>
                <a:solidFill>
                  <a:schemeClr val="tx1"/>
                </a:solidFill>
                <a:effectLst/>
                <a:latin typeface="Arial" pitchFamily="34" charset="0"/>
              </a:endParaRPr>
            </a:p>
          </p:txBody>
        </p:sp>
        <p:sp>
          <p:nvSpPr>
            <p:cNvPr id="66" name="Rectangle 27"/>
            <p:cNvSpPr>
              <a:spLocks noChangeArrowheads="1"/>
            </p:cNvSpPr>
            <p:nvPr/>
          </p:nvSpPr>
          <p:spPr bwMode="auto">
            <a:xfrm>
              <a:off x="6789092" y="4861639"/>
              <a:ext cx="319584" cy="32575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rgbClr val="000000"/>
                  </a:solidFill>
                  <a:effectLst/>
                  <a:latin typeface="Calibri" pitchFamily="34" charset="0"/>
                  <a:ea typeface="Calibri" pitchFamily="34" charset="0"/>
                  <a:cs typeface="Geneva" pitchFamily="34" charset="0"/>
                </a:rPr>
                <a:t>V</a:t>
              </a:r>
              <a:r>
                <a:rPr kumimoji="0" lang="en-US" b="0" i="0" u="none" strike="noStrike" cap="none" normalizeH="0" baseline="-30000" smtClean="0">
                  <a:ln>
                    <a:noFill/>
                  </a:ln>
                  <a:solidFill>
                    <a:srgbClr val="000000"/>
                  </a:solidFill>
                  <a:effectLst/>
                  <a:latin typeface="Calibri" pitchFamily="34" charset="0"/>
                  <a:ea typeface="Calibri" pitchFamily="34" charset="0"/>
                  <a:cs typeface="Geneva" pitchFamily="34" charset="0"/>
                </a:rPr>
                <a:t>SS</a:t>
              </a:r>
              <a:endParaRPr kumimoji="0" lang="en-US" b="0" i="0" u="none" strike="noStrike" cap="none" normalizeH="0" baseline="0" smtClean="0">
                <a:ln>
                  <a:noFill/>
                </a:ln>
                <a:solidFill>
                  <a:schemeClr val="tx1"/>
                </a:solidFill>
                <a:effectLst/>
                <a:latin typeface="Arial" pitchFamily="34" charset="0"/>
              </a:endParaRPr>
            </a:p>
          </p:txBody>
        </p:sp>
        <p:grpSp>
          <p:nvGrpSpPr>
            <p:cNvPr id="67" name="Group 66"/>
            <p:cNvGrpSpPr/>
            <p:nvPr/>
          </p:nvGrpSpPr>
          <p:grpSpPr>
            <a:xfrm>
              <a:off x="7820898" y="3984218"/>
              <a:ext cx="339051" cy="738971"/>
              <a:chOff x="4649101" y="3386879"/>
              <a:chExt cx="339051" cy="738971"/>
            </a:xfrm>
          </p:grpSpPr>
          <p:sp>
            <p:nvSpPr>
              <p:cNvPr id="68" name="Line 8"/>
              <p:cNvSpPr>
                <a:spLocks noChangeShapeType="1"/>
              </p:cNvSpPr>
              <p:nvPr/>
            </p:nvSpPr>
            <p:spPr bwMode="auto">
              <a:xfrm>
                <a:off x="4649101" y="3726287"/>
                <a:ext cx="339051"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Line 7"/>
              <p:cNvSpPr>
                <a:spLocks noChangeShapeType="1"/>
              </p:cNvSpPr>
              <p:nvPr/>
            </p:nvSpPr>
            <p:spPr bwMode="auto">
              <a:xfrm>
                <a:off x="4649101" y="3796469"/>
                <a:ext cx="339051" cy="519"/>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Line 6"/>
              <p:cNvSpPr>
                <a:spLocks noChangeShapeType="1"/>
              </p:cNvSpPr>
              <p:nvPr/>
            </p:nvSpPr>
            <p:spPr bwMode="auto">
              <a:xfrm flipH="1">
                <a:off x="4817404" y="3386879"/>
                <a:ext cx="0" cy="338049"/>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Line 6"/>
              <p:cNvSpPr>
                <a:spLocks noChangeShapeType="1"/>
              </p:cNvSpPr>
              <p:nvPr/>
            </p:nvSpPr>
            <p:spPr bwMode="auto">
              <a:xfrm flipH="1">
                <a:off x="4817404" y="3795793"/>
                <a:ext cx="0" cy="328721"/>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Line 31"/>
              <p:cNvSpPr>
                <a:spLocks noChangeShapeType="1"/>
              </p:cNvSpPr>
              <p:nvPr/>
            </p:nvSpPr>
            <p:spPr bwMode="auto">
              <a:xfrm>
                <a:off x="4745404" y="4125850"/>
                <a:ext cx="14400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3" name="Rectangle 30"/>
            <p:cNvSpPr>
              <a:spLocks noChangeArrowheads="1"/>
            </p:cNvSpPr>
            <p:nvPr/>
          </p:nvSpPr>
          <p:spPr bwMode="auto">
            <a:xfrm>
              <a:off x="8214966" y="4214850"/>
              <a:ext cx="187552" cy="2769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i="1" dirty="0" smtClean="0">
                  <a:solidFill>
                    <a:srgbClr val="000000"/>
                  </a:solidFill>
                  <a:latin typeface="Calibri" pitchFamily="34" charset="0"/>
                  <a:ea typeface="Calibri" pitchFamily="34" charset="0"/>
                  <a:cs typeface="Geneva" pitchFamily="34" charset="0"/>
                </a:rPr>
                <a:t>C</a:t>
              </a:r>
              <a:r>
                <a:rPr lang="en-US" i="1" baseline="-30000" dirty="0">
                  <a:solidFill>
                    <a:srgbClr val="000000"/>
                  </a:solidFill>
                  <a:latin typeface="Calibri" pitchFamily="34" charset="0"/>
                  <a:ea typeface="Calibri" pitchFamily="34" charset="0"/>
                  <a:cs typeface="Geneva" pitchFamily="34" charset="0"/>
                </a:rPr>
                <a:t>L</a:t>
              </a:r>
              <a:endParaRPr kumimoji="0" lang="en-US" b="0" i="1" u="none" strike="noStrike" cap="none" normalizeH="0" baseline="0" dirty="0" smtClean="0">
                <a:ln>
                  <a:noFill/>
                </a:ln>
                <a:solidFill>
                  <a:schemeClr val="tx1"/>
                </a:solidFill>
                <a:effectLst/>
                <a:latin typeface="Arial" pitchFamily="34" charset="0"/>
              </a:endParaRPr>
            </a:p>
          </p:txBody>
        </p:sp>
        <p:sp>
          <p:nvSpPr>
            <p:cNvPr id="74" name="Rectangle 30"/>
            <p:cNvSpPr>
              <a:spLocks noChangeArrowheads="1"/>
            </p:cNvSpPr>
            <p:nvPr/>
          </p:nvSpPr>
          <p:spPr bwMode="auto">
            <a:xfrm>
              <a:off x="5992630" y="3794507"/>
              <a:ext cx="269304" cy="2769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effectLst/>
                  <a:latin typeface="Calibri" pitchFamily="34" charset="0"/>
                  <a:ea typeface="Calibri" pitchFamily="34" charset="0"/>
                  <a:cs typeface="Geneva" pitchFamily="34" charset="0"/>
                </a:rPr>
                <a:t>V</a:t>
              </a:r>
              <a:r>
                <a:rPr kumimoji="0" lang="en-US" b="0" i="0" u="none" strike="noStrike" cap="none" normalizeH="0" baseline="-30000" dirty="0" smtClean="0">
                  <a:ln>
                    <a:noFill/>
                  </a:ln>
                  <a:effectLst/>
                  <a:latin typeface="Calibri" pitchFamily="34" charset="0"/>
                  <a:ea typeface="Calibri" pitchFamily="34" charset="0"/>
                  <a:cs typeface="Geneva" pitchFamily="34" charset="0"/>
                </a:rPr>
                <a:t>IN</a:t>
              </a:r>
              <a:endParaRPr kumimoji="0" lang="en-US" b="0" i="0" u="none" strike="noStrike" cap="none" normalizeH="0" baseline="0" dirty="0" smtClean="0">
                <a:ln>
                  <a:noFill/>
                </a:ln>
                <a:effectLst/>
                <a:latin typeface="Arial" pitchFamily="34" charset="0"/>
              </a:endParaRPr>
            </a:p>
          </p:txBody>
        </p:sp>
        <p:sp>
          <p:nvSpPr>
            <p:cNvPr id="75" name="Rectangle 29"/>
            <p:cNvSpPr>
              <a:spLocks noChangeArrowheads="1"/>
            </p:cNvSpPr>
            <p:nvPr/>
          </p:nvSpPr>
          <p:spPr bwMode="auto">
            <a:xfrm>
              <a:off x="8179166" y="3794507"/>
              <a:ext cx="405752" cy="2769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effectLst/>
                  <a:latin typeface="Calibri" pitchFamily="34" charset="0"/>
                  <a:ea typeface="Calibri" pitchFamily="34" charset="0"/>
                  <a:cs typeface="Geneva" pitchFamily="34" charset="0"/>
                </a:rPr>
                <a:t>V</a:t>
              </a:r>
              <a:r>
                <a:rPr kumimoji="0" lang="en-US" b="0" i="0" u="none" strike="noStrike" cap="none" normalizeH="0" baseline="-30000" dirty="0" smtClean="0">
                  <a:ln>
                    <a:noFill/>
                  </a:ln>
                  <a:effectLst/>
                  <a:latin typeface="Calibri" pitchFamily="34" charset="0"/>
                  <a:ea typeface="Calibri" pitchFamily="34" charset="0"/>
                  <a:cs typeface="Geneva" pitchFamily="34" charset="0"/>
                </a:rPr>
                <a:t>OUT</a:t>
              </a:r>
              <a:endParaRPr kumimoji="0" lang="en-US" b="0" i="0" u="none" strike="noStrike" cap="none" normalizeH="0" baseline="0" dirty="0" smtClean="0">
                <a:ln>
                  <a:noFill/>
                </a:ln>
                <a:effectLst/>
                <a:latin typeface="Arial" pitchFamily="34" charset="0"/>
              </a:endParaRPr>
            </a:p>
          </p:txBody>
        </p:sp>
        <p:grpSp>
          <p:nvGrpSpPr>
            <p:cNvPr id="76" name="Group 75"/>
            <p:cNvGrpSpPr/>
            <p:nvPr/>
          </p:nvGrpSpPr>
          <p:grpSpPr>
            <a:xfrm>
              <a:off x="5416566" y="3312491"/>
              <a:ext cx="2302805" cy="1327887"/>
              <a:chOff x="1147305" y="2715152"/>
              <a:chExt cx="2302805" cy="1327887"/>
            </a:xfrm>
          </p:grpSpPr>
          <p:grpSp>
            <p:nvGrpSpPr>
              <p:cNvPr id="77" name="Group 76"/>
              <p:cNvGrpSpPr/>
              <p:nvPr/>
            </p:nvGrpSpPr>
            <p:grpSpPr>
              <a:xfrm>
                <a:off x="3024000" y="2715152"/>
                <a:ext cx="426110" cy="1327887"/>
                <a:chOff x="3883807" y="609671"/>
                <a:chExt cx="426110" cy="1327887"/>
              </a:xfrm>
              <a:solidFill>
                <a:schemeClr val="bg1"/>
              </a:solidFill>
            </p:grpSpPr>
            <p:sp>
              <p:nvSpPr>
                <p:cNvPr id="79" name="Rectangle 28"/>
                <p:cNvSpPr>
                  <a:spLocks noChangeArrowheads="1"/>
                </p:cNvSpPr>
                <p:nvPr/>
              </p:nvSpPr>
              <p:spPr bwMode="auto">
                <a:xfrm>
                  <a:off x="3883807" y="609671"/>
                  <a:ext cx="426110" cy="299039"/>
                </a:xfrm>
                <a:prstGeom prst="rect">
                  <a:avLst/>
                </a:prstGeom>
                <a:grp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Calibri" pitchFamily="34" charset="0"/>
                      <a:ea typeface="Calibri" pitchFamily="34" charset="0"/>
                      <a:cs typeface="Geneva" pitchFamily="34" charset="0"/>
                    </a:rPr>
                    <a:t>OFF</a:t>
                  </a:r>
                  <a:endParaRPr kumimoji="0" lang="en-US" b="0" i="0" u="none" strike="noStrike" cap="none" normalizeH="0" baseline="0" dirty="0" smtClean="0">
                    <a:ln>
                      <a:noFill/>
                    </a:ln>
                    <a:solidFill>
                      <a:schemeClr val="tx1"/>
                    </a:solidFill>
                    <a:effectLst/>
                    <a:latin typeface="Arial" pitchFamily="34" charset="0"/>
                  </a:endParaRPr>
                </a:p>
              </p:txBody>
            </p:sp>
            <p:sp>
              <p:nvSpPr>
                <p:cNvPr id="80" name="Rectangle 28"/>
                <p:cNvSpPr>
                  <a:spLocks noChangeArrowheads="1"/>
                </p:cNvSpPr>
                <p:nvPr/>
              </p:nvSpPr>
              <p:spPr bwMode="auto">
                <a:xfrm>
                  <a:off x="3883807" y="1638519"/>
                  <a:ext cx="426110" cy="29903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Calibri" pitchFamily="34" charset="0"/>
                      <a:ea typeface="Calibri" pitchFamily="34" charset="0"/>
                      <a:cs typeface="Geneva" pitchFamily="34" charset="0"/>
                    </a:rPr>
                    <a:t>ON</a:t>
                  </a:r>
                  <a:endParaRPr kumimoji="0" lang="en-US" b="0" i="0" u="none" strike="noStrike" cap="none" normalizeH="0" baseline="0" dirty="0" smtClean="0">
                    <a:ln>
                      <a:noFill/>
                    </a:ln>
                    <a:solidFill>
                      <a:schemeClr val="tx1"/>
                    </a:solidFill>
                    <a:effectLst/>
                    <a:latin typeface="Arial" pitchFamily="34" charset="0"/>
                  </a:endParaRPr>
                </a:p>
              </p:txBody>
            </p:sp>
          </p:grpSp>
          <p:sp>
            <p:nvSpPr>
              <p:cNvPr id="78" name="Rectangle 30"/>
              <p:cNvSpPr>
                <a:spLocks noChangeArrowheads="1"/>
              </p:cNvSpPr>
              <p:nvPr/>
            </p:nvSpPr>
            <p:spPr bwMode="auto">
              <a:xfrm>
                <a:off x="1147305" y="3212976"/>
                <a:ext cx="876843" cy="276999"/>
              </a:xfrm>
              <a:prstGeom prst="rect">
                <a:avLst/>
              </a:prstGeom>
              <a:solidFill>
                <a:schemeClr val="bg1"/>
              </a:solid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dirty="0" smtClean="0">
                    <a:latin typeface="Calibri" pitchFamily="34" charset="0"/>
                    <a:ea typeface="Calibri" pitchFamily="34" charset="0"/>
                    <a:cs typeface="Geneva" pitchFamily="34" charset="0"/>
                  </a:rPr>
                  <a:t>V</a:t>
                </a:r>
                <a:r>
                  <a:rPr lang="en-US" baseline="-30000" dirty="0" smtClean="0">
                    <a:latin typeface="Calibri" pitchFamily="34" charset="0"/>
                    <a:ea typeface="Calibri" pitchFamily="34" charset="0"/>
                    <a:cs typeface="Geneva" pitchFamily="34" charset="0"/>
                  </a:rPr>
                  <a:t>IN</a:t>
                </a:r>
                <a:r>
                  <a:rPr lang="en-US" dirty="0" smtClean="0">
                    <a:latin typeface="Calibri" pitchFamily="34" charset="0"/>
                    <a:ea typeface="Calibri" pitchFamily="34" charset="0"/>
                    <a:cs typeface="Geneva" pitchFamily="34" charset="0"/>
                  </a:rPr>
                  <a:t>=HIGH</a:t>
                </a:r>
                <a:endParaRPr lang="en-US" dirty="0">
                  <a:latin typeface="Arial" pitchFamily="34" charset="0"/>
                </a:endParaRPr>
              </a:p>
            </p:txBody>
          </p:sp>
        </p:grpSp>
      </p:grpSp>
      <p:grpSp>
        <p:nvGrpSpPr>
          <p:cNvPr id="101" name="Group 100"/>
          <p:cNvGrpSpPr/>
          <p:nvPr/>
        </p:nvGrpSpPr>
        <p:grpSpPr>
          <a:xfrm>
            <a:off x="7658999" y="4021184"/>
            <a:ext cx="493870" cy="1476000"/>
            <a:chOff x="7658999" y="4021184"/>
            <a:chExt cx="493870" cy="1476000"/>
          </a:xfrm>
        </p:grpSpPr>
        <p:sp>
          <p:nvSpPr>
            <p:cNvPr id="112" name="Line 9"/>
            <p:cNvSpPr>
              <a:spLocks noChangeShapeType="1"/>
            </p:cNvSpPr>
            <p:nvPr/>
          </p:nvSpPr>
          <p:spPr bwMode="auto">
            <a:xfrm rot="5400000" flipH="1">
              <a:off x="7948804" y="4153242"/>
              <a:ext cx="264116" cy="0"/>
            </a:xfrm>
            <a:prstGeom prst="line">
              <a:avLst/>
            </a:prstGeom>
            <a:noFill/>
            <a:ln w="28575">
              <a:solidFill>
                <a:srgbClr val="FF0000"/>
              </a:solidFill>
              <a:round/>
              <a:headEnd type="none" w="med" len="med"/>
              <a:tailEnd type="triangle" w="med" len="med"/>
            </a:ln>
          </p:spPr>
          <p:txBody>
            <a:bodyPr vert="horz" wrap="square" lIns="91440" tIns="45720" rIns="91440" bIns="45720" numCol="1" anchor="t" anchorCtr="0" compatLnSpc="1">
              <a:prstTxWarp prst="textNoShape">
                <a:avLst/>
              </a:prstTxWarp>
            </a:bodyPr>
            <a:lstStyle/>
            <a:p>
              <a:endParaRPr lang="en-US" sz="1600"/>
            </a:p>
          </p:txBody>
        </p:sp>
        <p:sp>
          <p:nvSpPr>
            <p:cNvPr id="113" name="Arc 112"/>
            <p:cNvSpPr/>
            <p:nvPr/>
          </p:nvSpPr>
          <p:spPr>
            <a:xfrm rot="16200000">
              <a:off x="7167934" y="4512249"/>
              <a:ext cx="1476000" cy="493870"/>
            </a:xfrm>
            <a:prstGeom prst="arc">
              <a:avLst>
                <a:gd name="adj1" fmla="val 14591108"/>
                <a:gd name="adj2" fmla="val 65769"/>
              </a:avLst>
            </a:prstGeom>
            <a:ln w="190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grpSp>
      <p:grpSp>
        <p:nvGrpSpPr>
          <p:cNvPr id="114" name="Group 113"/>
          <p:cNvGrpSpPr/>
          <p:nvPr/>
        </p:nvGrpSpPr>
        <p:grpSpPr>
          <a:xfrm>
            <a:off x="5429224" y="2136738"/>
            <a:ext cx="3718544" cy="2502141"/>
            <a:chOff x="408275" y="1540898"/>
            <a:chExt cx="3718544" cy="2502141"/>
          </a:xfrm>
        </p:grpSpPr>
        <p:grpSp>
          <p:nvGrpSpPr>
            <p:cNvPr id="119" name="Group 118"/>
            <p:cNvGrpSpPr/>
            <p:nvPr/>
          </p:nvGrpSpPr>
          <p:grpSpPr>
            <a:xfrm>
              <a:off x="408275" y="2715152"/>
              <a:ext cx="2290066" cy="1327887"/>
              <a:chOff x="1160044" y="2715152"/>
              <a:chExt cx="2290066" cy="1327887"/>
            </a:xfrm>
          </p:grpSpPr>
          <p:grpSp>
            <p:nvGrpSpPr>
              <p:cNvPr id="120" name="Group 119"/>
              <p:cNvGrpSpPr/>
              <p:nvPr/>
            </p:nvGrpSpPr>
            <p:grpSpPr>
              <a:xfrm>
                <a:off x="3024000" y="2715152"/>
                <a:ext cx="426110" cy="1327887"/>
                <a:chOff x="3883807" y="609671"/>
                <a:chExt cx="426110" cy="1327887"/>
              </a:xfrm>
              <a:solidFill>
                <a:schemeClr val="bg1"/>
              </a:solidFill>
            </p:grpSpPr>
            <p:sp>
              <p:nvSpPr>
                <p:cNvPr id="122" name="Rectangle 28"/>
                <p:cNvSpPr>
                  <a:spLocks noChangeArrowheads="1"/>
                </p:cNvSpPr>
                <p:nvPr/>
              </p:nvSpPr>
              <p:spPr bwMode="auto">
                <a:xfrm>
                  <a:off x="3883807" y="609671"/>
                  <a:ext cx="426110" cy="299039"/>
                </a:xfrm>
                <a:prstGeom prst="rect">
                  <a:avLst/>
                </a:prstGeom>
                <a:grp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Calibri" pitchFamily="34" charset="0"/>
                      <a:ea typeface="Calibri" pitchFamily="34" charset="0"/>
                      <a:cs typeface="Geneva" pitchFamily="34" charset="0"/>
                    </a:rPr>
                    <a:t>ON</a:t>
                  </a:r>
                  <a:endParaRPr kumimoji="0" lang="en-US" b="0" i="0" u="none" strike="noStrike" cap="none" normalizeH="0" baseline="0" dirty="0" smtClean="0">
                    <a:ln>
                      <a:noFill/>
                    </a:ln>
                    <a:solidFill>
                      <a:schemeClr val="tx1"/>
                    </a:solidFill>
                    <a:effectLst/>
                    <a:latin typeface="Arial" pitchFamily="34" charset="0"/>
                  </a:endParaRPr>
                </a:p>
              </p:txBody>
            </p:sp>
            <p:sp>
              <p:nvSpPr>
                <p:cNvPr id="123" name="Rectangle 28"/>
                <p:cNvSpPr>
                  <a:spLocks noChangeArrowheads="1"/>
                </p:cNvSpPr>
                <p:nvPr/>
              </p:nvSpPr>
              <p:spPr bwMode="auto">
                <a:xfrm>
                  <a:off x="3883807" y="1638519"/>
                  <a:ext cx="426110" cy="299039"/>
                </a:xfrm>
                <a:prstGeom prst="rect">
                  <a:avLst/>
                </a:prstGeom>
                <a:grp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Calibri" pitchFamily="34" charset="0"/>
                      <a:ea typeface="Calibri" pitchFamily="34" charset="0"/>
                      <a:cs typeface="Geneva" pitchFamily="34" charset="0"/>
                    </a:rPr>
                    <a:t>OFF</a:t>
                  </a:r>
                  <a:endParaRPr kumimoji="0" lang="en-US" b="0" i="0" u="none" strike="noStrike" cap="none" normalizeH="0" baseline="0" dirty="0" smtClean="0">
                    <a:ln>
                      <a:noFill/>
                    </a:ln>
                    <a:solidFill>
                      <a:schemeClr val="tx1"/>
                    </a:solidFill>
                    <a:effectLst/>
                    <a:latin typeface="Arial" pitchFamily="34" charset="0"/>
                  </a:endParaRPr>
                </a:p>
              </p:txBody>
            </p:sp>
          </p:grpSp>
          <p:sp>
            <p:nvSpPr>
              <p:cNvPr id="121" name="Rectangle 30"/>
              <p:cNvSpPr>
                <a:spLocks noChangeArrowheads="1"/>
              </p:cNvSpPr>
              <p:nvPr/>
            </p:nvSpPr>
            <p:spPr bwMode="auto">
              <a:xfrm>
                <a:off x="1160044" y="3212976"/>
                <a:ext cx="938206" cy="276999"/>
              </a:xfrm>
              <a:prstGeom prst="rect">
                <a:avLst/>
              </a:prstGeom>
              <a:solidFill>
                <a:schemeClr val="bg1"/>
              </a:solid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dirty="0" smtClean="0">
                    <a:latin typeface="Calibri" pitchFamily="34" charset="0"/>
                    <a:ea typeface="Calibri" pitchFamily="34" charset="0"/>
                    <a:cs typeface="Geneva" pitchFamily="34" charset="0"/>
                  </a:rPr>
                  <a:t>V</a:t>
                </a:r>
                <a:r>
                  <a:rPr lang="en-US" baseline="-30000" dirty="0" smtClean="0">
                    <a:latin typeface="Calibri" pitchFamily="34" charset="0"/>
                    <a:ea typeface="Calibri" pitchFamily="34" charset="0"/>
                    <a:cs typeface="Geneva" pitchFamily="34" charset="0"/>
                  </a:rPr>
                  <a:t>IN</a:t>
                </a:r>
                <a:r>
                  <a:rPr lang="en-US" dirty="0" smtClean="0">
                    <a:latin typeface="Calibri" pitchFamily="34" charset="0"/>
                    <a:ea typeface="Calibri" pitchFamily="34" charset="0"/>
                    <a:cs typeface="Geneva" pitchFamily="34" charset="0"/>
                  </a:rPr>
                  <a:t>=LOW  </a:t>
                </a:r>
                <a:endParaRPr lang="en-US" dirty="0">
                  <a:latin typeface="Arial" pitchFamily="34" charset="0"/>
                </a:endParaRPr>
              </a:p>
            </p:txBody>
          </p:sp>
        </p:grpSp>
        <p:grpSp>
          <p:nvGrpSpPr>
            <p:cNvPr id="124" name="Group 123"/>
            <p:cNvGrpSpPr/>
            <p:nvPr/>
          </p:nvGrpSpPr>
          <p:grpSpPr>
            <a:xfrm>
              <a:off x="2596096" y="1540898"/>
              <a:ext cx="1530723" cy="2147063"/>
              <a:chOff x="2596096" y="1540898"/>
              <a:chExt cx="1530723" cy="2147063"/>
            </a:xfrm>
          </p:grpSpPr>
          <p:graphicFrame>
            <p:nvGraphicFramePr>
              <p:cNvPr id="125" name="Object 124"/>
              <p:cNvGraphicFramePr>
                <a:graphicFrameLocks noChangeAspect="1"/>
              </p:cNvGraphicFramePr>
              <p:nvPr>
                <p:extLst>
                  <p:ext uri="{D42A27DB-BD31-4B8C-83A1-F6EECF244321}">
                    <p14:modId xmlns:p14="http://schemas.microsoft.com/office/powerpoint/2010/main" val="863466314"/>
                  </p:ext>
                </p:extLst>
              </p:nvPr>
            </p:nvGraphicFramePr>
            <p:xfrm>
              <a:off x="2736753" y="2585173"/>
              <a:ext cx="1390066" cy="468000"/>
            </p:xfrm>
            <a:graphic>
              <a:graphicData uri="http://schemas.openxmlformats.org/presentationml/2006/ole">
                <mc:AlternateContent xmlns:mc="http://schemas.openxmlformats.org/markup-compatibility/2006">
                  <mc:Choice xmlns:v="urn:schemas-microsoft-com:vml" Requires="v">
                    <p:oleObj spid="_x0000_s34851" name="Equation" r:id="rId4" imgW="1168200" imgH="393480" progId="Equation.DSMT4">
                      <p:embed/>
                    </p:oleObj>
                  </mc:Choice>
                  <mc:Fallback>
                    <p:oleObj name="Equation" r:id="rId4" imgW="1168200" imgH="393480" progId="Equation.DSMT4">
                      <p:embed/>
                      <p:pic>
                        <p:nvPicPr>
                          <p:cNvPr id="0" name=""/>
                          <p:cNvPicPr>
                            <a:picLocks noChangeAspect="1" noChangeArrowheads="1"/>
                          </p:cNvPicPr>
                          <p:nvPr/>
                        </p:nvPicPr>
                        <p:blipFill>
                          <a:blip r:embed="rId5"/>
                          <a:srcRect/>
                          <a:stretch>
                            <a:fillRect/>
                          </a:stretch>
                        </p:blipFill>
                        <p:spPr bwMode="auto">
                          <a:xfrm>
                            <a:off x="2736753" y="2585173"/>
                            <a:ext cx="1390066"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6" name="Arc 125"/>
              <p:cNvSpPr/>
              <p:nvPr/>
            </p:nvSpPr>
            <p:spPr>
              <a:xfrm rot="16200000" flipH="1">
                <a:off x="1873633" y="2263361"/>
                <a:ext cx="1816352" cy="371426"/>
              </a:xfrm>
              <a:prstGeom prst="arc">
                <a:avLst>
                  <a:gd name="adj1" fmla="val 16200000"/>
                  <a:gd name="adj2" fmla="val 115280"/>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127" name="Line 9"/>
              <p:cNvSpPr>
                <a:spLocks noChangeShapeType="1"/>
              </p:cNvSpPr>
              <p:nvPr/>
            </p:nvSpPr>
            <p:spPr bwMode="auto">
              <a:xfrm rot="5400000" flipH="1">
                <a:off x="2776222" y="3555903"/>
                <a:ext cx="264116" cy="0"/>
              </a:xfrm>
              <a:prstGeom prst="line">
                <a:avLst/>
              </a:prstGeom>
              <a:noFill/>
              <a:ln w="28575">
                <a:solidFill>
                  <a:srgbClr val="FF0000"/>
                </a:solidFill>
                <a:round/>
                <a:headEnd type="triangle" w="med" len="med"/>
                <a:tailEnd type="none" w="med" len="med"/>
              </a:ln>
            </p:spPr>
            <p:txBody>
              <a:bodyPr vert="horz" wrap="square" lIns="91440" tIns="45720" rIns="91440" bIns="45720" numCol="1" anchor="t" anchorCtr="0" compatLnSpc="1">
                <a:prstTxWarp prst="textNoShape">
                  <a:avLst/>
                </a:prstTxWarp>
              </a:bodyPr>
              <a:lstStyle/>
              <a:p>
                <a:endParaRPr lang="en-US" sz="1600"/>
              </a:p>
            </p:txBody>
          </p:sp>
        </p:grpSp>
      </p:grpSp>
      <p:sp>
        <p:nvSpPr>
          <p:cNvPr id="135" name="Oval 134"/>
          <p:cNvSpPr>
            <a:spLocks noChangeAspect="1"/>
          </p:cNvSpPr>
          <p:nvPr/>
        </p:nvSpPr>
        <p:spPr>
          <a:xfrm>
            <a:off x="1310205" y="2520706"/>
            <a:ext cx="747195" cy="25931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136" name="Object 135"/>
          <p:cNvGraphicFramePr>
            <a:graphicFrameLocks noChangeAspect="1"/>
          </p:cNvGraphicFramePr>
          <p:nvPr>
            <p:extLst>
              <p:ext uri="{D42A27DB-BD31-4B8C-83A1-F6EECF244321}">
                <p14:modId xmlns:p14="http://schemas.microsoft.com/office/powerpoint/2010/main" val="1976059129"/>
              </p:ext>
            </p:extLst>
          </p:nvPr>
        </p:nvGraphicFramePr>
        <p:xfrm>
          <a:off x="7724543" y="4834377"/>
          <a:ext cx="1512887" cy="468312"/>
        </p:xfrm>
        <a:graphic>
          <a:graphicData uri="http://schemas.openxmlformats.org/presentationml/2006/ole">
            <mc:AlternateContent xmlns:mc="http://schemas.openxmlformats.org/markup-compatibility/2006">
              <mc:Choice xmlns:v="urn:schemas-microsoft-com:vml" Requires="v">
                <p:oleObj spid="_x0000_s34852" name="Equation" r:id="rId6" imgW="1269720" imgH="393480" progId="Equation.DSMT4">
                  <p:embed/>
                </p:oleObj>
              </mc:Choice>
              <mc:Fallback>
                <p:oleObj name="Equation" r:id="rId6" imgW="1269720" imgH="393480" progId="Equation.DSMT4">
                  <p:embed/>
                  <p:pic>
                    <p:nvPicPr>
                      <p:cNvPr id="0" name=""/>
                      <p:cNvPicPr>
                        <a:picLocks noChangeAspect="1" noChangeArrowheads="1"/>
                      </p:cNvPicPr>
                      <p:nvPr/>
                    </p:nvPicPr>
                    <p:blipFill>
                      <a:blip r:embed="rId7"/>
                      <a:srcRect/>
                      <a:stretch>
                        <a:fillRect/>
                      </a:stretch>
                    </p:blipFill>
                    <p:spPr bwMode="auto">
                      <a:xfrm>
                        <a:off x="7724543" y="4834377"/>
                        <a:ext cx="1512887"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7" name="Oval 136"/>
          <p:cNvSpPr>
            <a:spLocks noChangeAspect="1"/>
          </p:cNvSpPr>
          <p:nvPr/>
        </p:nvSpPr>
        <p:spPr>
          <a:xfrm>
            <a:off x="2444739" y="2520706"/>
            <a:ext cx="747195" cy="25931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413187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4"/>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101"/>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37"/>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1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animBg="1"/>
      <p:bldP spid="135" grpId="1" animBg="1"/>
      <p:bldP spid="13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Defining the effective resistance . . .</a:t>
            </a:r>
            <a:endParaRPr lang="sv-SE" dirty="0"/>
          </a:p>
        </p:txBody>
      </p:sp>
      <p:sp>
        <p:nvSpPr>
          <p:cNvPr id="3" name="Date Placeholder 2"/>
          <p:cNvSpPr>
            <a:spLocks noGrp="1"/>
          </p:cNvSpPr>
          <p:nvPr>
            <p:ph type="dt" sz="half" idx="10"/>
          </p:nvPr>
        </p:nvSpPr>
        <p:spPr/>
        <p:txBody>
          <a:bodyPr/>
          <a:lstStyle/>
          <a:p>
            <a:r>
              <a:rPr lang="sv-SE" smtClean="0"/>
              <a:t>2017</a:t>
            </a:r>
            <a:endParaRPr lang="sv-SE"/>
          </a:p>
        </p:txBody>
      </p:sp>
      <p:sp>
        <p:nvSpPr>
          <p:cNvPr id="4" name="Footer Placeholder 3"/>
          <p:cNvSpPr>
            <a:spLocks noGrp="1"/>
          </p:cNvSpPr>
          <p:nvPr>
            <p:ph type="ftr" sz="quarter" idx="11"/>
          </p:nvPr>
        </p:nvSpPr>
        <p:spPr/>
        <p:txBody>
          <a:bodyPr/>
          <a:lstStyle/>
          <a:p>
            <a:r>
              <a:rPr lang="sv-SE" smtClean="0"/>
              <a:t>Integrated Circuit Design</a:t>
            </a:r>
            <a:endParaRPr lang="sv-SE"/>
          </a:p>
        </p:txBody>
      </p:sp>
      <p:sp>
        <p:nvSpPr>
          <p:cNvPr id="5" name="Slide Number Placeholder 4"/>
          <p:cNvSpPr>
            <a:spLocks noGrp="1"/>
          </p:cNvSpPr>
          <p:nvPr>
            <p:ph type="sldNum" sz="quarter" idx="12"/>
          </p:nvPr>
        </p:nvSpPr>
        <p:spPr/>
        <p:txBody>
          <a:bodyPr/>
          <a:lstStyle/>
          <a:p>
            <a:r>
              <a:rPr lang="sv-SE" dirty="0" smtClean="0"/>
              <a:t>13</a:t>
            </a:r>
            <a:endParaRPr lang="sv-SE" dirty="0"/>
          </a:p>
        </p:txBody>
      </p:sp>
      <p:grpSp>
        <p:nvGrpSpPr>
          <p:cNvPr id="6" name="Group 5"/>
          <p:cNvGrpSpPr/>
          <p:nvPr/>
        </p:nvGrpSpPr>
        <p:grpSpPr>
          <a:xfrm>
            <a:off x="674793" y="1916837"/>
            <a:ext cx="4175765" cy="3529961"/>
            <a:chOff x="107504" y="1916837"/>
            <a:chExt cx="4175765" cy="3529961"/>
          </a:xfrm>
        </p:grpSpPr>
        <p:sp>
          <p:nvSpPr>
            <p:cNvPr id="7" name="TextBox 6"/>
            <p:cNvSpPr txBox="1"/>
            <p:nvPr/>
          </p:nvSpPr>
          <p:spPr>
            <a:xfrm>
              <a:off x="1388634" y="4468216"/>
              <a:ext cx="1694310" cy="369332"/>
            </a:xfrm>
            <a:prstGeom prst="rect">
              <a:avLst/>
            </a:prstGeom>
            <a:noFill/>
          </p:spPr>
          <p:txBody>
            <a:bodyPr wrap="none" rtlCol="0">
              <a:spAutoFit/>
            </a:bodyPr>
            <a:lstStyle/>
            <a:p>
              <a:r>
                <a:rPr lang="sv-SE" dirty="0" smtClean="0"/>
                <a:t>R</a:t>
              </a:r>
              <a:r>
                <a:rPr lang="sv-SE" baseline="-25000" dirty="0" smtClean="0"/>
                <a:t>eff</a:t>
              </a:r>
              <a:r>
                <a:rPr lang="sv-SE" dirty="0" smtClean="0"/>
                <a:t>=V</a:t>
              </a:r>
              <a:r>
                <a:rPr lang="sv-SE" baseline="-25000" dirty="0" smtClean="0"/>
                <a:t>DD</a:t>
              </a:r>
              <a:r>
                <a:rPr lang="sv-SE" dirty="0" smtClean="0"/>
                <a:t>/I</a:t>
              </a:r>
              <a:r>
                <a:rPr lang="sv-SE" baseline="-25000" dirty="0" smtClean="0"/>
                <a:t>DSAT,max </a:t>
              </a:r>
              <a:endParaRPr lang="en-US" dirty="0"/>
            </a:p>
          </p:txBody>
        </p:sp>
        <p:cxnSp>
          <p:nvCxnSpPr>
            <p:cNvPr id="8" name="Straight Arrow Connector 7"/>
            <p:cNvCxnSpPr/>
            <p:nvPr/>
          </p:nvCxnSpPr>
          <p:spPr>
            <a:xfrm flipV="1">
              <a:off x="3198919" y="2611061"/>
              <a:ext cx="0" cy="2448272"/>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337649" y="5059333"/>
              <a:ext cx="288032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54739" y="2653725"/>
              <a:ext cx="2857500" cy="2428876"/>
            </a:xfrm>
            <a:prstGeom prst="straightConnector1">
              <a:avLst/>
            </a:prstGeom>
            <a:ln w="28575">
              <a:solidFill>
                <a:srgbClr val="FF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235582" y="3624940"/>
              <a:ext cx="880434" cy="369332"/>
            </a:xfrm>
            <a:prstGeom prst="rect">
              <a:avLst/>
            </a:prstGeom>
            <a:noFill/>
          </p:spPr>
          <p:txBody>
            <a:bodyPr wrap="none" rtlCol="0">
              <a:spAutoFit/>
            </a:bodyPr>
            <a:lstStyle/>
            <a:p>
              <a:r>
                <a:rPr lang="sv-SE" dirty="0" smtClean="0"/>
                <a:t>I</a:t>
              </a:r>
              <a:r>
                <a:rPr lang="sv-SE" baseline="-25000" dirty="0" smtClean="0"/>
                <a:t>DSAT,max </a:t>
              </a:r>
              <a:endParaRPr lang="sv-SE" dirty="0" smtClean="0"/>
            </a:p>
          </p:txBody>
        </p:sp>
        <p:sp>
          <p:nvSpPr>
            <p:cNvPr id="12" name="TextBox 11"/>
            <p:cNvSpPr txBox="1"/>
            <p:nvPr/>
          </p:nvSpPr>
          <p:spPr>
            <a:xfrm>
              <a:off x="1331640" y="5068133"/>
              <a:ext cx="1096775" cy="369332"/>
            </a:xfrm>
            <a:prstGeom prst="rect">
              <a:avLst/>
            </a:prstGeom>
            <a:noFill/>
          </p:spPr>
          <p:txBody>
            <a:bodyPr wrap="none" rtlCol="0">
              <a:spAutoFit/>
            </a:bodyPr>
            <a:lstStyle/>
            <a:p>
              <a:r>
                <a:rPr lang="sv-SE" dirty="0" smtClean="0"/>
                <a:t>V</a:t>
              </a:r>
              <a:r>
                <a:rPr lang="sv-SE" baseline="-25000" dirty="0" smtClean="0"/>
                <a:t>DD</a:t>
              </a:r>
              <a:r>
                <a:rPr lang="sv-SE" dirty="0" smtClean="0"/>
                <a:t>=1.2 V</a:t>
              </a:r>
              <a:endParaRPr lang="en-US" dirty="0"/>
            </a:p>
          </p:txBody>
        </p:sp>
        <p:sp>
          <p:nvSpPr>
            <p:cNvPr id="13" name="TextBox 12"/>
            <p:cNvSpPr txBox="1"/>
            <p:nvPr/>
          </p:nvSpPr>
          <p:spPr>
            <a:xfrm>
              <a:off x="762000" y="2111578"/>
              <a:ext cx="3521269" cy="338554"/>
            </a:xfrm>
            <a:prstGeom prst="rect">
              <a:avLst/>
            </a:prstGeom>
            <a:noFill/>
          </p:spPr>
          <p:txBody>
            <a:bodyPr wrap="square" rtlCol="0">
              <a:spAutoFit/>
            </a:bodyPr>
            <a:lstStyle/>
            <a:p>
              <a:r>
                <a:rPr lang="sv-SE" sz="1600" dirty="0" smtClean="0"/>
                <a:t>N-channel </a:t>
              </a:r>
              <a:r>
                <a:rPr lang="sv-SE" sz="1600" dirty="0"/>
                <a:t>device - I</a:t>
              </a:r>
              <a:r>
                <a:rPr lang="sv-SE" sz="1600" baseline="-25000" dirty="0"/>
                <a:t>DSAT,max </a:t>
              </a:r>
              <a:r>
                <a:rPr lang="sv-SE" sz="1600" dirty="0" smtClean="0"/>
                <a:t>= 600 </a:t>
              </a:r>
              <a:r>
                <a:rPr lang="sv-SE" sz="1600" dirty="0">
                  <a:latin typeface="Symbol" panose="05050102010706020507" pitchFamily="18" charset="2"/>
                </a:rPr>
                <a:t>m</a:t>
              </a:r>
              <a:r>
                <a:rPr lang="sv-SE" sz="1600" dirty="0"/>
                <a:t>A/</a:t>
              </a:r>
              <a:r>
                <a:rPr lang="sv-SE" sz="1600" dirty="0">
                  <a:latin typeface="Symbol" panose="05050102010706020507" pitchFamily="18" charset="2"/>
                </a:rPr>
                <a:t>m</a:t>
              </a:r>
              <a:r>
                <a:rPr lang="sv-SE" sz="1600" dirty="0"/>
                <a:t>m</a:t>
              </a:r>
              <a:r>
                <a:rPr lang="sv-SE" sz="1600" baseline="-25000" dirty="0"/>
                <a:t> </a:t>
              </a:r>
              <a:endParaRPr lang="en-US" sz="1600" dirty="0"/>
            </a:p>
          </p:txBody>
        </p:sp>
        <p:cxnSp>
          <p:nvCxnSpPr>
            <p:cNvPr id="14" name="Straight Arrow Connector 13"/>
            <p:cNvCxnSpPr/>
            <p:nvPr/>
          </p:nvCxnSpPr>
          <p:spPr>
            <a:xfrm flipV="1">
              <a:off x="337649" y="2286169"/>
              <a:ext cx="0" cy="3046874"/>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19134" y="5041344"/>
              <a:ext cx="3461676"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cxnSpLocks noChangeAspect="1"/>
            </p:cNvCxnSpPr>
            <p:nvPr/>
          </p:nvCxnSpPr>
          <p:spPr>
            <a:xfrm flipV="1">
              <a:off x="340883" y="2626015"/>
              <a:ext cx="1060041" cy="2448000"/>
            </a:xfrm>
            <a:prstGeom prst="straightConnector1">
              <a:avLst/>
            </a:prstGeom>
            <a:ln w="28575">
              <a:solidFill>
                <a:schemeClr val="accent1">
                  <a:lumMod val="7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388634" y="2626015"/>
              <a:ext cx="1918855" cy="1"/>
            </a:xfrm>
            <a:prstGeom prst="straightConnector1">
              <a:avLst/>
            </a:prstGeom>
            <a:ln w="28575">
              <a:solidFill>
                <a:schemeClr val="accent1">
                  <a:lumMod val="7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07504" y="1916837"/>
              <a:ext cx="407484" cy="369332"/>
            </a:xfrm>
            <a:prstGeom prst="rect">
              <a:avLst/>
            </a:prstGeom>
            <a:noFill/>
          </p:spPr>
          <p:txBody>
            <a:bodyPr wrap="none" rtlCol="0">
              <a:spAutoFit/>
            </a:bodyPr>
            <a:lstStyle/>
            <a:p>
              <a:r>
                <a:rPr lang="sv-SE" dirty="0" smtClean="0"/>
                <a:t>I</a:t>
              </a:r>
              <a:r>
                <a:rPr lang="sv-SE" baseline="-25000" dirty="0" smtClean="0"/>
                <a:t>DS</a:t>
              </a:r>
              <a:endParaRPr lang="en-US" dirty="0"/>
            </a:p>
          </p:txBody>
        </p:sp>
        <p:sp>
          <p:nvSpPr>
            <p:cNvPr id="19" name="TextBox 18"/>
            <p:cNvSpPr txBox="1"/>
            <p:nvPr/>
          </p:nvSpPr>
          <p:spPr>
            <a:xfrm>
              <a:off x="3802047" y="4837548"/>
              <a:ext cx="481222" cy="369332"/>
            </a:xfrm>
            <a:prstGeom prst="rect">
              <a:avLst/>
            </a:prstGeom>
            <a:noFill/>
          </p:spPr>
          <p:txBody>
            <a:bodyPr wrap="none" rtlCol="0">
              <a:spAutoFit/>
            </a:bodyPr>
            <a:lstStyle/>
            <a:p>
              <a:r>
                <a:rPr lang="sv-SE" dirty="0" smtClean="0"/>
                <a:t>V</a:t>
              </a:r>
              <a:r>
                <a:rPr lang="sv-SE" baseline="-25000" dirty="0" smtClean="0"/>
                <a:t>DS</a:t>
              </a:r>
              <a:endParaRPr lang="en-US" dirty="0"/>
            </a:p>
          </p:txBody>
        </p:sp>
        <p:sp>
          <p:nvSpPr>
            <p:cNvPr id="20" name="TextBox 19"/>
            <p:cNvSpPr txBox="1"/>
            <p:nvPr/>
          </p:nvSpPr>
          <p:spPr>
            <a:xfrm>
              <a:off x="2982949" y="5077466"/>
              <a:ext cx="505267" cy="369332"/>
            </a:xfrm>
            <a:prstGeom prst="rect">
              <a:avLst/>
            </a:prstGeom>
            <a:noFill/>
          </p:spPr>
          <p:txBody>
            <a:bodyPr wrap="none" rtlCol="0">
              <a:spAutoFit/>
            </a:bodyPr>
            <a:lstStyle/>
            <a:p>
              <a:r>
                <a:rPr lang="sv-SE" dirty="0" smtClean="0"/>
                <a:t>V</a:t>
              </a:r>
              <a:r>
                <a:rPr lang="sv-SE" baseline="-25000" dirty="0" smtClean="0"/>
                <a:t>DD</a:t>
              </a:r>
              <a:endParaRPr lang="en-US" dirty="0"/>
            </a:p>
          </p:txBody>
        </p:sp>
      </p:grpSp>
      <p:sp>
        <p:nvSpPr>
          <p:cNvPr id="21" name="TextBox 20"/>
          <p:cNvSpPr txBox="1"/>
          <p:nvPr/>
        </p:nvSpPr>
        <p:spPr>
          <a:xfrm rot="19188888">
            <a:off x="1763304" y="3199069"/>
            <a:ext cx="1749133" cy="369332"/>
          </a:xfrm>
          <a:prstGeom prst="rect">
            <a:avLst/>
          </a:prstGeom>
          <a:noFill/>
        </p:spPr>
        <p:txBody>
          <a:bodyPr wrap="none" rtlCol="0">
            <a:spAutoFit/>
          </a:bodyPr>
          <a:lstStyle/>
          <a:p>
            <a:r>
              <a:rPr lang="sv-SE" dirty="0"/>
              <a:t>Slope </a:t>
            </a:r>
            <a:r>
              <a:rPr lang="sv-SE" dirty="0" smtClean="0"/>
              <a:t>G</a:t>
            </a:r>
            <a:r>
              <a:rPr lang="sv-SE" baseline="-25000" dirty="0" smtClean="0"/>
              <a:t>eff </a:t>
            </a:r>
            <a:r>
              <a:rPr lang="sv-SE" dirty="0" smtClean="0"/>
              <a:t>=1/R</a:t>
            </a:r>
            <a:r>
              <a:rPr lang="sv-SE" baseline="-25000" dirty="0" smtClean="0"/>
              <a:t>eff </a:t>
            </a:r>
            <a:endParaRPr lang="en-US" dirty="0"/>
          </a:p>
        </p:txBody>
      </p:sp>
      <p:grpSp>
        <p:nvGrpSpPr>
          <p:cNvPr id="63" name="Group 62"/>
          <p:cNvGrpSpPr/>
          <p:nvPr/>
        </p:nvGrpSpPr>
        <p:grpSpPr>
          <a:xfrm>
            <a:off x="3829248" y="2064250"/>
            <a:ext cx="6045200" cy="4188644"/>
            <a:chOff x="3829248" y="2064250"/>
            <a:chExt cx="6045200" cy="4188644"/>
          </a:xfrm>
        </p:grpSpPr>
        <p:grpSp>
          <p:nvGrpSpPr>
            <p:cNvPr id="59" name="Group 58"/>
            <p:cNvGrpSpPr/>
            <p:nvPr/>
          </p:nvGrpSpPr>
          <p:grpSpPr>
            <a:xfrm>
              <a:off x="4926693" y="2064250"/>
              <a:ext cx="4224405" cy="1463353"/>
              <a:chOff x="4445462" y="2127913"/>
              <a:chExt cx="4224405" cy="1463353"/>
            </a:xfrm>
          </p:grpSpPr>
          <p:cxnSp>
            <p:nvCxnSpPr>
              <p:cNvPr id="22" name="Straight Connector 21"/>
              <p:cNvCxnSpPr/>
              <p:nvPr/>
            </p:nvCxnSpPr>
            <p:spPr>
              <a:xfrm>
                <a:off x="5315304" y="2883265"/>
                <a:ext cx="3354563" cy="0"/>
              </a:xfrm>
              <a:prstGeom prst="line">
                <a:avLst/>
              </a:prstGeom>
              <a:ln w="190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Isosceles Triangle 22"/>
              <p:cNvSpPr/>
              <p:nvPr/>
            </p:nvSpPr>
            <p:spPr bwMode="auto">
              <a:xfrm rot="5400000">
                <a:off x="4730983" y="2318875"/>
                <a:ext cx="1411528" cy="1128782"/>
              </a:xfrm>
              <a:prstGeom prst="triangle">
                <a:avLst/>
              </a:prstGeom>
              <a:noFill/>
              <a:ln w="19050">
                <a:solidFill>
                  <a:srgbClr val="000000"/>
                </a:solidFill>
                <a:round/>
                <a:headEnd/>
                <a:tailEnd/>
              </a:ln>
            </p:spPr>
            <p:txBody>
              <a:bodyPr vert="horz" wrap="square" lIns="91440" tIns="45720" rIns="91440" bIns="45720" numCol="1" rtlCol="0" anchor="t" anchorCtr="0" compatLnSpc="1">
                <a:prstTxWarp prst="textNoShape">
                  <a:avLst/>
                </a:prstTxWarp>
              </a:bodyPr>
              <a:lstStyle/>
              <a:p>
                <a:pPr algn="ctr"/>
                <a:endParaRPr lang="sv-SE" dirty="0"/>
              </a:p>
            </p:txBody>
          </p:sp>
          <p:sp>
            <p:nvSpPr>
              <p:cNvPr id="24" name="Oval 23"/>
              <p:cNvSpPr/>
              <p:nvPr/>
            </p:nvSpPr>
            <p:spPr bwMode="auto">
              <a:xfrm>
                <a:off x="8262483" y="2835039"/>
                <a:ext cx="94283" cy="94283"/>
              </a:xfrm>
              <a:prstGeom prst="ellipse">
                <a:avLst/>
              </a:prstGeom>
              <a:solidFill>
                <a:schemeClr val="bg1"/>
              </a:solidFill>
              <a:ln w="19050">
                <a:solidFill>
                  <a:srgbClr val="000000"/>
                </a:solidFill>
                <a:round/>
                <a:headEnd/>
                <a:tailEnd/>
              </a:ln>
            </p:spPr>
            <p:txBody>
              <a:bodyPr vert="horz" wrap="square" lIns="91440" tIns="45720" rIns="91440" bIns="45720" numCol="1" rtlCol="0" anchor="t" anchorCtr="0" compatLnSpc="1">
                <a:prstTxWarp prst="textNoShape">
                  <a:avLst/>
                </a:prstTxWarp>
              </a:bodyPr>
              <a:lstStyle/>
              <a:p>
                <a:pPr algn="ctr"/>
                <a:endParaRPr lang="sv-SE" dirty="0"/>
              </a:p>
            </p:txBody>
          </p:sp>
          <p:sp>
            <p:nvSpPr>
              <p:cNvPr id="25" name="Line 35"/>
              <p:cNvSpPr>
                <a:spLocks noChangeShapeType="1"/>
              </p:cNvSpPr>
              <p:nvPr/>
            </p:nvSpPr>
            <p:spPr bwMode="auto">
              <a:xfrm flipV="1">
                <a:off x="4445462" y="2883542"/>
                <a:ext cx="426894"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6" name="Group 25"/>
              <p:cNvGrpSpPr/>
              <p:nvPr/>
            </p:nvGrpSpPr>
            <p:grpSpPr>
              <a:xfrm>
                <a:off x="5034977" y="2811492"/>
                <a:ext cx="282819" cy="212114"/>
                <a:chOff x="1948961" y="4746992"/>
                <a:chExt cx="432000" cy="324000"/>
              </a:xfrm>
            </p:grpSpPr>
            <p:sp>
              <p:nvSpPr>
                <p:cNvPr id="27" name="Line 16"/>
                <p:cNvSpPr>
                  <a:spLocks noChangeShapeType="1"/>
                </p:cNvSpPr>
                <p:nvPr/>
              </p:nvSpPr>
              <p:spPr bwMode="auto">
                <a:xfrm flipH="1">
                  <a:off x="1948961" y="4860040"/>
                  <a:ext cx="432000" cy="18756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28" name="Line 15"/>
                <p:cNvSpPr>
                  <a:spLocks noChangeShapeType="1"/>
                </p:cNvSpPr>
                <p:nvPr/>
              </p:nvSpPr>
              <p:spPr bwMode="auto">
                <a:xfrm>
                  <a:off x="2236993" y="4746992"/>
                  <a:ext cx="0" cy="324000"/>
                </a:xfrm>
                <a:prstGeom prst="line">
                  <a:avLst/>
                </a:prstGeom>
                <a:noFill/>
                <a:ln w="19050">
                  <a:solidFill>
                    <a:srgbClr val="000000"/>
                  </a:solidFill>
                  <a:round/>
                  <a:headEnd type="arrow" w="med" len="med"/>
                  <a:tailEnd type="arrow" w="med" len="med"/>
                </a:ln>
              </p:spPr>
              <p:txBody>
                <a:bodyPr vert="horz" wrap="square" lIns="91440" tIns="45720" rIns="91440" bIns="45720" numCol="1" anchor="t" anchorCtr="0" compatLnSpc="1">
                  <a:prstTxWarp prst="textNoShape">
                    <a:avLst/>
                  </a:prstTxWarp>
                </a:bodyPr>
                <a:lstStyle/>
                <a:p>
                  <a:endParaRPr lang="en-US" sz="2000"/>
                </a:p>
              </p:txBody>
            </p:sp>
          </p:grpSp>
          <p:grpSp>
            <p:nvGrpSpPr>
              <p:cNvPr id="29" name="Group 28"/>
              <p:cNvGrpSpPr/>
              <p:nvPr/>
            </p:nvGrpSpPr>
            <p:grpSpPr>
              <a:xfrm>
                <a:off x="5294013" y="2564829"/>
                <a:ext cx="509842" cy="389420"/>
                <a:chOff x="1695837" y="3016257"/>
                <a:chExt cx="778773" cy="594830"/>
              </a:xfrm>
            </p:grpSpPr>
            <p:sp>
              <p:nvSpPr>
                <p:cNvPr id="30" name="Rectangle 29"/>
                <p:cNvSpPr/>
                <p:nvPr/>
              </p:nvSpPr>
              <p:spPr>
                <a:xfrm>
                  <a:off x="1970610" y="3395087"/>
                  <a:ext cx="504000" cy="216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ctr"/>
                <a:lstStyle/>
                <a:p>
                  <a:pPr algn="ctr"/>
                  <a:endParaRPr lang="sv-SE" dirty="0">
                    <a:solidFill>
                      <a:schemeClr val="tx1"/>
                    </a:solidFill>
                  </a:endParaRPr>
                </a:p>
              </p:txBody>
            </p:sp>
            <p:sp>
              <p:nvSpPr>
                <p:cNvPr id="31" name="Rectangle 9"/>
                <p:cNvSpPr>
                  <a:spLocks noChangeArrowheads="1"/>
                </p:cNvSpPr>
                <p:nvPr/>
              </p:nvSpPr>
              <p:spPr bwMode="auto">
                <a:xfrm rot="10800000" flipV="1">
                  <a:off x="1695837" y="3016257"/>
                  <a:ext cx="765516" cy="35299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ctr" fontAlgn="base">
                    <a:spcBef>
                      <a:spcPct val="0"/>
                    </a:spcBef>
                    <a:spcAft>
                      <a:spcPct val="0"/>
                    </a:spcAft>
                  </a:pPr>
                  <a:r>
                    <a:rPr lang="en-US" sz="1400" i="1" dirty="0" err="1" smtClean="0">
                      <a:solidFill>
                        <a:srgbClr val="000000"/>
                      </a:solidFill>
                      <a:ea typeface="Calibri" pitchFamily="34" charset="0"/>
                      <a:cs typeface="Geneva" pitchFamily="34" charset="0"/>
                    </a:rPr>
                    <a:t>R</a:t>
                  </a:r>
                  <a:r>
                    <a:rPr lang="en-US" sz="1400" i="1" baseline="-30000" dirty="0" err="1" smtClean="0">
                      <a:solidFill>
                        <a:srgbClr val="000000"/>
                      </a:solidFill>
                      <a:ea typeface="Calibri" pitchFamily="34" charset="0"/>
                      <a:cs typeface="Geneva" pitchFamily="34" charset="0"/>
                    </a:rPr>
                    <a:t>eff</a:t>
                  </a:r>
                  <a:endParaRPr lang="en-US" sz="1400" i="1" dirty="0"/>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tx1"/>
                    </a:solidFill>
                    <a:effectLst/>
                  </a:endParaRPr>
                </a:p>
              </p:txBody>
            </p:sp>
          </p:grpSp>
          <p:grpSp>
            <p:nvGrpSpPr>
              <p:cNvPr id="32" name="Group 31"/>
              <p:cNvGrpSpPr/>
              <p:nvPr/>
            </p:nvGrpSpPr>
            <p:grpSpPr>
              <a:xfrm>
                <a:off x="5068068" y="2976532"/>
                <a:ext cx="94273" cy="565638"/>
                <a:chOff x="1466840" y="3443019"/>
                <a:chExt cx="144000" cy="864000"/>
              </a:xfrm>
            </p:grpSpPr>
            <p:sp>
              <p:nvSpPr>
                <p:cNvPr id="33" name="Line 43"/>
                <p:cNvSpPr>
                  <a:spLocks noChangeShapeType="1"/>
                </p:cNvSpPr>
                <p:nvPr/>
              </p:nvSpPr>
              <p:spPr bwMode="auto">
                <a:xfrm flipH="1">
                  <a:off x="1538840" y="3443019"/>
                  <a:ext cx="0" cy="86400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4" name="Line 31"/>
                <p:cNvSpPr>
                  <a:spLocks noChangeShapeType="1"/>
                </p:cNvSpPr>
                <p:nvPr/>
              </p:nvSpPr>
              <p:spPr bwMode="auto">
                <a:xfrm>
                  <a:off x="1466840" y="4302850"/>
                  <a:ext cx="14400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5" name="Group 34"/>
              <p:cNvGrpSpPr/>
              <p:nvPr/>
            </p:nvGrpSpPr>
            <p:grpSpPr>
              <a:xfrm>
                <a:off x="5068068" y="2221253"/>
                <a:ext cx="94273" cy="592959"/>
                <a:chOff x="1466840" y="3401286"/>
                <a:chExt cx="144000" cy="905733"/>
              </a:xfrm>
            </p:grpSpPr>
            <p:sp>
              <p:nvSpPr>
                <p:cNvPr id="36" name="Line 43"/>
                <p:cNvSpPr>
                  <a:spLocks noChangeShapeType="1"/>
                </p:cNvSpPr>
                <p:nvPr/>
              </p:nvSpPr>
              <p:spPr bwMode="auto">
                <a:xfrm flipH="1">
                  <a:off x="1538840" y="3443019"/>
                  <a:ext cx="0" cy="86400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 name="Line 31"/>
                <p:cNvSpPr>
                  <a:spLocks noChangeShapeType="1"/>
                </p:cNvSpPr>
                <p:nvPr/>
              </p:nvSpPr>
              <p:spPr bwMode="auto">
                <a:xfrm flipH="1">
                  <a:off x="1466840" y="3401286"/>
                  <a:ext cx="144000" cy="10800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8" name="Rectangle 27"/>
              <p:cNvSpPr>
                <a:spLocks noChangeArrowheads="1"/>
              </p:cNvSpPr>
              <p:nvPr/>
            </p:nvSpPr>
            <p:spPr bwMode="auto">
              <a:xfrm rot="10800000" flipV="1">
                <a:off x="5225549" y="2127913"/>
                <a:ext cx="209889" cy="1813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Calibri" pitchFamily="34" charset="0"/>
                    <a:ea typeface="Calibri" pitchFamily="34" charset="0"/>
                    <a:cs typeface="Geneva" pitchFamily="34" charset="0"/>
                  </a:rPr>
                  <a:t>V</a:t>
                </a:r>
                <a:r>
                  <a:rPr lang="en-US" baseline="-30000" dirty="0" smtClean="0">
                    <a:solidFill>
                      <a:srgbClr val="000000"/>
                    </a:solidFill>
                    <a:latin typeface="Calibri" pitchFamily="34" charset="0"/>
                    <a:ea typeface="Calibri" pitchFamily="34" charset="0"/>
                    <a:cs typeface="Geneva" pitchFamily="34" charset="0"/>
                  </a:rPr>
                  <a:t>DD</a:t>
                </a:r>
                <a:endParaRPr kumimoji="0" lang="en-US" b="0" i="0" u="none" strike="noStrike" cap="none" normalizeH="0" baseline="0" dirty="0" smtClean="0">
                  <a:ln>
                    <a:noFill/>
                  </a:ln>
                  <a:solidFill>
                    <a:schemeClr val="tx1"/>
                  </a:solidFill>
                  <a:effectLst/>
                  <a:latin typeface="Arial" pitchFamily="34" charset="0"/>
                </a:endParaRPr>
              </a:p>
            </p:txBody>
          </p:sp>
          <p:sp>
            <p:nvSpPr>
              <p:cNvPr id="39" name="Oval 38"/>
              <p:cNvSpPr/>
              <p:nvPr/>
            </p:nvSpPr>
            <p:spPr bwMode="auto">
              <a:xfrm>
                <a:off x="6001139" y="2836400"/>
                <a:ext cx="94283" cy="94283"/>
              </a:xfrm>
              <a:prstGeom prst="ellipse">
                <a:avLst/>
              </a:prstGeom>
              <a:solidFill>
                <a:schemeClr val="bg1"/>
              </a:solidFill>
              <a:ln w="19050">
                <a:solidFill>
                  <a:srgbClr val="000000"/>
                </a:solidFill>
                <a:round/>
                <a:headEnd/>
                <a:tailEnd/>
              </a:ln>
            </p:spPr>
            <p:txBody>
              <a:bodyPr vert="horz" wrap="square" lIns="91440" tIns="45720" rIns="91440" bIns="45720" numCol="1" rtlCol="0" anchor="t" anchorCtr="0" compatLnSpc="1">
                <a:prstTxWarp prst="textNoShape">
                  <a:avLst/>
                </a:prstTxWarp>
              </a:bodyPr>
              <a:lstStyle/>
              <a:p>
                <a:pPr algn="ctr"/>
                <a:endParaRPr lang="sv-SE" dirty="0"/>
              </a:p>
            </p:txBody>
          </p:sp>
          <p:sp>
            <p:nvSpPr>
              <p:cNvPr id="40" name="Isosceles Triangle 39"/>
              <p:cNvSpPr/>
              <p:nvPr/>
            </p:nvSpPr>
            <p:spPr bwMode="auto">
              <a:xfrm rot="5400000">
                <a:off x="6992327" y="2321111"/>
                <a:ext cx="1411528" cy="1128782"/>
              </a:xfrm>
              <a:prstGeom prst="triangle">
                <a:avLst/>
              </a:prstGeom>
              <a:solidFill>
                <a:schemeClr val="bg1"/>
              </a:solidFill>
              <a:ln w="19050">
                <a:solidFill>
                  <a:srgbClr val="000000"/>
                </a:solidFill>
                <a:round/>
                <a:headEnd/>
                <a:tailEnd/>
              </a:ln>
            </p:spPr>
            <p:txBody>
              <a:bodyPr vert="horz" wrap="square" lIns="91440" tIns="45720" rIns="91440" bIns="45720" numCol="1" rtlCol="0" anchor="t" anchorCtr="0" compatLnSpc="1">
                <a:prstTxWarp prst="textNoShape">
                  <a:avLst/>
                </a:prstTxWarp>
              </a:bodyPr>
              <a:lstStyle/>
              <a:p>
                <a:pPr algn="ctr"/>
                <a:endParaRPr lang="sv-SE" dirty="0"/>
              </a:p>
            </p:txBody>
          </p:sp>
          <p:grpSp>
            <p:nvGrpSpPr>
              <p:cNvPr id="41" name="Group 40"/>
              <p:cNvGrpSpPr/>
              <p:nvPr/>
            </p:nvGrpSpPr>
            <p:grpSpPr>
              <a:xfrm>
                <a:off x="6497500" y="2882181"/>
                <a:ext cx="541403" cy="678087"/>
                <a:chOff x="4609016" y="3469196"/>
                <a:chExt cx="826980" cy="1035763"/>
              </a:xfrm>
            </p:grpSpPr>
            <p:sp>
              <p:nvSpPr>
                <p:cNvPr id="42" name="Rectangle 9"/>
                <p:cNvSpPr>
                  <a:spLocks noChangeArrowheads="1"/>
                </p:cNvSpPr>
                <p:nvPr/>
              </p:nvSpPr>
              <p:spPr bwMode="auto">
                <a:xfrm>
                  <a:off x="4609016" y="3840773"/>
                  <a:ext cx="376509" cy="43059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fontAlgn="base">
                    <a:spcBef>
                      <a:spcPct val="0"/>
                    </a:spcBef>
                    <a:spcAft>
                      <a:spcPct val="0"/>
                    </a:spcAft>
                  </a:pPr>
                  <a:r>
                    <a:rPr kumimoji="0" lang="en-US" b="0" i="1" u="none" strike="noStrike" cap="none" normalizeH="0" baseline="0" dirty="0" smtClean="0">
                      <a:ln>
                        <a:noFill/>
                      </a:ln>
                      <a:solidFill>
                        <a:srgbClr val="000000"/>
                      </a:solidFill>
                      <a:effectLst/>
                      <a:latin typeface="Calibri" pitchFamily="34" charset="0"/>
                      <a:ea typeface="Calibri" pitchFamily="34" charset="0"/>
                      <a:cs typeface="Geneva" pitchFamily="34" charset="0"/>
                    </a:rPr>
                    <a:t>C</a:t>
                  </a:r>
                  <a:r>
                    <a:rPr lang="en-US" i="1" baseline="-30000" dirty="0" smtClean="0">
                      <a:solidFill>
                        <a:srgbClr val="000000"/>
                      </a:solidFill>
                      <a:latin typeface="Calibri" pitchFamily="34" charset="0"/>
                      <a:ea typeface="Calibri" pitchFamily="34" charset="0"/>
                      <a:cs typeface="Geneva" pitchFamily="34" charset="0"/>
                    </a:rPr>
                    <a:t>G</a:t>
                  </a:r>
                  <a:endParaRPr lang="en-US" i="1" dirty="0">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b="0" i="1" u="none" strike="noStrike" cap="none" normalizeH="0" baseline="0" dirty="0" smtClean="0">
                    <a:ln>
                      <a:noFill/>
                    </a:ln>
                    <a:solidFill>
                      <a:schemeClr val="tx1"/>
                    </a:solidFill>
                    <a:effectLst/>
                    <a:latin typeface="Arial" pitchFamily="34" charset="0"/>
                  </a:endParaRPr>
                </a:p>
              </p:txBody>
            </p:sp>
            <p:grpSp>
              <p:nvGrpSpPr>
                <p:cNvPr id="43" name="Group 42"/>
                <p:cNvGrpSpPr/>
                <p:nvPr/>
              </p:nvGrpSpPr>
              <p:grpSpPr>
                <a:xfrm>
                  <a:off x="4965359" y="3469196"/>
                  <a:ext cx="470637" cy="1035763"/>
                  <a:chOff x="5253491" y="4576924"/>
                  <a:chExt cx="470637" cy="1035763"/>
                </a:xfrm>
              </p:grpSpPr>
              <p:grpSp>
                <p:nvGrpSpPr>
                  <p:cNvPr id="44" name="Group 43"/>
                  <p:cNvGrpSpPr/>
                  <p:nvPr/>
                </p:nvGrpSpPr>
                <p:grpSpPr>
                  <a:xfrm>
                    <a:off x="5253491" y="5044155"/>
                    <a:ext cx="470637" cy="110625"/>
                    <a:chOff x="5201109" y="5044155"/>
                    <a:chExt cx="470637" cy="110625"/>
                  </a:xfrm>
                </p:grpSpPr>
                <p:sp>
                  <p:nvSpPr>
                    <p:cNvPr id="48" name="Line 8"/>
                    <p:cNvSpPr>
                      <a:spLocks noChangeShapeType="1"/>
                    </p:cNvSpPr>
                    <p:nvPr/>
                  </p:nvSpPr>
                  <p:spPr bwMode="auto">
                    <a:xfrm>
                      <a:off x="5201109" y="5044155"/>
                      <a:ext cx="470637"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Line 7"/>
                    <p:cNvSpPr>
                      <a:spLocks noChangeShapeType="1"/>
                    </p:cNvSpPr>
                    <p:nvPr/>
                  </p:nvSpPr>
                  <p:spPr bwMode="auto">
                    <a:xfrm>
                      <a:off x="5201109" y="5154780"/>
                      <a:ext cx="470637"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5" name="Line 6"/>
                  <p:cNvSpPr>
                    <a:spLocks noChangeShapeType="1"/>
                  </p:cNvSpPr>
                  <p:nvPr/>
                </p:nvSpPr>
                <p:spPr bwMode="auto">
                  <a:xfrm flipH="1">
                    <a:off x="5488809" y="4576924"/>
                    <a:ext cx="0" cy="457907"/>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Line 6"/>
                  <p:cNvSpPr>
                    <a:spLocks noChangeShapeType="1"/>
                  </p:cNvSpPr>
                  <p:nvPr/>
                </p:nvSpPr>
                <p:spPr bwMode="auto">
                  <a:xfrm flipH="1">
                    <a:off x="5488809" y="5154780"/>
                    <a:ext cx="0" cy="457907"/>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Line 31"/>
                  <p:cNvSpPr>
                    <a:spLocks noChangeShapeType="1"/>
                  </p:cNvSpPr>
                  <p:nvPr/>
                </p:nvSpPr>
                <p:spPr bwMode="auto">
                  <a:xfrm>
                    <a:off x="5416809" y="5612687"/>
                    <a:ext cx="14400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sp>
          <p:nvSpPr>
            <p:cNvPr id="60" name="TextBox 59"/>
            <p:cNvSpPr txBox="1"/>
            <p:nvPr/>
          </p:nvSpPr>
          <p:spPr>
            <a:xfrm>
              <a:off x="5245920" y="3904632"/>
              <a:ext cx="3521269" cy="584775"/>
            </a:xfrm>
            <a:prstGeom prst="rect">
              <a:avLst/>
            </a:prstGeom>
            <a:noFill/>
          </p:spPr>
          <p:txBody>
            <a:bodyPr wrap="square" rtlCol="0">
              <a:spAutoFit/>
            </a:bodyPr>
            <a:lstStyle/>
            <a:p>
              <a:r>
                <a:rPr lang="sv-SE" sz="1600" dirty="0" smtClean="0"/>
                <a:t>Defining the ideal, non-parasitic delay </a:t>
              </a:r>
            </a:p>
            <a:p>
              <a:r>
                <a:rPr lang="sv-SE" sz="1600" dirty="0" smtClean="0"/>
                <a:t>tau = 0.7</a:t>
              </a:r>
              <a:r>
                <a:rPr lang="sv-SE" sz="1600" i="1" dirty="0" smtClean="0"/>
                <a:t>R</a:t>
              </a:r>
              <a:r>
                <a:rPr lang="sv-SE" sz="1600" i="1" baseline="-25000" dirty="0" smtClean="0"/>
                <a:t>eff</a:t>
              </a:r>
              <a:r>
                <a:rPr lang="en-US" sz="1600" i="1" dirty="0" smtClean="0">
                  <a:solidFill>
                    <a:srgbClr val="000000"/>
                  </a:solidFill>
                  <a:latin typeface="Calibri" pitchFamily="34" charset="0"/>
                  <a:ea typeface="Calibri" pitchFamily="34" charset="0"/>
                  <a:cs typeface="Geneva" pitchFamily="34" charset="0"/>
                </a:rPr>
                <a:t>C</a:t>
              </a:r>
              <a:r>
                <a:rPr lang="en-US" sz="1600" i="1" baseline="-30000" dirty="0" smtClean="0">
                  <a:solidFill>
                    <a:srgbClr val="000000"/>
                  </a:solidFill>
                  <a:latin typeface="Calibri" pitchFamily="34" charset="0"/>
                  <a:ea typeface="Calibri" pitchFamily="34" charset="0"/>
                  <a:cs typeface="Geneva" pitchFamily="34" charset="0"/>
                </a:rPr>
                <a:t>G</a:t>
              </a:r>
              <a:r>
                <a:rPr lang="sv-SE" sz="1600" dirty="0" smtClean="0"/>
                <a:t>= 5 ps in 65 nm CMOS</a:t>
              </a:r>
              <a:endParaRPr lang="en-US" sz="1600" i="1" dirty="0">
                <a:latin typeface="Arial" pitchFamily="34" charset="0"/>
              </a:endParaRPr>
            </a:p>
          </p:txBody>
        </p:sp>
        <p:sp>
          <p:nvSpPr>
            <p:cNvPr id="62" name="Title 1"/>
            <p:cNvSpPr txBox="1">
              <a:spLocks/>
            </p:cNvSpPr>
            <p:nvPr/>
          </p:nvSpPr>
          <p:spPr>
            <a:xfrm>
              <a:off x="3829248" y="4927331"/>
              <a:ext cx="60452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accent1">
                      <a:lumMod val="75000"/>
                    </a:schemeClr>
                  </a:solidFill>
                  <a:latin typeface="+mj-lt"/>
                  <a:ea typeface="+mj-ea"/>
                  <a:cs typeface="+mj-cs"/>
                </a:defRPr>
              </a:lvl1pPr>
            </a:lstStyle>
            <a:p>
              <a:r>
                <a:rPr lang="sv-SE" dirty="0" smtClean="0"/>
                <a:t>. . . and reference delay</a:t>
              </a:r>
            </a:p>
            <a:p>
              <a:r>
                <a:rPr lang="sv-SE" dirty="0" smtClean="0"/>
                <a:t>tau</a:t>
              </a:r>
              <a:endParaRPr lang="sv-SE" dirty="0"/>
            </a:p>
          </p:txBody>
        </p:sp>
      </p:grpSp>
    </p:spTree>
    <p:extLst>
      <p:ext uri="{BB962C8B-B14F-4D97-AF65-F5344CB8AC3E}">
        <p14:creationId xmlns:p14="http://schemas.microsoft.com/office/powerpoint/2010/main" val="3263420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FO4 delay</a:t>
            </a:r>
            <a:endParaRPr lang="sv-SE" dirty="0"/>
          </a:p>
        </p:txBody>
      </p:sp>
      <p:sp>
        <p:nvSpPr>
          <p:cNvPr id="3" name="Date Placeholder 2"/>
          <p:cNvSpPr>
            <a:spLocks noGrp="1"/>
          </p:cNvSpPr>
          <p:nvPr>
            <p:ph type="dt" sz="half" idx="10"/>
          </p:nvPr>
        </p:nvSpPr>
        <p:spPr/>
        <p:txBody>
          <a:bodyPr/>
          <a:lstStyle/>
          <a:p>
            <a:r>
              <a:rPr lang="sv-SE" smtClean="0"/>
              <a:t>2017</a:t>
            </a:r>
            <a:endParaRPr lang="sv-SE"/>
          </a:p>
        </p:txBody>
      </p:sp>
      <p:sp>
        <p:nvSpPr>
          <p:cNvPr id="4" name="Footer Placeholder 3"/>
          <p:cNvSpPr>
            <a:spLocks noGrp="1"/>
          </p:cNvSpPr>
          <p:nvPr>
            <p:ph type="ftr" sz="quarter" idx="11"/>
          </p:nvPr>
        </p:nvSpPr>
        <p:spPr/>
        <p:txBody>
          <a:bodyPr/>
          <a:lstStyle/>
          <a:p>
            <a:r>
              <a:rPr lang="sv-SE" smtClean="0"/>
              <a:t>Integrated Circuit Design</a:t>
            </a:r>
            <a:endParaRPr lang="sv-SE"/>
          </a:p>
        </p:txBody>
      </p:sp>
      <p:sp>
        <p:nvSpPr>
          <p:cNvPr id="5" name="Slide Number Placeholder 4"/>
          <p:cNvSpPr>
            <a:spLocks noGrp="1"/>
          </p:cNvSpPr>
          <p:nvPr>
            <p:ph type="sldNum" sz="quarter" idx="12"/>
          </p:nvPr>
        </p:nvSpPr>
        <p:spPr/>
        <p:txBody>
          <a:bodyPr/>
          <a:lstStyle/>
          <a:p>
            <a:r>
              <a:rPr lang="sv-SE" dirty="0" smtClean="0"/>
              <a:t>14</a:t>
            </a:r>
            <a:endParaRPr lang="sv-SE" dirty="0"/>
          </a:p>
        </p:txBody>
      </p:sp>
      <p:sp>
        <p:nvSpPr>
          <p:cNvPr id="6" name="Rectangle 5"/>
          <p:cNvSpPr/>
          <p:nvPr/>
        </p:nvSpPr>
        <p:spPr>
          <a:xfrm>
            <a:off x="395536" y="5723964"/>
            <a:ext cx="3603102" cy="369332"/>
          </a:xfrm>
          <a:prstGeom prst="rect">
            <a:avLst/>
          </a:prstGeom>
        </p:spPr>
        <p:txBody>
          <a:bodyPr wrap="none">
            <a:spAutoFit/>
          </a:bodyPr>
          <a:lstStyle/>
          <a:p>
            <a:r>
              <a:rPr lang="en-US" dirty="0" smtClean="0">
                <a:solidFill>
                  <a:srgbClr val="000000"/>
                </a:solidFill>
                <a:latin typeface="Calibri" pitchFamily="34" charset="0"/>
              </a:rPr>
              <a:t>The FO4 propagation delay becomes</a:t>
            </a:r>
            <a:endParaRPr lang="sv-SE" dirty="0"/>
          </a:p>
        </p:txBody>
      </p:sp>
      <p:graphicFrame>
        <p:nvGraphicFramePr>
          <p:cNvPr id="7" name="Object 6"/>
          <p:cNvGraphicFramePr>
            <a:graphicFrameLocks noChangeAspect="1"/>
          </p:cNvGraphicFramePr>
          <p:nvPr>
            <p:extLst>
              <p:ext uri="{D42A27DB-BD31-4B8C-83A1-F6EECF244321}">
                <p14:modId xmlns:p14="http://schemas.microsoft.com/office/powerpoint/2010/main" val="2711623260"/>
              </p:ext>
            </p:extLst>
          </p:nvPr>
        </p:nvGraphicFramePr>
        <p:xfrm>
          <a:off x="3991510" y="5759450"/>
          <a:ext cx="4819650" cy="522288"/>
        </p:xfrm>
        <a:graphic>
          <a:graphicData uri="http://schemas.openxmlformats.org/presentationml/2006/ole">
            <mc:AlternateContent xmlns:mc="http://schemas.openxmlformats.org/markup-compatibility/2006">
              <mc:Choice xmlns:v="urn:schemas-microsoft-com:vml" Requires="v">
                <p:oleObj spid="_x0000_s36879" name="Equation" r:id="rId3" imgW="3860640" imgH="419040" progId="Equation.DSMT4">
                  <p:embed/>
                </p:oleObj>
              </mc:Choice>
              <mc:Fallback>
                <p:oleObj name="Equation" r:id="rId3" imgW="3860640" imgH="419040" progId="Equation.DSMT4">
                  <p:embed/>
                  <p:pic>
                    <p:nvPicPr>
                      <p:cNvPr id="0" name=""/>
                      <p:cNvPicPr>
                        <a:picLocks noChangeAspect="1" noChangeArrowheads="1"/>
                      </p:cNvPicPr>
                      <p:nvPr/>
                    </p:nvPicPr>
                    <p:blipFill>
                      <a:blip r:embed="rId4"/>
                      <a:srcRect/>
                      <a:stretch>
                        <a:fillRect/>
                      </a:stretch>
                    </p:blipFill>
                    <p:spPr bwMode="auto">
                      <a:xfrm>
                        <a:off x="3991510" y="5759450"/>
                        <a:ext cx="48196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8" name="Group 7"/>
          <p:cNvGrpSpPr/>
          <p:nvPr/>
        </p:nvGrpSpPr>
        <p:grpSpPr>
          <a:xfrm>
            <a:off x="3720982" y="1493828"/>
            <a:ext cx="2381049" cy="1644193"/>
            <a:chOff x="5178009" y="2428041"/>
            <a:chExt cx="3122343" cy="2156080"/>
          </a:xfrm>
        </p:grpSpPr>
        <p:cxnSp>
          <p:nvCxnSpPr>
            <p:cNvPr id="9" name="Straight Connector 8"/>
            <p:cNvCxnSpPr/>
            <p:nvPr/>
          </p:nvCxnSpPr>
          <p:spPr>
            <a:xfrm>
              <a:off x="5178009" y="3510386"/>
              <a:ext cx="3122343" cy="0"/>
            </a:xfrm>
            <a:prstGeom prst="line">
              <a:avLst/>
            </a:prstGeom>
            <a:ln w="19050">
              <a:solidFill>
                <a:srgbClr val="0070C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Oval 9"/>
            <p:cNvSpPr/>
            <p:nvPr/>
          </p:nvSpPr>
          <p:spPr bwMode="auto">
            <a:xfrm>
              <a:off x="7828600" y="3429000"/>
              <a:ext cx="144016" cy="144016"/>
            </a:xfrm>
            <a:prstGeom prst="ellipse">
              <a:avLst/>
            </a:prstGeom>
            <a:solidFill>
              <a:schemeClr val="bg1"/>
            </a:solidFill>
            <a:ln w="19050">
              <a:solidFill>
                <a:srgbClr val="000000"/>
              </a:solidFill>
              <a:round/>
              <a:headEnd/>
              <a:tailEnd/>
            </a:ln>
          </p:spPr>
          <p:txBody>
            <a:bodyPr vert="horz" wrap="square" lIns="91440" tIns="45720" rIns="91440" bIns="45720" numCol="1" rtlCol="0" anchor="t" anchorCtr="0" compatLnSpc="1">
              <a:prstTxWarp prst="textNoShape">
                <a:avLst/>
              </a:prstTxWarp>
            </a:bodyPr>
            <a:lstStyle/>
            <a:p>
              <a:pPr algn="ctr"/>
              <a:endParaRPr lang="sv-SE" dirty="0"/>
            </a:p>
          </p:txBody>
        </p:sp>
        <p:sp>
          <p:nvSpPr>
            <p:cNvPr id="11" name="Isosceles Triangle 10"/>
            <p:cNvSpPr/>
            <p:nvPr/>
          </p:nvSpPr>
          <p:spPr bwMode="auto">
            <a:xfrm rot="5400000">
              <a:off x="5888464" y="2643985"/>
              <a:ext cx="2156080" cy="1724191"/>
            </a:xfrm>
            <a:prstGeom prst="triangle">
              <a:avLst/>
            </a:prstGeom>
            <a:solidFill>
              <a:schemeClr val="bg1"/>
            </a:solidFill>
            <a:ln w="19050">
              <a:solidFill>
                <a:srgbClr val="000000"/>
              </a:solidFill>
              <a:round/>
              <a:headEnd/>
              <a:tailEnd/>
            </a:ln>
          </p:spPr>
          <p:txBody>
            <a:bodyPr vert="vert270" wrap="square" lIns="91440" tIns="45720" rIns="91440" bIns="45720" numCol="1" rtlCol="0" anchor="ctr" anchorCtr="0" compatLnSpc="1">
              <a:prstTxWarp prst="textNoShape">
                <a:avLst/>
              </a:prstTxWarp>
            </a:bodyPr>
            <a:lstStyle/>
            <a:p>
              <a:pPr algn="ctr"/>
              <a:r>
                <a:rPr lang="sv-SE" dirty="0" smtClean="0"/>
                <a:t>X1</a:t>
              </a:r>
              <a:endParaRPr lang="sv-SE" dirty="0"/>
            </a:p>
          </p:txBody>
        </p:sp>
      </p:grpSp>
      <p:grpSp>
        <p:nvGrpSpPr>
          <p:cNvPr id="12" name="Group 11"/>
          <p:cNvGrpSpPr/>
          <p:nvPr/>
        </p:nvGrpSpPr>
        <p:grpSpPr>
          <a:xfrm>
            <a:off x="4262709" y="2187255"/>
            <a:ext cx="2341371" cy="1644193"/>
            <a:chOff x="5168312" y="2428041"/>
            <a:chExt cx="3070311" cy="2156080"/>
          </a:xfrm>
        </p:grpSpPr>
        <p:cxnSp>
          <p:nvCxnSpPr>
            <p:cNvPr id="13" name="Straight Connector 12"/>
            <p:cNvCxnSpPr/>
            <p:nvPr/>
          </p:nvCxnSpPr>
          <p:spPr>
            <a:xfrm>
              <a:off x="5168312" y="3497496"/>
              <a:ext cx="3070311" cy="0"/>
            </a:xfrm>
            <a:prstGeom prst="line">
              <a:avLst/>
            </a:prstGeom>
            <a:ln w="19050">
              <a:solidFill>
                <a:srgbClr val="0070C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Oval 13"/>
            <p:cNvSpPr/>
            <p:nvPr/>
          </p:nvSpPr>
          <p:spPr bwMode="auto">
            <a:xfrm>
              <a:off x="7828600" y="3429000"/>
              <a:ext cx="144016" cy="144016"/>
            </a:xfrm>
            <a:prstGeom prst="ellipse">
              <a:avLst/>
            </a:prstGeom>
            <a:solidFill>
              <a:schemeClr val="bg1"/>
            </a:solidFill>
            <a:ln w="19050">
              <a:solidFill>
                <a:srgbClr val="000000"/>
              </a:solidFill>
              <a:round/>
              <a:headEnd/>
              <a:tailEnd/>
            </a:ln>
          </p:spPr>
          <p:txBody>
            <a:bodyPr vert="horz" wrap="square" lIns="91440" tIns="45720" rIns="91440" bIns="45720" numCol="1" rtlCol="0" anchor="t" anchorCtr="0" compatLnSpc="1">
              <a:prstTxWarp prst="textNoShape">
                <a:avLst/>
              </a:prstTxWarp>
            </a:bodyPr>
            <a:lstStyle/>
            <a:p>
              <a:pPr algn="ctr"/>
              <a:endParaRPr lang="sv-SE" dirty="0"/>
            </a:p>
          </p:txBody>
        </p:sp>
        <p:sp>
          <p:nvSpPr>
            <p:cNvPr id="15" name="Isosceles Triangle 14"/>
            <p:cNvSpPr/>
            <p:nvPr/>
          </p:nvSpPr>
          <p:spPr bwMode="auto">
            <a:xfrm rot="5400000">
              <a:off x="5888464" y="2643985"/>
              <a:ext cx="2156080" cy="1724191"/>
            </a:xfrm>
            <a:prstGeom prst="triangle">
              <a:avLst/>
            </a:prstGeom>
            <a:solidFill>
              <a:schemeClr val="bg1"/>
            </a:solidFill>
            <a:ln w="19050">
              <a:solidFill>
                <a:srgbClr val="000000"/>
              </a:solidFill>
              <a:round/>
              <a:headEnd/>
              <a:tailEnd/>
            </a:ln>
          </p:spPr>
          <p:txBody>
            <a:bodyPr vert="vert270" wrap="square" lIns="91440" tIns="45720" rIns="91440" bIns="45720" numCol="1" rtlCol="0" anchor="ctr" anchorCtr="0" compatLnSpc="1">
              <a:prstTxWarp prst="textNoShape">
                <a:avLst/>
              </a:prstTxWarp>
            </a:bodyPr>
            <a:lstStyle/>
            <a:p>
              <a:pPr algn="ctr"/>
              <a:r>
                <a:rPr lang="sv-SE" dirty="0" smtClean="0"/>
                <a:t>X1</a:t>
              </a:r>
              <a:endParaRPr lang="sv-SE" dirty="0"/>
            </a:p>
          </p:txBody>
        </p:sp>
      </p:grpSp>
      <p:cxnSp>
        <p:nvCxnSpPr>
          <p:cNvPr id="16" name="Straight Connector 15"/>
          <p:cNvCxnSpPr/>
          <p:nvPr/>
        </p:nvCxnSpPr>
        <p:spPr>
          <a:xfrm>
            <a:off x="2490306" y="3691578"/>
            <a:ext cx="3584498" cy="0"/>
          </a:xfrm>
          <a:prstGeom prst="line">
            <a:avLst/>
          </a:prstGeom>
          <a:ln w="19050">
            <a:solidFill>
              <a:srgbClr val="0070C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Isosceles Triangle 16"/>
          <p:cNvSpPr/>
          <p:nvPr/>
        </p:nvSpPr>
        <p:spPr bwMode="auto">
          <a:xfrm rot="5400000">
            <a:off x="1809670" y="3034158"/>
            <a:ext cx="1644193" cy="1314841"/>
          </a:xfrm>
          <a:prstGeom prst="triangle">
            <a:avLst/>
          </a:prstGeom>
          <a:noFill/>
          <a:ln w="19050">
            <a:solidFill>
              <a:srgbClr val="000000"/>
            </a:solidFill>
            <a:round/>
            <a:headEnd/>
            <a:tailEnd/>
          </a:ln>
        </p:spPr>
        <p:txBody>
          <a:bodyPr vert="horz" wrap="square" lIns="91440" tIns="45720" rIns="91440" bIns="45720" numCol="1" rtlCol="0" anchor="t" anchorCtr="0" compatLnSpc="1">
            <a:prstTxWarp prst="textNoShape">
              <a:avLst/>
            </a:prstTxWarp>
          </a:bodyPr>
          <a:lstStyle/>
          <a:p>
            <a:pPr algn="ctr"/>
            <a:endParaRPr lang="sv-SE" dirty="0"/>
          </a:p>
        </p:txBody>
      </p:sp>
      <p:sp>
        <p:nvSpPr>
          <p:cNvPr id="18" name="Line 35"/>
          <p:cNvSpPr>
            <a:spLocks noChangeShapeType="1"/>
          </p:cNvSpPr>
          <p:nvPr/>
        </p:nvSpPr>
        <p:spPr bwMode="auto">
          <a:xfrm flipV="1">
            <a:off x="1477086" y="3691900"/>
            <a:ext cx="497260" cy="0"/>
          </a:xfrm>
          <a:prstGeom prst="line">
            <a:avLst/>
          </a:prstGeom>
          <a:noFill/>
          <a:ln w="19050">
            <a:solidFill>
              <a:srgbClr val="0070C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9" name="Group 18"/>
          <p:cNvGrpSpPr/>
          <p:nvPr/>
        </p:nvGrpSpPr>
        <p:grpSpPr>
          <a:xfrm>
            <a:off x="2163772" y="3607974"/>
            <a:ext cx="329436" cy="247077"/>
            <a:chOff x="1948961" y="4746992"/>
            <a:chExt cx="432000" cy="324000"/>
          </a:xfrm>
        </p:grpSpPr>
        <p:sp>
          <p:nvSpPr>
            <p:cNvPr id="20" name="Line 16"/>
            <p:cNvSpPr>
              <a:spLocks noChangeShapeType="1"/>
            </p:cNvSpPr>
            <p:nvPr/>
          </p:nvSpPr>
          <p:spPr bwMode="auto">
            <a:xfrm flipH="1">
              <a:off x="1948961" y="4860040"/>
              <a:ext cx="432000" cy="18756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21" name="Line 15"/>
            <p:cNvSpPr>
              <a:spLocks noChangeShapeType="1"/>
            </p:cNvSpPr>
            <p:nvPr/>
          </p:nvSpPr>
          <p:spPr bwMode="auto">
            <a:xfrm>
              <a:off x="2236993" y="4746992"/>
              <a:ext cx="0" cy="324000"/>
            </a:xfrm>
            <a:prstGeom prst="line">
              <a:avLst/>
            </a:prstGeom>
            <a:noFill/>
            <a:ln w="19050">
              <a:solidFill>
                <a:srgbClr val="000000"/>
              </a:solidFill>
              <a:round/>
              <a:headEnd type="arrow" w="med" len="med"/>
              <a:tailEnd type="arrow" w="med" len="med"/>
            </a:ln>
          </p:spPr>
          <p:txBody>
            <a:bodyPr vert="horz" wrap="square" lIns="91440" tIns="45720" rIns="91440" bIns="45720" numCol="1" anchor="t" anchorCtr="0" compatLnSpc="1">
              <a:prstTxWarp prst="textNoShape">
                <a:avLst/>
              </a:prstTxWarp>
            </a:bodyPr>
            <a:lstStyle/>
            <a:p>
              <a:endParaRPr lang="en-US" sz="2000"/>
            </a:p>
          </p:txBody>
        </p:sp>
      </p:grpSp>
      <p:grpSp>
        <p:nvGrpSpPr>
          <p:cNvPr id="22" name="Group 21"/>
          <p:cNvGrpSpPr/>
          <p:nvPr/>
        </p:nvGrpSpPr>
        <p:grpSpPr>
          <a:xfrm>
            <a:off x="2465505" y="3340376"/>
            <a:ext cx="593880" cy="433883"/>
            <a:chOff x="1695837" y="3042123"/>
            <a:chExt cx="778773" cy="568964"/>
          </a:xfrm>
        </p:grpSpPr>
        <p:sp>
          <p:nvSpPr>
            <p:cNvPr id="23" name="Rectangle 22"/>
            <p:cNvSpPr/>
            <p:nvPr/>
          </p:nvSpPr>
          <p:spPr>
            <a:xfrm>
              <a:off x="1970610" y="3395087"/>
              <a:ext cx="504000" cy="216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ctr"/>
            <a:lstStyle/>
            <a:p>
              <a:pPr algn="ctr"/>
              <a:endParaRPr lang="sv-SE" dirty="0">
                <a:solidFill>
                  <a:schemeClr val="tx1"/>
                </a:solidFill>
              </a:endParaRPr>
            </a:p>
          </p:txBody>
        </p:sp>
        <p:sp>
          <p:nvSpPr>
            <p:cNvPr id="24" name="Rectangle 9"/>
            <p:cNvSpPr>
              <a:spLocks noChangeArrowheads="1"/>
            </p:cNvSpPr>
            <p:nvPr/>
          </p:nvSpPr>
          <p:spPr bwMode="auto">
            <a:xfrm rot="10800000" flipV="1">
              <a:off x="1695837" y="3042123"/>
              <a:ext cx="765516" cy="35299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ctr" fontAlgn="base">
                <a:spcBef>
                  <a:spcPct val="0"/>
                </a:spcBef>
                <a:spcAft>
                  <a:spcPct val="0"/>
                </a:spcAft>
              </a:pPr>
              <a:r>
                <a:rPr lang="en-US" i="1" dirty="0" err="1" smtClean="0">
                  <a:solidFill>
                    <a:srgbClr val="000000"/>
                  </a:solidFill>
                  <a:latin typeface="Calibri" pitchFamily="34" charset="0"/>
                  <a:ea typeface="Calibri" pitchFamily="34" charset="0"/>
                  <a:cs typeface="Geneva" pitchFamily="34" charset="0"/>
                </a:rPr>
                <a:t>R</a:t>
              </a:r>
              <a:r>
                <a:rPr lang="en-US" i="1" baseline="-30000" dirty="0" err="1" smtClean="0">
                  <a:solidFill>
                    <a:srgbClr val="000000"/>
                  </a:solidFill>
                  <a:latin typeface="Calibri" pitchFamily="34" charset="0"/>
                  <a:ea typeface="Calibri" pitchFamily="34" charset="0"/>
                  <a:cs typeface="Geneva" pitchFamily="34" charset="0"/>
                </a:rPr>
                <a:t>eff</a:t>
              </a:r>
              <a:endParaRPr lang="en-US" i="1" dirty="0">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b="0" i="1" u="none" strike="noStrike" cap="none" normalizeH="0" baseline="0" dirty="0" smtClean="0">
                <a:ln>
                  <a:noFill/>
                </a:ln>
                <a:solidFill>
                  <a:schemeClr val="tx1"/>
                </a:solidFill>
                <a:effectLst/>
                <a:latin typeface="Arial" pitchFamily="34" charset="0"/>
              </a:endParaRPr>
            </a:p>
          </p:txBody>
        </p:sp>
      </p:grpSp>
      <p:grpSp>
        <p:nvGrpSpPr>
          <p:cNvPr id="25" name="Group 24"/>
          <p:cNvGrpSpPr/>
          <p:nvPr/>
        </p:nvGrpSpPr>
        <p:grpSpPr>
          <a:xfrm>
            <a:off x="3427241" y="3690314"/>
            <a:ext cx="640703" cy="576561"/>
            <a:chOff x="4965359" y="3469196"/>
            <a:chExt cx="1150990" cy="1035763"/>
          </a:xfrm>
        </p:grpSpPr>
        <p:sp>
          <p:nvSpPr>
            <p:cNvPr id="26" name="Rectangle 9"/>
            <p:cNvSpPr>
              <a:spLocks noChangeArrowheads="1"/>
            </p:cNvSpPr>
            <p:nvPr/>
          </p:nvSpPr>
          <p:spPr bwMode="auto">
            <a:xfrm>
              <a:off x="5502747" y="3826463"/>
              <a:ext cx="613602" cy="43059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fontAlgn="base">
                <a:spcBef>
                  <a:spcPct val="0"/>
                </a:spcBef>
                <a:spcAft>
                  <a:spcPct val="0"/>
                </a:spcAft>
              </a:pPr>
              <a:r>
                <a:rPr kumimoji="0" lang="en-US" b="0" i="1" u="none" strike="noStrike" cap="none" normalizeH="0" baseline="0" dirty="0" smtClean="0">
                  <a:ln>
                    <a:noFill/>
                  </a:ln>
                  <a:solidFill>
                    <a:srgbClr val="000000"/>
                  </a:solidFill>
                  <a:effectLst/>
                  <a:latin typeface="Calibri" pitchFamily="34" charset="0"/>
                  <a:ea typeface="Calibri" pitchFamily="34" charset="0"/>
                  <a:cs typeface="Geneva" pitchFamily="34" charset="0"/>
                </a:rPr>
                <a:t>C</a:t>
              </a:r>
              <a:r>
                <a:rPr lang="en-US" i="1" baseline="-30000" dirty="0">
                  <a:solidFill>
                    <a:srgbClr val="000000"/>
                  </a:solidFill>
                  <a:latin typeface="Calibri" pitchFamily="34" charset="0"/>
                  <a:ea typeface="Calibri" pitchFamily="34" charset="0"/>
                  <a:cs typeface="Geneva" pitchFamily="34" charset="0"/>
                </a:rPr>
                <a:t>D</a:t>
              </a:r>
              <a:endParaRPr lang="en-US" i="1" dirty="0">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b="0" i="1" u="none" strike="noStrike" cap="none" normalizeH="0" baseline="0" dirty="0" smtClean="0">
                <a:ln>
                  <a:noFill/>
                </a:ln>
                <a:solidFill>
                  <a:schemeClr val="tx1"/>
                </a:solidFill>
                <a:effectLst/>
                <a:latin typeface="Arial" pitchFamily="34" charset="0"/>
              </a:endParaRPr>
            </a:p>
          </p:txBody>
        </p:sp>
        <p:grpSp>
          <p:nvGrpSpPr>
            <p:cNvPr id="27" name="Group 26"/>
            <p:cNvGrpSpPr/>
            <p:nvPr/>
          </p:nvGrpSpPr>
          <p:grpSpPr>
            <a:xfrm>
              <a:off x="4965359" y="3469196"/>
              <a:ext cx="470637" cy="1035763"/>
              <a:chOff x="5253491" y="4576924"/>
              <a:chExt cx="470637" cy="1035763"/>
            </a:xfrm>
          </p:grpSpPr>
          <p:grpSp>
            <p:nvGrpSpPr>
              <p:cNvPr id="28" name="Group 27"/>
              <p:cNvGrpSpPr/>
              <p:nvPr/>
            </p:nvGrpSpPr>
            <p:grpSpPr>
              <a:xfrm>
                <a:off x="5253491" y="5044155"/>
                <a:ext cx="470637" cy="110625"/>
                <a:chOff x="5201109" y="5044155"/>
                <a:chExt cx="470637" cy="110625"/>
              </a:xfrm>
            </p:grpSpPr>
            <p:sp>
              <p:nvSpPr>
                <p:cNvPr id="32" name="Line 8"/>
                <p:cNvSpPr>
                  <a:spLocks noChangeShapeType="1"/>
                </p:cNvSpPr>
                <p:nvPr/>
              </p:nvSpPr>
              <p:spPr bwMode="auto">
                <a:xfrm>
                  <a:off x="5201109" y="5044155"/>
                  <a:ext cx="470637"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Line 7"/>
                <p:cNvSpPr>
                  <a:spLocks noChangeShapeType="1"/>
                </p:cNvSpPr>
                <p:nvPr/>
              </p:nvSpPr>
              <p:spPr bwMode="auto">
                <a:xfrm>
                  <a:off x="5201109" y="5154780"/>
                  <a:ext cx="470637"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9" name="Line 6"/>
              <p:cNvSpPr>
                <a:spLocks noChangeShapeType="1"/>
              </p:cNvSpPr>
              <p:nvPr/>
            </p:nvSpPr>
            <p:spPr bwMode="auto">
              <a:xfrm flipH="1">
                <a:off x="5488809" y="4576924"/>
                <a:ext cx="0" cy="457907"/>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Line 6"/>
              <p:cNvSpPr>
                <a:spLocks noChangeShapeType="1"/>
              </p:cNvSpPr>
              <p:nvPr/>
            </p:nvSpPr>
            <p:spPr bwMode="auto">
              <a:xfrm flipH="1">
                <a:off x="5488809" y="5154780"/>
                <a:ext cx="0" cy="457907"/>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Line 31"/>
              <p:cNvSpPr>
                <a:spLocks noChangeShapeType="1"/>
              </p:cNvSpPr>
              <p:nvPr/>
            </p:nvSpPr>
            <p:spPr bwMode="auto">
              <a:xfrm>
                <a:off x="5416809" y="5612687"/>
                <a:ext cx="14400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34" name="Group 33"/>
          <p:cNvGrpSpPr/>
          <p:nvPr/>
        </p:nvGrpSpPr>
        <p:grpSpPr>
          <a:xfrm>
            <a:off x="2202317" y="3800218"/>
            <a:ext cx="109812" cy="658873"/>
            <a:chOff x="1466840" y="3443019"/>
            <a:chExt cx="144000" cy="864000"/>
          </a:xfrm>
        </p:grpSpPr>
        <p:sp>
          <p:nvSpPr>
            <p:cNvPr id="35" name="Line 43"/>
            <p:cNvSpPr>
              <a:spLocks noChangeShapeType="1"/>
            </p:cNvSpPr>
            <p:nvPr/>
          </p:nvSpPr>
          <p:spPr bwMode="auto">
            <a:xfrm flipH="1">
              <a:off x="1538840" y="3443019"/>
              <a:ext cx="0" cy="86400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 name="Line 31"/>
            <p:cNvSpPr>
              <a:spLocks noChangeShapeType="1"/>
            </p:cNvSpPr>
            <p:nvPr/>
          </p:nvSpPr>
          <p:spPr bwMode="auto">
            <a:xfrm>
              <a:off x="1466840" y="4302850"/>
              <a:ext cx="14400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7" name="Group 36"/>
          <p:cNvGrpSpPr/>
          <p:nvPr/>
        </p:nvGrpSpPr>
        <p:grpSpPr>
          <a:xfrm>
            <a:off x="2202317" y="2920445"/>
            <a:ext cx="109812" cy="690698"/>
            <a:chOff x="1466840" y="3401286"/>
            <a:chExt cx="144000" cy="905733"/>
          </a:xfrm>
        </p:grpSpPr>
        <p:sp>
          <p:nvSpPr>
            <p:cNvPr id="38" name="Line 43"/>
            <p:cNvSpPr>
              <a:spLocks noChangeShapeType="1"/>
            </p:cNvSpPr>
            <p:nvPr/>
          </p:nvSpPr>
          <p:spPr bwMode="auto">
            <a:xfrm flipH="1">
              <a:off x="1538840" y="3443019"/>
              <a:ext cx="0" cy="86400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 name="Line 31"/>
            <p:cNvSpPr>
              <a:spLocks noChangeShapeType="1"/>
            </p:cNvSpPr>
            <p:nvPr/>
          </p:nvSpPr>
          <p:spPr bwMode="auto">
            <a:xfrm flipH="1">
              <a:off x="1466840" y="3401286"/>
              <a:ext cx="144000" cy="10800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0" name="Rectangle 27"/>
          <p:cNvSpPr>
            <a:spLocks noChangeArrowheads="1"/>
          </p:cNvSpPr>
          <p:nvPr/>
        </p:nvSpPr>
        <p:spPr bwMode="auto">
          <a:xfrm rot="10800000" flipV="1">
            <a:off x="2385756" y="2811720"/>
            <a:ext cx="244485" cy="21123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Calibri" pitchFamily="34" charset="0"/>
                <a:ea typeface="Calibri" pitchFamily="34" charset="0"/>
                <a:cs typeface="Geneva" pitchFamily="34" charset="0"/>
              </a:rPr>
              <a:t>V</a:t>
            </a:r>
            <a:r>
              <a:rPr lang="en-US" baseline="-30000" dirty="0" smtClean="0">
                <a:solidFill>
                  <a:srgbClr val="000000"/>
                </a:solidFill>
                <a:latin typeface="Calibri" pitchFamily="34" charset="0"/>
                <a:ea typeface="Calibri" pitchFamily="34" charset="0"/>
                <a:cs typeface="Geneva" pitchFamily="34" charset="0"/>
              </a:rPr>
              <a:t>DD</a:t>
            </a:r>
            <a:endParaRPr kumimoji="0" lang="en-US" b="0" i="0" u="none" strike="noStrike" cap="none" normalizeH="0" baseline="0" dirty="0" smtClean="0">
              <a:ln>
                <a:noFill/>
              </a:ln>
              <a:solidFill>
                <a:schemeClr val="tx1"/>
              </a:solidFill>
              <a:effectLst/>
              <a:latin typeface="Arial" pitchFamily="34" charset="0"/>
            </a:endParaRPr>
          </a:p>
        </p:txBody>
      </p:sp>
      <p:sp>
        <p:nvSpPr>
          <p:cNvPr id="41" name="Oval 40"/>
          <p:cNvSpPr/>
          <p:nvPr/>
        </p:nvSpPr>
        <p:spPr bwMode="auto">
          <a:xfrm>
            <a:off x="3289187" y="3636988"/>
            <a:ext cx="109824" cy="109824"/>
          </a:xfrm>
          <a:prstGeom prst="ellipse">
            <a:avLst/>
          </a:prstGeom>
          <a:solidFill>
            <a:schemeClr val="bg1"/>
          </a:solidFill>
          <a:ln w="19050">
            <a:solidFill>
              <a:srgbClr val="000000"/>
            </a:solidFill>
            <a:round/>
            <a:headEnd/>
            <a:tailEnd/>
          </a:ln>
        </p:spPr>
        <p:txBody>
          <a:bodyPr vert="horz" wrap="square" lIns="91440" tIns="45720" rIns="91440" bIns="45720" numCol="1" rtlCol="0" anchor="t" anchorCtr="0" compatLnSpc="1">
            <a:prstTxWarp prst="textNoShape">
              <a:avLst/>
            </a:prstTxWarp>
          </a:bodyPr>
          <a:lstStyle/>
          <a:p>
            <a:pPr algn="ctr"/>
            <a:endParaRPr lang="sv-SE" dirty="0"/>
          </a:p>
        </p:txBody>
      </p:sp>
      <p:grpSp>
        <p:nvGrpSpPr>
          <p:cNvPr id="42" name="Group 41"/>
          <p:cNvGrpSpPr/>
          <p:nvPr/>
        </p:nvGrpSpPr>
        <p:grpSpPr>
          <a:xfrm>
            <a:off x="5498095" y="2872087"/>
            <a:ext cx="1678332" cy="1644193"/>
            <a:chOff x="6104408" y="2428041"/>
            <a:chExt cx="2200848" cy="2156080"/>
          </a:xfrm>
        </p:grpSpPr>
        <p:cxnSp>
          <p:nvCxnSpPr>
            <p:cNvPr id="43" name="Straight Connector 42"/>
            <p:cNvCxnSpPr/>
            <p:nvPr/>
          </p:nvCxnSpPr>
          <p:spPr>
            <a:xfrm>
              <a:off x="7236296" y="3510386"/>
              <a:ext cx="1068960" cy="0"/>
            </a:xfrm>
            <a:prstGeom prst="line">
              <a:avLst/>
            </a:prstGeom>
            <a:ln w="190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4" name="Oval 43"/>
            <p:cNvSpPr/>
            <p:nvPr/>
          </p:nvSpPr>
          <p:spPr bwMode="auto">
            <a:xfrm>
              <a:off x="7828600" y="3429000"/>
              <a:ext cx="144016" cy="144016"/>
            </a:xfrm>
            <a:prstGeom prst="ellipse">
              <a:avLst/>
            </a:prstGeom>
            <a:solidFill>
              <a:schemeClr val="bg1"/>
            </a:solidFill>
            <a:ln w="19050">
              <a:solidFill>
                <a:srgbClr val="000000"/>
              </a:solidFill>
              <a:round/>
              <a:headEnd/>
              <a:tailEnd/>
            </a:ln>
          </p:spPr>
          <p:txBody>
            <a:bodyPr vert="horz" wrap="square" lIns="91440" tIns="45720" rIns="91440" bIns="45720" numCol="1" rtlCol="0" anchor="t" anchorCtr="0" compatLnSpc="1">
              <a:prstTxWarp prst="textNoShape">
                <a:avLst/>
              </a:prstTxWarp>
            </a:bodyPr>
            <a:lstStyle/>
            <a:p>
              <a:pPr algn="ctr"/>
              <a:endParaRPr lang="sv-SE" dirty="0"/>
            </a:p>
          </p:txBody>
        </p:sp>
        <p:sp>
          <p:nvSpPr>
            <p:cNvPr id="45" name="Isosceles Triangle 44"/>
            <p:cNvSpPr/>
            <p:nvPr/>
          </p:nvSpPr>
          <p:spPr bwMode="auto">
            <a:xfrm rot="5400000">
              <a:off x="5888464" y="2643985"/>
              <a:ext cx="2156080" cy="1724191"/>
            </a:xfrm>
            <a:prstGeom prst="triangle">
              <a:avLst/>
            </a:prstGeom>
            <a:solidFill>
              <a:schemeClr val="bg1"/>
            </a:solidFill>
            <a:ln w="19050">
              <a:solidFill>
                <a:srgbClr val="000000"/>
              </a:solidFill>
              <a:round/>
              <a:headEnd/>
              <a:tailEnd/>
            </a:ln>
          </p:spPr>
          <p:txBody>
            <a:bodyPr vert="vert270" wrap="square" lIns="91440" tIns="45720" rIns="91440" bIns="45720" numCol="1" rtlCol="0" anchor="ctr" anchorCtr="0" compatLnSpc="1">
              <a:prstTxWarp prst="textNoShape">
                <a:avLst/>
              </a:prstTxWarp>
            </a:bodyPr>
            <a:lstStyle/>
            <a:p>
              <a:pPr algn="ctr"/>
              <a:r>
                <a:rPr lang="sv-SE" dirty="0" smtClean="0"/>
                <a:t>X1</a:t>
              </a:r>
              <a:endParaRPr lang="sv-SE" dirty="0"/>
            </a:p>
          </p:txBody>
        </p:sp>
      </p:grpSp>
      <p:grpSp>
        <p:nvGrpSpPr>
          <p:cNvPr id="46" name="Group 45"/>
          <p:cNvGrpSpPr/>
          <p:nvPr/>
        </p:nvGrpSpPr>
        <p:grpSpPr>
          <a:xfrm>
            <a:off x="1974346" y="2592071"/>
            <a:ext cx="1314841" cy="2195969"/>
            <a:chOff x="1499200" y="2060848"/>
            <a:chExt cx="1724191" cy="2879642"/>
          </a:xfrm>
        </p:grpSpPr>
        <p:sp>
          <p:nvSpPr>
            <p:cNvPr id="47" name="Rectangle 46"/>
            <p:cNvSpPr/>
            <p:nvPr/>
          </p:nvSpPr>
          <p:spPr bwMode="auto">
            <a:xfrm>
              <a:off x="1691680" y="2060848"/>
              <a:ext cx="726365" cy="904340"/>
            </a:xfrm>
            <a:prstGeom prst="rect">
              <a:avLst/>
            </a:prstGeom>
            <a:solidFill>
              <a:schemeClr val="bg1"/>
            </a:solidFill>
            <a:ln w="19050">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sv-SE" dirty="0"/>
            </a:p>
          </p:txBody>
        </p:sp>
        <p:sp>
          <p:nvSpPr>
            <p:cNvPr id="48" name="Rectangle 47"/>
            <p:cNvSpPr/>
            <p:nvPr/>
          </p:nvSpPr>
          <p:spPr bwMode="auto">
            <a:xfrm>
              <a:off x="1691680" y="4036150"/>
              <a:ext cx="726365" cy="904340"/>
            </a:xfrm>
            <a:prstGeom prst="rect">
              <a:avLst/>
            </a:prstGeom>
            <a:solidFill>
              <a:schemeClr val="bg1"/>
            </a:solidFill>
            <a:ln w="19050">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sv-SE" dirty="0"/>
            </a:p>
          </p:txBody>
        </p:sp>
        <p:sp>
          <p:nvSpPr>
            <p:cNvPr id="49" name="Isosceles Triangle 48"/>
            <p:cNvSpPr/>
            <p:nvPr/>
          </p:nvSpPr>
          <p:spPr bwMode="auto">
            <a:xfrm rot="5400000">
              <a:off x="1283256" y="2640570"/>
              <a:ext cx="2156080" cy="1724191"/>
            </a:xfrm>
            <a:prstGeom prst="triangle">
              <a:avLst/>
            </a:prstGeom>
            <a:solidFill>
              <a:schemeClr val="bg1"/>
            </a:solidFill>
            <a:ln w="19050">
              <a:solidFill>
                <a:srgbClr val="000000"/>
              </a:solidFill>
              <a:round/>
              <a:headEnd/>
              <a:tailEnd/>
            </a:ln>
          </p:spPr>
          <p:txBody>
            <a:bodyPr vert="vert270" wrap="square" lIns="91440" tIns="45720" rIns="91440" bIns="45720" numCol="1" rtlCol="0" anchor="ctr" anchorCtr="0" compatLnSpc="1">
              <a:prstTxWarp prst="textNoShape">
                <a:avLst/>
              </a:prstTxWarp>
            </a:bodyPr>
            <a:lstStyle/>
            <a:p>
              <a:pPr algn="ctr"/>
              <a:r>
                <a:rPr lang="sv-SE" dirty="0" smtClean="0"/>
                <a:t>X1</a:t>
              </a:r>
              <a:endParaRPr lang="sv-SE" dirty="0"/>
            </a:p>
          </p:txBody>
        </p:sp>
      </p:grpSp>
      <p:grpSp>
        <p:nvGrpSpPr>
          <p:cNvPr id="50" name="Group 49"/>
          <p:cNvGrpSpPr/>
          <p:nvPr/>
        </p:nvGrpSpPr>
        <p:grpSpPr>
          <a:xfrm>
            <a:off x="5333377" y="3559906"/>
            <a:ext cx="2333538" cy="1644193"/>
            <a:chOff x="5167936" y="2428041"/>
            <a:chExt cx="3060040" cy="2156080"/>
          </a:xfrm>
        </p:grpSpPr>
        <p:cxnSp>
          <p:nvCxnSpPr>
            <p:cNvPr id="51" name="Straight Connector 50"/>
            <p:cNvCxnSpPr/>
            <p:nvPr/>
          </p:nvCxnSpPr>
          <p:spPr>
            <a:xfrm>
              <a:off x="5167936" y="3510386"/>
              <a:ext cx="3060040" cy="0"/>
            </a:xfrm>
            <a:prstGeom prst="line">
              <a:avLst/>
            </a:prstGeom>
            <a:ln w="19050">
              <a:solidFill>
                <a:srgbClr val="0070C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2" name="Oval 51"/>
            <p:cNvSpPr/>
            <p:nvPr/>
          </p:nvSpPr>
          <p:spPr bwMode="auto">
            <a:xfrm>
              <a:off x="7828600" y="3429000"/>
              <a:ext cx="144016" cy="144016"/>
            </a:xfrm>
            <a:prstGeom prst="ellipse">
              <a:avLst/>
            </a:prstGeom>
            <a:solidFill>
              <a:schemeClr val="bg1"/>
            </a:solidFill>
            <a:ln w="19050">
              <a:solidFill>
                <a:srgbClr val="000000"/>
              </a:solidFill>
              <a:round/>
              <a:headEnd/>
              <a:tailEnd/>
            </a:ln>
          </p:spPr>
          <p:txBody>
            <a:bodyPr vert="horz" wrap="square" lIns="91440" tIns="45720" rIns="91440" bIns="45720" numCol="1" rtlCol="0" anchor="t" anchorCtr="0" compatLnSpc="1">
              <a:prstTxWarp prst="textNoShape">
                <a:avLst/>
              </a:prstTxWarp>
            </a:bodyPr>
            <a:lstStyle/>
            <a:p>
              <a:pPr algn="ctr"/>
              <a:endParaRPr lang="sv-SE" dirty="0"/>
            </a:p>
          </p:txBody>
        </p:sp>
        <p:sp>
          <p:nvSpPr>
            <p:cNvPr id="53" name="Isosceles Triangle 52"/>
            <p:cNvSpPr/>
            <p:nvPr/>
          </p:nvSpPr>
          <p:spPr bwMode="auto">
            <a:xfrm rot="5400000">
              <a:off x="5888464" y="2643985"/>
              <a:ext cx="2156080" cy="1724191"/>
            </a:xfrm>
            <a:prstGeom prst="triangle">
              <a:avLst/>
            </a:prstGeom>
            <a:solidFill>
              <a:schemeClr val="bg1"/>
            </a:solidFill>
            <a:ln w="19050">
              <a:solidFill>
                <a:srgbClr val="000000"/>
              </a:solidFill>
              <a:round/>
              <a:headEnd/>
              <a:tailEnd/>
            </a:ln>
          </p:spPr>
          <p:txBody>
            <a:bodyPr vert="vert270" wrap="square" lIns="91440" tIns="45720" rIns="91440" bIns="45720" numCol="1" rtlCol="0" anchor="ctr" anchorCtr="0" compatLnSpc="1">
              <a:prstTxWarp prst="textNoShape">
                <a:avLst/>
              </a:prstTxWarp>
            </a:bodyPr>
            <a:lstStyle/>
            <a:p>
              <a:pPr algn="ctr"/>
              <a:r>
                <a:rPr lang="sv-SE" dirty="0" smtClean="0"/>
                <a:t>X1</a:t>
              </a:r>
              <a:endParaRPr lang="sv-SE" dirty="0"/>
            </a:p>
          </p:txBody>
        </p:sp>
      </p:grpSp>
      <p:cxnSp>
        <p:nvCxnSpPr>
          <p:cNvPr id="54" name="Straight Connector 53"/>
          <p:cNvCxnSpPr/>
          <p:nvPr/>
        </p:nvCxnSpPr>
        <p:spPr>
          <a:xfrm>
            <a:off x="3384108" y="1878719"/>
            <a:ext cx="2196487" cy="2805975"/>
          </a:xfrm>
          <a:prstGeom prst="line">
            <a:avLst/>
          </a:prstGeom>
          <a:ln w="19050">
            <a:solidFill>
              <a:srgbClr val="0070C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55" name="Group 54"/>
          <p:cNvGrpSpPr/>
          <p:nvPr/>
        </p:nvGrpSpPr>
        <p:grpSpPr>
          <a:xfrm>
            <a:off x="5777804" y="4389434"/>
            <a:ext cx="234356" cy="440664"/>
            <a:chOff x="5253491" y="4576924"/>
            <a:chExt cx="470637" cy="1035763"/>
          </a:xfrm>
        </p:grpSpPr>
        <p:grpSp>
          <p:nvGrpSpPr>
            <p:cNvPr id="56" name="Group 55"/>
            <p:cNvGrpSpPr/>
            <p:nvPr/>
          </p:nvGrpSpPr>
          <p:grpSpPr>
            <a:xfrm>
              <a:off x="5253491" y="5044155"/>
              <a:ext cx="470637" cy="110625"/>
              <a:chOff x="5201109" y="5044155"/>
              <a:chExt cx="470637" cy="110625"/>
            </a:xfrm>
          </p:grpSpPr>
          <p:sp>
            <p:nvSpPr>
              <p:cNvPr id="60" name="Line 8"/>
              <p:cNvSpPr>
                <a:spLocks noChangeShapeType="1"/>
              </p:cNvSpPr>
              <p:nvPr/>
            </p:nvSpPr>
            <p:spPr bwMode="auto">
              <a:xfrm>
                <a:off x="5201109" y="5044155"/>
                <a:ext cx="470637" cy="0"/>
              </a:xfrm>
              <a:prstGeom prst="line">
                <a:avLst/>
              </a:prstGeom>
              <a:noFill/>
              <a:ln w="1905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Line 7"/>
              <p:cNvSpPr>
                <a:spLocks noChangeShapeType="1"/>
              </p:cNvSpPr>
              <p:nvPr/>
            </p:nvSpPr>
            <p:spPr bwMode="auto">
              <a:xfrm>
                <a:off x="5201109" y="5154780"/>
                <a:ext cx="470637" cy="0"/>
              </a:xfrm>
              <a:prstGeom prst="line">
                <a:avLst/>
              </a:prstGeom>
              <a:noFill/>
              <a:ln w="1905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7" name="Line 6"/>
            <p:cNvSpPr>
              <a:spLocks noChangeShapeType="1"/>
            </p:cNvSpPr>
            <p:nvPr/>
          </p:nvSpPr>
          <p:spPr bwMode="auto">
            <a:xfrm flipH="1">
              <a:off x="5488809" y="4576924"/>
              <a:ext cx="0" cy="457907"/>
            </a:xfrm>
            <a:prstGeom prst="line">
              <a:avLst/>
            </a:prstGeom>
            <a:noFill/>
            <a:ln w="1905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Line 6"/>
            <p:cNvSpPr>
              <a:spLocks noChangeShapeType="1"/>
            </p:cNvSpPr>
            <p:nvPr/>
          </p:nvSpPr>
          <p:spPr bwMode="auto">
            <a:xfrm flipH="1">
              <a:off x="5488809" y="5154780"/>
              <a:ext cx="0" cy="457907"/>
            </a:xfrm>
            <a:prstGeom prst="line">
              <a:avLst/>
            </a:prstGeom>
            <a:noFill/>
            <a:ln w="1905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Line 31"/>
            <p:cNvSpPr>
              <a:spLocks noChangeShapeType="1"/>
            </p:cNvSpPr>
            <p:nvPr/>
          </p:nvSpPr>
          <p:spPr bwMode="auto">
            <a:xfrm>
              <a:off x="5416809" y="5612687"/>
              <a:ext cx="144000" cy="0"/>
            </a:xfrm>
            <a:prstGeom prst="line">
              <a:avLst/>
            </a:prstGeom>
            <a:noFill/>
            <a:ln w="1905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2" name="Group 61"/>
          <p:cNvGrpSpPr/>
          <p:nvPr/>
        </p:nvGrpSpPr>
        <p:grpSpPr>
          <a:xfrm>
            <a:off x="5220072" y="3697529"/>
            <a:ext cx="234356" cy="440664"/>
            <a:chOff x="5253491" y="4576924"/>
            <a:chExt cx="470637" cy="1035763"/>
          </a:xfrm>
        </p:grpSpPr>
        <p:grpSp>
          <p:nvGrpSpPr>
            <p:cNvPr id="63" name="Group 62"/>
            <p:cNvGrpSpPr/>
            <p:nvPr/>
          </p:nvGrpSpPr>
          <p:grpSpPr>
            <a:xfrm>
              <a:off x="5253491" y="5044155"/>
              <a:ext cx="470637" cy="110625"/>
              <a:chOff x="5201109" y="5044155"/>
              <a:chExt cx="470637" cy="110625"/>
            </a:xfrm>
          </p:grpSpPr>
          <p:sp>
            <p:nvSpPr>
              <p:cNvPr id="67" name="Line 8"/>
              <p:cNvSpPr>
                <a:spLocks noChangeShapeType="1"/>
              </p:cNvSpPr>
              <p:nvPr/>
            </p:nvSpPr>
            <p:spPr bwMode="auto">
              <a:xfrm>
                <a:off x="5201109" y="5044155"/>
                <a:ext cx="470637" cy="0"/>
              </a:xfrm>
              <a:prstGeom prst="line">
                <a:avLst/>
              </a:prstGeom>
              <a:noFill/>
              <a:ln w="1905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Line 7"/>
              <p:cNvSpPr>
                <a:spLocks noChangeShapeType="1"/>
              </p:cNvSpPr>
              <p:nvPr/>
            </p:nvSpPr>
            <p:spPr bwMode="auto">
              <a:xfrm>
                <a:off x="5201109" y="5154780"/>
                <a:ext cx="470637" cy="0"/>
              </a:xfrm>
              <a:prstGeom prst="line">
                <a:avLst/>
              </a:prstGeom>
              <a:noFill/>
              <a:ln w="1905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4" name="Line 6"/>
            <p:cNvSpPr>
              <a:spLocks noChangeShapeType="1"/>
            </p:cNvSpPr>
            <p:nvPr/>
          </p:nvSpPr>
          <p:spPr bwMode="auto">
            <a:xfrm flipH="1">
              <a:off x="5488809" y="4576924"/>
              <a:ext cx="0" cy="457907"/>
            </a:xfrm>
            <a:prstGeom prst="line">
              <a:avLst/>
            </a:prstGeom>
            <a:noFill/>
            <a:ln w="1905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Line 6"/>
            <p:cNvSpPr>
              <a:spLocks noChangeShapeType="1"/>
            </p:cNvSpPr>
            <p:nvPr/>
          </p:nvSpPr>
          <p:spPr bwMode="auto">
            <a:xfrm flipH="1">
              <a:off x="5488809" y="5154780"/>
              <a:ext cx="0" cy="457907"/>
            </a:xfrm>
            <a:prstGeom prst="line">
              <a:avLst/>
            </a:prstGeom>
            <a:noFill/>
            <a:ln w="1905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Line 31"/>
            <p:cNvSpPr>
              <a:spLocks noChangeShapeType="1"/>
            </p:cNvSpPr>
            <p:nvPr/>
          </p:nvSpPr>
          <p:spPr bwMode="auto">
            <a:xfrm>
              <a:off x="5416809" y="5612687"/>
              <a:ext cx="144000" cy="0"/>
            </a:xfrm>
            <a:prstGeom prst="line">
              <a:avLst/>
            </a:prstGeom>
            <a:noFill/>
            <a:ln w="1905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9" name="Group 68"/>
          <p:cNvGrpSpPr/>
          <p:nvPr/>
        </p:nvGrpSpPr>
        <p:grpSpPr>
          <a:xfrm>
            <a:off x="4697684" y="3005483"/>
            <a:ext cx="234356" cy="440664"/>
            <a:chOff x="5253491" y="4576924"/>
            <a:chExt cx="470637" cy="1035763"/>
          </a:xfrm>
        </p:grpSpPr>
        <p:grpSp>
          <p:nvGrpSpPr>
            <p:cNvPr id="70" name="Group 69"/>
            <p:cNvGrpSpPr/>
            <p:nvPr/>
          </p:nvGrpSpPr>
          <p:grpSpPr>
            <a:xfrm>
              <a:off x="5253491" y="5044155"/>
              <a:ext cx="470637" cy="110625"/>
              <a:chOff x="5201109" y="5044155"/>
              <a:chExt cx="470637" cy="110625"/>
            </a:xfrm>
          </p:grpSpPr>
          <p:sp>
            <p:nvSpPr>
              <p:cNvPr id="74" name="Line 8"/>
              <p:cNvSpPr>
                <a:spLocks noChangeShapeType="1"/>
              </p:cNvSpPr>
              <p:nvPr/>
            </p:nvSpPr>
            <p:spPr bwMode="auto">
              <a:xfrm>
                <a:off x="5201109" y="5044155"/>
                <a:ext cx="470637" cy="0"/>
              </a:xfrm>
              <a:prstGeom prst="line">
                <a:avLst/>
              </a:prstGeom>
              <a:noFill/>
              <a:ln w="1905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Line 7"/>
              <p:cNvSpPr>
                <a:spLocks noChangeShapeType="1"/>
              </p:cNvSpPr>
              <p:nvPr/>
            </p:nvSpPr>
            <p:spPr bwMode="auto">
              <a:xfrm>
                <a:off x="5201109" y="5154780"/>
                <a:ext cx="470637" cy="0"/>
              </a:xfrm>
              <a:prstGeom prst="line">
                <a:avLst/>
              </a:prstGeom>
              <a:noFill/>
              <a:ln w="1905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1" name="Line 6"/>
            <p:cNvSpPr>
              <a:spLocks noChangeShapeType="1"/>
            </p:cNvSpPr>
            <p:nvPr/>
          </p:nvSpPr>
          <p:spPr bwMode="auto">
            <a:xfrm flipH="1">
              <a:off x="5488809" y="4576924"/>
              <a:ext cx="0" cy="457907"/>
            </a:xfrm>
            <a:prstGeom prst="line">
              <a:avLst/>
            </a:prstGeom>
            <a:noFill/>
            <a:ln w="1905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Line 6"/>
            <p:cNvSpPr>
              <a:spLocks noChangeShapeType="1"/>
            </p:cNvSpPr>
            <p:nvPr/>
          </p:nvSpPr>
          <p:spPr bwMode="auto">
            <a:xfrm flipH="1">
              <a:off x="5488809" y="5154780"/>
              <a:ext cx="0" cy="457907"/>
            </a:xfrm>
            <a:prstGeom prst="line">
              <a:avLst/>
            </a:prstGeom>
            <a:noFill/>
            <a:ln w="1905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Line 31"/>
            <p:cNvSpPr>
              <a:spLocks noChangeShapeType="1"/>
            </p:cNvSpPr>
            <p:nvPr/>
          </p:nvSpPr>
          <p:spPr bwMode="auto">
            <a:xfrm>
              <a:off x="5416809" y="5612687"/>
              <a:ext cx="144000" cy="0"/>
            </a:xfrm>
            <a:prstGeom prst="line">
              <a:avLst/>
            </a:prstGeom>
            <a:noFill/>
            <a:ln w="1905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6" name="Group 75"/>
          <p:cNvGrpSpPr/>
          <p:nvPr/>
        </p:nvGrpSpPr>
        <p:grpSpPr>
          <a:xfrm>
            <a:off x="4141262" y="2313578"/>
            <a:ext cx="234356" cy="440664"/>
            <a:chOff x="5253491" y="4576924"/>
            <a:chExt cx="470637" cy="1035763"/>
          </a:xfrm>
        </p:grpSpPr>
        <p:grpSp>
          <p:nvGrpSpPr>
            <p:cNvPr id="77" name="Group 76"/>
            <p:cNvGrpSpPr/>
            <p:nvPr/>
          </p:nvGrpSpPr>
          <p:grpSpPr>
            <a:xfrm>
              <a:off x="5253491" y="5044155"/>
              <a:ext cx="470637" cy="110625"/>
              <a:chOff x="5201109" y="5044155"/>
              <a:chExt cx="470637" cy="110625"/>
            </a:xfrm>
          </p:grpSpPr>
          <p:sp>
            <p:nvSpPr>
              <p:cNvPr id="81" name="Line 8"/>
              <p:cNvSpPr>
                <a:spLocks noChangeShapeType="1"/>
              </p:cNvSpPr>
              <p:nvPr/>
            </p:nvSpPr>
            <p:spPr bwMode="auto">
              <a:xfrm>
                <a:off x="5201109" y="5044155"/>
                <a:ext cx="470637" cy="0"/>
              </a:xfrm>
              <a:prstGeom prst="line">
                <a:avLst/>
              </a:prstGeom>
              <a:noFill/>
              <a:ln w="1905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Line 7"/>
              <p:cNvSpPr>
                <a:spLocks noChangeShapeType="1"/>
              </p:cNvSpPr>
              <p:nvPr/>
            </p:nvSpPr>
            <p:spPr bwMode="auto">
              <a:xfrm>
                <a:off x="5201109" y="5154780"/>
                <a:ext cx="470637" cy="0"/>
              </a:xfrm>
              <a:prstGeom prst="line">
                <a:avLst/>
              </a:prstGeom>
              <a:noFill/>
              <a:ln w="1905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8" name="Line 6"/>
            <p:cNvSpPr>
              <a:spLocks noChangeShapeType="1"/>
            </p:cNvSpPr>
            <p:nvPr/>
          </p:nvSpPr>
          <p:spPr bwMode="auto">
            <a:xfrm flipH="1">
              <a:off x="5488809" y="4576924"/>
              <a:ext cx="0" cy="457907"/>
            </a:xfrm>
            <a:prstGeom prst="line">
              <a:avLst/>
            </a:prstGeom>
            <a:noFill/>
            <a:ln w="1905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Line 6"/>
            <p:cNvSpPr>
              <a:spLocks noChangeShapeType="1"/>
            </p:cNvSpPr>
            <p:nvPr/>
          </p:nvSpPr>
          <p:spPr bwMode="auto">
            <a:xfrm flipH="1">
              <a:off x="5488809" y="5154780"/>
              <a:ext cx="0" cy="457907"/>
            </a:xfrm>
            <a:prstGeom prst="line">
              <a:avLst/>
            </a:prstGeom>
            <a:noFill/>
            <a:ln w="1905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Line 31"/>
            <p:cNvSpPr>
              <a:spLocks noChangeShapeType="1"/>
            </p:cNvSpPr>
            <p:nvPr/>
          </p:nvSpPr>
          <p:spPr bwMode="auto">
            <a:xfrm>
              <a:off x="5416809" y="5612687"/>
              <a:ext cx="144000" cy="0"/>
            </a:xfrm>
            <a:prstGeom prst="line">
              <a:avLst/>
            </a:prstGeom>
            <a:noFill/>
            <a:ln w="1905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83" name="Rectangle 9"/>
          <p:cNvSpPr>
            <a:spLocks noChangeArrowheads="1"/>
          </p:cNvSpPr>
          <p:nvPr/>
        </p:nvSpPr>
        <p:spPr bwMode="auto">
          <a:xfrm>
            <a:off x="3951883" y="2315924"/>
            <a:ext cx="404093" cy="32836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fontAlgn="base">
              <a:spcBef>
                <a:spcPct val="0"/>
              </a:spcBef>
              <a:spcAft>
                <a:spcPct val="0"/>
              </a:spcAft>
            </a:pPr>
            <a:r>
              <a:rPr kumimoji="0" lang="en-US" sz="1400" b="0" i="1" u="none" strike="noStrike" cap="none" normalizeH="0" baseline="0" dirty="0" smtClean="0">
                <a:ln>
                  <a:noFill/>
                </a:ln>
                <a:solidFill>
                  <a:srgbClr val="000000"/>
                </a:solidFill>
                <a:effectLst/>
                <a:ea typeface="Calibri" pitchFamily="34" charset="0"/>
                <a:cs typeface="Geneva" pitchFamily="34" charset="0"/>
              </a:rPr>
              <a:t>C</a:t>
            </a:r>
            <a:r>
              <a:rPr lang="en-US" sz="1400" i="1" baseline="-30000" dirty="0" smtClean="0">
                <a:solidFill>
                  <a:srgbClr val="000000"/>
                </a:solidFill>
                <a:ea typeface="Calibri" pitchFamily="34" charset="0"/>
                <a:cs typeface="Geneva" pitchFamily="34" charset="0"/>
              </a:rPr>
              <a:t>G</a:t>
            </a:r>
            <a:endParaRPr lang="en-US" sz="1400" i="1" dirty="0"/>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tx1"/>
              </a:solidFill>
              <a:effectLst/>
              <a:latin typeface="Arial" pitchFamily="34" charset="0"/>
            </a:endParaRPr>
          </a:p>
        </p:txBody>
      </p:sp>
      <p:sp>
        <p:nvSpPr>
          <p:cNvPr id="84" name="Rectangle 9"/>
          <p:cNvSpPr>
            <a:spLocks noChangeArrowheads="1"/>
          </p:cNvSpPr>
          <p:nvPr/>
        </p:nvSpPr>
        <p:spPr bwMode="auto">
          <a:xfrm>
            <a:off x="4527947" y="3009575"/>
            <a:ext cx="404093" cy="32836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fontAlgn="base">
              <a:spcBef>
                <a:spcPct val="0"/>
              </a:spcBef>
              <a:spcAft>
                <a:spcPct val="0"/>
              </a:spcAft>
            </a:pPr>
            <a:r>
              <a:rPr kumimoji="0" lang="en-US" sz="1400" b="0" i="1" u="none" strike="noStrike" cap="none" normalizeH="0" baseline="0" dirty="0" smtClean="0">
                <a:ln>
                  <a:noFill/>
                </a:ln>
                <a:solidFill>
                  <a:srgbClr val="000000"/>
                </a:solidFill>
                <a:effectLst/>
                <a:ea typeface="Calibri" pitchFamily="34" charset="0"/>
                <a:cs typeface="Geneva" pitchFamily="34" charset="0"/>
              </a:rPr>
              <a:t>C</a:t>
            </a:r>
            <a:r>
              <a:rPr lang="en-US" sz="1400" i="1" baseline="-30000" dirty="0" smtClean="0">
                <a:solidFill>
                  <a:srgbClr val="000000"/>
                </a:solidFill>
                <a:ea typeface="Calibri" pitchFamily="34" charset="0"/>
                <a:cs typeface="Geneva" pitchFamily="34" charset="0"/>
              </a:rPr>
              <a:t>G</a:t>
            </a:r>
            <a:endParaRPr lang="en-US" sz="1400" i="1" dirty="0"/>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tx1"/>
              </a:solidFill>
              <a:effectLst/>
              <a:latin typeface="Arial" pitchFamily="34" charset="0"/>
            </a:endParaRPr>
          </a:p>
        </p:txBody>
      </p:sp>
      <p:sp>
        <p:nvSpPr>
          <p:cNvPr id="85" name="Rectangle 9"/>
          <p:cNvSpPr>
            <a:spLocks noChangeArrowheads="1"/>
          </p:cNvSpPr>
          <p:nvPr/>
        </p:nvSpPr>
        <p:spPr bwMode="auto">
          <a:xfrm>
            <a:off x="5032003" y="3748706"/>
            <a:ext cx="404093" cy="32836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fontAlgn="base">
              <a:spcBef>
                <a:spcPct val="0"/>
              </a:spcBef>
              <a:spcAft>
                <a:spcPct val="0"/>
              </a:spcAft>
            </a:pPr>
            <a:r>
              <a:rPr kumimoji="0" lang="en-US" sz="1400" b="0" i="1" u="none" strike="noStrike" cap="none" normalizeH="0" baseline="0" dirty="0" smtClean="0">
                <a:ln>
                  <a:noFill/>
                </a:ln>
                <a:solidFill>
                  <a:srgbClr val="000000"/>
                </a:solidFill>
                <a:effectLst/>
                <a:ea typeface="Calibri" pitchFamily="34" charset="0"/>
                <a:cs typeface="Geneva" pitchFamily="34" charset="0"/>
              </a:rPr>
              <a:t>C</a:t>
            </a:r>
            <a:r>
              <a:rPr lang="en-US" sz="1400" i="1" baseline="-30000" dirty="0" smtClean="0">
                <a:solidFill>
                  <a:srgbClr val="000000"/>
                </a:solidFill>
                <a:ea typeface="Calibri" pitchFamily="34" charset="0"/>
                <a:cs typeface="Geneva" pitchFamily="34" charset="0"/>
              </a:rPr>
              <a:t>G</a:t>
            </a:r>
            <a:endParaRPr lang="en-US" sz="1400" i="1" dirty="0"/>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tx1"/>
              </a:solidFill>
              <a:effectLst/>
              <a:latin typeface="Arial" pitchFamily="34" charset="0"/>
            </a:endParaRPr>
          </a:p>
        </p:txBody>
      </p:sp>
      <p:sp>
        <p:nvSpPr>
          <p:cNvPr id="86" name="Rectangle 9"/>
          <p:cNvSpPr>
            <a:spLocks noChangeArrowheads="1"/>
          </p:cNvSpPr>
          <p:nvPr/>
        </p:nvSpPr>
        <p:spPr bwMode="auto">
          <a:xfrm>
            <a:off x="5608067" y="4387834"/>
            <a:ext cx="404093" cy="32836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fontAlgn="base">
              <a:spcBef>
                <a:spcPct val="0"/>
              </a:spcBef>
              <a:spcAft>
                <a:spcPct val="0"/>
              </a:spcAft>
            </a:pPr>
            <a:r>
              <a:rPr kumimoji="0" lang="en-US" sz="1400" b="0" i="1" u="none" strike="noStrike" cap="none" normalizeH="0" baseline="0" dirty="0" smtClean="0">
                <a:ln>
                  <a:noFill/>
                </a:ln>
                <a:solidFill>
                  <a:srgbClr val="000000"/>
                </a:solidFill>
                <a:effectLst/>
                <a:ea typeface="Calibri" pitchFamily="34" charset="0"/>
                <a:cs typeface="Geneva" pitchFamily="34" charset="0"/>
              </a:rPr>
              <a:t>C</a:t>
            </a:r>
            <a:r>
              <a:rPr lang="en-US" sz="1400" i="1" baseline="-30000" dirty="0" smtClean="0">
                <a:solidFill>
                  <a:srgbClr val="000000"/>
                </a:solidFill>
                <a:ea typeface="Calibri" pitchFamily="34" charset="0"/>
                <a:cs typeface="Geneva" pitchFamily="34" charset="0"/>
              </a:rPr>
              <a:t>G</a:t>
            </a:r>
            <a:endParaRPr lang="en-US" sz="1400" i="1" dirty="0"/>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11567228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Defining logical effort</a:t>
            </a:r>
            <a:endParaRPr lang="sv-SE" dirty="0"/>
          </a:p>
        </p:txBody>
      </p:sp>
      <p:sp>
        <p:nvSpPr>
          <p:cNvPr id="3" name="Date Placeholder 2"/>
          <p:cNvSpPr>
            <a:spLocks noGrp="1"/>
          </p:cNvSpPr>
          <p:nvPr>
            <p:ph type="dt" sz="half" idx="10"/>
          </p:nvPr>
        </p:nvSpPr>
        <p:spPr/>
        <p:txBody>
          <a:bodyPr/>
          <a:lstStyle/>
          <a:p>
            <a:r>
              <a:rPr lang="sv-SE" smtClean="0"/>
              <a:t>2017</a:t>
            </a:r>
            <a:endParaRPr lang="sv-SE"/>
          </a:p>
        </p:txBody>
      </p:sp>
      <p:sp>
        <p:nvSpPr>
          <p:cNvPr id="4" name="Footer Placeholder 3"/>
          <p:cNvSpPr>
            <a:spLocks noGrp="1"/>
          </p:cNvSpPr>
          <p:nvPr>
            <p:ph type="ftr" sz="quarter" idx="11"/>
          </p:nvPr>
        </p:nvSpPr>
        <p:spPr/>
        <p:txBody>
          <a:bodyPr/>
          <a:lstStyle/>
          <a:p>
            <a:r>
              <a:rPr lang="sv-SE" smtClean="0"/>
              <a:t>Integrated Circuit Design</a:t>
            </a:r>
            <a:endParaRPr lang="sv-SE"/>
          </a:p>
        </p:txBody>
      </p:sp>
      <p:sp>
        <p:nvSpPr>
          <p:cNvPr id="5" name="Slide Number Placeholder 4"/>
          <p:cNvSpPr>
            <a:spLocks noGrp="1"/>
          </p:cNvSpPr>
          <p:nvPr>
            <p:ph type="sldNum" sz="quarter" idx="12"/>
          </p:nvPr>
        </p:nvSpPr>
        <p:spPr/>
        <p:txBody>
          <a:bodyPr/>
          <a:lstStyle/>
          <a:p>
            <a:r>
              <a:rPr lang="sv-SE" dirty="0" smtClean="0"/>
              <a:t>15</a:t>
            </a:r>
            <a:endParaRPr lang="sv-SE" dirty="0"/>
          </a:p>
        </p:txBody>
      </p:sp>
      <p:sp>
        <p:nvSpPr>
          <p:cNvPr id="6" name="Rectangle 2"/>
          <p:cNvSpPr>
            <a:spLocks noChangeArrowheads="1"/>
          </p:cNvSpPr>
          <p:nvPr/>
        </p:nvSpPr>
        <p:spPr bwMode="auto">
          <a:xfrm>
            <a:off x="0" y="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graphicFrame>
        <p:nvGraphicFramePr>
          <p:cNvPr id="7" name="Object 6"/>
          <p:cNvGraphicFramePr>
            <a:graphicFrameLocks noChangeAspect="1"/>
          </p:cNvGraphicFramePr>
          <p:nvPr>
            <p:extLst>
              <p:ext uri="{D42A27DB-BD31-4B8C-83A1-F6EECF244321}">
                <p14:modId xmlns:p14="http://schemas.microsoft.com/office/powerpoint/2010/main" val="2903664254"/>
              </p:ext>
            </p:extLst>
          </p:nvPr>
        </p:nvGraphicFramePr>
        <p:xfrm>
          <a:off x="2895600" y="1464733"/>
          <a:ext cx="3305175" cy="552450"/>
        </p:xfrm>
        <a:graphic>
          <a:graphicData uri="http://schemas.openxmlformats.org/presentationml/2006/ole">
            <mc:AlternateContent xmlns:mc="http://schemas.openxmlformats.org/markup-compatibility/2006">
              <mc:Choice xmlns:v="urn:schemas-microsoft-com:vml" Requires="v">
                <p:oleObj spid="_x0000_s35891" name="Equation" r:id="rId3" imgW="2971800" imgH="520700" progId="Equation.DSMT4">
                  <p:embed/>
                </p:oleObj>
              </mc:Choice>
              <mc:Fallback>
                <p:oleObj name="Equation" r:id="rId3" imgW="2971800" imgH="5207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1464733"/>
                        <a:ext cx="3305175" cy="552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Line 26"/>
          <p:cNvSpPr>
            <a:spLocks noChangeShapeType="1"/>
          </p:cNvSpPr>
          <p:nvPr/>
        </p:nvSpPr>
        <p:spPr bwMode="auto">
          <a:xfrm flipV="1">
            <a:off x="3347864" y="2912867"/>
            <a:ext cx="319146"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9" name="Straight Connector 8"/>
          <p:cNvCxnSpPr/>
          <p:nvPr/>
        </p:nvCxnSpPr>
        <p:spPr>
          <a:xfrm flipH="1">
            <a:off x="2903594" y="3895725"/>
            <a:ext cx="8184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094660" y="4572000"/>
            <a:ext cx="161786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Line 2"/>
          <p:cNvSpPr>
            <a:spLocks noChangeShapeType="1"/>
          </p:cNvSpPr>
          <p:nvPr/>
        </p:nvSpPr>
        <p:spPr bwMode="auto">
          <a:xfrm flipH="1" flipV="1">
            <a:off x="2947921" y="2098228"/>
            <a:ext cx="0" cy="304711"/>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Line 3"/>
          <p:cNvSpPr>
            <a:spLocks noChangeShapeType="1"/>
          </p:cNvSpPr>
          <p:nvPr/>
        </p:nvSpPr>
        <p:spPr bwMode="auto">
          <a:xfrm flipH="1">
            <a:off x="2370149" y="3466655"/>
            <a:ext cx="1771653"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Line 4"/>
          <p:cNvSpPr>
            <a:spLocks noChangeShapeType="1"/>
          </p:cNvSpPr>
          <p:nvPr/>
        </p:nvSpPr>
        <p:spPr bwMode="auto">
          <a:xfrm flipH="1">
            <a:off x="2362958" y="2404843"/>
            <a:ext cx="1635439"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5"/>
          <p:cNvSpPr>
            <a:spLocks/>
          </p:cNvSpPr>
          <p:nvPr/>
        </p:nvSpPr>
        <p:spPr bwMode="auto">
          <a:xfrm>
            <a:off x="3062917" y="2397179"/>
            <a:ext cx="143393" cy="1069476"/>
          </a:xfrm>
          <a:custGeom>
            <a:avLst/>
            <a:gdLst/>
            <a:ahLst/>
            <a:cxnLst>
              <a:cxn ang="0">
                <a:pos x="50" y="383"/>
              </a:cxn>
              <a:cxn ang="0">
                <a:pos x="50" y="250"/>
              </a:cxn>
              <a:cxn ang="0">
                <a:pos x="0" y="250"/>
              </a:cxn>
              <a:cxn ang="0">
                <a:pos x="0" y="108"/>
              </a:cxn>
              <a:cxn ang="0">
                <a:pos x="50" y="108"/>
              </a:cxn>
              <a:cxn ang="0">
                <a:pos x="50" y="0"/>
              </a:cxn>
            </a:cxnLst>
            <a:rect l="0" t="0" r="r" b="b"/>
            <a:pathLst>
              <a:path w="50" h="383">
                <a:moveTo>
                  <a:pt x="50" y="383"/>
                </a:moveTo>
                <a:lnTo>
                  <a:pt x="50" y="250"/>
                </a:lnTo>
                <a:lnTo>
                  <a:pt x="0" y="250"/>
                </a:lnTo>
                <a:lnTo>
                  <a:pt x="0" y="108"/>
                </a:lnTo>
                <a:lnTo>
                  <a:pt x="50" y="108"/>
                </a:lnTo>
                <a:lnTo>
                  <a:pt x="50" y="0"/>
                </a:lnTo>
              </a:path>
            </a:pathLst>
          </a:cu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Line 6"/>
          <p:cNvSpPr>
            <a:spLocks noChangeShapeType="1"/>
          </p:cNvSpPr>
          <p:nvPr/>
        </p:nvSpPr>
        <p:spPr bwMode="auto">
          <a:xfrm flipH="1" flipV="1">
            <a:off x="2949397" y="2698904"/>
            <a:ext cx="0" cy="397318"/>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2"/>
          <p:cNvSpPr>
            <a:spLocks/>
          </p:cNvSpPr>
          <p:nvPr/>
        </p:nvSpPr>
        <p:spPr bwMode="auto">
          <a:xfrm>
            <a:off x="3850762" y="4371827"/>
            <a:ext cx="143393" cy="397318"/>
          </a:xfrm>
          <a:custGeom>
            <a:avLst/>
            <a:gdLst/>
            <a:ahLst/>
            <a:cxnLst>
              <a:cxn ang="0">
                <a:pos x="50" y="142"/>
              </a:cxn>
              <a:cxn ang="0">
                <a:pos x="0" y="142"/>
              </a:cxn>
              <a:cxn ang="0">
                <a:pos x="0" y="0"/>
              </a:cxn>
              <a:cxn ang="0">
                <a:pos x="50" y="0"/>
              </a:cxn>
            </a:cxnLst>
            <a:rect l="0" t="0" r="r" b="b"/>
            <a:pathLst>
              <a:path w="50" h="142">
                <a:moveTo>
                  <a:pt x="50" y="142"/>
                </a:moveTo>
                <a:lnTo>
                  <a:pt x="0" y="142"/>
                </a:lnTo>
                <a:lnTo>
                  <a:pt x="0" y="0"/>
                </a:lnTo>
                <a:lnTo>
                  <a:pt x="50" y="0"/>
                </a:lnTo>
              </a:path>
            </a:pathLst>
          </a:cu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Line 13"/>
          <p:cNvSpPr>
            <a:spLocks noChangeShapeType="1"/>
          </p:cNvSpPr>
          <p:nvPr/>
        </p:nvSpPr>
        <p:spPr bwMode="auto">
          <a:xfrm flipH="1" flipV="1">
            <a:off x="3713344" y="4371827"/>
            <a:ext cx="0" cy="397318"/>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p:cNvSpPr>
          <p:nvPr/>
        </p:nvSpPr>
        <p:spPr bwMode="auto">
          <a:xfrm>
            <a:off x="3850762" y="3696683"/>
            <a:ext cx="143393" cy="397318"/>
          </a:xfrm>
          <a:custGeom>
            <a:avLst/>
            <a:gdLst/>
            <a:ahLst/>
            <a:cxnLst>
              <a:cxn ang="0">
                <a:pos x="50" y="142"/>
              </a:cxn>
              <a:cxn ang="0">
                <a:pos x="0" y="142"/>
              </a:cxn>
              <a:cxn ang="0">
                <a:pos x="0" y="0"/>
              </a:cxn>
              <a:cxn ang="0">
                <a:pos x="50" y="0"/>
              </a:cxn>
            </a:cxnLst>
            <a:rect l="0" t="0" r="r" b="b"/>
            <a:pathLst>
              <a:path w="50" h="142">
                <a:moveTo>
                  <a:pt x="50" y="142"/>
                </a:moveTo>
                <a:lnTo>
                  <a:pt x="0" y="142"/>
                </a:lnTo>
                <a:lnTo>
                  <a:pt x="0" y="0"/>
                </a:lnTo>
                <a:lnTo>
                  <a:pt x="50" y="0"/>
                </a:lnTo>
              </a:path>
            </a:pathLst>
          </a:cu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Line 17"/>
          <p:cNvSpPr>
            <a:spLocks noChangeShapeType="1"/>
          </p:cNvSpPr>
          <p:nvPr/>
        </p:nvSpPr>
        <p:spPr bwMode="auto">
          <a:xfrm flipH="1" flipV="1">
            <a:off x="3713344" y="3696683"/>
            <a:ext cx="0" cy="397318"/>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p:cNvSpPr>
          <p:nvPr/>
        </p:nvSpPr>
        <p:spPr bwMode="auto">
          <a:xfrm>
            <a:off x="2229091" y="2397179"/>
            <a:ext cx="140407" cy="1069476"/>
          </a:xfrm>
          <a:custGeom>
            <a:avLst/>
            <a:gdLst/>
            <a:ahLst/>
            <a:cxnLst>
              <a:cxn ang="0">
                <a:pos x="50" y="383"/>
              </a:cxn>
              <a:cxn ang="0">
                <a:pos x="50" y="250"/>
              </a:cxn>
              <a:cxn ang="0">
                <a:pos x="0" y="250"/>
              </a:cxn>
              <a:cxn ang="0">
                <a:pos x="0" y="108"/>
              </a:cxn>
              <a:cxn ang="0">
                <a:pos x="50" y="108"/>
              </a:cxn>
              <a:cxn ang="0">
                <a:pos x="50" y="0"/>
              </a:cxn>
            </a:cxnLst>
            <a:rect l="0" t="0" r="r" b="b"/>
            <a:pathLst>
              <a:path w="50" h="383">
                <a:moveTo>
                  <a:pt x="50" y="383"/>
                </a:moveTo>
                <a:lnTo>
                  <a:pt x="50" y="250"/>
                </a:lnTo>
                <a:lnTo>
                  <a:pt x="0" y="250"/>
                </a:lnTo>
                <a:lnTo>
                  <a:pt x="0" y="108"/>
                </a:lnTo>
                <a:lnTo>
                  <a:pt x="50" y="108"/>
                </a:lnTo>
                <a:lnTo>
                  <a:pt x="50" y="0"/>
                </a:lnTo>
              </a:path>
            </a:pathLst>
          </a:cu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Line 19"/>
          <p:cNvSpPr>
            <a:spLocks noChangeShapeType="1"/>
          </p:cNvSpPr>
          <p:nvPr/>
        </p:nvSpPr>
        <p:spPr bwMode="auto">
          <a:xfrm flipH="1" flipV="1">
            <a:off x="2094660" y="2698904"/>
            <a:ext cx="0" cy="397318"/>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Line 20"/>
          <p:cNvSpPr>
            <a:spLocks noChangeShapeType="1"/>
          </p:cNvSpPr>
          <p:nvPr/>
        </p:nvSpPr>
        <p:spPr bwMode="auto">
          <a:xfrm flipH="1">
            <a:off x="3998398" y="3457575"/>
            <a:ext cx="0" cy="248633"/>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Line 21"/>
          <p:cNvSpPr>
            <a:spLocks noChangeShapeType="1"/>
          </p:cNvSpPr>
          <p:nvPr/>
        </p:nvSpPr>
        <p:spPr bwMode="auto">
          <a:xfrm flipH="1">
            <a:off x="3998398" y="4084476"/>
            <a:ext cx="0" cy="29880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Line 26"/>
          <p:cNvSpPr>
            <a:spLocks noChangeShapeType="1"/>
          </p:cNvSpPr>
          <p:nvPr/>
        </p:nvSpPr>
        <p:spPr bwMode="auto">
          <a:xfrm>
            <a:off x="1651967" y="2905031"/>
            <a:ext cx="259901"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 name="Oval 27"/>
          <p:cNvSpPr>
            <a:spLocks noChangeArrowheads="1"/>
          </p:cNvSpPr>
          <p:nvPr/>
        </p:nvSpPr>
        <p:spPr bwMode="auto">
          <a:xfrm flipH="1">
            <a:off x="1913773" y="2818398"/>
            <a:ext cx="170279" cy="170279"/>
          </a:xfrm>
          <a:prstGeom prst="ellipse">
            <a:avLst/>
          </a:prstGeom>
          <a:solidFill>
            <a:srgbClr val="FFFFFF"/>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Line 32"/>
          <p:cNvSpPr>
            <a:spLocks noChangeShapeType="1"/>
          </p:cNvSpPr>
          <p:nvPr/>
        </p:nvSpPr>
        <p:spPr bwMode="auto">
          <a:xfrm flipV="1">
            <a:off x="2828121" y="1958340"/>
            <a:ext cx="212104" cy="286787"/>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Line 26"/>
          <p:cNvSpPr>
            <a:spLocks noChangeShapeType="1"/>
          </p:cNvSpPr>
          <p:nvPr/>
        </p:nvSpPr>
        <p:spPr bwMode="auto">
          <a:xfrm flipV="1">
            <a:off x="2537794" y="2905125"/>
            <a:ext cx="319146"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28" name="Straight Connector 27"/>
          <p:cNvCxnSpPr/>
          <p:nvPr/>
        </p:nvCxnSpPr>
        <p:spPr>
          <a:xfrm>
            <a:off x="1632916" y="2895600"/>
            <a:ext cx="0" cy="23125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2537793" y="2905125"/>
            <a:ext cx="1" cy="16653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Rectangle 45"/>
          <p:cNvSpPr>
            <a:spLocks noChangeArrowheads="1"/>
          </p:cNvSpPr>
          <p:nvPr/>
        </p:nvSpPr>
        <p:spPr bwMode="auto">
          <a:xfrm>
            <a:off x="1387862" y="2146566"/>
            <a:ext cx="692497" cy="246221"/>
          </a:xfrm>
          <a:prstGeom prst="rect">
            <a:avLst/>
          </a:prstGeom>
          <a:noFill/>
          <a:ln w="19050">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u="none" strike="noStrike" cap="none" normalizeH="0" baseline="0" dirty="0" smtClean="0">
                <a:ln>
                  <a:noFill/>
                </a:ln>
                <a:solidFill>
                  <a:srgbClr val="000000"/>
                </a:solidFill>
                <a:effectLst/>
                <a:latin typeface="Arial" pitchFamily="34" charset="0"/>
                <a:ea typeface="Calibri" pitchFamily="34" charset="0"/>
                <a:cs typeface="Arial" pitchFamily="34" charset="0"/>
              </a:rPr>
              <a:t>NAND3</a:t>
            </a:r>
            <a:endParaRPr kumimoji="0" lang="en-US" sz="1600" b="0" u="none" strike="noStrike" cap="none" normalizeH="0" baseline="0" dirty="0" smtClean="0">
              <a:ln>
                <a:noFill/>
              </a:ln>
              <a:solidFill>
                <a:schemeClr val="tx1"/>
              </a:solidFill>
              <a:effectLst/>
              <a:latin typeface="Arial" pitchFamily="34" charset="0"/>
            </a:endParaRPr>
          </a:p>
        </p:txBody>
      </p:sp>
      <p:sp>
        <p:nvSpPr>
          <p:cNvPr id="31" name="Freeform 5"/>
          <p:cNvSpPr>
            <a:spLocks/>
          </p:cNvSpPr>
          <p:nvPr/>
        </p:nvSpPr>
        <p:spPr bwMode="auto">
          <a:xfrm>
            <a:off x="3855005" y="2397179"/>
            <a:ext cx="143393" cy="1069476"/>
          </a:xfrm>
          <a:custGeom>
            <a:avLst/>
            <a:gdLst/>
            <a:ahLst/>
            <a:cxnLst>
              <a:cxn ang="0">
                <a:pos x="50" y="383"/>
              </a:cxn>
              <a:cxn ang="0">
                <a:pos x="50" y="250"/>
              </a:cxn>
              <a:cxn ang="0">
                <a:pos x="0" y="250"/>
              </a:cxn>
              <a:cxn ang="0">
                <a:pos x="0" y="108"/>
              </a:cxn>
              <a:cxn ang="0">
                <a:pos x="50" y="108"/>
              </a:cxn>
              <a:cxn ang="0">
                <a:pos x="50" y="0"/>
              </a:cxn>
            </a:cxnLst>
            <a:rect l="0" t="0" r="r" b="b"/>
            <a:pathLst>
              <a:path w="50" h="383">
                <a:moveTo>
                  <a:pt x="50" y="383"/>
                </a:moveTo>
                <a:lnTo>
                  <a:pt x="50" y="250"/>
                </a:lnTo>
                <a:lnTo>
                  <a:pt x="0" y="250"/>
                </a:lnTo>
                <a:lnTo>
                  <a:pt x="0" y="108"/>
                </a:lnTo>
                <a:lnTo>
                  <a:pt x="50" y="108"/>
                </a:lnTo>
                <a:lnTo>
                  <a:pt x="50" y="0"/>
                </a:lnTo>
              </a:path>
            </a:pathLst>
          </a:cu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Line 6"/>
          <p:cNvSpPr>
            <a:spLocks noChangeShapeType="1"/>
          </p:cNvSpPr>
          <p:nvPr/>
        </p:nvSpPr>
        <p:spPr bwMode="auto">
          <a:xfrm flipH="1" flipV="1">
            <a:off x="3741485" y="2698904"/>
            <a:ext cx="0" cy="397318"/>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Oval 25"/>
          <p:cNvSpPr>
            <a:spLocks noChangeArrowheads="1"/>
          </p:cNvSpPr>
          <p:nvPr/>
        </p:nvSpPr>
        <p:spPr bwMode="auto">
          <a:xfrm flipH="1">
            <a:off x="3563888" y="2818398"/>
            <a:ext cx="170279" cy="170279"/>
          </a:xfrm>
          <a:prstGeom prst="ellipse">
            <a:avLst/>
          </a:prstGeom>
          <a:solidFill>
            <a:srgbClr val="FFFFFF"/>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Oval 25"/>
          <p:cNvSpPr>
            <a:spLocks noChangeArrowheads="1"/>
          </p:cNvSpPr>
          <p:nvPr/>
        </p:nvSpPr>
        <p:spPr bwMode="auto">
          <a:xfrm flipH="1">
            <a:off x="2771800" y="2818398"/>
            <a:ext cx="170279" cy="170279"/>
          </a:xfrm>
          <a:prstGeom prst="ellipse">
            <a:avLst/>
          </a:prstGeom>
          <a:solidFill>
            <a:srgbClr val="FFFFFF"/>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Line 7"/>
          <p:cNvSpPr>
            <a:spLocks noChangeShapeType="1"/>
          </p:cNvSpPr>
          <p:nvPr/>
        </p:nvSpPr>
        <p:spPr bwMode="auto">
          <a:xfrm>
            <a:off x="3853165" y="5695701"/>
            <a:ext cx="286787"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36" name="Straight Connector 35"/>
          <p:cNvCxnSpPr/>
          <p:nvPr/>
        </p:nvCxnSpPr>
        <p:spPr>
          <a:xfrm flipH="1">
            <a:off x="1475656" y="5208150"/>
            <a:ext cx="22320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Freeform 36"/>
          <p:cNvSpPr>
            <a:spLocks/>
          </p:cNvSpPr>
          <p:nvPr/>
        </p:nvSpPr>
        <p:spPr bwMode="auto">
          <a:xfrm>
            <a:off x="3852543" y="5009108"/>
            <a:ext cx="143393" cy="397318"/>
          </a:xfrm>
          <a:custGeom>
            <a:avLst/>
            <a:gdLst/>
            <a:ahLst/>
            <a:cxnLst>
              <a:cxn ang="0">
                <a:pos x="50" y="142"/>
              </a:cxn>
              <a:cxn ang="0">
                <a:pos x="0" y="142"/>
              </a:cxn>
              <a:cxn ang="0">
                <a:pos x="0" y="0"/>
              </a:cxn>
              <a:cxn ang="0">
                <a:pos x="50" y="0"/>
              </a:cxn>
            </a:cxnLst>
            <a:rect l="0" t="0" r="r" b="b"/>
            <a:pathLst>
              <a:path w="50" h="142">
                <a:moveTo>
                  <a:pt x="50" y="142"/>
                </a:moveTo>
                <a:lnTo>
                  <a:pt x="0" y="142"/>
                </a:lnTo>
                <a:lnTo>
                  <a:pt x="0" y="0"/>
                </a:lnTo>
                <a:lnTo>
                  <a:pt x="50" y="0"/>
                </a:lnTo>
              </a:path>
            </a:pathLst>
          </a:cu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Line 17"/>
          <p:cNvSpPr>
            <a:spLocks noChangeShapeType="1"/>
          </p:cNvSpPr>
          <p:nvPr/>
        </p:nvSpPr>
        <p:spPr bwMode="auto">
          <a:xfrm flipH="1" flipV="1">
            <a:off x="3713344" y="5009108"/>
            <a:ext cx="0" cy="397318"/>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Line 20"/>
          <p:cNvSpPr>
            <a:spLocks noChangeShapeType="1"/>
          </p:cNvSpPr>
          <p:nvPr/>
        </p:nvSpPr>
        <p:spPr bwMode="auto">
          <a:xfrm flipH="1">
            <a:off x="3998398" y="4770000"/>
            <a:ext cx="0" cy="248633"/>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Line 21"/>
          <p:cNvSpPr>
            <a:spLocks noChangeShapeType="1"/>
          </p:cNvSpPr>
          <p:nvPr/>
        </p:nvSpPr>
        <p:spPr bwMode="auto">
          <a:xfrm flipH="1">
            <a:off x="3998398" y="5396901"/>
            <a:ext cx="0" cy="29880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41" name="Straight Connector 40"/>
          <p:cNvCxnSpPr/>
          <p:nvPr/>
        </p:nvCxnSpPr>
        <p:spPr>
          <a:xfrm flipH="1">
            <a:off x="3347865" y="2912867"/>
            <a:ext cx="1" cy="98285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flipV="1">
            <a:off x="5664397" y="1980402"/>
            <a:ext cx="2666146" cy="3597473"/>
            <a:chOff x="1628056" y="2250628"/>
            <a:chExt cx="2666146" cy="3597473"/>
          </a:xfrm>
        </p:grpSpPr>
        <p:sp>
          <p:nvSpPr>
            <p:cNvPr id="43" name="Line 26"/>
            <p:cNvSpPr>
              <a:spLocks noChangeShapeType="1"/>
            </p:cNvSpPr>
            <p:nvPr/>
          </p:nvSpPr>
          <p:spPr bwMode="auto">
            <a:xfrm flipV="1">
              <a:off x="3500263" y="3065267"/>
              <a:ext cx="393621"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44" name="Straight Connector 43"/>
            <p:cNvCxnSpPr/>
            <p:nvPr/>
          </p:nvCxnSpPr>
          <p:spPr>
            <a:xfrm flipH="1">
              <a:off x="3055994" y="4048125"/>
              <a:ext cx="8184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247060" y="4724400"/>
              <a:ext cx="161786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Line 2"/>
            <p:cNvSpPr>
              <a:spLocks noChangeShapeType="1"/>
            </p:cNvSpPr>
            <p:nvPr/>
          </p:nvSpPr>
          <p:spPr bwMode="auto">
            <a:xfrm flipH="1" flipV="1">
              <a:off x="3354331" y="2250628"/>
              <a:ext cx="0" cy="304711"/>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Line 3"/>
            <p:cNvSpPr>
              <a:spLocks noChangeShapeType="1"/>
            </p:cNvSpPr>
            <p:nvPr/>
          </p:nvSpPr>
          <p:spPr bwMode="auto">
            <a:xfrm flipH="1">
              <a:off x="2522549" y="3619055"/>
              <a:ext cx="1771653"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Line 4"/>
            <p:cNvSpPr>
              <a:spLocks noChangeShapeType="1"/>
            </p:cNvSpPr>
            <p:nvPr/>
          </p:nvSpPr>
          <p:spPr bwMode="auto">
            <a:xfrm flipH="1">
              <a:off x="2515358" y="2557243"/>
              <a:ext cx="1635439"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5"/>
            <p:cNvSpPr>
              <a:spLocks/>
            </p:cNvSpPr>
            <p:nvPr/>
          </p:nvSpPr>
          <p:spPr bwMode="auto">
            <a:xfrm>
              <a:off x="3215317" y="2549579"/>
              <a:ext cx="143393" cy="1069476"/>
            </a:xfrm>
            <a:custGeom>
              <a:avLst/>
              <a:gdLst/>
              <a:ahLst/>
              <a:cxnLst>
                <a:cxn ang="0">
                  <a:pos x="50" y="383"/>
                </a:cxn>
                <a:cxn ang="0">
                  <a:pos x="50" y="250"/>
                </a:cxn>
                <a:cxn ang="0">
                  <a:pos x="0" y="250"/>
                </a:cxn>
                <a:cxn ang="0">
                  <a:pos x="0" y="108"/>
                </a:cxn>
                <a:cxn ang="0">
                  <a:pos x="50" y="108"/>
                </a:cxn>
                <a:cxn ang="0">
                  <a:pos x="50" y="0"/>
                </a:cxn>
              </a:cxnLst>
              <a:rect l="0" t="0" r="r" b="b"/>
              <a:pathLst>
                <a:path w="50" h="383">
                  <a:moveTo>
                    <a:pt x="50" y="383"/>
                  </a:moveTo>
                  <a:lnTo>
                    <a:pt x="50" y="250"/>
                  </a:lnTo>
                  <a:lnTo>
                    <a:pt x="0" y="250"/>
                  </a:lnTo>
                  <a:lnTo>
                    <a:pt x="0" y="108"/>
                  </a:lnTo>
                  <a:lnTo>
                    <a:pt x="50" y="108"/>
                  </a:lnTo>
                  <a:lnTo>
                    <a:pt x="50" y="0"/>
                  </a:lnTo>
                </a:path>
              </a:pathLst>
            </a:cu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Line 6"/>
            <p:cNvSpPr>
              <a:spLocks noChangeShapeType="1"/>
            </p:cNvSpPr>
            <p:nvPr/>
          </p:nvSpPr>
          <p:spPr bwMode="auto">
            <a:xfrm flipH="1" flipV="1">
              <a:off x="3101797" y="2851304"/>
              <a:ext cx="0" cy="397318"/>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12"/>
            <p:cNvSpPr>
              <a:spLocks/>
            </p:cNvSpPr>
            <p:nvPr/>
          </p:nvSpPr>
          <p:spPr bwMode="auto">
            <a:xfrm>
              <a:off x="4003162" y="4524227"/>
              <a:ext cx="143393" cy="397318"/>
            </a:xfrm>
            <a:custGeom>
              <a:avLst/>
              <a:gdLst/>
              <a:ahLst/>
              <a:cxnLst>
                <a:cxn ang="0">
                  <a:pos x="50" y="142"/>
                </a:cxn>
                <a:cxn ang="0">
                  <a:pos x="0" y="142"/>
                </a:cxn>
                <a:cxn ang="0">
                  <a:pos x="0" y="0"/>
                </a:cxn>
                <a:cxn ang="0">
                  <a:pos x="50" y="0"/>
                </a:cxn>
              </a:cxnLst>
              <a:rect l="0" t="0" r="r" b="b"/>
              <a:pathLst>
                <a:path w="50" h="142">
                  <a:moveTo>
                    <a:pt x="50" y="142"/>
                  </a:moveTo>
                  <a:lnTo>
                    <a:pt x="0" y="142"/>
                  </a:lnTo>
                  <a:lnTo>
                    <a:pt x="0" y="0"/>
                  </a:lnTo>
                  <a:lnTo>
                    <a:pt x="50" y="0"/>
                  </a:lnTo>
                </a:path>
              </a:pathLst>
            </a:cu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Line 13"/>
            <p:cNvSpPr>
              <a:spLocks noChangeShapeType="1"/>
            </p:cNvSpPr>
            <p:nvPr/>
          </p:nvSpPr>
          <p:spPr bwMode="auto">
            <a:xfrm flipH="1" flipV="1">
              <a:off x="3865744" y="4524227"/>
              <a:ext cx="0" cy="397318"/>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52"/>
            <p:cNvSpPr>
              <a:spLocks/>
            </p:cNvSpPr>
            <p:nvPr/>
          </p:nvSpPr>
          <p:spPr bwMode="auto">
            <a:xfrm>
              <a:off x="4003162" y="3849083"/>
              <a:ext cx="143393" cy="397318"/>
            </a:xfrm>
            <a:custGeom>
              <a:avLst/>
              <a:gdLst/>
              <a:ahLst/>
              <a:cxnLst>
                <a:cxn ang="0">
                  <a:pos x="50" y="142"/>
                </a:cxn>
                <a:cxn ang="0">
                  <a:pos x="0" y="142"/>
                </a:cxn>
                <a:cxn ang="0">
                  <a:pos x="0" y="0"/>
                </a:cxn>
                <a:cxn ang="0">
                  <a:pos x="50" y="0"/>
                </a:cxn>
              </a:cxnLst>
              <a:rect l="0" t="0" r="r" b="b"/>
              <a:pathLst>
                <a:path w="50" h="142">
                  <a:moveTo>
                    <a:pt x="50" y="142"/>
                  </a:moveTo>
                  <a:lnTo>
                    <a:pt x="0" y="142"/>
                  </a:lnTo>
                  <a:lnTo>
                    <a:pt x="0" y="0"/>
                  </a:lnTo>
                  <a:lnTo>
                    <a:pt x="50" y="0"/>
                  </a:lnTo>
                </a:path>
              </a:pathLst>
            </a:cu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Line 17"/>
            <p:cNvSpPr>
              <a:spLocks noChangeShapeType="1"/>
            </p:cNvSpPr>
            <p:nvPr/>
          </p:nvSpPr>
          <p:spPr bwMode="auto">
            <a:xfrm flipH="1" flipV="1">
              <a:off x="3865744" y="3849083"/>
              <a:ext cx="0" cy="397318"/>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54"/>
            <p:cNvSpPr>
              <a:spLocks/>
            </p:cNvSpPr>
            <p:nvPr/>
          </p:nvSpPr>
          <p:spPr bwMode="auto">
            <a:xfrm>
              <a:off x="2381491" y="2549579"/>
              <a:ext cx="140407" cy="1069476"/>
            </a:xfrm>
            <a:custGeom>
              <a:avLst/>
              <a:gdLst/>
              <a:ahLst/>
              <a:cxnLst>
                <a:cxn ang="0">
                  <a:pos x="50" y="383"/>
                </a:cxn>
                <a:cxn ang="0">
                  <a:pos x="50" y="250"/>
                </a:cxn>
                <a:cxn ang="0">
                  <a:pos x="0" y="250"/>
                </a:cxn>
                <a:cxn ang="0">
                  <a:pos x="0" y="108"/>
                </a:cxn>
                <a:cxn ang="0">
                  <a:pos x="50" y="108"/>
                </a:cxn>
                <a:cxn ang="0">
                  <a:pos x="50" y="0"/>
                </a:cxn>
              </a:cxnLst>
              <a:rect l="0" t="0" r="r" b="b"/>
              <a:pathLst>
                <a:path w="50" h="383">
                  <a:moveTo>
                    <a:pt x="50" y="383"/>
                  </a:moveTo>
                  <a:lnTo>
                    <a:pt x="50" y="250"/>
                  </a:lnTo>
                  <a:lnTo>
                    <a:pt x="0" y="250"/>
                  </a:lnTo>
                  <a:lnTo>
                    <a:pt x="0" y="108"/>
                  </a:lnTo>
                  <a:lnTo>
                    <a:pt x="50" y="108"/>
                  </a:lnTo>
                  <a:lnTo>
                    <a:pt x="50" y="0"/>
                  </a:lnTo>
                </a:path>
              </a:pathLst>
            </a:cu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Line 19"/>
            <p:cNvSpPr>
              <a:spLocks noChangeShapeType="1"/>
            </p:cNvSpPr>
            <p:nvPr/>
          </p:nvSpPr>
          <p:spPr bwMode="auto">
            <a:xfrm flipH="1" flipV="1">
              <a:off x="2247060" y="2851304"/>
              <a:ext cx="0" cy="397318"/>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Line 20"/>
            <p:cNvSpPr>
              <a:spLocks noChangeShapeType="1"/>
            </p:cNvSpPr>
            <p:nvPr/>
          </p:nvSpPr>
          <p:spPr bwMode="auto">
            <a:xfrm flipH="1">
              <a:off x="4150798" y="3609975"/>
              <a:ext cx="0" cy="248633"/>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Line 21"/>
            <p:cNvSpPr>
              <a:spLocks noChangeShapeType="1"/>
            </p:cNvSpPr>
            <p:nvPr/>
          </p:nvSpPr>
          <p:spPr bwMode="auto">
            <a:xfrm flipH="1">
              <a:off x="4150798" y="4236876"/>
              <a:ext cx="0" cy="29880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Line 26"/>
            <p:cNvSpPr>
              <a:spLocks noChangeShapeType="1"/>
            </p:cNvSpPr>
            <p:nvPr/>
          </p:nvSpPr>
          <p:spPr bwMode="auto">
            <a:xfrm>
              <a:off x="1804367" y="3057431"/>
              <a:ext cx="442693"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0" name="Line 26"/>
            <p:cNvSpPr>
              <a:spLocks noChangeShapeType="1"/>
            </p:cNvSpPr>
            <p:nvPr/>
          </p:nvSpPr>
          <p:spPr bwMode="auto">
            <a:xfrm flipV="1">
              <a:off x="2690193" y="3057525"/>
              <a:ext cx="410127"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61" name="Straight Connector 60"/>
            <p:cNvCxnSpPr/>
            <p:nvPr/>
          </p:nvCxnSpPr>
          <p:spPr>
            <a:xfrm>
              <a:off x="1804367" y="3048000"/>
              <a:ext cx="0" cy="23125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2690193" y="3057525"/>
              <a:ext cx="1" cy="16653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Freeform 5"/>
            <p:cNvSpPr>
              <a:spLocks/>
            </p:cNvSpPr>
            <p:nvPr/>
          </p:nvSpPr>
          <p:spPr bwMode="auto">
            <a:xfrm>
              <a:off x="4007405" y="2549579"/>
              <a:ext cx="143393" cy="1069476"/>
            </a:xfrm>
            <a:custGeom>
              <a:avLst/>
              <a:gdLst/>
              <a:ahLst/>
              <a:cxnLst>
                <a:cxn ang="0">
                  <a:pos x="50" y="383"/>
                </a:cxn>
                <a:cxn ang="0">
                  <a:pos x="50" y="250"/>
                </a:cxn>
                <a:cxn ang="0">
                  <a:pos x="0" y="250"/>
                </a:cxn>
                <a:cxn ang="0">
                  <a:pos x="0" y="108"/>
                </a:cxn>
                <a:cxn ang="0">
                  <a:pos x="50" y="108"/>
                </a:cxn>
                <a:cxn ang="0">
                  <a:pos x="50" y="0"/>
                </a:cxn>
              </a:cxnLst>
              <a:rect l="0" t="0" r="r" b="b"/>
              <a:pathLst>
                <a:path w="50" h="383">
                  <a:moveTo>
                    <a:pt x="50" y="383"/>
                  </a:moveTo>
                  <a:lnTo>
                    <a:pt x="50" y="250"/>
                  </a:lnTo>
                  <a:lnTo>
                    <a:pt x="0" y="250"/>
                  </a:lnTo>
                  <a:lnTo>
                    <a:pt x="0" y="108"/>
                  </a:lnTo>
                  <a:lnTo>
                    <a:pt x="50" y="108"/>
                  </a:lnTo>
                  <a:lnTo>
                    <a:pt x="50" y="0"/>
                  </a:lnTo>
                </a:path>
              </a:pathLst>
            </a:cu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Line 6"/>
            <p:cNvSpPr>
              <a:spLocks noChangeShapeType="1"/>
            </p:cNvSpPr>
            <p:nvPr/>
          </p:nvSpPr>
          <p:spPr bwMode="auto">
            <a:xfrm flipH="1" flipV="1">
              <a:off x="3893885" y="2851304"/>
              <a:ext cx="0" cy="397318"/>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Line 7"/>
            <p:cNvSpPr>
              <a:spLocks noChangeShapeType="1"/>
            </p:cNvSpPr>
            <p:nvPr/>
          </p:nvSpPr>
          <p:spPr bwMode="auto">
            <a:xfrm>
              <a:off x="3974551" y="5848101"/>
              <a:ext cx="286787"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66" name="Straight Connector 65"/>
            <p:cNvCxnSpPr/>
            <p:nvPr/>
          </p:nvCxnSpPr>
          <p:spPr>
            <a:xfrm flipH="1">
              <a:off x="1628056" y="5360550"/>
              <a:ext cx="22320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Freeform 66"/>
            <p:cNvSpPr>
              <a:spLocks/>
            </p:cNvSpPr>
            <p:nvPr/>
          </p:nvSpPr>
          <p:spPr bwMode="auto">
            <a:xfrm>
              <a:off x="4004943" y="5161508"/>
              <a:ext cx="143393" cy="397318"/>
            </a:xfrm>
            <a:custGeom>
              <a:avLst/>
              <a:gdLst/>
              <a:ahLst/>
              <a:cxnLst>
                <a:cxn ang="0">
                  <a:pos x="50" y="142"/>
                </a:cxn>
                <a:cxn ang="0">
                  <a:pos x="0" y="142"/>
                </a:cxn>
                <a:cxn ang="0">
                  <a:pos x="0" y="0"/>
                </a:cxn>
                <a:cxn ang="0">
                  <a:pos x="50" y="0"/>
                </a:cxn>
              </a:cxnLst>
              <a:rect l="0" t="0" r="r" b="b"/>
              <a:pathLst>
                <a:path w="50" h="142">
                  <a:moveTo>
                    <a:pt x="50" y="142"/>
                  </a:moveTo>
                  <a:lnTo>
                    <a:pt x="0" y="142"/>
                  </a:lnTo>
                  <a:lnTo>
                    <a:pt x="0" y="0"/>
                  </a:lnTo>
                  <a:lnTo>
                    <a:pt x="50" y="0"/>
                  </a:lnTo>
                </a:path>
              </a:pathLst>
            </a:cu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Line 17"/>
            <p:cNvSpPr>
              <a:spLocks noChangeShapeType="1"/>
            </p:cNvSpPr>
            <p:nvPr/>
          </p:nvSpPr>
          <p:spPr bwMode="auto">
            <a:xfrm flipH="1" flipV="1">
              <a:off x="3865744" y="5161508"/>
              <a:ext cx="0" cy="397318"/>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Line 20"/>
            <p:cNvSpPr>
              <a:spLocks noChangeShapeType="1"/>
            </p:cNvSpPr>
            <p:nvPr/>
          </p:nvSpPr>
          <p:spPr bwMode="auto">
            <a:xfrm flipH="1">
              <a:off x="4150798" y="4922400"/>
              <a:ext cx="0" cy="248633"/>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Line 21"/>
            <p:cNvSpPr>
              <a:spLocks noChangeShapeType="1"/>
            </p:cNvSpPr>
            <p:nvPr/>
          </p:nvSpPr>
          <p:spPr bwMode="auto">
            <a:xfrm flipH="1">
              <a:off x="4150798" y="5549301"/>
              <a:ext cx="0" cy="29880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71" name="Straight Connector 70"/>
            <p:cNvCxnSpPr/>
            <p:nvPr/>
          </p:nvCxnSpPr>
          <p:spPr>
            <a:xfrm flipH="1">
              <a:off x="3500265" y="3065267"/>
              <a:ext cx="1" cy="98285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2" name="Line 7"/>
          <p:cNvSpPr>
            <a:spLocks noChangeShapeType="1"/>
          </p:cNvSpPr>
          <p:nvPr/>
        </p:nvSpPr>
        <p:spPr bwMode="auto">
          <a:xfrm>
            <a:off x="7253936" y="5589240"/>
            <a:ext cx="286787"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rot="16200000">
            <a:off x="7069132" y="3033000"/>
            <a:ext cx="1484279" cy="170280"/>
            <a:chOff x="5819807" y="4839826"/>
            <a:chExt cx="1484279" cy="170280"/>
          </a:xfrm>
        </p:grpSpPr>
        <p:sp>
          <p:nvSpPr>
            <p:cNvPr id="74" name="Oval 27"/>
            <p:cNvSpPr>
              <a:spLocks noChangeArrowheads="1"/>
            </p:cNvSpPr>
            <p:nvPr/>
          </p:nvSpPr>
          <p:spPr bwMode="auto">
            <a:xfrm flipH="1" flipV="1">
              <a:off x="5819807" y="4839826"/>
              <a:ext cx="170279" cy="170279"/>
            </a:xfrm>
            <a:prstGeom prst="ellipse">
              <a:avLst/>
            </a:prstGeom>
            <a:solidFill>
              <a:srgbClr val="FFFFFF"/>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Oval 25"/>
            <p:cNvSpPr>
              <a:spLocks noChangeArrowheads="1"/>
            </p:cNvSpPr>
            <p:nvPr/>
          </p:nvSpPr>
          <p:spPr bwMode="auto">
            <a:xfrm flipH="1" flipV="1">
              <a:off x="7133807" y="4839826"/>
              <a:ext cx="170279" cy="170279"/>
            </a:xfrm>
            <a:prstGeom prst="ellipse">
              <a:avLst/>
            </a:prstGeom>
            <a:solidFill>
              <a:srgbClr val="FFFFFF"/>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Oval 25"/>
            <p:cNvSpPr>
              <a:spLocks noChangeArrowheads="1"/>
            </p:cNvSpPr>
            <p:nvPr/>
          </p:nvSpPr>
          <p:spPr bwMode="auto">
            <a:xfrm flipH="1" flipV="1">
              <a:off x="6492765" y="4839827"/>
              <a:ext cx="170279" cy="170279"/>
            </a:xfrm>
            <a:prstGeom prst="ellipse">
              <a:avLst/>
            </a:prstGeom>
            <a:solidFill>
              <a:srgbClr val="FFFFFF"/>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7" name="Rectangle 45"/>
          <p:cNvSpPr>
            <a:spLocks noChangeArrowheads="1"/>
          </p:cNvSpPr>
          <p:nvPr/>
        </p:nvSpPr>
        <p:spPr bwMode="auto">
          <a:xfrm>
            <a:off x="5777520" y="2146566"/>
            <a:ext cx="569067" cy="246221"/>
          </a:xfrm>
          <a:prstGeom prst="rect">
            <a:avLst/>
          </a:prstGeom>
          <a:noFill/>
          <a:ln w="19050">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u="none" strike="noStrike" cap="none" normalizeH="0" baseline="0" dirty="0" smtClean="0">
                <a:ln>
                  <a:noFill/>
                </a:ln>
                <a:solidFill>
                  <a:srgbClr val="000000"/>
                </a:solidFill>
                <a:effectLst/>
                <a:latin typeface="Arial" pitchFamily="34" charset="0"/>
                <a:ea typeface="Calibri" pitchFamily="34" charset="0"/>
                <a:cs typeface="Arial" pitchFamily="34" charset="0"/>
              </a:rPr>
              <a:t>NOR3</a:t>
            </a:r>
            <a:endParaRPr kumimoji="0" lang="en-US" sz="1600" b="0" u="none" strike="noStrike" cap="none" normalizeH="0" baseline="0" dirty="0" smtClean="0">
              <a:ln>
                <a:noFill/>
              </a:ln>
              <a:solidFill>
                <a:schemeClr val="tx1"/>
              </a:solidFill>
              <a:effectLst/>
              <a:latin typeface="Arial" pitchFamily="34" charset="0"/>
            </a:endParaRPr>
          </a:p>
        </p:txBody>
      </p:sp>
      <p:sp>
        <p:nvSpPr>
          <p:cNvPr id="78" name="Rectangle 16"/>
          <p:cNvSpPr>
            <a:spLocks noChangeArrowheads="1"/>
          </p:cNvSpPr>
          <p:nvPr/>
        </p:nvSpPr>
        <p:spPr bwMode="auto">
          <a:xfrm>
            <a:off x="1907704" y="4437112"/>
            <a:ext cx="112210"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sv-SE" sz="1600" dirty="0">
                <a:solidFill>
                  <a:srgbClr val="000000"/>
                </a:solidFill>
                <a:latin typeface="Calibri" pitchFamily="34" charset="0"/>
              </a:rPr>
              <a:t>B</a:t>
            </a:r>
            <a:endParaRPr kumimoji="0" lang="sv-SE" sz="1600" b="0" i="0" u="none" strike="noStrike" cap="none" normalizeH="0" baseline="0" dirty="0" smtClean="0">
              <a:ln>
                <a:noFill/>
              </a:ln>
              <a:solidFill>
                <a:schemeClr val="tx1"/>
              </a:solidFill>
              <a:effectLst/>
              <a:latin typeface="Arial" pitchFamily="34" charset="0"/>
            </a:endParaRPr>
          </a:p>
        </p:txBody>
      </p:sp>
      <p:sp>
        <p:nvSpPr>
          <p:cNvPr id="79" name="Rectangle 15"/>
          <p:cNvSpPr>
            <a:spLocks noChangeArrowheads="1"/>
          </p:cNvSpPr>
          <p:nvPr/>
        </p:nvSpPr>
        <p:spPr bwMode="auto">
          <a:xfrm>
            <a:off x="2724917" y="3758277"/>
            <a:ext cx="118891" cy="2462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600" b="0" i="0" u="none" strike="noStrike" cap="none" normalizeH="0" baseline="0" dirty="0" smtClean="0">
                <a:ln>
                  <a:noFill/>
                </a:ln>
                <a:solidFill>
                  <a:srgbClr val="000000"/>
                </a:solidFill>
                <a:effectLst/>
                <a:latin typeface="Calibri" pitchFamily="34" charset="0"/>
                <a:ea typeface="Calibri" pitchFamily="34" charset="0"/>
                <a:cs typeface="Geneva" pitchFamily="34" charset="0"/>
              </a:rPr>
              <a:t>A</a:t>
            </a:r>
            <a:endParaRPr kumimoji="0" lang="sv-SE" sz="1600" b="0" i="0" u="none" strike="noStrike" cap="none" normalizeH="0" baseline="0" dirty="0" smtClean="0">
              <a:ln>
                <a:noFill/>
              </a:ln>
              <a:solidFill>
                <a:schemeClr val="tx1"/>
              </a:solidFill>
              <a:effectLst/>
              <a:latin typeface="Arial" pitchFamily="34" charset="0"/>
            </a:endParaRPr>
          </a:p>
        </p:txBody>
      </p:sp>
      <p:sp>
        <p:nvSpPr>
          <p:cNvPr id="80" name="Rectangle 16"/>
          <p:cNvSpPr>
            <a:spLocks noChangeArrowheads="1"/>
          </p:cNvSpPr>
          <p:nvPr/>
        </p:nvSpPr>
        <p:spPr bwMode="auto">
          <a:xfrm>
            <a:off x="6096445" y="2966755"/>
            <a:ext cx="112210"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sv-SE" sz="1600" dirty="0">
                <a:solidFill>
                  <a:srgbClr val="000000"/>
                </a:solidFill>
                <a:latin typeface="Calibri" pitchFamily="34" charset="0"/>
              </a:rPr>
              <a:t>B</a:t>
            </a:r>
            <a:endParaRPr kumimoji="0" lang="sv-SE" sz="1600" b="0" i="0" u="none" strike="noStrike" cap="none" normalizeH="0" baseline="0" dirty="0" smtClean="0">
              <a:ln>
                <a:noFill/>
              </a:ln>
              <a:solidFill>
                <a:schemeClr val="tx1"/>
              </a:solidFill>
              <a:effectLst/>
              <a:latin typeface="Arial" pitchFamily="34" charset="0"/>
            </a:endParaRPr>
          </a:p>
        </p:txBody>
      </p:sp>
      <p:sp>
        <p:nvSpPr>
          <p:cNvPr id="81" name="Rectangle 15"/>
          <p:cNvSpPr>
            <a:spLocks noChangeArrowheads="1"/>
          </p:cNvSpPr>
          <p:nvPr/>
        </p:nvSpPr>
        <p:spPr bwMode="auto">
          <a:xfrm>
            <a:off x="5448373" y="2348880"/>
            <a:ext cx="118891" cy="2462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600" b="0" i="0" u="none" strike="noStrike" cap="none" normalizeH="0" baseline="0" dirty="0" smtClean="0">
                <a:ln>
                  <a:noFill/>
                </a:ln>
                <a:solidFill>
                  <a:srgbClr val="000000"/>
                </a:solidFill>
                <a:effectLst/>
                <a:latin typeface="Calibri" pitchFamily="34" charset="0"/>
                <a:ea typeface="Calibri" pitchFamily="34" charset="0"/>
                <a:cs typeface="Geneva" pitchFamily="34" charset="0"/>
              </a:rPr>
              <a:t>A</a:t>
            </a:r>
            <a:endParaRPr kumimoji="0" lang="sv-SE" sz="1600" b="0" i="0" u="none" strike="noStrike" cap="none" normalizeH="0" baseline="0" dirty="0" smtClean="0">
              <a:ln>
                <a:noFill/>
              </a:ln>
              <a:solidFill>
                <a:schemeClr val="tx1"/>
              </a:solidFill>
              <a:effectLst/>
              <a:latin typeface="Arial" pitchFamily="34" charset="0"/>
            </a:endParaRPr>
          </a:p>
        </p:txBody>
      </p:sp>
      <p:sp>
        <p:nvSpPr>
          <p:cNvPr id="82" name="Rectangle 16"/>
          <p:cNvSpPr>
            <a:spLocks noChangeArrowheads="1"/>
          </p:cNvSpPr>
          <p:nvPr/>
        </p:nvSpPr>
        <p:spPr bwMode="auto">
          <a:xfrm>
            <a:off x="1259632" y="5085184"/>
            <a:ext cx="112210"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sv-SE" sz="1600" dirty="0" smtClean="0">
                <a:solidFill>
                  <a:srgbClr val="000000"/>
                </a:solidFill>
                <a:latin typeface="Calibri" pitchFamily="34" charset="0"/>
              </a:rPr>
              <a:t>C</a:t>
            </a:r>
            <a:endParaRPr kumimoji="0" lang="sv-SE" sz="1600" b="0" i="0" u="none" strike="noStrike" cap="none" normalizeH="0" baseline="0" dirty="0" smtClean="0">
              <a:ln>
                <a:noFill/>
              </a:ln>
              <a:solidFill>
                <a:schemeClr val="tx1"/>
              </a:solidFill>
              <a:effectLst/>
              <a:latin typeface="Arial" pitchFamily="34" charset="0"/>
            </a:endParaRPr>
          </a:p>
        </p:txBody>
      </p:sp>
      <p:sp>
        <p:nvSpPr>
          <p:cNvPr id="83" name="Rectangle 16"/>
          <p:cNvSpPr>
            <a:spLocks noChangeArrowheads="1"/>
          </p:cNvSpPr>
          <p:nvPr/>
        </p:nvSpPr>
        <p:spPr bwMode="auto">
          <a:xfrm>
            <a:off x="6920339" y="3645024"/>
            <a:ext cx="112210"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sv-SE" sz="1600" dirty="0" smtClean="0">
                <a:solidFill>
                  <a:srgbClr val="000000"/>
                </a:solidFill>
                <a:latin typeface="Calibri" pitchFamily="34" charset="0"/>
              </a:rPr>
              <a:t>C</a:t>
            </a:r>
            <a:endParaRPr kumimoji="0" lang="sv-SE" sz="1600" b="0" i="0" u="none" strike="noStrike" cap="none" normalizeH="0" baseline="0" dirty="0" smtClean="0">
              <a:ln>
                <a:noFill/>
              </a:ln>
              <a:solidFill>
                <a:schemeClr val="tx1"/>
              </a:solidFill>
              <a:effectLst/>
              <a:latin typeface="Arial" pitchFamily="34" charset="0"/>
            </a:endParaRPr>
          </a:p>
        </p:txBody>
      </p:sp>
      <p:grpSp>
        <p:nvGrpSpPr>
          <p:cNvPr id="101" name="Group 100"/>
          <p:cNvGrpSpPr/>
          <p:nvPr/>
        </p:nvGrpSpPr>
        <p:grpSpPr>
          <a:xfrm>
            <a:off x="2299294" y="2404843"/>
            <a:ext cx="2112923" cy="2926034"/>
            <a:chOff x="2299294" y="2404843"/>
            <a:chExt cx="2112923" cy="2926034"/>
          </a:xfrm>
        </p:grpSpPr>
        <p:grpSp>
          <p:nvGrpSpPr>
            <p:cNvPr id="85" name="Group 84"/>
            <p:cNvGrpSpPr/>
            <p:nvPr/>
          </p:nvGrpSpPr>
          <p:grpSpPr>
            <a:xfrm>
              <a:off x="3123770" y="2758242"/>
              <a:ext cx="912502" cy="283099"/>
              <a:chOff x="6886051" y="323092"/>
              <a:chExt cx="912502" cy="283099"/>
            </a:xfrm>
          </p:grpSpPr>
          <p:sp>
            <p:nvSpPr>
              <p:cNvPr id="94" name="Rectangle 45"/>
              <p:cNvSpPr>
                <a:spLocks noChangeArrowheads="1"/>
              </p:cNvSpPr>
              <p:nvPr/>
            </p:nvSpPr>
            <p:spPr bwMode="auto">
              <a:xfrm>
                <a:off x="7684739" y="323092"/>
                <a:ext cx="113814"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600" b="1" dirty="0">
                    <a:solidFill>
                      <a:srgbClr val="0070C0"/>
                    </a:solidFill>
                    <a:latin typeface="Arial" pitchFamily="34" charset="0"/>
                  </a:rPr>
                  <a:t>2</a:t>
                </a:r>
                <a:endParaRPr kumimoji="0" lang="en-US" sz="1600" b="1" u="none" strike="noStrike" cap="none" normalizeH="0" baseline="0" dirty="0" smtClean="0">
                  <a:ln>
                    <a:noFill/>
                  </a:ln>
                  <a:solidFill>
                    <a:srgbClr val="0070C0"/>
                  </a:solidFill>
                  <a:effectLst/>
                  <a:latin typeface="Arial" pitchFamily="34" charset="0"/>
                </a:endParaRPr>
              </a:p>
            </p:txBody>
          </p:sp>
          <p:sp>
            <p:nvSpPr>
              <p:cNvPr id="95" name="Rectangle 45"/>
              <p:cNvSpPr>
                <a:spLocks noChangeArrowheads="1"/>
              </p:cNvSpPr>
              <p:nvPr/>
            </p:nvSpPr>
            <p:spPr bwMode="auto">
              <a:xfrm>
                <a:off x="6886051" y="359970"/>
                <a:ext cx="113814"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600" b="1" dirty="0">
                    <a:solidFill>
                      <a:srgbClr val="0070C0"/>
                    </a:solidFill>
                    <a:latin typeface="Arial" pitchFamily="34" charset="0"/>
                  </a:rPr>
                  <a:t>2</a:t>
                </a:r>
                <a:endParaRPr kumimoji="0" lang="en-US" sz="1600" b="1" u="none" strike="noStrike" cap="none" normalizeH="0" baseline="0" dirty="0" smtClean="0">
                  <a:ln>
                    <a:noFill/>
                  </a:ln>
                  <a:solidFill>
                    <a:srgbClr val="0070C0"/>
                  </a:solidFill>
                  <a:effectLst/>
                  <a:latin typeface="Arial" pitchFamily="34" charset="0"/>
                </a:endParaRPr>
              </a:p>
            </p:txBody>
          </p:sp>
        </p:grpSp>
        <p:grpSp>
          <p:nvGrpSpPr>
            <p:cNvPr id="86" name="Group 85"/>
            <p:cNvGrpSpPr/>
            <p:nvPr/>
          </p:nvGrpSpPr>
          <p:grpSpPr>
            <a:xfrm>
              <a:off x="4139952" y="2404843"/>
              <a:ext cx="272265" cy="2780044"/>
              <a:chOff x="1869755" y="2124826"/>
              <a:chExt cx="272265" cy="2780044"/>
            </a:xfrm>
          </p:grpSpPr>
          <p:sp>
            <p:nvSpPr>
              <p:cNvPr id="92" name="Down Arrow 91"/>
              <p:cNvSpPr/>
              <p:nvPr/>
            </p:nvSpPr>
            <p:spPr>
              <a:xfrm>
                <a:off x="1869755" y="3829642"/>
                <a:ext cx="272265" cy="10752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sv-SE" sz="1400" dirty="0" smtClean="0"/>
                  <a:t>R</a:t>
                </a:r>
                <a:endParaRPr lang="sv-SE" sz="1400" dirty="0"/>
              </a:p>
            </p:txBody>
          </p:sp>
          <p:sp>
            <p:nvSpPr>
              <p:cNvPr id="93" name="Down Arrow 92"/>
              <p:cNvSpPr/>
              <p:nvPr/>
            </p:nvSpPr>
            <p:spPr>
              <a:xfrm rot="10800000">
                <a:off x="1869755" y="2124826"/>
                <a:ext cx="272265" cy="10752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sv-SE" sz="1400" dirty="0" smtClean="0"/>
                  <a:t>R</a:t>
                </a:r>
                <a:endParaRPr lang="sv-SE" sz="1400" dirty="0"/>
              </a:p>
            </p:txBody>
          </p:sp>
        </p:grpSp>
        <p:grpSp>
          <p:nvGrpSpPr>
            <p:cNvPr id="87" name="Group 86"/>
            <p:cNvGrpSpPr/>
            <p:nvPr/>
          </p:nvGrpSpPr>
          <p:grpSpPr>
            <a:xfrm>
              <a:off x="2299294" y="2795119"/>
              <a:ext cx="1756011" cy="1907872"/>
              <a:chOff x="4888922" y="359969"/>
              <a:chExt cx="1756011" cy="1907872"/>
            </a:xfrm>
          </p:grpSpPr>
          <p:sp>
            <p:nvSpPr>
              <p:cNvPr id="89" name="Rectangle 45"/>
              <p:cNvSpPr>
                <a:spLocks noChangeArrowheads="1"/>
              </p:cNvSpPr>
              <p:nvPr/>
            </p:nvSpPr>
            <p:spPr bwMode="auto">
              <a:xfrm>
                <a:off x="4888922" y="359969"/>
                <a:ext cx="113814"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600" b="1" dirty="0">
                    <a:solidFill>
                      <a:srgbClr val="0070C0"/>
                    </a:solidFill>
                    <a:latin typeface="Arial" pitchFamily="34" charset="0"/>
                  </a:rPr>
                  <a:t>2</a:t>
                </a:r>
                <a:endParaRPr kumimoji="0" lang="en-US" sz="1600" b="1" u="none" strike="noStrike" cap="none" normalizeH="0" baseline="0" dirty="0" smtClean="0">
                  <a:ln>
                    <a:noFill/>
                  </a:ln>
                  <a:solidFill>
                    <a:srgbClr val="0070C0"/>
                  </a:solidFill>
                  <a:effectLst/>
                  <a:latin typeface="Arial" pitchFamily="34" charset="0"/>
                </a:endParaRPr>
              </a:p>
            </p:txBody>
          </p:sp>
          <p:sp>
            <p:nvSpPr>
              <p:cNvPr id="90" name="Rectangle 45"/>
              <p:cNvSpPr>
                <a:spLocks noChangeArrowheads="1"/>
              </p:cNvSpPr>
              <p:nvPr/>
            </p:nvSpPr>
            <p:spPr bwMode="auto">
              <a:xfrm>
                <a:off x="6531119" y="1339989"/>
                <a:ext cx="113814"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600" b="1" dirty="0">
                    <a:solidFill>
                      <a:srgbClr val="0070C0"/>
                    </a:solidFill>
                    <a:latin typeface="Arial" pitchFamily="34" charset="0"/>
                  </a:rPr>
                  <a:t>3</a:t>
                </a:r>
                <a:endParaRPr kumimoji="0" lang="en-US" sz="1600" b="1" u="none" strike="noStrike" cap="none" normalizeH="0" baseline="0" dirty="0" smtClean="0">
                  <a:ln>
                    <a:noFill/>
                  </a:ln>
                  <a:solidFill>
                    <a:srgbClr val="0070C0"/>
                  </a:solidFill>
                  <a:effectLst/>
                  <a:latin typeface="Arial" pitchFamily="34" charset="0"/>
                </a:endParaRPr>
              </a:p>
            </p:txBody>
          </p:sp>
          <p:sp>
            <p:nvSpPr>
              <p:cNvPr id="91" name="Rectangle 45"/>
              <p:cNvSpPr>
                <a:spLocks noChangeArrowheads="1"/>
              </p:cNvSpPr>
              <p:nvPr/>
            </p:nvSpPr>
            <p:spPr bwMode="auto">
              <a:xfrm>
                <a:off x="6518715" y="2021620"/>
                <a:ext cx="113814"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600" b="1" dirty="0">
                    <a:solidFill>
                      <a:srgbClr val="0070C0"/>
                    </a:solidFill>
                    <a:latin typeface="Arial" pitchFamily="34" charset="0"/>
                  </a:rPr>
                  <a:t>3</a:t>
                </a:r>
                <a:endParaRPr kumimoji="0" lang="en-US" sz="1600" b="1" u="none" strike="noStrike" cap="none" normalizeH="0" baseline="0" dirty="0" smtClean="0">
                  <a:ln>
                    <a:noFill/>
                  </a:ln>
                  <a:solidFill>
                    <a:srgbClr val="0070C0"/>
                  </a:solidFill>
                  <a:effectLst/>
                  <a:latin typeface="Arial" pitchFamily="34" charset="0"/>
                </a:endParaRPr>
              </a:p>
            </p:txBody>
          </p:sp>
        </p:grpSp>
        <p:sp>
          <p:nvSpPr>
            <p:cNvPr id="100" name="Rectangle 45"/>
            <p:cNvSpPr>
              <a:spLocks noChangeArrowheads="1"/>
            </p:cNvSpPr>
            <p:nvPr/>
          </p:nvSpPr>
          <p:spPr bwMode="auto">
            <a:xfrm>
              <a:off x="3936770" y="5084656"/>
              <a:ext cx="113814"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600" b="1" dirty="0">
                  <a:solidFill>
                    <a:srgbClr val="0070C0"/>
                  </a:solidFill>
                  <a:latin typeface="Arial" pitchFamily="34" charset="0"/>
                </a:rPr>
                <a:t>3</a:t>
              </a:r>
              <a:endParaRPr kumimoji="0" lang="en-US" sz="1600" b="1" u="none" strike="noStrike" cap="none" normalizeH="0" baseline="0" dirty="0" smtClean="0">
                <a:ln>
                  <a:noFill/>
                </a:ln>
                <a:solidFill>
                  <a:srgbClr val="0070C0"/>
                </a:solidFill>
                <a:effectLst/>
                <a:latin typeface="Arial" pitchFamily="34" charset="0"/>
              </a:endParaRPr>
            </a:p>
          </p:txBody>
        </p:sp>
      </p:grpSp>
      <p:grpSp>
        <p:nvGrpSpPr>
          <p:cNvPr id="113" name="Group 112"/>
          <p:cNvGrpSpPr/>
          <p:nvPr/>
        </p:nvGrpSpPr>
        <p:grpSpPr>
          <a:xfrm>
            <a:off x="6504417" y="2348934"/>
            <a:ext cx="2285098" cy="2988353"/>
            <a:chOff x="5700052" y="2348934"/>
            <a:chExt cx="2285098" cy="2988353"/>
          </a:xfrm>
        </p:grpSpPr>
        <p:sp>
          <p:nvSpPr>
            <p:cNvPr id="98" name="Rectangle 45"/>
            <p:cNvSpPr>
              <a:spLocks noChangeArrowheads="1"/>
            </p:cNvSpPr>
            <p:nvPr/>
          </p:nvSpPr>
          <p:spPr bwMode="auto">
            <a:xfrm>
              <a:off x="7360204" y="2348934"/>
              <a:ext cx="113814"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600" b="1" dirty="0">
                  <a:solidFill>
                    <a:srgbClr val="0070C0"/>
                  </a:solidFill>
                  <a:latin typeface="Arial" pitchFamily="34" charset="0"/>
                </a:rPr>
                <a:t>6</a:t>
              </a:r>
              <a:endParaRPr kumimoji="0" lang="en-US" sz="1600" b="1" u="none" strike="noStrike" cap="none" normalizeH="0" baseline="0" dirty="0" smtClean="0">
                <a:ln>
                  <a:noFill/>
                </a:ln>
                <a:solidFill>
                  <a:srgbClr val="0070C0"/>
                </a:solidFill>
                <a:effectLst/>
                <a:latin typeface="Arial" pitchFamily="34" charset="0"/>
              </a:endParaRPr>
            </a:p>
          </p:txBody>
        </p:sp>
        <p:sp>
          <p:nvSpPr>
            <p:cNvPr id="99" name="Rectangle 45"/>
            <p:cNvSpPr>
              <a:spLocks noChangeArrowheads="1"/>
            </p:cNvSpPr>
            <p:nvPr/>
          </p:nvSpPr>
          <p:spPr bwMode="auto">
            <a:xfrm>
              <a:off x="7360204" y="2994996"/>
              <a:ext cx="113814"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600" b="1" dirty="0">
                  <a:solidFill>
                    <a:srgbClr val="0070C0"/>
                  </a:solidFill>
                  <a:latin typeface="Arial" pitchFamily="34" charset="0"/>
                </a:rPr>
                <a:t>6</a:t>
              </a:r>
              <a:endParaRPr kumimoji="0" lang="en-US" sz="1600" b="1" u="none" strike="noStrike" cap="none" normalizeH="0" baseline="0" dirty="0" smtClean="0">
                <a:ln>
                  <a:noFill/>
                </a:ln>
                <a:solidFill>
                  <a:srgbClr val="0070C0"/>
                </a:solidFill>
                <a:effectLst/>
                <a:latin typeface="Arial" pitchFamily="34" charset="0"/>
              </a:endParaRPr>
            </a:p>
          </p:txBody>
        </p:sp>
        <p:sp>
          <p:nvSpPr>
            <p:cNvPr id="102" name="Rectangle 45"/>
            <p:cNvSpPr>
              <a:spLocks noChangeArrowheads="1"/>
            </p:cNvSpPr>
            <p:nvPr/>
          </p:nvSpPr>
          <p:spPr bwMode="auto">
            <a:xfrm>
              <a:off x="7360204" y="3646939"/>
              <a:ext cx="113814"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600" b="1" dirty="0" smtClean="0">
                  <a:solidFill>
                    <a:srgbClr val="0070C0"/>
                  </a:solidFill>
                  <a:latin typeface="Arial" pitchFamily="34" charset="0"/>
                </a:rPr>
                <a:t>6</a:t>
              </a:r>
              <a:endParaRPr kumimoji="0" lang="en-US" sz="1600" b="1" u="none" strike="noStrike" cap="none" normalizeH="0" baseline="0" dirty="0" smtClean="0">
                <a:ln>
                  <a:noFill/>
                </a:ln>
                <a:solidFill>
                  <a:srgbClr val="0070C0"/>
                </a:solidFill>
                <a:effectLst/>
                <a:latin typeface="Arial" pitchFamily="34" charset="0"/>
              </a:endParaRPr>
            </a:p>
          </p:txBody>
        </p:sp>
        <p:sp>
          <p:nvSpPr>
            <p:cNvPr id="103" name="Rectangle 45"/>
            <p:cNvSpPr>
              <a:spLocks noChangeArrowheads="1"/>
            </p:cNvSpPr>
            <p:nvPr/>
          </p:nvSpPr>
          <p:spPr bwMode="auto">
            <a:xfrm>
              <a:off x="7360204" y="4641849"/>
              <a:ext cx="113814"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600" b="1" dirty="0" smtClean="0">
                  <a:solidFill>
                    <a:srgbClr val="0070C0"/>
                  </a:solidFill>
                  <a:latin typeface="Arial" pitchFamily="34" charset="0"/>
                </a:rPr>
                <a:t>1</a:t>
              </a:r>
              <a:endParaRPr kumimoji="0" lang="en-US" sz="1600" b="1" u="none" strike="noStrike" cap="none" normalizeH="0" baseline="0" dirty="0" smtClean="0">
                <a:ln>
                  <a:noFill/>
                </a:ln>
                <a:solidFill>
                  <a:srgbClr val="0070C0"/>
                </a:solidFill>
                <a:effectLst/>
                <a:latin typeface="Arial" pitchFamily="34" charset="0"/>
              </a:endParaRPr>
            </a:p>
          </p:txBody>
        </p:sp>
        <p:sp>
          <p:nvSpPr>
            <p:cNvPr id="108" name="Rectangle 45"/>
            <p:cNvSpPr>
              <a:spLocks noChangeArrowheads="1"/>
            </p:cNvSpPr>
            <p:nvPr/>
          </p:nvSpPr>
          <p:spPr bwMode="auto">
            <a:xfrm>
              <a:off x="6508146" y="4655429"/>
              <a:ext cx="113814"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600" b="1" dirty="0" smtClean="0">
                  <a:solidFill>
                    <a:srgbClr val="0070C0"/>
                  </a:solidFill>
                  <a:latin typeface="Arial" pitchFamily="34" charset="0"/>
                </a:rPr>
                <a:t>1</a:t>
              </a:r>
              <a:endParaRPr kumimoji="0" lang="en-US" sz="1600" b="1" u="none" strike="noStrike" cap="none" normalizeH="0" baseline="0" dirty="0" smtClean="0">
                <a:ln>
                  <a:noFill/>
                </a:ln>
                <a:solidFill>
                  <a:srgbClr val="0070C0"/>
                </a:solidFill>
                <a:effectLst/>
                <a:latin typeface="Arial" pitchFamily="34" charset="0"/>
              </a:endParaRPr>
            </a:p>
          </p:txBody>
        </p:sp>
        <p:sp>
          <p:nvSpPr>
            <p:cNvPr id="109" name="Rectangle 45"/>
            <p:cNvSpPr>
              <a:spLocks noChangeArrowheads="1"/>
            </p:cNvSpPr>
            <p:nvPr/>
          </p:nvSpPr>
          <p:spPr bwMode="auto">
            <a:xfrm>
              <a:off x="5700052" y="4643089"/>
              <a:ext cx="113814"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solidFill>
                    <a:srgbClr val="0070C0"/>
                  </a:solidFill>
                  <a:effectLst/>
                  <a:latin typeface="Arial" pitchFamily="34" charset="0"/>
                </a:rPr>
                <a:t>1</a:t>
              </a:r>
              <a:endParaRPr kumimoji="0" lang="en-US" sz="1600" b="1" u="none" strike="noStrike" cap="none" normalizeH="0" baseline="0" dirty="0" smtClean="0">
                <a:ln>
                  <a:noFill/>
                </a:ln>
                <a:solidFill>
                  <a:srgbClr val="0070C0"/>
                </a:solidFill>
                <a:effectLst/>
                <a:latin typeface="Arial" pitchFamily="34" charset="0"/>
              </a:endParaRPr>
            </a:p>
          </p:txBody>
        </p:sp>
        <p:sp>
          <p:nvSpPr>
            <p:cNvPr id="111" name="Down Arrow 110"/>
            <p:cNvSpPr/>
            <p:nvPr/>
          </p:nvSpPr>
          <p:spPr>
            <a:xfrm>
              <a:off x="7712885" y="4262059"/>
              <a:ext cx="272265" cy="10752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sv-SE" sz="1400" dirty="0" smtClean="0"/>
                <a:t>R</a:t>
              </a:r>
              <a:endParaRPr lang="sv-SE" sz="1400" dirty="0"/>
            </a:p>
          </p:txBody>
        </p:sp>
        <p:sp>
          <p:nvSpPr>
            <p:cNvPr id="112" name="Down Arrow 111"/>
            <p:cNvSpPr/>
            <p:nvPr/>
          </p:nvSpPr>
          <p:spPr>
            <a:xfrm rot="10800000">
              <a:off x="7712885" y="2557243"/>
              <a:ext cx="272265" cy="10752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sv-SE" sz="1400" dirty="0" smtClean="0"/>
                <a:t>R</a:t>
              </a:r>
              <a:endParaRPr lang="sv-SE" sz="1400" dirty="0"/>
            </a:p>
          </p:txBody>
        </p:sp>
      </p:grpSp>
      <p:graphicFrame>
        <p:nvGraphicFramePr>
          <p:cNvPr id="114" name="Object 113"/>
          <p:cNvGraphicFramePr>
            <a:graphicFrameLocks noChangeAspect="1"/>
          </p:cNvGraphicFramePr>
          <p:nvPr>
            <p:extLst>
              <p:ext uri="{D42A27DB-BD31-4B8C-83A1-F6EECF244321}">
                <p14:modId xmlns:p14="http://schemas.microsoft.com/office/powerpoint/2010/main" val="3402541042"/>
              </p:ext>
            </p:extLst>
          </p:nvPr>
        </p:nvGraphicFramePr>
        <p:xfrm>
          <a:off x="1426437" y="5724520"/>
          <a:ext cx="2330450" cy="458788"/>
        </p:xfrm>
        <a:graphic>
          <a:graphicData uri="http://schemas.openxmlformats.org/presentationml/2006/ole">
            <mc:AlternateContent xmlns:mc="http://schemas.openxmlformats.org/markup-compatibility/2006">
              <mc:Choice xmlns:v="urn:schemas-microsoft-com:vml" Requires="v">
                <p:oleObj spid="_x0000_s35892" name="Equation" r:id="rId5" imgW="2095200" imgH="431640" progId="Equation.DSMT4">
                  <p:embed/>
                </p:oleObj>
              </mc:Choice>
              <mc:Fallback>
                <p:oleObj name="Equation" r:id="rId5" imgW="2095200" imgH="431640" progId="Equation.DSMT4">
                  <p:embed/>
                  <p:pic>
                    <p:nvPicPr>
                      <p:cNvPr id="0" name="Object 6"/>
                      <p:cNvPicPr>
                        <a:picLocks noChangeAspect="1" noChangeArrowheads="1"/>
                      </p:cNvPicPr>
                      <p:nvPr/>
                    </p:nvPicPr>
                    <p:blipFill>
                      <a:blip r:embed="rId6"/>
                      <a:srcRect/>
                      <a:stretch>
                        <a:fillRect/>
                      </a:stretch>
                    </p:blipFill>
                    <p:spPr bwMode="auto">
                      <a:xfrm>
                        <a:off x="1426437" y="5724520"/>
                        <a:ext cx="233045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5" name="Object 114"/>
          <p:cNvGraphicFramePr>
            <a:graphicFrameLocks noChangeAspect="1"/>
          </p:cNvGraphicFramePr>
          <p:nvPr>
            <p:extLst>
              <p:ext uri="{D42A27DB-BD31-4B8C-83A1-F6EECF244321}">
                <p14:modId xmlns:p14="http://schemas.microsoft.com/office/powerpoint/2010/main" val="1991617054"/>
              </p:ext>
            </p:extLst>
          </p:nvPr>
        </p:nvGraphicFramePr>
        <p:xfrm>
          <a:off x="6182820" y="5725050"/>
          <a:ext cx="2344738" cy="458787"/>
        </p:xfrm>
        <a:graphic>
          <a:graphicData uri="http://schemas.openxmlformats.org/presentationml/2006/ole">
            <mc:AlternateContent xmlns:mc="http://schemas.openxmlformats.org/markup-compatibility/2006">
              <mc:Choice xmlns:v="urn:schemas-microsoft-com:vml" Requires="v">
                <p:oleObj spid="_x0000_s35893" name="Equation" r:id="rId7" imgW="2108160" imgH="431640" progId="Equation.DSMT4">
                  <p:embed/>
                </p:oleObj>
              </mc:Choice>
              <mc:Fallback>
                <p:oleObj name="Equation" r:id="rId7" imgW="2108160" imgH="431640" progId="Equation.DSMT4">
                  <p:embed/>
                  <p:pic>
                    <p:nvPicPr>
                      <p:cNvPr id="0" name="Object 113"/>
                      <p:cNvPicPr>
                        <a:picLocks noChangeAspect="1" noChangeArrowheads="1"/>
                      </p:cNvPicPr>
                      <p:nvPr/>
                    </p:nvPicPr>
                    <p:blipFill>
                      <a:blip r:embed="rId8"/>
                      <a:srcRect/>
                      <a:stretch>
                        <a:fillRect/>
                      </a:stretch>
                    </p:blipFill>
                    <p:spPr bwMode="auto">
                      <a:xfrm>
                        <a:off x="6182820" y="5725050"/>
                        <a:ext cx="2344738"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31148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Wire delay</a:t>
            </a:r>
            <a:endParaRPr lang="sv-SE" dirty="0"/>
          </a:p>
        </p:txBody>
      </p:sp>
      <p:sp>
        <p:nvSpPr>
          <p:cNvPr id="3" name="Date Placeholder 2"/>
          <p:cNvSpPr>
            <a:spLocks noGrp="1"/>
          </p:cNvSpPr>
          <p:nvPr>
            <p:ph type="dt" sz="half" idx="10"/>
          </p:nvPr>
        </p:nvSpPr>
        <p:spPr/>
        <p:txBody>
          <a:bodyPr/>
          <a:lstStyle/>
          <a:p>
            <a:r>
              <a:rPr lang="sv-SE" smtClean="0"/>
              <a:t>2017</a:t>
            </a:r>
            <a:endParaRPr lang="sv-SE"/>
          </a:p>
        </p:txBody>
      </p:sp>
      <p:sp>
        <p:nvSpPr>
          <p:cNvPr id="4" name="Footer Placeholder 3"/>
          <p:cNvSpPr>
            <a:spLocks noGrp="1"/>
          </p:cNvSpPr>
          <p:nvPr>
            <p:ph type="ftr" sz="quarter" idx="11"/>
          </p:nvPr>
        </p:nvSpPr>
        <p:spPr/>
        <p:txBody>
          <a:bodyPr/>
          <a:lstStyle/>
          <a:p>
            <a:r>
              <a:rPr lang="sv-SE" dirty="0" smtClean="0"/>
              <a:t>Integrated Circuit Design</a:t>
            </a:r>
            <a:endParaRPr lang="sv-SE" dirty="0"/>
          </a:p>
        </p:txBody>
      </p:sp>
      <p:sp>
        <p:nvSpPr>
          <p:cNvPr id="5" name="Slide Number Placeholder 4"/>
          <p:cNvSpPr>
            <a:spLocks noGrp="1"/>
          </p:cNvSpPr>
          <p:nvPr>
            <p:ph type="sldNum" sz="quarter" idx="12"/>
          </p:nvPr>
        </p:nvSpPr>
        <p:spPr/>
        <p:txBody>
          <a:bodyPr/>
          <a:lstStyle/>
          <a:p>
            <a:r>
              <a:rPr lang="sv-SE" dirty="0" smtClean="0"/>
              <a:t>16</a:t>
            </a:r>
            <a:endParaRPr lang="sv-SE" dirty="0"/>
          </a:p>
        </p:txBody>
      </p:sp>
      <p:grpSp>
        <p:nvGrpSpPr>
          <p:cNvPr id="117" name="Group 116"/>
          <p:cNvGrpSpPr/>
          <p:nvPr/>
        </p:nvGrpSpPr>
        <p:grpSpPr>
          <a:xfrm>
            <a:off x="1801303" y="1413121"/>
            <a:ext cx="6303395" cy="2201617"/>
            <a:chOff x="1801303" y="1413121"/>
            <a:chExt cx="6303395" cy="2201617"/>
          </a:xfrm>
        </p:grpSpPr>
        <p:grpSp>
          <p:nvGrpSpPr>
            <p:cNvPr id="74" name="Group 73"/>
            <p:cNvGrpSpPr/>
            <p:nvPr/>
          </p:nvGrpSpPr>
          <p:grpSpPr>
            <a:xfrm>
              <a:off x="2447823" y="1413121"/>
              <a:ext cx="5010354" cy="1412317"/>
              <a:chOff x="946006" y="3612817"/>
              <a:chExt cx="5010354" cy="1412317"/>
            </a:xfrm>
          </p:grpSpPr>
          <p:sp>
            <p:nvSpPr>
              <p:cNvPr id="39" name="Text Box 33"/>
              <p:cNvSpPr txBox="1">
                <a:spLocks noChangeArrowheads="1"/>
              </p:cNvSpPr>
              <p:nvPr/>
            </p:nvSpPr>
            <p:spPr bwMode="auto">
              <a:xfrm>
                <a:off x="2392351" y="3612817"/>
                <a:ext cx="456493" cy="315112"/>
              </a:xfrm>
              <a:prstGeom prst="rect">
                <a:avLst/>
              </a:prstGeom>
              <a:noFill/>
              <a:ln w="9525">
                <a:noFill/>
                <a:miter lim="800000"/>
                <a:headEnd/>
                <a:tailEnd/>
              </a:ln>
            </p:spPr>
            <p:txBody>
              <a:bodyPr vert="horz" wrap="none" lIns="60350" tIns="0" rIns="60350" bIns="0" numCol="1" anchor="t" anchorCtr="0" compatLnSpc="1">
                <a:prstTxWarp prst="textNoShape">
                  <a:avLst/>
                </a:prstTxWarp>
              </a:bodyPr>
              <a:lstStyle/>
              <a:p>
                <a:pPr lvl="0" algn="ctr" fontAlgn="base">
                  <a:spcBef>
                    <a:spcPct val="0"/>
                  </a:spcBef>
                  <a:spcAft>
                    <a:spcPct val="0"/>
                  </a:spcAft>
                </a:pPr>
                <a:r>
                  <a:rPr lang="en-US" i="1" dirty="0" smtClean="0">
                    <a:solidFill>
                      <a:srgbClr val="000000"/>
                    </a:solidFill>
                    <a:latin typeface="+mn-lt"/>
                    <a:ea typeface="Calibri" pitchFamily="34" charset="0"/>
                    <a:cs typeface="Arial" pitchFamily="34" charset="0"/>
                  </a:rPr>
                  <a:t>R</a:t>
                </a:r>
                <a:r>
                  <a:rPr lang="en-US" baseline="-25000" dirty="0">
                    <a:solidFill>
                      <a:srgbClr val="000000"/>
                    </a:solidFill>
                    <a:latin typeface="+mn-lt"/>
                    <a:ea typeface="Calibri" pitchFamily="34" charset="0"/>
                    <a:cs typeface="Arial" pitchFamily="34" charset="0"/>
                  </a:rPr>
                  <a:t>1</a:t>
                </a:r>
                <a:endParaRPr kumimoji="0" lang="en-US" b="0" u="none" strike="noStrike" cap="none" normalizeH="0" baseline="0" dirty="0" smtClean="0">
                  <a:ln>
                    <a:noFill/>
                  </a:ln>
                  <a:solidFill>
                    <a:schemeClr val="tx1"/>
                  </a:solidFill>
                  <a:effectLst/>
                  <a:latin typeface="+mn-lt"/>
                </a:endParaRPr>
              </a:p>
            </p:txBody>
          </p:sp>
          <p:sp>
            <p:nvSpPr>
              <p:cNvPr id="40" name="Text Box 33"/>
              <p:cNvSpPr txBox="1">
                <a:spLocks noChangeArrowheads="1"/>
              </p:cNvSpPr>
              <p:nvPr/>
            </p:nvSpPr>
            <p:spPr bwMode="auto">
              <a:xfrm>
                <a:off x="4352065" y="3612817"/>
                <a:ext cx="499811" cy="385052"/>
              </a:xfrm>
              <a:prstGeom prst="rect">
                <a:avLst/>
              </a:prstGeom>
              <a:noFill/>
              <a:ln w="9525">
                <a:noFill/>
                <a:miter lim="800000"/>
                <a:headEnd/>
                <a:tailEnd/>
              </a:ln>
            </p:spPr>
            <p:txBody>
              <a:bodyPr vert="horz" wrap="none" lIns="60350" tIns="0" rIns="60350" bIns="0" numCol="1" anchor="t" anchorCtr="0" compatLnSpc="1">
                <a:prstTxWarp prst="textNoShape">
                  <a:avLst/>
                </a:prstTxWarp>
              </a:bodyPr>
              <a:lstStyle/>
              <a:p>
                <a:pPr algn="ctr"/>
                <a:r>
                  <a:rPr lang="sv-SE" i="1" dirty="0">
                    <a:latin typeface="+mn-lt"/>
                  </a:rPr>
                  <a:t>R</a:t>
                </a:r>
                <a:r>
                  <a:rPr lang="en-US" baseline="-25000" dirty="0">
                    <a:solidFill>
                      <a:srgbClr val="000000"/>
                    </a:solidFill>
                    <a:latin typeface="+mn-lt"/>
                  </a:rPr>
                  <a:t>2</a:t>
                </a:r>
                <a:endParaRPr lang="sv-SE" dirty="0">
                  <a:latin typeface="+mn-lt"/>
                </a:endParaRPr>
              </a:p>
            </p:txBody>
          </p:sp>
          <p:sp>
            <p:nvSpPr>
              <p:cNvPr id="42" name="Line 10"/>
              <p:cNvSpPr>
                <a:spLocks noChangeAspect="1" noChangeShapeType="1"/>
              </p:cNvSpPr>
              <p:nvPr/>
            </p:nvSpPr>
            <p:spPr bwMode="auto">
              <a:xfrm>
                <a:off x="1649099" y="4043388"/>
                <a:ext cx="4038968" cy="0"/>
              </a:xfrm>
              <a:prstGeom prst="line">
                <a:avLst/>
              </a:prstGeom>
              <a:noFill/>
              <a:ln w="19050">
                <a:solidFill>
                  <a:srgbClr val="000000"/>
                </a:solidFill>
                <a:round/>
                <a:headEnd/>
                <a:tailEnd/>
              </a:ln>
            </p:spPr>
            <p:txBody>
              <a:bodyPr/>
              <a:lstStyle/>
              <a:p>
                <a:endParaRPr lang="en-US">
                  <a:latin typeface="+mn-lt"/>
                </a:endParaRPr>
              </a:p>
            </p:txBody>
          </p:sp>
          <p:grpSp>
            <p:nvGrpSpPr>
              <p:cNvPr id="43" name="Group 42"/>
              <p:cNvGrpSpPr/>
              <p:nvPr/>
            </p:nvGrpSpPr>
            <p:grpSpPr>
              <a:xfrm>
                <a:off x="5419774" y="4038731"/>
                <a:ext cx="536586" cy="978281"/>
                <a:chOff x="5295708" y="4038731"/>
                <a:chExt cx="536586" cy="1265005"/>
              </a:xfrm>
            </p:grpSpPr>
            <p:sp>
              <p:nvSpPr>
                <p:cNvPr id="69" name="Line 31"/>
                <p:cNvSpPr>
                  <a:spLocks noChangeShapeType="1"/>
                </p:cNvSpPr>
                <p:nvPr/>
              </p:nvSpPr>
              <p:spPr bwMode="auto">
                <a:xfrm flipH="1">
                  <a:off x="5295708" y="4611167"/>
                  <a:ext cx="53658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sp>
              <p:nvSpPr>
                <p:cNvPr id="70" name="Line 30"/>
                <p:cNvSpPr>
                  <a:spLocks noChangeShapeType="1"/>
                </p:cNvSpPr>
                <p:nvPr/>
              </p:nvSpPr>
              <p:spPr bwMode="auto">
                <a:xfrm flipH="1">
                  <a:off x="5295708" y="4726609"/>
                  <a:ext cx="53658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sp>
              <p:nvSpPr>
                <p:cNvPr id="71" name="Line 28"/>
                <p:cNvSpPr>
                  <a:spLocks noChangeShapeType="1"/>
                </p:cNvSpPr>
                <p:nvPr/>
              </p:nvSpPr>
              <p:spPr bwMode="auto">
                <a:xfrm>
                  <a:off x="5564001" y="4735293"/>
                  <a:ext cx="0" cy="563438"/>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sp>
              <p:nvSpPr>
                <p:cNvPr id="72" name="Line 27"/>
                <p:cNvSpPr>
                  <a:spLocks noChangeShapeType="1"/>
                </p:cNvSpPr>
                <p:nvPr/>
              </p:nvSpPr>
              <p:spPr bwMode="auto">
                <a:xfrm>
                  <a:off x="5564001" y="4038731"/>
                  <a:ext cx="0" cy="563438"/>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sp>
              <p:nvSpPr>
                <p:cNvPr id="73" name="Line 30"/>
                <p:cNvSpPr>
                  <a:spLocks noChangeShapeType="1"/>
                </p:cNvSpPr>
                <p:nvPr/>
              </p:nvSpPr>
              <p:spPr bwMode="auto">
                <a:xfrm flipH="1">
                  <a:off x="5474001" y="5303736"/>
                  <a:ext cx="18000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grpSp>
          <p:grpSp>
            <p:nvGrpSpPr>
              <p:cNvPr id="44" name="Group 43"/>
              <p:cNvGrpSpPr/>
              <p:nvPr/>
            </p:nvGrpSpPr>
            <p:grpSpPr>
              <a:xfrm>
                <a:off x="3357480" y="4046853"/>
                <a:ext cx="536586" cy="978281"/>
                <a:chOff x="5295708" y="4038731"/>
                <a:chExt cx="536586" cy="1265005"/>
              </a:xfrm>
            </p:grpSpPr>
            <p:sp>
              <p:nvSpPr>
                <p:cNvPr id="64" name="Line 31"/>
                <p:cNvSpPr>
                  <a:spLocks noChangeShapeType="1"/>
                </p:cNvSpPr>
                <p:nvPr/>
              </p:nvSpPr>
              <p:spPr bwMode="auto">
                <a:xfrm flipH="1">
                  <a:off x="5295708" y="4611167"/>
                  <a:ext cx="53658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sp>
              <p:nvSpPr>
                <p:cNvPr id="65" name="Line 30"/>
                <p:cNvSpPr>
                  <a:spLocks noChangeShapeType="1"/>
                </p:cNvSpPr>
                <p:nvPr/>
              </p:nvSpPr>
              <p:spPr bwMode="auto">
                <a:xfrm flipH="1">
                  <a:off x="5295708" y="4726609"/>
                  <a:ext cx="53658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sp>
              <p:nvSpPr>
                <p:cNvPr id="66" name="Line 28"/>
                <p:cNvSpPr>
                  <a:spLocks noChangeShapeType="1"/>
                </p:cNvSpPr>
                <p:nvPr/>
              </p:nvSpPr>
              <p:spPr bwMode="auto">
                <a:xfrm>
                  <a:off x="5564001" y="4735293"/>
                  <a:ext cx="0" cy="563438"/>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sp>
              <p:nvSpPr>
                <p:cNvPr id="67" name="Line 27"/>
                <p:cNvSpPr>
                  <a:spLocks noChangeShapeType="1"/>
                </p:cNvSpPr>
                <p:nvPr/>
              </p:nvSpPr>
              <p:spPr bwMode="auto">
                <a:xfrm>
                  <a:off x="5564001" y="4038731"/>
                  <a:ext cx="0" cy="563438"/>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sp>
              <p:nvSpPr>
                <p:cNvPr id="68" name="Line 30"/>
                <p:cNvSpPr>
                  <a:spLocks noChangeShapeType="1"/>
                </p:cNvSpPr>
                <p:nvPr/>
              </p:nvSpPr>
              <p:spPr bwMode="auto">
                <a:xfrm flipH="1">
                  <a:off x="5474001" y="5303736"/>
                  <a:ext cx="18000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grpSp>
          <p:sp>
            <p:nvSpPr>
              <p:cNvPr id="45" name="Line 18"/>
              <p:cNvSpPr>
                <a:spLocks noChangeShapeType="1"/>
              </p:cNvSpPr>
              <p:nvPr/>
            </p:nvSpPr>
            <p:spPr bwMode="auto">
              <a:xfrm flipH="1">
                <a:off x="1649099" y="4047565"/>
                <a:ext cx="0" cy="977569"/>
              </a:xfrm>
              <a:prstGeom prst="lin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46" name="Oval 45"/>
              <p:cNvSpPr/>
              <p:nvPr/>
            </p:nvSpPr>
            <p:spPr>
              <a:xfrm>
                <a:off x="1391647" y="4286500"/>
                <a:ext cx="514905" cy="514905"/>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7" name="Group 46"/>
              <p:cNvGrpSpPr/>
              <p:nvPr/>
            </p:nvGrpSpPr>
            <p:grpSpPr>
              <a:xfrm>
                <a:off x="1464172" y="4465277"/>
                <a:ext cx="369854" cy="147372"/>
                <a:chOff x="4107886" y="3899977"/>
                <a:chExt cx="369854" cy="147372"/>
              </a:xfrm>
            </p:grpSpPr>
            <p:sp>
              <p:nvSpPr>
                <p:cNvPr id="59" name="Line 7"/>
                <p:cNvSpPr>
                  <a:spLocks noChangeShapeType="1"/>
                </p:cNvSpPr>
                <p:nvPr/>
              </p:nvSpPr>
              <p:spPr bwMode="auto">
                <a:xfrm flipH="1" flipV="1">
                  <a:off x="4107886" y="4038471"/>
                  <a:ext cx="108000" cy="0"/>
                </a:xfrm>
                <a:prstGeom prst="lin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60" name="Line 7"/>
                <p:cNvSpPr>
                  <a:spLocks noChangeShapeType="1"/>
                </p:cNvSpPr>
                <p:nvPr/>
              </p:nvSpPr>
              <p:spPr bwMode="auto">
                <a:xfrm flipH="1" flipV="1">
                  <a:off x="4198618" y="3908855"/>
                  <a:ext cx="180000" cy="0"/>
                </a:xfrm>
                <a:prstGeom prst="lin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61" name="Line 7"/>
                <p:cNvSpPr>
                  <a:spLocks noChangeShapeType="1"/>
                </p:cNvSpPr>
                <p:nvPr/>
              </p:nvSpPr>
              <p:spPr bwMode="auto">
                <a:xfrm flipH="1" flipV="1">
                  <a:off x="4369740" y="4043977"/>
                  <a:ext cx="108000" cy="0"/>
                </a:xfrm>
                <a:prstGeom prst="lin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62" name="Line 7"/>
                <p:cNvSpPr>
                  <a:spLocks noChangeShapeType="1"/>
                </p:cNvSpPr>
                <p:nvPr/>
              </p:nvSpPr>
              <p:spPr bwMode="auto">
                <a:xfrm flipH="1" flipV="1">
                  <a:off x="4210895" y="3903349"/>
                  <a:ext cx="0" cy="144000"/>
                </a:xfrm>
                <a:prstGeom prst="lin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63" name="Line 7"/>
                <p:cNvSpPr>
                  <a:spLocks noChangeShapeType="1"/>
                </p:cNvSpPr>
                <p:nvPr/>
              </p:nvSpPr>
              <p:spPr bwMode="auto">
                <a:xfrm flipH="1" flipV="1">
                  <a:off x="4378618" y="3899977"/>
                  <a:ext cx="0" cy="144000"/>
                </a:xfrm>
                <a:prstGeom prst="lin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p>
              </p:txBody>
            </p:sp>
          </p:grpSp>
          <p:sp>
            <p:nvSpPr>
              <p:cNvPr id="48" name="Rectangle 47"/>
              <p:cNvSpPr>
                <a:spLocks noChangeArrowheads="1"/>
              </p:cNvSpPr>
              <p:nvPr/>
            </p:nvSpPr>
            <p:spPr bwMode="auto">
              <a:xfrm>
                <a:off x="2226161" y="3916573"/>
                <a:ext cx="750440" cy="250526"/>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2000"/>
              </a:p>
            </p:txBody>
          </p:sp>
          <p:sp>
            <p:nvSpPr>
              <p:cNvPr id="49" name="Line 30"/>
              <p:cNvSpPr>
                <a:spLocks noChangeShapeType="1"/>
              </p:cNvSpPr>
              <p:nvPr/>
            </p:nvSpPr>
            <p:spPr bwMode="auto">
              <a:xfrm flipH="1">
                <a:off x="1559099" y="5025134"/>
                <a:ext cx="18000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sp>
            <p:nvSpPr>
              <p:cNvPr id="50" name="Rectangle 49"/>
              <p:cNvSpPr>
                <a:spLocks noChangeArrowheads="1"/>
              </p:cNvSpPr>
              <p:nvPr/>
            </p:nvSpPr>
            <p:spPr bwMode="auto">
              <a:xfrm>
                <a:off x="4266964" y="3913468"/>
                <a:ext cx="750440" cy="250526"/>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2000"/>
              </a:p>
            </p:txBody>
          </p:sp>
          <p:sp>
            <p:nvSpPr>
              <p:cNvPr id="51" name="Line 27"/>
              <p:cNvSpPr>
                <a:spLocks noChangeShapeType="1"/>
              </p:cNvSpPr>
              <p:nvPr/>
            </p:nvSpPr>
            <p:spPr bwMode="auto">
              <a:xfrm>
                <a:off x="3682707" y="4184863"/>
                <a:ext cx="0" cy="216000"/>
              </a:xfrm>
              <a:prstGeom prst="line">
                <a:avLst/>
              </a:prstGeom>
              <a:noFill/>
              <a:ln w="19050">
                <a:solidFill>
                  <a:srgbClr val="000000"/>
                </a:solidFill>
                <a:round/>
                <a:headEnd type="none" w="med" len="med"/>
                <a:tailEnd type="triangle" w="med" len="med"/>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52" name="Line 27"/>
              <p:cNvSpPr>
                <a:spLocks noChangeShapeType="1"/>
              </p:cNvSpPr>
              <p:nvPr/>
            </p:nvSpPr>
            <p:spPr bwMode="auto">
              <a:xfrm>
                <a:off x="5741598" y="4184863"/>
                <a:ext cx="0" cy="216000"/>
              </a:xfrm>
              <a:prstGeom prst="line">
                <a:avLst/>
              </a:prstGeom>
              <a:noFill/>
              <a:ln w="19050">
                <a:solidFill>
                  <a:srgbClr val="000000"/>
                </a:solidFill>
                <a:round/>
                <a:headEnd type="none" w="med" len="med"/>
                <a:tailEnd type="triangle" w="med" len="med"/>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53" name="Text Box 33"/>
              <p:cNvSpPr txBox="1">
                <a:spLocks noChangeArrowheads="1"/>
              </p:cNvSpPr>
              <p:nvPr/>
            </p:nvSpPr>
            <p:spPr bwMode="auto">
              <a:xfrm>
                <a:off x="946006" y="4396014"/>
                <a:ext cx="456493" cy="315112"/>
              </a:xfrm>
              <a:prstGeom prst="rect">
                <a:avLst/>
              </a:prstGeom>
              <a:noFill/>
              <a:ln w="9525">
                <a:noFill/>
                <a:miter lim="800000"/>
                <a:headEnd/>
                <a:tailEnd/>
              </a:ln>
            </p:spPr>
            <p:txBody>
              <a:bodyPr vert="horz" wrap="none" lIns="60350" tIns="0" rIns="60350" bIns="0" numCol="1" anchor="t" anchorCtr="0" compatLnSpc="1">
                <a:prstTxWarp prst="textNoShape">
                  <a:avLst/>
                </a:prstTxWarp>
              </a:bodyPr>
              <a:lstStyle/>
              <a:p>
                <a:pPr lvl="0" algn="ctr" fontAlgn="base">
                  <a:spcBef>
                    <a:spcPct val="0"/>
                  </a:spcBef>
                  <a:spcAft>
                    <a:spcPct val="0"/>
                  </a:spcAft>
                </a:pPr>
                <a:r>
                  <a:rPr lang="en-US" i="1" dirty="0" smtClean="0">
                    <a:solidFill>
                      <a:srgbClr val="000000"/>
                    </a:solidFill>
                    <a:latin typeface="+mn-lt"/>
                    <a:ea typeface="Calibri" pitchFamily="34" charset="0"/>
                    <a:cs typeface="Arial" pitchFamily="34" charset="0"/>
                  </a:rPr>
                  <a:t>V</a:t>
                </a:r>
                <a:r>
                  <a:rPr lang="en-US" i="1" baseline="-25000" dirty="0" smtClean="0">
                    <a:solidFill>
                      <a:srgbClr val="000000"/>
                    </a:solidFill>
                    <a:latin typeface="+mn-lt"/>
                    <a:ea typeface="Calibri" pitchFamily="34" charset="0"/>
                    <a:cs typeface="Arial" pitchFamily="34" charset="0"/>
                  </a:rPr>
                  <a:t>in</a:t>
                </a:r>
                <a:endParaRPr kumimoji="0" lang="en-US" b="0" i="1" u="none" strike="noStrike" cap="none" normalizeH="0" baseline="0" dirty="0" smtClean="0">
                  <a:ln>
                    <a:noFill/>
                  </a:ln>
                  <a:solidFill>
                    <a:schemeClr val="tx1"/>
                  </a:solidFill>
                  <a:effectLst/>
                  <a:latin typeface="+mn-lt"/>
                </a:endParaRPr>
              </a:p>
            </p:txBody>
          </p:sp>
          <p:sp>
            <p:nvSpPr>
              <p:cNvPr id="54" name="Text Box 6"/>
              <p:cNvSpPr txBox="1">
                <a:spLocks noChangeArrowheads="1"/>
              </p:cNvSpPr>
              <p:nvPr/>
            </p:nvSpPr>
            <p:spPr bwMode="auto">
              <a:xfrm>
                <a:off x="5133020" y="4356000"/>
                <a:ext cx="793365" cy="337938"/>
              </a:xfrm>
              <a:prstGeom prst="rect">
                <a:avLst/>
              </a:prstGeom>
              <a:noFill/>
              <a:ln w="9525">
                <a:noFill/>
                <a:miter lim="800000"/>
                <a:headEnd/>
                <a:tailEnd/>
              </a:ln>
            </p:spPr>
            <p:txBody>
              <a:bodyPr vert="horz" wrap="square" lIns="0" tIns="30175" rIns="0" bIns="30175" numCol="1" anchor="t" anchorCtr="0" compatLnSpc="1">
                <a:prstTxWarp prst="textNoShape">
                  <a:avLst/>
                </a:prstTxWarp>
                <a:spAutoFit/>
              </a:bodyPr>
              <a:lstStyle/>
              <a:p>
                <a:pPr lvl="0"/>
                <a:r>
                  <a:rPr lang="en-US" i="1" dirty="0" smtClean="0">
                    <a:solidFill>
                      <a:srgbClr val="000000"/>
                    </a:solidFill>
                    <a:ea typeface="Calibri" pitchFamily="34" charset="0"/>
                    <a:cs typeface="Arial" pitchFamily="34" charset="0"/>
                  </a:rPr>
                  <a:t>C</a:t>
                </a:r>
                <a:r>
                  <a:rPr lang="en-US" baseline="-30000" dirty="0" smtClean="0">
                    <a:solidFill>
                      <a:srgbClr val="000000"/>
                    </a:solidFill>
                    <a:ea typeface="Calibri" pitchFamily="34" charset="0"/>
                    <a:cs typeface="Arial" pitchFamily="34" charset="0"/>
                  </a:rPr>
                  <a:t>2</a:t>
                </a:r>
                <a:endParaRPr lang="en-US" dirty="0"/>
              </a:p>
            </p:txBody>
          </p:sp>
          <p:sp>
            <p:nvSpPr>
              <p:cNvPr id="55" name="Text Box 6"/>
              <p:cNvSpPr txBox="1">
                <a:spLocks noChangeArrowheads="1"/>
              </p:cNvSpPr>
              <p:nvPr/>
            </p:nvSpPr>
            <p:spPr bwMode="auto">
              <a:xfrm>
                <a:off x="3068166" y="4358081"/>
                <a:ext cx="793365" cy="337938"/>
              </a:xfrm>
              <a:prstGeom prst="rect">
                <a:avLst/>
              </a:prstGeom>
              <a:noFill/>
              <a:ln w="9525">
                <a:noFill/>
                <a:miter lim="800000"/>
                <a:headEnd/>
                <a:tailEnd/>
              </a:ln>
            </p:spPr>
            <p:txBody>
              <a:bodyPr vert="horz" wrap="square" lIns="0" tIns="30175" rIns="0" bIns="30175" numCol="1" anchor="t" anchorCtr="0" compatLnSpc="1">
                <a:prstTxWarp prst="textNoShape">
                  <a:avLst/>
                </a:prstTxWarp>
                <a:spAutoFit/>
              </a:bodyPr>
              <a:lstStyle/>
              <a:p>
                <a:pPr lvl="0"/>
                <a:r>
                  <a:rPr lang="en-US" i="1" dirty="0" smtClean="0">
                    <a:solidFill>
                      <a:srgbClr val="000000"/>
                    </a:solidFill>
                    <a:ea typeface="Calibri" pitchFamily="34" charset="0"/>
                    <a:cs typeface="Arial" pitchFamily="34" charset="0"/>
                  </a:rPr>
                  <a:t>C</a:t>
                </a:r>
                <a:r>
                  <a:rPr lang="en-US" baseline="-30000" dirty="0" smtClean="0">
                    <a:solidFill>
                      <a:srgbClr val="000000"/>
                    </a:solidFill>
                    <a:ea typeface="Calibri" pitchFamily="34" charset="0"/>
                    <a:cs typeface="Arial" pitchFamily="34" charset="0"/>
                  </a:rPr>
                  <a:t>1</a:t>
                </a:r>
                <a:endParaRPr lang="en-US" dirty="0"/>
              </a:p>
            </p:txBody>
          </p:sp>
          <p:grpSp>
            <p:nvGrpSpPr>
              <p:cNvPr id="56" name="Group 55"/>
              <p:cNvGrpSpPr/>
              <p:nvPr/>
            </p:nvGrpSpPr>
            <p:grpSpPr>
              <a:xfrm>
                <a:off x="3068168" y="3795680"/>
                <a:ext cx="2531032" cy="499636"/>
                <a:chOff x="2821607" y="3795680"/>
                <a:chExt cx="2604352" cy="499636"/>
              </a:xfrm>
            </p:grpSpPr>
            <p:sp>
              <p:nvSpPr>
                <p:cNvPr id="57" name="Right Arrow 56"/>
                <p:cNvSpPr/>
                <p:nvPr/>
              </p:nvSpPr>
              <p:spPr>
                <a:xfrm>
                  <a:off x="2821607" y="3795680"/>
                  <a:ext cx="535874" cy="486101"/>
                </a:xfrm>
                <a:prstGeom prst="rightArrow">
                  <a:avLst/>
                </a:prstGeom>
                <a:solidFill>
                  <a:srgbClr val="4F81BD">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8" name="Right Arrow 57"/>
                <p:cNvSpPr/>
                <p:nvPr/>
              </p:nvSpPr>
              <p:spPr>
                <a:xfrm>
                  <a:off x="4888835" y="3809215"/>
                  <a:ext cx="537124" cy="486101"/>
                </a:xfrm>
                <a:prstGeom prst="rightArrow">
                  <a:avLst/>
                </a:prstGeom>
                <a:solidFill>
                  <a:srgbClr val="4F81BD">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graphicFrame>
          <p:nvGraphicFramePr>
            <p:cNvPr id="75" name="Object 74"/>
            <p:cNvGraphicFramePr>
              <a:graphicFrameLocks noChangeAspect="1"/>
            </p:cNvGraphicFramePr>
            <p:nvPr>
              <p:extLst>
                <p:ext uri="{D42A27DB-BD31-4B8C-83A1-F6EECF244321}">
                  <p14:modId xmlns:p14="http://schemas.microsoft.com/office/powerpoint/2010/main" val="3850476323"/>
                </p:ext>
              </p:extLst>
            </p:nvPr>
          </p:nvGraphicFramePr>
          <p:xfrm>
            <a:off x="3926681" y="3263900"/>
            <a:ext cx="2052638" cy="350838"/>
          </p:xfrm>
          <a:graphic>
            <a:graphicData uri="http://schemas.openxmlformats.org/presentationml/2006/ole">
              <mc:AlternateContent xmlns:mc="http://schemas.openxmlformats.org/markup-compatibility/2006">
                <mc:Choice xmlns:v="urn:schemas-microsoft-com:vml" Requires="v">
                  <p:oleObj spid="_x0000_s39963" name="Equation" r:id="rId3" imgW="1485720" imgH="253800" progId="Equation.DSMT4">
                    <p:embed/>
                  </p:oleObj>
                </mc:Choice>
                <mc:Fallback>
                  <p:oleObj name="Equation" r:id="rId3" imgW="1485720" imgH="253800" progId="Equation.DSMT4">
                    <p:embed/>
                    <p:pic>
                      <p:nvPicPr>
                        <p:cNvPr id="0" name=""/>
                        <p:cNvPicPr>
                          <a:picLocks noChangeAspect="1" noChangeArrowheads="1"/>
                        </p:cNvPicPr>
                        <p:nvPr/>
                      </p:nvPicPr>
                      <p:blipFill>
                        <a:blip r:embed="rId4"/>
                        <a:srcRect/>
                        <a:stretch>
                          <a:fillRect/>
                        </a:stretch>
                      </p:blipFill>
                      <p:spPr bwMode="auto">
                        <a:xfrm>
                          <a:off x="3926681" y="3263900"/>
                          <a:ext cx="2052638" cy="350838"/>
                        </a:xfrm>
                        <a:prstGeom prst="rect">
                          <a:avLst/>
                        </a:prstGeom>
                        <a:noFill/>
                        <a:ln>
                          <a:noFill/>
                        </a:ln>
                        <a:extLst/>
                      </p:spPr>
                    </p:pic>
                  </p:oleObj>
                </mc:Fallback>
              </mc:AlternateContent>
            </a:graphicData>
          </a:graphic>
        </p:graphicFrame>
        <p:sp>
          <p:nvSpPr>
            <p:cNvPr id="76" name="Rectangle 75"/>
            <p:cNvSpPr/>
            <p:nvPr/>
          </p:nvSpPr>
          <p:spPr>
            <a:xfrm>
              <a:off x="1801303" y="2937808"/>
              <a:ext cx="6303395" cy="369332"/>
            </a:xfrm>
            <a:prstGeom prst="rect">
              <a:avLst/>
            </a:prstGeom>
          </p:spPr>
          <p:txBody>
            <a:bodyPr wrap="square">
              <a:spAutoFit/>
            </a:bodyPr>
            <a:lstStyle/>
            <a:p>
              <a:pPr algn="ctr"/>
              <a:r>
                <a:rPr lang="en-US" dirty="0" smtClean="0">
                  <a:latin typeface="+mn-lt"/>
                </a:rPr>
                <a:t>Each resistance is multiplied by its </a:t>
              </a:r>
              <a:r>
                <a:rPr lang="en-US" dirty="0" smtClean="0">
                  <a:latin typeface="+mn-lt"/>
                </a:rPr>
                <a:t>downstream capacitance</a:t>
              </a:r>
              <a:r>
                <a:rPr lang="en-US" dirty="0" smtClean="0">
                  <a:latin typeface="+mn-lt"/>
                </a:rPr>
                <a:t>!</a:t>
              </a:r>
              <a:endParaRPr lang="sv-SE" dirty="0">
                <a:latin typeface="+mn-lt"/>
              </a:endParaRPr>
            </a:p>
          </p:txBody>
        </p:sp>
      </p:grpSp>
      <p:grpSp>
        <p:nvGrpSpPr>
          <p:cNvPr id="118" name="Group 117"/>
          <p:cNvGrpSpPr/>
          <p:nvPr/>
        </p:nvGrpSpPr>
        <p:grpSpPr>
          <a:xfrm>
            <a:off x="1656178" y="3794661"/>
            <a:ext cx="6593645" cy="2466431"/>
            <a:chOff x="1656178" y="3997869"/>
            <a:chExt cx="6593645" cy="2466431"/>
          </a:xfrm>
        </p:grpSpPr>
        <p:sp>
          <p:nvSpPr>
            <p:cNvPr id="96" name="Rectangle 95"/>
            <p:cNvSpPr/>
            <p:nvPr/>
          </p:nvSpPr>
          <p:spPr>
            <a:xfrm>
              <a:off x="1656178" y="5786660"/>
              <a:ext cx="6593645" cy="369332"/>
            </a:xfrm>
            <a:prstGeom prst="rect">
              <a:avLst/>
            </a:prstGeom>
          </p:spPr>
          <p:txBody>
            <a:bodyPr wrap="square">
              <a:spAutoFit/>
            </a:bodyPr>
            <a:lstStyle/>
            <a:p>
              <a:pPr algn="ctr"/>
              <a:r>
                <a:rPr lang="en-US" dirty="0" smtClean="0">
                  <a:latin typeface="+mn-lt"/>
                </a:rPr>
                <a:t>Or: Each capacitance is multiplied by its </a:t>
              </a:r>
              <a:r>
                <a:rPr lang="en-US" dirty="0" smtClean="0">
                  <a:latin typeface="+mn-lt"/>
                </a:rPr>
                <a:t>upstream capacitance</a:t>
              </a:r>
              <a:r>
                <a:rPr lang="en-US" dirty="0" smtClean="0">
                  <a:latin typeface="+mn-lt"/>
                </a:rPr>
                <a:t>!</a:t>
              </a:r>
              <a:endParaRPr lang="sv-SE" dirty="0">
                <a:latin typeface="+mn-lt"/>
              </a:endParaRPr>
            </a:p>
          </p:txBody>
        </p:sp>
        <p:graphicFrame>
          <p:nvGraphicFramePr>
            <p:cNvPr id="95" name="Object 94"/>
            <p:cNvGraphicFramePr>
              <a:graphicFrameLocks noChangeAspect="1"/>
            </p:cNvGraphicFramePr>
            <p:nvPr>
              <p:extLst>
                <p:ext uri="{D42A27DB-BD31-4B8C-83A1-F6EECF244321}">
                  <p14:modId xmlns:p14="http://schemas.microsoft.com/office/powerpoint/2010/main" val="386297250"/>
                </p:ext>
              </p:extLst>
            </p:nvPr>
          </p:nvGraphicFramePr>
          <p:xfrm>
            <a:off x="3943350" y="6113463"/>
            <a:ext cx="2019300" cy="350837"/>
          </p:xfrm>
          <a:graphic>
            <a:graphicData uri="http://schemas.openxmlformats.org/presentationml/2006/ole">
              <mc:AlternateContent xmlns:mc="http://schemas.openxmlformats.org/markup-compatibility/2006">
                <mc:Choice xmlns:v="urn:schemas-microsoft-com:vml" Requires="v">
                  <p:oleObj spid="_x0000_s39964" name="Equation" r:id="rId5" imgW="1460160" imgH="253800" progId="Equation.DSMT4">
                    <p:embed/>
                  </p:oleObj>
                </mc:Choice>
                <mc:Fallback>
                  <p:oleObj name="Equation" r:id="rId5" imgW="1460160" imgH="253800" progId="Equation.DSMT4">
                    <p:embed/>
                    <p:pic>
                      <p:nvPicPr>
                        <p:cNvPr id="0" name=""/>
                        <p:cNvPicPr>
                          <a:picLocks noChangeAspect="1" noChangeArrowheads="1"/>
                        </p:cNvPicPr>
                        <p:nvPr/>
                      </p:nvPicPr>
                      <p:blipFill>
                        <a:blip r:embed="rId6"/>
                        <a:srcRect/>
                        <a:stretch>
                          <a:fillRect/>
                        </a:stretch>
                      </p:blipFill>
                      <p:spPr bwMode="auto">
                        <a:xfrm>
                          <a:off x="3943350" y="6113463"/>
                          <a:ext cx="2019300" cy="350837"/>
                        </a:xfrm>
                        <a:prstGeom prst="rect">
                          <a:avLst/>
                        </a:prstGeom>
                        <a:noFill/>
                        <a:ln>
                          <a:noFill/>
                        </a:ln>
                        <a:extLst/>
                      </p:spPr>
                    </p:pic>
                  </p:oleObj>
                </mc:Fallback>
              </mc:AlternateContent>
            </a:graphicData>
          </a:graphic>
        </p:graphicFrame>
        <p:grpSp>
          <p:nvGrpSpPr>
            <p:cNvPr id="116" name="Group 115"/>
            <p:cNvGrpSpPr/>
            <p:nvPr/>
          </p:nvGrpSpPr>
          <p:grpSpPr>
            <a:xfrm>
              <a:off x="2447823" y="3997869"/>
              <a:ext cx="5010354" cy="1412317"/>
              <a:chOff x="2318764" y="3997869"/>
              <a:chExt cx="5010354" cy="1412317"/>
            </a:xfrm>
          </p:grpSpPr>
          <p:sp>
            <p:nvSpPr>
              <p:cNvPr id="79" name="Line 10"/>
              <p:cNvSpPr>
                <a:spLocks noChangeAspect="1" noChangeShapeType="1"/>
              </p:cNvSpPr>
              <p:nvPr/>
            </p:nvSpPr>
            <p:spPr bwMode="auto">
              <a:xfrm>
                <a:off x="3021857" y="4428440"/>
                <a:ext cx="4038968" cy="0"/>
              </a:xfrm>
              <a:prstGeom prst="line">
                <a:avLst/>
              </a:prstGeom>
              <a:noFill/>
              <a:ln w="19050">
                <a:solidFill>
                  <a:srgbClr val="000000"/>
                </a:solidFill>
                <a:round/>
                <a:headEnd/>
                <a:tailEnd/>
              </a:ln>
            </p:spPr>
            <p:txBody>
              <a:bodyPr/>
              <a:lstStyle/>
              <a:p>
                <a:endParaRPr lang="en-US">
                  <a:latin typeface="+mn-lt"/>
                </a:endParaRPr>
              </a:p>
            </p:txBody>
          </p:sp>
          <p:grpSp>
            <p:nvGrpSpPr>
              <p:cNvPr id="80" name="Group 79"/>
              <p:cNvGrpSpPr/>
              <p:nvPr/>
            </p:nvGrpSpPr>
            <p:grpSpPr>
              <a:xfrm>
                <a:off x="6792532" y="4423783"/>
                <a:ext cx="536586" cy="978281"/>
                <a:chOff x="5295708" y="4038731"/>
                <a:chExt cx="536586" cy="1265005"/>
              </a:xfrm>
            </p:grpSpPr>
            <p:sp>
              <p:nvSpPr>
                <p:cNvPr id="111" name="Line 31"/>
                <p:cNvSpPr>
                  <a:spLocks noChangeShapeType="1"/>
                </p:cNvSpPr>
                <p:nvPr/>
              </p:nvSpPr>
              <p:spPr bwMode="auto">
                <a:xfrm flipH="1">
                  <a:off x="5295708" y="4611167"/>
                  <a:ext cx="53658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sp>
              <p:nvSpPr>
                <p:cNvPr id="112" name="Line 30"/>
                <p:cNvSpPr>
                  <a:spLocks noChangeShapeType="1"/>
                </p:cNvSpPr>
                <p:nvPr/>
              </p:nvSpPr>
              <p:spPr bwMode="auto">
                <a:xfrm flipH="1">
                  <a:off x="5295708" y="4726609"/>
                  <a:ext cx="53658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sp>
              <p:nvSpPr>
                <p:cNvPr id="113" name="Line 28"/>
                <p:cNvSpPr>
                  <a:spLocks noChangeShapeType="1"/>
                </p:cNvSpPr>
                <p:nvPr/>
              </p:nvSpPr>
              <p:spPr bwMode="auto">
                <a:xfrm>
                  <a:off x="5564001" y="4735293"/>
                  <a:ext cx="0" cy="563438"/>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sp>
              <p:nvSpPr>
                <p:cNvPr id="114" name="Line 27"/>
                <p:cNvSpPr>
                  <a:spLocks noChangeShapeType="1"/>
                </p:cNvSpPr>
                <p:nvPr/>
              </p:nvSpPr>
              <p:spPr bwMode="auto">
                <a:xfrm>
                  <a:off x="5564001" y="4038731"/>
                  <a:ext cx="0" cy="563438"/>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sp>
              <p:nvSpPr>
                <p:cNvPr id="115" name="Line 30"/>
                <p:cNvSpPr>
                  <a:spLocks noChangeShapeType="1"/>
                </p:cNvSpPr>
                <p:nvPr/>
              </p:nvSpPr>
              <p:spPr bwMode="auto">
                <a:xfrm flipH="1">
                  <a:off x="5474001" y="5303736"/>
                  <a:ext cx="18000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grpSp>
          <p:grpSp>
            <p:nvGrpSpPr>
              <p:cNvPr id="81" name="Group 80"/>
              <p:cNvGrpSpPr/>
              <p:nvPr/>
            </p:nvGrpSpPr>
            <p:grpSpPr>
              <a:xfrm>
                <a:off x="4730238" y="4431905"/>
                <a:ext cx="536586" cy="978281"/>
                <a:chOff x="5295708" y="4038731"/>
                <a:chExt cx="536586" cy="1265005"/>
              </a:xfrm>
            </p:grpSpPr>
            <p:sp>
              <p:nvSpPr>
                <p:cNvPr id="106" name="Line 31"/>
                <p:cNvSpPr>
                  <a:spLocks noChangeShapeType="1"/>
                </p:cNvSpPr>
                <p:nvPr/>
              </p:nvSpPr>
              <p:spPr bwMode="auto">
                <a:xfrm flipH="1">
                  <a:off x="5295708" y="4611167"/>
                  <a:ext cx="53658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sp>
              <p:nvSpPr>
                <p:cNvPr id="107" name="Line 30"/>
                <p:cNvSpPr>
                  <a:spLocks noChangeShapeType="1"/>
                </p:cNvSpPr>
                <p:nvPr/>
              </p:nvSpPr>
              <p:spPr bwMode="auto">
                <a:xfrm flipH="1">
                  <a:off x="5295708" y="4726609"/>
                  <a:ext cx="53658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sp>
              <p:nvSpPr>
                <p:cNvPr id="108" name="Line 28"/>
                <p:cNvSpPr>
                  <a:spLocks noChangeShapeType="1"/>
                </p:cNvSpPr>
                <p:nvPr/>
              </p:nvSpPr>
              <p:spPr bwMode="auto">
                <a:xfrm>
                  <a:off x="5564001" y="4735293"/>
                  <a:ext cx="0" cy="563438"/>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sp>
              <p:nvSpPr>
                <p:cNvPr id="109" name="Line 27"/>
                <p:cNvSpPr>
                  <a:spLocks noChangeShapeType="1"/>
                </p:cNvSpPr>
                <p:nvPr/>
              </p:nvSpPr>
              <p:spPr bwMode="auto">
                <a:xfrm>
                  <a:off x="5564001" y="4038731"/>
                  <a:ext cx="0" cy="563438"/>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sp>
              <p:nvSpPr>
                <p:cNvPr id="110" name="Line 30"/>
                <p:cNvSpPr>
                  <a:spLocks noChangeShapeType="1"/>
                </p:cNvSpPr>
                <p:nvPr/>
              </p:nvSpPr>
              <p:spPr bwMode="auto">
                <a:xfrm flipH="1">
                  <a:off x="5474001" y="5303736"/>
                  <a:ext cx="18000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grpSp>
          <p:sp>
            <p:nvSpPr>
              <p:cNvPr id="82" name="Line 18"/>
              <p:cNvSpPr>
                <a:spLocks noChangeShapeType="1"/>
              </p:cNvSpPr>
              <p:nvPr/>
            </p:nvSpPr>
            <p:spPr bwMode="auto">
              <a:xfrm flipH="1">
                <a:off x="3021857" y="4432617"/>
                <a:ext cx="0" cy="977569"/>
              </a:xfrm>
              <a:prstGeom prst="lin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83" name="Oval 82"/>
              <p:cNvSpPr/>
              <p:nvPr/>
            </p:nvSpPr>
            <p:spPr>
              <a:xfrm>
                <a:off x="2764405" y="4671552"/>
                <a:ext cx="514905" cy="514905"/>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84" name="Group 83"/>
              <p:cNvGrpSpPr/>
              <p:nvPr/>
            </p:nvGrpSpPr>
            <p:grpSpPr>
              <a:xfrm>
                <a:off x="2836930" y="4850329"/>
                <a:ext cx="369854" cy="147372"/>
                <a:chOff x="4107886" y="3899977"/>
                <a:chExt cx="369854" cy="147372"/>
              </a:xfrm>
            </p:grpSpPr>
            <p:sp>
              <p:nvSpPr>
                <p:cNvPr id="101" name="Line 7"/>
                <p:cNvSpPr>
                  <a:spLocks noChangeShapeType="1"/>
                </p:cNvSpPr>
                <p:nvPr/>
              </p:nvSpPr>
              <p:spPr bwMode="auto">
                <a:xfrm flipH="1" flipV="1">
                  <a:off x="4107886" y="4038471"/>
                  <a:ext cx="108000" cy="0"/>
                </a:xfrm>
                <a:prstGeom prst="lin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102" name="Line 7"/>
                <p:cNvSpPr>
                  <a:spLocks noChangeShapeType="1"/>
                </p:cNvSpPr>
                <p:nvPr/>
              </p:nvSpPr>
              <p:spPr bwMode="auto">
                <a:xfrm flipH="1" flipV="1">
                  <a:off x="4198618" y="3908855"/>
                  <a:ext cx="180000" cy="0"/>
                </a:xfrm>
                <a:prstGeom prst="lin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103" name="Line 7"/>
                <p:cNvSpPr>
                  <a:spLocks noChangeShapeType="1"/>
                </p:cNvSpPr>
                <p:nvPr/>
              </p:nvSpPr>
              <p:spPr bwMode="auto">
                <a:xfrm flipH="1" flipV="1">
                  <a:off x="4369740" y="4043977"/>
                  <a:ext cx="108000" cy="0"/>
                </a:xfrm>
                <a:prstGeom prst="lin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104" name="Line 7"/>
                <p:cNvSpPr>
                  <a:spLocks noChangeShapeType="1"/>
                </p:cNvSpPr>
                <p:nvPr/>
              </p:nvSpPr>
              <p:spPr bwMode="auto">
                <a:xfrm flipH="1" flipV="1">
                  <a:off x="4210895" y="3903349"/>
                  <a:ext cx="0" cy="144000"/>
                </a:xfrm>
                <a:prstGeom prst="lin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105" name="Line 7"/>
                <p:cNvSpPr>
                  <a:spLocks noChangeShapeType="1"/>
                </p:cNvSpPr>
                <p:nvPr/>
              </p:nvSpPr>
              <p:spPr bwMode="auto">
                <a:xfrm flipH="1" flipV="1">
                  <a:off x="4378618" y="3899977"/>
                  <a:ext cx="0" cy="144000"/>
                </a:xfrm>
                <a:prstGeom prst="lin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p>
              </p:txBody>
            </p:sp>
          </p:grpSp>
          <p:sp>
            <p:nvSpPr>
              <p:cNvPr id="85" name="Rectangle 84"/>
              <p:cNvSpPr>
                <a:spLocks noChangeArrowheads="1"/>
              </p:cNvSpPr>
              <p:nvPr/>
            </p:nvSpPr>
            <p:spPr bwMode="auto">
              <a:xfrm>
                <a:off x="3598919" y="4301625"/>
                <a:ext cx="750440" cy="250526"/>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2000"/>
              </a:p>
            </p:txBody>
          </p:sp>
          <p:sp>
            <p:nvSpPr>
              <p:cNvPr id="86" name="Line 30"/>
              <p:cNvSpPr>
                <a:spLocks noChangeShapeType="1"/>
              </p:cNvSpPr>
              <p:nvPr/>
            </p:nvSpPr>
            <p:spPr bwMode="auto">
              <a:xfrm flipH="1">
                <a:off x="2931857" y="5410186"/>
                <a:ext cx="18000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sp>
            <p:nvSpPr>
              <p:cNvPr id="87" name="Rectangle 86"/>
              <p:cNvSpPr>
                <a:spLocks noChangeArrowheads="1"/>
              </p:cNvSpPr>
              <p:nvPr/>
            </p:nvSpPr>
            <p:spPr bwMode="auto">
              <a:xfrm>
                <a:off x="5639722" y="4298520"/>
                <a:ext cx="750440" cy="250526"/>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2000"/>
              </a:p>
            </p:txBody>
          </p:sp>
          <p:sp>
            <p:nvSpPr>
              <p:cNvPr id="88" name="Line 27"/>
              <p:cNvSpPr>
                <a:spLocks noChangeShapeType="1"/>
              </p:cNvSpPr>
              <p:nvPr/>
            </p:nvSpPr>
            <p:spPr bwMode="auto">
              <a:xfrm>
                <a:off x="5055465" y="4569915"/>
                <a:ext cx="0" cy="216000"/>
              </a:xfrm>
              <a:prstGeom prst="line">
                <a:avLst/>
              </a:prstGeom>
              <a:noFill/>
              <a:ln w="19050">
                <a:solidFill>
                  <a:srgbClr val="000000"/>
                </a:solidFill>
                <a:round/>
                <a:headEnd type="none" w="med" len="med"/>
                <a:tailEnd type="triangle" w="med" len="med"/>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89" name="Line 27"/>
              <p:cNvSpPr>
                <a:spLocks noChangeShapeType="1"/>
              </p:cNvSpPr>
              <p:nvPr/>
            </p:nvSpPr>
            <p:spPr bwMode="auto">
              <a:xfrm>
                <a:off x="7114356" y="4569915"/>
                <a:ext cx="0" cy="216000"/>
              </a:xfrm>
              <a:prstGeom prst="line">
                <a:avLst/>
              </a:prstGeom>
              <a:noFill/>
              <a:ln w="19050">
                <a:solidFill>
                  <a:srgbClr val="000000"/>
                </a:solidFill>
                <a:round/>
                <a:headEnd type="none" w="med" len="med"/>
                <a:tailEnd type="triangle" w="med" len="med"/>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90" name="Text Box 33"/>
              <p:cNvSpPr txBox="1">
                <a:spLocks noChangeArrowheads="1"/>
              </p:cNvSpPr>
              <p:nvPr/>
            </p:nvSpPr>
            <p:spPr bwMode="auto">
              <a:xfrm>
                <a:off x="4734143" y="4077771"/>
                <a:ext cx="456493" cy="315112"/>
              </a:xfrm>
              <a:prstGeom prst="rect">
                <a:avLst/>
              </a:prstGeom>
              <a:noFill/>
              <a:ln w="9525">
                <a:noFill/>
                <a:miter lim="800000"/>
                <a:headEnd/>
                <a:tailEnd/>
              </a:ln>
            </p:spPr>
            <p:txBody>
              <a:bodyPr vert="horz" wrap="none" lIns="60350" tIns="0" rIns="60350" bIns="0" numCol="1" anchor="t" anchorCtr="0" compatLnSpc="1">
                <a:prstTxWarp prst="textNoShape">
                  <a:avLst/>
                </a:prstTxWarp>
              </a:bodyPr>
              <a:lstStyle/>
              <a:p>
                <a:pPr lvl="0" algn="ctr" fontAlgn="base">
                  <a:spcBef>
                    <a:spcPct val="0"/>
                  </a:spcBef>
                  <a:spcAft>
                    <a:spcPct val="0"/>
                  </a:spcAft>
                </a:pPr>
                <a:r>
                  <a:rPr lang="en-US" i="1" dirty="0">
                    <a:solidFill>
                      <a:srgbClr val="000000"/>
                    </a:solidFill>
                    <a:latin typeface="+mn-lt"/>
                    <a:ea typeface="Calibri" pitchFamily="34" charset="0"/>
                    <a:cs typeface="Arial" pitchFamily="34" charset="0"/>
                  </a:rPr>
                  <a:t>V</a:t>
                </a:r>
                <a:r>
                  <a:rPr lang="en-US" baseline="-25000" dirty="0" smtClean="0">
                    <a:solidFill>
                      <a:srgbClr val="000000"/>
                    </a:solidFill>
                    <a:latin typeface="+mn-lt"/>
                    <a:ea typeface="Calibri" pitchFamily="34" charset="0"/>
                    <a:cs typeface="Arial" pitchFamily="34" charset="0"/>
                  </a:rPr>
                  <a:t>1</a:t>
                </a:r>
                <a:endParaRPr kumimoji="0" lang="en-US" b="0" u="none" strike="noStrike" cap="none" normalizeH="0" baseline="0" dirty="0" smtClean="0">
                  <a:ln>
                    <a:noFill/>
                  </a:ln>
                  <a:solidFill>
                    <a:schemeClr val="tx1"/>
                  </a:solidFill>
                  <a:effectLst/>
                  <a:latin typeface="+mn-lt"/>
                </a:endParaRPr>
              </a:p>
            </p:txBody>
          </p:sp>
          <p:sp>
            <p:nvSpPr>
              <p:cNvPr id="91" name="Text Box 33"/>
              <p:cNvSpPr txBox="1">
                <a:spLocks noChangeArrowheads="1"/>
              </p:cNvSpPr>
              <p:nvPr/>
            </p:nvSpPr>
            <p:spPr bwMode="auto">
              <a:xfrm>
                <a:off x="6795088" y="4077771"/>
                <a:ext cx="456493" cy="315112"/>
              </a:xfrm>
              <a:prstGeom prst="rect">
                <a:avLst/>
              </a:prstGeom>
              <a:noFill/>
              <a:ln w="9525">
                <a:noFill/>
                <a:miter lim="800000"/>
                <a:headEnd/>
                <a:tailEnd/>
              </a:ln>
            </p:spPr>
            <p:txBody>
              <a:bodyPr vert="horz" wrap="none" lIns="60350" tIns="0" rIns="60350" bIns="0" numCol="1" anchor="t" anchorCtr="0" compatLnSpc="1">
                <a:prstTxWarp prst="textNoShape">
                  <a:avLst/>
                </a:prstTxWarp>
              </a:bodyPr>
              <a:lstStyle/>
              <a:p>
                <a:pPr lvl="0" algn="ctr" fontAlgn="base">
                  <a:spcBef>
                    <a:spcPct val="0"/>
                  </a:spcBef>
                  <a:spcAft>
                    <a:spcPct val="0"/>
                  </a:spcAft>
                </a:pPr>
                <a:r>
                  <a:rPr lang="en-US" i="1" dirty="0" smtClean="0">
                    <a:solidFill>
                      <a:srgbClr val="000000"/>
                    </a:solidFill>
                    <a:latin typeface="+mn-lt"/>
                    <a:ea typeface="Calibri" pitchFamily="34" charset="0"/>
                    <a:cs typeface="Arial" pitchFamily="34" charset="0"/>
                  </a:rPr>
                  <a:t>V</a:t>
                </a:r>
                <a:r>
                  <a:rPr lang="en-US" baseline="-25000" dirty="0">
                    <a:solidFill>
                      <a:srgbClr val="000000"/>
                    </a:solidFill>
                    <a:latin typeface="+mn-lt"/>
                    <a:ea typeface="Calibri" pitchFamily="34" charset="0"/>
                    <a:cs typeface="Arial" pitchFamily="34" charset="0"/>
                  </a:rPr>
                  <a:t>2</a:t>
                </a:r>
                <a:endParaRPr kumimoji="0" lang="en-US" b="0" u="none" strike="noStrike" cap="none" normalizeH="0" baseline="0" dirty="0" smtClean="0">
                  <a:ln>
                    <a:noFill/>
                  </a:ln>
                  <a:solidFill>
                    <a:schemeClr val="tx1"/>
                  </a:solidFill>
                  <a:effectLst/>
                  <a:latin typeface="+mn-lt"/>
                </a:endParaRPr>
              </a:p>
            </p:txBody>
          </p:sp>
          <p:sp>
            <p:nvSpPr>
              <p:cNvPr id="92" name="Text Box 33"/>
              <p:cNvSpPr txBox="1">
                <a:spLocks noChangeArrowheads="1"/>
              </p:cNvSpPr>
              <p:nvPr/>
            </p:nvSpPr>
            <p:spPr bwMode="auto">
              <a:xfrm>
                <a:off x="3765109" y="3997869"/>
                <a:ext cx="456493" cy="315112"/>
              </a:xfrm>
              <a:prstGeom prst="rect">
                <a:avLst/>
              </a:prstGeom>
              <a:noFill/>
              <a:ln w="9525">
                <a:noFill/>
                <a:miter lim="800000"/>
                <a:headEnd/>
                <a:tailEnd/>
              </a:ln>
            </p:spPr>
            <p:txBody>
              <a:bodyPr vert="horz" wrap="none" lIns="60350" tIns="0" rIns="60350" bIns="0" numCol="1" anchor="t" anchorCtr="0" compatLnSpc="1">
                <a:prstTxWarp prst="textNoShape">
                  <a:avLst/>
                </a:prstTxWarp>
              </a:bodyPr>
              <a:lstStyle/>
              <a:p>
                <a:pPr lvl="0" algn="ctr" fontAlgn="base">
                  <a:spcBef>
                    <a:spcPct val="0"/>
                  </a:spcBef>
                  <a:spcAft>
                    <a:spcPct val="0"/>
                  </a:spcAft>
                </a:pPr>
                <a:r>
                  <a:rPr lang="en-US" i="1" dirty="0" smtClean="0">
                    <a:solidFill>
                      <a:srgbClr val="000000"/>
                    </a:solidFill>
                    <a:latin typeface="+mn-lt"/>
                    <a:ea typeface="Calibri" pitchFamily="34" charset="0"/>
                    <a:cs typeface="Arial" pitchFamily="34" charset="0"/>
                  </a:rPr>
                  <a:t>R</a:t>
                </a:r>
                <a:r>
                  <a:rPr lang="en-US" baseline="-25000" dirty="0">
                    <a:solidFill>
                      <a:srgbClr val="000000"/>
                    </a:solidFill>
                    <a:latin typeface="+mn-lt"/>
                    <a:ea typeface="Calibri" pitchFamily="34" charset="0"/>
                    <a:cs typeface="Arial" pitchFamily="34" charset="0"/>
                  </a:rPr>
                  <a:t>1</a:t>
                </a:r>
                <a:endParaRPr kumimoji="0" lang="en-US" b="0" u="none" strike="noStrike" cap="none" normalizeH="0" baseline="0" dirty="0" smtClean="0">
                  <a:ln>
                    <a:noFill/>
                  </a:ln>
                  <a:solidFill>
                    <a:schemeClr val="tx1"/>
                  </a:solidFill>
                  <a:effectLst/>
                  <a:latin typeface="+mn-lt"/>
                </a:endParaRPr>
              </a:p>
            </p:txBody>
          </p:sp>
          <p:sp>
            <p:nvSpPr>
              <p:cNvPr id="93" name="Text Box 33"/>
              <p:cNvSpPr txBox="1">
                <a:spLocks noChangeArrowheads="1"/>
              </p:cNvSpPr>
              <p:nvPr/>
            </p:nvSpPr>
            <p:spPr bwMode="auto">
              <a:xfrm>
                <a:off x="5724823" y="3997869"/>
                <a:ext cx="499811" cy="385052"/>
              </a:xfrm>
              <a:prstGeom prst="rect">
                <a:avLst/>
              </a:prstGeom>
              <a:noFill/>
              <a:ln w="9525">
                <a:noFill/>
                <a:miter lim="800000"/>
                <a:headEnd/>
                <a:tailEnd/>
              </a:ln>
            </p:spPr>
            <p:txBody>
              <a:bodyPr vert="horz" wrap="none" lIns="60350" tIns="0" rIns="60350" bIns="0" numCol="1" anchor="t" anchorCtr="0" compatLnSpc="1">
                <a:prstTxWarp prst="textNoShape">
                  <a:avLst/>
                </a:prstTxWarp>
              </a:bodyPr>
              <a:lstStyle/>
              <a:p>
                <a:pPr algn="ctr"/>
                <a:r>
                  <a:rPr lang="sv-SE" i="1" dirty="0" smtClean="0">
                    <a:latin typeface="+mn-lt"/>
                  </a:rPr>
                  <a:t>R</a:t>
                </a:r>
                <a:r>
                  <a:rPr lang="en-US" baseline="-25000" dirty="0" smtClean="0">
                    <a:solidFill>
                      <a:srgbClr val="000000"/>
                    </a:solidFill>
                    <a:latin typeface="+mn-lt"/>
                  </a:rPr>
                  <a:t>2</a:t>
                </a:r>
                <a:endParaRPr lang="sv-SE" dirty="0">
                  <a:latin typeface="+mn-lt"/>
                </a:endParaRPr>
              </a:p>
            </p:txBody>
          </p:sp>
          <p:sp>
            <p:nvSpPr>
              <p:cNvPr id="94" name="Text Box 33"/>
              <p:cNvSpPr txBox="1">
                <a:spLocks noChangeArrowheads="1"/>
              </p:cNvSpPr>
              <p:nvPr/>
            </p:nvSpPr>
            <p:spPr bwMode="auto">
              <a:xfrm>
                <a:off x="2318764" y="4781066"/>
                <a:ext cx="456493" cy="315112"/>
              </a:xfrm>
              <a:prstGeom prst="rect">
                <a:avLst/>
              </a:prstGeom>
              <a:noFill/>
              <a:ln w="9525">
                <a:noFill/>
                <a:miter lim="800000"/>
                <a:headEnd/>
                <a:tailEnd/>
              </a:ln>
            </p:spPr>
            <p:txBody>
              <a:bodyPr vert="horz" wrap="none" lIns="60350" tIns="0" rIns="60350" bIns="0" numCol="1" anchor="t" anchorCtr="0" compatLnSpc="1">
                <a:prstTxWarp prst="textNoShape">
                  <a:avLst/>
                </a:prstTxWarp>
              </a:bodyPr>
              <a:lstStyle/>
              <a:p>
                <a:pPr lvl="0" algn="ctr" fontAlgn="base">
                  <a:spcBef>
                    <a:spcPct val="0"/>
                  </a:spcBef>
                  <a:spcAft>
                    <a:spcPct val="0"/>
                  </a:spcAft>
                </a:pPr>
                <a:r>
                  <a:rPr lang="en-US" i="1" dirty="0" smtClean="0">
                    <a:solidFill>
                      <a:srgbClr val="000000"/>
                    </a:solidFill>
                    <a:latin typeface="+mn-lt"/>
                    <a:ea typeface="Calibri" pitchFamily="34" charset="0"/>
                    <a:cs typeface="Arial" pitchFamily="34" charset="0"/>
                  </a:rPr>
                  <a:t>V</a:t>
                </a:r>
                <a:r>
                  <a:rPr lang="en-US" i="1" baseline="-25000" dirty="0" smtClean="0">
                    <a:solidFill>
                      <a:srgbClr val="000000"/>
                    </a:solidFill>
                    <a:latin typeface="+mn-lt"/>
                    <a:ea typeface="Calibri" pitchFamily="34" charset="0"/>
                    <a:cs typeface="Arial" pitchFamily="34" charset="0"/>
                  </a:rPr>
                  <a:t>in</a:t>
                </a:r>
                <a:endParaRPr kumimoji="0" lang="en-US" b="0" i="1" u="none" strike="noStrike" cap="none" normalizeH="0" baseline="0" dirty="0" smtClean="0">
                  <a:ln>
                    <a:noFill/>
                  </a:ln>
                  <a:solidFill>
                    <a:schemeClr val="tx1"/>
                  </a:solidFill>
                  <a:effectLst/>
                  <a:latin typeface="+mn-lt"/>
                </a:endParaRPr>
              </a:p>
            </p:txBody>
          </p:sp>
          <p:sp>
            <p:nvSpPr>
              <p:cNvPr id="97" name="Bent Arrow 96"/>
              <p:cNvSpPr/>
              <p:nvPr/>
            </p:nvSpPr>
            <p:spPr>
              <a:xfrm flipH="1">
                <a:off x="3974441" y="4134273"/>
                <a:ext cx="1140724" cy="1174310"/>
              </a:xfrm>
              <a:prstGeom prst="bentArrow">
                <a:avLst/>
              </a:prstGeom>
              <a:solidFill>
                <a:srgbClr val="4F81BD">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98" name="Bent Arrow 97"/>
              <p:cNvSpPr/>
              <p:nvPr/>
            </p:nvSpPr>
            <p:spPr>
              <a:xfrm flipH="1">
                <a:off x="6047021" y="4134273"/>
                <a:ext cx="1140724" cy="1174310"/>
              </a:xfrm>
              <a:prstGeom prst="bentArrow">
                <a:avLst/>
              </a:prstGeom>
              <a:solidFill>
                <a:srgbClr val="4F81BD">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99" name="Text Box 6"/>
              <p:cNvSpPr txBox="1">
                <a:spLocks noChangeArrowheads="1"/>
              </p:cNvSpPr>
              <p:nvPr/>
            </p:nvSpPr>
            <p:spPr bwMode="auto">
              <a:xfrm>
                <a:off x="6505778" y="4741052"/>
                <a:ext cx="793365" cy="337938"/>
              </a:xfrm>
              <a:prstGeom prst="rect">
                <a:avLst/>
              </a:prstGeom>
              <a:noFill/>
              <a:ln w="9525">
                <a:noFill/>
                <a:miter lim="800000"/>
                <a:headEnd/>
                <a:tailEnd/>
              </a:ln>
            </p:spPr>
            <p:txBody>
              <a:bodyPr vert="horz" wrap="square" lIns="0" tIns="30175" rIns="0" bIns="30175" numCol="1" anchor="t" anchorCtr="0" compatLnSpc="1">
                <a:prstTxWarp prst="textNoShape">
                  <a:avLst/>
                </a:prstTxWarp>
                <a:spAutoFit/>
              </a:bodyPr>
              <a:lstStyle/>
              <a:p>
                <a:pPr lvl="0"/>
                <a:r>
                  <a:rPr lang="en-US" i="1" dirty="0" smtClean="0">
                    <a:solidFill>
                      <a:srgbClr val="000000"/>
                    </a:solidFill>
                    <a:ea typeface="Calibri" pitchFamily="34" charset="0"/>
                    <a:cs typeface="Arial" pitchFamily="34" charset="0"/>
                  </a:rPr>
                  <a:t>C</a:t>
                </a:r>
                <a:r>
                  <a:rPr lang="en-US" baseline="-30000" dirty="0" smtClean="0">
                    <a:solidFill>
                      <a:srgbClr val="000000"/>
                    </a:solidFill>
                    <a:ea typeface="Calibri" pitchFamily="34" charset="0"/>
                    <a:cs typeface="Arial" pitchFamily="34" charset="0"/>
                  </a:rPr>
                  <a:t>2</a:t>
                </a:r>
                <a:endParaRPr lang="en-US" dirty="0"/>
              </a:p>
            </p:txBody>
          </p:sp>
          <p:sp>
            <p:nvSpPr>
              <p:cNvPr id="100" name="Text Box 6"/>
              <p:cNvSpPr txBox="1">
                <a:spLocks noChangeArrowheads="1"/>
              </p:cNvSpPr>
              <p:nvPr/>
            </p:nvSpPr>
            <p:spPr bwMode="auto">
              <a:xfrm>
                <a:off x="4440924" y="4743133"/>
                <a:ext cx="793365" cy="337938"/>
              </a:xfrm>
              <a:prstGeom prst="rect">
                <a:avLst/>
              </a:prstGeom>
              <a:noFill/>
              <a:ln w="9525">
                <a:noFill/>
                <a:miter lim="800000"/>
                <a:headEnd/>
                <a:tailEnd/>
              </a:ln>
            </p:spPr>
            <p:txBody>
              <a:bodyPr vert="horz" wrap="square" lIns="0" tIns="30175" rIns="0" bIns="30175" numCol="1" anchor="t" anchorCtr="0" compatLnSpc="1">
                <a:prstTxWarp prst="textNoShape">
                  <a:avLst/>
                </a:prstTxWarp>
                <a:spAutoFit/>
              </a:bodyPr>
              <a:lstStyle/>
              <a:p>
                <a:pPr lvl="0"/>
                <a:r>
                  <a:rPr lang="en-US" i="1" dirty="0" smtClean="0">
                    <a:solidFill>
                      <a:srgbClr val="000000"/>
                    </a:solidFill>
                    <a:ea typeface="Calibri" pitchFamily="34" charset="0"/>
                    <a:cs typeface="Arial" pitchFamily="34" charset="0"/>
                  </a:rPr>
                  <a:t>C</a:t>
                </a:r>
                <a:r>
                  <a:rPr lang="en-US" baseline="-30000" dirty="0" smtClean="0">
                    <a:solidFill>
                      <a:srgbClr val="000000"/>
                    </a:solidFill>
                    <a:ea typeface="Calibri" pitchFamily="34" charset="0"/>
                    <a:cs typeface="Arial" pitchFamily="34" charset="0"/>
                  </a:rPr>
                  <a:t>1</a:t>
                </a:r>
                <a:endParaRPr lang="en-US" dirty="0"/>
              </a:p>
            </p:txBody>
          </p:sp>
        </p:grpSp>
      </p:grpSp>
    </p:spTree>
    <p:extLst>
      <p:ext uri="{BB962C8B-B14F-4D97-AF65-F5344CB8AC3E}">
        <p14:creationId xmlns:p14="http://schemas.microsoft.com/office/powerpoint/2010/main" val="26347622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Designing gates with switches</a:t>
            </a:r>
            <a:endParaRPr lang="sv-SE" dirty="0"/>
          </a:p>
        </p:txBody>
      </p:sp>
      <p:sp>
        <p:nvSpPr>
          <p:cNvPr id="3" name="Date Placeholder 2"/>
          <p:cNvSpPr>
            <a:spLocks noGrp="1"/>
          </p:cNvSpPr>
          <p:nvPr>
            <p:ph type="dt" sz="half" idx="10"/>
          </p:nvPr>
        </p:nvSpPr>
        <p:spPr/>
        <p:txBody>
          <a:bodyPr/>
          <a:lstStyle/>
          <a:p>
            <a:r>
              <a:rPr lang="sv-SE" smtClean="0"/>
              <a:t>2017</a:t>
            </a:r>
            <a:endParaRPr lang="sv-SE"/>
          </a:p>
        </p:txBody>
      </p:sp>
      <p:sp>
        <p:nvSpPr>
          <p:cNvPr id="4" name="Footer Placeholder 3"/>
          <p:cNvSpPr>
            <a:spLocks noGrp="1"/>
          </p:cNvSpPr>
          <p:nvPr>
            <p:ph type="ftr" sz="quarter" idx="11"/>
          </p:nvPr>
        </p:nvSpPr>
        <p:spPr/>
        <p:txBody>
          <a:bodyPr/>
          <a:lstStyle/>
          <a:p>
            <a:r>
              <a:rPr lang="sv-SE" dirty="0" smtClean="0"/>
              <a:t>Integrated Circuit Design</a:t>
            </a:r>
            <a:endParaRPr lang="sv-SE" dirty="0"/>
          </a:p>
        </p:txBody>
      </p:sp>
      <p:sp>
        <p:nvSpPr>
          <p:cNvPr id="5" name="Slide Number Placeholder 4"/>
          <p:cNvSpPr>
            <a:spLocks noGrp="1"/>
          </p:cNvSpPr>
          <p:nvPr>
            <p:ph type="sldNum" sz="quarter" idx="12"/>
          </p:nvPr>
        </p:nvSpPr>
        <p:spPr/>
        <p:txBody>
          <a:bodyPr/>
          <a:lstStyle/>
          <a:p>
            <a:r>
              <a:rPr lang="sv-SE" dirty="0" smtClean="0"/>
              <a:t>2:1</a:t>
            </a:r>
            <a:endParaRPr lang="sv-SE" dirty="0"/>
          </a:p>
        </p:txBody>
      </p:sp>
      <p:grpSp>
        <p:nvGrpSpPr>
          <p:cNvPr id="18" name="Group 17"/>
          <p:cNvGrpSpPr/>
          <p:nvPr/>
        </p:nvGrpSpPr>
        <p:grpSpPr>
          <a:xfrm>
            <a:off x="756000" y="1841308"/>
            <a:ext cx="1623237" cy="4357118"/>
            <a:chOff x="704009" y="1841308"/>
            <a:chExt cx="1623237" cy="4357118"/>
          </a:xfrm>
        </p:grpSpPr>
        <p:cxnSp>
          <p:nvCxnSpPr>
            <p:cNvPr id="14" name="Straight Connector 13"/>
            <p:cNvCxnSpPr/>
            <p:nvPr/>
          </p:nvCxnSpPr>
          <p:spPr>
            <a:xfrm>
              <a:off x="904084" y="4789423"/>
              <a:ext cx="246493"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rot="16200000">
              <a:off x="1125159" y="4653466"/>
              <a:ext cx="271916" cy="271916"/>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ctangle 12"/>
            <p:cNvSpPr/>
            <p:nvPr/>
          </p:nvSpPr>
          <p:spPr>
            <a:xfrm>
              <a:off x="971819" y="3934880"/>
              <a:ext cx="1353148" cy="369332"/>
            </a:xfrm>
            <a:prstGeom prst="rect">
              <a:avLst/>
            </a:prstGeom>
          </p:spPr>
          <p:txBody>
            <a:bodyPr wrap="square">
              <a:spAutoFit/>
            </a:bodyPr>
            <a:lstStyle/>
            <a:p>
              <a:pPr algn="ctr"/>
              <a:r>
                <a:rPr lang="sv-SE" dirty="0" smtClean="0">
                  <a:solidFill>
                    <a:schemeClr val="tx1"/>
                  </a:solidFill>
                </a:rPr>
                <a:t>N-switch</a:t>
              </a:r>
            </a:p>
          </p:txBody>
        </p:sp>
        <p:sp>
          <p:nvSpPr>
            <p:cNvPr id="16" name="Rectangle 15"/>
            <p:cNvSpPr/>
            <p:nvPr/>
          </p:nvSpPr>
          <p:spPr>
            <a:xfrm>
              <a:off x="755965" y="4692988"/>
              <a:ext cx="169883" cy="192870"/>
            </a:xfrm>
            <a:prstGeom prst="rect">
              <a:avLst/>
            </a:prstGeom>
          </p:spPr>
          <p:txBody>
            <a:bodyPr wrap="square">
              <a:spAutoFit/>
            </a:bodyPr>
            <a:lstStyle/>
            <a:p>
              <a:pPr algn="ctr"/>
              <a:r>
                <a:rPr lang="sv-SE" dirty="0" smtClean="0">
                  <a:solidFill>
                    <a:schemeClr val="tx1"/>
                  </a:solidFill>
                </a:rPr>
                <a:t>A</a:t>
              </a:r>
            </a:p>
          </p:txBody>
        </p:sp>
        <p:grpSp>
          <p:nvGrpSpPr>
            <p:cNvPr id="28" name="Group 27"/>
            <p:cNvGrpSpPr/>
            <p:nvPr/>
          </p:nvGrpSpPr>
          <p:grpSpPr>
            <a:xfrm>
              <a:off x="1677672" y="4303069"/>
              <a:ext cx="579561" cy="981552"/>
              <a:chOff x="2073678" y="2569631"/>
              <a:chExt cx="1109817" cy="1879600"/>
            </a:xfrm>
          </p:grpSpPr>
          <p:cxnSp>
            <p:nvCxnSpPr>
              <p:cNvPr id="17" name="Straight Connector 16"/>
              <p:cNvCxnSpPr/>
              <p:nvPr/>
            </p:nvCxnSpPr>
            <p:spPr>
              <a:xfrm flipV="1">
                <a:off x="3183495" y="2569631"/>
                <a:ext cx="0" cy="68791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3175033" y="3761314"/>
                <a:ext cx="0" cy="68791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3007808" y="3244849"/>
                <a:ext cx="0" cy="5206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007808" y="3249081"/>
                <a:ext cx="1756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999346" y="3765548"/>
                <a:ext cx="1756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2880808" y="3244849"/>
                <a:ext cx="0" cy="5206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408791" y="3505198"/>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2073678" y="3320017"/>
                <a:ext cx="325313" cy="369332"/>
              </a:xfrm>
              <a:prstGeom prst="rect">
                <a:avLst/>
              </a:prstGeom>
            </p:spPr>
            <p:txBody>
              <a:bodyPr wrap="square">
                <a:spAutoFit/>
              </a:bodyPr>
              <a:lstStyle/>
              <a:p>
                <a:pPr algn="ctr"/>
                <a:r>
                  <a:rPr lang="sv-SE" dirty="0" smtClean="0">
                    <a:solidFill>
                      <a:schemeClr val="tx1"/>
                    </a:solidFill>
                  </a:rPr>
                  <a:t>A</a:t>
                </a:r>
              </a:p>
            </p:txBody>
          </p:sp>
        </p:grpSp>
        <p:sp>
          <p:nvSpPr>
            <p:cNvPr id="47" name="Rectangle 46"/>
            <p:cNvSpPr/>
            <p:nvPr/>
          </p:nvSpPr>
          <p:spPr>
            <a:xfrm>
              <a:off x="1039555" y="5340511"/>
              <a:ext cx="1158890" cy="369332"/>
            </a:xfrm>
            <a:prstGeom prst="rect">
              <a:avLst/>
            </a:prstGeom>
          </p:spPr>
          <p:txBody>
            <a:bodyPr wrap="square">
              <a:spAutoFit/>
            </a:bodyPr>
            <a:lstStyle/>
            <a:p>
              <a:pPr algn="ctr"/>
              <a:r>
                <a:rPr lang="sv-SE" dirty="0" smtClean="0">
                  <a:solidFill>
                    <a:schemeClr val="tx1"/>
                  </a:solidFill>
                </a:rPr>
                <a:t>nMOSFET</a:t>
              </a:r>
            </a:p>
          </p:txBody>
        </p:sp>
        <p:grpSp>
          <p:nvGrpSpPr>
            <p:cNvPr id="54" name="Group 53"/>
            <p:cNvGrpSpPr/>
            <p:nvPr/>
          </p:nvGrpSpPr>
          <p:grpSpPr>
            <a:xfrm>
              <a:off x="1211707" y="4304212"/>
              <a:ext cx="46445" cy="966238"/>
              <a:chOff x="2001794" y="2573585"/>
              <a:chExt cx="88939" cy="1850275"/>
            </a:xfrm>
          </p:grpSpPr>
          <p:cxnSp>
            <p:nvCxnSpPr>
              <p:cNvPr id="55" name="Straight Connector 54"/>
              <p:cNvCxnSpPr/>
              <p:nvPr/>
            </p:nvCxnSpPr>
            <p:spPr>
              <a:xfrm flipV="1">
                <a:off x="2090725" y="3670518"/>
                <a:ext cx="0" cy="753342"/>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2090733" y="2573585"/>
                <a:ext cx="0" cy="819884"/>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flipV="1">
                <a:off x="2001794" y="3364240"/>
                <a:ext cx="87050" cy="314514"/>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50" name="Rectangle 49"/>
            <p:cNvSpPr/>
            <p:nvPr/>
          </p:nvSpPr>
          <p:spPr>
            <a:xfrm>
              <a:off x="706287" y="5035984"/>
              <a:ext cx="610026" cy="369332"/>
            </a:xfrm>
            <a:prstGeom prst="rect">
              <a:avLst/>
            </a:prstGeom>
          </p:spPr>
          <p:txBody>
            <a:bodyPr wrap="square">
              <a:spAutoFit/>
            </a:bodyPr>
            <a:lstStyle/>
            <a:p>
              <a:pPr algn="ctr"/>
              <a:r>
                <a:rPr lang="sv-SE" b="1" dirty="0" smtClean="0">
                  <a:solidFill>
                    <a:schemeClr val="tx1"/>
                  </a:solidFill>
                </a:rPr>
                <a:t>OFF</a:t>
              </a:r>
            </a:p>
          </p:txBody>
        </p:sp>
        <p:grpSp>
          <p:nvGrpSpPr>
            <p:cNvPr id="9" name="Group 8"/>
            <p:cNvGrpSpPr>
              <a:grpSpLocks noChangeAspect="1"/>
            </p:cNvGrpSpPr>
            <p:nvPr/>
          </p:nvGrpSpPr>
          <p:grpSpPr>
            <a:xfrm>
              <a:off x="759352" y="1841308"/>
              <a:ext cx="1512551" cy="1766495"/>
              <a:chOff x="5307773" y="1900555"/>
              <a:chExt cx="2896425" cy="3382711"/>
            </a:xfrm>
          </p:grpSpPr>
          <p:cxnSp>
            <p:nvCxnSpPr>
              <p:cNvPr id="29" name="Straight Connector 28"/>
              <p:cNvCxnSpPr/>
              <p:nvPr/>
            </p:nvCxnSpPr>
            <p:spPr>
              <a:xfrm>
                <a:off x="5613016" y="3536943"/>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rot="16200000">
                <a:off x="5348441" y="3276593"/>
                <a:ext cx="1896534" cy="520700"/>
                <a:chOff x="880533" y="2717799"/>
                <a:chExt cx="1896534" cy="520700"/>
              </a:xfrm>
            </p:grpSpPr>
            <p:sp>
              <p:nvSpPr>
                <p:cNvPr id="32" name="Rectangle 31"/>
                <p:cNvSpPr/>
                <p:nvPr/>
              </p:nvSpPr>
              <p:spPr>
                <a:xfrm>
                  <a:off x="1568450" y="2717799"/>
                  <a:ext cx="520700"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31" name="Straight Connector 30"/>
                <p:cNvCxnSpPr/>
                <p:nvPr/>
              </p:nvCxnSpPr>
              <p:spPr>
                <a:xfrm>
                  <a:off x="880533" y="2971800"/>
                  <a:ext cx="1896534"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33" name="Rectangle 32"/>
              <p:cNvSpPr/>
              <p:nvPr/>
            </p:nvSpPr>
            <p:spPr>
              <a:xfrm>
                <a:off x="5912570" y="1900555"/>
                <a:ext cx="2195320" cy="707244"/>
              </a:xfrm>
              <a:prstGeom prst="rect">
                <a:avLst/>
              </a:prstGeom>
            </p:spPr>
            <p:txBody>
              <a:bodyPr wrap="square">
                <a:spAutoFit/>
              </a:bodyPr>
              <a:lstStyle/>
              <a:p>
                <a:pPr algn="ctr"/>
                <a:r>
                  <a:rPr lang="sv-SE" dirty="0"/>
                  <a:t>P</a:t>
                </a:r>
                <a:r>
                  <a:rPr lang="sv-SE" dirty="0" smtClean="0">
                    <a:solidFill>
                      <a:schemeClr val="tx1"/>
                    </a:solidFill>
                  </a:rPr>
                  <a:t>-switch</a:t>
                </a:r>
              </a:p>
            </p:txBody>
          </p:sp>
          <p:sp>
            <p:nvSpPr>
              <p:cNvPr id="34" name="Rectangle 33"/>
              <p:cNvSpPr/>
              <p:nvPr/>
            </p:nvSpPr>
            <p:spPr>
              <a:xfrm>
                <a:off x="5329379" y="3352277"/>
                <a:ext cx="325313" cy="369332"/>
              </a:xfrm>
              <a:prstGeom prst="rect">
                <a:avLst/>
              </a:prstGeom>
            </p:spPr>
            <p:txBody>
              <a:bodyPr wrap="square">
                <a:spAutoFit/>
              </a:bodyPr>
              <a:lstStyle/>
              <a:p>
                <a:pPr algn="ctr"/>
                <a:r>
                  <a:rPr lang="sv-SE" dirty="0" smtClean="0">
                    <a:solidFill>
                      <a:schemeClr val="tx1"/>
                    </a:solidFill>
                  </a:rPr>
                  <a:t>A</a:t>
                </a:r>
              </a:p>
            </p:txBody>
          </p:sp>
          <p:grpSp>
            <p:nvGrpSpPr>
              <p:cNvPr id="35" name="Group 34"/>
              <p:cNvGrpSpPr/>
              <p:nvPr/>
            </p:nvGrpSpPr>
            <p:grpSpPr>
              <a:xfrm>
                <a:off x="7094381" y="2605610"/>
                <a:ext cx="1109817" cy="1879600"/>
                <a:chOff x="2073678" y="2569631"/>
                <a:chExt cx="1109817" cy="1879600"/>
              </a:xfrm>
            </p:grpSpPr>
            <p:cxnSp>
              <p:nvCxnSpPr>
                <p:cNvPr id="36" name="Straight Connector 35"/>
                <p:cNvCxnSpPr/>
                <p:nvPr/>
              </p:nvCxnSpPr>
              <p:spPr>
                <a:xfrm flipV="1">
                  <a:off x="3183495" y="2569631"/>
                  <a:ext cx="0" cy="68791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3175033" y="3761314"/>
                  <a:ext cx="0" cy="68791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3007808" y="3244849"/>
                  <a:ext cx="0" cy="5206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007808" y="3249081"/>
                  <a:ext cx="1756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999346" y="3765548"/>
                  <a:ext cx="1756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2880808" y="3244849"/>
                  <a:ext cx="0" cy="5206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408791" y="3505198"/>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2073678" y="3320017"/>
                  <a:ext cx="325313" cy="369332"/>
                </a:xfrm>
                <a:prstGeom prst="rect">
                  <a:avLst/>
                </a:prstGeom>
              </p:spPr>
              <p:txBody>
                <a:bodyPr wrap="square">
                  <a:spAutoFit/>
                </a:bodyPr>
                <a:lstStyle/>
                <a:p>
                  <a:pPr algn="ctr"/>
                  <a:r>
                    <a:rPr lang="sv-SE" dirty="0" smtClean="0">
                      <a:solidFill>
                        <a:schemeClr val="tx1"/>
                      </a:solidFill>
                    </a:rPr>
                    <a:t>A</a:t>
                  </a:r>
                </a:p>
              </p:txBody>
            </p:sp>
          </p:grpSp>
          <p:sp>
            <p:nvSpPr>
              <p:cNvPr id="44" name="Oval 43"/>
              <p:cNvSpPr/>
              <p:nvPr/>
            </p:nvSpPr>
            <p:spPr>
              <a:xfrm>
                <a:off x="5885061" y="3461825"/>
                <a:ext cx="150247" cy="15024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5" name="Oval 44"/>
              <p:cNvSpPr/>
              <p:nvPr/>
            </p:nvSpPr>
            <p:spPr>
              <a:xfrm>
                <a:off x="7751264" y="3461818"/>
                <a:ext cx="150247" cy="15024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8" name="Rectangle 47"/>
              <p:cNvSpPr/>
              <p:nvPr/>
            </p:nvSpPr>
            <p:spPr>
              <a:xfrm>
                <a:off x="5912572" y="4576022"/>
                <a:ext cx="2202852" cy="707244"/>
              </a:xfrm>
              <a:prstGeom prst="rect">
                <a:avLst/>
              </a:prstGeom>
            </p:spPr>
            <p:txBody>
              <a:bodyPr wrap="square">
                <a:spAutoFit/>
              </a:bodyPr>
              <a:lstStyle/>
              <a:p>
                <a:pPr algn="ctr"/>
                <a:r>
                  <a:rPr lang="sv-SE" dirty="0" smtClean="0"/>
                  <a:t>pMOSFET</a:t>
                </a:r>
                <a:endParaRPr lang="sv-SE" dirty="0" smtClean="0">
                  <a:solidFill>
                    <a:schemeClr val="tx1"/>
                  </a:solidFill>
                </a:endParaRPr>
              </a:p>
            </p:txBody>
          </p:sp>
          <p:sp>
            <p:nvSpPr>
              <p:cNvPr id="53" name="Rectangle 52"/>
              <p:cNvSpPr/>
              <p:nvPr/>
            </p:nvSpPr>
            <p:spPr>
              <a:xfrm>
                <a:off x="5307773" y="4009096"/>
                <a:ext cx="1082501" cy="707244"/>
              </a:xfrm>
              <a:prstGeom prst="rect">
                <a:avLst/>
              </a:prstGeom>
            </p:spPr>
            <p:txBody>
              <a:bodyPr wrap="square">
                <a:spAutoFit/>
              </a:bodyPr>
              <a:lstStyle/>
              <a:p>
                <a:pPr algn="ctr"/>
                <a:r>
                  <a:rPr lang="sv-SE" b="1" dirty="0" smtClean="0">
                    <a:solidFill>
                      <a:schemeClr val="tx1"/>
                    </a:solidFill>
                  </a:rPr>
                  <a:t>ON</a:t>
                </a:r>
              </a:p>
            </p:txBody>
          </p:sp>
        </p:grpSp>
        <p:sp>
          <p:nvSpPr>
            <p:cNvPr id="58" name="Rectangle 57"/>
            <p:cNvSpPr/>
            <p:nvPr/>
          </p:nvSpPr>
          <p:spPr>
            <a:xfrm>
              <a:off x="704009" y="5829094"/>
              <a:ext cx="1623237" cy="369332"/>
            </a:xfrm>
            <a:prstGeom prst="rect">
              <a:avLst/>
            </a:prstGeom>
          </p:spPr>
          <p:txBody>
            <a:bodyPr wrap="square">
              <a:spAutoFit/>
            </a:bodyPr>
            <a:lstStyle/>
            <a:p>
              <a:r>
                <a:rPr lang="sv-SE" b="1" dirty="0" smtClean="0">
                  <a:solidFill>
                    <a:schemeClr val="tx1"/>
                  </a:solidFill>
                </a:rPr>
                <a:t>input A is LOW</a:t>
              </a:r>
            </a:p>
          </p:txBody>
        </p:sp>
      </p:grpSp>
      <p:sp>
        <p:nvSpPr>
          <p:cNvPr id="104" name="Rectangle 103"/>
          <p:cNvSpPr/>
          <p:nvPr/>
        </p:nvSpPr>
        <p:spPr>
          <a:xfrm>
            <a:off x="1386850" y="1310378"/>
            <a:ext cx="7132300" cy="646331"/>
          </a:xfrm>
          <a:prstGeom prst="rect">
            <a:avLst/>
          </a:prstGeom>
        </p:spPr>
        <p:txBody>
          <a:bodyPr wrap="square">
            <a:spAutoFit/>
          </a:bodyPr>
          <a:lstStyle/>
          <a:p>
            <a:pPr algn="ctr"/>
            <a:r>
              <a:rPr lang="sv-SE" dirty="0" smtClean="0">
                <a:solidFill>
                  <a:schemeClr val="tx1"/>
                </a:solidFill>
              </a:rPr>
              <a:t>Already the first lecture we learnt how to design gates with switches</a:t>
            </a:r>
          </a:p>
          <a:p>
            <a:pPr algn="ctr"/>
            <a:r>
              <a:rPr lang="sv-SE" dirty="0"/>
              <a:t>a</a:t>
            </a:r>
            <a:r>
              <a:rPr lang="sv-SE" dirty="0" smtClean="0"/>
              <a:t>nd in CMOS there are two complementary switches</a:t>
            </a:r>
            <a:endParaRPr lang="sv-SE" dirty="0" smtClean="0">
              <a:solidFill>
                <a:schemeClr val="tx1"/>
              </a:solidFill>
            </a:endParaRPr>
          </a:p>
        </p:txBody>
      </p:sp>
      <p:grpSp>
        <p:nvGrpSpPr>
          <p:cNvPr id="105" name="Group 104"/>
          <p:cNvGrpSpPr/>
          <p:nvPr/>
        </p:nvGrpSpPr>
        <p:grpSpPr>
          <a:xfrm>
            <a:off x="6482921" y="4042308"/>
            <a:ext cx="2765846" cy="2308070"/>
            <a:chOff x="6482921" y="3788298"/>
            <a:chExt cx="2765846" cy="2308070"/>
          </a:xfrm>
        </p:grpSpPr>
        <p:graphicFrame>
          <p:nvGraphicFramePr>
            <p:cNvPr id="106" name="Object 105"/>
            <p:cNvGraphicFramePr>
              <a:graphicFrameLocks noChangeAspect="1"/>
            </p:cNvGraphicFramePr>
            <p:nvPr>
              <p:extLst>
                <p:ext uri="{D42A27DB-BD31-4B8C-83A1-F6EECF244321}">
                  <p14:modId xmlns:p14="http://schemas.microsoft.com/office/powerpoint/2010/main" val="1723510538"/>
                </p:ext>
              </p:extLst>
            </p:nvPr>
          </p:nvGraphicFramePr>
          <p:xfrm>
            <a:off x="6937818" y="3788298"/>
            <a:ext cx="1514475" cy="561975"/>
          </p:xfrm>
          <a:graphic>
            <a:graphicData uri="http://schemas.openxmlformats.org/presentationml/2006/ole">
              <mc:AlternateContent xmlns:mc="http://schemas.openxmlformats.org/markup-compatibility/2006">
                <mc:Choice xmlns:v="urn:schemas-microsoft-com:vml" Requires="v">
                  <p:oleObj spid="_x0000_s23584" name="Equation" r:id="rId4" imgW="672840" imgH="203040" progId="Equation.DSMT4">
                    <p:embed/>
                  </p:oleObj>
                </mc:Choice>
                <mc:Fallback>
                  <p:oleObj name="Equation" r:id="rId4" imgW="672840" imgH="203040" progId="Equation.DSMT4">
                    <p:embed/>
                    <p:pic>
                      <p:nvPicPr>
                        <p:cNvPr id="0" name=""/>
                        <p:cNvPicPr>
                          <a:picLocks noChangeAspect="1" noChangeArrowheads="1"/>
                        </p:cNvPicPr>
                        <p:nvPr/>
                      </p:nvPicPr>
                      <p:blipFill>
                        <a:blip r:embed="rId5"/>
                        <a:srcRect/>
                        <a:stretch>
                          <a:fillRect/>
                        </a:stretch>
                      </p:blipFill>
                      <p:spPr bwMode="auto">
                        <a:xfrm>
                          <a:off x="6937818" y="3788298"/>
                          <a:ext cx="15144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07" name="Group 106"/>
            <p:cNvGrpSpPr/>
            <p:nvPr/>
          </p:nvGrpSpPr>
          <p:grpSpPr>
            <a:xfrm>
              <a:off x="6482921" y="4439720"/>
              <a:ext cx="2765846" cy="1656648"/>
              <a:chOff x="6482921" y="4795334"/>
              <a:chExt cx="2765846" cy="1656648"/>
            </a:xfrm>
          </p:grpSpPr>
          <p:grpSp>
            <p:nvGrpSpPr>
              <p:cNvPr id="108" name="Group 107"/>
              <p:cNvGrpSpPr/>
              <p:nvPr/>
            </p:nvGrpSpPr>
            <p:grpSpPr>
              <a:xfrm>
                <a:off x="6757489" y="5916748"/>
                <a:ext cx="967669" cy="257205"/>
                <a:chOff x="627922" y="5523587"/>
                <a:chExt cx="1203714" cy="319945"/>
              </a:xfrm>
            </p:grpSpPr>
            <p:cxnSp>
              <p:nvCxnSpPr>
                <p:cNvPr id="119" name="Straight Connector 118"/>
                <p:cNvCxnSpPr/>
                <p:nvPr/>
              </p:nvCxnSpPr>
              <p:spPr>
                <a:xfrm>
                  <a:off x="627922" y="5523587"/>
                  <a:ext cx="120371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627922" y="5843532"/>
                  <a:ext cx="120371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9" name="Group 108"/>
              <p:cNvGrpSpPr/>
              <p:nvPr/>
            </p:nvGrpSpPr>
            <p:grpSpPr>
              <a:xfrm>
                <a:off x="6757489" y="5003296"/>
                <a:ext cx="967669" cy="257205"/>
                <a:chOff x="627922" y="4580355"/>
                <a:chExt cx="1203714" cy="319945"/>
              </a:xfrm>
            </p:grpSpPr>
            <p:cxnSp>
              <p:nvCxnSpPr>
                <p:cNvPr id="117" name="Straight Connector 116"/>
                <p:cNvCxnSpPr/>
                <p:nvPr/>
              </p:nvCxnSpPr>
              <p:spPr>
                <a:xfrm>
                  <a:off x="627922" y="4580355"/>
                  <a:ext cx="120371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627922" y="4900300"/>
                  <a:ext cx="120371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0" name="Rectangle 109"/>
              <p:cNvSpPr/>
              <p:nvPr/>
            </p:nvSpPr>
            <p:spPr>
              <a:xfrm>
                <a:off x="7120238" y="4795334"/>
                <a:ext cx="673128" cy="6731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chemeClr val="tx1"/>
                    </a:solidFill>
                  </a:rPr>
                  <a:t>&amp;</a:t>
                </a:r>
                <a:endParaRPr lang="sv-SE" dirty="0">
                  <a:solidFill>
                    <a:schemeClr val="tx1"/>
                  </a:solidFill>
                </a:endParaRPr>
              </a:p>
            </p:txBody>
          </p:sp>
          <p:sp>
            <p:nvSpPr>
              <p:cNvPr id="111" name="Rectangle 110"/>
              <p:cNvSpPr/>
              <p:nvPr/>
            </p:nvSpPr>
            <p:spPr>
              <a:xfrm>
                <a:off x="7120151" y="5708786"/>
                <a:ext cx="673128" cy="6731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chemeClr val="tx1"/>
                    </a:solidFill>
                  </a:rPr>
                  <a:t>&amp;</a:t>
                </a:r>
                <a:endParaRPr lang="sv-SE" dirty="0">
                  <a:solidFill>
                    <a:schemeClr val="tx1"/>
                  </a:solidFill>
                </a:endParaRPr>
              </a:p>
            </p:txBody>
          </p:sp>
          <p:cxnSp>
            <p:nvCxnSpPr>
              <p:cNvPr id="112" name="Straight Connector 111"/>
              <p:cNvCxnSpPr/>
              <p:nvPr/>
            </p:nvCxnSpPr>
            <p:spPr>
              <a:xfrm>
                <a:off x="7982573" y="5602825"/>
                <a:ext cx="96766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3" name="Rectangle 112"/>
              <p:cNvSpPr/>
              <p:nvPr/>
            </p:nvSpPr>
            <p:spPr>
              <a:xfrm>
                <a:off x="7793279" y="5266262"/>
                <a:ext cx="673128" cy="6731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chemeClr val="tx1"/>
                    </a:solidFill>
                  </a:rPr>
                  <a:t>≥1</a:t>
                </a:r>
                <a:endParaRPr lang="sv-SE" dirty="0">
                  <a:solidFill>
                    <a:schemeClr val="tx1"/>
                  </a:solidFill>
                </a:endParaRPr>
              </a:p>
            </p:txBody>
          </p:sp>
          <p:sp>
            <p:nvSpPr>
              <p:cNvPr id="114" name="Oval 113"/>
              <p:cNvSpPr/>
              <p:nvPr/>
            </p:nvSpPr>
            <p:spPr>
              <a:xfrm>
                <a:off x="8466407" y="5520954"/>
                <a:ext cx="163743" cy="16374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5" name="Rectangle 114"/>
              <p:cNvSpPr/>
              <p:nvPr/>
            </p:nvSpPr>
            <p:spPr>
              <a:xfrm>
                <a:off x="6482921" y="4808455"/>
                <a:ext cx="287813" cy="1643527"/>
              </a:xfrm>
              <a:prstGeom prst="rect">
                <a:avLst/>
              </a:prstGeom>
            </p:spPr>
            <p:txBody>
              <a:bodyPr wrap="square">
                <a:spAutoFit/>
              </a:bodyPr>
              <a:lstStyle/>
              <a:p>
                <a:pPr algn="ctr"/>
                <a:r>
                  <a:rPr lang="sv-SE" dirty="0" smtClean="0"/>
                  <a:t>AB</a:t>
                </a:r>
              </a:p>
              <a:p>
                <a:pPr algn="ctr">
                  <a:lnSpc>
                    <a:spcPct val="70000"/>
                  </a:lnSpc>
                </a:pPr>
                <a:endParaRPr lang="sv-SE" dirty="0" smtClean="0"/>
              </a:p>
              <a:p>
                <a:pPr algn="ctr">
                  <a:lnSpc>
                    <a:spcPct val="70000"/>
                  </a:lnSpc>
                </a:pPr>
                <a:endParaRPr lang="sv-SE" dirty="0" smtClean="0"/>
              </a:p>
              <a:p>
                <a:pPr algn="ctr"/>
                <a:r>
                  <a:rPr lang="sv-SE" dirty="0" smtClean="0"/>
                  <a:t>CD</a:t>
                </a:r>
                <a:endParaRPr lang="sv-SE" dirty="0" smtClean="0">
                  <a:solidFill>
                    <a:schemeClr val="tx1"/>
                  </a:solidFill>
                </a:endParaRPr>
              </a:p>
            </p:txBody>
          </p:sp>
          <p:sp>
            <p:nvSpPr>
              <p:cNvPr id="116" name="Rectangle 115"/>
              <p:cNvSpPr/>
              <p:nvPr/>
            </p:nvSpPr>
            <p:spPr>
              <a:xfrm>
                <a:off x="8951891" y="5418159"/>
                <a:ext cx="296876" cy="369332"/>
              </a:xfrm>
              <a:prstGeom prst="rect">
                <a:avLst/>
              </a:prstGeom>
            </p:spPr>
            <p:txBody>
              <a:bodyPr wrap="none">
                <a:spAutoFit/>
              </a:bodyPr>
              <a:lstStyle/>
              <a:p>
                <a:r>
                  <a:rPr lang="sv-SE" dirty="0" smtClean="0"/>
                  <a:t>Y</a:t>
                </a:r>
                <a:endParaRPr lang="sv-SE" dirty="0"/>
              </a:p>
            </p:txBody>
          </p:sp>
        </p:grpSp>
      </p:grpSp>
      <p:grpSp>
        <p:nvGrpSpPr>
          <p:cNvPr id="121" name="Group 120"/>
          <p:cNvGrpSpPr/>
          <p:nvPr/>
        </p:nvGrpSpPr>
        <p:grpSpPr>
          <a:xfrm>
            <a:off x="2952000" y="2005055"/>
            <a:ext cx="3546004" cy="3634726"/>
            <a:chOff x="2952000" y="1437766"/>
            <a:chExt cx="3546004" cy="3634726"/>
          </a:xfrm>
        </p:grpSpPr>
        <p:grpSp>
          <p:nvGrpSpPr>
            <p:cNvPr id="122" name="Group 121"/>
            <p:cNvGrpSpPr/>
            <p:nvPr/>
          </p:nvGrpSpPr>
          <p:grpSpPr>
            <a:xfrm>
              <a:off x="2952000" y="1667970"/>
              <a:ext cx="2470460" cy="1730098"/>
              <a:chOff x="2954403" y="1665747"/>
              <a:chExt cx="2470460" cy="1730098"/>
            </a:xfrm>
          </p:grpSpPr>
          <p:grpSp>
            <p:nvGrpSpPr>
              <p:cNvPr id="135" name="Group 134"/>
              <p:cNvGrpSpPr/>
              <p:nvPr/>
            </p:nvGrpSpPr>
            <p:grpSpPr>
              <a:xfrm>
                <a:off x="2954403" y="2276854"/>
                <a:ext cx="1310957" cy="646331"/>
                <a:chOff x="2954403" y="2276854"/>
                <a:chExt cx="1310957" cy="646331"/>
              </a:xfrm>
            </p:grpSpPr>
            <p:cxnSp>
              <p:nvCxnSpPr>
                <p:cNvPr id="139" name="Straight Connector 138"/>
                <p:cNvCxnSpPr/>
                <p:nvPr/>
              </p:nvCxnSpPr>
              <p:spPr>
                <a:xfrm flipV="1">
                  <a:off x="4073720" y="2435411"/>
                  <a:ext cx="191640" cy="32921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0" name="Rectangle 139"/>
                <p:cNvSpPr/>
                <p:nvPr/>
              </p:nvSpPr>
              <p:spPr>
                <a:xfrm>
                  <a:off x="2954403" y="2276854"/>
                  <a:ext cx="1123664" cy="646331"/>
                </a:xfrm>
                <a:prstGeom prst="rect">
                  <a:avLst/>
                </a:prstGeom>
              </p:spPr>
              <p:txBody>
                <a:bodyPr wrap="square">
                  <a:spAutoFit/>
                </a:bodyPr>
                <a:lstStyle/>
                <a:p>
                  <a:pPr algn="ctr"/>
                  <a:r>
                    <a:rPr lang="sv-SE" dirty="0" smtClean="0">
                      <a:solidFill>
                        <a:schemeClr val="tx1"/>
                      </a:solidFill>
                    </a:rPr>
                    <a:t>Inputs:</a:t>
                  </a:r>
                </a:p>
                <a:p>
                  <a:pPr algn="ctr"/>
                  <a:r>
                    <a:rPr lang="sv-SE" dirty="0" smtClean="0"/>
                    <a:t>A, B, C, D</a:t>
                  </a:r>
                  <a:endParaRPr lang="sv-SE" dirty="0" smtClean="0">
                    <a:solidFill>
                      <a:schemeClr val="tx1"/>
                    </a:solidFill>
                  </a:endParaRPr>
                </a:p>
              </p:txBody>
            </p:sp>
          </p:grpSp>
          <p:cxnSp>
            <p:nvCxnSpPr>
              <p:cNvPr id="136" name="Straight Connector 135"/>
              <p:cNvCxnSpPr/>
              <p:nvPr/>
            </p:nvCxnSpPr>
            <p:spPr>
              <a:xfrm flipV="1">
                <a:off x="4934403" y="1665747"/>
                <a:ext cx="0" cy="173009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37" name="Rounded Rectangle 136"/>
              <p:cNvSpPr/>
              <p:nvPr/>
            </p:nvSpPr>
            <p:spPr>
              <a:xfrm>
                <a:off x="4430363" y="1970020"/>
                <a:ext cx="994500" cy="1260000"/>
              </a:xfrm>
              <a:prstGeom prst="round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sv-SE" sz="1600" dirty="0" err="1" smtClean="0">
                    <a:solidFill>
                      <a:schemeClr val="tx1"/>
                    </a:solidFill>
                  </a:rPr>
                  <a:t>pMOS</a:t>
                </a:r>
                <a:endParaRPr lang="sv-SE" sz="1600" dirty="0" smtClean="0">
                  <a:solidFill>
                    <a:schemeClr val="tx1"/>
                  </a:solidFill>
                </a:endParaRPr>
              </a:p>
              <a:p>
                <a:pPr algn="ctr"/>
                <a:r>
                  <a:rPr lang="sv-SE" sz="1600" dirty="0" smtClean="0">
                    <a:solidFill>
                      <a:schemeClr val="tx1"/>
                    </a:solidFill>
                  </a:rPr>
                  <a:t>pull-</a:t>
                </a:r>
                <a:r>
                  <a:rPr lang="sv-SE" sz="1600" dirty="0" err="1" smtClean="0">
                    <a:solidFill>
                      <a:schemeClr val="tx1"/>
                    </a:solidFill>
                  </a:rPr>
                  <a:t>up</a:t>
                </a:r>
                <a:endParaRPr lang="sv-SE" sz="1600" dirty="0" smtClean="0">
                  <a:solidFill>
                    <a:schemeClr val="tx1"/>
                  </a:solidFill>
                </a:endParaRPr>
              </a:p>
              <a:p>
                <a:pPr algn="ctr"/>
                <a:r>
                  <a:rPr lang="sv-SE" sz="1600" dirty="0" err="1" smtClean="0">
                    <a:solidFill>
                      <a:schemeClr val="tx1"/>
                    </a:solidFill>
                  </a:rPr>
                  <a:t>network</a:t>
                </a:r>
                <a:endParaRPr lang="sv-SE" sz="1600" dirty="0" smtClean="0">
                  <a:solidFill>
                    <a:schemeClr val="tx1"/>
                  </a:solidFill>
                </a:endParaRPr>
              </a:p>
            </p:txBody>
          </p:sp>
          <p:cxnSp>
            <p:nvCxnSpPr>
              <p:cNvPr id="138" name="Straight Connector 137"/>
              <p:cNvCxnSpPr/>
              <p:nvPr/>
            </p:nvCxnSpPr>
            <p:spPr>
              <a:xfrm>
                <a:off x="3911454" y="2587818"/>
                <a:ext cx="52986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3" name="Group 122"/>
            <p:cNvGrpSpPr/>
            <p:nvPr/>
          </p:nvGrpSpPr>
          <p:grpSpPr>
            <a:xfrm>
              <a:off x="3909051" y="3319949"/>
              <a:ext cx="1513409" cy="1612579"/>
              <a:chOff x="3918070" y="3328517"/>
              <a:chExt cx="1513409" cy="1612579"/>
            </a:xfrm>
          </p:grpSpPr>
          <p:cxnSp>
            <p:nvCxnSpPr>
              <p:cNvPr id="132" name="Straight Connector 131"/>
              <p:cNvCxnSpPr/>
              <p:nvPr/>
            </p:nvCxnSpPr>
            <p:spPr>
              <a:xfrm flipV="1">
                <a:off x="4941019" y="3328517"/>
                <a:ext cx="0" cy="1612579"/>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3918070" y="4049344"/>
                <a:ext cx="52986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Rounded Rectangle 133"/>
              <p:cNvSpPr/>
              <p:nvPr/>
            </p:nvSpPr>
            <p:spPr>
              <a:xfrm>
                <a:off x="4436979" y="3485231"/>
                <a:ext cx="994500" cy="1112273"/>
              </a:xfrm>
              <a:prstGeom prst="round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z="1600" dirty="0" err="1">
                    <a:solidFill>
                      <a:schemeClr val="tx1"/>
                    </a:solidFill>
                  </a:rPr>
                  <a:t>n</a:t>
                </a:r>
                <a:r>
                  <a:rPr lang="sv-SE" sz="1600" dirty="0" err="1" smtClean="0">
                    <a:solidFill>
                      <a:schemeClr val="tx1"/>
                    </a:solidFill>
                  </a:rPr>
                  <a:t>MOS</a:t>
                </a:r>
                <a:endParaRPr lang="sv-SE" sz="1600" dirty="0" smtClean="0">
                  <a:solidFill>
                    <a:schemeClr val="tx1"/>
                  </a:solidFill>
                </a:endParaRPr>
              </a:p>
              <a:p>
                <a:pPr algn="ctr"/>
                <a:r>
                  <a:rPr lang="sv-SE" sz="1600" dirty="0" smtClean="0">
                    <a:solidFill>
                      <a:schemeClr val="tx1"/>
                    </a:solidFill>
                  </a:rPr>
                  <a:t>pull-down</a:t>
                </a:r>
              </a:p>
              <a:p>
                <a:pPr algn="ctr"/>
                <a:r>
                  <a:rPr lang="sv-SE" sz="1600" dirty="0" err="1" smtClean="0">
                    <a:solidFill>
                      <a:schemeClr val="tx1"/>
                    </a:solidFill>
                  </a:rPr>
                  <a:t>network</a:t>
                </a:r>
                <a:endParaRPr lang="sv-SE" sz="1600" dirty="0" smtClean="0">
                  <a:solidFill>
                    <a:schemeClr val="tx1"/>
                  </a:solidFill>
                </a:endParaRPr>
              </a:p>
            </p:txBody>
          </p:sp>
        </p:grpSp>
        <p:cxnSp>
          <p:nvCxnSpPr>
            <p:cNvPr id="124" name="Straight Connector 123"/>
            <p:cNvCxnSpPr/>
            <p:nvPr/>
          </p:nvCxnSpPr>
          <p:spPr>
            <a:xfrm>
              <a:off x="4935601" y="3371269"/>
              <a:ext cx="1203714"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25" name="Rectangle 124"/>
            <p:cNvSpPr/>
            <p:nvPr/>
          </p:nvSpPr>
          <p:spPr>
            <a:xfrm>
              <a:off x="3909051" y="1437766"/>
              <a:ext cx="1123664" cy="369332"/>
            </a:xfrm>
            <a:prstGeom prst="rect">
              <a:avLst/>
            </a:prstGeom>
          </p:spPr>
          <p:txBody>
            <a:bodyPr wrap="square">
              <a:spAutoFit/>
            </a:bodyPr>
            <a:lstStyle/>
            <a:p>
              <a:pPr algn="ctr"/>
              <a:r>
                <a:rPr lang="sv-SE" dirty="0" smtClean="0">
                  <a:solidFill>
                    <a:schemeClr val="tx1"/>
                  </a:solidFill>
                </a:rPr>
                <a:t>VDD</a:t>
              </a:r>
            </a:p>
          </p:txBody>
        </p:sp>
        <p:sp>
          <p:nvSpPr>
            <p:cNvPr id="126" name="Rectangle 125"/>
            <p:cNvSpPr/>
            <p:nvPr/>
          </p:nvSpPr>
          <p:spPr>
            <a:xfrm>
              <a:off x="3909051" y="4703160"/>
              <a:ext cx="1123664" cy="369332"/>
            </a:xfrm>
            <a:prstGeom prst="rect">
              <a:avLst/>
            </a:prstGeom>
          </p:spPr>
          <p:txBody>
            <a:bodyPr wrap="square">
              <a:spAutoFit/>
            </a:bodyPr>
            <a:lstStyle/>
            <a:p>
              <a:pPr algn="ctr"/>
              <a:r>
                <a:rPr lang="sv-SE" dirty="0" smtClean="0">
                  <a:solidFill>
                    <a:schemeClr val="tx1"/>
                  </a:solidFill>
                </a:rPr>
                <a:t>VSS</a:t>
              </a:r>
            </a:p>
          </p:txBody>
        </p:sp>
        <p:cxnSp>
          <p:nvCxnSpPr>
            <p:cNvPr id="127" name="Straight Connector 126"/>
            <p:cNvCxnSpPr/>
            <p:nvPr/>
          </p:nvCxnSpPr>
          <p:spPr>
            <a:xfrm flipV="1">
              <a:off x="4754527" y="1544586"/>
              <a:ext cx="341366" cy="219677"/>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28" name="Isosceles Triangle 127"/>
            <p:cNvSpPr/>
            <p:nvPr/>
          </p:nvSpPr>
          <p:spPr>
            <a:xfrm rot="10800000">
              <a:off x="4838488" y="4795334"/>
              <a:ext cx="194227" cy="175026"/>
            </a:xfrm>
            <a:prstGeom prst="triangle">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29" name="Straight Connector 128"/>
            <p:cNvCxnSpPr/>
            <p:nvPr/>
          </p:nvCxnSpPr>
          <p:spPr>
            <a:xfrm flipV="1">
              <a:off x="4071317" y="3868190"/>
              <a:ext cx="191640" cy="32921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0" name="Rectangle 129"/>
            <p:cNvSpPr/>
            <p:nvPr/>
          </p:nvSpPr>
          <p:spPr>
            <a:xfrm>
              <a:off x="2952000" y="3717610"/>
              <a:ext cx="1123664" cy="646331"/>
            </a:xfrm>
            <a:prstGeom prst="rect">
              <a:avLst/>
            </a:prstGeom>
          </p:spPr>
          <p:txBody>
            <a:bodyPr wrap="square">
              <a:spAutoFit/>
            </a:bodyPr>
            <a:lstStyle/>
            <a:p>
              <a:pPr algn="ctr"/>
              <a:r>
                <a:rPr lang="sv-SE" dirty="0" smtClean="0">
                  <a:solidFill>
                    <a:schemeClr val="tx1"/>
                  </a:solidFill>
                </a:rPr>
                <a:t>Inputs:</a:t>
              </a:r>
            </a:p>
            <a:p>
              <a:pPr algn="ctr"/>
              <a:r>
                <a:rPr lang="sv-SE" dirty="0" smtClean="0"/>
                <a:t>A, B, C, D</a:t>
              </a:r>
              <a:endParaRPr lang="sv-SE" dirty="0" smtClean="0">
                <a:solidFill>
                  <a:schemeClr val="tx1"/>
                </a:solidFill>
              </a:endParaRPr>
            </a:p>
          </p:txBody>
        </p:sp>
        <p:sp>
          <p:nvSpPr>
            <p:cNvPr id="131" name="Rectangle 130"/>
            <p:cNvSpPr/>
            <p:nvPr/>
          </p:nvSpPr>
          <p:spPr>
            <a:xfrm>
              <a:off x="6172691" y="3180657"/>
              <a:ext cx="325313" cy="369332"/>
            </a:xfrm>
            <a:prstGeom prst="rect">
              <a:avLst/>
            </a:prstGeom>
            <a:solidFill>
              <a:schemeClr val="bg1"/>
            </a:solidFill>
          </p:spPr>
          <p:txBody>
            <a:bodyPr wrap="square">
              <a:spAutoFit/>
            </a:bodyPr>
            <a:lstStyle/>
            <a:p>
              <a:pPr algn="ctr"/>
              <a:r>
                <a:rPr lang="sv-SE" dirty="0"/>
                <a:t>Y</a:t>
              </a:r>
              <a:endParaRPr lang="sv-SE" dirty="0" smtClean="0">
                <a:solidFill>
                  <a:schemeClr val="tx1"/>
                </a:solidFill>
              </a:endParaRPr>
            </a:p>
          </p:txBody>
        </p:sp>
      </p:grpSp>
      <p:grpSp>
        <p:nvGrpSpPr>
          <p:cNvPr id="145" name="Group 144"/>
          <p:cNvGrpSpPr/>
          <p:nvPr/>
        </p:nvGrpSpPr>
        <p:grpSpPr>
          <a:xfrm>
            <a:off x="756000" y="1841308"/>
            <a:ext cx="1623237" cy="4357118"/>
            <a:chOff x="3159439" y="1841308"/>
            <a:chExt cx="1623237" cy="4357118"/>
          </a:xfrm>
        </p:grpSpPr>
        <p:sp>
          <p:nvSpPr>
            <p:cNvPr id="146" name="Rectangle 145"/>
            <p:cNvSpPr/>
            <p:nvPr/>
          </p:nvSpPr>
          <p:spPr>
            <a:xfrm rot="16200000">
              <a:off x="1876729" y="3292479"/>
              <a:ext cx="4260845" cy="15510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47" name="Group 146"/>
            <p:cNvGrpSpPr>
              <a:grpSpLocks noChangeAspect="1"/>
            </p:cNvGrpSpPr>
            <p:nvPr/>
          </p:nvGrpSpPr>
          <p:grpSpPr>
            <a:xfrm>
              <a:off x="3161717" y="3934880"/>
              <a:ext cx="1618680" cy="1774963"/>
              <a:chOff x="1034624" y="1900561"/>
              <a:chExt cx="3099654" cy="3398925"/>
            </a:xfrm>
          </p:grpSpPr>
          <p:cxnSp>
            <p:nvCxnSpPr>
              <p:cNvPr id="171" name="Straight Connector 170"/>
              <p:cNvCxnSpPr/>
              <p:nvPr/>
            </p:nvCxnSpPr>
            <p:spPr>
              <a:xfrm>
                <a:off x="1413390" y="3536949"/>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72" name="Group 171"/>
              <p:cNvGrpSpPr/>
              <p:nvPr/>
            </p:nvGrpSpPr>
            <p:grpSpPr>
              <a:xfrm rot="16200000">
                <a:off x="1148815" y="3276599"/>
                <a:ext cx="1896534" cy="520700"/>
                <a:chOff x="880533" y="2717799"/>
                <a:chExt cx="1896534" cy="520700"/>
              </a:xfrm>
            </p:grpSpPr>
            <p:sp>
              <p:nvSpPr>
                <p:cNvPr id="186" name="Rectangle 185"/>
                <p:cNvSpPr/>
                <p:nvPr/>
              </p:nvSpPr>
              <p:spPr>
                <a:xfrm>
                  <a:off x="1568450" y="2717799"/>
                  <a:ext cx="520700"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87" name="Straight Connector 186"/>
                <p:cNvCxnSpPr/>
                <p:nvPr/>
              </p:nvCxnSpPr>
              <p:spPr>
                <a:xfrm>
                  <a:off x="880533" y="2971800"/>
                  <a:ext cx="1896534"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173" name="Rectangle 172"/>
              <p:cNvSpPr/>
              <p:nvPr/>
            </p:nvSpPr>
            <p:spPr>
              <a:xfrm>
                <a:off x="1543098" y="1900561"/>
                <a:ext cx="2591180" cy="707244"/>
              </a:xfrm>
              <a:prstGeom prst="rect">
                <a:avLst/>
              </a:prstGeom>
            </p:spPr>
            <p:txBody>
              <a:bodyPr wrap="square">
                <a:spAutoFit/>
              </a:bodyPr>
              <a:lstStyle/>
              <a:p>
                <a:pPr algn="ctr"/>
                <a:r>
                  <a:rPr lang="sv-SE" dirty="0" smtClean="0">
                    <a:solidFill>
                      <a:schemeClr val="tx1"/>
                    </a:solidFill>
                  </a:rPr>
                  <a:t>N-switch</a:t>
                </a:r>
              </a:p>
            </p:txBody>
          </p:sp>
          <p:sp>
            <p:nvSpPr>
              <p:cNvPr id="174" name="Rectangle 173"/>
              <p:cNvSpPr/>
              <p:nvPr/>
            </p:nvSpPr>
            <p:spPr>
              <a:xfrm>
                <a:off x="1129753" y="3352283"/>
                <a:ext cx="325313" cy="369332"/>
              </a:xfrm>
              <a:prstGeom prst="rect">
                <a:avLst/>
              </a:prstGeom>
            </p:spPr>
            <p:txBody>
              <a:bodyPr wrap="square">
                <a:spAutoFit/>
              </a:bodyPr>
              <a:lstStyle/>
              <a:p>
                <a:pPr algn="ctr"/>
                <a:r>
                  <a:rPr lang="sv-SE" dirty="0" smtClean="0">
                    <a:solidFill>
                      <a:schemeClr val="tx1"/>
                    </a:solidFill>
                  </a:rPr>
                  <a:t>A</a:t>
                </a:r>
              </a:p>
            </p:txBody>
          </p:sp>
          <p:grpSp>
            <p:nvGrpSpPr>
              <p:cNvPr id="175" name="Group 174"/>
              <p:cNvGrpSpPr/>
              <p:nvPr/>
            </p:nvGrpSpPr>
            <p:grpSpPr>
              <a:xfrm>
                <a:off x="2894755" y="2605616"/>
                <a:ext cx="1109817" cy="1879600"/>
                <a:chOff x="2073678" y="2569631"/>
                <a:chExt cx="1109817" cy="1879600"/>
              </a:xfrm>
            </p:grpSpPr>
            <p:cxnSp>
              <p:nvCxnSpPr>
                <p:cNvPr id="178" name="Straight Connector 177"/>
                <p:cNvCxnSpPr/>
                <p:nvPr/>
              </p:nvCxnSpPr>
              <p:spPr>
                <a:xfrm flipV="1">
                  <a:off x="3183495" y="2569631"/>
                  <a:ext cx="0" cy="68791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flipV="1">
                  <a:off x="3175033" y="3761314"/>
                  <a:ext cx="0" cy="68791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flipV="1">
                  <a:off x="3007808" y="3244849"/>
                  <a:ext cx="0" cy="5206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3007808" y="3249081"/>
                  <a:ext cx="1756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2999346" y="3765548"/>
                  <a:ext cx="1756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flipV="1">
                  <a:off x="2880808" y="3244849"/>
                  <a:ext cx="0" cy="5206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2408791" y="3505198"/>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85" name="Rectangle 184"/>
                <p:cNvSpPr/>
                <p:nvPr/>
              </p:nvSpPr>
              <p:spPr>
                <a:xfrm>
                  <a:off x="2073678" y="3320017"/>
                  <a:ext cx="325313" cy="369332"/>
                </a:xfrm>
                <a:prstGeom prst="rect">
                  <a:avLst/>
                </a:prstGeom>
              </p:spPr>
              <p:txBody>
                <a:bodyPr wrap="square">
                  <a:spAutoFit/>
                </a:bodyPr>
                <a:lstStyle/>
                <a:p>
                  <a:pPr algn="ctr"/>
                  <a:r>
                    <a:rPr lang="sv-SE" dirty="0" smtClean="0">
                      <a:solidFill>
                        <a:schemeClr val="tx1"/>
                      </a:solidFill>
                    </a:rPr>
                    <a:t>A</a:t>
                  </a:r>
                </a:p>
              </p:txBody>
            </p:sp>
          </p:grpSp>
          <p:sp>
            <p:nvSpPr>
              <p:cNvPr id="176" name="Rectangle 175"/>
              <p:cNvSpPr/>
              <p:nvPr/>
            </p:nvSpPr>
            <p:spPr>
              <a:xfrm>
                <a:off x="1672808" y="4592242"/>
                <a:ext cx="2219190" cy="707244"/>
              </a:xfrm>
              <a:prstGeom prst="rect">
                <a:avLst/>
              </a:prstGeom>
            </p:spPr>
            <p:txBody>
              <a:bodyPr wrap="square">
                <a:spAutoFit/>
              </a:bodyPr>
              <a:lstStyle/>
              <a:p>
                <a:pPr algn="ctr"/>
                <a:r>
                  <a:rPr lang="sv-SE" dirty="0" smtClean="0">
                    <a:solidFill>
                      <a:schemeClr val="tx1"/>
                    </a:solidFill>
                  </a:rPr>
                  <a:t>nMOSFET</a:t>
                </a:r>
              </a:p>
            </p:txBody>
          </p:sp>
          <p:sp>
            <p:nvSpPr>
              <p:cNvPr id="177" name="Rectangle 176"/>
              <p:cNvSpPr/>
              <p:nvPr/>
            </p:nvSpPr>
            <p:spPr>
              <a:xfrm>
                <a:off x="1034624" y="4009095"/>
                <a:ext cx="1168155" cy="707244"/>
              </a:xfrm>
              <a:prstGeom prst="rect">
                <a:avLst/>
              </a:prstGeom>
            </p:spPr>
            <p:txBody>
              <a:bodyPr wrap="square">
                <a:spAutoFit/>
              </a:bodyPr>
              <a:lstStyle/>
              <a:p>
                <a:pPr algn="ctr"/>
                <a:r>
                  <a:rPr lang="sv-SE" b="1" dirty="0" smtClean="0">
                    <a:solidFill>
                      <a:schemeClr val="tx1"/>
                    </a:solidFill>
                  </a:rPr>
                  <a:t>ON</a:t>
                </a:r>
              </a:p>
            </p:txBody>
          </p:sp>
        </p:grpSp>
        <p:grpSp>
          <p:nvGrpSpPr>
            <p:cNvPr id="148" name="Group 147"/>
            <p:cNvGrpSpPr>
              <a:grpSpLocks noChangeAspect="1"/>
            </p:cNvGrpSpPr>
            <p:nvPr/>
          </p:nvGrpSpPr>
          <p:grpSpPr>
            <a:xfrm>
              <a:off x="3214782" y="1841308"/>
              <a:ext cx="1512551" cy="1766495"/>
              <a:chOff x="5307773" y="1900555"/>
              <a:chExt cx="2896425" cy="3382711"/>
            </a:xfrm>
          </p:grpSpPr>
          <p:cxnSp>
            <p:nvCxnSpPr>
              <p:cNvPr id="154" name="Straight Connector 153"/>
              <p:cNvCxnSpPr/>
              <p:nvPr/>
            </p:nvCxnSpPr>
            <p:spPr>
              <a:xfrm>
                <a:off x="5613016" y="3536943"/>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55" name="Rectangle 154"/>
              <p:cNvSpPr/>
              <p:nvPr/>
            </p:nvSpPr>
            <p:spPr>
              <a:xfrm rot="16200000">
                <a:off x="6036359" y="3276594"/>
                <a:ext cx="520700" cy="520699"/>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6" name="Rectangle 155"/>
              <p:cNvSpPr/>
              <p:nvPr/>
            </p:nvSpPr>
            <p:spPr>
              <a:xfrm>
                <a:off x="5912570" y="1900555"/>
                <a:ext cx="2195320" cy="707244"/>
              </a:xfrm>
              <a:prstGeom prst="rect">
                <a:avLst/>
              </a:prstGeom>
            </p:spPr>
            <p:txBody>
              <a:bodyPr wrap="square">
                <a:spAutoFit/>
              </a:bodyPr>
              <a:lstStyle/>
              <a:p>
                <a:pPr algn="ctr"/>
                <a:r>
                  <a:rPr lang="sv-SE" dirty="0"/>
                  <a:t>P</a:t>
                </a:r>
                <a:r>
                  <a:rPr lang="sv-SE" dirty="0" smtClean="0">
                    <a:solidFill>
                      <a:schemeClr val="tx1"/>
                    </a:solidFill>
                  </a:rPr>
                  <a:t>-switch</a:t>
                </a:r>
              </a:p>
            </p:txBody>
          </p:sp>
          <p:sp>
            <p:nvSpPr>
              <p:cNvPr id="157" name="Rectangle 156"/>
              <p:cNvSpPr/>
              <p:nvPr/>
            </p:nvSpPr>
            <p:spPr>
              <a:xfrm>
                <a:off x="5329379" y="3352277"/>
                <a:ext cx="325313" cy="369332"/>
              </a:xfrm>
              <a:prstGeom prst="rect">
                <a:avLst/>
              </a:prstGeom>
            </p:spPr>
            <p:txBody>
              <a:bodyPr wrap="square">
                <a:spAutoFit/>
              </a:bodyPr>
              <a:lstStyle/>
              <a:p>
                <a:pPr algn="ctr"/>
                <a:r>
                  <a:rPr lang="sv-SE" dirty="0" smtClean="0">
                    <a:solidFill>
                      <a:schemeClr val="tx1"/>
                    </a:solidFill>
                  </a:rPr>
                  <a:t>A</a:t>
                </a:r>
              </a:p>
            </p:txBody>
          </p:sp>
          <p:grpSp>
            <p:nvGrpSpPr>
              <p:cNvPr id="158" name="Group 157"/>
              <p:cNvGrpSpPr/>
              <p:nvPr/>
            </p:nvGrpSpPr>
            <p:grpSpPr>
              <a:xfrm>
                <a:off x="7094381" y="2605610"/>
                <a:ext cx="1109817" cy="1879600"/>
                <a:chOff x="2073678" y="2569631"/>
                <a:chExt cx="1109817" cy="1879600"/>
              </a:xfrm>
            </p:grpSpPr>
            <p:cxnSp>
              <p:nvCxnSpPr>
                <p:cNvPr id="163" name="Straight Connector 162"/>
                <p:cNvCxnSpPr/>
                <p:nvPr/>
              </p:nvCxnSpPr>
              <p:spPr>
                <a:xfrm flipV="1">
                  <a:off x="3183495" y="2569631"/>
                  <a:ext cx="0" cy="68791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flipV="1">
                  <a:off x="3175033" y="3761314"/>
                  <a:ext cx="0" cy="68791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flipV="1">
                  <a:off x="3007808" y="3244849"/>
                  <a:ext cx="0" cy="5206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3007808" y="3249081"/>
                  <a:ext cx="1756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2999346" y="3765548"/>
                  <a:ext cx="1756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flipV="1">
                  <a:off x="2880808" y="3244849"/>
                  <a:ext cx="0" cy="5206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2408791" y="3505198"/>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70" name="Rectangle 169"/>
                <p:cNvSpPr/>
                <p:nvPr/>
              </p:nvSpPr>
              <p:spPr>
                <a:xfrm>
                  <a:off x="2073678" y="3320017"/>
                  <a:ext cx="325313" cy="369332"/>
                </a:xfrm>
                <a:prstGeom prst="rect">
                  <a:avLst/>
                </a:prstGeom>
              </p:spPr>
              <p:txBody>
                <a:bodyPr wrap="square">
                  <a:spAutoFit/>
                </a:bodyPr>
                <a:lstStyle/>
                <a:p>
                  <a:pPr algn="ctr"/>
                  <a:r>
                    <a:rPr lang="sv-SE" dirty="0" smtClean="0">
                      <a:solidFill>
                        <a:schemeClr val="tx1"/>
                      </a:solidFill>
                    </a:rPr>
                    <a:t>A</a:t>
                  </a:r>
                </a:p>
              </p:txBody>
            </p:sp>
          </p:grpSp>
          <p:sp>
            <p:nvSpPr>
              <p:cNvPr id="159" name="Oval 158"/>
              <p:cNvSpPr/>
              <p:nvPr/>
            </p:nvSpPr>
            <p:spPr>
              <a:xfrm>
                <a:off x="5885061" y="3461825"/>
                <a:ext cx="150247" cy="15024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0" name="Oval 159"/>
              <p:cNvSpPr/>
              <p:nvPr/>
            </p:nvSpPr>
            <p:spPr>
              <a:xfrm>
                <a:off x="7751264" y="3461818"/>
                <a:ext cx="150247" cy="15024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1" name="Rectangle 160"/>
              <p:cNvSpPr/>
              <p:nvPr/>
            </p:nvSpPr>
            <p:spPr>
              <a:xfrm>
                <a:off x="5912572" y="4576022"/>
                <a:ext cx="2202852" cy="707244"/>
              </a:xfrm>
              <a:prstGeom prst="rect">
                <a:avLst/>
              </a:prstGeom>
            </p:spPr>
            <p:txBody>
              <a:bodyPr wrap="square">
                <a:spAutoFit/>
              </a:bodyPr>
              <a:lstStyle/>
              <a:p>
                <a:pPr algn="ctr"/>
                <a:r>
                  <a:rPr lang="sv-SE" dirty="0" smtClean="0"/>
                  <a:t>pMOSFET</a:t>
                </a:r>
                <a:endParaRPr lang="sv-SE" dirty="0" smtClean="0">
                  <a:solidFill>
                    <a:schemeClr val="tx1"/>
                  </a:solidFill>
                </a:endParaRPr>
              </a:p>
            </p:txBody>
          </p:sp>
          <p:sp>
            <p:nvSpPr>
              <p:cNvPr id="162" name="Rectangle 161"/>
              <p:cNvSpPr/>
              <p:nvPr/>
            </p:nvSpPr>
            <p:spPr>
              <a:xfrm>
                <a:off x="5307773" y="4009096"/>
                <a:ext cx="1082501" cy="707244"/>
              </a:xfrm>
              <a:prstGeom prst="rect">
                <a:avLst/>
              </a:prstGeom>
            </p:spPr>
            <p:txBody>
              <a:bodyPr wrap="square">
                <a:spAutoFit/>
              </a:bodyPr>
              <a:lstStyle/>
              <a:p>
                <a:pPr algn="ctr"/>
                <a:r>
                  <a:rPr lang="sv-SE" b="1" dirty="0" smtClean="0">
                    <a:solidFill>
                      <a:schemeClr val="tx1"/>
                    </a:solidFill>
                  </a:rPr>
                  <a:t>OFF</a:t>
                </a:r>
              </a:p>
            </p:txBody>
          </p:sp>
        </p:grpSp>
        <p:sp>
          <p:nvSpPr>
            <p:cNvPr id="149" name="Rectangle 148"/>
            <p:cNvSpPr/>
            <p:nvPr/>
          </p:nvSpPr>
          <p:spPr>
            <a:xfrm>
              <a:off x="3159439" y="5829094"/>
              <a:ext cx="1623237" cy="369332"/>
            </a:xfrm>
            <a:prstGeom prst="rect">
              <a:avLst/>
            </a:prstGeom>
          </p:spPr>
          <p:txBody>
            <a:bodyPr wrap="square">
              <a:spAutoFit/>
            </a:bodyPr>
            <a:lstStyle/>
            <a:p>
              <a:r>
                <a:rPr lang="sv-SE" b="1" dirty="0" smtClean="0">
                  <a:solidFill>
                    <a:schemeClr val="tx1"/>
                  </a:solidFill>
                </a:rPr>
                <a:t>input A is </a:t>
              </a:r>
              <a:r>
                <a:rPr lang="sv-SE" b="1" dirty="0" smtClean="0"/>
                <a:t>HIGH</a:t>
              </a:r>
              <a:endParaRPr lang="sv-SE" b="1" dirty="0" smtClean="0">
                <a:solidFill>
                  <a:schemeClr val="tx1"/>
                </a:solidFill>
              </a:endParaRPr>
            </a:p>
          </p:txBody>
        </p:sp>
        <p:grpSp>
          <p:nvGrpSpPr>
            <p:cNvPr id="150" name="Group 149"/>
            <p:cNvGrpSpPr/>
            <p:nvPr/>
          </p:nvGrpSpPr>
          <p:grpSpPr>
            <a:xfrm>
              <a:off x="3682446" y="2209497"/>
              <a:ext cx="46445" cy="981552"/>
              <a:chOff x="2001794" y="2635803"/>
              <a:chExt cx="88939" cy="1879600"/>
            </a:xfrm>
          </p:grpSpPr>
          <p:cxnSp>
            <p:nvCxnSpPr>
              <p:cNvPr id="151" name="Straight Connector 150"/>
              <p:cNvCxnSpPr/>
              <p:nvPr/>
            </p:nvCxnSpPr>
            <p:spPr>
              <a:xfrm flipV="1">
                <a:off x="2090733" y="3670518"/>
                <a:ext cx="0" cy="844885"/>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flipV="1">
                <a:off x="2088845" y="2635803"/>
                <a:ext cx="0" cy="757666"/>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flipH="1" flipV="1">
                <a:off x="2001794" y="3364240"/>
                <a:ext cx="87050" cy="314514"/>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874683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Sizing the driver</a:t>
            </a:r>
            <a:endParaRPr lang="sv-SE" dirty="0"/>
          </a:p>
        </p:txBody>
      </p:sp>
      <p:sp>
        <p:nvSpPr>
          <p:cNvPr id="3" name="Date Placeholder 2"/>
          <p:cNvSpPr>
            <a:spLocks noGrp="1"/>
          </p:cNvSpPr>
          <p:nvPr>
            <p:ph type="dt" sz="half" idx="10"/>
          </p:nvPr>
        </p:nvSpPr>
        <p:spPr/>
        <p:txBody>
          <a:bodyPr/>
          <a:lstStyle/>
          <a:p>
            <a:r>
              <a:rPr lang="sv-SE" smtClean="0"/>
              <a:t>2017</a:t>
            </a:r>
            <a:endParaRPr lang="sv-SE"/>
          </a:p>
        </p:txBody>
      </p:sp>
      <p:sp>
        <p:nvSpPr>
          <p:cNvPr id="4" name="Footer Placeholder 3"/>
          <p:cNvSpPr>
            <a:spLocks noGrp="1"/>
          </p:cNvSpPr>
          <p:nvPr>
            <p:ph type="ftr" sz="quarter" idx="11"/>
          </p:nvPr>
        </p:nvSpPr>
        <p:spPr/>
        <p:txBody>
          <a:bodyPr/>
          <a:lstStyle/>
          <a:p>
            <a:r>
              <a:rPr lang="sv-SE" smtClean="0"/>
              <a:t>Integrated Circuit Design</a:t>
            </a:r>
            <a:endParaRPr lang="sv-SE"/>
          </a:p>
        </p:txBody>
      </p:sp>
      <p:sp>
        <p:nvSpPr>
          <p:cNvPr id="5" name="Slide Number Placeholder 4"/>
          <p:cNvSpPr>
            <a:spLocks noGrp="1"/>
          </p:cNvSpPr>
          <p:nvPr>
            <p:ph type="sldNum" sz="quarter" idx="12"/>
          </p:nvPr>
        </p:nvSpPr>
        <p:spPr/>
        <p:txBody>
          <a:bodyPr/>
          <a:lstStyle/>
          <a:p>
            <a:r>
              <a:rPr lang="sv-SE" dirty="0" smtClean="0"/>
              <a:t>17</a:t>
            </a:r>
            <a:endParaRPr lang="sv-SE" dirty="0"/>
          </a:p>
        </p:txBody>
      </p:sp>
      <p:grpSp>
        <p:nvGrpSpPr>
          <p:cNvPr id="6" name="Group 5"/>
          <p:cNvGrpSpPr/>
          <p:nvPr/>
        </p:nvGrpSpPr>
        <p:grpSpPr>
          <a:xfrm>
            <a:off x="1071285" y="1639798"/>
            <a:ext cx="7763430" cy="1813807"/>
            <a:chOff x="566219" y="3384000"/>
            <a:chExt cx="7763430" cy="1813807"/>
          </a:xfrm>
        </p:grpSpPr>
        <p:sp>
          <p:nvSpPr>
            <p:cNvPr id="7" name="Line 10"/>
            <p:cNvSpPr>
              <a:spLocks noChangeAspect="1" noChangeShapeType="1"/>
            </p:cNvSpPr>
            <p:nvPr/>
          </p:nvSpPr>
          <p:spPr bwMode="auto">
            <a:xfrm>
              <a:off x="570450" y="4043388"/>
              <a:ext cx="7632000" cy="0"/>
            </a:xfrm>
            <a:prstGeom prst="line">
              <a:avLst/>
            </a:prstGeom>
            <a:noFill/>
            <a:ln w="19050">
              <a:solidFill>
                <a:srgbClr val="000000"/>
              </a:solidFill>
              <a:round/>
              <a:headEnd/>
              <a:tailEnd/>
            </a:ln>
          </p:spPr>
          <p:txBody>
            <a:bodyPr/>
            <a:lstStyle/>
            <a:p>
              <a:endParaRPr lang="en-US">
                <a:latin typeface="+mn-lt"/>
              </a:endParaRPr>
            </a:p>
          </p:txBody>
        </p:sp>
        <p:sp>
          <p:nvSpPr>
            <p:cNvPr id="8" name="Freeform 16"/>
            <p:cNvSpPr>
              <a:spLocks noChangeAspect="1"/>
            </p:cNvSpPr>
            <p:nvPr/>
          </p:nvSpPr>
          <p:spPr bwMode="auto">
            <a:xfrm>
              <a:off x="7124721" y="3667150"/>
              <a:ext cx="625475" cy="782638"/>
            </a:xfrm>
            <a:custGeom>
              <a:avLst/>
              <a:gdLst/>
              <a:ahLst/>
              <a:cxnLst>
                <a:cxn ang="0">
                  <a:pos x="0" y="0"/>
                </a:cxn>
                <a:cxn ang="0">
                  <a:pos x="0" y="499"/>
                </a:cxn>
                <a:cxn ang="0">
                  <a:pos x="399" y="240"/>
                </a:cxn>
                <a:cxn ang="0">
                  <a:pos x="0" y="0"/>
                </a:cxn>
              </a:cxnLst>
              <a:rect l="0" t="0" r="r" b="b"/>
              <a:pathLst>
                <a:path w="399" h="499">
                  <a:moveTo>
                    <a:pt x="0" y="0"/>
                  </a:moveTo>
                  <a:lnTo>
                    <a:pt x="0" y="499"/>
                  </a:lnTo>
                  <a:lnTo>
                    <a:pt x="399" y="240"/>
                  </a:lnTo>
                  <a:lnTo>
                    <a:pt x="0" y="0"/>
                  </a:lnTo>
                  <a:close/>
                </a:path>
              </a:pathLst>
            </a:custGeom>
            <a:solidFill>
              <a:srgbClr val="FFFFFF"/>
            </a:solidFill>
            <a:ln w="19050" cmpd="sng">
              <a:solidFill>
                <a:srgbClr val="000000"/>
              </a:solidFill>
              <a:prstDash val="solid"/>
              <a:round/>
              <a:headEnd/>
              <a:tailEnd/>
            </a:ln>
          </p:spPr>
          <p:txBody>
            <a:bodyPr anchor="ctr" anchorCtr="0"/>
            <a:lstStyle/>
            <a:p>
              <a:r>
                <a:rPr lang="en-US" dirty="0" smtClean="0">
                  <a:latin typeface="+mn-lt"/>
                </a:rPr>
                <a:t>X</a:t>
              </a:r>
              <a:endParaRPr lang="en-US" dirty="0">
                <a:latin typeface="+mn-lt"/>
              </a:endParaRPr>
            </a:p>
          </p:txBody>
        </p:sp>
        <p:sp>
          <p:nvSpPr>
            <p:cNvPr id="9" name="Oval 18"/>
            <p:cNvSpPr>
              <a:spLocks noChangeAspect="1" noChangeArrowheads="1"/>
            </p:cNvSpPr>
            <p:nvPr/>
          </p:nvSpPr>
          <p:spPr bwMode="auto">
            <a:xfrm>
              <a:off x="7766071" y="3952900"/>
              <a:ext cx="176212" cy="179388"/>
            </a:xfrm>
            <a:prstGeom prst="ellipse">
              <a:avLst/>
            </a:prstGeom>
            <a:solidFill>
              <a:srgbClr val="FFFFFF"/>
            </a:solidFill>
            <a:ln w="19050">
              <a:solidFill>
                <a:srgbClr val="000000"/>
              </a:solidFill>
              <a:round/>
              <a:headEnd/>
              <a:tailEnd/>
            </a:ln>
          </p:spPr>
          <p:txBody>
            <a:bodyPr/>
            <a:lstStyle/>
            <a:p>
              <a:endParaRPr lang="en-US">
                <a:latin typeface="+mn-lt"/>
              </a:endParaRPr>
            </a:p>
          </p:txBody>
        </p:sp>
        <p:sp>
          <p:nvSpPr>
            <p:cNvPr id="10" name="Rectangle 8"/>
            <p:cNvSpPr>
              <a:spLocks noChangeArrowheads="1"/>
            </p:cNvSpPr>
            <p:nvPr/>
          </p:nvSpPr>
          <p:spPr bwMode="auto">
            <a:xfrm>
              <a:off x="595934" y="3384000"/>
              <a:ext cx="1656281" cy="286543"/>
            </a:xfrm>
            <a:prstGeom prst="rect">
              <a:avLst/>
            </a:prstGeom>
            <a:noFill/>
            <a:ln w="9525">
              <a:noFill/>
              <a:miter lim="800000"/>
              <a:headEnd/>
              <a:tailEnd/>
            </a:ln>
          </p:spPr>
          <p:txBody>
            <a:bodyPr wrap="none" lIns="0" tIns="0" rIns="0" bIns="0"/>
            <a:lstStyle/>
            <a:p>
              <a:pPr algn="ctr"/>
              <a:r>
                <a:rPr lang="en-US" dirty="0" smtClean="0">
                  <a:solidFill>
                    <a:srgbClr val="000000"/>
                  </a:solidFill>
                  <a:latin typeface="+mn-lt"/>
                </a:rPr>
                <a:t>driver inverter </a:t>
              </a:r>
              <a:endParaRPr lang="en-US" dirty="0">
                <a:latin typeface="+mn-lt"/>
              </a:endParaRPr>
            </a:p>
          </p:txBody>
        </p:sp>
        <p:sp>
          <p:nvSpPr>
            <p:cNvPr id="11" name="Rectangle 8"/>
            <p:cNvSpPr>
              <a:spLocks noChangeArrowheads="1"/>
            </p:cNvSpPr>
            <p:nvPr/>
          </p:nvSpPr>
          <p:spPr bwMode="auto">
            <a:xfrm>
              <a:off x="6309634" y="3384000"/>
              <a:ext cx="2020015" cy="286543"/>
            </a:xfrm>
            <a:prstGeom prst="rect">
              <a:avLst/>
            </a:prstGeom>
            <a:noFill/>
            <a:ln w="9525">
              <a:noFill/>
              <a:miter lim="800000"/>
              <a:headEnd/>
              <a:tailEnd/>
            </a:ln>
          </p:spPr>
          <p:txBody>
            <a:bodyPr wrap="none" lIns="0" tIns="0" rIns="0" bIns="0"/>
            <a:lstStyle/>
            <a:p>
              <a:pPr algn="ctr"/>
              <a:r>
                <a:rPr lang="en-US" dirty="0" smtClean="0">
                  <a:solidFill>
                    <a:srgbClr val="000000"/>
                  </a:solidFill>
                  <a:latin typeface="+mn-lt"/>
                </a:rPr>
                <a:t>receiver inverter </a:t>
              </a:r>
              <a:endParaRPr lang="en-US" dirty="0">
                <a:latin typeface="+mn-lt"/>
              </a:endParaRPr>
            </a:p>
          </p:txBody>
        </p:sp>
        <p:sp>
          <p:nvSpPr>
            <p:cNvPr id="12" name="Text Box 6"/>
            <p:cNvSpPr txBox="1">
              <a:spLocks noChangeArrowheads="1"/>
            </p:cNvSpPr>
            <p:nvPr/>
          </p:nvSpPr>
          <p:spPr bwMode="auto">
            <a:xfrm>
              <a:off x="4724858" y="4358081"/>
              <a:ext cx="793365" cy="337938"/>
            </a:xfrm>
            <a:prstGeom prst="rect">
              <a:avLst/>
            </a:prstGeom>
            <a:noFill/>
            <a:ln w="9525">
              <a:noFill/>
              <a:miter lim="800000"/>
              <a:headEnd/>
              <a:tailEnd/>
            </a:ln>
          </p:spPr>
          <p:txBody>
            <a:bodyPr vert="horz" wrap="square" lIns="0" tIns="30175" rIns="0" bIns="30175" numCol="1" anchor="t" anchorCtr="0" compatLnSpc="1">
              <a:prstTxWarp prst="textNoShape">
                <a:avLst/>
              </a:prstTxWarp>
              <a:spAutoFit/>
            </a:bodyPr>
            <a:lstStyle/>
            <a:p>
              <a:r>
                <a:rPr lang="en-US" i="1" dirty="0">
                  <a:solidFill>
                    <a:srgbClr val="000000"/>
                  </a:solidFill>
                  <a:ea typeface="Calibri" pitchFamily="34" charset="0"/>
                  <a:cs typeface="Arial" pitchFamily="34" charset="0"/>
                </a:rPr>
                <a:t>C</a:t>
              </a:r>
              <a:r>
                <a:rPr lang="en-US" i="1" baseline="-25000" dirty="0">
                  <a:solidFill>
                    <a:srgbClr val="000000"/>
                  </a:solidFill>
                </a:rPr>
                <a:t>W</a:t>
              </a:r>
              <a:r>
                <a:rPr lang="en-US" dirty="0">
                  <a:solidFill>
                    <a:srgbClr val="000000"/>
                  </a:solidFill>
                  <a:ea typeface="Calibri" pitchFamily="34" charset="0"/>
                  <a:cs typeface="Arial" pitchFamily="34" charset="0"/>
                </a:rPr>
                <a:t>/2</a:t>
              </a:r>
              <a:endParaRPr lang="en-US" dirty="0"/>
            </a:p>
          </p:txBody>
        </p:sp>
        <p:grpSp>
          <p:nvGrpSpPr>
            <p:cNvPr id="13" name="Group 12"/>
            <p:cNvGrpSpPr/>
            <p:nvPr/>
          </p:nvGrpSpPr>
          <p:grpSpPr>
            <a:xfrm>
              <a:off x="5295708" y="4038731"/>
              <a:ext cx="536586" cy="978281"/>
              <a:chOff x="5295708" y="4038731"/>
              <a:chExt cx="536586" cy="1265005"/>
            </a:xfrm>
          </p:grpSpPr>
          <p:sp>
            <p:nvSpPr>
              <p:cNvPr id="53" name="Line 31"/>
              <p:cNvSpPr>
                <a:spLocks noChangeShapeType="1"/>
              </p:cNvSpPr>
              <p:nvPr/>
            </p:nvSpPr>
            <p:spPr bwMode="auto">
              <a:xfrm flipH="1">
                <a:off x="5295708" y="4611167"/>
                <a:ext cx="53658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sp>
            <p:nvSpPr>
              <p:cNvPr id="54" name="Line 30"/>
              <p:cNvSpPr>
                <a:spLocks noChangeShapeType="1"/>
              </p:cNvSpPr>
              <p:nvPr/>
            </p:nvSpPr>
            <p:spPr bwMode="auto">
              <a:xfrm flipH="1">
                <a:off x="5295708" y="4726609"/>
                <a:ext cx="53658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sp>
            <p:nvSpPr>
              <p:cNvPr id="55" name="Line 28"/>
              <p:cNvSpPr>
                <a:spLocks noChangeShapeType="1"/>
              </p:cNvSpPr>
              <p:nvPr/>
            </p:nvSpPr>
            <p:spPr bwMode="auto">
              <a:xfrm>
                <a:off x="5564001" y="4735293"/>
                <a:ext cx="0" cy="563438"/>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sp>
            <p:nvSpPr>
              <p:cNvPr id="56" name="Line 27"/>
              <p:cNvSpPr>
                <a:spLocks noChangeShapeType="1"/>
              </p:cNvSpPr>
              <p:nvPr/>
            </p:nvSpPr>
            <p:spPr bwMode="auto">
              <a:xfrm>
                <a:off x="5564001" y="4038731"/>
                <a:ext cx="0" cy="563438"/>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sp>
            <p:nvSpPr>
              <p:cNvPr id="57" name="Line 30"/>
              <p:cNvSpPr>
                <a:spLocks noChangeShapeType="1"/>
              </p:cNvSpPr>
              <p:nvPr/>
            </p:nvSpPr>
            <p:spPr bwMode="auto">
              <a:xfrm flipH="1">
                <a:off x="5474001" y="5303736"/>
                <a:ext cx="18000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grpSp>
        <p:sp>
          <p:nvSpPr>
            <p:cNvPr id="14" name="TextBox 13"/>
            <p:cNvSpPr txBox="1"/>
            <p:nvPr/>
          </p:nvSpPr>
          <p:spPr>
            <a:xfrm>
              <a:off x="4266713" y="3564000"/>
              <a:ext cx="455574" cy="369332"/>
            </a:xfrm>
            <a:prstGeom prst="rect">
              <a:avLst/>
            </a:prstGeom>
            <a:noFill/>
          </p:spPr>
          <p:txBody>
            <a:bodyPr wrap="none" rtlCol="0">
              <a:spAutoFit/>
            </a:bodyPr>
            <a:lstStyle/>
            <a:p>
              <a:r>
                <a:rPr lang="sv-SE" i="1" dirty="0" smtClean="0">
                  <a:latin typeface="+mn-lt"/>
                </a:rPr>
                <a:t>R</a:t>
              </a:r>
              <a:r>
                <a:rPr lang="en-US" i="1" baseline="-25000" dirty="0">
                  <a:solidFill>
                    <a:srgbClr val="000000"/>
                  </a:solidFill>
                </a:rPr>
                <a:t>W</a:t>
              </a:r>
              <a:endParaRPr lang="sv-SE" dirty="0">
                <a:latin typeface="Symbol" panose="05050102010706020507" pitchFamily="18" charset="2"/>
              </a:endParaRPr>
            </a:p>
          </p:txBody>
        </p:sp>
        <p:grpSp>
          <p:nvGrpSpPr>
            <p:cNvPr id="15" name="Group 14"/>
            <p:cNvGrpSpPr/>
            <p:nvPr/>
          </p:nvGrpSpPr>
          <p:grpSpPr>
            <a:xfrm>
              <a:off x="3233414" y="4046853"/>
              <a:ext cx="536586" cy="978281"/>
              <a:chOff x="5295708" y="4038731"/>
              <a:chExt cx="536586" cy="1265005"/>
            </a:xfrm>
          </p:grpSpPr>
          <p:sp>
            <p:nvSpPr>
              <p:cNvPr id="48" name="Line 31"/>
              <p:cNvSpPr>
                <a:spLocks noChangeShapeType="1"/>
              </p:cNvSpPr>
              <p:nvPr/>
            </p:nvSpPr>
            <p:spPr bwMode="auto">
              <a:xfrm flipH="1">
                <a:off x="5295708" y="4611167"/>
                <a:ext cx="53658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sp>
            <p:nvSpPr>
              <p:cNvPr id="49" name="Line 30"/>
              <p:cNvSpPr>
                <a:spLocks noChangeShapeType="1"/>
              </p:cNvSpPr>
              <p:nvPr/>
            </p:nvSpPr>
            <p:spPr bwMode="auto">
              <a:xfrm flipH="1">
                <a:off x="5295708" y="4726609"/>
                <a:ext cx="53658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sp>
            <p:nvSpPr>
              <p:cNvPr id="50" name="Line 28"/>
              <p:cNvSpPr>
                <a:spLocks noChangeShapeType="1"/>
              </p:cNvSpPr>
              <p:nvPr/>
            </p:nvSpPr>
            <p:spPr bwMode="auto">
              <a:xfrm>
                <a:off x="5564001" y="4735293"/>
                <a:ext cx="0" cy="563438"/>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sp>
            <p:nvSpPr>
              <p:cNvPr id="51" name="Line 27"/>
              <p:cNvSpPr>
                <a:spLocks noChangeShapeType="1"/>
              </p:cNvSpPr>
              <p:nvPr/>
            </p:nvSpPr>
            <p:spPr bwMode="auto">
              <a:xfrm>
                <a:off x="5564001" y="4038731"/>
                <a:ext cx="0" cy="563438"/>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sp>
            <p:nvSpPr>
              <p:cNvPr id="52" name="Line 30"/>
              <p:cNvSpPr>
                <a:spLocks noChangeShapeType="1"/>
              </p:cNvSpPr>
              <p:nvPr/>
            </p:nvSpPr>
            <p:spPr bwMode="auto">
              <a:xfrm flipH="1">
                <a:off x="5474001" y="5303736"/>
                <a:ext cx="18000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grpSp>
        <p:sp>
          <p:nvSpPr>
            <p:cNvPr id="16" name="Text Box 6"/>
            <p:cNvSpPr txBox="1">
              <a:spLocks noChangeArrowheads="1"/>
            </p:cNvSpPr>
            <p:nvPr/>
          </p:nvSpPr>
          <p:spPr bwMode="auto">
            <a:xfrm>
              <a:off x="2704394" y="4358081"/>
              <a:ext cx="793365" cy="337938"/>
            </a:xfrm>
            <a:prstGeom prst="rect">
              <a:avLst/>
            </a:prstGeom>
            <a:noFill/>
            <a:ln w="9525">
              <a:noFill/>
              <a:miter lim="800000"/>
              <a:headEnd/>
              <a:tailEnd/>
            </a:ln>
          </p:spPr>
          <p:txBody>
            <a:bodyPr vert="horz" wrap="square" lIns="0" tIns="30175" rIns="0" bIns="30175" numCol="1" anchor="t" anchorCtr="0" compatLnSpc="1">
              <a:prstTxWarp prst="textNoShape">
                <a:avLst/>
              </a:prstTxWarp>
              <a:spAutoFit/>
            </a:bodyPr>
            <a:lstStyle/>
            <a:p>
              <a:r>
                <a:rPr lang="en-US" i="1" dirty="0" smtClean="0">
                  <a:solidFill>
                    <a:srgbClr val="000000"/>
                  </a:solidFill>
                  <a:latin typeface="+mn-lt"/>
                  <a:ea typeface="Calibri" pitchFamily="34" charset="0"/>
                  <a:cs typeface="Arial" pitchFamily="34" charset="0"/>
                </a:rPr>
                <a:t>C</a:t>
              </a:r>
              <a:r>
                <a:rPr lang="en-US" i="1" baseline="-25000" dirty="0" smtClean="0">
                  <a:solidFill>
                    <a:srgbClr val="000000"/>
                  </a:solidFill>
                </a:rPr>
                <a:t>W</a:t>
              </a:r>
              <a:r>
                <a:rPr lang="en-US" dirty="0" smtClean="0">
                  <a:solidFill>
                    <a:srgbClr val="000000"/>
                  </a:solidFill>
                  <a:latin typeface="+mn-lt"/>
                  <a:ea typeface="Calibri" pitchFamily="34" charset="0"/>
                  <a:cs typeface="Arial" pitchFamily="34" charset="0"/>
                </a:rPr>
                <a:t>/2</a:t>
              </a:r>
              <a:endParaRPr kumimoji="0" lang="en-US" b="0" i="0" u="none" strike="noStrike" cap="none" normalizeH="0" baseline="0" dirty="0" smtClean="0">
                <a:ln>
                  <a:noFill/>
                </a:ln>
                <a:solidFill>
                  <a:schemeClr val="tx1"/>
                </a:solidFill>
                <a:effectLst/>
                <a:latin typeface="+mn-lt"/>
              </a:endParaRPr>
            </a:p>
          </p:txBody>
        </p:sp>
        <p:sp>
          <p:nvSpPr>
            <p:cNvPr id="17" name="Rectangle 16"/>
            <p:cNvSpPr/>
            <p:nvPr/>
          </p:nvSpPr>
          <p:spPr>
            <a:xfrm>
              <a:off x="3790572" y="4828475"/>
              <a:ext cx="1476879" cy="369332"/>
            </a:xfrm>
            <a:prstGeom prst="rect">
              <a:avLst/>
            </a:prstGeom>
          </p:spPr>
          <p:txBody>
            <a:bodyPr wrap="none">
              <a:spAutoFit/>
            </a:bodyPr>
            <a:lstStyle/>
            <a:p>
              <a:r>
                <a:rPr lang="en-US" dirty="0" smtClean="0">
                  <a:solidFill>
                    <a:srgbClr val="000000"/>
                  </a:solidFill>
                  <a:latin typeface="+mn-lt"/>
                </a:rPr>
                <a:t>Wire </a:t>
              </a:r>
              <a:r>
                <a:rPr lang="en-US" dirty="0" smtClean="0">
                  <a:solidFill>
                    <a:srgbClr val="000000"/>
                  </a:solidFill>
                  <a:latin typeface="Symbol" panose="05050102010706020507" pitchFamily="18" charset="2"/>
                </a:rPr>
                <a:t>p</a:t>
              </a:r>
              <a:r>
                <a:rPr lang="en-US" dirty="0" smtClean="0">
                  <a:solidFill>
                    <a:srgbClr val="000000"/>
                  </a:solidFill>
                  <a:latin typeface="+mn-lt"/>
                </a:rPr>
                <a:t>-model</a:t>
              </a:r>
              <a:endParaRPr lang="sv-SE" dirty="0">
                <a:latin typeface="+mn-lt"/>
              </a:endParaRPr>
            </a:p>
          </p:txBody>
        </p:sp>
        <p:grpSp>
          <p:nvGrpSpPr>
            <p:cNvPr id="18" name="Group 17"/>
            <p:cNvGrpSpPr/>
            <p:nvPr/>
          </p:nvGrpSpPr>
          <p:grpSpPr>
            <a:xfrm>
              <a:off x="6681290" y="4046853"/>
              <a:ext cx="536586" cy="978281"/>
              <a:chOff x="5295708" y="4038731"/>
              <a:chExt cx="536586" cy="1265005"/>
            </a:xfrm>
          </p:grpSpPr>
          <p:sp>
            <p:nvSpPr>
              <p:cNvPr id="43" name="Line 31"/>
              <p:cNvSpPr>
                <a:spLocks noChangeShapeType="1"/>
              </p:cNvSpPr>
              <p:nvPr/>
            </p:nvSpPr>
            <p:spPr bwMode="auto">
              <a:xfrm flipH="1">
                <a:off x="5295708" y="4611167"/>
                <a:ext cx="53658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sp>
            <p:nvSpPr>
              <p:cNvPr id="44" name="Line 30"/>
              <p:cNvSpPr>
                <a:spLocks noChangeShapeType="1"/>
              </p:cNvSpPr>
              <p:nvPr/>
            </p:nvSpPr>
            <p:spPr bwMode="auto">
              <a:xfrm flipH="1">
                <a:off x="5295708" y="4726609"/>
                <a:ext cx="53658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sp>
            <p:nvSpPr>
              <p:cNvPr id="45" name="Line 28"/>
              <p:cNvSpPr>
                <a:spLocks noChangeShapeType="1"/>
              </p:cNvSpPr>
              <p:nvPr/>
            </p:nvSpPr>
            <p:spPr bwMode="auto">
              <a:xfrm>
                <a:off x="5564001" y="4735293"/>
                <a:ext cx="0" cy="563438"/>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sp>
            <p:nvSpPr>
              <p:cNvPr id="46" name="Line 27"/>
              <p:cNvSpPr>
                <a:spLocks noChangeShapeType="1"/>
              </p:cNvSpPr>
              <p:nvPr/>
            </p:nvSpPr>
            <p:spPr bwMode="auto">
              <a:xfrm>
                <a:off x="5564001" y="4038731"/>
                <a:ext cx="0" cy="563438"/>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sp>
            <p:nvSpPr>
              <p:cNvPr id="47" name="Line 30"/>
              <p:cNvSpPr>
                <a:spLocks noChangeShapeType="1"/>
              </p:cNvSpPr>
              <p:nvPr/>
            </p:nvSpPr>
            <p:spPr bwMode="auto">
              <a:xfrm flipH="1">
                <a:off x="5474001" y="5303736"/>
                <a:ext cx="18000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grpSp>
        <p:sp>
          <p:nvSpPr>
            <p:cNvPr id="19" name="Text Box 6"/>
            <p:cNvSpPr txBox="1">
              <a:spLocks noChangeArrowheads="1"/>
            </p:cNvSpPr>
            <p:nvPr/>
          </p:nvSpPr>
          <p:spPr bwMode="auto">
            <a:xfrm>
              <a:off x="6497904" y="4358081"/>
              <a:ext cx="793365" cy="337938"/>
            </a:xfrm>
            <a:prstGeom prst="rect">
              <a:avLst/>
            </a:prstGeom>
            <a:noFill/>
            <a:ln w="9525">
              <a:noFill/>
              <a:miter lim="800000"/>
              <a:headEnd/>
              <a:tailEnd/>
            </a:ln>
          </p:spPr>
          <p:txBody>
            <a:bodyPr vert="horz" wrap="square" lIns="0" tIns="30175" rIns="0" bIns="30175" numCol="1" anchor="t" anchorCtr="0" compatLnSpc="1">
              <a:prstTxWarp prst="textNoShape">
                <a:avLst/>
              </a:prstTxWarp>
              <a:spAutoFit/>
            </a:bodyPr>
            <a:lstStyle/>
            <a:p>
              <a:r>
                <a:rPr lang="en-US" i="1" dirty="0" smtClean="0">
                  <a:solidFill>
                    <a:srgbClr val="000000"/>
                  </a:solidFill>
                  <a:latin typeface="+mn-lt"/>
                  <a:ea typeface="Calibri" pitchFamily="34" charset="0"/>
                  <a:cs typeface="Arial" pitchFamily="34" charset="0"/>
                </a:rPr>
                <a:t>C</a:t>
              </a:r>
              <a:endParaRPr kumimoji="0" lang="en-US" b="0" i="1" u="none" strike="noStrike" cap="none" normalizeH="0" baseline="0" dirty="0" smtClean="0">
                <a:ln>
                  <a:noFill/>
                </a:ln>
                <a:solidFill>
                  <a:schemeClr val="tx1"/>
                </a:solidFill>
                <a:effectLst/>
                <a:latin typeface="+mn-lt"/>
              </a:endParaRPr>
            </a:p>
          </p:txBody>
        </p:sp>
        <p:sp>
          <p:nvSpPr>
            <p:cNvPr id="20" name="Oval 17"/>
            <p:cNvSpPr>
              <a:spLocks noChangeAspect="1" noChangeArrowheads="1"/>
            </p:cNvSpPr>
            <p:nvPr/>
          </p:nvSpPr>
          <p:spPr bwMode="auto">
            <a:xfrm>
              <a:off x="1581811" y="3952900"/>
              <a:ext cx="177800" cy="179388"/>
            </a:xfrm>
            <a:prstGeom prst="ellipse">
              <a:avLst/>
            </a:prstGeom>
            <a:solidFill>
              <a:srgbClr val="FFFFFF"/>
            </a:solidFill>
            <a:ln w="19050">
              <a:solidFill>
                <a:srgbClr val="000000"/>
              </a:solidFill>
              <a:round/>
              <a:headEnd/>
              <a:tailEnd/>
            </a:ln>
          </p:spPr>
          <p:txBody>
            <a:bodyPr/>
            <a:lstStyle/>
            <a:p>
              <a:endParaRPr lang="en-US"/>
            </a:p>
          </p:txBody>
        </p:sp>
        <p:sp>
          <p:nvSpPr>
            <p:cNvPr id="21" name="Text Box 23"/>
            <p:cNvSpPr txBox="1">
              <a:spLocks noChangeArrowheads="1"/>
            </p:cNvSpPr>
            <p:nvPr/>
          </p:nvSpPr>
          <p:spPr bwMode="auto">
            <a:xfrm>
              <a:off x="1401853" y="4375504"/>
              <a:ext cx="754116" cy="337938"/>
            </a:xfrm>
            <a:prstGeom prst="rect">
              <a:avLst/>
            </a:prstGeom>
            <a:solidFill>
              <a:srgbClr val="FFFFFF"/>
            </a:solidFill>
            <a:ln w="9525">
              <a:noFill/>
              <a:miter lim="800000"/>
              <a:headEnd/>
              <a:tailEnd/>
            </a:ln>
          </p:spPr>
          <p:txBody>
            <a:bodyPr vert="horz" wrap="square" lIns="0" tIns="30175" rIns="0" bIns="30175" numCol="1" anchor="t" anchorCtr="0" compatLnSpc="1">
              <a:prstTxWarp prst="textNoShape">
                <a:avLst/>
              </a:prstTxWarp>
              <a:spAutoFit/>
            </a:bodyPr>
            <a:lstStyle/>
            <a:p>
              <a:pPr lvl="0"/>
              <a:r>
                <a:rPr lang="en-US" i="1" dirty="0" err="1" smtClean="0">
                  <a:solidFill>
                    <a:srgbClr val="000000"/>
                  </a:solidFill>
                  <a:latin typeface="+mn-lt"/>
                </a:rPr>
                <a:t>p</a:t>
              </a:r>
              <a:r>
                <a:rPr lang="en-US" i="1" baseline="-25000" dirty="0" err="1" smtClean="0">
                  <a:solidFill>
                    <a:srgbClr val="000000"/>
                  </a:solidFill>
                  <a:latin typeface="+mn-lt"/>
                </a:rPr>
                <a:t>inv</a:t>
              </a:r>
              <a:r>
                <a:rPr lang="en-US" i="1" dirty="0" err="1">
                  <a:solidFill>
                    <a:srgbClr val="000000"/>
                  </a:solidFill>
                  <a:latin typeface="+mn-lt"/>
                </a:rPr>
                <a:t>C</a:t>
              </a:r>
              <a:endParaRPr kumimoji="0" lang="en-US" b="0" u="none" strike="noStrike" cap="none" normalizeH="0" baseline="0" dirty="0" smtClean="0">
                <a:ln>
                  <a:noFill/>
                </a:ln>
                <a:solidFill>
                  <a:schemeClr val="tx1"/>
                </a:solidFill>
                <a:effectLst/>
                <a:latin typeface="+mn-lt"/>
              </a:endParaRPr>
            </a:p>
          </p:txBody>
        </p:sp>
        <p:sp>
          <p:nvSpPr>
            <p:cNvPr id="23" name="Text Box 33"/>
            <p:cNvSpPr txBox="1">
              <a:spLocks noChangeArrowheads="1"/>
            </p:cNvSpPr>
            <p:nvPr/>
          </p:nvSpPr>
          <p:spPr bwMode="auto">
            <a:xfrm>
              <a:off x="1274072" y="3651776"/>
              <a:ext cx="363414" cy="315112"/>
            </a:xfrm>
            <a:prstGeom prst="rect">
              <a:avLst/>
            </a:prstGeom>
            <a:noFill/>
            <a:ln w="9525">
              <a:noFill/>
              <a:miter lim="800000"/>
              <a:headEnd/>
              <a:tailEnd/>
            </a:ln>
          </p:spPr>
          <p:txBody>
            <a:bodyPr vert="horz" wrap="none" lIns="60350" tIns="0" rIns="60350" bIns="0" numCol="1" anchor="t" anchorCtr="0" compatLnSpc="1">
              <a:prstTxWarp prst="textNoShape">
                <a:avLst/>
              </a:prstTxWarp>
            </a:bodyPr>
            <a:lstStyle/>
            <a:p>
              <a:pPr algn="ctr"/>
              <a:r>
                <a:rPr lang="sv-SE" i="1" dirty="0" smtClean="0">
                  <a:solidFill>
                    <a:srgbClr val="000000"/>
                  </a:solidFill>
                  <a:latin typeface="Calibri" pitchFamily="34" charset="0"/>
                  <a:ea typeface="Calibri" pitchFamily="34" charset="0"/>
                  <a:cs typeface="Arial" pitchFamily="34" charset="0"/>
                </a:rPr>
                <a:t>R</a:t>
              </a:r>
              <a:endParaRPr lang="sv-SE" i="1" dirty="0">
                <a:latin typeface="Symbol" panose="05050102010706020507" pitchFamily="18" charset="2"/>
              </a:endParaRPr>
            </a:p>
          </p:txBody>
        </p:sp>
        <p:sp>
          <p:nvSpPr>
            <p:cNvPr id="24" name="Line 18"/>
            <p:cNvSpPr>
              <a:spLocks noChangeShapeType="1"/>
            </p:cNvSpPr>
            <p:nvPr/>
          </p:nvSpPr>
          <p:spPr bwMode="auto">
            <a:xfrm flipH="1">
              <a:off x="823671" y="4047565"/>
              <a:ext cx="0" cy="977569"/>
            </a:xfrm>
            <a:prstGeom prst="lin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25" name="Oval 24"/>
            <p:cNvSpPr/>
            <p:nvPr/>
          </p:nvSpPr>
          <p:spPr>
            <a:xfrm>
              <a:off x="566219" y="4286500"/>
              <a:ext cx="514905" cy="514905"/>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26" name="Group 25"/>
            <p:cNvGrpSpPr/>
            <p:nvPr/>
          </p:nvGrpSpPr>
          <p:grpSpPr>
            <a:xfrm>
              <a:off x="638744" y="4465277"/>
              <a:ext cx="369854" cy="147372"/>
              <a:chOff x="4107886" y="3899977"/>
              <a:chExt cx="369854" cy="147372"/>
            </a:xfrm>
          </p:grpSpPr>
          <p:sp>
            <p:nvSpPr>
              <p:cNvPr id="38" name="Line 7"/>
              <p:cNvSpPr>
                <a:spLocks noChangeShapeType="1"/>
              </p:cNvSpPr>
              <p:nvPr/>
            </p:nvSpPr>
            <p:spPr bwMode="auto">
              <a:xfrm flipH="1" flipV="1">
                <a:off x="4107886" y="4038471"/>
                <a:ext cx="108000" cy="0"/>
              </a:xfrm>
              <a:prstGeom prst="lin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39" name="Line 7"/>
              <p:cNvSpPr>
                <a:spLocks noChangeShapeType="1"/>
              </p:cNvSpPr>
              <p:nvPr/>
            </p:nvSpPr>
            <p:spPr bwMode="auto">
              <a:xfrm flipH="1" flipV="1">
                <a:off x="4198618" y="3908855"/>
                <a:ext cx="180000" cy="0"/>
              </a:xfrm>
              <a:prstGeom prst="lin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40" name="Line 7"/>
              <p:cNvSpPr>
                <a:spLocks noChangeShapeType="1"/>
              </p:cNvSpPr>
              <p:nvPr/>
            </p:nvSpPr>
            <p:spPr bwMode="auto">
              <a:xfrm flipH="1" flipV="1">
                <a:off x="4369740" y="4043977"/>
                <a:ext cx="108000" cy="0"/>
              </a:xfrm>
              <a:prstGeom prst="lin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41" name="Line 7"/>
              <p:cNvSpPr>
                <a:spLocks noChangeShapeType="1"/>
              </p:cNvSpPr>
              <p:nvPr/>
            </p:nvSpPr>
            <p:spPr bwMode="auto">
              <a:xfrm flipH="1" flipV="1">
                <a:off x="4210895" y="3903349"/>
                <a:ext cx="0" cy="144000"/>
              </a:xfrm>
              <a:prstGeom prst="lin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42" name="Line 7"/>
              <p:cNvSpPr>
                <a:spLocks noChangeShapeType="1"/>
              </p:cNvSpPr>
              <p:nvPr/>
            </p:nvSpPr>
            <p:spPr bwMode="auto">
              <a:xfrm flipH="1" flipV="1">
                <a:off x="4378618" y="3899977"/>
                <a:ext cx="0" cy="144000"/>
              </a:xfrm>
              <a:prstGeom prst="lin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p>
            </p:txBody>
          </p:sp>
        </p:grpSp>
        <p:sp>
          <p:nvSpPr>
            <p:cNvPr id="27" name="Rectangle 26"/>
            <p:cNvSpPr>
              <a:spLocks noChangeArrowheads="1"/>
            </p:cNvSpPr>
            <p:nvPr/>
          </p:nvSpPr>
          <p:spPr bwMode="auto">
            <a:xfrm>
              <a:off x="1081125" y="3916573"/>
              <a:ext cx="750440" cy="250526"/>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2000"/>
            </a:p>
          </p:txBody>
        </p:sp>
        <p:sp>
          <p:nvSpPr>
            <p:cNvPr id="28" name="Oval 4"/>
            <p:cNvSpPr>
              <a:spLocks noChangeArrowheads="1"/>
            </p:cNvSpPr>
            <p:nvPr/>
          </p:nvSpPr>
          <p:spPr bwMode="auto">
            <a:xfrm>
              <a:off x="2362220" y="3981827"/>
              <a:ext cx="117079" cy="123096"/>
            </a:xfrm>
            <a:prstGeom prst="ellipse">
              <a:avLst/>
            </a:prstGeom>
            <a:solidFill>
              <a:schemeClr val="bg1"/>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p>
          </p:txBody>
        </p:sp>
        <p:grpSp>
          <p:nvGrpSpPr>
            <p:cNvPr id="29" name="Group 28"/>
            <p:cNvGrpSpPr/>
            <p:nvPr/>
          </p:nvGrpSpPr>
          <p:grpSpPr>
            <a:xfrm>
              <a:off x="1881566" y="4042961"/>
              <a:ext cx="439983" cy="982174"/>
              <a:chOff x="1881566" y="4042960"/>
              <a:chExt cx="439983" cy="1274753"/>
            </a:xfrm>
          </p:grpSpPr>
          <p:sp>
            <p:nvSpPr>
              <p:cNvPr id="32" name="Line 28"/>
              <p:cNvSpPr>
                <a:spLocks noChangeShapeType="1"/>
              </p:cNvSpPr>
              <p:nvPr/>
            </p:nvSpPr>
            <p:spPr bwMode="auto">
              <a:xfrm>
                <a:off x="2100266" y="4752061"/>
                <a:ext cx="0" cy="565652"/>
              </a:xfrm>
              <a:prstGeom prst="lin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33" name="Line 28"/>
              <p:cNvSpPr>
                <a:spLocks noChangeShapeType="1"/>
              </p:cNvSpPr>
              <p:nvPr/>
            </p:nvSpPr>
            <p:spPr bwMode="auto">
              <a:xfrm>
                <a:off x="2100266" y="4752061"/>
                <a:ext cx="0" cy="565652"/>
              </a:xfrm>
              <a:prstGeom prst="line">
                <a:avLst/>
              </a:prstGeom>
              <a:solidFill>
                <a:srgbClr val="FFFFFF"/>
              </a:solidFill>
              <a:ln w="19050">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34" name="Line 30"/>
              <p:cNvSpPr>
                <a:spLocks noChangeShapeType="1"/>
              </p:cNvSpPr>
              <p:nvPr/>
            </p:nvSpPr>
            <p:spPr bwMode="auto">
              <a:xfrm flipH="1">
                <a:off x="1881566" y="4752061"/>
                <a:ext cx="439122" cy="0"/>
              </a:xfrm>
              <a:prstGeom prst="line">
                <a:avLst/>
              </a:prstGeom>
              <a:solidFill>
                <a:srgbClr val="FFFFFF"/>
              </a:solidFill>
              <a:ln w="19050">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35" name="Line 31"/>
              <p:cNvSpPr>
                <a:spLocks noChangeShapeType="1"/>
              </p:cNvSpPr>
              <p:nvPr/>
            </p:nvSpPr>
            <p:spPr bwMode="auto">
              <a:xfrm flipH="1">
                <a:off x="1882427" y="4640467"/>
                <a:ext cx="439122" cy="0"/>
              </a:xfrm>
              <a:prstGeom prst="line">
                <a:avLst/>
              </a:prstGeom>
              <a:solidFill>
                <a:srgbClr val="FFFFFF"/>
              </a:solidFill>
              <a:ln w="19050">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36" name="Line 27"/>
              <p:cNvSpPr>
                <a:spLocks noChangeShapeType="1"/>
              </p:cNvSpPr>
              <p:nvPr/>
            </p:nvSpPr>
            <p:spPr bwMode="auto">
              <a:xfrm>
                <a:off x="2100266" y="4042960"/>
                <a:ext cx="0" cy="598368"/>
              </a:xfrm>
              <a:prstGeom prst="line">
                <a:avLst/>
              </a:prstGeom>
              <a:solidFill>
                <a:srgbClr val="FFFFFF"/>
              </a:solidFill>
              <a:ln w="19050">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37" name="Line 30"/>
              <p:cNvSpPr>
                <a:spLocks noChangeShapeType="1"/>
              </p:cNvSpPr>
              <p:nvPr/>
            </p:nvSpPr>
            <p:spPr bwMode="auto">
              <a:xfrm flipH="1">
                <a:off x="2006773" y="5317713"/>
                <a:ext cx="180000" cy="0"/>
              </a:xfrm>
              <a:prstGeom prst="line">
                <a:avLst/>
              </a:prstGeom>
              <a:noFill/>
              <a:ln w="19050">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grpSp>
        <p:sp>
          <p:nvSpPr>
            <p:cNvPr id="30" name="Line 30"/>
            <p:cNvSpPr>
              <a:spLocks noChangeShapeType="1"/>
            </p:cNvSpPr>
            <p:nvPr/>
          </p:nvSpPr>
          <p:spPr bwMode="auto">
            <a:xfrm flipH="1">
              <a:off x="733671" y="5025134"/>
              <a:ext cx="18000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mn-lt"/>
              </a:endParaRPr>
            </a:p>
          </p:txBody>
        </p:sp>
        <p:sp>
          <p:nvSpPr>
            <p:cNvPr id="31" name="Rectangle 30"/>
            <p:cNvSpPr>
              <a:spLocks noChangeArrowheads="1"/>
            </p:cNvSpPr>
            <p:nvPr/>
          </p:nvSpPr>
          <p:spPr bwMode="auto">
            <a:xfrm>
              <a:off x="4142898" y="3913468"/>
              <a:ext cx="750440" cy="250526"/>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2000"/>
            </a:p>
          </p:txBody>
        </p:sp>
      </p:grpSp>
      <p:sp>
        <p:nvSpPr>
          <p:cNvPr id="58" name="Rectangle 2"/>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graphicFrame>
        <p:nvGraphicFramePr>
          <p:cNvPr id="59" name="Object 58"/>
          <p:cNvGraphicFramePr>
            <a:graphicFrameLocks noChangeAspect="1"/>
          </p:cNvGraphicFramePr>
          <p:nvPr>
            <p:extLst>
              <p:ext uri="{D42A27DB-BD31-4B8C-83A1-F6EECF244321}">
                <p14:modId xmlns:p14="http://schemas.microsoft.com/office/powerpoint/2010/main" val="769370643"/>
              </p:ext>
            </p:extLst>
          </p:nvPr>
        </p:nvGraphicFramePr>
        <p:xfrm>
          <a:off x="3318669" y="4972050"/>
          <a:ext cx="3268663" cy="728663"/>
        </p:xfrm>
        <a:graphic>
          <a:graphicData uri="http://schemas.openxmlformats.org/presentationml/2006/ole">
            <mc:AlternateContent xmlns:mc="http://schemas.openxmlformats.org/markup-compatibility/2006">
              <mc:Choice xmlns:v="urn:schemas-microsoft-com:vml" Requires="v">
                <p:oleObj spid="_x0000_s38973" name="Equation" r:id="rId3" imgW="1942920" imgH="431640" progId="Equation.DSMT4">
                  <p:embed/>
                </p:oleObj>
              </mc:Choice>
              <mc:Fallback>
                <p:oleObj name="Equation" r:id="rId3" imgW="1942920" imgH="431640" progId="Equation.DSMT4">
                  <p:embed/>
                  <p:pic>
                    <p:nvPicPr>
                      <p:cNvPr id="0" name="Object 1"/>
                      <p:cNvPicPr>
                        <a:picLocks noChangeAspect="1" noChangeArrowheads="1"/>
                      </p:cNvPicPr>
                      <p:nvPr/>
                    </p:nvPicPr>
                    <p:blipFill>
                      <a:blip r:embed="rId4"/>
                      <a:srcRect/>
                      <a:stretch>
                        <a:fillRect/>
                      </a:stretch>
                    </p:blipFill>
                    <p:spPr bwMode="auto">
                      <a:xfrm>
                        <a:off x="3318669" y="4972050"/>
                        <a:ext cx="3268663" cy="728663"/>
                      </a:xfrm>
                      <a:prstGeom prst="rect">
                        <a:avLst/>
                      </a:prstGeom>
                      <a:noFill/>
                    </p:spPr>
                  </p:pic>
                </p:oleObj>
              </mc:Fallback>
            </mc:AlternateContent>
          </a:graphicData>
        </a:graphic>
      </p:graphicFrame>
      <p:graphicFrame>
        <p:nvGraphicFramePr>
          <p:cNvPr id="60" name="Object 59"/>
          <p:cNvGraphicFramePr>
            <a:graphicFrameLocks noChangeAspect="1"/>
          </p:cNvGraphicFramePr>
          <p:nvPr>
            <p:extLst>
              <p:ext uri="{D42A27DB-BD31-4B8C-83A1-F6EECF244321}">
                <p14:modId xmlns:p14="http://schemas.microsoft.com/office/powerpoint/2010/main" val="4041227199"/>
              </p:ext>
            </p:extLst>
          </p:nvPr>
        </p:nvGraphicFramePr>
        <p:xfrm>
          <a:off x="3531394" y="5722673"/>
          <a:ext cx="2843213" cy="630237"/>
        </p:xfrm>
        <a:graphic>
          <a:graphicData uri="http://schemas.openxmlformats.org/presentationml/2006/ole">
            <mc:AlternateContent xmlns:mc="http://schemas.openxmlformats.org/markup-compatibility/2006">
              <mc:Choice xmlns:v="urn:schemas-microsoft-com:vml" Requires="v">
                <p:oleObj spid="_x0000_s38974" name="Equation" r:id="rId5" imgW="2057400" imgH="457200" progId="Equation.DSMT4">
                  <p:embed/>
                </p:oleObj>
              </mc:Choice>
              <mc:Fallback>
                <p:oleObj name="Equation" r:id="rId5" imgW="2057400" imgH="457200" progId="Equation.DSMT4">
                  <p:embed/>
                  <p:pic>
                    <p:nvPicPr>
                      <p:cNvPr id="0" name="Object 5"/>
                      <p:cNvPicPr>
                        <a:picLocks noChangeAspect="1" noChangeArrowheads="1"/>
                      </p:cNvPicPr>
                      <p:nvPr/>
                    </p:nvPicPr>
                    <p:blipFill>
                      <a:blip r:embed="rId6"/>
                      <a:srcRect/>
                      <a:stretch>
                        <a:fillRect/>
                      </a:stretch>
                    </p:blipFill>
                    <p:spPr bwMode="auto">
                      <a:xfrm>
                        <a:off x="3531394" y="5722673"/>
                        <a:ext cx="2843213"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 name="Rectangle 60"/>
          <p:cNvSpPr/>
          <p:nvPr/>
        </p:nvSpPr>
        <p:spPr>
          <a:xfrm>
            <a:off x="2287015" y="3643074"/>
            <a:ext cx="2769733" cy="369332"/>
          </a:xfrm>
          <a:prstGeom prst="rect">
            <a:avLst/>
          </a:prstGeom>
        </p:spPr>
        <p:txBody>
          <a:bodyPr wrap="none">
            <a:spAutoFit/>
          </a:bodyPr>
          <a:lstStyle/>
          <a:p>
            <a:r>
              <a:rPr lang="en-US" dirty="0" smtClean="0">
                <a:solidFill>
                  <a:srgbClr val="000000"/>
                </a:solidFill>
                <a:latin typeface="+mn-lt"/>
              </a:rPr>
              <a:t>Start by defining wire effort</a:t>
            </a:r>
            <a:endParaRPr lang="sv-SE" dirty="0">
              <a:latin typeface="+mn-lt"/>
            </a:endParaRPr>
          </a:p>
        </p:txBody>
      </p:sp>
      <p:graphicFrame>
        <p:nvGraphicFramePr>
          <p:cNvPr id="62" name="Object 61"/>
          <p:cNvGraphicFramePr>
            <a:graphicFrameLocks noChangeAspect="1"/>
          </p:cNvGraphicFramePr>
          <p:nvPr>
            <p:extLst>
              <p:ext uri="{D42A27DB-BD31-4B8C-83A1-F6EECF244321}">
                <p14:modId xmlns:p14="http://schemas.microsoft.com/office/powerpoint/2010/main" val="3345546277"/>
              </p:ext>
            </p:extLst>
          </p:nvPr>
        </p:nvGraphicFramePr>
        <p:xfrm>
          <a:off x="1697038" y="4254500"/>
          <a:ext cx="6511925" cy="595313"/>
        </p:xfrm>
        <a:graphic>
          <a:graphicData uri="http://schemas.openxmlformats.org/presentationml/2006/ole">
            <mc:AlternateContent xmlns:mc="http://schemas.openxmlformats.org/markup-compatibility/2006">
              <mc:Choice xmlns:v="urn:schemas-microsoft-com:vml" Requires="v">
                <p:oleObj spid="_x0000_s38975" name="Equation" r:id="rId7" imgW="4711680" imgH="431640" progId="Equation.DSMT4">
                  <p:embed/>
                </p:oleObj>
              </mc:Choice>
              <mc:Fallback>
                <p:oleObj name="Equation" r:id="rId7" imgW="4711680" imgH="431640" progId="Equation.DSMT4">
                  <p:embed/>
                  <p:pic>
                    <p:nvPicPr>
                      <p:cNvPr id="0" name="Object 10"/>
                      <p:cNvPicPr>
                        <a:picLocks noChangeAspect="1" noChangeArrowheads="1"/>
                      </p:cNvPicPr>
                      <p:nvPr/>
                    </p:nvPicPr>
                    <p:blipFill>
                      <a:blip r:embed="rId8"/>
                      <a:srcRect/>
                      <a:stretch>
                        <a:fillRect/>
                      </a:stretch>
                    </p:blipFill>
                    <p:spPr bwMode="auto">
                      <a:xfrm>
                        <a:off x="1697038" y="4254500"/>
                        <a:ext cx="651192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3" name="Object 62"/>
          <p:cNvGraphicFramePr>
            <a:graphicFrameLocks noChangeAspect="1"/>
          </p:cNvGraphicFramePr>
          <p:nvPr>
            <p:extLst>
              <p:ext uri="{D42A27DB-BD31-4B8C-83A1-F6EECF244321}">
                <p14:modId xmlns:p14="http://schemas.microsoft.com/office/powerpoint/2010/main" val="2529195023"/>
              </p:ext>
            </p:extLst>
          </p:nvPr>
        </p:nvGraphicFramePr>
        <p:xfrm>
          <a:off x="5082887" y="3623216"/>
          <a:ext cx="1087437" cy="595313"/>
        </p:xfrm>
        <a:graphic>
          <a:graphicData uri="http://schemas.openxmlformats.org/presentationml/2006/ole">
            <mc:AlternateContent xmlns:mc="http://schemas.openxmlformats.org/markup-compatibility/2006">
              <mc:Choice xmlns:v="urn:schemas-microsoft-com:vml" Requires="v">
                <p:oleObj spid="_x0000_s38976" name="Equation" r:id="rId9" imgW="787320" imgH="431640" progId="Equation.DSMT4">
                  <p:embed/>
                </p:oleObj>
              </mc:Choice>
              <mc:Fallback>
                <p:oleObj name="Equation" r:id="rId9" imgW="787320" imgH="431640" progId="Equation.DSMT4">
                  <p:embed/>
                  <p:pic>
                    <p:nvPicPr>
                      <p:cNvPr id="0" name="Object 61"/>
                      <p:cNvPicPr>
                        <a:picLocks noChangeAspect="1" noChangeArrowheads="1"/>
                      </p:cNvPicPr>
                      <p:nvPr/>
                    </p:nvPicPr>
                    <p:blipFill>
                      <a:blip r:embed="rId10"/>
                      <a:srcRect/>
                      <a:stretch>
                        <a:fillRect/>
                      </a:stretch>
                    </p:blipFill>
                    <p:spPr bwMode="auto">
                      <a:xfrm>
                        <a:off x="5082887" y="3623216"/>
                        <a:ext cx="1087437"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575349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Rectangle 140"/>
          <p:cNvSpPr>
            <a:spLocks noChangeArrowheads="1"/>
          </p:cNvSpPr>
          <p:nvPr/>
        </p:nvSpPr>
        <p:spPr bwMode="auto">
          <a:xfrm>
            <a:off x="5119121" y="2982655"/>
            <a:ext cx="3595736" cy="1265437"/>
          </a:xfrm>
          <a:prstGeom prst="rect">
            <a:avLst/>
          </a:prstGeom>
          <a:solidFill>
            <a:srgbClr val="FFFFFF"/>
          </a:solidFill>
          <a:ln w="19050">
            <a:solidFill>
              <a:srgbClr val="0070C0"/>
            </a:solidFill>
            <a:prstDash val="dash"/>
            <a:miter lim="800000"/>
            <a:headEnd/>
            <a:tailEnd/>
          </a:ln>
        </p:spPr>
        <p:txBody>
          <a:bodyPr vert="horz" wrap="square" lIns="91440" tIns="45720" rIns="91440" bIns="45720" numCol="1" anchor="t" anchorCtr="0" compatLnSpc="1">
            <a:prstTxWarp prst="textNoShape">
              <a:avLst/>
            </a:prstTxWarp>
          </a:bodyPr>
          <a:lstStyle/>
          <a:p>
            <a:endParaRPr lang="en-US" sz="2000"/>
          </a:p>
        </p:txBody>
      </p:sp>
      <p:sp>
        <p:nvSpPr>
          <p:cNvPr id="140" name="Rectangle 139"/>
          <p:cNvSpPr>
            <a:spLocks noChangeArrowheads="1"/>
          </p:cNvSpPr>
          <p:nvPr/>
        </p:nvSpPr>
        <p:spPr bwMode="auto">
          <a:xfrm>
            <a:off x="1254182" y="2972251"/>
            <a:ext cx="3595736" cy="1265437"/>
          </a:xfrm>
          <a:prstGeom prst="rect">
            <a:avLst/>
          </a:prstGeom>
          <a:solidFill>
            <a:srgbClr val="FFFFFF"/>
          </a:solidFill>
          <a:ln w="19050">
            <a:solidFill>
              <a:srgbClr val="0070C0"/>
            </a:solidFill>
            <a:prstDash val="dash"/>
            <a:miter lim="800000"/>
            <a:headEnd/>
            <a:tailEnd/>
          </a:ln>
        </p:spPr>
        <p:txBody>
          <a:bodyPr vert="horz" wrap="square" lIns="91440" tIns="45720" rIns="91440" bIns="45720" numCol="1" anchor="t" anchorCtr="0" compatLnSpc="1">
            <a:prstTxWarp prst="textNoShape">
              <a:avLst/>
            </a:prstTxWarp>
          </a:bodyPr>
          <a:lstStyle/>
          <a:p>
            <a:endParaRPr lang="en-US" sz="2000"/>
          </a:p>
        </p:txBody>
      </p:sp>
      <p:sp>
        <p:nvSpPr>
          <p:cNvPr id="2" name="Title 1"/>
          <p:cNvSpPr>
            <a:spLocks noGrp="1"/>
          </p:cNvSpPr>
          <p:nvPr>
            <p:ph type="title"/>
          </p:nvPr>
        </p:nvSpPr>
        <p:spPr/>
        <p:txBody>
          <a:bodyPr/>
          <a:lstStyle/>
          <a:p>
            <a:r>
              <a:rPr lang="sv-SE" dirty="0" smtClean="0"/>
              <a:t>Repeater insertion</a:t>
            </a:r>
            <a:endParaRPr lang="sv-SE" dirty="0"/>
          </a:p>
        </p:txBody>
      </p:sp>
      <p:sp>
        <p:nvSpPr>
          <p:cNvPr id="3" name="Date Placeholder 2"/>
          <p:cNvSpPr>
            <a:spLocks noGrp="1"/>
          </p:cNvSpPr>
          <p:nvPr>
            <p:ph type="dt" sz="half" idx="10"/>
          </p:nvPr>
        </p:nvSpPr>
        <p:spPr/>
        <p:txBody>
          <a:bodyPr/>
          <a:lstStyle/>
          <a:p>
            <a:r>
              <a:rPr lang="sv-SE" smtClean="0"/>
              <a:t>2017</a:t>
            </a:r>
            <a:endParaRPr lang="sv-SE"/>
          </a:p>
        </p:txBody>
      </p:sp>
      <p:sp>
        <p:nvSpPr>
          <p:cNvPr id="4" name="Footer Placeholder 3"/>
          <p:cNvSpPr>
            <a:spLocks noGrp="1"/>
          </p:cNvSpPr>
          <p:nvPr>
            <p:ph type="ftr" sz="quarter" idx="11"/>
          </p:nvPr>
        </p:nvSpPr>
        <p:spPr/>
        <p:txBody>
          <a:bodyPr/>
          <a:lstStyle/>
          <a:p>
            <a:r>
              <a:rPr lang="sv-SE" smtClean="0"/>
              <a:t>Integrated Circuit Design</a:t>
            </a:r>
            <a:endParaRPr lang="sv-SE"/>
          </a:p>
        </p:txBody>
      </p:sp>
      <p:sp>
        <p:nvSpPr>
          <p:cNvPr id="5" name="Slide Number Placeholder 4"/>
          <p:cNvSpPr>
            <a:spLocks noGrp="1"/>
          </p:cNvSpPr>
          <p:nvPr>
            <p:ph type="sldNum" sz="quarter" idx="12"/>
          </p:nvPr>
        </p:nvSpPr>
        <p:spPr/>
        <p:txBody>
          <a:bodyPr/>
          <a:lstStyle/>
          <a:p>
            <a:r>
              <a:rPr lang="sv-SE" dirty="0" smtClean="0"/>
              <a:t>18</a:t>
            </a:r>
            <a:endParaRPr lang="sv-SE" dirty="0"/>
          </a:p>
        </p:txBody>
      </p:sp>
      <p:grpSp>
        <p:nvGrpSpPr>
          <p:cNvPr id="142" name="Group 141"/>
          <p:cNvGrpSpPr/>
          <p:nvPr/>
        </p:nvGrpSpPr>
        <p:grpSpPr>
          <a:xfrm>
            <a:off x="730528" y="1597533"/>
            <a:ext cx="8444944" cy="1275082"/>
            <a:chOff x="827940" y="1597533"/>
            <a:chExt cx="8444944" cy="1275082"/>
          </a:xfrm>
        </p:grpSpPr>
        <p:sp>
          <p:nvSpPr>
            <p:cNvPr id="7" name="Line 10"/>
            <p:cNvSpPr>
              <a:spLocks noChangeAspect="1" noChangeShapeType="1"/>
            </p:cNvSpPr>
            <p:nvPr/>
          </p:nvSpPr>
          <p:spPr bwMode="auto">
            <a:xfrm>
              <a:off x="827940" y="2256921"/>
              <a:ext cx="8444943" cy="0"/>
            </a:xfrm>
            <a:prstGeom prst="line">
              <a:avLst/>
            </a:prstGeom>
            <a:noFill/>
            <a:ln w="19050">
              <a:solidFill>
                <a:srgbClr val="000000"/>
              </a:solidFill>
              <a:round/>
              <a:headEnd/>
              <a:tailEnd/>
            </a:ln>
          </p:spPr>
          <p:txBody>
            <a:bodyPr/>
            <a:lstStyle/>
            <a:p>
              <a:endParaRPr lang="en-US">
                <a:latin typeface="+mn-lt"/>
              </a:endParaRPr>
            </a:p>
          </p:txBody>
        </p:sp>
        <p:sp>
          <p:nvSpPr>
            <p:cNvPr id="8" name="Freeform 16"/>
            <p:cNvSpPr>
              <a:spLocks noChangeAspect="1"/>
            </p:cNvSpPr>
            <p:nvPr/>
          </p:nvSpPr>
          <p:spPr bwMode="auto">
            <a:xfrm>
              <a:off x="8067956" y="1880683"/>
              <a:ext cx="625475" cy="782638"/>
            </a:xfrm>
            <a:custGeom>
              <a:avLst/>
              <a:gdLst/>
              <a:ahLst/>
              <a:cxnLst>
                <a:cxn ang="0">
                  <a:pos x="0" y="0"/>
                </a:cxn>
                <a:cxn ang="0">
                  <a:pos x="0" y="499"/>
                </a:cxn>
                <a:cxn ang="0">
                  <a:pos x="399" y="240"/>
                </a:cxn>
                <a:cxn ang="0">
                  <a:pos x="0" y="0"/>
                </a:cxn>
              </a:cxnLst>
              <a:rect l="0" t="0" r="r" b="b"/>
              <a:pathLst>
                <a:path w="399" h="499">
                  <a:moveTo>
                    <a:pt x="0" y="0"/>
                  </a:moveTo>
                  <a:lnTo>
                    <a:pt x="0" y="499"/>
                  </a:lnTo>
                  <a:lnTo>
                    <a:pt x="399" y="240"/>
                  </a:lnTo>
                  <a:lnTo>
                    <a:pt x="0" y="0"/>
                  </a:lnTo>
                  <a:close/>
                </a:path>
              </a:pathLst>
            </a:custGeom>
            <a:solidFill>
              <a:srgbClr val="FFFFFF"/>
            </a:solidFill>
            <a:ln w="19050" cmpd="sng">
              <a:solidFill>
                <a:srgbClr val="000000"/>
              </a:solidFill>
              <a:prstDash val="solid"/>
              <a:round/>
              <a:headEnd/>
              <a:tailEnd/>
            </a:ln>
          </p:spPr>
          <p:txBody>
            <a:bodyPr lIns="18000" anchor="ctr" anchorCtr="0"/>
            <a:lstStyle/>
            <a:p>
              <a:r>
                <a:rPr lang="en-US" dirty="0" smtClean="0">
                  <a:latin typeface="+mn-lt"/>
                </a:rPr>
                <a:t>X120</a:t>
              </a:r>
              <a:endParaRPr lang="en-US" dirty="0">
                <a:latin typeface="+mn-lt"/>
              </a:endParaRPr>
            </a:p>
          </p:txBody>
        </p:sp>
        <p:sp>
          <p:nvSpPr>
            <p:cNvPr id="9" name="Oval 18"/>
            <p:cNvSpPr>
              <a:spLocks noChangeAspect="1" noChangeArrowheads="1"/>
            </p:cNvSpPr>
            <p:nvPr/>
          </p:nvSpPr>
          <p:spPr bwMode="auto">
            <a:xfrm>
              <a:off x="8709306" y="2166433"/>
              <a:ext cx="176212" cy="179388"/>
            </a:xfrm>
            <a:prstGeom prst="ellipse">
              <a:avLst/>
            </a:prstGeom>
            <a:solidFill>
              <a:srgbClr val="FFFFFF"/>
            </a:solidFill>
            <a:ln w="19050">
              <a:solidFill>
                <a:srgbClr val="000000"/>
              </a:solidFill>
              <a:round/>
              <a:headEnd/>
              <a:tailEnd/>
            </a:ln>
          </p:spPr>
          <p:txBody>
            <a:bodyPr/>
            <a:lstStyle/>
            <a:p>
              <a:endParaRPr lang="en-US">
                <a:latin typeface="+mn-lt"/>
              </a:endParaRPr>
            </a:p>
          </p:txBody>
        </p:sp>
        <p:sp>
          <p:nvSpPr>
            <p:cNvPr id="10" name="Rectangle 8"/>
            <p:cNvSpPr>
              <a:spLocks noChangeArrowheads="1"/>
            </p:cNvSpPr>
            <p:nvPr/>
          </p:nvSpPr>
          <p:spPr bwMode="auto">
            <a:xfrm>
              <a:off x="827941" y="1597533"/>
              <a:ext cx="1656281" cy="286543"/>
            </a:xfrm>
            <a:prstGeom prst="rect">
              <a:avLst/>
            </a:prstGeom>
            <a:noFill/>
            <a:ln w="9525">
              <a:noFill/>
              <a:miter lim="800000"/>
              <a:headEnd/>
              <a:tailEnd/>
            </a:ln>
          </p:spPr>
          <p:txBody>
            <a:bodyPr wrap="none" lIns="0" tIns="0" rIns="0" bIns="0"/>
            <a:lstStyle/>
            <a:p>
              <a:pPr algn="ctr"/>
              <a:r>
                <a:rPr lang="en-US" dirty="0" smtClean="0">
                  <a:solidFill>
                    <a:srgbClr val="000000"/>
                  </a:solidFill>
                  <a:latin typeface="+mn-lt"/>
                </a:rPr>
                <a:t>driver inverter </a:t>
              </a:r>
              <a:endParaRPr lang="en-US" dirty="0">
                <a:latin typeface="+mn-lt"/>
              </a:endParaRPr>
            </a:p>
          </p:txBody>
        </p:sp>
        <p:sp>
          <p:nvSpPr>
            <p:cNvPr id="11" name="Rectangle 8"/>
            <p:cNvSpPr>
              <a:spLocks noChangeArrowheads="1"/>
            </p:cNvSpPr>
            <p:nvPr/>
          </p:nvSpPr>
          <p:spPr bwMode="auto">
            <a:xfrm>
              <a:off x="7252869" y="1597533"/>
              <a:ext cx="2020015" cy="286543"/>
            </a:xfrm>
            <a:prstGeom prst="rect">
              <a:avLst/>
            </a:prstGeom>
            <a:noFill/>
            <a:ln w="9525">
              <a:noFill/>
              <a:miter lim="800000"/>
              <a:headEnd/>
              <a:tailEnd/>
            </a:ln>
          </p:spPr>
          <p:txBody>
            <a:bodyPr wrap="none" lIns="0" tIns="0" rIns="0" bIns="0"/>
            <a:lstStyle/>
            <a:p>
              <a:pPr algn="ctr"/>
              <a:r>
                <a:rPr lang="en-US" dirty="0" smtClean="0">
                  <a:solidFill>
                    <a:srgbClr val="000000"/>
                  </a:solidFill>
                  <a:latin typeface="+mn-lt"/>
                </a:rPr>
                <a:t>receiver inverter </a:t>
              </a:r>
              <a:endParaRPr lang="en-US" dirty="0">
                <a:latin typeface="+mn-lt"/>
              </a:endParaRPr>
            </a:p>
          </p:txBody>
        </p:sp>
        <p:grpSp>
          <p:nvGrpSpPr>
            <p:cNvPr id="12" name="Group 11"/>
            <p:cNvGrpSpPr/>
            <p:nvPr/>
          </p:nvGrpSpPr>
          <p:grpSpPr>
            <a:xfrm>
              <a:off x="1093720" y="1882271"/>
              <a:ext cx="2406951" cy="990177"/>
              <a:chOff x="985779" y="3668738"/>
              <a:chExt cx="2406951" cy="990177"/>
            </a:xfrm>
          </p:grpSpPr>
          <p:grpSp>
            <p:nvGrpSpPr>
              <p:cNvPr id="24" name="Group 23"/>
              <p:cNvGrpSpPr/>
              <p:nvPr/>
            </p:nvGrpSpPr>
            <p:grpSpPr>
              <a:xfrm>
                <a:off x="2685167" y="4257090"/>
                <a:ext cx="682894" cy="401825"/>
                <a:chOff x="4309841" y="4257090"/>
                <a:chExt cx="682894" cy="401825"/>
              </a:xfrm>
            </p:grpSpPr>
            <p:sp>
              <p:nvSpPr>
                <p:cNvPr id="29" name="Line 12"/>
                <p:cNvSpPr>
                  <a:spLocks noChangeAspect="1" noChangeShapeType="1"/>
                </p:cNvSpPr>
                <p:nvPr/>
              </p:nvSpPr>
              <p:spPr bwMode="auto">
                <a:xfrm>
                  <a:off x="4430785" y="4658915"/>
                  <a:ext cx="441007" cy="0"/>
                </a:xfrm>
                <a:prstGeom prst="line">
                  <a:avLst/>
                </a:prstGeom>
                <a:noFill/>
                <a:ln w="19050">
                  <a:solidFill>
                    <a:srgbClr val="000000"/>
                  </a:solidFill>
                  <a:round/>
                  <a:headEnd/>
                  <a:tailEnd/>
                </a:ln>
              </p:spPr>
              <p:txBody>
                <a:bodyPr/>
                <a:lstStyle/>
                <a:p>
                  <a:endParaRPr lang="en-US">
                    <a:latin typeface="+mn-lt"/>
                  </a:endParaRPr>
                </a:p>
              </p:txBody>
            </p:sp>
            <p:sp>
              <p:nvSpPr>
                <p:cNvPr id="30" name="Line 13"/>
                <p:cNvSpPr>
                  <a:spLocks noChangeAspect="1" noChangeShapeType="1"/>
                </p:cNvSpPr>
                <p:nvPr/>
              </p:nvSpPr>
              <p:spPr bwMode="auto">
                <a:xfrm flipV="1">
                  <a:off x="4651288" y="4263409"/>
                  <a:ext cx="0" cy="385120"/>
                </a:xfrm>
                <a:prstGeom prst="line">
                  <a:avLst/>
                </a:prstGeom>
                <a:noFill/>
                <a:ln w="19050">
                  <a:solidFill>
                    <a:srgbClr val="000000"/>
                  </a:solidFill>
                  <a:round/>
                  <a:headEnd/>
                  <a:tailEnd/>
                </a:ln>
              </p:spPr>
              <p:txBody>
                <a:bodyPr/>
                <a:lstStyle/>
                <a:p>
                  <a:endParaRPr lang="en-US">
                    <a:latin typeface="+mn-lt"/>
                  </a:endParaRPr>
                </a:p>
              </p:txBody>
            </p:sp>
            <p:sp>
              <p:nvSpPr>
                <p:cNvPr id="31" name="Line 14"/>
                <p:cNvSpPr>
                  <a:spLocks noChangeAspect="1" noChangeShapeType="1"/>
                </p:cNvSpPr>
                <p:nvPr/>
              </p:nvSpPr>
              <p:spPr bwMode="auto">
                <a:xfrm flipH="1">
                  <a:off x="4309841" y="4257090"/>
                  <a:ext cx="682894" cy="0"/>
                </a:xfrm>
                <a:prstGeom prst="line">
                  <a:avLst/>
                </a:prstGeom>
                <a:noFill/>
                <a:ln w="19050">
                  <a:solidFill>
                    <a:srgbClr val="000000"/>
                  </a:solidFill>
                  <a:round/>
                  <a:headEnd/>
                  <a:tailEnd/>
                </a:ln>
              </p:spPr>
              <p:txBody>
                <a:bodyPr/>
                <a:lstStyle/>
                <a:p>
                  <a:endParaRPr lang="en-US">
                    <a:latin typeface="+mn-lt"/>
                  </a:endParaRPr>
                </a:p>
              </p:txBody>
            </p:sp>
          </p:grpSp>
          <p:sp>
            <p:nvSpPr>
              <p:cNvPr id="26" name="Rectangle 25"/>
              <p:cNvSpPr>
                <a:spLocks noChangeArrowheads="1"/>
              </p:cNvSpPr>
              <p:nvPr/>
            </p:nvSpPr>
            <p:spPr bwMode="auto">
              <a:xfrm>
                <a:off x="2642290" y="3913468"/>
                <a:ext cx="750440" cy="250526"/>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2000"/>
              </a:p>
            </p:txBody>
          </p:sp>
          <p:sp>
            <p:nvSpPr>
              <p:cNvPr id="27" name="Freeform 15"/>
              <p:cNvSpPr>
                <a:spLocks noChangeAspect="1"/>
              </p:cNvSpPr>
              <p:nvPr/>
            </p:nvSpPr>
            <p:spPr bwMode="auto">
              <a:xfrm>
                <a:off x="985779" y="3668738"/>
                <a:ext cx="625475" cy="779462"/>
              </a:xfrm>
              <a:custGeom>
                <a:avLst/>
                <a:gdLst/>
                <a:ahLst/>
                <a:cxnLst>
                  <a:cxn ang="0">
                    <a:pos x="0" y="0"/>
                  </a:cxn>
                  <a:cxn ang="0">
                    <a:pos x="0" y="498"/>
                  </a:cxn>
                  <a:cxn ang="0">
                    <a:pos x="399" y="239"/>
                  </a:cxn>
                  <a:cxn ang="0">
                    <a:pos x="0" y="0"/>
                  </a:cxn>
                </a:cxnLst>
                <a:rect l="0" t="0" r="r" b="b"/>
                <a:pathLst>
                  <a:path w="399" h="498">
                    <a:moveTo>
                      <a:pt x="0" y="0"/>
                    </a:moveTo>
                    <a:lnTo>
                      <a:pt x="0" y="498"/>
                    </a:lnTo>
                    <a:lnTo>
                      <a:pt x="399" y="239"/>
                    </a:lnTo>
                    <a:lnTo>
                      <a:pt x="0" y="0"/>
                    </a:lnTo>
                    <a:close/>
                  </a:path>
                </a:pathLst>
              </a:custGeom>
              <a:solidFill>
                <a:srgbClr val="FFFFFF"/>
              </a:solidFill>
              <a:ln w="19050" cmpd="sng">
                <a:solidFill>
                  <a:srgbClr val="000000"/>
                </a:solidFill>
                <a:prstDash val="solid"/>
                <a:round/>
                <a:headEnd/>
                <a:tailEnd/>
              </a:ln>
            </p:spPr>
            <p:txBody>
              <a:bodyPr lIns="18000" anchor="ctr" anchorCtr="0"/>
              <a:lstStyle/>
              <a:p>
                <a:r>
                  <a:rPr lang="en-US" dirty="0" smtClean="0">
                    <a:latin typeface="+mn-lt"/>
                  </a:rPr>
                  <a:t>X120</a:t>
                </a:r>
                <a:endParaRPr lang="en-US" dirty="0">
                  <a:latin typeface="+mn-lt"/>
                </a:endParaRPr>
              </a:p>
            </p:txBody>
          </p:sp>
          <p:sp>
            <p:nvSpPr>
              <p:cNvPr id="28" name="Oval 17"/>
              <p:cNvSpPr>
                <a:spLocks noChangeAspect="1" noChangeArrowheads="1"/>
              </p:cNvSpPr>
              <p:nvPr/>
            </p:nvSpPr>
            <p:spPr bwMode="auto">
              <a:xfrm>
                <a:off x="1619192" y="3952900"/>
                <a:ext cx="177800" cy="179388"/>
              </a:xfrm>
              <a:prstGeom prst="ellipse">
                <a:avLst/>
              </a:prstGeom>
              <a:solidFill>
                <a:srgbClr val="FFFFFF"/>
              </a:solidFill>
              <a:ln w="19050">
                <a:solidFill>
                  <a:srgbClr val="000000"/>
                </a:solidFill>
                <a:round/>
                <a:headEnd/>
                <a:tailEnd/>
              </a:ln>
            </p:spPr>
            <p:txBody>
              <a:bodyPr/>
              <a:lstStyle/>
              <a:p>
                <a:endParaRPr lang="en-US">
                  <a:latin typeface="+mn-lt"/>
                </a:endParaRPr>
              </a:p>
            </p:txBody>
          </p:sp>
        </p:grpSp>
        <p:grpSp>
          <p:nvGrpSpPr>
            <p:cNvPr id="16" name="Group 15"/>
            <p:cNvGrpSpPr/>
            <p:nvPr/>
          </p:nvGrpSpPr>
          <p:grpSpPr>
            <a:xfrm>
              <a:off x="6632398" y="2470790"/>
              <a:ext cx="682894" cy="401825"/>
              <a:chOff x="4309841" y="4257090"/>
              <a:chExt cx="682894" cy="401825"/>
            </a:xfrm>
          </p:grpSpPr>
          <p:sp>
            <p:nvSpPr>
              <p:cNvPr id="21" name="Line 12"/>
              <p:cNvSpPr>
                <a:spLocks noChangeAspect="1" noChangeShapeType="1"/>
              </p:cNvSpPr>
              <p:nvPr/>
            </p:nvSpPr>
            <p:spPr bwMode="auto">
              <a:xfrm>
                <a:off x="4430785" y="4658915"/>
                <a:ext cx="441007" cy="0"/>
              </a:xfrm>
              <a:prstGeom prst="line">
                <a:avLst/>
              </a:prstGeom>
              <a:noFill/>
              <a:ln w="19050">
                <a:solidFill>
                  <a:srgbClr val="000000"/>
                </a:solidFill>
                <a:round/>
                <a:headEnd/>
                <a:tailEnd/>
              </a:ln>
            </p:spPr>
            <p:txBody>
              <a:bodyPr/>
              <a:lstStyle/>
              <a:p>
                <a:endParaRPr lang="en-US">
                  <a:latin typeface="+mn-lt"/>
                </a:endParaRPr>
              </a:p>
            </p:txBody>
          </p:sp>
          <p:sp>
            <p:nvSpPr>
              <p:cNvPr id="22" name="Line 13"/>
              <p:cNvSpPr>
                <a:spLocks noChangeAspect="1" noChangeShapeType="1"/>
              </p:cNvSpPr>
              <p:nvPr/>
            </p:nvSpPr>
            <p:spPr bwMode="auto">
              <a:xfrm flipV="1">
                <a:off x="4651288" y="4263409"/>
                <a:ext cx="0" cy="385120"/>
              </a:xfrm>
              <a:prstGeom prst="line">
                <a:avLst/>
              </a:prstGeom>
              <a:noFill/>
              <a:ln w="19050">
                <a:solidFill>
                  <a:srgbClr val="000000"/>
                </a:solidFill>
                <a:round/>
                <a:headEnd/>
                <a:tailEnd/>
              </a:ln>
            </p:spPr>
            <p:txBody>
              <a:bodyPr/>
              <a:lstStyle/>
              <a:p>
                <a:endParaRPr lang="en-US">
                  <a:latin typeface="+mn-lt"/>
                </a:endParaRPr>
              </a:p>
            </p:txBody>
          </p:sp>
          <p:sp>
            <p:nvSpPr>
              <p:cNvPr id="23" name="Line 14"/>
              <p:cNvSpPr>
                <a:spLocks noChangeAspect="1" noChangeShapeType="1"/>
              </p:cNvSpPr>
              <p:nvPr/>
            </p:nvSpPr>
            <p:spPr bwMode="auto">
              <a:xfrm flipH="1">
                <a:off x="4309841" y="4257090"/>
                <a:ext cx="682894" cy="0"/>
              </a:xfrm>
              <a:prstGeom prst="line">
                <a:avLst/>
              </a:prstGeom>
              <a:noFill/>
              <a:ln w="19050">
                <a:solidFill>
                  <a:srgbClr val="000000"/>
                </a:solidFill>
                <a:round/>
                <a:headEnd/>
                <a:tailEnd/>
              </a:ln>
            </p:spPr>
            <p:txBody>
              <a:bodyPr/>
              <a:lstStyle/>
              <a:p>
                <a:endParaRPr lang="en-US">
                  <a:latin typeface="+mn-lt"/>
                </a:endParaRPr>
              </a:p>
            </p:txBody>
          </p:sp>
        </p:grpSp>
        <p:sp>
          <p:nvSpPr>
            <p:cNvPr id="18" name="Rectangle 17"/>
            <p:cNvSpPr>
              <a:spLocks noChangeArrowheads="1"/>
            </p:cNvSpPr>
            <p:nvPr/>
          </p:nvSpPr>
          <p:spPr bwMode="auto">
            <a:xfrm>
              <a:off x="6589521" y="2127168"/>
              <a:ext cx="750440" cy="250526"/>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2000"/>
            </a:p>
          </p:txBody>
        </p:sp>
        <p:sp>
          <p:nvSpPr>
            <p:cNvPr id="19" name="Freeform 15"/>
            <p:cNvSpPr>
              <a:spLocks noChangeAspect="1"/>
            </p:cNvSpPr>
            <p:nvPr/>
          </p:nvSpPr>
          <p:spPr bwMode="auto">
            <a:xfrm>
              <a:off x="4763670" y="1882438"/>
              <a:ext cx="625475" cy="779462"/>
            </a:xfrm>
            <a:custGeom>
              <a:avLst/>
              <a:gdLst/>
              <a:ahLst/>
              <a:cxnLst>
                <a:cxn ang="0">
                  <a:pos x="0" y="0"/>
                </a:cxn>
                <a:cxn ang="0">
                  <a:pos x="0" y="498"/>
                </a:cxn>
                <a:cxn ang="0">
                  <a:pos x="399" y="239"/>
                </a:cxn>
                <a:cxn ang="0">
                  <a:pos x="0" y="0"/>
                </a:cxn>
              </a:cxnLst>
              <a:rect l="0" t="0" r="r" b="b"/>
              <a:pathLst>
                <a:path w="399" h="498">
                  <a:moveTo>
                    <a:pt x="0" y="0"/>
                  </a:moveTo>
                  <a:lnTo>
                    <a:pt x="0" y="498"/>
                  </a:lnTo>
                  <a:lnTo>
                    <a:pt x="399" y="239"/>
                  </a:lnTo>
                  <a:lnTo>
                    <a:pt x="0" y="0"/>
                  </a:lnTo>
                  <a:close/>
                </a:path>
              </a:pathLst>
            </a:custGeom>
            <a:solidFill>
              <a:srgbClr val="FFFFFF"/>
            </a:solidFill>
            <a:ln w="19050" cmpd="sng">
              <a:solidFill>
                <a:srgbClr val="000000"/>
              </a:solidFill>
              <a:prstDash val="solid"/>
              <a:round/>
              <a:headEnd/>
              <a:tailEnd/>
            </a:ln>
          </p:spPr>
          <p:txBody>
            <a:bodyPr lIns="18000" anchor="ctr" anchorCtr="0"/>
            <a:lstStyle/>
            <a:p>
              <a:r>
                <a:rPr lang="en-US" dirty="0" smtClean="0">
                  <a:latin typeface="+mn-lt"/>
                </a:rPr>
                <a:t>X120</a:t>
              </a:r>
              <a:endParaRPr lang="en-US" dirty="0">
                <a:latin typeface="+mn-lt"/>
              </a:endParaRPr>
            </a:p>
          </p:txBody>
        </p:sp>
        <p:sp>
          <p:nvSpPr>
            <p:cNvPr id="20" name="Oval 17"/>
            <p:cNvSpPr>
              <a:spLocks noChangeAspect="1" noChangeArrowheads="1"/>
            </p:cNvSpPr>
            <p:nvPr/>
          </p:nvSpPr>
          <p:spPr bwMode="auto">
            <a:xfrm>
              <a:off x="5397083" y="2166600"/>
              <a:ext cx="177800" cy="179388"/>
            </a:xfrm>
            <a:prstGeom prst="ellipse">
              <a:avLst/>
            </a:prstGeom>
            <a:solidFill>
              <a:srgbClr val="FFFFFF"/>
            </a:solidFill>
            <a:ln w="19050">
              <a:solidFill>
                <a:srgbClr val="000000"/>
              </a:solidFill>
              <a:round/>
              <a:headEnd/>
              <a:tailEnd/>
            </a:ln>
          </p:spPr>
          <p:txBody>
            <a:bodyPr/>
            <a:lstStyle/>
            <a:p>
              <a:endParaRPr lang="en-US">
                <a:latin typeface="+mn-lt"/>
              </a:endParaRPr>
            </a:p>
          </p:txBody>
        </p:sp>
        <p:sp>
          <p:nvSpPr>
            <p:cNvPr id="14" name="Rectangle 8"/>
            <p:cNvSpPr>
              <a:spLocks noChangeArrowheads="1"/>
            </p:cNvSpPr>
            <p:nvPr/>
          </p:nvSpPr>
          <p:spPr bwMode="auto">
            <a:xfrm>
              <a:off x="2297310" y="1854580"/>
              <a:ext cx="1656281" cy="286543"/>
            </a:xfrm>
            <a:prstGeom prst="rect">
              <a:avLst/>
            </a:prstGeom>
            <a:noFill/>
            <a:ln w="9525">
              <a:noFill/>
              <a:miter lim="800000"/>
              <a:headEnd/>
              <a:tailEnd/>
            </a:ln>
          </p:spPr>
          <p:txBody>
            <a:bodyPr wrap="none" lIns="0" tIns="0" rIns="0" bIns="0"/>
            <a:lstStyle/>
            <a:p>
              <a:pPr algn="ctr"/>
              <a:r>
                <a:rPr lang="en-US" dirty="0" smtClean="0">
                  <a:solidFill>
                    <a:srgbClr val="000000"/>
                  </a:solidFill>
                  <a:latin typeface="+mn-lt"/>
                </a:rPr>
                <a:t>R/m, C/m</a:t>
              </a:r>
              <a:endParaRPr lang="en-US" dirty="0">
                <a:latin typeface="+mn-lt"/>
              </a:endParaRPr>
            </a:p>
          </p:txBody>
        </p:sp>
        <p:sp>
          <p:nvSpPr>
            <p:cNvPr id="15" name="Rectangle 8"/>
            <p:cNvSpPr>
              <a:spLocks noChangeArrowheads="1"/>
            </p:cNvSpPr>
            <p:nvPr/>
          </p:nvSpPr>
          <p:spPr bwMode="auto">
            <a:xfrm>
              <a:off x="6145704" y="1854580"/>
              <a:ext cx="1656281" cy="286543"/>
            </a:xfrm>
            <a:prstGeom prst="rect">
              <a:avLst/>
            </a:prstGeom>
            <a:noFill/>
            <a:ln w="9525">
              <a:noFill/>
              <a:miter lim="800000"/>
              <a:headEnd/>
              <a:tailEnd/>
            </a:ln>
          </p:spPr>
          <p:txBody>
            <a:bodyPr wrap="none" lIns="0" tIns="0" rIns="0" bIns="0"/>
            <a:lstStyle/>
            <a:p>
              <a:pPr algn="ctr"/>
              <a:r>
                <a:rPr lang="en-US" dirty="0" smtClean="0">
                  <a:solidFill>
                    <a:srgbClr val="000000"/>
                  </a:solidFill>
                  <a:latin typeface="+mn-lt"/>
                </a:rPr>
                <a:t>R/m, C/m</a:t>
              </a:r>
              <a:endParaRPr lang="en-US" dirty="0">
                <a:latin typeface="+mn-lt"/>
              </a:endParaRPr>
            </a:p>
          </p:txBody>
        </p:sp>
      </p:grpSp>
      <p:grpSp>
        <p:nvGrpSpPr>
          <p:cNvPr id="143" name="Group 142"/>
          <p:cNvGrpSpPr/>
          <p:nvPr/>
        </p:nvGrpSpPr>
        <p:grpSpPr>
          <a:xfrm>
            <a:off x="2657605" y="5525895"/>
            <a:ext cx="4590790" cy="923330"/>
            <a:chOff x="609491" y="5525895"/>
            <a:chExt cx="4590790" cy="923330"/>
          </a:xfrm>
        </p:grpSpPr>
        <p:sp>
          <p:nvSpPr>
            <p:cNvPr id="32" name="Rectangle 31"/>
            <p:cNvSpPr/>
            <p:nvPr/>
          </p:nvSpPr>
          <p:spPr>
            <a:xfrm>
              <a:off x="609491" y="5525895"/>
              <a:ext cx="4590790" cy="923330"/>
            </a:xfrm>
            <a:prstGeom prst="rect">
              <a:avLst/>
            </a:prstGeom>
          </p:spPr>
          <p:txBody>
            <a:bodyPr wrap="square">
              <a:spAutoFit/>
            </a:bodyPr>
            <a:lstStyle/>
            <a:p>
              <a:r>
                <a:rPr lang="sv-SE" dirty="0" smtClean="0">
                  <a:solidFill>
                    <a:srgbClr val="000000"/>
                  </a:solidFill>
                  <a:latin typeface="+mn-lt"/>
                </a:rPr>
                <a:t>Minimum </a:t>
              </a:r>
              <a:r>
                <a:rPr lang="sv-SE" dirty="0" smtClean="0">
                  <a:solidFill>
                    <a:srgbClr val="000000"/>
                  </a:solidFill>
                  <a:latin typeface="+mn-lt"/>
                </a:rPr>
                <a:t>for </a:t>
              </a:r>
              <a:r>
                <a:rPr lang="sv-SE" dirty="0" smtClean="0">
                  <a:solidFill>
                    <a:srgbClr val="000000"/>
                  </a:solidFill>
                  <a:latin typeface="+mn-lt"/>
                </a:rPr>
                <a:t>∂</a:t>
              </a:r>
              <a:r>
                <a:rPr lang="sv-SE" i="1" dirty="0" smtClean="0">
                  <a:solidFill>
                    <a:srgbClr val="000000"/>
                  </a:solidFill>
                  <a:latin typeface="+mn-lt"/>
                </a:rPr>
                <a:t>d</a:t>
              </a:r>
              <a:r>
                <a:rPr lang="sv-SE" dirty="0" smtClean="0">
                  <a:solidFill>
                    <a:srgbClr val="000000"/>
                  </a:solidFill>
                  <a:latin typeface="+mn-lt"/>
                </a:rPr>
                <a:t>/</a:t>
              </a:r>
              <a:r>
                <a:rPr lang="sv-SE" dirty="0">
                  <a:solidFill>
                    <a:srgbClr val="000000"/>
                  </a:solidFill>
                  <a:latin typeface="+mn-lt"/>
                </a:rPr>
                <a:t> </a:t>
              </a:r>
              <a:r>
                <a:rPr lang="sv-SE" dirty="0" smtClean="0">
                  <a:solidFill>
                    <a:srgbClr val="000000"/>
                  </a:solidFill>
                  <a:latin typeface="+mn-lt"/>
                </a:rPr>
                <a:t>∂</a:t>
              </a:r>
              <a:r>
                <a:rPr lang="sv-SE" i="1" dirty="0" smtClean="0">
                  <a:solidFill>
                    <a:srgbClr val="000000"/>
                  </a:solidFill>
                  <a:latin typeface="+mn-lt"/>
                </a:rPr>
                <a:t>m</a:t>
              </a:r>
              <a:r>
                <a:rPr lang="sv-SE" dirty="0" smtClean="0">
                  <a:solidFill>
                    <a:srgbClr val="000000"/>
                  </a:solidFill>
                  <a:latin typeface="+mn-lt"/>
                </a:rPr>
                <a:t>=0, i.e. for                    </a:t>
              </a:r>
              <a:endParaRPr lang="sv-SE" dirty="0" smtClean="0">
                <a:solidFill>
                  <a:srgbClr val="000000"/>
                </a:solidFill>
                <a:latin typeface="+mn-lt"/>
              </a:endParaRPr>
            </a:p>
            <a:p>
              <a:endParaRPr lang="sv-SE" dirty="0" smtClean="0">
                <a:solidFill>
                  <a:srgbClr val="000000"/>
                </a:solidFill>
                <a:latin typeface="+mn-lt"/>
              </a:endParaRPr>
            </a:p>
            <a:p>
              <a:r>
                <a:rPr lang="sv-SE" dirty="0" smtClean="0">
                  <a:solidFill>
                    <a:srgbClr val="000000"/>
                  </a:solidFill>
                  <a:latin typeface="+mn-lt"/>
                </a:rPr>
                <a:t>Minimum normalized </a:t>
              </a:r>
              <a:r>
                <a:rPr lang="sv-SE" dirty="0" smtClean="0">
                  <a:solidFill>
                    <a:srgbClr val="000000"/>
                  </a:solidFill>
                  <a:latin typeface="+mn-lt"/>
                </a:rPr>
                <a:t>delay is </a:t>
              </a:r>
              <a:r>
                <a:rPr lang="sv-SE" i="1" dirty="0" smtClean="0">
                  <a:solidFill>
                    <a:srgbClr val="000000"/>
                  </a:solidFill>
                  <a:latin typeface="+mn-lt"/>
                </a:rPr>
                <a:t>d</a:t>
              </a:r>
              <a:r>
                <a:rPr lang="sv-SE" dirty="0" smtClean="0">
                  <a:solidFill>
                    <a:srgbClr val="000000"/>
                  </a:solidFill>
                  <a:latin typeface="+mn-lt"/>
                </a:rPr>
                <a:t>=4√</a:t>
              </a:r>
              <a:r>
                <a:rPr lang="sv-SE" i="1" dirty="0" smtClean="0">
                  <a:solidFill>
                    <a:srgbClr val="000000"/>
                  </a:solidFill>
                  <a:latin typeface="+mn-lt"/>
                </a:rPr>
                <a:t>W</a:t>
              </a:r>
              <a:r>
                <a:rPr lang="sv-SE" i="1" baseline="-25000" dirty="0" smtClean="0">
                  <a:solidFill>
                    <a:srgbClr val="000000"/>
                  </a:solidFill>
                  <a:latin typeface="+mn-lt"/>
                </a:rPr>
                <a:t>E</a:t>
              </a:r>
              <a:r>
                <a:rPr lang="sv-SE" dirty="0" smtClean="0">
                  <a:solidFill>
                    <a:srgbClr val="000000"/>
                  </a:solidFill>
                  <a:latin typeface="+mn-lt"/>
                </a:rPr>
                <a:t>.</a:t>
              </a:r>
              <a:endParaRPr lang="sv-SE" dirty="0">
                <a:latin typeface="+mn-lt"/>
              </a:endParaRPr>
            </a:p>
          </p:txBody>
        </p:sp>
        <p:graphicFrame>
          <p:nvGraphicFramePr>
            <p:cNvPr id="33" name="Object 32"/>
            <p:cNvGraphicFramePr>
              <a:graphicFrameLocks noChangeAspect="1"/>
            </p:cNvGraphicFramePr>
            <p:nvPr>
              <p:extLst>
                <p:ext uri="{D42A27DB-BD31-4B8C-83A1-F6EECF244321}">
                  <p14:modId xmlns:p14="http://schemas.microsoft.com/office/powerpoint/2010/main" val="872818873"/>
                </p:ext>
              </p:extLst>
            </p:nvPr>
          </p:nvGraphicFramePr>
          <p:xfrm>
            <a:off x="3649642" y="5535613"/>
            <a:ext cx="965200" cy="368300"/>
          </p:xfrm>
          <a:graphic>
            <a:graphicData uri="http://schemas.openxmlformats.org/presentationml/2006/ole">
              <mc:AlternateContent xmlns:mc="http://schemas.openxmlformats.org/markup-compatibility/2006">
                <mc:Choice xmlns:v="urn:schemas-microsoft-com:vml" Requires="v">
                  <p:oleObj spid="_x0000_s40991" name="Equation" r:id="rId3" imgW="698400" imgH="266400" progId="Equation.DSMT4">
                    <p:embed/>
                  </p:oleObj>
                </mc:Choice>
                <mc:Fallback>
                  <p:oleObj name="Equation" r:id="rId3" imgW="698400" imgH="266400" progId="Equation.DSMT4">
                    <p:embed/>
                    <p:pic>
                      <p:nvPicPr>
                        <p:cNvPr id="0" name=""/>
                        <p:cNvPicPr>
                          <a:picLocks noChangeAspect="1" noChangeArrowheads="1"/>
                        </p:cNvPicPr>
                        <p:nvPr/>
                      </p:nvPicPr>
                      <p:blipFill>
                        <a:blip r:embed="rId4"/>
                        <a:srcRect/>
                        <a:stretch>
                          <a:fillRect/>
                        </a:stretch>
                      </p:blipFill>
                      <p:spPr bwMode="auto">
                        <a:xfrm>
                          <a:off x="3649642" y="5535613"/>
                          <a:ext cx="965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34" name="Object 33"/>
          <p:cNvGraphicFramePr>
            <a:graphicFrameLocks noChangeAspect="1"/>
          </p:cNvGraphicFramePr>
          <p:nvPr>
            <p:extLst>
              <p:ext uri="{D42A27DB-BD31-4B8C-83A1-F6EECF244321}">
                <p14:modId xmlns:p14="http://schemas.microsoft.com/office/powerpoint/2010/main" val="3227524857"/>
              </p:ext>
            </p:extLst>
          </p:nvPr>
        </p:nvGraphicFramePr>
        <p:xfrm>
          <a:off x="3323501" y="4475633"/>
          <a:ext cx="3248025" cy="665163"/>
        </p:xfrm>
        <a:graphic>
          <a:graphicData uri="http://schemas.openxmlformats.org/presentationml/2006/ole">
            <mc:AlternateContent xmlns:mc="http://schemas.openxmlformats.org/markup-compatibility/2006">
              <mc:Choice xmlns:v="urn:schemas-microsoft-com:vml" Requires="v">
                <p:oleObj spid="_x0000_s40992" name="Equation" r:id="rId5" imgW="2349360" imgH="482400" progId="Equation.DSMT4">
                  <p:embed/>
                </p:oleObj>
              </mc:Choice>
              <mc:Fallback>
                <p:oleObj name="Equation" r:id="rId5" imgW="2349360" imgH="482400" progId="Equation.DSMT4">
                  <p:embed/>
                  <p:pic>
                    <p:nvPicPr>
                      <p:cNvPr id="0" name=""/>
                      <p:cNvPicPr>
                        <a:picLocks noChangeAspect="1" noChangeArrowheads="1"/>
                      </p:cNvPicPr>
                      <p:nvPr/>
                    </p:nvPicPr>
                    <p:blipFill>
                      <a:blip r:embed="rId6"/>
                      <a:srcRect/>
                      <a:stretch>
                        <a:fillRect/>
                      </a:stretch>
                    </p:blipFill>
                    <p:spPr bwMode="auto">
                      <a:xfrm>
                        <a:off x="3323501" y="4475633"/>
                        <a:ext cx="3248025"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89" name="Group 88"/>
          <p:cNvGrpSpPr/>
          <p:nvPr/>
        </p:nvGrpSpPr>
        <p:grpSpPr>
          <a:xfrm>
            <a:off x="1242154" y="2965392"/>
            <a:ext cx="3551717" cy="1272297"/>
            <a:chOff x="1445362" y="2779118"/>
            <a:chExt cx="3551717" cy="1272297"/>
          </a:xfrm>
        </p:grpSpPr>
        <p:sp>
          <p:nvSpPr>
            <p:cNvPr id="36" name="Line 10"/>
            <p:cNvSpPr>
              <a:spLocks noChangeAspect="1" noChangeShapeType="1"/>
            </p:cNvSpPr>
            <p:nvPr/>
          </p:nvSpPr>
          <p:spPr bwMode="auto">
            <a:xfrm>
              <a:off x="1447732" y="3179248"/>
              <a:ext cx="3148718" cy="0"/>
            </a:xfrm>
            <a:prstGeom prst="line">
              <a:avLst/>
            </a:prstGeom>
            <a:noFill/>
            <a:ln w="19050">
              <a:solidFill>
                <a:srgbClr val="000000"/>
              </a:solidFill>
              <a:round/>
              <a:headEnd/>
              <a:tailEnd/>
            </a:ln>
          </p:spPr>
          <p:txBody>
            <a:bodyPr/>
            <a:lstStyle/>
            <a:p>
              <a:endParaRPr lang="en-US" sz="1200">
                <a:latin typeface="+mn-lt"/>
              </a:endParaRPr>
            </a:p>
          </p:txBody>
        </p:sp>
        <p:sp>
          <p:nvSpPr>
            <p:cNvPr id="39" name="Rectangle 8"/>
            <p:cNvSpPr>
              <a:spLocks noChangeArrowheads="1"/>
            </p:cNvSpPr>
            <p:nvPr/>
          </p:nvSpPr>
          <p:spPr bwMode="auto">
            <a:xfrm>
              <a:off x="1535857" y="2779118"/>
              <a:ext cx="927537" cy="160468"/>
            </a:xfrm>
            <a:prstGeom prst="rect">
              <a:avLst/>
            </a:prstGeom>
            <a:noFill/>
            <a:ln w="9525">
              <a:noFill/>
              <a:miter lim="800000"/>
              <a:headEnd/>
              <a:tailEnd/>
            </a:ln>
          </p:spPr>
          <p:txBody>
            <a:bodyPr wrap="none" lIns="0" tIns="0" rIns="0" bIns="0"/>
            <a:lstStyle/>
            <a:p>
              <a:pPr algn="ctr"/>
              <a:r>
                <a:rPr lang="en-US" sz="1200" dirty="0" smtClean="0">
                  <a:solidFill>
                    <a:srgbClr val="000000"/>
                  </a:solidFill>
                  <a:latin typeface="+mn-lt"/>
                </a:rPr>
                <a:t>driver model</a:t>
              </a:r>
            </a:p>
          </p:txBody>
        </p:sp>
        <p:sp>
          <p:nvSpPr>
            <p:cNvPr id="40" name="Rectangle 8"/>
            <p:cNvSpPr>
              <a:spLocks noChangeArrowheads="1"/>
            </p:cNvSpPr>
            <p:nvPr/>
          </p:nvSpPr>
          <p:spPr bwMode="auto">
            <a:xfrm>
              <a:off x="3865846" y="2779118"/>
              <a:ext cx="1131233" cy="160468"/>
            </a:xfrm>
            <a:prstGeom prst="rect">
              <a:avLst/>
            </a:prstGeom>
            <a:noFill/>
            <a:ln w="9525">
              <a:noFill/>
              <a:miter lim="800000"/>
              <a:headEnd/>
              <a:tailEnd/>
            </a:ln>
          </p:spPr>
          <p:txBody>
            <a:bodyPr wrap="none" lIns="0" tIns="0" rIns="0" bIns="0"/>
            <a:lstStyle/>
            <a:p>
              <a:pPr algn="ctr"/>
              <a:r>
                <a:rPr lang="en-US" sz="1200" dirty="0" smtClean="0">
                  <a:solidFill>
                    <a:srgbClr val="000000"/>
                  </a:solidFill>
                  <a:latin typeface="+mn-lt"/>
                </a:rPr>
                <a:t>receiver model</a:t>
              </a:r>
              <a:endParaRPr lang="en-US" sz="1200" dirty="0">
                <a:latin typeface="+mn-lt"/>
              </a:endParaRPr>
            </a:p>
          </p:txBody>
        </p:sp>
        <p:sp>
          <p:nvSpPr>
            <p:cNvPr id="41" name="Text Box 6"/>
            <p:cNvSpPr txBox="1">
              <a:spLocks noChangeArrowheads="1"/>
            </p:cNvSpPr>
            <p:nvPr/>
          </p:nvSpPr>
          <p:spPr bwMode="auto">
            <a:xfrm>
              <a:off x="3249296" y="3355480"/>
              <a:ext cx="444294" cy="245605"/>
            </a:xfrm>
            <a:prstGeom prst="rect">
              <a:avLst/>
            </a:prstGeom>
            <a:noFill/>
            <a:ln w="9525">
              <a:noFill/>
              <a:miter lim="800000"/>
              <a:headEnd/>
              <a:tailEnd/>
            </a:ln>
          </p:spPr>
          <p:txBody>
            <a:bodyPr vert="horz" wrap="square" lIns="0" tIns="30175" rIns="0" bIns="30175" numCol="1" anchor="t" anchorCtr="0" compatLnSpc="1">
              <a:prstTxWarp prst="textNoShape">
                <a:avLst/>
              </a:prstTxWarp>
              <a:spAutoFit/>
            </a:bodyPr>
            <a:lstStyle/>
            <a:p>
              <a:r>
                <a:rPr lang="en-US" sz="1200" i="1" dirty="0">
                  <a:solidFill>
                    <a:srgbClr val="000000"/>
                  </a:solidFill>
                  <a:ea typeface="Calibri" pitchFamily="34" charset="0"/>
                  <a:cs typeface="Arial" pitchFamily="34" charset="0"/>
                </a:rPr>
                <a:t>C</a:t>
              </a:r>
              <a:r>
                <a:rPr lang="en-US" sz="1200" i="1" baseline="-25000" dirty="0">
                  <a:solidFill>
                    <a:srgbClr val="000000"/>
                  </a:solidFill>
                </a:rPr>
                <a:t>W</a:t>
              </a:r>
              <a:r>
                <a:rPr lang="en-US" sz="1200" dirty="0">
                  <a:solidFill>
                    <a:srgbClr val="000000"/>
                  </a:solidFill>
                  <a:ea typeface="Calibri" pitchFamily="34" charset="0"/>
                  <a:cs typeface="Arial" pitchFamily="34" charset="0"/>
                </a:rPr>
                <a:t>/2</a:t>
              </a:r>
              <a:endParaRPr lang="en-US" sz="1200" dirty="0"/>
            </a:p>
          </p:txBody>
        </p:sp>
        <p:grpSp>
          <p:nvGrpSpPr>
            <p:cNvPr id="42" name="Group 41"/>
            <p:cNvGrpSpPr/>
            <p:nvPr/>
          </p:nvGrpSpPr>
          <p:grpSpPr>
            <a:xfrm>
              <a:off x="3568979" y="3176640"/>
              <a:ext cx="300495" cy="547849"/>
              <a:chOff x="5295708" y="4038731"/>
              <a:chExt cx="536586" cy="1265005"/>
            </a:xfrm>
          </p:grpSpPr>
          <p:sp>
            <p:nvSpPr>
              <p:cNvPr id="82" name="Line 31"/>
              <p:cNvSpPr>
                <a:spLocks noChangeShapeType="1"/>
              </p:cNvSpPr>
              <p:nvPr/>
            </p:nvSpPr>
            <p:spPr bwMode="auto">
              <a:xfrm flipH="1">
                <a:off x="5295708" y="4611167"/>
                <a:ext cx="53658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83" name="Line 30"/>
              <p:cNvSpPr>
                <a:spLocks noChangeShapeType="1"/>
              </p:cNvSpPr>
              <p:nvPr/>
            </p:nvSpPr>
            <p:spPr bwMode="auto">
              <a:xfrm flipH="1">
                <a:off x="5295708" y="4726609"/>
                <a:ext cx="53658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84" name="Line 28"/>
              <p:cNvSpPr>
                <a:spLocks noChangeShapeType="1"/>
              </p:cNvSpPr>
              <p:nvPr/>
            </p:nvSpPr>
            <p:spPr bwMode="auto">
              <a:xfrm>
                <a:off x="5564001" y="4735293"/>
                <a:ext cx="0" cy="563438"/>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85" name="Line 27"/>
              <p:cNvSpPr>
                <a:spLocks noChangeShapeType="1"/>
              </p:cNvSpPr>
              <p:nvPr/>
            </p:nvSpPr>
            <p:spPr bwMode="auto">
              <a:xfrm>
                <a:off x="5564001" y="4038731"/>
                <a:ext cx="0" cy="563438"/>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86" name="Line 30"/>
              <p:cNvSpPr>
                <a:spLocks noChangeShapeType="1"/>
              </p:cNvSpPr>
              <p:nvPr/>
            </p:nvSpPr>
            <p:spPr bwMode="auto">
              <a:xfrm flipH="1">
                <a:off x="5474001" y="5303736"/>
                <a:ext cx="18000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latin typeface="+mn-lt"/>
                </a:endParaRPr>
              </a:p>
            </p:txBody>
          </p:sp>
        </p:grpSp>
        <p:sp>
          <p:nvSpPr>
            <p:cNvPr id="43" name="TextBox 42"/>
            <p:cNvSpPr txBox="1"/>
            <p:nvPr/>
          </p:nvSpPr>
          <p:spPr>
            <a:xfrm>
              <a:off x="3162070" y="2859983"/>
              <a:ext cx="357342" cy="276999"/>
            </a:xfrm>
            <a:prstGeom prst="rect">
              <a:avLst/>
            </a:prstGeom>
            <a:noFill/>
          </p:spPr>
          <p:txBody>
            <a:bodyPr wrap="none" rtlCol="0">
              <a:spAutoFit/>
            </a:bodyPr>
            <a:lstStyle/>
            <a:p>
              <a:r>
                <a:rPr lang="sv-SE" sz="1200" i="1" dirty="0" smtClean="0"/>
                <a:t>R</a:t>
              </a:r>
              <a:r>
                <a:rPr lang="en-US" sz="1200" i="1" baseline="-25000" dirty="0">
                  <a:solidFill>
                    <a:srgbClr val="000000"/>
                  </a:solidFill>
                </a:rPr>
                <a:t>W</a:t>
              </a:r>
              <a:endParaRPr lang="sv-SE" sz="1200" dirty="0">
                <a:latin typeface="Symbol" panose="05050102010706020507" pitchFamily="18" charset="2"/>
              </a:endParaRPr>
            </a:p>
          </p:txBody>
        </p:sp>
        <p:grpSp>
          <p:nvGrpSpPr>
            <p:cNvPr id="44" name="Group 43"/>
            <p:cNvGrpSpPr/>
            <p:nvPr/>
          </p:nvGrpSpPr>
          <p:grpSpPr>
            <a:xfrm>
              <a:off x="2769684" y="3181189"/>
              <a:ext cx="300495" cy="547849"/>
              <a:chOff x="5295708" y="4038731"/>
              <a:chExt cx="536586" cy="1265005"/>
            </a:xfrm>
          </p:grpSpPr>
          <p:sp>
            <p:nvSpPr>
              <p:cNvPr id="77" name="Line 31"/>
              <p:cNvSpPr>
                <a:spLocks noChangeShapeType="1"/>
              </p:cNvSpPr>
              <p:nvPr/>
            </p:nvSpPr>
            <p:spPr bwMode="auto">
              <a:xfrm flipH="1">
                <a:off x="5295708" y="4611167"/>
                <a:ext cx="53658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78" name="Line 30"/>
              <p:cNvSpPr>
                <a:spLocks noChangeShapeType="1"/>
              </p:cNvSpPr>
              <p:nvPr/>
            </p:nvSpPr>
            <p:spPr bwMode="auto">
              <a:xfrm flipH="1">
                <a:off x="5295708" y="4726609"/>
                <a:ext cx="53658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79" name="Line 28"/>
              <p:cNvSpPr>
                <a:spLocks noChangeShapeType="1"/>
              </p:cNvSpPr>
              <p:nvPr/>
            </p:nvSpPr>
            <p:spPr bwMode="auto">
              <a:xfrm>
                <a:off x="5564001" y="4735293"/>
                <a:ext cx="0" cy="563438"/>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80" name="Line 27"/>
              <p:cNvSpPr>
                <a:spLocks noChangeShapeType="1"/>
              </p:cNvSpPr>
              <p:nvPr/>
            </p:nvSpPr>
            <p:spPr bwMode="auto">
              <a:xfrm>
                <a:off x="5564001" y="4038731"/>
                <a:ext cx="0" cy="563438"/>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81" name="Line 30"/>
              <p:cNvSpPr>
                <a:spLocks noChangeShapeType="1"/>
              </p:cNvSpPr>
              <p:nvPr/>
            </p:nvSpPr>
            <p:spPr bwMode="auto">
              <a:xfrm flipH="1">
                <a:off x="5474001" y="5303736"/>
                <a:ext cx="18000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latin typeface="+mn-lt"/>
                </a:endParaRPr>
              </a:p>
            </p:txBody>
          </p:sp>
        </p:grpSp>
        <p:sp>
          <p:nvSpPr>
            <p:cNvPr id="45" name="Text Box 6"/>
            <p:cNvSpPr txBox="1">
              <a:spLocks noChangeArrowheads="1"/>
            </p:cNvSpPr>
            <p:nvPr/>
          </p:nvSpPr>
          <p:spPr bwMode="auto">
            <a:xfrm>
              <a:off x="2473426" y="3355480"/>
              <a:ext cx="444294" cy="245605"/>
            </a:xfrm>
            <a:prstGeom prst="rect">
              <a:avLst/>
            </a:prstGeom>
            <a:noFill/>
            <a:ln w="9525">
              <a:noFill/>
              <a:miter lim="800000"/>
              <a:headEnd/>
              <a:tailEnd/>
            </a:ln>
          </p:spPr>
          <p:txBody>
            <a:bodyPr vert="horz" wrap="square" lIns="0" tIns="30175" rIns="0" bIns="30175" numCol="1" anchor="t" anchorCtr="0" compatLnSpc="1">
              <a:prstTxWarp prst="textNoShape">
                <a:avLst/>
              </a:prstTxWarp>
              <a:spAutoFit/>
            </a:bodyPr>
            <a:lstStyle/>
            <a:p>
              <a:r>
                <a:rPr lang="en-US" sz="1200" i="1" dirty="0" smtClean="0">
                  <a:solidFill>
                    <a:srgbClr val="000000"/>
                  </a:solidFill>
                  <a:ea typeface="Calibri" pitchFamily="34" charset="0"/>
                  <a:cs typeface="Arial" pitchFamily="34" charset="0"/>
                </a:rPr>
                <a:t>C</a:t>
              </a:r>
              <a:r>
                <a:rPr lang="en-US" sz="1200" i="1" baseline="-25000" dirty="0" smtClean="0">
                  <a:solidFill>
                    <a:srgbClr val="000000"/>
                  </a:solidFill>
                </a:rPr>
                <a:t>W</a:t>
              </a:r>
              <a:r>
                <a:rPr lang="en-US" sz="1200" dirty="0" smtClean="0">
                  <a:solidFill>
                    <a:srgbClr val="000000"/>
                  </a:solidFill>
                  <a:ea typeface="Calibri" pitchFamily="34" charset="0"/>
                  <a:cs typeface="Arial" pitchFamily="34" charset="0"/>
                </a:rPr>
                <a:t>/2</a:t>
              </a:r>
              <a:endParaRPr kumimoji="0" lang="en-US" sz="1200" b="0" i="0" u="none" strike="noStrike" cap="none" normalizeH="0" baseline="0" dirty="0" smtClean="0">
                <a:ln>
                  <a:noFill/>
                </a:ln>
                <a:solidFill>
                  <a:schemeClr val="tx1"/>
                </a:solidFill>
                <a:effectLst/>
              </a:endParaRPr>
            </a:p>
          </p:txBody>
        </p:sp>
        <p:sp>
          <p:nvSpPr>
            <p:cNvPr id="46" name="Rectangle 45"/>
            <p:cNvSpPr/>
            <p:nvPr/>
          </p:nvSpPr>
          <p:spPr>
            <a:xfrm>
              <a:off x="2910097" y="3774416"/>
              <a:ext cx="1048236" cy="276999"/>
            </a:xfrm>
            <a:prstGeom prst="rect">
              <a:avLst/>
            </a:prstGeom>
          </p:spPr>
          <p:txBody>
            <a:bodyPr wrap="none">
              <a:spAutoFit/>
            </a:bodyPr>
            <a:lstStyle/>
            <a:p>
              <a:r>
                <a:rPr lang="en-US" sz="1200" dirty="0" smtClean="0">
                  <a:solidFill>
                    <a:srgbClr val="000000"/>
                  </a:solidFill>
                </a:rPr>
                <a:t>Wire </a:t>
              </a:r>
              <a:r>
                <a:rPr lang="en-US" sz="1200" dirty="0" smtClean="0">
                  <a:solidFill>
                    <a:srgbClr val="000000"/>
                  </a:solidFill>
                  <a:latin typeface="Symbol" panose="05050102010706020507" pitchFamily="18" charset="2"/>
                </a:rPr>
                <a:t>p</a:t>
              </a:r>
              <a:r>
                <a:rPr lang="en-US" sz="1200" dirty="0" smtClean="0">
                  <a:solidFill>
                    <a:srgbClr val="000000"/>
                  </a:solidFill>
                </a:rPr>
                <a:t>-model</a:t>
              </a:r>
              <a:endParaRPr lang="sv-SE" sz="1200" dirty="0"/>
            </a:p>
          </p:txBody>
        </p:sp>
        <p:grpSp>
          <p:nvGrpSpPr>
            <p:cNvPr id="47" name="Group 46"/>
            <p:cNvGrpSpPr/>
            <p:nvPr/>
          </p:nvGrpSpPr>
          <p:grpSpPr>
            <a:xfrm>
              <a:off x="4234851" y="3181189"/>
              <a:ext cx="300495" cy="547849"/>
              <a:chOff x="5295708" y="4038731"/>
              <a:chExt cx="536586" cy="1265005"/>
            </a:xfrm>
          </p:grpSpPr>
          <p:sp>
            <p:nvSpPr>
              <p:cNvPr id="72" name="Line 31"/>
              <p:cNvSpPr>
                <a:spLocks noChangeShapeType="1"/>
              </p:cNvSpPr>
              <p:nvPr/>
            </p:nvSpPr>
            <p:spPr bwMode="auto">
              <a:xfrm flipH="1">
                <a:off x="5295708" y="4611167"/>
                <a:ext cx="53658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73" name="Line 30"/>
              <p:cNvSpPr>
                <a:spLocks noChangeShapeType="1"/>
              </p:cNvSpPr>
              <p:nvPr/>
            </p:nvSpPr>
            <p:spPr bwMode="auto">
              <a:xfrm flipH="1">
                <a:off x="5295708" y="4726609"/>
                <a:ext cx="53658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74" name="Line 28"/>
              <p:cNvSpPr>
                <a:spLocks noChangeShapeType="1"/>
              </p:cNvSpPr>
              <p:nvPr/>
            </p:nvSpPr>
            <p:spPr bwMode="auto">
              <a:xfrm>
                <a:off x="5564001" y="4735293"/>
                <a:ext cx="0" cy="563438"/>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75" name="Line 27"/>
              <p:cNvSpPr>
                <a:spLocks noChangeShapeType="1"/>
              </p:cNvSpPr>
              <p:nvPr/>
            </p:nvSpPr>
            <p:spPr bwMode="auto">
              <a:xfrm>
                <a:off x="5564001" y="4038731"/>
                <a:ext cx="0" cy="563438"/>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76" name="Line 30"/>
              <p:cNvSpPr>
                <a:spLocks noChangeShapeType="1"/>
              </p:cNvSpPr>
              <p:nvPr/>
            </p:nvSpPr>
            <p:spPr bwMode="auto">
              <a:xfrm flipH="1">
                <a:off x="5474001" y="5303736"/>
                <a:ext cx="18000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latin typeface="+mn-lt"/>
                </a:endParaRPr>
              </a:p>
            </p:txBody>
          </p:sp>
        </p:grpSp>
        <p:sp>
          <p:nvSpPr>
            <p:cNvPr id="48" name="Text Box 6"/>
            <p:cNvSpPr txBox="1">
              <a:spLocks noChangeArrowheads="1"/>
            </p:cNvSpPr>
            <p:nvPr/>
          </p:nvSpPr>
          <p:spPr bwMode="auto">
            <a:xfrm>
              <a:off x="4132153" y="3355480"/>
              <a:ext cx="444294" cy="245605"/>
            </a:xfrm>
            <a:prstGeom prst="rect">
              <a:avLst/>
            </a:prstGeom>
            <a:noFill/>
            <a:ln w="9525">
              <a:noFill/>
              <a:miter lim="800000"/>
              <a:headEnd/>
              <a:tailEnd/>
            </a:ln>
          </p:spPr>
          <p:txBody>
            <a:bodyPr vert="horz" wrap="square" lIns="0" tIns="30175" rIns="0" bIns="30175" numCol="1" anchor="t" anchorCtr="0" compatLnSpc="1">
              <a:prstTxWarp prst="textNoShape">
                <a:avLst/>
              </a:prstTxWarp>
              <a:spAutoFit/>
            </a:bodyPr>
            <a:lstStyle/>
            <a:p>
              <a:r>
                <a:rPr lang="en-US" sz="1200" i="1" dirty="0" smtClean="0">
                  <a:solidFill>
                    <a:srgbClr val="000000"/>
                  </a:solidFill>
                  <a:latin typeface="+mn-lt"/>
                  <a:ea typeface="Calibri" pitchFamily="34" charset="0"/>
                  <a:cs typeface="Arial" pitchFamily="34" charset="0"/>
                </a:rPr>
                <a:t>C</a:t>
              </a:r>
              <a:endParaRPr kumimoji="0" lang="en-US" sz="1200" b="0" i="1" u="none" strike="noStrike" cap="none" normalizeH="0" baseline="0" dirty="0" smtClean="0">
                <a:ln>
                  <a:noFill/>
                </a:ln>
                <a:solidFill>
                  <a:schemeClr val="tx1"/>
                </a:solidFill>
                <a:effectLst/>
                <a:latin typeface="+mn-lt"/>
              </a:endParaRPr>
            </a:p>
          </p:txBody>
        </p:sp>
        <p:sp>
          <p:nvSpPr>
            <p:cNvPr id="49" name="Oval 17"/>
            <p:cNvSpPr>
              <a:spLocks noChangeAspect="1" noChangeArrowheads="1"/>
            </p:cNvSpPr>
            <p:nvPr/>
          </p:nvSpPr>
          <p:spPr bwMode="auto">
            <a:xfrm>
              <a:off x="2014106" y="3128574"/>
              <a:ext cx="99570" cy="100459"/>
            </a:xfrm>
            <a:prstGeom prst="ellipse">
              <a:avLst/>
            </a:prstGeom>
            <a:solidFill>
              <a:srgbClr val="FFFFFF"/>
            </a:solidFill>
            <a:ln w="19050">
              <a:solidFill>
                <a:srgbClr val="000000"/>
              </a:solidFill>
              <a:round/>
              <a:headEnd/>
              <a:tailEnd/>
            </a:ln>
          </p:spPr>
          <p:txBody>
            <a:bodyPr/>
            <a:lstStyle/>
            <a:p>
              <a:endParaRPr lang="en-US" sz="1200"/>
            </a:p>
          </p:txBody>
        </p:sp>
        <p:sp>
          <p:nvSpPr>
            <p:cNvPr id="50" name="Text Box 23"/>
            <p:cNvSpPr txBox="1">
              <a:spLocks noChangeArrowheads="1"/>
            </p:cNvSpPr>
            <p:nvPr/>
          </p:nvSpPr>
          <p:spPr bwMode="auto">
            <a:xfrm>
              <a:off x="1896393" y="3365237"/>
              <a:ext cx="422314" cy="245605"/>
            </a:xfrm>
            <a:prstGeom prst="rect">
              <a:avLst/>
            </a:prstGeom>
            <a:solidFill>
              <a:srgbClr val="FFFFFF"/>
            </a:solidFill>
            <a:ln w="9525">
              <a:noFill/>
              <a:miter lim="800000"/>
              <a:headEnd/>
              <a:tailEnd/>
            </a:ln>
          </p:spPr>
          <p:txBody>
            <a:bodyPr vert="horz" wrap="square" lIns="0" tIns="30175" rIns="0" bIns="30175" numCol="1" anchor="t" anchorCtr="0" compatLnSpc="1">
              <a:prstTxWarp prst="textNoShape">
                <a:avLst/>
              </a:prstTxWarp>
              <a:spAutoFit/>
            </a:bodyPr>
            <a:lstStyle/>
            <a:p>
              <a:pPr lvl="0"/>
              <a:r>
                <a:rPr lang="en-US" sz="1200" i="1" dirty="0" err="1" smtClean="0">
                  <a:solidFill>
                    <a:srgbClr val="000000"/>
                  </a:solidFill>
                  <a:latin typeface="+mn-lt"/>
                </a:rPr>
                <a:t>p</a:t>
              </a:r>
              <a:r>
                <a:rPr lang="en-US" sz="1200" i="1" baseline="-25000" dirty="0" err="1" smtClean="0">
                  <a:solidFill>
                    <a:srgbClr val="000000"/>
                  </a:solidFill>
                  <a:latin typeface="+mn-lt"/>
                </a:rPr>
                <a:t>inv</a:t>
              </a:r>
              <a:r>
                <a:rPr lang="en-US" sz="1200" i="1" dirty="0" err="1">
                  <a:solidFill>
                    <a:srgbClr val="000000"/>
                  </a:solidFill>
                  <a:latin typeface="+mn-lt"/>
                </a:rPr>
                <a:t>C</a:t>
              </a:r>
              <a:endParaRPr kumimoji="0" lang="en-US" sz="1200" b="0" u="none" strike="noStrike" cap="none" normalizeH="0" baseline="0" dirty="0" smtClean="0">
                <a:ln>
                  <a:noFill/>
                </a:ln>
                <a:solidFill>
                  <a:schemeClr val="tx1"/>
                </a:solidFill>
                <a:effectLst/>
                <a:latin typeface="+mn-lt"/>
              </a:endParaRPr>
            </a:p>
          </p:txBody>
        </p:sp>
        <p:sp>
          <p:nvSpPr>
            <p:cNvPr id="52" name="Text Box 33"/>
            <p:cNvSpPr txBox="1">
              <a:spLocks noChangeArrowheads="1"/>
            </p:cNvSpPr>
            <p:nvPr/>
          </p:nvSpPr>
          <p:spPr bwMode="auto">
            <a:xfrm>
              <a:off x="1841768" y="2909139"/>
              <a:ext cx="203516" cy="176467"/>
            </a:xfrm>
            <a:prstGeom prst="rect">
              <a:avLst/>
            </a:prstGeom>
            <a:noFill/>
            <a:ln w="9525">
              <a:noFill/>
              <a:miter lim="800000"/>
              <a:headEnd/>
              <a:tailEnd/>
            </a:ln>
          </p:spPr>
          <p:txBody>
            <a:bodyPr vert="horz" wrap="none" lIns="60350" tIns="0" rIns="60350" bIns="0" numCol="1" anchor="t" anchorCtr="0" compatLnSpc="1">
              <a:prstTxWarp prst="textNoShape">
                <a:avLst/>
              </a:prstTxWarp>
            </a:bodyPr>
            <a:lstStyle/>
            <a:p>
              <a:pPr algn="ctr"/>
              <a:r>
                <a:rPr lang="sv-SE" sz="1200" i="1" dirty="0" smtClean="0">
                  <a:solidFill>
                    <a:srgbClr val="000000"/>
                  </a:solidFill>
                  <a:latin typeface="Calibri" pitchFamily="34" charset="0"/>
                  <a:ea typeface="Calibri" pitchFamily="34" charset="0"/>
                  <a:cs typeface="Arial" pitchFamily="34" charset="0"/>
                </a:rPr>
                <a:t>R</a:t>
              </a:r>
              <a:endParaRPr lang="sv-SE" sz="1200" b="1" i="1" dirty="0">
                <a:latin typeface="Symbol" panose="05050102010706020507" pitchFamily="18" charset="2"/>
              </a:endParaRPr>
            </a:p>
          </p:txBody>
        </p:sp>
        <p:sp>
          <p:nvSpPr>
            <p:cNvPr id="53" name="Line 18"/>
            <p:cNvSpPr>
              <a:spLocks noChangeShapeType="1"/>
            </p:cNvSpPr>
            <p:nvPr/>
          </p:nvSpPr>
          <p:spPr bwMode="auto">
            <a:xfrm flipH="1">
              <a:off x="1589538" y="3181588"/>
              <a:ext cx="0" cy="547451"/>
            </a:xfrm>
            <a:prstGeom prst="lin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54" name="Oval 53"/>
            <p:cNvSpPr/>
            <p:nvPr/>
          </p:nvSpPr>
          <p:spPr>
            <a:xfrm>
              <a:off x="1445362" y="3315394"/>
              <a:ext cx="288353" cy="288353"/>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200"/>
            </a:p>
          </p:txBody>
        </p:sp>
        <p:grpSp>
          <p:nvGrpSpPr>
            <p:cNvPr id="55" name="Group 54"/>
            <p:cNvGrpSpPr/>
            <p:nvPr/>
          </p:nvGrpSpPr>
          <p:grpSpPr>
            <a:xfrm>
              <a:off x="1485977" y="3415511"/>
              <a:ext cx="207123" cy="82530"/>
              <a:chOff x="4107886" y="3899977"/>
              <a:chExt cx="369854" cy="147372"/>
            </a:xfrm>
          </p:grpSpPr>
          <p:sp>
            <p:nvSpPr>
              <p:cNvPr id="67" name="Line 7"/>
              <p:cNvSpPr>
                <a:spLocks noChangeShapeType="1"/>
              </p:cNvSpPr>
              <p:nvPr/>
            </p:nvSpPr>
            <p:spPr bwMode="auto">
              <a:xfrm flipH="1" flipV="1">
                <a:off x="4107886" y="4038471"/>
                <a:ext cx="108000" cy="0"/>
              </a:xfrm>
              <a:prstGeom prst="lin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68" name="Line 7"/>
              <p:cNvSpPr>
                <a:spLocks noChangeShapeType="1"/>
              </p:cNvSpPr>
              <p:nvPr/>
            </p:nvSpPr>
            <p:spPr bwMode="auto">
              <a:xfrm flipH="1" flipV="1">
                <a:off x="4198618" y="3908855"/>
                <a:ext cx="180000" cy="0"/>
              </a:xfrm>
              <a:prstGeom prst="lin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69" name="Line 7"/>
              <p:cNvSpPr>
                <a:spLocks noChangeShapeType="1"/>
              </p:cNvSpPr>
              <p:nvPr/>
            </p:nvSpPr>
            <p:spPr bwMode="auto">
              <a:xfrm flipH="1" flipV="1">
                <a:off x="4369740" y="4043977"/>
                <a:ext cx="108000" cy="0"/>
              </a:xfrm>
              <a:prstGeom prst="lin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70" name="Line 7"/>
              <p:cNvSpPr>
                <a:spLocks noChangeShapeType="1"/>
              </p:cNvSpPr>
              <p:nvPr/>
            </p:nvSpPr>
            <p:spPr bwMode="auto">
              <a:xfrm flipH="1" flipV="1">
                <a:off x="4210895" y="3903349"/>
                <a:ext cx="0" cy="144000"/>
              </a:xfrm>
              <a:prstGeom prst="lin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71" name="Line 7"/>
              <p:cNvSpPr>
                <a:spLocks noChangeShapeType="1"/>
              </p:cNvSpPr>
              <p:nvPr/>
            </p:nvSpPr>
            <p:spPr bwMode="auto">
              <a:xfrm flipH="1" flipV="1">
                <a:off x="4378618" y="3899977"/>
                <a:ext cx="0" cy="144000"/>
              </a:xfrm>
              <a:prstGeom prst="lin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p>
            </p:txBody>
          </p:sp>
        </p:grpSp>
        <p:sp>
          <p:nvSpPr>
            <p:cNvPr id="56" name="Rectangle 55"/>
            <p:cNvSpPr>
              <a:spLocks noChangeArrowheads="1"/>
            </p:cNvSpPr>
            <p:nvPr/>
          </p:nvSpPr>
          <p:spPr bwMode="auto">
            <a:xfrm>
              <a:off x="1733716" y="3108230"/>
              <a:ext cx="420256" cy="140298"/>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200"/>
            </a:p>
          </p:txBody>
        </p:sp>
        <p:sp>
          <p:nvSpPr>
            <p:cNvPr id="57" name="Oval 4"/>
            <p:cNvSpPr>
              <a:spLocks noChangeArrowheads="1"/>
            </p:cNvSpPr>
            <p:nvPr/>
          </p:nvSpPr>
          <p:spPr bwMode="auto">
            <a:xfrm>
              <a:off x="2451144" y="3144773"/>
              <a:ext cx="65566" cy="68935"/>
            </a:xfrm>
            <a:prstGeom prst="ellipse">
              <a:avLst/>
            </a:prstGeom>
            <a:solidFill>
              <a:schemeClr val="bg1"/>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p>
          </p:txBody>
        </p:sp>
        <p:grpSp>
          <p:nvGrpSpPr>
            <p:cNvPr id="58" name="Group 57"/>
            <p:cNvGrpSpPr/>
            <p:nvPr/>
          </p:nvGrpSpPr>
          <p:grpSpPr>
            <a:xfrm>
              <a:off x="2181972" y="3179009"/>
              <a:ext cx="246396" cy="550029"/>
              <a:chOff x="1881566" y="4042960"/>
              <a:chExt cx="439983" cy="1274753"/>
            </a:xfrm>
          </p:grpSpPr>
          <p:sp>
            <p:nvSpPr>
              <p:cNvPr id="61" name="Line 28"/>
              <p:cNvSpPr>
                <a:spLocks noChangeShapeType="1"/>
              </p:cNvSpPr>
              <p:nvPr/>
            </p:nvSpPr>
            <p:spPr bwMode="auto">
              <a:xfrm>
                <a:off x="2100266" y="4752061"/>
                <a:ext cx="0" cy="565652"/>
              </a:xfrm>
              <a:prstGeom prst="lin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62" name="Line 28"/>
              <p:cNvSpPr>
                <a:spLocks noChangeShapeType="1"/>
              </p:cNvSpPr>
              <p:nvPr/>
            </p:nvSpPr>
            <p:spPr bwMode="auto">
              <a:xfrm>
                <a:off x="2100266" y="4752061"/>
                <a:ext cx="0" cy="565652"/>
              </a:xfrm>
              <a:prstGeom prst="line">
                <a:avLst/>
              </a:prstGeom>
              <a:solidFill>
                <a:srgbClr val="FFFFFF"/>
              </a:solidFill>
              <a:ln w="19050">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63" name="Line 30"/>
              <p:cNvSpPr>
                <a:spLocks noChangeShapeType="1"/>
              </p:cNvSpPr>
              <p:nvPr/>
            </p:nvSpPr>
            <p:spPr bwMode="auto">
              <a:xfrm flipH="1">
                <a:off x="1881566" y="4752061"/>
                <a:ext cx="439122" cy="0"/>
              </a:xfrm>
              <a:prstGeom prst="line">
                <a:avLst/>
              </a:prstGeom>
              <a:solidFill>
                <a:srgbClr val="FFFFFF"/>
              </a:solidFill>
              <a:ln w="19050">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64" name="Line 31"/>
              <p:cNvSpPr>
                <a:spLocks noChangeShapeType="1"/>
              </p:cNvSpPr>
              <p:nvPr/>
            </p:nvSpPr>
            <p:spPr bwMode="auto">
              <a:xfrm flipH="1">
                <a:off x="1882427" y="4640467"/>
                <a:ext cx="439122" cy="0"/>
              </a:xfrm>
              <a:prstGeom prst="line">
                <a:avLst/>
              </a:prstGeom>
              <a:solidFill>
                <a:srgbClr val="FFFFFF"/>
              </a:solidFill>
              <a:ln w="19050">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65" name="Line 27"/>
              <p:cNvSpPr>
                <a:spLocks noChangeShapeType="1"/>
              </p:cNvSpPr>
              <p:nvPr/>
            </p:nvSpPr>
            <p:spPr bwMode="auto">
              <a:xfrm>
                <a:off x="2100266" y="4042960"/>
                <a:ext cx="0" cy="598368"/>
              </a:xfrm>
              <a:prstGeom prst="line">
                <a:avLst/>
              </a:prstGeom>
              <a:solidFill>
                <a:srgbClr val="FFFFFF"/>
              </a:solidFill>
              <a:ln w="19050">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66" name="Line 30"/>
              <p:cNvSpPr>
                <a:spLocks noChangeShapeType="1"/>
              </p:cNvSpPr>
              <p:nvPr/>
            </p:nvSpPr>
            <p:spPr bwMode="auto">
              <a:xfrm flipH="1">
                <a:off x="2006773" y="5317713"/>
                <a:ext cx="180000" cy="0"/>
              </a:xfrm>
              <a:prstGeom prst="line">
                <a:avLst/>
              </a:prstGeom>
              <a:noFill/>
              <a:ln w="19050">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endParaRPr lang="en-US" sz="1200">
                  <a:latin typeface="+mn-lt"/>
                </a:endParaRPr>
              </a:p>
            </p:txBody>
          </p:sp>
        </p:grpSp>
        <p:sp>
          <p:nvSpPr>
            <p:cNvPr id="59" name="Line 30"/>
            <p:cNvSpPr>
              <a:spLocks noChangeShapeType="1"/>
            </p:cNvSpPr>
            <p:nvPr/>
          </p:nvSpPr>
          <p:spPr bwMode="auto">
            <a:xfrm flipH="1">
              <a:off x="1539137" y="3729038"/>
              <a:ext cx="100802"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60" name="Rectangle 59"/>
            <p:cNvSpPr>
              <a:spLocks noChangeArrowheads="1"/>
            </p:cNvSpPr>
            <p:nvPr/>
          </p:nvSpPr>
          <p:spPr bwMode="auto">
            <a:xfrm>
              <a:off x="3092732" y="3106492"/>
              <a:ext cx="420256" cy="140298"/>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200"/>
            </a:p>
          </p:txBody>
        </p:sp>
        <p:sp>
          <p:nvSpPr>
            <p:cNvPr id="88" name="Text Box 33"/>
            <p:cNvSpPr txBox="1">
              <a:spLocks noChangeArrowheads="1"/>
            </p:cNvSpPr>
            <p:nvPr/>
          </p:nvSpPr>
          <p:spPr bwMode="auto">
            <a:xfrm>
              <a:off x="4279492" y="2909139"/>
              <a:ext cx="203516" cy="176467"/>
            </a:xfrm>
            <a:prstGeom prst="rect">
              <a:avLst/>
            </a:prstGeom>
            <a:noFill/>
            <a:ln w="9525">
              <a:noFill/>
              <a:miter lim="800000"/>
              <a:headEnd/>
              <a:tailEnd/>
            </a:ln>
          </p:spPr>
          <p:txBody>
            <a:bodyPr vert="horz" wrap="none" lIns="60350" tIns="0" rIns="60350" bIns="0" numCol="1" anchor="t" anchorCtr="0" compatLnSpc="1">
              <a:prstTxWarp prst="textNoShape">
                <a:avLst/>
              </a:prstTxWarp>
            </a:bodyPr>
            <a:lstStyle/>
            <a:p>
              <a:pPr algn="ctr"/>
              <a:r>
                <a:rPr lang="sv-SE" sz="1200" i="1" dirty="0">
                  <a:solidFill>
                    <a:srgbClr val="000000"/>
                  </a:solidFill>
                  <a:latin typeface="Calibri" pitchFamily="34" charset="0"/>
                  <a:cs typeface="Arial" pitchFamily="34" charset="0"/>
                </a:rPr>
                <a:t>C</a:t>
              </a:r>
              <a:endParaRPr lang="sv-SE" sz="1200" b="1" i="1" dirty="0">
                <a:latin typeface="Symbol" panose="05050102010706020507" pitchFamily="18" charset="2"/>
              </a:endParaRPr>
            </a:p>
          </p:txBody>
        </p:sp>
      </p:grpSp>
      <p:grpSp>
        <p:nvGrpSpPr>
          <p:cNvPr id="90" name="Group 89"/>
          <p:cNvGrpSpPr/>
          <p:nvPr/>
        </p:nvGrpSpPr>
        <p:grpSpPr>
          <a:xfrm>
            <a:off x="5200281" y="2965392"/>
            <a:ext cx="3551717" cy="1272297"/>
            <a:chOff x="1445362" y="2779118"/>
            <a:chExt cx="3551717" cy="1272297"/>
          </a:xfrm>
        </p:grpSpPr>
        <p:sp>
          <p:nvSpPr>
            <p:cNvPr id="91" name="Line 10"/>
            <p:cNvSpPr>
              <a:spLocks noChangeAspect="1" noChangeShapeType="1"/>
            </p:cNvSpPr>
            <p:nvPr/>
          </p:nvSpPr>
          <p:spPr bwMode="auto">
            <a:xfrm>
              <a:off x="1447732" y="3179248"/>
              <a:ext cx="3148718" cy="0"/>
            </a:xfrm>
            <a:prstGeom prst="line">
              <a:avLst/>
            </a:prstGeom>
            <a:noFill/>
            <a:ln w="19050">
              <a:solidFill>
                <a:srgbClr val="000000"/>
              </a:solidFill>
              <a:round/>
              <a:headEnd/>
              <a:tailEnd/>
            </a:ln>
          </p:spPr>
          <p:txBody>
            <a:bodyPr/>
            <a:lstStyle/>
            <a:p>
              <a:endParaRPr lang="en-US" sz="1200">
                <a:latin typeface="+mn-lt"/>
              </a:endParaRPr>
            </a:p>
          </p:txBody>
        </p:sp>
        <p:sp>
          <p:nvSpPr>
            <p:cNvPr id="92" name="Rectangle 8"/>
            <p:cNvSpPr>
              <a:spLocks noChangeArrowheads="1"/>
            </p:cNvSpPr>
            <p:nvPr/>
          </p:nvSpPr>
          <p:spPr bwMode="auto">
            <a:xfrm>
              <a:off x="1535857" y="2779118"/>
              <a:ext cx="927537" cy="160468"/>
            </a:xfrm>
            <a:prstGeom prst="rect">
              <a:avLst/>
            </a:prstGeom>
            <a:noFill/>
            <a:ln w="9525">
              <a:noFill/>
              <a:miter lim="800000"/>
              <a:headEnd/>
              <a:tailEnd/>
            </a:ln>
          </p:spPr>
          <p:txBody>
            <a:bodyPr wrap="none" lIns="0" tIns="0" rIns="0" bIns="0"/>
            <a:lstStyle/>
            <a:p>
              <a:pPr algn="ctr"/>
              <a:r>
                <a:rPr lang="en-US" sz="1200" dirty="0" smtClean="0">
                  <a:solidFill>
                    <a:srgbClr val="000000"/>
                  </a:solidFill>
                  <a:latin typeface="+mn-lt"/>
                </a:rPr>
                <a:t>driver model</a:t>
              </a:r>
            </a:p>
          </p:txBody>
        </p:sp>
        <p:sp>
          <p:nvSpPr>
            <p:cNvPr id="93" name="Rectangle 8"/>
            <p:cNvSpPr>
              <a:spLocks noChangeArrowheads="1"/>
            </p:cNvSpPr>
            <p:nvPr/>
          </p:nvSpPr>
          <p:spPr bwMode="auto">
            <a:xfrm>
              <a:off x="3865846" y="2779118"/>
              <a:ext cx="1131233" cy="160468"/>
            </a:xfrm>
            <a:prstGeom prst="rect">
              <a:avLst/>
            </a:prstGeom>
            <a:noFill/>
            <a:ln w="9525">
              <a:noFill/>
              <a:miter lim="800000"/>
              <a:headEnd/>
              <a:tailEnd/>
            </a:ln>
          </p:spPr>
          <p:txBody>
            <a:bodyPr wrap="none" lIns="0" tIns="0" rIns="0" bIns="0"/>
            <a:lstStyle/>
            <a:p>
              <a:pPr algn="ctr"/>
              <a:r>
                <a:rPr lang="en-US" sz="1200" dirty="0" smtClean="0">
                  <a:solidFill>
                    <a:srgbClr val="000000"/>
                  </a:solidFill>
                  <a:latin typeface="+mn-lt"/>
                </a:rPr>
                <a:t>receiver model</a:t>
              </a:r>
              <a:endParaRPr lang="en-US" sz="1200" dirty="0">
                <a:latin typeface="+mn-lt"/>
              </a:endParaRPr>
            </a:p>
          </p:txBody>
        </p:sp>
        <p:sp>
          <p:nvSpPr>
            <p:cNvPr id="94" name="Text Box 6"/>
            <p:cNvSpPr txBox="1">
              <a:spLocks noChangeArrowheads="1"/>
            </p:cNvSpPr>
            <p:nvPr/>
          </p:nvSpPr>
          <p:spPr bwMode="auto">
            <a:xfrm>
              <a:off x="3249296" y="3355480"/>
              <a:ext cx="444294" cy="245605"/>
            </a:xfrm>
            <a:prstGeom prst="rect">
              <a:avLst/>
            </a:prstGeom>
            <a:noFill/>
            <a:ln w="9525">
              <a:noFill/>
              <a:miter lim="800000"/>
              <a:headEnd/>
              <a:tailEnd/>
            </a:ln>
          </p:spPr>
          <p:txBody>
            <a:bodyPr vert="horz" wrap="square" lIns="0" tIns="30175" rIns="0" bIns="30175" numCol="1" anchor="t" anchorCtr="0" compatLnSpc="1">
              <a:prstTxWarp prst="textNoShape">
                <a:avLst/>
              </a:prstTxWarp>
              <a:spAutoFit/>
            </a:bodyPr>
            <a:lstStyle/>
            <a:p>
              <a:r>
                <a:rPr lang="en-US" sz="1200" i="1" dirty="0">
                  <a:solidFill>
                    <a:srgbClr val="000000"/>
                  </a:solidFill>
                  <a:ea typeface="Calibri" pitchFamily="34" charset="0"/>
                  <a:cs typeface="Arial" pitchFamily="34" charset="0"/>
                </a:rPr>
                <a:t>C</a:t>
              </a:r>
              <a:r>
                <a:rPr lang="en-US" sz="1200" i="1" baseline="-25000" dirty="0">
                  <a:solidFill>
                    <a:srgbClr val="000000"/>
                  </a:solidFill>
                </a:rPr>
                <a:t>W</a:t>
              </a:r>
              <a:r>
                <a:rPr lang="en-US" sz="1200" dirty="0">
                  <a:solidFill>
                    <a:srgbClr val="000000"/>
                  </a:solidFill>
                  <a:ea typeface="Calibri" pitchFamily="34" charset="0"/>
                  <a:cs typeface="Arial" pitchFamily="34" charset="0"/>
                </a:rPr>
                <a:t>/2</a:t>
              </a:r>
              <a:endParaRPr lang="en-US" sz="1200" dirty="0"/>
            </a:p>
          </p:txBody>
        </p:sp>
        <p:grpSp>
          <p:nvGrpSpPr>
            <p:cNvPr id="95" name="Group 94"/>
            <p:cNvGrpSpPr/>
            <p:nvPr/>
          </p:nvGrpSpPr>
          <p:grpSpPr>
            <a:xfrm>
              <a:off x="3568979" y="3176640"/>
              <a:ext cx="300495" cy="547849"/>
              <a:chOff x="5295708" y="4038731"/>
              <a:chExt cx="536586" cy="1265005"/>
            </a:xfrm>
          </p:grpSpPr>
          <p:sp>
            <p:nvSpPr>
              <p:cNvPr id="135" name="Line 31"/>
              <p:cNvSpPr>
                <a:spLocks noChangeShapeType="1"/>
              </p:cNvSpPr>
              <p:nvPr/>
            </p:nvSpPr>
            <p:spPr bwMode="auto">
              <a:xfrm flipH="1">
                <a:off x="5295708" y="4611167"/>
                <a:ext cx="53658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136" name="Line 30"/>
              <p:cNvSpPr>
                <a:spLocks noChangeShapeType="1"/>
              </p:cNvSpPr>
              <p:nvPr/>
            </p:nvSpPr>
            <p:spPr bwMode="auto">
              <a:xfrm flipH="1">
                <a:off x="5295708" y="4726609"/>
                <a:ext cx="53658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137" name="Line 28"/>
              <p:cNvSpPr>
                <a:spLocks noChangeShapeType="1"/>
              </p:cNvSpPr>
              <p:nvPr/>
            </p:nvSpPr>
            <p:spPr bwMode="auto">
              <a:xfrm>
                <a:off x="5564001" y="4735293"/>
                <a:ext cx="0" cy="563438"/>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138" name="Line 27"/>
              <p:cNvSpPr>
                <a:spLocks noChangeShapeType="1"/>
              </p:cNvSpPr>
              <p:nvPr/>
            </p:nvSpPr>
            <p:spPr bwMode="auto">
              <a:xfrm>
                <a:off x="5564001" y="4038731"/>
                <a:ext cx="0" cy="563438"/>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139" name="Line 30"/>
              <p:cNvSpPr>
                <a:spLocks noChangeShapeType="1"/>
              </p:cNvSpPr>
              <p:nvPr/>
            </p:nvSpPr>
            <p:spPr bwMode="auto">
              <a:xfrm flipH="1">
                <a:off x="5474001" y="5303736"/>
                <a:ext cx="18000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latin typeface="+mn-lt"/>
                </a:endParaRPr>
              </a:p>
            </p:txBody>
          </p:sp>
        </p:grpSp>
        <p:sp>
          <p:nvSpPr>
            <p:cNvPr id="96" name="TextBox 95"/>
            <p:cNvSpPr txBox="1"/>
            <p:nvPr/>
          </p:nvSpPr>
          <p:spPr>
            <a:xfrm>
              <a:off x="3162070" y="2859983"/>
              <a:ext cx="357342" cy="276999"/>
            </a:xfrm>
            <a:prstGeom prst="rect">
              <a:avLst/>
            </a:prstGeom>
            <a:noFill/>
          </p:spPr>
          <p:txBody>
            <a:bodyPr wrap="none" rtlCol="0">
              <a:spAutoFit/>
            </a:bodyPr>
            <a:lstStyle/>
            <a:p>
              <a:r>
                <a:rPr lang="sv-SE" sz="1200" i="1" dirty="0" smtClean="0"/>
                <a:t>R</a:t>
              </a:r>
              <a:r>
                <a:rPr lang="en-US" sz="1200" i="1" baseline="-25000" dirty="0">
                  <a:solidFill>
                    <a:srgbClr val="000000"/>
                  </a:solidFill>
                </a:rPr>
                <a:t>W</a:t>
              </a:r>
              <a:endParaRPr lang="sv-SE" sz="1200" dirty="0">
                <a:latin typeface="Symbol" panose="05050102010706020507" pitchFamily="18" charset="2"/>
              </a:endParaRPr>
            </a:p>
          </p:txBody>
        </p:sp>
        <p:grpSp>
          <p:nvGrpSpPr>
            <p:cNvPr id="97" name="Group 96"/>
            <p:cNvGrpSpPr/>
            <p:nvPr/>
          </p:nvGrpSpPr>
          <p:grpSpPr>
            <a:xfrm>
              <a:off x="2769684" y="3181189"/>
              <a:ext cx="300495" cy="547849"/>
              <a:chOff x="5295708" y="4038731"/>
              <a:chExt cx="536586" cy="1265005"/>
            </a:xfrm>
          </p:grpSpPr>
          <p:sp>
            <p:nvSpPr>
              <p:cNvPr id="130" name="Line 31"/>
              <p:cNvSpPr>
                <a:spLocks noChangeShapeType="1"/>
              </p:cNvSpPr>
              <p:nvPr/>
            </p:nvSpPr>
            <p:spPr bwMode="auto">
              <a:xfrm flipH="1">
                <a:off x="5295708" y="4611167"/>
                <a:ext cx="53658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131" name="Line 30"/>
              <p:cNvSpPr>
                <a:spLocks noChangeShapeType="1"/>
              </p:cNvSpPr>
              <p:nvPr/>
            </p:nvSpPr>
            <p:spPr bwMode="auto">
              <a:xfrm flipH="1">
                <a:off x="5295708" y="4726609"/>
                <a:ext cx="53658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132" name="Line 28"/>
              <p:cNvSpPr>
                <a:spLocks noChangeShapeType="1"/>
              </p:cNvSpPr>
              <p:nvPr/>
            </p:nvSpPr>
            <p:spPr bwMode="auto">
              <a:xfrm>
                <a:off x="5564001" y="4735293"/>
                <a:ext cx="0" cy="563438"/>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133" name="Line 27"/>
              <p:cNvSpPr>
                <a:spLocks noChangeShapeType="1"/>
              </p:cNvSpPr>
              <p:nvPr/>
            </p:nvSpPr>
            <p:spPr bwMode="auto">
              <a:xfrm>
                <a:off x="5564001" y="4038731"/>
                <a:ext cx="0" cy="563438"/>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134" name="Line 30"/>
              <p:cNvSpPr>
                <a:spLocks noChangeShapeType="1"/>
              </p:cNvSpPr>
              <p:nvPr/>
            </p:nvSpPr>
            <p:spPr bwMode="auto">
              <a:xfrm flipH="1">
                <a:off x="5474001" y="5303736"/>
                <a:ext cx="18000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latin typeface="+mn-lt"/>
                </a:endParaRPr>
              </a:p>
            </p:txBody>
          </p:sp>
        </p:grpSp>
        <p:sp>
          <p:nvSpPr>
            <p:cNvPr id="98" name="Text Box 6"/>
            <p:cNvSpPr txBox="1">
              <a:spLocks noChangeArrowheads="1"/>
            </p:cNvSpPr>
            <p:nvPr/>
          </p:nvSpPr>
          <p:spPr bwMode="auto">
            <a:xfrm>
              <a:off x="2473426" y="3355480"/>
              <a:ext cx="444294" cy="245605"/>
            </a:xfrm>
            <a:prstGeom prst="rect">
              <a:avLst/>
            </a:prstGeom>
            <a:noFill/>
            <a:ln w="9525">
              <a:noFill/>
              <a:miter lim="800000"/>
              <a:headEnd/>
              <a:tailEnd/>
            </a:ln>
          </p:spPr>
          <p:txBody>
            <a:bodyPr vert="horz" wrap="square" lIns="0" tIns="30175" rIns="0" bIns="30175" numCol="1" anchor="t" anchorCtr="0" compatLnSpc="1">
              <a:prstTxWarp prst="textNoShape">
                <a:avLst/>
              </a:prstTxWarp>
              <a:spAutoFit/>
            </a:bodyPr>
            <a:lstStyle/>
            <a:p>
              <a:r>
                <a:rPr lang="en-US" sz="1200" i="1" dirty="0" smtClean="0">
                  <a:solidFill>
                    <a:srgbClr val="000000"/>
                  </a:solidFill>
                  <a:ea typeface="Calibri" pitchFamily="34" charset="0"/>
                  <a:cs typeface="Arial" pitchFamily="34" charset="0"/>
                </a:rPr>
                <a:t>C</a:t>
              </a:r>
              <a:r>
                <a:rPr lang="en-US" sz="1200" i="1" baseline="-25000" dirty="0" smtClean="0">
                  <a:solidFill>
                    <a:srgbClr val="000000"/>
                  </a:solidFill>
                </a:rPr>
                <a:t>W</a:t>
              </a:r>
              <a:r>
                <a:rPr lang="en-US" sz="1200" dirty="0" smtClean="0">
                  <a:solidFill>
                    <a:srgbClr val="000000"/>
                  </a:solidFill>
                  <a:ea typeface="Calibri" pitchFamily="34" charset="0"/>
                  <a:cs typeface="Arial" pitchFamily="34" charset="0"/>
                </a:rPr>
                <a:t>/2</a:t>
              </a:r>
              <a:endParaRPr kumimoji="0" lang="en-US" sz="1200" b="0" i="0" u="none" strike="noStrike" cap="none" normalizeH="0" baseline="0" dirty="0" smtClean="0">
                <a:ln>
                  <a:noFill/>
                </a:ln>
                <a:solidFill>
                  <a:schemeClr val="tx1"/>
                </a:solidFill>
                <a:effectLst/>
              </a:endParaRPr>
            </a:p>
          </p:txBody>
        </p:sp>
        <p:sp>
          <p:nvSpPr>
            <p:cNvPr id="99" name="Rectangle 98"/>
            <p:cNvSpPr/>
            <p:nvPr/>
          </p:nvSpPr>
          <p:spPr>
            <a:xfrm>
              <a:off x="2910097" y="3774416"/>
              <a:ext cx="1048236" cy="276999"/>
            </a:xfrm>
            <a:prstGeom prst="rect">
              <a:avLst/>
            </a:prstGeom>
          </p:spPr>
          <p:txBody>
            <a:bodyPr wrap="none">
              <a:spAutoFit/>
            </a:bodyPr>
            <a:lstStyle/>
            <a:p>
              <a:r>
                <a:rPr lang="en-US" sz="1200" dirty="0" smtClean="0">
                  <a:solidFill>
                    <a:srgbClr val="000000"/>
                  </a:solidFill>
                </a:rPr>
                <a:t>Wire </a:t>
              </a:r>
              <a:r>
                <a:rPr lang="en-US" sz="1200" dirty="0" smtClean="0">
                  <a:solidFill>
                    <a:srgbClr val="000000"/>
                  </a:solidFill>
                  <a:latin typeface="Symbol" panose="05050102010706020507" pitchFamily="18" charset="2"/>
                </a:rPr>
                <a:t>p</a:t>
              </a:r>
              <a:r>
                <a:rPr lang="en-US" sz="1200" dirty="0" smtClean="0">
                  <a:solidFill>
                    <a:srgbClr val="000000"/>
                  </a:solidFill>
                </a:rPr>
                <a:t>-model</a:t>
              </a:r>
              <a:endParaRPr lang="sv-SE" sz="1200" dirty="0"/>
            </a:p>
          </p:txBody>
        </p:sp>
        <p:grpSp>
          <p:nvGrpSpPr>
            <p:cNvPr id="100" name="Group 99"/>
            <p:cNvGrpSpPr/>
            <p:nvPr/>
          </p:nvGrpSpPr>
          <p:grpSpPr>
            <a:xfrm>
              <a:off x="4234851" y="3181189"/>
              <a:ext cx="300495" cy="547849"/>
              <a:chOff x="5295708" y="4038731"/>
              <a:chExt cx="536586" cy="1265005"/>
            </a:xfrm>
          </p:grpSpPr>
          <p:sp>
            <p:nvSpPr>
              <p:cNvPr id="125" name="Line 31"/>
              <p:cNvSpPr>
                <a:spLocks noChangeShapeType="1"/>
              </p:cNvSpPr>
              <p:nvPr/>
            </p:nvSpPr>
            <p:spPr bwMode="auto">
              <a:xfrm flipH="1">
                <a:off x="5295708" y="4611167"/>
                <a:ext cx="53658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126" name="Line 30"/>
              <p:cNvSpPr>
                <a:spLocks noChangeShapeType="1"/>
              </p:cNvSpPr>
              <p:nvPr/>
            </p:nvSpPr>
            <p:spPr bwMode="auto">
              <a:xfrm flipH="1">
                <a:off x="5295708" y="4726609"/>
                <a:ext cx="53658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127" name="Line 28"/>
              <p:cNvSpPr>
                <a:spLocks noChangeShapeType="1"/>
              </p:cNvSpPr>
              <p:nvPr/>
            </p:nvSpPr>
            <p:spPr bwMode="auto">
              <a:xfrm>
                <a:off x="5564001" y="4735293"/>
                <a:ext cx="0" cy="563438"/>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128" name="Line 27"/>
              <p:cNvSpPr>
                <a:spLocks noChangeShapeType="1"/>
              </p:cNvSpPr>
              <p:nvPr/>
            </p:nvSpPr>
            <p:spPr bwMode="auto">
              <a:xfrm>
                <a:off x="5564001" y="4038731"/>
                <a:ext cx="0" cy="563438"/>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129" name="Line 30"/>
              <p:cNvSpPr>
                <a:spLocks noChangeShapeType="1"/>
              </p:cNvSpPr>
              <p:nvPr/>
            </p:nvSpPr>
            <p:spPr bwMode="auto">
              <a:xfrm flipH="1">
                <a:off x="5474001" y="5303736"/>
                <a:ext cx="18000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latin typeface="+mn-lt"/>
                </a:endParaRPr>
              </a:p>
            </p:txBody>
          </p:sp>
        </p:grpSp>
        <p:sp>
          <p:nvSpPr>
            <p:cNvPr id="101" name="Text Box 6"/>
            <p:cNvSpPr txBox="1">
              <a:spLocks noChangeArrowheads="1"/>
            </p:cNvSpPr>
            <p:nvPr/>
          </p:nvSpPr>
          <p:spPr bwMode="auto">
            <a:xfrm>
              <a:off x="4132153" y="3355480"/>
              <a:ext cx="444294" cy="245605"/>
            </a:xfrm>
            <a:prstGeom prst="rect">
              <a:avLst/>
            </a:prstGeom>
            <a:noFill/>
            <a:ln w="9525">
              <a:noFill/>
              <a:miter lim="800000"/>
              <a:headEnd/>
              <a:tailEnd/>
            </a:ln>
          </p:spPr>
          <p:txBody>
            <a:bodyPr vert="horz" wrap="square" lIns="0" tIns="30175" rIns="0" bIns="30175" numCol="1" anchor="t" anchorCtr="0" compatLnSpc="1">
              <a:prstTxWarp prst="textNoShape">
                <a:avLst/>
              </a:prstTxWarp>
              <a:spAutoFit/>
            </a:bodyPr>
            <a:lstStyle/>
            <a:p>
              <a:r>
                <a:rPr lang="en-US" sz="1200" i="1" dirty="0" smtClean="0">
                  <a:solidFill>
                    <a:srgbClr val="000000"/>
                  </a:solidFill>
                  <a:latin typeface="+mn-lt"/>
                  <a:ea typeface="Calibri" pitchFamily="34" charset="0"/>
                  <a:cs typeface="Arial" pitchFamily="34" charset="0"/>
                </a:rPr>
                <a:t>C</a:t>
              </a:r>
              <a:endParaRPr kumimoji="0" lang="en-US" sz="1200" b="0" i="1" u="none" strike="noStrike" cap="none" normalizeH="0" baseline="0" dirty="0" smtClean="0">
                <a:ln>
                  <a:noFill/>
                </a:ln>
                <a:solidFill>
                  <a:schemeClr val="tx1"/>
                </a:solidFill>
                <a:effectLst/>
                <a:latin typeface="+mn-lt"/>
              </a:endParaRPr>
            </a:p>
          </p:txBody>
        </p:sp>
        <p:sp>
          <p:nvSpPr>
            <p:cNvPr id="102" name="Oval 17"/>
            <p:cNvSpPr>
              <a:spLocks noChangeAspect="1" noChangeArrowheads="1"/>
            </p:cNvSpPr>
            <p:nvPr/>
          </p:nvSpPr>
          <p:spPr bwMode="auto">
            <a:xfrm>
              <a:off x="2014106" y="3128574"/>
              <a:ext cx="99570" cy="100459"/>
            </a:xfrm>
            <a:prstGeom prst="ellipse">
              <a:avLst/>
            </a:prstGeom>
            <a:solidFill>
              <a:srgbClr val="FFFFFF"/>
            </a:solidFill>
            <a:ln w="19050">
              <a:solidFill>
                <a:srgbClr val="000000"/>
              </a:solidFill>
              <a:round/>
              <a:headEnd/>
              <a:tailEnd/>
            </a:ln>
          </p:spPr>
          <p:txBody>
            <a:bodyPr/>
            <a:lstStyle/>
            <a:p>
              <a:endParaRPr lang="en-US" sz="1200"/>
            </a:p>
          </p:txBody>
        </p:sp>
        <p:sp>
          <p:nvSpPr>
            <p:cNvPr id="103" name="Text Box 23"/>
            <p:cNvSpPr txBox="1">
              <a:spLocks noChangeArrowheads="1"/>
            </p:cNvSpPr>
            <p:nvPr/>
          </p:nvSpPr>
          <p:spPr bwMode="auto">
            <a:xfrm>
              <a:off x="1896393" y="3365237"/>
              <a:ext cx="422314" cy="245605"/>
            </a:xfrm>
            <a:prstGeom prst="rect">
              <a:avLst/>
            </a:prstGeom>
            <a:solidFill>
              <a:srgbClr val="FFFFFF"/>
            </a:solidFill>
            <a:ln w="9525">
              <a:noFill/>
              <a:miter lim="800000"/>
              <a:headEnd/>
              <a:tailEnd/>
            </a:ln>
          </p:spPr>
          <p:txBody>
            <a:bodyPr vert="horz" wrap="square" lIns="0" tIns="30175" rIns="0" bIns="30175" numCol="1" anchor="t" anchorCtr="0" compatLnSpc="1">
              <a:prstTxWarp prst="textNoShape">
                <a:avLst/>
              </a:prstTxWarp>
              <a:spAutoFit/>
            </a:bodyPr>
            <a:lstStyle/>
            <a:p>
              <a:pPr lvl="0"/>
              <a:r>
                <a:rPr lang="en-US" sz="1200" i="1" dirty="0" err="1" smtClean="0">
                  <a:solidFill>
                    <a:srgbClr val="000000"/>
                  </a:solidFill>
                  <a:latin typeface="+mn-lt"/>
                </a:rPr>
                <a:t>p</a:t>
              </a:r>
              <a:r>
                <a:rPr lang="en-US" sz="1200" i="1" baseline="-25000" dirty="0" err="1" smtClean="0">
                  <a:solidFill>
                    <a:srgbClr val="000000"/>
                  </a:solidFill>
                  <a:latin typeface="+mn-lt"/>
                </a:rPr>
                <a:t>inv</a:t>
              </a:r>
              <a:r>
                <a:rPr lang="en-US" sz="1200" i="1" dirty="0" err="1">
                  <a:solidFill>
                    <a:srgbClr val="000000"/>
                  </a:solidFill>
                  <a:latin typeface="+mn-lt"/>
                </a:rPr>
                <a:t>C</a:t>
              </a:r>
              <a:endParaRPr kumimoji="0" lang="en-US" sz="1200" b="0" u="none" strike="noStrike" cap="none" normalizeH="0" baseline="0" dirty="0" smtClean="0">
                <a:ln>
                  <a:noFill/>
                </a:ln>
                <a:solidFill>
                  <a:schemeClr val="tx1"/>
                </a:solidFill>
                <a:effectLst/>
                <a:latin typeface="+mn-lt"/>
              </a:endParaRPr>
            </a:p>
          </p:txBody>
        </p:sp>
        <p:sp>
          <p:nvSpPr>
            <p:cNvPr id="104" name="Text Box 33"/>
            <p:cNvSpPr txBox="1">
              <a:spLocks noChangeArrowheads="1"/>
            </p:cNvSpPr>
            <p:nvPr/>
          </p:nvSpPr>
          <p:spPr bwMode="auto">
            <a:xfrm>
              <a:off x="1841768" y="2909139"/>
              <a:ext cx="203516" cy="176467"/>
            </a:xfrm>
            <a:prstGeom prst="rect">
              <a:avLst/>
            </a:prstGeom>
            <a:noFill/>
            <a:ln w="9525">
              <a:noFill/>
              <a:miter lim="800000"/>
              <a:headEnd/>
              <a:tailEnd/>
            </a:ln>
          </p:spPr>
          <p:txBody>
            <a:bodyPr vert="horz" wrap="none" lIns="60350" tIns="0" rIns="60350" bIns="0" numCol="1" anchor="t" anchorCtr="0" compatLnSpc="1">
              <a:prstTxWarp prst="textNoShape">
                <a:avLst/>
              </a:prstTxWarp>
            </a:bodyPr>
            <a:lstStyle/>
            <a:p>
              <a:pPr algn="ctr"/>
              <a:r>
                <a:rPr lang="sv-SE" sz="1200" i="1" dirty="0" smtClean="0">
                  <a:solidFill>
                    <a:srgbClr val="000000"/>
                  </a:solidFill>
                  <a:latin typeface="Calibri" pitchFamily="34" charset="0"/>
                  <a:ea typeface="Calibri" pitchFamily="34" charset="0"/>
                  <a:cs typeface="Arial" pitchFamily="34" charset="0"/>
                </a:rPr>
                <a:t>R</a:t>
              </a:r>
              <a:endParaRPr lang="sv-SE" sz="1200" b="1" i="1" dirty="0">
                <a:latin typeface="Symbol" panose="05050102010706020507" pitchFamily="18" charset="2"/>
              </a:endParaRPr>
            </a:p>
          </p:txBody>
        </p:sp>
        <p:sp>
          <p:nvSpPr>
            <p:cNvPr id="105" name="Line 18"/>
            <p:cNvSpPr>
              <a:spLocks noChangeShapeType="1"/>
            </p:cNvSpPr>
            <p:nvPr/>
          </p:nvSpPr>
          <p:spPr bwMode="auto">
            <a:xfrm flipH="1">
              <a:off x="1589538" y="3181588"/>
              <a:ext cx="0" cy="547451"/>
            </a:xfrm>
            <a:prstGeom prst="lin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106" name="Oval 105"/>
            <p:cNvSpPr/>
            <p:nvPr/>
          </p:nvSpPr>
          <p:spPr>
            <a:xfrm>
              <a:off x="1445362" y="3315394"/>
              <a:ext cx="288353" cy="288353"/>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200"/>
            </a:p>
          </p:txBody>
        </p:sp>
        <p:grpSp>
          <p:nvGrpSpPr>
            <p:cNvPr id="107" name="Group 106"/>
            <p:cNvGrpSpPr/>
            <p:nvPr/>
          </p:nvGrpSpPr>
          <p:grpSpPr>
            <a:xfrm>
              <a:off x="1485977" y="3415511"/>
              <a:ext cx="207123" cy="82530"/>
              <a:chOff x="4107886" y="3899977"/>
              <a:chExt cx="369854" cy="147372"/>
            </a:xfrm>
          </p:grpSpPr>
          <p:sp>
            <p:nvSpPr>
              <p:cNvPr id="120" name="Line 7"/>
              <p:cNvSpPr>
                <a:spLocks noChangeShapeType="1"/>
              </p:cNvSpPr>
              <p:nvPr/>
            </p:nvSpPr>
            <p:spPr bwMode="auto">
              <a:xfrm flipH="1" flipV="1">
                <a:off x="4107886" y="4038471"/>
                <a:ext cx="108000" cy="0"/>
              </a:xfrm>
              <a:prstGeom prst="lin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121" name="Line 7"/>
              <p:cNvSpPr>
                <a:spLocks noChangeShapeType="1"/>
              </p:cNvSpPr>
              <p:nvPr/>
            </p:nvSpPr>
            <p:spPr bwMode="auto">
              <a:xfrm flipH="1" flipV="1">
                <a:off x="4198618" y="3908855"/>
                <a:ext cx="180000" cy="0"/>
              </a:xfrm>
              <a:prstGeom prst="lin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122" name="Line 7"/>
              <p:cNvSpPr>
                <a:spLocks noChangeShapeType="1"/>
              </p:cNvSpPr>
              <p:nvPr/>
            </p:nvSpPr>
            <p:spPr bwMode="auto">
              <a:xfrm flipH="1" flipV="1">
                <a:off x="4369740" y="4043977"/>
                <a:ext cx="108000" cy="0"/>
              </a:xfrm>
              <a:prstGeom prst="lin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123" name="Line 7"/>
              <p:cNvSpPr>
                <a:spLocks noChangeShapeType="1"/>
              </p:cNvSpPr>
              <p:nvPr/>
            </p:nvSpPr>
            <p:spPr bwMode="auto">
              <a:xfrm flipH="1" flipV="1">
                <a:off x="4210895" y="3903349"/>
                <a:ext cx="0" cy="144000"/>
              </a:xfrm>
              <a:prstGeom prst="lin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124" name="Line 7"/>
              <p:cNvSpPr>
                <a:spLocks noChangeShapeType="1"/>
              </p:cNvSpPr>
              <p:nvPr/>
            </p:nvSpPr>
            <p:spPr bwMode="auto">
              <a:xfrm flipH="1" flipV="1">
                <a:off x="4378618" y="3899977"/>
                <a:ext cx="0" cy="144000"/>
              </a:xfrm>
              <a:prstGeom prst="lin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p>
            </p:txBody>
          </p:sp>
        </p:grpSp>
        <p:sp>
          <p:nvSpPr>
            <p:cNvPr id="108" name="Rectangle 107"/>
            <p:cNvSpPr>
              <a:spLocks noChangeArrowheads="1"/>
            </p:cNvSpPr>
            <p:nvPr/>
          </p:nvSpPr>
          <p:spPr bwMode="auto">
            <a:xfrm>
              <a:off x="1733716" y="3108230"/>
              <a:ext cx="420256" cy="140298"/>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200"/>
            </a:p>
          </p:txBody>
        </p:sp>
        <p:sp>
          <p:nvSpPr>
            <p:cNvPr id="109" name="Oval 4"/>
            <p:cNvSpPr>
              <a:spLocks noChangeArrowheads="1"/>
            </p:cNvSpPr>
            <p:nvPr/>
          </p:nvSpPr>
          <p:spPr bwMode="auto">
            <a:xfrm>
              <a:off x="2451144" y="3144773"/>
              <a:ext cx="65566" cy="68935"/>
            </a:xfrm>
            <a:prstGeom prst="ellipse">
              <a:avLst/>
            </a:prstGeom>
            <a:solidFill>
              <a:schemeClr val="bg1"/>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p>
          </p:txBody>
        </p:sp>
        <p:grpSp>
          <p:nvGrpSpPr>
            <p:cNvPr id="110" name="Group 109"/>
            <p:cNvGrpSpPr/>
            <p:nvPr/>
          </p:nvGrpSpPr>
          <p:grpSpPr>
            <a:xfrm>
              <a:off x="2181972" y="3179009"/>
              <a:ext cx="246396" cy="550029"/>
              <a:chOff x="1881566" y="4042960"/>
              <a:chExt cx="439983" cy="1274753"/>
            </a:xfrm>
          </p:grpSpPr>
          <p:sp>
            <p:nvSpPr>
              <p:cNvPr id="114" name="Line 28"/>
              <p:cNvSpPr>
                <a:spLocks noChangeShapeType="1"/>
              </p:cNvSpPr>
              <p:nvPr/>
            </p:nvSpPr>
            <p:spPr bwMode="auto">
              <a:xfrm>
                <a:off x="2100266" y="4752061"/>
                <a:ext cx="0" cy="565652"/>
              </a:xfrm>
              <a:prstGeom prst="lin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115" name="Line 28"/>
              <p:cNvSpPr>
                <a:spLocks noChangeShapeType="1"/>
              </p:cNvSpPr>
              <p:nvPr/>
            </p:nvSpPr>
            <p:spPr bwMode="auto">
              <a:xfrm>
                <a:off x="2100266" y="4752061"/>
                <a:ext cx="0" cy="565652"/>
              </a:xfrm>
              <a:prstGeom prst="line">
                <a:avLst/>
              </a:prstGeom>
              <a:solidFill>
                <a:srgbClr val="FFFFFF"/>
              </a:solidFill>
              <a:ln w="19050">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116" name="Line 30"/>
              <p:cNvSpPr>
                <a:spLocks noChangeShapeType="1"/>
              </p:cNvSpPr>
              <p:nvPr/>
            </p:nvSpPr>
            <p:spPr bwMode="auto">
              <a:xfrm flipH="1">
                <a:off x="1881566" y="4752061"/>
                <a:ext cx="439122" cy="0"/>
              </a:xfrm>
              <a:prstGeom prst="line">
                <a:avLst/>
              </a:prstGeom>
              <a:solidFill>
                <a:srgbClr val="FFFFFF"/>
              </a:solidFill>
              <a:ln w="19050">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117" name="Line 31"/>
              <p:cNvSpPr>
                <a:spLocks noChangeShapeType="1"/>
              </p:cNvSpPr>
              <p:nvPr/>
            </p:nvSpPr>
            <p:spPr bwMode="auto">
              <a:xfrm flipH="1">
                <a:off x="1882427" y="4640467"/>
                <a:ext cx="439122" cy="0"/>
              </a:xfrm>
              <a:prstGeom prst="line">
                <a:avLst/>
              </a:prstGeom>
              <a:solidFill>
                <a:srgbClr val="FFFFFF"/>
              </a:solidFill>
              <a:ln w="19050">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118" name="Line 27"/>
              <p:cNvSpPr>
                <a:spLocks noChangeShapeType="1"/>
              </p:cNvSpPr>
              <p:nvPr/>
            </p:nvSpPr>
            <p:spPr bwMode="auto">
              <a:xfrm>
                <a:off x="2100266" y="4042960"/>
                <a:ext cx="0" cy="598368"/>
              </a:xfrm>
              <a:prstGeom prst="line">
                <a:avLst/>
              </a:prstGeom>
              <a:solidFill>
                <a:srgbClr val="FFFFFF"/>
              </a:solidFill>
              <a:ln w="19050">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119" name="Line 30"/>
              <p:cNvSpPr>
                <a:spLocks noChangeShapeType="1"/>
              </p:cNvSpPr>
              <p:nvPr/>
            </p:nvSpPr>
            <p:spPr bwMode="auto">
              <a:xfrm flipH="1">
                <a:off x="2006773" y="5317713"/>
                <a:ext cx="180000" cy="0"/>
              </a:xfrm>
              <a:prstGeom prst="line">
                <a:avLst/>
              </a:prstGeom>
              <a:noFill/>
              <a:ln w="19050">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endParaRPr lang="en-US" sz="1200">
                  <a:latin typeface="+mn-lt"/>
                </a:endParaRPr>
              </a:p>
            </p:txBody>
          </p:sp>
        </p:grpSp>
        <p:sp>
          <p:nvSpPr>
            <p:cNvPr id="111" name="Line 30"/>
            <p:cNvSpPr>
              <a:spLocks noChangeShapeType="1"/>
            </p:cNvSpPr>
            <p:nvPr/>
          </p:nvSpPr>
          <p:spPr bwMode="auto">
            <a:xfrm flipH="1">
              <a:off x="1539137" y="3729038"/>
              <a:ext cx="100802"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112" name="Rectangle 111"/>
            <p:cNvSpPr>
              <a:spLocks noChangeArrowheads="1"/>
            </p:cNvSpPr>
            <p:nvPr/>
          </p:nvSpPr>
          <p:spPr bwMode="auto">
            <a:xfrm>
              <a:off x="3092732" y="3106492"/>
              <a:ext cx="420256" cy="140298"/>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200"/>
            </a:p>
          </p:txBody>
        </p:sp>
        <p:sp>
          <p:nvSpPr>
            <p:cNvPr id="113" name="Text Box 33"/>
            <p:cNvSpPr txBox="1">
              <a:spLocks noChangeArrowheads="1"/>
            </p:cNvSpPr>
            <p:nvPr/>
          </p:nvSpPr>
          <p:spPr bwMode="auto">
            <a:xfrm>
              <a:off x="4279492" y="2909139"/>
              <a:ext cx="203516" cy="176467"/>
            </a:xfrm>
            <a:prstGeom prst="rect">
              <a:avLst/>
            </a:prstGeom>
            <a:noFill/>
            <a:ln w="9525">
              <a:noFill/>
              <a:miter lim="800000"/>
              <a:headEnd/>
              <a:tailEnd/>
            </a:ln>
          </p:spPr>
          <p:txBody>
            <a:bodyPr vert="horz" wrap="none" lIns="60350" tIns="0" rIns="60350" bIns="0" numCol="1" anchor="t" anchorCtr="0" compatLnSpc="1">
              <a:prstTxWarp prst="textNoShape">
                <a:avLst/>
              </a:prstTxWarp>
            </a:bodyPr>
            <a:lstStyle/>
            <a:p>
              <a:pPr algn="ctr"/>
              <a:r>
                <a:rPr lang="sv-SE" sz="1200" i="1" dirty="0">
                  <a:solidFill>
                    <a:srgbClr val="000000"/>
                  </a:solidFill>
                  <a:latin typeface="Calibri" pitchFamily="34" charset="0"/>
                  <a:cs typeface="Arial" pitchFamily="34" charset="0"/>
                </a:rPr>
                <a:t>C</a:t>
              </a:r>
              <a:endParaRPr lang="sv-SE" sz="1200" b="1" i="1" dirty="0">
                <a:latin typeface="Symbol" panose="05050102010706020507" pitchFamily="18" charset="2"/>
              </a:endParaRPr>
            </a:p>
          </p:txBody>
        </p:sp>
      </p:grpSp>
    </p:spTree>
    <p:extLst>
      <p:ext uri="{BB962C8B-B14F-4D97-AF65-F5344CB8AC3E}">
        <p14:creationId xmlns:p14="http://schemas.microsoft.com/office/powerpoint/2010/main" val="30193314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Divide and conquer</a:t>
            </a:r>
            <a:endParaRPr lang="sv-SE" dirty="0"/>
          </a:p>
        </p:txBody>
      </p:sp>
      <p:sp>
        <p:nvSpPr>
          <p:cNvPr id="3" name="Date Placeholder 2"/>
          <p:cNvSpPr>
            <a:spLocks noGrp="1"/>
          </p:cNvSpPr>
          <p:nvPr>
            <p:ph type="dt" sz="half" idx="10"/>
          </p:nvPr>
        </p:nvSpPr>
        <p:spPr/>
        <p:txBody>
          <a:bodyPr/>
          <a:lstStyle/>
          <a:p>
            <a:r>
              <a:rPr lang="sv-SE" smtClean="0"/>
              <a:t>2017</a:t>
            </a:r>
            <a:endParaRPr lang="sv-SE"/>
          </a:p>
        </p:txBody>
      </p:sp>
      <p:sp>
        <p:nvSpPr>
          <p:cNvPr id="4" name="Footer Placeholder 3"/>
          <p:cNvSpPr>
            <a:spLocks noGrp="1"/>
          </p:cNvSpPr>
          <p:nvPr>
            <p:ph type="ftr" sz="quarter" idx="11"/>
          </p:nvPr>
        </p:nvSpPr>
        <p:spPr/>
        <p:txBody>
          <a:bodyPr/>
          <a:lstStyle/>
          <a:p>
            <a:r>
              <a:rPr lang="sv-SE" smtClean="0"/>
              <a:t>Integrated Circuit Design</a:t>
            </a:r>
            <a:endParaRPr lang="sv-SE"/>
          </a:p>
        </p:txBody>
      </p:sp>
      <p:sp>
        <p:nvSpPr>
          <p:cNvPr id="5" name="Slide Number Placeholder 4"/>
          <p:cNvSpPr>
            <a:spLocks noGrp="1"/>
          </p:cNvSpPr>
          <p:nvPr>
            <p:ph type="sldNum" sz="quarter" idx="12"/>
          </p:nvPr>
        </p:nvSpPr>
        <p:spPr/>
        <p:txBody>
          <a:bodyPr/>
          <a:lstStyle/>
          <a:p>
            <a:r>
              <a:rPr lang="sv-SE" dirty="0" smtClean="0"/>
              <a:t>19</a:t>
            </a:r>
            <a:endParaRPr lang="sv-SE" dirty="0"/>
          </a:p>
        </p:txBody>
      </p:sp>
      <p:pic>
        <p:nvPicPr>
          <p:cNvPr id="419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665" y="1326093"/>
            <a:ext cx="5028671" cy="2903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646886" y="4328040"/>
            <a:ext cx="8612229" cy="646331"/>
          </a:xfrm>
          <a:prstGeom prst="rect">
            <a:avLst/>
          </a:prstGeom>
        </p:spPr>
        <p:txBody>
          <a:bodyPr wrap="none">
            <a:spAutoFit/>
          </a:bodyPr>
          <a:lstStyle/>
          <a:p>
            <a:pPr algn="ctr"/>
            <a:r>
              <a:rPr lang="sv-SE" dirty="0" smtClean="0">
                <a:solidFill>
                  <a:srgbClr val="000000"/>
                </a:solidFill>
              </a:rPr>
              <a:t>If they ask for the difference between </a:t>
            </a:r>
            <a:r>
              <a:rPr lang="sv-SE" i="1" dirty="0" smtClean="0">
                <a:solidFill>
                  <a:srgbClr val="000000"/>
                </a:solidFill>
              </a:rPr>
              <a:t>x</a:t>
            </a:r>
            <a:r>
              <a:rPr lang="sv-SE" dirty="0" smtClean="0">
                <a:solidFill>
                  <a:srgbClr val="000000"/>
                </a:solidFill>
              </a:rPr>
              <a:t>+</a:t>
            </a:r>
            <a:r>
              <a:rPr lang="sv-SE" i="1" dirty="0" smtClean="0">
                <a:solidFill>
                  <a:srgbClr val="000000"/>
                </a:solidFill>
              </a:rPr>
              <a:t>a</a:t>
            </a:r>
            <a:r>
              <a:rPr lang="sv-SE" dirty="0" smtClean="0">
                <a:solidFill>
                  <a:srgbClr val="000000"/>
                </a:solidFill>
              </a:rPr>
              <a:t> and </a:t>
            </a:r>
            <a:r>
              <a:rPr lang="sv-SE" i="1" dirty="0" smtClean="0">
                <a:solidFill>
                  <a:srgbClr val="000000"/>
                </a:solidFill>
              </a:rPr>
              <a:t>x</a:t>
            </a:r>
            <a:r>
              <a:rPr lang="sv-SE" dirty="0" smtClean="0">
                <a:solidFill>
                  <a:srgbClr val="000000"/>
                </a:solidFill>
              </a:rPr>
              <a:t>+</a:t>
            </a:r>
            <a:r>
              <a:rPr lang="sv-SE" i="1" dirty="0" smtClean="0">
                <a:solidFill>
                  <a:srgbClr val="000000"/>
                </a:solidFill>
              </a:rPr>
              <a:t>b</a:t>
            </a:r>
            <a:r>
              <a:rPr lang="sv-SE" dirty="0" smtClean="0">
                <a:solidFill>
                  <a:srgbClr val="000000"/>
                </a:solidFill>
              </a:rPr>
              <a:t>, i.e. </a:t>
            </a:r>
            <a:r>
              <a:rPr lang="sv-SE" i="1" dirty="0">
                <a:solidFill>
                  <a:srgbClr val="000000"/>
                </a:solidFill>
              </a:rPr>
              <a:t>a</a:t>
            </a:r>
            <a:r>
              <a:rPr lang="sv-SE" i="1" dirty="0" smtClean="0">
                <a:solidFill>
                  <a:srgbClr val="000000"/>
                </a:solidFill>
              </a:rPr>
              <a:t>-b</a:t>
            </a:r>
            <a:r>
              <a:rPr lang="sv-SE" dirty="0" smtClean="0">
                <a:solidFill>
                  <a:srgbClr val="000000"/>
                </a:solidFill>
              </a:rPr>
              <a:t>, we do not need to calculate x!</a:t>
            </a:r>
          </a:p>
          <a:p>
            <a:pPr algn="ctr"/>
            <a:r>
              <a:rPr lang="sv-SE" dirty="0" smtClean="0">
                <a:solidFill>
                  <a:srgbClr val="000000"/>
                </a:solidFill>
              </a:rPr>
              <a:t>Branch contribution to delay is branch </a:t>
            </a:r>
            <a:r>
              <a:rPr lang="sv-SE" dirty="0">
                <a:solidFill>
                  <a:srgbClr val="000000"/>
                </a:solidFill>
              </a:rPr>
              <a:t>capacitance times upstream </a:t>
            </a:r>
            <a:r>
              <a:rPr lang="sv-SE" dirty="0" smtClean="0">
                <a:solidFill>
                  <a:srgbClr val="000000"/>
                </a:solidFill>
              </a:rPr>
              <a:t>resistance</a:t>
            </a:r>
            <a:endParaRPr lang="sv-SE" dirty="0"/>
          </a:p>
        </p:txBody>
      </p:sp>
      <p:graphicFrame>
        <p:nvGraphicFramePr>
          <p:cNvPr id="13" name="Object 12"/>
          <p:cNvGraphicFramePr>
            <a:graphicFrameLocks noChangeAspect="1"/>
          </p:cNvGraphicFramePr>
          <p:nvPr>
            <p:extLst>
              <p:ext uri="{D42A27DB-BD31-4B8C-83A1-F6EECF244321}">
                <p14:modId xmlns:p14="http://schemas.microsoft.com/office/powerpoint/2010/main" val="417113618"/>
              </p:ext>
            </p:extLst>
          </p:nvPr>
        </p:nvGraphicFramePr>
        <p:xfrm>
          <a:off x="3398838" y="5256000"/>
          <a:ext cx="3108325" cy="595313"/>
        </p:xfrm>
        <a:graphic>
          <a:graphicData uri="http://schemas.openxmlformats.org/presentationml/2006/ole">
            <mc:AlternateContent xmlns:mc="http://schemas.openxmlformats.org/markup-compatibility/2006">
              <mc:Choice xmlns:v="urn:schemas-microsoft-com:vml" Requires="v">
                <p:oleObj spid="_x0000_s42002" name="Equation" r:id="rId4" imgW="2247840" imgH="431640" progId="Equation.DSMT4">
                  <p:embed/>
                </p:oleObj>
              </mc:Choice>
              <mc:Fallback>
                <p:oleObj name="Equation" r:id="rId4" imgW="2247840" imgH="431640" progId="Equation.DSMT4">
                  <p:embed/>
                  <p:pic>
                    <p:nvPicPr>
                      <p:cNvPr id="0" name="Object 33"/>
                      <p:cNvPicPr>
                        <a:picLocks noChangeAspect="1" noChangeArrowheads="1"/>
                      </p:cNvPicPr>
                      <p:nvPr/>
                    </p:nvPicPr>
                    <p:blipFill>
                      <a:blip r:embed="rId5"/>
                      <a:srcRect/>
                      <a:stretch>
                        <a:fillRect/>
                      </a:stretch>
                    </p:blipFill>
                    <p:spPr bwMode="auto">
                      <a:xfrm>
                        <a:off x="3398838" y="5256000"/>
                        <a:ext cx="310832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 name="Rectangle 16"/>
          <p:cNvSpPr/>
          <p:nvPr/>
        </p:nvSpPr>
        <p:spPr>
          <a:xfrm>
            <a:off x="2482516" y="5868000"/>
            <a:ext cx="4940968" cy="369332"/>
          </a:xfrm>
          <a:prstGeom prst="rect">
            <a:avLst/>
          </a:prstGeom>
        </p:spPr>
        <p:txBody>
          <a:bodyPr wrap="none">
            <a:spAutoFit/>
          </a:bodyPr>
          <a:lstStyle/>
          <a:p>
            <a:r>
              <a:rPr lang="sv-SE" dirty="0" smtClean="0">
                <a:solidFill>
                  <a:srgbClr val="000000"/>
                </a:solidFill>
              </a:rPr>
              <a:t>Total Elmore time constant is then 39</a:t>
            </a:r>
            <a:r>
              <a:rPr lang="sv-SE" i="1" dirty="0" smtClean="0">
                <a:solidFill>
                  <a:srgbClr val="000000"/>
                </a:solidFill>
              </a:rPr>
              <a:t>RC</a:t>
            </a:r>
            <a:r>
              <a:rPr lang="sv-SE" dirty="0" smtClean="0">
                <a:solidFill>
                  <a:srgbClr val="000000"/>
                </a:solidFill>
              </a:rPr>
              <a:t>/16≈2.5</a:t>
            </a:r>
            <a:r>
              <a:rPr lang="sv-SE" i="1" dirty="0" smtClean="0">
                <a:solidFill>
                  <a:srgbClr val="000000"/>
                </a:solidFill>
              </a:rPr>
              <a:t>RC</a:t>
            </a:r>
            <a:r>
              <a:rPr lang="sv-SE" dirty="0" smtClean="0">
                <a:solidFill>
                  <a:srgbClr val="000000"/>
                </a:solidFill>
              </a:rPr>
              <a:t> </a:t>
            </a:r>
            <a:endParaRPr lang="sv-SE" dirty="0"/>
          </a:p>
        </p:txBody>
      </p:sp>
    </p:spTree>
    <p:extLst>
      <p:ext uri="{BB962C8B-B14F-4D97-AF65-F5344CB8AC3E}">
        <p14:creationId xmlns:p14="http://schemas.microsoft.com/office/powerpoint/2010/main" val="6681775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Divide and conquer</a:t>
            </a:r>
            <a:endParaRPr lang="sv-SE" dirty="0"/>
          </a:p>
        </p:txBody>
      </p:sp>
      <p:sp>
        <p:nvSpPr>
          <p:cNvPr id="3" name="Date Placeholder 2"/>
          <p:cNvSpPr>
            <a:spLocks noGrp="1"/>
          </p:cNvSpPr>
          <p:nvPr>
            <p:ph type="dt" sz="half" idx="10"/>
          </p:nvPr>
        </p:nvSpPr>
        <p:spPr/>
        <p:txBody>
          <a:bodyPr/>
          <a:lstStyle/>
          <a:p>
            <a:r>
              <a:rPr lang="sv-SE" smtClean="0"/>
              <a:t>2017</a:t>
            </a:r>
            <a:endParaRPr lang="sv-SE"/>
          </a:p>
        </p:txBody>
      </p:sp>
      <p:sp>
        <p:nvSpPr>
          <p:cNvPr id="4" name="Footer Placeholder 3"/>
          <p:cNvSpPr>
            <a:spLocks noGrp="1"/>
          </p:cNvSpPr>
          <p:nvPr>
            <p:ph type="ftr" sz="quarter" idx="11"/>
          </p:nvPr>
        </p:nvSpPr>
        <p:spPr/>
        <p:txBody>
          <a:bodyPr/>
          <a:lstStyle/>
          <a:p>
            <a:r>
              <a:rPr lang="sv-SE" smtClean="0"/>
              <a:t>Integrated Circuit Design</a:t>
            </a:r>
            <a:endParaRPr lang="sv-SE"/>
          </a:p>
        </p:txBody>
      </p:sp>
      <p:sp>
        <p:nvSpPr>
          <p:cNvPr id="5" name="Slide Number Placeholder 4"/>
          <p:cNvSpPr>
            <a:spLocks noGrp="1"/>
          </p:cNvSpPr>
          <p:nvPr>
            <p:ph type="sldNum" sz="quarter" idx="12"/>
          </p:nvPr>
        </p:nvSpPr>
        <p:spPr/>
        <p:txBody>
          <a:bodyPr/>
          <a:lstStyle/>
          <a:p>
            <a:r>
              <a:rPr lang="sv-SE" dirty="0" smtClean="0"/>
              <a:t>20</a:t>
            </a:r>
            <a:endParaRPr lang="sv-SE" dirty="0"/>
          </a:p>
        </p:txBody>
      </p:sp>
      <p:sp>
        <p:nvSpPr>
          <p:cNvPr id="6" name="Rectangle 5"/>
          <p:cNvSpPr/>
          <p:nvPr/>
        </p:nvSpPr>
        <p:spPr>
          <a:xfrm>
            <a:off x="672844" y="4328040"/>
            <a:ext cx="8560357" cy="923330"/>
          </a:xfrm>
          <a:prstGeom prst="rect">
            <a:avLst/>
          </a:prstGeom>
        </p:spPr>
        <p:txBody>
          <a:bodyPr wrap="none">
            <a:spAutoFit/>
          </a:bodyPr>
          <a:lstStyle/>
          <a:p>
            <a:pPr algn="ctr"/>
            <a:r>
              <a:rPr lang="sv-SE" dirty="0" smtClean="0">
                <a:solidFill>
                  <a:srgbClr val="000000"/>
                </a:solidFill>
              </a:rPr>
              <a:t>The wire to the other receiver is shorter, only ¾ of the other wire length</a:t>
            </a:r>
          </a:p>
          <a:p>
            <a:pPr algn="ctr"/>
            <a:r>
              <a:rPr lang="sv-SE" dirty="0" smtClean="0">
                <a:solidFill>
                  <a:srgbClr val="000000"/>
                </a:solidFill>
              </a:rPr>
              <a:t>Hence, the main path to the other receiver has resistance 3</a:t>
            </a:r>
            <a:r>
              <a:rPr lang="sv-SE" i="1" dirty="0" smtClean="0">
                <a:solidFill>
                  <a:srgbClr val="000000"/>
                </a:solidFill>
              </a:rPr>
              <a:t>R</a:t>
            </a:r>
            <a:r>
              <a:rPr lang="sv-SE" dirty="0" smtClean="0">
                <a:solidFill>
                  <a:srgbClr val="000000"/>
                </a:solidFill>
              </a:rPr>
              <a:t>/4 and capacitance 3</a:t>
            </a:r>
            <a:r>
              <a:rPr lang="sv-SE" i="1" dirty="0" smtClean="0">
                <a:solidFill>
                  <a:srgbClr val="000000"/>
                </a:solidFill>
              </a:rPr>
              <a:t>C</a:t>
            </a:r>
            <a:r>
              <a:rPr lang="sv-SE" dirty="0" smtClean="0">
                <a:solidFill>
                  <a:srgbClr val="000000"/>
                </a:solidFill>
              </a:rPr>
              <a:t>/4</a:t>
            </a:r>
          </a:p>
          <a:p>
            <a:pPr algn="ctr"/>
            <a:r>
              <a:rPr lang="sv-SE" dirty="0" smtClean="0">
                <a:solidFill>
                  <a:srgbClr val="000000"/>
                </a:solidFill>
              </a:rPr>
              <a:t>Main path delay contribution is found to be 22RC/16, and branch contribution is 15RC/16</a:t>
            </a:r>
            <a:endParaRPr lang="sv-SE" dirty="0"/>
          </a:p>
        </p:txBody>
      </p:sp>
      <p:graphicFrame>
        <p:nvGraphicFramePr>
          <p:cNvPr id="13" name="Object 12"/>
          <p:cNvGraphicFramePr>
            <a:graphicFrameLocks noChangeAspect="1"/>
          </p:cNvGraphicFramePr>
          <p:nvPr>
            <p:extLst>
              <p:ext uri="{D42A27DB-BD31-4B8C-83A1-F6EECF244321}">
                <p14:modId xmlns:p14="http://schemas.microsoft.com/office/powerpoint/2010/main" val="2154763057"/>
              </p:ext>
            </p:extLst>
          </p:nvPr>
        </p:nvGraphicFramePr>
        <p:xfrm>
          <a:off x="3398854" y="5256000"/>
          <a:ext cx="3108325" cy="595313"/>
        </p:xfrm>
        <a:graphic>
          <a:graphicData uri="http://schemas.openxmlformats.org/presentationml/2006/ole">
            <mc:AlternateContent xmlns:mc="http://schemas.openxmlformats.org/markup-compatibility/2006">
              <mc:Choice xmlns:v="urn:schemas-microsoft-com:vml" Requires="v">
                <p:oleObj spid="_x0000_s43024" name="Equation" r:id="rId3" imgW="2247840" imgH="431640" progId="Equation.DSMT4">
                  <p:embed/>
                </p:oleObj>
              </mc:Choice>
              <mc:Fallback>
                <p:oleObj name="Equation" r:id="rId3" imgW="2247840" imgH="431640" progId="Equation.DSMT4">
                  <p:embed/>
                  <p:pic>
                    <p:nvPicPr>
                      <p:cNvPr id="0" name=""/>
                      <p:cNvPicPr>
                        <a:picLocks noChangeAspect="1" noChangeArrowheads="1"/>
                      </p:cNvPicPr>
                      <p:nvPr/>
                    </p:nvPicPr>
                    <p:blipFill>
                      <a:blip r:embed="rId4"/>
                      <a:srcRect/>
                      <a:stretch>
                        <a:fillRect/>
                      </a:stretch>
                    </p:blipFill>
                    <p:spPr bwMode="auto">
                      <a:xfrm>
                        <a:off x="3398854" y="5256000"/>
                        <a:ext cx="310832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 name="Rectangle 16"/>
          <p:cNvSpPr/>
          <p:nvPr/>
        </p:nvSpPr>
        <p:spPr>
          <a:xfrm>
            <a:off x="2482516" y="5868000"/>
            <a:ext cx="4940968" cy="369332"/>
          </a:xfrm>
          <a:prstGeom prst="rect">
            <a:avLst/>
          </a:prstGeom>
        </p:spPr>
        <p:txBody>
          <a:bodyPr wrap="none">
            <a:spAutoFit/>
          </a:bodyPr>
          <a:lstStyle/>
          <a:p>
            <a:r>
              <a:rPr lang="sv-SE" dirty="0" smtClean="0">
                <a:solidFill>
                  <a:srgbClr val="000000"/>
                </a:solidFill>
              </a:rPr>
              <a:t>Total Elmore time constant is then 37</a:t>
            </a:r>
            <a:r>
              <a:rPr lang="sv-SE" i="1" dirty="0" smtClean="0">
                <a:solidFill>
                  <a:srgbClr val="000000"/>
                </a:solidFill>
              </a:rPr>
              <a:t>RC</a:t>
            </a:r>
            <a:r>
              <a:rPr lang="sv-SE" dirty="0" smtClean="0">
                <a:solidFill>
                  <a:srgbClr val="000000"/>
                </a:solidFill>
              </a:rPr>
              <a:t>/16≈2.3</a:t>
            </a:r>
            <a:r>
              <a:rPr lang="sv-SE" i="1" dirty="0" smtClean="0">
                <a:solidFill>
                  <a:srgbClr val="000000"/>
                </a:solidFill>
              </a:rPr>
              <a:t>RC</a:t>
            </a:r>
            <a:r>
              <a:rPr lang="sv-SE" dirty="0" smtClean="0">
                <a:solidFill>
                  <a:srgbClr val="000000"/>
                </a:solidFill>
              </a:rPr>
              <a:t> </a:t>
            </a:r>
            <a:endParaRPr lang="sv-SE" dirty="0"/>
          </a:p>
        </p:txBody>
      </p:sp>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665" y="1326093"/>
            <a:ext cx="5028671" cy="2903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08884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The dot operator</a:t>
            </a:r>
            <a:endParaRPr lang="sv-SE" dirty="0"/>
          </a:p>
        </p:txBody>
      </p:sp>
      <p:sp>
        <p:nvSpPr>
          <p:cNvPr id="3" name="Date Placeholder 2"/>
          <p:cNvSpPr>
            <a:spLocks noGrp="1"/>
          </p:cNvSpPr>
          <p:nvPr>
            <p:ph type="dt" sz="half" idx="10"/>
          </p:nvPr>
        </p:nvSpPr>
        <p:spPr/>
        <p:txBody>
          <a:bodyPr/>
          <a:lstStyle/>
          <a:p>
            <a:r>
              <a:rPr lang="sv-SE" smtClean="0"/>
              <a:t>2017</a:t>
            </a:r>
            <a:endParaRPr lang="sv-SE"/>
          </a:p>
        </p:txBody>
      </p:sp>
      <p:sp>
        <p:nvSpPr>
          <p:cNvPr id="4" name="Footer Placeholder 3"/>
          <p:cNvSpPr>
            <a:spLocks noGrp="1"/>
          </p:cNvSpPr>
          <p:nvPr>
            <p:ph type="ftr" sz="quarter" idx="11"/>
          </p:nvPr>
        </p:nvSpPr>
        <p:spPr/>
        <p:txBody>
          <a:bodyPr/>
          <a:lstStyle/>
          <a:p>
            <a:r>
              <a:rPr lang="sv-SE" smtClean="0"/>
              <a:t>Integrated Circuit Design</a:t>
            </a:r>
            <a:endParaRPr lang="sv-SE"/>
          </a:p>
        </p:txBody>
      </p:sp>
      <p:sp>
        <p:nvSpPr>
          <p:cNvPr id="5" name="Slide Number Placeholder 4"/>
          <p:cNvSpPr>
            <a:spLocks noGrp="1"/>
          </p:cNvSpPr>
          <p:nvPr>
            <p:ph type="sldNum" sz="quarter" idx="12"/>
          </p:nvPr>
        </p:nvSpPr>
        <p:spPr/>
        <p:txBody>
          <a:bodyPr/>
          <a:lstStyle/>
          <a:p>
            <a:r>
              <a:rPr lang="sv-SE" dirty="0" smtClean="0"/>
              <a:t>21</a:t>
            </a:r>
            <a:endParaRPr lang="sv-SE" dirty="0"/>
          </a:p>
        </p:txBody>
      </p:sp>
      <p:sp>
        <p:nvSpPr>
          <p:cNvPr id="6" name="Rectangle 2"/>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graphicFrame>
        <p:nvGraphicFramePr>
          <p:cNvPr id="7" name="Object 6"/>
          <p:cNvGraphicFramePr>
            <a:graphicFrameLocks noChangeAspect="1"/>
          </p:cNvGraphicFramePr>
          <p:nvPr>
            <p:extLst>
              <p:ext uri="{D42A27DB-BD31-4B8C-83A1-F6EECF244321}">
                <p14:modId xmlns:p14="http://schemas.microsoft.com/office/powerpoint/2010/main" val="3999735139"/>
              </p:ext>
            </p:extLst>
          </p:nvPr>
        </p:nvGraphicFramePr>
        <p:xfrm>
          <a:off x="4559314" y="1815578"/>
          <a:ext cx="1387499" cy="532191"/>
        </p:xfrm>
        <a:graphic>
          <a:graphicData uri="http://schemas.openxmlformats.org/presentationml/2006/ole">
            <mc:AlternateContent xmlns:mc="http://schemas.openxmlformats.org/markup-compatibility/2006">
              <mc:Choice xmlns:v="urn:schemas-microsoft-com:vml" Requires="v">
                <p:oleObj spid="_x0000_s44106" name="Equation" r:id="rId3" imgW="1155600" imgH="457200" progId="Equation.DSMT4">
                  <p:embed/>
                </p:oleObj>
              </mc:Choice>
              <mc:Fallback>
                <p:oleObj name="Equation" r:id="rId3" imgW="1155600" imgH="457200" progId="Equation.DSMT4">
                  <p:embed/>
                  <p:pic>
                    <p:nvPicPr>
                      <p:cNvPr id="0" name="Object 1"/>
                      <p:cNvPicPr>
                        <a:picLocks noChangeAspect="1" noChangeArrowheads="1"/>
                      </p:cNvPicPr>
                      <p:nvPr/>
                    </p:nvPicPr>
                    <p:blipFill>
                      <a:blip r:embed="rId4"/>
                      <a:srcRect/>
                      <a:stretch>
                        <a:fillRect/>
                      </a:stretch>
                    </p:blipFill>
                    <p:spPr bwMode="auto">
                      <a:xfrm>
                        <a:off x="4559314" y="1815578"/>
                        <a:ext cx="1387499" cy="532191"/>
                      </a:xfrm>
                      <a:prstGeom prst="rect">
                        <a:avLst/>
                      </a:prstGeom>
                      <a:noFill/>
                    </p:spPr>
                  </p:pic>
                </p:oleObj>
              </mc:Fallback>
            </mc:AlternateContent>
          </a:graphicData>
        </a:graphic>
      </p:graphicFrame>
      <p:grpSp>
        <p:nvGrpSpPr>
          <p:cNvPr id="23" name="Group 22"/>
          <p:cNvGrpSpPr/>
          <p:nvPr/>
        </p:nvGrpSpPr>
        <p:grpSpPr>
          <a:xfrm>
            <a:off x="4085181" y="2959881"/>
            <a:ext cx="4003998" cy="2270693"/>
            <a:chOff x="4085181" y="2951414"/>
            <a:chExt cx="4003998" cy="2270693"/>
          </a:xfrm>
        </p:grpSpPr>
        <p:cxnSp>
          <p:nvCxnSpPr>
            <p:cNvPr id="24" name="Line 2174"/>
            <p:cNvCxnSpPr>
              <a:cxnSpLocks noChangeAspect="1" noChangeShapeType="1"/>
            </p:cNvCxnSpPr>
            <p:nvPr/>
          </p:nvCxnSpPr>
          <p:spPr bwMode="auto">
            <a:xfrm flipH="1" flipV="1">
              <a:off x="7338387" y="3390897"/>
              <a:ext cx="486000" cy="52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5" name="Line 2175"/>
            <p:cNvCxnSpPr>
              <a:cxnSpLocks noChangeAspect="1" noChangeShapeType="1"/>
            </p:cNvCxnSpPr>
            <p:nvPr/>
          </p:nvCxnSpPr>
          <p:spPr bwMode="auto">
            <a:xfrm flipH="1" flipV="1">
              <a:off x="7338385" y="3570021"/>
              <a:ext cx="648000" cy="7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6" name="Line 2174"/>
            <p:cNvCxnSpPr>
              <a:cxnSpLocks noChangeAspect="1" noChangeShapeType="1"/>
            </p:cNvCxnSpPr>
            <p:nvPr/>
          </p:nvCxnSpPr>
          <p:spPr bwMode="auto">
            <a:xfrm flipH="1" flipV="1">
              <a:off x="6363175" y="3390897"/>
              <a:ext cx="486000" cy="52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7" name="Line 2175"/>
            <p:cNvCxnSpPr>
              <a:cxnSpLocks noChangeAspect="1" noChangeShapeType="1"/>
            </p:cNvCxnSpPr>
            <p:nvPr/>
          </p:nvCxnSpPr>
          <p:spPr bwMode="auto">
            <a:xfrm flipH="1" flipV="1">
              <a:off x="6363173" y="3570021"/>
              <a:ext cx="648000" cy="7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28" name="Group 27"/>
            <p:cNvGrpSpPr/>
            <p:nvPr/>
          </p:nvGrpSpPr>
          <p:grpSpPr>
            <a:xfrm>
              <a:off x="6018253" y="3142362"/>
              <a:ext cx="1967873" cy="432002"/>
              <a:chOff x="5104625" y="490835"/>
              <a:chExt cx="1967873" cy="486000"/>
            </a:xfrm>
          </p:grpSpPr>
          <p:cxnSp>
            <p:nvCxnSpPr>
              <p:cNvPr id="103" name="Line 2174"/>
              <p:cNvCxnSpPr>
                <a:cxnSpLocks noChangeAspect="1" noChangeShapeType="1"/>
              </p:cNvCxnSpPr>
              <p:nvPr/>
            </p:nvCxnSpPr>
            <p:spPr bwMode="auto">
              <a:xfrm flipV="1">
                <a:off x="7072129" y="490835"/>
                <a:ext cx="369" cy="486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04" name="Line 2174"/>
              <p:cNvCxnSpPr>
                <a:cxnSpLocks noChangeAspect="1" noChangeShapeType="1"/>
              </p:cNvCxnSpPr>
              <p:nvPr/>
            </p:nvCxnSpPr>
            <p:spPr bwMode="auto">
              <a:xfrm flipV="1">
                <a:off x="6096917" y="490835"/>
                <a:ext cx="369" cy="486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05" name="Line 2174"/>
              <p:cNvCxnSpPr>
                <a:cxnSpLocks noChangeAspect="1" noChangeShapeType="1"/>
              </p:cNvCxnSpPr>
              <p:nvPr/>
            </p:nvCxnSpPr>
            <p:spPr bwMode="auto">
              <a:xfrm flipV="1">
                <a:off x="5104625" y="490835"/>
                <a:ext cx="369" cy="486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cxnSp>
          <p:nvCxnSpPr>
            <p:cNvPr id="29" name="Line 2175"/>
            <p:cNvCxnSpPr>
              <a:cxnSpLocks noChangeAspect="1" noChangeShapeType="1"/>
            </p:cNvCxnSpPr>
            <p:nvPr/>
          </p:nvCxnSpPr>
          <p:spPr bwMode="auto">
            <a:xfrm flipV="1">
              <a:off x="7823199" y="3142364"/>
              <a:ext cx="234" cy="24905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0" name="Line 2175"/>
            <p:cNvCxnSpPr>
              <a:cxnSpLocks noChangeAspect="1" noChangeShapeType="1"/>
            </p:cNvCxnSpPr>
            <p:nvPr/>
          </p:nvCxnSpPr>
          <p:spPr bwMode="auto">
            <a:xfrm flipV="1">
              <a:off x="6847987" y="3142364"/>
              <a:ext cx="234" cy="24905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1" name="Line 2175"/>
            <p:cNvCxnSpPr>
              <a:cxnSpLocks noChangeAspect="1" noChangeShapeType="1"/>
            </p:cNvCxnSpPr>
            <p:nvPr/>
          </p:nvCxnSpPr>
          <p:spPr bwMode="auto">
            <a:xfrm flipV="1">
              <a:off x="5855696" y="3142364"/>
              <a:ext cx="234" cy="24905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2" name="Line 2174"/>
            <p:cNvCxnSpPr>
              <a:cxnSpLocks noChangeAspect="1" noChangeShapeType="1"/>
            </p:cNvCxnSpPr>
            <p:nvPr/>
          </p:nvCxnSpPr>
          <p:spPr bwMode="auto">
            <a:xfrm flipH="1" flipV="1">
              <a:off x="5370884" y="3390897"/>
              <a:ext cx="486000" cy="52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3" name="Line 2175"/>
            <p:cNvCxnSpPr>
              <a:cxnSpLocks noChangeAspect="1" noChangeShapeType="1"/>
            </p:cNvCxnSpPr>
            <p:nvPr/>
          </p:nvCxnSpPr>
          <p:spPr bwMode="auto">
            <a:xfrm flipH="1" flipV="1">
              <a:off x="5370882" y="3570021"/>
              <a:ext cx="648000" cy="7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34" name="Group 33"/>
            <p:cNvGrpSpPr/>
            <p:nvPr/>
          </p:nvGrpSpPr>
          <p:grpSpPr>
            <a:xfrm rot="16200000" flipH="1">
              <a:off x="4503675" y="3034367"/>
              <a:ext cx="432000" cy="648000"/>
              <a:chOff x="3590046" y="382839"/>
              <a:chExt cx="432000" cy="648000"/>
            </a:xfrm>
          </p:grpSpPr>
          <p:cxnSp>
            <p:nvCxnSpPr>
              <p:cNvPr id="99" name="Line 2174"/>
              <p:cNvCxnSpPr>
                <a:cxnSpLocks noChangeAspect="1" noChangeShapeType="1"/>
              </p:cNvCxnSpPr>
              <p:nvPr/>
            </p:nvCxnSpPr>
            <p:spPr bwMode="auto">
              <a:xfrm rot="16200000" flipV="1">
                <a:off x="3806045" y="814582"/>
                <a:ext cx="1" cy="432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00" name="Line 2175"/>
              <p:cNvCxnSpPr>
                <a:cxnSpLocks noChangeAspect="1" noChangeShapeType="1"/>
              </p:cNvCxnSpPr>
              <p:nvPr/>
            </p:nvCxnSpPr>
            <p:spPr bwMode="auto">
              <a:xfrm rot="16200000" flipH="1" flipV="1">
                <a:off x="3716046" y="747629"/>
                <a:ext cx="0" cy="252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01" name="Line 2174"/>
              <p:cNvCxnSpPr>
                <a:cxnSpLocks noChangeAspect="1" noChangeShapeType="1"/>
              </p:cNvCxnSpPr>
              <p:nvPr/>
            </p:nvCxnSpPr>
            <p:spPr bwMode="auto">
              <a:xfrm rot="16200000" flipV="1">
                <a:off x="3595843" y="625579"/>
                <a:ext cx="486000" cy="52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02" name="Line 2175"/>
              <p:cNvCxnSpPr>
                <a:cxnSpLocks noChangeAspect="1" noChangeShapeType="1"/>
              </p:cNvCxnSpPr>
              <p:nvPr/>
            </p:nvCxnSpPr>
            <p:spPr bwMode="auto">
              <a:xfrm rot="16200000" flipV="1">
                <a:off x="3694055" y="706489"/>
                <a:ext cx="648000" cy="7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sp>
          <p:nvSpPr>
            <p:cNvPr id="35" name="Rectangle 34"/>
            <p:cNvSpPr>
              <a:spLocks noChangeArrowheads="1"/>
            </p:cNvSpPr>
            <p:nvPr/>
          </p:nvSpPr>
          <p:spPr bwMode="auto">
            <a:xfrm flipH="1">
              <a:off x="4787330" y="2951414"/>
              <a:ext cx="193964"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600"/>
                </a:lnSpc>
                <a:spcBef>
                  <a:spcPts val="480"/>
                </a:spcBef>
                <a:spcAft>
                  <a:spcPts val="0"/>
                </a:spcAft>
              </a:pPr>
              <a:r>
                <a:rPr lang="en-US" sz="1100">
                  <a:solidFill>
                    <a:srgbClr val="000000"/>
                  </a:solidFill>
                  <a:latin typeface="+mn-lt"/>
                  <a:ea typeface="Calibri"/>
                  <a:cs typeface="Geneva"/>
                </a:rPr>
                <a:t>G</a:t>
              </a:r>
              <a:r>
                <a:rPr lang="en-US" sz="1100">
                  <a:solidFill>
                    <a:srgbClr val="000000"/>
                  </a:solidFill>
                  <a:effectLst/>
                  <a:latin typeface="+mn-lt"/>
                  <a:ea typeface="Calibri"/>
                  <a:cs typeface="Geneva"/>
                </a:rPr>
                <a:t>7 </a:t>
              </a:r>
              <a:endParaRPr lang="sv-SE" sz="1100">
                <a:effectLst/>
                <a:latin typeface="+mn-lt"/>
                <a:ea typeface="Calibri"/>
                <a:cs typeface="Times New Roman"/>
              </a:endParaRPr>
            </a:p>
          </p:txBody>
        </p:sp>
        <p:sp>
          <p:nvSpPr>
            <p:cNvPr id="36" name="Rectangle 35"/>
            <p:cNvSpPr>
              <a:spLocks noChangeArrowheads="1"/>
            </p:cNvSpPr>
            <p:nvPr/>
          </p:nvSpPr>
          <p:spPr bwMode="auto">
            <a:xfrm flipH="1">
              <a:off x="5003359" y="2951414"/>
              <a:ext cx="176330"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600"/>
                </a:lnSpc>
                <a:spcBef>
                  <a:spcPts val="480"/>
                </a:spcBef>
                <a:spcAft>
                  <a:spcPts val="0"/>
                </a:spcAft>
              </a:pPr>
              <a:r>
                <a:rPr lang="en-US" sz="1100">
                  <a:solidFill>
                    <a:srgbClr val="000000"/>
                  </a:solidFill>
                  <a:effectLst/>
                  <a:latin typeface="+mn-lt"/>
                  <a:ea typeface="Calibri"/>
                  <a:cs typeface="Geneva"/>
                </a:rPr>
                <a:t>P7 </a:t>
              </a:r>
              <a:endParaRPr lang="sv-SE" sz="1100">
                <a:effectLst/>
                <a:latin typeface="+mn-lt"/>
                <a:ea typeface="Calibri"/>
                <a:cs typeface="Times New Roman"/>
              </a:endParaRPr>
            </a:p>
          </p:txBody>
        </p:sp>
        <p:sp>
          <p:nvSpPr>
            <p:cNvPr id="37" name="Rectangle 36"/>
            <p:cNvSpPr>
              <a:spLocks noChangeArrowheads="1"/>
            </p:cNvSpPr>
            <p:nvPr/>
          </p:nvSpPr>
          <p:spPr bwMode="auto">
            <a:xfrm flipH="1">
              <a:off x="5752849" y="2951414"/>
              <a:ext cx="193964"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600"/>
                </a:lnSpc>
                <a:spcBef>
                  <a:spcPts val="480"/>
                </a:spcBef>
                <a:spcAft>
                  <a:spcPts val="0"/>
                </a:spcAft>
              </a:pPr>
              <a:r>
                <a:rPr lang="en-US" sz="1100">
                  <a:solidFill>
                    <a:srgbClr val="000000"/>
                  </a:solidFill>
                  <a:effectLst/>
                  <a:latin typeface="+mn-lt"/>
                  <a:ea typeface="Calibri"/>
                  <a:cs typeface="Geneva"/>
                </a:rPr>
                <a:t>G5 </a:t>
              </a:r>
              <a:endParaRPr lang="sv-SE" sz="1100">
                <a:effectLst/>
                <a:latin typeface="+mn-lt"/>
                <a:ea typeface="Calibri"/>
                <a:cs typeface="Times New Roman"/>
              </a:endParaRPr>
            </a:p>
          </p:txBody>
        </p:sp>
        <p:sp>
          <p:nvSpPr>
            <p:cNvPr id="38" name="Rectangle 37"/>
            <p:cNvSpPr>
              <a:spLocks noChangeArrowheads="1"/>
            </p:cNvSpPr>
            <p:nvPr/>
          </p:nvSpPr>
          <p:spPr bwMode="auto">
            <a:xfrm flipH="1">
              <a:off x="5968849" y="2951414"/>
              <a:ext cx="176330"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600"/>
                </a:lnSpc>
                <a:spcBef>
                  <a:spcPts val="480"/>
                </a:spcBef>
                <a:spcAft>
                  <a:spcPts val="0"/>
                </a:spcAft>
              </a:pPr>
              <a:r>
                <a:rPr lang="en-US" sz="1100">
                  <a:solidFill>
                    <a:srgbClr val="000000"/>
                  </a:solidFill>
                  <a:effectLst/>
                  <a:latin typeface="+mn-lt"/>
                  <a:ea typeface="Calibri"/>
                  <a:cs typeface="Geneva"/>
                </a:rPr>
                <a:t>P5 </a:t>
              </a:r>
              <a:endParaRPr lang="sv-SE" sz="1100">
                <a:effectLst/>
                <a:latin typeface="+mn-lt"/>
                <a:ea typeface="Calibri"/>
                <a:cs typeface="Times New Roman"/>
              </a:endParaRPr>
            </a:p>
          </p:txBody>
        </p:sp>
        <p:sp>
          <p:nvSpPr>
            <p:cNvPr id="39" name="Rectangle 38"/>
            <p:cNvSpPr>
              <a:spLocks noChangeArrowheads="1"/>
            </p:cNvSpPr>
            <p:nvPr/>
          </p:nvSpPr>
          <p:spPr bwMode="auto">
            <a:xfrm flipH="1">
              <a:off x="6238849" y="2951414"/>
              <a:ext cx="193964"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600"/>
                </a:lnSpc>
                <a:spcBef>
                  <a:spcPts val="480"/>
                </a:spcBef>
                <a:spcAft>
                  <a:spcPts val="0"/>
                </a:spcAft>
              </a:pPr>
              <a:r>
                <a:rPr lang="en-US" sz="1100">
                  <a:solidFill>
                    <a:srgbClr val="000000"/>
                  </a:solidFill>
                  <a:effectLst/>
                  <a:latin typeface="+mn-lt"/>
                  <a:ea typeface="Calibri"/>
                  <a:cs typeface="Geneva"/>
                </a:rPr>
                <a:t>G4 </a:t>
              </a:r>
              <a:endParaRPr lang="sv-SE" sz="1100">
                <a:effectLst/>
                <a:latin typeface="+mn-lt"/>
                <a:ea typeface="Calibri"/>
                <a:cs typeface="Times New Roman"/>
              </a:endParaRPr>
            </a:p>
          </p:txBody>
        </p:sp>
        <p:sp>
          <p:nvSpPr>
            <p:cNvPr id="40" name="Rectangle 39"/>
            <p:cNvSpPr>
              <a:spLocks noChangeArrowheads="1"/>
            </p:cNvSpPr>
            <p:nvPr/>
          </p:nvSpPr>
          <p:spPr bwMode="auto">
            <a:xfrm flipH="1">
              <a:off x="6472849" y="2951414"/>
              <a:ext cx="176330"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600"/>
                </a:lnSpc>
                <a:spcBef>
                  <a:spcPts val="480"/>
                </a:spcBef>
                <a:spcAft>
                  <a:spcPts val="0"/>
                </a:spcAft>
              </a:pPr>
              <a:r>
                <a:rPr lang="en-US" sz="1100">
                  <a:solidFill>
                    <a:srgbClr val="000000"/>
                  </a:solidFill>
                  <a:effectLst/>
                  <a:latin typeface="+mn-lt"/>
                  <a:ea typeface="Calibri"/>
                  <a:cs typeface="Geneva"/>
                </a:rPr>
                <a:t>P4 </a:t>
              </a:r>
              <a:endParaRPr lang="sv-SE" sz="1100">
                <a:effectLst/>
                <a:latin typeface="+mn-lt"/>
                <a:ea typeface="Calibri"/>
                <a:cs typeface="Times New Roman"/>
              </a:endParaRPr>
            </a:p>
          </p:txBody>
        </p:sp>
        <p:sp>
          <p:nvSpPr>
            <p:cNvPr id="41" name="Rectangle 40"/>
            <p:cNvSpPr>
              <a:spLocks noChangeArrowheads="1"/>
            </p:cNvSpPr>
            <p:nvPr/>
          </p:nvSpPr>
          <p:spPr bwMode="auto">
            <a:xfrm flipH="1">
              <a:off x="6724849" y="2951414"/>
              <a:ext cx="193964"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600"/>
                </a:lnSpc>
                <a:spcBef>
                  <a:spcPts val="480"/>
                </a:spcBef>
                <a:spcAft>
                  <a:spcPts val="0"/>
                </a:spcAft>
              </a:pPr>
              <a:r>
                <a:rPr lang="en-US" sz="1100">
                  <a:solidFill>
                    <a:srgbClr val="000000"/>
                  </a:solidFill>
                  <a:effectLst/>
                  <a:latin typeface="+mn-lt"/>
                  <a:ea typeface="Calibri"/>
                  <a:cs typeface="Geneva"/>
                </a:rPr>
                <a:t>G3 </a:t>
              </a:r>
              <a:endParaRPr lang="sv-SE" sz="1100">
                <a:effectLst/>
                <a:latin typeface="+mn-lt"/>
                <a:ea typeface="Calibri"/>
                <a:cs typeface="Times New Roman"/>
              </a:endParaRPr>
            </a:p>
          </p:txBody>
        </p:sp>
        <p:sp>
          <p:nvSpPr>
            <p:cNvPr id="42" name="Rectangle 41"/>
            <p:cNvSpPr>
              <a:spLocks noChangeArrowheads="1"/>
            </p:cNvSpPr>
            <p:nvPr/>
          </p:nvSpPr>
          <p:spPr bwMode="auto">
            <a:xfrm flipH="1">
              <a:off x="6940849" y="2951414"/>
              <a:ext cx="176330"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600"/>
                </a:lnSpc>
                <a:spcBef>
                  <a:spcPts val="480"/>
                </a:spcBef>
                <a:spcAft>
                  <a:spcPts val="0"/>
                </a:spcAft>
              </a:pPr>
              <a:r>
                <a:rPr lang="en-US" sz="1100">
                  <a:solidFill>
                    <a:srgbClr val="000000"/>
                  </a:solidFill>
                  <a:effectLst/>
                  <a:latin typeface="+mn-lt"/>
                  <a:ea typeface="Calibri"/>
                  <a:cs typeface="Geneva"/>
                </a:rPr>
                <a:t>P3 </a:t>
              </a:r>
              <a:endParaRPr lang="sv-SE" sz="1100">
                <a:effectLst/>
                <a:latin typeface="+mn-lt"/>
                <a:ea typeface="Calibri"/>
                <a:cs typeface="Times New Roman"/>
              </a:endParaRPr>
            </a:p>
          </p:txBody>
        </p:sp>
        <p:sp>
          <p:nvSpPr>
            <p:cNvPr id="43" name="Rectangle 42"/>
            <p:cNvSpPr>
              <a:spLocks noChangeArrowheads="1"/>
            </p:cNvSpPr>
            <p:nvPr/>
          </p:nvSpPr>
          <p:spPr bwMode="auto">
            <a:xfrm flipH="1">
              <a:off x="7228849" y="2951414"/>
              <a:ext cx="193964"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600"/>
                </a:lnSpc>
                <a:spcBef>
                  <a:spcPts val="480"/>
                </a:spcBef>
                <a:spcAft>
                  <a:spcPts val="0"/>
                </a:spcAft>
              </a:pPr>
              <a:r>
                <a:rPr lang="en-US" sz="1100">
                  <a:solidFill>
                    <a:srgbClr val="000000"/>
                  </a:solidFill>
                  <a:effectLst/>
                  <a:latin typeface="+mn-lt"/>
                  <a:ea typeface="Calibri"/>
                  <a:cs typeface="Geneva"/>
                </a:rPr>
                <a:t>G2 </a:t>
              </a:r>
              <a:endParaRPr lang="sv-SE" sz="1100">
                <a:effectLst/>
                <a:latin typeface="+mn-lt"/>
                <a:ea typeface="Calibri"/>
                <a:cs typeface="Times New Roman"/>
              </a:endParaRPr>
            </a:p>
          </p:txBody>
        </p:sp>
        <p:sp>
          <p:nvSpPr>
            <p:cNvPr id="44" name="Rectangle 43"/>
            <p:cNvSpPr>
              <a:spLocks noChangeArrowheads="1"/>
            </p:cNvSpPr>
            <p:nvPr/>
          </p:nvSpPr>
          <p:spPr bwMode="auto">
            <a:xfrm flipH="1">
              <a:off x="7444849" y="2951414"/>
              <a:ext cx="176330"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600"/>
                </a:lnSpc>
                <a:spcBef>
                  <a:spcPts val="480"/>
                </a:spcBef>
                <a:spcAft>
                  <a:spcPts val="0"/>
                </a:spcAft>
              </a:pPr>
              <a:r>
                <a:rPr lang="en-US" sz="1100">
                  <a:solidFill>
                    <a:srgbClr val="000000"/>
                  </a:solidFill>
                  <a:effectLst/>
                  <a:latin typeface="+mn-lt"/>
                  <a:ea typeface="Calibri"/>
                  <a:cs typeface="Geneva"/>
                </a:rPr>
                <a:t>P2 </a:t>
              </a:r>
              <a:endParaRPr lang="sv-SE" sz="1100">
                <a:effectLst/>
                <a:latin typeface="+mn-lt"/>
                <a:ea typeface="Calibri"/>
                <a:cs typeface="Times New Roman"/>
              </a:endParaRPr>
            </a:p>
          </p:txBody>
        </p:sp>
        <p:sp>
          <p:nvSpPr>
            <p:cNvPr id="45" name="Rectangle 44"/>
            <p:cNvSpPr>
              <a:spLocks noChangeArrowheads="1"/>
            </p:cNvSpPr>
            <p:nvPr/>
          </p:nvSpPr>
          <p:spPr bwMode="auto">
            <a:xfrm flipH="1">
              <a:off x="7696849" y="2951414"/>
              <a:ext cx="193964"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600"/>
                </a:lnSpc>
                <a:spcBef>
                  <a:spcPts val="480"/>
                </a:spcBef>
                <a:spcAft>
                  <a:spcPts val="0"/>
                </a:spcAft>
              </a:pPr>
              <a:r>
                <a:rPr lang="en-US" sz="1100">
                  <a:solidFill>
                    <a:srgbClr val="000000"/>
                  </a:solidFill>
                  <a:effectLst/>
                  <a:latin typeface="+mn-lt"/>
                  <a:ea typeface="Calibri"/>
                  <a:cs typeface="Geneva"/>
                </a:rPr>
                <a:t>G1 </a:t>
              </a:r>
              <a:endParaRPr lang="sv-SE" sz="1100">
                <a:effectLst/>
                <a:latin typeface="+mn-lt"/>
                <a:ea typeface="Calibri"/>
                <a:cs typeface="Times New Roman"/>
              </a:endParaRPr>
            </a:p>
          </p:txBody>
        </p:sp>
        <p:sp>
          <p:nvSpPr>
            <p:cNvPr id="46" name="Rectangle 45"/>
            <p:cNvSpPr>
              <a:spLocks noChangeArrowheads="1"/>
            </p:cNvSpPr>
            <p:nvPr/>
          </p:nvSpPr>
          <p:spPr bwMode="auto">
            <a:xfrm flipH="1">
              <a:off x="7912849" y="2951414"/>
              <a:ext cx="176330"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600"/>
                </a:lnSpc>
                <a:spcBef>
                  <a:spcPts val="480"/>
                </a:spcBef>
                <a:spcAft>
                  <a:spcPts val="0"/>
                </a:spcAft>
              </a:pPr>
              <a:r>
                <a:rPr lang="en-US" sz="1100">
                  <a:solidFill>
                    <a:srgbClr val="000000"/>
                  </a:solidFill>
                  <a:effectLst/>
                  <a:latin typeface="+mn-lt"/>
                  <a:ea typeface="Calibri"/>
                  <a:cs typeface="Geneva"/>
                </a:rPr>
                <a:t>P1 </a:t>
              </a:r>
              <a:endParaRPr lang="sv-SE" sz="1100">
                <a:effectLst/>
                <a:latin typeface="+mn-lt"/>
                <a:ea typeface="Calibri"/>
                <a:cs typeface="Times New Roman"/>
              </a:endParaRPr>
            </a:p>
          </p:txBody>
        </p:sp>
        <p:sp>
          <p:nvSpPr>
            <p:cNvPr id="47" name="Rectangle 46"/>
            <p:cNvSpPr>
              <a:spLocks noChangeArrowheads="1"/>
            </p:cNvSpPr>
            <p:nvPr/>
          </p:nvSpPr>
          <p:spPr bwMode="auto">
            <a:xfrm flipH="1">
              <a:off x="4276189" y="2951414"/>
              <a:ext cx="193964"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600"/>
                </a:lnSpc>
                <a:spcBef>
                  <a:spcPts val="480"/>
                </a:spcBef>
                <a:spcAft>
                  <a:spcPts val="0"/>
                </a:spcAft>
              </a:pPr>
              <a:r>
                <a:rPr lang="en-US" sz="1100">
                  <a:solidFill>
                    <a:srgbClr val="000000"/>
                  </a:solidFill>
                  <a:latin typeface="+mn-lt"/>
                  <a:ea typeface="Calibri"/>
                  <a:cs typeface="Geneva"/>
                </a:rPr>
                <a:t>G</a:t>
              </a:r>
              <a:r>
                <a:rPr lang="en-US" sz="1100">
                  <a:solidFill>
                    <a:srgbClr val="000000"/>
                  </a:solidFill>
                  <a:effectLst/>
                  <a:latin typeface="+mn-lt"/>
                  <a:ea typeface="Calibri"/>
                  <a:cs typeface="Geneva"/>
                </a:rPr>
                <a:t>8 </a:t>
              </a:r>
              <a:endParaRPr lang="sv-SE" sz="1100">
                <a:effectLst/>
                <a:latin typeface="+mn-lt"/>
                <a:ea typeface="Calibri"/>
                <a:cs typeface="Times New Roman"/>
              </a:endParaRPr>
            </a:p>
          </p:txBody>
        </p:sp>
        <p:sp>
          <p:nvSpPr>
            <p:cNvPr id="48" name="Rectangle 47"/>
            <p:cNvSpPr>
              <a:spLocks noChangeArrowheads="1"/>
            </p:cNvSpPr>
            <p:nvPr/>
          </p:nvSpPr>
          <p:spPr bwMode="auto">
            <a:xfrm flipH="1">
              <a:off x="4499304" y="2951414"/>
              <a:ext cx="176330"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600"/>
                </a:lnSpc>
                <a:spcBef>
                  <a:spcPts val="480"/>
                </a:spcBef>
                <a:spcAft>
                  <a:spcPts val="0"/>
                </a:spcAft>
              </a:pPr>
              <a:r>
                <a:rPr lang="en-US" sz="1100">
                  <a:solidFill>
                    <a:srgbClr val="000000"/>
                  </a:solidFill>
                  <a:effectLst/>
                  <a:latin typeface="+mn-lt"/>
                  <a:ea typeface="Calibri"/>
                  <a:cs typeface="Geneva"/>
                </a:rPr>
                <a:t>P8 </a:t>
              </a:r>
              <a:endParaRPr lang="sv-SE" sz="1100">
                <a:effectLst/>
                <a:latin typeface="+mn-lt"/>
                <a:ea typeface="Calibri"/>
                <a:cs typeface="Times New Roman"/>
              </a:endParaRPr>
            </a:p>
          </p:txBody>
        </p:sp>
        <p:sp>
          <p:nvSpPr>
            <p:cNvPr id="49" name="Rectangle 48"/>
            <p:cNvSpPr>
              <a:spLocks noChangeArrowheads="1"/>
            </p:cNvSpPr>
            <p:nvPr/>
          </p:nvSpPr>
          <p:spPr bwMode="auto">
            <a:xfrm flipH="1">
              <a:off x="5248521" y="2951414"/>
              <a:ext cx="193964"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600"/>
                </a:lnSpc>
                <a:spcBef>
                  <a:spcPts val="480"/>
                </a:spcBef>
                <a:spcAft>
                  <a:spcPts val="0"/>
                </a:spcAft>
              </a:pPr>
              <a:r>
                <a:rPr lang="en-US" sz="1100">
                  <a:solidFill>
                    <a:srgbClr val="000000"/>
                  </a:solidFill>
                  <a:effectLst/>
                  <a:latin typeface="+mn-lt"/>
                  <a:ea typeface="Calibri"/>
                  <a:cs typeface="Geneva"/>
                </a:rPr>
                <a:t>G6 </a:t>
              </a:r>
              <a:endParaRPr lang="sv-SE" sz="1100">
                <a:effectLst/>
                <a:latin typeface="+mn-lt"/>
                <a:ea typeface="Calibri"/>
                <a:cs typeface="Times New Roman"/>
              </a:endParaRPr>
            </a:p>
          </p:txBody>
        </p:sp>
        <p:sp>
          <p:nvSpPr>
            <p:cNvPr id="50" name="Rectangle 49"/>
            <p:cNvSpPr>
              <a:spLocks noChangeArrowheads="1"/>
            </p:cNvSpPr>
            <p:nvPr/>
          </p:nvSpPr>
          <p:spPr bwMode="auto">
            <a:xfrm flipH="1">
              <a:off x="5464849" y="2951414"/>
              <a:ext cx="176330"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600"/>
                </a:lnSpc>
                <a:spcBef>
                  <a:spcPts val="480"/>
                </a:spcBef>
                <a:spcAft>
                  <a:spcPts val="0"/>
                </a:spcAft>
              </a:pPr>
              <a:r>
                <a:rPr lang="en-US" sz="1100">
                  <a:solidFill>
                    <a:srgbClr val="000000"/>
                  </a:solidFill>
                  <a:effectLst/>
                  <a:latin typeface="+mn-lt"/>
                  <a:ea typeface="Calibri"/>
                  <a:cs typeface="Geneva"/>
                </a:rPr>
                <a:t>P6 </a:t>
              </a:r>
              <a:endParaRPr lang="sv-SE" sz="1100">
                <a:effectLst/>
                <a:latin typeface="+mn-lt"/>
                <a:ea typeface="Calibri"/>
                <a:cs typeface="Times New Roman"/>
              </a:endParaRPr>
            </a:p>
          </p:txBody>
        </p:sp>
        <p:grpSp>
          <p:nvGrpSpPr>
            <p:cNvPr id="51" name="Group 50"/>
            <p:cNvGrpSpPr/>
            <p:nvPr/>
          </p:nvGrpSpPr>
          <p:grpSpPr>
            <a:xfrm rot="5400000" flipH="1">
              <a:off x="3452378" y="4063597"/>
              <a:ext cx="2016000" cy="173535"/>
              <a:chOff x="2538750" y="1412069"/>
              <a:chExt cx="748357" cy="163123"/>
            </a:xfrm>
          </p:grpSpPr>
          <p:cxnSp>
            <p:nvCxnSpPr>
              <p:cNvPr id="97" name="Line 2072"/>
              <p:cNvCxnSpPr>
                <a:cxnSpLocks noChangeAspect="1" noChangeShapeType="1"/>
              </p:cNvCxnSpPr>
              <p:nvPr/>
            </p:nvCxnSpPr>
            <p:spPr bwMode="auto">
              <a:xfrm rot="5400000">
                <a:off x="2912647" y="1200731"/>
                <a:ext cx="564" cy="74835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98" name="Line 2073"/>
              <p:cNvCxnSpPr>
                <a:cxnSpLocks noChangeAspect="1" noChangeShapeType="1"/>
              </p:cNvCxnSpPr>
              <p:nvPr/>
            </p:nvCxnSpPr>
            <p:spPr bwMode="auto">
              <a:xfrm rot="5400000">
                <a:off x="2912647" y="1038172"/>
                <a:ext cx="564" cy="74835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cxnSp>
          <p:nvCxnSpPr>
            <p:cNvPr id="52" name="Line 2119"/>
            <p:cNvCxnSpPr>
              <a:cxnSpLocks noChangeAspect="1" noChangeShapeType="1"/>
            </p:cNvCxnSpPr>
            <p:nvPr/>
          </p:nvCxnSpPr>
          <p:spPr bwMode="auto">
            <a:xfrm flipV="1">
              <a:off x="5518772" y="3142362"/>
              <a:ext cx="0" cy="110902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3" name="Line 2120"/>
            <p:cNvCxnSpPr>
              <a:cxnSpLocks noChangeAspect="1" noChangeShapeType="1"/>
            </p:cNvCxnSpPr>
            <p:nvPr/>
          </p:nvCxnSpPr>
          <p:spPr bwMode="auto">
            <a:xfrm flipV="1">
              <a:off x="5356213" y="3142360"/>
              <a:ext cx="0" cy="936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4" name="Line 2138"/>
            <p:cNvCxnSpPr>
              <a:cxnSpLocks noChangeAspect="1" noChangeShapeType="1"/>
            </p:cNvCxnSpPr>
            <p:nvPr/>
          </p:nvCxnSpPr>
          <p:spPr bwMode="auto">
            <a:xfrm flipH="1" flipV="1">
              <a:off x="6511912" y="3142362"/>
              <a:ext cx="1" cy="176682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5" name="Line 2139"/>
            <p:cNvCxnSpPr>
              <a:cxnSpLocks noChangeAspect="1" noChangeShapeType="1"/>
            </p:cNvCxnSpPr>
            <p:nvPr/>
          </p:nvCxnSpPr>
          <p:spPr bwMode="auto">
            <a:xfrm flipV="1">
              <a:off x="6349352" y="3142361"/>
              <a:ext cx="0" cy="157132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6" name="Line 2164"/>
            <p:cNvCxnSpPr>
              <a:cxnSpLocks noChangeAspect="1" noChangeShapeType="1"/>
            </p:cNvCxnSpPr>
            <p:nvPr/>
          </p:nvCxnSpPr>
          <p:spPr bwMode="auto">
            <a:xfrm flipV="1">
              <a:off x="7495526" y="3142362"/>
              <a:ext cx="0" cy="109944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7" name="Line 2165"/>
            <p:cNvCxnSpPr>
              <a:cxnSpLocks noChangeAspect="1" noChangeShapeType="1"/>
            </p:cNvCxnSpPr>
            <p:nvPr/>
          </p:nvCxnSpPr>
          <p:spPr bwMode="auto">
            <a:xfrm flipV="1">
              <a:off x="7332966" y="3142362"/>
              <a:ext cx="0" cy="936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58" name="Rectangle 57"/>
            <p:cNvSpPr>
              <a:spLocks noChangeAspect="1" noChangeArrowheads="1"/>
            </p:cNvSpPr>
            <p:nvPr/>
          </p:nvSpPr>
          <p:spPr bwMode="auto">
            <a:xfrm rot="16200000" flipH="1">
              <a:off x="4265282" y="3295772"/>
              <a:ext cx="387985" cy="386715"/>
            </a:xfrm>
            <a:prstGeom prst="rect">
              <a:avLst/>
            </a:prstGeom>
            <a:solidFill>
              <a:schemeClr val="bg1">
                <a:lumMod val="100000"/>
                <a:lumOff val="0"/>
              </a:schemeClr>
            </a:solidFill>
            <a:ln w="6350">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sv-SE" sz="1100">
                <a:latin typeface="+mn-lt"/>
              </a:endParaRPr>
            </a:p>
          </p:txBody>
        </p:sp>
        <p:sp>
          <p:nvSpPr>
            <p:cNvPr id="59" name="Rectangle 58"/>
            <p:cNvSpPr>
              <a:spLocks noChangeAspect="1" noChangeArrowheads="1"/>
            </p:cNvSpPr>
            <p:nvPr/>
          </p:nvSpPr>
          <p:spPr bwMode="auto">
            <a:xfrm rot="16200000" flipH="1">
              <a:off x="5248897" y="3295772"/>
              <a:ext cx="387985" cy="386715"/>
            </a:xfrm>
            <a:prstGeom prst="rect">
              <a:avLst/>
            </a:prstGeom>
            <a:solidFill>
              <a:schemeClr val="bg1">
                <a:lumMod val="100000"/>
                <a:lumOff val="0"/>
              </a:schemeClr>
            </a:solidFill>
            <a:ln w="6350">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sv-SE" sz="1100">
                <a:latin typeface="+mn-lt"/>
              </a:endParaRPr>
            </a:p>
          </p:txBody>
        </p:sp>
        <p:sp>
          <p:nvSpPr>
            <p:cNvPr id="60" name="Rectangle 59"/>
            <p:cNvSpPr>
              <a:spLocks noChangeAspect="1" noChangeArrowheads="1"/>
            </p:cNvSpPr>
            <p:nvPr/>
          </p:nvSpPr>
          <p:spPr bwMode="auto">
            <a:xfrm rot="16200000" flipH="1">
              <a:off x="6242037" y="3295772"/>
              <a:ext cx="387985" cy="386715"/>
            </a:xfrm>
            <a:prstGeom prst="rect">
              <a:avLst/>
            </a:prstGeom>
            <a:solidFill>
              <a:schemeClr val="bg1">
                <a:lumMod val="100000"/>
                <a:lumOff val="0"/>
              </a:schemeClr>
            </a:solidFill>
            <a:ln w="6350">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sv-SE" sz="1100">
                <a:latin typeface="+mn-lt"/>
              </a:endParaRPr>
            </a:p>
          </p:txBody>
        </p:sp>
        <p:sp>
          <p:nvSpPr>
            <p:cNvPr id="61" name="Rectangle 60"/>
            <p:cNvSpPr>
              <a:spLocks noChangeAspect="1" noChangeArrowheads="1"/>
            </p:cNvSpPr>
            <p:nvPr/>
          </p:nvSpPr>
          <p:spPr bwMode="auto">
            <a:xfrm rot="16200000" flipH="1">
              <a:off x="7225651" y="3295771"/>
              <a:ext cx="387985" cy="386715"/>
            </a:xfrm>
            <a:prstGeom prst="rect">
              <a:avLst/>
            </a:prstGeom>
            <a:solidFill>
              <a:schemeClr val="bg1">
                <a:lumMod val="100000"/>
                <a:lumOff val="0"/>
              </a:schemeClr>
            </a:solidFill>
            <a:ln w="6350">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sv-SE" sz="1100">
                <a:latin typeface="+mn-lt"/>
              </a:endParaRPr>
            </a:p>
          </p:txBody>
        </p:sp>
        <p:sp>
          <p:nvSpPr>
            <p:cNvPr id="62" name="Oval 61"/>
            <p:cNvSpPr/>
            <p:nvPr/>
          </p:nvSpPr>
          <p:spPr>
            <a:xfrm rot="16200000" flipH="1">
              <a:off x="4387266" y="3417121"/>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sv-SE" sz="1100">
                <a:latin typeface="+mn-lt"/>
              </a:endParaRPr>
            </a:p>
          </p:txBody>
        </p:sp>
        <p:sp>
          <p:nvSpPr>
            <p:cNvPr id="63" name="Oval 62"/>
            <p:cNvSpPr/>
            <p:nvPr/>
          </p:nvSpPr>
          <p:spPr>
            <a:xfrm rot="16200000" flipH="1">
              <a:off x="5370881" y="3417121"/>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sv-SE" sz="1100">
                <a:latin typeface="+mn-lt"/>
              </a:endParaRPr>
            </a:p>
          </p:txBody>
        </p:sp>
        <p:sp>
          <p:nvSpPr>
            <p:cNvPr id="64" name="Oval 63"/>
            <p:cNvSpPr/>
            <p:nvPr/>
          </p:nvSpPr>
          <p:spPr>
            <a:xfrm rot="16200000" flipH="1">
              <a:off x="6364021" y="3417121"/>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sv-SE" sz="1100">
                <a:latin typeface="+mn-lt"/>
              </a:endParaRPr>
            </a:p>
          </p:txBody>
        </p:sp>
        <p:sp>
          <p:nvSpPr>
            <p:cNvPr id="65" name="Oval 64"/>
            <p:cNvSpPr/>
            <p:nvPr/>
          </p:nvSpPr>
          <p:spPr>
            <a:xfrm rot="16200000" flipH="1">
              <a:off x="7347635" y="3417120"/>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sv-SE" sz="1100">
                <a:latin typeface="+mn-lt"/>
              </a:endParaRPr>
            </a:p>
          </p:txBody>
        </p:sp>
        <p:grpSp>
          <p:nvGrpSpPr>
            <p:cNvPr id="66" name="Group 65"/>
            <p:cNvGrpSpPr/>
            <p:nvPr/>
          </p:nvGrpSpPr>
          <p:grpSpPr>
            <a:xfrm rot="16200000" flipH="1">
              <a:off x="6912003" y="3668128"/>
              <a:ext cx="179299" cy="987228"/>
              <a:chOff x="5998375" y="1016601"/>
              <a:chExt cx="179299" cy="987228"/>
            </a:xfrm>
          </p:grpSpPr>
          <p:cxnSp>
            <p:nvCxnSpPr>
              <p:cNvPr id="95" name="Line 2174"/>
              <p:cNvCxnSpPr>
                <a:cxnSpLocks noChangeAspect="1" noChangeShapeType="1"/>
              </p:cNvCxnSpPr>
              <p:nvPr/>
            </p:nvCxnSpPr>
            <p:spPr bwMode="auto">
              <a:xfrm rot="16200000">
                <a:off x="5592331" y="1435093"/>
                <a:ext cx="812087"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cxnSp>
          <p:cxnSp>
            <p:nvCxnSpPr>
              <p:cNvPr id="96" name="Line 2175"/>
              <p:cNvCxnSpPr>
                <a:cxnSpLocks noChangeAspect="1" noChangeShapeType="1"/>
              </p:cNvCxnSpPr>
              <p:nvPr/>
            </p:nvCxnSpPr>
            <p:spPr bwMode="auto">
              <a:xfrm rot="16200000">
                <a:off x="5684060" y="1510215"/>
                <a:ext cx="987228"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cxnSp>
        </p:grpSp>
        <p:grpSp>
          <p:nvGrpSpPr>
            <p:cNvPr id="67" name="Group 66"/>
            <p:cNvGrpSpPr/>
            <p:nvPr/>
          </p:nvGrpSpPr>
          <p:grpSpPr>
            <a:xfrm rot="16200000" flipH="1">
              <a:off x="6242036" y="3976441"/>
              <a:ext cx="387985" cy="386715"/>
              <a:chOff x="5328408" y="1324914"/>
              <a:chExt cx="387985" cy="386715"/>
            </a:xfrm>
          </p:grpSpPr>
          <p:sp>
            <p:nvSpPr>
              <p:cNvPr id="93" name="Rectangle 92"/>
              <p:cNvSpPr>
                <a:spLocks noChangeAspect="1" noChangeArrowheads="1"/>
              </p:cNvSpPr>
              <p:nvPr/>
            </p:nvSpPr>
            <p:spPr bwMode="auto">
              <a:xfrm>
                <a:off x="5328408" y="1324914"/>
                <a:ext cx="387985" cy="386715"/>
              </a:xfrm>
              <a:prstGeom prst="rect">
                <a:avLst/>
              </a:prstGeom>
              <a:solidFill>
                <a:schemeClr val="bg1">
                  <a:lumMod val="100000"/>
                  <a:lumOff val="0"/>
                </a:schemeClr>
              </a:solidFill>
              <a:ln w="6350">
                <a:solidFill>
                  <a:schemeClr val="tx1"/>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sv-SE" sz="1100">
                  <a:latin typeface="+mn-lt"/>
                </a:endParaRPr>
              </a:p>
            </p:txBody>
          </p:sp>
          <p:sp>
            <p:nvSpPr>
              <p:cNvPr id="94" name="Oval 93"/>
              <p:cNvSpPr/>
              <p:nvPr/>
            </p:nvSpPr>
            <p:spPr>
              <a:xfrm>
                <a:off x="5450392" y="1446263"/>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sv-SE" sz="1100">
                  <a:latin typeface="+mn-lt"/>
                </a:endParaRPr>
              </a:p>
            </p:txBody>
          </p:sp>
        </p:grpSp>
        <p:grpSp>
          <p:nvGrpSpPr>
            <p:cNvPr id="68" name="Group 67"/>
            <p:cNvGrpSpPr/>
            <p:nvPr/>
          </p:nvGrpSpPr>
          <p:grpSpPr>
            <a:xfrm rot="16200000" flipH="1">
              <a:off x="4934483" y="3668129"/>
              <a:ext cx="179298" cy="987228"/>
              <a:chOff x="4020854" y="1016601"/>
              <a:chExt cx="179298" cy="987228"/>
            </a:xfrm>
          </p:grpSpPr>
          <p:cxnSp>
            <p:nvCxnSpPr>
              <p:cNvPr id="91" name="Line 2174"/>
              <p:cNvCxnSpPr>
                <a:cxnSpLocks noChangeAspect="1" noChangeShapeType="1"/>
              </p:cNvCxnSpPr>
              <p:nvPr/>
            </p:nvCxnSpPr>
            <p:spPr bwMode="auto">
              <a:xfrm rot="16200000">
                <a:off x="3614810" y="1435094"/>
                <a:ext cx="812087"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cxnSp>
          <p:cxnSp>
            <p:nvCxnSpPr>
              <p:cNvPr id="92" name="Line 2175"/>
              <p:cNvCxnSpPr>
                <a:cxnSpLocks noChangeAspect="1" noChangeShapeType="1"/>
              </p:cNvCxnSpPr>
              <p:nvPr/>
            </p:nvCxnSpPr>
            <p:spPr bwMode="auto">
              <a:xfrm rot="16200000">
                <a:off x="3706538" y="1510215"/>
                <a:ext cx="987228"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cxnSp>
        </p:grpSp>
        <p:sp>
          <p:nvSpPr>
            <p:cNvPr id="69" name="Rectangle 68"/>
            <p:cNvSpPr>
              <a:spLocks noChangeAspect="1" noChangeArrowheads="1"/>
            </p:cNvSpPr>
            <p:nvPr/>
          </p:nvSpPr>
          <p:spPr bwMode="auto">
            <a:xfrm rot="16200000" flipH="1">
              <a:off x="4264516" y="3971270"/>
              <a:ext cx="387985" cy="386715"/>
            </a:xfrm>
            <a:prstGeom prst="rect">
              <a:avLst/>
            </a:prstGeom>
            <a:solidFill>
              <a:schemeClr val="bg1">
                <a:lumMod val="100000"/>
                <a:lumOff val="0"/>
              </a:schemeClr>
            </a:solidFill>
            <a:ln w="6350">
              <a:solidFill>
                <a:schemeClr val="tx1"/>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sv-SE" sz="1100">
                <a:latin typeface="+mn-lt"/>
              </a:endParaRPr>
            </a:p>
          </p:txBody>
        </p:sp>
        <p:sp>
          <p:nvSpPr>
            <p:cNvPr id="70" name="Oval 69"/>
            <p:cNvSpPr/>
            <p:nvPr/>
          </p:nvSpPr>
          <p:spPr>
            <a:xfrm rot="16200000" flipH="1">
              <a:off x="4385521" y="4092619"/>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sv-SE" sz="1100">
                <a:latin typeface="+mn-lt"/>
              </a:endParaRPr>
            </a:p>
          </p:txBody>
        </p:sp>
        <p:cxnSp>
          <p:nvCxnSpPr>
            <p:cNvPr id="71" name="Line 2174"/>
            <p:cNvCxnSpPr>
              <a:cxnSpLocks noChangeAspect="1" noChangeShapeType="1"/>
            </p:cNvCxnSpPr>
            <p:nvPr/>
          </p:nvCxnSpPr>
          <p:spPr bwMode="auto">
            <a:xfrm flipH="1">
              <a:off x="4541985" y="4713685"/>
              <a:ext cx="1807367"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cxnSp>
        <p:cxnSp>
          <p:nvCxnSpPr>
            <p:cNvPr id="72" name="Line 2175"/>
            <p:cNvCxnSpPr>
              <a:cxnSpLocks noChangeAspect="1" noChangeShapeType="1"/>
            </p:cNvCxnSpPr>
            <p:nvPr/>
          </p:nvCxnSpPr>
          <p:spPr bwMode="auto">
            <a:xfrm flipH="1">
              <a:off x="4529536" y="4909189"/>
              <a:ext cx="1982376"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cxnSp>
        <p:grpSp>
          <p:nvGrpSpPr>
            <p:cNvPr id="73" name="Group 72"/>
            <p:cNvGrpSpPr/>
            <p:nvPr/>
          </p:nvGrpSpPr>
          <p:grpSpPr>
            <a:xfrm rot="16200000" flipH="1">
              <a:off x="4263536" y="4618080"/>
              <a:ext cx="387985" cy="386715"/>
              <a:chOff x="3349908" y="1966553"/>
              <a:chExt cx="387985" cy="386715"/>
            </a:xfrm>
          </p:grpSpPr>
          <p:sp>
            <p:nvSpPr>
              <p:cNvPr id="89" name="Rectangle 88"/>
              <p:cNvSpPr>
                <a:spLocks noChangeAspect="1" noChangeArrowheads="1"/>
              </p:cNvSpPr>
              <p:nvPr/>
            </p:nvSpPr>
            <p:spPr bwMode="auto">
              <a:xfrm>
                <a:off x="3349908" y="1966553"/>
                <a:ext cx="387985" cy="386715"/>
              </a:xfrm>
              <a:prstGeom prst="rect">
                <a:avLst/>
              </a:prstGeom>
              <a:solidFill>
                <a:schemeClr val="bg1">
                  <a:lumMod val="100000"/>
                  <a:lumOff val="0"/>
                </a:schemeClr>
              </a:solidFill>
              <a:ln w="6350">
                <a:solidFill>
                  <a:schemeClr val="tx1"/>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sv-SE" sz="1100">
                  <a:latin typeface="+mn-lt"/>
                </a:endParaRPr>
              </a:p>
            </p:txBody>
          </p:sp>
          <p:sp>
            <p:nvSpPr>
              <p:cNvPr id="90" name="Oval 89"/>
              <p:cNvSpPr/>
              <p:nvPr/>
            </p:nvSpPr>
            <p:spPr>
              <a:xfrm>
                <a:off x="3471892" y="2087902"/>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sv-SE" sz="1100">
                  <a:latin typeface="+mn-lt"/>
                </a:endParaRPr>
              </a:p>
            </p:txBody>
          </p:sp>
        </p:grpSp>
        <p:sp>
          <p:nvSpPr>
            <p:cNvPr id="74" name="Rectangle 73"/>
            <p:cNvSpPr>
              <a:spLocks noChangeArrowheads="1"/>
            </p:cNvSpPr>
            <p:nvPr/>
          </p:nvSpPr>
          <p:spPr bwMode="auto">
            <a:xfrm flipH="1">
              <a:off x="7012849" y="3686305"/>
              <a:ext cx="304571"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600"/>
                </a:lnSpc>
                <a:spcBef>
                  <a:spcPts val="480"/>
                </a:spcBef>
                <a:spcAft>
                  <a:spcPts val="0"/>
                </a:spcAft>
              </a:pPr>
              <a:r>
                <a:rPr lang="en-US" sz="1100">
                  <a:solidFill>
                    <a:srgbClr val="000000"/>
                  </a:solidFill>
                  <a:effectLst/>
                  <a:latin typeface="+mn-lt"/>
                  <a:ea typeface="Calibri"/>
                  <a:cs typeface="Geneva"/>
                </a:rPr>
                <a:t>G2:1 </a:t>
              </a:r>
              <a:endParaRPr lang="sv-SE" sz="1100">
                <a:effectLst/>
                <a:latin typeface="+mn-lt"/>
                <a:ea typeface="Calibri"/>
                <a:cs typeface="Times New Roman"/>
              </a:endParaRPr>
            </a:p>
          </p:txBody>
        </p:sp>
        <p:sp>
          <p:nvSpPr>
            <p:cNvPr id="75" name="Rectangle 74"/>
            <p:cNvSpPr>
              <a:spLocks noChangeArrowheads="1"/>
            </p:cNvSpPr>
            <p:nvPr/>
          </p:nvSpPr>
          <p:spPr bwMode="auto">
            <a:xfrm flipH="1">
              <a:off x="7551592" y="3686305"/>
              <a:ext cx="286938"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600"/>
                </a:lnSpc>
                <a:spcBef>
                  <a:spcPts val="480"/>
                </a:spcBef>
                <a:spcAft>
                  <a:spcPts val="0"/>
                </a:spcAft>
              </a:pPr>
              <a:r>
                <a:rPr lang="en-US" sz="1100">
                  <a:solidFill>
                    <a:srgbClr val="000000"/>
                  </a:solidFill>
                  <a:effectLst/>
                  <a:latin typeface="+mn-lt"/>
                  <a:ea typeface="Calibri"/>
                  <a:cs typeface="Geneva"/>
                </a:rPr>
                <a:t>P2:1 </a:t>
              </a:r>
              <a:endParaRPr lang="sv-SE" sz="1100">
                <a:effectLst/>
                <a:latin typeface="+mn-lt"/>
                <a:ea typeface="Calibri"/>
                <a:cs typeface="Times New Roman"/>
              </a:endParaRPr>
            </a:p>
          </p:txBody>
        </p:sp>
        <p:sp>
          <p:nvSpPr>
            <p:cNvPr id="76" name="Rectangle 75"/>
            <p:cNvSpPr>
              <a:spLocks noChangeArrowheads="1"/>
            </p:cNvSpPr>
            <p:nvPr/>
          </p:nvSpPr>
          <p:spPr bwMode="auto">
            <a:xfrm flipH="1">
              <a:off x="5068849" y="3686305"/>
              <a:ext cx="304571"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600"/>
                </a:lnSpc>
                <a:spcBef>
                  <a:spcPts val="480"/>
                </a:spcBef>
                <a:spcAft>
                  <a:spcPts val="0"/>
                </a:spcAft>
              </a:pPr>
              <a:r>
                <a:rPr lang="en-US" sz="1100">
                  <a:solidFill>
                    <a:srgbClr val="000000"/>
                  </a:solidFill>
                  <a:effectLst/>
                  <a:latin typeface="+mn-lt"/>
                  <a:ea typeface="Calibri"/>
                  <a:cs typeface="Geneva"/>
                </a:rPr>
                <a:t>G6:5 </a:t>
              </a:r>
              <a:endParaRPr lang="sv-SE" sz="1100">
                <a:effectLst/>
                <a:latin typeface="+mn-lt"/>
                <a:ea typeface="Calibri"/>
                <a:cs typeface="Times New Roman"/>
              </a:endParaRPr>
            </a:p>
          </p:txBody>
        </p:sp>
        <p:sp>
          <p:nvSpPr>
            <p:cNvPr id="77" name="Rectangle 76"/>
            <p:cNvSpPr>
              <a:spLocks noChangeArrowheads="1"/>
            </p:cNvSpPr>
            <p:nvPr/>
          </p:nvSpPr>
          <p:spPr bwMode="auto">
            <a:xfrm flipH="1">
              <a:off x="5572853" y="3686305"/>
              <a:ext cx="286938"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600"/>
                </a:lnSpc>
                <a:spcBef>
                  <a:spcPts val="480"/>
                </a:spcBef>
                <a:spcAft>
                  <a:spcPts val="0"/>
                </a:spcAft>
              </a:pPr>
              <a:r>
                <a:rPr lang="en-US" sz="1100">
                  <a:solidFill>
                    <a:srgbClr val="000000"/>
                  </a:solidFill>
                  <a:effectLst/>
                  <a:latin typeface="+mn-lt"/>
                  <a:ea typeface="Calibri"/>
                  <a:cs typeface="Geneva"/>
                </a:rPr>
                <a:t>P6:5 </a:t>
              </a:r>
              <a:endParaRPr lang="sv-SE" sz="1100">
                <a:effectLst/>
                <a:latin typeface="+mn-lt"/>
                <a:ea typeface="Calibri"/>
                <a:cs typeface="Times New Roman"/>
              </a:endParaRPr>
            </a:p>
          </p:txBody>
        </p:sp>
        <p:sp>
          <p:nvSpPr>
            <p:cNvPr id="78" name="Rectangle 77"/>
            <p:cNvSpPr>
              <a:spLocks noChangeArrowheads="1"/>
            </p:cNvSpPr>
            <p:nvPr/>
          </p:nvSpPr>
          <p:spPr bwMode="auto">
            <a:xfrm flipH="1">
              <a:off x="6047182" y="3686305"/>
              <a:ext cx="304571"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600"/>
                </a:lnSpc>
                <a:spcBef>
                  <a:spcPts val="480"/>
                </a:spcBef>
                <a:spcAft>
                  <a:spcPts val="0"/>
                </a:spcAft>
              </a:pPr>
              <a:r>
                <a:rPr lang="en-US" sz="1100">
                  <a:solidFill>
                    <a:srgbClr val="000000"/>
                  </a:solidFill>
                  <a:effectLst/>
                  <a:latin typeface="+mn-lt"/>
                  <a:ea typeface="Calibri"/>
                  <a:cs typeface="Geneva"/>
                </a:rPr>
                <a:t>G4:3 </a:t>
              </a:r>
              <a:endParaRPr lang="sv-SE" sz="1100">
                <a:effectLst/>
                <a:latin typeface="+mn-lt"/>
                <a:ea typeface="Calibri"/>
                <a:cs typeface="Times New Roman"/>
              </a:endParaRPr>
            </a:p>
          </p:txBody>
        </p:sp>
        <p:sp>
          <p:nvSpPr>
            <p:cNvPr id="79" name="Rectangle 78"/>
            <p:cNvSpPr>
              <a:spLocks noChangeArrowheads="1"/>
            </p:cNvSpPr>
            <p:nvPr/>
          </p:nvSpPr>
          <p:spPr bwMode="auto">
            <a:xfrm flipH="1">
              <a:off x="6581499" y="3686305"/>
              <a:ext cx="286938"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600"/>
                </a:lnSpc>
                <a:spcBef>
                  <a:spcPts val="480"/>
                </a:spcBef>
                <a:spcAft>
                  <a:spcPts val="0"/>
                </a:spcAft>
              </a:pPr>
              <a:r>
                <a:rPr lang="en-US" sz="1100">
                  <a:solidFill>
                    <a:srgbClr val="000000"/>
                  </a:solidFill>
                  <a:effectLst/>
                  <a:latin typeface="+mn-lt"/>
                  <a:ea typeface="Calibri"/>
                  <a:cs typeface="Geneva"/>
                </a:rPr>
                <a:t>P4:3 </a:t>
              </a:r>
              <a:endParaRPr lang="sv-SE" sz="1100">
                <a:effectLst/>
                <a:latin typeface="+mn-lt"/>
                <a:ea typeface="Calibri"/>
                <a:cs typeface="Times New Roman"/>
              </a:endParaRPr>
            </a:p>
          </p:txBody>
        </p:sp>
        <p:sp>
          <p:nvSpPr>
            <p:cNvPr id="80" name="Rectangle 79"/>
            <p:cNvSpPr>
              <a:spLocks noChangeArrowheads="1"/>
            </p:cNvSpPr>
            <p:nvPr/>
          </p:nvSpPr>
          <p:spPr bwMode="auto">
            <a:xfrm flipH="1">
              <a:off x="4085182" y="3686305"/>
              <a:ext cx="304571"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600"/>
                </a:lnSpc>
                <a:spcBef>
                  <a:spcPts val="480"/>
                </a:spcBef>
                <a:spcAft>
                  <a:spcPts val="0"/>
                </a:spcAft>
              </a:pPr>
              <a:r>
                <a:rPr lang="en-US" sz="1100">
                  <a:solidFill>
                    <a:srgbClr val="000000"/>
                  </a:solidFill>
                  <a:effectLst/>
                  <a:latin typeface="+mn-lt"/>
                  <a:ea typeface="Calibri"/>
                  <a:cs typeface="Geneva"/>
                </a:rPr>
                <a:t>G8:7 </a:t>
              </a:r>
              <a:endParaRPr lang="sv-SE" sz="1100">
                <a:effectLst/>
                <a:latin typeface="+mn-lt"/>
                <a:ea typeface="Calibri"/>
                <a:cs typeface="Times New Roman"/>
              </a:endParaRPr>
            </a:p>
          </p:txBody>
        </p:sp>
        <p:sp>
          <p:nvSpPr>
            <p:cNvPr id="81" name="Rectangle 80"/>
            <p:cNvSpPr>
              <a:spLocks noChangeArrowheads="1"/>
            </p:cNvSpPr>
            <p:nvPr/>
          </p:nvSpPr>
          <p:spPr bwMode="auto">
            <a:xfrm flipH="1">
              <a:off x="4600853" y="3686305"/>
              <a:ext cx="286938"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600"/>
                </a:lnSpc>
                <a:spcBef>
                  <a:spcPts val="480"/>
                </a:spcBef>
                <a:spcAft>
                  <a:spcPts val="0"/>
                </a:spcAft>
              </a:pPr>
              <a:r>
                <a:rPr lang="en-US" sz="1100">
                  <a:solidFill>
                    <a:srgbClr val="000000"/>
                  </a:solidFill>
                  <a:effectLst/>
                  <a:latin typeface="+mn-lt"/>
                  <a:ea typeface="Calibri"/>
                  <a:cs typeface="Geneva"/>
                </a:rPr>
                <a:t>P8:7 </a:t>
              </a:r>
              <a:endParaRPr lang="sv-SE" sz="1100">
                <a:effectLst/>
                <a:latin typeface="+mn-lt"/>
                <a:ea typeface="Calibri"/>
                <a:cs typeface="Times New Roman"/>
              </a:endParaRPr>
            </a:p>
          </p:txBody>
        </p:sp>
        <p:sp>
          <p:nvSpPr>
            <p:cNvPr id="82" name="Rectangle 81"/>
            <p:cNvSpPr>
              <a:spLocks noChangeArrowheads="1"/>
            </p:cNvSpPr>
            <p:nvPr/>
          </p:nvSpPr>
          <p:spPr bwMode="auto">
            <a:xfrm flipH="1">
              <a:off x="6047181" y="4363503"/>
              <a:ext cx="304571"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600"/>
                </a:lnSpc>
                <a:spcBef>
                  <a:spcPts val="480"/>
                </a:spcBef>
                <a:spcAft>
                  <a:spcPts val="0"/>
                </a:spcAft>
              </a:pPr>
              <a:r>
                <a:rPr lang="en-US" sz="1100">
                  <a:solidFill>
                    <a:srgbClr val="000000"/>
                  </a:solidFill>
                  <a:effectLst/>
                  <a:latin typeface="+mn-lt"/>
                  <a:ea typeface="Calibri"/>
                  <a:cs typeface="Geneva"/>
                </a:rPr>
                <a:t>G4:1 </a:t>
              </a:r>
              <a:endParaRPr lang="sv-SE" sz="1100">
                <a:effectLst/>
                <a:latin typeface="+mn-lt"/>
                <a:ea typeface="Calibri"/>
                <a:cs typeface="Times New Roman"/>
              </a:endParaRPr>
            </a:p>
          </p:txBody>
        </p:sp>
        <p:sp>
          <p:nvSpPr>
            <p:cNvPr id="83" name="Rectangle 82"/>
            <p:cNvSpPr>
              <a:spLocks noChangeArrowheads="1"/>
            </p:cNvSpPr>
            <p:nvPr/>
          </p:nvSpPr>
          <p:spPr bwMode="auto">
            <a:xfrm rot="188473" flipH="1">
              <a:off x="6625590" y="4371211"/>
              <a:ext cx="286938"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600"/>
                </a:lnSpc>
                <a:spcBef>
                  <a:spcPts val="480"/>
                </a:spcBef>
                <a:spcAft>
                  <a:spcPts val="0"/>
                </a:spcAft>
              </a:pPr>
              <a:r>
                <a:rPr lang="en-US" sz="1100">
                  <a:solidFill>
                    <a:srgbClr val="000000"/>
                  </a:solidFill>
                  <a:effectLst/>
                  <a:latin typeface="+mn-lt"/>
                  <a:ea typeface="Calibri"/>
                  <a:cs typeface="Geneva"/>
                </a:rPr>
                <a:t>P4:1 </a:t>
              </a:r>
              <a:endParaRPr lang="sv-SE" sz="1100">
                <a:effectLst/>
                <a:latin typeface="+mn-lt"/>
                <a:ea typeface="Calibri"/>
                <a:cs typeface="Times New Roman"/>
              </a:endParaRPr>
            </a:p>
          </p:txBody>
        </p:sp>
        <p:sp>
          <p:nvSpPr>
            <p:cNvPr id="84" name="Rectangle 83"/>
            <p:cNvSpPr>
              <a:spLocks noChangeArrowheads="1"/>
            </p:cNvSpPr>
            <p:nvPr/>
          </p:nvSpPr>
          <p:spPr bwMode="auto">
            <a:xfrm flipH="1">
              <a:off x="4085181" y="4363503"/>
              <a:ext cx="304571"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600"/>
                </a:lnSpc>
                <a:spcBef>
                  <a:spcPts val="480"/>
                </a:spcBef>
                <a:spcAft>
                  <a:spcPts val="0"/>
                </a:spcAft>
              </a:pPr>
              <a:r>
                <a:rPr lang="en-US" sz="1100">
                  <a:solidFill>
                    <a:srgbClr val="000000"/>
                  </a:solidFill>
                  <a:effectLst/>
                  <a:latin typeface="+mn-lt"/>
                  <a:ea typeface="Calibri"/>
                  <a:cs typeface="Geneva"/>
                </a:rPr>
                <a:t>G8:5 </a:t>
              </a:r>
              <a:endParaRPr lang="sv-SE" sz="1100">
                <a:effectLst/>
                <a:latin typeface="+mn-lt"/>
                <a:ea typeface="Calibri"/>
                <a:cs typeface="Times New Roman"/>
              </a:endParaRPr>
            </a:p>
          </p:txBody>
        </p:sp>
        <p:sp>
          <p:nvSpPr>
            <p:cNvPr id="85" name="Rectangle 84"/>
            <p:cNvSpPr>
              <a:spLocks noChangeArrowheads="1"/>
            </p:cNvSpPr>
            <p:nvPr/>
          </p:nvSpPr>
          <p:spPr bwMode="auto">
            <a:xfrm flipH="1">
              <a:off x="4599604" y="4363503"/>
              <a:ext cx="286938"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600"/>
                </a:lnSpc>
                <a:spcBef>
                  <a:spcPts val="480"/>
                </a:spcBef>
                <a:spcAft>
                  <a:spcPts val="0"/>
                </a:spcAft>
              </a:pPr>
              <a:r>
                <a:rPr lang="en-US" sz="1100">
                  <a:solidFill>
                    <a:srgbClr val="000000"/>
                  </a:solidFill>
                  <a:effectLst/>
                  <a:latin typeface="+mn-lt"/>
                  <a:ea typeface="Calibri"/>
                  <a:cs typeface="Geneva"/>
                </a:rPr>
                <a:t>P8:5 </a:t>
              </a:r>
              <a:endParaRPr lang="sv-SE" sz="1100">
                <a:effectLst/>
                <a:latin typeface="+mn-lt"/>
                <a:ea typeface="Calibri"/>
                <a:cs typeface="Times New Roman"/>
              </a:endParaRPr>
            </a:p>
          </p:txBody>
        </p:sp>
        <p:grpSp>
          <p:nvGrpSpPr>
            <p:cNvPr id="86" name="Group 85"/>
            <p:cNvGrpSpPr/>
            <p:nvPr/>
          </p:nvGrpSpPr>
          <p:grpSpPr>
            <a:xfrm rot="16200000" flipH="1">
              <a:off x="4378224" y="4724046"/>
              <a:ext cx="205185" cy="790937"/>
              <a:chOff x="3464595" y="2072518"/>
              <a:chExt cx="205185" cy="790937"/>
            </a:xfrm>
          </p:grpSpPr>
          <p:sp>
            <p:nvSpPr>
              <p:cNvPr id="87" name="Rectangle 86"/>
              <p:cNvSpPr>
                <a:spLocks noChangeArrowheads="1"/>
              </p:cNvSpPr>
              <p:nvPr/>
            </p:nvSpPr>
            <p:spPr bwMode="auto">
              <a:xfrm rot="16200000">
                <a:off x="3414902" y="2122212"/>
                <a:ext cx="304571"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600"/>
                  </a:lnSpc>
                  <a:spcBef>
                    <a:spcPts val="480"/>
                  </a:spcBef>
                  <a:spcAft>
                    <a:spcPts val="0"/>
                  </a:spcAft>
                </a:pPr>
                <a:r>
                  <a:rPr lang="en-US" sz="1100">
                    <a:solidFill>
                      <a:srgbClr val="000000"/>
                    </a:solidFill>
                    <a:effectLst/>
                    <a:latin typeface="+mn-lt"/>
                    <a:ea typeface="Calibri"/>
                    <a:cs typeface="Geneva"/>
                  </a:rPr>
                  <a:t>G8:1 </a:t>
                </a:r>
                <a:endParaRPr lang="sv-SE" sz="1100">
                  <a:effectLst/>
                  <a:latin typeface="+mn-lt"/>
                  <a:ea typeface="Calibri"/>
                  <a:cs typeface="Times New Roman"/>
                </a:endParaRPr>
              </a:p>
            </p:txBody>
          </p:sp>
          <p:sp>
            <p:nvSpPr>
              <p:cNvPr id="88" name="Rectangle 87"/>
              <p:cNvSpPr>
                <a:spLocks noChangeArrowheads="1"/>
              </p:cNvSpPr>
              <p:nvPr/>
            </p:nvSpPr>
            <p:spPr bwMode="auto">
              <a:xfrm rot="16200000">
                <a:off x="3423718" y="2617394"/>
                <a:ext cx="286938"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600"/>
                  </a:lnSpc>
                  <a:spcBef>
                    <a:spcPts val="480"/>
                  </a:spcBef>
                  <a:spcAft>
                    <a:spcPts val="0"/>
                  </a:spcAft>
                </a:pPr>
                <a:r>
                  <a:rPr lang="en-US" sz="1100">
                    <a:solidFill>
                      <a:srgbClr val="000000"/>
                    </a:solidFill>
                    <a:effectLst/>
                    <a:latin typeface="+mn-lt"/>
                    <a:ea typeface="Calibri"/>
                    <a:cs typeface="Geneva"/>
                  </a:rPr>
                  <a:t>P8:1 </a:t>
                </a:r>
                <a:endParaRPr lang="sv-SE" sz="1100">
                  <a:effectLst/>
                  <a:latin typeface="+mn-lt"/>
                  <a:ea typeface="Calibri"/>
                  <a:cs typeface="Times New Roman"/>
                </a:endParaRPr>
              </a:p>
            </p:txBody>
          </p:sp>
        </p:grpSp>
      </p:grpSp>
      <p:grpSp>
        <p:nvGrpSpPr>
          <p:cNvPr id="106" name="Group 105"/>
          <p:cNvGrpSpPr/>
          <p:nvPr/>
        </p:nvGrpSpPr>
        <p:grpSpPr>
          <a:xfrm>
            <a:off x="1269637" y="2959881"/>
            <a:ext cx="2483220" cy="2395818"/>
            <a:chOff x="1269637" y="2951414"/>
            <a:chExt cx="2483220" cy="2395818"/>
          </a:xfrm>
        </p:grpSpPr>
        <p:cxnSp>
          <p:nvCxnSpPr>
            <p:cNvPr id="107" name="Line 2080"/>
            <p:cNvCxnSpPr>
              <a:cxnSpLocks noChangeAspect="1" noChangeShapeType="1"/>
            </p:cNvCxnSpPr>
            <p:nvPr/>
          </p:nvCxnSpPr>
          <p:spPr bwMode="auto">
            <a:xfrm flipH="1">
              <a:off x="3168877" y="4147176"/>
              <a:ext cx="496" cy="32274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08" name="Line 2146"/>
            <p:cNvCxnSpPr>
              <a:cxnSpLocks noChangeAspect="1" noChangeShapeType="1"/>
            </p:cNvCxnSpPr>
            <p:nvPr/>
          </p:nvCxnSpPr>
          <p:spPr bwMode="auto">
            <a:xfrm flipH="1">
              <a:off x="1786562" y="4147884"/>
              <a:ext cx="496" cy="32274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09" name="Line 2140"/>
            <p:cNvCxnSpPr>
              <a:cxnSpLocks noChangeAspect="1" noChangeShapeType="1"/>
            </p:cNvCxnSpPr>
            <p:nvPr/>
          </p:nvCxnSpPr>
          <p:spPr bwMode="auto">
            <a:xfrm flipH="1">
              <a:off x="2114853" y="3459645"/>
              <a:ext cx="635" cy="37047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10" name="Line 2084"/>
            <p:cNvCxnSpPr>
              <a:cxnSpLocks noChangeAspect="1" noChangeShapeType="1"/>
            </p:cNvCxnSpPr>
            <p:nvPr/>
          </p:nvCxnSpPr>
          <p:spPr bwMode="auto">
            <a:xfrm flipH="1">
              <a:off x="2395052" y="4475079"/>
              <a:ext cx="635" cy="23558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11" name="Line 2085"/>
            <p:cNvCxnSpPr>
              <a:cxnSpLocks noChangeAspect="1" noChangeShapeType="1"/>
            </p:cNvCxnSpPr>
            <p:nvPr/>
          </p:nvCxnSpPr>
          <p:spPr bwMode="auto">
            <a:xfrm flipH="1" flipV="1">
              <a:off x="2569042" y="4475080"/>
              <a:ext cx="635" cy="22288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12" name="Line 2086"/>
            <p:cNvCxnSpPr>
              <a:cxnSpLocks noChangeAspect="1" noChangeShapeType="1"/>
              <a:stCxn id="113" idx="1"/>
            </p:cNvCxnSpPr>
            <p:nvPr/>
          </p:nvCxnSpPr>
          <p:spPr bwMode="auto">
            <a:xfrm flipH="1">
              <a:off x="2485858" y="4617128"/>
              <a:ext cx="316" cy="50742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113" name="Rectangle 112"/>
            <p:cNvSpPr>
              <a:spLocks noChangeAspect="1" noChangeArrowheads="1"/>
            </p:cNvSpPr>
            <p:nvPr/>
          </p:nvSpPr>
          <p:spPr bwMode="auto">
            <a:xfrm rot="5400000">
              <a:off x="2291864" y="4618080"/>
              <a:ext cx="388620" cy="386715"/>
            </a:xfrm>
            <a:prstGeom prst="rect">
              <a:avLst/>
            </a:prstGeom>
            <a:solidFill>
              <a:srgbClr val="FFFFFF"/>
            </a:solidFill>
            <a:ln w="6350">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sv-SE" sz="1100">
                <a:latin typeface="+mn-lt"/>
              </a:endParaRPr>
            </a:p>
          </p:txBody>
        </p:sp>
        <p:sp>
          <p:nvSpPr>
            <p:cNvPr id="114" name="Rectangle 113"/>
            <p:cNvSpPr>
              <a:spLocks noChangeAspect="1" noChangeArrowheads="1"/>
            </p:cNvSpPr>
            <p:nvPr/>
          </p:nvSpPr>
          <p:spPr bwMode="auto">
            <a:xfrm>
              <a:off x="2439819" y="4711607"/>
              <a:ext cx="9334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600"/>
                </a:lnSpc>
                <a:spcBef>
                  <a:spcPts val="480"/>
                </a:spcBef>
                <a:spcAft>
                  <a:spcPts val="0"/>
                </a:spcAft>
              </a:pPr>
              <a:r>
                <a:rPr lang="en-US" sz="1100">
                  <a:solidFill>
                    <a:srgbClr val="000000"/>
                  </a:solidFill>
                  <a:effectLst/>
                  <a:latin typeface="+mn-lt"/>
                  <a:ea typeface="Calibri"/>
                  <a:cs typeface="Geneva"/>
                </a:rPr>
                <a:t>&amp;</a:t>
              </a:r>
              <a:endParaRPr lang="sv-SE" sz="1100">
                <a:effectLst/>
                <a:latin typeface="+mn-lt"/>
                <a:ea typeface="Calibri"/>
                <a:cs typeface="Times New Roman"/>
              </a:endParaRPr>
            </a:p>
          </p:txBody>
        </p:sp>
        <p:cxnSp>
          <p:nvCxnSpPr>
            <p:cNvPr id="115" name="Line 2089"/>
            <p:cNvCxnSpPr>
              <a:cxnSpLocks noChangeShapeType="1"/>
            </p:cNvCxnSpPr>
            <p:nvPr/>
          </p:nvCxnSpPr>
          <p:spPr bwMode="auto">
            <a:xfrm flipH="1">
              <a:off x="1783686" y="4471904"/>
              <a:ext cx="61200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16" name="Line 2103"/>
            <p:cNvCxnSpPr>
              <a:cxnSpLocks noChangeShapeType="1"/>
            </p:cNvCxnSpPr>
            <p:nvPr/>
          </p:nvCxnSpPr>
          <p:spPr bwMode="auto">
            <a:xfrm flipH="1">
              <a:off x="2568173" y="4470634"/>
              <a:ext cx="60120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17" name="Line 2144"/>
            <p:cNvCxnSpPr>
              <a:cxnSpLocks noChangeAspect="1" noChangeShapeType="1"/>
            </p:cNvCxnSpPr>
            <p:nvPr/>
          </p:nvCxnSpPr>
          <p:spPr bwMode="auto">
            <a:xfrm flipH="1">
              <a:off x="1721884" y="3822046"/>
              <a:ext cx="635" cy="23558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18" name="Line 2145"/>
            <p:cNvCxnSpPr>
              <a:cxnSpLocks noChangeAspect="1" noChangeShapeType="1"/>
            </p:cNvCxnSpPr>
            <p:nvPr/>
          </p:nvCxnSpPr>
          <p:spPr bwMode="auto">
            <a:xfrm flipH="1" flipV="1">
              <a:off x="1863489" y="3830937"/>
              <a:ext cx="635" cy="22288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119" name="Rectangle 118"/>
            <p:cNvSpPr>
              <a:spLocks noChangeAspect="1" noChangeArrowheads="1"/>
            </p:cNvSpPr>
            <p:nvPr/>
          </p:nvSpPr>
          <p:spPr bwMode="auto">
            <a:xfrm rot="5400000">
              <a:off x="1593931" y="3957948"/>
              <a:ext cx="388620" cy="386715"/>
            </a:xfrm>
            <a:prstGeom prst="rect">
              <a:avLst/>
            </a:prstGeom>
            <a:solidFill>
              <a:srgbClr val="FFFFFF"/>
            </a:solidFill>
            <a:ln w="6350">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sv-SE" sz="1100">
                <a:latin typeface="+mn-lt"/>
              </a:endParaRPr>
            </a:p>
          </p:txBody>
        </p:sp>
        <p:sp>
          <p:nvSpPr>
            <p:cNvPr id="120" name="Rectangle 119"/>
            <p:cNvSpPr>
              <a:spLocks noChangeAspect="1" noChangeArrowheads="1"/>
            </p:cNvSpPr>
            <p:nvPr/>
          </p:nvSpPr>
          <p:spPr bwMode="auto">
            <a:xfrm>
              <a:off x="1741886" y="4046848"/>
              <a:ext cx="9334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600"/>
                </a:lnSpc>
                <a:spcBef>
                  <a:spcPts val="480"/>
                </a:spcBef>
                <a:spcAft>
                  <a:spcPts val="0"/>
                </a:spcAft>
              </a:pPr>
              <a:r>
                <a:rPr lang="en-US" sz="1100">
                  <a:solidFill>
                    <a:srgbClr val="000000"/>
                  </a:solidFill>
                  <a:effectLst/>
                  <a:latin typeface="+mn-lt"/>
                  <a:ea typeface="Calibri"/>
                  <a:cs typeface="Geneva"/>
                </a:rPr>
                <a:t>&amp;</a:t>
              </a:r>
              <a:endParaRPr lang="sv-SE" sz="1100">
                <a:effectLst/>
                <a:latin typeface="+mn-lt"/>
                <a:ea typeface="Calibri"/>
                <a:cs typeface="Times New Roman"/>
              </a:endParaRPr>
            </a:p>
          </p:txBody>
        </p:sp>
        <p:cxnSp>
          <p:nvCxnSpPr>
            <p:cNvPr id="121" name="Line 2149"/>
            <p:cNvCxnSpPr>
              <a:cxnSpLocks noChangeShapeType="1"/>
            </p:cNvCxnSpPr>
            <p:nvPr/>
          </p:nvCxnSpPr>
          <p:spPr bwMode="auto">
            <a:xfrm flipH="1">
              <a:off x="1863488" y="3820776"/>
              <a:ext cx="25200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22" name="Line 2132"/>
            <p:cNvCxnSpPr>
              <a:cxnSpLocks noChangeAspect="1" noChangeShapeType="1"/>
            </p:cNvCxnSpPr>
            <p:nvPr/>
          </p:nvCxnSpPr>
          <p:spPr bwMode="auto">
            <a:xfrm flipH="1">
              <a:off x="2022052" y="3142360"/>
              <a:ext cx="635" cy="23558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23" name="Line 2134"/>
            <p:cNvCxnSpPr>
              <a:cxnSpLocks noChangeAspect="1" noChangeShapeType="1"/>
            </p:cNvCxnSpPr>
            <p:nvPr/>
          </p:nvCxnSpPr>
          <p:spPr bwMode="auto">
            <a:xfrm flipH="1" flipV="1">
              <a:off x="2195407" y="3142361"/>
              <a:ext cx="635" cy="22288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124" name="Rectangle 123"/>
            <p:cNvSpPr>
              <a:spLocks noChangeAspect="1" noChangeArrowheads="1"/>
            </p:cNvSpPr>
            <p:nvPr/>
          </p:nvSpPr>
          <p:spPr bwMode="auto">
            <a:xfrm>
              <a:off x="1914419" y="3311364"/>
              <a:ext cx="388620" cy="386715"/>
            </a:xfrm>
            <a:prstGeom prst="rect">
              <a:avLst/>
            </a:prstGeom>
            <a:solidFill>
              <a:srgbClr val="FFFFFF"/>
            </a:solidFill>
            <a:ln w="6350">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sv-SE" sz="1100">
                <a:latin typeface="+mn-lt"/>
              </a:endParaRPr>
            </a:p>
          </p:txBody>
        </p:sp>
        <p:sp>
          <p:nvSpPr>
            <p:cNvPr id="125" name="Rectangle 124"/>
            <p:cNvSpPr>
              <a:spLocks noChangeAspect="1" noChangeArrowheads="1"/>
            </p:cNvSpPr>
            <p:nvPr/>
          </p:nvSpPr>
          <p:spPr bwMode="auto">
            <a:xfrm>
              <a:off x="2061739" y="3411059"/>
              <a:ext cx="9334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600"/>
                </a:lnSpc>
                <a:spcBef>
                  <a:spcPts val="480"/>
                </a:spcBef>
                <a:spcAft>
                  <a:spcPts val="0"/>
                </a:spcAft>
              </a:pPr>
              <a:r>
                <a:rPr lang="en-US" sz="1100">
                  <a:solidFill>
                    <a:srgbClr val="000000"/>
                  </a:solidFill>
                  <a:effectLst/>
                  <a:latin typeface="+mn-lt"/>
                  <a:ea typeface="Calibri"/>
                  <a:cs typeface="Geneva"/>
                </a:rPr>
                <a:t>&amp;</a:t>
              </a:r>
              <a:endParaRPr lang="sv-SE" sz="1100">
                <a:effectLst/>
                <a:latin typeface="+mn-lt"/>
                <a:ea typeface="Calibri"/>
                <a:cs typeface="Times New Roman"/>
              </a:endParaRPr>
            </a:p>
          </p:txBody>
        </p:sp>
        <p:sp>
          <p:nvSpPr>
            <p:cNvPr id="126" name="Rectangle 125"/>
            <p:cNvSpPr>
              <a:spLocks noChangeArrowheads="1"/>
            </p:cNvSpPr>
            <p:nvPr/>
          </p:nvSpPr>
          <p:spPr bwMode="auto">
            <a:xfrm>
              <a:off x="2158091" y="2951414"/>
              <a:ext cx="190758"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600"/>
                </a:lnSpc>
                <a:spcBef>
                  <a:spcPts val="480"/>
                </a:spcBef>
                <a:spcAft>
                  <a:spcPts val="0"/>
                </a:spcAft>
              </a:pPr>
              <a:r>
                <a:rPr lang="en-US" sz="1100">
                  <a:solidFill>
                    <a:srgbClr val="000000"/>
                  </a:solidFill>
                  <a:effectLst/>
                  <a:latin typeface="+mn-lt"/>
                  <a:ea typeface="Calibri"/>
                  <a:cs typeface="Geneva"/>
                </a:rPr>
                <a:t>P5 </a:t>
              </a:r>
              <a:endParaRPr lang="sv-SE" sz="1100">
                <a:effectLst/>
                <a:latin typeface="+mn-lt"/>
                <a:ea typeface="Calibri"/>
                <a:cs typeface="Times New Roman"/>
              </a:endParaRPr>
            </a:p>
          </p:txBody>
        </p:sp>
        <p:sp>
          <p:nvSpPr>
            <p:cNvPr id="127" name="Rectangle 126"/>
            <p:cNvSpPr>
              <a:spLocks noChangeArrowheads="1"/>
            </p:cNvSpPr>
            <p:nvPr/>
          </p:nvSpPr>
          <p:spPr bwMode="auto">
            <a:xfrm>
              <a:off x="1945146" y="2951414"/>
              <a:ext cx="190758"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600"/>
                </a:lnSpc>
                <a:spcBef>
                  <a:spcPts val="480"/>
                </a:spcBef>
                <a:spcAft>
                  <a:spcPts val="0"/>
                </a:spcAft>
              </a:pPr>
              <a:r>
                <a:rPr lang="en-US" sz="1100" dirty="0">
                  <a:solidFill>
                    <a:srgbClr val="000000"/>
                  </a:solidFill>
                  <a:effectLst/>
                  <a:latin typeface="+mn-lt"/>
                  <a:ea typeface="Calibri"/>
                  <a:cs typeface="Geneva"/>
                </a:rPr>
                <a:t>P6 </a:t>
              </a:r>
              <a:endParaRPr lang="sv-SE" sz="1100" dirty="0">
                <a:effectLst/>
                <a:latin typeface="+mn-lt"/>
                <a:ea typeface="Calibri"/>
                <a:cs typeface="Times New Roman"/>
              </a:endParaRPr>
            </a:p>
          </p:txBody>
        </p:sp>
        <p:cxnSp>
          <p:nvCxnSpPr>
            <p:cNvPr id="128" name="Line 2166"/>
            <p:cNvCxnSpPr>
              <a:cxnSpLocks noChangeAspect="1" noChangeShapeType="1"/>
            </p:cNvCxnSpPr>
            <p:nvPr/>
          </p:nvCxnSpPr>
          <p:spPr bwMode="auto">
            <a:xfrm flipH="1">
              <a:off x="1471463" y="3460458"/>
              <a:ext cx="635" cy="37047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29" name="Line 2150"/>
            <p:cNvCxnSpPr>
              <a:cxnSpLocks noChangeShapeType="1"/>
            </p:cNvCxnSpPr>
            <p:nvPr/>
          </p:nvCxnSpPr>
          <p:spPr bwMode="auto">
            <a:xfrm flipH="1">
              <a:off x="1471462" y="3820141"/>
              <a:ext cx="25200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30" name="Line 2158"/>
            <p:cNvCxnSpPr>
              <a:cxnSpLocks noChangeAspect="1" noChangeShapeType="1"/>
            </p:cNvCxnSpPr>
            <p:nvPr/>
          </p:nvCxnSpPr>
          <p:spPr bwMode="auto">
            <a:xfrm flipH="1">
              <a:off x="1378286" y="3142360"/>
              <a:ext cx="635" cy="23558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31" name="Line 2160"/>
            <p:cNvCxnSpPr>
              <a:cxnSpLocks noChangeAspect="1" noChangeShapeType="1"/>
            </p:cNvCxnSpPr>
            <p:nvPr/>
          </p:nvCxnSpPr>
          <p:spPr bwMode="auto">
            <a:xfrm flipH="1" flipV="1">
              <a:off x="1551641" y="3142361"/>
              <a:ext cx="635" cy="22288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132" name="Rectangle 131"/>
            <p:cNvSpPr>
              <a:spLocks noChangeAspect="1" noChangeArrowheads="1"/>
            </p:cNvSpPr>
            <p:nvPr/>
          </p:nvSpPr>
          <p:spPr bwMode="auto">
            <a:xfrm>
              <a:off x="1270653" y="3312634"/>
              <a:ext cx="388620" cy="386715"/>
            </a:xfrm>
            <a:prstGeom prst="rect">
              <a:avLst/>
            </a:prstGeom>
            <a:solidFill>
              <a:srgbClr val="FFFFFF"/>
            </a:solidFill>
            <a:ln w="6350">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sv-SE" sz="1100">
                <a:latin typeface="+mn-lt"/>
              </a:endParaRPr>
            </a:p>
          </p:txBody>
        </p:sp>
        <p:sp>
          <p:nvSpPr>
            <p:cNvPr id="133" name="Rectangle 132"/>
            <p:cNvSpPr>
              <a:spLocks noChangeAspect="1" noChangeArrowheads="1"/>
            </p:cNvSpPr>
            <p:nvPr/>
          </p:nvSpPr>
          <p:spPr bwMode="auto">
            <a:xfrm>
              <a:off x="1417973" y="3412329"/>
              <a:ext cx="9334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600"/>
                </a:lnSpc>
                <a:spcBef>
                  <a:spcPts val="480"/>
                </a:spcBef>
                <a:spcAft>
                  <a:spcPts val="0"/>
                </a:spcAft>
              </a:pPr>
              <a:r>
                <a:rPr lang="en-US" sz="1100">
                  <a:solidFill>
                    <a:srgbClr val="000000"/>
                  </a:solidFill>
                  <a:effectLst/>
                  <a:latin typeface="+mn-lt"/>
                  <a:ea typeface="Calibri"/>
                  <a:cs typeface="Geneva"/>
                </a:rPr>
                <a:t>&amp;</a:t>
              </a:r>
              <a:endParaRPr lang="sv-SE" sz="1100">
                <a:effectLst/>
                <a:latin typeface="+mn-lt"/>
                <a:ea typeface="Calibri"/>
                <a:cs typeface="Times New Roman"/>
              </a:endParaRPr>
            </a:p>
          </p:txBody>
        </p:sp>
        <p:sp>
          <p:nvSpPr>
            <p:cNvPr id="134" name="Rectangle 133"/>
            <p:cNvSpPr>
              <a:spLocks noChangeArrowheads="1"/>
            </p:cNvSpPr>
            <p:nvPr/>
          </p:nvSpPr>
          <p:spPr bwMode="auto">
            <a:xfrm>
              <a:off x="1497364" y="2951414"/>
              <a:ext cx="190758"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600"/>
                </a:lnSpc>
                <a:spcBef>
                  <a:spcPts val="480"/>
                </a:spcBef>
                <a:spcAft>
                  <a:spcPts val="0"/>
                </a:spcAft>
              </a:pPr>
              <a:r>
                <a:rPr lang="en-US" sz="1100" dirty="0">
                  <a:solidFill>
                    <a:srgbClr val="000000"/>
                  </a:solidFill>
                  <a:effectLst/>
                  <a:latin typeface="+mn-lt"/>
                  <a:ea typeface="Calibri"/>
                  <a:cs typeface="Geneva"/>
                </a:rPr>
                <a:t>P7 </a:t>
              </a:r>
              <a:endParaRPr lang="sv-SE" sz="1100" dirty="0">
                <a:effectLst/>
                <a:latin typeface="+mn-lt"/>
                <a:ea typeface="Calibri"/>
                <a:cs typeface="Times New Roman"/>
              </a:endParaRPr>
            </a:p>
          </p:txBody>
        </p:sp>
        <p:sp>
          <p:nvSpPr>
            <p:cNvPr id="135" name="Rectangle 134"/>
            <p:cNvSpPr>
              <a:spLocks noChangeArrowheads="1"/>
            </p:cNvSpPr>
            <p:nvPr/>
          </p:nvSpPr>
          <p:spPr bwMode="auto">
            <a:xfrm>
              <a:off x="1276995" y="2951414"/>
              <a:ext cx="190758"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600"/>
                </a:lnSpc>
                <a:spcBef>
                  <a:spcPts val="480"/>
                </a:spcBef>
                <a:spcAft>
                  <a:spcPts val="0"/>
                </a:spcAft>
              </a:pPr>
              <a:r>
                <a:rPr lang="en-US" sz="1100" dirty="0">
                  <a:solidFill>
                    <a:srgbClr val="000000"/>
                  </a:solidFill>
                  <a:effectLst/>
                  <a:latin typeface="+mn-lt"/>
                  <a:ea typeface="Calibri"/>
                  <a:cs typeface="Geneva"/>
                </a:rPr>
                <a:t>P8 </a:t>
              </a:r>
              <a:endParaRPr lang="sv-SE" sz="1100" dirty="0">
                <a:effectLst/>
                <a:latin typeface="+mn-lt"/>
                <a:ea typeface="Calibri"/>
                <a:cs typeface="Times New Roman"/>
              </a:endParaRPr>
            </a:p>
          </p:txBody>
        </p:sp>
        <p:sp>
          <p:nvSpPr>
            <p:cNvPr id="136" name="Rectangle 135"/>
            <p:cNvSpPr>
              <a:spLocks noChangeArrowheads="1"/>
            </p:cNvSpPr>
            <p:nvPr/>
          </p:nvSpPr>
          <p:spPr bwMode="auto">
            <a:xfrm>
              <a:off x="2027237" y="3834071"/>
              <a:ext cx="296556"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600"/>
                </a:lnSpc>
                <a:spcBef>
                  <a:spcPts val="480"/>
                </a:spcBef>
                <a:spcAft>
                  <a:spcPts val="0"/>
                </a:spcAft>
              </a:pPr>
              <a:r>
                <a:rPr lang="en-US" sz="1100">
                  <a:solidFill>
                    <a:srgbClr val="000000"/>
                  </a:solidFill>
                  <a:latin typeface="+mn-lt"/>
                  <a:ea typeface="Calibri"/>
                  <a:cs typeface="Geneva"/>
                </a:rPr>
                <a:t>P</a:t>
              </a:r>
              <a:r>
                <a:rPr lang="en-US" sz="1100">
                  <a:solidFill>
                    <a:srgbClr val="000000"/>
                  </a:solidFill>
                  <a:effectLst/>
                  <a:latin typeface="+mn-lt"/>
                  <a:ea typeface="Calibri"/>
                  <a:cs typeface="Geneva"/>
                </a:rPr>
                <a:t>6:5 </a:t>
              </a:r>
              <a:endParaRPr lang="sv-SE" sz="1100">
                <a:effectLst/>
                <a:latin typeface="+mn-lt"/>
                <a:ea typeface="Calibri"/>
                <a:cs typeface="Times New Roman"/>
              </a:endParaRPr>
            </a:p>
          </p:txBody>
        </p:sp>
        <p:sp>
          <p:nvSpPr>
            <p:cNvPr id="137" name="Rectangle 136"/>
            <p:cNvSpPr>
              <a:spLocks noChangeArrowheads="1"/>
            </p:cNvSpPr>
            <p:nvPr/>
          </p:nvSpPr>
          <p:spPr bwMode="auto">
            <a:xfrm>
              <a:off x="1269637" y="3834071"/>
              <a:ext cx="296556"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600"/>
                </a:lnSpc>
                <a:spcBef>
                  <a:spcPts val="480"/>
                </a:spcBef>
                <a:spcAft>
                  <a:spcPts val="0"/>
                </a:spcAft>
              </a:pPr>
              <a:r>
                <a:rPr lang="en-US" sz="1100">
                  <a:solidFill>
                    <a:srgbClr val="000000"/>
                  </a:solidFill>
                  <a:latin typeface="+mn-lt"/>
                  <a:ea typeface="Calibri"/>
                  <a:cs typeface="Geneva"/>
                </a:rPr>
                <a:t>P</a:t>
              </a:r>
              <a:r>
                <a:rPr lang="en-US" sz="1100">
                  <a:solidFill>
                    <a:srgbClr val="000000"/>
                  </a:solidFill>
                  <a:effectLst/>
                  <a:latin typeface="+mn-lt"/>
                  <a:ea typeface="Calibri"/>
                  <a:cs typeface="Geneva"/>
                </a:rPr>
                <a:t>8:7 </a:t>
              </a:r>
              <a:endParaRPr lang="sv-SE" sz="1100">
                <a:effectLst/>
                <a:latin typeface="+mn-lt"/>
                <a:ea typeface="Calibri"/>
                <a:cs typeface="Times New Roman"/>
              </a:endParaRPr>
            </a:p>
          </p:txBody>
        </p:sp>
        <p:cxnSp>
          <p:nvCxnSpPr>
            <p:cNvPr id="138" name="Line 2074"/>
            <p:cNvCxnSpPr>
              <a:cxnSpLocks noChangeAspect="1" noChangeShapeType="1"/>
            </p:cNvCxnSpPr>
            <p:nvPr/>
          </p:nvCxnSpPr>
          <p:spPr bwMode="auto">
            <a:xfrm flipH="1">
              <a:off x="3502556" y="3448393"/>
              <a:ext cx="635" cy="37047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39" name="Line 2121"/>
            <p:cNvCxnSpPr>
              <a:cxnSpLocks noChangeAspect="1" noChangeShapeType="1"/>
            </p:cNvCxnSpPr>
            <p:nvPr/>
          </p:nvCxnSpPr>
          <p:spPr bwMode="auto">
            <a:xfrm flipH="1">
              <a:off x="2831091" y="3448393"/>
              <a:ext cx="635" cy="37047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40" name="Line 2066"/>
            <p:cNvCxnSpPr>
              <a:cxnSpLocks noChangeAspect="1" noChangeShapeType="1"/>
            </p:cNvCxnSpPr>
            <p:nvPr/>
          </p:nvCxnSpPr>
          <p:spPr bwMode="auto">
            <a:xfrm flipH="1">
              <a:off x="3428376" y="3142360"/>
              <a:ext cx="635" cy="23558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41" name="Line 2068"/>
            <p:cNvCxnSpPr>
              <a:cxnSpLocks noChangeAspect="1" noChangeShapeType="1"/>
            </p:cNvCxnSpPr>
            <p:nvPr/>
          </p:nvCxnSpPr>
          <p:spPr bwMode="auto">
            <a:xfrm flipH="1" flipV="1">
              <a:off x="3601731" y="3142361"/>
              <a:ext cx="635" cy="22288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142" name="Rectangle 141"/>
            <p:cNvSpPr>
              <a:spLocks noChangeAspect="1" noChangeArrowheads="1"/>
            </p:cNvSpPr>
            <p:nvPr/>
          </p:nvSpPr>
          <p:spPr bwMode="auto">
            <a:xfrm>
              <a:off x="3320743" y="3310094"/>
              <a:ext cx="388620" cy="386715"/>
            </a:xfrm>
            <a:prstGeom prst="rect">
              <a:avLst/>
            </a:prstGeom>
            <a:solidFill>
              <a:srgbClr val="FFFFFF"/>
            </a:solidFill>
            <a:ln w="6350">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sv-SE" sz="1100">
                <a:latin typeface="+mn-lt"/>
              </a:endParaRPr>
            </a:p>
          </p:txBody>
        </p:sp>
        <p:sp>
          <p:nvSpPr>
            <p:cNvPr id="143" name="Rectangle 142"/>
            <p:cNvSpPr>
              <a:spLocks noChangeAspect="1" noChangeArrowheads="1"/>
            </p:cNvSpPr>
            <p:nvPr/>
          </p:nvSpPr>
          <p:spPr bwMode="auto">
            <a:xfrm>
              <a:off x="3468063" y="3409789"/>
              <a:ext cx="9334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600"/>
                </a:lnSpc>
                <a:spcBef>
                  <a:spcPts val="480"/>
                </a:spcBef>
                <a:spcAft>
                  <a:spcPts val="0"/>
                </a:spcAft>
              </a:pPr>
              <a:r>
                <a:rPr lang="en-US" sz="1100">
                  <a:solidFill>
                    <a:srgbClr val="000000"/>
                  </a:solidFill>
                  <a:effectLst/>
                  <a:latin typeface="+mn-lt"/>
                  <a:ea typeface="Calibri"/>
                  <a:cs typeface="Geneva"/>
                </a:rPr>
                <a:t>&amp;</a:t>
              </a:r>
              <a:endParaRPr lang="sv-SE" sz="1100">
                <a:effectLst/>
                <a:latin typeface="+mn-lt"/>
                <a:ea typeface="Calibri"/>
                <a:cs typeface="Times New Roman"/>
              </a:endParaRPr>
            </a:p>
          </p:txBody>
        </p:sp>
        <p:cxnSp>
          <p:nvCxnSpPr>
            <p:cNvPr id="144" name="Line 2078"/>
            <p:cNvCxnSpPr>
              <a:cxnSpLocks noChangeAspect="1" noChangeShapeType="1"/>
            </p:cNvCxnSpPr>
            <p:nvPr/>
          </p:nvCxnSpPr>
          <p:spPr bwMode="auto">
            <a:xfrm flipH="1">
              <a:off x="3103854" y="3818871"/>
              <a:ext cx="635" cy="23558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45" name="Line 2079"/>
            <p:cNvCxnSpPr>
              <a:cxnSpLocks noChangeAspect="1" noChangeShapeType="1"/>
            </p:cNvCxnSpPr>
            <p:nvPr/>
          </p:nvCxnSpPr>
          <p:spPr bwMode="auto">
            <a:xfrm flipH="1" flipV="1">
              <a:off x="3245459" y="3818872"/>
              <a:ext cx="635" cy="22288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146" name="Rectangle 145"/>
            <p:cNvSpPr>
              <a:spLocks noChangeAspect="1" noChangeArrowheads="1"/>
            </p:cNvSpPr>
            <p:nvPr/>
          </p:nvSpPr>
          <p:spPr bwMode="auto">
            <a:xfrm rot="5400000">
              <a:off x="2975901" y="3956678"/>
              <a:ext cx="388620" cy="386715"/>
            </a:xfrm>
            <a:prstGeom prst="rect">
              <a:avLst/>
            </a:prstGeom>
            <a:solidFill>
              <a:srgbClr val="FFFFFF"/>
            </a:solidFill>
            <a:ln w="6350">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sv-SE" sz="1100">
                <a:latin typeface="+mn-lt"/>
              </a:endParaRPr>
            </a:p>
          </p:txBody>
        </p:sp>
        <p:sp>
          <p:nvSpPr>
            <p:cNvPr id="147" name="Rectangle 146"/>
            <p:cNvSpPr>
              <a:spLocks noChangeAspect="1" noChangeArrowheads="1"/>
            </p:cNvSpPr>
            <p:nvPr/>
          </p:nvSpPr>
          <p:spPr bwMode="auto">
            <a:xfrm>
              <a:off x="3123856" y="4045578"/>
              <a:ext cx="9334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600"/>
                </a:lnSpc>
                <a:spcBef>
                  <a:spcPts val="480"/>
                </a:spcBef>
                <a:spcAft>
                  <a:spcPts val="0"/>
                </a:spcAft>
              </a:pPr>
              <a:r>
                <a:rPr lang="en-US" sz="1100">
                  <a:solidFill>
                    <a:srgbClr val="000000"/>
                  </a:solidFill>
                  <a:effectLst/>
                  <a:latin typeface="+mn-lt"/>
                  <a:ea typeface="Calibri"/>
                  <a:cs typeface="Geneva"/>
                </a:rPr>
                <a:t>&amp;</a:t>
              </a:r>
              <a:endParaRPr lang="sv-SE" sz="1100">
                <a:effectLst/>
                <a:latin typeface="+mn-lt"/>
                <a:ea typeface="Calibri"/>
                <a:cs typeface="Times New Roman"/>
              </a:endParaRPr>
            </a:p>
          </p:txBody>
        </p:sp>
        <p:cxnSp>
          <p:nvCxnSpPr>
            <p:cNvPr id="148" name="Line 2083"/>
            <p:cNvCxnSpPr>
              <a:cxnSpLocks noChangeShapeType="1"/>
            </p:cNvCxnSpPr>
            <p:nvPr/>
          </p:nvCxnSpPr>
          <p:spPr bwMode="auto">
            <a:xfrm flipH="1">
              <a:off x="3245458" y="3818871"/>
              <a:ext cx="25200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49" name="Line 2090"/>
            <p:cNvCxnSpPr>
              <a:cxnSpLocks noChangeShapeType="1"/>
            </p:cNvCxnSpPr>
            <p:nvPr/>
          </p:nvCxnSpPr>
          <p:spPr bwMode="auto">
            <a:xfrm flipH="1">
              <a:off x="2831091" y="3818871"/>
              <a:ext cx="277669"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50" name="Line 2113"/>
            <p:cNvCxnSpPr>
              <a:cxnSpLocks noChangeAspect="1" noChangeShapeType="1"/>
            </p:cNvCxnSpPr>
            <p:nvPr/>
          </p:nvCxnSpPr>
          <p:spPr bwMode="auto">
            <a:xfrm flipH="1">
              <a:off x="2738390" y="3142360"/>
              <a:ext cx="635" cy="23558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51" name="Line 2115"/>
            <p:cNvCxnSpPr>
              <a:cxnSpLocks noChangeAspect="1" noChangeShapeType="1"/>
            </p:cNvCxnSpPr>
            <p:nvPr/>
          </p:nvCxnSpPr>
          <p:spPr bwMode="auto">
            <a:xfrm flipH="1" flipV="1">
              <a:off x="2911745" y="3142361"/>
              <a:ext cx="635" cy="22288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152" name="Rectangle 151"/>
            <p:cNvSpPr>
              <a:spLocks noChangeAspect="1" noChangeArrowheads="1"/>
            </p:cNvSpPr>
            <p:nvPr/>
          </p:nvSpPr>
          <p:spPr bwMode="auto">
            <a:xfrm>
              <a:off x="2630757" y="3311364"/>
              <a:ext cx="388620" cy="386715"/>
            </a:xfrm>
            <a:prstGeom prst="rect">
              <a:avLst/>
            </a:prstGeom>
            <a:solidFill>
              <a:srgbClr val="FFFFFF"/>
            </a:solidFill>
            <a:ln w="6350">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sv-SE" sz="1100">
                <a:latin typeface="+mn-lt"/>
              </a:endParaRPr>
            </a:p>
          </p:txBody>
        </p:sp>
        <p:sp>
          <p:nvSpPr>
            <p:cNvPr id="153" name="Rectangle 152"/>
            <p:cNvSpPr>
              <a:spLocks noChangeAspect="1" noChangeArrowheads="1"/>
            </p:cNvSpPr>
            <p:nvPr/>
          </p:nvSpPr>
          <p:spPr bwMode="auto">
            <a:xfrm>
              <a:off x="2778077" y="3411059"/>
              <a:ext cx="9334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600"/>
                </a:lnSpc>
                <a:spcBef>
                  <a:spcPts val="480"/>
                </a:spcBef>
                <a:spcAft>
                  <a:spcPts val="0"/>
                </a:spcAft>
              </a:pPr>
              <a:r>
                <a:rPr lang="en-US" sz="1100">
                  <a:solidFill>
                    <a:srgbClr val="000000"/>
                  </a:solidFill>
                  <a:effectLst/>
                  <a:latin typeface="+mn-lt"/>
                  <a:ea typeface="Calibri"/>
                  <a:cs typeface="Geneva"/>
                </a:rPr>
                <a:t>&amp;</a:t>
              </a:r>
              <a:endParaRPr lang="sv-SE" sz="1100">
                <a:effectLst/>
                <a:latin typeface="+mn-lt"/>
                <a:ea typeface="Calibri"/>
                <a:cs typeface="Times New Roman"/>
              </a:endParaRPr>
            </a:p>
          </p:txBody>
        </p:sp>
        <p:sp>
          <p:nvSpPr>
            <p:cNvPr id="154" name="Rectangle 153"/>
            <p:cNvSpPr>
              <a:spLocks noChangeArrowheads="1"/>
            </p:cNvSpPr>
            <p:nvPr/>
          </p:nvSpPr>
          <p:spPr bwMode="auto">
            <a:xfrm>
              <a:off x="3360626" y="2951414"/>
              <a:ext cx="190758"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600"/>
                </a:lnSpc>
                <a:spcBef>
                  <a:spcPts val="480"/>
                </a:spcBef>
                <a:spcAft>
                  <a:spcPts val="0"/>
                </a:spcAft>
              </a:pPr>
              <a:r>
                <a:rPr lang="en-US" sz="1100">
                  <a:solidFill>
                    <a:srgbClr val="000000"/>
                  </a:solidFill>
                  <a:latin typeface="+mn-lt"/>
                  <a:ea typeface="Calibri"/>
                  <a:cs typeface="Geneva"/>
                </a:rPr>
                <a:t>P2</a:t>
              </a:r>
              <a:r>
                <a:rPr lang="en-US" sz="1100">
                  <a:solidFill>
                    <a:srgbClr val="000000"/>
                  </a:solidFill>
                  <a:effectLst/>
                  <a:latin typeface="+mn-lt"/>
                  <a:ea typeface="Calibri"/>
                  <a:cs typeface="Geneva"/>
                </a:rPr>
                <a:t> </a:t>
              </a:r>
              <a:endParaRPr lang="sv-SE" sz="1100">
                <a:effectLst/>
                <a:latin typeface="+mn-lt"/>
                <a:ea typeface="Calibri"/>
                <a:cs typeface="Times New Roman"/>
              </a:endParaRPr>
            </a:p>
          </p:txBody>
        </p:sp>
        <p:sp>
          <p:nvSpPr>
            <p:cNvPr id="155" name="Rectangle 154"/>
            <p:cNvSpPr>
              <a:spLocks noChangeArrowheads="1"/>
            </p:cNvSpPr>
            <p:nvPr/>
          </p:nvSpPr>
          <p:spPr bwMode="auto">
            <a:xfrm>
              <a:off x="2668920" y="2951414"/>
              <a:ext cx="190758"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600"/>
                </a:lnSpc>
                <a:spcBef>
                  <a:spcPts val="480"/>
                </a:spcBef>
                <a:spcAft>
                  <a:spcPts val="0"/>
                </a:spcAft>
              </a:pPr>
              <a:r>
                <a:rPr lang="en-US" sz="1100">
                  <a:solidFill>
                    <a:srgbClr val="000000"/>
                  </a:solidFill>
                  <a:effectLst/>
                  <a:latin typeface="+mn-lt"/>
                  <a:ea typeface="Calibri"/>
                  <a:cs typeface="Geneva"/>
                </a:rPr>
                <a:t>P4 </a:t>
              </a:r>
              <a:endParaRPr lang="sv-SE" sz="1100">
                <a:effectLst/>
                <a:latin typeface="+mn-lt"/>
                <a:ea typeface="Calibri"/>
                <a:cs typeface="Times New Roman"/>
              </a:endParaRPr>
            </a:p>
          </p:txBody>
        </p:sp>
        <p:sp>
          <p:nvSpPr>
            <p:cNvPr id="156" name="Rectangle 155"/>
            <p:cNvSpPr>
              <a:spLocks noChangeArrowheads="1"/>
            </p:cNvSpPr>
            <p:nvPr/>
          </p:nvSpPr>
          <p:spPr bwMode="auto">
            <a:xfrm>
              <a:off x="3562099" y="2951414"/>
              <a:ext cx="190758"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600"/>
                </a:lnSpc>
                <a:spcBef>
                  <a:spcPts val="480"/>
                </a:spcBef>
                <a:spcAft>
                  <a:spcPts val="0"/>
                </a:spcAft>
              </a:pPr>
              <a:r>
                <a:rPr lang="en-US" sz="1100">
                  <a:solidFill>
                    <a:srgbClr val="000000"/>
                  </a:solidFill>
                  <a:latin typeface="+mn-lt"/>
                  <a:ea typeface="Calibri"/>
                  <a:cs typeface="Geneva"/>
                </a:rPr>
                <a:t>P</a:t>
              </a:r>
              <a:r>
                <a:rPr lang="en-US" sz="1100">
                  <a:solidFill>
                    <a:srgbClr val="000000"/>
                  </a:solidFill>
                  <a:effectLst/>
                  <a:latin typeface="+mn-lt"/>
                  <a:ea typeface="Calibri"/>
                  <a:cs typeface="Geneva"/>
                </a:rPr>
                <a:t>1 </a:t>
              </a:r>
              <a:endParaRPr lang="sv-SE" sz="1100">
                <a:effectLst/>
                <a:latin typeface="+mn-lt"/>
                <a:ea typeface="Calibri"/>
                <a:cs typeface="Times New Roman"/>
              </a:endParaRPr>
            </a:p>
          </p:txBody>
        </p:sp>
        <p:sp>
          <p:nvSpPr>
            <p:cNvPr id="157" name="Rectangle 156"/>
            <p:cNvSpPr>
              <a:spLocks noChangeArrowheads="1"/>
            </p:cNvSpPr>
            <p:nvPr/>
          </p:nvSpPr>
          <p:spPr bwMode="auto">
            <a:xfrm>
              <a:off x="2860713" y="2951414"/>
              <a:ext cx="190758"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600"/>
                </a:lnSpc>
                <a:spcBef>
                  <a:spcPts val="480"/>
                </a:spcBef>
                <a:spcAft>
                  <a:spcPts val="0"/>
                </a:spcAft>
              </a:pPr>
              <a:r>
                <a:rPr lang="en-US" sz="1100">
                  <a:solidFill>
                    <a:srgbClr val="000000"/>
                  </a:solidFill>
                  <a:effectLst/>
                  <a:latin typeface="+mn-lt"/>
                  <a:ea typeface="Calibri"/>
                  <a:cs typeface="Geneva"/>
                </a:rPr>
                <a:t>P3 </a:t>
              </a:r>
              <a:endParaRPr lang="sv-SE" sz="1100">
                <a:effectLst/>
                <a:latin typeface="+mn-lt"/>
                <a:ea typeface="Calibri"/>
                <a:cs typeface="Times New Roman"/>
              </a:endParaRPr>
            </a:p>
          </p:txBody>
        </p:sp>
        <p:sp>
          <p:nvSpPr>
            <p:cNvPr id="158" name="Rectangle 157"/>
            <p:cNvSpPr>
              <a:spLocks noChangeArrowheads="1"/>
            </p:cNvSpPr>
            <p:nvPr/>
          </p:nvSpPr>
          <p:spPr bwMode="auto">
            <a:xfrm>
              <a:off x="3422651" y="3834071"/>
              <a:ext cx="296556"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600"/>
                </a:lnSpc>
                <a:spcBef>
                  <a:spcPts val="480"/>
                </a:spcBef>
                <a:spcAft>
                  <a:spcPts val="0"/>
                </a:spcAft>
              </a:pPr>
              <a:r>
                <a:rPr lang="en-US" sz="1100">
                  <a:solidFill>
                    <a:srgbClr val="000000"/>
                  </a:solidFill>
                  <a:latin typeface="+mn-lt"/>
                  <a:ea typeface="Calibri"/>
                  <a:cs typeface="Geneva"/>
                </a:rPr>
                <a:t>P</a:t>
              </a:r>
              <a:r>
                <a:rPr lang="en-US" sz="1100">
                  <a:solidFill>
                    <a:srgbClr val="000000"/>
                  </a:solidFill>
                  <a:effectLst/>
                  <a:latin typeface="+mn-lt"/>
                  <a:ea typeface="Calibri"/>
                  <a:cs typeface="Geneva"/>
                </a:rPr>
                <a:t>2:1 </a:t>
              </a:r>
              <a:endParaRPr lang="sv-SE" sz="1100">
                <a:effectLst/>
                <a:latin typeface="+mn-lt"/>
                <a:ea typeface="Calibri"/>
                <a:cs typeface="Times New Roman"/>
              </a:endParaRPr>
            </a:p>
          </p:txBody>
        </p:sp>
        <p:sp>
          <p:nvSpPr>
            <p:cNvPr id="159" name="Rectangle 158"/>
            <p:cNvSpPr>
              <a:spLocks noChangeArrowheads="1"/>
            </p:cNvSpPr>
            <p:nvPr/>
          </p:nvSpPr>
          <p:spPr bwMode="auto">
            <a:xfrm>
              <a:off x="2673368" y="3834071"/>
              <a:ext cx="296556"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600"/>
                </a:lnSpc>
                <a:spcBef>
                  <a:spcPts val="480"/>
                </a:spcBef>
                <a:spcAft>
                  <a:spcPts val="0"/>
                </a:spcAft>
              </a:pPr>
              <a:r>
                <a:rPr lang="en-US" sz="1100">
                  <a:solidFill>
                    <a:srgbClr val="000000"/>
                  </a:solidFill>
                  <a:latin typeface="+mn-lt"/>
                  <a:ea typeface="Calibri"/>
                  <a:cs typeface="Geneva"/>
                </a:rPr>
                <a:t>P</a:t>
              </a:r>
              <a:r>
                <a:rPr lang="en-US" sz="1100">
                  <a:solidFill>
                    <a:srgbClr val="000000"/>
                  </a:solidFill>
                  <a:effectLst/>
                  <a:latin typeface="+mn-lt"/>
                  <a:ea typeface="Calibri"/>
                  <a:cs typeface="Geneva"/>
                </a:rPr>
                <a:t>4:3 </a:t>
              </a:r>
              <a:endParaRPr lang="sv-SE" sz="1100">
                <a:effectLst/>
                <a:latin typeface="+mn-lt"/>
                <a:ea typeface="Calibri"/>
                <a:cs typeface="Times New Roman"/>
              </a:endParaRPr>
            </a:p>
          </p:txBody>
        </p:sp>
        <p:sp>
          <p:nvSpPr>
            <p:cNvPr id="160" name="Rectangle 159"/>
            <p:cNvSpPr>
              <a:spLocks noChangeArrowheads="1"/>
            </p:cNvSpPr>
            <p:nvPr/>
          </p:nvSpPr>
          <p:spPr bwMode="auto">
            <a:xfrm>
              <a:off x="3002012" y="4482944"/>
              <a:ext cx="296556"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600"/>
                </a:lnSpc>
                <a:spcBef>
                  <a:spcPts val="480"/>
                </a:spcBef>
                <a:spcAft>
                  <a:spcPts val="0"/>
                </a:spcAft>
              </a:pPr>
              <a:r>
                <a:rPr lang="en-US" sz="1100">
                  <a:solidFill>
                    <a:srgbClr val="000000"/>
                  </a:solidFill>
                  <a:latin typeface="+mn-lt"/>
                  <a:ea typeface="Calibri"/>
                  <a:cs typeface="Geneva"/>
                </a:rPr>
                <a:t>P</a:t>
              </a:r>
              <a:r>
                <a:rPr lang="en-US" sz="1100">
                  <a:solidFill>
                    <a:srgbClr val="000000"/>
                  </a:solidFill>
                  <a:effectLst/>
                  <a:latin typeface="+mn-lt"/>
                  <a:ea typeface="Calibri"/>
                  <a:cs typeface="Geneva"/>
                </a:rPr>
                <a:t>4:1 </a:t>
              </a:r>
              <a:endParaRPr lang="sv-SE" sz="1100">
                <a:effectLst/>
                <a:latin typeface="+mn-lt"/>
                <a:ea typeface="Calibri"/>
                <a:cs typeface="Times New Roman"/>
              </a:endParaRPr>
            </a:p>
          </p:txBody>
        </p:sp>
        <p:sp>
          <p:nvSpPr>
            <p:cNvPr id="161" name="Rectangle 160"/>
            <p:cNvSpPr>
              <a:spLocks noChangeArrowheads="1"/>
            </p:cNvSpPr>
            <p:nvPr/>
          </p:nvSpPr>
          <p:spPr bwMode="auto">
            <a:xfrm>
              <a:off x="1652581" y="4482938"/>
              <a:ext cx="296556"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600"/>
                </a:lnSpc>
                <a:spcBef>
                  <a:spcPts val="480"/>
                </a:spcBef>
                <a:spcAft>
                  <a:spcPts val="0"/>
                </a:spcAft>
              </a:pPr>
              <a:r>
                <a:rPr lang="en-US" sz="1100">
                  <a:solidFill>
                    <a:srgbClr val="000000"/>
                  </a:solidFill>
                  <a:latin typeface="+mn-lt"/>
                  <a:ea typeface="Calibri"/>
                  <a:cs typeface="Geneva"/>
                </a:rPr>
                <a:t>P</a:t>
              </a:r>
              <a:r>
                <a:rPr lang="en-US" sz="1100">
                  <a:solidFill>
                    <a:srgbClr val="000000"/>
                  </a:solidFill>
                  <a:effectLst/>
                  <a:latin typeface="+mn-lt"/>
                  <a:ea typeface="Calibri"/>
                  <a:cs typeface="Geneva"/>
                </a:rPr>
                <a:t>8:5 </a:t>
              </a:r>
              <a:endParaRPr lang="sv-SE" sz="1100">
                <a:effectLst/>
                <a:latin typeface="+mn-lt"/>
                <a:ea typeface="Calibri"/>
                <a:cs typeface="Times New Roman"/>
              </a:endParaRPr>
            </a:p>
          </p:txBody>
        </p:sp>
        <p:sp>
          <p:nvSpPr>
            <p:cNvPr id="162" name="Rectangle 161"/>
            <p:cNvSpPr>
              <a:spLocks noChangeArrowheads="1"/>
            </p:cNvSpPr>
            <p:nvPr/>
          </p:nvSpPr>
          <p:spPr bwMode="auto">
            <a:xfrm>
              <a:off x="2359501" y="5142048"/>
              <a:ext cx="296556"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600"/>
                </a:lnSpc>
                <a:spcBef>
                  <a:spcPts val="480"/>
                </a:spcBef>
                <a:spcAft>
                  <a:spcPts val="0"/>
                </a:spcAft>
              </a:pPr>
              <a:r>
                <a:rPr lang="en-US" sz="1100">
                  <a:solidFill>
                    <a:srgbClr val="000000"/>
                  </a:solidFill>
                  <a:latin typeface="+mn-lt"/>
                  <a:ea typeface="Calibri"/>
                  <a:cs typeface="Geneva"/>
                </a:rPr>
                <a:t>P</a:t>
              </a:r>
              <a:r>
                <a:rPr lang="en-US" sz="1100">
                  <a:solidFill>
                    <a:srgbClr val="000000"/>
                  </a:solidFill>
                  <a:effectLst/>
                  <a:latin typeface="+mn-lt"/>
                  <a:ea typeface="Calibri"/>
                  <a:cs typeface="Geneva"/>
                </a:rPr>
                <a:t>8:1 </a:t>
              </a:r>
              <a:endParaRPr lang="sv-SE" sz="1100">
                <a:effectLst/>
                <a:latin typeface="+mn-lt"/>
                <a:ea typeface="Calibri"/>
                <a:cs typeface="Times New Roman"/>
              </a:endParaRPr>
            </a:p>
          </p:txBody>
        </p:sp>
      </p:grpSp>
      <p:grpSp>
        <p:nvGrpSpPr>
          <p:cNvPr id="180" name="Group 179"/>
          <p:cNvGrpSpPr/>
          <p:nvPr/>
        </p:nvGrpSpPr>
        <p:grpSpPr>
          <a:xfrm>
            <a:off x="1580013" y="5471048"/>
            <a:ext cx="6745974" cy="390525"/>
            <a:chOff x="683526" y="5640388"/>
            <a:chExt cx="6745974" cy="390525"/>
          </a:xfrm>
        </p:grpSpPr>
        <p:sp>
          <p:nvSpPr>
            <p:cNvPr id="181" name="Rectangle 180"/>
            <p:cNvSpPr>
              <a:spLocks noChangeArrowheads="1"/>
            </p:cNvSpPr>
            <p:nvPr/>
          </p:nvSpPr>
          <p:spPr bwMode="auto">
            <a:xfrm>
              <a:off x="683526" y="5764336"/>
              <a:ext cx="1787669"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600"/>
                </a:lnSpc>
                <a:spcBef>
                  <a:spcPts val="480"/>
                </a:spcBef>
                <a:spcAft>
                  <a:spcPts val="0"/>
                </a:spcAft>
              </a:pPr>
              <a:r>
                <a:rPr lang="en-US" sz="1800" dirty="0" smtClean="0">
                  <a:solidFill>
                    <a:srgbClr val="000000"/>
                  </a:solidFill>
                  <a:effectLst/>
                  <a:ea typeface="Calibri"/>
                  <a:cs typeface="Geneva"/>
                </a:rPr>
                <a:t>Show that</a:t>
              </a:r>
              <a:endParaRPr lang="sv-SE" sz="1800" dirty="0">
                <a:effectLst/>
                <a:ea typeface="Calibri"/>
                <a:cs typeface="Times New Roman"/>
              </a:endParaRPr>
            </a:p>
          </p:txBody>
        </p:sp>
        <p:graphicFrame>
          <p:nvGraphicFramePr>
            <p:cNvPr id="182" name="Object 181"/>
            <p:cNvGraphicFramePr>
              <a:graphicFrameLocks noChangeAspect="1"/>
            </p:cNvGraphicFramePr>
            <p:nvPr>
              <p:extLst>
                <p:ext uri="{D42A27DB-BD31-4B8C-83A1-F6EECF244321}">
                  <p14:modId xmlns:p14="http://schemas.microsoft.com/office/powerpoint/2010/main" val="1133776998"/>
                </p:ext>
              </p:extLst>
            </p:nvPr>
          </p:nvGraphicFramePr>
          <p:xfrm>
            <a:off x="1714500" y="5640388"/>
            <a:ext cx="5715000" cy="390525"/>
          </p:xfrm>
          <a:graphic>
            <a:graphicData uri="http://schemas.openxmlformats.org/presentationml/2006/ole">
              <mc:AlternateContent xmlns:mc="http://schemas.openxmlformats.org/markup-compatibility/2006">
                <mc:Choice xmlns:v="urn:schemas-microsoft-com:vml" Requires="v">
                  <p:oleObj spid="_x0000_s44107" name="Equation" r:id="rId5" imgW="3708360" imgH="253800" progId="Equation.DSMT4">
                    <p:embed/>
                  </p:oleObj>
                </mc:Choice>
                <mc:Fallback>
                  <p:oleObj name="Equation" r:id="rId5" imgW="3708360" imgH="253800" progId="Equation.DSMT4">
                    <p:embed/>
                    <p:pic>
                      <p:nvPicPr>
                        <p:cNvPr id="0" name=""/>
                        <p:cNvPicPr>
                          <a:picLocks noChangeAspect="1" noChangeArrowheads="1"/>
                        </p:cNvPicPr>
                        <p:nvPr/>
                      </p:nvPicPr>
                      <p:blipFill>
                        <a:blip r:embed="rId6"/>
                        <a:srcRect/>
                        <a:stretch>
                          <a:fillRect/>
                        </a:stretch>
                      </p:blipFill>
                      <p:spPr bwMode="auto">
                        <a:xfrm>
                          <a:off x="1714500" y="5640388"/>
                          <a:ext cx="5715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184" name="Group 183"/>
          <p:cNvGrpSpPr/>
          <p:nvPr/>
        </p:nvGrpSpPr>
        <p:grpSpPr>
          <a:xfrm>
            <a:off x="3695056" y="1974543"/>
            <a:ext cx="540000" cy="707267"/>
            <a:chOff x="546977" y="604568"/>
            <a:chExt cx="540000" cy="707267"/>
          </a:xfrm>
        </p:grpSpPr>
        <p:cxnSp>
          <p:nvCxnSpPr>
            <p:cNvPr id="196" name="Line 2174"/>
            <p:cNvCxnSpPr>
              <a:cxnSpLocks noChangeAspect="1" noChangeShapeType="1"/>
            </p:cNvCxnSpPr>
            <p:nvPr/>
          </p:nvCxnSpPr>
          <p:spPr bwMode="auto">
            <a:xfrm flipH="1">
              <a:off x="546977" y="1311202"/>
              <a:ext cx="540000" cy="41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97" name="Line 2175"/>
            <p:cNvCxnSpPr>
              <a:cxnSpLocks noChangeAspect="1" noChangeShapeType="1"/>
            </p:cNvCxnSpPr>
            <p:nvPr/>
          </p:nvCxnSpPr>
          <p:spPr bwMode="auto">
            <a:xfrm flipH="1">
              <a:off x="546977" y="1089377"/>
              <a:ext cx="288000" cy="22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98" name="Line 2174"/>
            <p:cNvCxnSpPr>
              <a:cxnSpLocks noChangeAspect="1" noChangeShapeType="1"/>
            </p:cNvCxnSpPr>
            <p:nvPr/>
          </p:nvCxnSpPr>
          <p:spPr bwMode="auto">
            <a:xfrm flipH="1" flipV="1">
              <a:off x="821618" y="604568"/>
              <a:ext cx="524" cy="486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99" name="Line 2175"/>
            <p:cNvCxnSpPr>
              <a:cxnSpLocks noChangeAspect="1" noChangeShapeType="1"/>
            </p:cNvCxnSpPr>
            <p:nvPr/>
          </p:nvCxnSpPr>
          <p:spPr bwMode="auto">
            <a:xfrm flipH="1" flipV="1">
              <a:off x="1076945" y="663835"/>
              <a:ext cx="700" cy="64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nvGrpSpPr>
          <p:cNvPr id="203" name="Group 202"/>
          <p:cNvGrpSpPr/>
          <p:nvPr/>
        </p:nvGrpSpPr>
        <p:grpSpPr>
          <a:xfrm>
            <a:off x="3562100" y="1943088"/>
            <a:ext cx="965342" cy="230931"/>
            <a:chOff x="3685544" y="1943088"/>
            <a:chExt cx="841897" cy="230931"/>
          </a:xfrm>
        </p:grpSpPr>
        <p:cxnSp>
          <p:nvCxnSpPr>
            <p:cNvPr id="185" name="Line 2164"/>
            <p:cNvCxnSpPr>
              <a:cxnSpLocks noChangeAspect="1" noChangeShapeType="1"/>
            </p:cNvCxnSpPr>
            <p:nvPr/>
          </p:nvCxnSpPr>
          <p:spPr bwMode="auto">
            <a:xfrm flipH="1">
              <a:off x="3685544" y="2173384"/>
              <a:ext cx="841897" cy="63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86" name="Line 2165"/>
            <p:cNvCxnSpPr>
              <a:cxnSpLocks noChangeAspect="1" noChangeShapeType="1"/>
            </p:cNvCxnSpPr>
            <p:nvPr/>
          </p:nvCxnSpPr>
          <p:spPr bwMode="auto">
            <a:xfrm flipH="1">
              <a:off x="3685544" y="1943088"/>
              <a:ext cx="841897" cy="63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sp>
        <p:nvSpPr>
          <p:cNvPr id="187" name="Rectangle 186"/>
          <p:cNvSpPr>
            <a:spLocks noChangeAspect="1" noChangeArrowheads="1"/>
          </p:cNvSpPr>
          <p:nvPr/>
        </p:nvSpPr>
        <p:spPr bwMode="auto">
          <a:xfrm>
            <a:off x="3907806" y="1862444"/>
            <a:ext cx="387985" cy="386715"/>
          </a:xfrm>
          <a:prstGeom prst="rect">
            <a:avLst/>
          </a:prstGeom>
          <a:solidFill>
            <a:schemeClr val="bg1">
              <a:lumMod val="100000"/>
              <a:lumOff val="0"/>
            </a:schemeClr>
          </a:solidFill>
          <a:ln w="6350">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sv-SE"/>
          </a:p>
        </p:txBody>
      </p:sp>
      <p:sp>
        <p:nvSpPr>
          <p:cNvPr id="188" name="Oval 187"/>
          <p:cNvSpPr/>
          <p:nvPr/>
        </p:nvSpPr>
        <p:spPr>
          <a:xfrm>
            <a:off x="4029790" y="1983793"/>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sv-SE" sz="1100"/>
          </a:p>
        </p:txBody>
      </p:sp>
      <p:sp>
        <p:nvSpPr>
          <p:cNvPr id="195" name="Rectangle 194"/>
          <p:cNvSpPr>
            <a:spLocks noChangeArrowheads="1"/>
          </p:cNvSpPr>
          <p:nvPr/>
        </p:nvSpPr>
        <p:spPr bwMode="auto">
          <a:xfrm>
            <a:off x="3515226" y="1502165"/>
            <a:ext cx="5188507"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600"/>
              </a:lnSpc>
              <a:spcBef>
                <a:spcPts val="480"/>
              </a:spcBef>
              <a:spcAft>
                <a:spcPts val="0"/>
              </a:spcAft>
            </a:pPr>
            <a:r>
              <a:rPr lang="en-US" sz="1400" dirty="0">
                <a:solidFill>
                  <a:srgbClr val="000000"/>
                </a:solidFill>
                <a:effectLst/>
                <a:ea typeface="Calibri"/>
                <a:cs typeface="Geneva"/>
              </a:rPr>
              <a:t>The “dot operator</a:t>
            </a:r>
            <a:r>
              <a:rPr lang="en-US" sz="1400" dirty="0" smtClean="0">
                <a:solidFill>
                  <a:srgbClr val="000000"/>
                </a:solidFill>
                <a:effectLst/>
                <a:ea typeface="Calibri"/>
                <a:cs typeface="Geneva"/>
              </a:rPr>
              <a:t>” is associative and idempotent</a:t>
            </a:r>
            <a:endParaRPr lang="sv-SE" sz="1400" dirty="0">
              <a:effectLst/>
              <a:ea typeface="Calibri"/>
              <a:cs typeface="Times New Roman"/>
            </a:endParaRPr>
          </a:p>
        </p:txBody>
      </p:sp>
      <p:graphicFrame>
        <p:nvGraphicFramePr>
          <p:cNvPr id="201" name="Object 200"/>
          <p:cNvGraphicFramePr>
            <a:graphicFrameLocks noChangeAspect="1"/>
          </p:cNvGraphicFramePr>
          <p:nvPr>
            <p:extLst>
              <p:ext uri="{D42A27DB-BD31-4B8C-83A1-F6EECF244321}">
                <p14:modId xmlns:p14="http://schemas.microsoft.com/office/powerpoint/2010/main" val="1543151588"/>
              </p:ext>
            </p:extLst>
          </p:nvPr>
        </p:nvGraphicFramePr>
        <p:xfrm>
          <a:off x="3304753" y="1809591"/>
          <a:ext cx="274637" cy="488950"/>
        </p:xfrm>
        <a:graphic>
          <a:graphicData uri="http://schemas.openxmlformats.org/presentationml/2006/ole">
            <mc:AlternateContent xmlns:mc="http://schemas.openxmlformats.org/markup-compatibility/2006">
              <mc:Choice xmlns:v="urn:schemas-microsoft-com:vml" Requires="v">
                <p:oleObj spid="_x0000_s44108" name="Equation" r:id="rId7" imgW="228600" imgH="419040" progId="Equation.DSMT4">
                  <p:embed/>
                </p:oleObj>
              </mc:Choice>
              <mc:Fallback>
                <p:oleObj name="Equation" r:id="rId7" imgW="228600" imgH="419040" progId="Equation.DSMT4">
                  <p:embed/>
                  <p:pic>
                    <p:nvPicPr>
                      <p:cNvPr id="0" name="Object 6"/>
                      <p:cNvPicPr>
                        <a:picLocks noChangeAspect="1" noChangeArrowheads="1"/>
                      </p:cNvPicPr>
                      <p:nvPr/>
                    </p:nvPicPr>
                    <p:blipFill>
                      <a:blip r:embed="rId8"/>
                      <a:srcRect/>
                      <a:stretch>
                        <a:fillRect/>
                      </a:stretch>
                    </p:blipFill>
                    <p:spPr bwMode="auto">
                      <a:xfrm>
                        <a:off x="3304753" y="1809591"/>
                        <a:ext cx="27463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2" name="Object 201"/>
          <p:cNvGraphicFramePr>
            <a:graphicFrameLocks noChangeAspect="1"/>
          </p:cNvGraphicFramePr>
          <p:nvPr>
            <p:extLst>
              <p:ext uri="{D42A27DB-BD31-4B8C-83A1-F6EECF244321}">
                <p14:modId xmlns:p14="http://schemas.microsoft.com/office/powerpoint/2010/main" val="3218215000"/>
              </p:ext>
            </p:extLst>
          </p:nvPr>
        </p:nvGraphicFramePr>
        <p:xfrm>
          <a:off x="3304753" y="2298541"/>
          <a:ext cx="396875" cy="533400"/>
        </p:xfrm>
        <a:graphic>
          <a:graphicData uri="http://schemas.openxmlformats.org/presentationml/2006/ole">
            <mc:AlternateContent xmlns:mc="http://schemas.openxmlformats.org/markup-compatibility/2006">
              <mc:Choice xmlns:v="urn:schemas-microsoft-com:vml" Requires="v">
                <p:oleObj spid="_x0000_s44109" name="Equation" r:id="rId9" imgW="330120" imgH="457200" progId="Equation.DSMT4">
                  <p:embed/>
                </p:oleObj>
              </mc:Choice>
              <mc:Fallback>
                <p:oleObj name="Equation" r:id="rId9" imgW="330120" imgH="457200" progId="Equation.DSMT4">
                  <p:embed/>
                  <p:pic>
                    <p:nvPicPr>
                      <p:cNvPr id="0" name="Object 200"/>
                      <p:cNvPicPr>
                        <a:picLocks noChangeAspect="1" noChangeArrowheads="1"/>
                      </p:cNvPicPr>
                      <p:nvPr/>
                    </p:nvPicPr>
                    <p:blipFill>
                      <a:blip r:embed="rId10"/>
                      <a:srcRect/>
                      <a:stretch>
                        <a:fillRect/>
                      </a:stretch>
                    </p:blipFill>
                    <p:spPr bwMode="auto">
                      <a:xfrm>
                        <a:off x="3304753" y="2298541"/>
                        <a:ext cx="3968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04" name="Group 203"/>
          <p:cNvGrpSpPr/>
          <p:nvPr/>
        </p:nvGrpSpPr>
        <p:grpSpPr>
          <a:xfrm>
            <a:off x="1580013" y="5885925"/>
            <a:ext cx="6745974" cy="390525"/>
            <a:chOff x="683526" y="5640388"/>
            <a:chExt cx="6745974" cy="390525"/>
          </a:xfrm>
        </p:grpSpPr>
        <p:sp>
          <p:nvSpPr>
            <p:cNvPr id="205" name="Rectangle 204"/>
            <p:cNvSpPr>
              <a:spLocks noChangeArrowheads="1"/>
            </p:cNvSpPr>
            <p:nvPr/>
          </p:nvSpPr>
          <p:spPr bwMode="auto">
            <a:xfrm>
              <a:off x="683526" y="5764336"/>
              <a:ext cx="1787669"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600"/>
                </a:lnSpc>
                <a:spcBef>
                  <a:spcPts val="480"/>
                </a:spcBef>
                <a:spcAft>
                  <a:spcPts val="0"/>
                </a:spcAft>
              </a:pPr>
              <a:r>
                <a:rPr lang="en-US" sz="1800" dirty="0" smtClean="0">
                  <a:solidFill>
                    <a:srgbClr val="000000"/>
                  </a:solidFill>
                  <a:effectLst/>
                  <a:ea typeface="Calibri"/>
                  <a:cs typeface="Geneva"/>
                </a:rPr>
                <a:t>Show that</a:t>
              </a:r>
              <a:endParaRPr lang="sv-SE" sz="1800" dirty="0">
                <a:effectLst/>
                <a:ea typeface="Calibri"/>
                <a:cs typeface="Times New Roman"/>
              </a:endParaRPr>
            </a:p>
          </p:txBody>
        </p:sp>
        <p:graphicFrame>
          <p:nvGraphicFramePr>
            <p:cNvPr id="206" name="Object 205"/>
            <p:cNvGraphicFramePr>
              <a:graphicFrameLocks noChangeAspect="1"/>
            </p:cNvGraphicFramePr>
            <p:nvPr>
              <p:extLst>
                <p:ext uri="{D42A27DB-BD31-4B8C-83A1-F6EECF244321}">
                  <p14:modId xmlns:p14="http://schemas.microsoft.com/office/powerpoint/2010/main" val="173037383"/>
                </p:ext>
              </p:extLst>
            </p:nvPr>
          </p:nvGraphicFramePr>
          <p:xfrm>
            <a:off x="1714500" y="5640388"/>
            <a:ext cx="5715000" cy="390525"/>
          </p:xfrm>
          <a:graphic>
            <a:graphicData uri="http://schemas.openxmlformats.org/presentationml/2006/ole">
              <mc:AlternateContent xmlns:mc="http://schemas.openxmlformats.org/markup-compatibility/2006">
                <mc:Choice xmlns:v="urn:schemas-microsoft-com:vml" Requires="v">
                  <p:oleObj spid="_x0000_s44110" name="Equation" r:id="rId11" imgW="3708360" imgH="253800" progId="Equation.DSMT4">
                    <p:embed/>
                  </p:oleObj>
                </mc:Choice>
                <mc:Fallback>
                  <p:oleObj name="Equation" r:id="rId11" imgW="3708360" imgH="253800" progId="Equation.DSMT4">
                    <p:embed/>
                    <p:pic>
                      <p:nvPicPr>
                        <p:cNvPr id="0" name=""/>
                        <p:cNvPicPr>
                          <a:picLocks noChangeAspect="1" noChangeArrowheads="1"/>
                        </p:cNvPicPr>
                        <p:nvPr/>
                      </p:nvPicPr>
                      <p:blipFill>
                        <a:blip r:embed="rId12"/>
                        <a:srcRect/>
                        <a:stretch>
                          <a:fillRect/>
                        </a:stretch>
                      </p:blipFill>
                      <p:spPr bwMode="auto">
                        <a:xfrm>
                          <a:off x="1714500" y="5640388"/>
                          <a:ext cx="5715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extLst>
      <p:ext uri="{BB962C8B-B14F-4D97-AF65-F5344CB8AC3E}">
        <p14:creationId xmlns:p14="http://schemas.microsoft.com/office/powerpoint/2010/main" val="20317572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The dot operator</a:t>
            </a:r>
            <a:endParaRPr lang="sv-SE" dirty="0"/>
          </a:p>
        </p:txBody>
      </p:sp>
      <p:sp>
        <p:nvSpPr>
          <p:cNvPr id="3" name="Content Placeholder 2"/>
          <p:cNvSpPr>
            <a:spLocks noGrp="1"/>
          </p:cNvSpPr>
          <p:nvPr>
            <p:ph idx="1"/>
          </p:nvPr>
        </p:nvSpPr>
        <p:spPr/>
        <p:txBody>
          <a:bodyPr>
            <a:normAutofit/>
          </a:bodyPr>
          <a:lstStyle/>
          <a:p>
            <a:r>
              <a:rPr lang="sv-SE" sz="2400" dirty="0" smtClean="0"/>
              <a:t>Properties of the dot operator</a:t>
            </a:r>
          </a:p>
          <a:p>
            <a:pPr lvl="1"/>
            <a:r>
              <a:rPr lang="sv-SE" sz="2000" dirty="0" smtClean="0"/>
              <a:t>Associativity i.e. parallelization</a:t>
            </a:r>
          </a:p>
          <a:p>
            <a:pPr lvl="1"/>
            <a:r>
              <a:rPr lang="sv-SE" sz="2000" dirty="0" smtClean="0"/>
              <a:t>Easy to prove since logical OR and AND operations are associative</a:t>
            </a:r>
          </a:p>
          <a:p>
            <a:pPr lvl="2"/>
            <a:r>
              <a:rPr lang="sv-SE" sz="1600" dirty="0" smtClean="0"/>
              <a:t>With the definition                                                           </a:t>
            </a:r>
            <a:r>
              <a:rPr lang="sv-SE" sz="1600" i="1" dirty="0" smtClean="0"/>
              <a:t>G</a:t>
            </a:r>
            <a:r>
              <a:rPr lang="sv-SE" sz="1600" i="1" baseline="-25000" dirty="0" smtClean="0"/>
              <a:t>i</a:t>
            </a:r>
            <a:r>
              <a:rPr lang="sv-SE" sz="1600" dirty="0" smtClean="0"/>
              <a:t> becomes the carry-out signal at stage </a:t>
            </a:r>
            <a:r>
              <a:rPr lang="sv-SE" sz="1600" i="1" dirty="0" smtClean="0"/>
              <a:t>i</a:t>
            </a:r>
            <a:r>
              <a:rPr lang="sv-SE" sz="1600" dirty="0" smtClean="0"/>
              <a:t> of an adder</a:t>
            </a:r>
          </a:p>
          <a:p>
            <a:pPr lvl="1"/>
            <a:r>
              <a:rPr lang="sv-SE" sz="2000" dirty="0" smtClean="0"/>
              <a:t>The operation is idempotent</a:t>
            </a:r>
          </a:p>
          <a:p>
            <a:pPr lvl="1"/>
            <a:endParaRPr lang="sv-SE" dirty="0"/>
          </a:p>
          <a:p>
            <a:pPr lvl="1"/>
            <a:r>
              <a:rPr lang="sv-SE" sz="2000" dirty="0" smtClean="0"/>
              <a:t>which implies</a:t>
            </a:r>
          </a:p>
          <a:p>
            <a:pPr marL="914400" lvl="2" indent="0">
              <a:buNone/>
            </a:pPr>
            <a:r>
              <a:rPr lang="sv-SE" sz="1600" dirty="0" smtClean="0"/>
              <a:t>                                                      where </a:t>
            </a:r>
            <a:r>
              <a:rPr lang="sv-SE" sz="1600" i="1" dirty="0" smtClean="0"/>
              <a:t>i</a:t>
            </a:r>
            <a:r>
              <a:rPr lang="sv-SE" sz="1600" dirty="0" smtClean="0"/>
              <a:t>≥</a:t>
            </a:r>
            <a:r>
              <a:rPr lang="sv-SE" sz="1600" i="1" dirty="0" smtClean="0"/>
              <a:t>j</a:t>
            </a:r>
            <a:r>
              <a:rPr lang="sv-SE" sz="1600" dirty="0" smtClean="0"/>
              <a:t> and </a:t>
            </a:r>
            <a:r>
              <a:rPr lang="sv-SE" sz="1600" i="1" dirty="0" smtClean="0"/>
              <a:t>m</a:t>
            </a:r>
            <a:r>
              <a:rPr lang="sv-SE" sz="1600" dirty="0" smtClean="0"/>
              <a:t>≥</a:t>
            </a:r>
            <a:r>
              <a:rPr lang="sv-SE" sz="1600" i="1" dirty="0" smtClean="0"/>
              <a:t>n</a:t>
            </a:r>
            <a:r>
              <a:rPr lang="sv-SE" sz="1600" dirty="0" smtClean="0"/>
              <a:t> </a:t>
            </a:r>
            <a:endParaRPr lang="sv-SE" sz="1600" dirty="0"/>
          </a:p>
        </p:txBody>
      </p:sp>
      <p:sp>
        <p:nvSpPr>
          <p:cNvPr id="4" name="Date Placeholder 3"/>
          <p:cNvSpPr>
            <a:spLocks noGrp="1"/>
          </p:cNvSpPr>
          <p:nvPr>
            <p:ph type="dt" sz="half" idx="10"/>
          </p:nvPr>
        </p:nvSpPr>
        <p:spPr/>
        <p:txBody>
          <a:bodyPr/>
          <a:lstStyle/>
          <a:p>
            <a:r>
              <a:rPr lang="sv-SE" smtClean="0"/>
              <a:t>2017</a:t>
            </a:r>
            <a:endParaRPr lang="sv-SE"/>
          </a:p>
        </p:txBody>
      </p:sp>
      <p:sp>
        <p:nvSpPr>
          <p:cNvPr id="5" name="Footer Placeholder 4"/>
          <p:cNvSpPr>
            <a:spLocks noGrp="1"/>
          </p:cNvSpPr>
          <p:nvPr>
            <p:ph type="ftr" sz="quarter" idx="11"/>
          </p:nvPr>
        </p:nvSpPr>
        <p:spPr/>
        <p:txBody>
          <a:bodyPr/>
          <a:lstStyle/>
          <a:p>
            <a:r>
              <a:rPr lang="sv-SE" smtClean="0"/>
              <a:t>Integrated Circuit Design</a:t>
            </a:r>
            <a:endParaRPr lang="sv-SE"/>
          </a:p>
        </p:txBody>
      </p:sp>
      <p:sp>
        <p:nvSpPr>
          <p:cNvPr id="6" name="Slide Number Placeholder 5"/>
          <p:cNvSpPr>
            <a:spLocks noGrp="1"/>
          </p:cNvSpPr>
          <p:nvPr>
            <p:ph type="sldNum" sz="quarter" idx="12"/>
          </p:nvPr>
        </p:nvSpPr>
        <p:spPr/>
        <p:txBody>
          <a:bodyPr/>
          <a:lstStyle/>
          <a:p>
            <a:r>
              <a:rPr lang="sv-SE" dirty="0" smtClean="0"/>
              <a:t>22</a:t>
            </a:r>
            <a:endParaRPr lang="sv-SE" dirty="0"/>
          </a:p>
        </p:txBody>
      </p:sp>
      <p:graphicFrame>
        <p:nvGraphicFramePr>
          <p:cNvPr id="8" name="Object 7"/>
          <p:cNvGraphicFramePr>
            <a:graphicFrameLocks noChangeAspect="1"/>
          </p:cNvGraphicFramePr>
          <p:nvPr>
            <p:extLst>
              <p:ext uri="{D42A27DB-BD31-4B8C-83A1-F6EECF244321}">
                <p14:modId xmlns:p14="http://schemas.microsoft.com/office/powerpoint/2010/main" val="4010453494"/>
              </p:ext>
            </p:extLst>
          </p:nvPr>
        </p:nvGraphicFramePr>
        <p:xfrm>
          <a:off x="3516311" y="2897715"/>
          <a:ext cx="2642348" cy="328084"/>
        </p:xfrm>
        <a:graphic>
          <a:graphicData uri="http://schemas.openxmlformats.org/presentationml/2006/ole">
            <mc:AlternateContent xmlns:mc="http://schemas.openxmlformats.org/markup-compatibility/2006">
              <mc:Choice xmlns:v="urn:schemas-microsoft-com:vml" Requires="v">
                <p:oleObj spid="_x0000_s48158" name="Equation" r:id="rId3" imgW="1777680" imgH="228600" progId="Equation.DSMT4">
                  <p:embed/>
                </p:oleObj>
              </mc:Choice>
              <mc:Fallback>
                <p:oleObj name="Equation" r:id="rId3" imgW="1777680" imgH="22860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6311" y="2897715"/>
                        <a:ext cx="2642348" cy="328084"/>
                      </a:xfrm>
                      <a:prstGeom prst="rect">
                        <a:avLst/>
                      </a:prstGeom>
                      <a:noFill/>
                      <a:ln>
                        <a:no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247456886"/>
              </p:ext>
            </p:extLst>
          </p:nvPr>
        </p:nvGraphicFramePr>
        <p:xfrm>
          <a:off x="1530350" y="3752321"/>
          <a:ext cx="5737225" cy="365125"/>
        </p:xfrm>
        <a:graphic>
          <a:graphicData uri="http://schemas.openxmlformats.org/presentationml/2006/ole">
            <mc:AlternateContent xmlns:mc="http://schemas.openxmlformats.org/markup-compatibility/2006">
              <mc:Choice xmlns:v="urn:schemas-microsoft-com:vml" Requires="v">
                <p:oleObj spid="_x0000_s48159" name="Equation" r:id="rId5" imgW="3860640" imgH="253800" progId="Equation.DSMT4">
                  <p:embed/>
                </p:oleObj>
              </mc:Choice>
              <mc:Fallback>
                <p:oleObj name="Equation" r:id="rId5" imgW="3860640" imgH="253800" progId="Equation.DSMT4">
                  <p:embed/>
                  <p:pic>
                    <p:nvPicPr>
                      <p:cNvPr id="0" name="Object 7"/>
                      <p:cNvPicPr>
                        <a:picLocks noChangeAspect="1" noChangeArrowheads="1"/>
                      </p:cNvPicPr>
                      <p:nvPr/>
                    </p:nvPicPr>
                    <p:blipFill>
                      <a:blip r:embed="rId6"/>
                      <a:srcRect/>
                      <a:stretch>
                        <a:fillRect/>
                      </a:stretch>
                    </p:blipFill>
                    <p:spPr bwMode="auto">
                      <a:xfrm>
                        <a:off x="1530350" y="3752321"/>
                        <a:ext cx="57372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919269263"/>
              </p:ext>
            </p:extLst>
          </p:nvPr>
        </p:nvGraphicFramePr>
        <p:xfrm>
          <a:off x="1448330" y="4453466"/>
          <a:ext cx="2697162" cy="382588"/>
        </p:xfrm>
        <a:graphic>
          <a:graphicData uri="http://schemas.openxmlformats.org/presentationml/2006/ole">
            <mc:AlternateContent xmlns:mc="http://schemas.openxmlformats.org/markup-compatibility/2006">
              <mc:Choice xmlns:v="urn:schemas-microsoft-com:vml" Requires="v">
                <p:oleObj spid="_x0000_s48160" name="Equation" r:id="rId7" imgW="1815840" imgH="266400" progId="Equation.DSMT4">
                  <p:embed/>
                </p:oleObj>
              </mc:Choice>
              <mc:Fallback>
                <p:oleObj name="Equation" r:id="rId7" imgW="1815840" imgH="266400" progId="Equation.DSMT4">
                  <p:embed/>
                  <p:pic>
                    <p:nvPicPr>
                      <p:cNvPr id="0" name="Object 7"/>
                      <p:cNvPicPr>
                        <a:picLocks noChangeAspect="1" noChangeArrowheads="1"/>
                      </p:cNvPicPr>
                      <p:nvPr/>
                    </p:nvPicPr>
                    <p:blipFill>
                      <a:blip r:embed="rId8"/>
                      <a:srcRect/>
                      <a:stretch>
                        <a:fillRect/>
                      </a:stretch>
                    </p:blipFill>
                    <p:spPr bwMode="auto">
                      <a:xfrm>
                        <a:off x="1448330" y="4453466"/>
                        <a:ext cx="2697162"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274686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sv-SE" smtClean="0"/>
              <a:t>2017</a:t>
            </a:r>
            <a:endParaRPr lang="sv-SE"/>
          </a:p>
        </p:txBody>
      </p:sp>
      <p:sp>
        <p:nvSpPr>
          <p:cNvPr id="4" name="Footer Placeholder 3"/>
          <p:cNvSpPr>
            <a:spLocks noGrp="1"/>
          </p:cNvSpPr>
          <p:nvPr>
            <p:ph type="ftr" sz="quarter" idx="11"/>
          </p:nvPr>
        </p:nvSpPr>
        <p:spPr/>
        <p:txBody>
          <a:bodyPr/>
          <a:lstStyle/>
          <a:p>
            <a:r>
              <a:rPr lang="sv-SE" smtClean="0"/>
              <a:t>Integrated Circuit Design</a:t>
            </a:r>
            <a:endParaRPr lang="sv-SE"/>
          </a:p>
        </p:txBody>
      </p:sp>
      <p:sp>
        <p:nvSpPr>
          <p:cNvPr id="5" name="Slide Number Placeholder 4"/>
          <p:cNvSpPr>
            <a:spLocks noGrp="1"/>
          </p:cNvSpPr>
          <p:nvPr>
            <p:ph type="sldNum" sz="quarter" idx="12"/>
          </p:nvPr>
        </p:nvSpPr>
        <p:spPr/>
        <p:txBody>
          <a:bodyPr/>
          <a:lstStyle/>
          <a:p>
            <a:r>
              <a:rPr lang="sv-SE" dirty="0" smtClean="0"/>
              <a:t>23</a:t>
            </a:r>
            <a:endParaRPr lang="sv-SE" dirty="0"/>
          </a:p>
        </p:txBody>
      </p:sp>
      <p:sp>
        <p:nvSpPr>
          <p:cNvPr id="6" name="Title 1"/>
          <p:cNvSpPr>
            <a:spLocks noGrp="1"/>
          </p:cNvSpPr>
          <p:nvPr>
            <p:ph type="title"/>
          </p:nvPr>
        </p:nvSpPr>
        <p:spPr>
          <a:xfrm>
            <a:off x="457200" y="274638"/>
            <a:ext cx="8229600" cy="1143000"/>
          </a:xfrm>
        </p:spPr>
        <p:txBody>
          <a:bodyPr/>
          <a:lstStyle/>
          <a:p>
            <a:r>
              <a:rPr lang="sv-SE" dirty="0" smtClean="0"/>
              <a:t>32-bit carry skip adder</a:t>
            </a:r>
            <a:endParaRPr lang="sv-SE" dirty="0"/>
          </a:p>
        </p:txBody>
      </p:sp>
      <p:sp>
        <p:nvSpPr>
          <p:cNvPr id="7" name="Content Placeholder 2"/>
          <p:cNvSpPr txBox="1">
            <a:spLocks/>
          </p:cNvSpPr>
          <p:nvPr/>
        </p:nvSpPr>
        <p:spPr>
          <a:xfrm>
            <a:off x="457200" y="1413926"/>
            <a:ext cx="8229600" cy="93889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400" dirty="0" smtClean="0"/>
              <a:t>Identify worst-case propagation delay for 32-bit adder!</a:t>
            </a:r>
          </a:p>
          <a:p>
            <a:r>
              <a:rPr lang="sv-SE" sz="2400" dirty="0" smtClean="0"/>
              <a:t>For N-bit adder built with </a:t>
            </a:r>
            <a:r>
              <a:rPr lang="sv-SE" sz="2400" i="1" dirty="0" smtClean="0"/>
              <a:t>k n</a:t>
            </a:r>
            <a:r>
              <a:rPr lang="sv-SE" sz="2400" dirty="0" smtClean="0"/>
              <a:t>-bit blocks!</a:t>
            </a:r>
            <a:endParaRPr lang="sv-SE" sz="2400" dirty="0"/>
          </a:p>
        </p:txBody>
      </p:sp>
      <p:grpSp>
        <p:nvGrpSpPr>
          <p:cNvPr id="8" name="Group 7"/>
          <p:cNvGrpSpPr/>
          <p:nvPr/>
        </p:nvGrpSpPr>
        <p:grpSpPr>
          <a:xfrm>
            <a:off x="655270" y="2448000"/>
            <a:ext cx="8595461" cy="2914197"/>
            <a:chOff x="432000" y="2338801"/>
            <a:chExt cx="8595461" cy="2914197"/>
          </a:xfrm>
        </p:grpSpPr>
        <p:grpSp>
          <p:nvGrpSpPr>
            <p:cNvPr id="9" name="Group 8"/>
            <p:cNvGrpSpPr/>
            <p:nvPr/>
          </p:nvGrpSpPr>
          <p:grpSpPr>
            <a:xfrm>
              <a:off x="1647491" y="2702355"/>
              <a:ext cx="6508877" cy="1653077"/>
              <a:chOff x="1647491" y="3062349"/>
              <a:chExt cx="6508877" cy="1356535"/>
            </a:xfrm>
          </p:grpSpPr>
          <p:cxnSp>
            <p:nvCxnSpPr>
              <p:cNvPr id="78" name="Straight Connector 77"/>
              <p:cNvCxnSpPr/>
              <p:nvPr/>
            </p:nvCxnSpPr>
            <p:spPr>
              <a:xfrm>
                <a:off x="7401614" y="3062349"/>
                <a:ext cx="0" cy="13565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8156368" y="3062349"/>
                <a:ext cx="0" cy="13565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5489480" y="3062349"/>
                <a:ext cx="0" cy="13565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6244234" y="3062349"/>
                <a:ext cx="0" cy="13565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3575630" y="3062349"/>
                <a:ext cx="0" cy="13565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4330384" y="3062349"/>
                <a:ext cx="0" cy="13565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647491" y="3062349"/>
                <a:ext cx="0" cy="13565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2402244" y="3062349"/>
                <a:ext cx="0" cy="13565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 name="Straight Connector 9"/>
            <p:cNvCxnSpPr>
              <a:endCxn id="20" idx="2"/>
            </p:cNvCxnSpPr>
            <p:nvPr/>
          </p:nvCxnSpPr>
          <p:spPr>
            <a:xfrm flipH="1">
              <a:off x="7786841" y="4459312"/>
              <a:ext cx="939727" cy="80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36865" y="3478399"/>
              <a:ext cx="41043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821987" y="4211582"/>
              <a:ext cx="45224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3045492" y="3473823"/>
              <a:ext cx="41043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730614" y="4211582"/>
              <a:ext cx="45224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4954118" y="3469247"/>
              <a:ext cx="41043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5992096" y="4470745"/>
              <a:ext cx="56262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32000" y="4094150"/>
              <a:ext cx="460254" cy="338554"/>
            </a:xfrm>
            <a:prstGeom prst="rect">
              <a:avLst/>
            </a:prstGeom>
            <a:noFill/>
          </p:spPr>
          <p:txBody>
            <a:bodyPr wrap="none" rtlCol="0">
              <a:spAutoFit/>
            </a:bodyPr>
            <a:lstStyle/>
            <a:p>
              <a:r>
                <a:rPr lang="sv-SE" sz="1600" dirty="0" smtClean="0">
                  <a:latin typeface="+mn-lt"/>
                </a:rPr>
                <a:t>c</a:t>
              </a:r>
              <a:r>
                <a:rPr lang="sv-SE" sz="1600" baseline="-25000" dirty="0" smtClean="0">
                  <a:latin typeface="+mn-lt"/>
                </a:rPr>
                <a:t>out</a:t>
              </a:r>
              <a:endParaRPr lang="sv-SE" sz="1600" dirty="0">
                <a:latin typeface="+mn-lt"/>
              </a:endParaRPr>
            </a:p>
          </p:txBody>
        </p:sp>
        <p:cxnSp>
          <p:nvCxnSpPr>
            <p:cNvPr id="18" name="Straight Connector 17"/>
            <p:cNvCxnSpPr/>
            <p:nvPr/>
          </p:nvCxnSpPr>
          <p:spPr>
            <a:xfrm flipH="1">
              <a:off x="6876459" y="3464671"/>
              <a:ext cx="41043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786129" y="4558883"/>
              <a:ext cx="0" cy="4385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Freeform 19"/>
            <p:cNvSpPr/>
            <p:nvPr/>
          </p:nvSpPr>
          <p:spPr>
            <a:xfrm flipH="1">
              <a:off x="7164384" y="4151145"/>
              <a:ext cx="1244915" cy="627025"/>
            </a:xfrm>
            <a:custGeom>
              <a:avLst/>
              <a:gdLst>
                <a:gd name="connsiteX0" fmla="*/ 0 w 981075"/>
                <a:gd name="connsiteY0" fmla="*/ 9525 h 504825"/>
                <a:gd name="connsiteX1" fmla="*/ 419100 w 981075"/>
                <a:gd name="connsiteY1" fmla="*/ 9525 h 504825"/>
                <a:gd name="connsiteX2" fmla="*/ 495300 w 981075"/>
                <a:gd name="connsiteY2" fmla="*/ 257175 h 504825"/>
                <a:gd name="connsiteX3" fmla="*/ 561975 w 981075"/>
                <a:gd name="connsiteY3" fmla="*/ 9525 h 504825"/>
                <a:gd name="connsiteX4" fmla="*/ 981075 w 981075"/>
                <a:gd name="connsiteY4" fmla="*/ 0 h 504825"/>
                <a:gd name="connsiteX5" fmla="*/ 876300 w 981075"/>
                <a:gd name="connsiteY5" fmla="*/ 485775 h 504825"/>
                <a:gd name="connsiteX6" fmla="*/ 133350 w 981075"/>
                <a:gd name="connsiteY6" fmla="*/ 504825 h 504825"/>
                <a:gd name="connsiteX7" fmla="*/ 0 w 981075"/>
                <a:gd name="connsiteY7" fmla="*/ 9525 h 504825"/>
                <a:gd name="connsiteX0" fmla="*/ 0 w 981075"/>
                <a:gd name="connsiteY0" fmla="*/ 9525 h 504825"/>
                <a:gd name="connsiteX1" fmla="*/ 419100 w 981075"/>
                <a:gd name="connsiteY1" fmla="*/ 9525 h 504825"/>
                <a:gd name="connsiteX2" fmla="*/ 495300 w 981075"/>
                <a:gd name="connsiteY2" fmla="*/ 257175 h 504825"/>
                <a:gd name="connsiteX3" fmla="*/ 561975 w 981075"/>
                <a:gd name="connsiteY3" fmla="*/ 9525 h 504825"/>
                <a:gd name="connsiteX4" fmla="*/ 981075 w 981075"/>
                <a:gd name="connsiteY4" fmla="*/ 0 h 504825"/>
                <a:gd name="connsiteX5" fmla="*/ 876300 w 981075"/>
                <a:gd name="connsiteY5" fmla="*/ 504825 h 504825"/>
                <a:gd name="connsiteX6" fmla="*/ 133350 w 981075"/>
                <a:gd name="connsiteY6" fmla="*/ 504825 h 504825"/>
                <a:gd name="connsiteX7" fmla="*/ 0 w 981075"/>
                <a:gd name="connsiteY7" fmla="*/ 9525 h 504825"/>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76300 w 990600"/>
                <a:gd name="connsiteY5" fmla="*/ 495300 h 495300"/>
                <a:gd name="connsiteX6" fmla="*/ 133350 w 990600"/>
                <a:gd name="connsiteY6" fmla="*/ 495300 h 495300"/>
                <a:gd name="connsiteX7" fmla="*/ 0 w 990600"/>
                <a:gd name="connsiteY7" fmla="*/ 0 h 495300"/>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61759 w 990600"/>
                <a:gd name="connsiteY5" fmla="*/ 495300 h 495300"/>
                <a:gd name="connsiteX6" fmla="*/ 133350 w 990600"/>
                <a:gd name="connsiteY6" fmla="*/ 495300 h 495300"/>
                <a:gd name="connsiteX7" fmla="*/ 0 w 990600"/>
                <a:gd name="connsiteY7" fmla="*/ 0 h 495300"/>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61759 w 990600"/>
                <a:gd name="connsiteY5" fmla="*/ 495300 h 495300"/>
                <a:gd name="connsiteX6" fmla="*/ 122444 w 990600"/>
                <a:gd name="connsiteY6" fmla="*/ 495300 h 495300"/>
                <a:gd name="connsiteX7" fmla="*/ 0 w 990600"/>
                <a:gd name="connsiteY7" fmla="*/ 0 h 495300"/>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61759 w 990600"/>
                <a:gd name="connsiteY5" fmla="*/ 495300 h 495300"/>
                <a:gd name="connsiteX6" fmla="*/ 133350 w 990600"/>
                <a:gd name="connsiteY6" fmla="*/ 495300 h 495300"/>
                <a:gd name="connsiteX7" fmla="*/ 0 w 990600"/>
                <a:gd name="connsiteY7" fmla="*/ 0 h 495300"/>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76300 w 990600"/>
                <a:gd name="connsiteY5" fmla="*/ 495300 h 495300"/>
                <a:gd name="connsiteX6" fmla="*/ 133350 w 990600"/>
                <a:gd name="connsiteY6" fmla="*/ 495300 h 495300"/>
                <a:gd name="connsiteX7" fmla="*/ 0 w 990600"/>
                <a:gd name="connsiteY7" fmla="*/ 0 h 495300"/>
                <a:gd name="connsiteX0" fmla="*/ 0 w 990600"/>
                <a:gd name="connsiteY0" fmla="*/ 0 h 498935"/>
                <a:gd name="connsiteX1" fmla="*/ 419100 w 990600"/>
                <a:gd name="connsiteY1" fmla="*/ 0 h 498935"/>
                <a:gd name="connsiteX2" fmla="*/ 495300 w 990600"/>
                <a:gd name="connsiteY2" fmla="*/ 247650 h 498935"/>
                <a:gd name="connsiteX3" fmla="*/ 561975 w 990600"/>
                <a:gd name="connsiteY3" fmla="*/ 0 h 498935"/>
                <a:gd name="connsiteX4" fmla="*/ 990600 w 990600"/>
                <a:gd name="connsiteY4" fmla="*/ 0 h 498935"/>
                <a:gd name="connsiteX5" fmla="*/ 865394 w 990600"/>
                <a:gd name="connsiteY5" fmla="*/ 498935 h 498935"/>
                <a:gd name="connsiteX6" fmla="*/ 133350 w 990600"/>
                <a:gd name="connsiteY6" fmla="*/ 495300 h 498935"/>
                <a:gd name="connsiteX7" fmla="*/ 0 w 990600"/>
                <a:gd name="connsiteY7" fmla="*/ 0 h 498935"/>
                <a:gd name="connsiteX0" fmla="*/ 0 w 990600"/>
                <a:gd name="connsiteY0" fmla="*/ 0 h 498935"/>
                <a:gd name="connsiteX1" fmla="*/ 419100 w 990600"/>
                <a:gd name="connsiteY1" fmla="*/ 0 h 498935"/>
                <a:gd name="connsiteX2" fmla="*/ 495300 w 990600"/>
                <a:gd name="connsiteY2" fmla="*/ 247650 h 498935"/>
                <a:gd name="connsiteX3" fmla="*/ 561975 w 990600"/>
                <a:gd name="connsiteY3" fmla="*/ 0 h 498935"/>
                <a:gd name="connsiteX4" fmla="*/ 990600 w 990600"/>
                <a:gd name="connsiteY4" fmla="*/ 0 h 498935"/>
                <a:gd name="connsiteX5" fmla="*/ 865394 w 990600"/>
                <a:gd name="connsiteY5" fmla="*/ 498935 h 498935"/>
                <a:gd name="connsiteX6" fmla="*/ 122444 w 990600"/>
                <a:gd name="connsiteY6" fmla="*/ 495300 h 498935"/>
                <a:gd name="connsiteX7" fmla="*/ 0 w 990600"/>
                <a:gd name="connsiteY7" fmla="*/ 0 h 498935"/>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61759 w 990600"/>
                <a:gd name="connsiteY5" fmla="*/ 491665 h 495300"/>
                <a:gd name="connsiteX6" fmla="*/ 122444 w 990600"/>
                <a:gd name="connsiteY6" fmla="*/ 495300 h 495300"/>
                <a:gd name="connsiteX7" fmla="*/ 0 w 990600"/>
                <a:gd name="connsiteY7" fmla="*/ 0 h 495300"/>
                <a:gd name="connsiteX0" fmla="*/ 0 w 990600"/>
                <a:gd name="connsiteY0" fmla="*/ 0 h 502571"/>
                <a:gd name="connsiteX1" fmla="*/ 419100 w 990600"/>
                <a:gd name="connsiteY1" fmla="*/ 0 h 502571"/>
                <a:gd name="connsiteX2" fmla="*/ 495300 w 990600"/>
                <a:gd name="connsiteY2" fmla="*/ 247650 h 502571"/>
                <a:gd name="connsiteX3" fmla="*/ 561975 w 990600"/>
                <a:gd name="connsiteY3" fmla="*/ 0 h 502571"/>
                <a:gd name="connsiteX4" fmla="*/ 990600 w 990600"/>
                <a:gd name="connsiteY4" fmla="*/ 0 h 502571"/>
                <a:gd name="connsiteX5" fmla="*/ 854489 w 990600"/>
                <a:gd name="connsiteY5" fmla="*/ 502571 h 502571"/>
                <a:gd name="connsiteX6" fmla="*/ 122444 w 990600"/>
                <a:gd name="connsiteY6" fmla="*/ 495300 h 502571"/>
                <a:gd name="connsiteX7" fmla="*/ 0 w 990600"/>
                <a:gd name="connsiteY7" fmla="*/ 0 h 502571"/>
                <a:gd name="connsiteX0" fmla="*/ 0 w 990600"/>
                <a:gd name="connsiteY0" fmla="*/ 0 h 495301"/>
                <a:gd name="connsiteX1" fmla="*/ 419100 w 990600"/>
                <a:gd name="connsiteY1" fmla="*/ 0 h 495301"/>
                <a:gd name="connsiteX2" fmla="*/ 495300 w 990600"/>
                <a:gd name="connsiteY2" fmla="*/ 247650 h 495301"/>
                <a:gd name="connsiteX3" fmla="*/ 561975 w 990600"/>
                <a:gd name="connsiteY3" fmla="*/ 0 h 495301"/>
                <a:gd name="connsiteX4" fmla="*/ 990600 w 990600"/>
                <a:gd name="connsiteY4" fmla="*/ 0 h 495301"/>
                <a:gd name="connsiteX5" fmla="*/ 854489 w 990600"/>
                <a:gd name="connsiteY5" fmla="*/ 495301 h 495301"/>
                <a:gd name="connsiteX6" fmla="*/ 122444 w 990600"/>
                <a:gd name="connsiteY6" fmla="*/ 495300 h 495301"/>
                <a:gd name="connsiteX7" fmla="*/ 0 w 990600"/>
                <a:gd name="connsiteY7" fmla="*/ 0 h 495301"/>
                <a:gd name="connsiteX0" fmla="*/ 0 w 990600"/>
                <a:gd name="connsiteY0" fmla="*/ 0 h 495301"/>
                <a:gd name="connsiteX1" fmla="*/ 419100 w 990600"/>
                <a:gd name="connsiteY1" fmla="*/ 0 h 495301"/>
                <a:gd name="connsiteX2" fmla="*/ 495300 w 990600"/>
                <a:gd name="connsiteY2" fmla="*/ 247650 h 495301"/>
                <a:gd name="connsiteX3" fmla="*/ 561975 w 990600"/>
                <a:gd name="connsiteY3" fmla="*/ 0 h 495301"/>
                <a:gd name="connsiteX4" fmla="*/ 990600 w 990600"/>
                <a:gd name="connsiteY4" fmla="*/ 0 h 495301"/>
                <a:gd name="connsiteX5" fmla="*/ 854489 w 990600"/>
                <a:gd name="connsiteY5" fmla="*/ 495301 h 495301"/>
                <a:gd name="connsiteX6" fmla="*/ 136985 w 990600"/>
                <a:gd name="connsiteY6" fmla="*/ 495300 h 495301"/>
                <a:gd name="connsiteX7" fmla="*/ 0 w 990600"/>
                <a:gd name="connsiteY7" fmla="*/ 0 h 495301"/>
                <a:gd name="connsiteX0" fmla="*/ 0 w 990600"/>
                <a:gd name="connsiteY0" fmla="*/ 0 h 502571"/>
                <a:gd name="connsiteX1" fmla="*/ 419100 w 990600"/>
                <a:gd name="connsiteY1" fmla="*/ 0 h 502571"/>
                <a:gd name="connsiteX2" fmla="*/ 495300 w 990600"/>
                <a:gd name="connsiteY2" fmla="*/ 247650 h 502571"/>
                <a:gd name="connsiteX3" fmla="*/ 561975 w 990600"/>
                <a:gd name="connsiteY3" fmla="*/ 0 h 502571"/>
                <a:gd name="connsiteX4" fmla="*/ 990600 w 990600"/>
                <a:gd name="connsiteY4" fmla="*/ 0 h 502571"/>
                <a:gd name="connsiteX5" fmla="*/ 854489 w 990600"/>
                <a:gd name="connsiteY5" fmla="*/ 495301 h 502571"/>
                <a:gd name="connsiteX6" fmla="*/ 140620 w 990600"/>
                <a:gd name="connsiteY6" fmla="*/ 502571 h 502571"/>
                <a:gd name="connsiteX7" fmla="*/ 0 w 990600"/>
                <a:gd name="connsiteY7" fmla="*/ 0 h 502571"/>
                <a:gd name="connsiteX0" fmla="*/ 0 w 990600"/>
                <a:gd name="connsiteY0" fmla="*/ 0 h 506207"/>
                <a:gd name="connsiteX1" fmla="*/ 419100 w 990600"/>
                <a:gd name="connsiteY1" fmla="*/ 0 h 506207"/>
                <a:gd name="connsiteX2" fmla="*/ 495300 w 990600"/>
                <a:gd name="connsiteY2" fmla="*/ 247650 h 506207"/>
                <a:gd name="connsiteX3" fmla="*/ 561975 w 990600"/>
                <a:gd name="connsiteY3" fmla="*/ 0 h 506207"/>
                <a:gd name="connsiteX4" fmla="*/ 990600 w 990600"/>
                <a:gd name="connsiteY4" fmla="*/ 0 h 506207"/>
                <a:gd name="connsiteX5" fmla="*/ 850854 w 990600"/>
                <a:gd name="connsiteY5" fmla="*/ 506207 h 506207"/>
                <a:gd name="connsiteX6" fmla="*/ 140620 w 990600"/>
                <a:gd name="connsiteY6" fmla="*/ 502571 h 506207"/>
                <a:gd name="connsiteX7" fmla="*/ 0 w 990600"/>
                <a:gd name="connsiteY7" fmla="*/ 0 h 506207"/>
                <a:gd name="connsiteX0" fmla="*/ 0 w 990600"/>
                <a:gd name="connsiteY0" fmla="*/ 0 h 502572"/>
                <a:gd name="connsiteX1" fmla="*/ 419100 w 990600"/>
                <a:gd name="connsiteY1" fmla="*/ 0 h 502572"/>
                <a:gd name="connsiteX2" fmla="*/ 495300 w 990600"/>
                <a:gd name="connsiteY2" fmla="*/ 247650 h 502572"/>
                <a:gd name="connsiteX3" fmla="*/ 561975 w 990600"/>
                <a:gd name="connsiteY3" fmla="*/ 0 h 502572"/>
                <a:gd name="connsiteX4" fmla="*/ 990600 w 990600"/>
                <a:gd name="connsiteY4" fmla="*/ 0 h 502572"/>
                <a:gd name="connsiteX5" fmla="*/ 847219 w 990600"/>
                <a:gd name="connsiteY5" fmla="*/ 502572 h 502572"/>
                <a:gd name="connsiteX6" fmla="*/ 140620 w 990600"/>
                <a:gd name="connsiteY6" fmla="*/ 502571 h 502572"/>
                <a:gd name="connsiteX7" fmla="*/ 0 w 990600"/>
                <a:gd name="connsiteY7" fmla="*/ 0 h 502572"/>
                <a:gd name="connsiteX0" fmla="*/ 0 w 990600"/>
                <a:gd name="connsiteY0" fmla="*/ 0 h 502571"/>
                <a:gd name="connsiteX1" fmla="*/ 419100 w 990600"/>
                <a:gd name="connsiteY1" fmla="*/ 0 h 502571"/>
                <a:gd name="connsiteX2" fmla="*/ 495300 w 990600"/>
                <a:gd name="connsiteY2" fmla="*/ 247650 h 502571"/>
                <a:gd name="connsiteX3" fmla="*/ 561975 w 990600"/>
                <a:gd name="connsiteY3" fmla="*/ 0 h 502571"/>
                <a:gd name="connsiteX4" fmla="*/ 990600 w 990600"/>
                <a:gd name="connsiteY4" fmla="*/ 0 h 502571"/>
                <a:gd name="connsiteX5" fmla="*/ 858125 w 990600"/>
                <a:gd name="connsiteY5" fmla="*/ 498910 h 502571"/>
                <a:gd name="connsiteX6" fmla="*/ 140620 w 990600"/>
                <a:gd name="connsiteY6" fmla="*/ 502571 h 502571"/>
                <a:gd name="connsiteX7" fmla="*/ 0 w 990600"/>
                <a:gd name="connsiteY7" fmla="*/ 0 h 502571"/>
                <a:gd name="connsiteX0" fmla="*/ 0 w 990600"/>
                <a:gd name="connsiteY0" fmla="*/ 0 h 506234"/>
                <a:gd name="connsiteX1" fmla="*/ 419100 w 990600"/>
                <a:gd name="connsiteY1" fmla="*/ 0 h 506234"/>
                <a:gd name="connsiteX2" fmla="*/ 495300 w 990600"/>
                <a:gd name="connsiteY2" fmla="*/ 247650 h 506234"/>
                <a:gd name="connsiteX3" fmla="*/ 561975 w 990600"/>
                <a:gd name="connsiteY3" fmla="*/ 0 h 506234"/>
                <a:gd name="connsiteX4" fmla="*/ 990600 w 990600"/>
                <a:gd name="connsiteY4" fmla="*/ 0 h 506234"/>
                <a:gd name="connsiteX5" fmla="*/ 850855 w 990600"/>
                <a:gd name="connsiteY5" fmla="*/ 506234 h 506234"/>
                <a:gd name="connsiteX6" fmla="*/ 140620 w 990600"/>
                <a:gd name="connsiteY6" fmla="*/ 502571 h 506234"/>
                <a:gd name="connsiteX7" fmla="*/ 0 w 990600"/>
                <a:gd name="connsiteY7" fmla="*/ 0 h 506234"/>
                <a:gd name="connsiteX0" fmla="*/ 0 w 990600"/>
                <a:gd name="connsiteY0" fmla="*/ 0 h 502572"/>
                <a:gd name="connsiteX1" fmla="*/ 419100 w 990600"/>
                <a:gd name="connsiteY1" fmla="*/ 0 h 502572"/>
                <a:gd name="connsiteX2" fmla="*/ 495300 w 990600"/>
                <a:gd name="connsiteY2" fmla="*/ 247650 h 502572"/>
                <a:gd name="connsiteX3" fmla="*/ 561975 w 990600"/>
                <a:gd name="connsiteY3" fmla="*/ 0 h 502572"/>
                <a:gd name="connsiteX4" fmla="*/ 990600 w 990600"/>
                <a:gd name="connsiteY4" fmla="*/ 0 h 502572"/>
                <a:gd name="connsiteX5" fmla="*/ 850855 w 990600"/>
                <a:gd name="connsiteY5" fmla="*/ 502572 h 502572"/>
                <a:gd name="connsiteX6" fmla="*/ 140620 w 990600"/>
                <a:gd name="connsiteY6" fmla="*/ 502571 h 502572"/>
                <a:gd name="connsiteX7" fmla="*/ 0 w 990600"/>
                <a:gd name="connsiteY7" fmla="*/ 0 h 50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502572">
                  <a:moveTo>
                    <a:pt x="0" y="0"/>
                  </a:moveTo>
                  <a:lnTo>
                    <a:pt x="419100" y="0"/>
                  </a:lnTo>
                  <a:lnTo>
                    <a:pt x="495300" y="247650"/>
                  </a:lnTo>
                  <a:lnTo>
                    <a:pt x="561975" y="0"/>
                  </a:lnTo>
                  <a:lnTo>
                    <a:pt x="990600" y="0"/>
                  </a:lnTo>
                  <a:lnTo>
                    <a:pt x="850855" y="502572"/>
                  </a:lnTo>
                  <a:lnTo>
                    <a:pt x="140620" y="502571"/>
                  </a:lnTo>
                  <a:lnTo>
                    <a:pt x="0" y="0"/>
                  </a:ln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0" numCol="1" spcCol="0" rtlCol="0" fromWordArt="0" anchor="b" anchorCtr="0" forceAA="0" compatLnSpc="1">
              <a:prstTxWarp prst="textNoShape">
                <a:avLst/>
              </a:prstTxWarp>
              <a:noAutofit/>
            </a:bodyPr>
            <a:lstStyle/>
            <a:p>
              <a:pPr algn="ctr">
                <a:lnSpc>
                  <a:spcPct val="107000"/>
                </a:lnSpc>
                <a:spcBef>
                  <a:spcPts val="1800"/>
                </a:spcBef>
                <a:spcAft>
                  <a:spcPts val="0"/>
                </a:spcAft>
              </a:pPr>
              <a:r>
                <a:rPr lang="sv-SE" sz="1200" dirty="0">
                  <a:solidFill>
                    <a:srgbClr val="0D0D0D"/>
                  </a:solidFill>
                  <a:ea typeface="Calibri"/>
                  <a:cs typeface="Times New Roman"/>
                </a:rPr>
                <a:t>+</a:t>
              </a:r>
              <a:endParaRPr lang="sv-SE" sz="1200" dirty="0">
                <a:ea typeface="Calibri"/>
                <a:cs typeface="Times New Roman"/>
              </a:endParaRPr>
            </a:p>
          </p:txBody>
        </p:sp>
        <p:sp>
          <p:nvSpPr>
            <p:cNvPr id="21" name="Rectangle 20"/>
            <p:cNvSpPr/>
            <p:nvPr/>
          </p:nvSpPr>
          <p:spPr>
            <a:xfrm>
              <a:off x="7164384" y="2827280"/>
              <a:ext cx="1244915" cy="35464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smtClean="0">
                  <a:solidFill>
                    <a:schemeClr val="tx1"/>
                  </a:solidFill>
                </a:rPr>
                <a:t>ADD/SUB logic</a:t>
              </a:r>
            </a:p>
            <a:p>
              <a:pPr algn="ctr"/>
              <a:r>
                <a:rPr lang="sv-SE" sz="1200" dirty="0" smtClean="0">
                  <a:solidFill>
                    <a:schemeClr val="tx1"/>
                  </a:solidFill>
                </a:rPr>
                <a:t>Bit P, G</a:t>
              </a:r>
              <a:endParaRPr lang="sv-SE" sz="1200" dirty="0">
                <a:solidFill>
                  <a:schemeClr val="tx1"/>
                </a:solidFill>
              </a:endParaRPr>
            </a:p>
          </p:txBody>
        </p:sp>
        <p:sp>
          <p:nvSpPr>
            <p:cNvPr id="22" name="Rectangle 21"/>
            <p:cNvSpPr/>
            <p:nvPr/>
          </p:nvSpPr>
          <p:spPr>
            <a:xfrm>
              <a:off x="7164384" y="3285293"/>
              <a:ext cx="1244915" cy="35464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r>
                <a:rPr lang="sv-SE" sz="1200" dirty="0" smtClean="0">
                  <a:solidFill>
                    <a:schemeClr val="tx1"/>
                  </a:solidFill>
                </a:rPr>
                <a:t>P</a:t>
              </a:r>
              <a:r>
                <a:rPr lang="sv-SE" sz="1200" baseline="-25000" dirty="0" smtClean="0">
                  <a:solidFill>
                    <a:schemeClr val="tx1"/>
                  </a:solidFill>
                </a:rPr>
                <a:t>8:1</a:t>
              </a:r>
              <a:endParaRPr lang="sv-SE" sz="1200" baseline="-25000" dirty="0">
                <a:solidFill>
                  <a:schemeClr val="tx1"/>
                </a:solidFill>
              </a:endParaRPr>
            </a:p>
          </p:txBody>
        </p:sp>
        <p:cxnSp>
          <p:nvCxnSpPr>
            <p:cNvPr id="23" name="Straight Connector 22"/>
            <p:cNvCxnSpPr/>
            <p:nvPr/>
          </p:nvCxnSpPr>
          <p:spPr>
            <a:xfrm flipH="1">
              <a:off x="7325009" y="3738289"/>
              <a:ext cx="153840" cy="912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8077037" y="3738289"/>
              <a:ext cx="153840" cy="912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8652037" y="4277498"/>
              <a:ext cx="375424" cy="338554"/>
            </a:xfrm>
            <a:prstGeom prst="rect">
              <a:avLst/>
            </a:prstGeom>
            <a:noFill/>
          </p:spPr>
          <p:txBody>
            <a:bodyPr wrap="none" rtlCol="0">
              <a:spAutoFit/>
            </a:bodyPr>
            <a:lstStyle/>
            <a:p>
              <a:r>
                <a:rPr lang="sv-SE" sz="1600" dirty="0" smtClean="0">
                  <a:latin typeface="+mn-lt"/>
                </a:rPr>
                <a:t>c</a:t>
              </a:r>
              <a:r>
                <a:rPr lang="sv-SE" sz="1600" baseline="-25000" dirty="0" smtClean="0">
                  <a:latin typeface="+mn-lt"/>
                </a:rPr>
                <a:t>in</a:t>
              </a:r>
              <a:endParaRPr lang="sv-SE" sz="1600" dirty="0">
                <a:latin typeface="+mn-lt"/>
              </a:endParaRPr>
            </a:p>
          </p:txBody>
        </p:sp>
        <p:cxnSp>
          <p:nvCxnSpPr>
            <p:cNvPr id="26" name="Straight Connector 25"/>
            <p:cNvCxnSpPr/>
            <p:nvPr/>
          </p:nvCxnSpPr>
          <p:spPr>
            <a:xfrm flipH="1">
              <a:off x="4076612" y="4468464"/>
              <a:ext cx="56262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4639240" y="4211582"/>
              <a:ext cx="45224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1150158" y="3971217"/>
              <a:ext cx="158095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1262514" y="4201958"/>
              <a:ext cx="0" cy="5264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3058785" y="3971219"/>
              <a:ext cx="158095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3171141" y="4197384"/>
              <a:ext cx="0" cy="5264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a:xfrm>
              <a:off x="1136865" y="3462616"/>
              <a:ext cx="5739593" cy="668823"/>
              <a:chOff x="1136865" y="3224292"/>
              <a:chExt cx="5739593" cy="907147"/>
            </a:xfrm>
          </p:grpSpPr>
          <p:cxnSp>
            <p:nvCxnSpPr>
              <p:cNvPr id="74" name="Straight Connector 73"/>
              <p:cNvCxnSpPr/>
              <p:nvPr/>
            </p:nvCxnSpPr>
            <p:spPr>
              <a:xfrm>
                <a:off x="1136865" y="3224292"/>
                <a:ext cx="0" cy="90714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3045491" y="3224292"/>
                <a:ext cx="0" cy="90714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4954117" y="3224292"/>
                <a:ext cx="0" cy="90714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6876458" y="3224292"/>
                <a:ext cx="0" cy="90714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p:cNvCxnSpPr/>
            <p:nvPr/>
          </p:nvCxnSpPr>
          <p:spPr>
            <a:xfrm flipH="1">
              <a:off x="6882894" y="3971219"/>
              <a:ext cx="158781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6995250" y="4195092"/>
              <a:ext cx="0" cy="5264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4967411" y="3971219"/>
              <a:ext cx="158731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5079766" y="4192805"/>
              <a:ext cx="0" cy="5264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880852" y="4558883"/>
              <a:ext cx="0" cy="4385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Freeform 37"/>
            <p:cNvSpPr/>
            <p:nvPr/>
          </p:nvSpPr>
          <p:spPr>
            <a:xfrm flipH="1">
              <a:off x="5253065" y="4151145"/>
              <a:ext cx="1244915" cy="627025"/>
            </a:xfrm>
            <a:custGeom>
              <a:avLst/>
              <a:gdLst>
                <a:gd name="connsiteX0" fmla="*/ 0 w 981075"/>
                <a:gd name="connsiteY0" fmla="*/ 9525 h 504825"/>
                <a:gd name="connsiteX1" fmla="*/ 419100 w 981075"/>
                <a:gd name="connsiteY1" fmla="*/ 9525 h 504825"/>
                <a:gd name="connsiteX2" fmla="*/ 495300 w 981075"/>
                <a:gd name="connsiteY2" fmla="*/ 257175 h 504825"/>
                <a:gd name="connsiteX3" fmla="*/ 561975 w 981075"/>
                <a:gd name="connsiteY3" fmla="*/ 9525 h 504825"/>
                <a:gd name="connsiteX4" fmla="*/ 981075 w 981075"/>
                <a:gd name="connsiteY4" fmla="*/ 0 h 504825"/>
                <a:gd name="connsiteX5" fmla="*/ 876300 w 981075"/>
                <a:gd name="connsiteY5" fmla="*/ 485775 h 504825"/>
                <a:gd name="connsiteX6" fmla="*/ 133350 w 981075"/>
                <a:gd name="connsiteY6" fmla="*/ 504825 h 504825"/>
                <a:gd name="connsiteX7" fmla="*/ 0 w 981075"/>
                <a:gd name="connsiteY7" fmla="*/ 9525 h 504825"/>
                <a:gd name="connsiteX0" fmla="*/ 0 w 981075"/>
                <a:gd name="connsiteY0" fmla="*/ 9525 h 504825"/>
                <a:gd name="connsiteX1" fmla="*/ 419100 w 981075"/>
                <a:gd name="connsiteY1" fmla="*/ 9525 h 504825"/>
                <a:gd name="connsiteX2" fmla="*/ 495300 w 981075"/>
                <a:gd name="connsiteY2" fmla="*/ 257175 h 504825"/>
                <a:gd name="connsiteX3" fmla="*/ 561975 w 981075"/>
                <a:gd name="connsiteY3" fmla="*/ 9525 h 504825"/>
                <a:gd name="connsiteX4" fmla="*/ 981075 w 981075"/>
                <a:gd name="connsiteY4" fmla="*/ 0 h 504825"/>
                <a:gd name="connsiteX5" fmla="*/ 876300 w 981075"/>
                <a:gd name="connsiteY5" fmla="*/ 504825 h 504825"/>
                <a:gd name="connsiteX6" fmla="*/ 133350 w 981075"/>
                <a:gd name="connsiteY6" fmla="*/ 504825 h 504825"/>
                <a:gd name="connsiteX7" fmla="*/ 0 w 981075"/>
                <a:gd name="connsiteY7" fmla="*/ 9525 h 504825"/>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76300 w 990600"/>
                <a:gd name="connsiteY5" fmla="*/ 495300 h 495300"/>
                <a:gd name="connsiteX6" fmla="*/ 133350 w 990600"/>
                <a:gd name="connsiteY6" fmla="*/ 495300 h 495300"/>
                <a:gd name="connsiteX7" fmla="*/ 0 w 990600"/>
                <a:gd name="connsiteY7" fmla="*/ 0 h 495300"/>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61759 w 990600"/>
                <a:gd name="connsiteY5" fmla="*/ 495300 h 495300"/>
                <a:gd name="connsiteX6" fmla="*/ 133350 w 990600"/>
                <a:gd name="connsiteY6" fmla="*/ 495300 h 495300"/>
                <a:gd name="connsiteX7" fmla="*/ 0 w 990600"/>
                <a:gd name="connsiteY7" fmla="*/ 0 h 495300"/>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61759 w 990600"/>
                <a:gd name="connsiteY5" fmla="*/ 495300 h 495300"/>
                <a:gd name="connsiteX6" fmla="*/ 122444 w 990600"/>
                <a:gd name="connsiteY6" fmla="*/ 495300 h 495300"/>
                <a:gd name="connsiteX7" fmla="*/ 0 w 990600"/>
                <a:gd name="connsiteY7" fmla="*/ 0 h 495300"/>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61759 w 990600"/>
                <a:gd name="connsiteY5" fmla="*/ 495300 h 495300"/>
                <a:gd name="connsiteX6" fmla="*/ 133350 w 990600"/>
                <a:gd name="connsiteY6" fmla="*/ 495300 h 495300"/>
                <a:gd name="connsiteX7" fmla="*/ 0 w 990600"/>
                <a:gd name="connsiteY7" fmla="*/ 0 h 495300"/>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76300 w 990600"/>
                <a:gd name="connsiteY5" fmla="*/ 495300 h 495300"/>
                <a:gd name="connsiteX6" fmla="*/ 133350 w 990600"/>
                <a:gd name="connsiteY6" fmla="*/ 495300 h 495300"/>
                <a:gd name="connsiteX7" fmla="*/ 0 w 990600"/>
                <a:gd name="connsiteY7" fmla="*/ 0 h 495300"/>
                <a:gd name="connsiteX0" fmla="*/ 0 w 990600"/>
                <a:gd name="connsiteY0" fmla="*/ 0 h 498935"/>
                <a:gd name="connsiteX1" fmla="*/ 419100 w 990600"/>
                <a:gd name="connsiteY1" fmla="*/ 0 h 498935"/>
                <a:gd name="connsiteX2" fmla="*/ 495300 w 990600"/>
                <a:gd name="connsiteY2" fmla="*/ 247650 h 498935"/>
                <a:gd name="connsiteX3" fmla="*/ 561975 w 990600"/>
                <a:gd name="connsiteY3" fmla="*/ 0 h 498935"/>
                <a:gd name="connsiteX4" fmla="*/ 990600 w 990600"/>
                <a:gd name="connsiteY4" fmla="*/ 0 h 498935"/>
                <a:gd name="connsiteX5" fmla="*/ 865394 w 990600"/>
                <a:gd name="connsiteY5" fmla="*/ 498935 h 498935"/>
                <a:gd name="connsiteX6" fmla="*/ 133350 w 990600"/>
                <a:gd name="connsiteY6" fmla="*/ 495300 h 498935"/>
                <a:gd name="connsiteX7" fmla="*/ 0 w 990600"/>
                <a:gd name="connsiteY7" fmla="*/ 0 h 498935"/>
                <a:gd name="connsiteX0" fmla="*/ 0 w 990600"/>
                <a:gd name="connsiteY0" fmla="*/ 0 h 498935"/>
                <a:gd name="connsiteX1" fmla="*/ 419100 w 990600"/>
                <a:gd name="connsiteY1" fmla="*/ 0 h 498935"/>
                <a:gd name="connsiteX2" fmla="*/ 495300 w 990600"/>
                <a:gd name="connsiteY2" fmla="*/ 247650 h 498935"/>
                <a:gd name="connsiteX3" fmla="*/ 561975 w 990600"/>
                <a:gd name="connsiteY3" fmla="*/ 0 h 498935"/>
                <a:gd name="connsiteX4" fmla="*/ 990600 w 990600"/>
                <a:gd name="connsiteY4" fmla="*/ 0 h 498935"/>
                <a:gd name="connsiteX5" fmla="*/ 865394 w 990600"/>
                <a:gd name="connsiteY5" fmla="*/ 498935 h 498935"/>
                <a:gd name="connsiteX6" fmla="*/ 122444 w 990600"/>
                <a:gd name="connsiteY6" fmla="*/ 495300 h 498935"/>
                <a:gd name="connsiteX7" fmla="*/ 0 w 990600"/>
                <a:gd name="connsiteY7" fmla="*/ 0 h 498935"/>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61759 w 990600"/>
                <a:gd name="connsiteY5" fmla="*/ 491665 h 495300"/>
                <a:gd name="connsiteX6" fmla="*/ 122444 w 990600"/>
                <a:gd name="connsiteY6" fmla="*/ 495300 h 495300"/>
                <a:gd name="connsiteX7" fmla="*/ 0 w 990600"/>
                <a:gd name="connsiteY7" fmla="*/ 0 h 495300"/>
                <a:gd name="connsiteX0" fmla="*/ 0 w 990600"/>
                <a:gd name="connsiteY0" fmla="*/ 0 h 502571"/>
                <a:gd name="connsiteX1" fmla="*/ 419100 w 990600"/>
                <a:gd name="connsiteY1" fmla="*/ 0 h 502571"/>
                <a:gd name="connsiteX2" fmla="*/ 495300 w 990600"/>
                <a:gd name="connsiteY2" fmla="*/ 247650 h 502571"/>
                <a:gd name="connsiteX3" fmla="*/ 561975 w 990600"/>
                <a:gd name="connsiteY3" fmla="*/ 0 h 502571"/>
                <a:gd name="connsiteX4" fmla="*/ 990600 w 990600"/>
                <a:gd name="connsiteY4" fmla="*/ 0 h 502571"/>
                <a:gd name="connsiteX5" fmla="*/ 854489 w 990600"/>
                <a:gd name="connsiteY5" fmla="*/ 502571 h 502571"/>
                <a:gd name="connsiteX6" fmla="*/ 122444 w 990600"/>
                <a:gd name="connsiteY6" fmla="*/ 495300 h 502571"/>
                <a:gd name="connsiteX7" fmla="*/ 0 w 990600"/>
                <a:gd name="connsiteY7" fmla="*/ 0 h 502571"/>
                <a:gd name="connsiteX0" fmla="*/ 0 w 990600"/>
                <a:gd name="connsiteY0" fmla="*/ 0 h 495301"/>
                <a:gd name="connsiteX1" fmla="*/ 419100 w 990600"/>
                <a:gd name="connsiteY1" fmla="*/ 0 h 495301"/>
                <a:gd name="connsiteX2" fmla="*/ 495300 w 990600"/>
                <a:gd name="connsiteY2" fmla="*/ 247650 h 495301"/>
                <a:gd name="connsiteX3" fmla="*/ 561975 w 990600"/>
                <a:gd name="connsiteY3" fmla="*/ 0 h 495301"/>
                <a:gd name="connsiteX4" fmla="*/ 990600 w 990600"/>
                <a:gd name="connsiteY4" fmla="*/ 0 h 495301"/>
                <a:gd name="connsiteX5" fmla="*/ 854489 w 990600"/>
                <a:gd name="connsiteY5" fmla="*/ 495301 h 495301"/>
                <a:gd name="connsiteX6" fmla="*/ 122444 w 990600"/>
                <a:gd name="connsiteY6" fmla="*/ 495300 h 495301"/>
                <a:gd name="connsiteX7" fmla="*/ 0 w 990600"/>
                <a:gd name="connsiteY7" fmla="*/ 0 h 495301"/>
                <a:gd name="connsiteX0" fmla="*/ 0 w 990600"/>
                <a:gd name="connsiteY0" fmla="*/ 0 h 495301"/>
                <a:gd name="connsiteX1" fmla="*/ 419100 w 990600"/>
                <a:gd name="connsiteY1" fmla="*/ 0 h 495301"/>
                <a:gd name="connsiteX2" fmla="*/ 495300 w 990600"/>
                <a:gd name="connsiteY2" fmla="*/ 247650 h 495301"/>
                <a:gd name="connsiteX3" fmla="*/ 561975 w 990600"/>
                <a:gd name="connsiteY3" fmla="*/ 0 h 495301"/>
                <a:gd name="connsiteX4" fmla="*/ 990600 w 990600"/>
                <a:gd name="connsiteY4" fmla="*/ 0 h 495301"/>
                <a:gd name="connsiteX5" fmla="*/ 854489 w 990600"/>
                <a:gd name="connsiteY5" fmla="*/ 495301 h 495301"/>
                <a:gd name="connsiteX6" fmla="*/ 136985 w 990600"/>
                <a:gd name="connsiteY6" fmla="*/ 495300 h 495301"/>
                <a:gd name="connsiteX7" fmla="*/ 0 w 990600"/>
                <a:gd name="connsiteY7" fmla="*/ 0 h 495301"/>
                <a:gd name="connsiteX0" fmla="*/ 0 w 990600"/>
                <a:gd name="connsiteY0" fmla="*/ 0 h 502571"/>
                <a:gd name="connsiteX1" fmla="*/ 419100 w 990600"/>
                <a:gd name="connsiteY1" fmla="*/ 0 h 502571"/>
                <a:gd name="connsiteX2" fmla="*/ 495300 w 990600"/>
                <a:gd name="connsiteY2" fmla="*/ 247650 h 502571"/>
                <a:gd name="connsiteX3" fmla="*/ 561975 w 990600"/>
                <a:gd name="connsiteY3" fmla="*/ 0 h 502571"/>
                <a:gd name="connsiteX4" fmla="*/ 990600 w 990600"/>
                <a:gd name="connsiteY4" fmla="*/ 0 h 502571"/>
                <a:gd name="connsiteX5" fmla="*/ 854489 w 990600"/>
                <a:gd name="connsiteY5" fmla="*/ 495301 h 502571"/>
                <a:gd name="connsiteX6" fmla="*/ 140620 w 990600"/>
                <a:gd name="connsiteY6" fmla="*/ 502571 h 502571"/>
                <a:gd name="connsiteX7" fmla="*/ 0 w 990600"/>
                <a:gd name="connsiteY7" fmla="*/ 0 h 502571"/>
                <a:gd name="connsiteX0" fmla="*/ 0 w 990600"/>
                <a:gd name="connsiteY0" fmla="*/ 0 h 506207"/>
                <a:gd name="connsiteX1" fmla="*/ 419100 w 990600"/>
                <a:gd name="connsiteY1" fmla="*/ 0 h 506207"/>
                <a:gd name="connsiteX2" fmla="*/ 495300 w 990600"/>
                <a:gd name="connsiteY2" fmla="*/ 247650 h 506207"/>
                <a:gd name="connsiteX3" fmla="*/ 561975 w 990600"/>
                <a:gd name="connsiteY3" fmla="*/ 0 h 506207"/>
                <a:gd name="connsiteX4" fmla="*/ 990600 w 990600"/>
                <a:gd name="connsiteY4" fmla="*/ 0 h 506207"/>
                <a:gd name="connsiteX5" fmla="*/ 850854 w 990600"/>
                <a:gd name="connsiteY5" fmla="*/ 506207 h 506207"/>
                <a:gd name="connsiteX6" fmla="*/ 140620 w 990600"/>
                <a:gd name="connsiteY6" fmla="*/ 502571 h 506207"/>
                <a:gd name="connsiteX7" fmla="*/ 0 w 990600"/>
                <a:gd name="connsiteY7" fmla="*/ 0 h 506207"/>
                <a:gd name="connsiteX0" fmla="*/ 0 w 990600"/>
                <a:gd name="connsiteY0" fmla="*/ 0 h 502572"/>
                <a:gd name="connsiteX1" fmla="*/ 419100 w 990600"/>
                <a:gd name="connsiteY1" fmla="*/ 0 h 502572"/>
                <a:gd name="connsiteX2" fmla="*/ 495300 w 990600"/>
                <a:gd name="connsiteY2" fmla="*/ 247650 h 502572"/>
                <a:gd name="connsiteX3" fmla="*/ 561975 w 990600"/>
                <a:gd name="connsiteY3" fmla="*/ 0 h 502572"/>
                <a:gd name="connsiteX4" fmla="*/ 990600 w 990600"/>
                <a:gd name="connsiteY4" fmla="*/ 0 h 502572"/>
                <a:gd name="connsiteX5" fmla="*/ 847219 w 990600"/>
                <a:gd name="connsiteY5" fmla="*/ 502572 h 502572"/>
                <a:gd name="connsiteX6" fmla="*/ 140620 w 990600"/>
                <a:gd name="connsiteY6" fmla="*/ 502571 h 502572"/>
                <a:gd name="connsiteX7" fmla="*/ 0 w 990600"/>
                <a:gd name="connsiteY7" fmla="*/ 0 h 502572"/>
                <a:gd name="connsiteX0" fmla="*/ 0 w 990600"/>
                <a:gd name="connsiteY0" fmla="*/ 0 h 502571"/>
                <a:gd name="connsiteX1" fmla="*/ 419100 w 990600"/>
                <a:gd name="connsiteY1" fmla="*/ 0 h 502571"/>
                <a:gd name="connsiteX2" fmla="*/ 495300 w 990600"/>
                <a:gd name="connsiteY2" fmla="*/ 247650 h 502571"/>
                <a:gd name="connsiteX3" fmla="*/ 561975 w 990600"/>
                <a:gd name="connsiteY3" fmla="*/ 0 h 502571"/>
                <a:gd name="connsiteX4" fmla="*/ 990600 w 990600"/>
                <a:gd name="connsiteY4" fmla="*/ 0 h 502571"/>
                <a:gd name="connsiteX5" fmla="*/ 858125 w 990600"/>
                <a:gd name="connsiteY5" fmla="*/ 498910 h 502571"/>
                <a:gd name="connsiteX6" fmla="*/ 140620 w 990600"/>
                <a:gd name="connsiteY6" fmla="*/ 502571 h 502571"/>
                <a:gd name="connsiteX7" fmla="*/ 0 w 990600"/>
                <a:gd name="connsiteY7" fmla="*/ 0 h 502571"/>
                <a:gd name="connsiteX0" fmla="*/ 0 w 990600"/>
                <a:gd name="connsiteY0" fmla="*/ 0 h 506234"/>
                <a:gd name="connsiteX1" fmla="*/ 419100 w 990600"/>
                <a:gd name="connsiteY1" fmla="*/ 0 h 506234"/>
                <a:gd name="connsiteX2" fmla="*/ 495300 w 990600"/>
                <a:gd name="connsiteY2" fmla="*/ 247650 h 506234"/>
                <a:gd name="connsiteX3" fmla="*/ 561975 w 990600"/>
                <a:gd name="connsiteY3" fmla="*/ 0 h 506234"/>
                <a:gd name="connsiteX4" fmla="*/ 990600 w 990600"/>
                <a:gd name="connsiteY4" fmla="*/ 0 h 506234"/>
                <a:gd name="connsiteX5" fmla="*/ 850855 w 990600"/>
                <a:gd name="connsiteY5" fmla="*/ 506234 h 506234"/>
                <a:gd name="connsiteX6" fmla="*/ 140620 w 990600"/>
                <a:gd name="connsiteY6" fmla="*/ 502571 h 506234"/>
                <a:gd name="connsiteX7" fmla="*/ 0 w 990600"/>
                <a:gd name="connsiteY7" fmla="*/ 0 h 506234"/>
                <a:gd name="connsiteX0" fmla="*/ 0 w 990600"/>
                <a:gd name="connsiteY0" fmla="*/ 0 h 502572"/>
                <a:gd name="connsiteX1" fmla="*/ 419100 w 990600"/>
                <a:gd name="connsiteY1" fmla="*/ 0 h 502572"/>
                <a:gd name="connsiteX2" fmla="*/ 495300 w 990600"/>
                <a:gd name="connsiteY2" fmla="*/ 247650 h 502572"/>
                <a:gd name="connsiteX3" fmla="*/ 561975 w 990600"/>
                <a:gd name="connsiteY3" fmla="*/ 0 h 502572"/>
                <a:gd name="connsiteX4" fmla="*/ 990600 w 990600"/>
                <a:gd name="connsiteY4" fmla="*/ 0 h 502572"/>
                <a:gd name="connsiteX5" fmla="*/ 850855 w 990600"/>
                <a:gd name="connsiteY5" fmla="*/ 502572 h 502572"/>
                <a:gd name="connsiteX6" fmla="*/ 140620 w 990600"/>
                <a:gd name="connsiteY6" fmla="*/ 502571 h 502572"/>
                <a:gd name="connsiteX7" fmla="*/ 0 w 990600"/>
                <a:gd name="connsiteY7" fmla="*/ 0 h 50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502572">
                  <a:moveTo>
                    <a:pt x="0" y="0"/>
                  </a:moveTo>
                  <a:lnTo>
                    <a:pt x="419100" y="0"/>
                  </a:lnTo>
                  <a:lnTo>
                    <a:pt x="495300" y="247650"/>
                  </a:lnTo>
                  <a:lnTo>
                    <a:pt x="561975" y="0"/>
                  </a:lnTo>
                  <a:lnTo>
                    <a:pt x="990600" y="0"/>
                  </a:lnTo>
                  <a:lnTo>
                    <a:pt x="850855" y="502572"/>
                  </a:lnTo>
                  <a:lnTo>
                    <a:pt x="140620" y="502571"/>
                  </a:lnTo>
                  <a:lnTo>
                    <a:pt x="0" y="0"/>
                  </a:ln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0" numCol="1" spcCol="0" rtlCol="0" fromWordArt="0" anchor="b" anchorCtr="0" forceAA="0" compatLnSpc="1">
              <a:prstTxWarp prst="textNoShape">
                <a:avLst/>
              </a:prstTxWarp>
              <a:noAutofit/>
            </a:bodyPr>
            <a:lstStyle/>
            <a:p>
              <a:pPr algn="ctr">
                <a:lnSpc>
                  <a:spcPct val="107000"/>
                </a:lnSpc>
                <a:spcBef>
                  <a:spcPts val="1800"/>
                </a:spcBef>
                <a:spcAft>
                  <a:spcPts val="0"/>
                </a:spcAft>
              </a:pPr>
              <a:r>
                <a:rPr lang="sv-SE" sz="1200" dirty="0">
                  <a:solidFill>
                    <a:srgbClr val="0D0D0D"/>
                  </a:solidFill>
                  <a:ea typeface="Calibri"/>
                  <a:cs typeface="Times New Roman"/>
                </a:rPr>
                <a:t>+</a:t>
              </a:r>
              <a:endParaRPr lang="sv-SE" sz="1200" dirty="0">
                <a:ea typeface="Calibri"/>
                <a:cs typeface="Times New Roman"/>
              </a:endParaRPr>
            </a:p>
          </p:txBody>
        </p:sp>
        <p:sp>
          <p:nvSpPr>
            <p:cNvPr id="39" name="Rectangle 38"/>
            <p:cNvSpPr/>
            <p:nvPr/>
          </p:nvSpPr>
          <p:spPr>
            <a:xfrm>
              <a:off x="5253065" y="2827280"/>
              <a:ext cx="1244915" cy="35464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smtClean="0">
                  <a:solidFill>
                    <a:schemeClr val="tx1"/>
                  </a:solidFill>
                </a:rPr>
                <a:t>ADD/SUB logic</a:t>
              </a:r>
            </a:p>
            <a:p>
              <a:pPr algn="ctr"/>
              <a:r>
                <a:rPr lang="sv-SE" sz="1200" dirty="0" smtClean="0">
                  <a:solidFill>
                    <a:schemeClr val="tx1"/>
                  </a:solidFill>
                </a:rPr>
                <a:t>Bit P, G</a:t>
              </a:r>
              <a:endParaRPr lang="sv-SE" sz="1200" dirty="0">
                <a:solidFill>
                  <a:schemeClr val="tx1"/>
                </a:solidFill>
              </a:endParaRPr>
            </a:p>
          </p:txBody>
        </p:sp>
        <p:sp>
          <p:nvSpPr>
            <p:cNvPr id="40" name="Rectangle 39"/>
            <p:cNvSpPr/>
            <p:nvPr/>
          </p:nvSpPr>
          <p:spPr>
            <a:xfrm>
              <a:off x="5253065" y="3285293"/>
              <a:ext cx="1244915" cy="35464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r>
                <a:rPr lang="sv-SE" sz="1200" dirty="0" smtClean="0">
                  <a:solidFill>
                    <a:schemeClr val="tx1"/>
                  </a:solidFill>
                </a:rPr>
                <a:t>P</a:t>
              </a:r>
              <a:r>
                <a:rPr lang="sv-SE" sz="1200" baseline="-25000" dirty="0" smtClean="0">
                  <a:solidFill>
                    <a:schemeClr val="tx1"/>
                  </a:solidFill>
                </a:rPr>
                <a:t>16:9</a:t>
              </a:r>
              <a:endParaRPr lang="sv-SE" sz="1200" baseline="-25000" dirty="0">
                <a:solidFill>
                  <a:schemeClr val="tx1"/>
                </a:solidFill>
              </a:endParaRPr>
            </a:p>
          </p:txBody>
        </p:sp>
        <p:cxnSp>
          <p:nvCxnSpPr>
            <p:cNvPr id="41" name="Straight Connector 40"/>
            <p:cNvCxnSpPr/>
            <p:nvPr/>
          </p:nvCxnSpPr>
          <p:spPr>
            <a:xfrm flipH="1">
              <a:off x="5414089" y="3738289"/>
              <a:ext cx="153840" cy="912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6172975" y="3738289"/>
              <a:ext cx="153840" cy="912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967002" y="4558883"/>
              <a:ext cx="0" cy="4385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Freeform 43"/>
            <p:cNvSpPr/>
            <p:nvPr/>
          </p:nvSpPr>
          <p:spPr>
            <a:xfrm flipH="1">
              <a:off x="3336398" y="4151145"/>
              <a:ext cx="1244915" cy="627025"/>
            </a:xfrm>
            <a:custGeom>
              <a:avLst/>
              <a:gdLst>
                <a:gd name="connsiteX0" fmla="*/ 0 w 981075"/>
                <a:gd name="connsiteY0" fmla="*/ 9525 h 504825"/>
                <a:gd name="connsiteX1" fmla="*/ 419100 w 981075"/>
                <a:gd name="connsiteY1" fmla="*/ 9525 h 504825"/>
                <a:gd name="connsiteX2" fmla="*/ 495300 w 981075"/>
                <a:gd name="connsiteY2" fmla="*/ 257175 h 504825"/>
                <a:gd name="connsiteX3" fmla="*/ 561975 w 981075"/>
                <a:gd name="connsiteY3" fmla="*/ 9525 h 504825"/>
                <a:gd name="connsiteX4" fmla="*/ 981075 w 981075"/>
                <a:gd name="connsiteY4" fmla="*/ 0 h 504825"/>
                <a:gd name="connsiteX5" fmla="*/ 876300 w 981075"/>
                <a:gd name="connsiteY5" fmla="*/ 485775 h 504825"/>
                <a:gd name="connsiteX6" fmla="*/ 133350 w 981075"/>
                <a:gd name="connsiteY6" fmla="*/ 504825 h 504825"/>
                <a:gd name="connsiteX7" fmla="*/ 0 w 981075"/>
                <a:gd name="connsiteY7" fmla="*/ 9525 h 504825"/>
                <a:gd name="connsiteX0" fmla="*/ 0 w 981075"/>
                <a:gd name="connsiteY0" fmla="*/ 9525 h 504825"/>
                <a:gd name="connsiteX1" fmla="*/ 419100 w 981075"/>
                <a:gd name="connsiteY1" fmla="*/ 9525 h 504825"/>
                <a:gd name="connsiteX2" fmla="*/ 495300 w 981075"/>
                <a:gd name="connsiteY2" fmla="*/ 257175 h 504825"/>
                <a:gd name="connsiteX3" fmla="*/ 561975 w 981075"/>
                <a:gd name="connsiteY3" fmla="*/ 9525 h 504825"/>
                <a:gd name="connsiteX4" fmla="*/ 981075 w 981075"/>
                <a:gd name="connsiteY4" fmla="*/ 0 h 504825"/>
                <a:gd name="connsiteX5" fmla="*/ 876300 w 981075"/>
                <a:gd name="connsiteY5" fmla="*/ 504825 h 504825"/>
                <a:gd name="connsiteX6" fmla="*/ 133350 w 981075"/>
                <a:gd name="connsiteY6" fmla="*/ 504825 h 504825"/>
                <a:gd name="connsiteX7" fmla="*/ 0 w 981075"/>
                <a:gd name="connsiteY7" fmla="*/ 9525 h 504825"/>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76300 w 990600"/>
                <a:gd name="connsiteY5" fmla="*/ 495300 h 495300"/>
                <a:gd name="connsiteX6" fmla="*/ 133350 w 990600"/>
                <a:gd name="connsiteY6" fmla="*/ 495300 h 495300"/>
                <a:gd name="connsiteX7" fmla="*/ 0 w 990600"/>
                <a:gd name="connsiteY7" fmla="*/ 0 h 495300"/>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61759 w 990600"/>
                <a:gd name="connsiteY5" fmla="*/ 495300 h 495300"/>
                <a:gd name="connsiteX6" fmla="*/ 133350 w 990600"/>
                <a:gd name="connsiteY6" fmla="*/ 495300 h 495300"/>
                <a:gd name="connsiteX7" fmla="*/ 0 w 990600"/>
                <a:gd name="connsiteY7" fmla="*/ 0 h 495300"/>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61759 w 990600"/>
                <a:gd name="connsiteY5" fmla="*/ 495300 h 495300"/>
                <a:gd name="connsiteX6" fmla="*/ 122444 w 990600"/>
                <a:gd name="connsiteY6" fmla="*/ 495300 h 495300"/>
                <a:gd name="connsiteX7" fmla="*/ 0 w 990600"/>
                <a:gd name="connsiteY7" fmla="*/ 0 h 495300"/>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61759 w 990600"/>
                <a:gd name="connsiteY5" fmla="*/ 495300 h 495300"/>
                <a:gd name="connsiteX6" fmla="*/ 133350 w 990600"/>
                <a:gd name="connsiteY6" fmla="*/ 495300 h 495300"/>
                <a:gd name="connsiteX7" fmla="*/ 0 w 990600"/>
                <a:gd name="connsiteY7" fmla="*/ 0 h 495300"/>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76300 w 990600"/>
                <a:gd name="connsiteY5" fmla="*/ 495300 h 495300"/>
                <a:gd name="connsiteX6" fmla="*/ 133350 w 990600"/>
                <a:gd name="connsiteY6" fmla="*/ 495300 h 495300"/>
                <a:gd name="connsiteX7" fmla="*/ 0 w 990600"/>
                <a:gd name="connsiteY7" fmla="*/ 0 h 495300"/>
                <a:gd name="connsiteX0" fmla="*/ 0 w 990600"/>
                <a:gd name="connsiteY0" fmla="*/ 0 h 498935"/>
                <a:gd name="connsiteX1" fmla="*/ 419100 w 990600"/>
                <a:gd name="connsiteY1" fmla="*/ 0 h 498935"/>
                <a:gd name="connsiteX2" fmla="*/ 495300 w 990600"/>
                <a:gd name="connsiteY2" fmla="*/ 247650 h 498935"/>
                <a:gd name="connsiteX3" fmla="*/ 561975 w 990600"/>
                <a:gd name="connsiteY3" fmla="*/ 0 h 498935"/>
                <a:gd name="connsiteX4" fmla="*/ 990600 w 990600"/>
                <a:gd name="connsiteY4" fmla="*/ 0 h 498935"/>
                <a:gd name="connsiteX5" fmla="*/ 865394 w 990600"/>
                <a:gd name="connsiteY5" fmla="*/ 498935 h 498935"/>
                <a:gd name="connsiteX6" fmla="*/ 133350 w 990600"/>
                <a:gd name="connsiteY6" fmla="*/ 495300 h 498935"/>
                <a:gd name="connsiteX7" fmla="*/ 0 w 990600"/>
                <a:gd name="connsiteY7" fmla="*/ 0 h 498935"/>
                <a:gd name="connsiteX0" fmla="*/ 0 w 990600"/>
                <a:gd name="connsiteY0" fmla="*/ 0 h 498935"/>
                <a:gd name="connsiteX1" fmla="*/ 419100 w 990600"/>
                <a:gd name="connsiteY1" fmla="*/ 0 h 498935"/>
                <a:gd name="connsiteX2" fmla="*/ 495300 w 990600"/>
                <a:gd name="connsiteY2" fmla="*/ 247650 h 498935"/>
                <a:gd name="connsiteX3" fmla="*/ 561975 w 990600"/>
                <a:gd name="connsiteY3" fmla="*/ 0 h 498935"/>
                <a:gd name="connsiteX4" fmla="*/ 990600 w 990600"/>
                <a:gd name="connsiteY4" fmla="*/ 0 h 498935"/>
                <a:gd name="connsiteX5" fmla="*/ 865394 w 990600"/>
                <a:gd name="connsiteY5" fmla="*/ 498935 h 498935"/>
                <a:gd name="connsiteX6" fmla="*/ 122444 w 990600"/>
                <a:gd name="connsiteY6" fmla="*/ 495300 h 498935"/>
                <a:gd name="connsiteX7" fmla="*/ 0 w 990600"/>
                <a:gd name="connsiteY7" fmla="*/ 0 h 498935"/>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61759 w 990600"/>
                <a:gd name="connsiteY5" fmla="*/ 491665 h 495300"/>
                <a:gd name="connsiteX6" fmla="*/ 122444 w 990600"/>
                <a:gd name="connsiteY6" fmla="*/ 495300 h 495300"/>
                <a:gd name="connsiteX7" fmla="*/ 0 w 990600"/>
                <a:gd name="connsiteY7" fmla="*/ 0 h 495300"/>
                <a:gd name="connsiteX0" fmla="*/ 0 w 990600"/>
                <a:gd name="connsiteY0" fmla="*/ 0 h 502571"/>
                <a:gd name="connsiteX1" fmla="*/ 419100 w 990600"/>
                <a:gd name="connsiteY1" fmla="*/ 0 h 502571"/>
                <a:gd name="connsiteX2" fmla="*/ 495300 w 990600"/>
                <a:gd name="connsiteY2" fmla="*/ 247650 h 502571"/>
                <a:gd name="connsiteX3" fmla="*/ 561975 w 990600"/>
                <a:gd name="connsiteY3" fmla="*/ 0 h 502571"/>
                <a:gd name="connsiteX4" fmla="*/ 990600 w 990600"/>
                <a:gd name="connsiteY4" fmla="*/ 0 h 502571"/>
                <a:gd name="connsiteX5" fmla="*/ 854489 w 990600"/>
                <a:gd name="connsiteY5" fmla="*/ 502571 h 502571"/>
                <a:gd name="connsiteX6" fmla="*/ 122444 w 990600"/>
                <a:gd name="connsiteY6" fmla="*/ 495300 h 502571"/>
                <a:gd name="connsiteX7" fmla="*/ 0 w 990600"/>
                <a:gd name="connsiteY7" fmla="*/ 0 h 502571"/>
                <a:gd name="connsiteX0" fmla="*/ 0 w 990600"/>
                <a:gd name="connsiteY0" fmla="*/ 0 h 495301"/>
                <a:gd name="connsiteX1" fmla="*/ 419100 w 990600"/>
                <a:gd name="connsiteY1" fmla="*/ 0 h 495301"/>
                <a:gd name="connsiteX2" fmla="*/ 495300 w 990600"/>
                <a:gd name="connsiteY2" fmla="*/ 247650 h 495301"/>
                <a:gd name="connsiteX3" fmla="*/ 561975 w 990600"/>
                <a:gd name="connsiteY3" fmla="*/ 0 h 495301"/>
                <a:gd name="connsiteX4" fmla="*/ 990600 w 990600"/>
                <a:gd name="connsiteY4" fmla="*/ 0 h 495301"/>
                <a:gd name="connsiteX5" fmla="*/ 854489 w 990600"/>
                <a:gd name="connsiteY5" fmla="*/ 495301 h 495301"/>
                <a:gd name="connsiteX6" fmla="*/ 122444 w 990600"/>
                <a:gd name="connsiteY6" fmla="*/ 495300 h 495301"/>
                <a:gd name="connsiteX7" fmla="*/ 0 w 990600"/>
                <a:gd name="connsiteY7" fmla="*/ 0 h 495301"/>
                <a:gd name="connsiteX0" fmla="*/ 0 w 990600"/>
                <a:gd name="connsiteY0" fmla="*/ 0 h 495301"/>
                <a:gd name="connsiteX1" fmla="*/ 419100 w 990600"/>
                <a:gd name="connsiteY1" fmla="*/ 0 h 495301"/>
                <a:gd name="connsiteX2" fmla="*/ 495300 w 990600"/>
                <a:gd name="connsiteY2" fmla="*/ 247650 h 495301"/>
                <a:gd name="connsiteX3" fmla="*/ 561975 w 990600"/>
                <a:gd name="connsiteY3" fmla="*/ 0 h 495301"/>
                <a:gd name="connsiteX4" fmla="*/ 990600 w 990600"/>
                <a:gd name="connsiteY4" fmla="*/ 0 h 495301"/>
                <a:gd name="connsiteX5" fmla="*/ 854489 w 990600"/>
                <a:gd name="connsiteY5" fmla="*/ 495301 h 495301"/>
                <a:gd name="connsiteX6" fmla="*/ 136985 w 990600"/>
                <a:gd name="connsiteY6" fmla="*/ 495300 h 495301"/>
                <a:gd name="connsiteX7" fmla="*/ 0 w 990600"/>
                <a:gd name="connsiteY7" fmla="*/ 0 h 495301"/>
                <a:gd name="connsiteX0" fmla="*/ 0 w 990600"/>
                <a:gd name="connsiteY0" fmla="*/ 0 h 502571"/>
                <a:gd name="connsiteX1" fmla="*/ 419100 w 990600"/>
                <a:gd name="connsiteY1" fmla="*/ 0 h 502571"/>
                <a:gd name="connsiteX2" fmla="*/ 495300 w 990600"/>
                <a:gd name="connsiteY2" fmla="*/ 247650 h 502571"/>
                <a:gd name="connsiteX3" fmla="*/ 561975 w 990600"/>
                <a:gd name="connsiteY3" fmla="*/ 0 h 502571"/>
                <a:gd name="connsiteX4" fmla="*/ 990600 w 990600"/>
                <a:gd name="connsiteY4" fmla="*/ 0 h 502571"/>
                <a:gd name="connsiteX5" fmla="*/ 854489 w 990600"/>
                <a:gd name="connsiteY5" fmla="*/ 495301 h 502571"/>
                <a:gd name="connsiteX6" fmla="*/ 140620 w 990600"/>
                <a:gd name="connsiteY6" fmla="*/ 502571 h 502571"/>
                <a:gd name="connsiteX7" fmla="*/ 0 w 990600"/>
                <a:gd name="connsiteY7" fmla="*/ 0 h 502571"/>
                <a:gd name="connsiteX0" fmla="*/ 0 w 990600"/>
                <a:gd name="connsiteY0" fmla="*/ 0 h 506207"/>
                <a:gd name="connsiteX1" fmla="*/ 419100 w 990600"/>
                <a:gd name="connsiteY1" fmla="*/ 0 h 506207"/>
                <a:gd name="connsiteX2" fmla="*/ 495300 w 990600"/>
                <a:gd name="connsiteY2" fmla="*/ 247650 h 506207"/>
                <a:gd name="connsiteX3" fmla="*/ 561975 w 990600"/>
                <a:gd name="connsiteY3" fmla="*/ 0 h 506207"/>
                <a:gd name="connsiteX4" fmla="*/ 990600 w 990600"/>
                <a:gd name="connsiteY4" fmla="*/ 0 h 506207"/>
                <a:gd name="connsiteX5" fmla="*/ 850854 w 990600"/>
                <a:gd name="connsiteY5" fmla="*/ 506207 h 506207"/>
                <a:gd name="connsiteX6" fmla="*/ 140620 w 990600"/>
                <a:gd name="connsiteY6" fmla="*/ 502571 h 506207"/>
                <a:gd name="connsiteX7" fmla="*/ 0 w 990600"/>
                <a:gd name="connsiteY7" fmla="*/ 0 h 506207"/>
                <a:gd name="connsiteX0" fmla="*/ 0 w 990600"/>
                <a:gd name="connsiteY0" fmla="*/ 0 h 502572"/>
                <a:gd name="connsiteX1" fmla="*/ 419100 w 990600"/>
                <a:gd name="connsiteY1" fmla="*/ 0 h 502572"/>
                <a:gd name="connsiteX2" fmla="*/ 495300 w 990600"/>
                <a:gd name="connsiteY2" fmla="*/ 247650 h 502572"/>
                <a:gd name="connsiteX3" fmla="*/ 561975 w 990600"/>
                <a:gd name="connsiteY3" fmla="*/ 0 h 502572"/>
                <a:gd name="connsiteX4" fmla="*/ 990600 w 990600"/>
                <a:gd name="connsiteY4" fmla="*/ 0 h 502572"/>
                <a:gd name="connsiteX5" fmla="*/ 847219 w 990600"/>
                <a:gd name="connsiteY5" fmla="*/ 502572 h 502572"/>
                <a:gd name="connsiteX6" fmla="*/ 140620 w 990600"/>
                <a:gd name="connsiteY6" fmla="*/ 502571 h 502572"/>
                <a:gd name="connsiteX7" fmla="*/ 0 w 990600"/>
                <a:gd name="connsiteY7" fmla="*/ 0 h 502572"/>
                <a:gd name="connsiteX0" fmla="*/ 0 w 990600"/>
                <a:gd name="connsiteY0" fmla="*/ 0 h 502571"/>
                <a:gd name="connsiteX1" fmla="*/ 419100 w 990600"/>
                <a:gd name="connsiteY1" fmla="*/ 0 h 502571"/>
                <a:gd name="connsiteX2" fmla="*/ 495300 w 990600"/>
                <a:gd name="connsiteY2" fmla="*/ 247650 h 502571"/>
                <a:gd name="connsiteX3" fmla="*/ 561975 w 990600"/>
                <a:gd name="connsiteY3" fmla="*/ 0 h 502571"/>
                <a:gd name="connsiteX4" fmla="*/ 990600 w 990600"/>
                <a:gd name="connsiteY4" fmla="*/ 0 h 502571"/>
                <a:gd name="connsiteX5" fmla="*/ 858125 w 990600"/>
                <a:gd name="connsiteY5" fmla="*/ 498910 h 502571"/>
                <a:gd name="connsiteX6" fmla="*/ 140620 w 990600"/>
                <a:gd name="connsiteY6" fmla="*/ 502571 h 502571"/>
                <a:gd name="connsiteX7" fmla="*/ 0 w 990600"/>
                <a:gd name="connsiteY7" fmla="*/ 0 h 502571"/>
                <a:gd name="connsiteX0" fmla="*/ 0 w 990600"/>
                <a:gd name="connsiteY0" fmla="*/ 0 h 506234"/>
                <a:gd name="connsiteX1" fmla="*/ 419100 w 990600"/>
                <a:gd name="connsiteY1" fmla="*/ 0 h 506234"/>
                <a:gd name="connsiteX2" fmla="*/ 495300 w 990600"/>
                <a:gd name="connsiteY2" fmla="*/ 247650 h 506234"/>
                <a:gd name="connsiteX3" fmla="*/ 561975 w 990600"/>
                <a:gd name="connsiteY3" fmla="*/ 0 h 506234"/>
                <a:gd name="connsiteX4" fmla="*/ 990600 w 990600"/>
                <a:gd name="connsiteY4" fmla="*/ 0 h 506234"/>
                <a:gd name="connsiteX5" fmla="*/ 850855 w 990600"/>
                <a:gd name="connsiteY5" fmla="*/ 506234 h 506234"/>
                <a:gd name="connsiteX6" fmla="*/ 140620 w 990600"/>
                <a:gd name="connsiteY6" fmla="*/ 502571 h 506234"/>
                <a:gd name="connsiteX7" fmla="*/ 0 w 990600"/>
                <a:gd name="connsiteY7" fmla="*/ 0 h 506234"/>
                <a:gd name="connsiteX0" fmla="*/ 0 w 990600"/>
                <a:gd name="connsiteY0" fmla="*/ 0 h 502572"/>
                <a:gd name="connsiteX1" fmla="*/ 419100 w 990600"/>
                <a:gd name="connsiteY1" fmla="*/ 0 h 502572"/>
                <a:gd name="connsiteX2" fmla="*/ 495300 w 990600"/>
                <a:gd name="connsiteY2" fmla="*/ 247650 h 502572"/>
                <a:gd name="connsiteX3" fmla="*/ 561975 w 990600"/>
                <a:gd name="connsiteY3" fmla="*/ 0 h 502572"/>
                <a:gd name="connsiteX4" fmla="*/ 990600 w 990600"/>
                <a:gd name="connsiteY4" fmla="*/ 0 h 502572"/>
                <a:gd name="connsiteX5" fmla="*/ 850855 w 990600"/>
                <a:gd name="connsiteY5" fmla="*/ 502572 h 502572"/>
                <a:gd name="connsiteX6" fmla="*/ 140620 w 990600"/>
                <a:gd name="connsiteY6" fmla="*/ 502571 h 502572"/>
                <a:gd name="connsiteX7" fmla="*/ 0 w 990600"/>
                <a:gd name="connsiteY7" fmla="*/ 0 h 50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502572">
                  <a:moveTo>
                    <a:pt x="0" y="0"/>
                  </a:moveTo>
                  <a:lnTo>
                    <a:pt x="419100" y="0"/>
                  </a:lnTo>
                  <a:lnTo>
                    <a:pt x="495300" y="247650"/>
                  </a:lnTo>
                  <a:lnTo>
                    <a:pt x="561975" y="0"/>
                  </a:lnTo>
                  <a:lnTo>
                    <a:pt x="990600" y="0"/>
                  </a:lnTo>
                  <a:lnTo>
                    <a:pt x="850855" y="502572"/>
                  </a:lnTo>
                  <a:lnTo>
                    <a:pt x="140620" y="502571"/>
                  </a:lnTo>
                  <a:lnTo>
                    <a:pt x="0" y="0"/>
                  </a:ln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0" numCol="1" spcCol="0" rtlCol="0" fromWordArt="0" anchor="b" anchorCtr="0" forceAA="0" compatLnSpc="1">
              <a:prstTxWarp prst="textNoShape">
                <a:avLst/>
              </a:prstTxWarp>
              <a:noAutofit/>
            </a:bodyPr>
            <a:lstStyle/>
            <a:p>
              <a:pPr algn="ctr">
                <a:lnSpc>
                  <a:spcPct val="107000"/>
                </a:lnSpc>
                <a:spcBef>
                  <a:spcPts val="1800"/>
                </a:spcBef>
                <a:spcAft>
                  <a:spcPts val="0"/>
                </a:spcAft>
              </a:pPr>
              <a:r>
                <a:rPr lang="sv-SE" sz="1200" dirty="0">
                  <a:solidFill>
                    <a:srgbClr val="0D0D0D"/>
                  </a:solidFill>
                  <a:ea typeface="Calibri"/>
                  <a:cs typeface="Times New Roman"/>
                </a:rPr>
                <a:t>+</a:t>
              </a:r>
              <a:endParaRPr lang="sv-SE" sz="1200" dirty="0">
                <a:ea typeface="Calibri"/>
                <a:cs typeface="Times New Roman"/>
              </a:endParaRPr>
            </a:p>
          </p:txBody>
        </p:sp>
        <p:sp>
          <p:nvSpPr>
            <p:cNvPr id="45" name="Rectangle 44"/>
            <p:cNvSpPr/>
            <p:nvPr/>
          </p:nvSpPr>
          <p:spPr>
            <a:xfrm>
              <a:off x="3336398" y="2827280"/>
              <a:ext cx="1244915" cy="35464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smtClean="0">
                  <a:solidFill>
                    <a:schemeClr val="tx1"/>
                  </a:solidFill>
                </a:rPr>
                <a:t>ADD/SUB logic</a:t>
              </a:r>
            </a:p>
            <a:p>
              <a:pPr algn="ctr"/>
              <a:r>
                <a:rPr lang="sv-SE" sz="1200" dirty="0" smtClean="0">
                  <a:solidFill>
                    <a:schemeClr val="tx1"/>
                  </a:solidFill>
                </a:rPr>
                <a:t>Bit P, G</a:t>
              </a:r>
              <a:endParaRPr lang="sv-SE" sz="1200" dirty="0">
                <a:solidFill>
                  <a:schemeClr val="tx1"/>
                </a:solidFill>
              </a:endParaRPr>
            </a:p>
          </p:txBody>
        </p:sp>
        <p:sp>
          <p:nvSpPr>
            <p:cNvPr id="46" name="Rectangle 45"/>
            <p:cNvSpPr/>
            <p:nvPr/>
          </p:nvSpPr>
          <p:spPr>
            <a:xfrm>
              <a:off x="3336398" y="3285293"/>
              <a:ext cx="1244915" cy="35464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r>
                <a:rPr lang="sv-SE" sz="1200" dirty="0" smtClean="0">
                  <a:solidFill>
                    <a:schemeClr val="tx1"/>
                  </a:solidFill>
                </a:rPr>
                <a:t>P</a:t>
              </a:r>
              <a:r>
                <a:rPr lang="sv-SE" sz="1200" baseline="-25000" dirty="0" smtClean="0">
                  <a:solidFill>
                    <a:schemeClr val="tx1"/>
                  </a:solidFill>
                </a:rPr>
                <a:t>24:17</a:t>
              </a:r>
              <a:endParaRPr lang="sv-SE" sz="1200" baseline="-25000" dirty="0">
                <a:solidFill>
                  <a:schemeClr val="tx1"/>
                </a:solidFill>
              </a:endParaRPr>
            </a:p>
          </p:txBody>
        </p:sp>
        <p:cxnSp>
          <p:nvCxnSpPr>
            <p:cNvPr id="47" name="Straight Connector 46"/>
            <p:cNvCxnSpPr/>
            <p:nvPr/>
          </p:nvCxnSpPr>
          <p:spPr>
            <a:xfrm flipH="1">
              <a:off x="3500888" y="3738289"/>
              <a:ext cx="153840" cy="912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4259773" y="3738289"/>
              <a:ext cx="153840" cy="912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2167986" y="4466182"/>
              <a:ext cx="56262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a:off x="2731114" y="3960013"/>
              <a:ext cx="5739593" cy="510732"/>
              <a:chOff x="2731114" y="3978517"/>
              <a:chExt cx="5739593" cy="908897"/>
            </a:xfrm>
          </p:grpSpPr>
          <p:cxnSp>
            <p:nvCxnSpPr>
              <p:cNvPr id="70" name="Straight Connector 69"/>
              <p:cNvCxnSpPr/>
              <p:nvPr/>
            </p:nvCxnSpPr>
            <p:spPr>
              <a:xfrm>
                <a:off x="6555224" y="3980268"/>
                <a:ext cx="0" cy="9071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8470707" y="3978518"/>
                <a:ext cx="0" cy="90714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4639740" y="3978517"/>
                <a:ext cx="0" cy="9071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2731114" y="3978517"/>
                <a:ext cx="0" cy="9071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1" name="Straight Connector 50"/>
            <p:cNvCxnSpPr/>
            <p:nvPr/>
          </p:nvCxnSpPr>
          <p:spPr>
            <a:xfrm>
              <a:off x="2038863" y="4558883"/>
              <a:ext cx="0" cy="4385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Freeform 51"/>
            <p:cNvSpPr/>
            <p:nvPr/>
          </p:nvSpPr>
          <p:spPr>
            <a:xfrm flipH="1">
              <a:off x="1415440" y="4151145"/>
              <a:ext cx="1244914" cy="627025"/>
            </a:xfrm>
            <a:custGeom>
              <a:avLst/>
              <a:gdLst>
                <a:gd name="connsiteX0" fmla="*/ 0 w 981075"/>
                <a:gd name="connsiteY0" fmla="*/ 9525 h 504825"/>
                <a:gd name="connsiteX1" fmla="*/ 419100 w 981075"/>
                <a:gd name="connsiteY1" fmla="*/ 9525 h 504825"/>
                <a:gd name="connsiteX2" fmla="*/ 495300 w 981075"/>
                <a:gd name="connsiteY2" fmla="*/ 257175 h 504825"/>
                <a:gd name="connsiteX3" fmla="*/ 561975 w 981075"/>
                <a:gd name="connsiteY3" fmla="*/ 9525 h 504825"/>
                <a:gd name="connsiteX4" fmla="*/ 981075 w 981075"/>
                <a:gd name="connsiteY4" fmla="*/ 0 h 504825"/>
                <a:gd name="connsiteX5" fmla="*/ 876300 w 981075"/>
                <a:gd name="connsiteY5" fmla="*/ 485775 h 504825"/>
                <a:gd name="connsiteX6" fmla="*/ 133350 w 981075"/>
                <a:gd name="connsiteY6" fmla="*/ 504825 h 504825"/>
                <a:gd name="connsiteX7" fmla="*/ 0 w 981075"/>
                <a:gd name="connsiteY7" fmla="*/ 9525 h 504825"/>
                <a:gd name="connsiteX0" fmla="*/ 0 w 981075"/>
                <a:gd name="connsiteY0" fmla="*/ 9525 h 504825"/>
                <a:gd name="connsiteX1" fmla="*/ 419100 w 981075"/>
                <a:gd name="connsiteY1" fmla="*/ 9525 h 504825"/>
                <a:gd name="connsiteX2" fmla="*/ 495300 w 981075"/>
                <a:gd name="connsiteY2" fmla="*/ 257175 h 504825"/>
                <a:gd name="connsiteX3" fmla="*/ 561975 w 981075"/>
                <a:gd name="connsiteY3" fmla="*/ 9525 h 504825"/>
                <a:gd name="connsiteX4" fmla="*/ 981075 w 981075"/>
                <a:gd name="connsiteY4" fmla="*/ 0 h 504825"/>
                <a:gd name="connsiteX5" fmla="*/ 876300 w 981075"/>
                <a:gd name="connsiteY5" fmla="*/ 504825 h 504825"/>
                <a:gd name="connsiteX6" fmla="*/ 133350 w 981075"/>
                <a:gd name="connsiteY6" fmla="*/ 504825 h 504825"/>
                <a:gd name="connsiteX7" fmla="*/ 0 w 981075"/>
                <a:gd name="connsiteY7" fmla="*/ 9525 h 504825"/>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76300 w 990600"/>
                <a:gd name="connsiteY5" fmla="*/ 495300 h 495300"/>
                <a:gd name="connsiteX6" fmla="*/ 133350 w 990600"/>
                <a:gd name="connsiteY6" fmla="*/ 495300 h 495300"/>
                <a:gd name="connsiteX7" fmla="*/ 0 w 990600"/>
                <a:gd name="connsiteY7" fmla="*/ 0 h 495300"/>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61759 w 990600"/>
                <a:gd name="connsiteY5" fmla="*/ 495300 h 495300"/>
                <a:gd name="connsiteX6" fmla="*/ 133350 w 990600"/>
                <a:gd name="connsiteY6" fmla="*/ 495300 h 495300"/>
                <a:gd name="connsiteX7" fmla="*/ 0 w 990600"/>
                <a:gd name="connsiteY7" fmla="*/ 0 h 495300"/>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61759 w 990600"/>
                <a:gd name="connsiteY5" fmla="*/ 495300 h 495300"/>
                <a:gd name="connsiteX6" fmla="*/ 122444 w 990600"/>
                <a:gd name="connsiteY6" fmla="*/ 495300 h 495300"/>
                <a:gd name="connsiteX7" fmla="*/ 0 w 990600"/>
                <a:gd name="connsiteY7" fmla="*/ 0 h 495300"/>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61759 w 990600"/>
                <a:gd name="connsiteY5" fmla="*/ 495300 h 495300"/>
                <a:gd name="connsiteX6" fmla="*/ 133350 w 990600"/>
                <a:gd name="connsiteY6" fmla="*/ 495300 h 495300"/>
                <a:gd name="connsiteX7" fmla="*/ 0 w 990600"/>
                <a:gd name="connsiteY7" fmla="*/ 0 h 495300"/>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76300 w 990600"/>
                <a:gd name="connsiteY5" fmla="*/ 495300 h 495300"/>
                <a:gd name="connsiteX6" fmla="*/ 133350 w 990600"/>
                <a:gd name="connsiteY6" fmla="*/ 495300 h 495300"/>
                <a:gd name="connsiteX7" fmla="*/ 0 w 990600"/>
                <a:gd name="connsiteY7" fmla="*/ 0 h 495300"/>
                <a:gd name="connsiteX0" fmla="*/ 0 w 990600"/>
                <a:gd name="connsiteY0" fmla="*/ 0 h 498935"/>
                <a:gd name="connsiteX1" fmla="*/ 419100 w 990600"/>
                <a:gd name="connsiteY1" fmla="*/ 0 h 498935"/>
                <a:gd name="connsiteX2" fmla="*/ 495300 w 990600"/>
                <a:gd name="connsiteY2" fmla="*/ 247650 h 498935"/>
                <a:gd name="connsiteX3" fmla="*/ 561975 w 990600"/>
                <a:gd name="connsiteY3" fmla="*/ 0 h 498935"/>
                <a:gd name="connsiteX4" fmla="*/ 990600 w 990600"/>
                <a:gd name="connsiteY4" fmla="*/ 0 h 498935"/>
                <a:gd name="connsiteX5" fmla="*/ 865394 w 990600"/>
                <a:gd name="connsiteY5" fmla="*/ 498935 h 498935"/>
                <a:gd name="connsiteX6" fmla="*/ 133350 w 990600"/>
                <a:gd name="connsiteY6" fmla="*/ 495300 h 498935"/>
                <a:gd name="connsiteX7" fmla="*/ 0 w 990600"/>
                <a:gd name="connsiteY7" fmla="*/ 0 h 498935"/>
                <a:gd name="connsiteX0" fmla="*/ 0 w 990600"/>
                <a:gd name="connsiteY0" fmla="*/ 0 h 498935"/>
                <a:gd name="connsiteX1" fmla="*/ 419100 w 990600"/>
                <a:gd name="connsiteY1" fmla="*/ 0 h 498935"/>
                <a:gd name="connsiteX2" fmla="*/ 495300 w 990600"/>
                <a:gd name="connsiteY2" fmla="*/ 247650 h 498935"/>
                <a:gd name="connsiteX3" fmla="*/ 561975 w 990600"/>
                <a:gd name="connsiteY3" fmla="*/ 0 h 498935"/>
                <a:gd name="connsiteX4" fmla="*/ 990600 w 990600"/>
                <a:gd name="connsiteY4" fmla="*/ 0 h 498935"/>
                <a:gd name="connsiteX5" fmla="*/ 865394 w 990600"/>
                <a:gd name="connsiteY5" fmla="*/ 498935 h 498935"/>
                <a:gd name="connsiteX6" fmla="*/ 122444 w 990600"/>
                <a:gd name="connsiteY6" fmla="*/ 495300 h 498935"/>
                <a:gd name="connsiteX7" fmla="*/ 0 w 990600"/>
                <a:gd name="connsiteY7" fmla="*/ 0 h 498935"/>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61759 w 990600"/>
                <a:gd name="connsiteY5" fmla="*/ 491665 h 495300"/>
                <a:gd name="connsiteX6" fmla="*/ 122444 w 990600"/>
                <a:gd name="connsiteY6" fmla="*/ 495300 h 495300"/>
                <a:gd name="connsiteX7" fmla="*/ 0 w 990600"/>
                <a:gd name="connsiteY7" fmla="*/ 0 h 495300"/>
                <a:gd name="connsiteX0" fmla="*/ 0 w 990600"/>
                <a:gd name="connsiteY0" fmla="*/ 0 h 502571"/>
                <a:gd name="connsiteX1" fmla="*/ 419100 w 990600"/>
                <a:gd name="connsiteY1" fmla="*/ 0 h 502571"/>
                <a:gd name="connsiteX2" fmla="*/ 495300 w 990600"/>
                <a:gd name="connsiteY2" fmla="*/ 247650 h 502571"/>
                <a:gd name="connsiteX3" fmla="*/ 561975 w 990600"/>
                <a:gd name="connsiteY3" fmla="*/ 0 h 502571"/>
                <a:gd name="connsiteX4" fmla="*/ 990600 w 990600"/>
                <a:gd name="connsiteY4" fmla="*/ 0 h 502571"/>
                <a:gd name="connsiteX5" fmla="*/ 854489 w 990600"/>
                <a:gd name="connsiteY5" fmla="*/ 502571 h 502571"/>
                <a:gd name="connsiteX6" fmla="*/ 122444 w 990600"/>
                <a:gd name="connsiteY6" fmla="*/ 495300 h 502571"/>
                <a:gd name="connsiteX7" fmla="*/ 0 w 990600"/>
                <a:gd name="connsiteY7" fmla="*/ 0 h 502571"/>
                <a:gd name="connsiteX0" fmla="*/ 0 w 990600"/>
                <a:gd name="connsiteY0" fmla="*/ 0 h 495301"/>
                <a:gd name="connsiteX1" fmla="*/ 419100 w 990600"/>
                <a:gd name="connsiteY1" fmla="*/ 0 h 495301"/>
                <a:gd name="connsiteX2" fmla="*/ 495300 w 990600"/>
                <a:gd name="connsiteY2" fmla="*/ 247650 h 495301"/>
                <a:gd name="connsiteX3" fmla="*/ 561975 w 990600"/>
                <a:gd name="connsiteY3" fmla="*/ 0 h 495301"/>
                <a:gd name="connsiteX4" fmla="*/ 990600 w 990600"/>
                <a:gd name="connsiteY4" fmla="*/ 0 h 495301"/>
                <a:gd name="connsiteX5" fmla="*/ 854489 w 990600"/>
                <a:gd name="connsiteY5" fmla="*/ 495301 h 495301"/>
                <a:gd name="connsiteX6" fmla="*/ 122444 w 990600"/>
                <a:gd name="connsiteY6" fmla="*/ 495300 h 495301"/>
                <a:gd name="connsiteX7" fmla="*/ 0 w 990600"/>
                <a:gd name="connsiteY7" fmla="*/ 0 h 495301"/>
                <a:gd name="connsiteX0" fmla="*/ 0 w 990600"/>
                <a:gd name="connsiteY0" fmla="*/ 0 h 495301"/>
                <a:gd name="connsiteX1" fmla="*/ 419100 w 990600"/>
                <a:gd name="connsiteY1" fmla="*/ 0 h 495301"/>
                <a:gd name="connsiteX2" fmla="*/ 495300 w 990600"/>
                <a:gd name="connsiteY2" fmla="*/ 247650 h 495301"/>
                <a:gd name="connsiteX3" fmla="*/ 561975 w 990600"/>
                <a:gd name="connsiteY3" fmla="*/ 0 h 495301"/>
                <a:gd name="connsiteX4" fmla="*/ 990600 w 990600"/>
                <a:gd name="connsiteY4" fmla="*/ 0 h 495301"/>
                <a:gd name="connsiteX5" fmla="*/ 854489 w 990600"/>
                <a:gd name="connsiteY5" fmla="*/ 495301 h 495301"/>
                <a:gd name="connsiteX6" fmla="*/ 136985 w 990600"/>
                <a:gd name="connsiteY6" fmla="*/ 495300 h 495301"/>
                <a:gd name="connsiteX7" fmla="*/ 0 w 990600"/>
                <a:gd name="connsiteY7" fmla="*/ 0 h 495301"/>
                <a:gd name="connsiteX0" fmla="*/ 0 w 990600"/>
                <a:gd name="connsiteY0" fmla="*/ 0 h 502571"/>
                <a:gd name="connsiteX1" fmla="*/ 419100 w 990600"/>
                <a:gd name="connsiteY1" fmla="*/ 0 h 502571"/>
                <a:gd name="connsiteX2" fmla="*/ 495300 w 990600"/>
                <a:gd name="connsiteY2" fmla="*/ 247650 h 502571"/>
                <a:gd name="connsiteX3" fmla="*/ 561975 w 990600"/>
                <a:gd name="connsiteY3" fmla="*/ 0 h 502571"/>
                <a:gd name="connsiteX4" fmla="*/ 990600 w 990600"/>
                <a:gd name="connsiteY4" fmla="*/ 0 h 502571"/>
                <a:gd name="connsiteX5" fmla="*/ 854489 w 990600"/>
                <a:gd name="connsiteY5" fmla="*/ 495301 h 502571"/>
                <a:gd name="connsiteX6" fmla="*/ 140620 w 990600"/>
                <a:gd name="connsiteY6" fmla="*/ 502571 h 502571"/>
                <a:gd name="connsiteX7" fmla="*/ 0 w 990600"/>
                <a:gd name="connsiteY7" fmla="*/ 0 h 502571"/>
                <a:gd name="connsiteX0" fmla="*/ 0 w 990600"/>
                <a:gd name="connsiteY0" fmla="*/ 0 h 506207"/>
                <a:gd name="connsiteX1" fmla="*/ 419100 w 990600"/>
                <a:gd name="connsiteY1" fmla="*/ 0 h 506207"/>
                <a:gd name="connsiteX2" fmla="*/ 495300 w 990600"/>
                <a:gd name="connsiteY2" fmla="*/ 247650 h 506207"/>
                <a:gd name="connsiteX3" fmla="*/ 561975 w 990600"/>
                <a:gd name="connsiteY3" fmla="*/ 0 h 506207"/>
                <a:gd name="connsiteX4" fmla="*/ 990600 w 990600"/>
                <a:gd name="connsiteY4" fmla="*/ 0 h 506207"/>
                <a:gd name="connsiteX5" fmla="*/ 850854 w 990600"/>
                <a:gd name="connsiteY5" fmla="*/ 506207 h 506207"/>
                <a:gd name="connsiteX6" fmla="*/ 140620 w 990600"/>
                <a:gd name="connsiteY6" fmla="*/ 502571 h 506207"/>
                <a:gd name="connsiteX7" fmla="*/ 0 w 990600"/>
                <a:gd name="connsiteY7" fmla="*/ 0 h 506207"/>
                <a:gd name="connsiteX0" fmla="*/ 0 w 990600"/>
                <a:gd name="connsiteY0" fmla="*/ 0 h 502572"/>
                <a:gd name="connsiteX1" fmla="*/ 419100 w 990600"/>
                <a:gd name="connsiteY1" fmla="*/ 0 h 502572"/>
                <a:gd name="connsiteX2" fmla="*/ 495300 w 990600"/>
                <a:gd name="connsiteY2" fmla="*/ 247650 h 502572"/>
                <a:gd name="connsiteX3" fmla="*/ 561975 w 990600"/>
                <a:gd name="connsiteY3" fmla="*/ 0 h 502572"/>
                <a:gd name="connsiteX4" fmla="*/ 990600 w 990600"/>
                <a:gd name="connsiteY4" fmla="*/ 0 h 502572"/>
                <a:gd name="connsiteX5" fmla="*/ 847219 w 990600"/>
                <a:gd name="connsiteY5" fmla="*/ 502572 h 502572"/>
                <a:gd name="connsiteX6" fmla="*/ 140620 w 990600"/>
                <a:gd name="connsiteY6" fmla="*/ 502571 h 502572"/>
                <a:gd name="connsiteX7" fmla="*/ 0 w 990600"/>
                <a:gd name="connsiteY7" fmla="*/ 0 h 502572"/>
                <a:gd name="connsiteX0" fmla="*/ 0 w 990600"/>
                <a:gd name="connsiteY0" fmla="*/ 0 h 502571"/>
                <a:gd name="connsiteX1" fmla="*/ 419100 w 990600"/>
                <a:gd name="connsiteY1" fmla="*/ 0 h 502571"/>
                <a:gd name="connsiteX2" fmla="*/ 495300 w 990600"/>
                <a:gd name="connsiteY2" fmla="*/ 247650 h 502571"/>
                <a:gd name="connsiteX3" fmla="*/ 561975 w 990600"/>
                <a:gd name="connsiteY3" fmla="*/ 0 h 502571"/>
                <a:gd name="connsiteX4" fmla="*/ 990600 w 990600"/>
                <a:gd name="connsiteY4" fmla="*/ 0 h 502571"/>
                <a:gd name="connsiteX5" fmla="*/ 858125 w 990600"/>
                <a:gd name="connsiteY5" fmla="*/ 498910 h 502571"/>
                <a:gd name="connsiteX6" fmla="*/ 140620 w 990600"/>
                <a:gd name="connsiteY6" fmla="*/ 502571 h 502571"/>
                <a:gd name="connsiteX7" fmla="*/ 0 w 990600"/>
                <a:gd name="connsiteY7" fmla="*/ 0 h 502571"/>
                <a:gd name="connsiteX0" fmla="*/ 0 w 990600"/>
                <a:gd name="connsiteY0" fmla="*/ 0 h 506234"/>
                <a:gd name="connsiteX1" fmla="*/ 419100 w 990600"/>
                <a:gd name="connsiteY1" fmla="*/ 0 h 506234"/>
                <a:gd name="connsiteX2" fmla="*/ 495300 w 990600"/>
                <a:gd name="connsiteY2" fmla="*/ 247650 h 506234"/>
                <a:gd name="connsiteX3" fmla="*/ 561975 w 990600"/>
                <a:gd name="connsiteY3" fmla="*/ 0 h 506234"/>
                <a:gd name="connsiteX4" fmla="*/ 990600 w 990600"/>
                <a:gd name="connsiteY4" fmla="*/ 0 h 506234"/>
                <a:gd name="connsiteX5" fmla="*/ 850855 w 990600"/>
                <a:gd name="connsiteY5" fmla="*/ 506234 h 506234"/>
                <a:gd name="connsiteX6" fmla="*/ 140620 w 990600"/>
                <a:gd name="connsiteY6" fmla="*/ 502571 h 506234"/>
                <a:gd name="connsiteX7" fmla="*/ 0 w 990600"/>
                <a:gd name="connsiteY7" fmla="*/ 0 h 506234"/>
                <a:gd name="connsiteX0" fmla="*/ 0 w 990600"/>
                <a:gd name="connsiteY0" fmla="*/ 0 h 502572"/>
                <a:gd name="connsiteX1" fmla="*/ 419100 w 990600"/>
                <a:gd name="connsiteY1" fmla="*/ 0 h 502572"/>
                <a:gd name="connsiteX2" fmla="*/ 495300 w 990600"/>
                <a:gd name="connsiteY2" fmla="*/ 247650 h 502572"/>
                <a:gd name="connsiteX3" fmla="*/ 561975 w 990600"/>
                <a:gd name="connsiteY3" fmla="*/ 0 h 502572"/>
                <a:gd name="connsiteX4" fmla="*/ 990600 w 990600"/>
                <a:gd name="connsiteY4" fmla="*/ 0 h 502572"/>
                <a:gd name="connsiteX5" fmla="*/ 850855 w 990600"/>
                <a:gd name="connsiteY5" fmla="*/ 502572 h 502572"/>
                <a:gd name="connsiteX6" fmla="*/ 140620 w 990600"/>
                <a:gd name="connsiteY6" fmla="*/ 502571 h 502572"/>
                <a:gd name="connsiteX7" fmla="*/ 0 w 990600"/>
                <a:gd name="connsiteY7" fmla="*/ 0 h 50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502572">
                  <a:moveTo>
                    <a:pt x="0" y="0"/>
                  </a:moveTo>
                  <a:lnTo>
                    <a:pt x="419100" y="0"/>
                  </a:lnTo>
                  <a:lnTo>
                    <a:pt x="495300" y="247650"/>
                  </a:lnTo>
                  <a:lnTo>
                    <a:pt x="561975" y="0"/>
                  </a:lnTo>
                  <a:lnTo>
                    <a:pt x="990600" y="0"/>
                  </a:lnTo>
                  <a:lnTo>
                    <a:pt x="850855" y="502572"/>
                  </a:lnTo>
                  <a:lnTo>
                    <a:pt x="140620" y="502571"/>
                  </a:lnTo>
                  <a:lnTo>
                    <a:pt x="0" y="0"/>
                  </a:ln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0" numCol="1" spcCol="0" rtlCol="0" fromWordArt="0" anchor="b" anchorCtr="0" forceAA="0" compatLnSpc="1">
              <a:prstTxWarp prst="textNoShape">
                <a:avLst/>
              </a:prstTxWarp>
              <a:noAutofit/>
            </a:bodyPr>
            <a:lstStyle/>
            <a:p>
              <a:pPr algn="ctr">
                <a:lnSpc>
                  <a:spcPct val="107000"/>
                </a:lnSpc>
                <a:spcBef>
                  <a:spcPts val="1800"/>
                </a:spcBef>
                <a:spcAft>
                  <a:spcPts val="0"/>
                </a:spcAft>
              </a:pPr>
              <a:r>
                <a:rPr lang="sv-SE" sz="1200" dirty="0" smtClean="0">
                  <a:solidFill>
                    <a:srgbClr val="0D0D0D"/>
                  </a:solidFill>
                  <a:effectLst/>
                  <a:ea typeface="Calibri"/>
                  <a:cs typeface="Times New Roman"/>
                </a:rPr>
                <a:t>+</a:t>
              </a:r>
              <a:endParaRPr lang="sv-SE" sz="1200" dirty="0">
                <a:effectLst/>
                <a:ea typeface="Calibri"/>
                <a:cs typeface="Times New Roman"/>
              </a:endParaRPr>
            </a:p>
          </p:txBody>
        </p:sp>
        <p:sp>
          <p:nvSpPr>
            <p:cNvPr id="53" name="Rectangle 52"/>
            <p:cNvSpPr/>
            <p:nvPr/>
          </p:nvSpPr>
          <p:spPr>
            <a:xfrm>
              <a:off x="1415440" y="2827280"/>
              <a:ext cx="1244914" cy="35464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smtClean="0">
                  <a:solidFill>
                    <a:schemeClr val="tx1"/>
                  </a:solidFill>
                </a:rPr>
                <a:t>ADD/SUB logic</a:t>
              </a:r>
            </a:p>
            <a:p>
              <a:pPr algn="ctr"/>
              <a:r>
                <a:rPr lang="sv-SE" sz="1200" dirty="0" smtClean="0">
                  <a:solidFill>
                    <a:schemeClr val="tx1"/>
                  </a:solidFill>
                </a:rPr>
                <a:t>Bit P, G</a:t>
              </a:r>
              <a:endParaRPr lang="sv-SE" sz="1200" dirty="0">
                <a:solidFill>
                  <a:schemeClr val="tx1"/>
                </a:solidFill>
              </a:endParaRPr>
            </a:p>
          </p:txBody>
        </p:sp>
        <p:sp>
          <p:nvSpPr>
            <p:cNvPr id="54" name="Rectangle 53"/>
            <p:cNvSpPr/>
            <p:nvPr/>
          </p:nvSpPr>
          <p:spPr>
            <a:xfrm>
              <a:off x="1415440" y="3285293"/>
              <a:ext cx="1244914" cy="35464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18000" rtlCol="0" anchor="ctr"/>
            <a:lstStyle/>
            <a:p>
              <a:r>
                <a:rPr lang="sv-SE" sz="1200" dirty="0" smtClean="0">
                  <a:solidFill>
                    <a:schemeClr val="tx1"/>
                  </a:solidFill>
                </a:rPr>
                <a:t>P</a:t>
              </a:r>
              <a:r>
                <a:rPr lang="sv-SE" sz="1200" baseline="-25000" dirty="0" smtClean="0">
                  <a:solidFill>
                    <a:schemeClr val="tx1"/>
                  </a:solidFill>
                </a:rPr>
                <a:t>32:25</a:t>
              </a:r>
              <a:endParaRPr lang="sv-SE" sz="1200" baseline="-25000" dirty="0">
                <a:solidFill>
                  <a:schemeClr val="tx1"/>
                </a:solidFill>
              </a:endParaRPr>
            </a:p>
          </p:txBody>
        </p:sp>
        <p:cxnSp>
          <p:nvCxnSpPr>
            <p:cNvPr id="55" name="Straight Connector 54"/>
            <p:cNvCxnSpPr/>
            <p:nvPr/>
          </p:nvCxnSpPr>
          <p:spPr>
            <a:xfrm flipH="1">
              <a:off x="1576251" y="3738289"/>
              <a:ext cx="153840" cy="912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2328278" y="3738289"/>
              <a:ext cx="153840" cy="912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7142685" y="2338801"/>
              <a:ext cx="1297150" cy="338554"/>
            </a:xfrm>
            <a:prstGeom prst="rect">
              <a:avLst/>
            </a:prstGeom>
            <a:noFill/>
          </p:spPr>
          <p:txBody>
            <a:bodyPr wrap="none" rtlCol="0">
              <a:spAutoFit/>
            </a:bodyPr>
            <a:lstStyle/>
            <a:p>
              <a:r>
                <a:rPr lang="sv-SE" sz="1600" dirty="0">
                  <a:latin typeface="+mn-lt"/>
                </a:rPr>
                <a:t>a</a:t>
              </a:r>
              <a:r>
                <a:rPr lang="sv-SE" sz="1600" baseline="-25000" dirty="0" smtClean="0">
                  <a:latin typeface="+mn-lt"/>
                </a:rPr>
                <a:t>8:1</a:t>
              </a:r>
              <a:r>
                <a:rPr lang="sv-SE" sz="1600" dirty="0" smtClean="0">
                  <a:latin typeface="+mn-lt"/>
                </a:rPr>
                <a:t>            b</a:t>
              </a:r>
              <a:r>
                <a:rPr lang="sv-SE" sz="1600" baseline="-25000" dirty="0" smtClean="0">
                  <a:latin typeface="+mn-lt"/>
                </a:rPr>
                <a:t>8:1</a:t>
              </a:r>
              <a:endParaRPr lang="sv-SE" sz="1600" dirty="0">
                <a:latin typeface="+mn-lt"/>
              </a:endParaRPr>
            </a:p>
          </p:txBody>
        </p:sp>
        <p:sp>
          <p:nvSpPr>
            <p:cNvPr id="58" name="TextBox 57"/>
            <p:cNvSpPr txBox="1"/>
            <p:nvPr/>
          </p:nvSpPr>
          <p:spPr>
            <a:xfrm>
              <a:off x="5215839" y="2338801"/>
              <a:ext cx="1295547" cy="338554"/>
            </a:xfrm>
            <a:prstGeom prst="rect">
              <a:avLst/>
            </a:prstGeom>
            <a:noFill/>
          </p:spPr>
          <p:txBody>
            <a:bodyPr wrap="none" rtlCol="0">
              <a:spAutoFit/>
            </a:bodyPr>
            <a:lstStyle/>
            <a:p>
              <a:r>
                <a:rPr lang="sv-SE" sz="1600" dirty="0">
                  <a:latin typeface="+mn-lt"/>
                </a:rPr>
                <a:t>a</a:t>
              </a:r>
              <a:r>
                <a:rPr lang="sv-SE" sz="1600" baseline="-25000" dirty="0" smtClean="0">
                  <a:latin typeface="+mn-lt"/>
                </a:rPr>
                <a:t>16:9</a:t>
              </a:r>
              <a:r>
                <a:rPr lang="sv-SE" sz="1600" dirty="0" smtClean="0">
                  <a:latin typeface="+mn-lt"/>
                </a:rPr>
                <a:t>         b</a:t>
              </a:r>
              <a:r>
                <a:rPr lang="sv-SE" sz="1600" baseline="-25000" dirty="0" smtClean="0">
                  <a:latin typeface="+mn-lt"/>
                </a:rPr>
                <a:t>16:9</a:t>
              </a:r>
              <a:endParaRPr lang="sv-SE" sz="1600" dirty="0">
                <a:latin typeface="+mn-lt"/>
              </a:endParaRPr>
            </a:p>
          </p:txBody>
        </p:sp>
        <p:sp>
          <p:nvSpPr>
            <p:cNvPr id="59" name="TextBox 58"/>
            <p:cNvSpPr txBox="1"/>
            <p:nvPr/>
          </p:nvSpPr>
          <p:spPr>
            <a:xfrm>
              <a:off x="3293058" y="2338801"/>
              <a:ext cx="1354858" cy="338554"/>
            </a:xfrm>
            <a:prstGeom prst="rect">
              <a:avLst/>
            </a:prstGeom>
            <a:noFill/>
          </p:spPr>
          <p:txBody>
            <a:bodyPr wrap="none" rtlCol="0">
              <a:spAutoFit/>
            </a:bodyPr>
            <a:lstStyle/>
            <a:p>
              <a:r>
                <a:rPr lang="sv-SE" sz="1600" dirty="0" smtClean="0">
                  <a:latin typeface="+mn-lt"/>
                </a:rPr>
                <a:t>a</a:t>
              </a:r>
              <a:r>
                <a:rPr lang="sv-SE" sz="1600" baseline="-25000" dirty="0" smtClean="0">
                  <a:latin typeface="+mn-lt"/>
                </a:rPr>
                <a:t>24:17  </a:t>
              </a:r>
              <a:r>
                <a:rPr lang="sv-SE" sz="1600" dirty="0" smtClean="0">
                  <a:latin typeface="+mn-lt"/>
                </a:rPr>
                <a:t>      b</a:t>
              </a:r>
              <a:r>
                <a:rPr lang="sv-SE" sz="1600" baseline="-25000" dirty="0" smtClean="0">
                  <a:latin typeface="+mn-lt"/>
                </a:rPr>
                <a:t>24:17</a:t>
              </a:r>
              <a:endParaRPr lang="sv-SE" sz="1600" dirty="0">
                <a:latin typeface="+mn-lt"/>
              </a:endParaRPr>
            </a:p>
          </p:txBody>
        </p:sp>
        <p:sp>
          <p:nvSpPr>
            <p:cNvPr id="60" name="TextBox 59"/>
            <p:cNvSpPr txBox="1"/>
            <p:nvPr/>
          </p:nvSpPr>
          <p:spPr>
            <a:xfrm>
              <a:off x="1321194" y="2338801"/>
              <a:ext cx="1433406" cy="338554"/>
            </a:xfrm>
            <a:prstGeom prst="rect">
              <a:avLst/>
            </a:prstGeom>
            <a:noFill/>
          </p:spPr>
          <p:txBody>
            <a:bodyPr wrap="none" rtlCol="0">
              <a:spAutoFit/>
            </a:bodyPr>
            <a:lstStyle/>
            <a:p>
              <a:r>
                <a:rPr lang="sv-SE" sz="1600" dirty="0">
                  <a:latin typeface="+mn-lt"/>
                </a:rPr>
                <a:t>a</a:t>
              </a:r>
              <a:r>
                <a:rPr lang="sv-SE" sz="1600" baseline="-25000" dirty="0" smtClean="0">
                  <a:latin typeface="+mn-lt"/>
                </a:rPr>
                <a:t>32:25</a:t>
              </a:r>
              <a:r>
                <a:rPr lang="sv-SE" sz="1600" dirty="0" smtClean="0">
                  <a:latin typeface="+mn-lt"/>
                </a:rPr>
                <a:t>         b</a:t>
              </a:r>
              <a:r>
                <a:rPr lang="sv-SE" sz="1600" baseline="-25000" dirty="0" smtClean="0">
                  <a:latin typeface="+mn-lt"/>
                </a:rPr>
                <a:t>32:25</a:t>
              </a:r>
              <a:endParaRPr lang="sv-SE" sz="1600" dirty="0">
                <a:latin typeface="+mn-lt"/>
              </a:endParaRPr>
            </a:p>
          </p:txBody>
        </p:sp>
        <p:sp>
          <p:nvSpPr>
            <p:cNvPr id="61" name="TextBox 60"/>
            <p:cNvSpPr txBox="1"/>
            <p:nvPr/>
          </p:nvSpPr>
          <p:spPr>
            <a:xfrm>
              <a:off x="7424402" y="4914444"/>
              <a:ext cx="724878" cy="338554"/>
            </a:xfrm>
            <a:prstGeom prst="rect">
              <a:avLst/>
            </a:prstGeom>
            <a:noFill/>
          </p:spPr>
          <p:txBody>
            <a:bodyPr wrap="none" rtlCol="0">
              <a:spAutoFit/>
            </a:bodyPr>
            <a:lstStyle/>
            <a:p>
              <a:r>
                <a:rPr lang="sv-SE" sz="1600" dirty="0" smtClean="0">
                  <a:latin typeface="+mn-lt"/>
                </a:rPr>
                <a:t>Sum</a:t>
              </a:r>
              <a:r>
                <a:rPr lang="sv-SE" sz="1600" baseline="-25000" dirty="0" smtClean="0">
                  <a:latin typeface="+mn-lt"/>
                </a:rPr>
                <a:t>8:1</a:t>
              </a:r>
              <a:endParaRPr lang="sv-SE" sz="1600" dirty="0">
                <a:latin typeface="+mn-lt"/>
              </a:endParaRPr>
            </a:p>
          </p:txBody>
        </p:sp>
        <p:sp>
          <p:nvSpPr>
            <p:cNvPr id="62" name="TextBox 61"/>
            <p:cNvSpPr txBox="1"/>
            <p:nvPr/>
          </p:nvSpPr>
          <p:spPr>
            <a:xfrm>
              <a:off x="5478619" y="4914444"/>
              <a:ext cx="793807" cy="338554"/>
            </a:xfrm>
            <a:prstGeom prst="rect">
              <a:avLst/>
            </a:prstGeom>
            <a:noFill/>
          </p:spPr>
          <p:txBody>
            <a:bodyPr wrap="none" rtlCol="0">
              <a:spAutoFit/>
            </a:bodyPr>
            <a:lstStyle/>
            <a:p>
              <a:r>
                <a:rPr lang="sv-SE" sz="1600" dirty="0" smtClean="0">
                  <a:latin typeface="+mn-lt"/>
                </a:rPr>
                <a:t>Sum</a:t>
              </a:r>
              <a:r>
                <a:rPr lang="sv-SE" sz="1600" baseline="-25000" dirty="0" smtClean="0">
                  <a:latin typeface="+mn-lt"/>
                </a:rPr>
                <a:t>16:9</a:t>
              </a:r>
              <a:endParaRPr lang="sv-SE" sz="1600" dirty="0">
                <a:latin typeface="+mn-lt"/>
              </a:endParaRPr>
            </a:p>
          </p:txBody>
        </p:sp>
        <p:sp>
          <p:nvSpPr>
            <p:cNvPr id="63" name="TextBox 62"/>
            <p:cNvSpPr txBox="1"/>
            <p:nvPr/>
          </p:nvSpPr>
          <p:spPr>
            <a:xfrm>
              <a:off x="3527487" y="4914444"/>
              <a:ext cx="862737" cy="338554"/>
            </a:xfrm>
            <a:prstGeom prst="rect">
              <a:avLst/>
            </a:prstGeom>
            <a:noFill/>
          </p:spPr>
          <p:txBody>
            <a:bodyPr wrap="none" rtlCol="0">
              <a:spAutoFit/>
            </a:bodyPr>
            <a:lstStyle/>
            <a:p>
              <a:r>
                <a:rPr lang="sv-SE" sz="1600" dirty="0" smtClean="0">
                  <a:latin typeface="+mn-lt"/>
                </a:rPr>
                <a:t>Sum</a:t>
              </a:r>
              <a:r>
                <a:rPr lang="sv-SE" sz="1600" baseline="-25000" dirty="0" smtClean="0">
                  <a:latin typeface="+mn-lt"/>
                </a:rPr>
                <a:t>24:17</a:t>
              </a:r>
              <a:endParaRPr lang="sv-SE" sz="1600" dirty="0">
                <a:latin typeface="+mn-lt"/>
              </a:endParaRPr>
            </a:p>
          </p:txBody>
        </p:sp>
        <p:sp>
          <p:nvSpPr>
            <p:cNvPr id="64" name="TextBox 63"/>
            <p:cNvSpPr txBox="1"/>
            <p:nvPr/>
          </p:nvSpPr>
          <p:spPr>
            <a:xfrm>
              <a:off x="1606529" y="4914444"/>
              <a:ext cx="862737" cy="338554"/>
            </a:xfrm>
            <a:prstGeom prst="rect">
              <a:avLst/>
            </a:prstGeom>
            <a:noFill/>
          </p:spPr>
          <p:txBody>
            <a:bodyPr wrap="none" rtlCol="0">
              <a:spAutoFit/>
            </a:bodyPr>
            <a:lstStyle/>
            <a:p>
              <a:r>
                <a:rPr lang="sv-SE" sz="1600" dirty="0" smtClean="0">
                  <a:latin typeface="+mn-lt"/>
                </a:rPr>
                <a:t>Sum</a:t>
              </a:r>
              <a:r>
                <a:rPr lang="sv-SE" sz="1600" baseline="-25000" dirty="0" smtClean="0">
                  <a:latin typeface="+mn-lt"/>
                </a:rPr>
                <a:t>32:25</a:t>
              </a:r>
              <a:endParaRPr lang="sv-SE" sz="1600" dirty="0">
                <a:latin typeface="+mn-lt"/>
              </a:endParaRPr>
            </a:p>
          </p:txBody>
        </p:sp>
        <p:sp>
          <p:nvSpPr>
            <p:cNvPr id="65" name="Trapezoid 64"/>
            <p:cNvSpPr/>
            <p:nvPr/>
          </p:nvSpPr>
          <p:spPr>
            <a:xfrm rot="16200000">
              <a:off x="697868" y="4021905"/>
              <a:ext cx="905868" cy="379356"/>
            </a:xfrm>
            <a:prstGeom prst="trapezoid">
              <a:avLst>
                <a:gd name="adj" fmla="val 3403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tIns="216000" rtlCol="0" anchor="ctr" anchorCtr="1"/>
            <a:lstStyle/>
            <a:p>
              <a:pPr algn="ctr"/>
              <a:r>
                <a:rPr lang="sv-SE" sz="1400" dirty="0" smtClean="0">
                  <a:solidFill>
                    <a:schemeClr val="tx1"/>
                  </a:solidFill>
                </a:rPr>
                <a:t>1</a:t>
              </a:r>
            </a:p>
            <a:p>
              <a:pPr algn="ctr"/>
              <a:endParaRPr lang="sv-SE" sz="1400" dirty="0" smtClean="0">
                <a:solidFill>
                  <a:schemeClr val="tx1"/>
                </a:solidFill>
              </a:endParaRPr>
            </a:p>
            <a:p>
              <a:pPr algn="ctr"/>
              <a:r>
                <a:rPr lang="sv-SE" sz="1400" dirty="0">
                  <a:solidFill>
                    <a:schemeClr val="tx1"/>
                  </a:solidFill>
                </a:rPr>
                <a:t>0</a:t>
              </a:r>
            </a:p>
          </p:txBody>
        </p:sp>
        <p:sp>
          <p:nvSpPr>
            <p:cNvPr id="66" name="Trapezoid 65"/>
            <p:cNvSpPr/>
            <p:nvPr/>
          </p:nvSpPr>
          <p:spPr>
            <a:xfrm rot="16200000">
              <a:off x="2606495" y="4021905"/>
              <a:ext cx="905868" cy="379356"/>
            </a:xfrm>
            <a:prstGeom prst="trapezoid">
              <a:avLst>
                <a:gd name="adj" fmla="val 3403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tIns="216000" rtlCol="0" anchor="ctr" anchorCtr="1"/>
            <a:lstStyle/>
            <a:p>
              <a:pPr algn="ctr"/>
              <a:r>
                <a:rPr lang="sv-SE" sz="1400" dirty="0" smtClean="0">
                  <a:solidFill>
                    <a:schemeClr val="tx1"/>
                  </a:solidFill>
                </a:rPr>
                <a:t>1</a:t>
              </a:r>
            </a:p>
            <a:p>
              <a:pPr algn="ctr"/>
              <a:endParaRPr lang="sv-SE" sz="1400" dirty="0" smtClean="0">
                <a:solidFill>
                  <a:schemeClr val="tx1"/>
                </a:solidFill>
              </a:endParaRPr>
            </a:p>
            <a:p>
              <a:pPr algn="ctr"/>
              <a:r>
                <a:rPr lang="sv-SE" sz="1400" dirty="0" smtClean="0">
                  <a:solidFill>
                    <a:schemeClr val="tx1"/>
                  </a:solidFill>
                </a:rPr>
                <a:t>0</a:t>
              </a:r>
              <a:endParaRPr lang="sv-SE" sz="1400" dirty="0">
                <a:solidFill>
                  <a:schemeClr val="tx1"/>
                </a:solidFill>
              </a:endParaRPr>
            </a:p>
          </p:txBody>
        </p:sp>
        <p:cxnSp>
          <p:nvCxnSpPr>
            <p:cNvPr id="67" name="Straight Connector 66"/>
            <p:cNvCxnSpPr/>
            <p:nvPr/>
          </p:nvCxnSpPr>
          <p:spPr>
            <a:xfrm flipH="1">
              <a:off x="6554723" y="4211582"/>
              <a:ext cx="45224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rapezoid 67"/>
            <p:cNvSpPr/>
            <p:nvPr/>
          </p:nvSpPr>
          <p:spPr>
            <a:xfrm rot="16200000">
              <a:off x="6430604" y="4021905"/>
              <a:ext cx="905868" cy="379356"/>
            </a:xfrm>
            <a:prstGeom prst="trapezoid">
              <a:avLst>
                <a:gd name="adj" fmla="val 3403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tIns="216000" rtlCol="0" anchor="ctr" anchorCtr="1"/>
            <a:lstStyle/>
            <a:p>
              <a:pPr algn="ctr"/>
              <a:r>
                <a:rPr lang="sv-SE" sz="1400" dirty="0" smtClean="0">
                  <a:solidFill>
                    <a:schemeClr val="tx1"/>
                  </a:solidFill>
                </a:rPr>
                <a:t>1</a:t>
              </a:r>
            </a:p>
            <a:p>
              <a:pPr algn="ctr"/>
              <a:endParaRPr lang="sv-SE" sz="1400" dirty="0" smtClean="0">
                <a:solidFill>
                  <a:schemeClr val="tx1"/>
                </a:solidFill>
              </a:endParaRPr>
            </a:p>
            <a:p>
              <a:pPr algn="ctr"/>
              <a:r>
                <a:rPr lang="sv-SE" sz="1400" dirty="0" smtClean="0">
                  <a:solidFill>
                    <a:schemeClr val="tx1"/>
                  </a:solidFill>
                </a:rPr>
                <a:t>0</a:t>
              </a:r>
              <a:endParaRPr lang="sv-SE" sz="1400" dirty="0">
                <a:solidFill>
                  <a:schemeClr val="tx1"/>
                </a:solidFill>
              </a:endParaRPr>
            </a:p>
          </p:txBody>
        </p:sp>
        <p:sp>
          <p:nvSpPr>
            <p:cNvPr id="69" name="Trapezoid 68"/>
            <p:cNvSpPr/>
            <p:nvPr/>
          </p:nvSpPr>
          <p:spPr>
            <a:xfrm rot="16200000">
              <a:off x="4515121" y="4021906"/>
              <a:ext cx="905868" cy="379356"/>
            </a:xfrm>
            <a:prstGeom prst="trapezoid">
              <a:avLst>
                <a:gd name="adj" fmla="val 3403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tIns="216000" rtlCol="0" anchor="ctr" anchorCtr="1"/>
            <a:lstStyle/>
            <a:p>
              <a:pPr algn="ctr"/>
              <a:r>
                <a:rPr lang="sv-SE" sz="1400" dirty="0">
                  <a:solidFill>
                    <a:schemeClr val="tx1"/>
                  </a:solidFill>
                </a:rPr>
                <a:t>1</a:t>
              </a:r>
              <a:endParaRPr lang="sv-SE" sz="1400" dirty="0" smtClean="0">
                <a:solidFill>
                  <a:schemeClr val="tx1"/>
                </a:solidFill>
              </a:endParaRPr>
            </a:p>
            <a:p>
              <a:pPr algn="ctr"/>
              <a:endParaRPr lang="sv-SE" sz="1400" dirty="0" smtClean="0">
                <a:solidFill>
                  <a:schemeClr val="tx1"/>
                </a:solidFill>
              </a:endParaRPr>
            </a:p>
            <a:p>
              <a:pPr algn="ctr"/>
              <a:r>
                <a:rPr lang="sv-SE" sz="1400" dirty="0">
                  <a:solidFill>
                    <a:schemeClr val="tx1"/>
                  </a:solidFill>
                </a:rPr>
                <a:t>0</a:t>
              </a:r>
            </a:p>
          </p:txBody>
        </p:sp>
      </p:grpSp>
      <p:graphicFrame>
        <p:nvGraphicFramePr>
          <p:cNvPr id="86" name="Object 85"/>
          <p:cNvGraphicFramePr>
            <a:graphicFrameLocks noChangeAspect="1"/>
          </p:cNvGraphicFramePr>
          <p:nvPr>
            <p:extLst>
              <p:ext uri="{D42A27DB-BD31-4B8C-83A1-F6EECF244321}">
                <p14:modId xmlns:p14="http://schemas.microsoft.com/office/powerpoint/2010/main" val="2068353133"/>
              </p:ext>
            </p:extLst>
          </p:nvPr>
        </p:nvGraphicFramePr>
        <p:xfrm>
          <a:off x="2662238" y="5972175"/>
          <a:ext cx="3817937" cy="390525"/>
        </p:xfrm>
        <a:graphic>
          <a:graphicData uri="http://schemas.openxmlformats.org/presentationml/2006/ole">
            <mc:AlternateContent xmlns:mc="http://schemas.openxmlformats.org/markup-compatibility/2006">
              <mc:Choice xmlns:v="urn:schemas-microsoft-com:vml" Requires="v">
                <p:oleObj spid="_x0000_s45118" name="Equation" r:id="rId3" imgW="2476440" imgH="253800" progId="Equation.DSMT4">
                  <p:embed/>
                </p:oleObj>
              </mc:Choice>
              <mc:Fallback>
                <p:oleObj name="Equation" r:id="rId3" imgW="2476440" imgH="253800" progId="Equation.DSMT4">
                  <p:embed/>
                  <p:pic>
                    <p:nvPicPr>
                      <p:cNvPr id="0" name=""/>
                      <p:cNvPicPr>
                        <a:picLocks noChangeAspect="1" noChangeArrowheads="1"/>
                      </p:cNvPicPr>
                      <p:nvPr/>
                    </p:nvPicPr>
                    <p:blipFill>
                      <a:blip r:embed="rId4"/>
                      <a:srcRect/>
                      <a:stretch>
                        <a:fillRect/>
                      </a:stretch>
                    </p:blipFill>
                    <p:spPr bwMode="auto">
                      <a:xfrm>
                        <a:off x="2662238" y="5972175"/>
                        <a:ext cx="3817937"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7" name="Rectangle 86"/>
          <p:cNvSpPr/>
          <p:nvPr/>
        </p:nvSpPr>
        <p:spPr>
          <a:xfrm>
            <a:off x="2831780" y="5622055"/>
            <a:ext cx="3480440" cy="369332"/>
          </a:xfrm>
          <a:prstGeom prst="rect">
            <a:avLst/>
          </a:prstGeom>
        </p:spPr>
        <p:txBody>
          <a:bodyPr wrap="none">
            <a:spAutoFit/>
          </a:bodyPr>
          <a:lstStyle/>
          <a:p>
            <a:r>
              <a:rPr lang="sv-SE" dirty="0" smtClean="0"/>
              <a:t>Determine the worst case delay!</a:t>
            </a:r>
            <a:endParaRPr lang="sv-SE" dirty="0"/>
          </a:p>
        </p:txBody>
      </p:sp>
      <p:cxnSp>
        <p:nvCxnSpPr>
          <p:cNvPr id="89" name="Straight Connector 88"/>
          <p:cNvCxnSpPr/>
          <p:nvPr/>
        </p:nvCxnSpPr>
        <p:spPr>
          <a:xfrm flipH="1">
            <a:off x="8379653" y="3333517"/>
            <a:ext cx="468000" cy="0"/>
          </a:xfrm>
          <a:prstGeom prst="line">
            <a:avLst/>
          </a:prstGeom>
          <a:ln w="952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8847653" y="3164240"/>
            <a:ext cx="394660" cy="338554"/>
          </a:xfrm>
          <a:prstGeom prst="rect">
            <a:avLst/>
          </a:prstGeom>
          <a:noFill/>
        </p:spPr>
        <p:txBody>
          <a:bodyPr wrap="none" rtlCol="0">
            <a:spAutoFit/>
          </a:bodyPr>
          <a:lstStyle/>
          <a:p>
            <a:r>
              <a:rPr lang="sv-SE" sz="1600" i="1" dirty="0" smtClean="0">
                <a:latin typeface="+mn-lt"/>
              </a:rPr>
              <a:t>t</a:t>
            </a:r>
            <a:r>
              <a:rPr lang="sv-SE" sz="1600" i="1" baseline="-25000" dirty="0" smtClean="0">
                <a:latin typeface="+mn-lt"/>
              </a:rPr>
              <a:t>pg</a:t>
            </a:r>
            <a:endParaRPr lang="sv-SE" sz="1600" i="1" dirty="0">
              <a:latin typeface="+mn-lt"/>
            </a:endParaRPr>
          </a:p>
        </p:txBody>
      </p:sp>
      <p:cxnSp>
        <p:nvCxnSpPr>
          <p:cNvPr id="95" name="Straight Connector 94"/>
          <p:cNvCxnSpPr/>
          <p:nvPr/>
        </p:nvCxnSpPr>
        <p:spPr>
          <a:xfrm flipV="1">
            <a:off x="2883639" y="4575538"/>
            <a:ext cx="0" cy="936000"/>
          </a:xfrm>
          <a:prstGeom prst="line">
            <a:avLst/>
          </a:prstGeom>
          <a:ln w="952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1828724" y="5435781"/>
            <a:ext cx="1044000" cy="0"/>
          </a:xfrm>
          <a:prstGeom prst="line">
            <a:avLst/>
          </a:prstGeom>
          <a:ln w="9525">
            <a:solidFill>
              <a:srgbClr val="0070C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97" name="Object 96"/>
          <p:cNvGraphicFramePr>
            <a:graphicFrameLocks noChangeAspect="1"/>
          </p:cNvGraphicFramePr>
          <p:nvPr>
            <p:extLst>
              <p:ext uri="{D42A27DB-BD31-4B8C-83A1-F6EECF244321}">
                <p14:modId xmlns:p14="http://schemas.microsoft.com/office/powerpoint/2010/main" val="4057984166"/>
              </p:ext>
            </p:extLst>
          </p:nvPr>
        </p:nvGraphicFramePr>
        <p:xfrm>
          <a:off x="2109175" y="5456560"/>
          <a:ext cx="552167" cy="229448"/>
        </p:xfrm>
        <a:graphic>
          <a:graphicData uri="http://schemas.openxmlformats.org/presentationml/2006/ole">
            <mc:AlternateContent xmlns:mc="http://schemas.openxmlformats.org/markup-compatibility/2006">
              <mc:Choice xmlns:v="urn:schemas-microsoft-com:vml" Requires="v">
                <p:oleObj spid="_x0000_s45119" name="Equation" r:id="rId5" imgW="609480" imgH="253800" progId="Equation.DSMT4">
                  <p:embed/>
                </p:oleObj>
              </mc:Choice>
              <mc:Fallback>
                <p:oleObj name="Equation" r:id="rId5" imgW="609480" imgH="2538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09175" y="5456560"/>
                        <a:ext cx="552167" cy="229448"/>
                      </a:xfrm>
                      <a:prstGeom prst="rect">
                        <a:avLst/>
                      </a:prstGeom>
                      <a:noFill/>
                      <a:ln>
                        <a:noFill/>
                      </a:ln>
                    </p:spPr>
                  </p:pic>
                </p:oleObj>
              </mc:Fallback>
            </mc:AlternateContent>
          </a:graphicData>
        </a:graphic>
      </p:graphicFrame>
      <p:cxnSp>
        <p:nvCxnSpPr>
          <p:cNvPr id="98" name="Straight Connector 97"/>
          <p:cNvCxnSpPr/>
          <p:nvPr/>
        </p:nvCxnSpPr>
        <p:spPr>
          <a:xfrm flipV="1">
            <a:off x="8428739" y="4568916"/>
            <a:ext cx="0" cy="936000"/>
          </a:xfrm>
          <a:prstGeom prst="line">
            <a:avLst/>
          </a:prstGeom>
          <a:ln w="952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7394887" y="5435781"/>
            <a:ext cx="1044000" cy="0"/>
          </a:xfrm>
          <a:prstGeom prst="line">
            <a:avLst/>
          </a:prstGeom>
          <a:ln w="9525">
            <a:solidFill>
              <a:srgbClr val="0070C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100" name="Object 99"/>
          <p:cNvGraphicFramePr>
            <a:graphicFrameLocks noChangeAspect="1"/>
          </p:cNvGraphicFramePr>
          <p:nvPr>
            <p:extLst>
              <p:ext uri="{D42A27DB-BD31-4B8C-83A1-F6EECF244321}">
                <p14:modId xmlns:p14="http://schemas.microsoft.com/office/powerpoint/2010/main" val="601701055"/>
              </p:ext>
            </p:extLst>
          </p:nvPr>
        </p:nvGraphicFramePr>
        <p:xfrm>
          <a:off x="7733189" y="5456560"/>
          <a:ext cx="604799" cy="252000"/>
        </p:xfrm>
        <a:graphic>
          <a:graphicData uri="http://schemas.openxmlformats.org/presentationml/2006/ole">
            <mc:AlternateContent xmlns:mc="http://schemas.openxmlformats.org/markup-compatibility/2006">
              <mc:Choice xmlns:v="urn:schemas-microsoft-com:vml" Requires="v">
                <p:oleObj spid="_x0000_s45120" name="Equation" r:id="rId7" imgW="609336" imgH="253890" progId="Equation.DSMT4">
                  <p:embed/>
                </p:oleObj>
              </mc:Choice>
              <mc:Fallback>
                <p:oleObj name="Equation" r:id="rId7" imgW="609336" imgH="25389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33189" y="5456560"/>
                        <a:ext cx="604799" cy="2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01" name="Straight Connector 100"/>
          <p:cNvCxnSpPr/>
          <p:nvPr/>
        </p:nvCxnSpPr>
        <p:spPr>
          <a:xfrm flipV="1">
            <a:off x="1828724" y="4575538"/>
            <a:ext cx="0" cy="936000"/>
          </a:xfrm>
          <a:prstGeom prst="line">
            <a:avLst/>
          </a:prstGeom>
          <a:ln w="952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06" name="Group 105"/>
          <p:cNvGrpSpPr/>
          <p:nvPr/>
        </p:nvGrpSpPr>
        <p:grpSpPr>
          <a:xfrm>
            <a:off x="6841249" y="4329623"/>
            <a:ext cx="553638" cy="1358347"/>
            <a:chOff x="6460234" y="4515897"/>
            <a:chExt cx="553638" cy="1358347"/>
          </a:xfrm>
        </p:grpSpPr>
        <p:cxnSp>
          <p:nvCxnSpPr>
            <p:cNvPr id="88" name="Straight Connector 87"/>
            <p:cNvCxnSpPr/>
            <p:nvPr/>
          </p:nvCxnSpPr>
          <p:spPr>
            <a:xfrm flipV="1">
              <a:off x="7013872" y="4750379"/>
              <a:ext cx="0" cy="936000"/>
            </a:xfrm>
            <a:prstGeom prst="line">
              <a:avLst/>
            </a:prstGeom>
            <a:ln w="952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V="1">
              <a:off x="6460234" y="4515897"/>
              <a:ext cx="0" cy="1170482"/>
            </a:xfrm>
            <a:prstGeom prst="line">
              <a:avLst/>
            </a:prstGeom>
            <a:ln w="952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a:off x="6460234" y="5622244"/>
              <a:ext cx="540000" cy="0"/>
            </a:xfrm>
            <a:prstGeom prst="line">
              <a:avLst/>
            </a:prstGeom>
            <a:ln w="9525">
              <a:solidFill>
                <a:srgbClr val="0070C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105" name="Object 104"/>
            <p:cNvGraphicFramePr>
              <a:graphicFrameLocks noChangeAspect="1"/>
            </p:cNvGraphicFramePr>
            <p:nvPr>
              <p:extLst>
                <p:ext uri="{D42A27DB-BD31-4B8C-83A1-F6EECF244321}">
                  <p14:modId xmlns:p14="http://schemas.microsoft.com/office/powerpoint/2010/main" val="4175674583"/>
                </p:ext>
              </p:extLst>
            </p:nvPr>
          </p:nvGraphicFramePr>
          <p:xfrm>
            <a:off x="6610739" y="5622244"/>
            <a:ext cx="265569" cy="252000"/>
          </p:xfrm>
          <a:graphic>
            <a:graphicData uri="http://schemas.openxmlformats.org/presentationml/2006/ole">
              <mc:AlternateContent xmlns:mc="http://schemas.openxmlformats.org/markup-compatibility/2006">
                <mc:Choice xmlns:v="urn:schemas-microsoft-com:vml" Requires="v">
                  <p:oleObj spid="_x0000_s45121" name="Equation" r:id="rId8" imgW="241200" imgH="228600" progId="Equation.DSMT4">
                    <p:embed/>
                  </p:oleObj>
                </mc:Choice>
                <mc:Fallback>
                  <p:oleObj name="Equation" r:id="rId8" imgW="241200" imgH="228600" progId="Equation.DSMT4">
                    <p:embed/>
                    <p:pic>
                      <p:nvPicPr>
                        <p:cNvPr id="0" name="Object 99"/>
                        <p:cNvPicPr>
                          <a:picLocks noChangeAspect="1" noChangeArrowheads="1"/>
                        </p:cNvPicPr>
                        <p:nvPr/>
                      </p:nvPicPr>
                      <p:blipFill>
                        <a:blip r:embed="rId9"/>
                        <a:srcRect/>
                        <a:stretch>
                          <a:fillRect/>
                        </a:stretch>
                      </p:blipFill>
                      <p:spPr bwMode="auto">
                        <a:xfrm>
                          <a:off x="6610739" y="5622244"/>
                          <a:ext cx="265569" cy="252000"/>
                        </a:xfrm>
                        <a:prstGeom prst="rect">
                          <a:avLst/>
                        </a:prstGeom>
                        <a:noFill/>
                        <a:ln>
                          <a:noFill/>
                        </a:ln>
                      </p:spPr>
                    </p:pic>
                  </p:oleObj>
                </mc:Fallback>
              </mc:AlternateContent>
            </a:graphicData>
          </a:graphic>
        </p:graphicFrame>
      </p:grpSp>
      <p:grpSp>
        <p:nvGrpSpPr>
          <p:cNvPr id="107" name="Group 106"/>
          <p:cNvGrpSpPr/>
          <p:nvPr/>
        </p:nvGrpSpPr>
        <p:grpSpPr>
          <a:xfrm>
            <a:off x="4944548" y="4320664"/>
            <a:ext cx="553638" cy="1358347"/>
            <a:chOff x="6460234" y="4515897"/>
            <a:chExt cx="553638" cy="1358347"/>
          </a:xfrm>
        </p:grpSpPr>
        <p:cxnSp>
          <p:nvCxnSpPr>
            <p:cNvPr id="108" name="Straight Connector 107"/>
            <p:cNvCxnSpPr/>
            <p:nvPr/>
          </p:nvCxnSpPr>
          <p:spPr>
            <a:xfrm flipV="1">
              <a:off x="7013872" y="4750379"/>
              <a:ext cx="0" cy="936000"/>
            </a:xfrm>
            <a:prstGeom prst="line">
              <a:avLst/>
            </a:prstGeom>
            <a:ln w="952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V="1">
              <a:off x="6460234" y="4515897"/>
              <a:ext cx="0" cy="1170482"/>
            </a:xfrm>
            <a:prstGeom prst="line">
              <a:avLst/>
            </a:prstGeom>
            <a:ln w="952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H="1">
              <a:off x="6460234" y="5622244"/>
              <a:ext cx="540000" cy="0"/>
            </a:xfrm>
            <a:prstGeom prst="line">
              <a:avLst/>
            </a:prstGeom>
            <a:ln w="9525">
              <a:solidFill>
                <a:srgbClr val="0070C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111" name="Object 110"/>
            <p:cNvGraphicFramePr>
              <a:graphicFrameLocks noChangeAspect="1"/>
            </p:cNvGraphicFramePr>
            <p:nvPr>
              <p:extLst>
                <p:ext uri="{D42A27DB-BD31-4B8C-83A1-F6EECF244321}">
                  <p14:modId xmlns:p14="http://schemas.microsoft.com/office/powerpoint/2010/main" val="2790443456"/>
                </p:ext>
              </p:extLst>
            </p:nvPr>
          </p:nvGraphicFramePr>
          <p:xfrm>
            <a:off x="6610739" y="5622244"/>
            <a:ext cx="265569" cy="252000"/>
          </p:xfrm>
          <a:graphic>
            <a:graphicData uri="http://schemas.openxmlformats.org/presentationml/2006/ole">
              <mc:AlternateContent xmlns:mc="http://schemas.openxmlformats.org/markup-compatibility/2006">
                <mc:Choice xmlns:v="urn:schemas-microsoft-com:vml" Requires="v">
                  <p:oleObj spid="_x0000_s45122" name="Equation" r:id="rId10" imgW="241200" imgH="228600" progId="Equation.DSMT4">
                    <p:embed/>
                  </p:oleObj>
                </mc:Choice>
                <mc:Fallback>
                  <p:oleObj name="Equation" r:id="rId10" imgW="241200" imgH="228600" progId="Equation.DSMT4">
                    <p:embed/>
                    <p:pic>
                      <p:nvPicPr>
                        <p:cNvPr id="0" name=""/>
                        <p:cNvPicPr>
                          <a:picLocks noChangeAspect="1" noChangeArrowheads="1"/>
                        </p:cNvPicPr>
                        <p:nvPr/>
                      </p:nvPicPr>
                      <p:blipFill>
                        <a:blip r:embed="rId11"/>
                        <a:srcRect/>
                        <a:stretch>
                          <a:fillRect/>
                        </a:stretch>
                      </p:blipFill>
                      <p:spPr bwMode="auto">
                        <a:xfrm>
                          <a:off x="6610739" y="5622244"/>
                          <a:ext cx="265569" cy="252000"/>
                        </a:xfrm>
                        <a:prstGeom prst="rect">
                          <a:avLst/>
                        </a:prstGeom>
                        <a:noFill/>
                        <a:ln>
                          <a:noFill/>
                        </a:ln>
                      </p:spPr>
                    </p:pic>
                  </p:oleObj>
                </mc:Fallback>
              </mc:AlternateContent>
            </a:graphicData>
          </a:graphic>
        </p:graphicFrame>
      </p:grpSp>
      <p:grpSp>
        <p:nvGrpSpPr>
          <p:cNvPr id="112" name="Group 111"/>
          <p:cNvGrpSpPr/>
          <p:nvPr/>
        </p:nvGrpSpPr>
        <p:grpSpPr>
          <a:xfrm>
            <a:off x="3018334" y="4327038"/>
            <a:ext cx="540000" cy="1358347"/>
            <a:chOff x="6460234" y="4515897"/>
            <a:chExt cx="540000" cy="1358347"/>
          </a:xfrm>
        </p:grpSpPr>
        <p:cxnSp>
          <p:nvCxnSpPr>
            <p:cNvPr id="113" name="Straight Connector 112"/>
            <p:cNvCxnSpPr/>
            <p:nvPr/>
          </p:nvCxnSpPr>
          <p:spPr>
            <a:xfrm flipV="1">
              <a:off x="6996938" y="4750379"/>
              <a:ext cx="0" cy="936000"/>
            </a:xfrm>
            <a:prstGeom prst="line">
              <a:avLst/>
            </a:prstGeom>
            <a:ln w="952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V="1">
              <a:off x="6460234" y="4515897"/>
              <a:ext cx="0" cy="1170482"/>
            </a:xfrm>
            <a:prstGeom prst="line">
              <a:avLst/>
            </a:prstGeom>
            <a:ln w="952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H="1">
              <a:off x="6460234" y="5622244"/>
              <a:ext cx="540000" cy="0"/>
            </a:xfrm>
            <a:prstGeom prst="line">
              <a:avLst/>
            </a:prstGeom>
            <a:ln w="9525">
              <a:solidFill>
                <a:srgbClr val="0070C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116" name="Object 115"/>
            <p:cNvGraphicFramePr>
              <a:graphicFrameLocks noChangeAspect="1"/>
            </p:cNvGraphicFramePr>
            <p:nvPr>
              <p:extLst>
                <p:ext uri="{D42A27DB-BD31-4B8C-83A1-F6EECF244321}">
                  <p14:modId xmlns:p14="http://schemas.microsoft.com/office/powerpoint/2010/main" val="1775215752"/>
                </p:ext>
              </p:extLst>
            </p:nvPr>
          </p:nvGraphicFramePr>
          <p:xfrm>
            <a:off x="6610739" y="5622244"/>
            <a:ext cx="265569" cy="252000"/>
          </p:xfrm>
          <a:graphic>
            <a:graphicData uri="http://schemas.openxmlformats.org/presentationml/2006/ole">
              <mc:AlternateContent xmlns:mc="http://schemas.openxmlformats.org/markup-compatibility/2006">
                <mc:Choice xmlns:v="urn:schemas-microsoft-com:vml" Requires="v">
                  <p:oleObj spid="_x0000_s45123" name="Equation" r:id="rId12" imgW="241200" imgH="228600" progId="Equation.DSMT4">
                    <p:embed/>
                  </p:oleObj>
                </mc:Choice>
                <mc:Fallback>
                  <p:oleObj name="Equation" r:id="rId12" imgW="241200" imgH="228600" progId="Equation.DSMT4">
                    <p:embed/>
                    <p:pic>
                      <p:nvPicPr>
                        <p:cNvPr id="0" name=""/>
                        <p:cNvPicPr>
                          <a:picLocks noChangeAspect="1" noChangeArrowheads="1"/>
                        </p:cNvPicPr>
                        <p:nvPr/>
                      </p:nvPicPr>
                      <p:blipFill>
                        <a:blip r:embed="rId11"/>
                        <a:srcRect/>
                        <a:stretch>
                          <a:fillRect/>
                        </a:stretch>
                      </p:blipFill>
                      <p:spPr bwMode="auto">
                        <a:xfrm>
                          <a:off x="6610739" y="5622244"/>
                          <a:ext cx="265569" cy="252000"/>
                        </a:xfrm>
                        <a:prstGeom prst="rect">
                          <a:avLst/>
                        </a:prstGeom>
                        <a:noFill/>
                        <a:ln>
                          <a:noFill/>
                        </a:ln>
                      </p:spPr>
                    </p:pic>
                  </p:oleObj>
                </mc:Fallback>
              </mc:AlternateContent>
            </a:graphicData>
          </a:graphic>
        </p:graphicFrame>
      </p:grpSp>
    </p:spTree>
    <p:extLst>
      <p:ext uri="{BB962C8B-B14F-4D97-AF65-F5344CB8AC3E}">
        <p14:creationId xmlns:p14="http://schemas.microsoft.com/office/powerpoint/2010/main" val="37058671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32-bit carry-lookahead adder</a:t>
            </a:r>
            <a:endParaRPr lang="sv-SE" dirty="0"/>
          </a:p>
        </p:txBody>
      </p:sp>
      <p:sp>
        <p:nvSpPr>
          <p:cNvPr id="3" name="Date Placeholder 2"/>
          <p:cNvSpPr>
            <a:spLocks noGrp="1"/>
          </p:cNvSpPr>
          <p:nvPr>
            <p:ph type="dt" sz="half" idx="10"/>
          </p:nvPr>
        </p:nvSpPr>
        <p:spPr/>
        <p:txBody>
          <a:bodyPr/>
          <a:lstStyle/>
          <a:p>
            <a:r>
              <a:rPr lang="sv-SE" smtClean="0"/>
              <a:t>2017</a:t>
            </a:r>
            <a:endParaRPr lang="sv-SE"/>
          </a:p>
        </p:txBody>
      </p:sp>
      <p:sp>
        <p:nvSpPr>
          <p:cNvPr id="4" name="Footer Placeholder 3"/>
          <p:cNvSpPr>
            <a:spLocks noGrp="1"/>
          </p:cNvSpPr>
          <p:nvPr>
            <p:ph type="ftr" sz="quarter" idx="11"/>
          </p:nvPr>
        </p:nvSpPr>
        <p:spPr/>
        <p:txBody>
          <a:bodyPr/>
          <a:lstStyle/>
          <a:p>
            <a:r>
              <a:rPr lang="sv-SE" smtClean="0"/>
              <a:t>Integrated Circuit Design</a:t>
            </a:r>
            <a:endParaRPr lang="sv-SE"/>
          </a:p>
        </p:txBody>
      </p:sp>
      <p:sp>
        <p:nvSpPr>
          <p:cNvPr id="5" name="Slide Number Placeholder 4"/>
          <p:cNvSpPr>
            <a:spLocks noGrp="1"/>
          </p:cNvSpPr>
          <p:nvPr>
            <p:ph type="sldNum" sz="quarter" idx="12"/>
          </p:nvPr>
        </p:nvSpPr>
        <p:spPr/>
        <p:txBody>
          <a:bodyPr/>
          <a:lstStyle/>
          <a:p>
            <a:r>
              <a:rPr lang="sv-SE" dirty="0" smtClean="0"/>
              <a:t>24</a:t>
            </a:r>
            <a:endParaRPr lang="sv-SE" dirty="0"/>
          </a:p>
        </p:txBody>
      </p:sp>
      <p:grpSp>
        <p:nvGrpSpPr>
          <p:cNvPr id="182" name="Group 181"/>
          <p:cNvGrpSpPr/>
          <p:nvPr/>
        </p:nvGrpSpPr>
        <p:grpSpPr>
          <a:xfrm>
            <a:off x="492539" y="2462187"/>
            <a:ext cx="9022527" cy="3044821"/>
            <a:chOff x="64314" y="2208177"/>
            <a:chExt cx="9022527" cy="3044821"/>
          </a:xfrm>
        </p:grpSpPr>
        <p:cxnSp>
          <p:nvCxnSpPr>
            <p:cNvPr id="178" name="Straight Connector 177"/>
            <p:cNvCxnSpPr/>
            <p:nvPr/>
          </p:nvCxnSpPr>
          <p:spPr>
            <a:xfrm flipH="1">
              <a:off x="6062296" y="4469788"/>
              <a:ext cx="56262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flipH="1">
              <a:off x="1927454" y="4468464"/>
              <a:ext cx="56262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flipH="1">
              <a:off x="8064342" y="4460121"/>
              <a:ext cx="62245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flipH="1">
              <a:off x="3974868" y="4468464"/>
              <a:ext cx="56262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6624923" y="3158717"/>
              <a:ext cx="989627" cy="805906"/>
              <a:chOff x="2475837" y="3158717"/>
              <a:chExt cx="989627" cy="805906"/>
            </a:xfrm>
          </p:grpSpPr>
          <p:cxnSp>
            <p:nvCxnSpPr>
              <p:cNvPr id="9" name="Straight Connector 8"/>
              <p:cNvCxnSpPr/>
              <p:nvPr/>
            </p:nvCxnSpPr>
            <p:spPr>
              <a:xfrm flipH="1">
                <a:off x="2793250" y="3249815"/>
                <a:ext cx="5557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46533" y="3333781"/>
                <a:ext cx="0" cy="35999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p:cNvSpPr>
                <a:spLocks noChangeAspect="1"/>
              </p:cNvSpPr>
              <p:nvPr/>
            </p:nvSpPr>
            <p:spPr>
              <a:xfrm>
                <a:off x="2844996" y="3299788"/>
                <a:ext cx="288000" cy="288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lnSpc>
                    <a:spcPts val="1200"/>
                  </a:lnSpc>
                </a:pPr>
                <a:r>
                  <a:rPr lang="sv-SE" sz="1200" dirty="0" smtClean="0">
                    <a:solidFill>
                      <a:schemeClr val="tx1"/>
                    </a:solidFill>
                  </a:rPr>
                  <a:t>&amp;</a:t>
                </a:r>
                <a:endParaRPr lang="sv-SE" sz="1200" baseline="-25000" dirty="0">
                  <a:solidFill>
                    <a:schemeClr val="tx1"/>
                  </a:solidFill>
                </a:endParaRPr>
              </a:p>
            </p:txBody>
          </p:sp>
          <p:cxnSp>
            <p:nvCxnSpPr>
              <p:cNvPr id="12" name="Straight Connector 11"/>
              <p:cNvCxnSpPr/>
              <p:nvPr/>
            </p:nvCxnSpPr>
            <p:spPr>
              <a:xfrm flipH="1">
                <a:off x="2475837" y="3302717"/>
                <a:ext cx="21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54281" y="3158717"/>
                <a:ext cx="288000" cy="288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lnSpc>
                    <a:spcPts val="1200"/>
                  </a:lnSpc>
                </a:pPr>
                <a:r>
                  <a:rPr lang="sv-SE" sz="1200" dirty="0" smtClean="0">
                    <a:solidFill>
                      <a:schemeClr val="tx1"/>
                    </a:solidFill>
                  </a:rPr>
                  <a:t>≥1</a:t>
                </a:r>
                <a:endParaRPr lang="sv-SE" sz="1200" baseline="-25000" dirty="0">
                  <a:solidFill>
                    <a:schemeClr val="tx1"/>
                  </a:solidFill>
                </a:endParaRPr>
              </a:p>
            </p:txBody>
          </p:sp>
          <p:grpSp>
            <p:nvGrpSpPr>
              <p:cNvPr id="14" name="Group 13"/>
              <p:cNvGrpSpPr/>
              <p:nvPr/>
            </p:nvGrpSpPr>
            <p:grpSpPr>
              <a:xfrm>
                <a:off x="3141464" y="3381582"/>
                <a:ext cx="324000" cy="583041"/>
                <a:chOff x="5017513" y="3381582"/>
                <a:chExt cx="324000" cy="583041"/>
              </a:xfrm>
            </p:grpSpPr>
            <p:cxnSp>
              <p:nvCxnSpPr>
                <p:cNvPr id="15" name="Straight Connector 14"/>
                <p:cNvCxnSpPr/>
                <p:nvPr/>
              </p:nvCxnSpPr>
              <p:spPr>
                <a:xfrm flipH="1">
                  <a:off x="5017513" y="3381582"/>
                  <a:ext cx="32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92905" y="3514623"/>
                  <a:ext cx="0" cy="45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7" name="Group 16"/>
            <p:cNvGrpSpPr/>
            <p:nvPr/>
          </p:nvGrpSpPr>
          <p:grpSpPr>
            <a:xfrm>
              <a:off x="4546777" y="3158717"/>
              <a:ext cx="997791" cy="805906"/>
              <a:chOff x="2467673" y="3158717"/>
              <a:chExt cx="997791" cy="805906"/>
            </a:xfrm>
          </p:grpSpPr>
          <p:cxnSp>
            <p:nvCxnSpPr>
              <p:cNvPr id="18" name="Straight Connector 17"/>
              <p:cNvCxnSpPr/>
              <p:nvPr/>
            </p:nvCxnSpPr>
            <p:spPr>
              <a:xfrm flipH="1">
                <a:off x="2793250" y="3249815"/>
                <a:ext cx="5557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3046533" y="3333781"/>
                <a:ext cx="0" cy="35999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19"/>
              <p:cNvSpPr>
                <a:spLocks noChangeAspect="1"/>
              </p:cNvSpPr>
              <p:nvPr/>
            </p:nvSpPr>
            <p:spPr>
              <a:xfrm>
                <a:off x="2844996" y="3299788"/>
                <a:ext cx="288000" cy="288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lnSpc>
                    <a:spcPts val="1200"/>
                  </a:lnSpc>
                </a:pPr>
                <a:r>
                  <a:rPr lang="sv-SE" sz="1200" dirty="0" smtClean="0">
                    <a:solidFill>
                      <a:schemeClr val="tx1"/>
                    </a:solidFill>
                  </a:rPr>
                  <a:t>&amp;</a:t>
                </a:r>
                <a:endParaRPr lang="sv-SE" sz="1200" baseline="-25000" dirty="0">
                  <a:solidFill>
                    <a:schemeClr val="tx1"/>
                  </a:solidFill>
                </a:endParaRPr>
              </a:p>
            </p:txBody>
          </p:sp>
          <p:cxnSp>
            <p:nvCxnSpPr>
              <p:cNvPr id="21" name="Straight Connector 20"/>
              <p:cNvCxnSpPr/>
              <p:nvPr/>
            </p:nvCxnSpPr>
            <p:spPr>
              <a:xfrm flipH="1">
                <a:off x="2467673" y="3302717"/>
                <a:ext cx="21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2554281" y="3158717"/>
                <a:ext cx="288000" cy="288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lnSpc>
                    <a:spcPts val="1200"/>
                  </a:lnSpc>
                </a:pPr>
                <a:r>
                  <a:rPr lang="sv-SE" sz="1200" dirty="0" smtClean="0">
                    <a:solidFill>
                      <a:schemeClr val="tx1"/>
                    </a:solidFill>
                  </a:rPr>
                  <a:t>≥1</a:t>
                </a:r>
                <a:endParaRPr lang="sv-SE" sz="1200" baseline="-25000" dirty="0">
                  <a:solidFill>
                    <a:schemeClr val="tx1"/>
                  </a:solidFill>
                </a:endParaRPr>
              </a:p>
            </p:txBody>
          </p:sp>
          <p:grpSp>
            <p:nvGrpSpPr>
              <p:cNvPr id="23" name="Group 22"/>
              <p:cNvGrpSpPr/>
              <p:nvPr/>
            </p:nvGrpSpPr>
            <p:grpSpPr>
              <a:xfrm>
                <a:off x="3141464" y="3381582"/>
                <a:ext cx="324000" cy="583041"/>
                <a:chOff x="5017513" y="3381582"/>
                <a:chExt cx="324000" cy="583041"/>
              </a:xfrm>
            </p:grpSpPr>
            <p:cxnSp>
              <p:nvCxnSpPr>
                <p:cNvPr id="24" name="Straight Connector 23"/>
                <p:cNvCxnSpPr/>
                <p:nvPr/>
              </p:nvCxnSpPr>
              <p:spPr>
                <a:xfrm flipH="1">
                  <a:off x="5017513" y="3381582"/>
                  <a:ext cx="32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092905" y="3514623"/>
                  <a:ext cx="0" cy="45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6" name="Group 25"/>
            <p:cNvGrpSpPr/>
            <p:nvPr/>
          </p:nvGrpSpPr>
          <p:grpSpPr>
            <a:xfrm>
              <a:off x="334153" y="3158717"/>
              <a:ext cx="1071267" cy="805906"/>
              <a:chOff x="2394197" y="3158717"/>
              <a:chExt cx="1071267" cy="805906"/>
            </a:xfrm>
          </p:grpSpPr>
          <p:cxnSp>
            <p:nvCxnSpPr>
              <p:cNvPr id="27" name="Straight Connector 26"/>
              <p:cNvCxnSpPr/>
              <p:nvPr/>
            </p:nvCxnSpPr>
            <p:spPr>
              <a:xfrm flipH="1">
                <a:off x="2793250" y="3249815"/>
                <a:ext cx="5557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3046533" y="3333781"/>
                <a:ext cx="0" cy="35999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ectangle 28"/>
              <p:cNvSpPr>
                <a:spLocks noChangeAspect="1"/>
              </p:cNvSpPr>
              <p:nvPr/>
            </p:nvSpPr>
            <p:spPr>
              <a:xfrm>
                <a:off x="2844996" y="3299788"/>
                <a:ext cx="288000" cy="288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lnSpc>
                    <a:spcPts val="1200"/>
                  </a:lnSpc>
                </a:pPr>
                <a:r>
                  <a:rPr lang="sv-SE" sz="1200" dirty="0" smtClean="0">
                    <a:solidFill>
                      <a:schemeClr val="tx1"/>
                    </a:solidFill>
                  </a:rPr>
                  <a:t>&amp;</a:t>
                </a:r>
                <a:endParaRPr lang="sv-SE" sz="1200" baseline="-25000" dirty="0">
                  <a:solidFill>
                    <a:schemeClr val="tx1"/>
                  </a:solidFill>
                </a:endParaRPr>
              </a:p>
            </p:txBody>
          </p:sp>
          <p:cxnSp>
            <p:nvCxnSpPr>
              <p:cNvPr id="30" name="Straight Connector 29"/>
              <p:cNvCxnSpPr/>
              <p:nvPr/>
            </p:nvCxnSpPr>
            <p:spPr>
              <a:xfrm flipH="1">
                <a:off x="2394197" y="3302717"/>
                <a:ext cx="21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2554281" y="3158717"/>
                <a:ext cx="288000" cy="288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lnSpc>
                    <a:spcPts val="1200"/>
                  </a:lnSpc>
                </a:pPr>
                <a:r>
                  <a:rPr lang="sv-SE" sz="1200" dirty="0" smtClean="0">
                    <a:solidFill>
                      <a:schemeClr val="tx1"/>
                    </a:solidFill>
                  </a:rPr>
                  <a:t>≥1</a:t>
                </a:r>
                <a:endParaRPr lang="sv-SE" sz="1200" baseline="-25000" dirty="0">
                  <a:solidFill>
                    <a:schemeClr val="tx1"/>
                  </a:solidFill>
                </a:endParaRPr>
              </a:p>
            </p:txBody>
          </p:sp>
          <p:grpSp>
            <p:nvGrpSpPr>
              <p:cNvPr id="32" name="Group 31"/>
              <p:cNvGrpSpPr/>
              <p:nvPr/>
            </p:nvGrpSpPr>
            <p:grpSpPr>
              <a:xfrm>
                <a:off x="3141464" y="3381582"/>
                <a:ext cx="324000" cy="583041"/>
                <a:chOff x="5017513" y="3381582"/>
                <a:chExt cx="324000" cy="583041"/>
              </a:xfrm>
            </p:grpSpPr>
            <p:cxnSp>
              <p:nvCxnSpPr>
                <p:cNvPr id="33" name="Straight Connector 32"/>
                <p:cNvCxnSpPr/>
                <p:nvPr/>
              </p:nvCxnSpPr>
              <p:spPr>
                <a:xfrm flipH="1">
                  <a:off x="5017513" y="3381582"/>
                  <a:ext cx="32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092905" y="3514623"/>
                  <a:ext cx="0" cy="45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5" name="TextBox 34"/>
            <p:cNvSpPr txBox="1"/>
            <p:nvPr/>
          </p:nvSpPr>
          <p:spPr>
            <a:xfrm>
              <a:off x="64314" y="3222289"/>
              <a:ext cx="311940" cy="338554"/>
            </a:xfrm>
            <a:prstGeom prst="rect">
              <a:avLst/>
            </a:prstGeom>
            <a:noFill/>
          </p:spPr>
          <p:txBody>
            <a:bodyPr wrap="none" lIns="18000" rIns="18000" rtlCol="0">
              <a:spAutoFit/>
            </a:bodyPr>
            <a:lstStyle/>
            <a:p>
              <a:r>
                <a:rPr lang="sv-SE" sz="1600" dirty="0" smtClean="0">
                  <a:latin typeface="+mn-lt"/>
                </a:rPr>
                <a:t>c</a:t>
              </a:r>
              <a:r>
                <a:rPr lang="sv-SE" sz="1600" baseline="-25000" dirty="0" smtClean="0">
                  <a:latin typeface="+mn-lt"/>
                </a:rPr>
                <a:t>out</a:t>
              </a:r>
              <a:endParaRPr lang="sv-SE" sz="1600" dirty="0">
                <a:latin typeface="+mn-lt"/>
              </a:endParaRPr>
            </a:p>
          </p:txBody>
        </p:sp>
        <p:cxnSp>
          <p:nvCxnSpPr>
            <p:cNvPr id="36" name="Straight Connector 35"/>
            <p:cNvCxnSpPr/>
            <p:nvPr/>
          </p:nvCxnSpPr>
          <p:spPr>
            <a:xfrm flipH="1">
              <a:off x="5295559" y="3963055"/>
              <a:ext cx="1321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1214728" y="2975800"/>
              <a:ext cx="41043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1398794" y="2555421"/>
              <a:ext cx="6957897" cy="1653077"/>
              <a:chOff x="1198471" y="2941767"/>
              <a:chExt cx="6957897" cy="1356535"/>
            </a:xfrm>
          </p:grpSpPr>
          <p:cxnSp>
            <p:nvCxnSpPr>
              <p:cNvPr id="39" name="Straight Connector 38"/>
              <p:cNvCxnSpPr/>
              <p:nvPr/>
            </p:nvCxnSpPr>
            <p:spPr>
              <a:xfrm>
                <a:off x="7401614" y="2941767"/>
                <a:ext cx="0" cy="13565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8156368" y="2941767"/>
                <a:ext cx="0" cy="13565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342528" y="2941767"/>
                <a:ext cx="0" cy="13565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097282" y="2941767"/>
                <a:ext cx="0" cy="13565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257234" y="2941767"/>
                <a:ext cx="0" cy="13565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011988" y="2941767"/>
                <a:ext cx="0" cy="13565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198471" y="2941767"/>
                <a:ext cx="0" cy="13565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953224" y="2941767"/>
                <a:ext cx="0" cy="13565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8" name="Straight Connector 47"/>
            <p:cNvCxnSpPr/>
            <p:nvPr/>
          </p:nvCxnSpPr>
          <p:spPr>
            <a:xfrm>
              <a:off x="7986452" y="4558883"/>
              <a:ext cx="0" cy="4385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Freeform 48"/>
            <p:cNvSpPr/>
            <p:nvPr/>
          </p:nvSpPr>
          <p:spPr>
            <a:xfrm flipH="1">
              <a:off x="7364707" y="4151145"/>
              <a:ext cx="1244915" cy="627025"/>
            </a:xfrm>
            <a:custGeom>
              <a:avLst/>
              <a:gdLst>
                <a:gd name="connsiteX0" fmla="*/ 0 w 981075"/>
                <a:gd name="connsiteY0" fmla="*/ 9525 h 504825"/>
                <a:gd name="connsiteX1" fmla="*/ 419100 w 981075"/>
                <a:gd name="connsiteY1" fmla="*/ 9525 h 504825"/>
                <a:gd name="connsiteX2" fmla="*/ 495300 w 981075"/>
                <a:gd name="connsiteY2" fmla="*/ 257175 h 504825"/>
                <a:gd name="connsiteX3" fmla="*/ 561975 w 981075"/>
                <a:gd name="connsiteY3" fmla="*/ 9525 h 504825"/>
                <a:gd name="connsiteX4" fmla="*/ 981075 w 981075"/>
                <a:gd name="connsiteY4" fmla="*/ 0 h 504825"/>
                <a:gd name="connsiteX5" fmla="*/ 876300 w 981075"/>
                <a:gd name="connsiteY5" fmla="*/ 485775 h 504825"/>
                <a:gd name="connsiteX6" fmla="*/ 133350 w 981075"/>
                <a:gd name="connsiteY6" fmla="*/ 504825 h 504825"/>
                <a:gd name="connsiteX7" fmla="*/ 0 w 981075"/>
                <a:gd name="connsiteY7" fmla="*/ 9525 h 504825"/>
                <a:gd name="connsiteX0" fmla="*/ 0 w 981075"/>
                <a:gd name="connsiteY0" fmla="*/ 9525 h 504825"/>
                <a:gd name="connsiteX1" fmla="*/ 419100 w 981075"/>
                <a:gd name="connsiteY1" fmla="*/ 9525 h 504825"/>
                <a:gd name="connsiteX2" fmla="*/ 495300 w 981075"/>
                <a:gd name="connsiteY2" fmla="*/ 257175 h 504825"/>
                <a:gd name="connsiteX3" fmla="*/ 561975 w 981075"/>
                <a:gd name="connsiteY3" fmla="*/ 9525 h 504825"/>
                <a:gd name="connsiteX4" fmla="*/ 981075 w 981075"/>
                <a:gd name="connsiteY4" fmla="*/ 0 h 504825"/>
                <a:gd name="connsiteX5" fmla="*/ 876300 w 981075"/>
                <a:gd name="connsiteY5" fmla="*/ 504825 h 504825"/>
                <a:gd name="connsiteX6" fmla="*/ 133350 w 981075"/>
                <a:gd name="connsiteY6" fmla="*/ 504825 h 504825"/>
                <a:gd name="connsiteX7" fmla="*/ 0 w 981075"/>
                <a:gd name="connsiteY7" fmla="*/ 9525 h 504825"/>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76300 w 990600"/>
                <a:gd name="connsiteY5" fmla="*/ 495300 h 495300"/>
                <a:gd name="connsiteX6" fmla="*/ 133350 w 990600"/>
                <a:gd name="connsiteY6" fmla="*/ 495300 h 495300"/>
                <a:gd name="connsiteX7" fmla="*/ 0 w 990600"/>
                <a:gd name="connsiteY7" fmla="*/ 0 h 495300"/>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61759 w 990600"/>
                <a:gd name="connsiteY5" fmla="*/ 495300 h 495300"/>
                <a:gd name="connsiteX6" fmla="*/ 133350 w 990600"/>
                <a:gd name="connsiteY6" fmla="*/ 495300 h 495300"/>
                <a:gd name="connsiteX7" fmla="*/ 0 w 990600"/>
                <a:gd name="connsiteY7" fmla="*/ 0 h 495300"/>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61759 w 990600"/>
                <a:gd name="connsiteY5" fmla="*/ 495300 h 495300"/>
                <a:gd name="connsiteX6" fmla="*/ 122444 w 990600"/>
                <a:gd name="connsiteY6" fmla="*/ 495300 h 495300"/>
                <a:gd name="connsiteX7" fmla="*/ 0 w 990600"/>
                <a:gd name="connsiteY7" fmla="*/ 0 h 495300"/>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61759 w 990600"/>
                <a:gd name="connsiteY5" fmla="*/ 495300 h 495300"/>
                <a:gd name="connsiteX6" fmla="*/ 133350 w 990600"/>
                <a:gd name="connsiteY6" fmla="*/ 495300 h 495300"/>
                <a:gd name="connsiteX7" fmla="*/ 0 w 990600"/>
                <a:gd name="connsiteY7" fmla="*/ 0 h 495300"/>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76300 w 990600"/>
                <a:gd name="connsiteY5" fmla="*/ 495300 h 495300"/>
                <a:gd name="connsiteX6" fmla="*/ 133350 w 990600"/>
                <a:gd name="connsiteY6" fmla="*/ 495300 h 495300"/>
                <a:gd name="connsiteX7" fmla="*/ 0 w 990600"/>
                <a:gd name="connsiteY7" fmla="*/ 0 h 495300"/>
                <a:gd name="connsiteX0" fmla="*/ 0 w 990600"/>
                <a:gd name="connsiteY0" fmla="*/ 0 h 498935"/>
                <a:gd name="connsiteX1" fmla="*/ 419100 w 990600"/>
                <a:gd name="connsiteY1" fmla="*/ 0 h 498935"/>
                <a:gd name="connsiteX2" fmla="*/ 495300 w 990600"/>
                <a:gd name="connsiteY2" fmla="*/ 247650 h 498935"/>
                <a:gd name="connsiteX3" fmla="*/ 561975 w 990600"/>
                <a:gd name="connsiteY3" fmla="*/ 0 h 498935"/>
                <a:gd name="connsiteX4" fmla="*/ 990600 w 990600"/>
                <a:gd name="connsiteY4" fmla="*/ 0 h 498935"/>
                <a:gd name="connsiteX5" fmla="*/ 865394 w 990600"/>
                <a:gd name="connsiteY5" fmla="*/ 498935 h 498935"/>
                <a:gd name="connsiteX6" fmla="*/ 133350 w 990600"/>
                <a:gd name="connsiteY6" fmla="*/ 495300 h 498935"/>
                <a:gd name="connsiteX7" fmla="*/ 0 w 990600"/>
                <a:gd name="connsiteY7" fmla="*/ 0 h 498935"/>
                <a:gd name="connsiteX0" fmla="*/ 0 w 990600"/>
                <a:gd name="connsiteY0" fmla="*/ 0 h 498935"/>
                <a:gd name="connsiteX1" fmla="*/ 419100 w 990600"/>
                <a:gd name="connsiteY1" fmla="*/ 0 h 498935"/>
                <a:gd name="connsiteX2" fmla="*/ 495300 w 990600"/>
                <a:gd name="connsiteY2" fmla="*/ 247650 h 498935"/>
                <a:gd name="connsiteX3" fmla="*/ 561975 w 990600"/>
                <a:gd name="connsiteY3" fmla="*/ 0 h 498935"/>
                <a:gd name="connsiteX4" fmla="*/ 990600 w 990600"/>
                <a:gd name="connsiteY4" fmla="*/ 0 h 498935"/>
                <a:gd name="connsiteX5" fmla="*/ 865394 w 990600"/>
                <a:gd name="connsiteY5" fmla="*/ 498935 h 498935"/>
                <a:gd name="connsiteX6" fmla="*/ 122444 w 990600"/>
                <a:gd name="connsiteY6" fmla="*/ 495300 h 498935"/>
                <a:gd name="connsiteX7" fmla="*/ 0 w 990600"/>
                <a:gd name="connsiteY7" fmla="*/ 0 h 498935"/>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61759 w 990600"/>
                <a:gd name="connsiteY5" fmla="*/ 491665 h 495300"/>
                <a:gd name="connsiteX6" fmla="*/ 122444 w 990600"/>
                <a:gd name="connsiteY6" fmla="*/ 495300 h 495300"/>
                <a:gd name="connsiteX7" fmla="*/ 0 w 990600"/>
                <a:gd name="connsiteY7" fmla="*/ 0 h 495300"/>
                <a:gd name="connsiteX0" fmla="*/ 0 w 990600"/>
                <a:gd name="connsiteY0" fmla="*/ 0 h 502571"/>
                <a:gd name="connsiteX1" fmla="*/ 419100 w 990600"/>
                <a:gd name="connsiteY1" fmla="*/ 0 h 502571"/>
                <a:gd name="connsiteX2" fmla="*/ 495300 w 990600"/>
                <a:gd name="connsiteY2" fmla="*/ 247650 h 502571"/>
                <a:gd name="connsiteX3" fmla="*/ 561975 w 990600"/>
                <a:gd name="connsiteY3" fmla="*/ 0 h 502571"/>
                <a:gd name="connsiteX4" fmla="*/ 990600 w 990600"/>
                <a:gd name="connsiteY4" fmla="*/ 0 h 502571"/>
                <a:gd name="connsiteX5" fmla="*/ 854489 w 990600"/>
                <a:gd name="connsiteY5" fmla="*/ 502571 h 502571"/>
                <a:gd name="connsiteX6" fmla="*/ 122444 w 990600"/>
                <a:gd name="connsiteY6" fmla="*/ 495300 h 502571"/>
                <a:gd name="connsiteX7" fmla="*/ 0 w 990600"/>
                <a:gd name="connsiteY7" fmla="*/ 0 h 502571"/>
                <a:gd name="connsiteX0" fmla="*/ 0 w 990600"/>
                <a:gd name="connsiteY0" fmla="*/ 0 h 495301"/>
                <a:gd name="connsiteX1" fmla="*/ 419100 w 990600"/>
                <a:gd name="connsiteY1" fmla="*/ 0 h 495301"/>
                <a:gd name="connsiteX2" fmla="*/ 495300 w 990600"/>
                <a:gd name="connsiteY2" fmla="*/ 247650 h 495301"/>
                <a:gd name="connsiteX3" fmla="*/ 561975 w 990600"/>
                <a:gd name="connsiteY3" fmla="*/ 0 h 495301"/>
                <a:gd name="connsiteX4" fmla="*/ 990600 w 990600"/>
                <a:gd name="connsiteY4" fmla="*/ 0 h 495301"/>
                <a:gd name="connsiteX5" fmla="*/ 854489 w 990600"/>
                <a:gd name="connsiteY5" fmla="*/ 495301 h 495301"/>
                <a:gd name="connsiteX6" fmla="*/ 122444 w 990600"/>
                <a:gd name="connsiteY6" fmla="*/ 495300 h 495301"/>
                <a:gd name="connsiteX7" fmla="*/ 0 w 990600"/>
                <a:gd name="connsiteY7" fmla="*/ 0 h 495301"/>
                <a:gd name="connsiteX0" fmla="*/ 0 w 990600"/>
                <a:gd name="connsiteY0" fmla="*/ 0 h 495301"/>
                <a:gd name="connsiteX1" fmla="*/ 419100 w 990600"/>
                <a:gd name="connsiteY1" fmla="*/ 0 h 495301"/>
                <a:gd name="connsiteX2" fmla="*/ 495300 w 990600"/>
                <a:gd name="connsiteY2" fmla="*/ 247650 h 495301"/>
                <a:gd name="connsiteX3" fmla="*/ 561975 w 990600"/>
                <a:gd name="connsiteY3" fmla="*/ 0 h 495301"/>
                <a:gd name="connsiteX4" fmla="*/ 990600 w 990600"/>
                <a:gd name="connsiteY4" fmla="*/ 0 h 495301"/>
                <a:gd name="connsiteX5" fmla="*/ 854489 w 990600"/>
                <a:gd name="connsiteY5" fmla="*/ 495301 h 495301"/>
                <a:gd name="connsiteX6" fmla="*/ 136985 w 990600"/>
                <a:gd name="connsiteY6" fmla="*/ 495300 h 495301"/>
                <a:gd name="connsiteX7" fmla="*/ 0 w 990600"/>
                <a:gd name="connsiteY7" fmla="*/ 0 h 495301"/>
                <a:gd name="connsiteX0" fmla="*/ 0 w 990600"/>
                <a:gd name="connsiteY0" fmla="*/ 0 h 502571"/>
                <a:gd name="connsiteX1" fmla="*/ 419100 w 990600"/>
                <a:gd name="connsiteY1" fmla="*/ 0 h 502571"/>
                <a:gd name="connsiteX2" fmla="*/ 495300 w 990600"/>
                <a:gd name="connsiteY2" fmla="*/ 247650 h 502571"/>
                <a:gd name="connsiteX3" fmla="*/ 561975 w 990600"/>
                <a:gd name="connsiteY3" fmla="*/ 0 h 502571"/>
                <a:gd name="connsiteX4" fmla="*/ 990600 w 990600"/>
                <a:gd name="connsiteY4" fmla="*/ 0 h 502571"/>
                <a:gd name="connsiteX5" fmla="*/ 854489 w 990600"/>
                <a:gd name="connsiteY5" fmla="*/ 495301 h 502571"/>
                <a:gd name="connsiteX6" fmla="*/ 140620 w 990600"/>
                <a:gd name="connsiteY6" fmla="*/ 502571 h 502571"/>
                <a:gd name="connsiteX7" fmla="*/ 0 w 990600"/>
                <a:gd name="connsiteY7" fmla="*/ 0 h 502571"/>
                <a:gd name="connsiteX0" fmla="*/ 0 w 990600"/>
                <a:gd name="connsiteY0" fmla="*/ 0 h 506207"/>
                <a:gd name="connsiteX1" fmla="*/ 419100 w 990600"/>
                <a:gd name="connsiteY1" fmla="*/ 0 h 506207"/>
                <a:gd name="connsiteX2" fmla="*/ 495300 w 990600"/>
                <a:gd name="connsiteY2" fmla="*/ 247650 h 506207"/>
                <a:gd name="connsiteX3" fmla="*/ 561975 w 990600"/>
                <a:gd name="connsiteY3" fmla="*/ 0 h 506207"/>
                <a:gd name="connsiteX4" fmla="*/ 990600 w 990600"/>
                <a:gd name="connsiteY4" fmla="*/ 0 h 506207"/>
                <a:gd name="connsiteX5" fmla="*/ 850854 w 990600"/>
                <a:gd name="connsiteY5" fmla="*/ 506207 h 506207"/>
                <a:gd name="connsiteX6" fmla="*/ 140620 w 990600"/>
                <a:gd name="connsiteY6" fmla="*/ 502571 h 506207"/>
                <a:gd name="connsiteX7" fmla="*/ 0 w 990600"/>
                <a:gd name="connsiteY7" fmla="*/ 0 h 506207"/>
                <a:gd name="connsiteX0" fmla="*/ 0 w 990600"/>
                <a:gd name="connsiteY0" fmla="*/ 0 h 502572"/>
                <a:gd name="connsiteX1" fmla="*/ 419100 w 990600"/>
                <a:gd name="connsiteY1" fmla="*/ 0 h 502572"/>
                <a:gd name="connsiteX2" fmla="*/ 495300 w 990600"/>
                <a:gd name="connsiteY2" fmla="*/ 247650 h 502572"/>
                <a:gd name="connsiteX3" fmla="*/ 561975 w 990600"/>
                <a:gd name="connsiteY3" fmla="*/ 0 h 502572"/>
                <a:gd name="connsiteX4" fmla="*/ 990600 w 990600"/>
                <a:gd name="connsiteY4" fmla="*/ 0 h 502572"/>
                <a:gd name="connsiteX5" fmla="*/ 847219 w 990600"/>
                <a:gd name="connsiteY5" fmla="*/ 502572 h 502572"/>
                <a:gd name="connsiteX6" fmla="*/ 140620 w 990600"/>
                <a:gd name="connsiteY6" fmla="*/ 502571 h 502572"/>
                <a:gd name="connsiteX7" fmla="*/ 0 w 990600"/>
                <a:gd name="connsiteY7" fmla="*/ 0 h 502572"/>
                <a:gd name="connsiteX0" fmla="*/ 0 w 990600"/>
                <a:gd name="connsiteY0" fmla="*/ 0 h 502571"/>
                <a:gd name="connsiteX1" fmla="*/ 419100 w 990600"/>
                <a:gd name="connsiteY1" fmla="*/ 0 h 502571"/>
                <a:gd name="connsiteX2" fmla="*/ 495300 w 990600"/>
                <a:gd name="connsiteY2" fmla="*/ 247650 h 502571"/>
                <a:gd name="connsiteX3" fmla="*/ 561975 w 990600"/>
                <a:gd name="connsiteY3" fmla="*/ 0 h 502571"/>
                <a:gd name="connsiteX4" fmla="*/ 990600 w 990600"/>
                <a:gd name="connsiteY4" fmla="*/ 0 h 502571"/>
                <a:gd name="connsiteX5" fmla="*/ 858125 w 990600"/>
                <a:gd name="connsiteY5" fmla="*/ 498910 h 502571"/>
                <a:gd name="connsiteX6" fmla="*/ 140620 w 990600"/>
                <a:gd name="connsiteY6" fmla="*/ 502571 h 502571"/>
                <a:gd name="connsiteX7" fmla="*/ 0 w 990600"/>
                <a:gd name="connsiteY7" fmla="*/ 0 h 502571"/>
                <a:gd name="connsiteX0" fmla="*/ 0 w 990600"/>
                <a:gd name="connsiteY0" fmla="*/ 0 h 506234"/>
                <a:gd name="connsiteX1" fmla="*/ 419100 w 990600"/>
                <a:gd name="connsiteY1" fmla="*/ 0 h 506234"/>
                <a:gd name="connsiteX2" fmla="*/ 495300 w 990600"/>
                <a:gd name="connsiteY2" fmla="*/ 247650 h 506234"/>
                <a:gd name="connsiteX3" fmla="*/ 561975 w 990600"/>
                <a:gd name="connsiteY3" fmla="*/ 0 h 506234"/>
                <a:gd name="connsiteX4" fmla="*/ 990600 w 990600"/>
                <a:gd name="connsiteY4" fmla="*/ 0 h 506234"/>
                <a:gd name="connsiteX5" fmla="*/ 850855 w 990600"/>
                <a:gd name="connsiteY5" fmla="*/ 506234 h 506234"/>
                <a:gd name="connsiteX6" fmla="*/ 140620 w 990600"/>
                <a:gd name="connsiteY6" fmla="*/ 502571 h 506234"/>
                <a:gd name="connsiteX7" fmla="*/ 0 w 990600"/>
                <a:gd name="connsiteY7" fmla="*/ 0 h 506234"/>
                <a:gd name="connsiteX0" fmla="*/ 0 w 990600"/>
                <a:gd name="connsiteY0" fmla="*/ 0 h 502572"/>
                <a:gd name="connsiteX1" fmla="*/ 419100 w 990600"/>
                <a:gd name="connsiteY1" fmla="*/ 0 h 502572"/>
                <a:gd name="connsiteX2" fmla="*/ 495300 w 990600"/>
                <a:gd name="connsiteY2" fmla="*/ 247650 h 502572"/>
                <a:gd name="connsiteX3" fmla="*/ 561975 w 990600"/>
                <a:gd name="connsiteY3" fmla="*/ 0 h 502572"/>
                <a:gd name="connsiteX4" fmla="*/ 990600 w 990600"/>
                <a:gd name="connsiteY4" fmla="*/ 0 h 502572"/>
                <a:gd name="connsiteX5" fmla="*/ 850855 w 990600"/>
                <a:gd name="connsiteY5" fmla="*/ 502572 h 502572"/>
                <a:gd name="connsiteX6" fmla="*/ 140620 w 990600"/>
                <a:gd name="connsiteY6" fmla="*/ 502571 h 502572"/>
                <a:gd name="connsiteX7" fmla="*/ 0 w 990600"/>
                <a:gd name="connsiteY7" fmla="*/ 0 h 50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502572">
                  <a:moveTo>
                    <a:pt x="0" y="0"/>
                  </a:moveTo>
                  <a:lnTo>
                    <a:pt x="419100" y="0"/>
                  </a:lnTo>
                  <a:lnTo>
                    <a:pt x="495300" y="247650"/>
                  </a:lnTo>
                  <a:lnTo>
                    <a:pt x="561975" y="0"/>
                  </a:lnTo>
                  <a:lnTo>
                    <a:pt x="990600" y="0"/>
                  </a:lnTo>
                  <a:lnTo>
                    <a:pt x="850855" y="502572"/>
                  </a:lnTo>
                  <a:lnTo>
                    <a:pt x="140620" y="502571"/>
                  </a:lnTo>
                  <a:lnTo>
                    <a:pt x="0" y="0"/>
                  </a:ln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0" numCol="1" spcCol="0" rtlCol="0" fromWordArt="0" anchor="b" anchorCtr="0" forceAA="0" compatLnSpc="1">
              <a:prstTxWarp prst="textNoShape">
                <a:avLst/>
              </a:prstTxWarp>
              <a:noAutofit/>
            </a:bodyPr>
            <a:lstStyle/>
            <a:p>
              <a:pPr algn="ctr">
                <a:lnSpc>
                  <a:spcPct val="107000"/>
                </a:lnSpc>
                <a:spcBef>
                  <a:spcPts val="1800"/>
                </a:spcBef>
                <a:spcAft>
                  <a:spcPts val="0"/>
                </a:spcAft>
              </a:pPr>
              <a:r>
                <a:rPr lang="sv-SE" sz="1200" dirty="0">
                  <a:solidFill>
                    <a:srgbClr val="0D0D0D"/>
                  </a:solidFill>
                  <a:ea typeface="Calibri"/>
                  <a:cs typeface="Times New Roman"/>
                </a:rPr>
                <a:t>+</a:t>
              </a:r>
              <a:endParaRPr lang="sv-SE" sz="1200" dirty="0">
                <a:ea typeface="Calibri"/>
                <a:cs typeface="Times New Roman"/>
              </a:endParaRPr>
            </a:p>
          </p:txBody>
        </p:sp>
        <p:sp>
          <p:nvSpPr>
            <p:cNvPr id="50" name="Rectangle 49"/>
            <p:cNvSpPr/>
            <p:nvPr/>
          </p:nvSpPr>
          <p:spPr>
            <a:xfrm>
              <a:off x="7421622" y="2688492"/>
              <a:ext cx="1188000" cy="35464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smtClean="0">
                  <a:solidFill>
                    <a:schemeClr val="tx1"/>
                  </a:solidFill>
                </a:rPr>
                <a:t>ADD/SUB logic</a:t>
              </a:r>
            </a:p>
            <a:p>
              <a:pPr algn="ctr"/>
              <a:r>
                <a:rPr lang="sv-SE" sz="1200" dirty="0" smtClean="0">
                  <a:solidFill>
                    <a:schemeClr val="tx1"/>
                  </a:solidFill>
                </a:rPr>
                <a:t>Bit P, G</a:t>
              </a:r>
              <a:endParaRPr lang="sv-SE" sz="1200" dirty="0">
                <a:solidFill>
                  <a:schemeClr val="tx1"/>
                </a:solidFill>
              </a:endParaRPr>
            </a:p>
          </p:txBody>
        </p:sp>
        <p:sp>
          <p:nvSpPr>
            <p:cNvPr id="51" name="Rectangle 50"/>
            <p:cNvSpPr/>
            <p:nvPr/>
          </p:nvSpPr>
          <p:spPr>
            <a:xfrm>
              <a:off x="7493622" y="3138341"/>
              <a:ext cx="1116000" cy="35464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tlCol="0" anchor="ctr"/>
            <a:lstStyle/>
            <a:p>
              <a:pPr>
                <a:lnSpc>
                  <a:spcPts val="1200"/>
                </a:lnSpc>
              </a:pPr>
              <a:r>
                <a:rPr lang="sv-SE" sz="1200" dirty="0">
                  <a:solidFill>
                    <a:schemeClr val="tx1"/>
                  </a:solidFill>
                </a:rPr>
                <a:t>G</a:t>
              </a:r>
              <a:r>
                <a:rPr lang="sv-SE" sz="1200" baseline="-25000" dirty="0" smtClean="0">
                  <a:solidFill>
                    <a:schemeClr val="tx1"/>
                  </a:solidFill>
                </a:rPr>
                <a:t>8:1</a:t>
              </a:r>
            </a:p>
            <a:p>
              <a:pPr>
                <a:lnSpc>
                  <a:spcPts val="1200"/>
                </a:lnSpc>
              </a:pPr>
              <a:r>
                <a:rPr lang="sv-SE" sz="1200" dirty="0">
                  <a:solidFill>
                    <a:schemeClr val="tx1"/>
                  </a:solidFill>
                </a:rPr>
                <a:t>P</a:t>
              </a:r>
              <a:r>
                <a:rPr lang="sv-SE" sz="1200" baseline="-25000" dirty="0" smtClean="0">
                  <a:solidFill>
                    <a:schemeClr val="tx1"/>
                  </a:solidFill>
                </a:rPr>
                <a:t>8:1</a:t>
              </a:r>
              <a:endParaRPr lang="sv-SE" sz="1200" baseline="-25000" dirty="0">
                <a:solidFill>
                  <a:schemeClr val="tx1"/>
                </a:solidFill>
              </a:endParaRPr>
            </a:p>
          </p:txBody>
        </p:sp>
        <p:cxnSp>
          <p:nvCxnSpPr>
            <p:cNvPr id="52" name="Straight Connector 51"/>
            <p:cNvCxnSpPr/>
            <p:nvPr/>
          </p:nvCxnSpPr>
          <p:spPr>
            <a:xfrm flipH="1">
              <a:off x="7525332" y="3738289"/>
              <a:ext cx="153840" cy="912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8277360" y="3738289"/>
              <a:ext cx="153840" cy="912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8848407" y="3779494"/>
              <a:ext cx="238434" cy="338554"/>
            </a:xfrm>
            <a:prstGeom prst="rect">
              <a:avLst/>
            </a:prstGeom>
            <a:noFill/>
          </p:spPr>
          <p:txBody>
            <a:bodyPr wrap="square" lIns="18000" rIns="18000" rtlCol="0">
              <a:spAutoFit/>
            </a:bodyPr>
            <a:lstStyle/>
            <a:p>
              <a:r>
                <a:rPr lang="sv-SE" sz="1600" dirty="0" smtClean="0">
                  <a:latin typeface="+mn-lt"/>
                </a:rPr>
                <a:t>c</a:t>
              </a:r>
              <a:r>
                <a:rPr lang="sv-SE" sz="1600" baseline="-25000" dirty="0" smtClean="0">
                  <a:latin typeface="+mn-lt"/>
                </a:rPr>
                <a:t>in</a:t>
              </a:r>
              <a:endParaRPr lang="sv-SE" sz="1600" dirty="0">
                <a:latin typeface="+mn-lt"/>
              </a:endParaRPr>
            </a:p>
          </p:txBody>
        </p:sp>
        <p:cxnSp>
          <p:nvCxnSpPr>
            <p:cNvPr id="55" name="Straight Connector 54"/>
            <p:cNvCxnSpPr/>
            <p:nvPr/>
          </p:nvCxnSpPr>
          <p:spPr>
            <a:xfrm>
              <a:off x="6624923" y="3299788"/>
              <a:ext cx="0" cy="117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686800" y="3951849"/>
              <a:ext cx="0" cy="5097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7400156" y="2208177"/>
              <a:ext cx="1157689" cy="338554"/>
            </a:xfrm>
            <a:prstGeom prst="rect">
              <a:avLst/>
            </a:prstGeom>
            <a:noFill/>
          </p:spPr>
          <p:txBody>
            <a:bodyPr wrap="none" rtlCol="0">
              <a:spAutoFit/>
            </a:bodyPr>
            <a:lstStyle/>
            <a:p>
              <a:r>
                <a:rPr lang="sv-SE" sz="1600" dirty="0">
                  <a:latin typeface="+mn-lt"/>
                </a:rPr>
                <a:t>a</a:t>
              </a:r>
              <a:r>
                <a:rPr lang="sv-SE" sz="1600" baseline="-25000" dirty="0" smtClean="0">
                  <a:latin typeface="+mn-lt"/>
                </a:rPr>
                <a:t>8:1</a:t>
              </a:r>
              <a:r>
                <a:rPr lang="sv-SE" sz="1600" dirty="0" smtClean="0">
                  <a:latin typeface="+mn-lt"/>
                </a:rPr>
                <a:t>         b</a:t>
              </a:r>
              <a:r>
                <a:rPr lang="sv-SE" sz="1600" baseline="-25000" dirty="0" smtClean="0">
                  <a:latin typeface="+mn-lt"/>
                </a:rPr>
                <a:t>8:1</a:t>
              </a:r>
              <a:endParaRPr lang="sv-SE" sz="1600" dirty="0">
                <a:latin typeface="+mn-lt"/>
              </a:endParaRPr>
            </a:p>
          </p:txBody>
        </p:sp>
        <p:sp>
          <p:nvSpPr>
            <p:cNvPr id="58" name="TextBox 57"/>
            <p:cNvSpPr txBox="1"/>
            <p:nvPr/>
          </p:nvSpPr>
          <p:spPr>
            <a:xfrm>
              <a:off x="5318194" y="2208177"/>
              <a:ext cx="1156086" cy="338554"/>
            </a:xfrm>
            <a:prstGeom prst="rect">
              <a:avLst/>
            </a:prstGeom>
            <a:noFill/>
          </p:spPr>
          <p:txBody>
            <a:bodyPr wrap="none" rtlCol="0">
              <a:spAutoFit/>
            </a:bodyPr>
            <a:lstStyle/>
            <a:p>
              <a:r>
                <a:rPr lang="sv-SE" sz="1600" dirty="0">
                  <a:latin typeface="+mn-lt"/>
                </a:rPr>
                <a:t>a</a:t>
              </a:r>
              <a:r>
                <a:rPr lang="sv-SE" sz="1600" baseline="-25000" dirty="0" smtClean="0">
                  <a:latin typeface="+mn-lt"/>
                </a:rPr>
                <a:t>16:9</a:t>
              </a:r>
              <a:r>
                <a:rPr lang="sv-SE" sz="1600" dirty="0" smtClean="0">
                  <a:latin typeface="+mn-lt"/>
                </a:rPr>
                <a:t>      b</a:t>
              </a:r>
              <a:r>
                <a:rPr lang="sv-SE" sz="1600" baseline="-25000" dirty="0" smtClean="0">
                  <a:latin typeface="+mn-lt"/>
                </a:rPr>
                <a:t>16:9</a:t>
              </a:r>
              <a:endParaRPr lang="sv-SE" sz="1600" dirty="0">
                <a:latin typeface="+mn-lt"/>
              </a:endParaRPr>
            </a:p>
          </p:txBody>
        </p:sp>
        <p:sp>
          <p:nvSpPr>
            <p:cNvPr id="59" name="TextBox 58"/>
            <p:cNvSpPr txBox="1"/>
            <p:nvPr/>
          </p:nvSpPr>
          <p:spPr>
            <a:xfrm>
              <a:off x="7624725" y="4914444"/>
              <a:ext cx="724878" cy="338554"/>
            </a:xfrm>
            <a:prstGeom prst="rect">
              <a:avLst/>
            </a:prstGeom>
            <a:noFill/>
          </p:spPr>
          <p:txBody>
            <a:bodyPr wrap="none" rtlCol="0">
              <a:spAutoFit/>
            </a:bodyPr>
            <a:lstStyle/>
            <a:p>
              <a:r>
                <a:rPr lang="sv-SE" sz="1600" dirty="0" smtClean="0">
                  <a:latin typeface="+mn-lt"/>
                </a:rPr>
                <a:t>Sum</a:t>
              </a:r>
              <a:r>
                <a:rPr lang="sv-SE" sz="1600" baseline="-25000" dirty="0" smtClean="0">
                  <a:latin typeface="+mn-lt"/>
                </a:rPr>
                <a:t>8:1</a:t>
              </a:r>
              <a:endParaRPr lang="sv-SE" sz="1600" dirty="0">
                <a:latin typeface="+mn-lt"/>
              </a:endParaRPr>
            </a:p>
          </p:txBody>
        </p:sp>
        <p:cxnSp>
          <p:nvCxnSpPr>
            <p:cNvPr id="61" name="Straight Connector 60"/>
            <p:cNvCxnSpPr/>
            <p:nvPr/>
          </p:nvCxnSpPr>
          <p:spPr>
            <a:xfrm flipH="1">
              <a:off x="3216856" y="3963055"/>
              <a:ext cx="132063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840765" y="4558883"/>
              <a:ext cx="0" cy="4385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Freeform 62"/>
            <p:cNvSpPr/>
            <p:nvPr/>
          </p:nvSpPr>
          <p:spPr>
            <a:xfrm flipH="1">
              <a:off x="3210161" y="4151145"/>
              <a:ext cx="1244915" cy="627025"/>
            </a:xfrm>
            <a:custGeom>
              <a:avLst/>
              <a:gdLst>
                <a:gd name="connsiteX0" fmla="*/ 0 w 981075"/>
                <a:gd name="connsiteY0" fmla="*/ 9525 h 504825"/>
                <a:gd name="connsiteX1" fmla="*/ 419100 w 981075"/>
                <a:gd name="connsiteY1" fmla="*/ 9525 h 504825"/>
                <a:gd name="connsiteX2" fmla="*/ 495300 w 981075"/>
                <a:gd name="connsiteY2" fmla="*/ 257175 h 504825"/>
                <a:gd name="connsiteX3" fmla="*/ 561975 w 981075"/>
                <a:gd name="connsiteY3" fmla="*/ 9525 h 504825"/>
                <a:gd name="connsiteX4" fmla="*/ 981075 w 981075"/>
                <a:gd name="connsiteY4" fmla="*/ 0 h 504825"/>
                <a:gd name="connsiteX5" fmla="*/ 876300 w 981075"/>
                <a:gd name="connsiteY5" fmla="*/ 485775 h 504825"/>
                <a:gd name="connsiteX6" fmla="*/ 133350 w 981075"/>
                <a:gd name="connsiteY6" fmla="*/ 504825 h 504825"/>
                <a:gd name="connsiteX7" fmla="*/ 0 w 981075"/>
                <a:gd name="connsiteY7" fmla="*/ 9525 h 504825"/>
                <a:gd name="connsiteX0" fmla="*/ 0 w 981075"/>
                <a:gd name="connsiteY0" fmla="*/ 9525 h 504825"/>
                <a:gd name="connsiteX1" fmla="*/ 419100 w 981075"/>
                <a:gd name="connsiteY1" fmla="*/ 9525 h 504825"/>
                <a:gd name="connsiteX2" fmla="*/ 495300 w 981075"/>
                <a:gd name="connsiteY2" fmla="*/ 257175 h 504825"/>
                <a:gd name="connsiteX3" fmla="*/ 561975 w 981075"/>
                <a:gd name="connsiteY3" fmla="*/ 9525 h 504825"/>
                <a:gd name="connsiteX4" fmla="*/ 981075 w 981075"/>
                <a:gd name="connsiteY4" fmla="*/ 0 h 504825"/>
                <a:gd name="connsiteX5" fmla="*/ 876300 w 981075"/>
                <a:gd name="connsiteY5" fmla="*/ 504825 h 504825"/>
                <a:gd name="connsiteX6" fmla="*/ 133350 w 981075"/>
                <a:gd name="connsiteY6" fmla="*/ 504825 h 504825"/>
                <a:gd name="connsiteX7" fmla="*/ 0 w 981075"/>
                <a:gd name="connsiteY7" fmla="*/ 9525 h 504825"/>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76300 w 990600"/>
                <a:gd name="connsiteY5" fmla="*/ 495300 h 495300"/>
                <a:gd name="connsiteX6" fmla="*/ 133350 w 990600"/>
                <a:gd name="connsiteY6" fmla="*/ 495300 h 495300"/>
                <a:gd name="connsiteX7" fmla="*/ 0 w 990600"/>
                <a:gd name="connsiteY7" fmla="*/ 0 h 495300"/>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61759 w 990600"/>
                <a:gd name="connsiteY5" fmla="*/ 495300 h 495300"/>
                <a:gd name="connsiteX6" fmla="*/ 133350 w 990600"/>
                <a:gd name="connsiteY6" fmla="*/ 495300 h 495300"/>
                <a:gd name="connsiteX7" fmla="*/ 0 w 990600"/>
                <a:gd name="connsiteY7" fmla="*/ 0 h 495300"/>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61759 w 990600"/>
                <a:gd name="connsiteY5" fmla="*/ 495300 h 495300"/>
                <a:gd name="connsiteX6" fmla="*/ 122444 w 990600"/>
                <a:gd name="connsiteY6" fmla="*/ 495300 h 495300"/>
                <a:gd name="connsiteX7" fmla="*/ 0 w 990600"/>
                <a:gd name="connsiteY7" fmla="*/ 0 h 495300"/>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61759 w 990600"/>
                <a:gd name="connsiteY5" fmla="*/ 495300 h 495300"/>
                <a:gd name="connsiteX6" fmla="*/ 133350 w 990600"/>
                <a:gd name="connsiteY6" fmla="*/ 495300 h 495300"/>
                <a:gd name="connsiteX7" fmla="*/ 0 w 990600"/>
                <a:gd name="connsiteY7" fmla="*/ 0 h 495300"/>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76300 w 990600"/>
                <a:gd name="connsiteY5" fmla="*/ 495300 h 495300"/>
                <a:gd name="connsiteX6" fmla="*/ 133350 w 990600"/>
                <a:gd name="connsiteY6" fmla="*/ 495300 h 495300"/>
                <a:gd name="connsiteX7" fmla="*/ 0 w 990600"/>
                <a:gd name="connsiteY7" fmla="*/ 0 h 495300"/>
                <a:gd name="connsiteX0" fmla="*/ 0 w 990600"/>
                <a:gd name="connsiteY0" fmla="*/ 0 h 498935"/>
                <a:gd name="connsiteX1" fmla="*/ 419100 w 990600"/>
                <a:gd name="connsiteY1" fmla="*/ 0 h 498935"/>
                <a:gd name="connsiteX2" fmla="*/ 495300 w 990600"/>
                <a:gd name="connsiteY2" fmla="*/ 247650 h 498935"/>
                <a:gd name="connsiteX3" fmla="*/ 561975 w 990600"/>
                <a:gd name="connsiteY3" fmla="*/ 0 h 498935"/>
                <a:gd name="connsiteX4" fmla="*/ 990600 w 990600"/>
                <a:gd name="connsiteY4" fmla="*/ 0 h 498935"/>
                <a:gd name="connsiteX5" fmla="*/ 865394 w 990600"/>
                <a:gd name="connsiteY5" fmla="*/ 498935 h 498935"/>
                <a:gd name="connsiteX6" fmla="*/ 133350 w 990600"/>
                <a:gd name="connsiteY6" fmla="*/ 495300 h 498935"/>
                <a:gd name="connsiteX7" fmla="*/ 0 w 990600"/>
                <a:gd name="connsiteY7" fmla="*/ 0 h 498935"/>
                <a:gd name="connsiteX0" fmla="*/ 0 w 990600"/>
                <a:gd name="connsiteY0" fmla="*/ 0 h 498935"/>
                <a:gd name="connsiteX1" fmla="*/ 419100 w 990600"/>
                <a:gd name="connsiteY1" fmla="*/ 0 h 498935"/>
                <a:gd name="connsiteX2" fmla="*/ 495300 w 990600"/>
                <a:gd name="connsiteY2" fmla="*/ 247650 h 498935"/>
                <a:gd name="connsiteX3" fmla="*/ 561975 w 990600"/>
                <a:gd name="connsiteY3" fmla="*/ 0 h 498935"/>
                <a:gd name="connsiteX4" fmla="*/ 990600 w 990600"/>
                <a:gd name="connsiteY4" fmla="*/ 0 h 498935"/>
                <a:gd name="connsiteX5" fmla="*/ 865394 w 990600"/>
                <a:gd name="connsiteY5" fmla="*/ 498935 h 498935"/>
                <a:gd name="connsiteX6" fmla="*/ 122444 w 990600"/>
                <a:gd name="connsiteY6" fmla="*/ 495300 h 498935"/>
                <a:gd name="connsiteX7" fmla="*/ 0 w 990600"/>
                <a:gd name="connsiteY7" fmla="*/ 0 h 498935"/>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61759 w 990600"/>
                <a:gd name="connsiteY5" fmla="*/ 491665 h 495300"/>
                <a:gd name="connsiteX6" fmla="*/ 122444 w 990600"/>
                <a:gd name="connsiteY6" fmla="*/ 495300 h 495300"/>
                <a:gd name="connsiteX7" fmla="*/ 0 w 990600"/>
                <a:gd name="connsiteY7" fmla="*/ 0 h 495300"/>
                <a:gd name="connsiteX0" fmla="*/ 0 w 990600"/>
                <a:gd name="connsiteY0" fmla="*/ 0 h 502571"/>
                <a:gd name="connsiteX1" fmla="*/ 419100 w 990600"/>
                <a:gd name="connsiteY1" fmla="*/ 0 h 502571"/>
                <a:gd name="connsiteX2" fmla="*/ 495300 w 990600"/>
                <a:gd name="connsiteY2" fmla="*/ 247650 h 502571"/>
                <a:gd name="connsiteX3" fmla="*/ 561975 w 990600"/>
                <a:gd name="connsiteY3" fmla="*/ 0 h 502571"/>
                <a:gd name="connsiteX4" fmla="*/ 990600 w 990600"/>
                <a:gd name="connsiteY4" fmla="*/ 0 h 502571"/>
                <a:gd name="connsiteX5" fmla="*/ 854489 w 990600"/>
                <a:gd name="connsiteY5" fmla="*/ 502571 h 502571"/>
                <a:gd name="connsiteX6" fmla="*/ 122444 w 990600"/>
                <a:gd name="connsiteY6" fmla="*/ 495300 h 502571"/>
                <a:gd name="connsiteX7" fmla="*/ 0 w 990600"/>
                <a:gd name="connsiteY7" fmla="*/ 0 h 502571"/>
                <a:gd name="connsiteX0" fmla="*/ 0 w 990600"/>
                <a:gd name="connsiteY0" fmla="*/ 0 h 495301"/>
                <a:gd name="connsiteX1" fmla="*/ 419100 w 990600"/>
                <a:gd name="connsiteY1" fmla="*/ 0 h 495301"/>
                <a:gd name="connsiteX2" fmla="*/ 495300 w 990600"/>
                <a:gd name="connsiteY2" fmla="*/ 247650 h 495301"/>
                <a:gd name="connsiteX3" fmla="*/ 561975 w 990600"/>
                <a:gd name="connsiteY3" fmla="*/ 0 h 495301"/>
                <a:gd name="connsiteX4" fmla="*/ 990600 w 990600"/>
                <a:gd name="connsiteY4" fmla="*/ 0 h 495301"/>
                <a:gd name="connsiteX5" fmla="*/ 854489 w 990600"/>
                <a:gd name="connsiteY5" fmla="*/ 495301 h 495301"/>
                <a:gd name="connsiteX6" fmla="*/ 122444 w 990600"/>
                <a:gd name="connsiteY6" fmla="*/ 495300 h 495301"/>
                <a:gd name="connsiteX7" fmla="*/ 0 w 990600"/>
                <a:gd name="connsiteY7" fmla="*/ 0 h 495301"/>
                <a:gd name="connsiteX0" fmla="*/ 0 w 990600"/>
                <a:gd name="connsiteY0" fmla="*/ 0 h 495301"/>
                <a:gd name="connsiteX1" fmla="*/ 419100 w 990600"/>
                <a:gd name="connsiteY1" fmla="*/ 0 h 495301"/>
                <a:gd name="connsiteX2" fmla="*/ 495300 w 990600"/>
                <a:gd name="connsiteY2" fmla="*/ 247650 h 495301"/>
                <a:gd name="connsiteX3" fmla="*/ 561975 w 990600"/>
                <a:gd name="connsiteY3" fmla="*/ 0 h 495301"/>
                <a:gd name="connsiteX4" fmla="*/ 990600 w 990600"/>
                <a:gd name="connsiteY4" fmla="*/ 0 h 495301"/>
                <a:gd name="connsiteX5" fmla="*/ 854489 w 990600"/>
                <a:gd name="connsiteY5" fmla="*/ 495301 h 495301"/>
                <a:gd name="connsiteX6" fmla="*/ 136985 w 990600"/>
                <a:gd name="connsiteY6" fmla="*/ 495300 h 495301"/>
                <a:gd name="connsiteX7" fmla="*/ 0 w 990600"/>
                <a:gd name="connsiteY7" fmla="*/ 0 h 495301"/>
                <a:gd name="connsiteX0" fmla="*/ 0 w 990600"/>
                <a:gd name="connsiteY0" fmla="*/ 0 h 502571"/>
                <a:gd name="connsiteX1" fmla="*/ 419100 w 990600"/>
                <a:gd name="connsiteY1" fmla="*/ 0 h 502571"/>
                <a:gd name="connsiteX2" fmla="*/ 495300 w 990600"/>
                <a:gd name="connsiteY2" fmla="*/ 247650 h 502571"/>
                <a:gd name="connsiteX3" fmla="*/ 561975 w 990600"/>
                <a:gd name="connsiteY3" fmla="*/ 0 h 502571"/>
                <a:gd name="connsiteX4" fmla="*/ 990600 w 990600"/>
                <a:gd name="connsiteY4" fmla="*/ 0 h 502571"/>
                <a:gd name="connsiteX5" fmla="*/ 854489 w 990600"/>
                <a:gd name="connsiteY5" fmla="*/ 495301 h 502571"/>
                <a:gd name="connsiteX6" fmla="*/ 140620 w 990600"/>
                <a:gd name="connsiteY6" fmla="*/ 502571 h 502571"/>
                <a:gd name="connsiteX7" fmla="*/ 0 w 990600"/>
                <a:gd name="connsiteY7" fmla="*/ 0 h 502571"/>
                <a:gd name="connsiteX0" fmla="*/ 0 w 990600"/>
                <a:gd name="connsiteY0" fmla="*/ 0 h 506207"/>
                <a:gd name="connsiteX1" fmla="*/ 419100 w 990600"/>
                <a:gd name="connsiteY1" fmla="*/ 0 h 506207"/>
                <a:gd name="connsiteX2" fmla="*/ 495300 w 990600"/>
                <a:gd name="connsiteY2" fmla="*/ 247650 h 506207"/>
                <a:gd name="connsiteX3" fmla="*/ 561975 w 990600"/>
                <a:gd name="connsiteY3" fmla="*/ 0 h 506207"/>
                <a:gd name="connsiteX4" fmla="*/ 990600 w 990600"/>
                <a:gd name="connsiteY4" fmla="*/ 0 h 506207"/>
                <a:gd name="connsiteX5" fmla="*/ 850854 w 990600"/>
                <a:gd name="connsiteY5" fmla="*/ 506207 h 506207"/>
                <a:gd name="connsiteX6" fmla="*/ 140620 w 990600"/>
                <a:gd name="connsiteY6" fmla="*/ 502571 h 506207"/>
                <a:gd name="connsiteX7" fmla="*/ 0 w 990600"/>
                <a:gd name="connsiteY7" fmla="*/ 0 h 506207"/>
                <a:gd name="connsiteX0" fmla="*/ 0 w 990600"/>
                <a:gd name="connsiteY0" fmla="*/ 0 h 502572"/>
                <a:gd name="connsiteX1" fmla="*/ 419100 w 990600"/>
                <a:gd name="connsiteY1" fmla="*/ 0 h 502572"/>
                <a:gd name="connsiteX2" fmla="*/ 495300 w 990600"/>
                <a:gd name="connsiteY2" fmla="*/ 247650 h 502572"/>
                <a:gd name="connsiteX3" fmla="*/ 561975 w 990600"/>
                <a:gd name="connsiteY3" fmla="*/ 0 h 502572"/>
                <a:gd name="connsiteX4" fmla="*/ 990600 w 990600"/>
                <a:gd name="connsiteY4" fmla="*/ 0 h 502572"/>
                <a:gd name="connsiteX5" fmla="*/ 847219 w 990600"/>
                <a:gd name="connsiteY5" fmla="*/ 502572 h 502572"/>
                <a:gd name="connsiteX6" fmla="*/ 140620 w 990600"/>
                <a:gd name="connsiteY6" fmla="*/ 502571 h 502572"/>
                <a:gd name="connsiteX7" fmla="*/ 0 w 990600"/>
                <a:gd name="connsiteY7" fmla="*/ 0 h 502572"/>
                <a:gd name="connsiteX0" fmla="*/ 0 w 990600"/>
                <a:gd name="connsiteY0" fmla="*/ 0 h 502571"/>
                <a:gd name="connsiteX1" fmla="*/ 419100 w 990600"/>
                <a:gd name="connsiteY1" fmla="*/ 0 h 502571"/>
                <a:gd name="connsiteX2" fmla="*/ 495300 w 990600"/>
                <a:gd name="connsiteY2" fmla="*/ 247650 h 502571"/>
                <a:gd name="connsiteX3" fmla="*/ 561975 w 990600"/>
                <a:gd name="connsiteY3" fmla="*/ 0 h 502571"/>
                <a:gd name="connsiteX4" fmla="*/ 990600 w 990600"/>
                <a:gd name="connsiteY4" fmla="*/ 0 h 502571"/>
                <a:gd name="connsiteX5" fmla="*/ 858125 w 990600"/>
                <a:gd name="connsiteY5" fmla="*/ 498910 h 502571"/>
                <a:gd name="connsiteX6" fmla="*/ 140620 w 990600"/>
                <a:gd name="connsiteY6" fmla="*/ 502571 h 502571"/>
                <a:gd name="connsiteX7" fmla="*/ 0 w 990600"/>
                <a:gd name="connsiteY7" fmla="*/ 0 h 502571"/>
                <a:gd name="connsiteX0" fmla="*/ 0 w 990600"/>
                <a:gd name="connsiteY0" fmla="*/ 0 h 506234"/>
                <a:gd name="connsiteX1" fmla="*/ 419100 w 990600"/>
                <a:gd name="connsiteY1" fmla="*/ 0 h 506234"/>
                <a:gd name="connsiteX2" fmla="*/ 495300 w 990600"/>
                <a:gd name="connsiteY2" fmla="*/ 247650 h 506234"/>
                <a:gd name="connsiteX3" fmla="*/ 561975 w 990600"/>
                <a:gd name="connsiteY3" fmla="*/ 0 h 506234"/>
                <a:gd name="connsiteX4" fmla="*/ 990600 w 990600"/>
                <a:gd name="connsiteY4" fmla="*/ 0 h 506234"/>
                <a:gd name="connsiteX5" fmla="*/ 850855 w 990600"/>
                <a:gd name="connsiteY5" fmla="*/ 506234 h 506234"/>
                <a:gd name="connsiteX6" fmla="*/ 140620 w 990600"/>
                <a:gd name="connsiteY6" fmla="*/ 502571 h 506234"/>
                <a:gd name="connsiteX7" fmla="*/ 0 w 990600"/>
                <a:gd name="connsiteY7" fmla="*/ 0 h 506234"/>
                <a:gd name="connsiteX0" fmla="*/ 0 w 990600"/>
                <a:gd name="connsiteY0" fmla="*/ 0 h 502572"/>
                <a:gd name="connsiteX1" fmla="*/ 419100 w 990600"/>
                <a:gd name="connsiteY1" fmla="*/ 0 h 502572"/>
                <a:gd name="connsiteX2" fmla="*/ 495300 w 990600"/>
                <a:gd name="connsiteY2" fmla="*/ 247650 h 502572"/>
                <a:gd name="connsiteX3" fmla="*/ 561975 w 990600"/>
                <a:gd name="connsiteY3" fmla="*/ 0 h 502572"/>
                <a:gd name="connsiteX4" fmla="*/ 990600 w 990600"/>
                <a:gd name="connsiteY4" fmla="*/ 0 h 502572"/>
                <a:gd name="connsiteX5" fmla="*/ 850855 w 990600"/>
                <a:gd name="connsiteY5" fmla="*/ 502572 h 502572"/>
                <a:gd name="connsiteX6" fmla="*/ 140620 w 990600"/>
                <a:gd name="connsiteY6" fmla="*/ 502571 h 502572"/>
                <a:gd name="connsiteX7" fmla="*/ 0 w 990600"/>
                <a:gd name="connsiteY7" fmla="*/ 0 h 50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502572">
                  <a:moveTo>
                    <a:pt x="0" y="0"/>
                  </a:moveTo>
                  <a:lnTo>
                    <a:pt x="419100" y="0"/>
                  </a:lnTo>
                  <a:lnTo>
                    <a:pt x="495300" y="247650"/>
                  </a:lnTo>
                  <a:lnTo>
                    <a:pt x="561975" y="0"/>
                  </a:lnTo>
                  <a:lnTo>
                    <a:pt x="990600" y="0"/>
                  </a:lnTo>
                  <a:lnTo>
                    <a:pt x="850855" y="502572"/>
                  </a:lnTo>
                  <a:lnTo>
                    <a:pt x="140620" y="502571"/>
                  </a:lnTo>
                  <a:lnTo>
                    <a:pt x="0" y="0"/>
                  </a:ln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0" numCol="1" spcCol="0" rtlCol="0" fromWordArt="0" anchor="b" anchorCtr="0" forceAA="0" compatLnSpc="1">
              <a:prstTxWarp prst="textNoShape">
                <a:avLst/>
              </a:prstTxWarp>
              <a:noAutofit/>
            </a:bodyPr>
            <a:lstStyle/>
            <a:p>
              <a:pPr algn="ctr">
                <a:lnSpc>
                  <a:spcPct val="107000"/>
                </a:lnSpc>
                <a:spcBef>
                  <a:spcPts val="1800"/>
                </a:spcBef>
                <a:spcAft>
                  <a:spcPts val="0"/>
                </a:spcAft>
              </a:pPr>
              <a:r>
                <a:rPr lang="sv-SE" sz="1200" dirty="0">
                  <a:solidFill>
                    <a:srgbClr val="0D0D0D"/>
                  </a:solidFill>
                  <a:ea typeface="Calibri"/>
                  <a:cs typeface="Times New Roman"/>
                </a:rPr>
                <a:t>+</a:t>
              </a:r>
              <a:endParaRPr lang="sv-SE" sz="1200" dirty="0">
                <a:ea typeface="Calibri"/>
                <a:cs typeface="Times New Roman"/>
              </a:endParaRPr>
            </a:p>
          </p:txBody>
        </p:sp>
        <p:sp>
          <p:nvSpPr>
            <p:cNvPr id="64" name="Rectangle 63"/>
            <p:cNvSpPr/>
            <p:nvPr/>
          </p:nvSpPr>
          <p:spPr>
            <a:xfrm>
              <a:off x="3267076" y="2688492"/>
              <a:ext cx="1188000" cy="35464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smtClean="0">
                  <a:solidFill>
                    <a:schemeClr val="tx1"/>
                  </a:solidFill>
                </a:rPr>
                <a:t>ADD/SUB logic</a:t>
              </a:r>
            </a:p>
            <a:p>
              <a:pPr algn="ctr"/>
              <a:r>
                <a:rPr lang="sv-SE" sz="1200" dirty="0" smtClean="0">
                  <a:solidFill>
                    <a:schemeClr val="tx1"/>
                  </a:solidFill>
                </a:rPr>
                <a:t>Bit P, G</a:t>
              </a:r>
              <a:endParaRPr lang="sv-SE" sz="1200" dirty="0">
                <a:solidFill>
                  <a:schemeClr val="tx1"/>
                </a:solidFill>
              </a:endParaRPr>
            </a:p>
          </p:txBody>
        </p:sp>
        <p:cxnSp>
          <p:nvCxnSpPr>
            <p:cNvPr id="65" name="Straight Connector 64"/>
            <p:cNvCxnSpPr/>
            <p:nvPr/>
          </p:nvCxnSpPr>
          <p:spPr>
            <a:xfrm flipH="1">
              <a:off x="3374651" y="3738289"/>
              <a:ext cx="153840" cy="912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4133536" y="3738289"/>
              <a:ext cx="153840" cy="912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3232133" y="2208177"/>
              <a:ext cx="1200970" cy="338554"/>
            </a:xfrm>
            <a:prstGeom prst="rect">
              <a:avLst/>
            </a:prstGeom>
            <a:noFill/>
          </p:spPr>
          <p:txBody>
            <a:bodyPr wrap="none" rtlCol="0">
              <a:spAutoFit/>
            </a:bodyPr>
            <a:lstStyle/>
            <a:p>
              <a:r>
                <a:rPr lang="sv-SE" sz="1600" dirty="0">
                  <a:latin typeface="+mn-lt"/>
                </a:rPr>
                <a:t>a</a:t>
              </a:r>
              <a:r>
                <a:rPr lang="sv-SE" sz="1600" baseline="-25000" dirty="0" smtClean="0">
                  <a:latin typeface="+mn-lt"/>
                </a:rPr>
                <a:t>24:17</a:t>
              </a:r>
              <a:r>
                <a:rPr lang="sv-SE" sz="1600" dirty="0" smtClean="0">
                  <a:latin typeface="+mn-lt"/>
                </a:rPr>
                <a:t>    b</a:t>
              </a:r>
              <a:r>
                <a:rPr lang="sv-SE" sz="1600" baseline="-25000" dirty="0" smtClean="0">
                  <a:latin typeface="+mn-lt"/>
                </a:rPr>
                <a:t>24:17</a:t>
              </a:r>
              <a:endParaRPr lang="sv-SE" sz="1600" dirty="0">
                <a:latin typeface="+mn-lt"/>
              </a:endParaRPr>
            </a:p>
          </p:txBody>
        </p:sp>
        <p:sp>
          <p:nvSpPr>
            <p:cNvPr id="68" name="TextBox 67"/>
            <p:cNvSpPr txBox="1"/>
            <p:nvPr/>
          </p:nvSpPr>
          <p:spPr>
            <a:xfrm>
              <a:off x="3401250" y="4914444"/>
              <a:ext cx="862737" cy="338554"/>
            </a:xfrm>
            <a:prstGeom prst="rect">
              <a:avLst/>
            </a:prstGeom>
            <a:noFill/>
          </p:spPr>
          <p:txBody>
            <a:bodyPr wrap="none" rtlCol="0">
              <a:spAutoFit/>
            </a:bodyPr>
            <a:lstStyle/>
            <a:p>
              <a:r>
                <a:rPr lang="sv-SE" sz="1600" dirty="0" smtClean="0">
                  <a:latin typeface="+mn-lt"/>
                </a:rPr>
                <a:t>Sum</a:t>
              </a:r>
              <a:r>
                <a:rPr lang="sv-SE" sz="1600" baseline="-25000" dirty="0" smtClean="0">
                  <a:latin typeface="+mn-lt"/>
                </a:rPr>
                <a:t>24:17</a:t>
              </a:r>
              <a:endParaRPr lang="sv-SE" sz="1600" dirty="0">
                <a:latin typeface="+mn-lt"/>
              </a:endParaRPr>
            </a:p>
          </p:txBody>
        </p:sp>
        <p:cxnSp>
          <p:nvCxnSpPr>
            <p:cNvPr id="69" name="Straight Connector 68"/>
            <p:cNvCxnSpPr/>
            <p:nvPr/>
          </p:nvCxnSpPr>
          <p:spPr>
            <a:xfrm flipH="1">
              <a:off x="1158579" y="3963055"/>
              <a:ext cx="133150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1782002" y="4558883"/>
              <a:ext cx="0" cy="4385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Freeform 70"/>
            <p:cNvSpPr/>
            <p:nvPr/>
          </p:nvSpPr>
          <p:spPr>
            <a:xfrm flipH="1">
              <a:off x="1158579" y="4151145"/>
              <a:ext cx="1244914" cy="627025"/>
            </a:xfrm>
            <a:custGeom>
              <a:avLst/>
              <a:gdLst>
                <a:gd name="connsiteX0" fmla="*/ 0 w 981075"/>
                <a:gd name="connsiteY0" fmla="*/ 9525 h 504825"/>
                <a:gd name="connsiteX1" fmla="*/ 419100 w 981075"/>
                <a:gd name="connsiteY1" fmla="*/ 9525 h 504825"/>
                <a:gd name="connsiteX2" fmla="*/ 495300 w 981075"/>
                <a:gd name="connsiteY2" fmla="*/ 257175 h 504825"/>
                <a:gd name="connsiteX3" fmla="*/ 561975 w 981075"/>
                <a:gd name="connsiteY3" fmla="*/ 9525 h 504825"/>
                <a:gd name="connsiteX4" fmla="*/ 981075 w 981075"/>
                <a:gd name="connsiteY4" fmla="*/ 0 h 504825"/>
                <a:gd name="connsiteX5" fmla="*/ 876300 w 981075"/>
                <a:gd name="connsiteY5" fmla="*/ 485775 h 504825"/>
                <a:gd name="connsiteX6" fmla="*/ 133350 w 981075"/>
                <a:gd name="connsiteY6" fmla="*/ 504825 h 504825"/>
                <a:gd name="connsiteX7" fmla="*/ 0 w 981075"/>
                <a:gd name="connsiteY7" fmla="*/ 9525 h 504825"/>
                <a:gd name="connsiteX0" fmla="*/ 0 w 981075"/>
                <a:gd name="connsiteY0" fmla="*/ 9525 h 504825"/>
                <a:gd name="connsiteX1" fmla="*/ 419100 w 981075"/>
                <a:gd name="connsiteY1" fmla="*/ 9525 h 504825"/>
                <a:gd name="connsiteX2" fmla="*/ 495300 w 981075"/>
                <a:gd name="connsiteY2" fmla="*/ 257175 h 504825"/>
                <a:gd name="connsiteX3" fmla="*/ 561975 w 981075"/>
                <a:gd name="connsiteY3" fmla="*/ 9525 h 504825"/>
                <a:gd name="connsiteX4" fmla="*/ 981075 w 981075"/>
                <a:gd name="connsiteY4" fmla="*/ 0 h 504825"/>
                <a:gd name="connsiteX5" fmla="*/ 876300 w 981075"/>
                <a:gd name="connsiteY5" fmla="*/ 504825 h 504825"/>
                <a:gd name="connsiteX6" fmla="*/ 133350 w 981075"/>
                <a:gd name="connsiteY6" fmla="*/ 504825 h 504825"/>
                <a:gd name="connsiteX7" fmla="*/ 0 w 981075"/>
                <a:gd name="connsiteY7" fmla="*/ 9525 h 504825"/>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76300 w 990600"/>
                <a:gd name="connsiteY5" fmla="*/ 495300 h 495300"/>
                <a:gd name="connsiteX6" fmla="*/ 133350 w 990600"/>
                <a:gd name="connsiteY6" fmla="*/ 495300 h 495300"/>
                <a:gd name="connsiteX7" fmla="*/ 0 w 990600"/>
                <a:gd name="connsiteY7" fmla="*/ 0 h 495300"/>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61759 w 990600"/>
                <a:gd name="connsiteY5" fmla="*/ 495300 h 495300"/>
                <a:gd name="connsiteX6" fmla="*/ 133350 w 990600"/>
                <a:gd name="connsiteY6" fmla="*/ 495300 h 495300"/>
                <a:gd name="connsiteX7" fmla="*/ 0 w 990600"/>
                <a:gd name="connsiteY7" fmla="*/ 0 h 495300"/>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61759 w 990600"/>
                <a:gd name="connsiteY5" fmla="*/ 495300 h 495300"/>
                <a:gd name="connsiteX6" fmla="*/ 122444 w 990600"/>
                <a:gd name="connsiteY6" fmla="*/ 495300 h 495300"/>
                <a:gd name="connsiteX7" fmla="*/ 0 w 990600"/>
                <a:gd name="connsiteY7" fmla="*/ 0 h 495300"/>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61759 w 990600"/>
                <a:gd name="connsiteY5" fmla="*/ 495300 h 495300"/>
                <a:gd name="connsiteX6" fmla="*/ 133350 w 990600"/>
                <a:gd name="connsiteY6" fmla="*/ 495300 h 495300"/>
                <a:gd name="connsiteX7" fmla="*/ 0 w 990600"/>
                <a:gd name="connsiteY7" fmla="*/ 0 h 495300"/>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76300 w 990600"/>
                <a:gd name="connsiteY5" fmla="*/ 495300 h 495300"/>
                <a:gd name="connsiteX6" fmla="*/ 133350 w 990600"/>
                <a:gd name="connsiteY6" fmla="*/ 495300 h 495300"/>
                <a:gd name="connsiteX7" fmla="*/ 0 w 990600"/>
                <a:gd name="connsiteY7" fmla="*/ 0 h 495300"/>
                <a:gd name="connsiteX0" fmla="*/ 0 w 990600"/>
                <a:gd name="connsiteY0" fmla="*/ 0 h 498935"/>
                <a:gd name="connsiteX1" fmla="*/ 419100 w 990600"/>
                <a:gd name="connsiteY1" fmla="*/ 0 h 498935"/>
                <a:gd name="connsiteX2" fmla="*/ 495300 w 990600"/>
                <a:gd name="connsiteY2" fmla="*/ 247650 h 498935"/>
                <a:gd name="connsiteX3" fmla="*/ 561975 w 990600"/>
                <a:gd name="connsiteY3" fmla="*/ 0 h 498935"/>
                <a:gd name="connsiteX4" fmla="*/ 990600 w 990600"/>
                <a:gd name="connsiteY4" fmla="*/ 0 h 498935"/>
                <a:gd name="connsiteX5" fmla="*/ 865394 w 990600"/>
                <a:gd name="connsiteY5" fmla="*/ 498935 h 498935"/>
                <a:gd name="connsiteX6" fmla="*/ 133350 w 990600"/>
                <a:gd name="connsiteY6" fmla="*/ 495300 h 498935"/>
                <a:gd name="connsiteX7" fmla="*/ 0 w 990600"/>
                <a:gd name="connsiteY7" fmla="*/ 0 h 498935"/>
                <a:gd name="connsiteX0" fmla="*/ 0 w 990600"/>
                <a:gd name="connsiteY0" fmla="*/ 0 h 498935"/>
                <a:gd name="connsiteX1" fmla="*/ 419100 w 990600"/>
                <a:gd name="connsiteY1" fmla="*/ 0 h 498935"/>
                <a:gd name="connsiteX2" fmla="*/ 495300 w 990600"/>
                <a:gd name="connsiteY2" fmla="*/ 247650 h 498935"/>
                <a:gd name="connsiteX3" fmla="*/ 561975 w 990600"/>
                <a:gd name="connsiteY3" fmla="*/ 0 h 498935"/>
                <a:gd name="connsiteX4" fmla="*/ 990600 w 990600"/>
                <a:gd name="connsiteY4" fmla="*/ 0 h 498935"/>
                <a:gd name="connsiteX5" fmla="*/ 865394 w 990600"/>
                <a:gd name="connsiteY5" fmla="*/ 498935 h 498935"/>
                <a:gd name="connsiteX6" fmla="*/ 122444 w 990600"/>
                <a:gd name="connsiteY6" fmla="*/ 495300 h 498935"/>
                <a:gd name="connsiteX7" fmla="*/ 0 w 990600"/>
                <a:gd name="connsiteY7" fmla="*/ 0 h 498935"/>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61759 w 990600"/>
                <a:gd name="connsiteY5" fmla="*/ 491665 h 495300"/>
                <a:gd name="connsiteX6" fmla="*/ 122444 w 990600"/>
                <a:gd name="connsiteY6" fmla="*/ 495300 h 495300"/>
                <a:gd name="connsiteX7" fmla="*/ 0 w 990600"/>
                <a:gd name="connsiteY7" fmla="*/ 0 h 495300"/>
                <a:gd name="connsiteX0" fmla="*/ 0 w 990600"/>
                <a:gd name="connsiteY0" fmla="*/ 0 h 502571"/>
                <a:gd name="connsiteX1" fmla="*/ 419100 w 990600"/>
                <a:gd name="connsiteY1" fmla="*/ 0 h 502571"/>
                <a:gd name="connsiteX2" fmla="*/ 495300 w 990600"/>
                <a:gd name="connsiteY2" fmla="*/ 247650 h 502571"/>
                <a:gd name="connsiteX3" fmla="*/ 561975 w 990600"/>
                <a:gd name="connsiteY3" fmla="*/ 0 h 502571"/>
                <a:gd name="connsiteX4" fmla="*/ 990600 w 990600"/>
                <a:gd name="connsiteY4" fmla="*/ 0 h 502571"/>
                <a:gd name="connsiteX5" fmla="*/ 854489 w 990600"/>
                <a:gd name="connsiteY5" fmla="*/ 502571 h 502571"/>
                <a:gd name="connsiteX6" fmla="*/ 122444 w 990600"/>
                <a:gd name="connsiteY6" fmla="*/ 495300 h 502571"/>
                <a:gd name="connsiteX7" fmla="*/ 0 w 990600"/>
                <a:gd name="connsiteY7" fmla="*/ 0 h 502571"/>
                <a:gd name="connsiteX0" fmla="*/ 0 w 990600"/>
                <a:gd name="connsiteY0" fmla="*/ 0 h 495301"/>
                <a:gd name="connsiteX1" fmla="*/ 419100 w 990600"/>
                <a:gd name="connsiteY1" fmla="*/ 0 h 495301"/>
                <a:gd name="connsiteX2" fmla="*/ 495300 w 990600"/>
                <a:gd name="connsiteY2" fmla="*/ 247650 h 495301"/>
                <a:gd name="connsiteX3" fmla="*/ 561975 w 990600"/>
                <a:gd name="connsiteY3" fmla="*/ 0 h 495301"/>
                <a:gd name="connsiteX4" fmla="*/ 990600 w 990600"/>
                <a:gd name="connsiteY4" fmla="*/ 0 h 495301"/>
                <a:gd name="connsiteX5" fmla="*/ 854489 w 990600"/>
                <a:gd name="connsiteY5" fmla="*/ 495301 h 495301"/>
                <a:gd name="connsiteX6" fmla="*/ 122444 w 990600"/>
                <a:gd name="connsiteY6" fmla="*/ 495300 h 495301"/>
                <a:gd name="connsiteX7" fmla="*/ 0 w 990600"/>
                <a:gd name="connsiteY7" fmla="*/ 0 h 495301"/>
                <a:gd name="connsiteX0" fmla="*/ 0 w 990600"/>
                <a:gd name="connsiteY0" fmla="*/ 0 h 495301"/>
                <a:gd name="connsiteX1" fmla="*/ 419100 w 990600"/>
                <a:gd name="connsiteY1" fmla="*/ 0 h 495301"/>
                <a:gd name="connsiteX2" fmla="*/ 495300 w 990600"/>
                <a:gd name="connsiteY2" fmla="*/ 247650 h 495301"/>
                <a:gd name="connsiteX3" fmla="*/ 561975 w 990600"/>
                <a:gd name="connsiteY3" fmla="*/ 0 h 495301"/>
                <a:gd name="connsiteX4" fmla="*/ 990600 w 990600"/>
                <a:gd name="connsiteY4" fmla="*/ 0 h 495301"/>
                <a:gd name="connsiteX5" fmla="*/ 854489 w 990600"/>
                <a:gd name="connsiteY5" fmla="*/ 495301 h 495301"/>
                <a:gd name="connsiteX6" fmla="*/ 136985 w 990600"/>
                <a:gd name="connsiteY6" fmla="*/ 495300 h 495301"/>
                <a:gd name="connsiteX7" fmla="*/ 0 w 990600"/>
                <a:gd name="connsiteY7" fmla="*/ 0 h 495301"/>
                <a:gd name="connsiteX0" fmla="*/ 0 w 990600"/>
                <a:gd name="connsiteY0" fmla="*/ 0 h 502571"/>
                <a:gd name="connsiteX1" fmla="*/ 419100 w 990600"/>
                <a:gd name="connsiteY1" fmla="*/ 0 h 502571"/>
                <a:gd name="connsiteX2" fmla="*/ 495300 w 990600"/>
                <a:gd name="connsiteY2" fmla="*/ 247650 h 502571"/>
                <a:gd name="connsiteX3" fmla="*/ 561975 w 990600"/>
                <a:gd name="connsiteY3" fmla="*/ 0 h 502571"/>
                <a:gd name="connsiteX4" fmla="*/ 990600 w 990600"/>
                <a:gd name="connsiteY4" fmla="*/ 0 h 502571"/>
                <a:gd name="connsiteX5" fmla="*/ 854489 w 990600"/>
                <a:gd name="connsiteY5" fmla="*/ 495301 h 502571"/>
                <a:gd name="connsiteX6" fmla="*/ 140620 w 990600"/>
                <a:gd name="connsiteY6" fmla="*/ 502571 h 502571"/>
                <a:gd name="connsiteX7" fmla="*/ 0 w 990600"/>
                <a:gd name="connsiteY7" fmla="*/ 0 h 502571"/>
                <a:gd name="connsiteX0" fmla="*/ 0 w 990600"/>
                <a:gd name="connsiteY0" fmla="*/ 0 h 506207"/>
                <a:gd name="connsiteX1" fmla="*/ 419100 w 990600"/>
                <a:gd name="connsiteY1" fmla="*/ 0 h 506207"/>
                <a:gd name="connsiteX2" fmla="*/ 495300 w 990600"/>
                <a:gd name="connsiteY2" fmla="*/ 247650 h 506207"/>
                <a:gd name="connsiteX3" fmla="*/ 561975 w 990600"/>
                <a:gd name="connsiteY3" fmla="*/ 0 h 506207"/>
                <a:gd name="connsiteX4" fmla="*/ 990600 w 990600"/>
                <a:gd name="connsiteY4" fmla="*/ 0 h 506207"/>
                <a:gd name="connsiteX5" fmla="*/ 850854 w 990600"/>
                <a:gd name="connsiteY5" fmla="*/ 506207 h 506207"/>
                <a:gd name="connsiteX6" fmla="*/ 140620 w 990600"/>
                <a:gd name="connsiteY6" fmla="*/ 502571 h 506207"/>
                <a:gd name="connsiteX7" fmla="*/ 0 w 990600"/>
                <a:gd name="connsiteY7" fmla="*/ 0 h 506207"/>
                <a:gd name="connsiteX0" fmla="*/ 0 w 990600"/>
                <a:gd name="connsiteY0" fmla="*/ 0 h 502572"/>
                <a:gd name="connsiteX1" fmla="*/ 419100 w 990600"/>
                <a:gd name="connsiteY1" fmla="*/ 0 h 502572"/>
                <a:gd name="connsiteX2" fmla="*/ 495300 w 990600"/>
                <a:gd name="connsiteY2" fmla="*/ 247650 h 502572"/>
                <a:gd name="connsiteX3" fmla="*/ 561975 w 990600"/>
                <a:gd name="connsiteY3" fmla="*/ 0 h 502572"/>
                <a:gd name="connsiteX4" fmla="*/ 990600 w 990600"/>
                <a:gd name="connsiteY4" fmla="*/ 0 h 502572"/>
                <a:gd name="connsiteX5" fmla="*/ 847219 w 990600"/>
                <a:gd name="connsiteY5" fmla="*/ 502572 h 502572"/>
                <a:gd name="connsiteX6" fmla="*/ 140620 w 990600"/>
                <a:gd name="connsiteY6" fmla="*/ 502571 h 502572"/>
                <a:gd name="connsiteX7" fmla="*/ 0 w 990600"/>
                <a:gd name="connsiteY7" fmla="*/ 0 h 502572"/>
                <a:gd name="connsiteX0" fmla="*/ 0 w 990600"/>
                <a:gd name="connsiteY0" fmla="*/ 0 h 502571"/>
                <a:gd name="connsiteX1" fmla="*/ 419100 w 990600"/>
                <a:gd name="connsiteY1" fmla="*/ 0 h 502571"/>
                <a:gd name="connsiteX2" fmla="*/ 495300 w 990600"/>
                <a:gd name="connsiteY2" fmla="*/ 247650 h 502571"/>
                <a:gd name="connsiteX3" fmla="*/ 561975 w 990600"/>
                <a:gd name="connsiteY3" fmla="*/ 0 h 502571"/>
                <a:gd name="connsiteX4" fmla="*/ 990600 w 990600"/>
                <a:gd name="connsiteY4" fmla="*/ 0 h 502571"/>
                <a:gd name="connsiteX5" fmla="*/ 858125 w 990600"/>
                <a:gd name="connsiteY5" fmla="*/ 498910 h 502571"/>
                <a:gd name="connsiteX6" fmla="*/ 140620 w 990600"/>
                <a:gd name="connsiteY6" fmla="*/ 502571 h 502571"/>
                <a:gd name="connsiteX7" fmla="*/ 0 w 990600"/>
                <a:gd name="connsiteY7" fmla="*/ 0 h 502571"/>
                <a:gd name="connsiteX0" fmla="*/ 0 w 990600"/>
                <a:gd name="connsiteY0" fmla="*/ 0 h 506234"/>
                <a:gd name="connsiteX1" fmla="*/ 419100 w 990600"/>
                <a:gd name="connsiteY1" fmla="*/ 0 h 506234"/>
                <a:gd name="connsiteX2" fmla="*/ 495300 w 990600"/>
                <a:gd name="connsiteY2" fmla="*/ 247650 h 506234"/>
                <a:gd name="connsiteX3" fmla="*/ 561975 w 990600"/>
                <a:gd name="connsiteY3" fmla="*/ 0 h 506234"/>
                <a:gd name="connsiteX4" fmla="*/ 990600 w 990600"/>
                <a:gd name="connsiteY4" fmla="*/ 0 h 506234"/>
                <a:gd name="connsiteX5" fmla="*/ 850855 w 990600"/>
                <a:gd name="connsiteY5" fmla="*/ 506234 h 506234"/>
                <a:gd name="connsiteX6" fmla="*/ 140620 w 990600"/>
                <a:gd name="connsiteY6" fmla="*/ 502571 h 506234"/>
                <a:gd name="connsiteX7" fmla="*/ 0 w 990600"/>
                <a:gd name="connsiteY7" fmla="*/ 0 h 506234"/>
                <a:gd name="connsiteX0" fmla="*/ 0 w 990600"/>
                <a:gd name="connsiteY0" fmla="*/ 0 h 502572"/>
                <a:gd name="connsiteX1" fmla="*/ 419100 w 990600"/>
                <a:gd name="connsiteY1" fmla="*/ 0 h 502572"/>
                <a:gd name="connsiteX2" fmla="*/ 495300 w 990600"/>
                <a:gd name="connsiteY2" fmla="*/ 247650 h 502572"/>
                <a:gd name="connsiteX3" fmla="*/ 561975 w 990600"/>
                <a:gd name="connsiteY3" fmla="*/ 0 h 502572"/>
                <a:gd name="connsiteX4" fmla="*/ 990600 w 990600"/>
                <a:gd name="connsiteY4" fmla="*/ 0 h 502572"/>
                <a:gd name="connsiteX5" fmla="*/ 850855 w 990600"/>
                <a:gd name="connsiteY5" fmla="*/ 502572 h 502572"/>
                <a:gd name="connsiteX6" fmla="*/ 140620 w 990600"/>
                <a:gd name="connsiteY6" fmla="*/ 502571 h 502572"/>
                <a:gd name="connsiteX7" fmla="*/ 0 w 990600"/>
                <a:gd name="connsiteY7" fmla="*/ 0 h 50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502572">
                  <a:moveTo>
                    <a:pt x="0" y="0"/>
                  </a:moveTo>
                  <a:lnTo>
                    <a:pt x="419100" y="0"/>
                  </a:lnTo>
                  <a:lnTo>
                    <a:pt x="495300" y="247650"/>
                  </a:lnTo>
                  <a:lnTo>
                    <a:pt x="561975" y="0"/>
                  </a:lnTo>
                  <a:lnTo>
                    <a:pt x="990600" y="0"/>
                  </a:lnTo>
                  <a:lnTo>
                    <a:pt x="850855" y="502572"/>
                  </a:lnTo>
                  <a:lnTo>
                    <a:pt x="140620" y="502571"/>
                  </a:lnTo>
                  <a:lnTo>
                    <a:pt x="0" y="0"/>
                  </a:ln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0" numCol="1" spcCol="0" rtlCol="0" fromWordArt="0" anchor="b" anchorCtr="0" forceAA="0" compatLnSpc="1">
              <a:prstTxWarp prst="textNoShape">
                <a:avLst/>
              </a:prstTxWarp>
              <a:noAutofit/>
            </a:bodyPr>
            <a:lstStyle/>
            <a:p>
              <a:pPr algn="ctr">
                <a:lnSpc>
                  <a:spcPct val="107000"/>
                </a:lnSpc>
                <a:spcBef>
                  <a:spcPts val="1800"/>
                </a:spcBef>
                <a:spcAft>
                  <a:spcPts val="0"/>
                </a:spcAft>
              </a:pPr>
              <a:r>
                <a:rPr lang="sv-SE" sz="1200" dirty="0" smtClean="0">
                  <a:solidFill>
                    <a:srgbClr val="0D0D0D"/>
                  </a:solidFill>
                  <a:effectLst/>
                  <a:ea typeface="Calibri"/>
                  <a:cs typeface="Times New Roman"/>
                </a:rPr>
                <a:t>+</a:t>
              </a:r>
              <a:endParaRPr lang="sv-SE" sz="1200" dirty="0">
                <a:effectLst/>
                <a:ea typeface="Calibri"/>
                <a:cs typeface="Times New Roman"/>
              </a:endParaRPr>
            </a:p>
          </p:txBody>
        </p:sp>
        <p:sp>
          <p:nvSpPr>
            <p:cNvPr id="72" name="Rectangle 71"/>
            <p:cNvSpPr/>
            <p:nvPr/>
          </p:nvSpPr>
          <p:spPr>
            <a:xfrm>
              <a:off x="1214727" y="2688492"/>
              <a:ext cx="1188765" cy="35464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smtClean="0">
                  <a:solidFill>
                    <a:schemeClr val="tx1"/>
                  </a:solidFill>
                </a:rPr>
                <a:t>ADD/SUB logic</a:t>
              </a:r>
            </a:p>
            <a:p>
              <a:pPr algn="ctr"/>
              <a:r>
                <a:rPr lang="sv-SE" sz="1200" dirty="0" smtClean="0">
                  <a:solidFill>
                    <a:schemeClr val="tx1"/>
                  </a:solidFill>
                </a:rPr>
                <a:t>Bit P, G</a:t>
              </a:r>
              <a:endParaRPr lang="sv-SE" sz="1200" dirty="0">
                <a:solidFill>
                  <a:schemeClr val="tx1"/>
                </a:solidFill>
              </a:endParaRPr>
            </a:p>
          </p:txBody>
        </p:sp>
        <p:sp>
          <p:nvSpPr>
            <p:cNvPr id="73" name="Rectangle 72"/>
            <p:cNvSpPr/>
            <p:nvPr/>
          </p:nvSpPr>
          <p:spPr>
            <a:xfrm>
              <a:off x="1287492" y="3138341"/>
              <a:ext cx="1116000" cy="35464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nSpc>
                  <a:spcPts val="1200"/>
                </a:lnSpc>
              </a:pPr>
              <a:r>
                <a:rPr lang="sv-SE" sz="1200" dirty="0">
                  <a:solidFill>
                    <a:schemeClr val="tx1"/>
                  </a:solidFill>
                </a:rPr>
                <a:t>G</a:t>
              </a:r>
              <a:r>
                <a:rPr lang="sv-SE" sz="1200" baseline="-25000" dirty="0" smtClean="0">
                  <a:solidFill>
                    <a:schemeClr val="tx1"/>
                  </a:solidFill>
                </a:rPr>
                <a:t>32:25</a:t>
              </a:r>
            </a:p>
            <a:p>
              <a:pPr>
                <a:lnSpc>
                  <a:spcPts val="1200"/>
                </a:lnSpc>
              </a:pPr>
              <a:r>
                <a:rPr lang="sv-SE" sz="1200" dirty="0" smtClean="0">
                  <a:solidFill>
                    <a:schemeClr val="tx1"/>
                  </a:solidFill>
                </a:rPr>
                <a:t>P</a:t>
              </a:r>
              <a:r>
                <a:rPr lang="sv-SE" sz="1200" baseline="-25000" dirty="0" smtClean="0">
                  <a:solidFill>
                    <a:schemeClr val="tx1"/>
                  </a:solidFill>
                </a:rPr>
                <a:t>32:25</a:t>
              </a:r>
              <a:endParaRPr lang="sv-SE" sz="1200" baseline="-25000" dirty="0">
                <a:solidFill>
                  <a:schemeClr val="tx1"/>
                </a:solidFill>
              </a:endParaRPr>
            </a:p>
          </p:txBody>
        </p:sp>
        <p:cxnSp>
          <p:nvCxnSpPr>
            <p:cNvPr id="74" name="Straight Connector 73"/>
            <p:cNvCxnSpPr/>
            <p:nvPr/>
          </p:nvCxnSpPr>
          <p:spPr>
            <a:xfrm flipH="1">
              <a:off x="1319390" y="3738289"/>
              <a:ext cx="153840" cy="912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a:off x="2071417" y="3738289"/>
              <a:ext cx="153840" cy="912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1064333" y="2208177"/>
              <a:ext cx="1433406" cy="338554"/>
            </a:xfrm>
            <a:prstGeom prst="rect">
              <a:avLst/>
            </a:prstGeom>
            <a:noFill/>
          </p:spPr>
          <p:txBody>
            <a:bodyPr wrap="none" rtlCol="0">
              <a:spAutoFit/>
            </a:bodyPr>
            <a:lstStyle/>
            <a:p>
              <a:r>
                <a:rPr lang="sv-SE" sz="1600" dirty="0">
                  <a:latin typeface="+mn-lt"/>
                </a:rPr>
                <a:t>a</a:t>
              </a:r>
              <a:r>
                <a:rPr lang="sv-SE" sz="1600" baseline="-25000" dirty="0" smtClean="0">
                  <a:latin typeface="+mn-lt"/>
                </a:rPr>
                <a:t>32:25</a:t>
              </a:r>
              <a:r>
                <a:rPr lang="sv-SE" sz="1600" dirty="0" smtClean="0">
                  <a:latin typeface="+mn-lt"/>
                </a:rPr>
                <a:t>         b</a:t>
              </a:r>
              <a:r>
                <a:rPr lang="sv-SE" sz="1600" baseline="-25000" dirty="0" smtClean="0">
                  <a:latin typeface="+mn-lt"/>
                </a:rPr>
                <a:t>32:25</a:t>
              </a:r>
              <a:endParaRPr lang="sv-SE" sz="1600" dirty="0">
                <a:latin typeface="+mn-lt"/>
              </a:endParaRPr>
            </a:p>
          </p:txBody>
        </p:sp>
        <p:sp>
          <p:nvSpPr>
            <p:cNvPr id="77" name="TextBox 76"/>
            <p:cNvSpPr txBox="1"/>
            <p:nvPr/>
          </p:nvSpPr>
          <p:spPr>
            <a:xfrm>
              <a:off x="1349668" y="4914444"/>
              <a:ext cx="862737" cy="338554"/>
            </a:xfrm>
            <a:prstGeom prst="rect">
              <a:avLst/>
            </a:prstGeom>
            <a:noFill/>
          </p:spPr>
          <p:txBody>
            <a:bodyPr wrap="none" rtlCol="0">
              <a:spAutoFit/>
            </a:bodyPr>
            <a:lstStyle/>
            <a:p>
              <a:r>
                <a:rPr lang="sv-SE" sz="1600" dirty="0" smtClean="0">
                  <a:latin typeface="+mn-lt"/>
                </a:rPr>
                <a:t>Sum</a:t>
              </a:r>
              <a:r>
                <a:rPr lang="sv-SE" sz="1600" baseline="-25000" dirty="0" smtClean="0">
                  <a:latin typeface="+mn-lt"/>
                </a:rPr>
                <a:t>32:25</a:t>
              </a:r>
              <a:endParaRPr lang="sv-SE" sz="1600" dirty="0">
                <a:latin typeface="+mn-lt"/>
              </a:endParaRPr>
            </a:p>
          </p:txBody>
        </p:sp>
        <p:cxnSp>
          <p:nvCxnSpPr>
            <p:cNvPr id="78" name="Straight Connector 77"/>
            <p:cNvCxnSpPr/>
            <p:nvPr/>
          </p:nvCxnSpPr>
          <p:spPr>
            <a:xfrm flipH="1">
              <a:off x="7365600" y="3963055"/>
              <a:ext cx="147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5917895" y="4550719"/>
              <a:ext cx="0" cy="4385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Freeform 79"/>
            <p:cNvSpPr/>
            <p:nvPr/>
          </p:nvSpPr>
          <p:spPr>
            <a:xfrm flipH="1">
              <a:off x="5290108" y="4142981"/>
              <a:ext cx="1244915" cy="627025"/>
            </a:xfrm>
            <a:custGeom>
              <a:avLst/>
              <a:gdLst>
                <a:gd name="connsiteX0" fmla="*/ 0 w 981075"/>
                <a:gd name="connsiteY0" fmla="*/ 9525 h 504825"/>
                <a:gd name="connsiteX1" fmla="*/ 419100 w 981075"/>
                <a:gd name="connsiteY1" fmla="*/ 9525 h 504825"/>
                <a:gd name="connsiteX2" fmla="*/ 495300 w 981075"/>
                <a:gd name="connsiteY2" fmla="*/ 257175 h 504825"/>
                <a:gd name="connsiteX3" fmla="*/ 561975 w 981075"/>
                <a:gd name="connsiteY3" fmla="*/ 9525 h 504825"/>
                <a:gd name="connsiteX4" fmla="*/ 981075 w 981075"/>
                <a:gd name="connsiteY4" fmla="*/ 0 h 504825"/>
                <a:gd name="connsiteX5" fmla="*/ 876300 w 981075"/>
                <a:gd name="connsiteY5" fmla="*/ 485775 h 504825"/>
                <a:gd name="connsiteX6" fmla="*/ 133350 w 981075"/>
                <a:gd name="connsiteY6" fmla="*/ 504825 h 504825"/>
                <a:gd name="connsiteX7" fmla="*/ 0 w 981075"/>
                <a:gd name="connsiteY7" fmla="*/ 9525 h 504825"/>
                <a:gd name="connsiteX0" fmla="*/ 0 w 981075"/>
                <a:gd name="connsiteY0" fmla="*/ 9525 h 504825"/>
                <a:gd name="connsiteX1" fmla="*/ 419100 w 981075"/>
                <a:gd name="connsiteY1" fmla="*/ 9525 h 504825"/>
                <a:gd name="connsiteX2" fmla="*/ 495300 w 981075"/>
                <a:gd name="connsiteY2" fmla="*/ 257175 h 504825"/>
                <a:gd name="connsiteX3" fmla="*/ 561975 w 981075"/>
                <a:gd name="connsiteY3" fmla="*/ 9525 h 504825"/>
                <a:gd name="connsiteX4" fmla="*/ 981075 w 981075"/>
                <a:gd name="connsiteY4" fmla="*/ 0 h 504825"/>
                <a:gd name="connsiteX5" fmla="*/ 876300 w 981075"/>
                <a:gd name="connsiteY5" fmla="*/ 504825 h 504825"/>
                <a:gd name="connsiteX6" fmla="*/ 133350 w 981075"/>
                <a:gd name="connsiteY6" fmla="*/ 504825 h 504825"/>
                <a:gd name="connsiteX7" fmla="*/ 0 w 981075"/>
                <a:gd name="connsiteY7" fmla="*/ 9525 h 504825"/>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76300 w 990600"/>
                <a:gd name="connsiteY5" fmla="*/ 495300 h 495300"/>
                <a:gd name="connsiteX6" fmla="*/ 133350 w 990600"/>
                <a:gd name="connsiteY6" fmla="*/ 495300 h 495300"/>
                <a:gd name="connsiteX7" fmla="*/ 0 w 990600"/>
                <a:gd name="connsiteY7" fmla="*/ 0 h 495300"/>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61759 w 990600"/>
                <a:gd name="connsiteY5" fmla="*/ 495300 h 495300"/>
                <a:gd name="connsiteX6" fmla="*/ 133350 w 990600"/>
                <a:gd name="connsiteY6" fmla="*/ 495300 h 495300"/>
                <a:gd name="connsiteX7" fmla="*/ 0 w 990600"/>
                <a:gd name="connsiteY7" fmla="*/ 0 h 495300"/>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61759 w 990600"/>
                <a:gd name="connsiteY5" fmla="*/ 495300 h 495300"/>
                <a:gd name="connsiteX6" fmla="*/ 122444 w 990600"/>
                <a:gd name="connsiteY6" fmla="*/ 495300 h 495300"/>
                <a:gd name="connsiteX7" fmla="*/ 0 w 990600"/>
                <a:gd name="connsiteY7" fmla="*/ 0 h 495300"/>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61759 w 990600"/>
                <a:gd name="connsiteY5" fmla="*/ 495300 h 495300"/>
                <a:gd name="connsiteX6" fmla="*/ 133350 w 990600"/>
                <a:gd name="connsiteY6" fmla="*/ 495300 h 495300"/>
                <a:gd name="connsiteX7" fmla="*/ 0 w 990600"/>
                <a:gd name="connsiteY7" fmla="*/ 0 h 495300"/>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76300 w 990600"/>
                <a:gd name="connsiteY5" fmla="*/ 495300 h 495300"/>
                <a:gd name="connsiteX6" fmla="*/ 133350 w 990600"/>
                <a:gd name="connsiteY6" fmla="*/ 495300 h 495300"/>
                <a:gd name="connsiteX7" fmla="*/ 0 w 990600"/>
                <a:gd name="connsiteY7" fmla="*/ 0 h 495300"/>
                <a:gd name="connsiteX0" fmla="*/ 0 w 990600"/>
                <a:gd name="connsiteY0" fmla="*/ 0 h 498935"/>
                <a:gd name="connsiteX1" fmla="*/ 419100 w 990600"/>
                <a:gd name="connsiteY1" fmla="*/ 0 h 498935"/>
                <a:gd name="connsiteX2" fmla="*/ 495300 w 990600"/>
                <a:gd name="connsiteY2" fmla="*/ 247650 h 498935"/>
                <a:gd name="connsiteX3" fmla="*/ 561975 w 990600"/>
                <a:gd name="connsiteY3" fmla="*/ 0 h 498935"/>
                <a:gd name="connsiteX4" fmla="*/ 990600 w 990600"/>
                <a:gd name="connsiteY4" fmla="*/ 0 h 498935"/>
                <a:gd name="connsiteX5" fmla="*/ 865394 w 990600"/>
                <a:gd name="connsiteY5" fmla="*/ 498935 h 498935"/>
                <a:gd name="connsiteX6" fmla="*/ 133350 w 990600"/>
                <a:gd name="connsiteY6" fmla="*/ 495300 h 498935"/>
                <a:gd name="connsiteX7" fmla="*/ 0 w 990600"/>
                <a:gd name="connsiteY7" fmla="*/ 0 h 498935"/>
                <a:gd name="connsiteX0" fmla="*/ 0 w 990600"/>
                <a:gd name="connsiteY0" fmla="*/ 0 h 498935"/>
                <a:gd name="connsiteX1" fmla="*/ 419100 w 990600"/>
                <a:gd name="connsiteY1" fmla="*/ 0 h 498935"/>
                <a:gd name="connsiteX2" fmla="*/ 495300 w 990600"/>
                <a:gd name="connsiteY2" fmla="*/ 247650 h 498935"/>
                <a:gd name="connsiteX3" fmla="*/ 561975 w 990600"/>
                <a:gd name="connsiteY3" fmla="*/ 0 h 498935"/>
                <a:gd name="connsiteX4" fmla="*/ 990600 w 990600"/>
                <a:gd name="connsiteY4" fmla="*/ 0 h 498935"/>
                <a:gd name="connsiteX5" fmla="*/ 865394 w 990600"/>
                <a:gd name="connsiteY5" fmla="*/ 498935 h 498935"/>
                <a:gd name="connsiteX6" fmla="*/ 122444 w 990600"/>
                <a:gd name="connsiteY6" fmla="*/ 495300 h 498935"/>
                <a:gd name="connsiteX7" fmla="*/ 0 w 990600"/>
                <a:gd name="connsiteY7" fmla="*/ 0 h 498935"/>
                <a:gd name="connsiteX0" fmla="*/ 0 w 990600"/>
                <a:gd name="connsiteY0" fmla="*/ 0 h 495300"/>
                <a:gd name="connsiteX1" fmla="*/ 419100 w 990600"/>
                <a:gd name="connsiteY1" fmla="*/ 0 h 495300"/>
                <a:gd name="connsiteX2" fmla="*/ 495300 w 990600"/>
                <a:gd name="connsiteY2" fmla="*/ 247650 h 495300"/>
                <a:gd name="connsiteX3" fmla="*/ 561975 w 990600"/>
                <a:gd name="connsiteY3" fmla="*/ 0 h 495300"/>
                <a:gd name="connsiteX4" fmla="*/ 990600 w 990600"/>
                <a:gd name="connsiteY4" fmla="*/ 0 h 495300"/>
                <a:gd name="connsiteX5" fmla="*/ 861759 w 990600"/>
                <a:gd name="connsiteY5" fmla="*/ 491665 h 495300"/>
                <a:gd name="connsiteX6" fmla="*/ 122444 w 990600"/>
                <a:gd name="connsiteY6" fmla="*/ 495300 h 495300"/>
                <a:gd name="connsiteX7" fmla="*/ 0 w 990600"/>
                <a:gd name="connsiteY7" fmla="*/ 0 h 495300"/>
                <a:gd name="connsiteX0" fmla="*/ 0 w 990600"/>
                <a:gd name="connsiteY0" fmla="*/ 0 h 502571"/>
                <a:gd name="connsiteX1" fmla="*/ 419100 w 990600"/>
                <a:gd name="connsiteY1" fmla="*/ 0 h 502571"/>
                <a:gd name="connsiteX2" fmla="*/ 495300 w 990600"/>
                <a:gd name="connsiteY2" fmla="*/ 247650 h 502571"/>
                <a:gd name="connsiteX3" fmla="*/ 561975 w 990600"/>
                <a:gd name="connsiteY3" fmla="*/ 0 h 502571"/>
                <a:gd name="connsiteX4" fmla="*/ 990600 w 990600"/>
                <a:gd name="connsiteY4" fmla="*/ 0 h 502571"/>
                <a:gd name="connsiteX5" fmla="*/ 854489 w 990600"/>
                <a:gd name="connsiteY5" fmla="*/ 502571 h 502571"/>
                <a:gd name="connsiteX6" fmla="*/ 122444 w 990600"/>
                <a:gd name="connsiteY6" fmla="*/ 495300 h 502571"/>
                <a:gd name="connsiteX7" fmla="*/ 0 w 990600"/>
                <a:gd name="connsiteY7" fmla="*/ 0 h 502571"/>
                <a:gd name="connsiteX0" fmla="*/ 0 w 990600"/>
                <a:gd name="connsiteY0" fmla="*/ 0 h 495301"/>
                <a:gd name="connsiteX1" fmla="*/ 419100 w 990600"/>
                <a:gd name="connsiteY1" fmla="*/ 0 h 495301"/>
                <a:gd name="connsiteX2" fmla="*/ 495300 w 990600"/>
                <a:gd name="connsiteY2" fmla="*/ 247650 h 495301"/>
                <a:gd name="connsiteX3" fmla="*/ 561975 w 990600"/>
                <a:gd name="connsiteY3" fmla="*/ 0 h 495301"/>
                <a:gd name="connsiteX4" fmla="*/ 990600 w 990600"/>
                <a:gd name="connsiteY4" fmla="*/ 0 h 495301"/>
                <a:gd name="connsiteX5" fmla="*/ 854489 w 990600"/>
                <a:gd name="connsiteY5" fmla="*/ 495301 h 495301"/>
                <a:gd name="connsiteX6" fmla="*/ 122444 w 990600"/>
                <a:gd name="connsiteY6" fmla="*/ 495300 h 495301"/>
                <a:gd name="connsiteX7" fmla="*/ 0 w 990600"/>
                <a:gd name="connsiteY7" fmla="*/ 0 h 495301"/>
                <a:gd name="connsiteX0" fmla="*/ 0 w 990600"/>
                <a:gd name="connsiteY0" fmla="*/ 0 h 495301"/>
                <a:gd name="connsiteX1" fmla="*/ 419100 w 990600"/>
                <a:gd name="connsiteY1" fmla="*/ 0 h 495301"/>
                <a:gd name="connsiteX2" fmla="*/ 495300 w 990600"/>
                <a:gd name="connsiteY2" fmla="*/ 247650 h 495301"/>
                <a:gd name="connsiteX3" fmla="*/ 561975 w 990600"/>
                <a:gd name="connsiteY3" fmla="*/ 0 h 495301"/>
                <a:gd name="connsiteX4" fmla="*/ 990600 w 990600"/>
                <a:gd name="connsiteY4" fmla="*/ 0 h 495301"/>
                <a:gd name="connsiteX5" fmla="*/ 854489 w 990600"/>
                <a:gd name="connsiteY5" fmla="*/ 495301 h 495301"/>
                <a:gd name="connsiteX6" fmla="*/ 136985 w 990600"/>
                <a:gd name="connsiteY6" fmla="*/ 495300 h 495301"/>
                <a:gd name="connsiteX7" fmla="*/ 0 w 990600"/>
                <a:gd name="connsiteY7" fmla="*/ 0 h 495301"/>
                <a:gd name="connsiteX0" fmla="*/ 0 w 990600"/>
                <a:gd name="connsiteY0" fmla="*/ 0 h 502571"/>
                <a:gd name="connsiteX1" fmla="*/ 419100 w 990600"/>
                <a:gd name="connsiteY1" fmla="*/ 0 h 502571"/>
                <a:gd name="connsiteX2" fmla="*/ 495300 w 990600"/>
                <a:gd name="connsiteY2" fmla="*/ 247650 h 502571"/>
                <a:gd name="connsiteX3" fmla="*/ 561975 w 990600"/>
                <a:gd name="connsiteY3" fmla="*/ 0 h 502571"/>
                <a:gd name="connsiteX4" fmla="*/ 990600 w 990600"/>
                <a:gd name="connsiteY4" fmla="*/ 0 h 502571"/>
                <a:gd name="connsiteX5" fmla="*/ 854489 w 990600"/>
                <a:gd name="connsiteY5" fmla="*/ 495301 h 502571"/>
                <a:gd name="connsiteX6" fmla="*/ 140620 w 990600"/>
                <a:gd name="connsiteY6" fmla="*/ 502571 h 502571"/>
                <a:gd name="connsiteX7" fmla="*/ 0 w 990600"/>
                <a:gd name="connsiteY7" fmla="*/ 0 h 502571"/>
                <a:gd name="connsiteX0" fmla="*/ 0 w 990600"/>
                <a:gd name="connsiteY0" fmla="*/ 0 h 506207"/>
                <a:gd name="connsiteX1" fmla="*/ 419100 w 990600"/>
                <a:gd name="connsiteY1" fmla="*/ 0 h 506207"/>
                <a:gd name="connsiteX2" fmla="*/ 495300 w 990600"/>
                <a:gd name="connsiteY2" fmla="*/ 247650 h 506207"/>
                <a:gd name="connsiteX3" fmla="*/ 561975 w 990600"/>
                <a:gd name="connsiteY3" fmla="*/ 0 h 506207"/>
                <a:gd name="connsiteX4" fmla="*/ 990600 w 990600"/>
                <a:gd name="connsiteY4" fmla="*/ 0 h 506207"/>
                <a:gd name="connsiteX5" fmla="*/ 850854 w 990600"/>
                <a:gd name="connsiteY5" fmla="*/ 506207 h 506207"/>
                <a:gd name="connsiteX6" fmla="*/ 140620 w 990600"/>
                <a:gd name="connsiteY6" fmla="*/ 502571 h 506207"/>
                <a:gd name="connsiteX7" fmla="*/ 0 w 990600"/>
                <a:gd name="connsiteY7" fmla="*/ 0 h 506207"/>
                <a:gd name="connsiteX0" fmla="*/ 0 w 990600"/>
                <a:gd name="connsiteY0" fmla="*/ 0 h 502572"/>
                <a:gd name="connsiteX1" fmla="*/ 419100 w 990600"/>
                <a:gd name="connsiteY1" fmla="*/ 0 h 502572"/>
                <a:gd name="connsiteX2" fmla="*/ 495300 w 990600"/>
                <a:gd name="connsiteY2" fmla="*/ 247650 h 502572"/>
                <a:gd name="connsiteX3" fmla="*/ 561975 w 990600"/>
                <a:gd name="connsiteY3" fmla="*/ 0 h 502572"/>
                <a:gd name="connsiteX4" fmla="*/ 990600 w 990600"/>
                <a:gd name="connsiteY4" fmla="*/ 0 h 502572"/>
                <a:gd name="connsiteX5" fmla="*/ 847219 w 990600"/>
                <a:gd name="connsiteY5" fmla="*/ 502572 h 502572"/>
                <a:gd name="connsiteX6" fmla="*/ 140620 w 990600"/>
                <a:gd name="connsiteY6" fmla="*/ 502571 h 502572"/>
                <a:gd name="connsiteX7" fmla="*/ 0 w 990600"/>
                <a:gd name="connsiteY7" fmla="*/ 0 h 502572"/>
                <a:gd name="connsiteX0" fmla="*/ 0 w 990600"/>
                <a:gd name="connsiteY0" fmla="*/ 0 h 502571"/>
                <a:gd name="connsiteX1" fmla="*/ 419100 w 990600"/>
                <a:gd name="connsiteY1" fmla="*/ 0 h 502571"/>
                <a:gd name="connsiteX2" fmla="*/ 495300 w 990600"/>
                <a:gd name="connsiteY2" fmla="*/ 247650 h 502571"/>
                <a:gd name="connsiteX3" fmla="*/ 561975 w 990600"/>
                <a:gd name="connsiteY3" fmla="*/ 0 h 502571"/>
                <a:gd name="connsiteX4" fmla="*/ 990600 w 990600"/>
                <a:gd name="connsiteY4" fmla="*/ 0 h 502571"/>
                <a:gd name="connsiteX5" fmla="*/ 858125 w 990600"/>
                <a:gd name="connsiteY5" fmla="*/ 498910 h 502571"/>
                <a:gd name="connsiteX6" fmla="*/ 140620 w 990600"/>
                <a:gd name="connsiteY6" fmla="*/ 502571 h 502571"/>
                <a:gd name="connsiteX7" fmla="*/ 0 w 990600"/>
                <a:gd name="connsiteY7" fmla="*/ 0 h 502571"/>
                <a:gd name="connsiteX0" fmla="*/ 0 w 990600"/>
                <a:gd name="connsiteY0" fmla="*/ 0 h 506234"/>
                <a:gd name="connsiteX1" fmla="*/ 419100 w 990600"/>
                <a:gd name="connsiteY1" fmla="*/ 0 h 506234"/>
                <a:gd name="connsiteX2" fmla="*/ 495300 w 990600"/>
                <a:gd name="connsiteY2" fmla="*/ 247650 h 506234"/>
                <a:gd name="connsiteX3" fmla="*/ 561975 w 990600"/>
                <a:gd name="connsiteY3" fmla="*/ 0 h 506234"/>
                <a:gd name="connsiteX4" fmla="*/ 990600 w 990600"/>
                <a:gd name="connsiteY4" fmla="*/ 0 h 506234"/>
                <a:gd name="connsiteX5" fmla="*/ 850855 w 990600"/>
                <a:gd name="connsiteY5" fmla="*/ 506234 h 506234"/>
                <a:gd name="connsiteX6" fmla="*/ 140620 w 990600"/>
                <a:gd name="connsiteY6" fmla="*/ 502571 h 506234"/>
                <a:gd name="connsiteX7" fmla="*/ 0 w 990600"/>
                <a:gd name="connsiteY7" fmla="*/ 0 h 506234"/>
                <a:gd name="connsiteX0" fmla="*/ 0 w 990600"/>
                <a:gd name="connsiteY0" fmla="*/ 0 h 502572"/>
                <a:gd name="connsiteX1" fmla="*/ 419100 w 990600"/>
                <a:gd name="connsiteY1" fmla="*/ 0 h 502572"/>
                <a:gd name="connsiteX2" fmla="*/ 495300 w 990600"/>
                <a:gd name="connsiteY2" fmla="*/ 247650 h 502572"/>
                <a:gd name="connsiteX3" fmla="*/ 561975 w 990600"/>
                <a:gd name="connsiteY3" fmla="*/ 0 h 502572"/>
                <a:gd name="connsiteX4" fmla="*/ 990600 w 990600"/>
                <a:gd name="connsiteY4" fmla="*/ 0 h 502572"/>
                <a:gd name="connsiteX5" fmla="*/ 850855 w 990600"/>
                <a:gd name="connsiteY5" fmla="*/ 502572 h 502572"/>
                <a:gd name="connsiteX6" fmla="*/ 140620 w 990600"/>
                <a:gd name="connsiteY6" fmla="*/ 502571 h 502572"/>
                <a:gd name="connsiteX7" fmla="*/ 0 w 990600"/>
                <a:gd name="connsiteY7" fmla="*/ 0 h 50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502572">
                  <a:moveTo>
                    <a:pt x="0" y="0"/>
                  </a:moveTo>
                  <a:lnTo>
                    <a:pt x="419100" y="0"/>
                  </a:lnTo>
                  <a:lnTo>
                    <a:pt x="495300" y="247650"/>
                  </a:lnTo>
                  <a:lnTo>
                    <a:pt x="561975" y="0"/>
                  </a:lnTo>
                  <a:lnTo>
                    <a:pt x="990600" y="0"/>
                  </a:lnTo>
                  <a:lnTo>
                    <a:pt x="850855" y="502572"/>
                  </a:lnTo>
                  <a:lnTo>
                    <a:pt x="140620" y="502571"/>
                  </a:lnTo>
                  <a:lnTo>
                    <a:pt x="0" y="0"/>
                  </a:ln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0" numCol="1" spcCol="0" rtlCol="0" fromWordArt="0" anchor="b" anchorCtr="0" forceAA="0" compatLnSpc="1">
              <a:prstTxWarp prst="textNoShape">
                <a:avLst/>
              </a:prstTxWarp>
              <a:noAutofit/>
            </a:bodyPr>
            <a:lstStyle/>
            <a:p>
              <a:pPr algn="ctr">
                <a:lnSpc>
                  <a:spcPct val="107000"/>
                </a:lnSpc>
                <a:spcBef>
                  <a:spcPts val="1800"/>
                </a:spcBef>
                <a:spcAft>
                  <a:spcPts val="0"/>
                </a:spcAft>
              </a:pPr>
              <a:r>
                <a:rPr lang="sv-SE" sz="1200" dirty="0">
                  <a:solidFill>
                    <a:srgbClr val="0D0D0D"/>
                  </a:solidFill>
                  <a:ea typeface="Calibri"/>
                  <a:cs typeface="Times New Roman"/>
                </a:rPr>
                <a:t>+</a:t>
              </a:r>
              <a:endParaRPr lang="sv-SE" sz="1200" dirty="0">
                <a:ea typeface="Calibri"/>
                <a:cs typeface="Times New Roman"/>
              </a:endParaRPr>
            </a:p>
          </p:txBody>
        </p:sp>
        <p:sp>
          <p:nvSpPr>
            <p:cNvPr id="81" name="Rectangle 80"/>
            <p:cNvSpPr/>
            <p:nvPr/>
          </p:nvSpPr>
          <p:spPr>
            <a:xfrm>
              <a:off x="5347023" y="2688492"/>
              <a:ext cx="1188000" cy="35464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smtClean="0">
                  <a:solidFill>
                    <a:schemeClr val="tx1"/>
                  </a:solidFill>
                </a:rPr>
                <a:t>ADD/SUB logic</a:t>
              </a:r>
            </a:p>
            <a:p>
              <a:pPr algn="ctr"/>
              <a:r>
                <a:rPr lang="sv-SE" sz="1200" dirty="0" smtClean="0">
                  <a:solidFill>
                    <a:schemeClr val="tx1"/>
                  </a:solidFill>
                </a:rPr>
                <a:t>Bit P, G</a:t>
              </a:r>
              <a:endParaRPr lang="sv-SE" sz="1200" dirty="0">
                <a:solidFill>
                  <a:schemeClr val="tx1"/>
                </a:solidFill>
              </a:endParaRPr>
            </a:p>
          </p:txBody>
        </p:sp>
        <p:sp>
          <p:nvSpPr>
            <p:cNvPr id="82" name="Rectangle 81"/>
            <p:cNvSpPr/>
            <p:nvPr/>
          </p:nvSpPr>
          <p:spPr>
            <a:xfrm>
              <a:off x="5419023" y="3138341"/>
              <a:ext cx="1116000" cy="35464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tlCol="0" anchor="ctr"/>
            <a:lstStyle/>
            <a:p>
              <a:pPr>
                <a:lnSpc>
                  <a:spcPts val="1200"/>
                </a:lnSpc>
              </a:pPr>
              <a:r>
                <a:rPr lang="sv-SE" sz="1200" dirty="0">
                  <a:solidFill>
                    <a:schemeClr val="tx1"/>
                  </a:solidFill>
                </a:rPr>
                <a:t>G</a:t>
              </a:r>
              <a:r>
                <a:rPr lang="sv-SE" sz="1200" baseline="-25000" dirty="0" smtClean="0">
                  <a:solidFill>
                    <a:schemeClr val="tx1"/>
                  </a:solidFill>
                </a:rPr>
                <a:t>16:9</a:t>
              </a:r>
            </a:p>
            <a:p>
              <a:pPr>
                <a:lnSpc>
                  <a:spcPts val="1200"/>
                </a:lnSpc>
              </a:pPr>
              <a:r>
                <a:rPr lang="sv-SE" sz="1200" dirty="0">
                  <a:solidFill>
                    <a:schemeClr val="tx1"/>
                  </a:solidFill>
                </a:rPr>
                <a:t>P</a:t>
              </a:r>
              <a:r>
                <a:rPr lang="sv-SE" sz="1200" baseline="-25000" dirty="0" smtClean="0">
                  <a:solidFill>
                    <a:schemeClr val="tx1"/>
                  </a:solidFill>
                </a:rPr>
                <a:t>16:9</a:t>
              </a:r>
              <a:endParaRPr lang="sv-SE" sz="1200" baseline="-25000" dirty="0">
                <a:solidFill>
                  <a:schemeClr val="tx1"/>
                </a:solidFill>
              </a:endParaRPr>
            </a:p>
          </p:txBody>
        </p:sp>
        <p:cxnSp>
          <p:nvCxnSpPr>
            <p:cNvPr id="83" name="Straight Connector 82"/>
            <p:cNvCxnSpPr/>
            <p:nvPr/>
          </p:nvCxnSpPr>
          <p:spPr>
            <a:xfrm flipH="1">
              <a:off x="5451132" y="3730125"/>
              <a:ext cx="153840" cy="912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6210018" y="3730125"/>
              <a:ext cx="153840" cy="912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5515662" y="4906280"/>
              <a:ext cx="793807" cy="338554"/>
            </a:xfrm>
            <a:prstGeom prst="rect">
              <a:avLst/>
            </a:prstGeom>
            <a:noFill/>
          </p:spPr>
          <p:txBody>
            <a:bodyPr wrap="none" rtlCol="0">
              <a:spAutoFit/>
            </a:bodyPr>
            <a:lstStyle/>
            <a:p>
              <a:r>
                <a:rPr lang="sv-SE" sz="1600" dirty="0" smtClean="0">
                  <a:latin typeface="+mn-lt"/>
                </a:rPr>
                <a:t>Sum</a:t>
              </a:r>
              <a:r>
                <a:rPr lang="sv-SE" sz="1600" baseline="-25000" dirty="0" smtClean="0">
                  <a:latin typeface="+mn-lt"/>
                </a:rPr>
                <a:t>16:9</a:t>
              </a:r>
              <a:endParaRPr lang="sv-SE" sz="1600" dirty="0">
                <a:latin typeface="+mn-lt"/>
              </a:endParaRPr>
            </a:p>
          </p:txBody>
        </p:sp>
        <p:cxnSp>
          <p:nvCxnSpPr>
            <p:cNvPr id="86" name="Straight Connector 85"/>
            <p:cNvCxnSpPr/>
            <p:nvPr/>
          </p:nvCxnSpPr>
          <p:spPr>
            <a:xfrm>
              <a:off x="4537495" y="3299788"/>
              <a:ext cx="0" cy="117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7" name="Group 86"/>
            <p:cNvGrpSpPr/>
            <p:nvPr/>
          </p:nvGrpSpPr>
          <p:grpSpPr>
            <a:xfrm>
              <a:off x="2492165" y="3158717"/>
              <a:ext cx="973299" cy="805906"/>
              <a:chOff x="2492165" y="3158717"/>
              <a:chExt cx="973299" cy="805906"/>
            </a:xfrm>
          </p:grpSpPr>
          <p:cxnSp>
            <p:nvCxnSpPr>
              <p:cNvPr id="88" name="Straight Connector 87"/>
              <p:cNvCxnSpPr/>
              <p:nvPr/>
            </p:nvCxnSpPr>
            <p:spPr>
              <a:xfrm flipH="1">
                <a:off x="2793250" y="3249815"/>
                <a:ext cx="5557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3046533" y="3333781"/>
                <a:ext cx="0" cy="35999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Rectangle 89"/>
              <p:cNvSpPr>
                <a:spLocks noChangeAspect="1"/>
              </p:cNvSpPr>
              <p:nvPr/>
            </p:nvSpPr>
            <p:spPr>
              <a:xfrm>
                <a:off x="2844996" y="3299788"/>
                <a:ext cx="288000" cy="288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lnSpc>
                    <a:spcPts val="1200"/>
                  </a:lnSpc>
                </a:pPr>
                <a:r>
                  <a:rPr lang="sv-SE" sz="1200" dirty="0" smtClean="0">
                    <a:solidFill>
                      <a:schemeClr val="tx1"/>
                    </a:solidFill>
                  </a:rPr>
                  <a:t>&amp;</a:t>
                </a:r>
                <a:endParaRPr lang="sv-SE" sz="1200" baseline="-25000" dirty="0">
                  <a:solidFill>
                    <a:schemeClr val="tx1"/>
                  </a:solidFill>
                </a:endParaRPr>
              </a:p>
            </p:txBody>
          </p:sp>
          <p:cxnSp>
            <p:nvCxnSpPr>
              <p:cNvPr id="91" name="Straight Connector 90"/>
              <p:cNvCxnSpPr/>
              <p:nvPr/>
            </p:nvCxnSpPr>
            <p:spPr>
              <a:xfrm flipH="1">
                <a:off x="2492165" y="3302717"/>
                <a:ext cx="21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Rectangle 91"/>
              <p:cNvSpPr/>
              <p:nvPr/>
            </p:nvSpPr>
            <p:spPr>
              <a:xfrm>
                <a:off x="2562990" y="3158717"/>
                <a:ext cx="288000" cy="288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lnSpc>
                    <a:spcPts val="1200"/>
                  </a:lnSpc>
                </a:pPr>
                <a:r>
                  <a:rPr lang="sv-SE" sz="1200" dirty="0" smtClean="0">
                    <a:solidFill>
                      <a:schemeClr val="tx1"/>
                    </a:solidFill>
                  </a:rPr>
                  <a:t>≥1</a:t>
                </a:r>
                <a:endParaRPr lang="sv-SE" sz="1200" baseline="-25000" dirty="0">
                  <a:solidFill>
                    <a:schemeClr val="tx1"/>
                  </a:solidFill>
                </a:endParaRPr>
              </a:p>
            </p:txBody>
          </p:sp>
          <p:grpSp>
            <p:nvGrpSpPr>
              <p:cNvPr id="93" name="Group 92"/>
              <p:cNvGrpSpPr/>
              <p:nvPr/>
            </p:nvGrpSpPr>
            <p:grpSpPr>
              <a:xfrm>
                <a:off x="3141464" y="3381582"/>
                <a:ext cx="324000" cy="583041"/>
                <a:chOff x="5017513" y="3381582"/>
                <a:chExt cx="324000" cy="583041"/>
              </a:xfrm>
            </p:grpSpPr>
            <p:cxnSp>
              <p:nvCxnSpPr>
                <p:cNvPr id="94" name="Straight Connector 93"/>
                <p:cNvCxnSpPr/>
                <p:nvPr/>
              </p:nvCxnSpPr>
              <p:spPr>
                <a:xfrm flipH="1">
                  <a:off x="5017513" y="3381582"/>
                  <a:ext cx="32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5092905" y="3514623"/>
                  <a:ext cx="0" cy="45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96" name="Straight Connector 95"/>
            <p:cNvCxnSpPr/>
            <p:nvPr/>
          </p:nvCxnSpPr>
          <p:spPr>
            <a:xfrm>
              <a:off x="2490081" y="3299788"/>
              <a:ext cx="0" cy="11712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Rectangle 96"/>
            <p:cNvSpPr/>
            <p:nvPr/>
          </p:nvSpPr>
          <p:spPr>
            <a:xfrm>
              <a:off x="3339076" y="3138341"/>
              <a:ext cx="1116000" cy="35464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tlCol="0" anchor="ctr"/>
            <a:lstStyle/>
            <a:p>
              <a:pPr>
                <a:lnSpc>
                  <a:spcPts val="1200"/>
                </a:lnSpc>
              </a:pPr>
              <a:r>
                <a:rPr lang="sv-SE" sz="1200" dirty="0">
                  <a:solidFill>
                    <a:schemeClr val="tx1"/>
                  </a:solidFill>
                </a:rPr>
                <a:t>G</a:t>
              </a:r>
              <a:r>
                <a:rPr lang="sv-SE" sz="1200" baseline="-25000" dirty="0" smtClean="0">
                  <a:solidFill>
                    <a:schemeClr val="tx1"/>
                  </a:solidFill>
                </a:rPr>
                <a:t>24:17</a:t>
              </a:r>
            </a:p>
            <a:p>
              <a:pPr>
                <a:lnSpc>
                  <a:spcPts val="1200"/>
                </a:lnSpc>
              </a:pPr>
              <a:r>
                <a:rPr lang="sv-SE" sz="1200" dirty="0" smtClean="0">
                  <a:solidFill>
                    <a:schemeClr val="tx1"/>
                  </a:solidFill>
                </a:rPr>
                <a:t>P</a:t>
              </a:r>
              <a:r>
                <a:rPr lang="sv-SE" sz="1200" baseline="-25000" dirty="0" smtClean="0">
                  <a:solidFill>
                    <a:schemeClr val="tx1"/>
                  </a:solidFill>
                </a:rPr>
                <a:t>24:17</a:t>
              </a:r>
              <a:endParaRPr lang="sv-SE" sz="1200" baseline="-25000" dirty="0">
                <a:solidFill>
                  <a:schemeClr val="tx1"/>
                </a:solidFill>
              </a:endParaRPr>
            </a:p>
          </p:txBody>
        </p:sp>
        <p:grpSp>
          <p:nvGrpSpPr>
            <p:cNvPr id="170" name="Group 169"/>
            <p:cNvGrpSpPr/>
            <p:nvPr/>
          </p:nvGrpSpPr>
          <p:grpSpPr>
            <a:xfrm>
              <a:off x="8477633" y="2915064"/>
              <a:ext cx="583972" cy="338554"/>
              <a:chOff x="8277326" y="3359223"/>
              <a:chExt cx="583972" cy="338554"/>
            </a:xfrm>
          </p:grpSpPr>
          <p:cxnSp>
            <p:nvCxnSpPr>
              <p:cNvPr id="171" name="Straight Connector 170"/>
              <p:cNvCxnSpPr/>
              <p:nvPr/>
            </p:nvCxnSpPr>
            <p:spPr>
              <a:xfrm flipH="1">
                <a:off x="8277326" y="3536967"/>
                <a:ext cx="271810" cy="0"/>
              </a:xfrm>
              <a:prstGeom prst="line">
                <a:avLst/>
              </a:prstGeom>
              <a:ln w="952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2" name="TextBox 171"/>
              <p:cNvSpPr txBox="1"/>
              <p:nvPr/>
            </p:nvSpPr>
            <p:spPr>
              <a:xfrm>
                <a:off x="8466638" y="3359223"/>
                <a:ext cx="394660" cy="338554"/>
              </a:xfrm>
              <a:prstGeom prst="rect">
                <a:avLst/>
              </a:prstGeom>
              <a:noFill/>
            </p:spPr>
            <p:txBody>
              <a:bodyPr wrap="none" rtlCol="0">
                <a:spAutoFit/>
              </a:bodyPr>
              <a:lstStyle/>
              <a:p>
                <a:r>
                  <a:rPr lang="sv-SE" sz="1600" i="1" dirty="0" smtClean="0">
                    <a:latin typeface="+mn-lt"/>
                  </a:rPr>
                  <a:t>t</a:t>
                </a:r>
                <a:r>
                  <a:rPr lang="sv-SE" sz="1600" i="1" baseline="-25000" dirty="0" smtClean="0">
                    <a:latin typeface="+mn-lt"/>
                  </a:rPr>
                  <a:t>pg</a:t>
                </a:r>
                <a:endParaRPr lang="sv-SE" sz="1600" i="1" dirty="0">
                  <a:latin typeface="+mn-lt"/>
                </a:endParaRPr>
              </a:p>
            </p:txBody>
          </p:sp>
        </p:grpSp>
        <p:grpSp>
          <p:nvGrpSpPr>
            <p:cNvPr id="173" name="Group 172"/>
            <p:cNvGrpSpPr/>
            <p:nvPr/>
          </p:nvGrpSpPr>
          <p:grpSpPr>
            <a:xfrm>
              <a:off x="751023" y="2687613"/>
              <a:ext cx="4689927" cy="338554"/>
              <a:chOff x="751023" y="2687613"/>
              <a:chExt cx="4689927" cy="338554"/>
            </a:xfrm>
          </p:grpSpPr>
          <p:sp>
            <p:nvSpPr>
              <p:cNvPr id="175" name="TextBox 174"/>
              <p:cNvSpPr txBox="1"/>
              <p:nvPr/>
            </p:nvSpPr>
            <p:spPr>
              <a:xfrm>
                <a:off x="4892402" y="2687613"/>
                <a:ext cx="548548" cy="338554"/>
              </a:xfrm>
              <a:prstGeom prst="rect">
                <a:avLst/>
              </a:prstGeom>
              <a:noFill/>
            </p:spPr>
            <p:txBody>
              <a:bodyPr wrap="none" rtlCol="0">
                <a:spAutoFit/>
              </a:bodyPr>
              <a:lstStyle/>
              <a:p>
                <a:r>
                  <a:rPr lang="sv-SE" sz="1600" i="1" dirty="0">
                    <a:latin typeface="+mn-lt"/>
                  </a:rPr>
                  <a:t>t</a:t>
                </a:r>
                <a:r>
                  <a:rPr lang="sv-SE" sz="1600" i="1" baseline="-25000" dirty="0" smtClean="0">
                    <a:latin typeface="+mn-lt"/>
                  </a:rPr>
                  <a:t>pg(n)</a:t>
                </a:r>
                <a:endParaRPr lang="sv-SE" sz="1600" i="1" dirty="0">
                  <a:latin typeface="+mn-lt"/>
                </a:endParaRPr>
              </a:p>
            </p:txBody>
          </p:sp>
          <p:sp>
            <p:nvSpPr>
              <p:cNvPr id="176" name="TextBox 175"/>
              <p:cNvSpPr txBox="1"/>
              <p:nvPr/>
            </p:nvSpPr>
            <p:spPr>
              <a:xfrm>
                <a:off x="2801874" y="2687613"/>
                <a:ext cx="548548" cy="338554"/>
              </a:xfrm>
              <a:prstGeom prst="rect">
                <a:avLst/>
              </a:prstGeom>
              <a:noFill/>
            </p:spPr>
            <p:txBody>
              <a:bodyPr wrap="none" rtlCol="0">
                <a:spAutoFit/>
              </a:bodyPr>
              <a:lstStyle/>
              <a:p>
                <a:r>
                  <a:rPr lang="sv-SE" sz="1600" i="1" dirty="0">
                    <a:latin typeface="+mn-lt"/>
                  </a:rPr>
                  <a:t>t</a:t>
                </a:r>
                <a:r>
                  <a:rPr lang="sv-SE" sz="1600" i="1" baseline="-25000" dirty="0" smtClean="0">
                    <a:latin typeface="+mn-lt"/>
                  </a:rPr>
                  <a:t>pg(n)</a:t>
                </a:r>
                <a:endParaRPr lang="sv-SE" sz="1600" i="1" dirty="0">
                  <a:latin typeface="+mn-lt"/>
                </a:endParaRPr>
              </a:p>
            </p:txBody>
          </p:sp>
          <p:sp>
            <p:nvSpPr>
              <p:cNvPr id="177" name="TextBox 176"/>
              <p:cNvSpPr txBox="1"/>
              <p:nvPr/>
            </p:nvSpPr>
            <p:spPr>
              <a:xfrm>
                <a:off x="751023" y="2687613"/>
                <a:ext cx="548548" cy="338554"/>
              </a:xfrm>
              <a:prstGeom prst="rect">
                <a:avLst/>
              </a:prstGeom>
              <a:noFill/>
            </p:spPr>
            <p:txBody>
              <a:bodyPr wrap="none" rtlCol="0">
                <a:spAutoFit/>
              </a:bodyPr>
              <a:lstStyle/>
              <a:p>
                <a:r>
                  <a:rPr lang="sv-SE" sz="1600" i="1" dirty="0">
                    <a:latin typeface="+mn-lt"/>
                  </a:rPr>
                  <a:t>t</a:t>
                </a:r>
                <a:r>
                  <a:rPr lang="sv-SE" sz="1600" i="1" baseline="-25000" dirty="0" smtClean="0">
                    <a:latin typeface="+mn-lt"/>
                  </a:rPr>
                  <a:t>pg(n)</a:t>
                </a:r>
                <a:endParaRPr lang="sv-SE" sz="1600" i="1" dirty="0">
                  <a:latin typeface="+mn-lt"/>
                </a:endParaRPr>
              </a:p>
            </p:txBody>
          </p:sp>
        </p:grpSp>
      </p:grpSp>
      <p:graphicFrame>
        <p:nvGraphicFramePr>
          <p:cNvPr id="193" name="Object 192"/>
          <p:cNvGraphicFramePr>
            <a:graphicFrameLocks noChangeAspect="1"/>
          </p:cNvGraphicFramePr>
          <p:nvPr>
            <p:extLst>
              <p:ext uri="{D42A27DB-BD31-4B8C-83A1-F6EECF244321}">
                <p14:modId xmlns:p14="http://schemas.microsoft.com/office/powerpoint/2010/main" val="354443983"/>
              </p:ext>
            </p:extLst>
          </p:nvPr>
        </p:nvGraphicFramePr>
        <p:xfrm>
          <a:off x="7880350" y="1927225"/>
          <a:ext cx="1096963" cy="238125"/>
        </p:xfrm>
        <a:graphic>
          <a:graphicData uri="http://schemas.openxmlformats.org/presentationml/2006/ole">
            <mc:AlternateContent xmlns:mc="http://schemas.openxmlformats.org/markup-compatibility/2006">
              <mc:Choice xmlns:v="urn:schemas-microsoft-com:vml" Requires="v">
                <p:oleObj spid="_x0000_s46142" name="Equation" r:id="rId3" imgW="1104840" imgH="241200" progId="Equation.DSMT4">
                  <p:embed/>
                </p:oleObj>
              </mc:Choice>
              <mc:Fallback>
                <p:oleObj name="Equation" r:id="rId3" imgW="1104840" imgH="241200" progId="Equation.DSMT4">
                  <p:embed/>
                  <p:pic>
                    <p:nvPicPr>
                      <p:cNvPr id="0" name=""/>
                      <p:cNvPicPr>
                        <a:picLocks noChangeAspect="1" noChangeArrowheads="1"/>
                      </p:cNvPicPr>
                      <p:nvPr/>
                    </p:nvPicPr>
                    <p:blipFill>
                      <a:blip r:embed="rId4"/>
                      <a:srcRect/>
                      <a:stretch>
                        <a:fillRect/>
                      </a:stretch>
                    </p:blipFill>
                    <p:spPr bwMode="auto">
                      <a:xfrm>
                        <a:off x="7880350" y="1927225"/>
                        <a:ext cx="109696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32" name="Group 231"/>
          <p:cNvGrpSpPr/>
          <p:nvPr/>
        </p:nvGrpSpPr>
        <p:grpSpPr>
          <a:xfrm>
            <a:off x="1828724" y="4795680"/>
            <a:ext cx="1044000" cy="1110470"/>
            <a:chOff x="1828724" y="5024289"/>
            <a:chExt cx="1044000" cy="1110470"/>
          </a:xfrm>
        </p:grpSpPr>
        <p:cxnSp>
          <p:nvCxnSpPr>
            <p:cNvPr id="189" name="Straight Connector 188"/>
            <p:cNvCxnSpPr/>
            <p:nvPr/>
          </p:nvCxnSpPr>
          <p:spPr>
            <a:xfrm flipH="1">
              <a:off x="1828724" y="5884532"/>
              <a:ext cx="1044000" cy="0"/>
            </a:xfrm>
            <a:prstGeom prst="line">
              <a:avLst/>
            </a:prstGeom>
            <a:ln w="9525">
              <a:solidFill>
                <a:srgbClr val="0070C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190" name="Object 189"/>
            <p:cNvGraphicFramePr>
              <a:graphicFrameLocks noChangeAspect="1"/>
            </p:cNvGraphicFramePr>
            <p:nvPr>
              <p:extLst>
                <p:ext uri="{D42A27DB-BD31-4B8C-83A1-F6EECF244321}">
                  <p14:modId xmlns:p14="http://schemas.microsoft.com/office/powerpoint/2010/main" val="2147501523"/>
                </p:ext>
              </p:extLst>
            </p:nvPr>
          </p:nvGraphicFramePr>
          <p:xfrm>
            <a:off x="2109175" y="5905311"/>
            <a:ext cx="552167" cy="229448"/>
          </p:xfrm>
          <a:graphic>
            <a:graphicData uri="http://schemas.openxmlformats.org/presentationml/2006/ole">
              <mc:AlternateContent xmlns:mc="http://schemas.openxmlformats.org/markup-compatibility/2006">
                <mc:Choice xmlns:v="urn:schemas-microsoft-com:vml" Requires="v">
                  <p:oleObj spid="_x0000_s46143" name="Equation" r:id="rId5" imgW="609480" imgH="253800" progId="Equation.DSMT4">
                    <p:embed/>
                  </p:oleObj>
                </mc:Choice>
                <mc:Fallback>
                  <p:oleObj name="Equation" r:id="rId5" imgW="609480" imgH="2538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09175" y="5905311"/>
                          <a:ext cx="552167" cy="229448"/>
                        </a:xfrm>
                        <a:prstGeom prst="rect">
                          <a:avLst/>
                        </a:prstGeom>
                        <a:noFill/>
                        <a:ln>
                          <a:noFill/>
                        </a:ln>
                      </p:spPr>
                    </p:pic>
                  </p:oleObj>
                </mc:Fallback>
              </mc:AlternateContent>
            </a:graphicData>
          </a:graphic>
        </p:graphicFrame>
        <p:cxnSp>
          <p:nvCxnSpPr>
            <p:cNvPr id="194" name="Straight Connector 193"/>
            <p:cNvCxnSpPr/>
            <p:nvPr/>
          </p:nvCxnSpPr>
          <p:spPr>
            <a:xfrm flipV="1">
              <a:off x="1828724" y="5024289"/>
              <a:ext cx="0" cy="936000"/>
            </a:xfrm>
            <a:prstGeom prst="line">
              <a:avLst/>
            </a:prstGeom>
            <a:ln w="952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196" name="Straight Connector 195"/>
          <p:cNvCxnSpPr/>
          <p:nvPr/>
        </p:nvCxnSpPr>
        <p:spPr>
          <a:xfrm flipV="1">
            <a:off x="7758968" y="3520052"/>
            <a:ext cx="0" cy="1640238"/>
          </a:xfrm>
          <a:prstGeom prst="line">
            <a:avLst/>
          </a:prstGeom>
          <a:ln w="952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flipV="1">
            <a:off x="7019056" y="4727572"/>
            <a:ext cx="0" cy="432718"/>
          </a:xfrm>
          <a:prstGeom prst="line">
            <a:avLst/>
          </a:prstGeom>
          <a:ln w="952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flipH="1">
            <a:off x="7027523" y="5021087"/>
            <a:ext cx="720000" cy="0"/>
          </a:xfrm>
          <a:prstGeom prst="line">
            <a:avLst/>
          </a:prstGeom>
          <a:ln w="9525">
            <a:solidFill>
              <a:srgbClr val="0070C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199" name="Object 198"/>
          <p:cNvGraphicFramePr>
            <a:graphicFrameLocks noChangeAspect="1"/>
          </p:cNvGraphicFramePr>
          <p:nvPr>
            <p:extLst>
              <p:ext uri="{D42A27DB-BD31-4B8C-83A1-F6EECF244321}">
                <p14:modId xmlns:p14="http://schemas.microsoft.com/office/powerpoint/2010/main" val="2648708538"/>
              </p:ext>
            </p:extLst>
          </p:nvPr>
        </p:nvGraphicFramePr>
        <p:xfrm>
          <a:off x="7285038" y="5021263"/>
          <a:ext cx="238125" cy="252412"/>
        </p:xfrm>
        <a:graphic>
          <a:graphicData uri="http://schemas.openxmlformats.org/presentationml/2006/ole">
            <mc:AlternateContent xmlns:mc="http://schemas.openxmlformats.org/markup-compatibility/2006">
              <mc:Choice xmlns:v="urn:schemas-microsoft-com:vml" Requires="v">
                <p:oleObj spid="_x0000_s46144" name="Equation" r:id="rId7" imgW="215640" imgH="228600" progId="Equation.DSMT4">
                  <p:embed/>
                </p:oleObj>
              </mc:Choice>
              <mc:Fallback>
                <p:oleObj name="Equation" r:id="rId7" imgW="215640" imgH="228600" progId="Equation.DSMT4">
                  <p:embed/>
                  <p:pic>
                    <p:nvPicPr>
                      <p:cNvPr id="0" name=""/>
                      <p:cNvPicPr>
                        <a:picLocks noChangeAspect="1" noChangeArrowheads="1"/>
                      </p:cNvPicPr>
                      <p:nvPr/>
                    </p:nvPicPr>
                    <p:blipFill>
                      <a:blip r:embed="rId8"/>
                      <a:srcRect/>
                      <a:stretch>
                        <a:fillRect/>
                      </a:stretch>
                    </p:blipFill>
                    <p:spPr bwMode="auto">
                      <a:xfrm>
                        <a:off x="7285038" y="5021263"/>
                        <a:ext cx="238125" cy="252412"/>
                      </a:xfrm>
                      <a:prstGeom prst="rect">
                        <a:avLst/>
                      </a:prstGeom>
                      <a:noFill/>
                      <a:ln>
                        <a:noFill/>
                      </a:ln>
                    </p:spPr>
                  </p:pic>
                </p:oleObj>
              </mc:Fallback>
            </mc:AlternateContent>
          </a:graphicData>
        </a:graphic>
      </p:graphicFrame>
      <p:grpSp>
        <p:nvGrpSpPr>
          <p:cNvPr id="211" name="Group 210"/>
          <p:cNvGrpSpPr/>
          <p:nvPr/>
        </p:nvGrpSpPr>
        <p:grpSpPr>
          <a:xfrm rot="10800000">
            <a:off x="7724863" y="2074333"/>
            <a:ext cx="1370307" cy="1433295"/>
            <a:chOff x="7441128" y="1656268"/>
            <a:chExt cx="1370307" cy="936000"/>
          </a:xfrm>
        </p:grpSpPr>
        <p:cxnSp>
          <p:nvCxnSpPr>
            <p:cNvPr id="191" name="Straight Connector 190"/>
            <p:cNvCxnSpPr/>
            <p:nvPr/>
          </p:nvCxnSpPr>
          <p:spPr>
            <a:xfrm flipV="1">
              <a:off x="8784353" y="1656268"/>
              <a:ext cx="0" cy="936000"/>
            </a:xfrm>
            <a:prstGeom prst="line">
              <a:avLst/>
            </a:prstGeom>
            <a:ln w="952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rot="10800000">
              <a:off x="7445689" y="2523133"/>
              <a:ext cx="1365746" cy="0"/>
            </a:xfrm>
            <a:prstGeom prst="line">
              <a:avLst/>
            </a:prstGeom>
            <a:ln w="9525">
              <a:solidFill>
                <a:srgbClr val="0070C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a:endCxn id="172" idx="1"/>
            </p:cNvCxnSpPr>
            <p:nvPr/>
          </p:nvCxnSpPr>
          <p:spPr>
            <a:xfrm rot="10800000">
              <a:off x="7441128" y="1766813"/>
              <a:ext cx="4561" cy="825455"/>
            </a:xfrm>
            <a:prstGeom prst="line">
              <a:avLst/>
            </a:prstGeom>
            <a:ln w="952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218" name="Group 217"/>
          <p:cNvGrpSpPr/>
          <p:nvPr/>
        </p:nvGrpSpPr>
        <p:grpSpPr>
          <a:xfrm>
            <a:off x="1576037" y="3240887"/>
            <a:ext cx="4104906" cy="259567"/>
            <a:chOff x="1576037" y="2067159"/>
            <a:chExt cx="4104906" cy="1433296"/>
          </a:xfrm>
        </p:grpSpPr>
        <p:cxnSp>
          <p:nvCxnSpPr>
            <p:cNvPr id="215" name="Straight Connector 214"/>
            <p:cNvCxnSpPr/>
            <p:nvPr/>
          </p:nvCxnSpPr>
          <p:spPr>
            <a:xfrm rot="10800000" flipV="1">
              <a:off x="5680943" y="2067159"/>
              <a:ext cx="0" cy="1433295"/>
            </a:xfrm>
            <a:prstGeom prst="line">
              <a:avLst/>
            </a:prstGeom>
            <a:ln w="952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0800000" flipV="1">
              <a:off x="3604328" y="2067159"/>
              <a:ext cx="0" cy="1433295"/>
            </a:xfrm>
            <a:prstGeom prst="line">
              <a:avLst/>
            </a:prstGeom>
            <a:ln w="952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10800000" flipV="1">
              <a:off x="1576037" y="2067160"/>
              <a:ext cx="0" cy="1433295"/>
            </a:xfrm>
            <a:prstGeom prst="line">
              <a:avLst/>
            </a:prstGeom>
            <a:ln w="952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222" name="Straight Connector 221"/>
          <p:cNvCxnSpPr/>
          <p:nvPr/>
        </p:nvCxnSpPr>
        <p:spPr>
          <a:xfrm flipV="1">
            <a:off x="5682482" y="3768633"/>
            <a:ext cx="0" cy="1368000"/>
          </a:xfrm>
          <a:prstGeom prst="line">
            <a:avLst/>
          </a:prstGeom>
          <a:ln w="952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flipV="1">
            <a:off x="4942570" y="4727396"/>
            <a:ext cx="0" cy="432718"/>
          </a:xfrm>
          <a:prstGeom prst="line">
            <a:avLst/>
          </a:prstGeom>
          <a:ln w="952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flipH="1">
            <a:off x="4951037" y="5020911"/>
            <a:ext cx="720000" cy="0"/>
          </a:xfrm>
          <a:prstGeom prst="line">
            <a:avLst/>
          </a:prstGeom>
          <a:ln w="9525">
            <a:solidFill>
              <a:srgbClr val="0070C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225" name="Object 224"/>
          <p:cNvGraphicFramePr>
            <a:graphicFrameLocks noChangeAspect="1"/>
          </p:cNvGraphicFramePr>
          <p:nvPr>
            <p:extLst>
              <p:ext uri="{D42A27DB-BD31-4B8C-83A1-F6EECF244321}">
                <p14:modId xmlns:p14="http://schemas.microsoft.com/office/powerpoint/2010/main" val="2096280884"/>
              </p:ext>
            </p:extLst>
          </p:nvPr>
        </p:nvGraphicFramePr>
        <p:xfrm>
          <a:off x="5208552" y="5021087"/>
          <a:ext cx="238125" cy="252412"/>
        </p:xfrm>
        <a:graphic>
          <a:graphicData uri="http://schemas.openxmlformats.org/presentationml/2006/ole">
            <mc:AlternateContent xmlns:mc="http://schemas.openxmlformats.org/markup-compatibility/2006">
              <mc:Choice xmlns:v="urn:schemas-microsoft-com:vml" Requires="v">
                <p:oleObj spid="_x0000_s46145" name="Equation" r:id="rId9" imgW="215640" imgH="228600" progId="Equation.DSMT4">
                  <p:embed/>
                </p:oleObj>
              </mc:Choice>
              <mc:Fallback>
                <p:oleObj name="Equation" r:id="rId9" imgW="215640" imgH="228600" progId="Equation.DSMT4">
                  <p:embed/>
                  <p:pic>
                    <p:nvPicPr>
                      <p:cNvPr id="0" name=""/>
                      <p:cNvPicPr>
                        <a:picLocks noChangeAspect="1" noChangeArrowheads="1"/>
                      </p:cNvPicPr>
                      <p:nvPr/>
                    </p:nvPicPr>
                    <p:blipFill>
                      <a:blip r:embed="rId8"/>
                      <a:srcRect/>
                      <a:stretch>
                        <a:fillRect/>
                      </a:stretch>
                    </p:blipFill>
                    <p:spPr bwMode="auto">
                      <a:xfrm>
                        <a:off x="5208552" y="5021087"/>
                        <a:ext cx="238125" cy="252412"/>
                      </a:xfrm>
                      <a:prstGeom prst="rect">
                        <a:avLst/>
                      </a:prstGeom>
                      <a:noFill/>
                      <a:ln>
                        <a:noFill/>
                      </a:ln>
                    </p:spPr>
                  </p:pic>
                </p:oleObj>
              </mc:Fallback>
            </mc:AlternateContent>
          </a:graphicData>
        </a:graphic>
      </p:graphicFrame>
      <p:cxnSp>
        <p:nvCxnSpPr>
          <p:cNvPr id="227" name="Straight Connector 226"/>
          <p:cNvCxnSpPr/>
          <p:nvPr/>
        </p:nvCxnSpPr>
        <p:spPr>
          <a:xfrm flipV="1">
            <a:off x="3606607" y="3768634"/>
            <a:ext cx="0" cy="1368000"/>
          </a:xfrm>
          <a:prstGeom prst="line">
            <a:avLst/>
          </a:prstGeom>
          <a:ln w="952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flipV="1">
            <a:off x="2866695" y="4702766"/>
            <a:ext cx="0" cy="1044000"/>
          </a:xfrm>
          <a:prstGeom prst="line">
            <a:avLst/>
          </a:prstGeom>
          <a:ln w="952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flipH="1">
            <a:off x="2875162" y="4996281"/>
            <a:ext cx="720000" cy="0"/>
          </a:xfrm>
          <a:prstGeom prst="line">
            <a:avLst/>
          </a:prstGeom>
          <a:ln w="9525">
            <a:solidFill>
              <a:srgbClr val="0070C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230" name="Object 229"/>
          <p:cNvGraphicFramePr>
            <a:graphicFrameLocks noChangeAspect="1"/>
          </p:cNvGraphicFramePr>
          <p:nvPr>
            <p:extLst>
              <p:ext uri="{D42A27DB-BD31-4B8C-83A1-F6EECF244321}">
                <p14:modId xmlns:p14="http://schemas.microsoft.com/office/powerpoint/2010/main" val="222754185"/>
              </p:ext>
            </p:extLst>
          </p:nvPr>
        </p:nvGraphicFramePr>
        <p:xfrm>
          <a:off x="3132677" y="4996457"/>
          <a:ext cx="238125" cy="252412"/>
        </p:xfrm>
        <a:graphic>
          <a:graphicData uri="http://schemas.openxmlformats.org/presentationml/2006/ole">
            <mc:AlternateContent xmlns:mc="http://schemas.openxmlformats.org/markup-compatibility/2006">
              <mc:Choice xmlns:v="urn:schemas-microsoft-com:vml" Requires="v">
                <p:oleObj spid="_x0000_s46146" name="Equation" r:id="rId10" imgW="215640" imgH="228600" progId="Equation.DSMT4">
                  <p:embed/>
                </p:oleObj>
              </mc:Choice>
              <mc:Fallback>
                <p:oleObj name="Equation" r:id="rId10" imgW="215640" imgH="228600" progId="Equation.DSMT4">
                  <p:embed/>
                  <p:pic>
                    <p:nvPicPr>
                      <p:cNvPr id="0" name=""/>
                      <p:cNvPicPr>
                        <a:picLocks noChangeAspect="1" noChangeArrowheads="1"/>
                      </p:cNvPicPr>
                      <p:nvPr/>
                    </p:nvPicPr>
                    <p:blipFill>
                      <a:blip r:embed="rId8"/>
                      <a:srcRect/>
                      <a:stretch>
                        <a:fillRect/>
                      </a:stretch>
                    </p:blipFill>
                    <p:spPr bwMode="auto">
                      <a:xfrm>
                        <a:off x="3132677" y="4996457"/>
                        <a:ext cx="238125" cy="252412"/>
                      </a:xfrm>
                      <a:prstGeom prst="rect">
                        <a:avLst/>
                      </a:prstGeom>
                      <a:noFill/>
                      <a:ln>
                        <a:noFill/>
                      </a:ln>
                    </p:spPr>
                  </p:pic>
                </p:oleObj>
              </mc:Fallback>
            </mc:AlternateContent>
          </a:graphicData>
        </a:graphic>
      </p:graphicFrame>
      <p:graphicFrame>
        <p:nvGraphicFramePr>
          <p:cNvPr id="233" name="Object 232"/>
          <p:cNvGraphicFramePr>
            <a:graphicFrameLocks noChangeAspect="1"/>
          </p:cNvGraphicFramePr>
          <p:nvPr>
            <p:extLst>
              <p:ext uri="{D42A27DB-BD31-4B8C-83A1-F6EECF244321}">
                <p14:modId xmlns:p14="http://schemas.microsoft.com/office/powerpoint/2010/main" val="2799849861"/>
              </p:ext>
            </p:extLst>
          </p:nvPr>
        </p:nvGraphicFramePr>
        <p:xfrm>
          <a:off x="3044032" y="5972175"/>
          <a:ext cx="3817937" cy="390525"/>
        </p:xfrm>
        <a:graphic>
          <a:graphicData uri="http://schemas.openxmlformats.org/presentationml/2006/ole">
            <mc:AlternateContent xmlns:mc="http://schemas.openxmlformats.org/markup-compatibility/2006">
              <mc:Choice xmlns:v="urn:schemas-microsoft-com:vml" Requires="v">
                <p:oleObj spid="_x0000_s46147" name="Equation" r:id="rId11" imgW="2476440" imgH="253800" progId="Equation.DSMT4">
                  <p:embed/>
                </p:oleObj>
              </mc:Choice>
              <mc:Fallback>
                <p:oleObj name="Equation" r:id="rId11" imgW="2476440" imgH="253800" progId="Equation.DSMT4">
                  <p:embed/>
                  <p:pic>
                    <p:nvPicPr>
                      <p:cNvPr id="0" name="Object 85"/>
                      <p:cNvPicPr>
                        <a:picLocks noChangeAspect="1" noChangeArrowheads="1"/>
                      </p:cNvPicPr>
                      <p:nvPr/>
                    </p:nvPicPr>
                    <p:blipFill>
                      <a:blip r:embed="rId12"/>
                      <a:srcRect/>
                      <a:stretch>
                        <a:fillRect/>
                      </a:stretch>
                    </p:blipFill>
                    <p:spPr bwMode="auto">
                      <a:xfrm>
                        <a:off x="3044032" y="5972175"/>
                        <a:ext cx="3817937"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917598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Sklansky adder</a:t>
            </a:r>
            <a:endParaRPr lang="sv-SE" dirty="0"/>
          </a:p>
        </p:txBody>
      </p:sp>
      <p:sp>
        <p:nvSpPr>
          <p:cNvPr id="3" name="Date Placeholder 2"/>
          <p:cNvSpPr>
            <a:spLocks noGrp="1"/>
          </p:cNvSpPr>
          <p:nvPr>
            <p:ph type="dt" sz="half" idx="10"/>
          </p:nvPr>
        </p:nvSpPr>
        <p:spPr/>
        <p:txBody>
          <a:bodyPr/>
          <a:lstStyle/>
          <a:p>
            <a:r>
              <a:rPr lang="sv-SE" smtClean="0"/>
              <a:t>2017</a:t>
            </a:r>
            <a:endParaRPr lang="sv-SE"/>
          </a:p>
        </p:txBody>
      </p:sp>
      <p:sp>
        <p:nvSpPr>
          <p:cNvPr id="4" name="Footer Placeholder 3"/>
          <p:cNvSpPr>
            <a:spLocks noGrp="1"/>
          </p:cNvSpPr>
          <p:nvPr>
            <p:ph type="ftr" sz="quarter" idx="11"/>
          </p:nvPr>
        </p:nvSpPr>
        <p:spPr/>
        <p:txBody>
          <a:bodyPr/>
          <a:lstStyle/>
          <a:p>
            <a:r>
              <a:rPr lang="sv-SE" smtClean="0"/>
              <a:t>Integrated Circuit Design</a:t>
            </a:r>
            <a:endParaRPr lang="sv-SE"/>
          </a:p>
        </p:txBody>
      </p:sp>
      <p:sp>
        <p:nvSpPr>
          <p:cNvPr id="5" name="Slide Number Placeholder 4"/>
          <p:cNvSpPr>
            <a:spLocks noGrp="1"/>
          </p:cNvSpPr>
          <p:nvPr>
            <p:ph type="sldNum" sz="quarter" idx="12"/>
          </p:nvPr>
        </p:nvSpPr>
        <p:spPr/>
        <p:txBody>
          <a:bodyPr/>
          <a:lstStyle/>
          <a:p>
            <a:r>
              <a:rPr lang="sv-SE" dirty="0" smtClean="0"/>
              <a:t>25</a:t>
            </a:r>
            <a:endParaRPr lang="sv-SE" dirty="0"/>
          </a:p>
        </p:txBody>
      </p:sp>
      <p:grpSp>
        <p:nvGrpSpPr>
          <p:cNvPr id="6" name="Group 5"/>
          <p:cNvGrpSpPr/>
          <p:nvPr/>
        </p:nvGrpSpPr>
        <p:grpSpPr>
          <a:xfrm>
            <a:off x="1605782" y="1689463"/>
            <a:ext cx="5767396" cy="2946859"/>
            <a:chOff x="1605782" y="1689463"/>
            <a:chExt cx="5767396" cy="2946859"/>
          </a:xfrm>
        </p:grpSpPr>
        <p:sp>
          <p:nvSpPr>
            <p:cNvPr id="7" name="Rounded Rectangle 6"/>
            <p:cNvSpPr/>
            <p:nvPr/>
          </p:nvSpPr>
          <p:spPr>
            <a:xfrm>
              <a:off x="1605782" y="1689463"/>
              <a:ext cx="5767396" cy="282538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9746" y="4257145"/>
              <a:ext cx="4619625" cy="379177"/>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1700636" y="1765121"/>
              <a:ext cx="5544000" cy="2490259"/>
              <a:chOff x="1700636" y="1765121"/>
              <a:chExt cx="5544000" cy="2490259"/>
            </a:xfrm>
          </p:grpSpPr>
          <p:cxnSp>
            <p:nvCxnSpPr>
              <p:cNvPr id="10" name="Straight Connector 9"/>
              <p:cNvCxnSpPr/>
              <p:nvPr/>
            </p:nvCxnSpPr>
            <p:spPr>
              <a:xfrm>
                <a:off x="1926771" y="1885946"/>
                <a:ext cx="0" cy="21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242451" y="1885946"/>
                <a:ext cx="3801949" cy="2160000"/>
                <a:chOff x="2242451" y="1885946"/>
                <a:chExt cx="3801949" cy="2105129"/>
              </a:xfrm>
            </p:grpSpPr>
            <p:cxnSp>
              <p:nvCxnSpPr>
                <p:cNvPr id="121" name="Straight Connector 120"/>
                <p:cNvCxnSpPr/>
                <p:nvPr/>
              </p:nvCxnSpPr>
              <p:spPr>
                <a:xfrm>
                  <a:off x="2242451" y="1885946"/>
                  <a:ext cx="0" cy="21051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2876400" y="1885946"/>
                  <a:ext cx="0" cy="21051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3510000" y="1885946"/>
                  <a:ext cx="0" cy="21051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4143600" y="1885946"/>
                  <a:ext cx="0" cy="21051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4777200" y="1885946"/>
                  <a:ext cx="0" cy="21051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5410800" y="1885946"/>
                  <a:ext cx="0" cy="21051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6044400" y="1885946"/>
                  <a:ext cx="0" cy="21051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2559600" y="1885946"/>
                <a:ext cx="3801600" cy="2160000"/>
                <a:chOff x="2559600" y="1885946"/>
                <a:chExt cx="3801600" cy="801093"/>
              </a:xfrm>
            </p:grpSpPr>
            <p:cxnSp>
              <p:nvCxnSpPr>
                <p:cNvPr id="117" name="Straight Connector 116"/>
                <p:cNvCxnSpPr/>
                <p:nvPr/>
              </p:nvCxnSpPr>
              <p:spPr>
                <a:xfrm>
                  <a:off x="2559600" y="1885946"/>
                  <a:ext cx="0" cy="8010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3826800" y="1885946"/>
                  <a:ext cx="0" cy="8010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5094000" y="1885946"/>
                  <a:ext cx="0" cy="8010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6361200" y="1885946"/>
                  <a:ext cx="0" cy="8010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p:cNvCxnSpPr/>
              <p:nvPr/>
            </p:nvCxnSpPr>
            <p:spPr>
              <a:xfrm>
                <a:off x="6678000" y="1885946"/>
                <a:ext cx="0" cy="21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3192028" y="1885945"/>
                <a:ext cx="3802772" cy="2190658"/>
                <a:chOff x="3192028" y="1908679"/>
                <a:chExt cx="3802772" cy="2165749"/>
              </a:xfrm>
            </p:grpSpPr>
            <p:cxnSp>
              <p:nvCxnSpPr>
                <p:cNvPr id="113" name="Straight Connector 112"/>
                <p:cNvCxnSpPr/>
                <p:nvPr/>
              </p:nvCxnSpPr>
              <p:spPr>
                <a:xfrm>
                  <a:off x="3192028" y="1908679"/>
                  <a:ext cx="0" cy="2135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4460400" y="1938989"/>
                  <a:ext cx="0" cy="21354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5727600" y="1923834"/>
                  <a:ext cx="0" cy="21354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6994800" y="1916257"/>
                  <a:ext cx="0" cy="21354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Rectangle 14"/>
              <p:cNvSpPr/>
              <p:nvPr/>
            </p:nvSpPr>
            <p:spPr>
              <a:xfrm>
                <a:off x="1845129" y="2310506"/>
                <a:ext cx="155121" cy="15512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ctangle 15"/>
              <p:cNvSpPr/>
              <p:nvPr/>
            </p:nvSpPr>
            <p:spPr>
              <a:xfrm>
                <a:off x="2483286" y="2310506"/>
                <a:ext cx="155121" cy="15512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ctangle 16"/>
              <p:cNvSpPr/>
              <p:nvPr/>
            </p:nvSpPr>
            <p:spPr>
              <a:xfrm>
                <a:off x="3111914" y="2310506"/>
                <a:ext cx="155121" cy="15512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ctangle 17"/>
              <p:cNvSpPr/>
              <p:nvPr/>
            </p:nvSpPr>
            <p:spPr>
              <a:xfrm>
                <a:off x="3750071" y="2310506"/>
                <a:ext cx="155121" cy="15512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ctangle 18"/>
              <p:cNvSpPr/>
              <p:nvPr/>
            </p:nvSpPr>
            <p:spPr>
              <a:xfrm>
                <a:off x="4378036" y="2310506"/>
                <a:ext cx="155121" cy="15512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ctangle 19"/>
              <p:cNvSpPr/>
              <p:nvPr/>
            </p:nvSpPr>
            <p:spPr>
              <a:xfrm>
                <a:off x="5016894" y="2310506"/>
                <a:ext cx="155121" cy="15512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ctangle 20"/>
              <p:cNvSpPr/>
              <p:nvPr/>
            </p:nvSpPr>
            <p:spPr>
              <a:xfrm>
                <a:off x="5653686" y="2310506"/>
                <a:ext cx="155121" cy="15512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ctangle 21"/>
              <p:cNvSpPr/>
              <p:nvPr/>
            </p:nvSpPr>
            <p:spPr>
              <a:xfrm>
                <a:off x="1851890" y="2748659"/>
                <a:ext cx="155121" cy="15512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Rectangle 22"/>
              <p:cNvSpPr/>
              <p:nvPr/>
            </p:nvSpPr>
            <p:spPr>
              <a:xfrm>
                <a:off x="3118675" y="2748659"/>
                <a:ext cx="155121" cy="15512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ctangle 23"/>
              <p:cNvSpPr/>
              <p:nvPr/>
            </p:nvSpPr>
            <p:spPr>
              <a:xfrm>
                <a:off x="4378036" y="2748659"/>
                <a:ext cx="155121" cy="15512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ctangle 24"/>
              <p:cNvSpPr/>
              <p:nvPr/>
            </p:nvSpPr>
            <p:spPr>
              <a:xfrm>
                <a:off x="5653686" y="2748659"/>
                <a:ext cx="155121" cy="15512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26" name="Group 25"/>
              <p:cNvGrpSpPr/>
              <p:nvPr/>
            </p:nvGrpSpPr>
            <p:grpSpPr>
              <a:xfrm>
                <a:off x="1918414" y="2220506"/>
                <a:ext cx="324000" cy="180000"/>
                <a:chOff x="1910250" y="2645034"/>
                <a:chExt cx="324000" cy="180000"/>
              </a:xfrm>
            </p:grpSpPr>
            <p:cxnSp>
              <p:nvCxnSpPr>
                <p:cNvPr id="111" name="Straight Connector 110"/>
                <p:cNvCxnSpPr>
                  <a:cxnSpLocks noChangeAspect="1"/>
                </p:cNvCxnSpPr>
                <p:nvPr/>
              </p:nvCxnSpPr>
              <p:spPr>
                <a:xfrm flipH="1">
                  <a:off x="1910250" y="2645034"/>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a:cxnSpLocks/>
                </p:cNvCxnSpPr>
                <p:nvPr/>
              </p:nvCxnSpPr>
              <p:spPr>
                <a:xfrm flipH="1">
                  <a:off x="2090250" y="2645034"/>
                  <a:ext cx="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2548407" y="2220506"/>
                <a:ext cx="324000" cy="180000"/>
                <a:chOff x="2540243" y="2645034"/>
                <a:chExt cx="324000" cy="180000"/>
              </a:xfrm>
            </p:grpSpPr>
            <p:cxnSp>
              <p:nvCxnSpPr>
                <p:cNvPr id="109" name="Straight Connector 108"/>
                <p:cNvCxnSpPr>
                  <a:cxnSpLocks noChangeAspect="1"/>
                </p:cNvCxnSpPr>
                <p:nvPr/>
              </p:nvCxnSpPr>
              <p:spPr>
                <a:xfrm flipH="1">
                  <a:off x="2540243" y="2645034"/>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cxnSpLocks/>
                </p:cNvCxnSpPr>
                <p:nvPr/>
              </p:nvCxnSpPr>
              <p:spPr>
                <a:xfrm flipH="1">
                  <a:off x="2720243" y="2645034"/>
                  <a:ext cx="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3171767" y="2220506"/>
                <a:ext cx="324000" cy="180000"/>
                <a:chOff x="3171767" y="2645034"/>
                <a:chExt cx="324000" cy="180000"/>
              </a:xfrm>
            </p:grpSpPr>
            <p:cxnSp>
              <p:nvCxnSpPr>
                <p:cNvPr id="107" name="Straight Connector 106"/>
                <p:cNvCxnSpPr>
                  <a:cxnSpLocks noChangeAspect="1"/>
                </p:cNvCxnSpPr>
                <p:nvPr/>
              </p:nvCxnSpPr>
              <p:spPr>
                <a:xfrm flipH="1">
                  <a:off x="3171767" y="2645034"/>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a:cxnSpLocks/>
                </p:cNvCxnSpPr>
                <p:nvPr/>
              </p:nvCxnSpPr>
              <p:spPr>
                <a:xfrm flipH="1">
                  <a:off x="3351767" y="2645034"/>
                  <a:ext cx="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3809924" y="2220506"/>
                <a:ext cx="324000" cy="180000"/>
                <a:chOff x="3801760" y="2645034"/>
                <a:chExt cx="324000" cy="180000"/>
              </a:xfrm>
            </p:grpSpPr>
            <p:cxnSp>
              <p:nvCxnSpPr>
                <p:cNvPr id="105" name="Straight Connector 104"/>
                <p:cNvCxnSpPr>
                  <a:cxnSpLocks noChangeAspect="1"/>
                </p:cNvCxnSpPr>
                <p:nvPr/>
              </p:nvCxnSpPr>
              <p:spPr>
                <a:xfrm flipH="1">
                  <a:off x="3801760" y="2645034"/>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a:cxnSpLocks/>
                </p:cNvCxnSpPr>
                <p:nvPr/>
              </p:nvCxnSpPr>
              <p:spPr>
                <a:xfrm flipH="1">
                  <a:off x="3981760" y="2645034"/>
                  <a:ext cx="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4439559" y="2220506"/>
                <a:ext cx="324000" cy="180000"/>
                <a:chOff x="4423231" y="2645034"/>
                <a:chExt cx="324000" cy="180000"/>
              </a:xfrm>
            </p:grpSpPr>
            <p:cxnSp>
              <p:nvCxnSpPr>
                <p:cNvPr id="103" name="Straight Connector 102"/>
                <p:cNvCxnSpPr>
                  <a:cxnSpLocks noChangeAspect="1"/>
                </p:cNvCxnSpPr>
                <p:nvPr/>
              </p:nvCxnSpPr>
              <p:spPr>
                <a:xfrm flipH="1">
                  <a:off x="4423231" y="2645034"/>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cxnSpLocks/>
                </p:cNvCxnSpPr>
                <p:nvPr/>
              </p:nvCxnSpPr>
              <p:spPr>
                <a:xfrm flipH="1">
                  <a:off x="4603231" y="2645034"/>
                  <a:ext cx="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5085880" y="2220506"/>
                <a:ext cx="324000" cy="180000"/>
                <a:chOff x="5053224" y="2645034"/>
                <a:chExt cx="324000" cy="180000"/>
              </a:xfrm>
            </p:grpSpPr>
            <p:cxnSp>
              <p:nvCxnSpPr>
                <p:cNvPr id="101" name="Straight Connector 100"/>
                <p:cNvCxnSpPr>
                  <a:cxnSpLocks noChangeAspect="1"/>
                </p:cNvCxnSpPr>
                <p:nvPr/>
              </p:nvCxnSpPr>
              <p:spPr>
                <a:xfrm flipH="1">
                  <a:off x="5053224" y="2645034"/>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cxnSpLocks/>
                </p:cNvCxnSpPr>
                <p:nvPr/>
              </p:nvCxnSpPr>
              <p:spPr>
                <a:xfrm flipH="1">
                  <a:off x="5233224" y="2645034"/>
                  <a:ext cx="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5717404" y="2220506"/>
                <a:ext cx="324000" cy="180000"/>
                <a:chOff x="5684748" y="2645034"/>
                <a:chExt cx="324000" cy="180000"/>
              </a:xfrm>
            </p:grpSpPr>
            <p:cxnSp>
              <p:nvCxnSpPr>
                <p:cNvPr id="99" name="Straight Connector 98"/>
                <p:cNvCxnSpPr>
                  <a:cxnSpLocks noChangeAspect="1"/>
                </p:cNvCxnSpPr>
                <p:nvPr/>
              </p:nvCxnSpPr>
              <p:spPr>
                <a:xfrm flipH="1">
                  <a:off x="5684748" y="2645034"/>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a:cxnSpLocks/>
                </p:cNvCxnSpPr>
                <p:nvPr/>
              </p:nvCxnSpPr>
              <p:spPr>
                <a:xfrm flipH="1">
                  <a:off x="5864748" y="2645034"/>
                  <a:ext cx="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6347701" y="2220506"/>
                <a:ext cx="324000" cy="180000"/>
                <a:chOff x="5684748" y="2645034"/>
                <a:chExt cx="324000" cy="180000"/>
              </a:xfrm>
            </p:grpSpPr>
            <p:cxnSp>
              <p:nvCxnSpPr>
                <p:cNvPr id="97" name="Straight Connector 96"/>
                <p:cNvCxnSpPr>
                  <a:cxnSpLocks noChangeAspect="1"/>
                </p:cNvCxnSpPr>
                <p:nvPr/>
              </p:nvCxnSpPr>
              <p:spPr>
                <a:xfrm flipH="1">
                  <a:off x="5684748" y="2645034"/>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a:cxnSpLocks/>
                </p:cNvCxnSpPr>
                <p:nvPr/>
              </p:nvCxnSpPr>
              <p:spPr>
                <a:xfrm flipH="1">
                  <a:off x="5864748" y="2645034"/>
                  <a:ext cx="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1914643" y="2646219"/>
                <a:ext cx="648000" cy="180000"/>
                <a:chOff x="1914643" y="3111567"/>
                <a:chExt cx="648000" cy="180000"/>
              </a:xfrm>
            </p:grpSpPr>
            <p:cxnSp>
              <p:nvCxnSpPr>
                <p:cNvPr id="95" name="Straight Connector 94"/>
                <p:cNvCxnSpPr>
                  <a:cxnSpLocks noChangeAspect="1"/>
                </p:cNvCxnSpPr>
                <p:nvPr/>
              </p:nvCxnSpPr>
              <p:spPr>
                <a:xfrm flipH="1">
                  <a:off x="1914643" y="3111567"/>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a:cxnSpLocks/>
                </p:cNvCxnSpPr>
                <p:nvPr/>
              </p:nvCxnSpPr>
              <p:spPr>
                <a:xfrm flipH="1">
                  <a:off x="2094643" y="3111567"/>
                  <a:ext cx="46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5" name="Group 34"/>
              <p:cNvGrpSpPr/>
              <p:nvPr/>
            </p:nvGrpSpPr>
            <p:grpSpPr>
              <a:xfrm>
                <a:off x="3176160" y="2646219"/>
                <a:ext cx="648000" cy="180000"/>
                <a:chOff x="3176160" y="3111567"/>
                <a:chExt cx="648000" cy="180000"/>
              </a:xfrm>
            </p:grpSpPr>
            <p:cxnSp>
              <p:nvCxnSpPr>
                <p:cNvPr id="93" name="Straight Connector 92"/>
                <p:cNvCxnSpPr>
                  <a:cxnSpLocks noChangeAspect="1"/>
                </p:cNvCxnSpPr>
                <p:nvPr/>
              </p:nvCxnSpPr>
              <p:spPr>
                <a:xfrm flipH="1">
                  <a:off x="3176160" y="3111567"/>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a:cxnSpLocks/>
                </p:cNvCxnSpPr>
                <p:nvPr/>
              </p:nvCxnSpPr>
              <p:spPr>
                <a:xfrm flipH="1">
                  <a:off x="3356160" y="3111567"/>
                  <a:ext cx="46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4443952" y="2646219"/>
                <a:ext cx="648000" cy="180000"/>
                <a:chOff x="4427624" y="3111567"/>
                <a:chExt cx="648000" cy="180000"/>
              </a:xfrm>
            </p:grpSpPr>
            <p:cxnSp>
              <p:nvCxnSpPr>
                <p:cNvPr id="91" name="Straight Connector 90"/>
                <p:cNvCxnSpPr>
                  <a:cxnSpLocks noChangeAspect="1"/>
                </p:cNvCxnSpPr>
                <p:nvPr/>
              </p:nvCxnSpPr>
              <p:spPr>
                <a:xfrm flipH="1">
                  <a:off x="4427624" y="3111567"/>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cxnSpLocks/>
                </p:cNvCxnSpPr>
                <p:nvPr/>
              </p:nvCxnSpPr>
              <p:spPr>
                <a:xfrm flipH="1">
                  <a:off x="4607624" y="3111567"/>
                  <a:ext cx="46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5705469" y="2646219"/>
                <a:ext cx="648000" cy="180000"/>
                <a:chOff x="5689141" y="3111567"/>
                <a:chExt cx="648000" cy="180000"/>
              </a:xfrm>
            </p:grpSpPr>
            <p:cxnSp>
              <p:nvCxnSpPr>
                <p:cNvPr id="89" name="Straight Connector 88"/>
                <p:cNvCxnSpPr>
                  <a:cxnSpLocks noChangeAspect="1"/>
                </p:cNvCxnSpPr>
                <p:nvPr/>
              </p:nvCxnSpPr>
              <p:spPr>
                <a:xfrm flipH="1">
                  <a:off x="5689141" y="3111567"/>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cxnSpLocks/>
                </p:cNvCxnSpPr>
                <p:nvPr/>
              </p:nvCxnSpPr>
              <p:spPr>
                <a:xfrm flipH="1">
                  <a:off x="5869141" y="3111567"/>
                  <a:ext cx="46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8" name="Rectangle 37"/>
              <p:cNvSpPr/>
              <p:nvPr/>
            </p:nvSpPr>
            <p:spPr>
              <a:xfrm>
                <a:off x="4378036" y="3193226"/>
                <a:ext cx="155121" cy="15512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39" name="Group 38"/>
              <p:cNvGrpSpPr/>
              <p:nvPr/>
            </p:nvGrpSpPr>
            <p:grpSpPr>
              <a:xfrm>
                <a:off x="4446397" y="3077932"/>
                <a:ext cx="1278000" cy="180000"/>
                <a:chOff x="4427624" y="3111567"/>
                <a:chExt cx="1278000" cy="180000"/>
              </a:xfrm>
            </p:grpSpPr>
            <p:cxnSp>
              <p:nvCxnSpPr>
                <p:cNvPr id="87" name="Straight Connector 86"/>
                <p:cNvCxnSpPr>
                  <a:cxnSpLocks noChangeAspect="1"/>
                </p:cNvCxnSpPr>
                <p:nvPr/>
              </p:nvCxnSpPr>
              <p:spPr>
                <a:xfrm flipH="1">
                  <a:off x="4427624" y="3111567"/>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cxnSpLocks/>
                </p:cNvCxnSpPr>
                <p:nvPr/>
              </p:nvCxnSpPr>
              <p:spPr>
                <a:xfrm flipH="1">
                  <a:off x="4607624" y="3111567"/>
                  <a:ext cx="109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0" name="Rectangle 39"/>
              <p:cNvSpPr/>
              <p:nvPr/>
            </p:nvSpPr>
            <p:spPr>
              <a:xfrm>
                <a:off x="1844480" y="3193226"/>
                <a:ext cx="155121" cy="15512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1" name="Group 40"/>
              <p:cNvGrpSpPr/>
              <p:nvPr/>
            </p:nvGrpSpPr>
            <p:grpSpPr>
              <a:xfrm>
                <a:off x="1912841" y="3075216"/>
                <a:ext cx="1278000" cy="180000"/>
                <a:chOff x="4427624" y="3111567"/>
                <a:chExt cx="1278000" cy="180000"/>
              </a:xfrm>
            </p:grpSpPr>
            <p:cxnSp>
              <p:nvCxnSpPr>
                <p:cNvPr id="85" name="Straight Connector 84"/>
                <p:cNvCxnSpPr>
                  <a:cxnSpLocks noChangeAspect="1"/>
                </p:cNvCxnSpPr>
                <p:nvPr/>
              </p:nvCxnSpPr>
              <p:spPr>
                <a:xfrm flipH="1">
                  <a:off x="4427624" y="3111567"/>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cxnSpLocks/>
                </p:cNvCxnSpPr>
                <p:nvPr/>
              </p:nvCxnSpPr>
              <p:spPr>
                <a:xfrm flipH="1">
                  <a:off x="4607624" y="3111567"/>
                  <a:ext cx="109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2" name="Rectangle 41"/>
              <p:cNvSpPr/>
              <p:nvPr/>
            </p:nvSpPr>
            <p:spPr>
              <a:xfrm>
                <a:off x="1844480" y="3618212"/>
                <a:ext cx="155121" cy="15512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3" name="Group 42"/>
              <p:cNvGrpSpPr/>
              <p:nvPr/>
            </p:nvGrpSpPr>
            <p:grpSpPr>
              <a:xfrm>
                <a:off x="1926724" y="3500723"/>
                <a:ext cx="2541840" cy="180000"/>
                <a:chOff x="4435788" y="3111567"/>
                <a:chExt cx="2541840" cy="180000"/>
              </a:xfrm>
            </p:grpSpPr>
            <p:cxnSp>
              <p:nvCxnSpPr>
                <p:cNvPr id="83" name="Straight Connector 82"/>
                <p:cNvCxnSpPr>
                  <a:cxnSpLocks noChangeAspect="1"/>
                </p:cNvCxnSpPr>
                <p:nvPr/>
              </p:nvCxnSpPr>
              <p:spPr>
                <a:xfrm flipH="1">
                  <a:off x="4435788" y="3111567"/>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a:cxnSpLocks/>
                </p:cNvCxnSpPr>
                <p:nvPr/>
              </p:nvCxnSpPr>
              <p:spPr>
                <a:xfrm flipH="1">
                  <a:off x="4607624" y="3111567"/>
                  <a:ext cx="23700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4" name="Straight Connector 43"/>
              <p:cNvCxnSpPr>
                <a:cxnSpLocks noChangeAspect="1"/>
              </p:cNvCxnSpPr>
              <p:nvPr/>
            </p:nvCxnSpPr>
            <p:spPr>
              <a:xfrm flipH="1">
                <a:off x="3196405" y="3500723"/>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4701880" y="2748659"/>
                <a:ext cx="155121" cy="15512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46" name="Straight Connector 45"/>
              <p:cNvCxnSpPr>
                <a:cxnSpLocks noChangeAspect="1"/>
              </p:cNvCxnSpPr>
              <p:nvPr/>
            </p:nvCxnSpPr>
            <p:spPr>
              <a:xfrm flipH="1">
                <a:off x="4792288" y="2643503"/>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cxnSpLocks noChangeAspect="1"/>
              </p:cNvCxnSpPr>
              <p:nvPr/>
            </p:nvCxnSpPr>
            <p:spPr>
              <a:xfrm flipH="1">
                <a:off x="6029313" y="2643503"/>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2168324" y="2754107"/>
                <a:ext cx="155121" cy="15512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9" name="Rectangle 48"/>
              <p:cNvSpPr/>
              <p:nvPr/>
            </p:nvSpPr>
            <p:spPr>
              <a:xfrm>
                <a:off x="3435810" y="2754107"/>
                <a:ext cx="155121" cy="15512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50" name="Straight Connector 49"/>
              <p:cNvCxnSpPr>
                <a:cxnSpLocks noChangeAspect="1"/>
              </p:cNvCxnSpPr>
              <p:nvPr/>
            </p:nvCxnSpPr>
            <p:spPr>
              <a:xfrm flipH="1">
                <a:off x="2258732" y="2648951"/>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cxnSpLocks noChangeAspect="1"/>
              </p:cNvCxnSpPr>
              <p:nvPr/>
            </p:nvCxnSpPr>
            <p:spPr>
              <a:xfrm flipH="1">
                <a:off x="3495757" y="2648951"/>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cxnSpLocks noChangeAspect="1"/>
              </p:cNvCxnSpPr>
              <p:nvPr/>
            </p:nvCxnSpPr>
            <p:spPr>
              <a:xfrm flipH="1">
                <a:off x="2240735" y="3498602"/>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cxnSpLocks noChangeAspect="1"/>
              </p:cNvCxnSpPr>
              <p:nvPr/>
            </p:nvCxnSpPr>
            <p:spPr>
              <a:xfrm flipH="1">
                <a:off x="3518580" y="3498602"/>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cxnSpLocks noChangeAspect="1"/>
              </p:cNvCxnSpPr>
              <p:nvPr/>
            </p:nvCxnSpPr>
            <p:spPr>
              <a:xfrm flipH="1">
                <a:off x="2572743" y="3495886"/>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cxnSpLocks noChangeAspect="1"/>
              </p:cNvCxnSpPr>
              <p:nvPr/>
            </p:nvCxnSpPr>
            <p:spPr>
              <a:xfrm flipH="1">
                <a:off x="3834260" y="3504050"/>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2166655" y="3193226"/>
                <a:ext cx="155121" cy="15512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57" name="Group 56"/>
              <p:cNvGrpSpPr/>
              <p:nvPr/>
            </p:nvGrpSpPr>
            <p:grpSpPr>
              <a:xfrm>
                <a:off x="2232571" y="3076195"/>
                <a:ext cx="648000" cy="180000"/>
                <a:chOff x="4427624" y="3111567"/>
                <a:chExt cx="648000" cy="180000"/>
              </a:xfrm>
            </p:grpSpPr>
            <p:cxnSp>
              <p:nvCxnSpPr>
                <p:cNvPr id="81" name="Straight Connector 80"/>
                <p:cNvCxnSpPr>
                  <a:cxnSpLocks noChangeAspect="1"/>
                </p:cNvCxnSpPr>
                <p:nvPr/>
              </p:nvCxnSpPr>
              <p:spPr>
                <a:xfrm flipH="1">
                  <a:off x="4427624" y="3111567"/>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a:cxnSpLocks/>
                </p:cNvCxnSpPr>
                <p:nvPr/>
              </p:nvCxnSpPr>
              <p:spPr>
                <a:xfrm flipH="1">
                  <a:off x="4607624" y="3111567"/>
                  <a:ext cx="46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8" name="Rectangle 57"/>
              <p:cNvSpPr/>
              <p:nvPr/>
            </p:nvSpPr>
            <p:spPr>
              <a:xfrm>
                <a:off x="2490499" y="3193226"/>
                <a:ext cx="155121" cy="15512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59" name="Straight Connector 58"/>
              <p:cNvCxnSpPr>
                <a:cxnSpLocks noChangeAspect="1"/>
              </p:cNvCxnSpPr>
              <p:nvPr/>
            </p:nvCxnSpPr>
            <p:spPr>
              <a:xfrm flipH="1">
                <a:off x="2572743" y="3081643"/>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cxnSpLocks noChangeAspect="1"/>
              </p:cNvCxnSpPr>
              <p:nvPr/>
            </p:nvCxnSpPr>
            <p:spPr>
              <a:xfrm flipH="1">
                <a:off x="2878285" y="3500723"/>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2794846" y="3193226"/>
                <a:ext cx="155121" cy="15512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62" name="Straight Connector 61"/>
              <p:cNvCxnSpPr>
                <a:cxnSpLocks noChangeAspect="1"/>
              </p:cNvCxnSpPr>
              <p:nvPr/>
            </p:nvCxnSpPr>
            <p:spPr>
              <a:xfrm flipH="1">
                <a:off x="2877090" y="3081663"/>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cxnSpLocks noChangeAspect="1"/>
              </p:cNvCxnSpPr>
              <p:nvPr/>
            </p:nvCxnSpPr>
            <p:spPr>
              <a:xfrm flipH="1">
                <a:off x="4759289" y="3082622"/>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cxnSpLocks noChangeAspect="1"/>
              </p:cNvCxnSpPr>
              <p:nvPr/>
            </p:nvCxnSpPr>
            <p:spPr>
              <a:xfrm flipH="1">
                <a:off x="5099461" y="3088070"/>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cxnSpLocks noChangeAspect="1"/>
              </p:cNvCxnSpPr>
              <p:nvPr/>
            </p:nvCxnSpPr>
            <p:spPr>
              <a:xfrm flipH="1">
                <a:off x="5403808" y="3088090"/>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1700636" y="3978381"/>
                <a:ext cx="5544000" cy="276999"/>
              </a:xfrm>
              <a:prstGeom prst="rect">
                <a:avLst/>
              </a:prstGeom>
              <a:solidFill>
                <a:schemeClr val="bg1"/>
              </a:solidFill>
              <a:ln>
                <a:solidFill>
                  <a:schemeClr val="tx1"/>
                </a:solidFill>
              </a:ln>
            </p:spPr>
            <p:txBody>
              <a:bodyPr wrap="square" lIns="18000" rIns="18000" rtlCol="0">
                <a:spAutoFit/>
              </a:bodyPr>
              <a:lstStyle/>
              <a:p>
                <a:r>
                  <a:rPr lang="sv-SE" sz="1200" dirty="0" smtClean="0">
                    <a:latin typeface="+mn-lt"/>
                  </a:rPr>
                  <a:t>16:0  15:0  14:0  13:0  12:0 11:0 10:0  9:0   8:0   7:0    6:0   5:0    4:0   3:0    2:0   1:0    0:0</a:t>
                </a:r>
                <a:endParaRPr lang="sv-SE" sz="1200" dirty="0">
                  <a:latin typeface="+mn-lt"/>
                </a:endParaRPr>
              </a:p>
            </p:txBody>
          </p:sp>
          <p:cxnSp>
            <p:nvCxnSpPr>
              <p:cNvPr id="67" name="Straight Connector 66"/>
              <p:cNvCxnSpPr>
                <a:cxnSpLocks noChangeAspect="1"/>
              </p:cNvCxnSpPr>
              <p:nvPr/>
            </p:nvCxnSpPr>
            <p:spPr>
              <a:xfrm flipH="1">
                <a:off x="4158104" y="3509498"/>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Flowchart: Alternate Process 67"/>
              <p:cNvSpPr/>
              <p:nvPr/>
            </p:nvSpPr>
            <p:spPr>
              <a:xfrm>
                <a:off x="1700636" y="1765121"/>
                <a:ext cx="5544000" cy="277586"/>
              </a:xfrm>
              <a:prstGeom prst="flowChartAlternateProcess">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tIns="36000" rIns="18000" bIns="36000" rtlCol="0" anchor="ctr"/>
              <a:lstStyle/>
              <a:p>
                <a:r>
                  <a:rPr lang="sv-SE" sz="1200" dirty="0" smtClean="0">
                    <a:solidFill>
                      <a:schemeClr val="tx1"/>
                    </a:solidFill>
                  </a:rPr>
                  <a:t>16     15     14    </a:t>
                </a:r>
                <a:r>
                  <a:rPr lang="sv-SE" sz="1200" dirty="0">
                    <a:solidFill>
                      <a:schemeClr val="tx1"/>
                    </a:solidFill>
                  </a:rPr>
                  <a:t>13  </a:t>
                </a:r>
                <a:r>
                  <a:rPr lang="sv-SE" sz="1200" dirty="0" smtClean="0">
                    <a:solidFill>
                      <a:schemeClr val="tx1"/>
                    </a:solidFill>
                  </a:rPr>
                  <a:t>   12     11    </a:t>
                </a:r>
                <a:r>
                  <a:rPr lang="sv-SE" sz="1200" dirty="0">
                    <a:solidFill>
                      <a:schemeClr val="tx1"/>
                    </a:solidFill>
                  </a:rPr>
                  <a:t>10  </a:t>
                </a:r>
                <a:r>
                  <a:rPr lang="sv-SE" sz="1200" dirty="0" smtClean="0">
                    <a:solidFill>
                      <a:schemeClr val="tx1"/>
                    </a:solidFill>
                  </a:rPr>
                  <a:t>    </a:t>
                </a:r>
                <a:r>
                  <a:rPr lang="sv-SE" sz="1200" dirty="0">
                    <a:solidFill>
                      <a:schemeClr val="tx1"/>
                    </a:solidFill>
                  </a:rPr>
                  <a:t>9   </a:t>
                </a:r>
                <a:r>
                  <a:rPr lang="sv-SE" sz="1200" dirty="0" smtClean="0">
                    <a:solidFill>
                      <a:schemeClr val="tx1"/>
                    </a:solidFill>
                  </a:rPr>
                  <a:t>    </a:t>
                </a:r>
                <a:r>
                  <a:rPr lang="sv-SE" sz="1200" dirty="0">
                    <a:solidFill>
                      <a:schemeClr val="tx1"/>
                    </a:solidFill>
                  </a:rPr>
                  <a:t>8   </a:t>
                </a:r>
                <a:r>
                  <a:rPr lang="sv-SE" sz="1200" dirty="0" smtClean="0">
                    <a:solidFill>
                      <a:schemeClr val="tx1"/>
                    </a:solidFill>
                  </a:rPr>
                  <a:t>    </a:t>
                </a:r>
                <a:r>
                  <a:rPr lang="sv-SE" sz="1200" dirty="0">
                    <a:solidFill>
                      <a:schemeClr val="tx1"/>
                    </a:solidFill>
                  </a:rPr>
                  <a:t>7    </a:t>
                </a:r>
                <a:r>
                  <a:rPr lang="sv-SE" sz="1200" dirty="0" smtClean="0">
                    <a:solidFill>
                      <a:schemeClr val="tx1"/>
                    </a:solidFill>
                  </a:rPr>
                  <a:t>   </a:t>
                </a:r>
                <a:r>
                  <a:rPr lang="sv-SE" sz="1200" dirty="0">
                    <a:solidFill>
                      <a:schemeClr val="tx1"/>
                    </a:solidFill>
                  </a:rPr>
                  <a:t>6   </a:t>
                </a:r>
                <a:r>
                  <a:rPr lang="sv-SE" sz="1200" dirty="0" smtClean="0">
                    <a:solidFill>
                      <a:schemeClr val="tx1"/>
                    </a:solidFill>
                  </a:rPr>
                  <a:t>   </a:t>
                </a:r>
                <a:r>
                  <a:rPr lang="sv-SE" sz="1200" dirty="0">
                    <a:solidFill>
                      <a:schemeClr val="tx1"/>
                    </a:solidFill>
                  </a:rPr>
                  <a:t>5   </a:t>
                </a:r>
                <a:r>
                  <a:rPr lang="sv-SE" sz="1200" dirty="0" smtClean="0">
                    <a:solidFill>
                      <a:schemeClr val="tx1"/>
                    </a:solidFill>
                  </a:rPr>
                  <a:t>    </a:t>
                </a:r>
                <a:r>
                  <a:rPr lang="sv-SE" sz="1200" dirty="0">
                    <a:solidFill>
                      <a:schemeClr val="tx1"/>
                    </a:solidFill>
                  </a:rPr>
                  <a:t>4   </a:t>
                </a:r>
                <a:r>
                  <a:rPr lang="sv-SE" sz="1200" dirty="0" smtClean="0">
                    <a:solidFill>
                      <a:schemeClr val="tx1"/>
                    </a:solidFill>
                  </a:rPr>
                  <a:t>    </a:t>
                </a:r>
                <a:r>
                  <a:rPr lang="sv-SE" sz="1200" dirty="0">
                    <a:solidFill>
                      <a:schemeClr val="tx1"/>
                    </a:solidFill>
                  </a:rPr>
                  <a:t>3  </a:t>
                </a:r>
                <a:r>
                  <a:rPr lang="sv-SE" sz="1200" dirty="0" smtClean="0">
                    <a:solidFill>
                      <a:schemeClr val="tx1"/>
                    </a:solidFill>
                  </a:rPr>
                  <a:t>     </a:t>
                </a:r>
                <a:r>
                  <a:rPr lang="sv-SE" sz="1200" dirty="0">
                    <a:solidFill>
                      <a:schemeClr val="tx1"/>
                    </a:solidFill>
                  </a:rPr>
                  <a:t>2  </a:t>
                </a:r>
                <a:r>
                  <a:rPr lang="sv-SE" sz="1200" dirty="0" smtClean="0">
                    <a:solidFill>
                      <a:schemeClr val="tx1"/>
                    </a:solidFill>
                  </a:rPr>
                  <a:t>     1←CIN</a:t>
                </a:r>
                <a:endParaRPr lang="sv-SE" sz="1200" dirty="0">
                  <a:solidFill>
                    <a:schemeClr val="tx1"/>
                  </a:solidFill>
                </a:endParaRPr>
              </a:p>
            </p:txBody>
          </p:sp>
          <p:sp>
            <p:nvSpPr>
              <p:cNvPr id="69" name="Rectangle 68"/>
              <p:cNvSpPr/>
              <p:nvPr/>
            </p:nvSpPr>
            <p:spPr>
              <a:xfrm>
                <a:off x="3120130" y="3618212"/>
                <a:ext cx="155121" cy="155121"/>
              </a:xfrm>
              <a:prstGeom prst="rect">
                <a:avLst/>
              </a:prstGeom>
              <a:solidFill>
                <a:srgbClr val="7F7F7F"/>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0" name="Rectangle 69"/>
              <p:cNvSpPr/>
              <p:nvPr/>
            </p:nvSpPr>
            <p:spPr>
              <a:xfrm>
                <a:off x="2158491" y="3618212"/>
                <a:ext cx="155121" cy="155121"/>
              </a:xfrm>
              <a:prstGeom prst="rect">
                <a:avLst/>
              </a:prstGeom>
              <a:solidFill>
                <a:srgbClr val="7F7F7F"/>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1" name="Rectangle 70"/>
              <p:cNvSpPr/>
              <p:nvPr/>
            </p:nvSpPr>
            <p:spPr>
              <a:xfrm>
                <a:off x="3434141" y="3618212"/>
                <a:ext cx="155121" cy="155121"/>
              </a:xfrm>
              <a:prstGeom prst="rect">
                <a:avLst/>
              </a:prstGeom>
              <a:solidFill>
                <a:srgbClr val="7F7F7F"/>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2" name="Rectangle 71"/>
              <p:cNvSpPr/>
              <p:nvPr/>
            </p:nvSpPr>
            <p:spPr>
              <a:xfrm>
                <a:off x="2482335" y="3618212"/>
                <a:ext cx="155121" cy="155121"/>
              </a:xfrm>
              <a:prstGeom prst="rect">
                <a:avLst/>
              </a:prstGeom>
              <a:solidFill>
                <a:srgbClr val="7F7F7F"/>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3" name="Rectangle 72"/>
              <p:cNvSpPr/>
              <p:nvPr/>
            </p:nvSpPr>
            <p:spPr>
              <a:xfrm>
                <a:off x="3749821" y="3618212"/>
                <a:ext cx="155121" cy="155121"/>
              </a:xfrm>
              <a:prstGeom prst="rect">
                <a:avLst/>
              </a:prstGeom>
              <a:solidFill>
                <a:srgbClr val="7F7F7F"/>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4" name="Rectangle 73"/>
              <p:cNvSpPr/>
              <p:nvPr/>
            </p:nvSpPr>
            <p:spPr>
              <a:xfrm>
                <a:off x="2804205" y="3618212"/>
                <a:ext cx="155121" cy="155121"/>
              </a:xfrm>
              <a:prstGeom prst="rect">
                <a:avLst/>
              </a:prstGeom>
              <a:solidFill>
                <a:srgbClr val="7F7F7F"/>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5" name="Rectangle 74"/>
              <p:cNvSpPr/>
              <p:nvPr/>
            </p:nvSpPr>
            <p:spPr>
              <a:xfrm>
                <a:off x="4073665" y="3618212"/>
                <a:ext cx="155121" cy="155121"/>
              </a:xfrm>
              <a:prstGeom prst="rect">
                <a:avLst/>
              </a:prstGeom>
              <a:solidFill>
                <a:srgbClr val="7F7F7F"/>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6" name="Rectangle 75"/>
              <p:cNvSpPr/>
              <p:nvPr/>
            </p:nvSpPr>
            <p:spPr>
              <a:xfrm>
                <a:off x="5969366" y="2748659"/>
                <a:ext cx="155121" cy="155121"/>
              </a:xfrm>
              <a:prstGeom prst="rect">
                <a:avLst/>
              </a:prstGeom>
              <a:solidFill>
                <a:srgbClr val="7F7F7F"/>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7" name="Rectangle 76"/>
              <p:cNvSpPr/>
              <p:nvPr/>
            </p:nvSpPr>
            <p:spPr>
              <a:xfrm>
                <a:off x="4693373" y="3193226"/>
                <a:ext cx="155121" cy="155121"/>
              </a:xfrm>
              <a:prstGeom prst="rect">
                <a:avLst/>
              </a:prstGeom>
              <a:solidFill>
                <a:srgbClr val="7F7F7F"/>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8" name="Rectangle 77"/>
              <p:cNvSpPr/>
              <p:nvPr/>
            </p:nvSpPr>
            <p:spPr>
              <a:xfrm>
                <a:off x="5017217" y="3193226"/>
                <a:ext cx="155121" cy="155121"/>
              </a:xfrm>
              <a:prstGeom prst="rect">
                <a:avLst/>
              </a:prstGeom>
              <a:solidFill>
                <a:srgbClr val="7F7F7F"/>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9" name="Rectangle 78"/>
              <p:cNvSpPr/>
              <p:nvPr/>
            </p:nvSpPr>
            <p:spPr>
              <a:xfrm>
                <a:off x="5321564" y="3193226"/>
                <a:ext cx="155121" cy="155121"/>
              </a:xfrm>
              <a:prstGeom prst="rect">
                <a:avLst/>
              </a:prstGeom>
              <a:solidFill>
                <a:srgbClr val="7F7F7F"/>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0" name="Rectangle 79"/>
              <p:cNvSpPr/>
              <p:nvPr/>
            </p:nvSpPr>
            <p:spPr>
              <a:xfrm>
                <a:off x="6283679" y="2310506"/>
                <a:ext cx="155121" cy="155121"/>
              </a:xfrm>
              <a:prstGeom prst="rect">
                <a:avLst/>
              </a:prstGeom>
              <a:solidFill>
                <a:srgbClr val="7F7F7F"/>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graphicFrame>
        <p:nvGraphicFramePr>
          <p:cNvPr id="128" name="Object 127"/>
          <p:cNvGraphicFramePr>
            <a:graphicFrameLocks noChangeAspect="1"/>
          </p:cNvGraphicFramePr>
          <p:nvPr>
            <p:extLst>
              <p:ext uri="{D42A27DB-BD31-4B8C-83A1-F6EECF244321}">
                <p14:modId xmlns:p14="http://schemas.microsoft.com/office/powerpoint/2010/main" val="3633447462"/>
              </p:ext>
            </p:extLst>
          </p:nvPr>
        </p:nvGraphicFramePr>
        <p:xfrm>
          <a:off x="3562351" y="5151586"/>
          <a:ext cx="2052637" cy="371475"/>
        </p:xfrm>
        <a:graphic>
          <a:graphicData uri="http://schemas.openxmlformats.org/presentationml/2006/ole">
            <mc:AlternateContent xmlns:mc="http://schemas.openxmlformats.org/markup-compatibility/2006">
              <mc:Choice xmlns:v="urn:schemas-microsoft-com:vml" Requires="v">
                <p:oleObj spid="_x0000_s50187" name="Equation" r:id="rId4" imgW="1333440" imgH="241200" progId="Equation.DSMT4">
                  <p:embed/>
                </p:oleObj>
              </mc:Choice>
              <mc:Fallback>
                <p:oleObj name="Equation" r:id="rId4" imgW="1333440" imgH="241200" progId="Equation.DSMT4">
                  <p:embed/>
                  <p:pic>
                    <p:nvPicPr>
                      <p:cNvPr id="0" name=""/>
                      <p:cNvPicPr>
                        <a:picLocks noChangeAspect="1" noChangeArrowheads="1"/>
                      </p:cNvPicPr>
                      <p:nvPr/>
                    </p:nvPicPr>
                    <p:blipFill>
                      <a:blip r:embed="rId5"/>
                      <a:srcRect/>
                      <a:stretch>
                        <a:fillRect/>
                      </a:stretch>
                    </p:blipFill>
                    <p:spPr bwMode="auto">
                      <a:xfrm>
                        <a:off x="3562351" y="5151586"/>
                        <a:ext cx="205263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9" name="Object 128"/>
          <p:cNvGraphicFramePr>
            <a:graphicFrameLocks noChangeAspect="1"/>
          </p:cNvGraphicFramePr>
          <p:nvPr>
            <p:extLst>
              <p:ext uri="{D42A27DB-BD31-4B8C-83A1-F6EECF244321}">
                <p14:modId xmlns:p14="http://schemas.microsoft.com/office/powerpoint/2010/main" val="1541336113"/>
              </p:ext>
            </p:extLst>
          </p:nvPr>
        </p:nvGraphicFramePr>
        <p:xfrm>
          <a:off x="3679826" y="5581799"/>
          <a:ext cx="1817687" cy="390525"/>
        </p:xfrm>
        <a:graphic>
          <a:graphicData uri="http://schemas.openxmlformats.org/presentationml/2006/ole">
            <mc:AlternateContent xmlns:mc="http://schemas.openxmlformats.org/markup-compatibility/2006">
              <mc:Choice xmlns:v="urn:schemas-microsoft-com:vml" Requires="v">
                <p:oleObj spid="_x0000_s50188" name="Equation" r:id="rId6" imgW="1180800" imgH="253800" progId="Equation.DSMT4">
                  <p:embed/>
                </p:oleObj>
              </mc:Choice>
              <mc:Fallback>
                <p:oleObj name="Equation" r:id="rId6" imgW="1180800" imgH="253800" progId="Equation.DSMT4">
                  <p:embed/>
                  <p:pic>
                    <p:nvPicPr>
                      <p:cNvPr id="0" name=""/>
                      <p:cNvPicPr>
                        <a:picLocks noChangeAspect="1" noChangeArrowheads="1"/>
                      </p:cNvPicPr>
                      <p:nvPr/>
                    </p:nvPicPr>
                    <p:blipFill>
                      <a:blip r:embed="rId7"/>
                      <a:srcRect/>
                      <a:stretch>
                        <a:fillRect/>
                      </a:stretch>
                    </p:blipFill>
                    <p:spPr bwMode="auto">
                      <a:xfrm>
                        <a:off x="3679826" y="5581799"/>
                        <a:ext cx="1817687"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0" name="Rectangle 129"/>
          <p:cNvSpPr/>
          <p:nvPr/>
        </p:nvSpPr>
        <p:spPr>
          <a:xfrm>
            <a:off x="2831780" y="4725028"/>
            <a:ext cx="3224601" cy="369332"/>
          </a:xfrm>
          <a:prstGeom prst="rect">
            <a:avLst/>
          </a:prstGeom>
        </p:spPr>
        <p:txBody>
          <a:bodyPr wrap="none">
            <a:spAutoFit/>
          </a:bodyPr>
          <a:lstStyle/>
          <a:p>
            <a:r>
              <a:rPr lang="sv-SE" dirty="0">
                <a:latin typeface="+mn-lt"/>
              </a:rPr>
              <a:t>Determine </a:t>
            </a:r>
            <a:r>
              <a:rPr lang="sv-SE" dirty="0" smtClean="0">
                <a:latin typeface="+mn-lt"/>
              </a:rPr>
              <a:t>the worst case delay!</a:t>
            </a:r>
            <a:endParaRPr lang="sv-SE" dirty="0">
              <a:latin typeface="+mn-lt"/>
            </a:endParaRPr>
          </a:p>
        </p:txBody>
      </p:sp>
      <p:sp>
        <p:nvSpPr>
          <p:cNvPr id="131" name="Rectangle 130"/>
          <p:cNvSpPr/>
          <p:nvPr/>
        </p:nvSpPr>
        <p:spPr>
          <a:xfrm>
            <a:off x="7229365" y="2125840"/>
            <a:ext cx="1696922" cy="2585323"/>
          </a:xfrm>
          <a:prstGeom prst="rect">
            <a:avLst/>
          </a:prstGeom>
        </p:spPr>
        <p:txBody>
          <a:bodyPr wrap="square">
            <a:spAutoFit/>
          </a:bodyPr>
          <a:lstStyle/>
          <a:p>
            <a:r>
              <a:rPr lang="sv-SE" dirty="0" smtClean="0">
                <a:latin typeface="+mn-lt"/>
              </a:rPr>
              <a:t>Logic levels L=4</a:t>
            </a:r>
          </a:p>
          <a:p>
            <a:r>
              <a:rPr lang="sv-SE" dirty="0" smtClean="0">
                <a:latin typeface="+mn-lt"/>
              </a:rPr>
              <a:t>Extra levels </a:t>
            </a:r>
            <a:r>
              <a:rPr lang="sv-SE" i="1" dirty="0" smtClean="0">
                <a:latin typeface="Times New Roman" panose="02020603050405020304" pitchFamily="18" charset="0"/>
                <a:cs typeface="Times New Roman" panose="02020603050405020304" pitchFamily="18" charset="0"/>
              </a:rPr>
              <a:t>l</a:t>
            </a:r>
            <a:r>
              <a:rPr lang="sv-SE" dirty="0" smtClean="0">
                <a:latin typeface="+mn-lt"/>
              </a:rPr>
              <a:t>=0</a:t>
            </a:r>
          </a:p>
          <a:p>
            <a:r>
              <a:rPr lang="sv-SE" dirty="0" smtClean="0">
                <a:latin typeface="+mn-lt"/>
              </a:rPr>
              <a:t>Fanout 2</a:t>
            </a:r>
            <a:r>
              <a:rPr lang="sv-SE" i="1" baseline="30000" dirty="0" smtClean="0">
                <a:latin typeface="+mn-lt"/>
              </a:rPr>
              <a:t>f</a:t>
            </a:r>
            <a:r>
              <a:rPr lang="sv-SE" dirty="0" smtClean="0">
                <a:latin typeface="+mn-lt"/>
              </a:rPr>
              <a:t>+1=9</a:t>
            </a:r>
          </a:p>
          <a:p>
            <a:r>
              <a:rPr lang="sv-SE" i="1" dirty="0" smtClean="0">
                <a:latin typeface="+mn-lt"/>
              </a:rPr>
              <a:t>f</a:t>
            </a:r>
            <a:r>
              <a:rPr lang="sv-SE" dirty="0" smtClean="0">
                <a:latin typeface="+mn-lt"/>
              </a:rPr>
              <a:t>=3</a:t>
            </a:r>
          </a:p>
          <a:p>
            <a:r>
              <a:rPr lang="sv-SE" dirty="0" smtClean="0">
                <a:latin typeface="+mn-lt"/>
              </a:rPr>
              <a:t>Wire tracks 2</a:t>
            </a:r>
            <a:r>
              <a:rPr lang="sv-SE" i="1" baseline="30000" dirty="0" smtClean="0">
                <a:latin typeface="+mn-lt"/>
              </a:rPr>
              <a:t>t</a:t>
            </a:r>
            <a:r>
              <a:rPr lang="sv-SE" dirty="0" smtClean="0">
                <a:latin typeface="+mn-lt"/>
              </a:rPr>
              <a:t>=1</a:t>
            </a:r>
          </a:p>
          <a:p>
            <a:r>
              <a:rPr lang="sv-SE" i="1" dirty="0" smtClean="0">
                <a:latin typeface="+mn-lt"/>
              </a:rPr>
              <a:t>t</a:t>
            </a:r>
            <a:r>
              <a:rPr lang="sv-SE" dirty="0" smtClean="0">
                <a:latin typeface="+mn-lt"/>
              </a:rPr>
              <a:t>=0</a:t>
            </a:r>
          </a:p>
          <a:p>
            <a:r>
              <a:rPr lang="sv-SE" i="1" dirty="0" smtClean="0">
                <a:latin typeface="Times New Roman" panose="02020603050405020304" pitchFamily="18" charset="0"/>
                <a:cs typeface="Times New Roman" panose="02020603050405020304" pitchFamily="18" charset="0"/>
              </a:rPr>
              <a:t>l+f+t=L</a:t>
            </a:r>
            <a:r>
              <a:rPr lang="sv-SE" dirty="0" smtClean="0">
                <a:latin typeface="Times New Roman" panose="02020603050405020304" pitchFamily="18" charset="0"/>
                <a:cs typeface="Times New Roman" panose="02020603050405020304" pitchFamily="18" charset="0"/>
              </a:rPr>
              <a:t>-1=3</a:t>
            </a:r>
          </a:p>
          <a:p>
            <a:r>
              <a:rPr lang="sv-SE" dirty="0">
                <a:latin typeface="Times New Roman" panose="02020603050405020304" pitchFamily="18" charset="0"/>
                <a:cs typeface="Times New Roman" panose="02020603050405020304" pitchFamily="18" charset="0"/>
              </a:rPr>
              <a:t>(0, </a:t>
            </a:r>
            <a:r>
              <a:rPr lang="sv-SE" dirty="0" smtClean="0">
                <a:latin typeface="Times New Roman" panose="02020603050405020304" pitchFamily="18" charset="0"/>
                <a:cs typeface="Times New Roman" panose="02020603050405020304" pitchFamily="18" charset="0"/>
              </a:rPr>
              <a:t>3, 0)</a:t>
            </a:r>
            <a:endParaRPr lang="sv-SE" dirty="0"/>
          </a:p>
          <a:p>
            <a:endParaRPr lang="sv-SE" dirty="0">
              <a:latin typeface="+mn-lt"/>
            </a:endParaRPr>
          </a:p>
        </p:txBody>
      </p:sp>
    </p:spTree>
    <p:extLst>
      <p:ext uri="{BB962C8B-B14F-4D97-AF65-F5344CB8AC3E}">
        <p14:creationId xmlns:p14="http://schemas.microsoft.com/office/powerpoint/2010/main" val="2244037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881" y="365126"/>
            <a:ext cx="8870239" cy="1325563"/>
          </a:xfrm>
        </p:spPr>
        <p:txBody>
          <a:bodyPr>
            <a:normAutofit/>
          </a:bodyPr>
          <a:lstStyle/>
          <a:p>
            <a:r>
              <a:rPr lang="sv-SE" dirty="0" err="1"/>
              <a:t>Example</a:t>
            </a:r>
            <a:r>
              <a:rPr lang="sv-SE" dirty="0"/>
              <a:t>: </a:t>
            </a:r>
            <a:r>
              <a:rPr lang="sv-SE" dirty="0" err="1"/>
              <a:t>synthesized</a:t>
            </a:r>
            <a:r>
              <a:rPr lang="sv-SE" dirty="0"/>
              <a:t> 32-bit ALU </a:t>
            </a:r>
            <a:r>
              <a:rPr lang="sv-SE" dirty="0" smtClean="0"/>
              <a:t>layout</a:t>
            </a:r>
            <a:endParaRPr lang="sv-SE" dirty="0"/>
          </a:p>
        </p:txBody>
      </p:sp>
      <p:sp>
        <p:nvSpPr>
          <p:cNvPr id="4" name="Date Placeholder 3"/>
          <p:cNvSpPr>
            <a:spLocks noGrp="1"/>
          </p:cNvSpPr>
          <p:nvPr>
            <p:ph type="dt" sz="half" idx="10"/>
          </p:nvPr>
        </p:nvSpPr>
        <p:spPr/>
        <p:txBody>
          <a:bodyPr/>
          <a:lstStyle/>
          <a:p>
            <a:r>
              <a:rPr lang="sv-SE" smtClean="0"/>
              <a:t>2017</a:t>
            </a:r>
            <a:endParaRPr lang="sv-SE"/>
          </a:p>
        </p:txBody>
      </p:sp>
      <p:sp>
        <p:nvSpPr>
          <p:cNvPr id="5" name="Footer Placeholder 4"/>
          <p:cNvSpPr>
            <a:spLocks noGrp="1"/>
          </p:cNvSpPr>
          <p:nvPr>
            <p:ph type="ftr" sz="quarter" idx="11"/>
          </p:nvPr>
        </p:nvSpPr>
        <p:spPr/>
        <p:txBody>
          <a:bodyPr/>
          <a:lstStyle/>
          <a:p>
            <a:r>
              <a:rPr lang="sv-SE" smtClean="0"/>
              <a:t>Integrated Circuit Design</a:t>
            </a:r>
            <a:endParaRPr lang="sv-SE"/>
          </a:p>
        </p:txBody>
      </p:sp>
      <p:sp>
        <p:nvSpPr>
          <p:cNvPr id="6" name="Slide Number Placeholder 5"/>
          <p:cNvSpPr>
            <a:spLocks noGrp="1"/>
          </p:cNvSpPr>
          <p:nvPr>
            <p:ph type="sldNum" sz="quarter" idx="12"/>
          </p:nvPr>
        </p:nvSpPr>
        <p:spPr/>
        <p:txBody>
          <a:bodyPr/>
          <a:lstStyle/>
          <a:p>
            <a:r>
              <a:rPr lang="sv-SE" dirty="0" smtClean="0"/>
              <a:t>26</a:t>
            </a:r>
            <a:endParaRPr lang="sv-SE"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7927" y="1600200"/>
            <a:ext cx="7330146"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35604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Designing gates with switches</a:t>
            </a:r>
          </a:p>
        </p:txBody>
      </p:sp>
      <p:sp>
        <p:nvSpPr>
          <p:cNvPr id="3" name="Date Placeholder 2"/>
          <p:cNvSpPr>
            <a:spLocks noGrp="1"/>
          </p:cNvSpPr>
          <p:nvPr>
            <p:ph type="dt" sz="half" idx="10"/>
          </p:nvPr>
        </p:nvSpPr>
        <p:spPr/>
        <p:txBody>
          <a:bodyPr/>
          <a:lstStyle/>
          <a:p>
            <a:r>
              <a:rPr lang="sv-SE" smtClean="0"/>
              <a:t>2017</a:t>
            </a:r>
            <a:endParaRPr lang="sv-SE"/>
          </a:p>
        </p:txBody>
      </p:sp>
      <p:sp>
        <p:nvSpPr>
          <p:cNvPr id="4" name="Footer Placeholder 3"/>
          <p:cNvSpPr>
            <a:spLocks noGrp="1"/>
          </p:cNvSpPr>
          <p:nvPr>
            <p:ph type="ftr" sz="quarter" idx="11"/>
          </p:nvPr>
        </p:nvSpPr>
        <p:spPr/>
        <p:txBody>
          <a:bodyPr/>
          <a:lstStyle/>
          <a:p>
            <a:r>
              <a:rPr lang="sv-SE" smtClean="0"/>
              <a:t>Integrated Circuit Design</a:t>
            </a:r>
            <a:endParaRPr lang="sv-SE"/>
          </a:p>
        </p:txBody>
      </p:sp>
      <p:sp>
        <p:nvSpPr>
          <p:cNvPr id="5" name="Slide Number Placeholder 4"/>
          <p:cNvSpPr>
            <a:spLocks noGrp="1"/>
          </p:cNvSpPr>
          <p:nvPr>
            <p:ph type="sldNum" sz="quarter" idx="12"/>
          </p:nvPr>
        </p:nvSpPr>
        <p:spPr/>
        <p:txBody>
          <a:bodyPr/>
          <a:lstStyle/>
          <a:p>
            <a:r>
              <a:rPr lang="sv-SE" dirty="0" smtClean="0"/>
              <a:t>2:2</a:t>
            </a:r>
            <a:endParaRPr lang="sv-SE" dirty="0"/>
          </a:p>
        </p:txBody>
      </p:sp>
      <p:grpSp>
        <p:nvGrpSpPr>
          <p:cNvPr id="8" name="Group 7"/>
          <p:cNvGrpSpPr/>
          <p:nvPr/>
        </p:nvGrpSpPr>
        <p:grpSpPr>
          <a:xfrm>
            <a:off x="2952000" y="2005055"/>
            <a:ext cx="3546004" cy="3634726"/>
            <a:chOff x="2952000" y="1437766"/>
            <a:chExt cx="3546004" cy="3634726"/>
          </a:xfrm>
        </p:grpSpPr>
        <p:sp>
          <p:nvSpPr>
            <p:cNvPr id="139" name="Rectangle 138"/>
            <p:cNvSpPr/>
            <p:nvPr/>
          </p:nvSpPr>
          <p:spPr>
            <a:xfrm>
              <a:off x="3851605" y="4104656"/>
              <a:ext cx="325313" cy="369332"/>
            </a:xfrm>
            <a:prstGeom prst="rect">
              <a:avLst/>
            </a:prstGeom>
            <a:solidFill>
              <a:schemeClr val="bg1"/>
            </a:solidFill>
          </p:spPr>
          <p:txBody>
            <a:bodyPr wrap="square">
              <a:spAutoFit/>
            </a:bodyPr>
            <a:lstStyle/>
            <a:p>
              <a:pPr algn="ctr"/>
              <a:r>
                <a:rPr lang="sv-SE" dirty="0"/>
                <a:t>B</a:t>
              </a:r>
              <a:endParaRPr lang="sv-SE" dirty="0" smtClean="0">
                <a:solidFill>
                  <a:schemeClr val="tx1"/>
                </a:solidFill>
              </a:endParaRPr>
            </a:p>
          </p:txBody>
        </p:sp>
        <p:sp>
          <p:nvSpPr>
            <p:cNvPr id="140" name="Rectangle 139"/>
            <p:cNvSpPr/>
            <p:nvPr/>
          </p:nvSpPr>
          <p:spPr>
            <a:xfrm>
              <a:off x="3851605" y="3489478"/>
              <a:ext cx="325313" cy="369332"/>
            </a:xfrm>
            <a:prstGeom prst="rect">
              <a:avLst/>
            </a:prstGeom>
            <a:solidFill>
              <a:schemeClr val="bg1"/>
            </a:solidFill>
          </p:spPr>
          <p:txBody>
            <a:bodyPr wrap="square">
              <a:spAutoFit/>
            </a:bodyPr>
            <a:lstStyle/>
            <a:p>
              <a:pPr algn="ctr"/>
              <a:r>
                <a:rPr lang="sv-SE" dirty="0" smtClean="0"/>
                <a:t>A</a:t>
              </a:r>
              <a:endParaRPr lang="sv-SE" dirty="0" smtClean="0">
                <a:solidFill>
                  <a:schemeClr val="tx1"/>
                </a:solidFill>
              </a:endParaRPr>
            </a:p>
          </p:txBody>
        </p:sp>
        <p:sp>
          <p:nvSpPr>
            <p:cNvPr id="141" name="Rectangle 140"/>
            <p:cNvSpPr/>
            <p:nvPr/>
          </p:nvSpPr>
          <p:spPr>
            <a:xfrm>
              <a:off x="5719519" y="4094445"/>
              <a:ext cx="325313" cy="369332"/>
            </a:xfrm>
            <a:prstGeom prst="rect">
              <a:avLst/>
            </a:prstGeom>
            <a:solidFill>
              <a:schemeClr val="bg1"/>
            </a:solidFill>
          </p:spPr>
          <p:txBody>
            <a:bodyPr wrap="square">
              <a:spAutoFit/>
            </a:bodyPr>
            <a:lstStyle/>
            <a:p>
              <a:pPr algn="ctr"/>
              <a:r>
                <a:rPr lang="sv-SE" dirty="0"/>
                <a:t>D</a:t>
              </a:r>
              <a:endParaRPr lang="sv-SE" dirty="0" smtClean="0">
                <a:solidFill>
                  <a:schemeClr val="tx1"/>
                </a:solidFill>
              </a:endParaRPr>
            </a:p>
          </p:txBody>
        </p:sp>
        <p:sp>
          <p:nvSpPr>
            <p:cNvPr id="142" name="Rectangle 141"/>
            <p:cNvSpPr/>
            <p:nvPr/>
          </p:nvSpPr>
          <p:spPr>
            <a:xfrm>
              <a:off x="5719519" y="3496201"/>
              <a:ext cx="325313" cy="369332"/>
            </a:xfrm>
            <a:prstGeom prst="rect">
              <a:avLst/>
            </a:prstGeom>
            <a:solidFill>
              <a:schemeClr val="bg1"/>
            </a:solidFill>
          </p:spPr>
          <p:txBody>
            <a:bodyPr wrap="square">
              <a:spAutoFit/>
            </a:bodyPr>
            <a:lstStyle/>
            <a:p>
              <a:pPr algn="ctr"/>
              <a:r>
                <a:rPr lang="sv-SE" dirty="0"/>
                <a:t>C</a:t>
              </a:r>
              <a:endParaRPr lang="sv-SE" dirty="0" smtClean="0">
                <a:solidFill>
                  <a:schemeClr val="tx1"/>
                </a:solidFill>
              </a:endParaRPr>
            </a:p>
          </p:txBody>
        </p:sp>
        <p:cxnSp>
          <p:nvCxnSpPr>
            <p:cNvPr id="146" name="Straight Connector 145"/>
            <p:cNvCxnSpPr/>
            <p:nvPr/>
          </p:nvCxnSpPr>
          <p:spPr>
            <a:xfrm flipV="1">
              <a:off x="4629680" y="4615805"/>
              <a:ext cx="612000" cy="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flipV="1">
              <a:off x="4626000" y="4453379"/>
              <a:ext cx="0" cy="13189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a:off x="4118723" y="4277588"/>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4118723" y="3711684"/>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4626000" y="3366518"/>
              <a:ext cx="612000" cy="1260000"/>
              <a:chOff x="4626000" y="3339628"/>
              <a:chExt cx="612000" cy="198001"/>
            </a:xfrm>
          </p:grpSpPr>
          <p:cxnSp>
            <p:nvCxnSpPr>
              <p:cNvPr id="180" name="Straight Connector 179"/>
              <p:cNvCxnSpPr/>
              <p:nvPr/>
            </p:nvCxnSpPr>
            <p:spPr>
              <a:xfrm flipV="1">
                <a:off x="4626000" y="3339628"/>
                <a:ext cx="0" cy="198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10800000" flipV="1">
                <a:off x="5238000" y="3339629"/>
                <a:ext cx="0" cy="198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174" name="Straight Connector 173"/>
            <p:cNvCxnSpPr/>
            <p:nvPr/>
          </p:nvCxnSpPr>
          <p:spPr>
            <a:xfrm rot="10800000">
              <a:off x="5420032" y="3710229"/>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10800000">
              <a:off x="5428499" y="4284592"/>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38" name="Rectangle 237"/>
            <p:cNvSpPr>
              <a:spLocks noChangeAspect="1"/>
            </p:cNvSpPr>
            <p:nvPr/>
          </p:nvSpPr>
          <p:spPr>
            <a:xfrm rot="16200000">
              <a:off x="4440839" y="3522394"/>
              <a:ext cx="360000" cy="3600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9" name="Rectangle 238"/>
            <p:cNvSpPr>
              <a:spLocks noChangeAspect="1"/>
            </p:cNvSpPr>
            <p:nvPr/>
          </p:nvSpPr>
          <p:spPr>
            <a:xfrm rot="16200000">
              <a:off x="4438647" y="4081964"/>
              <a:ext cx="360000" cy="3600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0" name="Rectangle 239"/>
            <p:cNvSpPr>
              <a:spLocks noChangeAspect="1"/>
            </p:cNvSpPr>
            <p:nvPr/>
          </p:nvSpPr>
          <p:spPr>
            <a:xfrm rot="16200000">
              <a:off x="5058924" y="3530855"/>
              <a:ext cx="360000" cy="3600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1" name="Rectangle 240"/>
            <p:cNvSpPr>
              <a:spLocks noChangeAspect="1"/>
            </p:cNvSpPr>
            <p:nvPr/>
          </p:nvSpPr>
          <p:spPr>
            <a:xfrm rot="16200000">
              <a:off x="5065199" y="4090425"/>
              <a:ext cx="360000" cy="3600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38" name="Straight Connector 37"/>
            <p:cNvCxnSpPr/>
            <p:nvPr/>
          </p:nvCxnSpPr>
          <p:spPr>
            <a:xfrm flipV="1">
              <a:off x="4754527" y="1544586"/>
              <a:ext cx="341366" cy="219677"/>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3909051" y="1437766"/>
              <a:ext cx="1123664" cy="369332"/>
            </a:xfrm>
            <a:prstGeom prst="rect">
              <a:avLst/>
            </a:prstGeom>
          </p:spPr>
          <p:txBody>
            <a:bodyPr wrap="square">
              <a:spAutoFit/>
            </a:bodyPr>
            <a:lstStyle/>
            <a:p>
              <a:pPr algn="ctr"/>
              <a:r>
                <a:rPr lang="sv-SE" dirty="0" smtClean="0">
                  <a:solidFill>
                    <a:schemeClr val="tx1"/>
                  </a:solidFill>
                </a:rPr>
                <a:t>VDD</a:t>
              </a:r>
            </a:p>
          </p:txBody>
        </p:sp>
        <p:sp>
          <p:nvSpPr>
            <p:cNvPr id="40" name="Rectangle 39"/>
            <p:cNvSpPr/>
            <p:nvPr/>
          </p:nvSpPr>
          <p:spPr>
            <a:xfrm>
              <a:off x="3909051" y="4703160"/>
              <a:ext cx="1123664" cy="369332"/>
            </a:xfrm>
            <a:prstGeom prst="rect">
              <a:avLst/>
            </a:prstGeom>
          </p:spPr>
          <p:txBody>
            <a:bodyPr wrap="square">
              <a:spAutoFit/>
            </a:bodyPr>
            <a:lstStyle/>
            <a:p>
              <a:pPr algn="ctr"/>
              <a:r>
                <a:rPr lang="sv-SE" dirty="0" smtClean="0">
                  <a:solidFill>
                    <a:schemeClr val="tx1"/>
                  </a:solidFill>
                </a:rPr>
                <a:t>VSS</a:t>
              </a:r>
            </a:p>
          </p:txBody>
        </p:sp>
        <p:cxnSp>
          <p:nvCxnSpPr>
            <p:cNvPr id="58" name="Straight Connector 57"/>
            <p:cNvCxnSpPr/>
            <p:nvPr/>
          </p:nvCxnSpPr>
          <p:spPr>
            <a:xfrm flipV="1">
              <a:off x="4625411" y="3373200"/>
              <a:ext cx="15472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6172691" y="3180657"/>
              <a:ext cx="325313" cy="369332"/>
            </a:xfrm>
            <a:prstGeom prst="rect">
              <a:avLst/>
            </a:prstGeom>
            <a:solidFill>
              <a:schemeClr val="bg1"/>
            </a:solidFill>
          </p:spPr>
          <p:txBody>
            <a:bodyPr wrap="square">
              <a:spAutoFit/>
            </a:bodyPr>
            <a:lstStyle/>
            <a:p>
              <a:pPr algn="ctr"/>
              <a:r>
                <a:rPr lang="sv-SE" dirty="0"/>
                <a:t>Y</a:t>
              </a:r>
              <a:endParaRPr lang="sv-SE" dirty="0" smtClean="0">
                <a:solidFill>
                  <a:schemeClr val="tx1"/>
                </a:solidFill>
              </a:endParaRPr>
            </a:p>
          </p:txBody>
        </p:sp>
        <p:cxnSp>
          <p:nvCxnSpPr>
            <p:cNvPr id="60" name="Straight Connector 59"/>
            <p:cNvCxnSpPr/>
            <p:nvPr/>
          </p:nvCxnSpPr>
          <p:spPr>
            <a:xfrm flipH="1" flipV="1">
              <a:off x="4932000" y="4615806"/>
              <a:ext cx="0" cy="293935"/>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61" name="Isosceles Triangle 60"/>
            <p:cNvSpPr/>
            <p:nvPr/>
          </p:nvSpPr>
          <p:spPr>
            <a:xfrm rot="10800000">
              <a:off x="4838488" y="4795334"/>
              <a:ext cx="194227" cy="175026"/>
            </a:xfrm>
            <a:prstGeom prst="triangle">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7" name="Group 6"/>
            <p:cNvGrpSpPr/>
            <p:nvPr/>
          </p:nvGrpSpPr>
          <p:grpSpPr>
            <a:xfrm>
              <a:off x="2952000" y="1646039"/>
              <a:ext cx="2470460" cy="1728000"/>
              <a:chOff x="2952000" y="1646039"/>
              <a:chExt cx="2470460" cy="1728000"/>
            </a:xfrm>
          </p:grpSpPr>
          <p:grpSp>
            <p:nvGrpSpPr>
              <p:cNvPr id="175" name="Group 174"/>
              <p:cNvGrpSpPr/>
              <p:nvPr/>
            </p:nvGrpSpPr>
            <p:grpSpPr>
              <a:xfrm>
                <a:off x="4427960" y="1646039"/>
                <a:ext cx="994500" cy="1728000"/>
                <a:chOff x="4430363" y="1643816"/>
                <a:chExt cx="994500" cy="1728000"/>
              </a:xfrm>
            </p:grpSpPr>
            <p:cxnSp>
              <p:nvCxnSpPr>
                <p:cNvPr id="165" name="Straight Connector 164"/>
                <p:cNvCxnSpPr/>
                <p:nvPr/>
              </p:nvCxnSpPr>
              <p:spPr>
                <a:xfrm flipH="1" flipV="1">
                  <a:off x="4934403" y="1643816"/>
                  <a:ext cx="0" cy="172800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67" name="Rounded Rectangle 166"/>
                <p:cNvSpPr/>
                <p:nvPr/>
              </p:nvSpPr>
              <p:spPr>
                <a:xfrm>
                  <a:off x="4430363" y="1970020"/>
                  <a:ext cx="994500" cy="1260000"/>
                </a:xfrm>
                <a:prstGeom prst="round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sv-SE" sz="1600" dirty="0" err="1" smtClean="0">
                      <a:solidFill>
                        <a:schemeClr val="tx1"/>
                      </a:solidFill>
                    </a:rPr>
                    <a:t>pMOS</a:t>
                  </a:r>
                  <a:endParaRPr lang="sv-SE" sz="1600" dirty="0" smtClean="0">
                    <a:solidFill>
                      <a:schemeClr val="tx1"/>
                    </a:solidFill>
                  </a:endParaRPr>
                </a:p>
                <a:p>
                  <a:pPr algn="ctr"/>
                  <a:r>
                    <a:rPr lang="sv-SE" sz="1600" dirty="0" smtClean="0">
                      <a:solidFill>
                        <a:schemeClr val="tx1"/>
                      </a:solidFill>
                    </a:rPr>
                    <a:t>pull-</a:t>
                  </a:r>
                  <a:r>
                    <a:rPr lang="sv-SE" sz="1600" dirty="0" err="1" smtClean="0">
                      <a:solidFill>
                        <a:schemeClr val="tx1"/>
                      </a:solidFill>
                    </a:rPr>
                    <a:t>up</a:t>
                  </a:r>
                  <a:endParaRPr lang="sv-SE" sz="1600" dirty="0" smtClean="0">
                    <a:solidFill>
                      <a:schemeClr val="tx1"/>
                    </a:solidFill>
                  </a:endParaRPr>
                </a:p>
                <a:p>
                  <a:pPr algn="ctr"/>
                  <a:r>
                    <a:rPr lang="sv-SE" sz="1600" dirty="0" err="1" smtClean="0">
                      <a:solidFill>
                        <a:schemeClr val="tx1"/>
                      </a:solidFill>
                    </a:rPr>
                    <a:t>network</a:t>
                  </a:r>
                  <a:endParaRPr lang="sv-SE" sz="1600" dirty="0" smtClean="0">
                    <a:solidFill>
                      <a:schemeClr val="tx1"/>
                    </a:solidFill>
                  </a:endParaRPr>
                </a:p>
              </p:txBody>
            </p:sp>
          </p:grpSp>
          <p:cxnSp>
            <p:nvCxnSpPr>
              <p:cNvPr id="77" name="Straight Connector 76"/>
              <p:cNvCxnSpPr/>
              <p:nvPr/>
            </p:nvCxnSpPr>
            <p:spPr>
              <a:xfrm flipV="1">
                <a:off x="4071317" y="2437634"/>
                <a:ext cx="191640" cy="32921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2952000" y="2279077"/>
                <a:ext cx="1123664" cy="646331"/>
              </a:xfrm>
              <a:prstGeom prst="rect">
                <a:avLst/>
              </a:prstGeom>
            </p:spPr>
            <p:txBody>
              <a:bodyPr wrap="square">
                <a:spAutoFit/>
              </a:bodyPr>
              <a:lstStyle/>
              <a:p>
                <a:pPr algn="ctr"/>
                <a:r>
                  <a:rPr lang="sv-SE" dirty="0" smtClean="0">
                    <a:solidFill>
                      <a:schemeClr val="tx1"/>
                    </a:solidFill>
                  </a:rPr>
                  <a:t>Inputs:</a:t>
                </a:r>
              </a:p>
              <a:p>
                <a:pPr algn="ctr"/>
                <a:r>
                  <a:rPr lang="sv-SE" dirty="0" smtClean="0"/>
                  <a:t>A, B, C, D</a:t>
                </a:r>
                <a:endParaRPr lang="sv-SE" dirty="0" smtClean="0">
                  <a:solidFill>
                    <a:schemeClr val="tx1"/>
                  </a:solidFill>
                </a:endParaRPr>
              </a:p>
            </p:txBody>
          </p:sp>
          <p:cxnSp>
            <p:nvCxnSpPr>
              <p:cNvPr id="79" name="Straight Connector 78"/>
              <p:cNvCxnSpPr/>
              <p:nvPr/>
            </p:nvCxnSpPr>
            <p:spPr>
              <a:xfrm>
                <a:off x="3909051" y="2590041"/>
                <a:ext cx="52986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78" name="Group 177"/>
          <p:cNvGrpSpPr/>
          <p:nvPr/>
        </p:nvGrpSpPr>
        <p:grpSpPr>
          <a:xfrm>
            <a:off x="6482921" y="4042308"/>
            <a:ext cx="2765846" cy="2308070"/>
            <a:chOff x="6482921" y="3788298"/>
            <a:chExt cx="2765846" cy="2308070"/>
          </a:xfrm>
        </p:grpSpPr>
        <p:graphicFrame>
          <p:nvGraphicFramePr>
            <p:cNvPr id="179" name="Object 178"/>
            <p:cNvGraphicFramePr>
              <a:graphicFrameLocks noChangeAspect="1"/>
            </p:cNvGraphicFramePr>
            <p:nvPr>
              <p:extLst>
                <p:ext uri="{D42A27DB-BD31-4B8C-83A1-F6EECF244321}">
                  <p14:modId xmlns:p14="http://schemas.microsoft.com/office/powerpoint/2010/main" val="3082849713"/>
                </p:ext>
              </p:extLst>
            </p:nvPr>
          </p:nvGraphicFramePr>
          <p:xfrm>
            <a:off x="6937818" y="3788298"/>
            <a:ext cx="1514475" cy="561975"/>
          </p:xfrm>
          <a:graphic>
            <a:graphicData uri="http://schemas.openxmlformats.org/presentationml/2006/ole">
              <mc:AlternateContent xmlns:mc="http://schemas.openxmlformats.org/markup-compatibility/2006">
                <mc:Choice xmlns:v="urn:schemas-microsoft-com:vml" Requires="v">
                  <p:oleObj spid="_x0000_s19577" name="Equation" r:id="rId5" imgW="672840" imgH="203040" progId="Equation.DSMT4">
                    <p:embed/>
                  </p:oleObj>
                </mc:Choice>
                <mc:Fallback>
                  <p:oleObj name="Equation" r:id="rId5" imgW="672840" imgH="203040" progId="Equation.DSMT4">
                    <p:embed/>
                    <p:pic>
                      <p:nvPicPr>
                        <p:cNvPr id="0" name=""/>
                        <p:cNvPicPr>
                          <a:picLocks noChangeAspect="1" noChangeArrowheads="1"/>
                        </p:cNvPicPr>
                        <p:nvPr/>
                      </p:nvPicPr>
                      <p:blipFill>
                        <a:blip r:embed="rId6"/>
                        <a:srcRect/>
                        <a:stretch>
                          <a:fillRect/>
                        </a:stretch>
                      </p:blipFill>
                      <p:spPr bwMode="auto">
                        <a:xfrm>
                          <a:off x="6937818" y="3788298"/>
                          <a:ext cx="15144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81" name="Group 180"/>
            <p:cNvGrpSpPr/>
            <p:nvPr/>
          </p:nvGrpSpPr>
          <p:grpSpPr>
            <a:xfrm>
              <a:off x="6482921" y="4439720"/>
              <a:ext cx="2765846" cy="1656648"/>
              <a:chOff x="6482921" y="4795334"/>
              <a:chExt cx="2765846" cy="1656648"/>
            </a:xfrm>
          </p:grpSpPr>
          <p:grpSp>
            <p:nvGrpSpPr>
              <p:cNvPr id="182" name="Group 181"/>
              <p:cNvGrpSpPr/>
              <p:nvPr/>
            </p:nvGrpSpPr>
            <p:grpSpPr>
              <a:xfrm>
                <a:off x="6757489" y="5916748"/>
                <a:ext cx="967669" cy="257205"/>
                <a:chOff x="627922" y="5523587"/>
                <a:chExt cx="1203714" cy="319945"/>
              </a:xfrm>
            </p:grpSpPr>
            <p:cxnSp>
              <p:nvCxnSpPr>
                <p:cNvPr id="195" name="Straight Connector 194"/>
                <p:cNvCxnSpPr/>
                <p:nvPr/>
              </p:nvCxnSpPr>
              <p:spPr>
                <a:xfrm>
                  <a:off x="627922" y="5523587"/>
                  <a:ext cx="120371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627922" y="5843532"/>
                  <a:ext cx="120371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p:nvGrpSpPr>
            <p:grpSpPr>
              <a:xfrm>
                <a:off x="6757489" y="5003296"/>
                <a:ext cx="967669" cy="257205"/>
                <a:chOff x="627922" y="4580355"/>
                <a:chExt cx="1203714" cy="319945"/>
              </a:xfrm>
            </p:grpSpPr>
            <p:cxnSp>
              <p:nvCxnSpPr>
                <p:cNvPr id="193" name="Straight Connector 192"/>
                <p:cNvCxnSpPr/>
                <p:nvPr/>
              </p:nvCxnSpPr>
              <p:spPr>
                <a:xfrm>
                  <a:off x="627922" y="4580355"/>
                  <a:ext cx="120371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a:off x="627922" y="4900300"/>
                  <a:ext cx="120371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4" name="Rectangle 183"/>
              <p:cNvSpPr/>
              <p:nvPr/>
            </p:nvSpPr>
            <p:spPr>
              <a:xfrm>
                <a:off x="7120238" y="4795334"/>
                <a:ext cx="673128" cy="6731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chemeClr val="tx1"/>
                    </a:solidFill>
                  </a:rPr>
                  <a:t>&amp;</a:t>
                </a:r>
                <a:endParaRPr lang="sv-SE" dirty="0">
                  <a:solidFill>
                    <a:schemeClr val="tx1"/>
                  </a:solidFill>
                </a:endParaRPr>
              </a:p>
            </p:txBody>
          </p:sp>
          <p:sp>
            <p:nvSpPr>
              <p:cNvPr id="185" name="Rectangle 184"/>
              <p:cNvSpPr/>
              <p:nvPr/>
            </p:nvSpPr>
            <p:spPr>
              <a:xfrm>
                <a:off x="7120151" y="5708786"/>
                <a:ext cx="673128" cy="6731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chemeClr val="tx1"/>
                    </a:solidFill>
                  </a:rPr>
                  <a:t>&amp;</a:t>
                </a:r>
                <a:endParaRPr lang="sv-SE" dirty="0">
                  <a:solidFill>
                    <a:schemeClr val="tx1"/>
                  </a:solidFill>
                </a:endParaRPr>
              </a:p>
            </p:txBody>
          </p:sp>
          <p:cxnSp>
            <p:nvCxnSpPr>
              <p:cNvPr id="186" name="Straight Connector 185"/>
              <p:cNvCxnSpPr/>
              <p:nvPr/>
            </p:nvCxnSpPr>
            <p:spPr>
              <a:xfrm>
                <a:off x="7982573" y="5602825"/>
                <a:ext cx="96766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7" name="Rectangle 186"/>
              <p:cNvSpPr/>
              <p:nvPr/>
            </p:nvSpPr>
            <p:spPr>
              <a:xfrm>
                <a:off x="7793279" y="5266262"/>
                <a:ext cx="673128" cy="6731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chemeClr val="tx1"/>
                    </a:solidFill>
                  </a:rPr>
                  <a:t>≥1</a:t>
                </a:r>
                <a:endParaRPr lang="sv-SE" dirty="0">
                  <a:solidFill>
                    <a:schemeClr val="tx1"/>
                  </a:solidFill>
                </a:endParaRPr>
              </a:p>
            </p:txBody>
          </p:sp>
          <p:sp>
            <p:nvSpPr>
              <p:cNvPr id="188" name="Oval 187"/>
              <p:cNvSpPr/>
              <p:nvPr/>
            </p:nvSpPr>
            <p:spPr>
              <a:xfrm>
                <a:off x="8466407" y="5520954"/>
                <a:ext cx="163743" cy="16374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0" name="Rectangle 189"/>
              <p:cNvSpPr/>
              <p:nvPr/>
            </p:nvSpPr>
            <p:spPr>
              <a:xfrm>
                <a:off x="6482921" y="4808455"/>
                <a:ext cx="287813" cy="1643527"/>
              </a:xfrm>
              <a:prstGeom prst="rect">
                <a:avLst/>
              </a:prstGeom>
            </p:spPr>
            <p:txBody>
              <a:bodyPr wrap="square">
                <a:spAutoFit/>
              </a:bodyPr>
              <a:lstStyle/>
              <a:p>
                <a:pPr algn="ctr"/>
                <a:r>
                  <a:rPr lang="sv-SE" dirty="0" smtClean="0"/>
                  <a:t>AB</a:t>
                </a:r>
              </a:p>
              <a:p>
                <a:pPr algn="ctr">
                  <a:lnSpc>
                    <a:spcPct val="70000"/>
                  </a:lnSpc>
                </a:pPr>
                <a:endParaRPr lang="sv-SE" dirty="0" smtClean="0"/>
              </a:p>
              <a:p>
                <a:pPr algn="ctr">
                  <a:lnSpc>
                    <a:spcPct val="70000"/>
                  </a:lnSpc>
                </a:pPr>
                <a:endParaRPr lang="sv-SE" dirty="0" smtClean="0"/>
              </a:p>
              <a:p>
                <a:pPr algn="ctr"/>
                <a:r>
                  <a:rPr lang="sv-SE" dirty="0" smtClean="0"/>
                  <a:t>CD</a:t>
                </a:r>
                <a:endParaRPr lang="sv-SE" dirty="0" smtClean="0">
                  <a:solidFill>
                    <a:schemeClr val="tx1"/>
                  </a:solidFill>
                </a:endParaRPr>
              </a:p>
            </p:txBody>
          </p:sp>
          <p:sp>
            <p:nvSpPr>
              <p:cNvPr id="192" name="Rectangle 191"/>
              <p:cNvSpPr/>
              <p:nvPr/>
            </p:nvSpPr>
            <p:spPr>
              <a:xfrm>
                <a:off x="8951891" y="5418159"/>
                <a:ext cx="296876" cy="369332"/>
              </a:xfrm>
              <a:prstGeom prst="rect">
                <a:avLst/>
              </a:prstGeom>
            </p:spPr>
            <p:txBody>
              <a:bodyPr wrap="none">
                <a:spAutoFit/>
              </a:bodyPr>
              <a:lstStyle/>
              <a:p>
                <a:r>
                  <a:rPr lang="sv-SE" dirty="0" smtClean="0"/>
                  <a:t>Y</a:t>
                </a:r>
                <a:endParaRPr lang="sv-SE" dirty="0"/>
              </a:p>
            </p:txBody>
          </p:sp>
        </p:grpSp>
      </p:grpSp>
      <p:sp>
        <p:nvSpPr>
          <p:cNvPr id="198" name="Rectangle 197"/>
          <p:cNvSpPr/>
          <p:nvPr/>
        </p:nvSpPr>
        <p:spPr>
          <a:xfrm>
            <a:off x="1386850" y="1310378"/>
            <a:ext cx="7132300" cy="646331"/>
          </a:xfrm>
          <a:prstGeom prst="rect">
            <a:avLst/>
          </a:prstGeom>
        </p:spPr>
        <p:txBody>
          <a:bodyPr wrap="square">
            <a:spAutoFit/>
          </a:bodyPr>
          <a:lstStyle/>
          <a:p>
            <a:pPr algn="ctr"/>
            <a:r>
              <a:rPr lang="sv-SE" dirty="0" smtClean="0">
                <a:solidFill>
                  <a:schemeClr val="tx1"/>
                </a:solidFill>
              </a:rPr>
              <a:t>Already the first lecture we learnt how to design gates with switches</a:t>
            </a:r>
          </a:p>
          <a:p>
            <a:pPr algn="ctr"/>
            <a:r>
              <a:rPr lang="sv-SE" dirty="0"/>
              <a:t>a</a:t>
            </a:r>
            <a:r>
              <a:rPr lang="sv-SE" dirty="0" smtClean="0"/>
              <a:t>nd in CMOS there are two complementary switches</a:t>
            </a:r>
            <a:endParaRPr lang="sv-SE" dirty="0" smtClean="0">
              <a:solidFill>
                <a:schemeClr val="tx1"/>
              </a:solidFill>
            </a:endParaRPr>
          </a:p>
        </p:txBody>
      </p:sp>
      <p:grpSp>
        <p:nvGrpSpPr>
          <p:cNvPr id="199" name="Group 198"/>
          <p:cNvGrpSpPr/>
          <p:nvPr/>
        </p:nvGrpSpPr>
        <p:grpSpPr>
          <a:xfrm>
            <a:off x="6848475" y="2001664"/>
            <a:ext cx="2361427" cy="1930573"/>
            <a:chOff x="6848475" y="1679918"/>
            <a:chExt cx="2361427" cy="1930573"/>
          </a:xfrm>
        </p:grpSpPr>
        <p:sp>
          <p:nvSpPr>
            <p:cNvPr id="200" name="Up Arrow 199"/>
            <p:cNvSpPr/>
            <p:nvPr/>
          </p:nvSpPr>
          <p:spPr>
            <a:xfrm>
              <a:off x="7125730" y="3024445"/>
              <a:ext cx="930875" cy="58604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1" name="Rectangle 200"/>
            <p:cNvSpPr/>
            <p:nvPr/>
          </p:nvSpPr>
          <p:spPr>
            <a:xfrm>
              <a:off x="6985685" y="1679918"/>
              <a:ext cx="2224217" cy="646331"/>
            </a:xfrm>
            <a:prstGeom prst="rect">
              <a:avLst/>
            </a:prstGeom>
          </p:spPr>
          <p:txBody>
            <a:bodyPr wrap="square">
              <a:spAutoFit/>
            </a:bodyPr>
            <a:lstStyle/>
            <a:p>
              <a:r>
                <a:rPr lang="sv-SE" dirty="0" smtClean="0"/>
                <a:t>According to de Morgan´s theorem</a:t>
              </a:r>
              <a:endParaRPr lang="sv-SE" dirty="0"/>
            </a:p>
          </p:txBody>
        </p:sp>
        <p:graphicFrame>
          <p:nvGraphicFramePr>
            <p:cNvPr id="202" name="Object 201"/>
            <p:cNvGraphicFramePr>
              <a:graphicFrameLocks noChangeAspect="1"/>
            </p:cNvGraphicFramePr>
            <p:nvPr>
              <p:extLst>
                <p:ext uri="{D42A27DB-BD31-4B8C-83A1-F6EECF244321}">
                  <p14:modId xmlns:p14="http://schemas.microsoft.com/office/powerpoint/2010/main" val="1431955142"/>
                </p:ext>
              </p:extLst>
            </p:nvPr>
          </p:nvGraphicFramePr>
          <p:xfrm>
            <a:off x="6848475" y="2395538"/>
            <a:ext cx="2286000" cy="774700"/>
          </p:xfrm>
          <a:graphic>
            <a:graphicData uri="http://schemas.openxmlformats.org/presentationml/2006/ole">
              <mc:AlternateContent xmlns:mc="http://schemas.openxmlformats.org/markup-compatibility/2006">
                <mc:Choice xmlns:v="urn:schemas-microsoft-com:vml" Requires="v">
                  <p:oleObj spid="_x0000_s19578" name="Equation" r:id="rId7" imgW="1015920" imgH="279360" progId="Equation.DSMT4">
                    <p:embed/>
                  </p:oleObj>
                </mc:Choice>
                <mc:Fallback>
                  <p:oleObj name="Equation" r:id="rId7" imgW="1015920" imgH="27936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48475" y="2395538"/>
                          <a:ext cx="22860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43" name="Left Arrow 42"/>
          <p:cNvSpPr/>
          <p:nvPr/>
        </p:nvSpPr>
        <p:spPr>
          <a:xfrm>
            <a:off x="6044832" y="4107964"/>
            <a:ext cx="741405" cy="61121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203" name="Group 202"/>
          <p:cNvGrpSpPr/>
          <p:nvPr/>
        </p:nvGrpSpPr>
        <p:grpSpPr>
          <a:xfrm>
            <a:off x="807956" y="1841308"/>
            <a:ext cx="1569002" cy="3868535"/>
            <a:chOff x="755965" y="1841308"/>
            <a:chExt cx="1569002" cy="3868535"/>
          </a:xfrm>
        </p:grpSpPr>
        <p:cxnSp>
          <p:nvCxnSpPr>
            <p:cNvPr id="204" name="Straight Connector 203"/>
            <p:cNvCxnSpPr/>
            <p:nvPr/>
          </p:nvCxnSpPr>
          <p:spPr>
            <a:xfrm>
              <a:off x="904084" y="4789423"/>
              <a:ext cx="246493"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05" name="Rectangle 204"/>
            <p:cNvSpPr/>
            <p:nvPr/>
          </p:nvSpPr>
          <p:spPr>
            <a:xfrm rot="16200000">
              <a:off x="1125159" y="4653466"/>
              <a:ext cx="271916" cy="271916"/>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6" name="Rectangle 205"/>
            <p:cNvSpPr/>
            <p:nvPr/>
          </p:nvSpPr>
          <p:spPr>
            <a:xfrm>
              <a:off x="971819" y="3934880"/>
              <a:ext cx="1353148" cy="369332"/>
            </a:xfrm>
            <a:prstGeom prst="rect">
              <a:avLst/>
            </a:prstGeom>
          </p:spPr>
          <p:txBody>
            <a:bodyPr wrap="square">
              <a:spAutoFit/>
            </a:bodyPr>
            <a:lstStyle/>
            <a:p>
              <a:pPr algn="ctr"/>
              <a:r>
                <a:rPr lang="sv-SE" dirty="0" smtClean="0">
                  <a:solidFill>
                    <a:schemeClr val="tx1"/>
                  </a:solidFill>
                </a:rPr>
                <a:t>N-switch</a:t>
              </a:r>
            </a:p>
          </p:txBody>
        </p:sp>
        <p:sp>
          <p:nvSpPr>
            <p:cNvPr id="207" name="Rectangle 206"/>
            <p:cNvSpPr/>
            <p:nvPr/>
          </p:nvSpPr>
          <p:spPr>
            <a:xfrm>
              <a:off x="755965" y="4692988"/>
              <a:ext cx="169883" cy="192870"/>
            </a:xfrm>
            <a:prstGeom prst="rect">
              <a:avLst/>
            </a:prstGeom>
          </p:spPr>
          <p:txBody>
            <a:bodyPr wrap="square">
              <a:spAutoFit/>
            </a:bodyPr>
            <a:lstStyle/>
            <a:p>
              <a:pPr algn="ctr"/>
              <a:r>
                <a:rPr lang="sv-SE" dirty="0" smtClean="0">
                  <a:solidFill>
                    <a:schemeClr val="tx1"/>
                  </a:solidFill>
                </a:rPr>
                <a:t>A</a:t>
              </a:r>
            </a:p>
          </p:txBody>
        </p:sp>
        <p:grpSp>
          <p:nvGrpSpPr>
            <p:cNvPr id="208" name="Group 207"/>
            <p:cNvGrpSpPr/>
            <p:nvPr/>
          </p:nvGrpSpPr>
          <p:grpSpPr>
            <a:xfrm>
              <a:off x="1677672" y="4303069"/>
              <a:ext cx="579561" cy="981552"/>
              <a:chOff x="2073678" y="2569631"/>
              <a:chExt cx="1109817" cy="1879600"/>
            </a:xfrm>
          </p:grpSpPr>
          <p:cxnSp>
            <p:nvCxnSpPr>
              <p:cNvPr id="236" name="Straight Connector 235"/>
              <p:cNvCxnSpPr/>
              <p:nvPr/>
            </p:nvCxnSpPr>
            <p:spPr>
              <a:xfrm flipV="1">
                <a:off x="3183495" y="2569631"/>
                <a:ext cx="0" cy="68791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flipV="1">
                <a:off x="3175033" y="3761314"/>
                <a:ext cx="0" cy="68791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flipV="1">
                <a:off x="3007808" y="3244849"/>
                <a:ext cx="0" cy="5206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a:off x="3007808" y="3249081"/>
                <a:ext cx="1756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a:off x="2999346" y="3765548"/>
                <a:ext cx="1756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flipV="1">
                <a:off x="2880808" y="3244849"/>
                <a:ext cx="0" cy="5206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a:off x="2408791" y="3505198"/>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48" name="Rectangle 247"/>
              <p:cNvSpPr/>
              <p:nvPr/>
            </p:nvSpPr>
            <p:spPr>
              <a:xfrm>
                <a:off x="2073678" y="3320017"/>
                <a:ext cx="325313" cy="369332"/>
              </a:xfrm>
              <a:prstGeom prst="rect">
                <a:avLst/>
              </a:prstGeom>
            </p:spPr>
            <p:txBody>
              <a:bodyPr wrap="square">
                <a:spAutoFit/>
              </a:bodyPr>
              <a:lstStyle/>
              <a:p>
                <a:pPr algn="ctr"/>
                <a:r>
                  <a:rPr lang="sv-SE" dirty="0" smtClean="0">
                    <a:solidFill>
                      <a:schemeClr val="tx1"/>
                    </a:solidFill>
                  </a:rPr>
                  <a:t>A</a:t>
                </a:r>
              </a:p>
            </p:txBody>
          </p:sp>
        </p:grpSp>
        <p:sp>
          <p:nvSpPr>
            <p:cNvPr id="209" name="Rectangle 208"/>
            <p:cNvSpPr/>
            <p:nvPr/>
          </p:nvSpPr>
          <p:spPr>
            <a:xfrm>
              <a:off x="1039555" y="5340511"/>
              <a:ext cx="1158890" cy="369332"/>
            </a:xfrm>
            <a:prstGeom prst="rect">
              <a:avLst/>
            </a:prstGeom>
          </p:spPr>
          <p:txBody>
            <a:bodyPr wrap="square">
              <a:spAutoFit/>
            </a:bodyPr>
            <a:lstStyle/>
            <a:p>
              <a:pPr algn="ctr"/>
              <a:r>
                <a:rPr lang="sv-SE" dirty="0" smtClean="0">
                  <a:solidFill>
                    <a:schemeClr val="tx1"/>
                  </a:solidFill>
                </a:rPr>
                <a:t>nMOSFET</a:t>
              </a:r>
            </a:p>
          </p:txBody>
        </p:sp>
        <p:grpSp>
          <p:nvGrpSpPr>
            <p:cNvPr id="210" name="Group 209"/>
            <p:cNvGrpSpPr/>
            <p:nvPr/>
          </p:nvGrpSpPr>
          <p:grpSpPr>
            <a:xfrm>
              <a:off x="1211707" y="4304212"/>
              <a:ext cx="46445" cy="966238"/>
              <a:chOff x="2001794" y="2573585"/>
              <a:chExt cx="88939" cy="1850275"/>
            </a:xfrm>
          </p:grpSpPr>
          <p:cxnSp>
            <p:nvCxnSpPr>
              <p:cNvPr id="233" name="Straight Connector 232"/>
              <p:cNvCxnSpPr/>
              <p:nvPr/>
            </p:nvCxnSpPr>
            <p:spPr>
              <a:xfrm flipV="1">
                <a:off x="2090725" y="3670518"/>
                <a:ext cx="0" cy="753342"/>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flipV="1">
                <a:off x="2090733" y="2573585"/>
                <a:ext cx="0" cy="819884"/>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p:nvCxnSpPr>
            <p:spPr>
              <a:xfrm flipH="1" flipV="1">
                <a:off x="2001794" y="3364240"/>
                <a:ext cx="87050" cy="314514"/>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12" name="Group 211"/>
            <p:cNvGrpSpPr>
              <a:grpSpLocks noChangeAspect="1"/>
            </p:cNvGrpSpPr>
            <p:nvPr/>
          </p:nvGrpSpPr>
          <p:grpSpPr>
            <a:xfrm>
              <a:off x="770635" y="1841308"/>
              <a:ext cx="1501268" cy="1766495"/>
              <a:chOff x="5329379" y="1900555"/>
              <a:chExt cx="2874819" cy="3382711"/>
            </a:xfrm>
          </p:grpSpPr>
          <p:cxnSp>
            <p:nvCxnSpPr>
              <p:cNvPr id="214" name="Straight Connector 213"/>
              <p:cNvCxnSpPr/>
              <p:nvPr/>
            </p:nvCxnSpPr>
            <p:spPr>
              <a:xfrm>
                <a:off x="5613016" y="3536943"/>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31" name="Rectangle 230"/>
              <p:cNvSpPr/>
              <p:nvPr/>
            </p:nvSpPr>
            <p:spPr>
              <a:xfrm rot="16200000">
                <a:off x="6036359" y="3276594"/>
                <a:ext cx="520700" cy="520699"/>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6" name="Rectangle 215"/>
              <p:cNvSpPr/>
              <p:nvPr/>
            </p:nvSpPr>
            <p:spPr>
              <a:xfrm>
                <a:off x="5912570" y="1900555"/>
                <a:ext cx="2195320" cy="707244"/>
              </a:xfrm>
              <a:prstGeom prst="rect">
                <a:avLst/>
              </a:prstGeom>
            </p:spPr>
            <p:txBody>
              <a:bodyPr wrap="square">
                <a:spAutoFit/>
              </a:bodyPr>
              <a:lstStyle/>
              <a:p>
                <a:pPr algn="ctr"/>
                <a:r>
                  <a:rPr lang="sv-SE" dirty="0"/>
                  <a:t>P</a:t>
                </a:r>
                <a:r>
                  <a:rPr lang="sv-SE" dirty="0" smtClean="0">
                    <a:solidFill>
                      <a:schemeClr val="tx1"/>
                    </a:solidFill>
                  </a:rPr>
                  <a:t>-switch</a:t>
                </a:r>
              </a:p>
            </p:txBody>
          </p:sp>
          <p:sp>
            <p:nvSpPr>
              <p:cNvPr id="217" name="Rectangle 216"/>
              <p:cNvSpPr/>
              <p:nvPr/>
            </p:nvSpPr>
            <p:spPr>
              <a:xfrm>
                <a:off x="5329379" y="3352277"/>
                <a:ext cx="325313" cy="369332"/>
              </a:xfrm>
              <a:prstGeom prst="rect">
                <a:avLst/>
              </a:prstGeom>
            </p:spPr>
            <p:txBody>
              <a:bodyPr wrap="square">
                <a:spAutoFit/>
              </a:bodyPr>
              <a:lstStyle/>
              <a:p>
                <a:pPr algn="ctr"/>
                <a:r>
                  <a:rPr lang="sv-SE" dirty="0" smtClean="0">
                    <a:solidFill>
                      <a:schemeClr val="tx1"/>
                    </a:solidFill>
                  </a:rPr>
                  <a:t>A</a:t>
                </a:r>
              </a:p>
            </p:txBody>
          </p:sp>
          <p:grpSp>
            <p:nvGrpSpPr>
              <p:cNvPr id="218" name="Group 217"/>
              <p:cNvGrpSpPr/>
              <p:nvPr/>
            </p:nvGrpSpPr>
            <p:grpSpPr>
              <a:xfrm>
                <a:off x="7094381" y="2605610"/>
                <a:ext cx="1109817" cy="1879600"/>
                <a:chOff x="2073678" y="2569631"/>
                <a:chExt cx="1109817" cy="1879600"/>
              </a:xfrm>
            </p:grpSpPr>
            <p:cxnSp>
              <p:nvCxnSpPr>
                <p:cNvPr id="223" name="Straight Connector 222"/>
                <p:cNvCxnSpPr/>
                <p:nvPr/>
              </p:nvCxnSpPr>
              <p:spPr>
                <a:xfrm flipV="1">
                  <a:off x="3183495" y="2569631"/>
                  <a:ext cx="0" cy="68791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flipV="1">
                  <a:off x="3175033" y="3761314"/>
                  <a:ext cx="0" cy="68791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flipV="1">
                  <a:off x="3007808" y="3244849"/>
                  <a:ext cx="0" cy="5206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3007808" y="3249081"/>
                  <a:ext cx="1756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a:off x="2999346" y="3765548"/>
                  <a:ext cx="1756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flipV="1">
                  <a:off x="2880808" y="3244849"/>
                  <a:ext cx="0" cy="5206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a:off x="2408791" y="3505198"/>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30" name="Rectangle 229"/>
                <p:cNvSpPr/>
                <p:nvPr/>
              </p:nvSpPr>
              <p:spPr>
                <a:xfrm>
                  <a:off x="2073678" y="3320017"/>
                  <a:ext cx="325313" cy="369332"/>
                </a:xfrm>
                <a:prstGeom prst="rect">
                  <a:avLst/>
                </a:prstGeom>
              </p:spPr>
              <p:txBody>
                <a:bodyPr wrap="square">
                  <a:spAutoFit/>
                </a:bodyPr>
                <a:lstStyle/>
                <a:p>
                  <a:pPr algn="ctr"/>
                  <a:r>
                    <a:rPr lang="sv-SE" dirty="0" smtClean="0">
                      <a:solidFill>
                        <a:schemeClr val="tx1"/>
                      </a:solidFill>
                    </a:rPr>
                    <a:t>A</a:t>
                  </a:r>
                </a:p>
              </p:txBody>
            </p:sp>
          </p:grpSp>
          <p:sp>
            <p:nvSpPr>
              <p:cNvPr id="219" name="Oval 218"/>
              <p:cNvSpPr/>
              <p:nvPr/>
            </p:nvSpPr>
            <p:spPr>
              <a:xfrm>
                <a:off x="5885061" y="3461825"/>
                <a:ext cx="150247" cy="15024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0" name="Oval 219"/>
              <p:cNvSpPr/>
              <p:nvPr/>
            </p:nvSpPr>
            <p:spPr>
              <a:xfrm>
                <a:off x="7751264" y="3461818"/>
                <a:ext cx="150247" cy="15024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1" name="Rectangle 220"/>
              <p:cNvSpPr/>
              <p:nvPr/>
            </p:nvSpPr>
            <p:spPr>
              <a:xfrm>
                <a:off x="5912572" y="4576022"/>
                <a:ext cx="2202852" cy="707244"/>
              </a:xfrm>
              <a:prstGeom prst="rect">
                <a:avLst/>
              </a:prstGeom>
            </p:spPr>
            <p:txBody>
              <a:bodyPr wrap="square">
                <a:spAutoFit/>
              </a:bodyPr>
              <a:lstStyle/>
              <a:p>
                <a:pPr algn="ctr"/>
                <a:r>
                  <a:rPr lang="sv-SE" dirty="0" smtClean="0"/>
                  <a:t>pMOSFET</a:t>
                </a:r>
                <a:endParaRPr lang="sv-SE" dirty="0" smtClean="0">
                  <a:solidFill>
                    <a:schemeClr val="tx1"/>
                  </a:solidFill>
                </a:endParaRPr>
              </a:p>
            </p:txBody>
          </p:sp>
        </p:grpSp>
      </p:grpSp>
      <p:grpSp>
        <p:nvGrpSpPr>
          <p:cNvPr id="251" name="Group 250"/>
          <p:cNvGrpSpPr>
            <a:grpSpLocks noChangeAspect="1"/>
          </p:cNvGrpSpPr>
          <p:nvPr/>
        </p:nvGrpSpPr>
        <p:grpSpPr>
          <a:xfrm>
            <a:off x="807955" y="3934880"/>
            <a:ext cx="1569002" cy="1774963"/>
            <a:chOff x="1129753" y="1900561"/>
            <a:chExt cx="3004525" cy="3398925"/>
          </a:xfrm>
        </p:grpSpPr>
        <p:cxnSp>
          <p:nvCxnSpPr>
            <p:cNvPr id="275" name="Straight Connector 274"/>
            <p:cNvCxnSpPr/>
            <p:nvPr/>
          </p:nvCxnSpPr>
          <p:spPr>
            <a:xfrm>
              <a:off x="1413390" y="3536949"/>
              <a:ext cx="413624"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77" name="Rectangle 276"/>
            <p:cNvSpPr/>
            <p:nvPr/>
          </p:nvSpPr>
          <p:spPr>
            <a:xfrm>
              <a:off x="1543098" y="1900561"/>
              <a:ext cx="2591180" cy="707244"/>
            </a:xfrm>
            <a:prstGeom prst="rect">
              <a:avLst/>
            </a:prstGeom>
          </p:spPr>
          <p:txBody>
            <a:bodyPr wrap="square">
              <a:spAutoFit/>
            </a:bodyPr>
            <a:lstStyle/>
            <a:p>
              <a:pPr algn="ctr"/>
              <a:r>
                <a:rPr lang="sv-SE" dirty="0" smtClean="0">
                  <a:solidFill>
                    <a:schemeClr val="tx1"/>
                  </a:solidFill>
                </a:rPr>
                <a:t>N-switch</a:t>
              </a:r>
            </a:p>
          </p:txBody>
        </p:sp>
        <p:sp>
          <p:nvSpPr>
            <p:cNvPr id="278" name="Rectangle 277"/>
            <p:cNvSpPr/>
            <p:nvPr/>
          </p:nvSpPr>
          <p:spPr>
            <a:xfrm>
              <a:off x="1129753" y="3352283"/>
              <a:ext cx="325313" cy="369332"/>
            </a:xfrm>
            <a:prstGeom prst="rect">
              <a:avLst/>
            </a:prstGeom>
          </p:spPr>
          <p:txBody>
            <a:bodyPr wrap="square">
              <a:spAutoFit/>
            </a:bodyPr>
            <a:lstStyle/>
            <a:p>
              <a:pPr algn="ctr"/>
              <a:r>
                <a:rPr lang="sv-SE" dirty="0" smtClean="0">
                  <a:solidFill>
                    <a:schemeClr val="tx1"/>
                  </a:solidFill>
                </a:rPr>
                <a:t>A</a:t>
              </a:r>
            </a:p>
          </p:txBody>
        </p:sp>
        <p:grpSp>
          <p:nvGrpSpPr>
            <p:cNvPr id="279" name="Group 278"/>
            <p:cNvGrpSpPr/>
            <p:nvPr/>
          </p:nvGrpSpPr>
          <p:grpSpPr>
            <a:xfrm>
              <a:off x="2894755" y="2605616"/>
              <a:ext cx="1109817" cy="1879600"/>
              <a:chOff x="2073678" y="2569631"/>
              <a:chExt cx="1109817" cy="1879600"/>
            </a:xfrm>
          </p:grpSpPr>
          <p:cxnSp>
            <p:nvCxnSpPr>
              <p:cNvPr id="282" name="Straight Connector 281"/>
              <p:cNvCxnSpPr/>
              <p:nvPr/>
            </p:nvCxnSpPr>
            <p:spPr>
              <a:xfrm flipV="1">
                <a:off x="3183495" y="2569631"/>
                <a:ext cx="0" cy="68791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flipV="1">
                <a:off x="3175033" y="3761314"/>
                <a:ext cx="0" cy="68791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p:nvCxnSpPr>
            <p:spPr>
              <a:xfrm flipV="1">
                <a:off x="3007808" y="3244849"/>
                <a:ext cx="0" cy="5206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p:cNvCxnSpPr/>
              <p:nvPr/>
            </p:nvCxnSpPr>
            <p:spPr>
              <a:xfrm>
                <a:off x="3007808" y="3249081"/>
                <a:ext cx="1756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p:nvCxnSpPr>
            <p:spPr>
              <a:xfrm>
                <a:off x="2999346" y="3765548"/>
                <a:ext cx="1756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p:nvPr/>
            </p:nvCxnSpPr>
            <p:spPr>
              <a:xfrm flipV="1">
                <a:off x="2880808" y="3244849"/>
                <a:ext cx="0" cy="5206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p:nvCxnSpPr>
            <p:spPr>
              <a:xfrm>
                <a:off x="2408791" y="3505198"/>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89" name="Rectangle 288"/>
              <p:cNvSpPr/>
              <p:nvPr/>
            </p:nvSpPr>
            <p:spPr>
              <a:xfrm>
                <a:off x="2073678" y="3320017"/>
                <a:ext cx="325313" cy="369332"/>
              </a:xfrm>
              <a:prstGeom prst="rect">
                <a:avLst/>
              </a:prstGeom>
            </p:spPr>
            <p:txBody>
              <a:bodyPr wrap="square">
                <a:spAutoFit/>
              </a:bodyPr>
              <a:lstStyle/>
              <a:p>
                <a:pPr algn="ctr"/>
                <a:r>
                  <a:rPr lang="sv-SE" dirty="0" smtClean="0">
                    <a:solidFill>
                      <a:schemeClr val="tx1"/>
                    </a:solidFill>
                  </a:rPr>
                  <a:t>A</a:t>
                </a:r>
              </a:p>
            </p:txBody>
          </p:sp>
        </p:grpSp>
        <p:sp>
          <p:nvSpPr>
            <p:cNvPr id="280" name="Rectangle 279"/>
            <p:cNvSpPr/>
            <p:nvPr/>
          </p:nvSpPr>
          <p:spPr>
            <a:xfrm>
              <a:off x="1672808" y="4592242"/>
              <a:ext cx="2219190" cy="707244"/>
            </a:xfrm>
            <a:prstGeom prst="rect">
              <a:avLst/>
            </a:prstGeom>
          </p:spPr>
          <p:txBody>
            <a:bodyPr wrap="square">
              <a:spAutoFit/>
            </a:bodyPr>
            <a:lstStyle/>
            <a:p>
              <a:pPr algn="ctr"/>
              <a:r>
                <a:rPr lang="sv-SE" dirty="0" smtClean="0">
                  <a:solidFill>
                    <a:schemeClr val="tx1"/>
                  </a:solidFill>
                </a:rPr>
                <a:t>nMOSFET</a:t>
              </a:r>
            </a:p>
          </p:txBody>
        </p:sp>
      </p:grpSp>
      <p:cxnSp>
        <p:nvCxnSpPr>
          <p:cNvPr id="256" name="Straight Connector 255"/>
          <p:cNvCxnSpPr/>
          <p:nvPr/>
        </p:nvCxnSpPr>
        <p:spPr>
          <a:xfrm flipV="1">
            <a:off x="1324465" y="2209498"/>
            <a:ext cx="0" cy="395663"/>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flipH="1" flipV="1">
            <a:off x="1279006" y="2589898"/>
            <a:ext cx="45458" cy="164243"/>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77" name="Straight Connector 376"/>
          <p:cNvCxnSpPr/>
          <p:nvPr/>
        </p:nvCxnSpPr>
        <p:spPr>
          <a:xfrm flipV="1">
            <a:off x="1325452" y="2749839"/>
            <a:ext cx="0" cy="44121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378" name="Left Arrow 377"/>
          <p:cNvSpPr/>
          <p:nvPr/>
        </p:nvSpPr>
        <p:spPr>
          <a:xfrm>
            <a:off x="6044832" y="2755045"/>
            <a:ext cx="741405" cy="61121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custDataLst>
      <p:tags r:id="rId2"/>
    </p:custDataLst>
    <p:extLst>
      <p:ext uri="{BB962C8B-B14F-4D97-AF65-F5344CB8AC3E}">
        <p14:creationId xmlns:p14="http://schemas.microsoft.com/office/powerpoint/2010/main" val="548267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9"/>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378" grpId="0" animBg="1"/>
    </p:bldLst>
  </p:timing>
  <p:extLst mod="1"/>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852" y="365126"/>
            <a:ext cx="8632296" cy="1325563"/>
          </a:xfrm>
        </p:spPr>
        <p:txBody>
          <a:bodyPr/>
          <a:lstStyle/>
          <a:p>
            <a:r>
              <a:rPr lang="sv-SE" dirty="0" smtClean="0"/>
              <a:t>Optimization – Questions and answers</a:t>
            </a:r>
            <a:endParaRPr lang="sv-SE" dirty="0"/>
          </a:p>
        </p:txBody>
      </p:sp>
      <p:sp>
        <p:nvSpPr>
          <p:cNvPr id="3" name="Content Placeholder 2"/>
          <p:cNvSpPr>
            <a:spLocks noGrp="1"/>
          </p:cNvSpPr>
          <p:nvPr>
            <p:ph idx="1"/>
          </p:nvPr>
        </p:nvSpPr>
        <p:spPr>
          <a:xfrm>
            <a:off x="681038" y="1800000"/>
            <a:ext cx="8708495" cy="2229908"/>
          </a:xfrm>
        </p:spPr>
        <p:txBody>
          <a:bodyPr>
            <a:normAutofit fontScale="70000" lnSpcReduction="20000"/>
          </a:bodyPr>
          <a:lstStyle/>
          <a:p>
            <a:pPr marL="0" lvl="0" indent="0">
              <a:lnSpc>
                <a:spcPct val="120000"/>
              </a:lnSpc>
              <a:buNone/>
            </a:pPr>
            <a:r>
              <a:rPr lang="sv-SE" sz="3400" dirty="0" smtClean="0"/>
              <a:t>Question: How </a:t>
            </a:r>
            <a:r>
              <a:rPr lang="sv-SE" sz="3400" dirty="0"/>
              <a:t>should the p-channel width be chosen wrt the n-channel width in an inverter to minimize the average FO4 rise and fall delays if the hole mobility </a:t>
            </a:r>
            <a:r>
              <a:rPr lang="sv-SE" sz="3400" dirty="0">
                <a:latin typeface="Symbol" panose="05050102010706020507" pitchFamily="18" charset="2"/>
              </a:rPr>
              <a:t>m</a:t>
            </a:r>
            <a:r>
              <a:rPr lang="sv-SE" sz="3400" i="1" baseline="-25000" dirty="0"/>
              <a:t>h</a:t>
            </a:r>
            <a:r>
              <a:rPr lang="sv-SE" sz="3400" dirty="0"/>
              <a:t> is only half the electron mobility </a:t>
            </a:r>
            <a:r>
              <a:rPr lang="sv-SE" sz="3400" dirty="0">
                <a:latin typeface="Symbol" panose="05050102010706020507" pitchFamily="18" charset="2"/>
              </a:rPr>
              <a:t>m</a:t>
            </a:r>
            <a:r>
              <a:rPr lang="sv-SE" sz="3400" i="1" baseline="-25000" dirty="0" smtClean="0"/>
              <a:t>e</a:t>
            </a:r>
            <a:r>
              <a:rPr lang="sv-SE" sz="3400" dirty="0"/>
              <a:t>? </a:t>
            </a:r>
            <a:br>
              <a:rPr lang="sv-SE" sz="3400" dirty="0"/>
            </a:br>
            <a:endParaRPr lang="sv-SE" sz="3400" dirty="0" smtClean="0"/>
          </a:p>
          <a:p>
            <a:pPr marL="0" lvl="0" indent="0">
              <a:lnSpc>
                <a:spcPct val="120000"/>
              </a:lnSpc>
              <a:buNone/>
            </a:pPr>
            <a:r>
              <a:rPr lang="sv-SE" sz="3400" dirty="0" smtClean="0"/>
              <a:t>Answer. </a:t>
            </a:r>
            <a:r>
              <a:rPr lang="sv-SE" sz="3400" dirty="0"/>
              <a:t>It should be 1.4 times wider, </a:t>
            </a:r>
            <a:r>
              <a:rPr lang="sv-SE" sz="3400" dirty="0" smtClean="0"/>
              <a:t>because</a:t>
            </a:r>
          </a:p>
          <a:p>
            <a:pPr marL="0" lvl="0" indent="0">
              <a:buNone/>
            </a:pPr>
            <a:endParaRPr lang="sv-SE" sz="2400" dirty="0"/>
          </a:p>
          <a:p>
            <a:pPr marL="0" indent="0">
              <a:buNone/>
            </a:pPr>
            <a:endParaRPr lang="sv-SE" sz="2400" dirty="0"/>
          </a:p>
        </p:txBody>
      </p:sp>
      <p:sp>
        <p:nvSpPr>
          <p:cNvPr id="4" name="Date Placeholder 3"/>
          <p:cNvSpPr>
            <a:spLocks noGrp="1"/>
          </p:cNvSpPr>
          <p:nvPr>
            <p:ph type="dt" sz="half" idx="10"/>
          </p:nvPr>
        </p:nvSpPr>
        <p:spPr/>
        <p:txBody>
          <a:bodyPr/>
          <a:lstStyle/>
          <a:p>
            <a:r>
              <a:rPr lang="sv-SE" smtClean="0"/>
              <a:t>2017</a:t>
            </a:r>
            <a:endParaRPr lang="sv-SE"/>
          </a:p>
        </p:txBody>
      </p:sp>
      <p:sp>
        <p:nvSpPr>
          <p:cNvPr id="5" name="Footer Placeholder 4"/>
          <p:cNvSpPr>
            <a:spLocks noGrp="1"/>
          </p:cNvSpPr>
          <p:nvPr>
            <p:ph type="ftr" sz="quarter" idx="11"/>
          </p:nvPr>
        </p:nvSpPr>
        <p:spPr/>
        <p:txBody>
          <a:bodyPr/>
          <a:lstStyle/>
          <a:p>
            <a:r>
              <a:rPr lang="sv-SE" smtClean="0"/>
              <a:t>Integrated Circuit Design</a:t>
            </a:r>
            <a:endParaRPr lang="sv-SE"/>
          </a:p>
        </p:txBody>
      </p:sp>
      <p:sp>
        <p:nvSpPr>
          <p:cNvPr id="6" name="Slide Number Placeholder 5"/>
          <p:cNvSpPr>
            <a:spLocks noGrp="1"/>
          </p:cNvSpPr>
          <p:nvPr>
            <p:ph type="sldNum" sz="quarter" idx="12"/>
          </p:nvPr>
        </p:nvSpPr>
        <p:spPr/>
        <p:txBody>
          <a:bodyPr/>
          <a:lstStyle/>
          <a:p>
            <a:r>
              <a:rPr lang="sv-SE" dirty="0" smtClean="0"/>
              <a:t>27</a:t>
            </a:r>
            <a:endParaRPr lang="sv-SE" dirty="0"/>
          </a:p>
        </p:txBody>
      </p:sp>
      <p:sp>
        <p:nvSpPr>
          <p:cNvPr id="7" name="Rectangle 2"/>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graphicFrame>
        <p:nvGraphicFramePr>
          <p:cNvPr id="8" name="Object 7"/>
          <p:cNvGraphicFramePr>
            <a:graphicFrameLocks noChangeAspect="1"/>
          </p:cNvGraphicFramePr>
          <p:nvPr>
            <p:extLst>
              <p:ext uri="{D42A27DB-BD31-4B8C-83A1-F6EECF244321}">
                <p14:modId xmlns:p14="http://schemas.microsoft.com/office/powerpoint/2010/main" val="3907834559"/>
              </p:ext>
            </p:extLst>
          </p:nvPr>
        </p:nvGraphicFramePr>
        <p:xfrm>
          <a:off x="1439333" y="3869287"/>
          <a:ext cx="7307118" cy="601134"/>
        </p:xfrm>
        <a:graphic>
          <a:graphicData uri="http://schemas.openxmlformats.org/presentationml/2006/ole">
            <mc:AlternateContent xmlns:mc="http://schemas.openxmlformats.org/markup-compatibility/2006">
              <mc:Choice xmlns:v="urn:schemas-microsoft-com:vml" Requires="v">
                <p:oleObj spid="_x0000_s49160" name="Equation" r:id="rId3" imgW="4978400" imgH="419100" progId="Equation.DSMT4">
                  <p:embed/>
                </p:oleObj>
              </mc:Choice>
              <mc:Fallback>
                <p:oleObj name="Equation" r:id="rId3" imgW="4978400" imgH="4191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9333" y="3869287"/>
                        <a:ext cx="7307118" cy="601134"/>
                      </a:xfrm>
                      <a:prstGeom prst="rect">
                        <a:avLst/>
                      </a:prstGeom>
                      <a:noFill/>
                    </p:spPr>
                  </p:pic>
                </p:oleObj>
              </mc:Fallback>
            </mc:AlternateContent>
          </a:graphicData>
        </a:graphic>
      </p:graphicFrame>
    </p:spTree>
    <p:extLst>
      <p:ext uri="{BB962C8B-B14F-4D97-AF65-F5344CB8AC3E}">
        <p14:creationId xmlns:p14="http://schemas.microsoft.com/office/powerpoint/2010/main" val="4426906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852" y="365126"/>
            <a:ext cx="8632296" cy="1325563"/>
          </a:xfrm>
        </p:spPr>
        <p:txBody>
          <a:bodyPr/>
          <a:lstStyle/>
          <a:p>
            <a:r>
              <a:rPr lang="sv-SE" dirty="0" smtClean="0"/>
              <a:t>Optimization – Questions and answers</a:t>
            </a:r>
            <a:endParaRPr lang="sv-SE" dirty="0"/>
          </a:p>
        </p:txBody>
      </p:sp>
      <p:sp>
        <p:nvSpPr>
          <p:cNvPr id="3" name="Content Placeholder 2"/>
          <p:cNvSpPr>
            <a:spLocks noGrp="1"/>
          </p:cNvSpPr>
          <p:nvPr>
            <p:ph idx="1"/>
          </p:nvPr>
        </p:nvSpPr>
        <p:spPr>
          <a:xfrm>
            <a:off x="681038" y="1800000"/>
            <a:ext cx="8708495" cy="1865842"/>
          </a:xfrm>
        </p:spPr>
        <p:txBody>
          <a:bodyPr>
            <a:noAutofit/>
          </a:bodyPr>
          <a:lstStyle/>
          <a:p>
            <a:pPr marL="0" lvl="0" indent="0">
              <a:lnSpc>
                <a:spcPct val="100000"/>
              </a:lnSpc>
              <a:buNone/>
            </a:pPr>
            <a:r>
              <a:rPr lang="sv-SE" sz="2400" dirty="0" smtClean="0"/>
              <a:t>Question: How </a:t>
            </a:r>
            <a:r>
              <a:rPr lang="sv-SE" sz="2400" dirty="0"/>
              <a:t>should </a:t>
            </a:r>
            <a:r>
              <a:rPr lang="sv-SE" sz="2400" i="1" dirty="0" smtClean="0"/>
              <a:t>V</a:t>
            </a:r>
            <a:r>
              <a:rPr lang="sv-SE" sz="2400" i="1" baseline="-25000" dirty="0" smtClean="0"/>
              <a:t>DD</a:t>
            </a:r>
            <a:r>
              <a:rPr lang="sv-SE" sz="2400" dirty="0" smtClean="0"/>
              <a:t> </a:t>
            </a:r>
            <a:r>
              <a:rPr lang="sv-SE" sz="2400" dirty="0"/>
              <a:t>be chosen wrt to </a:t>
            </a:r>
            <a:r>
              <a:rPr lang="sv-SE" sz="2400" i="1" dirty="0" smtClean="0"/>
              <a:t>V</a:t>
            </a:r>
            <a:r>
              <a:rPr lang="sv-SE" sz="2400" i="1" baseline="-25000" dirty="0"/>
              <a:t>T</a:t>
            </a:r>
            <a:r>
              <a:rPr lang="sv-SE" sz="2400" dirty="0" smtClean="0"/>
              <a:t> </a:t>
            </a:r>
            <a:r>
              <a:rPr lang="sv-SE" sz="2400" dirty="0"/>
              <a:t>to the minimize energy-delay product? </a:t>
            </a:r>
            <a:endParaRPr lang="sv-SE" sz="2400" dirty="0" smtClean="0"/>
          </a:p>
          <a:p>
            <a:pPr marL="0" lvl="0" indent="0">
              <a:lnSpc>
                <a:spcPct val="100000"/>
              </a:lnSpc>
              <a:buNone/>
            </a:pPr>
            <a:r>
              <a:rPr lang="sv-SE" sz="2400" dirty="0"/>
              <a:t/>
            </a:r>
            <a:br>
              <a:rPr lang="sv-SE" sz="2400" dirty="0"/>
            </a:br>
            <a:r>
              <a:rPr lang="sv-SE" sz="2400" dirty="0" smtClean="0"/>
              <a:t>Answer: </a:t>
            </a:r>
            <a:r>
              <a:rPr lang="sv-SE" sz="2400" dirty="0"/>
              <a:t>It should be three times larger, because the </a:t>
            </a:r>
            <a:r>
              <a:rPr lang="sv-SE" sz="2400" dirty="0" smtClean="0"/>
              <a:t>energy</a:t>
            </a:r>
            <a:r>
              <a:rPr lang="sv-SE" sz="2400" baseline="30000" dirty="0"/>
              <a:t>*</a:t>
            </a:r>
            <a:r>
              <a:rPr lang="sv-SE" sz="2400" dirty="0" smtClean="0"/>
              <a:t>delay </a:t>
            </a:r>
            <a:r>
              <a:rPr lang="sv-SE" sz="2400" dirty="0"/>
              <a:t>product</a:t>
            </a:r>
          </a:p>
          <a:p>
            <a:pPr marL="0" lvl="0" indent="0">
              <a:buNone/>
            </a:pPr>
            <a:endParaRPr lang="sv-SE" sz="2400" dirty="0"/>
          </a:p>
          <a:p>
            <a:pPr marL="0" indent="0">
              <a:buNone/>
            </a:pPr>
            <a:endParaRPr lang="sv-SE" sz="2400" dirty="0"/>
          </a:p>
        </p:txBody>
      </p:sp>
      <p:sp>
        <p:nvSpPr>
          <p:cNvPr id="4" name="Date Placeholder 3"/>
          <p:cNvSpPr>
            <a:spLocks noGrp="1"/>
          </p:cNvSpPr>
          <p:nvPr>
            <p:ph type="dt" sz="half" idx="10"/>
          </p:nvPr>
        </p:nvSpPr>
        <p:spPr/>
        <p:txBody>
          <a:bodyPr/>
          <a:lstStyle/>
          <a:p>
            <a:r>
              <a:rPr lang="sv-SE" smtClean="0"/>
              <a:t>2017</a:t>
            </a:r>
            <a:endParaRPr lang="sv-SE"/>
          </a:p>
        </p:txBody>
      </p:sp>
      <p:sp>
        <p:nvSpPr>
          <p:cNvPr id="5" name="Footer Placeholder 4"/>
          <p:cNvSpPr>
            <a:spLocks noGrp="1"/>
          </p:cNvSpPr>
          <p:nvPr>
            <p:ph type="ftr" sz="quarter" idx="11"/>
          </p:nvPr>
        </p:nvSpPr>
        <p:spPr/>
        <p:txBody>
          <a:bodyPr/>
          <a:lstStyle/>
          <a:p>
            <a:r>
              <a:rPr lang="sv-SE" smtClean="0"/>
              <a:t>Integrated Circuit Design</a:t>
            </a:r>
            <a:endParaRPr lang="sv-SE"/>
          </a:p>
        </p:txBody>
      </p:sp>
      <p:sp>
        <p:nvSpPr>
          <p:cNvPr id="6" name="Slide Number Placeholder 5"/>
          <p:cNvSpPr>
            <a:spLocks noGrp="1"/>
          </p:cNvSpPr>
          <p:nvPr>
            <p:ph type="sldNum" sz="quarter" idx="12"/>
          </p:nvPr>
        </p:nvSpPr>
        <p:spPr/>
        <p:txBody>
          <a:bodyPr/>
          <a:lstStyle/>
          <a:p>
            <a:r>
              <a:rPr lang="sv-SE" dirty="0" smtClean="0"/>
              <a:t>28</a:t>
            </a:r>
            <a:endParaRPr lang="sv-SE" dirty="0"/>
          </a:p>
        </p:txBody>
      </p:sp>
      <p:sp>
        <p:nvSpPr>
          <p:cNvPr id="7" name="Rectangle 2"/>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9" name="Rectangle 2"/>
          <p:cNvSpPr>
            <a:spLocks noChangeArrowheads="1"/>
          </p:cNvSpPr>
          <p:nvPr/>
        </p:nvSpPr>
        <p:spPr bwMode="auto">
          <a:xfrm>
            <a:off x="0" y="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graphicFrame>
        <p:nvGraphicFramePr>
          <p:cNvPr id="10" name="Object 9"/>
          <p:cNvGraphicFramePr>
            <a:graphicFrameLocks noChangeAspect="1"/>
          </p:cNvGraphicFramePr>
          <p:nvPr>
            <p:extLst>
              <p:ext uri="{D42A27DB-BD31-4B8C-83A1-F6EECF244321}">
                <p14:modId xmlns:p14="http://schemas.microsoft.com/office/powerpoint/2010/main" val="204842743"/>
              </p:ext>
            </p:extLst>
          </p:nvPr>
        </p:nvGraphicFramePr>
        <p:xfrm>
          <a:off x="2167467" y="3615282"/>
          <a:ext cx="5571067" cy="870479"/>
        </p:xfrm>
        <a:graphic>
          <a:graphicData uri="http://schemas.openxmlformats.org/presentationml/2006/ole">
            <mc:AlternateContent xmlns:mc="http://schemas.openxmlformats.org/markup-compatibility/2006">
              <mc:Choice xmlns:v="urn:schemas-microsoft-com:vml" Requires="v">
                <p:oleObj spid="_x0000_s51209" name="Equation" r:id="rId3" imgW="2768600" imgH="444500" progId="Equation.DSMT4">
                  <p:embed/>
                </p:oleObj>
              </mc:Choice>
              <mc:Fallback>
                <p:oleObj name="Equation" r:id="rId3" imgW="2768600" imgH="4445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7467" y="3615282"/>
                        <a:ext cx="5571067" cy="870479"/>
                      </a:xfrm>
                      <a:prstGeom prst="rect">
                        <a:avLst/>
                      </a:prstGeom>
                      <a:noFill/>
                    </p:spPr>
                  </p:pic>
                </p:oleObj>
              </mc:Fallback>
            </mc:AlternateContent>
          </a:graphicData>
        </a:graphic>
      </p:graphicFrame>
      <p:sp>
        <p:nvSpPr>
          <p:cNvPr id="11" name="Rectangle 3"/>
          <p:cNvSpPr>
            <a:spLocks noChangeArrowheads="1"/>
          </p:cNvSpPr>
          <p:nvPr/>
        </p:nvSpPr>
        <p:spPr bwMode="auto">
          <a:xfrm>
            <a:off x="457200" y="962025"/>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sv-SE" altLang="sv-SE"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447425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852" y="365126"/>
            <a:ext cx="8632296" cy="1325563"/>
          </a:xfrm>
        </p:spPr>
        <p:txBody>
          <a:bodyPr/>
          <a:lstStyle/>
          <a:p>
            <a:r>
              <a:rPr lang="sv-SE" dirty="0" smtClean="0"/>
              <a:t>Optimization – Questions and answers</a:t>
            </a:r>
            <a:endParaRPr lang="sv-SE" dirty="0"/>
          </a:p>
        </p:txBody>
      </p:sp>
      <p:sp>
        <p:nvSpPr>
          <p:cNvPr id="3" name="Content Placeholder 2"/>
          <p:cNvSpPr>
            <a:spLocks noGrp="1"/>
          </p:cNvSpPr>
          <p:nvPr>
            <p:ph idx="1"/>
          </p:nvPr>
        </p:nvSpPr>
        <p:spPr>
          <a:xfrm>
            <a:off x="681038" y="1800000"/>
            <a:ext cx="8708495" cy="1874308"/>
          </a:xfrm>
        </p:spPr>
        <p:txBody>
          <a:bodyPr>
            <a:normAutofit lnSpcReduction="10000"/>
          </a:bodyPr>
          <a:lstStyle/>
          <a:p>
            <a:pPr marL="0" indent="0">
              <a:lnSpc>
                <a:spcPct val="120000"/>
              </a:lnSpc>
              <a:buNone/>
            </a:pPr>
            <a:r>
              <a:rPr lang="sv-SE" sz="2400" dirty="0" smtClean="0"/>
              <a:t>Question: What </a:t>
            </a:r>
            <a:r>
              <a:rPr lang="sv-SE" sz="2400" dirty="0"/>
              <a:t>size (i.e. effective resistance) should we assign the inverter wrt the wire resistance to minimize the wire delay? </a:t>
            </a:r>
            <a:br>
              <a:rPr lang="sv-SE" sz="2400" dirty="0"/>
            </a:br>
            <a:endParaRPr lang="sv-SE" sz="2400" dirty="0" smtClean="0"/>
          </a:p>
          <a:p>
            <a:pPr marL="0" indent="0">
              <a:lnSpc>
                <a:spcPct val="110000"/>
              </a:lnSpc>
              <a:buNone/>
            </a:pPr>
            <a:r>
              <a:rPr lang="sv-SE" sz="2400" dirty="0" smtClean="0"/>
              <a:t>Answer: </a:t>
            </a:r>
            <a:r>
              <a:rPr lang="sv-SE" sz="2400" dirty="0"/>
              <a:t>Using the Elmore delay model, the normalized wire </a:t>
            </a:r>
            <a:r>
              <a:rPr lang="sv-SE" sz="2400" dirty="0" smtClean="0"/>
              <a:t>delay</a:t>
            </a:r>
            <a:endParaRPr lang="sv-SE" sz="2400" dirty="0"/>
          </a:p>
          <a:p>
            <a:pPr marL="0" indent="0">
              <a:buNone/>
            </a:pPr>
            <a:endParaRPr lang="sv-SE" sz="2400" dirty="0"/>
          </a:p>
        </p:txBody>
      </p:sp>
      <p:sp>
        <p:nvSpPr>
          <p:cNvPr id="4" name="Date Placeholder 3"/>
          <p:cNvSpPr>
            <a:spLocks noGrp="1"/>
          </p:cNvSpPr>
          <p:nvPr>
            <p:ph type="dt" sz="half" idx="10"/>
          </p:nvPr>
        </p:nvSpPr>
        <p:spPr/>
        <p:txBody>
          <a:bodyPr/>
          <a:lstStyle/>
          <a:p>
            <a:r>
              <a:rPr lang="sv-SE" smtClean="0"/>
              <a:t>2017</a:t>
            </a:r>
            <a:endParaRPr lang="sv-SE"/>
          </a:p>
        </p:txBody>
      </p:sp>
      <p:sp>
        <p:nvSpPr>
          <p:cNvPr id="5" name="Footer Placeholder 4"/>
          <p:cNvSpPr>
            <a:spLocks noGrp="1"/>
          </p:cNvSpPr>
          <p:nvPr>
            <p:ph type="ftr" sz="quarter" idx="11"/>
          </p:nvPr>
        </p:nvSpPr>
        <p:spPr/>
        <p:txBody>
          <a:bodyPr/>
          <a:lstStyle/>
          <a:p>
            <a:r>
              <a:rPr lang="sv-SE" smtClean="0"/>
              <a:t>Integrated Circuit Design</a:t>
            </a:r>
            <a:endParaRPr lang="sv-SE"/>
          </a:p>
        </p:txBody>
      </p:sp>
      <p:sp>
        <p:nvSpPr>
          <p:cNvPr id="6" name="Slide Number Placeholder 5"/>
          <p:cNvSpPr>
            <a:spLocks noGrp="1"/>
          </p:cNvSpPr>
          <p:nvPr>
            <p:ph type="sldNum" sz="quarter" idx="12"/>
          </p:nvPr>
        </p:nvSpPr>
        <p:spPr/>
        <p:txBody>
          <a:bodyPr/>
          <a:lstStyle/>
          <a:p>
            <a:r>
              <a:rPr lang="sv-SE" dirty="0" smtClean="0"/>
              <a:t>29</a:t>
            </a:r>
            <a:endParaRPr lang="sv-SE" dirty="0"/>
          </a:p>
        </p:txBody>
      </p:sp>
      <p:sp>
        <p:nvSpPr>
          <p:cNvPr id="7" name="Rectangle 2"/>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9" name="Rectangle 2"/>
          <p:cNvSpPr>
            <a:spLocks noChangeArrowheads="1"/>
          </p:cNvSpPr>
          <p:nvPr/>
        </p:nvSpPr>
        <p:spPr bwMode="auto">
          <a:xfrm>
            <a:off x="0" y="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11" name="Rectangle 3"/>
          <p:cNvSpPr>
            <a:spLocks noChangeArrowheads="1"/>
          </p:cNvSpPr>
          <p:nvPr/>
        </p:nvSpPr>
        <p:spPr bwMode="auto">
          <a:xfrm>
            <a:off x="457200" y="962025"/>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sv-SE" altLang="sv-SE"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4"/>
          <p:cNvSpPr>
            <a:spLocks noChangeArrowheads="1"/>
          </p:cNvSpPr>
          <p:nvPr/>
        </p:nvSpPr>
        <p:spPr bwMode="auto">
          <a:xfrm>
            <a:off x="0" y="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graphicFrame>
        <p:nvGraphicFramePr>
          <p:cNvPr id="12" name="Object 11"/>
          <p:cNvGraphicFramePr>
            <a:graphicFrameLocks noChangeAspect="1"/>
          </p:cNvGraphicFramePr>
          <p:nvPr>
            <p:extLst>
              <p:ext uri="{D42A27DB-BD31-4B8C-83A1-F6EECF244321}">
                <p14:modId xmlns:p14="http://schemas.microsoft.com/office/powerpoint/2010/main" val="1755960199"/>
              </p:ext>
            </p:extLst>
          </p:nvPr>
        </p:nvGraphicFramePr>
        <p:xfrm>
          <a:off x="1545699" y="3818467"/>
          <a:ext cx="6814603" cy="795866"/>
        </p:xfrm>
        <a:graphic>
          <a:graphicData uri="http://schemas.openxmlformats.org/presentationml/2006/ole">
            <mc:AlternateContent xmlns:mc="http://schemas.openxmlformats.org/markup-compatibility/2006">
              <mc:Choice xmlns:v="urn:schemas-microsoft-com:vml" Requires="v">
                <p:oleObj spid="_x0000_s52235" name="Equation" r:id="rId3" imgW="3911600" imgH="457200" progId="Equation.DSMT4">
                  <p:embed/>
                </p:oleObj>
              </mc:Choice>
              <mc:Fallback>
                <p:oleObj name="Equation" r:id="rId3" imgW="3911600" imgH="4572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5699" y="3818467"/>
                        <a:ext cx="6814603" cy="795866"/>
                      </a:xfrm>
                      <a:prstGeom prst="rect">
                        <a:avLst/>
                      </a:prstGeom>
                      <a:noFill/>
                    </p:spPr>
                  </p:pic>
                </p:oleObj>
              </mc:Fallback>
            </mc:AlternateContent>
          </a:graphicData>
        </a:graphic>
      </p:graphicFrame>
      <p:sp>
        <p:nvSpPr>
          <p:cNvPr id="13" name="Rectangle 5"/>
          <p:cNvSpPr>
            <a:spLocks noChangeArrowheads="1"/>
          </p:cNvSpPr>
          <p:nvPr/>
        </p:nvSpPr>
        <p:spPr bwMode="auto">
          <a:xfrm>
            <a:off x="457200" y="99060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sv-SE" altLang="sv-SE"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030731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852" y="365126"/>
            <a:ext cx="8632296" cy="1325563"/>
          </a:xfrm>
        </p:spPr>
        <p:txBody>
          <a:bodyPr/>
          <a:lstStyle/>
          <a:p>
            <a:r>
              <a:rPr lang="sv-SE" dirty="0" smtClean="0"/>
              <a:t>Optimization – Questions and answers</a:t>
            </a:r>
            <a:endParaRPr lang="sv-SE" dirty="0"/>
          </a:p>
        </p:txBody>
      </p:sp>
      <p:sp>
        <p:nvSpPr>
          <p:cNvPr id="3" name="Content Placeholder 2"/>
          <p:cNvSpPr>
            <a:spLocks noGrp="1"/>
          </p:cNvSpPr>
          <p:nvPr>
            <p:ph idx="1"/>
          </p:nvPr>
        </p:nvSpPr>
        <p:spPr>
          <a:xfrm>
            <a:off x="681038" y="1800000"/>
            <a:ext cx="8708495" cy="2441575"/>
          </a:xfrm>
        </p:spPr>
        <p:txBody>
          <a:bodyPr>
            <a:noAutofit/>
          </a:bodyPr>
          <a:lstStyle/>
          <a:p>
            <a:pPr marL="0" indent="0">
              <a:lnSpc>
                <a:spcPct val="100000"/>
              </a:lnSpc>
              <a:buNone/>
            </a:pPr>
            <a:r>
              <a:rPr lang="sv-SE" sz="2400" dirty="0" smtClean="0"/>
              <a:t>Question: </a:t>
            </a:r>
            <a:r>
              <a:rPr lang="sv-SE" sz="2400" dirty="0"/>
              <a:t>How many repeaters should we insert to minimize the delay caused by a long </a:t>
            </a:r>
            <a:r>
              <a:rPr lang="sv-SE" sz="2400" dirty="0" smtClean="0"/>
              <a:t>wire? </a:t>
            </a:r>
          </a:p>
          <a:p>
            <a:pPr marL="0" indent="0">
              <a:lnSpc>
                <a:spcPct val="100000"/>
              </a:lnSpc>
              <a:buNone/>
            </a:pPr>
            <a:r>
              <a:rPr lang="sv-SE" sz="2400" dirty="0" smtClean="0"/>
              <a:t>Answer: </a:t>
            </a:r>
            <a:r>
              <a:rPr lang="sv-SE" sz="2400" dirty="0"/>
              <a:t>The part of the wire delay that depends on the number of repeaters, </a:t>
            </a:r>
            <a:r>
              <a:rPr lang="sv-SE" sz="2400" i="1" dirty="0"/>
              <a:t>m</a:t>
            </a:r>
            <a:r>
              <a:rPr lang="sv-SE" sz="2400" dirty="0"/>
              <a:t>, </a:t>
            </a:r>
            <a:endParaRPr lang="sv-SE" sz="2400" dirty="0"/>
          </a:p>
        </p:txBody>
      </p:sp>
      <p:sp>
        <p:nvSpPr>
          <p:cNvPr id="4" name="Date Placeholder 3"/>
          <p:cNvSpPr>
            <a:spLocks noGrp="1"/>
          </p:cNvSpPr>
          <p:nvPr>
            <p:ph type="dt" sz="half" idx="10"/>
          </p:nvPr>
        </p:nvSpPr>
        <p:spPr/>
        <p:txBody>
          <a:bodyPr/>
          <a:lstStyle/>
          <a:p>
            <a:r>
              <a:rPr lang="sv-SE" smtClean="0"/>
              <a:t>2017</a:t>
            </a:r>
            <a:endParaRPr lang="sv-SE"/>
          </a:p>
        </p:txBody>
      </p:sp>
      <p:sp>
        <p:nvSpPr>
          <p:cNvPr id="5" name="Footer Placeholder 4"/>
          <p:cNvSpPr>
            <a:spLocks noGrp="1"/>
          </p:cNvSpPr>
          <p:nvPr>
            <p:ph type="ftr" sz="quarter" idx="11"/>
          </p:nvPr>
        </p:nvSpPr>
        <p:spPr/>
        <p:txBody>
          <a:bodyPr/>
          <a:lstStyle/>
          <a:p>
            <a:r>
              <a:rPr lang="sv-SE" smtClean="0"/>
              <a:t>Integrated Circuit Design</a:t>
            </a:r>
            <a:endParaRPr lang="sv-SE"/>
          </a:p>
        </p:txBody>
      </p:sp>
      <p:sp>
        <p:nvSpPr>
          <p:cNvPr id="6" name="Slide Number Placeholder 5"/>
          <p:cNvSpPr>
            <a:spLocks noGrp="1"/>
          </p:cNvSpPr>
          <p:nvPr>
            <p:ph type="sldNum" sz="quarter" idx="12"/>
          </p:nvPr>
        </p:nvSpPr>
        <p:spPr/>
        <p:txBody>
          <a:bodyPr/>
          <a:lstStyle/>
          <a:p>
            <a:r>
              <a:rPr lang="sv-SE" dirty="0" smtClean="0"/>
              <a:t>30</a:t>
            </a:r>
            <a:endParaRPr lang="sv-SE" dirty="0"/>
          </a:p>
        </p:txBody>
      </p:sp>
      <p:sp>
        <p:nvSpPr>
          <p:cNvPr id="7" name="Rectangle 2"/>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9" name="Rectangle 2"/>
          <p:cNvSpPr>
            <a:spLocks noChangeArrowheads="1"/>
          </p:cNvSpPr>
          <p:nvPr/>
        </p:nvSpPr>
        <p:spPr bwMode="auto">
          <a:xfrm>
            <a:off x="0" y="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11" name="Rectangle 3"/>
          <p:cNvSpPr>
            <a:spLocks noChangeArrowheads="1"/>
          </p:cNvSpPr>
          <p:nvPr/>
        </p:nvSpPr>
        <p:spPr bwMode="auto">
          <a:xfrm>
            <a:off x="457200" y="962025"/>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sv-SE" altLang="sv-SE"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4"/>
          <p:cNvSpPr>
            <a:spLocks noChangeArrowheads="1"/>
          </p:cNvSpPr>
          <p:nvPr/>
        </p:nvSpPr>
        <p:spPr bwMode="auto">
          <a:xfrm>
            <a:off x="0" y="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13" name="Rectangle 5"/>
          <p:cNvSpPr>
            <a:spLocks noChangeArrowheads="1"/>
          </p:cNvSpPr>
          <p:nvPr/>
        </p:nvSpPr>
        <p:spPr bwMode="auto">
          <a:xfrm>
            <a:off x="457200" y="99060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sv-SE" altLang="sv-SE"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2"/>
          <p:cNvSpPr>
            <a:spLocks noChangeArrowheads="1"/>
          </p:cNvSpPr>
          <p:nvPr/>
        </p:nvSpPr>
        <p:spPr bwMode="auto">
          <a:xfrm>
            <a:off x="0" y="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graphicFrame>
        <p:nvGraphicFramePr>
          <p:cNvPr id="14" name="Object 13"/>
          <p:cNvGraphicFramePr>
            <a:graphicFrameLocks noChangeAspect="1"/>
          </p:cNvGraphicFramePr>
          <p:nvPr>
            <p:extLst>
              <p:ext uri="{D42A27DB-BD31-4B8C-83A1-F6EECF244321}">
                <p14:modId xmlns:p14="http://schemas.microsoft.com/office/powerpoint/2010/main" val="3281468784"/>
              </p:ext>
            </p:extLst>
          </p:nvPr>
        </p:nvGraphicFramePr>
        <p:xfrm>
          <a:off x="1261532" y="3539038"/>
          <a:ext cx="7382936" cy="922867"/>
        </p:xfrm>
        <a:graphic>
          <a:graphicData uri="http://schemas.openxmlformats.org/presentationml/2006/ole">
            <mc:AlternateContent xmlns:mc="http://schemas.openxmlformats.org/markup-compatibility/2006">
              <mc:Choice xmlns:v="urn:schemas-microsoft-com:vml" Requires="v">
                <p:oleObj spid="_x0000_s53257" name="Equation" r:id="rId3" imgW="4038600" imgH="508000" progId="Equation.DSMT4">
                  <p:embed/>
                </p:oleObj>
              </mc:Choice>
              <mc:Fallback>
                <p:oleObj name="Equation" r:id="rId3" imgW="4038600" imgH="5080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1532" y="3539038"/>
                        <a:ext cx="7382936" cy="922867"/>
                      </a:xfrm>
                      <a:prstGeom prst="rect">
                        <a:avLst/>
                      </a:prstGeom>
                      <a:noFill/>
                    </p:spPr>
                  </p:pic>
                </p:oleObj>
              </mc:Fallback>
            </mc:AlternateContent>
          </a:graphicData>
        </a:graphic>
      </p:graphicFrame>
      <p:sp>
        <p:nvSpPr>
          <p:cNvPr id="15" name="Rectangle 3"/>
          <p:cNvSpPr>
            <a:spLocks noChangeArrowheads="1"/>
          </p:cNvSpPr>
          <p:nvPr/>
        </p:nvSpPr>
        <p:spPr bwMode="auto">
          <a:xfrm>
            <a:off x="457200" y="1038225"/>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sv-SE" altLang="sv-SE"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4412042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852" y="365126"/>
            <a:ext cx="8632296" cy="1325563"/>
          </a:xfrm>
        </p:spPr>
        <p:txBody>
          <a:bodyPr/>
          <a:lstStyle/>
          <a:p>
            <a:r>
              <a:rPr lang="sv-SE" dirty="0" smtClean="0"/>
              <a:t>Optimization – Questions and answers</a:t>
            </a:r>
            <a:endParaRPr lang="sv-SE" dirty="0"/>
          </a:p>
        </p:txBody>
      </p:sp>
      <p:sp>
        <p:nvSpPr>
          <p:cNvPr id="3" name="Content Placeholder 2"/>
          <p:cNvSpPr>
            <a:spLocks noGrp="1"/>
          </p:cNvSpPr>
          <p:nvPr>
            <p:ph idx="1"/>
          </p:nvPr>
        </p:nvSpPr>
        <p:spPr>
          <a:xfrm>
            <a:off x="681038" y="1800000"/>
            <a:ext cx="8708495" cy="2441575"/>
          </a:xfrm>
        </p:spPr>
        <p:txBody>
          <a:bodyPr>
            <a:noAutofit/>
          </a:bodyPr>
          <a:lstStyle/>
          <a:p>
            <a:pPr marL="0" indent="0">
              <a:lnSpc>
                <a:spcPct val="100000"/>
              </a:lnSpc>
              <a:buNone/>
            </a:pPr>
            <a:r>
              <a:rPr lang="sv-SE" sz="2400" dirty="0" smtClean="0"/>
              <a:t>Question: </a:t>
            </a:r>
            <a:r>
              <a:rPr lang="sv-SE" sz="2400" dirty="0"/>
              <a:t>What would be the most efficient block size for building a 32-bit carry-skip adder</a:t>
            </a:r>
            <a:r>
              <a:rPr lang="sv-SE" sz="2400" dirty="0" smtClean="0"/>
              <a:t>?</a:t>
            </a:r>
          </a:p>
          <a:p>
            <a:pPr marL="0" indent="0">
              <a:lnSpc>
                <a:spcPct val="100000"/>
              </a:lnSpc>
              <a:buNone/>
            </a:pPr>
            <a:r>
              <a:rPr lang="sv-SE" sz="2400" dirty="0" smtClean="0"/>
              <a:t>Answer: </a:t>
            </a:r>
            <a:r>
              <a:rPr lang="sv-SE" sz="2400" dirty="0"/>
              <a:t>Assuming that the 32-bit adder is built by </a:t>
            </a:r>
            <a:r>
              <a:rPr lang="sv-SE" sz="2400" i="1" dirty="0"/>
              <a:t>n</a:t>
            </a:r>
            <a:r>
              <a:rPr lang="sv-SE" sz="2400" dirty="0"/>
              <a:t>-bit blocks using 32/</a:t>
            </a:r>
            <a:r>
              <a:rPr lang="sv-SE" sz="2400" i="1" dirty="0"/>
              <a:t>n</a:t>
            </a:r>
            <a:r>
              <a:rPr lang="sv-SE" sz="2400" dirty="0"/>
              <a:t> multiplexers, the worst case delay for calculating the most significant sum when a carry is generated in the least significant bit, is</a:t>
            </a:r>
            <a:endParaRPr lang="sv-SE" sz="2400" dirty="0"/>
          </a:p>
        </p:txBody>
      </p:sp>
      <p:sp>
        <p:nvSpPr>
          <p:cNvPr id="4" name="Date Placeholder 3"/>
          <p:cNvSpPr>
            <a:spLocks noGrp="1"/>
          </p:cNvSpPr>
          <p:nvPr>
            <p:ph type="dt" sz="half" idx="10"/>
          </p:nvPr>
        </p:nvSpPr>
        <p:spPr/>
        <p:txBody>
          <a:bodyPr/>
          <a:lstStyle/>
          <a:p>
            <a:r>
              <a:rPr lang="sv-SE" smtClean="0"/>
              <a:t>2017</a:t>
            </a:r>
            <a:endParaRPr lang="sv-SE"/>
          </a:p>
        </p:txBody>
      </p:sp>
      <p:sp>
        <p:nvSpPr>
          <p:cNvPr id="5" name="Footer Placeholder 4"/>
          <p:cNvSpPr>
            <a:spLocks noGrp="1"/>
          </p:cNvSpPr>
          <p:nvPr>
            <p:ph type="ftr" sz="quarter" idx="11"/>
          </p:nvPr>
        </p:nvSpPr>
        <p:spPr/>
        <p:txBody>
          <a:bodyPr/>
          <a:lstStyle/>
          <a:p>
            <a:r>
              <a:rPr lang="sv-SE" smtClean="0"/>
              <a:t>Integrated Circuit Design</a:t>
            </a:r>
            <a:endParaRPr lang="sv-SE"/>
          </a:p>
        </p:txBody>
      </p:sp>
      <p:sp>
        <p:nvSpPr>
          <p:cNvPr id="6" name="Slide Number Placeholder 5"/>
          <p:cNvSpPr>
            <a:spLocks noGrp="1"/>
          </p:cNvSpPr>
          <p:nvPr>
            <p:ph type="sldNum" sz="quarter" idx="12"/>
          </p:nvPr>
        </p:nvSpPr>
        <p:spPr/>
        <p:txBody>
          <a:bodyPr/>
          <a:lstStyle/>
          <a:p>
            <a:r>
              <a:rPr lang="sv-SE" dirty="0" smtClean="0"/>
              <a:t>31</a:t>
            </a:r>
            <a:endParaRPr lang="sv-SE" dirty="0"/>
          </a:p>
        </p:txBody>
      </p:sp>
      <p:sp>
        <p:nvSpPr>
          <p:cNvPr id="7" name="Rectangle 2"/>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9" name="Rectangle 2"/>
          <p:cNvSpPr>
            <a:spLocks noChangeArrowheads="1"/>
          </p:cNvSpPr>
          <p:nvPr/>
        </p:nvSpPr>
        <p:spPr bwMode="auto">
          <a:xfrm>
            <a:off x="0" y="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11" name="Rectangle 3"/>
          <p:cNvSpPr>
            <a:spLocks noChangeArrowheads="1"/>
          </p:cNvSpPr>
          <p:nvPr/>
        </p:nvSpPr>
        <p:spPr bwMode="auto">
          <a:xfrm>
            <a:off x="457200" y="962025"/>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sv-SE" altLang="sv-SE"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4"/>
          <p:cNvSpPr>
            <a:spLocks noChangeArrowheads="1"/>
          </p:cNvSpPr>
          <p:nvPr/>
        </p:nvSpPr>
        <p:spPr bwMode="auto">
          <a:xfrm>
            <a:off x="0" y="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13" name="Rectangle 5"/>
          <p:cNvSpPr>
            <a:spLocks noChangeArrowheads="1"/>
          </p:cNvSpPr>
          <p:nvPr/>
        </p:nvSpPr>
        <p:spPr bwMode="auto">
          <a:xfrm>
            <a:off x="457200" y="99060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sv-SE" altLang="sv-SE"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2"/>
          <p:cNvSpPr>
            <a:spLocks noChangeArrowheads="1"/>
          </p:cNvSpPr>
          <p:nvPr/>
        </p:nvSpPr>
        <p:spPr bwMode="auto">
          <a:xfrm>
            <a:off x="0" y="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15" name="Rectangle 3"/>
          <p:cNvSpPr>
            <a:spLocks noChangeArrowheads="1"/>
          </p:cNvSpPr>
          <p:nvPr/>
        </p:nvSpPr>
        <p:spPr bwMode="auto">
          <a:xfrm>
            <a:off x="457200" y="1038225"/>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sv-SE" altLang="sv-SE"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2"/>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graphicFrame>
        <p:nvGraphicFramePr>
          <p:cNvPr id="16" name="Object 15"/>
          <p:cNvGraphicFramePr>
            <a:graphicFrameLocks noChangeAspect="1"/>
          </p:cNvGraphicFramePr>
          <p:nvPr>
            <p:extLst>
              <p:ext uri="{D42A27DB-BD31-4B8C-83A1-F6EECF244321}">
                <p14:modId xmlns:p14="http://schemas.microsoft.com/office/powerpoint/2010/main" val="1645146155"/>
              </p:ext>
            </p:extLst>
          </p:nvPr>
        </p:nvGraphicFramePr>
        <p:xfrm>
          <a:off x="1035591" y="4123229"/>
          <a:ext cx="7987224" cy="821267"/>
        </p:xfrm>
        <a:graphic>
          <a:graphicData uri="http://schemas.openxmlformats.org/presentationml/2006/ole">
            <mc:AlternateContent xmlns:mc="http://schemas.openxmlformats.org/markup-compatibility/2006">
              <mc:Choice xmlns:v="urn:schemas-microsoft-com:vml" Requires="v">
                <p:oleObj spid="_x0000_s54280" name="Equation" r:id="rId3" imgW="4711700" imgH="482600" progId="Equation.DSMT4">
                  <p:embed/>
                </p:oleObj>
              </mc:Choice>
              <mc:Fallback>
                <p:oleObj name="Equation" r:id="rId3" imgW="4711700" imgH="4826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5591" y="4123229"/>
                        <a:ext cx="7987224" cy="821267"/>
                      </a:xfrm>
                      <a:prstGeom prst="rect">
                        <a:avLst/>
                      </a:prstGeom>
                      <a:noFill/>
                    </p:spPr>
                  </p:pic>
                </p:oleObj>
              </mc:Fallback>
            </mc:AlternateContent>
          </a:graphicData>
        </a:graphic>
      </p:graphicFrame>
      <p:sp>
        <p:nvSpPr>
          <p:cNvPr id="17" name="Rectangle 16"/>
          <p:cNvSpPr/>
          <p:nvPr/>
        </p:nvSpPr>
        <p:spPr>
          <a:xfrm>
            <a:off x="681038" y="5041987"/>
            <a:ext cx="8615362" cy="923330"/>
          </a:xfrm>
          <a:prstGeom prst="rect">
            <a:avLst/>
          </a:prstGeom>
        </p:spPr>
        <p:txBody>
          <a:bodyPr wrap="square">
            <a:spAutoFit/>
          </a:bodyPr>
          <a:lstStyle/>
          <a:p>
            <a:pPr algn="ctr"/>
            <a:r>
              <a:rPr lang="sv-SE" dirty="0"/>
              <a:t>If efficient muxes with </a:t>
            </a:r>
            <a:r>
              <a:rPr lang="sv-SE" i="1" dirty="0"/>
              <a:t>t</a:t>
            </a:r>
            <a:r>
              <a:rPr lang="sv-SE" i="1" baseline="-25000" dirty="0"/>
              <a:t>MUX</a:t>
            </a:r>
            <a:r>
              <a:rPr lang="sv-SE" dirty="0"/>
              <a:t>=</a:t>
            </a:r>
            <a:r>
              <a:rPr lang="sv-SE" i="1" dirty="0"/>
              <a:t>t</a:t>
            </a:r>
            <a:r>
              <a:rPr lang="sv-SE" i="1" baseline="-25000" dirty="0"/>
              <a:t>AO</a:t>
            </a:r>
            <a:r>
              <a:rPr lang="sv-SE" dirty="0"/>
              <a:t> could be used, 4-bit blocks would be most efficient. </a:t>
            </a:r>
            <a:r>
              <a:rPr lang="sv-SE" dirty="0" smtClean="0"/>
              <a:t>However</a:t>
            </a:r>
            <a:r>
              <a:rPr lang="sv-SE" dirty="0"/>
              <a:t>, if </a:t>
            </a:r>
            <a:r>
              <a:rPr lang="sv-SE" dirty="0" smtClean="0"/>
              <a:t>muxes </a:t>
            </a:r>
            <a:r>
              <a:rPr lang="sv-SE" dirty="0"/>
              <a:t>are slow due to their complexity, say </a:t>
            </a:r>
            <a:r>
              <a:rPr lang="sv-SE" i="1" dirty="0"/>
              <a:t>t</a:t>
            </a:r>
            <a:r>
              <a:rPr lang="sv-SE" i="1" baseline="-25000" dirty="0"/>
              <a:t>MUX</a:t>
            </a:r>
            <a:r>
              <a:rPr lang="sv-SE" dirty="0"/>
              <a:t>=4</a:t>
            </a:r>
            <a:r>
              <a:rPr lang="sv-SE" i="1" dirty="0"/>
              <a:t>t</a:t>
            </a:r>
            <a:r>
              <a:rPr lang="sv-SE" i="1" baseline="-25000" dirty="0"/>
              <a:t>AO</a:t>
            </a:r>
            <a:r>
              <a:rPr lang="sv-SE" dirty="0"/>
              <a:t>, then 8-bit blocks would be most efficient.</a:t>
            </a:r>
          </a:p>
        </p:txBody>
      </p:sp>
    </p:spTree>
    <p:extLst>
      <p:ext uri="{BB962C8B-B14F-4D97-AF65-F5344CB8AC3E}">
        <p14:creationId xmlns:p14="http://schemas.microsoft.com/office/powerpoint/2010/main" val="18665626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852" y="365126"/>
            <a:ext cx="8632296" cy="1325563"/>
          </a:xfrm>
        </p:spPr>
        <p:txBody>
          <a:bodyPr/>
          <a:lstStyle/>
          <a:p>
            <a:r>
              <a:rPr lang="sv-SE" dirty="0" smtClean="0"/>
              <a:t>Optimization – Questions and answers</a:t>
            </a:r>
            <a:endParaRPr lang="sv-SE" dirty="0"/>
          </a:p>
        </p:txBody>
      </p:sp>
      <p:sp>
        <p:nvSpPr>
          <p:cNvPr id="3" name="Content Placeholder 2"/>
          <p:cNvSpPr>
            <a:spLocks noGrp="1"/>
          </p:cNvSpPr>
          <p:nvPr>
            <p:ph idx="1"/>
          </p:nvPr>
        </p:nvSpPr>
        <p:spPr>
          <a:xfrm>
            <a:off x="681038" y="1800223"/>
            <a:ext cx="8708495" cy="4448176"/>
          </a:xfrm>
        </p:spPr>
        <p:txBody>
          <a:bodyPr>
            <a:noAutofit/>
          </a:bodyPr>
          <a:lstStyle/>
          <a:p>
            <a:pPr marL="0" indent="0">
              <a:lnSpc>
                <a:spcPct val="100000"/>
              </a:lnSpc>
              <a:buNone/>
            </a:pPr>
            <a:r>
              <a:rPr lang="sv-SE" sz="2400" dirty="0" smtClean="0"/>
              <a:t>Question: </a:t>
            </a:r>
            <a:r>
              <a:rPr lang="sv-SE" sz="2400" dirty="0"/>
              <a:t>What if we were to build a 16-bit AND gate using </a:t>
            </a:r>
            <a:r>
              <a:rPr lang="sv-SE" sz="2400" i="1" dirty="0"/>
              <a:t>n</a:t>
            </a:r>
            <a:r>
              <a:rPr lang="sv-SE" sz="2400" dirty="0"/>
              <a:t>-input NAND/ NOR-gate combinations, what would be the most efficient number of gate inputs to minimize the delay? (Reminder</a:t>
            </a:r>
            <a:r>
              <a:rPr lang="sv-SE" sz="2400" dirty="0" smtClean="0"/>
              <a:t>:                   )</a:t>
            </a:r>
          </a:p>
          <a:p>
            <a:pPr marL="0" indent="0">
              <a:lnSpc>
                <a:spcPct val="100000"/>
              </a:lnSpc>
              <a:spcBef>
                <a:spcPts val="0"/>
              </a:spcBef>
              <a:buNone/>
            </a:pPr>
            <a:r>
              <a:rPr lang="sv-SE" sz="2400" dirty="0"/>
              <a:t/>
            </a:r>
            <a:br>
              <a:rPr lang="sv-SE" sz="2400" dirty="0"/>
            </a:br>
            <a:r>
              <a:rPr lang="sv-SE" sz="2400" dirty="0" smtClean="0"/>
              <a:t>Answer: </a:t>
            </a:r>
            <a:r>
              <a:rPr lang="sv-SE" sz="2400" dirty="0"/>
              <a:t>Since the normalized delay through n-bit NAND gates and NOR gates can be </a:t>
            </a:r>
            <a:r>
              <a:rPr lang="sv-SE" sz="2400" dirty="0" smtClean="0"/>
              <a:t>written</a:t>
            </a:r>
          </a:p>
          <a:p>
            <a:pPr marL="0" indent="0">
              <a:lnSpc>
                <a:spcPct val="100000"/>
              </a:lnSpc>
              <a:spcBef>
                <a:spcPts val="0"/>
              </a:spcBef>
              <a:buNone/>
            </a:pPr>
            <a:endParaRPr lang="sv-SE" sz="2400" dirty="0"/>
          </a:p>
          <a:p>
            <a:pPr marL="0" indent="0">
              <a:lnSpc>
                <a:spcPct val="100000"/>
              </a:lnSpc>
              <a:spcBef>
                <a:spcPts val="0"/>
              </a:spcBef>
              <a:buNone/>
            </a:pPr>
            <a:r>
              <a:rPr lang="sv-SE" sz="2400" dirty="0"/>
              <a:t>the NAND/NOR pair delay can be written </a:t>
            </a:r>
            <a:r>
              <a:rPr lang="sv-SE" sz="2400" i="1" dirty="0" smtClean="0"/>
              <a:t>d</a:t>
            </a:r>
            <a:r>
              <a:rPr lang="sv-SE" sz="2400" i="1" baseline="-25000" dirty="0" smtClean="0"/>
              <a:t>pair</a:t>
            </a:r>
            <a:r>
              <a:rPr lang="sv-SE" sz="2400" dirty="0" smtClean="0"/>
              <a:t>=3</a:t>
            </a:r>
            <a:r>
              <a:rPr lang="sv-SE" sz="2400" i="1" dirty="0" smtClean="0"/>
              <a:t>m</a:t>
            </a:r>
            <a:r>
              <a:rPr lang="sv-SE" sz="2400" dirty="0" smtClean="0"/>
              <a:t>+1. </a:t>
            </a:r>
            <a:r>
              <a:rPr lang="sv-SE" sz="2400" dirty="0"/>
              <a:t>With a logical depth, </a:t>
            </a:r>
            <a:r>
              <a:rPr lang="sv-SE" sz="2400" i="1" dirty="0"/>
              <a:t>N</a:t>
            </a:r>
            <a:r>
              <a:rPr lang="sv-SE" sz="2400" dirty="0"/>
              <a:t>, given by n</a:t>
            </a:r>
            <a:r>
              <a:rPr lang="sv-SE" sz="2400" baseline="30000" dirty="0"/>
              <a:t>N</a:t>
            </a:r>
            <a:r>
              <a:rPr lang="sv-SE" sz="2400" dirty="0"/>
              <a:t>=16, the total normalized delay can be </a:t>
            </a:r>
            <a:r>
              <a:rPr lang="sv-SE" sz="2400" dirty="0" smtClean="0"/>
              <a:t>written</a:t>
            </a:r>
            <a:endParaRPr lang="sv-SE" sz="2400" dirty="0"/>
          </a:p>
        </p:txBody>
      </p:sp>
      <p:sp>
        <p:nvSpPr>
          <p:cNvPr id="4" name="Date Placeholder 3"/>
          <p:cNvSpPr>
            <a:spLocks noGrp="1"/>
          </p:cNvSpPr>
          <p:nvPr>
            <p:ph type="dt" sz="half" idx="10"/>
          </p:nvPr>
        </p:nvSpPr>
        <p:spPr/>
        <p:txBody>
          <a:bodyPr/>
          <a:lstStyle/>
          <a:p>
            <a:r>
              <a:rPr lang="sv-SE" smtClean="0"/>
              <a:t>2017</a:t>
            </a:r>
            <a:endParaRPr lang="sv-SE"/>
          </a:p>
        </p:txBody>
      </p:sp>
      <p:sp>
        <p:nvSpPr>
          <p:cNvPr id="5" name="Footer Placeholder 4"/>
          <p:cNvSpPr>
            <a:spLocks noGrp="1"/>
          </p:cNvSpPr>
          <p:nvPr>
            <p:ph type="ftr" sz="quarter" idx="11"/>
          </p:nvPr>
        </p:nvSpPr>
        <p:spPr/>
        <p:txBody>
          <a:bodyPr/>
          <a:lstStyle/>
          <a:p>
            <a:r>
              <a:rPr lang="sv-SE" smtClean="0"/>
              <a:t>Integrated Circuit Design</a:t>
            </a:r>
            <a:endParaRPr lang="sv-SE"/>
          </a:p>
        </p:txBody>
      </p:sp>
      <p:sp>
        <p:nvSpPr>
          <p:cNvPr id="6" name="Slide Number Placeholder 5"/>
          <p:cNvSpPr>
            <a:spLocks noGrp="1"/>
          </p:cNvSpPr>
          <p:nvPr>
            <p:ph type="sldNum" sz="quarter" idx="12"/>
          </p:nvPr>
        </p:nvSpPr>
        <p:spPr/>
        <p:txBody>
          <a:bodyPr/>
          <a:lstStyle/>
          <a:p>
            <a:r>
              <a:rPr lang="sv-SE" dirty="0" smtClean="0"/>
              <a:t>32</a:t>
            </a:r>
            <a:endParaRPr lang="sv-SE" dirty="0"/>
          </a:p>
        </p:txBody>
      </p:sp>
      <p:sp>
        <p:nvSpPr>
          <p:cNvPr id="7" name="Rectangle 2"/>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9" name="Rectangle 2"/>
          <p:cNvSpPr>
            <a:spLocks noChangeArrowheads="1"/>
          </p:cNvSpPr>
          <p:nvPr/>
        </p:nvSpPr>
        <p:spPr bwMode="auto">
          <a:xfrm>
            <a:off x="0" y="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11" name="Rectangle 3"/>
          <p:cNvSpPr>
            <a:spLocks noChangeArrowheads="1"/>
          </p:cNvSpPr>
          <p:nvPr/>
        </p:nvSpPr>
        <p:spPr bwMode="auto">
          <a:xfrm>
            <a:off x="457200" y="962025"/>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sv-SE" altLang="sv-SE"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4"/>
          <p:cNvSpPr>
            <a:spLocks noChangeArrowheads="1"/>
          </p:cNvSpPr>
          <p:nvPr/>
        </p:nvSpPr>
        <p:spPr bwMode="auto">
          <a:xfrm>
            <a:off x="0" y="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13" name="Rectangle 5"/>
          <p:cNvSpPr>
            <a:spLocks noChangeArrowheads="1"/>
          </p:cNvSpPr>
          <p:nvPr/>
        </p:nvSpPr>
        <p:spPr bwMode="auto">
          <a:xfrm>
            <a:off x="457200" y="99060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sv-SE" altLang="sv-SE"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2"/>
          <p:cNvSpPr>
            <a:spLocks noChangeArrowheads="1"/>
          </p:cNvSpPr>
          <p:nvPr/>
        </p:nvSpPr>
        <p:spPr bwMode="auto">
          <a:xfrm>
            <a:off x="0" y="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15" name="Rectangle 3"/>
          <p:cNvSpPr>
            <a:spLocks noChangeArrowheads="1"/>
          </p:cNvSpPr>
          <p:nvPr/>
        </p:nvSpPr>
        <p:spPr bwMode="auto">
          <a:xfrm>
            <a:off x="457200" y="1038225"/>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sv-SE" altLang="sv-SE"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2"/>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17" name="Rectangle 16"/>
          <p:cNvSpPr/>
          <p:nvPr/>
        </p:nvSpPr>
        <p:spPr>
          <a:xfrm>
            <a:off x="721519" y="5792028"/>
            <a:ext cx="8615362" cy="523220"/>
          </a:xfrm>
          <a:prstGeom prst="rect">
            <a:avLst/>
          </a:prstGeom>
        </p:spPr>
        <p:txBody>
          <a:bodyPr wrap="square">
            <a:spAutoFit/>
          </a:bodyPr>
          <a:lstStyle/>
          <a:p>
            <a:pPr algn="ctr"/>
            <a:r>
              <a:rPr lang="sv-SE" sz="1400" dirty="0"/>
              <a:t>However, the number of inputs must in this case be a multiple of 2, so our choice is to use 2- or 4-input gates; both resulting in about the same delay, with a minor advantage for the 4-input solution. </a:t>
            </a:r>
          </a:p>
        </p:txBody>
      </p:sp>
      <p:sp>
        <p:nvSpPr>
          <p:cNvPr id="14" name="Rectangle 2"/>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graphicFrame>
        <p:nvGraphicFramePr>
          <p:cNvPr id="18" name="Object 17"/>
          <p:cNvGraphicFramePr>
            <a:graphicFrameLocks noChangeAspect="1"/>
          </p:cNvGraphicFramePr>
          <p:nvPr>
            <p:extLst>
              <p:ext uri="{D42A27DB-BD31-4B8C-83A1-F6EECF244321}">
                <p14:modId xmlns:p14="http://schemas.microsoft.com/office/powerpoint/2010/main" val="1028836968"/>
              </p:ext>
            </p:extLst>
          </p:nvPr>
        </p:nvGraphicFramePr>
        <p:xfrm>
          <a:off x="7882469" y="2633131"/>
          <a:ext cx="1219198" cy="287676"/>
        </p:xfrm>
        <a:graphic>
          <a:graphicData uri="http://schemas.openxmlformats.org/presentationml/2006/ole">
            <mc:AlternateContent xmlns:mc="http://schemas.openxmlformats.org/markup-compatibility/2006">
              <mc:Choice xmlns:v="urn:schemas-microsoft-com:vml" Requires="v">
                <p:oleObj spid="_x0000_s55319" name="Equation" r:id="rId3" imgW="977900" imgH="241300" progId="Equation.DSMT4">
                  <p:embed/>
                </p:oleObj>
              </mc:Choice>
              <mc:Fallback>
                <p:oleObj name="Equation" r:id="rId3" imgW="977900" imgH="2413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2469" y="2633131"/>
                        <a:ext cx="1219198" cy="287676"/>
                      </a:xfrm>
                      <a:prstGeom prst="rect">
                        <a:avLst/>
                      </a:prstGeom>
                      <a:noFill/>
                    </p:spPr>
                  </p:pic>
                </p:oleObj>
              </mc:Fallback>
            </mc:AlternateContent>
          </a:graphicData>
        </a:graphic>
      </p:graphicFrame>
      <p:sp>
        <p:nvSpPr>
          <p:cNvPr id="19" name="Rectangle 4"/>
          <p:cNvSpPr>
            <a:spLocks noChangeArrowheads="1"/>
          </p:cNvSpPr>
          <p:nvPr/>
        </p:nvSpPr>
        <p:spPr bwMode="auto">
          <a:xfrm>
            <a:off x="0" y="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graphicFrame>
        <p:nvGraphicFramePr>
          <p:cNvPr id="20" name="Object 19"/>
          <p:cNvGraphicFramePr>
            <a:graphicFrameLocks noChangeAspect="1"/>
          </p:cNvGraphicFramePr>
          <p:nvPr>
            <p:extLst>
              <p:ext uri="{D42A27DB-BD31-4B8C-83A1-F6EECF244321}">
                <p14:modId xmlns:p14="http://schemas.microsoft.com/office/powerpoint/2010/main" val="1769189609"/>
              </p:ext>
            </p:extLst>
          </p:nvPr>
        </p:nvGraphicFramePr>
        <p:xfrm>
          <a:off x="4004712" y="3666062"/>
          <a:ext cx="5591089" cy="634999"/>
        </p:xfrm>
        <a:graphic>
          <a:graphicData uri="http://schemas.openxmlformats.org/presentationml/2006/ole">
            <mc:AlternateContent xmlns:mc="http://schemas.openxmlformats.org/markup-compatibility/2006">
              <mc:Choice xmlns:v="urn:schemas-microsoft-com:vml" Requires="v">
                <p:oleObj spid="_x0000_s55320" name="Equation" r:id="rId5" imgW="3441700" imgH="393700" progId="Equation.DSMT4">
                  <p:embed/>
                </p:oleObj>
              </mc:Choice>
              <mc:Fallback>
                <p:oleObj name="Equation" r:id="rId5" imgW="3441700" imgH="3937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4712" y="3666062"/>
                        <a:ext cx="5591089" cy="634999"/>
                      </a:xfrm>
                      <a:prstGeom prst="rect">
                        <a:avLst/>
                      </a:prstGeom>
                      <a:noFill/>
                    </p:spPr>
                  </p:pic>
                </p:oleObj>
              </mc:Fallback>
            </mc:AlternateContent>
          </a:graphicData>
        </a:graphic>
      </p:graphicFrame>
      <p:sp>
        <p:nvSpPr>
          <p:cNvPr id="21" name="Rectangle 5"/>
          <p:cNvSpPr>
            <a:spLocks noChangeArrowheads="1"/>
          </p:cNvSpPr>
          <p:nvPr/>
        </p:nvSpPr>
        <p:spPr bwMode="auto">
          <a:xfrm>
            <a:off x="457200" y="923925"/>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sv-SE" altLang="sv-SE"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Rectangle 7"/>
          <p:cNvSpPr>
            <a:spLocks noChangeArrowheads="1"/>
          </p:cNvSpPr>
          <p:nvPr/>
        </p:nvSpPr>
        <p:spPr bwMode="auto">
          <a:xfrm>
            <a:off x="0" y="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graphicFrame>
        <p:nvGraphicFramePr>
          <p:cNvPr id="23" name="Object 22"/>
          <p:cNvGraphicFramePr>
            <a:graphicFrameLocks noChangeAspect="1"/>
          </p:cNvGraphicFramePr>
          <p:nvPr>
            <p:extLst>
              <p:ext uri="{D42A27DB-BD31-4B8C-83A1-F6EECF244321}">
                <p14:modId xmlns:p14="http://schemas.microsoft.com/office/powerpoint/2010/main" val="950581234"/>
              </p:ext>
            </p:extLst>
          </p:nvPr>
        </p:nvGraphicFramePr>
        <p:xfrm>
          <a:off x="1677434" y="5147729"/>
          <a:ext cx="6551133" cy="639515"/>
        </p:xfrm>
        <a:graphic>
          <a:graphicData uri="http://schemas.openxmlformats.org/presentationml/2006/ole">
            <mc:AlternateContent xmlns:mc="http://schemas.openxmlformats.org/markup-compatibility/2006">
              <mc:Choice xmlns:v="urn:schemas-microsoft-com:vml" Requires="v">
                <p:oleObj spid="_x0000_s55321" name="Equation" r:id="rId7" imgW="3987800" imgH="393700" progId="Equation.DSMT4">
                  <p:embed/>
                </p:oleObj>
              </mc:Choice>
              <mc:Fallback>
                <p:oleObj name="Equation" r:id="rId7" imgW="3987800" imgH="393700" progId="Equation.DSMT4">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7434" y="5147729"/>
                        <a:ext cx="6551133" cy="639515"/>
                      </a:xfrm>
                      <a:prstGeom prst="rect">
                        <a:avLst/>
                      </a:prstGeom>
                      <a:noFill/>
                    </p:spPr>
                  </p:pic>
                </p:oleObj>
              </mc:Fallback>
            </mc:AlternateContent>
          </a:graphicData>
        </a:graphic>
      </p:graphicFrame>
    </p:spTree>
    <p:extLst>
      <p:ext uri="{BB962C8B-B14F-4D97-AF65-F5344CB8AC3E}">
        <p14:creationId xmlns:p14="http://schemas.microsoft.com/office/powerpoint/2010/main" val="19973083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852" y="365126"/>
            <a:ext cx="8632296" cy="1325563"/>
          </a:xfrm>
        </p:spPr>
        <p:txBody>
          <a:bodyPr/>
          <a:lstStyle/>
          <a:p>
            <a:r>
              <a:rPr lang="sv-SE" dirty="0" smtClean="0"/>
              <a:t>Optimization – Questions and answers</a:t>
            </a:r>
            <a:endParaRPr lang="sv-SE" dirty="0"/>
          </a:p>
        </p:txBody>
      </p:sp>
      <p:sp>
        <p:nvSpPr>
          <p:cNvPr id="3" name="Content Placeholder 2"/>
          <p:cNvSpPr>
            <a:spLocks noGrp="1"/>
          </p:cNvSpPr>
          <p:nvPr>
            <p:ph idx="1"/>
          </p:nvPr>
        </p:nvSpPr>
        <p:spPr>
          <a:xfrm>
            <a:off x="681038" y="1800223"/>
            <a:ext cx="8708495" cy="4448176"/>
          </a:xfrm>
        </p:spPr>
        <p:txBody>
          <a:bodyPr>
            <a:noAutofit/>
          </a:bodyPr>
          <a:lstStyle/>
          <a:p>
            <a:pPr marL="0" indent="0">
              <a:lnSpc>
                <a:spcPct val="100000"/>
              </a:lnSpc>
              <a:buNone/>
            </a:pPr>
            <a:r>
              <a:rPr lang="sv-SE" sz="2400" dirty="0" smtClean="0"/>
              <a:t>Question: </a:t>
            </a:r>
            <a:r>
              <a:rPr lang="sv-SE" sz="2400" dirty="0"/>
              <a:t>What if we were to build a 16-bit AND gate using </a:t>
            </a:r>
            <a:r>
              <a:rPr lang="sv-SE" sz="2400" i="1" dirty="0"/>
              <a:t>n</a:t>
            </a:r>
            <a:r>
              <a:rPr lang="sv-SE" sz="2400" dirty="0"/>
              <a:t>-input NAND/ NOR-gate combinations, what would be the most efficient number of gate inputs to minimize the delay? (Reminder</a:t>
            </a:r>
            <a:r>
              <a:rPr lang="sv-SE" sz="2400" dirty="0" smtClean="0"/>
              <a:t>:                   )</a:t>
            </a:r>
          </a:p>
          <a:p>
            <a:pPr marL="0" indent="0">
              <a:lnSpc>
                <a:spcPct val="100000"/>
              </a:lnSpc>
              <a:spcBef>
                <a:spcPts val="0"/>
              </a:spcBef>
              <a:buNone/>
            </a:pPr>
            <a:r>
              <a:rPr lang="sv-SE" sz="2400" dirty="0"/>
              <a:t/>
            </a:r>
            <a:br>
              <a:rPr lang="sv-SE" sz="2400" dirty="0"/>
            </a:br>
            <a:endParaRPr lang="sv-SE" sz="2400" dirty="0"/>
          </a:p>
        </p:txBody>
      </p:sp>
      <p:sp>
        <p:nvSpPr>
          <p:cNvPr id="4" name="Date Placeholder 3"/>
          <p:cNvSpPr>
            <a:spLocks noGrp="1"/>
          </p:cNvSpPr>
          <p:nvPr>
            <p:ph type="dt" sz="half" idx="10"/>
          </p:nvPr>
        </p:nvSpPr>
        <p:spPr/>
        <p:txBody>
          <a:bodyPr/>
          <a:lstStyle/>
          <a:p>
            <a:r>
              <a:rPr lang="sv-SE" smtClean="0"/>
              <a:t>2017</a:t>
            </a:r>
            <a:endParaRPr lang="sv-SE"/>
          </a:p>
        </p:txBody>
      </p:sp>
      <p:sp>
        <p:nvSpPr>
          <p:cNvPr id="5" name="Footer Placeholder 4"/>
          <p:cNvSpPr>
            <a:spLocks noGrp="1"/>
          </p:cNvSpPr>
          <p:nvPr>
            <p:ph type="ftr" sz="quarter" idx="11"/>
          </p:nvPr>
        </p:nvSpPr>
        <p:spPr/>
        <p:txBody>
          <a:bodyPr/>
          <a:lstStyle/>
          <a:p>
            <a:r>
              <a:rPr lang="sv-SE" smtClean="0"/>
              <a:t>Integrated Circuit Design</a:t>
            </a:r>
            <a:endParaRPr lang="sv-SE"/>
          </a:p>
        </p:txBody>
      </p:sp>
      <p:sp>
        <p:nvSpPr>
          <p:cNvPr id="6" name="Slide Number Placeholder 5"/>
          <p:cNvSpPr>
            <a:spLocks noGrp="1"/>
          </p:cNvSpPr>
          <p:nvPr>
            <p:ph type="sldNum" sz="quarter" idx="12"/>
          </p:nvPr>
        </p:nvSpPr>
        <p:spPr/>
        <p:txBody>
          <a:bodyPr/>
          <a:lstStyle/>
          <a:p>
            <a:r>
              <a:rPr lang="sv-SE" dirty="0" smtClean="0"/>
              <a:t>33</a:t>
            </a:r>
            <a:endParaRPr lang="sv-SE" dirty="0"/>
          </a:p>
        </p:txBody>
      </p:sp>
      <p:sp>
        <p:nvSpPr>
          <p:cNvPr id="7" name="Rectangle 2"/>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9" name="Rectangle 2"/>
          <p:cNvSpPr>
            <a:spLocks noChangeArrowheads="1"/>
          </p:cNvSpPr>
          <p:nvPr/>
        </p:nvSpPr>
        <p:spPr bwMode="auto">
          <a:xfrm>
            <a:off x="0" y="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11" name="Rectangle 3"/>
          <p:cNvSpPr>
            <a:spLocks noChangeArrowheads="1"/>
          </p:cNvSpPr>
          <p:nvPr/>
        </p:nvSpPr>
        <p:spPr bwMode="auto">
          <a:xfrm>
            <a:off x="457200" y="962025"/>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sv-SE" altLang="sv-SE"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4"/>
          <p:cNvSpPr>
            <a:spLocks noChangeArrowheads="1"/>
          </p:cNvSpPr>
          <p:nvPr/>
        </p:nvSpPr>
        <p:spPr bwMode="auto">
          <a:xfrm>
            <a:off x="0" y="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13" name="Rectangle 5"/>
          <p:cNvSpPr>
            <a:spLocks noChangeArrowheads="1"/>
          </p:cNvSpPr>
          <p:nvPr/>
        </p:nvSpPr>
        <p:spPr bwMode="auto">
          <a:xfrm>
            <a:off x="457200" y="99060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sv-SE" altLang="sv-SE"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2"/>
          <p:cNvSpPr>
            <a:spLocks noChangeArrowheads="1"/>
          </p:cNvSpPr>
          <p:nvPr/>
        </p:nvSpPr>
        <p:spPr bwMode="auto">
          <a:xfrm>
            <a:off x="0" y="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15" name="Rectangle 3"/>
          <p:cNvSpPr>
            <a:spLocks noChangeArrowheads="1"/>
          </p:cNvSpPr>
          <p:nvPr/>
        </p:nvSpPr>
        <p:spPr bwMode="auto">
          <a:xfrm>
            <a:off x="457200" y="1038225"/>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sv-SE" altLang="sv-SE"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2"/>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14" name="Rectangle 2"/>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graphicFrame>
        <p:nvGraphicFramePr>
          <p:cNvPr id="18" name="Object 17"/>
          <p:cNvGraphicFramePr>
            <a:graphicFrameLocks noChangeAspect="1"/>
          </p:cNvGraphicFramePr>
          <p:nvPr>
            <p:extLst>
              <p:ext uri="{D42A27DB-BD31-4B8C-83A1-F6EECF244321}">
                <p14:modId xmlns:p14="http://schemas.microsoft.com/office/powerpoint/2010/main" val="2260081790"/>
              </p:ext>
            </p:extLst>
          </p:nvPr>
        </p:nvGraphicFramePr>
        <p:xfrm>
          <a:off x="7882469" y="2633131"/>
          <a:ext cx="1219198" cy="287676"/>
        </p:xfrm>
        <a:graphic>
          <a:graphicData uri="http://schemas.openxmlformats.org/presentationml/2006/ole">
            <mc:AlternateContent xmlns:mc="http://schemas.openxmlformats.org/markup-compatibility/2006">
              <mc:Choice xmlns:v="urn:schemas-microsoft-com:vml" Requires="v">
                <p:oleObj spid="_x0000_s56460" name="Equation" r:id="rId3" imgW="977900" imgH="241300" progId="Equation.DSMT4">
                  <p:embed/>
                </p:oleObj>
              </mc:Choice>
              <mc:Fallback>
                <p:oleObj name="Equation" r:id="rId3" imgW="977900" imgH="2413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2469" y="2633131"/>
                        <a:ext cx="1219198" cy="287676"/>
                      </a:xfrm>
                      <a:prstGeom prst="rect">
                        <a:avLst/>
                      </a:prstGeom>
                      <a:noFill/>
                    </p:spPr>
                  </p:pic>
                </p:oleObj>
              </mc:Fallback>
            </mc:AlternateContent>
          </a:graphicData>
        </a:graphic>
      </p:graphicFrame>
      <p:sp>
        <p:nvSpPr>
          <p:cNvPr id="19" name="Rectangle 4"/>
          <p:cNvSpPr>
            <a:spLocks noChangeArrowheads="1"/>
          </p:cNvSpPr>
          <p:nvPr/>
        </p:nvSpPr>
        <p:spPr bwMode="auto">
          <a:xfrm>
            <a:off x="0" y="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22" name="Rectangle 7"/>
          <p:cNvSpPr>
            <a:spLocks noChangeArrowheads="1"/>
          </p:cNvSpPr>
          <p:nvPr/>
        </p:nvSpPr>
        <p:spPr bwMode="auto">
          <a:xfrm>
            <a:off x="0" y="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grpSp>
        <p:nvGrpSpPr>
          <p:cNvPr id="24" name="Canvas 1602"/>
          <p:cNvGrpSpPr/>
          <p:nvPr/>
        </p:nvGrpSpPr>
        <p:grpSpPr>
          <a:xfrm>
            <a:off x="886110" y="3259666"/>
            <a:ext cx="8401177" cy="1879601"/>
            <a:chOff x="0" y="0"/>
            <a:chExt cx="5753100" cy="1287145"/>
          </a:xfrm>
        </p:grpSpPr>
        <p:sp>
          <p:nvSpPr>
            <p:cNvPr id="25" name="Rectangle 24"/>
            <p:cNvSpPr/>
            <p:nvPr/>
          </p:nvSpPr>
          <p:spPr>
            <a:xfrm>
              <a:off x="0" y="0"/>
              <a:ext cx="5753100" cy="1287145"/>
            </a:xfrm>
            <a:prstGeom prst="rect">
              <a:avLst/>
            </a:prstGeom>
            <a:noFill/>
          </p:spPr>
        </p:sp>
        <p:cxnSp>
          <p:nvCxnSpPr>
            <p:cNvPr id="26" name="Straight Connector 25"/>
            <p:cNvCxnSpPr/>
            <p:nvPr/>
          </p:nvCxnSpPr>
          <p:spPr>
            <a:xfrm>
              <a:off x="2896816" y="70064"/>
              <a:ext cx="0" cy="1104755"/>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1545472" y="70052"/>
              <a:ext cx="614631" cy="1177241"/>
              <a:chOff x="1545562" y="120046"/>
              <a:chExt cx="614631" cy="1105589"/>
            </a:xfrm>
          </p:grpSpPr>
          <p:cxnSp>
            <p:nvCxnSpPr>
              <p:cNvPr id="148" name="Straight Connector 147"/>
              <p:cNvCxnSpPr/>
              <p:nvPr/>
            </p:nvCxnSpPr>
            <p:spPr>
              <a:xfrm>
                <a:off x="1545562" y="120046"/>
                <a:ext cx="0" cy="110558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2160193" y="120046"/>
                <a:ext cx="0" cy="89640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8" name="Straight Connector 27"/>
            <p:cNvCxnSpPr/>
            <p:nvPr/>
          </p:nvCxnSpPr>
          <p:spPr>
            <a:xfrm>
              <a:off x="1860941" y="70052"/>
              <a:ext cx="0" cy="69668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476912" y="70052"/>
              <a:ext cx="0" cy="69668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697773" y="70058"/>
              <a:ext cx="0" cy="44228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013428" y="70058"/>
              <a:ext cx="0" cy="44228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629399" y="70058"/>
              <a:ext cx="0" cy="44228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318600" y="70058"/>
              <a:ext cx="0" cy="44228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623126" y="70061"/>
              <a:ext cx="0" cy="17250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938781" y="70061"/>
              <a:ext cx="0" cy="17250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554752" y="70061"/>
              <a:ext cx="0" cy="17250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243953" y="70061"/>
              <a:ext cx="0" cy="17250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775491" y="70061"/>
              <a:ext cx="0" cy="17250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085170" y="70061"/>
              <a:ext cx="0" cy="17250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707117" y="70061"/>
              <a:ext cx="0" cy="17250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390342" y="70061"/>
              <a:ext cx="0" cy="17250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cxnSpLocks noChangeAspect="1"/>
            </p:cNvCxnSpPr>
            <p:nvPr/>
          </p:nvCxnSpPr>
          <p:spPr>
            <a:xfrm flipH="1">
              <a:off x="1544485" y="242741"/>
              <a:ext cx="43633" cy="432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cxnSpLocks/>
            </p:cNvCxnSpPr>
            <p:nvPr/>
          </p:nvCxnSpPr>
          <p:spPr>
            <a:xfrm flipH="1">
              <a:off x="1582142" y="248662"/>
              <a:ext cx="3490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cxnSpLocks noChangeAspect="1"/>
            </p:cNvCxnSpPr>
            <p:nvPr/>
          </p:nvCxnSpPr>
          <p:spPr>
            <a:xfrm flipH="1">
              <a:off x="1703176" y="242741"/>
              <a:ext cx="43634" cy="432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cxnSpLocks/>
            </p:cNvCxnSpPr>
            <p:nvPr/>
          </p:nvCxnSpPr>
          <p:spPr>
            <a:xfrm flipH="1">
              <a:off x="1740834" y="242741"/>
              <a:ext cx="3490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cxnSpLocks noChangeAspect="1"/>
            </p:cNvCxnSpPr>
            <p:nvPr/>
          </p:nvCxnSpPr>
          <p:spPr>
            <a:xfrm flipH="1">
              <a:off x="1866238" y="242741"/>
              <a:ext cx="43634" cy="432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cxnSpLocks/>
            </p:cNvCxnSpPr>
            <p:nvPr/>
          </p:nvCxnSpPr>
          <p:spPr>
            <a:xfrm flipH="1">
              <a:off x="1903896" y="242741"/>
              <a:ext cx="3490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cxnSpLocks noChangeAspect="1"/>
            </p:cNvCxnSpPr>
            <p:nvPr/>
          </p:nvCxnSpPr>
          <p:spPr>
            <a:xfrm flipH="1">
              <a:off x="2008978" y="242741"/>
              <a:ext cx="43633" cy="432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cxnSpLocks/>
            </p:cNvCxnSpPr>
            <p:nvPr/>
          </p:nvCxnSpPr>
          <p:spPr>
            <a:xfrm flipH="1">
              <a:off x="2052611" y="242741"/>
              <a:ext cx="3490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cxnSpLocks noChangeAspect="1"/>
            </p:cNvCxnSpPr>
            <p:nvPr/>
          </p:nvCxnSpPr>
          <p:spPr>
            <a:xfrm flipH="1">
              <a:off x="2161607" y="242741"/>
              <a:ext cx="43633" cy="432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cxnSpLocks/>
            </p:cNvCxnSpPr>
            <p:nvPr/>
          </p:nvCxnSpPr>
          <p:spPr>
            <a:xfrm flipH="1">
              <a:off x="2203487" y="248662"/>
              <a:ext cx="3490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cxnSpLocks noChangeAspect="1"/>
            </p:cNvCxnSpPr>
            <p:nvPr/>
          </p:nvCxnSpPr>
          <p:spPr>
            <a:xfrm flipH="1">
              <a:off x="2312305" y="242741"/>
              <a:ext cx="43633" cy="432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cxnSpLocks/>
            </p:cNvCxnSpPr>
            <p:nvPr/>
          </p:nvCxnSpPr>
          <p:spPr>
            <a:xfrm flipH="1">
              <a:off x="2355938" y="248662"/>
              <a:ext cx="3490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cxnSpLocks noChangeAspect="1"/>
            </p:cNvCxnSpPr>
            <p:nvPr/>
          </p:nvCxnSpPr>
          <p:spPr>
            <a:xfrm flipH="1">
              <a:off x="2483324" y="242741"/>
              <a:ext cx="43634" cy="432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cxnSpLocks/>
            </p:cNvCxnSpPr>
            <p:nvPr/>
          </p:nvCxnSpPr>
          <p:spPr>
            <a:xfrm flipH="1">
              <a:off x="2520982" y="248662"/>
              <a:ext cx="3490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cxnSpLocks noChangeAspect="1"/>
            </p:cNvCxnSpPr>
            <p:nvPr/>
          </p:nvCxnSpPr>
          <p:spPr>
            <a:xfrm flipH="1">
              <a:off x="2624156" y="242741"/>
              <a:ext cx="43633" cy="432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cxnSpLocks/>
            </p:cNvCxnSpPr>
            <p:nvPr/>
          </p:nvCxnSpPr>
          <p:spPr>
            <a:xfrm flipH="1">
              <a:off x="2667789" y="242741"/>
              <a:ext cx="3490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cxnSpLocks noChangeAspect="1"/>
            </p:cNvCxnSpPr>
            <p:nvPr/>
          </p:nvCxnSpPr>
          <p:spPr>
            <a:xfrm flipH="1">
              <a:off x="1551418" y="513095"/>
              <a:ext cx="43361" cy="432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cxnSpLocks/>
            </p:cNvCxnSpPr>
            <p:nvPr/>
          </p:nvCxnSpPr>
          <p:spPr>
            <a:xfrm flipH="1">
              <a:off x="1589054" y="512403"/>
              <a:ext cx="108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cxnSpLocks noChangeAspect="1"/>
            </p:cNvCxnSpPr>
            <p:nvPr/>
          </p:nvCxnSpPr>
          <p:spPr>
            <a:xfrm flipH="1">
              <a:off x="1867142" y="513095"/>
              <a:ext cx="43361" cy="432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cxnSpLocks/>
            </p:cNvCxnSpPr>
            <p:nvPr/>
          </p:nvCxnSpPr>
          <p:spPr>
            <a:xfrm flipH="1">
              <a:off x="1904759" y="512403"/>
              <a:ext cx="108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cxnSpLocks noChangeAspect="1"/>
            </p:cNvCxnSpPr>
            <p:nvPr/>
          </p:nvCxnSpPr>
          <p:spPr>
            <a:xfrm flipH="1">
              <a:off x="2162457" y="513095"/>
              <a:ext cx="43361" cy="432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cxnSpLocks/>
            </p:cNvCxnSpPr>
            <p:nvPr/>
          </p:nvCxnSpPr>
          <p:spPr>
            <a:xfrm>
              <a:off x="2215227" y="512375"/>
              <a:ext cx="108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cxnSpLocks noChangeAspect="1"/>
            </p:cNvCxnSpPr>
            <p:nvPr/>
          </p:nvCxnSpPr>
          <p:spPr>
            <a:xfrm flipH="1">
              <a:off x="2478137" y="513095"/>
              <a:ext cx="43362" cy="432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cxnSpLocks/>
            </p:cNvCxnSpPr>
            <p:nvPr/>
          </p:nvCxnSpPr>
          <p:spPr>
            <a:xfrm flipH="1">
              <a:off x="2521562" y="513095"/>
              <a:ext cx="108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cxnSpLocks noChangeAspect="1"/>
            </p:cNvCxnSpPr>
            <p:nvPr/>
          </p:nvCxnSpPr>
          <p:spPr>
            <a:xfrm flipH="1">
              <a:off x="1551397" y="766780"/>
              <a:ext cx="43571" cy="4334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cxnSpLocks/>
            </p:cNvCxnSpPr>
            <p:nvPr/>
          </p:nvCxnSpPr>
          <p:spPr>
            <a:xfrm flipH="1">
              <a:off x="1594942" y="766780"/>
              <a:ext cx="259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1527681" y="807934"/>
              <a:ext cx="37569" cy="36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a:p>
          </p:txBody>
        </p:sp>
        <p:sp>
          <p:nvSpPr>
            <p:cNvPr id="69" name="Rectangle 68"/>
            <p:cNvSpPr/>
            <p:nvPr/>
          </p:nvSpPr>
          <p:spPr>
            <a:xfrm>
              <a:off x="2141778" y="808043"/>
              <a:ext cx="37503" cy="358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a:p>
          </p:txBody>
        </p:sp>
        <p:cxnSp>
          <p:nvCxnSpPr>
            <p:cNvPr id="70" name="Straight Connector 69"/>
            <p:cNvCxnSpPr>
              <a:cxnSpLocks noChangeAspect="1"/>
            </p:cNvCxnSpPr>
            <p:nvPr/>
          </p:nvCxnSpPr>
          <p:spPr>
            <a:xfrm flipH="1">
              <a:off x="2162289" y="766780"/>
              <a:ext cx="43495" cy="4321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cxnSpLocks/>
            </p:cNvCxnSpPr>
            <p:nvPr/>
          </p:nvCxnSpPr>
          <p:spPr>
            <a:xfrm>
              <a:off x="2208912" y="766780"/>
              <a:ext cx="259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2" name="Group 71"/>
            <p:cNvGrpSpPr/>
            <p:nvPr/>
          </p:nvGrpSpPr>
          <p:grpSpPr>
            <a:xfrm>
              <a:off x="1546022" y="1023834"/>
              <a:ext cx="619200" cy="43200"/>
              <a:chOff x="73286" y="5543"/>
              <a:chExt cx="2567976" cy="180288"/>
            </a:xfrm>
          </p:grpSpPr>
          <p:cxnSp>
            <p:nvCxnSpPr>
              <p:cNvPr id="146" name="Straight Connector 145"/>
              <p:cNvCxnSpPr>
                <a:cxnSpLocks noChangeAspect="1"/>
              </p:cNvCxnSpPr>
              <p:nvPr/>
            </p:nvCxnSpPr>
            <p:spPr>
              <a:xfrm flipH="1">
                <a:off x="73286" y="5833"/>
                <a:ext cx="179997" cy="17999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a:cxnSpLocks/>
              </p:cNvCxnSpPr>
              <p:nvPr/>
            </p:nvCxnSpPr>
            <p:spPr>
              <a:xfrm flipH="1">
                <a:off x="253180" y="5543"/>
                <a:ext cx="238808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3" name="Rectangle 72"/>
            <p:cNvSpPr/>
            <p:nvPr/>
          </p:nvSpPr>
          <p:spPr>
            <a:xfrm>
              <a:off x="1528346" y="1065594"/>
              <a:ext cx="37415" cy="3695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a:p>
          </p:txBody>
        </p:sp>
        <p:sp>
          <p:nvSpPr>
            <p:cNvPr id="74" name="Rectangle 73"/>
            <p:cNvSpPr/>
            <p:nvPr/>
          </p:nvSpPr>
          <p:spPr>
            <a:xfrm>
              <a:off x="1527653" y="552090"/>
              <a:ext cx="45719" cy="45719"/>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a:p>
          </p:txBody>
        </p:sp>
        <p:sp>
          <p:nvSpPr>
            <p:cNvPr id="75" name="Rectangle 74"/>
            <p:cNvSpPr/>
            <p:nvPr/>
          </p:nvSpPr>
          <p:spPr>
            <a:xfrm>
              <a:off x="1846658" y="552091"/>
              <a:ext cx="37597" cy="37456"/>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a:p>
          </p:txBody>
        </p:sp>
        <p:sp>
          <p:nvSpPr>
            <p:cNvPr id="76" name="Rectangle 75"/>
            <p:cNvSpPr/>
            <p:nvPr/>
          </p:nvSpPr>
          <p:spPr>
            <a:xfrm>
              <a:off x="2141569" y="552091"/>
              <a:ext cx="37597" cy="37456"/>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a:p>
          </p:txBody>
        </p:sp>
        <p:sp>
          <p:nvSpPr>
            <p:cNvPr id="77" name="Rectangle 76"/>
            <p:cNvSpPr/>
            <p:nvPr/>
          </p:nvSpPr>
          <p:spPr>
            <a:xfrm>
              <a:off x="2456718" y="552091"/>
              <a:ext cx="37597" cy="37456"/>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a:p>
          </p:txBody>
        </p:sp>
        <p:sp>
          <p:nvSpPr>
            <p:cNvPr id="78" name="Rectangle 77"/>
            <p:cNvSpPr/>
            <p:nvPr/>
          </p:nvSpPr>
          <p:spPr>
            <a:xfrm>
              <a:off x="1679428" y="301040"/>
              <a:ext cx="37407" cy="381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a:p>
          </p:txBody>
        </p:sp>
        <p:sp>
          <p:nvSpPr>
            <p:cNvPr id="79" name="Rectangle 78"/>
            <p:cNvSpPr/>
            <p:nvPr/>
          </p:nvSpPr>
          <p:spPr>
            <a:xfrm>
              <a:off x="1843268" y="301040"/>
              <a:ext cx="37407" cy="381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a:p>
          </p:txBody>
        </p:sp>
        <p:sp>
          <p:nvSpPr>
            <p:cNvPr id="80" name="Rectangle 79"/>
            <p:cNvSpPr/>
            <p:nvPr/>
          </p:nvSpPr>
          <p:spPr>
            <a:xfrm>
              <a:off x="1997594" y="301040"/>
              <a:ext cx="37407" cy="381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a:p>
          </p:txBody>
        </p:sp>
        <p:sp>
          <p:nvSpPr>
            <p:cNvPr id="81" name="Rectangle 80"/>
            <p:cNvSpPr/>
            <p:nvPr/>
          </p:nvSpPr>
          <p:spPr>
            <a:xfrm>
              <a:off x="2137559" y="301040"/>
              <a:ext cx="37407" cy="381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a:p>
          </p:txBody>
        </p:sp>
        <p:sp>
          <p:nvSpPr>
            <p:cNvPr id="82" name="Rectangle 81"/>
            <p:cNvSpPr/>
            <p:nvPr/>
          </p:nvSpPr>
          <p:spPr>
            <a:xfrm>
              <a:off x="2298490" y="301040"/>
              <a:ext cx="37407" cy="381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a:p>
          </p:txBody>
        </p:sp>
        <p:sp>
          <p:nvSpPr>
            <p:cNvPr id="83" name="Rectangle 82"/>
            <p:cNvSpPr/>
            <p:nvPr/>
          </p:nvSpPr>
          <p:spPr>
            <a:xfrm>
              <a:off x="2452550" y="301040"/>
              <a:ext cx="37407" cy="381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a:p>
          </p:txBody>
        </p:sp>
        <p:sp>
          <p:nvSpPr>
            <p:cNvPr id="84" name="Rectangle 83"/>
            <p:cNvSpPr/>
            <p:nvPr/>
          </p:nvSpPr>
          <p:spPr>
            <a:xfrm>
              <a:off x="2610946" y="301040"/>
              <a:ext cx="37407" cy="381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a:p>
          </p:txBody>
        </p:sp>
        <p:sp>
          <p:nvSpPr>
            <p:cNvPr id="85" name="Rectangle 84"/>
            <p:cNvSpPr/>
            <p:nvPr/>
          </p:nvSpPr>
          <p:spPr>
            <a:xfrm>
              <a:off x="1531129" y="306121"/>
              <a:ext cx="36773" cy="381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a:p>
          </p:txBody>
        </p:sp>
        <p:cxnSp>
          <p:nvCxnSpPr>
            <p:cNvPr id="86" name="Straight Connector 85"/>
            <p:cNvCxnSpPr/>
            <p:nvPr/>
          </p:nvCxnSpPr>
          <p:spPr>
            <a:xfrm>
              <a:off x="3490078" y="70064"/>
              <a:ext cx="0" cy="4104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7" name="Group 86"/>
            <p:cNvGrpSpPr/>
            <p:nvPr/>
          </p:nvGrpSpPr>
          <p:grpSpPr>
            <a:xfrm>
              <a:off x="3474343" y="70064"/>
              <a:ext cx="232465" cy="266479"/>
              <a:chOff x="591820" y="-6140"/>
              <a:chExt cx="232465" cy="267000"/>
            </a:xfrm>
          </p:grpSpPr>
          <p:cxnSp>
            <p:nvCxnSpPr>
              <p:cNvPr id="135" name="Straight Connector 134"/>
              <p:cNvCxnSpPr/>
              <p:nvPr/>
            </p:nvCxnSpPr>
            <p:spPr>
              <a:xfrm>
                <a:off x="758494" y="-6140"/>
                <a:ext cx="0" cy="14190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683912" y="-6140"/>
                <a:ext cx="0" cy="10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824285" y="-6140"/>
                <a:ext cx="0" cy="180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38" name="Rectangle 137"/>
              <p:cNvSpPr/>
              <p:nvPr/>
            </p:nvSpPr>
            <p:spPr>
              <a:xfrm>
                <a:off x="591820" y="224442"/>
                <a:ext cx="36822" cy="3641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a:p>
            </p:txBody>
          </p:sp>
          <p:grpSp>
            <p:nvGrpSpPr>
              <p:cNvPr id="139" name="Group 138"/>
              <p:cNvGrpSpPr/>
              <p:nvPr/>
            </p:nvGrpSpPr>
            <p:grpSpPr>
              <a:xfrm>
                <a:off x="609603" y="100973"/>
                <a:ext cx="208292" cy="121289"/>
                <a:chOff x="609603" y="100973"/>
                <a:chExt cx="208292" cy="121289"/>
              </a:xfrm>
            </p:grpSpPr>
            <p:cxnSp>
              <p:nvCxnSpPr>
                <p:cNvPr id="140" name="Straight Connector 139"/>
                <p:cNvCxnSpPr>
                  <a:cxnSpLocks noChangeAspect="1"/>
                </p:cNvCxnSpPr>
                <p:nvPr/>
              </p:nvCxnSpPr>
              <p:spPr>
                <a:xfrm flipH="1">
                  <a:off x="609603" y="178662"/>
                  <a:ext cx="43633" cy="436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a:cxnSpLocks/>
                </p:cNvCxnSpPr>
                <p:nvPr/>
              </p:nvCxnSpPr>
              <p:spPr>
                <a:xfrm flipH="1">
                  <a:off x="651483" y="100973"/>
                  <a:ext cx="3490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a:cxnSpLocks/>
                </p:cNvCxnSpPr>
                <p:nvPr/>
              </p:nvCxnSpPr>
              <p:spPr>
                <a:xfrm flipH="1">
                  <a:off x="609603" y="141040"/>
                  <a:ext cx="43200" cy="792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a:cxnSpLocks/>
                </p:cNvCxnSpPr>
                <p:nvPr/>
              </p:nvCxnSpPr>
              <p:spPr>
                <a:xfrm flipH="1">
                  <a:off x="655450" y="141012"/>
                  <a:ext cx="10853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a:cxnSpLocks/>
                </p:cNvCxnSpPr>
                <p:nvPr/>
              </p:nvCxnSpPr>
              <p:spPr>
                <a:xfrm flipH="1">
                  <a:off x="610047" y="101174"/>
                  <a:ext cx="43200" cy="1152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a:cxnSpLocks/>
                </p:cNvCxnSpPr>
                <p:nvPr/>
              </p:nvCxnSpPr>
              <p:spPr>
                <a:xfrm flipH="1">
                  <a:off x="655895" y="179314"/>
                  <a:ext cx="162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88" name="Group 87"/>
            <p:cNvGrpSpPr/>
            <p:nvPr/>
          </p:nvGrpSpPr>
          <p:grpSpPr>
            <a:xfrm>
              <a:off x="3762661" y="70064"/>
              <a:ext cx="244417" cy="259715"/>
              <a:chOff x="878205" y="0"/>
              <a:chExt cx="244417" cy="260860"/>
            </a:xfrm>
          </p:grpSpPr>
          <p:cxnSp>
            <p:nvCxnSpPr>
              <p:cNvPr id="124" name="Straight Connector 123"/>
              <p:cNvCxnSpPr/>
              <p:nvPr/>
            </p:nvCxnSpPr>
            <p:spPr>
              <a:xfrm>
                <a:off x="1044879" y="20"/>
                <a:ext cx="0" cy="14190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970297" y="0"/>
                <a:ext cx="0" cy="10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122622" y="0"/>
                <a:ext cx="0" cy="180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Rectangle 126"/>
              <p:cNvSpPr/>
              <p:nvPr/>
            </p:nvSpPr>
            <p:spPr>
              <a:xfrm>
                <a:off x="878205" y="224442"/>
                <a:ext cx="36822" cy="3641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a:p>
            </p:txBody>
          </p:sp>
          <p:grpSp>
            <p:nvGrpSpPr>
              <p:cNvPr id="128" name="Group 127"/>
              <p:cNvGrpSpPr/>
              <p:nvPr/>
            </p:nvGrpSpPr>
            <p:grpSpPr>
              <a:xfrm>
                <a:off x="895988" y="100973"/>
                <a:ext cx="226292" cy="121289"/>
                <a:chOff x="895988" y="100973"/>
                <a:chExt cx="226292" cy="121289"/>
              </a:xfrm>
            </p:grpSpPr>
            <p:cxnSp>
              <p:nvCxnSpPr>
                <p:cNvPr id="129" name="Straight Connector 128"/>
                <p:cNvCxnSpPr>
                  <a:cxnSpLocks noChangeAspect="1"/>
                </p:cNvCxnSpPr>
                <p:nvPr/>
              </p:nvCxnSpPr>
              <p:spPr>
                <a:xfrm flipH="1">
                  <a:off x="895988" y="178662"/>
                  <a:ext cx="43633" cy="436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a:cxnSpLocks/>
                </p:cNvCxnSpPr>
                <p:nvPr/>
              </p:nvCxnSpPr>
              <p:spPr>
                <a:xfrm flipH="1">
                  <a:off x="937868" y="100973"/>
                  <a:ext cx="3490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a:cxnSpLocks/>
                </p:cNvCxnSpPr>
                <p:nvPr/>
              </p:nvCxnSpPr>
              <p:spPr>
                <a:xfrm flipH="1">
                  <a:off x="895988" y="141040"/>
                  <a:ext cx="43200" cy="792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a:cxnSpLocks/>
                </p:cNvCxnSpPr>
                <p:nvPr/>
              </p:nvCxnSpPr>
              <p:spPr>
                <a:xfrm flipH="1">
                  <a:off x="941835" y="141012"/>
                  <a:ext cx="10853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a:cxnSpLocks/>
                </p:cNvCxnSpPr>
                <p:nvPr/>
              </p:nvCxnSpPr>
              <p:spPr>
                <a:xfrm flipH="1">
                  <a:off x="896432" y="101174"/>
                  <a:ext cx="43200" cy="1152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a:cxnSpLocks/>
                </p:cNvCxnSpPr>
                <p:nvPr/>
              </p:nvCxnSpPr>
              <p:spPr>
                <a:xfrm flipH="1">
                  <a:off x="942280" y="179314"/>
                  <a:ext cx="180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89" name="Straight Connector 88"/>
            <p:cNvCxnSpPr/>
            <p:nvPr/>
          </p:nvCxnSpPr>
          <p:spPr>
            <a:xfrm>
              <a:off x="3775828" y="70064"/>
              <a:ext cx="0" cy="447675"/>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0" name="Group 89"/>
            <p:cNvGrpSpPr/>
            <p:nvPr/>
          </p:nvGrpSpPr>
          <p:grpSpPr>
            <a:xfrm>
              <a:off x="2883018" y="436244"/>
              <a:ext cx="895348" cy="158749"/>
              <a:chOff x="635" y="360048"/>
              <a:chExt cx="895596" cy="158924"/>
            </a:xfrm>
          </p:grpSpPr>
          <p:grpSp>
            <p:nvGrpSpPr>
              <p:cNvPr id="116" name="Group 115"/>
              <p:cNvGrpSpPr/>
              <p:nvPr/>
            </p:nvGrpSpPr>
            <p:grpSpPr>
              <a:xfrm>
                <a:off x="18418" y="360048"/>
                <a:ext cx="877813" cy="120758"/>
                <a:chOff x="18418" y="360045"/>
                <a:chExt cx="877813" cy="121289"/>
              </a:xfrm>
            </p:grpSpPr>
            <p:cxnSp>
              <p:nvCxnSpPr>
                <p:cNvPr id="118" name="Straight Connector 117"/>
                <p:cNvCxnSpPr>
                  <a:cxnSpLocks noChangeAspect="1"/>
                </p:cNvCxnSpPr>
                <p:nvPr/>
              </p:nvCxnSpPr>
              <p:spPr>
                <a:xfrm flipH="1">
                  <a:off x="18418" y="437734"/>
                  <a:ext cx="43633" cy="436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a:cxnSpLocks/>
                </p:cNvCxnSpPr>
                <p:nvPr/>
              </p:nvCxnSpPr>
              <p:spPr>
                <a:xfrm flipH="1">
                  <a:off x="60269" y="360045"/>
                  <a:ext cx="24396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a:cxnSpLocks/>
                </p:cNvCxnSpPr>
                <p:nvPr/>
              </p:nvCxnSpPr>
              <p:spPr>
                <a:xfrm flipH="1">
                  <a:off x="18418" y="400112"/>
                  <a:ext cx="43200" cy="792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a:cxnSpLocks/>
                </p:cNvCxnSpPr>
                <p:nvPr/>
              </p:nvCxnSpPr>
              <p:spPr>
                <a:xfrm flipH="1">
                  <a:off x="64236" y="400084"/>
                  <a:ext cx="54589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a:cxnSpLocks/>
                </p:cNvCxnSpPr>
                <p:nvPr/>
              </p:nvCxnSpPr>
              <p:spPr>
                <a:xfrm flipH="1">
                  <a:off x="18862" y="360246"/>
                  <a:ext cx="43200" cy="1152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a:cxnSpLocks/>
                </p:cNvCxnSpPr>
                <p:nvPr/>
              </p:nvCxnSpPr>
              <p:spPr>
                <a:xfrm flipH="1">
                  <a:off x="66331" y="438386"/>
                  <a:ext cx="8299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7" name="Rectangle 116"/>
              <p:cNvSpPr/>
              <p:nvPr/>
            </p:nvSpPr>
            <p:spPr>
              <a:xfrm>
                <a:off x="635" y="482972"/>
                <a:ext cx="36000" cy="36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a:p>
            </p:txBody>
          </p:sp>
        </p:grpSp>
        <p:cxnSp>
          <p:nvCxnSpPr>
            <p:cNvPr id="91" name="Straight Connector 90"/>
            <p:cNvCxnSpPr/>
            <p:nvPr/>
          </p:nvCxnSpPr>
          <p:spPr>
            <a:xfrm>
              <a:off x="3183758" y="70064"/>
              <a:ext cx="0" cy="3599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2" name="Group 91"/>
            <p:cNvGrpSpPr/>
            <p:nvPr/>
          </p:nvGrpSpPr>
          <p:grpSpPr>
            <a:xfrm>
              <a:off x="2882383" y="70064"/>
              <a:ext cx="232465" cy="266988"/>
              <a:chOff x="0" y="-6130"/>
              <a:chExt cx="232465" cy="267096"/>
            </a:xfrm>
          </p:grpSpPr>
          <p:cxnSp>
            <p:nvCxnSpPr>
              <p:cNvPr id="105" name="Straight Connector 104"/>
              <p:cNvCxnSpPr/>
              <p:nvPr/>
            </p:nvCxnSpPr>
            <p:spPr>
              <a:xfrm>
                <a:off x="166674" y="-6130"/>
                <a:ext cx="0" cy="14190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92092" y="-6130"/>
                <a:ext cx="0" cy="10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232465" y="-6130"/>
                <a:ext cx="0" cy="180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08" name="Rectangle 107"/>
              <p:cNvSpPr/>
              <p:nvPr/>
            </p:nvSpPr>
            <p:spPr>
              <a:xfrm>
                <a:off x="0" y="224548"/>
                <a:ext cx="36822" cy="3641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a:p>
            </p:txBody>
          </p:sp>
          <p:grpSp>
            <p:nvGrpSpPr>
              <p:cNvPr id="109" name="Group 108"/>
              <p:cNvGrpSpPr/>
              <p:nvPr/>
            </p:nvGrpSpPr>
            <p:grpSpPr>
              <a:xfrm>
                <a:off x="17783" y="101079"/>
                <a:ext cx="208292" cy="121289"/>
                <a:chOff x="17783" y="101079"/>
                <a:chExt cx="208292" cy="121289"/>
              </a:xfrm>
            </p:grpSpPr>
            <p:cxnSp>
              <p:nvCxnSpPr>
                <p:cNvPr id="110" name="Straight Connector 109"/>
                <p:cNvCxnSpPr>
                  <a:cxnSpLocks noChangeAspect="1"/>
                </p:cNvCxnSpPr>
                <p:nvPr/>
              </p:nvCxnSpPr>
              <p:spPr>
                <a:xfrm flipH="1">
                  <a:off x="17783" y="178768"/>
                  <a:ext cx="43633" cy="436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a:cxnSpLocks/>
                </p:cNvCxnSpPr>
                <p:nvPr/>
              </p:nvCxnSpPr>
              <p:spPr>
                <a:xfrm flipH="1">
                  <a:off x="59663" y="101079"/>
                  <a:ext cx="3490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a:cxnSpLocks/>
                </p:cNvCxnSpPr>
                <p:nvPr/>
              </p:nvCxnSpPr>
              <p:spPr>
                <a:xfrm flipH="1">
                  <a:off x="17783" y="141146"/>
                  <a:ext cx="43200" cy="792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cxnSpLocks/>
                </p:cNvCxnSpPr>
                <p:nvPr/>
              </p:nvCxnSpPr>
              <p:spPr>
                <a:xfrm flipH="1">
                  <a:off x="63630" y="141118"/>
                  <a:ext cx="10853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a:cxnSpLocks/>
                </p:cNvCxnSpPr>
                <p:nvPr/>
              </p:nvCxnSpPr>
              <p:spPr>
                <a:xfrm flipH="1">
                  <a:off x="18227" y="101280"/>
                  <a:ext cx="43200" cy="1152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cxnSpLocks/>
                </p:cNvCxnSpPr>
                <p:nvPr/>
              </p:nvCxnSpPr>
              <p:spPr>
                <a:xfrm flipH="1">
                  <a:off x="64075" y="179420"/>
                  <a:ext cx="162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93" name="Group 92"/>
            <p:cNvGrpSpPr/>
            <p:nvPr/>
          </p:nvGrpSpPr>
          <p:grpSpPr>
            <a:xfrm>
              <a:off x="3168501" y="70064"/>
              <a:ext cx="244417" cy="266988"/>
              <a:chOff x="286118" y="-6143"/>
              <a:chExt cx="244417" cy="267618"/>
            </a:xfrm>
          </p:grpSpPr>
          <p:cxnSp>
            <p:nvCxnSpPr>
              <p:cNvPr id="94" name="Straight Connector 93"/>
              <p:cNvCxnSpPr/>
              <p:nvPr/>
            </p:nvCxnSpPr>
            <p:spPr>
              <a:xfrm>
                <a:off x="452792" y="-6143"/>
                <a:ext cx="0" cy="14190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78210" y="-6143"/>
                <a:ext cx="0" cy="10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530535" y="-6143"/>
                <a:ext cx="0" cy="180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Rectangle 96"/>
              <p:cNvSpPr/>
              <p:nvPr/>
            </p:nvSpPr>
            <p:spPr>
              <a:xfrm>
                <a:off x="286118" y="225057"/>
                <a:ext cx="36822" cy="3641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a:p>
            </p:txBody>
          </p:sp>
          <p:grpSp>
            <p:nvGrpSpPr>
              <p:cNvPr id="98" name="Group 97"/>
              <p:cNvGrpSpPr/>
              <p:nvPr/>
            </p:nvGrpSpPr>
            <p:grpSpPr>
              <a:xfrm>
                <a:off x="303901" y="101588"/>
                <a:ext cx="226292" cy="121289"/>
                <a:chOff x="303901" y="101588"/>
                <a:chExt cx="226292" cy="121289"/>
              </a:xfrm>
            </p:grpSpPr>
            <p:cxnSp>
              <p:nvCxnSpPr>
                <p:cNvPr id="99" name="Straight Connector 98"/>
                <p:cNvCxnSpPr>
                  <a:cxnSpLocks noChangeAspect="1"/>
                </p:cNvCxnSpPr>
                <p:nvPr/>
              </p:nvCxnSpPr>
              <p:spPr>
                <a:xfrm flipH="1">
                  <a:off x="303901" y="179277"/>
                  <a:ext cx="43633" cy="436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a:cxnSpLocks/>
                </p:cNvCxnSpPr>
                <p:nvPr/>
              </p:nvCxnSpPr>
              <p:spPr>
                <a:xfrm flipH="1">
                  <a:off x="345781" y="101588"/>
                  <a:ext cx="3490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a:cxnSpLocks/>
                </p:cNvCxnSpPr>
                <p:nvPr/>
              </p:nvCxnSpPr>
              <p:spPr>
                <a:xfrm flipH="1">
                  <a:off x="303901" y="141655"/>
                  <a:ext cx="43200" cy="792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cxnSpLocks/>
                </p:cNvCxnSpPr>
                <p:nvPr/>
              </p:nvCxnSpPr>
              <p:spPr>
                <a:xfrm flipH="1">
                  <a:off x="349748" y="141627"/>
                  <a:ext cx="10853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cxnSpLocks/>
                </p:cNvCxnSpPr>
                <p:nvPr/>
              </p:nvCxnSpPr>
              <p:spPr>
                <a:xfrm flipH="1">
                  <a:off x="304345" y="101789"/>
                  <a:ext cx="43200" cy="1152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cxnSpLocks/>
                </p:cNvCxnSpPr>
                <p:nvPr/>
              </p:nvCxnSpPr>
              <p:spPr>
                <a:xfrm flipH="1">
                  <a:off x="350193" y="179929"/>
                  <a:ext cx="180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155" name="Group 154"/>
          <p:cNvGrpSpPr/>
          <p:nvPr/>
        </p:nvGrpSpPr>
        <p:grpSpPr>
          <a:xfrm>
            <a:off x="1167635" y="3664940"/>
            <a:ext cx="7687810" cy="1424869"/>
            <a:chOff x="1407847" y="3664965"/>
            <a:chExt cx="5237383" cy="970709"/>
          </a:xfrm>
        </p:grpSpPr>
        <p:sp>
          <p:nvSpPr>
            <p:cNvPr id="16" name="Text Box 2"/>
            <p:cNvSpPr txBox="1">
              <a:spLocks noChangeArrowheads="1"/>
            </p:cNvSpPr>
            <p:nvPr/>
          </p:nvSpPr>
          <p:spPr bwMode="auto">
            <a:xfrm>
              <a:off x="2803952" y="4483275"/>
              <a:ext cx="1046163" cy="14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000" tIns="10800" rIns="18000" bIns="108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sv-SE" sz="1400" b="0" i="0" u="none" strike="noStrike" cap="none" normalizeH="0" baseline="0" smtClean="0">
                  <a:ln>
                    <a:noFill/>
                  </a:ln>
                  <a:solidFill>
                    <a:schemeClr val="tx1"/>
                  </a:solidFill>
                  <a:effectLst/>
                  <a:latin typeface="Calibri" pitchFamily="34" charset="0"/>
                  <a:ea typeface="Calibri" pitchFamily="34" charset="0"/>
                  <a:cs typeface="Calibri" pitchFamily="34" charset="0"/>
                </a:rPr>
                <a:t>16-bit AND gate</a:t>
              </a:r>
              <a:endParaRPr kumimoji="0" lang="sv-SE" altLang="sv-SE" sz="1400" b="0" i="0" u="none" strike="noStrike" cap="none" normalizeH="0" baseline="0" smtClean="0">
                <a:ln>
                  <a:noFill/>
                </a:ln>
                <a:solidFill>
                  <a:schemeClr val="tx1"/>
                </a:solidFill>
                <a:effectLst/>
                <a:latin typeface="Arial" pitchFamily="34" charset="0"/>
                <a:cs typeface="Arial" pitchFamily="34" charset="0"/>
              </a:endParaRPr>
            </a:p>
          </p:txBody>
        </p:sp>
        <p:sp>
          <p:nvSpPr>
            <p:cNvPr id="150" name="Text Box 128"/>
            <p:cNvSpPr txBox="1">
              <a:spLocks noChangeArrowheads="1"/>
            </p:cNvSpPr>
            <p:nvPr/>
          </p:nvSpPr>
          <p:spPr bwMode="auto">
            <a:xfrm>
              <a:off x="4127929" y="4488036"/>
              <a:ext cx="1046163"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000" tIns="10800" rIns="18000" bIns="108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sv-SE" sz="1400" b="0" i="0" u="none" strike="noStrike" cap="none" normalizeH="0" baseline="0" smtClean="0">
                  <a:ln>
                    <a:noFill/>
                  </a:ln>
                  <a:solidFill>
                    <a:schemeClr val="tx1"/>
                  </a:solidFill>
                  <a:effectLst/>
                  <a:latin typeface="Calibri" pitchFamily="34" charset="0"/>
                  <a:ea typeface="Calibri" pitchFamily="34" charset="0"/>
                  <a:cs typeface="Calibri" pitchFamily="34" charset="0"/>
                </a:rPr>
                <a:t>16-bit AND gate</a:t>
              </a:r>
              <a:endParaRPr kumimoji="0" lang="sv-SE" altLang="sv-SE" sz="1400" b="0" i="0" u="none" strike="noStrike" cap="none" normalizeH="0" baseline="0" smtClean="0">
                <a:ln>
                  <a:noFill/>
                </a:ln>
                <a:solidFill>
                  <a:schemeClr val="tx1"/>
                </a:solidFill>
                <a:effectLst/>
                <a:latin typeface="Arial" pitchFamily="34" charset="0"/>
                <a:cs typeface="Arial" pitchFamily="34" charset="0"/>
              </a:endParaRPr>
            </a:p>
          </p:txBody>
        </p:sp>
        <p:sp>
          <p:nvSpPr>
            <p:cNvPr id="151" name="Text Box 127"/>
            <p:cNvSpPr txBox="1">
              <a:spLocks noChangeArrowheads="1"/>
            </p:cNvSpPr>
            <p:nvPr/>
          </p:nvSpPr>
          <p:spPr bwMode="auto">
            <a:xfrm>
              <a:off x="1407847" y="3668140"/>
              <a:ext cx="1504304"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000" tIns="10800" rIns="18000" bIns="1080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altLang="sv-SE" sz="14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2-input NAND-NOR gates</a:t>
              </a:r>
              <a:endParaRPr kumimoji="0" lang="sv-SE" altLang="sv-SE"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52" name="Text Box 130"/>
            <p:cNvSpPr txBox="1">
              <a:spLocks noChangeArrowheads="1"/>
            </p:cNvSpPr>
            <p:nvPr/>
          </p:nvSpPr>
          <p:spPr bwMode="auto">
            <a:xfrm>
              <a:off x="5062357" y="3664965"/>
              <a:ext cx="1582873"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000" tIns="10800" rIns="18000" bIns="1080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altLang="sv-SE" sz="14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4-input NAND-NOR gates</a:t>
              </a:r>
              <a:endParaRPr kumimoji="0" lang="sv-SE" altLang="sv-SE" sz="14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153" name="Rectangle 131"/>
          <p:cNvSpPr>
            <a:spLocks noChangeArrowheads="1"/>
          </p:cNvSpPr>
          <p:nvPr/>
        </p:nvSpPr>
        <p:spPr bwMode="auto">
          <a:xfrm>
            <a:off x="0" y="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154" name="Rectangle 136"/>
          <p:cNvSpPr>
            <a:spLocks noChangeArrowheads="1"/>
          </p:cNvSpPr>
          <p:nvPr/>
        </p:nvSpPr>
        <p:spPr bwMode="auto">
          <a:xfrm>
            <a:off x="0" y="1744663"/>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sv-SE" altLang="sv-SE"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1816810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sv-SE" smtClean="0"/>
              <a:t>2017</a:t>
            </a:r>
            <a:endParaRPr lang="sv-SE"/>
          </a:p>
        </p:txBody>
      </p:sp>
      <p:sp>
        <p:nvSpPr>
          <p:cNvPr id="5" name="Footer Placeholder 4"/>
          <p:cNvSpPr>
            <a:spLocks noGrp="1"/>
          </p:cNvSpPr>
          <p:nvPr>
            <p:ph type="ftr" sz="quarter" idx="11"/>
          </p:nvPr>
        </p:nvSpPr>
        <p:spPr/>
        <p:txBody>
          <a:bodyPr/>
          <a:lstStyle/>
          <a:p>
            <a:r>
              <a:rPr lang="sv-SE" smtClean="0"/>
              <a:t>Integrated Circuit Design</a:t>
            </a:r>
            <a:endParaRPr lang="sv-SE"/>
          </a:p>
        </p:txBody>
      </p:sp>
      <p:sp>
        <p:nvSpPr>
          <p:cNvPr id="6" name="Slide Number Placeholder 5"/>
          <p:cNvSpPr>
            <a:spLocks noGrp="1"/>
          </p:cNvSpPr>
          <p:nvPr>
            <p:ph type="sldNum" sz="quarter" idx="12"/>
          </p:nvPr>
        </p:nvSpPr>
        <p:spPr/>
        <p:txBody>
          <a:bodyPr/>
          <a:lstStyle/>
          <a:p>
            <a:r>
              <a:rPr lang="sv-SE" dirty="0" smtClean="0"/>
              <a:t>34</a:t>
            </a:r>
            <a:endParaRPr lang="sv-SE" dirty="0"/>
          </a:p>
        </p:txBody>
      </p:sp>
      <p:sp>
        <p:nvSpPr>
          <p:cNvPr id="8" name="Title 1"/>
          <p:cNvSpPr txBox="1">
            <a:spLocks/>
          </p:cNvSpPr>
          <p:nvPr/>
        </p:nvSpPr>
        <p:spPr>
          <a:xfrm>
            <a:off x="636852" y="365126"/>
            <a:ext cx="8632296"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accent1">
                    <a:lumMod val="75000"/>
                  </a:schemeClr>
                </a:solidFill>
                <a:latin typeface="+mj-lt"/>
                <a:ea typeface="+mj-ea"/>
                <a:cs typeface="+mj-cs"/>
              </a:defRPr>
            </a:lvl1pPr>
          </a:lstStyle>
          <a:p>
            <a:r>
              <a:rPr lang="sv-SE" dirty="0" smtClean="0"/>
              <a:t>Optimization – Summary</a:t>
            </a:r>
            <a:endParaRPr lang="sv-SE" dirty="0"/>
          </a:p>
        </p:txBody>
      </p:sp>
      <p:sp>
        <p:nvSpPr>
          <p:cNvPr id="11" name="Rectangle 10"/>
          <p:cNvSpPr/>
          <p:nvPr/>
        </p:nvSpPr>
        <p:spPr>
          <a:xfrm>
            <a:off x="373206" y="2001333"/>
            <a:ext cx="9086427" cy="3772934"/>
          </a:xfrm>
          <a:prstGeom prst="rect">
            <a:avLst/>
          </a:prstGeom>
          <a:noFill/>
        </p:spPr>
      </p:sp>
      <p:sp>
        <p:nvSpPr>
          <p:cNvPr id="16" name="Rectangle 15"/>
          <p:cNvSpPr>
            <a:spLocks noChangeArrowheads="1"/>
          </p:cNvSpPr>
          <p:nvPr/>
        </p:nvSpPr>
        <p:spPr bwMode="auto">
          <a:xfrm>
            <a:off x="1239273" y="2326423"/>
            <a:ext cx="1709925" cy="548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pPr>
            <a:r>
              <a:rPr lang="en-US" sz="1600" dirty="0">
                <a:solidFill>
                  <a:srgbClr val="000000"/>
                </a:solidFill>
                <a:effectLst/>
                <a:ea typeface="Calibri"/>
                <a:cs typeface="Geneva"/>
              </a:rPr>
              <a:t>Function to</a:t>
            </a:r>
            <a:endParaRPr lang="sv-SE" sz="1600" dirty="0">
              <a:effectLst/>
              <a:ea typeface="Times New Roman"/>
            </a:endParaRPr>
          </a:p>
          <a:p>
            <a:pPr algn="ctr">
              <a:spcAft>
                <a:spcPts val="0"/>
              </a:spcAft>
            </a:pPr>
            <a:r>
              <a:rPr lang="en-US" sz="1600" dirty="0">
                <a:solidFill>
                  <a:srgbClr val="000000"/>
                </a:solidFill>
                <a:effectLst/>
                <a:ea typeface="Calibri"/>
                <a:cs typeface="Geneva"/>
              </a:rPr>
              <a:t>be optimized</a:t>
            </a:r>
            <a:endParaRPr lang="sv-SE" sz="1600" dirty="0">
              <a:effectLst/>
              <a:ea typeface="Times New Roman"/>
            </a:endParaRPr>
          </a:p>
          <a:p>
            <a:pPr algn="ctr">
              <a:lnSpc>
                <a:spcPts val="1600"/>
              </a:lnSpc>
              <a:spcAft>
                <a:spcPts val="0"/>
              </a:spcAft>
            </a:pPr>
            <a:r>
              <a:rPr lang="sv-SE" sz="1600" dirty="0">
                <a:effectLst/>
                <a:ea typeface="Times New Roman"/>
              </a:rPr>
              <a:t> </a:t>
            </a:r>
          </a:p>
        </p:txBody>
      </p:sp>
      <p:sp>
        <p:nvSpPr>
          <p:cNvPr id="18" name="Rectangle 17"/>
          <p:cNvSpPr>
            <a:spLocks noChangeArrowheads="1"/>
          </p:cNvSpPr>
          <p:nvPr/>
        </p:nvSpPr>
        <p:spPr bwMode="auto">
          <a:xfrm>
            <a:off x="3115188" y="2137466"/>
            <a:ext cx="6344443" cy="1169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342900" lvl="0" indent="-342900">
              <a:lnSpc>
                <a:spcPct val="90000"/>
              </a:lnSpc>
              <a:spcAft>
                <a:spcPts val="0"/>
              </a:spcAft>
              <a:buFont typeface="+mj-lt"/>
              <a:buAutoNum type="alphaLcParenR"/>
            </a:pPr>
            <a:r>
              <a:rPr lang="en-US" sz="1400" dirty="0">
                <a:solidFill>
                  <a:srgbClr val="000000"/>
                </a:solidFill>
                <a:effectLst/>
                <a:ea typeface="Calibri"/>
                <a:cs typeface="Geneva"/>
              </a:rPr>
              <a:t>p-MOSFET capacitance increases with p-channel width</a:t>
            </a:r>
            <a:endParaRPr lang="sv-SE" sz="1400" dirty="0">
              <a:effectLst/>
              <a:ea typeface="Times New Roman"/>
            </a:endParaRPr>
          </a:p>
          <a:p>
            <a:pPr marL="342900" lvl="0" indent="-342900">
              <a:lnSpc>
                <a:spcPct val="90000"/>
              </a:lnSpc>
              <a:spcAft>
                <a:spcPts val="0"/>
              </a:spcAft>
              <a:buFont typeface="+mj-lt"/>
              <a:buAutoNum type="alphaLcParenR"/>
            </a:pPr>
            <a:r>
              <a:rPr lang="en-US" sz="1400" dirty="0">
                <a:solidFill>
                  <a:srgbClr val="000000"/>
                </a:solidFill>
                <a:effectLst/>
                <a:ea typeface="Calibri"/>
                <a:cs typeface="Geneva"/>
              </a:rPr>
              <a:t>Switching energy increases when V</a:t>
            </a:r>
            <a:r>
              <a:rPr lang="en-US" sz="1400" baseline="-25000" dirty="0">
                <a:solidFill>
                  <a:srgbClr val="000000"/>
                </a:solidFill>
                <a:effectLst/>
                <a:ea typeface="Calibri"/>
                <a:cs typeface="Geneva"/>
              </a:rPr>
              <a:t>DD</a:t>
            </a:r>
            <a:r>
              <a:rPr lang="en-US" sz="1400" dirty="0">
                <a:solidFill>
                  <a:srgbClr val="000000"/>
                </a:solidFill>
                <a:effectLst/>
                <a:ea typeface="Calibri"/>
                <a:cs typeface="Geneva"/>
              </a:rPr>
              <a:t> is increased</a:t>
            </a:r>
            <a:endParaRPr lang="sv-SE" sz="1400" dirty="0">
              <a:effectLst/>
              <a:ea typeface="Times New Roman"/>
            </a:endParaRPr>
          </a:p>
          <a:p>
            <a:pPr marL="342900" lvl="0" indent="-342900">
              <a:lnSpc>
                <a:spcPct val="90000"/>
              </a:lnSpc>
              <a:spcAft>
                <a:spcPts val="0"/>
              </a:spcAft>
              <a:buFont typeface="+mj-lt"/>
              <a:buAutoNum type="alphaLcParenR"/>
            </a:pPr>
            <a:r>
              <a:rPr lang="en-US" sz="1400" dirty="0">
                <a:solidFill>
                  <a:srgbClr val="000000"/>
                </a:solidFill>
                <a:effectLst/>
                <a:ea typeface="Calibri"/>
                <a:cs typeface="Geneva"/>
              </a:rPr>
              <a:t>In wire delay, increasing source resistance means longer time to charge wire cap</a:t>
            </a:r>
            <a:endParaRPr lang="sv-SE" sz="1400" dirty="0">
              <a:effectLst/>
              <a:ea typeface="Times New Roman"/>
            </a:endParaRPr>
          </a:p>
          <a:p>
            <a:pPr marL="342900" lvl="0" indent="-342900">
              <a:lnSpc>
                <a:spcPct val="90000"/>
              </a:lnSpc>
              <a:spcAft>
                <a:spcPts val="0"/>
              </a:spcAft>
              <a:buFont typeface="+mj-lt"/>
              <a:buAutoNum type="alphaLcParenR" startAt="4"/>
            </a:pPr>
            <a:r>
              <a:rPr lang="en-US" sz="1400" dirty="0">
                <a:solidFill>
                  <a:srgbClr val="000000"/>
                </a:solidFill>
                <a:effectLst/>
                <a:ea typeface="Calibri"/>
                <a:cs typeface="Geneva"/>
              </a:rPr>
              <a:t>Wire delay increases with number of repeaters</a:t>
            </a:r>
            <a:endParaRPr lang="sv-SE" sz="1400" dirty="0">
              <a:effectLst/>
              <a:ea typeface="Times New Roman"/>
            </a:endParaRPr>
          </a:p>
          <a:p>
            <a:pPr marL="342900" lvl="0" indent="-342900">
              <a:lnSpc>
                <a:spcPct val="90000"/>
              </a:lnSpc>
              <a:spcAft>
                <a:spcPts val="0"/>
              </a:spcAft>
              <a:buFont typeface="+mj-lt"/>
              <a:buAutoNum type="alphaLcParenR" startAt="4"/>
            </a:pPr>
            <a:r>
              <a:rPr lang="en-US" sz="1400" dirty="0">
                <a:solidFill>
                  <a:srgbClr val="000000"/>
                </a:solidFill>
                <a:effectLst/>
                <a:ea typeface="Calibri"/>
                <a:cs typeface="Geneva"/>
              </a:rPr>
              <a:t>In carry-skip adders, block delay increases with increasing block size</a:t>
            </a:r>
            <a:endParaRPr lang="sv-SE" sz="1400" dirty="0">
              <a:effectLst/>
              <a:ea typeface="Times New Roman"/>
            </a:endParaRPr>
          </a:p>
          <a:p>
            <a:pPr marL="342900" lvl="0" indent="-342900">
              <a:lnSpc>
                <a:spcPct val="90000"/>
              </a:lnSpc>
              <a:spcAft>
                <a:spcPts val="0"/>
              </a:spcAft>
              <a:buFont typeface="+mj-lt"/>
              <a:buAutoNum type="alphaLcParenR" startAt="4"/>
            </a:pPr>
            <a:r>
              <a:rPr lang="en-US" sz="1400" dirty="0">
                <a:solidFill>
                  <a:srgbClr val="000000"/>
                </a:solidFill>
                <a:effectLst/>
                <a:ea typeface="Calibri"/>
                <a:cs typeface="Geneva"/>
              </a:rPr>
              <a:t>In binary tree logic, stage delay increases with number of gate inputs</a:t>
            </a:r>
            <a:endParaRPr lang="sv-SE" sz="1400" dirty="0">
              <a:effectLst/>
              <a:ea typeface="Times New Roman"/>
            </a:endParaRPr>
          </a:p>
          <a:p>
            <a:pPr algn="ctr">
              <a:lnSpc>
                <a:spcPts val="1600"/>
              </a:lnSpc>
              <a:spcAft>
                <a:spcPts val="0"/>
              </a:spcAft>
            </a:pPr>
            <a:r>
              <a:rPr lang="sv-SE" sz="1400" dirty="0">
                <a:effectLst/>
                <a:ea typeface="Times New Roman"/>
              </a:rPr>
              <a:t> </a:t>
            </a:r>
          </a:p>
        </p:txBody>
      </p:sp>
      <p:sp>
        <p:nvSpPr>
          <p:cNvPr id="20" name="Rectangle 19"/>
          <p:cNvSpPr>
            <a:spLocks noChangeArrowheads="1"/>
          </p:cNvSpPr>
          <p:nvPr/>
        </p:nvSpPr>
        <p:spPr bwMode="auto">
          <a:xfrm>
            <a:off x="4339855" y="3838342"/>
            <a:ext cx="5024268" cy="1810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342900" lvl="0" indent="-342900">
              <a:lnSpc>
                <a:spcPct val="90000"/>
              </a:lnSpc>
              <a:spcAft>
                <a:spcPts val="0"/>
              </a:spcAft>
              <a:buFont typeface="+mj-lt"/>
              <a:buAutoNum type="alphaLcParenR"/>
            </a:pPr>
            <a:r>
              <a:rPr lang="en-US" sz="1400" dirty="0">
                <a:solidFill>
                  <a:srgbClr val="000000"/>
                </a:solidFill>
                <a:effectLst/>
                <a:ea typeface="Calibri"/>
                <a:cs typeface="Geneva"/>
              </a:rPr>
              <a:t>p-MOSFET resistance decreases with p-channel width</a:t>
            </a:r>
            <a:endParaRPr lang="sv-SE" sz="1400" dirty="0">
              <a:effectLst/>
              <a:ea typeface="Calibri"/>
              <a:cs typeface="Times New Roman"/>
            </a:endParaRPr>
          </a:p>
          <a:p>
            <a:pPr marL="342900" lvl="0" indent="-342900">
              <a:lnSpc>
                <a:spcPct val="90000"/>
              </a:lnSpc>
              <a:spcAft>
                <a:spcPts val="0"/>
              </a:spcAft>
              <a:buFont typeface="+mj-lt"/>
              <a:buAutoNum type="alphaLcParenR"/>
            </a:pPr>
            <a:r>
              <a:rPr lang="en-US" sz="1400" dirty="0">
                <a:solidFill>
                  <a:srgbClr val="000000"/>
                </a:solidFill>
                <a:effectLst/>
                <a:ea typeface="Calibri"/>
                <a:cs typeface="Geneva"/>
              </a:rPr>
              <a:t>Switching delay decreases when V</a:t>
            </a:r>
            <a:r>
              <a:rPr lang="en-US" sz="1400" baseline="-25000" dirty="0">
                <a:solidFill>
                  <a:srgbClr val="000000"/>
                </a:solidFill>
                <a:effectLst/>
                <a:ea typeface="Calibri"/>
                <a:cs typeface="Geneva"/>
              </a:rPr>
              <a:t>DD</a:t>
            </a:r>
            <a:r>
              <a:rPr lang="en-US" sz="1400" dirty="0">
                <a:solidFill>
                  <a:srgbClr val="000000"/>
                </a:solidFill>
                <a:effectLst/>
                <a:ea typeface="Calibri"/>
                <a:cs typeface="Geneva"/>
              </a:rPr>
              <a:t> is increased</a:t>
            </a:r>
            <a:endParaRPr lang="sv-SE" sz="1400" dirty="0">
              <a:effectLst/>
              <a:ea typeface="Calibri"/>
              <a:cs typeface="Times New Roman"/>
            </a:endParaRPr>
          </a:p>
          <a:p>
            <a:pPr marL="342900" lvl="0" indent="-342900">
              <a:lnSpc>
                <a:spcPct val="90000"/>
              </a:lnSpc>
              <a:spcAft>
                <a:spcPts val="0"/>
              </a:spcAft>
              <a:buFont typeface="+mj-lt"/>
              <a:buAutoNum type="alphaLcParenR"/>
            </a:pPr>
            <a:r>
              <a:rPr lang="en-US" sz="1400" dirty="0">
                <a:solidFill>
                  <a:srgbClr val="000000"/>
                </a:solidFill>
                <a:effectLst/>
                <a:ea typeface="Calibri"/>
                <a:cs typeface="Geneva"/>
              </a:rPr>
              <a:t>In wire delay, increasing source resistance means less gate cap</a:t>
            </a:r>
            <a:endParaRPr lang="sv-SE" sz="1400" dirty="0">
              <a:effectLst/>
              <a:ea typeface="Calibri"/>
              <a:cs typeface="Times New Roman"/>
            </a:endParaRPr>
          </a:p>
          <a:p>
            <a:pPr marL="342900" lvl="0" indent="-342900">
              <a:lnSpc>
                <a:spcPct val="90000"/>
              </a:lnSpc>
              <a:spcAft>
                <a:spcPts val="0"/>
              </a:spcAft>
              <a:buFont typeface="+mj-lt"/>
              <a:buAutoNum type="alphaLcParenR" startAt="4"/>
              <a:tabLst>
                <a:tab pos="408940" algn="l"/>
              </a:tabLst>
            </a:pPr>
            <a:r>
              <a:rPr lang="en-US" sz="1400" dirty="0">
                <a:solidFill>
                  <a:srgbClr val="000000"/>
                </a:solidFill>
                <a:effectLst/>
                <a:ea typeface="Calibri"/>
                <a:cs typeface="Geneva"/>
              </a:rPr>
              <a:t>Wire delay decreases with length of wire segment</a:t>
            </a:r>
            <a:endParaRPr lang="sv-SE" sz="1400" dirty="0">
              <a:effectLst/>
              <a:ea typeface="Calibri"/>
              <a:cs typeface="Times New Roman"/>
            </a:endParaRPr>
          </a:p>
          <a:p>
            <a:pPr marL="342900" lvl="0" indent="-342900">
              <a:lnSpc>
                <a:spcPct val="90000"/>
              </a:lnSpc>
              <a:spcAft>
                <a:spcPts val="0"/>
              </a:spcAft>
              <a:buFont typeface="+mj-lt"/>
              <a:buAutoNum type="alphaLcParenR" startAt="4"/>
              <a:tabLst>
                <a:tab pos="408940" algn="l"/>
              </a:tabLst>
            </a:pPr>
            <a:r>
              <a:rPr lang="en-US" sz="1400" dirty="0">
                <a:solidFill>
                  <a:srgbClr val="000000"/>
                </a:solidFill>
                <a:effectLst/>
                <a:ea typeface="Calibri"/>
                <a:cs typeface="Geneva"/>
              </a:rPr>
              <a:t>In carry-skip adders, multiplexer delay is reduced as their number decreases with increasing block size</a:t>
            </a:r>
            <a:endParaRPr lang="sv-SE" sz="1400" dirty="0">
              <a:effectLst/>
              <a:ea typeface="Calibri"/>
              <a:cs typeface="Times New Roman"/>
            </a:endParaRPr>
          </a:p>
          <a:p>
            <a:pPr marL="342900" lvl="0" indent="-342900">
              <a:lnSpc>
                <a:spcPct val="90000"/>
              </a:lnSpc>
              <a:spcAft>
                <a:spcPts val="0"/>
              </a:spcAft>
              <a:buFont typeface="+mj-lt"/>
              <a:buAutoNum type="alphaLcParenR" startAt="4"/>
              <a:tabLst>
                <a:tab pos="408940" algn="l"/>
              </a:tabLst>
            </a:pPr>
            <a:r>
              <a:rPr lang="en-US" sz="1400" dirty="0">
                <a:solidFill>
                  <a:srgbClr val="000000"/>
                </a:solidFill>
                <a:effectLst/>
                <a:ea typeface="Calibri"/>
                <a:cs typeface="Geneva"/>
              </a:rPr>
              <a:t>In binary tree logic, logic depth, i.e. number of stages, is reduced with increasing number of gate inputs</a:t>
            </a:r>
            <a:endParaRPr lang="sv-SE" sz="1400" dirty="0">
              <a:effectLst/>
              <a:ea typeface="Calibri"/>
              <a:cs typeface="Times New Roman"/>
            </a:endParaRPr>
          </a:p>
          <a:p>
            <a:pPr marL="180340" algn="ctr">
              <a:lnSpc>
                <a:spcPts val="1600"/>
              </a:lnSpc>
              <a:spcAft>
                <a:spcPts val="0"/>
              </a:spcAft>
            </a:pPr>
            <a:r>
              <a:rPr lang="sv-SE" sz="1400" dirty="0">
                <a:effectLst/>
                <a:ea typeface="Times New Roman"/>
              </a:rPr>
              <a:t> </a:t>
            </a:r>
          </a:p>
        </p:txBody>
      </p:sp>
      <p:grpSp>
        <p:nvGrpSpPr>
          <p:cNvPr id="27" name="Group 26"/>
          <p:cNvGrpSpPr/>
          <p:nvPr/>
        </p:nvGrpSpPr>
        <p:grpSpPr>
          <a:xfrm>
            <a:off x="1217391" y="2037454"/>
            <a:ext cx="5840519" cy="3965413"/>
            <a:chOff x="1689995" y="2037454"/>
            <a:chExt cx="5367915" cy="3644539"/>
          </a:xfrm>
        </p:grpSpPr>
        <p:sp>
          <p:nvSpPr>
            <p:cNvPr id="22" name="Rectangle 21"/>
            <p:cNvSpPr>
              <a:spLocks noChangeArrowheads="1"/>
            </p:cNvSpPr>
            <p:nvPr/>
          </p:nvSpPr>
          <p:spPr bwMode="auto">
            <a:xfrm>
              <a:off x="4999952" y="5179449"/>
              <a:ext cx="332389" cy="35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ts val="1600"/>
                </a:lnSpc>
                <a:spcAft>
                  <a:spcPts val="0"/>
                </a:spcAft>
              </a:pPr>
              <a:r>
                <a:rPr lang="en-US" sz="1400" i="1" dirty="0">
                  <a:solidFill>
                    <a:srgbClr val="000000"/>
                  </a:solidFill>
                  <a:effectLst/>
                  <a:latin typeface="Calibri"/>
                  <a:ea typeface="Calibri"/>
                  <a:cs typeface="Geneva"/>
                </a:rPr>
                <a:t>x</a:t>
              </a:r>
              <a:endParaRPr lang="sv-SE" sz="1400" dirty="0">
                <a:effectLst/>
                <a:latin typeface="Times New Roman"/>
                <a:ea typeface="Times New Roman"/>
              </a:endParaRPr>
            </a:p>
            <a:p>
              <a:pPr algn="ctr">
                <a:lnSpc>
                  <a:spcPts val="1600"/>
                </a:lnSpc>
                <a:spcAft>
                  <a:spcPts val="0"/>
                </a:spcAft>
              </a:pPr>
              <a:r>
                <a:rPr lang="sv-SE" sz="1400" dirty="0">
                  <a:effectLst/>
                  <a:latin typeface="Times New Roman"/>
                  <a:ea typeface="Times New Roman"/>
                </a:rPr>
                <a:t> </a:t>
              </a:r>
            </a:p>
          </p:txBody>
        </p:sp>
        <p:cxnSp>
          <p:nvCxnSpPr>
            <p:cNvPr id="12" name="Line 3201"/>
            <p:cNvCxnSpPr>
              <a:cxnSpLocks noChangeShapeType="1"/>
            </p:cNvCxnSpPr>
            <p:nvPr/>
          </p:nvCxnSpPr>
          <p:spPr bwMode="auto">
            <a:xfrm flipV="1">
              <a:off x="2111109" y="2901888"/>
              <a:ext cx="0" cy="2468993"/>
            </a:xfrm>
            <a:prstGeom prst="line">
              <a:avLst/>
            </a:prstGeom>
            <a:noFill/>
            <a:ln w="6350">
              <a:solidFill>
                <a:srgbClr val="000000"/>
              </a:solidFill>
              <a:round/>
              <a:headEnd type="none" w="med" len="med"/>
              <a:tailEnd type="triangle" w="med" len="med"/>
            </a:ln>
            <a:extLst>
              <a:ext uri="{909E8E84-426E-40DD-AFC4-6F175D3DCCD1}">
                <a14:hiddenFill xmlns:a14="http://schemas.microsoft.com/office/drawing/2010/main">
                  <a:noFill/>
                </a14:hiddenFill>
              </a:ext>
            </a:extLst>
          </p:spPr>
        </p:cxnSp>
        <p:cxnSp>
          <p:nvCxnSpPr>
            <p:cNvPr id="13" name="Line 3201"/>
            <p:cNvCxnSpPr>
              <a:cxnSpLocks noChangeShapeType="1"/>
            </p:cNvCxnSpPr>
            <p:nvPr/>
          </p:nvCxnSpPr>
          <p:spPr bwMode="auto">
            <a:xfrm>
              <a:off x="2044396" y="5282723"/>
              <a:ext cx="3053138" cy="0"/>
            </a:xfrm>
            <a:prstGeom prst="line">
              <a:avLst/>
            </a:prstGeom>
            <a:noFill/>
            <a:ln w="6350">
              <a:solidFill>
                <a:srgbClr val="000000"/>
              </a:solidFill>
              <a:round/>
              <a:headEnd type="none" w="med" len="med"/>
              <a:tailEnd type="triangle" w="med" len="med"/>
            </a:ln>
            <a:extLst>
              <a:ext uri="{909E8E84-426E-40DD-AFC4-6F175D3DCCD1}">
                <a14:hiddenFill xmlns:a14="http://schemas.microsoft.com/office/drawing/2010/main">
                  <a:noFill/>
                </a14:hiddenFill>
              </a:ext>
            </a:extLst>
          </p:spPr>
        </p:cxnSp>
        <p:sp>
          <p:nvSpPr>
            <p:cNvPr id="14" name="Rectangle 13"/>
            <p:cNvSpPr>
              <a:spLocks noChangeArrowheads="1"/>
            </p:cNvSpPr>
            <p:nvPr/>
          </p:nvSpPr>
          <p:spPr bwMode="auto">
            <a:xfrm>
              <a:off x="3095849" y="5296496"/>
              <a:ext cx="1710744" cy="357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ts val="1600"/>
                </a:lnSpc>
                <a:spcAft>
                  <a:spcPts val="0"/>
                </a:spcAft>
              </a:pPr>
              <a:r>
                <a:rPr lang="en-US" dirty="0">
                  <a:solidFill>
                    <a:srgbClr val="000000"/>
                  </a:solidFill>
                  <a:effectLst/>
                  <a:latin typeface="Calibri"/>
                  <a:ea typeface="Calibri"/>
                  <a:cs typeface="Geneva"/>
                </a:rPr>
                <a:t>Input variable</a:t>
              </a:r>
              <a:endParaRPr lang="sv-SE" dirty="0">
                <a:effectLst/>
                <a:latin typeface="Times New Roman"/>
                <a:ea typeface="Times New Roman"/>
              </a:endParaRPr>
            </a:p>
            <a:p>
              <a:pPr algn="ctr">
                <a:lnSpc>
                  <a:spcPts val="1600"/>
                </a:lnSpc>
                <a:spcAft>
                  <a:spcPts val="0"/>
                </a:spcAft>
              </a:pPr>
              <a:r>
                <a:rPr lang="sv-SE" dirty="0">
                  <a:effectLst/>
                  <a:latin typeface="Times New Roman"/>
                  <a:ea typeface="Times New Roman"/>
                </a:rPr>
                <a:t> </a:t>
              </a:r>
            </a:p>
          </p:txBody>
        </p:sp>
        <p:sp>
          <p:nvSpPr>
            <p:cNvPr id="15" name="Rectangle 14"/>
            <p:cNvSpPr>
              <a:spLocks noChangeArrowheads="1"/>
            </p:cNvSpPr>
            <p:nvPr/>
          </p:nvSpPr>
          <p:spPr bwMode="auto">
            <a:xfrm rot="16200000">
              <a:off x="1013488" y="3983684"/>
              <a:ext cx="1709925" cy="35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vert270" wrap="square" lIns="0" tIns="0" rIns="0" bIns="0" anchor="t" anchorCtr="0" upright="1">
              <a:noAutofit/>
            </a:bodyPr>
            <a:lstStyle/>
            <a:p>
              <a:pPr algn="ctr">
                <a:lnSpc>
                  <a:spcPts val="1600"/>
                </a:lnSpc>
                <a:spcAft>
                  <a:spcPts val="0"/>
                </a:spcAft>
              </a:pPr>
              <a:r>
                <a:rPr lang="en-US" dirty="0">
                  <a:solidFill>
                    <a:srgbClr val="000000"/>
                  </a:solidFill>
                  <a:effectLst/>
                  <a:latin typeface="Calibri"/>
                  <a:ea typeface="Calibri"/>
                  <a:cs typeface="Geneva"/>
                </a:rPr>
                <a:t>Arbitrary units</a:t>
              </a:r>
              <a:r>
                <a:rPr lang="sv-SE" dirty="0">
                  <a:effectLst/>
                  <a:latin typeface="Times New Roman"/>
                  <a:ea typeface="Times New Roman"/>
                </a:rPr>
                <a:t> </a:t>
              </a:r>
            </a:p>
          </p:txBody>
        </p:sp>
        <p:cxnSp>
          <p:nvCxnSpPr>
            <p:cNvPr id="17" name="Line 3201"/>
            <p:cNvCxnSpPr>
              <a:cxnSpLocks noChangeShapeType="1"/>
            </p:cNvCxnSpPr>
            <p:nvPr/>
          </p:nvCxnSpPr>
          <p:spPr bwMode="auto">
            <a:xfrm flipV="1">
              <a:off x="2110937" y="3320858"/>
              <a:ext cx="2091717" cy="1974754"/>
            </a:xfrm>
            <a:prstGeom prst="line">
              <a:avLst/>
            </a:prstGeom>
            <a:noFill/>
            <a:ln w="6350">
              <a:solidFill>
                <a:srgbClr val="000000"/>
              </a:solidFill>
              <a:round/>
              <a:headEnd type="none" w="med" len="med"/>
              <a:tailEnd type="none" w="med" len="med"/>
            </a:ln>
            <a:extLst>
              <a:ext uri="{909E8E84-426E-40DD-AFC4-6F175D3DCCD1}">
                <a14:hiddenFill xmlns:a14="http://schemas.microsoft.com/office/drawing/2010/main">
                  <a:noFill/>
                </a14:hiddenFill>
              </a:ext>
            </a:extLst>
          </p:spPr>
        </p:cxnSp>
        <p:sp>
          <p:nvSpPr>
            <p:cNvPr id="19" name="Arc 18"/>
            <p:cNvSpPr/>
            <p:nvPr/>
          </p:nvSpPr>
          <p:spPr>
            <a:xfrm rot="10800000">
              <a:off x="2207257" y="2037454"/>
              <a:ext cx="4850653" cy="2962712"/>
            </a:xfrm>
            <a:prstGeom prst="arc">
              <a:avLst>
                <a:gd name="adj1" fmla="val 16200000"/>
                <a:gd name="adj2" fmla="val 21370388"/>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cxnSp>
          <p:nvCxnSpPr>
            <p:cNvPr id="21" name="Line 3201"/>
            <p:cNvCxnSpPr>
              <a:cxnSpLocks noChangeShapeType="1"/>
            </p:cNvCxnSpPr>
            <p:nvPr/>
          </p:nvCxnSpPr>
          <p:spPr bwMode="auto">
            <a:xfrm flipV="1">
              <a:off x="2885784" y="4360859"/>
              <a:ext cx="0" cy="899726"/>
            </a:xfrm>
            <a:prstGeom prst="line">
              <a:avLst/>
            </a:prstGeom>
            <a:noFill/>
            <a:ln w="6350">
              <a:solidFill>
                <a:srgbClr val="000000"/>
              </a:solidFill>
              <a:prstDash val="dash"/>
              <a:round/>
              <a:headEnd type="none" w="med" len="med"/>
              <a:tailEnd type="none" w="med" len="med"/>
            </a:ln>
            <a:extLst>
              <a:ext uri="{909E8E84-426E-40DD-AFC4-6F175D3DCCD1}">
                <a14:hiddenFill xmlns:a14="http://schemas.microsoft.com/office/drawing/2010/main">
                  <a:noFill/>
                </a14:hiddenFill>
              </a:ext>
            </a:extLst>
          </p:spPr>
        </p:cxnSp>
        <p:sp>
          <p:nvSpPr>
            <p:cNvPr id="23" name="Rectangle 22"/>
            <p:cNvSpPr>
              <a:spLocks noChangeArrowheads="1"/>
            </p:cNvSpPr>
            <p:nvPr/>
          </p:nvSpPr>
          <p:spPr bwMode="auto">
            <a:xfrm>
              <a:off x="2090783" y="2750128"/>
              <a:ext cx="332033" cy="355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ts val="1600"/>
                </a:lnSpc>
                <a:spcAft>
                  <a:spcPts val="0"/>
                </a:spcAft>
              </a:pPr>
              <a:r>
                <a:rPr lang="en-US" sz="1400" i="1" dirty="0">
                  <a:solidFill>
                    <a:srgbClr val="000000"/>
                  </a:solidFill>
                  <a:effectLst/>
                  <a:ea typeface="Calibri"/>
                  <a:cs typeface="Geneva"/>
                </a:rPr>
                <a:t>y</a:t>
              </a:r>
              <a:endParaRPr lang="sv-SE" sz="1400" dirty="0">
                <a:effectLst/>
                <a:ea typeface="Times New Roman"/>
              </a:endParaRPr>
            </a:p>
            <a:p>
              <a:pPr algn="ctr">
                <a:lnSpc>
                  <a:spcPts val="1600"/>
                </a:lnSpc>
                <a:spcAft>
                  <a:spcPts val="0"/>
                </a:spcAft>
              </a:pPr>
              <a:r>
                <a:rPr lang="sv-SE" sz="1400" dirty="0">
                  <a:effectLst/>
                  <a:ea typeface="Times New Roman"/>
                </a:rPr>
                <a:t> </a:t>
              </a:r>
            </a:p>
          </p:txBody>
        </p:sp>
        <p:sp>
          <p:nvSpPr>
            <p:cNvPr id="24" name="Rectangle 23"/>
            <p:cNvSpPr>
              <a:spLocks noChangeArrowheads="1"/>
            </p:cNvSpPr>
            <p:nvPr/>
          </p:nvSpPr>
          <p:spPr bwMode="auto">
            <a:xfrm>
              <a:off x="2727540" y="5326038"/>
              <a:ext cx="332033" cy="355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ts val="1600"/>
                </a:lnSpc>
                <a:spcAft>
                  <a:spcPts val="0"/>
                </a:spcAft>
              </a:pPr>
              <a:r>
                <a:rPr lang="en-US" sz="1600" i="1" dirty="0" err="1" smtClean="0">
                  <a:solidFill>
                    <a:srgbClr val="000000"/>
                  </a:solidFill>
                  <a:effectLst/>
                  <a:ea typeface="Calibri"/>
                  <a:cs typeface="Geneva"/>
                </a:rPr>
                <a:t>x</a:t>
              </a:r>
              <a:r>
                <a:rPr lang="en-US" sz="1600" i="1" baseline="-25000" dirty="0" err="1" smtClean="0">
                  <a:solidFill>
                    <a:srgbClr val="000000"/>
                  </a:solidFill>
                  <a:effectLst/>
                  <a:ea typeface="Calibri"/>
                  <a:cs typeface="Geneva"/>
                </a:rPr>
                <a:t>opt</a:t>
              </a:r>
              <a:r>
                <a:rPr lang="sv-SE" sz="1600" i="1" dirty="0">
                  <a:effectLst/>
                  <a:ea typeface="Times New Roman"/>
                </a:rPr>
                <a:t> </a:t>
              </a:r>
              <a:endParaRPr lang="sv-SE" sz="1600" dirty="0">
                <a:effectLst/>
                <a:ea typeface="Times New Roman"/>
              </a:endParaRPr>
            </a:p>
          </p:txBody>
        </p:sp>
      </p:grpSp>
      <p:sp>
        <p:nvSpPr>
          <p:cNvPr id="25" name="Rectangle 25"/>
          <p:cNvSpPr>
            <a:spLocks noChangeArrowheads="1"/>
          </p:cNvSpPr>
          <p:nvPr/>
        </p:nvSpPr>
        <p:spPr bwMode="auto">
          <a:xfrm>
            <a:off x="0" y="2962275"/>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sv-SE" altLang="sv-SE"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3653520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End of </a:t>
            </a:r>
            <a:r>
              <a:rPr lang="sv-SE" dirty="0" smtClean="0"/>
              <a:t>course wrap-up lecture</a:t>
            </a:r>
            <a:r>
              <a:rPr lang="sv-SE" dirty="0" smtClean="0"/>
              <a:t>!</a:t>
            </a:r>
            <a:endParaRPr lang="sv-SE" dirty="0"/>
          </a:p>
        </p:txBody>
      </p:sp>
      <p:sp>
        <p:nvSpPr>
          <p:cNvPr id="3" name="Date Placeholder 2"/>
          <p:cNvSpPr>
            <a:spLocks noGrp="1"/>
          </p:cNvSpPr>
          <p:nvPr>
            <p:ph type="dt" sz="half" idx="10"/>
          </p:nvPr>
        </p:nvSpPr>
        <p:spPr/>
        <p:txBody>
          <a:bodyPr/>
          <a:lstStyle/>
          <a:p>
            <a:r>
              <a:rPr lang="sv-SE" smtClean="0"/>
              <a:t>2017</a:t>
            </a:r>
            <a:endParaRPr lang="sv-SE"/>
          </a:p>
        </p:txBody>
      </p:sp>
      <p:sp>
        <p:nvSpPr>
          <p:cNvPr id="4" name="Footer Placeholder 3"/>
          <p:cNvSpPr>
            <a:spLocks noGrp="1"/>
          </p:cNvSpPr>
          <p:nvPr>
            <p:ph type="ftr" sz="quarter" idx="11"/>
          </p:nvPr>
        </p:nvSpPr>
        <p:spPr/>
        <p:txBody>
          <a:bodyPr/>
          <a:lstStyle/>
          <a:p>
            <a:r>
              <a:rPr lang="sv-SE" smtClean="0"/>
              <a:t>Integrated Circuit Design</a:t>
            </a:r>
            <a:endParaRPr lang="sv-SE"/>
          </a:p>
        </p:txBody>
      </p:sp>
      <p:sp>
        <p:nvSpPr>
          <p:cNvPr id="5" name="Slide Number Placeholder 4"/>
          <p:cNvSpPr>
            <a:spLocks noGrp="1"/>
          </p:cNvSpPr>
          <p:nvPr>
            <p:ph type="sldNum" sz="quarter" idx="12"/>
          </p:nvPr>
        </p:nvSpPr>
        <p:spPr/>
        <p:txBody>
          <a:bodyPr/>
          <a:lstStyle/>
          <a:p>
            <a:r>
              <a:rPr lang="sv-SE" dirty="0" smtClean="0"/>
              <a:t>35</a:t>
            </a:r>
            <a:endParaRPr lang="sv-SE" dirty="0"/>
          </a:p>
        </p:txBody>
      </p:sp>
      <p:sp>
        <p:nvSpPr>
          <p:cNvPr id="6" name="Content Placeholder 2"/>
          <p:cNvSpPr txBox="1">
            <a:spLocks/>
          </p:cNvSpPr>
          <p:nvPr/>
        </p:nvSpPr>
        <p:spPr>
          <a:xfrm>
            <a:off x="681038" y="1825625"/>
            <a:ext cx="8543925"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sv-SE" sz="9600" smtClean="0"/>
          </a:p>
          <a:p>
            <a:pPr marL="0" indent="0" algn="ctr">
              <a:buFont typeface="Arial" panose="020B0604020202020204" pitchFamily="34" charset="0"/>
              <a:buNone/>
            </a:pPr>
            <a:r>
              <a:rPr lang="sv-SE" sz="9600" smtClean="0"/>
              <a:t>Q &amp; A?</a:t>
            </a:r>
            <a:endParaRPr lang="sv-SE" sz="9600" dirty="0"/>
          </a:p>
        </p:txBody>
      </p:sp>
    </p:spTree>
    <p:extLst>
      <p:ext uri="{BB962C8B-B14F-4D97-AF65-F5344CB8AC3E}">
        <p14:creationId xmlns:p14="http://schemas.microsoft.com/office/powerpoint/2010/main" val="4005987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8" name="Straight Connector 167"/>
          <p:cNvCxnSpPr/>
          <p:nvPr/>
        </p:nvCxnSpPr>
        <p:spPr>
          <a:xfrm flipV="1">
            <a:off x="4626000" y="3933807"/>
            <a:ext cx="0" cy="1259994"/>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rot="10800000" flipV="1">
            <a:off x="5238000" y="3933813"/>
            <a:ext cx="0" cy="1259994"/>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sv-SE" dirty="0"/>
              <a:t>Designing gates with switches</a:t>
            </a:r>
          </a:p>
        </p:txBody>
      </p:sp>
      <p:sp>
        <p:nvSpPr>
          <p:cNvPr id="3" name="Date Placeholder 2"/>
          <p:cNvSpPr>
            <a:spLocks noGrp="1"/>
          </p:cNvSpPr>
          <p:nvPr>
            <p:ph type="dt" sz="half" idx="10"/>
          </p:nvPr>
        </p:nvSpPr>
        <p:spPr/>
        <p:txBody>
          <a:bodyPr/>
          <a:lstStyle/>
          <a:p>
            <a:r>
              <a:rPr lang="sv-SE" smtClean="0"/>
              <a:t>2017</a:t>
            </a:r>
            <a:endParaRPr lang="sv-SE"/>
          </a:p>
        </p:txBody>
      </p:sp>
      <p:sp>
        <p:nvSpPr>
          <p:cNvPr id="4" name="Footer Placeholder 3"/>
          <p:cNvSpPr>
            <a:spLocks noGrp="1"/>
          </p:cNvSpPr>
          <p:nvPr>
            <p:ph type="ftr" sz="quarter" idx="11"/>
          </p:nvPr>
        </p:nvSpPr>
        <p:spPr/>
        <p:txBody>
          <a:bodyPr/>
          <a:lstStyle/>
          <a:p>
            <a:r>
              <a:rPr lang="sv-SE" smtClean="0"/>
              <a:t>Integrated Circuit Design</a:t>
            </a:r>
            <a:endParaRPr lang="sv-SE"/>
          </a:p>
        </p:txBody>
      </p:sp>
      <p:sp>
        <p:nvSpPr>
          <p:cNvPr id="5" name="Slide Number Placeholder 4"/>
          <p:cNvSpPr>
            <a:spLocks noGrp="1"/>
          </p:cNvSpPr>
          <p:nvPr>
            <p:ph type="sldNum" sz="quarter" idx="12"/>
          </p:nvPr>
        </p:nvSpPr>
        <p:spPr/>
        <p:txBody>
          <a:bodyPr/>
          <a:lstStyle/>
          <a:p>
            <a:r>
              <a:rPr lang="sv-SE" dirty="0" smtClean="0"/>
              <a:t>2:3</a:t>
            </a:r>
            <a:endParaRPr lang="sv-SE" dirty="0"/>
          </a:p>
        </p:txBody>
      </p:sp>
      <p:cxnSp>
        <p:nvCxnSpPr>
          <p:cNvPr id="38" name="Straight Connector 37"/>
          <p:cNvCxnSpPr/>
          <p:nvPr/>
        </p:nvCxnSpPr>
        <p:spPr>
          <a:xfrm flipV="1">
            <a:off x="4754527" y="2111875"/>
            <a:ext cx="341366" cy="219677"/>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3909051" y="2005055"/>
            <a:ext cx="1123664" cy="369332"/>
          </a:xfrm>
          <a:prstGeom prst="rect">
            <a:avLst/>
          </a:prstGeom>
        </p:spPr>
        <p:txBody>
          <a:bodyPr wrap="square">
            <a:spAutoFit/>
          </a:bodyPr>
          <a:lstStyle/>
          <a:p>
            <a:pPr algn="ctr"/>
            <a:r>
              <a:rPr lang="sv-SE" dirty="0" smtClean="0">
                <a:solidFill>
                  <a:schemeClr val="tx1"/>
                </a:solidFill>
              </a:rPr>
              <a:t>VDD</a:t>
            </a:r>
          </a:p>
        </p:txBody>
      </p:sp>
      <p:cxnSp>
        <p:nvCxnSpPr>
          <p:cNvPr id="58" name="Straight Connector 57"/>
          <p:cNvCxnSpPr/>
          <p:nvPr/>
        </p:nvCxnSpPr>
        <p:spPr>
          <a:xfrm flipV="1">
            <a:off x="4625411" y="3940489"/>
            <a:ext cx="15472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6172691" y="3747946"/>
            <a:ext cx="325313" cy="369332"/>
          </a:xfrm>
          <a:prstGeom prst="rect">
            <a:avLst/>
          </a:prstGeom>
          <a:solidFill>
            <a:schemeClr val="bg1"/>
          </a:solidFill>
        </p:spPr>
        <p:txBody>
          <a:bodyPr wrap="square">
            <a:spAutoFit/>
          </a:bodyPr>
          <a:lstStyle/>
          <a:p>
            <a:pPr algn="ctr"/>
            <a:r>
              <a:rPr lang="sv-SE" dirty="0"/>
              <a:t>Y</a:t>
            </a:r>
            <a:endParaRPr lang="sv-SE" dirty="0" smtClean="0">
              <a:solidFill>
                <a:schemeClr val="tx1"/>
              </a:solidFill>
            </a:endParaRPr>
          </a:p>
        </p:txBody>
      </p:sp>
      <p:grpSp>
        <p:nvGrpSpPr>
          <p:cNvPr id="178" name="Group 177"/>
          <p:cNvGrpSpPr/>
          <p:nvPr/>
        </p:nvGrpSpPr>
        <p:grpSpPr>
          <a:xfrm>
            <a:off x="6482921" y="4042308"/>
            <a:ext cx="2765846" cy="2308070"/>
            <a:chOff x="6482921" y="3788298"/>
            <a:chExt cx="2765846" cy="2308070"/>
          </a:xfrm>
        </p:grpSpPr>
        <p:graphicFrame>
          <p:nvGraphicFramePr>
            <p:cNvPr id="179" name="Object 178"/>
            <p:cNvGraphicFramePr>
              <a:graphicFrameLocks noChangeAspect="1"/>
            </p:cNvGraphicFramePr>
            <p:nvPr>
              <p:extLst>
                <p:ext uri="{D42A27DB-BD31-4B8C-83A1-F6EECF244321}">
                  <p14:modId xmlns:p14="http://schemas.microsoft.com/office/powerpoint/2010/main" val="230514065"/>
                </p:ext>
              </p:extLst>
            </p:nvPr>
          </p:nvGraphicFramePr>
          <p:xfrm>
            <a:off x="6937818" y="3788298"/>
            <a:ext cx="1514475" cy="561975"/>
          </p:xfrm>
          <a:graphic>
            <a:graphicData uri="http://schemas.openxmlformats.org/presentationml/2006/ole">
              <mc:AlternateContent xmlns:mc="http://schemas.openxmlformats.org/markup-compatibility/2006">
                <mc:Choice xmlns:v="urn:schemas-microsoft-com:vml" Requires="v">
                  <p:oleObj spid="_x0000_s25658" name="Equation" r:id="rId5" imgW="672840" imgH="203040" progId="Equation.DSMT4">
                    <p:embed/>
                  </p:oleObj>
                </mc:Choice>
                <mc:Fallback>
                  <p:oleObj name="Equation" r:id="rId5" imgW="672840" imgH="203040" progId="Equation.DSMT4">
                    <p:embed/>
                    <p:pic>
                      <p:nvPicPr>
                        <p:cNvPr id="0" name=""/>
                        <p:cNvPicPr>
                          <a:picLocks noChangeAspect="1" noChangeArrowheads="1"/>
                        </p:cNvPicPr>
                        <p:nvPr/>
                      </p:nvPicPr>
                      <p:blipFill>
                        <a:blip r:embed="rId6"/>
                        <a:srcRect/>
                        <a:stretch>
                          <a:fillRect/>
                        </a:stretch>
                      </p:blipFill>
                      <p:spPr bwMode="auto">
                        <a:xfrm>
                          <a:off x="6937818" y="3788298"/>
                          <a:ext cx="15144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81" name="Group 180"/>
            <p:cNvGrpSpPr/>
            <p:nvPr/>
          </p:nvGrpSpPr>
          <p:grpSpPr>
            <a:xfrm>
              <a:off x="6482921" y="4439720"/>
              <a:ext cx="2765846" cy="1656648"/>
              <a:chOff x="6482921" y="4795334"/>
              <a:chExt cx="2765846" cy="1656648"/>
            </a:xfrm>
          </p:grpSpPr>
          <p:grpSp>
            <p:nvGrpSpPr>
              <p:cNvPr id="182" name="Group 181"/>
              <p:cNvGrpSpPr/>
              <p:nvPr/>
            </p:nvGrpSpPr>
            <p:grpSpPr>
              <a:xfrm>
                <a:off x="6757489" y="5916748"/>
                <a:ext cx="967669" cy="257205"/>
                <a:chOff x="627922" y="5523587"/>
                <a:chExt cx="1203714" cy="319945"/>
              </a:xfrm>
            </p:grpSpPr>
            <p:cxnSp>
              <p:nvCxnSpPr>
                <p:cNvPr id="195" name="Straight Connector 194"/>
                <p:cNvCxnSpPr/>
                <p:nvPr/>
              </p:nvCxnSpPr>
              <p:spPr>
                <a:xfrm>
                  <a:off x="627922" y="5523587"/>
                  <a:ext cx="120371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627922" y="5843532"/>
                  <a:ext cx="120371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p:nvGrpSpPr>
            <p:grpSpPr>
              <a:xfrm>
                <a:off x="6757489" y="5003296"/>
                <a:ext cx="967669" cy="257205"/>
                <a:chOff x="627922" y="4580355"/>
                <a:chExt cx="1203714" cy="319945"/>
              </a:xfrm>
            </p:grpSpPr>
            <p:cxnSp>
              <p:nvCxnSpPr>
                <p:cNvPr id="193" name="Straight Connector 192"/>
                <p:cNvCxnSpPr/>
                <p:nvPr/>
              </p:nvCxnSpPr>
              <p:spPr>
                <a:xfrm>
                  <a:off x="627922" y="4580355"/>
                  <a:ext cx="120371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a:off x="627922" y="4900300"/>
                  <a:ext cx="120371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4" name="Rectangle 183"/>
              <p:cNvSpPr/>
              <p:nvPr/>
            </p:nvSpPr>
            <p:spPr>
              <a:xfrm>
                <a:off x="7120238" y="4795334"/>
                <a:ext cx="673128" cy="6731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chemeClr val="tx1"/>
                    </a:solidFill>
                  </a:rPr>
                  <a:t>&amp;</a:t>
                </a:r>
                <a:endParaRPr lang="sv-SE" dirty="0">
                  <a:solidFill>
                    <a:schemeClr val="tx1"/>
                  </a:solidFill>
                </a:endParaRPr>
              </a:p>
            </p:txBody>
          </p:sp>
          <p:sp>
            <p:nvSpPr>
              <p:cNvPr id="185" name="Rectangle 184"/>
              <p:cNvSpPr/>
              <p:nvPr/>
            </p:nvSpPr>
            <p:spPr>
              <a:xfrm>
                <a:off x="7120151" y="5708786"/>
                <a:ext cx="673128" cy="6731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chemeClr val="tx1"/>
                    </a:solidFill>
                  </a:rPr>
                  <a:t>&amp;</a:t>
                </a:r>
                <a:endParaRPr lang="sv-SE" dirty="0">
                  <a:solidFill>
                    <a:schemeClr val="tx1"/>
                  </a:solidFill>
                </a:endParaRPr>
              </a:p>
            </p:txBody>
          </p:sp>
          <p:cxnSp>
            <p:nvCxnSpPr>
              <p:cNvPr id="186" name="Straight Connector 185"/>
              <p:cNvCxnSpPr/>
              <p:nvPr/>
            </p:nvCxnSpPr>
            <p:spPr>
              <a:xfrm>
                <a:off x="7982573" y="5602825"/>
                <a:ext cx="96766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7" name="Rectangle 186"/>
              <p:cNvSpPr/>
              <p:nvPr/>
            </p:nvSpPr>
            <p:spPr>
              <a:xfrm>
                <a:off x="7793279" y="5266262"/>
                <a:ext cx="673128" cy="6731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chemeClr val="tx1"/>
                    </a:solidFill>
                  </a:rPr>
                  <a:t>≥1</a:t>
                </a:r>
                <a:endParaRPr lang="sv-SE" dirty="0">
                  <a:solidFill>
                    <a:schemeClr val="tx1"/>
                  </a:solidFill>
                </a:endParaRPr>
              </a:p>
            </p:txBody>
          </p:sp>
          <p:sp>
            <p:nvSpPr>
              <p:cNvPr id="188" name="Oval 187"/>
              <p:cNvSpPr/>
              <p:nvPr/>
            </p:nvSpPr>
            <p:spPr>
              <a:xfrm>
                <a:off x="8466407" y="5520954"/>
                <a:ext cx="163743" cy="16374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0" name="Rectangle 189"/>
              <p:cNvSpPr/>
              <p:nvPr/>
            </p:nvSpPr>
            <p:spPr>
              <a:xfrm>
                <a:off x="6482921" y="4808455"/>
                <a:ext cx="287813" cy="1643527"/>
              </a:xfrm>
              <a:prstGeom prst="rect">
                <a:avLst/>
              </a:prstGeom>
            </p:spPr>
            <p:txBody>
              <a:bodyPr wrap="square">
                <a:spAutoFit/>
              </a:bodyPr>
              <a:lstStyle/>
              <a:p>
                <a:pPr algn="ctr"/>
                <a:r>
                  <a:rPr lang="sv-SE" dirty="0" smtClean="0"/>
                  <a:t>AB</a:t>
                </a:r>
              </a:p>
              <a:p>
                <a:pPr algn="ctr">
                  <a:lnSpc>
                    <a:spcPct val="70000"/>
                  </a:lnSpc>
                </a:pPr>
                <a:endParaRPr lang="sv-SE" dirty="0" smtClean="0"/>
              </a:p>
              <a:p>
                <a:pPr algn="ctr">
                  <a:lnSpc>
                    <a:spcPct val="70000"/>
                  </a:lnSpc>
                </a:pPr>
                <a:endParaRPr lang="sv-SE" dirty="0" smtClean="0"/>
              </a:p>
              <a:p>
                <a:pPr algn="ctr"/>
                <a:r>
                  <a:rPr lang="sv-SE" dirty="0" smtClean="0"/>
                  <a:t>CD</a:t>
                </a:r>
                <a:endParaRPr lang="sv-SE" dirty="0" smtClean="0">
                  <a:solidFill>
                    <a:schemeClr val="tx1"/>
                  </a:solidFill>
                </a:endParaRPr>
              </a:p>
            </p:txBody>
          </p:sp>
          <p:sp>
            <p:nvSpPr>
              <p:cNvPr id="192" name="Rectangle 191"/>
              <p:cNvSpPr/>
              <p:nvPr/>
            </p:nvSpPr>
            <p:spPr>
              <a:xfrm>
                <a:off x="8951891" y="5418159"/>
                <a:ext cx="296876" cy="369332"/>
              </a:xfrm>
              <a:prstGeom prst="rect">
                <a:avLst/>
              </a:prstGeom>
            </p:spPr>
            <p:txBody>
              <a:bodyPr wrap="none">
                <a:spAutoFit/>
              </a:bodyPr>
              <a:lstStyle/>
              <a:p>
                <a:r>
                  <a:rPr lang="sv-SE" dirty="0" smtClean="0"/>
                  <a:t>Y</a:t>
                </a:r>
                <a:endParaRPr lang="sv-SE" dirty="0"/>
              </a:p>
            </p:txBody>
          </p:sp>
        </p:grpSp>
      </p:grpSp>
      <p:sp>
        <p:nvSpPr>
          <p:cNvPr id="198" name="Rectangle 197"/>
          <p:cNvSpPr/>
          <p:nvPr/>
        </p:nvSpPr>
        <p:spPr>
          <a:xfrm>
            <a:off x="1386850" y="1310378"/>
            <a:ext cx="7132300" cy="646331"/>
          </a:xfrm>
          <a:prstGeom prst="rect">
            <a:avLst/>
          </a:prstGeom>
        </p:spPr>
        <p:txBody>
          <a:bodyPr wrap="square">
            <a:spAutoFit/>
          </a:bodyPr>
          <a:lstStyle/>
          <a:p>
            <a:pPr algn="ctr"/>
            <a:r>
              <a:rPr lang="sv-SE" dirty="0" smtClean="0">
                <a:solidFill>
                  <a:schemeClr val="tx1"/>
                </a:solidFill>
              </a:rPr>
              <a:t>Already the first lecture we learnt how to design gates with switches</a:t>
            </a:r>
          </a:p>
          <a:p>
            <a:pPr algn="ctr"/>
            <a:r>
              <a:rPr lang="sv-SE" dirty="0"/>
              <a:t>a</a:t>
            </a:r>
            <a:r>
              <a:rPr lang="sv-SE" dirty="0" smtClean="0"/>
              <a:t>nd in CMOS there are two complementary switches</a:t>
            </a:r>
            <a:endParaRPr lang="sv-SE" dirty="0" smtClean="0">
              <a:solidFill>
                <a:schemeClr val="tx1"/>
              </a:solidFill>
            </a:endParaRPr>
          </a:p>
        </p:txBody>
      </p:sp>
      <p:grpSp>
        <p:nvGrpSpPr>
          <p:cNvPr id="199" name="Group 198"/>
          <p:cNvGrpSpPr/>
          <p:nvPr/>
        </p:nvGrpSpPr>
        <p:grpSpPr>
          <a:xfrm>
            <a:off x="6848475" y="2001664"/>
            <a:ext cx="2361427" cy="1930573"/>
            <a:chOff x="6848475" y="1679918"/>
            <a:chExt cx="2361427" cy="1930573"/>
          </a:xfrm>
        </p:grpSpPr>
        <p:sp>
          <p:nvSpPr>
            <p:cNvPr id="200" name="Up Arrow 199"/>
            <p:cNvSpPr/>
            <p:nvPr/>
          </p:nvSpPr>
          <p:spPr>
            <a:xfrm>
              <a:off x="7125730" y="3024445"/>
              <a:ext cx="930875" cy="58604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1" name="Rectangle 200"/>
            <p:cNvSpPr/>
            <p:nvPr/>
          </p:nvSpPr>
          <p:spPr>
            <a:xfrm>
              <a:off x="6985685" y="1679918"/>
              <a:ext cx="2224217" cy="646331"/>
            </a:xfrm>
            <a:prstGeom prst="rect">
              <a:avLst/>
            </a:prstGeom>
          </p:spPr>
          <p:txBody>
            <a:bodyPr wrap="square">
              <a:spAutoFit/>
            </a:bodyPr>
            <a:lstStyle/>
            <a:p>
              <a:r>
                <a:rPr lang="sv-SE" dirty="0" smtClean="0"/>
                <a:t>According to de Morgan´s theorem</a:t>
              </a:r>
              <a:endParaRPr lang="sv-SE" dirty="0"/>
            </a:p>
          </p:txBody>
        </p:sp>
        <p:graphicFrame>
          <p:nvGraphicFramePr>
            <p:cNvPr id="202" name="Object 201"/>
            <p:cNvGraphicFramePr>
              <a:graphicFrameLocks noChangeAspect="1"/>
            </p:cNvGraphicFramePr>
            <p:nvPr>
              <p:extLst>
                <p:ext uri="{D42A27DB-BD31-4B8C-83A1-F6EECF244321}">
                  <p14:modId xmlns:p14="http://schemas.microsoft.com/office/powerpoint/2010/main" val="4023123497"/>
                </p:ext>
              </p:extLst>
            </p:nvPr>
          </p:nvGraphicFramePr>
          <p:xfrm>
            <a:off x="6848475" y="2395538"/>
            <a:ext cx="2286000" cy="774700"/>
          </p:xfrm>
          <a:graphic>
            <a:graphicData uri="http://schemas.openxmlformats.org/presentationml/2006/ole">
              <mc:AlternateContent xmlns:mc="http://schemas.openxmlformats.org/markup-compatibility/2006">
                <mc:Choice xmlns:v="urn:schemas-microsoft-com:vml" Requires="v">
                  <p:oleObj spid="_x0000_s25659" name="Equation" r:id="rId7" imgW="1015920" imgH="279360" progId="Equation.DSMT4">
                    <p:embed/>
                  </p:oleObj>
                </mc:Choice>
                <mc:Fallback>
                  <p:oleObj name="Equation" r:id="rId7" imgW="1015920" imgH="27936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48475" y="2395538"/>
                          <a:ext cx="22860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43" name="Left Arrow 42"/>
          <p:cNvSpPr/>
          <p:nvPr/>
        </p:nvSpPr>
        <p:spPr>
          <a:xfrm>
            <a:off x="6044832" y="4107964"/>
            <a:ext cx="741405" cy="61121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203" name="Group 202"/>
          <p:cNvGrpSpPr/>
          <p:nvPr/>
        </p:nvGrpSpPr>
        <p:grpSpPr>
          <a:xfrm>
            <a:off x="807956" y="1841308"/>
            <a:ext cx="1569002" cy="3868535"/>
            <a:chOff x="755965" y="1841308"/>
            <a:chExt cx="1569002" cy="3868535"/>
          </a:xfrm>
        </p:grpSpPr>
        <p:cxnSp>
          <p:nvCxnSpPr>
            <p:cNvPr id="204" name="Straight Connector 203"/>
            <p:cNvCxnSpPr/>
            <p:nvPr/>
          </p:nvCxnSpPr>
          <p:spPr>
            <a:xfrm>
              <a:off x="904084" y="4789423"/>
              <a:ext cx="246493"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05" name="Rectangle 204"/>
            <p:cNvSpPr/>
            <p:nvPr/>
          </p:nvSpPr>
          <p:spPr>
            <a:xfrm rot="16200000">
              <a:off x="1125159" y="4653466"/>
              <a:ext cx="271916" cy="271916"/>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6" name="Rectangle 205"/>
            <p:cNvSpPr/>
            <p:nvPr/>
          </p:nvSpPr>
          <p:spPr>
            <a:xfrm>
              <a:off x="971819" y="3934880"/>
              <a:ext cx="1353148" cy="369332"/>
            </a:xfrm>
            <a:prstGeom prst="rect">
              <a:avLst/>
            </a:prstGeom>
          </p:spPr>
          <p:txBody>
            <a:bodyPr wrap="square">
              <a:spAutoFit/>
            </a:bodyPr>
            <a:lstStyle/>
            <a:p>
              <a:pPr algn="ctr"/>
              <a:r>
                <a:rPr lang="sv-SE" dirty="0" smtClean="0">
                  <a:solidFill>
                    <a:schemeClr val="tx1"/>
                  </a:solidFill>
                </a:rPr>
                <a:t>N-switch</a:t>
              </a:r>
            </a:p>
          </p:txBody>
        </p:sp>
        <p:sp>
          <p:nvSpPr>
            <p:cNvPr id="207" name="Rectangle 206"/>
            <p:cNvSpPr/>
            <p:nvPr/>
          </p:nvSpPr>
          <p:spPr>
            <a:xfrm>
              <a:off x="755965" y="4692988"/>
              <a:ext cx="169883" cy="192870"/>
            </a:xfrm>
            <a:prstGeom prst="rect">
              <a:avLst/>
            </a:prstGeom>
          </p:spPr>
          <p:txBody>
            <a:bodyPr wrap="square">
              <a:spAutoFit/>
            </a:bodyPr>
            <a:lstStyle/>
            <a:p>
              <a:pPr algn="ctr"/>
              <a:r>
                <a:rPr lang="sv-SE" dirty="0" smtClean="0">
                  <a:solidFill>
                    <a:schemeClr val="tx1"/>
                  </a:solidFill>
                </a:rPr>
                <a:t>A</a:t>
              </a:r>
            </a:p>
          </p:txBody>
        </p:sp>
        <p:grpSp>
          <p:nvGrpSpPr>
            <p:cNvPr id="208" name="Group 207"/>
            <p:cNvGrpSpPr/>
            <p:nvPr/>
          </p:nvGrpSpPr>
          <p:grpSpPr>
            <a:xfrm>
              <a:off x="1677672" y="4303069"/>
              <a:ext cx="579561" cy="981552"/>
              <a:chOff x="2073678" y="2569631"/>
              <a:chExt cx="1109817" cy="1879600"/>
            </a:xfrm>
          </p:grpSpPr>
          <p:cxnSp>
            <p:nvCxnSpPr>
              <p:cNvPr id="236" name="Straight Connector 235"/>
              <p:cNvCxnSpPr/>
              <p:nvPr/>
            </p:nvCxnSpPr>
            <p:spPr>
              <a:xfrm flipV="1">
                <a:off x="3183495" y="2569631"/>
                <a:ext cx="0" cy="68791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flipV="1">
                <a:off x="3175033" y="3761314"/>
                <a:ext cx="0" cy="68791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flipV="1">
                <a:off x="3007808" y="3244849"/>
                <a:ext cx="0" cy="5206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a:off x="3007808" y="3249081"/>
                <a:ext cx="1756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a:off x="2999346" y="3765548"/>
                <a:ext cx="1756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flipV="1">
                <a:off x="2880808" y="3244849"/>
                <a:ext cx="0" cy="5206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a:off x="2408791" y="3505198"/>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48" name="Rectangle 247"/>
              <p:cNvSpPr/>
              <p:nvPr/>
            </p:nvSpPr>
            <p:spPr>
              <a:xfrm>
                <a:off x="2073678" y="3320017"/>
                <a:ext cx="325313" cy="369332"/>
              </a:xfrm>
              <a:prstGeom prst="rect">
                <a:avLst/>
              </a:prstGeom>
            </p:spPr>
            <p:txBody>
              <a:bodyPr wrap="square">
                <a:spAutoFit/>
              </a:bodyPr>
              <a:lstStyle/>
              <a:p>
                <a:pPr algn="ctr"/>
                <a:r>
                  <a:rPr lang="sv-SE" dirty="0" smtClean="0">
                    <a:solidFill>
                      <a:schemeClr val="tx1"/>
                    </a:solidFill>
                  </a:rPr>
                  <a:t>A</a:t>
                </a:r>
              </a:p>
            </p:txBody>
          </p:sp>
        </p:grpSp>
        <p:sp>
          <p:nvSpPr>
            <p:cNvPr id="209" name="Rectangle 208"/>
            <p:cNvSpPr/>
            <p:nvPr/>
          </p:nvSpPr>
          <p:spPr>
            <a:xfrm>
              <a:off x="1039555" y="5340511"/>
              <a:ext cx="1158890" cy="369332"/>
            </a:xfrm>
            <a:prstGeom prst="rect">
              <a:avLst/>
            </a:prstGeom>
          </p:spPr>
          <p:txBody>
            <a:bodyPr wrap="square">
              <a:spAutoFit/>
            </a:bodyPr>
            <a:lstStyle/>
            <a:p>
              <a:pPr algn="ctr"/>
              <a:r>
                <a:rPr lang="sv-SE" dirty="0" smtClean="0">
                  <a:solidFill>
                    <a:schemeClr val="tx1"/>
                  </a:solidFill>
                </a:rPr>
                <a:t>nMOSFET</a:t>
              </a:r>
            </a:p>
          </p:txBody>
        </p:sp>
        <p:grpSp>
          <p:nvGrpSpPr>
            <p:cNvPr id="210" name="Group 209"/>
            <p:cNvGrpSpPr/>
            <p:nvPr/>
          </p:nvGrpSpPr>
          <p:grpSpPr>
            <a:xfrm>
              <a:off x="1211707" y="4304212"/>
              <a:ext cx="46445" cy="966238"/>
              <a:chOff x="2001794" y="2573585"/>
              <a:chExt cx="88939" cy="1850275"/>
            </a:xfrm>
          </p:grpSpPr>
          <p:cxnSp>
            <p:nvCxnSpPr>
              <p:cNvPr id="233" name="Straight Connector 232"/>
              <p:cNvCxnSpPr/>
              <p:nvPr/>
            </p:nvCxnSpPr>
            <p:spPr>
              <a:xfrm flipV="1">
                <a:off x="2090725" y="3670518"/>
                <a:ext cx="0" cy="753342"/>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flipV="1">
                <a:off x="2090733" y="2573585"/>
                <a:ext cx="0" cy="819884"/>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p:nvCxnSpPr>
            <p:spPr>
              <a:xfrm flipH="1" flipV="1">
                <a:off x="2001794" y="3364240"/>
                <a:ext cx="87050" cy="314514"/>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12" name="Group 211"/>
            <p:cNvGrpSpPr>
              <a:grpSpLocks noChangeAspect="1"/>
            </p:cNvGrpSpPr>
            <p:nvPr/>
          </p:nvGrpSpPr>
          <p:grpSpPr>
            <a:xfrm>
              <a:off x="770635" y="1841308"/>
              <a:ext cx="1501268" cy="1766495"/>
              <a:chOff x="5329379" y="1900555"/>
              <a:chExt cx="2874819" cy="3382711"/>
            </a:xfrm>
          </p:grpSpPr>
          <p:cxnSp>
            <p:nvCxnSpPr>
              <p:cNvPr id="214" name="Straight Connector 213"/>
              <p:cNvCxnSpPr/>
              <p:nvPr/>
            </p:nvCxnSpPr>
            <p:spPr>
              <a:xfrm>
                <a:off x="5613016" y="3536943"/>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31" name="Rectangle 230"/>
              <p:cNvSpPr/>
              <p:nvPr/>
            </p:nvSpPr>
            <p:spPr>
              <a:xfrm rot="16200000">
                <a:off x="6036359" y="3276594"/>
                <a:ext cx="520700" cy="520699"/>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6" name="Rectangle 215"/>
              <p:cNvSpPr/>
              <p:nvPr/>
            </p:nvSpPr>
            <p:spPr>
              <a:xfrm>
                <a:off x="5912570" y="1900555"/>
                <a:ext cx="2195320" cy="707244"/>
              </a:xfrm>
              <a:prstGeom prst="rect">
                <a:avLst/>
              </a:prstGeom>
            </p:spPr>
            <p:txBody>
              <a:bodyPr wrap="square">
                <a:spAutoFit/>
              </a:bodyPr>
              <a:lstStyle/>
              <a:p>
                <a:pPr algn="ctr"/>
                <a:r>
                  <a:rPr lang="sv-SE" dirty="0"/>
                  <a:t>P</a:t>
                </a:r>
                <a:r>
                  <a:rPr lang="sv-SE" dirty="0" smtClean="0">
                    <a:solidFill>
                      <a:schemeClr val="tx1"/>
                    </a:solidFill>
                  </a:rPr>
                  <a:t>-switch</a:t>
                </a:r>
              </a:p>
            </p:txBody>
          </p:sp>
          <p:sp>
            <p:nvSpPr>
              <p:cNvPr id="217" name="Rectangle 216"/>
              <p:cNvSpPr/>
              <p:nvPr/>
            </p:nvSpPr>
            <p:spPr>
              <a:xfrm>
                <a:off x="5329379" y="3352277"/>
                <a:ext cx="325313" cy="369332"/>
              </a:xfrm>
              <a:prstGeom prst="rect">
                <a:avLst/>
              </a:prstGeom>
            </p:spPr>
            <p:txBody>
              <a:bodyPr wrap="square">
                <a:spAutoFit/>
              </a:bodyPr>
              <a:lstStyle/>
              <a:p>
                <a:pPr algn="ctr"/>
                <a:r>
                  <a:rPr lang="sv-SE" dirty="0" smtClean="0">
                    <a:solidFill>
                      <a:schemeClr val="tx1"/>
                    </a:solidFill>
                  </a:rPr>
                  <a:t>A</a:t>
                </a:r>
              </a:p>
            </p:txBody>
          </p:sp>
          <p:grpSp>
            <p:nvGrpSpPr>
              <p:cNvPr id="218" name="Group 217"/>
              <p:cNvGrpSpPr/>
              <p:nvPr/>
            </p:nvGrpSpPr>
            <p:grpSpPr>
              <a:xfrm>
                <a:off x="7094381" y="2605610"/>
                <a:ext cx="1109817" cy="1879600"/>
                <a:chOff x="2073678" y="2569631"/>
                <a:chExt cx="1109817" cy="1879600"/>
              </a:xfrm>
            </p:grpSpPr>
            <p:cxnSp>
              <p:nvCxnSpPr>
                <p:cNvPr id="223" name="Straight Connector 222"/>
                <p:cNvCxnSpPr/>
                <p:nvPr/>
              </p:nvCxnSpPr>
              <p:spPr>
                <a:xfrm flipV="1">
                  <a:off x="3183495" y="2569631"/>
                  <a:ext cx="0" cy="68791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flipV="1">
                  <a:off x="3175033" y="3761314"/>
                  <a:ext cx="0" cy="68791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flipV="1">
                  <a:off x="3007808" y="3244849"/>
                  <a:ext cx="0" cy="5206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3007808" y="3249081"/>
                  <a:ext cx="1756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a:off x="2999346" y="3765548"/>
                  <a:ext cx="1756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flipV="1">
                  <a:off x="2880808" y="3244849"/>
                  <a:ext cx="0" cy="5206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a:off x="2408791" y="3505198"/>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30" name="Rectangle 229"/>
                <p:cNvSpPr/>
                <p:nvPr/>
              </p:nvSpPr>
              <p:spPr>
                <a:xfrm>
                  <a:off x="2073678" y="3320017"/>
                  <a:ext cx="325313" cy="369332"/>
                </a:xfrm>
                <a:prstGeom prst="rect">
                  <a:avLst/>
                </a:prstGeom>
              </p:spPr>
              <p:txBody>
                <a:bodyPr wrap="square">
                  <a:spAutoFit/>
                </a:bodyPr>
                <a:lstStyle/>
                <a:p>
                  <a:pPr algn="ctr"/>
                  <a:r>
                    <a:rPr lang="sv-SE" dirty="0" smtClean="0">
                      <a:solidFill>
                        <a:schemeClr val="tx1"/>
                      </a:solidFill>
                    </a:rPr>
                    <a:t>A</a:t>
                  </a:r>
                </a:p>
              </p:txBody>
            </p:sp>
          </p:grpSp>
          <p:sp>
            <p:nvSpPr>
              <p:cNvPr id="219" name="Oval 218"/>
              <p:cNvSpPr/>
              <p:nvPr/>
            </p:nvSpPr>
            <p:spPr>
              <a:xfrm>
                <a:off x="5885061" y="3461825"/>
                <a:ext cx="150247" cy="15024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0" name="Oval 219"/>
              <p:cNvSpPr/>
              <p:nvPr/>
            </p:nvSpPr>
            <p:spPr>
              <a:xfrm>
                <a:off x="7751264" y="3461818"/>
                <a:ext cx="150247" cy="15024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1" name="Rectangle 220"/>
              <p:cNvSpPr/>
              <p:nvPr/>
            </p:nvSpPr>
            <p:spPr>
              <a:xfrm>
                <a:off x="5912572" y="4576022"/>
                <a:ext cx="2202852" cy="707244"/>
              </a:xfrm>
              <a:prstGeom prst="rect">
                <a:avLst/>
              </a:prstGeom>
            </p:spPr>
            <p:txBody>
              <a:bodyPr wrap="square">
                <a:spAutoFit/>
              </a:bodyPr>
              <a:lstStyle/>
              <a:p>
                <a:pPr algn="ctr"/>
                <a:r>
                  <a:rPr lang="sv-SE" dirty="0" smtClean="0"/>
                  <a:t>pMOSFET</a:t>
                </a:r>
                <a:endParaRPr lang="sv-SE" dirty="0" smtClean="0">
                  <a:solidFill>
                    <a:schemeClr val="tx1"/>
                  </a:solidFill>
                </a:endParaRPr>
              </a:p>
            </p:txBody>
          </p:sp>
        </p:grpSp>
      </p:grpSp>
      <p:grpSp>
        <p:nvGrpSpPr>
          <p:cNvPr id="251" name="Group 250"/>
          <p:cNvGrpSpPr>
            <a:grpSpLocks noChangeAspect="1"/>
          </p:cNvGrpSpPr>
          <p:nvPr/>
        </p:nvGrpSpPr>
        <p:grpSpPr>
          <a:xfrm>
            <a:off x="807955" y="3934880"/>
            <a:ext cx="1569002" cy="1774963"/>
            <a:chOff x="1129753" y="1900561"/>
            <a:chExt cx="3004525" cy="3398925"/>
          </a:xfrm>
        </p:grpSpPr>
        <p:cxnSp>
          <p:nvCxnSpPr>
            <p:cNvPr id="275" name="Straight Connector 274"/>
            <p:cNvCxnSpPr/>
            <p:nvPr/>
          </p:nvCxnSpPr>
          <p:spPr>
            <a:xfrm>
              <a:off x="1413390" y="3536949"/>
              <a:ext cx="413624"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77" name="Rectangle 276"/>
            <p:cNvSpPr/>
            <p:nvPr/>
          </p:nvSpPr>
          <p:spPr>
            <a:xfrm>
              <a:off x="1543098" y="1900561"/>
              <a:ext cx="2591180" cy="707244"/>
            </a:xfrm>
            <a:prstGeom prst="rect">
              <a:avLst/>
            </a:prstGeom>
          </p:spPr>
          <p:txBody>
            <a:bodyPr wrap="square">
              <a:spAutoFit/>
            </a:bodyPr>
            <a:lstStyle/>
            <a:p>
              <a:pPr algn="ctr"/>
              <a:r>
                <a:rPr lang="sv-SE" dirty="0" smtClean="0">
                  <a:solidFill>
                    <a:schemeClr val="tx1"/>
                  </a:solidFill>
                </a:rPr>
                <a:t>N-switch</a:t>
              </a:r>
            </a:p>
          </p:txBody>
        </p:sp>
        <p:sp>
          <p:nvSpPr>
            <p:cNvPr id="278" name="Rectangle 277"/>
            <p:cNvSpPr/>
            <p:nvPr/>
          </p:nvSpPr>
          <p:spPr>
            <a:xfrm>
              <a:off x="1129753" y="3352283"/>
              <a:ext cx="325313" cy="369332"/>
            </a:xfrm>
            <a:prstGeom prst="rect">
              <a:avLst/>
            </a:prstGeom>
          </p:spPr>
          <p:txBody>
            <a:bodyPr wrap="square">
              <a:spAutoFit/>
            </a:bodyPr>
            <a:lstStyle/>
            <a:p>
              <a:pPr algn="ctr"/>
              <a:r>
                <a:rPr lang="sv-SE" dirty="0" smtClean="0">
                  <a:solidFill>
                    <a:schemeClr val="tx1"/>
                  </a:solidFill>
                </a:rPr>
                <a:t>A</a:t>
              </a:r>
            </a:p>
          </p:txBody>
        </p:sp>
        <p:grpSp>
          <p:nvGrpSpPr>
            <p:cNvPr id="279" name="Group 278"/>
            <p:cNvGrpSpPr/>
            <p:nvPr/>
          </p:nvGrpSpPr>
          <p:grpSpPr>
            <a:xfrm>
              <a:off x="2894755" y="2605616"/>
              <a:ext cx="1109817" cy="1879600"/>
              <a:chOff x="2073678" y="2569631"/>
              <a:chExt cx="1109817" cy="1879600"/>
            </a:xfrm>
          </p:grpSpPr>
          <p:cxnSp>
            <p:nvCxnSpPr>
              <p:cNvPr id="282" name="Straight Connector 281"/>
              <p:cNvCxnSpPr/>
              <p:nvPr/>
            </p:nvCxnSpPr>
            <p:spPr>
              <a:xfrm flipV="1">
                <a:off x="3183495" y="2569631"/>
                <a:ext cx="0" cy="68791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flipV="1">
                <a:off x="3175033" y="3761314"/>
                <a:ext cx="0" cy="68791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p:nvCxnSpPr>
            <p:spPr>
              <a:xfrm flipV="1">
                <a:off x="3007808" y="3244849"/>
                <a:ext cx="0" cy="5206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p:cNvCxnSpPr/>
              <p:nvPr/>
            </p:nvCxnSpPr>
            <p:spPr>
              <a:xfrm>
                <a:off x="3007808" y="3249081"/>
                <a:ext cx="1756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p:nvCxnSpPr>
            <p:spPr>
              <a:xfrm>
                <a:off x="2999346" y="3765548"/>
                <a:ext cx="1756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p:nvPr/>
            </p:nvCxnSpPr>
            <p:spPr>
              <a:xfrm flipV="1">
                <a:off x="2880808" y="3244849"/>
                <a:ext cx="0" cy="5206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p:nvCxnSpPr>
            <p:spPr>
              <a:xfrm>
                <a:off x="2408791" y="3505198"/>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89" name="Rectangle 288"/>
              <p:cNvSpPr/>
              <p:nvPr/>
            </p:nvSpPr>
            <p:spPr>
              <a:xfrm>
                <a:off x="2073678" y="3320017"/>
                <a:ext cx="325313" cy="369332"/>
              </a:xfrm>
              <a:prstGeom prst="rect">
                <a:avLst/>
              </a:prstGeom>
            </p:spPr>
            <p:txBody>
              <a:bodyPr wrap="square">
                <a:spAutoFit/>
              </a:bodyPr>
              <a:lstStyle/>
              <a:p>
                <a:pPr algn="ctr"/>
                <a:r>
                  <a:rPr lang="sv-SE" dirty="0" smtClean="0">
                    <a:solidFill>
                      <a:schemeClr val="tx1"/>
                    </a:solidFill>
                  </a:rPr>
                  <a:t>A</a:t>
                </a:r>
              </a:p>
            </p:txBody>
          </p:sp>
        </p:grpSp>
        <p:sp>
          <p:nvSpPr>
            <p:cNvPr id="280" name="Rectangle 279"/>
            <p:cNvSpPr/>
            <p:nvPr/>
          </p:nvSpPr>
          <p:spPr>
            <a:xfrm>
              <a:off x="1672808" y="4592242"/>
              <a:ext cx="2219190" cy="707244"/>
            </a:xfrm>
            <a:prstGeom prst="rect">
              <a:avLst/>
            </a:prstGeom>
          </p:spPr>
          <p:txBody>
            <a:bodyPr wrap="square">
              <a:spAutoFit/>
            </a:bodyPr>
            <a:lstStyle/>
            <a:p>
              <a:pPr algn="ctr"/>
              <a:r>
                <a:rPr lang="sv-SE" dirty="0" smtClean="0">
                  <a:solidFill>
                    <a:schemeClr val="tx1"/>
                  </a:solidFill>
                </a:rPr>
                <a:t>nMOSFET</a:t>
              </a:r>
            </a:p>
          </p:txBody>
        </p:sp>
      </p:grpSp>
      <p:cxnSp>
        <p:nvCxnSpPr>
          <p:cNvPr id="256" name="Straight Connector 255"/>
          <p:cNvCxnSpPr/>
          <p:nvPr/>
        </p:nvCxnSpPr>
        <p:spPr>
          <a:xfrm flipV="1">
            <a:off x="1324465" y="2209498"/>
            <a:ext cx="0" cy="395663"/>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flipH="1" flipV="1">
            <a:off x="1279006" y="2589898"/>
            <a:ext cx="45458" cy="164243"/>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77" name="Straight Connector 376"/>
          <p:cNvCxnSpPr/>
          <p:nvPr/>
        </p:nvCxnSpPr>
        <p:spPr>
          <a:xfrm flipV="1">
            <a:off x="1325452" y="2749839"/>
            <a:ext cx="0" cy="44121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378" name="Left Arrow 377"/>
          <p:cNvSpPr/>
          <p:nvPr/>
        </p:nvSpPr>
        <p:spPr>
          <a:xfrm>
            <a:off x="6044832" y="2755045"/>
            <a:ext cx="741405" cy="61121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14" name="Group 113"/>
          <p:cNvGrpSpPr/>
          <p:nvPr/>
        </p:nvGrpSpPr>
        <p:grpSpPr>
          <a:xfrm>
            <a:off x="3851599" y="2005055"/>
            <a:ext cx="2646405" cy="3634726"/>
            <a:chOff x="3851599" y="1437766"/>
            <a:chExt cx="2646405" cy="3634726"/>
          </a:xfrm>
        </p:grpSpPr>
        <p:cxnSp>
          <p:nvCxnSpPr>
            <p:cNvPr id="115" name="Straight Connector 114"/>
            <p:cNvCxnSpPr/>
            <p:nvPr/>
          </p:nvCxnSpPr>
          <p:spPr>
            <a:xfrm>
              <a:off x="4110250" y="3015999"/>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4110250" y="2450095"/>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rot="10800000">
              <a:off x="5428493" y="2448640"/>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rot="10800000">
              <a:off x="5436960" y="3023003"/>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19" name="Rectangle 118"/>
            <p:cNvSpPr/>
            <p:nvPr/>
          </p:nvSpPr>
          <p:spPr>
            <a:xfrm>
              <a:off x="3851605" y="4104656"/>
              <a:ext cx="325313" cy="369332"/>
            </a:xfrm>
            <a:prstGeom prst="rect">
              <a:avLst/>
            </a:prstGeom>
            <a:solidFill>
              <a:schemeClr val="bg1"/>
            </a:solidFill>
          </p:spPr>
          <p:txBody>
            <a:bodyPr wrap="square">
              <a:spAutoFit/>
            </a:bodyPr>
            <a:lstStyle/>
            <a:p>
              <a:pPr algn="ctr"/>
              <a:r>
                <a:rPr lang="sv-SE" dirty="0"/>
                <a:t>B</a:t>
              </a:r>
              <a:endParaRPr lang="sv-SE" dirty="0" smtClean="0">
                <a:solidFill>
                  <a:schemeClr val="tx1"/>
                </a:solidFill>
              </a:endParaRPr>
            </a:p>
          </p:txBody>
        </p:sp>
        <p:sp>
          <p:nvSpPr>
            <p:cNvPr id="120" name="Rectangle 119"/>
            <p:cNvSpPr/>
            <p:nvPr/>
          </p:nvSpPr>
          <p:spPr>
            <a:xfrm>
              <a:off x="3851605" y="3489478"/>
              <a:ext cx="325313" cy="369332"/>
            </a:xfrm>
            <a:prstGeom prst="rect">
              <a:avLst/>
            </a:prstGeom>
            <a:solidFill>
              <a:schemeClr val="bg1"/>
            </a:solidFill>
          </p:spPr>
          <p:txBody>
            <a:bodyPr wrap="square">
              <a:spAutoFit/>
            </a:bodyPr>
            <a:lstStyle/>
            <a:p>
              <a:pPr algn="ctr"/>
              <a:r>
                <a:rPr lang="sv-SE" dirty="0" smtClean="0"/>
                <a:t>A</a:t>
              </a:r>
              <a:endParaRPr lang="sv-SE" dirty="0" smtClean="0">
                <a:solidFill>
                  <a:schemeClr val="tx1"/>
                </a:solidFill>
              </a:endParaRPr>
            </a:p>
          </p:txBody>
        </p:sp>
        <p:sp>
          <p:nvSpPr>
            <p:cNvPr id="121" name="Rectangle 120"/>
            <p:cNvSpPr/>
            <p:nvPr/>
          </p:nvSpPr>
          <p:spPr>
            <a:xfrm>
              <a:off x="5719519" y="4094445"/>
              <a:ext cx="325313" cy="369332"/>
            </a:xfrm>
            <a:prstGeom prst="rect">
              <a:avLst/>
            </a:prstGeom>
            <a:solidFill>
              <a:schemeClr val="bg1"/>
            </a:solidFill>
          </p:spPr>
          <p:txBody>
            <a:bodyPr wrap="square">
              <a:spAutoFit/>
            </a:bodyPr>
            <a:lstStyle/>
            <a:p>
              <a:pPr algn="ctr"/>
              <a:r>
                <a:rPr lang="sv-SE" dirty="0"/>
                <a:t>D</a:t>
              </a:r>
              <a:endParaRPr lang="sv-SE" dirty="0" smtClean="0">
                <a:solidFill>
                  <a:schemeClr val="tx1"/>
                </a:solidFill>
              </a:endParaRPr>
            </a:p>
          </p:txBody>
        </p:sp>
        <p:sp>
          <p:nvSpPr>
            <p:cNvPr id="122" name="Rectangle 121"/>
            <p:cNvSpPr/>
            <p:nvPr/>
          </p:nvSpPr>
          <p:spPr>
            <a:xfrm>
              <a:off x="5719519" y="3496201"/>
              <a:ext cx="325313" cy="369332"/>
            </a:xfrm>
            <a:prstGeom prst="rect">
              <a:avLst/>
            </a:prstGeom>
            <a:solidFill>
              <a:schemeClr val="bg1"/>
            </a:solidFill>
          </p:spPr>
          <p:txBody>
            <a:bodyPr wrap="square">
              <a:spAutoFit/>
            </a:bodyPr>
            <a:lstStyle/>
            <a:p>
              <a:pPr algn="ctr"/>
              <a:r>
                <a:rPr lang="sv-SE" dirty="0"/>
                <a:t>C</a:t>
              </a:r>
              <a:endParaRPr lang="sv-SE" dirty="0" smtClean="0">
                <a:solidFill>
                  <a:schemeClr val="tx1"/>
                </a:solidFill>
              </a:endParaRPr>
            </a:p>
          </p:txBody>
        </p:sp>
        <p:cxnSp>
          <p:nvCxnSpPr>
            <p:cNvPr id="123" name="Straight Connector 122"/>
            <p:cNvCxnSpPr/>
            <p:nvPr/>
          </p:nvCxnSpPr>
          <p:spPr>
            <a:xfrm flipV="1">
              <a:off x="4629680" y="4615200"/>
              <a:ext cx="612000" cy="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V="1">
              <a:off x="4625411" y="3373200"/>
              <a:ext cx="15472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V="1">
              <a:off x="4626000" y="4453379"/>
              <a:ext cx="0" cy="13189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4118723" y="4277588"/>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4118723" y="3711684"/>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28" name="Group 127"/>
            <p:cNvGrpSpPr/>
            <p:nvPr/>
          </p:nvGrpSpPr>
          <p:grpSpPr>
            <a:xfrm>
              <a:off x="4626000" y="2077619"/>
              <a:ext cx="612000" cy="2519666"/>
              <a:chOff x="4626000" y="3339628"/>
              <a:chExt cx="612000" cy="198001"/>
            </a:xfrm>
          </p:grpSpPr>
          <p:cxnSp>
            <p:nvCxnSpPr>
              <p:cNvPr id="162" name="Straight Connector 161"/>
              <p:cNvCxnSpPr/>
              <p:nvPr/>
            </p:nvCxnSpPr>
            <p:spPr>
              <a:xfrm flipV="1">
                <a:off x="4626000" y="3339628"/>
                <a:ext cx="0" cy="198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10800000" flipV="1">
                <a:off x="5238000" y="3339629"/>
                <a:ext cx="0" cy="198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129" name="Straight Connector 128"/>
            <p:cNvCxnSpPr/>
            <p:nvPr/>
          </p:nvCxnSpPr>
          <p:spPr>
            <a:xfrm rot="10800000">
              <a:off x="5420032" y="3710229"/>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0800000">
              <a:off x="5428499" y="4284592"/>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H="1" flipV="1">
              <a:off x="4932000" y="4615806"/>
              <a:ext cx="0" cy="293935"/>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32" name="Isosceles Triangle 131"/>
            <p:cNvSpPr/>
            <p:nvPr/>
          </p:nvSpPr>
          <p:spPr>
            <a:xfrm rot="10800000">
              <a:off x="4838488" y="4795334"/>
              <a:ext cx="194227" cy="175026"/>
            </a:xfrm>
            <a:prstGeom prst="triangle">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3" name="Rectangle 132"/>
            <p:cNvSpPr>
              <a:spLocks noChangeAspect="1"/>
            </p:cNvSpPr>
            <p:nvPr/>
          </p:nvSpPr>
          <p:spPr>
            <a:xfrm rot="16200000">
              <a:off x="4440839" y="3522394"/>
              <a:ext cx="360000" cy="3600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4" name="Rectangle 133"/>
            <p:cNvSpPr>
              <a:spLocks noChangeAspect="1"/>
            </p:cNvSpPr>
            <p:nvPr/>
          </p:nvSpPr>
          <p:spPr>
            <a:xfrm rot="16200000">
              <a:off x="4438647" y="4081964"/>
              <a:ext cx="360000" cy="3600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5" name="Rectangle 134"/>
            <p:cNvSpPr>
              <a:spLocks noChangeAspect="1"/>
            </p:cNvSpPr>
            <p:nvPr/>
          </p:nvSpPr>
          <p:spPr>
            <a:xfrm rot="16200000">
              <a:off x="5058924" y="3530855"/>
              <a:ext cx="360000" cy="3600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6" name="Rectangle 135"/>
            <p:cNvSpPr>
              <a:spLocks noChangeAspect="1"/>
            </p:cNvSpPr>
            <p:nvPr/>
          </p:nvSpPr>
          <p:spPr>
            <a:xfrm rot="16200000">
              <a:off x="5065199" y="4090425"/>
              <a:ext cx="360000" cy="3600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37" name="Group 136"/>
            <p:cNvGrpSpPr/>
            <p:nvPr/>
          </p:nvGrpSpPr>
          <p:grpSpPr>
            <a:xfrm>
              <a:off x="4317756" y="2269278"/>
              <a:ext cx="1234111" cy="928031"/>
              <a:chOff x="4317756" y="2269278"/>
              <a:chExt cx="1234111" cy="928031"/>
            </a:xfrm>
          </p:grpSpPr>
          <p:sp>
            <p:nvSpPr>
              <p:cNvPr id="154" name="Oval 153"/>
              <p:cNvSpPr>
                <a:spLocks noChangeAspect="1"/>
              </p:cNvSpPr>
              <p:nvPr/>
            </p:nvSpPr>
            <p:spPr>
              <a:xfrm>
                <a:off x="4326229" y="2386173"/>
                <a:ext cx="108000" cy="10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5" name="Oval 154"/>
              <p:cNvSpPr>
                <a:spLocks noChangeAspect="1"/>
              </p:cNvSpPr>
              <p:nvPr/>
            </p:nvSpPr>
            <p:spPr>
              <a:xfrm>
                <a:off x="4317756" y="2953456"/>
                <a:ext cx="108000" cy="10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6" name="Oval 155"/>
              <p:cNvSpPr>
                <a:spLocks noChangeAspect="1"/>
              </p:cNvSpPr>
              <p:nvPr/>
            </p:nvSpPr>
            <p:spPr>
              <a:xfrm>
                <a:off x="5443867" y="2394634"/>
                <a:ext cx="108000" cy="10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7" name="Oval 156"/>
              <p:cNvSpPr>
                <a:spLocks noChangeAspect="1"/>
              </p:cNvSpPr>
              <p:nvPr/>
            </p:nvSpPr>
            <p:spPr>
              <a:xfrm>
                <a:off x="5443861" y="2970384"/>
                <a:ext cx="108000" cy="10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8" name="Rectangle 157"/>
              <p:cNvSpPr>
                <a:spLocks noChangeAspect="1"/>
              </p:cNvSpPr>
              <p:nvPr/>
            </p:nvSpPr>
            <p:spPr>
              <a:xfrm rot="16200000">
                <a:off x="4440839" y="2269278"/>
                <a:ext cx="360000" cy="3600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9" name="Rectangle 158"/>
              <p:cNvSpPr>
                <a:spLocks noChangeAspect="1"/>
              </p:cNvSpPr>
              <p:nvPr/>
            </p:nvSpPr>
            <p:spPr>
              <a:xfrm rot="16200000">
                <a:off x="4438647" y="2828848"/>
                <a:ext cx="360000" cy="3600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0" name="Rectangle 159"/>
              <p:cNvSpPr>
                <a:spLocks noChangeAspect="1"/>
              </p:cNvSpPr>
              <p:nvPr/>
            </p:nvSpPr>
            <p:spPr>
              <a:xfrm rot="16200000">
                <a:off x="5058924" y="2277739"/>
                <a:ext cx="360000" cy="3600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1" name="Rectangle 160"/>
              <p:cNvSpPr>
                <a:spLocks noChangeAspect="1"/>
              </p:cNvSpPr>
              <p:nvPr/>
            </p:nvSpPr>
            <p:spPr>
              <a:xfrm rot="16200000">
                <a:off x="5065199" y="2837309"/>
                <a:ext cx="360000" cy="3600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cxnSp>
          <p:nvCxnSpPr>
            <p:cNvPr id="138" name="Straight Connector 137"/>
            <p:cNvCxnSpPr/>
            <p:nvPr/>
          </p:nvCxnSpPr>
          <p:spPr>
            <a:xfrm flipV="1">
              <a:off x="4616937" y="2077619"/>
              <a:ext cx="630000" cy="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flipV="1">
              <a:off x="4932000" y="1659486"/>
              <a:ext cx="0" cy="43158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flipV="1">
              <a:off x="4617391" y="2738019"/>
              <a:ext cx="630000" cy="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45" name="Rectangle 144"/>
            <p:cNvSpPr/>
            <p:nvPr/>
          </p:nvSpPr>
          <p:spPr>
            <a:xfrm>
              <a:off x="3851599" y="2843067"/>
              <a:ext cx="325313" cy="369332"/>
            </a:xfrm>
            <a:prstGeom prst="rect">
              <a:avLst/>
            </a:prstGeom>
            <a:solidFill>
              <a:schemeClr val="bg1"/>
            </a:solidFill>
          </p:spPr>
          <p:txBody>
            <a:bodyPr wrap="square">
              <a:spAutoFit/>
            </a:bodyPr>
            <a:lstStyle/>
            <a:p>
              <a:pPr algn="ctr"/>
              <a:r>
                <a:rPr lang="sv-SE" dirty="0"/>
                <a:t>A</a:t>
              </a:r>
              <a:endParaRPr lang="sv-SE" dirty="0" smtClean="0">
                <a:solidFill>
                  <a:schemeClr val="tx1"/>
                </a:solidFill>
              </a:endParaRPr>
            </a:p>
          </p:txBody>
        </p:sp>
        <p:sp>
          <p:nvSpPr>
            <p:cNvPr id="147" name="Rectangle 146"/>
            <p:cNvSpPr/>
            <p:nvPr/>
          </p:nvSpPr>
          <p:spPr>
            <a:xfrm>
              <a:off x="3851599" y="2261757"/>
              <a:ext cx="325313" cy="369332"/>
            </a:xfrm>
            <a:prstGeom prst="rect">
              <a:avLst/>
            </a:prstGeom>
            <a:solidFill>
              <a:schemeClr val="bg1"/>
            </a:solidFill>
          </p:spPr>
          <p:txBody>
            <a:bodyPr wrap="square">
              <a:spAutoFit/>
            </a:bodyPr>
            <a:lstStyle/>
            <a:p>
              <a:pPr algn="ctr"/>
              <a:r>
                <a:rPr lang="sv-SE" dirty="0"/>
                <a:t>C</a:t>
              </a:r>
              <a:endParaRPr lang="sv-SE" dirty="0" smtClean="0">
                <a:solidFill>
                  <a:schemeClr val="tx1"/>
                </a:solidFill>
              </a:endParaRPr>
            </a:p>
          </p:txBody>
        </p:sp>
        <p:sp>
          <p:nvSpPr>
            <p:cNvPr id="148" name="Rectangle 147"/>
            <p:cNvSpPr/>
            <p:nvPr/>
          </p:nvSpPr>
          <p:spPr>
            <a:xfrm>
              <a:off x="5719513" y="2832856"/>
              <a:ext cx="325313" cy="369332"/>
            </a:xfrm>
            <a:prstGeom prst="rect">
              <a:avLst/>
            </a:prstGeom>
            <a:solidFill>
              <a:schemeClr val="bg1"/>
            </a:solidFill>
          </p:spPr>
          <p:txBody>
            <a:bodyPr wrap="square">
              <a:spAutoFit/>
            </a:bodyPr>
            <a:lstStyle/>
            <a:p>
              <a:pPr algn="ctr"/>
              <a:r>
                <a:rPr lang="sv-SE" dirty="0" smtClean="0"/>
                <a:t>B</a:t>
              </a:r>
              <a:endParaRPr lang="sv-SE" dirty="0" smtClean="0">
                <a:solidFill>
                  <a:schemeClr val="tx1"/>
                </a:solidFill>
              </a:endParaRPr>
            </a:p>
          </p:txBody>
        </p:sp>
        <p:sp>
          <p:nvSpPr>
            <p:cNvPr id="149" name="Rectangle 148"/>
            <p:cNvSpPr/>
            <p:nvPr/>
          </p:nvSpPr>
          <p:spPr>
            <a:xfrm>
              <a:off x="5719513" y="2261757"/>
              <a:ext cx="325313" cy="369332"/>
            </a:xfrm>
            <a:prstGeom prst="rect">
              <a:avLst/>
            </a:prstGeom>
            <a:solidFill>
              <a:schemeClr val="bg1"/>
            </a:solidFill>
          </p:spPr>
          <p:txBody>
            <a:bodyPr wrap="square">
              <a:spAutoFit/>
            </a:bodyPr>
            <a:lstStyle/>
            <a:p>
              <a:pPr algn="ctr"/>
              <a:r>
                <a:rPr lang="sv-SE" dirty="0" smtClean="0"/>
                <a:t>D</a:t>
              </a:r>
              <a:endParaRPr lang="sv-SE" dirty="0" smtClean="0">
                <a:solidFill>
                  <a:schemeClr val="tx1"/>
                </a:solidFill>
              </a:endParaRPr>
            </a:p>
          </p:txBody>
        </p:sp>
        <p:cxnSp>
          <p:nvCxnSpPr>
            <p:cNvPr id="150" name="Straight Connector 149"/>
            <p:cNvCxnSpPr/>
            <p:nvPr/>
          </p:nvCxnSpPr>
          <p:spPr>
            <a:xfrm flipV="1">
              <a:off x="4754527" y="1544586"/>
              <a:ext cx="341366" cy="219677"/>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51" name="Rectangle 150"/>
            <p:cNvSpPr/>
            <p:nvPr/>
          </p:nvSpPr>
          <p:spPr>
            <a:xfrm>
              <a:off x="3909051" y="1437766"/>
              <a:ext cx="1123664" cy="369332"/>
            </a:xfrm>
            <a:prstGeom prst="rect">
              <a:avLst/>
            </a:prstGeom>
          </p:spPr>
          <p:txBody>
            <a:bodyPr wrap="square">
              <a:spAutoFit/>
            </a:bodyPr>
            <a:lstStyle/>
            <a:p>
              <a:pPr algn="ctr"/>
              <a:r>
                <a:rPr lang="sv-SE" dirty="0" smtClean="0">
                  <a:solidFill>
                    <a:schemeClr val="tx1"/>
                  </a:solidFill>
                </a:rPr>
                <a:t>VDD</a:t>
              </a:r>
            </a:p>
          </p:txBody>
        </p:sp>
        <p:sp>
          <p:nvSpPr>
            <p:cNvPr id="152" name="Rectangle 151"/>
            <p:cNvSpPr/>
            <p:nvPr/>
          </p:nvSpPr>
          <p:spPr>
            <a:xfrm>
              <a:off x="3909051" y="4703160"/>
              <a:ext cx="1123664" cy="369332"/>
            </a:xfrm>
            <a:prstGeom prst="rect">
              <a:avLst/>
            </a:prstGeom>
          </p:spPr>
          <p:txBody>
            <a:bodyPr wrap="square">
              <a:spAutoFit/>
            </a:bodyPr>
            <a:lstStyle/>
            <a:p>
              <a:pPr algn="ctr"/>
              <a:r>
                <a:rPr lang="sv-SE" dirty="0" smtClean="0">
                  <a:solidFill>
                    <a:schemeClr val="tx1"/>
                  </a:solidFill>
                </a:rPr>
                <a:t>VSS</a:t>
              </a:r>
            </a:p>
          </p:txBody>
        </p:sp>
        <p:sp>
          <p:nvSpPr>
            <p:cNvPr id="153" name="Rectangle 152"/>
            <p:cNvSpPr/>
            <p:nvPr/>
          </p:nvSpPr>
          <p:spPr>
            <a:xfrm>
              <a:off x="6172691" y="3180657"/>
              <a:ext cx="325313" cy="369332"/>
            </a:xfrm>
            <a:prstGeom prst="rect">
              <a:avLst/>
            </a:prstGeom>
            <a:solidFill>
              <a:schemeClr val="bg1"/>
            </a:solidFill>
          </p:spPr>
          <p:txBody>
            <a:bodyPr wrap="square">
              <a:spAutoFit/>
            </a:bodyPr>
            <a:lstStyle/>
            <a:p>
              <a:pPr algn="ctr"/>
              <a:r>
                <a:rPr lang="sv-SE" dirty="0"/>
                <a:t>Y</a:t>
              </a:r>
              <a:endParaRPr lang="sv-SE" dirty="0" smtClean="0">
                <a:solidFill>
                  <a:schemeClr val="tx1"/>
                </a:solidFill>
              </a:endParaRPr>
            </a:p>
          </p:txBody>
        </p:sp>
      </p:grpSp>
    </p:spTree>
    <p:custDataLst>
      <p:tags r:id="rId2"/>
    </p:custDataLst>
    <p:extLst>
      <p:ext uri="{BB962C8B-B14F-4D97-AF65-F5344CB8AC3E}">
        <p14:creationId xmlns:p14="http://schemas.microsoft.com/office/powerpoint/2010/main" val="3285539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Designing gates with switches</a:t>
            </a:r>
          </a:p>
        </p:txBody>
      </p:sp>
      <p:sp>
        <p:nvSpPr>
          <p:cNvPr id="3" name="Date Placeholder 2"/>
          <p:cNvSpPr>
            <a:spLocks noGrp="1"/>
          </p:cNvSpPr>
          <p:nvPr>
            <p:ph type="dt" sz="half" idx="10"/>
          </p:nvPr>
        </p:nvSpPr>
        <p:spPr/>
        <p:txBody>
          <a:bodyPr/>
          <a:lstStyle/>
          <a:p>
            <a:r>
              <a:rPr lang="sv-SE" smtClean="0"/>
              <a:t>2017</a:t>
            </a:r>
            <a:endParaRPr lang="sv-SE"/>
          </a:p>
        </p:txBody>
      </p:sp>
      <p:sp>
        <p:nvSpPr>
          <p:cNvPr id="4" name="Footer Placeholder 3"/>
          <p:cNvSpPr>
            <a:spLocks noGrp="1"/>
          </p:cNvSpPr>
          <p:nvPr>
            <p:ph type="ftr" sz="quarter" idx="11"/>
          </p:nvPr>
        </p:nvSpPr>
        <p:spPr/>
        <p:txBody>
          <a:bodyPr/>
          <a:lstStyle/>
          <a:p>
            <a:r>
              <a:rPr lang="sv-SE" smtClean="0"/>
              <a:t>Integrated Circuit Design</a:t>
            </a:r>
            <a:endParaRPr lang="sv-SE"/>
          </a:p>
        </p:txBody>
      </p:sp>
      <p:sp>
        <p:nvSpPr>
          <p:cNvPr id="5" name="Slide Number Placeholder 4"/>
          <p:cNvSpPr>
            <a:spLocks noGrp="1"/>
          </p:cNvSpPr>
          <p:nvPr>
            <p:ph type="sldNum" sz="quarter" idx="12"/>
          </p:nvPr>
        </p:nvSpPr>
        <p:spPr/>
        <p:txBody>
          <a:bodyPr/>
          <a:lstStyle/>
          <a:p>
            <a:r>
              <a:rPr lang="sv-SE" dirty="0" smtClean="0"/>
              <a:t>2:4</a:t>
            </a:r>
            <a:endParaRPr lang="sv-SE" dirty="0"/>
          </a:p>
        </p:txBody>
      </p:sp>
      <p:sp>
        <p:nvSpPr>
          <p:cNvPr id="39" name="Rectangle 38"/>
          <p:cNvSpPr/>
          <p:nvPr/>
        </p:nvSpPr>
        <p:spPr>
          <a:xfrm>
            <a:off x="3909051" y="2005055"/>
            <a:ext cx="1123664" cy="369332"/>
          </a:xfrm>
          <a:prstGeom prst="rect">
            <a:avLst/>
          </a:prstGeom>
        </p:spPr>
        <p:txBody>
          <a:bodyPr wrap="square">
            <a:spAutoFit/>
          </a:bodyPr>
          <a:lstStyle/>
          <a:p>
            <a:pPr algn="ctr"/>
            <a:r>
              <a:rPr lang="sv-SE" dirty="0" smtClean="0">
                <a:solidFill>
                  <a:schemeClr val="tx1"/>
                </a:solidFill>
              </a:rPr>
              <a:t>VDD</a:t>
            </a:r>
          </a:p>
        </p:txBody>
      </p:sp>
      <p:grpSp>
        <p:nvGrpSpPr>
          <p:cNvPr id="178" name="Group 177"/>
          <p:cNvGrpSpPr/>
          <p:nvPr/>
        </p:nvGrpSpPr>
        <p:grpSpPr>
          <a:xfrm>
            <a:off x="6482921" y="4042308"/>
            <a:ext cx="2765846" cy="2308070"/>
            <a:chOff x="6482921" y="3788298"/>
            <a:chExt cx="2765846" cy="2308070"/>
          </a:xfrm>
        </p:grpSpPr>
        <p:graphicFrame>
          <p:nvGraphicFramePr>
            <p:cNvPr id="179" name="Object 178"/>
            <p:cNvGraphicFramePr>
              <a:graphicFrameLocks noChangeAspect="1"/>
            </p:cNvGraphicFramePr>
            <p:nvPr>
              <p:extLst>
                <p:ext uri="{D42A27DB-BD31-4B8C-83A1-F6EECF244321}">
                  <p14:modId xmlns:p14="http://schemas.microsoft.com/office/powerpoint/2010/main" val="1104614099"/>
                </p:ext>
              </p:extLst>
            </p:nvPr>
          </p:nvGraphicFramePr>
          <p:xfrm>
            <a:off x="6937818" y="3788298"/>
            <a:ext cx="1514475" cy="561975"/>
          </p:xfrm>
          <a:graphic>
            <a:graphicData uri="http://schemas.openxmlformats.org/presentationml/2006/ole">
              <mc:AlternateContent xmlns:mc="http://schemas.openxmlformats.org/markup-compatibility/2006">
                <mc:Choice xmlns:v="urn:schemas-microsoft-com:vml" Requires="v">
                  <p:oleObj spid="_x0000_s26682" name="Equation" r:id="rId5" imgW="672840" imgH="203040" progId="Equation.DSMT4">
                    <p:embed/>
                  </p:oleObj>
                </mc:Choice>
                <mc:Fallback>
                  <p:oleObj name="Equation" r:id="rId5" imgW="672840" imgH="203040" progId="Equation.DSMT4">
                    <p:embed/>
                    <p:pic>
                      <p:nvPicPr>
                        <p:cNvPr id="0" name=""/>
                        <p:cNvPicPr>
                          <a:picLocks noChangeAspect="1" noChangeArrowheads="1"/>
                        </p:cNvPicPr>
                        <p:nvPr/>
                      </p:nvPicPr>
                      <p:blipFill>
                        <a:blip r:embed="rId6"/>
                        <a:srcRect/>
                        <a:stretch>
                          <a:fillRect/>
                        </a:stretch>
                      </p:blipFill>
                      <p:spPr bwMode="auto">
                        <a:xfrm>
                          <a:off x="6937818" y="3788298"/>
                          <a:ext cx="15144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81" name="Group 180"/>
            <p:cNvGrpSpPr/>
            <p:nvPr/>
          </p:nvGrpSpPr>
          <p:grpSpPr>
            <a:xfrm>
              <a:off x="6482921" y="4439720"/>
              <a:ext cx="2765846" cy="1656648"/>
              <a:chOff x="6482921" y="4795334"/>
              <a:chExt cx="2765846" cy="1656648"/>
            </a:xfrm>
          </p:grpSpPr>
          <p:grpSp>
            <p:nvGrpSpPr>
              <p:cNvPr id="182" name="Group 181"/>
              <p:cNvGrpSpPr/>
              <p:nvPr/>
            </p:nvGrpSpPr>
            <p:grpSpPr>
              <a:xfrm>
                <a:off x="6757489" y="5916748"/>
                <a:ext cx="967669" cy="257205"/>
                <a:chOff x="627922" y="5523587"/>
                <a:chExt cx="1203714" cy="319945"/>
              </a:xfrm>
            </p:grpSpPr>
            <p:cxnSp>
              <p:nvCxnSpPr>
                <p:cNvPr id="195" name="Straight Connector 194"/>
                <p:cNvCxnSpPr/>
                <p:nvPr/>
              </p:nvCxnSpPr>
              <p:spPr>
                <a:xfrm>
                  <a:off x="627922" y="5523587"/>
                  <a:ext cx="120371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627922" y="5843532"/>
                  <a:ext cx="120371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p:nvGrpSpPr>
            <p:grpSpPr>
              <a:xfrm>
                <a:off x="6757489" y="5003296"/>
                <a:ext cx="967669" cy="257205"/>
                <a:chOff x="627922" y="4580355"/>
                <a:chExt cx="1203714" cy="319945"/>
              </a:xfrm>
            </p:grpSpPr>
            <p:cxnSp>
              <p:nvCxnSpPr>
                <p:cNvPr id="193" name="Straight Connector 192"/>
                <p:cNvCxnSpPr/>
                <p:nvPr/>
              </p:nvCxnSpPr>
              <p:spPr>
                <a:xfrm>
                  <a:off x="627922" y="4580355"/>
                  <a:ext cx="120371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a:off x="627922" y="4900300"/>
                  <a:ext cx="120371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4" name="Rectangle 183"/>
              <p:cNvSpPr/>
              <p:nvPr/>
            </p:nvSpPr>
            <p:spPr>
              <a:xfrm>
                <a:off x="7120238" y="4795334"/>
                <a:ext cx="673128" cy="6731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chemeClr val="tx1"/>
                    </a:solidFill>
                  </a:rPr>
                  <a:t>&amp;</a:t>
                </a:r>
                <a:endParaRPr lang="sv-SE" dirty="0">
                  <a:solidFill>
                    <a:schemeClr val="tx1"/>
                  </a:solidFill>
                </a:endParaRPr>
              </a:p>
            </p:txBody>
          </p:sp>
          <p:sp>
            <p:nvSpPr>
              <p:cNvPr id="185" name="Rectangle 184"/>
              <p:cNvSpPr/>
              <p:nvPr/>
            </p:nvSpPr>
            <p:spPr>
              <a:xfrm>
                <a:off x="7120151" y="5708786"/>
                <a:ext cx="673128" cy="6731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chemeClr val="tx1"/>
                    </a:solidFill>
                  </a:rPr>
                  <a:t>&amp;</a:t>
                </a:r>
                <a:endParaRPr lang="sv-SE" dirty="0">
                  <a:solidFill>
                    <a:schemeClr val="tx1"/>
                  </a:solidFill>
                </a:endParaRPr>
              </a:p>
            </p:txBody>
          </p:sp>
          <p:cxnSp>
            <p:nvCxnSpPr>
              <p:cNvPr id="186" name="Straight Connector 185"/>
              <p:cNvCxnSpPr/>
              <p:nvPr/>
            </p:nvCxnSpPr>
            <p:spPr>
              <a:xfrm>
                <a:off x="7982573" y="5602825"/>
                <a:ext cx="96766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7" name="Rectangle 186"/>
              <p:cNvSpPr/>
              <p:nvPr/>
            </p:nvSpPr>
            <p:spPr>
              <a:xfrm>
                <a:off x="7793279" y="5266262"/>
                <a:ext cx="673128" cy="6731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chemeClr val="tx1"/>
                    </a:solidFill>
                  </a:rPr>
                  <a:t>≥1</a:t>
                </a:r>
                <a:endParaRPr lang="sv-SE" dirty="0">
                  <a:solidFill>
                    <a:schemeClr val="tx1"/>
                  </a:solidFill>
                </a:endParaRPr>
              </a:p>
            </p:txBody>
          </p:sp>
          <p:sp>
            <p:nvSpPr>
              <p:cNvPr id="188" name="Oval 187"/>
              <p:cNvSpPr/>
              <p:nvPr/>
            </p:nvSpPr>
            <p:spPr>
              <a:xfrm>
                <a:off x="8466407" y="5520954"/>
                <a:ext cx="163743" cy="16374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0" name="Rectangle 189"/>
              <p:cNvSpPr/>
              <p:nvPr/>
            </p:nvSpPr>
            <p:spPr>
              <a:xfrm>
                <a:off x="6482921" y="4808455"/>
                <a:ext cx="287813" cy="1643527"/>
              </a:xfrm>
              <a:prstGeom prst="rect">
                <a:avLst/>
              </a:prstGeom>
            </p:spPr>
            <p:txBody>
              <a:bodyPr wrap="square">
                <a:spAutoFit/>
              </a:bodyPr>
              <a:lstStyle/>
              <a:p>
                <a:pPr algn="ctr"/>
                <a:r>
                  <a:rPr lang="sv-SE" dirty="0" smtClean="0"/>
                  <a:t>AB</a:t>
                </a:r>
              </a:p>
              <a:p>
                <a:pPr algn="ctr">
                  <a:lnSpc>
                    <a:spcPct val="70000"/>
                  </a:lnSpc>
                </a:pPr>
                <a:endParaRPr lang="sv-SE" dirty="0" smtClean="0"/>
              </a:p>
              <a:p>
                <a:pPr algn="ctr">
                  <a:lnSpc>
                    <a:spcPct val="70000"/>
                  </a:lnSpc>
                </a:pPr>
                <a:endParaRPr lang="sv-SE" dirty="0" smtClean="0"/>
              </a:p>
              <a:p>
                <a:pPr algn="ctr"/>
                <a:r>
                  <a:rPr lang="sv-SE" dirty="0" smtClean="0"/>
                  <a:t>CD</a:t>
                </a:r>
                <a:endParaRPr lang="sv-SE" dirty="0" smtClean="0">
                  <a:solidFill>
                    <a:schemeClr val="tx1"/>
                  </a:solidFill>
                </a:endParaRPr>
              </a:p>
            </p:txBody>
          </p:sp>
          <p:sp>
            <p:nvSpPr>
              <p:cNvPr id="192" name="Rectangle 191"/>
              <p:cNvSpPr/>
              <p:nvPr/>
            </p:nvSpPr>
            <p:spPr>
              <a:xfrm>
                <a:off x="8951891" y="5418159"/>
                <a:ext cx="296876" cy="369332"/>
              </a:xfrm>
              <a:prstGeom prst="rect">
                <a:avLst/>
              </a:prstGeom>
            </p:spPr>
            <p:txBody>
              <a:bodyPr wrap="none">
                <a:spAutoFit/>
              </a:bodyPr>
              <a:lstStyle/>
              <a:p>
                <a:r>
                  <a:rPr lang="sv-SE" dirty="0" smtClean="0"/>
                  <a:t>Y</a:t>
                </a:r>
                <a:endParaRPr lang="sv-SE" dirty="0"/>
              </a:p>
            </p:txBody>
          </p:sp>
        </p:grpSp>
      </p:grpSp>
      <p:sp>
        <p:nvSpPr>
          <p:cNvPr id="198" name="Rectangle 197"/>
          <p:cNvSpPr/>
          <p:nvPr/>
        </p:nvSpPr>
        <p:spPr>
          <a:xfrm>
            <a:off x="1386850" y="1310378"/>
            <a:ext cx="7132300" cy="646331"/>
          </a:xfrm>
          <a:prstGeom prst="rect">
            <a:avLst/>
          </a:prstGeom>
        </p:spPr>
        <p:txBody>
          <a:bodyPr wrap="square">
            <a:spAutoFit/>
          </a:bodyPr>
          <a:lstStyle/>
          <a:p>
            <a:pPr algn="ctr"/>
            <a:r>
              <a:rPr lang="sv-SE" dirty="0" smtClean="0">
                <a:solidFill>
                  <a:schemeClr val="tx1"/>
                </a:solidFill>
              </a:rPr>
              <a:t>Already the first lecture we learnt how to design gates with switches</a:t>
            </a:r>
          </a:p>
          <a:p>
            <a:pPr algn="ctr"/>
            <a:r>
              <a:rPr lang="sv-SE" dirty="0"/>
              <a:t>a</a:t>
            </a:r>
            <a:r>
              <a:rPr lang="sv-SE" dirty="0" smtClean="0"/>
              <a:t>nd in CMOS there are two complementary switches</a:t>
            </a:r>
            <a:endParaRPr lang="sv-SE" dirty="0" smtClean="0">
              <a:solidFill>
                <a:schemeClr val="tx1"/>
              </a:solidFill>
            </a:endParaRPr>
          </a:p>
        </p:txBody>
      </p:sp>
      <p:grpSp>
        <p:nvGrpSpPr>
          <p:cNvPr id="199" name="Group 198"/>
          <p:cNvGrpSpPr/>
          <p:nvPr/>
        </p:nvGrpSpPr>
        <p:grpSpPr>
          <a:xfrm>
            <a:off x="6848475" y="2001664"/>
            <a:ext cx="2361427" cy="1930573"/>
            <a:chOff x="6848475" y="1679918"/>
            <a:chExt cx="2361427" cy="1930573"/>
          </a:xfrm>
        </p:grpSpPr>
        <p:sp>
          <p:nvSpPr>
            <p:cNvPr id="200" name="Up Arrow 199"/>
            <p:cNvSpPr/>
            <p:nvPr/>
          </p:nvSpPr>
          <p:spPr>
            <a:xfrm>
              <a:off x="7125730" y="3024445"/>
              <a:ext cx="930875" cy="58604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1" name="Rectangle 200"/>
            <p:cNvSpPr/>
            <p:nvPr/>
          </p:nvSpPr>
          <p:spPr>
            <a:xfrm>
              <a:off x="6985685" y="1679918"/>
              <a:ext cx="2224217" cy="646331"/>
            </a:xfrm>
            <a:prstGeom prst="rect">
              <a:avLst/>
            </a:prstGeom>
          </p:spPr>
          <p:txBody>
            <a:bodyPr wrap="square">
              <a:spAutoFit/>
            </a:bodyPr>
            <a:lstStyle/>
            <a:p>
              <a:r>
                <a:rPr lang="sv-SE" dirty="0" smtClean="0"/>
                <a:t>According to de Morgan´s theorem</a:t>
              </a:r>
              <a:endParaRPr lang="sv-SE" dirty="0"/>
            </a:p>
          </p:txBody>
        </p:sp>
        <p:graphicFrame>
          <p:nvGraphicFramePr>
            <p:cNvPr id="202" name="Object 201"/>
            <p:cNvGraphicFramePr>
              <a:graphicFrameLocks noChangeAspect="1"/>
            </p:cNvGraphicFramePr>
            <p:nvPr>
              <p:extLst>
                <p:ext uri="{D42A27DB-BD31-4B8C-83A1-F6EECF244321}">
                  <p14:modId xmlns:p14="http://schemas.microsoft.com/office/powerpoint/2010/main" val="3717516642"/>
                </p:ext>
              </p:extLst>
            </p:nvPr>
          </p:nvGraphicFramePr>
          <p:xfrm>
            <a:off x="6848475" y="2395538"/>
            <a:ext cx="2286000" cy="774700"/>
          </p:xfrm>
          <a:graphic>
            <a:graphicData uri="http://schemas.openxmlformats.org/presentationml/2006/ole">
              <mc:AlternateContent xmlns:mc="http://schemas.openxmlformats.org/markup-compatibility/2006">
                <mc:Choice xmlns:v="urn:schemas-microsoft-com:vml" Requires="v">
                  <p:oleObj spid="_x0000_s26683" name="Equation" r:id="rId7" imgW="1015920" imgH="279360" progId="Equation.DSMT4">
                    <p:embed/>
                  </p:oleObj>
                </mc:Choice>
                <mc:Fallback>
                  <p:oleObj name="Equation" r:id="rId7" imgW="1015920" imgH="27936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48475" y="2395538"/>
                          <a:ext cx="22860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43" name="Left Arrow 42"/>
          <p:cNvSpPr/>
          <p:nvPr/>
        </p:nvSpPr>
        <p:spPr>
          <a:xfrm>
            <a:off x="6044832" y="4107964"/>
            <a:ext cx="741405" cy="61121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203" name="Group 202"/>
          <p:cNvGrpSpPr/>
          <p:nvPr/>
        </p:nvGrpSpPr>
        <p:grpSpPr>
          <a:xfrm>
            <a:off x="807956" y="1841308"/>
            <a:ext cx="1569002" cy="3868535"/>
            <a:chOff x="755965" y="1841308"/>
            <a:chExt cx="1569002" cy="3868535"/>
          </a:xfrm>
        </p:grpSpPr>
        <p:cxnSp>
          <p:nvCxnSpPr>
            <p:cNvPr id="204" name="Straight Connector 203"/>
            <p:cNvCxnSpPr/>
            <p:nvPr/>
          </p:nvCxnSpPr>
          <p:spPr>
            <a:xfrm>
              <a:off x="904084" y="4789423"/>
              <a:ext cx="246493"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05" name="Rectangle 204"/>
            <p:cNvSpPr/>
            <p:nvPr/>
          </p:nvSpPr>
          <p:spPr>
            <a:xfrm rot="16200000">
              <a:off x="1125159" y="4653466"/>
              <a:ext cx="271916" cy="271916"/>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6" name="Rectangle 205"/>
            <p:cNvSpPr/>
            <p:nvPr/>
          </p:nvSpPr>
          <p:spPr>
            <a:xfrm>
              <a:off x="971819" y="3934880"/>
              <a:ext cx="1353148" cy="369332"/>
            </a:xfrm>
            <a:prstGeom prst="rect">
              <a:avLst/>
            </a:prstGeom>
          </p:spPr>
          <p:txBody>
            <a:bodyPr wrap="square">
              <a:spAutoFit/>
            </a:bodyPr>
            <a:lstStyle/>
            <a:p>
              <a:pPr algn="ctr"/>
              <a:r>
                <a:rPr lang="sv-SE" dirty="0" smtClean="0">
                  <a:solidFill>
                    <a:schemeClr val="tx1"/>
                  </a:solidFill>
                </a:rPr>
                <a:t>N-switch</a:t>
              </a:r>
            </a:p>
          </p:txBody>
        </p:sp>
        <p:sp>
          <p:nvSpPr>
            <p:cNvPr id="207" name="Rectangle 206"/>
            <p:cNvSpPr/>
            <p:nvPr/>
          </p:nvSpPr>
          <p:spPr>
            <a:xfrm>
              <a:off x="755965" y="4692988"/>
              <a:ext cx="169883" cy="192870"/>
            </a:xfrm>
            <a:prstGeom prst="rect">
              <a:avLst/>
            </a:prstGeom>
          </p:spPr>
          <p:txBody>
            <a:bodyPr wrap="square">
              <a:spAutoFit/>
            </a:bodyPr>
            <a:lstStyle/>
            <a:p>
              <a:pPr algn="ctr"/>
              <a:r>
                <a:rPr lang="sv-SE" dirty="0" smtClean="0">
                  <a:solidFill>
                    <a:schemeClr val="tx1"/>
                  </a:solidFill>
                </a:rPr>
                <a:t>A</a:t>
              </a:r>
            </a:p>
          </p:txBody>
        </p:sp>
        <p:grpSp>
          <p:nvGrpSpPr>
            <p:cNvPr id="208" name="Group 207"/>
            <p:cNvGrpSpPr/>
            <p:nvPr/>
          </p:nvGrpSpPr>
          <p:grpSpPr>
            <a:xfrm>
              <a:off x="1677672" y="4303069"/>
              <a:ext cx="579561" cy="981552"/>
              <a:chOff x="2073678" y="2569631"/>
              <a:chExt cx="1109817" cy="1879600"/>
            </a:xfrm>
          </p:grpSpPr>
          <p:cxnSp>
            <p:nvCxnSpPr>
              <p:cNvPr id="236" name="Straight Connector 235"/>
              <p:cNvCxnSpPr/>
              <p:nvPr/>
            </p:nvCxnSpPr>
            <p:spPr>
              <a:xfrm flipV="1">
                <a:off x="3183495" y="2569631"/>
                <a:ext cx="0" cy="68791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flipV="1">
                <a:off x="3175033" y="3761314"/>
                <a:ext cx="0" cy="68791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flipV="1">
                <a:off x="3007808" y="3244849"/>
                <a:ext cx="0" cy="5206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a:off x="3007808" y="3249081"/>
                <a:ext cx="1756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a:off x="2999346" y="3765548"/>
                <a:ext cx="1756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flipV="1">
                <a:off x="2880808" y="3244849"/>
                <a:ext cx="0" cy="5206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a:off x="2408791" y="3505198"/>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48" name="Rectangle 247"/>
              <p:cNvSpPr/>
              <p:nvPr/>
            </p:nvSpPr>
            <p:spPr>
              <a:xfrm>
                <a:off x="2073678" y="3320017"/>
                <a:ext cx="325313" cy="369332"/>
              </a:xfrm>
              <a:prstGeom prst="rect">
                <a:avLst/>
              </a:prstGeom>
            </p:spPr>
            <p:txBody>
              <a:bodyPr wrap="square">
                <a:spAutoFit/>
              </a:bodyPr>
              <a:lstStyle/>
              <a:p>
                <a:pPr algn="ctr"/>
                <a:r>
                  <a:rPr lang="sv-SE" dirty="0" smtClean="0">
                    <a:solidFill>
                      <a:schemeClr val="tx1"/>
                    </a:solidFill>
                  </a:rPr>
                  <a:t>A</a:t>
                </a:r>
              </a:p>
            </p:txBody>
          </p:sp>
        </p:grpSp>
        <p:sp>
          <p:nvSpPr>
            <p:cNvPr id="209" name="Rectangle 208"/>
            <p:cNvSpPr/>
            <p:nvPr/>
          </p:nvSpPr>
          <p:spPr>
            <a:xfrm>
              <a:off x="1039555" y="5340511"/>
              <a:ext cx="1158890" cy="369332"/>
            </a:xfrm>
            <a:prstGeom prst="rect">
              <a:avLst/>
            </a:prstGeom>
          </p:spPr>
          <p:txBody>
            <a:bodyPr wrap="square">
              <a:spAutoFit/>
            </a:bodyPr>
            <a:lstStyle/>
            <a:p>
              <a:pPr algn="ctr"/>
              <a:r>
                <a:rPr lang="sv-SE" dirty="0" smtClean="0">
                  <a:solidFill>
                    <a:schemeClr val="tx1"/>
                  </a:solidFill>
                </a:rPr>
                <a:t>nMOSFET</a:t>
              </a:r>
            </a:p>
          </p:txBody>
        </p:sp>
        <p:grpSp>
          <p:nvGrpSpPr>
            <p:cNvPr id="210" name="Group 209"/>
            <p:cNvGrpSpPr/>
            <p:nvPr/>
          </p:nvGrpSpPr>
          <p:grpSpPr>
            <a:xfrm>
              <a:off x="1211707" y="4304212"/>
              <a:ext cx="46445" cy="966238"/>
              <a:chOff x="2001794" y="2573585"/>
              <a:chExt cx="88939" cy="1850275"/>
            </a:xfrm>
          </p:grpSpPr>
          <p:cxnSp>
            <p:nvCxnSpPr>
              <p:cNvPr id="233" name="Straight Connector 232"/>
              <p:cNvCxnSpPr/>
              <p:nvPr/>
            </p:nvCxnSpPr>
            <p:spPr>
              <a:xfrm flipV="1">
                <a:off x="2090725" y="3670518"/>
                <a:ext cx="0" cy="753342"/>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flipV="1">
                <a:off x="2090733" y="2573585"/>
                <a:ext cx="0" cy="819884"/>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p:nvCxnSpPr>
            <p:spPr>
              <a:xfrm flipH="1" flipV="1">
                <a:off x="2001794" y="3364240"/>
                <a:ext cx="87050" cy="314514"/>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12" name="Group 211"/>
            <p:cNvGrpSpPr>
              <a:grpSpLocks noChangeAspect="1"/>
            </p:cNvGrpSpPr>
            <p:nvPr/>
          </p:nvGrpSpPr>
          <p:grpSpPr>
            <a:xfrm>
              <a:off x="770635" y="1841308"/>
              <a:ext cx="1501268" cy="1766495"/>
              <a:chOff x="5329379" y="1900555"/>
              <a:chExt cx="2874819" cy="3382711"/>
            </a:xfrm>
          </p:grpSpPr>
          <p:cxnSp>
            <p:nvCxnSpPr>
              <p:cNvPr id="214" name="Straight Connector 213"/>
              <p:cNvCxnSpPr/>
              <p:nvPr/>
            </p:nvCxnSpPr>
            <p:spPr>
              <a:xfrm>
                <a:off x="5613016" y="3536943"/>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31" name="Rectangle 230"/>
              <p:cNvSpPr/>
              <p:nvPr/>
            </p:nvSpPr>
            <p:spPr>
              <a:xfrm rot="16200000">
                <a:off x="6036359" y="3276594"/>
                <a:ext cx="520700" cy="520699"/>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6" name="Rectangle 215"/>
              <p:cNvSpPr/>
              <p:nvPr/>
            </p:nvSpPr>
            <p:spPr>
              <a:xfrm>
                <a:off x="5912570" y="1900555"/>
                <a:ext cx="2195320" cy="707244"/>
              </a:xfrm>
              <a:prstGeom prst="rect">
                <a:avLst/>
              </a:prstGeom>
            </p:spPr>
            <p:txBody>
              <a:bodyPr wrap="square">
                <a:spAutoFit/>
              </a:bodyPr>
              <a:lstStyle/>
              <a:p>
                <a:pPr algn="ctr"/>
                <a:r>
                  <a:rPr lang="sv-SE" dirty="0"/>
                  <a:t>P</a:t>
                </a:r>
                <a:r>
                  <a:rPr lang="sv-SE" dirty="0" smtClean="0">
                    <a:solidFill>
                      <a:schemeClr val="tx1"/>
                    </a:solidFill>
                  </a:rPr>
                  <a:t>-switch</a:t>
                </a:r>
              </a:p>
            </p:txBody>
          </p:sp>
          <p:sp>
            <p:nvSpPr>
              <p:cNvPr id="217" name="Rectangle 216"/>
              <p:cNvSpPr/>
              <p:nvPr/>
            </p:nvSpPr>
            <p:spPr>
              <a:xfrm>
                <a:off x="5329379" y="3352277"/>
                <a:ext cx="325313" cy="369332"/>
              </a:xfrm>
              <a:prstGeom prst="rect">
                <a:avLst/>
              </a:prstGeom>
            </p:spPr>
            <p:txBody>
              <a:bodyPr wrap="square">
                <a:spAutoFit/>
              </a:bodyPr>
              <a:lstStyle/>
              <a:p>
                <a:pPr algn="ctr"/>
                <a:r>
                  <a:rPr lang="sv-SE" dirty="0" smtClean="0">
                    <a:solidFill>
                      <a:schemeClr val="tx1"/>
                    </a:solidFill>
                  </a:rPr>
                  <a:t>A</a:t>
                </a:r>
              </a:p>
            </p:txBody>
          </p:sp>
          <p:grpSp>
            <p:nvGrpSpPr>
              <p:cNvPr id="218" name="Group 217"/>
              <p:cNvGrpSpPr/>
              <p:nvPr/>
            </p:nvGrpSpPr>
            <p:grpSpPr>
              <a:xfrm>
                <a:off x="7094381" y="2605610"/>
                <a:ext cx="1109817" cy="1879600"/>
                <a:chOff x="2073678" y="2569631"/>
                <a:chExt cx="1109817" cy="1879600"/>
              </a:xfrm>
            </p:grpSpPr>
            <p:cxnSp>
              <p:nvCxnSpPr>
                <p:cNvPr id="223" name="Straight Connector 222"/>
                <p:cNvCxnSpPr/>
                <p:nvPr/>
              </p:nvCxnSpPr>
              <p:spPr>
                <a:xfrm flipV="1">
                  <a:off x="3183495" y="2569631"/>
                  <a:ext cx="0" cy="68791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flipV="1">
                  <a:off x="3175033" y="3761314"/>
                  <a:ext cx="0" cy="68791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flipV="1">
                  <a:off x="3007808" y="3244849"/>
                  <a:ext cx="0" cy="5206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3007808" y="3249081"/>
                  <a:ext cx="1756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a:off x="2999346" y="3765548"/>
                  <a:ext cx="1756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flipV="1">
                  <a:off x="2880808" y="3244849"/>
                  <a:ext cx="0" cy="5206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a:off x="2408791" y="3505198"/>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30" name="Rectangle 229"/>
                <p:cNvSpPr/>
                <p:nvPr/>
              </p:nvSpPr>
              <p:spPr>
                <a:xfrm>
                  <a:off x="2073678" y="3320017"/>
                  <a:ext cx="325313" cy="369332"/>
                </a:xfrm>
                <a:prstGeom prst="rect">
                  <a:avLst/>
                </a:prstGeom>
              </p:spPr>
              <p:txBody>
                <a:bodyPr wrap="square">
                  <a:spAutoFit/>
                </a:bodyPr>
                <a:lstStyle/>
                <a:p>
                  <a:pPr algn="ctr"/>
                  <a:r>
                    <a:rPr lang="sv-SE" dirty="0" smtClean="0">
                      <a:solidFill>
                        <a:schemeClr val="tx1"/>
                      </a:solidFill>
                    </a:rPr>
                    <a:t>A</a:t>
                  </a:r>
                </a:p>
              </p:txBody>
            </p:sp>
          </p:grpSp>
          <p:sp>
            <p:nvSpPr>
              <p:cNvPr id="219" name="Oval 218"/>
              <p:cNvSpPr/>
              <p:nvPr/>
            </p:nvSpPr>
            <p:spPr>
              <a:xfrm>
                <a:off x="5885061" y="3461825"/>
                <a:ext cx="150247" cy="15024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0" name="Oval 219"/>
              <p:cNvSpPr/>
              <p:nvPr/>
            </p:nvSpPr>
            <p:spPr>
              <a:xfrm>
                <a:off x="7751264" y="3461818"/>
                <a:ext cx="150247" cy="15024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1" name="Rectangle 220"/>
              <p:cNvSpPr/>
              <p:nvPr/>
            </p:nvSpPr>
            <p:spPr>
              <a:xfrm>
                <a:off x="5912572" y="4576022"/>
                <a:ext cx="2202852" cy="707244"/>
              </a:xfrm>
              <a:prstGeom prst="rect">
                <a:avLst/>
              </a:prstGeom>
            </p:spPr>
            <p:txBody>
              <a:bodyPr wrap="square">
                <a:spAutoFit/>
              </a:bodyPr>
              <a:lstStyle/>
              <a:p>
                <a:pPr algn="ctr"/>
                <a:r>
                  <a:rPr lang="sv-SE" dirty="0" smtClean="0"/>
                  <a:t>pMOSFET</a:t>
                </a:r>
                <a:endParaRPr lang="sv-SE" dirty="0" smtClean="0">
                  <a:solidFill>
                    <a:schemeClr val="tx1"/>
                  </a:solidFill>
                </a:endParaRPr>
              </a:p>
            </p:txBody>
          </p:sp>
        </p:grpSp>
      </p:grpSp>
      <p:grpSp>
        <p:nvGrpSpPr>
          <p:cNvPr id="251" name="Group 250"/>
          <p:cNvGrpSpPr>
            <a:grpSpLocks noChangeAspect="1"/>
          </p:cNvGrpSpPr>
          <p:nvPr/>
        </p:nvGrpSpPr>
        <p:grpSpPr>
          <a:xfrm>
            <a:off x="807955" y="3934880"/>
            <a:ext cx="1569002" cy="1774963"/>
            <a:chOff x="1129753" y="1900561"/>
            <a:chExt cx="3004525" cy="3398925"/>
          </a:xfrm>
        </p:grpSpPr>
        <p:cxnSp>
          <p:nvCxnSpPr>
            <p:cNvPr id="275" name="Straight Connector 274"/>
            <p:cNvCxnSpPr/>
            <p:nvPr/>
          </p:nvCxnSpPr>
          <p:spPr>
            <a:xfrm>
              <a:off x="1413390" y="3536949"/>
              <a:ext cx="413624"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77" name="Rectangle 276"/>
            <p:cNvSpPr/>
            <p:nvPr/>
          </p:nvSpPr>
          <p:spPr>
            <a:xfrm>
              <a:off x="1543098" y="1900561"/>
              <a:ext cx="2591180" cy="707244"/>
            </a:xfrm>
            <a:prstGeom prst="rect">
              <a:avLst/>
            </a:prstGeom>
          </p:spPr>
          <p:txBody>
            <a:bodyPr wrap="square">
              <a:spAutoFit/>
            </a:bodyPr>
            <a:lstStyle/>
            <a:p>
              <a:pPr algn="ctr"/>
              <a:r>
                <a:rPr lang="sv-SE" dirty="0" smtClean="0">
                  <a:solidFill>
                    <a:schemeClr val="tx1"/>
                  </a:solidFill>
                </a:rPr>
                <a:t>N-switch</a:t>
              </a:r>
            </a:p>
          </p:txBody>
        </p:sp>
        <p:sp>
          <p:nvSpPr>
            <p:cNvPr id="278" name="Rectangle 277"/>
            <p:cNvSpPr/>
            <p:nvPr/>
          </p:nvSpPr>
          <p:spPr>
            <a:xfrm>
              <a:off x="1129753" y="3352283"/>
              <a:ext cx="325313" cy="369332"/>
            </a:xfrm>
            <a:prstGeom prst="rect">
              <a:avLst/>
            </a:prstGeom>
          </p:spPr>
          <p:txBody>
            <a:bodyPr wrap="square">
              <a:spAutoFit/>
            </a:bodyPr>
            <a:lstStyle/>
            <a:p>
              <a:pPr algn="ctr"/>
              <a:r>
                <a:rPr lang="sv-SE" dirty="0" smtClean="0">
                  <a:solidFill>
                    <a:schemeClr val="tx1"/>
                  </a:solidFill>
                </a:rPr>
                <a:t>A</a:t>
              </a:r>
            </a:p>
          </p:txBody>
        </p:sp>
        <p:grpSp>
          <p:nvGrpSpPr>
            <p:cNvPr id="279" name="Group 278"/>
            <p:cNvGrpSpPr/>
            <p:nvPr/>
          </p:nvGrpSpPr>
          <p:grpSpPr>
            <a:xfrm>
              <a:off x="2894755" y="2605616"/>
              <a:ext cx="1109817" cy="1879600"/>
              <a:chOff x="2073678" y="2569631"/>
              <a:chExt cx="1109817" cy="1879600"/>
            </a:xfrm>
          </p:grpSpPr>
          <p:cxnSp>
            <p:nvCxnSpPr>
              <p:cNvPr id="282" name="Straight Connector 281"/>
              <p:cNvCxnSpPr/>
              <p:nvPr/>
            </p:nvCxnSpPr>
            <p:spPr>
              <a:xfrm flipV="1">
                <a:off x="3183495" y="2569631"/>
                <a:ext cx="0" cy="68791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flipV="1">
                <a:off x="3175033" y="3761314"/>
                <a:ext cx="0" cy="68791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p:nvCxnSpPr>
            <p:spPr>
              <a:xfrm flipV="1">
                <a:off x="3007808" y="3244849"/>
                <a:ext cx="0" cy="5206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p:cNvCxnSpPr/>
              <p:nvPr/>
            </p:nvCxnSpPr>
            <p:spPr>
              <a:xfrm>
                <a:off x="3007808" y="3249081"/>
                <a:ext cx="1756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p:nvCxnSpPr>
            <p:spPr>
              <a:xfrm>
                <a:off x="2999346" y="3765548"/>
                <a:ext cx="1756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p:nvPr/>
            </p:nvCxnSpPr>
            <p:spPr>
              <a:xfrm flipV="1">
                <a:off x="2880808" y="3244849"/>
                <a:ext cx="0" cy="5206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p:nvCxnSpPr>
            <p:spPr>
              <a:xfrm>
                <a:off x="2408791" y="3505198"/>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89" name="Rectangle 288"/>
              <p:cNvSpPr/>
              <p:nvPr/>
            </p:nvSpPr>
            <p:spPr>
              <a:xfrm>
                <a:off x="2073678" y="3320017"/>
                <a:ext cx="325313" cy="369332"/>
              </a:xfrm>
              <a:prstGeom prst="rect">
                <a:avLst/>
              </a:prstGeom>
            </p:spPr>
            <p:txBody>
              <a:bodyPr wrap="square">
                <a:spAutoFit/>
              </a:bodyPr>
              <a:lstStyle/>
              <a:p>
                <a:pPr algn="ctr"/>
                <a:r>
                  <a:rPr lang="sv-SE" dirty="0" smtClean="0">
                    <a:solidFill>
                      <a:schemeClr val="tx1"/>
                    </a:solidFill>
                  </a:rPr>
                  <a:t>A</a:t>
                </a:r>
              </a:p>
            </p:txBody>
          </p:sp>
        </p:grpSp>
        <p:sp>
          <p:nvSpPr>
            <p:cNvPr id="280" name="Rectangle 279"/>
            <p:cNvSpPr/>
            <p:nvPr/>
          </p:nvSpPr>
          <p:spPr>
            <a:xfrm>
              <a:off x="1672808" y="4592242"/>
              <a:ext cx="2219190" cy="707244"/>
            </a:xfrm>
            <a:prstGeom prst="rect">
              <a:avLst/>
            </a:prstGeom>
          </p:spPr>
          <p:txBody>
            <a:bodyPr wrap="square">
              <a:spAutoFit/>
            </a:bodyPr>
            <a:lstStyle/>
            <a:p>
              <a:pPr algn="ctr"/>
              <a:r>
                <a:rPr lang="sv-SE" dirty="0" smtClean="0">
                  <a:solidFill>
                    <a:schemeClr val="tx1"/>
                  </a:solidFill>
                </a:rPr>
                <a:t>nMOSFET</a:t>
              </a:r>
            </a:p>
          </p:txBody>
        </p:sp>
      </p:grpSp>
      <p:cxnSp>
        <p:nvCxnSpPr>
          <p:cNvPr id="256" name="Straight Connector 255"/>
          <p:cNvCxnSpPr/>
          <p:nvPr/>
        </p:nvCxnSpPr>
        <p:spPr>
          <a:xfrm flipV="1">
            <a:off x="1324465" y="2209498"/>
            <a:ext cx="0" cy="395663"/>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flipH="1" flipV="1">
            <a:off x="1279006" y="2589898"/>
            <a:ext cx="45458" cy="164243"/>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77" name="Straight Connector 376"/>
          <p:cNvCxnSpPr/>
          <p:nvPr/>
        </p:nvCxnSpPr>
        <p:spPr>
          <a:xfrm flipV="1">
            <a:off x="1325452" y="2749839"/>
            <a:ext cx="0" cy="44121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378" name="Left Arrow 377"/>
          <p:cNvSpPr/>
          <p:nvPr/>
        </p:nvSpPr>
        <p:spPr>
          <a:xfrm>
            <a:off x="6044832" y="2755045"/>
            <a:ext cx="741405" cy="61121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390" name="Group 389"/>
          <p:cNvGrpSpPr/>
          <p:nvPr/>
        </p:nvGrpSpPr>
        <p:grpSpPr>
          <a:xfrm>
            <a:off x="3851599" y="2005055"/>
            <a:ext cx="2646405" cy="3634726"/>
            <a:chOff x="3851599" y="1437766"/>
            <a:chExt cx="2646405" cy="3634726"/>
          </a:xfrm>
        </p:grpSpPr>
        <p:cxnSp>
          <p:nvCxnSpPr>
            <p:cNvPr id="391" name="Straight Connector 390"/>
            <p:cNvCxnSpPr/>
            <p:nvPr/>
          </p:nvCxnSpPr>
          <p:spPr>
            <a:xfrm flipV="1">
              <a:off x="4625411" y="3373200"/>
              <a:ext cx="15472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392" name="Rectangle 391"/>
            <p:cNvSpPr/>
            <p:nvPr/>
          </p:nvSpPr>
          <p:spPr>
            <a:xfrm>
              <a:off x="3851605" y="4104656"/>
              <a:ext cx="325313" cy="369332"/>
            </a:xfrm>
            <a:prstGeom prst="rect">
              <a:avLst/>
            </a:prstGeom>
            <a:solidFill>
              <a:schemeClr val="bg1"/>
            </a:solidFill>
          </p:spPr>
          <p:txBody>
            <a:bodyPr wrap="square">
              <a:spAutoFit/>
            </a:bodyPr>
            <a:lstStyle/>
            <a:p>
              <a:pPr algn="ctr"/>
              <a:r>
                <a:rPr lang="sv-SE" dirty="0"/>
                <a:t>B</a:t>
              </a:r>
              <a:endParaRPr lang="sv-SE" dirty="0" smtClean="0">
                <a:solidFill>
                  <a:schemeClr val="tx1"/>
                </a:solidFill>
              </a:endParaRPr>
            </a:p>
          </p:txBody>
        </p:sp>
        <p:sp>
          <p:nvSpPr>
            <p:cNvPr id="393" name="Rectangle 392"/>
            <p:cNvSpPr/>
            <p:nvPr/>
          </p:nvSpPr>
          <p:spPr>
            <a:xfrm>
              <a:off x="3851605" y="3489478"/>
              <a:ext cx="325313" cy="369332"/>
            </a:xfrm>
            <a:prstGeom prst="rect">
              <a:avLst/>
            </a:prstGeom>
            <a:solidFill>
              <a:schemeClr val="bg1"/>
            </a:solidFill>
          </p:spPr>
          <p:txBody>
            <a:bodyPr wrap="square">
              <a:spAutoFit/>
            </a:bodyPr>
            <a:lstStyle/>
            <a:p>
              <a:pPr algn="ctr"/>
              <a:r>
                <a:rPr lang="sv-SE" dirty="0" smtClean="0"/>
                <a:t>A</a:t>
              </a:r>
              <a:endParaRPr lang="sv-SE" dirty="0" smtClean="0">
                <a:solidFill>
                  <a:schemeClr val="tx1"/>
                </a:solidFill>
              </a:endParaRPr>
            </a:p>
          </p:txBody>
        </p:sp>
        <p:sp>
          <p:nvSpPr>
            <p:cNvPr id="394" name="Rectangle 393"/>
            <p:cNvSpPr/>
            <p:nvPr/>
          </p:nvSpPr>
          <p:spPr>
            <a:xfrm>
              <a:off x="5719519" y="4094445"/>
              <a:ext cx="325313" cy="369332"/>
            </a:xfrm>
            <a:prstGeom prst="rect">
              <a:avLst/>
            </a:prstGeom>
            <a:solidFill>
              <a:schemeClr val="bg1"/>
            </a:solidFill>
          </p:spPr>
          <p:txBody>
            <a:bodyPr wrap="square">
              <a:spAutoFit/>
            </a:bodyPr>
            <a:lstStyle/>
            <a:p>
              <a:pPr algn="ctr"/>
              <a:r>
                <a:rPr lang="sv-SE" dirty="0"/>
                <a:t>D</a:t>
              </a:r>
              <a:endParaRPr lang="sv-SE" dirty="0" smtClean="0">
                <a:solidFill>
                  <a:schemeClr val="tx1"/>
                </a:solidFill>
              </a:endParaRPr>
            </a:p>
          </p:txBody>
        </p:sp>
        <p:sp>
          <p:nvSpPr>
            <p:cNvPr id="395" name="Rectangle 394"/>
            <p:cNvSpPr/>
            <p:nvPr/>
          </p:nvSpPr>
          <p:spPr>
            <a:xfrm>
              <a:off x="5719519" y="3496201"/>
              <a:ext cx="325313" cy="369332"/>
            </a:xfrm>
            <a:prstGeom prst="rect">
              <a:avLst/>
            </a:prstGeom>
            <a:solidFill>
              <a:schemeClr val="bg1"/>
            </a:solidFill>
          </p:spPr>
          <p:txBody>
            <a:bodyPr wrap="square">
              <a:spAutoFit/>
            </a:bodyPr>
            <a:lstStyle/>
            <a:p>
              <a:pPr algn="ctr"/>
              <a:r>
                <a:rPr lang="sv-SE" dirty="0"/>
                <a:t>C</a:t>
              </a:r>
              <a:endParaRPr lang="sv-SE" dirty="0" smtClean="0">
                <a:solidFill>
                  <a:schemeClr val="tx1"/>
                </a:solidFill>
              </a:endParaRPr>
            </a:p>
          </p:txBody>
        </p:sp>
        <p:sp>
          <p:nvSpPr>
            <p:cNvPr id="396" name="Rectangle 395"/>
            <p:cNvSpPr/>
            <p:nvPr/>
          </p:nvSpPr>
          <p:spPr>
            <a:xfrm>
              <a:off x="3851599" y="2843067"/>
              <a:ext cx="325313" cy="369332"/>
            </a:xfrm>
            <a:prstGeom prst="rect">
              <a:avLst/>
            </a:prstGeom>
            <a:solidFill>
              <a:schemeClr val="bg1"/>
            </a:solidFill>
          </p:spPr>
          <p:txBody>
            <a:bodyPr wrap="square">
              <a:spAutoFit/>
            </a:bodyPr>
            <a:lstStyle/>
            <a:p>
              <a:pPr algn="ctr"/>
              <a:r>
                <a:rPr lang="sv-SE" dirty="0"/>
                <a:t>A</a:t>
              </a:r>
              <a:endParaRPr lang="sv-SE" dirty="0" smtClean="0">
                <a:solidFill>
                  <a:schemeClr val="tx1"/>
                </a:solidFill>
              </a:endParaRPr>
            </a:p>
          </p:txBody>
        </p:sp>
        <p:sp>
          <p:nvSpPr>
            <p:cNvPr id="397" name="Rectangle 396"/>
            <p:cNvSpPr/>
            <p:nvPr/>
          </p:nvSpPr>
          <p:spPr>
            <a:xfrm>
              <a:off x="3851599" y="2261757"/>
              <a:ext cx="325313" cy="369332"/>
            </a:xfrm>
            <a:prstGeom prst="rect">
              <a:avLst/>
            </a:prstGeom>
            <a:solidFill>
              <a:schemeClr val="bg1"/>
            </a:solidFill>
          </p:spPr>
          <p:txBody>
            <a:bodyPr wrap="square">
              <a:spAutoFit/>
            </a:bodyPr>
            <a:lstStyle/>
            <a:p>
              <a:pPr algn="ctr"/>
              <a:r>
                <a:rPr lang="sv-SE" dirty="0"/>
                <a:t>C</a:t>
              </a:r>
              <a:endParaRPr lang="sv-SE" dirty="0" smtClean="0">
                <a:solidFill>
                  <a:schemeClr val="tx1"/>
                </a:solidFill>
              </a:endParaRPr>
            </a:p>
          </p:txBody>
        </p:sp>
        <p:sp>
          <p:nvSpPr>
            <p:cNvPr id="398" name="Rectangle 397"/>
            <p:cNvSpPr/>
            <p:nvPr/>
          </p:nvSpPr>
          <p:spPr>
            <a:xfrm>
              <a:off x="5719513" y="2832856"/>
              <a:ext cx="325313" cy="369332"/>
            </a:xfrm>
            <a:prstGeom prst="rect">
              <a:avLst/>
            </a:prstGeom>
            <a:solidFill>
              <a:schemeClr val="bg1"/>
            </a:solidFill>
          </p:spPr>
          <p:txBody>
            <a:bodyPr wrap="square">
              <a:spAutoFit/>
            </a:bodyPr>
            <a:lstStyle/>
            <a:p>
              <a:pPr algn="ctr"/>
              <a:r>
                <a:rPr lang="sv-SE" dirty="0" smtClean="0"/>
                <a:t>B</a:t>
              </a:r>
              <a:endParaRPr lang="sv-SE" dirty="0" smtClean="0">
                <a:solidFill>
                  <a:schemeClr val="tx1"/>
                </a:solidFill>
              </a:endParaRPr>
            </a:p>
          </p:txBody>
        </p:sp>
        <p:sp>
          <p:nvSpPr>
            <p:cNvPr id="399" name="Rectangle 398"/>
            <p:cNvSpPr/>
            <p:nvPr/>
          </p:nvSpPr>
          <p:spPr>
            <a:xfrm>
              <a:off x="5719513" y="2261757"/>
              <a:ext cx="325313" cy="369332"/>
            </a:xfrm>
            <a:prstGeom prst="rect">
              <a:avLst/>
            </a:prstGeom>
            <a:solidFill>
              <a:schemeClr val="bg1"/>
            </a:solidFill>
          </p:spPr>
          <p:txBody>
            <a:bodyPr wrap="square">
              <a:spAutoFit/>
            </a:bodyPr>
            <a:lstStyle/>
            <a:p>
              <a:pPr algn="ctr"/>
              <a:r>
                <a:rPr lang="sv-SE" dirty="0" smtClean="0"/>
                <a:t>D</a:t>
              </a:r>
              <a:endParaRPr lang="sv-SE" dirty="0" smtClean="0">
                <a:solidFill>
                  <a:schemeClr val="tx1"/>
                </a:solidFill>
              </a:endParaRPr>
            </a:p>
          </p:txBody>
        </p:sp>
        <p:grpSp>
          <p:nvGrpSpPr>
            <p:cNvPr id="400" name="Group 399"/>
            <p:cNvGrpSpPr/>
            <p:nvPr/>
          </p:nvGrpSpPr>
          <p:grpSpPr>
            <a:xfrm>
              <a:off x="4110250" y="2077619"/>
              <a:ext cx="1650689" cy="1290044"/>
              <a:chOff x="6036365" y="4860698"/>
              <a:chExt cx="1650689" cy="1290044"/>
            </a:xfrm>
          </p:grpSpPr>
          <p:cxnSp>
            <p:nvCxnSpPr>
              <p:cNvPr id="440" name="Straight Connector 439"/>
              <p:cNvCxnSpPr/>
              <p:nvPr/>
            </p:nvCxnSpPr>
            <p:spPr>
              <a:xfrm flipV="1">
                <a:off x="6543052" y="4860698"/>
                <a:ext cx="630000" cy="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41" name="Straight Connector 440"/>
              <p:cNvCxnSpPr/>
              <p:nvPr/>
            </p:nvCxnSpPr>
            <p:spPr>
              <a:xfrm flipV="1">
                <a:off x="6545358" y="5974869"/>
                <a:ext cx="0" cy="162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42" name="Straight Connector 441"/>
              <p:cNvCxnSpPr/>
              <p:nvPr/>
            </p:nvCxnSpPr>
            <p:spPr>
              <a:xfrm flipV="1">
                <a:off x="6439046" y="5620382"/>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43" name="Straight Connector 442"/>
              <p:cNvCxnSpPr/>
              <p:nvPr/>
            </p:nvCxnSpPr>
            <p:spPr>
              <a:xfrm>
                <a:off x="6430579" y="5631754"/>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44" name="Straight Connector 443"/>
              <p:cNvCxnSpPr/>
              <p:nvPr/>
            </p:nvCxnSpPr>
            <p:spPr>
              <a:xfrm>
                <a:off x="6433238" y="5977775"/>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45" name="Straight Connector 444"/>
              <p:cNvCxnSpPr/>
              <p:nvPr/>
            </p:nvCxnSpPr>
            <p:spPr>
              <a:xfrm flipV="1">
                <a:off x="6360344" y="5620382"/>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46" name="Straight Connector 445"/>
              <p:cNvCxnSpPr/>
              <p:nvPr/>
            </p:nvCxnSpPr>
            <p:spPr>
              <a:xfrm>
                <a:off x="6036365" y="5799078"/>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47" name="Straight Connector 446"/>
              <p:cNvCxnSpPr/>
              <p:nvPr/>
            </p:nvCxnSpPr>
            <p:spPr>
              <a:xfrm flipV="1">
                <a:off x="6551166" y="4861119"/>
                <a:ext cx="0" cy="198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48" name="Straight Connector 447"/>
              <p:cNvCxnSpPr/>
              <p:nvPr/>
            </p:nvCxnSpPr>
            <p:spPr>
              <a:xfrm flipV="1">
                <a:off x="6545358" y="5408965"/>
                <a:ext cx="0" cy="216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49" name="Straight Connector 448"/>
              <p:cNvCxnSpPr/>
              <p:nvPr/>
            </p:nvCxnSpPr>
            <p:spPr>
              <a:xfrm flipV="1">
                <a:off x="6439046" y="5054477"/>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50" name="Straight Connector 449"/>
              <p:cNvCxnSpPr/>
              <p:nvPr/>
            </p:nvCxnSpPr>
            <p:spPr>
              <a:xfrm>
                <a:off x="6439046" y="5057383"/>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51" name="Straight Connector 450"/>
              <p:cNvCxnSpPr/>
              <p:nvPr/>
            </p:nvCxnSpPr>
            <p:spPr>
              <a:xfrm>
                <a:off x="6433238" y="5411871"/>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52" name="Straight Connector 451"/>
              <p:cNvCxnSpPr/>
              <p:nvPr/>
            </p:nvCxnSpPr>
            <p:spPr>
              <a:xfrm flipV="1">
                <a:off x="6360344" y="5054477"/>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53" name="Straight Connector 452"/>
              <p:cNvCxnSpPr/>
              <p:nvPr/>
            </p:nvCxnSpPr>
            <p:spPr>
              <a:xfrm>
                <a:off x="6036365" y="5233174"/>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54" name="Straight Connector 453"/>
              <p:cNvCxnSpPr/>
              <p:nvPr/>
            </p:nvCxnSpPr>
            <p:spPr>
              <a:xfrm rot="10800000" flipV="1">
                <a:off x="7169594" y="4866397"/>
                <a:ext cx="0" cy="198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55" name="Straight Connector 454"/>
              <p:cNvCxnSpPr/>
              <p:nvPr/>
            </p:nvCxnSpPr>
            <p:spPr>
              <a:xfrm rot="10800000" flipV="1">
                <a:off x="7267439" y="5058882"/>
                <a:ext cx="0" cy="3599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56" name="Straight Connector 455"/>
              <p:cNvCxnSpPr/>
              <p:nvPr/>
            </p:nvCxnSpPr>
            <p:spPr>
              <a:xfrm rot="10800000">
                <a:off x="7155319" y="5415977"/>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57" name="Straight Connector 456"/>
              <p:cNvCxnSpPr/>
              <p:nvPr/>
            </p:nvCxnSpPr>
            <p:spPr>
              <a:xfrm rot="10800000">
                <a:off x="7161126" y="5061489"/>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58" name="Straight Connector 457"/>
              <p:cNvCxnSpPr/>
              <p:nvPr/>
            </p:nvCxnSpPr>
            <p:spPr>
              <a:xfrm rot="10800000" flipV="1">
                <a:off x="7354608" y="5058882"/>
                <a:ext cx="0" cy="3599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59" name="Straight Connector 458"/>
              <p:cNvCxnSpPr/>
              <p:nvPr/>
            </p:nvCxnSpPr>
            <p:spPr>
              <a:xfrm rot="10800000">
                <a:off x="7354608" y="5231719"/>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60" name="Straight Connector 459"/>
              <p:cNvCxnSpPr/>
              <p:nvPr/>
            </p:nvCxnSpPr>
            <p:spPr>
              <a:xfrm rot="10800000" flipV="1">
                <a:off x="7163786" y="5988742"/>
                <a:ext cx="0" cy="162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61" name="Straight Connector 460"/>
              <p:cNvCxnSpPr/>
              <p:nvPr/>
            </p:nvCxnSpPr>
            <p:spPr>
              <a:xfrm rot="10800000" flipV="1">
                <a:off x="7169594" y="5422758"/>
                <a:ext cx="0" cy="216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62" name="Straight Connector 461"/>
              <p:cNvCxnSpPr/>
              <p:nvPr/>
            </p:nvCxnSpPr>
            <p:spPr>
              <a:xfrm rot="10800000" flipV="1">
                <a:off x="7267439" y="5633245"/>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63" name="Straight Connector 462"/>
              <p:cNvCxnSpPr/>
              <p:nvPr/>
            </p:nvCxnSpPr>
            <p:spPr>
              <a:xfrm rot="10800000">
                <a:off x="7155319" y="5981873"/>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64" name="Straight Connector 463"/>
              <p:cNvCxnSpPr/>
              <p:nvPr/>
            </p:nvCxnSpPr>
            <p:spPr>
              <a:xfrm rot="10800000">
                <a:off x="7152659" y="5635852"/>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65" name="Straight Connector 464"/>
              <p:cNvCxnSpPr/>
              <p:nvPr/>
            </p:nvCxnSpPr>
            <p:spPr>
              <a:xfrm rot="10800000" flipV="1">
                <a:off x="7354608" y="5633245"/>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66" name="Straight Connector 465"/>
              <p:cNvCxnSpPr/>
              <p:nvPr/>
            </p:nvCxnSpPr>
            <p:spPr>
              <a:xfrm rot="10800000">
                <a:off x="7363075" y="5806082"/>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401" name="Straight Connector 400"/>
            <p:cNvCxnSpPr/>
            <p:nvPr/>
          </p:nvCxnSpPr>
          <p:spPr>
            <a:xfrm flipV="1">
              <a:off x="4932000" y="1659486"/>
              <a:ext cx="0" cy="43158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402" name="Oval 401"/>
            <p:cNvSpPr>
              <a:spLocks noChangeAspect="1"/>
            </p:cNvSpPr>
            <p:nvPr/>
          </p:nvSpPr>
          <p:spPr>
            <a:xfrm>
              <a:off x="4326229" y="2386173"/>
              <a:ext cx="108000" cy="10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03" name="Oval 402"/>
            <p:cNvSpPr>
              <a:spLocks noChangeAspect="1"/>
            </p:cNvSpPr>
            <p:nvPr/>
          </p:nvSpPr>
          <p:spPr>
            <a:xfrm>
              <a:off x="4317756" y="2953456"/>
              <a:ext cx="108000" cy="10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04" name="Oval 403"/>
            <p:cNvSpPr>
              <a:spLocks noChangeAspect="1"/>
            </p:cNvSpPr>
            <p:nvPr/>
          </p:nvSpPr>
          <p:spPr>
            <a:xfrm>
              <a:off x="5435400" y="2394634"/>
              <a:ext cx="108000" cy="10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05" name="Oval 404"/>
            <p:cNvSpPr>
              <a:spLocks noChangeAspect="1"/>
            </p:cNvSpPr>
            <p:nvPr/>
          </p:nvSpPr>
          <p:spPr>
            <a:xfrm>
              <a:off x="5435394" y="2970384"/>
              <a:ext cx="108000" cy="10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406" name="Straight Connector 405"/>
            <p:cNvCxnSpPr/>
            <p:nvPr/>
          </p:nvCxnSpPr>
          <p:spPr>
            <a:xfrm flipV="1">
              <a:off x="4629680" y="4615200"/>
              <a:ext cx="612000" cy="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07" name="Straight Connector 406"/>
            <p:cNvCxnSpPr/>
            <p:nvPr/>
          </p:nvCxnSpPr>
          <p:spPr>
            <a:xfrm flipV="1">
              <a:off x="4626000" y="4453379"/>
              <a:ext cx="0" cy="162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08" name="Straight Connector 407"/>
            <p:cNvCxnSpPr/>
            <p:nvPr/>
          </p:nvCxnSpPr>
          <p:spPr>
            <a:xfrm flipV="1">
              <a:off x="4521404" y="4098892"/>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09" name="Straight Connector 408"/>
            <p:cNvCxnSpPr/>
            <p:nvPr/>
          </p:nvCxnSpPr>
          <p:spPr>
            <a:xfrm>
              <a:off x="4512937" y="4110264"/>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0" name="Straight Connector 409"/>
            <p:cNvCxnSpPr/>
            <p:nvPr/>
          </p:nvCxnSpPr>
          <p:spPr>
            <a:xfrm>
              <a:off x="4515596" y="4456285"/>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1" name="Straight Connector 410"/>
            <p:cNvCxnSpPr/>
            <p:nvPr/>
          </p:nvCxnSpPr>
          <p:spPr>
            <a:xfrm flipV="1">
              <a:off x="4442702" y="4098892"/>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2" name="Straight Connector 411"/>
            <p:cNvCxnSpPr/>
            <p:nvPr/>
          </p:nvCxnSpPr>
          <p:spPr>
            <a:xfrm>
              <a:off x="4118723" y="4277588"/>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3" name="Straight Connector 412"/>
            <p:cNvCxnSpPr/>
            <p:nvPr/>
          </p:nvCxnSpPr>
          <p:spPr>
            <a:xfrm flipV="1">
              <a:off x="4626000" y="3339629"/>
              <a:ext cx="0" cy="198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4" name="Straight Connector 413"/>
            <p:cNvCxnSpPr/>
            <p:nvPr/>
          </p:nvCxnSpPr>
          <p:spPr>
            <a:xfrm flipV="1">
              <a:off x="4626000" y="3887475"/>
              <a:ext cx="0" cy="216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5" name="Straight Connector 414"/>
            <p:cNvCxnSpPr/>
            <p:nvPr/>
          </p:nvCxnSpPr>
          <p:spPr>
            <a:xfrm flipV="1">
              <a:off x="4521404" y="3532987"/>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6" name="Straight Connector 415"/>
            <p:cNvCxnSpPr/>
            <p:nvPr/>
          </p:nvCxnSpPr>
          <p:spPr>
            <a:xfrm>
              <a:off x="4512937" y="3535893"/>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7" name="Straight Connector 416"/>
            <p:cNvCxnSpPr/>
            <p:nvPr/>
          </p:nvCxnSpPr>
          <p:spPr>
            <a:xfrm>
              <a:off x="4515596" y="3890381"/>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8" name="Straight Connector 417"/>
            <p:cNvCxnSpPr/>
            <p:nvPr/>
          </p:nvCxnSpPr>
          <p:spPr>
            <a:xfrm flipV="1">
              <a:off x="4442702" y="3532987"/>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9" name="Straight Connector 418"/>
            <p:cNvCxnSpPr/>
            <p:nvPr/>
          </p:nvCxnSpPr>
          <p:spPr>
            <a:xfrm>
              <a:off x="4118723" y="3711684"/>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20" name="Straight Connector 419"/>
            <p:cNvCxnSpPr/>
            <p:nvPr/>
          </p:nvCxnSpPr>
          <p:spPr>
            <a:xfrm rot="10800000" flipV="1">
              <a:off x="5238000" y="3344907"/>
              <a:ext cx="0" cy="198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21" name="Straight Connector 420"/>
            <p:cNvCxnSpPr/>
            <p:nvPr/>
          </p:nvCxnSpPr>
          <p:spPr>
            <a:xfrm rot="10800000" flipV="1">
              <a:off x="5346000" y="3537392"/>
              <a:ext cx="0" cy="3599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22" name="Straight Connector 421"/>
            <p:cNvCxnSpPr/>
            <p:nvPr/>
          </p:nvCxnSpPr>
          <p:spPr>
            <a:xfrm rot="10800000">
              <a:off x="5229210" y="3894487"/>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23" name="Straight Connector 422"/>
            <p:cNvCxnSpPr/>
            <p:nvPr/>
          </p:nvCxnSpPr>
          <p:spPr>
            <a:xfrm rot="10800000">
              <a:off x="5235017" y="3548466"/>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24" name="Straight Connector 423"/>
            <p:cNvCxnSpPr/>
            <p:nvPr/>
          </p:nvCxnSpPr>
          <p:spPr>
            <a:xfrm rot="10800000" flipV="1">
              <a:off x="5425200" y="3537392"/>
              <a:ext cx="0" cy="3599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25" name="Straight Connector 424"/>
            <p:cNvCxnSpPr/>
            <p:nvPr/>
          </p:nvCxnSpPr>
          <p:spPr>
            <a:xfrm rot="10800000">
              <a:off x="5420032" y="3710229"/>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26" name="Straight Connector 425"/>
            <p:cNvCxnSpPr/>
            <p:nvPr/>
          </p:nvCxnSpPr>
          <p:spPr>
            <a:xfrm rot="10800000" flipV="1">
              <a:off x="5238000" y="4453378"/>
              <a:ext cx="0" cy="162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27" name="Straight Connector 426"/>
            <p:cNvCxnSpPr/>
            <p:nvPr/>
          </p:nvCxnSpPr>
          <p:spPr>
            <a:xfrm rot="10800000" flipV="1">
              <a:off x="5238000" y="3901268"/>
              <a:ext cx="0" cy="216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28" name="Straight Connector 427"/>
            <p:cNvCxnSpPr/>
            <p:nvPr/>
          </p:nvCxnSpPr>
          <p:spPr>
            <a:xfrm rot="10800000" flipV="1">
              <a:off x="5346000" y="4103288"/>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29" name="Straight Connector 428"/>
            <p:cNvCxnSpPr/>
            <p:nvPr/>
          </p:nvCxnSpPr>
          <p:spPr>
            <a:xfrm rot="10800000">
              <a:off x="5229210" y="4460383"/>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30" name="Straight Connector 429"/>
            <p:cNvCxnSpPr/>
            <p:nvPr/>
          </p:nvCxnSpPr>
          <p:spPr>
            <a:xfrm rot="10800000">
              <a:off x="5235017" y="4114362"/>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31" name="Straight Connector 430"/>
            <p:cNvCxnSpPr/>
            <p:nvPr/>
          </p:nvCxnSpPr>
          <p:spPr>
            <a:xfrm rot="10800000" flipV="1">
              <a:off x="5425200" y="4103288"/>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32" name="Straight Connector 431"/>
            <p:cNvCxnSpPr/>
            <p:nvPr/>
          </p:nvCxnSpPr>
          <p:spPr>
            <a:xfrm rot="10800000">
              <a:off x="5428499" y="4284592"/>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33" name="Straight Connector 432"/>
            <p:cNvCxnSpPr/>
            <p:nvPr/>
          </p:nvCxnSpPr>
          <p:spPr>
            <a:xfrm flipH="1" flipV="1">
              <a:off x="4932000" y="4615806"/>
              <a:ext cx="0" cy="293935"/>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434" name="Isosceles Triangle 433"/>
            <p:cNvSpPr/>
            <p:nvPr/>
          </p:nvSpPr>
          <p:spPr>
            <a:xfrm rot="10800000">
              <a:off x="4838488" y="4795334"/>
              <a:ext cx="194227" cy="175026"/>
            </a:xfrm>
            <a:prstGeom prst="triangle">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435" name="Straight Connector 434"/>
            <p:cNvCxnSpPr/>
            <p:nvPr/>
          </p:nvCxnSpPr>
          <p:spPr>
            <a:xfrm flipV="1">
              <a:off x="4608924" y="2738019"/>
              <a:ext cx="630000" cy="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36" name="Straight Connector 435"/>
            <p:cNvCxnSpPr/>
            <p:nvPr/>
          </p:nvCxnSpPr>
          <p:spPr>
            <a:xfrm flipV="1">
              <a:off x="4754527" y="1544586"/>
              <a:ext cx="341366" cy="219677"/>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437" name="Rectangle 436"/>
            <p:cNvSpPr/>
            <p:nvPr/>
          </p:nvSpPr>
          <p:spPr>
            <a:xfrm>
              <a:off x="3909051" y="1437766"/>
              <a:ext cx="1123664" cy="369332"/>
            </a:xfrm>
            <a:prstGeom prst="rect">
              <a:avLst/>
            </a:prstGeom>
          </p:spPr>
          <p:txBody>
            <a:bodyPr wrap="square">
              <a:spAutoFit/>
            </a:bodyPr>
            <a:lstStyle/>
            <a:p>
              <a:pPr algn="ctr"/>
              <a:r>
                <a:rPr lang="sv-SE" dirty="0" smtClean="0">
                  <a:solidFill>
                    <a:schemeClr val="tx1"/>
                  </a:solidFill>
                </a:rPr>
                <a:t>VDD</a:t>
              </a:r>
            </a:p>
          </p:txBody>
        </p:sp>
        <p:sp>
          <p:nvSpPr>
            <p:cNvPr id="438" name="Rectangle 437"/>
            <p:cNvSpPr/>
            <p:nvPr/>
          </p:nvSpPr>
          <p:spPr>
            <a:xfrm>
              <a:off x="3909051" y="4703160"/>
              <a:ext cx="1123664" cy="369332"/>
            </a:xfrm>
            <a:prstGeom prst="rect">
              <a:avLst/>
            </a:prstGeom>
          </p:spPr>
          <p:txBody>
            <a:bodyPr wrap="square">
              <a:spAutoFit/>
            </a:bodyPr>
            <a:lstStyle/>
            <a:p>
              <a:pPr algn="ctr"/>
              <a:r>
                <a:rPr lang="sv-SE" dirty="0" smtClean="0">
                  <a:solidFill>
                    <a:schemeClr val="tx1"/>
                  </a:solidFill>
                </a:rPr>
                <a:t>VSS</a:t>
              </a:r>
            </a:p>
          </p:txBody>
        </p:sp>
        <p:sp>
          <p:nvSpPr>
            <p:cNvPr id="439" name="Rectangle 438"/>
            <p:cNvSpPr/>
            <p:nvPr/>
          </p:nvSpPr>
          <p:spPr>
            <a:xfrm>
              <a:off x="6172691" y="3180657"/>
              <a:ext cx="325313" cy="369332"/>
            </a:xfrm>
            <a:prstGeom prst="rect">
              <a:avLst/>
            </a:prstGeom>
            <a:solidFill>
              <a:schemeClr val="bg1"/>
            </a:solidFill>
          </p:spPr>
          <p:txBody>
            <a:bodyPr wrap="square">
              <a:spAutoFit/>
            </a:bodyPr>
            <a:lstStyle/>
            <a:p>
              <a:pPr algn="ctr"/>
              <a:r>
                <a:rPr lang="sv-SE" dirty="0"/>
                <a:t>Y</a:t>
              </a:r>
              <a:endParaRPr lang="sv-SE" dirty="0" smtClean="0">
                <a:solidFill>
                  <a:schemeClr val="tx1"/>
                </a:solidFill>
              </a:endParaRPr>
            </a:p>
          </p:txBody>
        </p:sp>
      </p:grpSp>
    </p:spTree>
    <p:custDataLst>
      <p:tags r:id="rId2"/>
    </p:custDataLst>
    <p:extLst>
      <p:ext uri="{BB962C8B-B14F-4D97-AF65-F5344CB8AC3E}">
        <p14:creationId xmlns:p14="http://schemas.microsoft.com/office/powerpoint/2010/main" val="1814131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Layout and Euler paths</a:t>
            </a:r>
            <a:endParaRPr lang="sv-SE" dirty="0"/>
          </a:p>
        </p:txBody>
      </p:sp>
      <p:sp>
        <p:nvSpPr>
          <p:cNvPr id="3" name="Date Placeholder 2"/>
          <p:cNvSpPr>
            <a:spLocks noGrp="1"/>
          </p:cNvSpPr>
          <p:nvPr>
            <p:ph type="dt" sz="half" idx="10"/>
          </p:nvPr>
        </p:nvSpPr>
        <p:spPr/>
        <p:txBody>
          <a:bodyPr/>
          <a:lstStyle/>
          <a:p>
            <a:r>
              <a:rPr lang="sv-SE" smtClean="0"/>
              <a:t>2017</a:t>
            </a:r>
            <a:endParaRPr lang="sv-SE"/>
          </a:p>
        </p:txBody>
      </p:sp>
      <p:sp>
        <p:nvSpPr>
          <p:cNvPr id="4" name="Footer Placeholder 3"/>
          <p:cNvSpPr>
            <a:spLocks noGrp="1"/>
          </p:cNvSpPr>
          <p:nvPr>
            <p:ph type="ftr" sz="quarter" idx="11"/>
          </p:nvPr>
        </p:nvSpPr>
        <p:spPr/>
        <p:txBody>
          <a:bodyPr/>
          <a:lstStyle/>
          <a:p>
            <a:r>
              <a:rPr lang="sv-SE" smtClean="0"/>
              <a:t>Integrated Circuit Design</a:t>
            </a:r>
            <a:endParaRPr lang="sv-SE"/>
          </a:p>
        </p:txBody>
      </p:sp>
      <p:sp>
        <p:nvSpPr>
          <p:cNvPr id="5" name="Slide Number Placeholder 4"/>
          <p:cNvSpPr>
            <a:spLocks noGrp="1"/>
          </p:cNvSpPr>
          <p:nvPr>
            <p:ph type="sldNum" sz="quarter" idx="12"/>
          </p:nvPr>
        </p:nvSpPr>
        <p:spPr/>
        <p:txBody>
          <a:bodyPr/>
          <a:lstStyle/>
          <a:p>
            <a:r>
              <a:rPr lang="sv-SE" dirty="0"/>
              <a:t>3</a:t>
            </a:r>
            <a:endParaRPr lang="sv-SE" dirty="0"/>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68996" y="1497904"/>
            <a:ext cx="2467169" cy="2281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71141" y="3506456"/>
            <a:ext cx="2359025" cy="2385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1353" y="2841392"/>
            <a:ext cx="1903942" cy="3553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45325" y="1430338"/>
            <a:ext cx="2415999" cy="2441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6"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81871" y="1249363"/>
            <a:ext cx="2995164" cy="21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7"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53662" y="3409363"/>
            <a:ext cx="3491663" cy="2695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981871" y="3810000"/>
            <a:ext cx="2538396" cy="575733"/>
          </a:xfrm>
          <a:prstGeom prst="rect">
            <a:avLst/>
          </a:prstGeom>
          <a:solidFill>
            <a:srgbClr val="00B050">
              <a:alpha val="4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ctangle 14"/>
          <p:cNvSpPr/>
          <p:nvPr/>
        </p:nvSpPr>
        <p:spPr>
          <a:xfrm>
            <a:off x="2981871" y="5410201"/>
            <a:ext cx="2538396" cy="381000"/>
          </a:xfrm>
          <a:prstGeom prst="rect">
            <a:avLst/>
          </a:prstGeom>
          <a:solidFill>
            <a:srgbClr val="00B050">
              <a:alpha val="4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ctangle 15"/>
          <p:cNvSpPr/>
          <p:nvPr/>
        </p:nvSpPr>
        <p:spPr>
          <a:xfrm>
            <a:off x="5892799" y="5410201"/>
            <a:ext cx="389467" cy="550332"/>
          </a:xfrm>
          <a:prstGeom prst="rect">
            <a:avLst/>
          </a:prstGeom>
          <a:solidFill>
            <a:srgbClr val="00B050">
              <a:alpha val="4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ctangle 16"/>
          <p:cNvSpPr/>
          <p:nvPr/>
        </p:nvSpPr>
        <p:spPr>
          <a:xfrm>
            <a:off x="5909730" y="3822699"/>
            <a:ext cx="389467" cy="934215"/>
          </a:xfrm>
          <a:prstGeom prst="rect">
            <a:avLst/>
          </a:prstGeom>
          <a:solidFill>
            <a:srgbClr val="00B050">
              <a:alpha val="4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ctangle 17"/>
          <p:cNvSpPr/>
          <p:nvPr/>
        </p:nvSpPr>
        <p:spPr>
          <a:xfrm>
            <a:off x="3301997" y="3519489"/>
            <a:ext cx="194733" cy="2441044"/>
          </a:xfrm>
          <a:prstGeom prst="rect">
            <a:avLst/>
          </a:prstGeom>
          <a:solidFill>
            <a:srgbClr val="FF0000">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ctangle 18"/>
          <p:cNvSpPr/>
          <p:nvPr/>
        </p:nvSpPr>
        <p:spPr>
          <a:xfrm>
            <a:off x="3843864" y="3519489"/>
            <a:ext cx="194733" cy="2441044"/>
          </a:xfrm>
          <a:prstGeom prst="rect">
            <a:avLst/>
          </a:prstGeom>
          <a:solidFill>
            <a:srgbClr val="FF0000">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ctangle 19"/>
          <p:cNvSpPr/>
          <p:nvPr/>
        </p:nvSpPr>
        <p:spPr>
          <a:xfrm>
            <a:off x="4479453" y="3519489"/>
            <a:ext cx="194733" cy="2441044"/>
          </a:xfrm>
          <a:prstGeom prst="rect">
            <a:avLst/>
          </a:prstGeom>
          <a:solidFill>
            <a:srgbClr val="FF0000">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ctangle 20"/>
          <p:cNvSpPr/>
          <p:nvPr/>
        </p:nvSpPr>
        <p:spPr>
          <a:xfrm>
            <a:off x="5029197" y="3519489"/>
            <a:ext cx="194733" cy="2441044"/>
          </a:xfrm>
          <a:prstGeom prst="rect">
            <a:avLst/>
          </a:prstGeom>
          <a:solidFill>
            <a:srgbClr val="FF0000">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ctangle 21"/>
          <p:cNvSpPr/>
          <p:nvPr/>
        </p:nvSpPr>
        <p:spPr>
          <a:xfrm>
            <a:off x="6010903" y="3519489"/>
            <a:ext cx="159181" cy="2395140"/>
          </a:xfrm>
          <a:prstGeom prst="rect">
            <a:avLst/>
          </a:prstGeom>
          <a:solidFill>
            <a:srgbClr val="FF0000">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Rectangle 22"/>
          <p:cNvSpPr/>
          <p:nvPr/>
        </p:nvSpPr>
        <p:spPr>
          <a:xfrm>
            <a:off x="2887133" y="3462866"/>
            <a:ext cx="3471334" cy="160867"/>
          </a:xfrm>
          <a:prstGeom prst="rect">
            <a:avLst/>
          </a:prstGeom>
          <a:solidFill>
            <a:srgbClr val="0070C0">
              <a:alpha val="4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ctangle 24"/>
          <p:cNvSpPr/>
          <p:nvPr/>
        </p:nvSpPr>
        <p:spPr>
          <a:xfrm>
            <a:off x="2887133" y="5943600"/>
            <a:ext cx="3471334" cy="160867"/>
          </a:xfrm>
          <a:prstGeom prst="rect">
            <a:avLst/>
          </a:prstGeom>
          <a:solidFill>
            <a:srgbClr val="0070C0">
              <a:alpha val="4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Rectangle 25"/>
          <p:cNvSpPr/>
          <p:nvPr/>
        </p:nvSpPr>
        <p:spPr>
          <a:xfrm>
            <a:off x="3064930" y="5080000"/>
            <a:ext cx="2412000" cy="160867"/>
          </a:xfrm>
          <a:prstGeom prst="rect">
            <a:avLst/>
          </a:prstGeom>
          <a:solidFill>
            <a:srgbClr val="0070C0">
              <a:alpha val="4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ctangle 26"/>
          <p:cNvSpPr/>
          <p:nvPr/>
        </p:nvSpPr>
        <p:spPr>
          <a:xfrm>
            <a:off x="3039529" y="4209372"/>
            <a:ext cx="1296000" cy="160867"/>
          </a:xfrm>
          <a:prstGeom prst="rect">
            <a:avLst/>
          </a:prstGeom>
          <a:solidFill>
            <a:srgbClr val="0070C0">
              <a:alpha val="4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ctangle 27"/>
          <p:cNvSpPr/>
          <p:nvPr/>
        </p:nvSpPr>
        <p:spPr>
          <a:xfrm>
            <a:off x="4180930" y="3877730"/>
            <a:ext cx="1296000" cy="160867"/>
          </a:xfrm>
          <a:prstGeom prst="rect">
            <a:avLst/>
          </a:prstGeom>
          <a:solidFill>
            <a:srgbClr val="0070C0">
              <a:alpha val="4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ectangle 28"/>
          <p:cNvSpPr/>
          <p:nvPr/>
        </p:nvSpPr>
        <p:spPr>
          <a:xfrm>
            <a:off x="5634266" y="4851398"/>
            <a:ext cx="504000" cy="160867"/>
          </a:xfrm>
          <a:prstGeom prst="rect">
            <a:avLst/>
          </a:prstGeom>
          <a:solidFill>
            <a:srgbClr val="0070C0">
              <a:alpha val="4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ctangle 29"/>
          <p:cNvSpPr/>
          <p:nvPr/>
        </p:nvSpPr>
        <p:spPr>
          <a:xfrm rot="5400000">
            <a:off x="3418594" y="3791675"/>
            <a:ext cx="504000" cy="160867"/>
          </a:xfrm>
          <a:prstGeom prst="rect">
            <a:avLst/>
          </a:prstGeom>
          <a:solidFill>
            <a:srgbClr val="0070C0">
              <a:alpha val="4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Rectangle 30"/>
          <p:cNvSpPr/>
          <p:nvPr/>
        </p:nvSpPr>
        <p:spPr>
          <a:xfrm rot="5400000">
            <a:off x="4035068" y="4076798"/>
            <a:ext cx="432000" cy="160867"/>
          </a:xfrm>
          <a:prstGeom prst="rect">
            <a:avLst/>
          </a:prstGeom>
          <a:solidFill>
            <a:srgbClr val="0070C0">
              <a:alpha val="4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2" name="Rectangle 31"/>
          <p:cNvSpPr/>
          <p:nvPr/>
        </p:nvSpPr>
        <p:spPr>
          <a:xfrm rot="5400000">
            <a:off x="2839363" y="5305567"/>
            <a:ext cx="612000" cy="160867"/>
          </a:xfrm>
          <a:prstGeom prst="rect">
            <a:avLst/>
          </a:prstGeom>
          <a:solidFill>
            <a:srgbClr val="0070C0">
              <a:alpha val="4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3" name="Rectangle 32"/>
          <p:cNvSpPr/>
          <p:nvPr/>
        </p:nvSpPr>
        <p:spPr>
          <a:xfrm rot="5400000">
            <a:off x="3945067" y="5710768"/>
            <a:ext cx="612000" cy="160867"/>
          </a:xfrm>
          <a:prstGeom prst="rect">
            <a:avLst/>
          </a:prstGeom>
          <a:solidFill>
            <a:srgbClr val="0070C0">
              <a:alpha val="4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4" name="Rectangle 33"/>
          <p:cNvSpPr/>
          <p:nvPr/>
        </p:nvSpPr>
        <p:spPr>
          <a:xfrm rot="5400000">
            <a:off x="4395863" y="4553929"/>
            <a:ext cx="900000" cy="160867"/>
          </a:xfrm>
          <a:prstGeom prst="rect">
            <a:avLst/>
          </a:prstGeom>
          <a:solidFill>
            <a:srgbClr val="0070C0">
              <a:alpha val="4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5" name="Rectangle 34"/>
          <p:cNvSpPr/>
          <p:nvPr/>
        </p:nvSpPr>
        <p:spPr>
          <a:xfrm rot="5400000">
            <a:off x="5282699" y="5202965"/>
            <a:ext cx="864000" cy="160867"/>
          </a:xfrm>
          <a:prstGeom prst="rect">
            <a:avLst/>
          </a:prstGeom>
          <a:solidFill>
            <a:srgbClr val="0070C0">
              <a:alpha val="4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6" name="Rectangle 35"/>
          <p:cNvSpPr/>
          <p:nvPr/>
        </p:nvSpPr>
        <p:spPr>
          <a:xfrm>
            <a:off x="5380329" y="5556535"/>
            <a:ext cx="252000" cy="160867"/>
          </a:xfrm>
          <a:prstGeom prst="rect">
            <a:avLst/>
          </a:prstGeom>
          <a:solidFill>
            <a:srgbClr val="0070C0">
              <a:alpha val="4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8" name="Straight Connector 7"/>
          <p:cNvCxnSpPr/>
          <p:nvPr/>
        </p:nvCxnSpPr>
        <p:spPr>
          <a:xfrm flipV="1">
            <a:off x="5943167" y="3620108"/>
            <a:ext cx="0" cy="997797"/>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6256432" y="3886833"/>
            <a:ext cx="0" cy="194400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5943167" y="5516710"/>
            <a:ext cx="0" cy="57600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4674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Fabrication</a:t>
            </a:r>
            <a:endParaRPr lang="sv-SE" dirty="0"/>
          </a:p>
        </p:txBody>
      </p:sp>
      <p:sp>
        <p:nvSpPr>
          <p:cNvPr id="3" name="Content Placeholder 2"/>
          <p:cNvSpPr>
            <a:spLocks noGrp="1"/>
          </p:cNvSpPr>
          <p:nvPr>
            <p:ph idx="1"/>
          </p:nvPr>
        </p:nvSpPr>
        <p:spPr/>
        <p:txBody>
          <a:bodyPr/>
          <a:lstStyle/>
          <a:p>
            <a:r>
              <a:rPr lang="en-US" altLang="sv-SE" dirty="0"/>
              <a:t>Chips are built in huge factories called </a:t>
            </a:r>
            <a:r>
              <a:rPr lang="en-US" altLang="sv-SE" dirty="0" err="1"/>
              <a:t>fabs</a:t>
            </a:r>
            <a:endParaRPr lang="en-US" altLang="sv-SE" dirty="0"/>
          </a:p>
          <a:p>
            <a:r>
              <a:rPr lang="en-US" altLang="sv-SE" dirty="0"/>
              <a:t>Contain clean rooms as large as football fields</a:t>
            </a:r>
          </a:p>
          <a:p>
            <a:endParaRPr lang="sv-SE" dirty="0"/>
          </a:p>
        </p:txBody>
      </p:sp>
      <p:sp>
        <p:nvSpPr>
          <p:cNvPr id="4" name="Date Placeholder 3"/>
          <p:cNvSpPr>
            <a:spLocks noGrp="1"/>
          </p:cNvSpPr>
          <p:nvPr>
            <p:ph type="dt" sz="half" idx="10"/>
          </p:nvPr>
        </p:nvSpPr>
        <p:spPr/>
        <p:txBody>
          <a:bodyPr/>
          <a:lstStyle/>
          <a:p>
            <a:r>
              <a:rPr lang="sv-SE" smtClean="0"/>
              <a:t>2017</a:t>
            </a:r>
            <a:endParaRPr lang="sv-SE"/>
          </a:p>
        </p:txBody>
      </p:sp>
      <p:sp>
        <p:nvSpPr>
          <p:cNvPr id="5" name="Footer Placeholder 4"/>
          <p:cNvSpPr>
            <a:spLocks noGrp="1"/>
          </p:cNvSpPr>
          <p:nvPr>
            <p:ph type="ftr" sz="quarter" idx="11"/>
          </p:nvPr>
        </p:nvSpPr>
        <p:spPr/>
        <p:txBody>
          <a:bodyPr/>
          <a:lstStyle/>
          <a:p>
            <a:r>
              <a:rPr lang="sv-SE" smtClean="0"/>
              <a:t>Integrated Circuit Design</a:t>
            </a:r>
            <a:endParaRPr lang="sv-SE"/>
          </a:p>
        </p:txBody>
      </p:sp>
      <p:sp>
        <p:nvSpPr>
          <p:cNvPr id="6" name="Slide Number Placeholder 5"/>
          <p:cNvSpPr>
            <a:spLocks noGrp="1"/>
          </p:cNvSpPr>
          <p:nvPr>
            <p:ph type="sldNum" sz="quarter" idx="12"/>
          </p:nvPr>
        </p:nvSpPr>
        <p:spPr/>
        <p:txBody>
          <a:bodyPr/>
          <a:lstStyle/>
          <a:p>
            <a:r>
              <a:rPr lang="sv-SE" dirty="0"/>
              <a:t>4</a:t>
            </a:r>
            <a:endParaRPr lang="sv-SE" dirty="0"/>
          </a:p>
        </p:txBody>
      </p:sp>
      <p:pic>
        <p:nvPicPr>
          <p:cNvPr id="7" name="Picture 5" descr="03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4575" y="2877208"/>
            <a:ext cx="4572000" cy="3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6"/>
          <p:cNvSpPr txBox="1">
            <a:spLocks noChangeArrowheads="1"/>
          </p:cNvSpPr>
          <p:nvPr/>
        </p:nvSpPr>
        <p:spPr bwMode="auto">
          <a:xfrm>
            <a:off x="2314575" y="6017175"/>
            <a:ext cx="45720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sv-SE" sz="1000" dirty="0">
                <a:latin typeface="Arial" panose="020B0604020202020204" pitchFamily="34" charset="0"/>
              </a:rPr>
              <a:t>Courtesy of </a:t>
            </a:r>
            <a:r>
              <a:rPr lang="en-US" altLang="sv-SE" sz="1000" dirty="0" smtClean="0">
                <a:latin typeface="Arial" panose="020B0604020202020204" pitchFamily="34" charset="0"/>
              </a:rPr>
              <a:t>IBM </a:t>
            </a:r>
            <a:r>
              <a:rPr lang="en-US" altLang="sv-SE" sz="1000" dirty="0">
                <a:latin typeface="Arial" panose="020B0604020202020204" pitchFamily="34" charset="0"/>
              </a:rPr>
              <a:t>Corporation. </a:t>
            </a:r>
            <a:r>
              <a:rPr lang="en-US" altLang="sv-SE" sz="1000" dirty="0" smtClean="0">
                <a:latin typeface="Arial" panose="020B0604020202020204" pitchFamily="34" charset="0"/>
              </a:rPr>
              <a:t>Unauthorized </a:t>
            </a:r>
            <a:r>
              <a:rPr lang="en-US" altLang="sv-SE" sz="1000" dirty="0">
                <a:latin typeface="Arial" panose="020B0604020202020204" pitchFamily="34" charset="0"/>
              </a:rPr>
              <a:t>use not permitted.</a:t>
            </a:r>
          </a:p>
        </p:txBody>
      </p:sp>
    </p:spTree>
    <p:extLst>
      <p:ext uri="{BB962C8B-B14F-4D97-AF65-F5344CB8AC3E}">
        <p14:creationId xmlns:p14="http://schemas.microsoft.com/office/powerpoint/2010/main" val="14539593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ectangle 99"/>
          <p:cNvSpPr/>
          <p:nvPr/>
        </p:nvSpPr>
        <p:spPr>
          <a:xfrm>
            <a:off x="5537395" y="2282367"/>
            <a:ext cx="2968102" cy="95004"/>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85" name="Group 84"/>
          <p:cNvGrpSpPr/>
          <p:nvPr/>
        </p:nvGrpSpPr>
        <p:grpSpPr>
          <a:xfrm>
            <a:off x="1244685" y="1243213"/>
            <a:ext cx="7442239" cy="544405"/>
            <a:chOff x="1244685" y="831313"/>
            <a:chExt cx="7442239" cy="544405"/>
          </a:xfrm>
        </p:grpSpPr>
        <p:sp>
          <p:nvSpPr>
            <p:cNvPr id="86" name="Rectangle 85"/>
            <p:cNvSpPr/>
            <p:nvPr/>
          </p:nvSpPr>
          <p:spPr>
            <a:xfrm>
              <a:off x="1244685" y="831313"/>
              <a:ext cx="1773058" cy="544405"/>
            </a:xfrm>
            <a:prstGeom prst="rect">
              <a:avLst/>
            </a:prstGeom>
            <a:solidFill>
              <a:srgbClr val="0070C0">
                <a:alpha val="8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7" name="Rectangle 86"/>
            <p:cNvSpPr/>
            <p:nvPr/>
          </p:nvSpPr>
          <p:spPr>
            <a:xfrm>
              <a:off x="3559026" y="831313"/>
              <a:ext cx="2801006" cy="544405"/>
            </a:xfrm>
            <a:prstGeom prst="rect">
              <a:avLst/>
            </a:prstGeom>
            <a:solidFill>
              <a:srgbClr val="0070C0">
                <a:alpha val="8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8" name="Rectangle 87"/>
            <p:cNvSpPr/>
            <p:nvPr/>
          </p:nvSpPr>
          <p:spPr>
            <a:xfrm>
              <a:off x="6917082" y="831313"/>
              <a:ext cx="1769842" cy="544405"/>
            </a:xfrm>
            <a:prstGeom prst="rect">
              <a:avLst/>
            </a:prstGeom>
            <a:solidFill>
              <a:srgbClr val="0070C0">
                <a:alpha val="8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55" name="Rectangle 54"/>
          <p:cNvSpPr/>
          <p:nvPr/>
        </p:nvSpPr>
        <p:spPr>
          <a:xfrm>
            <a:off x="1244684" y="1795857"/>
            <a:ext cx="7442240" cy="479854"/>
          </a:xfrm>
          <a:prstGeom prst="rect">
            <a:avLst/>
          </a:prstGeom>
          <a:pattFill prst="pct10">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52" name="Group 51"/>
          <p:cNvGrpSpPr/>
          <p:nvPr/>
        </p:nvGrpSpPr>
        <p:grpSpPr>
          <a:xfrm>
            <a:off x="1255617" y="1464283"/>
            <a:ext cx="6319922" cy="720000"/>
            <a:chOff x="2392702" y="1464283"/>
            <a:chExt cx="6319922" cy="720000"/>
          </a:xfrm>
        </p:grpSpPr>
        <p:sp>
          <p:nvSpPr>
            <p:cNvPr id="53" name="Rectangle 52"/>
            <p:cNvSpPr/>
            <p:nvPr/>
          </p:nvSpPr>
          <p:spPr>
            <a:xfrm>
              <a:off x="6670781" y="1464283"/>
              <a:ext cx="2041843" cy="720000"/>
            </a:xfrm>
            <a:prstGeom prst="rect">
              <a:avLst/>
            </a:prstGeom>
            <a:solidFill>
              <a:srgbClr val="FFC000"/>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4" name="Rectangle 53"/>
            <p:cNvSpPr/>
            <p:nvPr/>
          </p:nvSpPr>
          <p:spPr>
            <a:xfrm>
              <a:off x="2392702" y="1464283"/>
              <a:ext cx="1117032" cy="720000"/>
            </a:xfrm>
            <a:prstGeom prst="rect">
              <a:avLst/>
            </a:prstGeom>
            <a:solidFill>
              <a:srgbClr val="FFC000"/>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47" name="Group 46"/>
          <p:cNvGrpSpPr/>
          <p:nvPr/>
        </p:nvGrpSpPr>
        <p:grpSpPr>
          <a:xfrm>
            <a:off x="2392701" y="1464283"/>
            <a:ext cx="5995711" cy="720000"/>
            <a:chOff x="2392701" y="1464283"/>
            <a:chExt cx="5995711" cy="720000"/>
          </a:xfrm>
        </p:grpSpPr>
        <p:sp>
          <p:nvSpPr>
            <p:cNvPr id="49" name="Rectangle 48"/>
            <p:cNvSpPr/>
            <p:nvPr/>
          </p:nvSpPr>
          <p:spPr>
            <a:xfrm>
              <a:off x="7575540" y="1464283"/>
              <a:ext cx="812872" cy="720000"/>
            </a:xfrm>
            <a:prstGeom prst="rect">
              <a:avLst/>
            </a:prstGeom>
            <a:solidFill>
              <a:srgbClr val="FFC000"/>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0" name="Rectangle 49"/>
            <p:cNvSpPr/>
            <p:nvPr/>
          </p:nvSpPr>
          <p:spPr>
            <a:xfrm>
              <a:off x="2392701" y="1464283"/>
              <a:ext cx="1922525" cy="720000"/>
            </a:xfrm>
            <a:prstGeom prst="rect">
              <a:avLst/>
            </a:prstGeom>
            <a:solidFill>
              <a:srgbClr val="FFC000"/>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 name="Title 1"/>
          <p:cNvSpPr>
            <a:spLocks noGrp="1"/>
          </p:cNvSpPr>
          <p:nvPr>
            <p:ph type="title"/>
          </p:nvPr>
        </p:nvSpPr>
        <p:spPr/>
        <p:txBody>
          <a:bodyPr/>
          <a:lstStyle/>
          <a:p>
            <a:r>
              <a:rPr lang="sv-SE" dirty="0" smtClean="0"/>
              <a:t>Inverter mask set and fabrication</a:t>
            </a:r>
            <a:endParaRPr lang="sv-SE" dirty="0"/>
          </a:p>
        </p:txBody>
      </p:sp>
      <p:sp>
        <p:nvSpPr>
          <p:cNvPr id="4" name="Date Placeholder 3"/>
          <p:cNvSpPr>
            <a:spLocks noGrp="1"/>
          </p:cNvSpPr>
          <p:nvPr>
            <p:ph type="dt" sz="half" idx="10"/>
          </p:nvPr>
        </p:nvSpPr>
        <p:spPr/>
        <p:txBody>
          <a:bodyPr/>
          <a:lstStyle/>
          <a:p>
            <a:r>
              <a:rPr lang="sv-SE" smtClean="0"/>
              <a:t>2017</a:t>
            </a:r>
            <a:endParaRPr lang="sv-SE"/>
          </a:p>
        </p:txBody>
      </p:sp>
      <p:sp>
        <p:nvSpPr>
          <p:cNvPr id="5" name="Footer Placeholder 4"/>
          <p:cNvSpPr>
            <a:spLocks noGrp="1"/>
          </p:cNvSpPr>
          <p:nvPr>
            <p:ph type="ftr" sz="quarter" idx="11"/>
          </p:nvPr>
        </p:nvSpPr>
        <p:spPr/>
        <p:txBody>
          <a:bodyPr/>
          <a:lstStyle/>
          <a:p>
            <a:r>
              <a:rPr lang="sv-SE" smtClean="0"/>
              <a:t>Integrated Circuit Design</a:t>
            </a:r>
            <a:endParaRPr lang="sv-SE"/>
          </a:p>
        </p:txBody>
      </p:sp>
      <p:sp>
        <p:nvSpPr>
          <p:cNvPr id="6" name="Slide Number Placeholder 5"/>
          <p:cNvSpPr>
            <a:spLocks noGrp="1"/>
          </p:cNvSpPr>
          <p:nvPr>
            <p:ph type="sldNum" sz="quarter" idx="12"/>
          </p:nvPr>
        </p:nvSpPr>
        <p:spPr/>
        <p:txBody>
          <a:bodyPr/>
          <a:lstStyle/>
          <a:p>
            <a:r>
              <a:rPr lang="sv-SE" dirty="0"/>
              <a:t>5</a:t>
            </a:r>
            <a:endParaRPr lang="sv-SE" dirty="0"/>
          </a:p>
        </p:txBody>
      </p:sp>
      <p:sp>
        <p:nvSpPr>
          <p:cNvPr id="7" name="Rectangle 6"/>
          <p:cNvSpPr/>
          <p:nvPr/>
        </p:nvSpPr>
        <p:spPr>
          <a:xfrm>
            <a:off x="1246257" y="2273651"/>
            <a:ext cx="7440667" cy="8567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ctangle 7"/>
          <p:cNvSpPr/>
          <p:nvPr/>
        </p:nvSpPr>
        <p:spPr>
          <a:xfrm>
            <a:off x="2940983" y="2765065"/>
            <a:ext cx="2405373" cy="369332"/>
          </a:xfrm>
          <a:prstGeom prst="rect">
            <a:avLst/>
          </a:prstGeom>
        </p:spPr>
        <p:txBody>
          <a:bodyPr wrap="square">
            <a:spAutoFit/>
          </a:bodyPr>
          <a:lstStyle/>
          <a:p>
            <a:r>
              <a:rPr lang="en-US" altLang="sv-SE" dirty="0" smtClean="0"/>
              <a:t>P-type silicon substrate</a:t>
            </a:r>
            <a:endParaRPr lang="en-US" altLang="sv-SE" dirty="0"/>
          </a:p>
        </p:txBody>
      </p:sp>
      <p:grpSp>
        <p:nvGrpSpPr>
          <p:cNvPr id="9" name="Group 8"/>
          <p:cNvGrpSpPr/>
          <p:nvPr/>
        </p:nvGrpSpPr>
        <p:grpSpPr>
          <a:xfrm>
            <a:off x="5533697" y="2281889"/>
            <a:ext cx="2971800" cy="4387443"/>
            <a:chOff x="5533697" y="1869989"/>
            <a:chExt cx="2971800" cy="4387443"/>
          </a:xfrm>
        </p:grpSpPr>
        <p:sp>
          <p:nvSpPr>
            <p:cNvPr id="10" name="Rectangle 9"/>
            <p:cNvSpPr/>
            <p:nvPr/>
          </p:nvSpPr>
          <p:spPr>
            <a:xfrm>
              <a:off x="5533697" y="3667801"/>
              <a:ext cx="2971800" cy="1127235"/>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1" name="Group 10"/>
            <p:cNvGrpSpPr/>
            <p:nvPr/>
          </p:nvGrpSpPr>
          <p:grpSpPr>
            <a:xfrm>
              <a:off x="6012000" y="5888100"/>
              <a:ext cx="1400549" cy="369332"/>
              <a:chOff x="313193" y="491444"/>
              <a:chExt cx="1400549" cy="369332"/>
            </a:xfrm>
          </p:grpSpPr>
          <p:sp>
            <p:nvSpPr>
              <p:cNvPr id="13" name="Rectangle 12"/>
              <p:cNvSpPr/>
              <p:nvPr/>
            </p:nvSpPr>
            <p:spPr>
              <a:xfrm>
                <a:off x="313193" y="563444"/>
                <a:ext cx="540000" cy="216000"/>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ctangle 13"/>
              <p:cNvSpPr/>
              <p:nvPr/>
            </p:nvSpPr>
            <p:spPr>
              <a:xfrm>
                <a:off x="925193" y="491444"/>
                <a:ext cx="788549" cy="369332"/>
              </a:xfrm>
              <a:prstGeom prst="rect">
                <a:avLst/>
              </a:prstGeom>
            </p:spPr>
            <p:txBody>
              <a:bodyPr wrap="none">
                <a:spAutoFit/>
              </a:bodyPr>
              <a:lstStyle/>
              <a:p>
                <a:r>
                  <a:rPr lang="en-US" altLang="sv-SE" dirty="0" smtClean="0"/>
                  <a:t>N-well</a:t>
                </a:r>
                <a:endParaRPr lang="en-US" altLang="sv-SE" dirty="0"/>
              </a:p>
            </p:txBody>
          </p:sp>
        </p:grpSp>
        <p:sp>
          <p:nvSpPr>
            <p:cNvPr id="12" name="Rounded Rectangle 11"/>
            <p:cNvSpPr/>
            <p:nvPr/>
          </p:nvSpPr>
          <p:spPr>
            <a:xfrm>
              <a:off x="5533697" y="1869989"/>
              <a:ext cx="2971800" cy="667842"/>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5" name="Group 14"/>
          <p:cNvGrpSpPr/>
          <p:nvPr/>
        </p:nvGrpSpPr>
        <p:grpSpPr>
          <a:xfrm>
            <a:off x="1245070" y="1464283"/>
            <a:ext cx="7441854" cy="4845049"/>
            <a:chOff x="1245070" y="1052383"/>
            <a:chExt cx="7441854" cy="4845049"/>
          </a:xfrm>
        </p:grpSpPr>
        <p:grpSp>
          <p:nvGrpSpPr>
            <p:cNvPr id="16" name="Group 15"/>
            <p:cNvGrpSpPr/>
            <p:nvPr/>
          </p:nvGrpSpPr>
          <p:grpSpPr>
            <a:xfrm>
              <a:off x="1623849" y="3839621"/>
              <a:ext cx="6700344" cy="748862"/>
              <a:chOff x="1623849" y="3839621"/>
              <a:chExt cx="6700344" cy="748862"/>
            </a:xfrm>
          </p:grpSpPr>
          <p:sp>
            <p:nvSpPr>
              <p:cNvPr id="25" name="Rectangle 24"/>
              <p:cNvSpPr/>
              <p:nvPr/>
            </p:nvSpPr>
            <p:spPr>
              <a:xfrm>
                <a:off x="5715000" y="3839621"/>
                <a:ext cx="2609193" cy="74886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Rectangle 25"/>
              <p:cNvSpPr/>
              <p:nvPr/>
            </p:nvSpPr>
            <p:spPr>
              <a:xfrm>
                <a:off x="1623849" y="3839621"/>
                <a:ext cx="2609193" cy="74886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7" name="Group 16"/>
            <p:cNvGrpSpPr/>
            <p:nvPr/>
          </p:nvGrpSpPr>
          <p:grpSpPr>
            <a:xfrm>
              <a:off x="6012000" y="5528100"/>
              <a:ext cx="1931144" cy="369332"/>
              <a:chOff x="6012000" y="5528100"/>
              <a:chExt cx="1931144" cy="369332"/>
            </a:xfrm>
          </p:grpSpPr>
          <p:sp>
            <p:nvSpPr>
              <p:cNvPr id="23" name="Rectangle 22"/>
              <p:cNvSpPr/>
              <p:nvPr/>
            </p:nvSpPr>
            <p:spPr>
              <a:xfrm>
                <a:off x="6012000" y="5600100"/>
                <a:ext cx="540000" cy="2160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ctangle 23"/>
              <p:cNvSpPr/>
              <p:nvPr/>
            </p:nvSpPr>
            <p:spPr>
              <a:xfrm>
                <a:off x="6624000" y="5528100"/>
                <a:ext cx="1319144" cy="369332"/>
              </a:xfrm>
              <a:prstGeom prst="rect">
                <a:avLst/>
              </a:prstGeom>
            </p:spPr>
            <p:txBody>
              <a:bodyPr wrap="none">
                <a:spAutoFit/>
              </a:bodyPr>
              <a:lstStyle/>
              <a:p>
                <a:r>
                  <a:rPr lang="en-US" altLang="sv-SE" dirty="0" smtClean="0"/>
                  <a:t>Active areas</a:t>
                </a:r>
                <a:endParaRPr lang="en-US" altLang="sv-SE" dirty="0"/>
              </a:p>
            </p:txBody>
          </p:sp>
        </p:grpSp>
        <p:sp>
          <p:nvSpPr>
            <p:cNvPr id="18" name="Rectangle 17"/>
            <p:cNvSpPr/>
            <p:nvPr/>
          </p:nvSpPr>
          <p:spPr>
            <a:xfrm>
              <a:off x="5616412" y="1751568"/>
              <a:ext cx="2772000" cy="112241"/>
            </a:xfrm>
            <a:prstGeom prst="rect">
              <a:avLst/>
            </a:prstGeom>
            <a:pattFill prst="pct10">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ctangle 18"/>
            <p:cNvSpPr/>
            <p:nvPr/>
          </p:nvSpPr>
          <p:spPr>
            <a:xfrm>
              <a:off x="8324193" y="1052383"/>
              <a:ext cx="362731" cy="811428"/>
            </a:xfrm>
            <a:prstGeom prst="rect">
              <a:avLst/>
            </a:prstGeom>
            <a:pattFill prst="pct10">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ctangle 19"/>
            <p:cNvSpPr/>
            <p:nvPr/>
          </p:nvSpPr>
          <p:spPr>
            <a:xfrm>
              <a:off x="1615226" y="1751568"/>
              <a:ext cx="2700000" cy="112241"/>
            </a:xfrm>
            <a:prstGeom prst="rect">
              <a:avLst/>
            </a:prstGeom>
            <a:pattFill prst="pct10">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ctangle 20"/>
            <p:cNvSpPr/>
            <p:nvPr/>
          </p:nvSpPr>
          <p:spPr>
            <a:xfrm>
              <a:off x="4205431" y="1052383"/>
              <a:ext cx="1509569" cy="811428"/>
            </a:xfrm>
            <a:prstGeom prst="rect">
              <a:avLst/>
            </a:prstGeom>
            <a:pattFill prst="pct10">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ctangle 21"/>
            <p:cNvSpPr/>
            <p:nvPr/>
          </p:nvSpPr>
          <p:spPr>
            <a:xfrm>
              <a:off x="1245070" y="1052383"/>
              <a:ext cx="370542" cy="811428"/>
            </a:xfrm>
            <a:prstGeom prst="rect">
              <a:avLst/>
            </a:prstGeom>
            <a:pattFill prst="pct10">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34" name="Group 33"/>
          <p:cNvGrpSpPr/>
          <p:nvPr/>
        </p:nvGrpSpPr>
        <p:grpSpPr>
          <a:xfrm>
            <a:off x="1623848" y="2288355"/>
            <a:ext cx="5976406" cy="3660977"/>
            <a:chOff x="1623848" y="1876455"/>
            <a:chExt cx="5976406" cy="3660977"/>
          </a:xfrm>
        </p:grpSpPr>
        <p:grpSp>
          <p:nvGrpSpPr>
            <p:cNvPr id="35" name="Group 34"/>
            <p:cNvGrpSpPr/>
            <p:nvPr/>
          </p:nvGrpSpPr>
          <p:grpSpPr>
            <a:xfrm>
              <a:off x="1623848" y="3834121"/>
              <a:ext cx="5976406" cy="756000"/>
              <a:chOff x="1615965" y="3834121"/>
              <a:chExt cx="5976406" cy="756000"/>
            </a:xfrm>
          </p:grpSpPr>
          <p:sp>
            <p:nvSpPr>
              <p:cNvPr id="42" name="Rectangle 41"/>
              <p:cNvSpPr/>
              <p:nvPr/>
            </p:nvSpPr>
            <p:spPr>
              <a:xfrm>
                <a:off x="1615965" y="3834121"/>
                <a:ext cx="748800" cy="7560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3" name="Rectangle 42"/>
              <p:cNvSpPr/>
              <p:nvPr/>
            </p:nvSpPr>
            <p:spPr>
              <a:xfrm>
                <a:off x="5705317" y="3834121"/>
                <a:ext cx="1887054" cy="7560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36" name="Group 35"/>
            <p:cNvGrpSpPr/>
            <p:nvPr/>
          </p:nvGrpSpPr>
          <p:grpSpPr>
            <a:xfrm>
              <a:off x="2232000" y="5168100"/>
              <a:ext cx="1595831" cy="369332"/>
              <a:chOff x="-1237004" y="5411377"/>
              <a:chExt cx="1595831" cy="369332"/>
            </a:xfrm>
          </p:grpSpPr>
          <p:sp>
            <p:nvSpPr>
              <p:cNvPr id="40" name="Rectangle 39"/>
              <p:cNvSpPr/>
              <p:nvPr/>
            </p:nvSpPr>
            <p:spPr>
              <a:xfrm>
                <a:off x="-1237004" y="5483377"/>
                <a:ext cx="540000" cy="2160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1" name="Rectangle 40"/>
              <p:cNvSpPr/>
              <p:nvPr/>
            </p:nvSpPr>
            <p:spPr>
              <a:xfrm>
                <a:off x="-661004" y="5411377"/>
                <a:ext cx="1019831" cy="369332"/>
              </a:xfrm>
              <a:prstGeom prst="rect">
                <a:avLst/>
              </a:prstGeom>
            </p:spPr>
            <p:txBody>
              <a:bodyPr wrap="none">
                <a:spAutoFit/>
              </a:bodyPr>
              <a:lstStyle/>
              <a:p>
                <a:r>
                  <a:rPr lang="en-US" altLang="sv-SE" dirty="0" smtClean="0"/>
                  <a:t>P+ select</a:t>
                </a:r>
                <a:endParaRPr lang="en-US" altLang="sv-SE" dirty="0"/>
              </a:p>
            </p:txBody>
          </p:sp>
        </p:grpSp>
        <p:sp>
          <p:nvSpPr>
            <p:cNvPr id="37" name="Rounded Rectangle 36"/>
            <p:cNvSpPr/>
            <p:nvPr/>
          </p:nvSpPr>
          <p:spPr>
            <a:xfrm>
              <a:off x="1623848" y="1876455"/>
              <a:ext cx="748800" cy="39600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8" name="Rounded Rectangle 37"/>
            <p:cNvSpPr/>
            <p:nvPr/>
          </p:nvSpPr>
          <p:spPr>
            <a:xfrm>
              <a:off x="5706450" y="1876455"/>
              <a:ext cx="757803" cy="39600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9" name="Rounded Rectangle 38"/>
            <p:cNvSpPr/>
            <p:nvPr/>
          </p:nvSpPr>
          <p:spPr>
            <a:xfrm>
              <a:off x="6834352" y="1876455"/>
              <a:ext cx="757803" cy="39600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27" name="Group 26"/>
          <p:cNvGrpSpPr/>
          <p:nvPr/>
        </p:nvGrpSpPr>
        <p:grpSpPr>
          <a:xfrm>
            <a:off x="3112931" y="1936138"/>
            <a:ext cx="4544622" cy="4013194"/>
            <a:chOff x="3112931" y="1524238"/>
            <a:chExt cx="4544622" cy="4013194"/>
          </a:xfrm>
        </p:grpSpPr>
        <p:sp>
          <p:nvSpPr>
            <p:cNvPr id="33" name="Rectangle 32"/>
            <p:cNvSpPr/>
            <p:nvPr/>
          </p:nvSpPr>
          <p:spPr>
            <a:xfrm>
              <a:off x="6624000" y="5168100"/>
              <a:ext cx="1033553" cy="369332"/>
            </a:xfrm>
            <a:prstGeom prst="rect">
              <a:avLst/>
            </a:prstGeom>
          </p:spPr>
          <p:txBody>
            <a:bodyPr wrap="none">
              <a:spAutoFit/>
            </a:bodyPr>
            <a:lstStyle/>
            <a:p>
              <a:r>
                <a:rPr lang="en-US" altLang="sv-SE" dirty="0" smtClean="0"/>
                <a:t>Poly gate</a:t>
              </a:r>
              <a:endParaRPr lang="en-US" altLang="sv-SE" dirty="0"/>
            </a:p>
          </p:txBody>
        </p:sp>
        <p:sp>
          <p:nvSpPr>
            <p:cNvPr id="29" name="Rectangle 28"/>
            <p:cNvSpPr/>
            <p:nvPr/>
          </p:nvSpPr>
          <p:spPr>
            <a:xfrm>
              <a:off x="3117194" y="1527330"/>
              <a:ext cx="384948" cy="216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ctangle 29"/>
            <p:cNvSpPr/>
            <p:nvPr/>
          </p:nvSpPr>
          <p:spPr>
            <a:xfrm>
              <a:off x="6464253" y="1524238"/>
              <a:ext cx="384948" cy="216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Freeform 30"/>
            <p:cNvSpPr/>
            <p:nvPr/>
          </p:nvSpPr>
          <p:spPr>
            <a:xfrm>
              <a:off x="3112931" y="3048774"/>
              <a:ext cx="3721421" cy="1876097"/>
            </a:xfrm>
            <a:custGeom>
              <a:avLst/>
              <a:gdLst>
                <a:gd name="connsiteX0" fmla="*/ 0 w 3728545"/>
                <a:gd name="connsiteY0" fmla="*/ 1852448 h 1876097"/>
                <a:gd name="connsiteX1" fmla="*/ 7883 w 3728545"/>
                <a:gd name="connsiteY1" fmla="*/ 0 h 1876097"/>
                <a:gd name="connsiteX2" fmla="*/ 3728545 w 3728545"/>
                <a:gd name="connsiteY2" fmla="*/ 7883 h 1876097"/>
                <a:gd name="connsiteX3" fmla="*/ 3728545 w 3728545"/>
                <a:gd name="connsiteY3" fmla="*/ 1876097 h 1876097"/>
                <a:gd name="connsiteX4" fmla="*/ 3358055 w 3728545"/>
                <a:gd name="connsiteY4" fmla="*/ 1868214 h 1876097"/>
                <a:gd name="connsiteX5" fmla="*/ 3350172 w 3728545"/>
                <a:gd name="connsiteY5" fmla="*/ 378373 h 1876097"/>
                <a:gd name="connsiteX6" fmla="*/ 370490 w 3728545"/>
                <a:gd name="connsiteY6" fmla="*/ 370490 h 1876097"/>
                <a:gd name="connsiteX7" fmla="*/ 378372 w 3728545"/>
                <a:gd name="connsiteY7" fmla="*/ 1868214 h 1876097"/>
                <a:gd name="connsiteX8" fmla="*/ 0 w 3728545"/>
                <a:gd name="connsiteY8" fmla="*/ 1852448 h 1876097"/>
                <a:gd name="connsiteX0" fmla="*/ 0 w 3728545"/>
                <a:gd name="connsiteY0" fmla="*/ 1876096 h 1876097"/>
                <a:gd name="connsiteX1" fmla="*/ 7883 w 3728545"/>
                <a:gd name="connsiteY1" fmla="*/ 0 h 1876097"/>
                <a:gd name="connsiteX2" fmla="*/ 3728545 w 3728545"/>
                <a:gd name="connsiteY2" fmla="*/ 7883 h 1876097"/>
                <a:gd name="connsiteX3" fmla="*/ 3728545 w 3728545"/>
                <a:gd name="connsiteY3" fmla="*/ 1876097 h 1876097"/>
                <a:gd name="connsiteX4" fmla="*/ 3358055 w 3728545"/>
                <a:gd name="connsiteY4" fmla="*/ 1868214 h 1876097"/>
                <a:gd name="connsiteX5" fmla="*/ 3350172 w 3728545"/>
                <a:gd name="connsiteY5" fmla="*/ 378373 h 1876097"/>
                <a:gd name="connsiteX6" fmla="*/ 370490 w 3728545"/>
                <a:gd name="connsiteY6" fmla="*/ 370490 h 1876097"/>
                <a:gd name="connsiteX7" fmla="*/ 378372 w 3728545"/>
                <a:gd name="connsiteY7" fmla="*/ 1868214 h 1876097"/>
                <a:gd name="connsiteX8" fmla="*/ 0 w 3728545"/>
                <a:gd name="connsiteY8" fmla="*/ 1876096 h 1876097"/>
                <a:gd name="connsiteX0" fmla="*/ 759 w 3721421"/>
                <a:gd name="connsiteY0" fmla="*/ 1860331 h 1876097"/>
                <a:gd name="connsiteX1" fmla="*/ 759 w 3721421"/>
                <a:gd name="connsiteY1" fmla="*/ 0 h 1876097"/>
                <a:gd name="connsiteX2" fmla="*/ 3721421 w 3721421"/>
                <a:gd name="connsiteY2" fmla="*/ 7883 h 1876097"/>
                <a:gd name="connsiteX3" fmla="*/ 3721421 w 3721421"/>
                <a:gd name="connsiteY3" fmla="*/ 1876097 h 1876097"/>
                <a:gd name="connsiteX4" fmla="*/ 3350931 w 3721421"/>
                <a:gd name="connsiteY4" fmla="*/ 1868214 h 1876097"/>
                <a:gd name="connsiteX5" fmla="*/ 3343048 w 3721421"/>
                <a:gd name="connsiteY5" fmla="*/ 378373 h 1876097"/>
                <a:gd name="connsiteX6" fmla="*/ 363366 w 3721421"/>
                <a:gd name="connsiteY6" fmla="*/ 370490 h 1876097"/>
                <a:gd name="connsiteX7" fmla="*/ 371248 w 3721421"/>
                <a:gd name="connsiteY7" fmla="*/ 1868214 h 1876097"/>
                <a:gd name="connsiteX8" fmla="*/ 759 w 3721421"/>
                <a:gd name="connsiteY8" fmla="*/ 1860331 h 1876097"/>
                <a:gd name="connsiteX0" fmla="*/ 759 w 3721421"/>
                <a:gd name="connsiteY0" fmla="*/ 1883980 h 1883980"/>
                <a:gd name="connsiteX1" fmla="*/ 759 w 3721421"/>
                <a:gd name="connsiteY1" fmla="*/ 0 h 1883980"/>
                <a:gd name="connsiteX2" fmla="*/ 3721421 w 3721421"/>
                <a:gd name="connsiteY2" fmla="*/ 7883 h 1883980"/>
                <a:gd name="connsiteX3" fmla="*/ 3721421 w 3721421"/>
                <a:gd name="connsiteY3" fmla="*/ 1876097 h 1883980"/>
                <a:gd name="connsiteX4" fmla="*/ 3350931 w 3721421"/>
                <a:gd name="connsiteY4" fmla="*/ 1868214 h 1883980"/>
                <a:gd name="connsiteX5" fmla="*/ 3343048 w 3721421"/>
                <a:gd name="connsiteY5" fmla="*/ 378373 h 1883980"/>
                <a:gd name="connsiteX6" fmla="*/ 363366 w 3721421"/>
                <a:gd name="connsiteY6" fmla="*/ 370490 h 1883980"/>
                <a:gd name="connsiteX7" fmla="*/ 371248 w 3721421"/>
                <a:gd name="connsiteY7" fmla="*/ 1868214 h 1883980"/>
                <a:gd name="connsiteX8" fmla="*/ 759 w 3721421"/>
                <a:gd name="connsiteY8" fmla="*/ 1883980 h 1883980"/>
                <a:gd name="connsiteX0" fmla="*/ 759 w 3721421"/>
                <a:gd name="connsiteY0" fmla="*/ 1868215 h 1876097"/>
                <a:gd name="connsiteX1" fmla="*/ 759 w 3721421"/>
                <a:gd name="connsiteY1" fmla="*/ 0 h 1876097"/>
                <a:gd name="connsiteX2" fmla="*/ 3721421 w 3721421"/>
                <a:gd name="connsiteY2" fmla="*/ 7883 h 1876097"/>
                <a:gd name="connsiteX3" fmla="*/ 3721421 w 3721421"/>
                <a:gd name="connsiteY3" fmla="*/ 1876097 h 1876097"/>
                <a:gd name="connsiteX4" fmla="*/ 3350931 w 3721421"/>
                <a:gd name="connsiteY4" fmla="*/ 1868214 h 1876097"/>
                <a:gd name="connsiteX5" fmla="*/ 3343048 w 3721421"/>
                <a:gd name="connsiteY5" fmla="*/ 378373 h 1876097"/>
                <a:gd name="connsiteX6" fmla="*/ 363366 w 3721421"/>
                <a:gd name="connsiteY6" fmla="*/ 370490 h 1876097"/>
                <a:gd name="connsiteX7" fmla="*/ 371248 w 3721421"/>
                <a:gd name="connsiteY7" fmla="*/ 1868214 h 1876097"/>
                <a:gd name="connsiteX8" fmla="*/ 759 w 3721421"/>
                <a:gd name="connsiteY8" fmla="*/ 1868215 h 1876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21421" h="1876097">
                  <a:moveTo>
                    <a:pt x="759" y="1868215"/>
                  </a:moveTo>
                  <a:cubicBezTo>
                    <a:pt x="3387" y="1250732"/>
                    <a:pt x="-1869" y="617483"/>
                    <a:pt x="759" y="0"/>
                  </a:cubicBezTo>
                  <a:lnTo>
                    <a:pt x="3721421" y="7883"/>
                  </a:lnTo>
                  <a:lnTo>
                    <a:pt x="3721421" y="1876097"/>
                  </a:lnTo>
                  <a:lnTo>
                    <a:pt x="3350931" y="1868214"/>
                  </a:lnTo>
                  <a:cubicBezTo>
                    <a:pt x="3348303" y="1371600"/>
                    <a:pt x="3345676" y="874987"/>
                    <a:pt x="3343048" y="378373"/>
                  </a:cubicBezTo>
                  <a:lnTo>
                    <a:pt x="363366" y="370490"/>
                  </a:lnTo>
                  <a:cubicBezTo>
                    <a:pt x="365993" y="869731"/>
                    <a:pt x="368621" y="1368973"/>
                    <a:pt x="371248" y="1868214"/>
                  </a:cubicBezTo>
                  <a:lnTo>
                    <a:pt x="759" y="1868215"/>
                  </a:ln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59" name="Group 58"/>
          <p:cNvGrpSpPr/>
          <p:nvPr/>
        </p:nvGrpSpPr>
        <p:grpSpPr>
          <a:xfrm>
            <a:off x="1805152" y="4431181"/>
            <a:ext cx="6340939" cy="378372"/>
            <a:chOff x="1805152" y="4288221"/>
            <a:chExt cx="6340939" cy="378372"/>
          </a:xfrm>
        </p:grpSpPr>
        <p:sp>
          <p:nvSpPr>
            <p:cNvPr id="60" name="Rectangle 59"/>
            <p:cNvSpPr/>
            <p:nvPr/>
          </p:nvSpPr>
          <p:spPr>
            <a:xfrm>
              <a:off x="1805152" y="4288221"/>
              <a:ext cx="378372" cy="37837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1" name="Rectangle 60"/>
            <p:cNvSpPr/>
            <p:nvPr/>
          </p:nvSpPr>
          <p:spPr>
            <a:xfrm>
              <a:off x="2555164" y="4288221"/>
              <a:ext cx="378372" cy="37837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2" name="Rectangle 61"/>
            <p:cNvSpPr/>
            <p:nvPr/>
          </p:nvSpPr>
          <p:spPr>
            <a:xfrm>
              <a:off x="3669260" y="4288221"/>
              <a:ext cx="378372" cy="37837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3" name="Rectangle 62"/>
            <p:cNvSpPr/>
            <p:nvPr/>
          </p:nvSpPr>
          <p:spPr>
            <a:xfrm>
              <a:off x="5903611" y="4288221"/>
              <a:ext cx="378372" cy="37837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4" name="Rectangle 63"/>
            <p:cNvSpPr/>
            <p:nvPr/>
          </p:nvSpPr>
          <p:spPr>
            <a:xfrm>
              <a:off x="7016231" y="4288221"/>
              <a:ext cx="378372" cy="37837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5" name="Rectangle 64"/>
            <p:cNvSpPr/>
            <p:nvPr/>
          </p:nvSpPr>
          <p:spPr>
            <a:xfrm>
              <a:off x="7767719" y="4288221"/>
              <a:ext cx="378372" cy="37837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66" name="Group 65"/>
          <p:cNvGrpSpPr/>
          <p:nvPr/>
        </p:nvGrpSpPr>
        <p:grpSpPr>
          <a:xfrm>
            <a:off x="2381771" y="5940000"/>
            <a:ext cx="1952976" cy="369332"/>
            <a:chOff x="2515019" y="5633248"/>
            <a:chExt cx="1952976" cy="369332"/>
          </a:xfrm>
        </p:grpSpPr>
        <p:sp>
          <p:nvSpPr>
            <p:cNvPr id="67" name="Rectangle 66"/>
            <p:cNvSpPr/>
            <p:nvPr/>
          </p:nvSpPr>
          <p:spPr>
            <a:xfrm>
              <a:off x="2515019" y="5705248"/>
              <a:ext cx="216000" cy="216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8" name="Rectangle 67"/>
            <p:cNvSpPr/>
            <p:nvPr/>
          </p:nvSpPr>
          <p:spPr>
            <a:xfrm>
              <a:off x="2941248" y="5633248"/>
              <a:ext cx="1526747" cy="369332"/>
            </a:xfrm>
            <a:prstGeom prst="rect">
              <a:avLst/>
            </a:prstGeom>
          </p:spPr>
          <p:txBody>
            <a:bodyPr wrap="square">
              <a:spAutoFit/>
            </a:bodyPr>
            <a:lstStyle/>
            <a:p>
              <a:r>
                <a:rPr lang="en-US" altLang="sv-SE" dirty="0" smtClean="0"/>
                <a:t>Contact cuts</a:t>
              </a:r>
              <a:endParaRPr lang="en-US" altLang="sv-SE" dirty="0"/>
            </a:p>
          </p:txBody>
        </p:sp>
      </p:grpSp>
      <p:grpSp>
        <p:nvGrpSpPr>
          <p:cNvPr id="69" name="Group 68"/>
          <p:cNvGrpSpPr/>
          <p:nvPr/>
        </p:nvGrpSpPr>
        <p:grpSpPr>
          <a:xfrm>
            <a:off x="1812536" y="1795857"/>
            <a:ext cx="6307430" cy="467373"/>
            <a:chOff x="1812536" y="1635330"/>
            <a:chExt cx="6307430" cy="216000"/>
          </a:xfrm>
        </p:grpSpPr>
        <p:sp>
          <p:nvSpPr>
            <p:cNvPr id="70" name="Rectangle 69"/>
            <p:cNvSpPr/>
            <p:nvPr/>
          </p:nvSpPr>
          <p:spPr>
            <a:xfrm>
              <a:off x="1812536" y="1635330"/>
              <a:ext cx="370987" cy="216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1" name="Rectangle 70"/>
            <p:cNvSpPr/>
            <p:nvPr/>
          </p:nvSpPr>
          <p:spPr>
            <a:xfrm>
              <a:off x="2557458" y="1635330"/>
              <a:ext cx="370987" cy="216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2" name="Rectangle 71"/>
            <p:cNvSpPr/>
            <p:nvPr/>
          </p:nvSpPr>
          <p:spPr>
            <a:xfrm>
              <a:off x="3669613" y="1635330"/>
              <a:ext cx="370987" cy="216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3" name="Rectangle 72"/>
            <p:cNvSpPr/>
            <p:nvPr/>
          </p:nvSpPr>
          <p:spPr>
            <a:xfrm>
              <a:off x="5891902" y="1635330"/>
              <a:ext cx="370987" cy="216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4" name="Rectangle 73"/>
            <p:cNvSpPr/>
            <p:nvPr/>
          </p:nvSpPr>
          <p:spPr>
            <a:xfrm>
              <a:off x="7015772" y="1635330"/>
              <a:ext cx="370987" cy="216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5" name="Rectangle 74"/>
            <p:cNvSpPr/>
            <p:nvPr/>
          </p:nvSpPr>
          <p:spPr>
            <a:xfrm>
              <a:off x="7748979" y="1635330"/>
              <a:ext cx="370987" cy="216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76" name="Group 75"/>
          <p:cNvGrpSpPr/>
          <p:nvPr/>
        </p:nvGrpSpPr>
        <p:grpSpPr>
          <a:xfrm>
            <a:off x="1246257" y="3339241"/>
            <a:ext cx="7440667" cy="3330091"/>
            <a:chOff x="1246257" y="3196281"/>
            <a:chExt cx="7440667" cy="3330091"/>
          </a:xfrm>
        </p:grpSpPr>
        <p:sp>
          <p:nvSpPr>
            <p:cNvPr id="77" name="Rectangle 76"/>
            <p:cNvSpPr/>
            <p:nvPr/>
          </p:nvSpPr>
          <p:spPr>
            <a:xfrm>
              <a:off x="1985102" y="4201510"/>
              <a:ext cx="1032641" cy="543911"/>
            </a:xfrm>
            <a:prstGeom prst="rect">
              <a:avLst/>
            </a:prstGeom>
            <a:solidFill>
              <a:srgbClr val="0070C0">
                <a:alpha val="80000"/>
              </a:srgbClr>
            </a:solidFill>
            <a:ln>
              <a:solidFill>
                <a:srgbClr val="0070C0">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8" name="Rectangle 77"/>
            <p:cNvSpPr/>
            <p:nvPr/>
          </p:nvSpPr>
          <p:spPr>
            <a:xfrm>
              <a:off x="3559026" y="4201510"/>
              <a:ext cx="2801007" cy="543911"/>
            </a:xfrm>
            <a:prstGeom prst="rect">
              <a:avLst/>
            </a:prstGeom>
            <a:solidFill>
              <a:srgbClr val="0070C0">
                <a:alpha val="80000"/>
              </a:srgbClr>
            </a:solidFill>
            <a:ln>
              <a:solidFill>
                <a:srgbClr val="0070C0">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9" name="Rectangle 78"/>
            <p:cNvSpPr/>
            <p:nvPr/>
          </p:nvSpPr>
          <p:spPr>
            <a:xfrm>
              <a:off x="6917082" y="4201510"/>
              <a:ext cx="1035268" cy="543911"/>
            </a:xfrm>
            <a:prstGeom prst="rect">
              <a:avLst/>
            </a:prstGeom>
            <a:solidFill>
              <a:srgbClr val="0070C0">
                <a:alpha val="80000"/>
              </a:srgbClr>
            </a:solidFill>
            <a:ln>
              <a:solidFill>
                <a:srgbClr val="0070C0">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0" name="Rectangle 79"/>
            <p:cNvSpPr/>
            <p:nvPr/>
          </p:nvSpPr>
          <p:spPr>
            <a:xfrm>
              <a:off x="1246257" y="3196281"/>
              <a:ext cx="738845" cy="2066023"/>
            </a:xfrm>
            <a:prstGeom prst="rect">
              <a:avLst/>
            </a:prstGeom>
            <a:solidFill>
              <a:srgbClr val="0070C0">
                <a:alpha val="80000"/>
              </a:srgbClr>
            </a:solidFill>
            <a:ln>
              <a:solidFill>
                <a:srgbClr val="0070C0">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1" name="Rectangle 80"/>
            <p:cNvSpPr/>
            <p:nvPr/>
          </p:nvSpPr>
          <p:spPr>
            <a:xfrm>
              <a:off x="7948079" y="3196281"/>
              <a:ext cx="738845" cy="2066023"/>
            </a:xfrm>
            <a:prstGeom prst="rect">
              <a:avLst/>
            </a:prstGeom>
            <a:solidFill>
              <a:srgbClr val="0070C0">
                <a:alpha val="80000"/>
              </a:srgbClr>
            </a:solidFill>
            <a:ln>
              <a:solidFill>
                <a:srgbClr val="0070C0">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82" name="Group 81"/>
            <p:cNvGrpSpPr/>
            <p:nvPr/>
          </p:nvGrpSpPr>
          <p:grpSpPr>
            <a:xfrm>
              <a:off x="2222303" y="6157040"/>
              <a:ext cx="1908588" cy="369332"/>
              <a:chOff x="4387225" y="5897741"/>
              <a:chExt cx="1908588" cy="369332"/>
            </a:xfrm>
          </p:grpSpPr>
          <p:sp>
            <p:nvSpPr>
              <p:cNvPr id="83" name="Rectangle 82"/>
              <p:cNvSpPr/>
              <p:nvPr/>
            </p:nvSpPr>
            <p:spPr>
              <a:xfrm>
                <a:off x="4387225" y="5969741"/>
                <a:ext cx="540000" cy="216000"/>
              </a:xfrm>
              <a:prstGeom prst="rect">
                <a:avLst/>
              </a:prstGeom>
              <a:solidFill>
                <a:srgbClr val="0070C0">
                  <a:alpha val="8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4" name="Rectangle 83"/>
              <p:cNvSpPr/>
              <p:nvPr/>
            </p:nvSpPr>
            <p:spPr>
              <a:xfrm>
                <a:off x="5008922" y="5897741"/>
                <a:ext cx="1286891" cy="369332"/>
              </a:xfrm>
              <a:prstGeom prst="rect">
                <a:avLst/>
              </a:prstGeom>
            </p:spPr>
            <p:txBody>
              <a:bodyPr wrap="none">
                <a:spAutoFit/>
              </a:bodyPr>
              <a:lstStyle/>
              <a:p>
                <a:r>
                  <a:rPr lang="en-US" altLang="sv-SE" dirty="0" smtClean="0"/>
                  <a:t>Metal wires</a:t>
                </a:r>
                <a:endParaRPr lang="en-US" altLang="sv-SE" dirty="0"/>
              </a:p>
            </p:txBody>
          </p:sp>
        </p:grpSp>
      </p:grpSp>
      <p:grpSp>
        <p:nvGrpSpPr>
          <p:cNvPr id="89" name="Group 88"/>
          <p:cNvGrpSpPr/>
          <p:nvPr/>
        </p:nvGrpSpPr>
        <p:grpSpPr>
          <a:xfrm>
            <a:off x="1812536" y="1795857"/>
            <a:ext cx="6307430" cy="467373"/>
            <a:chOff x="1812536" y="1635330"/>
            <a:chExt cx="6307430" cy="216000"/>
          </a:xfrm>
        </p:grpSpPr>
        <p:sp>
          <p:nvSpPr>
            <p:cNvPr id="90" name="Rectangle 89"/>
            <p:cNvSpPr/>
            <p:nvPr/>
          </p:nvSpPr>
          <p:spPr>
            <a:xfrm>
              <a:off x="1812536" y="1635330"/>
              <a:ext cx="370987" cy="216000"/>
            </a:xfrm>
            <a:prstGeom prst="rect">
              <a:avLst/>
            </a:prstGeom>
            <a:solidFill>
              <a:srgbClr val="0070C0">
                <a:alpha val="8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1" name="Rectangle 90"/>
            <p:cNvSpPr/>
            <p:nvPr/>
          </p:nvSpPr>
          <p:spPr>
            <a:xfrm>
              <a:off x="2557458" y="1635330"/>
              <a:ext cx="370987" cy="216000"/>
            </a:xfrm>
            <a:prstGeom prst="rect">
              <a:avLst/>
            </a:prstGeom>
            <a:solidFill>
              <a:srgbClr val="0070C0">
                <a:alpha val="8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2" name="Rectangle 91"/>
            <p:cNvSpPr/>
            <p:nvPr/>
          </p:nvSpPr>
          <p:spPr>
            <a:xfrm>
              <a:off x="3669613" y="1635330"/>
              <a:ext cx="370987" cy="216000"/>
            </a:xfrm>
            <a:prstGeom prst="rect">
              <a:avLst/>
            </a:prstGeom>
            <a:solidFill>
              <a:srgbClr val="0070C0">
                <a:alpha val="8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3" name="Rectangle 92"/>
            <p:cNvSpPr/>
            <p:nvPr/>
          </p:nvSpPr>
          <p:spPr>
            <a:xfrm>
              <a:off x="5891902" y="1635330"/>
              <a:ext cx="370987" cy="216000"/>
            </a:xfrm>
            <a:prstGeom prst="rect">
              <a:avLst/>
            </a:prstGeom>
            <a:solidFill>
              <a:srgbClr val="0070C0">
                <a:alpha val="8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4" name="Rectangle 93"/>
            <p:cNvSpPr/>
            <p:nvPr/>
          </p:nvSpPr>
          <p:spPr>
            <a:xfrm>
              <a:off x="7015772" y="1635330"/>
              <a:ext cx="370987" cy="216000"/>
            </a:xfrm>
            <a:prstGeom prst="rect">
              <a:avLst/>
            </a:prstGeom>
            <a:solidFill>
              <a:srgbClr val="0070C0">
                <a:alpha val="8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5" name="Rectangle 94"/>
            <p:cNvSpPr/>
            <p:nvPr/>
          </p:nvSpPr>
          <p:spPr>
            <a:xfrm>
              <a:off x="7748979" y="1635330"/>
              <a:ext cx="370987" cy="216000"/>
            </a:xfrm>
            <a:prstGeom prst="rect">
              <a:avLst/>
            </a:prstGeom>
            <a:solidFill>
              <a:srgbClr val="0070C0">
                <a:alpha val="8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3" name="Group 2"/>
          <p:cNvGrpSpPr/>
          <p:nvPr/>
        </p:nvGrpSpPr>
        <p:grpSpPr>
          <a:xfrm>
            <a:off x="2381744" y="2288355"/>
            <a:ext cx="5984783" cy="396000"/>
            <a:chOff x="2534144" y="2440755"/>
            <a:chExt cx="5984783" cy="396000"/>
          </a:xfrm>
        </p:grpSpPr>
        <p:sp>
          <p:nvSpPr>
            <p:cNvPr id="96" name="Rounded Rectangle 95"/>
            <p:cNvSpPr/>
            <p:nvPr/>
          </p:nvSpPr>
          <p:spPr>
            <a:xfrm>
              <a:off x="2534144" y="2440755"/>
              <a:ext cx="748800" cy="39600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7" name="Rounded Rectangle 96"/>
            <p:cNvSpPr/>
            <p:nvPr/>
          </p:nvSpPr>
          <p:spPr>
            <a:xfrm>
              <a:off x="3667542" y="2440755"/>
              <a:ext cx="757803" cy="39600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8" name="Rounded Rectangle 97"/>
            <p:cNvSpPr/>
            <p:nvPr/>
          </p:nvSpPr>
          <p:spPr>
            <a:xfrm>
              <a:off x="7761124" y="2440755"/>
              <a:ext cx="757803" cy="39600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99" name="Rectangle 98"/>
          <p:cNvSpPr/>
          <p:nvPr/>
        </p:nvSpPr>
        <p:spPr>
          <a:xfrm>
            <a:off x="6010917" y="5652000"/>
            <a:ext cx="540000" cy="216000"/>
          </a:xfrm>
          <a:prstGeom prst="rect">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6280168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MOSFET – a square-law device</a:t>
            </a:r>
            <a:endParaRPr lang="sv-SE" dirty="0"/>
          </a:p>
        </p:txBody>
      </p:sp>
      <p:sp>
        <p:nvSpPr>
          <p:cNvPr id="4" name="Date Placeholder 3"/>
          <p:cNvSpPr>
            <a:spLocks noGrp="1"/>
          </p:cNvSpPr>
          <p:nvPr>
            <p:ph type="dt" sz="half" idx="10"/>
          </p:nvPr>
        </p:nvSpPr>
        <p:spPr/>
        <p:txBody>
          <a:bodyPr/>
          <a:lstStyle/>
          <a:p>
            <a:r>
              <a:rPr lang="sv-SE" smtClean="0"/>
              <a:t>2017</a:t>
            </a:r>
            <a:endParaRPr lang="sv-SE"/>
          </a:p>
        </p:txBody>
      </p:sp>
      <p:sp>
        <p:nvSpPr>
          <p:cNvPr id="5" name="Footer Placeholder 4"/>
          <p:cNvSpPr>
            <a:spLocks noGrp="1"/>
          </p:cNvSpPr>
          <p:nvPr>
            <p:ph type="ftr" sz="quarter" idx="11"/>
          </p:nvPr>
        </p:nvSpPr>
        <p:spPr/>
        <p:txBody>
          <a:bodyPr/>
          <a:lstStyle/>
          <a:p>
            <a:r>
              <a:rPr lang="sv-SE" smtClean="0"/>
              <a:t>Integrated Circuit Design</a:t>
            </a:r>
            <a:endParaRPr lang="sv-SE"/>
          </a:p>
        </p:txBody>
      </p:sp>
      <p:sp>
        <p:nvSpPr>
          <p:cNvPr id="6" name="Slide Number Placeholder 5"/>
          <p:cNvSpPr>
            <a:spLocks noGrp="1"/>
          </p:cNvSpPr>
          <p:nvPr>
            <p:ph type="sldNum" sz="quarter" idx="12"/>
          </p:nvPr>
        </p:nvSpPr>
        <p:spPr/>
        <p:txBody>
          <a:bodyPr/>
          <a:lstStyle/>
          <a:p>
            <a:r>
              <a:rPr lang="sv-SE" dirty="0"/>
              <a:t>6</a:t>
            </a:r>
            <a:endParaRPr lang="sv-SE" dirty="0"/>
          </a:p>
        </p:txBody>
      </p:sp>
      <p:sp>
        <p:nvSpPr>
          <p:cNvPr id="7" name="Rectangle 2"/>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pic>
        <p:nvPicPr>
          <p:cNvPr id="1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3633" y="1641475"/>
            <a:ext cx="4638129" cy="4363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2" name="Object 1"/>
          <p:cNvGraphicFramePr>
            <a:graphicFrameLocks noChangeAspect="1"/>
          </p:cNvGraphicFramePr>
          <p:nvPr>
            <p:extLst>
              <p:ext uri="{D42A27DB-BD31-4B8C-83A1-F6EECF244321}">
                <p14:modId xmlns:p14="http://schemas.microsoft.com/office/powerpoint/2010/main" val="3959334451"/>
              </p:ext>
            </p:extLst>
          </p:nvPr>
        </p:nvGraphicFramePr>
        <p:xfrm>
          <a:off x="7302355" y="1895913"/>
          <a:ext cx="1955800" cy="615950"/>
        </p:xfrm>
        <a:graphic>
          <a:graphicData uri="http://schemas.openxmlformats.org/presentationml/2006/ole">
            <mc:AlternateContent xmlns:mc="http://schemas.openxmlformats.org/markup-compatibility/2006">
              <mc:Choice xmlns:v="urn:schemas-microsoft-com:vml" Requires="v">
                <p:oleObj spid="_x0000_s28763" name="Equation" r:id="rId4" imgW="1180800" imgH="368280" progId="Equation.DSMT4">
                  <p:embed/>
                </p:oleObj>
              </mc:Choice>
              <mc:Fallback>
                <p:oleObj name="Equation" r:id="rId4" imgW="1180800" imgH="368280" progId="Equation.DSMT4">
                  <p:embed/>
                  <p:pic>
                    <p:nvPicPr>
                      <p:cNvPr id="0" name=""/>
                      <p:cNvPicPr>
                        <a:picLocks noChangeAspect="1" noChangeArrowheads="1"/>
                      </p:cNvPicPr>
                      <p:nvPr/>
                    </p:nvPicPr>
                    <p:blipFill>
                      <a:blip r:embed="rId5"/>
                      <a:srcRect/>
                      <a:stretch>
                        <a:fillRect/>
                      </a:stretch>
                    </p:blipFill>
                    <p:spPr bwMode="auto">
                      <a:xfrm>
                        <a:off x="7302355" y="1895913"/>
                        <a:ext cx="1955800" cy="615950"/>
                      </a:xfrm>
                      <a:prstGeom prst="rect">
                        <a:avLst/>
                      </a:prstGeom>
                      <a:noFill/>
                    </p:spPr>
                  </p:pic>
                </p:oleObj>
              </mc:Fallback>
            </mc:AlternateContent>
          </a:graphicData>
        </a:graphic>
      </p:graphicFrame>
      <p:grpSp>
        <p:nvGrpSpPr>
          <p:cNvPr id="25" name="Group 24"/>
          <p:cNvGrpSpPr/>
          <p:nvPr/>
        </p:nvGrpSpPr>
        <p:grpSpPr>
          <a:xfrm>
            <a:off x="7305148" y="4031721"/>
            <a:ext cx="2354262" cy="1031520"/>
            <a:chOff x="7305148" y="4031721"/>
            <a:chExt cx="2354262" cy="1031520"/>
          </a:xfrm>
        </p:grpSpPr>
        <p:graphicFrame>
          <p:nvGraphicFramePr>
            <p:cNvPr id="11" name="Object 10"/>
            <p:cNvGraphicFramePr>
              <a:graphicFrameLocks noChangeAspect="1"/>
            </p:cNvGraphicFramePr>
            <p:nvPr>
              <p:extLst>
                <p:ext uri="{D42A27DB-BD31-4B8C-83A1-F6EECF244321}">
                  <p14:modId xmlns:p14="http://schemas.microsoft.com/office/powerpoint/2010/main" val="2364389692"/>
                </p:ext>
              </p:extLst>
            </p:nvPr>
          </p:nvGraphicFramePr>
          <p:xfrm>
            <a:off x="7305148" y="4031721"/>
            <a:ext cx="2354262" cy="614362"/>
          </p:xfrm>
          <a:graphic>
            <a:graphicData uri="http://schemas.openxmlformats.org/presentationml/2006/ole">
              <mc:AlternateContent xmlns:mc="http://schemas.openxmlformats.org/markup-compatibility/2006">
                <mc:Choice xmlns:v="urn:schemas-microsoft-com:vml" Requires="v">
                  <p:oleObj spid="_x0000_s28764" name="Equation" r:id="rId6" imgW="1422360" imgH="368280" progId="Equation.DSMT4">
                    <p:embed/>
                  </p:oleObj>
                </mc:Choice>
                <mc:Fallback>
                  <p:oleObj name="Equation" r:id="rId6" imgW="1422360" imgH="368280" progId="Equation.DSMT4">
                    <p:embed/>
                    <p:pic>
                      <p:nvPicPr>
                        <p:cNvPr id="0" name=""/>
                        <p:cNvPicPr>
                          <a:picLocks noChangeAspect="1" noChangeArrowheads="1"/>
                        </p:cNvPicPr>
                        <p:nvPr/>
                      </p:nvPicPr>
                      <p:blipFill>
                        <a:blip r:embed="rId7"/>
                        <a:srcRect/>
                        <a:stretch>
                          <a:fillRect/>
                        </a:stretch>
                      </p:blipFill>
                      <p:spPr bwMode="auto">
                        <a:xfrm>
                          <a:off x="7305148" y="4031721"/>
                          <a:ext cx="2354262"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2224117181"/>
                </p:ext>
              </p:extLst>
            </p:nvPr>
          </p:nvGraphicFramePr>
          <p:xfrm>
            <a:off x="7305148" y="4723516"/>
            <a:ext cx="1512888" cy="339725"/>
          </p:xfrm>
          <a:graphic>
            <a:graphicData uri="http://schemas.openxmlformats.org/presentationml/2006/ole">
              <mc:AlternateContent xmlns:mc="http://schemas.openxmlformats.org/markup-compatibility/2006">
                <mc:Choice xmlns:v="urn:schemas-microsoft-com:vml" Requires="v">
                  <p:oleObj spid="_x0000_s28765" name="Equation" r:id="rId8" imgW="914400" imgH="203040" progId="Equation.DSMT4">
                    <p:embed/>
                  </p:oleObj>
                </mc:Choice>
                <mc:Fallback>
                  <p:oleObj name="Equation" r:id="rId8" imgW="914400" imgH="203040" progId="Equation.DSMT4">
                    <p:embed/>
                    <p:pic>
                      <p:nvPicPr>
                        <p:cNvPr id="0" name=""/>
                        <p:cNvPicPr>
                          <a:picLocks noChangeAspect="1" noChangeArrowheads="1"/>
                        </p:cNvPicPr>
                        <p:nvPr/>
                      </p:nvPicPr>
                      <p:blipFill>
                        <a:blip r:embed="rId9"/>
                        <a:srcRect/>
                        <a:stretch>
                          <a:fillRect/>
                        </a:stretch>
                      </p:blipFill>
                      <p:spPr bwMode="auto">
                        <a:xfrm>
                          <a:off x="7305148" y="4723516"/>
                          <a:ext cx="15128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16" name="Object 15"/>
          <p:cNvGraphicFramePr>
            <a:graphicFrameLocks noChangeAspect="1"/>
          </p:cNvGraphicFramePr>
          <p:nvPr>
            <p:extLst>
              <p:ext uri="{D42A27DB-BD31-4B8C-83A1-F6EECF244321}">
                <p14:modId xmlns:p14="http://schemas.microsoft.com/office/powerpoint/2010/main" val="3679972184"/>
              </p:ext>
            </p:extLst>
          </p:nvPr>
        </p:nvGraphicFramePr>
        <p:xfrm>
          <a:off x="7421762" y="2572072"/>
          <a:ext cx="1512888" cy="339725"/>
        </p:xfrm>
        <a:graphic>
          <a:graphicData uri="http://schemas.openxmlformats.org/presentationml/2006/ole">
            <mc:AlternateContent xmlns:mc="http://schemas.openxmlformats.org/markup-compatibility/2006">
              <mc:Choice xmlns:v="urn:schemas-microsoft-com:vml" Requires="v">
                <p:oleObj spid="_x0000_s28766" name="Equation" r:id="rId10" imgW="914400" imgH="203040" progId="Equation.DSMT4">
                  <p:embed/>
                </p:oleObj>
              </mc:Choice>
              <mc:Fallback>
                <p:oleObj name="Equation" r:id="rId10" imgW="914400" imgH="203040" progId="Equation.DSMT4">
                  <p:embed/>
                  <p:pic>
                    <p:nvPicPr>
                      <p:cNvPr id="0" name=""/>
                      <p:cNvPicPr>
                        <a:picLocks noChangeAspect="1" noChangeArrowheads="1"/>
                      </p:cNvPicPr>
                      <p:nvPr/>
                    </p:nvPicPr>
                    <p:blipFill>
                      <a:blip r:embed="rId11"/>
                      <a:srcRect/>
                      <a:stretch>
                        <a:fillRect/>
                      </a:stretch>
                    </p:blipFill>
                    <p:spPr bwMode="auto">
                      <a:xfrm>
                        <a:off x="7421762" y="2572072"/>
                        <a:ext cx="15128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4" name="Group 23"/>
          <p:cNvGrpSpPr/>
          <p:nvPr/>
        </p:nvGrpSpPr>
        <p:grpSpPr>
          <a:xfrm>
            <a:off x="3843867" y="2692400"/>
            <a:ext cx="3378200" cy="2416106"/>
            <a:chOff x="3843867" y="2692400"/>
            <a:chExt cx="3378200" cy="2416106"/>
          </a:xfrm>
        </p:grpSpPr>
        <p:sp>
          <p:nvSpPr>
            <p:cNvPr id="18" name="Rectangle 17"/>
            <p:cNvSpPr/>
            <p:nvPr/>
          </p:nvSpPr>
          <p:spPr>
            <a:xfrm>
              <a:off x="6112934" y="4360333"/>
              <a:ext cx="1109133" cy="3132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ctangle 18"/>
            <p:cNvSpPr/>
            <p:nvPr/>
          </p:nvSpPr>
          <p:spPr>
            <a:xfrm rot="20040000">
              <a:off x="5621404" y="4689993"/>
              <a:ext cx="770464" cy="1566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ctangle 19"/>
            <p:cNvSpPr/>
            <p:nvPr/>
          </p:nvSpPr>
          <p:spPr>
            <a:xfrm rot="20340000">
              <a:off x="5319616" y="4921800"/>
              <a:ext cx="406397" cy="763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ctangle 20"/>
            <p:cNvSpPr/>
            <p:nvPr/>
          </p:nvSpPr>
          <p:spPr>
            <a:xfrm rot="20700000">
              <a:off x="4915405" y="5054506"/>
              <a:ext cx="406397" cy="5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Rectangle 22"/>
            <p:cNvSpPr/>
            <p:nvPr/>
          </p:nvSpPr>
          <p:spPr>
            <a:xfrm>
              <a:off x="3843867" y="2692400"/>
              <a:ext cx="2006600" cy="3132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6" name="Rectangle 25"/>
          <p:cNvSpPr/>
          <p:nvPr/>
        </p:nvSpPr>
        <p:spPr>
          <a:xfrm>
            <a:off x="3935000" y="1388874"/>
            <a:ext cx="3113353" cy="369332"/>
          </a:xfrm>
          <a:prstGeom prst="rect">
            <a:avLst/>
          </a:prstGeom>
        </p:spPr>
        <p:txBody>
          <a:bodyPr wrap="none">
            <a:spAutoFit/>
          </a:bodyPr>
          <a:lstStyle/>
          <a:p>
            <a:pPr algn="ctr"/>
            <a:r>
              <a:rPr lang="sv-SE" dirty="0" smtClean="0"/>
              <a:t>MOSFET transfer characteristic</a:t>
            </a:r>
            <a:endParaRPr lang="sv-SE" i="1" dirty="0"/>
          </a:p>
        </p:txBody>
      </p:sp>
    </p:spTree>
    <p:extLst>
      <p:ext uri="{BB962C8B-B14F-4D97-AF65-F5344CB8AC3E}">
        <p14:creationId xmlns:p14="http://schemas.microsoft.com/office/powerpoint/2010/main" val="78374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4.8|1"/>
</p:tagLst>
</file>

<file path=ppt/tags/tag2.xml><?xml version="1.0" encoding="utf-8"?>
<p:tagLst xmlns:a="http://schemas.openxmlformats.org/drawingml/2006/main" xmlns:r="http://schemas.openxmlformats.org/officeDocument/2006/relationships" xmlns:p="http://schemas.openxmlformats.org/presentationml/2006/main">
  <p:tag name="TIMING" val="|44.8|1"/>
</p:tagLst>
</file>

<file path=ppt/tags/tag3.xml><?xml version="1.0" encoding="utf-8"?>
<p:tagLst xmlns:a="http://schemas.openxmlformats.org/drawingml/2006/main" xmlns:r="http://schemas.openxmlformats.org/officeDocument/2006/relationships" xmlns:p="http://schemas.openxmlformats.org/presentationml/2006/main">
  <p:tag name="TIMING" val="|44.8|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1728</TotalTime>
  <Words>2433</Words>
  <Application>Microsoft Office PowerPoint</Application>
  <PresentationFormat>A4 Paper (210x297 mm)</PresentationFormat>
  <Paragraphs>750</Paragraphs>
  <Slides>38</Slides>
  <Notes>7</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38</vt:i4>
      </vt:variant>
    </vt:vector>
  </HeadingPairs>
  <TitlesOfParts>
    <vt:vector size="41" baseType="lpstr">
      <vt:lpstr>Office Theme</vt:lpstr>
      <vt:lpstr>Equation</vt:lpstr>
      <vt:lpstr>MathType 6.0 Equation</vt:lpstr>
      <vt:lpstr>Lecture 16</vt:lpstr>
      <vt:lpstr>Designing gates with switches</vt:lpstr>
      <vt:lpstr>Designing gates with switches</vt:lpstr>
      <vt:lpstr>Designing gates with switches</vt:lpstr>
      <vt:lpstr>Designing gates with switches</vt:lpstr>
      <vt:lpstr>Layout and Euler paths</vt:lpstr>
      <vt:lpstr>Fabrication</vt:lpstr>
      <vt:lpstr>Inverter mask set and fabrication</vt:lpstr>
      <vt:lpstr>MOSFET – a square-law device</vt:lpstr>
      <vt:lpstr>MOSFET models</vt:lpstr>
      <vt:lpstr>CMOS Inverter</vt:lpstr>
      <vt:lpstr>CMOS Inverter</vt:lpstr>
      <vt:lpstr>NAND/NOR VTC</vt:lpstr>
      <vt:lpstr>CMOS Inverter – Noise margins</vt:lpstr>
      <vt:lpstr>Switching the inverter</vt:lpstr>
      <vt:lpstr>Defining the effective resistance . . .</vt:lpstr>
      <vt:lpstr>FO4 delay</vt:lpstr>
      <vt:lpstr>Defining logical effort</vt:lpstr>
      <vt:lpstr>Wire delay</vt:lpstr>
      <vt:lpstr>Sizing the driver</vt:lpstr>
      <vt:lpstr>Repeater insertion</vt:lpstr>
      <vt:lpstr>Divide and conquer</vt:lpstr>
      <vt:lpstr>Divide and conquer</vt:lpstr>
      <vt:lpstr>The dot operator</vt:lpstr>
      <vt:lpstr>The dot operator</vt:lpstr>
      <vt:lpstr>32-bit carry skip adder</vt:lpstr>
      <vt:lpstr>32-bit carry-lookahead adder</vt:lpstr>
      <vt:lpstr>Sklansky adder</vt:lpstr>
      <vt:lpstr>Example: synthesized 32-bit ALU layout</vt:lpstr>
      <vt:lpstr>Optimization – Questions and answers</vt:lpstr>
      <vt:lpstr>Optimization – Questions and answers</vt:lpstr>
      <vt:lpstr>Optimization – Questions and answers</vt:lpstr>
      <vt:lpstr>Optimization – Questions and answers</vt:lpstr>
      <vt:lpstr>Optimization – Questions and answers</vt:lpstr>
      <vt:lpstr>Optimization – Questions and answers</vt:lpstr>
      <vt:lpstr>Optimization – Questions and answers</vt:lpstr>
      <vt:lpstr>PowerPoint Presentation</vt:lpstr>
      <vt:lpstr>End of course wrap-up lecture!</vt:lpstr>
    </vt:vector>
  </TitlesOfParts>
  <Company>Chalmers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dc:title>
  <dc:creator>Kjell Jeppson</dc:creator>
  <cp:lastModifiedBy>användare</cp:lastModifiedBy>
  <cp:revision>222</cp:revision>
  <cp:lastPrinted>2014-09-02T06:40:38Z</cp:lastPrinted>
  <dcterms:created xsi:type="dcterms:W3CDTF">2014-08-20T13:36:10Z</dcterms:created>
  <dcterms:modified xsi:type="dcterms:W3CDTF">2017-10-18T19:06:05Z</dcterms:modified>
</cp:coreProperties>
</file>