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327" r:id="rId3"/>
    <p:sldId id="333" r:id="rId4"/>
    <p:sldId id="334" r:id="rId5"/>
    <p:sldId id="335" r:id="rId6"/>
    <p:sldId id="332" r:id="rId7"/>
    <p:sldId id="336" r:id="rId8"/>
    <p:sldId id="337" r:id="rId9"/>
    <p:sldId id="338" r:id="rId10"/>
    <p:sldId id="340" r:id="rId11"/>
    <p:sldId id="342" r:id="rId12"/>
    <p:sldId id="341" r:id="rId13"/>
    <p:sldId id="343" r:id="rId14"/>
    <p:sldId id="346" r:id="rId15"/>
    <p:sldId id="344" r:id="rId16"/>
    <p:sldId id="345" r:id="rId17"/>
    <p:sldId id="276" r:id="rId18"/>
    <p:sldId id="278" r:id="rId19"/>
    <p:sldId id="274" r:id="rId20"/>
    <p:sldId id="350" r:id="rId21"/>
    <p:sldId id="352" r:id="rId22"/>
    <p:sldId id="351" r:id="rId23"/>
    <p:sldId id="286" r:id="rId24"/>
    <p:sldId id="288" r:id="rId25"/>
    <p:sldId id="353" r:id="rId26"/>
    <p:sldId id="284" r:id="rId27"/>
    <p:sldId id="354" r:id="rId28"/>
    <p:sldId id="355" r:id="rId29"/>
  </p:sldIdLst>
  <p:sldSz cx="9144000" cy="6858000" type="screen4x3"/>
  <p:notesSz cx="7099300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F0000"/>
    <a:srgbClr val="00B0F0"/>
    <a:srgbClr val="FFFFFF"/>
    <a:srgbClr val="0070C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6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CF75C45-1F35-42A3-A7D4-C69555A9F3BB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2A28799-1660-42C4-95F2-159EA6761E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860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55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453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9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194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50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959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721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8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90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74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47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32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384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The CMOS Inverter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Lecture 3</a:t>
            </a:r>
          </a:p>
          <a:p>
            <a:r>
              <a:rPr lang="sv-SE" dirty="0" smtClean="0"/>
              <a:t>Static properties</a:t>
            </a:r>
          </a:p>
          <a:p>
            <a:r>
              <a:rPr lang="sv-SE" dirty="0" smtClean="0"/>
              <a:t>(VTC and noise margins)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042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0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6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Rectangle 28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5" name="Rectangle 34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36" name="Freeform 35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9" name="Freeform 38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0" name="Rectangle 39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052736"/>
            <a:ext cx="2877157" cy="26708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</a:t>
            </a:r>
            <a:r>
              <a:rPr lang="sv-SE" baseline="-25000" dirty="0"/>
              <a:t>IN</a:t>
            </a:r>
            <a:r>
              <a:rPr lang="sv-SE" dirty="0"/>
              <a:t>/V</a:t>
            </a:r>
            <a:r>
              <a:rPr lang="sv-SE" baseline="-25000" dirty="0"/>
              <a:t>OUT</a:t>
            </a:r>
            <a:r>
              <a:rPr lang="sv-SE" dirty="0"/>
              <a:t> voltage plane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95642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Voltage Transfer Characteristic 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6:1</a:t>
            </a:r>
            <a:endParaRPr lang="sv-SE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1564703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161671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907181" y="2940905"/>
            <a:ext cx="520701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564703" y="2312957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>
            <a:off x="1657671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64702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405717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37" idx="1"/>
          </p:cNvCxnSpPr>
          <p:nvPr/>
        </p:nvCxnSpPr>
        <p:spPr>
          <a:xfrm>
            <a:off x="2167530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536678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1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2067088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061227" y="1778864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080000" y="2587065"/>
            <a:ext cx="448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48087" y="1440000"/>
            <a:ext cx="927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2161671" y="3343348"/>
            <a:ext cx="0" cy="208492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161671" y="2857807"/>
            <a:ext cx="0" cy="208492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2086504" y="3037072"/>
            <a:ext cx="80354" cy="31451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0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1" name="Rectangle 60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66" name="Rectangle 65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67" name="Freeform 66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69" name="Freeform 68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0" name="Rectangle 69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1" name="Straight Connector 70"/>
          <p:cNvCxnSpPr/>
          <p:nvPr/>
        </p:nvCxnSpPr>
        <p:spPr>
          <a:xfrm flipH="1">
            <a:off x="4560696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2483768" y="2118947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DS,P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Oval 14"/>
          <p:cNvSpPr>
            <a:spLocks noChangeAspect="1" noChangeArrowheads="1"/>
          </p:cNvSpPr>
          <p:nvPr/>
        </p:nvSpPr>
        <p:spPr bwMode="auto">
          <a:xfrm>
            <a:off x="1887007" y="2061011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6" name="Line 13"/>
          <p:cNvSpPr>
            <a:spLocks noChangeShapeType="1"/>
          </p:cNvSpPr>
          <p:nvPr/>
        </p:nvSpPr>
        <p:spPr bwMode="auto">
          <a:xfrm>
            <a:off x="2147542" y="2132957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79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1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2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89" name="Text Box 15"/>
          <p:cNvSpPr txBox="1">
            <a:spLocks noChangeArrowheads="1"/>
          </p:cNvSpPr>
          <p:nvPr/>
        </p:nvSpPr>
        <p:spPr bwMode="auto">
          <a:xfrm>
            <a:off x="2411760" y="2982880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DS,N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98911" y="4173274"/>
            <a:ext cx="2737286" cy="1800000"/>
            <a:chOff x="898911" y="4173274"/>
            <a:chExt cx="2737286" cy="1800000"/>
          </a:xfrm>
        </p:grpSpPr>
        <p:sp>
          <p:nvSpPr>
            <p:cNvPr id="90" name="Line 4"/>
            <p:cNvSpPr>
              <a:spLocks noChangeShapeType="1"/>
            </p:cNvSpPr>
            <p:nvPr/>
          </p:nvSpPr>
          <p:spPr bwMode="auto">
            <a:xfrm>
              <a:off x="2987858" y="4173274"/>
              <a:ext cx="648339" cy="1800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91" name="Line 4"/>
            <p:cNvSpPr>
              <a:spLocks noChangeShapeType="1"/>
            </p:cNvSpPr>
            <p:nvPr/>
          </p:nvSpPr>
          <p:spPr bwMode="auto">
            <a:xfrm>
              <a:off x="898911" y="4173274"/>
              <a:ext cx="20988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92" name="Line 4"/>
          <p:cNvSpPr>
            <a:spLocks noChangeShapeType="1"/>
          </p:cNvSpPr>
          <p:nvPr/>
        </p:nvSpPr>
        <p:spPr bwMode="auto">
          <a:xfrm>
            <a:off x="896911" y="5973274"/>
            <a:ext cx="2739285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93" name="Oval 92"/>
          <p:cNvSpPr>
            <a:spLocks noChangeAspect="1"/>
          </p:cNvSpPr>
          <p:nvPr/>
        </p:nvSpPr>
        <p:spPr bwMode="auto">
          <a:xfrm>
            <a:off x="3527904" y="5877272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Down Arrow 10"/>
          <p:cNvSpPr/>
          <p:nvPr/>
        </p:nvSpPr>
        <p:spPr bwMode="auto">
          <a:xfrm>
            <a:off x="4716016" y="1580328"/>
            <a:ext cx="187635" cy="19853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0" name="Rectangle 49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4626948" y="4053575"/>
            <a:ext cx="4193524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ON p-switch </a:t>
            </a:r>
            <a:r>
              <a:rPr lang="sv-SE" sz="2000" dirty="0" err="1" smtClean="0"/>
              <a:t>pulls</a:t>
            </a:r>
            <a:r>
              <a:rPr lang="sv-SE" sz="2000" dirty="0" smtClean="0"/>
              <a:t> the output </a:t>
            </a:r>
            <a:r>
              <a:rPr lang="sv-SE" sz="2000" dirty="0" err="1" smtClean="0"/>
              <a:t>high</a:t>
            </a:r>
            <a:endParaRPr lang="sv-SE" sz="2000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238722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6:2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1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1564703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161671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564703" y="2318864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>
            <a:off x="1657671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907182" y="2076254"/>
            <a:ext cx="520700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1754144" y="2244577"/>
            <a:ext cx="144000" cy="1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3" name="Group 32"/>
          <p:cNvGrpSpPr/>
          <p:nvPr/>
        </p:nvGrpSpPr>
        <p:grpSpPr>
          <a:xfrm>
            <a:off x="1080000" y="1440000"/>
            <a:ext cx="2176758" cy="2255654"/>
            <a:chOff x="2899297" y="1101136"/>
            <a:chExt cx="2176758" cy="2255654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endCxn id="37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0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67384" y="1101136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1960615" y="2202935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2080643" y="1993711"/>
            <a:ext cx="81028" cy="694033"/>
            <a:chOff x="2001794" y="3184975"/>
            <a:chExt cx="87780" cy="694033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Connector 50"/>
          <p:cNvCxnSpPr/>
          <p:nvPr/>
        </p:nvCxnSpPr>
        <p:spPr>
          <a:xfrm flipH="1">
            <a:off x="4560696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2411760" y="2982880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DS,N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Oval 14"/>
          <p:cNvSpPr>
            <a:spLocks noChangeAspect="1" noChangeArrowheads="1"/>
          </p:cNvSpPr>
          <p:nvPr/>
        </p:nvSpPr>
        <p:spPr bwMode="auto">
          <a:xfrm>
            <a:off x="1887007" y="2952000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2147542" y="3024000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898364" y="3742161"/>
            <a:ext cx="0" cy="23220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6" name="Text Box 9"/>
          <p:cNvSpPr txBox="1">
            <a:spLocks noChangeArrowheads="1"/>
          </p:cNvSpPr>
          <p:nvPr/>
        </p:nvSpPr>
        <p:spPr bwMode="auto">
          <a:xfrm>
            <a:off x="3792480" y="5720393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711540" y="3327907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" name="Line 11"/>
          <p:cNvSpPr>
            <a:spLocks noChangeShapeType="1"/>
          </p:cNvSpPr>
          <p:nvPr/>
        </p:nvSpPr>
        <p:spPr bwMode="auto">
          <a:xfrm flipV="1">
            <a:off x="744445" y="5973274"/>
            <a:ext cx="302468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2483768" y="2118947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DS,P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 flipH="1">
            <a:off x="898911" y="4173274"/>
            <a:ext cx="2737286" cy="1800000"/>
            <a:chOff x="898911" y="4173274"/>
            <a:chExt cx="2737286" cy="1800000"/>
          </a:xfrm>
        </p:grpSpPr>
        <p:sp>
          <p:nvSpPr>
            <p:cNvPr id="78" name="Line 4"/>
            <p:cNvSpPr>
              <a:spLocks noChangeShapeType="1"/>
            </p:cNvSpPr>
            <p:nvPr/>
          </p:nvSpPr>
          <p:spPr bwMode="auto">
            <a:xfrm>
              <a:off x="2987858" y="4173274"/>
              <a:ext cx="648339" cy="180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9" name="Line 4"/>
            <p:cNvSpPr>
              <a:spLocks noChangeShapeType="1"/>
            </p:cNvSpPr>
            <p:nvPr/>
          </p:nvSpPr>
          <p:spPr bwMode="auto">
            <a:xfrm>
              <a:off x="898911" y="4173274"/>
              <a:ext cx="2098800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80" name="Line 4"/>
          <p:cNvSpPr>
            <a:spLocks noChangeShapeType="1"/>
          </p:cNvSpPr>
          <p:nvPr/>
        </p:nvSpPr>
        <p:spPr bwMode="auto">
          <a:xfrm>
            <a:off x="896911" y="5973274"/>
            <a:ext cx="27392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81" name="Oval 80"/>
          <p:cNvSpPr>
            <a:spLocks noChangeAspect="1"/>
          </p:cNvSpPr>
          <p:nvPr/>
        </p:nvSpPr>
        <p:spPr bwMode="auto">
          <a:xfrm>
            <a:off x="827584" y="5877272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82" name="Down Arrow 81"/>
          <p:cNvSpPr/>
          <p:nvPr/>
        </p:nvSpPr>
        <p:spPr bwMode="auto">
          <a:xfrm>
            <a:off x="6472101" y="3446488"/>
            <a:ext cx="187635" cy="19853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4" name="Rectangle 53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4626948" y="4053575"/>
            <a:ext cx="4193524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ON n-switch </a:t>
            </a:r>
            <a:r>
              <a:rPr lang="sv-SE" sz="2000" dirty="0" err="1" smtClean="0"/>
              <a:t>pulls</a:t>
            </a:r>
            <a:r>
              <a:rPr lang="sv-SE" sz="2000" dirty="0" smtClean="0"/>
              <a:t> the output </a:t>
            </a:r>
            <a:r>
              <a:rPr lang="sv-SE" sz="2000" dirty="0" err="1" smtClean="0"/>
              <a:t>low</a:t>
            </a:r>
            <a:endParaRPr lang="sv-SE" sz="2000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40913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ontent Placeholder 2"/>
          <p:cNvSpPr txBox="1">
            <a:spLocks/>
          </p:cNvSpPr>
          <p:nvPr/>
        </p:nvSpPr>
        <p:spPr>
          <a:xfrm>
            <a:off x="4626948" y="3915124"/>
            <a:ext cx="4049508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Switching occurs in the </a:t>
            </a:r>
            <a:r>
              <a:rPr lang="sv-SE" sz="2000" b="1" dirty="0" smtClean="0">
                <a:solidFill>
                  <a:srgbClr val="00B050"/>
                </a:solidFill>
              </a:rPr>
              <a:t>green region </a:t>
            </a:r>
            <a:r>
              <a:rPr lang="sv-SE" sz="2000" dirty="0" smtClean="0"/>
              <a:t>where both MOSFETs </a:t>
            </a:r>
            <a:r>
              <a:rPr lang="sv-SE" sz="2000" dirty="0" err="1" smtClean="0"/>
              <a:t>are</a:t>
            </a:r>
            <a:r>
              <a:rPr lang="sv-SE" sz="2000" dirty="0" smtClean="0"/>
              <a:t> </a:t>
            </a:r>
            <a:r>
              <a:rPr lang="sv-SE" sz="2000" dirty="0" err="1" smtClean="0"/>
              <a:t>saturated</a:t>
            </a:r>
            <a:r>
              <a:rPr lang="sv-SE" sz="2000" dirty="0" smtClean="0"/>
              <a:t>!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sv-SE" sz="2000" dirty="0" smtClean="0"/>
              <a:t>And </a:t>
            </a:r>
            <a:r>
              <a:rPr lang="sv-SE" sz="2000" dirty="0" err="1" smtClean="0"/>
              <a:t>saturation</a:t>
            </a:r>
            <a:r>
              <a:rPr lang="sv-SE" sz="2000" dirty="0" smtClean="0"/>
              <a:t> </a:t>
            </a:r>
            <a:r>
              <a:rPr lang="sv-SE" sz="2000" dirty="0" err="1" smtClean="0"/>
              <a:t>currents</a:t>
            </a:r>
            <a:r>
              <a:rPr lang="sv-SE" sz="2000" dirty="0" smtClean="0"/>
              <a:t> </a:t>
            </a:r>
            <a:r>
              <a:rPr lang="sv-SE" sz="2000" dirty="0" err="1" smtClean="0"/>
              <a:t>are</a:t>
            </a:r>
            <a:r>
              <a:rPr lang="sv-SE" sz="2000" dirty="0" smtClean="0"/>
              <a:t> </a:t>
            </a:r>
            <a:r>
              <a:rPr lang="sv-SE" sz="2000" dirty="0" err="1" smtClean="0"/>
              <a:t>equal</a:t>
            </a:r>
            <a:r>
              <a:rPr lang="sv-SE" sz="2000" dirty="0" smtClean="0"/>
              <a:t>: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sv-SE" sz="2000" dirty="0"/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sv-SE" sz="20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sv-SE" sz="2000" dirty="0" err="1"/>
              <a:t>S</a:t>
            </a:r>
            <a:r>
              <a:rPr lang="sv-SE" sz="2000" dirty="0" err="1" smtClean="0"/>
              <a:t>olving</a:t>
            </a:r>
            <a:r>
              <a:rPr lang="sv-SE" sz="2000" dirty="0" smtClean="0"/>
              <a:t> for </a:t>
            </a:r>
            <a:r>
              <a:rPr lang="sv-SE" sz="2000" i="1" dirty="0" smtClean="0"/>
              <a:t>V</a:t>
            </a:r>
            <a:r>
              <a:rPr lang="sv-SE" sz="2000" i="1" baseline="-25000" dirty="0" smtClean="0"/>
              <a:t>IN</a:t>
            </a:r>
            <a:r>
              <a:rPr lang="sv-SE" sz="2000" baseline="-25000" dirty="0" smtClean="0"/>
              <a:t> </a:t>
            </a:r>
            <a:r>
              <a:rPr lang="sv-SE" sz="2000" dirty="0" err="1" smtClean="0"/>
              <a:t>using</a:t>
            </a:r>
            <a:r>
              <a:rPr lang="sv-SE" sz="2000" dirty="0" smtClean="0"/>
              <a:t> </a:t>
            </a:r>
            <a:r>
              <a:rPr lang="sv-SE" sz="2000" i="1" dirty="0" smtClean="0"/>
              <a:t>x</a:t>
            </a:r>
            <a:r>
              <a:rPr lang="sv-SE" sz="2000" dirty="0" smtClean="0"/>
              <a:t>=</a:t>
            </a:r>
            <a:r>
              <a:rPr lang="sv-SE" sz="2000" i="1" dirty="0" smtClean="0"/>
              <a:t>k</a:t>
            </a:r>
            <a:r>
              <a:rPr lang="sv-SE" sz="2000" i="1" baseline="-25000" dirty="0" smtClean="0"/>
              <a:t>N</a:t>
            </a:r>
            <a:r>
              <a:rPr lang="sv-SE" sz="2000" dirty="0" smtClean="0"/>
              <a:t>/</a:t>
            </a:r>
            <a:r>
              <a:rPr lang="sv-SE" sz="2000" i="1" dirty="0" err="1" smtClean="0"/>
              <a:t>k</a:t>
            </a:r>
            <a:r>
              <a:rPr lang="sv-SE" sz="2000" i="1" baseline="-25000" dirty="0" err="1" smtClean="0"/>
              <a:t>P</a:t>
            </a:r>
            <a:r>
              <a:rPr lang="sv-SE" sz="2000" dirty="0" smtClean="0"/>
              <a:t> </a:t>
            </a:r>
            <a:r>
              <a:rPr lang="sv-SE" sz="2000" dirty="0" err="1" smtClean="0"/>
              <a:t>yields</a:t>
            </a:r>
            <a:endParaRPr lang="sv-SE" sz="2000" i="1" baseline="-25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6:3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8" y="2328528"/>
              <a:ext cx="1349977" cy="540215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>
            <a:xfrm>
              <a:off x="5058001" y="3656894"/>
              <a:ext cx="1350000" cy="54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566200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163168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566200" y="2318864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>
            <a:off x="1659168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566199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07214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70" idx="1"/>
          </p:cNvCxnSpPr>
          <p:nvPr/>
        </p:nvCxnSpPr>
        <p:spPr>
          <a:xfrm>
            <a:off x="2169027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538175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2068585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062724" y="1778864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954000" y="2587065"/>
            <a:ext cx="57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</a:t>
            </a:r>
            <a:r>
              <a:rPr lang="sv-SE" baseline="-25000" dirty="0" smtClean="0">
                <a:solidFill>
                  <a:schemeClr val="tx1"/>
                </a:solidFill>
              </a:rPr>
              <a:t>SW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649584" y="1440000"/>
            <a:ext cx="927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sp>
        <p:nvSpPr>
          <p:cNvPr id="75" name="Rectangle 74"/>
          <p:cNvSpPr/>
          <p:nvPr/>
        </p:nvSpPr>
        <p:spPr>
          <a:xfrm>
            <a:off x="1746088" y="2534436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 flipV="1">
            <a:off x="2034120" y="2651768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3" name="Rectangle 82"/>
            <p:cNvSpPr/>
            <p:nvPr/>
          </p:nvSpPr>
          <p:spPr bwMode="auto">
            <a:xfrm>
              <a:off x="5213954" y="3140968"/>
              <a:ext cx="1457793" cy="10611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122159"/>
              <a:ext cx="648339" cy="108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122159"/>
              <a:ext cx="2737286" cy="1080000"/>
              <a:chOff x="1846496" y="4885404"/>
              <a:chExt cx="2737286" cy="108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08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926763"/>
                <a:ext cx="21240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1" name="Text Box 5"/>
            <p:cNvSpPr txBox="1">
              <a:spLocks noChangeArrowheads="1"/>
            </p:cNvSpPr>
            <p:nvPr/>
          </p:nvSpPr>
          <p:spPr bwMode="auto">
            <a:xfrm>
              <a:off x="4551706" y="2772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DSP,N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13464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309014"/>
              </p:ext>
            </p:extLst>
          </p:nvPr>
        </p:nvGraphicFramePr>
        <p:xfrm>
          <a:off x="4953812" y="4869160"/>
          <a:ext cx="32242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5" name="Equation" r:id="rId3" imgW="2171520" imgH="368280" progId="Equation.DSMT4">
                  <p:embed/>
                </p:oleObj>
              </mc:Choice>
              <mc:Fallback>
                <p:oleObj name="Equation" r:id="rId3" imgW="21715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812" y="4869160"/>
                        <a:ext cx="322421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674232"/>
              </p:ext>
            </p:extLst>
          </p:nvPr>
        </p:nvGraphicFramePr>
        <p:xfrm>
          <a:off x="5796136" y="5805264"/>
          <a:ext cx="2379789" cy="723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6" name="Equation" r:id="rId5" imgW="1384200" imgH="419040" progId="Equation.DSMT4">
                  <p:embed/>
                </p:oleObj>
              </mc:Choice>
              <mc:Fallback>
                <p:oleObj name="Equation" r:id="rId5" imgW="1384200" imgH="419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805264"/>
                        <a:ext cx="2379789" cy="72332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Oval 14"/>
          <p:cNvSpPr>
            <a:spLocks noChangeAspect="1" noChangeArrowheads="1"/>
          </p:cNvSpPr>
          <p:nvPr/>
        </p:nvSpPr>
        <p:spPr bwMode="auto">
          <a:xfrm>
            <a:off x="1887007" y="2952000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4" name="Line 13"/>
          <p:cNvSpPr>
            <a:spLocks noChangeShapeType="1"/>
          </p:cNvSpPr>
          <p:nvPr/>
        </p:nvSpPr>
        <p:spPr bwMode="auto">
          <a:xfrm>
            <a:off x="2147542" y="3024000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Oval 14"/>
          <p:cNvSpPr>
            <a:spLocks noChangeAspect="1" noChangeArrowheads="1"/>
          </p:cNvSpPr>
          <p:nvPr/>
        </p:nvSpPr>
        <p:spPr bwMode="auto">
          <a:xfrm>
            <a:off x="1887007" y="2061011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7" name="Line 13"/>
          <p:cNvSpPr>
            <a:spLocks noChangeShapeType="1"/>
          </p:cNvSpPr>
          <p:nvPr/>
        </p:nvSpPr>
        <p:spPr bwMode="auto">
          <a:xfrm>
            <a:off x="2147542" y="2132957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813347"/>
              </p:ext>
            </p:extLst>
          </p:nvPr>
        </p:nvGraphicFramePr>
        <p:xfrm>
          <a:off x="2477918" y="2102953"/>
          <a:ext cx="2050030" cy="446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7" name="Equation" r:id="rId7" imgW="1688760" imgH="368280" progId="Equation.DSMT4">
                  <p:embed/>
                </p:oleObj>
              </mc:Choice>
              <mc:Fallback>
                <p:oleObj name="Equation" r:id="rId7" imgW="1688760" imgH="368280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8" y="2102953"/>
                        <a:ext cx="2050030" cy="446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20914"/>
              </p:ext>
            </p:extLst>
          </p:nvPr>
        </p:nvGraphicFramePr>
        <p:xfrm>
          <a:off x="2477917" y="3009530"/>
          <a:ext cx="1815658" cy="47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8" name="Equation" r:id="rId9" imgW="1396800" imgH="368280" progId="Equation.DSMT4">
                  <p:embed/>
                </p:oleObj>
              </mc:Choice>
              <mc:Fallback>
                <p:oleObj name="Equation" r:id="rId9" imgW="1396800" imgH="368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7" y="3009530"/>
                        <a:ext cx="1815658" cy="47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4932000" y="1844728"/>
            <a:ext cx="1521001" cy="1908000"/>
            <a:chOff x="4932000" y="1844728"/>
            <a:chExt cx="1521001" cy="19080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5661157" y="1844728"/>
              <a:ext cx="0" cy="1908000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932000" y="1865623"/>
              <a:ext cx="720000" cy="1396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5733001" y="3717859"/>
              <a:ext cx="720000" cy="1396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5661157" y="2160000"/>
            <a:ext cx="271944" cy="1328258"/>
            <a:chOff x="5661157" y="2160000"/>
            <a:chExt cx="271944" cy="1328258"/>
          </a:xfrm>
        </p:grpSpPr>
        <p:cxnSp>
          <p:nvCxnSpPr>
            <p:cNvPr id="97" name="Straight Connector 96"/>
            <p:cNvCxnSpPr/>
            <p:nvPr/>
          </p:nvCxnSpPr>
          <p:spPr>
            <a:xfrm flipV="1">
              <a:off x="5661157" y="2160000"/>
              <a:ext cx="0" cy="132825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Down Arrow 117"/>
            <p:cNvSpPr/>
            <p:nvPr/>
          </p:nvSpPr>
          <p:spPr bwMode="auto">
            <a:xfrm rot="5400000">
              <a:off x="5740015" y="2705232"/>
              <a:ext cx="187635" cy="198536"/>
            </a:xfrm>
            <a:prstGeom prst="downArrow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120" name="Oval 119"/>
          <p:cNvSpPr/>
          <p:nvPr/>
        </p:nvSpPr>
        <p:spPr bwMode="auto">
          <a:xfrm>
            <a:off x="5590548" y="2777768"/>
            <a:ext cx="144016" cy="144016"/>
          </a:xfrm>
          <a:prstGeom prst="ellipse">
            <a:avLst/>
          </a:prstGeom>
          <a:solidFill>
            <a:schemeClr val="tx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64" name="Rectangle 63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45874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ontent Placeholder 2"/>
          <p:cNvSpPr txBox="1">
            <a:spLocks/>
          </p:cNvSpPr>
          <p:nvPr/>
        </p:nvSpPr>
        <p:spPr>
          <a:xfrm>
            <a:off x="4626948" y="3915124"/>
            <a:ext cx="4049508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</a:t>
            </a:r>
            <a:r>
              <a:rPr lang="sv-SE" sz="2000" dirty="0" err="1" smtClean="0"/>
              <a:t>switching</a:t>
            </a:r>
            <a:r>
              <a:rPr lang="sv-SE" sz="2000" dirty="0" smtClean="0"/>
              <a:t> </a:t>
            </a:r>
            <a:r>
              <a:rPr lang="sv-SE" sz="2000" dirty="0" err="1" smtClean="0"/>
              <a:t>voltage</a:t>
            </a:r>
            <a:r>
              <a:rPr lang="sv-SE" sz="2000" dirty="0" smtClean="0"/>
              <a:t> </a:t>
            </a:r>
            <a:r>
              <a:rPr lang="sv-SE" sz="2000" dirty="0" err="1" smtClean="0"/>
              <a:t>equation</a:t>
            </a:r>
            <a:endParaRPr lang="sv-SE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dirty="0" err="1"/>
              <a:t>c</a:t>
            </a:r>
            <a:r>
              <a:rPr lang="sv-SE" sz="2000" dirty="0" err="1" smtClean="0"/>
              <a:t>an</a:t>
            </a:r>
            <a:r>
              <a:rPr lang="sv-SE" sz="2000" dirty="0" smtClean="0"/>
              <a:t> be </a:t>
            </a:r>
            <a:r>
              <a:rPr lang="sv-SE" sz="2000" dirty="0" err="1" smtClean="0"/>
              <a:t>rewritten</a:t>
            </a:r>
            <a:r>
              <a:rPr lang="sv-SE" sz="2000" dirty="0" smtClean="0"/>
              <a:t> on a form </a:t>
            </a:r>
            <a:r>
              <a:rPr lang="sv-SE" sz="2000" dirty="0" err="1" smtClean="0"/>
              <a:t>easier</a:t>
            </a:r>
            <a:r>
              <a:rPr lang="sv-SE" sz="2000" dirty="0" smtClean="0"/>
              <a:t> to </a:t>
            </a:r>
            <a:r>
              <a:rPr lang="sv-SE" sz="2000" dirty="0" err="1" smtClean="0"/>
              <a:t>grasp</a:t>
            </a:r>
            <a:r>
              <a:rPr lang="sv-SE" sz="2000" dirty="0" smtClean="0"/>
              <a:t> </a:t>
            </a:r>
            <a:r>
              <a:rPr lang="sv-SE" sz="2000" dirty="0" err="1" smtClean="0"/>
              <a:t>if</a:t>
            </a:r>
            <a:r>
              <a:rPr lang="sv-SE" sz="2000" dirty="0" smtClean="0"/>
              <a:t> </a:t>
            </a:r>
            <a:r>
              <a:rPr lang="sv-SE" sz="2000" dirty="0" err="1" smtClean="0"/>
              <a:t>we</a:t>
            </a:r>
            <a:r>
              <a:rPr lang="sv-SE" sz="2000" dirty="0" smtClean="0"/>
              <a:t> </a:t>
            </a:r>
            <a:r>
              <a:rPr lang="sv-SE" sz="2000" dirty="0" err="1" smtClean="0"/>
              <a:t>introduce</a:t>
            </a:r>
            <a:r>
              <a:rPr lang="sv-SE" sz="2000" dirty="0" smtClean="0"/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6:3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4936127" y="1844728"/>
            <a:ext cx="1517011" cy="1872000"/>
          </a:xfrm>
          <a:prstGeom prst="rect">
            <a:avLst/>
          </a:prstGeom>
          <a:solidFill>
            <a:srgbClr val="00B050"/>
          </a:solidFill>
          <a:ln w="1905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5" name="Freeform 54"/>
          <p:cNvSpPr>
            <a:spLocks noChangeAspect="1"/>
          </p:cNvSpPr>
          <p:nvPr/>
        </p:nvSpPr>
        <p:spPr>
          <a:xfrm rot="10800000">
            <a:off x="4986168" y="1848362"/>
            <a:ext cx="1349977" cy="540215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47" name="Rectangle 46"/>
          <p:cNvSpPr/>
          <p:nvPr/>
        </p:nvSpPr>
        <p:spPr>
          <a:xfrm>
            <a:off x="4590000" y="1844728"/>
            <a:ext cx="446372" cy="1872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NMOS OFF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>
          <a:xfrm>
            <a:off x="5058001" y="3176728"/>
            <a:ext cx="1350000" cy="54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56" name="Rectangle 55"/>
          <p:cNvSpPr/>
          <p:nvPr/>
        </p:nvSpPr>
        <p:spPr>
          <a:xfrm rot="10800000">
            <a:off x="6327591" y="1845859"/>
            <a:ext cx="476656" cy="1872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 anchorCtr="0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PMOS OFF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566200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169028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566200" y="2318864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>
            <a:off x="1659168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566199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07214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70" idx="1"/>
          </p:cNvCxnSpPr>
          <p:nvPr/>
        </p:nvCxnSpPr>
        <p:spPr>
          <a:xfrm>
            <a:off x="2169027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538175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2068585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062724" y="1778864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954000" y="2587065"/>
            <a:ext cx="57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</a:t>
            </a:r>
            <a:r>
              <a:rPr lang="sv-SE" baseline="-25000" dirty="0" smtClean="0">
                <a:solidFill>
                  <a:schemeClr val="tx1"/>
                </a:solidFill>
              </a:rPr>
              <a:t>SW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649584" y="1440000"/>
            <a:ext cx="927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sp>
        <p:nvSpPr>
          <p:cNvPr id="75" name="Rectangle 74"/>
          <p:cNvSpPr/>
          <p:nvPr/>
        </p:nvSpPr>
        <p:spPr>
          <a:xfrm>
            <a:off x="1746088" y="2534436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 flipV="1">
            <a:off x="2034120" y="2651768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3" name="Rectangle 82"/>
            <p:cNvSpPr/>
            <p:nvPr/>
          </p:nvSpPr>
          <p:spPr bwMode="auto">
            <a:xfrm>
              <a:off x="5213954" y="3140968"/>
              <a:ext cx="1457793" cy="10611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122159"/>
              <a:ext cx="648339" cy="108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122159"/>
              <a:ext cx="2737286" cy="1080000"/>
              <a:chOff x="1846496" y="4885404"/>
              <a:chExt cx="2737286" cy="108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08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926763"/>
                <a:ext cx="21240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1" name="Text Box 5"/>
            <p:cNvSpPr txBox="1">
              <a:spLocks noChangeArrowheads="1"/>
            </p:cNvSpPr>
            <p:nvPr/>
          </p:nvSpPr>
          <p:spPr bwMode="auto">
            <a:xfrm>
              <a:off x="4551706" y="2772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DSP,N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13464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cxnSp>
        <p:nvCxnSpPr>
          <p:cNvPr id="97" name="Straight Connector 96"/>
          <p:cNvCxnSpPr/>
          <p:nvPr/>
        </p:nvCxnSpPr>
        <p:spPr>
          <a:xfrm flipV="1">
            <a:off x="5661157" y="2160000"/>
            <a:ext cx="0" cy="1328258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14996"/>
              </p:ext>
            </p:extLst>
          </p:nvPr>
        </p:nvGraphicFramePr>
        <p:xfrm>
          <a:off x="5047676" y="4302982"/>
          <a:ext cx="205263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7" name="Equation" r:id="rId3" imgW="1384200" imgH="419040" progId="Equation.DSMT4">
                  <p:embed/>
                </p:oleObj>
              </mc:Choice>
              <mc:Fallback>
                <p:oleObj name="Equation" r:id="rId3" imgW="1384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7676" y="4302982"/>
                        <a:ext cx="2052637" cy="623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Oval 14"/>
          <p:cNvSpPr>
            <a:spLocks noChangeAspect="1" noChangeArrowheads="1"/>
          </p:cNvSpPr>
          <p:nvPr/>
        </p:nvSpPr>
        <p:spPr bwMode="auto">
          <a:xfrm>
            <a:off x="1887007" y="2952000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4" name="Line 13"/>
          <p:cNvSpPr>
            <a:spLocks noChangeShapeType="1"/>
          </p:cNvSpPr>
          <p:nvPr/>
        </p:nvSpPr>
        <p:spPr bwMode="auto">
          <a:xfrm>
            <a:off x="2147542" y="3024000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Oval 14"/>
          <p:cNvSpPr>
            <a:spLocks noChangeAspect="1" noChangeArrowheads="1"/>
          </p:cNvSpPr>
          <p:nvPr/>
        </p:nvSpPr>
        <p:spPr bwMode="auto">
          <a:xfrm>
            <a:off x="1887007" y="2061011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7" name="Line 13"/>
          <p:cNvSpPr>
            <a:spLocks noChangeShapeType="1"/>
          </p:cNvSpPr>
          <p:nvPr/>
        </p:nvSpPr>
        <p:spPr bwMode="auto">
          <a:xfrm>
            <a:off x="2147542" y="2132957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5661157" y="1844728"/>
            <a:ext cx="0" cy="1908000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4932000" y="1865623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5733001" y="3717859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246858"/>
              </p:ext>
            </p:extLst>
          </p:nvPr>
        </p:nvGraphicFramePr>
        <p:xfrm>
          <a:off x="6018213" y="5732463"/>
          <a:ext cx="15621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8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3" y="5732463"/>
                        <a:ext cx="1562100" cy="585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flipH="1" flipV="1">
            <a:off x="5058001" y="1418393"/>
            <a:ext cx="1245153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305147" y="109775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sv-SE" b="1" dirty="0" smtClean="0">
                <a:solidFill>
                  <a:schemeClr val="tx1"/>
                </a:solidFill>
              </a:rPr>
              <a:t>V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038929" y="1364864"/>
            <a:ext cx="1278000" cy="2365594"/>
            <a:chOff x="5038929" y="1364864"/>
            <a:chExt cx="1288662" cy="1908000"/>
          </a:xfrm>
        </p:grpSpPr>
        <p:cxnSp>
          <p:nvCxnSpPr>
            <p:cNvPr id="77" name="Straight Connector 76"/>
            <p:cNvCxnSpPr/>
            <p:nvPr/>
          </p:nvCxnSpPr>
          <p:spPr>
            <a:xfrm flipV="1">
              <a:off x="5038929" y="1364864"/>
              <a:ext cx="0" cy="19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6327591" y="1364864"/>
              <a:ext cx="0" cy="19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937360"/>
              </p:ext>
            </p:extLst>
          </p:nvPr>
        </p:nvGraphicFramePr>
        <p:xfrm>
          <a:off x="6907213" y="5446713"/>
          <a:ext cx="1193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99" name="Equation" r:id="rId7" imgW="1193760" imgH="203040" progId="Equation.DSMT4">
                  <p:embed/>
                </p:oleObj>
              </mc:Choice>
              <mc:Fallback>
                <p:oleObj name="Equation" r:id="rId7" imgW="1193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07213" y="5446713"/>
                        <a:ext cx="11938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89020"/>
              </p:ext>
            </p:extLst>
          </p:nvPr>
        </p:nvGraphicFramePr>
        <p:xfrm>
          <a:off x="2477918" y="2102953"/>
          <a:ext cx="2050030" cy="446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00" name="Equation" r:id="rId9" imgW="1688760" imgH="368280" progId="Equation.DSMT4">
                  <p:embed/>
                </p:oleObj>
              </mc:Choice>
              <mc:Fallback>
                <p:oleObj name="Equation" r:id="rId9" imgW="1688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8" y="2102953"/>
                        <a:ext cx="2050030" cy="446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06107"/>
              </p:ext>
            </p:extLst>
          </p:nvPr>
        </p:nvGraphicFramePr>
        <p:xfrm>
          <a:off x="2477917" y="3009530"/>
          <a:ext cx="1815658" cy="47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01" name="Equation" r:id="rId11" imgW="1396800" imgH="368280" progId="Equation.DSMT4">
                  <p:embed/>
                </p:oleObj>
              </mc:Choice>
              <mc:Fallback>
                <p:oleObj name="Equation" r:id="rId11" imgW="13968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7" y="3009530"/>
                        <a:ext cx="1815658" cy="47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014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- VTC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6:4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8" y="2328528"/>
              <a:ext cx="1349977" cy="540215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>
            <a:xfrm>
              <a:off x="5058001" y="3656894"/>
              <a:ext cx="1350000" cy="54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00192" y="3717859"/>
            <a:ext cx="504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566200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163168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63" idx="1"/>
          </p:cNvCxnSpPr>
          <p:nvPr/>
        </p:nvCxnSpPr>
        <p:spPr>
          <a:xfrm>
            <a:off x="1566200" y="2318864"/>
            <a:ext cx="50433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>
            <a:off x="1659168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566199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07214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70" idx="1"/>
          </p:cNvCxnSpPr>
          <p:nvPr/>
        </p:nvCxnSpPr>
        <p:spPr>
          <a:xfrm>
            <a:off x="2169027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538175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2068585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062724" y="1778864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954000" y="2587065"/>
            <a:ext cx="57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</a:t>
            </a:r>
            <a:r>
              <a:rPr lang="sv-SE" baseline="-25000" dirty="0" smtClean="0">
                <a:solidFill>
                  <a:schemeClr val="tx1"/>
                </a:solidFill>
              </a:rPr>
              <a:t>SW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649584" y="1440000"/>
            <a:ext cx="927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sp>
        <p:nvSpPr>
          <p:cNvPr id="75" name="Rectangle 74"/>
          <p:cNvSpPr/>
          <p:nvPr/>
        </p:nvSpPr>
        <p:spPr>
          <a:xfrm>
            <a:off x="1746088" y="2534436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 flipV="1">
            <a:off x="2034120" y="2651768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662159"/>
              <a:ext cx="648339" cy="54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2402159"/>
              <a:ext cx="2737286" cy="1800000"/>
              <a:chOff x="1846496" y="4885404"/>
              <a:chExt cx="2737286" cy="180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80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6685404"/>
                <a:ext cx="20988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662159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cxnSp>
        <p:nvCxnSpPr>
          <p:cNvPr id="97" name="Straight Connector 96"/>
          <p:cNvCxnSpPr/>
          <p:nvPr/>
        </p:nvCxnSpPr>
        <p:spPr>
          <a:xfrm flipV="1">
            <a:off x="5661157" y="2160000"/>
            <a:ext cx="0" cy="1328258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4"/>
          <p:cNvSpPr>
            <a:spLocks noChangeAspect="1" noChangeArrowheads="1"/>
          </p:cNvSpPr>
          <p:nvPr/>
        </p:nvSpPr>
        <p:spPr bwMode="auto">
          <a:xfrm>
            <a:off x="1887007" y="2952000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4" name="Line 13"/>
          <p:cNvSpPr>
            <a:spLocks noChangeShapeType="1"/>
          </p:cNvSpPr>
          <p:nvPr/>
        </p:nvSpPr>
        <p:spPr bwMode="auto">
          <a:xfrm>
            <a:off x="2147542" y="3024000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855366"/>
              </p:ext>
            </p:extLst>
          </p:nvPr>
        </p:nvGraphicFramePr>
        <p:xfrm>
          <a:off x="2389979" y="2051836"/>
          <a:ext cx="2184891" cy="543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6" name="Equation" r:id="rId3" imgW="1828800" imgH="457200" progId="Equation.DSMT4">
                  <p:embed/>
                </p:oleObj>
              </mc:Choice>
              <mc:Fallback>
                <p:oleObj name="Equation" r:id="rId3" imgW="1828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979" y="2051836"/>
                        <a:ext cx="2184891" cy="5439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3359148" y="5343274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63" name="Rectangle 62"/>
          <p:cNvSpPr/>
          <p:nvPr/>
        </p:nvSpPr>
        <p:spPr>
          <a:xfrm>
            <a:off x="2070538" y="2084258"/>
            <a:ext cx="197206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64" name="Down Arrow 63"/>
          <p:cNvSpPr/>
          <p:nvPr/>
        </p:nvSpPr>
        <p:spPr bwMode="auto">
          <a:xfrm flipV="1">
            <a:off x="5289235" y="2006328"/>
            <a:ext cx="187635" cy="198536"/>
          </a:xfrm>
          <a:prstGeom prst="downArrow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77" name="Arc 76"/>
          <p:cNvSpPr/>
          <p:nvPr/>
        </p:nvSpPr>
        <p:spPr>
          <a:xfrm>
            <a:off x="4388282" y="1865623"/>
            <a:ext cx="1278000" cy="648000"/>
          </a:xfrm>
          <a:prstGeom prst="arc">
            <a:avLst>
              <a:gd name="adj1" fmla="val 16129697"/>
              <a:gd name="adj2" fmla="val 214625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5661157" y="2513623"/>
            <a:ext cx="0" cy="1239105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5733001" y="3717859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ontent Placeholder 2"/>
          <p:cNvSpPr txBox="1">
            <a:spLocks/>
          </p:cNvSpPr>
          <p:nvPr/>
        </p:nvSpPr>
        <p:spPr>
          <a:xfrm>
            <a:off x="4626948" y="4015695"/>
            <a:ext cx="4049508" cy="164555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err="1" smtClean="0"/>
              <a:t>Equal</a:t>
            </a:r>
            <a:r>
              <a:rPr lang="sv-SE" sz="2000" dirty="0" smtClean="0"/>
              <a:t> </a:t>
            </a:r>
            <a:r>
              <a:rPr lang="sv-SE" sz="2000" dirty="0" err="1" smtClean="0"/>
              <a:t>currents</a:t>
            </a:r>
            <a:r>
              <a:rPr lang="sv-SE" sz="2000" dirty="0" smtClean="0"/>
              <a:t> in </a:t>
            </a:r>
            <a:r>
              <a:rPr lang="sv-SE" sz="2000" dirty="0" err="1" smtClean="0"/>
              <a:t>top</a:t>
            </a:r>
            <a:r>
              <a:rPr lang="sv-SE" sz="2000" dirty="0" smtClean="0"/>
              <a:t> </a:t>
            </a:r>
            <a:r>
              <a:rPr lang="sv-SE" sz="2000" dirty="0" err="1" smtClean="0"/>
              <a:t>blue</a:t>
            </a:r>
            <a:r>
              <a:rPr lang="sv-SE" sz="2000" dirty="0" smtClean="0"/>
              <a:t> region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None/>
            </a:pPr>
            <a:r>
              <a:rPr lang="sv-SE" sz="2000" dirty="0" err="1" smtClean="0"/>
              <a:t>yields</a:t>
            </a:r>
            <a:r>
              <a:rPr lang="sv-SE" sz="2000" dirty="0" smtClean="0"/>
              <a:t> V</a:t>
            </a:r>
            <a:r>
              <a:rPr lang="sv-SE" sz="2000" i="1" baseline="-25000" dirty="0" smtClean="0"/>
              <a:t>OUT</a:t>
            </a:r>
            <a:r>
              <a:rPr lang="sv-SE" sz="2000" i="1" dirty="0" smtClean="0"/>
              <a:t> vs. V</a:t>
            </a:r>
            <a:r>
              <a:rPr lang="sv-SE" sz="2000" i="1" baseline="-25000" dirty="0" smtClean="0"/>
              <a:t>IN!</a:t>
            </a:r>
          </a:p>
        </p:txBody>
      </p:sp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520096"/>
              </p:ext>
            </p:extLst>
          </p:nvPr>
        </p:nvGraphicFramePr>
        <p:xfrm>
          <a:off x="4799827" y="4479087"/>
          <a:ext cx="3703249" cy="482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7" name="Equation" r:id="rId5" imgW="2819160" imgH="368280" progId="Equation.DSMT4">
                  <p:embed/>
                </p:oleObj>
              </mc:Choice>
              <mc:Fallback>
                <p:oleObj name="Equation" r:id="rId5" imgW="28191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27" y="4479087"/>
                        <a:ext cx="3703249" cy="4820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88800"/>
              </p:ext>
            </p:extLst>
          </p:nvPr>
        </p:nvGraphicFramePr>
        <p:xfrm>
          <a:off x="2477917" y="3009530"/>
          <a:ext cx="1815658" cy="47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8" name="Equation" r:id="rId7" imgW="1396800" imgH="368280" progId="Equation.DSMT4">
                  <p:embed/>
                </p:oleObj>
              </mc:Choice>
              <mc:Fallback>
                <p:oleObj name="Equation" r:id="rId7" imgW="13968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7" y="3009530"/>
                        <a:ext cx="1815658" cy="47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741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traight Connector 78"/>
          <p:cNvCxnSpPr/>
          <p:nvPr/>
        </p:nvCxnSpPr>
        <p:spPr>
          <a:xfrm>
            <a:off x="1566200" y="2318864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- VTC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6:5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8" y="2328528"/>
              <a:ext cx="1349977" cy="540215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>
            <a:xfrm>
              <a:off x="5058001" y="3656894"/>
              <a:ext cx="1350000" cy="54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00192" y="3717859"/>
            <a:ext cx="504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163168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563156" y="3200400"/>
            <a:ext cx="50433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>
            <a:off x="1659168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566199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07214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70" idx="1"/>
          </p:cNvCxnSpPr>
          <p:nvPr/>
        </p:nvCxnSpPr>
        <p:spPr>
          <a:xfrm>
            <a:off x="2169027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538175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2068585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062724" y="1778864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954000" y="2587065"/>
            <a:ext cx="576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</a:t>
            </a:r>
            <a:r>
              <a:rPr lang="sv-SE" baseline="-25000" dirty="0" smtClean="0">
                <a:solidFill>
                  <a:schemeClr val="tx1"/>
                </a:solidFill>
              </a:rPr>
              <a:t>SW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649584" y="1440000"/>
            <a:ext cx="927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sp>
        <p:nvSpPr>
          <p:cNvPr id="75" name="Rectangle 74"/>
          <p:cNvSpPr/>
          <p:nvPr/>
        </p:nvSpPr>
        <p:spPr>
          <a:xfrm>
            <a:off x="1746088" y="2534436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6" name="Straight Arrow Connector 75"/>
          <p:cNvCxnSpPr/>
          <p:nvPr/>
        </p:nvCxnSpPr>
        <p:spPr>
          <a:xfrm flipV="1">
            <a:off x="2034120" y="2651768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6" y="2402158"/>
              <a:ext cx="648000" cy="1799999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662157"/>
              <a:ext cx="2736985" cy="540000"/>
              <a:chOff x="1846496" y="4885406"/>
              <a:chExt cx="2736985" cy="54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81" y="4885406"/>
                <a:ext cx="648000" cy="54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425406"/>
                <a:ext cx="20988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240215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cxnSp>
        <p:nvCxnSpPr>
          <p:cNvPr id="97" name="Straight Connector 96"/>
          <p:cNvCxnSpPr/>
          <p:nvPr/>
        </p:nvCxnSpPr>
        <p:spPr>
          <a:xfrm flipV="1">
            <a:off x="5661157" y="2160000"/>
            <a:ext cx="0" cy="1328258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1007624" y="5343274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61" name="Arc 60"/>
          <p:cNvSpPr/>
          <p:nvPr/>
        </p:nvSpPr>
        <p:spPr>
          <a:xfrm rot="10800000">
            <a:off x="5652264" y="3176728"/>
            <a:ext cx="1296000" cy="553730"/>
          </a:xfrm>
          <a:prstGeom prst="arc">
            <a:avLst>
              <a:gd name="adj1" fmla="val 16129697"/>
              <a:gd name="adj2" fmla="val 214625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Rectangle 62"/>
          <p:cNvSpPr/>
          <p:nvPr/>
        </p:nvSpPr>
        <p:spPr>
          <a:xfrm>
            <a:off x="2067494" y="2970000"/>
            <a:ext cx="197206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66" name="Oval 14"/>
          <p:cNvSpPr>
            <a:spLocks noChangeAspect="1" noChangeArrowheads="1"/>
          </p:cNvSpPr>
          <p:nvPr/>
        </p:nvSpPr>
        <p:spPr bwMode="auto">
          <a:xfrm>
            <a:off x="1887007" y="2061011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7" name="Line 13"/>
          <p:cNvSpPr>
            <a:spLocks noChangeShapeType="1"/>
          </p:cNvSpPr>
          <p:nvPr/>
        </p:nvSpPr>
        <p:spPr bwMode="auto">
          <a:xfrm>
            <a:off x="2147542" y="2132957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84" name="Down Arrow 83"/>
          <p:cNvSpPr/>
          <p:nvPr/>
        </p:nvSpPr>
        <p:spPr bwMode="auto">
          <a:xfrm>
            <a:off x="5848951" y="3384000"/>
            <a:ext cx="187635" cy="198536"/>
          </a:xfrm>
          <a:prstGeom prst="downArrow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96" name="Arc 95"/>
          <p:cNvSpPr/>
          <p:nvPr/>
        </p:nvSpPr>
        <p:spPr>
          <a:xfrm>
            <a:off x="4388282" y="1865623"/>
            <a:ext cx="1278000" cy="648000"/>
          </a:xfrm>
          <a:prstGeom prst="arc">
            <a:avLst>
              <a:gd name="adj1" fmla="val 16129697"/>
              <a:gd name="adj2" fmla="val 214625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358301"/>
              </p:ext>
            </p:extLst>
          </p:nvPr>
        </p:nvGraphicFramePr>
        <p:xfrm>
          <a:off x="4798800" y="4478338"/>
          <a:ext cx="3100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5" name="Equation" r:id="rId3" imgW="2361960" imgH="368280" progId="Equation.DSMT4">
                  <p:embed/>
                </p:oleObj>
              </mc:Choice>
              <mc:Fallback>
                <p:oleObj name="Equation" r:id="rId3" imgW="23619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8800" y="4478338"/>
                        <a:ext cx="3100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725721"/>
              </p:ext>
            </p:extLst>
          </p:nvPr>
        </p:nvGraphicFramePr>
        <p:xfrm>
          <a:off x="2420938" y="3100388"/>
          <a:ext cx="19319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6" name="Equation" r:id="rId5" imgW="1485720" imgH="228600" progId="Equation.DSMT4">
                  <p:embed/>
                </p:oleObj>
              </mc:Choice>
              <mc:Fallback>
                <p:oleObj name="Equation" r:id="rId5" imgW="1485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3100388"/>
                        <a:ext cx="19319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607574"/>
              </p:ext>
            </p:extLst>
          </p:nvPr>
        </p:nvGraphicFramePr>
        <p:xfrm>
          <a:off x="2477918" y="2102953"/>
          <a:ext cx="2050030" cy="446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7" name="Equation" r:id="rId7" imgW="1688760" imgH="368280" progId="Equation.DSMT4">
                  <p:embed/>
                </p:oleObj>
              </mc:Choice>
              <mc:Fallback>
                <p:oleObj name="Equation" r:id="rId7" imgW="1688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918" y="2102953"/>
                        <a:ext cx="2050030" cy="446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Content Placeholder 2"/>
          <p:cNvSpPr txBox="1">
            <a:spLocks/>
          </p:cNvSpPr>
          <p:nvPr/>
        </p:nvSpPr>
        <p:spPr>
          <a:xfrm>
            <a:off x="4626948" y="4015695"/>
            <a:ext cx="4049508" cy="164555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err="1" smtClean="0"/>
              <a:t>Equal</a:t>
            </a:r>
            <a:r>
              <a:rPr lang="sv-SE" sz="2000" dirty="0" smtClean="0"/>
              <a:t> </a:t>
            </a:r>
            <a:r>
              <a:rPr lang="sv-SE" sz="2000" dirty="0" err="1" smtClean="0"/>
              <a:t>currents</a:t>
            </a:r>
            <a:r>
              <a:rPr lang="sv-SE" sz="2000" dirty="0" smtClean="0"/>
              <a:t> in </a:t>
            </a:r>
            <a:r>
              <a:rPr lang="sv-SE" sz="2000" dirty="0" err="1" smtClean="0"/>
              <a:t>bottom</a:t>
            </a:r>
            <a:r>
              <a:rPr lang="sv-SE" sz="2000" dirty="0" smtClean="0"/>
              <a:t> </a:t>
            </a:r>
            <a:r>
              <a:rPr lang="sv-SE" sz="2000" dirty="0" err="1" smtClean="0"/>
              <a:t>blue</a:t>
            </a:r>
            <a:r>
              <a:rPr lang="sv-SE" sz="2000" dirty="0" smtClean="0"/>
              <a:t> region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None/>
            </a:pPr>
            <a:r>
              <a:rPr lang="sv-SE" sz="2000" dirty="0" err="1" smtClean="0"/>
              <a:t>yields</a:t>
            </a:r>
            <a:r>
              <a:rPr lang="sv-SE" sz="2000" dirty="0" smtClean="0"/>
              <a:t> V</a:t>
            </a:r>
            <a:r>
              <a:rPr lang="sv-SE" sz="2000" i="1" baseline="-25000" dirty="0" smtClean="0"/>
              <a:t>OUT</a:t>
            </a:r>
            <a:r>
              <a:rPr lang="sv-SE" sz="2000" i="1" dirty="0" smtClean="0"/>
              <a:t> vs. V</a:t>
            </a:r>
            <a:r>
              <a:rPr lang="sv-SE" sz="2000" i="1" baseline="-25000" dirty="0" smtClean="0"/>
              <a:t>IN!</a:t>
            </a:r>
          </a:p>
        </p:txBody>
      </p:sp>
    </p:spTree>
    <p:extLst>
      <p:ext uri="{BB962C8B-B14F-4D97-AF65-F5344CB8AC3E}">
        <p14:creationId xmlns:p14="http://schemas.microsoft.com/office/powerpoint/2010/main" val="67060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4032049" y="2420888"/>
            <a:ext cx="3600000" cy="3608979"/>
            <a:chOff x="3600001" y="2420888"/>
            <a:chExt cx="3600000" cy="3608978"/>
          </a:xfrm>
        </p:grpSpPr>
        <p:sp>
          <p:nvSpPr>
            <p:cNvPr id="75" name="Freeform 74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9" name="Rectangle 78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735080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4032048" y="1938044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011950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580112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0" y="1620001"/>
            <a:ext cx="3326666" cy="350108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100" dirty="0" smtClean="0"/>
              <a:t>For </a:t>
            </a:r>
            <a:r>
              <a:rPr lang="sv-SE" sz="2100" i="1" dirty="0" smtClean="0"/>
              <a:t>x</a:t>
            </a:r>
            <a:r>
              <a:rPr lang="sv-SE" sz="2100" dirty="0" smtClean="0"/>
              <a:t>=</a:t>
            </a:r>
            <a:r>
              <a:rPr lang="sv-SE" sz="2100" i="1" dirty="0" smtClean="0"/>
              <a:t>k</a:t>
            </a:r>
            <a:r>
              <a:rPr lang="sv-SE" sz="2100" i="1" baseline="-25000" dirty="0" smtClean="0"/>
              <a:t>N</a:t>
            </a:r>
            <a:r>
              <a:rPr lang="sv-SE" sz="2100" dirty="0" smtClean="0"/>
              <a:t>/</a:t>
            </a:r>
            <a:r>
              <a:rPr lang="sv-SE" sz="2100" i="1" dirty="0" smtClean="0"/>
              <a:t>k</a:t>
            </a:r>
            <a:r>
              <a:rPr lang="sv-SE" sz="2100" i="1" baseline="-25000" dirty="0" smtClean="0"/>
              <a:t>P</a:t>
            </a:r>
            <a:r>
              <a:rPr lang="sv-SE" sz="2100" dirty="0" smtClean="0"/>
              <a:t>=1 we have </a:t>
            </a:r>
          </a:p>
          <a:p>
            <a:pPr marL="0" indent="0">
              <a:buNone/>
            </a:pPr>
            <a:endParaRPr lang="sv-SE" sz="2100" dirty="0" smtClean="0"/>
          </a:p>
          <a:p>
            <a:pPr marL="0" indent="0">
              <a:buNone/>
            </a:pPr>
            <a:endParaRPr lang="sv-SE" sz="2100" dirty="0"/>
          </a:p>
          <a:p>
            <a:pPr marL="0" indent="0">
              <a:buNone/>
            </a:pPr>
            <a:r>
              <a:rPr lang="sv-SE" sz="2100" dirty="0" smtClean="0"/>
              <a:t>What if we make n-channel MOSFET wider, i.e. for </a:t>
            </a:r>
            <a:r>
              <a:rPr lang="sv-SE" sz="2100" i="1" dirty="0" smtClean="0"/>
              <a:t>x</a:t>
            </a:r>
            <a:r>
              <a:rPr lang="sv-SE" sz="2100" dirty="0" smtClean="0"/>
              <a:t>&gt;1</a:t>
            </a:r>
            <a:r>
              <a:rPr lang="sv-SE" sz="2100" dirty="0"/>
              <a:t>?</a:t>
            </a:r>
            <a:endParaRPr lang="sv-SE" sz="2100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491880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397231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372202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729262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91880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4032048" y="24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6920264" y="60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7</a:t>
            </a:r>
            <a:endParaRPr lang="sv-SE" dirty="0"/>
          </a:p>
        </p:txBody>
      </p:sp>
      <p:grpSp>
        <p:nvGrpSpPr>
          <p:cNvPr id="17" name="Group 16"/>
          <p:cNvGrpSpPr/>
          <p:nvPr/>
        </p:nvGrpSpPr>
        <p:grpSpPr>
          <a:xfrm>
            <a:off x="4283968" y="2420889"/>
            <a:ext cx="4320480" cy="3599999"/>
            <a:chOff x="3779912" y="2420888"/>
            <a:chExt cx="4320480" cy="3599998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4860032" y="3848022"/>
              <a:ext cx="4" cy="174121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3779912" y="2420888"/>
              <a:ext cx="1080124" cy="2952328"/>
            </a:xfrm>
            <a:prstGeom prst="arc">
              <a:avLst>
                <a:gd name="adj1" fmla="val 16084788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" name="Arc 45"/>
            <p:cNvSpPr/>
            <p:nvPr/>
          </p:nvSpPr>
          <p:spPr>
            <a:xfrm rot="10800000">
              <a:off x="4860036" y="5121088"/>
              <a:ext cx="3240356" cy="899798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Left Arrow 12"/>
            <p:cNvSpPr/>
            <p:nvPr/>
          </p:nvSpPr>
          <p:spPr>
            <a:xfrm>
              <a:off x="4932040" y="4237639"/>
              <a:ext cx="395952" cy="343489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2048" y="1728000"/>
            <a:ext cx="2160000" cy="476864"/>
            <a:chOff x="4320000" y="2000454"/>
            <a:chExt cx="2160000" cy="476864"/>
          </a:xfrm>
        </p:grpSpPr>
        <p:graphicFrame>
          <p:nvGraphicFramePr>
            <p:cNvPr id="69" name="Object 6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0426104"/>
                </p:ext>
              </p:extLst>
            </p:nvPr>
          </p:nvGraphicFramePr>
          <p:xfrm>
            <a:off x="4514969" y="2000454"/>
            <a:ext cx="1770062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3" name="Equation" r:id="rId3" imgW="1193760" imgH="203040" progId="Equation.DSMT4">
                    <p:embed/>
                  </p:oleObj>
                </mc:Choice>
                <mc:Fallback>
                  <p:oleObj name="Equation" r:id="rId3" imgW="119376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4969" y="2000454"/>
                          <a:ext cx="1770062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0" name="Straight Arrow Connector 69"/>
            <p:cNvCxnSpPr/>
            <p:nvPr/>
          </p:nvCxnSpPr>
          <p:spPr>
            <a:xfrm flipV="1">
              <a:off x="4320000" y="2477318"/>
              <a:ext cx="2160000" cy="0"/>
            </a:xfrm>
            <a:prstGeom prst="straightConnector1">
              <a:avLst/>
            </a:prstGeom>
            <a:ln w="76200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468000" y="3501008"/>
            <a:ext cx="35640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100" dirty="0"/>
              <a:t>What happens to </a:t>
            </a:r>
            <a:r>
              <a:rPr lang="sv-SE" sz="2100" dirty="0" smtClean="0"/>
              <a:t>VTC?</a:t>
            </a:r>
            <a:endParaRPr lang="sv-SE" sz="2100" dirty="0"/>
          </a:p>
          <a:p>
            <a:r>
              <a:rPr lang="sv-SE" sz="2100" dirty="0" smtClean="0"/>
              <a:t>Will</a:t>
            </a:r>
            <a:r>
              <a:rPr lang="sv-SE" sz="2100" i="1" dirty="0" smtClean="0"/>
              <a:t> </a:t>
            </a:r>
            <a:r>
              <a:rPr lang="sv-SE" sz="2100" dirty="0" err="1" smtClean="0"/>
              <a:t>switching</a:t>
            </a:r>
            <a:r>
              <a:rPr lang="sv-SE" sz="2100" dirty="0" smtClean="0"/>
              <a:t> </a:t>
            </a:r>
            <a:r>
              <a:rPr lang="sv-SE" sz="2100" dirty="0" err="1" smtClean="0"/>
              <a:t>voltage</a:t>
            </a:r>
            <a:r>
              <a:rPr lang="sv-SE" sz="2100" dirty="0" smtClean="0"/>
              <a:t> </a:t>
            </a:r>
            <a:r>
              <a:rPr lang="sv-SE" sz="2100" i="1" dirty="0" smtClean="0"/>
              <a:t>V</a:t>
            </a:r>
            <a:r>
              <a:rPr lang="sv-SE" sz="2100" i="1" baseline="-25000" dirty="0" smtClean="0"/>
              <a:t>SW</a:t>
            </a:r>
            <a:r>
              <a:rPr lang="sv-SE" sz="2100" dirty="0" smtClean="0"/>
              <a:t> increase </a:t>
            </a:r>
            <a:r>
              <a:rPr lang="sv-SE" sz="2100" dirty="0"/>
              <a:t>or </a:t>
            </a:r>
            <a:r>
              <a:rPr lang="sv-SE" sz="2100" dirty="0" err="1" smtClean="0"/>
              <a:t>decrease</a:t>
            </a:r>
            <a:r>
              <a:rPr lang="sv-SE" sz="2100" dirty="0" smtClean="0"/>
              <a:t>?</a:t>
            </a:r>
          </a:p>
          <a:p>
            <a:endParaRPr lang="sv-SE" sz="2100" dirty="0"/>
          </a:p>
        </p:txBody>
      </p:sp>
      <p:grpSp>
        <p:nvGrpSpPr>
          <p:cNvPr id="81" name="Group 80"/>
          <p:cNvGrpSpPr/>
          <p:nvPr/>
        </p:nvGrpSpPr>
        <p:grpSpPr>
          <a:xfrm>
            <a:off x="3539881" y="2420888"/>
            <a:ext cx="4416495" cy="3600000"/>
            <a:chOff x="4067944" y="1480085"/>
            <a:chExt cx="4416495" cy="3600000"/>
          </a:xfrm>
        </p:grpSpPr>
        <p:cxnSp>
          <p:nvCxnSpPr>
            <p:cNvPr id="82" name="Straight Connector 81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Arc 82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592136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Arc 85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3723916" y="1484785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044396" y="5928957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209501"/>
              </p:ext>
            </p:extLst>
          </p:nvPr>
        </p:nvGraphicFramePr>
        <p:xfrm>
          <a:off x="663847" y="2047875"/>
          <a:ext cx="2540001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4" name="Equation" r:id="rId5" imgW="1714320" imgH="393480" progId="Equation.DSMT4">
                  <p:embed/>
                </p:oleObj>
              </mc:Choice>
              <mc:Fallback>
                <p:oleObj name="Equation" r:id="rId5" imgW="171432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" y="2047875"/>
                        <a:ext cx="2540001" cy="58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4"/>
          <p:cNvSpPr/>
          <p:nvPr/>
        </p:nvSpPr>
        <p:spPr>
          <a:xfrm>
            <a:off x="468000" y="4636293"/>
            <a:ext cx="35640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100" dirty="0" smtClean="0"/>
              <a:t>Assume </a:t>
            </a:r>
            <a:r>
              <a:rPr lang="sv-SE" sz="2100" i="1" dirty="0" smtClean="0"/>
              <a:t>x</a:t>
            </a:r>
            <a:r>
              <a:rPr lang="sv-SE" sz="2100" dirty="0" smtClean="0"/>
              <a:t>=4 and we have</a:t>
            </a:r>
            <a:endParaRPr lang="sv-SE" sz="21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688112"/>
              </p:ext>
            </p:extLst>
          </p:nvPr>
        </p:nvGraphicFramePr>
        <p:xfrm>
          <a:off x="663847" y="5013325"/>
          <a:ext cx="24272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5" name="Equation" r:id="rId7" imgW="1638000" imgH="368280" progId="Equation.DSMT4">
                  <p:embed/>
                </p:oleObj>
              </mc:Choice>
              <mc:Fallback>
                <p:oleObj name="Equation" r:id="rId7" imgW="163800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" y="5013325"/>
                        <a:ext cx="2427288" cy="549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468000" y="5455170"/>
            <a:ext cx="3564050" cy="926580"/>
            <a:chOff x="468000" y="5455170"/>
            <a:chExt cx="3564050" cy="926580"/>
          </a:xfrm>
        </p:grpSpPr>
        <p:sp>
          <p:nvSpPr>
            <p:cNvPr id="50" name="Rectangle 49"/>
            <p:cNvSpPr/>
            <p:nvPr/>
          </p:nvSpPr>
          <p:spPr>
            <a:xfrm>
              <a:off x="468000" y="5455170"/>
              <a:ext cx="356405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100" dirty="0" err="1" smtClean="0"/>
                <a:t>Assume</a:t>
              </a:r>
              <a:r>
                <a:rPr lang="sv-SE" sz="2100" dirty="0" smtClean="0"/>
                <a:t> </a:t>
              </a:r>
              <a:r>
                <a:rPr lang="sv-SE" sz="2100" i="1" dirty="0" smtClean="0"/>
                <a:t>x</a:t>
              </a:r>
              <a:r>
                <a:rPr lang="sv-SE" sz="2100" dirty="0" smtClean="0"/>
                <a:t>=1/4 and we have</a:t>
              </a:r>
              <a:endParaRPr lang="sv-SE" sz="2100" dirty="0"/>
            </a:p>
          </p:txBody>
        </p:sp>
        <p:graphicFrame>
          <p:nvGraphicFramePr>
            <p:cNvPr id="51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25268141"/>
                </p:ext>
              </p:extLst>
            </p:nvPr>
          </p:nvGraphicFramePr>
          <p:xfrm>
            <a:off x="663847" y="5832475"/>
            <a:ext cx="2427288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66" name="Equation" r:id="rId9" imgW="1638000" imgH="368280" progId="Equation.DSMT4">
                    <p:embed/>
                  </p:oleObj>
                </mc:Choice>
                <mc:Fallback>
                  <p:oleObj name="Equation" r:id="rId9" imgW="1638000" imgH="368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3847" y="5832475"/>
                          <a:ext cx="2427288" cy="5492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3664002" y="2420888"/>
            <a:ext cx="3821694" cy="3599996"/>
            <a:chOff x="3664002" y="2420888"/>
            <a:chExt cx="3821694" cy="3599996"/>
          </a:xfrm>
        </p:grpSpPr>
        <p:sp>
          <p:nvSpPr>
            <p:cNvPr id="52" name="Arc 51"/>
            <p:cNvSpPr/>
            <p:nvPr/>
          </p:nvSpPr>
          <p:spPr>
            <a:xfrm>
              <a:off x="3664002" y="2420888"/>
              <a:ext cx="2776101" cy="1321121"/>
            </a:xfrm>
            <a:prstGeom prst="arc">
              <a:avLst>
                <a:gd name="adj1" fmla="val 1592136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3" name="Arc 52"/>
            <p:cNvSpPr/>
            <p:nvPr/>
          </p:nvSpPr>
          <p:spPr>
            <a:xfrm rot="10800000">
              <a:off x="6440099" y="2839077"/>
              <a:ext cx="1045597" cy="3181807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6440099" y="3022009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eft Arrow 55"/>
            <p:cNvSpPr/>
            <p:nvPr/>
          </p:nvSpPr>
          <p:spPr>
            <a:xfrm rot="10800000">
              <a:off x="5940000" y="4237638"/>
              <a:ext cx="395952" cy="343489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3268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3600001" y="2420888"/>
            <a:ext cx="3600000" cy="3608979"/>
            <a:chOff x="3600001" y="2420888"/>
            <a:chExt cx="3600000" cy="3608978"/>
          </a:xfrm>
        </p:grpSpPr>
        <p:sp>
          <p:nvSpPr>
            <p:cNvPr id="75" name="Freeform 74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9" name="Rectangle 78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600000" y="1938044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291868" y="1484785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48064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0" y="1620000"/>
            <a:ext cx="2829214" cy="80088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Which VTC is NAND and which VTC is NOR?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965183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940154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9721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3600000" y="24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6488216" y="60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8</a:t>
            </a:r>
            <a:endParaRPr lang="sv-SE" dirty="0"/>
          </a:p>
        </p:txBody>
      </p:sp>
      <p:grpSp>
        <p:nvGrpSpPr>
          <p:cNvPr id="17" name="Group 16"/>
          <p:cNvGrpSpPr/>
          <p:nvPr/>
        </p:nvGrpSpPr>
        <p:grpSpPr>
          <a:xfrm>
            <a:off x="3779912" y="2420889"/>
            <a:ext cx="4320480" cy="3599999"/>
            <a:chOff x="3779912" y="2420888"/>
            <a:chExt cx="4320480" cy="3599998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4860032" y="3848022"/>
              <a:ext cx="4" cy="174121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3779912" y="2420888"/>
              <a:ext cx="1080124" cy="2952328"/>
            </a:xfrm>
            <a:prstGeom prst="arc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" name="Arc 45"/>
            <p:cNvSpPr/>
            <p:nvPr/>
          </p:nvSpPr>
          <p:spPr>
            <a:xfrm rot="10800000">
              <a:off x="4860036" y="5121088"/>
              <a:ext cx="3240356" cy="899798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661371" y="2420888"/>
            <a:ext cx="4546847" cy="3600000"/>
            <a:chOff x="3621482" y="1480085"/>
            <a:chExt cx="4546847" cy="3600000"/>
          </a:xfrm>
        </p:grpSpPr>
        <p:cxnSp>
          <p:nvCxnSpPr>
            <p:cNvPr id="82" name="Straight Connector 81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Arc 82"/>
            <p:cNvSpPr/>
            <p:nvPr/>
          </p:nvSpPr>
          <p:spPr>
            <a:xfrm>
              <a:off x="3621482" y="1480086"/>
              <a:ext cx="3278783" cy="1224136"/>
            </a:xfrm>
            <a:prstGeom prst="arc">
              <a:avLst>
                <a:gd name="adj1" fmla="val 16083404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6900261" y="2056149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Arc 85"/>
            <p:cNvSpPr/>
            <p:nvPr/>
          </p:nvSpPr>
          <p:spPr>
            <a:xfrm rot="10800000">
              <a:off x="6900266" y="1866231"/>
              <a:ext cx="1098544" cy="3213851"/>
            </a:xfrm>
            <a:prstGeom prst="arc">
              <a:avLst>
                <a:gd name="adj1" fmla="val 16129697"/>
                <a:gd name="adj2" fmla="val 2677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7612348" y="5928957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pic>
        <p:nvPicPr>
          <p:cNvPr id="70" name="Picture 6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66" y="2536348"/>
            <a:ext cx="1978151" cy="1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70" y="4299656"/>
            <a:ext cx="2192738" cy="1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01693" y="3212976"/>
            <a:ext cx="758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NAND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3968" y="4738335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NOR</a:t>
            </a:r>
          </a:p>
        </p:txBody>
      </p:sp>
    </p:spTree>
    <p:extLst>
      <p:ext uri="{BB962C8B-B14F-4D97-AF65-F5344CB8AC3E}">
        <p14:creationId xmlns:p14="http://schemas.microsoft.com/office/powerpoint/2010/main" val="97070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3600001" y="2420888"/>
            <a:ext cx="3600000" cy="3608979"/>
            <a:chOff x="3600001" y="2420888"/>
            <a:chExt cx="3600000" cy="3608978"/>
          </a:xfrm>
        </p:grpSpPr>
        <p:sp>
          <p:nvSpPr>
            <p:cNvPr id="46" name="Freeform 45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54" name="Rectangle 5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600000" y="1938044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4" y="4077429"/>
            <a:ext cx="2481857" cy="2303900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5148064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0" y="1620001"/>
            <a:ext cx="2639830" cy="23740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How about current flow?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No current flow in red regions!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”short-circuit” current </a:t>
            </a:r>
            <a:r>
              <a:rPr lang="sv-SE" sz="2100" i="1" dirty="0" smtClean="0"/>
              <a:t>I</a:t>
            </a:r>
            <a:r>
              <a:rPr lang="sv-SE" sz="2100" i="1" baseline="-25000" dirty="0" smtClean="0"/>
              <a:t>SC</a:t>
            </a:r>
            <a:r>
              <a:rPr lang="sv-SE" sz="2100" i="1" dirty="0" smtClean="0"/>
              <a:t> </a:t>
            </a:r>
            <a:r>
              <a:rPr lang="sv-SE" sz="2100" dirty="0" smtClean="0"/>
              <a:t>flows in blue/green regions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965183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940154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9721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9</a:t>
            </a:r>
            <a:endParaRPr lang="sv-SE" dirty="0"/>
          </a:p>
        </p:txBody>
      </p:sp>
      <p:grpSp>
        <p:nvGrpSpPr>
          <p:cNvPr id="10" name="Group 9"/>
          <p:cNvGrpSpPr/>
          <p:nvPr/>
        </p:nvGrpSpPr>
        <p:grpSpPr>
          <a:xfrm>
            <a:off x="3203851" y="548680"/>
            <a:ext cx="5195465" cy="5463317"/>
            <a:chOff x="3203849" y="548680"/>
            <a:chExt cx="5195465" cy="5463317"/>
          </a:xfrm>
        </p:grpSpPr>
        <p:grpSp>
          <p:nvGrpSpPr>
            <p:cNvPr id="7" name="Group 6"/>
            <p:cNvGrpSpPr/>
            <p:nvPr/>
          </p:nvGrpSpPr>
          <p:grpSpPr>
            <a:xfrm>
              <a:off x="3203849" y="548680"/>
              <a:ext cx="4480509" cy="5463317"/>
              <a:chOff x="3203849" y="548680"/>
              <a:chExt cx="4480509" cy="5463317"/>
            </a:xfrm>
          </p:grpSpPr>
          <p:sp>
            <p:nvSpPr>
              <p:cNvPr id="6" name="Arc 5"/>
              <p:cNvSpPr/>
              <p:nvPr/>
            </p:nvSpPr>
            <p:spPr>
              <a:xfrm rot="10800000" flipH="1">
                <a:off x="3203849" y="548680"/>
                <a:ext cx="2248261" cy="5463316"/>
              </a:xfrm>
              <a:prstGeom prst="arc">
                <a:avLst>
                  <a:gd name="adj1" fmla="val 16200000"/>
                  <a:gd name="adj2" fmla="val 20210156"/>
                </a:avLst>
              </a:prstGeom>
              <a:ln w="28575">
                <a:solidFill>
                  <a:srgbClr val="7030A0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8" name="Arc 47"/>
              <p:cNvSpPr/>
              <p:nvPr/>
            </p:nvSpPr>
            <p:spPr>
              <a:xfrm rot="10800000">
                <a:off x="5436097" y="548681"/>
                <a:ext cx="2248261" cy="5463316"/>
              </a:xfrm>
              <a:prstGeom prst="arc">
                <a:avLst>
                  <a:gd name="adj1" fmla="val 16200000"/>
                  <a:gd name="adj2" fmla="val 20020870"/>
                </a:avLst>
              </a:prstGeom>
              <a:ln w="28575">
                <a:solidFill>
                  <a:srgbClr val="7030A0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05777921"/>
                </p:ext>
              </p:extLst>
            </p:nvPr>
          </p:nvGraphicFramePr>
          <p:xfrm>
            <a:off x="3244850" y="4251325"/>
            <a:ext cx="177165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6" name="Equation" r:id="rId4" imgW="1193760" imgH="368280" progId="Equation.DSMT4">
                    <p:embed/>
                  </p:oleObj>
                </mc:Choice>
                <mc:Fallback>
                  <p:oleObj name="Equation" r:id="rId4" imgW="1193760" imgH="36828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4850" y="4251325"/>
                          <a:ext cx="1771650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2586766"/>
                </p:ext>
              </p:extLst>
            </p:nvPr>
          </p:nvGraphicFramePr>
          <p:xfrm>
            <a:off x="6156176" y="4251052"/>
            <a:ext cx="2243138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07" name="Equation" r:id="rId6" imgW="1511280" imgH="368280" progId="Equation.DSMT4">
                    <p:embed/>
                  </p:oleObj>
                </mc:Choice>
                <mc:Fallback>
                  <p:oleObj name="Equation" r:id="rId6" imgW="1511280" imgH="36828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6176" y="4251052"/>
                          <a:ext cx="2243138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9" name="Straight Connector 48"/>
            <p:cNvCxnSpPr/>
            <p:nvPr/>
          </p:nvCxnSpPr>
          <p:spPr>
            <a:xfrm>
              <a:off x="4130534" y="4805499"/>
              <a:ext cx="1032279" cy="28238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5724128" y="4894631"/>
              <a:ext cx="1184116" cy="193257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Down Arrow 55"/>
          <p:cNvSpPr/>
          <p:nvPr/>
        </p:nvSpPr>
        <p:spPr>
          <a:xfrm rot="1958142">
            <a:off x="4955717" y="2095117"/>
            <a:ext cx="288033" cy="47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Rectangle 67"/>
          <p:cNvSpPr/>
          <p:nvPr/>
        </p:nvSpPr>
        <p:spPr>
          <a:xfrm>
            <a:off x="6156177" y="4995680"/>
            <a:ext cx="2987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p</a:t>
            </a:r>
            <a:r>
              <a:rPr lang="sv-SE" dirty="0" smtClean="0"/>
              <a:t>-channel MOSFET saturated </a:t>
            </a:r>
          </a:p>
          <a:p>
            <a:r>
              <a:rPr lang="sv-SE" dirty="0" smtClean="0"/>
              <a:t>for V</a:t>
            </a:r>
            <a:r>
              <a:rPr lang="sv-SE" baseline="-25000" dirty="0" smtClean="0"/>
              <a:t>IN</a:t>
            </a:r>
            <a:r>
              <a:rPr lang="sv-SE" dirty="0"/>
              <a:t>&gt;</a:t>
            </a:r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3107833" y="2420888"/>
            <a:ext cx="4416495" cy="3600000"/>
            <a:chOff x="4067944" y="1480085"/>
            <a:chExt cx="4416495" cy="3600000"/>
          </a:xfrm>
        </p:grpSpPr>
        <p:cxnSp>
          <p:nvCxnSpPr>
            <p:cNvPr id="67" name="Straight Connector 66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Arc 6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60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Arc 7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3291868" y="1484785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12348" y="5928957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097672" y="1753378"/>
            <a:ext cx="476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n</a:t>
            </a:r>
            <a:r>
              <a:rPr lang="sv-SE" dirty="0" smtClean="0"/>
              <a:t>-channel MOSFET saturated for V</a:t>
            </a:r>
            <a:r>
              <a:rPr lang="sv-SE" baseline="-25000" dirty="0" smtClean="0"/>
              <a:t>IN</a:t>
            </a:r>
            <a:r>
              <a:rPr lang="sv-SE" dirty="0" smtClean="0"/>
              <a:t>&lt;V</a:t>
            </a:r>
            <a:r>
              <a:rPr lang="sv-SE" baseline="-25000" dirty="0" smtClean="0"/>
              <a:t>SW</a:t>
            </a:r>
          </a:p>
        </p:txBody>
      </p:sp>
      <p:sp>
        <p:nvSpPr>
          <p:cNvPr id="62" name="Down Arrow 61"/>
          <p:cNvSpPr/>
          <p:nvPr/>
        </p:nvSpPr>
        <p:spPr>
          <a:xfrm rot="1958142">
            <a:off x="5885499" y="5295060"/>
            <a:ext cx="288033" cy="47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1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</a:t>
            </a:fld>
            <a:endParaRPr lang="sv-SE"/>
          </a:p>
        </p:txBody>
      </p:sp>
      <p:pic>
        <p:nvPicPr>
          <p:cNvPr id="7" name="Picture 3" descr="DesignFl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1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6" y="3583759"/>
            <a:ext cx="19351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6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2995978" y="3099451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6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900000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6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555776" y="1101136"/>
            <a:ext cx="2304255" cy="2255654"/>
            <a:chOff x="2771800" y="1101136"/>
            <a:chExt cx="2304255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771800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8" y="3356992"/>
            <a:ext cx="1950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09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19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2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78" grpId="0" animBg="1"/>
      <p:bldP spid="8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roup 174"/>
          <p:cNvGrpSpPr/>
          <p:nvPr/>
        </p:nvGrpSpPr>
        <p:grpSpPr>
          <a:xfrm>
            <a:off x="979200" y="1052736"/>
            <a:ext cx="6756403" cy="3888432"/>
            <a:chOff x="1193801" y="1196752"/>
            <a:chExt cx="6756403" cy="3888432"/>
          </a:xfrm>
        </p:grpSpPr>
        <p:pic>
          <p:nvPicPr>
            <p:cNvPr id="176" name="Picture 17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3801" y="1196752"/>
              <a:ext cx="6756403" cy="3888432"/>
            </a:xfrm>
            <a:prstGeom prst="rect">
              <a:avLst/>
            </a:prstGeom>
          </p:spPr>
        </p:pic>
        <p:sp>
          <p:nvSpPr>
            <p:cNvPr id="177" name="Rectangle 176"/>
            <p:cNvSpPr/>
            <p:nvPr/>
          </p:nvSpPr>
          <p:spPr bwMode="auto">
            <a:xfrm>
              <a:off x="1331640" y="2040724"/>
              <a:ext cx="6618564" cy="3044460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4456645" y="1969307"/>
              <a:ext cx="341315" cy="487387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1" y="273551"/>
            <a:ext cx="8229600" cy="1143000"/>
          </a:xfrm>
        </p:spPr>
        <p:txBody>
          <a:bodyPr/>
          <a:lstStyle/>
          <a:p>
            <a:r>
              <a:rPr lang="sv-SE" dirty="0" smtClean="0"/>
              <a:t>Noise Margins- NML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10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5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1408426" y="5961393"/>
            <a:ext cx="1949671" cy="369332"/>
            <a:chOff x="1408426" y="5961393"/>
            <a:chExt cx="1949671" cy="369332"/>
          </a:xfrm>
        </p:grpSpPr>
        <p:sp>
          <p:nvSpPr>
            <p:cNvPr id="24" name="Rectangle 23"/>
            <p:cNvSpPr/>
            <p:nvPr/>
          </p:nvSpPr>
          <p:spPr>
            <a:xfrm>
              <a:off x="2259552" y="5961393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8426" y="5961393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4047479" y="5877272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3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3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215043" y="2636912"/>
            <a:ext cx="828360" cy="2857392"/>
            <a:chOff x="215043" y="2636912"/>
            <a:chExt cx="828360" cy="2857392"/>
          </a:xfrm>
        </p:grpSpPr>
        <p:sp>
          <p:nvSpPr>
            <p:cNvPr id="167" name="Rectangle 166"/>
            <p:cNvSpPr/>
            <p:nvPr/>
          </p:nvSpPr>
          <p:spPr>
            <a:xfrm>
              <a:off x="215403" y="2636912"/>
              <a:ext cx="828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215043" y="5124972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grpSp>
        <p:nvGrpSpPr>
          <p:cNvPr id="174" name="Group 173"/>
          <p:cNvGrpSpPr/>
          <p:nvPr/>
        </p:nvGrpSpPr>
        <p:grpSpPr>
          <a:xfrm>
            <a:off x="311801" y="3586425"/>
            <a:ext cx="1557900" cy="1080000"/>
            <a:chOff x="7234619" y="4148488"/>
            <a:chExt cx="705748" cy="1458875"/>
          </a:xfrm>
        </p:grpSpPr>
        <p:cxnSp>
          <p:nvCxnSpPr>
            <p:cNvPr id="179" name="Straight Connector 178"/>
            <p:cNvCxnSpPr/>
            <p:nvPr/>
          </p:nvCxnSpPr>
          <p:spPr>
            <a:xfrm>
              <a:off x="7242704" y="4148488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flipH="1">
              <a:off x="7242704" y="4512860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7234619" y="4877231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flipH="1">
              <a:off x="7243615" y="5241603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311639" y="2286000"/>
            <a:ext cx="3608219" cy="3633416"/>
            <a:chOff x="311639" y="2286000"/>
            <a:chExt cx="3608219" cy="3633416"/>
          </a:xfrm>
        </p:grpSpPr>
        <p:grpSp>
          <p:nvGrpSpPr>
            <p:cNvPr id="35" name="Group 34"/>
            <p:cNvGrpSpPr/>
            <p:nvPr/>
          </p:nvGrpSpPr>
          <p:grpSpPr>
            <a:xfrm>
              <a:off x="311642" y="2286000"/>
              <a:ext cx="3608216" cy="3633416"/>
              <a:chOff x="311642" y="2286000"/>
              <a:chExt cx="3608216" cy="363341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311642" y="2666134"/>
                <a:ext cx="3608216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1891853" y="2286000"/>
                <a:ext cx="1" cy="363341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2375888" y="2313220"/>
                <a:ext cx="0" cy="360619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3" name="Straight Connector 202"/>
            <p:cNvCxnSpPr/>
            <p:nvPr/>
          </p:nvCxnSpPr>
          <p:spPr>
            <a:xfrm flipH="1">
              <a:off x="311639" y="5503478"/>
              <a:ext cx="3608219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311639" y="2286000"/>
            <a:ext cx="3601733" cy="3633415"/>
            <a:chOff x="311639" y="2286000"/>
            <a:chExt cx="3601733" cy="3633415"/>
          </a:xfrm>
        </p:grpSpPr>
        <p:sp>
          <p:nvSpPr>
            <p:cNvPr id="95" name="Rectangle 94"/>
            <p:cNvSpPr/>
            <p:nvPr/>
          </p:nvSpPr>
          <p:spPr>
            <a:xfrm>
              <a:off x="313372" y="5503478"/>
              <a:ext cx="3600000" cy="415937"/>
            </a:xfrm>
            <a:prstGeom prst="rect">
              <a:avLst/>
            </a:prstGeom>
            <a:solidFill>
              <a:srgbClr val="00B0F0"/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”0”</a:t>
              </a:r>
              <a:endParaRPr lang="sv-SE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11639" y="2286000"/>
              <a:ext cx="3600000" cy="3600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53357" y="2569647"/>
            <a:ext cx="771108" cy="3046966"/>
            <a:chOff x="1753357" y="2569647"/>
            <a:chExt cx="771108" cy="3046966"/>
          </a:xfrm>
        </p:grpSpPr>
        <p:sp>
          <p:nvSpPr>
            <p:cNvPr id="23" name="Oval 22"/>
            <p:cNvSpPr/>
            <p:nvPr/>
          </p:nvSpPr>
          <p:spPr>
            <a:xfrm>
              <a:off x="1753357" y="2569647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Oval 35"/>
            <p:cNvSpPr/>
            <p:nvPr/>
          </p:nvSpPr>
          <p:spPr>
            <a:xfrm>
              <a:off x="2291776" y="5383924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-180528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71800" y="2275200"/>
            <a:ext cx="1080000" cy="396006"/>
            <a:chOff x="3894011" y="2275200"/>
            <a:chExt cx="1080000" cy="396006"/>
          </a:xfrm>
        </p:grpSpPr>
        <p:cxnSp>
          <p:nvCxnSpPr>
            <p:cNvPr id="199" name="Straight Connector 198"/>
            <p:cNvCxnSpPr/>
            <p:nvPr/>
          </p:nvCxnSpPr>
          <p:spPr>
            <a:xfrm rot="16200000" flipH="1">
              <a:off x="3831011" y="2338205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 rot="16200000">
              <a:off x="4101012" y="2338206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rot="16200000" flipH="1">
              <a:off x="4371010" y="2338207"/>
              <a:ext cx="395999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rot="16200000">
              <a:off x="4641011" y="2338200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959973" y="1844825"/>
            <a:ext cx="4112053" cy="4824535"/>
            <a:chOff x="4959973" y="1844825"/>
            <a:chExt cx="4112053" cy="4824535"/>
          </a:xfrm>
        </p:grpSpPr>
        <p:grpSp>
          <p:nvGrpSpPr>
            <p:cNvPr id="96" name="Group 95"/>
            <p:cNvGrpSpPr/>
            <p:nvPr/>
          </p:nvGrpSpPr>
          <p:grpSpPr>
            <a:xfrm rot="16200000" flipV="1">
              <a:off x="4978768" y="2307569"/>
              <a:ext cx="3611849" cy="3608979"/>
              <a:chOff x="3600001" y="2420888"/>
              <a:chExt cx="3611849" cy="3608978"/>
            </a:xfrm>
          </p:grpSpPr>
          <p:sp>
            <p:nvSpPr>
              <p:cNvPr id="141" name="Freeform 140"/>
              <p:cNvSpPr>
                <a:spLocks/>
              </p:cNvSpPr>
              <p:nvPr/>
            </p:nvSpPr>
            <p:spPr>
              <a:xfrm>
                <a:off x="4320000" y="3861048"/>
                <a:ext cx="2160000" cy="2160000"/>
              </a:xfrm>
              <a:custGeom>
                <a:avLst/>
                <a:gdLst>
                  <a:gd name="connsiteX0" fmla="*/ 0 w 1424539"/>
                  <a:gd name="connsiteY0" fmla="*/ 1135781 h 1145406"/>
                  <a:gd name="connsiteX1" fmla="*/ 1414913 w 1424539"/>
                  <a:gd name="connsiteY1" fmla="*/ 0 h 1145406"/>
                  <a:gd name="connsiteX2" fmla="*/ 1424539 w 1424539"/>
                  <a:gd name="connsiteY2" fmla="*/ 1145406 h 1145406"/>
                  <a:gd name="connsiteX3" fmla="*/ 0 w 1424539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25589"/>
                  <a:gd name="connsiteY0" fmla="*/ 112621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26211 h 1135836"/>
                  <a:gd name="connsiteX0" fmla="*/ 0 w 1425589"/>
                  <a:gd name="connsiteY0" fmla="*/ 113578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35781 h 1135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25589" h="1135836">
                    <a:moveTo>
                      <a:pt x="0" y="1135781"/>
                    </a:moveTo>
                    <a:lnTo>
                      <a:pt x="1424679" y="0"/>
                    </a:lnTo>
                    <a:cubicBezTo>
                      <a:pt x="1427888" y="381802"/>
                      <a:pt x="1421330" y="754034"/>
                      <a:pt x="1424539" y="1135836"/>
                    </a:cubicBezTo>
                    <a:lnTo>
                      <a:pt x="0" y="1135781"/>
                    </a:lnTo>
                    <a:close/>
                  </a:path>
                </a:pathLst>
              </a:custGeom>
              <a:solidFill>
                <a:srgbClr val="00B0F0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/>
                <a:endParaRPr lang="sv-SE" dirty="0"/>
              </a:p>
            </p:txBody>
          </p:sp>
          <p:sp>
            <p:nvSpPr>
              <p:cNvPr id="142" name="Freeform 141"/>
              <p:cNvSpPr>
                <a:spLocks/>
              </p:cNvSpPr>
              <p:nvPr/>
            </p:nvSpPr>
            <p:spPr>
              <a:xfrm rot="10800000">
                <a:off x="4319996" y="2421127"/>
                <a:ext cx="2160003" cy="2186631"/>
              </a:xfrm>
              <a:custGeom>
                <a:avLst/>
                <a:gdLst>
                  <a:gd name="connsiteX0" fmla="*/ 0 w 1424539"/>
                  <a:gd name="connsiteY0" fmla="*/ 1135781 h 1145406"/>
                  <a:gd name="connsiteX1" fmla="*/ 1414913 w 1424539"/>
                  <a:gd name="connsiteY1" fmla="*/ 0 h 1145406"/>
                  <a:gd name="connsiteX2" fmla="*/ 1424539 w 1424539"/>
                  <a:gd name="connsiteY2" fmla="*/ 1145406 h 1145406"/>
                  <a:gd name="connsiteX3" fmla="*/ 0 w 1424539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25589"/>
                  <a:gd name="connsiteY0" fmla="*/ 112621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26211 h 1135836"/>
                  <a:gd name="connsiteX0" fmla="*/ 0 w 1425589"/>
                  <a:gd name="connsiteY0" fmla="*/ 113578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35781 h 1135836"/>
                  <a:gd name="connsiteX0" fmla="*/ 0 w 1425591"/>
                  <a:gd name="connsiteY0" fmla="*/ 1149785 h 1149840"/>
                  <a:gd name="connsiteX1" fmla="*/ 1424681 w 1425591"/>
                  <a:gd name="connsiteY1" fmla="*/ 0 h 1149840"/>
                  <a:gd name="connsiteX2" fmla="*/ 1424539 w 1425591"/>
                  <a:gd name="connsiteY2" fmla="*/ 1149840 h 1149840"/>
                  <a:gd name="connsiteX3" fmla="*/ 0 w 1425591"/>
                  <a:gd name="connsiteY3" fmla="*/ 1149785 h 1149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25591" h="1149840">
                    <a:moveTo>
                      <a:pt x="0" y="1149785"/>
                    </a:moveTo>
                    <a:lnTo>
                      <a:pt x="1424681" y="0"/>
                    </a:lnTo>
                    <a:cubicBezTo>
                      <a:pt x="1427890" y="381802"/>
                      <a:pt x="1421330" y="768038"/>
                      <a:pt x="1424539" y="1149840"/>
                    </a:cubicBezTo>
                    <a:lnTo>
                      <a:pt x="0" y="1149785"/>
                    </a:lnTo>
                    <a:close/>
                  </a:path>
                </a:pathLst>
              </a:custGeom>
              <a:solidFill>
                <a:srgbClr val="00B0F0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/>
                <a:endParaRPr lang="sv-SE" dirty="0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4320000" y="2420888"/>
                <a:ext cx="2177755" cy="3600000"/>
              </a:xfrm>
              <a:custGeom>
                <a:avLst/>
                <a:gdLst>
                  <a:gd name="connsiteX0" fmla="*/ 0 w 1078029"/>
                  <a:gd name="connsiteY0" fmla="*/ 731520 h 1395663"/>
                  <a:gd name="connsiteX1" fmla="*/ 1078029 w 1078029"/>
                  <a:gd name="connsiteY1" fmla="*/ 0 h 1395663"/>
                  <a:gd name="connsiteX2" fmla="*/ 1058779 w 1078029"/>
                  <a:gd name="connsiteY2" fmla="*/ 635268 h 1395663"/>
                  <a:gd name="connsiteX3" fmla="*/ 9625 w 1078029"/>
                  <a:gd name="connsiteY3" fmla="*/ 1395663 h 1395663"/>
                  <a:gd name="connsiteX4" fmla="*/ 0 w 1078029"/>
                  <a:gd name="connsiteY4" fmla="*/ 731520 h 1395663"/>
                  <a:gd name="connsiteX0" fmla="*/ 0 w 1078029"/>
                  <a:gd name="connsiteY0" fmla="*/ 731520 h 1395663"/>
                  <a:gd name="connsiteX1" fmla="*/ 1078029 w 1078029"/>
                  <a:gd name="connsiteY1" fmla="*/ 0 h 1395663"/>
                  <a:gd name="connsiteX2" fmla="*/ 1068405 w 1078029"/>
                  <a:gd name="connsiteY2" fmla="*/ 635268 h 1395663"/>
                  <a:gd name="connsiteX3" fmla="*/ 9625 w 1078029"/>
                  <a:gd name="connsiteY3" fmla="*/ 1395663 h 1395663"/>
                  <a:gd name="connsiteX4" fmla="*/ 0 w 1078029"/>
                  <a:gd name="connsiteY4" fmla="*/ 731520 h 1395663"/>
                  <a:gd name="connsiteX0" fmla="*/ 0 w 1078030"/>
                  <a:gd name="connsiteY0" fmla="*/ 731520 h 1395663"/>
                  <a:gd name="connsiteX1" fmla="*/ 1078029 w 1078030"/>
                  <a:gd name="connsiteY1" fmla="*/ 0 h 1395663"/>
                  <a:gd name="connsiteX2" fmla="*/ 1078030 w 1078030"/>
                  <a:gd name="connsiteY2" fmla="*/ 635268 h 1395663"/>
                  <a:gd name="connsiteX3" fmla="*/ 9625 w 1078030"/>
                  <a:gd name="connsiteY3" fmla="*/ 1395663 h 1395663"/>
                  <a:gd name="connsiteX4" fmla="*/ 0 w 1078030"/>
                  <a:gd name="connsiteY4" fmla="*/ 731520 h 1395663"/>
                  <a:gd name="connsiteX0" fmla="*/ 1 w 1078031"/>
                  <a:gd name="connsiteY0" fmla="*/ 731520 h 1405288"/>
                  <a:gd name="connsiteX1" fmla="*/ 1078030 w 1078031"/>
                  <a:gd name="connsiteY1" fmla="*/ 0 h 1405288"/>
                  <a:gd name="connsiteX2" fmla="*/ 1078031 w 1078031"/>
                  <a:gd name="connsiteY2" fmla="*/ 635268 h 1405288"/>
                  <a:gd name="connsiteX3" fmla="*/ 0 w 1078031"/>
                  <a:gd name="connsiteY3" fmla="*/ 1405288 h 1405288"/>
                  <a:gd name="connsiteX4" fmla="*/ 1 w 1078031"/>
                  <a:gd name="connsiteY4" fmla="*/ 731520 h 1405288"/>
                  <a:gd name="connsiteX0" fmla="*/ 1 w 1087655"/>
                  <a:gd name="connsiteY0" fmla="*/ 741145 h 1414913"/>
                  <a:gd name="connsiteX1" fmla="*/ 1087655 w 1087655"/>
                  <a:gd name="connsiteY1" fmla="*/ 0 h 1414913"/>
                  <a:gd name="connsiteX2" fmla="*/ 1078031 w 1087655"/>
                  <a:gd name="connsiteY2" fmla="*/ 644893 h 1414913"/>
                  <a:gd name="connsiteX3" fmla="*/ 0 w 1087655"/>
                  <a:gd name="connsiteY3" fmla="*/ 1414913 h 1414913"/>
                  <a:gd name="connsiteX4" fmla="*/ 1 w 1087655"/>
                  <a:gd name="connsiteY4" fmla="*/ 741145 h 1414913"/>
                  <a:gd name="connsiteX0" fmla="*/ 1 w 1078031"/>
                  <a:gd name="connsiteY0" fmla="*/ 741145 h 1414913"/>
                  <a:gd name="connsiteX1" fmla="*/ 1078030 w 1078031"/>
                  <a:gd name="connsiteY1" fmla="*/ 0 h 1414913"/>
                  <a:gd name="connsiteX2" fmla="*/ 1078031 w 1078031"/>
                  <a:gd name="connsiteY2" fmla="*/ 644893 h 1414913"/>
                  <a:gd name="connsiteX3" fmla="*/ 0 w 1078031"/>
                  <a:gd name="connsiteY3" fmla="*/ 1414913 h 1414913"/>
                  <a:gd name="connsiteX4" fmla="*/ 1 w 1078031"/>
                  <a:gd name="connsiteY4" fmla="*/ 741145 h 1414913"/>
                  <a:gd name="connsiteX0" fmla="*/ 1 w 1078031"/>
                  <a:gd name="connsiteY0" fmla="*/ 718961 h 1414913"/>
                  <a:gd name="connsiteX1" fmla="*/ 1078030 w 1078031"/>
                  <a:gd name="connsiteY1" fmla="*/ 0 h 1414913"/>
                  <a:gd name="connsiteX2" fmla="*/ 1078031 w 1078031"/>
                  <a:gd name="connsiteY2" fmla="*/ 644893 h 1414913"/>
                  <a:gd name="connsiteX3" fmla="*/ 0 w 1078031"/>
                  <a:gd name="connsiteY3" fmla="*/ 1414913 h 1414913"/>
                  <a:gd name="connsiteX4" fmla="*/ 1 w 1078031"/>
                  <a:gd name="connsiteY4" fmla="*/ 718961 h 1414913"/>
                  <a:gd name="connsiteX0" fmla="*/ 1 w 1089688"/>
                  <a:gd name="connsiteY0" fmla="*/ 718961 h 1414913"/>
                  <a:gd name="connsiteX1" fmla="*/ 1078030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1 w 1089688"/>
                  <a:gd name="connsiteY4" fmla="*/ 718961 h 1414913"/>
                  <a:gd name="connsiteX0" fmla="*/ 1 w 1089688"/>
                  <a:gd name="connsiteY0" fmla="*/ 718961 h 1414913"/>
                  <a:gd name="connsiteX1" fmla="*/ 1089687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1 w 1089688"/>
                  <a:gd name="connsiteY4" fmla="*/ 718961 h 1414913"/>
                  <a:gd name="connsiteX0" fmla="*/ 4480 w 1089688"/>
                  <a:gd name="connsiteY0" fmla="*/ 848061 h 1414913"/>
                  <a:gd name="connsiteX1" fmla="*/ 1089687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4480 w 1089688"/>
                  <a:gd name="connsiteY4" fmla="*/ 848061 h 1414913"/>
                  <a:gd name="connsiteX0" fmla="*/ 4480 w 1098645"/>
                  <a:gd name="connsiteY0" fmla="*/ 848061 h 1414913"/>
                  <a:gd name="connsiteX1" fmla="*/ 1089687 w 1098645"/>
                  <a:gd name="connsiteY1" fmla="*/ 0 h 1414913"/>
                  <a:gd name="connsiteX2" fmla="*/ 1098645 w 1098645"/>
                  <a:gd name="connsiteY2" fmla="*/ 574742 h 1414913"/>
                  <a:gd name="connsiteX3" fmla="*/ 0 w 1098645"/>
                  <a:gd name="connsiteY3" fmla="*/ 1414913 h 1414913"/>
                  <a:gd name="connsiteX4" fmla="*/ 4480 w 1098645"/>
                  <a:gd name="connsiteY4" fmla="*/ 848061 h 1414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8645" h="1414913">
                    <a:moveTo>
                      <a:pt x="4480" y="848061"/>
                    </a:moveTo>
                    <a:cubicBezTo>
                      <a:pt x="363823" y="601013"/>
                      <a:pt x="730344" y="247048"/>
                      <a:pt x="1089687" y="0"/>
                    </a:cubicBezTo>
                    <a:cubicBezTo>
                      <a:pt x="1089687" y="211756"/>
                      <a:pt x="1098645" y="362986"/>
                      <a:pt x="1098645" y="574742"/>
                    </a:cubicBezTo>
                    <a:lnTo>
                      <a:pt x="0" y="1414913"/>
                    </a:lnTo>
                    <a:cubicBezTo>
                      <a:pt x="0" y="1190324"/>
                      <a:pt x="4480" y="1072650"/>
                      <a:pt x="4480" y="848061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rtlCol="0" anchor="ctr"/>
              <a:lstStyle/>
              <a:p>
                <a:pPr algn="ctr"/>
                <a:endParaRPr lang="sv-SE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4" name="Group 143"/>
              <p:cNvGrpSpPr/>
              <p:nvPr/>
            </p:nvGrpSpPr>
            <p:grpSpPr>
              <a:xfrm>
                <a:off x="3600001" y="2421288"/>
                <a:ext cx="3611849" cy="3608578"/>
                <a:chOff x="3600000" y="2421286"/>
                <a:chExt cx="3611849" cy="3608578"/>
              </a:xfrm>
            </p:grpSpPr>
            <p:sp>
              <p:nvSpPr>
                <p:cNvPr id="146" name="Rectangle 145"/>
                <p:cNvSpPr/>
                <p:nvPr/>
              </p:nvSpPr>
              <p:spPr>
                <a:xfrm>
                  <a:off x="3600000" y="2429863"/>
                  <a:ext cx="720000" cy="3600001"/>
                </a:xfrm>
                <a:prstGeom prst="rect">
                  <a:avLst/>
                </a:prstGeom>
                <a:solidFill>
                  <a:srgbClr val="FF0000">
                    <a:alpha val="40000"/>
                  </a:srgbClr>
                </a:solidFill>
                <a:ln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 anchorCtr="0"/>
                <a:lstStyle/>
                <a:p>
                  <a:pPr algn="ctr">
                    <a:lnSpc>
                      <a:spcPts val="1600"/>
                    </a:lnSpc>
                    <a:spcAft>
                      <a:spcPts val="600"/>
                    </a:spcAft>
                  </a:pPr>
                  <a:endParaRPr lang="sv-SE" dirty="0"/>
                </a:p>
              </p:txBody>
            </p:sp>
            <p:sp>
              <p:nvSpPr>
                <p:cNvPr id="145" name="Rectangle 144"/>
                <p:cNvSpPr/>
                <p:nvPr/>
              </p:nvSpPr>
              <p:spPr>
                <a:xfrm rot="10800000">
                  <a:off x="6491849" y="2421286"/>
                  <a:ext cx="720000" cy="3600001"/>
                </a:xfrm>
                <a:prstGeom prst="rect">
                  <a:avLst/>
                </a:prstGeom>
                <a:solidFill>
                  <a:srgbClr val="FF0000">
                    <a:alpha val="40000"/>
                  </a:srgbClr>
                </a:solidFill>
                <a:ln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 anchorCtr="0"/>
                <a:lstStyle/>
                <a:p>
                  <a:pPr algn="ctr">
                    <a:lnSpc>
                      <a:spcPts val="1600"/>
                    </a:lnSpc>
                  </a:pPr>
                  <a:endParaRPr lang="sv-SE" dirty="0"/>
                </a:p>
              </p:txBody>
            </p:sp>
          </p:grpSp>
        </p:grpSp>
        <p:cxnSp>
          <p:nvCxnSpPr>
            <p:cNvPr id="101" name="Straight Connector 100"/>
            <p:cNvCxnSpPr/>
            <p:nvPr/>
          </p:nvCxnSpPr>
          <p:spPr>
            <a:xfrm flipH="1">
              <a:off x="4980205" y="3829981"/>
              <a:ext cx="3600002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4980205" y="4351479"/>
              <a:ext cx="360857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 rot="5400000">
              <a:off x="8453156" y="6050489"/>
              <a:ext cx="7760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sz="2400" b="1" dirty="0" smtClean="0">
                  <a:solidFill>
                    <a:schemeClr val="tx1"/>
                  </a:solidFill>
                </a:rPr>
                <a:t>V</a:t>
              </a:r>
              <a:r>
                <a:rPr lang="sv-SE" sz="2400" b="1" baseline="-25000" dirty="0" smtClean="0"/>
                <a:t>OUT</a:t>
              </a:r>
              <a:endParaRPr lang="sv-SE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 rot="5400000">
              <a:off x="8351947" y="4489097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 rot="5400000">
              <a:off x="8286103" y="3775181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 rot="5400000">
              <a:off x="8532589" y="2149460"/>
              <a:ext cx="6055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DD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 rot="5400000">
              <a:off x="3381027" y="3904984"/>
              <a:ext cx="3600000" cy="41403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”0”</a:t>
              </a:r>
              <a:endParaRPr lang="sv-SE" dirty="0"/>
            </a:p>
          </p:txBody>
        </p:sp>
        <p:cxnSp>
          <p:nvCxnSpPr>
            <p:cNvPr id="98" name="Straight Connector 97"/>
            <p:cNvCxnSpPr/>
            <p:nvPr/>
          </p:nvCxnSpPr>
          <p:spPr>
            <a:xfrm rot="16200000" flipH="1" flipV="1">
              <a:off x="7428405" y="5138953"/>
              <a:ext cx="155805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4974010" y="1993655"/>
              <a:ext cx="1" cy="394442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 flipH="1" flipV="1">
              <a:off x="7016000" y="3861957"/>
              <a:ext cx="0" cy="4112053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H="1">
              <a:off x="4372471" y="4902408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 rot="16200000" flipV="1">
              <a:off x="5276812" y="3705158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5" name="Rectangle 164"/>
            <p:cNvSpPr/>
            <p:nvPr/>
          </p:nvSpPr>
          <p:spPr>
            <a:xfrm rot="5400000">
              <a:off x="4888773" y="2002030"/>
              <a:ext cx="7760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sz="2400" b="1" dirty="0" smtClean="0">
                  <a:solidFill>
                    <a:schemeClr val="tx1"/>
                  </a:solidFill>
                </a:rPr>
                <a:t>V</a:t>
              </a:r>
              <a:r>
                <a:rPr lang="sv-SE" sz="2400" b="1" baseline="-25000" dirty="0" smtClean="0"/>
                <a:t>IN</a:t>
              </a:r>
              <a:endParaRPr lang="sv-SE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2" name="Rectangle 211"/>
            <p:cNvSpPr/>
            <p:nvPr/>
          </p:nvSpPr>
          <p:spPr>
            <a:xfrm rot="5400000">
              <a:off x="6600207" y="3929106"/>
              <a:ext cx="3600000" cy="3600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”1”</a:t>
              </a:r>
              <a:endParaRPr lang="sv-SE" dirty="0"/>
            </a:p>
          </p:txBody>
        </p:sp>
        <p:grpSp>
          <p:nvGrpSpPr>
            <p:cNvPr id="105" name="Group 104"/>
            <p:cNvGrpSpPr/>
            <p:nvPr/>
          </p:nvGrpSpPr>
          <p:grpSpPr>
            <a:xfrm rot="16200000" flipV="1">
              <a:off x="4580935" y="2401903"/>
              <a:ext cx="4416495" cy="3600000"/>
              <a:chOff x="4067944" y="1480085"/>
              <a:chExt cx="4416495" cy="36000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H="1">
                <a:off x="4560113" y="14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flipH="1">
                <a:off x="7448329" y="50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6412218" y="2515197"/>
                <a:ext cx="4" cy="144000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Arc 133"/>
              <p:cNvSpPr/>
              <p:nvPr/>
            </p:nvSpPr>
            <p:spPr>
              <a:xfrm rot="10800000">
                <a:off x="6412216" y="2848083"/>
                <a:ext cx="2072223" cy="2232000"/>
              </a:xfrm>
              <a:prstGeom prst="arc">
                <a:avLst>
                  <a:gd name="adj1" fmla="val 16129697"/>
                  <a:gd name="adj2" fmla="val 41777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1" name="Arc 130"/>
              <p:cNvSpPr/>
              <p:nvPr/>
            </p:nvSpPr>
            <p:spPr>
              <a:xfrm>
                <a:off x="4067944" y="1480085"/>
                <a:ext cx="2344278" cy="2081509"/>
              </a:xfrm>
              <a:prstGeom prst="arc">
                <a:avLst>
                  <a:gd name="adj1" fmla="val 16087203"/>
                  <a:gd name="adj2" fmla="val 0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100" name="Oval 99"/>
            <p:cNvSpPr/>
            <p:nvPr/>
          </p:nvSpPr>
          <p:spPr>
            <a:xfrm rot="16200000" flipV="1">
              <a:off x="8091090" y="4243577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945495" y="2662258"/>
            <a:ext cx="1455597" cy="1177037"/>
            <a:chOff x="3945495" y="2662258"/>
            <a:chExt cx="1455597" cy="1177037"/>
          </a:xfrm>
        </p:grpSpPr>
        <p:cxnSp>
          <p:nvCxnSpPr>
            <p:cNvPr id="197" name="Straight Arrow Connector 196"/>
            <p:cNvCxnSpPr/>
            <p:nvPr/>
          </p:nvCxnSpPr>
          <p:spPr>
            <a:xfrm>
              <a:off x="4235967" y="2695356"/>
              <a:ext cx="0" cy="112614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Rectangle 197"/>
            <p:cNvSpPr/>
            <p:nvPr/>
          </p:nvSpPr>
          <p:spPr>
            <a:xfrm>
              <a:off x="4209700" y="3089146"/>
              <a:ext cx="75308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NMH</a:t>
              </a:r>
            </a:p>
          </p:txBody>
        </p:sp>
        <p:cxnSp>
          <p:nvCxnSpPr>
            <p:cNvPr id="213" name="Straight Connector 212"/>
            <p:cNvCxnSpPr/>
            <p:nvPr/>
          </p:nvCxnSpPr>
          <p:spPr>
            <a:xfrm flipH="1">
              <a:off x="3945495" y="2662258"/>
              <a:ext cx="480826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flipH="1">
              <a:off x="4047479" y="3839295"/>
              <a:ext cx="1353613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6" name="Group 215"/>
          <p:cNvGrpSpPr/>
          <p:nvPr/>
        </p:nvGrpSpPr>
        <p:grpSpPr>
          <a:xfrm rot="16200000" flipH="1">
            <a:off x="6564205" y="2520000"/>
            <a:ext cx="1512000" cy="1080000"/>
            <a:chOff x="2359611" y="3381436"/>
            <a:chExt cx="1538042" cy="1458876"/>
          </a:xfrm>
        </p:grpSpPr>
        <p:cxnSp>
          <p:nvCxnSpPr>
            <p:cNvPr id="217" name="Straight Connector 216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/>
          <p:cNvGrpSpPr/>
          <p:nvPr/>
        </p:nvGrpSpPr>
        <p:grpSpPr>
          <a:xfrm rot="16200000">
            <a:off x="4660762" y="4959189"/>
            <a:ext cx="1050564" cy="396006"/>
            <a:chOff x="3857631" y="2675217"/>
            <a:chExt cx="1440001" cy="396006"/>
          </a:xfrm>
        </p:grpSpPr>
        <p:cxnSp>
          <p:nvCxnSpPr>
            <p:cNvPr id="222" name="Straight Connector 221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311639" y="1993655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1541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Rectangle 225"/>
          <p:cNvSpPr/>
          <p:nvPr/>
        </p:nvSpPr>
        <p:spPr>
          <a:xfrm rot="16200000">
            <a:off x="314705" y="3871172"/>
            <a:ext cx="3636000" cy="45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>
                <a:solidFill>
                  <a:schemeClr val="tx1"/>
                </a:solidFill>
              </a:rPr>
              <a:t>IN </a:t>
            </a:r>
            <a:r>
              <a:rPr lang="sv-SE" b="1" dirty="0" smtClean="0">
                <a:solidFill>
                  <a:schemeClr val="tx1"/>
                </a:solidFill>
              </a:rPr>
              <a:t>not valid</a:t>
            </a:r>
            <a:endParaRPr lang="sv-S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5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roup 174"/>
          <p:cNvGrpSpPr/>
          <p:nvPr/>
        </p:nvGrpSpPr>
        <p:grpSpPr>
          <a:xfrm>
            <a:off x="980497" y="1052736"/>
            <a:ext cx="6756403" cy="3888432"/>
            <a:chOff x="1193801" y="1196752"/>
            <a:chExt cx="6756403" cy="3888432"/>
          </a:xfrm>
        </p:grpSpPr>
        <p:pic>
          <p:nvPicPr>
            <p:cNvPr id="176" name="Picture 17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3801" y="1196752"/>
              <a:ext cx="6756403" cy="3888432"/>
            </a:xfrm>
            <a:prstGeom prst="rect">
              <a:avLst/>
            </a:prstGeom>
          </p:spPr>
        </p:pic>
        <p:sp>
          <p:nvSpPr>
            <p:cNvPr id="177" name="Rectangle 176"/>
            <p:cNvSpPr/>
            <p:nvPr/>
          </p:nvSpPr>
          <p:spPr bwMode="auto">
            <a:xfrm>
              <a:off x="1331640" y="2040724"/>
              <a:ext cx="6618564" cy="3044460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4456645" y="1969307"/>
              <a:ext cx="341315" cy="487387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1" y="273551"/>
            <a:ext cx="8229600" cy="1143000"/>
          </a:xfrm>
        </p:spPr>
        <p:txBody>
          <a:bodyPr/>
          <a:lstStyle/>
          <a:p>
            <a:r>
              <a:rPr lang="sv-SE" dirty="0" smtClean="0"/>
              <a:t>Noise Margins- NML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11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5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043" y="592416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59552" y="5961393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8426" y="599616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47479" y="5877272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3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3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22" name="Straight Connector 21"/>
          <p:cNvCxnSpPr/>
          <p:nvPr/>
        </p:nvCxnSpPr>
        <p:spPr>
          <a:xfrm flipH="1" flipV="1">
            <a:off x="311639" y="5505379"/>
            <a:ext cx="2031150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 rot="16200000" flipV="1">
            <a:off x="4978768" y="2307569"/>
            <a:ext cx="3611849" cy="3608979"/>
            <a:chOff x="3600001" y="2420888"/>
            <a:chExt cx="3611849" cy="3608978"/>
          </a:xfrm>
        </p:grpSpPr>
        <p:sp>
          <p:nvSpPr>
            <p:cNvPr id="141" name="Freeform 140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>
            <a:xfrm rot="10800000">
              <a:off x="4319996" y="2421127"/>
              <a:ext cx="2160003" cy="2186631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91"/>
                <a:gd name="connsiteY0" fmla="*/ 1149785 h 1149840"/>
                <a:gd name="connsiteX1" fmla="*/ 1424681 w 1425591"/>
                <a:gd name="connsiteY1" fmla="*/ 0 h 1149840"/>
                <a:gd name="connsiteX2" fmla="*/ 1424539 w 1425591"/>
                <a:gd name="connsiteY2" fmla="*/ 1149840 h 1149840"/>
                <a:gd name="connsiteX3" fmla="*/ 0 w 1425591"/>
                <a:gd name="connsiteY3" fmla="*/ 1149785 h 1149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91" h="1149840">
                  <a:moveTo>
                    <a:pt x="0" y="1149785"/>
                  </a:moveTo>
                  <a:lnTo>
                    <a:pt x="1424681" y="0"/>
                  </a:lnTo>
                  <a:cubicBezTo>
                    <a:pt x="1427890" y="381802"/>
                    <a:pt x="1421330" y="768038"/>
                    <a:pt x="1424539" y="1149840"/>
                  </a:cubicBezTo>
                  <a:lnTo>
                    <a:pt x="0" y="1149785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3600001" y="2421288"/>
              <a:ext cx="3611849" cy="3608578"/>
              <a:chOff x="3600000" y="2421286"/>
              <a:chExt cx="3611849" cy="3608578"/>
            </a:xfrm>
          </p:grpSpPr>
          <p:sp>
            <p:nvSpPr>
              <p:cNvPr id="145" name="Rectangle 144"/>
              <p:cNvSpPr/>
              <p:nvPr/>
            </p:nvSpPr>
            <p:spPr>
              <a:xfrm rot="10800000">
                <a:off x="6491849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97" name="Straight Connector 96"/>
          <p:cNvCxnSpPr/>
          <p:nvPr/>
        </p:nvCxnSpPr>
        <p:spPr>
          <a:xfrm rot="16200000" flipH="1" flipV="1">
            <a:off x="7016000" y="3861957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 flipH="1">
            <a:off x="4372471" y="4902408"/>
            <a:ext cx="2031150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4980205" y="3829981"/>
            <a:ext cx="3600001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4959973" y="4351479"/>
            <a:ext cx="3628809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 rot="16200000" flipV="1">
            <a:off x="5276812" y="3705158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8" name="Straight Connector 107"/>
          <p:cNvCxnSpPr/>
          <p:nvPr/>
        </p:nvCxnSpPr>
        <p:spPr>
          <a:xfrm flipH="1" flipV="1">
            <a:off x="4974010" y="1993655"/>
            <a:ext cx="1" cy="3944427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 rot="5400000">
            <a:off x="4888773" y="2002030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 rot="5400000">
            <a:off x="8453156" y="605048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15403" y="2636912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215043" y="5124972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 rot="5400000">
            <a:off x="8351947" y="4489097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 rot="5400000">
            <a:off x="8286103" y="3775181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 rot="5400000">
            <a:off x="8532589" y="214946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313372" y="3096331"/>
            <a:ext cx="14906" cy="2151299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11642" y="2666134"/>
            <a:ext cx="360821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 rot="5400000">
            <a:off x="6608782" y="3932002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grpSp>
        <p:nvGrpSpPr>
          <p:cNvPr id="105" name="Group 104"/>
          <p:cNvGrpSpPr/>
          <p:nvPr/>
        </p:nvGrpSpPr>
        <p:grpSpPr>
          <a:xfrm rot="16200000" flipV="1">
            <a:off x="4580935" y="2401903"/>
            <a:ext cx="4416495" cy="3600000"/>
            <a:chOff x="4067944" y="1480085"/>
            <a:chExt cx="4416495" cy="3600000"/>
          </a:xfrm>
        </p:grpSpPr>
        <p:cxnSp>
          <p:nvCxnSpPr>
            <p:cNvPr id="130" name="Straight Connector 129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Arc 130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Arc 133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00" name="Oval 99"/>
          <p:cNvSpPr/>
          <p:nvPr/>
        </p:nvSpPr>
        <p:spPr>
          <a:xfrm rot="16200000" flipV="1">
            <a:off x="8091090" y="4243577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2375888" y="2313220"/>
            <a:ext cx="0" cy="360619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 rot="5400000" flipH="1">
            <a:off x="6559155" y="4618710"/>
            <a:ext cx="1584000" cy="1066425"/>
            <a:chOff x="2359611" y="3381436"/>
            <a:chExt cx="1538042" cy="1458876"/>
          </a:xfrm>
        </p:grpSpPr>
        <p:cxnSp>
          <p:nvCxnSpPr>
            <p:cNvPr id="109" name="Straight Connector 108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Straight Connector 97"/>
          <p:cNvCxnSpPr/>
          <p:nvPr/>
        </p:nvCxnSpPr>
        <p:spPr>
          <a:xfrm rot="16200000" flipH="1" flipV="1">
            <a:off x="7428405" y="5138953"/>
            <a:ext cx="1558058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 rot="10800000">
            <a:off x="2411760" y="3600000"/>
            <a:ext cx="1517878" cy="1066425"/>
            <a:chOff x="2359611" y="3381436"/>
            <a:chExt cx="1538042" cy="1458876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 rot="5400000">
            <a:off x="7880156" y="2839982"/>
            <a:ext cx="1050564" cy="396006"/>
            <a:chOff x="3857631" y="2675217"/>
            <a:chExt cx="1440001" cy="396006"/>
          </a:xfrm>
        </p:grpSpPr>
        <p:cxnSp>
          <p:nvCxnSpPr>
            <p:cNvPr id="139" name="Straight Connector 138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Rectangle 102"/>
          <p:cNvSpPr/>
          <p:nvPr/>
        </p:nvSpPr>
        <p:spPr>
          <a:xfrm>
            <a:off x="311639" y="2286000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cxnSp>
        <p:nvCxnSpPr>
          <p:cNvPr id="125" name="Straight Connector 124"/>
          <p:cNvCxnSpPr/>
          <p:nvPr/>
        </p:nvCxnSpPr>
        <p:spPr>
          <a:xfrm flipH="1">
            <a:off x="1891853" y="2671953"/>
            <a:ext cx="1" cy="3247463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753357" y="2569647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Rectangle 94"/>
          <p:cNvSpPr/>
          <p:nvPr/>
        </p:nvSpPr>
        <p:spPr>
          <a:xfrm>
            <a:off x="313372" y="5503478"/>
            <a:ext cx="3600000" cy="41593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”0”</a:t>
            </a:r>
            <a:endParaRPr lang="sv-SE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91541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-180528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6" name="Oval 35"/>
          <p:cNvSpPr/>
          <p:nvPr/>
        </p:nvSpPr>
        <p:spPr>
          <a:xfrm>
            <a:off x="2291776" y="5383924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Straight Connector 11"/>
          <p:cNvCxnSpPr/>
          <p:nvPr/>
        </p:nvCxnSpPr>
        <p:spPr>
          <a:xfrm>
            <a:off x="311639" y="1993655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/>
          <p:cNvGrpSpPr/>
          <p:nvPr/>
        </p:nvGrpSpPr>
        <p:grpSpPr>
          <a:xfrm rot="10800000">
            <a:off x="2684112" y="5528154"/>
            <a:ext cx="1050564" cy="396006"/>
            <a:chOff x="3857631" y="2675217"/>
            <a:chExt cx="1440001" cy="396006"/>
          </a:xfrm>
        </p:grpSpPr>
        <p:cxnSp>
          <p:nvCxnSpPr>
            <p:cNvPr id="183" name="Straight Connector 182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3887411" y="4347281"/>
            <a:ext cx="1075372" cy="1160510"/>
            <a:chOff x="3887411" y="4347281"/>
            <a:chExt cx="1075372" cy="1160510"/>
          </a:xfrm>
        </p:grpSpPr>
        <p:cxnSp>
          <p:nvCxnSpPr>
            <p:cNvPr id="180" name="Straight Arrow Connector 179"/>
            <p:cNvCxnSpPr/>
            <p:nvPr/>
          </p:nvCxnSpPr>
          <p:spPr>
            <a:xfrm>
              <a:off x="4235967" y="4365104"/>
              <a:ext cx="0" cy="112614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4209700" y="4758894"/>
              <a:ext cx="75308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NML</a:t>
              </a:r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H="1">
              <a:off x="3887411" y="5507791"/>
              <a:ext cx="54020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flipH="1">
              <a:off x="4067944" y="4347281"/>
              <a:ext cx="87414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Rectangle 127"/>
          <p:cNvSpPr/>
          <p:nvPr/>
        </p:nvSpPr>
        <p:spPr>
          <a:xfrm rot="16200000">
            <a:off x="314705" y="3871172"/>
            <a:ext cx="3636000" cy="45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>
                <a:solidFill>
                  <a:schemeClr val="tx1"/>
                </a:solidFill>
              </a:rPr>
              <a:t>IN </a:t>
            </a:r>
            <a:r>
              <a:rPr lang="sv-SE" b="1" dirty="0" smtClean="0">
                <a:solidFill>
                  <a:schemeClr val="tx1"/>
                </a:solidFill>
              </a:rPr>
              <a:t>not valid</a:t>
            </a:r>
            <a:endParaRPr lang="sv-S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75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1" y="273551"/>
            <a:ext cx="8229600" cy="1143000"/>
          </a:xfrm>
        </p:spPr>
        <p:txBody>
          <a:bodyPr/>
          <a:lstStyle/>
          <a:p>
            <a:r>
              <a:rPr lang="sv-SE" dirty="0" smtClean="0"/>
              <a:t>Butterfly Diagram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12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5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043" y="592416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59552" y="5961393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8426" y="599616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47479" y="5877272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3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3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25" name="Straight Connector 24"/>
          <p:cNvCxnSpPr/>
          <p:nvPr/>
        </p:nvCxnSpPr>
        <p:spPr>
          <a:xfrm>
            <a:off x="2375888" y="2313220"/>
            <a:ext cx="0" cy="360619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891853" y="2671953"/>
            <a:ext cx="1" cy="3247463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16200000" flipH="1" flipV="1">
            <a:off x="2784859" y="5138953"/>
            <a:ext cx="1558058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55574" y="3861049"/>
            <a:ext cx="0" cy="2072405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3851920" y="5291916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313372" y="3096331"/>
            <a:ext cx="14906" cy="2151299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755576" y="2666134"/>
            <a:ext cx="1136278" cy="1152000"/>
            <a:chOff x="5202136" y="2694868"/>
            <a:chExt cx="1191802" cy="1116001"/>
          </a:xfrm>
        </p:grpSpPr>
        <p:sp>
          <p:nvSpPr>
            <p:cNvPr id="110" name="Rectangle 109"/>
            <p:cNvSpPr/>
            <p:nvPr/>
          </p:nvSpPr>
          <p:spPr>
            <a:xfrm>
              <a:off x="5202136" y="2694868"/>
              <a:ext cx="1188000" cy="1116000"/>
            </a:xfrm>
            <a:prstGeom prst="rect">
              <a:avLst/>
            </a:prstGeom>
            <a:pattFill prst="wd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 flipV="1">
              <a:off x="5544136" y="2694869"/>
              <a:ext cx="0" cy="111600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5565578" y="3068203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NMH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375888" y="4351478"/>
            <a:ext cx="1188000" cy="1152000"/>
            <a:chOff x="6912392" y="4399295"/>
            <a:chExt cx="1188000" cy="1117937"/>
          </a:xfrm>
        </p:grpSpPr>
        <p:sp>
          <p:nvSpPr>
            <p:cNvPr id="111" name="Rectangle 110"/>
            <p:cNvSpPr/>
            <p:nvPr/>
          </p:nvSpPr>
          <p:spPr>
            <a:xfrm rot="16200000">
              <a:off x="6948392" y="4365232"/>
              <a:ext cx="1116000" cy="1188000"/>
            </a:xfrm>
            <a:prstGeom prst="rect">
              <a:avLst/>
            </a:prstGeom>
            <a:pattFill prst="wd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272032" y="4777295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NML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 flipV="1">
              <a:off x="7316528" y="4399295"/>
              <a:ext cx="0" cy="111600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Oval 103"/>
          <p:cNvSpPr/>
          <p:nvPr/>
        </p:nvSpPr>
        <p:spPr>
          <a:xfrm rot="16200000" flipV="1">
            <a:off x="666903" y="3705158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0" name="Oval 99"/>
          <p:cNvSpPr/>
          <p:nvPr/>
        </p:nvSpPr>
        <p:spPr>
          <a:xfrm rot="16200000" flipV="1">
            <a:off x="3425838" y="4243577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0" name="Rectangle 159"/>
          <p:cNvSpPr/>
          <p:nvPr/>
        </p:nvSpPr>
        <p:spPr>
          <a:xfrm>
            <a:off x="313372" y="5503478"/>
            <a:ext cx="3600000" cy="41593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”0”</a:t>
            </a:r>
            <a:endParaRPr lang="sv-SE" dirty="0"/>
          </a:p>
        </p:txBody>
      </p:sp>
      <p:sp>
        <p:nvSpPr>
          <p:cNvPr id="161" name="Rectangle 160"/>
          <p:cNvSpPr/>
          <p:nvPr/>
        </p:nvSpPr>
        <p:spPr>
          <a:xfrm>
            <a:off x="311639" y="2276872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sp>
        <p:nvSpPr>
          <p:cNvPr id="36" name="Oval 35"/>
          <p:cNvSpPr/>
          <p:nvPr/>
        </p:nvSpPr>
        <p:spPr>
          <a:xfrm>
            <a:off x="2291776" y="5383924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3" name="Straight Connector 12"/>
          <p:cNvCxnSpPr/>
          <p:nvPr/>
        </p:nvCxnSpPr>
        <p:spPr>
          <a:xfrm>
            <a:off x="291541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-180528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3" name="Oval 22"/>
          <p:cNvSpPr/>
          <p:nvPr/>
        </p:nvSpPr>
        <p:spPr>
          <a:xfrm>
            <a:off x="1753357" y="2569647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5" name="Group 104"/>
          <p:cNvGrpSpPr/>
          <p:nvPr/>
        </p:nvGrpSpPr>
        <p:grpSpPr>
          <a:xfrm rot="16200000" flipV="1">
            <a:off x="-72899" y="2390333"/>
            <a:ext cx="4416495" cy="3600000"/>
            <a:chOff x="4067944" y="1480085"/>
            <a:chExt cx="4416495" cy="3600000"/>
          </a:xfrm>
        </p:grpSpPr>
        <p:cxnSp>
          <p:nvCxnSpPr>
            <p:cNvPr id="130" name="Straight Connector 129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Arc 130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Arc 133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67" name="Rectangle 166"/>
          <p:cNvSpPr/>
          <p:nvPr/>
        </p:nvSpPr>
        <p:spPr>
          <a:xfrm>
            <a:off x="3852280" y="2492896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11639" y="1993655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751816" y="3333661"/>
            <a:ext cx="2247667" cy="1259783"/>
            <a:chOff x="7200002" y="1557130"/>
            <a:chExt cx="2247667" cy="1259782"/>
          </a:xfrm>
        </p:grpSpPr>
        <p:cxnSp>
          <p:nvCxnSpPr>
            <p:cNvPr id="117" name="Straight Connector 116"/>
            <p:cNvCxnSpPr/>
            <p:nvPr/>
          </p:nvCxnSpPr>
          <p:spPr>
            <a:xfrm flipH="1">
              <a:off x="7760165" y="2543860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7757084" y="1825113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9" name="Group 118"/>
            <p:cNvGrpSpPr/>
            <p:nvPr/>
          </p:nvGrpSpPr>
          <p:grpSpPr>
            <a:xfrm rot="10800000">
              <a:off x="8029910" y="2269559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27" name="Isosceles Triangle 126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120" name="Straight Connector 119"/>
            <p:cNvCxnSpPr/>
            <p:nvPr/>
          </p:nvCxnSpPr>
          <p:spPr>
            <a:xfrm>
              <a:off x="8799800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7757084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/>
            <p:cNvSpPr/>
            <p:nvPr/>
          </p:nvSpPr>
          <p:spPr>
            <a:xfrm>
              <a:off x="7200002" y="1988840"/>
              <a:ext cx="5781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840331" y="2003348"/>
              <a:ext cx="60733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8029910" y="1557130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25" name="Isosceles Triangle 124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129" name="Rectangle 128"/>
          <p:cNvSpPr/>
          <p:nvPr/>
        </p:nvSpPr>
        <p:spPr>
          <a:xfrm>
            <a:off x="6002256" y="2726749"/>
            <a:ext cx="21701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Memory cell characterization</a:t>
            </a:r>
          </a:p>
        </p:txBody>
      </p:sp>
    </p:spTree>
    <p:extLst>
      <p:ext uri="{BB962C8B-B14F-4D97-AF65-F5344CB8AC3E}">
        <p14:creationId xmlns:p14="http://schemas.microsoft.com/office/powerpoint/2010/main" val="19096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Noise Margins – skewed inverters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13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965" y="2014064"/>
            <a:ext cx="4958070" cy="425124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3418851" y="2518206"/>
            <a:ext cx="3138740" cy="2381054"/>
            <a:chOff x="6214742" y="2585976"/>
            <a:chExt cx="3138740" cy="1422655"/>
          </a:xfrm>
        </p:grpSpPr>
        <p:sp>
          <p:nvSpPr>
            <p:cNvPr id="8" name="Arc 7"/>
            <p:cNvSpPr/>
            <p:nvPr/>
          </p:nvSpPr>
          <p:spPr>
            <a:xfrm rot="10800000">
              <a:off x="8309482" y="3168812"/>
              <a:ext cx="1044000" cy="839819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8819935" y="4008631"/>
              <a:ext cx="33865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306263" y="2997367"/>
              <a:ext cx="0" cy="61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/>
            <p:cNvSpPr/>
            <p:nvPr/>
          </p:nvSpPr>
          <p:spPr>
            <a:xfrm>
              <a:off x="7224557" y="2585976"/>
              <a:ext cx="1080000" cy="828000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214742" y="2588486"/>
              <a:ext cx="158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 rot="16200000" flipV="1">
            <a:off x="3618700" y="2158339"/>
            <a:ext cx="2544149" cy="2943847"/>
            <a:chOff x="6214742" y="2585976"/>
            <a:chExt cx="3138740" cy="1422655"/>
          </a:xfrm>
        </p:grpSpPr>
        <p:sp>
          <p:nvSpPr>
            <p:cNvPr id="14" name="Arc 13"/>
            <p:cNvSpPr/>
            <p:nvPr/>
          </p:nvSpPr>
          <p:spPr>
            <a:xfrm rot="10800000">
              <a:off x="8309482" y="3168812"/>
              <a:ext cx="1044000" cy="839819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8819935" y="4008631"/>
              <a:ext cx="33865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306263" y="2997367"/>
              <a:ext cx="0" cy="61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Arc 16"/>
            <p:cNvSpPr/>
            <p:nvPr/>
          </p:nvSpPr>
          <p:spPr>
            <a:xfrm>
              <a:off x="7224557" y="2585976"/>
              <a:ext cx="1080000" cy="828000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214742" y="2588486"/>
              <a:ext cx="158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570358" y="2682425"/>
            <a:ext cx="2643908" cy="2087595"/>
            <a:chOff x="3570358" y="2682425"/>
            <a:chExt cx="2643908" cy="2087595"/>
          </a:xfrm>
        </p:grpSpPr>
        <p:sp>
          <p:nvSpPr>
            <p:cNvPr id="19" name="Rectangle 18"/>
            <p:cNvSpPr/>
            <p:nvPr/>
          </p:nvSpPr>
          <p:spPr>
            <a:xfrm>
              <a:off x="3570358" y="2682425"/>
              <a:ext cx="1769931" cy="3300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dirty="0" smtClean="0"/>
                <a:t>NMH</a:t>
              </a:r>
              <a:endParaRPr lang="sv-SE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852629" y="2682425"/>
              <a:ext cx="0" cy="324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5729347" y="3401222"/>
              <a:ext cx="484919" cy="13632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600" dirty="0" smtClean="0"/>
                <a:t>NML</a:t>
              </a:r>
              <a:endParaRPr lang="sv-SE" sz="16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925585" y="3402020"/>
              <a:ext cx="0" cy="1368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570358" y="4935082"/>
            <a:ext cx="3227876" cy="390500"/>
            <a:chOff x="3570358" y="4935082"/>
            <a:chExt cx="3227876" cy="390500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3570358" y="4993270"/>
              <a:ext cx="176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4114317" y="4935082"/>
              <a:ext cx="6286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sv-SE" dirty="0" smtClean="0"/>
                <a:t>NML</a:t>
              </a:r>
              <a:endParaRPr lang="sv-SE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207810" y="4956250"/>
              <a:ext cx="59042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endParaRPr lang="sv-SE" b="1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H="1">
              <a:off x="5729347" y="4987957"/>
              <a:ext cx="50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5686451" y="4935082"/>
              <a:ext cx="6751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sv-SE" dirty="0"/>
                <a:t>NMH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725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Noise Margins –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14</a:t>
            </a:r>
            <a:endParaRPr lang="sv-SE" dirty="0"/>
          </a:p>
        </p:txBody>
      </p:sp>
      <p:sp>
        <p:nvSpPr>
          <p:cNvPr id="10" name="Rectangle 9"/>
          <p:cNvSpPr/>
          <p:nvPr/>
        </p:nvSpPr>
        <p:spPr>
          <a:xfrm>
            <a:off x="7612348" y="5928957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>
          <a:xfrm>
            <a:off x="4320000" y="3861048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3" name="Freeform 12"/>
          <p:cNvSpPr>
            <a:spLocks/>
          </p:cNvSpPr>
          <p:nvPr/>
        </p:nvSpPr>
        <p:spPr>
          <a:xfrm rot="10800000">
            <a:off x="4320000" y="2421127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4" name="Freeform 13"/>
          <p:cNvSpPr/>
          <p:nvPr/>
        </p:nvSpPr>
        <p:spPr>
          <a:xfrm>
            <a:off x="4320002" y="2420888"/>
            <a:ext cx="2177755" cy="3600000"/>
          </a:xfrm>
          <a:custGeom>
            <a:avLst/>
            <a:gdLst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58779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68405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30"/>
              <a:gd name="connsiteY0" fmla="*/ 731520 h 1395663"/>
              <a:gd name="connsiteX1" fmla="*/ 1078029 w 1078030"/>
              <a:gd name="connsiteY1" fmla="*/ 0 h 1395663"/>
              <a:gd name="connsiteX2" fmla="*/ 1078030 w 1078030"/>
              <a:gd name="connsiteY2" fmla="*/ 635268 h 1395663"/>
              <a:gd name="connsiteX3" fmla="*/ 9625 w 1078030"/>
              <a:gd name="connsiteY3" fmla="*/ 1395663 h 1395663"/>
              <a:gd name="connsiteX4" fmla="*/ 0 w 1078030"/>
              <a:gd name="connsiteY4" fmla="*/ 731520 h 1395663"/>
              <a:gd name="connsiteX0" fmla="*/ 1 w 1078031"/>
              <a:gd name="connsiteY0" fmla="*/ 731520 h 1405288"/>
              <a:gd name="connsiteX1" fmla="*/ 1078030 w 1078031"/>
              <a:gd name="connsiteY1" fmla="*/ 0 h 1405288"/>
              <a:gd name="connsiteX2" fmla="*/ 1078031 w 1078031"/>
              <a:gd name="connsiteY2" fmla="*/ 635268 h 1405288"/>
              <a:gd name="connsiteX3" fmla="*/ 0 w 1078031"/>
              <a:gd name="connsiteY3" fmla="*/ 1405288 h 1405288"/>
              <a:gd name="connsiteX4" fmla="*/ 1 w 1078031"/>
              <a:gd name="connsiteY4" fmla="*/ 731520 h 1405288"/>
              <a:gd name="connsiteX0" fmla="*/ 1 w 1087655"/>
              <a:gd name="connsiteY0" fmla="*/ 741145 h 1414913"/>
              <a:gd name="connsiteX1" fmla="*/ 1087655 w 1087655"/>
              <a:gd name="connsiteY1" fmla="*/ 0 h 1414913"/>
              <a:gd name="connsiteX2" fmla="*/ 1078031 w 1087655"/>
              <a:gd name="connsiteY2" fmla="*/ 644893 h 1414913"/>
              <a:gd name="connsiteX3" fmla="*/ 0 w 1087655"/>
              <a:gd name="connsiteY3" fmla="*/ 1414913 h 1414913"/>
              <a:gd name="connsiteX4" fmla="*/ 1 w 1087655"/>
              <a:gd name="connsiteY4" fmla="*/ 741145 h 1414913"/>
              <a:gd name="connsiteX0" fmla="*/ 1 w 1078031"/>
              <a:gd name="connsiteY0" fmla="*/ 741145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41145 h 1414913"/>
              <a:gd name="connsiteX0" fmla="*/ 1 w 1078031"/>
              <a:gd name="connsiteY0" fmla="*/ 718961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18961 h 1414913"/>
              <a:gd name="connsiteX0" fmla="*/ 1 w 1089688"/>
              <a:gd name="connsiteY0" fmla="*/ 718961 h 1414913"/>
              <a:gd name="connsiteX1" fmla="*/ 1078030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1 w 1089688"/>
              <a:gd name="connsiteY0" fmla="*/ 7189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4480 w 1089688"/>
              <a:gd name="connsiteY0" fmla="*/ 8480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4480 w 1089688"/>
              <a:gd name="connsiteY4" fmla="*/ 848061 h 1414913"/>
              <a:gd name="connsiteX0" fmla="*/ 4480 w 1098645"/>
              <a:gd name="connsiteY0" fmla="*/ 848061 h 1414913"/>
              <a:gd name="connsiteX1" fmla="*/ 1089687 w 1098645"/>
              <a:gd name="connsiteY1" fmla="*/ 0 h 1414913"/>
              <a:gd name="connsiteX2" fmla="*/ 1098645 w 1098645"/>
              <a:gd name="connsiteY2" fmla="*/ 574742 h 1414913"/>
              <a:gd name="connsiteX3" fmla="*/ 0 w 1098645"/>
              <a:gd name="connsiteY3" fmla="*/ 1414913 h 1414913"/>
              <a:gd name="connsiteX4" fmla="*/ 4480 w 1098645"/>
              <a:gd name="connsiteY4" fmla="*/ 848061 h 1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8645" h="1414913">
                <a:moveTo>
                  <a:pt x="4480" y="848061"/>
                </a:moveTo>
                <a:cubicBezTo>
                  <a:pt x="363823" y="601013"/>
                  <a:pt x="730344" y="247048"/>
                  <a:pt x="1089687" y="0"/>
                </a:cubicBezTo>
                <a:cubicBezTo>
                  <a:pt x="1089687" y="211756"/>
                  <a:pt x="1098645" y="362986"/>
                  <a:pt x="1098645" y="574742"/>
                </a:cubicBezTo>
                <a:lnTo>
                  <a:pt x="0" y="1414913"/>
                </a:lnTo>
                <a:cubicBezTo>
                  <a:pt x="0" y="1190324"/>
                  <a:pt x="4480" y="1072650"/>
                  <a:pt x="4480" y="848061"/>
                </a:cubicBezTo>
                <a:close/>
              </a:path>
            </a:pathLst>
          </a:custGeom>
          <a:solidFill>
            <a:srgbClr val="00B050">
              <a:alpha val="40000"/>
            </a:srgb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0800000">
            <a:off x="6480000" y="2421288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0"/>
          <a:lstStyle/>
          <a:p>
            <a:pPr algn="ctr">
              <a:lnSpc>
                <a:spcPts val="1600"/>
              </a:lnSpc>
            </a:pPr>
            <a:endParaRPr lang="sv-SE" dirty="0"/>
          </a:p>
        </p:txBody>
      </p:sp>
      <p:sp>
        <p:nvSpPr>
          <p:cNvPr id="16" name="Rectangle 15"/>
          <p:cNvSpPr/>
          <p:nvPr/>
        </p:nvSpPr>
        <p:spPr>
          <a:xfrm>
            <a:off x="3600000" y="2429865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 anchorCtr="0"/>
          <a:lstStyle/>
          <a:p>
            <a:pPr algn="ctr">
              <a:lnSpc>
                <a:spcPts val="1600"/>
              </a:lnSpc>
              <a:spcAft>
                <a:spcPts val="600"/>
              </a:spcAft>
            </a:pPr>
            <a:endParaRPr lang="sv-SE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219860" y="1484785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9721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71800" y="2636912"/>
            <a:ext cx="3834851" cy="3753708"/>
            <a:chOff x="2771800" y="2636912"/>
            <a:chExt cx="3834851" cy="3753708"/>
          </a:xfrm>
        </p:grpSpPr>
        <p:sp>
          <p:nvSpPr>
            <p:cNvPr id="25" name="Rectangle 24"/>
            <p:cNvSpPr/>
            <p:nvPr/>
          </p:nvSpPr>
          <p:spPr>
            <a:xfrm>
              <a:off x="4397233" y="6021288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508106" y="6021288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772160" y="2636912"/>
              <a:ext cx="828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71800" y="5445224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600000" y="2421285"/>
            <a:ext cx="3600000" cy="3592011"/>
            <a:chOff x="7380312" y="2421286"/>
            <a:chExt cx="1368152" cy="3592010"/>
          </a:xfrm>
        </p:grpSpPr>
        <p:sp>
          <p:nvSpPr>
            <p:cNvPr id="49" name="Rectangle 48"/>
            <p:cNvSpPr/>
            <p:nvPr/>
          </p:nvSpPr>
          <p:spPr>
            <a:xfrm>
              <a:off x="7380312" y="5634000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dirty="0" smtClean="0"/>
                <a:t>     Valid ”0”</a:t>
              </a:r>
              <a:endParaRPr lang="sv-SE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80312" y="2421286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3600000" y="1938044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3107833" y="2420888"/>
            <a:ext cx="4416495" cy="3600000"/>
            <a:chOff x="4067944" y="1480085"/>
            <a:chExt cx="4416495" cy="3600000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Arc 43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127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16016" y="2348880"/>
            <a:ext cx="900000" cy="900000"/>
            <a:chOff x="4716016" y="2348880"/>
            <a:chExt cx="900000" cy="900000"/>
          </a:xfrm>
        </p:grpSpPr>
        <p:sp>
          <p:nvSpPr>
            <p:cNvPr id="27" name="Down Arrow 26"/>
            <p:cNvSpPr/>
            <p:nvPr/>
          </p:nvSpPr>
          <p:spPr>
            <a:xfrm rot="13500000">
              <a:off x="4804414" y="2867904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 flipV="1">
              <a:off x="4716016" y="2348880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5184168" y="5157192"/>
            <a:ext cx="900000" cy="900000"/>
            <a:chOff x="5184168" y="5157192"/>
            <a:chExt cx="900000" cy="900000"/>
          </a:xfrm>
        </p:grpSpPr>
        <p:sp>
          <p:nvSpPr>
            <p:cNvPr id="34" name="Down Arrow 33"/>
            <p:cNvSpPr/>
            <p:nvPr/>
          </p:nvSpPr>
          <p:spPr>
            <a:xfrm rot="2700000">
              <a:off x="5722565" y="5204940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5184168" y="5157192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5041718" y="2686292"/>
            <a:ext cx="770973" cy="3046966"/>
            <a:chOff x="5041718" y="2686292"/>
            <a:chExt cx="770973" cy="3046966"/>
          </a:xfrm>
        </p:grpSpPr>
        <p:sp>
          <p:nvSpPr>
            <p:cNvPr id="29" name="Oval 28"/>
            <p:cNvSpPr/>
            <p:nvPr/>
          </p:nvSpPr>
          <p:spPr>
            <a:xfrm>
              <a:off x="5041718" y="2686292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Oval 35"/>
            <p:cNvSpPr/>
            <p:nvPr/>
          </p:nvSpPr>
          <p:spPr>
            <a:xfrm>
              <a:off x="5580002" y="5500569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600000" y="2788598"/>
            <a:ext cx="2088003" cy="3247463"/>
            <a:chOff x="3600000" y="2788598"/>
            <a:chExt cx="2088003" cy="3247463"/>
          </a:xfrm>
        </p:grpSpPr>
        <p:cxnSp>
          <p:nvCxnSpPr>
            <p:cNvPr id="37" name="Straight Connector 36"/>
            <p:cNvCxnSpPr/>
            <p:nvPr/>
          </p:nvCxnSpPr>
          <p:spPr>
            <a:xfrm flipH="1" flipV="1">
              <a:off x="3600000" y="5622024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88003" y="2821578"/>
              <a:ext cx="0" cy="321448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166504" y="2788598"/>
              <a:ext cx="1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3600002" y="2802637"/>
              <a:ext cx="1602813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ontent Placeholder 2"/>
          <p:cNvSpPr txBox="1">
            <a:spLocks/>
          </p:cNvSpPr>
          <p:nvPr/>
        </p:nvSpPr>
        <p:spPr>
          <a:xfrm>
            <a:off x="468000" y="1340768"/>
            <a:ext cx="2639830" cy="8208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Let´s</a:t>
            </a:r>
            <a:r>
              <a:rPr lang="sv-SE" sz="2100" dirty="0" smtClean="0"/>
              <a:t> </a:t>
            </a:r>
            <a:r>
              <a:rPr lang="sv-SE" sz="2100" dirty="0" err="1" smtClean="0"/>
              <a:t>define</a:t>
            </a:r>
            <a:r>
              <a:rPr lang="sv-SE" sz="2100" dirty="0" smtClean="0"/>
              <a:t> valid regions from </a:t>
            </a:r>
            <a:r>
              <a:rPr lang="sv-SE" sz="2100" dirty="0" err="1" smtClean="0"/>
              <a:t>points</a:t>
            </a:r>
            <a:r>
              <a:rPr lang="sv-SE" sz="2100" dirty="0" smtClean="0"/>
              <a:t> where slope 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= -1!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68001" y="2132856"/>
            <a:ext cx="27359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err="1" smtClean="0"/>
              <a:t>These</a:t>
            </a:r>
            <a:r>
              <a:rPr lang="sv-SE" dirty="0" smtClean="0"/>
              <a:t> </a:t>
            </a:r>
            <a:r>
              <a:rPr lang="sv-SE" dirty="0" err="1" smtClean="0"/>
              <a:t>points</a:t>
            </a:r>
            <a:r>
              <a:rPr lang="sv-SE" dirty="0" smtClean="0"/>
              <a:t> </a:t>
            </a:r>
            <a:r>
              <a:rPr lang="sv-SE" dirty="0" err="1" smtClean="0"/>
              <a:t>yields</a:t>
            </a:r>
            <a:r>
              <a:rPr lang="sv-SE" dirty="0" smtClean="0"/>
              <a:t> </a:t>
            </a:r>
            <a:r>
              <a:rPr lang="sv-SE" dirty="0" err="1" smtClean="0"/>
              <a:t>numbers</a:t>
            </a:r>
            <a:r>
              <a:rPr lang="sv-SE" dirty="0" smtClean="0"/>
              <a:t> for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) and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OL,max</a:t>
            </a:r>
            <a:r>
              <a:rPr lang="sv-SE" baseline="-25000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) </a:t>
            </a:r>
          </a:p>
          <a:p>
            <a:r>
              <a:rPr lang="sv-SE" dirty="0"/>
              <a:t>s</a:t>
            </a:r>
            <a:r>
              <a:rPr lang="sv-SE" dirty="0" smtClean="0"/>
              <a:t>o </a:t>
            </a:r>
            <a:r>
              <a:rPr lang="sv-SE" dirty="0" err="1" smtClean="0"/>
              <a:t>that</a:t>
            </a:r>
            <a:r>
              <a:rPr lang="sv-SE" dirty="0" smtClean="0"/>
              <a:t> NMH and NML can be calculated!</a:t>
            </a:r>
            <a:endParaRPr lang="sv-SE" baseline="-25000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4615575" y="1283688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err="1" smtClean="0"/>
              <a:t>-V</a:t>
            </a:r>
            <a:r>
              <a:rPr lang="sv-SE" baseline="-25000" dirty="0" err="1" smtClean="0"/>
              <a:t>IH,min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baseline="-25000" dirty="0" err="1"/>
              <a:t>OL,max</a:t>
            </a:r>
            <a:r>
              <a:rPr lang="sv-SE" baseline="-25000" dirty="0"/>
              <a:t> 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29547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Noise Margins –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2017-09-05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15</a:t>
            </a:r>
            <a:endParaRPr lang="sv-SE" dirty="0"/>
          </a:p>
        </p:txBody>
      </p:sp>
      <p:sp>
        <p:nvSpPr>
          <p:cNvPr id="10" name="Rectangle 9"/>
          <p:cNvSpPr/>
          <p:nvPr/>
        </p:nvSpPr>
        <p:spPr>
          <a:xfrm>
            <a:off x="7612348" y="5928957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>
          <a:xfrm>
            <a:off x="4320000" y="3861048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3" name="Freeform 12"/>
          <p:cNvSpPr>
            <a:spLocks/>
          </p:cNvSpPr>
          <p:nvPr/>
        </p:nvSpPr>
        <p:spPr>
          <a:xfrm rot="10800000">
            <a:off x="4320000" y="2421127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4" name="Freeform 13"/>
          <p:cNvSpPr/>
          <p:nvPr/>
        </p:nvSpPr>
        <p:spPr>
          <a:xfrm>
            <a:off x="4320002" y="2420888"/>
            <a:ext cx="2177755" cy="3600000"/>
          </a:xfrm>
          <a:custGeom>
            <a:avLst/>
            <a:gdLst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58779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68405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30"/>
              <a:gd name="connsiteY0" fmla="*/ 731520 h 1395663"/>
              <a:gd name="connsiteX1" fmla="*/ 1078029 w 1078030"/>
              <a:gd name="connsiteY1" fmla="*/ 0 h 1395663"/>
              <a:gd name="connsiteX2" fmla="*/ 1078030 w 1078030"/>
              <a:gd name="connsiteY2" fmla="*/ 635268 h 1395663"/>
              <a:gd name="connsiteX3" fmla="*/ 9625 w 1078030"/>
              <a:gd name="connsiteY3" fmla="*/ 1395663 h 1395663"/>
              <a:gd name="connsiteX4" fmla="*/ 0 w 1078030"/>
              <a:gd name="connsiteY4" fmla="*/ 731520 h 1395663"/>
              <a:gd name="connsiteX0" fmla="*/ 1 w 1078031"/>
              <a:gd name="connsiteY0" fmla="*/ 731520 h 1405288"/>
              <a:gd name="connsiteX1" fmla="*/ 1078030 w 1078031"/>
              <a:gd name="connsiteY1" fmla="*/ 0 h 1405288"/>
              <a:gd name="connsiteX2" fmla="*/ 1078031 w 1078031"/>
              <a:gd name="connsiteY2" fmla="*/ 635268 h 1405288"/>
              <a:gd name="connsiteX3" fmla="*/ 0 w 1078031"/>
              <a:gd name="connsiteY3" fmla="*/ 1405288 h 1405288"/>
              <a:gd name="connsiteX4" fmla="*/ 1 w 1078031"/>
              <a:gd name="connsiteY4" fmla="*/ 731520 h 1405288"/>
              <a:gd name="connsiteX0" fmla="*/ 1 w 1087655"/>
              <a:gd name="connsiteY0" fmla="*/ 741145 h 1414913"/>
              <a:gd name="connsiteX1" fmla="*/ 1087655 w 1087655"/>
              <a:gd name="connsiteY1" fmla="*/ 0 h 1414913"/>
              <a:gd name="connsiteX2" fmla="*/ 1078031 w 1087655"/>
              <a:gd name="connsiteY2" fmla="*/ 644893 h 1414913"/>
              <a:gd name="connsiteX3" fmla="*/ 0 w 1087655"/>
              <a:gd name="connsiteY3" fmla="*/ 1414913 h 1414913"/>
              <a:gd name="connsiteX4" fmla="*/ 1 w 1087655"/>
              <a:gd name="connsiteY4" fmla="*/ 741145 h 1414913"/>
              <a:gd name="connsiteX0" fmla="*/ 1 w 1078031"/>
              <a:gd name="connsiteY0" fmla="*/ 741145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41145 h 1414913"/>
              <a:gd name="connsiteX0" fmla="*/ 1 w 1078031"/>
              <a:gd name="connsiteY0" fmla="*/ 718961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18961 h 1414913"/>
              <a:gd name="connsiteX0" fmla="*/ 1 w 1089688"/>
              <a:gd name="connsiteY0" fmla="*/ 718961 h 1414913"/>
              <a:gd name="connsiteX1" fmla="*/ 1078030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1 w 1089688"/>
              <a:gd name="connsiteY0" fmla="*/ 7189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4480 w 1089688"/>
              <a:gd name="connsiteY0" fmla="*/ 8480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4480 w 1089688"/>
              <a:gd name="connsiteY4" fmla="*/ 848061 h 1414913"/>
              <a:gd name="connsiteX0" fmla="*/ 4480 w 1098645"/>
              <a:gd name="connsiteY0" fmla="*/ 848061 h 1414913"/>
              <a:gd name="connsiteX1" fmla="*/ 1089687 w 1098645"/>
              <a:gd name="connsiteY1" fmla="*/ 0 h 1414913"/>
              <a:gd name="connsiteX2" fmla="*/ 1098645 w 1098645"/>
              <a:gd name="connsiteY2" fmla="*/ 574742 h 1414913"/>
              <a:gd name="connsiteX3" fmla="*/ 0 w 1098645"/>
              <a:gd name="connsiteY3" fmla="*/ 1414913 h 1414913"/>
              <a:gd name="connsiteX4" fmla="*/ 4480 w 1098645"/>
              <a:gd name="connsiteY4" fmla="*/ 848061 h 1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8645" h="1414913">
                <a:moveTo>
                  <a:pt x="4480" y="848061"/>
                </a:moveTo>
                <a:cubicBezTo>
                  <a:pt x="363823" y="601013"/>
                  <a:pt x="730344" y="247048"/>
                  <a:pt x="1089687" y="0"/>
                </a:cubicBezTo>
                <a:cubicBezTo>
                  <a:pt x="1089687" y="211756"/>
                  <a:pt x="1098645" y="362986"/>
                  <a:pt x="1098645" y="574742"/>
                </a:cubicBezTo>
                <a:lnTo>
                  <a:pt x="0" y="1414913"/>
                </a:lnTo>
                <a:cubicBezTo>
                  <a:pt x="0" y="1190324"/>
                  <a:pt x="4480" y="1072650"/>
                  <a:pt x="4480" y="848061"/>
                </a:cubicBezTo>
                <a:close/>
              </a:path>
            </a:pathLst>
          </a:custGeom>
          <a:solidFill>
            <a:srgbClr val="00B050">
              <a:alpha val="40000"/>
            </a:srgb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0800000">
            <a:off x="6480000" y="2421288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0"/>
          <a:lstStyle/>
          <a:p>
            <a:pPr algn="ctr">
              <a:lnSpc>
                <a:spcPts val="1600"/>
              </a:lnSpc>
            </a:pPr>
            <a:endParaRPr lang="sv-SE" dirty="0"/>
          </a:p>
        </p:txBody>
      </p:sp>
      <p:sp>
        <p:nvSpPr>
          <p:cNvPr id="16" name="Rectangle 15"/>
          <p:cNvSpPr/>
          <p:nvPr/>
        </p:nvSpPr>
        <p:spPr>
          <a:xfrm>
            <a:off x="3600000" y="2429865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 anchorCtr="0"/>
          <a:lstStyle/>
          <a:p>
            <a:pPr algn="ctr">
              <a:lnSpc>
                <a:spcPts val="1600"/>
              </a:lnSpc>
              <a:spcAft>
                <a:spcPts val="600"/>
              </a:spcAft>
            </a:pPr>
            <a:endParaRPr lang="sv-SE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219860" y="1484785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9721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97233" y="602128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508106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772160" y="2636912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600000" y="2421285"/>
            <a:ext cx="3600000" cy="3592011"/>
            <a:chOff x="7380312" y="2421286"/>
            <a:chExt cx="1368152" cy="3592010"/>
          </a:xfrm>
        </p:grpSpPr>
        <p:sp>
          <p:nvSpPr>
            <p:cNvPr id="49" name="Rectangle 48"/>
            <p:cNvSpPr/>
            <p:nvPr/>
          </p:nvSpPr>
          <p:spPr>
            <a:xfrm>
              <a:off x="7380312" y="5634000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dirty="0" smtClean="0"/>
                <a:t>     Valid ”0”</a:t>
              </a:r>
              <a:endParaRPr lang="sv-SE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80312" y="2421286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3600000" y="1938044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3107833" y="2420888"/>
            <a:ext cx="4416495" cy="3600000"/>
            <a:chOff x="4067944" y="1480085"/>
            <a:chExt cx="4416495" cy="3600000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Arc 43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127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16016" y="2348880"/>
            <a:ext cx="900000" cy="900000"/>
            <a:chOff x="4716016" y="2348880"/>
            <a:chExt cx="900000" cy="900000"/>
          </a:xfrm>
        </p:grpSpPr>
        <p:sp>
          <p:nvSpPr>
            <p:cNvPr id="27" name="Down Arrow 26"/>
            <p:cNvSpPr/>
            <p:nvPr/>
          </p:nvSpPr>
          <p:spPr>
            <a:xfrm rot="13500000">
              <a:off x="4804414" y="2867904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 flipV="1">
              <a:off x="4716016" y="2348880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Oval 28"/>
          <p:cNvSpPr/>
          <p:nvPr/>
        </p:nvSpPr>
        <p:spPr>
          <a:xfrm>
            <a:off x="5041718" y="2686292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3" name="Group 32"/>
          <p:cNvGrpSpPr/>
          <p:nvPr/>
        </p:nvGrpSpPr>
        <p:grpSpPr>
          <a:xfrm>
            <a:off x="5184168" y="5157192"/>
            <a:ext cx="900000" cy="900000"/>
            <a:chOff x="5184168" y="5157192"/>
            <a:chExt cx="900000" cy="900000"/>
          </a:xfrm>
        </p:grpSpPr>
        <p:sp>
          <p:nvSpPr>
            <p:cNvPr id="34" name="Down Arrow 33"/>
            <p:cNvSpPr/>
            <p:nvPr/>
          </p:nvSpPr>
          <p:spPr>
            <a:xfrm rot="2700000">
              <a:off x="5722565" y="5204940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5184168" y="5157192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Oval 35"/>
          <p:cNvSpPr/>
          <p:nvPr/>
        </p:nvSpPr>
        <p:spPr>
          <a:xfrm>
            <a:off x="5580002" y="5500569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3600002" y="2802637"/>
            <a:ext cx="1602813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79512" y="4771018"/>
            <a:ext cx="3301141" cy="175432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Formulas can be </a:t>
            </a:r>
            <a:r>
              <a:rPr lang="sv-SE" dirty="0" err="1" smtClean="0"/>
              <a:t>derived</a:t>
            </a:r>
            <a:r>
              <a:rPr lang="sv-SE" dirty="0" smtClean="0"/>
              <a:t> (for </a:t>
            </a:r>
            <a:r>
              <a:rPr lang="sv-SE" i="1" dirty="0" smtClean="0"/>
              <a:t>x</a:t>
            </a:r>
            <a:r>
              <a:rPr lang="sv-SE" dirty="0" smtClean="0"/>
              <a:t>=1):</a:t>
            </a:r>
            <a:br>
              <a:rPr lang="sv-SE" dirty="0" smtClean="0"/>
            </a:b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=V</a:t>
            </a:r>
            <a:r>
              <a:rPr lang="sv-SE" baseline="-25000" dirty="0" smtClean="0"/>
              <a:t>DD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  <a:br>
              <a:rPr lang="sv-SE" dirty="0" smtClean="0"/>
            </a:br>
            <a:r>
              <a:rPr lang="sv-SE" dirty="0" smtClean="0"/>
              <a:t>V</a:t>
            </a:r>
            <a:r>
              <a:rPr lang="sv-SE" baseline="-25000" dirty="0" smtClean="0"/>
              <a:t>OL,max </a:t>
            </a:r>
            <a:r>
              <a:rPr lang="sv-SE" dirty="0" smtClean="0"/>
              <a:t>= 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+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 </a:t>
            </a:r>
          </a:p>
          <a:p>
            <a:endParaRPr lang="sv-SE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3600000" y="2788598"/>
            <a:ext cx="2088003" cy="3247463"/>
            <a:chOff x="3600000" y="2788598"/>
            <a:chExt cx="2088003" cy="3247463"/>
          </a:xfrm>
        </p:grpSpPr>
        <p:cxnSp>
          <p:nvCxnSpPr>
            <p:cNvPr id="37" name="Straight Connector 36"/>
            <p:cNvCxnSpPr/>
            <p:nvPr/>
          </p:nvCxnSpPr>
          <p:spPr>
            <a:xfrm flipH="1" flipV="1">
              <a:off x="3600000" y="5622024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88003" y="2788598"/>
              <a:ext cx="0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166504" y="2788598"/>
              <a:ext cx="1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 flipV="1">
              <a:off x="3600002" y="2802637"/>
              <a:ext cx="1602813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635896" y="2051556"/>
            <a:ext cx="3646644" cy="369332"/>
            <a:chOff x="3635896" y="2051556"/>
            <a:chExt cx="3646644" cy="369332"/>
          </a:xfrm>
        </p:grpSpPr>
        <p:grpSp>
          <p:nvGrpSpPr>
            <p:cNvPr id="55" name="Group 54"/>
            <p:cNvGrpSpPr/>
            <p:nvPr/>
          </p:nvGrpSpPr>
          <p:grpSpPr>
            <a:xfrm>
              <a:off x="3635896" y="2051556"/>
              <a:ext cx="792088" cy="369332"/>
              <a:chOff x="3635896" y="2051557"/>
              <a:chExt cx="792088" cy="369332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3650207" y="2051557"/>
                <a:ext cx="7777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dirty="0" smtClean="0"/>
                  <a:t>0.28 V</a:t>
                </a:r>
                <a:endParaRPr lang="sv-SE" dirty="0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flipH="1">
                <a:off x="3635896" y="2346118"/>
                <a:ext cx="720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6480000" y="2051556"/>
              <a:ext cx="802540" cy="369332"/>
              <a:chOff x="6480000" y="2051557"/>
              <a:chExt cx="802540" cy="369332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6504763" y="2051557"/>
                <a:ext cx="7777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dirty="0" smtClean="0"/>
                  <a:t>0.28 V</a:t>
                </a:r>
                <a:endParaRPr lang="sv-SE" dirty="0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flipH="1">
                <a:off x="6480000" y="2346118"/>
                <a:ext cx="720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/>
            <p:nvPr/>
          </p:nvCxnSpPr>
          <p:spPr>
            <a:xfrm flipH="1">
              <a:off x="4355896" y="2346117"/>
              <a:ext cx="212410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4775538" y="2051556"/>
              <a:ext cx="11657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V=0.64 V</a:t>
              </a:r>
              <a:endParaRPr lang="sv-SE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236296" y="2426267"/>
            <a:ext cx="652038" cy="3565085"/>
            <a:chOff x="7236296" y="2426267"/>
            <a:chExt cx="652038" cy="3565085"/>
          </a:xfrm>
        </p:grpSpPr>
        <p:sp>
          <p:nvSpPr>
            <p:cNvPr id="65" name="Rectangle 64"/>
            <p:cNvSpPr/>
            <p:nvPr/>
          </p:nvSpPr>
          <p:spPr>
            <a:xfrm>
              <a:off x="7236296" y="5622020"/>
              <a:ext cx="6520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236296" y="2426267"/>
              <a:ext cx="6520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06024" y="4437112"/>
            <a:ext cx="1877373" cy="369332"/>
            <a:chOff x="4506024" y="4437112"/>
            <a:chExt cx="1877373" cy="369332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5148064" y="4509120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5436128" y="4509120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5731359" y="4437112"/>
              <a:ext cx="6520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506024" y="4437112"/>
              <a:ext cx="6520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</p:grpSp>
      <p:sp>
        <p:nvSpPr>
          <p:cNvPr id="73" name="Rectangle 72"/>
          <p:cNvSpPr/>
          <p:nvPr/>
        </p:nvSpPr>
        <p:spPr>
          <a:xfrm>
            <a:off x="179512" y="4771018"/>
            <a:ext cx="3357035" cy="1477328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Formulas can be </a:t>
            </a:r>
            <a:r>
              <a:rPr lang="sv-SE" dirty="0" err="1" smtClean="0"/>
              <a:t>derived</a:t>
            </a:r>
            <a:r>
              <a:rPr lang="sv-SE" dirty="0" smtClean="0"/>
              <a:t> (for </a:t>
            </a:r>
            <a:r>
              <a:rPr lang="sv-SE" i="1" dirty="0"/>
              <a:t>x</a:t>
            </a:r>
            <a:r>
              <a:rPr lang="sv-SE" dirty="0"/>
              <a:t>=1): </a:t>
            </a:r>
            <a:endParaRPr lang="sv-SE" dirty="0" smtClean="0"/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=V</a:t>
            </a:r>
            <a:r>
              <a:rPr lang="sv-SE" baseline="-25000" dirty="0" smtClean="0"/>
              <a:t>DD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V/8=1.12 V</a:t>
            </a:r>
            <a:br>
              <a:rPr lang="sv-SE" dirty="0" smtClean="0"/>
            </a:br>
            <a:r>
              <a:rPr lang="sv-SE" dirty="0" smtClean="0"/>
              <a:t>V</a:t>
            </a:r>
            <a:r>
              <a:rPr lang="sv-SE" baseline="-25000" dirty="0" smtClean="0"/>
              <a:t>OL,max </a:t>
            </a:r>
            <a:r>
              <a:rPr lang="sv-SE" dirty="0" smtClean="0"/>
              <a:t>= 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V/8=80 mV</a:t>
            </a:r>
          </a:p>
          <a:p>
            <a:r>
              <a:rPr lang="sv-SE" dirty="0" smtClean="0"/>
              <a:t>V</a:t>
            </a:r>
            <a:r>
              <a:rPr lang="sv-SE" baseline="-25000" dirty="0" smtClean="0"/>
              <a:t>IL,max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V/8=0.52 V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+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V/8=0.68 V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79512" y="3853453"/>
            <a:ext cx="3400389" cy="923330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 </a:t>
            </a:r>
            <a:r>
              <a:rPr lang="sv-SE" i="1" dirty="0" smtClean="0"/>
              <a:t>x</a:t>
            </a:r>
            <a:r>
              <a:rPr lang="sv-SE" dirty="0" smtClean="0"/>
              <a:t>=1, </a:t>
            </a:r>
            <a:r>
              <a:rPr lang="sv-SE" i="1" dirty="0" smtClean="0"/>
              <a:t>V</a:t>
            </a:r>
            <a:r>
              <a:rPr lang="sv-SE" i="1" baseline="-25000" dirty="0" smtClean="0"/>
              <a:t>TN</a:t>
            </a:r>
            <a:r>
              <a:rPr lang="sv-SE" dirty="0" smtClean="0"/>
              <a:t>=0.28 V and </a:t>
            </a:r>
            <a:r>
              <a:rPr lang="sv-SE" i="1" dirty="0" smtClean="0"/>
              <a:t>V</a:t>
            </a:r>
            <a:r>
              <a:rPr lang="sv-SE" i="1" baseline="-25000" dirty="0" smtClean="0"/>
              <a:t>TP</a:t>
            </a:r>
            <a:r>
              <a:rPr lang="sv-SE" dirty="0" smtClean="0"/>
              <a:t>=-0.28 V 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  <a:r>
              <a:rPr lang="sv-SE" dirty="0" smtClean="0"/>
              <a:t>=0.28+0.64/2=0.60 V</a:t>
            </a:r>
          </a:p>
          <a:p>
            <a:r>
              <a:rPr lang="sv-SE" dirty="0" smtClean="0"/>
              <a:t>and </a:t>
            </a:r>
            <a:r>
              <a:rPr lang="sv-SE" dirty="0">
                <a:latin typeface="Symbol" panose="05050102010706020507" pitchFamily="18" charset="2"/>
              </a:rPr>
              <a:t>D</a:t>
            </a:r>
            <a:r>
              <a:rPr lang="sv-SE" dirty="0"/>
              <a:t>V=0.64 </a:t>
            </a:r>
            <a:r>
              <a:rPr lang="sv-SE" dirty="0" smtClean="0"/>
              <a:t>V</a:t>
            </a:r>
            <a:endParaRPr lang="sv-SE" dirty="0"/>
          </a:p>
        </p:txBody>
      </p:sp>
      <p:sp>
        <p:nvSpPr>
          <p:cNvPr id="41" name="Rectangle 40"/>
          <p:cNvSpPr/>
          <p:nvPr/>
        </p:nvSpPr>
        <p:spPr>
          <a:xfrm>
            <a:off x="2771800" y="5445224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68001" y="2132856"/>
            <a:ext cx="27359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err="1" smtClean="0"/>
              <a:t>These</a:t>
            </a:r>
            <a:r>
              <a:rPr lang="sv-SE" dirty="0" smtClean="0"/>
              <a:t> </a:t>
            </a:r>
            <a:r>
              <a:rPr lang="sv-SE" dirty="0" err="1" smtClean="0"/>
              <a:t>points</a:t>
            </a:r>
            <a:r>
              <a:rPr lang="sv-SE" dirty="0" smtClean="0"/>
              <a:t> </a:t>
            </a:r>
            <a:r>
              <a:rPr lang="sv-SE" dirty="0" err="1" smtClean="0"/>
              <a:t>yields</a:t>
            </a:r>
            <a:r>
              <a:rPr lang="sv-SE" dirty="0" smtClean="0"/>
              <a:t> </a:t>
            </a:r>
            <a:r>
              <a:rPr lang="sv-SE" dirty="0" err="1" smtClean="0"/>
              <a:t>numbers</a:t>
            </a:r>
            <a:r>
              <a:rPr lang="sv-SE" dirty="0" smtClean="0"/>
              <a:t> for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) and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OL,max</a:t>
            </a:r>
            <a:r>
              <a:rPr lang="sv-SE" baseline="-25000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) </a:t>
            </a:r>
          </a:p>
          <a:p>
            <a:r>
              <a:rPr lang="sv-SE" dirty="0"/>
              <a:t>s</a:t>
            </a:r>
            <a:r>
              <a:rPr lang="sv-SE" dirty="0" smtClean="0"/>
              <a:t>o </a:t>
            </a:r>
            <a:r>
              <a:rPr lang="sv-SE" dirty="0" err="1" smtClean="0"/>
              <a:t>that</a:t>
            </a:r>
            <a:r>
              <a:rPr lang="sv-SE" dirty="0" smtClean="0"/>
              <a:t> NMH and NML can be calculated!</a:t>
            </a:r>
            <a:endParaRPr lang="sv-SE" baseline="-25000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4615575" y="1283688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err="1" smtClean="0"/>
              <a:t>-V</a:t>
            </a:r>
            <a:r>
              <a:rPr lang="sv-SE" baseline="-25000" dirty="0" err="1" smtClean="0"/>
              <a:t>IH,min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baseline="-25000" dirty="0" err="1"/>
              <a:t>OL,max</a:t>
            </a:r>
            <a:r>
              <a:rPr lang="sv-SE" baseline="-25000" dirty="0"/>
              <a:t> </a:t>
            </a:r>
            <a:endParaRPr lang="sv-SE" dirty="0" smtClean="0"/>
          </a:p>
        </p:txBody>
      </p:sp>
      <p:sp>
        <p:nvSpPr>
          <p:cNvPr id="80" name="Rectangle 79"/>
          <p:cNvSpPr/>
          <p:nvPr/>
        </p:nvSpPr>
        <p:spPr>
          <a:xfrm>
            <a:off x="4615575" y="1283688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NMH=V</a:t>
            </a:r>
            <a:r>
              <a:rPr lang="sv-SE" baseline="-25000" dirty="0" smtClean="0"/>
              <a:t>OH,min</a:t>
            </a:r>
            <a:r>
              <a:rPr lang="sv-SE" dirty="0" smtClean="0"/>
              <a:t>-V</a:t>
            </a:r>
            <a:r>
              <a:rPr lang="sv-SE" baseline="-25000" dirty="0" smtClean="0"/>
              <a:t>IH,min</a:t>
            </a:r>
            <a:r>
              <a:rPr lang="sv-SE" dirty="0" smtClean="0"/>
              <a:t>1.12-0.68=0.44 V</a:t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V</a:t>
            </a:r>
            <a:r>
              <a:rPr lang="sv-SE" baseline="-25000" dirty="0"/>
              <a:t>OL,max </a:t>
            </a:r>
            <a:r>
              <a:rPr lang="sv-SE" dirty="0" smtClean="0"/>
              <a:t>= 0.52-0.08=0.44 V</a:t>
            </a:r>
          </a:p>
        </p:txBody>
      </p:sp>
      <p:sp>
        <p:nvSpPr>
          <p:cNvPr id="81" name="Content Placeholder 2"/>
          <p:cNvSpPr txBox="1">
            <a:spLocks/>
          </p:cNvSpPr>
          <p:nvPr/>
        </p:nvSpPr>
        <p:spPr>
          <a:xfrm>
            <a:off x="468000" y="1340768"/>
            <a:ext cx="2639830" cy="8208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Let´s</a:t>
            </a:r>
            <a:r>
              <a:rPr lang="sv-SE" sz="2100" dirty="0" smtClean="0"/>
              <a:t> </a:t>
            </a:r>
            <a:r>
              <a:rPr lang="sv-SE" sz="2100" dirty="0" err="1" smtClean="0"/>
              <a:t>define</a:t>
            </a:r>
            <a:r>
              <a:rPr lang="sv-SE" sz="2100" dirty="0" smtClean="0"/>
              <a:t> valid regions from </a:t>
            </a:r>
            <a:r>
              <a:rPr lang="sv-SE" sz="2100" dirty="0" err="1" smtClean="0"/>
              <a:t>points</a:t>
            </a:r>
            <a:r>
              <a:rPr lang="sv-SE" sz="2100" dirty="0" smtClean="0"/>
              <a:t> where slope 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= -1!</a:t>
            </a:r>
          </a:p>
        </p:txBody>
      </p:sp>
    </p:spTree>
    <p:extLst>
      <p:ext uri="{BB962C8B-B14F-4D97-AF65-F5344CB8AC3E}">
        <p14:creationId xmlns:p14="http://schemas.microsoft.com/office/powerpoint/2010/main" val="129356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73" grpId="0" animBg="1"/>
      <p:bldP spid="8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16</a:t>
            </a:r>
            <a:endParaRPr lang="sv-SE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sv-SE" dirty="0" smtClean="0"/>
              <a:t>Summary</a:t>
            </a:r>
            <a:endParaRPr lang="sv-SE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CMOS inverter – schematic</a:t>
            </a:r>
          </a:p>
          <a:p>
            <a:r>
              <a:rPr lang="sv-SE" dirty="0" smtClean="0"/>
              <a:t>Voltage transfer characteristics (VTC)</a:t>
            </a:r>
          </a:p>
          <a:p>
            <a:r>
              <a:rPr lang="sv-SE" dirty="0" smtClean="0"/>
              <a:t>How to </a:t>
            </a:r>
            <a:r>
              <a:rPr lang="sv-SE" dirty="0" err="1" smtClean="0"/>
              <a:t>calculate</a:t>
            </a:r>
            <a:r>
              <a:rPr lang="sv-SE" dirty="0" smtClean="0"/>
              <a:t> </a:t>
            </a:r>
            <a:r>
              <a:rPr lang="sv-SE" dirty="0" err="1" smtClean="0"/>
              <a:t>switching</a:t>
            </a:r>
            <a:r>
              <a:rPr lang="sv-SE" dirty="0" smtClean="0"/>
              <a:t> voltage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</a:p>
          <a:p>
            <a:r>
              <a:rPr lang="sv-SE" dirty="0" smtClean="0"/>
              <a:t>Understand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  <a:r>
              <a:rPr lang="sv-SE" dirty="0" smtClean="0"/>
              <a:t> dependence on </a:t>
            </a:r>
            <a:r>
              <a:rPr lang="sv-SE" i="1" dirty="0" smtClean="0"/>
              <a:t>k</a:t>
            </a:r>
            <a:r>
              <a:rPr lang="sv-SE" i="1" baseline="-25000" dirty="0" smtClean="0"/>
              <a:t>N</a:t>
            </a:r>
            <a:r>
              <a:rPr lang="sv-SE" dirty="0" smtClean="0"/>
              <a:t>/</a:t>
            </a:r>
            <a:r>
              <a:rPr lang="sv-SE" i="1" dirty="0" smtClean="0"/>
              <a:t>k</a:t>
            </a:r>
            <a:r>
              <a:rPr lang="sv-SE" i="1" baseline="-25000" dirty="0" smtClean="0"/>
              <a:t>P</a:t>
            </a:r>
          </a:p>
          <a:p>
            <a:r>
              <a:rPr lang="sv-SE" dirty="0" smtClean="0"/>
              <a:t>Understand switching current (</a:t>
            </a:r>
            <a:r>
              <a:rPr lang="sv-SE" i="1" dirty="0" smtClean="0"/>
              <a:t>I</a:t>
            </a:r>
            <a:r>
              <a:rPr lang="sv-SE" i="1" baseline="-25000" dirty="0" smtClean="0"/>
              <a:t>SC</a:t>
            </a:r>
            <a:r>
              <a:rPr lang="sv-SE" dirty="0" smtClean="0"/>
              <a:t>) flow</a:t>
            </a:r>
            <a:endParaRPr lang="sv-SE" baseline="-25000" dirty="0" smtClean="0"/>
          </a:p>
          <a:p>
            <a:r>
              <a:rPr lang="sv-SE" dirty="0" smtClean="0"/>
              <a:t>Noise margins NMH and NML</a:t>
            </a:r>
          </a:p>
          <a:p>
            <a:r>
              <a:rPr lang="sv-SE" dirty="0" smtClean="0"/>
              <a:t>Butterfly diagram</a:t>
            </a:r>
          </a:p>
          <a:p>
            <a:r>
              <a:rPr lang="sv-SE" dirty="0" smtClean="0"/>
              <a:t>Match current curves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017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9"/>
            <a:ext cx="8686800" cy="1143000"/>
          </a:xfrm>
        </p:spPr>
        <p:txBody>
          <a:bodyPr>
            <a:normAutofit/>
          </a:bodyPr>
          <a:lstStyle/>
          <a:p>
            <a:r>
              <a:rPr lang="sv-SE" sz="3900" dirty="0" smtClean="0"/>
              <a:t>Why not n-switches in pull-up networks?</a:t>
            </a:r>
            <a:endParaRPr lang="sv-SE" sz="3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27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1695450" y="2103864"/>
            <a:ext cx="5753100" cy="2621280"/>
          </a:xfrm>
          <a:prstGeom prst="rect">
            <a:avLst/>
          </a:prstGeom>
          <a:noFill/>
        </p:spPr>
      </p:sp>
      <p:cxnSp>
        <p:nvCxnSpPr>
          <p:cNvPr id="9" name="Line 2727"/>
          <p:cNvCxnSpPr>
            <a:cxnSpLocks noChangeShapeType="1"/>
          </p:cNvCxnSpPr>
          <p:nvPr/>
        </p:nvCxnSpPr>
        <p:spPr bwMode="auto">
          <a:xfrm>
            <a:off x="2302945" y="2747463"/>
            <a:ext cx="27360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2727"/>
          <p:cNvCxnSpPr>
            <a:cxnSpLocks noChangeShapeType="1"/>
          </p:cNvCxnSpPr>
          <p:nvPr/>
        </p:nvCxnSpPr>
        <p:spPr bwMode="auto">
          <a:xfrm>
            <a:off x="5488335" y="2737931"/>
            <a:ext cx="96485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01610" y="2176144"/>
            <a:ext cx="307905" cy="28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DD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595803" y="2522992"/>
            <a:ext cx="238706" cy="3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OUT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561883" y="2518838"/>
            <a:ext cx="719766" cy="29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Logic “one”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696142" y="3226715"/>
            <a:ext cx="1934148" cy="1513104"/>
            <a:chOff x="1696142" y="3226715"/>
            <a:chExt cx="1934148" cy="151310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48630" y="3659246"/>
              <a:ext cx="76200" cy="381635"/>
            </a:xfrm>
            <a:custGeom>
              <a:avLst/>
              <a:gdLst>
                <a:gd name="T0" fmla="*/ 50 w 50"/>
                <a:gd name="T1" fmla="*/ 234 h 234"/>
                <a:gd name="T2" fmla="*/ 50 w 50"/>
                <a:gd name="T3" fmla="*/ 142 h 234"/>
                <a:gd name="T4" fmla="*/ 0 w 50"/>
                <a:gd name="T5" fmla="*/ 142 h 234"/>
                <a:gd name="T6" fmla="*/ 0 w 50"/>
                <a:gd name="T7" fmla="*/ 0 h 234"/>
                <a:gd name="T8" fmla="*/ 50 w 50"/>
                <a:gd name="T9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34">
                  <a:moveTo>
                    <a:pt x="50" y="234"/>
                  </a:moveTo>
                  <a:lnTo>
                    <a:pt x="50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b="1"/>
            </a:p>
          </p:txBody>
        </p:sp>
        <p:cxnSp>
          <p:nvCxnSpPr>
            <p:cNvPr id="13" name="Line 2710"/>
            <p:cNvCxnSpPr>
              <a:cxnSpLocks noChangeShapeType="1"/>
            </p:cNvCxnSpPr>
            <p:nvPr/>
          </p:nvCxnSpPr>
          <p:spPr bwMode="auto">
            <a:xfrm flipV="1">
              <a:off x="3124830" y="3452236"/>
              <a:ext cx="635" cy="2038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711"/>
            <p:cNvCxnSpPr>
              <a:cxnSpLocks noChangeShapeType="1"/>
            </p:cNvCxnSpPr>
            <p:nvPr/>
          </p:nvCxnSpPr>
          <p:spPr bwMode="auto">
            <a:xfrm flipV="1">
              <a:off x="2985130" y="3659246"/>
              <a:ext cx="635" cy="2311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713"/>
            <p:cNvCxnSpPr>
              <a:cxnSpLocks noChangeShapeType="1"/>
            </p:cNvCxnSpPr>
            <p:nvPr/>
          </p:nvCxnSpPr>
          <p:spPr bwMode="auto">
            <a:xfrm flipH="1">
              <a:off x="2750180" y="3776086"/>
              <a:ext cx="22606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715"/>
            <p:cNvCxnSpPr>
              <a:cxnSpLocks noChangeShapeType="1"/>
            </p:cNvCxnSpPr>
            <p:nvPr/>
          </p:nvCxnSpPr>
          <p:spPr bwMode="auto">
            <a:xfrm>
              <a:off x="3126100" y="4054216"/>
              <a:ext cx="1962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718"/>
            <p:cNvCxnSpPr>
              <a:cxnSpLocks noChangeShapeType="1"/>
            </p:cNvCxnSpPr>
            <p:nvPr/>
          </p:nvCxnSpPr>
          <p:spPr bwMode="auto">
            <a:xfrm flipV="1">
              <a:off x="3054980" y="3391911"/>
              <a:ext cx="113665" cy="15176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 flipV="1">
              <a:off x="1696142" y="3356610"/>
              <a:ext cx="1155804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Equivalent circuit:</a:t>
              </a:r>
              <a:endParaRPr lang="sv-SE" sz="1200" b="1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720227" y="4425943"/>
              <a:ext cx="302895" cy="313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GND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947680" y="3967228"/>
              <a:ext cx="360000" cy="582929"/>
              <a:chOff x="0" y="0"/>
              <a:chExt cx="360000" cy="583131"/>
            </a:xfrm>
          </p:grpSpPr>
          <p:cxnSp>
            <p:nvCxnSpPr>
              <p:cNvPr id="46" name="Line 3203"/>
              <p:cNvCxnSpPr>
                <a:cxnSpLocks noChangeShapeType="1"/>
              </p:cNvCxnSpPr>
              <p:nvPr/>
            </p:nvCxnSpPr>
            <p:spPr bwMode="auto">
              <a:xfrm flipV="1">
                <a:off x="179705" y="0"/>
                <a:ext cx="0" cy="25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" name="Line 2727"/>
              <p:cNvCxnSpPr>
                <a:cxnSpLocks noChangeShapeType="1"/>
              </p:cNvCxnSpPr>
              <p:nvPr/>
            </p:nvCxnSpPr>
            <p:spPr bwMode="auto">
              <a:xfrm>
                <a:off x="0" y="321605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Line 2727"/>
              <p:cNvCxnSpPr>
                <a:cxnSpLocks noChangeShapeType="1"/>
              </p:cNvCxnSpPr>
              <p:nvPr/>
            </p:nvCxnSpPr>
            <p:spPr bwMode="auto">
              <a:xfrm>
                <a:off x="0" y="244770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9" name="Line 3201"/>
              <p:cNvCxnSpPr>
                <a:cxnSpLocks noChangeShapeType="1"/>
              </p:cNvCxnSpPr>
              <p:nvPr/>
            </p:nvCxnSpPr>
            <p:spPr bwMode="auto">
              <a:xfrm flipV="1">
                <a:off x="187270" y="320971"/>
                <a:ext cx="0" cy="25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Line 2716"/>
              <p:cNvCxnSpPr>
                <a:cxnSpLocks noChangeShapeType="1"/>
              </p:cNvCxnSpPr>
              <p:nvPr/>
            </p:nvCxnSpPr>
            <p:spPr bwMode="auto">
              <a:xfrm flipH="1">
                <a:off x="113070" y="582496"/>
                <a:ext cx="152400" cy="63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322315" y="3869420"/>
              <a:ext cx="307975" cy="280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434585" y="3664820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914902" y="3226715"/>
              <a:ext cx="325668" cy="237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</p:grp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700749" y="2556038"/>
            <a:ext cx="256482" cy="323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sv-SE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IN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03400" y="2197735"/>
            <a:ext cx="615600" cy="1105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  <a:cs typeface="Times New Roman"/>
              </a:rPr>
              <a:t>Register cell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grpSp>
        <p:nvGrpSpPr>
          <p:cNvPr id="34" name="Group 33"/>
          <p:cNvGrpSpPr/>
          <p:nvPr/>
        </p:nvGrpSpPr>
        <p:grpSpPr>
          <a:xfrm rot="5400000">
            <a:off x="5064212" y="2282458"/>
            <a:ext cx="367493" cy="543476"/>
            <a:chOff x="3668853" y="1418250"/>
            <a:chExt cx="368300" cy="543560"/>
          </a:xfrm>
        </p:grpSpPr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960953" y="1418250"/>
              <a:ext cx="76200" cy="543560"/>
            </a:xfrm>
            <a:custGeom>
              <a:avLst/>
              <a:gdLst>
                <a:gd name="T0" fmla="*/ 50 w 50"/>
                <a:gd name="T1" fmla="*/ 333 h 333"/>
                <a:gd name="T2" fmla="*/ 50 w 50"/>
                <a:gd name="T3" fmla="*/ 233 h 333"/>
                <a:gd name="T4" fmla="*/ 0 w 50"/>
                <a:gd name="T5" fmla="*/ 233 h 333"/>
                <a:gd name="T6" fmla="*/ 0 w 50"/>
                <a:gd name="T7" fmla="*/ 91 h 333"/>
                <a:gd name="T8" fmla="*/ 50 w 50"/>
                <a:gd name="T9" fmla="*/ 91 h 333"/>
                <a:gd name="T10" fmla="*/ 50 w 50"/>
                <a:gd name="T11" fmla="*/ 0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333">
                  <a:moveTo>
                    <a:pt x="50" y="333"/>
                  </a:moveTo>
                  <a:lnTo>
                    <a:pt x="50" y="233"/>
                  </a:lnTo>
                  <a:lnTo>
                    <a:pt x="0" y="233"/>
                  </a:lnTo>
                  <a:lnTo>
                    <a:pt x="0" y="91"/>
                  </a:lnTo>
                  <a:lnTo>
                    <a:pt x="50" y="91"/>
                  </a:lnTo>
                  <a:lnTo>
                    <a:pt x="5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b="1"/>
            </a:p>
          </p:txBody>
        </p:sp>
        <p:cxnSp>
          <p:nvCxnSpPr>
            <p:cNvPr id="44" name="Line 2708"/>
            <p:cNvCxnSpPr>
              <a:cxnSpLocks noChangeShapeType="1"/>
            </p:cNvCxnSpPr>
            <p:nvPr/>
          </p:nvCxnSpPr>
          <p:spPr bwMode="auto">
            <a:xfrm flipV="1">
              <a:off x="3897453" y="1566840"/>
              <a:ext cx="635" cy="2317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717"/>
            <p:cNvCxnSpPr>
              <a:cxnSpLocks noChangeShapeType="1"/>
            </p:cNvCxnSpPr>
            <p:nvPr/>
          </p:nvCxnSpPr>
          <p:spPr bwMode="auto">
            <a:xfrm>
              <a:off x="3668853" y="1689395"/>
              <a:ext cx="2286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" name="Rectangle 34"/>
          <p:cNvSpPr/>
          <p:nvPr/>
        </p:nvSpPr>
        <p:spPr>
          <a:xfrm>
            <a:off x="6429825" y="2190716"/>
            <a:ext cx="615175" cy="11057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Adder</a:t>
            </a:r>
            <a:endParaRPr lang="sv-SE" sz="1200" b="1">
              <a:effectLst/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cell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016001" y="2737938"/>
            <a:ext cx="360000" cy="583597"/>
            <a:chOff x="2448560" y="1868805"/>
            <a:chExt cx="360000" cy="583131"/>
          </a:xfrm>
        </p:grpSpPr>
        <p:cxnSp>
          <p:nvCxnSpPr>
            <p:cNvPr id="38" name="Line 3203"/>
            <p:cNvCxnSpPr>
              <a:cxnSpLocks noChangeShapeType="1"/>
            </p:cNvCxnSpPr>
            <p:nvPr/>
          </p:nvCxnSpPr>
          <p:spPr bwMode="auto">
            <a:xfrm flipV="1">
              <a:off x="2628265" y="1868805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727"/>
            <p:cNvCxnSpPr>
              <a:cxnSpLocks noChangeShapeType="1"/>
            </p:cNvCxnSpPr>
            <p:nvPr/>
          </p:nvCxnSpPr>
          <p:spPr bwMode="auto">
            <a:xfrm>
              <a:off x="2448560" y="2190410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727"/>
            <p:cNvCxnSpPr>
              <a:cxnSpLocks noChangeShapeType="1"/>
            </p:cNvCxnSpPr>
            <p:nvPr/>
          </p:nvCxnSpPr>
          <p:spPr bwMode="auto">
            <a:xfrm>
              <a:off x="2448560" y="2113575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201"/>
            <p:cNvCxnSpPr>
              <a:cxnSpLocks noChangeShapeType="1"/>
            </p:cNvCxnSpPr>
            <p:nvPr/>
          </p:nvCxnSpPr>
          <p:spPr bwMode="auto">
            <a:xfrm flipV="1">
              <a:off x="2635830" y="2189776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716"/>
            <p:cNvCxnSpPr>
              <a:cxnSpLocks noChangeShapeType="1"/>
            </p:cNvCxnSpPr>
            <p:nvPr/>
          </p:nvCxnSpPr>
          <p:spPr bwMode="auto">
            <a:xfrm flipH="1">
              <a:off x="2552105" y="24513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54"/>
          <p:cNvGrpSpPr/>
          <p:nvPr/>
        </p:nvGrpSpPr>
        <p:grpSpPr>
          <a:xfrm>
            <a:off x="4348967" y="3159472"/>
            <a:ext cx="1819745" cy="1568780"/>
            <a:chOff x="4348967" y="3159472"/>
            <a:chExt cx="1819745" cy="1568780"/>
          </a:xfrm>
        </p:grpSpPr>
        <p:cxnSp>
          <p:nvCxnSpPr>
            <p:cNvPr id="23" name="Line 3201"/>
            <p:cNvCxnSpPr>
              <a:cxnSpLocks noChangeShapeType="1"/>
            </p:cNvCxnSpPr>
            <p:nvPr/>
          </p:nvCxnSpPr>
          <p:spPr bwMode="auto">
            <a:xfrm flipV="1">
              <a:off x="4479585" y="3356610"/>
              <a:ext cx="0" cy="11833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01"/>
            <p:cNvCxnSpPr>
              <a:cxnSpLocks noChangeShapeType="1"/>
            </p:cNvCxnSpPr>
            <p:nvPr/>
          </p:nvCxnSpPr>
          <p:spPr bwMode="auto">
            <a:xfrm flipV="1">
              <a:off x="4435313" y="4481490"/>
              <a:ext cx="143446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929952" y="4331901"/>
              <a:ext cx="238760" cy="337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539637" y="4490762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</a:t>
              </a:r>
              <a:endParaRPr lang="sv-SE" sz="1200" b="1" dirty="0">
                <a:effectLst/>
                <a:latin typeface="Times New Roman"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200" b="1" dirty="0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27" name="Line 3201"/>
            <p:cNvCxnSpPr>
              <a:cxnSpLocks noChangeShapeType="1"/>
            </p:cNvCxnSpPr>
            <p:nvPr/>
          </p:nvCxnSpPr>
          <p:spPr bwMode="auto">
            <a:xfrm flipV="1">
              <a:off x="5693298" y="4392043"/>
              <a:ext cx="0" cy="7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348967" y="3159472"/>
              <a:ext cx="256482" cy="323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I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 bwMode="auto">
            <a:xfrm>
              <a:off x="4446000" y="3789040"/>
              <a:ext cx="72000" cy="72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52" name="Rectangle 51"/>
          <p:cNvSpPr>
            <a:spLocks noChangeArrowheads="1"/>
          </p:cNvSpPr>
          <p:nvPr/>
        </p:nvSpPr>
        <p:spPr bwMode="auto">
          <a:xfrm flipV="1">
            <a:off x="5238404" y="1629030"/>
            <a:ext cx="1860615" cy="41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sv-SE" sz="1200" b="1" dirty="0" smtClean="0">
                <a:effectLst/>
                <a:ea typeface="Times New Roman"/>
              </a:rPr>
              <a:t>Initial value before switch is turned ON: V</a:t>
            </a:r>
            <a:r>
              <a:rPr lang="sv-SE" sz="1200" b="1" baseline="-25000" dirty="0" smtClean="0">
                <a:effectLst/>
                <a:ea typeface="Times New Roman"/>
              </a:rPr>
              <a:t>OUT</a:t>
            </a:r>
            <a:r>
              <a:rPr lang="sv-SE" sz="1200" b="1" dirty="0" smtClean="0">
                <a:effectLst/>
                <a:ea typeface="Times New Roman"/>
              </a:rPr>
              <a:t>=0</a:t>
            </a:r>
            <a:endParaRPr lang="sv-SE" sz="1200" b="1" dirty="0">
              <a:effectLst/>
              <a:ea typeface="Times New Roman"/>
            </a:endParaRPr>
          </a:p>
        </p:txBody>
      </p:sp>
      <p:sp>
        <p:nvSpPr>
          <p:cNvPr id="53" name="Arc 52"/>
          <p:cNvSpPr/>
          <p:nvPr/>
        </p:nvSpPr>
        <p:spPr>
          <a:xfrm rot="16200000" flipH="1">
            <a:off x="4250977" y="2108978"/>
            <a:ext cx="2452073" cy="2256095"/>
          </a:xfrm>
          <a:prstGeom prst="arc">
            <a:avLst>
              <a:gd name="adj1" fmla="val 17899655"/>
              <a:gd name="adj2" fmla="val 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9" name="Group 58"/>
          <p:cNvGrpSpPr/>
          <p:nvPr/>
        </p:nvGrpSpPr>
        <p:grpSpPr>
          <a:xfrm>
            <a:off x="4741267" y="4441474"/>
            <a:ext cx="1373704" cy="566787"/>
            <a:chOff x="4741267" y="4441474"/>
            <a:chExt cx="1373704" cy="566787"/>
          </a:xfrm>
        </p:grpSpPr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4741267" y="4770771"/>
              <a:ext cx="1373704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</a:pPr>
              <a:r>
                <a:rPr lang="en-US" sz="11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V</a:t>
              </a:r>
              <a:r>
                <a:rPr lang="en-US" sz="11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OUT</a:t>
              </a:r>
              <a:r>
                <a:rPr lang="en-US" sz="1200" b="1" dirty="0" smtClean="0">
                  <a:solidFill>
                    <a:srgbClr val="000000"/>
                  </a:solidFill>
                  <a:ea typeface="Times New Roman"/>
                </a:rPr>
                <a:t>=V</a:t>
              </a:r>
              <a:r>
                <a:rPr lang="en-US" sz="12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DD</a:t>
              </a:r>
              <a:r>
                <a:rPr lang="en-US" sz="14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-V</a:t>
              </a:r>
              <a:r>
                <a:rPr lang="en-US" sz="14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TN</a:t>
              </a:r>
              <a:r>
                <a:rPr lang="sv-SE" sz="1600" b="1" dirty="0">
                  <a:latin typeface="Times New Roman"/>
                  <a:ea typeface="Times New Roman"/>
                </a:rPr>
                <a:t> </a:t>
              </a:r>
              <a:r>
                <a:rPr lang="sv-SE" sz="1400" b="1" dirty="0"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57" name="Line 3201"/>
            <p:cNvCxnSpPr>
              <a:cxnSpLocks noChangeShapeType="1"/>
              <a:stCxn id="56" idx="0"/>
            </p:cNvCxnSpPr>
            <p:nvPr/>
          </p:nvCxnSpPr>
          <p:spPr bwMode="auto">
            <a:xfrm flipV="1">
              <a:off x="5428119" y="4441474"/>
              <a:ext cx="0" cy="32929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8" name="Rectangle 57"/>
          <p:cNvSpPr/>
          <p:nvPr/>
        </p:nvSpPr>
        <p:spPr>
          <a:xfrm>
            <a:off x="4972685" y="2421358"/>
            <a:ext cx="565200" cy="64636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0000"/>
                </a:solidFill>
                <a:ea typeface="Calibri"/>
              </a:rPr>
              <a:t>p</a:t>
            </a:r>
            <a:r>
              <a:rPr lang="sv-SE" sz="1100" b="1" dirty="0" smtClean="0">
                <a:solidFill>
                  <a:srgbClr val="000000"/>
                </a:solidFill>
                <a:effectLst/>
                <a:ea typeface="Calibri"/>
              </a:rPr>
              <a:t>-switch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189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1143000"/>
          </a:xfrm>
        </p:spPr>
        <p:txBody>
          <a:bodyPr>
            <a:normAutofit/>
          </a:bodyPr>
          <a:lstStyle/>
          <a:p>
            <a:r>
              <a:rPr lang="sv-SE" sz="3900" dirty="0" smtClean="0"/>
              <a:t>Why not p-switches in pull-down networks?</a:t>
            </a:r>
            <a:endParaRPr lang="sv-SE" sz="3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28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1695450" y="2118360"/>
            <a:ext cx="5753100" cy="2621280"/>
          </a:xfrm>
          <a:prstGeom prst="rect">
            <a:avLst/>
          </a:prstGeom>
          <a:noFill/>
        </p:spPr>
      </p:sp>
      <p:cxnSp>
        <p:nvCxnSpPr>
          <p:cNvPr id="9" name="Line 2727"/>
          <p:cNvCxnSpPr>
            <a:cxnSpLocks noChangeShapeType="1"/>
          </p:cNvCxnSpPr>
          <p:nvPr/>
        </p:nvCxnSpPr>
        <p:spPr bwMode="auto">
          <a:xfrm>
            <a:off x="2302945" y="2747463"/>
            <a:ext cx="27360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Rectangle 9"/>
          <p:cNvSpPr/>
          <p:nvPr/>
        </p:nvSpPr>
        <p:spPr>
          <a:xfrm>
            <a:off x="4972685" y="2421358"/>
            <a:ext cx="565200" cy="64636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0000"/>
                </a:solidFill>
                <a:ea typeface="Calibri"/>
              </a:rPr>
              <a:t>p</a:t>
            </a:r>
            <a:r>
              <a:rPr lang="sv-SE" sz="1100" b="1" dirty="0" smtClean="0">
                <a:solidFill>
                  <a:srgbClr val="000000"/>
                </a:solidFill>
                <a:effectLst/>
                <a:ea typeface="Calibri"/>
              </a:rPr>
              <a:t>-switch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11" name="Line 2727"/>
          <p:cNvCxnSpPr>
            <a:cxnSpLocks noChangeShapeType="1"/>
          </p:cNvCxnSpPr>
          <p:nvPr/>
        </p:nvCxnSpPr>
        <p:spPr bwMode="auto">
          <a:xfrm>
            <a:off x="5488335" y="2737931"/>
            <a:ext cx="96485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01610" y="2176144"/>
            <a:ext cx="307905" cy="28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DD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595803" y="2522992"/>
            <a:ext cx="238706" cy="3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OUT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561883" y="2518838"/>
            <a:ext cx="719766" cy="29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Logic </a:t>
            </a:r>
            <a:r>
              <a:rPr lang="en-US" sz="1100" b="1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“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  <a:ea typeface="Calibri"/>
                <a:cs typeface="Geneva"/>
              </a:rPr>
              <a:t>zero</a:t>
            </a:r>
            <a:r>
              <a:rPr lang="en-US" sz="1100" b="1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”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 flipV="1">
            <a:off x="1696142" y="3356610"/>
            <a:ext cx="1155804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Equivalent circuit: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700749" y="2556038"/>
            <a:ext cx="256482" cy="323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sv-SE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IN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03400" y="2197735"/>
            <a:ext cx="615600" cy="1105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  <a:cs typeface="Times New Roman"/>
              </a:rPr>
              <a:t>Register cell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 rot="5400000">
            <a:off x="5209942" y="2428188"/>
            <a:ext cx="76033" cy="543476"/>
          </a:xfrm>
          <a:custGeom>
            <a:avLst/>
            <a:gdLst>
              <a:gd name="T0" fmla="*/ 50 w 50"/>
              <a:gd name="T1" fmla="*/ 333 h 333"/>
              <a:gd name="T2" fmla="*/ 50 w 50"/>
              <a:gd name="T3" fmla="*/ 233 h 333"/>
              <a:gd name="T4" fmla="*/ 0 w 50"/>
              <a:gd name="T5" fmla="*/ 233 h 333"/>
              <a:gd name="T6" fmla="*/ 0 w 50"/>
              <a:gd name="T7" fmla="*/ 91 h 333"/>
              <a:gd name="T8" fmla="*/ 50 w 50"/>
              <a:gd name="T9" fmla="*/ 91 h 333"/>
              <a:gd name="T10" fmla="*/ 50 w 50"/>
              <a:gd name="T11" fmla="*/ 0 h 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333">
                <a:moveTo>
                  <a:pt x="50" y="333"/>
                </a:moveTo>
                <a:lnTo>
                  <a:pt x="50" y="233"/>
                </a:lnTo>
                <a:lnTo>
                  <a:pt x="0" y="233"/>
                </a:lnTo>
                <a:lnTo>
                  <a:pt x="0" y="91"/>
                </a:lnTo>
                <a:lnTo>
                  <a:pt x="50" y="91"/>
                </a:lnTo>
                <a:lnTo>
                  <a:pt x="50" y="0"/>
                </a:lnTo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b="1"/>
          </a:p>
        </p:txBody>
      </p:sp>
      <p:cxnSp>
        <p:nvCxnSpPr>
          <p:cNvPr id="44" name="Line 2708"/>
          <p:cNvCxnSpPr>
            <a:cxnSpLocks noChangeShapeType="1"/>
          </p:cNvCxnSpPr>
          <p:nvPr/>
        </p:nvCxnSpPr>
        <p:spPr bwMode="auto">
          <a:xfrm rot="5400000" flipV="1">
            <a:off x="5254943" y="2482996"/>
            <a:ext cx="634" cy="231739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Line 2717"/>
          <p:cNvCxnSpPr>
            <a:cxnSpLocks noChangeShapeType="1"/>
          </p:cNvCxnSpPr>
          <p:nvPr/>
        </p:nvCxnSpPr>
        <p:spPr bwMode="auto">
          <a:xfrm rot="5400000">
            <a:off x="5134226" y="2484182"/>
            <a:ext cx="228099" cy="63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angle 34"/>
          <p:cNvSpPr/>
          <p:nvPr/>
        </p:nvSpPr>
        <p:spPr>
          <a:xfrm>
            <a:off x="6429825" y="2190716"/>
            <a:ext cx="615175" cy="11057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Adder</a:t>
            </a:r>
            <a:endParaRPr lang="sv-SE" sz="1200" b="1">
              <a:effectLst/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cell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016001" y="2737938"/>
            <a:ext cx="360000" cy="583597"/>
            <a:chOff x="2448560" y="1868805"/>
            <a:chExt cx="360000" cy="583131"/>
          </a:xfrm>
        </p:grpSpPr>
        <p:cxnSp>
          <p:nvCxnSpPr>
            <p:cNvPr id="38" name="Line 3203"/>
            <p:cNvCxnSpPr>
              <a:cxnSpLocks noChangeShapeType="1"/>
            </p:cNvCxnSpPr>
            <p:nvPr/>
          </p:nvCxnSpPr>
          <p:spPr bwMode="auto">
            <a:xfrm flipV="1">
              <a:off x="2628265" y="1868805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727"/>
            <p:cNvCxnSpPr>
              <a:cxnSpLocks noChangeShapeType="1"/>
            </p:cNvCxnSpPr>
            <p:nvPr/>
          </p:nvCxnSpPr>
          <p:spPr bwMode="auto">
            <a:xfrm>
              <a:off x="2448560" y="2190410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727"/>
            <p:cNvCxnSpPr>
              <a:cxnSpLocks noChangeShapeType="1"/>
            </p:cNvCxnSpPr>
            <p:nvPr/>
          </p:nvCxnSpPr>
          <p:spPr bwMode="auto">
            <a:xfrm>
              <a:off x="2448560" y="2113575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201"/>
            <p:cNvCxnSpPr>
              <a:cxnSpLocks noChangeShapeType="1"/>
            </p:cNvCxnSpPr>
            <p:nvPr/>
          </p:nvCxnSpPr>
          <p:spPr bwMode="auto">
            <a:xfrm flipV="1">
              <a:off x="2635830" y="2189776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716"/>
            <p:cNvCxnSpPr>
              <a:cxnSpLocks noChangeShapeType="1"/>
            </p:cNvCxnSpPr>
            <p:nvPr/>
          </p:nvCxnSpPr>
          <p:spPr bwMode="auto">
            <a:xfrm flipH="1">
              <a:off x="2552105" y="24513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54"/>
          <p:cNvGrpSpPr/>
          <p:nvPr/>
        </p:nvGrpSpPr>
        <p:grpSpPr>
          <a:xfrm>
            <a:off x="4348967" y="3159472"/>
            <a:ext cx="1819745" cy="1568780"/>
            <a:chOff x="4348967" y="3159472"/>
            <a:chExt cx="1819745" cy="1568780"/>
          </a:xfrm>
        </p:grpSpPr>
        <p:cxnSp>
          <p:nvCxnSpPr>
            <p:cNvPr id="23" name="Line 3201"/>
            <p:cNvCxnSpPr>
              <a:cxnSpLocks noChangeShapeType="1"/>
            </p:cNvCxnSpPr>
            <p:nvPr/>
          </p:nvCxnSpPr>
          <p:spPr bwMode="auto">
            <a:xfrm flipV="1">
              <a:off x="4479585" y="3356610"/>
              <a:ext cx="0" cy="11833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01"/>
            <p:cNvCxnSpPr>
              <a:cxnSpLocks noChangeShapeType="1"/>
            </p:cNvCxnSpPr>
            <p:nvPr/>
          </p:nvCxnSpPr>
          <p:spPr bwMode="auto">
            <a:xfrm flipV="1">
              <a:off x="4435313" y="4481490"/>
              <a:ext cx="143446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929952" y="4331901"/>
              <a:ext cx="238760" cy="337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539637" y="4490762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200" b="1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27" name="Line 3201"/>
            <p:cNvCxnSpPr>
              <a:cxnSpLocks noChangeShapeType="1"/>
            </p:cNvCxnSpPr>
            <p:nvPr/>
          </p:nvCxnSpPr>
          <p:spPr bwMode="auto">
            <a:xfrm flipV="1">
              <a:off x="5693298" y="3543676"/>
              <a:ext cx="0" cy="9203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348967" y="3159472"/>
              <a:ext cx="256482" cy="323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I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 bwMode="auto">
            <a:xfrm>
              <a:off x="5652128" y="3717032"/>
              <a:ext cx="72000" cy="72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53" name="Rectangle 52"/>
          <p:cNvSpPr>
            <a:spLocks noChangeArrowheads="1"/>
          </p:cNvSpPr>
          <p:nvPr/>
        </p:nvSpPr>
        <p:spPr bwMode="auto">
          <a:xfrm flipV="1">
            <a:off x="5238404" y="1629030"/>
            <a:ext cx="1860615" cy="41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sv-SE" sz="1200" b="1" dirty="0" smtClean="0">
                <a:effectLst/>
                <a:ea typeface="Times New Roman"/>
              </a:rPr>
              <a:t>Initial value before switch is turned ON: V</a:t>
            </a:r>
            <a:r>
              <a:rPr lang="sv-SE" sz="1200" b="1" baseline="-25000" dirty="0" smtClean="0">
                <a:effectLst/>
                <a:ea typeface="Times New Roman"/>
              </a:rPr>
              <a:t>OUT</a:t>
            </a:r>
            <a:r>
              <a:rPr lang="sv-SE" sz="1200" b="1" dirty="0" smtClean="0">
                <a:ea typeface="Times New Roman"/>
              </a:rPr>
              <a:t>=V</a:t>
            </a:r>
            <a:r>
              <a:rPr lang="sv-SE" sz="1200" b="1" baseline="-25000" dirty="0" smtClean="0">
                <a:ea typeface="Times New Roman"/>
              </a:rPr>
              <a:t>DD</a:t>
            </a:r>
            <a:endParaRPr lang="sv-SE" sz="1200" b="1" dirty="0">
              <a:effectLst/>
              <a:ea typeface="Times New Roman"/>
            </a:endParaRPr>
          </a:p>
        </p:txBody>
      </p:sp>
      <p:sp>
        <p:nvSpPr>
          <p:cNvPr id="56" name="Arc 55"/>
          <p:cNvSpPr/>
          <p:nvPr/>
        </p:nvSpPr>
        <p:spPr>
          <a:xfrm rot="5400000">
            <a:off x="3442052" y="2108978"/>
            <a:ext cx="2452073" cy="2256095"/>
          </a:xfrm>
          <a:prstGeom prst="arc">
            <a:avLst>
              <a:gd name="adj1" fmla="val 17899655"/>
              <a:gd name="adj2" fmla="val 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7" name="Group 56"/>
          <p:cNvGrpSpPr/>
          <p:nvPr/>
        </p:nvGrpSpPr>
        <p:grpSpPr>
          <a:xfrm>
            <a:off x="3995936" y="4437112"/>
            <a:ext cx="1373704" cy="566787"/>
            <a:chOff x="4741267" y="4441474"/>
            <a:chExt cx="1373704" cy="566787"/>
          </a:xfrm>
        </p:grpSpPr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4741267" y="4770771"/>
              <a:ext cx="1373704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</a:pPr>
              <a:r>
                <a:rPr lang="en-US" sz="11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V</a:t>
              </a:r>
              <a:r>
                <a:rPr lang="en-US" sz="11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OUT</a:t>
              </a:r>
              <a:r>
                <a:rPr lang="en-US" sz="1200" b="1" dirty="0" smtClean="0">
                  <a:solidFill>
                    <a:srgbClr val="000000"/>
                  </a:solidFill>
                  <a:ea typeface="Times New Roman"/>
                </a:rPr>
                <a:t>=</a:t>
              </a:r>
              <a:r>
                <a:rPr lang="en-US" sz="14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-V</a:t>
              </a:r>
              <a:r>
                <a:rPr lang="en-US" sz="14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TP</a:t>
              </a:r>
              <a:r>
                <a:rPr lang="sv-SE" sz="1600" b="1" dirty="0">
                  <a:latin typeface="Times New Roman"/>
                  <a:ea typeface="Times New Roman"/>
                </a:rPr>
                <a:t> </a:t>
              </a:r>
              <a:r>
                <a:rPr lang="sv-SE" sz="1400" b="1" dirty="0"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59" name="Line 3201"/>
            <p:cNvCxnSpPr>
              <a:cxnSpLocks noChangeShapeType="1"/>
              <a:stCxn id="58" idx="0"/>
            </p:cNvCxnSpPr>
            <p:nvPr/>
          </p:nvCxnSpPr>
          <p:spPr bwMode="auto">
            <a:xfrm flipV="1">
              <a:off x="5428119" y="4441474"/>
              <a:ext cx="0" cy="32929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8" name="Group 77"/>
          <p:cNvGrpSpPr/>
          <p:nvPr/>
        </p:nvGrpSpPr>
        <p:grpSpPr>
          <a:xfrm>
            <a:off x="2484886" y="3212976"/>
            <a:ext cx="1153160" cy="1515110"/>
            <a:chOff x="2484886" y="3364156"/>
            <a:chExt cx="1153160" cy="1515110"/>
          </a:xfrm>
        </p:grpSpPr>
        <p:grpSp>
          <p:nvGrpSpPr>
            <p:cNvPr id="60" name="Group 59"/>
            <p:cNvGrpSpPr/>
            <p:nvPr/>
          </p:nvGrpSpPr>
          <p:grpSpPr>
            <a:xfrm>
              <a:off x="2710311" y="4087421"/>
              <a:ext cx="422910" cy="588645"/>
              <a:chOff x="1007105" y="1505326"/>
              <a:chExt cx="422910" cy="588645"/>
            </a:xfrm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353180" y="1712336"/>
                <a:ext cx="76200" cy="381635"/>
              </a:xfrm>
              <a:custGeom>
                <a:avLst/>
                <a:gdLst>
                  <a:gd name="T0" fmla="*/ 50 w 50"/>
                  <a:gd name="T1" fmla="*/ 234 h 234"/>
                  <a:gd name="T2" fmla="*/ 50 w 50"/>
                  <a:gd name="T3" fmla="*/ 142 h 234"/>
                  <a:gd name="T4" fmla="*/ 0 w 50"/>
                  <a:gd name="T5" fmla="*/ 142 h 234"/>
                  <a:gd name="T6" fmla="*/ 0 w 50"/>
                  <a:gd name="T7" fmla="*/ 0 h 234"/>
                  <a:gd name="T8" fmla="*/ 50 w 50"/>
                  <a:gd name="T9" fmla="*/ 0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34">
                    <a:moveTo>
                      <a:pt x="50" y="234"/>
                    </a:moveTo>
                    <a:lnTo>
                      <a:pt x="50" y="142"/>
                    </a:lnTo>
                    <a:lnTo>
                      <a:pt x="0" y="142"/>
                    </a:lnTo>
                    <a:lnTo>
                      <a:pt x="0" y="0"/>
                    </a:lnTo>
                    <a:lnTo>
                      <a:pt x="5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b="1"/>
              </a:p>
            </p:txBody>
          </p:sp>
          <p:cxnSp>
            <p:nvCxnSpPr>
              <p:cNvPr id="75" name="Line 2710"/>
              <p:cNvCxnSpPr>
                <a:cxnSpLocks noChangeShapeType="1"/>
              </p:cNvCxnSpPr>
              <p:nvPr/>
            </p:nvCxnSpPr>
            <p:spPr bwMode="auto">
              <a:xfrm flipV="1">
                <a:off x="1429380" y="1505326"/>
                <a:ext cx="635" cy="20383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6" name="Line 2711"/>
              <p:cNvCxnSpPr>
                <a:cxnSpLocks noChangeShapeType="1"/>
              </p:cNvCxnSpPr>
              <p:nvPr/>
            </p:nvCxnSpPr>
            <p:spPr bwMode="auto">
              <a:xfrm flipV="1">
                <a:off x="1289680" y="1712336"/>
                <a:ext cx="635" cy="23114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7" name="Line 2713"/>
              <p:cNvCxnSpPr>
                <a:cxnSpLocks noChangeShapeType="1"/>
              </p:cNvCxnSpPr>
              <p:nvPr/>
            </p:nvCxnSpPr>
            <p:spPr bwMode="auto">
              <a:xfrm flipH="1">
                <a:off x="1007105" y="1829176"/>
                <a:ext cx="22606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61" name="Line 2715"/>
            <p:cNvCxnSpPr>
              <a:cxnSpLocks noChangeShapeType="1"/>
            </p:cNvCxnSpPr>
            <p:nvPr/>
          </p:nvCxnSpPr>
          <p:spPr bwMode="auto">
            <a:xfrm>
              <a:off x="3133856" y="4194101"/>
              <a:ext cx="1962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2718"/>
            <p:cNvCxnSpPr>
              <a:cxnSpLocks noChangeShapeType="1"/>
            </p:cNvCxnSpPr>
            <p:nvPr/>
          </p:nvCxnSpPr>
          <p:spPr bwMode="auto">
            <a:xfrm flipV="1">
              <a:off x="3062736" y="3531796"/>
              <a:ext cx="113665" cy="15176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2728091" y="4565576"/>
              <a:ext cx="302895" cy="313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GND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2928751" y="3364156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2945408" y="3607999"/>
              <a:ext cx="360000" cy="582296"/>
              <a:chOff x="1252230" y="2010793"/>
              <a:chExt cx="360000" cy="582298"/>
            </a:xfrm>
          </p:grpSpPr>
          <p:cxnSp>
            <p:nvCxnSpPr>
              <p:cNvPr id="70" name="Line 3203"/>
              <p:cNvCxnSpPr>
                <a:cxnSpLocks noChangeShapeType="1"/>
              </p:cNvCxnSpPr>
              <p:nvPr/>
            </p:nvCxnSpPr>
            <p:spPr bwMode="auto">
              <a:xfrm flipV="1">
                <a:off x="1431935" y="2010793"/>
                <a:ext cx="0" cy="2519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Line 2727"/>
              <p:cNvCxnSpPr>
                <a:cxnSpLocks noChangeShapeType="1"/>
              </p:cNvCxnSpPr>
              <p:nvPr/>
            </p:nvCxnSpPr>
            <p:spPr bwMode="auto">
              <a:xfrm>
                <a:off x="1252230" y="2341812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2" name="Line 2727"/>
              <p:cNvCxnSpPr>
                <a:cxnSpLocks noChangeShapeType="1"/>
              </p:cNvCxnSpPr>
              <p:nvPr/>
            </p:nvCxnSpPr>
            <p:spPr bwMode="auto">
              <a:xfrm>
                <a:off x="1252230" y="2265003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3201"/>
              <p:cNvCxnSpPr>
                <a:cxnSpLocks noChangeShapeType="1"/>
              </p:cNvCxnSpPr>
              <p:nvPr/>
            </p:nvCxnSpPr>
            <p:spPr bwMode="auto">
              <a:xfrm flipV="1">
                <a:off x="1439500" y="2341178"/>
                <a:ext cx="0" cy="2519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66" name="Line 2716"/>
            <p:cNvCxnSpPr>
              <a:cxnSpLocks noChangeShapeType="1"/>
            </p:cNvCxnSpPr>
            <p:nvPr/>
          </p:nvCxnSpPr>
          <p:spPr bwMode="auto">
            <a:xfrm flipH="1">
              <a:off x="3069086" y="46894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3330071" y="4009316"/>
              <a:ext cx="307975" cy="280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2484886" y="4289986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SS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2909066" y="4377616"/>
              <a:ext cx="71755" cy="7175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 b="1"/>
            </a:p>
          </p:txBody>
        </p:sp>
      </p:grpSp>
      <p:sp>
        <p:nvSpPr>
          <p:cNvPr id="79" name="Oval 78"/>
          <p:cNvSpPr>
            <a:spLocks noChangeAspect="1"/>
          </p:cNvSpPr>
          <p:nvPr/>
        </p:nvSpPr>
        <p:spPr>
          <a:xfrm>
            <a:off x="5220072" y="2527428"/>
            <a:ext cx="71755" cy="7175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b="1"/>
          </a:p>
        </p:txBody>
      </p:sp>
    </p:spTree>
    <p:extLst>
      <p:ext uri="{BB962C8B-B14F-4D97-AF65-F5344CB8AC3E}">
        <p14:creationId xmlns:p14="http://schemas.microsoft.com/office/powerpoint/2010/main" val="6544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MCC092 IC Design - Lecture 3: The Inverter</a:t>
            </a:r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1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6" y="3583759"/>
            <a:ext cx="19351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6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6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0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6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683273" y="1101136"/>
            <a:ext cx="2176758" cy="2255654"/>
            <a:chOff x="2899297" y="1101136"/>
            <a:chExt cx="2176758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0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8" y="3356992"/>
            <a:ext cx="1950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09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3563888" y="1864071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689777" y="1654847"/>
            <a:ext cx="81028" cy="694033"/>
            <a:chOff x="2001794" y="3184975"/>
            <a:chExt cx="87780" cy="694033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19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81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1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6" y="3583759"/>
            <a:ext cx="19351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6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6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0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6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683273" y="1101136"/>
            <a:ext cx="2176758" cy="2255654"/>
            <a:chOff x="2899297" y="1101136"/>
            <a:chExt cx="2176758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8" y="3356992"/>
            <a:ext cx="1950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09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3563888" y="2766725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689777" y="2518943"/>
            <a:ext cx="81028" cy="694033"/>
            <a:chOff x="2001794" y="3184975"/>
            <a:chExt cx="87780" cy="694033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19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1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6" y="3583759"/>
            <a:ext cx="19351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6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3167976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0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6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555776" y="1101136"/>
            <a:ext cx="2304255" cy="2255654"/>
            <a:chOff x="2771800" y="1101136"/>
            <a:chExt cx="2304255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771800" y="2248201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8" y="3356992"/>
            <a:ext cx="1950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09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ectangle 61"/>
          <p:cNvSpPr/>
          <p:nvPr/>
        </p:nvSpPr>
        <p:spPr>
          <a:xfrm>
            <a:off x="3347864" y="2195572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3635896" y="2312904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19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Arrow Connector 73"/>
          <p:cNvCxnSpPr/>
          <p:nvPr/>
        </p:nvCxnSpPr>
        <p:spPr>
          <a:xfrm flipV="1">
            <a:off x="3623639" y="2766725"/>
            <a:ext cx="300289" cy="86211"/>
          </a:xfrm>
          <a:prstGeom prst="straightConnector1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3614799" y="1916832"/>
            <a:ext cx="300289" cy="86211"/>
          </a:xfrm>
          <a:prstGeom prst="straightConnector1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70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MOSFET I/V Characteristics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0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78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5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5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2" y="2076851"/>
            <a:ext cx="3744416" cy="560061"/>
            <a:chOff x="5375921" y="2060849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2060849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8"/>
            <a:ext cx="2573034" cy="594994"/>
            <a:chOff x="4707418" y="4202158"/>
            <a:chExt cx="2573034" cy="594994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998966" y="4202562"/>
            <a:ext cx="2556000" cy="594994"/>
            <a:chOff x="4707418" y="4202158"/>
            <a:chExt cx="2556000" cy="594994"/>
          </a:xfrm>
        </p:grpSpPr>
        <p:sp>
          <p:nvSpPr>
            <p:cNvPr id="43" name="Text Box 5"/>
            <p:cNvSpPr txBox="1">
              <a:spLocks noChangeArrowheads="1"/>
            </p:cNvSpPr>
            <p:nvPr/>
          </p:nvSpPr>
          <p:spPr bwMode="auto">
            <a:xfrm>
              <a:off x="4832180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4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45" name="Line 4"/>
          <p:cNvSpPr>
            <a:spLocks noChangeShapeType="1"/>
          </p:cNvSpPr>
          <p:nvPr/>
        </p:nvSpPr>
        <p:spPr bwMode="auto">
          <a:xfrm flipV="1">
            <a:off x="3935443" y="4183730"/>
            <a:ext cx="648339" cy="1080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2771800" y="4653136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488717" y="5301208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52" name="Group 51"/>
          <p:cNvGrpSpPr/>
          <p:nvPr/>
        </p:nvGrpSpPr>
        <p:grpSpPr>
          <a:xfrm>
            <a:off x="827584" y="5238000"/>
            <a:ext cx="3145561" cy="560061"/>
            <a:chOff x="827584" y="5238000"/>
            <a:chExt cx="3145561" cy="560061"/>
          </a:xfrm>
        </p:grpSpPr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54000" y="5263730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827584" y="5238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726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45" grpId="0" animBg="1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MOSFET I/V Characteristics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0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78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5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5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2" y="2076851"/>
            <a:ext cx="3744416" cy="560061"/>
            <a:chOff x="5375921" y="2060849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2060849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8"/>
            <a:ext cx="2573034" cy="594994"/>
            <a:chOff x="4707418" y="4202158"/>
            <a:chExt cx="2573034" cy="594994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44" name="Line 4"/>
          <p:cNvSpPr>
            <a:spLocks noChangeShapeType="1"/>
          </p:cNvSpPr>
          <p:nvPr/>
        </p:nvSpPr>
        <p:spPr bwMode="auto">
          <a:xfrm flipV="1">
            <a:off x="1998966" y="4202562"/>
            <a:ext cx="2556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2771800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 flipV="1">
            <a:off x="1835696" y="3122159"/>
            <a:ext cx="2748086" cy="1080000"/>
            <a:chOff x="1835696" y="4885404"/>
            <a:chExt cx="2748086" cy="1080000"/>
          </a:xfrm>
        </p:grpSpPr>
        <p:sp>
          <p:nvSpPr>
            <p:cNvPr id="45" name="Line 4"/>
            <p:cNvSpPr>
              <a:spLocks noChangeShapeType="1"/>
            </p:cNvSpPr>
            <p:nvPr/>
          </p:nvSpPr>
          <p:spPr bwMode="auto">
            <a:xfrm flipV="1">
              <a:off x="3935443" y="4885404"/>
              <a:ext cx="648339" cy="10800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35696" y="5952915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2123728" y="4237495"/>
            <a:ext cx="1407519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OFF: I</a:t>
            </a:r>
            <a:r>
              <a:rPr lang="en-US" sz="2000" i="1" baseline="-25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563888" y="2771636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827584" y="2772000"/>
            <a:ext cx="3145561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Saturation: 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DSAT,P</a:t>
            </a:r>
            <a:endParaRPr lang="en-US" sz="2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56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MOSFET I/V Characteristics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0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78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5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5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2" y="2076851"/>
            <a:ext cx="3744416" cy="560061"/>
            <a:chOff x="5375921" y="2060849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2060849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7"/>
            <a:ext cx="2739018" cy="594995"/>
            <a:chOff x="4707418" y="4202157"/>
            <a:chExt cx="2739018" cy="594995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>
              <a:off x="4707418" y="4202157"/>
              <a:ext cx="2739018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3" name="Group 2"/>
          <p:cNvGrpSpPr/>
          <p:nvPr/>
        </p:nvGrpSpPr>
        <p:grpSpPr>
          <a:xfrm flipV="1">
            <a:off x="4572000" y="3122159"/>
            <a:ext cx="2748086" cy="1080000"/>
            <a:chOff x="1835696" y="4885404"/>
            <a:chExt cx="2748086" cy="1080000"/>
          </a:xfrm>
        </p:grpSpPr>
        <p:sp>
          <p:nvSpPr>
            <p:cNvPr id="45" name="Line 4"/>
            <p:cNvSpPr>
              <a:spLocks noChangeShapeType="1"/>
            </p:cNvSpPr>
            <p:nvPr/>
          </p:nvSpPr>
          <p:spPr bwMode="auto">
            <a:xfrm flipV="1">
              <a:off x="3935443" y="4885404"/>
              <a:ext cx="648339" cy="10800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35696" y="5952915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5242863" y="2772000"/>
            <a:ext cx="3145561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Saturation: 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DSAT,P</a:t>
            </a:r>
            <a:endParaRPr lang="en-US" sz="2000" dirty="0">
              <a:latin typeface="Arial" pitchFamily="34" charset="0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484784"/>
            <a:ext cx="2877157" cy="267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6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4</a:t>
            </a:r>
            <a:endParaRPr lang="sv-SE" dirty="0"/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0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2008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3121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052736"/>
            <a:ext cx="2877157" cy="2670856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7350804" y="354602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590000" y="1844962"/>
            <a:ext cx="2214248" cy="1873386"/>
            <a:chOff x="4568704" y="2323508"/>
            <a:chExt cx="2214248" cy="1873385"/>
          </a:xfrm>
        </p:grpSpPr>
        <p:sp>
          <p:nvSpPr>
            <p:cNvPr id="46" name="Freeform 45"/>
            <p:cNvSpPr>
              <a:spLocks noChangeAspect="1"/>
            </p:cNvSpPr>
            <p:nvPr/>
          </p:nvSpPr>
          <p:spPr>
            <a:xfrm>
              <a:off x="5042103" y="2917822"/>
              <a:ext cx="1740849" cy="1279071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68704" y="2324894"/>
              <a:ext cx="446372" cy="187199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5042103" y="2323508"/>
              <a:ext cx="1740849" cy="1869496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69585 h 1499932"/>
                <a:gd name="connsiteX1" fmla="*/ 1078030 w 1078031"/>
                <a:gd name="connsiteY1" fmla="*/ 85019 h 1499932"/>
                <a:gd name="connsiteX2" fmla="*/ 1078031 w 1078031"/>
                <a:gd name="connsiteY2" fmla="*/ 729912 h 1499932"/>
                <a:gd name="connsiteX3" fmla="*/ 0 w 1078031"/>
                <a:gd name="connsiteY3" fmla="*/ 1499932 h 1499932"/>
                <a:gd name="connsiteX4" fmla="*/ 1 w 1078031"/>
                <a:gd name="connsiteY4" fmla="*/ 69585 h 1499932"/>
                <a:gd name="connsiteX0" fmla="*/ 1 w 1395660"/>
                <a:gd name="connsiteY0" fmla="*/ 75098 h 1505445"/>
                <a:gd name="connsiteX1" fmla="*/ 1395660 w 1395660"/>
                <a:gd name="connsiteY1" fmla="*/ 43974 h 1505445"/>
                <a:gd name="connsiteX2" fmla="*/ 1078031 w 1395660"/>
                <a:gd name="connsiteY2" fmla="*/ 735425 h 1505445"/>
                <a:gd name="connsiteX3" fmla="*/ 0 w 1395660"/>
                <a:gd name="connsiteY3" fmla="*/ 1505445 h 1505445"/>
                <a:gd name="connsiteX4" fmla="*/ 1 w 1395660"/>
                <a:gd name="connsiteY4" fmla="*/ 75098 h 1505445"/>
                <a:gd name="connsiteX0" fmla="*/ 1 w 1407005"/>
                <a:gd name="connsiteY0" fmla="*/ 75098 h 1505445"/>
                <a:gd name="connsiteX1" fmla="*/ 1395660 w 1407005"/>
                <a:gd name="connsiteY1" fmla="*/ 43974 h 1505445"/>
                <a:gd name="connsiteX2" fmla="*/ 1407005 w 1407005"/>
                <a:gd name="connsiteY2" fmla="*/ 479352 h 1505445"/>
                <a:gd name="connsiteX3" fmla="*/ 0 w 1407005"/>
                <a:gd name="connsiteY3" fmla="*/ 1505445 h 1505445"/>
                <a:gd name="connsiteX4" fmla="*/ 1 w 1407005"/>
                <a:gd name="connsiteY4" fmla="*/ 75098 h 1505445"/>
                <a:gd name="connsiteX0" fmla="*/ 1 w 1407005"/>
                <a:gd name="connsiteY0" fmla="*/ 73657 h 1504004"/>
                <a:gd name="connsiteX1" fmla="*/ 1395660 w 1407005"/>
                <a:gd name="connsiteY1" fmla="*/ 54007 h 1504004"/>
                <a:gd name="connsiteX2" fmla="*/ 1407005 w 1407005"/>
                <a:gd name="connsiteY2" fmla="*/ 477911 h 1504004"/>
                <a:gd name="connsiteX3" fmla="*/ 0 w 1407005"/>
                <a:gd name="connsiteY3" fmla="*/ 1504004 h 1504004"/>
                <a:gd name="connsiteX4" fmla="*/ 1 w 1407005"/>
                <a:gd name="connsiteY4" fmla="*/ 73657 h 1504004"/>
                <a:gd name="connsiteX0" fmla="*/ 1 w 1407005"/>
                <a:gd name="connsiteY0" fmla="*/ 113678 h 1544025"/>
                <a:gd name="connsiteX1" fmla="*/ 1395660 w 1407005"/>
                <a:gd name="connsiteY1" fmla="*/ 94028 h 1544025"/>
                <a:gd name="connsiteX2" fmla="*/ 1407005 w 1407005"/>
                <a:gd name="connsiteY2" fmla="*/ 517932 h 1544025"/>
                <a:gd name="connsiteX3" fmla="*/ 0 w 1407005"/>
                <a:gd name="connsiteY3" fmla="*/ 1544025 h 1544025"/>
                <a:gd name="connsiteX4" fmla="*/ 1 w 1407005"/>
                <a:gd name="connsiteY4" fmla="*/ 113678 h 1544025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0 h 1430347"/>
                <a:gd name="connsiteX1" fmla="*/ 1395660 w 1407005"/>
                <a:gd name="connsiteY1" fmla="*/ 3297 h 1430347"/>
                <a:gd name="connsiteX2" fmla="*/ 1407005 w 1407005"/>
                <a:gd name="connsiteY2" fmla="*/ 404254 h 1430347"/>
                <a:gd name="connsiteX3" fmla="*/ 0 w 1407005"/>
                <a:gd name="connsiteY3" fmla="*/ 1430347 h 1430347"/>
                <a:gd name="connsiteX4" fmla="*/ 1 w 140700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04254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27201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38673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50147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7045" h="1430347">
                  <a:moveTo>
                    <a:pt x="1" y="0"/>
                  </a:moveTo>
                  <a:lnTo>
                    <a:pt x="1407045" y="3297"/>
                  </a:lnTo>
                  <a:cubicBezTo>
                    <a:pt x="1407045" y="215053"/>
                    <a:pt x="1407005" y="238391"/>
                    <a:pt x="1407005" y="450147"/>
                  </a:cubicBezTo>
                  <a:lnTo>
                    <a:pt x="0" y="1430347"/>
                  </a:lnTo>
                  <a:cubicBezTo>
                    <a:pt x="0" y="1205758"/>
                    <a:pt x="1" y="224589"/>
                    <a:pt x="1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sv-SE" b="1" dirty="0">
                  <a:solidFill>
                    <a:schemeClr val="tx1"/>
                  </a:solidFill>
                </a:rPr>
                <a:t>N</a:t>
              </a:r>
              <a:r>
                <a:rPr lang="sv-SE" b="1" dirty="0" smtClean="0">
                  <a:solidFill>
                    <a:schemeClr val="tx1"/>
                  </a:solidFill>
                </a:rPr>
                <a:t>MOS</a:t>
              </a:r>
              <a:endParaRPr lang="sv-SE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Rectangle 51"/>
          <p:cNvSpPr/>
          <p:nvPr/>
        </p:nvSpPr>
        <p:spPr>
          <a:xfrm>
            <a:off x="6453138" y="369004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1191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375273" y="3765361"/>
            <a:ext cx="2185422" cy="1873131"/>
            <a:chOff x="2375273" y="4224399"/>
            <a:chExt cx="2185422" cy="1873130"/>
          </a:xfrm>
        </p:grpSpPr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2375273" y="4224399"/>
              <a:ext cx="1747067" cy="1279886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4114323" y="4228033"/>
              <a:ext cx="446372" cy="1869496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>
              <a:off x="2380269" y="4228033"/>
              <a:ext cx="1740849" cy="1869496"/>
            </a:xfrm>
            <a:custGeom>
              <a:avLst/>
              <a:gdLst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09511 h 1411111"/>
                <a:gd name="connsiteX3" fmla="*/ 33867 w 1411111"/>
                <a:gd name="connsiteY3" fmla="*/ 970845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09511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22578 w 1411111"/>
                <a:gd name="connsiteY2" fmla="*/ 1388533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88533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22399"/>
                <a:gd name="connsiteX1" fmla="*/ 1411111 w 1411111"/>
                <a:gd name="connsiteY1" fmla="*/ 1411111 h 1422399"/>
                <a:gd name="connsiteX2" fmla="*/ 0 w 1411111"/>
                <a:gd name="connsiteY2" fmla="*/ 1422399 h 1422399"/>
                <a:gd name="connsiteX3" fmla="*/ 0 w 1411111"/>
                <a:gd name="connsiteY3" fmla="*/ 982134 h 1422399"/>
                <a:gd name="connsiteX4" fmla="*/ 1399822 w 1411111"/>
                <a:gd name="connsiteY4" fmla="*/ 0 h 1422399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411110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422513 w 1422513"/>
                <a:gd name="connsiteY0" fmla="*/ 0 h 1411111"/>
                <a:gd name="connsiteX1" fmla="*/ 1411111 w 1422513"/>
                <a:gd name="connsiteY1" fmla="*/ 1411111 h 1411111"/>
                <a:gd name="connsiteX2" fmla="*/ 0 w 1422513"/>
                <a:gd name="connsiteY2" fmla="*/ 1411110 h 1411111"/>
                <a:gd name="connsiteX3" fmla="*/ 0 w 1422513"/>
                <a:gd name="connsiteY3" fmla="*/ 982134 h 1411111"/>
                <a:gd name="connsiteX4" fmla="*/ 1422513 w 1422513"/>
                <a:gd name="connsiteY4" fmla="*/ 0 h 1411111"/>
                <a:gd name="connsiteX0" fmla="*/ 1422513 w 1423640"/>
                <a:gd name="connsiteY0" fmla="*/ 0 h 1411111"/>
                <a:gd name="connsiteX1" fmla="*/ 1422547 w 1423640"/>
                <a:gd name="connsiteY1" fmla="*/ 1411111 h 1411111"/>
                <a:gd name="connsiteX2" fmla="*/ 0 w 1423640"/>
                <a:gd name="connsiteY2" fmla="*/ 1411110 h 1411111"/>
                <a:gd name="connsiteX3" fmla="*/ 0 w 1423640"/>
                <a:gd name="connsiteY3" fmla="*/ 982134 h 1411111"/>
                <a:gd name="connsiteX4" fmla="*/ 1422513 w 1423640"/>
                <a:gd name="connsiteY4" fmla="*/ 0 h 1411111"/>
                <a:gd name="connsiteX0" fmla="*/ 1422513 w 1423640"/>
                <a:gd name="connsiteY0" fmla="*/ 0 h 1411111"/>
                <a:gd name="connsiteX1" fmla="*/ 1422547 w 1423640"/>
                <a:gd name="connsiteY1" fmla="*/ 1411111 h 1411111"/>
                <a:gd name="connsiteX2" fmla="*/ 11438 w 1423640"/>
                <a:gd name="connsiteY2" fmla="*/ 1411110 h 1411111"/>
                <a:gd name="connsiteX3" fmla="*/ 0 w 1423640"/>
                <a:gd name="connsiteY3" fmla="*/ 982134 h 1411111"/>
                <a:gd name="connsiteX4" fmla="*/ 1422513 w 1423640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0 w 1412202"/>
                <a:gd name="connsiteY3" fmla="*/ 982134 h 1411111"/>
                <a:gd name="connsiteX4" fmla="*/ 1411075 w 1412202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11355 w 1412202"/>
                <a:gd name="connsiteY3" fmla="*/ 959443 h 1411111"/>
                <a:gd name="connsiteX4" fmla="*/ 1411075 w 1412202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0 w 1412202"/>
                <a:gd name="connsiteY3" fmla="*/ 959443 h 1411111"/>
                <a:gd name="connsiteX4" fmla="*/ 1411075 w 1412202"/>
                <a:gd name="connsiteY4" fmla="*/ 0 h 141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202" h="1411111">
                  <a:moveTo>
                    <a:pt x="1411075" y="0"/>
                  </a:moveTo>
                  <a:cubicBezTo>
                    <a:pt x="1407274" y="470370"/>
                    <a:pt x="1414910" y="940741"/>
                    <a:pt x="1411109" y="1411111"/>
                  </a:cubicBezTo>
                  <a:lnTo>
                    <a:pt x="0" y="1411110"/>
                  </a:lnTo>
                  <a:lnTo>
                    <a:pt x="0" y="959443"/>
                  </a:lnTo>
                  <a:lnTo>
                    <a:pt x="1411075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PMOS</a:t>
              </a:r>
              <a:endParaRPr lang="sv-SE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Right Arrow 57"/>
          <p:cNvSpPr/>
          <p:nvPr/>
        </p:nvSpPr>
        <p:spPr>
          <a:xfrm rot="19522121">
            <a:off x="3684006" y="3257292"/>
            <a:ext cx="2215766" cy="612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/>
          </a:p>
        </p:txBody>
      </p:sp>
      <p:sp>
        <p:nvSpPr>
          <p:cNvPr id="60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</a:t>
            </a:r>
            <a:r>
              <a:rPr lang="sv-SE" baseline="-25000" dirty="0" smtClean="0"/>
              <a:t>IN</a:t>
            </a:r>
            <a:r>
              <a:rPr lang="sv-SE" dirty="0" smtClean="0"/>
              <a:t>/V</a:t>
            </a:r>
            <a:r>
              <a:rPr lang="sv-SE" baseline="-25000" dirty="0" smtClean="0"/>
              <a:t>OUT</a:t>
            </a:r>
            <a:r>
              <a:rPr lang="sv-SE" dirty="0" smtClean="0"/>
              <a:t> voltage plane</a:t>
            </a:r>
            <a:endParaRPr lang="sv-SE" dirty="0"/>
          </a:p>
        </p:txBody>
      </p:sp>
      <p:sp>
        <p:nvSpPr>
          <p:cNvPr id="61" name="Rectangle 60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16184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>
          <a:solidFill>
            <a:srgbClr val="000000"/>
          </a:solidFill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 dirty="0"/>
        </a:defPPr>
      </a:lstStyle>
    </a:spDef>
    <a:lnDef>
      <a:spPr>
        <a:ln w="28575">
          <a:solidFill>
            <a:schemeClr val="tx1"/>
          </a:solidFill>
          <a:prstDash val="dash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3171</TotalTime>
  <Words>1201</Words>
  <Application>Microsoft Office PowerPoint</Application>
  <PresentationFormat>On-screen Show (4:3)</PresentationFormat>
  <Paragraphs>586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Geneva</vt:lpstr>
      <vt:lpstr>Symbol</vt:lpstr>
      <vt:lpstr>Times New Roman</vt:lpstr>
      <vt:lpstr>Office Theme</vt:lpstr>
      <vt:lpstr>Equation</vt:lpstr>
      <vt:lpstr>The CMOS Inverter</vt:lpstr>
      <vt:lpstr>Where are we?</vt:lpstr>
      <vt:lpstr>Where are we?</vt:lpstr>
      <vt:lpstr>Where are we?</vt:lpstr>
      <vt:lpstr>Where are we?</vt:lpstr>
      <vt:lpstr>MOSFET I/V Characteristics</vt:lpstr>
      <vt:lpstr>MOSFET I/V Characteristics</vt:lpstr>
      <vt:lpstr>MOSFET I/V Characteristics</vt:lpstr>
      <vt:lpstr>VIN/VOUT voltage plane</vt:lpstr>
      <vt:lpstr>VIN/VOUT voltage plane</vt:lpstr>
      <vt:lpstr>Voltage Transfer Characteristic - VTC</vt:lpstr>
      <vt:lpstr>Voltage Transfer Characteristic - VTC</vt:lpstr>
      <vt:lpstr>Voltage Transfer Characteristic - VTC</vt:lpstr>
      <vt:lpstr>Voltage Transfer Characteristic - VTC</vt:lpstr>
      <vt:lpstr>Voltage Transfer Characteristic - VTC</vt:lpstr>
      <vt:lpstr>Voltage Transfer Characteristic - VTC</vt:lpstr>
      <vt:lpstr>The voltage characteristic (VTC)</vt:lpstr>
      <vt:lpstr>The voltage characteristic (VTC)</vt:lpstr>
      <vt:lpstr>The voltage characteristic (VTC)</vt:lpstr>
      <vt:lpstr>Noise Margins- NML</vt:lpstr>
      <vt:lpstr>Noise Margins- NML</vt:lpstr>
      <vt:lpstr>Butterfly Diagram</vt:lpstr>
      <vt:lpstr>Noise Margins – skewed inverters</vt:lpstr>
      <vt:lpstr>Noise Margins – an example</vt:lpstr>
      <vt:lpstr>Noise Margins – an example</vt:lpstr>
      <vt:lpstr>Summary</vt:lpstr>
      <vt:lpstr>Why not n-switches in pull-up networks?</vt:lpstr>
      <vt:lpstr>Why not p-switches in pull-down networks?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CMOS Inverter</dc:title>
  <dc:creator>användare</dc:creator>
  <cp:lastModifiedBy>Kjell Jeppson</cp:lastModifiedBy>
  <cp:revision>293</cp:revision>
  <cp:lastPrinted>2017-09-05T14:38:58Z</cp:lastPrinted>
  <dcterms:created xsi:type="dcterms:W3CDTF">2016-09-02T11:30:06Z</dcterms:created>
  <dcterms:modified xsi:type="dcterms:W3CDTF">2017-09-05T14:54:30Z</dcterms:modified>
</cp:coreProperties>
</file>