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88" r:id="rId2"/>
    <p:sldId id="287" r:id="rId3"/>
    <p:sldId id="291" r:id="rId4"/>
    <p:sldId id="307" r:id="rId5"/>
    <p:sldId id="308" r:id="rId6"/>
    <p:sldId id="298" r:id="rId7"/>
    <p:sldId id="309" r:id="rId8"/>
    <p:sldId id="310" r:id="rId9"/>
    <p:sldId id="299" r:id="rId10"/>
    <p:sldId id="300" r:id="rId11"/>
    <p:sldId id="312" r:id="rId12"/>
    <p:sldId id="311" r:id="rId13"/>
    <p:sldId id="301" r:id="rId14"/>
    <p:sldId id="302" r:id="rId15"/>
    <p:sldId id="303" r:id="rId16"/>
    <p:sldId id="313" r:id="rId17"/>
    <p:sldId id="305" r:id="rId18"/>
    <p:sldId id="294"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88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9FADD-2D95-48DF-BC3A-78284EB2908E}" type="datetimeFigureOut">
              <a:rPr lang="sv-SE" smtClean="0"/>
              <a:t>2017-09-18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2F376-F41D-400D-83C6-11313E9467FA}" type="slidenum">
              <a:rPr lang="sv-SE" smtClean="0"/>
              <a:t>‹#›</a:t>
            </a:fld>
            <a:endParaRPr lang="sv-SE"/>
          </a:p>
        </p:txBody>
      </p:sp>
    </p:spTree>
    <p:extLst>
      <p:ext uri="{BB962C8B-B14F-4D97-AF65-F5344CB8AC3E}">
        <p14:creationId xmlns:p14="http://schemas.microsoft.com/office/powerpoint/2010/main" val="353864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One of the main themes of this course is the design of n-bit adders. For starters, we will do that by designing the adder as an iterative logic array. For this, we need to design one Full Adder cell as the one shown here. We will use the methods discussed in this lecture to design the cell with MOSFETs from the Boolean truth table.</a:t>
            </a:r>
          </a:p>
          <a:p>
            <a:endParaRPr lang="sv-SE" dirty="0"/>
          </a:p>
          <a:p>
            <a:r>
              <a:rPr lang="sv-SE" dirty="0" smtClean="0"/>
              <a:t>Then we will build an iterative logic array from many instances of this cell.</a:t>
            </a:r>
          </a:p>
          <a:p>
            <a:endParaRPr lang="sv-SE" dirty="0"/>
          </a:p>
          <a:p>
            <a:r>
              <a:rPr lang="sv-SE" dirty="0" smtClean="0"/>
              <a:t>The two numbers to be added are enetered at the top. The carry-in is entered to the LSB (least significant bit) to the right. As the carry ripples from cell to cell, from right to left, the sums pop out at the bottom.</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3</a:t>
            </a:fld>
            <a:endParaRPr lang="sv-SE"/>
          </a:p>
        </p:txBody>
      </p:sp>
    </p:spTree>
    <p:extLst>
      <p:ext uri="{BB962C8B-B14F-4D97-AF65-F5344CB8AC3E}">
        <p14:creationId xmlns:p14="http://schemas.microsoft.com/office/powerpoint/2010/main" val="222133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One of the main themes of this course is the design of n-bit adders. For starters, we will do that by designing the adder as an iterative logic array. For this, we need to design one Full Adder cell as the one shown here. We will use the methods discussed in this lecture to design the cell with MOSFETs from the Boolean truth table.</a:t>
            </a:r>
          </a:p>
          <a:p>
            <a:endParaRPr lang="sv-SE" dirty="0"/>
          </a:p>
          <a:p>
            <a:r>
              <a:rPr lang="sv-SE" dirty="0" smtClean="0"/>
              <a:t>Then we will build an iterative logic array from many instances of this cell.</a:t>
            </a:r>
          </a:p>
          <a:p>
            <a:endParaRPr lang="sv-SE" dirty="0"/>
          </a:p>
          <a:p>
            <a:r>
              <a:rPr lang="sv-SE" dirty="0" smtClean="0"/>
              <a:t>The two numbers to be added are enetered at the top. The carry-in is entered to the LSB (least significant bit) to the right. As the carry ripples from cell to cell, from right to left, the sums pop out at the bottom.</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4</a:t>
            </a:fld>
            <a:endParaRPr lang="sv-SE"/>
          </a:p>
        </p:txBody>
      </p:sp>
    </p:spTree>
    <p:extLst>
      <p:ext uri="{BB962C8B-B14F-4D97-AF65-F5344CB8AC3E}">
        <p14:creationId xmlns:p14="http://schemas.microsoft.com/office/powerpoint/2010/main" val="222133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One of the main themes of this course is the design of n-bit adders. For starters, we will do that by designing the adder as an iterative logic array. For this, we need to design one Full Adder cell as the one shown here. We will use the methods discussed in this lecture to design the cell with MOSFETs from the Boolean truth table.</a:t>
            </a:r>
          </a:p>
          <a:p>
            <a:endParaRPr lang="sv-SE" dirty="0"/>
          </a:p>
          <a:p>
            <a:r>
              <a:rPr lang="sv-SE" dirty="0" smtClean="0"/>
              <a:t>Then we will build an iterative logic array from many instances of this cell.</a:t>
            </a:r>
          </a:p>
          <a:p>
            <a:endParaRPr lang="sv-SE" dirty="0"/>
          </a:p>
          <a:p>
            <a:r>
              <a:rPr lang="sv-SE" dirty="0" smtClean="0"/>
              <a:t>The two numbers to be added are enetered at the top. The carry-in is entered to the LSB (least significant bit) to the right. As the carry ripples from cell to cell, from right to left, the sums pop out at the bottom.</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5</a:t>
            </a:fld>
            <a:endParaRPr lang="sv-SE"/>
          </a:p>
        </p:txBody>
      </p:sp>
    </p:spTree>
    <p:extLst>
      <p:ext uri="{BB962C8B-B14F-4D97-AF65-F5344CB8AC3E}">
        <p14:creationId xmlns:p14="http://schemas.microsoft.com/office/powerpoint/2010/main" val="222133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r>
              <a:rPr lang="sv-SE" smtClean="0"/>
              <a:t>2017-09-18</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1443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2017-09-18</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53451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2017-09-18</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17051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2017-09-18</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8827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sv-SE" smtClean="0"/>
              <a:t>2017-09-18</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24132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r>
              <a:rPr lang="sv-SE" smtClean="0"/>
              <a:t>2017-09-18</a:t>
            </a:r>
            <a:endParaRPr lang="sv-SE"/>
          </a:p>
        </p:txBody>
      </p:sp>
      <p:sp>
        <p:nvSpPr>
          <p:cNvPr id="6" name="Footer Placeholder 5"/>
          <p:cNvSpPr>
            <a:spLocks noGrp="1"/>
          </p:cNvSpPr>
          <p:nvPr>
            <p:ph type="ftr" sz="quarter" idx="11"/>
          </p:nvPr>
        </p:nvSpPr>
        <p:spPr/>
        <p:txBody>
          <a:bodyPr/>
          <a:lstStyle/>
          <a:p>
            <a:r>
              <a:rPr lang="sv-SE" smtClean="0"/>
              <a:t>MCC092 Integrated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79536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r>
              <a:rPr lang="sv-SE" smtClean="0"/>
              <a:t>2017-09-18</a:t>
            </a:r>
            <a:endParaRPr lang="sv-SE"/>
          </a:p>
        </p:txBody>
      </p:sp>
      <p:sp>
        <p:nvSpPr>
          <p:cNvPr id="8" name="Footer Placeholder 7"/>
          <p:cNvSpPr>
            <a:spLocks noGrp="1"/>
          </p:cNvSpPr>
          <p:nvPr>
            <p:ph type="ftr" sz="quarter" idx="11"/>
          </p:nvPr>
        </p:nvSpPr>
        <p:spPr/>
        <p:txBody>
          <a:bodyPr/>
          <a:lstStyle/>
          <a:p>
            <a:r>
              <a:rPr lang="sv-SE" smtClean="0"/>
              <a:t>MCC092 Integrated Circuit Design</a:t>
            </a:r>
            <a:endParaRPr lang="sv-SE"/>
          </a:p>
        </p:txBody>
      </p:sp>
      <p:sp>
        <p:nvSpPr>
          <p:cNvPr id="9" name="Slide Number Placeholder 8"/>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24484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08079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2017-09-18</a:t>
            </a:r>
            <a:endParaRPr lang="sv-SE"/>
          </a:p>
        </p:txBody>
      </p:sp>
      <p:sp>
        <p:nvSpPr>
          <p:cNvPr id="3" name="Footer Placeholder 2"/>
          <p:cNvSpPr>
            <a:spLocks noGrp="1"/>
          </p:cNvSpPr>
          <p:nvPr>
            <p:ph type="ftr" sz="quarter" idx="11"/>
          </p:nvPr>
        </p:nvSpPr>
        <p:spPr/>
        <p:txBody>
          <a:bodyPr/>
          <a:lstStyle/>
          <a:p>
            <a:r>
              <a:rPr lang="sv-SE" smtClean="0"/>
              <a:t>MCC092 Integrated Circuit Design</a:t>
            </a:r>
            <a:endParaRPr lang="sv-SE"/>
          </a:p>
        </p:txBody>
      </p:sp>
      <p:sp>
        <p:nvSpPr>
          <p:cNvPr id="4" name="Slide Number Placeholder 3"/>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8336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2017-09-18</a:t>
            </a:r>
            <a:endParaRPr lang="sv-SE"/>
          </a:p>
        </p:txBody>
      </p:sp>
      <p:sp>
        <p:nvSpPr>
          <p:cNvPr id="6" name="Footer Placeholder 5"/>
          <p:cNvSpPr>
            <a:spLocks noGrp="1"/>
          </p:cNvSpPr>
          <p:nvPr>
            <p:ph type="ftr" sz="quarter" idx="11"/>
          </p:nvPr>
        </p:nvSpPr>
        <p:spPr/>
        <p:txBody>
          <a:bodyPr/>
          <a:lstStyle/>
          <a:p>
            <a:r>
              <a:rPr lang="sv-SE" smtClean="0"/>
              <a:t>MCC092 Integrated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92713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2017-09-18</a:t>
            </a:r>
            <a:endParaRPr lang="sv-SE"/>
          </a:p>
        </p:txBody>
      </p:sp>
      <p:sp>
        <p:nvSpPr>
          <p:cNvPr id="6" name="Footer Placeholder 5"/>
          <p:cNvSpPr>
            <a:spLocks noGrp="1"/>
          </p:cNvSpPr>
          <p:nvPr>
            <p:ph type="ftr" sz="quarter" idx="11"/>
          </p:nvPr>
        </p:nvSpPr>
        <p:spPr/>
        <p:txBody>
          <a:bodyPr/>
          <a:lstStyle/>
          <a:p>
            <a:r>
              <a:rPr lang="sv-SE" smtClean="0"/>
              <a:t>MCC092 Integrated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07807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2017-09-18</a:t>
            </a: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MCC092 Integrated Circuit Design</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B585A-C521-441E-B402-A9F7912DA359}" type="slidenum">
              <a:rPr lang="sv-SE" smtClean="0"/>
              <a:t>‹#›</a:t>
            </a:fld>
            <a:endParaRPr lang="sv-SE"/>
          </a:p>
        </p:txBody>
      </p:sp>
    </p:spTree>
    <p:extLst>
      <p:ext uri="{BB962C8B-B14F-4D97-AF65-F5344CB8AC3E}">
        <p14:creationId xmlns:p14="http://schemas.microsoft.com/office/powerpoint/2010/main" val="402652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2.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6.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13.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L</a:t>
            </a:r>
            <a:r>
              <a:rPr lang="sv-SE" dirty="0" smtClean="0"/>
              <a:t>ab 2 </a:t>
            </a:r>
            <a:r>
              <a:rPr lang="sv-SE" dirty="0"/>
              <a:t>S</a:t>
            </a:r>
            <a:r>
              <a:rPr lang="sv-SE" dirty="0" smtClean="0"/>
              <a:t>ummary</a:t>
            </a:r>
            <a:endParaRPr lang="sv-SE" dirty="0"/>
          </a:p>
        </p:txBody>
      </p:sp>
      <p:sp>
        <p:nvSpPr>
          <p:cNvPr id="3" name="Subtitle 2"/>
          <p:cNvSpPr>
            <a:spLocks noGrp="1"/>
          </p:cNvSpPr>
          <p:nvPr>
            <p:ph type="subTitle" idx="1"/>
          </p:nvPr>
        </p:nvSpPr>
        <p:spPr/>
        <p:txBody>
          <a:bodyPr/>
          <a:lstStyle/>
          <a:p>
            <a:r>
              <a:rPr lang="sv-SE" dirty="0" smtClean="0"/>
              <a:t>Carry cell design</a:t>
            </a:r>
            <a:endParaRPr lang="sv-SE" dirty="0"/>
          </a:p>
        </p:txBody>
      </p:sp>
    </p:spTree>
    <p:extLst>
      <p:ext uri="{BB962C8B-B14F-4D97-AF65-F5344CB8AC3E}">
        <p14:creationId xmlns:p14="http://schemas.microsoft.com/office/powerpoint/2010/main" val="821654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2015 hand-in examples</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10</a:t>
            </a:fld>
            <a:endParaRPr lang="sv-SE"/>
          </a:p>
        </p:txBody>
      </p:sp>
      <p:pic>
        <p:nvPicPr>
          <p:cNvPr id="6" name="Picture 5"/>
          <p:cNvPicPr>
            <a:picLocks noChangeAspect="1"/>
          </p:cNvPicPr>
          <p:nvPr/>
        </p:nvPicPr>
        <p:blipFill>
          <a:blip r:embed="rId2"/>
          <a:stretch>
            <a:fillRect/>
          </a:stretch>
        </p:blipFill>
        <p:spPr>
          <a:xfrm>
            <a:off x="467544" y="1365978"/>
            <a:ext cx="4341706" cy="4007238"/>
          </a:xfrm>
          <a:prstGeom prst="rect">
            <a:avLst/>
          </a:prstGeom>
        </p:spPr>
      </p:pic>
      <p:cxnSp>
        <p:nvCxnSpPr>
          <p:cNvPr id="10" name="Straight Connector 9"/>
          <p:cNvCxnSpPr/>
          <p:nvPr/>
        </p:nvCxnSpPr>
        <p:spPr>
          <a:xfrm flipH="1">
            <a:off x="5220072" y="3331007"/>
            <a:ext cx="219527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359039" y="3004380"/>
            <a:ext cx="601238" cy="648000"/>
            <a:chOff x="2357493" y="2506842"/>
            <a:chExt cx="601238" cy="648000"/>
          </a:xfrm>
        </p:grpSpPr>
        <p:sp>
          <p:nvSpPr>
            <p:cNvPr id="31" name="Isosceles Triangle 30"/>
            <p:cNvSpPr>
              <a:spLocks noChangeAspect="1"/>
            </p:cNvSpPr>
            <p:nvPr/>
          </p:nvSpPr>
          <p:spPr>
            <a:xfrm rot="5400000" flipH="1">
              <a:off x="2282609" y="2581726"/>
              <a:ext cx="648000" cy="498231"/>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Oval 31"/>
            <p:cNvSpPr/>
            <p:nvPr/>
          </p:nvSpPr>
          <p:spPr>
            <a:xfrm flipH="1">
              <a:off x="2865598" y="2784275"/>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2" name="Rectangle 11"/>
          <p:cNvSpPr/>
          <p:nvPr/>
        </p:nvSpPr>
        <p:spPr>
          <a:xfrm>
            <a:off x="4772808" y="3097147"/>
            <a:ext cx="519272" cy="369332"/>
          </a:xfrm>
          <a:prstGeom prst="rect">
            <a:avLst/>
          </a:prstGeom>
        </p:spPr>
        <p:txBody>
          <a:bodyPr wrap="square">
            <a:spAutoFit/>
          </a:bodyPr>
          <a:lstStyle/>
          <a:p>
            <a:pPr algn="ctr"/>
            <a:r>
              <a:rPr lang="sv-SE" dirty="0" err="1" smtClean="0"/>
              <a:t>c</a:t>
            </a:r>
            <a:r>
              <a:rPr lang="sv-SE" baseline="-25000" dirty="0" err="1" smtClean="0"/>
              <a:t>in</a:t>
            </a:r>
            <a:endParaRPr lang="sv-SE" dirty="0" smtClean="0">
              <a:solidFill>
                <a:schemeClr val="tx1"/>
              </a:solidFill>
            </a:endParaRPr>
          </a:p>
        </p:txBody>
      </p:sp>
      <p:grpSp>
        <p:nvGrpSpPr>
          <p:cNvPr id="13" name="Group 12"/>
          <p:cNvGrpSpPr/>
          <p:nvPr/>
        </p:nvGrpSpPr>
        <p:grpSpPr>
          <a:xfrm flipH="1">
            <a:off x="6340082" y="2400924"/>
            <a:ext cx="220136" cy="756000"/>
            <a:chOff x="4552408" y="1870772"/>
            <a:chExt cx="220136" cy="756000"/>
          </a:xfrm>
        </p:grpSpPr>
        <p:cxnSp>
          <p:nvCxnSpPr>
            <p:cNvPr id="29" name="Straight Connector 28"/>
            <p:cNvCxnSpPr/>
            <p:nvPr/>
          </p:nvCxnSpPr>
          <p:spPr>
            <a:xfrm rot="5400000">
              <a:off x="4394544" y="2248772"/>
              <a:ext cx="756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174408" y="2248772"/>
              <a:ext cx="756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flipH="1">
            <a:off x="6205566" y="3068030"/>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sp>
        <p:nvSpPr>
          <p:cNvPr id="15" name="Oval 14"/>
          <p:cNvSpPr/>
          <p:nvPr/>
        </p:nvSpPr>
        <p:spPr>
          <a:xfrm flipH="1">
            <a:off x="6730499" y="3281814"/>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6127040" y="2094739"/>
            <a:ext cx="419491"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17" name="Rectangle 16"/>
          <p:cNvSpPr/>
          <p:nvPr/>
        </p:nvSpPr>
        <p:spPr>
          <a:xfrm>
            <a:off x="6388375" y="2094739"/>
            <a:ext cx="419491"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18" name="Rectangle 17"/>
          <p:cNvSpPr/>
          <p:nvPr/>
        </p:nvSpPr>
        <p:spPr>
          <a:xfrm>
            <a:off x="6833144" y="3002776"/>
            <a:ext cx="582205" cy="369332"/>
          </a:xfrm>
          <a:prstGeom prst="rect">
            <a:avLst/>
          </a:prstGeom>
        </p:spPr>
        <p:txBody>
          <a:bodyPr wrap="square">
            <a:spAutoFit/>
          </a:bodyPr>
          <a:lstStyle/>
          <a:p>
            <a:pPr algn="ctr"/>
            <a:r>
              <a:rPr lang="sv-SE" dirty="0" err="1" smtClean="0"/>
              <a:t>c</a:t>
            </a:r>
            <a:r>
              <a:rPr lang="sv-SE" baseline="-25000" dirty="0" err="1" smtClean="0"/>
              <a:t>out</a:t>
            </a:r>
            <a:endParaRPr lang="sv-SE" dirty="0" smtClean="0">
              <a:solidFill>
                <a:schemeClr val="tx1"/>
              </a:solidFill>
            </a:endParaRPr>
          </a:p>
        </p:txBody>
      </p:sp>
      <p:grpSp>
        <p:nvGrpSpPr>
          <p:cNvPr id="38" name="Group 37"/>
          <p:cNvGrpSpPr>
            <a:grpSpLocks noChangeAspect="1"/>
          </p:cNvGrpSpPr>
          <p:nvPr/>
        </p:nvGrpSpPr>
        <p:grpSpPr>
          <a:xfrm rot="5400000">
            <a:off x="6241967" y="2543778"/>
            <a:ext cx="200413" cy="216000"/>
            <a:chOff x="5327000" y="5118877"/>
            <a:chExt cx="601238" cy="648000"/>
          </a:xfrm>
        </p:grpSpPr>
        <p:sp>
          <p:nvSpPr>
            <p:cNvPr id="39" name="Isosceles Triangle 38"/>
            <p:cNvSpPr>
              <a:spLocks noChangeAspect="1"/>
            </p:cNvSpPr>
            <p:nvPr/>
          </p:nvSpPr>
          <p:spPr>
            <a:xfrm rot="5400000" flipH="1">
              <a:off x="5252116" y="5193761"/>
              <a:ext cx="648000" cy="498231"/>
            </a:xfrm>
            <a:prstGeom prst="triangl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Oval 39"/>
            <p:cNvSpPr/>
            <p:nvPr/>
          </p:nvSpPr>
          <p:spPr>
            <a:xfrm flipH="1">
              <a:off x="5835105" y="5396310"/>
              <a:ext cx="93133" cy="93133"/>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1" name="Group 40"/>
          <p:cNvGrpSpPr>
            <a:grpSpLocks noChangeAspect="1"/>
          </p:cNvGrpSpPr>
          <p:nvPr/>
        </p:nvGrpSpPr>
        <p:grpSpPr>
          <a:xfrm rot="5400000">
            <a:off x="6465314" y="2543778"/>
            <a:ext cx="200413" cy="216000"/>
            <a:chOff x="5327000" y="5118877"/>
            <a:chExt cx="601238" cy="648000"/>
          </a:xfrm>
        </p:grpSpPr>
        <p:sp>
          <p:nvSpPr>
            <p:cNvPr id="42" name="Isosceles Triangle 41"/>
            <p:cNvSpPr>
              <a:spLocks noChangeAspect="1"/>
            </p:cNvSpPr>
            <p:nvPr/>
          </p:nvSpPr>
          <p:spPr>
            <a:xfrm rot="5400000" flipH="1">
              <a:off x="5252116" y="5193761"/>
              <a:ext cx="648000" cy="498231"/>
            </a:xfrm>
            <a:prstGeom prst="triangl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Oval 42"/>
            <p:cNvSpPr/>
            <p:nvPr/>
          </p:nvSpPr>
          <p:spPr>
            <a:xfrm flipH="1">
              <a:off x="5835105" y="5396310"/>
              <a:ext cx="93133" cy="93133"/>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 name="Rectangle 43"/>
          <p:cNvSpPr/>
          <p:nvPr/>
        </p:nvSpPr>
        <p:spPr>
          <a:xfrm>
            <a:off x="5035826" y="3933056"/>
            <a:ext cx="3189952" cy="646331"/>
          </a:xfrm>
          <a:prstGeom prst="rect">
            <a:avLst/>
          </a:prstGeom>
        </p:spPr>
        <p:txBody>
          <a:bodyPr wrap="square">
            <a:spAutoFit/>
          </a:bodyPr>
          <a:lstStyle/>
          <a:p>
            <a:pPr algn="ctr"/>
            <a:r>
              <a:rPr lang="sv-SE" dirty="0"/>
              <a:t>D</a:t>
            </a:r>
            <a:r>
              <a:rPr lang="sv-SE" dirty="0" smtClean="0"/>
              <a:t>esign structure chosen by a number of 2015 students!</a:t>
            </a:r>
            <a:endParaRPr lang="sv-SE" dirty="0"/>
          </a:p>
        </p:txBody>
      </p:sp>
    </p:spTree>
    <p:extLst>
      <p:ext uri="{BB962C8B-B14F-4D97-AF65-F5344CB8AC3E}">
        <p14:creationId xmlns:p14="http://schemas.microsoft.com/office/powerpoint/2010/main" val="309935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2017 hand-in example</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11</a:t>
            </a:fld>
            <a:endParaRPr lang="sv-SE"/>
          </a:p>
        </p:txBody>
      </p:sp>
      <p:pic>
        <p:nvPicPr>
          <p:cNvPr id="12290" name="Picture 2" descr="C:\Users\Administratör\Documents\Chalmers\IMG_6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412776"/>
            <a:ext cx="5783066"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945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2017 hand-in example</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12</a:t>
            </a:fld>
            <a:endParaRPr lang="sv-SE"/>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56" y="1484784"/>
            <a:ext cx="741148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99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13</a:t>
            </a:fld>
            <a:endParaRPr lang="sv-SE"/>
          </a:p>
        </p:txBody>
      </p:sp>
      <p:sp>
        <p:nvSpPr>
          <p:cNvPr id="22" name="Rectangle 21"/>
          <p:cNvSpPr/>
          <p:nvPr/>
        </p:nvSpPr>
        <p:spPr>
          <a:xfrm>
            <a:off x="1863960" y="4614882"/>
            <a:ext cx="711886" cy="369332"/>
          </a:xfrm>
          <a:prstGeom prst="rect">
            <a:avLst/>
          </a:prstGeom>
        </p:spPr>
        <p:txBody>
          <a:bodyPr wrap="square">
            <a:spAutoFit/>
          </a:bodyPr>
          <a:lstStyle/>
          <a:p>
            <a:pPr algn="ctr"/>
            <a:r>
              <a:rPr lang="sv-SE" dirty="0" smtClean="0"/>
              <a:t>Sum</a:t>
            </a:r>
            <a:r>
              <a:rPr lang="sv-SE" baseline="-25000" dirty="0" smtClean="0"/>
              <a:t>0</a:t>
            </a:r>
            <a:endParaRPr lang="sv-SE" dirty="0"/>
          </a:p>
        </p:txBody>
      </p:sp>
      <p:sp>
        <p:nvSpPr>
          <p:cNvPr id="23" name="Rectangle 22"/>
          <p:cNvSpPr/>
          <p:nvPr/>
        </p:nvSpPr>
        <p:spPr>
          <a:xfrm>
            <a:off x="3075291" y="3156924"/>
            <a:ext cx="582205" cy="369332"/>
          </a:xfrm>
          <a:prstGeom prst="rect">
            <a:avLst/>
          </a:prstGeom>
        </p:spPr>
        <p:txBody>
          <a:bodyPr wrap="square">
            <a:spAutoFit/>
          </a:bodyPr>
          <a:lstStyle/>
          <a:p>
            <a:pPr algn="ctr"/>
            <a:r>
              <a:rPr lang="sv-SE" dirty="0" err="1" smtClean="0"/>
              <a:t>c</a:t>
            </a:r>
            <a:r>
              <a:rPr lang="sv-SE" baseline="-25000" dirty="0" err="1" smtClean="0"/>
              <a:t>out</a:t>
            </a:r>
            <a:endParaRPr lang="sv-SE" dirty="0" smtClean="0">
              <a:solidFill>
                <a:schemeClr val="tx1"/>
              </a:solidFill>
            </a:endParaRPr>
          </a:p>
        </p:txBody>
      </p:sp>
      <p:sp>
        <p:nvSpPr>
          <p:cNvPr id="24" name="Rectangle 23"/>
          <p:cNvSpPr/>
          <p:nvPr/>
        </p:nvSpPr>
        <p:spPr>
          <a:xfrm>
            <a:off x="467544" y="3143715"/>
            <a:ext cx="519272" cy="369332"/>
          </a:xfrm>
          <a:prstGeom prst="rect">
            <a:avLst/>
          </a:prstGeom>
        </p:spPr>
        <p:txBody>
          <a:bodyPr wrap="square">
            <a:spAutoFit/>
          </a:bodyPr>
          <a:lstStyle/>
          <a:p>
            <a:pPr algn="ctr"/>
            <a:r>
              <a:rPr lang="sv-SE" dirty="0" err="1" smtClean="0"/>
              <a:t>c</a:t>
            </a:r>
            <a:r>
              <a:rPr lang="sv-SE" baseline="-25000" dirty="0" err="1" smtClean="0"/>
              <a:t>in</a:t>
            </a:r>
            <a:endParaRPr lang="sv-SE" dirty="0" smtClean="0">
              <a:solidFill>
                <a:schemeClr val="tx1"/>
              </a:solidFill>
            </a:endParaRPr>
          </a:p>
        </p:txBody>
      </p:sp>
      <p:sp>
        <p:nvSpPr>
          <p:cNvPr id="25" name="Rectangle 24"/>
          <p:cNvSpPr/>
          <p:nvPr/>
        </p:nvSpPr>
        <p:spPr>
          <a:xfrm>
            <a:off x="495699" y="3828619"/>
            <a:ext cx="419491"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26" name="Rectangle 25"/>
          <p:cNvSpPr/>
          <p:nvPr/>
        </p:nvSpPr>
        <p:spPr>
          <a:xfrm>
            <a:off x="495699" y="4062478"/>
            <a:ext cx="419491"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grpSp>
        <p:nvGrpSpPr>
          <p:cNvPr id="27" name="Group 26"/>
          <p:cNvGrpSpPr/>
          <p:nvPr/>
        </p:nvGrpSpPr>
        <p:grpSpPr>
          <a:xfrm flipH="1">
            <a:off x="858099" y="2684906"/>
            <a:ext cx="2268000" cy="2010368"/>
            <a:chOff x="819535" y="2187367"/>
            <a:chExt cx="2268000" cy="2010368"/>
          </a:xfrm>
        </p:grpSpPr>
        <p:cxnSp>
          <p:nvCxnSpPr>
            <p:cNvPr id="28" name="Straight Connector 27"/>
            <p:cNvCxnSpPr/>
            <p:nvPr/>
          </p:nvCxnSpPr>
          <p:spPr>
            <a:xfrm rot="5400000">
              <a:off x="1073842" y="3513735"/>
              <a:ext cx="136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19535" y="2830841"/>
              <a:ext cx="226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rot="5400000">
              <a:off x="2480755" y="3142691"/>
              <a:ext cx="144000" cy="1069559"/>
              <a:chOff x="4552408" y="2154754"/>
              <a:chExt cx="220136" cy="472017"/>
            </a:xfrm>
          </p:grpSpPr>
          <p:cxnSp>
            <p:nvCxnSpPr>
              <p:cNvPr id="42" name="Straight Connector 4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1802478" y="3480897"/>
              <a:ext cx="936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119576" y="2187367"/>
              <a:ext cx="220136" cy="472017"/>
              <a:chOff x="4552408" y="2154754"/>
              <a:chExt cx="220136" cy="472017"/>
            </a:xfrm>
          </p:grpSpPr>
          <p:cxnSp>
            <p:nvCxnSpPr>
              <p:cNvPr id="40" name="Straight Connector 39"/>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1969294" y="257049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80000"/>
                </a:lnSpc>
              </a:pPr>
              <a:r>
                <a:rPr lang="sv-SE" sz="1200" dirty="0" smtClean="0">
                  <a:solidFill>
                    <a:schemeClr val="tx1"/>
                  </a:solidFill>
                </a:rPr>
                <a:t>X2</a:t>
              </a:r>
            </a:p>
            <a:p>
              <a:pPr algn="ctr">
                <a:lnSpc>
                  <a:spcPct val="80000"/>
                </a:lnSpc>
              </a:pPr>
              <a:r>
                <a:rPr lang="sv-SE" sz="1200" dirty="0" smtClean="0">
                  <a:solidFill>
                    <a:schemeClr val="tx1"/>
                  </a:solidFill>
                </a:rPr>
                <a:t>Carry logic</a:t>
              </a:r>
              <a:endParaRPr lang="sv-SE" sz="1200" dirty="0">
                <a:solidFill>
                  <a:schemeClr val="tx1"/>
                </a:solidFill>
              </a:endParaRPr>
            </a:p>
          </p:txBody>
        </p:sp>
        <p:sp>
          <p:nvSpPr>
            <p:cNvPr id="34" name="Oval 33"/>
            <p:cNvSpPr/>
            <p:nvPr/>
          </p:nvSpPr>
          <p:spPr>
            <a:xfrm>
              <a:off x="1871928" y="2784275"/>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Isosceles Triangle 34"/>
            <p:cNvSpPr>
              <a:spLocks noChangeAspect="1"/>
            </p:cNvSpPr>
            <p:nvPr/>
          </p:nvSpPr>
          <p:spPr>
            <a:xfrm rot="16200000">
              <a:off x="1063174" y="2581726"/>
              <a:ext cx="648000" cy="498231"/>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Oval 35"/>
            <p:cNvSpPr/>
            <p:nvPr/>
          </p:nvSpPr>
          <p:spPr>
            <a:xfrm>
              <a:off x="1035052" y="2784275"/>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97492" y="3356809"/>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sv-SE" sz="1200" dirty="0" smtClean="0">
                  <a:solidFill>
                    <a:schemeClr val="tx1"/>
                  </a:solidFill>
                </a:rPr>
                <a:t>X2</a:t>
              </a:r>
            </a:p>
            <a:p>
              <a:pPr algn="ctr">
                <a:lnSpc>
                  <a:spcPct val="80000"/>
                </a:lnSpc>
              </a:pPr>
              <a:r>
                <a:rPr lang="sv-SE" sz="1200" dirty="0" smtClean="0">
                  <a:solidFill>
                    <a:schemeClr val="tx1"/>
                  </a:solidFill>
                </a:rPr>
                <a:t>SUM logic</a:t>
              </a:r>
              <a:endParaRPr lang="sv-SE" sz="1200" dirty="0">
                <a:solidFill>
                  <a:schemeClr val="tx1"/>
                </a:solidFill>
              </a:endParaRPr>
            </a:p>
          </p:txBody>
        </p:sp>
        <p:cxnSp>
          <p:nvCxnSpPr>
            <p:cNvPr id="38" name="Straight Connector 37"/>
            <p:cNvCxnSpPr/>
            <p:nvPr/>
          </p:nvCxnSpPr>
          <p:spPr>
            <a:xfrm rot="5400000">
              <a:off x="2407508" y="3153735"/>
              <a:ext cx="64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48251" y="2309034"/>
              <a:ext cx="1961637" cy="1715609"/>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p:txBody>
        </p:sp>
      </p:grpSp>
      <p:sp>
        <p:nvSpPr>
          <p:cNvPr id="44" name="Rectangle 43"/>
          <p:cNvSpPr/>
          <p:nvPr/>
        </p:nvSpPr>
        <p:spPr>
          <a:xfrm>
            <a:off x="467544" y="4997423"/>
            <a:ext cx="3189952" cy="646331"/>
          </a:xfrm>
          <a:prstGeom prst="rect">
            <a:avLst/>
          </a:prstGeom>
        </p:spPr>
        <p:txBody>
          <a:bodyPr wrap="square">
            <a:spAutoFit/>
          </a:bodyPr>
          <a:lstStyle/>
          <a:p>
            <a:pPr algn="ctr"/>
            <a:r>
              <a:rPr lang="sv-SE" dirty="0"/>
              <a:t>D</a:t>
            </a:r>
            <a:r>
              <a:rPr lang="sv-SE" dirty="0" smtClean="0"/>
              <a:t>esign structure as proposed in textbook!</a:t>
            </a:r>
            <a:endParaRPr lang="sv-SE" dirty="0"/>
          </a:p>
        </p:txBody>
      </p:sp>
      <p:sp>
        <p:nvSpPr>
          <p:cNvPr id="45" name="Rectangle 44"/>
          <p:cNvSpPr/>
          <p:nvPr/>
        </p:nvSpPr>
        <p:spPr>
          <a:xfrm>
            <a:off x="1392880" y="2323337"/>
            <a:ext cx="419491"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46" name="Rectangle 45"/>
          <p:cNvSpPr/>
          <p:nvPr/>
        </p:nvSpPr>
        <p:spPr>
          <a:xfrm>
            <a:off x="1654215" y="2323337"/>
            <a:ext cx="419491"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61" name="Rectangle 60"/>
          <p:cNvSpPr/>
          <p:nvPr/>
        </p:nvSpPr>
        <p:spPr>
          <a:xfrm>
            <a:off x="2232000" y="3119300"/>
            <a:ext cx="519272" cy="369332"/>
          </a:xfrm>
          <a:prstGeom prst="rect">
            <a:avLst/>
          </a:prstGeom>
        </p:spPr>
        <p:txBody>
          <a:bodyPr wrap="square">
            <a:spAutoFit/>
          </a:bodyPr>
          <a:lstStyle/>
          <a:p>
            <a:pPr algn="ctr"/>
            <a:r>
              <a:rPr lang="sv-SE" dirty="0" smtClean="0"/>
              <a:t>X4</a:t>
            </a:r>
            <a:endParaRPr lang="sv-SE" dirty="0" smtClean="0">
              <a:solidFill>
                <a:schemeClr val="tx1"/>
              </a:solidFill>
            </a:endParaRPr>
          </a:p>
        </p:txBody>
      </p:sp>
      <p:sp>
        <p:nvSpPr>
          <p:cNvPr id="62" name="Rectangle 61"/>
          <p:cNvSpPr/>
          <p:nvPr/>
        </p:nvSpPr>
        <p:spPr>
          <a:xfrm>
            <a:off x="1293099" y="3645024"/>
            <a:ext cx="519272" cy="369332"/>
          </a:xfrm>
          <a:prstGeom prst="rect">
            <a:avLst/>
          </a:prstGeom>
        </p:spPr>
        <p:txBody>
          <a:bodyPr wrap="square">
            <a:spAutoFit/>
          </a:bodyPr>
          <a:lstStyle/>
          <a:p>
            <a:pPr algn="ctr"/>
            <a:r>
              <a:rPr lang="sv-SE" dirty="0" smtClean="0"/>
              <a:t>X4</a:t>
            </a:r>
            <a:endParaRPr lang="sv-SE" dirty="0" smtClean="0">
              <a:solidFill>
                <a:schemeClr val="tx1"/>
              </a:solidFill>
            </a:endParaRPr>
          </a:p>
        </p:txBody>
      </p:sp>
      <p:grpSp>
        <p:nvGrpSpPr>
          <p:cNvPr id="19" name="Group 18"/>
          <p:cNvGrpSpPr/>
          <p:nvPr/>
        </p:nvGrpSpPr>
        <p:grpSpPr>
          <a:xfrm>
            <a:off x="3779912" y="2291979"/>
            <a:ext cx="4996656" cy="3041103"/>
            <a:chOff x="3779912" y="2291979"/>
            <a:chExt cx="4996656" cy="3041103"/>
          </a:xfrm>
        </p:grpSpPr>
        <p:pic>
          <p:nvPicPr>
            <p:cNvPr id="64" name="Picture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375614"/>
              <a:ext cx="4996656" cy="295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Rectangle 64"/>
            <p:cNvSpPr/>
            <p:nvPr/>
          </p:nvSpPr>
          <p:spPr>
            <a:xfrm>
              <a:off x="4427894" y="2291979"/>
              <a:ext cx="158426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carry cell</a:t>
              </a:r>
              <a:endParaRPr lang="sv-SE" dirty="0">
                <a:solidFill>
                  <a:schemeClr val="tx1"/>
                </a:solidFill>
              </a:endParaRPr>
            </a:p>
          </p:txBody>
        </p:sp>
        <p:sp>
          <p:nvSpPr>
            <p:cNvPr id="66" name="Rectangle 65"/>
            <p:cNvSpPr/>
            <p:nvPr/>
          </p:nvSpPr>
          <p:spPr>
            <a:xfrm>
              <a:off x="6372200" y="2297757"/>
              <a:ext cx="15121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SUM cell</a:t>
              </a:r>
              <a:endParaRPr lang="sv-SE" dirty="0">
                <a:solidFill>
                  <a:schemeClr val="tx1"/>
                </a:solidFill>
              </a:endParaRPr>
            </a:p>
          </p:txBody>
        </p:sp>
      </p:grpSp>
      <p:sp>
        <p:nvSpPr>
          <p:cNvPr id="73" name="Rectangle 72"/>
          <p:cNvSpPr/>
          <p:nvPr/>
        </p:nvSpPr>
        <p:spPr>
          <a:xfrm>
            <a:off x="6112564" y="4997423"/>
            <a:ext cx="519272" cy="369332"/>
          </a:xfrm>
          <a:prstGeom prst="rect">
            <a:avLst/>
          </a:prstGeom>
        </p:spPr>
        <p:txBody>
          <a:bodyPr wrap="square">
            <a:spAutoFit/>
          </a:bodyPr>
          <a:lstStyle/>
          <a:p>
            <a:pPr algn="ctr"/>
            <a:r>
              <a:rPr lang="sv-SE" dirty="0" smtClean="0"/>
              <a:t>X4</a:t>
            </a:r>
            <a:endParaRPr lang="sv-SE" dirty="0" smtClean="0">
              <a:solidFill>
                <a:schemeClr val="tx1"/>
              </a:solidFill>
            </a:endParaRPr>
          </a:p>
        </p:txBody>
      </p:sp>
      <p:grpSp>
        <p:nvGrpSpPr>
          <p:cNvPr id="47" name="Group 46"/>
          <p:cNvGrpSpPr/>
          <p:nvPr/>
        </p:nvGrpSpPr>
        <p:grpSpPr>
          <a:xfrm>
            <a:off x="3995936" y="3039292"/>
            <a:ext cx="3960439" cy="1245723"/>
            <a:chOff x="3995936" y="3039292"/>
            <a:chExt cx="3960439" cy="1245723"/>
          </a:xfrm>
        </p:grpSpPr>
        <p:cxnSp>
          <p:nvCxnSpPr>
            <p:cNvPr id="9" name="Straight Connector 8"/>
            <p:cNvCxnSpPr/>
            <p:nvPr/>
          </p:nvCxnSpPr>
          <p:spPr>
            <a:xfrm>
              <a:off x="3995936" y="3240000"/>
              <a:ext cx="381642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39952" y="4062478"/>
              <a:ext cx="367240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39952" y="3240000"/>
              <a:ext cx="0" cy="8224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rot="5400000">
              <a:off x="7369604" y="2875690"/>
              <a:ext cx="396044" cy="7774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Oval 75"/>
            <p:cNvSpPr/>
            <p:nvPr/>
          </p:nvSpPr>
          <p:spPr>
            <a:xfrm rot="5400000">
              <a:off x="7361970" y="3660238"/>
              <a:ext cx="396044" cy="7774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Oval 89"/>
            <p:cNvSpPr/>
            <p:nvPr/>
          </p:nvSpPr>
          <p:spPr>
            <a:xfrm>
              <a:off x="4788024" y="3039292"/>
              <a:ext cx="396044" cy="12457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 name="Group 50"/>
          <p:cNvGrpSpPr/>
          <p:nvPr/>
        </p:nvGrpSpPr>
        <p:grpSpPr>
          <a:xfrm>
            <a:off x="6012160" y="3303966"/>
            <a:ext cx="543930" cy="1781218"/>
            <a:chOff x="6012160" y="3303966"/>
            <a:chExt cx="543930" cy="1781218"/>
          </a:xfrm>
        </p:grpSpPr>
        <p:cxnSp>
          <p:nvCxnSpPr>
            <p:cNvPr id="70" name="Straight Connector 69"/>
            <p:cNvCxnSpPr/>
            <p:nvPr/>
          </p:nvCxnSpPr>
          <p:spPr>
            <a:xfrm>
              <a:off x="6012160" y="3637016"/>
              <a:ext cx="0" cy="129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120172" y="3303966"/>
              <a:ext cx="396044" cy="671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Isosceles Triangle 47"/>
            <p:cNvSpPr/>
            <p:nvPr/>
          </p:nvSpPr>
          <p:spPr>
            <a:xfrm rot="5400000">
              <a:off x="6184800" y="4713893"/>
              <a:ext cx="360040" cy="382541"/>
            </a:xfrm>
            <a:prstGeom prst="triangl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1" name="Straight Connector 90"/>
            <p:cNvCxnSpPr/>
            <p:nvPr/>
          </p:nvCxnSpPr>
          <p:spPr>
            <a:xfrm>
              <a:off x="6012160" y="4905163"/>
              <a:ext cx="144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900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14</a:t>
            </a:fld>
            <a:endParaRPr lang="sv-S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620" y="1844824"/>
            <a:ext cx="6570761" cy="3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p:cNvGrpSpPr/>
          <p:nvPr/>
        </p:nvGrpSpPr>
        <p:grpSpPr>
          <a:xfrm>
            <a:off x="2627784" y="2246675"/>
            <a:ext cx="1556021" cy="2587406"/>
            <a:chOff x="2627784" y="2246675"/>
            <a:chExt cx="1556021" cy="2587406"/>
          </a:xfrm>
        </p:grpSpPr>
        <p:sp>
          <p:nvSpPr>
            <p:cNvPr id="7" name="Rectangle 6"/>
            <p:cNvSpPr/>
            <p:nvPr/>
          </p:nvSpPr>
          <p:spPr>
            <a:xfrm>
              <a:off x="2699792" y="4581128"/>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8" name="Rectangle 7"/>
            <p:cNvSpPr/>
            <p:nvPr/>
          </p:nvSpPr>
          <p:spPr>
            <a:xfrm>
              <a:off x="3304011"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9" name="Rectangle 8"/>
            <p:cNvSpPr/>
            <p:nvPr/>
          </p:nvSpPr>
          <p:spPr>
            <a:xfrm>
              <a:off x="3923928" y="4262899"/>
              <a:ext cx="259877" cy="571182"/>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a:solidFill>
                    <a:srgbClr val="00B050"/>
                  </a:solidFill>
                </a:rPr>
                <a:t>2</a:t>
              </a:r>
              <a:endParaRPr lang="sv-SE" sz="1600" b="1" dirty="0" smtClean="0">
                <a:solidFill>
                  <a:srgbClr val="00B050"/>
                </a:solidFill>
              </a:endParaRPr>
            </a:p>
          </p:txBody>
        </p:sp>
        <p:sp>
          <p:nvSpPr>
            <p:cNvPr id="10" name="Rectangle 9"/>
            <p:cNvSpPr/>
            <p:nvPr/>
          </p:nvSpPr>
          <p:spPr>
            <a:xfrm>
              <a:off x="3923928" y="2276872"/>
              <a:ext cx="259877" cy="492443"/>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a:p>
              <a:pPr algn="ctr"/>
              <a:r>
                <a:rPr lang="sv-SE" sz="1600" b="1" dirty="0" smtClean="0">
                  <a:solidFill>
                    <a:srgbClr val="00B050"/>
                  </a:solidFill>
                </a:rPr>
                <a:t>4</a:t>
              </a:r>
            </a:p>
          </p:txBody>
        </p:sp>
        <p:sp>
          <p:nvSpPr>
            <p:cNvPr id="11" name="Rectangle 10"/>
            <p:cNvSpPr/>
            <p:nvPr/>
          </p:nvSpPr>
          <p:spPr>
            <a:xfrm>
              <a:off x="2959669"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12" name="Rectangle 11"/>
            <p:cNvSpPr/>
            <p:nvPr/>
          </p:nvSpPr>
          <p:spPr>
            <a:xfrm>
              <a:off x="2627784" y="2246675"/>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4</a:t>
              </a:r>
            </a:p>
          </p:txBody>
        </p:sp>
        <p:sp>
          <p:nvSpPr>
            <p:cNvPr id="13" name="Rectangle 12"/>
            <p:cNvSpPr/>
            <p:nvPr/>
          </p:nvSpPr>
          <p:spPr>
            <a:xfrm>
              <a:off x="3275856"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4" name="Rectangle 13"/>
            <p:cNvSpPr/>
            <p:nvPr/>
          </p:nvSpPr>
          <p:spPr>
            <a:xfrm>
              <a:off x="2959669" y="2894747"/>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grpSp>
      <p:sp>
        <p:nvSpPr>
          <p:cNvPr id="15" name="Rectangle 14"/>
          <p:cNvSpPr/>
          <p:nvPr/>
        </p:nvSpPr>
        <p:spPr>
          <a:xfrm>
            <a:off x="1043608" y="5157192"/>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339752" y="1844824"/>
            <a:ext cx="171411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carry cell</a:t>
            </a:r>
            <a:endParaRPr lang="sv-SE" dirty="0">
              <a:solidFill>
                <a:schemeClr val="tx1"/>
              </a:solidFill>
            </a:endParaRPr>
          </a:p>
        </p:txBody>
      </p:sp>
      <p:sp>
        <p:nvSpPr>
          <p:cNvPr id="17" name="Rectangle 16"/>
          <p:cNvSpPr/>
          <p:nvPr/>
        </p:nvSpPr>
        <p:spPr>
          <a:xfrm>
            <a:off x="1164980" y="5157192"/>
            <a:ext cx="1462804" cy="1093940"/>
          </a:xfrm>
          <a:prstGeom prst="rect">
            <a:avLst/>
          </a:prstGeom>
          <a:solidFill>
            <a:schemeClr val="bg1"/>
          </a:solidFill>
        </p:spPr>
        <p:txBody>
          <a:bodyPr wrap="square" lIns="0" tIns="36000" rIns="0" bIns="72000">
            <a:spAutoFit/>
          </a:bodyPr>
          <a:lstStyle/>
          <a:p>
            <a:pPr algn="ctr"/>
            <a:r>
              <a:rPr lang="sv-SE" sz="1600" dirty="0" smtClean="0"/>
              <a:t>CARRY LOGIC</a:t>
            </a:r>
          </a:p>
          <a:p>
            <a:pPr algn="ctr"/>
            <a:r>
              <a:rPr lang="sv-SE" sz="1600" dirty="0" smtClean="0"/>
              <a:t>(C input)</a:t>
            </a:r>
          </a:p>
          <a:p>
            <a:pPr algn="ctr"/>
            <a:r>
              <a:rPr lang="sv-SE" sz="1600" i="1" dirty="0" smtClean="0"/>
              <a:t>g</a:t>
            </a:r>
            <a:r>
              <a:rPr lang="sv-SE" sz="1600" dirty="0" smtClean="0"/>
              <a:t>=(2+4)/3=2</a:t>
            </a:r>
          </a:p>
          <a:p>
            <a:pPr algn="ctr"/>
            <a:r>
              <a:rPr lang="sv-SE" sz="1600" i="1" dirty="0"/>
              <a:t>p</a:t>
            </a:r>
            <a:r>
              <a:rPr lang="sv-SE" sz="1600" dirty="0"/>
              <a:t>=2x(2+4)/</a:t>
            </a:r>
            <a:r>
              <a:rPr lang="sv-SE" sz="1600" dirty="0" smtClean="0"/>
              <a:t>3=4</a:t>
            </a:r>
            <a:endParaRPr lang="sv-SE" sz="1600" dirty="0"/>
          </a:p>
        </p:txBody>
      </p:sp>
      <p:grpSp>
        <p:nvGrpSpPr>
          <p:cNvPr id="40" name="Group 39"/>
          <p:cNvGrpSpPr/>
          <p:nvPr/>
        </p:nvGrpSpPr>
        <p:grpSpPr>
          <a:xfrm>
            <a:off x="4788024" y="2276872"/>
            <a:ext cx="2160240" cy="2541349"/>
            <a:chOff x="4788024" y="2276872"/>
            <a:chExt cx="2160240" cy="2541349"/>
          </a:xfrm>
        </p:grpSpPr>
        <p:sp>
          <p:nvSpPr>
            <p:cNvPr id="19" name="Rectangle 18"/>
            <p:cNvSpPr/>
            <p:nvPr/>
          </p:nvSpPr>
          <p:spPr>
            <a:xfrm>
              <a:off x="4788024" y="4572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0" name="Rectangle 19"/>
            <p:cNvSpPr/>
            <p:nvPr/>
          </p:nvSpPr>
          <p:spPr>
            <a:xfrm>
              <a:off x="5400000" y="4284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1" name="Rectangle 20"/>
            <p:cNvSpPr/>
            <p:nvPr/>
          </p:nvSpPr>
          <p:spPr>
            <a:xfrm>
              <a:off x="6688387" y="4262899"/>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2</a:t>
              </a:r>
              <a:endParaRPr lang="sv-SE" sz="1600" b="1" dirty="0" smtClean="0">
                <a:solidFill>
                  <a:srgbClr val="00B050"/>
                </a:solidFill>
              </a:endParaRPr>
            </a:p>
          </p:txBody>
        </p:sp>
        <p:sp>
          <p:nvSpPr>
            <p:cNvPr id="22" name="Rectangle 21"/>
            <p:cNvSpPr/>
            <p:nvPr/>
          </p:nvSpPr>
          <p:spPr>
            <a:xfrm>
              <a:off x="6084168"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3" name="Rectangle 22"/>
            <p:cNvSpPr/>
            <p:nvPr/>
          </p:nvSpPr>
          <p:spPr>
            <a:xfrm>
              <a:off x="6688387" y="393305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2</a:t>
              </a:r>
              <a:r>
                <a:rPr lang="sv-SE" sz="1600" b="1" dirty="0" smtClean="0">
                  <a:solidFill>
                    <a:srgbClr val="00B050"/>
                  </a:solidFill>
                </a:rPr>
                <a:t>         </a:t>
              </a:r>
            </a:p>
          </p:txBody>
        </p:sp>
        <p:sp>
          <p:nvSpPr>
            <p:cNvPr id="24" name="Rectangle 23"/>
            <p:cNvSpPr/>
            <p:nvPr/>
          </p:nvSpPr>
          <p:spPr>
            <a:xfrm>
              <a:off x="6688387" y="4572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2</a:t>
              </a:r>
              <a:endParaRPr lang="sv-SE" sz="1600" b="1" dirty="0" smtClean="0">
                <a:solidFill>
                  <a:srgbClr val="00B050"/>
                </a:solidFill>
              </a:endParaRPr>
            </a:p>
          </p:txBody>
        </p:sp>
        <p:sp>
          <p:nvSpPr>
            <p:cNvPr id="25" name="Rectangle 24"/>
            <p:cNvSpPr/>
            <p:nvPr/>
          </p:nvSpPr>
          <p:spPr>
            <a:xfrm>
              <a:off x="6688387"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26" name="Rectangle 25"/>
            <p:cNvSpPr/>
            <p:nvPr/>
          </p:nvSpPr>
          <p:spPr>
            <a:xfrm>
              <a:off x="4788024" y="2276872"/>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r>
                <a:rPr lang="sv-SE" sz="1600" b="1" dirty="0" smtClean="0">
                  <a:solidFill>
                    <a:srgbClr val="00B050"/>
                  </a:solidFill>
                </a:rPr>
                <a:t>         </a:t>
              </a:r>
            </a:p>
          </p:txBody>
        </p:sp>
        <p:sp>
          <p:nvSpPr>
            <p:cNvPr id="27" name="Rectangle 26"/>
            <p:cNvSpPr/>
            <p:nvPr/>
          </p:nvSpPr>
          <p:spPr>
            <a:xfrm>
              <a:off x="6688387" y="2276872"/>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r>
                <a:rPr lang="sv-SE" sz="1600" b="1" dirty="0" smtClean="0">
                  <a:solidFill>
                    <a:srgbClr val="00B050"/>
                  </a:solidFill>
                </a:rPr>
                <a:t>         </a:t>
              </a:r>
            </a:p>
          </p:txBody>
        </p:sp>
        <p:sp>
          <p:nvSpPr>
            <p:cNvPr id="28" name="Rectangle 27"/>
            <p:cNvSpPr/>
            <p:nvPr/>
          </p:nvSpPr>
          <p:spPr>
            <a:xfrm>
              <a:off x="6688387" y="291581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29" name="Rectangle 28"/>
            <p:cNvSpPr/>
            <p:nvPr/>
          </p:nvSpPr>
          <p:spPr>
            <a:xfrm>
              <a:off x="5400000"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30" name="Rectangle 29"/>
            <p:cNvSpPr/>
            <p:nvPr/>
          </p:nvSpPr>
          <p:spPr>
            <a:xfrm>
              <a:off x="6084168" y="291581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r>
                <a:rPr lang="sv-SE" sz="1600" b="1" dirty="0" smtClean="0">
                  <a:solidFill>
                    <a:srgbClr val="00B050"/>
                  </a:solidFill>
                </a:rPr>
                <a:t>         </a:t>
              </a:r>
            </a:p>
          </p:txBody>
        </p:sp>
        <p:sp>
          <p:nvSpPr>
            <p:cNvPr id="31" name="Rectangle 30"/>
            <p:cNvSpPr/>
            <p:nvPr/>
          </p:nvSpPr>
          <p:spPr>
            <a:xfrm>
              <a:off x="4788024" y="3212976"/>
              <a:ext cx="259877" cy="571182"/>
            </a:xfrm>
            <a:prstGeom prst="rect">
              <a:avLst/>
            </a:prstGeom>
            <a:solidFill>
              <a:schemeClr val="bg1"/>
            </a:solidFill>
          </p:spPr>
          <p:txBody>
            <a:bodyPr wrap="square" lIns="0" tIns="0" rIns="0" bIns="0">
              <a:spAutoFit/>
            </a:bodyPr>
            <a:lstStyle/>
            <a:p>
              <a:pPr algn="ctr">
                <a:lnSpc>
                  <a:spcPct val="120000"/>
                </a:lnSpc>
              </a:pPr>
              <a:r>
                <a:rPr lang="sv-SE" sz="1600" b="1" dirty="0">
                  <a:solidFill>
                    <a:srgbClr val="00B050"/>
                  </a:solidFill>
                </a:rPr>
                <a:t>4</a:t>
              </a:r>
              <a:endParaRPr lang="sv-SE" sz="1600" b="1" dirty="0" smtClean="0">
                <a:solidFill>
                  <a:srgbClr val="00B050"/>
                </a:solidFill>
              </a:endParaRPr>
            </a:p>
            <a:p>
              <a:pPr algn="ctr">
                <a:lnSpc>
                  <a:spcPct val="120000"/>
                </a:lnSpc>
              </a:pPr>
              <a:r>
                <a:rPr lang="sv-SE" sz="1600" b="1" dirty="0">
                  <a:solidFill>
                    <a:srgbClr val="00B050"/>
                  </a:solidFill>
                </a:rPr>
                <a:t>2</a:t>
              </a:r>
              <a:endParaRPr lang="sv-SE" sz="1600" b="1" dirty="0" smtClean="0">
                <a:solidFill>
                  <a:srgbClr val="00B050"/>
                </a:solidFill>
              </a:endParaRPr>
            </a:p>
          </p:txBody>
        </p:sp>
      </p:grpSp>
      <p:sp>
        <p:nvSpPr>
          <p:cNvPr id="34" name="Rectangle 33"/>
          <p:cNvSpPr/>
          <p:nvPr/>
        </p:nvSpPr>
        <p:spPr>
          <a:xfrm>
            <a:off x="7146316" y="3825044"/>
            <a:ext cx="50674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X4</a:t>
            </a:r>
            <a:endParaRPr lang="sv-SE" dirty="0">
              <a:solidFill>
                <a:schemeClr val="tx1"/>
              </a:solidFill>
            </a:endParaRPr>
          </a:p>
        </p:txBody>
      </p:sp>
      <p:sp>
        <p:nvSpPr>
          <p:cNvPr id="35" name="Rectangle 34"/>
          <p:cNvSpPr/>
          <p:nvPr/>
        </p:nvSpPr>
        <p:spPr>
          <a:xfrm>
            <a:off x="4572000" y="1844824"/>
            <a:ext cx="20162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SUM cell</a:t>
            </a:r>
            <a:endParaRPr lang="sv-SE" dirty="0">
              <a:solidFill>
                <a:schemeClr val="tx1"/>
              </a:solidFill>
            </a:endParaRPr>
          </a:p>
        </p:txBody>
      </p:sp>
      <p:sp>
        <p:nvSpPr>
          <p:cNvPr id="36" name="Rectangle 35"/>
          <p:cNvSpPr/>
          <p:nvPr/>
        </p:nvSpPr>
        <p:spPr>
          <a:xfrm>
            <a:off x="2051720" y="1196752"/>
            <a:ext cx="5040561" cy="601497"/>
          </a:xfrm>
          <a:prstGeom prst="rect">
            <a:avLst/>
          </a:prstGeom>
          <a:solidFill>
            <a:schemeClr val="bg1"/>
          </a:solidFill>
        </p:spPr>
        <p:txBody>
          <a:bodyPr wrap="square" lIns="0" tIns="36000" rIns="0" bIns="72000">
            <a:spAutoFit/>
          </a:bodyPr>
          <a:lstStyle/>
          <a:p>
            <a:pPr algn="ctr"/>
            <a:r>
              <a:rPr lang="sv-SE" sz="1600" dirty="0" smtClean="0"/>
              <a:t>CARRY DELAY (CIN input)</a:t>
            </a:r>
          </a:p>
          <a:p>
            <a:pPr algn="ctr"/>
            <a:r>
              <a:rPr lang="sv-SE" sz="1600" dirty="0"/>
              <a:t>d</a:t>
            </a:r>
            <a:r>
              <a:rPr lang="sv-SE" sz="1600" dirty="0" smtClean="0"/>
              <a:t>=4+2x(6+12)/6+1+(6+6+6)/12=4+6+1+1.5=12.5</a:t>
            </a:r>
          </a:p>
        </p:txBody>
      </p:sp>
      <p:sp>
        <p:nvSpPr>
          <p:cNvPr id="42" name="Rectangle 41"/>
          <p:cNvSpPr/>
          <p:nvPr/>
        </p:nvSpPr>
        <p:spPr>
          <a:xfrm>
            <a:off x="3851920" y="5436000"/>
            <a:ext cx="5040560" cy="923330"/>
          </a:xfrm>
          <a:prstGeom prst="rect">
            <a:avLst/>
          </a:prstGeom>
          <a:solidFill>
            <a:schemeClr val="bg1"/>
          </a:solidFill>
        </p:spPr>
        <p:txBody>
          <a:bodyPr wrap="square">
            <a:spAutoFit/>
          </a:bodyPr>
          <a:lstStyle/>
          <a:p>
            <a:r>
              <a:rPr lang="sv-SE" dirty="0"/>
              <a:t>8-bit adder delay: </a:t>
            </a:r>
            <a:r>
              <a:rPr lang="sv-SE" dirty="0" smtClean="0"/>
              <a:t>Consider also SUM cell load</a:t>
            </a:r>
            <a:endParaRPr lang="sv-SE" dirty="0"/>
          </a:p>
          <a:p>
            <a:r>
              <a:rPr lang="sv-SE" i="1" dirty="0"/>
              <a:t>d</a:t>
            </a:r>
            <a:r>
              <a:rPr lang="sv-SE" dirty="0"/>
              <a:t>=8*(</a:t>
            </a:r>
            <a:r>
              <a:rPr lang="sv-SE" i="1" dirty="0"/>
              <a:t>p</a:t>
            </a:r>
            <a:r>
              <a:rPr lang="sv-SE" dirty="0"/>
              <a:t>+</a:t>
            </a:r>
            <a:r>
              <a:rPr lang="sv-SE" i="1" dirty="0"/>
              <a:t>g</a:t>
            </a:r>
            <a:r>
              <a:rPr lang="sv-SE" dirty="0" smtClean="0"/>
              <a:t>*(2+4)/2+</a:t>
            </a:r>
            <a:r>
              <a:rPr lang="sv-SE" i="1" dirty="0" smtClean="0"/>
              <a:t>p</a:t>
            </a:r>
            <a:r>
              <a:rPr lang="sv-SE" i="1" baseline="-25000" dirty="0" smtClean="0"/>
              <a:t>inv</a:t>
            </a:r>
            <a:r>
              <a:rPr lang="sv-SE" dirty="0" smtClean="0"/>
              <a:t>+3*2/4)</a:t>
            </a:r>
            <a:r>
              <a:rPr lang="sv-SE" dirty="0"/>
              <a:t>≈</a:t>
            </a:r>
            <a:r>
              <a:rPr lang="sv-SE" dirty="0" smtClean="0"/>
              <a:t>8*(4+2*3+2.5)</a:t>
            </a:r>
            <a:r>
              <a:rPr lang="sv-SE" dirty="0"/>
              <a:t>=</a:t>
            </a:r>
            <a:r>
              <a:rPr lang="sv-SE" dirty="0" smtClean="0"/>
              <a:t>100 </a:t>
            </a:r>
            <a:r>
              <a:rPr lang="sv-SE" dirty="0"/>
              <a:t>→ </a:t>
            </a:r>
            <a:r>
              <a:rPr lang="sv-SE" i="1" dirty="0"/>
              <a:t>t</a:t>
            </a:r>
            <a:r>
              <a:rPr lang="sv-SE" i="1" baseline="-25000" dirty="0"/>
              <a:t>pd</a:t>
            </a:r>
            <a:r>
              <a:rPr lang="sv-SE" dirty="0"/>
              <a:t>= </a:t>
            </a:r>
            <a:r>
              <a:rPr lang="sv-SE" dirty="0" smtClean="0"/>
              <a:t>500 </a:t>
            </a:r>
            <a:r>
              <a:rPr lang="sv-SE" dirty="0"/>
              <a:t>ps</a:t>
            </a:r>
          </a:p>
        </p:txBody>
      </p:sp>
      <p:grpSp>
        <p:nvGrpSpPr>
          <p:cNvPr id="38" name="Group 37"/>
          <p:cNvGrpSpPr/>
          <p:nvPr/>
        </p:nvGrpSpPr>
        <p:grpSpPr>
          <a:xfrm>
            <a:off x="1555513" y="2708920"/>
            <a:ext cx="5262812" cy="1655374"/>
            <a:chOff x="3995936" y="3039292"/>
            <a:chExt cx="3960439" cy="1245723"/>
          </a:xfrm>
        </p:grpSpPr>
        <p:cxnSp>
          <p:nvCxnSpPr>
            <p:cNvPr id="41" name="Straight Connector 40"/>
            <p:cNvCxnSpPr/>
            <p:nvPr/>
          </p:nvCxnSpPr>
          <p:spPr>
            <a:xfrm>
              <a:off x="3995936" y="3240000"/>
              <a:ext cx="381642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4062478"/>
              <a:ext cx="367240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39952" y="3240000"/>
              <a:ext cx="0" cy="8224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rot="5400000">
              <a:off x="7369604" y="2875690"/>
              <a:ext cx="396044" cy="7774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Oval 45"/>
            <p:cNvSpPr/>
            <p:nvPr/>
          </p:nvSpPr>
          <p:spPr>
            <a:xfrm rot="5400000">
              <a:off x="7361970" y="3660238"/>
              <a:ext cx="396044" cy="7774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Oval 46"/>
            <p:cNvSpPr/>
            <p:nvPr/>
          </p:nvSpPr>
          <p:spPr>
            <a:xfrm>
              <a:off x="4788024" y="3039292"/>
              <a:ext cx="396044" cy="12457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8" name="Group 47"/>
          <p:cNvGrpSpPr>
            <a:grpSpLocks noChangeAspect="1"/>
          </p:cNvGrpSpPr>
          <p:nvPr/>
        </p:nvGrpSpPr>
        <p:grpSpPr>
          <a:xfrm>
            <a:off x="4211961" y="3132000"/>
            <a:ext cx="692579" cy="2268000"/>
            <a:chOff x="6012160" y="3303966"/>
            <a:chExt cx="543930" cy="1781218"/>
          </a:xfrm>
        </p:grpSpPr>
        <p:cxnSp>
          <p:nvCxnSpPr>
            <p:cNvPr id="49" name="Straight Connector 48"/>
            <p:cNvCxnSpPr/>
            <p:nvPr/>
          </p:nvCxnSpPr>
          <p:spPr>
            <a:xfrm>
              <a:off x="6012160" y="3637016"/>
              <a:ext cx="0" cy="129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120172" y="3303966"/>
              <a:ext cx="396044" cy="671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Isosceles Triangle 50"/>
            <p:cNvSpPr/>
            <p:nvPr/>
          </p:nvSpPr>
          <p:spPr>
            <a:xfrm rot="5400000">
              <a:off x="6184800" y="4713893"/>
              <a:ext cx="360040" cy="382541"/>
            </a:xfrm>
            <a:prstGeom prst="triangl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2" name="Straight Connector 51"/>
            <p:cNvCxnSpPr/>
            <p:nvPr/>
          </p:nvCxnSpPr>
          <p:spPr>
            <a:xfrm>
              <a:off x="6012160" y="4905163"/>
              <a:ext cx="144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4353290" y="5058000"/>
            <a:ext cx="50674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X4</a:t>
            </a:r>
            <a:endParaRPr lang="sv-SE" dirty="0">
              <a:solidFill>
                <a:schemeClr val="tx1"/>
              </a:solidFill>
            </a:endParaRPr>
          </a:p>
        </p:txBody>
      </p:sp>
    </p:spTree>
    <p:extLst>
      <p:ext uri="{BB962C8B-B14F-4D97-AF65-F5344CB8AC3E}">
        <p14:creationId xmlns:p14="http://schemas.microsoft.com/office/powerpoint/2010/main" val="157648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15</a:t>
            </a:fld>
            <a:endParaRPr lang="sv-S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620" y="1844824"/>
            <a:ext cx="6570761" cy="3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99792" y="4581128"/>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8" name="Rectangle 7"/>
          <p:cNvSpPr/>
          <p:nvPr/>
        </p:nvSpPr>
        <p:spPr>
          <a:xfrm>
            <a:off x="3304011"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9" name="Rectangle 8"/>
          <p:cNvSpPr/>
          <p:nvPr/>
        </p:nvSpPr>
        <p:spPr>
          <a:xfrm>
            <a:off x="3923928" y="4262899"/>
            <a:ext cx="259877" cy="571182"/>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a:solidFill>
                  <a:srgbClr val="00B050"/>
                </a:solidFill>
              </a:rPr>
              <a:t>2</a:t>
            </a:r>
            <a:endParaRPr lang="sv-SE" sz="1600" b="1" dirty="0" smtClean="0">
              <a:solidFill>
                <a:srgbClr val="00B050"/>
              </a:solidFill>
            </a:endParaRPr>
          </a:p>
        </p:txBody>
      </p:sp>
      <p:sp>
        <p:nvSpPr>
          <p:cNvPr id="10" name="Rectangle 9"/>
          <p:cNvSpPr/>
          <p:nvPr/>
        </p:nvSpPr>
        <p:spPr>
          <a:xfrm>
            <a:off x="3923928" y="2276872"/>
            <a:ext cx="259877" cy="492443"/>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a:p>
            <a:pPr algn="ctr"/>
            <a:r>
              <a:rPr lang="sv-SE" sz="1600" b="1" dirty="0" smtClean="0">
                <a:solidFill>
                  <a:srgbClr val="00B050"/>
                </a:solidFill>
              </a:rPr>
              <a:t>4</a:t>
            </a:r>
          </a:p>
        </p:txBody>
      </p:sp>
      <p:sp>
        <p:nvSpPr>
          <p:cNvPr id="11" name="Rectangle 10"/>
          <p:cNvSpPr/>
          <p:nvPr/>
        </p:nvSpPr>
        <p:spPr>
          <a:xfrm>
            <a:off x="2959669"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12" name="Rectangle 11"/>
          <p:cNvSpPr/>
          <p:nvPr/>
        </p:nvSpPr>
        <p:spPr>
          <a:xfrm>
            <a:off x="2627784" y="2246675"/>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4</a:t>
            </a:r>
          </a:p>
        </p:txBody>
      </p:sp>
      <p:sp>
        <p:nvSpPr>
          <p:cNvPr id="13" name="Rectangle 12"/>
          <p:cNvSpPr/>
          <p:nvPr/>
        </p:nvSpPr>
        <p:spPr>
          <a:xfrm>
            <a:off x="3275856"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4" name="Rectangle 13"/>
          <p:cNvSpPr/>
          <p:nvPr/>
        </p:nvSpPr>
        <p:spPr>
          <a:xfrm>
            <a:off x="2959669" y="2894747"/>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5" name="Rectangle 14"/>
          <p:cNvSpPr/>
          <p:nvPr/>
        </p:nvSpPr>
        <p:spPr>
          <a:xfrm>
            <a:off x="1043608" y="5157192"/>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699702" y="1844824"/>
            <a:ext cx="122422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8" name="Group 17"/>
          <p:cNvGrpSpPr/>
          <p:nvPr/>
        </p:nvGrpSpPr>
        <p:grpSpPr>
          <a:xfrm>
            <a:off x="4788024" y="2276872"/>
            <a:ext cx="2160240" cy="2541349"/>
            <a:chOff x="4788024" y="2276872"/>
            <a:chExt cx="2160240" cy="2541349"/>
          </a:xfrm>
        </p:grpSpPr>
        <p:sp>
          <p:nvSpPr>
            <p:cNvPr id="19" name="Rectangle 18"/>
            <p:cNvSpPr/>
            <p:nvPr/>
          </p:nvSpPr>
          <p:spPr>
            <a:xfrm>
              <a:off x="4788024" y="4572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0" name="Rectangle 19"/>
            <p:cNvSpPr/>
            <p:nvPr/>
          </p:nvSpPr>
          <p:spPr>
            <a:xfrm>
              <a:off x="5400000" y="4284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1" name="Rectangle 20"/>
            <p:cNvSpPr/>
            <p:nvPr/>
          </p:nvSpPr>
          <p:spPr>
            <a:xfrm>
              <a:off x="6688387"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2" name="Rectangle 21"/>
            <p:cNvSpPr/>
            <p:nvPr/>
          </p:nvSpPr>
          <p:spPr>
            <a:xfrm>
              <a:off x="6084168" y="393305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r>
                <a:rPr lang="sv-SE" sz="1600" b="1" dirty="0" smtClean="0">
                  <a:solidFill>
                    <a:srgbClr val="00B050"/>
                  </a:solidFill>
                </a:rPr>
                <a:t>         </a:t>
              </a:r>
            </a:p>
          </p:txBody>
        </p:sp>
        <p:sp>
          <p:nvSpPr>
            <p:cNvPr id="23" name="Rectangle 22"/>
            <p:cNvSpPr/>
            <p:nvPr/>
          </p:nvSpPr>
          <p:spPr>
            <a:xfrm>
              <a:off x="6688387"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         </a:t>
              </a:r>
            </a:p>
          </p:txBody>
        </p:sp>
        <p:sp>
          <p:nvSpPr>
            <p:cNvPr id="24" name="Rectangle 23"/>
            <p:cNvSpPr/>
            <p:nvPr/>
          </p:nvSpPr>
          <p:spPr>
            <a:xfrm>
              <a:off x="6688387" y="4572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5" name="Rectangle 24"/>
            <p:cNvSpPr/>
            <p:nvPr/>
          </p:nvSpPr>
          <p:spPr>
            <a:xfrm>
              <a:off x="6688387"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6" name="Rectangle 25"/>
            <p:cNvSpPr/>
            <p:nvPr/>
          </p:nvSpPr>
          <p:spPr>
            <a:xfrm>
              <a:off x="4788024"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7" name="Rectangle 26"/>
            <p:cNvSpPr/>
            <p:nvPr/>
          </p:nvSpPr>
          <p:spPr>
            <a:xfrm>
              <a:off x="6688387"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8" name="Rectangle 27"/>
            <p:cNvSpPr/>
            <p:nvPr/>
          </p:nvSpPr>
          <p:spPr>
            <a:xfrm>
              <a:off x="6688387"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9" name="Rectangle 28"/>
            <p:cNvSpPr/>
            <p:nvPr/>
          </p:nvSpPr>
          <p:spPr>
            <a:xfrm>
              <a:off x="5400000"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30" name="Rectangle 29"/>
            <p:cNvSpPr/>
            <p:nvPr/>
          </p:nvSpPr>
          <p:spPr>
            <a:xfrm>
              <a:off x="6084168"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31" name="Rectangle 30"/>
            <p:cNvSpPr/>
            <p:nvPr/>
          </p:nvSpPr>
          <p:spPr>
            <a:xfrm>
              <a:off x="4788024" y="3212976"/>
              <a:ext cx="259877" cy="590931"/>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smtClean="0">
                  <a:solidFill>
                    <a:srgbClr val="00B050"/>
                  </a:solidFill>
                </a:rPr>
                <a:t>1</a:t>
              </a:r>
            </a:p>
          </p:txBody>
        </p:sp>
      </p:grpSp>
      <p:sp>
        <p:nvSpPr>
          <p:cNvPr id="35" name="Rectangle 34"/>
          <p:cNvSpPr/>
          <p:nvPr/>
        </p:nvSpPr>
        <p:spPr>
          <a:xfrm>
            <a:off x="4183805" y="5463099"/>
            <a:ext cx="50674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a:t>
            </a:r>
            <a:endParaRPr lang="sv-SE" dirty="0">
              <a:solidFill>
                <a:schemeClr val="tx1"/>
              </a:solidFill>
            </a:endParaRPr>
          </a:p>
        </p:txBody>
      </p:sp>
      <p:sp>
        <p:nvSpPr>
          <p:cNvPr id="40" name="Rectangle 39"/>
          <p:cNvSpPr/>
          <p:nvPr/>
        </p:nvSpPr>
        <p:spPr>
          <a:xfrm>
            <a:off x="268118" y="1151918"/>
            <a:ext cx="2359666" cy="646331"/>
          </a:xfrm>
          <a:prstGeom prst="rect">
            <a:avLst/>
          </a:prstGeom>
        </p:spPr>
        <p:txBody>
          <a:bodyPr wrap="square">
            <a:spAutoFit/>
          </a:bodyPr>
          <a:lstStyle/>
          <a:p>
            <a:r>
              <a:rPr lang="sv-SE" dirty="0" smtClean="0"/>
              <a:t>What if we resize MOSFETs in SUM cell?</a:t>
            </a:r>
            <a:endParaRPr lang="sv-SE" dirty="0"/>
          </a:p>
        </p:txBody>
      </p:sp>
      <p:sp>
        <p:nvSpPr>
          <p:cNvPr id="49" name="Rectangle 48"/>
          <p:cNvSpPr/>
          <p:nvPr/>
        </p:nvSpPr>
        <p:spPr>
          <a:xfrm>
            <a:off x="1164980" y="5157192"/>
            <a:ext cx="1462804" cy="1093940"/>
          </a:xfrm>
          <a:prstGeom prst="rect">
            <a:avLst/>
          </a:prstGeom>
          <a:solidFill>
            <a:schemeClr val="bg1"/>
          </a:solidFill>
        </p:spPr>
        <p:txBody>
          <a:bodyPr wrap="square" lIns="0" tIns="36000" rIns="0" bIns="72000">
            <a:spAutoFit/>
          </a:bodyPr>
          <a:lstStyle/>
          <a:p>
            <a:pPr algn="ctr"/>
            <a:r>
              <a:rPr lang="sv-SE" sz="1600" dirty="0" smtClean="0"/>
              <a:t>CARRY LOGIC</a:t>
            </a:r>
          </a:p>
          <a:p>
            <a:pPr algn="ctr"/>
            <a:r>
              <a:rPr lang="sv-SE" sz="1600" dirty="0" smtClean="0"/>
              <a:t>(C input)</a:t>
            </a:r>
          </a:p>
          <a:p>
            <a:pPr algn="ctr"/>
            <a:r>
              <a:rPr lang="sv-SE" sz="1600" i="1" dirty="0" smtClean="0"/>
              <a:t>g</a:t>
            </a:r>
            <a:r>
              <a:rPr lang="sv-SE" sz="1600" dirty="0" smtClean="0"/>
              <a:t>=(2+4)/3=2</a:t>
            </a:r>
          </a:p>
          <a:p>
            <a:pPr algn="ctr"/>
            <a:r>
              <a:rPr lang="sv-SE" sz="1600" i="1" dirty="0"/>
              <a:t>p</a:t>
            </a:r>
            <a:r>
              <a:rPr lang="sv-SE" sz="1600" dirty="0"/>
              <a:t>=2x(2+4)/</a:t>
            </a:r>
            <a:r>
              <a:rPr lang="sv-SE" sz="1600" dirty="0" smtClean="0"/>
              <a:t>3=4</a:t>
            </a:r>
            <a:endParaRPr lang="sv-SE" sz="1600" dirty="0"/>
          </a:p>
        </p:txBody>
      </p:sp>
      <p:sp>
        <p:nvSpPr>
          <p:cNvPr id="50" name="Rectangle 49"/>
          <p:cNvSpPr/>
          <p:nvPr/>
        </p:nvSpPr>
        <p:spPr>
          <a:xfrm>
            <a:off x="2339752" y="1844824"/>
            <a:ext cx="171411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carry cell</a:t>
            </a:r>
            <a:endParaRPr lang="sv-SE" dirty="0">
              <a:solidFill>
                <a:schemeClr val="tx1"/>
              </a:solidFill>
            </a:endParaRPr>
          </a:p>
        </p:txBody>
      </p:sp>
      <p:sp>
        <p:nvSpPr>
          <p:cNvPr id="51" name="Rectangle 50"/>
          <p:cNvSpPr/>
          <p:nvPr/>
        </p:nvSpPr>
        <p:spPr>
          <a:xfrm>
            <a:off x="4572000" y="1844824"/>
            <a:ext cx="20162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X1 SUM cell</a:t>
            </a:r>
            <a:endParaRPr lang="sv-SE" dirty="0">
              <a:solidFill>
                <a:schemeClr val="tx1"/>
              </a:solidFill>
            </a:endParaRPr>
          </a:p>
        </p:txBody>
      </p:sp>
      <p:sp>
        <p:nvSpPr>
          <p:cNvPr id="33" name="Rectangle 32"/>
          <p:cNvSpPr/>
          <p:nvPr/>
        </p:nvSpPr>
        <p:spPr>
          <a:xfrm>
            <a:off x="3852000" y="5436000"/>
            <a:ext cx="5040561" cy="940051"/>
          </a:xfrm>
          <a:prstGeom prst="rect">
            <a:avLst/>
          </a:prstGeom>
          <a:solidFill>
            <a:schemeClr val="bg1"/>
          </a:solidFill>
        </p:spPr>
        <p:txBody>
          <a:bodyPr wrap="square" lIns="90000" tIns="36000" rIns="90000" bIns="72000">
            <a:spAutoFit/>
          </a:bodyPr>
          <a:lstStyle/>
          <a:p>
            <a:r>
              <a:rPr lang="sv-SE" dirty="0"/>
              <a:t>8-bit adder delay: Consider also SUM cell load</a:t>
            </a:r>
          </a:p>
          <a:p>
            <a:r>
              <a:rPr lang="sv-SE" i="1" dirty="0" smtClean="0"/>
              <a:t>d</a:t>
            </a:r>
            <a:r>
              <a:rPr lang="sv-SE" dirty="0" smtClean="0"/>
              <a:t>=8*(4+2x(1+2)/</a:t>
            </a:r>
            <a:r>
              <a:rPr lang="sv-SE" dirty="0"/>
              <a:t>2</a:t>
            </a:r>
            <a:r>
              <a:rPr lang="sv-SE" dirty="0" smtClean="0"/>
              <a:t>+1+(2+1+1))=8*(4+3+1)=8*10=80</a:t>
            </a:r>
          </a:p>
          <a:p>
            <a:r>
              <a:rPr lang="sv-SE" dirty="0"/>
              <a:t>→ </a:t>
            </a:r>
            <a:r>
              <a:rPr lang="sv-SE" i="1" dirty="0"/>
              <a:t>t</a:t>
            </a:r>
            <a:r>
              <a:rPr lang="sv-SE" i="1" baseline="-25000" dirty="0"/>
              <a:t>pd</a:t>
            </a:r>
            <a:r>
              <a:rPr lang="sv-SE" dirty="0"/>
              <a:t>= </a:t>
            </a:r>
            <a:r>
              <a:rPr lang="sv-SE" dirty="0" smtClean="0"/>
              <a:t>400 ps</a:t>
            </a:r>
            <a:endParaRPr lang="sv-SE" dirty="0"/>
          </a:p>
        </p:txBody>
      </p:sp>
    </p:spTree>
    <p:extLst>
      <p:ext uri="{BB962C8B-B14F-4D97-AF65-F5344CB8AC3E}">
        <p14:creationId xmlns:p14="http://schemas.microsoft.com/office/powerpoint/2010/main" val="5592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16</a:t>
            </a:fld>
            <a:endParaRPr lang="sv-S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620" y="1844824"/>
            <a:ext cx="6570761" cy="3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99792" y="4581128"/>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8" name="Rectangle 7"/>
          <p:cNvSpPr/>
          <p:nvPr/>
        </p:nvSpPr>
        <p:spPr>
          <a:xfrm>
            <a:off x="3304011"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9" name="Rectangle 8"/>
          <p:cNvSpPr/>
          <p:nvPr/>
        </p:nvSpPr>
        <p:spPr>
          <a:xfrm>
            <a:off x="3923928" y="4262899"/>
            <a:ext cx="259877" cy="571182"/>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a:solidFill>
                  <a:srgbClr val="00B050"/>
                </a:solidFill>
              </a:rPr>
              <a:t>2</a:t>
            </a:r>
            <a:endParaRPr lang="sv-SE" sz="1600" b="1" dirty="0" smtClean="0">
              <a:solidFill>
                <a:srgbClr val="00B050"/>
              </a:solidFill>
            </a:endParaRPr>
          </a:p>
        </p:txBody>
      </p:sp>
      <p:sp>
        <p:nvSpPr>
          <p:cNvPr id="10" name="Rectangle 9"/>
          <p:cNvSpPr/>
          <p:nvPr/>
        </p:nvSpPr>
        <p:spPr>
          <a:xfrm>
            <a:off x="3923928" y="2276872"/>
            <a:ext cx="259877" cy="492443"/>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a:p>
            <a:pPr algn="ctr"/>
            <a:r>
              <a:rPr lang="sv-SE" sz="1600" b="1" dirty="0" smtClean="0">
                <a:solidFill>
                  <a:srgbClr val="00B050"/>
                </a:solidFill>
              </a:rPr>
              <a:t>4</a:t>
            </a:r>
          </a:p>
        </p:txBody>
      </p:sp>
      <p:sp>
        <p:nvSpPr>
          <p:cNvPr id="11" name="Rectangle 10"/>
          <p:cNvSpPr/>
          <p:nvPr/>
        </p:nvSpPr>
        <p:spPr>
          <a:xfrm>
            <a:off x="2959669"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12" name="Rectangle 11"/>
          <p:cNvSpPr/>
          <p:nvPr/>
        </p:nvSpPr>
        <p:spPr>
          <a:xfrm>
            <a:off x="2627784" y="2246675"/>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4</a:t>
            </a:r>
          </a:p>
        </p:txBody>
      </p:sp>
      <p:sp>
        <p:nvSpPr>
          <p:cNvPr id="13" name="Rectangle 12"/>
          <p:cNvSpPr/>
          <p:nvPr/>
        </p:nvSpPr>
        <p:spPr>
          <a:xfrm>
            <a:off x="3275856"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4" name="Rectangle 13"/>
          <p:cNvSpPr/>
          <p:nvPr/>
        </p:nvSpPr>
        <p:spPr>
          <a:xfrm>
            <a:off x="2959669" y="2894747"/>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5" name="Rectangle 14"/>
          <p:cNvSpPr/>
          <p:nvPr/>
        </p:nvSpPr>
        <p:spPr>
          <a:xfrm>
            <a:off x="1043608" y="5157192"/>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699702" y="1844824"/>
            <a:ext cx="122422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8" name="Group 17"/>
          <p:cNvGrpSpPr/>
          <p:nvPr/>
        </p:nvGrpSpPr>
        <p:grpSpPr>
          <a:xfrm>
            <a:off x="4788024" y="2276872"/>
            <a:ext cx="2160240" cy="2541349"/>
            <a:chOff x="4788024" y="2276872"/>
            <a:chExt cx="2160240" cy="2541349"/>
          </a:xfrm>
        </p:grpSpPr>
        <p:sp>
          <p:nvSpPr>
            <p:cNvPr id="19" name="Rectangle 18"/>
            <p:cNvSpPr/>
            <p:nvPr/>
          </p:nvSpPr>
          <p:spPr>
            <a:xfrm>
              <a:off x="4788024" y="4572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0" name="Rectangle 19"/>
            <p:cNvSpPr/>
            <p:nvPr/>
          </p:nvSpPr>
          <p:spPr>
            <a:xfrm>
              <a:off x="5400000" y="4284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1" name="Rectangle 20"/>
            <p:cNvSpPr/>
            <p:nvPr/>
          </p:nvSpPr>
          <p:spPr>
            <a:xfrm>
              <a:off x="6688387"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2" name="Rectangle 21"/>
            <p:cNvSpPr/>
            <p:nvPr/>
          </p:nvSpPr>
          <p:spPr>
            <a:xfrm>
              <a:off x="6084168" y="393305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r>
                <a:rPr lang="sv-SE" sz="1600" b="1" dirty="0" smtClean="0">
                  <a:solidFill>
                    <a:srgbClr val="00B050"/>
                  </a:solidFill>
                </a:rPr>
                <a:t>         </a:t>
              </a:r>
            </a:p>
          </p:txBody>
        </p:sp>
        <p:sp>
          <p:nvSpPr>
            <p:cNvPr id="23" name="Rectangle 22"/>
            <p:cNvSpPr/>
            <p:nvPr/>
          </p:nvSpPr>
          <p:spPr>
            <a:xfrm>
              <a:off x="6688387"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         </a:t>
              </a:r>
            </a:p>
          </p:txBody>
        </p:sp>
        <p:sp>
          <p:nvSpPr>
            <p:cNvPr id="24" name="Rectangle 23"/>
            <p:cNvSpPr/>
            <p:nvPr/>
          </p:nvSpPr>
          <p:spPr>
            <a:xfrm>
              <a:off x="6688387" y="4572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5" name="Rectangle 24"/>
            <p:cNvSpPr/>
            <p:nvPr/>
          </p:nvSpPr>
          <p:spPr>
            <a:xfrm>
              <a:off x="6688387"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6" name="Rectangle 25"/>
            <p:cNvSpPr/>
            <p:nvPr/>
          </p:nvSpPr>
          <p:spPr>
            <a:xfrm>
              <a:off x="4788024"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7" name="Rectangle 26"/>
            <p:cNvSpPr/>
            <p:nvPr/>
          </p:nvSpPr>
          <p:spPr>
            <a:xfrm>
              <a:off x="6688387"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8" name="Rectangle 27"/>
            <p:cNvSpPr/>
            <p:nvPr/>
          </p:nvSpPr>
          <p:spPr>
            <a:xfrm>
              <a:off x="6688387"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9" name="Rectangle 28"/>
            <p:cNvSpPr/>
            <p:nvPr/>
          </p:nvSpPr>
          <p:spPr>
            <a:xfrm>
              <a:off x="5400000"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30" name="Rectangle 29"/>
            <p:cNvSpPr/>
            <p:nvPr/>
          </p:nvSpPr>
          <p:spPr>
            <a:xfrm>
              <a:off x="6084168"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31" name="Rectangle 30"/>
            <p:cNvSpPr/>
            <p:nvPr/>
          </p:nvSpPr>
          <p:spPr>
            <a:xfrm>
              <a:off x="4788024" y="3212976"/>
              <a:ext cx="259877" cy="590931"/>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smtClean="0">
                  <a:solidFill>
                    <a:srgbClr val="00B050"/>
                  </a:solidFill>
                </a:rPr>
                <a:t>1</a:t>
              </a:r>
            </a:p>
          </p:txBody>
        </p:sp>
      </p:grpSp>
      <p:sp>
        <p:nvSpPr>
          <p:cNvPr id="35" name="Rectangle 34"/>
          <p:cNvSpPr/>
          <p:nvPr/>
        </p:nvSpPr>
        <p:spPr>
          <a:xfrm>
            <a:off x="4320000" y="5058000"/>
            <a:ext cx="50674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rgbClr val="FF0000"/>
                </a:solidFill>
              </a:rPr>
              <a:t>X2</a:t>
            </a:r>
            <a:endParaRPr lang="sv-SE" dirty="0">
              <a:solidFill>
                <a:srgbClr val="FF0000"/>
              </a:solidFill>
            </a:endParaRPr>
          </a:p>
        </p:txBody>
      </p:sp>
      <p:sp>
        <p:nvSpPr>
          <p:cNvPr id="40" name="Rectangle 39"/>
          <p:cNvSpPr/>
          <p:nvPr/>
        </p:nvSpPr>
        <p:spPr>
          <a:xfrm>
            <a:off x="268118" y="1151918"/>
            <a:ext cx="2359666" cy="646331"/>
          </a:xfrm>
          <a:prstGeom prst="rect">
            <a:avLst/>
          </a:prstGeom>
        </p:spPr>
        <p:txBody>
          <a:bodyPr wrap="square">
            <a:spAutoFit/>
          </a:bodyPr>
          <a:lstStyle/>
          <a:p>
            <a:r>
              <a:rPr lang="sv-SE" dirty="0" smtClean="0"/>
              <a:t>What if we resize MOSFETs in SUM cell?</a:t>
            </a:r>
            <a:endParaRPr lang="sv-SE" dirty="0"/>
          </a:p>
        </p:txBody>
      </p:sp>
      <p:grpSp>
        <p:nvGrpSpPr>
          <p:cNvPr id="47" name="Group 46"/>
          <p:cNvGrpSpPr/>
          <p:nvPr/>
        </p:nvGrpSpPr>
        <p:grpSpPr>
          <a:xfrm>
            <a:off x="3707904" y="4120074"/>
            <a:ext cx="5178504" cy="2027355"/>
            <a:chOff x="3707904" y="4120074"/>
            <a:chExt cx="5178504" cy="2027355"/>
          </a:xfrm>
        </p:grpSpPr>
        <p:grpSp>
          <p:nvGrpSpPr>
            <p:cNvPr id="44" name="Group 43"/>
            <p:cNvGrpSpPr/>
            <p:nvPr/>
          </p:nvGrpSpPr>
          <p:grpSpPr>
            <a:xfrm>
              <a:off x="7657683" y="4120074"/>
              <a:ext cx="1228725" cy="1343025"/>
              <a:chOff x="7657683" y="4120074"/>
              <a:chExt cx="1228725" cy="1343025"/>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683" y="4120074"/>
                <a:ext cx="12287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7788183" y="4149080"/>
                <a:ext cx="384217" cy="16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rgbClr val="FF0000"/>
                    </a:solidFill>
                  </a:rPr>
                  <a:t>X</a:t>
                </a:r>
                <a:endParaRPr lang="sv-SE" dirty="0">
                  <a:solidFill>
                    <a:srgbClr val="FF0000"/>
                  </a:solidFill>
                </a:endParaRPr>
              </a:p>
            </p:txBody>
          </p:sp>
        </p:grpSp>
        <p:grpSp>
          <p:nvGrpSpPr>
            <p:cNvPr id="43" name="Group 42"/>
            <p:cNvGrpSpPr/>
            <p:nvPr/>
          </p:nvGrpSpPr>
          <p:grpSpPr>
            <a:xfrm>
              <a:off x="3707904" y="5373216"/>
              <a:ext cx="1807867" cy="774213"/>
              <a:chOff x="3707904" y="5373216"/>
              <a:chExt cx="1807867" cy="774213"/>
            </a:xfrm>
          </p:grpSpPr>
          <p:sp>
            <p:nvSpPr>
              <p:cNvPr id="45" name="Rectangle 44"/>
              <p:cNvSpPr/>
              <p:nvPr/>
            </p:nvSpPr>
            <p:spPr>
              <a:xfrm>
                <a:off x="3707904" y="5517232"/>
                <a:ext cx="1807867" cy="63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rgbClr val="FF0000"/>
                    </a:solidFill>
                  </a:rPr>
                  <a:t>Which size is optimal? X2? X4?</a:t>
                </a:r>
                <a:endParaRPr lang="sv-SE" dirty="0">
                  <a:solidFill>
                    <a:srgbClr val="FF0000"/>
                  </a:solidFill>
                </a:endParaRPr>
              </a:p>
            </p:txBody>
          </p:sp>
          <p:sp>
            <p:nvSpPr>
              <p:cNvPr id="46" name="Up Arrow 45"/>
              <p:cNvSpPr/>
              <p:nvPr/>
            </p:nvSpPr>
            <p:spPr>
              <a:xfrm>
                <a:off x="4514070" y="5373216"/>
                <a:ext cx="201946" cy="1618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49" name="Rectangle 48"/>
          <p:cNvSpPr/>
          <p:nvPr/>
        </p:nvSpPr>
        <p:spPr>
          <a:xfrm>
            <a:off x="1164980" y="5157192"/>
            <a:ext cx="1462804" cy="1093940"/>
          </a:xfrm>
          <a:prstGeom prst="rect">
            <a:avLst/>
          </a:prstGeom>
          <a:solidFill>
            <a:schemeClr val="bg1"/>
          </a:solidFill>
        </p:spPr>
        <p:txBody>
          <a:bodyPr wrap="square" lIns="0" tIns="36000" rIns="0" bIns="72000">
            <a:spAutoFit/>
          </a:bodyPr>
          <a:lstStyle/>
          <a:p>
            <a:pPr algn="ctr"/>
            <a:r>
              <a:rPr lang="sv-SE" sz="1600" dirty="0" smtClean="0"/>
              <a:t>CARRY LOGIC</a:t>
            </a:r>
          </a:p>
          <a:p>
            <a:pPr algn="ctr"/>
            <a:r>
              <a:rPr lang="sv-SE" sz="1600" dirty="0" smtClean="0"/>
              <a:t>(C input)</a:t>
            </a:r>
          </a:p>
          <a:p>
            <a:pPr algn="ctr"/>
            <a:r>
              <a:rPr lang="sv-SE" sz="1600" i="1" dirty="0" smtClean="0"/>
              <a:t>g</a:t>
            </a:r>
            <a:r>
              <a:rPr lang="sv-SE" sz="1600" dirty="0" smtClean="0"/>
              <a:t>=(2+4)/3=2</a:t>
            </a:r>
          </a:p>
          <a:p>
            <a:pPr algn="ctr"/>
            <a:r>
              <a:rPr lang="sv-SE" sz="1600" i="1" dirty="0"/>
              <a:t>p</a:t>
            </a:r>
            <a:r>
              <a:rPr lang="sv-SE" sz="1600" dirty="0"/>
              <a:t>=2x(2+4)/</a:t>
            </a:r>
            <a:r>
              <a:rPr lang="sv-SE" sz="1600" dirty="0" smtClean="0"/>
              <a:t>3=4</a:t>
            </a:r>
            <a:endParaRPr lang="sv-SE" sz="1600" dirty="0"/>
          </a:p>
        </p:txBody>
      </p:sp>
      <p:sp>
        <p:nvSpPr>
          <p:cNvPr id="50" name="Rectangle 49"/>
          <p:cNvSpPr/>
          <p:nvPr/>
        </p:nvSpPr>
        <p:spPr>
          <a:xfrm>
            <a:off x="2339752" y="1844824"/>
            <a:ext cx="171411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carry cell</a:t>
            </a:r>
            <a:endParaRPr lang="sv-SE" dirty="0">
              <a:solidFill>
                <a:schemeClr val="tx1"/>
              </a:solidFill>
            </a:endParaRPr>
          </a:p>
        </p:txBody>
      </p:sp>
      <p:sp>
        <p:nvSpPr>
          <p:cNvPr id="51" name="Rectangle 50"/>
          <p:cNvSpPr/>
          <p:nvPr/>
        </p:nvSpPr>
        <p:spPr>
          <a:xfrm>
            <a:off x="4572000" y="1844824"/>
            <a:ext cx="20162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X1 SUM cell</a:t>
            </a:r>
            <a:endParaRPr lang="sv-SE" dirty="0">
              <a:solidFill>
                <a:schemeClr val="tx1"/>
              </a:solidFill>
            </a:endParaRPr>
          </a:p>
        </p:txBody>
      </p:sp>
    </p:spTree>
    <p:extLst>
      <p:ext uri="{BB962C8B-B14F-4D97-AF65-F5344CB8AC3E}">
        <p14:creationId xmlns:p14="http://schemas.microsoft.com/office/powerpoint/2010/main" val="366238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17</a:t>
            </a:fld>
            <a:endParaRPr lang="sv-S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620" y="1844824"/>
            <a:ext cx="6570761" cy="3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99792" y="4581128"/>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8" name="Rectangle 7"/>
          <p:cNvSpPr/>
          <p:nvPr/>
        </p:nvSpPr>
        <p:spPr>
          <a:xfrm>
            <a:off x="3304011"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9" name="Rectangle 8"/>
          <p:cNvSpPr/>
          <p:nvPr/>
        </p:nvSpPr>
        <p:spPr>
          <a:xfrm>
            <a:off x="3923928" y="4262899"/>
            <a:ext cx="259877" cy="590931"/>
          </a:xfrm>
          <a:prstGeom prst="rect">
            <a:avLst/>
          </a:prstGeom>
          <a:solidFill>
            <a:schemeClr val="bg1"/>
          </a:solidFill>
        </p:spPr>
        <p:txBody>
          <a:bodyPr wrap="square" lIns="0" tIns="0" rIns="0" bIns="0">
            <a:spAutoFit/>
          </a:bodyPr>
          <a:lstStyle/>
          <a:p>
            <a:pPr algn="ctr">
              <a:lnSpc>
                <a:spcPct val="120000"/>
              </a:lnSpc>
            </a:pPr>
            <a:r>
              <a:rPr lang="sv-SE" sz="1600" b="1" dirty="0">
                <a:solidFill>
                  <a:srgbClr val="FF0000"/>
                </a:solidFill>
              </a:rPr>
              <a:t>1</a:t>
            </a:r>
            <a:endParaRPr lang="sv-SE" sz="1600" b="1" dirty="0" smtClean="0">
              <a:solidFill>
                <a:srgbClr val="FF0000"/>
              </a:solidFill>
            </a:endParaRPr>
          </a:p>
          <a:p>
            <a:pPr algn="ctr">
              <a:lnSpc>
                <a:spcPct val="120000"/>
              </a:lnSpc>
            </a:pPr>
            <a:r>
              <a:rPr lang="sv-SE" sz="1600" b="1" dirty="0">
                <a:solidFill>
                  <a:srgbClr val="FF0000"/>
                </a:solidFill>
              </a:rPr>
              <a:t>1</a:t>
            </a:r>
            <a:endParaRPr lang="sv-SE" sz="1600" b="1" dirty="0" smtClean="0">
              <a:solidFill>
                <a:srgbClr val="FF0000"/>
              </a:solidFill>
            </a:endParaRPr>
          </a:p>
        </p:txBody>
      </p:sp>
      <p:sp>
        <p:nvSpPr>
          <p:cNvPr id="10" name="Rectangle 9"/>
          <p:cNvSpPr/>
          <p:nvPr/>
        </p:nvSpPr>
        <p:spPr>
          <a:xfrm>
            <a:off x="3923928" y="2276872"/>
            <a:ext cx="259877" cy="492443"/>
          </a:xfrm>
          <a:prstGeom prst="rect">
            <a:avLst/>
          </a:prstGeom>
          <a:solidFill>
            <a:schemeClr val="bg1"/>
          </a:solidFill>
        </p:spPr>
        <p:txBody>
          <a:bodyPr wrap="square" lIns="0" tIns="0" rIns="0" bIns="0">
            <a:spAutoFit/>
          </a:bodyPr>
          <a:lstStyle/>
          <a:p>
            <a:pPr algn="ctr"/>
            <a:r>
              <a:rPr lang="sv-SE" sz="1600" b="1" dirty="0">
                <a:solidFill>
                  <a:srgbClr val="FF0000"/>
                </a:solidFill>
              </a:rPr>
              <a:t>2</a:t>
            </a:r>
            <a:endParaRPr lang="sv-SE" sz="1600" b="1" dirty="0" smtClean="0">
              <a:solidFill>
                <a:srgbClr val="FF0000"/>
              </a:solidFill>
            </a:endParaRPr>
          </a:p>
          <a:p>
            <a:pPr algn="ctr"/>
            <a:r>
              <a:rPr lang="sv-SE" sz="1600" b="1" dirty="0">
                <a:solidFill>
                  <a:srgbClr val="FF0000"/>
                </a:solidFill>
              </a:rPr>
              <a:t>2</a:t>
            </a:r>
            <a:endParaRPr lang="sv-SE" sz="1600" b="1" dirty="0" smtClean="0">
              <a:solidFill>
                <a:srgbClr val="FF0000"/>
              </a:solidFill>
            </a:endParaRPr>
          </a:p>
        </p:txBody>
      </p:sp>
      <p:sp>
        <p:nvSpPr>
          <p:cNvPr id="11" name="Rectangle 10"/>
          <p:cNvSpPr/>
          <p:nvPr/>
        </p:nvSpPr>
        <p:spPr>
          <a:xfrm>
            <a:off x="2959669"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12" name="Rectangle 11"/>
          <p:cNvSpPr/>
          <p:nvPr/>
        </p:nvSpPr>
        <p:spPr>
          <a:xfrm>
            <a:off x="2627784" y="2246675"/>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4</a:t>
            </a:r>
          </a:p>
        </p:txBody>
      </p:sp>
      <p:sp>
        <p:nvSpPr>
          <p:cNvPr id="13" name="Rectangle 12"/>
          <p:cNvSpPr/>
          <p:nvPr/>
        </p:nvSpPr>
        <p:spPr>
          <a:xfrm>
            <a:off x="3275856"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4" name="Rectangle 13"/>
          <p:cNvSpPr/>
          <p:nvPr/>
        </p:nvSpPr>
        <p:spPr>
          <a:xfrm>
            <a:off x="2959669" y="2894747"/>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5" name="Rectangle 14"/>
          <p:cNvSpPr/>
          <p:nvPr/>
        </p:nvSpPr>
        <p:spPr>
          <a:xfrm>
            <a:off x="1043608" y="5157192"/>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699702" y="1844824"/>
            <a:ext cx="122422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164980" y="5157192"/>
            <a:ext cx="1534722" cy="1093940"/>
          </a:xfrm>
          <a:prstGeom prst="rect">
            <a:avLst/>
          </a:prstGeom>
          <a:solidFill>
            <a:schemeClr val="bg1"/>
          </a:solidFill>
        </p:spPr>
        <p:txBody>
          <a:bodyPr wrap="square" lIns="0" tIns="36000" rIns="0" bIns="72000">
            <a:spAutoFit/>
          </a:bodyPr>
          <a:lstStyle/>
          <a:p>
            <a:pPr algn="ctr"/>
            <a:r>
              <a:rPr lang="sv-SE" sz="1600" dirty="0" smtClean="0"/>
              <a:t>CARRY LOGIC</a:t>
            </a:r>
          </a:p>
          <a:p>
            <a:pPr algn="ctr"/>
            <a:r>
              <a:rPr lang="sv-SE" sz="1600" dirty="0" smtClean="0"/>
              <a:t>(C input)</a:t>
            </a:r>
          </a:p>
          <a:p>
            <a:pPr algn="ctr"/>
            <a:r>
              <a:rPr lang="sv-SE" sz="1600" i="1" dirty="0" smtClean="0"/>
              <a:t>g</a:t>
            </a:r>
            <a:r>
              <a:rPr lang="sv-SE" sz="1600" dirty="0" smtClean="0"/>
              <a:t>=(2+4)/3=2</a:t>
            </a:r>
          </a:p>
          <a:p>
            <a:pPr algn="ctr"/>
            <a:r>
              <a:rPr lang="sv-SE" sz="1600" i="1" dirty="0" smtClean="0">
                <a:solidFill>
                  <a:srgbClr val="FF0000"/>
                </a:solidFill>
              </a:rPr>
              <a:t>p</a:t>
            </a:r>
            <a:r>
              <a:rPr lang="sv-SE" sz="1600" dirty="0" smtClean="0">
                <a:solidFill>
                  <a:srgbClr val="FF0000"/>
                </a:solidFill>
              </a:rPr>
              <a:t>=(2+4+2+1)/3=3</a:t>
            </a:r>
            <a:endParaRPr lang="sv-SE" sz="1600" dirty="0">
              <a:solidFill>
                <a:srgbClr val="FF0000"/>
              </a:solidFill>
            </a:endParaRPr>
          </a:p>
        </p:txBody>
      </p:sp>
      <p:grpSp>
        <p:nvGrpSpPr>
          <p:cNvPr id="18" name="Group 17"/>
          <p:cNvGrpSpPr/>
          <p:nvPr/>
        </p:nvGrpSpPr>
        <p:grpSpPr>
          <a:xfrm>
            <a:off x="4788024" y="2276872"/>
            <a:ext cx="2160240" cy="2541349"/>
            <a:chOff x="4788024" y="2276872"/>
            <a:chExt cx="2160240" cy="2541349"/>
          </a:xfrm>
        </p:grpSpPr>
        <p:sp>
          <p:nvSpPr>
            <p:cNvPr id="19" name="Rectangle 18"/>
            <p:cNvSpPr/>
            <p:nvPr/>
          </p:nvSpPr>
          <p:spPr>
            <a:xfrm>
              <a:off x="4788024" y="4572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0" name="Rectangle 19"/>
            <p:cNvSpPr/>
            <p:nvPr/>
          </p:nvSpPr>
          <p:spPr>
            <a:xfrm>
              <a:off x="5400000" y="4284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1" name="Rectangle 20"/>
            <p:cNvSpPr/>
            <p:nvPr/>
          </p:nvSpPr>
          <p:spPr>
            <a:xfrm>
              <a:off x="6688387"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2" name="Rectangle 21"/>
            <p:cNvSpPr/>
            <p:nvPr/>
          </p:nvSpPr>
          <p:spPr>
            <a:xfrm>
              <a:off x="6084168" y="393305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r>
                <a:rPr lang="sv-SE" sz="1600" b="1" dirty="0" smtClean="0">
                  <a:solidFill>
                    <a:srgbClr val="00B050"/>
                  </a:solidFill>
                </a:rPr>
                <a:t>         </a:t>
              </a:r>
            </a:p>
          </p:txBody>
        </p:sp>
        <p:sp>
          <p:nvSpPr>
            <p:cNvPr id="23" name="Rectangle 22"/>
            <p:cNvSpPr/>
            <p:nvPr/>
          </p:nvSpPr>
          <p:spPr>
            <a:xfrm>
              <a:off x="6688387"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         </a:t>
              </a:r>
            </a:p>
          </p:txBody>
        </p:sp>
        <p:sp>
          <p:nvSpPr>
            <p:cNvPr id="24" name="Rectangle 23"/>
            <p:cNvSpPr/>
            <p:nvPr/>
          </p:nvSpPr>
          <p:spPr>
            <a:xfrm>
              <a:off x="6688387" y="4572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5" name="Rectangle 24"/>
            <p:cNvSpPr/>
            <p:nvPr/>
          </p:nvSpPr>
          <p:spPr>
            <a:xfrm>
              <a:off x="6688387"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6" name="Rectangle 25"/>
            <p:cNvSpPr/>
            <p:nvPr/>
          </p:nvSpPr>
          <p:spPr>
            <a:xfrm>
              <a:off x="4788024"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7" name="Rectangle 26"/>
            <p:cNvSpPr/>
            <p:nvPr/>
          </p:nvSpPr>
          <p:spPr>
            <a:xfrm>
              <a:off x="6688387"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8" name="Rectangle 27"/>
            <p:cNvSpPr/>
            <p:nvPr/>
          </p:nvSpPr>
          <p:spPr>
            <a:xfrm>
              <a:off x="6688387"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9" name="Rectangle 28"/>
            <p:cNvSpPr/>
            <p:nvPr/>
          </p:nvSpPr>
          <p:spPr>
            <a:xfrm>
              <a:off x="5400000"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30" name="Rectangle 29"/>
            <p:cNvSpPr/>
            <p:nvPr/>
          </p:nvSpPr>
          <p:spPr>
            <a:xfrm>
              <a:off x="6084168"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31" name="Rectangle 30"/>
            <p:cNvSpPr/>
            <p:nvPr/>
          </p:nvSpPr>
          <p:spPr>
            <a:xfrm>
              <a:off x="4788024" y="3212976"/>
              <a:ext cx="259877" cy="590931"/>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smtClean="0">
                  <a:solidFill>
                    <a:srgbClr val="00B050"/>
                  </a:solidFill>
                </a:rPr>
                <a:t>1</a:t>
              </a:r>
            </a:p>
          </p:txBody>
        </p:sp>
      </p:grpSp>
      <p:sp>
        <p:nvSpPr>
          <p:cNvPr id="33" name="Rectangle 32"/>
          <p:cNvSpPr/>
          <p:nvPr/>
        </p:nvSpPr>
        <p:spPr>
          <a:xfrm>
            <a:off x="1043608" y="1196752"/>
            <a:ext cx="7056784" cy="601497"/>
          </a:xfrm>
          <a:prstGeom prst="rect">
            <a:avLst/>
          </a:prstGeom>
          <a:solidFill>
            <a:schemeClr val="bg1"/>
          </a:solidFill>
        </p:spPr>
        <p:txBody>
          <a:bodyPr wrap="square" lIns="0" tIns="36000" rIns="0" bIns="72000">
            <a:spAutoFit/>
          </a:bodyPr>
          <a:lstStyle/>
          <a:p>
            <a:pPr algn="ctr"/>
            <a:r>
              <a:rPr lang="sv-SE" sz="1600" dirty="0" smtClean="0"/>
              <a:t>CARRY DELAY (CIN input)</a:t>
            </a:r>
          </a:p>
          <a:p>
            <a:pPr algn="ctr"/>
            <a:r>
              <a:rPr lang="sv-SE" sz="1600" dirty="0" smtClean="0"/>
              <a:t>What if we resize the MOSFETs as shown in red, what is the parasitic delay, </a:t>
            </a:r>
            <a:r>
              <a:rPr lang="sv-SE" sz="1600" i="1" dirty="0" smtClean="0"/>
              <a:t>p</a:t>
            </a:r>
            <a:r>
              <a:rPr lang="sv-SE" sz="1600" dirty="0" smtClean="0"/>
              <a:t>, now?</a:t>
            </a:r>
          </a:p>
        </p:txBody>
      </p:sp>
      <p:sp>
        <p:nvSpPr>
          <p:cNvPr id="34" name="Rectangle 33"/>
          <p:cNvSpPr/>
          <p:nvPr/>
        </p:nvSpPr>
        <p:spPr>
          <a:xfrm>
            <a:off x="2627784" y="1844824"/>
            <a:ext cx="122422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a:t>
            </a:r>
            <a:endParaRPr lang="sv-SE" dirty="0">
              <a:solidFill>
                <a:schemeClr val="tx1"/>
              </a:solidFill>
            </a:endParaRPr>
          </a:p>
        </p:txBody>
      </p:sp>
      <p:sp>
        <p:nvSpPr>
          <p:cNvPr id="35" name="Rectangle 34"/>
          <p:cNvSpPr/>
          <p:nvPr/>
        </p:nvSpPr>
        <p:spPr>
          <a:xfrm>
            <a:off x="4318629" y="5049180"/>
            <a:ext cx="50674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a:t>
            </a:r>
            <a:endParaRPr lang="sv-SE" dirty="0">
              <a:solidFill>
                <a:schemeClr val="tx1"/>
              </a:solidFill>
            </a:endParaRPr>
          </a:p>
        </p:txBody>
      </p:sp>
      <p:sp>
        <p:nvSpPr>
          <p:cNvPr id="36" name="Rectangle 35"/>
          <p:cNvSpPr/>
          <p:nvPr/>
        </p:nvSpPr>
        <p:spPr>
          <a:xfrm>
            <a:off x="5129069" y="1844824"/>
            <a:ext cx="50674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X1</a:t>
            </a:r>
            <a:endParaRPr lang="sv-SE" dirty="0">
              <a:solidFill>
                <a:schemeClr val="tx1"/>
              </a:solidFill>
            </a:endParaRPr>
          </a:p>
        </p:txBody>
      </p:sp>
      <p:sp>
        <p:nvSpPr>
          <p:cNvPr id="37" name="Rectangle 36"/>
          <p:cNvSpPr/>
          <p:nvPr/>
        </p:nvSpPr>
        <p:spPr>
          <a:xfrm>
            <a:off x="3852000" y="5436000"/>
            <a:ext cx="5040561" cy="847718"/>
          </a:xfrm>
          <a:prstGeom prst="rect">
            <a:avLst/>
          </a:prstGeom>
          <a:solidFill>
            <a:schemeClr val="bg1"/>
          </a:solidFill>
        </p:spPr>
        <p:txBody>
          <a:bodyPr wrap="square" lIns="0" tIns="36000" rIns="0" bIns="72000">
            <a:spAutoFit/>
          </a:bodyPr>
          <a:lstStyle/>
          <a:p>
            <a:r>
              <a:rPr lang="sv-SE" sz="1600" dirty="0" smtClean="0"/>
              <a:t>CARRY DELAY (C input)</a:t>
            </a:r>
          </a:p>
          <a:p>
            <a:r>
              <a:rPr lang="sv-SE" sz="1600" i="1" dirty="0" smtClean="0"/>
              <a:t>d</a:t>
            </a:r>
            <a:r>
              <a:rPr lang="sv-SE" sz="1600" dirty="0" smtClean="0"/>
              <a:t>=3+2x(1+2)/</a:t>
            </a:r>
            <a:r>
              <a:rPr lang="sv-SE" sz="1600" dirty="0"/>
              <a:t>2</a:t>
            </a:r>
            <a:r>
              <a:rPr lang="sv-SE" sz="1600" dirty="0" smtClean="0"/>
              <a:t>+1+(2+1+1)/2=3+3+1+2= 9 units/stage</a:t>
            </a:r>
          </a:p>
          <a:p>
            <a:r>
              <a:rPr lang="sv-SE" sz="1600" dirty="0"/>
              <a:t>→ </a:t>
            </a:r>
            <a:r>
              <a:rPr lang="sv-SE" sz="1600" i="1" dirty="0"/>
              <a:t>t</a:t>
            </a:r>
            <a:r>
              <a:rPr lang="sv-SE" sz="1600" i="1" baseline="-25000" dirty="0"/>
              <a:t>pd</a:t>
            </a:r>
            <a:r>
              <a:rPr lang="sv-SE" sz="1600" dirty="0"/>
              <a:t>= </a:t>
            </a:r>
            <a:r>
              <a:rPr lang="sv-SE" sz="1600" dirty="0" smtClean="0"/>
              <a:t>360 ps</a:t>
            </a:r>
            <a:endParaRPr lang="sv-SE" sz="1600" dirty="0"/>
          </a:p>
        </p:txBody>
      </p:sp>
    </p:spTree>
    <p:extLst>
      <p:ext uri="{BB962C8B-B14F-4D97-AF65-F5344CB8AC3E}">
        <p14:creationId xmlns:p14="http://schemas.microsoft.com/office/powerpoint/2010/main" val="1169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End</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18</a:t>
            </a:fld>
            <a:endParaRPr lang="sv-SE"/>
          </a:p>
        </p:txBody>
      </p:sp>
      <p:sp>
        <p:nvSpPr>
          <p:cNvPr id="6" name="Rectangle 5"/>
          <p:cNvSpPr/>
          <p:nvPr/>
        </p:nvSpPr>
        <p:spPr>
          <a:xfrm>
            <a:off x="1930193" y="2886035"/>
            <a:ext cx="5283615" cy="830997"/>
          </a:xfrm>
          <a:prstGeom prst="rect">
            <a:avLst/>
          </a:prstGeom>
        </p:spPr>
        <p:txBody>
          <a:bodyPr wrap="square">
            <a:spAutoFit/>
          </a:bodyPr>
          <a:lstStyle/>
          <a:p>
            <a:pPr algn="ctr"/>
            <a:r>
              <a:rPr lang="sv-SE" sz="4800" dirty="0" smtClean="0"/>
              <a:t>Q &amp; A session!</a:t>
            </a:r>
            <a:endParaRPr lang="sv-SE" sz="4800" dirty="0" smtClean="0">
              <a:solidFill>
                <a:schemeClr val="tx1"/>
              </a:solidFill>
            </a:endParaRPr>
          </a:p>
        </p:txBody>
      </p:sp>
    </p:spTree>
    <p:extLst>
      <p:ext uri="{BB962C8B-B14F-4D97-AF65-F5344CB8AC3E}">
        <p14:creationId xmlns:p14="http://schemas.microsoft.com/office/powerpoint/2010/main" val="3977754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Prelab 2</a:t>
            </a:r>
            <a:endParaRPr lang="sv-SE" dirty="0"/>
          </a:p>
        </p:txBody>
      </p:sp>
      <p:sp>
        <p:nvSpPr>
          <p:cNvPr id="3" name="Content Placeholder 2"/>
          <p:cNvSpPr>
            <a:spLocks noGrp="1"/>
          </p:cNvSpPr>
          <p:nvPr>
            <p:ph idx="1"/>
          </p:nvPr>
        </p:nvSpPr>
        <p:spPr/>
        <p:txBody>
          <a:bodyPr>
            <a:normAutofit fontScale="92500"/>
          </a:bodyPr>
          <a:lstStyle/>
          <a:p>
            <a:r>
              <a:rPr lang="sv-SE" dirty="0" smtClean="0"/>
              <a:t>Design task: design with MOSFETs the carry bit-cell for an 8-bit ripple-carry adder!</a:t>
            </a:r>
          </a:p>
          <a:p>
            <a:r>
              <a:rPr lang="sv-SE" dirty="0" smtClean="0"/>
              <a:t>The 8-bit carry logic is to be implemented by an iterative logic array consisting of eight instances of the bit-cell that you have designed.</a:t>
            </a:r>
          </a:p>
          <a:p>
            <a:r>
              <a:rPr lang="sv-SE" dirty="0" smtClean="0"/>
              <a:t>The carry bit-cell has three inputs (two bits a, b and a carry-in memory bit), and one output, the carry-out memory bit to the next more significant bit. </a:t>
            </a:r>
            <a:endParaRPr lang="sv-SE" dirty="0"/>
          </a:p>
        </p:txBody>
      </p:sp>
      <p:sp>
        <p:nvSpPr>
          <p:cNvPr id="4" name="Date Placeholder 3"/>
          <p:cNvSpPr>
            <a:spLocks noGrp="1"/>
          </p:cNvSpPr>
          <p:nvPr>
            <p:ph type="dt" sz="half" idx="10"/>
          </p:nvPr>
        </p:nvSpPr>
        <p:spPr/>
        <p:txBody>
          <a:bodyPr/>
          <a:lstStyle/>
          <a:p>
            <a:r>
              <a:rPr lang="sv-SE" smtClean="0"/>
              <a:t>2017-09-18</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a:t>
            </a:fld>
            <a:endParaRPr lang="sv-SE"/>
          </a:p>
        </p:txBody>
      </p:sp>
    </p:spTree>
    <p:extLst>
      <p:ext uri="{BB962C8B-B14F-4D97-AF65-F5344CB8AC3E}">
        <p14:creationId xmlns:p14="http://schemas.microsoft.com/office/powerpoint/2010/main" val="289773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4864328" y="5472000"/>
            <a:ext cx="3480727" cy="371002"/>
            <a:chOff x="3509818" y="5472000"/>
            <a:chExt cx="3770788" cy="371002"/>
          </a:xfrm>
        </p:grpSpPr>
        <p:sp>
          <p:nvSpPr>
            <p:cNvPr id="81" name="Rectangle 80"/>
            <p:cNvSpPr/>
            <p:nvPr/>
          </p:nvSpPr>
          <p:spPr>
            <a:xfrm>
              <a:off x="6446711" y="5473670"/>
              <a:ext cx="833895" cy="369332"/>
            </a:xfrm>
            <a:prstGeom prst="rect">
              <a:avLst/>
            </a:prstGeom>
          </p:spPr>
          <p:txBody>
            <a:bodyPr wrap="square">
              <a:spAutoFit/>
            </a:bodyPr>
            <a:lstStyle/>
            <a:p>
              <a:pPr algn="ctr"/>
              <a:r>
                <a:rPr lang="sv-SE" dirty="0" smtClean="0"/>
                <a:t>Sum</a:t>
              </a:r>
              <a:r>
                <a:rPr lang="sv-SE" baseline="-25000" dirty="0" smtClean="0"/>
                <a:t>0</a:t>
              </a:r>
              <a:endParaRPr lang="sv-SE" dirty="0"/>
            </a:p>
          </p:txBody>
        </p:sp>
        <p:sp>
          <p:nvSpPr>
            <p:cNvPr id="82" name="Rectangle 81"/>
            <p:cNvSpPr/>
            <p:nvPr/>
          </p:nvSpPr>
          <p:spPr>
            <a:xfrm>
              <a:off x="5544515" y="5472000"/>
              <a:ext cx="744188"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83" name="Rectangle 82"/>
            <p:cNvSpPr/>
            <p:nvPr/>
          </p:nvSpPr>
          <p:spPr>
            <a:xfrm>
              <a:off x="4513388" y="5472000"/>
              <a:ext cx="761317"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84" name="Rectangle 83"/>
            <p:cNvSpPr/>
            <p:nvPr/>
          </p:nvSpPr>
          <p:spPr>
            <a:xfrm>
              <a:off x="3509818" y="5472000"/>
              <a:ext cx="741102" cy="369332"/>
            </a:xfrm>
            <a:prstGeom prst="rect">
              <a:avLst/>
            </a:prstGeom>
          </p:spPr>
          <p:txBody>
            <a:bodyPr wrap="square">
              <a:spAutoFit/>
            </a:bodyPr>
            <a:lstStyle/>
            <a:p>
              <a:pPr algn="ctr"/>
              <a:r>
                <a:rPr lang="sv-SE" dirty="0" smtClean="0"/>
                <a:t>Sum</a:t>
              </a:r>
              <a:r>
                <a:rPr lang="sv-SE" baseline="-25000" dirty="0" smtClean="0"/>
                <a:t>3</a:t>
              </a:r>
              <a:endParaRPr lang="sv-SE" dirty="0"/>
            </a:p>
          </p:txBody>
        </p:sp>
      </p:grpSp>
      <p:sp>
        <p:nvSpPr>
          <p:cNvPr id="2" name="Title 1"/>
          <p:cNvSpPr>
            <a:spLocks noGrp="1"/>
          </p:cNvSpPr>
          <p:nvPr>
            <p:ph type="title"/>
          </p:nvPr>
        </p:nvSpPr>
        <p:spPr/>
        <p:txBody>
          <a:bodyPr/>
          <a:lstStyle/>
          <a:p>
            <a:r>
              <a:rPr lang="sv-SE" dirty="0" smtClean="0"/>
              <a:t>Iterative logic arrays: FULL ADDER</a:t>
            </a:r>
            <a:endParaRPr lang="sv-SE" dirty="0"/>
          </a:p>
        </p:txBody>
      </p:sp>
      <p:sp>
        <p:nvSpPr>
          <p:cNvPr id="3" name="Date Placeholder 2"/>
          <p:cNvSpPr>
            <a:spLocks noGrp="1"/>
          </p:cNvSpPr>
          <p:nvPr>
            <p:ph type="dt" sz="half" idx="10"/>
          </p:nvPr>
        </p:nvSpPr>
        <p:spPr/>
        <p:txBody>
          <a:bodyPr/>
          <a:lstStyle/>
          <a:p>
            <a:r>
              <a:rPr lang="sv-SE" smtClean="0"/>
              <a:t>2017-09-18</a:t>
            </a:r>
            <a:endParaRPr lang="sv-SE" dirty="0"/>
          </a:p>
        </p:txBody>
      </p:sp>
      <p:sp>
        <p:nvSpPr>
          <p:cNvPr id="4" name="Footer Placeholder 3"/>
          <p:cNvSpPr>
            <a:spLocks noGrp="1"/>
          </p:cNvSpPr>
          <p:nvPr>
            <p:ph type="ftr" sz="quarter" idx="11"/>
          </p:nvPr>
        </p:nvSpPr>
        <p:spPr/>
        <p:txBody>
          <a:bodyPr/>
          <a:lstStyle/>
          <a:p>
            <a:r>
              <a:rPr lang="sv-SE" smtClean="0"/>
              <a:t>MCC092 Integrated Circuit Design</a:t>
            </a:r>
            <a:endParaRPr lang="sv-SE" dirty="0"/>
          </a:p>
        </p:txBody>
      </p:sp>
      <p:grpSp>
        <p:nvGrpSpPr>
          <p:cNvPr id="21" name="Group 20"/>
          <p:cNvGrpSpPr/>
          <p:nvPr/>
        </p:nvGrpSpPr>
        <p:grpSpPr>
          <a:xfrm>
            <a:off x="7348621" y="4013176"/>
            <a:ext cx="1423122" cy="1533501"/>
            <a:chOff x="6012394" y="4013175"/>
            <a:chExt cx="1541716" cy="1533501"/>
          </a:xfrm>
        </p:grpSpPr>
        <p:cxnSp>
          <p:nvCxnSpPr>
            <p:cNvPr id="22" name="Straight Connector 21"/>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630774" y="4330687"/>
              <a:ext cx="220136" cy="472017"/>
              <a:chOff x="4552408" y="2154754"/>
              <a:chExt cx="220136" cy="472017"/>
            </a:xfrm>
          </p:grpSpPr>
          <p:cxnSp>
            <p:nvCxnSpPr>
              <p:cNvPr id="24" name="Straight Connector 23"/>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6012394" y="4974162"/>
              <a:ext cx="1541716" cy="71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28" name="Rectangle 27"/>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30" name="Rectangle 29"/>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grpSp>
      <p:sp>
        <p:nvSpPr>
          <p:cNvPr id="31" name="Rectangle 30"/>
          <p:cNvSpPr/>
          <p:nvPr/>
        </p:nvSpPr>
        <p:spPr>
          <a:xfrm>
            <a:off x="8506994" y="4869160"/>
            <a:ext cx="529502"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grpSp>
        <p:nvGrpSpPr>
          <p:cNvPr id="34" name="Group 33"/>
          <p:cNvGrpSpPr/>
          <p:nvPr/>
        </p:nvGrpSpPr>
        <p:grpSpPr>
          <a:xfrm>
            <a:off x="6452838" y="4013176"/>
            <a:ext cx="1255826" cy="1533501"/>
            <a:chOff x="6060603" y="4013175"/>
            <a:chExt cx="1360478" cy="1533501"/>
          </a:xfrm>
        </p:grpSpPr>
        <p:cxnSp>
          <p:nvCxnSpPr>
            <p:cNvPr id="35" name="Straight Connector 34"/>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630774" y="4330687"/>
              <a:ext cx="220136" cy="472017"/>
              <a:chOff x="4552408" y="2154754"/>
              <a:chExt cx="220136" cy="472017"/>
            </a:xfrm>
          </p:grpSpPr>
          <p:cxnSp>
            <p:nvCxnSpPr>
              <p:cNvPr id="42" name="Straight Connector 4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39" name="Rectangle 38"/>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1</a:t>
              </a:r>
              <a:endParaRPr lang="sv-SE" dirty="0" smtClean="0">
                <a:solidFill>
                  <a:schemeClr val="tx1"/>
                </a:solidFill>
              </a:endParaRPr>
            </a:p>
          </p:txBody>
        </p:sp>
        <p:sp>
          <p:nvSpPr>
            <p:cNvPr id="41" name="Rectangle 40"/>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1</a:t>
              </a:r>
              <a:endParaRPr lang="sv-SE" dirty="0" smtClean="0">
                <a:solidFill>
                  <a:schemeClr val="tx1"/>
                </a:solidFill>
              </a:endParaRPr>
            </a:p>
          </p:txBody>
        </p:sp>
      </p:grpSp>
      <p:sp>
        <p:nvSpPr>
          <p:cNvPr id="44" name="Rectangle 43"/>
          <p:cNvSpPr/>
          <p:nvPr/>
        </p:nvSpPr>
        <p:spPr>
          <a:xfrm>
            <a:off x="179512" y="4869160"/>
            <a:ext cx="549603"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grpSp>
        <p:nvGrpSpPr>
          <p:cNvPr id="45" name="Group 44"/>
          <p:cNvGrpSpPr/>
          <p:nvPr/>
        </p:nvGrpSpPr>
        <p:grpSpPr>
          <a:xfrm>
            <a:off x="5516734" y="4013170"/>
            <a:ext cx="1255826" cy="1533501"/>
            <a:chOff x="6060603" y="4013175"/>
            <a:chExt cx="1360478" cy="1533501"/>
          </a:xfrm>
        </p:grpSpPr>
        <p:cxnSp>
          <p:nvCxnSpPr>
            <p:cNvPr id="46" name="Straight Connector 45"/>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630774" y="4330687"/>
              <a:ext cx="220136" cy="472017"/>
              <a:chOff x="4552408" y="2154754"/>
              <a:chExt cx="220136" cy="472017"/>
            </a:xfrm>
          </p:grpSpPr>
          <p:cxnSp>
            <p:nvCxnSpPr>
              <p:cNvPr id="53" name="Straight Connector 52"/>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50" name="Rectangle 49"/>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2</a:t>
              </a:r>
              <a:endParaRPr lang="sv-SE" dirty="0" smtClean="0">
                <a:solidFill>
                  <a:schemeClr val="tx1"/>
                </a:solidFill>
              </a:endParaRPr>
            </a:p>
          </p:txBody>
        </p:sp>
        <p:sp>
          <p:nvSpPr>
            <p:cNvPr id="52" name="Rectangle 51"/>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2</a:t>
              </a:r>
              <a:endParaRPr lang="sv-SE" dirty="0" smtClean="0">
                <a:solidFill>
                  <a:schemeClr val="tx1"/>
                </a:solidFill>
              </a:endParaRPr>
            </a:p>
          </p:txBody>
        </p:sp>
      </p:grpSp>
      <p:grpSp>
        <p:nvGrpSpPr>
          <p:cNvPr id="55" name="Group 54"/>
          <p:cNvGrpSpPr/>
          <p:nvPr/>
        </p:nvGrpSpPr>
        <p:grpSpPr>
          <a:xfrm>
            <a:off x="4580630" y="4013170"/>
            <a:ext cx="1255826" cy="1533501"/>
            <a:chOff x="6060603" y="4013175"/>
            <a:chExt cx="1360478" cy="1533501"/>
          </a:xfrm>
        </p:grpSpPr>
        <p:cxnSp>
          <p:nvCxnSpPr>
            <p:cNvPr id="56" name="Straight Connector 55"/>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6630774" y="4330687"/>
              <a:ext cx="220136" cy="472017"/>
              <a:chOff x="4552408" y="2154754"/>
              <a:chExt cx="220136" cy="472017"/>
            </a:xfrm>
          </p:grpSpPr>
          <p:cxnSp>
            <p:nvCxnSpPr>
              <p:cNvPr id="63" name="Straight Connector 62"/>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60" name="Rectangle 59"/>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smtClean="0"/>
                <a:t>3</a:t>
              </a:r>
              <a:endParaRPr lang="sv-SE" dirty="0" smtClean="0">
                <a:solidFill>
                  <a:schemeClr val="tx1"/>
                </a:solidFill>
              </a:endParaRPr>
            </a:p>
          </p:txBody>
        </p:sp>
        <p:sp>
          <p:nvSpPr>
            <p:cNvPr id="62" name="Rectangle 61"/>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smtClean="0"/>
                <a:t>3</a:t>
              </a:r>
              <a:endParaRPr lang="sv-SE" dirty="0" smtClean="0">
                <a:solidFill>
                  <a:schemeClr val="tx1"/>
                </a:solidFill>
              </a:endParaRPr>
            </a:p>
          </p:txBody>
        </p:sp>
      </p:grpSp>
      <p:grpSp>
        <p:nvGrpSpPr>
          <p:cNvPr id="11267" name="Group 11266"/>
          <p:cNvGrpSpPr/>
          <p:nvPr/>
        </p:nvGrpSpPr>
        <p:grpSpPr>
          <a:xfrm>
            <a:off x="7454168" y="4876800"/>
            <a:ext cx="888960" cy="964532"/>
            <a:chOff x="6146800" y="4876800"/>
            <a:chExt cx="963039" cy="964532"/>
          </a:xfrm>
        </p:grpSpPr>
        <p:sp>
          <p:nvSpPr>
            <p:cNvPr id="66" name="Rectangle 65"/>
            <p:cNvSpPr/>
            <p:nvPr/>
          </p:nvSpPr>
          <p:spPr>
            <a:xfrm>
              <a:off x="6278033" y="5472000"/>
              <a:ext cx="831806" cy="369332"/>
            </a:xfrm>
            <a:prstGeom prst="rect">
              <a:avLst/>
            </a:prstGeom>
          </p:spPr>
          <p:txBody>
            <a:bodyPr wrap="square">
              <a:spAutoFit/>
            </a:bodyPr>
            <a:lstStyle/>
            <a:p>
              <a:pPr algn="ctr"/>
              <a:r>
                <a:rPr lang="sv-SE" dirty="0" smtClean="0">
                  <a:solidFill>
                    <a:srgbClr val="00B050"/>
                  </a:solidFill>
                </a:rPr>
                <a:t>Sum</a:t>
              </a:r>
              <a:r>
                <a:rPr lang="sv-SE" baseline="-25000" dirty="0" smtClean="0">
                  <a:solidFill>
                    <a:srgbClr val="00B050"/>
                  </a:solidFill>
                </a:rPr>
                <a:t>0</a:t>
              </a:r>
              <a:endParaRPr lang="sv-SE" dirty="0">
                <a:solidFill>
                  <a:srgbClr val="00B050"/>
                </a:solidFill>
              </a:endParaRPr>
            </a:p>
          </p:txBody>
        </p:sp>
        <p:sp>
          <p:nvSpPr>
            <p:cNvPr id="11266" name="Left Arrow 11265"/>
            <p:cNvSpPr/>
            <p:nvPr/>
          </p:nvSpPr>
          <p:spPr>
            <a:xfrm>
              <a:off x="6146800"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268" name="Group 11267"/>
          <p:cNvGrpSpPr/>
          <p:nvPr/>
        </p:nvGrpSpPr>
        <p:grpSpPr>
          <a:xfrm>
            <a:off x="6500232" y="4876800"/>
            <a:ext cx="929227" cy="964532"/>
            <a:chOff x="4893198" y="4876800"/>
            <a:chExt cx="1006659" cy="964532"/>
          </a:xfrm>
        </p:grpSpPr>
        <p:sp>
          <p:nvSpPr>
            <p:cNvPr id="67" name="Rectangle 66"/>
            <p:cNvSpPr/>
            <p:nvPr/>
          </p:nvSpPr>
          <p:spPr>
            <a:xfrm>
              <a:off x="5155665" y="5472000"/>
              <a:ext cx="744192"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1</a:t>
              </a:r>
              <a:endParaRPr lang="sv-SE" dirty="0">
                <a:solidFill>
                  <a:srgbClr val="00B050"/>
                </a:solidFill>
              </a:endParaRPr>
            </a:p>
          </p:txBody>
        </p:sp>
        <p:sp>
          <p:nvSpPr>
            <p:cNvPr id="72" name="Left Arrow 71"/>
            <p:cNvSpPr/>
            <p:nvPr/>
          </p:nvSpPr>
          <p:spPr>
            <a:xfrm>
              <a:off x="4893198"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269" name="Group 11268"/>
          <p:cNvGrpSpPr/>
          <p:nvPr/>
        </p:nvGrpSpPr>
        <p:grpSpPr>
          <a:xfrm>
            <a:off x="5548422" y="4876800"/>
            <a:ext cx="945158" cy="964532"/>
            <a:chOff x="3595770" y="4876800"/>
            <a:chExt cx="1023922" cy="964532"/>
          </a:xfrm>
        </p:grpSpPr>
        <p:sp>
          <p:nvSpPr>
            <p:cNvPr id="68" name="Rectangle 67"/>
            <p:cNvSpPr/>
            <p:nvPr/>
          </p:nvSpPr>
          <p:spPr>
            <a:xfrm>
              <a:off x="3858237" y="5472000"/>
              <a:ext cx="761455"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2</a:t>
              </a:r>
              <a:endParaRPr lang="sv-SE" dirty="0">
                <a:solidFill>
                  <a:srgbClr val="00B050"/>
                </a:solidFill>
              </a:endParaRPr>
            </a:p>
          </p:txBody>
        </p:sp>
        <p:sp>
          <p:nvSpPr>
            <p:cNvPr id="73" name="Left Arrow 72"/>
            <p:cNvSpPr/>
            <p:nvPr/>
          </p:nvSpPr>
          <p:spPr>
            <a:xfrm>
              <a:off x="3595770"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270" name="Group 11269"/>
          <p:cNvGrpSpPr/>
          <p:nvPr/>
        </p:nvGrpSpPr>
        <p:grpSpPr>
          <a:xfrm>
            <a:off x="4644007" y="4876800"/>
            <a:ext cx="904414" cy="964532"/>
            <a:chOff x="2415283" y="4876800"/>
            <a:chExt cx="979782" cy="964532"/>
          </a:xfrm>
        </p:grpSpPr>
        <p:sp>
          <p:nvSpPr>
            <p:cNvPr id="69" name="Rectangle 68"/>
            <p:cNvSpPr/>
            <p:nvPr/>
          </p:nvSpPr>
          <p:spPr>
            <a:xfrm>
              <a:off x="2653963" y="5472000"/>
              <a:ext cx="741102" cy="369332"/>
            </a:xfrm>
            <a:prstGeom prst="rect">
              <a:avLst/>
            </a:prstGeom>
          </p:spPr>
          <p:txBody>
            <a:bodyPr wrap="square">
              <a:spAutoFit/>
            </a:bodyPr>
            <a:lstStyle/>
            <a:p>
              <a:pPr algn="ctr"/>
              <a:r>
                <a:rPr lang="sv-SE" dirty="0" smtClean="0">
                  <a:solidFill>
                    <a:srgbClr val="00B050"/>
                  </a:solidFill>
                </a:rPr>
                <a:t>Sum</a:t>
              </a:r>
              <a:r>
                <a:rPr lang="sv-SE" baseline="-25000" dirty="0" smtClean="0">
                  <a:solidFill>
                    <a:srgbClr val="00B050"/>
                  </a:solidFill>
                </a:rPr>
                <a:t>3</a:t>
              </a:r>
              <a:endParaRPr lang="sv-SE" dirty="0">
                <a:solidFill>
                  <a:srgbClr val="00B050"/>
                </a:solidFill>
              </a:endParaRPr>
            </a:p>
          </p:txBody>
        </p:sp>
        <p:sp>
          <p:nvSpPr>
            <p:cNvPr id="74" name="Left Arrow 73"/>
            <p:cNvSpPr/>
            <p:nvPr/>
          </p:nvSpPr>
          <p:spPr>
            <a:xfrm>
              <a:off x="2415283"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Slide Number Placeholder 8"/>
          <p:cNvSpPr>
            <a:spLocks noGrp="1"/>
          </p:cNvSpPr>
          <p:nvPr>
            <p:ph type="sldNum" sz="quarter" idx="12"/>
          </p:nvPr>
        </p:nvSpPr>
        <p:spPr/>
        <p:txBody>
          <a:bodyPr/>
          <a:lstStyle/>
          <a:p>
            <a:fld id="{893ED080-0040-4566-BC10-FD5AA08BFE1D}" type="slidenum">
              <a:rPr lang="sv-SE" smtClean="0"/>
              <a:t>3</a:t>
            </a:fld>
            <a:endParaRPr lang="sv-SE" dirty="0"/>
          </a:p>
        </p:txBody>
      </p:sp>
      <p:grpSp>
        <p:nvGrpSpPr>
          <p:cNvPr id="121" name="Group 120"/>
          <p:cNvGrpSpPr/>
          <p:nvPr/>
        </p:nvGrpSpPr>
        <p:grpSpPr>
          <a:xfrm>
            <a:off x="1115615" y="5472000"/>
            <a:ext cx="3548402" cy="371002"/>
            <a:chOff x="3436504" y="5472000"/>
            <a:chExt cx="3844103" cy="371002"/>
          </a:xfrm>
        </p:grpSpPr>
        <p:sp>
          <p:nvSpPr>
            <p:cNvPr id="122" name="Rectangle 121"/>
            <p:cNvSpPr/>
            <p:nvPr/>
          </p:nvSpPr>
          <p:spPr>
            <a:xfrm>
              <a:off x="6527586" y="5473670"/>
              <a:ext cx="753021" cy="369332"/>
            </a:xfrm>
            <a:prstGeom prst="rect">
              <a:avLst/>
            </a:prstGeom>
          </p:spPr>
          <p:txBody>
            <a:bodyPr wrap="square">
              <a:spAutoFit/>
            </a:bodyPr>
            <a:lstStyle/>
            <a:p>
              <a:pPr algn="ctr"/>
              <a:r>
                <a:rPr lang="sv-SE" dirty="0" smtClean="0"/>
                <a:t>Sum</a:t>
              </a:r>
              <a:r>
                <a:rPr lang="sv-SE" baseline="-25000" dirty="0"/>
                <a:t>4</a:t>
              </a:r>
              <a:endParaRPr lang="sv-SE" dirty="0"/>
            </a:p>
          </p:txBody>
        </p:sp>
        <p:sp>
          <p:nvSpPr>
            <p:cNvPr id="123" name="Rectangle 122"/>
            <p:cNvSpPr/>
            <p:nvPr/>
          </p:nvSpPr>
          <p:spPr>
            <a:xfrm>
              <a:off x="5508943" y="5472000"/>
              <a:ext cx="779761" cy="369332"/>
            </a:xfrm>
            <a:prstGeom prst="rect">
              <a:avLst/>
            </a:prstGeom>
          </p:spPr>
          <p:txBody>
            <a:bodyPr wrap="square">
              <a:spAutoFit/>
            </a:bodyPr>
            <a:lstStyle/>
            <a:p>
              <a:pPr algn="ctr"/>
              <a:r>
                <a:rPr lang="sv-SE" dirty="0" smtClean="0"/>
                <a:t>Sum</a:t>
              </a:r>
              <a:r>
                <a:rPr lang="sv-SE" baseline="-25000" dirty="0"/>
                <a:t>5</a:t>
              </a:r>
              <a:endParaRPr lang="sv-SE" dirty="0"/>
            </a:p>
          </p:txBody>
        </p:sp>
        <p:sp>
          <p:nvSpPr>
            <p:cNvPr id="124" name="Rectangle 123"/>
            <p:cNvSpPr/>
            <p:nvPr/>
          </p:nvSpPr>
          <p:spPr>
            <a:xfrm>
              <a:off x="4494830" y="5472000"/>
              <a:ext cx="779873" cy="369332"/>
            </a:xfrm>
            <a:prstGeom prst="rect">
              <a:avLst/>
            </a:prstGeom>
          </p:spPr>
          <p:txBody>
            <a:bodyPr wrap="square">
              <a:spAutoFit/>
            </a:bodyPr>
            <a:lstStyle/>
            <a:p>
              <a:pPr algn="ctr"/>
              <a:r>
                <a:rPr lang="sv-SE" dirty="0" smtClean="0"/>
                <a:t>Sum</a:t>
              </a:r>
              <a:r>
                <a:rPr lang="sv-SE" baseline="-25000" dirty="0"/>
                <a:t>6</a:t>
              </a:r>
              <a:endParaRPr lang="sv-SE" dirty="0"/>
            </a:p>
          </p:txBody>
        </p:sp>
        <p:sp>
          <p:nvSpPr>
            <p:cNvPr id="125" name="Rectangle 124"/>
            <p:cNvSpPr/>
            <p:nvPr/>
          </p:nvSpPr>
          <p:spPr>
            <a:xfrm>
              <a:off x="3436504" y="5472000"/>
              <a:ext cx="785199" cy="369332"/>
            </a:xfrm>
            <a:prstGeom prst="rect">
              <a:avLst/>
            </a:prstGeom>
          </p:spPr>
          <p:txBody>
            <a:bodyPr wrap="square">
              <a:spAutoFit/>
            </a:bodyPr>
            <a:lstStyle/>
            <a:p>
              <a:pPr algn="ctr"/>
              <a:r>
                <a:rPr lang="sv-SE" dirty="0" smtClean="0"/>
                <a:t>Sum</a:t>
              </a:r>
              <a:r>
                <a:rPr lang="sv-SE" baseline="-25000" dirty="0"/>
                <a:t>7</a:t>
              </a:r>
              <a:endParaRPr lang="sv-SE" dirty="0"/>
            </a:p>
          </p:txBody>
        </p:sp>
      </p:grpSp>
      <p:grpSp>
        <p:nvGrpSpPr>
          <p:cNvPr id="126" name="Group 125"/>
          <p:cNvGrpSpPr/>
          <p:nvPr/>
        </p:nvGrpSpPr>
        <p:grpSpPr>
          <a:xfrm>
            <a:off x="3595576" y="4014000"/>
            <a:ext cx="1111810" cy="1533501"/>
            <a:chOff x="6012394" y="4013175"/>
            <a:chExt cx="1204461" cy="1533501"/>
          </a:xfrm>
        </p:grpSpPr>
        <p:cxnSp>
          <p:nvCxnSpPr>
            <p:cNvPr id="127" name="Straight Connector 126"/>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6630774" y="4330687"/>
              <a:ext cx="220136" cy="472017"/>
              <a:chOff x="4552408" y="2154754"/>
              <a:chExt cx="220136" cy="472017"/>
            </a:xfrm>
          </p:grpSpPr>
          <p:cxnSp>
            <p:nvCxnSpPr>
              <p:cNvPr id="133" name="Straight Connector 132"/>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p:cNvCxnSpPr/>
            <p:nvPr/>
          </p:nvCxnSpPr>
          <p:spPr>
            <a:xfrm flipV="1">
              <a:off x="6012394" y="4974162"/>
              <a:ext cx="120446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31" name="Rectangle 130"/>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4</a:t>
              </a:r>
              <a:endParaRPr lang="sv-SE" dirty="0" smtClean="0">
                <a:solidFill>
                  <a:schemeClr val="tx1"/>
                </a:solidFill>
              </a:endParaRPr>
            </a:p>
          </p:txBody>
        </p:sp>
        <p:sp>
          <p:nvSpPr>
            <p:cNvPr id="132" name="Rectangle 131"/>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4</a:t>
              </a:r>
              <a:endParaRPr lang="sv-SE" dirty="0" smtClean="0">
                <a:solidFill>
                  <a:schemeClr val="tx1"/>
                </a:solidFill>
              </a:endParaRPr>
            </a:p>
          </p:txBody>
        </p:sp>
      </p:grpSp>
      <p:grpSp>
        <p:nvGrpSpPr>
          <p:cNvPr id="135" name="Group 134"/>
          <p:cNvGrpSpPr/>
          <p:nvPr/>
        </p:nvGrpSpPr>
        <p:grpSpPr>
          <a:xfrm>
            <a:off x="2699792" y="4014000"/>
            <a:ext cx="1255826" cy="1533501"/>
            <a:chOff x="6060603" y="4013175"/>
            <a:chExt cx="1360478" cy="1533501"/>
          </a:xfrm>
        </p:grpSpPr>
        <p:cxnSp>
          <p:nvCxnSpPr>
            <p:cNvPr id="136" name="Straight Connector 135"/>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6630774" y="4330687"/>
              <a:ext cx="220136" cy="472017"/>
              <a:chOff x="4552408" y="2154754"/>
              <a:chExt cx="220136" cy="472017"/>
            </a:xfrm>
          </p:grpSpPr>
          <p:cxnSp>
            <p:nvCxnSpPr>
              <p:cNvPr id="142" name="Straight Connector 14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40" name="Rectangle 139"/>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5</a:t>
              </a:r>
              <a:endParaRPr lang="sv-SE" dirty="0" smtClean="0">
                <a:solidFill>
                  <a:schemeClr val="tx1"/>
                </a:solidFill>
              </a:endParaRPr>
            </a:p>
          </p:txBody>
        </p:sp>
        <p:sp>
          <p:nvSpPr>
            <p:cNvPr id="141" name="Rectangle 140"/>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5</a:t>
              </a:r>
              <a:endParaRPr lang="sv-SE" dirty="0" smtClean="0">
                <a:solidFill>
                  <a:schemeClr val="tx1"/>
                </a:solidFill>
              </a:endParaRPr>
            </a:p>
          </p:txBody>
        </p:sp>
      </p:grpSp>
      <p:grpSp>
        <p:nvGrpSpPr>
          <p:cNvPr id="144" name="Group 143"/>
          <p:cNvGrpSpPr/>
          <p:nvPr/>
        </p:nvGrpSpPr>
        <p:grpSpPr>
          <a:xfrm>
            <a:off x="1763688" y="4014000"/>
            <a:ext cx="1255826" cy="1533501"/>
            <a:chOff x="6060603" y="4013175"/>
            <a:chExt cx="1360478" cy="1533501"/>
          </a:xfrm>
        </p:grpSpPr>
        <p:cxnSp>
          <p:nvCxnSpPr>
            <p:cNvPr id="145" name="Straight Connector 144"/>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6" name="Group 145"/>
            <p:cNvGrpSpPr/>
            <p:nvPr/>
          </p:nvGrpSpPr>
          <p:grpSpPr>
            <a:xfrm>
              <a:off x="6630774" y="4330687"/>
              <a:ext cx="220136" cy="472017"/>
              <a:chOff x="4552408" y="2154754"/>
              <a:chExt cx="220136" cy="472017"/>
            </a:xfrm>
          </p:grpSpPr>
          <p:cxnSp>
            <p:nvCxnSpPr>
              <p:cNvPr id="151" name="Straight Connector 150"/>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47" name="Straight Connector 146"/>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49" name="Rectangle 148"/>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6</a:t>
              </a:r>
              <a:endParaRPr lang="sv-SE" dirty="0" smtClean="0">
                <a:solidFill>
                  <a:schemeClr val="tx1"/>
                </a:solidFill>
              </a:endParaRPr>
            </a:p>
          </p:txBody>
        </p:sp>
        <p:sp>
          <p:nvSpPr>
            <p:cNvPr id="150" name="Rectangle 149"/>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6</a:t>
              </a:r>
              <a:endParaRPr lang="sv-SE" dirty="0" smtClean="0">
                <a:solidFill>
                  <a:schemeClr val="tx1"/>
                </a:solidFill>
              </a:endParaRPr>
            </a:p>
          </p:txBody>
        </p:sp>
      </p:grpSp>
      <p:grpSp>
        <p:nvGrpSpPr>
          <p:cNvPr id="153" name="Group 152"/>
          <p:cNvGrpSpPr/>
          <p:nvPr/>
        </p:nvGrpSpPr>
        <p:grpSpPr>
          <a:xfrm>
            <a:off x="454312" y="4014000"/>
            <a:ext cx="1629097" cy="1533501"/>
            <a:chOff x="5656226" y="4013175"/>
            <a:chExt cx="1764855" cy="1533501"/>
          </a:xfrm>
        </p:grpSpPr>
        <p:cxnSp>
          <p:nvCxnSpPr>
            <p:cNvPr id="154" name="Straight Connector 153"/>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6630774" y="4330687"/>
              <a:ext cx="220136" cy="472017"/>
              <a:chOff x="4552408" y="2154754"/>
              <a:chExt cx="220136" cy="472017"/>
            </a:xfrm>
          </p:grpSpPr>
          <p:cxnSp>
            <p:nvCxnSpPr>
              <p:cNvPr id="160" name="Straight Connector 159"/>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5656226" y="4974162"/>
              <a:ext cx="176485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58" name="Rectangle 157"/>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7</a:t>
              </a:r>
              <a:endParaRPr lang="sv-SE" dirty="0" smtClean="0">
                <a:solidFill>
                  <a:schemeClr val="tx1"/>
                </a:solidFill>
              </a:endParaRPr>
            </a:p>
          </p:txBody>
        </p:sp>
        <p:sp>
          <p:nvSpPr>
            <p:cNvPr id="159" name="Rectangle 158"/>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7</a:t>
              </a:r>
              <a:endParaRPr lang="sv-SE" dirty="0" smtClean="0">
                <a:solidFill>
                  <a:schemeClr val="tx1"/>
                </a:solidFill>
              </a:endParaRPr>
            </a:p>
          </p:txBody>
        </p:sp>
      </p:grpSp>
      <p:grpSp>
        <p:nvGrpSpPr>
          <p:cNvPr id="162" name="Group 161"/>
          <p:cNvGrpSpPr/>
          <p:nvPr/>
        </p:nvGrpSpPr>
        <p:grpSpPr>
          <a:xfrm>
            <a:off x="3707906" y="4878000"/>
            <a:ext cx="958511" cy="966202"/>
            <a:chOff x="6076141" y="4876800"/>
            <a:chExt cx="1038386" cy="966202"/>
          </a:xfrm>
        </p:grpSpPr>
        <p:sp>
          <p:nvSpPr>
            <p:cNvPr id="163" name="Rectangle 162"/>
            <p:cNvSpPr/>
            <p:nvPr/>
          </p:nvSpPr>
          <p:spPr>
            <a:xfrm>
              <a:off x="6358907" y="5473670"/>
              <a:ext cx="755620"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4</a:t>
              </a:r>
              <a:endParaRPr lang="sv-SE" dirty="0">
                <a:solidFill>
                  <a:srgbClr val="00B050"/>
                </a:solidFill>
              </a:endParaRPr>
            </a:p>
          </p:txBody>
        </p:sp>
        <p:sp>
          <p:nvSpPr>
            <p:cNvPr id="164" name="Left Arrow 163"/>
            <p:cNvSpPr/>
            <p:nvPr/>
          </p:nvSpPr>
          <p:spPr>
            <a:xfrm>
              <a:off x="6076141"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5" name="Group 164"/>
          <p:cNvGrpSpPr/>
          <p:nvPr/>
        </p:nvGrpSpPr>
        <p:grpSpPr>
          <a:xfrm>
            <a:off x="2771801" y="4878000"/>
            <a:ext cx="976618" cy="964532"/>
            <a:chOff x="4841856" y="4876800"/>
            <a:chExt cx="1057999" cy="964532"/>
          </a:xfrm>
        </p:grpSpPr>
        <p:sp>
          <p:nvSpPr>
            <p:cNvPr id="166" name="Rectangle 165"/>
            <p:cNvSpPr/>
            <p:nvPr/>
          </p:nvSpPr>
          <p:spPr>
            <a:xfrm>
              <a:off x="5120093" y="5472000"/>
              <a:ext cx="779762"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5</a:t>
              </a:r>
              <a:endParaRPr lang="sv-SE" dirty="0">
                <a:solidFill>
                  <a:srgbClr val="00B050"/>
                </a:solidFill>
              </a:endParaRPr>
            </a:p>
          </p:txBody>
        </p:sp>
        <p:sp>
          <p:nvSpPr>
            <p:cNvPr id="167" name="Left Arrow 166"/>
            <p:cNvSpPr/>
            <p:nvPr/>
          </p:nvSpPr>
          <p:spPr>
            <a:xfrm>
              <a:off x="4841856"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8" name="Group 167"/>
          <p:cNvGrpSpPr/>
          <p:nvPr/>
        </p:nvGrpSpPr>
        <p:grpSpPr>
          <a:xfrm>
            <a:off x="1835695" y="4878000"/>
            <a:ext cx="976846" cy="964532"/>
            <a:chOff x="3561441" y="4876800"/>
            <a:chExt cx="1058251" cy="964532"/>
          </a:xfrm>
        </p:grpSpPr>
        <p:sp>
          <p:nvSpPr>
            <p:cNvPr id="169" name="Rectangle 168"/>
            <p:cNvSpPr/>
            <p:nvPr/>
          </p:nvSpPr>
          <p:spPr>
            <a:xfrm>
              <a:off x="3839681" y="5472000"/>
              <a:ext cx="780011"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6</a:t>
              </a:r>
              <a:endParaRPr lang="sv-SE" dirty="0">
                <a:solidFill>
                  <a:srgbClr val="00B050"/>
                </a:solidFill>
              </a:endParaRPr>
            </a:p>
          </p:txBody>
        </p:sp>
        <p:sp>
          <p:nvSpPr>
            <p:cNvPr id="170" name="Left Arrow 169"/>
            <p:cNvSpPr/>
            <p:nvPr/>
          </p:nvSpPr>
          <p:spPr>
            <a:xfrm>
              <a:off x="3561441"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1" name="Group 170"/>
          <p:cNvGrpSpPr/>
          <p:nvPr/>
        </p:nvGrpSpPr>
        <p:grpSpPr>
          <a:xfrm>
            <a:off x="873339" y="4878000"/>
            <a:ext cx="967076" cy="964532"/>
            <a:chOff x="2318184" y="4876800"/>
            <a:chExt cx="1047666" cy="964532"/>
          </a:xfrm>
        </p:grpSpPr>
        <p:sp>
          <p:nvSpPr>
            <p:cNvPr id="172" name="Rectangle 171"/>
            <p:cNvSpPr/>
            <p:nvPr/>
          </p:nvSpPr>
          <p:spPr>
            <a:xfrm>
              <a:off x="2580652" y="5472000"/>
              <a:ext cx="785198"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7</a:t>
              </a:r>
              <a:endParaRPr lang="sv-SE" dirty="0">
                <a:solidFill>
                  <a:srgbClr val="00B050"/>
                </a:solidFill>
              </a:endParaRPr>
            </a:p>
          </p:txBody>
        </p:sp>
        <p:sp>
          <p:nvSpPr>
            <p:cNvPr id="173" name="Left Arrow 172"/>
            <p:cNvSpPr/>
            <p:nvPr/>
          </p:nvSpPr>
          <p:spPr>
            <a:xfrm>
              <a:off x="2318184"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8"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000" y="1728000"/>
            <a:ext cx="298800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000" y="2132856"/>
            <a:ext cx="1202666"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Left Arrow 190"/>
          <p:cNvSpPr/>
          <p:nvPr/>
        </p:nvSpPr>
        <p:spPr>
          <a:xfrm>
            <a:off x="8345055" y="4886640"/>
            <a:ext cx="24227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rot="5400000">
            <a:off x="4221563" y="1080000"/>
            <a:ext cx="792981" cy="7777879"/>
          </a:xfrm>
          <a:prstGeom prst="rect">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dirty="0" smtClean="0">
                <a:solidFill>
                  <a:schemeClr val="tx1"/>
                </a:solidFill>
              </a:rPr>
              <a:t>Adder word slice</a:t>
            </a:r>
            <a:endParaRPr lang="sv-SE" dirty="0">
              <a:solidFill>
                <a:schemeClr val="tx1"/>
              </a:solidFill>
            </a:endParaRPr>
          </a:p>
        </p:txBody>
      </p:sp>
      <p:grpSp>
        <p:nvGrpSpPr>
          <p:cNvPr id="192" name="Group 191"/>
          <p:cNvGrpSpPr/>
          <p:nvPr/>
        </p:nvGrpSpPr>
        <p:grpSpPr>
          <a:xfrm>
            <a:off x="660992" y="1837243"/>
            <a:ext cx="2272414" cy="1844089"/>
            <a:chOff x="1952681" y="1837243"/>
            <a:chExt cx="2272414" cy="1844089"/>
          </a:xfrm>
        </p:grpSpPr>
        <p:cxnSp>
          <p:nvCxnSpPr>
            <p:cNvPr id="193" name="Straight Connector 192"/>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4" name="Group 193"/>
            <p:cNvGrpSpPr/>
            <p:nvPr/>
          </p:nvGrpSpPr>
          <p:grpSpPr>
            <a:xfrm>
              <a:off x="3016455" y="2154755"/>
              <a:ext cx="203202" cy="472017"/>
              <a:chOff x="4552408" y="2154754"/>
              <a:chExt cx="220136" cy="472017"/>
            </a:xfrm>
          </p:grpSpPr>
          <p:cxnSp>
            <p:nvCxnSpPr>
              <p:cNvPr id="202" name="Straight Connector 20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95" name="Straight Connector 194"/>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97" name="Rectangle 196"/>
            <p:cNvSpPr/>
            <p:nvPr/>
          </p:nvSpPr>
          <p:spPr>
            <a:xfrm>
              <a:off x="2818988" y="1837243"/>
              <a:ext cx="387222"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198" name="Rectangle 197"/>
            <p:cNvSpPr/>
            <p:nvPr/>
          </p:nvSpPr>
          <p:spPr>
            <a:xfrm>
              <a:off x="3054852" y="1837243"/>
              <a:ext cx="387222"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199" name="Rectangle 198"/>
            <p:cNvSpPr/>
            <p:nvPr/>
          </p:nvSpPr>
          <p:spPr>
            <a:xfrm>
              <a:off x="3716339" y="2626773"/>
              <a:ext cx="508756"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sp>
          <p:nvSpPr>
            <p:cNvPr id="200" name="Rectangle 199"/>
            <p:cNvSpPr/>
            <p:nvPr/>
          </p:nvSpPr>
          <p:spPr>
            <a:xfrm>
              <a:off x="1952681" y="2613564"/>
              <a:ext cx="57654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01" name="Rectangle 200"/>
            <p:cNvSpPr/>
            <p:nvPr/>
          </p:nvSpPr>
          <p:spPr>
            <a:xfrm>
              <a:off x="2736000" y="3312000"/>
              <a:ext cx="783079" cy="369332"/>
            </a:xfrm>
            <a:prstGeom prst="rect">
              <a:avLst/>
            </a:prstGeom>
          </p:spPr>
          <p:txBody>
            <a:bodyPr wrap="square">
              <a:spAutoFit/>
            </a:bodyPr>
            <a:lstStyle/>
            <a:p>
              <a:pPr algn="ctr"/>
              <a:r>
                <a:rPr lang="sv-SE" dirty="0" smtClean="0"/>
                <a:t>Sum</a:t>
              </a:r>
              <a:r>
                <a:rPr lang="sv-SE" baseline="-25000" dirty="0" smtClean="0"/>
                <a:t>0</a:t>
              </a:r>
              <a:endParaRPr lang="sv-SE" dirty="0"/>
            </a:p>
          </p:txBody>
        </p:sp>
      </p:grpSp>
      <p:sp>
        <p:nvSpPr>
          <p:cNvPr id="204" name="Rectangle 203"/>
          <p:cNvSpPr/>
          <p:nvPr/>
        </p:nvSpPr>
        <p:spPr>
          <a:xfrm>
            <a:off x="660992" y="1268760"/>
            <a:ext cx="2409782" cy="646331"/>
          </a:xfrm>
          <a:prstGeom prst="rect">
            <a:avLst/>
          </a:prstGeom>
          <a:solidFill>
            <a:schemeClr val="bg1"/>
          </a:solidFill>
        </p:spPr>
        <p:txBody>
          <a:bodyPr wrap="square">
            <a:spAutoFit/>
          </a:bodyPr>
          <a:lstStyle/>
          <a:p>
            <a:r>
              <a:rPr lang="sv-SE" dirty="0" smtClean="0"/>
              <a:t>Find Boolean equations from truth table!</a:t>
            </a:r>
            <a:endParaRPr lang="sv-SE" dirty="0" smtClean="0">
              <a:solidFill>
                <a:schemeClr val="tx1"/>
              </a:solidFill>
            </a:endParaRPr>
          </a:p>
        </p:txBody>
      </p:sp>
    </p:spTree>
    <p:custDataLst>
      <p:tags r:id="rId1"/>
    </p:custDataLst>
    <p:extLst>
      <p:ext uri="{BB962C8B-B14F-4D97-AF65-F5344CB8AC3E}">
        <p14:creationId xmlns:p14="http://schemas.microsoft.com/office/powerpoint/2010/main" val="282033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1267"/>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1268"/>
                                        </p:tgtEl>
                                        <p:attrNameLst>
                                          <p:attrName>style.visibility</p:attrName>
                                        </p:attrNameLst>
                                      </p:cBhvr>
                                      <p:to>
                                        <p:strVal val="visible"/>
                                      </p:to>
                                    </p:set>
                                  </p:childTnLst>
                                </p:cTn>
                              </p:par>
                              <p:par>
                                <p:cTn id="15" presetID="1" presetClass="entr" presetSubtype="0" fill="hold" nodeType="withEffect">
                                  <p:stCondLst>
                                    <p:cond delay="1500"/>
                                  </p:stCondLst>
                                  <p:childTnLst>
                                    <p:set>
                                      <p:cBhvr>
                                        <p:cTn id="16" dur="1" fill="hold">
                                          <p:stCondLst>
                                            <p:cond delay="0"/>
                                          </p:stCondLst>
                                        </p:cTn>
                                        <p:tgtEl>
                                          <p:spTgt spid="11269"/>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11270"/>
                                        </p:tgtEl>
                                        <p:attrNameLst>
                                          <p:attrName>style.visibility</p:attrName>
                                        </p:attrNameLst>
                                      </p:cBhvr>
                                      <p:to>
                                        <p:strVal val="visible"/>
                                      </p:to>
                                    </p:set>
                                  </p:childTnLst>
                                </p:cTn>
                              </p:par>
                              <p:par>
                                <p:cTn id="19" presetID="1" presetClass="entr" presetSubtype="0" fill="hold" nodeType="withEffect">
                                  <p:stCondLst>
                                    <p:cond delay="2500"/>
                                  </p:stCondLst>
                                  <p:childTnLst>
                                    <p:set>
                                      <p:cBhvr>
                                        <p:cTn id="20" dur="1" fill="hold">
                                          <p:stCondLst>
                                            <p:cond delay="0"/>
                                          </p:stCondLst>
                                        </p:cTn>
                                        <p:tgtEl>
                                          <p:spTgt spid="162"/>
                                        </p:tgtEl>
                                        <p:attrNameLst>
                                          <p:attrName>style.visibility</p:attrName>
                                        </p:attrNameLst>
                                      </p:cBhvr>
                                      <p:to>
                                        <p:strVal val="visible"/>
                                      </p:to>
                                    </p:set>
                                  </p:childTnLst>
                                </p:cTn>
                              </p:par>
                              <p:par>
                                <p:cTn id="21" presetID="1" presetClass="entr" presetSubtype="0" fill="hold" nodeType="withEffect">
                                  <p:stCondLst>
                                    <p:cond delay="3000"/>
                                  </p:stCondLst>
                                  <p:childTnLst>
                                    <p:set>
                                      <p:cBhvr>
                                        <p:cTn id="22" dur="1" fill="hold">
                                          <p:stCondLst>
                                            <p:cond delay="0"/>
                                          </p:stCondLst>
                                        </p:cTn>
                                        <p:tgtEl>
                                          <p:spTgt spid="165"/>
                                        </p:tgtEl>
                                        <p:attrNameLst>
                                          <p:attrName>style.visibility</p:attrName>
                                        </p:attrNameLst>
                                      </p:cBhvr>
                                      <p:to>
                                        <p:strVal val="visible"/>
                                      </p:to>
                                    </p:set>
                                  </p:childTnLst>
                                </p:cTn>
                              </p:par>
                              <p:par>
                                <p:cTn id="23" presetID="1" presetClass="entr" presetSubtype="0" fill="hold" nodeType="withEffect">
                                  <p:stCondLst>
                                    <p:cond delay="350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nodeType="withEffect">
                                  <p:stCondLst>
                                    <p:cond delay="400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71" grpId="0" animBg="1"/>
      <p:bldP spid="204" grpId="0" animBg="1"/>
    </p:bld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Iterative logic arrays: FULL ADDER</a:t>
            </a:r>
            <a:endParaRPr lang="sv-SE" dirty="0"/>
          </a:p>
        </p:txBody>
      </p:sp>
      <p:sp>
        <p:nvSpPr>
          <p:cNvPr id="3" name="Date Placeholder 2"/>
          <p:cNvSpPr>
            <a:spLocks noGrp="1"/>
          </p:cNvSpPr>
          <p:nvPr>
            <p:ph type="dt" sz="half" idx="10"/>
          </p:nvPr>
        </p:nvSpPr>
        <p:spPr/>
        <p:txBody>
          <a:bodyPr/>
          <a:lstStyle/>
          <a:p>
            <a:r>
              <a:rPr lang="sv-SE" smtClean="0"/>
              <a:t>2017-09-18</a:t>
            </a:r>
            <a:endParaRPr lang="sv-SE" dirty="0"/>
          </a:p>
        </p:txBody>
      </p:sp>
      <p:sp>
        <p:nvSpPr>
          <p:cNvPr id="4" name="Footer Placeholder 3"/>
          <p:cNvSpPr>
            <a:spLocks noGrp="1"/>
          </p:cNvSpPr>
          <p:nvPr>
            <p:ph type="ftr" sz="quarter" idx="11"/>
          </p:nvPr>
        </p:nvSpPr>
        <p:spPr/>
        <p:txBody>
          <a:bodyPr/>
          <a:lstStyle/>
          <a:p>
            <a:r>
              <a:rPr lang="sv-SE" smtClean="0"/>
              <a:t>MCC092 Integrated Circuit Design</a:t>
            </a:r>
            <a:endParaRPr lang="sv-SE" dirty="0"/>
          </a:p>
        </p:txBody>
      </p:sp>
      <p:sp>
        <p:nvSpPr>
          <p:cNvPr id="9" name="Slide Number Placeholder 8"/>
          <p:cNvSpPr>
            <a:spLocks noGrp="1"/>
          </p:cNvSpPr>
          <p:nvPr>
            <p:ph type="sldNum" sz="quarter" idx="12"/>
          </p:nvPr>
        </p:nvSpPr>
        <p:spPr/>
        <p:txBody>
          <a:bodyPr/>
          <a:lstStyle/>
          <a:p>
            <a:fld id="{893ED080-0040-4566-BC10-FD5AA08BFE1D}" type="slidenum">
              <a:rPr lang="sv-SE" smtClean="0"/>
              <a:t>4</a:t>
            </a:fld>
            <a:endParaRPr lang="sv-SE" dirty="0"/>
          </a:p>
        </p:txBody>
      </p:sp>
      <p:sp>
        <p:nvSpPr>
          <p:cNvPr id="6" name="Left Arrow 5"/>
          <p:cNvSpPr/>
          <p:nvPr/>
        </p:nvSpPr>
        <p:spPr>
          <a:xfrm>
            <a:off x="2778109" y="2856485"/>
            <a:ext cx="713771" cy="5725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4209551" y="3301317"/>
            <a:ext cx="3908570" cy="369332"/>
          </a:xfrm>
          <a:prstGeom prst="rect">
            <a:avLst/>
          </a:prstGeom>
        </p:spPr>
        <p:txBody>
          <a:bodyPr wrap="none">
            <a:spAutoFit/>
          </a:bodyPr>
          <a:lstStyle/>
          <a:p>
            <a:r>
              <a:rPr lang="sv-SE" dirty="0" smtClean="0"/>
              <a:t>Design full adder by divide and conquer</a:t>
            </a:r>
            <a:endParaRPr lang="sv-SE" dirty="0"/>
          </a:p>
        </p:txBody>
      </p:sp>
      <p:grpSp>
        <p:nvGrpSpPr>
          <p:cNvPr id="14" name="Group 13"/>
          <p:cNvGrpSpPr/>
          <p:nvPr/>
        </p:nvGrpSpPr>
        <p:grpSpPr>
          <a:xfrm>
            <a:off x="4427984" y="3573272"/>
            <a:ext cx="3242243" cy="2647561"/>
            <a:chOff x="4427984" y="3573272"/>
            <a:chExt cx="3242243" cy="2647561"/>
          </a:xfrm>
        </p:grpSpPr>
        <p:cxnSp>
          <p:nvCxnSpPr>
            <p:cNvPr id="175" name="Straight Connector 174"/>
            <p:cNvCxnSpPr/>
            <p:nvPr/>
          </p:nvCxnSpPr>
          <p:spPr>
            <a:xfrm>
              <a:off x="6359541" y="5143419"/>
              <a:ext cx="0" cy="7893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034147" y="3890783"/>
              <a:ext cx="1" cy="1492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6154756" y="4566289"/>
              <a:ext cx="13487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6604667" y="3573272"/>
              <a:ext cx="387222" cy="369332"/>
            </a:xfrm>
            <a:prstGeom prst="rect">
              <a:avLst/>
            </a:prstGeom>
          </p:spPr>
          <p:txBody>
            <a:bodyPr wrap="square">
              <a:spAutoFit/>
            </a:bodyPr>
            <a:lstStyle/>
            <a:p>
              <a:pPr algn="ctr"/>
              <a:r>
                <a:rPr lang="sv-SE" dirty="0" smtClean="0"/>
                <a:t>a</a:t>
              </a:r>
              <a:r>
                <a:rPr lang="sv-SE" baseline="-25000" dirty="0"/>
                <a:t>1</a:t>
              </a:r>
              <a:endParaRPr lang="sv-SE" dirty="0" smtClean="0">
                <a:solidFill>
                  <a:schemeClr val="tx1"/>
                </a:solidFill>
              </a:endParaRPr>
            </a:p>
          </p:txBody>
        </p:sp>
        <p:sp>
          <p:nvSpPr>
            <p:cNvPr id="179" name="Rectangle 178"/>
            <p:cNvSpPr/>
            <p:nvPr/>
          </p:nvSpPr>
          <p:spPr>
            <a:xfrm>
              <a:off x="5940152" y="5851501"/>
              <a:ext cx="803030"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180" name="Rectangle 179"/>
            <p:cNvSpPr/>
            <p:nvPr/>
          </p:nvSpPr>
          <p:spPr>
            <a:xfrm>
              <a:off x="6840532" y="3573272"/>
              <a:ext cx="387222" cy="369332"/>
            </a:xfrm>
            <a:prstGeom prst="rect">
              <a:avLst/>
            </a:prstGeom>
          </p:spPr>
          <p:txBody>
            <a:bodyPr wrap="square">
              <a:spAutoFit/>
            </a:bodyPr>
            <a:lstStyle/>
            <a:p>
              <a:pPr algn="ctr"/>
              <a:r>
                <a:rPr lang="sv-SE" dirty="0" smtClean="0"/>
                <a:t>b</a:t>
              </a:r>
              <a:r>
                <a:rPr lang="sv-SE" baseline="-25000" dirty="0"/>
                <a:t>1</a:t>
              </a:r>
              <a:endParaRPr lang="sv-SE" dirty="0" smtClean="0">
                <a:solidFill>
                  <a:schemeClr val="tx1"/>
                </a:solidFill>
              </a:endParaRPr>
            </a:p>
          </p:txBody>
        </p:sp>
        <p:sp>
          <p:nvSpPr>
            <p:cNvPr id="181" name="Rectangle 180"/>
            <p:cNvSpPr/>
            <p:nvPr/>
          </p:nvSpPr>
          <p:spPr>
            <a:xfrm>
              <a:off x="7164288" y="4212000"/>
              <a:ext cx="505939"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182" name="Straight Connector 181"/>
            <p:cNvCxnSpPr/>
            <p:nvPr/>
          </p:nvCxnSpPr>
          <p:spPr>
            <a:xfrm>
              <a:off x="7234756" y="4591488"/>
              <a:ext cx="0" cy="9360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427984" y="4592072"/>
              <a:ext cx="324036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442148" y="4735489"/>
              <a:ext cx="59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275828" y="444748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6071541" y="4303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cxnSp>
          <p:nvCxnSpPr>
            <p:cNvPr id="187" name="Straight Connector 186"/>
            <p:cNvCxnSpPr/>
            <p:nvPr/>
          </p:nvCxnSpPr>
          <p:spPr>
            <a:xfrm>
              <a:off x="6314910" y="5383489"/>
              <a:ext cx="71923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359541" y="5527489"/>
              <a:ext cx="87521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314910" y="5239489"/>
              <a:ext cx="5141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6071541" y="5095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logic</a:t>
              </a:r>
              <a:endParaRPr lang="sv-SE" sz="1200" dirty="0">
                <a:solidFill>
                  <a:schemeClr val="tx1"/>
                </a:solidFill>
              </a:endParaRPr>
            </a:p>
          </p:txBody>
        </p:sp>
        <p:sp>
          <p:nvSpPr>
            <p:cNvPr id="207" name="Oval 206"/>
            <p:cNvSpPr/>
            <p:nvPr/>
          </p:nvSpPr>
          <p:spPr>
            <a:xfrm>
              <a:off x="5938756" y="454352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8" name="Group 207"/>
            <p:cNvGrpSpPr/>
            <p:nvPr/>
          </p:nvGrpSpPr>
          <p:grpSpPr>
            <a:xfrm>
              <a:off x="5158233" y="4267489"/>
              <a:ext cx="554989" cy="648000"/>
              <a:chOff x="1259631" y="4514770"/>
              <a:chExt cx="554989" cy="648000"/>
            </a:xfrm>
          </p:grpSpPr>
          <p:sp>
            <p:nvSpPr>
              <p:cNvPr id="210" name="Isosceles Triangle 209"/>
              <p:cNvSpPr>
                <a:spLocks noChangeAspect="1"/>
              </p:cNvSpPr>
              <p:nvPr/>
            </p:nvSpPr>
            <p:spPr>
              <a:xfrm rot="16200000">
                <a:off x="1260667" y="460881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1" name="Oval 210"/>
              <p:cNvSpPr/>
              <p:nvPr/>
            </p:nvSpPr>
            <p:spPr>
              <a:xfrm>
                <a:off x="1259631" y="479220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9" name="Rectangle 208"/>
            <p:cNvSpPr/>
            <p:nvPr/>
          </p:nvSpPr>
          <p:spPr>
            <a:xfrm>
              <a:off x="4681620" y="4212000"/>
              <a:ext cx="538452"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grpSp>
      <p:sp>
        <p:nvSpPr>
          <p:cNvPr id="226" name="Rectangle 225"/>
          <p:cNvSpPr/>
          <p:nvPr/>
        </p:nvSpPr>
        <p:spPr>
          <a:xfrm>
            <a:off x="4910008" y="5085184"/>
            <a:ext cx="1246168" cy="646331"/>
          </a:xfrm>
          <a:prstGeom prst="rect">
            <a:avLst/>
          </a:prstGeom>
        </p:spPr>
        <p:txBody>
          <a:bodyPr wrap="square">
            <a:spAutoFit/>
          </a:bodyPr>
          <a:lstStyle/>
          <a:p>
            <a:pPr algn="ctr"/>
            <a:r>
              <a:rPr lang="sv-SE" dirty="0" smtClean="0"/>
              <a:t>Size of</a:t>
            </a:r>
          </a:p>
          <a:p>
            <a:pPr algn="ctr"/>
            <a:r>
              <a:rPr lang="sv-SE" dirty="0" smtClean="0"/>
              <a:t>SUM cell?</a:t>
            </a:r>
            <a:endParaRPr lang="sv-SE" dirty="0"/>
          </a:p>
        </p:txBody>
      </p:sp>
      <p:grpSp>
        <p:nvGrpSpPr>
          <p:cNvPr id="13" name="Group 12"/>
          <p:cNvGrpSpPr/>
          <p:nvPr/>
        </p:nvGrpSpPr>
        <p:grpSpPr>
          <a:xfrm>
            <a:off x="1419321" y="3573272"/>
            <a:ext cx="3240360" cy="2647561"/>
            <a:chOff x="1419321" y="3573272"/>
            <a:chExt cx="3240360" cy="2647561"/>
          </a:xfrm>
        </p:grpSpPr>
        <p:cxnSp>
          <p:nvCxnSpPr>
            <p:cNvPr id="228" name="Straight Connector 227"/>
            <p:cNvCxnSpPr/>
            <p:nvPr/>
          </p:nvCxnSpPr>
          <p:spPr>
            <a:xfrm>
              <a:off x="3350878" y="5143419"/>
              <a:ext cx="0" cy="7893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025484" y="3890783"/>
              <a:ext cx="1" cy="1492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a:off x="3146093" y="4566289"/>
              <a:ext cx="13487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a:off x="3596004" y="3573272"/>
              <a:ext cx="387222" cy="369332"/>
            </a:xfrm>
            <a:prstGeom prst="rect">
              <a:avLst/>
            </a:prstGeom>
          </p:spPr>
          <p:txBody>
            <a:bodyPr wrap="square">
              <a:spAutoFit/>
            </a:bodyPr>
            <a:lstStyle/>
            <a:p>
              <a:pPr algn="ctr"/>
              <a:r>
                <a:rPr lang="sv-SE" dirty="0" smtClean="0"/>
                <a:t>a</a:t>
              </a:r>
              <a:r>
                <a:rPr lang="sv-SE" baseline="-25000" dirty="0"/>
                <a:t>2</a:t>
              </a:r>
              <a:endParaRPr lang="sv-SE" dirty="0" smtClean="0">
                <a:solidFill>
                  <a:schemeClr val="tx1"/>
                </a:solidFill>
              </a:endParaRPr>
            </a:p>
          </p:txBody>
        </p:sp>
        <p:sp>
          <p:nvSpPr>
            <p:cNvPr id="232" name="Rectangle 231"/>
            <p:cNvSpPr/>
            <p:nvPr/>
          </p:nvSpPr>
          <p:spPr>
            <a:xfrm>
              <a:off x="2931489" y="5851501"/>
              <a:ext cx="803030"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233" name="Rectangle 232"/>
            <p:cNvSpPr/>
            <p:nvPr/>
          </p:nvSpPr>
          <p:spPr>
            <a:xfrm>
              <a:off x="3831869" y="3573272"/>
              <a:ext cx="387222" cy="369332"/>
            </a:xfrm>
            <a:prstGeom prst="rect">
              <a:avLst/>
            </a:prstGeom>
          </p:spPr>
          <p:txBody>
            <a:bodyPr wrap="square">
              <a:spAutoFit/>
            </a:bodyPr>
            <a:lstStyle/>
            <a:p>
              <a:pPr algn="ctr"/>
              <a:r>
                <a:rPr lang="sv-SE" dirty="0" smtClean="0"/>
                <a:t>b</a:t>
              </a:r>
              <a:r>
                <a:rPr lang="sv-SE" baseline="-25000" dirty="0"/>
                <a:t>2</a:t>
              </a:r>
              <a:endParaRPr lang="sv-SE" dirty="0" smtClean="0">
                <a:solidFill>
                  <a:schemeClr val="tx1"/>
                </a:solidFill>
              </a:endParaRPr>
            </a:p>
          </p:txBody>
        </p:sp>
        <p:sp>
          <p:nvSpPr>
            <p:cNvPr id="234" name="Rectangle 233"/>
            <p:cNvSpPr/>
            <p:nvPr/>
          </p:nvSpPr>
          <p:spPr>
            <a:xfrm>
              <a:off x="4067944" y="4212000"/>
              <a:ext cx="505939"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235" name="Straight Connector 234"/>
            <p:cNvCxnSpPr/>
            <p:nvPr/>
          </p:nvCxnSpPr>
          <p:spPr>
            <a:xfrm>
              <a:off x="4226093" y="4591488"/>
              <a:ext cx="0" cy="9360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419321" y="4592072"/>
              <a:ext cx="324036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433485" y="4735489"/>
              <a:ext cx="59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267165" y="444748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3062878" y="4303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cxnSp>
          <p:nvCxnSpPr>
            <p:cNvPr id="240" name="Straight Connector 239"/>
            <p:cNvCxnSpPr/>
            <p:nvPr/>
          </p:nvCxnSpPr>
          <p:spPr>
            <a:xfrm>
              <a:off x="3306247" y="5383489"/>
              <a:ext cx="71923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3350878" y="5527489"/>
              <a:ext cx="87521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3306247" y="5239489"/>
              <a:ext cx="5141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3062878" y="5095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logic</a:t>
              </a:r>
              <a:endParaRPr lang="sv-SE" sz="1200" dirty="0">
                <a:solidFill>
                  <a:schemeClr val="tx1"/>
                </a:solidFill>
              </a:endParaRPr>
            </a:p>
          </p:txBody>
        </p:sp>
        <p:sp>
          <p:nvSpPr>
            <p:cNvPr id="244" name="Oval 243"/>
            <p:cNvSpPr/>
            <p:nvPr/>
          </p:nvSpPr>
          <p:spPr>
            <a:xfrm>
              <a:off x="2930093" y="454352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5" name="Group 244"/>
            <p:cNvGrpSpPr/>
            <p:nvPr/>
          </p:nvGrpSpPr>
          <p:grpSpPr>
            <a:xfrm>
              <a:off x="2149570" y="4267489"/>
              <a:ext cx="554989" cy="648000"/>
              <a:chOff x="1259631" y="4514770"/>
              <a:chExt cx="554989" cy="648000"/>
            </a:xfrm>
          </p:grpSpPr>
          <p:sp>
            <p:nvSpPr>
              <p:cNvPr id="247" name="Isosceles Triangle 246"/>
              <p:cNvSpPr>
                <a:spLocks noChangeAspect="1"/>
              </p:cNvSpPr>
              <p:nvPr/>
            </p:nvSpPr>
            <p:spPr>
              <a:xfrm rot="16200000">
                <a:off x="1260667" y="460881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8" name="Oval 247"/>
              <p:cNvSpPr/>
              <p:nvPr/>
            </p:nvSpPr>
            <p:spPr>
              <a:xfrm>
                <a:off x="1259631" y="479220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46" name="Rectangle 245"/>
            <p:cNvSpPr/>
            <p:nvPr/>
          </p:nvSpPr>
          <p:spPr>
            <a:xfrm>
              <a:off x="1419321" y="4212000"/>
              <a:ext cx="538452"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49" name="Rectangle 248"/>
            <p:cNvSpPr/>
            <p:nvPr/>
          </p:nvSpPr>
          <p:spPr>
            <a:xfrm>
              <a:off x="2996833" y="3995772"/>
              <a:ext cx="783079" cy="369332"/>
            </a:xfrm>
            <a:prstGeom prst="rect">
              <a:avLst/>
            </a:prstGeom>
          </p:spPr>
          <p:txBody>
            <a:bodyPr wrap="square">
              <a:spAutoFit/>
            </a:bodyPr>
            <a:lstStyle/>
            <a:p>
              <a:pPr algn="ctr"/>
              <a:r>
                <a:rPr lang="sv-SE" dirty="0" smtClean="0"/>
                <a:t>X2</a:t>
              </a:r>
              <a:endParaRPr lang="sv-SE" dirty="0"/>
            </a:p>
          </p:txBody>
        </p:sp>
        <p:sp>
          <p:nvSpPr>
            <p:cNvPr id="250" name="Rectangle 249"/>
            <p:cNvSpPr/>
            <p:nvPr/>
          </p:nvSpPr>
          <p:spPr>
            <a:xfrm>
              <a:off x="2112888" y="3995772"/>
              <a:ext cx="783079" cy="369332"/>
            </a:xfrm>
            <a:prstGeom prst="rect">
              <a:avLst/>
            </a:prstGeom>
          </p:spPr>
          <p:txBody>
            <a:bodyPr wrap="square">
              <a:spAutoFit/>
            </a:bodyPr>
            <a:lstStyle/>
            <a:p>
              <a:pPr algn="ctr"/>
              <a:r>
                <a:rPr lang="sv-SE" dirty="0" smtClean="0"/>
                <a:t>X4</a:t>
              </a:r>
              <a:endParaRPr lang="sv-SE" dirty="0"/>
            </a:p>
          </p:txBody>
        </p:sp>
      </p:grpSp>
      <p:sp>
        <p:nvSpPr>
          <p:cNvPr id="251" name="Rectangle 250"/>
          <p:cNvSpPr/>
          <p:nvPr/>
        </p:nvSpPr>
        <p:spPr>
          <a:xfrm>
            <a:off x="250518" y="5174836"/>
            <a:ext cx="2589363" cy="646331"/>
          </a:xfrm>
          <a:prstGeom prst="rect">
            <a:avLst/>
          </a:prstGeom>
        </p:spPr>
        <p:txBody>
          <a:bodyPr wrap="none">
            <a:spAutoFit/>
          </a:bodyPr>
          <a:lstStyle/>
          <a:p>
            <a:r>
              <a:rPr lang="sv-SE" dirty="0" smtClean="0"/>
              <a:t>Design 8-bit full adder </a:t>
            </a:r>
            <a:br>
              <a:rPr lang="sv-SE" dirty="0" smtClean="0"/>
            </a:br>
            <a:r>
              <a:rPr lang="sv-SE" dirty="0" smtClean="0"/>
              <a:t>as an iterative logic array!</a:t>
            </a:r>
            <a:endParaRPr lang="sv-SE" dirty="0"/>
          </a:p>
        </p:txBody>
      </p:sp>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190" y="1642889"/>
            <a:ext cx="14001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1541" y="1616902"/>
            <a:ext cx="3905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1628800"/>
            <a:ext cx="2295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8878" y="1226377"/>
            <a:ext cx="24479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1278" y="1226377"/>
            <a:ext cx="11525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0007" y="1616901"/>
            <a:ext cx="3905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p:cNvGrpSpPr/>
          <p:nvPr/>
        </p:nvGrpSpPr>
        <p:grpSpPr>
          <a:xfrm>
            <a:off x="5091729" y="3995772"/>
            <a:ext cx="1667024" cy="369332"/>
            <a:chOff x="5091729" y="3995772"/>
            <a:chExt cx="1667024" cy="369332"/>
          </a:xfrm>
        </p:grpSpPr>
        <p:sp>
          <p:nvSpPr>
            <p:cNvPr id="270" name="Rectangle 269"/>
            <p:cNvSpPr/>
            <p:nvPr/>
          </p:nvSpPr>
          <p:spPr>
            <a:xfrm>
              <a:off x="5975674" y="3995772"/>
              <a:ext cx="783079" cy="369332"/>
            </a:xfrm>
            <a:prstGeom prst="rect">
              <a:avLst/>
            </a:prstGeom>
          </p:spPr>
          <p:txBody>
            <a:bodyPr wrap="square">
              <a:spAutoFit/>
            </a:bodyPr>
            <a:lstStyle/>
            <a:p>
              <a:pPr algn="ctr"/>
              <a:r>
                <a:rPr lang="sv-SE" dirty="0" smtClean="0"/>
                <a:t>X2</a:t>
              </a:r>
              <a:endParaRPr lang="sv-SE" dirty="0"/>
            </a:p>
          </p:txBody>
        </p:sp>
        <p:sp>
          <p:nvSpPr>
            <p:cNvPr id="271" name="Rectangle 270"/>
            <p:cNvSpPr/>
            <p:nvPr/>
          </p:nvSpPr>
          <p:spPr>
            <a:xfrm>
              <a:off x="5091729" y="3995772"/>
              <a:ext cx="783079" cy="369332"/>
            </a:xfrm>
            <a:prstGeom prst="rect">
              <a:avLst/>
            </a:prstGeom>
          </p:spPr>
          <p:txBody>
            <a:bodyPr wrap="square">
              <a:spAutoFit/>
            </a:bodyPr>
            <a:lstStyle/>
            <a:p>
              <a:pPr algn="ctr"/>
              <a:r>
                <a:rPr lang="sv-SE" dirty="0" smtClean="0"/>
                <a:t>X4</a:t>
              </a:r>
              <a:endParaRPr lang="sv-SE" dirty="0"/>
            </a:p>
          </p:txBody>
        </p:sp>
      </p:grpSp>
      <p:grpSp>
        <p:nvGrpSpPr>
          <p:cNvPr id="79" name="Group 78"/>
          <p:cNvGrpSpPr/>
          <p:nvPr/>
        </p:nvGrpSpPr>
        <p:grpSpPr>
          <a:xfrm>
            <a:off x="660992" y="1837243"/>
            <a:ext cx="2272414" cy="1844089"/>
            <a:chOff x="1952681" y="1837243"/>
            <a:chExt cx="2272414" cy="1844089"/>
          </a:xfrm>
        </p:grpSpPr>
        <p:cxnSp>
          <p:nvCxnSpPr>
            <p:cNvPr id="80" name="Straight Connector 79"/>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3016455" y="2154755"/>
              <a:ext cx="203202" cy="472017"/>
              <a:chOff x="4552408" y="2154754"/>
              <a:chExt cx="220136" cy="472017"/>
            </a:xfrm>
          </p:grpSpPr>
          <p:cxnSp>
            <p:nvCxnSpPr>
              <p:cNvPr id="89" name="Straight Connector 88"/>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84" name="Rectangle 83"/>
            <p:cNvSpPr/>
            <p:nvPr/>
          </p:nvSpPr>
          <p:spPr>
            <a:xfrm>
              <a:off x="2818988" y="1837243"/>
              <a:ext cx="387222"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85" name="Rectangle 84"/>
            <p:cNvSpPr/>
            <p:nvPr/>
          </p:nvSpPr>
          <p:spPr>
            <a:xfrm>
              <a:off x="3054852" y="1837243"/>
              <a:ext cx="387222"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86" name="Rectangle 85"/>
            <p:cNvSpPr/>
            <p:nvPr/>
          </p:nvSpPr>
          <p:spPr>
            <a:xfrm>
              <a:off x="3716339" y="2626773"/>
              <a:ext cx="508756"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sp>
          <p:nvSpPr>
            <p:cNvPr id="87" name="Rectangle 86"/>
            <p:cNvSpPr/>
            <p:nvPr/>
          </p:nvSpPr>
          <p:spPr>
            <a:xfrm>
              <a:off x="1952681" y="2613564"/>
              <a:ext cx="57654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88" name="Rectangle 87"/>
            <p:cNvSpPr/>
            <p:nvPr/>
          </p:nvSpPr>
          <p:spPr>
            <a:xfrm>
              <a:off x="2736000" y="3312000"/>
              <a:ext cx="783079" cy="369332"/>
            </a:xfrm>
            <a:prstGeom prst="rect">
              <a:avLst/>
            </a:prstGeom>
          </p:spPr>
          <p:txBody>
            <a:bodyPr wrap="square">
              <a:spAutoFit/>
            </a:bodyPr>
            <a:lstStyle/>
            <a:p>
              <a:pPr algn="ctr"/>
              <a:r>
                <a:rPr lang="sv-SE" dirty="0" smtClean="0"/>
                <a:t>Sum</a:t>
              </a:r>
              <a:r>
                <a:rPr lang="sv-SE" baseline="-25000" dirty="0" smtClean="0"/>
                <a:t>0</a:t>
              </a:r>
              <a:endParaRPr lang="sv-SE" dirty="0"/>
            </a:p>
          </p:txBody>
        </p:sp>
      </p:grpSp>
      <p:sp>
        <p:nvSpPr>
          <p:cNvPr id="91" name="Rectangle 90"/>
          <p:cNvSpPr/>
          <p:nvPr/>
        </p:nvSpPr>
        <p:spPr>
          <a:xfrm>
            <a:off x="660992" y="1268760"/>
            <a:ext cx="2409782" cy="646331"/>
          </a:xfrm>
          <a:prstGeom prst="rect">
            <a:avLst/>
          </a:prstGeom>
          <a:solidFill>
            <a:schemeClr val="bg1"/>
          </a:solidFill>
        </p:spPr>
        <p:txBody>
          <a:bodyPr wrap="square">
            <a:spAutoFit/>
          </a:bodyPr>
          <a:lstStyle/>
          <a:p>
            <a:r>
              <a:rPr lang="sv-SE" dirty="0" smtClean="0"/>
              <a:t>Find Boolean equations from truth table!</a:t>
            </a:r>
            <a:endParaRPr lang="sv-SE" dirty="0" smtClean="0">
              <a:solidFill>
                <a:schemeClr val="tx1"/>
              </a:solidFill>
            </a:endParaRPr>
          </a:p>
        </p:txBody>
      </p:sp>
      <p:sp>
        <p:nvSpPr>
          <p:cNvPr id="5" name="Right Arrow 4"/>
          <p:cNvSpPr/>
          <p:nvPr/>
        </p:nvSpPr>
        <p:spPr>
          <a:xfrm>
            <a:off x="2815425" y="1719305"/>
            <a:ext cx="676455" cy="609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259133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20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2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820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26" grpId="0"/>
      <p:bldP spid="251" grpId="0"/>
      <p:bldP spid="5" grpId="0" animBg="1"/>
    </p:bld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Iterative logic arrays: FULL ADDER</a:t>
            </a:r>
            <a:endParaRPr lang="sv-SE" dirty="0"/>
          </a:p>
        </p:txBody>
      </p:sp>
      <p:sp>
        <p:nvSpPr>
          <p:cNvPr id="3" name="Date Placeholder 2"/>
          <p:cNvSpPr>
            <a:spLocks noGrp="1"/>
          </p:cNvSpPr>
          <p:nvPr>
            <p:ph type="dt" sz="half" idx="10"/>
          </p:nvPr>
        </p:nvSpPr>
        <p:spPr/>
        <p:txBody>
          <a:bodyPr/>
          <a:lstStyle/>
          <a:p>
            <a:r>
              <a:rPr lang="sv-SE" smtClean="0"/>
              <a:t>2017-09-18</a:t>
            </a:r>
            <a:endParaRPr lang="sv-SE" dirty="0"/>
          </a:p>
        </p:txBody>
      </p:sp>
      <p:sp>
        <p:nvSpPr>
          <p:cNvPr id="4" name="Footer Placeholder 3"/>
          <p:cNvSpPr>
            <a:spLocks noGrp="1"/>
          </p:cNvSpPr>
          <p:nvPr>
            <p:ph type="ftr" sz="quarter" idx="11"/>
          </p:nvPr>
        </p:nvSpPr>
        <p:spPr/>
        <p:txBody>
          <a:bodyPr/>
          <a:lstStyle/>
          <a:p>
            <a:r>
              <a:rPr lang="sv-SE" smtClean="0"/>
              <a:t>MCC092 Integrated Circuit Design</a:t>
            </a:r>
            <a:endParaRPr lang="sv-SE" dirty="0"/>
          </a:p>
        </p:txBody>
      </p:sp>
      <p:sp>
        <p:nvSpPr>
          <p:cNvPr id="9" name="Slide Number Placeholder 8"/>
          <p:cNvSpPr>
            <a:spLocks noGrp="1"/>
          </p:cNvSpPr>
          <p:nvPr>
            <p:ph type="sldNum" sz="quarter" idx="12"/>
          </p:nvPr>
        </p:nvSpPr>
        <p:spPr/>
        <p:txBody>
          <a:bodyPr/>
          <a:lstStyle/>
          <a:p>
            <a:fld id="{893ED080-0040-4566-BC10-FD5AA08BFE1D}" type="slidenum">
              <a:rPr lang="sv-SE" smtClean="0"/>
              <a:t>5</a:t>
            </a:fld>
            <a:endParaRPr lang="sv-SE" dirty="0"/>
          </a:p>
        </p:txBody>
      </p:sp>
      <p:grpSp>
        <p:nvGrpSpPr>
          <p:cNvPr id="192" name="Group 191"/>
          <p:cNvGrpSpPr/>
          <p:nvPr/>
        </p:nvGrpSpPr>
        <p:grpSpPr>
          <a:xfrm>
            <a:off x="179512" y="1837243"/>
            <a:ext cx="2272414" cy="1844089"/>
            <a:chOff x="1952681" y="1837243"/>
            <a:chExt cx="2272414" cy="1844089"/>
          </a:xfrm>
        </p:grpSpPr>
        <p:cxnSp>
          <p:nvCxnSpPr>
            <p:cNvPr id="193" name="Straight Connector 192"/>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4" name="Group 193"/>
            <p:cNvGrpSpPr/>
            <p:nvPr/>
          </p:nvGrpSpPr>
          <p:grpSpPr>
            <a:xfrm>
              <a:off x="3016455" y="2154755"/>
              <a:ext cx="203202" cy="472017"/>
              <a:chOff x="4552408" y="2154754"/>
              <a:chExt cx="220136" cy="472017"/>
            </a:xfrm>
          </p:grpSpPr>
          <p:cxnSp>
            <p:nvCxnSpPr>
              <p:cNvPr id="202" name="Straight Connector 20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95" name="Straight Connector 194"/>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97" name="Rectangle 196"/>
            <p:cNvSpPr/>
            <p:nvPr/>
          </p:nvSpPr>
          <p:spPr>
            <a:xfrm>
              <a:off x="2818988" y="1837243"/>
              <a:ext cx="387222"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198" name="Rectangle 197"/>
            <p:cNvSpPr/>
            <p:nvPr/>
          </p:nvSpPr>
          <p:spPr>
            <a:xfrm>
              <a:off x="3054852" y="1837243"/>
              <a:ext cx="387222"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199" name="Rectangle 198"/>
            <p:cNvSpPr/>
            <p:nvPr/>
          </p:nvSpPr>
          <p:spPr>
            <a:xfrm>
              <a:off x="3716339" y="2626773"/>
              <a:ext cx="508756"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sp>
          <p:nvSpPr>
            <p:cNvPr id="200" name="Rectangle 199"/>
            <p:cNvSpPr/>
            <p:nvPr/>
          </p:nvSpPr>
          <p:spPr>
            <a:xfrm>
              <a:off x="1952681" y="2613564"/>
              <a:ext cx="57654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01" name="Rectangle 200"/>
            <p:cNvSpPr/>
            <p:nvPr/>
          </p:nvSpPr>
          <p:spPr>
            <a:xfrm>
              <a:off x="2736000" y="3312000"/>
              <a:ext cx="783079" cy="369332"/>
            </a:xfrm>
            <a:prstGeom prst="rect">
              <a:avLst/>
            </a:prstGeom>
          </p:spPr>
          <p:txBody>
            <a:bodyPr wrap="square">
              <a:spAutoFit/>
            </a:bodyPr>
            <a:lstStyle/>
            <a:p>
              <a:pPr algn="ctr"/>
              <a:r>
                <a:rPr lang="sv-SE" dirty="0" smtClean="0"/>
                <a:t>Sum</a:t>
              </a:r>
              <a:r>
                <a:rPr lang="sv-SE" baseline="-25000" dirty="0" smtClean="0"/>
                <a:t>0</a:t>
              </a:r>
              <a:endParaRPr lang="sv-SE" dirty="0"/>
            </a:p>
          </p:txBody>
        </p:sp>
      </p:grpSp>
      <p:sp>
        <p:nvSpPr>
          <p:cNvPr id="204" name="Rectangle 203"/>
          <p:cNvSpPr/>
          <p:nvPr/>
        </p:nvSpPr>
        <p:spPr>
          <a:xfrm>
            <a:off x="660992" y="1268760"/>
            <a:ext cx="2409782" cy="646331"/>
          </a:xfrm>
          <a:prstGeom prst="rect">
            <a:avLst/>
          </a:prstGeom>
          <a:solidFill>
            <a:schemeClr val="bg1"/>
          </a:solidFill>
        </p:spPr>
        <p:txBody>
          <a:bodyPr wrap="square">
            <a:spAutoFit/>
          </a:bodyPr>
          <a:lstStyle/>
          <a:p>
            <a:r>
              <a:rPr lang="sv-SE" dirty="0" smtClean="0"/>
              <a:t>Find Boolean equations from truth table!</a:t>
            </a:r>
            <a:endParaRPr lang="sv-SE" dirty="0" smtClean="0">
              <a:solidFill>
                <a:schemeClr val="tx1"/>
              </a:solidFill>
            </a:endParaRPr>
          </a:p>
        </p:txBody>
      </p:sp>
      <p:grpSp>
        <p:nvGrpSpPr>
          <p:cNvPr id="14" name="Group 13"/>
          <p:cNvGrpSpPr/>
          <p:nvPr/>
        </p:nvGrpSpPr>
        <p:grpSpPr>
          <a:xfrm>
            <a:off x="4427984" y="3573272"/>
            <a:ext cx="3242243" cy="2647561"/>
            <a:chOff x="4427984" y="3573272"/>
            <a:chExt cx="3242243" cy="2647561"/>
          </a:xfrm>
        </p:grpSpPr>
        <p:cxnSp>
          <p:nvCxnSpPr>
            <p:cNvPr id="175" name="Straight Connector 174"/>
            <p:cNvCxnSpPr/>
            <p:nvPr/>
          </p:nvCxnSpPr>
          <p:spPr>
            <a:xfrm>
              <a:off x="6359541" y="5143419"/>
              <a:ext cx="0" cy="7893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034147" y="3890783"/>
              <a:ext cx="1" cy="1492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6154756" y="4566289"/>
              <a:ext cx="13487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6604667" y="3573272"/>
              <a:ext cx="387222" cy="369332"/>
            </a:xfrm>
            <a:prstGeom prst="rect">
              <a:avLst/>
            </a:prstGeom>
          </p:spPr>
          <p:txBody>
            <a:bodyPr wrap="square">
              <a:spAutoFit/>
            </a:bodyPr>
            <a:lstStyle/>
            <a:p>
              <a:pPr algn="ctr"/>
              <a:r>
                <a:rPr lang="sv-SE" dirty="0" smtClean="0"/>
                <a:t>a</a:t>
              </a:r>
              <a:r>
                <a:rPr lang="sv-SE" baseline="-25000" dirty="0"/>
                <a:t>1</a:t>
              </a:r>
              <a:endParaRPr lang="sv-SE" dirty="0" smtClean="0">
                <a:solidFill>
                  <a:schemeClr val="tx1"/>
                </a:solidFill>
              </a:endParaRPr>
            </a:p>
          </p:txBody>
        </p:sp>
        <p:sp>
          <p:nvSpPr>
            <p:cNvPr id="179" name="Rectangle 178"/>
            <p:cNvSpPr/>
            <p:nvPr/>
          </p:nvSpPr>
          <p:spPr>
            <a:xfrm>
              <a:off x="5940152" y="5851501"/>
              <a:ext cx="803030"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180" name="Rectangle 179"/>
            <p:cNvSpPr/>
            <p:nvPr/>
          </p:nvSpPr>
          <p:spPr>
            <a:xfrm>
              <a:off x="6840532" y="3573272"/>
              <a:ext cx="387222" cy="369332"/>
            </a:xfrm>
            <a:prstGeom prst="rect">
              <a:avLst/>
            </a:prstGeom>
          </p:spPr>
          <p:txBody>
            <a:bodyPr wrap="square">
              <a:spAutoFit/>
            </a:bodyPr>
            <a:lstStyle/>
            <a:p>
              <a:pPr algn="ctr"/>
              <a:r>
                <a:rPr lang="sv-SE" dirty="0" smtClean="0"/>
                <a:t>b</a:t>
              </a:r>
              <a:r>
                <a:rPr lang="sv-SE" baseline="-25000" dirty="0"/>
                <a:t>1</a:t>
              </a:r>
              <a:endParaRPr lang="sv-SE" dirty="0" smtClean="0">
                <a:solidFill>
                  <a:schemeClr val="tx1"/>
                </a:solidFill>
              </a:endParaRPr>
            </a:p>
          </p:txBody>
        </p:sp>
        <p:sp>
          <p:nvSpPr>
            <p:cNvPr id="181" name="Rectangle 180"/>
            <p:cNvSpPr/>
            <p:nvPr/>
          </p:nvSpPr>
          <p:spPr>
            <a:xfrm>
              <a:off x="7164288" y="4212000"/>
              <a:ext cx="505939"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182" name="Straight Connector 181"/>
            <p:cNvCxnSpPr/>
            <p:nvPr/>
          </p:nvCxnSpPr>
          <p:spPr>
            <a:xfrm>
              <a:off x="7234756" y="4591488"/>
              <a:ext cx="0" cy="9360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427984" y="4592072"/>
              <a:ext cx="324036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442148" y="4735489"/>
              <a:ext cx="59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275828" y="444748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6071541" y="4303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cxnSp>
          <p:nvCxnSpPr>
            <p:cNvPr id="187" name="Straight Connector 186"/>
            <p:cNvCxnSpPr/>
            <p:nvPr/>
          </p:nvCxnSpPr>
          <p:spPr>
            <a:xfrm>
              <a:off x="6314910" y="5383489"/>
              <a:ext cx="71923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359541" y="5527489"/>
              <a:ext cx="87521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314910" y="5239489"/>
              <a:ext cx="5141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6071541" y="5095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logic</a:t>
              </a:r>
              <a:endParaRPr lang="sv-SE" sz="1200" dirty="0">
                <a:solidFill>
                  <a:schemeClr val="tx1"/>
                </a:solidFill>
              </a:endParaRPr>
            </a:p>
          </p:txBody>
        </p:sp>
        <p:sp>
          <p:nvSpPr>
            <p:cNvPr id="207" name="Oval 206"/>
            <p:cNvSpPr/>
            <p:nvPr/>
          </p:nvSpPr>
          <p:spPr>
            <a:xfrm>
              <a:off x="5938756" y="454352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8" name="Group 207"/>
            <p:cNvGrpSpPr/>
            <p:nvPr/>
          </p:nvGrpSpPr>
          <p:grpSpPr>
            <a:xfrm>
              <a:off x="5158233" y="4267489"/>
              <a:ext cx="554989" cy="648000"/>
              <a:chOff x="1259631" y="4514770"/>
              <a:chExt cx="554989" cy="648000"/>
            </a:xfrm>
          </p:grpSpPr>
          <p:sp>
            <p:nvSpPr>
              <p:cNvPr id="210" name="Isosceles Triangle 209"/>
              <p:cNvSpPr>
                <a:spLocks noChangeAspect="1"/>
              </p:cNvSpPr>
              <p:nvPr/>
            </p:nvSpPr>
            <p:spPr>
              <a:xfrm rot="16200000">
                <a:off x="1260667" y="460881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1" name="Oval 210"/>
              <p:cNvSpPr/>
              <p:nvPr/>
            </p:nvSpPr>
            <p:spPr>
              <a:xfrm>
                <a:off x="1259631" y="479220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9" name="Rectangle 208"/>
            <p:cNvSpPr/>
            <p:nvPr/>
          </p:nvSpPr>
          <p:spPr>
            <a:xfrm>
              <a:off x="4681620" y="4212000"/>
              <a:ext cx="538452"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grpSp>
      <p:sp>
        <p:nvSpPr>
          <p:cNvPr id="226" name="Rectangle 225"/>
          <p:cNvSpPr/>
          <p:nvPr/>
        </p:nvSpPr>
        <p:spPr>
          <a:xfrm>
            <a:off x="4910008" y="5085184"/>
            <a:ext cx="1246168" cy="646331"/>
          </a:xfrm>
          <a:prstGeom prst="rect">
            <a:avLst/>
          </a:prstGeom>
        </p:spPr>
        <p:txBody>
          <a:bodyPr wrap="square">
            <a:spAutoFit/>
          </a:bodyPr>
          <a:lstStyle/>
          <a:p>
            <a:pPr algn="ctr"/>
            <a:r>
              <a:rPr lang="sv-SE" dirty="0" smtClean="0"/>
              <a:t>Size of</a:t>
            </a:r>
          </a:p>
          <a:p>
            <a:pPr algn="ctr"/>
            <a:r>
              <a:rPr lang="sv-SE" dirty="0" smtClean="0"/>
              <a:t>SUM cell?</a:t>
            </a:r>
            <a:endParaRPr lang="sv-SE" dirty="0"/>
          </a:p>
        </p:txBody>
      </p:sp>
      <p:grpSp>
        <p:nvGrpSpPr>
          <p:cNvPr id="13" name="Group 12"/>
          <p:cNvGrpSpPr/>
          <p:nvPr/>
        </p:nvGrpSpPr>
        <p:grpSpPr>
          <a:xfrm>
            <a:off x="1419321" y="3573272"/>
            <a:ext cx="3240360" cy="2647561"/>
            <a:chOff x="1419321" y="3573272"/>
            <a:chExt cx="3240360" cy="2647561"/>
          </a:xfrm>
        </p:grpSpPr>
        <p:cxnSp>
          <p:nvCxnSpPr>
            <p:cNvPr id="228" name="Straight Connector 227"/>
            <p:cNvCxnSpPr/>
            <p:nvPr/>
          </p:nvCxnSpPr>
          <p:spPr>
            <a:xfrm>
              <a:off x="3350878" y="5143419"/>
              <a:ext cx="0" cy="7893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025484" y="3890783"/>
              <a:ext cx="1" cy="1492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a:off x="3146093" y="4566289"/>
              <a:ext cx="13487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a:off x="3596004" y="3573272"/>
              <a:ext cx="387222" cy="369332"/>
            </a:xfrm>
            <a:prstGeom prst="rect">
              <a:avLst/>
            </a:prstGeom>
          </p:spPr>
          <p:txBody>
            <a:bodyPr wrap="square">
              <a:spAutoFit/>
            </a:bodyPr>
            <a:lstStyle/>
            <a:p>
              <a:pPr algn="ctr"/>
              <a:r>
                <a:rPr lang="sv-SE" dirty="0" smtClean="0"/>
                <a:t>a</a:t>
              </a:r>
              <a:r>
                <a:rPr lang="sv-SE" baseline="-25000" dirty="0"/>
                <a:t>2</a:t>
              </a:r>
              <a:endParaRPr lang="sv-SE" dirty="0" smtClean="0">
                <a:solidFill>
                  <a:schemeClr val="tx1"/>
                </a:solidFill>
              </a:endParaRPr>
            </a:p>
          </p:txBody>
        </p:sp>
        <p:sp>
          <p:nvSpPr>
            <p:cNvPr id="232" name="Rectangle 231"/>
            <p:cNvSpPr/>
            <p:nvPr/>
          </p:nvSpPr>
          <p:spPr>
            <a:xfrm>
              <a:off x="2931489" y="5851501"/>
              <a:ext cx="803030"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233" name="Rectangle 232"/>
            <p:cNvSpPr/>
            <p:nvPr/>
          </p:nvSpPr>
          <p:spPr>
            <a:xfrm>
              <a:off x="3831869" y="3573272"/>
              <a:ext cx="387222" cy="369332"/>
            </a:xfrm>
            <a:prstGeom prst="rect">
              <a:avLst/>
            </a:prstGeom>
          </p:spPr>
          <p:txBody>
            <a:bodyPr wrap="square">
              <a:spAutoFit/>
            </a:bodyPr>
            <a:lstStyle/>
            <a:p>
              <a:pPr algn="ctr"/>
              <a:r>
                <a:rPr lang="sv-SE" dirty="0" smtClean="0"/>
                <a:t>b</a:t>
              </a:r>
              <a:r>
                <a:rPr lang="sv-SE" baseline="-25000" dirty="0"/>
                <a:t>2</a:t>
              </a:r>
              <a:endParaRPr lang="sv-SE" dirty="0" smtClean="0">
                <a:solidFill>
                  <a:schemeClr val="tx1"/>
                </a:solidFill>
              </a:endParaRPr>
            </a:p>
          </p:txBody>
        </p:sp>
        <p:sp>
          <p:nvSpPr>
            <p:cNvPr id="234" name="Rectangle 233"/>
            <p:cNvSpPr/>
            <p:nvPr/>
          </p:nvSpPr>
          <p:spPr>
            <a:xfrm>
              <a:off x="4067944" y="4212000"/>
              <a:ext cx="505939"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235" name="Straight Connector 234"/>
            <p:cNvCxnSpPr/>
            <p:nvPr/>
          </p:nvCxnSpPr>
          <p:spPr>
            <a:xfrm>
              <a:off x="4226093" y="4591488"/>
              <a:ext cx="0" cy="9360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419321" y="4592072"/>
              <a:ext cx="324036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433485" y="4735489"/>
              <a:ext cx="59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267165" y="444748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3062878" y="4303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cxnSp>
          <p:nvCxnSpPr>
            <p:cNvPr id="240" name="Straight Connector 239"/>
            <p:cNvCxnSpPr/>
            <p:nvPr/>
          </p:nvCxnSpPr>
          <p:spPr>
            <a:xfrm>
              <a:off x="3306247" y="5383489"/>
              <a:ext cx="71923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3350878" y="5527489"/>
              <a:ext cx="87521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3306247" y="5239489"/>
              <a:ext cx="5141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3062878" y="5095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logic</a:t>
              </a:r>
              <a:endParaRPr lang="sv-SE" sz="1200" dirty="0">
                <a:solidFill>
                  <a:schemeClr val="tx1"/>
                </a:solidFill>
              </a:endParaRPr>
            </a:p>
          </p:txBody>
        </p:sp>
        <p:sp>
          <p:nvSpPr>
            <p:cNvPr id="244" name="Oval 243"/>
            <p:cNvSpPr/>
            <p:nvPr/>
          </p:nvSpPr>
          <p:spPr>
            <a:xfrm>
              <a:off x="2930093" y="454352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5" name="Group 244"/>
            <p:cNvGrpSpPr/>
            <p:nvPr/>
          </p:nvGrpSpPr>
          <p:grpSpPr>
            <a:xfrm>
              <a:off x="2149570" y="4267489"/>
              <a:ext cx="554989" cy="648000"/>
              <a:chOff x="1259631" y="4514770"/>
              <a:chExt cx="554989" cy="648000"/>
            </a:xfrm>
          </p:grpSpPr>
          <p:sp>
            <p:nvSpPr>
              <p:cNvPr id="247" name="Isosceles Triangle 246"/>
              <p:cNvSpPr>
                <a:spLocks noChangeAspect="1"/>
              </p:cNvSpPr>
              <p:nvPr/>
            </p:nvSpPr>
            <p:spPr>
              <a:xfrm rot="16200000">
                <a:off x="1260667" y="460881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8" name="Oval 247"/>
              <p:cNvSpPr/>
              <p:nvPr/>
            </p:nvSpPr>
            <p:spPr>
              <a:xfrm>
                <a:off x="1259631" y="479220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46" name="Rectangle 245"/>
            <p:cNvSpPr/>
            <p:nvPr/>
          </p:nvSpPr>
          <p:spPr>
            <a:xfrm>
              <a:off x="1419321" y="4212000"/>
              <a:ext cx="538452"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49" name="Rectangle 248"/>
            <p:cNvSpPr/>
            <p:nvPr/>
          </p:nvSpPr>
          <p:spPr>
            <a:xfrm>
              <a:off x="2996833" y="3995772"/>
              <a:ext cx="783079" cy="369332"/>
            </a:xfrm>
            <a:prstGeom prst="rect">
              <a:avLst/>
            </a:prstGeom>
          </p:spPr>
          <p:txBody>
            <a:bodyPr wrap="square">
              <a:spAutoFit/>
            </a:bodyPr>
            <a:lstStyle/>
            <a:p>
              <a:pPr algn="ctr"/>
              <a:r>
                <a:rPr lang="sv-SE" dirty="0" smtClean="0"/>
                <a:t>X2</a:t>
              </a:r>
              <a:endParaRPr lang="sv-SE" dirty="0"/>
            </a:p>
          </p:txBody>
        </p:sp>
        <p:sp>
          <p:nvSpPr>
            <p:cNvPr id="250" name="Rectangle 249"/>
            <p:cNvSpPr/>
            <p:nvPr/>
          </p:nvSpPr>
          <p:spPr>
            <a:xfrm>
              <a:off x="2112888" y="3995772"/>
              <a:ext cx="783079" cy="369332"/>
            </a:xfrm>
            <a:prstGeom prst="rect">
              <a:avLst/>
            </a:prstGeom>
          </p:spPr>
          <p:txBody>
            <a:bodyPr wrap="square">
              <a:spAutoFit/>
            </a:bodyPr>
            <a:lstStyle/>
            <a:p>
              <a:pPr algn="ctr"/>
              <a:r>
                <a:rPr lang="sv-SE" dirty="0" smtClean="0"/>
                <a:t>X4</a:t>
              </a:r>
              <a:endParaRPr lang="sv-SE" dirty="0"/>
            </a:p>
          </p:txBody>
        </p:sp>
      </p:grpSp>
      <p:sp>
        <p:nvSpPr>
          <p:cNvPr id="251" name="Rectangle 250"/>
          <p:cNvSpPr/>
          <p:nvPr/>
        </p:nvSpPr>
        <p:spPr>
          <a:xfrm>
            <a:off x="250518" y="5174836"/>
            <a:ext cx="2589363" cy="646331"/>
          </a:xfrm>
          <a:prstGeom prst="rect">
            <a:avLst/>
          </a:prstGeom>
        </p:spPr>
        <p:txBody>
          <a:bodyPr wrap="none">
            <a:spAutoFit/>
          </a:bodyPr>
          <a:lstStyle/>
          <a:p>
            <a:r>
              <a:rPr lang="sv-SE" dirty="0" smtClean="0"/>
              <a:t>Design 8-bit full adder </a:t>
            </a:r>
            <a:br>
              <a:rPr lang="sv-SE" dirty="0" smtClean="0"/>
            </a:br>
            <a:r>
              <a:rPr lang="sv-SE" dirty="0" smtClean="0"/>
              <a:t>as an iterative logic array!</a:t>
            </a:r>
            <a:endParaRPr lang="sv-SE" dirty="0"/>
          </a:p>
        </p:txBody>
      </p:sp>
      <p:grpSp>
        <p:nvGrpSpPr>
          <p:cNvPr id="77" name="Group 76"/>
          <p:cNvGrpSpPr/>
          <p:nvPr/>
        </p:nvGrpSpPr>
        <p:grpSpPr>
          <a:xfrm>
            <a:off x="5091729" y="3995772"/>
            <a:ext cx="1667024" cy="369332"/>
            <a:chOff x="5091729" y="3995772"/>
            <a:chExt cx="1667024" cy="369332"/>
          </a:xfrm>
        </p:grpSpPr>
        <p:sp>
          <p:nvSpPr>
            <p:cNvPr id="270" name="Rectangle 269"/>
            <p:cNvSpPr/>
            <p:nvPr/>
          </p:nvSpPr>
          <p:spPr>
            <a:xfrm>
              <a:off x="5975674" y="3995772"/>
              <a:ext cx="783079" cy="369332"/>
            </a:xfrm>
            <a:prstGeom prst="rect">
              <a:avLst/>
            </a:prstGeom>
          </p:spPr>
          <p:txBody>
            <a:bodyPr wrap="square">
              <a:spAutoFit/>
            </a:bodyPr>
            <a:lstStyle/>
            <a:p>
              <a:pPr algn="ctr"/>
              <a:r>
                <a:rPr lang="sv-SE" dirty="0" smtClean="0"/>
                <a:t>X2</a:t>
              </a:r>
              <a:endParaRPr lang="sv-SE" dirty="0"/>
            </a:p>
          </p:txBody>
        </p:sp>
        <p:sp>
          <p:nvSpPr>
            <p:cNvPr id="271" name="Rectangle 270"/>
            <p:cNvSpPr/>
            <p:nvPr/>
          </p:nvSpPr>
          <p:spPr>
            <a:xfrm>
              <a:off x="5091729" y="3995772"/>
              <a:ext cx="783079" cy="369332"/>
            </a:xfrm>
            <a:prstGeom prst="rect">
              <a:avLst/>
            </a:prstGeom>
          </p:spPr>
          <p:txBody>
            <a:bodyPr wrap="square">
              <a:spAutoFit/>
            </a:bodyPr>
            <a:lstStyle/>
            <a:p>
              <a:pPr algn="ctr"/>
              <a:r>
                <a:rPr lang="sv-SE" dirty="0" smtClean="0"/>
                <a:t>X4</a:t>
              </a:r>
              <a:endParaRPr lang="sv-SE" dirty="0"/>
            </a:p>
          </p:txBody>
        </p:sp>
      </p:grpSp>
      <p:sp>
        <p:nvSpPr>
          <p:cNvPr id="79" name="Rectangle 78"/>
          <p:cNvSpPr/>
          <p:nvPr/>
        </p:nvSpPr>
        <p:spPr>
          <a:xfrm>
            <a:off x="4209551" y="1268760"/>
            <a:ext cx="4682929" cy="2308324"/>
          </a:xfrm>
          <a:prstGeom prst="rect">
            <a:avLst/>
          </a:prstGeom>
          <a:solidFill>
            <a:schemeClr val="bg1"/>
          </a:solidFill>
        </p:spPr>
        <p:txBody>
          <a:bodyPr wrap="square">
            <a:spAutoFit/>
          </a:bodyPr>
          <a:lstStyle/>
          <a:p>
            <a:r>
              <a:rPr lang="sv-SE" dirty="0" smtClean="0"/>
              <a:t>Propagation delay estimation:</a:t>
            </a:r>
          </a:p>
          <a:p>
            <a:r>
              <a:rPr lang="sv-SE" dirty="0" smtClean="0">
                <a:solidFill>
                  <a:schemeClr val="tx1"/>
                </a:solidFill>
              </a:rPr>
              <a:t>Assume carry cell has logical effort </a:t>
            </a:r>
            <a:r>
              <a:rPr lang="sv-SE" i="1" dirty="0" smtClean="0">
                <a:solidFill>
                  <a:schemeClr val="tx1"/>
                </a:solidFill>
              </a:rPr>
              <a:t>g</a:t>
            </a:r>
            <a:r>
              <a:rPr lang="sv-SE" dirty="0" smtClean="0">
                <a:solidFill>
                  <a:schemeClr val="tx1"/>
                </a:solidFill>
              </a:rPr>
              <a:t> and parasitic delay </a:t>
            </a:r>
            <a:r>
              <a:rPr lang="sv-SE" i="1" dirty="0" smtClean="0">
                <a:solidFill>
                  <a:schemeClr val="tx1"/>
                </a:solidFill>
              </a:rPr>
              <a:t>p. </a:t>
            </a:r>
          </a:p>
          <a:p>
            <a:r>
              <a:rPr lang="sv-SE" dirty="0" smtClean="0"/>
              <a:t>8-bit adder delay: A first crude estimate!</a:t>
            </a:r>
          </a:p>
          <a:p>
            <a:r>
              <a:rPr lang="sv-SE" i="1" dirty="0" smtClean="0"/>
              <a:t>d</a:t>
            </a:r>
            <a:r>
              <a:rPr lang="sv-SE" dirty="0" smtClean="0"/>
              <a:t>=8*(</a:t>
            </a:r>
            <a:r>
              <a:rPr lang="sv-SE" i="1" dirty="0" smtClean="0"/>
              <a:t>p</a:t>
            </a:r>
            <a:r>
              <a:rPr lang="sv-SE" dirty="0" smtClean="0"/>
              <a:t>+</a:t>
            </a:r>
            <a:r>
              <a:rPr lang="sv-SE" i="1" dirty="0" smtClean="0"/>
              <a:t>g</a:t>
            </a:r>
            <a:r>
              <a:rPr lang="sv-SE" dirty="0" smtClean="0"/>
              <a:t>*2+</a:t>
            </a:r>
            <a:r>
              <a:rPr lang="sv-SE" i="1" dirty="0" smtClean="0"/>
              <a:t>p</a:t>
            </a:r>
            <a:r>
              <a:rPr lang="sv-SE" i="1" baseline="-25000" dirty="0" smtClean="0"/>
              <a:t>inv</a:t>
            </a:r>
            <a:r>
              <a:rPr lang="sv-SE" dirty="0" smtClean="0"/>
              <a:t>+1/2)≈8*10=80 → </a:t>
            </a:r>
            <a:r>
              <a:rPr lang="sv-SE" i="1" dirty="0" smtClean="0"/>
              <a:t>t</a:t>
            </a:r>
            <a:r>
              <a:rPr lang="sv-SE" i="1" baseline="-25000" dirty="0" smtClean="0"/>
              <a:t>pd</a:t>
            </a:r>
            <a:r>
              <a:rPr lang="sv-SE" dirty="0" smtClean="0">
                <a:solidFill>
                  <a:schemeClr val="tx1"/>
                </a:solidFill>
              </a:rPr>
              <a:t>= 400 ps</a:t>
            </a:r>
          </a:p>
          <a:p>
            <a:r>
              <a:rPr lang="sv-SE" dirty="0" smtClean="0"/>
              <a:t>Corresponding to 1.25 GHz clock frequency</a:t>
            </a:r>
          </a:p>
          <a:p>
            <a:r>
              <a:rPr lang="sv-SE" dirty="0" smtClean="0">
                <a:solidFill>
                  <a:schemeClr val="tx1"/>
                </a:solidFill>
              </a:rPr>
              <a:t>But load from SUM cell was neglected and will slow down the design!</a:t>
            </a:r>
          </a:p>
        </p:txBody>
      </p:sp>
    </p:spTree>
    <p:custDataLst>
      <p:tags r:id="rId1"/>
    </p:custDataLst>
    <p:extLst>
      <p:ext uri="{BB962C8B-B14F-4D97-AF65-F5344CB8AC3E}">
        <p14:creationId xmlns:p14="http://schemas.microsoft.com/office/powerpoint/2010/main" val="3779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a:off x="7740352" y="4299041"/>
            <a:ext cx="75054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smtClean="0"/>
              <a:t>Designing the carry cell</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dirty="0" smtClean="0"/>
              <a:t>MCC092 Integrated Circuit Design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6</a:t>
            </a:fld>
            <a:endParaRPr lang="sv-SE"/>
          </a:p>
        </p:txBody>
      </p:sp>
      <p:grpSp>
        <p:nvGrpSpPr>
          <p:cNvPr id="109" name="Group 108"/>
          <p:cNvGrpSpPr/>
          <p:nvPr/>
        </p:nvGrpSpPr>
        <p:grpSpPr>
          <a:xfrm>
            <a:off x="2627784" y="1750897"/>
            <a:ext cx="815622" cy="792000"/>
            <a:chOff x="2476051" y="3063213"/>
            <a:chExt cx="815622" cy="792000"/>
          </a:xfrm>
        </p:grpSpPr>
        <p:sp>
          <p:nvSpPr>
            <p:cNvPr id="14" name="Rectangle 13"/>
            <p:cNvSpPr/>
            <p:nvPr/>
          </p:nvSpPr>
          <p:spPr>
            <a:xfrm>
              <a:off x="2966360" y="3261903"/>
              <a:ext cx="325313" cy="369332"/>
            </a:xfrm>
            <a:prstGeom prst="rect">
              <a:avLst/>
            </a:prstGeom>
            <a:solidFill>
              <a:schemeClr val="bg1"/>
            </a:solidFill>
          </p:spPr>
          <p:txBody>
            <a:bodyPr wrap="square">
              <a:spAutoFit/>
            </a:bodyPr>
            <a:lstStyle/>
            <a:p>
              <a:pPr algn="ctr"/>
              <a:r>
                <a:rPr lang="sv-SE" dirty="0" smtClean="0"/>
                <a:t>B</a:t>
              </a:r>
              <a:endParaRPr lang="sv-SE" dirty="0" smtClean="0">
                <a:solidFill>
                  <a:schemeClr val="tx1"/>
                </a:solidFill>
              </a:endParaRPr>
            </a:p>
          </p:txBody>
        </p:sp>
        <p:cxnSp>
          <p:nvCxnSpPr>
            <p:cNvPr id="38" name="Straight Connector 37"/>
            <p:cNvCxnSpPr/>
            <p:nvPr/>
          </p:nvCxnSpPr>
          <p:spPr>
            <a:xfrm rot="10800000" flipV="1">
              <a:off x="2476051" y="3639213"/>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2476051" y="3063213"/>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2699792" y="327921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476051" y="363921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2476051" y="327921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2596638" y="327921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2699792" y="345205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Oval 48"/>
            <p:cNvSpPr>
              <a:spLocks noChangeAspect="1"/>
            </p:cNvSpPr>
            <p:nvPr/>
          </p:nvSpPr>
          <p:spPr>
            <a:xfrm>
              <a:off x="2699791" y="3399431"/>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4" name="Group 133"/>
          <p:cNvGrpSpPr/>
          <p:nvPr/>
        </p:nvGrpSpPr>
        <p:grpSpPr>
          <a:xfrm>
            <a:off x="2033100" y="1361445"/>
            <a:ext cx="341366" cy="389453"/>
            <a:chOff x="2033100" y="1303572"/>
            <a:chExt cx="341366" cy="389453"/>
          </a:xfrm>
        </p:grpSpPr>
        <p:cxnSp>
          <p:nvCxnSpPr>
            <p:cNvPr id="45" name="Straight Connector 44"/>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1187624" y="1196752"/>
            <a:ext cx="1123664" cy="369332"/>
          </a:xfrm>
          <a:prstGeom prst="rect">
            <a:avLst/>
          </a:prstGeom>
        </p:spPr>
        <p:txBody>
          <a:bodyPr wrap="square">
            <a:spAutoFit/>
          </a:bodyPr>
          <a:lstStyle/>
          <a:p>
            <a:pPr algn="ctr"/>
            <a:r>
              <a:rPr lang="sv-SE" dirty="0" smtClean="0">
                <a:solidFill>
                  <a:schemeClr val="tx1"/>
                </a:solidFill>
              </a:rPr>
              <a:t>VDD</a:t>
            </a:r>
          </a:p>
        </p:txBody>
      </p:sp>
      <p:grpSp>
        <p:nvGrpSpPr>
          <p:cNvPr id="108" name="Group 107"/>
          <p:cNvGrpSpPr/>
          <p:nvPr/>
        </p:nvGrpSpPr>
        <p:grpSpPr>
          <a:xfrm>
            <a:off x="1062000" y="1750897"/>
            <a:ext cx="781919" cy="789393"/>
            <a:chOff x="1073853" y="3063213"/>
            <a:chExt cx="781919" cy="789393"/>
          </a:xfrm>
        </p:grpSpPr>
        <p:sp>
          <p:nvSpPr>
            <p:cNvPr id="12" name="Rectangle 11"/>
            <p:cNvSpPr/>
            <p:nvPr/>
          </p:nvSpPr>
          <p:spPr>
            <a:xfrm>
              <a:off x="1073853" y="328497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9" name="Straight Connector 18"/>
            <p:cNvCxnSpPr/>
            <p:nvPr/>
          </p:nvCxnSpPr>
          <p:spPr>
            <a:xfrm flipV="1">
              <a:off x="1849964" y="36366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735185" y="327921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35185" y="327921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35185" y="364070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56483" y="327921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504" y="345790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p:cNvSpPr>
              <a:spLocks noChangeAspect="1"/>
            </p:cNvSpPr>
            <p:nvPr/>
          </p:nvSpPr>
          <p:spPr>
            <a:xfrm>
              <a:off x="1540010" y="339536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6" name="Straight Connector 105"/>
            <p:cNvCxnSpPr/>
            <p:nvPr/>
          </p:nvCxnSpPr>
          <p:spPr>
            <a:xfrm rot="10800000" flipV="1">
              <a:off x="1855772" y="3063213"/>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1835696" y="2520000"/>
            <a:ext cx="79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320651" y="2528696"/>
            <a:ext cx="523268" cy="1475602"/>
            <a:chOff x="1320651" y="1750897"/>
            <a:chExt cx="523268" cy="1475602"/>
          </a:xfrm>
        </p:grpSpPr>
        <p:cxnSp>
          <p:nvCxnSpPr>
            <p:cNvPr id="25" name="Straight Connector 24"/>
            <p:cNvCxnSpPr/>
            <p:nvPr/>
          </p:nvCxnSpPr>
          <p:spPr>
            <a:xfrm flipV="1">
              <a:off x="1835452" y="1750897"/>
              <a:ext cx="0" cy="57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829644" y="2686499"/>
              <a:ext cx="0" cy="54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23332" y="2332011"/>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3332" y="233491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7524" y="268940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4630" y="2332011"/>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0651" y="251070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536630" y="244678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5" name="Group 134"/>
          <p:cNvGrpSpPr/>
          <p:nvPr/>
        </p:nvGrpSpPr>
        <p:grpSpPr>
          <a:xfrm>
            <a:off x="2627784" y="2528696"/>
            <a:ext cx="815622" cy="1461402"/>
            <a:chOff x="2627784" y="1750897"/>
            <a:chExt cx="815622" cy="1461402"/>
          </a:xfrm>
        </p:grpSpPr>
        <p:sp>
          <p:nvSpPr>
            <p:cNvPr id="111" name="Rectangle 110"/>
            <p:cNvSpPr/>
            <p:nvPr/>
          </p:nvSpPr>
          <p:spPr>
            <a:xfrm>
              <a:off x="3118093" y="19021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12" name="Straight Connector 111"/>
            <p:cNvCxnSpPr/>
            <p:nvPr/>
          </p:nvCxnSpPr>
          <p:spPr>
            <a:xfrm rot="10800000" flipV="1">
              <a:off x="2628000" y="17508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flipV="1">
              <a:off x="2744574" y="19433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627784" y="23004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28000" y="19433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2823774" y="19433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2818606" y="21162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118093" y="2717833"/>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120" name="Straight Connector 119"/>
            <p:cNvCxnSpPr/>
            <p:nvPr/>
          </p:nvCxnSpPr>
          <p:spPr>
            <a:xfrm rot="10800000" flipV="1">
              <a:off x="2628000" y="3080282"/>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V="1">
              <a:off x="2744574" y="2726676"/>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2627784" y="308377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2633591" y="273775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2823774" y="2726676"/>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2818606" y="2906676"/>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flipV="1">
              <a:off x="2627785" y="2304576"/>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Oval 127"/>
            <p:cNvSpPr>
              <a:spLocks noChangeAspect="1"/>
            </p:cNvSpPr>
            <p:nvPr/>
          </p:nvSpPr>
          <p:spPr>
            <a:xfrm>
              <a:off x="2826000" y="2060848"/>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9" name="Oval 128"/>
            <p:cNvSpPr>
              <a:spLocks noChangeAspect="1"/>
            </p:cNvSpPr>
            <p:nvPr/>
          </p:nvSpPr>
          <p:spPr>
            <a:xfrm>
              <a:off x="2826000" y="285267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33" name="Straight Connector 132"/>
          <p:cNvCxnSpPr/>
          <p:nvPr/>
        </p:nvCxnSpPr>
        <p:spPr>
          <a:xfrm>
            <a:off x="1835452" y="1750897"/>
            <a:ext cx="79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40" name="Object 139"/>
          <p:cNvGraphicFramePr>
            <a:graphicFrameLocks noChangeAspect="1"/>
          </p:cNvGraphicFramePr>
          <p:nvPr>
            <p:extLst>
              <p:ext uri="{D42A27DB-BD31-4B8C-83A1-F6EECF244321}">
                <p14:modId xmlns:p14="http://schemas.microsoft.com/office/powerpoint/2010/main" val="2826934439"/>
              </p:ext>
            </p:extLst>
          </p:nvPr>
        </p:nvGraphicFramePr>
        <p:xfrm>
          <a:off x="3492000" y="1404000"/>
          <a:ext cx="2300287" cy="468312"/>
        </p:xfrm>
        <a:graphic>
          <a:graphicData uri="http://schemas.openxmlformats.org/presentationml/2006/ole">
            <mc:AlternateContent xmlns:mc="http://schemas.openxmlformats.org/markup-compatibility/2006">
              <mc:Choice xmlns:v="urn:schemas-microsoft-com:vml" Requires="v">
                <p:oleObj spid="_x0000_s6409" name="Equation" r:id="rId3" imgW="1498320" imgH="304560" progId="Equation.DSMT4">
                  <p:embed/>
                </p:oleObj>
              </mc:Choice>
              <mc:Fallback>
                <p:oleObj name="Equation" r:id="rId3" imgW="1498320" imgH="304560" progId="Equation.DSMT4">
                  <p:embed/>
                  <p:pic>
                    <p:nvPicPr>
                      <p:cNvPr id="0" name="Object 5"/>
                      <p:cNvPicPr>
                        <a:picLocks noChangeAspect="1" noChangeArrowheads="1"/>
                      </p:cNvPicPr>
                      <p:nvPr/>
                    </p:nvPicPr>
                    <p:blipFill>
                      <a:blip r:embed="rId4"/>
                      <a:srcRect/>
                      <a:stretch>
                        <a:fillRect/>
                      </a:stretch>
                    </p:blipFill>
                    <p:spPr bwMode="auto">
                      <a:xfrm>
                        <a:off x="3492000" y="1404000"/>
                        <a:ext cx="23002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5" name="Straight Connector 154"/>
          <p:cNvCxnSpPr/>
          <p:nvPr/>
        </p:nvCxnSpPr>
        <p:spPr>
          <a:xfrm>
            <a:off x="6132032" y="4149080"/>
            <a:ext cx="118175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101355" y="3708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&amp;</a:t>
            </a:r>
            <a:endParaRPr lang="sv-SE" sz="1600" dirty="0">
              <a:solidFill>
                <a:schemeClr val="tx1"/>
              </a:solidFill>
            </a:endParaRPr>
          </a:p>
        </p:txBody>
      </p:sp>
      <p:grpSp>
        <p:nvGrpSpPr>
          <p:cNvPr id="167" name="Group 166"/>
          <p:cNvGrpSpPr/>
          <p:nvPr/>
        </p:nvGrpSpPr>
        <p:grpSpPr>
          <a:xfrm>
            <a:off x="6132032" y="3499646"/>
            <a:ext cx="553280" cy="241878"/>
            <a:chOff x="5753850" y="1972661"/>
            <a:chExt cx="553280" cy="241878"/>
          </a:xfrm>
        </p:grpSpPr>
        <p:cxnSp>
          <p:nvCxnSpPr>
            <p:cNvPr id="152" name="Straight Connector 151"/>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a:off x="6525355" y="3332585"/>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≥1</a:t>
            </a:r>
          </a:p>
        </p:txBody>
      </p:sp>
      <p:sp>
        <p:nvSpPr>
          <p:cNvPr id="172" name="Rectangle 171"/>
          <p:cNvSpPr/>
          <p:nvPr/>
        </p:nvSpPr>
        <p:spPr>
          <a:xfrm>
            <a:off x="7677355" y="399009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≥1</a:t>
            </a:r>
            <a:endParaRPr lang="sv-SE" sz="1600" dirty="0">
              <a:solidFill>
                <a:schemeClr val="tx1"/>
              </a:solidFill>
            </a:endParaRPr>
          </a:p>
        </p:txBody>
      </p:sp>
      <p:grpSp>
        <p:nvGrpSpPr>
          <p:cNvPr id="187" name="Group 186"/>
          <p:cNvGrpSpPr/>
          <p:nvPr/>
        </p:nvGrpSpPr>
        <p:grpSpPr>
          <a:xfrm>
            <a:off x="6127152" y="4437112"/>
            <a:ext cx="1125149" cy="241878"/>
            <a:chOff x="5753850" y="1972661"/>
            <a:chExt cx="553280" cy="241878"/>
          </a:xfrm>
        </p:grpSpPr>
        <p:cxnSp>
          <p:nvCxnSpPr>
            <p:cNvPr id="188" name="Straight Connector 187"/>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7101355" y="4284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&amp;</a:t>
            </a:r>
          </a:p>
        </p:txBody>
      </p:sp>
      <p:sp>
        <p:nvSpPr>
          <p:cNvPr id="176" name="Rectangle 175"/>
          <p:cNvSpPr/>
          <p:nvPr/>
        </p:nvSpPr>
        <p:spPr>
          <a:xfrm>
            <a:off x="5778805" y="3284984"/>
            <a:ext cx="325313" cy="1138773"/>
          </a:xfrm>
          <a:prstGeom prst="rect">
            <a:avLst/>
          </a:prstGeom>
          <a:solidFill>
            <a:schemeClr val="bg1"/>
          </a:solidFill>
        </p:spPr>
        <p:txBody>
          <a:bodyPr wrap="square">
            <a:spAutoFit/>
          </a:bodyPr>
          <a:lstStyle/>
          <a:p>
            <a:pPr algn="ctr"/>
            <a:r>
              <a:rPr lang="sv-SE" dirty="0" smtClean="0"/>
              <a:t>A</a:t>
            </a:r>
          </a:p>
          <a:p>
            <a:pPr algn="ctr"/>
            <a:r>
              <a:rPr lang="sv-SE" dirty="0" smtClean="0">
                <a:solidFill>
                  <a:schemeClr val="tx1"/>
                </a:solidFill>
              </a:rPr>
              <a:t>B</a:t>
            </a:r>
          </a:p>
          <a:p>
            <a:pPr algn="ctr">
              <a:lnSpc>
                <a:spcPct val="150000"/>
              </a:lnSpc>
              <a:spcBef>
                <a:spcPts val="400"/>
              </a:spcBef>
            </a:pPr>
            <a:r>
              <a:rPr lang="sv-SE" dirty="0"/>
              <a:t>C</a:t>
            </a:r>
            <a:endParaRPr lang="sv-SE" dirty="0" smtClean="0">
              <a:solidFill>
                <a:schemeClr val="tx1"/>
              </a:solidFill>
            </a:endParaRPr>
          </a:p>
        </p:txBody>
      </p:sp>
      <p:sp>
        <p:nvSpPr>
          <p:cNvPr id="191" name="Rectangle 190"/>
          <p:cNvSpPr/>
          <p:nvPr/>
        </p:nvSpPr>
        <p:spPr>
          <a:xfrm>
            <a:off x="5778805" y="4294779"/>
            <a:ext cx="325313" cy="646331"/>
          </a:xfrm>
          <a:prstGeom prst="rect">
            <a:avLst/>
          </a:prstGeom>
          <a:solidFill>
            <a:schemeClr val="bg1"/>
          </a:solidFill>
        </p:spPr>
        <p:txBody>
          <a:bodyPr wrap="square">
            <a:spAutoFit/>
          </a:bodyPr>
          <a:lstStyle/>
          <a:p>
            <a:pPr algn="ctr"/>
            <a:r>
              <a:rPr lang="sv-SE" dirty="0"/>
              <a:t>D</a:t>
            </a:r>
            <a:endParaRPr lang="sv-SE" dirty="0" smtClean="0"/>
          </a:p>
          <a:p>
            <a:pPr algn="ctr"/>
            <a:r>
              <a:rPr lang="sv-SE" dirty="0"/>
              <a:t>E</a:t>
            </a:r>
            <a:endParaRPr lang="sv-SE" dirty="0" smtClean="0">
              <a:solidFill>
                <a:schemeClr val="tx1"/>
              </a:solidFill>
            </a:endParaRPr>
          </a:p>
        </p:txBody>
      </p:sp>
      <p:graphicFrame>
        <p:nvGraphicFramePr>
          <p:cNvPr id="192" name="Object 191"/>
          <p:cNvGraphicFramePr>
            <a:graphicFrameLocks noChangeAspect="1"/>
          </p:cNvGraphicFramePr>
          <p:nvPr>
            <p:extLst>
              <p:ext uri="{D42A27DB-BD31-4B8C-83A1-F6EECF244321}">
                <p14:modId xmlns:p14="http://schemas.microsoft.com/office/powerpoint/2010/main" val="3664752053"/>
              </p:ext>
            </p:extLst>
          </p:nvPr>
        </p:nvGraphicFramePr>
        <p:xfrm>
          <a:off x="6026150" y="2735263"/>
          <a:ext cx="1816100" cy="392112"/>
        </p:xfrm>
        <a:graphic>
          <a:graphicData uri="http://schemas.openxmlformats.org/presentationml/2006/ole">
            <mc:AlternateContent xmlns:mc="http://schemas.openxmlformats.org/markup-compatibility/2006">
              <mc:Choice xmlns:v="urn:schemas-microsoft-com:vml" Requires="v">
                <p:oleObj spid="_x0000_s6410" name="Equation" r:id="rId5" imgW="1180800" imgH="253800" progId="Equation.DSMT4">
                  <p:embed/>
                </p:oleObj>
              </mc:Choice>
              <mc:Fallback>
                <p:oleObj name="Equation" r:id="rId5" imgW="1180800" imgH="253800" progId="Equation.DSMT4">
                  <p:embed/>
                  <p:pic>
                    <p:nvPicPr>
                      <p:cNvPr id="0" name="Object 5"/>
                      <p:cNvPicPr>
                        <a:picLocks noChangeAspect="1" noChangeArrowheads="1"/>
                      </p:cNvPicPr>
                      <p:nvPr/>
                    </p:nvPicPr>
                    <p:blipFill>
                      <a:blip r:embed="rId6"/>
                      <a:srcRect/>
                      <a:stretch>
                        <a:fillRect/>
                      </a:stretch>
                    </p:blipFill>
                    <p:spPr bwMode="auto">
                      <a:xfrm>
                        <a:off x="6026150" y="2735263"/>
                        <a:ext cx="18161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 name="Rectangle 193"/>
          <p:cNvSpPr/>
          <p:nvPr/>
        </p:nvSpPr>
        <p:spPr>
          <a:xfrm>
            <a:off x="3494776" y="1256248"/>
            <a:ext cx="2381406" cy="1085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 name="Group 15"/>
          <p:cNvGrpSpPr/>
          <p:nvPr/>
        </p:nvGrpSpPr>
        <p:grpSpPr>
          <a:xfrm>
            <a:off x="680400" y="3607004"/>
            <a:ext cx="4629918" cy="2342276"/>
            <a:chOff x="683568" y="3607004"/>
            <a:chExt cx="4629918" cy="2342276"/>
          </a:xfrm>
        </p:grpSpPr>
        <p:cxnSp>
          <p:nvCxnSpPr>
            <p:cNvPr id="179" name="Straight Connector 178"/>
            <p:cNvCxnSpPr/>
            <p:nvPr/>
          </p:nvCxnSpPr>
          <p:spPr>
            <a:xfrm flipV="1">
              <a:off x="1321200" y="3996000"/>
              <a:ext cx="0" cy="37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1136014425"/>
                </p:ext>
              </p:extLst>
            </p:nvPr>
          </p:nvGraphicFramePr>
          <p:xfrm>
            <a:off x="3123678" y="5465699"/>
            <a:ext cx="2105025" cy="392113"/>
          </p:xfrm>
          <a:graphic>
            <a:graphicData uri="http://schemas.openxmlformats.org/presentationml/2006/ole">
              <mc:AlternateContent xmlns:mc="http://schemas.openxmlformats.org/markup-compatibility/2006">
                <mc:Choice xmlns:v="urn:schemas-microsoft-com:vml" Requires="v">
                  <p:oleObj spid="_x0000_s6411" name="Equation" r:id="rId7" imgW="1371600" imgH="253800" progId="Equation.DSMT4">
                    <p:embed/>
                  </p:oleObj>
                </mc:Choice>
                <mc:Fallback>
                  <p:oleObj name="Equation" r:id="rId7" imgW="1371600" imgH="253800" progId="Equation.DSMT4">
                    <p:embed/>
                    <p:pic>
                      <p:nvPicPr>
                        <p:cNvPr id="0" name="Object 36"/>
                        <p:cNvPicPr>
                          <a:picLocks noChangeAspect="1" noChangeArrowheads="1"/>
                        </p:cNvPicPr>
                        <p:nvPr/>
                      </p:nvPicPr>
                      <p:blipFill>
                        <a:blip r:embed="rId8"/>
                        <a:srcRect/>
                        <a:stretch>
                          <a:fillRect/>
                        </a:stretch>
                      </p:blipFill>
                      <p:spPr bwMode="auto">
                        <a:xfrm>
                          <a:off x="3123678" y="5465699"/>
                          <a:ext cx="2105025" cy="392113"/>
                        </a:xfrm>
                        <a:prstGeom prst="rect">
                          <a:avLst/>
                        </a:prstGeom>
                        <a:noFill/>
                        <a:ln>
                          <a:noFill/>
                        </a:ln>
                      </p:spPr>
                    </p:pic>
                  </p:oleObj>
                </mc:Fallback>
              </mc:AlternateContent>
            </a:graphicData>
          </a:graphic>
        </p:graphicFrame>
        <p:cxnSp>
          <p:nvCxnSpPr>
            <p:cNvPr id="50" name="Straight Connector 49"/>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83568" y="4767906"/>
              <a:ext cx="784578" cy="697794"/>
              <a:chOff x="683568" y="4530911"/>
              <a:chExt cx="784578" cy="697794"/>
            </a:xfrm>
          </p:grpSpPr>
          <p:sp>
            <p:nvSpPr>
              <p:cNvPr id="7" name="Rectangle 6"/>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52" name="Straight Connector 5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118093" y="41555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65" name="Straight Connector 64"/>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318318" y="4004297"/>
              <a:ext cx="517460" cy="775732"/>
              <a:chOff x="1311118" y="3770945"/>
              <a:chExt cx="517460" cy="775732"/>
            </a:xfrm>
          </p:grpSpPr>
          <p:cxnSp>
            <p:nvCxnSpPr>
              <p:cNvPr id="58" name="Straight Connector 57"/>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627784" y="4971233"/>
              <a:ext cx="815622" cy="494466"/>
              <a:chOff x="2882272" y="4737881"/>
              <a:chExt cx="815622" cy="494466"/>
            </a:xfrm>
          </p:grpSpPr>
          <p:sp>
            <p:nvSpPr>
              <p:cNvPr id="9" name="Rectangle 8"/>
              <p:cNvSpPr/>
              <p:nvPr/>
            </p:nvSpPr>
            <p:spPr>
              <a:xfrm>
                <a:off x="3372581" y="4737881"/>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71" name="Straight Connector 70"/>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ctangle 82"/>
            <p:cNvSpPr/>
            <p:nvPr/>
          </p:nvSpPr>
          <p:spPr>
            <a:xfrm>
              <a:off x="1144080" y="5579948"/>
              <a:ext cx="1123664" cy="369332"/>
            </a:xfrm>
            <a:prstGeom prst="rect">
              <a:avLst/>
            </a:prstGeom>
          </p:spPr>
          <p:txBody>
            <a:bodyPr wrap="square">
              <a:spAutoFit/>
            </a:bodyPr>
            <a:lstStyle/>
            <a:p>
              <a:pPr algn="ctr"/>
              <a:r>
                <a:rPr lang="sv-SE" dirty="0" smtClean="0">
                  <a:solidFill>
                    <a:schemeClr val="tx1"/>
                  </a:solidFill>
                </a:rPr>
                <a:t>VSS</a:t>
              </a:r>
            </a:p>
          </p:txBody>
        </p:sp>
        <p:grpSp>
          <p:nvGrpSpPr>
            <p:cNvPr id="88" name="Group 87"/>
            <p:cNvGrpSpPr/>
            <p:nvPr/>
          </p:nvGrpSpPr>
          <p:grpSpPr>
            <a:xfrm>
              <a:off x="1404000" y="4767906"/>
              <a:ext cx="784578" cy="697794"/>
              <a:chOff x="683568" y="4530911"/>
              <a:chExt cx="784578" cy="697794"/>
            </a:xfrm>
          </p:grpSpPr>
          <p:sp>
            <p:nvSpPr>
              <p:cNvPr id="89" name="Rectangle 88"/>
              <p:cNvSpPr/>
              <p:nvPr/>
            </p:nvSpPr>
            <p:spPr>
              <a:xfrm>
                <a:off x="683568"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90" name="Straight Connector 89"/>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39" name="Object 138"/>
            <p:cNvGraphicFramePr>
              <a:graphicFrameLocks noChangeAspect="1"/>
            </p:cNvGraphicFramePr>
            <p:nvPr>
              <p:extLst>
                <p:ext uri="{D42A27DB-BD31-4B8C-83A1-F6EECF244321}">
                  <p14:modId xmlns:p14="http://schemas.microsoft.com/office/powerpoint/2010/main" val="203137000"/>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6412" name="Equation" r:id="rId9" imgW="355320" imgH="253800" progId="Equation.DSMT4">
                    <p:embed/>
                  </p:oleObj>
                </mc:Choice>
                <mc:Fallback>
                  <p:oleObj name="Equation" r:id="rId9" imgW="355320" imgH="253800" progId="Equation.DSMT4">
                    <p:embed/>
                    <p:pic>
                      <p:nvPicPr>
                        <p:cNvPr id="0" name="Object 5"/>
                        <p:cNvPicPr>
                          <a:picLocks noChangeAspect="1" noChangeArrowheads="1"/>
                        </p:cNvPicPr>
                        <p:nvPr/>
                      </p:nvPicPr>
                      <p:blipFill>
                        <a:blip r:embed="rId10"/>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 name="Group 163"/>
            <p:cNvGrpSpPr/>
            <p:nvPr/>
          </p:nvGrpSpPr>
          <p:grpSpPr>
            <a:xfrm>
              <a:off x="4017011" y="3672000"/>
              <a:ext cx="554989" cy="648000"/>
              <a:chOff x="4067944" y="3672000"/>
              <a:chExt cx="554989" cy="648000"/>
            </a:xfrm>
          </p:grpSpPr>
          <p:sp>
            <p:nvSpPr>
              <p:cNvPr id="161" name="Isosceles Triangle 160"/>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Oval 161"/>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65" name="Object 164"/>
            <p:cNvGraphicFramePr>
              <a:graphicFrameLocks noChangeAspect="1"/>
            </p:cNvGraphicFramePr>
            <p:nvPr>
              <p:extLst>
                <p:ext uri="{D42A27DB-BD31-4B8C-83A1-F6EECF244321}">
                  <p14:modId xmlns:p14="http://schemas.microsoft.com/office/powerpoint/2010/main" val="949173705"/>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6413" name="Equation" r:id="rId11" imgW="342720" imgH="228600" progId="Equation.DSMT4">
                    <p:embed/>
                  </p:oleObj>
                </mc:Choice>
                <mc:Fallback>
                  <p:oleObj name="Equation" r:id="rId11" imgW="342720" imgH="228600" progId="Equation.DSMT4">
                    <p:embed/>
                    <p:pic>
                      <p:nvPicPr>
                        <p:cNvPr id="0" name="Object 5"/>
                        <p:cNvPicPr>
                          <a:picLocks noChangeAspect="1" noChangeArrowheads="1"/>
                        </p:cNvPicPr>
                        <p:nvPr/>
                      </p:nvPicPr>
                      <p:blipFill>
                        <a:blip r:embed="rId12"/>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8" name="Rectangle 137"/>
            <p:cNvSpPr/>
            <p:nvPr/>
          </p:nvSpPr>
          <p:spPr>
            <a:xfrm>
              <a:off x="758744"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181" name="Straight Connector 180"/>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p:cNvCxnSpPr/>
          <p:nvPr/>
        </p:nvCxnSpPr>
        <p:spPr>
          <a:xfrm flipV="1">
            <a:off x="1299600" y="3276000"/>
            <a:ext cx="0" cy="7078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1062000" y="1231200"/>
            <a:ext cx="2429880" cy="275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5" name="Rectangle 144"/>
          <p:cNvSpPr/>
          <p:nvPr/>
        </p:nvSpPr>
        <p:spPr>
          <a:xfrm>
            <a:off x="5778805" y="4294779"/>
            <a:ext cx="325313" cy="646331"/>
          </a:xfrm>
          <a:prstGeom prst="rect">
            <a:avLst/>
          </a:prstGeom>
          <a:solidFill>
            <a:schemeClr val="bg1"/>
          </a:solidFill>
        </p:spPr>
        <p:txBody>
          <a:bodyPr wrap="square">
            <a:spAutoFit/>
          </a:bodyPr>
          <a:lstStyle/>
          <a:p>
            <a:pPr algn="ctr"/>
            <a:r>
              <a:rPr lang="sv-SE" dirty="0"/>
              <a:t>A</a:t>
            </a:r>
            <a:endParaRPr lang="sv-SE" dirty="0" smtClean="0"/>
          </a:p>
          <a:p>
            <a:pPr algn="ctr"/>
            <a:r>
              <a:rPr lang="sv-SE" dirty="0"/>
              <a:t>B</a:t>
            </a:r>
            <a:endParaRPr lang="sv-SE" dirty="0" smtClean="0">
              <a:solidFill>
                <a:schemeClr val="tx1"/>
              </a:solidFill>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102202314"/>
              </p:ext>
            </p:extLst>
          </p:nvPr>
        </p:nvGraphicFramePr>
        <p:xfrm>
          <a:off x="6026150" y="2735263"/>
          <a:ext cx="1816100" cy="392112"/>
        </p:xfrm>
        <a:graphic>
          <a:graphicData uri="http://schemas.openxmlformats.org/presentationml/2006/ole">
            <mc:AlternateContent xmlns:mc="http://schemas.openxmlformats.org/markup-compatibility/2006">
              <mc:Choice xmlns:v="urn:schemas-microsoft-com:vml" Requires="v">
                <p:oleObj spid="_x0000_s6414" name="Equation" r:id="rId13" imgW="1180800" imgH="253800" progId="Equation.DSMT4">
                  <p:embed/>
                </p:oleObj>
              </mc:Choice>
              <mc:Fallback>
                <p:oleObj name="Equation" r:id="rId13" imgW="1180800" imgH="253800" progId="Equation.DSMT4">
                  <p:embed/>
                  <p:pic>
                    <p:nvPicPr>
                      <p:cNvPr id="0" name="Object 191"/>
                      <p:cNvPicPr>
                        <a:picLocks noChangeAspect="1" noChangeArrowheads="1"/>
                      </p:cNvPicPr>
                      <p:nvPr/>
                    </p:nvPicPr>
                    <p:blipFill>
                      <a:blip r:embed="rId14"/>
                      <a:srcRect/>
                      <a:stretch>
                        <a:fillRect/>
                      </a:stretch>
                    </p:blipFill>
                    <p:spPr bwMode="auto">
                      <a:xfrm>
                        <a:off x="6026150" y="2735263"/>
                        <a:ext cx="1816100" cy="392112"/>
                      </a:xfrm>
                      <a:prstGeom prst="rect">
                        <a:avLst/>
                      </a:prstGeom>
                      <a:solidFill>
                        <a:schemeClr val="bg1"/>
                      </a:solidFill>
                      <a:ln>
                        <a:noFill/>
                      </a:ln>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658088934"/>
              </p:ext>
            </p:extLst>
          </p:nvPr>
        </p:nvGraphicFramePr>
        <p:xfrm>
          <a:off x="3492500" y="1403350"/>
          <a:ext cx="4249738" cy="468313"/>
        </p:xfrm>
        <a:graphic>
          <a:graphicData uri="http://schemas.openxmlformats.org/presentationml/2006/ole">
            <mc:AlternateContent xmlns:mc="http://schemas.openxmlformats.org/markup-compatibility/2006">
              <mc:Choice xmlns:v="urn:schemas-microsoft-com:vml" Requires="v">
                <p:oleObj spid="_x0000_s6415" name="Equation" r:id="rId15" imgW="2768400" imgH="304560" progId="Equation.DSMT4">
                  <p:embed/>
                </p:oleObj>
              </mc:Choice>
              <mc:Fallback>
                <p:oleObj name="Equation" r:id="rId15" imgW="2768400" imgH="304560" progId="Equation.DSMT4">
                  <p:embed/>
                  <p:pic>
                    <p:nvPicPr>
                      <p:cNvPr id="0" name="Object 1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2500" y="1403350"/>
                        <a:ext cx="4249738" cy="468313"/>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7041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9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3" grpId="0" animBg="1"/>
      <p:bldP spid="1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a:off x="7740352" y="4299041"/>
            <a:ext cx="75054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smtClean="0"/>
              <a:t>Designing the carry cell</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dirty="0" smtClean="0"/>
              <a:t>MCC092 Integrated Circuit Design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7</a:t>
            </a:fld>
            <a:endParaRPr lang="sv-SE"/>
          </a:p>
        </p:txBody>
      </p:sp>
      <p:graphicFrame>
        <p:nvGraphicFramePr>
          <p:cNvPr id="6" name="Object 5"/>
          <p:cNvGraphicFramePr>
            <a:graphicFrameLocks noChangeAspect="1"/>
          </p:cNvGraphicFramePr>
          <p:nvPr>
            <p:extLst>
              <p:ext uri="{D42A27DB-BD31-4B8C-83A1-F6EECF244321}">
                <p14:modId xmlns:p14="http://schemas.microsoft.com/office/powerpoint/2010/main" val="2130494175"/>
              </p:ext>
            </p:extLst>
          </p:nvPr>
        </p:nvGraphicFramePr>
        <p:xfrm>
          <a:off x="3123678" y="5465699"/>
          <a:ext cx="2105025" cy="392113"/>
        </p:xfrm>
        <a:graphic>
          <a:graphicData uri="http://schemas.openxmlformats.org/presentationml/2006/ole">
            <mc:AlternateContent xmlns:mc="http://schemas.openxmlformats.org/markup-compatibility/2006">
              <mc:Choice xmlns:v="urn:schemas-microsoft-com:vml" Requires="v">
                <p:oleObj spid="_x0000_s9258" name="Equation" r:id="rId3" imgW="1371600" imgH="253800" progId="Equation.DSMT4">
                  <p:embed/>
                </p:oleObj>
              </mc:Choice>
              <mc:Fallback>
                <p:oleObj name="Equation" r:id="rId3" imgW="1371600" imgH="253800" progId="Equation.DSMT4">
                  <p:embed/>
                  <p:pic>
                    <p:nvPicPr>
                      <p:cNvPr id="0" name=""/>
                      <p:cNvPicPr>
                        <a:picLocks noChangeAspect="1" noChangeArrowheads="1"/>
                      </p:cNvPicPr>
                      <p:nvPr/>
                    </p:nvPicPr>
                    <p:blipFill>
                      <a:blip r:embed="rId4"/>
                      <a:srcRect/>
                      <a:stretch>
                        <a:fillRect/>
                      </a:stretch>
                    </p:blipFill>
                    <p:spPr bwMode="auto">
                      <a:xfrm>
                        <a:off x="3123678" y="5465699"/>
                        <a:ext cx="2105025" cy="392113"/>
                      </a:xfrm>
                      <a:prstGeom prst="rect">
                        <a:avLst/>
                      </a:prstGeom>
                      <a:noFill/>
                      <a:ln>
                        <a:noFill/>
                      </a:ln>
                    </p:spPr>
                  </p:pic>
                </p:oleObj>
              </mc:Fallback>
            </mc:AlternateContent>
          </a:graphicData>
        </a:graphic>
      </p:graphicFrame>
      <p:cxnSp>
        <p:nvCxnSpPr>
          <p:cNvPr id="50" name="Straight Connector 49"/>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83568" y="4767906"/>
            <a:ext cx="784578" cy="697794"/>
            <a:chOff x="683568" y="4530911"/>
            <a:chExt cx="784578" cy="697794"/>
          </a:xfrm>
        </p:grpSpPr>
        <p:sp>
          <p:nvSpPr>
            <p:cNvPr id="7" name="Rectangle 6"/>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52" name="Straight Connector 5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118093" y="41555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65" name="Straight Connector 64"/>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318318" y="4004297"/>
            <a:ext cx="517460" cy="775732"/>
            <a:chOff x="1311118" y="3770945"/>
            <a:chExt cx="517460" cy="775732"/>
          </a:xfrm>
        </p:grpSpPr>
        <p:cxnSp>
          <p:nvCxnSpPr>
            <p:cNvPr id="58" name="Straight Connector 57"/>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627784" y="4971233"/>
            <a:ext cx="815622" cy="494466"/>
            <a:chOff x="2882272" y="4737881"/>
            <a:chExt cx="815622" cy="494466"/>
          </a:xfrm>
        </p:grpSpPr>
        <p:sp>
          <p:nvSpPr>
            <p:cNvPr id="9" name="Rectangle 8"/>
            <p:cNvSpPr/>
            <p:nvPr/>
          </p:nvSpPr>
          <p:spPr>
            <a:xfrm>
              <a:off x="3372581" y="4737881"/>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71" name="Straight Connector 70"/>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4" name="Group 133"/>
          <p:cNvGrpSpPr/>
          <p:nvPr/>
        </p:nvGrpSpPr>
        <p:grpSpPr>
          <a:xfrm>
            <a:off x="2033100" y="2142000"/>
            <a:ext cx="341366" cy="389453"/>
            <a:chOff x="2033100" y="1303572"/>
            <a:chExt cx="341366" cy="389453"/>
          </a:xfrm>
        </p:grpSpPr>
        <p:cxnSp>
          <p:nvCxnSpPr>
            <p:cNvPr id="45" name="Straight Connector 44"/>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1187624" y="2010758"/>
            <a:ext cx="1123664" cy="369332"/>
          </a:xfrm>
          <a:prstGeom prst="rect">
            <a:avLst/>
          </a:prstGeom>
        </p:spPr>
        <p:txBody>
          <a:bodyPr wrap="square">
            <a:spAutoFit/>
          </a:bodyPr>
          <a:lstStyle/>
          <a:p>
            <a:pPr algn="ctr"/>
            <a:r>
              <a:rPr lang="sv-SE" dirty="0" smtClean="0">
                <a:solidFill>
                  <a:schemeClr val="tx1"/>
                </a:solidFill>
              </a:rPr>
              <a:t>VDD</a:t>
            </a:r>
          </a:p>
        </p:txBody>
      </p:sp>
      <p:sp>
        <p:nvSpPr>
          <p:cNvPr id="83" name="Rectangle 82"/>
          <p:cNvSpPr/>
          <p:nvPr/>
        </p:nvSpPr>
        <p:spPr>
          <a:xfrm>
            <a:off x="1144080" y="5579948"/>
            <a:ext cx="1123664" cy="369332"/>
          </a:xfrm>
          <a:prstGeom prst="rect">
            <a:avLst/>
          </a:prstGeom>
        </p:spPr>
        <p:txBody>
          <a:bodyPr wrap="square">
            <a:spAutoFit/>
          </a:bodyPr>
          <a:lstStyle/>
          <a:p>
            <a:pPr algn="ctr"/>
            <a:r>
              <a:rPr lang="sv-SE" dirty="0" smtClean="0">
                <a:solidFill>
                  <a:schemeClr val="tx1"/>
                </a:solidFill>
              </a:rPr>
              <a:t>VSS</a:t>
            </a:r>
          </a:p>
        </p:txBody>
      </p:sp>
      <p:grpSp>
        <p:nvGrpSpPr>
          <p:cNvPr id="88" name="Group 87"/>
          <p:cNvGrpSpPr/>
          <p:nvPr/>
        </p:nvGrpSpPr>
        <p:grpSpPr>
          <a:xfrm>
            <a:off x="1995097" y="4767906"/>
            <a:ext cx="193481" cy="697794"/>
            <a:chOff x="1274665" y="4530911"/>
            <a:chExt cx="193481" cy="697794"/>
          </a:xfrm>
        </p:grpSpPr>
        <p:cxnSp>
          <p:nvCxnSpPr>
            <p:cNvPr id="90" name="Straight Connector 89"/>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03690" y="3226489"/>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5576"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26" name="Straight Connector 25"/>
          <p:cNvCxnSpPr/>
          <p:nvPr/>
        </p:nvCxnSpPr>
        <p:spPr>
          <a:xfrm flipV="1">
            <a:off x="1829644" y="3786434"/>
            <a:ext cx="0" cy="2178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0651" y="3600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36630" y="3429040"/>
            <a:ext cx="307289" cy="360000"/>
            <a:chOff x="1536630" y="3109810"/>
            <a:chExt cx="307289" cy="360000"/>
          </a:xfrm>
        </p:grpSpPr>
        <p:cxnSp>
          <p:nvCxnSpPr>
            <p:cNvPr id="27" name="Straight Connector 26"/>
            <p:cNvCxnSpPr/>
            <p:nvPr/>
          </p:nvCxnSpPr>
          <p:spPr>
            <a:xfrm flipV="1">
              <a:off x="1723332"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3332" y="3112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7524" y="346720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4630"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536630" y="322458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5" name="Group 134"/>
          <p:cNvGrpSpPr/>
          <p:nvPr/>
        </p:nvGrpSpPr>
        <p:grpSpPr>
          <a:xfrm>
            <a:off x="2627784" y="2528696"/>
            <a:ext cx="815622" cy="1461402"/>
            <a:chOff x="2627784" y="1750897"/>
            <a:chExt cx="815622" cy="1461402"/>
          </a:xfrm>
        </p:grpSpPr>
        <p:sp>
          <p:nvSpPr>
            <p:cNvPr id="111" name="Rectangle 110"/>
            <p:cNvSpPr/>
            <p:nvPr/>
          </p:nvSpPr>
          <p:spPr>
            <a:xfrm>
              <a:off x="3118093" y="19021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12" name="Straight Connector 111"/>
            <p:cNvCxnSpPr/>
            <p:nvPr/>
          </p:nvCxnSpPr>
          <p:spPr>
            <a:xfrm rot="10800000" flipV="1">
              <a:off x="2628000" y="17508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flipV="1">
              <a:off x="2744574" y="19433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627784" y="23004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28000" y="19433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2823774" y="19433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2818606" y="21162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118093" y="2717833"/>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120" name="Straight Connector 119"/>
            <p:cNvCxnSpPr/>
            <p:nvPr/>
          </p:nvCxnSpPr>
          <p:spPr>
            <a:xfrm rot="10800000" flipV="1">
              <a:off x="2628000" y="3080282"/>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V="1">
              <a:off x="2744574" y="2726676"/>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2627784" y="308377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2633591" y="273775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2823774" y="2726676"/>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2818606" y="2906676"/>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flipV="1">
              <a:off x="2627785" y="2304576"/>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Oval 127"/>
            <p:cNvSpPr>
              <a:spLocks noChangeAspect="1"/>
            </p:cNvSpPr>
            <p:nvPr/>
          </p:nvSpPr>
          <p:spPr>
            <a:xfrm>
              <a:off x="2826000" y="2060848"/>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9" name="Oval 128"/>
            <p:cNvSpPr>
              <a:spLocks noChangeAspect="1"/>
            </p:cNvSpPr>
            <p:nvPr/>
          </p:nvSpPr>
          <p:spPr>
            <a:xfrm>
              <a:off x="2826000" y="285267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39" name="Object 138"/>
          <p:cNvGraphicFramePr>
            <a:graphicFrameLocks noChangeAspect="1"/>
          </p:cNvGraphicFramePr>
          <p:nvPr>
            <p:extLst>
              <p:ext uri="{D42A27DB-BD31-4B8C-83A1-F6EECF244321}">
                <p14:modId xmlns:p14="http://schemas.microsoft.com/office/powerpoint/2010/main" val="1084791154"/>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9259" name="Equation" r:id="rId5" imgW="355320" imgH="253800" progId="Equation.DSMT4">
                  <p:embed/>
                </p:oleObj>
              </mc:Choice>
              <mc:Fallback>
                <p:oleObj name="Equation" r:id="rId5" imgW="355320" imgH="253800" progId="Equation.DSMT4">
                  <p:embed/>
                  <p:pic>
                    <p:nvPicPr>
                      <p:cNvPr id="0" name=""/>
                      <p:cNvPicPr>
                        <a:picLocks noChangeAspect="1" noChangeArrowheads="1"/>
                      </p:cNvPicPr>
                      <p:nvPr/>
                    </p:nvPicPr>
                    <p:blipFill>
                      <a:blip r:embed="rId6"/>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3860439902"/>
              </p:ext>
            </p:extLst>
          </p:nvPr>
        </p:nvGraphicFramePr>
        <p:xfrm>
          <a:off x="3492000" y="1404000"/>
          <a:ext cx="4249738" cy="468313"/>
        </p:xfrm>
        <a:graphic>
          <a:graphicData uri="http://schemas.openxmlformats.org/presentationml/2006/ole">
            <mc:AlternateContent xmlns:mc="http://schemas.openxmlformats.org/markup-compatibility/2006">
              <mc:Choice xmlns:v="urn:schemas-microsoft-com:vml" Requires="v">
                <p:oleObj spid="_x0000_s9260" name="Equation" r:id="rId7" imgW="2768400" imgH="304560" progId="Equation.DSMT4">
                  <p:embed/>
                </p:oleObj>
              </mc:Choice>
              <mc:Fallback>
                <p:oleObj name="Equation" r:id="rId7" imgW="2768400" imgH="304560" progId="Equation.DSMT4">
                  <p:embed/>
                  <p:pic>
                    <p:nvPicPr>
                      <p:cNvPr id="0" name=""/>
                      <p:cNvPicPr>
                        <a:picLocks noChangeAspect="1" noChangeArrowheads="1"/>
                      </p:cNvPicPr>
                      <p:nvPr/>
                    </p:nvPicPr>
                    <p:blipFill>
                      <a:blip r:embed="rId8"/>
                      <a:srcRect/>
                      <a:stretch>
                        <a:fillRect/>
                      </a:stretch>
                    </p:blipFill>
                    <p:spPr bwMode="auto">
                      <a:xfrm>
                        <a:off x="3492000" y="1404000"/>
                        <a:ext cx="42497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 name="Group 163"/>
          <p:cNvGrpSpPr/>
          <p:nvPr/>
        </p:nvGrpSpPr>
        <p:grpSpPr>
          <a:xfrm>
            <a:off x="4017011" y="3672000"/>
            <a:ext cx="554989" cy="648000"/>
            <a:chOff x="4067944" y="3672000"/>
            <a:chExt cx="554989" cy="648000"/>
          </a:xfrm>
        </p:grpSpPr>
        <p:sp>
          <p:nvSpPr>
            <p:cNvPr id="161" name="Isosceles Triangle 160"/>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Oval 161"/>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65" name="Object 164"/>
          <p:cNvGraphicFramePr>
            <a:graphicFrameLocks noChangeAspect="1"/>
          </p:cNvGraphicFramePr>
          <p:nvPr>
            <p:extLst>
              <p:ext uri="{D42A27DB-BD31-4B8C-83A1-F6EECF244321}">
                <p14:modId xmlns:p14="http://schemas.microsoft.com/office/powerpoint/2010/main" val="200799248"/>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9261" name="Equation" r:id="rId9" imgW="342720" imgH="228600" progId="Equation.DSMT4">
                  <p:embed/>
                </p:oleObj>
              </mc:Choice>
              <mc:Fallback>
                <p:oleObj name="Equation" r:id="rId9" imgW="342720" imgH="228600" progId="Equation.DSMT4">
                  <p:embed/>
                  <p:pic>
                    <p:nvPicPr>
                      <p:cNvPr id="0" name=""/>
                      <p:cNvPicPr>
                        <a:picLocks noChangeAspect="1" noChangeArrowheads="1"/>
                      </p:cNvPicPr>
                      <p:nvPr/>
                    </p:nvPicPr>
                    <p:blipFill>
                      <a:blip r:embed="rId10"/>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5" name="Straight Connector 154"/>
          <p:cNvCxnSpPr/>
          <p:nvPr/>
        </p:nvCxnSpPr>
        <p:spPr>
          <a:xfrm>
            <a:off x="6132032" y="4149080"/>
            <a:ext cx="118175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101355" y="3708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&amp;</a:t>
            </a:r>
            <a:endParaRPr lang="sv-SE" sz="1600" dirty="0">
              <a:solidFill>
                <a:schemeClr val="tx1"/>
              </a:solidFill>
            </a:endParaRPr>
          </a:p>
        </p:txBody>
      </p:sp>
      <p:grpSp>
        <p:nvGrpSpPr>
          <p:cNvPr id="167" name="Group 166"/>
          <p:cNvGrpSpPr/>
          <p:nvPr/>
        </p:nvGrpSpPr>
        <p:grpSpPr>
          <a:xfrm>
            <a:off x="6132032" y="3499646"/>
            <a:ext cx="553280" cy="241878"/>
            <a:chOff x="5753850" y="1972661"/>
            <a:chExt cx="553280" cy="241878"/>
          </a:xfrm>
        </p:grpSpPr>
        <p:cxnSp>
          <p:nvCxnSpPr>
            <p:cNvPr id="152" name="Straight Connector 151"/>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a:off x="6525355" y="3332585"/>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≥1</a:t>
            </a:r>
          </a:p>
        </p:txBody>
      </p:sp>
      <p:sp>
        <p:nvSpPr>
          <p:cNvPr id="172" name="Rectangle 171"/>
          <p:cNvSpPr/>
          <p:nvPr/>
        </p:nvSpPr>
        <p:spPr>
          <a:xfrm>
            <a:off x="7677355" y="399009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≥1</a:t>
            </a:r>
            <a:endParaRPr lang="sv-SE" sz="1600" dirty="0">
              <a:solidFill>
                <a:schemeClr val="tx1"/>
              </a:solidFill>
            </a:endParaRPr>
          </a:p>
        </p:txBody>
      </p:sp>
      <p:sp>
        <p:nvSpPr>
          <p:cNvPr id="176" name="Rectangle 175"/>
          <p:cNvSpPr/>
          <p:nvPr/>
        </p:nvSpPr>
        <p:spPr>
          <a:xfrm>
            <a:off x="5778805" y="3284984"/>
            <a:ext cx="325313" cy="1138773"/>
          </a:xfrm>
          <a:prstGeom prst="rect">
            <a:avLst/>
          </a:prstGeom>
          <a:solidFill>
            <a:schemeClr val="bg1"/>
          </a:solidFill>
        </p:spPr>
        <p:txBody>
          <a:bodyPr wrap="square">
            <a:spAutoFit/>
          </a:bodyPr>
          <a:lstStyle/>
          <a:p>
            <a:pPr algn="ctr"/>
            <a:r>
              <a:rPr lang="sv-SE" dirty="0" smtClean="0"/>
              <a:t>A</a:t>
            </a:r>
          </a:p>
          <a:p>
            <a:pPr algn="ctr"/>
            <a:r>
              <a:rPr lang="sv-SE" dirty="0" smtClean="0">
                <a:solidFill>
                  <a:schemeClr val="tx1"/>
                </a:solidFill>
              </a:rPr>
              <a:t>B</a:t>
            </a:r>
          </a:p>
          <a:p>
            <a:pPr algn="ctr">
              <a:lnSpc>
                <a:spcPct val="150000"/>
              </a:lnSpc>
              <a:spcBef>
                <a:spcPts val="400"/>
              </a:spcBef>
            </a:pPr>
            <a:r>
              <a:rPr lang="sv-SE" dirty="0"/>
              <a:t>C</a:t>
            </a:r>
            <a:endParaRPr lang="sv-SE" dirty="0" smtClean="0">
              <a:solidFill>
                <a:schemeClr val="tx1"/>
              </a:solidFill>
            </a:endParaRPr>
          </a:p>
        </p:txBody>
      </p:sp>
      <p:cxnSp>
        <p:nvCxnSpPr>
          <p:cNvPr id="179" name="Straight Connector 178"/>
          <p:cNvCxnSpPr/>
          <p:nvPr/>
        </p:nvCxnSpPr>
        <p:spPr>
          <a:xfrm flipV="1">
            <a:off x="1321200" y="3597815"/>
            <a:ext cx="0" cy="7761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7" name="Group 186"/>
          <p:cNvGrpSpPr/>
          <p:nvPr/>
        </p:nvGrpSpPr>
        <p:grpSpPr>
          <a:xfrm>
            <a:off x="6127152" y="4437112"/>
            <a:ext cx="1125149" cy="241878"/>
            <a:chOff x="5753850" y="1972661"/>
            <a:chExt cx="553280" cy="241878"/>
          </a:xfrm>
        </p:grpSpPr>
        <p:cxnSp>
          <p:nvCxnSpPr>
            <p:cNvPr id="188" name="Straight Connector 187"/>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7101355" y="4284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&amp;</a:t>
            </a:r>
          </a:p>
        </p:txBody>
      </p:sp>
      <p:sp>
        <p:nvSpPr>
          <p:cNvPr id="191" name="Rectangle 190"/>
          <p:cNvSpPr/>
          <p:nvPr/>
        </p:nvSpPr>
        <p:spPr>
          <a:xfrm>
            <a:off x="5778805" y="4294779"/>
            <a:ext cx="325313" cy="646331"/>
          </a:xfrm>
          <a:prstGeom prst="rect">
            <a:avLst/>
          </a:prstGeom>
          <a:solidFill>
            <a:schemeClr val="bg1"/>
          </a:solidFill>
        </p:spPr>
        <p:txBody>
          <a:bodyPr wrap="square">
            <a:spAutoFit/>
          </a:bodyPr>
          <a:lstStyle/>
          <a:p>
            <a:pPr algn="ctr"/>
            <a:r>
              <a:rPr lang="sv-SE" dirty="0"/>
              <a:t>A</a:t>
            </a:r>
            <a:endParaRPr lang="sv-SE" dirty="0" smtClean="0"/>
          </a:p>
          <a:p>
            <a:pPr algn="ctr"/>
            <a:r>
              <a:rPr lang="sv-SE" dirty="0"/>
              <a:t>B</a:t>
            </a:r>
            <a:endParaRPr lang="sv-SE" dirty="0" smtClean="0">
              <a:solidFill>
                <a:schemeClr val="tx1"/>
              </a:solidFill>
            </a:endParaRPr>
          </a:p>
        </p:txBody>
      </p:sp>
      <p:grpSp>
        <p:nvGrpSpPr>
          <p:cNvPr id="138" name="Group 137"/>
          <p:cNvGrpSpPr/>
          <p:nvPr/>
        </p:nvGrpSpPr>
        <p:grpSpPr>
          <a:xfrm>
            <a:off x="835968" y="2528696"/>
            <a:ext cx="784578" cy="697794"/>
            <a:chOff x="683568" y="4530911"/>
            <a:chExt cx="784578" cy="697794"/>
          </a:xfrm>
        </p:grpSpPr>
        <p:sp>
          <p:nvSpPr>
            <p:cNvPr id="141" name="Rectangle 140"/>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42" name="Straight Connector 14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547664" y="2528696"/>
            <a:ext cx="784578" cy="697794"/>
            <a:chOff x="683568" y="4530911"/>
            <a:chExt cx="784578" cy="697794"/>
          </a:xfrm>
        </p:grpSpPr>
        <p:sp>
          <p:nvSpPr>
            <p:cNvPr id="150" name="Rectangle 149"/>
            <p:cNvSpPr/>
            <p:nvPr/>
          </p:nvSpPr>
          <p:spPr>
            <a:xfrm>
              <a:off x="683568"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151" name="Straight Connector 150"/>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a:off x="1610782" y="2528696"/>
            <a:ext cx="101700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1825595" y="3226490"/>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1" name="Oval 170"/>
          <p:cNvSpPr>
            <a:spLocks noChangeAspect="1"/>
          </p:cNvSpPr>
          <p:nvPr/>
        </p:nvSpPr>
        <p:spPr>
          <a:xfrm>
            <a:off x="1299367"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3" name="Oval 172"/>
          <p:cNvSpPr>
            <a:spLocks noChangeAspect="1"/>
          </p:cNvSpPr>
          <p:nvPr/>
        </p:nvSpPr>
        <p:spPr>
          <a:xfrm>
            <a:off x="2020284"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5" name="Rectangle 174"/>
          <p:cNvSpPr/>
          <p:nvPr/>
        </p:nvSpPr>
        <p:spPr>
          <a:xfrm>
            <a:off x="1582391" y="4985087"/>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177" name="Straight Connector 176"/>
          <p:cNvCxnSpPr/>
          <p:nvPr/>
        </p:nvCxnSpPr>
        <p:spPr>
          <a:xfrm>
            <a:off x="1829644" y="5158019"/>
            <a:ext cx="1654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78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a:off x="7740352" y="4299041"/>
            <a:ext cx="75054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smtClean="0"/>
              <a:t>Designing the carry cell</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dirty="0" smtClean="0"/>
              <a:t>MCC092 Integrated Circuit Design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8</a:t>
            </a:fld>
            <a:endParaRPr lang="sv-SE"/>
          </a:p>
        </p:txBody>
      </p:sp>
      <p:graphicFrame>
        <p:nvGraphicFramePr>
          <p:cNvPr id="6" name="Object 5"/>
          <p:cNvGraphicFramePr>
            <a:graphicFrameLocks noChangeAspect="1"/>
          </p:cNvGraphicFramePr>
          <p:nvPr>
            <p:extLst>
              <p:ext uri="{D42A27DB-BD31-4B8C-83A1-F6EECF244321}">
                <p14:modId xmlns:p14="http://schemas.microsoft.com/office/powerpoint/2010/main" val="2801317767"/>
              </p:ext>
            </p:extLst>
          </p:nvPr>
        </p:nvGraphicFramePr>
        <p:xfrm>
          <a:off x="693736" y="5939195"/>
          <a:ext cx="2105025" cy="392113"/>
        </p:xfrm>
        <a:graphic>
          <a:graphicData uri="http://schemas.openxmlformats.org/presentationml/2006/ole">
            <mc:AlternateContent xmlns:mc="http://schemas.openxmlformats.org/markup-compatibility/2006">
              <mc:Choice xmlns:v="urn:schemas-microsoft-com:vml" Requires="v">
                <p:oleObj spid="_x0000_s10283" name="Equation" r:id="rId3" imgW="1371600" imgH="253800" progId="Equation.DSMT4">
                  <p:embed/>
                </p:oleObj>
              </mc:Choice>
              <mc:Fallback>
                <p:oleObj name="Equation" r:id="rId3" imgW="1371600" imgH="253800" progId="Equation.DSMT4">
                  <p:embed/>
                  <p:pic>
                    <p:nvPicPr>
                      <p:cNvPr id="0" name=""/>
                      <p:cNvPicPr>
                        <a:picLocks noChangeAspect="1" noChangeArrowheads="1"/>
                      </p:cNvPicPr>
                      <p:nvPr/>
                    </p:nvPicPr>
                    <p:blipFill>
                      <a:blip r:embed="rId4"/>
                      <a:srcRect/>
                      <a:stretch>
                        <a:fillRect/>
                      </a:stretch>
                    </p:blipFill>
                    <p:spPr bwMode="auto">
                      <a:xfrm>
                        <a:off x="693736" y="5939195"/>
                        <a:ext cx="2105025" cy="392113"/>
                      </a:xfrm>
                      <a:prstGeom prst="rect">
                        <a:avLst/>
                      </a:prstGeom>
                      <a:noFill/>
                      <a:ln>
                        <a:noFill/>
                      </a:ln>
                    </p:spPr>
                  </p:pic>
                </p:oleObj>
              </mc:Fallback>
            </mc:AlternateContent>
          </a:graphicData>
        </a:graphic>
      </p:graphicFrame>
      <p:cxnSp>
        <p:nvCxnSpPr>
          <p:cNvPr id="50" name="Straight Connector 49"/>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3568" y="498508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52" name="Straight Connector 51"/>
          <p:cNvCxnSpPr/>
          <p:nvPr/>
        </p:nvCxnSpPr>
        <p:spPr>
          <a:xfrm flipV="1">
            <a:off x="1457963"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336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44900"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7559"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74665"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0686" y="51580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57963"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18093" y="41555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65" name="Straight Connector 64"/>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318318" y="4004297"/>
            <a:ext cx="517460" cy="775732"/>
            <a:chOff x="1311118" y="3770945"/>
            <a:chExt cx="517460" cy="775732"/>
          </a:xfrm>
        </p:grpSpPr>
        <p:cxnSp>
          <p:nvCxnSpPr>
            <p:cNvPr id="58" name="Straight Connector 57"/>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627784" y="4971233"/>
            <a:ext cx="815622" cy="494466"/>
            <a:chOff x="2882272" y="4737881"/>
            <a:chExt cx="815622" cy="494466"/>
          </a:xfrm>
        </p:grpSpPr>
        <p:sp>
          <p:nvSpPr>
            <p:cNvPr id="9" name="Rectangle 8"/>
            <p:cNvSpPr/>
            <p:nvPr/>
          </p:nvSpPr>
          <p:spPr>
            <a:xfrm>
              <a:off x="3372581" y="4737881"/>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71" name="Straight Connector 70"/>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4" name="Group 133"/>
          <p:cNvGrpSpPr/>
          <p:nvPr/>
        </p:nvGrpSpPr>
        <p:grpSpPr>
          <a:xfrm>
            <a:off x="2033100" y="2142000"/>
            <a:ext cx="341366" cy="389453"/>
            <a:chOff x="2033100" y="1303572"/>
            <a:chExt cx="341366" cy="389453"/>
          </a:xfrm>
        </p:grpSpPr>
        <p:cxnSp>
          <p:nvCxnSpPr>
            <p:cNvPr id="45" name="Straight Connector 44"/>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1187624" y="2010758"/>
            <a:ext cx="1123664" cy="369332"/>
          </a:xfrm>
          <a:prstGeom prst="rect">
            <a:avLst/>
          </a:prstGeom>
        </p:spPr>
        <p:txBody>
          <a:bodyPr wrap="square">
            <a:spAutoFit/>
          </a:bodyPr>
          <a:lstStyle/>
          <a:p>
            <a:pPr algn="ctr"/>
            <a:r>
              <a:rPr lang="sv-SE" dirty="0" smtClean="0">
                <a:solidFill>
                  <a:schemeClr val="tx1"/>
                </a:solidFill>
              </a:rPr>
              <a:t>VDD</a:t>
            </a:r>
          </a:p>
        </p:txBody>
      </p:sp>
      <p:sp>
        <p:nvSpPr>
          <p:cNvPr id="83" name="Rectangle 82"/>
          <p:cNvSpPr/>
          <p:nvPr/>
        </p:nvSpPr>
        <p:spPr>
          <a:xfrm>
            <a:off x="1144080" y="5579948"/>
            <a:ext cx="1123664" cy="369332"/>
          </a:xfrm>
          <a:prstGeom prst="rect">
            <a:avLst/>
          </a:prstGeom>
        </p:spPr>
        <p:txBody>
          <a:bodyPr wrap="square">
            <a:spAutoFit/>
          </a:bodyPr>
          <a:lstStyle/>
          <a:p>
            <a:pPr algn="ctr"/>
            <a:r>
              <a:rPr lang="sv-SE" dirty="0" smtClean="0">
                <a:solidFill>
                  <a:schemeClr val="tx1"/>
                </a:solidFill>
              </a:rPr>
              <a:t>VSS</a:t>
            </a:r>
          </a:p>
        </p:txBody>
      </p:sp>
      <p:sp>
        <p:nvSpPr>
          <p:cNvPr id="89" name="Rectangle 88"/>
          <p:cNvSpPr/>
          <p:nvPr/>
        </p:nvSpPr>
        <p:spPr>
          <a:xfrm>
            <a:off x="1582391" y="4985087"/>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90" name="Straight Connector 89"/>
          <p:cNvCxnSpPr/>
          <p:nvPr/>
        </p:nvCxnSpPr>
        <p:spPr>
          <a:xfrm flipV="1">
            <a:off x="2178395"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073799"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65332"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67991"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99509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829644" y="5158019"/>
            <a:ext cx="1654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178395"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03690" y="3226489"/>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5576"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26" name="Straight Connector 25"/>
          <p:cNvCxnSpPr/>
          <p:nvPr/>
        </p:nvCxnSpPr>
        <p:spPr>
          <a:xfrm flipV="1">
            <a:off x="1829644" y="3786434"/>
            <a:ext cx="0" cy="2178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0651" y="3600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36630" y="3429040"/>
            <a:ext cx="307289" cy="360000"/>
            <a:chOff x="1536630" y="3109810"/>
            <a:chExt cx="307289" cy="360000"/>
          </a:xfrm>
        </p:grpSpPr>
        <p:cxnSp>
          <p:nvCxnSpPr>
            <p:cNvPr id="27" name="Straight Connector 26"/>
            <p:cNvCxnSpPr/>
            <p:nvPr/>
          </p:nvCxnSpPr>
          <p:spPr>
            <a:xfrm flipV="1">
              <a:off x="1723332"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3332" y="3112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7524" y="346720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4630"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536630" y="322458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12" name="Straight Connector 111"/>
          <p:cNvCxnSpPr/>
          <p:nvPr/>
        </p:nvCxnSpPr>
        <p:spPr>
          <a:xfrm rot="10800000" flipV="1">
            <a:off x="2628000" y="252869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627784" y="3107206"/>
            <a:ext cx="0" cy="33516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627784" y="2708920"/>
            <a:ext cx="815622" cy="401190"/>
            <a:chOff x="2627784" y="2679990"/>
            <a:chExt cx="815622" cy="401190"/>
          </a:xfrm>
        </p:grpSpPr>
        <p:sp>
          <p:nvSpPr>
            <p:cNvPr id="111" name="Rectangle 110"/>
            <p:cNvSpPr/>
            <p:nvPr/>
          </p:nvSpPr>
          <p:spPr>
            <a:xfrm>
              <a:off x="3118093" y="2679990"/>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13" name="Straight Connector 112"/>
            <p:cNvCxnSpPr/>
            <p:nvPr/>
          </p:nvCxnSpPr>
          <p:spPr>
            <a:xfrm rot="10800000" flipV="1">
              <a:off x="27445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627784" y="307827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28000" y="272118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28237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2818606" y="289401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Oval 127"/>
            <p:cNvSpPr>
              <a:spLocks noChangeAspect="1"/>
            </p:cNvSpPr>
            <p:nvPr/>
          </p:nvSpPr>
          <p:spPr>
            <a:xfrm>
              <a:off x="2826000" y="2838647"/>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39" name="Object 138"/>
          <p:cNvGraphicFramePr>
            <a:graphicFrameLocks noChangeAspect="1"/>
          </p:cNvGraphicFramePr>
          <p:nvPr>
            <p:extLst>
              <p:ext uri="{D42A27DB-BD31-4B8C-83A1-F6EECF244321}">
                <p14:modId xmlns:p14="http://schemas.microsoft.com/office/powerpoint/2010/main" val="787552313"/>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10284" name="Equation" r:id="rId5" imgW="355320" imgH="253800" progId="Equation.DSMT4">
                  <p:embed/>
                </p:oleObj>
              </mc:Choice>
              <mc:Fallback>
                <p:oleObj name="Equation" r:id="rId5" imgW="355320" imgH="253800" progId="Equation.DSMT4">
                  <p:embed/>
                  <p:pic>
                    <p:nvPicPr>
                      <p:cNvPr id="0" name=""/>
                      <p:cNvPicPr>
                        <a:picLocks noChangeAspect="1" noChangeArrowheads="1"/>
                      </p:cNvPicPr>
                      <p:nvPr/>
                    </p:nvPicPr>
                    <p:blipFill>
                      <a:blip r:embed="rId6"/>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3756192641"/>
              </p:ext>
            </p:extLst>
          </p:nvPr>
        </p:nvGraphicFramePr>
        <p:xfrm>
          <a:off x="3492000" y="1404000"/>
          <a:ext cx="4249738" cy="468313"/>
        </p:xfrm>
        <a:graphic>
          <a:graphicData uri="http://schemas.openxmlformats.org/presentationml/2006/ole">
            <mc:AlternateContent xmlns:mc="http://schemas.openxmlformats.org/markup-compatibility/2006">
              <mc:Choice xmlns:v="urn:schemas-microsoft-com:vml" Requires="v">
                <p:oleObj spid="_x0000_s10285" name="Equation" r:id="rId7" imgW="2768400" imgH="304560" progId="Equation.DSMT4">
                  <p:embed/>
                </p:oleObj>
              </mc:Choice>
              <mc:Fallback>
                <p:oleObj name="Equation" r:id="rId7" imgW="2768400" imgH="304560" progId="Equation.DSMT4">
                  <p:embed/>
                  <p:pic>
                    <p:nvPicPr>
                      <p:cNvPr id="0" name=""/>
                      <p:cNvPicPr>
                        <a:picLocks noChangeAspect="1" noChangeArrowheads="1"/>
                      </p:cNvPicPr>
                      <p:nvPr/>
                    </p:nvPicPr>
                    <p:blipFill>
                      <a:blip r:embed="rId8"/>
                      <a:srcRect/>
                      <a:stretch>
                        <a:fillRect/>
                      </a:stretch>
                    </p:blipFill>
                    <p:spPr bwMode="auto">
                      <a:xfrm>
                        <a:off x="3492000" y="1404000"/>
                        <a:ext cx="42497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 name="Group 163"/>
          <p:cNvGrpSpPr/>
          <p:nvPr/>
        </p:nvGrpSpPr>
        <p:grpSpPr>
          <a:xfrm>
            <a:off x="4017011" y="3672000"/>
            <a:ext cx="554989" cy="648000"/>
            <a:chOff x="4067944" y="3672000"/>
            <a:chExt cx="554989" cy="648000"/>
          </a:xfrm>
        </p:grpSpPr>
        <p:sp>
          <p:nvSpPr>
            <p:cNvPr id="161" name="Isosceles Triangle 160"/>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Oval 161"/>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65" name="Object 164"/>
          <p:cNvGraphicFramePr>
            <a:graphicFrameLocks noChangeAspect="1"/>
          </p:cNvGraphicFramePr>
          <p:nvPr>
            <p:extLst>
              <p:ext uri="{D42A27DB-BD31-4B8C-83A1-F6EECF244321}">
                <p14:modId xmlns:p14="http://schemas.microsoft.com/office/powerpoint/2010/main" val="3461023870"/>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10286" name="Equation" r:id="rId9" imgW="342720" imgH="228600" progId="Equation.DSMT4">
                  <p:embed/>
                </p:oleObj>
              </mc:Choice>
              <mc:Fallback>
                <p:oleObj name="Equation" r:id="rId9" imgW="342720" imgH="228600" progId="Equation.DSMT4">
                  <p:embed/>
                  <p:pic>
                    <p:nvPicPr>
                      <p:cNvPr id="0" name=""/>
                      <p:cNvPicPr>
                        <a:picLocks noChangeAspect="1" noChangeArrowheads="1"/>
                      </p:cNvPicPr>
                      <p:nvPr/>
                    </p:nvPicPr>
                    <p:blipFill>
                      <a:blip r:embed="rId10"/>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5" name="Straight Connector 154"/>
          <p:cNvCxnSpPr/>
          <p:nvPr/>
        </p:nvCxnSpPr>
        <p:spPr>
          <a:xfrm>
            <a:off x="6132032" y="4149080"/>
            <a:ext cx="118175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101355" y="3708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&amp;</a:t>
            </a:r>
            <a:endParaRPr lang="sv-SE" sz="1600" dirty="0">
              <a:solidFill>
                <a:schemeClr val="tx1"/>
              </a:solidFill>
            </a:endParaRPr>
          </a:p>
        </p:txBody>
      </p:sp>
      <p:grpSp>
        <p:nvGrpSpPr>
          <p:cNvPr id="167" name="Group 166"/>
          <p:cNvGrpSpPr/>
          <p:nvPr/>
        </p:nvGrpSpPr>
        <p:grpSpPr>
          <a:xfrm>
            <a:off x="6132032" y="3499646"/>
            <a:ext cx="553280" cy="241878"/>
            <a:chOff x="5753850" y="1972661"/>
            <a:chExt cx="553280" cy="241878"/>
          </a:xfrm>
        </p:grpSpPr>
        <p:cxnSp>
          <p:nvCxnSpPr>
            <p:cNvPr id="152" name="Straight Connector 151"/>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a:off x="6525355" y="3332585"/>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≥1</a:t>
            </a:r>
          </a:p>
        </p:txBody>
      </p:sp>
      <p:sp>
        <p:nvSpPr>
          <p:cNvPr id="172" name="Rectangle 171"/>
          <p:cNvSpPr/>
          <p:nvPr/>
        </p:nvSpPr>
        <p:spPr>
          <a:xfrm>
            <a:off x="7677355" y="399009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≥1</a:t>
            </a:r>
            <a:endParaRPr lang="sv-SE" sz="1600" dirty="0">
              <a:solidFill>
                <a:schemeClr val="tx1"/>
              </a:solidFill>
            </a:endParaRPr>
          </a:p>
        </p:txBody>
      </p:sp>
      <p:sp>
        <p:nvSpPr>
          <p:cNvPr id="176" name="Rectangle 175"/>
          <p:cNvSpPr/>
          <p:nvPr/>
        </p:nvSpPr>
        <p:spPr>
          <a:xfrm>
            <a:off x="5778805" y="3284984"/>
            <a:ext cx="325313" cy="1138773"/>
          </a:xfrm>
          <a:prstGeom prst="rect">
            <a:avLst/>
          </a:prstGeom>
          <a:solidFill>
            <a:schemeClr val="bg1"/>
          </a:solidFill>
        </p:spPr>
        <p:txBody>
          <a:bodyPr wrap="square">
            <a:spAutoFit/>
          </a:bodyPr>
          <a:lstStyle/>
          <a:p>
            <a:pPr algn="ctr"/>
            <a:r>
              <a:rPr lang="sv-SE" dirty="0" smtClean="0"/>
              <a:t>A</a:t>
            </a:r>
          </a:p>
          <a:p>
            <a:pPr algn="ctr"/>
            <a:r>
              <a:rPr lang="sv-SE" dirty="0" smtClean="0">
                <a:solidFill>
                  <a:schemeClr val="tx1"/>
                </a:solidFill>
              </a:rPr>
              <a:t>B</a:t>
            </a:r>
          </a:p>
          <a:p>
            <a:pPr algn="ctr">
              <a:lnSpc>
                <a:spcPct val="150000"/>
              </a:lnSpc>
              <a:spcBef>
                <a:spcPts val="400"/>
              </a:spcBef>
            </a:pPr>
            <a:r>
              <a:rPr lang="sv-SE" dirty="0"/>
              <a:t>C</a:t>
            </a:r>
            <a:endParaRPr lang="sv-SE" dirty="0" smtClean="0">
              <a:solidFill>
                <a:schemeClr val="tx1"/>
              </a:solidFill>
            </a:endParaRPr>
          </a:p>
        </p:txBody>
      </p:sp>
      <p:cxnSp>
        <p:nvCxnSpPr>
          <p:cNvPr id="179" name="Straight Connector 178"/>
          <p:cNvCxnSpPr/>
          <p:nvPr/>
        </p:nvCxnSpPr>
        <p:spPr>
          <a:xfrm flipV="1">
            <a:off x="1321200" y="3597815"/>
            <a:ext cx="0" cy="7761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7" name="Group 186"/>
          <p:cNvGrpSpPr/>
          <p:nvPr/>
        </p:nvGrpSpPr>
        <p:grpSpPr>
          <a:xfrm>
            <a:off x="6127152" y="4437112"/>
            <a:ext cx="1125149" cy="241878"/>
            <a:chOff x="5753850" y="1972661"/>
            <a:chExt cx="553280" cy="241878"/>
          </a:xfrm>
        </p:grpSpPr>
        <p:cxnSp>
          <p:nvCxnSpPr>
            <p:cNvPr id="188" name="Straight Connector 187"/>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7101355" y="4284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&amp;</a:t>
            </a:r>
          </a:p>
        </p:txBody>
      </p:sp>
      <p:sp>
        <p:nvSpPr>
          <p:cNvPr id="191" name="Rectangle 190"/>
          <p:cNvSpPr/>
          <p:nvPr/>
        </p:nvSpPr>
        <p:spPr>
          <a:xfrm>
            <a:off x="5778805" y="4294779"/>
            <a:ext cx="325313" cy="646331"/>
          </a:xfrm>
          <a:prstGeom prst="rect">
            <a:avLst/>
          </a:prstGeom>
          <a:solidFill>
            <a:schemeClr val="bg1"/>
          </a:solidFill>
        </p:spPr>
        <p:txBody>
          <a:bodyPr wrap="square">
            <a:spAutoFit/>
          </a:bodyPr>
          <a:lstStyle/>
          <a:p>
            <a:pPr algn="ctr"/>
            <a:r>
              <a:rPr lang="sv-SE" dirty="0"/>
              <a:t>A</a:t>
            </a:r>
            <a:endParaRPr lang="sv-SE" dirty="0" smtClean="0"/>
          </a:p>
          <a:p>
            <a:pPr algn="ctr"/>
            <a:r>
              <a:rPr lang="sv-SE" dirty="0"/>
              <a:t>B</a:t>
            </a:r>
            <a:endParaRPr lang="sv-SE" dirty="0" smtClean="0">
              <a:solidFill>
                <a:schemeClr val="tx1"/>
              </a:solidFill>
            </a:endParaRPr>
          </a:p>
        </p:txBody>
      </p:sp>
      <p:grpSp>
        <p:nvGrpSpPr>
          <p:cNvPr id="138" name="Group 137"/>
          <p:cNvGrpSpPr/>
          <p:nvPr/>
        </p:nvGrpSpPr>
        <p:grpSpPr>
          <a:xfrm>
            <a:off x="835968" y="2528696"/>
            <a:ext cx="784578" cy="697794"/>
            <a:chOff x="683568" y="4530911"/>
            <a:chExt cx="784578" cy="697794"/>
          </a:xfrm>
        </p:grpSpPr>
        <p:sp>
          <p:nvSpPr>
            <p:cNvPr id="141" name="Rectangle 140"/>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42" name="Straight Connector 14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654399" y="2528696"/>
            <a:ext cx="677843" cy="697794"/>
            <a:chOff x="790303" y="4530911"/>
            <a:chExt cx="677843" cy="697794"/>
          </a:xfrm>
        </p:grpSpPr>
        <p:sp>
          <p:nvSpPr>
            <p:cNvPr id="150" name="Rectangle 149"/>
            <p:cNvSpPr/>
            <p:nvPr/>
          </p:nvSpPr>
          <p:spPr>
            <a:xfrm>
              <a:off x="790303"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151" name="Straight Connector 150"/>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73" idx="5"/>
            </p:cNvCxnSpPr>
            <p:nvPr/>
          </p:nvCxnSpPr>
          <p:spPr>
            <a:xfrm>
              <a:off x="1048274" y="4921024"/>
              <a:ext cx="2000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a:off x="1610782" y="2528696"/>
            <a:ext cx="101700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1825595" y="3226490"/>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1" name="Oval 170"/>
          <p:cNvSpPr>
            <a:spLocks noChangeAspect="1"/>
          </p:cNvSpPr>
          <p:nvPr/>
        </p:nvSpPr>
        <p:spPr>
          <a:xfrm>
            <a:off x="1299367"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3" name="Oval 172"/>
          <p:cNvSpPr>
            <a:spLocks noChangeAspect="1"/>
          </p:cNvSpPr>
          <p:nvPr/>
        </p:nvSpPr>
        <p:spPr>
          <a:xfrm>
            <a:off x="2020284"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1" name="Rectangle 130"/>
          <p:cNvSpPr/>
          <p:nvPr/>
        </p:nvSpPr>
        <p:spPr>
          <a:xfrm>
            <a:off x="129435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2" name="Rectangle 131"/>
          <p:cNvSpPr/>
          <p:nvPr/>
        </p:nvSpPr>
        <p:spPr>
          <a:xfrm>
            <a:off x="201443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6" name="Rectangle 135"/>
          <p:cNvSpPr/>
          <p:nvPr/>
        </p:nvSpPr>
        <p:spPr>
          <a:xfrm>
            <a:off x="2446265"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7" name="Rectangle 136"/>
          <p:cNvSpPr/>
          <p:nvPr/>
        </p:nvSpPr>
        <p:spPr>
          <a:xfrm>
            <a:off x="1691680"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70" name="Rectangle 169"/>
          <p:cNvSpPr/>
          <p:nvPr/>
        </p:nvSpPr>
        <p:spPr>
          <a:xfrm>
            <a:off x="2446265"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75" name="Rectangle 174"/>
          <p:cNvSpPr/>
          <p:nvPr/>
        </p:nvSpPr>
        <p:spPr>
          <a:xfrm>
            <a:off x="1691680" y="3429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nvGrpSpPr>
          <p:cNvPr id="12" name="Group 11"/>
          <p:cNvGrpSpPr/>
          <p:nvPr/>
        </p:nvGrpSpPr>
        <p:grpSpPr>
          <a:xfrm>
            <a:off x="2446265" y="3419708"/>
            <a:ext cx="997141" cy="584590"/>
            <a:chOff x="2446265" y="3491716"/>
            <a:chExt cx="997141" cy="584590"/>
          </a:xfrm>
        </p:grpSpPr>
        <p:sp>
          <p:nvSpPr>
            <p:cNvPr id="119" name="Rectangle 118"/>
            <p:cNvSpPr/>
            <p:nvPr/>
          </p:nvSpPr>
          <p:spPr>
            <a:xfrm>
              <a:off x="3118093" y="3495632"/>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120" name="Straight Connector 119"/>
            <p:cNvCxnSpPr/>
            <p:nvPr/>
          </p:nvCxnSpPr>
          <p:spPr>
            <a:xfrm flipH="1">
              <a:off x="2627783" y="3858081"/>
              <a:ext cx="217" cy="2182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V="1">
              <a:off x="27445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2627784" y="386157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2633591" y="351554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28237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2818606" y="3684475"/>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9" name="Oval 128"/>
            <p:cNvSpPr>
              <a:spLocks noChangeAspect="1"/>
            </p:cNvSpPr>
            <p:nvPr/>
          </p:nvSpPr>
          <p:spPr>
            <a:xfrm>
              <a:off x="2826000" y="363047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7" name="Rectangle 176"/>
            <p:cNvSpPr/>
            <p:nvPr/>
          </p:nvSpPr>
          <p:spPr>
            <a:xfrm>
              <a:off x="2446265" y="3491716"/>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sp>
        <p:nvSpPr>
          <p:cNvPr id="178" name="Rectangle 177"/>
          <p:cNvSpPr/>
          <p:nvPr/>
        </p:nvSpPr>
        <p:spPr>
          <a:xfrm>
            <a:off x="144675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0" name="Rectangle 179"/>
          <p:cNvSpPr/>
          <p:nvPr/>
        </p:nvSpPr>
        <p:spPr>
          <a:xfrm>
            <a:off x="216683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2" name="Rectangle 181"/>
          <p:cNvSpPr/>
          <p:nvPr/>
        </p:nvSpPr>
        <p:spPr>
          <a:xfrm>
            <a:off x="2483768"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3" name="Rectangle 182"/>
          <p:cNvSpPr/>
          <p:nvPr/>
        </p:nvSpPr>
        <p:spPr>
          <a:xfrm>
            <a:off x="5076056" y="2067309"/>
            <a:ext cx="3177299" cy="646331"/>
          </a:xfrm>
          <a:prstGeom prst="rect">
            <a:avLst/>
          </a:prstGeom>
          <a:solidFill>
            <a:schemeClr val="bg1"/>
          </a:solidFill>
        </p:spPr>
        <p:txBody>
          <a:bodyPr wrap="square">
            <a:spAutoFit/>
          </a:bodyPr>
          <a:lstStyle/>
          <a:p>
            <a:pPr algn="ctr"/>
            <a:r>
              <a:rPr lang="sv-SE" dirty="0" smtClean="0"/>
              <a:t>Logical effort </a:t>
            </a:r>
            <a:r>
              <a:rPr lang="sv-SE" i="1" dirty="0" smtClean="0"/>
              <a:t>g</a:t>
            </a:r>
            <a:r>
              <a:rPr lang="sv-SE" dirty="0" smtClean="0"/>
              <a:t>=2,</a:t>
            </a:r>
          </a:p>
          <a:p>
            <a:pPr algn="ctr"/>
            <a:r>
              <a:rPr lang="sv-SE" dirty="0" smtClean="0"/>
              <a:t>Parasitic delay </a:t>
            </a:r>
            <a:r>
              <a:rPr lang="sv-SE" i="1" dirty="0" smtClean="0"/>
              <a:t>p</a:t>
            </a:r>
            <a:r>
              <a:rPr lang="sv-SE" dirty="0" smtClean="0"/>
              <a:t>=4</a:t>
            </a:r>
          </a:p>
        </p:txBody>
      </p:sp>
      <p:sp>
        <p:nvSpPr>
          <p:cNvPr id="23" name="Rectangle 22"/>
          <p:cNvSpPr/>
          <p:nvPr/>
        </p:nvSpPr>
        <p:spPr>
          <a:xfrm>
            <a:off x="4122672" y="5157192"/>
            <a:ext cx="4572000" cy="923330"/>
          </a:xfrm>
          <a:prstGeom prst="rect">
            <a:avLst/>
          </a:prstGeom>
        </p:spPr>
        <p:txBody>
          <a:bodyPr>
            <a:spAutoFit/>
          </a:bodyPr>
          <a:lstStyle/>
          <a:p>
            <a:r>
              <a:rPr lang="sv-SE" dirty="0"/>
              <a:t>8-bit adder delay: </a:t>
            </a:r>
            <a:r>
              <a:rPr lang="sv-SE" dirty="0" smtClean="0"/>
              <a:t>Improved estimate</a:t>
            </a:r>
            <a:r>
              <a:rPr lang="sv-SE" dirty="0"/>
              <a:t>!</a:t>
            </a:r>
          </a:p>
          <a:p>
            <a:r>
              <a:rPr lang="sv-SE" i="1" dirty="0"/>
              <a:t>d</a:t>
            </a:r>
            <a:r>
              <a:rPr lang="sv-SE" dirty="0"/>
              <a:t>=8*(</a:t>
            </a:r>
            <a:r>
              <a:rPr lang="sv-SE" i="1" dirty="0"/>
              <a:t>p</a:t>
            </a:r>
            <a:r>
              <a:rPr lang="sv-SE" dirty="0"/>
              <a:t>+</a:t>
            </a:r>
            <a:r>
              <a:rPr lang="sv-SE" i="1" dirty="0"/>
              <a:t>g</a:t>
            </a:r>
            <a:r>
              <a:rPr lang="sv-SE" dirty="0"/>
              <a:t>*2+</a:t>
            </a:r>
            <a:r>
              <a:rPr lang="sv-SE" i="1" dirty="0"/>
              <a:t>p</a:t>
            </a:r>
            <a:r>
              <a:rPr lang="sv-SE" i="1" baseline="-25000" dirty="0"/>
              <a:t>inv</a:t>
            </a:r>
            <a:r>
              <a:rPr lang="sv-SE" dirty="0"/>
              <a:t>+1/2)≈</a:t>
            </a:r>
            <a:r>
              <a:rPr lang="sv-SE" dirty="0" smtClean="0"/>
              <a:t>8*(4+2*2+1.3)=74.4 </a:t>
            </a:r>
            <a:r>
              <a:rPr lang="sv-SE" dirty="0"/>
              <a:t>→ </a:t>
            </a:r>
            <a:r>
              <a:rPr lang="sv-SE" i="1" dirty="0"/>
              <a:t>t</a:t>
            </a:r>
            <a:r>
              <a:rPr lang="sv-SE" i="1" baseline="-25000" dirty="0"/>
              <a:t>pd</a:t>
            </a:r>
            <a:r>
              <a:rPr lang="sv-SE" dirty="0"/>
              <a:t>= </a:t>
            </a:r>
            <a:r>
              <a:rPr lang="sv-SE" dirty="0" smtClean="0"/>
              <a:t>372 </a:t>
            </a:r>
            <a:r>
              <a:rPr lang="sv-SE" dirty="0"/>
              <a:t>ps</a:t>
            </a:r>
          </a:p>
        </p:txBody>
      </p:sp>
    </p:spTree>
    <p:extLst>
      <p:ext uri="{BB962C8B-B14F-4D97-AF65-F5344CB8AC3E}">
        <p14:creationId xmlns:p14="http://schemas.microsoft.com/office/powerpoint/2010/main" val="308927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2015 hand-in examples</a:t>
            </a:r>
            <a:endParaRPr lang="sv-SE" dirty="0"/>
          </a:p>
        </p:txBody>
      </p:sp>
      <p:sp>
        <p:nvSpPr>
          <p:cNvPr id="3" name="Date Placeholder 2"/>
          <p:cNvSpPr>
            <a:spLocks noGrp="1"/>
          </p:cNvSpPr>
          <p:nvPr>
            <p:ph type="dt" sz="half" idx="10"/>
          </p:nvPr>
        </p:nvSpPr>
        <p:spPr/>
        <p:txBody>
          <a:bodyPr/>
          <a:lstStyle/>
          <a:p>
            <a:r>
              <a:rPr lang="sv-SE" smtClean="0"/>
              <a:t>2017-09-18</a:t>
            </a:r>
            <a:endParaRPr lang="sv-SE"/>
          </a:p>
        </p:txBody>
      </p:sp>
      <p:sp>
        <p:nvSpPr>
          <p:cNvPr id="4" name="Footer Placeholder 3"/>
          <p:cNvSpPr>
            <a:spLocks noGrp="1"/>
          </p:cNvSpPr>
          <p:nvPr>
            <p:ph type="ftr" sz="quarter" idx="11"/>
          </p:nvPr>
        </p:nvSpPr>
        <p:spPr/>
        <p:txBody>
          <a:bodyPr/>
          <a:lstStyle/>
          <a:p>
            <a:r>
              <a:rPr lang="sv-SE" smtClean="0"/>
              <a:t>MCC092 Integrated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9</a:t>
            </a:fld>
            <a:endParaRPr lang="sv-SE"/>
          </a:p>
        </p:txBody>
      </p:sp>
      <p:pic>
        <p:nvPicPr>
          <p:cNvPr id="6" name="Picture 5"/>
          <p:cNvPicPr>
            <a:picLocks noChangeAspect="1"/>
          </p:cNvPicPr>
          <p:nvPr/>
        </p:nvPicPr>
        <p:blipFill>
          <a:blip r:embed="rId2"/>
          <a:stretch>
            <a:fillRect/>
          </a:stretch>
        </p:blipFill>
        <p:spPr>
          <a:xfrm>
            <a:off x="395536" y="2522689"/>
            <a:ext cx="3814888" cy="2914289"/>
          </a:xfrm>
          <a:prstGeom prst="rect">
            <a:avLst/>
          </a:prstGeom>
        </p:spPr>
      </p:pic>
      <p:grpSp>
        <p:nvGrpSpPr>
          <p:cNvPr id="21" name="Group 20"/>
          <p:cNvGrpSpPr/>
          <p:nvPr/>
        </p:nvGrpSpPr>
        <p:grpSpPr>
          <a:xfrm>
            <a:off x="4243966" y="2420295"/>
            <a:ext cx="4798671" cy="3119078"/>
            <a:chOff x="4243966" y="2420295"/>
            <a:chExt cx="4798671" cy="3119078"/>
          </a:xfrm>
        </p:grpSpPr>
        <p:sp>
          <p:nvSpPr>
            <p:cNvPr id="11" name="Rectangle 10"/>
            <p:cNvSpPr/>
            <p:nvPr/>
          </p:nvSpPr>
          <p:spPr>
            <a:xfrm>
              <a:off x="8460432" y="3577007"/>
              <a:ext cx="582205" cy="369332"/>
            </a:xfrm>
            <a:prstGeom prst="rect">
              <a:avLst/>
            </a:prstGeom>
          </p:spPr>
          <p:txBody>
            <a:bodyPr wrap="square">
              <a:spAutoFit/>
            </a:bodyPr>
            <a:lstStyle/>
            <a:p>
              <a:pPr algn="ctr"/>
              <a:r>
                <a:rPr lang="sv-SE" dirty="0" err="1" smtClean="0"/>
                <a:t>c</a:t>
              </a:r>
              <a:r>
                <a:rPr lang="sv-SE" baseline="-25000" dirty="0" err="1" smtClean="0"/>
                <a:t>out</a:t>
              </a:r>
              <a:endParaRPr lang="sv-SE" dirty="0" smtClean="0">
                <a:solidFill>
                  <a:schemeClr val="tx1"/>
                </a:solidFill>
              </a:endParaRPr>
            </a:p>
          </p:txBody>
        </p:sp>
        <p:pic>
          <p:nvPicPr>
            <p:cNvPr id="7" name="Picture 6"/>
            <p:cNvPicPr>
              <a:picLocks noChangeAspect="1"/>
            </p:cNvPicPr>
            <p:nvPr/>
          </p:nvPicPr>
          <p:blipFill>
            <a:blip r:embed="rId3"/>
            <a:stretch>
              <a:fillRect/>
            </a:stretch>
          </p:blipFill>
          <p:spPr>
            <a:xfrm>
              <a:off x="4878133" y="2420295"/>
              <a:ext cx="3600000" cy="3119078"/>
            </a:xfrm>
            <a:prstGeom prst="rect">
              <a:avLst/>
            </a:prstGeom>
          </p:spPr>
        </p:pic>
        <p:cxnSp>
          <p:nvCxnSpPr>
            <p:cNvPr id="8" name="Straight Connector 7"/>
            <p:cNvCxnSpPr/>
            <p:nvPr/>
          </p:nvCxnSpPr>
          <p:spPr>
            <a:xfrm flipH="1">
              <a:off x="5694757" y="3808239"/>
              <a:ext cx="283768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a:spLocks noChangeAspect="1"/>
            </p:cNvSpPr>
            <p:nvPr/>
          </p:nvSpPr>
          <p:spPr>
            <a:xfrm rot="5400000" flipH="1">
              <a:off x="7665468" y="3559124"/>
              <a:ext cx="648000" cy="498231"/>
            </a:xfrm>
            <a:prstGeom prst="triangl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p:cNvSpPr/>
            <p:nvPr/>
          </p:nvSpPr>
          <p:spPr>
            <a:xfrm flipH="1">
              <a:off x="8248457" y="3761673"/>
              <a:ext cx="93133" cy="93133"/>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7092280" y="3294237"/>
              <a:ext cx="582205" cy="467436"/>
            </a:xfrm>
            <a:prstGeom prst="rect">
              <a:avLst/>
            </a:prstGeom>
          </p:spPr>
          <p:txBody>
            <a:bodyPr wrap="square">
              <a:spAutoFit/>
            </a:bodyPr>
            <a:lstStyle/>
            <a:p>
              <a:pPr algn="ctr">
                <a:lnSpc>
                  <a:spcPts val="1400"/>
                </a:lnSpc>
              </a:pPr>
              <a:r>
                <a:rPr lang="sv-SE" dirty="0" smtClean="0"/>
                <a:t>___ </a:t>
              </a:r>
              <a:r>
                <a:rPr lang="sv-SE" dirty="0" err="1" smtClean="0"/>
                <a:t>c</a:t>
              </a:r>
              <a:r>
                <a:rPr lang="sv-SE" baseline="-25000" dirty="0" err="1" smtClean="0"/>
                <a:t>out</a:t>
              </a:r>
              <a:endParaRPr lang="sv-SE" dirty="0" smtClean="0">
                <a:solidFill>
                  <a:schemeClr val="tx1"/>
                </a:solidFill>
              </a:endParaRPr>
            </a:p>
          </p:txBody>
        </p:sp>
        <p:sp>
          <p:nvSpPr>
            <p:cNvPr id="13" name="Rectangle 12"/>
            <p:cNvSpPr/>
            <p:nvPr/>
          </p:nvSpPr>
          <p:spPr>
            <a:xfrm>
              <a:off x="4243966" y="3960518"/>
              <a:ext cx="400042" cy="369332"/>
            </a:xfrm>
            <a:prstGeom prst="rect">
              <a:avLst/>
            </a:prstGeom>
            <a:solidFill>
              <a:schemeClr val="bg1"/>
            </a:solidFill>
          </p:spPr>
          <p:txBody>
            <a:bodyPr wrap="square" lIns="0" rIns="0">
              <a:spAutoFit/>
            </a:bodyPr>
            <a:lstStyle/>
            <a:p>
              <a:pPr algn="ctr"/>
              <a:r>
                <a:rPr lang="sv-SE" dirty="0" err="1" smtClean="0"/>
                <a:t>c</a:t>
              </a:r>
              <a:r>
                <a:rPr lang="sv-SE" baseline="-25000" dirty="0" err="1" smtClean="0"/>
                <a:t>in</a:t>
              </a:r>
              <a:endParaRPr lang="sv-SE" dirty="0" smtClean="0">
                <a:solidFill>
                  <a:schemeClr val="tx1"/>
                </a:solidFill>
              </a:endParaRPr>
            </a:p>
          </p:txBody>
        </p:sp>
        <p:cxnSp>
          <p:nvCxnSpPr>
            <p:cNvPr id="14" name="Straight Connector 13"/>
            <p:cNvCxnSpPr/>
            <p:nvPr/>
          </p:nvCxnSpPr>
          <p:spPr>
            <a:xfrm flipH="1">
              <a:off x="4933369" y="3484490"/>
              <a:ext cx="48698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33369" y="4813964"/>
              <a:ext cx="48698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4266040" y="4146824"/>
              <a:ext cx="133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536040" y="4179527"/>
              <a:ext cx="396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14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9|18.9|0.7|0.7|0.8"/>
</p:tagLst>
</file>

<file path=ppt/tags/tag2.xml><?xml version="1.0" encoding="utf-8"?>
<p:tagLst xmlns:a="http://schemas.openxmlformats.org/drawingml/2006/main" xmlns:r="http://schemas.openxmlformats.org/officeDocument/2006/relationships" xmlns:p="http://schemas.openxmlformats.org/presentationml/2006/main">
  <p:tag name="TIMING" val="|28.9|18.9|0.7|0.7|0.8"/>
</p:tagLst>
</file>

<file path=ppt/tags/tag3.xml><?xml version="1.0" encoding="utf-8"?>
<p:tagLst xmlns:a="http://schemas.openxmlformats.org/drawingml/2006/main" xmlns:r="http://schemas.openxmlformats.org/officeDocument/2006/relationships" xmlns:p="http://schemas.openxmlformats.org/presentationml/2006/main">
  <p:tag name="TIMING" val="|28.9|18.9|0.7|0.7|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2433</TotalTime>
  <Words>1338</Words>
  <Application>Microsoft Office PowerPoint</Application>
  <PresentationFormat>On-screen Show (4:3)</PresentationFormat>
  <Paragraphs>448</Paragraphs>
  <Slides>18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Lab 2 Summary</vt:lpstr>
      <vt:lpstr>Prelab 2</vt:lpstr>
      <vt:lpstr>Iterative logic arrays: FULL ADDER</vt:lpstr>
      <vt:lpstr>Iterative logic arrays: FULL ADDER</vt:lpstr>
      <vt:lpstr>Iterative logic arrays: FULL ADDER</vt:lpstr>
      <vt:lpstr>Designing the carry cell</vt:lpstr>
      <vt:lpstr>Designing the carry cell</vt:lpstr>
      <vt:lpstr>Designing the carry cell</vt:lpstr>
      <vt:lpstr>2015 hand-in examples</vt:lpstr>
      <vt:lpstr>2015 hand-in examples</vt:lpstr>
      <vt:lpstr>2017 hand-in example</vt:lpstr>
      <vt:lpstr>2017 hand-in example</vt:lpstr>
      <vt:lpstr>Textbook solution</vt:lpstr>
      <vt:lpstr>Textbook solution</vt:lpstr>
      <vt:lpstr>Textbook solution</vt:lpstr>
      <vt:lpstr>Textbook solution</vt:lpstr>
      <vt:lpstr>Textbook solution</vt:lpstr>
      <vt:lpstr>The End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Inverter</dc:title>
  <dc:creator>användare</dc:creator>
  <cp:lastModifiedBy>användare</cp:lastModifiedBy>
  <cp:revision>157</cp:revision>
  <dcterms:created xsi:type="dcterms:W3CDTF">2016-09-11T17:14:50Z</dcterms:created>
  <dcterms:modified xsi:type="dcterms:W3CDTF">2017-09-18T17:34:36Z</dcterms:modified>
</cp:coreProperties>
</file>