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82" r:id="rId2"/>
    <p:sldId id="285" r:id="rId3"/>
    <p:sldId id="283" r:id="rId4"/>
    <p:sldId id="280" r:id="rId5"/>
    <p:sldId id="284" r:id="rId6"/>
    <p:sldId id="281" r:id="rId7"/>
  </p:sldIdLst>
  <p:sldSz cx="9144000" cy="6858000" type="screen4x3"/>
  <p:notesSz cx="7086600" cy="102235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AFCFE"/>
    <a:srgbClr val="33CC33"/>
    <a:srgbClr val="E6FDFE"/>
    <a:srgbClr val="D6FDFE"/>
    <a:srgbClr val="66FFFF"/>
    <a:srgbClr val="CC9900"/>
    <a:srgbClr val="02ABEA"/>
    <a:srgbClr val="FFC000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7" autoAdjust="0"/>
    <p:restoredTop sz="94656" autoAdjust="0"/>
  </p:normalViewPr>
  <p:slideViewPr>
    <p:cSldViewPr snapToGrid="0">
      <p:cViewPr varScale="1">
        <p:scale>
          <a:sx n="71" d="100"/>
          <a:sy n="71" d="100"/>
        </p:scale>
        <p:origin x="564" y="60"/>
      </p:cViewPr>
      <p:guideLst>
        <p:guide orient="horz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66" tIns="47983" rIns="95966" bIns="47983" numCol="1" anchor="t" anchorCtr="0" compatLnSpc="1">
            <a:prstTxWarp prst="textNoShape">
              <a:avLst/>
            </a:prstTxWarp>
          </a:bodyPr>
          <a:lstStyle>
            <a:lvl1pPr defTabSz="960438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6375" y="0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66" tIns="47983" rIns="95966" bIns="47983" numCol="1" anchor="t" anchorCtr="0" compatLnSpc="1">
            <a:prstTxWarp prst="textNoShape">
              <a:avLst/>
            </a:prstTxWarp>
          </a:bodyPr>
          <a:lstStyle>
            <a:lvl1pPr algn="r" defTabSz="960438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12325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66" tIns="47983" rIns="95966" bIns="47983" numCol="1" anchor="b" anchorCtr="0" compatLnSpc="1">
            <a:prstTxWarp prst="textNoShape">
              <a:avLst/>
            </a:prstTxWarp>
          </a:bodyPr>
          <a:lstStyle>
            <a:lvl1pPr defTabSz="960438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6375" y="9712325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66" tIns="47983" rIns="95966" bIns="47983" numCol="1" anchor="b" anchorCtr="0" compatLnSpc="1">
            <a:prstTxWarp prst="textNoShape">
              <a:avLst/>
            </a:prstTxWarp>
          </a:bodyPr>
          <a:lstStyle>
            <a:lvl1pPr algn="r" defTabSz="960438">
              <a:defRPr sz="1300" b="0" smtClean="0"/>
            </a:lvl1pPr>
          </a:lstStyle>
          <a:p>
            <a:pPr>
              <a:defRPr/>
            </a:pPr>
            <a:fld id="{480FB2BC-9F25-4EE5-A1FE-5A764AC2340D}" type="slidenum">
              <a:rPr lang="en-US" altLang="sv-SE"/>
              <a:pPr>
                <a:defRPr/>
              </a:pPr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3520336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50800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7740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67740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2FB95FA-6886-4C6A-9575-A58A7CAD3589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5581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5326047-BFA5-4C8B-89FA-DE4DE5755089}" type="slidenum">
              <a:rPr lang="sv-SE" altLang="sv-SE" sz="1200"/>
              <a:pPr/>
              <a:t>4</a:t>
            </a:fld>
            <a:endParaRPr lang="sv-SE" altLang="sv-SE" sz="12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 altLang="sv-SE" dirty="0" smtClean="0"/>
          </a:p>
        </p:txBody>
      </p:sp>
    </p:spTree>
    <p:extLst>
      <p:ext uri="{BB962C8B-B14F-4D97-AF65-F5344CB8AC3E}">
        <p14:creationId xmlns:p14="http://schemas.microsoft.com/office/powerpoint/2010/main" val="609653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6CECB0C-CEF7-4792-8124-A06C18958A8E}" type="slidenum">
              <a:rPr lang="sv-SE" altLang="sv-SE" sz="1200"/>
              <a:pPr/>
              <a:t>6</a:t>
            </a:fld>
            <a:endParaRPr lang="sv-SE" altLang="sv-SE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 altLang="sv-SE" dirty="0" smtClean="0"/>
          </a:p>
        </p:txBody>
      </p:sp>
    </p:spTree>
    <p:extLst>
      <p:ext uri="{BB962C8B-B14F-4D97-AF65-F5344CB8AC3E}">
        <p14:creationId xmlns:p14="http://schemas.microsoft.com/office/powerpoint/2010/main" val="1512390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50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160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48488" y="0"/>
            <a:ext cx="2195512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775" y="0"/>
            <a:ext cx="6437313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981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Box 3"/>
          <p:cNvSpPr txBox="1"/>
          <p:nvPr userDrawn="1"/>
        </p:nvSpPr>
        <p:spPr>
          <a:xfrm>
            <a:off x="2247900" y="6489700"/>
            <a:ext cx="311816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b="0" dirty="0" smtClean="0">
                <a:latin typeface="Calibri" panose="020F0502020204030204" pitchFamily="34" charset="0"/>
              </a:rPr>
              <a:t>MCC091 – </a:t>
            </a:r>
            <a:r>
              <a:rPr lang="sv-SE" sz="1100" b="0" dirty="0" err="1" smtClean="0">
                <a:latin typeface="Calibri" panose="020F0502020204030204" pitchFamily="34" charset="0"/>
              </a:rPr>
              <a:t>Introduction</a:t>
            </a:r>
            <a:r>
              <a:rPr lang="sv-SE" sz="1100" b="0" dirty="0" smtClean="0">
                <a:latin typeface="Calibri" panose="020F0502020204030204" pitchFamily="34" charset="0"/>
              </a:rPr>
              <a:t> to </a:t>
            </a:r>
            <a:r>
              <a:rPr lang="sv-SE" sz="1100" b="0" dirty="0" err="1" smtClean="0">
                <a:latin typeface="Calibri" panose="020F0502020204030204" pitchFamily="34" charset="0"/>
              </a:rPr>
              <a:t>Integrated</a:t>
            </a:r>
            <a:r>
              <a:rPr lang="sv-SE" sz="1100" b="0" dirty="0" smtClean="0">
                <a:latin typeface="Calibri" panose="020F0502020204030204" pitchFamily="34" charset="0"/>
              </a:rPr>
              <a:t> Circuit Design</a:t>
            </a:r>
            <a:endParaRPr lang="sv-SE" sz="1100" b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63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4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764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764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641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77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740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0344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9551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2191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/>
        </p:nvSpPr>
        <p:spPr bwMode="auto">
          <a:xfrm>
            <a:off x="1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66FFFF"/>
              </a:gs>
              <a:gs pos="100000">
                <a:srgbClr val="FFFFFF"/>
              </a:gs>
            </a:gsLst>
            <a:path path="rect">
              <a:fillToRect l="100000" b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GB" altLang="sv-SE" dirty="0"/>
          </a:p>
        </p:txBody>
      </p:sp>
      <p:sp>
        <p:nvSpPr>
          <p:cNvPr id="1027" name="Rectangle 16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76400"/>
            <a:ext cx="8077200" cy="416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 dirty="0" err="1" smtClean="0"/>
              <a:t>Klicka</a:t>
            </a:r>
            <a:r>
              <a:rPr lang="en-US" altLang="sv-SE" dirty="0" smtClean="0"/>
              <a:t> </a:t>
            </a:r>
            <a:r>
              <a:rPr lang="en-US" altLang="sv-SE" dirty="0" err="1" smtClean="0"/>
              <a:t>här</a:t>
            </a:r>
            <a:r>
              <a:rPr lang="en-US" altLang="sv-SE" dirty="0" smtClean="0"/>
              <a:t> </a:t>
            </a:r>
            <a:r>
              <a:rPr lang="en-US" altLang="sv-SE" dirty="0" err="1" smtClean="0"/>
              <a:t>för</a:t>
            </a:r>
            <a:r>
              <a:rPr lang="en-US" altLang="sv-SE" dirty="0" smtClean="0"/>
              <a:t> </a:t>
            </a:r>
            <a:r>
              <a:rPr lang="en-US" altLang="sv-SE" dirty="0" err="1" smtClean="0"/>
              <a:t>att</a:t>
            </a:r>
            <a:r>
              <a:rPr lang="en-US" altLang="sv-SE" dirty="0" smtClean="0"/>
              <a:t> </a:t>
            </a:r>
            <a:r>
              <a:rPr lang="en-US" altLang="sv-SE" dirty="0" err="1" smtClean="0"/>
              <a:t>ändra</a:t>
            </a:r>
            <a:r>
              <a:rPr lang="en-US" altLang="sv-SE" dirty="0" smtClean="0"/>
              <a:t> format </a:t>
            </a:r>
            <a:r>
              <a:rPr lang="en-US" altLang="sv-SE" dirty="0" err="1" smtClean="0"/>
              <a:t>på</a:t>
            </a:r>
            <a:r>
              <a:rPr lang="en-US" altLang="sv-SE" dirty="0" smtClean="0"/>
              <a:t> </a:t>
            </a:r>
            <a:r>
              <a:rPr lang="en-US" altLang="sv-SE" dirty="0" err="1" smtClean="0"/>
              <a:t>bakgrundstexten</a:t>
            </a:r>
            <a:endParaRPr lang="en-US" altLang="sv-SE" dirty="0" smtClean="0"/>
          </a:p>
          <a:p>
            <a:pPr lvl="1"/>
            <a:r>
              <a:rPr lang="en-US" altLang="sv-SE" dirty="0" err="1" smtClean="0"/>
              <a:t>Nivå</a:t>
            </a:r>
            <a:r>
              <a:rPr lang="en-US" altLang="sv-SE" dirty="0" smtClean="0"/>
              <a:t> </a:t>
            </a:r>
            <a:r>
              <a:rPr lang="en-US" altLang="sv-SE" dirty="0" err="1" smtClean="0"/>
              <a:t>två</a:t>
            </a:r>
            <a:endParaRPr lang="en-US" altLang="sv-SE" dirty="0" smtClean="0"/>
          </a:p>
          <a:p>
            <a:pPr lvl="2"/>
            <a:r>
              <a:rPr lang="en-US" altLang="sv-SE" dirty="0" err="1" smtClean="0"/>
              <a:t>Nivå</a:t>
            </a:r>
            <a:r>
              <a:rPr lang="en-US" altLang="sv-SE" dirty="0" smtClean="0"/>
              <a:t> </a:t>
            </a:r>
            <a:r>
              <a:rPr lang="en-US" altLang="sv-SE" dirty="0" err="1" smtClean="0"/>
              <a:t>tre</a:t>
            </a:r>
            <a:endParaRPr lang="en-US" altLang="sv-SE" dirty="0" smtClean="0"/>
          </a:p>
          <a:p>
            <a:pPr lvl="3"/>
            <a:r>
              <a:rPr lang="en-US" altLang="sv-SE" dirty="0" err="1" smtClean="0"/>
              <a:t>Nivå</a:t>
            </a:r>
            <a:r>
              <a:rPr lang="en-US" altLang="sv-SE" dirty="0" smtClean="0"/>
              <a:t> </a:t>
            </a:r>
            <a:r>
              <a:rPr lang="en-US" altLang="sv-SE" dirty="0" err="1" smtClean="0"/>
              <a:t>fyra</a:t>
            </a:r>
            <a:endParaRPr lang="en-US" altLang="sv-SE" dirty="0" smtClean="0"/>
          </a:p>
          <a:p>
            <a:pPr lvl="4"/>
            <a:r>
              <a:rPr lang="en-US" altLang="sv-SE" dirty="0" err="1" smtClean="0"/>
              <a:t>Nivå</a:t>
            </a:r>
            <a:r>
              <a:rPr lang="en-US" altLang="sv-SE" dirty="0" smtClean="0"/>
              <a:t> fem</a:t>
            </a:r>
          </a:p>
        </p:txBody>
      </p:sp>
      <p:sp>
        <p:nvSpPr>
          <p:cNvPr id="1028" name="Rectangle 161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0"/>
            <a:ext cx="87852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 dirty="0" err="1" smtClean="0"/>
              <a:t>Klicka</a:t>
            </a:r>
            <a:r>
              <a:rPr lang="en-US" altLang="sv-SE" dirty="0" smtClean="0"/>
              <a:t> </a:t>
            </a:r>
            <a:r>
              <a:rPr lang="en-US" altLang="sv-SE" dirty="0" err="1" smtClean="0"/>
              <a:t>här</a:t>
            </a:r>
            <a:r>
              <a:rPr lang="en-US" altLang="sv-SE" dirty="0" smtClean="0"/>
              <a:t> </a:t>
            </a:r>
            <a:r>
              <a:rPr lang="en-US" altLang="sv-SE" dirty="0" err="1" smtClean="0"/>
              <a:t>för</a:t>
            </a:r>
            <a:r>
              <a:rPr lang="en-US" altLang="sv-SE" dirty="0" smtClean="0"/>
              <a:t> </a:t>
            </a:r>
            <a:r>
              <a:rPr lang="en-US" altLang="sv-SE" dirty="0" err="1" smtClean="0"/>
              <a:t>att</a:t>
            </a:r>
            <a:r>
              <a:rPr lang="en-US" altLang="sv-SE" dirty="0" smtClean="0"/>
              <a:t> </a:t>
            </a:r>
            <a:r>
              <a:rPr lang="en-US" altLang="sv-SE" dirty="0" err="1" smtClean="0"/>
              <a:t>ändra</a:t>
            </a:r>
            <a:r>
              <a:rPr lang="en-US" altLang="sv-SE" dirty="0" smtClean="0"/>
              <a:t> format </a:t>
            </a:r>
            <a:r>
              <a:rPr lang="en-US" altLang="sv-SE" dirty="0" err="1" smtClean="0"/>
              <a:t>på</a:t>
            </a:r>
            <a:r>
              <a:rPr lang="en-US" altLang="sv-SE" dirty="0" smtClean="0"/>
              <a:t> </a:t>
            </a:r>
            <a:r>
              <a:rPr lang="en-US" altLang="sv-SE" dirty="0" err="1" smtClean="0"/>
              <a:t>bakgrundsrubriken</a:t>
            </a:r>
            <a:endParaRPr lang="en-US" altLang="sv-SE" dirty="0" smtClean="0"/>
          </a:p>
        </p:txBody>
      </p:sp>
      <p:pic>
        <p:nvPicPr>
          <p:cNvPr id="1029" name="Picture 176" descr="sigill cut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840413"/>
            <a:ext cx="11430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gif"/><Relationship Id="rId7" Type="http://schemas.openxmlformats.org/officeDocument/2006/relationships/hyperlink" Target="http://www.philamuseum.org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300" y="2130425"/>
            <a:ext cx="8610600" cy="1470025"/>
          </a:xfrm>
        </p:spPr>
        <p:txBody>
          <a:bodyPr/>
          <a:lstStyle/>
          <a:p>
            <a:pPr algn="ctr"/>
            <a:r>
              <a:rPr lang="sv-SE" dirty="0" smtClean="0"/>
              <a:t>This week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/>
          <a:lstStyle/>
          <a:p>
            <a:r>
              <a:rPr lang="sv-SE" dirty="0" smtClean="0"/>
              <a:t>Layout and fabrication </a:t>
            </a:r>
            <a:r>
              <a:rPr lang="sv-SE" dirty="0"/>
              <a:t>of CMOS </a:t>
            </a:r>
            <a:r>
              <a:rPr lang="sv-SE" dirty="0" smtClean="0"/>
              <a:t>circuits</a:t>
            </a:r>
          </a:p>
        </p:txBody>
      </p:sp>
      <p:sp>
        <p:nvSpPr>
          <p:cNvPr id="4" name="Text Box 183"/>
          <p:cNvSpPr txBox="1">
            <a:spLocks noChangeArrowheads="1"/>
          </p:cNvSpPr>
          <p:nvPr/>
        </p:nvSpPr>
        <p:spPr bwMode="auto">
          <a:xfrm>
            <a:off x="228600" y="6583363"/>
            <a:ext cx="6781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sv-SE" sz="1200" dirty="0">
                <a:solidFill>
                  <a:schemeClr val="accent2"/>
                </a:solidFill>
                <a:latin typeface="Verdana" panose="020B0604030504040204" pitchFamily="34" charset="0"/>
              </a:rPr>
              <a:t>After an idea from Peter.Nilsson@es.lth.se</a:t>
            </a:r>
          </a:p>
        </p:txBody>
      </p:sp>
    </p:spTree>
    <p:extLst>
      <p:ext uri="{BB962C8B-B14F-4D97-AF65-F5344CB8AC3E}">
        <p14:creationId xmlns:p14="http://schemas.microsoft.com/office/powerpoint/2010/main" val="207150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300" y="2130425"/>
            <a:ext cx="8610600" cy="1470025"/>
          </a:xfrm>
        </p:spPr>
        <p:txBody>
          <a:bodyPr/>
          <a:lstStyle/>
          <a:p>
            <a:pPr algn="ctr"/>
            <a:r>
              <a:rPr lang="sv-SE" dirty="0" smtClean="0"/>
              <a:t>CMOS </a:t>
            </a:r>
            <a:r>
              <a:rPr lang="sv-SE" dirty="0" err="1" smtClean="0"/>
              <a:t>technology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err="1"/>
              <a:t>Fabrication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CMOS </a:t>
            </a:r>
            <a:r>
              <a:rPr lang="sv-SE" dirty="0" err="1" smtClean="0"/>
              <a:t>circuits</a:t>
            </a:r>
            <a:endParaRPr lang="sv-SE" dirty="0" smtClean="0"/>
          </a:p>
          <a:p>
            <a:r>
              <a:rPr lang="sv-SE" dirty="0" smtClean="0"/>
              <a:t>A short introductory review</a:t>
            </a:r>
            <a:endParaRPr lang="sv-SE" dirty="0"/>
          </a:p>
        </p:txBody>
      </p:sp>
      <p:sp>
        <p:nvSpPr>
          <p:cNvPr id="4" name="Text Box 183"/>
          <p:cNvSpPr txBox="1">
            <a:spLocks noChangeArrowheads="1"/>
          </p:cNvSpPr>
          <p:nvPr/>
        </p:nvSpPr>
        <p:spPr bwMode="auto">
          <a:xfrm>
            <a:off x="228600" y="6583363"/>
            <a:ext cx="6781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sv-SE" sz="1200" dirty="0">
                <a:solidFill>
                  <a:schemeClr val="accent2"/>
                </a:solidFill>
                <a:latin typeface="Verdana" panose="020B0604030504040204" pitchFamily="34" charset="0"/>
              </a:rPr>
              <a:t>After an idea from Peter.Nilsson@es.lth.se</a:t>
            </a:r>
          </a:p>
        </p:txBody>
      </p:sp>
    </p:spTree>
    <p:extLst>
      <p:ext uri="{BB962C8B-B14F-4D97-AF65-F5344CB8AC3E}">
        <p14:creationId xmlns:p14="http://schemas.microsoft.com/office/powerpoint/2010/main" val="390863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Photolithography</a:t>
            </a:r>
            <a:endParaRPr lang="sv-SE" dirty="0"/>
          </a:p>
        </p:txBody>
      </p:sp>
      <p:grpSp>
        <p:nvGrpSpPr>
          <p:cNvPr id="5" name="Group 160"/>
          <p:cNvGrpSpPr>
            <a:grpSpLocks/>
          </p:cNvGrpSpPr>
          <p:nvPr/>
        </p:nvGrpSpPr>
        <p:grpSpPr bwMode="auto">
          <a:xfrm>
            <a:off x="266700" y="4799013"/>
            <a:ext cx="6413500" cy="1601787"/>
            <a:chOff x="168" y="3023"/>
            <a:chExt cx="4040" cy="1009"/>
          </a:xfrm>
        </p:grpSpPr>
        <p:sp>
          <p:nvSpPr>
            <p:cNvPr id="6" name="Rectangle 46"/>
            <p:cNvSpPr>
              <a:spLocks noChangeArrowheads="1"/>
            </p:cNvSpPr>
            <p:nvPr/>
          </p:nvSpPr>
          <p:spPr bwMode="auto">
            <a:xfrm>
              <a:off x="678" y="3765"/>
              <a:ext cx="8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 dirty="0" smtClean="0">
                  <a:solidFill>
                    <a:srgbClr val="000000"/>
                  </a:solidFill>
                  <a:latin typeface="Geneva"/>
                </a:rPr>
                <a:t>Silicon substrate</a:t>
              </a:r>
              <a:endParaRPr lang="sv-SE" altLang="sv-SE" sz="1400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" name="Rectangle 74"/>
            <p:cNvSpPr>
              <a:spLocks noChangeArrowheads="1"/>
            </p:cNvSpPr>
            <p:nvPr/>
          </p:nvSpPr>
          <p:spPr bwMode="auto">
            <a:xfrm>
              <a:off x="168" y="3023"/>
              <a:ext cx="4040" cy="1009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66700" y="1143000"/>
            <a:ext cx="7782606" cy="3638851"/>
            <a:chOff x="266700" y="1143000"/>
            <a:chExt cx="7782606" cy="3638851"/>
          </a:xfrm>
        </p:grpSpPr>
        <p:sp>
          <p:nvSpPr>
            <p:cNvPr id="4" name="Text Box 195"/>
            <p:cNvSpPr txBox="1">
              <a:spLocks noChangeArrowheads="1"/>
            </p:cNvSpPr>
            <p:nvPr/>
          </p:nvSpPr>
          <p:spPr bwMode="auto">
            <a:xfrm>
              <a:off x="6042025" y="1143000"/>
              <a:ext cx="200728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v-SE" altLang="sv-SE" sz="2000" dirty="0" err="1" smtClean="0">
                  <a:solidFill>
                    <a:schemeClr val="tx1"/>
                  </a:solidFill>
                  <a:latin typeface="Arial" panose="020B0604020202020204" pitchFamily="34" charset="0"/>
                </a:rPr>
                <a:t>Deposit</a:t>
              </a:r>
              <a:r>
                <a:rPr lang="sv-SE" altLang="sv-SE" sz="2000" dirty="0" smtClean="0">
                  <a:solidFill>
                    <a:schemeClr val="tx1"/>
                  </a:solidFill>
                  <a:latin typeface="Arial" panose="020B0604020202020204" pitchFamily="34" charset="0"/>
                </a:rPr>
                <a:t> a </a:t>
              </a:r>
              <a:r>
                <a:rPr lang="sv-SE" altLang="sv-SE" sz="2000" dirty="0" err="1" smtClean="0">
                  <a:solidFill>
                    <a:schemeClr val="tx1"/>
                  </a:solidFill>
                  <a:latin typeface="Arial" panose="020B0604020202020204" pitchFamily="34" charset="0"/>
                </a:rPr>
                <a:t>layer</a:t>
              </a:r>
              <a:endParaRPr lang="en-US" altLang="sv-SE" sz="20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" name="Rectangle 74"/>
            <p:cNvSpPr>
              <a:spLocks noChangeArrowheads="1"/>
            </p:cNvSpPr>
            <p:nvPr/>
          </p:nvSpPr>
          <p:spPr bwMode="auto">
            <a:xfrm>
              <a:off x="266700" y="4464351"/>
              <a:ext cx="6413500" cy="317500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66700" y="2643110"/>
            <a:ext cx="6413500" cy="1795841"/>
            <a:chOff x="266700" y="2643110"/>
            <a:chExt cx="6413500" cy="1795841"/>
          </a:xfrm>
        </p:grpSpPr>
        <p:sp>
          <p:nvSpPr>
            <p:cNvPr id="20" name="Rectangle 74"/>
            <p:cNvSpPr>
              <a:spLocks noChangeArrowheads="1"/>
            </p:cNvSpPr>
            <p:nvPr/>
          </p:nvSpPr>
          <p:spPr bwMode="auto">
            <a:xfrm>
              <a:off x="3213100" y="3129445"/>
              <a:ext cx="2027100" cy="1309506"/>
            </a:xfrm>
            <a:prstGeom prst="rect">
              <a:avLst/>
            </a:prstGeom>
            <a:pattFill prst="dkVert">
              <a:fgClr>
                <a:srgbClr val="FFFF00"/>
              </a:fgClr>
              <a:bgClr>
                <a:schemeClr val="bg1"/>
              </a:bgClr>
            </a:pattFill>
            <a:ln w="19050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9" name="Rectangle 74"/>
            <p:cNvSpPr>
              <a:spLocks noChangeArrowheads="1"/>
            </p:cNvSpPr>
            <p:nvPr/>
          </p:nvSpPr>
          <p:spPr bwMode="auto">
            <a:xfrm>
              <a:off x="266700" y="2643110"/>
              <a:ext cx="6413500" cy="675575"/>
            </a:xfrm>
            <a:prstGeom prst="rect">
              <a:avLst/>
            </a:prstGeom>
            <a:pattFill prst="dkVert">
              <a:fgClr>
                <a:srgbClr val="FFFF00"/>
              </a:fgClr>
              <a:bgClr>
                <a:schemeClr val="bg1"/>
              </a:bgClr>
            </a:pattFill>
            <a:ln w="19050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66700" y="3145019"/>
            <a:ext cx="6413500" cy="249866"/>
            <a:chOff x="266700" y="3145019"/>
            <a:chExt cx="6413500" cy="249866"/>
          </a:xfrm>
        </p:grpSpPr>
        <p:sp>
          <p:nvSpPr>
            <p:cNvPr id="15" name="Rectangle 74"/>
            <p:cNvSpPr>
              <a:spLocks noChangeArrowheads="1"/>
            </p:cNvSpPr>
            <p:nvPr/>
          </p:nvSpPr>
          <p:spPr bwMode="auto">
            <a:xfrm>
              <a:off x="266700" y="3145019"/>
              <a:ext cx="6413500" cy="179526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" name="Rectangle 74"/>
            <p:cNvSpPr>
              <a:spLocks noChangeArrowheads="1"/>
            </p:cNvSpPr>
            <p:nvPr/>
          </p:nvSpPr>
          <p:spPr bwMode="auto">
            <a:xfrm>
              <a:off x="266700" y="3318685"/>
              <a:ext cx="2946400" cy="762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" name="Rectangle 74"/>
            <p:cNvSpPr>
              <a:spLocks noChangeArrowheads="1"/>
            </p:cNvSpPr>
            <p:nvPr/>
          </p:nvSpPr>
          <p:spPr bwMode="auto">
            <a:xfrm>
              <a:off x="5240200" y="3318685"/>
              <a:ext cx="1440000" cy="762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8" name="Text Box 199"/>
          <p:cNvSpPr txBox="1">
            <a:spLocks noChangeArrowheads="1"/>
          </p:cNvSpPr>
          <p:nvPr/>
        </p:nvSpPr>
        <p:spPr bwMode="auto">
          <a:xfrm>
            <a:off x="6042024" y="1916112"/>
            <a:ext cx="28352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Use</a:t>
            </a: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 mask to </a:t>
            </a: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pattern</a:t>
            </a: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layer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" name="Text Box 198"/>
          <p:cNvSpPr txBox="1">
            <a:spLocks noChangeArrowheads="1"/>
          </p:cNvSpPr>
          <p:nvPr/>
        </p:nvSpPr>
        <p:spPr bwMode="auto">
          <a:xfrm>
            <a:off x="6042025" y="1544938"/>
            <a:ext cx="26068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Spin-on </a:t>
            </a: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photoresist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74"/>
          <p:cNvSpPr>
            <a:spLocks noChangeArrowheads="1"/>
          </p:cNvSpPr>
          <p:nvPr/>
        </p:nvSpPr>
        <p:spPr bwMode="auto">
          <a:xfrm>
            <a:off x="266700" y="4144215"/>
            <a:ext cx="6413500" cy="317500"/>
          </a:xfrm>
          <a:prstGeom prst="rect">
            <a:avLst/>
          </a:prstGeom>
          <a:solidFill>
            <a:srgbClr val="FFC000"/>
          </a:solidFill>
          <a:ln w="19050">
            <a:noFill/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Rectangle 74"/>
          <p:cNvSpPr>
            <a:spLocks noChangeArrowheads="1"/>
          </p:cNvSpPr>
          <p:nvPr/>
        </p:nvSpPr>
        <p:spPr bwMode="auto">
          <a:xfrm>
            <a:off x="3213100" y="4140986"/>
            <a:ext cx="2027100" cy="317500"/>
          </a:xfrm>
          <a:prstGeom prst="rect">
            <a:avLst/>
          </a:prstGeom>
          <a:pattFill prst="dkVert">
            <a:fgClr>
              <a:srgbClr val="FFC000"/>
            </a:fgClr>
            <a:bgClr>
              <a:schemeClr val="bg1"/>
            </a:bgClr>
          </a:pattFill>
          <a:ln w="19050">
            <a:noFill/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" name="Text Box 198"/>
          <p:cNvSpPr txBox="1">
            <a:spLocks noChangeArrowheads="1"/>
          </p:cNvSpPr>
          <p:nvPr/>
        </p:nvSpPr>
        <p:spPr bwMode="auto">
          <a:xfrm>
            <a:off x="6796636" y="4454882"/>
            <a:ext cx="168026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Etch</a:t>
            </a: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pattern</a:t>
            </a:r>
            <a:endParaRPr lang="sv-SE" altLang="sv-SE" sz="2000" dirty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6" name="Text Box 195"/>
          <p:cNvSpPr txBox="1">
            <a:spLocks noChangeArrowheads="1"/>
          </p:cNvSpPr>
          <p:nvPr/>
        </p:nvSpPr>
        <p:spPr bwMode="auto">
          <a:xfrm>
            <a:off x="6796636" y="4811670"/>
            <a:ext cx="202170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Remove</a:t>
            </a: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photo</a:t>
            </a:r>
            <a:endParaRPr lang="sv-SE" altLang="sv-SE" sz="2000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r</a:t>
            </a: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esist</a:t>
            </a: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 (</a:t>
            </a: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ashing</a:t>
            </a: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9" name="Text Box 195"/>
          <p:cNvSpPr txBox="1">
            <a:spLocks noChangeArrowheads="1"/>
          </p:cNvSpPr>
          <p:nvPr/>
        </p:nvSpPr>
        <p:spPr bwMode="auto">
          <a:xfrm>
            <a:off x="6796636" y="3145019"/>
            <a:ext cx="21970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Develop</a:t>
            </a: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photo-resist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0" name="Rectangle 74"/>
          <p:cNvSpPr>
            <a:spLocks noChangeArrowheads="1"/>
          </p:cNvSpPr>
          <p:nvPr/>
        </p:nvSpPr>
        <p:spPr bwMode="auto">
          <a:xfrm>
            <a:off x="3213100" y="4143164"/>
            <a:ext cx="2027100" cy="317500"/>
          </a:xfrm>
          <a:prstGeom prst="rect">
            <a:avLst/>
          </a:prstGeom>
          <a:solidFill>
            <a:srgbClr val="DAFCFE"/>
          </a:solidFill>
          <a:ln w="19050">
            <a:noFill/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" name="Rectangle 74"/>
          <p:cNvSpPr>
            <a:spLocks noChangeArrowheads="1"/>
          </p:cNvSpPr>
          <p:nvPr/>
        </p:nvSpPr>
        <p:spPr bwMode="auto">
          <a:xfrm>
            <a:off x="3213100" y="4438951"/>
            <a:ext cx="2027100" cy="349354"/>
          </a:xfrm>
          <a:prstGeom prst="rect">
            <a:avLst/>
          </a:prstGeom>
          <a:solidFill>
            <a:srgbClr val="DAFCFE"/>
          </a:solidFill>
          <a:ln w="19050">
            <a:noFill/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Text Box 195"/>
          <p:cNvSpPr txBox="1">
            <a:spLocks noChangeArrowheads="1"/>
          </p:cNvSpPr>
          <p:nvPr/>
        </p:nvSpPr>
        <p:spPr bwMode="auto">
          <a:xfrm>
            <a:off x="6796635" y="2538059"/>
            <a:ext cx="2197100" cy="725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Expose</a:t>
            </a: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photo</a:t>
            </a: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- </a:t>
            </a: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resist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8" name="Text Box 198"/>
          <p:cNvSpPr txBox="1">
            <a:spLocks noChangeArrowheads="1"/>
          </p:cNvSpPr>
          <p:nvPr/>
        </p:nvSpPr>
        <p:spPr bwMode="auto">
          <a:xfrm>
            <a:off x="6796635" y="3762855"/>
            <a:ext cx="21971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Leaves</a:t>
            </a: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only</a:t>
            </a: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un-exposed</a:t>
            </a: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resist</a:t>
            </a:r>
            <a:endParaRPr lang="sv-SE" altLang="sv-SE" sz="2000" dirty="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101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1" grpId="0"/>
      <p:bldP spid="12" grpId="0" animBg="1"/>
      <p:bldP spid="12" grpId="1" animBg="1"/>
      <p:bldP spid="24" grpId="0" animBg="1"/>
      <p:bldP spid="30" grpId="0"/>
      <p:bldP spid="36" grpId="0"/>
      <p:bldP spid="29" grpId="0"/>
      <p:bldP spid="40" grpId="0" animBg="1"/>
      <p:bldP spid="41" grpId="0" animBg="1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1" name="Rectangle 39"/>
          <p:cNvSpPr>
            <a:spLocks noChangeArrowheads="1"/>
          </p:cNvSpPr>
          <p:nvPr/>
        </p:nvSpPr>
        <p:spPr bwMode="auto">
          <a:xfrm>
            <a:off x="3484563" y="2290763"/>
            <a:ext cx="2890838" cy="1112837"/>
          </a:xfrm>
          <a:prstGeom prst="rect">
            <a:avLst/>
          </a:prstGeom>
          <a:solidFill>
            <a:srgbClr val="CC9900"/>
          </a:solidFill>
          <a:ln w="19050">
            <a:solidFill>
              <a:srgbClr val="CC99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921600" y="2538000"/>
            <a:ext cx="5100637" cy="2252663"/>
            <a:chOff x="921600" y="2538000"/>
            <a:chExt cx="5100637" cy="2252663"/>
          </a:xfrm>
        </p:grpSpPr>
        <p:sp>
          <p:nvSpPr>
            <p:cNvPr id="4215" name="Rectangle 79"/>
            <p:cNvSpPr>
              <a:spLocks noChangeArrowheads="1"/>
            </p:cNvSpPr>
            <p:nvPr/>
          </p:nvSpPr>
          <p:spPr bwMode="auto">
            <a:xfrm>
              <a:off x="977162" y="2538000"/>
              <a:ext cx="2187575" cy="612775"/>
            </a:xfrm>
            <a:prstGeom prst="rect">
              <a:avLst/>
            </a:prstGeom>
            <a:solidFill>
              <a:srgbClr val="33CC33"/>
            </a:solidFill>
            <a:ln w="19050">
              <a:solidFill>
                <a:srgbClr val="33CC33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6" name="Rectangle 106"/>
            <p:cNvSpPr>
              <a:spLocks noChangeArrowheads="1"/>
            </p:cNvSpPr>
            <p:nvPr/>
          </p:nvSpPr>
          <p:spPr bwMode="auto">
            <a:xfrm>
              <a:off x="3834662" y="2538000"/>
              <a:ext cx="2187575" cy="612775"/>
            </a:xfrm>
            <a:prstGeom prst="rect">
              <a:avLst/>
            </a:prstGeom>
            <a:solidFill>
              <a:srgbClr val="33CC33"/>
            </a:solidFill>
            <a:ln w="19050">
              <a:solidFill>
                <a:srgbClr val="33CC33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7" name="Rectangle 36"/>
            <p:cNvSpPr>
              <a:spLocks noChangeArrowheads="1"/>
            </p:cNvSpPr>
            <p:nvPr/>
          </p:nvSpPr>
          <p:spPr bwMode="auto">
            <a:xfrm>
              <a:off x="3766400" y="4611275"/>
              <a:ext cx="2235200" cy="179388"/>
            </a:xfrm>
            <a:prstGeom prst="rect">
              <a:avLst/>
            </a:prstGeom>
            <a:solidFill>
              <a:srgbClr val="FCF3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8" name="Rectangle 37"/>
            <p:cNvSpPr>
              <a:spLocks noChangeArrowheads="1"/>
            </p:cNvSpPr>
            <p:nvPr/>
          </p:nvSpPr>
          <p:spPr bwMode="auto">
            <a:xfrm>
              <a:off x="921600" y="4611275"/>
              <a:ext cx="2201862" cy="179388"/>
            </a:xfrm>
            <a:prstGeom prst="rect">
              <a:avLst/>
            </a:prstGeom>
            <a:solidFill>
              <a:srgbClr val="FCF3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4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-266700"/>
            <a:ext cx="8785225" cy="1143000"/>
          </a:xfrm>
        </p:spPr>
        <p:txBody>
          <a:bodyPr/>
          <a:lstStyle/>
          <a:p>
            <a:r>
              <a:rPr lang="sv-SE" altLang="sv-SE" smtClean="0"/>
              <a:t>CMOS Layout</a:t>
            </a:r>
          </a:p>
        </p:txBody>
      </p:sp>
      <p:sp>
        <p:nvSpPr>
          <p:cNvPr id="175146" name="Rectangle 42"/>
          <p:cNvSpPr>
            <a:spLocks noChangeArrowheads="1"/>
          </p:cNvSpPr>
          <p:nvPr/>
        </p:nvSpPr>
        <p:spPr bwMode="auto">
          <a:xfrm>
            <a:off x="259200" y="4154400"/>
            <a:ext cx="6426200" cy="631825"/>
          </a:xfrm>
          <a:prstGeom prst="rect">
            <a:avLst/>
          </a:prstGeom>
          <a:solidFill>
            <a:srgbClr val="FCF30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479800" y="4800600"/>
            <a:ext cx="2894013" cy="965200"/>
            <a:chOff x="3479800" y="4800600"/>
            <a:chExt cx="2894013" cy="965200"/>
          </a:xfrm>
          <a:solidFill>
            <a:srgbClr val="CC9900"/>
          </a:solidFill>
        </p:grpSpPr>
        <p:sp>
          <p:nvSpPr>
            <p:cNvPr id="4222" name="Rectangle 43"/>
            <p:cNvSpPr>
              <a:spLocks noChangeArrowheads="1"/>
            </p:cNvSpPr>
            <p:nvPr/>
          </p:nvSpPr>
          <p:spPr bwMode="auto">
            <a:xfrm>
              <a:off x="3479800" y="4800600"/>
              <a:ext cx="2894013" cy="965200"/>
            </a:xfrm>
            <a:prstGeom prst="rect">
              <a:avLst/>
            </a:prstGeom>
            <a:grpFill/>
            <a:ln w="19050">
              <a:solidFill>
                <a:srgbClr val="CC9900"/>
              </a:solidFill>
              <a:miter lim="800000"/>
              <a:headEnd/>
              <a:tailEnd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5151" name="Rectangle 47"/>
            <p:cNvSpPr>
              <a:spLocks noChangeArrowheads="1"/>
            </p:cNvSpPr>
            <p:nvPr/>
          </p:nvSpPr>
          <p:spPr bwMode="auto">
            <a:xfrm>
              <a:off x="4140200" y="5387975"/>
              <a:ext cx="463550" cy="212725"/>
            </a:xfrm>
            <a:prstGeom prst="rect">
              <a:avLst/>
            </a:prstGeom>
            <a:grpFill/>
            <a:ln w="9525">
              <a:solidFill>
                <a:srgbClr val="CC9900"/>
              </a:solidFill>
              <a:miter lim="800000"/>
              <a:headEnd/>
              <a:tailEnd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 dirty="0">
                  <a:solidFill>
                    <a:srgbClr val="000000"/>
                  </a:solidFill>
                  <a:latin typeface="Geneva"/>
                </a:rPr>
                <a:t>n-well</a:t>
              </a:r>
              <a:endParaRPr lang="sv-SE" altLang="sv-SE" sz="1400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162"/>
          <p:cNvGrpSpPr>
            <a:grpSpLocks/>
          </p:cNvGrpSpPr>
          <p:nvPr/>
        </p:nvGrpSpPr>
        <p:grpSpPr bwMode="auto">
          <a:xfrm>
            <a:off x="4851400" y="4916488"/>
            <a:ext cx="1006475" cy="1201737"/>
            <a:chOff x="3056" y="3097"/>
            <a:chExt cx="634" cy="757"/>
          </a:xfrm>
        </p:grpSpPr>
        <p:sp>
          <p:nvSpPr>
            <p:cNvPr id="4213" name="Rectangle 67"/>
            <p:cNvSpPr>
              <a:spLocks noChangeArrowheads="1"/>
            </p:cNvSpPr>
            <p:nvPr/>
          </p:nvSpPr>
          <p:spPr bwMode="auto">
            <a:xfrm>
              <a:off x="3056" y="3720"/>
              <a:ext cx="63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>
                  <a:solidFill>
                    <a:srgbClr val="000000"/>
                  </a:solidFill>
                  <a:latin typeface="Geneva"/>
                </a:rPr>
                <a:t>VDD-contact</a:t>
              </a:r>
              <a:endParaRPr lang="sv-SE" altLang="sv-SE" sz="1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4" name="Line 68"/>
            <p:cNvSpPr>
              <a:spLocks noChangeShapeType="1"/>
            </p:cNvSpPr>
            <p:nvPr/>
          </p:nvSpPr>
          <p:spPr bwMode="auto">
            <a:xfrm flipV="1">
              <a:off x="3596" y="3097"/>
              <a:ext cx="46" cy="6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4110" name="Group 160"/>
          <p:cNvGrpSpPr>
            <a:grpSpLocks/>
          </p:cNvGrpSpPr>
          <p:nvPr/>
        </p:nvGrpSpPr>
        <p:grpSpPr bwMode="auto">
          <a:xfrm>
            <a:off x="266700" y="4799013"/>
            <a:ext cx="6413500" cy="1601787"/>
            <a:chOff x="168" y="3023"/>
            <a:chExt cx="4040" cy="1009"/>
          </a:xfrm>
        </p:grpSpPr>
        <p:sp>
          <p:nvSpPr>
            <p:cNvPr id="4211" name="Rectangle 46"/>
            <p:cNvSpPr>
              <a:spLocks noChangeArrowheads="1"/>
            </p:cNvSpPr>
            <p:nvPr/>
          </p:nvSpPr>
          <p:spPr bwMode="auto">
            <a:xfrm>
              <a:off x="678" y="3765"/>
              <a:ext cx="115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 dirty="0" smtClean="0">
                  <a:solidFill>
                    <a:srgbClr val="000000"/>
                  </a:solidFill>
                  <a:latin typeface="Geneva"/>
                </a:rPr>
                <a:t>p-type silicon substrate</a:t>
              </a:r>
              <a:endParaRPr lang="sv-SE" altLang="sv-SE" sz="1400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12" name="Rectangle 74"/>
            <p:cNvSpPr>
              <a:spLocks noChangeArrowheads="1"/>
            </p:cNvSpPr>
            <p:nvPr/>
          </p:nvSpPr>
          <p:spPr bwMode="auto">
            <a:xfrm>
              <a:off x="168" y="3023"/>
              <a:ext cx="4040" cy="1009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4111" name="Rectangle 28"/>
          <p:cNvSpPr>
            <a:spLocks noChangeArrowheads="1"/>
          </p:cNvSpPr>
          <p:nvPr/>
        </p:nvSpPr>
        <p:spPr bwMode="auto">
          <a:xfrm>
            <a:off x="3449638" y="714375"/>
            <a:ext cx="13811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sv-SE" sz="1400" b="0">
                <a:solidFill>
                  <a:srgbClr val="000000"/>
                </a:solidFill>
                <a:latin typeface="Geneva"/>
              </a:rPr>
              <a:t>in</a:t>
            </a:r>
            <a:endParaRPr lang="sv-SE" altLang="sv-SE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7" name="Group 170"/>
          <p:cNvGrpSpPr>
            <a:grpSpLocks/>
          </p:cNvGrpSpPr>
          <p:nvPr/>
        </p:nvGrpSpPr>
        <p:grpSpPr bwMode="auto">
          <a:xfrm>
            <a:off x="923925" y="4803775"/>
            <a:ext cx="4441825" cy="304800"/>
            <a:chOff x="594" y="3144"/>
            <a:chExt cx="2798" cy="192"/>
          </a:xfrm>
        </p:grpSpPr>
        <p:grpSp>
          <p:nvGrpSpPr>
            <p:cNvPr id="4203" name="Group 156"/>
            <p:cNvGrpSpPr>
              <a:grpSpLocks/>
            </p:cNvGrpSpPr>
            <p:nvPr/>
          </p:nvGrpSpPr>
          <p:grpSpPr bwMode="auto">
            <a:xfrm>
              <a:off x="594" y="3144"/>
              <a:ext cx="2798" cy="192"/>
              <a:chOff x="594" y="3032"/>
              <a:chExt cx="2798" cy="192"/>
            </a:xfrm>
          </p:grpSpPr>
          <p:sp>
            <p:nvSpPr>
              <p:cNvPr id="4208" name="AutoShape 94"/>
              <p:cNvSpPr>
                <a:spLocks/>
              </p:cNvSpPr>
              <p:nvPr/>
            </p:nvSpPr>
            <p:spPr bwMode="auto">
              <a:xfrm rot="5400000">
                <a:off x="684" y="2942"/>
                <a:ext cx="192" cy="372"/>
              </a:xfrm>
              <a:prstGeom prst="rightBracket">
                <a:avLst>
                  <a:gd name="adj" fmla="val 22281"/>
                </a:avLst>
              </a:prstGeom>
              <a:solidFill>
                <a:srgbClr val="33CC33"/>
              </a:solidFill>
              <a:ln w="12700">
                <a:solidFill>
                  <a:srgbClr val="33CC33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09" name="AutoShape 116"/>
              <p:cNvSpPr>
                <a:spLocks/>
              </p:cNvSpPr>
              <p:nvPr/>
            </p:nvSpPr>
            <p:spPr bwMode="auto">
              <a:xfrm rot="5400000">
                <a:off x="2517" y="2916"/>
                <a:ext cx="192" cy="424"/>
              </a:xfrm>
              <a:prstGeom prst="rightBracket">
                <a:avLst>
                  <a:gd name="adj" fmla="val 25672"/>
                </a:avLst>
              </a:prstGeom>
              <a:solidFill>
                <a:srgbClr val="33CC33"/>
              </a:solidFill>
              <a:ln w="12700">
                <a:solidFill>
                  <a:srgbClr val="33CC33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10" name="AutoShape 117"/>
              <p:cNvSpPr>
                <a:spLocks/>
              </p:cNvSpPr>
              <p:nvPr/>
            </p:nvSpPr>
            <p:spPr bwMode="auto">
              <a:xfrm rot="5400000">
                <a:off x="3124" y="2956"/>
                <a:ext cx="192" cy="344"/>
              </a:xfrm>
              <a:prstGeom prst="rightBracket">
                <a:avLst>
                  <a:gd name="adj" fmla="val 20828"/>
                </a:avLst>
              </a:prstGeom>
              <a:solidFill>
                <a:srgbClr val="33CC33"/>
              </a:solidFill>
              <a:ln w="12700">
                <a:solidFill>
                  <a:srgbClr val="33CC33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4204" name="Group 167"/>
            <p:cNvGrpSpPr>
              <a:grpSpLocks/>
            </p:cNvGrpSpPr>
            <p:nvPr/>
          </p:nvGrpSpPr>
          <p:grpSpPr bwMode="auto">
            <a:xfrm>
              <a:off x="700" y="3161"/>
              <a:ext cx="2579" cy="134"/>
              <a:chOff x="700" y="3049"/>
              <a:chExt cx="2579" cy="134"/>
            </a:xfrm>
          </p:grpSpPr>
          <p:sp>
            <p:nvSpPr>
              <p:cNvPr id="4205" name="Rectangle 90"/>
              <p:cNvSpPr>
                <a:spLocks noChangeArrowheads="1"/>
              </p:cNvSpPr>
              <p:nvPr/>
            </p:nvSpPr>
            <p:spPr bwMode="auto">
              <a:xfrm>
                <a:off x="2564" y="3049"/>
                <a:ext cx="127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sv-SE" sz="1400" b="0">
                    <a:solidFill>
                      <a:srgbClr val="000000"/>
                    </a:solidFill>
                    <a:latin typeface="Geneva"/>
                  </a:rPr>
                  <a:t>p+</a:t>
                </a:r>
                <a:endParaRPr lang="sv-SE" altLang="sv-SE" sz="1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06" name="Rectangle 91"/>
              <p:cNvSpPr>
                <a:spLocks noChangeArrowheads="1"/>
              </p:cNvSpPr>
              <p:nvPr/>
            </p:nvSpPr>
            <p:spPr bwMode="auto">
              <a:xfrm>
                <a:off x="3152" y="3049"/>
                <a:ext cx="127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sv-SE" sz="1400" b="0" dirty="0">
                    <a:solidFill>
                      <a:srgbClr val="000000"/>
                    </a:solidFill>
                    <a:latin typeface="Geneva"/>
                  </a:rPr>
                  <a:t>p+</a:t>
                </a:r>
                <a:endParaRPr lang="sv-SE" altLang="sv-SE" sz="1400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07" name="Rectangle 120"/>
              <p:cNvSpPr>
                <a:spLocks noChangeArrowheads="1"/>
              </p:cNvSpPr>
              <p:nvPr/>
            </p:nvSpPr>
            <p:spPr bwMode="auto">
              <a:xfrm>
                <a:off x="700" y="3049"/>
                <a:ext cx="127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sv-SE" sz="1400" b="0">
                    <a:solidFill>
                      <a:srgbClr val="000000"/>
                    </a:solidFill>
                    <a:latin typeface="Geneva"/>
                  </a:rPr>
                  <a:t>p+</a:t>
                </a:r>
                <a:endParaRPr lang="sv-SE" altLang="sv-SE" sz="1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1" name="Group 189"/>
          <p:cNvGrpSpPr>
            <a:grpSpLocks/>
          </p:cNvGrpSpPr>
          <p:nvPr/>
        </p:nvGrpSpPr>
        <p:grpSpPr bwMode="auto">
          <a:xfrm>
            <a:off x="1520825" y="4803775"/>
            <a:ext cx="4457700" cy="304800"/>
            <a:chOff x="958" y="3032"/>
            <a:chExt cx="2808" cy="192"/>
          </a:xfrm>
        </p:grpSpPr>
        <p:sp>
          <p:nvSpPr>
            <p:cNvPr id="4194" name="AutoShape 114"/>
            <p:cNvSpPr>
              <a:spLocks/>
            </p:cNvSpPr>
            <p:nvPr/>
          </p:nvSpPr>
          <p:spPr bwMode="auto">
            <a:xfrm rot="5400000">
              <a:off x="1041" y="2949"/>
              <a:ext cx="192" cy="357"/>
            </a:xfrm>
            <a:prstGeom prst="rightBracket">
              <a:avLst>
                <a:gd name="adj" fmla="val 21615"/>
              </a:avLst>
            </a:prstGeom>
            <a:solidFill>
              <a:srgbClr val="33CC33"/>
            </a:solidFill>
            <a:ln w="12700">
              <a:solidFill>
                <a:srgbClr val="33CC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5" name="AutoShape 115"/>
            <p:cNvSpPr>
              <a:spLocks/>
            </p:cNvSpPr>
            <p:nvPr/>
          </p:nvSpPr>
          <p:spPr bwMode="auto">
            <a:xfrm rot="5400000">
              <a:off x="1659" y="2919"/>
              <a:ext cx="192" cy="418"/>
            </a:xfrm>
            <a:prstGeom prst="rightBracket">
              <a:avLst>
                <a:gd name="adj" fmla="val 25309"/>
              </a:avLst>
            </a:prstGeom>
            <a:solidFill>
              <a:srgbClr val="33CC33"/>
            </a:solidFill>
            <a:ln w="12700">
              <a:solidFill>
                <a:srgbClr val="33CC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6" name="AutoShape 118"/>
            <p:cNvSpPr>
              <a:spLocks/>
            </p:cNvSpPr>
            <p:nvPr/>
          </p:nvSpPr>
          <p:spPr bwMode="auto">
            <a:xfrm rot="5400000">
              <a:off x="3479" y="2937"/>
              <a:ext cx="192" cy="382"/>
            </a:xfrm>
            <a:prstGeom prst="rightBracket">
              <a:avLst>
                <a:gd name="adj" fmla="val 23129"/>
              </a:avLst>
            </a:prstGeom>
            <a:solidFill>
              <a:srgbClr val="33CC33"/>
            </a:solidFill>
            <a:ln w="12700">
              <a:solidFill>
                <a:srgbClr val="33CC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7" name="Rectangle 81"/>
            <p:cNvSpPr>
              <a:spLocks noChangeArrowheads="1"/>
            </p:cNvSpPr>
            <p:nvPr/>
          </p:nvSpPr>
          <p:spPr bwMode="auto">
            <a:xfrm>
              <a:off x="3522" y="3049"/>
              <a:ext cx="12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>
                  <a:solidFill>
                    <a:srgbClr val="000000"/>
                  </a:solidFill>
                  <a:latin typeface="Geneva"/>
                </a:rPr>
                <a:t>n+</a:t>
              </a:r>
              <a:endParaRPr lang="sv-SE" altLang="sv-SE" sz="1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8" name="Rectangle 119"/>
            <p:cNvSpPr>
              <a:spLocks noChangeArrowheads="1"/>
            </p:cNvSpPr>
            <p:nvPr/>
          </p:nvSpPr>
          <p:spPr bwMode="auto">
            <a:xfrm>
              <a:off x="1658" y="3049"/>
              <a:ext cx="12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>
                  <a:solidFill>
                    <a:srgbClr val="000000"/>
                  </a:solidFill>
                  <a:latin typeface="Geneva"/>
                </a:rPr>
                <a:t>n+</a:t>
              </a:r>
              <a:endParaRPr lang="sv-SE" altLang="sv-SE" sz="1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9" name="Rectangle 121"/>
            <p:cNvSpPr>
              <a:spLocks noChangeArrowheads="1"/>
            </p:cNvSpPr>
            <p:nvPr/>
          </p:nvSpPr>
          <p:spPr bwMode="auto">
            <a:xfrm>
              <a:off x="1072" y="3049"/>
              <a:ext cx="12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>
                  <a:solidFill>
                    <a:srgbClr val="000000"/>
                  </a:solidFill>
                  <a:latin typeface="Geneva"/>
                </a:rPr>
                <a:t>n+</a:t>
              </a:r>
              <a:endParaRPr lang="sv-SE" altLang="sv-SE" sz="1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3" name="Group 163"/>
          <p:cNvGrpSpPr>
            <a:grpSpLocks/>
          </p:cNvGrpSpPr>
          <p:nvPr/>
        </p:nvGrpSpPr>
        <p:grpSpPr bwMode="auto">
          <a:xfrm>
            <a:off x="511175" y="5119688"/>
            <a:ext cx="987425" cy="598487"/>
            <a:chOff x="322" y="3225"/>
            <a:chExt cx="622" cy="377"/>
          </a:xfrm>
        </p:grpSpPr>
        <p:sp>
          <p:nvSpPr>
            <p:cNvPr id="4189" name="Rectangle 65"/>
            <p:cNvSpPr>
              <a:spLocks noChangeArrowheads="1"/>
            </p:cNvSpPr>
            <p:nvPr/>
          </p:nvSpPr>
          <p:spPr bwMode="auto">
            <a:xfrm>
              <a:off x="322" y="3468"/>
              <a:ext cx="622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>
                  <a:solidFill>
                    <a:srgbClr val="000000"/>
                  </a:solidFill>
                  <a:latin typeface="Geneva"/>
                </a:rPr>
                <a:t>VSS-contact</a:t>
              </a:r>
              <a:endParaRPr lang="sv-SE" altLang="sv-SE" sz="1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0" name="Line 66"/>
            <p:cNvSpPr>
              <a:spLocks noChangeShapeType="1"/>
            </p:cNvSpPr>
            <p:nvPr/>
          </p:nvSpPr>
          <p:spPr bwMode="auto">
            <a:xfrm flipV="1">
              <a:off x="863" y="3225"/>
              <a:ext cx="15" cy="25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4117" name="Line 11"/>
          <p:cNvSpPr>
            <a:spLocks noChangeShapeType="1"/>
          </p:cNvSpPr>
          <p:nvPr/>
        </p:nvSpPr>
        <p:spPr bwMode="auto">
          <a:xfrm flipV="1">
            <a:off x="1208088" y="1227138"/>
            <a:ext cx="4762" cy="6270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8" name="Line 12"/>
          <p:cNvSpPr>
            <a:spLocks noChangeShapeType="1"/>
          </p:cNvSpPr>
          <p:nvPr/>
        </p:nvSpPr>
        <p:spPr bwMode="auto">
          <a:xfrm flipH="1" flipV="1">
            <a:off x="5697538" y="1227138"/>
            <a:ext cx="7937" cy="6270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9" name="Line 15"/>
          <p:cNvSpPr>
            <a:spLocks noChangeShapeType="1"/>
          </p:cNvSpPr>
          <p:nvPr/>
        </p:nvSpPr>
        <p:spPr bwMode="auto">
          <a:xfrm>
            <a:off x="2457450" y="1504950"/>
            <a:ext cx="194786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20" name="Line 23"/>
          <p:cNvSpPr>
            <a:spLocks noChangeShapeType="1"/>
          </p:cNvSpPr>
          <p:nvPr/>
        </p:nvSpPr>
        <p:spPr bwMode="auto">
          <a:xfrm flipV="1">
            <a:off x="4595813" y="1022350"/>
            <a:ext cx="3175" cy="2873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21" name="Line 24"/>
          <p:cNvSpPr>
            <a:spLocks noChangeShapeType="1"/>
          </p:cNvSpPr>
          <p:nvPr/>
        </p:nvSpPr>
        <p:spPr bwMode="auto">
          <a:xfrm>
            <a:off x="2235200" y="1025525"/>
            <a:ext cx="2370138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22" name="Line 25"/>
          <p:cNvSpPr>
            <a:spLocks noChangeShapeType="1"/>
          </p:cNvSpPr>
          <p:nvPr/>
        </p:nvSpPr>
        <p:spPr bwMode="auto">
          <a:xfrm>
            <a:off x="2044700" y="1322388"/>
            <a:ext cx="43180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23" name="Line 26"/>
          <p:cNvSpPr>
            <a:spLocks noChangeShapeType="1"/>
          </p:cNvSpPr>
          <p:nvPr/>
        </p:nvSpPr>
        <p:spPr bwMode="auto">
          <a:xfrm>
            <a:off x="4395788" y="1322388"/>
            <a:ext cx="43180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24" name="Line 27"/>
          <p:cNvSpPr>
            <a:spLocks noChangeShapeType="1"/>
          </p:cNvSpPr>
          <p:nvPr/>
        </p:nvSpPr>
        <p:spPr bwMode="auto">
          <a:xfrm flipV="1">
            <a:off x="3400425" y="868363"/>
            <a:ext cx="4763" cy="1444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3400425" y="1504950"/>
            <a:ext cx="4763" cy="1936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26" name="Rectangle 30"/>
          <p:cNvSpPr>
            <a:spLocks noChangeArrowheads="1"/>
          </p:cNvSpPr>
          <p:nvPr/>
        </p:nvSpPr>
        <p:spPr bwMode="auto">
          <a:xfrm>
            <a:off x="3449638" y="1533525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sv-SE" sz="1400" b="0" dirty="0" smtClean="0">
                <a:solidFill>
                  <a:srgbClr val="000000"/>
                </a:solidFill>
                <a:latin typeface="Geneva"/>
              </a:rPr>
              <a:t>out</a:t>
            </a:r>
            <a:endParaRPr lang="sv-SE" altLang="sv-SE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7" name="Oval 31"/>
          <p:cNvSpPr>
            <a:spLocks noChangeArrowheads="1"/>
          </p:cNvSpPr>
          <p:nvPr/>
        </p:nvSpPr>
        <p:spPr bwMode="auto">
          <a:xfrm>
            <a:off x="4524375" y="1158875"/>
            <a:ext cx="147638" cy="150813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8" name="Line 130"/>
          <p:cNvSpPr>
            <a:spLocks noChangeShapeType="1"/>
          </p:cNvSpPr>
          <p:nvPr/>
        </p:nvSpPr>
        <p:spPr bwMode="auto">
          <a:xfrm flipV="1">
            <a:off x="2246313" y="1038225"/>
            <a:ext cx="3175" cy="2778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29" name="Line 164"/>
          <p:cNvSpPr>
            <a:spLocks noChangeShapeType="1"/>
          </p:cNvSpPr>
          <p:nvPr/>
        </p:nvSpPr>
        <p:spPr bwMode="auto">
          <a:xfrm>
            <a:off x="4800600" y="1498600"/>
            <a:ext cx="9017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v-SE"/>
          </a:p>
        </p:txBody>
      </p:sp>
      <p:grpSp>
        <p:nvGrpSpPr>
          <p:cNvPr id="14" name="Group 128"/>
          <p:cNvGrpSpPr>
            <a:grpSpLocks/>
          </p:cNvGrpSpPr>
          <p:nvPr/>
        </p:nvGrpSpPr>
        <p:grpSpPr bwMode="auto">
          <a:xfrm>
            <a:off x="1162050" y="4152900"/>
            <a:ext cx="4584700" cy="633413"/>
            <a:chOff x="676" y="718"/>
            <a:chExt cx="2888" cy="415"/>
          </a:xfrm>
        </p:grpSpPr>
        <p:sp>
          <p:nvSpPr>
            <p:cNvPr id="4183" name="Rectangle 122"/>
            <p:cNvSpPr>
              <a:spLocks noChangeArrowheads="1"/>
            </p:cNvSpPr>
            <p:nvPr/>
          </p:nvSpPr>
          <p:spPr bwMode="auto">
            <a:xfrm>
              <a:off x="3092" y="718"/>
              <a:ext cx="116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4" name="Rectangle 123"/>
            <p:cNvSpPr>
              <a:spLocks noChangeArrowheads="1"/>
            </p:cNvSpPr>
            <p:nvPr/>
          </p:nvSpPr>
          <p:spPr bwMode="auto">
            <a:xfrm>
              <a:off x="3456" y="718"/>
              <a:ext cx="108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5" name="Rectangle 124"/>
            <p:cNvSpPr>
              <a:spLocks noChangeArrowheads="1"/>
            </p:cNvSpPr>
            <p:nvPr/>
          </p:nvSpPr>
          <p:spPr bwMode="auto">
            <a:xfrm>
              <a:off x="2515" y="718"/>
              <a:ext cx="108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6" name="Rectangle 125"/>
            <p:cNvSpPr>
              <a:spLocks noChangeArrowheads="1"/>
            </p:cNvSpPr>
            <p:nvPr/>
          </p:nvSpPr>
          <p:spPr bwMode="auto">
            <a:xfrm>
              <a:off x="1634" y="718"/>
              <a:ext cx="117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7" name="Rectangle 126"/>
            <p:cNvSpPr>
              <a:spLocks noChangeArrowheads="1"/>
            </p:cNvSpPr>
            <p:nvPr/>
          </p:nvSpPr>
          <p:spPr bwMode="auto">
            <a:xfrm>
              <a:off x="676" y="718"/>
              <a:ext cx="124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8" name="Rectangle 127"/>
            <p:cNvSpPr>
              <a:spLocks noChangeArrowheads="1"/>
            </p:cNvSpPr>
            <p:nvPr/>
          </p:nvSpPr>
          <p:spPr bwMode="auto">
            <a:xfrm>
              <a:off x="1040" y="718"/>
              <a:ext cx="108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915988" y="3784601"/>
            <a:ext cx="5089525" cy="1014413"/>
            <a:chOff x="915988" y="3784601"/>
            <a:chExt cx="5089525" cy="1014413"/>
          </a:xfrm>
        </p:grpSpPr>
        <p:sp>
          <p:nvSpPr>
            <p:cNvPr id="4157" name="Rectangle 70"/>
            <p:cNvSpPr>
              <a:spLocks noChangeArrowheads="1"/>
            </p:cNvSpPr>
            <p:nvPr/>
          </p:nvSpPr>
          <p:spPr bwMode="auto">
            <a:xfrm>
              <a:off x="2447925" y="3784601"/>
              <a:ext cx="1962150" cy="3540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58" name="Rectangle 73"/>
            <p:cNvSpPr>
              <a:spLocks noChangeArrowheads="1"/>
            </p:cNvSpPr>
            <p:nvPr/>
          </p:nvSpPr>
          <p:spPr bwMode="auto">
            <a:xfrm>
              <a:off x="915988" y="3784601"/>
              <a:ext cx="1101725" cy="3540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59" name="Rectangle 69"/>
            <p:cNvSpPr>
              <a:spLocks noChangeArrowheads="1"/>
            </p:cNvSpPr>
            <p:nvPr/>
          </p:nvSpPr>
          <p:spPr bwMode="auto">
            <a:xfrm>
              <a:off x="4903788" y="3784601"/>
              <a:ext cx="1101725" cy="3540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60" name="Rectangle 56"/>
            <p:cNvSpPr>
              <a:spLocks noChangeArrowheads="1"/>
            </p:cNvSpPr>
            <p:nvPr/>
          </p:nvSpPr>
          <p:spPr bwMode="auto">
            <a:xfrm>
              <a:off x="4987925" y="4140201"/>
              <a:ext cx="184150" cy="6588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61" name="Rectangle 57"/>
            <p:cNvSpPr>
              <a:spLocks noChangeArrowheads="1"/>
            </p:cNvSpPr>
            <p:nvPr/>
          </p:nvSpPr>
          <p:spPr bwMode="auto">
            <a:xfrm>
              <a:off x="5565775" y="4140201"/>
              <a:ext cx="171450" cy="6588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62" name="Rectangle 58"/>
            <p:cNvSpPr>
              <a:spLocks noChangeArrowheads="1"/>
            </p:cNvSpPr>
            <p:nvPr/>
          </p:nvSpPr>
          <p:spPr bwMode="auto">
            <a:xfrm>
              <a:off x="4071938" y="4140201"/>
              <a:ext cx="171450" cy="6588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63" name="Rectangle 59"/>
            <p:cNvSpPr>
              <a:spLocks noChangeArrowheads="1"/>
            </p:cNvSpPr>
            <p:nvPr/>
          </p:nvSpPr>
          <p:spPr bwMode="auto">
            <a:xfrm>
              <a:off x="2673350" y="4140201"/>
              <a:ext cx="185738" cy="6588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64" name="Rectangle 61"/>
            <p:cNvSpPr>
              <a:spLocks noChangeArrowheads="1"/>
            </p:cNvSpPr>
            <p:nvPr/>
          </p:nvSpPr>
          <p:spPr bwMode="auto">
            <a:xfrm>
              <a:off x="1152525" y="4140201"/>
              <a:ext cx="196850" cy="6588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65" name="Rectangle 60"/>
            <p:cNvSpPr>
              <a:spLocks noChangeArrowheads="1"/>
            </p:cNvSpPr>
            <p:nvPr/>
          </p:nvSpPr>
          <p:spPr bwMode="auto">
            <a:xfrm>
              <a:off x="1730375" y="4140201"/>
              <a:ext cx="171450" cy="6588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4134" name="Rectangle 7"/>
          <p:cNvSpPr>
            <a:spLocks noChangeArrowheads="1"/>
          </p:cNvSpPr>
          <p:nvPr/>
        </p:nvSpPr>
        <p:spPr bwMode="auto">
          <a:xfrm>
            <a:off x="1066800" y="1876425"/>
            <a:ext cx="344488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sv-SE" sz="1400" b="0">
                <a:solidFill>
                  <a:srgbClr val="000000"/>
                </a:solidFill>
                <a:latin typeface="Geneva"/>
              </a:rPr>
              <a:t>VSS</a:t>
            </a:r>
            <a:endParaRPr lang="sv-SE" altLang="sv-SE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35" name="Rectangle 53"/>
          <p:cNvSpPr>
            <a:spLocks noChangeArrowheads="1"/>
          </p:cNvSpPr>
          <p:nvPr/>
        </p:nvSpPr>
        <p:spPr bwMode="auto">
          <a:xfrm>
            <a:off x="5559425" y="1895475"/>
            <a:ext cx="376238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sv-SE" sz="1400" b="0">
                <a:solidFill>
                  <a:srgbClr val="000000"/>
                </a:solidFill>
                <a:latin typeface="Geneva"/>
              </a:rPr>
              <a:t>VDD</a:t>
            </a:r>
            <a:endParaRPr lang="sv-SE" altLang="sv-SE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36" name="Line 173"/>
          <p:cNvSpPr>
            <a:spLocks noChangeShapeType="1"/>
          </p:cNvSpPr>
          <p:nvPr/>
        </p:nvSpPr>
        <p:spPr bwMode="auto">
          <a:xfrm>
            <a:off x="4391025" y="1419225"/>
            <a:ext cx="4286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37" name="Line 174"/>
          <p:cNvSpPr>
            <a:spLocks noChangeShapeType="1"/>
          </p:cNvSpPr>
          <p:nvPr/>
        </p:nvSpPr>
        <p:spPr bwMode="auto">
          <a:xfrm>
            <a:off x="2049463" y="1417638"/>
            <a:ext cx="4762" cy="841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38" name="Line 175"/>
          <p:cNvSpPr>
            <a:spLocks noChangeShapeType="1"/>
          </p:cNvSpPr>
          <p:nvPr/>
        </p:nvSpPr>
        <p:spPr bwMode="auto">
          <a:xfrm>
            <a:off x="4810125" y="1409700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39" name="Line 176"/>
          <p:cNvSpPr>
            <a:spLocks noChangeShapeType="1"/>
          </p:cNvSpPr>
          <p:nvPr/>
        </p:nvSpPr>
        <p:spPr bwMode="auto">
          <a:xfrm>
            <a:off x="4397375" y="1416050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40" name="Line 177"/>
          <p:cNvSpPr>
            <a:spLocks noChangeShapeType="1"/>
          </p:cNvSpPr>
          <p:nvPr/>
        </p:nvSpPr>
        <p:spPr bwMode="auto">
          <a:xfrm>
            <a:off x="2044700" y="1416050"/>
            <a:ext cx="4286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41" name="Line 178"/>
          <p:cNvSpPr>
            <a:spLocks noChangeShapeType="1"/>
          </p:cNvSpPr>
          <p:nvPr/>
        </p:nvSpPr>
        <p:spPr bwMode="auto">
          <a:xfrm>
            <a:off x="2463800" y="1406525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42" name="Line 179"/>
          <p:cNvSpPr>
            <a:spLocks noChangeShapeType="1"/>
          </p:cNvSpPr>
          <p:nvPr/>
        </p:nvSpPr>
        <p:spPr bwMode="auto">
          <a:xfrm>
            <a:off x="2051050" y="1412875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43" name="Line 180"/>
          <p:cNvSpPr>
            <a:spLocks noChangeShapeType="1"/>
          </p:cNvSpPr>
          <p:nvPr/>
        </p:nvSpPr>
        <p:spPr bwMode="auto">
          <a:xfrm flipH="1">
            <a:off x="1209675" y="150495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75299" name="Text Box 195"/>
          <p:cNvSpPr txBox="1">
            <a:spLocks noChangeArrowheads="1"/>
          </p:cNvSpPr>
          <p:nvPr/>
        </p:nvSpPr>
        <p:spPr bwMode="auto">
          <a:xfrm>
            <a:off x="6829425" y="668338"/>
            <a:ext cx="1438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Well</a:t>
            </a: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-mask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0" name="Text Box 196"/>
          <p:cNvSpPr txBox="1">
            <a:spLocks noChangeArrowheads="1"/>
          </p:cNvSpPr>
          <p:nvPr/>
        </p:nvSpPr>
        <p:spPr bwMode="auto">
          <a:xfrm>
            <a:off x="6829425" y="2713038"/>
            <a:ext cx="1620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N</a:t>
            </a:r>
            <a:r>
              <a:rPr lang="sv-SE" altLang="sv-SE" sz="2000" baseline="30000" dirty="0">
                <a:solidFill>
                  <a:schemeClr val="tx1"/>
                </a:solidFill>
                <a:latin typeface="Arial" panose="020B0604020202020204" pitchFamily="34" charset="0"/>
              </a:rPr>
              <a:t>+</a:t>
            </a: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-diffusion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1" name="Text Box 197"/>
          <p:cNvSpPr txBox="1">
            <a:spLocks noChangeArrowheads="1"/>
          </p:cNvSpPr>
          <p:nvPr/>
        </p:nvSpPr>
        <p:spPr bwMode="auto">
          <a:xfrm>
            <a:off x="6829425" y="3398837"/>
            <a:ext cx="1606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P</a:t>
            </a:r>
            <a:r>
              <a:rPr lang="sv-SE" altLang="sv-SE" sz="2000" baseline="30000" dirty="0">
                <a:solidFill>
                  <a:schemeClr val="tx1"/>
                </a:solidFill>
                <a:latin typeface="Arial" panose="020B0604020202020204" pitchFamily="34" charset="0"/>
              </a:rPr>
              <a:t>+</a:t>
            </a: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-diffusion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2" name="Text Box 198"/>
          <p:cNvSpPr txBox="1">
            <a:spLocks noChangeArrowheads="1"/>
          </p:cNvSpPr>
          <p:nvPr/>
        </p:nvSpPr>
        <p:spPr bwMode="auto">
          <a:xfrm>
            <a:off x="6829425" y="1062038"/>
            <a:ext cx="1679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Active-mask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3" name="Text Box 199"/>
          <p:cNvSpPr txBox="1">
            <a:spLocks noChangeArrowheads="1"/>
          </p:cNvSpPr>
          <p:nvPr/>
        </p:nvSpPr>
        <p:spPr bwMode="auto">
          <a:xfrm>
            <a:off x="6829425" y="1363663"/>
            <a:ext cx="19891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Shallow</a:t>
            </a: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 trench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Isolation (STI)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4" name="Text Box 200"/>
          <p:cNvSpPr txBox="1">
            <a:spLocks noChangeArrowheads="1"/>
          </p:cNvSpPr>
          <p:nvPr/>
        </p:nvSpPr>
        <p:spPr bwMode="auto">
          <a:xfrm>
            <a:off x="6829425" y="2389188"/>
            <a:ext cx="2001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N</a:t>
            </a:r>
            <a:r>
              <a:rPr lang="sv-SE" altLang="sv-SE" sz="2000" baseline="30000" dirty="0">
                <a:solidFill>
                  <a:schemeClr val="tx1"/>
                </a:solidFill>
                <a:latin typeface="Arial" panose="020B0604020202020204" pitchFamily="34" charset="0"/>
              </a:rPr>
              <a:t>+</a:t>
            </a: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-</a:t>
            </a: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select</a:t>
            </a: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-mask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5" name="Text Box 201"/>
          <p:cNvSpPr txBox="1">
            <a:spLocks noChangeArrowheads="1"/>
          </p:cNvSpPr>
          <p:nvPr/>
        </p:nvSpPr>
        <p:spPr bwMode="auto">
          <a:xfrm>
            <a:off x="6829425" y="1965626"/>
            <a:ext cx="1439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poly-mask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6" name="Text Box 202"/>
          <p:cNvSpPr txBox="1">
            <a:spLocks noChangeArrowheads="1"/>
          </p:cNvSpPr>
          <p:nvPr/>
        </p:nvSpPr>
        <p:spPr bwMode="auto">
          <a:xfrm>
            <a:off x="6829425" y="5224463"/>
            <a:ext cx="1565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Metal-mask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7" name="Text Box 203"/>
          <p:cNvSpPr txBox="1">
            <a:spLocks noChangeArrowheads="1"/>
          </p:cNvSpPr>
          <p:nvPr/>
        </p:nvSpPr>
        <p:spPr bwMode="auto">
          <a:xfrm>
            <a:off x="6829425" y="4478338"/>
            <a:ext cx="1863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Contact-mask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8" name="Text Box 204"/>
          <p:cNvSpPr txBox="1">
            <a:spLocks noChangeArrowheads="1"/>
          </p:cNvSpPr>
          <p:nvPr/>
        </p:nvSpPr>
        <p:spPr bwMode="auto">
          <a:xfrm>
            <a:off x="6829425" y="4865688"/>
            <a:ext cx="173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chemeClr val="tx1"/>
                </a:solidFill>
                <a:latin typeface="Arial" panose="020B0604020202020204" pitchFamily="34" charset="0"/>
              </a:rPr>
              <a:t>Contact-etch</a:t>
            </a:r>
            <a:endParaRPr lang="en-US" altLang="sv-SE" sz="2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09" name="Text Box 205"/>
          <p:cNvSpPr txBox="1">
            <a:spLocks noChangeArrowheads="1"/>
          </p:cNvSpPr>
          <p:nvPr/>
        </p:nvSpPr>
        <p:spPr bwMode="auto">
          <a:xfrm>
            <a:off x="6829425" y="4135438"/>
            <a:ext cx="1509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Field</a:t>
            </a: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oxide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10" name="Text Box 206"/>
          <p:cNvSpPr txBox="1">
            <a:spLocks noChangeArrowheads="1"/>
          </p:cNvSpPr>
          <p:nvPr/>
        </p:nvSpPr>
        <p:spPr bwMode="auto">
          <a:xfrm>
            <a:off x="6829425" y="3760787"/>
            <a:ext cx="160222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Body-</a:t>
            </a:r>
            <a:r>
              <a:rPr lang="sv-SE" altLang="sv-SE" sz="20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ties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2247900" y="6489700"/>
            <a:ext cx="311816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b="0" dirty="0" smtClean="0">
                <a:latin typeface="Calibri" panose="020F0502020204030204" pitchFamily="34" charset="0"/>
              </a:rPr>
              <a:t>MCC091 – </a:t>
            </a:r>
            <a:r>
              <a:rPr lang="sv-SE" sz="1100" b="0" dirty="0" err="1" smtClean="0">
                <a:latin typeface="Calibri" panose="020F0502020204030204" pitchFamily="34" charset="0"/>
              </a:rPr>
              <a:t>Introduction</a:t>
            </a:r>
            <a:r>
              <a:rPr lang="sv-SE" sz="1100" b="0" dirty="0" smtClean="0">
                <a:latin typeface="Calibri" panose="020F0502020204030204" pitchFamily="34" charset="0"/>
              </a:rPr>
              <a:t> to </a:t>
            </a:r>
            <a:r>
              <a:rPr lang="sv-SE" sz="1100" b="0" dirty="0" err="1" smtClean="0">
                <a:latin typeface="Calibri" panose="020F0502020204030204" pitchFamily="34" charset="0"/>
              </a:rPr>
              <a:t>Integrated</a:t>
            </a:r>
            <a:r>
              <a:rPr lang="sv-SE" sz="1100" b="0" dirty="0" smtClean="0">
                <a:latin typeface="Calibri" panose="020F0502020204030204" pitchFamily="34" charset="0"/>
              </a:rPr>
              <a:t> Circuit Design</a:t>
            </a:r>
            <a:endParaRPr lang="sv-SE" sz="1100" b="0" dirty="0">
              <a:latin typeface="Calibri" panose="020F050202020403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66700" y="4433972"/>
            <a:ext cx="6419850" cy="359861"/>
            <a:chOff x="266700" y="4433972"/>
            <a:chExt cx="6419850" cy="359861"/>
          </a:xfrm>
        </p:grpSpPr>
        <p:sp>
          <p:nvSpPr>
            <p:cNvPr id="128" name="Rectangle 42"/>
            <p:cNvSpPr>
              <a:spLocks noChangeArrowheads="1"/>
            </p:cNvSpPr>
            <p:nvPr/>
          </p:nvSpPr>
          <p:spPr bwMode="auto">
            <a:xfrm>
              <a:off x="266700" y="4433972"/>
              <a:ext cx="3213100" cy="358191"/>
            </a:xfrm>
            <a:prstGeom prst="rect">
              <a:avLst/>
            </a:prstGeom>
            <a:solidFill>
              <a:srgbClr val="FCF3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9" name="Rectangle 42"/>
            <p:cNvSpPr>
              <a:spLocks noChangeArrowheads="1"/>
            </p:cNvSpPr>
            <p:nvPr/>
          </p:nvSpPr>
          <p:spPr bwMode="auto">
            <a:xfrm>
              <a:off x="6372225" y="4435642"/>
              <a:ext cx="314325" cy="358191"/>
            </a:xfrm>
            <a:prstGeom prst="rect">
              <a:avLst/>
            </a:prstGeom>
            <a:solidFill>
              <a:srgbClr val="FCF3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77800" y="4760526"/>
            <a:ext cx="6597651" cy="605223"/>
            <a:chOff x="177800" y="4760526"/>
            <a:chExt cx="6597651" cy="605223"/>
          </a:xfrm>
        </p:grpSpPr>
        <p:grpSp>
          <p:nvGrpSpPr>
            <p:cNvPr id="25" name="Group 24"/>
            <p:cNvGrpSpPr/>
            <p:nvPr/>
          </p:nvGrpSpPr>
          <p:grpSpPr>
            <a:xfrm>
              <a:off x="177800" y="4793562"/>
              <a:ext cx="744838" cy="572187"/>
              <a:chOff x="177800" y="4793562"/>
              <a:chExt cx="744838" cy="572187"/>
            </a:xfrm>
          </p:grpSpPr>
          <p:sp>
            <p:nvSpPr>
              <p:cNvPr id="4200" name="Rectangle 75"/>
              <p:cNvSpPr>
                <a:spLocks noChangeArrowheads="1"/>
              </p:cNvSpPr>
              <p:nvPr/>
            </p:nvSpPr>
            <p:spPr bwMode="auto">
              <a:xfrm>
                <a:off x="177800" y="4793562"/>
                <a:ext cx="744538" cy="5626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xtLst/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cxnSp>
            <p:nvCxnSpPr>
              <p:cNvPr id="18" name="Straight Connector 17"/>
              <p:cNvCxnSpPr/>
              <p:nvPr/>
            </p:nvCxnSpPr>
            <p:spPr bwMode="auto">
              <a:xfrm flipV="1">
                <a:off x="259640" y="5363912"/>
                <a:ext cx="662698" cy="1837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" name="Straight Connector 19"/>
              <p:cNvCxnSpPr/>
              <p:nvPr/>
            </p:nvCxnSpPr>
            <p:spPr bwMode="auto">
              <a:xfrm flipH="1" flipV="1">
                <a:off x="922638" y="4799013"/>
                <a:ext cx="0" cy="564899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26" name="Group 25"/>
            <p:cNvGrpSpPr/>
            <p:nvPr/>
          </p:nvGrpSpPr>
          <p:grpSpPr>
            <a:xfrm>
              <a:off x="5985067" y="4783137"/>
              <a:ext cx="790384" cy="576941"/>
              <a:chOff x="5985067" y="4783137"/>
              <a:chExt cx="790384" cy="576941"/>
            </a:xfrm>
          </p:grpSpPr>
          <p:sp>
            <p:nvSpPr>
              <p:cNvPr id="4202" name="Rectangle 77"/>
              <p:cNvSpPr>
                <a:spLocks noChangeArrowheads="1"/>
              </p:cNvSpPr>
              <p:nvPr/>
            </p:nvSpPr>
            <p:spPr bwMode="auto">
              <a:xfrm>
                <a:off x="5986463" y="4783137"/>
                <a:ext cx="788988" cy="57308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xtLst/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cxnSp>
            <p:nvCxnSpPr>
              <p:cNvPr id="143" name="Straight Connector 142"/>
              <p:cNvCxnSpPr/>
              <p:nvPr/>
            </p:nvCxnSpPr>
            <p:spPr bwMode="auto">
              <a:xfrm>
                <a:off x="5985067" y="5353840"/>
                <a:ext cx="687582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4" name="Straight Connector 143"/>
              <p:cNvCxnSpPr/>
              <p:nvPr/>
            </p:nvCxnSpPr>
            <p:spPr bwMode="auto">
              <a:xfrm flipH="1" flipV="1">
                <a:off x="5992169" y="4795179"/>
                <a:ext cx="0" cy="564899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27" name="Group 26"/>
            <p:cNvGrpSpPr/>
            <p:nvPr/>
          </p:nvGrpSpPr>
          <p:grpSpPr>
            <a:xfrm>
              <a:off x="3116263" y="4760526"/>
              <a:ext cx="673200" cy="586174"/>
              <a:chOff x="3116263" y="4760526"/>
              <a:chExt cx="673200" cy="586174"/>
            </a:xfrm>
          </p:grpSpPr>
          <p:sp>
            <p:nvSpPr>
              <p:cNvPr id="4201" name="Rectangle 76"/>
              <p:cNvSpPr>
                <a:spLocks noChangeArrowheads="1"/>
              </p:cNvSpPr>
              <p:nvPr/>
            </p:nvSpPr>
            <p:spPr bwMode="auto">
              <a:xfrm>
                <a:off x="3121025" y="4783138"/>
                <a:ext cx="654050" cy="56356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/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8" name="Rectangle 76"/>
              <p:cNvSpPr>
                <a:spLocks noChangeArrowheads="1"/>
              </p:cNvSpPr>
              <p:nvPr/>
            </p:nvSpPr>
            <p:spPr bwMode="auto">
              <a:xfrm>
                <a:off x="3116263" y="4760526"/>
                <a:ext cx="673200" cy="36000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/>
              </a:ln>
              <a:extLst/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51" name="Group 150"/>
          <p:cNvGrpSpPr/>
          <p:nvPr/>
        </p:nvGrpSpPr>
        <p:grpSpPr>
          <a:xfrm>
            <a:off x="256324" y="4611600"/>
            <a:ext cx="6434259" cy="792000"/>
            <a:chOff x="265003" y="4609400"/>
            <a:chExt cx="6434259" cy="792000"/>
          </a:xfrm>
        </p:grpSpPr>
        <p:sp>
          <p:nvSpPr>
            <p:cNvPr id="160" name="Rectangle 75"/>
            <p:cNvSpPr>
              <a:spLocks noChangeArrowheads="1"/>
            </p:cNvSpPr>
            <p:nvPr/>
          </p:nvSpPr>
          <p:spPr bwMode="auto">
            <a:xfrm>
              <a:off x="265003" y="4609400"/>
              <a:ext cx="671924" cy="7920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7" name="Rectangle 77"/>
            <p:cNvSpPr>
              <a:spLocks noChangeArrowheads="1"/>
            </p:cNvSpPr>
            <p:nvPr/>
          </p:nvSpPr>
          <p:spPr bwMode="auto">
            <a:xfrm>
              <a:off x="5986462" y="4609400"/>
              <a:ext cx="712800" cy="7920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5" name="Rectangle 76"/>
            <p:cNvSpPr>
              <a:spLocks noChangeArrowheads="1"/>
            </p:cNvSpPr>
            <p:nvPr/>
          </p:nvSpPr>
          <p:spPr bwMode="auto">
            <a:xfrm>
              <a:off x="3121025" y="4609400"/>
              <a:ext cx="666000" cy="792000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64" name="Text Box 197"/>
          <p:cNvSpPr txBox="1">
            <a:spLocks noChangeArrowheads="1"/>
          </p:cNvSpPr>
          <p:nvPr/>
        </p:nvSpPr>
        <p:spPr bwMode="auto">
          <a:xfrm>
            <a:off x="6825101" y="3049587"/>
            <a:ext cx="2006161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P</a:t>
            </a:r>
            <a:r>
              <a:rPr lang="sv-SE" altLang="sv-SE" sz="2000" baseline="30000" dirty="0" smtClean="0">
                <a:solidFill>
                  <a:schemeClr val="tx1"/>
                </a:solidFill>
                <a:latin typeface="Arial" panose="020B0604020202020204" pitchFamily="34" charset="0"/>
              </a:rPr>
              <a:t>+</a:t>
            </a: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-</a:t>
            </a: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select</a:t>
            </a: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-mask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933246" y="4611275"/>
            <a:ext cx="5080000" cy="72000"/>
            <a:chOff x="933246" y="4611275"/>
            <a:chExt cx="5080000" cy="72000"/>
          </a:xfrm>
        </p:grpSpPr>
        <p:sp>
          <p:nvSpPr>
            <p:cNvPr id="145" name="Rectangle 36"/>
            <p:cNvSpPr>
              <a:spLocks noChangeArrowheads="1"/>
            </p:cNvSpPr>
            <p:nvPr/>
          </p:nvSpPr>
          <p:spPr bwMode="auto">
            <a:xfrm>
              <a:off x="3778046" y="4611275"/>
              <a:ext cx="2235200" cy="7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6" name="Rectangle 37"/>
            <p:cNvSpPr>
              <a:spLocks noChangeArrowheads="1"/>
            </p:cNvSpPr>
            <p:nvPr/>
          </p:nvSpPr>
          <p:spPr bwMode="auto">
            <a:xfrm>
              <a:off x="933246" y="4611275"/>
              <a:ext cx="2201862" cy="7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22" name="Rectangle 121"/>
          <p:cNvSpPr>
            <a:spLocks noChangeArrowheads="1"/>
          </p:cNvSpPr>
          <p:nvPr/>
        </p:nvSpPr>
        <p:spPr bwMode="auto">
          <a:xfrm>
            <a:off x="276225" y="4229916"/>
            <a:ext cx="1238250" cy="400050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" name="Rectangle 122"/>
          <p:cNvSpPr>
            <a:spLocks noChangeArrowheads="1"/>
          </p:cNvSpPr>
          <p:nvPr/>
        </p:nvSpPr>
        <p:spPr bwMode="auto">
          <a:xfrm>
            <a:off x="3471120" y="4229916"/>
            <a:ext cx="1900979" cy="400050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4" name="Rectangle 123"/>
          <p:cNvSpPr>
            <a:spLocks noChangeArrowheads="1"/>
          </p:cNvSpPr>
          <p:nvPr/>
        </p:nvSpPr>
        <p:spPr bwMode="auto">
          <a:xfrm>
            <a:off x="5991225" y="4229916"/>
            <a:ext cx="676275" cy="400050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5" name="Rectangle 124"/>
          <p:cNvSpPr>
            <a:spLocks noChangeArrowheads="1"/>
          </p:cNvSpPr>
          <p:nvPr/>
        </p:nvSpPr>
        <p:spPr bwMode="auto">
          <a:xfrm>
            <a:off x="1514475" y="4236051"/>
            <a:ext cx="1956645" cy="400050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6" name="Rectangle 125"/>
          <p:cNvSpPr>
            <a:spLocks noChangeArrowheads="1"/>
          </p:cNvSpPr>
          <p:nvPr/>
        </p:nvSpPr>
        <p:spPr bwMode="auto">
          <a:xfrm>
            <a:off x="5381625" y="4236051"/>
            <a:ext cx="602507" cy="400050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70" name="Group 169"/>
          <p:cNvGrpSpPr/>
          <p:nvPr/>
        </p:nvGrpSpPr>
        <p:grpSpPr>
          <a:xfrm>
            <a:off x="947616" y="2532687"/>
            <a:ext cx="4407871" cy="612775"/>
            <a:chOff x="913200" y="2528204"/>
            <a:chExt cx="4407871" cy="612775"/>
          </a:xfrm>
        </p:grpSpPr>
        <p:sp>
          <p:nvSpPr>
            <p:cNvPr id="171" name="Rectangle 79"/>
            <p:cNvSpPr>
              <a:spLocks noChangeArrowheads="1"/>
            </p:cNvSpPr>
            <p:nvPr/>
          </p:nvSpPr>
          <p:spPr bwMode="auto">
            <a:xfrm>
              <a:off x="913200" y="2528204"/>
              <a:ext cx="538022" cy="612775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2" name="Rectangle 79"/>
            <p:cNvSpPr>
              <a:spLocks noChangeArrowheads="1"/>
            </p:cNvSpPr>
            <p:nvPr/>
          </p:nvSpPr>
          <p:spPr bwMode="auto">
            <a:xfrm>
              <a:off x="3763948" y="2528204"/>
              <a:ext cx="1557123" cy="612775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73" name="Group 188"/>
          <p:cNvGrpSpPr>
            <a:grpSpLocks/>
          </p:cNvGrpSpPr>
          <p:nvPr/>
        </p:nvGrpSpPr>
        <p:grpSpPr bwMode="auto">
          <a:xfrm>
            <a:off x="1520826" y="2390335"/>
            <a:ext cx="4514851" cy="893762"/>
            <a:chOff x="958" y="1515"/>
            <a:chExt cx="2844" cy="563"/>
          </a:xfrm>
        </p:grpSpPr>
        <p:sp>
          <p:nvSpPr>
            <p:cNvPr id="174" name="Rectangle 32"/>
            <p:cNvSpPr>
              <a:spLocks noChangeArrowheads="1"/>
            </p:cNvSpPr>
            <p:nvPr/>
          </p:nvSpPr>
          <p:spPr bwMode="auto">
            <a:xfrm>
              <a:off x="3382" y="1515"/>
              <a:ext cx="420" cy="552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rgbClr val="FFC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5" name="Rectangle 33"/>
            <p:cNvSpPr>
              <a:spLocks noChangeArrowheads="1"/>
            </p:cNvSpPr>
            <p:nvPr/>
          </p:nvSpPr>
          <p:spPr bwMode="auto">
            <a:xfrm>
              <a:off x="958" y="1526"/>
              <a:ext cx="1229" cy="552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rgbClr val="FFC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5" name="Group 193"/>
          <p:cNvGrpSpPr>
            <a:grpSpLocks/>
          </p:cNvGrpSpPr>
          <p:nvPr/>
        </p:nvGrpSpPr>
        <p:grpSpPr bwMode="auto">
          <a:xfrm>
            <a:off x="1174750" y="2749550"/>
            <a:ext cx="4572000" cy="188913"/>
            <a:chOff x="740" y="1732"/>
            <a:chExt cx="2880" cy="119"/>
          </a:xfrm>
        </p:grpSpPr>
        <p:sp>
          <p:nvSpPr>
            <p:cNvPr id="4177" name="Rectangle 48"/>
            <p:cNvSpPr>
              <a:spLocks noChangeArrowheads="1"/>
            </p:cNvSpPr>
            <p:nvPr/>
          </p:nvSpPr>
          <p:spPr bwMode="auto">
            <a:xfrm>
              <a:off x="1098" y="1732"/>
              <a:ext cx="109" cy="119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78" name="Rectangle 49"/>
            <p:cNvSpPr>
              <a:spLocks noChangeArrowheads="1"/>
            </p:cNvSpPr>
            <p:nvPr/>
          </p:nvSpPr>
          <p:spPr bwMode="auto">
            <a:xfrm>
              <a:off x="1689" y="1732"/>
              <a:ext cx="109" cy="119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79" name="Rectangle 63"/>
            <p:cNvSpPr>
              <a:spLocks noChangeArrowheads="1"/>
            </p:cNvSpPr>
            <p:nvPr/>
          </p:nvSpPr>
          <p:spPr bwMode="auto">
            <a:xfrm>
              <a:off x="740" y="1732"/>
              <a:ext cx="109" cy="119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0" name="Rectangle 103"/>
            <p:cNvSpPr>
              <a:spLocks noChangeArrowheads="1"/>
            </p:cNvSpPr>
            <p:nvPr/>
          </p:nvSpPr>
          <p:spPr bwMode="auto">
            <a:xfrm>
              <a:off x="3153" y="1732"/>
              <a:ext cx="109" cy="119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1" name="Rectangle 104"/>
            <p:cNvSpPr>
              <a:spLocks noChangeArrowheads="1"/>
            </p:cNvSpPr>
            <p:nvPr/>
          </p:nvSpPr>
          <p:spPr bwMode="auto">
            <a:xfrm>
              <a:off x="2562" y="1732"/>
              <a:ext cx="109" cy="119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82" name="Rectangle 105"/>
            <p:cNvSpPr>
              <a:spLocks noChangeArrowheads="1"/>
            </p:cNvSpPr>
            <p:nvPr/>
          </p:nvSpPr>
          <p:spPr bwMode="auto">
            <a:xfrm>
              <a:off x="3511" y="1732"/>
              <a:ext cx="109" cy="119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76" name="Group 188"/>
          <p:cNvGrpSpPr>
            <a:grpSpLocks/>
          </p:cNvGrpSpPr>
          <p:nvPr/>
        </p:nvGrpSpPr>
        <p:grpSpPr bwMode="auto">
          <a:xfrm>
            <a:off x="1498141" y="2380507"/>
            <a:ext cx="4546600" cy="893762"/>
            <a:chOff x="857" y="1515"/>
            <a:chExt cx="2864" cy="563"/>
          </a:xfrm>
        </p:grpSpPr>
        <p:sp>
          <p:nvSpPr>
            <p:cNvPr id="177" name="Rectangle 32"/>
            <p:cNvSpPr>
              <a:spLocks noChangeArrowheads="1"/>
            </p:cNvSpPr>
            <p:nvPr/>
          </p:nvSpPr>
          <p:spPr bwMode="auto">
            <a:xfrm>
              <a:off x="3301" y="1515"/>
              <a:ext cx="420" cy="552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rgbClr val="FFC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8" name="Rectangle 33"/>
            <p:cNvSpPr>
              <a:spLocks noChangeArrowheads="1"/>
            </p:cNvSpPr>
            <p:nvPr/>
          </p:nvSpPr>
          <p:spPr bwMode="auto">
            <a:xfrm>
              <a:off x="857" y="1526"/>
              <a:ext cx="1243" cy="552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rgbClr val="FFC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119313" y="1812925"/>
            <a:ext cx="2708275" cy="2805113"/>
            <a:chOff x="2119313" y="1812925"/>
            <a:chExt cx="2708275" cy="2805113"/>
          </a:xfrm>
        </p:grpSpPr>
        <p:sp>
          <p:nvSpPr>
            <p:cNvPr id="4191" name="Freeform 51"/>
            <p:cNvSpPr>
              <a:spLocks/>
            </p:cNvSpPr>
            <p:nvPr/>
          </p:nvSpPr>
          <p:spPr bwMode="auto">
            <a:xfrm>
              <a:off x="2125663" y="1812925"/>
              <a:ext cx="2700338" cy="1460500"/>
            </a:xfrm>
            <a:custGeom>
              <a:avLst/>
              <a:gdLst>
                <a:gd name="T0" fmla="*/ 0 w 1701"/>
                <a:gd name="T1" fmla="*/ 918 h 920"/>
                <a:gd name="T2" fmla="*/ 0 w 1701"/>
                <a:gd name="T3" fmla="*/ 1 h 920"/>
                <a:gd name="T4" fmla="*/ 1701 w 1701"/>
                <a:gd name="T5" fmla="*/ 0 h 920"/>
                <a:gd name="T6" fmla="*/ 1701 w 1701"/>
                <a:gd name="T7" fmla="*/ 920 h 920"/>
                <a:gd name="T8" fmla="*/ 1494 w 1701"/>
                <a:gd name="T9" fmla="*/ 918 h 920"/>
                <a:gd name="T10" fmla="*/ 1494 w 1701"/>
                <a:gd name="T11" fmla="*/ 193 h 920"/>
                <a:gd name="T12" fmla="*/ 202 w 1701"/>
                <a:gd name="T13" fmla="*/ 193 h 920"/>
                <a:gd name="T14" fmla="*/ 202 w 1701"/>
                <a:gd name="T15" fmla="*/ 918 h 920"/>
                <a:gd name="T16" fmla="*/ 0 w 1701"/>
                <a:gd name="T17" fmla="*/ 918 h 9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01"/>
                <a:gd name="T28" fmla="*/ 0 h 920"/>
                <a:gd name="T29" fmla="*/ 1701 w 1701"/>
                <a:gd name="T30" fmla="*/ 920 h 92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01" h="920">
                  <a:moveTo>
                    <a:pt x="0" y="918"/>
                  </a:moveTo>
                  <a:lnTo>
                    <a:pt x="0" y="1"/>
                  </a:lnTo>
                  <a:lnTo>
                    <a:pt x="1701" y="0"/>
                  </a:lnTo>
                  <a:lnTo>
                    <a:pt x="1701" y="920"/>
                  </a:lnTo>
                  <a:lnTo>
                    <a:pt x="1494" y="918"/>
                  </a:lnTo>
                  <a:lnTo>
                    <a:pt x="1494" y="193"/>
                  </a:lnTo>
                  <a:lnTo>
                    <a:pt x="202" y="193"/>
                  </a:lnTo>
                  <a:lnTo>
                    <a:pt x="202" y="918"/>
                  </a:lnTo>
                  <a:lnTo>
                    <a:pt x="0" y="918"/>
                  </a:lnTo>
                  <a:close/>
                </a:path>
              </a:pathLst>
            </a:custGeom>
            <a:solidFill>
              <a:srgbClr val="DD080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4192" name="Rectangle 44"/>
            <p:cNvSpPr>
              <a:spLocks noChangeArrowheads="1"/>
            </p:cNvSpPr>
            <p:nvPr/>
          </p:nvSpPr>
          <p:spPr bwMode="auto">
            <a:xfrm>
              <a:off x="2119313" y="4406900"/>
              <a:ext cx="330200" cy="211138"/>
            </a:xfrm>
            <a:prstGeom prst="rect">
              <a:avLst/>
            </a:prstGeom>
            <a:solidFill>
              <a:srgbClr val="DD0806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3" name="Rectangle 107"/>
            <p:cNvSpPr>
              <a:spLocks noChangeArrowheads="1"/>
            </p:cNvSpPr>
            <p:nvPr/>
          </p:nvSpPr>
          <p:spPr bwMode="auto">
            <a:xfrm>
              <a:off x="4497388" y="4406900"/>
              <a:ext cx="330200" cy="211138"/>
            </a:xfrm>
            <a:prstGeom prst="rect">
              <a:avLst/>
            </a:prstGeom>
            <a:solidFill>
              <a:srgbClr val="DD0806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33" name="Rectangle 55"/>
            <p:cNvSpPr>
              <a:spLocks noChangeArrowheads="1"/>
            </p:cNvSpPr>
            <p:nvPr/>
          </p:nvSpPr>
          <p:spPr bwMode="auto">
            <a:xfrm>
              <a:off x="3360738" y="1816100"/>
              <a:ext cx="144462" cy="222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 dirty="0">
                  <a:solidFill>
                    <a:srgbClr val="000000"/>
                  </a:solidFill>
                  <a:latin typeface="Geneva"/>
                </a:rPr>
                <a:t>in</a:t>
              </a:r>
              <a:endParaRPr lang="sv-SE" altLang="sv-SE" sz="1400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914400" y="1763713"/>
            <a:ext cx="5099050" cy="1808163"/>
            <a:chOff x="914400" y="1763713"/>
            <a:chExt cx="5099050" cy="1808163"/>
          </a:xfrm>
        </p:grpSpPr>
        <p:sp>
          <p:nvSpPr>
            <p:cNvPr id="149" name="Freeform 38"/>
            <p:cNvSpPr>
              <a:spLocks/>
            </p:cNvSpPr>
            <p:nvPr/>
          </p:nvSpPr>
          <p:spPr bwMode="auto">
            <a:xfrm>
              <a:off x="914400" y="1763713"/>
              <a:ext cx="1111250" cy="1800225"/>
            </a:xfrm>
            <a:custGeom>
              <a:avLst/>
              <a:gdLst>
                <a:gd name="T0" fmla="*/ 0 w 360"/>
                <a:gd name="T1" fmla="*/ 0 h 608"/>
                <a:gd name="T2" fmla="*/ 0 w 360"/>
                <a:gd name="T3" fmla="*/ 2115 h 608"/>
                <a:gd name="T4" fmla="*/ 696 w 360"/>
                <a:gd name="T5" fmla="*/ 2115 h 608"/>
                <a:gd name="T6" fmla="*/ 696 w 360"/>
                <a:gd name="T7" fmla="*/ 1585 h 608"/>
                <a:gd name="T8" fmla="*/ 1361 w 360"/>
                <a:gd name="T9" fmla="*/ 1585 h 608"/>
                <a:gd name="T10" fmla="*/ 1361 w 360"/>
                <a:gd name="T11" fmla="*/ 974 h 608"/>
                <a:gd name="T12" fmla="*/ 696 w 360"/>
                <a:gd name="T13" fmla="*/ 974 h 608"/>
                <a:gd name="T14" fmla="*/ 696 w 360"/>
                <a:gd name="T15" fmla="*/ 0 h 608"/>
                <a:gd name="T16" fmla="*/ 0 w 360"/>
                <a:gd name="T17" fmla="*/ 0 h 6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60"/>
                <a:gd name="T28" fmla="*/ 0 h 608"/>
                <a:gd name="T29" fmla="*/ 360 w 360"/>
                <a:gd name="T30" fmla="*/ 608 h 60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60" h="608">
                  <a:moveTo>
                    <a:pt x="0" y="0"/>
                  </a:moveTo>
                  <a:lnTo>
                    <a:pt x="0" y="608"/>
                  </a:lnTo>
                  <a:lnTo>
                    <a:pt x="184" y="608"/>
                  </a:lnTo>
                  <a:lnTo>
                    <a:pt x="184" y="456"/>
                  </a:lnTo>
                  <a:lnTo>
                    <a:pt x="360" y="456"/>
                  </a:lnTo>
                  <a:lnTo>
                    <a:pt x="360" y="280"/>
                  </a:lnTo>
                  <a:lnTo>
                    <a:pt x="184" y="280"/>
                  </a:lnTo>
                  <a:lnTo>
                    <a:pt x="1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ABEA"/>
            </a:solidFill>
            <a:ln w="19050">
              <a:solidFill>
                <a:srgbClr val="02ABE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150" name="Rectangle 41"/>
            <p:cNvSpPr>
              <a:spLocks noChangeArrowheads="1"/>
            </p:cNvSpPr>
            <p:nvPr/>
          </p:nvSpPr>
          <p:spPr bwMode="auto">
            <a:xfrm>
              <a:off x="2535238" y="2593976"/>
              <a:ext cx="1862138" cy="531813"/>
            </a:xfrm>
            <a:prstGeom prst="rect">
              <a:avLst/>
            </a:prstGeom>
            <a:solidFill>
              <a:srgbClr val="02ABEA"/>
            </a:solidFill>
            <a:ln w="19050">
              <a:solidFill>
                <a:srgbClr val="02ABEA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2" name="Freeform 96"/>
            <p:cNvSpPr>
              <a:spLocks/>
            </p:cNvSpPr>
            <p:nvPr/>
          </p:nvSpPr>
          <p:spPr bwMode="auto">
            <a:xfrm flipH="1">
              <a:off x="4902200" y="1771651"/>
              <a:ext cx="1111250" cy="1800225"/>
            </a:xfrm>
            <a:custGeom>
              <a:avLst/>
              <a:gdLst>
                <a:gd name="T0" fmla="*/ 0 w 360"/>
                <a:gd name="T1" fmla="*/ 0 h 608"/>
                <a:gd name="T2" fmla="*/ 0 w 360"/>
                <a:gd name="T3" fmla="*/ 2115 h 608"/>
                <a:gd name="T4" fmla="*/ 696 w 360"/>
                <a:gd name="T5" fmla="*/ 2115 h 608"/>
                <a:gd name="T6" fmla="*/ 696 w 360"/>
                <a:gd name="T7" fmla="*/ 1585 h 608"/>
                <a:gd name="T8" fmla="*/ 1361 w 360"/>
                <a:gd name="T9" fmla="*/ 1585 h 608"/>
                <a:gd name="T10" fmla="*/ 1361 w 360"/>
                <a:gd name="T11" fmla="*/ 974 h 608"/>
                <a:gd name="T12" fmla="*/ 696 w 360"/>
                <a:gd name="T13" fmla="*/ 974 h 608"/>
                <a:gd name="T14" fmla="*/ 696 w 360"/>
                <a:gd name="T15" fmla="*/ 0 h 608"/>
                <a:gd name="T16" fmla="*/ 0 w 360"/>
                <a:gd name="T17" fmla="*/ 0 h 6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60"/>
                <a:gd name="T28" fmla="*/ 0 h 608"/>
                <a:gd name="T29" fmla="*/ 360 w 360"/>
                <a:gd name="T30" fmla="*/ 608 h 60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60" h="608">
                  <a:moveTo>
                    <a:pt x="0" y="0"/>
                  </a:moveTo>
                  <a:lnTo>
                    <a:pt x="0" y="608"/>
                  </a:lnTo>
                  <a:lnTo>
                    <a:pt x="184" y="608"/>
                  </a:lnTo>
                  <a:lnTo>
                    <a:pt x="184" y="456"/>
                  </a:lnTo>
                  <a:lnTo>
                    <a:pt x="360" y="456"/>
                  </a:lnTo>
                  <a:lnTo>
                    <a:pt x="360" y="280"/>
                  </a:lnTo>
                  <a:lnTo>
                    <a:pt x="184" y="280"/>
                  </a:lnTo>
                  <a:lnTo>
                    <a:pt x="1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ABEA"/>
            </a:solidFill>
            <a:ln w="19050">
              <a:solidFill>
                <a:srgbClr val="02ABEA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153" name="Rectangle 143"/>
            <p:cNvSpPr>
              <a:spLocks noChangeArrowheads="1"/>
            </p:cNvSpPr>
            <p:nvPr/>
          </p:nvSpPr>
          <p:spPr bwMode="auto">
            <a:xfrm>
              <a:off x="1743075" y="2755901"/>
              <a:ext cx="173038" cy="188913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4" name="Rectangle 144"/>
            <p:cNvSpPr>
              <a:spLocks noChangeArrowheads="1"/>
            </p:cNvSpPr>
            <p:nvPr/>
          </p:nvSpPr>
          <p:spPr bwMode="auto">
            <a:xfrm>
              <a:off x="2681288" y="2755901"/>
              <a:ext cx="173038" cy="188913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6" name="Rectangle 145"/>
            <p:cNvSpPr>
              <a:spLocks noChangeArrowheads="1"/>
            </p:cNvSpPr>
            <p:nvPr/>
          </p:nvSpPr>
          <p:spPr bwMode="auto">
            <a:xfrm>
              <a:off x="1174750" y="2755901"/>
              <a:ext cx="173038" cy="188913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8" name="Rectangle 146"/>
            <p:cNvSpPr>
              <a:spLocks noChangeArrowheads="1"/>
            </p:cNvSpPr>
            <p:nvPr/>
          </p:nvSpPr>
          <p:spPr bwMode="auto">
            <a:xfrm>
              <a:off x="5005388" y="2755901"/>
              <a:ext cx="173038" cy="188913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9" name="Rectangle 147"/>
            <p:cNvSpPr>
              <a:spLocks noChangeArrowheads="1"/>
            </p:cNvSpPr>
            <p:nvPr/>
          </p:nvSpPr>
          <p:spPr bwMode="auto">
            <a:xfrm>
              <a:off x="4067175" y="2755901"/>
              <a:ext cx="173038" cy="188913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1" name="Rectangle 148"/>
            <p:cNvSpPr>
              <a:spLocks noChangeArrowheads="1"/>
            </p:cNvSpPr>
            <p:nvPr/>
          </p:nvSpPr>
          <p:spPr bwMode="auto">
            <a:xfrm>
              <a:off x="5573713" y="2755901"/>
              <a:ext cx="173038" cy="188913"/>
            </a:xfrm>
            <a:prstGeom prst="rect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2" name="Rectangle 72"/>
            <p:cNvSpPr>
              <a:spLocks noChangeArrowheads="1"/>
            </p:cNvSpPr>
            <p:nvPr/>
          </p:nvSpPr>
          <p:spPr bwMode="auto">
            <a:xfrm>
              <a:off x="3278573" y="2774951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 dirty="0" smtClean="0">
                  <a:solidFill>
                    <a:srgbClr val="000000"/>
                  </a:solidFill>
                  <a:latin typeface="Geneva"/>
                </a:rPr>
                <a:t>out</a:t>
              </a:r>
              <a:endParaRPr lang="sv-SE" altLang="sv-SE" sz="1400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7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1" grpId="0" animBg="1"/>
      <p:bldP spid="175146" grpId="0" animBg="1"/>
      <p:bldP spid="175299" grpId="0"/>
      <p:bldP spid="175300" grpId="0"/>
      <p:bldP spid="175301" grpId="0"/>
      <p:bldP spid="175302" grpId="0"/>
      <p:bldP spid="175303" grpId="0"/>
      <p:bldP spid="175304" grpId="0"/>
      <p:bldP spid="175305" grpId="0"/>
      <p:bldP spid="175306" grpId="0"/>
      <p:bldP spid="175307" grpId="0"/>
      <p:bldP spid="175308" grpId="0"/>
      <p:bldP spid="175309" grpId="0"/>
      <p:bldP spid="175310" grpId="0"/>
      <p:bldP spid="164" grpId="0"/>
      <p:bldP spid="122" grpId="0" animBg="1"/>
      <p:bldP spid="122" grpId="1" animBg="1"/>
      <p:bldP spid="123" grpId="0" animBg="1"/>
      <p:bldP spid="123" grpId="1" animBg="1"/>
      <p:bldP spid="124" grpId="0" animBg="1"/>
      <p:bldP spid="124" grpId="1" animBg="1"/>
      <p:bldP spid="125" grpId="0" animBg="1"/>
      <p:bldP spid="125" grpId="1" animBg="1"/>
      <p:bldP spid="126" grpId="0" animBg="1"/>
      <p:bldP spid="126" grpId="1" animBg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4677" y="1143000"/>
            <a:ext cx="1984171" cy="2650273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5740861" y="1123910"/>
            <a:ext cx="3332900" cy="4241562"/>
            <a:chOff x="5352289" y="717963"/>
            <a:chExt cx="3332900" cy="4241562"/>
          </a:xfrm>
        </p:grpSpPr>
        <p:pic>
          <p:nvPicPr>
            <p:cNvPr id="1034" name="Picture 10" descr="http://www.philamuseum.org/images/booklets/FinishingTechniques/computer_chip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7971" y="1142999"/>
              <a:ext cx="1661535" cy="32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5607718" y="1581484"/>
              <a:ext cx="1431518" cy="6454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A </a:t>
              </a:r>
              <a:r>
                <a:rPr lang="en-US" sz="12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pattern is </a:t>
              </a:r>
              <a:endParaRPr lang="en-US" sz="1200" b="0" dirty="0" smtClean="0">
                <a:solidFill>
                  <a:srgbClr val="4C4C4C"/>
                </a:solidFill>
                <a:latin typeface="Calibri" panose="020F0502020204030204" pitchFamily="34" charset="0"/>
              </a:endParaRPr>
            </a:p>
            <a:p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etched </a:t>
              </a:r>
              <a:r>
                <a:rPr lang="en-US" sz="12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into the </a:t>
              </a:r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silicon substrate </a:t>
              </a:r>
              <a:endParaRPr lang="sv-SE" sz="12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651763" y="2996378"/>
              <a:ext cx="244391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C</a:t>
              </a:r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opper </a:t>
              </a:r>
              <a:r>
                <a:rPr lang="en-US" sz="12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is applied to </a:t>
              </a:r>
              <a:endParaRPr lang="en-US" sz="1200" b="0" dirty="0" smtClean="0">
                <a:solidFill>
                  <a:srgbClr val="4C4C4C"/>
                </a:solidFill>
                <a:latin typeface="Calibri" panose="020F0502020204030204" pitchFamily="34" charset="0"/>
              </a:endParaRPr>
            </a:p>
            <a:p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completely </a:t>
              </a:r>
              <a:r>
                <a:rPr lang="en-US" sz="12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cover the substrate</a:t>
              </a:r>
              <a:endParaRPr lang="sv-SE" sz="120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07718" y="4497860"/>
              <a:ext cx="295035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The </a:t>
              </a:r>
              <a:r>
                <a:rPr lang="en-US" sz="12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applied metal is </a:t>
              </a:r>
              <a:r>
                <a:rPr lang="en-US" sz="1200" b="0" dirty="0" err="1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planarized</a:t>
              </a:r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 by chemical/ mechanical polishing (CMP) to </a:t>
              </a:r>
              <a:r>
                <a:rPr lang="en-US" sz="12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expose </a:t>
              </a:r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wires</a:t>
              </a:r>
              <a:endParaRPr lang="sv-SE" sz="12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352289" y="717963"/>
              <a:ext cx="33329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Damascening a computer </a:t>
              </a:r>
              <a:r>
                <a:rPr lang="en-US" sz="20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chip</a:t>
              </a:r>
              <a:endParaRPr lang="sv-SE" sz="20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85459" y="1123910"/>
            <a:ext cx="3071711" cy="4266449"/>
            <a:chOff x="385459" y="865734"/>
            <a:chExt cx="3071711" cy="4266449"/>
          </a:xfrm>
        </p:grpSpPr>
        <p:pic>
          <p:nvPicPr>
            <p:cNvPr id="1026" name="Picture 2" descr="http://www.philamuseum.org/images/booklets/FinishingTechniques/damascene_technique.gi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016" y="1237577"/>
              <a:ext cx="2116686" cy="35877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Rectangle 19"/>
            <p:cNvSpPr/>
            <p:nvPr/>
          </p:nvSpPr>
          <p:spPr>
            <a:xfrm>
              <a:off x="385459" y="865734"/>
              <a:ext cx="26858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Damascening </a:t>
              </a:r>
              <a:r>
                <a:rPr lang="en-US" sz="20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technique</a:t>
              </a:r>
              <a:endParaRPr lang="sv-SE" sz="20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72835" y="1917534"/>
              <a:ext cx="188628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A </a:t>
              </a:r>
              <a:r>
                <a:rPr lang="en-US" sz="12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pattern is cut </a:t>
              </a:r>
              <a:endParaRPr lang="en-US" sz="1200" b="0" dirty="0" smtClean="0">
                <a:solidFill>
                  <a:srgbClr val="4C4C4C"/>
                </a:solidFill>
                <a:latin typeface="Calibri" panose="020F0502020204030204" pitchFamily="34" charset="0"/>
              </a:endParaRPr>
            </a:p>
            <a:p>
              <a:r>
                <a:rPr lang="en-US" sz="12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i</a:t>
              </a:r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nto the </a:t>
              </a:r>
              <a:r>
                <a:rPr lang="en-US" sz="12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substrate metal</a:t>
              </a:r>
              <a:endParaRPr lang="sv-SE" sz="1200" dirty="0">
                <a:latin typeface="Calibri" panose="020F050202020403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37592" y="3386631"/>
              <a:ext cx="265288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The </a:t>
              </a:r>
              <a:r>
                <a:rPr lang="en-US" sz="12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inlay </a:t>
              </a:r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(gold) metal </a:t>
              </a:r>
              <a:r>
                <a:rPr lang="en-US" sz="12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is </a:t>
              </a:r>
              <a:endParaRPr lang="en-US" sz="1200" b="0" dirty="0" smtClean="0">
                <a:solidFill>
                  <a:srgbClr val="4C4C4C"/>
                </a:solidFill>
                <a:latin typeface="Calibri" panose="020F0502020204030204" pitchFamily="34" charset="0"/>
              </a:endParaRPr>
            </a:p>
            <a:p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hammered </a:t>
              </a:r>
              <a:r>
                <a:rPr lang="en-US" sz="12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into the carved areas</a:t>
              </a:r>
              <a:endParaRPr lang="sv-SE" sz="12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75180" y="4670518"/>
              <a:ext cx="298199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Process </a:t>
              </a:r>
              <a:r>
                <a:rPr lang="en-US" sz="12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is complete, </a:t>
              </a:r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with </a:t>
              </a:r>
            </a:p>
            <a:p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metal decorations inlaid </a:t>
              </a:r>
              <a:r>
                <a:rPr lang="en-US" sz="1200" b="0" dirty="0">
                  <a:solidFill>
                    <a:srgbClr val="4C4C4C"/>
                  </a:solidFill>
                  <a:latin typeface="Calibri" panose="020F0502020204030204" pitchFamily="34" charset="0"/>
                </a:rPr>
                <a:t>into </a:t>
              </a:r>
              <a:r>
                <a:rPr lang="en-US" sz="1200" b="0" dirty="0" smtClean="0">
                  <a:solidFill>
                    <a:srgbClr val="4C4C4C"/>
                  </a:solidFill>
                  <a:latin typeface="Calibri" panose="020F0502020204030204" pitchFamily="34" charset="0"/>
                </a:rPr>
                <a:t>the metal</a:t>
              </a:r>
              <a:endParaRPr lang="sv-SE" sz="1200" dirty="0">
                <a:latin typeface="Calibri" panose="020F0502020204030204" pitchFamily="34" charset="0"/>
              </a:endParaRPr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7237" y="3424237"/>
            <a:ext cx="9525" cy="9525"/>
          </a:xfrm>
          <a:prstGeom prst="rect">
            <a:avLst/>
          </a:prstGeom>
        </p:spPr>
      </p:pic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Damascene</a:t>
            </a:r>
            <a:r>
              <a:rPr lang="sv-SE" dirty="0" smtClean="0"/>
              <a:t> </a:t>
            </a:r>
            <a:r>
              <a:rPr lang="sv-SE" dirty="0" err="1" smtClean="0"/>
              <a:t>technology</a:t>
            </a:r>
            <a:endParaRPr lang="sv-SE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008" y="4094546"/>
            <a:ext cx="1983509" cy="1302504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3529504" y="5403703"/>
            <a:ext cx="209451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0" i="1" dirty="0">
                <a:solidFill>
                  <a:srgbClr val="292929"/>
                </a:solidFill>
                <a:latin typeface="Calibri" panose="020F0502020204030204" pitchFamily="34" charset="0"/>
              </a:rPr>
              <a:t>Bowl</a:t>
            </a:r>
            <a:r>
              <a:rPr lang="en-US" sz="1100" b="0" dirty="0">
                <a:solidFill>
                  <a:srgbClr val="292929"/>
                </a:solidFill>
                <a:latin typeface="Calibri" panose="020F0502020204030204" pitchFamily="34" charset="0"/>
              </a:rPr>
              <a:t>, c. </a:t>
            </a:r>
            <a:r>
              <a:rPr lang="en-US" sz="1100" b="0" dirty="0" smtClean="0">
                <a:solidFill>
                  <a:srgbClr val="292929"/>
                </a:solidFill>
                <a:latin typeface="Calibri" panose="020F0502020204030204" pitchFamily="34" charset="0"/>
              </a:rPr>
              <a:t>1292-1341</a:t>
            </a:r>
            <a:r>
              <a:rPr lang="en-US" sz="1100" dirty="0" smtClean="0">
                <a:latin typeface="Calibri" panose="020F0502020204030204" pitchFamily="34" charset="0"/>
              </a:rPr>
              <a:t> </a:t>
            </a:r>
            <a:r>
              <a:rPr lang="en-US" sz="1100" b="0" dirty="0" smtClean="0">
                <a:solidFill>
                  <a:srgbClr val="292929"/>
                </a:solidFill>
                <a:latin typeface="Calibri" panose="020F0502020204030204" pitchFamily="34" charset="0"/>
              </a:rPr>
              <a:t>Syrian-Egyptian</a:t>
            </a:r>
            <a:r>
              <a:rPr lang="en-US" sz="1100" dirty="0">
                <a:latin typeface="Calibri" panose="020F0502020204030204" pitchFamily="34" charset="0"/>
              </a:rPr>
              <a:t/>
            </a:r>
            <a:br>
              <a:rPr lang="en-US" sz="1100" dirty="0">
                <a:latin typeface="Calibri" panose="020F0502020204030204" pitchFamily="34" charset="0"/>
              </a:rPr>
            </a:br>
            <a:r>
              <a:rPr lang="en-US" sz="1100" b="0" dirty="0">
                <a:solidFill>
                  <a:srgbClr val="292929"/>
                </a:solidFill>
                <a:latin typeface="Calibri" panose="020F0502020204030204" pitchFamily="34" charset="0"/>
              </a:rPr>
              <a:t>Brass with silver and copper inlay</a:t>
            </a:r>
            <a:endParaRPr lang="sv-SE" sz="1100" dirty="0">
              <a:latin typeface="Calibri" panose="020F0502020204030204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604385" y="5838669"/>
            <a:ext cx="1935231" cy="240953"/>
            <a:chOff x="3176415" y="5838669"/>
            <a:chExt cx="1935231" cy="240953"/>
          </a:xfrm>
        </p:grpSpPr>
        <p:sp>
          <p:nvSpPr>
            <p:cNvPr id="26" name="Rectangle 25"/>
            <p:cNvSpPr/>
            <p:nvPr/>
          </p:nvSpPr>
          <p:spPr bwMode="auto">
            <a:xfrm>
              <a:off x="3176415" y="5838669"/>
              <a:ext cx="1935231" cy="240953"/>
            </a:xfrm>
            <a:prstGeom prst="rect">
              <a:avLst/>
            </a:prstGeom>
            <a:solidFill>
              <a:schemeClr val="tx1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1042" name="Picture 18" descr="http://www.philamuseum.org/images/pma_title_tb.png">
              <a:hlinkClick r:id="rId7"/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6888" y="5923145"/>
              <a:ext cx="1714285" cy="7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62008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33363" y="1622805"/>
            <a:ext cx="8572886" cy="2150378"/>
            <a:chOff x="246061" y="1691907"/>
            <a:chExt cx="8573236" cy="2761509"/>
          </a:xfrm>
        </p:grpSpPr>
        <p:sp>
          <p:nvSpPr>
            <p:cNvPr id="6226" name="Rectangle 42"/>
            <p:cNvSpPr>
              <a:spLocks noChangeArrowheads="1"/>
            </p:cNvSpPr>
            <p:nvPr/>
          </p:nvSpPr>
          <p:spPr bwMode="auto">
            <a:xfrm>
              <a:off x="246061" y="3472817"/>
              <a:ext cx="6426262" cy="980599"/>
            </a:xfrm>
            <a:prstGeom prst="rect">
              <a:avLst/>
            </a:prstGeom>
            <a:solidFill>
              <a:srgbClr val="FCF3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27" name="Text Box 199"/>
            <p:cNvSpPr txBox="1">
              <a:spLocks noChangeArrowheads="1"/>
            </p:cNvSpPr>
            <p:nvPr/>
          </p:nvSpPr>
          <p:spPr bwMode="auto">
            <a:xfrm>
              <a:off x="6829426" y="1691907"/>
              <a:ext cx="1989871" cy="707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v-SE" altLang="sv-SE" sz="2000" dirty="0" smtClean="0">
                  <a:solidFill>
                    <a:schemeClr val="tx1"/>
                  </a:solidFill>
                  <a:latin typeface="Arial" panose="020B0604020202020204" pitchFamily="34" charset="0"/>
                </a:rPr>
                <a:t>Intra- &amp; inter-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sv-SE" altLang="sv-SE" sz="2000" dirty="0" err="1" smtClean="0">
                  <a:solidFill>
                    <a:schemeClr val="tx1"/>
                  </a:solidFill>
                  <a:latin typeface="Arial" panose="020B0604020202020204" pitchFamily="34" charset="0"/>
                </a:rPr>
                <a:t>metal</a:t>
              </a:r>
              <a:r>
                <a:rPr lang="sv-SE" altLang="sv-SE" sz="2000" dirty="0" smtClean="0">
                  <a:solidFill>
                    <a:schemeClr val="tx1"/>
                  </a:solidFill>
                  <a:latin typeface="Arial" panose="020B0604020202020204" pitchFamily="34" charset="0"/>
                </a:rPr>
                <a:t> </a:t>
              </a:r>
              <a:r>
                <a:rPr lang="sv-SE" altLang="sv-SE" sz="2000" dirty="0" err="1" smtClean="0">
                  <a:solidFill>
                    <a:schemeClr val="tx1"/>
                  </a:solidFill>
                  <a:latin typeface="Arial" panose="020B0604020202020204" pitchFamily="34" charset="0"/>
                </a:rPr>
                <a:t>insulator</a:t>
              </a:r>
              <a:endParaRPr lang="en-US" altLang="sv-SE" sz="20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00" name="Rectangle 42"/>
          <p:cNvSpPr>
            <a:spLocks noChangeArrowheads="1"/>
          </p:cNvSpPr>
          <p:nvPr/>
        </p:nvSpPr>
        <p:spPr bwMode="auto">
          <a:xfrm>
            <a:off x="234950" y="3779129"/>
            <a:ext cx="6426000" cy="356309"/>
          </a:xfrm>
          <a:prstGeom prst="rect">
            <a:avLst/>
          </a:prstGeom>
          <a:pattFill prst="trellis">
            <a:fgClr>
              <a:srgbClr val="FFFF00"/>
            </a:fgClr>
            <a:bgClr>
              <a:schemeClr val="bg1"/>
            </a:bgClr>
          </a:pattFill>
          <a:ln>
            <a:noFill/>
          </a:ln>
          <a:extLst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249238" y="3013760"/>
            <a:ext cx="6408737" cy="360000"/>
          </a:xfrm>
          <a:prstGeom prst="rect">
            <a:avLst/>
          </a:prstGeom>
          <a:solidFill>
            <a:srgbClr val="CC9900"/>
          </a:solidFill>
          <a:ln w="28575" algn="ctr">
            <a:solidFill>
              <a:srgbClr val="CC99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sv-SE" altLang="sv-SE"/>
          </a:p>
        </p:txBody>
      </p:sp>
      <p:sp>
        <p:nvSpPr>
          <p:cNvPr id="6147" name="Rectangle 42"/>
          <p:cNvSpPr>
            <a:spLocks noChangeArrowheads="1"/>
          </p:cNvSpPr>
          <p:nvPr/>
        </p:nvSpPr>
        <p:spPr bwMode="auto">
          <a:xfrm>
            <a:off x="234950" y="4144963"/>
            <a:ext cx="6426000" cy="650875"/>
          </a:xfrm>
          <a:prstGeom prst="rect">
            <a:avLst/>
          </a:prstGeom>
          <a:solidFill>
            <a:srgbClr val="FCF30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9" name="Rectangle 43"/>
          <p:cNvSpPr>
            <a:spLocks noChangeArrowheads="1"/>
          </p:cNvSpPr>
          <p:nvPr/>
        </p:nvSpPr>
        <p:spPr bwMode="auto">
          <a:xfrm>
            <a:off x="3479800" y="4813300"/>
            <a:ext cx="2894013" cy="965200"/>
          </a:xfrm>
          <a:prstGeom prst="rect">
            <a:avLst/>
          </a:prstGeom>
          <a:solidFill>
            <a:srgbClr val="CC9900"/>
          </a:solidFill>
          <a:ln w="19050">
            <a:solidFill>
              <a:srgbClr val="CC9900"/>
            </a:solidFill>
            <a:miter lim="800000"/>
            <a:headEnd/>
            <a:tailEnd/>
          </a:ln>
          <a:extLst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406400"/>
            <a:ext cx="8785225" cy="1143000"/>
          </a:xfrm>
        </p:spPr>
        <p:txBody>
          <a:bodyPr/>
          <a:lstStyle/>
          <a:p>
            <a:r>
              <a:rPr lang="sv-SE" altLang="sv-SE" dirty="0" err="1" smtClean="0"/>
              <a:t>Copper</a:t>
            </a:r>
            <a:r>
              <a:rPr lang="sv-SE" altLang="sv-SE" dirty="0" smtClean="0"/>
              <a:t> </a:t>
            </a:r>
            <a:r>
              <a:rPr lang="sv-SE" altLang="sv-SE" dirty="0" err="1" smtClean="0"/>
              <a:t>Damascene</a:t>
            </a:r>
            <a:endParaRPr lang="sv-SE" altLang="sv-SE" dirty="0" smtClean="0"/>
          </a:p>
        </p:txBody>
      </p:sp>
      <p:sp>
        <p:nvSpPr>
          <p:cNvPr id="6151" name="Rectangle 47"/>
          <p:cNvSpPr>
            <a:spLocks noChangeArrowheads="1"/>
          </p:cNvSpPr>
          <p:nvPr/>
        </p:nvSpPr>
        <p:spPr bwMode="auto">
          <a:xfrm>
            <a:off x="4140200" y="5387975"/>
            <a:ext cx="4635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sv-SE" sz="1400" b="0">
                <a:solidFill>
                  <a:srgbClr val="000000"/>
                </a:solidFill>
                <a:latin typeface="Geneva"/>
              </a:rPr>
              <a:t>n-well</a:t>
            </a:r>
            <a:endParaRPr lang="sv-SE" altLang="sv-SE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152" name="Group 162"/>
          <p:cNvGrpSpPr>
            <a:grpSpLocks/>
          </p:cNvGrpSpPr>
          <p:nvPr/>
        </p:nvGrpSpPr>
        <p:grpSpPr bwMode="auto">
          <a:xfrm>
            <a:off x="4851400" y="4916488"/>
            <a:ext cx="1006475" cy="1201737"/>
            <a:chOff x="3056" y="3097"/>
            <a:chExt cx="634" cy="757"/>
          </a:xfrm>
        </p:grpSpPr>
        <p:sp>
          <p:nvSpPr>
            <p:cNvPr id="6224" name="Rectangle 67"/>
            <p:cNvSpPr>
              <a:spLocks noChangeArrowheads="1"/>
            </p:cNvSpPr>
            <p:nvPr/>
          </p:nvSpPr>
          <p:spPr bwMode="auto">
            <a:xfrm>
              <a:off x="3056" y="3720"/>
              <a:ext cx="63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>
                  <a:solidFill>
                    <a:srgbClr val="000000"/>
                  </a:solidFill>
                  <a:latin typeface="Geneva"/>
                </a:rPr>
                <a:t>VDD-contact</a:t>
              </a:r>
              <a:endParaRPr lang="sv-SE" altLang="sv-SE" sz="1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25" name="Line 68"/>
            <p:cNvSpPr>
              <a:spLocks noChangeShapeType="1"/>
            </p:cNvSpPr>
            <p:nvPr/>
          </p:nvSpPr>
          <p:spPr bwMode="auto">
            <a:xfrm flipV="1">
              <a:off x="3596" y="3097"/>
              <a:ext cx="46" cy="6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6153" name="Group 160"/>
          <p:cNvGrpSpPr>
            <a:grpSpLocks/>
          </p:cNvGrpSpPr>
          <p:nvPr/>
        </p:nvGrpSpPr>
        <p:grpSpPr bwMode="auto">
          <a:xfrm>
            <a:off x="254000" y="4810125"/>
            <a:ext cx="6413500" cy="1601788"/>
            <a:chOff x="160" y="3023"/>
            <a:chExt cx="4040" cy="1009"/>
          </a:xfrm>
        </p:grpSpPr>
        <p:sp>
          <p:nvSpPr>
            <p:cNvPr id="6222" name="Rectangle 46"/>
            <p:cNvSpPr>
              <a:spLocks noChangeArrowheads="1"/>
            </p:cNvSpPr>
            <p:nvPr/>
          </p:nvSpPr>
          <p:spPr bwMode="auto">
            <a:xfrm>
              <a:off x="678" y="3765"/>
              <a:ext cx="55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>
                  <a:solidFill>
                    <a:srgbClr val="000000"/>
                  </a:solidFill>
                  <a:latin typeface="Geneva"/>
                </a:rPr>
                <a:t>p-substrate</a:t>
              </a:r>
              <a:endParaRPr lang="sv-SE" altLang="sv-SE" sz="1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23" name="Rectangle 74"/>
            <p:cNvSpPr>
              <a:spLocks noChangeArrowheads="1"/>
            </p:cNvSpPr>
            <p:nvPr/>
          </p:nvSpPr>
          <p:spPr bwMode="auto">
            <a:xfrm>
              <a:off x="160" y="3023"/>
              <a:ext cx="4040" cy="1009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154" name="Group 170"/>
          <p:cNvGrpSpPr>
            <a:grpSpLocks/>
          </p:cNvGrpSpPr>
          <p:nvPr/>
        </p:nvGrpSpPr>
        <p:grpSpPr bwMode="auto">
          <a:xfrm>
            <a:off x="923925" y="4816475"/>
            <a:ext cx="4441825" cy="304800"/>
            <a:chOff x="594" y="3144"/>
            <a:chExt cx="2798" cy="192"/>
          </a:xfrm>
        </p:grpSpPr>
        <p:grpSp>
          <p:nvGrpSpPr>
            <p:cNvPr id="6214" name="Group 156"/>
            <p:cNvGrpSpPr>
              <a:grpSpLocks/>
            </p:cNvGrpSpPr>
            <p:nvPr/>
          </p:nvGrpSpPr>
          <p:grpSpPr bwMode="auto">
            <a:xfrm>
              <a:off x="594" y="3144"/>
              <a:ext cx="2798" cy="192"/>
              <a:chOff x="594" y="3032"/>
              <a:chExt cx="2798" cy="192"/>
            </a:xfrm>
          </p:grpSpPr>
          <p:sp>
            <p:nvSpPr>
              <p:cNvPr id="6219" name="AutoShape 94"/>
              <p:cNvSpPr>
                <a:spLocks/>
              </p:cNvSpPr>
              <p:nvPr/>
            </p:nvSpPr>
            <p:spPr bwMode="auto">
              <a:xfrm rot="5400000">
                <a:off x="684" y="2942"/>
                <a:ext cx="192" cy="372"/>
              </a:xfrm>
              <a:prstGeom prst="rightBracket">
                <a:avLst>
                  <a:gd name="adj" fmla="val 22281"/>
                </a:avLst>
              </a:prstGeom>
              <a:solidFill>
                <a:srgbClr val="33CC33"/>
              </a:solidFill>
              <a:ln w="12700">
                <a:solidFill>
                  <a:srgbClr val="33CC33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220" name="AutoShape 116"/>
              <p:cNvSpPr>
                <a:spLocks/>
              </p:cNvSpPr>
              <p:nvPr/>
            </p:nvSpPr>
            <p:spPr bwMode="auto">
              <a:xfrm rot="5400000">
                <a:off x="2502" y="2916"/>
                <a:ext cx="192" cy="424"/>
              </a:xfrm>
              <a:prstGeom prst="rightBracket">
                <a:avLst>
                  <a:gd name="adj" fmla="val 25672"/>
                </a:avLst>
              </a:prstGeom>
              <a:solidFill>
                <a:srgbClr val="33CC33"/>
              </a:solidFill>
              <a:ln w="12700">
                <a:solidFill>
                  <a:srgbClr val="33CC33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221" name="AutoShape 117"/>
              <p:cNvSpPr>
                <a:spLocks/>
              </p:cNvSpPr>
              <p:nvPr/>
            </p:nvSpPr>
            <p:spPr bwMode="auto">
              <a:xfrm rot="5400000">
                <a:off x="3124" y="2956"/>
                <a:ext cx="192" cy="344"/>
              </a:xfrm>
              <a:prstGeom prst="rightBracket">
                <a:avLst>
                  <a:gd name="adj" fmla="val 20828"/>
                </a:avLst>
              </a:prstGeom>
              <a:solidFill>
                <a:srgbClr val="33CC33"/>
              </a:solidFill>
              <a:ln w="12700">
                <a:solidFill>
                  <a:srgbClr val="33CC33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sv-SE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215" name="Group 167"/>
            <p:cNvGrpSpPr>
              <a:grpSpLocks/>
            </p:cNvGrpSpPr>
            <p:nvPr/>
          </p:nvGrpSpPr>
          <p:grpSpPr bwMode="auto">
            <a:xfrm>
              <a:off x="700" y="3161"/>
              <a:ext cx="2579" cy="134"/>
              <a:chOff x="700" y="3049"/>
              <a:chExt cx="2579" cy="134"/>
            </a:xfrm>
          </p:grpSpPr>
          <p:sp>
            <p:nvSpPr>
              <p:cNvPr id="6216" name="Rectangle 90"/>
              <p:cNvSpPr>
                <a:spLocks noChangeArrowheads="1"/>
              </p:cNvSpPr>
              <p:nvPr/>
            </p:nvSpPr>
            <p:spPr bwMode="auto">
              <a:xfrm>
                <a:off x="2564" y="3049"/>
                <a:ext cx="127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sv-SE" sz="1400" b="0">
                    <a:solidFill>
                      <a:srgbClr val="000000"/>
                    </a:solidFill>
                    <a:latin typeface="Geneva"/>
                  </a:rPr>
                  <a:t>p+</a:t>
                </a:r>
                <a:endParaRPr lang="sv-SE" altLang="sv-SE" sz="1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217" name="Rectangle 91"/>
              <p:cNvSpPr>
                <a:spLocks noChangeArrowheads="1"/>
              </p:cNvSpPr>
              <p:nvPr/>
            </p:nvSpPr>
            <p:spPr bwMode="auto">
              <a:xfrm>
                <a:off x="3152" y="3049"/>
                <a:ext cx="127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sv-SE" sz="1400" b="0">
                    <a:solidFill>
                      <a:srgbClr val="000000"/>
                    </a:solidFill>
                    <a:latin typeface="Geneva"/>
                  </a:rPr>
                  <a:t>p+</a:t>
                </a:r>
                <a:endParaRPr lang="sv-SE" altLang="sv-SE" sz="1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218" name="Rectangle 120"/>
              <p:cNvSpPr>
                <a:spLocks noChangeArrowheads="1"/>
              </p:cNvSpPr>
              <p:nvPr/>
            </p:nvSpPr>
            <p:spPr bwMode="auto">
              <a:xfrm>
                <a:off x="700" y="3049"/>
                <a:ext cx="127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accent2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sv-SE" sz="1400" b="0">
                    <a:solidFill>
                      <a:srgbClr val="000000"/>
                    </a:solidFill>
                    <a:latin typeface="Geneva"/>
                  </a:rPr>
                  <a:t>p+</a:t>
                </a:r>
                <a:endParaRPr lang="sv-SE" altLang="sv-SE" sz="1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155" name="Group 186"/>
          <p:cNvGrpSpPr>
            <a:grpSpLocks/>
          </p:cNvGrpSpPr>
          <p:nvPr/>
        </p:nvGrpSpPr>
        <p:grpSpPr bwMode="auto">
          <a:xfrm>
            <a:off x="234950" y="4627563"/>
            <a:ext cx="6443663" cy="728662"/>
            <a:chOff x="156" y="1709"/>
            <a:chExt cx="4064" cy="459"/>
          </a:xfrm>
        </p:grpSpPr>
        <p:sp>
          <p:nvSpPr>
            <p:cNvPr id="6211" name="Rectangle 75"/>
            <p:cNvSpPr>
              <a:spLocks noChangeArrowheads="1"/>
            </p:cNvSpPr>
            <p:nvPr/>
          </p:nvSpPr>
          <p:spPr bwMode="auto">
            <a:xfrm>
              <a:off x="156" y="1711"/>
              <a:ext cx="417" cy="457"/>
            </a:xfrm>
            <a:prstGeom prst="rect">
              <a:avLst/>
            </a:prstGeom>
            <a:solidFill>
              <a:srgbClr val="FCF3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12" name="Rectangle 76"/>
            <p:cNvSpPr>
              <a:spLocks noChangeArrowheads="1"/>
            </p:cNvSpPr>
            <p:nvPr/>
          </p:nvSpPr>
          <p:spPr bwMode="auto">
            <a:xfrm>
              <a:off x="1966" y="1711"/>
              <a:ext cx="412" cy="451"/>
            </a:xfrm>
            <a:prstGeom prst="rect">
              <a:avLst/>
            </a:prstGeom>
            <a:solidFill>
              <a:srgbClr val="FCF3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13" name="Rectangle 77"/>
            <p:cNvSpPr>
              <a:spLocks noChangeArrowheads="1"/>
            </p:cNvSpPr>
            <p:nvPr/>
          </p:nvSpPr>
          <p:spPr bwMode="auto">
            <a:xfrm>
              <a:off x="3779" y="1709"/>
              <a:ext cx="441" cy="459"/>
            </a:xfrm>
            <a:prstGeom prst="rect">
              <a:avLst/>
            </a:prstGeom>
            <a:solidFill>
              <a:srgbClr val="FCF3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156" name="Group 189"/>
          <p:cNvGrpSpPr>
            <a:grpSpLocks/>
          </p:cNvGrpSpPr>
          <p:nvPr/>
        </p:nvGrpSpPr>
        <p:grpSpPr bwMode="auto">
          <a:xfrm>
            <a:off x="1520825" y="4816475"/>
            <a:ext cx="4457700" cy="304800"/>
            <a:chOff x="958" y="3032"/>
            <a:chExt cx="2808" cy="192"/>
          </a:xfrm>
        </p:grpSpPr>
        <p:sp>
          <p:nvSpPr>
            <p:cNvPr id="6205" name="AutoShape 114"/>
            <p:cNvSpPr>
              <a:spLocks/>
            </p:cNvSpPr>
            <p:nvPr/>
          </p:nvSpPr>
          <p:spPr bwMode="auto">
            <a:xfrm rot="5400000">
              <a:off x="1041" y="2949"/>
              <a:ext cx="192" cy="357"/>
            </a:xfrm>
            <a:prstGeom prst="rightBracket">
              <a:avLst>
                <a:gd name="adj" fmla="val 21615"/>
              </a:avLst>
            </a:prstGeom>
            <a:solidFill>
              <a:srgbClr val="33CC33"/>
            </a:solidFill>
            <a:ln w="12700">
              <a:solidFill>
                <a:srgbClr val="33CC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06" name="AutoShape 115"/>
            <p:cNvSpPr>
              <a:spLocks/>
            </p:cNvSpPr>
            <p:nvPr/>
          </p:nvSpPr>
          <p:spPr bwMode="auto">
            <a:xfrm rot="5400000">
              <a:off x="1659" y="2919"/>
              <a:ext cx="192" cy="418"/>
            </a:xfrm>
            <a:prstGeom prst="rightBracket">
              <a:avLst>
                <a:gd name="adj" fmla="val 25309"/>
              </a:avLst>
            </a:prstGeom>
            <a:solidFill>
              <a:srgbClr val="33CC33"/>
            </a:solidFill>
            <a:ln w="12700">
              <a:solidFill>
                <a:srgbClr val="33CC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07" name="AutoShape 118"/>
            <p:cNvSpPr>
              <a:spLocks/>
            </p:cNvSpPr>
            <p:nvPr/>
          </p:nvSpPr>
          <p:spPr bwMode="auto">
            <a:xfrm rot="5400000">
              <a:off x="3479" y="2937"/>
              <a:ext cx="192" cy="382"/>
            </a:xfrm>
            <a:prstGeom prst="rightBracket">
              <a:avLst>
                <a:gd name="adj" fmla="val 23129"/>
              </a:avLst>
            </a:prstGeom>
            <a:solidFill>
              <a:srgbClr val="33CC33"/>
            </a:solidFill>
            <a:ln w="12700">
              <a:solidFill>
                <a:srgbClr val="33CC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08" name="Rectangle 81"/>
            <p:cNvSpPr>
              <a:spLocks noChangeArrowheads="1"/>
            </p:cNvSpPr>
            <p:nvPr/>
          </p:nvSpPr>
          <p:spPr bwMode="auto">
            <a:xfrm>
              <a:off x="3522" y="3049"/>
              <a:ext cx="12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>
                  <a:solidFill>
                    <a:srgbClr val="000000"/>
                  </a:solidFill>
                  <a:latin typeface="Geneva"/>
                </a:rPr>
                <a:t>n+</a:t>
              </a:r>
              <a:endParaRPr lang="sv-SE" altLang="sv-SE" sz="1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09" name="Rectangle 119"/>
            <p:cNvSpPr>
              <a:spLocks noChangeArrowheads="1"/>
            </p:cNvSpPr>
            <p:nvPr/>
          </p:nvSpPr>
          <p:spPr bwMode="auto">
            <a:xfrm>
              <a:off x="1658" y="3049"/>
              <a:ext cx="12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>
                  <a:solidFill>
                    <a:srgbClr val="000000"/>
                  </a:solidFill>
                  <a:latin typeface="Geneva"/>
                </a:rPr>
                <a:t>n+</a:t>
              </a:r>
              <a:endParaRPr lang="sv-SE" altLang="sv-SE" sz="1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10" name="Rectangle 121"/>
            <p:cNvSpPr>
              <a:spLocks noChangeArrowheads="1"/>
            </p:cNvSpPr>
            <p:nvPr/>
          </p:nvSpPr>
          <p:spPr bwMode="auto">
            <a:xfrm>
              <a:off x="1072" y="3049"/>
              <a:ext cx="12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>
                  <a:solidFill>
                    <a:srgbClr val="000000"/>
                  </a:solidFill>
                  <a:latin typeface="Geneva"/>
                </a:rPr>
                <a:t>n+</a:t>
              </a:r>
              <a:endParaRPr lang="sv-SE" altLang="sv-SE" sz="1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157" name="Group 163"/>
          <p:cNvGrpSpPr>
            <a:grpSpLocks/>
          </p:cNvGrpSpPr>
          <p:nvPr/>
        </p:nvGrpSpPr>
        <p:grpSpPr bwMode="auto">
          <a:xfrm>
            <a:off x="511175" y="5119688"/>
            <a:ext cx="987425" cy="598487"/>
            <a:chOff x="322" y="3225"/>
            <a:chExt cx="622" cy="377"/>
          </a:xfrm>
        </p:grpSpPr>
        <p:sp>
          <p:nvSpPr>
            <p:cNvPr id="6203" name="Rectangle 65"/>
            <p:cNvSpPr>
              <a:spLocks noChangeArrowheads="1"/>
            </p:cNvSpPr>
            <p:nvPr/>
          </p:nvSpPr>
          <p:spPr bwMode="auto">
            <a:xfrm>
              <a:off x="322" y="3468"/>
              <a:ext cx="622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sv-SE" sz="1400" b="0">
                  <a:solidFill>
                    <a:srgbClr val="000000"/>
                  </a:solidFill>
                  <a:latin typeface="Geneva"/>
                </a:rPr>
                <a:t>VSS-contact</a:t>
              </a:r>
              <a:endParaRPr lang="sv-SE" altLang="sv-SE" sz="1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04" name="Line 66"/>
            <p:cNvSpPr>
              <a:spLocks noChangeShapeType="1"/>
            </p:cNvSpPr>
            <p:nvPr/>
          </p:nvSpPr>
          <p:spPr bwMode="auto">
            <a:xfrm flipV="1">
              <a:off x="863" y="3225"/>
              <a:ext cx="15" cy="25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6158" name="Group 128"/>
          <p:cNvGrpSpPr>
            <a:grpSpLocks/>
          </p:cNvGrpSpPr>
          <p:nvPr/>
        </p:nvGrpSpPr>
        <p:grpSpPr bwMode="auto">
          <a:xfrm>
            <a:off x="1162050" y="4152900"/>
            <a:ext cx="4584700" cy="633413"/>
            <a:chOff x="676" y="718"/>
            <a:chExt cx="2888" cy="415"/>
          </a:xfrm>
        </p:grpSpPr>
        <p:sp>
          <p:nvSpPr>
            <p:cNvPr id="6197" name="Rectangle 122"/>
            <p:cNvSpPr>
              <a:spLocks noChangeArrowheads="1"/>
            </p:cNvSpPr>
            <p:nvPr/>
          </p:nvSpPr>
          <p:spPr bwMode="auto">
            <a:xfrm>
              <a:off x="3092" y="718"/>
              <a:ext cx="116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198" name="Rectangle 123"/>
            <p:cNvSpPr>
              <a:spLocks noChangeArrowheads="1"/>
            </p:cNvSpPr>
            <p:nvPr/>
          </p:nvSpPr>
          <p:spPr bwMode="auto">
            <a:xfrm>
              <a:off x="3456" y="718"/>
              <a:ext cx="108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199" name="Rectangle 124"/>
            <p:cNvSpPr>
              <a:spLocks noChangeArrowheads="1"/>
            </p:cNvSpPr>
            <p:nvPr/>
          </p:nvSpPr>
          <p:spPr bwMode="auto">
            <a:xfrm>
              <a:off x="2515" y="718"/>
              <a:ext cx="108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00" name="Rectangle 125"/>
            <p:cNvSpPr>
              <a:spLocks noChangeArrowheads="1"/>
            </p:cNvSpPr>
            <p:nvPr/>
          </p:nvSpPr>
          <p:spPr bwMode="auto">
            <a:xfrm>
              <a:off x="1634" y="718"/>
              <a:ext cx="117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01" name="Rectangle 126"/>
            <p:cNvSpPr>
              <a:spLocks noChangeArrowheads="1"/>
            </p:cNvSpPr>
            <p:nvPr/>
          </p:nvSpPr>
          <p:spPr bwMode="auto">
            <a:xfrm>
              <a:off x="676" y="718"/>
              <a:ext cx="124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02" name="Rectangle 127"/>
            <p:cNvSpPr>
              <a:spLocks noChangeArrowheads="1"/>
            </p:cNvSpPr>
            <p:nvPr/>
          </p:nvSpPr>
          <p:spPr bwMode="auto">
            <a:xfrm>
              <a:off x="1040" y="718"/>
              <a:ext cx="108" cy="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GB" altLang="sv-SE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6159" name="Rectangle 56"/>
          <p:cNvSpPr>
            <a:spLocks noChangeArrowheads="1"/>
          </p:cNvSpPr>
          <p:nvPr/>
        </p:nvSpPr>
        <p:spPr bwMode="auto">
          <a:xfrm>
            <a:off x="4987925" y="4140200"/>
            <a:ext cx="184150" cy="658813"/>
          </a:xfrm>
          <a:prstGeom prst="rect">
            <a:avLst/>
          </a:prstGeom>
          <a:solidFill>
            <a:srgbClr val="02ABEA"/>
          </a:solidFill>
          <a:ln w="1905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60" name="Rectangle 57"/>
          <p:cNvSpPr>
            <a:spLocks noChangeArrowheads="1"/>
          </p:cNvSpPr>
          <p:nvPr/>
        </p:nvSpPr>
        <p:spPr bwMode="auto">
          <a:xfrm>
            <a:off x="5565775" y="4140200"/>
            <a:ext cx="171450" cy="658813"/>
          </a:xfrm>
          <a:prstGeom prst="rect">
            <a:avLst/>
          </a:prstGeom>
          <a:solidFill>
            <a:srgbClr val="02ABEA"/>
          </a:solidFill>
          <a:ln w="1905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61" name="Rectangle 58"/>
          <p:cNvSpPr>
            <a:spLocks noChangeArrowheads="1"/>
          </p:cNvSpPr>
          <p:nvPr/>
        </p:nvSpPr>
        <p:spPr bwMode="auto">
          <a:xfrm>
            <a:off x="4071938" y="4140200"/>
            <a:ext cx="171450" cy="658813"/>
          </a:xfrm>
          <a:prstGeom prst="rect">
            <a:avLst/>
          </a:prstGeom>
          <a:solidFill>
            <a:srgbClr val="02ABEA"/>
          </a:solidFill>
          <a:ln w="1905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62" name="Rectangle 59"/>
          <p:cNvSpPr>
            <a:spLocks noChangeArrowheads="1"/>
          </p:cNvSpPr>
          <p:nvPr/>
        </p:nvSpPr>
        <p:spPr bwMode="auto">
          <a:xfrm>
            <a:off x="2673350" y="4140200"/>
            <a:ext cx="185738" cy="658813"/>
          </a:xfrm>
          <a:prstGeom prst="rect">
            <a:avLst/>
          </a:prstGeom>
          <a:solidFill>
            <a:srgbClr val="02ABEA"/>
          </a:solidFill>
          <a:ln w="1905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63" name="Rectangle 61"/>
          <p:cNvSpPr>
            <a:spLocks noChangeArrowheads="1"/>
          </p:cNvSpPr>
          <p:nvPr/>
        </p:nvSpPr>
        <p:spPr bwMode="auto">
          <a:xfrm>
            <a:off x="1152525" y="4140200"/>
            <a:ext cx="196850" cy="658813"/>
          </a:xfrm>
          <a:prstGeom prst="rect">
            <a:avLst/>
          </a:prstGeom>
          <a:solidFill>
            <a:srgbClr val="02ABEA"/>
          </a:solidFill>
          <a:ln w="1905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64" name="Rectangle 60"/>
          <p:cNvSpPr>
            <a:spLocks noChangeArrowheads="1"/>
          </p:cNvSpPr>
          <p:nvPr/>
        </p:nvSpPr>
        <p:spPr bwMode="auto">
          <a:xfrm>
            <a:off x="1730375" y="4140200"/>
            <a:ext cx="171450" cy="658813"/>
          </a:xfrm>
          <a:prstGeom prst="rect">
            <a:avLst/>
          </a:prstGeom>
          <a:solidFill>
            <a:srgbClr val="02ABEA"/>
          </a:solidFill>
          <a:ln w="1905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5309" name="Text Box 205"/>
          <p:cNvSpPr txBox="1">
            <a:spLocks noChangeArrowheads="1"/>
          </p:cNvSpPr>
          <p:nvPr/>
        </p:nvSpPr>
        <p:spPr bwMode="auto">
          <a:xfrm>
            <a:off x="6829425" y="3507643"/>
            <a:ext cx="755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CMP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5312" name="Text Box 208"/>
          <p:cNvSpPr txBox="1">
            <a:spLocks noChangeArrowheads="1"/>
          </p:cNvSpPr>
          <p:nvPr/>
        </p:nvSpPr>
        <p:spPr bwMode="auto">
          <a:xfrm>
            <a:off x="6835775" y="2785115"/>
            <a:ext cx="18653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Metal</a:t>
            </a: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 2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electroplating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1327150" y="992188"/>
            <a:ext cx="6859588" cy="2847975"/>
            <a:chOff x="1327150" y="992344"/>
            <a:chExt cx="6859026" cy="2847025"/>
          </a:xfrm>
        </p:grpSpPr>
        <p:grpSp>
          <p:nvGrpSpPr>
            <p:cNvPr id="133" name="Group 132"/>
            <p:cNvGrpSpPr/>
            <p:nvPr/>
          </p:nvGrpSpPr>
          <p:grpSpPr>
            <a:xfrm>
              <a:off x="1327150" y="3386136"/>
              <a:ext cx="4312875" cy="453233"/>
              <a:chOff x="1260474" y="3440905"/>
              <a:chExt cx="4312875" cy="453233"/>
            </a:xfrm>
            <a:solidFill>
              <a:schemeClr val="accent4">
                <a:lumMod val="85000"/>
                <a:lumOff val="15000"/>
              </a:schemeClr>
            </a:solidFill>
          </p:grpSpPr>
          <p:sp>
            <p:nvSpPr>
              <p:cNvPr id="134" name="Rectangle 133"/>
              <p:cNvSpPr/>
              <p:nvPr/>
            </p:nvSpPr>
            <p:spPr bwMode="auto">
              <a:xfrm>
                <a:off x="1260474" y="3440905"/>
                <a:ext cx="360000" cy="453233"/>
              </a:xfrm>
              <a:prstGeom prst="rect">
                <a:avLst/>
              </a:prstGeom>
              <a:grpFill/>
              <a:ln w="9525" cap="flat" cmpd="sng" algn="ctr">
                <a:solidFill>
                  <a:schemeClr val="accent4">
                    <a:lumMod val="85000"/>
                    <a:lumOff val="1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v-SE"/>
              </a:p>
            </p:txBody>
          </p:sp>
          <p:sp>
            <p:nvSpPr>
              <p:cNvPr id="135" name="Rectangle 134"/>
              <p:cNvSpPr/>
              <p:nvPr/>
            </p:nvSpPr>
            <p:spPr bwMode="auto">
              <a:xfrm>
                <a:off x="3252786" y="3440905"/>
                <a:ext cx="360000" cy="453233"/>
              </a:xfrm>
              <a:prstGeom prst="rect">
                <a:avLst/>
              </a:prstGeom>
              <a:grpFill/>
              <a:ln w="9525" cap="flat" cmpd="sng" algn="ctr">
                <a:solidFill>
                  <a:schemeClr val="accent4">
                    <a:lumMod val="85000"/>
                    <a:lumOff val="1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v-SE"/>
              </a:p>
            </p:txBody>
          </p:sp>
          <p:sp>
            <p:nvSpPr>
              <p:cNvPr id="136" name="Rectangle 135"/>
              <p:cNvSpPr/>
              <p:nvPr/>
            </p:nvSpPr>
            <p:spPr bwMode="auto">
              <a:xfrm>
                <a:off x="5213349" y="3440905"/>
                <a:ext cx="360000" cy="429421"/>
              </a:xfrm>
              <a:prstGeom prst="rect">
                <a:avLst/>
              </a:prstGeom>
              <a:grpFill/>
              <a:ln w="9525" cap="flat" cmpd="sng" algn="ctr">
                <a:solidFill>
                  <a:schemeClr val="accent4">
                    <a:lumMod val="85000"/>
                    <a:lumOff val="1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sv-SE"/>
              </a:p>
            </p:txBody>
          </p:sp>
        </p:grpSp>
        <p:sp>
          <p:nvSpPr>
            <p:cNvPr id="6196" name="Text Box 198"/>
            <p:cNvSpPr txBox="1">
              <a:spLocks noChangeArrowheads="1"/>
            </p:cNvSpPr>
            <p:nvPr/>
          </p:nvSpPr>
          <p:spPr bwMode="auto">
            <a:xfrm>
              <a:off x="6794256" y="992344"/>
              <a:ext cx="139192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v-SE" altLang="sv-SE" sz="2000">
                  <a:solidFill>
                    <a:schemeClr val="tx1"/>
                  </a:solidFill>
                  <a:latin typeface="Arial" panose="020B0604020202020204" pitchFamily="34" charset="0"/>
                </a:rPr>
                <a:t>Tungsten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sv-SE" altLang="sv-SE" sz="2000">
                  <a:solidFill>
                    <a:schemeClr val="tx1"/>
                  </a:solidFill>
                  <a:latin typeface="Arial" panose="020B0604020202020204" pitchFamily="34" charset="0"/>
                </a:rPr>
                <a:t>via plugs</a:t>
              </a:r>
              <a:endParaRPr lang="en-US" altLang="sv-SE" sz="20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6169" name="Rectangle 70"/>
          <p:cNvSpPr>
            <a:spLocks noChangeArrowheads="1"/>
          </p:cNvSpPr>
          <p:nvPr/>
        </p:nvSpPr>
        <p:spPr bwMode="auto">
          <a:xfrm>
            <a:off x="2447925" y="3784600"/>
            <a:ext cx="1962150" cy="354013"/>
          </a:xfrm>
          <a:prstGeom prst="rect">
            <a:avLst/>
          </a:prstGeom>
          <a:solidFill>
            <a:srgbClr val="02ABEA"/>
          </a:solidFill>
          <a:ln w="1905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70" name="Rectangle 73"/>
          <p:cNvSpPr>
            <a:spLocks noChangeArrowheads="1"/>
          </p:cNvSpPr>
          <p:nvPr/>
        </p:nvSpPr>
        <p:spPr bwMode="auto">
          <a:xfrm>
            <a:off x="915988" y="3784600"/>
            <a:ext cx="1101725" cy="354013"/>
          </a:xfrm>
          <a:prstGeom prst="rect">
            <a:avLst/>
          </a:prstGeom>
          <a:solidFill>
            <a:srgbClr val="00B0F0"/>
          </a:solidFill>
          <a:ln w="1905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71" name="Rectangle 69"/>
          <p:cNvSpPr>
            <a:spLocks noChangeArrowheads="1"/>
          </p:cNvSpPr>
          <p:nvPr/>
        </p:nvSpPr>
        <p:spPr bwMode="auto">
          <a:xfrm>
            <a:off x="4903788" y="3784600"/>
            <a:ext cx="1101725" cy="354013"/>
          </a:xfrm>
          <a:prstGeom prst="rect">
            <a:avLst/>
          </a:prstGeom>
          <a:solidFill>
            <a:srgbClr val="02ABEA"/>
          </a:solidFill>
          <a:ln w="1905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8" name="Group 27"/>
          <p:cNvGrpSpPr>
            <a:grpSpLocks/>
          </p:cNvGrpSpPr>
          <p:nvPr/>
        </p:nvGrpSpPr>
        <p:grpSpPr bwMode="auto">
          <a:xfrm>
            <a:off x="234000" y="2257167"/>
            <a:ext cx="8787291" cy="1311796"/>
            <a:chOff x="247172" y="3937005"/>
            <a:chExt cx="8786579" cy="1311203"/>
          </a:xfrm>
        </p:grpSpPr>
        <p:sp>
          <p:nvSpPr>
            <p:cNvPr id="6190" name="Text Box 197"/>
            <p:cNvSpPr txBox="1">
              <a:spLocks noChangeArrowheads="1"/>
            </p:cNvSpPr>
            <p:nvPr/>
          </p:nvSpPr>
          <p:spPr bwMode="auto">
            <a:xfrm>
              <a:off x="6842125" y="3937005"/>
              <a:ext cx="219162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accent2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accent2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accent2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accent2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v-SE" altLang="sv-SE" sz="2000" dirty="0" err="1">
                  <a:solidFill>
                    <a:schemeClr val="tx1"/>
                  </a:solidFill>
                  <a:latin typeface="Arial" panose="020B0604020202020204" pitchFamily="34" charset="0"/>
                </a:rPr>
                <a:t>Metal</a:t>
              </a:r>
              <a:r>
                <a:rPr lang="sv-SE" altLang="sv-SE" sz="2000" dirty="0">
                  <a:solidFill>
                    <a:schemeClr val="tx1"/>
                  </a:solidFill>
                  <a:latin typeface="Arial" panose="020B0604020202020204" pitchFamily="34" charset="0"/>
                </a:rPr>
                <a:t> 2 </a:t>
              </a:r>
              <a:r>
                <a:rPr lang="sv-SE" altLang="sv-SE" sz="2000" dirty="0" err="1">
                  <a:solidFill>
                    <a:schemeClr val="tx1"/>
                  </a:solidFill>
                  <a:latin typeface="Arial" panose="020B0604020202020204" pitchFamily="34" charset="0"/>
                </a:rPr>
                <a:t>trenches</a:t>
              </a:r>
              <a:endParaRPr lang="en-US" altLang="sv-SE" sz="20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91" name="Rectangle 151"/>
            <p:cNvSpPr>
              <a:spLocks noChangeArrowheads="1"/>
            </p:cNvSpPr>
            <p:nvPr/>
          </p:nvSpPr>
          <p:spPr bwMode="auto">
            <a:xfrm>
              <a:off x="1890711" y="4669036"/>
              <a:ext cx="1233489" cy="57917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v-SE" altLang="sv-SE"/>
            </a:p>
          </p:txBody>
        </p:sp>
        <p:sp>
          <p:nvSpPr>
            <p:cNvPr id="6192" name="Rectangle 152"/>
            <p:cNvSpPr>
              <a:spLocks noChangeArrowheads="1"/>
            </p:cNvSpPr>
            <p:nvPr/>
          </p:nvSpPr>
          <p:spPr bwMode="auto">
            <a:xfrm>
              <a:off x="3846880" y="4669036"/>
              <a:ext cx="1233489" cy="57917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v-SE" altLang="sv-SE"/>
            </a:p>
          </p:txBody>
        </p:sp>
        <p:sp>
          <p:nvSpPr>
            <p:cNvPr id="6193" name="Rectangle 153"/>
            <p:cNvSpPr>
              <a:spLocks noChangeArrowheads="1"/>
            </p:cNvSpPr>
            <p:nvPr/>
          </p:nvSpPr>
          <p:spPr bwMode="auto">
            <a:xfrm>
              <a:off x="5812759" y="4669035"/>
              <a:ext cx="883245" cy="57917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v-SE" altLang="sv-SE"/>
            </a:p>
          </p:txBody>
        </p:sp>
        <p:sp>
          <p:nvSpPr>
            <p:cNvPr id="6194" name="Rectangle 156"/>
            <p:cNvSpPr>
              <a:spLocks noChangeArrowheads="1"/>
            </p:cNvSpPr>
            <p:nvPr/>
          </p:nvSpPr>
          <p:spPr bwMode="auto">
            <a:xfrm>
              <a:off x="247172" y="4669037"/>
              <a:ext cx="855536" cy="57917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sv-SE" altLang="sv-SE"/>
            </a:p>
          </p:txBody>
        </p:sp>
      </p:grpSp>
      <p:sp>
        <p:nvSpPr>
          <p:cNvPr id="164" name="Rectangle 163"/>
          <p:cNvSpPr>
            <a:spLocks noChangeArrowheads="1"/>
          </p:cNvSpPr>
          <p:nvPr/>
        </p:nvSpPr>
        <p:spPr bwMode="auto">
          <a:xfrm>
            <a:off x="249238" y="2769778"/>
            <a:ext cx="6408737" cy="217488"/>
          </a:xfrm>
          <a:prstGeom prst="rect">
            <a:avLst/>
          </a:prstGeom>
          <a:solidFill>
            <a:srgbClr val="CC9900"/>
          </a:solidFill>
          <a:ln w="28575" algn="ctr">
            <a:solidFill>
              <a:srgbClr val="CC99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sv-SE" altLang="sv-SE"/>
          </a:p>
        </p:txBody>
      </p:sp>
      <p:sp>
        <p:nvSpPr>
          <p:cNvPr id="177" name="Rectangle 176"/>
          <p:cNvSpPr>
            <a:spLocks noChangeArrowheads="1"/>
          </p:cNvSpPr>
          <p:nvPr/>
        </p:nvSpPr>
        <p:spPr bwMode="auto">
          <a:xfrm>
            <a:off x="234000" y="2325600"/>
            <a:ext cx="6430963" cy="666409"/>
          </a:xfrm>
          <a:prstGeom prst="rect">
            <a:avLst/>
          </a:prstGeom>
          <a:solidFill>
            <a:srgbClr val="FFFF00"/>
          </a:solidFill>
          <a:ln w="9525" algn="ctr">
            <a:solidFill>
              <a:srgbClr val="FFFF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sv-SE" altLang="sv-SE"/>
          </a:p>
        </p:txBody>
      </p:sp>
      <p:grpSp>
        <p:nvGrpSpPr>
          <p:cNvPr id="32" name="Group 31"/>
          <p:cNvGrpSpPr/>
          <p:nvPr/>
        </p:nvGrpSpPr>
        <p:grpSpPr>
          <a:xfrm>
            <a:off x="1065418" y="2310802"/>
            <a:ext cx="4839132" cy="360000"/>
            <a:chOff x="1065418" y="1812931"/>
            <a:chExt cx="4839132" cy="360000"/>
          </a:xfrm>
          <a:solidFill>
            <a:schemeClr val="bg1"/>
          </a:solidFill>
        </p:grpSpPr>
        <p:sp>
          <p:nvSpPr>
            <p:cNvPr id="178" name="Rectangle 177"/>
            <p:cNvSpPr/>
            <p:nvPr/>
          </p:nvSpPr>
          <p:spPr bwMode="auto">
            <a:xfrm>
              <a:off x="1065418" y="1812931"/>
              <a:ext cx="900000" cy="360000"/>
            </a:xfrm>
            <a:prstGeom prst="rect">
              <a:avLst/>
            </a:prstGeom>
            <a:grp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79" name="Rectangle 178"/>
            <p:cNvSpPr/>
            <p:nvPr/>
          </p:nvSpPr>
          <p:spPr bwMode="auto">
            <a:xfrm>
              <a:off x="3048355" y="1812931"/>
              <a:ext cx="900000" cy="360000"/>
            </a:xfrm>
            <a:prstGeom prst="rect">
              <a:avLst/>
            </a:prstGeom>
            <a:grp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80" name="Rectangle 179"/>
            <p:cNvSpPr/>
            <p:nvPr/>
          </p:nvSpPr>
          <p:spPr bwMode="auto">
            <a:xfrm>
              <a:off x="5004550" y="1812931"/>
              <a:ext cx="900000" cy="360000"/>
            </a:xfrm>
            <a:prstGeom prst="rect">
              <a:avLst/>
            </a:prstGeom>
            <a:grp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sp>
        <p:nvSpPr>
          <p:cNvPr id="201" name="Text Box 205"/>
          <p:cNvSpPr txBox="1">
            <a:spLocks noChangeArrowheads="1"/>
          </p:cNvSpPr>
          <p:nvPr/>
        </p:nvSpPr>
        <p:spPr bwMode="auto">
          <a:xfrm>
            <a:off x="6829425" y="3926657"/>
            <a:ext cx="1266825" cy="401637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Insulator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2" name="Text Box 205"/>
          <p:cNvSpPr txBox="1">
            <a:spLocks noChangeArrowheads="1"/>
          </p:cNvSpPr>
          <p:nvPr/>
        </p:nvSpPr>
        <p:spPr bwMode="auto">
          <a:xfrm>
            <a:off x="6842125" y="4394969"/>
            <a:ext cx="1162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Via </a:t>
            </a: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etch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3" name="Text Box 205"/>
          <p:cNvSpPr txBox="1">
            <a:spLocks noChangeArrowheads="1"/>
          </p:cNvSpPr>
          <p:nvPr/>
        </p:nvSpPr>
        <p:spPr bwMode="auto">
          <a:xfrm>
            <a:off x="6842125" y="4806132"/>
            <a:ext cx="23018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Metal3 trench </a:t>
            </a: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etch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4" name="Text Box 205"/>
          <p:cNvSpPr txBox="1">
            <a:spLocks noChangeArrowheads="1"/>
          </p:cNvSpPr>
          <p:nvPr/>
        </p:nvSpPr>
        <p:spPr bwMode="auto">
          <a:xfrm>
            <a:off x="6842125" y="5449147"/>
            <a:ext cx="139493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Metal3 Cu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5" name="Text Box 205"/>
          <p:cNvSpPr txBox="1">
            <a:spLocks noChangeArrowheads="1"/>
          </p:cNvSpPr>
          <p:nvPr/>
        </p:nvSpPr>
        <p:spPr bwMode="auto">
          <a:xfrm>
            <a:off x="6842125" y="5847610"/>
            <a:ext cx="755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chemeClr val="tx1"/>
                </a:solidFill>
                <a:latin typeface="Arial" panose="020B0604020202020204" pitchFamily="34" charset="0"/>
              </a:rPr>
              <a:t>CMP</a:t>
            </a:r>
            <a:endParaRPr lang="en-US" altLang="sv-SE" sz="2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186" name="Text Box 195"/>
          <p:cNvSpPr txBox="1">
            <a:spLocks noChangeArrowheads="1"/>
          </p:cNvSpPr>
          <p:nvPr/>
        </p:nvSpPr>
        <p:spPr bwMode="auto">
          <a:xfrm>
            <a:off x="998538" y="1454150"/>
            <a:ext cx="354776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Single</a:t>
            </a:r>
            <a:r>
              <a:rPr lang="sv-SE" altLang="sv-SE" sz="2000" dirty="0">
                <a:solidFill>
                  <a:schemeClr val="tx1"/>
                </a:solidFill>
                <a:latin typeface="Arial" panose="020B0604020202020204" pitchFamily="34" charset="0"/>
              </a:rPr>
              <a:t> and </a:t>
            </a:r>
            <a:r>
              <a:rPr lang="sv-SE" altLang="sv-SE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dual </a:t>
            </a:r>
            <a:r>
              <a:rPr lang="sv-SE" altLang="sv-SE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damascene</a:t>
            </a:r>
            <a:endParaRPr lang="en-US" altLang="sv-SE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2247900" y="6489700"/>
            <a:ext cx="311816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b="0" dirty="0" smtClean="0">
                <a:latin typeface="Calibri" panose="020F0502020204030204" pitchFamily="34" charset="0"/>
              </a:rPr>
              <a:t>MCC091 – </a:t>
            </a:r>
            <a:r>
              <a:rPr lang="sv-SE" sz="1100" b="0" dirty="0" err="1" smtClean="0">
                <a:latin typeface="Calibri" panose="020F0502020204030204" pitchFamily="34" charset="0"/>
              </a:rPr>
              <a:t>Introduction</a:t>
            </a:r>
            <a:r>
              <a:rPr lang="sv-SE" sz="1100" b="0" dirty="0" smtClean="0">
                <a:latin typeface="Calibri" panose="020F0502020204030204" pitchFamily="34" charset="0"/>
              </a:rPr>
              <a:t> to </a:t>
            </a:r>
            <a:r>
              <a:rPr lang="sv-SE" sz="1100" b="0" dirty="0" err="1" smtClean="0">
                <a:latin typeface="Calibri" panose="020F0502020204030204" pitchFamily="34" charset="0"/>
              </a:rPr>
              <a:t>Integrated</a:t>
            </a:r>
            <a:r>
              <a:rPr lang="sv-SE" sz="1100" b="0" dirty="0" smtClean="0">
                <a:latin typeface="Calibri" panose="020F0502020204030204" pitchFamily="34" charset="0"/>
              </a:rPr>
              <a:t> Circuit Design</a:t>
            </a:r>
            <a:endParaRPr lang="sv-SE" sz="1100" b="0" dirty="0">
              <a:latin typeface="Calibri" panose="020F0502020204030204" pitchFamily="34" charset="0"/>
            </a:endParaRPr>
          </a:p>
        </p:txBody>
      </p:sp>
      <p:sp>
        <p:nvSpPr>
          <p:cNvPr id="96" name="Rectangle 44"/>
          <p:cNvSpPr>
            <a:spLocks noChangeArrowheads="1"/>
          </p:cNvSpPr>
          <p:nvPr/>
        </p:nvSpPr>
        <p:spPr bwMode="auto">
          <a:xfrm>
            <a:off x="2119313" y="4406900"/>
            <a:ext cx="330200" cy="211138"/>
          </a:xfrm>
          <a:prstGeom prst="rect">
            <a:avLst/>
          </a:prstGeom>
          <a:solidFill>
            <a:srgbClr val="DD0806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7" name="Rectangle 107"/>
          <p:cNvSpPr>
            <a:spLocks noChangeArrowheads="1"/>
          </p:cNvSpPr>
          <p:nvPr/>
        </p:nvSpPr>
        <p:spPr bwMode="auto">
          <a:xfrm>
            <a:off x="4497388" y="4406900"/>
            <a:ext cx="330200" cy="211138"/>
          </a:xfrm>
          <a:prstGeom prst="rect">
            <a:avLst/>
          </a:prstGeom>
          <a:solidFill>
            <a:srgbClr val="DD0806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113664" y="2999729"/>
            <a:ext cx="4676371" cy="367466"/>
            <a:chOff x="3894701" y="3479442"/>
            <a:chExt cx="4676371" cy="367466"/>
          </a:xfrm>
        </p:grpSpPr>
        <p:sp>
          <p:nvSpPr>
            <p:cNvPr id="2" name="Rectangle 1"/>
            <p:cNvSpPr/>
            <p:nvPr/>
          </p:nvSpPr>
          <p:spPr bwMode="auto">
            <a:xfrm>
              <a:off x="7845163" y="3479442"/>
              <a:ext cx="725909" cy="360000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bg1"/>
              </a:solidFill>
              <a:round/>
              <a:headEnd/>
              <a:tailEnd/>
            </a:ln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6" name="Rectangle 105"/>
            <p:cNvSpPr/>
            <p:nvPr/>
          </p:nvSpPr>
          <p:spPr bwMode="auto">
            <a:xfrm>
              <a:off x="5897983" y="3486908"/>
              <a:ext cx="697523" cy="360000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bg1"/>
              </a:solidFill>
              <a:round/>
              <a:headEnd/>
              <a:tailEnd/>
            </a:ln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7" name="Rectangle 106"/>
            <p:cNvSpPr/>
            <p:nvPr/>
          </p:nvSpPr>
          <p:spPr bwMode="auto">
            <a:xfrm>
              <a:off x="3894701" y="3484094"/>
              <a:ext cx="754755" cy="360000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bg1"/>
              </a:solidFill>
              <a:round/>
              <a:headEnd/>
              <a:tailEnd/>
            </a:ln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06" name="Rectangle 205"/>
          <p:cNvSpPr>
            <a:spLocks noChangeArrowheads="1"/>
          </p:cNvSpPr>
          <p:nvPr/>
        </p:nvSpPr>
        <p:spPr bwMode="auto">
          <a:xfrm>
            <a:off x="254000" y="2088708"/>
            <a:ext cx="6408737" cy="215900"/>
          </a:xfrm>
          <a:prstGeom prst="rect">
            <a:avLst/>
          </a:prstGeom>
          <a:solidFill>
            <a:srgbClr val="CC9900"/>
          </a:solidFill>
          <a:ln w="28575" algn="ctr">
            <a:solidFill>
              <a:srgbClr val="CC99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sv-SE" altLang="sv-SE"/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234000" y="1870099"/>
            <a:ext cx="6430963" cy="452919"/>
          </a:xfrm>
          <a:prstGeom prst="rect">
            <a:avLst/>
          </a:prstGeom>
          <a:solidFill>
            <a:srgbClr val="FFFF00"/>
          </a:solidFill>
          <a:ln w="9525" algn="ctr">
            <a:solidFill>
              <a:srgbClr val="FFFF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sv-SE" altLang="sv-SE"/>
          </a:p>
        </p:txBody>
      </p:sp>
      <p:grpSp>
        <p:nvGrpSpPr>
          <p:cNvPr id="182" name="Group 181"/>
          <p:cNvGrpSpPr/>
          <p:nvPr/>
        </p:nvGrpSpPr>
        <p:grpSpPr>
          <a:xfrm>
            <a:off x="1335418" y="2324605"/>
            <a:ext cx="4311832" cy="656834"/>
            <a:chOff x="1078118" y="1823867"/>
            <a:chExt cx="4311832" cy="708141"/>
          </a:xfrm>
          <a:solidFill>
            <a:schemeClr val="bg1"/>
          </a:solidFill>
        </p:grpSpPr>
        <p:sp>
          <p:nvSpPr>
            <p:cNvPr id="183" name="Rectangle 182"/>
            <p:cNvSpPr/>
            <p:nvPr/>
          </p:nvSpPr>
          <p:spPr bwMode="auto">
            <a:xfrm>
              <a:off x="1078118" y="1825629"/>
              <a:ext cx="359645" cy="706379"/>
            </a:xfrm>
            <a:prstGeom prst="rect">
              <a:avLst/>
            </a:prstGeom>
            <a:grp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84" name="Rectangle 183"/>
            <p:cNvSpPr/>
            <p:nvPr/>
          </p:nvSpPr>
          <p:spPr bwMode="auto">
            <a:xfrm>
              <a:off x="3061167" y="1824940"/>
              <a:ext cx="360000" cy="706379"/>
            </a:xfrm>
            <a:prstGeom prst="rect">
              <a:avLst/>
            </a:prstGeom>
            <a:grp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85" name="Rectangle 184"/>
            <p:cNvSpPr/>
            <p:nvPr/>
          </p:nvSpPr>
          <p:spPr bwMode="auto">
            <a:xfrm>
              <a:off x="5029950" y="1823867"/>
              <a:ext cx="360000" cy="705287"/>
            </a:xfrm>
            <a:prstGeom prst="rect">
              <a:avLst/>
            </a:prstGeom>
            <a:grp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1058018" y="2323115"/>
            <a:ext cx="4869162" cy="720725"/>
            <a:chOff x="1058018" y="2307240"/>
            <a:chExt cx="4869910" cy="720000"/>
          </a:xfrm>
        </p:grpSpPr>
        <p:sp>
          <p:nvSpPr>
            <p:cNvPr id="6187" name="Freeform 196"/>
            <p:cNvSpPr>
              <a:spLocks/>
            </p:cNvSpPr>
            <p:nvPr/>
          </p:nvSpPr>
          <p:spPr bwMode="auto">
            <a:xfrm>
              <a:off x="1058018" y="2307240"/>
              <a:ext cx="914400" cy="720000"/>
            </a:xfrm>
            <a:custGeom>
              <a:avLst/>
              <a:gdLst>
                <a:gd name="T0" fmla="*/ 0 w 914400"/>
                <a:gd name="T1" fmla="*/ 0 h 711200"/>
                <a:gd name="T2" fmla="*/ 914400 w 914400"/>
                <a:gd name="T3" fmla="*/ 0 h 711200"/>
                <a:gd name="T4" fmla="*/ 914400 w 914400"/>
                <a:gd name="T5" fmla="*/ 360000 h 711200"/>
                <a:gd name="T6" fmla="*/ 635000 w 914400"/>
                <a:gd name="T7" fmla="*/ 360000 h 711200"/>
                <a:gd name="T8" fmla="*/ 635000 w 914400"/>
                <a:gd name="T9" fmla="*/ 720000 h 711200"/>
                <a:gd name="T10" fmla="*/ 279400 w 914400"/>
                <a:gd name="T11" fmla="*/ 720000 h 711200"/>
                <a:gd name="T12" fmla="*/ 279400 w 914400"/>
                <a:gd name="T13" fmla="*/ 360000 h 711200"/>
                <a:gd name="T14" fmla="*/ 0 w 914400"/>
                <a:gd name="T15" fmla="*/ 360000 h 711200"/>
                <a:gd name="T16" fmla="*/ 0 w 914400"/>
                <a:gd name="T17" fmla="*/ 0 h 7112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14400" h="711200">
                  <a:moveTo>
                    <a:pt x="0" y="0"/>
                  </a:moveTo>
                  <a:lnTo>
                    <a:pt x="914400" y="0"/>
                  </a:lnTo>
                  <a:lnTo>
                    <a:pt x="914400" y="355600"/>
                  </a:lnTo>
                  <a:lnTo>
                    <a:pt x="635000" y="355600"/>
                  </a:lnTo>
                  <a:lnTo>
                    <a:pt x="635000" y="711200"/>
                  </a:lnTo>
                  <a:lnTo>
                    <a:pt x="279400" y="711200"/>
                  </a:lnTo>
                  <a:lnTo>
                    <a:pt x="279400" y="355600"/>
                  </a:lnTo>
                  <a:lnTo>
                    <a:pt x="0" y="355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9900"/>
            </a:solidFill>
            <a:ln w="19050" cap="flat" cmpd="sng" algn="ctr">
              <a:solidFill>
                <a:srgbClr val="CC99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6188" name="Freeform 197"/>
            <p:cNvSpPr>
              <a:spLocks/>
            </p:cNvSpPr>
            <p:nvPr/>
          </p:nvSpPr>
          <p:spPr bwMode="auto">
            <a:xfrm>
              <a:off x="3042743" y="2307240"/>
              <a:ext cx="914400" cy="720000"/>
            </a:xfrm>
            <a:custGeom>
              <a:avLst/>
              <a:gdLst>
                <a:gd name="T0" fmla="*/ 0 w 914400"/>
                <a:gd name="T1" fmla="*/ 0 h 711200"/>
                <a:gd name="T2" fmla="*/ 914400 w 914400"/>
                <a:gd name="T3" fmla="*/ 0 h 711200"/>
                <a:gd name="T4" fmla="*/ 914400 w 914400"/>
                <a:gd name="T5" fmla="*/ 360000 h 711200"/>
                <a:gd name="T6" fmla="*/ 635000 w 914400"/>
                <a:gd name="T7" fmla="*/ 360000 h 711200"/>
                <a:gd name="T8" fmla="*/ 635000 w 914400"/>
                <a:gd name="T9" fmla="*/ 720000 h 711200"/>
                <a:gd name="T10" fmla="*/ 279400 w 914400"/>
                <a:gd name="T11" fmla="*/ 720000 h 711200"/>
                <a:gd name="T12" fmla="*/ 279400 w 914400"/>
                <a:gd name="T13" fmla="*/ 360000 h 711200"/>
                <a:gd name="T14" fmla="*/ 0 w 914400"/>
                <a:gd name="T15" fmla="*/ 360000 h 711200"/>
                <a:gd name="T16" fmla="*/ 0 w 914400"/>
                <a:gd name="T17" fmla="*/ 0 h 7112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14400" h="711200">
                  <a:moveTo>
                    <a:pt x="0" y="0"/>
                  </a:moveTo>
                  <a:lnTo>
                    <a:pt x="914400" y="0"/>
                  </a:lnTo>
                  <a:lnTo>
                    <a:pt x="914400" y="355600"/>
                  </a:lnTo>
                  <a:lnTo>
                    <a:pt x="635000" y="355600"/>
                  </a:lnTo>
                  <a:lnTo>
                    <a:pt x="635000" y="711200"/>
                  </a:lnTo>
                  <a:lnTo>
                    <a:pt x="279400" y="711200"/>
                  </a:lnTo>
                  <a:lnTo>
                    <a:pt x="279400" y="355600"/>
                  </a:lnTo>
                  <a:lnTo>
                    <a:pt x="0" y="355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9900"/>
            </a:solidFill>
            <a:ln w="19050" cap="flat" cmpd="sng" algn="ctr">
              <a:solidFill>
                <a:srgbClr val="CC99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6189" name="Freeform 198"/>
            <p:cNvSpPr>
              <a:spLocks/>
            </p:cNvSpPr>
            <p:nvPr/>
          </p:nvSpPr>
          <p:spPr bwMode="auto">
            <a:xfrm>
              <a:off x="5013528" y="2307240"/>
              <a:ext cx="914400" cy="720000"/>
            </a:xfrm>
            <a:custGeom>
              <a:avLst/>
              <a:gdLst>
                <a:gd name="T0" fmla="*/ 0 w 914400"/>
                <a:gd name="T1" fmla="*/ 0 h 711200"/>
                <a:gd name="T2" fmla="*/ 914400 w 914400"/>
                <a:gd name="T3" fmla="*/ 0 h 711200"/>
                <a:gd name="T4" fmla="*/ 914400 w 914400"/>
                <a:gd name="T5" fmla="*/ 360000 h 711200"/>
                <a:gd name="T6" fmla="*/ 635000 w 914400"/>
                <a:gd name="T7" fmla="*/ 360000 h 711200"/>
                <a:gd name="T8" fmla="*/ 635000 w 914400"/>
                <a:gd name="T9" fmla="*/ 720000 h 711200"/>
                <a:gd name="T10" fmla="*/ 279400 w 914400"/>
                <a:gd name="T11" fmla="*/ 720000 h 711200"/>
                <a:gd name="T12" fmla="*/ 279400 w 914400"/>
                <a:gd name="T13" fmla="*/ 360000 h 711200"/>
                <a:gd name="T14" fmla="*/ 0 w 914400"/>
                <a:gd name="T15" fmla="*/ 360000 h 711200"/>
                <a:gd name="T16" fmla="*/ 0 w 914400"/>
                <a:gd name="T17" fmla="*/ 0 h 7112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14400" h="711200">
                  <a:moveTo>
                    <a:pt x="0" y="0"/>
                  </a:moveTo>
                  <a:lnTo>
                    <a:pt x="914400" y="0"/>
                  </a:lnTo>
                  <a:lnTo>
                    <a:pt x="914400" y="355600"/>
                  </a:lnTo>
                  <a:lnTo>
                    <a:pt x="635000" y="355600"/>
                  </a:lnTo>
                  <a:lnTo>
                    <a:pt x="635000" y="711200"/>
                  </a:lnTo>
                  <a:lnTo>
                    <a:pt x="279400" y="711200"/>
                  </a:lnTo>
                  <a:lnTo>
                    <a:pt x="279400" y="355600"/>
                  </a:lnTo>
                  <a:lnTo>
                    <a:pt x="0" y="355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9900"/>
            </a:solidFill>
            <a:ln w="19050" cap="flat" cmpd="sng" algn="ctr">
              <a:solidFill>
                <a:srgbClr val="CC99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sv-SE"/>
            </a:p>
          </p:txBody>
        </p:sp>
      </p:grp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 animBg="1"/>
      <p:bldP spid="175309" grpId="0"/>
      <p:bldP spid="175312" grpId="0"/>
      <p:bldP spid="164" grpId="0" animBg="1"/>
      <p:bldP spid="164" grpId="1" animBg="1"/>
      <p:bldP spid="177" grpId="0" animBg="1"/>
      <p:bldP spid="201" grpId="0"/>
      <p:bldP spid="202" grpId="0"/>
      <p:bldP spid="203" grpId="0"/>
      <p:bldP spid="204" grpId="0"/>
      <p:bldP spid="205" grpId="0"/>
      <p:bldP spid="206" grpId="0" animBg="1"/>
      <p:bldP spid="206" grpId="1" animBg="1"/>
      <p:bldP spid="9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7|29.1|10.5|10.2|24.4|2|10.2|4.9|16.9|4.9|11.8|3.9|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7|17.7|13.6|14.7|10.9|8|20.7|17|11.2|3.5|15.3|9.2|7.6|22.9|20.7|25.6|12.3|16.2|14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3|8.6|9|5.5|3.9|6.3|11.7|4|5.3|4.5|6"/>
</p:tagLst>
</file>

<file path=ppt/theme/theme1.xml><?xml version="1.0" encoding="utf-8"?>
<a:theme xmlns:a="http://schemas.openxmlformats.org/drawingml/2006/main" name="PeterES">
  <a:themeElements>
    <a:clrScheme name="Peter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eter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CC9900"/>
        </a:solidFill>
        <a:ln w="28575" algn="ctr">
          <a:solidFill>
            <a:srgbClr val="CC9900"/>
          </a:solidFill>
          <a:round/>
          <a:headEnd/>
          <a:tailEnd/>
        </a:ln>
      </a:spPr>
      <a:bodyPr/>
      <a:lstStyle>
        <a:defPPr>
          <a:defRPr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eter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ter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ter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ter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ter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ter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ter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C:\WINNT\Profiles\peter\Application Data\Microsoft\Templates\PeterES.pot</Template>
  <TotalTime>5273</TotalTime>
  <Words>250</Words>
  <Application>Microsoft Office PowerPoint</Application>
  <PresentationFormat>On-screen Show (4:3)</PresentationFormat>
  <Paragraphs>93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Geneva</vt:lpstr>
      <vt:lpstr>Times New Roman</vt:lpstr>
      <vt:lpstr>Verdana</vt:lpstr>
      <vt:lpstr>PeterES</vt:lpstr>
      <vt:lpstr>This week</vt:lpstr>
      <vt:lpstr>CMOS technology</vt:lpstr>
      <vt:lpstr>Photolithography</vt:lpstr>
      <vt:lpstr>CMOS Layout</vt:lpstr>
      <vt:lpstr>Damascene technology</vt:lpstr>
      <vt:lpstr>Copper Damascene</vt:lpstr>
    </vt:vector>
  </TitlesOfParts>
  <Company>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&amp; Education plan</dc:title>
  <dc:creator>Peter Nilsson</dc:creator>
  <cp:lastModifiedBy>Kjell Jeppson</cp:lastModifiedBy>
  <cp:revision>147</cp:revision>
  <dcterms:created xsi:type="dcterms:W3CDTF">2001-01-30T20:09:54Z</dcterms:created>
  <dcterms:modified xsi:type="dcterms:W3CDTF">2017-09-19T14:18:31Z</dcterms:modified>
</cp:coreProperties>
</file>