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notesSlides/notesSlide3.xml" ContentType="application/vnd.openxmlformats-officedocument.presentationml.notesSlide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28"/>
  </p:notesMasterIdLst>
  <p:sldIdLst>
    <p:sldId id="256" r:id="rId2"/>
    <p:sldId id="257" r:id="rId3"/>
    <p:sldId id="309" r:id="rId4"/>
    <p:sldId id="337" r:id="rId5"/>
    <p:sldId id="338" r:id="rId6"/>
    <p:sldId id="316" r:id="rId7"/>
    <p:sldId id="339" r:id="rId8"/>
    <p:sldId id="321" r:id="rId9"/>
    <p:sldId id="340" r:id="rId10"/>
    <p:sldId id="372" r:id="rId11"/>
    <p:sldId id="342" r:id="rId12"/>
    <p:sldId id="343" r:id="rId13"/>
    <p:sldId id="373" r:id="rId14"/>
    <p:sldId id="345" r:id="rId15"/>
    <p:sldId id="350" r:id="rId16"/>
    <p:sldId id="355" r:id="rId17"/>
    <p:sldId id="367" r:id="rId18"/>
    <p:sldId id="368" r:id="rId19"/>
    <p:sldId id="369" r:id="rId20"/>
    <p:sldId id="370" r:id="rId21"/>
    <p:sldId id="374" r:id="rId22"/>
    <p:sldId id="356" r:id="rId23"/>
    <p:sldId id="375" r:id="rId24"/>
    <p:sldId id="376" r:id="rId25"/>
    <p:sldId id="377" r:id="rId26"/>
    <p:sldId id="357" r:id="rId27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66FF"/>
    <a:srgbClr val="3399FF"/>
    <a:srgbClr val="DD0806"/>
    <a:srgbClr val="0000FF"/>
    <a:srgbClr val="92D050"/>
    <a:srgbClr val="0070C0"/>
    <a:srgbClr val="FFFF00"/>
    <a:srgbClr val="993300"/>
    <a:srgbClr val="2C2C2C"/>
    <a:srgbClr val="CC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67" d="100"/>
          <a:sy n="67" d="100"/>
        </p:scale>
        <p:origin x="1392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image" Target="../media/image4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458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2F12899B-F4B7-4F21-84DB-86BEC5A5F19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932159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F12899B-F4B7-4F21-84DB-86BEC5A5F19F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844548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60C71C2D-0E38-4E96-9CB2-7794D20E1441}" type="slidenum">
              <a:rPr lang="en-US" altLang="sv-SE" smtClean="0"/>
              <a:pPr eaLnBrk="1" hangingPunct="1"/>
              <a:t>2</a:t>
            </a:fld>
            <a:endParaRPr lang="en-US" altLang="sv-SE" smtClean="0"/>
          </a:p>
        </p:txBody>
      </p:sp>
      <p:sp>
        <p:nvSpPr>
          <p:cNvPr id="25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sv-SE" altLang="sv-SE" smtClean="0"/>
          </a:p>
        </p:txBody>
      </p:sp>
    </p:spTree>
    <p:extLst>
      <p:ext uri="{BB962C8B-B14F-4D97-AF65-F5344CB8AC3E}">
        <p14:creationId xmlns:p14="http://schemas.microsoft.com/office/powerpoint/2010/main" val="170202565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F12899B-F4B7-4F21-84DB-86BEC5A5F19F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52748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v-SE" smtClean="0"/>
              <a:t>2016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MCC092: Integrated Circuit Design</a:t>
            </a: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871658-A51E-4168-8915-6CC0F6DC5F0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793851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v-SE" smtClean="0"/>
              <a:t>2016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MCC092: Integrated Circuit Design</a:t>
            </a: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D6E5F8-F9E8-41A2-8750-8834BED80E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42570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sv-SE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sv-SE" smtClean="0"/>
              <a:t>Click to edit Master text styles</a:t>
            </a:r>
          </a:p>
          <a:p>
            <a:pPr lvl="1"/>
            <a:r>
              <a:rPr lang="en-US" altLang="sv-SE" smtClean="0"/>
              <a:t>Second level</a:t>
            </a:r>
          </a:p>
          <a:p>
            <a:pPr lvl="2"/>
            <a:r>
              <a:rPr lang="en-US" altLang="sv-SE" smtClean="0"/>
              <a:t>Third level</a:t>
            </a:r>
          </a:p>
          <a:p>
            <a:pPr lvl="3"/>
            <a:r>
              <a:rPr lang="en-US" altLang="sv-SE" smtClean="0"/>
              <a:t>Fourth level</a:t>
            </a:r>
          </a:p>
          <a:p>
            <a:pPr lvl="4"/>
            <a:r>
              <a:rPr lang="en-US" altLang="sv-SE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>
              <a:defRPr/>
            </a:pPr>
            <a:r>
              <a:rPr lang="sv-SE" smtClean="0"/>
              <a:t>2016</a:t>
            </a: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916195" y="6245225"/>
            <a:ext cx="3311611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>
              <a:defRPr/>
            </a:pPr>
            <a:r>
              <a:rPr lang="en-US" smtClean="0"/>
              <a:t>MCC092: Integrated Circuit Design</a:t>
            </a: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</a:defRPr>
            </a:lvl1pPr>
          </a:lstStyle>
          <a:p>
            <a:pPr>
              <a:defRPr/>
            </a:pPr>
            <a:fld id="{AC1BA6AA-0A18-44D4-A603-B320BBA0F78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31" name="Line 7"/>
          <p:cNvSpPr>
            <a:spLocks noChangeShapeType="1"/>
          </p:cNvSpPr>
          <p:nvPr userDrawn="1"/>
        </p:nvSpPr>
        <p:spPr bwMode="auto">
          <a:xfrm>
            <a:off x="180975" y="6165850"/>
            <a:ext cx="8712200" cy="0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iming>
    <p:tnLst>
      <p:par>
        <p:cTn id="1" dur="indefinite" restart="never" nodeType="tmRoot"/>
      </p:par>
    </p:tnLst>
  </p:timing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accent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accent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accent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accent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accent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accent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accent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accent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accent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8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9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0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5.wmf"/><Relationship Id="rId5" Type="http://schemas.openxmlformats.org/officeDocument/2006/relationships/oleObject" Target="../embeddings/oleObject3.bin"/><Relationship Id="rId4" Type="http://schemas.openxmlformats.org/officeDocument/2006/relationships/image" Target="../media/image4.wmf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4.wmf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3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1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sv-SE" altLang="sv-SE" smtClean="0"/>
              <a:t>Layout of CMOS Circuits</a:t>
            </a:r>
            <a:endParaRPr lang="en-US" altLang="sv-SE" smtClean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sv-SE" altLang="sv-SE" dirty="0" smtClean="0"/>
              <a:t>September, 2017</a:t>
            </a:r>
          </a:p>
          <a:p>
            <a:pPr eaLnBrk="1" hangingPunct="1"/>
            <a:r>
              <a:rPr lang="sv-SE" altLang="sv-SE" dirty="0" smtClean="0"/>
              <a:t>Kjell Jeppson</a:t>
            </a:r>
            <a:endParaRPr lang="en-US" altLang="sv-SE" dirty="0" smtClean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/>
          <p:cNvGrpSpPr/>
          <p:nvPr/>
        </p:nvGrpSpPr>
        <p:grpSpPr>
          <a:xfrm>
            <a:off x="4212000" y="1547897"/>
            <a:ext cx="3737342" cy="3710941"/>
            <a:chOff x="4212000" y="1547897"/>
            <a:chExt cx="3737342" cy="3710941"/>
          </a:xfrm>
        </p:grpSpPr>
        <p:sp>
          <p:nvSpPr>
            <p:cNvPr id="243" name="Rectangle 242"/>
            <p:cNvSpPr>
              <a:spLocks noChangeAspect="1"/>
            </p:cNvSpPr>
            <p:nvPr/>
          </p:nvSpPr>
          <p:spPr bwMode="auto">
            <a:xfrm>
              <a:off x="4327275" y="1627307"/>
              <a:ext cx="3503058" cy="1910566"/>
            </a:xfrm>
            <a:prstGeom prst="rect">
              <a:avLst/>
            </a:prstGeom>
            <a:solidFill>
              <a:srgbClr val="CC9900">
                <a:alpha val="50196"/>
              </a:srgbClr>
            </a:solidFill>
            <a:ln w="25400" cap="flat" cmpd="sng" algn="ctr">
              <a:solidFill>
                <a:srgbClr val="CC9900"/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85" name="Rectangle 84"/>
            <p:cNvSpPr>
              <a:spLocks noChangeArrowheads="1"/>
            </p:cNvSpPr>
            <p:nvPr/>
          </p:nvSpPr>
          <p:spPr bwMode="auto">
            <a:xfrm>
              <a:off x="4212000" y="1627307"/>
              <a:ext cx="3737342" cy="1907202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lg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86" name="Rectangle 85"/>
            <p:cNvSpPr>
              <a:spLocks noChangeArrowheads="1"/>
            </p:cNvSpPr>
            <p:nvPr/>
          </p:nvSpPr>
          <p:spPr bwMode="auto">
            <a:xfrm>
              <a:off x="4212000" y="3537873"/>
              <a:ext cx="3737342" cy="1634676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grpSp>
          <p:nvGrpSpPr>
            <p:cNvPr id="113" name="Group 112"/>
            <p:cNvGrpSpPr>
              <a:grpSpLocks/>
            </p:cNvGrpSpPr>
            <p:nvPr/>
          </p:nvGrpSpPr>
          <p:grpSpPr bwMode="auto">
            <a:xfrm>
              <a:off x="7159217" y="2054284"/>
              <a:ext cx="542307" cy="2668333"/>
              <a:chOff x="0" y="33870"/>
              <a:chExt cx="1025525" cy="3525243"/>
            </a:xfrm>
          </p:grpSpPr>
          <p:sp>
            <p:nvSpPr>
              <p:cNvPr id="114" name="Rectangle 113"/>
              <p:cNvSpPr>
                <a:spLocks noChangeArrowheads="1"/>
              </p:cNvSpPr>
              <p:nvPr/>
            </p:nvSpPr>
            <p:spPr bwMode="auto">
              <a:xfrm>
                <a:off x="0" y="33870"/>
                <a:ext cx="1025525" cy="1385571"/>
              </a:xfrm>
              <a:prstGeom prst="rect">
                <a:avLst/>
              </a:prstGeom>
              <a:solidFill>
                <a:srgbClr val="92D050"/>
              </a:solidFill>
              <a:ln w="6350" cap="flat" cmpd="sng" algn="ctr">
                <a:solidFill>
                  <a:schemeClr val="tx1">
                    <a:lumMod val="100000"/>
                    <a:lumOff val="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ctr" anchorCtr="0" upright="1">
                <a:noAutofit/>
              </a:bodyPr>
              <a:lstStyle/>
              <a:p>
                <a:endParaRPr lang="sv-SE"/>
              </a:p>
            </p:txBody>
          </p:sp>
          <p:sp>
            <p:nvSpPr>
              <p:cNvPr id="115" name="Rectangle 114"/>
              <p:cNvSpPr>
                <a:spLocks noChangeArrowheads="1"/>
              </p:cNvSpPr>
              <p:nvPr/>
            </p:nvSpPr>
            <p:spPr bwMode="auto">
              <a:xfrm>
                <a:off x="0" y="2656778"/>
                <a:ext cx="1025525" cy="902335"/>
              </a:xfrm>
              <a:prstGeom prst="rect">
                <a:avLst/>
              </a:prstGeom>
              <a:solidFill>
                <a:srgbClr val="92D050"/>
              </a:solidFill>
              <a:ln w="6350" cap="flat" cmpd="sng" algn="ctr">
                <a:solidFill>
                  <a:schemeClr val="tx1">
                    <a:lumMod val="100000"/>
                    <a:lumOff val="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ctr" anchorCtr="0" upright="1">
                <a:noAutofit/>
              </a:bodyPr>
              <a:lstStyle/>
              <a:p>
                <a:endParaRPr lang="sv-SE"/>
              </a:p>
            </p:txBody>
          </p:sp>
        </p:grpSp>
        <p:sp>
          <p:nvSpPr>
            <p:cNvPr id="116" name="Rectangle 115"/>
            <p:cNvSpPr>
              <a:spLocks noChangeArrowheads="1"/>
            </p:cNvSpPr>
            <p:nvPr/>
          </p:nvSpPr>
          <p:spPr bwMode="auto">
            <a:xfrm>
              <a:off x="7371099" y="1836387"/>
              <a:ext cx="119009" cy="3038161"/>
            </a:xfrm>
            <a:prstGeom prst="rect">
              <a:avLst/>
            </a:prstGeom>
            <a:solidFill>
              <a:srgbClr val="FF0000"/>
            </a:solidFill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118" name="Rectangle 117"/>
            <p:cNvSpPr>
              <a:spLocks noChangeArrowheads="1"/>
            </p:cNvSpPr>
            <p:nvPr/>
          </p:nvSpPr>
          <p:spPr bwMode="auto">
            <a:xfrm>
              <a:off x="7194220" y="2276178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119" name="Rectangle 118"/>
            <p:cNvSpPr>
              <a:spLocks noChangeArrowheads="1"/>
            </p:cNvSpPr>
            <p:nvPr/>
          </p:nvSpPr>
          <p:spPr bwMode="auto">
            <a:xfrm>
              <a:off x="7194220" y="2521307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120" name="Rectangle 119"/>
            <p:cNvSpPr>
              <a:spLocks noChangeArrowheads="1"/>
            </p:cNvSpPr>
            <p:nvPr/>
          </p:nvSpPr>
          <p:spPr bwMode="auto">
            <a:xfrm>
              <a:off x="7194220" y="4127203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143" name="Rectangle 142"/>
            <p:cNvSpPr>
              <a:spLocks noChangeArrowheads="1"/>
            </p:cNvSpPr>
            <p:nvPr/>
          </p:nvSpPr>
          <p:spPr bwMode="auto">
            <a:xfrm>
              <a:off x="7194220" y="2766437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144" name="Rectangle 143"/>
            <p:cNvSpPr>
              <a:spLocks noChangeArrowheads="1"/>
            </p:cNvSpPr>
            <p:nvPr/>
          </p:nvSpPr>
          <p:spPr bwMode="auto">
            <a:xfrm>
              <a:off x="7194220" y="4373774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145" name="Rectangle 144"/>
            <p:cNvSpPr>
              <a:spLocks noChangeArrowheads="1"/>
            </p:cNvSpPr>
            <p:nvPr/>
          </p:nvSpPr>
          <p:spPr bwMode="auto">
            <a:xfrm>
              <a:off x="7551246" y="2276178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146" name="Rectangle 145"/>
            <p:cNvSpPr>
              <a:spLocks noChangeArrowheads="1"/>
            </p:cNvSpPr>
            <p:nvPr/>
          </p:nvSpPr>
          <p:spPr bwMode="auto">
            <a:xfrm>
              <a:off x="7551246" y="2521307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147" name="Rectangle 146"/>
            <p:cNvSpPr>
              <a:spLocks noChangeArrowheads="1"/>
            </p:cNvSpPr>
            <p:nvPr/>
          </p:nvSpPr>
          <p:spPr bwMode="auto">
            <a:xfrm>
              <a:off x="7551246" y="4127203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148" name="Rectangle 147"/>
            <p:cNvSpPr>
              <a:spLocks noChangeArrowheads="1"/>
            </p:cNvSpPr>
            <p:nvPr/>
          </p:nvSpPr>
          <p:spPr bwMode="auto">
            <a:xfrm>
              <a:off x="7551246" y="2766437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149" name="Rectangle 148"/>
            <p:cNvSpPr>
              <a:spLocks noChangeArrowheads="1"/>
            </p:cNvSpPr>
            <p:nvPr/>
          </p:nvSpPr>
          <p:spPr bwMode="auto">
            <a:xfrm>
              <a:off x="7551246" y="4373774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165" name="Rectangle 164"/>
            <p:cNvSpPr>
              <a:spLocks noChangeArrowheads="1"/>
            </p:cNvSpPr>
            <p:nvPr/>
          </p:nvSpPr>
          <p:spPr bwMode="auto">
            <a:xfrm>
              <a:off x="7190494" y="3255898"/>
              <a:ext cx="180000" cy="180000"/>
            </a:xfrm>
            <a:prstGeom prst="rect">
              <a:avLst/>
            </a:prstGeom>
            <a:solidFill>
              <a:srgbClr val="FF0000"/>
            </a:solidFill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171" name="Rectangle 3816"/>
            <p:cNvSpPr>
              <a:spLocks noChangeAspect="1" noChangeArrowheads="1"/>
            </p:cNvSpPr>
            <p:nvPr/>
          </p:nvSpPr>
          <p:spPr bwMode="auto">
            <a:xfrm>
              <a:off x="7218517" y="3286385"/>
              <a:ext cx="114300" cy="114300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228" name="Rectangle 227"/>
            <p:cNvSpPr>
              <a:spLocks noChangeArrowheads="1"/>
            </p:cNvSpPr>
            <p:nvPr/>
          </p:nvSpPr>
          <p:spPr bwMode="auto">
            <a:xfrm>
              <a:off x="7217396" y="3282713"/>
              <a:ext cx="119009" cy="122566"/>
            </a:xfrm>
            <a:prstGeom prst="rect">
              <a:avLst/>
            </a:prstGeom>
            <a:solidFill>
              <a:schemeClr val="tx1"/>
            </a:solidFill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83" name="Rectangle 82"/>
            <p:cNvSpPr>
              <a:spLocks noChangeArrowheads="1"/>
            </p:cNvSpPr>
            <p:nvPr/>
          </p:nvSpPr>
          <p:spPr bwMode="auto">
            <a:xfrm>
              <a:off x="4447827" y="4221489"/>
              <a:ext cx="987073" cy="340297"/>
            </a:xfrm>
            <a:prstGeom prst="rect">
              <a:avLst/>
            </a:prstGeom>
            <a:solidFill>
              <a:srgbClr val="92D050"/>
            </a:solidFill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84" name="Rectangle 83"/>
            <p:cNvSpPr>
              <a:spLocks noChangeArrowheads="1"/>
            </p:cNvSpPr>
            <p:nvPr/>
          </p:nvSpPr>
          <p:spPr bwMode="auto">
            <a:xfrm>
              <a:off x="4439281" y="2050253"/>
              <a:ext cx="987073" cy="503717"/>
            </a:xfrm>
            <a:prstGeom prst="rect">
              <a:avLst/>
            </a:prstGeom>
            <a:solidFill>
              <a:srgbClr val="92D050"/>
            </a:solidFill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87" name="Rectangle 86"/>
            <p:cNvSpPr>
              <a:spLocks noChangeArrowheads="1"/>
            </p:cNvSpPr>
            <p:nvPr/>
          </p:nvSpPr>
          <p:spPr bwMode="auto">
            <a:xfrm>
              <a:off x="5667459" y="4221489"/>
              <a:ext cx="1357167" cy="340297"/>
            </a:xfrm>
            <a:prstGeom prst="rect">
              <a:avLst/>
            </a:prstGeom>
            <a:solidFill>
              <a:srgbClr val="92D050"/>
            </a:solidFill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88" name="Rectangle 87"/>
            <p:cNvSpPr>
              <a:spLocks noChangeArrowheads="1"/>
            </p:cNvSpPr>
            <p:nvPr/>
          </p:nvSpPr>
          <p:spPr bwMode="auto">
            <a:xfrm>
              <a:off x="5667459" y="2050253"/>
              <a:ext cx="1357167" cy="503717"/>
            </a:xfrm>
            <a:prstGeom prst="rect">
              <a:avLst/>
            </a:prstGeom>
            <a:solidFill>
              <a:srgbClr val="92D050"/>
            </a:solidFill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89" name="Rectangle 88"/>
            <p:cNvSpPr>
              <a:spLocks noChangeArrowheads="1"/>
            </p:cNvSpPr>
            <p:nvPr/>
          </p:nvSpPr>
          <p:spPr bwMode="auto">
            <a:xfrm>
              <a:off x="6078944" y="2122350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90" name="Rectangle 89"/>
            <p:cNvSpPr>
              <a:spLocks noChangeArrowheads="1"/>
            </p:cNvSpPr>
            <p:nvPr/>
          </p:nvSpPr>
          <p:spPr bwMode="auto">
            <a:xfrm>
              <a:off x="6078944" y="2367479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91" name="Rectangle 90"/>
            <p:cNvSpPr>
              <a:spLocks noChangeArrowheads="1"/>
            </p:cNvSpPr>
            <p:nvPr/>
          </p:nvSpPr>
          <p:spPr bwMode="auto">
            <a:xfrm>
              <a:off x="6078944" y="4330355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92" name="Rectangle 91"/>
            <p:cNvSpPr>
              <a:spLocks noChangeArrowheads="1"/>
            </p:cNvSpPr>
            <p:nvPr/>
          </p:nvSpPr>
          <p:spPr bwMode="auto">
            <a:xfrm>
              <a:off x="5712553" y="2122350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93" name="Rectangle 92"/>
            <p:cNvSpPr>
              <a:spLocks noChangeArrowheads="1"/>
            </p:cNvSpPr>
            <p:nvPr/>
          </p:nvSpPr>
          <p:spPr bwMode="auto">
            <a:xfrm>
              <a:off x="5712553" y="2367479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94" name="Rectangle 93"/>
            <p:cNvSpPr>
              <a:spLocks noChangeArrowheads="1"/>
            </p:cNvSpPr>
            <p:nvPr/>
          </p:nvSpPr>
          <p:spPr bwMode="auto">
            <a:xfrm>
              <a:off x="5712553" y="4330355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95" name="Rectangle 94"/>
            <p:cNvSpPr>
              <a:spLocks noChangeArrowheads="1"/>
            </p:cNvSpPr>
            <p:nvPr/>
          </p:nvSpPr>
          <p:spPr bwMode="auto">
            <a:xfrm>
              <a:off x="6472518" y="2122350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96" name="Rectangle 95"/>
            <p:cNvSpPr>
              <a:spLocks noChangeArrowheads="1"/>
            </p:cNvSpPr>
            <p:nvPr/>
          </p:nvSpPr>
          <p:spPr bwMode="auto">
            <a:xfrm>
              <a:off x="6472518" y="2367479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97" name="Rectangle 96"/>
            <p:cNvSpPr>
              <a:spLocks noChangeArrowheads="1"/>
            </p:cNvSpPr>
            <p:nvPr/>
          </p:nvSpPr>
          <p:spPr bwMode="auto">
            <a:xfrm>
              <a:off x="6446880" y="4330355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98" name="Rectangle 97"/>
            <p:cNvSpPr>
              <a:spLocks noChangeArrowheads="1"/>
            </p:cNvSpPr>
            <p:nvPr/>
          </p:nvSpPr>
          <p:spPr bwMode="auto">
            <a:xfrm>
              <a:off x="6833454" y="2122350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99" name="Rectangle 98"/>
            <p:cNvSpPr>
              <a:spLocks noChangeArrowheads="1"/>
            </p:cNvSpPr>
            <p:nvPr/>
          </p:nvSpPr>
          <p:spPr bwMode="auto">
            <a:xfrm>
              <a:off x="6833454" y="2367479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100" name="Rectangle 99"/>
            <p:cNvSpPr>
              <a:spLocks noChangeArrowheads="1"/>
            </p:cNvSpPr>
            <p:nvPr/>
          </p:nvSpPr>
          <p:spPr bwMode="auto">
            <a:xfrm>
              <a:off x="6833454" y="4330355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107" name="Rectangle 106"/>
            <p:cNvSpPr>
              <a:spLocks noChangeArrowheads="1"/>
            </p:cNvSpPr>
            <p:nvPr/>
          </p:nvSpPr>
          <p:spPr bwMode="auto">
            <a:xfrm>
              <a:off x="4896793" y="2122350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108" name="Rectangle 107"/>
            <p:cNvSpPr>
              <a:spLocks noChangeArrowheads="1"/>
            </p:cNvSpPr>
            <p:nvPr/>
          </p:nvSpPr>
          <p:spPr bwMode="auto">
            <a:xfrm>
              <a:off x="4896793" y="2367479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109" name="Rectangle 108"/>
            <p:cNvSpPr>
              <a:spLocks noChangeArrowheads="1"/>
            </p:cNvSpPr>
            <p:nvPr/>
          </p:nvSpPr>
          <p:spPr bwMode="auto">
            <a:xfrm>
              <a:off x="4896793" y="4330355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110" name="Rectangle 109"/>
            <p:cNvSpPr>
              <a:spLocks noChangeArrowheads="1"/>
            </p:cNvSpPr>
            <p:nvPr/>
          </p:nvSpPr>
          <p:spPr bwMode="auto">
            <a:xfrm>
              <a:off x="5267820" y="2122350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111" name="Rectangle 110"/>
            <p:cNvSpPr>
              <a:spLocks noChangeArrowheads="1"/>
            </p:cNvSpPr>
            <p:nvPr/>
          </p:nvSpPr>
          <p:spPr bwMode="auto">
            <a:xfrm>
              <a:off x="5267820" y="2367479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112" name="Rectangle 111"/>
            <p:cNvSpPr>
              <a:spLocks noChangeArrowheads="1"/>
            </p:cNvSpPr>
            <p:nvPr/>
          </p:nvSpPr>
          <p:spPr bwMode="auto">
            <a:xfrm>
              <a:off x="5276366" y="4330355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167" name="Rectangle 166"/>
            <p:cNvSpPr>
              <a:spLocks noChangeArrowheads="1"/>
            </p:cNvSpPr>
            <p:nvPr/>
          </p:nvSpPr>
          <p:spPr bwMode="auto">
            <a:xfrm>
              <a:off x="4490763" y="2122350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168" name="Rectangle 167"/>
            <p:cNvSpPr>
              <a:spLocks noChangeArrowheads="1"/>
            </p:cNvSpPr>
            <p:nvPr/>
          </p:nvSpPr>
          <p:spPr bwMode="auto">
            <a:xfrm>
              <a:off x="4490763" y="2367479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169" name="Rectangle 168"/>
            <p:cNvSpPr>
              <a:spLocks noChangeArrowheads="1"/>
            </p:cNvSpPr>
            <p:nvPr/>
          </p:nvSpPr>
          <p:spPr bwMode="auto">
            <a:xfrm>
              <a:off x="4490763" y="4330355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102" name="Rectangle 101"/>
            <p:cNvSpPr>
              <a:spLocks noChangeArrowheads="1"/>
            </p:cNvSpPr>
            <p:nvPr/>
          </p:nvSpPr>
          <p:spPr bwMode="auto">
            <a:xfrm>
              <a:off x="4695036" y="1930113"/>
              <a:ext cx="119009" cy="2826844"/>
            </a:xfrm>
            <a:prstGeom prst="rect">
              <a:avLst/>
            </a:prstGeom>
            <a:solidFill>
              <a:srgbClr val="FF0000"/>
            </a:solidFill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103" name="Rectangle 102"/>
            <p:cNvSpPr>
              <a:spLocks noChangeArrowheads="1"/>
            </p:cNvSpPr>
            <p:nvPr/>
          </p:nvSpPr>
          <p:spPr bwMode="auto">
            <a:xfrm>
              <a:off x="5073063" y="1930113"/>
              <a:ext cx="119009" cy="2826844"/>
            </a:xfrm>
            <a:prstGeom prst="rect">
              <a:avLst/>
            </a:prstGeom>
            <a:solidFill>
              <a:srgbClr val="FF0000"/>
            </a:solidFill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105" name="Rectangle 104"/>
            <p:cNvSpPr>
              <a:spLocks noChangeArrowheads="1"/>
            </p:cNvSpPr>
            <p:nvPr/>
          </p:nvSpPr>
          <p:spPr bwMode="auto">
            <a:xfrm>
              <a:off x="6253350" y="1930113"/>
              <a:ext cx="119009" cy="2826844"/>
            </a:xfrm>
            <a:prstGeom prst="rect">
              <a:avLst/>
            </a:prstGeom>
            <a:solidFill>
              <a:srgbClr val="FF0000"/>
            </a:solidFill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106" name="Rectangle 105"/>
            <p:cNvSpPr>
              <a:spLocks noChangeArrowheads="1"/>
            </p:cNvSpPr>
            <p:nvPr/>
          </p:nvSpPr>
          <p:spPr bwMode="auto">
            <a:xfrm>
              <a:off x="6631378" y="1930113"/>
              <a:ext cx="119009" cy="2826844"/>
            </a:xfrm>
            <a:prstGeom prst="rect">
              <a:avLst/>
            </a:prstGeom>
            <a:solidFill>
              <a:srgbClr val="FF0000"/>
            </a:solidFill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grpSp>
          <p:nvGrpSpPr>
            <p:cNvPr id="153" name="Group 152"/>
            <p:cNvGrpSpPr>
              <a:grpSpLocks/>
            </p:cNvGrpSpPr>
            <p:nvPr/>
          </p:nvGrpSpPr>
          <p:grpSpPr bwMode="auto">
            <a:xfrm>
              <a:off x="6212742" y="3244538"/>
              <a:ext cx="158678" cy="163420"/>
              <a:chOff x="0" y="1"/>
              <a:chExt cx="215900" cy="215900"/>
            </a:xfrm>
          </p:grpSpPr>
          <p:sp>
            <p:nvSpPr>
              <p:cNvPr id="154" name="Rectangle 153"/>
              <p:cNvSpPr>
                <a:spLocks noChangeArrowheads="1"/>
              </p:cNvSpPr>
              <p:nvPr/>
            </p:nvSpPr>
            <p:spPr bwMode="auto">
              <a:xfrm>
                <a:off x="0" y="1"/>
                <a:ext cx="215900" cy="215900"/>
              </a:xfrm>
              <a:prstGeom prst="rect">
                <a:avLst/>
              </a:prstGeom>
              <a:solidFill>
                <a:srgbClr val="FF0000"/>
              </a:solidFill>
              <a:ln w="6350" cap="flat" cmpd="sng" algn="ctr">
                <a:solidFill>
                  <a:schemeClr val="tx1">
                    <a:lumMod val="100000"/>
                    <a:lumOff val="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ctr" anchorCtr="0" upright="1">
                <a:noAutofit/>
              </a:bodyPr>
              <a:lstStyle/>
              <a:p>
                <a:endParaRPr lang="sv-SE"/>
              </a:p>
            </p:txBody>
          </p:sp>
          <p:sp>
            <p:nvSpPr>
              <p:cNvPr id="155" name="Rectangle 154"/>
              <p:cNvSpPr>
                <a:spLocks noChangeArrowheads="1"/>
              </p:cNvSpPr>
              <p:nvPr/>
            </p:nvSpPr>
            <p:spPr bwMode="auto">
              <a:xfrm>
                <a:off x="28575" y="28575"/>
                <a:ext cx="161925" cy="161925"/>
              </a:xfrm>
              <a:prstGeom prst="rect">
                <a:avLst/>
              </a:prstGeom>
              <a:solidFill>
                <a:srgbClr val="993300"/>
              </a:solidFill>
              <a:ln w="6350" cap="flat" cmpd="sng" algn="ctr">
                <a:solidFill>
                  <a:schemeClr val="tx1">
                    <a:lumMod val="100000"/>
                    <a:lumOff val="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ctr" anchorCtr="0" upright="1">
                <a:noAutofit/>
              </a:bodyPr>
              <a:lstStyle/>
              <a:p>
                <a:endParaRPr lang="sv-SE"/>
              </a:p>
            </p:txBody>
          </p:sp>
        </p:grpSp>
        <p:grpSp>
          <p:nvGrpSpPr>
            <p:cNvPr id="156" name="Group 155"/>
            <p:cNvGrpSpPr>
              <a:grpSpLocks/>
            </p:cNvGrpSpPr>
            <p:nvPr/>
          </p:nvGrpSpPr>
          <p:grpSpPr bwMode="auto">
            <a:xfrm>
              <a:off x="6593103" y="3244538"/>
              <a:ext cx="158678" cy="163420"/>
              <a:chOff x="0" y="0"/>
              <a:chExt cx="215900" cy="215900"/>
            </a:xfrm>
          </p:grpSpPr>
          <p:sp>
            <p:nvSpPr>
              <p:cNvPr id="157" name="Rectangle 156"/>
              <p:cNvSpPr>
                <a:spLocks noChangeArrowheads="1"/>
              </p:cNvSpPr>
              <p:nvPr/>
            </p:nvSpPr>
            <p:spPr bwMode="auto">
              <a:xfrm>
                <a:off x="0" y="0"/>
                <a:ext cx="215900" cy="215900"/>
              </a:xfrm>
              <a:prstGeom prst="rect">
                <a:avLst/>
              </a:prstGeom>
              <a:solidFill>
                <a:srgbClr val="FF0000"/>
              </a:solidFill>
              <a:ln w="6350" cap="flat" cmpd="sng" algn="ctr">
                <a:solidFill>
                  <a:schemeClr val="tx1">
                    <a:lumMod val="100000"/>
                    <a:lumOff val="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ctr" anchorCtr="0" upright="1">
                <a:noAutofit/>
              </a:bodyPr>
              <a:lstStyle/>
              <a:p>
                <a:endParaRPr lang="sv-SE"/>
              </a:p>
            </p:txBody>
          </p:sp>
          <p:sp>
            <p:nvSpPr>
              <p:cNvPr id="158" name="Rectangle 157"/>
              <p:cNvSpPr>
                <a:spLocks noChangeArrowheads="1"/>
              </p:cNvSpPr>
              <p:nvPr/>
            </p:nvSpPr>
            <p:spPr bwMode="auto">
              <a:xfrm>
                <a:off x="28576" y="28576"/>
                <a:ext cx="161925" cy="161926"/>
              </a:xfrm>
              <a:prstGeom prst="rect">
                <a:avLst/>
              </a:prstGeom>
              <a:solidFill>
                <a:srgbClr val="993300"/>
              </a:solidFill>
              <a:ln w="6350" cap="flat" cmpd="sng" algn="ctr">
                <a:solidFill>
                  <a:schemeClr val="tx1">
                    <a:lumMod val="100000"/>
                    <a:lumOff val="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ctr" anchorCtr="0" upright="1">
                <a:noAutofit/>
              </a:bodyPr>
              <a:lstStyle/>
              <a:p>
                <a:endParaRPr lang="sv-SE"/>
              </a:p>
            </p:txBody>
          </p:sp>
        </p:grpSp>
        <p:sp>
          <p:nvSpPr>
            <p:cNvPr id="170" name="Text Box 95"/>
            <p:cNvSpPr txBox="1">
              <a:spLocks noChangeAspect="1" noChangeArrowheads="1"/>
            </p:cNvSpPr>
            <p:nvPr/>
          </p:nvSpPr>
          <p:spPr bwMode="auto">
            <a:xfrm>
              <a:off x="4414301" y="3188283"/>
              <a:ext cx="327225" cy="3442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36000" rIns="36000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altLang="sv-SE" sz="1100" dirty="0" err="1" smtClean="0"/>
                <a:t>ina</a:t>
              </a:r>
              <a:endParaRPr lang="en-US" altLang="sv-SE" sz="1100" dirty="0"/>
            </a:p>
          </p:txBody>
        </p:sp>
        <p:sp>
          <p:nvSpPr>
            <p:cNvPr id="181" name="Text Box 95"/>
            <p:cNvSpPr txBox="1">
              <a:spLocks noChangeAspect="1" noChangeArrowheads="1"/>
            </p:cNvSpPr>
            <p:nvPr/>
          </p:nvSpPr>
          <p:spPr bwMode="auto">
            <a:xfrm>
              <a:off x="4808441" y="3188283"/>
              <a:ext cx="327225" cy="2848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36000" rIns="36000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altLang="sv-SE" sz="1100" dirty="0" err="1" smtClean="0"/>
                <a:t>inb</a:t>
              </a:r>
              <a:endParaRPr lang="en-US" altLang="sv-SE" sz="1100" dirty="0"/>
            </a:p>
          </p:txBody>
        </p:sp>
        <p:sp>
          <p:nvSpPr>
            <p:cNvPr id="209" name="Text Box 95"/>
            <p:cNvSpPr txBox="1">
              <a:spLocks noChangeAspect="1" noChangeArrowheads="1"/>
            </p:cNvSpPr>
            <p:nvPr/>
          </p:nvSpPr>
          <p:spPr bwMode="auto">
            <a:xfrm>
              <a:off x="5986065" y="3188283"/>
              <a:ext cx="327225" cy="2848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36000" rIns="36000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altLang="sv-SE" sz="1100" dirty="0" err="1" smtClean="0"/>
                <a:t>inb</a:t>
              </a:r>
              <a:endParaRPr lang="en-US" altLang="sv-SE" sz="1100" dirty="0"/>
            </a:p>
          </p:txBody>
        </p:sp>
        <p:sp>
          <p:nvSpPr>
            <p:cNvPr id="210" name="Text Box 95"/>
            <p:cNvSpPr txBox="1">
              <a:spLocks noChangeAspect="1" noChangeArrowheads="1"/>
            </p:cNvSpPr>
            <p:nvPr/>
          </p:nvSpPr>
          <p:spPr bwMode="auto">
            <a:xfrm>
              <a:off x="6375168" y="3188283"/>
              <a:ext cx="327225" cy="2640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36000" rIns="36000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altLang="sv-SE" sz="1100" dirty="0" err="1" smtClean="0"/>
                <a:t>inc</a:t>
              </a:r>
              <a:endParaRPr lang="en-US" altLang="sv-SE" sz="1100" dirty="0"/>
            </a:p>
          </p:txBody>
        </p:sp>
        <p:sp>
          <p:nvSpPr>
            <p:cNvPr id="204" name="Rectangle 203"/>
            <p:cNvSpPr>
              <a:spLocks noChangeArrowheads="1"/>
            </p:cNvSpPr>
            <p:nvPr/>
          </p:nvSpPr>
          <p:spPr bwMode="auto">
            <a:xfrm>
              <a:off x="5879668" y="1937030"/>
              <a:ext cx="119009" cy="2826844"/>
            </a:xfrm>
            <a:prstGeom prst="rect">
              <a:avLst/>
            </a:prstGeom>
            <a:solidFill>
              <a:srgbClr val="FF0000"/>
            </a:solidFill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grpSp>
          <p:nvGrpSpPr>
            <p:cNvPr id="150" name="Group 149"/>
            <p:cNvGrpSpPr>
              <a:grpSpLocks/>
            </p:cNvGrpSpPr>
            <p:nvPr/>
          </p:nvGrpSpPr>
          <p:grpSpPr bwMode="auto">
            <a:xfrm>
              <a:off x="5839906" y="3244539"/>
              <a:ext cx="158678" cy="163419"/>
              <a:chOff x="-307136" y="-615066"/>
              <a:chExt cx="215899" cy="215899"/>
            </a:xfrm>
          </p:grpSpPr>
          <p:sp>
            <p:nvSpPr>
              <p:cNvPr id="151" name="Rectangle 150"/>
              <p:cNvSpPr>
                <a:spLocks noChangeArrowheads="1"/>
              </p:cNvSpPr>
              <p:nvPr/>
            </p:nvSpPr>
            <p:spPr bwMode="auto">
              <a:xfrm>
                <a:off x="-307136" y="-615066"/>
                <a:ext cx="215899" cy="215899"/>
              </a:xfrm>
              <a:prstGeom prst="rect">
                <a:avLst/>
              </a:prstGeom>
              <a:solidFill>
                <a:srgbClr val="FF0000"/>
              </a:solidFill>
              <a:ln w="6350" cap="flat" cmpd="sng" algn="ctr">
                <a:solidFill>
                  <a:schemeClr val="tx1">
                    <a:lumMod val="100000"/>
                    <a:lumOff val="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ctr" anchorCtr="0" upright="1">
                <a:noAutofit/>
              </a:bodyPr>
              <a:lstStyle/>
              <a:p>
                <a:endParaRPr lang="sv-SE"/>
              </a:p>
            </p:txBody>
          </p:sp>
          <p:sp>
            <p:nvSpPr>
              <p:cNvPr id="152" name="Rectangle 151"/>
              <p:cNvSpPr>
                <a:spLocks noChangeArrowheads="1"/>
              </p:cNvSpPr>
              <p:nvPr/>
            </p:nvSpPr>
            <p:spPr bwMode="auto">
              <a:xfrm>
                <a:off x="-278561" y="-586479"/>
                <a:ext cx="161922" cy="161927"/>
              </a:xfrm>
              <a:prstGeom prst="rect">
                <a:avLst/>
              </a:prstGeom>
              <a:solidFill>
                <a:srgbClr val="993300"/>
              </a:solidFill>
              <a:ln w="6350" cap="flat" cmpd="sng" algn="ctr">
                <a:solidFill>
                  <a:schemeClr val="tx1">
                    <a:lumMod val="100000"/>
                    <a:lumOff val="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ctr" anchorCtr="0" upright="1">
                <a:noAutofit/>
              </a:bodyPr>
              <a:lstStyle/>
              <a:p>
                <a:endParaRPr lang="sv-SE"/>
              </a:p>
            </p:txBody>
          </p:sp>
        </p:grpSp>
        <p:sp>
          <p:nvSpPr>
            <p:cNvPr id="208" name="Text Box 95"/>
            <p:cNvSpPr txBox="1">
              <a:spLocks noChangeAspect="1" noChangeArrowheads="1"/>
            </p:cNvSpPr>
            <p:nvPr/>
          </p:nvSpPr>
          <p:spPr bwMode="auto">
            <a:xfrm>
              <a:off x="5609017" y="3188283"/>
              <a:ext cx="327225" cy="3442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36000" rIns="36000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altLang="sv-SE" sz="1100" dirty="0" err="1" smtClean="0"/>
                <a:t>ina</a:t>
              </a:r>
              <a:endParaRPr lang="en-US" altLang="sv-SE" sz="1100" dirty="0"/>
            </a:p>
          </p:txBody>
        </p:sp>
        <p:grpSp>
          <p:nvGrpSpPr>
            <p:cNvPr id="211" name="Group 210"/>
            <p:cNvGrpSpPr>
              <a:grpSpLocks/>
            </p:cNvGrpSpPr>
            <p:nvPr/>
          </p:nvGrpSpPr>
          <p:grpSpPr bwMode="auto">
            <a:xfrm>
              <a:off x="4650582" y="3245750"/>
              <a:ext cx="158678" cy="163419"/>
              <a:chOff x="0" y="-615066"/>
              <a:chExt cx="215900" cy="215899"/>
            </a:xfrm>
          </p:grpSpPr>
          <p:sp>
            <p:nvSpPr>
              <p:cNvPr id="212" name="Rectangle 211"/>
              <p:cNvSpPr>
                <a:spLocks noChangeArrowheads="1"/>
              </p:cNvSpPr>
              <p:nvPr/>
            </p:nvSpPr>
            <p:spPr bwMode="auto">
              <a:xfrm>
                <a:off x="0" y="-615066"/>
                <a:ext cx="215900" cy="215899"/>
              </a:xfrm>
              <a:prstGeom prst="rect">
                <a:avLst/>
              </a:prstGeom>
              <a:solidFill>
                <a:srgbClr val="FF0000"/>
              </a:solidFill>
              <a:ln w="6350" cap="flat" cmpd="sng" algn="ctr">
                <a:solidFill>
                  <a:schemeClr val="tx1">
                    <a:lumMod val="100000"/>
                    <a:lumOff val="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ctr" anchorCtr="0" upright="1">
                <a:noAutofit/>
              </a:bodyPr>
              <a:lstStyle/>
              <a:p>
                <a:endParaRPr lang="sv-SE"/>
              </a:p>
            </p:txBody>
          </p:sp>
          <p:sp>
            <p:nvSpPr>
              <p:cNvPr id="238" name="Rectangle 237"/>
              <p:cNvSpPr>
                <a:spLocks noChangeArrowheads="1"/>
              </p:cNvSpPr>
              <p:nvPr/>
            </p:nvSpPr>
            <p:spPr bwMode="auto">
              <a:xfrm>
                <a:off x="28576" y="-586480"/>
                <a:ext cx="161925" cy="161926"/>
              </a:xfrm>
              <a:prstGeom prst="rect">
                <a:avLst/>
              </a:prstGeom>
              <a:solidFill>
                <a:srgbClr val="993300"/>
              </a:solidFill>
              <a:ln w="6350" cap="flat" cmpd="sng" algn="ctr">
                <a:solidFill>
                  <a:schemeClr val="tx1">
                    <a:lumMod val="100000"/>
                    <a:lumOff val="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ctr" anchorCtr="0" upright="1">
                <a:noAutofit/>
              </a:bodyPr>
              <a:lstStyle/>
              <a:p>
                <a:endParaRPr lang="sv-SE"/>
              </a:p>
            </p:txBody>
          </p:sp>
        </p:grpSp>
        <p:grpSp>
          <p:nvGrpSpPr>
            <p:cNvPr id="240" name="Group 239"/>
            <p:cNvGrpSpPr>
              <a:grpSpLocks/>
            </p:cNvGrpSpPr>
            <p:nvPr/>
          </p:nvGrpSpPr>
          <p:grpSpPr bwMode="auto">
            <a:xfrm>
              <a:off x="5034157" y="3245750"/>
              <a:ext cx="158678" cy="163420"/>
              <a:chOff x="0" y="0"/>
              <a:chExt cx="215900" cy="215900"/>
            </a:xfrm>
          </p:grpSpPr>
          <p:sp>
            <p:nvSpPr>
              <p:cNvPr id="241" name="Rectangle 240"/>
              <p:cNvSpPr>
                <a:spLocks noChangeArrowheads="1"/>
              </p:cNvSpPr>
              <p:nvPr/>
            </p:nvSpPr>
            <p:spPr bwMode="auto">
              <a:xfrm>
                <a:off x="0" y="0"/>
                <a:ext cx="215900" cy="215900"/>
              </a:xfrm>
              <a:prstGeom prst="rect">
                <a:avLst/>
              </a:prstGeom>
              <a:solidFill>
                <a:srgbClr val="FF0000"/>
              </a:solidFill>
              <a:ln w="6350" cap="flat" cmpd="sng" algn="ctr">
                <a:solidFill>
                  <a:schemeClr val="tx1">
                    <a:lumMod val="100000"/>
                    <a:lumOff val="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ctr" anchorCtr="0" upright="1">
                <a:noAutofit/>
              </a:bodyPr>
              <a:lstStyle/>
              <a:p>
                <a:endParaRPr lang="sv-SE"/>
              </a:p>
            </p:txBody>
          </p:sp>
          <p:sp>
            <p:nvSpPr>
              <p:cNvPr id="242" name="Rectangle 241"/>
              <p:cNvSpPr>
                <a:spLocks noChangeArrowheads="1"/>
              </p:cNvSpPr>
              <p:nvPr/>
            </p:nvSpPr>
            <p:spPr bwMode="auto">
              <a:xfrm>
                <a:off x="28576" y="28576"/>
                <a:ext cx="161925" cy="161926"/>
              </a:xfrm>
              <a:prstGeom prst="rect">
                <a:avLst/>
              </a:prstGeom>
              <a:solidFill>
                <a:srgbClr val="993300"/>
              </a:solidFill>
              <a:ln w="6350" cap="flat" cmpd="sng" algn="ctr">
                <a:solidFill>
                  <a:schemeClr val="tx1">
                    <a:lumMod val="100000"/>
                    <a:lumOff val="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ctr" anchorCtr="0" upright="1">
                <a:noAutofit/>
              </a:bodyPr>
              <a:lstStyle/>
              <a:p>
                <a:endParaRPr lang="sv-SE"/>
              </a:p>
            </p:txBody>
          </p:sp>
        </p:grpSp>
        <p:sp>
          <p:nvSpPr>
            <p:cNvPr id="166" name="Rectangle 165"/>
            <p:cNvSpPr>
              <a:spLocks noChangeArrowheads="1"/>
            </p:cNvSpPr>
            <p:nvPr/>
          </p:nvSpPr>
          <p:spPr bwMode="auto">
            <a:xfrm>
              <a:off x="4212000" y="4684213"/>
              <a:ext cx="3737342" cy="571968"/>
            </a:xfrm>
            <a:prstGeom prst="rect">
              <a:avLst/>
            </a:prstGeom>
            <a:solidFill>
              <a:srgbClr val="558ED5">
                <a:alpha val="69803"/>
              </a:srgbClr>
            </a:solidFill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117" name="Rectangle 116"/>
            <p:cNvSpPr>
              <a:spLocks noChangeArrowheads="1"/>
            </p:cNvSpPr>
            <p:nvPr/>
          </p:nvSpPr>
          <p:spPr bwMode="auto">
            <a:xfrm>
              <a:off x="4212000" y="1548000"/>
              <a:ext cx="3737342" cy="571968"/>
            </a:xfrm>
            <a:prstGeom prst="rect">
              <a:avLst/>
            </a:prstGeom>
            <a:solidFill>
              <a:srgbClr val="558ED5">
                <a:alpha val="69803"/>
              </a:srgbClr>
            </a:solidFill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grpSp>
          <p:nvGrpSpPr>
            <p:cNvPr id="205" name="Group 204"/>
            <p:cNvGrpSpPr/>
            <p:nvPr/>
          </p:nvGrpSpPr>
          <p:grpSpPr>
            <a:xfrm>
              <a:off x="4657751" y="4849853"/>
              <a:ext cx="1845253" cy="234155"/>
              <a:chOff x="4717573" y="4849853"/>
              <a:chExt cx="1845253" cy="234155"/>
            </a:xfrm>
          </p:grpSpPr>
          <p:sp>
            <p:nvSpPr>
              <p:cNvPr id="206" name="Text Box 30"/>
              <p:cNvSpPr txBox="1">
                <a:spLocks noChangeAspect="1" noChangeArrowheads="1"/>
              </p:cNvSpPr>
              <p:nvPr/>
            </p:nvSpPr>
            <p:spPr bwMode="auto">
              <a:xfrm>
                <a:off x="4717573" y="4849853"/>
                <a:ext cx="604830" cy="23415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lIns="54000" tIns="18000" rIns="54000" bIns="18000"/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algn="ctr" eaLnBrk="1" hangingPunct="1"/>
                <a:r>
                  <a:rPr lang="en-US" altLang="sv-SE" sz="1000" dirty="0" smtClean="0">
                    <a:latin typeface="Calibri" panose="020F0502020204030204" pitchFamily="34" charset="0"/>
                  </a:rPr>
                  <a:t>NOR2</a:t>
                </a:r>
                <a:endParaRPr lang="en-US" altLang="sv-SE" sz="100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207" name="Text Box 30"/>
              <p:cNvSpPr txBox="1">
                <a:spLocks noChangeAspect="1" noChangeArrowheads="1"/>
              </p:cNvSpPr>
              <p:nvPr/>
            </p:nvSpPr>
            <p:spPr bwMode="auto">
              <a:xfrm>
                <a:off x="5957996" y="4849853"/>
                <a:ext cx="604830" cy="23415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lIns="54000" tIns="18000" rIns="54000" bIns="18000"/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algn="ctr" eaLnBrk="1" hangingPunct="1"/>
                <a:r>
                  <a:rPr lang="en-US" altLang="sv-SE" sz="1000" dirty="0" smtClean="0">
                    <a:latin typeface="Calibri" panose="020F0502020204030204" pitchFamily="34" charset="0"/>
                  </a:rPr>
                  <a:t>NOR3</a:t>
                </a:r>
                <a:endParaRPr lang="en-US" altLang="sv-SE" sz="1000" dirty="0">
                  <a:latin typeface="Calibri" panose="020F0502020204030204" pitchFamily="34" charset="0"/>
                </a:endParaRPr>
              </a:p>
            </p:txBody>
          </p:sp>
        </p:grpSp>
        <p:sp>
          <p:nvSpPr>
            <p:cNvPr id="409" name="Rectangle 408"/>
            <p:cNvSpPr>
              <a:spLocks noChangeArrowheads="1"/>
            </p:cNvSpPr>
            <p:nvPr/>
          </p:nvSpPr>
          <p:spPr bwMode="auto">
            <a:xfrm>
              <a:off x="7198606" y="2274330"/>
              <a:ext cx="119009" cy="122566"/>
            </a:xfrm>
            <a:prstGeom prst="rect">
              <a:avLst/>
            </a:prstGeom>
            <a:solidFill>
              <a:schemeClr val="tx1">
                <a:lumMod val="100000"/>
                <a:lumOff val="0"/>
              </a:schemeClr>
            </a:solidFill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410" name="Rectangle 409"/>
            <p:cNvSpPr>
              <a:spLocks noChangeArrowheads="1"/>
            </p:cNvSpPr>
            <p:nvPr/>
          </p:nvSpPr>
          <p:spPr bwMode="auto">
            <a:xfrm>
              <a:off x="7198606" y="4136898"/>
              <a:ext cx="119009" cy="122566"/>
            </a:xfrm>
            <a:prstGeom prst="rect">
              <a:avLst/>
            </a:prstGeom>
            <a:solidFill>
              <a:schemeClr val="tx1">
                <a:lumMod val="100000"/>
                <a:lumOff val="0"/>
              </a:schemeClr>
            </a:solidFill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411" name="Rectangle 410"/>
            <p:cNvSpPr>
              <a:spLocks noChangeArrowheads="1"/>
            </p:cNvSpPr>
            <p:nvPr/>
          </p:nvSpPr>
          <p:spPr bwMode="auto">
            <a:xfrm>
              <a:off x="7198606" y="4382349"/>
              <a:ext cx="119009" cy="122566"/>
            </a:xfrm>
            <a:prstGeom prst="rect">
              <a:avLst/>
            </a:prstGeom>
            <a:solidFill>
              <a:schemeClr val="tx1">
                <a:lumMod val="100000"/>
                <a:lumOff val="0"/>
              </a:schemeClr>
            </a:solidFill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412" name="Rectangle 411"/>
            <p:cNvSpPr>
              <a:spLocks noChangeArrowheads="1"/>
            </p:cNvSpPr>
            <p:nvPr/>
          </p:nvSpPr>
          <p:spPr bwMode="auto">
            <a:xfrm>
              <a:off x="7190546" y="4070838"/>
              <a:ext cx="144000" cy="1188000"/>
            </a:xfrm>
            <a:prstGeom prst="rect">
              <a:avLst/>
            </a:prstGeom>
            <a:solidFill>
              <a:srgbClr val="0070C0">
                <a:alpha val="69803"/>
              </a:srgbClr>
            </a:solidFill>
            <a:ln w="6350" cap="flat" cmpd="sng" algn="ctr">
              <a:solidFill>
                <a:srgbClr val="0070C0">
                  <a:alpha val="69804"/>
                </a:srgb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413" name="Rectangle 412"/>
            <p:cNvSpPr>
              <a:spLocks noChangeArrowheads="1"/>
            </p:cNvSpPr>
            <p:nvPr/>
          </p:nvSpPr>
          <p:spPr bwMode="auto">
            <a:xfrm>
              <a:off x="7550179" y="2274330"/>
              <a:ext cx="119007" cy="122566"/>
            </a:xfrm>
            <a:prstGeom prst="rect">
              <a:avLst/>
            </a:prstGeom>
            <a:solidFill>
              <a:schemeClr val="tx1">
                <a:lumMod val="100000"/>
                <a:lumOff val="0"/>
              </a:schemeClr>
            </a:solidFill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414" name="Rectangle 413"/>
            <p:cNvSpPr>
              <a:spLocks noChangeArrowheads="1"/>
            </p:cNvSpPr>
            <p:nvPr/>
          </p:nvSpPr>
          <p:spPr bwMode="auto">
            <a:xfrm>
              <a:off x="7550179" y="2522164"/>
              <a:ext cx="119007" cy="122566"/>
            </a:xfrm>
            <a:prstGeom prst="rect">
              <a:avLst/>
            </a:prstGeom>
            <a:solidFill>
              <a:schemeClr val="tx1">
                <a:lumMod val="100000"/>
                <a:lumOff val="0"/>
              </a:schemeClr>
            </a:solidFill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415" name="Rectangle 414"/>
            <p:cNvSpPr>
              <a:spLocks noChangeArrowheads="1"/>
            </p:cNvSpPr>
            <p:nvPr/>
          </p:nvSpPr>
          <p:spPr bwMode="auto">
            <a:xfrm>
              <a:off x="7550179" y="2769488"/>
              <a:ext cx="119007" cy="122566"/>
            </a:xfrm>
            <a:prstGeom prst="rect">
              <a:avLst/>
            </a:prstGeom>
            <a:solidFill>
              <a:schemeClr val="tx1">
                <a:lumMod val="100000"/>
                <a:lumOff val="0"/>
              </a:schemeClr>
            </a:solidFill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416" name="Rectangle 415"/>
            <p:cNvSpPr>
              <a:spLocks noChangeArrowheads="1"/>
            </p:cNvSpPr>
            <p:nvPr/>
          </p:nvSpPr>
          <p:spPr bwMode="auto">
            <a:xfrm>
              <a:off x="7550179" y="4128589"/>
              <a:ext cx="119007" cy="122566"/>
            </a:xfrm>
            <a:prstGeom prst="rect">
              <a:avLst/>
            </a:prstGeom>
            <a:solidFill>
              <a:schemeClr val="tx1">
                <a:lumMod val="100000"/>
                <a:lumOff val="0"/>
              </a:schemeClr>
            </a:solidFill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417" name="Rectangle 416"/>
            <p:cNvSpPr>
              <a:spLocks noChangeArrowheads="1"/>
            </p:cNvSpPr>
            <p:nvPr/>
          </p:nvSpPr>
          <p:spPr bwMode="auto">
            <a:xfrm>
              <a:off x="7550179" y="4374995"/>
              <a:ext cx="119007" cy="122566"/>
            </a:xfrm>
            <a:prstGeom prst="rect">
              <a:avLst/>
            </a:prstGeom>
            <a:solidFill>
              <a:schemeClr val="tx1">
                <a:lumMod val="100000"/>
                <a:lumOff val="0"/>
              </a:schemeClr>
            </a:solidFill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418" name="Rectangle 417"/>
            <p:cNvSpPr>
              <a:spLocks noChangeArrowheads="1"/>
            </p:cNvSpPr>
            <p:nvPr/>
          </p:nvSpPr>
          <p:spPr bwMode="auto">
            <a:xfrm>
              <a:off x="7539746" y="2240146"/>
              <a:ext cx="144000" cy="2304000"/>
            </a:xfrm>
            <a:prstGeom prst="rect">
              <a:avLst/>
            </a:prstGeom>
            <a:solidFill>
              <a:srgbClr val="0070C0">
                <a:alpha val="69803"/>
              </a:srgbClr>
            </a:solidFill>
            <a:ln w="6350" cap="flat" cmpd="sng" algn="ctr">
              <a:solidFill>
                <a:srgbClr val="0070C0">
                  <a:alpha val="69804"/>
                </a:srgb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grpSp>
          <p:nvGrpSpPr>
            <p:cNvPr id="419" name="Group 418"/>
            <p:cNvGrpSpPr/>
            <p:nvPr/>
          </p:nvGrpSpPr>
          <p:grpSpPr>
            <a:xfrm>
              <a:off x="7686811" y="3250287"/>
              <a:ext cx="180000" cy="180000"/>
              <a:chOff x="7861036" y="3523832"/>
              <a:chExt cx="180000" cy="180000"/>
            </a:xfrm>
          </p:grpSpPr>
          <p:sp>
            <p:nvSpPr>
              <p:cNvPr id="424" name="Rectangle 423"/>
              <p:cNvSpPr>
                <a:spLocks noChangeArrowheads="1"/>
              </p:cNvSpPr>
              <p:nvPr/>
            </p:nvSpPr>
            <p:spPr bwMode="auto">
              <a:xfrm>
                <a:off x="7861036" y="3523832"/>
                <a:ext cx="180000" cy="180000"/>
              </a:xfrm>
              <a:prstGeom prst="rect">
                <a:avLst/>
              </a:prstGeom>
              <a:solidFill>
                <a:srgbClr val="0070C0">
                  <a:alpha val="69804"/>
                </a:srgbClr>
              </a:solidFill>
              <a:ln w="6350" cap="flat" cmpd="sng" algn="ctr">
                <a:solidFill>
                  <a:srgbClr val="0070C0"/>
                </a:solidFill>
                <a:prstDash val="solid"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ctr" anchorCtr="0" upright="1">
                <a:noAutofit/>
              </a:bodyPr>
              <a:lstStyle/>
              <a:p>
                <a:endParaRPr lang="sv-SE"/>
              </a:p>
            </p:txBody>
          </p:sp>
          <p:sp>
            <p:nvSpPr>
              <p:cNvPr id="425" name="Rectangle 424"/>
              <p:cNvSpPr>
                <a:spLocks noChangeArrowheads="1"/>
              </p:cNvSpPr>
              <p:nvPr/>
            </p:nvSpPr>
            <p:spPr bwMode="auto">
              <a:xfrm>
                <a:off x="7891532" y="3552549"/>
                <a:ext cx="119009" cy="122566"/>
              </a:xfrm>
              <a:prstGeom prst="rect">
                <a:avLst/>
              </a:prstGeom>
              <a:solidFill>
                <a:srgbClr val="993300"/>
              </a:solidFill>
              <a:ln w="6350" cap="flat" cmpd="sng" algn="ctr">
                <a:solidFill>
                  <a:schemeClr val="tx1">
                    <a:lumMod val="100000"/>
                    <a:lumOff val="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ctr" anchorCtr="0" upright="1">
                <a:noAutofit/>
              </a:bodyPr>
              <a:lstStyle/>
              <a:p>
                <a:endParaRPr lang="sv-SE"/>
              </a:p>
            </p:txBody>
          </p:sp>
        </p:grpSp>
        <p:sp>
          <p:nvSpPr>
            <p:cNvPr id="420" name="Rectangle 3816"/>
            <p:cNvSpPr>
              <a:spLocks noChangeAspect="1" noChangeArrowheads="1"/>
            </p:cNvSpPr>
            <p:nvPr/>
          </p:nvSpPr>
          <p:spPr bwMode="auto">
            <a:xfrm>
              <a:off x="7199271" y="2522164"/>
              <a:ext cx="114300" cy="114300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421" name="Rectangle 3816"/>
            <p:cNvSpPr>
              <a:spLocks noChangeAspect="1" noChangeArrowheads="1"/>
            </p:cNvSpPr>
            <p:nvPr/>
          </p:nvSpPr>
          <p:spPr bwMode="auto">
            <a:xfrm>
              <a:off x="7199271" y="2769488"/>
              <a:ext cx="114300" cy="114300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422" name="Rectangle 421"/>
            <p:cNvSpPr>
              <a:spLocks noChangeArrowheads="1"/>
            </p:cNvSpPr>
            <p:nvPr/>
          </p:nvSpPr>
          <p:spPr bwMode="auto">
            <a:xfrm>
              <a:off x="7198309" y="1547897"/>
              <a:ext cx="126000" cy="1404000"/>
            </a:xfrm>
            <a:prstGeom prst="rect">
              <a:avLst/>
            </a:prstGeom>
            <a:solidFill>
              <a:srgbClr val="0070C0">
                <a:alpha val="69803"/>
              </a:srgbClr>
            </a:solidFill>
            <a:ln w="6350" cap="flat" cmpd="sng" algn="ctr">
              <a:solidFill>
                <a:srgbClr val="0070C0">
                  <a:alpha val="69804"/>
                </a:srgb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</p:grpSp>
      <p:sp>
        <p:nvSpPr>
          <p:cNvPr id="819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v-SE" altLang="sv-SE" dirty="0" smtClean="0"/>
              <a:t>The NOR gate</a:t>
            </a:r>
            <a:endParaRPr lang="en-US" altLang="sv-SE" dirty="0" smtClean="0"/>
          </a:p>
        </p:txBody>
      </p:sp>
      <p:sp>
        <p:nvSpPr>
          <p:cNvPr id="8287" name="Rectangle 5"/>
          <p:cNvSpPr>
            <a:spLocks noGrp="1" noChangeArrowheads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mtClean="0"/>
              <a:t>MCC092: Integrated Circuit Design</a:t>
            </a:r>
          </a:p>
        </p:txBody>
      </p:sp>
      <p:grpSp>
        <p:nvGrpSpPr>
          <p:cNvPr id="217" name="Group 216"/>
          <p:cNvGrpSpPr/>
          <p:nvPr/>
        </p:nvGrpSpPr>
        <p:grpSpPr>
          <a:xfrm>
            <a:off x="4477749" y="1542505"/>
            <a:ext cx="932964" cy="3704041"/>
            <a:chOff x="6024575" y="1533959"/>
            <a:chExt cx="932964" cy="3704041"/>
          </a:xfrm>
        </p:grpSpPr>
        <p:sp>
          <p:nvSpPr>
            <p:cNvPr id="223" name="Rectangle 9296"/>
            <p:cNvSpPr>
              <a:spLocks noChangeAspect="1" noChangeArrowheads="1"/>
            </p:cNvSpPr>
            <p:nvPr/>
          </p:nvSpPr>
          <p:spPr bwMode="auto">
            <a:xfrm>
              <a:off x="6040493" y="2361956"/>
              <a:ext cx="115887" cy="115887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227" name="Rectangle 9296"/>
            <p:cNvSpPr>
              <a:spLocks noChangeAspect="1" noChangeArrowheads="1"/>
            </p:cNvSpPr>
            <p:nvPr/>
          </p:nvSpPr>
          <p:spPr bwMode="auto">
            <a:xfrm>
              <a:off x="6040493" y="2114473"/>
              <a:ext cx="115887" cy="115887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244" name="Rectangle 3814"/>
            <p:cNvSpPr>
              <a:spLocks noChangeArrowheads="1"/>
            </p:cNvSpPr>
            <p:nvPr/>
          </p:nvSpPr>
          <p:spPr bwMode="auto">
            <a:xfrm>
              <a:off x="6024575" y="1533959"/>
              <a:ext cx="143108" cy="972000"/>
            </a:xfrm>
            <a:prstGeom prst="rect">
              <a:avLst/>
            </a:prstGeom>
            <a:solidFill>
              <a:srgbClr val="0070C0">
                <a:alpha val="70195"/>
              </a:srgbClr>
            </a:solidFill>
            <a:ln w="9525">
              <a:solidFill>
                <a:srgbClr val="0070C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grpSp>
          <p:nvGrpSpPr>
            <p:cNvPr id="246" name="Group 245"/>
            <p:cNvGrpSpPr/>
            <p:nvPr/>
          </p:nvGrpSpPr>
          <p:grpSpPr>
            <a:xfrm>
              <a:off x="6030000" y="4263833"/>
              <a:ext cx="927539" cy="974167"/>
              <a:chOff x="3527833" y="4250108"/>
              <a:chExt cx="927539" cy="974167"/>
            </a:xfrm>
          </p:grpSpPr>
          <p:sp>
            <p:nvSpPr>
              <p:cNvPr id="247" name="Rectangle 3817"/>
              <p:cNvSpPr>
                <a:spLocks noChangeAspect="1" noChangeArrowheads="1"/>
              </p:cNvSpPr>
              <p:nvPr/>
            </p:nvSpPr>
            <p:spPr bwMode="auto">
              <a:xfrm>
                <a:off x="4327017" y="4305902"/>
                <a:ext cx="114300" cy="114300"/>
              </a:xfrm>
              <a:prstGeom prst="rect">
                <a:avLst/>
              </a:prstGeom>
              <a:solidFill>
                <a:srgbClr val="000000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v-SE"/>
              </a:p>
            </p:txBody>
          </p:sp>
          <p:sp>
            <p:nvSpPr>
              <p:cNvPr id="249" name="Rectangle 3808"/>
              <p:cNvSpPr>
                <a:spLocks noChangeArrowheads="1"/>
              </p:cNvSpPr>
              <p:nvPr/>
            </p:nvSpPr>
            <p:spPr bwMode="auto">
              <a:xfrm>
                <a:off x="4310638" y="4250108"/>
                <a:ext cx="144734" cy="972000"/>
              </a:xfrm>
              <a:prstGeom prst="rect">
                <a:avLst/>
              </a:prstGeom>
              <a:solidFill>
                <a:srgbClr val="0070C0">
                  <a:alpha val="70195"/>
                </a:srgbClr>
              </a:solidFill>
              <a:ln w="9525">
                <a:solidFill>
                  <a:srgbClr val="0070C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v-SE"/>
              </a:p>
            </p:txBody>
          </p:sp>
          <p:sp>
            <p:nvSpPr>
              <p:cNvPr id="272" name="Rectangle 3817"/>
              <p:cNvSpPr>
                <a:spLocks noChangeAspect="1" noChangeArrowheads="1"/>
              </p:cNvSpPr>
              <p:nvPr/>
            </p:nvSpPr>
            <p:spPr bwMode="auto">
              <a:xfrm>
                <a:off x="3530596" y="4304434"/>
                <a:ext cx="114300" cy="114300"/>
              </a:xfrm>
              <a:prstGeom prst="rect">
                <a:avLst/>
              </a:prstGeom>
              <a:solidFill>
                <a:srgbClr val="000000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v-SE"/>
              </a:p>
            </p:txBody>
          </p:sp>
          <p:sp>
            <p:nvSpPr>
              <p:cNvPr id="276" name="Rectangle 3808"/>
              <p:cNvSpPr>
                <a:spLocks noChangeArrowheads="1"/>
              </p:cNvSpPr>
              <p:nvPr/>
            </p:nvSpPr>
            <p:spPr bwMode="auto">
              <a:xfrm>
                <a:off x="3527833" y="4252275"/>
                <a:ext cx="126000" cy="972000"/>
              </a:xfrm>
              <a:prstGeom prst="rect">
                <a:avLst/>
              </a:prstGeom>
              <a:solidFill>
                <a:srgbClr val="0070C0">
                  <a:alpha val="70195"/>
                </a:srgbClr>
              </a:solidFill>
              <a:ln w="9525">
                <a:solidFill>
                  <a:srgbClr val="0070C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v-SE"/>
              </a:p>
            </p:txBody>
          </p:sp>
        </p:grpSp>
      </p:grpSp>
      <p:grpSp>
        <p:nvGrpSpPr>
          <p:cNvPr id="277" name="Group 276"/>
          <p:cNvGrpSpPr/>
          <p:nvPr/>
        </p:nvGrpSpPr>
        <p:grpSpPr>
          <a:xfrm rot="10800000">
            <a:off x="4883119" y="2325354"/>
            <a:ext cx="806574" cy="2134792"/>
            <a:chOff x="5773997" y="2317533"/>
            <a:chExt cx="806574" cy="2134792"/>
          </a:xfrm>
        </p:grpSpPr>
        <p:sp>
          <p:nvSpPr>
            <p:cNvPr id="278" name="Rectangle 3824"/>
            <p:cNvSpPr>
              <a:spLocks noChangeAspect="1" noChangeArrowheads="1"/>
            </p:cNvSpPr>
            <p:nvPr/>
          </p:nvSpPr>
          <p:spPr bwMode="auto">
            <a:xfrm>
              <a:off x="6449494" y="2353438"/>
              <a:ext cx="115887" cy="115887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279" name="Rectangle 3821"/>
            <p:cNvSpPr>
              <a:spLocks noChangeAspect="1" noChangeArrowheads="1"/>
            </p:cNvSpPr>
            <p:nvPr/>
          </p:nvSpPr>
          <p:spPr bwMode="auto">
            <a:xfrm>
              <a:off x="6076571" y="4312751"/>
              <a:ext cx="117739" cy="114935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280" name="Rectangle 3822"/>
            <p:cNvSpPr>
              <a:spLocks noChangeArrowheads="1"/>
            </p:cNvSpPr>
            <p:nvPr/>
          </p:nvSpPr>
          <p:spPr bwMode="auto">
            <a:xfrm>
              <a:off x="6076571" y="2803206"/>
              <a:ext cx="504000" cy="143510"/>
            </a:xfrm>
            <a:prstGeom prst="rect">
              <a:avLst/>
            </a:prstGeom>
            <a:solidFill>
              <a:srgbClr val="0070C0">
                <a:alpha val="70195"/>
              </a:srgbClr>
            </a:solidFill>
            <a:ln w="6350">
              <a:solidFill>
                <a:srgbClr val="0070C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281" name="Rectangle 3812"/>
            <p:cNvSpPr>
              <a:spLocks noChangeArrowheads="1"/>
            </p:cNvSpPr>
            <p:nvPr/>
          </p:nvSpPr>
          <p:spPr bwMode="auto">
            <a:xfrm>
              <a:off x="6443201" y="2317533"/>
              <a:ext cx="128472" cy="485775"/>
            </a:xfrm>
            <a:prstGeom prst="rect">
              <a:avLst/>
            </a:prstGeom>
            <a:solidFill>
              <a:srgbClr val="0070C0">
                <a:alpha val="70195"/>
              </a:srgbClr>
            </a:solidFill>
            <a:ln w="9525">
              <a:solidFill>
                <a:srgbClr val="0070C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282" name="Rectangle 3813"/>
            <p:cNvSpPr>
              <a:spLocks noChangeArrowheads="1"/>
            </p:cNvSpPr>
            <p:nvPr/>
          </p:nvSpPr>
          <p:spPr bwMode="auto">
            <a:xfrm>
              <a:off x="6076571" y="2803206"/>
              <a:ext cx="126846" cy="1649119"/>
            </a:xfrm>
            <a:prstGeom prst="rect">
              <a:avLst/>
            </a:prstGeom>
            <a:solidFill>
              <a:srgbClr val="0070C0">
                <a:alpha val="70195"/>
              </a:srgbClr>
            </a:solidFill>
            <a:ln w="9525">
              <a:solidFill>
                <a:srgbClr val="0070C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283" name="Rectangle 3821"/>
            <p:cNvSpPr>
              <a:spLocks noChangeAspect="1" noChangeArrowheads="1"/>
            </p:cNvSpPr>
            <p:nvPr/>
          </p:nvSpPr>
          <p:spPr bwMode="auto">
            <a:xfrm>
              <a:off x="6074677" y="3006303"/>
              <a:ext cx="121698" cy="118800"/>
            </a:xfrm>
            <a:prstGeom prst="rect">
              <a:avLst/>
            </a:prstGeom>
            <a:solidFill>
              <a:srgbClr val="CC33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284" name="Text Box 95"/>
            <p:cNvSpPr txBox="1">
              <a:spLocks noChangeAspect="1" noChangeArrowheads="1"/>
            </p:cNvSpPr>
            <p:nvPr/>
          </p:nvSpPr>
          <p:spPr bwMode="auto">
            <a:xfrm rot="10800000">
              <a:off x="5773997" y="2960421"/>
              <a:ext cx="271109" cy="2388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36000" rIns="36000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altLang="sv-SE" sz="1100" dirty="0" smtClean="0"/>
                <a:t>out</a:t>
              </a:r>
              <a:endParaRPr lang="en-US" altLang="sv-SE" sz="1100" dirty="0"/>
            </a:p>
          </p:txBody>
        </p:sp>
      </p:grpSp>
      <p:grpSp>
        <p:nvGrpSpPr>
          <p:cNvPr id="285" name="Group 284"/>
          <p:cNvGrpSpPr/>
          <p:nvPr/>
        </p:nvGrpSpPr>
        <p:grpSpPr>
          <a:xfrm>
            <a:off x="5682156" y="1542181"/>
            <a:ext cx="903934" cy="3708682"/>
            <a:chOff x="6010875" y="1533959"/>
            <a:chExt cx="903934" cy="3708682"/>
          </a:xfrm>
        </p:grpSpPr>
        <p:sp>
          <p:nvSpPr>
            <p:cNvPr id="286" name="Rectangle 9296"/>
            <p:cNvSpPr>
              <a:spLocks noChangeAspect="1" noChangeArrowheads="1"/>
            </p:cNvSpPr>
            <p:nvPr/>
          </p:nvSpPr>
          <p:spPr bwMode="auto">
            <a:xfrm>
              <a:off x="6040493" y="2361956"/>
              <a:ext cx="115887" cy="115887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287" name="Rectangle 9296"/>
            <p:cNvSpPr>
              <a:spLocks noChangeAspect="1" noChangeArrowheads="1"/>
            </p:cNvSpPr>
            <p:nvPr/>
          </p:nvSpPr>
          <p:spPr bwMode="auto">
            <a:xfrm>
              <a:off x="6040493" y="2114473"/>
              <a:ext cx="115887" cy="115887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288" name="Rectangle 3814"/>
            <p:cNvSpPr>
              <a:spLocks noChangeArrowheads="1"/>
            </p:cNvSpPr>
            <p:nvPr/>
          </p:nvSpPr>
          <p:spPr bwMode="auto">
            <a:xfrm>
              <a:off x="6016029" y="1533959"/>
              <a:ext cx="143108" cy="972000"/>
            </a:xfrm>
            <a:prstGeom prst="rect">
              <a:avLst/>
            </a:prstGeom>
            <a:solidFill>
              <a:srgbClr val="0070C0">
                <a:alpha val="70195"/>
              </a:srgbClr>
            </a:solidFill>
            <a:ln w="9525">
              <a:solidFill>
                <a:srgbClr val="0070C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grpSp>
          <p:nvGrpSpPr>
            <p:cNvPr id="289" name="Group 288"/>
            <p:cNvGrpSpPr/>
            <p:nvPr/>
          </p:nvGrpSpPr>
          <p:grpSpPr>
            <a:xfrm>
              <a:off x="6010875" y="4263833"/>
              <a:ext cx="903934" cy="978808"/>
              <a:chOff x="3508708" y="4250108"/>
              <a:chExt cx="903934" cy="978808"/>
            </a:xfrm>
          </p:grpSpPr>
          <p:sp>
            <p:nvSpPr>
              <p:cNvPr id="290" name="Rectangle 3817"/>
              <p:cNvSpPr>
                <a:spLocks noChangeAspect="1" noChangeArrowheads="1"/>
              </p:cNvSpPr>
              <p:nvPr/>
            </p:nvSpPr>
            <p:spPr bwMode="auto">
              <a:xfrm>
                <a:off x="4292833" y="4314448"/>
                <a:ext cx="114300" cy="114300"/>
              </a:xfrm>
              <a:prstGeom prst="rect">
                <a:avLst/>
              </a:prstGeom>
              <a:solidFill>
                <a:srgbClr val="000000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v-SE"/>
              </a:p>
            </p:txBody>
          </p:sp>
          <p:sp>
            <p:nvSpPr>
              <p:cNvPr id="291" name="Rectangle 3808"/>
              <p:cNvSpPr>
                <a:spLocks noChangeArrowheads="1"/>
              </p:cNvSpPr>
              <p:nvPr/>
            </p:nvSpPr>
            <p:spPr bwMode="auto">
              <a:xfrm>
                <a:off x="4267908" y="4250108"/>
                <a:ext cx="144734" cy="972000"/>
              </a:xfrm>
              <a:prstGeom prst="rect">
                <a:avLst/>
              </a:prstGeom>
              <a:solidFill>
                <a:srgbClr val="0070C0">
                  <a:alpha val="70195"/>
                </a:srgbClr>
              </a:solidFill>
              <a:ln w="9525">
                <a:solidFill>
                  <a:srgbClr val="0070C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v-SE"/>
              </a:p>
            </p:txBody>
          </p:sp>
          <p:sp>
            <p:nvSpPr>
              <p:cNvPr id="292" name="Rectangle 3817"/>
              <p:cNvSpPr>
                <a:spLocks noChangeAspect="1" noChangeArrowheads="1"/>
              </p:cNvSpPr>
              <p:nvPr/>
            </p:nvSpPr>
            <p:spPr bwMode="auto">
              <a:xfrm>
                <a:off x="3530596" y="4304434"/>
                <a:ext cx="114300" cy="114300"/>
              </a:xfrm>
              <a:prstGeom prst="rect">
                <a:avLst/>
              </a:prstGeom>
              <a:solidFill>
                <a:srgbClr val="000000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v-SE"/>
              </a:p>
            </p:txBody>
          </p:sp>
          <p:sp>
            <p:nvSpPr>
              <p:cNvPr id="293" name="Rectangle 3808"/>
              <p:cNvSpPr>
                <a:spLocks noChangeArrowheads="1"/>
              </p:cNvSpPr>
              <p:nvPr/>
            </p:nvSpPr>
            <p:spPr bwMode="auto">
              <a:xfrm>
                <a:off x="3508708" y="4256916"/>
                <a:ext cx="144734" cy="972000"/>
              </a:xfrm>
              <a:prstGeom prst="rect">
                <a:avLst/>
              </a:prstGeom>
              <a:solidFill>
                <a:srgbClr val="0070C0">
                  <a:alpha val="70195"/>
                </a:srgbClr>
              </a:solidFill>
              <a:ln w="9525">
                <a:solidFill>
                  <a:srgbClr val="0070C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v-SE"/>
              </a:p>
            </p:txBody>
          </p:sp>
        </p:grpSp>
      </p:grpSp>
      <p:grpSp>
        <p:nvGrpSpPr>
          <p:cNvPr id="294" name="Group 293"/>
          <p:cNvGrpSpPr/>
          <p:nvPr/>
        </p:nvGrpSpPr>
        <p:grpSpPr>
          <a:xfrm>
            <a:off x="6073713" y="2342692"/>
            <a:ext cx="1189836" cy="2166230"/>
            <a:chOff x="4877273" y="2325600"/>
            <a:chExt cx="1189836" cy="2166230"/>
          </a:xfrm>
        </p:grpSpPr>
        <p:sp>
          <p:nvSpPr>
            <p:cNvPr id="295" name="Rectangle 3811"/>
            <p:cNvSpPr>
              <a:spLocks noChangeArrowheads="1"/>
            </p:cNvSpPr>
            <p:nvPr/>
          </p:nvSpPr>
          <p:spPr bwMode="auto">
            <a:xfrm>
              <a:off x="4877273" y="3879830"/>
              <a:ext cx="900000" cy="126000"/>
            </a:xfrm>
            <a:prstGeom prst="rect">
              <a:avLst/>
            </a:prstGeom>
            <a:solidFill>
              <a:srgbClr val="0070C0">
                <a:alpha val="70195"/>
              </a:srgbClr>
            </a:solidFill>
            <a:ln w="6350">
              <a:solidFill>
                <a:srgbClr val="0070C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296" name="Rectangle 3830"/>
            <p:cNvSpPr>
              <a:spLocks noChangeAspect="1" noChangeArrowheads="1"/>
            </p:cNvSpPr>
            <p:nvPr/>
          </p:nvSpPr>
          <p:spPr bwMode="auto">
            <a:xfrm>
              <a:off x="5657311" y="4315020"/>
              <a:ext cx="114300" cy="114300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297" name="Rectangle 3831"/>
            <p:cNvSpPr>
              <a:spLocks noChangeAspect="1" noChangeArrowheads="1"/>
            </p:cNvSpPr>
            <p:nvPr/>
          </p:nvSpPr>
          <p:spPr bwMode="auto">
            <a:xfrm>
              <a:off x="4887980" y="4313045"/>
              <a:ext cx="114300" cy="114300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298" name="Rectangle 3838"/>
            <p:cNvSpPr>
              <a:spLocks noChangeAspect="1" noChangeArrowheads="1"/>
            </p:cNvSpPr>
            <p:nvPr/>
          </p:nvSpPr>
          <p:spPr bwMode="auto">
            <a:xfrm>
              <a:off x="5658517" y="2351937"/>
              <a:ext cx="114300" cy="115887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299" name="Rectangle 3845"/>
            <p:cNvSpPr>
              <a:spLocks noChangeArrowheads="1"/>
            </p:cNvSpPr>
            <p:nvPr/>
          </p:nvSpPr>
          <p:spPr bwMode="auto">
            <a:xfrm>
              <a:off x="5652000" y="2325600"/>
              <a:ext cx="126846" cy="2160000"/>
            </a:xfrm>
            <a:prstGeom prst="rect">
              <a:avLst/>
            </a:prstGeom>
            <a:solidFill>
              <a:srgbClr val="0070C0">
                <a:alpha val="70195"/>
              </a:srgbClr>
            </a:solidFill>
            <a:ln w="9525">
              <a:solidFill>
                <a:srgbClr val="0070C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300" name="Rectangle 3845"/>
            <p:cNvSpPr>
              <a:spLocks noChangeArrowheads="1"/>
            </p:cNvSpPr>
            <p:nvPr/>
          </p:nvSpPr>
          <p:spPr bwMode="auto">
            <a:xfrm>
              <a:off x="4882295" y="3879830"/>
              <a:ext cx="126846" cy="612000"/>
            </a:xfrm>
            <a:prstGeom prst="rect">
              <a:avLst/>
            </a:prstGeom>
            <a:solidFill>
              <a:srgbClr val="0070C0">
                <a:alpha val="70195"/>
              </a:srgbClr>
            </a:solidFill>
            <a:ln w="9525">
              <a:solidFill>
                <a:srgbClr val="0070C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301" name="Rectangle 3821"/>
            <p:cNvSpPr>
              <a:spLocks noChangeArrowheads="1"/>
            </p:cNvSpPr>
            <p:nvPr/>
          </p:nvSpPr>
          <p:spPr bwMode="auto">
            <a:xfrm rot="10800000">
              <a:off x="5652000" y="3708000"/>
              <a:ext cx="126000" cy="126000"/>
            </a:xfrm>
            <a:prstGeom prst="rect">
              <a:avLst/>
            </a:prstGeom>
            <a:solidFill>
              <a:srgbClr val="CC33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302" name="Text Box 95"/>
            <p:cNvSpPr txBox="1">
              <a:spLocks noChangeAspect="1" noChangeArrowheads="1"/>
            </p:cNvSpPr>
            <p:nvPr/>
          </p:nvSpPr>
          <p:spPr bwMode="auto">
            <a:xfrm>
              <a:off x="5796000" y="3636000"/>
              <a:ext cx="271109" cy="2388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36000" rIns="36000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altLang="sv-SE" sz="1100" dirty="0" smtClean="0"/>
                <a:t>out</a:t>
              </a:r>
              <a:endParaRPr lang="en-US" altLang="sv-SE" sz="1100" dirty="0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sv-SE" smtClean="0"/>
              <a:t>2016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ED6E5F8-F9E8-41A2-8750-8834BED80EBD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  <p:grpSp>
        <p:nvGrpSpPr>
          <p:cNvPr id="5" name="Group 4"/>
          <p:cNvGrpSpPr/>
          <p:nvPr/>
        </p:nvGrpSpPr>
        <p:grpSpPr>
          <a:xfrm>
            <a:off x="250825" y="2892110"/>
            <a:ext cx="3321339" cy="2500709"/>
            <a:chOff x="403225" y="-70931"/>
            <a:chExt cx="3321339" cy="2500709"/>
          </a:xfrm>
        </p:grpSpPr>
        <p:sp>
          <p:nvSpPr>
            <p:cNvPr id="214" name="Text Box 28"/>
            <p:cNvSpPr txBox="1">
              <a:spLocks noChangeAspect="1" noChangeArrowheads="1"/>
            </p:cNvSpPr>
            <p:nvPr/>
          </p:nvSpPr>
          <p:spPr bwMode="auto">
            <a:xfrm>
              <a:off x="403225" y="1137553"/>
              <a:ext cx="661988" cy="430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altLang="sv-SE" sz="1400" dirty="0" err="1"/>
                <a:t>inb</a:t>
              </a:r>
              <a:endParaRPr lang="en-US" altLang="sv-SE" dirty="0"/>
            </a:p>
          </p:txBody>
        </p:sp>
        <p:sp>
          <p:nvSpPr>
            <p:cNvPr id="215" name="Text Box 29"/>
            <p:cNvSpPr txBox="1">
              <a:spLocks noChangeAspect="1" noChangeArrowheads="1"/>
            </p:cNvSpPr>
            <p:nvPr/>
          </p:nvSpPr>
          <p:spPr bwMode="auto">
            <a:xfrm>
              <a:off x="403225" y="1639203"/>
              <a:ext cx="615950" cy="4318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altLang="sv-SE" sz="1400"/>
                <a:t>ina</a:t>
              </a:r>
              <a:endParaRPr lang="en-US" altLang="sv-SE"/>
            </a:p>
          </p:txBody>
        </p:sp>
        <p:sp>
          <p:nvSpPr>
            <p:cNvPr id="216" name="Text Box 30"/>
            <p:cNvSpPr txBox="1">
              <a:spLocks noChangeAspect="1" noChangeArrowheads="1"/>
            </p:cNvSpPr>
            <p:nvPr/>
          </p:nvSpPr>
          <p:spPr bwMode="auto">
            <a:xfrm>
              <a:off x="3038764" y="1245503"/>
              <a:ext cx="604837" cy="3587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altLang="sv-SE" sz="1400" dirty="0" smtClean="0"/>
                <a:t>out</a:t>
              </a:r>
              <a:endParaRPr lang="en-US" altLang="sv-SE" dirty="0"/>
            </a:p>
          </p:txBody>
        </p:sp>
        <p:sp>
          <p:nvSpPr>
            <p:cNvPr id="218" name="Text Box 31"/>
            <p:cNvSpPr txBox="1">
              <a:spLocks noChangeAspect="1" noChangeArrowheads="1"/>
            </p:cNvSpPr>
            <p:nvPr/>
          </p:nvSpPr>
          <p:spPr bwMode="auto">
            <a:xfrm>
              <a:off x="2622550" y="-70931"/>
              <a:ext cx="746125" cy="4159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altLang="sv-SE" sz="1400" dirty="0"/>
                <a:t>V</a:t>
              </a:r>
              <a:r>
                <a:rPr lang="en-US" altLang="sv-SE" sz="1400" baseline="-25000" dirty="0"/>
                <a:t>DD</a:t>
              </a:r>
              <a:endParaRPr lang="en-US" altLang="sv-SE" dirty="0"/>
            </a:p>
          </p:txBody>
        </p:sp>
        <p:sp>
          <p:nvSpPr>
            <p:cNvPr id="219" name="Text Box 32"/>
            <p:cNvSpPr txBox="1">
              <a:spLocks noChangeAspect="1" noChangeArrowheads="1"/>
            </p:cNvSpPr>
            <p:nvPr/>
          </p:nvSpPr>
          <p:spPr bwMode="auto">
            <a:xfrm>
              <a:off x="3073689" y="2031315"/>
              <a:ext cx="650875" cy="3984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altLang="sv-SE" sz="1400" dirty="0"/>
                <a:t>V</a:t>
              </a:r>
              <a:r>
                <a:rPr lang="en-US" altLang="sv-SE" sz="1400" baseline="-25000" dirty="0"/>
                <a:t>SS</a:t>
              </a:r>
              <a:endParaRPr lang="en-US" altLang="sv-SE" dirty="0"/>
            </a:p>
          </p:txBody>
        </p:sp>
        <p:sp>
          <p:nvSpPr>
            <p:cNvPr id="220" name="Line 38"/>
            <p:cNvSpPr>
              <a:spLocks noChangeShapeType="1"/>
            </p:cNvSpPr>
            <p:nvPr/>
          </p:nvSpPr>
          <p:spPr bwMode="auto">
            <a:xfrm flipV="1">
              <a:off x="1546225" y="1959878"/>
              <a:ext cx="0" cy="249237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221" name="Line 39"/>
            <p:cNvSpPr>
              <a:spLocks noChangeShapeType="1"/>
            </p:cNvSpPr>
            <p:nvPr/>
          </p:nvSpPr>
          <p:spPr bwMode="auto">
            <a:xfrm flipH="1" flipV="1">
              <a:off x="1403350" y="1959878"/>
              <a:ext cx="147638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222" name="Line 41"/>
            <p:cNvSpPr>
              <a:spLocks noChangeShapeType="1"/>
            </p:cNvSpPr>
            <p:nvPr/>
          </p:nvSpPr>
          <p:spPr bwMode="auto">
            <a:xfrm flipV="1">
              <a:off x="1403350" y="1674128"/>
              <a:ext cx="144000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224" name="Line 42"/>
            <p:cNvSpPr>
              <a:spLocks noChangeShapeType="1"/>
            </p:cNvSpPr>
            <p:nvPr/>
          </p:nvSpPr>
          <p:spPr bwMode="auto">
            <a:xfrm flipV="1">
              <a:off x="1546225" y="1423303"/>
              <a:ext cx="0" cy="250825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225" name="Line 43"/>
            <p:cNvSpPr>
              <a:spLocks noChangeAspect="1" noChangeShapeType="1"/>
            </p:cNvSpPr>
            <p:nvPr/>
          </p:nvSpPr>
          <p:spPr bwMode="auto">
            <a:xfrm flipH="1" flipV="1">
              <a:off x="1331913" y="1674128"/>
              <a:ext cx="1587" cy="28575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226" name="Line 44"/>
            <p:cNvSpPr>
              <a:spLocks noChangeAspect="1" noChangeShapeType="1"/>
            </p:cNvSpPr>
            <p:nvPr/>
          </p:nvSpPr>
          <p:spPr bwMode="auto">
            <a:xfrm flipH="1" flipV="1">
              <a:off x="851271" y="1817003"/>
              <a:ext cx="477837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229" name="Oval 45"/>
            <p:cNvSpPr>
              <a:spLocks noChangeAspect="1" noChangeArrowheads="1"/>
            </p:cNvSpPr>
            <p:nvPr/>
          </p:nvSpPr>
          <p:spPr bwMode="auto">
            <a:xfrm flipV="1">
              <a:off x="1582738" y="994678"/>
              <a:ext cx="73025" cy="71437"/>
            </a:xfrm>
            <a:prstGeom prst="ellips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sv-SE" altLang="sv-SE"/>
            </a:p>
          </p:txBody>
        </p:sp>
        <p:sp>
          <p:nvSpPr>
            <p:cNvPr id="230" name="Line 46"/>
            <p:cNvSpPr>
              <a:spLocks noChangeShapeType="1"/>
            </p:cNvSpPr>
            <p:nvPr/>
          </p:nvSpPr>
          <p:spPr bwMode="auto">
            <a:xfrm flipV="1">
              <a:off x="868363" y="71944"/>
              <a:ext cx="1785937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231" name="Oval 47"/>
            <p:cNvSpPr>
              <a:spLocks noChangeAspect="1" noChangeArrowheads="1"/>
            </p:cNvSpPr>
            <p:nvPr/>
          </p:nvSpPr>
          <p:spPr bwMode="auto">
            <a:xfrm flipV="1">
              <a:off x="1511300" y="1386790"/>
              <a:ext cx="73025" cy="71438"/>
            </a:xfrm>
            <a:prstGeom prst="ellipse">
              <a:avLst/>
            </a:prstGeom>
            <a:solidFill>
              <a:srgbClr val="000000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sv-SE" altLang="sv-SE"/>
            </a:p>
          </p:txBody>
        </p:sp>
        <p:sp>
          <p:nvSpPr>
            <p:cNvPr id="232" name="Oval 48"/>
            <p:cNvSpPr>
              <a:spLocks noChangeAspect="1" noChangeArrowheads="1"/>
            </p:cNvSpPr>
            <p:nvPr/>
          </p:nvSpPr>
          <p:spPr bwMode="auto">
            <a:xfrm flipV="1">
              <a:off x="1511300" y="2174190"/>
              <a:ext cx="73025" cy="71438"/>
            </a:xfrm>
            <a:prstGeom prst="ellipse">
              <a:avLst/>
            </a:prstGeom>
            <a:solidFill>
              <a:srgbClr val="000000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sv-SE" altLang="sv-SE"/>
            </a:p>
          </p:txBody>
        </p:sp>
        <p:sp>
          <p:nvSpPr>
            <p:cNvPr id="233" name="Line 49"/>
            <p:cNvSpPr>
              <a:spLocks noChangeAspect="1" noChangeShapeType="1"/>
            </p:cNvSpPr>
            <p:nvPr/>
          </p:nvSpPr>
          <p:spPr bwMode="auto">
            <a:xfrm flipV="1">
              <a:off x="1546225" y="1424889"/>
              <a:ext cx="1371294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234" name="Line 50"/>
            <p:cNvSpPr>
              <a:spLocks noChangeShapeType="1"/>
            </p:cNvSpPr>
            <p:nvPr/>
          </p:nvSpPr>
          <p:spPr bwMode="auto">
            <a:xfrm flipV="1">
              <a:off x="2225675" y="1959878"/>
              <a:ext cx="0" cy="249237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235" name="Line 51"/>
            <p:cNvSpPr>
              <a:spLocks noChangeShapeType="1"/>
            </p:cNvSpPr>
            <p:nvPr/>
          </p:nvSpPr>
          <p:spPr bwMode="auto">
            <a:xfrm flipH="1" flipV="1">
              <a:off x="2082800" y="1959878"/>
              <a:ext cx="147638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236" name="Line 52"/>
            <p:cNvSpPr>
              <a:spLocks noChangeAspect="1" noChangeShapeType="1"/>
            </p:cNvSpPr>
            <p:nvPr/>
          </p:nvSpPr>
          <p:spPr bwMode="auto">
            <a:xfrm flipV="1">
              <a:off x="2082800" y="1674128"/>
              <a:ext cx="1588" cy="28575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237" name="Line 53"/>
            <p:cNvSpPr>
              <a:spLocks noChangeShapeType="1"/>
            </p:cNvSpPr>
            <p:nvPr/>
          </p:nvSpPr>
          <p:spPr bwMode="auto">
            <a:xfrm flipV="1">
              <a:off x="2082800" y="1674128"/>
              <a:ext cx="144000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239" name="Line 54"/>
            <p:cNvSpPr>
              <a:spLocks noChangeShapeType="1"/>
            </p:cNvSpPr>
            <p:nvPr/>
          </p:nvSpPr>
          <p:spPr bwMode="auto">
            <a:xfrm flipV="1">
              <a:off x="2225675" y="1423303"/>
              <a:ext cx="0" cy="250825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245" name="Line 55"/>
            <p:cNvSpPr>
              <a:spLocks noChangeAspect="1" noChangeShapeType="1"/>
            </p:cNvSpPr>
            <p:nvPr/>
          </p:nvSpPr>
          <p:spPr bwMode="auto">
            <a:xfrm flipH="1" flipV="1">
              <a:off x="2011363" y="1674128"/>
              <a:ext cx="1587" cy="28575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248" name="Line 56"/>
            <p:cNvSpPr>
              <a:spLocks noChangeShapeType="1"/>
            </p:cNvSpPr>
            <p:nvPr/>
          </p:nvSpPr>
          <p:spPr bwMode="auto">
            <a:xfrm flipH="1" flipV="1">
              <a:off x="1725613" y="1817003"/>
              <a:ext cx="295275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250" name="Oval 57"/>
            <p:cNvSpPr>
              <a:spLocks noChangeAspect="1" noChangeArrowheads="1"/>
            </p:cNvSpPr>
            <p:nvPr/>
          </p:nvSpPr>
          <p:spPr bwMode="auto">
            <a:xfrm flipV="1">
              <a:off x="1582738" y="458103"/>
              <a:ext cx="73025" cy="73025"/>
            </a:xfrm>
            <a:prstGeom prst="ellips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sv-SE" altLang="sv-SE"/>
            </a:p>
          </p:txBody>
        </p:sp>
        <p:sp>
          <p:nvSpPr>
            <p:cNvPr id="251" name="Oval 58"/>
            <p:cNvSpPr>
              <a:spLocks noChangeAspect="1" noChangeArrowheads="1"/>
            </p:cNvSpPr>
            <p:nvPr/>
          </p:nvSpPr>
          <p:spPr bwMode="auto">
            <a:xfrm flipV="1">
              <a:off x="2190750" y="2174190"/>
              <a:ext cx="73025" cy="71438"/>
            </a:xfrm>
            <a:prstGeom prst="ellipse">
              <a:avLst/>
            </a:prstGeom>
            <a:solidFill>
              <a:srgbClr val="000000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sv-SE" altLang="sv-SE"/>
            </a:p>
          </p:txBody>
        </p:sp>
        <p:sp>
          <p:nvSpPr>
            <p:cNvPr id="252" name="Oval 59"/>
            <p:cNvSpPr>
              <a:spLocks noChangeAspect="1" noChangeArrowheads="1"/>
            </p:cNvSpPr>
            <p:nvPr/>
          </p:nvSpPr>
          <p:spPr bwMode="auto">
            <a:xfrm flipV="1">
              <a:off x="2190750" y="1388378"/>
              <a:ext cx="73025" cy="71437"/>
            </a:xfrm>
            <a:prstGeom prst="ellipse">
              <a:avLst/>
            </a:prstGeom>
            <a:solidFill>
              <a:srgbClr val="000000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sv-SE" altLang="sv-SE"/>
            </a:p>
          </p:txBody>
        </p:sp>
        <p:sp>
          <p:nvSpPr>
            <p:cNvPr id="253" name="Line 60"/>
            <p:cNvSpPr>
              <a:spLocks noChangeShapeType="1"/>
            </p:cNvSpPr>
            <p:nvPr/>
          </p:nvSpPr>
          <p:spPr bwMode="auto">
            <a:xfrm flipV="1">
              <a:off x="1868488" y="637490"/>
              <a:ext cx="0" cy="249238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254" name="Line 61"/>
            <p:cNvSpPr>
              <a:spLocks noChangeAspect="1" noChangeShapeType="1"/>
            </p:cNvSpPr>
            <p:nvPr/>
          </p:nvSpPr>
          <p:spPr bwMode="auto">
            <a:xfrm flipH="1" flipV="1">
              <a:off x="1725613" y="637490"/>
              <a:ext cx="147637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255" name="Line 62"/>
            <p:cNvSpPr>
              <a:spLocks noChangeAspect="1" noChangeShapeType="1"/>
            </p:cNvSpPr>
            <p:nvPr/>
          </p:nvSpPr>
          <p:spPr bwMode="auto">
            <a:xfrm flipV="1">
              <a:off x="1725613" y="350153"/>
              <a:ext cx="1587" cy="287337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256" name="Line 63"/>
            <p:cNvSpPr>
              <a:spLocks noChangeShapeType="1"/>
            </p:cNvSpPr>
            <p:nvPr/>
          </p:nvSpPr>
          <p:spPr bwMode="auto">
            <a:xfrm flipV="1">
              <a:off x="1725613" y="351740"/>
              <a:ext cx="147637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257" name="Line 64"/>
            <p:cNvSpPr>
              <a:spLocks noChangeShapeType="1"/>
            </p:cNvSpPr>
            <p:nvPr/>
          </p:nvSpPr>
          <p:spPr bwMode="auto">
            <a:xfrm flipV="1">
              <a:off x="1868488" y="100915"/>
              <a:ext cx="0" cy="250825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258" name="Line 65"/>
            <p:cNvSpPr>
              <a:spLocks noChangeAspect="1" noChangeShapeType="1"/>
            </p:cNvSpPr>
            <p:nvPr/>
          </p:nvSpPr>
          <p:spPr bwMode="auto">
            <a:xfrm flipH="1" flipV="1">
              <a:off x="1654175" y="350153"/>
              <a:ext cx="1588" cy="287337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259" name="Line 66"/>
            <p:cNvSpPr>
              <a:spLocks noChangeAspect="1" noChangeShapeType="1"/>
            </p:cNvSpPr>
            <p:nvPr/>
          </p:nvSpPr>
          <p:spPr bwMode="auto">
            <a:xfrm flipH="1" flipV="1">
              <a:off x="1038414" y="494615"/>
              <a:ext cx="547687" cy="1588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260" name="Oval 67"/>
            <p:cNvSpPr>
              <a:spLocks noChangeAspect="1" noChangeArrowheads="1"/>
            </p:cNvSpPr>
            <p:nvPr/>
          </p:nvSpPr>
          <p:spPr bwMode="auto">
            <a:xfrm flipV="1">
              <a:off x="1818000" y="37019"/>
              <a:ext cx="73025" cy="71438"/>
            </a:xfrm>
            <a:prstGeom prst="ellipse">
              <a:avLst/>
            </a:prstGeom>
            <a:solidFill>
              <a:srgbClr val="000000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sv-SE" altLang="sv-SE"/>
            </a:p>
          </p:txBody>
        </p:sp>
        <p:sp>
          <p:nvSpPr>
            <p:cNvPr id="261" name="Oval 68"/>
            <p:cNvSpPr>
              <a:spLocks noChangeAspect="1" noChangeArrowheads="1"/>
            </p:cNvSpPr>
            <p:nvPr/>
          </p:nvSpPr>
          <p:spPr bwMode="auto">
            <a:xfrm flipV="1">
              <a:off x="1833563" y="1386790"/>
              <a:ext cx="73025" cy="71438"/>
            </a:xfrm>
            <a:prstGeom prst="ellipse">
              <a:avLst/>
            </a:prstGeom>
            <a:solidFill>
              <a:srgbClr val="000000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sv-SE" altLang="sv-SE"/>
            </a:p>
          </p:txBody>
        </p:sp>
        <p:sp>
          <p:nvSpPr>
            <p:cNvPr id="262" name="Line 69"/>
            <p:cNvSpPr>
              <a:spLocks noChangeShapeType="1"/>
            </p:cNvSpPr>
            <p:nvPr/>
          </p:nvSpPr>
          <p:spPr bwMode="auto">
            <a:xfrm flipV="1">
              <a:off x="1868488" y="1172478"/>
              <a:ext cx="0" cy="250825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263" name="Line 70"/>
            <p:cNvSpPr>
              <a:spLocks noChangeShapeType="1"/>
            </p:cNvSpPr>
            <p:nvPr/>
          </p:nvSpPr>
          <p:spPr bwMode="auto">
            <a:xfrm flipH="1" flipV="1">
              <a:off x="1725613" y="1172477"/>
              <a:ext cx="147637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264" name="Line 71"/>
            <p:cNvSpPr>
              <a:spLocks noChangeAspect="1" noChangeShapeType="1"/>
            </p:cNvSpPr>
            <p:nvPr/>
          </p:nvSpPr>
          <p:spPr bwMode="auto">
            <a:xfrm flipV="1">
              <a:off x="1725613" y="886728"/>
              <a:ext cx="1587" cy="28575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265" name="Line 72"/>
            <p:cNvSpPr>
              <a:spLocks noChangeShapeType="1"/>
            </p:cNvSpPr>
            <p:nvPr/>
          </p:nvSpPr>
          <p:spPr bwMode="auto">
            <a:xfrm flipV="1">
              <a:off x="1725613" y="886728"/>
              <a:ext cx="147637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266" name="Line 73"/>
            <p:cNvSpPr>
              <a:spLocks noChangeAspect="1" noChangeShapeType="1"/>
            </p:cNvSpPr>
            <p:nvPr/>
          </p:nvSpPr>
          <p:spPr bwMode="auto">
            <a:xfrm flipV="1">
              <a:off x="1654175" y="886728"/>
              <a:ext cx="1588" cy="28575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267" name="Line 74"/>
            <p:cNvSpPr>
              <a:spLocks noChangeAspect="1" noChangeShapeType="1"/>
            </p:cNvSpPr>
            <p:nvPr/>
          </p:nvSpPr>
          <p:spPr bwMode="auto">
            <a:xfrm flipH="1" flipV="1">
              <a:off x="1189038" y="1029603"/>
              <a:ext cx="404812" cy="1587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268" name="Line 75"/>
            <p:cNvSpPr>
              <a:spLocks noChangeShapeType="1"/>
            </p:cNvSpPr>
            <p:nvPr/>
          </p:nvSpPr>
          <p:spPr bwMode="auto">
            <a:xfrm flipV="1">
              <a:off x="1046163" y="494615"/>
              <a:ext cx="0" cy="822325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269" name="Line 76"/>
            <p:cNvSpPr>
              <a:spLocks noChangeAspect="1" noChangeShapeType="1"/>
            </p:cNvSpPr>
            <p:nvPr/>
          </p:nvSpPr>
          <p:spPr bwMode="auto">
            <a:xfrm flipV="1">
              <a:off x="1725613" y="1316940"/>
              <a:ext cx="1587" cy="500063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270" name="Line 77"/>
            <p:cNvSpPr>
              <a:spLocks noChangeAspect="1" noChangeShapeType="1"/>
            </p:cNvSpPr>
            <p:nvPr/>
          </p:nvSpPr>
          <p:spPr bwMode="auto">
            <a:xfrm flipH="1" flipV="1">
              <a:off x="831850" y="1316940"/>
              <a:ext cx="893763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271" name="Line 78"/>
            <p:cNvSpPr>
              <a:spLocks noChangeShapeType="1"/>
            </p:cNvSpPr>
            <p:nvPr/>
          </p:nvSpPr>
          <p:spPr bwMode="auto">
            <a:xfrm flipV="1">
              <a:off x="1189037" y="1029603"/>
              <a:ext cx="0" cy="78740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273" name="Oval 79"/>
            <p:cNvSpPr>
              <a:spLocks noChangeAspect="1" noChangeArrowheads="1"/>
            </p:cNvSpPr>
            <p:nvPr/>
          </p:nvSpPr>
          <p:spPr bwMode="auto">
            <a:xfrm>
              <a:off x="1011238" y="1280428"/>
              <a:ext cx="73025" cy="71437"/>
            </a:xfrm>
            <a:prstGeom prst="ellipse">
              <a:avLst/>
            </a:prstGeom>
            <a:solidFill>
              <a:srgbClr val="000000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sv-SE" altLang="sv-SE"/>
            </a:p>
          </p:txBody>
        </p:sp>
        <p:sp>
          <p:nvSpPr>
            <p:cNvPr id="274" name="Oval 80"/>
            <p:cNvSpPr>
              <a:spLocks noChangeAspect="1" noChangeArrowheads="1"/>
            </p:cNvSpPr>
            <p:nvPr/>
          </p:nvSpPr>
          <p:spPr bwMode="auto">
            <a:xfrm>
              <a:off x="1154113" y="1782078"/>
              <a:ext cx="73025" cy="71437"/>
            </a:xfrm>
            <a:prstGeom prst="ellipse">
              <a:avLst/>
            </a:prstGeom>
            <a:solidFill>
              <a:srgbClr val="000000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sv-SE" altLang="sv-SE"/>
            </a:p>
          </p:txBody>
        </p:sp>
        <p:sp>
          <p:nvSpPr>
            <p:cNvPr id="394" name="Line 37"/>
            <p:cNvSpPr>
              <a:spLocks noChangeAspect="1" noChangeShapeType="1"/>
            </p:cNvSpPr>
            <p:nvPr/>
          </p:nvSpPr>
          <p:spPr bwMode="auto">
            <a:xfrm flipV="1">
              <a:off x="868363" y="2212289"/>
              <a:ext cx="2259712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395" name="Line 40"/>
            <p:cNvSpPr>
              <a:spLocks noChangeShapeType="1"/>
            </p:cNvSpPr>
            <p:nvPr/>
          </p:nvSpPr>
          <p:spPr bwMode="auto">
            <a:xfrm flipV="1">
              <a:off x="1403350" y="1674128"/>
              <a:ext cx="0" cy="28575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</p:grpSp>
      <p:sp>
        <p:nvSpPr>
          <p:cNvPr id="8" name="Rectangle 7"/>
          <p:cNvSpPr/>
          <p:nvPr/>
        </p:nvSpPr>
        <p:spPr>
          <a:xfrm>
            <a:off x="2160000" y="3600000"/>
            <a:ext cx="82586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v-SE" altLang="sv-SE" dirty="0" smtClean="0"/>
              <a:t>NOR2</a:t>
            </a:r>
            <a:endParaRPr lang="sv-SE" dirty="0"/>
          </a:p>
        </p:txBody>
      </p:sp>
      <p:grpSp>
        <p:nvGrpSpPr>
          <p:cNvPr id="9" name="Group 8"/>
          <p:cNvGrpSpPr/>
          <p:nvPr/>
        </p:nvGrpSpPr>
        <p:grpSpPr>
          <a:xfrm>
            <a:off x="250825" y="2370902"/>
            <a:ext cx="3321339" cy="3021917"/>
            <a:chOff x="250825" y="2370902"/>
            <a:chExt cx="3321339" cy="3021917"/>
          </a:xfrm>
        </p:grpSpPr>
        <p:sp>
          <p:nvSpPr>
            <p:cNvPr id="6" name="Rectangle 5"/>
            <p:cNvSpPr/>
            <p:nvPr/>
          </p:nvSpPr>
          <p:spPr bwMode="auto">
            <a:xfrm>
              <a:off x="250825" y="2891632"/>
              <a:ext cx="3240376" cy="2401129"/>
            </a:xfrm>
            <a:prstGeom prst="rect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xtLst/>
          </p:spPr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344" name="Line 74"/>
            <p:cNvSpPr>
              <a:spLocks noChangeAspect="1" noChangeShapeType="1"/>
            </p:cNvSpPr>
            <p:nvPr/>
          </p:nvSpPr>
          <p:spPr bwMode="auto">
            <a:xfrm flipH="1" flipV="1">
              <a:off x="1036638" y="3992644"/>
              <a:ext cx="404812" cy="1587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304" name="Text Box 28"/>
            <p:cNvSpPr txBox="1">
              <a:spLocks noChangeAspect="1" noChangeArrowheads="1"/>
            </p:cNvSpPr>
            <p:nvPr/>
          </p:nvSpPr>
          <p:spPr bwMode="auto">
            <a:xfrm>
              <a:off x="250825" y="4100594"/>
              <a:ext cx="661988" cy="430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altLang="sv-SE" sz="1400" dirty="0" err="1"/>
                <a:t>inb</a:t>
              </a:r>
              <a:endParaRPr lang="en-US" altLang="sv-SE" dirty="0"/>
            </a:p>
          </p:txBody>
        </p:sp>
        <p:sp>
          <p:nvSpPr>
            <p:cNvPr id="305" name="Text Box 29"/>
            <p:cNvSpPr txBox="1">
              <a:spLocks noChangeAspect="1" noChangeArrowheads="1"/>
            </p:cNvSpPr>
            <p:nvPr/>
          </p:nvSpPr>
          <p:spPr bwMode="auto">
            <a:xfrm>
              <a:off x="250825" y="4602244"/>
              <a:ext cx="615950" cy="4318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altLang="sv-SE" sz="1400" dirty="0" err="1"/>
                <a:t>ina</a:t>
              </a:r>
              <a:endParaRPr lang="en-US" altLang="sv-SE" dirty="0"/>
            </a:p>
          </p:txBody>
        </p:sp>
        <p:sp>
          <p:nvSpPr>
            <p:cNvPr id="306" name="Text Box 30"/>
            <p:cNvSpPr txBox="1">
              <a:spLocks noChangeAspect="1" noChangeArrowheads="1"/>
            </p:cNvSpPr>
            <p:nvPr/>
          </p:nvSpPr>
          <p:spPr bwMode="auto">
            <a:xfrm>
              <a:off x="2886364" y="4208544"/>
              <a:ext cx="604837" cy="3587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altLang="sv-SE" sz="1400" dirty="0" smtClean="0"/>
                <a:t>out</a:t>
              </a:r>
              <a:endParaRPr lang="en-US" altLang="sv-SE" dirty="0"/>
            </a:p>
          </p:txBody>
        </p:sp>
        <p:sp>
          <p:nvSpPr>
            <p:cNvPr id="307" name="Text Box 31"/>
            <p:cNvSpPr txBox="1">
              <a:spLocks noChangeAspect="1" noChangeArrowheads="1"/>
            </p:cNvSpPr>
            <p:nvPr/>
          </p:nvSpPr>
          <p:spPr bwMode="auto">
            <a:xfrm>
              <a:off x="2470150" y="2370902"/>
              <a:ext cx="746125" cy="4159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altLang="sv-SE" sz="1400"/>
                <a:t>V</a:t>
              </a:r>
              <a:r>
                <a:rPr lang="en-US" altLang="sv-SE" sz="1400" baseline="-25000"/>
                <a:t>DD</a:t>
              </a:r>
              <a:endParaRPr lang="en-US" altLang="sv-SE"/>
            </a:p>
          </p:txBody>
        </p:sp>
        <p:sp>
          <p:nvSpPr>
            <p:cNvPr id="308" name="Text Box 32"/>
            <p:cNvSpPr txBox="1">
              <a:spLocks noChangeAspect="1" noChangeArrowheads="1"/>
            </p:cNvSpPr>
            <p:nvPr/>
          </p:nvSpPr>
          <p:spPr bwMode="auto">
            <a:xfrm>
              <a:off x="2921289" y="4994356"/>
              <a:ext cx="650875" cy="3984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altLang="sv-SE" sz="1400" dirty="0"/>
                <a:t>V</a:t>
              </a:r>
              <a:r>
                <a:rPr lang="en-US" altLang="sv-SE" sz="1400" baseline="-25000" dirty="0"/>
                <a:t>SS</a:t>
              </a:r>
              <a:endParaRPr lang="en-US" altLang="sv-SE" dirty="0"/>
            </a:p>
          </p:txBody>
        </p:sp>
        <p:sp>
          <p:nvSpPr>
            <p:cNvPr id="309" name="Line 38"/>
            <p:cNvSpPr>
              <a:spLocks noChangeShapeType="1"/>
            </p:cNvSpPr>
            <p:nvPr/>
          </p:nvSpPr>
          <p:spPr bwMode="auto">
            <a:xfrm flipV="1">
              <a:off x="1393825" y="4922919"/>
              <a:ext cx="0" cy="249237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310" name="Line 39"/>
            <p:cNvSpPr>
              <a:spLocks noChangeShapeType="1"/>
            </p:cNvSpPr>
            <p:nvPr/>
          </p:nvSpPr>
          <p:spPr bwMode="auto">
            <a:xfrm flipH="1" flipV="1">
              <a:off x="1250950" y="4922919"/>
              <a:ext cx="147638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311" name="Line 41"/>
            <p:cNvSpPr>
              <a:spLocks noChangeShapeType="1"/>
            </p:cNvSpPr>
            <p:nvPr/>
          </p:nvSpPr>
          <p:spPr bwMode="auto">
            <a:xfrm flipV="1">
              <a:off x="1250950" y="4637169"/>
              <a:ext cx="144000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312" name="Line 42"/>
            <p:cNvSpPr>
              <a:spLocks noChangeShapeType="1"/>
            </p:cNvSpPr>
            <p:nvPr/>
          </p:nvSpPr>
          <p:spPr bwMode="auto">
            <a:xfrm flipV="1">
              <a:off x="1393825" y="4386344"/>
              <a:ext cx="0" cy="250825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313" name="Line 43"/>
            <p:cNvSpPr>
              <a:spLocks noChangeAspect="1" noChangeShapeType="1"/>
            </p:cNvSpPr>
            <p:nvPr/>
          </p:nvSpPr>
          <p:spPr bwMode="auto">
            <a:xfrm flipH="1" flipV="1">
              <a:off x="1179513" y="4637169"/>
              <a:ext cx="1587" cy="28575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314" name="Line 44"/>
            <p:cNvSpPr>
              <a:spLocks noChangeAspect="1" noChangeShapeType="1"/>
            </p:cNvSpPr>
            <p:nvPr/>
          </p:nvSpPr>
          <p:spPr bwMode="auto">
            <a:xfrm flipH="1" flipV="1">
              <a:off x="698871" y="4780044"/>
              <a:ext cx="477837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315" name="Oval 45"/>
            <p:cNvSpPr>
              <a:spLocks noChangeAspect="1" noChangeArrowheads="1"/>
            </p:cNvSpPr>
            <p:nvPr/>
          </p:nvSpPr>
          <p:spPr bwMode="auto">
            <a:xfrm flipV="1">
              <a:off x="1430338" y="3957719"/>
              <a:ext cx="73025" cy="71437"/>
            </a:xfrm>
            <a:prstGeom prst="ellipse">
              <a:avLst/>
            </a:prstGeom>
            <a:solidFill>
              <a:srgbClr val="FFFFFF"/>
            </a:solidFill>
            <a:ln w="12700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sv-SE" altLang="sv-SE"/>
            </a:p>
          </p:txBody>
        </p:sp>
        <p:sp>
          <p:nvSpPr>
            <p:cNvPr id="316" name="Line 46"/>
            <p:cNvSpPr>
              <a:spLocks noChangeShapeType="1"/>
            </p:cNvSpPr>
            <p:nvPr/>
          </p:nvSpPr>
          <p:spPr bwMode="auto">
            <a:xfrm flipV="1">
              <a:off x="715963" y="2513777"/>
              <a:ext cx="1785937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317" name="Oval 47"/>
            <p:cNvSpPr>
              <a:spLocks noChangeAspect="1" noChangeArrowheads="1"/>
            </p:cNvSpPr>
            <p:nvPr/>
          </p:nvSpPr>
          <p:spPr bwMode="auto">
            <a:xfrm flipV="1">
              <a:off x="1358900" y="4349831"/>
              <a:ext cx="73025" cy="71438"/>
            </a:xfrm>
            <a:prstGeom prst="ellipse">
              <a:avLst/>
            </a:prstGeom>
            <a:solidFill>
              <a:srgbClr val="000000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sv-SE" altLang="sv-SE"/>
            </a:p>
          </p:txBody>
        </p:sp>
        <p:sp>
          <p:nvSpPr>
            <p:cNvPr id="318" name="Oval 48"/>
            <p:cNvSpPr>
              <a:spLocks noChangeAspect="1" noChangeArrowheads="1"/>
            </p:cNvSpPr>
            <p:nvPr/>
          </p:nvSpPr>
          <p:spPr bwMode="auto">
            <a:xfrm flipV="1">
              <a:off x="1358900" y="5137231"/>
              <a:ext cx="73025" cy="71438"/>
            </a:xfrm>
            <a:prstGeom prst="ellipse">
              <a:avLst/>
            </a:prstGeom>
            <a:solidFill>
              <a:srgbClr val="000000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sv-SE" altLang="sv-SE"/>
            </a:p>
          </p:txBody>
        </p:sp>
        <p:sp>
          <p:nvSpPr>
            <p:cNvPr id="319" name="Line 49"/>
            <p:cNvSpPr>
              <a:spLocks noChangeAspect="1" noChangeShapeType="1"/>
            </p:cNvSpPr>
            <p:nvPr/>
          </p:nvSpPr>
          <p:spPr bwMode="auto">
            <a:xfrm flipV="1">
              <a:off x="1393825" y="4387930"/>
              <a:ext cx="1371294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320" name="Line 50"/>
            <p:cNvSpPr>
              <a:spLocks noChangeAspect="1" noChangeShapeType="1"/>
            </p:cNvSpPr>
            <p:nvPr/>
          </p:nvSpPr>
          <p:spPr bwMode="auto">
            <a:xfrm flipV="1">
              <a:off x="2073275" y="4922919"/>
              <a:ext cx="1588" cy="249237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321" name="Line 51"/>
            <p:cNvSpPr>
              <a:spLocks noChangeShapeType="1"/>
            </p:cNvSpPr>
            <p:nvPr/>
          </p:nvSpPr>
          <p:spPr bwMode="auto">
            <a:xfrm flipH="1" flipV="1">
              <a:off x="1930400" y="4922919"/>
              <a:ext cx="147638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322" name="Line 52"/>
            <p:cNvSpPr>
              <a:spLocks noChangeAspect="1" noChangeShapeType="1"/>
            </p:cNvSpPr>
            <p:nvPr/>
          </p:nvSpPr>
          <p:spPr bwMode="auto">
            <a:xfrm flipV="1">
              <a:off x="1930400" y="4637169"/>
              <a:ext cx="1588" cy="28575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323" name="Line 53"/>
            <p:cNvSpPr>
              <a:spLocks noChangeShapeType="1"/>
            </p:cNvSpPr>
            <p:nvPr/>
          </p:nvSpPr>
          <p:spPr bwMode="auto">
            <a:xfrm flipV="1">
              <a:off x="1930400" y="4637169"/>
              <a:ext cx="144000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324" name="Line 54"/>
            <p:cNvSpPr>
              <a:spLocks noChangeAspect="1" noChangeShapeType="1"/>
            </p:cNvSpPr>
            <p:nvPr/>
          </p:nvSpPr>
          <p:spPr bwMode="auto">
            <a:xfrm flipV="1">
              <a:off x="2073275" y="4386344"/>
              <a:ext cx="1588" cy="250825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325" name="Line 55"/>
            <p:cNvSpPr>
              <a:spLocks noChangeAspect="1" noChangeShapeType="1"/>
            </p:cNvSpPr>
            <p:nvPr/>
          </p:nvSpPr>
          <p:spPr bwMode="auto">
            <a:xfrm flipH="1" flipV="1">
              <a:off x="1858963" y="4637169"/>
              <a:ext cx="1587" cy="28575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326" name="Line 56"/>
            <p:cNvSpPr>
              <a:spLocks noChangeShapeType="1"/>
            </p:cNvSpPr>
            <p:nvPr/>
          </p:nvSpPr>
          <p:spPr bwMode="auto">
            <a:xfrm flipH="1" flipV="1">
              <a:off x="1573213" y="4780044"/>
              <a:ext cx="295275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327" name="Oval 57"/>
            <p:cNvSpPr>
              <a:spLocks noChangeAspect="1" noChangeArrowheads="1"/>
            </p:cNvSpPr>
            <p:nvPr/>
          </p:nvSpPr>
          <p:spPr bwMode="auto">
            <a:xfrm flipV="1">
              <a:off x="1430338" y="3421144"/>
              <a:ext cx="73025" cy="73025"/>
            </a:xfrm>
            <a:prstGeom prst="ellipse">
              <a:avLst/>
            </a:prstGeom>
            <a:solidFill>
              <a:srgbClr val="FFFFFF"/>
            </a:solidFill>
            <a:ln w="12700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sv-SE" altLang="sv-SE"/>
            </a:p>
          </p:txBody>
        </p:sp>
        <p:sp>
          <p:nvSpPr>
            <p:cNvPr id="328" name="Oval 58"/>
            <p:cNvSpPr>
              <a:spLocks noChangeAspect="1" noChangeArrowheads="1"/>
            </p:cNvSpPr>
            <p:nvPr/>
          </p:nvSpPr>
          <p:spPr bwMode="auto">
            <a:xfrm flipV="1">
              <a:off x="2038350" y="5137231"/>
              <a:ext cx="73025" cy="71438"/>
            </a:xfrm>
            <a:prstGeom prst="ellipse">
              <a:avLst/>
            </a:prstGeom>
            <a:solidFill>
              <a:srgbClr val="000000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sv-SE" altLang="sv-SE"/>
            </a:p>
          </p:txBody>
        </p:sp>
        <p:sp>
          <p:nvSpPr>
            <p:cNvPr id="329" name="Oval 59"/>
            <p:cNvSpPr>
              <a:spLocks noChangeAspect="1" noChangeArrowheads="1"/>
            </p:cNvSpPr>
            <p:nvPr/>
          </p:nvSpPr>
          <p:spPr bwMode="auto">
            <a:xfrm flipV="1">
              <a:off x="2038350" y="4351419"/>
              <a:ext cx="73025" cy="71437"/>
            </a:xfrm>
            <a:prstGeom prst="ellipse">
              <a:avLst/>
            </a:prstGeom>
            <a:solidFill>
              <a:srgbClr val="000000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sv-SE" altLang="sv-SE"/>
            </a:p>
          </p:txBody>
        </p:sp>
        <p:sp>
          <p:nvSpPr>
            <p:cNvPr id="330" name="Line 60"/>
            <p:cNvSpPr>
              <a:spLocks noChangeShapeType="1"/>
            </p:cNvSpPr>
            <p:nvPr/>
          </p:nvSpPr>
          <p:spPr bwMode="auto">
            <a:xfrm flipV="1">
              <a:off x="1716088" y="3600531"/>
              <a:ext cx="0" cy="249238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331" name="Line 61"/>
            <p:cNvSpPr>
              <a:spLocks noChangeAspect="1" noChangeShapeType="1"/>
            </p:cNvSpPr>
            <p:nvPr/>
          </p:nvSpPr>
          <p:spPr bwMode="auto">
            <a:xfrm flipH="1" flipV="1">
              <a:off x="1573213" y="3600531"/>
              <a:ext cx="147637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332" name="Line 62"/>
            <p:cNvSpPr>
              <a:spLocks noChangeAspect="1" noChangeShapeType="1"/>
            </p:cNvSpPr>
            <p:nvPr/>
          </p:nvSpPr>
          <p:spPr bwMode="auto">
            <a:xfrm flipV="1">
              <a:off x="1573213" y="3313194"/>
              <a:ext cx="1587" cy="287337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333" name="Line 63"/>
            <p:cNvSpPr>
              <a:spLocks noChangeAspect="1" noChangeShapeType="1"/>
            </p:cNvSpPr>
            <p:nvPr/>
          </p:nvSpPr>
          <p:spPr bwMode="auto">
            <a:xfrm flipV="1">
              <a:off x="1573213" y="3314781"/>
              <a:ext cx="147637" cy="1588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334" name="Line 64"/>
            <p:cNvSpPr>
              <a:spLocks noChangeShapeType="1"/>
            </p:cNvSpPr>
            <p:nvPr/>
          </p:nvSpPr>
          <p:spPr bwMode="auto">
            <a:xfrm flipV="1">
              <a:off x="1716088" y="3063956"/>
              <a:ext cx="0" cy="250825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335" name="Line 65"/>
            <p:cNvSpPr>
              <a:spLocks noChangeAspect="1" noChangeShapeType="1"/>
            </p:cNvSpPr>
            <p:nvPr/>
          </p:nvSpPr>
          <p:spPr bwMode="auto">
            <a:xfrm flipH="1" flipV="1">
              <a:off x="1501775" y="3313194"/>
              <a:ext cx="1588" cy="287337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336" name="Line 66"/>
            <p:cNvSpPr>
              <a:spLocks noChangeAspect="1" noChangeShapeType="1"/>
            </p:cNvSpPr>
            <p:nvPr/>
          </p:nvSpPr>
          <p:spPr bwMode="auto">
            <a:xfrm flipH="1" flipV="1">
              <a:off x="886014" y="3457656"/>
              <a:ext cx="547687" cy="1588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337" name="Oval 67"/>
            <p:cNvSpPr>
              <a:spLocks noChangeAspect="1" noChangeArrowheads="1"/>
            </p:cNvSpPr>
            <p:nvPr/>
          </p:nvSpPr>
          <p:spPr bwMode="auto">
            <a:xfrm flipV="1">
              <a:off x="1681163" y="2478852"/>
              <a:ext cx="73025" cy="71438"/>
            </a:xfrm>
            <a:prstGeom prst="ellipse">
              <a:avLst/>
            </a:prstGeom>
            <a:solidFill>
              <a:srgbClr val="000000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sv-SE" altLang="sv-SE"/>
            </a:p>
          </p:txBody>
        </p:sp>
        <p:sp>
          <p:nvSpPr>
            <p:cNvPr id="338" name="Oval 68"/>
            <p:cNvSpPr>
              <a:spLocks noChangeAspect="1" noChangeArrowheads="1"/>
            </p:cNvSpPr>
            <p:nvPr/>
          </p:nvSpPr>
          <p:spPr bwMode="auto">
            <a:xfrm flipV="1">
              <a:off x="1681163" y="4349831"/>
              <a:ext cx="73025" cy="71438"/>
            </a:xfrm>
            <a:prstGeom prst="ellipse">
              <a:avLst/>
            </a:prstGeom>
            <a:solidFill>
              <a:srgbClr val="000000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sv-SE" altLang="sv-SE"/>
            </a:p>
          </p:txBody>
        </p:sp>
        <p:sp>
          <p:nvSpPr>
            <p:cNvPr id="339" name="Line 69"/>
            <p:cNvSpPr>
              <a:spLocks noChangeShapeType="1"/>
            </p:cNvSpPr>
            <p:nvPr/>
          </p:nvSpPr>
          <p:spPr bwMode="auto">
            <a:xfrm flipV="1">
              <a:off x="1716088" y="4135519"/>
              <a:ext cx="0" cy="250825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340" name="Line 70"/>
            <p:cNvSpPr>
              <a:spLocks noChangeAspect="1" noChangeShapeType="1"/>
            </p:cNvSpPr>
            <p:nvPr/>
          </p:nvSpPr>
          <p:spPr bwMode="auto">
            <a:xfrm flipH="1" flipV="1">
              <a:off x="1573213" y="4135519"/>
              <a:ext cx="147637" cy="1587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341" name="Line 71"/>
            <p:cNvSpPr>
              <a:spLocks noChangeAspect="1" noChangeShapeType="1"/>
            </p:cNvSpPr>
            <p:nvPr/>
          </p:nvSpPr>
          <p:spPr bwMode="auto">
            <a:xfrm flipV="1">
              <a:off x="1573213" y="3849769"/>
              <a:ext cx="1587" cy="28575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342" name="Line 72"/>
            <p:cNvSpPr>
              <a:spLocks noChangeShapeType="1"/>
            </p:cNvSpPr>
            <p:nvPr/>
          </p:nvSpPr>
          <p:spPr bwMode="auto">
            <a:xfrm flipV="1">
              <a:off x="1573213" y="3849769"/>
              <a:ext cx="147637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343" name="Line 73"/>
            <p:cNvSpPr>
              <a:spLocks noChangeAspect="1" noChangeShapeType="1"/>
            </p:cNvSpPr>
            <p:nvPr/>
          </p:nvSpPr>
          <p:spPr bwMode="auto">
            <a:xfrm flipV="1">
              <a:off x="1501775" y="3849769"/>
              <a:ext cx="1588" cy="28575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345" name="Line 75"/>
            <p:cNvSpPr>
              <a:spLocks noChangeShapeType="1"/>
            </p:cNvSpPr>
            <p:nvPr/>
          </p:nvSpPr>
          <p:spPr bwMode="auto">
            <a:xfrm flipV="1">
              <a:off x="893763" y="3457656"/>
              <a:ext cx="0" cy="822325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346" name="Line 76"/>
            <p:cNvSpPr>
              <a:spLocks noChangeAspect="1" noChangeShapeType="1"/>
            </p:cNvSpPr>
            <p:nvPr/>
          </p:nvSpPr>
          <p:spPr bwMode="auto">
            <a:xfrm flipV="1">
              <a:off x="1573213" y="4279981"/>
              <a:ext cx="1587" cy="500063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347" name="Line 77"/>
            <p:cNvSpPr>
              <a:spLocks noChangeAspect="1" noChangeShapeType="1"/>
            </p:cNvSpPr>
            <p:nvPr/>
          </p:nvSpPr>
          <p:spPr bwMode="auto">
            <a:xfrm flipH="1" flipV="1">
              <a:off x="679450" y="4279981"/>
              <a:ext cx="893763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348" name="Line 78"/>
            <p:cNvSpPr>
              <a:spLocks noChangeShapeType="1"/>
            </p:cNvSpPr>
            <p:nvPr/>
          </p:nvSpPr>
          <p:spPr bwMode="auto">
            <a:xfrm flipV="1">
              <a:off x="1036637" y="3992644"/>
              <a:ext cx="0" cy="78740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349" name="Oval 79"/>
            <p:cNvSpPr>
              <a:spLocks noChangeAspect="1" noChangeArrowheads="1"/>
            </p:cNvSpPr>
            <p:nvPr/>
          </p:nvSpPr>
          <p:spPr bwMode="auto">
            <a:xfrm>
              <a:off x="858838" y="4243469"/>
              <a:ext cx="73025" cy="71437"/>
            </a:xfrm>
            <a:prstGeom prst="ellipse">
              <a:avLst/>
            </a:prstGeom>
            <a:solidFill>
              <a:srgbClr val="000000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sv-SE" altLang="sv-SE"/>
            </a:p>
          </p:txBody>
        </p:sp>
        <p:sp>
          <p:nvSpPr>
            <p:cNvPr id="350" name="Oval 80"/>
            <p:cNvSpPr>
              <a:spLocks noChangeAspect="1" noChangeArrowheads="1"/>
            </p:cNvSpPr>
            <p:nvPr/>
          </p:nvSpPr>
          <p:spPr bwMode="auto">
            <a:xfrm>
              <a:off x="1001713" y="4745119"/>
              <a:ext cx="73025" cy="71437"/>
            </a:xfrm>
            <a:prstGeom prst="ellipse">
              <a:avLst/>
            </a:prstGeom>
            <a:solidFill>
              <a:srgbClr val="000000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sv-SE" altLang="sv-SE"/>
            </a:p>
          </p:txBody>
        </p:sp>
        <p:sp>
          <p:nvSpPr>
            <p:cNvPr id="351" name="Line 50"/>
            <p:cNvSpPr>
              <a:spLocks noChangeAspect="1" noChangeShapeType="1"/>
            </p:cNvSpPr>
            <p:nvPr/>
          </p:nvSpPr>
          <p:spPr bwMode="auto">
            <a:xfrm flipV="1">
              <a:off x="2760356" y="4920339"/>
              <a:ext cx="1588" cy="249237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352" name="Line 51"/>
            <p:cNvSpPr>
              <a:spLocks noChangeShapeType="1"/>
            </p:cNvSpPr>
            <p:nvPr/>
          </p:nvSpPr>
          <p:spPr bwMode="auto">
            <a:xfrm flipH="1" flipV="1">
              <a:off x="2617481" y="4920339"/>
              <a:ext cx="147638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353" name="Line 52"/>
            <p:cNvSpPr>
              <a:spLocks noChangeAspect="1" noChangeShapeType="1"/>
            </p:cNvSpPr>
            <p:nvPr/>
          </p:nvSpPr>
          <p:spPr bwMode="auto">
            <a:xfrm flipV="1">
              <a:off x="2617481" y="4634589"/>
              <a:ext cx="1588" cy="28575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354" name="Line 53"/>
            <p:cNvSpPr>
              <a:spLocks noChangeShapeType="1"/>
            </p:cNvSpPr>
            <p:nvPr/>
          </p:nvSpPr>
          <p:spPr bwMode="auto">
            <a:xfrm flipV="1">
              <a:off x="2617481" y="4634589"/>
              <a:ext cx="144000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355" name="Line 54"/>
            <p:cNvSpPr>
              <a:spLocks noChangeAspect="1" noChangeShapeType="1"/>
            </p:cNvSpPr>
            <p:nvPr/>
          </p:nvSpPr>
          <p:spPr bwMode="auto">
            <a:xfrm flipV="1">
              <a:off x="2760356" y="4383764"/>
              <a:ext cx="1588" cy="250825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356" name="Line 55"/>
            <p:cNvSpPr>
              <a:spLocks noChangeShapeType="1"/>
            </p:cNvSpPr>
            <p:nvPr/>
          </p:nvSpPr>
          <p:spPr bwMode="auto">
            <a:xfrm flipH="1" flipV="1">
              <a:off x="2554589" y="4634589"/>
              <a:ext cx="0" cy="28575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357" name="Line 56"/>
            <p:cNvSpPr>
              <a:spLocks noChangeShapeType="1"/>
            </p:cNvSpPr>
            <p:nvPr/>
          </p:nvSpPr>
          <p:spPr bwMode="auto">
            <a:xfrm flipH="1" flipV="1">
              <a:off x="2268840" y="4777463"/>
              <a:ext cx="295275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358" name="Oval 58"/>
            <p:cNvSpPr>
              <a:spLocks noChangeAspect="1" noChangeArrowheads="1"/>
            </p:cNvSpPr>
            <p:nvPr/>
          </p:nvSpPr>
          <p:spPr bwMode="auto">
            <a:xfrm flipV="1">
              <a:off x="2725431" y="5134651"/>
              <a:ext cx="73025" cy="71438"/>
            </a:xfrm>
            <a:prstGeom prst="ellipse">
              <a:avLst/>
            </a:prstGeom>
            <a:solidFill>
              <a:srgbClr val="000000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sv-SE" altLang="sv-SE"/>
            </a:p>
          </p:txBody>
        </p:sp>
        <p:sp>
          <p:nvSpPr>
            <p:cNvPr id="359" name="Oval 59"/>
            <p:cNvSpPr>
              <a:spLocks noChangeAspect="1" noChangeArrowheads="1"/>
            </p:cNvSpPr>
            <p:nvPr/>
          </p:nvSpPr>
          <p:spPr bwMode="auto">
            <a:xfrm flipV="1">
              <a:off x="2725431" y="4348839"/>
              <a:ext cx="73025" cy="71437"/>
            </a:xfrm>
            <a:prstGeom prst="ellipse">
              <a:avLst/>
            </a:prstGeom>
            <a:solidFill>
              <a:srgbClr val="000000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sv-SE" altLang="sv-SE"/>
            </a:p>
          </p:txBody>
        </p:sp>
        <p:sp>
          <p:nvSpPr>
            <p:cNvPr id="360" name="Line 76"/>
            <p:cNvSpPr>
              <a:spLocks noChangeAspect="1" noChangeShapeType="1"/>
            </p:cNvSpPr>
            <p:nvPr/>
          </p:nvSpPr>
          <p:spPr bwMode="auto">
            <a:xfrm flipV="1">
              <a:off x="2260295" y="3725150"/>
              <a:ext cx="0" cy="1052314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361" name="Line 61"/>
            <p:cNvSpPr>
              <a:spLocks noChangeAspect="1" noChangeShapeType="1"/>
            </p:cNvSpPr>
            <p:nvPr/>
          </p:nvSpPr>
          <p:spPr bwMode="auto">
            <a:xfrm flipH="1" flipV="1">
              <a:off x="1570633" y="3071019"/>
              <a:ext cx="147637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362" name="Line 62"/>
            <p:cNvSpPr>
              <a:spLocks noChangeAspect="1" noChangeShapeType="1"/>
            </p:cNvSpPr>
            <p:nvPr/>
          </p:nvSpPr>
          <p:spPr bwMode="auto">
            <a:xfrm flipV="1">
              <a:off x="1570633" y="2783682"/>
              <a:ext cx="1587" cy="287337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363" name="Line 63"/>
            <p:cNvSpPr>
              <a:spLocks noChangeShapeType="1"/>
            </p:cNvSpPr>
            <p:nvPr/>
          </p:nvSpPr>
          <p:spPr bwMode="auto">
            <a:xfrm flipV="1">
              <a:off x="1570633" y="2785269"/>
              <a:ext cx="147637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364" name="Line 64"/>
            <p:cNvSpPr>
              <a:spLocks noChangeShapeType="1"/>
            </p:cNvSpPr>
            <p:nvPr/>
          </p:nvSpPr>
          <p:spPr bwMode="auto">
            <a:xfrm flipV="1">
              <a:off x="1713508" y="2534444"/>
              <a:ext cx="0" cy="250825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365" name="Line 65"/>
            <p:cNvSpPr>
              <a:spLocks noChangeShapeType="1"/>
            </p:cNvSpPr>
            <p:nvPr/>
          </p:nvSpPr>
          <p:spPr bwMode="auto">
            <a:xfrm flipH="1" flipV="1">
              <a:off x="1506944" y="2783682"/>
              <a:ext cx="0" cy="287337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366" name="Line 66"/>
            <p:cNvSpPr>
              <a:spLocks noChangeAspect="1" noChangeShapeType="1"/>
            </p:cNvSpPr>
            <p:nvPr/>
          </p:nvSpPr>
          <p:spPr bwMode="auto">
            <a:xfrm flipH="1" flipV="1">
              <a:off x="1174937" y="2927350"/>
              <a:ext cx="330200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367" name="Oval 57"/>
            <p:cNvSpPr>
              <a:spLocks noChangeAspect="1" noChangeArrowheads="1"/>
            </p:cNvSpPr>
            <p:nvPr/>
          </p:nvSpPr>
          <p:spPr bwMode="auto">
            <a:xfrm flipV="1">
              <a:off x="1427758" y="2891632"/>
              <a:ext cx="73025" cy="73025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sv-SE" altLang="sv-SE"/>
            </a:p>
          </p:txBody>
        </p:sp>
        <p:sp>
          <p:nvSpPr>
            <p:cNvPr id="368" name="Line 77"/>
            <p:cNvSpPr>
              <a:spLocks noChangeAspect="1" noChangeShapeType="1"/>
            </p:cNvSpPr>
            <p:nvPr/>
          </p:nvSpPr>
          <p:spPr bwMode="auto">
            <a:xfrm flipH="1" flipV="1">
              <a:off x="720723" y="3725150"/>
              <a:ext cx="1539570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369" name="Text Box 28"/>
            <p:cNvSpPr txBox="1">
              <a:spLocks noChangeAspect="1" noChangeArrowheads="1"/>
            </p:cNvSpPr>
            <p:nvPr/>
          </p:nvSpPr>
          <p:spPr bwMode="auto">
            <a:xfrm>
              <a:off x="250825" y="3547740"/>
              <a:ext cx="661988" cy="430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altLang="sv-SE" sz="1400" dirty="0" err="1" smtClean="0"/>
                <a:t>inc</a:t>
              </a:r>
              <a:endParaRPr lang="en-US" altLang="sv-SE" dirty="0"/>
            </a:p>
          </p:txBody>
        </p:sp>
        <p:sp>
          <p:nvSpPr>
            <p:cNvPr id="370" name="Line 75"/>
            <p:cNvSpPr>
              <a:spLocks noChangeShapeType="1"/>
            </p:cNvSpPr>
            <p:nvPr/>
          </p:nvSpPr>
          <p:spPr bwMode="auto">
            <a:xfrm flipV="1">
              <a:off x="1188848" y="2928143"/>
              <a:ext cx="0" cy="807136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371" name="Oval 79"/>
            <p:cNvSpPr>
              <a:spLocks noChangeAspect="1" noChangeArrowheads="1"/>
            </p:cNvSpPr>
            <p:nvPr/>
          </p:nvSpPr>
          <p:spPr bwMode="auto">
            <a:xfrm>
              <a:off x="1146175" y="3691019"/>
              <a:ext cx="73025" cy="71437"/>
            </a:xfrm>
            <a:prstGeom prst="ellipse">
              <a:avLst/>
            </a:prstGeom>
            <a:solidFill>
              <a:srgbClr val="000000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sv-SE" altLang="sv-SE"/>
            </a:p>
          </p:txBody>
        </p:sp>
        <p:sp>
          <p:nvSpPr>
            <p:cNvPr id="372" name="Line 37"/>
            <p:cNvSpPr>
              <a:spLocks noChangeAspect="1" noChangeShapeType="1"/>
            </p:cNvSpPr>
            <p:nvPr/>
          </p:nvSpPr>
          <p:spPr bwMode="auto">
            <a:xfrm flipV="1">
              <a:off x="715963" y="5175330"/>
              <a:ext cx="2259712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373" name="Line 40"/>
            <p:cNvSpPr>
              <a:spLocks noChangeShapeType="1"/>
            </p:cNvSpPr>
            <p:nvPr/>
          </p:nvSpPr>
          <p:spPr bwMode="auto">
            <a:xfrm flipV="1">
              <a:off x="1250950" y="4637169"/>
              <a:ext cx="0" cy="28575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396" name="Rectangle 395"/>
            <p:cNvSpPr/>
            <p:nvPr/>
          </p:nvSpPr>
          <p:spPr>
            <a:xfrm>
              <a:off x="2160000" y="3060000"/>
              <a:ext cx="825867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sv-SE" altLang="sv-SE" dirty="0" smtClean="0"/>
                <a:t>NOR3</a:t>
              </a:r>
              <a:endParaRPr lang="sv-SE" dirty="0"/>
            </a:p>
          </p:txBody>
        </p:sp>
      </p:grpSp>
      <p:sp>
        <p:nvSpPr>
          <p:cNvPr id="397" name="Freeform 396"/>
          <p:cNvSpPr/>
          <p:nvPr/>
        </p:nvSpPr>
        <p:spPr bwMode="auto">
          <a:xfrm flipV="1">
            <a:off x="1309816" y="4341341"/>
            <a:ext cx="1359243" cy="988540"/>
          </a:xfrm>
          <a:custGeom>
            <a:avLst/>
            <a:gdLst>
              <a:gd name="connsiteX0" fmla="*/ 24714 w 1359243"/>
              <a:gd name="connsiteY0" fmla="*/ 41189 h 988540"/>
              <a:gd name="connsiteX1" fmla="*/ 16476 w 1359243"/>
              <a:gd name="connsiteY1" fmla="*/ 82378 h 988540"/>
              <a:gd name="connsiteX2" fmla="*/ 8238 w 1359243"/>
              <a:gd name="connsiteY2" fmla="*/ 140043 h 988540"/>
              <a:gd name="connsiteX3" fmla="*/ 0 w 1359243"/>
              <a:gd name="connsiteY3" fmla="*/ 189470 h 988540"/>
              <a:gd name="connsiteX4" fmla="*/ 16476 w 1359243"/>
              <a:gd name="connsiteY4" fmla="*/ 444843 h 988540"/>
              <a:gd name="connsiteX5" fmla="*/ 32952 w 1359243"/>
              <a:gd name="connsiteY5" fmla="*/ 518983 h 988540"/>
              <a:gd name="connsiteX6" fmla="*/ 49427 w 1359243"/>
              <a:gd name="connsiteY6" fmla="*/ 626075 h 988540"/>
              <a:gd name="connsiteX7" fmla="*/ 57665 w 1359243"/>
              <a:gd name="connsiteY7" fmla="*/ 659027 h 988540"/>
              <a:gd name="connsiteX8" fmla="*/ 74141 w 1359243"/>
              <a:gd name="connsiteY8" fmla="*/ 749643 h 988540"/>
              <a:gd name="connsiteX9" fmla="*/ 82379 w 1359243"/>
              <a:gd name="connsiteY9" fmla="*/ 782594 h 988540"/>
              <a:gd name="connsiteX10" fmla="*/ 98854 w 1359243"/>
              <a:gd name="connsiteY10" fmla="*/ 807308 h 988540"/>
              <a:gd name="connsiteX11" fmla="*/ 107092 w 1359243"/>
              <a:gd name="connsiteY11" fmla="*/ 832021 h 988540"/>
              <a:gd name="connsiteX12" fmla="*/ 123568 w 1359243"/>
              <a:gd name="connsiteY12" fmla="*/ 856735 h 988540"/>
              <a:gd name="connsiteX13" fmla="*/ 164757 w 1359243"/>
              <a:gd name="connsiteY13" fmla="*/ 930875 h 988540"/>
              <a:gd name="connsiteX14" fmla="*/ 181233 w 1359243"/>
              <a:gd name="connsiteY14" fmla="*/ 955589 h 988540"/>
              <a:gd name="connsiteX15" fmla="*/ 230660 w 1359243"/>
              <a:gd name="connsiteY15" fmla="*/ 988540 h 988540"/>
              <a:gd name="connsiteX16" fmla="*/ 362465 w 1359243"/>
              <a:gd name="connsiteY16" fmla="*/ 980302 h 988540"/>
              <a:gd name="connsiteX17" fmla="*/ 453081 w 1359243"/>
              <a:gd name="connsiteY17" fmla="*/ 955589 h 988540"/>
              <a:gd name="connsiteX18" fmla="*/ 477795 w 1359243"/>
              <a:gd name="connsiteY18" fmla="*/ 939113 h 988540"/>
              <a:gd name="connsiteX19" fmla="*/ 502508 w 1359243"/>
              <a:gd name="connsiteY19" fmla="*/ 930875 h 988540"/>
              <a:gd name="connsiteX20" fmla="*/ 551935 w 1359243"/>
              <a:gd name="connsiteY20" fmla="*/ 889686 h 988540"/>
              <a:gd name="connsiteX21" fmla="*/ 568411 w 1359243"/>
              <a:gd name="connsiteY21" fmla="*/ 832021 h 988540"/>
              <a:gd name="connsiteX22" fmla="*/ 584887 w 1359243"/>
              <a:gd name="connsiteY22" fmla="*/ 782594 h 988540"/>
              <a:gd name="connsiteX23" fmla="*/ 601362 w 1359243"/>
              <a:gd name="connsiteY23" fmla="*/ 700216 h 988540"/>
              <a:gd name="connsiteX24" fmla="*/ 609600 w 1359243"/>
              <a:gd name="connsiteY24" fmla="*/ 617838 h 988540"/>
              <a:gd name="connsiteX25" fmla="*/ 617838 w 1359243"/>
              <a:gd name="connsiteY25" fmla="*/ 593124 h 988540"/>
              <a:gd name="connsiteX26" fmla="*/ 626076 w 1359243"/>
              <a:gd name="connsiteY26" fmla="*/ 453081 h 988540"/>
              <a:gd name="connsiteX27" fmla="*/ 634314 w 1359243"/>
              <a:gd name="connsiteY27" fmla="*/ 263611 h 988540"/>
              <a:gd name="connsiteX28" fmla="*/ 650789 w 1359243"/>
              <a:gd name="connsiteY28" fmla="*/ 197708 h 988540"/>
              <a:gd name="connsiteX29" fmla="*/ 659027 w 1359243"/>
              <a:gd name="connsiteY29" fmla="*/ 156519 h 988540"/>
              <a:gd name="connsiteX30" fmla="*/ 683741 w 1359243"/>
              <a:gd name="connsiteY30" fmla="*/ 123567 h 988540"/>
              <a:gd name="connsiteX31" fmla="*/ 724930 w 1359243"/>
              <a:gd name="connsiteY31" fmla="*/ 74140 h 988540"/>
              <a:gd name="connsiteX32" fmla="*/ 766119 w 1359243"/>
              <a:gd name="connsiteY32" fmla="*/ 41189 h 988540"/>
              <a:gd name="connsiteX33" fmla="*/ 799070 w 1359243"/>
              <a:gd name="connsiteY33" fmla="*/ 24713 h 988540"/>
              <a:gd name="connsiteX34" fmla="*/ 823784 w 1359243"/>
              <a:gd name="connsiteY34" fmla="*/ 8238 h 988540"/>
              <a:gd name="connsiteX35" fmla="*/ 939114 w 1359243"/>
              <a:gd name="connsiteY35" fmla="*/ 0 h 988540"/>
              <a:gd name="connsiteX36" fmla="*/ 1062681 w 1359243"/>
              <a:gd name="connsiteY36" fmla="*/ 8238 h 988540"/>
              <a:gd name="connsiteX37" fmla="*/ 1087395 w 1359243"/>
              <a:gd name="connsiteY37" fmla="*/ 24713 h 988540"/>
              <a:gd name="connsiteX38" fmla="*/ 1112108 w 1359243"/>
              <a:gd name="connsiteY38" fmla="*/ 32951 h 988540"/>
              <a:gd name="connsiteX39" fmla="*/ 1128584 w 1359243"/>
              <a:gd name="connsiteY39" fmla="*/ 57665 h 988540"/>
              <a:gd name="connsiteX40" fmla="*/ 1178011 w 1359243"/>
              <a:gd name="connsiteY40" fmla="*/ 107092 h 988540"/>
              <a:gd name="connsiteX41" fmla="*/ 1186249 w 1359243"/>
              <a:gd name="connsiteY41" fmla="*/ 131805 h 988540"/>
              <a:gd name="connsiteX42" fmla="*/ 1202725 w 1359243"/>
              <a:gd name="connsiteY42" fmla="*/ 156519 h 988540"/>
              <a:gd name="connsiteX43" fmla="*/ 1235676 w 1359243"/>
              <a:gd name="connsiteY43" fmla="*/ 230659 h 988540"/>
              <a:gd name="connsiteX44" fmla="*/ 1252152 w 1359243"/>
              <a:gd name="connsiteY44" fmla="*/ 280086 h 988540"/>
              <a:gd name="connsiteX45" fmla="*/ 1260389 w 1359243"/>
              <a:gd name="connsiteY45" fmla="*/ 313038 h 988540"/>
              <a:gd name="connsiteX46" fmla="*/ 1276865 w 1359243"/>
              <a:gd name="connsiteY46" fmla="*/ 337751 h 988540"/>
              <a:gd name="connsiteX47" fmla="*/ 1285103 w 1359243"/>
              <a:gd name="connsiteY47" fmla="*/ 370702 h 988540"/>
              <a:gd name="connsiteX48" fmla="*/ 1301579 w 1359243"/>
              <a:gd name="connsiteY48" fmla="*/ 436605 h 988540"/>
              <a:gd name="connsiteX49" fmla="*/ 1318054 w 1359243"/>
              <a:gd name="connsiteY49" fmla="*/ 535459 h 988540"/>
              <a:gd name="connsiteX50" fmla="*/ 1334530 w 1359243"/>
              <a:gd name="connsiteY50" fmla="*/ 667265 h 988540"/>
              <a:gd name="connsiteX51" fmla="*/ 1351006 w 1359243"/>
              <a:gd name="connsiteY51" fmla="*/ 790832 h 988540"/>
              <a:gd name="connsiteX52" fmla="*/ 1359243 w 1359243"/>
              <a:gd name="connsiteY52" fmla="*/ 815546 h 988540"/>
              <a:gd name="connsiteX53" fmla="*/ 1351006 w 1359243"/>
              <a:gd name="connsiteY53" fmla="*/ 897924 h 988540"/>
              <a:gd name="connsiteX54" fmla="*/ 1342768 w 1359243"/>
              <a:gd name="connsiteY54" fmla="*/ 922638 h 988540"/>
              <a:gd name="connsiteX55" fmla="*/ 1326292 w 1359243"/>
              <a:gd name="connsiteY55" fmla="*/ 947351 h 9885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</a:cxnLst>
            <a:rect l="l" t="t" r="r" b="b"/>
            <a:pathLst>
              <a:path w="1359243" h="988540">
                <a:moveTo>
                  <a:pt x="24714" y="41189"/>
                </a:moveTo>
                <a:cubicBezTo>
                  <a:pt x="21968" y="54919"/>
                  <a:pt x="18778" y="68567"/>
                  <a:pt x="16476" y="82378"/>
                </a:cubicBezTo>
                <a:cubicBezTo>
                  <a:pt x="13284" y="101531"/>
                  <a:pt x="11191" y="120852"/>
                  <a:pt x="8238" y="140043"/>
                </a:cubicBezTo>
                <a:cubicBezTo>
                  <a:pt x="5698" y="156552"/>
                  <a:pt x="2746" y="172994"/>
                  <a:pt x="0" y="189470"/>
                </a:cubicBezTo>
                <a:cubicBezTo>
                  <a:pt x="3352" y="253155"/>
                  <a:pt x="8091" y="373576"/>
                  <a:pt x="16476" y="444843"/>
                </a:cubicBezTo>
                <a:cubicBezTo>
                  <a:pt x="21928" y="491184"/>
                  <a:pt x="25366" y="477260"/>
                  <a:pt x="32952" y="518983"/>
                </a:cubicBezTo>
                <a:cubicBezTo>
                  <a:pt x="48783" y="606055"/>
                  <a:pt x="33496" y="546422"/>
                  <a:pt x="49427" y="626075"/>
                </a:cubicBezTo>
                <a:cubicBezTo>
                  <a:pt x="51647" y="637177"/>
                  <a:pt x="55445" y="647925"/>
                  <a:pt x="57665" y="659027"/>
                </a:cubicBezTo>
                <a:cubicBezTo>
                  <a:pt x="75547" y="748438"/>
                  <a:pt x="56472" y="670136"/>
                  <a:pt x="74141" y="749643"/>
                </a:cubicBezTo>
                <a:cubicBezTo>
                  <a:pt x="76597" y="760695"/>
                  <a:pt x="77919" y="772188"/>
                  <a:pt x="82379" y="782594"/>
                </a:cubicBezTo>
                <a:cubicBezTo>
                  <a:pt x="86279" y="791694"/>
                  <a:pt x="94426" y="798453"/>
                  <a:pt x="98854" y="807308"/>
                </a:cubicBezTo>
                <a:cubicBezTo>
                  <a:pt x="102737" y="815075"/>
                  <a:pt x="103209" y="824254"/>
                  <a:pt x="107092" y="832021"/>
                </a:cubicBezTo>
                <a:cubicBezTo>
                  <a:pt x="111520" y="840877"/>
                  <a:pt x="119547" y="847687"/>
                  <a:pt x="123568" y="856735"/>
                </a:cubicBezTo>
                <a:cubicBezTo>
                  <a:pt x="168632" y="958130"/>
                  <a:pt x="111056" y="866435"/>
                  <a:pt x="164757" y="930875"/>
                </a:cubicBezTo>
                <a:cubicBezTo>
                  <a:pt x="171095" y="938481"/>
                  <a:pt x="173782" y="949069"/>
                  <a:pt x="181233" y="955589"/>
                </a:cubicBezTo>
                <a:cubicBezTo>
                  <a:pt x="196135" y="968628"/>
                  <a:pt x="230660" y="988540"/>
                  <a:pt x="230660" y="988540"/>
                </a:cubicBezTo>
                <a:cubicBezTo>
                  <a:pt x="274595" y="985794"/>
                  <a:pt x="318643" y="984475"/>
                  <a:pt x="362465" y="980302"/>
                </a:cubicBezTo>
                <a:cubicBezTo>
                  <a:pt x="380521" y="978582"/>
                  <a:pt x="440188" y="964185"/>
                  <a:pt x="453081" y="955589"/>
                </a:cubicBezTo>
                <a:cubicBezTo>
                  <a:pt x="461319" y="950097"/>
                  <a:pt x="468939" y="943541"/>
                  <a:pt x="477795" y="939113"/>
                </a:cubicBezTo>
                <a:cubicBezTo>
                  <a:pt x="485562" y="935230"/>
                  <a:pt x="494741" y="934758"/>
                  <a:pt x="502508" y="930875"/>
                </a:cubicBezTo>
                <a:cubicBezTo>
                  <a:pt x="525450" y="919404"/>
                  <a:pt x="533713" y="907908"/>
                  <a:pt x="551935" y="889686"/>
                </a:cubicBezTo>
                <a:cubicBezTo>
                  <a:pt x="579617" y="806643"/>
                  <a:pt x="537383" y="935447"/>
                  <a:pt x="568411" y="832021"/>
                </a:cubicBezTo>
                <a:cubicBezTo>
                  <a:pt x="573401" y="815387"/>
                  <a:pt x="582032" y="799725"/>
                  <a:pt x="584887" y="782594"/>
                </a:cubicBezTo>
                <a:cubicBezTo>
                  <a:pt x="594986" y="721999"/>
                  <a:pt x="589074" y="749371"/>
                  <a:pt x="601362" y="700216"/>
                </a:cubicBezTo>
                <a:cubicBezTo>
                  <a:pt x="604108" y="672757"/>
                  <a:pt x="605404" y="645113"/>
                  <a:pt x="609600" y="617838"/>
                </a:cubicBezTo>
                <a:cubicBezTo>
                  <a:pt x="610920" y="609255"/>
                  <a:pt x="616974" y="601765"/>
                  <a:pt x="617838" y="593124"/>
                </a:cubicBezTo>
                <a:cubicBezTo>
                  <a:pt x="622491" y="546594"/>
                  <a:pt x="623741" y="499784"/>
                  <a:pt x="626076" y="453081"/>
                </a:cubicBezTo>
                <a:cubicBezTo>
                  <a:pt x="629233" y="389944"/>
                  <a:pt x="629810" y="326667"/>
                  <a:pt x="634314" y="263611"/>
                </a:cubicBezTo>
                <a:cubicBezTo>
                  <a:pt x="637350" y="221108"/>
                  <a:pt x="642407" y="231239"/>
                  <a:pt x="650789" y="197708"/>
                </a:cubicBezTo>
                <a:cubicBezTo>
                  <a:pt x="654185" y="184124"/>
                  <a:pt x="653340" y="169314"/>
                  <a:pt x="659027" y="156519"/>
                </a:cubicBezTo>
                <a:cubicBezTo>
                  <a:pt x="664603" y="143972"/>
                  <a:pt x="675761" y="134740"/>
                  <a:pt x="683741" y="123567"/>
                </a:cubicBezTo>
                <a:cubicBezTo>
                  <a:pt x="745091" y="37677"/>
                  <a:pt x="648014" y="166438"/>
                  <a:pt x="724930" y="74140"/>
                </a:cubicBezTo>
                <a:cubicBezTo>
                  <a:pt x="759304" y="32892"/>
                  <a:pt x="720541" y="60723"/>
                  <a:pt x="766119" y="41189"/>
                </a:cubicBezTo>
                <a:cubicBezTo>
                  <a:pt x="777406" y="36351"/>
                  <a:pt x="788408" y="30806"/>
                  <a:pt x="799070" y="24713"/>
                </a:cubicBezTo>
                <a:cubicBezTo>
                  <a:pt x="807666" y="19801"/>
                  <a:pt x="814034" y="9959"/>
                  <a:pt x="823784" y="8238"/>
                </a:cubicBezTo>
                <a:cubicBezTo>
                  <a:pt x="861739" y="1540"/>
                  <a:pt x="900671" y="2746"/>
                  <a:pt x="939114" y="0"/>
                </a:cubicBezTo>
                <a:cubicBezTo>
                  <a:pt x="980303" y="2746"/>
                  <a:pt x="1021962" y="1452"/>
                  <a:pt x="1062681" y="8238"/>
                </a:cubicBezTo>
                <a:cubicBezTo>
                  <a:pt x="1072447" y="9866"/>
                  <a:pt x="1078540" y="20285"/>
                  <a:pt x="1087395" y="24713"/>
                </a:cubicBezTo>
                <a:cubicBezTo>
                  <a:pt x="1095162" y="28596"/>
                  <a:pt x="1103870" y="30205"/>
                  <a:pt x="1112108" y="32951"/>
                </a:cubicBezTo>
                <a:cubicBezTo>
                  <a:pt x="1117600" y="41189"/>
                  <a:pt x="1122006" y="50265"/>
                  <a:pt x="1128584" y="57665"/>
                </a:cubicBezTo>
                <a:cubicBezTo>
                  <a:pt x="1144064" y="75080"/>
                  <a:pt x="1178011" y="107092"/>
                  <a:pt x="1178011" y="107092"/>
                </a:cubicBezTo>
                <a:cubicBezTo>
                  <a:pt x="1180757" y="115330"/>
                  <a:pt x="1182366" y="124038"/>
                  <a:pt x="1186249" y="131805"/>
                </a:cubicBezTo>
                <a:cubicBezTo>
                  <a:pt x="1190677" y="140661"/>
                  <a:pt x="1198704" y="147471"/>
                  <a:pt x="1202725" y="156519"/>
                </a:cubicBezTo>
                <a:cubicBezTo>
                  <a:pt x="1241936" y="244745"/>
                  <a:pt x="1198390" y="174732"/>
                  <a:pt x="1235676" y="230659"/>
                </a:cubicBezTo>
                <a:cubicBezTo>
                  <a:pt x="1241168" y="247135"/>
                  <a:pt x="1247940" y="263237"/>
                  <a:pt x="1252152" y="280086"/>
                </a:cubicBezTo>
                <a:cubicBezTo>
                  <a:pt x="1254898" y="291070"/>
                  <a:pt x="1255929" y="302631"/>
                  <a:pt x="1260389" y="313038"/>
                </a:cubicBezTo>
                <a:cubicBezTo>
                  <a:pt x="1264289" y="322138"/>
                  <a:pt x="1271373" y="329513"/>
                  <a:pt x="1276865" y="337751"/>
                </a:cubicBezTo>
                <a:cubicBezTo>
                  <a:pt x="1279611" y="348735"/>
                  <a:pt x="1281993" y="359816"/>
                  <a:pt x="1285103" y="370702"/>
                </a:cubicBezTo>
                <a:cubicBezTo>
                  <a:pt x="1296796" y="411627"/>
                  <a:pt x="1293206" y="382180"/>
                  <a:pt x="1301579" y="436605"/>
                </a:cubicBezTo>
                <a:cubicBezTo>
                  <a:pt x="1317006" y="536886"/>
                  <a:pt x="1301487" y="469195"/>
                  <a:pt x="1318054" y="535459"/>
                </a:cubicBezTo>
                <a:lnTo>
                  <a:pt x="1334530" y="667265"/>
                </a:lnTo>
                <a:cubicBezTo>
                  <a:pt x="1336535" y="683305"/>
                  <a:pt x="1347216" y="771882"/>
                  <a:pt x="1351006" y="790832"/>
                </a:cubicBezTo>
                <a:cubicBezTo>
                  <a:pt x="1352709" y="799347"/>
                  <a:pt x="1356497" y="807308"/>
                  <a:pt x="1359243" y="815546"/>
                </a:cubicBezTo>
                <a:cubicBezTo>
                  <a:pt x="1356497" y="843005"/>
                  <a:pt x="1355202" y="870649"/>
                  <a:pt x="1351006" y="897924"/>
                </a:cubicBezTo>
                <a:cubicBezTo>
                  <a:pt x="1349686" y="906507"/>
                  <a:pt x="1346651" y="914871"/>
                  <a:pt x="1342768" y="922638"/>
                </a:cubicBezTo>
                <a:cubicBezTo>
                  <a:pt x="1338340" y="931493"/>
                  <a:pt x="1326292" y="947351"/>
                  <a:pt x="1326292" y="947351"/>
                </a:cubicBezTo>
              </a:path>
            </a:pathLst>
          </a:custGeom>
          <a:noFill/>
          <a:ln w="38100">
            <a:solidFill>
              <a:srgbClr val="FF0000"/>
            </a:solidFill>
            <a:round/>
            <a:headEnd type="non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rtlCol="0" anchor="ctr"/>
          <a:lstStyle/>
          <a:p>
            <a:pPr algn="ctr"/>
            <a:endParaRPr lang="sv-SE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2730721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7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41" name="Group 340"/>
          <p:cNvGrpSpPr/>
          <p:nvPr/>
        </p:nvGrpSpPr>
        <p:grpSpPr>
          <a:xfrm>
            <a:off x="4212000" y="1547897"/>
            <a:ext cx="3737342" cy="3710941"/>
            <a:chOff x="4212000" y="1547897"/>
            <a:chExt cx="3737342" cy="3710941"/>
          </a:xfrm>
        </p:grpSpPr>
        <p:sp>
          <p:nvSpPr>
            <p:cNvPr id="342" name="Rectangle 341"/>
            <p:cNvSpPr>
              <a:spLocks noChangeAspect="1"/>
            </p:cNvSpPr>
            <p:nvPr/>
          </p:nvSpPr>
          <p:spPr bwMode="auto">
            <a:xfrm>
              <a:off x="4327275" y="1627307"/>
              <a:ext cx="3503058" cy="1910566"/>
            </a:xfrm>
            <a:prstGeom prst="rect">
              <a:avLst/>
            </a:prstGeom>
            <a:solidFill>
              <a:srgbClr val="CC9900">
                <a:alpha val="50196"/>
              </a:srgbClr>
            </a:solidFill>
            <a:ln w="25400" cap="flat" cmpd="sng" algn="ctr">
              <a:solidFill>
                <a:srgbClr val="CC9900"/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343" name="Rectangle 342"/>
            <p:cNvSpPr>
              <a:spLocks noChangeArrowheads="1"/>
            </p:cNvSpPr>
            <p:nvPr/>
          </p:nvSpPr>
          <p:spPr bwMode="auto">
            <a:xfrm>
              <a:off x="4212000" y="1627307"/>
              <a:ext cx="3737342" cy="1907202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lg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344" name="Rectangle 343"/>
            <p:cNvSpPr>
              <a:spLocks noChangeArrowheads="1"/>
            </p:cNvSpPr>
            <p:nvPr/>
          </p:nvSpPr>
          <p:spPr bwMode="auto">
            <a:xfrm>
              <a:off x="4212000" y="3537873"/>
              <a:ext cx="3737342" cy="1634676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grpSp>
          <p:nvGrpSpPr>
            <p:cNvPr id="345" name="Group 344"/>
            <p:cNvGrpSpPr>
              <a:grpSpLocks/>
            </p:cNvGrpSpPr>
            <p:nvPr/>
          </p:nvGrpSpPr>
          <p:grpSpPr bwMode="auto">
            <a:xfrm>
              <a:off x="7159217" y="2054284"/>
              <a:ext cx="542307" cy="2668333"/>
              <a:chOff x="0" y="33870"/>
              <a:chExt cx="1025525" cy="3525243"/>
            </a:xfrm>
          </p:grpSpPr>
          <p:sp>
            <p:nvSpPr>
              <p:cNvPr id="431" name="Rectangle 430"/>
              <p:cNvSpPr>
                <a:spLocks noChangeArrowheads="1"/>
              </p:cNvSpPr>
              <p:nvPr/>
            </p:nvSpPr>
            <p:spPr bwMode="auto">
              <a:xfrm>
                <a:off x="0" y="33870"/>
                <a:ext cx="1025525" cy="1385571"/>
              </a:xfrm>
              <a:prstGeom prst="rect">
                <a:avLst/>
              </a:prstGeom>
              <a:solidFill>
                <a:srgbClr val="92D050"/>
              </a:solidFill>
              <a:ln w="6350" cap="flat" cmpd="sng" algn="ctr">
                <a:solidFill>
                  <a:schemeClr val="tx1">
                    <a:lumMod val="100000"/>
                    <a:lumOff val="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ctr" anchorCtr="0" upright="1">
                <a:noAutofit/>
              </a:bodyPr>
              <a:lstStyle/>
              <a:p>
                <a:endParaRPr lang="sv-SE"/>
              </a:p>
            </p:txBody>
          </p:sp>
          <p:sp>
            <p:nvSpPr>
              <p:cNvPr id="432" name="Rectangle 431"/>
              <p:cNvSpPr>
                <a:spLocks noChangeArrowheads="1"/>
              </p:cNvSpPr>
              <p:nvPr/>
            </p:nvSpPr>
            <p:spPr bwMode="auto">
              <a:xfrm>
                <a:off x="0" y="2656778"/>
                <a:ext cx="1025525" cy="902335"/>
              </a:xfrm>
              <a:prstGeom prst="rect">
                <a:avLst/>
              </a:prstGeom>
              <a:solidFill>
                <a:srgbClr val="92D050"/>
              </a:solidFill>
              <a:ln w="6350" cap="flat" cmpd="sng" algn="ctr">
                <a:solidFill>
                  <a:schemeClr val="tx1">
                    <a:lumMod val="100000"/>
                    <a:lumOff val="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ctr" anchorCtr="0" upright="1">
                <a:noAutofit/>
              </a:bodyPr>
              <a:lstStyle/>
              <a:p>
                <a:endParaRPr lang="sv-SE"/>
              </a:p>
            </p:txBody>
          </p:sp>
        </p:grpSp>
        <p:sp>
          <p:nvSpPr>
            <p:cNvPr id="346" name="Rectangle 345"/>
            <p:cNvSpPr>
              <a:spLocks noChangeArrowheads="1"/>
            </p:cNvSpPr>
            <p:nvPr/>
          </p:nvSpPr>
          <p:spPr bwMode="auto">
            <a:xfrm>
              <a:off x="7371099" y="1836387"/>
              <a:ext cx="119009" cy="3038161"/>
            </a:xfrm>
            <a:prstGeom prst="rect">
              <a:avLst/>
            </a:prstGeom>
            <a:solidFill>
              <a:srgbClr val="FF0000"/>
            </a:solidFill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347" name="Rectangle 346"/>
            <p:cNvSpPr>
              <a:spLocks noChangeArrowheads="1"/>
            </p:cNvSpPr>
            <p:nvPr/>
          </p:nvSpPr>
          <p:spPr bwMode="auto">
            <a:xfrm>
              <a:off x="7194220" y="2276178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348" name="Rectangle 347"/>
            <p:cNvSpPr>
              <a:spLocks noChangeArrowheads="1"/>
            </p:cNvSpPr>
            <p:nvPr/>
          </p:nvSpPr>
          <p:spPr bwMode="auto">
            <a:xfrm>
              <a:off x="7194220" y="2521307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349" name="Rectangle 348"/>
            <p:cNvSpPr>
              <a:spLocks noChangeArrowheads="1"/>
            </p:cNvSpPr>
            <p:nvPr/>
          </p:nvSpPr>
          <p:spPr bwMode="auto">
            <a:xfrm>
              <a:off x="7194220" y="4127203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350" name="Rectangle 349"/>
            <p:cNvSpPr>
              <a:spLocks noChangeArrowheads="1"/>
            </p:cNvSpPr>
            <p:nvPr/>
          </p:nvSpPr>
          <p:spPr bwMode="auto">
            <a:xfrm>
              <a:off x="7194220" y="2766437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351" name="Rectangle 350"/>
            <p:cNvSpPr>
              <a:spLocks noChangeArrowheads="1"/>
            </p:cNvSpPr>
            <p:nvPr/>
          </p:nvSpPr>
          <p:spPr bwMode="auto">
            <a:xfrm>
              <a:off x="7194220" y="4373774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352" name="Rectangle 351"/>
            <p:cNvSpPr>
              <a:spLocks noChangeArrowheads="1"/>
            </p:cNvSpPr>
            <p:nvPr/>
          </p:nvSpPr>
          <p:spPr bwMode="auto">
            <a:xfrm>
              <a:off x="7551246" y="2276178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353" name="Rectangle 352"/>
            <p:cNvSpPr>
              <a:spLocks noChangeArrowheads="1"/>
            </p:cNvSpPr>
            <p:nvPr/>
          </p:nvSpPr>
          <p:spPr bwMode="auto">
            <a:xfrm>
              <a:off x="7551246" y="2521307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354" name="Rectangle 353"/>
            <p:cNvSpPr>
              <a:spLocks noChangeArrowheads="1"/>
            </p:cNvSpPr>
            <p:nvPr/>
          </p:nvSpPr>
          <p:spPr bwMode="auto">
            <a:xfrm>
              <a:off x="7551246" y="4127203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355" name="Rectangle 354"/>
            <p:cNvSpPr>
              <a:spLocks noChangeArrowheads="1"/>
            </p:cNvSpPr>
            <p:nvPr/>
          </p:nvSpPr>
          <p:spPr bwMode="auto">
            <a:xfrm>
              <a:off x="7551246" y="2766437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356" name="Rectangle 355"/>
            <p:cNvSpPr>
              <a:spLocks noChangeArrowheads="1"/>
            </p:cNvSpPr>
            <p:nvPr/>
          </p:nvSpPr>
          <p:spPr bwMode="auto">
            <a:xfrm>
              <a:off x="7551246" y="4373774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357" name="Rectangle 356"/>
            <p:cNvSpPr>
              <a:spLocks noChangeArrowheads="1"/>
            </p:cNvSpPr>
            <p:nvPr/>
          </p:nvSpPr>
          <p:spPr bwMode="auto">
            <a:xfrm>
              <a:off x="7190494" y="3255898"/>
              <a:ext cx="180000" cy="180000"/>
            </a:xfrm>
            <a:prstGeom prst="rect">
              <a:avLst/>
            </a:prstGeom>
            <a:solidFill>
              <a:srgbClr val="FF0000"/>
            </a:solidFill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358" name="Rectangle 3816"/>
            <p:cNvSpPr>
              <a:spLocks noChangeAspect="1" noChangeArrowheads="1"/>
            </p:cNvSpPr>
            <p:nvPr/>
          </p:nvSpPr>
          <p:spPr bwMode="auto">
            <a:xfrm>
              <a:off x="7218517" y="3286385"/>
              <a:ext cx="114300" cy="114300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359" name="Rectangle 358"/>
            <p:cNvSpPr>
              <a:spLocks noChangeArrowheads="1"/>
            </p:cNvSpPr>
            <p:nvPr/>
          </p:nvSpPr>
          <p:spPr bwMode="auto">
            <a:xfrm>
              <a:off x="7217396" y="3282713"/>
              <a:ext cx="119009" cy="122566"/>
            </a:xfrm>
            <a:prstGeom prst="rect">
              <a:avLst/>
            </a:prstGeom>
            <a:solidFill>
              <a:schemeClr val="tx1"/>
            </a:solidFill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360" name="Rectangle 359"/>
            <p:cNvSpPr>
              <a:spLocks noChangeArrowheads="1"/>
            </p:cNvSpPr>
            <p:nvPr/>
          </p:nvSpPr>
          <p:spPr bwMode="auto">
            <a:xfrm>
              <a:off x="4447827" y="4221489"/>
              <a:ext cx="987073" cy="340297"/>
            </a:xfrm>
            <a:prstGeom prst="rect">
              <a:avLst/>
            </a:prstGeom>
            <a:solidFill>
              <a:srgbClr val="92D050"/>
            </a:solidFill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361" name="Rectangle 360"/>
            <p:cNvSpPr>
              <a:spLocks noChangeArrowheads="1"/>
            </p:cNvSpPr>
            <p:nvPr/>
          </p:nvSpPr>
          <p:spPr bwMode="auto">
            <a:xfrm>
              <a:off x="4439281" y="2050253"/>
              <a:ext cx="987073" cy="503717"/>
            </a:xfrm>
            <a:prstGeom prst="rect">
              <a:avLst/>
            </a:prstGeom>
            <a:solidFill>
              <a:srgbClr val="92D050"/>
            </a:solidFill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362" name="Rectangle 361"/>
            <p:cNvSpPr>
              <a:spLocks noChangeArrowheads="1"/>
            </p:cNvSpPr>
            <p:nvPr/>
          </p:nvSpPr>
          <p:spPr bwMode="auto">
            <a:xfrm>
              <a:off x="5667459" y="4221489"/>
              <a:ext cx="1357167" cy="340297"/>
            </a:xfrm>
            <a:prstGeom prst="rect">
              <a:avLst/>
            </a:prstGeom>
            <a:solidFill>
              <a:srgbClr val="92D050"/>
            </a:solidFill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363" name="Rectangle 362"/>
            <p:cNvSpPr>
              <a:spLocks noChangeArrowheads="1"/>
            </p:cNvSpPr>
            <p:nvPr/>
          </p:nvSpPr>
          <p:spPr bwMode="auto">
            <a:xfrm>
              <a:off x="5667459" y="2050253"/>
              <a:ext cx="1357167" cy="503717"/>
            </a:xfrm>
            <a:prstGeom prst="rect">
              <a:avLst/>
            </a:prstGeom>
            <a:solidFill>
              <a:srgbClr val="92D050"/>
            </a:solidFill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364" name="Rectangle 363"/>
            <p:cNvSpPr>
              <a:spLocks noChangeArrowheads="1"/>
            </p:cNvSpPr>
            <p:nvPr/>
          </p:nvSpPr>
          <p:spPr bwMode="auto">
            <a:xfrm>
              <a:off x="6078944" y="2122350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365" name="Rectangle 364"/>
            <p:cNvSpPr>
              <a:spLocks noChangeArrowheads="1"/>
            </p:cNvSpPr>
            <p:nvPr/>
          </p:nvSpPr>
          <p:spPr bwMode="auto">
            <a:xfrm>
              <a:off x="6078944" y="2367479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366" name="Rectangle 365"/>
            <p:cNvSpPr>
              <a:spLocks noChangeArrowheads="1"/>
            </p:cNvSpPr>
            <p:nvPr/>
          </p:nvSpPr>
          <p:spPr bwMode="auto">
            <a:xfrm>
              <a:off x="6078944" y="4330355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367" name="Rectangle 366"/>
            <p:cNvSpPr>
              <a:spLocks noChangeArrowheads="1"/>
            </p:cNvSpPr>
            <p:nvPr/>
          </p:nvSpPr>
          <p:spPr bwMode="auto">
            <a:xfrm>
              <a:off x="5712553" y="2122350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368" name="Rectangle 367"/>
            <p:cNvSpPr>
              <a:spLocks noChangeArrowheads="1"/>
            </p:cNvSpPr>
            <p:nvPr/>
          </p:nvSpPr>
          <p:spPr bwMode="auto">
            <a:xfrm>
              <a:off x="5712553" y="2367479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369" name="Rectangle 368"/>
            <p:cNvSpPr>
              <a:spLocks noChangeArrowheads="1"/>
            </p:cNvSpPr>
            <p:nvPr/>
          </p:nvSpPr>
          <p:spPr bwMode="auto">
            <a:xfrm>
              <a:off x="5712553" y="4330355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370" name="Rectangle 369"/>
            <p:cNvSpPr>
              <a:spLocks noChangeArrowheads="1"/>
            </p:cNvSpPr>
            <p:nvPr/>
          </p:nvSpPr>
          <p:spPr bwMode="auto">
            <a:xfrm>
              <a:off x="6472518" y="2122350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371" name="Rectangle 370"/>
            <p:cNvSpPr>
              <a:spLocks noChangeArrowheads="1"/>
            </p:cNvSpPr>
            <p:nvPr/>
          </p:nvSpPr>
          <p:spPr bwMode="auto">
            <a:xfrm>
              <a:off x="6472518" y="2367479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372" name="Rectangle 371"/>
            <p:cNvSpPr>
              <a:spLocks noChangeArrowheads="1"/>
            </p:cNvSpPr>
            <p:nvPr/>
          </p:nvSpPr>
          <p:spPr bwMode="auto">
            <a:xfrm>
              <a:off x="6446880" y="4330355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373" name="Rectangle 372"/>
            <p:cNvSpPr>
              <a:spLocks noChangeArrowheads="1"/>
            </p:cNvSpPr>
            <p:nvPr/>
          </p:nvSpPr>
          <p:spPr bwMode="auto">
            <a:xfrm>
              <a:off x="6833454" y="2122350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374" name="Rectangle 373"/>
            <p:cNvSpPr>
              <a:spLocks noChangeArrowheads="1"/>
            </p:cNvSpPr>
            <p:nvPr/>
          </p:nvSpPr>
          <p:spPr bwMode="auto">
            <a:xfrm>
              <a:off x="6833454" y="2367479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375" name="Rectangle 374"/>
            <p:cNvSpPr>
              <a:spLocks noChangeArrowheads="1"/>
            </p:cNvSpPr>
            <p:nvPr/>
          </p:nvSpPr>
          <p:spPr bwMode="auto">
            <a:xfrm>
              <a:off x="6833454" y="4330355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376" name="Rectangle 375"/>
            <p:cNvSpPr>
              <a:spLocks noChangeArrowheads="1"/>
            </p:cNvSpPr>
            <p:nvPr/>
          </p:nvSpPr>
          <p:spPr bwMode="auto">
            <a:xfrm>
              <a:off x="4896793" y="2122350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377" name="Rectangle 376"/>
            <p:cNvSpPr>
              <a:spLocks noChangeArrowheads="1"/>
            </p:cNvSpPr>
            <p:nvPr/>
          </p:nvSpPr>
          <p:spPr bwMode="auto">
            <a:xfrm>
              <a:off x="4896793" y="2367479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378" name="Rectangle 377"/>
            <p:cNvSpPr>
              <a:spLocks noChangeArrowheads="1"/>
            </p:cNvSpPr>
            <p:nvPr/>
          </p:nvSpPr>
          <p:spPr bwMode="auto">
            <a:xfrm>
              <a:off x="4896793" y="4330355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379" name="Rectangle 378"/>
            <p:cNvSpPr>
              <a:spLocks noChangeArrowheads="1"/>
            </p:cNvSpPr>
            <p:nvPr/>
          </p:nvSpPr>
          <p:spPr bwMode="auto">
            <a:xfrm>
              <a:off x="5267820" y="2122350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380" name="Rectangle 379"/>
            <p:cNvSpPr>
              <a:spLocks noChangeArrowheads="1"/>
            </p:cNvSpPr>
            <p:nvPr/>
          </p:nvSpPr>
          <p:spPr bwMode="auto">
            <a:xfrm>
              <a:off x="5267820" y="2367479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381" name="Rectangle 380"/>
            <p:cNvSpPr>
              <a:spLocks noChangeArrowheads="1"/>
            </p:cNvSpPr>
            <p:nvPr/>
          </p:nvSpPr>
          <p:spPr bwMode="auto">
            <a:xfrm>
              <a:off x="5276366" y="4330355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382" name="Rectangle 381"/>
            <p:cNvSpPr>
              <a:spLocks noChangeArrowheads="1"/>
            </p:cNvSpPr>
            <p:nvPr/>
          </p:nvSpPr>
          <p:spPr bwMode="auto">
            <a:xfrm>
              <a:off x="4490763" y="2122350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383" name="Rectangle 382"/>
            <p:cNvSpPr>
              <a:spLocks noChangeArrowheads="1"/>
            </p:cNvSpPr>
            <p:nvPr/>
          </p:nvSpPr>
          <p:spPr bwMode="auto">
            <a:xfrm>
              <a:off x="4490763" y="2367479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384" name="Rectangle 383"/>
            <p:cNvSpPr>
              <a:spLocks noChangeArrowheads="1"/>
            </p:cNvSpPr>
            <p:nvPr/>
          </p:nvSpPr>
          <p:spPr bwMode="auto">
            <a:xfrm>
              <a:off x="4490763" y="4330355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385" name="Rectangle 384"/>
            <p:cNvSpPr>
              <a:spLocks noChangeArrowheads="1"/>
            </p:cNvSpPr>
            <p:nvPr/>
          </p:nvSpPr>
          <p:spPr bwMode="auto">
            <a:xfrm>
              <a:off x="4695036" y="1930113"/>
              <a:ext cx="119009" cy="2826844"/>
            </a:xfrm>
            <a:prstGeom prst="rect">
              <a:avLst/>
            </a:prstGeom>
            <a:solidFill>
              <a:srgbClr val="FF0000"/>
            </a:solidFill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386" name="Rectangle 385"/>
            <p:cNvSpPr>
              <a:spLocks noChangeArrowheads="1"/>
            </p:cNvSpPr>
            <p:nvPr/>
          </p:nvSpPr>
          <p:spPr bwMode="auto">
            <a:xfrm>
              <a:off x="5073063" y="1930113"/>
              <a:ext cx="119009" cy="2826844"/>
            </a:xfrm>
            <a:prstGeom prst="rect">
              <a:avLst/>
            </a:prstGeom>
            <a:solidFill>
              <a:srgbClr val="FF0000"/>
            </a:solidFill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387" name="Rectangle 386"/>
            <p:cNvSpPr>
              <a:spLocks noChangeArrowheads="1"/>
            </p:cNvSpPr>
            <p:nvPr/>
          </p:nvSpPr>
          <p:spPr bwMode="auto">
            <a:xfrm>
              <a:off x="6253350" y="1930113"/>
              <a:ext cx="119009" cy="2826844"/>
            </a:xfrm>
            <a:prstGeom prst="rect">
              <a:avLst/>
            </a:prstGeom>
            <a:solidFill>
              <a:srgbClr val="FF0000"/>
            </a:solidFill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388" name="Rectangle 387"/>
            <p:cNvSpPr>
              <a:spLocks noChangeArrowheads="1"/>
            </p:cNvSpPr>
            <p:nvPr/>
          </p:nvSpPr>
          <p:spPr bwMode="auto">
            <a:xfrm>
              <a:off x="6631378" y="1930113"/>
              <a:ext cx="119009" cy="2826844"/>
            </a:xfrm>
            <a:prstGeom prst="rect">
              <a:avLst/>
            </a:prstGeom>
            <a:solidFill>
              <a:srgbClr val="FF0000"/>
            </a:solidFill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grpSp>
          <p:nvGrpSpPr>
            <p:cNvPr id="389" name="Group 388"/>
            <p:cNvGrpSpPr>
              <a:grpSpLocks/>
            </p:cNvGrpSpPr>
            <p:nvPr/>
          </p:nvGrpSpPr>
          <p:grpSpPr bwMode="auto">
            <a:xfrm>
              <a:off x="6212742" y="3244538"/>
              <a:ext cx="158678" cy="163420"/>
              <a:chOff x="0" y="1"/>
              <a:chExt cx="215900" cy="215900"/>
            </a:xfrm>
          </p:grpSpPr>
          <p:sp>
            <p:nvSpPr>
              <p:cNvPr id="429" name="Rectangle 428"/>
              <p:cNvSpPr>
                <a:spLocks noChangeArrowheads="1"/>
              </p:cNvSpPr>
              <p:nvPr/>
            </p:nvSpPr>
            <p:spPr bwMode="auto">
              <a:xfrm>
                <a:off x="0" y="1"/>
                <a:ext cx="215900" cy="215900"/>
              </a:xfrm>
              <a:prstGeom prst="rect">
                <a:avLst/>
              </a:prstGeom>
              <a:solidFill>
                <a:srgbClr val="FF0000"/>
              </a:solidFill>
              <a:ln w="6350" cap="flat" cmpd="sng" algn="ctr">
                <a:solidFill>
                  <a:schemeClr val="tx1">
                    <a:lumMod val="100000"/>
                    <a:lumOff val="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ctr" anchorCtr="0" upright="1">
                <a:noAutofit/>
              </a:bodyPr>
              <a:lstStyle/>
              <a:p>
                <a:endParaRPr lang="sv-SE"/>
              </a:p>
            </p:txBody>
          </p:sp>
          <p:sp>
            <p:nvSpPr>
              <p:cNvPr id="430" name="Rectangle 429"/>
              <p:cNvSpPr>
                <a:spLocks noChangeArrowheads="1"/>
              </p:cNvSpPr>
              <p:nvPr/>
            </p:nvSpPr>
            <p:spPr bwMode="auto">
              <a:xfrm>
                <a:off x="28575" y="28575"/>
                <a:ext cx="161925" cy="161925"/>
              </a:xfrm>
              <a:prstGeom prst="rect">
                <a:avLst/>
              </a:prstGeom>
              <a:solidFill>
                <a:srgbClr val="993300"/>
              </a:solidFill>
              <a:ln w="6350" cap="flat" cmpd="sng" algn="ctr">
                <a:solidFill>
                  <a:schemeClr val="tx1">
                    <a:lumMod val="100000"/>
                    <a:lumOff val="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ctr" anchorCtr="0" upright="1">
                <a:noAutofit/>
              </a:bodyPr>
              <a:lstStyle/>
              <a:p>
                <a:endParaRPr lang="sv-SE"/>
              </a:p>
            </p:txBody>
          </p:sp>
        </p:grpSp>
        <p:grpSp>
          <p:nvGrpSpPr>
            <p:cNvPr id="390" name="Group 389"/>
            <p:cNvGrpSpPr>
              <a:grpSpLocks/>
            </p:cNvGrpSpPr>
            <p:nvPr/>
          </p:nvGrpSpPr>
          <p:grpSpPr bwMode="auto">
            <a:xfrm>
              <a:off x="6593103" y="3244538"/>
              <a:ext cx="158678" cy="163420"/>
              <a:chOff x="0" y="0"/>
              <a:chExt cx="215900" cy="215900"/>
            </a:xfrm>
          </p:grpSpPr>
          <p:sp>
            <p:nvSpPr>
              <p:cNvPr id="427" name="Rectangle 426"/>
              <p:cNvSpPr>
                <a:spLocks noChangeArrowheads="1"/>
              </p:cNvSpPr>
              <p:nvPr/>
            </p:nvSpPr>
            <p:spPr bwMode="auto">
              <a:xfrm>
                <a:off x="0" y="0"/>
                <a:ext cx="215900" cy="215900"/>
              </a:xfrm>
              <a:prstGeom prst="rect">
                <a:avLst/>
              </a:prstGeom>
              <a:solidFill>
                <a:srgbClr val="FF0000"/>
              </a:solidFill>
              <a:ln w="6350" cap="flat" cmpd="sng" algn="ctr">
                <a:solidFill>
                  <a:schemeClr val="tx1">
                    <a:lumMod val="100000"/>
                    <a:lumOff val="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ctr" anchorCtr="0" upright="1">
                <a:noAutofit/>
              </a:bodyPr>
              <a:lstStyle/>
              <a:p>
                <a:endParaRPr lang="sv-SE"/>
              </a:p>
            </p:txBody>
          </p:sp>
          <p:sp>
            <p:nvSpPr>
              <p:cNvPr id="428" name="Rectangle 427"/>
              <p:cNvSpPr>
                <a:spLocks noChangeArrowheads="1"/>
              </p:cNvSpPr>
              <p:nvPr/>
            </p:nvSpPr>
            <p:spPr bwMode="auto">
              <a:xfrm>
                <a:off x="28576" y="28576"/>
                <a:ext cx="161925" cy="161926"/>
              </a:xfrm>
              <a:prstGeom prst="rect">
                <a:avLst/>
              </a:prstGeom>
              <a:solidFill>
                <a:srgbClr val="993300"/>
              </a:solidFill>
              <a:ln w="6350" cap="flat" cmpd="sng" algn="ctr">
                <a:solidFill>
                  <a:schemeClr val="tx1">
                    <a:lumMod val="100000"/>
                    <a:lumOff val="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ctr" anchorCtr="0" upright="1">
                <a:noAutofit/>
              </a:bodyPr>
              <a:lstStyle/>
              <a:p>
                <a:endParaRPr lang="sv-SE"/>
              </a:p>
            </p:txBody>
          </p:sp>
        </p:grpSp>
        <p:sp>
          <p:nvSpPr>
            <p:cNvPr id="391" name="Text Box 95"/>
            <p:cNvSpPr txBox="1">
              <a:spLocks noChangeAspect="1" noChangeArrowheads="1"/>
            </p:cNvSpPr>
            <p:nvPr/>
          </p:nvSpPr>
          <p:spPr bwMode="auto">
            <a:xfrm>
              <a:off x="4414301" y="3188283"/>
              <a:ext cx="327225" cy="3442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36000" rIns="36000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altLang="sv-SE" sz="1100" dirty="0" err="1" smtClean="0"/>
                <a:t>ina</a:t>
              </a:r>
              <a:endParaRPr lang="en-US" altLang="sv-SE" sz="1100" dirty="0"/>
            </a:p>
          </p:txBody>
        </p:sp>
        <p:sp>
          <p:nvSpPr>
            <p:cNvPr id="392" name="Text Box 95"/>
            <p:cNvSpPr txBox="1">
              <a:spLocks noChangeAspect="1" noChangeArrowheads="1"/>
            </p:cNvSpPr>
            <p:nvPr/>
          </p:nvSpPr>
          <p:spPr bwMode="auto">
            <a:xfrm>
              <a:off x="4808441" y="3188283"/>
              <a:ext cx="327225" cy="2848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36000" rIns="36000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altLang="sv-SE" sz="1100" dirty="0" err="1" smtClean="0"/>
                <a:t>inb</a:t>
              </a:r>
              <a:endParaRPr lang="en-US" altLang="sv-SE" sz="1100" dirty="0"/>
            </a:p>
          </p:txBody>
        </p:sp>
        <p:sp>
          <p:nvSpPr>
            <p:cNvPr id="393" name="Text Box 95"/>
            <p:cNvSpPr txBox="1">
              <a:spLocks noChangeAspect="1" noChangeArrowheads="1"/>
            </p:cNvSpPr>
            <p:nvPr/>
          </p:nvSpPr>
          <p:spPr bwMode="auto">
            <a:xfrm>
              <a:off x="5986065" y="3188283"/>
              <a:ext cx="327225" cy="2848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36000" rIns="36000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altLang="sv-SE" sz="1100" dirty="0" err="1" smtClean="0"/>
                <a:t>inb</a:t>
              </a:r>
              <a:endParaRPr lang="en-US" altLang="sv-SE" sz="1100" dirty="0"/>
            </a:p>
          </p:txBody>
        </p:sp>
        <p:sp>
          <p:nvSpPr>
            <p:cNvPr id="394" name="Text Box 95"/>
            <p:cNvSpPr txBox="1">
              <a:spLocks noChangeAspect="1" noChangeArrowheads="1"/>
            </p:cNvSpPr>
            <p:nvPr/>
          </p:nvSpPr>
          <p:spPr bwMode="auto">
            <a:xfrm>
              <a:off x="6375168" y="3188283"/>
              <a:ext cx="327225" cy="2640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36000" rIns="36000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altLang="sv-SE" sz="1100" dirty="0" err="1" smtClean="0"/>
                <a:t>inc</a:t>
              </a:r>
              <a:endParaRPr lang="en-US" altLang="sv-SE" sz="1100" dirty="0"/>
            </a:p>
          </p:txBody>
        </p:sp>
        <p:sp>
          <p:nvSpPr>
            <p:cNvPr id="395" name="Rectangle 394"/>
            <p:cNvSpPr>
              <a:spLocks noChangeArrowheads="1"/>
            </p:cNvSpPr>
            <p:nvPr/>
          </p:nvSpPr>
          <p:spPr bwMode="auto">
            <a:xfrm>
              <a:off x="5879668" y="1937030"/>
              <a:ext cx="119009" cy="2826844"/>
            </a:xfrm>
            <a:prstGeom prst="rect">
              <a:avLst/>
            </a:prstGeom>
            <a:solidFill>
              <a:srgbClr val="FF0000"/>
            </a:solidFill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grpSp>
          <p:nvGrpSpPr>
            <p:cNvPr id="396" name="Group 395"/>
            <p:cNvGrpSpPr>
              <a:grpSpLocks/>
            </p:cNvGrpSpPr>
            <p:nvPr/>
          </p:nvGrpSpPr>
          <p:grpSpPr bwMode="auto">
            <a:xfrm>
              <a:off x="5839906" y="3244539"/>
              <a:ext cx="158678" cy="163419"/>
              <a:chOff x="-307136" y="-615066"/>
              <a:chExt cx="215899" cy="215899"/>
            </a:xfrm>
          </p:grpSpPr>
          <p:sp>
            <p:nvSpPr>
              <p:cNvPr id="425" name="Rectangle 424"/>
              <p:cNvSpPr>
                <a:spLocks noChangeArrowheads="1"/>
              </p:cNvSpPr>
              <p:nvPr/>
            </p:nvSpPr>
            <p:spPr bwMode="auto">
              <a:xfrm>
                <a:off x="-307136" y="-615066"/>
                <a:ext cx="215899" cy="215899"/>
              </a:xfrm>
              <a:prstGeom prst="rect">
                <a:avLst/>
              </a:prstGeom>
              <a:solidFill>
                <a:srgbClr val="FF0000"/>
              </a:solidFill>
              <a:ln w="6350" cap="flat" cmpd="sng" algn="ctr">
                <a:solidFill>
                  <a:schemeClr val="tx1">
                    <a:lumMod val="100000"/>
                    <a:lumOff val="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ctr" anchorCtr="0" upright="1">
                <a:noAutofit/>
              </a:bodyPr>
              <a:lstStyle/>
              <a:p>
                <a:endParaRPr lang="sv-SE"/>
              </a:p>
            </p:txBody>
          </p:sp>
          <p:sp>
            <p:nvSpPr>
              <p:cNvPr id="426" name="Rectangle 425"/>
              <p:cNvSpPr>
                <a:spLocks noChangeArrowheads="1"/>
              </p:cNvSpPr>
              <p:nvPr/>
            </p:nvSpPr>
            <p:spPr bwMode="auto">
              <a:xfrm>
                <a:off x="-278561" y="-586479"/>
                <a:ext cx="161922" cy="161927"/>
              </a:xfrm>
              <a:prstGeom prst="rect">
                <a:avLst/>
              </a:prstGeom>
              <a:solidFill>
                <a:srgbClr val="993300"/>
              </a:solidFill>
              <a:ln w="6350" cap="flat" cmpd="sng" algn="ctr">
                <a:solidFill>
                  <a:schemeClr val="tx1">
                    <a:lumMod val="100000"/>
                    <a:lumOff val="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ctr" anchorCtr="0" upright="1">
                <a:noAutofit/>
              </a:bodyPr>
              <a:lstStyle/>
              <a:p>
                <a:endParaRPr lang="sv-SE"/>
              </a:p>
            </p:txBody>
          </p:sp>
        </p:grpSp>
        <p:sp>
          <p:nvSpPr>
            <p:cNvPr id="397" name="Text Box 95"/>
            <p:cNvSpPr txBox="1">
              <a:spLocks noChangeAspect="1" noChangeArrowheads="1"/>
            </p:cNvSpPr>
            <p:nvPr/>
          </p:nvSpPr>
          <p:spPr bwMode="auto">
            <a:xfrm>
              <a:off x="5609017" y="3188283"/>
              <a:ext cx="327225" cy="3442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36000" rIns="36000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altLang="sv-SE" sz="1100" dirty="0" err="1" smtClean="0"/>
                <a:t>ina</a:t>
              </a:r>
              <a:endParaRPr lang="en-US" altLang="sv-SE" sz="1100" dirty="0"/>
            </a:p>
          </p:txBody>
        </p:sp>
        <p:grpSp>
          <p:nvGrpSpPr>
            <p:cNvPr id="398" name="Group 397"/>
            <p:cNvGrpSpPr>
              <a:grpSpLocks/>
            </p:cNvGrpSpPr>
            <p:nvPr/>
          </p:nvGrpSpPr>
          <p:grpSpPr bwMode="auto">
            <a:xfrm>
              <a:off x="4650582" y="3245750"/>
              <a:ext cx="158678" cy="163419"/>
              <a:chOff x="0" y="-615066"/>
              <a:chExt cx="215900" cy="215899"/>
            </a:xfrm>
          </p:grpSpPr>
          <p:sp>
            <p:nvSpPr>
              <p:cNvPr id="423" name="Rectangle 422"/>
              <p:cNvSpPr>
                <a:spLocks noChangeArrowheads="1"/>
              </p:cNvSpPr>
              <p:nvPr/>
            </p:nvSpPr>
            <p:spPr bwMode="auto">
              <a:xfrm>
                <a:off x="0" y="-615066"/>
                <a:ext cx="215900" cy="215899"/>
              </a:xfrm>
              <a:prstGeom prst="rect">
                <a:avLst/>
              </a:prstGeom>
              <a:solidFill>
                <a:srgbClr val="FF0000"/>
              </a:solidFill>
              <a:ln w="6350" cap="flat" cmpd="sng" algn="ctr">
                <a:solidFill>
                  <a:schemeClr val="tx1">
                    <a:lumMod val="100000"/>
                    <a:lumOff val="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ctr" anchorCtr="0" upright="1">
                <a:noAutofit/>
              </a:bodyPr>
              <a:lstStyle/>
              <a:p>
                <a:endParaRPr lang="sv-SE"/>
              </a:p>
            </p:txBody>
          </p:sp>
          <p:sp>
            <p:nvSpPr>
              <p:cNvPr id="424" name="Rectangle 423"/>
              <p:cNvSpPr>
                <a:spLocks noChangeArrowheads="1"/>
              </p:cNvSpPr>
              <p:nvPr/>
            </p:nvSpPr>
            <p:spPr bwMode="auto">
              <a:xfrm>
                <a:off x="28576" y="-586480"/>
                <a:ext cx="161925" cy="161926"/>
              </a:xfrm>
              <a:prstGeom prst="rect">
                <a:avLst/>
              </a:prstGeom>
              <a:solidFill>
                <a:srgbClr val="993300"/>
              </a:solidFill>
              <a:ln w="6350" cap="flat" cmpd="sng" algn="ctr">
                <a:solidFill>
                  <a:schemeClr val="tx1">
                    <a:lumMod val="100000"/>
                    <a:lumOff val="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ctr" anchorCtr="0" upright="1">
                <a:noAutofit/>
              </a:bodyPr>
              <a:lstStyle/>
              <a:p>
                <a:endParaRPr lang="sv-SE"/>
              </a:p>
            </p:txBody>
          </p:sp>
        </p:grpSp>
        <p:grpSp>
          <p:nvGrpSpPr>
            <p:cNvPr id="399" name="Group 398"/>
            <p:cNvGrpSpPr>
              <a:grpSpLocks/>
            </p:cNvGrpSpPr>
            <p:nvPr/>
          </p:nvGrpSpPr>
          <p:grpSpPr bwMode="auto">
            <a:xfrm>
              <a:off x="5034157" y="3245750"/>
              <a:ext cx="158678" cy="163420"/>
              <a:chOff x="0" y="0"/>
              <a:chExt cx="215900" cy="215900"/>
            </a:xfrm>
          </p:grpSpPr>
          <p:sp>
            <p:nvSpPr>
              <p:cNvPr id="421" name="Rectangle 420"/>
              <p:cNvSpPr>
                <a:spLocks noChangeArrowheads="1"/>
              </p:cNvSpPr>
              <p:nvPr/>
            </p:nvSpPr>
            <p:spPr bwMode="auto">
              <a:xfrm>
                <a:off x="0" y="0"/>
                <a:ext cx="215900" cy="215900"/>
              </a:xfrm>
              <a:prstGeom prst="rect">
                <a:avLst/>
              </a:prstGeom>
              <a:solidFill>
                <a:srgbClr val="FF0000"/>
              </a:solidFill>
              <a:ln w="6350" cap="flat" cmpd="sng" algn="ctr">
                <a:solidFill>
                  <a:schemeClr val="tx1">
                    <a:lumMod val="100000"/>
                    <a:lumOff val="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ctr" anchorCtr="0" upright="1">
                <a:noAutofit/>
              </a:bodyPr>
              <a:lstStyle/>
              <a:p>
                <a:endParaRPr lang="sv-SE"/>
              </a:p>
            </p:txBody>
          </p:sp>
          <p:sp>
            <p:nvSpPr>
              <p:cNvPr id="422" name="Rectangle 421"/>
              <p:cNvSpPr>
                <a:spLocks noChangeArrowheads="1"/>
              </p:cNvSpPr>
              <p:nvPr/>
            </p:nvSpPr>
            <p:spPr bwMode="auto">
              <a:xfrm>
                <a:off x="28576" y="28576"/>
                <a:ext cx="161925" cy="161926"/>
              </a:xfrm>
              <a:prstGeom prst="rect">
                <a:avLst/>
              </a:prstGeom>
              <a:solidFill>
                <a:srgbClr val="993300"/>
              </a:solidFill>
              <a:ln w="6350" cap="flat" cmpd="sng" algn="ctr">
                <a:solidFill>
                  <a:schemeClr val="tx1">
                    <a:lumMod val="100000"/>
                    <a:lumOff val="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ctr" anchorCtr="0" upright="1">
                <a:noAutofit/>
              </a:bodyPr>
              <a:lstStyle/>
              <a:p>
                <a:endParaRPr lang="sv-SE"/>
              </a:p>
            </p:txBody>
          </p:sp>
        </p:grpSp>
        <p:sp>
          <p:nvSpPr>
            <p:cNvPr id="400" name="Rectangle 399"/>
            <p:cNvSpPr>
              <a:spLocks noChangeArrowheads="1"/>
            </p:cNvSpPr>
            <p:nvPr/>
          </p:nvSpPr>
          <p:spPr bwMode="auto">
            <a:xfrm>
              <a:off x="4212000" y="4684213"/>
              <a:ext cx="3737342" cy="571968"/>
            </a:xfrm>
            <a:prstGeom prst="rect">
              <a:avLst/>
            </a:prstGeom>
            <a:solidFill>
              <a:srgbClr val="558ED5">
                <a:alpha val="69803"/>
              </a:srgbClr>
            </a:solidFill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401" name="Rectangle 400"/>
            <p:cNvSpPr>
              <a:spLocks noChangeArrowheads="1"/>
            </p:cNvSpPr>
            <p:nvPr/>
          </p:nvSpPr>
          <p:spPr bwMode="auto">
            <a:xfrm>
              <a:off x="4212000" y="1548000"/>
              <a:ext cx="3737342" cy="571968"/>
            </a:xfrm>
            <a:prstGeom prst="rect">
              <a:avLst/>
            </a:prstGeom>
            <a:solidFill>
              <a:srgbClr val="558ED5">
                <a:alpha val="69803"/>
              </a:srgbClr>
            </a:solidFill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403" name="Rectangle 402"/>
            <p:cNvSpPr>
              <a:spLocks noChangeArrowheads="1"/>
            </p:cNvSpPr>
            <p:nvPr/>
          </p:nvSpPr>
          <p:spPr bwMode="auto">
            <a:xfrm>
              <a:off x="7198606" y="2274330"/>
              <a:ext cx="119009" cy="122566"/>
            </a:xfrm>
            <a:prstGeom prst="rect">
              <a:avLst/>
            </a:prstGeom>
            <a:solidFill>
              <a:schemeClr val="tx1">
                <a:lumMod val="100000"/>
                <a:lumOff val="0"/>
              </a:schemeClr>
            </a:solidFill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404" name="Rectangle 403"/>
            <p:cNvSpPr>
              <a:spLocks noChangeArrowheads="1"/>
            </p:cNvSpPr>
            <p:nvPr/>
          </p:nvSpPr>
          <p:spPr bwMode="auto">
            <a:xfrm>
              <a:off x="7198606" y="4136898"/>
              <a:ext cx="119009" cy="122566"/>
            </a:xfrm>
            <a:prstGeom prst="rect">
              <a:avLst/>
            </a:prstGeom>
            <a:solidFill>
              <a:schemeClr val="tx1">
                <a:lumMod val="100000"/>
                <a:lumOff val="0"/>
              </a:schemeClr>
            </a:solidFill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405" name="Rectangle 404"/>
            <p:cNvSpPr>
              <a:spLocks noChangeArrowheads="1"/>
            </p:cNvSpPr>
            <p:nvPr/>
          </p:nvSpPr>
          <p:spPr bwMode="auto">
            <a:xfrm>
              <a:off x="7198606" y="4382349"/>
              <a:ext cx="119009" cy="122566"/>
            </a:xfrm>
            <a:prstGeom prst="rect">
              <a:avLst/>
            </a:prstGeom>
            <a:solidFill>
              <a:schemeClr val="tx1">
                <a:lumMod val="100000"/>
                <a:lumOff val="0"/>
              </a:schemeClr>
            </a:solidFill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406" name="Rectangle 405"/>
            <p:cNvSpPr>
              <a:spLocks noChangeArrowheads="1"/>
            </p:cNvSpPr>
            <p:nvPr/>
          </p:nvSpPr>
          <p:spPr bwMode="auto">
            <a:xfrm>
              <a:off x="7190546" y="4070838"/>
              <a:ext cx="144000" cy="1188000"/>
            </a:xfrm>
            <a:prstGeom prst="rect">
              <a:avLst/>
            </a:prstGeom>
            <a:solidFill>
              <a:srgbClr val="0070C0">
                <a:alpha val="69803"/>
              </a:srgbClr>
            </a:solidFill>
            <a:ln w="6350" cap="flat" cmpd="sng" algn="ctr">
              <a:solidFill>
                <a:srgbClr val="0070C0">
                  <a:alpha val="69804"/>
                </a:srgb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407" name="Rectangle 406"/>
            <p:cNvSpPr>
              <a:spLocks noChangeArrowheads="1"/>
            </p:cNvSpPr>
            <p:nvPr/>
          </p:nvSpPr>
          <p:spPr bwMode="auto">
            <a:xfrm>
              <a:off x="7550179" y="2274330"/>
              <a:ext cx="119007" cy="122566"/>
            </a:xfrm>
            <a:prstGeom prst="rect">
              <a:avLst/>
            </a:prstGeom>
            <a:solidFill>
              <a:schemeClr val="tx1">
                <a:lumMod val="100000"/>
                <a:lumOff val="0"/>
              </a:schemeClr>
            </a:solidFill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408" name="Rectangle 407"/>
            <p:cNvSpPr>
              <a:spLocks noChangeArrowheads="1"/>
            </p:cNvSpPr>
            <p:nvPr/>
          </p:nvSpPr>
          <p:spPr bwMode="auto">
            <a:xfrm>
              <a:off x="7550179" y="2522164"/>
              <a:ext cx="119007" cy="122566"/>
            </a:xfrm>
            <a:prstGeom prst="rect">
              <a:avLst/>
            </a:prstGeom>
            <a:solidFill>
              <a:schemeClr val="tx1">
                <a:lumMod val="100000"/>
                <a:lumOff val="0"/>
              </a:schemeClr>
            </a:solidFill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409" name="Rectangle 408"/>
            <p:cNvSpPr>
              <a:spLocks noChangeArrowheads="1"/>
            </p:cNvSpPr>
            <p:nvPr/>
          </p:nvSpPr>
          <p:spPr bwMode="auto">
            <a:xfrm>
              <a:off x="7550179" y="2769488"/>
              <a:ext cx="119007" cy="122566"/>
            </a:xfrm>
            <a:prstGeom prst="rect">
              <a:avLst/>
            </a:prstGeom>
            <a:solidFill>
              <a:schemeClr val="tx1">
                <a:lumMod val="100000"/>
                <a:lumOff val="0"/>
              </a:schemeClr>
            </a:solidFill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410" name="Rectangle 409"/>
            <p:cNvSpPr>
              <a:spLocks noChangeArrowheads="1"/>
            </p:cNvSpPr>
            <p:nvPr/>
          </p:nvSpPr>
          <p:spPr bwMode="auto">
            <a:xfrm>
              <a:off x="7550179" y="4128589"/>
              <a:ext cx="119007" cy="122566"/>
            </a:xfrm>
            <a:prstGeom prst="rect">
              <a:avLst/>
            </a:prstGeom>
            <a:solidFill>
              <a:schemeClr val="tx1">
                <a:lumMod val="100000"/>
                <a:lumOff val="0"/>
              </a:schemeClr>
            </a:solidFill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411" name="Rectangle 410"/>
            <p:cNvSpPr>
              <a:spLocks noChangeArrowheads="1"/>
            </p:cNvSpPr>
            <p:nvPr/>
          </p:nvSpPr>
          <p:spPr bwMode="auto">
            <a:xfrm>
              <a:off x="7550179" y="4374995"/>
              <a:ext cx="119007" cy="122566"/>
            </a:xfrm>
            <a:prstGeom prst="rect">
              <a:avLst/>
            </a:prstGeom>
            <a:solidFill>
              <a:schemeClr val="tx1">
                <a:lumMod val="100000"/>
                <a:lumOff val="0"/>
              </a:schemeClr>
            </a:solidFill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412" name="Rectangle 411"/>
            <p:cNvSpPr>
              <a:spLocks noChangeArrowheads="1"/>
            </p:cNvSpPr>
            <p:nvPr/>
          </p:nvSpPr>
          <p:spPr bwMode="auto">
            <a:xfrm>
              <a:off x="7539746" y="2240146"/>
              <a:ext cx="144000" cy="2304000"/>
            </a:xfrm>
            <a:prstGeom prst="rect">
              <a:avLst/>
            </a:prstGeom>
            <a:solidFill>
              <a:srgbClr val="0070C0">
                <a:alpha val="69803"/>
              </a:srgbClr>
            </a:solidFill>
            <a:ln w="6350" cap="flat" cmpd="sng" algn="ctr">
              <a:solidFill>
                <a:srgbClr val="0070C0">
                  <a:alpha val="69804"/>
                </a:srgb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grpSp>
          <p:nvGrpSpPr>
            <p:cNvPr id="413" name="Group 412"/>
            <p:cNvGrpSpPr/>
            <p:nvPr/>
          </p:nvGrpSpPr>
          <p:grpSpPr>
            <a:xfrm>
              <a:off x="7686811" y="3250287"/>
              <a:ext cx="180000" cy="180000"/>
              <a:chOff x="7861036" y="3523832"/>
              <a:chExt cx="180000" cy="180000"/>
            </a:xfrm>
          </p:grpSpPr>
          <p:sp>
            <p:nvSpPr>
              <p:cNvPr id="417" name="Rectangle 416"/>
              <p:cNvSpPr>
                <a:spLocks noChangeArrowheads="1"/>
              </p:cNvSpPr>
              <p:nvPr/>
            </p:nvSpPr>
            <p:spPr bwMode="auto">
              <a:xfrm>
                <a:off x="7861036" y="3523832"/>
                <a:ext cx="180000" cy="180000"/>
              </a:xfrm>
              <a:prstGeom prst="rect">
                <a:avLst/>
              </a:prstGeom>
              <a:solidFill>
                <a:srgbClr val="0070C0">
                  <a:alpha val="69804"/>
                </a:srgbClr>
              </a:solidFill>
              <a:ln w="6350" cap="flat" cmpd="sng" algn="ctr">
                <a:solidFill>
                  <a:srgbClr val="0070C0"/>
                </a:solidFill>
                <a:prstDash val="solid"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ctr" anchorCtr="0" upright="1">
                <a:noAutofit/>
              </a:bodyPr>
              <a:lstStyle/>
              <a:p>
                <a:endParaRPr lang="sv-SE"/>
              </a:p>
            </p:txBody>
          </p:sp>
          <p:sp>
            <p:nvSpPr>
              <p:cNvPr id="418" name="Rectangle 417"/>
              <p:cNvSpPr>
                <a:spLocks noChangeArrowheads="1"/>
              </p:cNvSpPr>
              <p:nvPr/>
            </p:nvSpPr>
            <p:spPr bwMode="auto">
              <a:xfrm>
                <a:off x="7891532" y="3552549"/>
                <a:ext cx="119009" cy="122566"/>
              </a:xfrm>
              <a:prstGeom prst="rect">
                <a:avLst/>
              </a:prstGeom>
              <a:solidFill>
                <a:srgbClr val="993300"/>
              </a:solidFill>
              <a:ln w="6350" cap="flat" cmpd="sng" algn="ctr">
                <a:solidFill>
                  <a:schemeClr val="tx1">
                    <a:lumMod val="100000"/>
                    <a:lumOff val="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ctr" anchorCtr="0" upright="1">
                <a:noAutofit/>
              </a:bodyPr>
              <a:lstStyle/>
              <a:p>
                <a:endParaRPr lang="sv-SE"/>
              </a:p>
            </p:txBody>
          </p:sp>
        </p:grpSp>
        <p:sp>
          <p:nvSpPr>
            <p:cNvPr id="414" name="Rectangle 3816"/>
            <p:cNvSpPr>
              <a:spLocks noChangeAspect="1" noChangeArrowheads="1"/>
            </p:cNvSpPr>
            <p:nvPr/>
          </p:nvSpPr>
          <p:spPr bwMode="auto">
            <a:xfrm>
              <a:off x="7199271" y="2522164"/>
              <a:ext cx="114300" cy="114300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415" name="Rectangle 3816"/>
            <p:cNvSpPr>
              <a:spLocks noChangeAspect="1" noChangeArrowheads="1"/>
            </p:cNvSpPr>
            <p:nvPr/>
          </p:nvSpPr>
          <p:spPr bwMode="auto">
            <a:xfrm>
              <a:off x="7199271" y="2769488"/>
              <a:ext cx="114300" cy="114300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416" name="Rectangle 415"/>
            <p:cNvSpPr>
              <a:spLocks noChangeArrowheads="1"/>
            </p:cNvSpPr>
            <p:nvPr/>
          </p:nvSpPr>
          <p:spPr bwMode="auto">
            <a:xfrm>
              <a:off x="7198309" y="1547897"/>
              <a:ext cx="126000" cy="1404000"/>
            </a:xfrm>
            <a:prstGeom prst="rect">
              <a:avLst/>
            </a:prstGeom>
            <a:solidFill>
              <a:srgbClr val="0070C0">
                <a:alpha val="69803"/>
              </a:srgbClr>
            </a:solidFill>
            <a:ln w="6350" cap="flat" cmpd="sng" algn="ctr">
              <a:solidFill>
                <a:srgbClr val="0070C0">
                  <a:alpha val="69804"/>
                </a:srgb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</p:grpSp>
      <p:sp>
        <p:nvSpPr>
          <p:cNvPr id="819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v-SE" altLang="sv-SE" dirty="0" smtClean="0"/>
              <a:t>The AOI12 gate</a:t>
            </a:r>
            <a:endParaRPr lang="en-US" altLang="sv-SE" dirty="0" smtClean="0"/>
          </a:p>
        </p:txBody>
      </p:sp>
      <p:sp>
        <p:nvSpPr>
          <p:cNvPr id="8287" name="Rectangle 5"/>
          <p:cNvSpPr>
            <a:spLocks noGrp="1" noChangeArrowheads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mtClean="0"/>
              <a:t>MCC092: Integrated Circuit Design</a:t>
            </a:r>
          </a:p>
        </p:txBody>
      </p:sp>
      <p:sp>
        <p:nvSpPr>
          <p:cNvPr id="140" name="Text Box 28"/>
          <p:cNvSpPr txBox="1">
            <a:spLocks noChangeAspect="1" noChangeArrowheads="1"/>
          </p:cNvSpPr>
          <p:nvPr/>
        </p:nvSpPr>
        <p:spPr bwMode="auto">
          <a:xfrm>
            <a:off x="2923763" y="4333876"/>
            <a:ext cx="661988" cy="430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 dirty="0" err="1" smtClean="0"/>
              <a:t>inc</a:t>
            </a:r>
            <a:endParaRPr lang="en-US" altLang="sv-SE" dirty="0"/>
          </a:p>
        </p:txBody>
      </p:sp>
      <p:sp>
        <p:nvSpPr>
          <p:cNvPr id="77" name="Line 52"/>
          <p:cNvSpPr>
            <a:spLocks noChangeAspect="1" noChangeShapeType="1"/>
          </p:cNvSpPr>
          <p:nvPr/>
        </p:nvSpPr>
        <p:spPr bwMode="auto">
          <a:xfrm>
            <a:off x="785813" y="2211024"/>
            <a:ext cx="1838325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78" name="Line 53"/>
          <p:cNvSpPr>
            <a:spLocks noChangeAspect="1" noChangeShapeType="1"/>
          </p:cNvSpPr>
          <p:nvPr/>
        </p:nvSpPr>
        <p:spPr bwMode="auto">
          <a:xfrm>
            <a:off x="1498600" y="2211024"/>
            <a:ext cx="0" cy="261938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79" name="Line 54"/>
          <p:cNvSpPr>
            <a:spLocks noChangeAspect="1" noChangeShapeType="1"/>
          </p:cNvSpPr>
          <p:nvPr/>
        </p:nvSpPr>
        <p:spPr bwMode="auto">
          <a:xfrm flipH="1">
            <a:off x="1349375" y="2472962"/>
            <a:ext cx="149225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80" name="Line 55"/>
          <p:cNvSpPr>
            <a:spLocks noChangeAspect="1" noChangeShapeType="1"/>
          </p:cNvSpPr>
          <p:nvPr/>
        </p:nvSpPr>
        <p:spPr bwMode="auto">
          <a:xfrm>
            <a:off x="1349375" y="2474549"/>
            <a:ext cx="0" cy="300038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81" name="Line 56"/>
          <p:cNvSpPr>
            <a:spLocks noChangeAspect="1" noChangeShapeType="1"/>
          </p:cNvSpPr>
          <p:nvPr/>
        </p:nvSpPr>
        <p:spPr bwMode="auto">
          <a:xfrm>
            <a:off x="1349375" y="2774587"/>
            <a:ext cx="149225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82" name="Line 57"/>
          <p:cNvSpPr>
            <a:spLocks noChangeAspect="1" noChangeShapeType="1"/>
          </p:cNvSpPr>
          <p:nvPr/>
        </p:nvSpPr>
        <p:spPr bwMode="auto">
          <a:xfrm>
            <a:off x="1498600" y="2774587"/>
            <a:ext cx="0" cy="261937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83" name="Line 58"/>
          <p:cNvSpPr>
            <a:spLocks noChangeAspect="1" noChangeShapeType="1"/>
          </p:cNvSpPr>
          <p:nvPr/>
        </p:nvSpPr>
        <p:spPr bwMode="auto">
          <a:xfrm flipH="1">
            <a:off x="1273175" y="2472962"/>
            <a:ext cx="0" cy="301625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84" name="Line 59"/>
          <p:cNvSpPr>
            <a:spLocks noChangeAspect="1" noChangeShapeType="1"/>
          </p:cNvSpPr>
          <p:nvPr/>
        </p:nvSpPr>
        <p:spPr bwMode="auto">
          <a:xfrm flipH="1">
            <a:off x="1011238" y="2623774"/>
            <a:ext cx="187325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85" name="Oval 60"/>
          <p:cNvSpPr>
            <a:spLocks noChangeAspect="1" noChangeArrowheads="1"/>
          </p:cNvSpPr>
          <p:nvPr/>
        </p:nvSpPr>
        <p:spPr bwMode="auto">
          <a:xfrm>
            <a:off x="1198563" y="2585674"/>
            <a:ext cx="74612" cy="74613"/>
          </a:xfrm>
          <a:prstGeom prst="ellipse">
            <a:avLst/>
          </a:prstGeom>
          <a:solidFill>
            <a:schemeClr val="bg1"/>
          </a:solidFill>
          <a:ln w="12700">
            <a:solidFill>
              <a:srgbClr val="000000"/>
            </a:solidFill>
            <a:round/>
            <a:headEnd/>
            <a:tailEnd/>
          </a:ln>
          <a:extLst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86" name="Line 61"/>
          <p:cNvSpPr>
            <a:spLocks noChangeAspect="1" noChangeShapeType="1"/>
          </p:cNvSpPr>
          <p:nvPr/>
        </p:nvSpPr>
        <p:spPr bwMode="auto">
          <a:xfrm>
            <a:off x="785813" y="5176838"/>
            <a:ext cx="1838325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88" name="Oval 63"/>
          <p:cNvSpPr>
            <a:spLocks noChangeAspect="1" noChangeArrowheads="1"/>
          </p:cNvSpPr>
          <p:nvPr/>
        </p:nvSpPr>
        <p:spPr bwMode="auto">
          <a:xfrm>
            <a:off x="1462088" y="2174512"/>
            <a:ext cx="74612" cy="74612"/>
          </a:xfrm>
          <a:prstGeom prst="ellipse">
            <a:avLst/>
          </a:prstGeom>
          <a:solidFill>
            <a:srgbClr val="000000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89" name="Line 64"/>
          <p:cNvSpPr>
            <a:spLocks noChangeAspect="1" noChangeShapeType="1"/>
          </p:cNvSpPr>
          <p:nvPr/>
        </p:nvSpPr>
        <p:spPr bwMode="auto">
          <a:xfrm>
            <a:off x="1490785" y="3036524"/>
            <a:ext cx="12240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90" name="Line 65"/>
          <p:cNvSpPr>
            <a:spLocks noChangeAspect="1" noChangeShapeType="1"/>
          </p:cNvSpPr>
          <p:nvPr/>
        </p:nvSpPr>
        <p:spPr bwMode="auto">
          <a:xfrm>
            <a:off x="2211388" y="2211024"/>
            <a:ext cx="0" cy="263525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91" name="Line 66"/>
          <p:cNvSpPr>
            <a:spLocks noChangeAspect="1" noChangeShapeType="1"/>
          </p:cNvSpPr>
          <p:nvPr/>
        </p:nvSpPr>
        <p:spPr bwMode="auto">
          <a:xfrm flipH="1" flipV="1">
            <a:off x="2062163" y="2474549"/>
            <a:ext cx="149225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92" name="Line 67"/>
          <p:cNvSpPr>
            <a:spLocks noChangeAspect="1" noChangeShapeType="1"/>
          </p:cNvSpPr>
          <p:nvPr/>
        </p:nvSpPr>
        <p:spPr bwMode="auto">
          <a:xfrm>
            <a:off x="2062163" y="2472962"/>
            <a:ext cx="0" cy="300037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93" name="Line 68"/>
          <p:cNvSpPr>
            <a:spLocks noChangeAspect="1" noChangeShapeType="1"/>
          </p:cNvSpPr>
          <p:nvPr/>
        </p:nvSpPr>
        <p:spPr bwMode="auto">
          <a:xfrm>
            <a:off x="2062163" y="2772999"/>
            <a:ext cx="149225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94" name="Line 69"/>
          <p:cNvSpPr>
            <a:spLocks noChangeAspect="1" noChangeShapeType="1"/>
          </p:cNvSpPr>
          <p:nvPr/>
        </p:nvSpPr>
        <p:spPr bwMode="auto">
          <a:xfrm>
            <a:off x="2211388" y="2774587"/>
            <a:ext cx="0" cy="261937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95" name="Line 70"/>
          <p:cNvSpPr>
            <a:spLocks noChangeAspect="1" noChangeShapeType="1"/>
          </p:cNvSpPr>
          <p:nvPr/>
        </p:nvSpPr>
        <p:spPr bwMode="auto">
          <a:xfrm flipH="1">
            <a:off x="1987550" y="2474549"/>
            <a:ext cx="0" cy="300038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96" name="Line 71"/>
          <p:cNvSpPr>
            <a:spLocks noChangeAspect="1" noChangeShapeType="1"/>
          </p:cNvSpPr>
          <p:nvPr/>
        </p:nvSpPr>
        <p:spPr bwMode="auto">
          <a:xfrm flipH="1">
            <a:off x="1724025" y="2623774"/>
            <a:ext cx="187325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97" name="Oval 72"/>
          <p:cNvSpPr>
            <a:spLocks noChangeAspect="1" noChangeArrowheads="1"/>
          </p:cNvSpPr>
          <p:nvPr/>
        </p:nvSpPr>
        <p:spPr bwMode="auto">
          <a:xfrm>
            <a:off x="1911350" y="2580912"/>
            <a:ext cx="76200" cy="79375"/>
          </a:xfrm>
          <a:prstGeom prst="ellipse">
            <a:avLst/>
          </a:prstGeom>
          <a:solidFill>
            <a:schemeClr val="bg1"/>
          </a:solidFill>
          <a:ln w="12700">
            <a:solidFill>
              <a:srgbClr val="000000"/>
            </a:solidFill>
            <a:round/>
            <a:headEnd/>
            <a:tailEnd/>
          </a:ln>
          <a:extLst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98" name="Oval 73"/>
          <p:cNvSpPr>
            <a:spLocks noChangeAspect="1" noChangeArrowheads="1"/>
          </p:cNvSpPr>
          <p:nvPr/>
        </p:nvSpPr>
        <p:spPr bwMode="auto">
          <a:xfrm>
            <a:off x="2174875" y="2174512"/>
            <a:ext cx="74613" cy="74612"/>
          </a:xfrm>
          <a:prstGeom prst="ellipse">
            <a:avLst/>
          </a:prstGeom>
          <a:solidFill>
            <a:srgbClr val="000000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99" name="Oval 74"/>
          <p:cNvSpPr>
            <a:spLocks noChangeAspect="1" noChangeArrowheads="1"/>
          </p:cNvSpPr>
          <p:nvPr/>
        </p:nvSpPr>
        <p:spPr bwMode="auto">
          <a:xfrm>
            <a:off x="2174875" y="3787775"/>
            <a:ext cx="74613" cy="74613"/>
          </a:xfrm>
          <a:prstGeom prst="ellipse">
            <a:avLst/>
          </a:prstGeom>
          <a:solidFill>
            <a:srgbClr val="000000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100" name="Line 75"/>
          <p:cNvSpPr>
            <a:spLocks noChangeAspect="1" noChangeShapeType="1"/>
          </p:cNvSpPr>
          <p:nvPr/>
        </p:nvSpPr>
        <p:spPr bwMode="auto">
          <a:xfrm>
            <a:off x="1836738" y="4401344"/>
            <a:ext cx="0" cy="261937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01" name="Line 76"/>
          <p:cNvSpPr>
            <a:spLocks noChangeAspect="1" noChangeShapeType="1"/>
          </p:cNvSpPr>
          <p:nvPr/>
        </p:nvSpPr>
        <p:spPr bwMode="auto">
          <a:xfrm flipH="1">
            <a:off x="1685925" y="4651375"/>
            <a:ext cx="150813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02" name="Line 77"/>
          <p:cNvSpPr>
            <a:spLocks noChangeAspect="1" noChangeShapeType="1"/>
          </p:cNvSpPr>
          <p:nvPr/>
        </p:nvSpPr>
        <p:spPr bwMode="auto">
          <a:xfrm>
            <a:off x="1685925" y="4651375"/>
            <a:ext cx="0" cy="301625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03" name="Line 78"/>
          <p:cNvSpPr>
            <a:spLocks noChangeAspect="1" noChangeShapeType="1"/>
          </p:cNvSpPr>
          <p:nvPr/>
        </p:nvSpPr>
        <p:spPr bwMode="auto">
          <a:xfrm flipV="1">
            <a:off x="1685925" y="4953000"/>
            <a:ext cx="150813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04" name="Line 79"/>
          <p:cNvSpPr>
            <a:spLocks noChangeAspect="1" noChangeShapeType="1"/>
          </p:cNvSpPr>
          <p:nvPr/>
        </p:nvSpPr>
        <p:spPr bwMode="auto">
          <a:xfrm>
            <a:off x="1836738" y="4951413"/>
            <a:ext cx="0" cy="187325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05" name="Line 80"/>
          <p:cNvSpPr>
            <a:spLocks noChangeAspect="1" noChangeShapeType="1"/>
          </p:cNvSpPr>
          <p:nvPr/>
        </p:nvSpPr>
        <p:spPr bwMode="auto">
          <a:xfrm flipH="1">
            <a:off x="1611313" y="4651375"/>
            <a:ext cx="0" cy="301625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06" name="Line 81"/>
          <p:cNvSpPr>
            <a:spLocks noChangeAspect="1" noChangeShapeType="1"/>
          </p:cNvSpPr>
          <p:nvPr/>
        </p:nvSpPr>
        <p:spPr bwMode="auto">
          <a:xfrm flipH="1">
            <a:off x="785813" y="4800600"/>
            <a:ext cx="8255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07" name="Oval 82"/>
          <p:cNvSpPr>
            <a:spLocks noChangeAspect="1" noChangeArrowheads="1"/>
          </p:cNvSpPr>
          <p:nvPr/>
        </p:nvSpPr>
        <p:spPr bwMode="auto">
          <a:xfrm>
            <a:off x="1798638" y="5138738"/>
            <a:ext cx="76200" cy="74612"/>
          </a:xfrm>
          <a:prstGeom prst="ellipse">
            <a:avLst/>
          </a:prstGeom>
          <a:solidFill>
            <a:srgbClr val="000000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108" name="Oval 83"/>
          <p:cNvSpPr>
            <a:spLocks noChangeAspect="1" noChangeArrowheads="1"/>
          </p:cNvSpPr>
          <p:nvPr/>
        </p:nvSpPr>
        <p:spPr bwMode="auto">
          <a:xfrm>
            <a:off x="1798638" y="3787775"/>
            <a:ext cx="76200" cy="74613"/>
          </a:xfrm>
          <a:prstGeom prst="ellipse">
            <a:avLst/>
          </a:prstGeom>
          <a:solidFill>
            <a:srgbClr val="000000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109" name="Line 84"/>
          <p:cNvSpPr>
            <a:spLocks noChangeAspect="1" noChangeShapeType="1"/>
          </p:cNvSpPr>
          <p:nvPr/>
        </p:nvSpPr>
        <p:spPr bwMode="auto">
          <a:xfrm>
            <a:off x="1836738" y="3825875"/>
            <a:ext cx="0" cy="261938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10" name="Line 85"/>
          <p:cNvSpPr>
            <a:spLocks noChangeAspect="1" noChangeShapeType="1"/>
          </p:cNvSpPr>
          <p:nvPr/>
        </p:nvSpPr>
        <p:spPr bwMode="auto">
          <a:xfrm flipH="1">
            <a:off x="1685925" y="4087813"/>
            <a:ext cx="150813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11" name="Line 86"/>
          <p:cNvSpPr>
            <a:spLocks noChangeAspect="1" noChangeShapeType="1"/>
          </p:cNvSpPr>
          <p:nvPr/>
        </p:nvSpPr>
        <p:spPr bwMode="auto">
          <a:xfrm>
            <a:off x="1685925" y="4089400"/>
            <a:ext cx="0" cy="300038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12" name="Line 87"/>
          <p:cNvSpPr>
            <a:spLocks noChangeAspect="1" noChangeShapeType="1"/>
          </p:cNvSpPr>
          <p:nvPr/>
        </p:nvSpPr>
        <p:spPr bwMode="auto">
          <a:xfrm>
            <a:off x="1685925" y="4389438"/>
            <a:ext cx="150813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13" name="Line 88"/>
          <p:cNvSpPr>
            <a:spLocks noChangeAspect="1" noChangeShapeType="1"/>
          </p:cNvSpPr>
          <p:nvPr/>
        </p:nvSpPr>
        <p:spPr bwMode="auto">
          <a:xfrm flipH="1">
            <a:off x="1611313" y="4089400"/>
            <a:ext cx="0" cy="300038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14" name="Line 89"/>
          <p:cNvSpPr>
            <a:spLocks noChangeAspect="1" noChangeShapeType="1"/>
          </p:cNvSpPr>
          <p:nvPr/>
        </p:nvSpPr>
        <p:spPr bwMode="auto">
          <a:xfrm flipH="1">
            <a:off x="785813" y="4238625"/>
            <a:ext cx="8255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15" name="Line 90"/>
          <p:cNvSpPr>
            <a:spLocks noChangeAspect="1" noChangeShapeType="1"/>
          </p:cNvSpPr>
          <p:nvPr/>
        </p:nvSpPr>
        <p:spPr bwMode="auto">
          <a:xfrm>
            <a:off x="1349375" y="2885713"/>
            <a:ext cx="0" cy="1910126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16" name="Line 91"/>
          <p:cNvSpPr>
            <a:spLocks noChangeAspect="1" noChangeShapeType="1"/>
          </p:cNvSpPr>
          <p:nvPr/>
        </p:nvSpPr>
        <p:spPr bwMode="auto">
          <a:xfrm>
            <a:off x="1724025" y="2623774"/>
            <a:ext cx="0" cy="261938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17" name="Line 92"/>
          <p:cNvSpPr>
            <a:spLocks noChangeAspect="1" noChangeShapeType="1"/>
          </p:cNvSpPr>
          <p:nvPr/>
        </p:nvSpPr>
        <p:spPr bwMode="auto">
          <a:xfrm flipH="1">
            <a:off x="1349375" y="2885712"/>
            <a:ext cx="37465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18" name="Text Box 93"/>
          <p:cNvSpPr txBox="1">
            <a:spLocks noChangeAspect="1" noChangeArrowheads="1"/>
          </p:cNvSpPr>
          <p:nvPr/>
        </p:nvSpPr>
        <p:spPr bwMode="auto">
          <a:xfrm>
            <a:off x="298450" y="4537075"/>
            <a:ext cx="674688" cy="450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/>
              <a:t>inb</a:t>
            </a:r>
            <a:endParaRPr lang="en-US" altLang="sv-SE"/>
          </a:p>
        </p:txBody>
      </p:sp>
      <p:sp>
        <p:nvSpPr>
          <p:cNvPr id="119" name="Text Box 94"/>
          <p:cNvSpPr txBox="1">
            <a:spLocks noChangeAspect="1" noChangeArrowheads="1"/>
          </p:cNvSpPr>
          <p:nvPr/>
        </p:nvSpPr>
        <p:spPr bwMode="auto">
          <a:xfrm>
            <a:off x="306388" y="4035425"/>
            <a:ext cx="666750" cy="465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/>
              <a:t>ina</a:t>
            </a:r>
            <a:endParaRPr lang="en-US" altLang="sv-SE"/>
          </a:p>
        </p:txBody>
      </p:sp>
      <p:sp>
        <p:nvSpPr>
          <p:cNvPr id="120" name="Text Box 95"/>
          <p:cNvSpPr txBox="1">
            <a:spLocks noChangeAspect="1" noChangeArrowheads="1"/>
          </p:cNvSpPr>
          <p:nvPr/>
        </p:nvSpPr>
        <p:spPr bwMode="auto">
          <a:xfrm>
            <a:off x="2898531" y="3638550"/>
            <a:ext cx="635000" cy="398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/>
              <a:t>out</a:t>
            </a:r>
            <a:endParaRPr lang="en-US" altLang="sv-SE"/>
          </a:p>
        </p:txBody>
      </p:sp>
      <p:sp>
        <p:nvSpPr>
          <p:cNvPr id="143" name="Text Box 96"/>
          <p:cNvSpPr txBox="1">
            <a:spLocks noChangeAspect="1" noChangeArrowheads="1"/>
          </p:cNvSpPr>
          <p:nvPr/>
        </p:nvSpPr>
        <p:spPr bwMode="auto">
          <a:xfrm>
            <a:off x="2587625" y="1985599"/>
            <a:ext cx="712788" cy="450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/>
              <a:t>V</a:t>
            </a:r>
            <a:r>
              <a:rPr lang="en-US" altLang="sv-SE" sz="1400" baseline="-25000"/>
              <a:t>DD</a:t>
            </a:r>
            <a:endParaRPr lang="en-US" altLang="sv-SE"/>
          </a:p>
        </p:txBody>
      </p:sp>
      <p:sp>
        <p:nvSpPr>
          <p:cNvPr id="144" name="Text Box 97"/>
          <p:cNvSpPr txBox="1">
            <a:spLocks noChangeAspect="1" noChangeArrowheads="1"/>
          </p:cNvSpPr>
          <p:nvPr/>
        </p:nvSpPr>
        <p:spPr bwMode="auto">
          <a:xfrm>
            <a:off x="2587625" y="4989513"/>
            <a:ext cx="712788" cy="455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/>
              <a:t>V</a:t>
            </a:r>
            <a:r>
              <a:rPr lang="en-US" altLang="sv-SE" sz="1400" baseline="-25000"/>
              <a:t>SS</a:t>
            </a:r>
            <a:endParaRPr lang="en-US" altLang="sv-SE"/>
          </a:p>
        </p:txBody>
      </p:sp>
      <p:sp>
        <p:nvSpPr>
          <p:cNvPr id="145" name="Line 98"/>
          <p:cNvSpPr>
            <a:spLocks noChangeAspect="1" noChangeShapeType="1"/>
          </p:cNvSpPr>
          <p:nvPr/>
        </p:nvSpPr>
        <p:spPr bwMode="auto">
          <a:xfrm>
            <a:off x="1011238" y="2623774"/>
            <a:ext cx="0" cy="1614851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 dirty="0"/>
          </a:p>
        </p:txBody>
      </p:sp>
      <p:sp>
        <p:nvSpPr>
          <p:cNvPr id="146" name="Oval 99"/>
          <p:cNvSpPr>
            <a:spLocks noChangeAspect="1" noChangeArrowheads="1"/>
          </p:cNvSpPr>
          <p:nvPr/>
        </p:nvSpPr>
        <p:spPr bwMode="auto">
          <a:xfrm>
            <a:off x="1311275" y="4764088"/>
            <a:ext cx="74613" cy="74612"/>
          </a:xfrm>
          <a:prstGeom prst="ellipse">
            <a:avLst/>
          </a:prstGeom>
          <a:solidFill>
            <a:srgbClr val="000000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147" name="Oval 100"/>
          <p:cNvSpPr>
            <a:spLocks noChangeAspect="1" noChangeArrowheads="1"/>
          </p:cNvSpPr>
          <p:nvPr/>
        </p:nvSpPr>
        <p:spPr bwMode="auto">
          <a:xfrm>
            <a:off x="973138" y="4200525"/>
            <a:ext cx="76200" cy="76200"/>
          </a:xfrm>
          <a:prstGeom prst="ellipse">
            <a:avLst/>
          </a:prstGeom>
          <a:solidFill>
            <a:srgbClr val="000000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grpSp>
        <p:nvGrpSpPr>
          <p:cNvPr id="148" name="Group 147"/>
          <p:cNvGrpSpPr/>
          <p:nvPr/>
        </p:nvGrpSpPr>
        <p:grpSpPr>
          <a:xfrm flipH="1">
            <a:off x="2204276" y="3825874"/>
            <a:ext cx="713551" cy="1350963"/>
            <a:chOff x="2051568" y="930098"/>
            <a:chExt cx="713551" cy="1350963"/>
          </a:xfrm>
        </p:grpSpPr>
        <p:sp>
          <p:nvSpPr>
            <p:cNvPr id="149" name="Line 50"/>
            <p:cNvSpPr>
              <a:spLocks noChangeAspect="1" noChangeShapeType="1"/>
            </p:cNvSpPr>
            <p:nvPr/>
          </p:nvSpPr>
          <p:spPr bwMode="auto">
            <a:xfrm flipV="1">
              <a:off x="2761944" y="1762923"/>
              <a:ext cx="0" cy="518138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150" name="Line 51"/>
            <p:cNvSpPr>
              <a:spLocks noChangeShapeType="1"/>
            </p:cNvSpPr>
            <p:nvPr/>
          </p:nvSpPr>
          <p:spPr bwMode="auto">
            <a:xfrm flipH="1" flipV="1">
              <a:off x="2617481" y="1762925"/>
              <a:ext cx="147638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151" name="Line 52"/>
            <p:cNvSpPr>
              <a:spLocks noChangeAspect="1" noChangeShapeType="1"/>
            </p:cNvSpPr>
            <p:nvPr/>
          </p:nvSpPr>
          <p:spPr bwMode="auto">
            <a:xfrm flipV="1">
              <a:off x="2617481" y="1477175"/>
              <a:ext cx="1588" cy="28575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152" name="Line 53"/>
            <p:cNvSpPr>
              <a:spLocks noChangeShapeType="1"/>
            </p:cNvSpPr>
            <p:nvPr/>
          </p:nvSpPr>
          <p:spPr bwMode="auto">
            <a:xfrm flipV="1">
              <a:off x="2617481" y="1477175"/>
              <a:ext cx="144000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153" name="Line 54"/>
            <p:cNvSpPr>
              <a:spLocks noChangeAspect="1" noChangeShapeType="1"/>
            </p:cNvSpPr>
            <p:nvPr/>
          </p:nvSpPr>
          <p:spPr bwMode="auto">
            <a:xfrm flipV="1">
              <a:off x="2760356" y="930098"/>
              <a:ext cx="0" cy="547075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154" name="Line 55"/>
            <p:cNvSpPr>
              <a:spLocks noChangeShapeType="1"/>
            </p:cNvSpPr>
            <p:nvPr/>
          </p:nvSpPr>
          <p:spPr bwMode="auto">
            <a:xfrm flipH="1" flipV="1">
              <a:off x="2556178" y="1477175"/>
              <a:ext cx="0" cy="28575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155" name="Line 56"/>
            <p:cNvSpPr>
              <a:spLocks noChangeAspect="1" noChangeShapeType="1"/>
            </p:cNvSpPr>
            <p:nvPr/>
          </p:nvSpPr>
          <p:spPr bwMode="auto">
            <a:xfrm flipH="1" flipV="1">
              <a:off x="2051568" y="1621636"/>
              <a:ext cx="504000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</p:grpSp>
      <p:sp>
        <p:nvSpPr>
          <p:cNvPr id="157" name="Oval 82"/>
          <p:cNvSpPr>
            <a:spLocks noChangeAspect="1" noChangeArrowheads="1"/>
          </p:cNvSpPr>
          <p:nvPr/>
        </p:nvSpPr>
        <p:spPr bwMode="auto">
          <a:xfrm>
            <a:off x="2169814" y="5144841"/>
            <a:ext cx="76200" cy="74612"/>
          </a:xfrm>
          <a:prstGeom prst="ellipse">
            <a:avLst/>
          </a:prstGeom>
          <a:solidFill>
            <a:srgbClr val="000000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158" name="Line 64"/>
          <p:cNvSpPr>
            <a:spLocks noChangeAspect="1" noChangeShapeType="1"/>
          </p:cNvSpPr>
          <p:nvPr/>
        </p:nvSpPr>
        <p:spPr bwMode="auto">
          <a:xfrm>
            <a:off x="1819031" y="3821969"/>
            <a:ext cx="1125538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59" name="Line 50"/>
          <p:cNvSpPr>
            <a:spLocks noChangeAspect="1" noChangeShapeType="1"/>
          </p:cNvSpPr>
          <p:nvPr/>
        </p:nvSpPr>
        <p:spPr bwMode="auto">
          <a:xfrm flipV="1">
            <a:off x="1834577" y="3580301"/>
            <a:ext cx="1588" cy="249237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0" name="Line 51"/>
          <p:cNvSpPr>
            <a:spLocks noChangeShapeType="1"/>
          </p:cNvSpPr>
          <p:nvPr/>
        </p:nvSpPr>
        <p:spPr bwMode="auto">
          <a:xfrm flipH="1" flipV="1">
            <a:off x="1840195" y="3580301"/>
            <a:ext cx="147638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1" name="Line 52"/>
          <p:cNvSpPr>
            <a:spLocks noChangeShapeType="1"/>
          </p:cNvSpPr>
          <p:nvPr/>
        </p:nvSpPr>
        <p:spPr bwMode="auto">
          <a:xfrm flipV="1">
            <a:off x="2059018" y="3294551"/>
            <a:ext cx="0" cy="28575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2" name="Line 53"/>
          <p:cNvSpPr>
            <a:spLocks noChangeShapeType="1"/>
          </p:cNvSpPr>
          <p:nvPr/>
        </p:nvSpPr>
        <p:spPr bwMode="auto">
          <a:xfrm flipV="1">
            <a:off x="1840195" y="3294551"/>
            <a:ext cx="1440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3" name="Line 54"/>
          <p:cNvSpPr>
            <a:spLocks noChangeAspect="1" noChangeShapeType="1"/>
          </p:cNvSpPr>
          <p:nvPr/>
        </p:nvSpPr>
        <p:spPr bwMode="auto">
          <a:xfrm flipV="1">
            <a:off x="1834577" y="3043726"/>
            <a:ext cx="1588" cy="250825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4" name="Line 55"/>
          <p:cNvSpPr>
            <a:spLocks noChangeShapeType="1"/>
          </p:cNvSpPr>
          <p:nvPr/>
        </p:nvSpPr>
        <p:spPr bwMode="auto">
          <a:xfrm flipH="1" flipV="1">
            <a:off x="1987581" y="3294551"/>
            <a:ext cx="0" cy="28575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" name="Line 56"/>
          <p:cNvSpPr>
            <a:spLocks noChangeAspect="1" noChangeShapeType="1"/>
          </p:cNvSpPr>
          <p:nvPr/>
        </p:nvSpPr>
        <p:spPr bwMode="auto">
          <a:xfrm flipH="1" flipV="1">
            <a:off x="2061334" y="3437426"/>
            <a:ext cx="634215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6" name="Line 98"/>
          <p:cNvSpPr>
            <a:spLocks noChangeAspect="1" noChangeShapeType="1"/>
          </p:cNvSpPr>
          <p:nvPr/>
        </p:nvSpPr>
        <p:spPr bwMode="auto">
          <a:xfrm>
            <a:off x="2703365" y="3434000"/>
            <a:ext cx="0" cy="10800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grpSp>
        <p:nvGrpSpPr>
          <p:cNvPr id="239" name="Group 238"/>
          <p:cNvGrpSpPr/>
          <p:nvPr/>
        </p:nvGrpSpPr>
        <p:grpSpPr>
          <a:xfrm>
            <a:off x="6437134" y="4275091"/>
            <a:ext cx="144734" cy="972000"/>
            <a:chOff x="3876186" y="4256916"/>
            <a:chExt cx="144734" cy="972000"/>
          </a:xfrm>
        </p:grpSpPr>
        <p:sp>
          <p:nvSpPr>
            <p:cNvPr id="242" name="Rectangle 3817"/>
            <p:cNvSpPr>
              <a:spLocks noChangeAspect="1" noChangeArrowheads="1"/>
            </p:cNvSpPr>
            <p:nvPr/>
          </p:nvSpPr>
          <p:spPr bwMode="auto">
            <a:xfrm>
              <a:off x="3889528" y="4312980"/>
              <a:ext cx="114300" cy="114300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243" name="Rectangle 3808"/>
            <p:cNvSpPr>
              <a:spLocks noChangeArrowheads="1"/>
            </p:cNvSpPr>
            <p:nvPr/>
          </p:nvSpPr>
          <p:spPr bwMode="auto">
            <a:xfrm>
              <a:off x="3876186" y="4256916"/>
              <a:ext cx="144734" cy="972000"/>
            </a:xfrm>
            <a:prstGeom prst="rect">
              <a:avLst/>
            </a:prstGeom>
            <a:solidFill>
              <a:srgbClr val="0070C0">
                <a:alpha val="70195"/>
              </a:srgbClr>
            </a:solidFill>
            <a:ln w="9525">
              <a:solidFill>
                <a:srgbClr val="0070C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</p:grpSp>
      <p:grpSp>
        <p:nvGrpSpPr>
          <p:cNvPr id="3" name="Group 2"/>
          <p:cNvGrpSpPr/>
          <p:nvPr/>
        </p:nvGrpSpPr>
        <p:grpSpPr>
          <a:xfrm>
            <a:off x="5694637" y="3586939"/>
            <a:ext cx="1567520" cy="929393"/>
            <a:chOff x="5694637" y="3586939"/>
            <a:chExt cx="1567520" cy="929393"/>
          </a:xfrm>
        </p:grpSpPr>
        <p:sp>
          <p:nvSpPr>
            <p:cNvPr id="271" name="Rectangle 3830"/>
            <p:cNvSpPr>
              <a:spLocks noChangeAspect="1" noChangeArrowheads="1"/>
            </p:cNvSpPr>
            <p:nvPr/>
          </p:nvSpPr>
          <p:spPr bwMode="auto">
            <a:xfrm>
              <a:off x="6850416" y="4321528"/>
              <a:ext cx="114300" cy="114300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278" name="Rectangle 3845"/>
            <p:cNvSpPr>
              <a:spLocks noChangeArrowheads="1"/>
            </p:cNvSpPr>
            <p:nvPr/>
          </p:nvSpPr>
          <p:spPr bwMode="auto">
            <a:xfrm>
              <a:off x="6851391" y="3667564"/>
              <a:ext cx="126000" cy="828000"/>
            </a:xfrm>
            <a:prstGeom prst="rect">
              <a:avLst/>
            </a:prstGeom>
            <a:solidFill>
              <a:srgbClr val="0070C0">
                <a:alpha val="70195"/>
              </a:srgbClr>
            </a:solidFill>
            <a:ln w="9525">
              <a:solidFill>
                <a:srgbClr val="0070C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280" name="Text Box 95"/>
            <p:cNvSpPr txBox="1">
              <a:spLocks noChangeAspect="1" noChangeArrowheads="1"/>
            </p:cNvSpPr>
            <p:nvPr/>
          </p:nvSpPr>
          <p:spPr bwMode="auto">
            <a:xfrm>
              <a:off x="6991048" y="3586939"/>
              <a:ext cx="271109" cy="2388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36000" rIns="36000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altLang="sv-SE" sz="1100" dirty="0" smtClean="0"/>
                <a:t>out</a:t>
              </a:r>
              <a:endParaRPr lang="en-US" altLang="sv-SE" sz="1100" dirty="0"/>
            </a:p>
          </p:txBody>
        </p:sp>
        <p:sp>
          <p:nvSpPr>
            <p:cNvPr id="433" name="Rectangle 432"/>
            <p:cNvSpPr>
              <a:spLocks noChangeArrowheads="1"/>
            </p:cNvSpPr>
            <p:nvPr/>
          </p:nvSpPr>
          <p:spPr bwMode="auto">
            <a:xfrm>
              <a:off x="5712552" y="4340067"/>
              <a:ext cx="119009" cy="122566"/>
            </a:xfrm>
            <a:prstGeom prst="rect">
              <a:avLst/>
            </a:prstGeom>
            <a:solidFill>
              <a:schemeClr val="tx1"/>
            </a:solidFill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434" name="Rectangle 3808"/>
            <p:cNvSpPr>
              <a:spLocks noChangeArrowheads="1"/>
            </p:cNvSpPr>
            <p:nvPr/>
          </p:nvSpPr>
          <p:spPr bwMode="auto">
            <a:xfrm>
              <a:off x="5700280" y="4084332"/>
              <a:ext cx="144734" cy="432000"/>
            </a:xfrm>
            <a:prstGeom prst="rect">
              <a:avLst/>
            </a:prstGeom>
            <a:solidFill>
              <a:srgbClr val="0070C0">
                <a:alpha val="70195"/>
              </a:srgbClr>
            </a:solidFill>
            <a:ln w="9525">
              <a:solidFill>
                <a:srgbClr val="0070C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435" name="Rectangle 9297"/>
            <p:cNvSpPr>
              <a:spLocks noChangeArrowheads="1"/>
            </p:cNvSpPr>
            <p:nvPr/>
          </p:nvSpPr>
          <p:spPr bwMode="auto">
            <a:xfrm>
              <a:off x="5694637" y="3939186"/>
              <a:ext cx="1152000" cy="144000"/>
            </a:xfrm>
            <a:prstGeom prst="rect">
              <a:avLst/>
            </a:prstGeom>
            <a:solidFill>
              <a:srgbClr val="0070C0">
                <a:alpha val="70195"/>
              </a:srgbClr>
            </a:solidFill>
            <a:ln w="6350">
              <a:solidFill>
                <a:srgbClr val="0070C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279" name="Rectangle 3821"/>
            <p:cNvSpPr>
              <a:spLocks noChangeAspect="1" noChangeArrowheads="1"/>
            </p:cNvSpPr>
            <p:nvPr/>
          </p:nvSpPr>
          <p:spPr bwMode="auto">
            <a:xfrm rot="10800000">
              <a:off x="6856871" y="3703852"/>
              <a:ext cx="121698" cy="118800"/>
            </a:xfrm>
            <a:prstGeom prst="rect">
              <a:avLst/>
            </a:prstGeom>
            <a:solidFill>
              <a:srgbClr val="CC33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</p:grpSp>
      <p:sp>
        <p:nvSpPr>
          <p:cNvPr id="233" name="Text Box 30"/>
          <p:cNvSpPr txBox="1">
            <a:spLocks noChangeAspect="1" noChangeArrowheads="1"/>
          </p:cNvSpPr>
          <p:nvPr/>
        </p:nvSpPr>
        <p:spPr bwMode="auto">
          <a:xfrm>
            <a:off x="6281491" y="4849853"/>
            <a:ext cx="604830" cy="234155"/>
          </a:xfrm>
          <a:prstGeom prst="rect">
            <a:avLst/>
          </a:prstGeom>
          <a:noFill/>
          <a:ln>
            <a:noFill/>
          </a:ln>
        </p:spPr>
        <p:txBody>
          <a:bodyPr lIns="54000" tIns="18000" rIns="54000" bIns="18000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altLang="sv-SE" sz="1000" dirty="0" smtClean="0">
                <a:latin typeface="Calibri" panose="020F0502020204030204" pitchFamily="34" charset="0"/>
              </a:rPr>
              <a:t>AOI12</a:t>
            </a:r>
            <a:endParaRPr lang="en-US" altLang="sv-SE" sz="1000" dirty="0">
              <a:latin typeface="Calibri" panose="020F0502020204030204" pitchFamily="34" charset="0"/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5704456" y="2334244"/>
            <a:ext cx="900000" cy="239756"/>
            <a:chOff x="5704456" y="2334244"/>
            <a:chExt cx="900000" cy="239756"/>
          </a:xfrm>
        </p:grpSpPr>
        <p:sp>
          <p:nvSpPr>
            <p:cNvPr id="195" name="Rectangle 9296"/>
            <p:cNvSpPr>
              <a:spLocks noChangeAspect="1" noChangeArrowheads="1"/>
            </p:cNvSpPr>
            <p:nvPr/>
          </p:nvSpPr>
          <p:spPr bwMode="auto">
            <a:xfrm>
              <a:off x="5711202" y="2374157"/>
              <a:ext cx="115887" cy="115887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196" name="Rectangle 9296"/>
            <p:cNvSpPr>
              <a:spLocks noChangeAspect="1" noChangeArrowheads="1"/>
            </p:cNvSpPr>
            <p:nvPr/>
          </p:nvSpPr>
          <p:spPr bwMode="auto">
            <a:xfrm>
              <a:off x="6475298" y="2366406"/>
              <a:ext cx="115887" cy="115887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197" name="Rectangle 196"/>
            <p:cNvSpPr>
              <a:spLocks noChangeArrowheads="1"/>
            </p:cNvSpPr>
            <p:nvPr/>
          </p:nvSpPr>
          <p:spPr bwMode="auto">
            <a:xfrm>
              <a:off x="5704456" y="2448000"/>
              <a:ext cx="900000" cy="126000"/>
            </a:xfrm>
            <a:prstGeom prst="rect">
              <a:avLst/>
            </a:prstGeom>
            <a:solidFill>
              <a:srgbClr val="0070C0">
                <a:alpha val="69803"/>
              </a:srgbClr>
            </a:solidFill>
            <a:ln w="6350" cap="flat" cmpd="sng" algn="ctr">
              <a:solidFill>
                <a:srgbClr val="0070C0">
                  <a:alpha val="69804"/>
                </a:srgb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198" name="Rectangle 197"/>
            <p:cNvSpPr>
              <a:spLocks noChangeArrowheads="1"/>
            </p:cNvSpPr>
            <p:nvPr/>
          </p:nvSpPr>
          <p:spPr bwMode="auto">
            <a:xfrm>
              <a:off x="5716880" y="2334244"/>
              <a:ext cx="126000" cy="144000"/>
            </a:xfrm>
            <a:prstGeom prst="rect">
              <a:avLst/>
            </a:prstGeom>
            <a:solidFill>
              <a:srgbClr val="0070C0">
                <a:alpha val="69803"/>
              </a:srgbClr>
            </a:solidFill>
            <a:ln w="6350" cap="flat" cmpd="sng" algn="ctr">
              <a:solidFill>
                <a:srgbClr val="0070C0">
                  <a:alpha val="69804"/>
                </a:srgb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199" name="Rectangle 198"/>
            <p:cNvSpPr>
              <a:spLocks noChangeArrowheads="1"/>
            </p:cNvSpPr>
            <p:nvPr/>
          </p:nvSpPr>
          <p:spPr bwMode="auto">
            <a:xfrm>
              <a:off x="6467500" y="2334244"/>
              <a:ext cx="126000" cy="144000"/>
            </a:xfrm>
            <a:prstGeom prst="rect">
              <a:avLst/>
            </a:prstGeom>
            <a:solidFill>
              <a:srgbClr val="0070C0">
                <a:alpha val="69803"/>
              </a:srgbClr>
            </a:solidFill>
            <a:ln w="6350" cap="flat" cmpd="sng" algn="ctr">
              <a:solidFill>
                <a:srgbClr val="0070C0">
                  <a:alpha val="69804"/>
                </a:srgb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</p:grp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sv-SE" smtClean="0"/>
              <a:t>2016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ED6E5F8-F9E8-41A2-8750-8834BED80EBD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  <p:sp>
        <p:nvSpPr>
          <p:cNvPr id="187" name="Down Arrow 186"/>
          <p:cNvSpPr/>
          <p:nvPr/>
        </p:nvSpPr>
        <p:spPr bwMode="auto">
          <a:xfrm rot="10800000">
            <a:off x="1874838" y="5247091"/>
            <a:ext cx="284341" cy="309100"/>
          </a:xfrm>
          <a:prstGeom prst="downArrow">
            <a:avLst/>
          </a:prstGeom>
          <a:solidFill>
            <a:schemeClr val="bg1">
              <a:lumMod val="50000"/>
            </a:schemeClr>
          </a:solidFill>
          <a:ln w="9525">
            <a:solidFill>
              <a:srgbClr val="000000"/>
            </a:solidFill>
            <a:round/>
            <a:headEnd/>
            <a:tailEnd/>
          </a:ln>
          <a:extLst/>
        </p:spPr>
        <p:txBody>
          <a:bodyPr rtlCol="0" anchor="ctr"/>
          <a:lstStyle/>
          <a:p>
            <a:pPr algn="ctr"/>
            <a:endParaRPr lang="sv-SE"/>
          </a:p>
        </p:txBody>
      </p:sp>
      <p:grpSp>
        <p:nvGrpSpPr>
          <p:cNvPr id="188" name="Group 187"/>
          <p:cNvGrpSpPr/>
          <p:nvPr/>
        </p:nvGrpSpPr>
        <p:grpSpPr>
          <a:xfrm>
            <a:off x="1705050" y="3483552"/>
            <a:ext cx="643412" cy="321320"/>
            <a:chOff x="1241048" y="2042064"/>
            <a:chExt cx="643412" cy="321320"/>
          </a:xfrm>
        </p:grpSpPr>
        <p:sp>
          <p:nvSpPr>
            <p:cNvPr id="190" name="Down Arrow 189"/>
            <p:cNvSpPr/>
            <p:nvPr/>
          </p:nvSpPr>
          <p:spPr bwMode="auto">
            <a:xfrm>
              <a:off x="1600119" y="2054284"/>
              <a:ext cx="284341" cy="309100"/>
            </a:xfrm>
            <a:prstGeom prst="downArrow">
              <a:avLst/>
            </a:prstGeom>
            <a:solidFill>
              <a:schemeClr val="bg1">
                <a:lumMod val="50000"/>
              </a:schemeClr>
            </a:solidFill>
            <a:ln w="952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191" name="Down Arrow 190"/>
            <p:cNvSpPr/>
            <p:nvPr/>
          </p:nvSpPr>
          <p:spPr bwMode="auto">
            <a:xfrm>
              <a:off x="1241048" y="2042064"/>
              <a:ext cx="284341" cy="309100"/>
            </a:xfrm>
            <a:prstGeom prst="downArrow">
              <a:avLst/>
            </a:prstGeom>
            <a:solidFill>
              <a:schemeClr val="bg1">
                <a:lumMod val="50000"/>
              </a:schemeClr>
            </a:solidFill>
            <a:ln w="952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 rtlCol="0" anchor="ctr"/>
            <a:lstStyle/>
            <a:p>
              <a:pPr algn="ctr"/>
              <a:endParaRPr lang="sv-SE"/>
            </a:p>
          </p:txBody>
        </p:sp>
      </p:grpSp>
      <p:grpSp>
        <p:nvGrpSpPr>
          <p:cNvPr id="7" name="Group 6"/>
          <p:cNvGrpSpPr/>
          <p:nvPr/>
        </p:nvGrpSpPr>
        <p:grpSpPr>
          <a:xfrm>
            <a:off x="6066264" y="1563436"/>
            <a:ext cx="143108" cy="756000"/>
            <a:chOff x="6066264" y="1563436"/>
            <a:chExt cx="143108" cy="756000"/>
          </a:xfrm>
        </p:grpSpPr>
        <p:sp>
          <p:nvSpPr>
            <p:cNvPr id="237" name="Rectangle 9296"/>
            <p:cNvSpPr>
              <a:spLocks noChangeAspect="1" noChangeArrowheads="1"/>
            </p:cNvSpPr>
            <p:nvPr/>
          </p:nvSpPr>
          <p:spPr bwMode="auto">
            <a:xfrm>
              <a:off x="6090728" y="2127161"/>
              <a:ext cx="115887" cy="115887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238" name="Rectangle 3814"/>
            <p:cNvSpPr>
              <a:spLocks noChangeArrowheads="1"/>
            </p:cNvSpPr>
            <p:nvPr/>
          </p:nvSpPr>
          <p:spPr bwMode="auto">
            <a:xfrm>
              <a:off x="6066264" y="1563436"/>
              <a:ext cx="143108" cy="756000"/>
            </a:xfrm>
            <a:prstGeom prst="rect">
              <a:avLst/>
            </a:prstGeom>
            <a:solidFill>
              <a:srgbClr val="0070C0">
                <a:alpha val="70195"/>
              </a:srgbClr>
            </a:solidFill>
            <a:ln w="9525">
              <a:solidFill>
                <a:srgbClr val="0070C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</p:grpSp>
      <p:sp>
        <p:nvSpPr>
          <p:cNvPr id="194" name="Down Arrow 193"/>
          <p:cNvSpPr/>
          <p:nvPr/>
        </p:nvSpPr>
        <p:spPr bwMode="auto">
          <a:xfrm>
            <a:off x="1675516" y="1848743"/>
            <a:ext cx="284341" cy="309100"/>
          </a:xfrm>
          <a:prstGeom prst="downArrow">
            <a:avLst/>
          </a:prstGeom>
          <a:solidFill>
            <a:schemeClr val="bg1">
              <a:lumMod val="50000"/>
            </a:schemeClr>
          </a:solidFill>
          <a:ln w="9525">
            <a:solidFill>
              <a:srgbClr val="000000"/>
            </a:solidFill>
            <a:round/>
            <a:headEnd/>
            <a:tailEnd/>
          </a:ln>
          <a:extLst/>
        </p:spPr>
        <p:txBody>
          <a:bodyPr rtlCol="0" anchor="ctr"/>
          <a:lstStyle/>
          <a:p>
            <a:pPr algn="ctr"/>
            <a:endParaRPr lang="sv-SE"/>
          </a:p>
        </p:txBody>
      </p:sp>
      <p:grpSp>
        <p:nvGrpSpPr>
          <p:cNvPr id="200" name="Group 199"/>
          <p:cNvGrpSpPr/>
          <p:nvPr/>
        </p:nvGrpSpPr>
        <p:grpSpPr>
          <a:xfrm rot="10800000">
            <a:off x="1360586" y="3059622"/>
            <a:ext cx="964689" cy="313082"/>
            <a:chOff x="1241048" y="2050302"/>
            <a:chExt cx="964689" cy="313082"/>
          </a:xfrm>
        </p:grpSpPr>
        <p:sp>
          <p:nvSpPr>
            <p:cNvPr id="201" name="Down Arrow 200"/>
            <p:cNvSpPr/>
            <p:nvPr/>
          </p:nvSpPr>
          <p:spPr bwMode="auto">
            <a:xfrm>
              <a:off x="1921396" y="2054284"/>
              <a:ext cx="284341" cy="309100"/>
            </a:xfrm>
            <a:prstGeom prst="downArrow">
              <a:avLst/>
            </a:prstGeom>
            <a:solidFill>
              <a:schemeClr val="bg1">
                <a:lumMod val="50000"/>
              </a:schemeClr>
            </a:solidFill>
            <a:ln w="952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202" name="Down Arrow 201"/>
            <p:cNvSpPr/>
            <p:nvPr/>
          </p:nvSpPr>
          <p:spPr bwMode="auto">
            <a:xfrm>
              <a:off x="1241048" y="2050302"/>
              <a:ext cx="284341" cy="309100"/>
            </a:xfrm>
            <a:prstGeom prst="downArrow">
              <a:avLst/>
            </a:prstGeom>
            <a:solidFill>
              <a:schemeClr val="bg1">
                <a:lumMod val="50000"/>
              </a:schemeClr>
            </a:solidFill>
            <a:ln w="952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 rtlCol="0" anchor="ctr"/>
            <a:lstStyle/>
            <a:p>
              <a:pPr algn="ctr"/>
              <a:endParaRPr lang="sv-SE"/>
            </a:p>
          </p:txBody>
        </p:sp>
      </p:grpSp>
      <p:grpSp>
        <p:nvGrpSpPr>
          <p:cNvPr id="9" name="Group 8"/>
          <p:cNvGrpSpPr/>
          <p:nvPr/>
        </p:nvGrpSpPr>
        <p:grpSpPr>
          <a:xfrm>
            <a:off x="6851387" y="2294436"/>
            <a:ext cx="126000" cy="1368000"/>
            <a:chOff x="6851387" y="2294436"/>
            <a:chExt cx="126000" cy="1368000"/>
          </a:xfrm>
        </p:grpSpPr>
        <p:sp>
          <p:nvSpPr>
            <p:cNvPr id="204" name="Rectangle 9050"/>
            <p:cNvSpPr>
              <a:spLocks noChangeAspect="1" noChangeArrowheads="1"/>
            </p:cNvSpPr>
            <p:nvPr/>
          </p:nvSpPr>
          <p:spPr bwMode="auto">
            <a:xfrm>
              <a:off x="6853354" y="2371059"/>
              <a:ext cx="114300" cy="115887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203" name="Rectangle 3845"/>
            <p:cNvSpPr>
              <a:spLocks noChangeArrowheads="1"/>
            </p:cNvSpPr>
            <p:nvPr/>
          </p:nvSpPr>
          <p:spPr bwMode="auto">
            <a:xfrm>
              <a:off x="6851387" y="2294436"/>
              <a:ext cx="126000" cy="1368000"/>
            </a:xfrm>
            <a:prstGeom prst="rect">
              <a:avLst/>
            </a:prstGeom>
            <a:solidFill>
              <a:srgbClr val="0070C0">
                <a:alpha val="70195"/>
              </a:srgbClr>
            </a:solidFill>
            <a:ln w="9525">
              <a:solidFill>
                <a:srgbClr val="0070C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</p:grpSp>
      <p:sp>
        <p:nvSpPr>
          <p:cNvPr id="205" name="Freeform 204"/>
          <p:cNvSpPr/>
          <p:nvPr/>
        </p:nvSpPr>
        <p:spPr bwMode="auto">
          <a:xfrm flipV="1">
            <a:off x="1838241" y="3862388"/>
            <a:ext cx="366036" cy="1259522"/>
          </a:xfrm>
          <a:custGeom>
            <a:avLst/>
            <a:gdLst>
              <a:gd name="connsiteX0" fmla="*/ 0 w 725087"/>
              <a:gd name="connsiteY0" fmla="*/ 609600 h 609600"/>
              <a:gd name="connsiteX1" fmla="*/ 16476 w 725087"/>
              <a:gd name="connsiteY1" fmla="*/ 494270 h 609600"/>
              <a:gd name="connsiteX2" fmla="*/ 32952 w 725087"/>
              <a:gd name="connsiteY2" fmla="*/ 337752 h 609600"/>
              <a:gd name="connsiteX3" fmla="*/ 65903 w 725087"/>
              <a:gd name="connsiteY3" fmla="*/ 238897 h 609600"/>
              <a:gd name="connsiteX4" fmla="*/ 82379 w 725087"/>
              <a:gd name="connsiteY4" fmla="*/ 181233 h 609600"/>
              <a:gd name="connsiteX5" fmla="*/ 98854 w 725087"/>
              <a:gd name="connsiteY5" fmla="*/ 156519 h 609600"/>
              <a:gd name="connsiteX6" fmla="*/ 115330 w 725087"/>
              <a:gd name="connsiteY6" fmla="*/ 107092 h 609600"/>
              <a:gd name="connsiteX7" fmla="*/ 131806 w 725087"/>
              <a:gd name="connsiteY7" fmla="*/ 82379 h 609600"/>
              <a:gd name="connsiteX8" fmla="*/ 181233 w 725087"/>
              <a:gd name="connsiteY8" fmla="*/ 41189 h 609600"/>
              <a:gd name="connsiteX9" fmla="*/ 214184 w 725087"/>
              <a:gd name="connsiteY9" fmla="*/ 32952 h 609600"/>
              <a:gd name="connsiteX10" fmla="*/ 238898 w 725087"/>
              <a:gd name="connsiteY10" fmla="*/ 24714 h 609600"/>
              <a:gd name="connsiteX11" fmla="*/ 271849 w 725087"/>
              <a:gd name="connsiteY11" fmla="*/ 16476 h 609600"/>
              <a:gd name="connsiteX12" fmla="*/ 296562 w 725087"/>
              <a:gd name="connsiteY12" fmla="*/ 8238 h 609600"/>
              <a:gd name="connsiteX13" fmla="*/ 362465 w 725087"/>
              <a:gd name="connsiteY13" fmla="*/ 0 h 609600"/>
              <a:gd name="connsiteX14" fmla="*/ 518984 w 725087"/>
              <a:gd name="connsiteY14" fmla="*/ 8238 h 609600"/>
              <a:gd name="connsiteX15" fmla="*/ 543698 w 725087"/>
              <a:gd name="connsiteY15" fmla="*/ 32952 h 609600"/>
              <a:gd name="connsiteX16" fmla="*/ 568411 w 725087"/>
              <a:gd name="connsiteY16" fmla="*/ 82379 h 609600"/>
              <a:gd name="connsiteX17" fmla="*/ 601362 w 725087"/>
              <a:gd name="connsiteY17" fmla="*/ 140043 h 609600"/>
              <a:gd name="connsiteX18" fmla="*/ 626076 w 725087"/>
              <a:gd name="connsiteY18" fmla="*/ 222422 h 609600"/>
              <a:gd name="connsiteX19" fmla="*/ 642552 w 725087"/>
              <a:gd name="connsiteY19" fmla="*/ 255373 h 609600"/>
              <a:gd name="connsiteX20" fmla="*/ 659027 w 725087"/>
              <a:gd name="connsiteY20" fmla="*/ 304800 h 609600"/>
              <a:gd name="connsiteX21" fmla="*/ 683741 w 725087"/>
              <a:gd name="connsiteY21" fmla="*/ 387179 h 609600"/>
              <a:gd name="connsiteX22" fmla="*/ 700216 w 725087"/>
              <a:gd name="connsiteY22" fmla="*/ 436606 h 609600"/>
              <a:gd name="connsiteX23" fmla="*/ 708454 w 725087"/>
              <a:gd name="connsiteY23" fmla="*/ 461319 h 609600"/>
              <a:gd name="connsiteX24" fmla="*/ 716692 w 725087"/>
              <a:gd name="connsiteY24" fmla="*/ 535460 h 609600"/>
              <a:gd name="connsiteX25" fmla="*/ 724930 w 725087"/>
              <a:gd name="connsiteY25" fmla="*/ 593125 h 609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</a:cxnLst>
            <a:rect l="l" t="t" r="r" b="b"/>
            <a:pathLst>
              <a:path w="725087" h="609600">
                <a:moveTo>
                  <a:pt x="0" y="609600"/>
                </a:moveTo>
                <a:cubicBezTo>
                  <a:pt x="11612" y="551541"/>
                  <a:pt x="9360" y="568986"/>
                  <a:pt x="16476" y="494270"/>
                </a:cubicBezTo>
                <a:cubicBezTo>
                  <a:pt x="21017" y="446595"/>
                  <a:pt x="23156" y="386734"/>
                  <a:pt x="32952" y="337752"/>
                </a:cubicBezTo>
                <a:cubicBezTo>
                  <a:pt x="58083" y="212096"/>
                  <a:pt x="36221" y="318047"/>
                  <a:pt x="65903" y="238897"/>
                </a:cubicBezTo>
                <a:cubicBezTo>
                  <a:pt x="73823" y="217777"/>
                  <a:pt x="72420" y="201152"/>
                  <a:pt x="82379" y="181233"/>
                </a:cubicBezTo>
                <a:cubicBezTo>
                  <a:pt x="86807" y="172378"/>
                  <a:pt x="94833" y="165566"/>
                  <a:pt x="98854" y="156519"/>
                </a:cubicBezTo>
                <a:cubicBezTo>
                  <a:pt x="105907" y="140649"/>
                  <a:pt x="105696" y="121542"/>
                  <a:pt x="115330" y="107092"/>
                </a:cubicBezTo>
                <a:cubicBezTo>
                  <a:pt x="120822" y="98854"/>
                  <a:pt x="125468" y="89985"/>
                  <a:pt x="131806" y="82379"/>
                </a:cubicBezTo>
                <a:cubicBezTo>
                  <a:pt x="142803" y="69182"/>
                  <a:pt x="164432" y="48389"/>
                  <a:pt x="181233" y="41189"/>
                </a:cubicBezTo>
                <a:cubicBezTo>
                  <a:pt x="191639" y="36729"/>
                  <a:pt x="203298" y="36062"/>
                  <a:pt x="214184" y="32952"/>
                </a:cubicBezTo>
                <a:cubicBezTo>
                  <a:pt x="222534" y="30567"/>
                  <a:pt x="230549" y="27100"/>
                  <a:pt x="238898" y="24714"/>
                </a:cubicBezTo>
                <a:cubicBezTo>
                  <a:pt x="249784" y="21604"/>
                  <a:pt x="260963" y="19586"/>
                  <a:pt x="271849" y="16476"/>
                </a:cubicBezTo>
                <a:cubicBezTo>
                  <a:pt x="280198" y="14090"/>
                  <a:pt x="288019" y="9791"/>
                  <a:pt x="296562" y="8238"/>
                </a:cubicBezTo>
                <a:cubicBezTo>
                  <a:pt x="318344" y="4278"/>
                  <a:pt x="340497" y="2746"/>
                  <a:pt x="362465" y="0"/>
                </a:cubicBezTo>
                <a:cubicBezTo>
                  <a:pt x="414638" y="2746"/>
                  <a:pt x="467582" y="-1108"/>
                  <a:pt x="518984" y="8238"/>
                </a:cubicBezTo>
                <a:cubicBezTo>
                  <a:pt x="530446" y="10322"/>
                  <a:pt x="536240" y="24002"/>
                  <a:pt x="543698" y="32952"/>
                </a:cubicBezTo>
                <a:cubicBezTo>
                  <a:pt x="573208" y="68364"/>
                  <a:pt x="549834" y="45226"/>
                  <a:pt x="568411" y="82379"/>
                </a:cubicBezTo>
                <a:cubicBezTo>
                  <a:pt x="592313" y="130182"/>
                  <a:pt x="579698" y="82270"/>
                  <a:pt x="601362" y="140043"/>
                </a:cubicBezTo>
                <a:cubicBezTo>
                  <a:pt x="619097" y="187337"/>
                  <a:pt x="597913" y="166098"/>
                  <a:pt x="626076" y="222422"/>
                </a:cubicBezTo>
                <a:cubicBezTo>
                  <a:pt x="631568" y="233406"/>
                  <a:pt x="637991" y="243971"/>
                  <a:pt x="642552" y="255373"/>
                </a:cubicBezTo>
                <a:cubicBezTo>
                  <a:pt x="649002" y="271498"/>
                  <a:pt x="653535" y="288324"/>
                  <a:pt x="659027" y="304800"/>
                </a:cubicBezTo>
                <a:cubicBezTo>
                  <a:pt x="681783" y="373069"/>
                  <a:pt x="646011" y="264555"/>
                  <a:pt x="683741" y="387179"/>
                </a:cubicBezTo>
                <a:cubicBezTo>
                  <a:pt x="688848" y="403778"/>
                  <a:pt x="694724" y="420130"/>
                  <a:pt x="700216" y="436606"/>
                </a:cubicBezTo>
                <a:lnTo>
                  <a:pt x="708454" y="461319"/>
                </a:lnTo>
                <a:cubicBezTo>
                  <a:pt x="711200" y="486033"/>
                  <a:pt x="712911" y="510883"/>
                  <a:pt x="716692" y="535460"/>
                </a:cubicBezTo>
                <a:cubicBezTo>
                  <a:pt x="726928" y="601993"/>
                  <a:pt x="724930" y="538469"/>
                  <a:pt x="724930" y="593125"/>
                </a:cubicBezTo>
              </a:path>
            </a:pathLst>
          </a:custGeom>
          <a:noFill/>
          <a:ln w="38100">
            <a:solidFill>
              <a:srgbClr val="FF0000"/>
            </a:solidFill>
            <a:round/>
            <a:headEnd type="non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06" name="Freeform 205"/>
          <p:cNvSpPr/>
          <p:nvPr/>
        </p:nvSpPr>
        <p:spPr bwMode="auto">
          <a:xfrm>
            <a:off x="1506282" y="2223581"/>
            <a:ext cx="739731" cy="1605957"/>
          </a:xfrm>
          <a:custGeom>
            <a:avLst/>
            <a:gdLst>
              <a:gd name="connsiteX0" fmla="*/ 0 w 683740"/>
              <a:gd name="connsiteY0" fmla="*/ 609600 h 1252151"/>
              <a:gd name="connsiteX1" fmla="*/ 131805 w 683740"/>
              <a:gd name="connsiteY1" fmla="*/ 41189 h 1252151"/>
              <a:gd name="connsiteX2" fmla="*/ 172994 w 683740"/>
              <a:gd name="connsiteY2" fmla="*/ 8237 h 1252151"/>
              <a:gd name="connsiteX3" fmla="*/ 345989 w 683740"/>
              <a:gd name="connsiteY3" fmla="*/ 0 h 1252151"/>
              <a:gd name="connsiteX4" fmla="*/ 436605 w 683740"/>
              <a:gd name="connsiteY4" fmla="*/ 8237 h 1252151"/>
              <a:gd name="connsiteX5" fmla="*/ 494270 w 683740"/>
              <a:gd name="connsiteY5" fmla="*/ 24713 h 1252151"/>
              <a:gd name="connsiteX6" fmla="*/ 543697 w 683740"/>
              <a:gd name="connsiteY6" fmla="*/ 57664 h 1252151"/>
              <a:gd name="connsiteX7" fmla="*/ 593124 w 683740"/>
              <a:gd name="connsiteY7" fmla="*/ 98854 h 1252151"/>
              <a:gd name="connsiteX8" fmla="*/ 617838 w 683740"/>
              <a:gd name="connsiteY8" fmla="*/ 148281 h 1252151"/>
              <a:gd name="connsiteX9" fmla="*/ 634313 w 683740"/>
              <a:gd name="connsiteY9" fmla="*/ 181232 h 1252151"/>
              <a:gd name="connsiteX10" fmla="*/ 642551 w 683740"/>
              <a:gd name="connsiteY10" fmla="*/ 205946 h 1252151"/>
              <a:gd name="connsiteX11" fmla="*/ 659027 w 683740"/>
              <a:gd name="connsiteY11" fmla="*/ 230659 h 1252151"/>
              <a:gd name="connsiteX12" fmla="*/ 667265 w 683740"/>
              <a:gd name="connsiteY12" fmla="*/ 263610 h 1252151"/>
              <a:gd name="connsiteX13" fmla="*/ 675502 w 683740"/>
              <a:gd name="connsiteY13" fmla="*/ 288324 h 1252151"/>
              <a:gd name="connsiteX14" fmla="*/ 683740 w 683740"/>
              <a:gd name="connsiteY14" fmla="*/ 387178 h 1252151"/>
              <a:gd name="connsiteX15" fmla="*/ 675502 w 683740"/>
              <a:gd name="connsiteY15" fmla="*/ 444843 h 1252151"/>
              <a:gd name="connsiteX16" fmla="*/ 650789 w 683740"/>
              <a:gd name="connsiteY16" fmla="*/ 494270 h 1252151"/>
              <a:gd name="connsiteX17" fmla="*/ 634313 w 683740"/>
              <a:gd name="connsiteY17" fmla="*/ 527221 h 1252151"/>
              <a:gd name="connsiteX18" fmla="*/ 576648 w 683740"/>
              <a:gd name="connsiteY18" fmla="*/ 584886 h 1252151"/>
              <a:gd name="connsiteX19" fmla="*/ 551935 w 683740"/>
              <a:gd name="connsiteY19" fmla="*/ 601362 h 1252151"/>
              <a:gd name="connsiteX20" fmla="*/ 527221 w 683740"/>
              <a:gd name="connsiteY20" fmla="*/ 659027 h 1252151"/>
              <a:gd name="connsiteX21" fmla="*/ 518983 w 683740"/>
              <a:gd name="connsiteY21" fmla="*/ 716691 h 1252151"/>
              <a:gd name="connsiteX22" fmla="*/ 502508 w 683740"/>
              <a:gd name="connsiteY22" fmla="*/ 774356 h 1252151"/>
              <a:gd name="connsiteX23" fmla="*/ 510746 w 683740"/>
              <a:gd name="connsiteY23" fmla="*/ 1252151 h 1252151"/>
              <a:gd name="connsiteX0" fmla="*/ 0 w 601444"/>
              <a:gd name="connsiteY0" fmla="*/ 630609 h 1265995"/>
              <a:gd name="connsiteX1" fmla="*/ 49509 w 601444"/>
              <a:gd name="connsiteY1" fmla="*/ 55033 h 1265995"/>
              <a:gd name="connsiteX2" fmla="*/ 90698 w 601444"/>
              <a:gd name="connsiteY2" fmla="*/ 22081 h 1265995"/>
              <a:gd name="connsiteX3" fmla="*/ 263693 w 601444"/>
              <a:gd name="connsiteY3" fmla="*/ 13844 h 1265995"/>
              <a:gd name="connsiteX4" fmla="*/ 354309 w 601444"/>
              <a:gd name="connsiteY4" fmla="*/ 22081 h 1265995"/>
              <a:gd name="connsiteX5" fmla="*/ 411974 w 601444"/>
              <a:gd name="connsiteY5" fmla="*/ 38557 h 1265995"/>
              <a:gd name="connsiteX6" fmla="*/ 461401 w 601444"/>
              <a:gd name="connsiteY6" fmla="*/ 71508 h 1265995"/>
              <a:gd name="connsiteX7" fmla="*/ 510828 w 601444"/>
              <a:gd name="connsiteY7" fmla="*/ 112698 h 1265995"/>
              <a:gd name="connsiteX8" fmla="*/ 535542 w 601444"/>
              <a:gd name="connsiteY8" fmla="*/ 162125 h 1265995"/>
              <a:gd name="connsiteX9" fmla="*/ 552017 w 601444"/>
              <a:gd name="connsiteY9" fmla="*/ 195076 h 1265995"/>
              <a:gd name="connsiteX10" fmla="*/ 560255 w 601444"/>
              <a:gd name="connsiteY10" fmla="*/ 219790 h 1265995"/>
              <a:gd name="connsiteX11" fmla="*/ 576731 w 601444"/>
              <a:gd name="connsiteY11" fmla="*/ 244503 h 1265995"/>
              <a:gd name="connsiteX12" fmla="*/ 584969 w 601444"/>
              <a:gd name="connsiteY12" fmla="*/ 277454 h 1265995"/>
              <a:gd name="connsiteX13" fmla="*/ 593206 w 601444"/>
              <a:gd name="connsiteY13" fmla="*/ 302168 h 1265995"/>
              <a:gd name="connsiteX14" fmla="*/ 601444 w 601444"/>
              <a:gd name="connsiteY14" fmla="*/ 401022 h 1265995"/>
              <a:gd name="connsiteX15" fmla="*/ 593206 w 601444"/>
              <a:gd name="connsiteY15" fmla="*/ 458687 h 1265995"/>
              <a:gd name="connsiteX16" fmla="*/ 568493 w 601444"/>
              <a:gd name="connsiteY16" fmla="*/ 508114 h 1265995"/>
              <a:gd name="connsiteX17" fmla="*/ 552017 w 601444"/>
              <a:gd name="connsiteY17" fmla="*/ 541065 h 1265995"/>
              <a:gd name="connsiteX18" fmla="*/ 494352 w 601444"/>
              <a:gd name="connsiteY18" fmla="*/ 598730 h 1265995"/>
              <a:gd name="connsiteX19" fmla="*/ 469639 w 601444"/>
              <a:gd name="connsiteY19" fmla="*/ 615206 h 1265995"/>
              <a:gd name="connsiteX20" fmla="*/ 444925 w 601444"/>
              <a:gd name="connsiteY20" fmla="*/ 672871 h 1265995"/>
              <a:gd name="connsiteX21" fmla="*/ 436687 w 601444"/>
              <a:gd name="connsiteY21" fmla="*/ 730535 h 1265995"/>
              <a:gd name="connsiteX22" fmla="*/ 420212 w 601444"/>
              <a:gd name="connsiteY22" fmla="*/ 788200 h 1265995"/>
              <a:gd name="connsiteX23" fmla="*/ 428450 w 601444"/>
              <a:gd name="connsiteY23" fmla="*/ 1265995 h 1265995"/>
              <a:gd name="connsiteX0" fmla="*/ 0 w 601444"/>
              <a:gd name="connsiteY0" fmla="*/ 622892 h 1258278"/>
              <a:gd name="connsiteX1" fmla="*/ 40365 w 601444"/>
              <a:gd name="connsiteY1" fmla="*/ 176275 h 1258278"/>
              <a:gd name="connsiteX2" fmla="*/ 90698 w 601444"/>
              <a:gd name="connsiteY2" fmla="*/ 14364 h 1258278"/>
              <a:gd name="connsiteX3" fmla="*/ 263693 w 601444"/>
              <a:gd name="connsiteY3" fmla="*/ 6127 h 1258278"/>
              <a:gd name="connsiteX4" fmla="*/ 354309 w 601444"/>
              <a:gd name="connsiteY4" fmla="*/ 14364 h 1258278"/>
              <a:gd name="connsiteX5" fmla="*/ 411974 w 601444"/>
              <a:gd name="connsiteY5" fmla="*/ 30840 h 1258278"/>
              <a:gd name="connsiteX6" fmla="*/ 461401 w 601444"/>
              <a:gd name="connsiteY6" fmla="*/ 63791 h 1258278"/>
              <a:gd name="connsiteX7" fmla="*/ 510828 w 601444"/>
              <a:gd name="connsiteY7" fmla="*/ 104981 h 1258278"/>
              <a:gd name="connsiteX8" fmla="*/ 535542 w 601444"/>
              <a:gd name="connsiteY8" fmla="*/ 154408 h 1258278"/>
              <a:gd name="connsiteX9" fmla="*/ 552017 w 601444"/>
              <a:gd name="connsiteY9" fmla="*/ 187359 h 1258278"/>
              <a:gd name="connsiteX10" fmla="*/ 560255 w 601444"/>
              <a:gd name="connsiteY10" fmla="*/ 212073 h 1258278"/>
              <a:gd name="connsiteX11" fmla="*/ 576731 w 601444"/>
              <a:gd name="connsiteY11" fmla="*/ 236786 h 1258278"/>
              <a:gd name="connsiteX12" fmla="*/ 584969 w 601444"/>
              <a:gd name="connsiteY12" fmla="*/ 269737 h 1258278"/>
              <a:gd name="connsiteX13" fmla="*/ 593206 w 601444"/>
              <a:gd name="connsiteY13" fmla="*/ 294451 h 1258278"/>
              <a:gd name="connsiteX14" fmla="*/ 601444 w 601444"/>
              <a:gd name="connsiteY14" fmla="*/ 393305 h 1258278"/>
              <a:gd name="connsiteX15" fmla="*/ 593206 w 601444"/>
              <a:gd name="connsiteY15" fmla="*/ 450970 h 1258278"/>
              <a:gd name="connsiteX16" fmla="*/ 568493 w 601444"/>
              <a:gd name="connsiteY16" fmla="*/ 500397 h 1258278"/>
              <a:gd name="connsiteX17" fmla="*/ 552017 w 601444"/>
              <a:gd name="connsiteY17" fmla="*/ 533348 h 1258278"/>
              <a:gd name="connsiteX18" fmla="*/ 494352 w 601444"/>
              <a:gd name="connsiteY18" fmla="*/ 591013 h 1258278"/>
              <a:gd name="connsiteX19" fmla="*/ 469639 w 601444"/>
              <a:gd name="connsiteY19" fmla="*/ 607489 h 1258278"/>
              <a:gd name="connsiteX20" fmla="*/ 444925 w 601444"/>
              <a:gd name="connsiteY20" fmla="*/ 665154 h 1258278"/>
              <a:gd name="connsiteX21" fmla="*/ 436687 w 601444"/>
              <a:gd name="connsiteY21" fmla="*/ 722818 h 1258278"/>
              <a:gd name="connsiteX22" fmla="*/ 420212 w 601444"/>
              <a:gd name="connsiteY22" fmla="*/ 780483 h 1258278"/>
              <a:gd name="connsiteX23" fmla="*/ 428450 w 601444"/>
              <a:gd name="connsiteY23" fmla="*/ 1258278 h 1258278"/>
              <a:gd name="connsiteX0" fmla="*/ 0 w 601444"/>
              <a:gd name="connsiteY0" fmla="*/ 622892 h 1258278"/>
              <a:gd name="connsiteX1" fmla="*/ 40365 w 601444"/>
              <a:gd name="connsiteY1" fmla="*/ 176275 h 1258278"/>
              <a:gd name="connsiteX2" fmla="*/ 182138 w 601444"/>
              <a:gd name="connsiteY2" fmla="*/ 14364 h 1258278"/>
              <a:gd name="connsiteX3" fmla="*/ 263693 w 601444"/>
              <a:gd name="connsiteY3" fmla="*/ 6127 h 1258278"/>
              <a:gd name="connsiteX4" fmla="*/ 354309 w 601444"/>
              <a:gd name="connsiteY4" fmla="*/ 14364 h 1258278"/>
              <a:gd name="connsiteX5" fmla="*/ 411974 w 601444"/>
              <a:gd name="connsiteY5" fmla="*/ 30840 h 1258278"/>
              <a:gd name="connsiteX6" fmla="*/ 461401 w 601444"/>
              <a:gd name="connsiteY6" fmla="*/ 63791 h 1258278"/>
              <a:gd name="connsiteX7" fmla="*/ 510828 w 601444"/>
              <a:gd name="connsiteY7" fmla="*/ 104981 h 1258278"/>
              <a:gd name="connsiteX8" fmla="*/ 535542 w 601444"/>
              <a:gd name="connsiteY8" fmla="*/ 154408 h 1258278"/>
              <a:gd name="connsiteX9" fmla="*/ 552017 w 601444"/>
              <a:gd name="connsiteY9" fmla="*/ 187359 h 1258278"/>
              <a:gd name="connsiteX10" fmla="*/ 560255 w 601444"/>
              <a:gd name="connsiteY10" fmla="*/ 212073 h 1258278"/>
              <a:gd name="connsiteX11" fmla="*/ 576731 w 601444"/>
              <a:gd name="connsiteY11" fmla="*/ 236786 h 1258278"/>
              <a:gd name="connsiteX12" fmla="*/ 584969 w 601444"/>
              <a:gd name="connsiteY12" fmla="*/ 269737 h 1258278"/>
              <a:gd name="connsiteX13" fmla="*/ 593206 w 601444"/>
              <a:gd name="connsiteY13" fmla="*/ 294451 h 1258278"/>
              <a:gd name="connsiteX14" fmla="*/ 601444 w 601444"/>
              <a:gd name="connsiteY14" fmla="*/ 393305 h 1258278"/>
              <a:gd name="connsiteX15" fmla="*/ 593206 w 601444"/>
              <a:gd name="connsiteY15" fmla="*/ 450970 h 1258278"/>
              <a:gd name="connsiteX16" fmla="*/ 568493 w 601444"/>
              <a:gd name="connsiteY16" fmla="*/ 500397 h 1258278"/>
              <a:gd name="connsiteX17" fmla="*/ 552017 w 601444"/>
              <a:gd name="connsiteY17" fmla="*/ 533348 h 1258278"/>
              <a:gd name="connsiteX18" fmla="*/ 494352 w 601444"/>
              <a:gd name="connsiteY18" fmla="*/ 591013 h 1258278"/>
              <a:gd name="connsiteX19" fmla="*/ 469639 w 601444"/>
              <a:gd name="connsiteY19" fmla="*/ 607489 h 1258278"/>
              <a:gd name="connsiteX20" fmla="*/ 444925 w 601444"/>
              <a:gd name="connsiteY20" fmla="*/ 665154 h 1258278"/>
              <a:gd name="connsiteX21" fmla="*/ 436687 w 601444"/>
              <a:gd name="connsiteY21" fmla="*/ 722818 h 1258278"/>
              <a:gd name="connsiteX22" fmla="*/ 420212 w 601444"/>
              <a:gd name="connsiteY22" fmla="*/ 780483 h 1258278"/>
              <a:gd name="connsiteX23" fmla="*/ 428450 w 601444"/>
              <a:gd name="connsiteY23" fmla="*/ 1258278 h 12582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601444" h="1258278">
                <a:moveTo>
                  <a:pt x="0" y="622892"/>
                </a:moveTo>
                <a:cubicBezTo>
                  <a:pt x="43935" y="433422"/>
                  <a:pt x="10009" y="277696"/>
                  <a:pt x="40365" y="176275"/>
                </a:cubicBezTo>
                <a:cubicBezTo>
                  <a:pt x="70721" y="74854"/>
                  <a:pt x="144917" y="42722"/>
                  <a:pt x="182138" y="14364"/>
                </a:cubicBezTo>
                <a:cubicBezTo>
                  <a:pt x="219359" y="-13994"/>
                  <a:pt x="206028" y="8873"/>
                  <a:pt x="263693" y="6127"/>
                </a:cubicBezTo>
                <a:cubicBezTo>
                  <a:pt x="293898" y="8873"/>
                  <a:pt x="324245" y="10356"/>
                  <a:pt x="354309" y="14364"/>
                </a:cubicBezTo>
                <a:cubicBezTo>
                  <a:pt x="371547" y="16662"/>
                  <a:pt x="395032" y="25193"/>
                  <a:pt x="411974" y="30840"/>
                </a:cubicBezTo>
                <a:cubicBezTo>
                  <a:pt x="428450" y="41824"/>
                  <a:pt x="447399" y="49789"/>
                  <a:pt x="461401" y="63791"/>
                </a:cubicBezTo>
                <a:cubicBezTo>
                  <a:pt x="493116" y="95506"/>
                  <a:pt x="476421" y="82042"/>
                  <a:pt x="510828" y="104981"/>
                </a:cubicBezTo>
                <a:cubicBezTo>
                  <a:pt x="525933" y="150293"/>
                  <a:pt x="509990" y="109691"/>
                  <a:pt x="535542" y="154408"/>
                </a:cubicBezTo>
                <a:cubicBezTo>
                  <a:pt x="541635" y="165070"/>
                  <a:pt x="547180" y="176072"/>
                  <a:pt x="552017" y="187359"/>
                </a:cubicBezTo>
                <a:cubicBezTo>
                  <a:pt x="555438" y="195341"/>
                  <a:pt x="556372" y="204306"/>
                  <a:pt x="560255" y="212073"/>
                </a:cubicBezTo>
                <a:cubicBezTo>
                  <a:pt x="564683" y="220928"/>
                  <a:pt x="571239" y="228548"/>
                  <a:pt x="576731" y="236786"/>
                </a:cubicBezTo>
                <a:cubicBezTo>
                  <a:pt x="579477" y="247770"/>
                  <a:pt x="581859" y="258851"/>
                  <a:pt x="584969" y="269737"/>
                </a:cubicBezTo>
                <a:cubicBezTo>
                  <a:pt x="587354" y="278086"/>
                  <a:pt x="592058" y="285844"/>
                  <a:pt x="593206" y="294451"/>
                </a:cubicBezTo>
                <a:cubicBezTo>
                  <a:pt x="597576" y="327227"/>
                  <a:pt x="598698" y="360354"/>
                  <a:pt x="601444" y="393305"/>
                </a:cubicBezTo>
                <a:cubicBezTo>
                  <a:pt x="598698" y="412527"/>
                  <a:pt x="597014" y="431930"/>
                  <a:pt x="593206" y="450970"/>
                </a:cubicBezTo>
                <a:cubicBezTo>
                  <a:pt x="587397" y="480016"/>
                  <a:pt x="583447" y="474227"/>
                  <a:pt x="568493" y="500397"/>
                </a:cubicBezTo>
                <a:cubicBezTo>
                  <a:pt x="562400" y="511059"/>
                  <a:pt x="558335" y="522818"/>
                  <a:pt x="552017" y="533348"/>
                </a:cubicBezTo>
                <a:cubicBezTo>
                  <a:pt x="518970" y="588427"/>
                  <a:pt x="535781" y="577203"/>
                  <a:pt x="494352" y="591013"/>
                </a:cubicBezTo>
                <a:cubicBezTo>
                  <a:pt x="486114" y="596505"/>
                  <a:pt x="475977" y="599883"/>
                  <a:pt x="469639" y="607489"/>
                </a:cubicBezTo>
                <a:cubicBezTo>
                  <a:pt x="458327" y="621063"/>
                  <a:pt x="450648" y="647984"/>
                  <a:pt x="444925" y="665154"/>
                </a:cubicBezTo>
                <a:cubicBezTo>
                  <a:pt x="442179" y="684375"/>
                  <a:pt x="440160" y="703715"/>
                  <a:pt x="436687" y="722818"/>
                </a:cubicBezTo>
                <a:cubicBezTo>
                  <a:pt x="432548" y="745584"/>
                  <a:pt x="427273" y="759302"/>
                  <a:pt x="420212" y="780483"/>
                </a:cubicBezTo>
                <a:cubicBezTo>
                  <a:pt x="432072" y="1076973"/>
                  <a:pt x="428450" y="917725"/>
                  <a:pt x="428450" y="1258278"/>
                </a:cubicBezTo>
              </a:path>
            </a:pathLst>
          </a:custGeom>
          <a:noFill/>
          <a:ln w="38100">
            <a:solidFill>
              <a:srgbClr val="FF0000"/>
            </a:solidFill>
            <a:round/>
            <a:headEnd type="non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08" name="Oval 60"/>
          <p:cNvSpPr>
            <a:spLocks noChangeAspect="1" noChangeArrowheads="1"/>
          </p:cNvSpPr>
          <p:nvPr/>
        </p:nvSpPr>
        <p:spPr bwMode="auto">
          <a:xfrm>
            <a:off x="2065351" y="3395322"/>
            <a:ext cx="74612" cy="74613"/>
          </a:xfrm>
          <a:prstGeom prst="ellipse">
            <a:avLst/>
          </a:prstGeom>
          <a:solidFill>
            <a:schemeClr val="bg1"/>
          </a:solidFill>
          <a:ln w="12700">
            <a:solidFill>
              <a:srgbClr val="000000"/>
            </a:solidFill>
            <a:round/>
            <a:headEnd/>
            <a:tailEnd/>
          </a:ln>
          <a:extLst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0229143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7" grpId="0" animBg="1"/>
      <p:bldP spid="187" grpId="1" animBg="1"/>
      <p:bldP spid="194" grpId="0" animBg="1"/>
      <p:bldP spid="194" grpId="1" animBg="1"/>
      <p:bldP spid="205" grpId="0" animBg="1"/>
      <p:bldP spid="206" grpId="0" animBg="1"/>
    </p:bldLst>
  </p:timing>
  <p:extLst mod="1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3" name="Picture 6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7211" y="2752396"/>
            <a:ext cx="2851314" cy="16344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24" name="Group 123"/>
          <p:cNvGrpSpPr/>
          <p:nvPr/>
        </p:nvGrpSpPr>
        <p:grpSpPr>
          <a:xfrm>
            <a:off x="4212000" y="1547897"/>
            <a:ext cx="3737342" cy="3710941"/>
            <a:chOff x="4212000" y="1547897"/>
            <a:chExt cx="3737342" cy="3710941"/>
          </a:xfrm>
        </p:grpSpPr>
        <p:sp>
          <p:nvSpPr>
            <p:cNvPr id="129" name="Rectangle 128"/>
            <p:cNvSpPr>
              <a:spLocks noChangeAspect="1"/>
            </p:cNvSpPr>
            <p:nvPr/>
          </p:nvSpPr>
          <p:spPr bwMode="auto">
            <a:xfrm>
              <a:off x="4327275" y="1627307"/>
              <a:ext cx="3503058" cy="1910566"/>
            </a:xfrm>
            <a:prstGeom prst="rect">
              <a:avLst/>
            </a:prstGeom>
            <a:solidFill>
              <a:srgbClr val="CC9900">
                <a:alpha val="50196"/>
              </a:srgbClr>
            </a:solidFill>
            <a:ln w="25400" cap="flat" cmpd="sng" algn="ctr">
              <a:solidFill>
                <a:srgbClr val="CC9900"/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130" name="Rectangle 129"/>
            <p:cNvSpPr>
              <a:spLocks noChangeArrowheads="1"/>
            </p:cNvSpPr>
            <p:nvPr/>
          </p:nvSpPr>
          <p:spPr bwMode="auto">
            <a:xfrm>
              <a:off x="4212000" y="1627307"/>
              <a:ext cx="3737342" cy="1907202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lg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131" name="Rectangle 130"/>
            <p:cNvSpPr>
              <a:spLocks noChangeArrowheads="1"/>
            </p:cNvSpPr>
            <p:nvPr/>
          </p:nvSpPr>
          <p:spPr bwMode="auto">
            <a:xfrm>
              <a:off x="4212000" y="3537873"/>
              <a:ext cx="3737342" cy="1634676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grpSp>
          <p:nvGrpSpPr>
            <p:cNvPr id="132" name="Group 131"/>
            <p:cNvGrpSpPr>
              <a:grpSpLocks/>
            </p:cNvGrpSpPr>
            <p:nvPr/>
          </p:nvGrpSpPr>
          <p:grpSpPr bwMode="auto">
            <a:xfrm>
              <a:off x="7159217" y="2054284"/>
              <a:ext cx="542307" cy="2668333"/>
              <a:chOff x="0" y="33870"/>
              <a:chExt cx="1025525" cy="3525243"/>
            </a:xfrm>
          </p:grpSpPr>
          <p:sp>
            <p:nvSpPr>
              <p:cNvPr id="256" name="Rectangle 255"/>
              <p:cNvSpPr>
                <a:spLocks noChangeArrowheads="1"/>
              </p:cNvSpPr>
              <p:nvPr/>
            </p:nvSpPr>
            <p:spPr bwMode="auto">
              <a:xfrm>
                <a:off x="0" y="33870"/>
                <a:ext cx="1025525" cy="1385571"/>
              </a:xfrm>
              <a:prstGeom prst="rect">
                <a:avLst/>
              </a:prstGeom>
              <a:solidFill>
                <a:srgbClr val="92D050"/>
              </a:solidFill>
              <a:ln w="6350" cap="flat" cmpd="sng" algn="ctr">
                <a:solidFill>
                  <a:schemeClr val="tx1">
                    <a:lumMod val="100000"/>
                    <a:lumOff val="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ctr" anchorCtr="0" upright="1">
                <a:noAutofit/>
              </a:bodyPr>
              <a:lstStyle/>
              <a:p>
                <a:endParaRPr lang="sv-SE"/>
              </a:p>
            </p:txBody>
          </p:sp>
          <p:sp>
            <p:nvSpPr>
              <p:cNvPr id="257" name="Rectangle 256"/>
              <p:cNvSpPr>
                <a:spLocks noChangeArrowheads="1"/>
              </p:cNvSpPr>
              <p:nvPr/>
            </p:nvSpPr>
            <p:spPr bwMode="auto">
              <a:xfrm>
                <a:off x="0" y="2656778"/>
                <a:ext cx="1025525" cy="902335"/>
              </a:xfrm>
              <a:prstGeom prst="rect">
                <a:avLst/>
              </a:prstGeom>
              <a:solidFill>
                <a:srgbClr val="92D050"/>
              </a:solidFill>
              <a:ln w="6350" cap="flat" cmpd="sng" algn="ctr">
                <a:solidFill>
                  <a:schemeClr val="tx1">
                    <a:lumMod val="100000"/>
                    <a:lumOff val="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ctr" anchorCtr="0" upright="1">
                <a:noAutofit/>
              </a:bodyPr>
              <a:lstStyle/>
              <a:p>
                <a:endParaRPr lang="sv-SE"/>
              </a:p>
            </p:txBody>
          </p:sp>
        </p:grpSp>
        <p:sp>
          <p:nvSpPr>
            <p:cNvPr id="133" name="Rectangle 132"/>
            <p:cNvSpPr>
              <a:spLocks noChangeArrowheads="1"/>
            </p:cNvSpPr>
            <p:nvPr/>
          </p:nvSpPr>
          <p:spPr bwMode="auto">
            <a:xfrm>
              <a:off x="7371099" y="1836387"/>
              <a:ext cx="119009" cy="3038161"/>
            </a:xfrm>
            <a:prstGeom prst="rect">
              <a:avLst/>
            </a:prstGeom>
            <a:solidFill>
              <a:srgbClr val="FF0000"/>
            </a:solidFill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134" name="Rectangle 133"/>
            <p:cNvSpPr>
              <a:spLocks noChangeArrowheads="1"/>
            </p:cNvSpPr>
            <p:nvPr/>
          </p:nvSpPr>
          <p:spPr bwMode="auto">
            <a:xfrm>
              <a:off x="7194220" y="2276178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135" name="Rectangle 134"/>
            <p:cNvSpPr>
              <a:spLocks noChangeArrowheads="1"/>
            </p:cNvSpPr>
            <p:nvPr/>
          </p:nvSpPr>
          <p:spPr bwMode="auto">
            <a:xfrm>
              <a:off x="7194220" y="2521307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146" name="Rectangle 145"/>
            <p:cNvSpPr>
              <a:spLocks noChangeArrowheads="1"/>
            </p:cNvSpPr>
            <p:nvPr/>
          </p:nvSpPr>
          <p:spPr bwMode="auto">
            <a:xfrm>
              <a:off x="7194220" y="4127203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147" name="Rectangle 146"/>
            <p:cNvSpPr>
              <a:spLocks noChangeArrowheads="1"/>
            </p:cNvSpPr>
            <p:nvPr/>
          </p:nvSpPr>
          <p:spPr bwMode="auto">
            <a:xfrm>
              <a:off x="7194220" y="2766437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148" name="Rectangle 147"/>
            <p:cNvSpPr>
              <a:spLocks noChangeArrowheads="1"/>
            </p:cNvSpPr>
            <p:nvPr/>
          </p:nvSpPr>
          <p:spPr bwMode="auto">
            <a:xfrm>
              <a:off x="7194220" y="4373774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149" name="Rectangle 148"/>
            <p:cNvSpPr>
              <a:spLocks noChangeArrowheads="1"/>
            </p:cNvSpPr>
            <p:nvPr/>
          </p:nvSpPr>
          <p:spPr bwMode="auto">
            <a:xfrm>
              <a:off x="7551246" y="2276178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150" name="Rectangle 149"/>
            <p:cNvSpPr>
              <a:spLocks noChangeArrowheads="1"/>
            </p:cNvSpPr>
            <p:nvPr/>
          </p:nvSpPr>
          <p:spPr bwMode="auto">
            <a:xfrm>
              <a:off x="7551246" y="2521307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162" name="Rectangle 161"/>
            <p:cNvSpPr>
              <a:spLocks noChangeArrowheads="1"/>
            </p:cNvSpPr>
            <p:nvPr/>
          </p:nvSpPr>
          <p:spPr bwMode="auto">
            <a:xfrm>
              <a:off x="7551246" y="4127203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163" name="Rectangle 162"/>
            <p:cNvSpPr>
              <a:spLocks noChangeArrowheads="1"/>
            </p:cNvSpPr>
            <p:nvPr/>
          </p:nvSpPr>
          <p:spPr bwMode="auto">
            <a:xfrm>
              <a:off x="7551246" y="2766437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168" name="Rectangle 167"/>
            <p:cNvSpPr>
              <a:spLocks noChangeArrowheads="1"/>
            </p:cNvSpPr>
            <p:nvPr/>
          </p:nvSpPr>
          <p:spPr bwMode="auto">
            <a:xfrm>
              <a:off x="7551246" y="4373774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169" name="Rectangle 168"/>
            <p:cNvSpPr>
              <a:spLocks noChangeArrowheads="1"/>
            </p:cNvSpPr>
            <p:nvPr/>
          </p:nvSpPr>
          <p:spPr bwMode="auto">
            <a:xfrm>
              <a:off x="7190494" y="3255898"/>
              <a:ext cx="180000" cy="180000"/>
            </a:xfrm>
            <a:prstGeom prst="rect">
              <a:avLst/>
            </a:prstGeom>
            <a:solidFill>
              <a:srgbClr val="FF0000"/>
            </a:solidFill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186" name="Rectangle 3816"/>
            <p:cNvSpPr>
              <a:spLocks noChangeAspect="1" noChangeArrowheads="1"/>
            </p:cNvSpPr>
            <p:nvPr/>
          </p:nvSpPr>
          <p:spPr bwMode="auto">
            <a:xfrm>
              <a:off x="7218517" y="3286385"/>
              <a:ext cx="114300" cy="114300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187" name="Rectangle 186"/>
            <p:cNvSpPr>
              <a:spLocks noChangeArrowheads="1"/>
            </p:cNvSpPr>
            <p:nvPr/>
          </p:nvSpPr>
          <p:spPr bwMode="auto">
            <a:xfrm>
              <a:off x="7217396" y="3282713"/>
              <a:ext cx="119009" cy="122566"/>
            </a:xfrm>
            <a:prstGeom prst="rect">
              <a:avLst/>
            </a:prstGeom>
            <a:solidFill>
              <a:schemeClr val="tx1"/>
            </a:solidFill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188" name="Rectangle 187"/>
            <p:cNvSpPr>
              <a:spLocks noChangeArrowheads="1"/>
            </p:cNvSpPr>
            <p:nvPr/>
          </p:nvSpPr>
          <p:spPr bwMode="auto">
            <a:xfrm>
              <a:off x="4447827" y="4221489"/>
              <a:ext cx="987073" cy="340297"/>
            </a:xfrm>
            <a:prstGeom prst="rect">
              <a:avLst/>
            </a:prstGeom>
            <a:solidFill>
              <a:srgbClr val="92D050"/>
            </a:solidFill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189" name="Rectangle 188"/>
            <p:cNvSpPr>
              <a:spLocks noChangeArrowheads="1"/>
            </p:cNvSpPr>
            <p:nvPr/>
          </p:nvSpPr>
          <p:spPr bwMode="auto">
            <a:xfrm>
              <a:off x="4439281" y="2050253"/>
              <a:ext cx="987073" cy="503717"/>
            </a:xfrm>
            <a:prstGeom prst="rect">
              <a:avLst/>
            </a:prstGeom>
            <a:solidFill>
              <a:srgbClr val="92D050"/>
            </a:solidFill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190" name="Rectangle 189"/>
            <p:cNvSpPr>
              <a:spLocks noChangeArrowheads="1"/>
            </p:cNvSpPr>
            <p:nvPr/>
          </p:nvSpPr>
          <p:spPr bwMode="auto">
            <a:xfrm>
              <a:off x="5667459" y="4221489"/>
              <a:ext cx="1357167" cy="340297"/>
            </a:xfrm>
            <a:prstGeom prst="rect">
              <a:avLst/>
            </a:prstGeom>
            <a:solidFill>
              <a:srgbClr val="92D050"/>
            </a:solidFill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191" name="Rectangle 190"/>
            <p:cNvSpPr>
              <a:spLocks noChangeArrowheads="1"/>
            </p:cNvSpPr>
            <p:nvPr/>
          </p:nvSpPr>
          <p:spPr bwMode="auto">
            <a:xfrm>
              <a:off x="5667459" y="2050253"/>
              <a:ext cx="1357167" cy="503717"/>
            </a:xfrm>
            <a:prstGeom prst="rect">
              <a:avLst/>
            </a:prstGeom>
            <a:solidFill>
              <a:srgbClr val="92D050"/>
            </a:solidFill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192" name="Rectangle 191"/>
            <p:cNvSpPr>
              <a:spLocks noChangeArrowheads="1"/>
            </p:cNvSpPr>
            <p:nvPr/>
          </p:nvSpPr>
          <p:spPr bwMode="auto">
            <a:xfrm>
              <a:off x="6078944" y="2122350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193" name="Rectangle 192"/>
            <p:cNvSpPr>
              <a:spLocks noChangeArrowheads="1"/>
            </p:cNvSpPr>
            <p:nvPr/>
          </p:nvSpPr>
          <p:spPr bwMode="auto">
            <a:xfrm>
              <a:off x="6078944" y="2367479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194" name="Rectangle 193"/>
            <p:cNvSpPr>
              <a:spLocks noChangeArrowheads="1"/>
            </p:cNvSpPr>
            <p:nvPr/>
          </p:nvSpPr>
          <p:spPr bwMode="auto">
            <a:xfrm>
              <a:off x="6078944" y="4330355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195" name="Rectangle 194"/>
            <p:cNvSpPr>
              <a:spLocks noChangeArrowheads="1"/>
            </p:cNvSpPr>
            <p:nvPr/>
          </p:nvSpPr>
          <p:spPr bwMode="auto">
            <a:xfrm>
              <a:off x="5712553" y="2122350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196" name="Rectangle 195"/>
            <p:cNvSpPr>
              <a:spLocks noChangeArrowheads="1"/>
            </p:cNvSpPr>
            <p:nvPr/>
          </p:nvSpPr>
          <p:spPr bwMode="auto">
            <a:xfrm>
              <a:off x="5712553" y="2367479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197" name="Rectangle 196"/>
            <p:cNvSpPr>
              <a:spLocks noChangeArrowheads="1"/>
            </p:cNvSpPr>
            <p:nvPr/>
          </p:nvSpPr>
          <p:spPr bwMode="auto">
            <a:xfrm>
              <a:off x="5712553" y="4330355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198" name="Rectangle 197"/>
            <p:cNvSpPr>
              <a:spLocks noChangeArrowheads="1"/>
            </p:cNvSpPr>
            <p:nvPr/>
          </p:nvSpPr>
          <p:spPr bwMode="auto">
            <a:xfrm>
              <a:off x="6472518" y="2122350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199" name="Rectangle 198"/>
            <p:cNvSpPr>
              <a:spLocks noChangeArrowheads="1"/>
            </p:cNvSpPr>
            <p:nvPr/>
          </p:nvSpPr>
          <p:spPr bwMode="auto">
            <a:xfrm>
              <a:off x="6472518" y="2367479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200" name="Rectangle 199"/>
            <p:cNvSpPr>
              <a:spLocks noChangeArrowheads="1"/>
            </p:cNvSpPr>
            <p:nvPr/>
          </p:nvSpPr>
          <p:spPr bwMode="auto">
            <a:xfrm>
              <a:off x="6446880" y="4330355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201" name="Rectangle 200"/>
            <p:cNvSpPr>
              <a:spLocks noChangeArrowheads="1"/>
            </p:cNvSpPr>
            <p:nvPr/>
          </p:nvSpPr>
          <p:spPr bwMode="auto">
            <a:xfrm>
              <a:off x="6833454" y="2122350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202" name="Rectangle 201"/>
            <p:cNvSpPr>
              <a:spLocks noChangeArrowheads="1"/>
            </p:cNvSpPr>
            <p:nvPr/>
          </p:nvSpPr>
          <p:spPr bwMode="auto">
            <a:xfrm>
              <a:off x="6833454" y="2367479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203" name="Rectangle 202"/>
            <p:cNvSpPr>
              <a:spLocks noChangeArrowheads="1"/>
            </p:cNvSpPr>
            <p:nvPr/>
          </p:nvSpPr>
          <p:spPr bwMode="auto">
            <a:xfrm>
              <a:off x="6833454" y="4330355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204" name="Rectangle 203"/>
            <p:cNvSpPr>
              <a:spLocks noChangeArrowheads="1"/>
            </p:cNvSpPr>
            <p:nvPr/>
          </p:nvSpPr>
          <p:spPr bwMode="auto">
            <a:xfrm>
              <a:off x="4896793" y="2122350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205" name="Rectangle 204"/>
            <p:cNvSpPr>
              <a:spLocks noChangeArrowheads="1"/>
            </p:cNvSpPr>
            <p:nvPr/>
          </p:nvSpPr>
          <p:spPr bwMode="auto">
            <a:xfrm>
              <a:off x="4896793" y="2367479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206" name="Rectangle 205"/>
            <p:cNvSpPr>
              <a:spLocks noChangeArrowheads="1"/>
            </p:cNvSpPr>
            <p:nvPr/>
          </p:nvSpPr>
          <p:spPr bwMode="auto">
            <a:xfrm>
              <a:off x="4896793" y="4330355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207" name="Rectangle 206"/>
            <p:cNvSpPr>
              <a:spLocks noChangeArrowheads="1"/>
            </p:cNvSpPr>
            <p:nvPr/>
          </p:nvSpPr>
          <p:spPr bwMode="auto">
            <a:xfrm>
              <a:off x="5267820" y="2122350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208" name="Rectangle 207"/>
            <p:cNvSpPr>
              <a:spLocks noChangeArrowheads="1"/>
            </p:cNvSpPr>
            <p:nvPr/>
          </p:nvSpPr>
          <p:spPr bwMode="auto">
            <a:xfrm>
              <a:off x="5267820" y="2367479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209" name="Rectangle 208"/>
            <p:cNvSpPr>
              <a:spLocks noChangeArrowheads="1"/>
            </p:cNvSpPr>
            <p:nvPr/>
          </p:nvSpPr>
          <p:spPr bwMode="auto">
            <a:xfrm>
              <a:off x="5276366" y="4330355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210" name="Rectangle 209"/>
            <p:cNvSpPr>
              <a:spLocks noChangeArrowheads="1"/>
            </p:cNvSpPr>
            <p:nvPr/>
          </p:nvSpPr>
          <p:spPr bwMode="auto">
            <a:xfrm>
              <a:off x="4490763" y="2122350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211" name="Rectangle 210"/>
            <p:cNvSpPr>
              <a:spLocks noChangeArrowheads="1"/>
            </p:cNvSpPr>
            <p:nvPr/>
          </p:nvSpPr>
          <p:spPr bwMode="auto">
            <a:xfrm>
              <a:off x="4490763" y="2367479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212" name="Rectangle 211"/>
            <p:cNvSpPr>
              <a:spLocks noChangeArrowheads="1"/>
            </p:cNvSpPr>
            <p:nvPr/>
          </p:nvSpPr>
          <p:spPr bwMode="auto">
            <a:xfrm>
              <a:off x="4499309" y="4330355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213" name="Rectangle 212"/>
            <p:cNvSpPr>
              <a:spLocks noChangeArrowheads="1"/>
            </p:cNvSpPr>
            <p:nvPr/>
          </p:nvSpPr>
          <p:spPr bwMode="auto">
            <a:xfrm>
              <a:off x="4695036" y="1930113"/>
              <a:ext cx="119009" cy="2826844"/>
            </a:xfrm>
            <a:prstGeom prst="rect">
              <a:avLst/>
            </a:prstGeom>
            <a:solidFill>
              <a:srgbClr val="FF0000"/>
            </a:solidFill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214" name="Rectangle 213"/>
            <p:cNvSpPr>
              <a:spLocks noChangeArrowheads="1"/>
            </p:cNvSpPr>
            <p:nvPr/>
          </p:nvSpPr>
          <p:spPr bwMode="auto">
            <a:xfrm>
              <a:off x="5073063" y="1930113"/>
              <a:ext cx="119009" cy="2826844"/>
            </a:xfrm>
            <a:prstGeom prst="rect">
              <a:avLst/>
            </a:prstGeom>
            <a:solidFill>
              <a:srgbClr val="FF0000"/>
            </a:solidFill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215" name="Rectangle 214"/>
            <p:cNvSpPr>
              <a:spLocks noChangeArrowheads="1"/>
            </p:cNvSpPr>
            <p:nvPr/>
          </p:nvSpPr>
          <p:spPr bwMode="auto">
            <a:xfrm>
              <a:off x="6253350" y="1930113"/>
              <a:ext cx="119009" cy="2826844"/>
            </a:xfrm>
            <a:prstGeom prst="rect">
              <a:avLst/>
            </a:prstGeom>
            <a:solidFill>
              <a:srgbClr val="FF0000"/>
            </a:solidFill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216" name="Rectangle 215"/>
            <p:cNvSpPr>
              <a:spLocks noChangeArrowheads="1"/>
            </p:cNvSpPr>
            <p:nvPr/>
          </p:nvSpPr>
          <p:spPr bwMode="auto">
            <a:xfrm>
              <a:off x="6631378" y="1930113"/>
              <a:ext cx="119009" cy="2826844"/>
            </a:xfrm>
            <a:prstGeom prst="rect">
              <a:avLst/>
            </a:prstGeom>
            <a:solidFill>
              <a:srgbClr val="FF0000"/>
            </a:solidFill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grpSp>
          <p:nvGrpSpPr>
            <p:cNvPr id="217" name="Group 216"/>
            <p:cNvGrpSpPr>
              <a:grpSpLocks/>
            </p:cNvGrpSpPr>
            <p:nvPr/>
          </p:nvGrpSpPr>
          <p:grpSpPr bwMode="auto">
            <a:xfrm>
              <a:off x="6212742" y="3244538"/>
              <a:ext cx="158678" cy="163420"/>
              <a:chOff x="0" y="1"/>
              <a:chExt cx="215900" cy="215900"/>
            </a:xfrm>
          </p:grpSpPr>
          <p:sp>
            <p:nvSpPr>
              <p:cNvPr id="254" name="Rectangle 253"/>
              <p:cNvSpPr>
                <a:spLocks noChangeArrowheads="1"/>
              </p:cNvSpPr>
              <p:nvPr/>
            </p:nvSpPr>
            <p:spPr bwMode="auto">
              <a:xfrm>
                <a:off x="0" y="1"/>
                <a:ext cx="215900" cy="215900"/>
              </a:xfrm>
              <a:prstGeom prst="rect">
                <a:avLst/>
              </a:prstGeom>
              <a:solidFill>
                <a:srgbClr val="FF0000"/>
              </a:solidFill>
              <a:ln w="6350" cap="flat" cmpd="sng" algn="ctr">
                <a:solidFill>
                  <a:schemeClr val="tx1">
                    <a:lumMod val="100000"/>
                    <a:lumOff val="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ctr" anchorCtr="0" upright="1">
                <a:noAutofit/>
              </a:bodyPr>
              <a:lstStyle/>
              <a:p>
                <a:endParaRPr lang="sv-SE"/>
              </a:p>
            </p:txBody>
          </p:sp>
          <p:sp>
            <p:nvSpPr>
              <p:cNvPr id="255" name="Rectangle 254"/>
              <p:cNvSpPr>
                <a:spLocks noChangeArrowheads="1"/>
              </p:cNvSpPr>
              <p:nvPr/>
            </p:nvSpPr>
            <p:spPr bwMode="auto">
              <a:xfrm>
                <a:off x="28575" y="28575"/>
                <a:ext cx="161925" cy="161925"/>
              </a:xfrm>
              <a:prstGeom prst="rect">
                <a:avLst/>
              </a:prstGeom>
              <a:solidFill>
                <a:srgbClr val="993300"/>
              </a:solidFill>
              <a:ln w="6350" cap="flat" cmpd="sng" algn="ctr">
                <a:solidFill>
                  <a:schemeClr val="tx1">
                    <a:lumMod val="100000"/>
                    <a:lumOff val="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ctr" anchorCtr="0" upright="1">
                <a:noAutofit/>
              </a:bodyPr>
              <a:lstStyle/>
              <a:p>
                <a:endParaRPr lang="sv-SE"/>
              </a:p>
            </p:txBody>
          </p:sp>
        </p:grpSp>
        <p:grpSp>
          <p:nvGrpSpPr>
            <p:cNvPr id="218" name="Group 217"/>
            <p:cNvGrpSpPr>
              <a:grpSpLocks/>
            </p:cNvGrpSpPr>
            <p:nvPr/>
          </p:nvGrpSpPr>
          <p:grpSpPr bwMode="auto">
            <a:xfrm>
              <a:off x="6593103" y="3244538"/>
              <a:ext cx="158678" cy="163420"/>
              <a:chOff x="0" y="0"/>
              <a:chExt cx="215900" cy="215900"/>
            </a:xfrm>
          </p:grpSpPr>
          <p:sp>
            <p:nvSpPr>
              <p:cNvPr id="252" name="Rectangle 251"/>
              <p:cNvSpPr>
                <a:spLocks noChangeArrowheads="1"/>
              </p:cNvSpPr>
              <p:nvPr/>
            </p:nvSpPr>
            <p:spPr bwMode="auto">
              <a:xfrm>
                <a:off x="0" y="0"/>
                <a:ext cx="215900" cy="215900"/>
              </a:xfrm>
              <a:prstGeom prst="rect">
                <a:avLst/>
              </a:prstGeom>
              <a:solidFill>
                <a:srgbClr val="FF0000"/>
              </a:solidFill>
              <a:ln w="6350" cap="flat" cmpd="sng" algn="ctr">
                <a:solidFill>
                  <a:schemeClr val="tx1">
                    <a:lumMod val="100000"/>
                    <a:lumOff val="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ctr" anchorCtr="0" upright="1">
                <a:noAutofit/>
              </a:bodyPr>
              <a:lstStyle/>
              <a:p>
                <a:endParaRPr lang="sv-SE"/>
              </a:p>
            </p:txBody>
          </p:sp>
          <p:sp>
            <p:nvSpPr>
              <p:cNvPr id="253" name="Rectangle 252"/>
              <p:cNvSpPr>
                <a:spLocks noChangeArrowheads="1"/>
              </p:cNvSpPr>
              <p:nvPr/>
            </p:nvSpPr>
            <p:spPr bwMode="auto">
              <a:xfrm>
                <a:off x="28576" y="28576"/>
                <a:ext cx="161925" cy="161926"/>
              </a:xfrm>
              <a:prstGeom prst="rect">
                <a:avLst/>
              </a:prstGeom>
              <a:solidFill>
                <a:srgbClr val="993300"/>
              </a:solidFill>
              <a:ln w="6350" cap="flat" cmpd="sng" algn="ctr">
                <a:solidFill>
                  <a:schemeClr val="tx1">
                    <a:lumMod val="100000"/>
                    <a:lumOff val="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ctr" anchorCtr="0" upright="1">
                <a:noAutofit/>
              </a:bodyPr>
              <a:lstStyle/>
              <a:p>
                <a:endParaRPr lang="sv-SE"/>
              </a:p>
            </p:txBody>
          </p:sp>
        </p:grpSp>
        <p:sp>
          <p:nvSpPr>
            <p:cNvPr id="219" name="Text Box 95"/>
            <p:cNvSpPr txBox="1">
              <a:spLocks noChangeAspect="1" noChangeArrowheads="1"/>
            </p:cNvSpPr>
            <p:nvPr/>
          </p:nvSpPr>
          <p:spPr bwMode="auto">
            <a:xfrm>
              <a:off x="4482669" y="3196829"/>
              <a:ext cx="327225" cy="3442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36000" rIns="36000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altLang="sv-SE" sz="1100" b="1" dirty="0" smtClean="0"/>
                <a:t>A</a:t>
              </a:r>
              <a:endParaRPr lang="en-US" altLang="sv-SE" sz="1100" b="1" dirty="0"/>
            </a:p>
          </p:txBody>
        </p:sp>
        <p:sp>
          <p:nvSpPr>
            <p:cNvPr id="220" name="Text Box 95"/>
            <p:cNvSpPr txBox="1">
              <a:spLocks noChangeAspect="1" noChangeArrowheads="1"/>
            </p:cNvSpPr>
            <p:nvPr/>
          </p:nvSpPr>
          <p:spPr bwMode="auto">
            <a:xfrm>
              <a:off x="4876809" y="3196829"/>
              <a:ext cx="327225" cy="2848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36000" rIns="36000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altLang="sv-SE" sz="1100" b="1" dirty="0"/>
                <a:t>B</a:t>
              </a:r>
            </a:p>
          </p:txBody>
        </p:sp>
        <p:sp>
          <p:nvSpPr>
            <p:cNvPr id="221" name="Text Box 95"/>
            <p:cNvSpPr txBox="1">
              <a:spLocks noChangeAspect="1" noChangeArrowheads="1"/>
            </p:cNvSpPr>
            <p:nvPr/>
          </p:nvSpPr>
          <p:spPr bwMode="auto">
            <a:xfrm>
              <a:off x="6054433" y="3196829"/>
              <a:ext cx="327225" cy="2848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36000" rIns="36000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altLang="sv-SE" sz="1100" b="1" dirty="0" smtClean="0"/>
                <a:t>D</a:t>
              </a:r>
              <a:endParaRPr lang="en-US" altLang="sv-SE" sz="1100" b="1" dirty="0"/>
            </a:p>
          </p:txBody>
        </p:sp>
        <p:sp>
          <p:nvSpPr>
            <p:cNvPr id="222" name="Text Box 95"/>
            <p:cNvSpPr txBox="1">
              <a:spLocks noChangeAspect="1" noChangeArrowheads="1"/>
            </p:cNvSpPr>
            <p:nvPr/>
          </p:nvSpPr>
          <p:spPr bwMode="auto">
            <a:xfrm>
              <a:off x="6443536" y="3196829"/>
              <a:ext cx="327225" cy="2640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36000" rIns="36000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altLang="sv-SE" sz="1100" b="1" dirty="0"/>
                <a:t>E</a:t>
              </a:r>
            </a:p>
          </p:txBody>
        </p:sp>
        <p:sp>
          <p:nvSpPr>
            <p:cNvPr id="223" name="Rectangle 222"/>
            <p:cNvSpPr>
              <a:spLocks noChangeArrowheads="1"/>
            </p:cNvSpPr>
            <p:nvPr/>
          </p:nvSpPr>
          <p:spPr bwMode="auto">
            <a:xfrm>
              <a:off x="5879668" y="1937030"/>
              <a:ext cx="119009" cy="2826844"/>
            </a:xfrm>
            <a:prstGeom prst="rect">
              <a:avLst/>
            </a:prstGeom>
            <a:solidFill>
              <a:srgbClr val="FF0000"/>
            </a:solidFill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grpSp>
          <p:nvGrpSpPr>
            <p:cNvPr id="224" name="Group 223"/>
            <p:cNvGrpSpPr>
              <a:grpSpLocks/>
            </p:cNvGrpSpPr>
            <p:nvPr/>
          </p:nvGrpSpPr>
          <p:grpSpPr bwMode="auto">
            <a:xfrm>
              <a:off x="5839906" y="3244539"/>
              <a:ext cx="158678" cy="163419"/>
              <a:chOff x="-307136" y="-615066"/>
              <a:chExt cx="215899" cy="215899"/>
            </a:xfrm>
          </p:grpSpPr>
          <p:sp>
            <p:nvSpPr>
              <p:cNvPr id="250" name="Rectangle 249"/>
              <p:cNvSpPr>
                <a:spLocks noChangeArrowheads="1"/>
              </p:cNvSpPr>
              <p:nvPr/>
            </p:nvSpPr>
            <p:spPr bwMode="auto">
              <a:xfrm>
                <a:off x="-307136" y="-615066"/>
                <a:ext cx="215899" cy="215899"/>
              </a:xfrm>
              <a:prstGeom prst="rect">
                <a:avLst/>
              </a:prstGeom>
              <a:solidFill>
                <a:srgbClr val="FF0000"/>
              </a:solidFill>
              <a:ln w="6350" cap="flat" cmpd="sng" algn="ctr">
                <a:solidFill>
                  <a:schemeClr val="tx1">
                    <a:lumMod val="100000"/>
                    <a:lumOff val="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ctr" anchorCtr="0" upright="1">
                <a:noAutofit/>
              </a:bodyPr>
              <a:lstStyle/>
              <a:p>
                <a:endParaRPr lang="sv-SE"/>
              </a:p>
            </p:txBody>
          </p:sp>
          <p:sp>
            <p:nvSpPr>
              <p:cNvPr id="251" name="Rectangle 250"/>
              <p:cNvSpPr>
                <a:spLocks noChangeArrowheads="1"/>
              </p:cNvSpPr>
              <p:nvPr/>
            </p:nvSpPr>
            <p:spPr bwMode="auto">
              <a:xfrm>
                <a:off x="-278561" y="-586479"/>
                <a:ext cx="161922" cy="161927"/>
              </a:xfrm>
              <a:prstGeom prst="rect">
                <a:avLst/>
              </a:prstGeom>
              <a:solidFill>
                <a:srgbClr val="993300"/>
              </a:solidFill>
              <a:ln w="6350" cap="flat" cmpd="sng" algn="ctr">
                <a:solidFill>
                  <a:schemeClr val="tx1">
                    <a:lumMod val="100000"/>
                    <a:lumOff val="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ctr" anchorCtr="0" upright="1">
                <a:noAutofit/>
              </a:bodyPr>
              <a:lstStyle/>
              <a:p>
                <a:endParaRPr lang="sv-SE"/>
              </a:p>
            </p:txBody>
          </p:sp>
        </p:grpSp>
        <p:sp>
          <p:nvSpPr>
            <p:cNvPr id="225" name="Text Box 95"/>
            <p:cNvSpPr txBox="1">
              <a:spLocks noChangeAspect="1" noChangeArrowheads="1"/>
            </p:cNvSpPr>
            <p:nvPr/>
          </p:nvSpPr>
          <p:spPr bwMode="auto">
            <a:xfrm>
              <a:off x="5677385" y="3196829"/>
              <a:ext cx="327225" cy="3442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36000" rIns="36000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altLang="sv-SE" sz="1100" b="1" dirty="0"/>
                <a:t>C</a:t>
              </a:r>
            </a:p>
          </p:txBody>
        </p:sp>
        <p:grpSp>
          <p:nvGrpSpPr>
            <p:cNvPr id="226" name="Group 225"/>
            <p:cNvGrpSpPr>
              <a:grpSpLocks/>
            </p:cNvGrpSpPr>
            <p:nvPr/>
          </p:nvGrpSpPr>
          <p:grpSpPr bwMode="auto">
            <a:xfrm>
              <a:off x="4650582" y="3245750"/>
              <a:ext cx="158678" cy="163419"/>
              <a:chOff x="0" y="-615066"/>
              <a:chExt cx="215900" cy="215899"/>
            </a:xfrm>
          </p:grpSpPr>
          <p:sp>
            <p:nvSpPr>
              <p:cNvPr id="248" name="Rectangle 247"/>
              <p:cNvSpPr>
                <a:spLocks noChangeArrowheads="1"/>
              </p:cNvSpPr>
              <p:nvPr/>
            </p:nvSpPr>
            <p:spPr bwMode="auto">
              <a:xfrm>
                <a:off x="0" y="-615066"/>
                <a:ext cx="215900" cy="215899"/>
              </a:xfrm>
              <a:prstGeom prst="rect">
                <a:avLst/>
              </a:prstGeom>
              <a:solidFill>
                <a:srgbClr val="FF0000"/>
              </a:solidFill>
              <a:ln w="6350" cap="flat" cmpd="sng" algn="ctr">
                <a:solidFill>
                  <a:schemeClr val="tx1">
                    <a:lumMod val="100000"/>
                    <a:lumOff val="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ctr" anchorCtr="0" upright="1">
                <a:noAutofit/>
              </a:bodyPr>
              <a:lstStyle/>
              <a:p>
                <a:endParaRPr lang="sv-SE"/>
              </a:p>
            </p:txBody>
          </p:sp>
          <p:sp>
            <p:nvSpPr>
              <p:cNvPr id="249" name="Rectangle 248"/>
              <p:cNvSpPr>
                <a:spLocks noChangeArrowheads="1"/>
              </p:cNvSpPr>
              <p:nvPr/>
            </p:nvSpPr>
            <p:spPr bwMode="auto">
              <a:xfrm>
                <a:off x="28576" y="-586480"/>
                <a:ext cx="161925" cy="161926"/>
              </a:xfrm>
              <a:prstGeom prst="rect">
                <a:avLst/>
              </a:prstGeom>
              <a:solidFill>
                <a:srgbClr val="993300"/>
              </a:solidFill>
              <a:ln w="6350" cap="flat" cmpd="sng" algn="ctr">
                <a:solidFill>
                  <a:schemeClr val="tx1">
                    <a:lumMod val="100000"/>
                    <a:lumOff val="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ctr" anchorCtr="0" upright="1">
                <a:noAutofit/>
              </a:bodyPr>
              <a:lstStyle/>
              <a:p>
                <a:endParaRPr lang="sv-SE"/>
              </a:p>
            </p:txBody>
          </p:sp>
        </p:grpSp>
        <p:grpSp>
          <p:nvGrpSpPr>
            <p:cNvPr id="227" name="Group 226"/>
            <p:cNvGrpSpPr>
              <a:grpSpLocks/>
            </p:cNvGrpSpPr>
            <p:nvPr/>
          </p:nvGrpSpPr>
          <p:grpSpPr bwMode="auto">
            <a:xfrm>
              <a:off x="5034157" y="3245750"/>
              <a:ext cx="158678" cy="163420"/>
              <a:chOff x="0" y="0"/>
              <a:chExt cx="215900" cy="215900"/>
            </a:xfrm>
          </p:grpSpPr>
          <p:sp>
            <p:nvSpPr>
              <p:cNvPr id="246" name="Rectangle 245"/>
              <p:cNvSpPr>
                <a:spLocks noChangeArrowheads="1"/>
              </p:cNvSpPr>
              <p:nvPr/>
            </p:nvSpPr>
            <p:spPr bwMode="auto">
              <a:xfrm>
                <a:off x="0" y="0"/>
                <a:ext cx="215900" cy="215900"/>
              </a:xfrm>
              <a:prstGeom prst="rect">
                <a:avLst/>
              </a:prstGeom>
              <a:solidFill>
                <a:srgbClr val="FF0000"/>
              </a:solidFill>
              <a:ln w="6350" cap="flat" cmpd="sng" algn="ctr">
                <a:solidFill>
                  <a:schemeClr val="tx1">
                    <a:lumMod val="100000"/>
                    <a:lumOff val="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ctr" anchorCtr="0" upright="1">
                <a:noAutofit/>
              </a:bodyPr>
              <a:lstStyle/>
              <a:p>
                <a:endParaRPr lang="sv-SE"/>
              </a:p>
            </p:txBody>
          </p:sp>
          <p:sp>
            <p:nvSpPr>
              <p:cNvPr id="247" name="Rectangle 246"/>
              <p:cNvSpPr>
                <a:spLocks noChangeArrowheads="1"/>
              </p:cNvSpPr>
              <p:nvPr/>
            </p:nvSpPr>
            <p:spPr bwMode="auto">
              <a:xfrm>
                <a:off x="28576" y="28576"/>
                <a:ext cx="161925" cy="161926"/>
              </a:xfrm>
              <a:prstGeom prst="rect">
                <a:avLst/>
              </a:prstGeom>
              <a:solidFill>
                <a:srgbClr val="993300"/>
              </a:solidFill>
              <a:ln w="6350" cap="flat" cmpd="sng" algn="ctr">
                <a:solidFill>
                  <a:schemeClr val="tx1">
                    <a:lumMod val="100000"/>
                    <a:lumOff val="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ctr" anchorCtr="0" upright="1">
                <a:noAutofit/>
              </a:bodyPr>
              <a:lstStyle/>
              <a:p>
                <a:endParaRPr lang="sv-SE"/>
              </a:p>
            </p:txBody>
          </p:sp>
        </p:grpSp>
        <p:sp>
          <p:nvSpPr>
            <p:cNvPr id="228" name="Rectangle 227"/>
            <p:cNvSpPr>
              <a:spLocks noChangeArrowheads="1"/>
            </p:cNvSpPr>
            <p:nvPr/>
          </p:nvSpPr>
          <p:spPr bwMode="auto">
            <a:xfrm>
              <a:off x="4212000" y="4684213"/>
              <a:ext cx="3737342" cy="571968"/>
            </a:xfrm>
            <a:prstGeom prst="rect">
              <a:avLst/>
            </a:prstGeom>
            <a:solidFill>
              <a:srgbClr val="558ED5">
                <a:alpha val="69803"/>
              </a:srgbClr>
            </a:solidFill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229" name="Rectangle 228"/>
            <p:cNvSpPr>
              <a:spLocks noChangeArrowheads="1"/>
            </p:cNvSpPr>
            <p:nvPr/>
          </p:nvSpPr>
          <p:spPr bwMode="auto">
            <a:xfrm>
              <a:off x="4212000" y="1548000"/>
              <a:ext cx="3737342" cy="571968"/>
            </a:xfrm>
            <a:prstGeom prst="rect">
              <a:avLst/>
            </a:prstGeom>
            <a:solidFill>
              <a:srgbClr val="558ED5">
                <a:alpha val="69803"/>
              </a:srgbClr>
            </a:solidFill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230" name="Rectangle 229"/>
            <p:cNvSpPr>
              <a:spLocks noChangeArrowheads="1"/>
            </p:cNvSpPr>
            <p:nvPr/>
          </p:nvSpPr>
          <p:spPr bwMode="auto">
            <a:xfrm>
              <a:off x="7198606" y="2274330"/>
              <a:ext cx="119009" cy="122566"/>
            </a:xfrm>
            <a:prstGeom prst="rect">
              <a:avLst/>
            </a:prstGeom>
            <a:solidFill>
              <a:schemeClr val="tx1">
                <a:lumMod val="100000"/>
                <a:lumOff val="0"/>
              </a:schemeClr>
            </a:solidFill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231" name="Rectangle 230"/>
            <p:cNvSpPr>
              <a:spLocks noChangeArrowheads="1"/>
            </p:cNvSpPr>
            <p:nvPr/>
          </p:nvSpPr>
          <p:spPr bwMode="auto">
            <a:xfrm>
              <a:off x="7198606" y="4136898"/>
              <a:ext cx="119009" cy="122566"/>
            </a:xfrm>
            <a:prstGeom prst="rect">
              <a:avLst/>
            </a:prstGeom>
            <a:solidFill>
              <a:schemeClr val="tx1">
                <a:lumMod val="100000"/>
                <a:lumOff val="0"/>
              </a:schemeClr>
            </a:solidFill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232" name="Rectangle 231"/>
            <p:cNvSpPr>
              <a:spLocks noChangeArrowheads="1"/>
            </p:cNvSpPr>
            <p:nvPr/>
          </p:nvSpPr>
          <p:spPr bwMode="auto">
            <a:xfrm>
              <a:off x="7198606" y="4382349"/>
              <a:ext cx="119009" cy="122566"/>
            </a:xfrm>
            <a:prstGeom prst="rect">
              <a:avLst/>
            </a:prstGeom>
            <a:solidFill>
              <a:schemeClr val="tx1">
                <a:lumMod val="100000"/>
                <a:lumOff val="0"/>
              </a:schemeClr>
            </a:solidFill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233" name="Rectangle 232"/>
            <p:cNvSpPr>
              <a:spLocks noChangeArrowheads="1"/>
            </p:cNvSpPr>
            <p:nvPr/>
          </p:nvSpPr>
          <p:spPr bwMode="auto">
            <a:xfrm>
              <a:off x="7190546" y="4070838"/>
              <a:ext cx="144000" cy="1188000"/>
            </a:xfrm>
            <a:prstGeom prst="rect">
              <a:avLst/>
            </a:prstGeom>
            <a:solidFill>
              <a:srgbClr val="0070C0">
                <a:alpha val="69803"/>
              </a:srgbClr>
            </a:solidFill>
            <a:ln w="6350" cap="flat" cmpd="sng" algn="ctr">
              <a:solidFill>
                <a:srgbClr val="0070C0">
                  <a:alpha val="69804"/>
                </a:srgb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234" name="Rectangle 233"/>
            <p:cNvSpPr>
              <a:spLocks noChangeArrowheads="1"/>
            </p:cNvSpPr>
            <p:nvPr/>
          </p:nvSpPr>
          <p:spPr bwMode="auto">
            <a:xfrm>
              <a:off x="7550179" y="2274330"/>
              <a:ext cx="119007" cy="122566"/>
            </a:xfrm>
            <a:prstGeom prst="rect">
              <a:avLst/>
            </a:prstGeom>
            <a:solidFill>
              <a:schemeClr val="tx1">
                <a:lumMod val="100000"/>
                <a:lumOff val="0"/>
              </a:schemeClr>
            </a:solidFill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235" name="Rectangle 234"/>
            <p:cNvSpPr>
              <a:spLocks noChangeArrowheads="1"/>
            </p:cNvSpPr>
            <p:nvPr/>
          </p:nvSpPr>
          <p:spPr bwMode="auto">
            <a:xfrm>
              <a:off x="7550179" y="2522164"/>
              <a:ext cx="119007" cy="122566"/>
            </a:xfrm>
            <a:prstGeom prst="rect">
              <a:avLst/>
            </a:prstGeom>
            <a:solidFill>
              <a:schemeClr val="tx1">
                <a:lumMod val="100000"/>
                <a:lumOff val="0"/>
              </a:schemeClr>
            </a:solidFill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236" name="Rectangle 235"/>
            <p:cNvSpPr>
              <a:spLocks noChangeArrowheads="1"/>
            </p:cNvSpPr>
            <p:nvPr/>
          </p:nvSpPr>
          <p:spPr bwMode="auto">
            <a:xfrm>
              <a:off x="7550179" y="2769488"/>
              <a:ext cx="119007" cy="122566"/>
            </a:xfrm>
            <a:prstGeom prst="rect">
              <a:avLst/>
            </a:prstGeom>
            <a:solidFill>
              <a:schemeClr val="tx1">
                <a:lumMod val="100000"/>
                <a:lumOff val="0"/>
              </a:schemeClr>
            </a:solidFill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237" name="Rectangle 236"/>
            <p:cNvSpPr>
              <a:spLocks noChangeArrowheads="1"/>
            </p:cNvSpPr>
            <p:nvPr/>
          </p:nvSpPr>
          <p:spPr bwMode="auto">
            <a:xfrm>
              <a:off x="7550179" y="4128589"/>
              <a:ext cx="119007" cy="122566"/>
            </a:xfrm>
            <a:prstGeom prst="rect">
              <a:avLst/>
            </a:prstGeom>
            <a:solidFill>
              <a:schemeClr val="tx1">
                <a:lumMod val="100000"/>
                <a:lumOff val="0"/>
              </a:schemeClr>
            </a:solidFill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238" name="Rectangle 237"/>
            <p:cNvSpPr>
              <a:spLocks noChangeArrowheads="1"/>
            </p:cNvSpPr>
            <p:nvPr/>
          </p:nvSpPr>
          <p:spPr bwMode="auto">
            <a:xfrm>
              <a:off x="7550179" y="4374995"/>
              <a:ext cx="119007" cy="122566"/>
            </a:xfrm>
            <a:prstGeom prst="rect">
              <a:avLst/>
            </a:prstGeom>
            <a:solidFill>
              <a:schemeClr val="tx1">
                <a:lumMod val="100000"/>
                <a:lumOff val="0"/>
              </a:schemeClr>
            </a:solidFill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239" name="Rectangle 238"/>
            <p:cNvSpPr>
              <a:spLocks noChangeArrowheads="1"/>
            </p:cNvSpPr>
            <p:nvPr/>
          </p:nvSpPr>
          <p:spPr bwMode="auto">
            <a:xfrm>
              <a:off x="7539746" y="2240146"/>
              <a:ext cx="144000" cy="2304000"/>
            </a:xfrm>
            <a:prstGeom prst="rect">
              <a:avLst/>
            </a:prstGeom>
            <a:solidFill>
              <a:srgbClr val="0070C0">
                <a:alpha val="69803"/>
              </a:srgbClr>
            </a:solidFill>
            <a:ln w="6350" cap="flat" cmpd="sng" algn="ctr">
              <a:solidFill>
                <a:srgbClr val="0070C0">
                  <a:alpha val="69804"/>
                </a:srgb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grpSp>
          <p:nvGrpSpPr>
            <p:cNvPr id="240" name="Group 239"/>
            <p:cNvGrpSpPr/>
            <p:nvPr/>
          </p:nvGrpSpPr>
          <p:grpSpPr>
            <a:xfrm>
              <a:off x="7686811" y="3250287"/>
              <a:ext cx="180000" cy="180000"/>
              <a:chOff x="7861036" y="3523832"/>
              <a:chExt cx="180000" cy="180000"/>
            </a:xfrm>
          </p:grpSpPr>
          <p:sp>
            <p:nvSpPr>
              <p:cNvPr id="244" name="Rectangle 243"/>
              <p:cNvSpPr>
                <a:spLocks noChangeArrowheads="1"/>
              </p:cNvSpPr>
              <p:nvPr/>
            </p:nvSpPr>
            <p:spPr bwMode="auto">
              <a:xfrm>
                <a:off x="7861036" y="3523832"/>
                <a:ext cx="180000" cy="180000"/>
              </a:xfrm>
              <a:prstGeom prst="rect">
                <a:avLst/>
              </a:prstGeom>
              <a:solidFill>
                <a:srgbClr val="0070C0">
                  <a:alpha val="69804"/>
                </a:srgbClr>
              </a:solidFill>
              <a:ln w="6350" cap="flat" cmpd="sng" algn="ctr">
                <a:solidFill>
                  <a:srgbClr val="0070C0"/>
                </a:solidFill>
                <a:prstDash val="solid"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ctr" anchorCtr="0" upright="1">
                <a:noAutofit/>
              </a:bodyPr>
              <a:lstStyle/>
              <a:p>
                <a:endParaRPr lang="sv-SE"/>
              </a:p>
            </p:txBody>
          </p:sp>
          <p:sp>
            <p:nvSpPr>
              <p:cNvPr id="245" name="Rectangle 244"/>
              <p:cNvSpPr>
                <a:spLocks noChangeArrowheads="1"/>
              </p:cNvSpPr>
              <p:nvPr/>
            </p:nvSpPr>
            <p:spPr bwMode="auto">
              <a:xfrm>
                <a:off x="7891532" y="3552549"/>
                <a:ext cx="119009" cy="122566"/>
              </a:xfrm>
              <a:prstGeom prst="rect">
                <a:avLst/>
              </a:prstGeom>
              <a:solidFill>
                <a:srgbClr val="993300"/>
              </a:solidFill>
              <a:ln w="6350" cap="flat" cmpd="sng" algn="ctr">
                <a:solidFill>
                  <a:schemeClr val="tx1">
                    <a:lumMod val="100000"/>
                    <a:lumOff val="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ctr" anchorCtr="0" upright="1">
                <a:noAutofit/>
              </a:bodyPr>
              <a:lstStyle/>
              <a:p>
                <a:endParaRPr lang="sv-SE"/>
              </a:p>
            </p:txBody>
          </p:sp>
        </p:grpSp>
        <p:sp>
          <p:nvSpPr>
            <p:cNvPr id="241" name="Rectangle 3816"/>
            <p:cNvSpPr>
              <a:spLocks noChangeAspect="1" noChangeArrowheads="1"/>
            </p:cNvSpPr>
            <p:nvPr/>
          </p:nvSpPr>
          <p:spPr bwMode="auto">
            <a:xfrm>
              <a:off x="7199271" y="2522164"/>
              <a:ext cx="114300" cy="114300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242" name="Rectangle 3816"/>
            <p:cNvSpPr>
              <a:spLocks noChangeAspect="1" noChangeArrowheads="1"/>
            </p:cNvSpPr>
            <p:nvPr/>
          </p:nvSpPr>
          <p:spPr bwMode="auto">
            <a:xfrm>
              <a:off x="7199271" y="2769488"/>
              <a:ext cx="114300" cy="114300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243" name="Rectangle 242"/>
            <p:cNvSpPr>
              <a:spLocks noChangeArrowheads="1"/>
            </p:cNvSpPr>
            <p:nvPr/>
          </p:nvSpPr>
          <p:spPr bwMode="auto">
            <a:xfrm>
              <a:off x="7198309" y="1547897"/>
              <a:ext cx="126000" cy="1404000"/>
            </a:xfrm>
            <a:prstGeom prst="rect">
              <a:avLst/>
            </a:prstGeom>
            <a:solidFill>
              <a:srgbClr val="0070C0">
                <a:alpha val="69803"/>
              </a:srgbClr>
            </a:solidFill>
            <a:ln w="6350" cap="flat" cmpd="sng" algn="ctr">
              <a:solidFill>
                <a:srgbClr val="0070C0">
                  <a:alpha val="69804"/>
                </a:srgb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</p:grpSp>
      <p:sp>
        <p:nvSpPr>
          <p:cNvPr id="819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v-SE" altLang="sv-SE" dirty="0" smtClean="0"/>
              <a:t>The AO212 gate</a:t>
            </a:r>
            <a:endParaRPr lang="en-US" altLang="sv-SE" dirty="0" smtClean="0"/>
          </a:p>
        </p:txBody>
      </p:sp>
      <p:sp>
        <p:nvSpPr>
          <p:cNvPr id="8287" name="Rectangle 5"/>
          <p:cNvSpPr>
            <a:spLocks noGrp="1" noChangeArrowheads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mtClean="0"/>
              <a:t>MCC092: Integrated Circuit Design</a:t>
            </a:r>
          </a:p>
        </p:txBody>
      </p:sp>
      <p:grpSp>
        <p:nvGrpSpPr>
          <p:cNvPr id="178" name="Group 177"/>
          <p:cNvGrpSpPr/>
          <p:nvPr/>
        </p:nvGrpSpPr>
        <p:grpSpPr>
          <a:xfrm>
            <a:off x="4478330" y="2084177"/>
            <a:ext cx="1026256" cy="489823"/>
            <a:chOff x="7853952" y="1614147"/>
            <a:chExt cx="1026256" cy="489823"/>
          </a:xfrm>
        </p:grpSpPr>
        <p:sp>
          <p:nvSpPr>
            <p:cNvPr id="179" name="Rectangle 178"/>
            <p:cNvSpPr>
              <a:spLocks noChangeArrowheads="1"/>
            </p:cNvSpPr>
            <p:nvPr/>
          </p:nvSpPr>
          <p:spPr bwMode="auto">
            <a:xfrm>
              <a:off x="8271966" y="1892973"/>
              <a:ext cx="119009" cy="122566"/>
            </a:xfrm>
            <a:prstGeom prst="rect">
              <a:avLst/>
            </a:prstGeom>
            <a:solidFill>
              <a:schemeClr val="tx1">
                <a:lumMod val="100000"/>
                <a:lumOff val="0"/>
              </a:schemeClr>
            </a:solidFill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180" name="Rectangle 179"/>
            <p:cNvSpPr>
              <a:spLocks noChangeArrowheads="1"/>
            </p:cNvSpPr>
            <p:nvPr/>
          </p:nvSpPr>
          <p:spPr bwMode="auto">
            <a:xfrm>
              <a:off x="8272086" y="1838576"/>
              <a:ext cx="126000" cy="144000"/>
            </a:xfrm>
            <a:prstGeom prst="rect">
              <a:avLst/>
            </a:prstGeom>
            <a:solidFill>
              <a:srgbClr val="0070C0">
                <a:alpha val="69803"/>
              </a:srgbClr>
            </a:solidFill>
            <a:ln w="6350" cap="flat" cmpd="sng" algn="ctr">
              <a:solidFill>
                <a:srgbClr val="0070C0">
                  <a:alpha val="69804"/>
                </a:srgb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181" name="Rectangle 180"/>
            <p:cNvSpPr>
              <a:spLocks noChangeArrowheads="1"/>
            </p:cNvSpPr>
            <p:nvPr/>
          </p:nvSpPr>
          <p:spPr bwMode="auto">
            <a:xfrm>
              <a:off x="7866448" y="1663910"/>
              <a:ext cx="119009" cy="122566"/>
            </a:xfrm>
            <a:prstGeom prst="rect">
              <a:avLst/>
            </a:prstGeom>
            <a:solidFill>
              <a:schemeClr val="tx1">
                <a:lumMod val="100000"/>
                <a:lumOff val="0"/>
              </a:schemeClr>
            </a:solidFill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182" name="Rectangle 181"/>
            <p:cNvSpPr>
              <a:spLocks noChangeArrowheads="1"/>
            </p:cNvSpPr>
            <p:nvPr/>
          </p:nvSpPr>
          <p:spPr bwMode="auto">
            <a:xfrm>
              <a:off x="8619661" y="1659648"/>
              <a:ext cx="126000" cy="126000"/>
            </a:xfrm>
            <a:prstGeom prst="rect">
              <a:avLst/>
            </a:prstGeom>
            <a:solidFill>
              <a:schemeClr val="tx1">
                <a:lumMod val="100000"/>
                <a:lumOff val="0"/>
              </a:schemeClr>
            </a:solidFill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183" name="Rectangle 182"/>
            <p:cNvSpPr>
              <a:spLocks noChangeArrowheads="1"/>
            </p:cNvSpPr>
            <p:nvPr/>
          </p:nvSpPr>
          <p:spPr bwMode="auto">
            <a:xfrm>
              <a:off x="8268208" y="1977970"/>
              <a:ext cx="612000" cy="126000"/>
            </a:xfrm>
            <a:prstGeom prst="rect">
              <a:avLst/>
            </a:prstGeom>
            <a:solidFill>
              <a:srgbClr val="0070C0">
                <a:alpha val="69803"/>
              </a:srgbClr>
            </a:solidFill>
            <a:ln w="6350" cap="flat" cmpd="sng" algn="ctr">
              <a:solidFill>
                <a:srgbClr val="0070C0">
                  <a:alpha val="69804"/>
                </a:srgb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184" name="Rectangle 183"/>
            <p:cNvSpPr>
              <a:spLocks noChangeArrowheads="1"/>
            </p:cNvSpPr>
            <p:nvPr/>
          </p:nvSpPr>
          <p:spPr bwMode="auto">
            <a:xfrm>
              <a:off x="7853952" y="1618409"/>
              <a:ext cx="144000" cy="216000"/>
            </a:xfrm>
            <a:prstGeom prst="rect">
              <a:avLst/>
            </a:prstGeom>
            <a:solidFill>
              <a:srgbClr val="0070C0">
                <a:alpha val="69803"/>
              </a:srgbClr>
            </a:solidFill>
            <a:ln w="6350" cap="flat" cmpd="sng" algn="ctr">
              <a:solidFill>
                <a:srgbClr val="0070C0">
                  <a:alpha val="69804"/>
                </a:srgb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185" name="Rectangle 184"/>
            <p:cNvSpPr>
              <a:spLocks noChangeArrowheads="1"/>
            </p:cNvSpPr>
            <p:nvPr/>
          </p:nvSpPr>
          <p:spPr bwMode="auto">
            <a:xfrm>
              <a:off x="8607166" y="1614147"/>
              <a:ext cx="144000" cy="216000"/>
            </a:xfrm>
            <a:prstGeom prst="rect">
              <a:avLst/>
            </a:prstGeom>
            <a:solidFill>
              <a:srgbClr val="0070C0">
                <a:alpha val="69803"/>
              </a:srgbClr>
            </a:solidFill>
            <a:ln w="6350" cap="flat" cmpd="sng" algn="ctr">
              <a:solidFill>
                <a:srgbClr val="0070C0">
                  <a:alpha val="69804"/>
                </a:srgb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</p:grpSp>
      <p:grpSp>
        <p:nvGrpSpPr>
          <p:cNvPr id="5" name="Group 4"/>
          <p:cNvGrpSpPr/>
          <p:nvPr/>
        </p:nvGrpSpPr>
        <p:grpSpPr>
          <a:xfrm>
            <a:off x="4489114" y="3220897"/>
            <a:ext cx="2860911" cy="1291790"/>
            <a:chOff x="6173293" y="1878763"/>
            <a:chExt cx="2860911" cy="1291790"/>
          </a:xfrm>
        </p:grpSpPr>
        <p:grpSp>
          <p:nvGrpSpPr>
            <p:cNvPr id="136" name="Group 135"/>
            <p:cNvGrpSpPr/>
            <p:nvPr/>
          </p:nvGrpSpPr>
          <p:grpSpPr>
            <a:xfrm>
              <a:off x="6173293" y="1878763"/>
              <a:ext cx="2860911" cy="1291790"/>
              <a:chOff x="5998258" y="2459420"/>
              <a:chExt cx="2860911" cy="1291790"/>
            </a:xfrm>
          </p:grpSpPr>
          <p:sp>
            <p:nvSpPr>
              <p:cNvPr id="138" name="Rectangle 137"/>
              <p:cNvSpPr>
                <a:spLocks noChangeArrowheads="1"/>
              </p:cNvSpPr>
              <p:nvPr/>
            </p:nvSpPr>
            <p:spPr bwMode="auto">
              <a:xfrm>
                <a:off x="7959325" y="3560284"/>
                <a:ext cx="119009" cy="122566"/>
              </a:xfrm>
              <a:prstGeom prst="rect">
                <a:avLst/>
              </a:prstGeom>
              <a:solidFill>
                <a:schemeClr val="tx1">
                  <a:lumMod val="100000"/>
                  <a:lumOff val="0"/>
                </a:schemeClr>
              </a:solidFill>
              <a:ln w="6350" cap="flat" cmpd="sng" algn="ctr">
                <a:solidFill>
                  <a:schemeClr val="tx1">
                    <a:lumMod val="100000"/>
                    <a:lumOff val="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ctr" anchorCtr="0" upright="1">
                <a:noAutofit/>
              </a:bodyPr>
              <a:lstStyle/>
              <a:p>
                <a:endParaRPr lang="sv-SE"/>
              </a:p>
            </p:txBody>
          </p:sp>
          <p:sp>
            <p:nvSpPr>
              <p:cNvPr id="139" name="Rectangle 138"/>
              <p:cNvSpPr>
                <a:spLocks noChangeArrowheads="1"/>
              </p:cNvSpPr>
              <p:nvPr/>
            </p:nvSpPr>
            <p:spPr bwMode="auto">
              <a:xfrm>
                <a:off x="6008799" y="3560284"/>
                <a:ext cx="119009" cy="122566"/>
              </a:xfrm>
              <a:prstGeom prst="rect">
                <a:avLst/>
              </a:prstGeom>
              <a:solidFill>
                <a:schemeClr val="tx1">
                  <a:lumMod val="100000"/>
                  <a:lumOff val="0"/>
                </a:schemeClr>
              </a:solidFill>
              <a:ln w="6350" cap="flat" cmpd="sng" algn="ctr">
                <a:solidFill>
                  <a:schemeClr val="tx1">
                    <a:lumMod val="100000"/>
                    <a:lumOff val="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ctr" anchorCtr="0" upright="1">
                <a:noAutofit/>
              </a:bodyPr>
              <a:lstStyle/>
              <a:p>
                <a:endParaRPr lang="sv-SE"/>
              </a:p>
            </p:txBody>
          </p:sp>
          <p:sp>
            <p:nvSpPr>
              <p:cNvPr id="140" name="Rectangle 139"/>
              <p:cNvSpPr>
                <a:spLocks noChangeArrowheads="1"/>
              </p:cNvSpPr>
              <p:nvPr/>
            </p:nvSpPr>
            <p:spPr bwMode="auto">
              <a:xfrm>
                <a:off x="8740160" y="2507713"/>
                <a:ext cx="119009" cy="122566"/>
              </a:xfrm>
              <a:prstGeom prst="rect">
                <a:avLst/>
              </a:prstGeom>
              <a:solidFill>
                <a:schemeClr val="tx1">
                  <a:lumMod val="100000"/>
                  <a:lumOff val="0"/>
                </a:schemeClr>
              </a:solidFill>
              <a:ln w="6350" cap="flat" cmpd="sng" algn="ctr">
                <a:solidFill>
                  <a:schemeClr val="tx1">
                    <a:lumMod val="100000"/>
                    <a:lumOff val="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ctr" anchorCtr="0" upright="1">
                <a:noAutofit/>
              </a:bodyPr>
              <a:lstStyle/>
              <a:p>
                <a:endParaRPr lang="sv-SE"/>
              </a:p>
            </p:txBody>
          </p:sp>
          <p:sp>
            <p:nvSpPr>
              <p:cNvPr id="141" name="Rectangle 140"/>
              <p:cNvSpPr>
                <a:spLocks noChangeArrowheads="1"/>
              </p:cNvSpPr>
              <p:nvPr/>
            </p:nvSpPr>
            <p:spPr bwMode="auto">
              <a:xfrm>
                <a:off x="7955152" y="3074831"/>
                <a:ext cx="126000" cy="676379"/>
              </a:xfrm>
              <a:prstGeom prst="rect">
                <a:avLst/>
              </a:prstGeom>
              <a:solidFill>
                <a:srgbClr val="0070C0">
                  <a:alpha val="69803"/>
                </a:srgbClr>
              </a:solidFill>
              <a:ln w="6350" cap="flat" cmpd="sng" algn="ctr">
                <a:solidFill>
                  <a:srgbClr val="0070C0">
                    <a:alpha val="69804"/>
                  </a:srgbClr>
                </a:solidFill>
                <a:prstDash val="solid"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ctr" anchorCtr="0" upright="1">
                <a:noAutofit/>
              </a:bodyPr>
              <a:lstStyle/>
              <a:p>
                <a:endParaRPr lang="sv-SE"/>
              </a:p>
            </p:txBody>
          </p:sp>
          <p:sp>
            <p:nvSpPr>
              <p:cNvPr id="143" name="Rectangle 142"/>
              <p:cNvSpPr>
                <a:spLocks noChangeArrowheads="1"/>
              </p:cNvSpPr>
              <p:nvPr/>
            </p:nvSpPr>
            <p:spPr bwMode="auto">
              <a:xfrm>
                <a:off x="8731507" y="2459420"/>
                <a:ext cx="120816" cy="615410"/>
              </a:xfrm>
              <a:prstGeom prst="rect">
                <a:avLst/>
              </a:prstGeom>
              <a:solidFill>
                <a:srgbClr val="0070C0">
                  <a:alpha val="69803"/>
                </a:srgbClr>
              </a:solidFill>
              <a:ln w="6350" cap="flat" cmpd="sng" algn="ctr">
                <a:solidFill>
                  <a:srgbClr val="0070C0">
                    <a:alpha val="69804"/>
                  </a:srgbClr>
                </a:solidFill>
                <a:prstDash val="solid"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ctr" anchorCtr="0" upright="1">
                <a:noAutofit/>
              </a:bodyPr>
              <a:lstStyle/>
              <a:p>
                <a:endParaRPr lang="sv-SE"/>
              </a:p>
            </p:txBody>
          </p:sp>
          <p:sp>
            <p:nvSpPr>
              <p:cNvPr id="137" name="Rectangle 136"/>
              <p:cNvSpPr>
                <a:spLocks noChangeArrowheads="1"/>
              </p:cNvSpPr>
              <p:nvPr/>
            </p:nvSpPr>
            <p:spPr bwMode="auto">
              <a:xfrm>
                <a:off x="5998258" y="2949470"/>
                <a:ext cx="2736000" cy="125361"/>
              </a:xfrm>
              <a:prstGeom prst="rect">
                <a:avLst/>
              </a:prstGeom>
              <a:solidFill>
                <a:srgbClr val="0070C0">
                  <a:alpha val="69803"/>
                </a:srgbClr>
              </a:solidFill>
              <a:ln w="6350" cap="flat" cmpd="sng" algn="ctr">
                <a:solidFill>
                  <a:srgbClr val="0070C0">
                    <a:alpha val="69804"/>
                  </a:srgbClr>
                </a:solidFill>
                <a:prstDash val="solid"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ctr" anchorCtr="0" upright="1">
                <a:noAutofit/>
              </a:bodyPr>
              <a:lstStyle/>
              <a:p>
                <a:endParaRPr lang="sv-SE"/>
              </a:p>
            </p:txBody>
          </p:sp>
        </p:grpSp>
        <p:sp>
          <p:nvSpPr>
            <p:cNvPr id="144" name="Rectangle 143"/>
            <p:cNvSpPr>
              <a:spLocks noChangeArrowheads="1"/>
            </p:cNvSpPr>
            <p:nvPr/>
          </p:nvSpPr>
          <p:spPr bwMode="auto">
            <a:xfrm>
              <a:off x="6173293" y="2494511"/>
              <a:ext cx="144000" cy="667074"/>
            </a:xfrm>
            <a:prstGeom prst="rect">
              <a:avLst/>
            </a:prstGeom>
            <a:solidFill>
              <a:srgbClr val="0070C0">
                <a:alpha val="69803"/>
              </a:srgbClr>
            </a:solidFill>
            <a:ln w="6350" cap="flat" cmpd="sng" algn="ctr">
              <a:solidFill>
                <a:srgbClr val="0070C0">
                  <a:alpha val="69804"/>
                </a:srgb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</p:grpSp>
      <p:grpSp>
        <p:nvGrpSpPr>
          <p:cNvPr id="170" name="Group 169"/>
          <p:cNvGrpSpPr/>
          <p:nvPr/>
        </p:nvGrpSpPr>
        <p:grpSpPr>
          <a:xfrm>
            <a:off x="5276542" y="4283882"/>
            <a:ext cx="1683174" cy="973709"/>
            <a:chOff x="8005460" y="2716320"/>
            <a:chExt cx="1683174" cy="973709"/>
          </a:xfrm>
        </p:grpSpPr>
        <p:sp>
          <p:nvSpPr>
            <p:cNvPr id="171" name="Rectangle 170"/>
            <p:cNvSpPr>
              <a:spLocks noChangeArrowheads="1"/>
            </p:cNvSpPr>
            <p:nvPr/>
          </p:nvSpPr>
          <p:spPr bwMode="auto">
            <a:xfrm>
              <a:off x="9562023" y="2778286"/>
              <a:ext cx="119009" cy="122566"/>
            </a:xfrm>
            <a:prstGeom prst="rect">
              <a:avLst/>
            </a:prstGeom>
            <a:solidFill>
              <a:schemeClr val="tx1">
                <a:lumMod val="100000"/>
                <a:lumOff val="0"/>
              </a:schemeClr>
            </a:solidFill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172" name="Rectangle 171"/>
            <p:cNvSpPr>
              <a:spLocks noChangeArrowheads="1"/>
            </p:cNvSpPr>
            <p:nvPr/>
          </p:nvSpPr>
          <p:spPr bwMode="auto">
            <a:xfrm>
              <a:off x="8014069" y="2761194"/>
              <a:ext cx="119009" cy="122566"/>
            </a:xfrm>
            <a:prstGeom prst="rect">
              <a:avLst/>
            </a:prstGeom>
            <a:solidFill>
              <a:schemeClr val="tx1">
                <a:lumMod val="100000"/>
                <a:lumOff val="0"/>
              </a:schemeClr>
            </a:solidFill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173" name="Rectangle 172"/>
            <p:cNvSpPr>
              <a:spLocks noChangeArrowheads="1"/>
            </p:cNvSpPr>
            <p:nvPr/>
          </p:nvSpPr>
          <p:spPr bwMode="auto">
            <a:xfrm>
              <a:off x="8434369" y="2769740"/>
              <a:ext cx="119009" cy="122566"/>
            </a:xfrm>
            <a:prstGeom prst="rect">
              <a:avLst/>
            </a:prstGeom>
            <a:solidFill>
              <a:schemeClr val="tx1">
                <a:lumMod val="100000"/>
                <a:lumOff val="0"/>
              </a:schemeClr>
            </a:solidFill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grpSp>
          <p:nvGrpSpPr>
            <p:cNvPr id="174" name="Group 173"/>
            <p:cNvGrpSpPr/>
            <p:nvPr/>
          </p:nvGrpSpPr>
          <p:grpSpPr>
            <a:xfrm>
              <a:off x="8005460" y="2716320"/>
              <a:ext cx="1683174" cy="973709"/>
              <a:chOff x="3936324" y="4272826"/>
              <a:chExt cx="1683174" cy="973709"/>
            </a:xfrm>
          </p:grpSpPr>
          <p:sp>
            <p:nvSpPr>
              <p:cNvPr id="175" name="Rectangle 174"/>
              <p:cNvSpPr>
                <a:spLocks noChangeArrowheads="1"/>
              </p:cNvSpPr>
              <p:nvPr/>
            </p:nvSpPr>
            <p:spPr bwMode="auto">
              <a:xfrm>
                <a:off x="4360366" y="4272828"/>
                <a:ext cx="144000" cy="972000"/>
              </a:xfrm>
              <a:prstGeom prst="rect">
                <a:avLst/>
              </a:prstGeom>
              <a:solidFill>
                <a:srgbClr val="0070C0">
                  <a:alpha val="69803"/>
                </a:srgbClr>
              </a:solidFill>
              <a:ln w="6350" cap="flat" cmpd="sng" algn="ctr">
                <a:solidFill>
                  <a:srgbClr val="0070C0">
                    <a:alpha val="69804"/>
                  </a:srgbClr>
                </a:solidFill>
                <a:prstDash val="solid"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ctr" anchorCtr="0" upright="1">
                <a:noAutofit/>
              </a:bodyPr>
              <a:lstStyle/>
              <a:p>
                <a:endParaRPr lang="sv-SE"/>
              </a:p>
            </p:txBody>
          </p:sp>
          <p:sp>
            <p:nvSpPr>
              <p:cNvPr id="176" name="Rectangle 175"/>
              <p:cNvSpPr>
                <a:spLocks noChangeArrowheads="1"/>
              </p:cNvSpPr>
              <p:nvPr/>
            </p:nvSpPr>
            <p:spPr bwMode="auto">
              <a:xfrm>
                <a:off x="5475498" y="4274535"/>
                <a:ext cx="144000" cy="972000"/>
              </a:xfrm>
              <a:prstGeom prst="rect">
                <a:avLst/>
              </a:prstGeom>
              <a:solidFill>
                <a:srgbClr val="0070C0">
                  <a:alpha val="69803"/>
                </a:srgbClr>
              </a:solidFill>
              <a:ln w="6350" cap="flat" cmpd="sng" algn="ctr">
                <a:solidFill>
                  <a:srgbClr val="0070C0">
                    <a:alpha val="69804"/>
                  </a:srgbClr>
                </a:solidFill>
                <a:prstDash val="solid"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ctr" anchorCtr="0" upright="1">
                <a:noAutofit/>
              </a:bodyPr>
              <a:lstStyle/>
              <a:p>
                <a:endParaRPr lang="sv-SE"/>
              </a:p>
            </p:txBody>
          </p:sp>
          <p:sp>
            <p:nvSpPr>
              <p:cNvPr id="177" name="Rectangle 176"/>
              <p:cNvSpPr>
                <a:spLocks noChangeArrowheads="1"/>
              </p:cNvSpPr>
              <p:nvPr/>
            </p:nvSpPr>
            <p:spPr bwMode="auto">
              <a:xfrm>
                <a:off x="3936324" y="4272826"/>
                <a:ext cx="144000" cy="972000"/>
              </a:xfrm>
              <a:prstGeom prst="rect">
                <a:avLst/>
              </a:prstGeom>
              <a:solidFill>
                <a:srgbClr val="0070C0">
                  <a:alpha val="69803"/>
                </a:srgbClr>
              </a:solidFill>
              <a:ln w="6350" cap="flat" cmpd="sng" algn="ctr">
                <a:solidFill>
                  <a:srgbClr val="0070C0">
                    <a:alpha val="69804"/>
                  </a:srgbClr>
                </a:solidFill>
                <a:prstDash val="solid"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ctr" anchorCtr="0" upright="1">
                <a:noAutofit/>
              </a:bodyPr>
              <a:lstStyle/>
              <a:p>
                <a:endParaRPr lang="sv-SE"/>
              </a:p>
            </p:txBody>
          </p:sp>
        </p:grpSp>
      </p:grpSp>
      <p:grpSp>
        <p:nvGrpSpPr>
          <p:cNvPr id="121" name="Group 120"/>
          <p:cNvGrpSpPr/>
          <p:nvPr/>
        </p:nvGrpSpPr>
        <p:grpSpPr>
          <a:xfrm>
            <a:off x="490408" y="1349177"/>
            <a:ext cx="3213219" cy="4570412"/>
            <a:chOff x="1204957" y="1417638"/>
            <a:chExt cx="3213219" cy="4570412"/>
          </a:xfrm>
        </p:grpSpPr>
        <p:sp>
          <p:nvSpPr>
            <p:cNvPr id="122" name="Rectangle 121"/>
            <p:cNvSpPr/>
            <p:nvPr/>
          </p:nvSpPr>
          <p:spPr bwMode="auto">
            <a:xfrm>
              <a:off x="1204957" y="1417638"/>
              <a:ext cx="3213219" cy="4570412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bg1"/>
              </a:solidFill>
              <a:round/>
              <a:headEnd/>
              <a:tailEnd/>
            </a:ln>
            <a:extLst/>
          </p:spPr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123" name="Text Box 5"/>
            <p:cNvSpPr txBox="1">
              <a:spLocks noChangeAspect="1" noChangeArrowheads="1"/>
            </p:cNvSpPr>
            <p:nvPr/>
          </p:nvSpPr>
          <p:spPr bwMode="auto">
            <a:xfrm>
              <a:off x="2366200" y="2394908"/>
              <a:ext cx="512370" cy="3841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altLang="sv-SE" sz="1400" dirty="0"/>
                <a:t>B</a:t>
              </a:r>
              <a:endParaRPr lang="en-US" altLang="sv-SE" dirty="0"/>
            </a:p>
          </p:txBody>
        </p:sp>
        <p:sp>
          <p:nvSpPr>
            <p:cNvPr id="125" name="Text Box 6"/>
            <p:cNvSpPr txBox="1">
              <a:spLocks noChangeAspect="1" noChangeArrowheads="1"/>
            </p:cNvSpPr>
            <p:nvPr/>
          </p:nvSpPr>
          <p:spPr bwMode="auto">
            <a:xfrm>
              <a:off x="2752891" y="4722703"/>
              <a:ext cx="288208" cy="3841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altLang="sv-SE" sz="1400" dirty="0"/>
                <a:t>E</a:t>
              </a:r>
              <a:endParaRPr lang="en-US" altLang="sv-SE" dirty="0"/>
            </a:p>
          </p:txBody>
        </p:sp>
        <p:sp>
          <p:nvSpPr>
            <p:cNvPr id="126" name="Text Box 8"/>
            <p:cNvSpPr txBox="1">
              <a:spLocks noChangeAspect="1" noChangeArrowheads="1"/>
            </p:cNvSpPr>
            <p:nvPr/>
          </p:nvSpPr>
          <p:spPr bwMode="auto">
            <a:xfrm>
              <a:off x="3739096" y="4225681"/>
              <a:ext cx="480347" cy="3841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altLang="sv-SE" sz="1400" dirty="0"/>
                <a:t>Z</a:t>
              </a:r>
              <a:endParaRPr lang="en-US" altLang="sv-SE" dirty="0"/>
            </a:p>
          </p:txBody>
        </p:sp>
        <p:sp>
          <p:nvSpPr>
            <p:cNvPr id="127" name="Text Box 9"/>
            <p:cNvSpPr txBox="1">
              <a:spLocks noChangeAspect="1" noChangeArrowheads="1"/>
            </p:cNvSpPr>
            <p:nvPr/>
          </p:nvSpPr>
          <p:spPr bwMode="auto">
            <a:xfrm>
              <a:off x="2457568" y="1731011"/>
              <a:ext cx="704509" cy="41613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altLang="sv-SE" sz="1400" dirty="0"/>
                <a:t>V</a:t>
              </a:r>
              <a:r>
                <a:rPr lang="en-US" altLang="sv-SE" sz="1400" baseline="-25000" dirty="0"/>
                <a:t>DD</a:t>
              </a:r>
              <a:endParaRPr lang="en-US" altLang="sv-SE" dirty="0"/>
            </a:p>
          </p:txBody>
        </p:sp>
        <p:sp>
          <p:nvSpPr>
            <p:cNvPr id="128" name="Text Box 10"/>
            <p:cNvSpPr txBox="1">
              <a:spLocks noChangeAspect="1" noChangeArrowheads="1"/>
            </p:cNvSpPr>
            <p:nvPr/>
          </p:nvSpPr>
          <p:spPr bwMode="auto">
            <a:xfrm>
              <a:off x="2529810" y="5571915"/>
              <a:ext cx="640462" cy="41613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altLang="sv-SE" sz="1400"/>
                <a:t>V</a:t>
              </a:r>
              <a:r>
                <a:rPr lang="en-US" altLang="sv-SE" sz="1400" baseline="-25000"/>
                <a:t>SS</a:t>
              </a:r>
              <a:endParaRPr lang="en-US" altLang="sv-SE"/>
            </a:p>
          </p:txBody>
        </p:sp>
        <p:sp>
          <p:nvSpPr>
            <p:cNvPr id="142" name="Line 11"/>
            <p:cNvSpPr>
              <a:spLocks noChangeAspect="1" noChangeShapeType="1"/>
            </p:cNvSpPr>
            <p:nvPr/>
          </p:nvSpPr>
          <p:spPr bwMode="auto">
            <a:xfrm flipV="1">
              <a:off x="2166119" y="5409577"/>
              <a:ext cx="1166556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145" name="Line 16"/>
            <p:cNvSpPr>
              <a:spLocks noChangeAspect="1" noChangeShapeType="1"/>
            </p:cNvSpPr>
            <p:nvPr/>
          </p:nvSpPr>
          <p:spPr bwMode="auto">
            <a:xfrm flipV="1">
              <a:off x="2757943" y="4166120"/>
              <a:ext cx="0" cy="274375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151" name="Oval 19"/>
            <p:cNvSpPr>
              <a:spLocks noChangeAspect="1" noChangeArrowheads="1"/>
            </p:cNvSpPr>
            <p:nvPr/>
          </p:nvSpPr>
          <p:spPr bwMode="auto">
            <a:xfrm flipV="1">
              <a:off x="2517769" y="3976944"/>
              <a:ext cx="68621" cy="68594"/>
            </a:xfrm>
            <a:prstGeom prst="ellips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sv-SE" altLang="sv-SE"/>
            </a:p>
          </p:txBody>
        </p:sp>
        <p:sp>
          <p:nvSpPr>
            <p:cNvPr id="152" name="Line 20"/>
            <p:cNvSpPr>
              <a:spLocks noChangeAspect="1" noChangeShapeType="1"/>
            </p:cNvSpPr>
            <p:nvPr/>
          </p:nvSpPr>
          <p:spPr bwMode="auto">
            <a:xfrm flipV="1">
              <a:off x="2423384" y="2932225"/>
              <a:ext cx="651899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153" name="Oval 21"/>
            <p:cNvSpPr>
              <a:spLocks noChangeAspect="1" noChangeArrowheads="1"/>
            </p:cNvSpPr>
            <p:nvPr/>
          </p:nvSpPr>
          <p:spPr bwMode="auto">
            <a:xfrm flipV="1">
              <a:off x="2715086" y="4346376"/>
              <a:ext cx="68621" cy="68594"/>
            </a:xfrm>
            <a:prstGeom prst="ellipse">
              <a:avLst/>
            </a:prstGeom>
            <a:solidFill>
              <a:srgbClr val="000000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sv-SE" altLang="sv-SE"/>
            </a:p>
          </p:txBody>
        </p:sp>
        <p:sp>
          <p:nvSpPr>
            <p:cNvPr id="154" name="Oval 22"/>
            <p:cNvSpPr>
              <a:spLocks noChangeAspect="1" noChangeArrowheads="1"/>
            </p:cNvSpPr>
            <p:nvPr/>
          </p:nvSpPr>
          <p:spPr bwMode="auto">
            <a:xfrm flipV="1">
              <a:off x="2715086" y="5375280"/>
              <a:ext cx="68621" cy="68594"/>
            </a:xfrm>
            <a:prstGeom prst="ellipse">
              <a:avLst/>
            </a:prstGeom>
            <a:solidFill>
              <a:srgbClr val="000000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sv-SE" altLang="sv-SE"/>
            </a:p>
          </p:txBody>
        </p:sp>
        <p:sp>
          <p:nvSpPr>
            <p:cNvPr id="155" name="Line 23"/>
            <p:cNvSpPr>
              <a:spLocks noChangeAspect="1" noChangeShapeType="1"/>
            </p:cNvSpPr>
            <p:nvPr/>
          </p:nvSpPr>
          <p:spPr bwMode="auto">
            <a:xfrm flipV="1">
              <a:off x="2166119" y="4380673"/>
              <a:ext cx="1612593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156" name="Oval 32"/>
            <p:cNvSpPr>
              <a:spLocks noChangeAspect="1" noChangeArrowheads="1"/>
            </p:cNvSpPr>
            <p:nvPr/>
          </p:nvSpPr>
          <p:spPr bwMode="auto">
            <a:xfrm flipV="1">
              <a:off x="3298365" y="4346376"/>
              <a:ext cx="68621" cy="68594"/>
            </a:xfrm>
            <a:prstGeom prst="ellipse">
              <a:avLst/>
            </a:prstGeom>
            <a:solidFill>
              <a:srgbClr val="000000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sv-SE" altLang="sv-SE"/>
            </a:p>
          </p:txBody>
        </p:sp>
        <p:sp>
          <p:nvSpPr>
            <p:cNvPr id="157" name="Line 33"/>
            <p:cNvSpPr>
              <a:spLocks noChangeAspect="1" noChangeShapeType="1"/>
            </p:cNvSpPr>
            <p:nvPr/>
          </p:nvSpPr>
          <p:spPr bwMode="auto">
            <a:xfrm flipV="1">
              <a:off x="2732305" y="3659614"/>
              <a:ext cx="0" cy="21600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158" name="Line 41"/>
            <p:cNvSpPr>
              <a:spLocks noChangeAspect="1" noChangeShapeType="1"/>
            </p:cNvSpPr>
            <p:nvPr/>
          </p:nvSpPr>
          <p:spPr bwMode="auto">
            <a:xfrm flipH="1" flipV="1">
              <a:off x="2655011" y="4157574"/>
              <a:ext cx="102931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159" name="Line 42"/>
            <p:cNvSpPr>
              <a:spLocks noChangeAspect="1" noChangeShapeType="1"/>
            </p:cNvSpPr>
            <p:nvPr/>
          </p:nvSpPr>
          <p:spPr bwMode="auto">
            <a:xfrm flipV="1">
              <a:off x="2655011" y="3883200"/>
              <a:ext cx="0" cy="274374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160" name="Line 43"/>
            <p:cNvSpPr>
              <a:spLocks noChangeAspect="1" noChangeShapeType="1"/>
            </p:cNvSpPr>
            <p:nvPr/>
          </p:nvSpPr>
          <p:spPr bwMode="auto">
            <a:xfrm flipV="1">
              <a:off x="2655011" y="3883200"/>
              <a:ext cx="72000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161" name="Line 44"/>
            <p:cNvSpPr>
              <a:spLocks noChangeAspect="1" noChangeShapeType="1"/>
            </p:cNvSpPr>
            <p:nvPr/>
          </p:nvSpPr>
          <p:spPr bwMode="auto">
            <a:xfrm flipH="1" flipV="1">
              <a:off x="2586390" y="3883200"/>
              <a:ext cx="0" cy="274374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164" name="Line 45"/>
            <p:cNvSpPr>
              <a:spLocks noChangeAspect="1" noChangeShapeType="1"/>
            </p:cNvSpPr>
            <p:nvPr/>
          </p:nvSpPr>
          <p:spPr bwMode="auto">
            <a:xfrm flipH="1" flipV="1">
              <a:off x="2311907" y="4011241"/>
              <a:ext cx="205863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165" name="Oval 59"/>
            <p:cNvSpPr>
              <a:spLocks noChangeAspect="1" noChangeArrowheads="1"/>
            </p:cNvSpPr>
            <p:nvPr/>
          </p:nvSpPr>
          <p:spPr bwMode="auto">
            <a:xfrm flipV="1">
              <a:off x="2148900" y="2511517"/>
              <a:ext cx="68621" cy="68594"/>
            </a:xfrm>
            <a:prstGeom prst="ellips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sv-SE" altLang="sv-SE"/>
            </a:p>
          </p:txBody>
        </p:sp>
        <p:sp>
          <p:nvSpPr>
            <p:cNvPr id="166" name="Line 60"/>
            <p:cNvSpPr>
              <a:spLocks noChangeAspect="1" noChangeShapeType="1"/>
            </p:cNvSpPr>
            <p:nvPr/>
          </p:nvSpPr>
          <p:spPr bwMode="auto">
            <a:xfrm flipV="1">
              <a:off x="2423384" y="2691385"/>
              <a:ext cx="0" cy="43200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167" name="Line 61"/>
            <p:cNvSpPr>
              <a:spLocks noChangeAspect="1" noChangeShapeType="1"/>
            </p:cNvSpPr>
            <p:nvPr/>
          </p:nvSpPr>
          <p:spPr bwMode="auto">
            <a:xfrm flipH="1" flipV="1">
              <a:off x="2286142" y="2691385"/>
              <a:ext cx="137242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258" name="Line 62"/>
            <p:cNvSpPr>
              <a:spLocks noChangeAspect="1" noChangeShapeType="1"/>
            </p:cNvSpPr>
            <p:nvPr/>
          </p:nvSpPr>
          <p:spPr bwMode="auto">
            <a:xfrm flipV="1">
              <a:off x="2286142" y="2408627"/>
              <a:ext cx="0" cy="274374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259" name="Line 63"/>
            <p:cNvSpPr>
              <a:spLocks noChangeAspect="1" noChangeShapeType="1"/>
            </p:cNvSpPr>
            <p:nvPr/>
          </p:nvSpPr>
          <p:spPr bwMode="auto">
            <a:xfrm flipV="1">
              <a:off x="2286142" y="2408627"/>
              <a:ext cx="137242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260" name="Line 64"/>
            <p:cNvSpPr>
              <a:spLocks noChangeAspect="1" noChangeShapeType="1"/>
            </p:cNvSpPr>
            <p:nvPr/>
          </p:nvSpPr>
          <p:spPr bwMode="auto">
            <a:xfrm flipV="1">
              <a:off x="2423384" y="2237143"/>
              <a:ext cx="0" cy="171484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261" name="Line 65"/>
            <p:cNvSpPr>
              <a:spLocks noChangeAspect="1" noChangeShapeType="1"/>
            </p:cNvSpPr>
            <p:nvPr/>
          </p:nvSpPr>
          <p:spPr bwMode="auto">
            <a:xfrm flipH="1" flipV="1">
              <a:off x="2217521" y="2408627"/>
              <a:ext cx="0" cy="274374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262" name="Line 66"/>
            <p:cNvSpPr>
              <a:spLocks noChangeAspect="1" noChangeShapeType="1"/>
            </p:cNvSpPr>
            <p:nvPr/>
          </p:nvSpPr>
          <p:spPr bwMode="auto">
            <a:xfrm flipH="1" flipV="1">
              <a:off x="1977348" y="2545814"/>
              <a:ext cx="171552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263" name="Oval 67"/>
            <p:cNvSpPr>
              <a:spLocks noChangeAspect="1" noChangeArrowheads="1"/>
            </p:cNvSpPr>
            <p:nvPr/>
          </p:nvSpPr>
          <p:spPr bwMode="auto">
            <a:xfrm flipV="1">
              <a:off x="2800799" y="2511517"/>
              <a:ext cx="68621" cy="68594"/>
            </a:xfrm>
            <a:prstGeom prst="ellips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sv-SE" altLang="sv-SE"/>
            </a:p>
          </p:txBody>
        </p:sp>
        <p:sp>
          <p:nvSpPr>
            <p:cNvPr id="264" name="Line 68"/>
            <p:cNvSpPr>
              <a:spLocks noChangeAspect="1" noChangeShapeType="1"/>
            </p:cNvSpPr>
            <p:nvPr/>
          </p:nvSpPr>
          <p:spPr bwMode="auto">
            <a:xfrm flipV="1">
              <a:off x="3075283" y="2691385"/>
              <a:ext cx="0" cy="43200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265" name="Line 69"/>
            <p:cNvSpPr>
              <a:spLocks noChangeAspect="1" noChangeShapeType="1"/>
            </p:cNvSpPr>
            <p:nvPr/>
          </p:nvSpPr>
          <p:spPr bwMode="auto">
            <a:xfrm flipH="1" flipV="1">
              <a:off x="2938041" y="2683001"/>
              <a:ext cx="137242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266" name="Line 70"/>
            <p:cNvSpPr>
              <a:spLocks noChangeAspect="1" noChangeShapeType="1"/>
            </p:cNvSpPr>
            <p:nvPr/>
          </p:nvSpPr>
          <p:spPr bwMode="auto">
            <a:xfrm flipV="1">
              <a:off x="2938041" y="2408627"/>
              <a:ext cx="0" cy="274374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267" name="Line 71"/>
            <p:cNvSpPr>
              <a:spLocks noChangeAspect="1" noChangeShapeType="1"/>
            </p:cNvSpPr>
            <p:nvPr/>
          </p:nvSpPr>
          <p:spPr bwMode="auto">
            <a:xfrm flipV="1">
              <a:off x="2938041" y="2408627"/>
              <a:ext cx="137242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268" name="Line 72"/>
            <p:cNvSpPr>
              <a:spLocks noChangeAspect="1" noChangeShapeType="1"/>
            </p:cNvSpPr>
            <p:nvPr/>
          </p:nvSpPr>
          <p:spPr bwMode="auto">
            <a:xfrm flipV="1">
              <a:off x="3075283" y="2237143"/>
              <a:ext cx="0" cy="171484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269" name="Line 73"/>
            <p:cNvSpPr>
              <a:spLocks noChangeAspect="1" noChangeShapeType="1"/>
            </p:cNvSpPr>
            <p:nvPr/>
          </p:nvSpPr>
          <p:spPr bwMode="auto">
            <a:xfrm flipH="1" flipV="1">
              <a:off x="2869420" y="2408627"/>
              <a:ext cx="0" cy="274374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270" name="Line 74"/>
            <p:cNvSpPr>
              <a:spLocks noChangeAspect="1" noChangeShapeType="1"/>
            </p:cNvSpPr>
            <p:nvPr/>
          </p:nvSpPr>
          <p:spPr bwMode="auto">
            <a:xfrm flipH="1" flipV="1">
              <a:off x="2594936" y="2545814"/>
              <a:ext cx="205863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271" name="Oval 75"/>
            <p:cNvSpPr>
              <a:spLocks noChangeAspect="1" noChangeArrowheads="1"/>
            </p:cNvSpPr>
            <p:nvPr/>
          </p:nvSpPr>
          <p:spPr bwMode="auto">
            <a:xfrm flipV="1">
              <a:off x="2697868" y="2202846"/>
              <a:ext cx="68621" cy="68594"/>
            </a:xfrm>
            <a:prstGeom prst="ellipse">
              <a:avLst/>
            </a:prstGeom>
            <a:solidFill>
              <a:srgbClr val="000000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sv-SE" altLang="sv-SE"/>
            </a:p>
          </p:txBody>
        </p:sp>
        <p:sp>
          <p:nvSpPr>
            <p:cNvPr id="272" name="Line 76"/>
            <p:cNvSpPr>
              <a:spLocks noChangeAspect="1" noChangeShapeType="1"/>
            </p:cNvSpPr>
            <p:nvPr/>
          </p:nvSpPr>
          <p:spPr bwMode="auto">
            <a:xfrm flipV="1">
              <a:off x="2423384" y="2237143"/>
              <a:ext cx="651899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273" name="Line 77"/>
            <p:cNvSpPr>
              <a:spLocks noChangeAspect="1" noChangeShapeType="1"/>
            </p:cNvSpPr>
            <p:nvPr/>
          </p:nvSpPr>
          <p:spPr bwMode="auto">
            <a:xfrm flipV="1">
              <a:off x="2732178" y="2031362"/>
              <a:ext cx="0" cy="192062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274" name="Line 78"/>
            <p:cNvSpPr>
              <a:spLocks noChangeAspect="1" noChangeShapeType="1"/>
            </p:cNvSpPr>
            <p:nvPr/>
          </p:nvSpPr>
          <p:spPr bwMode="auto">
            <a:xfrm flipV="1">
              <a:off x="2749397" y="5409577"/>
              <a:ext cx="0" cy="192062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275" name="Text Box 80"/>
            <p:cNvSpPr txBox="1">
              <a:spLocks noChangeAspect="1" noChangeArrowheads="1"/>
            </p:cNvSpPr>
            <p:nvPr/>
          </p:nvSpPr>
          <p:spPr bwMode="auto">
            <a:xfrm>
              <a:off x="2096992" y="3848190"/>
              <a:ext cx="288715" cy="3841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altLang="sv-SE" sz="1400" dirty="0"/>
                <a:t>E</a:t>
              </a:r>
              <a:endParaRPr lang="en-US" altLang="sv-SE" dirty="0"/>
            </a:p>
          </p:txBody>
        </p:sp>
        <p:sp>
          <p:nvSpPr>
            <p:cNvPr id="276" name="Text Box 81"/>
            <p:cNvSpPr txBox="1">
              <a:spLocks noChangeAspect="1" noChangeArrowheads="1"/>
            </p:cNvSpPr>
            <p:nvPr/>
          </p:nvSpPr>
          <p:spPr bwMode="auto">
            <a:xfrm>
              <a:off x="1731870" y="2399643"/>
              <a:ext cx="512370" cy="3841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altLang="sv-SE" sz="1400" dirty="0"/>
                <a:t>A</a:t>
              </a:r>
              <a:endParaRPr lang="en-US" altLang="sv-SE" dirty="0"/>
            </a:p>
          </p:txBody>
        </p:sp>
        <p:grpSp>
          <p:nvGrpSpPr>
            <p:cNvPr id="277" name="Group 276"/>
            <p:cNvGrpSpPr/>
            <p:nvPr/>
          </p:nvGrpSpPr>
          <p:grpSpPr>
            <a:xfrm>
              <a:off x="1513840" y="4380673"/>
              <a:ext cx="652279" cy="1028904"/>
              <a:chOff x="1513840" y="4380673"/>
              <a:chExt cx="652279" cy="1028904"/>
            </a:xfrm>
          </p:grpSpPr>
          <p:sp>
            <p:nvSpPr>
              <p:cNvPr id="318" name="Line 46"/>
              <p:cNvSpPr>
                <a:spLocks noChangeAspect="1" noChangeShapeType="1"/>
              </p:cNvSpPr>
              <p:nvPr/>
            </p:nvSpPr>
            <p:spPr bwMode="auto">
              <a:xfrm flipV="1">
                <a:off x="2166119" y="4826531"/>
                <a:ext cx="0" cy="171484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319" name="Line 47"/>
              <p:cNvSpPr>
                <a:spLocks noChangeAspect="1" noChangeShapeType="1"/>
              </p:cNvSpPr>
              <p:nvPr/>
            </p:nvSpPr>
            <p:spPr bwMode="auto">
              <a:xfrm flipH="1" flipV="1">
                <a:off x="2063187" y="4826531"/>
                <a:ext cx="102931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320" name="Line 48"/>
              <p:cNvSpPr>
                <a:spLocks noChangeAspect="1" noChangeShapeType="1"/>
              </p:cNvSpPr>
              <p:nvPr/>
            </p:nvSpPr>
            <p:spPr bwMode="auto">
              <a:xfrm flipV="1">
                <a:off x="2063187" y="4552157"/>
                <a:ext cx="0" cy="274374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321" name="Line 49"/>
              <p:cNvSpPr>
                <a:spLocks noChangeAspect="1" noChangeShapeType="1"/>
              </p:cNvSpPr>
              <p:nvPr/>
            </p:nvSpPr>
            <p:spPr bwMode="auto">
              <a:xfrm flipV="1">
                <a:off x="2063187" y="4552157"/>
                <a:ext cx="102931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322" name="Line 50"/>
              <p:cNvSpPr>
                <a:spLocks noChangeAspect="1" noChangeShapeType="1"/>
              </p:cNvSpPr>
              <p:nvPr/>
            </p:nvSpPr>
            <p:spPr bwMode="auto">
              <a:xfrm flipV="1">
                <a:off x="2166119" y="4380673"/>
                <a:ext cx="0" cy="171484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323" name="Line 51"/>
              <p:cNvSpPr>
                <a:spLocks noChangeAspect="1" noChangeShapeType="1"/>
              </p:cNvSpPr>
              <p:nvPr/>
            </p:nvSpPr>
            <p:spPr bwMode="auto">
              <a:xfrm flipH="1" flipV="1">
                <a:off x="1994566" y="4552157"/>
                <a:ext cx="0" cy="274374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324" name="Line 52"/>
              <p:cNvSpPr>
                <a:spLocks noChangeAspect="1" noChangeShapeType="1"/>
              </p:cNvSpPr>
              <p:nvPr/>
            </p:nvSpPr>
            <p:spPr bwMode="auto">
              <a:xfrm flipH="1" flipV="1">
                <a:off x="1754393" y="4689344"/>
                <a:ext cx="240173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325" name="Line 53"/>
              <p:cNvSpPr>
                <a:spLocks noChangeAspect="1" noChangeShapeType="1"/>
              </p:cNvSpPr>
              <p:nvPr/>
            </p:nvSpPr>
            <p:spPr bwMode="auto">
              <a:xfrm flipV="1">
                <a:off x="2166119" y="5272390"/>
                <a:ext cx="0" cy="137187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326" name="Line 54"/>
              <p:cNvSpPr>
                <a:spLocks noChangeAspect="1" noChangeShapeType="1"/>
              </p:cNvSpPr>
              <p:nvPr/>
            </p:nvSpPr>
            <p:spPr bwMode="auto">
              <a:xfrm flipH="1" flipV="1">
                <a:off x="2063187" y="5272390"/>
                <a:ext cx="102931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327" name="Line 55"/>
              <p:cNvSpPr>
                <a:spLocks noChangeAspect="1" noChangeShapeType="1"/>
              </p:cNvSpPr>
              <p:nvPr/>
            </p:nvSpPr>
            <p:spPr bwMode="auto">
              <a:xfrm flipV="1">
                <a:off x="2063187" y="4998015"/>
                <a:ext cx="0" cy="274374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328" name="Line 56"/>
              <p:cNvSpPr>
                <a:spLocks noChangeAspect="1" noChangeShapeType="1"/>
              </p:cNvSpPr>
              <p:nvPr/>
            </p:nvSpPr>
            <p:spPr bwMode="auto">
              <a:xfrm flipV="1">
                <a:off x="2063187" y="4998015"/>
                <a:ext cx="102931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329" name="Line 57"/>
              <p:cNvSpPr>
                <a:spLocks noChangeAspect="1" noChangeShapeType="1"/>
              </p:cNvSpPr>
              <p:nvPr/>
            </p:nvSpPr>
            <p:spPr bwMode="auto">
              <a:xfrm flipV="1">
                <a:off x="1994566" y="4998015"/>
                <a:ext cx="0" cy="274374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330" name="Line 58"/>
              <p:cNvSpPr>
                <a:spLocks noChangeAspect="1" noChangeShapeType="1"/>
              </p:cNvSpPr>
              <p:nvPr/>
            </p:nvSpPr>
            <p:spPr bwMode="auto">
              <a:xfrm flipH="1" flipV="1">
                <a:off x="1754393" y="5135203"/>
                <a:ext cx="240173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331" name="Text Box 82"/>
              <p:cNvSpPr txBox="1">
                <a:spLocks noChangeAspect="1" noChangeArrowheads="1"/>
              </p:cNvSpPr>
              <p:nvPr/>
            </p:nvSpPr>
            <p:spPr bwMode="auto">
              <a:xfrm>
                <a:off x="1513840" y="4988644"/>
                <a:ext cx="272196" cy="38412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r>
                  <a:rPr lang="en-US" altLang="sv-SE" sz="1400" dirty="0"/>
                  <a:t>B</a:t>
                </a:r>
                <a:endParaRPr lang="en-US" altLang="sv-SE" dirty="0"/>
              </a:p>
            </p:txBody>
          </p:sp>
          <p:sp>
            <p:nvSpPr>
              <p:cNvPr id="332" name="Text Box 83"/>
              <p:cNvSpPr txBox="1">
                <a:spLocks noChangeAspect="1" noChangeArrowheads="1"/>
              </p:cNvSpPr>
              <p:nvPr/>
            </p:nvSpPr>
            <p:spPr bwMode="auto">
              <a:xfrm>
                <a:off x="1513840" y="4542785"/>
                <a:ext cx="343105" cy="41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r>
                  <a:rPr lang="en-US" altLang="sv-SE" sz="1400" dirty="0"/>
                  <a:t>A</a:t>
                </a:r>
                <a:endParaRPr lang="en-US" altLang="sv-SE" dirty="0"/>
              </a:p>
            </p:txBody>
          </p:sp>
        </p:grpSp>
        <p:grpSp>
          <p:nvGrpSpPr>
            <p:cNvPr id="278" name="Group 277"/>
            <p:cNvGrpSpPr/>
            <p:nvPr/>
          </p:nvGrpSpPr>
          <p:grpSpPr>
            <a:xfrm>
              <a:off x="2117795" y="4367839"/>
              <a:ext cx="643733" cy="1028904"/>
              <a:chOff x="1522386" y="4380673"/>
              <a:chExt cx="643733" cy="1028904"/>
            </a:xfrm>
          </p:grpSpPr>
          <p:sp>
            <p:nvSpPr>
              <p:cNvPr id="303" name="Line 46"/>
              <p:cNvSpPr>
                <a:spLocks noChangeAspect="1" noChangeShapeType="1"/>
              </p:cNvSpPr>
              <p:nvPr/>
            </p:nvSpPr>
            <p:spPr bwMode="auto">
              <a:xfrm flipV="1">
                <a:off x="2166119" y="4826531"/>
                <a:ext cx="0" cy="171484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304" name="Line 47"/>
              <p:cNvSpPr>
                <a:spLocks noChangeAspect="1" noChangeShapeType="1"/>
              </p:cNvSpPr>
              <p:nvPr/>
            </p:nvSpPr>
            <p:spPr bwMode="auto">
              <a:xfrm flipH="1" flipV="1">
                <a:off x="2063187" y="4826531"/>
                <a:ext cx="102931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305" name="Line 48"/>
              <p:cNvSpPr>
                <a:spLocks noChangeAspect="1" noChangeShapeType="1"/>
              </p:cNvSpPr>
              <p:nvPr/>
            </p:nvSpPr>
            <p:spPr bwMode="auto">
              <a:xfrm flipV="1">
                <a:off x="2063187" y="4552157"/>
                <a:ext cx="0" cy="274374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306" name="Line 49"/>
              <p:cNvSpPr>
                <a:spLocks noChangeAspect="1" noChangeShapeType="1"/>
              </p:cNvSpPr>
              <p:nvPr/>
            </p:nvSpPr>
            <p:spPr bwMode="auto">
              <a:xfrm flipV="1">
                <a:off x="2063187" y="4552157"/>
                <a:ext cx="102931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307" name="Line 50"/>
              <p:cNvSpPr>
                <a:spLocks noChangeAspect="1" noChangeShapeType="1"/>
              </p:cNvSpPr>
              <p:nvPr/>
            </p:nvSpPr>
            <p:spPr bwMode="auto">
              <a:xfrm flipV="1">
                <a:off x="2166119" y="4380673"/>
                <a:ext cx="0" cy="171484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308" name="Line 51"/>
              <p:cNvSpPr>
                <a:spLocks noChangeAspect="1" noChangeShapeType="1"/>
              </p:cNvSpPr>
              <p:nvPr/>
            </p:nvSpPr>
            <p:spPr bwMode="auto">
              <a:xfrm flipH="1" flipV="1">
                <a:off x="1994566" y="4552157"/>
                <a:ext cx="0" cy="274374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309" name="Line 52"/>
              <p:cNvSpPr>
                <a:spLocks noChangeAspect="1" noChangeShapeType="1"/>
              </p:cNvSpPr>
              <p:nvPr/>
            </p:nvSpPr>
            <p:spPr bwMode="auto">
              <a:xfrm flipH="1" flipV="1">
                <a:off x="1754393" y="4689344"/>
                <a:ext cx="240173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310" name="Line 53"/>
              <p:cNvSpPr>
                <a:spLocks noChangeAspect="1" noChangeShapeType="1"/>
              </p:cNvSpPr>
              <p:nvPr/>
            </p:nvSpPr>
            <p:spPr bwMode="auto">
              <a:xfrm flipV="1">
                <a:off x="2166119" y="5272390"/>
                <a:ext cx="0" cy="137187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311" name="Line 54"/>
              <p:cNvSpPr>
                <a:spLocks noChangeAspect="1" noChangeShapeType="1"/>
              </p:cNvSpPr>
              <p:nvPr/>
            </p:nvSpPr>
            <p:spPr bwMode="auto">
              <a:xfrm flipH="1" flipV="1">
                <a:off x="2063187" y="5272390"/>
                <a:ext cx="102931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312" name="Line 55"/>
              <p:cNvSpPr>
                <a:spLocks noChangeAspect="1" noChangeShapeType="1"/>
              </p:cNvSpPr>
              <p:nvPr/>
            </p:nvSpPr>
            <p:spPr bwMode="auto">
              <a:xfrm flipV="1">
                <a:off x="2063187" y="4998015"/>
                <a:ext cx="0" cy="274374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313" name="Line 56"/>
              <p:cNvSpPr>
                <a:spLocks noChangeAspect="1" noChangeShapeType="1"/>
              </p:cNvSpPr>
              <p:nvPr/>
            </p:nvSpPr>
            <p:spPr bwMode="auto">
              <a:xfrm flipV="1">
                <a:off x="2063187" y="4998015"/>
                <a:ext cx="102931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314" name="Line 57"/>
              <p:cNvSpPr>
                <a:spLocks noChangeAspect="1" noChangeShapeType="1"/>
              </p:cNvSpPr>
              <p:nvPr/>
            </p:nvSpPr>
            <p:spPr bwMode="auto">
              <a:xfrm flipV="1">
                <a:off x="1994566" y="4998015"/>
                <a:ext cx="0" cy="274374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315" name="Line 58"/>
              <p:cNvSpPr>
                <a:spLocks noChangeAspect="1" noChangeShapeType="1"/>
              </p:cNvSpPr>
              <p:nvPr/>
            </p:nvSpPr>
            <p:spPr bwMode="auto">
              <a:xfrm flipH="1" flipV="1">
                <a:off x="1754393" y="5135203"/>
                <a:ext cx="240173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316" name="Text Box 82"/>
              <p:cNvSpPr txBox="1">
                <a:spLocks noChangeAspect="1" noChangeArrowheads="1"/>
              </p:cNvSpPr>
              <p:nvPr/>
            </p:nvSpPr>
            <p:spPr bwMode="auto">
              <a:xfrm>
                <a:off x="1522386" y="4988644"/>
                <a:ext cx="296664" cy="38412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r>
                  <a:rPr lang="en-US" altLang="sv-SE" sz="1400" dirty="0"/>
                  <a:t>C</a:t>
                </a:r>
                <a:endParaRPr lang="en-US" altLang="sv-SE" dirty="0"/>
              </a:p>
            </p:txBody>
          </p:sp>
          <p:sp>
            <p:nvSpPr>
              <p:cNvPr id="317" name="Text Box 83"/>
              <p:cNvSpPr txBox="1">
                <a:spLocks noChangeAspect="1" noChangeArrowheads="1"/>
              </p:cNvSpPr>
              <p:nvPr/>
            </p:nvSpPr>
            <p:spPr bwMode="auto">
              <a:xfrm>
                <a:off x="1522386" y="4542785"/>
                <a:ext cx="262353" cy="41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r>
                  <a:rPr lang="en-US" altLang="sv-SE" sz="1400" dirty="0"/>
                  <a:t>D</a:t>
                </a:r>
                <a:endParaRPr lang="en-US" altLang="sv-SE" dirty="0"/>
              </a:p>
            </p:txBody>
          </p:sp>
        </p:grpSp>
        <p:sp>
          <p:nvSpPr>
            <p:cNvPr id="279" name="Line 24"/>
            <p:cNvSpPr>
              <a:spLocks noChangeAspect="1" noChangeShapeType="1"/>
            </p:cNvSpPr>
            <p:nvPr/>
          </p:nvSpPr>
          <p:spPr bwMode="auto">
            <a:xfrm flipV="1">
              <a:off x="3332675" y="4998015"/>
              <a:ext cx="0" cy="411562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280" name="Line 26"/>
            <p:cNvSpPr>
              <a:spLocks noChangeAspect="1" noChangeShapeType="1"/>
            </p:cNvSpPr>
            <p:nvPr/>
          </p:nvSpPr>
          <p:spPr bwMode="auto">
            <a:xfrm flipV="1">
              <a:off x="3229744" y="4757938"/>
              <a:ext cx="0" cy="240078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281" name="Line 27"/>
            <p:cNvSpPr>
              <a:spLocks noChangeAspect="1" noChangeShapeType="1"/>
            </p:cNvSpPr>
            <p:nvPr/>
          </p:nvSpPr>
          <p:spPr bwMode="auto">
            <a:xfrm flipV="1">
              <a:off x="3229744" y="4757938"/>
              <a:ext cx="102931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282" name="Line 28"/>
            <p:cNvSpPr>
              <a:spLocks noChangeAspect="1" noChangeShapeType="1"/>
            </p:cNvSpPr>
            <p:nvPr/>
          </p:nvSpPr>
          <p:spPr bwMode="auto">
            <a:xfrm flipV="1">
              <a:off x="3332675" y="4380673"/>
              <a:ext cx="0" cy="377265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283" name="Line 29"/>
            <p:cNvSpPr>
              <a:spLocks noChangeAspect="1" noChangeShapeType="1"/>
            </p:cNvSpPr>
            <p:nvPr/>
          </p:nvSpPr>
          <p:spPr bwMode="auto">
            <a:xfrm flipH="1" flipV="1">
              <a:off x="3142824" y="4748792"/>
              <a:ext cx="0" cy="256083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284" name="Line 30"/>
            <p:cNvSpPr>
              <a:spLocks noChangeAspect="1" noChangeShapeType="1"/>
            </p:cNvSpPr>
            <p:nvPr/>
          </p:nvSpPr>
          <p:spPr bwMode="auto">
            <a:xfrm flipH="1" flipV="1">
              <a:off x="2962824" y="4876833"/>
              <a:ext cx="180000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285" name="Line 56"/>
            <p:cNvSpPr>
              <a:spLocks noChangeAspect="1" noChangeShapeType="1"/>
            </p:cNvSpPr>
            <p:nvPr/>
          </p:nvSpPr>
          <p:spPr bwMode="auto">
            <a:xfrm flipV="1">
              <a:off x="3229750" y="4998015"/>
              <a:ext cx="102931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286" name="Text Box 5"/>
            <p:cNvSpPr txBox="1">
              <a:spLocks noChangeAspect="1" noChangeArrowheads="1"/>
            </p:cNvSpPr>
            <p:nvPr/>
          </p:nvSpPr>
          <p:spPr bwMode="auto">
            <a:xfrm>
              <a:off x="2369757" y="3114950"/>
              <a:ext cx="512370" cy="3841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altLang="sv-SE" sz="1400"/>
                <a:t>D</a:t>
              </a:r>
              <a:endParaRPr lang="en-US" altLang="sv-SE"/>
            </a:p>
          </p:txBody>
        </p:sp>
        <p:sp>
          <p:nvSpPr>
            <p:cNvPr id="287" name="Line 20"/>
            <p:cNvSpPr>
              <a:spLocks noChangeAspect="1" noChangeShapeType="1"/>
            </p:cNvSpPr>
            <p:nvPr/>
          </p:nvSpPr>
          <p:spPr bwMode="auto">
            <a:xfrm flipV="1">
              <a:off x="2426941" y="3652267"/>
              <a:ext cx="651899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288" name="Oval 59"/>
            <p:cNvSpPr>
              <a:spLocks noChangeAspect="1" noChangeArrowheads="1"/>
            </p:cNvSpPr>
            <p:nvPr/>
          </p:nvSpPr>
          <p:spPr bwMode="auto">
            <a:xfrm flipV="1">
              <a:off x="2152457" y="3231559"/>
              <a:ext cx="68621" cy="68594"/>
            </a:xfrm>
            <a:prstGeom prst="ellips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sv-SE" altLang="sv-SE"/>
            </a:p>
          </p:txBody>
        </p:sp>
        <p:sp>
          <p:nvSpPr>
            <p:cNvPr id="289" name="Line 60"/>
            <p:cNvSpPr>
              <a:spLocks noChangeAspect="1" noChangeShapeType="1"/>
            </p:cNvSpPr>
            <p:nvPr/>
          </p:nvSpPr>
          <p:spPr bwMode="auto">
            <a:xfrm flipV="1">
              <a:off x="2426941" y="3411427"/>
              <a:ext cx="0" cy="240078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290" name="Line 61"/>
            <p:cNvSpPr>
              <a:spLocks noChangeAspect="1" noChangeShapeType="1"/>
            </p:cNvSpPr>
            <p:nvPr/>
          </p:nvSpPr>
          <p:spPr bwMode="auto">
            <a:xfrm flipH="1" flipV="1">
              <a:off x="2289699" y="3411427"/>
              <a:ext cx="137242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291" name="Line 62"/>
            <p:cNvSpPr>
              <a:spLocks noChangeAspect="1" noChangeShapeType="1"/>
            </p:cNvSpPr>
            <p:nvPr/>
          </p:nvSpPr>
          <p:spPr bwMode="auto">
            <a:xfrm flipV="1">
              <a:off x="2289699" y="3128669"/>
              <a:ext cx="0" cy="274374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292" name="Line 63"/>
            <p:cNvSpPr>
              <a:spLocks noChangeAspect="1" noChangeShapeType="1"/>
            </p:cNvSpPr>
            <p:nvPr/>
          </p:nvSpPr>
          <p:spPr bwMode="auto">
            <a:xfrm flipV="1">
              <a:off x="2289699" y="3128669"/>
              <a:ext cx="137242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293" name="Line 65"/>
            <p:cNvSpPr>
              <a:spLocks noChangeAspect="1" noChangeShapeType="1"/>
            </p:cNvSpPr>
            <p:nvPr/>
          </p:nvSpPr>
          <p:spPr bwMode="auto">
            <a:xfrm flipH="1" flipV="1">
              <a:off x="2221078" y="3128669"/>
              <a:ext cx="0" cy="274374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294" name="Line 66"/>
            <p:cNvSpPr>
              <a:spLocks noChangeAspect="1" noChangeShapeType="1"/>
            </p:cNvSpPr>
            <p:nvPr/>
          </p:nvSpPr>
          <p:spPr bwMode="auto">
            <a:xfrm flipH="1" flipV="1">
              <a:off x="1980905" y="3265856"/>
              <a:ext cx="171552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295" name="Oval 67"/>
            <p:cNvSpPr>
              <a:spLocks noChangeAspect="1" noChangeArrowheads="1"/>
            </p:cNvSpPr>
            <p:nvPr/>
          </p:nvSpPr>
          <p:spPr bwMode="auto">
            <a:xfrm flipV="1">
              <a:off x="2804356" y="3231559"/>
              <a:ext cx="68621" cy="68594"/>
            </a:xfrm>
            <a:prstGeom prst="ellips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sv-SE" altLang="sv-SE"/>
            </a:p>
          </p:txBody>
        </p:sp>
        <p:sp>
          <p:nvSpPr>
            <p:cNvPr id="296" name="Line 68"/>
            <p:cNvSpPr>
              <a:spLocks noChangeAspect="1" noChangeShapeType="1"/>
            </p:cNvSpPr>
            <p:nvPr/>
          </p:nvSpPr>
          <p:spPr bwMode="auto">
            <a:xfrm flipV="1">
              <a:off x="3078840" y="3411427"/>
              <a:ext cx="0" cy="240078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297" name="Line 69"/>
            <p:cNvSpPr>
              <a:spLocks noChangeAspect="1" noChangeShapeType="1"/>
            </p:cNvSpPr>
            <p:nvPr/>
          </p:nvSpPr>
          <p:spPr bwMode="auto">
            <a:xfrm flipH="1" flipV="1">
              <a:off x="2941598" y="3403043"/>
              <a:ext cx="137242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298" name="Line 70"/>
            <p:cNvSpPr>
              <a:spLocks noChangeAspect="1" noChangeShapeType="1"/>
            </p:cNvSpPr>
            <p:nvPr/>
          </p:nvSpPr>
          <p:spPr bwMode="auto">
            <a:xfrm flipV="1">
              <a:off x="2941598" y="3128669"/>
              <a:ext cx="0" cy="274374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299" name="Line 71"/>
            <p:cNvSpPr>
              <a:spLocks noChangeAspect="1" noChangeShapeType="1"/>
            </p:cNvSpPr>
            <p:nvPr/>
          </p:nvSpPr>
          <p:spPr bwMode="auto">
            <a:xfrm flipV="1">
              <a:off x="2941598" y="3128669"/>
              <a:ext cx="137242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300" name="Line 73"/>
            <p:cNvSpPr>
              <a:spLocks noChangeAspect="1" noChangeShapeType="1"/>
            </p:cNvSpPr>
            <p:nvPr/>
          </p:nvSpPr>
          <p:spPr bwMode="auto">
            <a:xfrm flipH="1" flipV="1">
              <a:off x="2872977" y="3128669"/>
              <a:ext cx="0" cy="274374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301" name="Line 74"/>
            <p:cNvSpPr>
              <a:spLocks noChangeAspect="1" noChangeShapeType="1"/>
            </p:cNvSpPr>
            <p:nvPr/>
          </p:nvSpPr>
          <p:spPr bwMode="auto">
            <a:xfrm flipH="1" flipV="1">
              <a:off x="2598493" y="3265856"/>
              <a:ext cx="205863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302" name="Text Box 81"/>
            <p:cNvSpPr txBox="1">
              <a:spLocks noChangeAspect="1" noChangeArrowheads="1"/>
            </p:cNvSpPr>
            <p:nvPr/>
          </p:nvSpPr>
          <p:spPr bwMode="auto">
            <a:xfrm>
              <a:off x="1735427" y="3119685"/>
              <a:ext cx="512370" cy="3841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altLang="sv-SE" sz="1400"/>
                <a:t>C</a:t>
              </a:r>
              <a:endParaRPr lang="en-US" altLang="sv-SE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sv-SE" smtClean="0"/>
              <a:t>2016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ED6E5F8-F9E8-41A2-8750-8834BED80EBD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  <p:sp>
        <p:nvSpPr>
          <p:cNvPr id="334" name="Freeform 333"/>
          <p:cNvSpPr/>
          <p:nvPr/>
        </p:nvSpPr>
        <p:spPr bwMode="auto">
          <a:xfrm>
            <a:off x="1309816" y="4341341"/>
            <a:ext cx="1359243" cy="988540"/>
          </a:xfrm>
          <a:custGeom>
            <a:avLst/>
            <a:gdLst>
              <a:gd name="connsiteX0" fmla="*/ 24714 w 1359243"/>
              <a:gd name="connsiteY0" fmla="*/ 41189 h 988540"/>
              <a:gd name="connsiteX1" fmla="*/ 16476 w 1359243"/>
              <a:gd name="connsiteY1" fmla="*/ 82378 h 988540"/>
              <a:gd name="connsiteX2" fmla="*/ 8238 w 1359243"/>
              <a:gd name="connsiteY2" fmla="*/ 140043 h 988540"/>
              <a:gd name="connsiteX3" fmla="*/ 0 w 1359243"/>
              <a:gd name="connsiteY3" fmla="*/ 189470 h 988540"/>
              <a:gd name="connsiteX4" fmla="*/ 16476 w 1359243"/>
              <a:gd name="connsiteY4" fmla="*/ 444843 h 988540"/>
              <a:gd name="connsiteX5" fmla="*/ 32952 w 1359243"/>
              <a:gd name="connsiteY5" fmla="*/ 518983 h 988540"/>
              <a:gd name="connsiteX6" fmla="*/ 49427 w 1359243"/>
              <a:gd name="connsiteY6" fmla="*/ 626075 h 988540"/>
              <a:gd name="connsiteX7" fmla="*/ 57665 w 1359243"/>
              <a:gd name="connsiteY7" fmla="*/ 659027 h 988540"/>
              <a:gd name="connsiteX8" fmla="*/ 74141 w 1359243"/>
              <a:gd name="connsiteY8" fmla="*/ 749643 h 988540"/>
              <a:gd name="connsiteX9" fmla="*/ 82379 w 1359243"/>
              <a:gd name="connsiteY9" fmla="*/ 782594 h 988540"/>
              <a:gd name="connsiteX10" fmla="*/ 98854 w 1359243"/>
              <a:gd name="connsiteY10" fmla="*/ 807308 h 988540"/>
              <a:gd name="connsiteX11" fmla="*/ 107092 w 1359243"/>
              <a:gd name="connsiteY11" fmla="*/ 832021 h 988540"/>
              <a:gd name="connsiteX12" fmla="*/ 123568 w 1359243"/>
              <a:gd name="connsiteY12" fmla="*/ 856735 h 988540"/>
              <a:gd name="connsiteX13" fmla="*/ 164757 w 1359243"/>
              <a:gd name="connsiteY13" fmla="*/ 930875 h 988540"/>
              <a:gd name="connsiteX14" fmla="*/ 181233 w 1359243"/>
              <a:gd name="connsiteY14" fmla="*/ 955589 h 988540"/>
              <a:gd name="connsiteX15" fmla="*/ 230660 w 1359243"/>
              <a:gd name="connsiteY15" fmla="*/ 988540 h 988540"/>
              <a:gd name="connsiteX16" fmla="*/ 362465 w 1359243"/>
              <a:gd name="connsiteY16" fmla="*/ 980302 h 988540"/>
              <a:gd name="connsiteX17" fmla="*/ 453081 w 1359243"/>
              <a:gd name="connsiteY17" fmla="*/ 955589 h 988540"/>
              <a:gd name="connsiteX18" fmla="*/ 477795 w 1359243"/>
              <a:gd name="connsiteY18" fmla="*/ 939113 h 988540"/>
              <a:gd name="connsiteX19" fmla="*/ 502508 w 1359243"/>
              <a:gd name="connsiteY19" fmla="*/ 930875 h 988540"/>
              <a:gd name="connsiteX20" fmla="*/ 551935 w 1359243"/>
              <a:gd name="connsiteY20" fmla="*/ 889686 h 988540"/>
              <a:gd name="connsiteX21" fmla="*/ 568411 w 1359243"/>
              <a:gd name="connsiteY21" fmla="*/ 832021 h 988540"/>
              <a:gd name="connsiteX22" fmla="*/ 584887 w 1359243"/>
              <a:gd name="connsiteY22" fmla="*/ 782594 h 988540"/>
              <a:gd name="connsiteX23" fmla="*/ 601362 w 1359243"/>
              <a:gd name="connsiteY23" fmla="*/ 700216 h 988540"/>
              <a:gd name="connsiteX24" fmla="*/ 609600 w 1359243"/>
              <a:gd name="connsiteY24" fmla="*/ 617838 h 988540"/>
              <a:gd name="connsiteX25" fmla="*/ 617838 w 1359243"/>
              <a:gd name="connsiteY25" fmla="*/ 593124 h 988540"/>
              <a:gd name="connsiteX26" fmla="*/ 626076 w 1359243"/>
              <a:gd name="connsiteY26" fmla="*/ 453081 h 988540"/>
              <a:gd name="connsiteX27" fmla="*/ 634314 w 1359243"/>
              <a:gd name="connsiteY27" fmla="*/ 263611 h 988540"/>
              <a:gd name="connsiteX28" fmla="*/ 650789 w 1359243"/>
              <a:gd name="connsiteY28" fmla="*/ 197708 h 988540"/>
              <a:gd name="connsiteX29" fmla="*/ 659027 w 1359243"/>
              <a:gd name="connsiteY29" fmla="*/ 156519 h 988540"/>
              <a:gd name="connsiteX30" fmla="*/ 683741 w 1359243"/>
              <a:gd name="connsiteY30" fmla="*/ 123567 h 988540"/>
              <a:gd name="connsiteX31" fmla="*/ 724930 w 1359243"/>
              <a:gd name="connsiteY31" fmla="*/ 74140 h 988540"/>
              <a:gd name="connsiteX32" fmla="*/ 766119 w 1359243"/>
              <a:gd name="connsiteY32" fmla="*/ 41189 h 988540"/>
              <a:gd name="connsiteX33" fmla="*/ 799070 w 1359243"/>
              <a:gd name="connsiteY33" fmla="*/ 24713 h 988540"/>
              <a:gd name="connsiteX34" fmla="*/ 823784 w 1359243"/>
              <a:gd name="connsiteY34" fmla="*/ 8238 h 988540"/>
              <a:gd name="connsiteX35" fmla="*/ 939114 w 1359243"/>
              <a:gd name="connsiteY35" fmla="*/ 0 h 988540"/>
              <a:gd name="connsiteX36" fmla="*/ 1062681 w 1359243"/>
              <a:gd name="connsiteY36" fmla="*/ 8238 h 988540"/>
              <a:gd name="connsiteX37" fmla="*/ 1087395 w 1359243"/>
              <a:gd name="connsiteY37" fmla="*/ 24713 h 988540"/>
              <a:gd name="connsiteX38" fmla="*/ 1112108 w 1359243"/>
              <a:gd name="connsiteY38" fmla="*/ 32951 h 988540"/>
              <a:gd name="connsiteX39" fmla="*/ 1128584 w 1359243"/>
              <a:gd name="connsiteY39" fmla="*/ 57665 h 988540"/>
              <a:gd name="connsiteX40" fmla="*/ 1178011 w 1359243"/>
              <a:gd name="connsiteY40" fmla="*/ 107092 h 988540"/>
              <a:gd name="connsiteX41" fmla="*/ 1186249 w 1359243"/>
              <a:gd name="connsiteY41" fmla="*/ 131805 h 988540"/>
              <a:gd name="connsiteX42" fmla="*/ 1202725 w 1359243"/>
              <a:gd name="connsiteY42" fmla="*/ 156519 h 988540"/>
              <a:gd name="connsiteX43" fmla="*/ 1235676 w 1359243"/>
              <a:gd name="connsiteY43" fmla="*/ 230659 h 988540"/>
              <a:gd name="connsiteX44" fmla="*/ 1252152 w 1359243"/>
              <a:gd name="connsiteY44" fmla="*/ 280086 h 988540"/>
              <a:gd name="connsiteX45" fmla="*/ 1260389 w 1359243"/>
              <a:gd name="connsiteY45" fmla="*/ 313038 h 988540"/>
              <a:gd name="connsiteX46" fmla="*/ 1276865 w 1359243"/>
              <a:gd name="connsiteY46" fmla="*/ 337751 h 988540"/>
              <a:gd name="connsiteX47" fmla="*/ 1285103 w 1359243"/>
              <a:gd name="connsiteY47" fmla="*/ 370702 h 988540"/>
              <a:gd name="connsiteX48" fmla="*/ 1301579 w 1359243"/>
              <a:gd name="connsiteY48" fmla="*/ 436605 h 988540"/>
              <a:gd name="connsiteX49" fmla="*/ 1318054 w 1359243"/>
              <a:gd name="connsiteY49" fmla="*/ 535459 h 988540"/>
              <a:gd name="connsiteX50" fmla="*/ 1334530 w 1359243"/>
              <a:gd name="connsiteY50" fmla="*/ 667265 h 988540"/>
              <a:gd name="connsiteX51" fmla="*/ 1351006 w 1359243"/>
              <a:gd name="connsiteY51" fmla="*/ 790832 h 988540"/>
              <a:gd name="connsiteX52" fmla="*/ 1359243 w 1359243"/>
              <a:gd name="connsiteY52" fmla="*/ 815546 h 988540"/>
              <a:gd name="connsiteX53" fmla="*/ 1351006 w 1359243"/>
              <a:gd name="connsiteY53" fmla="*/ 897924 h 988540"/>
              <a:gd name="connsiteX54" fmla="*/ 1342768 w 1359243"/>
              <a:gd name="connsiteY54" fmla="*/ 922638 h 988540"/>
              <a:gd name="connsiteX55" fmla="*/ 1326292 w 1359243"/>
              <a:gd name="connsiteY55" fmla="*/ 947351 h 9885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</a:cxnLst>
            <a:rect l="l" t="t" r="r" b="b"/>
            <a:pathLst>
              <a:path w="1359243" h="988540">
                <a:moveTo>
                  <a:pt x="24714" y="41189"/>
                </a:moveTo>
                <a:cubicBezTo>
                  <a:pt x="21968" y="54919"/>
                  <a:pt x="18778" y="68567"/>
                  <a:pt x="16476" y="82378"/>
                </a:cubicBezTo>
                <a:cubicBezTo>
                  <a:pt x="13284" y="101531"/>
                  <a:pt x="11191" y="120852"/>
                  <a:pt x="8238" y="140043"/>
                </a:cubicBezTo>
                <a:cubicBezTo>
                  <a:pt x="5698" y="156552"/>
                  <a:pt x="2746" y="172994"/>
                  <a:pt x="0" y="189470"/>
                </a:cubicBezTo>
                <a:cubicBezTo>
                  <a:pt x="3352" y="253155"/>
                  <a:pt x="8091" y="373576"/>
                  <a:pt x="16476" y="444843"/>
                </a:cubicBezTo>
                <a:cubicBezTo>
                  <a:pt x="21928" y="491184"/>
                  <a:pt x="25366" y="477260"/>
                  <a:pt x="32952" y="518983"/>
                </a:cubicBezTo>
                <a:cubicBezTo>
                  <a:pt x="48783" y="606055"/>
                  <a:pt x="33496" y="546422"/>
                  <a:pt x="49427" y="626075"/>
                </a:cubicBezTo>
                <a:cubicBezTo>
                  <a:pt x="51647" y="637177"/>
                  <a:pt x="55445" y="647925"/>
                  <a:pt x="57665" y="659027"/>
                </a:cubicBezTo>
                <a:cubicBezTo>
                  <a:pt x="75547" y="748438"/>
                  <a:pt x="56472" y="670136"/>
                  <a:pt x="74141" y="749643"/>
                </a:cubicBezTo>
                <a:cubicBezTo>
                  <a:pt x="76597" y="760695"/>
                  <a:pt x="77919" y="772188"/>
                  <a:pt x="82379" y="782594"/>
                </a:cubicBezTo>
                <a:cubicBezTo>
                  <a:pt x="86279" y="791694"/>
                  <a:pt x="94426" y="798453"/>
                  <a:pt x="98854" y="807308"/>
                </a:cubicBezTo>
                <a:cubicBezTo>
                  <a:pt x="102737" y="815075"/>
                  <a:pt x="103209" y="824254"/>
                  <a:pt x="107092" y="832021"/>
                </a:cubicBezTo>
                <a:cubicBezTo>
                  <a:pt x="111520" y="840877"/>
                  <a:pt x="119547" y="847687"/>
                  <a:pt x="123568" y="856735"/>
                </a:cubicBezTo>
                <a:cubicBezTo>
                  <a:pt x="168632" y="958130"/>
                  <a:pt x="111056" y="866435"/>
                  <a:pt x="164757" y="930875"/>
                </a:cubicBezTo>
                <a:cubicBezTo>
                  <a:pt x="171095" y="938481"/>
                  <a:pt x="173782" y="949069"/>
                  <a:pt x="181233" y="955589"/>
                </a:cubicBezTo>
                <a:cubicBezTo>
                  <a:pt x="196135" y="968628"/>
                  <a:pt x="230660" y="988540"/>
                  <a:pt x="230660" y="988540"/>
                </a:cubicBezTo>
                <a:cubicBezTo>
                  <a:pt x="274595" y="985794"/>
                  <a:pt x="318643" y="984475"/>
                  <a:pt x="362465" y="980302"/>
                </a:cubicBezTo>
                <a:cubicBezTo>
                  <a:pt x="380521" y="978582"/>
                  <a:pt x="440188" y="964185"/>
                  <a:pt x="453081" y="955589"/>
                </a:cubicBezTo>
                <a:cubicBezTo>
                  <a:pt x="461319" y="950097"/>
                  <a:pt x="468939" y="943541"/>
                  <a:pt x="477795" y="939113"/>
                </a:cubicBezTo>
                <a:cubicBezTo>
                  <a:pt x="485562" y="935230"/>
                  <a:pt x="494741" y="934758"/>
                  <a:pt x="502508" y="930875"/>
                </a:cubicBezTo>
                <a:cubicBezTo>
                  <a:pt x="525450" y="919404"/>
                  <a:pt x="533713" y="907908"/>
                  <a:pt x="551935" y="889686"/>
                </a:cubicBezTo>
                <a:cubicBezTo>
                  <a:pt x="579617" y="806643"/>
                  <a:pt x="537383" y="935447"/>
                  <a:pt x="568411" y="832021"/>
                </a:cubicBezTo>
                <a:cubicBezTo>
                  <a:pt x="573401" y="815387"/>
                  <a:pt x="582032" y="799725"/>
                  <a:pt x="584887" y="782594"/>
                </a:cubicBezTo>
                <a:cubicBezTo>
                  <a:pt x="594986" y="721999"/>
                  <a:pt x="589074" y="749371"/>
                  <a:pt x="601362" y="700216"/>
                </a:cubicBezTo>
                <a:cubicBezTo>
                  <a:pt x="604108" y="672757"/>
                  <a:pt x="605404" y="645113"/>
                  <a:pt x="609600" y="617838"/>
                </a:cubicBezTo>
                <a:cubicBezTo>
                  <a:pt x="610920" y="609255"/>
                  <a:pt x="616974" y="601765"/>
                  <a:pt x="617838" y="593124"/>
                </a:cubicBezTo>
                <a:cubicBezTo>
                  <a:pt x="622491" y="546594"/>
                  <a:pt x="623741" y="499784"/>
                  <a:pt x="626076" y="453081"/>
                </a:cubicBezTo>
                <a:cubicBezTo>
                  <a:pt x="629233" y="389944"/>
                  <a:pt x="629810" y="326667"/>
                  <a:pt x="634314" y="263611"/>
                </a:cubicBezTo>
                <a:cubicBezTo>
                  <a:pt x="637350" y="221108"/>
                  <a:pt x="642407" y="231239"/>
                  <a:pt x="650789" y="197708"/>
                </a:cubicBezTo>
                <a:cubicBezTo>
                  <a:pt x="654185" y="184124"/>
                  <a:pt x="653340" y="169314"/>
                  <a:pt x="659027" y="156519"/>
                </a:cubicBezTo>
                <a:cubicBezTo>
                  <a:pt x="664603" y="143972"/>
                  <a:pt x="675761" y="134740"/>
                  <a:pt x="683741" y="123567"/>
                </a:cubicBezTo>
                <a:cubicBezTo>
                  <a:pt x="745091" y="37677"/>
                  <a:pt x="648014" y="166438"/>
                  <a:pt x="724930" y="74140"/>
                </a:cubicBezTo>
                <a:cubicBezTo>
                  <a:pt x="759304" y="32892"/>
                  <a:pt x="720541" y="60723"/>
                  <a:pt x="766119" y="41189"/>
                </a:cubicBezTo>
                <a:cubicBezTo>
                  <a:pt x="777406" y="36351"/>
                  <a:pt x="788408" y="30806"/>
                  <a:pt x="799070" y="24713"/>
                </a:cubicBezTo>
                <a:cubicBezTo>
                  <a:pt x="807666" y="19801"/>
                  <a:pt x="814034" y="9959"/>
                  <a:pt x="823784" y="8238"/>
                </a:cubicBezTo>
                <a:cubicBezTo>
                  <a:pt x="861739" y="1540"/>
                  <a:pt x="900671" y="2746"/>
                  <a:pt x="939114" y="0"/>
                </a:cubicBezTo>
                <a:cubicBezTo>
                  <a:pt x="980303" y="2746"/>
                  <a:pt x="1021962" y="1452"/>
                  <a:pt x="1062681" y="8238"/>
                </a:cubicBezTo>
                <a:cubicBezTo>
                  <a:pt x="1072447" y="9866"/>
                  <a:pt x="1078540" y="20285"/>
                  <a:pt x="1087395" y="24713"/>
                </a:cubicBezTo>
                <a:cubicBezTo>
                  <a:pt x="1095162" y="28596"/>
                  <a:pt x="1103870" y="30205"/>
                  <a:pt x="1112108" y="32951"/>
                </a:cubicBezTo>
                <a:cubicBezTo>
                  <a:pt x="1117600" y="41189"/>
                  <a:pt x="1122006" y="50265"/>
                  <a:pt x="1128584" y="57665"/>
                </a:cubicBezTo>
                <a:cubicBezTo>
                  <a:pt x="1144064" y="75080"/>
                  <a:pt x="1178011" y="107092"/>
                  <a:pt x="1178011" y="107092"/>
                </a:cubicBezTo>
                <a:cubicBezTo>
                  <a:pt x="1180757" y="115330"/>
                  <a:pt x="1182366" y="124038"/>
                  <a:pt x="1186249" y="131805"/>
                </a:cubicBezTo>
                <a:cubicBezTo>
                  <a:pt x="1190677" y="140661"/>
                  <a:pt x="1198704" y="147471"/>
                  <a:pt x="1202725" y="156519"/>
                </a:cubicBezTo>
                <a:cubicBezTo>
                  <a:pt x="1241936" y="244745"/>
                  <a:pt x="1198390" y="174732"/>
                  <a:pt x="1235676" y="230659"/>
                </a:cubicBezTo>
                <a:cubicBezTo>
                  <a:pt x="1241168" y="247135"/>
                  <a:pt x="1247940" y="263237"/>
                  <a:pt x="1252152" y="280086"/>
                </a:cubicBezTo>
                <a:cubicBezTo>
                  <a:pt x="1254898" y="291070"/>
                  <a:pt x="1255929" y="302631"/>
                  <a:pt x="1260389" y="313038"/>
                </a:cubicBezTo>
                <a:cubicBezTo>
                  <a:pt x="1264289" y="322138"/>
                  <a:pt x="1271373" y="329513"/>
                  <a:pt x="1276865" y="337751"/>
                </a:cubicBezTo>
                <a:cubicBezTo>
                  <a:pt x="1279611" y="348735"/>
                  <a:pt x="1281993" y="359816"/>
                  <a:pt x="1285103" y="370702"/>
                </a:cubicBezTo>
                <a:cubicBezTo>
                  <a:pt x="1296796" y="411627"/>
                  <a:pt x="1293206" y="382180"/>
                  <a:pt x="1301579" y="436605"/>
                </a:cubicBezTo>
                <a:cubicBezTo>
                  <a:pt x="1317006" y="536886"/>
                  <a:pt x="1301487" y="469195"/>
                  <a:pt x="1318054" y="535459"/>
                </a:cubicBezTo>
                <a:lnTo>
                  <a:pt x="1334530" y="667265"/>
                </a:lnTo>
                <a:cubicBezTo>
                  <a:pt x="1336535" y="683305"/>
                  <a:pt x="1347216" y="771882"/>
                  <a:pt x="1351006" y="790832"/>
                </a:cubicBezTo>
                <a:cubicBezTo>
                  <a:pt x="1352709" y="799347"/>
                  <a:pt x="1356497" y="807308"/>
                  <a:pt x="1359243" y="815546"/>
                </a:cubicBezTo>
                <a:cubicBezTo>
                  <a:pt x="1356497" y="843005"/>
                  <a:pt x="1355202" y="870649"/>
                  <a:pt x="1351006" y="897924"/>
                </a:cubicBezTo>
                <a:cubicBezTo>
                  <a:pt x="1349686" y="906507"/>
                  <a:pt x="1346651" y="914871"/>
                  <a:pt x="1342768" y="922638"/>
                </a:cubicBezTo>
                <a:cubicBezTo>
                  <a:pt x="1338340" y="931493"/>
                  <a:pt x="1326292" y="947351"/>
                  <a:pt x="1326292" y="947351"/>
                </a:cubicBezTo>
              </a:path>
            </a:pathLst>
          </a:custGeom>
          <a:noFill/>
          <a:ln w="38100">
            <a:solidFill>
              <a:srgbClr val="FF0000"/>
            </a:solidFill>
            <a:round/>
            <a:headEnd type="non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6" name="Freeform 5"/>
          <p:cNvSpPr/>
          <p:nvPr/>
        </p:nvSpPr>
        <p:spPr bwMode="auto">
          <a:xfrm flipV="1">
            <a:off x="1614616" y="2191265"/>
            <a:ext cx="725087" cy="609600"/>
          </a:xfrm>
          <a:custGeom>
            <a:avLst/>
            <a:gdLst>
              <a:gd name="connsiteX0" fmla="*/ 0 w 725087"/>
              <a:gd name="connsiteY0" fmla="*/ 609600 h 609600"/>
              <a:gd name="connsiteX1" fmla="*/ 16476 w 725087"/>
              <a:gd name="connsiteY1" fmla="*/ 494270 h 609600"/>
              <a:gd name="connsiteX2" fmla="*/ 32952 w 725087"/>
              <a:gd name="connsiteY2" fmla="*/ 337752 h 609600"/>
              <a:gd name="connsiteX3" fmla="*/ 65903 w 725087"/>
              <a:gd name="connsiteY3" fmla="*/ 238897 h 609600"/>
              <a:gd name="connsiteX4" fmla="*/ 82379 w 725087"/>
              <a:gd name="connsiteY4" fmla="*/ 181233 h 609600"/>
              <a:gd name="connsiteX5" fmla="*/ 98854 w 725087"/>
              <a:gd name="connsiteY5" fmla="*/ 156519 h 609600"/>
              <a:gd name="connsiteX6" fmla="*/ 115330 w 725087"/>
              <a:gd name="connsiteY6" fmla="*/ 107092 h 609600"/>
              <a:gd name="connsiteX7" fmla="*/ 131806 w 725087"/>
              <a:gd name="connsiteY7" fmla="*/ 82379 h 609600"/>
              <a:gd name="connsiteX8" fmla="*/ 181233 w 725087"/>
              <a:gd name="connsiteY8" fmla="*/ 41189 h 609600"/>
              <a:gd name="connsiteX9" fmla="*/ 214184 w 725087"/>
              <a:gd name="connsiteY9" fmla="*/ 32952 h 609600"/>
              <a:gd name="connsiteX10" fmla="*/ 238898 w 725087"/>
              <a:gd name="connsiteY10" fmla="*/ 24714 h 609600"/>
              <a:gd name="connsiteX11" fmla="*/ 271849 w 725087"/>
              <a:gd name="connsiteY11" fmla="*/ 16476 h 609600"/>
              <a:gd name="connsiteX12" fmla="*/ 296562 w 725087"/>
              <a:gd name="connsiteY12" fmla="*/ 8238 h 609600"/>
              <a:gd name="connsiteX13" fmla="*/ 362465 w 725087"/>
              <a:gd name="connsiteY13" fmla="*/ 0 h 609600"/>
              <a:gd name="connsiteX14" fmla="*/ 518984 w 725087"/>
              <a:gd name="connsiteY14" fmla="*/ 8238 h 609600"/>
              <a:gd name="connsiteX15" fmla="*/ 543698 w 725087"/>
              <a:gd name="connsiteY15" fmla="*/ 32952 h 609600"/>
              <a:gd name="connsiteX16" fmla="*/ 568411 w 725087"/>
              <a:gd name="connsiteY16" fmla="*/ 82379 h 609600"/>
              <a:gd name="connsiteX17" fmla="*/ 601362 w 725087"/>
              <a:gd name="connsiteY17" fmla="*/ 140043 h 609600"/>
              <a:gd name="connsiteX18" fmla="*/ 626076 w 725087"/>
              <a:gd name="connsiteY18" fmla="*/ 222422 h 609600"/>
              <a:gd name="connsiteX19" fmla="*/ 642552 w 725087"/>
              <a:gd name="connsiteY19" fmla="*/ 255373 h 609600"/>
              <a:gd name="connsiteX20" fmla="*/ 659027 w 725087"/>
              <a:gd name="connsiteY20" fmla="*/ 304800 h 609600"/>
              <a:gd name="connsiteX21" fmla="*/ 683741 w 725087"/>
              <a:gd name="connsiteY21" fmla="*/ 387179 h 609600"/>
              <a:gd name="connsiteX22" fmla="*/ 700216 w 725087"/>
              <a:gd name="connsiteY22" fmla="*/ 436606 h 609600"/>
              <a:gd name="connsiteX23" fmla="*/ 708454 w 725087"/>
              <a:gd name="connsiteY23" fmla="*/ 461319 h 609600"/>
              <a:gd name="connsiteX24" fmla="*/ 716692 w 725087"/>
              <a:gd name="connsiteY24" fmla="*/ 535460 h 609600"/>
              <a:gd name="connsiteX25" fmla="*/ 724930 w 725087"/>
              <a:gd name="connsiteY25" fmla="*/ 593125 h 609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</a:cxnLst>
            <a:rect l="l" t="t" r="r" b="b"/>
            <a:pathLst>
              <a:path w="725087" h="609600">
                <a:moveTo>
                  <a:pt x="0" y="609600"/>
                </a:moveTo>
                <a:cubicBezTo>
                  <a:pt x="11612" y="551541"/>
                  <a:pt x="9360" y="568986"/>
                  <a:pt x="16476" y="494270"/>
                </a:cubicBezTo>
                <a:cubicBezTo>
                  <a:pt x="21017" y="446595"/>
                  <a:pt x="23156" y="386734"/>
                  <a:pt x="32952" y="337752"/>
                </a:cubicBezTo>
                <a:cubicBezTo>
                  <a:pt x="58083" y="212096"/>
                  <a:pt x="36221" y="318047"/>
                  <a:pt x="65903" y="238897"/>
                </a:cubicBezTo>
                <a:cubicBezTo>
                  <a:pt x="73823" y="217777"/>
                  <a:pt x="72420" y="201152"/>
                  <a:pt x="82379" y="181233"/>
                </a:cubicBezTo>
                <a:cubicBezTo>
                  <a:pt x="86807" y="172378"/>
                  <a:pt x="94833" y="165566"/>
                  <a:pt x="98854" y="156519"/>
                </a:cubicBezTo>
                <a:cubicBezTo>
                  <a:pt x="105907" y="140649"/>
                  <a:pt x="105696" y="121542"/>
                  <a:pt x="115330" y="107092"/>
                </a:cubicBezTo>
                <a:cubicBezTo>
                  <a:pt x="120822" y="98854"/>
                  <a:pt x="125468" y="89985"/>
                  <a:pt x="131806" y="82379"/>
                </a:cubicBezTo>
                <a:cubicBezTo>
                  <a:pt x="142803" y="69182"/>
                  <a:pt x="164432" y="48389"/>
                  <a:pt x="181233" y="41189"/>
                </a:cubicBezTo>
                <a:cubicBezTo>
                  <a:pt x="191639" y="36729"/>
                  <a:pt x="203298" y="36062"/>
                  <a:pt x="214184" y="32952"/>
                </a:cubicBezTo>
                <a:cubicBezTo>
                  <a:pt x="222534" y="30567"/>
                  <a:pt x="230549" y="27100"/>
                  <a:pt x="238898" y="24714"/>
                </a:cubicBezTo>
                <a:cubicBezTo>
                  <a:pt x="249784" y="21604"/>
                  <a:pt x="260963" y="19586"/>
                  <a:pt x="271849" y="16476"/>
                </a:cubicBezTo>
                <a:cubicBezTo>
                  <a:pt x="280198" y="14090"/>
                  <a:pt x="288019" y="9791"/>
                  <a:pt x="296562" y="8238"/>
                </a:cubicBezTo>
                <a:cubicBezTo>
                  <a:pt x="318344" y="4278"/>
                  <a:pt x="340497" y="2746"/>
                  <a:pt x="362465" y="0"/>
                </a:cubicBezTo>
                <a:cubicBezTo>
                  <a:pt x="414638" y="2746"/>
                  <a:pt x="467582" y="-1108"/>
                  <a:pt x="518984" y="8238"/>
                </a:cubicBezTo>
                <a:cubicBezTo>
                  <a:pt x="530446" y="10322"/>
                  <a:pt x="536240" y="24002"/>
                  <a:pt x="543698" y="32952"/>
                </a:cubicBezTo>
                <a:cubicBezTo>
                  <a:pt x="573208" y="68364"/>
                  <a:pt x="549834" y="45226"/>
                  <a:pt x="568411" y="82379"/>
                </a:cubicBezTo>
                <a:cubicBezTo>
                  <a:pt x="592313" y="130182"/>
                  <a:pt x="579698" y="82270"/>
                  <a:pt x="601362" y="140043"/>
                </a:cubicBezTo>
                <a:cubicBezTo>
                  <a:pt x="619097" y="187337"/>
                  <a:pt x="597913" y="166098"/>
                  <a:pt x="626076" y="222422"/>
                </a:cubicBezTo>
                <a:cubicBezTo>
                  <a:pt x="631568" y="233406"/>
                  <a:pt x="637991" y="243971"/>
                  <a:pt x="642552" y="255373"/>
                </a:cubicBezTo>
                <a:cubicBezTo>
                  <a:pt x="649002" y="271498"/>
                  <a:pt x="653535" y="288324"/>
                  <a:pt x="659027" y="304800"/>
                </a:cubicBezTo>
                <a:cubicBezTo>
                  <a:pt x="681783" y="373069"/>
                  <a:pt x="646011" y="264555"/>
                  <a:pt x="683741" y="387179"/>
                </a:cubicBezTo>
                <a:cubicBezTo>
                  <a:pt x="688848" y="403778"/>
                  <a:pt x="694724" y="420130"/>
                  <a:pt x="700216" y="436606"/>
                </a:cubicBezTo>
                <a:lnTo>
                  <a:pt x="708454" y="461319"/>
                </a:lnTo>
                <a:cubicBezTo>
                  <a:pt x="711200" y="486033"/>
                  <a:pt x="712911" y="510883"/>
                  <a:pt x="716692" y="535460"/>
                </a:cubicBezTo>
                <a:cubicBezTo>
                  <a:pt x="726928" y="601993"/>
                  <a:pt x="724930" y="538469"/>
                  <a:pt x="724930" y="593125"/>
                </a:cubicBezTo>
              </a:path>
            </a:pathLst>
          </a:custGeom>
          <a:noFill/>
          <a:ln w="38100">
            <a:solidFill>
              <a:srgbClr val="FF0000"/>
            </a:solidFill>
            <a:round/>
            <a:headEnd type="non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7" name="Freeform 6"/>
          <p:cNvSpPr/>
          <p:nvPr/>
        </p:nvSpPr>
        <p:spPr bwMode="auto">
          <a:xfrm>
            <a:off x="1589903" y="2916195"/>
            <a:ext cx="683740" cy="1252151"/>
          </a:xfrm>
          <a:custGeom>
            <a:avLst/>
            <a:gdLst>
              <a:gd name="connsiteX0" fmla="*/ 0 w 683740"/>
              <a:gd name="connsiteY0" fmla="*/ 609600 h 1252151"/>
              <a:gd name="connsiteX1" fmla="*/ 131805 w 683740"/>
              <a:gd name="connsiteY1" fmla="*/ 41189 h 1252151"/>
              <a:gd name="connsiteX2" fmla="*/ 172994 w 683740"/>
              <a:gd name="connsiteY2" fmla="*/ 8237 h 1252151"/>
              <a:gd name="connsiteX3" fmla="*/ 345989 w 683740"/>
              <a:gd name="connsiteY3" fmla="*/ 0 h 1252151"/>
              <a:gd name="connsiteX4" fmla="*/ 436605 w 683740"/>
              <a:gd name="connsiteY4" fmla="*/ 8237 h 1252151"/>
              <a:gd name="connsiteX5" fmla="*/ 494270 w 683740"/>
              <a:gd name="connsiteY5" fmla="*/ 24713 h 1252151"/>
              <a:gd name="connsiteX6" fmla="*/ 543697 w 683740"/>
              <a:gd name="connsiteY6" fmla="*/ 57664 h 1252151"/>
              <a:gd name="connsiteX7" fmla="*/ 593124 w 683740"/>
              <a:gd name="connsiteY7" fmla="*/ 98854 h 1252151"/>
              <a:gd name="connsiteX8" fmla="*/ 617838 w 683740"/>
              <a:gd name="connsiteY8" fmla="*/ 148281 h 1252151"/>
              <a:gd name="connsiteX9" fmla="*/ 634313 w 683740"/>
              <a:gd name="connsiteY9" fmla="*/ 181232 h 1252151"/>
              <a:gd name="connsiteX10" fmla="*/ 642551 w 683740"/>
              <a:gd name="connsiteY10" fmla="*/ 205946 h 1252151"/>
              <a:gd name="connsiteX11" fmla="*/ 659027 w 683740"/>
              <a:gd name="connsiteY11" fmla="*/ 230659 h 1252151"/>
              <a:gd name="connsiteX12" fmla="*/ 667265 w 683740"/>
              <a:gd name="connsiteY12" fmla="*/ 263610 h 1252151"/>
              <a:gd name="connsiteX13" fmla="*/ 675502 w 683740"/>
              <a:gd name="connsiteY13" fmla="*/ 288324 h 1252151"/>
              <a:gd name="connsiteX14" fmla="*/ 683740 w 683740"/>
              <a:gd name="connsiteY14" fmla="*/ 387178 h 1252151"/>
              <a:gd name="connsiteX15" fmla="*/ 675502 w 683740"/>
              <a:gd name="connsiteY15" fmla="*/ 444843 h 1252151"/>
              <a:gd name="connsiteX16" fmla="*/ 650789 w 683740"/>
              <a:gd name="connsiteY16" fmla="*/ 494270 h 1252151"/>
              <a:gd name="connsiteX17" fmla="*/ 634313 w 683740"/>
              <a:gd name="connsiteY17" fmla="*/ 527221 h 1252151"/>
              <a:gd name="connsiteX18" fmla="*/ 576648 w 683740"/>
              <a:gd name="connsiteY18" fmla="*/ 584886 h 1252151"/>
              <a:gd name="connsiteX19" fmla="*/ 551935 w 683740"/>
              <a:gd name="connsiteY19" fmla="*/ 601362 h 1252151"/>
              <a:gd name="connsiteX20" fmla="*/ 527221 w 683740"/>
              <a:gd name="connsiteY20" fmla="*/ 659027 h 1252151"/>
              <a:gd name="connsiteX21" fmla="*/ 518983 w 683740"/>
              <a:gd name="connsiteY21" fmla="*/ 716691 h 1252151"/>
              <a:gd name="connsiteX22" fmla="*/ 502508 w 683740"/>
              <a:gd name="connsiteY22" fmla="*/ 774356 h 1252151"/>
              <a:gd name="connsiteX23" fmla="*/ 510746 w 683740"/>
              <a:gd name="connsiteY23" fmla="*/ 1252151 h 12521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683740" h="1252151">
                <a:moveTo>
                  <a:pt x="0" y="609600"/>
                </a:moveTo>
                <a:cubicBezTo>
                  <a:pt x="43935" y="420130"/>
                  <a:pt x="84632" y="229879"/>
                  <a:pt x="131805" y="41189"/>
                </a:cubicBezTo>
                <a:cubicBezTo>
                  <a:pt x="137024" y="20312"/>
                  <a:pt x="152985" y="9904"/>
                  <a:pt x="172994" y="8237"/>
                </a:cubicBezTo>
                <a:cubicBezTo>
                  <a:pt x="230525" y="3443"/>
                  <a:pt x="288324" y="2746"/>
                  <a:pt x="345989" y="0"/>
                </a:cubicBezTo>
                <a:cubicBezTo>
                  <a:pt x="376194" y="2746"/>
                  <a:pt x="406541" y="4229"/>
                  <a:pt x="436605" y="8237"/>
                </a:cubicBezTo>
                <a:cubicBezTo>
                  <a:pt x="453843" y="10535"/>
                  <a:pt x="477328" y="19066"/>
                  <a:pt x="494270" y="24713"/>
                </a:cubicBezTo>
                <a:cubicBezTo>
                  <a:pt x="510746" y="35697"/>
                  <a:pt x="529695" y="43662"/>
                  <a:pt x="543697" y="57664"/>
                </a:cubicBezTo>
                <a:cubicBezTo>
                  <a:pt x="575412" y="89379"/>
                  <a:pt x="558717" y="75915"/>
                  <a:pt x="593124" y="98854"/>
                </a:cubicBezTo>
                <a:cubicBezTo>
                  <a:pt x="608229" y="144166"/>
                  <a:pt x="592286" y="103564"/>
                  <a:pt x="617838" y="148281"/>
                </a:cubicBezTo>
                <a:cubicBezTo>
                  <a:pt x="623931" y="158943"/>
                  <a:pt x="629476" y="169945"/>
                  <a:pt x="634313" y="181232"/>
                </a:cubicBezTo>
                <a:cubicBezTo>
                  <a:pt x="637734" y="189214"/>
                  <a:pt x="638668" y="198179"/>
                  <a:pt x="642551" y="205946"/>
                </a:cubicBezTo>
                <a:cubicBezTo>
                  <a:pt x="646979" y="214801"/>
                  <a:pt x="653535" y="222421"/>
                  <a:pt x="659027" y="230659"/>
                </a:cubicBezTo>
                <a:cubicBezTo>
                  <a:pt x="661773" y="241643"/>
                  <a:pt x="664155" y="252724"/>
                  <a:pt x="667265" y="263610"/>
                </a:cubicBezTo>
                <a:cubicBezTo>
                  <a:pt x="669650" y="271959"/>
                  <a:pt x="674354" y="279717"/>
                  <a:pt x="675502" y="288324"/>
                </a:cubicBezTo>
                <a:cubicBezTo>
                  <a:pt x="679872" y="321100"/>
                  <a:pt x="680994" y="354227"/>
                  <a:pt x="683740" y="387178"/>
                </a:cubicBezTo>
                <a:cubicBezTo>
                  <a:pt x="680994" y="406400"/>
                  <a:pt x="679310" y="425803"/>
                  <a:pt x="675502" y="444843"/>
                </a:cubicBezTo>
                <a:cubicBezTo>
                  <a:pt x="669693" y="473889"/>
                  <a:pt x="665743" y="468100"/>
                  <a:pt x="650789" y="494270"/>
                </a:cubicBezTo>
                <a:cubicBezTo>
                  <a:pt x="644696" y="504932"/>
                  <a:pt x="640631" y="516691"/>
                  <a:pt x="634313" y="527221"/>
                </a:cubicBezTo>
                <a:cubicBezTo>
                  <a:pt x="601266" y="582300"/>
                  <a:pt x="618077" y="571076"/>
                  <a:pt x="576648" y="584886"/>
                </a:cubicBezTo>
                <a:cubicBezTo>
                  <a:pt x="568410" y="590378"/>
                  <a:pt x="558273" y="593756"/>
                  <a:pt x="551935" y="601362"/>
                </a:cubicBezTo>
                <a:cubicBezTo>
                  <a:pt x="540623" y="614936"/>
                  <a:pt x="532944" y="641857"/>
                  <a:pt x="527221" y="659027"/>
                </a:cubicBezTo>
                <a:cubicBezTo>
                  <a:pt x="524475" y="678248"/>
                  <a:pt x="522456" y="697588"/>
                  <a:pt x="518983" y="716691"/>
                </a:cubicBezTo>
                <a:cubicBezTo>
                  <a:pt x="514844" y="739457"/>
                  <a:pt x="509569" y="753175"/>
                  <a:pt x="502508" y="774356"/>
                </a:cubicBezTo>
                <a:cubicBezTo>
                  <a:pt x="514368" y="1070846"/>
                  <a:pt x="510746" y="911598"/>
                  <a:pt x="510746" y="1252151"/>
                </a:cubicBezTo>
              </a:path>
            </a:pathLst>
          </a:custGeom>
          <a:noFill/>
          <a:ln w="38100">
            <a:solidFill>
              <a:srgbClr val="FF0000"/>
            </a:solidFill>
            <a:round/>
            <a:headEnd type="non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rtlCol="0" anchor="ctr"/>
          <a:lstStyle/>
          <a:p>
            <a:pPr algn="ctr"/>
            <a:endParaRPr lang="sv-SE"/>
          </a:p>
        </p:txBody>
      </p:sp>
      <p:grpSp>
        <p:nvGrpSpPr>
          <p:cNvPr id="9" name="Group 8"/>
          <p:cNvGrpSpPr/>
          <p:nvPr/>
        </p:nvGrpSpPr>
        <p:grpSpPr>
          <a:xfrm>
            <a:off x="1327424" y="5414900"/>
            <a:ext cx="1405546" cy="313250"/>
            <a:chOff x="1327424" y="5414900"/>
            <a:chExt cx="1405546" cy="313250"/>
          </a:xfrm>
        </p:grpSpPr>
        <p:sp>
          <p:nvSpPr>
            <p:cNvPr id="336" name="Down Arrow 335"/>
            <p:cNvSpPr/>
            <p:nvPr/>
          </p:nvSpPr>
          <p:spPr bwMode="auto">
            <a:xfrm rot="10800000">
              <a:off x="1327424" y="5415068"/>
              <a:ext cx="284341" cy="309100"/>
            </a:xfrm>
            <a:prstGeom prst="downArrow">
              <a:avLst/>
            </a:prstGeom>
            <a:solidFill>
              <a:schemeClr val="bg1">
                <a:lumMod val="50000"/>
              </a:schemeClr>
            </a:solidFill>
            <a:ln w="952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337" name="Down Arrow 336"/>
            <p:cNvSpPr/>
            <p:nvPr/>
          </p:nvSpPr>
          <p:spPr bwMode="auto">
            <a:xfrm rot="10800000">
              <a:off x="1884202" y="5419050"/>
              <a:ext cx="284341" cy="309100"/>
            </a:xfrm>
            <a:prstGeom prst="downArrow">
              <a:avLst/>
            </a:prstGeom>
            <a:solidFill>
              <a:schemeClr val="bg1">
                <a:lumMod val="50000"/>
              </a:schemeClr>
            </a:solidFill>
            <a:ln w="952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338" name="Down Arrow 337"/>
            <p:cNvSpPr/>
            <p:nvPr/>
          </p:nvSpPr>
          <p:spPr bwMode="auto">
            <a:xfrm rot="10800000">
              <a:off x="2448629" y="5414900"/>
              <a:ext cx="284341" cy="309100"/>
            </a:xfrm>
            <a:prstGeom prst="downArrow">
              <a:avLst/>
            </a:prstGeom>
            <a:solidFill>
              <a:schemeClr val="bg1">
                <a:lumMod val="50000"/>
              </a:schemeClr>
            </a:solidFill>
            <a:ln w="952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 rtlCol="0" anchor="ctr"/>
            <a:lstStyle/>
            <a:p>
              <a:pPr algn="ctr"/>
              <a:endParaRPr lang="sv-SE"/>
            </a:p>
          </p:txBody>
        </p:sp>
      </p:grpSp>
      <p:grpSp>
        <p:nvGrpSpPr>
          <p:cNvPr id="339" name="Group 338"/>
          <p:cNvGrpSpPr/>
          <p:nvPr/>
        </p:nvGrpSpPr>
        <p:grpSpPr>
          <a:xfrm>
            <a:off x="1334342" y="3936635"/>
            <a:ext cx="1121214" cy="321320"/>
            <a:chOff x="870340" y="2042064"/>
            <a:chExt cx="1121214" cy="321320"/>
          </a:xfrm>
        </p:grpSpPr>
        <p:sp>
          <p:nvSpPr>
            <p:cNvPr id="340" name="Down Arrow 339"/>
            <p:cNvSpPr/>
            <p:nvPr/>
          </p:nvSpPr>
          <p:spPr bwMode="auto">
            <a:xfrm>
              <a:off x="1707213" y="2054284"/>
              <a:ext cx="284341" cy="309100"/>
            </a:xfrm>
            <a:prstGeom prst="downArrow">
              <a:avLst/>
            </a:prstGeom>
            <a:solidFill>
              <a:schemeClr val="bg1">
                <a:lumMod val="50000"/>
              </a:schemeClr>
            </a:solidFill>
            <a:ln w="952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341" name="Down Arrow 340"/>
            <p:cNvSpPr/>
            <p:nvPr/>
          </p:nvSpPr>
          <p:spPr bwMode="auto">
            <a:xfrm>
              <a:off x="870340" y="2042064"/>
              <a:ext cx="284341" cy="309100"/>
            </a:xfrm>
            <a:prstGeom prst="downArrow">
              <a:avLst/>
            </a:prstGeom>
            <a:solidFill>
              <a:schemeClr val="bg1">
                <a:lumMod val="50000"/>
              </a:schemeClr>
            </a:solidFill>
            <a:ln w="952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 rtlCol="0" anchor="ctr"/>
            <a:lstStyle/>
            <a:p>
              <a:pPr algn="ctr"/>
              <a:endParaRPr lang="sv-SE"/>
            </a:p>
          </p:txBody>
        </p:sp>
      </p:grpSp>
    </p:spTree>
    <p:custDataLst>
      <p:tags r:id="rId1"/>
    </p:custDataLst>
    <p:extLst>
      <p:ext uri="{BB962C8B-B14F-4D97-AF65-F5344CB8AC3E}">
        <p14:creationId xmlns:p14="http://schemas.microsoft.com/office/powerpoint/2010/main" val="14542372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4" grpId="0" animBg="1"/>
      <p:bldP spid="6" grpId="0" animBg="1"/>
      <p:bldP spid="7" grpId="0" animBg="1"/>
    </p:bldLst>
  </p:timing>
  <p:extLst mod="1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2" name="Rectangle 451"/>
          <p:cNvSpPr>
            <a:spLocks noChangeAspect="1"/>
          </p:cNvSpPr>
          <p:nvPr/>
        </p:nvSpPr>
        <p:spPr bwMode="auto">
          <a:xfrm>
            <a:off x="4327275" y="1627307"/>
            <a:ext cx="3503058" cy="1910566"/>
          </a:xfrm>
          <a:prstGeom prst="rect">
            <a:avLst/>
          </a:prstGeom>
          <a:solidFill>
            <a:srgbClr val="CC9900">
              <a:alpha val="50196"/>
            </a:srgbClr>
          </a:solidFill>
          <a:ln w="25400" cap="flat" cmpd="sng" algn="ctr">
            <a:solidFill>
              <a:srgbClr val="CC9900"/>
            </a:solidFill>
            <a:prstDash val="solid"/>
            <a:miter lim="800000"/>
            <a:headEnd/>
            <a:tailEnd/>
          </a:ln>
        </p:spPr>
        <p:txBody>
          <a:bodyPr rot="0" vert="horz" wrap="square" lIns="91440" tIns="45720" rIns="91440" bIns="45720" anchor="ctr" anchorCtr="0" upright="1">
            <a:noAutofit/>
          </a:bodyPr>
          <a:lstStyle/>
          <a:p>
            <a:endParaRPr lang="sv-SE"/>
          </a:p>
        </p:txBody>
      </p:sp>
      <p:grpSp>
        <p:nvGrpSpPr>
          <p:cNvPr id="2" name="Group 1"/>
          <p:cNvGrpSpPr/>
          <p:nvPr/>
        </p:nvGrpSpPr>
        <p:grpSpPr>
          <a:xfrm>
            <a:off x="5667459" y="2366455"/>
            <a:ext cx="1357167" cy="503717"/>
            <a:chOff x="5667459" y="2460461"/>
            <a:chExt cx="1357167" cy="503717"/>
          </a:xfrm>
        </p:grpSpPr>
        <p:sp>
          <p:nvSpPr>
            <p:cNvPr id="441" name="Rectangle 440"/>
            <p:cNvSpPr>
              <a:spLocks noChangeArrowheads="1"/>
            </p:cNvSpPr>
            <p:nvPr/>
          </p:nvSpPr>
          <p:spPr bwMode="auto">
            <a:xfrm>
              <a:off x="5667459" y="2460461"/>
              <a:ext cx="1357167" cy="503717"/>
            </a:xfrm>
            <a:prstGeom prst="rect">
              <a:avLst/>
            </a:prstGeom>
            <a:solidFill>
              <a:srgbClr val="92D050"/>
            </a:solidFill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442" name="Rectangle 441"/>
            <p:cNvSpPr>
              <a:spLocks noChangeArrowheads="1"/>
            </p:cNvSpPr>
            <p:nvPr/>
          </p:nvSpPr>
          <p:spPr bwMode="auto">
            <a:xfrm>
              <a:off x="6078944" y="2532558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443" name="Rectangle 442"/>
            <p:cNvSpPr>
              <a:spLocks noChangeArrowheads="1"/>
            </p:cNvSpPr>
            <p:nvPr/>
          </p:nvSpPr>
          <p:spPr bwMode="auto">
            <a:xfrm>
              <a:off x="6078944" y="2777687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444" name="Rectangle 443"/>
            <p:cNvSpPr>
              <a:spLocks noChangeArrowheads="1"/>
            </p:cNvSpPr>
            <p:nvPr/>
          </p:nvSpPr>
          <p:spPr bwMode="auto">
            <a:xfrm>
              <a:off x="5712553" y="2532558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445" name="Rectangle 444"/>
            <p:cNvSpPr>
              <a:spLocks noChangeArrowheads="1"/>
            </p:cNvSpPr>
            <p:nvPr/>
          </p:nvSpPr>
          <p:spPr bwMode="auto">
            <a:xfrm>
              <a:off x="5712553" y="2777687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446" name="Rectangle 445"/>
            <p:cNvSpPr>
              <a:spLocks noChangeArrowheads="1"/>
            </p:cNvSpPr>
            <p:nvPr/>
          </p:nvSpPr>
          <p:spPr bwMode="auto">
            <a:xfrm>
              <a:off x="6446880" y="2532558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447" name="Rectangle 446"/>
            <p:cNvSpPr>
              <a:spLocks noChangeArrowheads="1"/>
            </p:cNvSpPr>
            <p:nvPr/>
          </p:nvSpPr>
          <p:spPr bwMode="auto">
            <a:xfrm>
              <a:off x="6446880" y="2777687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448" name="Rectangle 447"/>
            <p:cNvSpPr>
              <a:spLocks noChangeArrowheads="1"/>
            </p:cNvSpPr>
            <p:nvPr/>
          </p:nvSpPr>
          <p:spPr bwMode="auto">
            <a:xfrm>
              <a:off x="6833454" y="2532558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449" name="Rectangle 448"/>
            <p:cNvSpPr>
              <a:spLocks noChangeArrowheads="1"/>
            </p:cNvSpPr>
            <p:nvPr/>
          </p:nvSpPr>
          <p:spPr bwMode="auto">
            <a:xfrm>
              <a:off x="6833454" y="2777687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</p:grpSp>
      <p:sp>
        <p:nvSpPr>
          <p:cNvPr id="819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v-SE" altLang="sv-SE" dirty="0" smtClean="0"/>
              <a:t>The AO212 gate</a:t>
            </a:r>
            <a:endParaRPr lang="en-US" altLang="sv-SE" dirty="0" smtClean="0"/>
          </a:p>
        </p:txBody>
      </p:sp>
      <p:sp>
        <p:nvSpPr>
          <p:cNvPr id="8287" name="Rectangle 5"/>
          <p:cNvSpPr>
            <a:spLocks noGrp="1" noChangeArrowheads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mtClean="0"/>
              <a:t>MCC092: Integrated Circuit Design</a:t>
            </a:r>
          </a:p>
        </p:txBody>
      </p:sp>
      <p:grpSp>
        <p:nvGrpSpPr>
          <p:cNvPr id="342" name="Group 341"/>
          <p:cNvGrpSpPr/>
          <p:nvPr/>
        </p:nvGrpSpPr>
        <p:grpSpPr>
          <a:xfrm>
            <a:off x="799291" y="1662550"/>
            <a:ext cx="2705603" cy="4257039"/>
            <a:chOff x="1513840" y="1731011"/>
            <a:chExt cx="2705603" cy="4257039"/>
          </a:xfrm>
        </p:grpSpPr>
        <p:sp>
          <p:nvSpPr>
            <p:cNvPr id="344" name="Text Box 5"/>
            <p:cNvSpPr txBox="1">
              <a:spLocks noChangeAspect="1" noChangeArrowheads="1"/>
            </p:cNvSpPr>
            <p:nvPr/>
          </p:nvSpPr>
          <p:spPr bwMode="auto">
            <a:xfrm>
              <a:off x="2366200" y="2394908"/>
              <a:ext cx="512370" cy="3841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altLang="sv-SE" sz="1400" dirty="0"/>
                <a:t>B</a:t>
              </a:r>
              <a:endParaRPr lang="en-US" altLang="sv-SE" dirty="0"/>
            </a:p>
          </p:txBody>
        </p:sp>
        <p:sp>
          <p:nvSpPr>
            <p:cNvPr id="345" name="Text Box 6"/>
            <p:cNvSpPr txBox="1">
              <a:spLocks noChangeAspect="1" noChangeArrowheads="1"/>
            </p:cNvSpPr>
            <p:nvPr/>
          </p:nvSpPr>
          <p:spPr bwMode="auto">
            <a:xfrm>
              <a:off x="2752891" y="4722703"/>
              <a:ext cx="288208" cy="3841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altLang="sv-SE" sz="1400" dirty="0"/>
                <a:t>E</a:t>
              </a:r>
              <a:endParaRPr lang="en-US" altLang="sv-SE" dirty="0"/>
            </a:p>
          </p:txBody>
        </p:sp>
        <p:sp>
          <p:nvSpPr>
            <p:cNvPr id="346" name="Text Box 8"/>
            <p:cNvSpPr txBox="1">
              <a:spLocks noChangeAspect="1" noChangeArrowheads="1"/>
            </p:cNvSpPr>
            <p:nvPr/>
          </p:nvSpPr>
          <p:spPr bwMode="auto">
            <a:xfrm>
              <a:off x="3739096" y="4225681"/>
              <a:ext cx="480347" cy="3841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altLang="sv-SE" sz="1400" dirty="0"/>
                <a:t>Z</a:t>
              </a:r>
              <a:endParaRPr lang="en-US" altLang="sv-SE" dirty="0"/>
            </a:p>
          </p:txBody>
        </p:sp>
        <p:sp>
          <p:nvSpPr>
            <p:cNvPr id="347" name="Text Box 9"/>
            <p:cNvSpPr txBox="1">
              <a:spLocks noChangeAspect="1" noChangeArrowheads="1"/>
            </p:cNvSpPr>
            <p:nvPr/>
          </p:nvSpPr>
          <p:spPr bwMode="auto">
            <a:xfrm>
              <a:off x="2457568" y="1731011"/>
              <a:ext cx="704509" cy="41613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altLang="sv-SE" sz="1400" dirty="0"/>
                <a:t>V</a:t>
              </a:r>
              <a:r>
                <a:rPr lang="en-US" altLang="sv-SE" sz="1400" baseline="-25000" dirty="0"/>
                <a:t>DD</a:t>
              </a:r>
              <a:endParaRPr lang="en-US" altLang="sv-SE" dirty="0"/>
            </a:p>
          </p:txBody>
        </p:sp>
        <p:sp>
          <p:nvSpPr>
            <p:cNvPr id="348" name="Text Box 10"/>
            <p:cNvSpPr txBox="1">
              <a:spLocks noChangeAspect="1" noChangeArrowheads="1"/>
            </p:cNvSpPr>
            <p:nvPr/>
          </p:nvSpPr>
          <p:spPr bwMode="auto">
            <a:xfrm>
              <a:off x="2529810" y="5571915"/>
              <a:ext cx="640462" cy="41613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altLang="sv-SE" sz="1400"/>
                <a:t>V</a:t>
              </a:r>
              <a:r>
                <a:rPr lang="en-US" altLang="sv-SE" sz="1400" baseline="-25000"/>
                <a:t>SS</a:t>
              </a:r>
              <a:endParaRPr lang="en-US" altLang="sv-SE"/>
            </a:p>
          </p:txBody>
        </p:sp>
        <p:sp>
          <p:nvSpPr>
            <p:cNvPr id="349" name="Line 11"/>
            <p:cNvSpPr>
              <a:spLocks noChangeAspect="1" noChangeShapeType="1"/>
            </p:cNvSpPr>
            <p:nvPr/>
          </p:nvSpPr>
          <p:spPr bwMode="auto">
            <a:xfrm flipV="1">
              <a:off x="2166119" y="5409577"/>
              <a:ext cx="1166556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350" name="Line 16"/>
            <p:cNvSpPr>
              <a:spLocks noChangeAspect="1" noChangeShapeType="1"/>
            </p:cNvSpPr>
            <p:nvPr/>
          </p:nvSpPr>
          <p:spPr bwMode="auto">
            <a:xfrm flipV="1">
              <a:off x="2757943" y="4166120"/>
              <a:ext cx="0" cy="274375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351" name="Oval 19"/>
            <p:cNvSpPr>
              <a:spLocks noChangeAspect="1" noChangeArrowheads="1"/>
            </p:cNvSpPr>
            <p:nvPr/>
          </p:nvSpPr>
          <p:spPr bwMode="auto">
            <a:xfrm flipV="1">
              <a:off x="2517769" y="3976944"/>
              <a:ext cx="68621" cy="68594"/>
            </a:xfrm>
            <a:prstGeom prst="ellips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sv-SE" altLang="sv-SE"/>
            </a:p>
          </p:txBody>
        </p:sp>
        <p:sp>
          <p:nvSpPr>
            <p:cNvPr id="352" name="Line 20"/>
            <p:cNvSpPr>
              <a:spLocks noChangeAspect="1" noChangeShapeType="1"/>
            </p:cNvSpPr>
            <p:nvPr/>
          </p:nvSpPr>
          <p:spPr bwMode="auto">
            <a:xfrm flipV="1">
              <a:off x="2423384" y="2932225"/>
              <a:ext cx="651899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353" name="Oval 21"/>
            <p:cNvSpPr>
              <a:spLocks noChangeAspect="1" noChangeArrowheads="1"/>
            </p:cNvSpPr>
            <p:nvPr/>
          </p:nvSpPr>
          <p:spPr bwMode="auto">
            <a:xfrm flipV="1">
              <a:off x="2715086" y="4346376"/>
              <a:ext cx="68621" cy="68594"/>
            </a:xfrm>
            <a:prstGeom prst="ellipse">
              <a:avLst/>
            </a:prstGeom>
            <a:solidFill>
              <a:srgbClr val="000000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sv-SE" altLang="sv-SE"/>
            </a:p>
          </p:txBody>
        </p:sp>
        <p:sp>
          <p:nvSpPr>
            <p:cNvPr id="354" name="Oval 22"/>
            <p:cNvSpPr>
              <a:spLocks noChangeAspect="1" noChangeArrowheads="1"/>
            </p:cNvSpPr>
            <p:nvPr/>
          </p:nvSpPr>
          <p:spPr bwMode="auto">
            <a:xfrm flipV="1">
              <a:off x="2715086" y="5375280"/>
              <a:ext cx="68621" cy="68594"/>
            </a:xfrm>
            <a:prstGeom prst="ellipse">
              <a:avLst/>
            </a:prstGeom>
            <a:solidFill>
              <a:srgbClr val="000000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sv-SE" altLang="sv-SE"/>
            </a:p>
          </p:txBody>
        </p:sp>
        <p:sp>
          <p:nvSpPr>
            <p:cNvPr id="355" name="Line 23"/>
            <p:cNvSpPr>
              <a:spLocks noChangeAspect="1" noChangeShapeType="1"/>
            </p:cNvSpPr>
            <p:nvPr/>
          </p:nvSpPr>
          <p:spPr bwMode="auto">
            <a:xfrm flipV="1">
              <a:off x="2166119" y="4380673"/>
              <a:ext cx="1612593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356" name="Oval 32"/>
            <p:cNvSpPr>
              <a:spLocks noChangeAspect="1" noChangeArrowheads="1"/>
            </p:cNvSpPr>
            <p:nvPr/>
          </p:nvSpPr>
          <p:spPr bwMode="auto">
            <a:xfrm flipV="1">
              <a:off x="3298365" y="4346376"/>
              <a:ext cx="68621" cy="68594"/>
            </a:xfrm>
            <a:prstGeom prst="ellipse">
              <a:avLst/>
            </a:prstGeom>
            <a:solidFill>
              <a:srgbClr val="000000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sv-SE" altLang="sv-SE"/>
            </a:p>
          </p:txBody>
        </p:sp>
        <p:sp>
          <p:nvSpPr>
            <p:cNvPr id="357" name="Line 33"/>
            <p:cNvSpPr>
              <a:spLocks noChangeAspect="1" noChangeShapeType="1"/>
            </p:cNvSpPr>
            <p:nvPr/>
          </p:nvSpPr>
          <p:spPr bwMode="auto">
            <a:xfrm flipV="1">
              <a:off x="2732305" y="3659614"/>
              <a:ext cx="0" cy="21600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358" name="Line 41"/>
            <p:cNvSpPr>
              <a:spLocks noChangeAspect="1" noChangeShapeType="1"/>
            </p:cNvSpPr>
            <p:nvPr/>
          </p:nvSpPr>
          <p:spPr bwMode="auto">
            <a:xfrm flipH="1" flipV="1">
              <a:off x="2655011" y="4157574"/>
              <a:ext cx="102931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359" name="Line 42"/>
            <p:cNvSpPr>
              <a:spLocks noChangeAspect="1" noChangeShapeType="1"/>
            </p:cNvSpPr>
            <p:nvPr/>
          </p:nvSpPr>
          <p:spPr bwMode="auto">
            <a:xfrm flipV="1">
              <a:off x="2655011" y="3883200"/>
              <a:ext cx="0" cy="274374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360" name="Line 43"/>
            <p:cNvSpPr>
              <a:spLocks noChangeAspect="1" noChangeShapeType="1"/>
            </p:cNvSpPr>
            <p:nvPr/>
          </p:nvSpPr>
          <p:spPr bwMode="auto">
            <a:xfrm flipV="1">
              <a:off x="2655011" y="3883200"/>
              <a:ext cx="72000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361" name="Line 44"/>
            <p:cNvSpPr>
              <a:spLocks noChangeAspect="1" noChangeShapeType="1"/>
            </p:cNvSpPr>
            <p:nvPr/>
          </p:nvSpPr>
          <p:spPr bwMode="auto">
            <a:xfrm flipH="1" flipV="1">
              <a:off x="2586390" y="3883200"/>
              <a:ext cx="0" cy="274374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362" name="Line 45"/>
            <p:cNvSpPr>
              <a:spLocks noChangeAspect="1" noChangeShapeType="1"/>
            </p:cNvSpPr>
            <p:nvPr/>
          </p:nvSpPr>
          <p:spPr bwMode="auto">
            <a:xfrm flipH="1" flipV="1">
              <a:off x="2311907" y="4011241"/>
              <a:ext cx="205863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363" name="Oval 59"/>
            <p:cNvSpPr>
              <a:spLocks noChangeAspect="1" noChangeArrowheads="1"/>
            </p:cNvSpPr>
            <p:nvPr/>
          </p:nvSpPr>
          <p:spPr bwMode="auto">
            <a:xfrm flipV="1">
              <a:off x="2148900" y="2511517"/>
              <a:ext cx="68621" cy="68594"/>
            </a:xfrm>
            <a:prstGeom prst="ellips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sv-SE" altLang="sv-SE"/>
            </a:p>
          </p:txBody>
        </p:sp>
        <p:sp>
          <p:nvSpPr>
            <p:cNvPr id="364" name="Line 60"/>
            <p:cNvSpPr>
              <a:spLocks noChangeAspect="1" noChangeShapeType="1"/>
            </p:cNvSpPr>
            <p:nvPr/>
          </p:nvSpPr>
          <p:spPr bwMode="auto">
            <a:xfrm flipV="1">
              <a:off x="2423384" y="2691385"/>
              <a:ext cx="0" cy="43200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365" name="Line 61"/>
            <p:cNvSpPr>
              <a:spLocks noChangeAspect="1" noChangeShapeType="1"/>
            </p:cNvSpPr>
            <p:nvPr/>
          </p:nvSpPr>
          <p:spPr bwMode="auto">
            <a:xfrm flipH="1" flipV="1">
              <a:off x="2286142" y="2691385"/>
              <a:ext cx="137242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366" name="Line 62"/>
            <p:cNvSpPr>
              <a:spLocks noChangeAspect="1" noChangeShapeType="1"/>
            </p:cNvSpPr>
            <p:nvPr/>
          </p:nvSpPr>
          <p:spPr bwMode="auto">
            <a:xfrm flipV="1">
              <a:off x="2286142" y="2408627"/>
              <a:ext cx="0" cy="274374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367" name="Line 63"/>
            <p:cNvSpPr>
              <a:spLocks noChangeAspect="1" noChangeShapeType="1"/>
            </p:cNvSpPr>
            <p:nvPr/>
          </p:nvSpPr>
          <p:spPr bwMode="auto">
            <a:xfrm flipV="1">
              <a:off x="2286142" y="2408627"/>
              <a:ext cx="137242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368" name="Line 64"/>
            <p:cNvSpPr>
              <a:spLocks noChangeAspect="1" noChangeShapeType="1"/>
            </p:cNvSpPr>
            <p:nvPr/>
          </p:nvSpPr>
          <p:spPr bwMode="auto">
            <a:xfrm flipV="1">
              <a:off x="2423384" y="2237143"/>
              <a:ext cx="0" cy="171484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369" name="Line 65"/>
            <p:cNvSpPr>
              <a:spLocks noChangeAspect="1" noChangeShapeType="1"/>
            </p:cNvSpPr>
            <p:nvPr/>
          </p:nvSpPr>
          <p:spPr bwMode="auto">
            <a:xfrm flipH="1" flipV="1">
              <a:off x="2217521" y="2408627"/>
              <a:ext cx="0" cy="274374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370" name="Line 66"/>
            <p:cNvSpPr>
              <a:spLocks noChangeAspect="1" noChangeShapeType="1"/>
            </p:cNvSpPr>
            <p:nvPr/>
          </p:nvSpPr>
          <p:spPr bwMode="auto">
            <a:xfrm flipH="1" flipV="1">
              <a:off x="1977348" y="2545814"/>
              <a:ext cx="171552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371" name="Oval 67"/>
            <p:cNvSpPr>
              <a:spLocks noChangeAspect="1" noChangeArrowheads="1"/>
            </p:cNvSpPr>
            <p:nvPr/>
          </p:nvSpPr>
          <p:spPr bwMode="auto">
            <a:xfrm flipV="1">
              <a:off x="2800799" y="2511517"/>
              <a:ext cx="68621" cy="68594"/>
            </a:xfrm>
            <a:prstGeom prst="ellips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sv-SE" altLang="sv-SE"/>
            </a:p>
          </p:txBody>
        </p:sp>
        <p:sp>
          <p:nvSpPr>
            <p:cNvPr id="372" name="Line 68"/>
            <p:cNvSpPr>
              <a:spLocks noChangeAspect="1" noChangeShapeType="1"/>
            </p:cNvSpPr>
            <p:nvPr/>
          </p:nvSpPr>
          <p:spPr bwMode="auto">
            <a:xfrm flipV="1">
              <a:off x="3075283" y="2691385"/>
              <a:ext cx="0" cy="43200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373" name="Line 69"/>
            <p:cNvSpPr>
              <a:spLocks noChangeAspect="1" noChangeShapeType="1"/>
            </p:cNvSpPr>
            <p:nvPr/>
          </p:nvSpPr>
          <p:spPr bwMode="auto">
            <a:xfrm flipH="1" flipV="1">
              <a:off x="2938041" y="2683001"/>
              <a:ext cx="137242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374" name="Line 70"/>
            <p:cNvSpPr>
              <a:spLocks noChangeAspect="1" noChangeShapeType="1"/>
            </p:cNvSpPr>
            <p:nvPr/>
          </p:nvSpPr>
          <p:spPr bwMode="auto">
            <a:xfrm flipV="1">
              <a:off x="2938041" y="2408627"/>
              <a:ext cx="0" cy="274374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375" name="Line 71"/>
            <p:cNvSpPr>
              <a:spLocks noChangeAspect="1" noChangeShapeType="1"/>
            </p:cNvSpPr>
            <p:nvPr/>
          </p:nvSpPr>
          <p:spPr bwMode="auto">
            <a:xfrm flipV="1">
              <a:off x="2938041" y="2408627"/>
              <a:ext cx="137242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376" name="Line 72"/>
            <p:cNvSpPr>
              <a:spLocks noChangeAspect="1" noChangeShapeType="1"/>
            </p:cNvSpPr>
            <p:nvPr/>
          </p:nvSpPr>
          <p:spPr bwMode="auto">
            <a:xfrm flipV="1">
              <a:off x="3075283" y="2237143"/>
              <a:ext cx="0" cy="171484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377" name="Line 73"/>
            <p:cNvSpPr>
              <a:spLocks noChangeAspect="1" noChangeShapeType="1"/>
            </p:cNvSpPr>
            <p:nvPr/>
          </p:nvSpPr>
          <p:spPr bwMode="auto">
            <a:xfrm flipH="1" flipV="1">
              <a:off x="2869420" y="2408627"/>
              <a:ext cx="0" cy="274374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378" name="Line 74"/>
            <p:cNvSpPr>
              <a:spLocks noChangeAspect="1" noChangeShapeType="1"/>
            </p:cNvSpPr>
            <p:nvPr/>
          </p:nvSpPr>
          <p:spPr bwMode="auto">
            <a:xfrm flipH="1" flipV="1">
              <a:off x="2594936" y="2545814"/>
              <a:ext cx="205863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379" name="Oval 75"/>
            <p:cNvSpPr>
              <a:spLocks noChangeAspect="1" noChangeArrowheads="1"/>
            </p:cNvSpPr>
            <p:nvPr/>
          </p:nvSpPr>
          <p:spPr bwMode="auto">
            <a:xfrm flipV="1">
              <a:off x="2697868" y="2202846"/>
              <a:ext cx="68621" cy="68594"/>
            </a:xfrm>
            <a:prstGeom prst="ellipse">
              <a:avLst/>
            </a:prstGeom>
            <a:solidFill>
              <a:srgbClr val="000000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sv-SE" altLang="sv-SE"/>
            </a:p>
          </p:txBody>
        </p:sp>
        <p:sp>
          <p:nvSpPr>
            <p:cNvPr id="380" name="Line 76"/>
            <p:cNvSpPr>
              <a:spLocks noChangeAspect="1" noChangeShapeType="1"/>
            </p:cNvSpPr>
            <p:nvPr/>
          </p:nvSpPr>
          <p:spPr bwMode="auto">
            <a:xfrm flipV="1">
              <a:off x="2423384" y="2237143"/>
              <a:ext cx="651899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381" name="Line 77"/>
            <p:cNvSpPr>
              <a:spLocks noChangeAspect="1" noChangeShapeType="1"/>
            </p:cNvSpPr>
            <p:nvPr/>
          </p:nvSpPr>
          <p:spPr bwMode="auto">
            <a:xfrm flipV="1">
              <a:off x="2732178" y="2031362"/>
              <a:ext cx="0" cy="192062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382" name="Line 78"/>
            <p:cNvSpPr>
              <a:spLocks noChangeAspect="1" noChangeShapeType="1"/>
            </p:cNvSpPr>
            <p:nvPr/>
          </p:nvSpPr>
          <p:spPr bwMode="auto">
            <a:xfrm flipV="1">
              <a:off x="2749397" y="5409577"/>
              <a:ext cx="0" cy="192062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383" name="Text Box 80"/>
            <p:cNvSpPr txBox="1">
              <a:spLocks noChangeAspect="1" noChangeArrowheads="1"/>
            </p:cNvSpPr>
            <p:nvPr/>
          </p:nvSpPr>
          <p:spPr bwMode="auto">
            <a:xfrm>
              <a:off x="2096992" y="3848190"/>
              <a:ext cx="288715" cy="3841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altLang="sv-SE" sz="1400" dirty="0"/>
                <a:t>E</a:t>
              </a:r>
              <a:endParaRPr lang="en-US" altLang="sv-SE" dirty="0"/>
            </a:p>
          </p:txBody>
        </p:sp>
        <p:sp>
          <p:nvSpPr>
            <p:cNvPr id="384" name="Text Box 81"/>
            <p:cNvSpPr txBox="1">
              <a:spLocks noChangeAspect="1" noChangeArrowheads="1"/>
            </p:cNvSpPr>
            <p:nvPr/>
          </p:nvSpPr>
          <p:spPr bwMode="auto">
            <a:xfrm>
              <a:off x="1731870" y="2399643"/>
              <a:ext cx="512370" cy="3841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altLang="sv-SE" sz="1400" dirty="0"/>
                <a:t>A</a:t>
              </a:r>
              <a:endParaRPr lang="en-US" altLang="sv-SE" dirty="0"/>
            </a:p>
          </p:txBody>
        </p:sp>
        <p:grpSp>
          <p:nvGrpSpPr>
            <p:cNvPr id="385" name="Group 384"/>
            <p:cNvGrpSpPr/>
            <p:nvPr/>
          </p:nvGrpSpPr>
          <p:grpSpPr>
            <a:xfrm>
              <a:off x="1513840" y="4380673"/>
              <a:ext cx="652279" cy="1028904"/>
              <a:chOff x="1513840" y="4380673"/>
              <a:chExt cx="652279" cy="1028904"/>
            </a:xfrm>
          </p:grpSpPr>
          <p:sp>
            <p:nvSpPr>
              <p:cNvPr id="426" name="Line 46"/>
              <p:cNvSpPr>
                <a:spLocks noChangeAspect="1" noChangeShapeType="1"/>
              </p:cNvSpPr>
              <p:nvPr/>
            </p:nvSpPr>
            <p:spPr bwMode="auto">
              <a:xfrm flipV="1">
                <a:off x="2166119" y="4826531"/>
                <a:ext cx="0" cy="171484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427" name="Line 47"/>
              <p:cNvSpPr>
                <a:spLocks noChangeAspect="1" noChangeShapeType="1"/>
              </p:cNvSpPr>
              <p:nvPr/>
            </p:nvSpPr>
            <p:spPr bwMode="auto">
              <a:xfrm flipH="1" flipV="1">
                <a:off x="2063187" y="4826531"/>
                <a:ext cx="102931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428" name="Line 48"/>
              <p:cNvSpPr>
                <a:spLocks noChangeAspect="1" noChangeShapeType="1"/>
              </p:cNvSpPr>
              <p:nvPr/>
            </p:nvSpPr>
            <p:spPr bwMode="auto">
              <a:xfrm flipV="1">
                <a:off x="2063187" y="4552157"/>
                <a:ext cx="0" cy="274374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429" name="Line 49"/>
              <p:cNvSpPr>
                <a:spLocks noChangeAspect="1" noChangeShapeType="1"/>
              </p:cNvSpPr>
              <p:nvPr/>
            </p:nvSpPr>
            <p:spPr bwMode="auto">
              <a:xfrm flipV="1">
                <a:off x="2063187" y="4552157"/>
                <a:ext cx="102931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430" name="Line 50"/>
              <p:cNvSpPr>
                <a:spLocks noChangeAspect="1" noChangeShapeType="1"/>
              </p:cNvSpPr>
              <p:nvPr/>
            </p:nvSpPr>
            <p:spPr bwMode="auto">
              <a:xfrm flipV="1">
                <a:off x="2166119" y="4380673"/>
                <a:ext cx="0" cy="171484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431" name="Line 51"/>
              <p:cNvSpPr>
                <a:spLocks noChangeAspect="1" noChangeShapeType="1"/>
              </p:cNvSpPr>
              <p:nvPr/>
            </p:nvSpPr>
            <p:spPr bwMode="auto">
              <a:xfrm flipH="1" flipV="1">
                <a:off x="1994566" y="4552157"/>
                <a:ext cx="0" cy="274374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432" name="Line 52"/>
              <p:cNvSpPr>
                <a:spLocks noChangeAspect="1" noChangeShapeType="1"/>
              </p:cNvSpPr>
              <p:nvPr/>
            </p:nvSpPr>
            <p:spPr bwMode="auto">
              <a:xfrm flipH="1" flipV="1">
                <a:off x="1754393" y="4689344"/>
                <a:ext cx="240173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433" name="Line 53"/>
              <p:cNvSpPr>
                <a:spLocks noChangeAspect="1" noChangeShapeType="1"/>
              </p:cNvSpPr>
              <p:nvPr/>
            </p:nvSpPr>
            <p:spPr bwMode="auto">
              <a:xfrm flipV="1">
                <a:off x="2166119" y="5272390"/>
                <a:ext cx="0" cy="137187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434" name="Line 54"/>
              <p:cNvSpPr>
                <a:spLocks noChangeAspect="1" noChangeShapeType="1"/>
              </p:cNvSpPr>
              <p:nvPr/>
            </p:nvSpPr>
            <p:spPr bwMode="auto">
              <a:xfrm flipH="1" flipV="1">
                <a:off x="2063187" y="5272390"/>
                <a:ext cx="102931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435" name="Line 55"/>
              <p:cNvSpPr>
                <a:spLocks noChangeAspect="1" noChangeShapeType="1"/>
              </p:cNvSpPr>
              <p:nvPr/>
            </p:nvSpPr>
            <p:spPr bwMode="auto">
              <a:xfrm flipV="1">
                <a:off x="2063187" y="4998015"/>
                <a:ext cx="0" cy="274374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436" name="Line 56"/>
              <p:cNvSpPr>
                <a:spLocks noChangeAspect="1" noChangeShapeType="1"/>
              </p:cNvSpPr>
              <p:nvPr/>
            </p:nvSpPr>
            <p:spPr bwMode="auto">
              <a:xfrm flipV="1">
                <a:off x="2063187" y="4998015"/>
                <a:ext cx="102931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437" name="Line 57"/>
              <p:cNvSpPr>
                <a:spLocks noChangeAspect="1" noChangeShapeType="1"/>
              </p:cNvSpPr>
              <p:nvPr/>
            </p:nvSpPr>
            <p:spPr bwMode="auto">
              <a:xfrm flipV="1">
                <a:off x="1994566" y="4998015"/>
                <a:ext cx="0" cy="274374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438" name="Line 58"/>
              <p:cNvSpPr>
                <a:spLocks noChangeAspect="1" noChangeShapeType="1"/>
              </p:cNvSpPr>
              <p:nvPr/>
            </p:nvSpPr>
            <p:spPr bwMode="auto">
              <a:xfrm flipH="1" flipV="1">
                <a:off x="1754393" y="5135203"/>
                <a:ext cx="240173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439" name="Text Box 82"/>
              <p:cNvSpPr txBox="1">
                <a:spLocks noChangeAspect="1" noChangeArrowheads="1"/>
              </p:cNvSpPr>
              <p:nvPr/>
            </p:nvSpPr>
            <p:spPr bwMode="auto">
              <a:xfrm>
                <a:off x="1513840" y="4988644"/>
                <a:ext cx="272196" cy="38412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r>
                  <a:rPr lang="en-US" altLang="sv-SE" sz="1400" dirty="0"/>
                  <a:t>B</a:t>
                </a:r>
                <a:endParaRPr lang="en-US" altLang="sv-SE" dirty="0"/>
              </a:p>
            </p:txBody>
          </p:sp>
          <p:sp>
            <p:nvSpPr>
              <p:cNvPr id="440" name="Text Box 83"/>
              <p:cNvSpPr txBox="1">
                <a:spLocks noChangeAspect="1" noChangeArrowheads="1"/>
              </p:cNvSpPr>
              <p:nvPr/>
            </p:nvSpPr>
            <p:spPr bwMode="auto">
              <a:xfrm>
                <a:off x="1513840" y="4542785"/>
                <a:ext cx="343105" cy="41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r>
                  <a:rPr lang="en-US" altLang="sv-SE" sz="1400" dirty="0"/>
                  <a:t>A</a:t>
                </a:r>
                <a:endParaRPr lang="en-US" altLang="sv-SE" dirty="0"/>
              </a:p>
            </p:txBody>
          </p:sp>
        </p:grpSp>
        <p:grpSp>
          <p:nvGrpSpPr>
            <p:cNvPr id="386" name="Group 385"/>
            <p:cNvGrpSpPr/>
            <p:nvPr/>
          </p:nvGrpSpPr>
          <p:grpSpPr>
            <a:xfrm>
              <a:off x="2117795" y="4367839"/>
              <a:ext cx="643733" cy="1028904"/>
              <a:chOff x="1522386" y="4380673"/>
              <a:chExt cx="643733" cy="1028904"/>
            </a:xfrm>
          </p:grpSpPr>
          <p:sp>
            <p:nvSpPr>
              <p:cNvPr id="411" name="Line 46"/>
              <p:cNvSpPr>
                <a:spLocks noChangeAspect="1" noChangeShapeType="1"/>
              </p:cNvSpPr>
              <p:nvPr/>
            </p:nvSpPr>
            <p:spPr bwMode="auto">
              <a:xfrm flipV="1">
                <a:off x="2166119" y="4826531"/>
                <a:ext cx="0" cy="171484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412" name="Line 47"/>
              <p:cNvSpPr>
                <a:spLocks noChangeAspect="1" noChangeShapeType="1"/>
              </p:cNvSpPr>
              <p:nvPr/>
            </p:nvSpPr>
            <p:spPr bwMode="auto">
              <a:xfrm flipH="1" flipV="1">
                <a:off x="2063187" y="4826531"/>
                <a:ext cx="102931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413" name="Line 48"/>
              <p:cNvSpPr>
                <a:spLocks noChangeAspect="1" noChangeShapeType="1"/>
              </p:cNvSpPr>
              <p:nvPr/>
            </p:nvSpPr>
            <p:spPr bwMode="auto">
              <a:xfrm flipV="1">
                <a:off x="2063187" y="4552157"/>
                <a:ext cx="0" cy="274374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414" name="Line 49"/>
              <p:cNvSpPr>
                <a:spLocks noChangeAspect="1" noChangeShapeType="1"/>
              </p:cNvSpPr>
              <p:nvPr/>
            </p:nvSpPr>
            <p:spPr bwMode="auto">
              <a:xfrm flipV="1">
                <a:off x="2063187" y="4552157"/>
                <a:ext cx="102931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415" name="Line 50"/>
              <p:cNvSpPr>
                <a:spLocks noChangeAspect="1" noChangeShapeType="1"/>
              </p:cNvSpPr>
              <p:nvPr/>
            </p:nvSpPr>
            <p:spPr bwMode="auto">
              <a:xfrm flipV="1">
                <a:off x="2166119" y="4380673"/>
                <a:ext cx="0" cy="171484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416" name="Line 51"/>
              <p:cNvSpPr>
                <a:spLocks noChangeAspect="1" noChangeShapeType="1"/>
              </p:cNvSpPr>
              <p:nvPr/>
            </p:nvSpPr>
            <p:spPr bwMode="auto">
              <a:xfrm flipH="1" flipV="1">
                <a:off x="1994566" y="4552157"/>
                <a:ext cx="0" cy="274374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417" name="Line 52"/>
              <p:cNvSpPr>
                <a:spLocks noChangeAspect="1" noChangeShapeType="1"/>
              </p:cNvSpPr>
              <p:nvPr/>
            </p:nvSpPr>
            <p:spPr bwMode="auto">
              <a:xfrm flipH="1" flipV="1">
                <a:off x="1754393" y="4689344"/>
                <a:ext cx="240173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418" name="Line 53"/>
              <p:cNvSpPr>
                <a:spLocks noChangeAspect="1" noChangeShapeType="1"/>
              </p:cNvSpPr>
              <p:nvPr/>
            </p:nvSpPr>
            <p:spPr bwMode="auto">
              <a:xfrm flipV="1">
                <a:off x="2166119" y="5272390"/>
                <a:ext cx="0" cy="137187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419" name="Line 54"/>
              <p:cNvSpPr>
                <a:spLocks noChangeAspect="1" noChangeShapeType="1"/>
              </p:cNvSpPr>
              <p:nvPr/>
            </p:nvSpPr>
            <p:spPr bwMode="auto">
              <a:xfrm flipH="1" flipV="1">
                <a:off x="2063187" y="5272390"/>
                <a:ext cx="102931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420" name="Line 55"/>
              <p:cNvSpPr>
                <a:spLocks noChangeAspect="1" noChangeShapeType="1"/>
              </p:cNvSpPr>
              <p:nvPr/>
            </p:nvSpPr>
            <p:spPr bwMode="auto">
              <a:xfrm flipV="1">
                <a:off x="2063187" y="4998015"/>
                <a:ext cx="0" cy="274374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421" name="Line 56"/>
              <p:cNvSpPr>
                <a:spLocks noChangeAspect="1" noChangeShapeType="1"/>
              </p:cNvSpPr>
              <p:nvPr/>
            </p:nvSpPr>
            <p:spPr bwMode="auto">
              <a:xfrm flipV="1">
                <a:off x="2063187" y="4998015"/>
                <a:ext cx="102931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422" name="Line 57"/>
              <p:cNvSpPr>
                <a:spLocks noChangeAspect="1" noChangeShapeType="1"/>
              </p:cNvSpPr>
              <p:nvPr/>
            </p:nvSpPr>
            <p:spPr bwMode="auto">
              <a:xfrm flipV="1">
                <a:off x="1994566" y="4998015"/>
                <a:ext cx="0" cy="274374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423" name="Line 58"/>
              <p:cNvSpPr>
                <a:spLocks noChangeAspect="1" noChangeShapeType="1"/>
              </p:cNvSpPr>
              <p:nvPr/>
            </p:nvSpPr>
            <p:spPr bwMode="auto">
              <a:xfrm flipH="1" flipV="1">
                <a:off x="1754393" y="5135203"/>
                <a:ext cx="240173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424" name="Text Box 82"/>
              <p:cNvSpPr txBox="1">
                <a:spLocks noChangeAspect="1" noChangeArrowheads="1"/>
              </p:cNvSpPr>
              <p:nvPr/>
            </p:nvSpPr>
            <p:spPr bwMode="auto">
              <a:xfrm>
                <a:off x="1522386" y="4988644"/>
                <a:ext cx="296664" cy="38412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r>
                  <a:rPr lang="en-US" altLang="sv-SE" sz="1400" dirty="0"/>
                  <a:t>C</a:t>
                </a:r>
                <a:endParaRPr lang="en-US" altLang="sv-SE" dirty="0"/>
              </a:p>
            </p:txBody>
          </p:sp>
          <p:sp>
            <p:nvSpPr>
              <p:cNvPr id="425" name="Text Box 83"/>
              <p:cNvSpPr txBox="1">
                <a:spLocks noChangeAspect="1" noChangeArrowheads="1"/>
              </p:cNvSpPr>
              <p:nvPr/>
            </p:nvSpPr>
            <p:spPr bwMode="auto">
              <a:xfrm>
                <a:off x="1522386" y="4542785"/>
                <a:ext cx="262353" cy="41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r>
                  <a:rPr lang="en-US" altLang="sv-SE" sz="1400" dirty="0"/>
                  <a:t>D</a:t>
                </a:r>
                <a:endParaRPr lang="en-US" altLang="sv-SE" dirty="0"/>
              </a:p>
            </p:txBody>
          </p:sp>
        </p:grpSp>
        <p:sp>
          <p:nvSpPr>
            <p:cNvPr id="387" name="Line 24"/>
            <p:cNvSpPr>
              <a:spLocks noChangeAspect="1" noChangeShapeType="1"/>
            </p:cNvSpPr>
            <p:nvPr/>
          </p:nvSpPr>
          <p:spPr bwMode="auto">
            <a:xfrm flipV="1">
              <a:off x="3332675" y="4998015"/>
              <a:ext cx="0" cy="411562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388" name="Line 26"/>
            <p:cNvSpPr>
              <a:spLocks noChangeAspect="1" noChangeShapeType="1"/>
            </p:cNvSpPr>
            <p:nvPr/>
          </p:nvSpPr>
          <p:spPr bwMode="auto">
            <a:xfrm flipV="1">
              <a:off x="3229744" y="4757938"/>
              <a:ext cx="0" cy="240078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389" name="Line 27"/>
            <p:cNvSpPr>
              <a:spLocks noChangeAspect="1" noChangeShapeType="1"/>
            </p:cNvSpPr>
            <p:nvPr/>
          </p:nvSpPr>
          <p:spPr bwMode="auto">
            <a:xfrm flipV="1">
              <a:off x="3229744" y="4757938"/>
              <a:ext cx="102931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390" name="Line 28"/>
            <p:cNvSpPr>
              <a:spLocks noChangeAspect="1" noChangeShapeType="1"/>
            </p:cNvSpPr>
            <p:nvPr/>
          </p:nvSpPr>
          <p:spPr bwMode="auto">
            <a:xfrm flipV="1">
              <a:off x="3332675" y="4380673"/>
              <a:ext cx="0" cy="377265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391" name="Line 29"/>
            <p:cNvSpPr>
              <a:spLocks noChangeAspect="1" noChangeShapeType="1"/>
            </p:cNvSpPr>
            <p:nvPr/>
          </p:nvSpPr>
          <p:spPr bwMode="auto">
            <a:xfrm flipH="1" flipV="1">
              <a:off x="3142824" y="4748792"/>
              <a:ext cx="0" cy="256083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392" name="Line 30"/>
            <p:cNvSpPr>
              <a:spLocks noChangeAspect="1" noChangeShapeType="1"/>
            </p:cNvSpPr>
            <p:nvPr/>
          </p:nvSpPr>
          <p:spPr bwMode="auto">
            <a:xfrm flipH="1" flipV="1">
              <a:off x="2962824" y="4876833"/>
              <a:ext cx="180000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393" name="Line 56"/>
            <p:cNvSpPr>
              <a:spLocks noChangeAspect="1" noChangeShapeType="1"/>
            </p:cNvSpPr>
            <p:nvPr/>
          </p:nvSpPr>
          <p:spPr bwMode="auto">
            <a:xfrm flipV="1">
              <a:off x="3229750" y="4998015"/>
              <a:ext cx="102931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394" name="Text Box 5"/>
            <p:cNvSpPr txBox="1">
              <a:spLocks noChangeAspect="1" noChangeArrowheads="1"/>
            </p:cNvSpPr>
            <p:nvPr/>
          </p:nvSpPr>
          <p:spPr bwMode="auto">
            <a:xfrm>
              <a:off x="2369757" y="3114950"/>
              <a:ext cx="512370" cy="3841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altLang="sv-SE" sz="1400"/>
                <a:t>D</a:t>
              </a:r>
              <a:endParaRPr lang="en-US" altLang="sv-SE"/>
            </a:p>
          </p:txBody>
        </p:sp>
        <p:sp>
          <p:nvSpPr>
            <p:cNvPr id="395" name="Line 20"/>
            <p:cNvSpPr>
              <a:spLocks noChangeAspect="1" noChangeShapeType="1"/>
            </p:cNvSpPr>
            <p:nvPr/>
          </p:nvSpPr>
          <p:spPr bwMode="auto">
            <a:xfrm flipV="1">
              <a:off x="2426941" y="3652267"/>
              <a:ext cx="651899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396" name="Oval 59"/>
            <p:cNvSpPr>
              <a:spLocks noChangeAspect="1" noChangeArrowheads="1"/>
            </p:cNvSpPr>
            <p:nvPr/>
          </p:nvSpPr>
          <p:spPr bwMode="auto">
            <a:xfrm flipV="1">
              <a:off x="2152457" y="3231559"/>
              <a:ext cx="68621" cy="68594"/>
            </a:xfrm>
            <a:prstGeom prst="ellips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sv-SE" altLang="sv-SE"/>
            </a:p>
          </p:txBody>
        </p:sp>
        <p:sp>
          <p:nvSpPr>
            <p:cNvPr id="397" name="Line 60"/>
            <p:cNvSpPr>
              <a:spLocks noChangeAspect="1" noChangeShapeType="1"/>
            </p:cNvSpPr>
            <p:nvPr/>
          </p:nvSpPr>
          <p:spPr bwMode="auto">
            <a:xfrm flipV="1">
              <a:off x="2426941" y="3411427"/>
              <a:ext cx="0" cy="240078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398" name="Line 61"/>
            <p:cNvSpPr>
              <a:spLocks noChangeAspect="1" noChangeShapeType="1"/>
            </p:cNvSpPr>
            <p:nvPr/>
          </p:nvSpPr>
          <p:spPr bwMode="auto">
            <a:xfrm flipH="1" flipV="1">
              <a:off x="2289699" y="3411427"/>
              <a:ext cx="137242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399" name="Line 62"/>
            <p:cNvSpPr>
              <a:spLocks noChangeAspect="1" noChangeShapeType="1"/>
            </p:cNvSpPr>
            <p:nvPr/>
          </p:nvSpPr>
          <p:spPr bwMode="auto">
            <a:xfrm flipV="1">
              <a:off x="2289699" y="3128669"/>
              <a:ext cx="0" cy="274374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400" name="Line 63"/>
            <p:cNvSpPr>
              <a:spLocks noChangeAspect="1" noChangeShapeType="1"/>
            </p:cNvSpPr>
            <p:nvPr/>
          </p:nvSpPr>
          <p:spPr bwMode="auto">
            <a:xfrm flipV="1">
              <a:off x="2289699" y="3128669"/>
              <a:ext cx="137242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401" name="Line 65"/>
            <p:cNvSpPr>
              <a:spLocks noChangeAspect="1" noChangeShapeType="1"/>
            </p:cNvSpPr>
            <p:nvPr/>
          </p:nvSpPr>
          <p:spPr bwMode="auto">
            <a:xfrm flipH="1" flipV="1">
              <a:off x="2221078" y="3128669"/>
              <a:ext cx="0" cy="274374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402" name="Line 66"/>
            <p:cNvSpPr>
              <a:spLocks noChangeAspect="1" noChangeShapeType="1"/>
            </p:cNvSpPr>
            <p:nvPr/>
          </p:nvSpPr>
          <p:spPr bwMode="auto">
            <a:xfrm flipH="1" flipV="1">
              <a:off x="1980905" y="3265856"/>
              <a:ext cx="171552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403" name="Oval 67"/>
            <p:cNvSpPr>
              <a:spLocks noChangeAspect="1" noChangeArrowheads="1"/>
            </p:cNvSpPr>
            <p:nvPr/>
          </p:nvSpPr>
          <p:spPr bwMode="auto">
            <a:xfrm flipV="1">
              <a:off x="2804356" y="3231559"/>
              <a:ext cx="68621" cy="68594"/>
            </a:xfrm>
            <a:prstGeom prst="ellips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sv-SE" altLang="sv-SE"/>
            </a:p>
          </p:txBody>
        </p:sp>
        <p:sp>
          <p:nvSpPr>
            <p:cNvPr id="404" name="Line 68"/>
            <p:cNvSpPr>
              <a:spLocks noChangeAspect="1" noChangeShapeType="1"/>
            </p:cNvSpPr>
            <p:nvPr/>
          </p:nvSpPr>
          <p:spPr bwMode="auto">
            <a:xfrm flipV="1">
              <a:off x="3078840" y="3411427"/>
              <a:ext cx="0" cy="240078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405" name="Line 69"/>
            <p:cNvSpPr>
              <a:spLocks noChangeAspect="1" noChangeShapeType="1"/>
            </p:cNvSpPr>
            <p:nvPr/>
          </p:nvSpPr>
          <p:spPr bwMode="auto">
            <a:xfrm flipH="1" flipV="1">
              <a:off x="2941598" y="3403043"/>
              <a:ext cx="137242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406" name="Line 70"/>
            <p:cNvSpPr>
              <a:spLocks noChangeAspect="1" noChangeShapeType="1"/>
            </p:cNvSpPr>
            <p:nvPr/>
          </p:nvSpPr>
          <p:spPr bwMode="auto">
            <a:xfrm flipV="1">
              <a:off x="2941598" y="3128669"/>
              <a:ext cx="0" cy="274374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407" name="Line 71"/>
            <p:cNvSpPr>
              <a:spLocks noChangeAspect="1" noChangeShapeType="1"/>
            </p:cNvSpPr>
            <p:nvPr/>
          </p:nvSpPr>
          <p:spPr bwMode="auto">
            <a:xfrm flipV="1">
              <a:off x="2941598" y="3128669"/>
              <a:ext cx="137242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408" name="Line 73"/>
            <p:cNvSpPr>
              <a:spLocks noChangeAspect="1" noChangeShapeType="1"/>
            </p:cNvSpPr>
            <p:nvPr/>
          </p:nvSpPr>
          <p:spPr bwMode="auto">
            <a:xfrm flipH="1" flipV="1">
              <a:off x="2872977" y="3128669"/>
              <a:ext cx="0" cy="274374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409" name="Line 74"/>
            <p:cNvSpPr>
              <a:spLocks noChangeAspect="1" noChangeShapeType="1"/>
            </p:cNvSpPr>
            <p:nvPr/>
          </p:nvSpPr>
          <p:spPr bwMode="auto">
            <a:xfrm flipH="1" flipV="1">
              <a:off x="2598493" y="3265856"/>
              <a:ext cx="205863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410" name="Text Box 81"/>
            <p:cNvSpPr txBox="1">
              <a:spLocks noChangeAspect="1" noChangeArrowheads="1"/>
            </p:cNvSpPr>
            <p:nvPr/>
          </p:nvSpPr>
          <p:spPr bwMode="auto">
            <a:xfrm>
              <a:off x="1735427" y="3119685"/>
              <a:ext cx="512370" cy="3841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altLang="sv-SE" sz="1400"/>
                <a:t>C</a:t>
              </a:r>
              <a:endParaRPr lang="en-US" altLang="sv-SE"/>
            </a:p>
          </p:txBody>
        </p:sp>
      </p:grpSp>
      <p:sp>
        <p:nvSpPr>
          <p:cNvPr id="453" name="Rectangle 452"/>
          <p:cNvSpPr>
            <a:spLocks noChangeArrowheads="1"/>
          </p:cNvSpPr>
          <p:nvPr/>
        </p:nvSpPr>
        <p:spPr bwMode="auto">
          <a:xfrm>
            <a:off x="4212000" y="1627307"/>
            <a:ext cx="3737342" cy="1907202"/>
          </a:xfrm>
          <a:prstGeom prst="rect">
            <a:avLst/>
          </a:prstGeom>
          <a:noFill/>
          <a:ln w="6350" cap="flat" cmpd="sng" algn="ctr">
            <a:solidFill>
              <a:schemeClr val="tx1">
                <a:lumMod val="100000"/>
                <a:lumOff val="0"/>
              </a:schemeClr>
            </a:solidFill>
            <a:prstDash val="lgDashDot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rot="0" vert="horz" wrap="square" lIns="91440" tIns="45720" rIns="91440" bIns="45720" anchor="ctr" anchorCtr="0" upright="1">
            <a:noAutofit/>
          </a:bodyPr>
          <a:lstStyle/>
          <a:p>
            <a:endParaRPr lang="sv-SE"/>
          </a:p>
        </p:txBody>
      </p:sp>
      <p:sp>
        <p:nvSpPr>
          <p:cNvPr id="454" name="Rectangle 453"/>
          <p:cNvSpPr>
            <a:spLocks noChangeArrowheads="1"/>
          </p:cNvSpPr>
          <p:nvPr/>
        </p:nvSpPr>
        <p:spPr bwMode="auto">
          <a:xfrm>
            <a:off x="4212000" y="3537873"/>
            <a:ext cx="3737342" cy="1634676"/>
          </a:xfrm>
          <a:prstGeom prst="rect">
            <a:avLst/>
          </a:prstGeom>
          <a:noFill/>
          <a:ln w="6350" cap="flat" cmpd="sng" algn="ctr">
            <a:solidFill>
              <a:schemeClr val="tx1">
                <a:lumMod val="100000"/>
                <a:lumOff val="0"/>
              </a:schemeClr>
            </a:solidFill>
            <a:prstDash val="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rot="0" vert="horz" wrap="square" lIns="91440" tIns="45720" rIns="91440" bIns="45720" anchor="ctr" anchorCtr="0" upright="1">
            <a:noAutofit/>
          </a:bodyPr>
          <a:lstStyle/>
          <a:p>
            <a:endParaRPr lang="sv-SE"/>
          </a:p>
        </p:txBody>
      </p:sp>
      <p:grpSp>
        <p:nvGrpSpPr>
          <p:cNvPr id="455" name="Group 454"/>
          <p:cNvGrpSpPr>
            <a:grpSpLocks/>
          </p:cNvGrpSpPr>
          <p:nvPr/>
        </p:nvGrpSpPr>
        <p:grpSpPr bwMode="auto">
          <a:xfrm>
            <a:off x="7159217" y="2054284"/>
            <a:ext cx="542307" cy="2668333"/>
            <a:chOff x="0" y="33870"/>
            <a:chExt cx="1025525" cy="3525243"/>
          </a:xfrm>
        </p:grpSpPr>
        <p:sp>
          <p:nvSpPr>
            <p:cNvPr id="538" name="Rectangle 537"/>
            <p:cNvSpPr>
              <a:spLocks noChangeArrowheads="1"/>
            </p:cNvSpPr>
            <p:nvPr/>
          </p:nvSpPr>
          <p:spPr bwMode="auto">
            <a:xfrm>
              <a:off x="0" y="33870"/>
              <a:ext cx="1025525" cy="1385571"/>
            </a:xfrm>
            <a:prstGeom prst="rect">
              <a:avLst/>
            </a:prstGeom>
            <a:solidFill>
              <a:srgbClr val="92D050"/>
            </a:solidFill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539" name="Rectangle 538"/>
            <p:cNvSpPr>
              <a:spLocks noChangeArrowheads="1"/>
            </p:cNvSpPr>
            <p:nvPr/>
          </p:nvSpPr>
          <p:spPr bwMode="auto">
            <a:xfrm>
              <a:off x="0" y="2656778"/>
              <a:ext cx="1025525" cy="902335"/>
            </a:xfrm>
            <a:prstGeom prst="rect">
              <a:avLst/>
            </a:prstGeom>
            <a:solidFill>
              <a:srgbClr val="92D050"/>
            </a:solidFill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</p:grpSp>
      <p:sp>
        <p:nvSpPr>
          <p:cNvPr id="456" name="Rectangle 455"/>
          <p:cNvSpPr>
            <a:spLocks noChangeArrowheads="1"/>
          </p:cNvSpPr>
          <p:nvPr/>
        </p:nvSpPr>
        <p:spPr bwMode="auto">
          <a:xfrm>
            <a:off x="7371099" y="1836387"/>
            <a:ext cx="119009" cy="3038161"/>
          </a:xfrm>
          <a:prstGeom prst="rect">
            <a:avLst/>
          </a:prstGeom>
          <a:solidFill>
            <a:srgbClr val="FF0000"/>
          </a:solidFill>
          <a:ln w="6350" cap="flat" cmpd="sng" algn="ctr">
            <a:solidFill>
              <a:schemeClr val="tx1">
                <a:lumMod val="100000"/>
                <a:lumOff val="0"/>
              </a:schemeClr>
            </a:solidFill>
            <a:prstDash val="solid"/>
            <a:miter lim="800000"/>
            <a:headEnd/>
            <a:tailEnd/>
          </a:ln>
        </p:spPr>
        <p:txBody>
          <a:bodyPr rot="0" vert="horz" wrap="square" lIns="91440" tIns="45720" rIns="91440" bIns="45720" anchor="ctr" anchorCtr="0" upright="1">
            <a:noAutofit/>
          </a:bodyPr>
          <a:lstStyle/>
          <a:p>
            <a:endParaRPr lang="sv-SE"/>
          </a:p>
        </p:txBody>
      </p:sp>
      <p:sp>
        <p:nvSpPr>
          <p:cNvPr id="457" name="Rectangle 456"/>
          <p:cNvSpPr>
            <a:spLocks noChangeArrowheads="1"/>
          </p:cNvSpPr>
          <p:nvPr/>
        </p:nvSpPr>
        <p:spPr bwMode="auto">
          <a:xfrm>
            <a:off x="7194220" y="2276178"/>
            <a:ext cx="119009" cy="122565"/>
          </a:xfrm>
          <a:prstGeom prst="rect">
            <a:avLst/>
          </a:prstGeom>
          <a:noFill/>
          <a:ln w="6350" cap="flat" cmpd="sng" algn="ctr">
            <a:solidFill>
              <a:schemeClr val="tx1">
                <a:lumMod val="100000"/>
                <a:lumOff val="0"/>
              </a:schemeClr>
            </a:solidFill>
            <a:prstDash val="dash"/>
            <a:miter lim="800000"/>
            <a:headEnd/>
            <a:tailEnd/>
          </a:ln>
        </p:spPr>
        <p:txBody>
          <a:bodyPr rot="0" vert="horz" wrap="square" lIns="91440" tIns="45720" rIns="91440" bIns="45720" anchor="ctr" anchorCtr="0" upright="1">
            <a:noAutofit/>
          </a:bodyPr>
          <a:lstStyle/>
          <a:p>
            <a:endParaRPr lang="sv-SE"/>
          </a:p>
        </p:txBody>
      </p:sp>
      <p:sp>
        <p:nvSpPr>
          <p:cNvPr id="458" name="Rectangle 457"/>
          <p:cNvSpPr>
            <a:spLocks noChangeArrowheads="1"/>
          </p:cNvSpPr>
          <p:nvPr/>
        </p:nvSpPr>
        <p:spPr bwMode="auto">
          <a:xfrm>
            <a:off x="7194220" y="2521307"/>
            <a:ext cx="119009" cy="122565"/>
          </a:xfrm>
          <a:prstGeom prst="rect">
            <a:avLst/>
          </a:prstGeom>
          <a:noFill/>
          <a:ln w="6350" cap="flat" cmpd="sng" algn="ctr">
            <a:solidFill>
              <a:schemeClr val="tx1">
                <a:lumMod val="100000"/>
                <a:lumOff val="0"/>
              </a:schemeClr>
            </a:solidFill>
            <a:prstDash val="dash"/>
            <a:miter lim="800000"/>
            <a:headEnd/>
            <a:tailEnd/>
          </a:ln>
        </p:spPr>
        <p:txBody>
          <a:bodyPr rot="0" vert="horz" wrap="square" lIns="91440" tIns="45720" rIns="91440" bIns="45720" anchor="ctr" anchorCtr="0" upright="1">
            <a:noAutofit/>
          </a:bodyPr>
          <a:lstStyle/>
          <a:p>
            <a:endParaRPr lang="sv-SE"/>
          </a:p>
        </p:txBody>
      </p:sp>
      <p:sp>
        <p:nvSpPr>
          <p:cNvPr id="459" name="Rectangle 458"/>
          <p:cNvSpPr>
            <a:spLocks noChangeArrowheads="1"/>
          </p:cNvSpPr>
          <p:nvPr/>
        </p:nvSpPr>
        <p:spPr bwMode="auto">
          <a:xfrm>
            <a:off x="7194220" y="4127203"/>
            <a:ext cx="119009" cy="122565"/>
          </a:xfrm>
          <a:prstGeom prst="rect">
            <a:avLst/>
          </a:prstGeom>
          <a:noFill/>
          <a:ln w="6350" cap="flat" cmpd="sng" algn="ctr">
            <a:solidFill>
              <a:schemeClr val="tx1">
                <a:lumMod val="100000"/>
                <a:lumOff val="0"/>
              </a:schemeClr>
            </a:solidFill>
            <a:prstDash val="dash"/>
            <a:miter lim="800000"/>
            <a:headEnd/>
            <a:tailEnd/>
          </a:ln>
        </p:spPr>
        <p:txBody>
          <a:bodyPr rot="0" vert="horz" wrap="square" lIns="91440" tIns="45720" rIns="91440" bIns="45720" anchor="ctr" anchorCtr="0" upright="1">
            <a:noAutofit/>
          </a:bodyPr>
          <a:lstStyle/>
          <a:p>
            <a:endParaRPr lang="sv-SE"/>
          </a:p>
        </p:txBody>
      </p:sp>
      <p:sp>
        <p:nvSpPr>
          <p:cNvPr id="460" name="Rectangle 459"/>
          <p:cNvSpPr>
            <a:spLocks noChangeArrowheads="1"/>
          </p:cNvSpPr>
          <p:nvPr/>
        </p:nvSpPr>
        <p:spPr bwMode="auto">
          <a:xfrm>
            <a:off x="7194220" y="2766437"/>
            <a:ext cx="119009" cy="122565"/>
          </a:xfrm>
          <a:prstGeom prst="rect">
            <a:avLst/>
          </a:prstGeom>
          <a:noFill/>
          <a:ln w="6350" cap="flat" cmpd="sng" algn="ctr">
            <a:solidFill>
              <a:schemeClr val="tx1">
                <a:lumMod val="100000"/>
                <a:lumOff val="0"/>
              </a:schemeClr>
            </a:solidFill>
            <a:prstDash val="dash"/>
            <a:miter lim="800000"/>
            <a:headEnd/>
            <a:tailEnd/>
          </a:ln>
        </p:spPr>
        <p:txBody>
          <a:bodyPr rot="0" vert="horz" wrap="square" lIns="91440" tIns="45720" rIns="91440" bIns="45720" anchor="ctr" anchorCtr="0" upright="1">
            <a:noAutofit/>
          </a:bodyPr>
          <a:lstStyle/>
          <a:p>
            <a:endParaRPr lang="sv-SE"/>
          </a:p>
        </p:txBody>
      </p:sp>
      <p:sp>
        <p:nvSpPr>
          <p:cNvPr id="461" name="Rectangle 460"/>
          <p:cNvSpPr>
            <a:spLocks noChangeArrowheads="1"/>
          </p:cNvSpPr>
          <p:nvPr/>
        </p:nvSpPr>
        <p:spPr bwMode="auto">
          <a:xfrm>
            <a:off x="7194220" y="4373774"/>
            <a:ext cx="119009" cy="122565"/>
          </a:xfrm>
          <a:prstGeom prst="rect">
            <a:avLst/>
          </a:prstGeom>
          <a:noFill/>
          <a:ln w="6350" cap="flat" cmpd="sng" algn="ctr">
            <a:solidFill>
              <a:schemeClr val="tx1">
                <a:lumMod val="100000"/>
                <a:lumOff val="0"/>
              </a:schemeClr>
            </a:solidFill>
            <a:prstDash val="dash"/>
            <a:miter lim="800000"/>
            <a:headEnd/>
            <a:tailEnd/>
          </a:ln>
        </p:spPr>
        <p:txBody>
          <a:bodyPr rot="0" vert="horz" wrap="square" lIns="91440" tIns="45720" rIns="91440" bIns="45720" anchor="ctr" anchorCtr="0" upright="1">
            <a:noAutofit/>
          </a:bodyPr>
          <a:lstStyle/>
          <a:p>
            <a:endParaRPr lang="sv-SE"/>
          </a:p>
        </p:txBody>
      </p:sp>
      <p:sp>
        <p:nvSpPr>
          <p:cNvPr id="462" name="Rectangle 461"/>
          <p:cNvSpPr>
            <a:spLocks noChangeArrowheads="1"/>
          </p:cNvSpPr>
          <p:nvPr/>
        </p:nvSpPr>
        <p:spPr bwMode="auto">
          <a:xfrm>
            <a:off x="7551246" y="2276178"/>
            <a:ext cx="119009" cy="122565"/>
          </a:xfrm>
          <a:prstGeom prst="rect">
            <a:avLst/>
          </a:prstGeom>
          <a:noFill/>
          <a:ln w="6350" cap="flat" cmpd="sng" algn="ctr">
            <a:solidFill>
              <a:schemeClr val="tx1">
                <a:lumMod val="100000"/>
                <a:lumOff val="0"/>
              </a:schemeClr>
            </a:solidFill>
            <a:prstDash val="dash"/>
            <a:miter lim="800000"/>
            <a:headEnd/>
            <a:tailEnd/>
          </a:ln>
        </p:spPr>
        <p:txBody>
          <a:bodyPr rot="0" vert="horz" wrap="square" lIns="91440" tIns="45720" rIns="91440" bIns="45720" anchor="ctr" anchorCtr="0" upright="1">
            <a:noAutofit/>
          </a:bodyPr>
          <a:lstStyle/>
          <a:p>
            <a:endParaRPr lang="sv-SE"/>
          </a:p>
        </p:txBody>
      </p:sp>
      <p:sp>
        <p:nvSpPr>
          <p:cNvPr id="463" name="Rectangle 462"/>
          <p:cNvSpPr>
            <a:spLocks noChangeArrowheads="1"/>
          </p:cNvSpPr>
          <p:nvPr/>
        </p:nvSpPr>
        <p:spPr bwMode="auto">
          <a:xfrm>
            <a:off x="7551246" y="2521307"/>
            <a:ext cx="119009" cy="122565"/>
          </a:xfrm>
          <a:prstGeom prst="rect">
            <a:avLst/>
          </a:prstGeom>
          <a:noFill/>
          <a:ln w="6350" cap="flat" cmpd="sng" algn="ctr">
            <a:solidFill>
              <a:schemeClr val="tx1">
                <a:lumMod val="100000"/>
                <a:lumOff val="0"/>
              </a:schemeClr>
            </a:solidFill>
            <a:prstDash val="dash"/>
            <a:miter lim="800000"/>
            <a:headEnd/>
            <a:tailEnd/>
          </a:ln>
        </p:spPr>
        <p:txBody>
          <a:bodyPr rot="0" vert="horz" wrap="square" lIns="91440" tIns="45720" rIns="91440" bIns="45720" anchor="ctr" anchorCtr="0" upright="1">
            <a:noAutofit/>
          </a:bodyPr>
          <a:lstStyle/>
          <a:p>
            <a:endParaRPr lang="sv-SE"/>
          </a:p>
        </p:txBody>
      </p:sp>
      <p:sp>
        <p:nvSpPr>
          <p:cNvPr id="464" name="Rectangle 463"/>
          <p:cNvSpPr>
            <a:spLocks noChangeArrowheads="1"/>
          </p:cNvSpPr>
          <p:nvPr/>
        </p:nvSpPr>
        <p:spPr bwMode="auto">
          <a:xfrm>
            <a:off x="7551246" y="4127203"/>
            <a:ext cx="119009" cy="122565"/>
          </a:xfrm>
          <a:prstGeom prst="rect">
            <a:avLst/>
          </a:prstGeom>
          <a:noFill/>
          <a:ln w="6350" cap="flat" cmpd="sng" algn="ctr">
            <a:solidFill>
              <a:schemeClr val="tx1">
                <a:lumMod val="100000"/>
                <a:lumOff val="0"/>
              </a:schemeClr>
            </a:solidFill>
            <a:prstDash val="dash"/>
            <a:miter lim="800000"/>
            <a:headEnd/>
            <a:tailEnd/>
          </a:ln>
        </p:spPr>
        <p:txBody>
          <a:bodyPr rot="0" vert="horz" wrap="square" lIns="91440" tIns="45720" rIns="91440" bIns="45720" anchor="ctr" anchorCtr="0" upright="1">
            <a:noAutofit/>
          </a:bodyPr>
          <a:lstStyle/>
          <a:p>
            <a:endParaRPr lang="sv-SE"/>
          </a:p>
        </p:txBody>
      </p:sp>
      <p:sp>
        <p:nvSpPr>
          <p:cNvPr id="465" name="Rectangle 464"/>
          <p:cNvSpPr>
            <a:spLocks noChangeArrowheads="1"/>
          </p:cNvSpPr>
          <p:nvPr/>
        </p:nvSpPr>
        <p:spPr bwMode="auto">
          <a:xfrm>
            <a:off x="7551246" y="2766437"/>
            <a:ext cx="119009" cy="122565"/>
          </a:xfrm>
          <a:prstGeom prst="rect">
            <a:avLst/>
          </a:prstGeom>
          <a:noFill/>
          <a:ln w="6350" cap="flat" cmpd="sng" algn="ctr">
            <a:solidFill>
              <a:schemeClr val="tx1">
                <a:lumMod val="100000"/>
                <a:lumOff val="0"/>
              </a:schemeClr>
            </a:solidFill>
            <a:prstDash val="dash"/>
            <a:miter lim="800000"/>
            <a:headEnd/>
            <a:tailEnd/>
          </a:ln>
        </p:spPr>
        <p:txBody>
          <a:bodyPr rot="0" vert="horz" wrap="square" lIns="91440" tIns="45720" rIns="91440" bIns="45720" anchor="ctr" anchorCtr="0" upright="1">
            <a:noAutofit/>
          </a:bodyPr>
          <a:lstStyle/>
          <a:p>
            <a:endParaRPr lang="sv-SE"/>
          </a:p>
        </p:txBody>
      </p:sp>
      <p:sp>
        <p:nvSpPr>
          <p:cNvPr id="466" name="Rectangle 465"/>
          <p:cNvSpPr>
            <a:spLocks noChangeArrowheads="1"/>
          </p:cNvSpPr>
          <p:nvPr/>
        </p:nvSpPr>
        <p:spPr bwMode="auto">
          <a:xfrm>
            <a:off x="7551246" y="4373774"/>
            <a:ext cx="119009" cy="122565"/>
          </a:xfrm>
          <a:prstGeom prst="rect">
            <a:avLst/>
          </a:prstGeom>
          <a:noFill/>
          <a:ln w="6350" cap="flat" cmpd="sng" algn="ctr">
            <a:solidFill>
              <a:schemeClr val="tx1">
                <a:lumMod val="100000"/>
                <a:lumOff val="0"/>
              </a:schemeClr>
            </a:solidFill>
            <a:prstDash val="dash"/>
            <a:miter lim="800000"/>
            <a:headEnd/>
            <a:tailEnd/>
          </a:ln>
        </p:spPr>
        <p:txBody>
          <a:bodyPr rot="0" vert="horz" wrap="square" lIns="91440" tIns="45720" rIns="91440" bIns="45720" anchor="ctr" anchorCtr="0" upright="1">
            <a:noAutofit/>
          </a:bodyPr>
          <a:lstStyle/>
          <a:p>
            <a:endParaRPr lang="sv-SE"/>
          </a:p>
        </p:txBody>
      </p:sp>
      <p:sp>
        <p:nvSpPr>
          <p:cNvPr id="467" name="Rectangle 466"/>
          <p:cNvSpPr>
            <a:spLocks noChangeArrowheads="1"/>
          </p:cNvSpPr>
          <p:nvPr/>
        </p:nvSpPr>
        <p:spPr bwMode="auto">
          <a:xfrm>
            <a:off x="7190494" y="3255898"/>
            <a:ext cx="180000" cy="180000"/>
          </a:xfrm>
          <a:prstGeom prst="rect">
            <a:avLst/>
          </a:prstGeom>
          <a:solidFill>
            <a:srgbClr val="FF0000"/>
          </a:solidFill>
          <a:ln w="6350" cap="flat" cmpd="sng" algn="ctr">
            <a:solidFill>
              <a:schemeClr val="tx1">
                <a:lumMod val="100000"/>
                <a:lumOff val="0"/>
              </a:schemeClr>
            </a:solidFill>
            <a:prstDash val="solid"/>
            <a:miter lim="800000"/>
            <a:headEnd/>
            <a:tailEnd/>
          </a:ln>
        </p:spPr>
        <p:txBody>
          <a:bodyPr rot="0" vert="horz" wrap="square" lIns="91440" tIns="45720" rIns="91440" bIns="45720" anchor="ctr" anchorCtr="0" upright="1">
            <a:noAutofit/>
          </a:bodyPr>
          <a:lstStyle/>
          <a:p>
            <a:endParaRPr lang="sv-SE"/>
          </a:p>
        </p:txBody>
      </p:sp>
      <p:sp>
        <p:nvSpPr>
          <p:cNvPr id="468" name="Rectangle 3816"/>
          <p:cNvSpPr>
            <a:spLocks noChangeAspect="1" noChangeArrowheads="1"/>
          </p:cNvSpPr>
          <p:nvPr/>
        </p:nvSpPr>
        <p:spPr bwMode="auto">
          <a:xfrm>
            <a:off x="7218517" y="3286385"/>
            <a:ext cx="114300" cy="114300"/>
          </a:xfrm>
          <a:prstGeom prst="rect">
            <a:avLst/>
          </a:prstGeom>
          <a:solidFill>
            <a:srgbClr val="0000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v-SE"/>
          </a:p>
        </p:txBody>
      </p:sp>
      <p:sp>
        <p:nvSpPr>
          <p:cNvPr id="469" name="Rectangle 468"/>
          <p:cNvSpPr>
            <a:spLocks noChangeArrowheads="1"/>
          </p:cNvSpPr>
          <p:nvPr/>
        </p:nvSpPr>
        <p:spPr bwMode="auto">
          <a:xfrm>
            <a:off x="7217396" y="3282713"/>
            <a:ext cx="119009" cy="122566"/>
          </a:xfrm>
          <a:prstGeom prst="rect">
            <a:avLst/>
          </a:prstGeom>
          <a:solidFill>
            <a:schemeClr val="tx1"/>
          </a:solidFill>
          <a:ln w="6350" cap="flat" cmpd="sng" algn="ctr">
            <a:solidFill>
              <a:schemeClr val="tx1">
                <a:lumMod val="100000"/>
                <a:lumOff val="0"/>
              </a:schemeClr>
            </a:solidFill>
            <a:prstDash val="solid"/>
            <a:miter lim="800000"/>
            <a:headEnd/>
            <a:tailEnd/>
          </a:ln>
        </p:spPr>
        <p:txBody>
          <a:bodyPr rot="0" vert="horz" wrap="square" lIns="91440" tIns="45720" rIns="91440" bIns="45720" anchor="ctr" anchorCtr="0" upright="1">
            <a:noAutofit/>
          </a:bodyPr>
          <a:lstStyle/>
          <a:p>
            <a:endParaRPr lang="sv-SE"/>
          </a:p>
        </p:txBody>
      </p:sp>
      <p:sp>
        <p:nvSpPr>
          <p:cNvPr id="470" name="Rectangle 469"/>
          <p:cNvSpPr>
            <a:spLocks noChangeArrowheads="1"/>
          </p:cNvSpPr>
          <p:nvPr/>
        </p:nvSpPr>
        <p:spPr bwMode="auto">
          <a:xfrm>
            <a:off x="4447827" y="4221489"/>
            <a:ext cx="987073" cy="340297"/>
          </a:xfrm>
          <a:prstGeom prst="rect">
            <a:avLst/>
          </a:prstGeom>
          <a:solidFill>
            <a:srgbClr val="92D050"/>
          </a:solidFill>
          <a:ln w="6350" cap="flat" cmpd="sng" algn="ctr">
            <a:solidFill>
              <a:schemeClr val="tx1">
                <a:lumMod val="100000"/>
                <a:lumOff val="0"/>
              </a:schemeClr>
            </a:solidFill>
            <a:prstDash val="solid"/>
            <a:miter lim="800000"/>
            <a:headEnd/>
            <a:tailEnd/>
          </a:ln>
        </p:spPr>
        <p:txBody>
          <a:bodyPr rot="0" vert="horz" wrap="square" lIns="91440" tIns="45720" rIns="91440" bIns="45720" anchor="ctr" anchorCtr="0" upright="1">
            <a:noAutofit/>
          </a:bodyPr>
          <a:lstStyle/>
          <a:p>
            <a:endParaRPr lang="sv-SE"/>
          </a:p>
        </p:txBody>
      </p:sp>
      <p:sp>
        <p:nvSpPr>
          <p:cNvPr id="471" name="Rectangle 470"/>
          <p:cNvSpPr>
            <a:spLocks noChangeArrowheads="1"/>
          </p:cNvSpPr>
          <p:nvPr/>
        </p:nvSpPr>
        <p:spPr bwMode="auto">
          <a:xfrm>
            <a:off x="4439281" y="2050253"/>
            <a:ext cx="987073" cy="503717"/>
          </a:xfrm>
          <a:prstGeom prst="rect">
            <a:avLst/>
          </a:prstGeom>
          <a:solidFill>
            <a:srgbClr val="92D050"/>
          </a:solidFill>
          <a:ln w="6350" cap="flat" cmpd="sng" algn="ctr">
            <a:solidFill>
              <a:schemeClr val="tx1">
                <a:lumMod val="100000"/>
                <a:lumOff val="0"/>
              </a:schemeClr>
            </a:solidFill>
            <a:prstDash val="solid"/>
            <a:miter lim="800000"/>
            <a:headEnd/>
            <a:tailEnd/>
          </a:ln>
        </p:spPr>
        <p:txBody>
          <a:bodyPr rot="0" vert="horz" wrap="square" lIns="91440" tIns="45720" rIns="91440" bIns="45720" anchor="ctr" anchorCtr="0" upright="1">
            <a:noAutofit/>
          </a:bodyPr>
          <a:lstStyle/>
          <a:p>
            <a:endParaRPr lang="sv-SE"/>
          </a:p>
        </p:txBody>
      </p:sp>
      <p:sp>
        <p:nvSpPr>
          <p:cNvPr id="472" name="Rectangle 471"/>
          <p:cNvSpPr>
            <a:spLocks noChangeArrowheads="1"/>
          </p:cNvSpPr>
          <p:nvPr/>
        </p:nvSpPr>
        <p:spPr bwMode="auto">
          <a:xfrm>
            <a:off x="5667459" y="4221489"/>
            <a:ext cx="1357167" cy="340297"/>
          </a:xfrm>
          <a:prstGeom prst="rect">
            <a:avLst/>
          </a:prstGeom>
          <a:solidFill>
            <a:srgbClr val="92D050"/>
          </a:solidFill>
          <a:ln w="6350" cap="flat" cmpd="sng" algn="ctr">
            <a:solidFill>
              <a:schemeClr val="tx1">
                <a:lumMod val="100000"/>
                <a:lumOff val="0"/>
              </a:schemeClr>
            </a:solidFill>
            <a:prstDash val="solid"/>
            <a:miter lim="800000"/>
            <a:headEnd/>
            <a:tailEnd/>
          </a:ln>
        </p:spPr>
        <p:txBody>
          <a:bodyPr rot="0" vert="horz" wrap="square" lIns="91440" tIns="45720" rIns="91440" bIns="45720" anchor="ctr" anchorCtr="0" upright="1">
            <a:noAutofit/>
          </a:bodyPr>
          <a:lstStyle/>
          <a:p>
            <a:endParaRPr lang="sv-SE"/>
          </a:p>
        </p:txBody>
      </p:sp>
      <p:sp>
        <p:nvSpPr>
          <p:cNvPr id="476" name="Rectangle 475"/>
          <p:cNvSpPr>
            <a:spLocks noChangeArrowheads="1"/>
          </p:cNvSpPr>
          <p:nvPr/>
        </p:nvSpPr>
        <p:spPr bwMode="auto">
          <a:xfrm>
            <a:off x="6078944" y="4330355"/>
            <a:ext cx="119009" cy="122565"/>
          </a:xfrm>
          <a:prstGeom prst="rect">
            <a:avLst/>
          </a:prstGeom>
          <a:noFill/>
          <a:ln w="6350" cap="flat" cmpd="sng" algn="ctr">
            <a:solidFill>
              <a:schemeClr val="tx1">
                <a:lumMod val="100000"/>
                <a:lumOff val="0"/>
              </a:schemeClr>
            </a:solidFill>
            <a:prstDash val="dash"/>
            <a:miter lim="800000"/>
            <a:headEnd/>
            <a:tailEnd/>
          </a:ln>
        </p:spPr>
        <p:txBody>
          <a:bodyPr rot="0" vert="horz" wrap="square" lIns="91440" tIns="45720" rIns="91440" bIns="45720" anchor="ctr" anchorCtr="0" upright="1">
            <a:noAutofit/>
          </a:bodyPr>
          <a:lstStyle/>
          <a:p>
            <a:endParaRPr lang="sv-SE"/>
          </a:p>
        </p:txBody>
      </p:sp>
      <p:sp>
        <p:nvSpPr>
          <p:cNvPr id="479" name="Rectangle 478"/>
          <p:cNvSpPr>
            <a:spLocks noChangeArrowheads="1"/>
          </p:cNvSpPr>
          <p:nvPr/>
        </p:nvSpPr>
        <p:spPr bwMode="auto">
          <a:xfrm>
            <a:off x="5712553" y="4330355"/>
            <a:ext cx="119009" cy="122565"/>
          </a:xfrm>
          <a:prstGeom prst="rect">
            <a:avLst/>
          </a:prstGeom>
          <a:noFill/>
          <a:ln w="6350" cap="flat" cmpd="sng" algn="ctr">
            <a:solidFill>
              <a:schemeClr val="tx1">
                <a:lumMod val="100000"/>
                <a:lumOff val="0"/>
              </a:schemeClr>
            </a:solidFill>
            <a:prstDash val="dash"/>
            <a:miter lim="800000"/>
            <a:headEnd/>
            <a:tailEnd/>
          </a:ln>
        </p:spPr>
        <p:txBody>
          <a:bodyPr rot="0" vert="horz" wrap="square" lIns="91440" tIns="45720" rIns="91440" bIns="45720" anchor="ctr" anchorCtr="0" upright="1">
            <a:noAutofit/>
          </a:bodyPr>
          <a:lstStyle/>
          <a:p>
            <a:endParaRPr lang="sv-SE"/>
          </a:p>
        </p:txBody>
      </p:sp>
      <p:sp>
        <p:nvSpPr>
          <p:cNvPr id="482" name="Rectangle 481"/>
          <p:cNvSpPr>
            <a:spLocks noChangeArrowheads="1"/>
          </p:cNvSpPr>
          <p:nvPr/>
        </p:nvSpPr>
        <p:spPr bwMode="auto">
          <a:xfrm>
            <a:off x="6446880" y="4330355"/>
            <a:ext cx="119009" cy="122565"/>
          </a:xfrm>
          <a:prstGeom prst="rect">
            <a:avLst/>
          </a:prstGeom>
          <a:noFill/>
          <a:ln w="6350" cap="flat" cmpd="sng" algn="ctr">
            <a:solidFill>
              <a:schemeClr val="tx1">
                <a:lumMod val="100000"/>
                <a:lumOff val="0"/>
              </a:schemeClr>
            </a:solidFill>
            <a:prstDash val="dash"/>
            <a:miter lim="800000"/>
            <a:headEnd/>
            <a:tailEnd/>
          </a:ln>
        </p:spPr>
        <p:txBody>
          <a:bodyPr rot="0" vert="horz" wrap="square" lIns="91440" tIns="45720" rIns="91440" bIns="45720" anchor="ctr" anchorCtr="0" upright="1">
            <a:noAutofit/>
          </a:bodyPr>
          <a:lstStyle/>
          <a:p>
            <a:endParaRPr lang="sv-SE"/>
          </a:p>
        </p:txBody>
      </p:sp>
      <p:sp>
        <p:nvSpPr>
          <p:cNvPr id="485" name="Rectangle 484"/>
          <p:cNvSpPr>
            <a:spLocks noChangeArrowheads="1"/>
          </p:cNvSpPr>
          <p:nvPr/>
        </p:nvSpPr>
        <p:spPr bwMode="auto">
          <a:xfrm>
            <a:off x="6833454" y="4330355"/>
            <a:ext cx="119009" cy="122565"/>
          </a:xfrm>
          <a:prstGeom prst="rect">
            <a:avLst/>
          </a:prstGeom>
          <a:noFill/>
          <a:ln w="6350" cap="flat" cmpd="sng" algn="ctr">
            <a:solidFill>
              <a:schemeClr val="tx1">
                <a:lumMod val="100000"/>
                <a:lumOff val="0"/>
              </a:schemeClr>
            </a:solidFill>
            <a:prstDash val="dash"/>
            <a:miter lim="800000"/>
            <a:headEnd/>
            <a:tailEnd/>
          </a:ln>
        </p:spPr>
        <p:txBody>
          <a:bodyPr rot="0" vert="horz" wrap="square" lIns="91440" tIns="45720" rIns="91440" bIns="45720" anchor="ctr" anchorCtr="0" upright="1">
            <a:noAutofit/>
          </a:bodyPr>
          <a:lstStyle/>
          <a:p>
            <a:endParaRPr lang="sv-SE"/>
          </a:p>
        </p:txBody>
      </p:sp>
      <p:sp>
        <p:nvSpPr>
          <p:cNvPr id="486" name="Rectangle 485"/>
          <p:cNvSpPr>
            <a:spLocks noChangeArrowheads="1"/>
          </p:cNvSpPr>
          <p:nvPr/>
        </p:nvSpPr>
        <p:spPr bwMode="auto">
          <a:xfrm>
            <a:off x="4896793" y="2122350"/>
            <a:ext cx="119009" cy="122565"/>
          </a:xfrm>
          <a:prstGeom prst="rect">
            <a:avLst/>
          </a:prstGeom>
          <a:noFill/>
          <a:ln w="6350" cap="flat" cmpd="sng" algn="ctr">
            <a:solidFill>
              <a:schemeClr val="tx1">
                <a:lumMod val="100000"/>
                <a:lumOff val="0"/>
              </a:schemeClr>
            </a:solidFill>
            <a:prstDash val="dash"/>
            <a:miter lim="800000"/>
            <a:headEnd/>
            <a:tailEnd/>
          </a:ln>
        </p:spPr>
        <p:txBody>
          <a:bodyPr rot="0" vert="horz" wrap="square" lIns="91440" tIns="45720" rIns="91440" bIns="45720" anchor="ctr" anchorCtr="0" upright="1">
            <a:noAutofit/>
          </a:bodyPr>
          <a:lstStyle/>
          <a:p>
            <a:endParaRPr lang="sv-SE"/>
          </a:p>
        </p:txBody>
      </p:sp>
      <p:sp>
        <p:nvSpPr>
          <p:cNvPr id="487" name="Rectangle 486"/>
          <p:cNvSpPr>
            <a:spLocks noChangeArrowheads="1"/>
          </p:cNvSpPr>
          <p:nvPr/>
        </p:nvSpPr>
        <p:spPr bwMode="auto">
          <a:xfrm>
            <a:off x="4896793" y="2367479"/>
            <a:ext cx="119009" cy="122565"/>
          </a:xfrm>
          <a:prstGeom prst="rect">
            <a:avLst/>
          </a:prstGeom>
          <a:noFill/>
          <a:ln w="6350" cap="flat" cmpd="sng" algn="ctr">
            <a:solidFill>
              <a:schemeClr val="tx1">
                <a:lumMod val="100000"/>
                <a:lumOff val="0"/>
              </a:schemeClr>
            </a:solidFill>
            <a:prstDash val="dash"/>
            <a:miter lim="800000"/>
            <a:headEnd/>
            <a:tailEnd/>
          </a:ln>
        </p:spPr>
        <p:txBody>
          <a:bodyPr rot="0" vert="horz" wrap="square" lIns="91440" tIns="45720" rIns="91440" bIns="45720" anchor="ctr" anchorCtr="0" upright="1">
            <a:noAutofit/>
          </a:bodyPr>
          <a:lstStyle/>
          <a:p>
            <a:endParaRPr lang="sv-SE"/>
          </a:p>
        </p:txBody>
      </p:sp>
      <p:sp>
        <p:nvSpPr>
          <p:cNvPr id="488" name="Rectangle 487"/>
          <p:cNvSpPr>
            <a:spLocks noChangeArrowheads="1"/>
          </p:cNvSpPr>
          <p:nvPr/>
        </p:nvSpPr>
        <p:spPr bwMode="auto">
          <a:xfrm>
            <a:off x="4896793" y="4330355"/>
            <a:ext cx="119009" cy="122565"/>
          </a:xfrm>
          <a:prstGeom prst="rect">
            <a:avLst/>
          </a:prstGeom>
          <a:noFill/>
          <a:ln w="6350" cap="flat" cmpd="sng" algn="ctr">
            <a:solidFill>
              <a:schemeClr val="tx1">
                <a:lumMod val="100000"/>
                <a:lumOff val="0"/>
              </a:schemeClr>
            </a:solidFill>
            <a:prstDash val="dash"/>
            <a:miter lim="800000"/>
            <a:headEnd/>
            <a:tailEnd/>
          </a:ln>
        </p:spPr>
        <p:txBody>
          <a:bodyPr rot="0" vert="horz" wrap="square" lIns="91440" tIns="45720" rIns="91440" bIns="45720" anchor="ctr" anchorCtr="0" upright="1">
            <a:noAutofit/>
          </a:bodyPr>
          <a:lstStyle/>
          <a:p>
            <a:endParaRPr lang="sv-SE"/>
          </a:p>
        </p:txBody>
      </p:sp>
      <p:sp>
        <p:nvSpPr>
          <p:cNvPr id="489" name="Rectangle 488"/>
          <p:cNvSpPr>
            <a:spLocks noChangeArrowheads="1"/>
          </p:cNvSpPr>
          <p:nvPr/>
        </p:nvSpPr>
        <p:spPr bwMode="auto">
          <a:xfrm>
            <a:off x="5267820" y="2122350"/>
            <a:ext cx="119009" cy="122565"/>
          </a:xfrm>
          <a:prstGeom prst="rect">
            <a:avLst/>
          </a:prstGeom>
          <a:noFill/>
          <a:ln w="6350" cap="flat" cmpd="sng" algn="ctr">
            <a:solidFill>
              <a:schemeClr val="tx1">
                <a:lumMod val="100000"/>
                <a:lumOff val="0"/>
              </a:schemeClr>
            </a:solidFill>
            <a:prstDash val="dash"/>
            <a:miter lim="800000"/>
            <a:headEnd/>
            <a:tailEnd/>
          </a:ln>
        </p:spPr>
        <p:txBody>
          <a:bodyPr rot="0" vert="horz" wrap="square" lIns="91440" tIns="45720" rIns="91440" bIns="45720" anchor="ctr" anchorCtr="0" upright="1">
            <a:noAutofit/>
          </a:bodyPr>
          <a:lstStyle/>
          <a:p>
            <a:endParaRPr lang="sv-SE"/>
          </a:p>
        </p:txBody>
      </p:sp>
      <p:sp>
        <p:nvSpPr>
          <p:cNvPr id="490" name="Rectangle 489"/>
          <p:cNvSpPr>
            <a:spLocks noChangeArrowheads="1"/>
          </p:cNvSpPr>
          <p:nvPr/>
        </p:nvSpPr>
        <p:spPr bwMode="auto">
          <a:xfrm>
            <a:off x="5267820" y="2367479"/>
            <a:ext cx="119009" cy="122565"/>
          </a:xfrm>
          <a:prstGeom prst="rect">
            <a:avLst/>
          </a:prstGeom>
          <a:noFill/>
          <a:ln w="6350" cap="flat" cmpd="sng" algn="ctr">
            <a:solidFill>
              <a:schemeClr val="tx1">
                <a:lumMod val="100000"/>
                <a:lumOff val="0"/>
              </a:schemeClr>
            </a:solidFill>
            <a:prstDash val="dash"/>
            <a:miter lim="800000"/>
            <a:headEnd/>
            <a:tailEnd/>
          </a:ln>
        </p:spPr>
        <p:txBody>
          <a:bodyPr rot="0" vert="horz" wrap="square" lIns="91440" tIns="45720" rIns="91440" bIns="45720" anchor="ctr" anchorCtr="0" upright="1">
            <a:noAutofit/>
          </a:bodyPr>
          <a:lstStyle/>
          <a:p>
            <a:endParaRPr lang="sv-SE"/>
          </a:p>
        </p:txBody>
      </p:sp>
      <p:sp>
        <p:nvSpPr>
          <p:cNvPr id="491" name="Rectangle 490"/>
          <p:cNvSpPr>
            <a:spLocks noChangeArrowheads="1"/>
          </p:cNvSpPr>
          <p:nvPr/>
        </p:nvSpPr>
        <p:spPr bwMode="auto">
          <a:xfrm>
            <a:off x="5276366" y="4330355"/>
            <a:ext cx="119009" cy="122565"/>
          </a:xfrm>
          <a:prstGeom prst="rect">
            <a:avLst/>
          </a:prstGeom>
          <a:noFill/>
          <a:ln w="6350" cap="flat" cmpd="sng" algn="ctr">
            <a:solidFill>
              <a:schemeClr val="tx1">
                <a:lumMod val="100000"/>
                <a:lumOff val="0"/>
              </a:schemeClr>
            </a:solidFill>
            <a:prstDash val="dash"/>
            <a:miter lim="800000"/>
            <a:headEnd/>
            <a:tailEnd/>
          </a:ln>
        </p:spPr>
        <p:txBody>
          <a:bodyPr rot="0" vert="horz" wrap="square" lIns="91440" tIns="45720" rIns="91440" bIns="45720" anchor="ctr" anchorCtr="0" upright="1">
            <a:noAutofit/>
          </a:bodyPr>
          <a:lstStyle/>
          <a:p>
            <a:endParaRPr lang="sv-SE"/>
          </a:p>
        </p:txBody>
      </p:sp>
      <p:sp>
        <p:nvSpPr>
          <p:cNvPr id="492" name="Rectangle 491"/>
          <p:cNvSpPr>
            <a:spLocks noChangeArrowheads="1"/>
          </p:cNvSpPr>
          <p:nvPr/>
        </p:nvSpPr>
        <p:spPr bwMode="auto">
          <a:xfrm>
            <a:off x="4490763" y="2122350"/>
            <a:ext cx="119009" cy="122565"/>
          </a:xfrm>
          <a:prstGeom prst="rect">
            <a:avLst/>
          </a:prstGeom>
          <a:noFill/>
          <a:ln w="6350" cap="flat" cmpd="sng" algn="ctr">
            <a:solidFill>
              <a:schemeClr val="tx1">
                <a:lumMod val="100000"/>
                <a:lumOff val="0"/>
              </a:schemeClr>
            </a:solidFill>
            <a:prstDash val="dash"/>
            <a:miter lim="800000"/>
            <a:headEnd/>
            <a:tailEnd/>
          </a:ln>
        </p:spPr>
        <p:txBody>
          <a:bodyPr rot="0" vert="horz" wrap="square" lIns="91440" tIns="45720" rIns="91440" bIns="45720" anchor="ctr" anchorCtr="0" upright="1">
            <a:noAutofit/>
          </a:bodyPr>
          <a:lstStyle/>
          <a:p>
            <a:endParaRPr lang="sv-SE"/>
          </a:p>
        </p:txBody>
      </p:sp>
      <p:sp>
        <p:nvSpPr>
          <p:cNvPr id="493" name="Rectangle 492"/>
          <p:cNvSpPr>
            <a:spLocks noChangeArrowheads="1"/>
          </p:cNvSpPr>
          <p:nvPr/>
        </p:nvSpPr>
        <p:spPr bwMode="auto">
          <a:xfrm>
            <a:off x="4490763" y="2367479"/>
            <a:ext cx="119009" cy="122565"/>
          </a:xfrm>
          <a:prstGeom prst="rect">
            <a:avLst/>
          </a:prstGeom>
          <a:noFill/>
          <a:ln w="6350" cap="flat" cmpd="sng" algn="ctr">
            <a:solidFill>
              <a:schemeClr val="tx1">
                <a:lumMod val="100000"/>
                <a:lumOff val="0"/>
              </a:schemeClr>
            </a:solidFill>
            <a:prstDash val="dash"/>
            <a:miter lim="800000"/>
            <a:headEnd/>
            <a:tailEnd/>
          </a:ln>
        </p:spPr>
        <p:txBody>
          <a:bodyPr rot="0" vert="horz" wrap="square" lIns="91440" tIns="45720" rIns="91440" bIns="45720" anchor="ctr" anchorCtr="0" upright="1">
            <a:noAutofit/>
          </a:bodyPr>
          <a:lstStyle/>
          <a:p>
            <a:endParaRPr lang="sv-SE"/>
          </a:p>
        </p:txBody>
      </p:sp>
      <p:sp>
        <p:nvSpPr>
          <p:cNvPr id="494" name="Rectangle 493"/>
          <p:cNvSpPr>
            <a:spLocks noChangeArrowheads="1"/>
          </p:cNvSpPr>
          <p:nvPr/>
        </p:nvSpPr>
        <p:spPr bwMode="auto">
          <a:xfrm>
            <a:off x="4499309" y="4330355"/>
            <a:ext cx="119009" cy="122565"/>
          </a:xfrm>
          <a:prstGeom prst="rect">
            <a:avLst/>
          </a:prstGeom>
          <a:noFill/>
          <a:ln w="6350" cap="flat" cmpd="sng" algn="ctr">
            <a:solidFill>
              <a:schemeClr val="tx1">
                <a:lumMod val="100000"/>
                <a:lumOff val="0"/>
              </a:schemeClr>
            </a:solidFill>
            <a:prstDash val="dash"/>
            <a:miter lim="800000"/>
            <a:headEnd/>
            <a:tailEnd/>
          </a:ln>
        </p:spPr>
        <p:txBody>
          <a:bodyPr rot="0" vert="horz" wrap="square" lIns="91440" tIns="45720" rIns="91440" bIns="45720" anchor="ctr" anchorCtr="0" upright="1">
            <a:noAutofit/>
          </a:bodyPr>
          <a:lstStyle/>
          <a:p>
            <a:endParaRPr lang="sv-SE"/>
          </a:p>
        </p:txBody>
      </p:sp>
      <p:sp>
        <p:nvSpPr>
          <p:cNvPr id="495" name="Rectangle 494"/>
          <p:cNvSpPr>
            <a:spLocks noChangeArrowheads="1"/>
          </p:cNvSpPr>
          <p:nvPr/>
        </p:nvSpPr>
        <p:spPr bwMode="auto">
          <a:xfrm>
            <a:off x="4695036" y="1930113"/>
            <a:ext cx="119009" cy="2826844"/>
          </a:xfrm>
          <a:prstGeom prst="rect">
            <a:avLst/>
          </a:prstGeom>
          <a:solidFill>
            <a:srgbClr val="FF0000"/>
          </a:solidFill>
          <a:ln w="6350" cap="flat" cmpd="sng" algn="ctr">
            <a:solidFill>
              <a:schemeClr val="tx1">
                <a:lumMod val="100000"/>
                <a:lumOff val="0"/>
              </a:schemeClr>
            </a:solidFill>
            <a:prstDash val="solid"/>
            <a:miter lim="800000"/>
            <a:headEnd/>
            <a:tailEnd/>
          </a:ln>
        </p:spPr>
        <p:txBody>
          <a:bodyPr rot="0" vert="horz" wrap="square" lIns="91440" tIns="45720" rIns="91440" bIns="45720" anchor="ctr" anchorCtr="0" upright="1">
            <a:noAutofit/>
          </a:bodyPr>
          <a:lstStyle/>
          <a:p>
            <a:endParaRPr lang="sv-SE"/>
          </a:p>
        </p:txBody>
      </p:sp>
      <p:sp>
        <p:nvSpPr>
          <p:cNvPr id="496" name="Rectangle 495"/>
          <p:cNvSpPr>
            <a:spLocks noChangeArrowheads="1"/>
          </p:cNvSpPr>
          <p:nvPr/>
        </p:nvSpPr>
        <p:spPr bwMode="auto">
          <a:xfrm>
            <a:off x="5073063" y="1930113"/>
            <a:ext cx="119009" cy="2826844"/>
          </a:xfrm>
          <a:prstGeom prst="rect">
            <a:avLst/>
          </a:prstGeom>
          <a:solidFill>
            <a:srgbClr val="FF0000"/>
          </a:solidFill>
          <a:ln w="6350" cap="flat" cmpd="sng" algn="ctr">
            <a:solidFill>
              <a:schemeClr val="tx1">
                <a:lumMod val="100000"/>
                <a:lumOff val="0"/>
              </a:schemeClr>
            </a:solidFill>
            <a:prstDash val="solid"/>
            <a:miter lim="800000"/>
            <a:headEnd/>
            <a:tailEnd/>
          </a:ln>
        </p:spPr>
        <p:txBody>
          <a:bodyPr rot="0" vert="horz" wrap="square" lIns="91440" tIns="45720" rIns="91440" bIns="45720" anchor="ctr" anchorCtr="0" upright="1">
            <a:noAutofit/>
          </a:bodyPr>
          <a:lstStyle/>
          <a:p>
            <a:endParaRPr lang="sv-SE"/>
          </a:p>
        </p:txBody>
      </p:sp>
      <p:sp>
        <p:nvSpPr>
          <p:cNvPr id="497" name="Rectangle 496"/>
          <p:cNvSpPr>
            <a:spLocks noChangeArrowheads="1"/>
          </p:cNvSpPr>
          <p:nvPr/>
        </p:nvSpPr>
        <p:spPr bwMode="auto">
          <a:xfrm>
            <a:off x="6253350" y="1930113"/>
            <a:ext cx="119009" cy="2826844"/>
          </a:xfrm>
          <a:prstGeom prst="rect">
            <a:avLst/>
          </a:prstGeom>
          <a:solidFill>
            <a:srgbClr val="FF0000"/>
          </a:solidFill>
          <a:ln w="6350" cap="flat" cmpd="sng" algn="ctr">
            <a:solidFill>
              <a:schemeClr val="tx1">
                <a:lumMod val="100000"/>
                <a:lumOff val="0"/>
              </a:schemeClr>
            </a:solidFill>
            <a:prstDash val="solid"/>
            <a:miter lim="800000"/>
            <a:headEnd/>
            <a:tailEnd/>
          </a:ln>
        </p:spPr>
        <p:txBody>
          <a:bodyPr rot="0" vert="horz" wrap="square" lIns="91440" tIns="45720" rIns="91440" bIns="45720" anchor="ctr" anchorCtr="0" upright="1">
            <a:noAutofit/>
          </a:bodyPr>
          <a:lstStyle/>
          <a:p>
            <a:endParaRPr lang="sv-SE"/>
          </a:p>
        </p:txBody>
      </p:sp>
      <p:sp>
        <p:nvSpPr>
          <p:cNvPr id="498" name="Rectangle 497"/>
          <p:cNvSpPr>
            <a:spLocks noChangeArrowheads="1"/>
          </p:cNvSpPr>
          <p:nvPr/>
        </p:nvSpPr>
        <p:spPr bwMode="auto">
          <a:xfrm>
            <a:off x="6631378" y="1930113"/>
            <a:ext cx="119009" cy="2826844"/>
          </a:xfrm>
          <a:prstGeom prst="rect">
            <a:avLst/>
          </a:prstGeom>
          <a:solidFill>
            <a:srgbClr val="FF0000"/>
          </a:solidFill>
          <a:ln w="6350" cap="flat" cmpd="sng" algn="ctr">
            <a:solidFill>
              <a:schemeClr val="tx1">
                <a:lumMod val="100000"/>
                <a:lumOff val="0"/>
              </a:schemeClr>
            </a:solidFill>
            <a:prstDash val="solid"/>
            <a:miter lim="800000"/>
            <a:headEnd/>
            <a:tailEnd/>
          </a:ln>
        </p:spPr>
        <p:txBody>
          <a:bodyPr rot="0" vert="horz" wrap="square" lIns="91440" tIns="45720" rIns="91440" bIns="45720" anchor="ctr" anchorCtr="0" upright="1">
            <a:noAutofit/>
          </a:bodyPr>
          <a:lstStyle/>
          <a:p>
            <a:endParaRPr lang="sv-SE"/>
          </a:p>
        </p:txBody>
      </p:sp>
      <p:grpSp>
        <p:nvGrpSpPr>
          <p:cNvPr id="499" name="Group 498"/>
          <p:cNvGrpSpPr>
            <a:grpSpLocks/>
          </p:cNvGrpSpPr>
          <p:nvPr/>
        </p:nvGrpSpPr>
        <p:grpSpPr bwMode="auto">
          <a:xfrm>
            <a:off x="6212742" y="3244538"/>
            <a:ext cx="158678" cy="163420"/>
            <a:chOff x="0" y="1"/>
            <a:chExt cx="215900" cy="215900"/>
          </a:xfrm>
        </p:grpSpPr>
        <p:sp>
          <p:nvSpPr>
            <p:cNvPr id="536" name="Rectangle 535"/>
            <p:cNvSpPr>
              <a:spLocks noChangeArrowheads="1"/>
            </p:cNvSpPr>
            <p:nvPr/>
          </p:nvSpPr>
          <p:spPr bwMode="auto">
            <a:xfrm>
              <a:off x="0" y="1"/>
              <a:ext cx="215900" cy="215900"/>
            </a:xfrm>
            <a:prstGeom prst="rect">
              <a:avLst/>
            </a:prstGeom>
            <a:solidFill>
              <a:srgbClr val="FF0000"/>
            </a:solidFill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537" name="Rectangle 536"/>
            <p:cNvSpPr>
              <a:spLocks noChangeArrowheads="1"/>
            </p:cNvSpPr>
            <p:nvPr/>
          </p:nvSpPr>
          <p:spPr bwMode="auto">
            <a:xfrm>
              <a:off x="28575" y="28575"/>
              <a:ext cx="161925" cy="161925"/>
            </a:xfrm>
            <a:prstGeom prst="rect">
              <a:avLst/>
            </a:prstGeom>
            <a:solidFill>
              <a:srgbClr val="993300"/>
            </a:solidFill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</p:grpSp>
      <p:grpSp>
        <p:nvGrpSpPr>
          <p:cNvPr id="500" name="Group 499"/>
          <p:cNvGrpSpPr>
            <a:grpSpLocks/>
          </p:cNvGrpSpPr>
          <p:nvPr/>
        </p:nvGrpSpPr>
        <p:grpSpPr bwMode="auto">
          <a:xfrm>
            <a:off x="6593103" y="3244538"/>
            <a:ext cx="158678" cy="163420"/>
            <a:chOff x="0" y="0"/>
            <a:chExt cx="215900" cy="215900"/>
          </a:xfrm>
        </p:grpSpPr>
        <p:sp>
          <p:nvSpPr>
            <p:cNvPr id="534" name="Rectangle 533"/>
            <p:cNvSpPr>
              <a:spLocks noChangeArrowheads="1"/>
            </p:cNvSpPr>
            <p:nvPr/>
          </p:nvSpPr>
          <p:spPr bwMode="auto">
            <a:xfrm>
              <a:off x="0" y="0"/>
              <a:ext cx="215900" cy="215900"/>
            </a:xfrm>
            <a:prstGeom prst="rect">
              <a:avLst/>
            </a:prstGeom>
            <a:solidFill>
              <a:srgbClr val="FF0000"/>
            </a:solidFill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535" name="Rectangle 534"/>
            <p:cNvSpPr>
              <a:spLocks noChangeArrowheads="1"/>
            </p:cNvSpPr>
            <p:nvPr/>
          </p:nvSpPr>
          <p:spPr bwMode="auto">
            <a:xfrm>
              <a:off x="28576" y="28576"/>
              <a:ext cx="161925" cy="161926"/>
            </a:xfrm>
            <a:prstGeom prst="rect">
              <a:avLst/>
            </a:prstGeom>
            <a:solidFill>
              <a:srgbClr val="993300"/>
            </a:solidFill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</p:grpSp>
      <p:sp>
        <p:nvSpPr>
          <p:cNvPr id="501" name="Text Box 95"/>
          <p:cNvSpPr txBox="1">
            <a:spLocks noChangeAspect="1" noChangeArrowheads="1"/>
          </p:cNvSpPr>
          <p:nvPr/>
        </p:nvSpPr>
        <p:spPr bwMode="auto">
          <a:xfrm>
            <a:off x="4482669" y="3196829"/>
            <a:ext cx="327225" cy="3442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000" rIns="36000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100" b="1" dirty="0" smtClean="0"/>
              <a:t>A</a:t>
            </a:r>
            <a:endParaRPr lang="en-US" altLang="sv-SE" sz="1100" b="1" dirty="0"/>
          </a:p>
        </p:txBody>
      </p:sp>
      <p:sp>
        <p:nvSpPr>
          <p:cNvPr id="502" name="Text Box 95"/>
          <p:cNvSpPr txBox="1">
            <a:spLocks noChangeAspect="1" noChangeArrowheads="1"/>
          </p:cNvSpPr>
          <p:nvPr/>
        </p:nvSpPr>
        <p:spPr bwMode="auto">
          <a:xfrm>
            <a:off x="4876809" y="3196829"/>
            <a:ext cx="327225" cy="284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000" rIns="36000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100" b="1" dirty="0"/>
              <a:t>B</a:t>
            </a:r>
          </a:p>
        </p:txBody>
      </p:sp>
      <p:sp>
        <p:nvSpPr>
          <p:cNvPr id="503" name="Text Box 95"/>
          <p:cNvSpPr txBox="1">
            <a:spLocks noChangeAspect="1" noChangeArrowheads="1"/>
          </p:cNvSpPr>
          <p:nvPr/>
        </p:nvSpPr>
        <p:spPr bwMode="auto">
          <a:xfrm>
            <a:off x="6054433" y="3196829"/>
            <a:ext cx="327225" cy="284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000" rIns="36000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100" b="1" dirty="0" smtClean="0"/>
              <a:t>D</a:t>
            </a:r>
            <a:endParaRPr lang="en-US" altLang="sv-SE" sz="1100" b="1" dirty="0"/>
          </a:p>
        </p:txBody>
      </p:sp>
      <p:sp>
        <p:nvSpPr>
          <p:cNvPr id="504" name="Text Box 95"/>
          <p:cNvSpPr txBox="1">
            <a:spLocks noChangeAspect="1" noChangeArrowheads="1"/>
          </p:cNvSpPr>
          <p:nvPr/>
        </p:nvSpPr>
        <p:spPr bwMode="auto">
          <a:xfrm>
            <a:off x="6443536" y="3196829"/>
            <a:ext cx="327225" cy="2640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000" rIns="36000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100" b="1" dirty="0"/>
              <a:t>E</a:t>
            </a:r>
          </a:p>
        </p:txBody>
      </p:sp>
      <p:sp>
        <p:nvSpPr>
          <p:cNvPr id="505" name="Rectangle 504"/>
          <p:cNvSpPr>
            <a:spLocks noChangeArrowheads="1"/>
          </p:cNvSpPr>
          <p:nvPr/>
        </p:nvSpPr>
        <p:spPr bwMode="auto">
          <a:xfrm>
            <a:off x="5879668" y="1937030"/>
            <a:ext cx="119009" cy="2826844"/>
          </a:xfrm>
          <a:prstGeom prst="rect">
            <a:avLst/>
          </a:prstGeom>
          <a:solidFill>
            <a:srgbClr val="FF0000"/>
          </a:solidFill>
          <a:ln w="6350" cap="flat" cmpd="sng" algn="ctr">
            <a:solidFill>
              <a:schemeClr val="tx1">
                <a:lumMod val="100000"/>
                <a:lumOff val="0"/>
              </a:schemeClr>
            </a:solidFill>
            <a:prstDash val="solid"/>
            <a:miter lim="800000"/>
            <a:headEnd/>
            <a:tailEnd/>
          </a:ln>
        </p:spPr>
        <p:txBody>
          <a:bodyPr rot="0" vert="horz" wrap="square" lIns="91440" tIns="45720" rIns="91440" bIns="45720" anchor="ctr" anchorCtr="0" upright="1">
            <a:noAutofit/>
          </a:bodyPr>
          <a:lstStyle/>
          <a:p>
            <a:endParaRPr lang="sv-SE"/>
          </a:p>
        </p:txBody>
      </p:sp>
      <p:grpSp>
        <p:nvGrpSpPr>
          <p:cNvPr id="506" name="Group 505"/>
          <p:cNvGrpSpPr>
            <a:grpSpLocks/>
          </p:cNvGrpSpPr>
          <p:nvPr/>
        </p:nvGrpSpPr>
        <p:grpSpPr bwMode="auto">
          <a:xfrm>
            <a:off x="5839906" y="3244539"/>
            <a:ext cx="158678" cy="163419"/>
            <a:chOff x="-307136" y="-615066"/>
            <a:chExt cx="215899" cy="215899"/>
          </a:xfrm>
        </p:grpSpPr>
        <p:sp>
          <p:nvSpPr>
            <p:cNvPr id="532" name="Rectangle 531"/>
            <p:cNvSpPr>
              <a:spLocks noChangeArrowheads="1"/>
            </p:cNvSpPr>
            <p:nvPr/>
          </p:nvSpPr>
          <p:spPr bwMode="auto">
            <a:xfrm>
              <a:off x="-307136" y="-615066"/>
              <a:ext cx="215899" cy="215899"/>
            </a:xfrm>
            <a:prstGeom prst="rect">
              <a:avLst/>
            </a:prstGeom>
            <a:solidFill>
              <a:srgbClr val="FF0000"/>
            </a:solidFill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533" name="Rectangle 532"/>
            <p:cNvSpPr>
              <a:spLocks noChangeArrowheads="1"/>
            </p:cNvSpPr>
            <p:nvPr/>
          </p:nvSpPr>
          <p:spPr bwMode="auto">
            <a:xfrm>
              <a:off x="-278561" y="-586479"/>
              <a:ext cx="161922" cy="161927"/>
            </a:xfrm>
            <a:prstGeom prst="rect">
              <a:avLst/>
            </a:prstGeom>
            <a:solidFill>
              <a:srgbClr val="993300"/>
            </a:solidFill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</p:grpSp>
      <p:sp>
        <p:nvSpPr>
          <p:cNvPr id="507" name="Text Box 95"/>
          <p:cNvSpPr txBox="1">
            <a:spLocks noChangeAspect="1" noChangeArrowheads="1"/>
          </p:cNvSpPr>
          <p:nvPr/>
        </p:nvSpPr>
        <p:spPr bwMode="auto">
          <a:xfrm>
            <a:off x="5677385" y="3196829"/>
            <a:ext cx="327225" cy="3442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000" rIns="36000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100" b="1" dirty="0"/>
              <a:t>C</a:t>
            </a:r>
          </a:p>
        </p:txBody>
      </p:sp>
      <p:grpSp>
        <p:nvGrpSpPr>
          <p:cNvPr id="508" name="Group 507"/>
          <p:cNvGrpSpPr>
            <a:grpSpLocks/>
          </p:cNvGrpSpPr>
          <p:nvPr/>
        </p:nvGrpSpPr>
        <p:grpSpPr bwMode="auto">
          <a:xfrm>
            <a:off x="4650582" y="3245750"/>
            <a:ext cx="158678" cy="163419"/>
            <a:chOff x="0" y="-615066"/>
            <a:chExt cx="215900" cy="215899"/>
          </a:xfrm>
        </p:grpSpPr>
        <p:sp>
          <p:nvSpPr>
            <p:cNvPr id="530" name="Rectangle 529"/>
            <p:cNvSpPr>
              <a:spLocks noChangeArrowheads="1"/>
            </p:cNvSpPr>
            <p:nvPr/>
          </p:nvSpPr>
          <p:spPr bwMode="auto">
            <a:xfrm>
              <a:off x="0" y="-615066"/>
              <a:ext cx="215900" cy="215899"/>
            </a:xfrm>
            <a:prstGeom prst="rect">
              <a:avLst/>
            </a:prstGeom>
            <a:solidFill>
              <a:srgbClr val="FF0000"/>
            </a:solidFill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531" name="Rectangle 530"/>
            <p:cNvSpPr>
              <a:spLocks noChangeArrowheads="1"/>
            </p:cNvSpPr>
            <p:nvPr/>
          </p:nvSpPr>
          <p:spPr bwMode="auto">
            <a:xfrm>
              <a:off x="28576" y="-586480"/>
              <a:ext cx="161925" cy="161926"/>
            </a:xfrm>
            <a:prstGeom prst="rect">
              <a:avLst/>
            </a:prstGeom>
            <a:solidFill>
              <a:srgbClr val="993300"/>
            </a:solidFill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</p:grpSp>
      <p:grpSp>
        <p:nvGrpSpPr>
          <p:cNvPr id="509" name="Group 508"/>
          <p:cNvGrpSpPr>
            <a:grpSpLocks/>
          </p:cNvGrpSpPr>
          <p:nvPr/>
        </p:nvGrpSpPr>
        <p:grpSpPr bwMode="auto">
          <a:xfrm>
            <a:off x="5034157" y="3245750"/>
            <a:ext cx="158678" cy="163420"/>
            <a:chOff x="0" y="0"/>
            <a:chExt cx="215900" cy="215900"/>
          </a:xfrm>
        </p:grpSpPr>
        <p:sp>
          <p:nvSpPr>
            <p:cNvPr id="528" name="Rectangle 527"/>
            <p:cNvSpPr>
              <a:spLocks noChangeArrowheads="1"/>
            </p:cNvSpPr>
            <p:nvPr/>
          </p:nvSpPr>
          <p:spPr bwMode="auto">
            <a:xfrm>
              <a:off x="0" y="0"/>
              <a:ext cx="215900" cy="215900"/>
            </a:xfrm>
            <a:prstGeom prst="rect">
              <a:avLst/>
            </a:prstGeom>
            <a:solidFill>
              <a:srgbClr val="FF0000"/>
            </a:solidFill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529" name="Rectangle 528"/>
            <p:cNvSpPr>
              <a:spLocks noChangeArrowheads="1"/>
            </p:cNvSpPr>
            <p:nvPr/>
          </p:nvSpPr>
          <p:spPr bwMode="auto">
            <a:xfrm>
              <a:off x="28576" y="28576"/>
              <a:ext cx="161925" cy="161926"/>
            </a:xfrm>
            <a:prstGeom prst="rect">
              <a:avLst/>
            </a:prstGeom>
            <a:solidFill>
              <a:srgbClr val="993300"/>
            </a:solidFill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</p:grpSp>
      <p:sp>
        <p:nvSpPr>
          <p:cNvPr id="510" name="Rectangle 509"/>
          <p:cNvSpPr>
            <a:spLocks noChangeArrowheads="1"/>
          </p:cNvSpPr>
          <p:nvPr/>
        </p:nvSpPr>
        <p:spPr bwMode="auto">
          <a:xfrm>
            <a:off x="4212000" y="4684213"/>
            <a:ext cx="3737342" cy="571968"/>
          </a:xfrm>
          <a:prstGeom prst="rect">
            <a:avLst/>
          </a:prstGeom>
          <a:solidFill>
            <a:srgbClr val="558ED5">
              <a:alpha val="69803"/>
            </a:srgbClr>
          </a:solidFill>
          <a:ln w="6350" cap="flat" cmpd="sng" algn="ctr">
            <a:solidFill>
              <a:schemeClr val="tx1">
                <a:lumMod val="100000"/>
                <a:lumOff val="0"/>
              </a:schemeClr>
            </a:solidFill>
            <a:prstDash val="solid"/>
            <a:miter lim="800000"/>
            <a:headEnd/>
            <a:tailEnd/>
          </a:ln>
        </p:spPr>
        <p:txBody>
          <a:bodyPr rot="0" vert="horz" wrap="square" lIns="91440" tIns="45720" rIns="91440" bIns="45720" anchor="ctr" anchorCtr="0" upright="1">
            <a:noAutofit/>
          </a:bodyPr>
          <a:lstStyle/>
          <a:p>
            <a:endParaRPr lang="sv-SE"/>
          </a:p>
        </p:txBody>
      </p:sp>
      <p:sp>
        <p:nvSpPr>
          <p:cNvPr id="511" name="Rectangle 510"/>
          <p:cNvSpPr>
            <a:spLocks noChangeArrowheads="1"/>
          </p:cNvSpPr>
          <p:nvPr/>
        </p:nvSpPr>
        <p:spPr bwMode="auto">
          <a:xfrm>
            <a:off x="4212000" y="1548000"/>
            <a:ext cx="3737342" cy="571968"/>
          </a:xfrm>
          <a:prstGeom prst="rect">
            <a:avLst/>
          </a:prstGeom>
          <a:solidFill>
            <a:srgbClr val="558ED5">
              <a:alpha val="69803"/>
            </a:srgbClr>
          </a:solidFill>
          <a:ln w="6350" cap="flat" cmpd="sng" algn="ctr">
            <a:solidFill>
              <a:schemeClr val="tx1">
                <a:lumMod val="100000"/>
                <a:lumOff val="0"/>
              </a:schemeClr>
            </a:solidFill>
            <a:prstDash val="solid"/>
            <a:miter lim="800000"/>
            <a:headEnd/>
            <a:tailEnd/>
          </a:ln>
        </p:spPr>
        <p:txBody>
          <a:bodyPr rot="0" vert="horz" wrap="square" lIns="91440" tIns="45720" rIns="91440" bIns="45720" anchor="ctr" anchorCtr="0" upright="1">
            <a:noAutofit/>
          </a:bodyPr>
          <a:lstStyle/>
          <a:p>
            <a:endParaRPr lang="sv-SE"/>
          </a:p>
        </p:txBody>
      </p:sp>
      <p:sp>
        <p:nvSpPr>
          <p:cNvPr id="512" name="Rectangle 511"/>
          <p:cNvSpPr>
            <a:spLocks noChangeArrowheads="1"/>
          </p:cNvSpPr>
          <p:nvPr/>
        </p:nvSpPr>
        <p:spPr bwMode="auto">
          <a:xfrm>
            <a:off x="7198606" y="2274330"/>
            <a:ext cx="119009" cy="122566"/>
          </a:xfrm>
          <a:prstGeom prst="rect">
            <a:avLst/>
          </a:prstGeom>
          <a:solidFill>
            <a:schemeClr val="tx1">
              <a:lumMod val="100000"/>
              <a:lumOff val="0"/>
            </a:schemeClr>
          </a:solidFill>
          <a:ln w="6350" cap="flat" cmpd="sng" algn="ctr">
            <a:solidFill>
              <a:schemeClr val="tx1">
                <a:lumMod val="100000"/>
                <a:lumOff val="0"/>
              </a:schemeClr>
            </a:solidFill>
            <a:prstDash val="solid"/>
            <a:miter lim="800000"/>
            <a:headEnd/>
            <a:tailEnd/>
          </a:ln>
        </p:spPr>
        <p:txBody>
          <a:bodyPr rot="0" vert="horz" wrap="square" lIns="91440" tIns="45720" rIns="91440" bIns="45720" anchor="ctr" anchorCtr="0" upright="1">
            <a:noAutofit/>
          </a:bodyPr>
          <a:lstStyle/>
          <a:p>
            <a:endParaRPr lang="sv-SE"/>
          </a:p>
        </p:txBody>
      </p:sp>
      <p:sp>
        <p:nvSpPr>
          <p:cNvPr id="513" name="Rectangle 512"/>
          <p:cNvSpPr>
            <a:spLocks noChangeArrowheads="1"/>
          </p:cNvSpPr>
          <p:nvPr/>
        </p:nvSpPr>
        <p:spPr bwMode="auto">
          <a:xfrm>
            <a:off x="7198606" y="4136898"/>
            <a:ext cx="119009" cy="122566"/>
          </a:xfrm>
          <a:prstGeom prst="rect">
            <a:avLst/>
          </a:prstGeom>
          <a:solidFill>
            <a:schemeClr val="tx1">
              <a:lumMod val="100000"/>
              <a:lumOff val="0"/>
            </a:schemeClr>
          </a:solidFill>
          <a:ln w="6350" cap="flat" cmpd="sng" algn="ctr">
            <a:solidFill>
              <a:schemeClr val="tx1">
                <a:lumMod val="100000"/>
                <a:lumOff val="0"/>
              </a:schemeClr>
            </a:solidFill>
            <a:prstDash val="solid"/>
            <a:miter lim="800000"/>
            <a:headEnd/>
            <a:tailEnd/>
          </a:ln>
        </p:spPr>
        <p:txBody>
          <a:bodyPr rot="0" vert="horz" wrap="square" lIns="91440" tIns="45720" rIns="91440" bIns="45720" anchor="ctr" anchorCtr="0" upright="1">
            <a:noAutofit/>
          </a:bodyPr>
          <a:lstStyle/>
          <a:p>
            <a:endParaRPr lang="sv-SE"/>
          </a:p>
        </p:txBody>
      </p:sp>
      <p:sp>
        <p:nvSpPr>
          <p:cNvPr id="514" name="Rectangle 513"/>
          <p:cNvSpPr>
            <a:spLocks noChangeArrowheads="1"/>
          </p:cNvSpPr>
          <p:nvPr/>
        </p:nvSpPr>
        <p:spPr bwMode="auto">
          <a:xfrm>
            <a:off x="7198606" y="4382349"/>
            <a:ext cx="119009" cy="122566"/>
          </a:xfrm>
          <a:prstGeom prst="rect">
            <a:avLst/>
          </a:prstGeom>
          <a:solidFill>
            <a:schemeClr val="tx1">
              <a:lumMod val="100000"/>
              <a:lumOff val="0"/>
            </a:schemeClr>
          </a:solidFill>
          <a:ln w="6350" cap="flat" cmpd="sng" algn="ctr">
            <a:solidFill>
              <a:schemeClr val="tx1">
                <a:lumMod val="100000"/>
                <a:lumOff val="0"/>
              </a:schemeClr>
            </a:solidFill>
            <a:prstDash val="solid"/>
            <a:miter lim="800000"/>
            <a:headEnd/>
            <a:tailEnd/>
          </a:ln>
        </p:spPr>
        <p:txBody>
          <a:bodyPr rot="0" vert="horz" wrap="square" lIns="91440" tIns="45720" rIns="91440" bIns="45720" anchor="ctr" anchorCtr="0" upright="1">
            <a:noAutofit/>
          </a:bodyPr>
          <a:lstStyle/>
          <a:p>
            <a:endParaRPr lang="sv-SE"/>
          </a:p>
        </p:txBody>
      </p:sp>
      <p:sp>
        <p:nvSpPr>
          <p:cNvPr id="515" name="Rectangle 514"/>
          <p:cNvSpPr>
            <a:spLocks noChangeArrowheads="1"/>
          </p:cNvSpPr>
          <p:nvPr/>
        </p:nvSpPr>
        <p:spPr bwMode="auto">
          <a:xfrm>
            <a:off x="7190546" y="4070838"/>
            <a:ext cx="144000" cy="1188000"/>
          </a:xfrm>
          <a:prstGeom prst="rect">
            <a:avLst/>
          </a:prstGeom>
          <a:solidFill>
            <a:srgbClr val="0070C0">
              <a:alpha val="69803"/>
            </a:srgbClr>
          </a:solidFill>
          <a:ln w="6350" cap="flat" cmpd="sng" algn="ctr">
            <a:solidFill>
              <a:srgbClr val="0070C0">
                <a:alpha val="69804"/>
              </a:srgbClr>
            </a:solidFill>
            <a:prstDash val="solid"/>
            <a:miter lim="800000"/>
            <a:headEnd/>
            <a:tailEnd/>
          </a:ln>
        </p:spPr>
        <p:txBody>
          <a:bodyPr rot="0" vert="horz" wrap="square" lIns="91440" tIns="45720" rIns="91440" bIns="45720" anchor="ctr" anchorCtr="0" upright="1">
            <a:noAutofit/>
          </a:bodyPr>
          <a:lstStyle/>
          <a:p>
            <a:endParaRPr lang="sv-SE"/>
          </a:p>
        </p:txBody>
      </p:sp>
      <p:sp>
        <p:nvSpPr>
          <p:cNvPr id="516" name="Rectangle 515"/>
          <p:cNvSpPr>
            <a:spLocks noChangeArrowheads="1"/>
          </p:cNvSpPr>
          <p:nvPr/>
        </p:nvSpPr>
        <p:spPr bwMode="auto">
          <a:xfrm>
            <a:off x="7550179" y="2274330"/>
            <a:ext cx="119007" cy="122566"/>
          </a:xfrm>
          <a:prstGeom prst="rect">
            <a:avLst/>
          </a:prstGeom>
          <a:solidFill>
            <a:schemeClr val="tx1">
              <a:lumMod val="100000"/>
              <a:lumOff val="0"/>
            </a:schemeClr>
          </a:solidFill>
          <a:ln w="6350" cap="flat" cmpd="sng" algn="ctr">
            <a:solidFill>
              <a:schemeClr val="tx1">
                <a:lumMod val="100000"/>
                <a:lumOff val="0"/>
              </a:schemeClr>
            </a:solidFill>
            <a:prstDash val="solid"/>
            <a:miter lim="800000"/>
            <a:headEnd/>
            <a:tailEnd/>
          </a:ln>
        </p:spPr>
        <p:txBody>
          <a:bodyPr rot="0" vert="horz" wrap="square" lIns="91440" tIns="45720" rIns="91440" bIns="45720" anchor="ctr" anchorCtr="0" upright="1">
            <a:noAutofit/>
          </a:bodyPr>
          <a:lstStyle/>
          <a:p>
            <a:endParaRPr lang="sv-SE"/>
          </a:p>
        </p:txBody>
      </p:sp>
      <p:sp>
        <p:nvSpPr>
          <p:cNvPr id="517" name="Rectangle 516"/>
          <p:cNvSpPr>
            <a:spLocks noChangeArrowheads="1"/>
          </p:cNvSpPr>
          <p:nvPr/>
        </p:nvSpPr>
        <p:spPr bwMode="auto">
          <a:xfrm>
            <a:off x="7550179" y="2522164"/>
            <a:ext cx="119007" cy="122566"/>
          </a:xfrm>
          <a:prstGeom prst="rect">
            <a:avLst/>
          </a:prstGeom>
          <a:solidFill>
            <a:schemeClr val="tx1">
              <a:lumMod val="100000"/>
              <a:lumOff val="0"/>
            </a:schemeClr>
          </a:solidFill>
          <a:ln w="6350" cap="flat" cmpd="sng" algn="ctr">
            <a:solidFill>
              <a:schemeClr val="tx1">
                <a:lumMod val="100000"/>
                <a:lumOff val="0"/>
              </a:schemeClr>
            </a:solidFill>
            <a:prstDash val="solid"/>
            <a:miter lim="800000"/>
            <a:headEnd/>
            <a:tailEnd/>
          </a:ln>
        </p:spPr>
        <p:txBody>
          <a:bodyPr rot="0" vert="horz" wrap="square" lIns="91440" tIns="45720" rIns="91440" bIns="45720" anchor="ctr" anchorCtr="0" upright="1">
            <a:noAutofit/>
          </a:bodyPr>
          <a:lstStyle/>
          <a:p>
            <a:endParaRPr lang="sv-SE"/>
          </a:p>
        </p:txBody>
      </p:sp>
      <p:sp>
        <p:nvSpPr>
          <p:cNvPr id="518" name="Rectangle 517"/>
          <p:cNvSpPr>
            <a:spLocks noChangeArrowheads="1"/>
          </p:cNvSpPr>
          <p:nvPr/>
        </p:nvSpPr>
        <p:spPr bwMode="auto">
          <a:xfrm>
            <a:off x="7550179" y="2769488"/>
            <a:ext cx="119007" cy="122566"/>
          </a:xfrm>
          <a:prstGeom prst="rect">
            <a:avLst/>
          </a:prstGeom>
          <a:solidFill>
            <a:schemeClr val="tx1">
              <a:lumMod val="100000"/>
              <a:lumOff val="0"/>
            </a:schemeClr>
          </a:solidFill>
          <a:ln w="6350" cap="flat" cmpd="sng" algn="ctr">
            <a:solidFill>
              <a:schemeClr val="tx1">
                <a:lumMod val="100000"/>
                <a:lumOff val="0"/>
              </a:schemeClr>
            </a:solidFill>
            <a:prstDash val="solid"/>
            <a:miter lim="800000"/>
            <a:headEnd/>
            <a:tailEnd/>
          </a:ln>
        </p:spPr>
        <p:txBody>
          <a:bodyPr rot="0" vert="horz" wrap="square" lIns="91440" tIns="45720" rIns="91440" bIns="45720" anchor="ctr" anchorCtr="0" upright="1">
            <a:noAutofit/>
          </a:bodyPr>
          <a:lstStyle/>
          <a:p>
            <a:endParaRPr lang="sv-SE"/>
          </a:p>
        </p:txBody>
      </p:sp>
      <p:sp>
        <p:nvSpPr>
          <p:cNvPr id="519" name="Rectangle 518"/>
          <p:cNvSpPr>
            <a:spLocks noChangeArrowheads="1"/>
          </p:cNvSpPr>
          <p:nvPr/>
        </p:nvSpPr>
        <p:spPr bwMode="auto">
          <a:xfrm>
            <a:off x="7550179" y="4128589"/>
            <a:ext cx="119007" cy="122566"/>
          </a:xfrm>
          <a:prstGeom prst="rect">
            <a:avLst/>
          </a:prstGeom>
          <a:solidFill>
            <a:schemeClr val="tx1">
              <a:lumMod val="100000"/>
              <a:lumOff val="0"/>
            </a:schemeClr>
          </a:solidFill>
          <a:ln w="6350" cap="flat" cmpd="sng" algn="ctr">
            <a:solidFill>
              <a:schemeClr val="tx1">
                <a:lumMod val="100000"/>
                <a:lumOff val="0"/>
              </a:schemeClr>
            </a:solidFill>
            <a:prstDash val="solid"/>
            <a:miter lim="800000"/>
            <a:headEnd/>
            <a:tailEnd/>
          </a:ln>
        </p:spPr>
        <p:txBody>
          <a:bodyPr rot="0" vert="horz" wrap="square" lIns="91440" tIns="45720" rIns="91440" bIns="45720" anchor="ctr" anchorCtr="0" upright="1">
            <a:noAutofit/>
          </a:bodyPr>
          <a:lstStyle/>
          <a:p>
            <a:endParaRPr lang="sv-SE"/>
          </a:p>
        </p:txBody>
      </p:sp>
      <p:sp>
        <p:nvSpPr>
          <p:cNvPr id="520" name="Rectangle 519"/>
          <p:cNvSpPr>
            <a:spLocks noChangeArrowheads="1"/>
          </p:cNvSpPr>
          <p:nvPr/>
        </p:nvSpPr>
        <p:spPr bwMode="auto">
          <a:xfrm>
            <a:off x="7550179" y="4374995"/>
            <a:ext cx="119007" cy="122566"/>
          </a:xfrm>
          <a:prstGeom prst="rect">
            <a:avLst/>
          </a:prstGeom>
          <a:solidFill>
            <a:schemeClr val="tx1">
              <a:lumMod val="100000"/>
              <a:lumOff val="0"/>
            </a:schemeClr>
          </a:solidFill>
          <a:ln w="6350" cap="flat" cmpd="sng" algn="ctr">
            <a:solidFill>
              <a:schemeClr val="tx1">
                <a:lumMod val="100000"/>
                <a:lumOff val="0"/>
              </a:schemeClr>
            </a:solidFill>
            <a:prstDash val="solid"/>
            <a:miter lim="800000"/>
            <a:headEnd/>
            <a:tailEnd/>
          </a:ln>
        </p:spPr>
        <p:txBody>
          <a:bodyPr rot="0" vert="horz" wrap="square" lIns="91440" tIns="45720" rIns="91440" bIns="45720" anchor="ctr" anchorCtr="0" upright="1">
            <a:noAutofit/>
          </a:bodyPr>
          <a:lstStyle/>
          <a:p>
            <a:endParaRPr lang="sv-SE"/>
          </a:p>
        </p:txBody>
      </p:sp>
      <p:sp>
        <p:nvSpPr>
          <p:cNvPr id="521" name="Rectangle 520"/>
          <p:cNvSpPr>
            <a:spLocks noChangeArrowheads="1"/>
          </p:cNvSpPr>
          <p:nvPr/>
        </p:nvSpPr>
        <p:spPr bwMode="auto">
          <a:xfrm>
            <a:off x="7539746" y="2240146"/>
            <a:ext cx="144000" cy="2304000"/>
          </a:xfrm>
          <a:prstGeom prst="rect">
            <a:avLst/>
          </a:prstGeom>
          <a:solidFill>
            <a:srgbClr val="0070C0">
              <a:alpha val="69803"/>
            </a:srgbClr>
          </a:solidFill>
          <a:ln w="6350" cap="flat" cmpd="sng" algn="ctr">
            <a:solidFill>
              <a:srgbClr val="0070C0">
                <a:alpha val="69804"/>
              </a:srgbClr>
            </a:solidFill>
            <a:prstDash val="solid"/>
            <a:miter lim="800000"/>
            <a:headEnd/>
            <a:tailEnd/>
          </a:ln>
        </p:spPr>
        <p:txBody>
          <a:bodyPr rot="0" vert="horz" wrap="square" lIns="91440" tIns="45720" rIns="91440" bIns="45720" anchor="ctr" anchorCtr="0" upright="1">
            <a:noAutofit/>
          </a:bodyPr>
          <a:lstStyle/>
          <a:p>
            <a:endParaRPr lang="sv-SE"/>
          </a:p>
        </p:txBody>
      </p:sp>
      <p:grpSp>
        <p:nvGrpSpPr>
          <p:cNvPr id="522" name="Group 521"/>
          <p:cNvGrpSpPr/>
          <p:nvPr/>
        </p:nvGrpSpPr>
        <p:grpSpPr>
          <a:xfrm>
            <a:off x="7686811" y="3250287"/>
            <a:ext cx="180000" cy="180000"/>
            <a:chOff x="7861036" y="3523832"/>
            <a:chExt cx="180000" cy="180000"/>
          </a:xfrm>
        </p:grpSpPr>
        <p:sp>
          <p:nvSpPr>
            <p:cNvPr id="526" name="Rectangle 525"/>
            <p:cNvSpPr>
              <a:spLocks noChangeArrowheads="1"/>
            </p:cNvSpPr>
            <p:nvPr/>
          </p:nvSpPr>
          <p:spPr bwMode="auto">
            <a:xfrm>
              <a:off x="7861036" y="3523832"/>
              <a:ext cx="180000" cy="180000"/>
            </a:xfrm>
            <a:prstGeom prst="rect">
              <a:avLst/>
            </a:prstGeom>
            <a:solidFill>
              <a:srgbClr val="0070C0">
                <a:alpha val="69804"/>
              </a:srgbClr>
            </a:solidFill>
            <a:ln w="6350" cap="flat" cmpd="sng" algn="ctr">
              <a:solidFill>
                <a:srgbClr val="0070C0"/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527" name="Rectangle 526"/>
            <p:cNvSpPr>
              <a:spLocks noChangeArrowheads="1"/>
            </p:cNvSpPr>
            <p:nvPr/>
          </p:nvSpPr>
          <p:spPr bwMode="auto">
            <a:xfrm>
              <a:off x="7891532" y="3552549"/>
              <a:ext cx="119009" cy="122566"/>
            </a:xfrm>
            <a:prstGeom prst="rect">
              <a:avLst/>
            </a:prstGeom>
            <a:solidFill>
              <a:srgbClr val="993300"/>
            </a:solidFill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</p:grpSp>
      <p:sp>
        <p:nvSpPr>
          <p:cNvPr id="523" name="Rectangle 3816"/>
          <p:cNvSpPr>
            <a:spLocks noChangeAspect="1" noChangeArrowheads="1"/>
          </p:cNvSpPr>
          <p:nvPr/>
        </p:nvSpPr>
        <p:spPr bwMode="auto">
          <a:xfrm>
            <a:off x="7199271" y="2522164"/>
            <a:ext cx="114300" cy="114300"/>
          </a:xfrm>
          <a:prstGeom prst="rect">
            <a:avLst/>
          </a:prstGeom>
          <a:solidFill>
            <a:srgbClr val="0000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v-SE"/>
          </a:p>
        </p:txBody>
      </p:sp>
      <p:sp>
        <p:nvSpPr>
          <p:cNvPr id="524" name="Rectangle 3816"/>
          <p:cNvSpPr>
            <a:spLocks noChangeAspect="1" noChangeArrowheads="1"/>
          </p:cNvSpPr>
          <p:nvPr/>
        </p:nvSpPr>
        <p:spPr bwMode="auto">
          <a:xfrm>
            <a:off x="7199271" y="2769488"/>
            <a:ext cx="114300" cy="114300"/>
          </a:xfrm>
          <a:prstGeom prst="rect">
            <a:avLst/>
          </a:prstGeom>
          <a:solidFill>
            <a:srgbClr val="0000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v-SE"/>
          </a:p>
        </p:txBody>
      </p:sp>
      <p:sp>
        <p:nvSpPr>
          <p:cNvPr id="525" name="Rectangle 524"/>
          <p:cNvSpPr>
            <a:spLocks noChangeArrowheads="1"/>
          </p:cNvSpPr>
          <p:nvPr/>
        </p:nvSpPr>
        <p:spPr bwMode="auto">
          <a:xfrm>
            <a:off x="7198309" y="1547897"/>
            <a:ext cx="126000" cy="1404000"/>
          </a:xfrm>
          <a:prstGeom prst="rect">
            <a:avLst/>
          </a:prstGeom>
          <a:solidFill>
            <a:srgbClr val="0070C0">
              <a:alpha val="69803"/>
            </a:srgbClr>
          </a:solidFill>
          <a:ln w="6350" cap="flat" cmpd="sng" algn="ctr">
            <a:solidFill>
              <a:srgbClr val="0070C0">
                <a:alpha val="69804"/>
              </a:srgbClr>
            </a:solidFill>
            <a:prstDash val="solid"/>
            <a:miter lim="800000"/>
            <a:headEnd/>
            <a:tailEnd/>
          </a:ln>
        </p:spPr>
        <p:txBody>
          <a:bodyPr rot="0" vert="horz" wrap="square" lIns="91440" tIns="45720" rIns="91440" bIns="45720" anchor="ctr" anchorCtr="0" upright="1">
            <a:noAutofit/>
          </a:bodyPr>
          <a:lstStyle/>
          <a:p>
            <a:endParaRPr lang="sv-SE"/>
          </a:p>
        </p:txBody>
      </p:sp>
      <p:grpSp>
        <p:nvGrpSpPr>
          <p:cNvPr id="540" name="Group 539"/>
          <p:cNvGrpSpPr/>
          <p:nvPr/>
        </p:nvGrpSpPr>
        <p:grpSpPr>
          <a:xfrm>
            <a:off x="4478330" y="2084177"/>
            <a:ext cx="1026256" cy="489823"/>
            <a:chOff x="7853952" y="1614147"/>
            <a:chExt cx="1026256" cy="489823"/>
          </a:xfrm>
        </p:grpSpPr>
        <p:sp>
          <p:nvSpPr>
            <p:cNvPr id="541" name="Rectangle 540"/>
            <p:cNvSpPr>
              <a:spLocks noChangeArrowheads="1"/>
            </p:cNvSpPr>
            <p:nvPr/>
          </p:nvSpPr>
          <p:spPr bwMode="auto">
            <a:xfrm>
              <a:off x="8271966" y="1892973"/>
              <a:ext cx="119009" cy="122566"/>
            </a:xfrm>
            <a:prstGeom prst="rect">
              <a:avLst/>
            </a:prstGeom>
            <a:solidFill>
              <a:schemeClr val="tx1">
                <a:lumMod val="100000"/>
                <a:lumOff val="0"/>
              </a:schemeClr>
            </a:solidFill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542" name="Rectangle 541"/>
            <p:cNvSpPr>
              <a:spLocks noChangeArrowheads="1"/>
            </p:cNvSpPr>
            <p:nvPr/>
          </p:nvSpPr>
          <p:spPr bwMode="auto">
            <a:xfrm>
              <a:off x="8272086" y="1838576"/>
              <a:ext cx="126000" cy="144000"/>
            </a:xfrm>
            <a:prstGeom prst="rect">
              <a:avLst/>
            </a:prstGeom>
            <a:solidFill>
              <a:srgbClr val="0070C0">
                <a:alpha val="69803"/>
              </a:srgbClr>
            </a:solidFill>
            <a:ln w="6350" cap="flat" cmpd="sng" algn="ctr">
              <a:solidFill>
                <a:srgbClr val="0070C0">
                  <a:alpha val="69804"/>
                </a:srgb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543" name="Rectangle 542"/>
            <p:cNvSpPr>
              <a:spLocks noChangeArrowheads="1"/>
            </p:cNvSpPr>
            <p:nvPr/>
          </p:nvSpPr>
          <p:spPr bwMode="auto">
            <a:xfrm>
              <a:off x="7866448" y="1663910"/>
              <a:ext cx="119009" cy="122566"/>
            </a:xfrm>
            <a:prstGeom prst="rect">
              <a:avLst/>
            </a:prstGeom>
            <a:solidFill>
              <a:schemeClr val="tx1">
                <a:lumMod val="100000"/>
                <a:lumOff val="0"/>
              </a:schemeClr>
            </a:solidFill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544" name="Rectangle 543"/>
            <p:cNvSpPr>
              <a:spLocks noChangeArrowheads="1"/>
            </p:cNvSpPr>
            <p:nvPr/>
          </p:nvSpPr>
          <p:spPr bwMode="auto">
            <a:xfrm>
              <a:off x="8619661" y="1659648"/>
              <a:ext cx="126000" cy="126000"/>
            </a:xfrm>
            <a:prstGeom prst="rect">
              <a:avLst/>
            </a:prstGeom>
            <a:solidFill>
              <a:schemeClr val="tx1">
                <a:lumMod val="100000"/>
                <a:lumOff val="0"/>
              </a:schemeClr>
            </a:solidFill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545" name="Rectangle 544"/>
            <p:cNvSpPr>
              <a:spLocks noChangeArrowheads="1"/>
            </p:cNvSpPr>
            <p:nvPr/>
          </p:nvSpPr>
          <p:spPr bwMode="auto">
            <a:xfrm>
              <a:off x="8268208" y="1977970"/>
              <a:ext cx="612000" cy="126000"/>
            </a:xfrm>
            <a:prstGeom prst="rect">
              <a:avLst/>
            </a:prstGeom>
            <a:solidFill>
              <a:srgbClr val="0070C0">
                <a:alpha val="69803"/>
              </a:srgbClr>
            </a:solidFill>
            <a:ln w="6350" cap="flat" cmpd="sng" algn="ctr">
              <a:solidFill>
                <a:srgbClr val="0070C0">
                  <a:alpha val="69804"/>
                </a:srgb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546" name="Rectangle 545"/>
            <p:cNvSpPr>
              <a:spLocks noChangeArrowheads="1"/>
            </p:cNvSpPr>
            <p:nvPr/>
          </p:nvSpPr>
          <p:spPr bwMode="auto">
            <a:xfrm>
              <a:off x="7853952" y="1618409"/>
              <a:ext cx="144000" cy="216000"/>
            </a:xfrm>
            <a:prstGeom prst="rect">
              <a:avLst/>
            </a:prstGeom>
            <a:solidFill>
              <a:srgbClr val="0070C0">
                <a:alpha val="69803"/>
              </a:srgbClr>
            </a:solidFill>
            <a:ln w="6350" cap="flat" cmpd="sng" algn="ctr">
              <a:solidFill>
                <a:srgbClr val="0070C0">
                  <a:alpha val="69804"/>
                </a:srgb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547" name="Rectangle 546"/>
            <p:cNvSpPr>
              <a:spLocks noChangeArrowheads="1"/>
            </p:cNvSpPr>
            <p:nvPr/>
          </p:nvSpPr>
          <p:spPr bwMode="auto">
            <a:xfrm>
              <a:off x="8607166" y="1614147"/>
              <a:ext cx="144000" cy="216000"/>
            </a:xfrm>
            <a:prstGeom prst="rect">
              <a:avLst/>
            </a:prstGeom>
            <a:solidFill>
              <a:srgbClr val="0070C0">
                <a:alpha val="69803"/>
              </a:srgbClr>
            </a:solidFill>
            <a:ln w="6350" cap="flat" cmpd="sng" algn="ctr">
              <a:solidFill>
                <a:srgbClr val="0070C0">
                  <a:alpha val="69804"/>
                </a:srgb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</p:grpSp>
      <p:grpSp>
        <p:nvGrpSpPr>
          <p:cNvPr id="548" name="Group 547"/>
          <p:cNvGrpSpPr/>
          <p:nvPr/>
        </p:nvGrpSpPr>
        <p:grpSpPr>
          <a:xfrm>
            <a:off x="4489114" y="3220897"/>
            <a:ext cx="2860911" cy="1291790"/>
            <a:chOff x="6173293" y="1878763"/>
            <a:chExt cx="2860911" cy="1291790"/>
          </a:xfrm>
        </p:grpSpPr>
        <p:grpSp>
          <p:nvGrpSpPr>
            <p:cNvPr id="549" name="Group 548"/>
            <p:cNvGrpSpPr/>
            <p:nvPr/>
          </p:nvGrpSpPr>
          <p:grpSpPr>
            <a:xfrm>
              <a:off x="6173293" y="1878763"/>
              <a:ext cx="2860911" cy="1291790"/>
              <a:chOff x="5998258" y="2459420"/>
              <a:chExt cx="2860911" cy="1291790"/>
            </a:xfrm>
          </p:grpSpPr>
          <p:sp>
            <p:nvSpPr>
              <p:cNvPr id="551" name="Rectangle 550"/>
              <p:cNvSpPr>
                <a:spLocks noChangeArrowheads="1"/>
              </p:cNvSpPr>
              <p:nvPr/>
            </p:nvSpPr>
            <p:spPr bwMode="auto">
              <a:xfrm>
                <a:off x="7959325" y="3560284"/>
                <a:ext cx="119009" cy="122566"/>
              </a:xfrm>
              <a:prstGeom prst="rect">
                <a:avLst/>
              </a:prstGeom>
              <a:solidFill>
                <a:schemeClr val="tx1">
                  <a:lumMod val="100000"/>
                  <a:lumOff val="0"/>
                </a:schemeClr>
              </a:solidFill>
              <a:ln w="6350" cap="flat" cmpd="sng" algn="ctr">
                <a:solidFill>
                  <a:schemeClr val="tx1">
                    <a:lumMod val="100000"/>
                    <a:lumOff val="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ctr" anchorCtr="0" upright="1">
                <a:noAutofit/>
              </a:bodyPr>
              <a:lstStyle/>
              <a:p>
                <a:endParaRPr lang="sv-SE"/>
              </a:p>
            </p:txBody>
          </p:sp>
          <p:sp>
            <p:nvSpPr>
              <p:cNvPr id="552" name="Rectangle 551"/>
              <p:cNvSpPr>
                <a:spLocks noChangeArrowheads="1"/>
              </p:cNvSpPr>
              <p:nvPr/>
            </p:nvSpPr>
            <p:spPr bwMode="auto">
              <a:xfrm>
                <a:off x="6008799" y="3560284"/>
                <a:ext cx="119009" cy="122566"/>
              </a:xfrm>
              <a:prstGeom prst="rect">
                <a:avLst/>
              </a:prstGeom>
              <a:solidFill>
                <a:schemeClr val="tx1">
                  <a:lumMod val="100000"/>
                  <a:lumOff val="0"/>
                </a:schemeClr>
              </a:solidFill>
              <a:ln w="6350" cap="flat" cmpd="sng" algn="ctr">
                <a:solidFill>
                  <a:schemeClr val="tx1">
                    <a:lumMod val="100000"/>
                    <a:lumOff val="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ctr" anchorCtr="0" upright="1">
                <a:noAutofit/>
              </a:bodyPr>
              <a:lstStyle/>
              <a:p>
                <a:endParaRPr lang="sv-SE"/>
              </a:p>
            </p:txBody>
          </p:sp>
          <p:sp>
            <p:nvSpPr>
              <p:cNvPr id="553" name="Rectangle 552"/>
              <p:cNvSpPr>
                <a:spLocks noChangeArrowheads="1"/>
              </p:cNvSpPr>
              <p:nvPr/>
            </p:nvSpPr>
            <p:spPr bwMode="auto">
              <a:xfrm>
                <a:off x="8740160" y="2507713"/>
                <a:ext cx="119009" cy="122566"/>
              </a:xfrm>
              <a:prstGeom prst="rect">
                <a:avLst/>
              </a:prstGeom>
              <a:solidFill>
                <a:schemeClr val="tx1">
                  <a:lumMod val="100000"/>
                  <a:lumOff val="0"/>
                </a:schemeClr>
              </a:solidFill>
              <a:ln w="6350" cap="flat" cmpd="sng" algn="ctr">
                <a:solidFill>
                  <a:schemeClr val="tx1">
                    <a:lumMod val="100000"/>
                    <a:lumOff val="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ctr" anchorCtr="0" upright="1">
                <a:noAutofit/>
              </a:bodyPr>
              <a:lstStyle/>
              <a:p>
                <a:endParaRPr lang="sv-SE"/>
              </a:p>
            </p:txBody>
          </p:sp>
          <p:sp>
            <p:nvSpPr>
              <p:cNvPr id="554" name="Rectangle 553"/>
              <p:cNvSpPr>
                <a:spLocks noChangeArrowheads="1"/>
              </p:cNvSpPr>
              <p:nvPr/>
            </p:nvSpPr>
            <p:spPr bwMode="auto">
              <a:xfrm>
                <a:off x="7955152" y="3074831"/>
                <a:ext cx="126000" cy="676379"/>
              </a:xfrm>
              <a:prstGeom prst="rect">
                <a:avLst/>
              </a:prstGeom>
              <a:solidFill>
                <a:srgbClr val="0070C0">
                  <a:alpha val="69803"/>
                </a:srgbClr>
              </a:solidFill>
              <a:ln w="6350" cap="flat" cmpd="sng" algn="ctr">
                <a:solidFill>
                  <a:srgbClr val="0070C0">
                    <a:alpha val="69804"/>
                  </a:srgbClr>
                </a:solidFill>
                <a:prstDash val="solid"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ctr" anchorCtr="0" upright="1">
                <a:noAutofit/>
              </a:bodyPr>
              <a:lstStyle/>
              <a:p>
                <a:endParaRPr lang="sv-SE"/>
              </a:p>
            </p:txBody>
          </p:sp>
          <p:sp>
            <p:nvSpPr>
              <p:cNvPr id="555" name="Rectangle 554"/>
              <p:cNvSpPr>
                <a:spLocks noChangeArrowheads="1"/>
              </p:cNvSpPr>
              <p:nvPr/>
            </p:nvSpPr>
            <p:spPr bwMode="auto">
              <a:xfrm>
                <a:off x="8731507" y="2459420"/>
                <a:ext cx="120816" cy="615410"/>
              </a:xfrm>
              <a:prstGeom prst="rect">
                <a:avLst/>
              </a:prstGeom>
              <a:solidFill>
                <a:srgbClr val="0070C0">
                  <a:alpha val="69803"/>
                </a:srgbClr>
              </a:solidFill>
              <a:ln w="6350" cap="flat" cmpd="sng" algn="ctr">
                <a:solidFill>
                  <a:srgbClr val="0070C0">
                    <a:alpha val="69804"/>
                  </a:srgbClr>
                </a:solidFill>
                <a:prstDash val="solid"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ctr" anchorCtr="0" upright="1">
                <a:noAutofit/>
              </a:bodyPr>
              <a:lstStyle/>
              <a:p>
                <a:endParaRPr lang="sv-SE"/>
              </a:p>
            </p:txBody>
          </p:sp>
          <p:sp>
            <p:nvSpPr>
              <p:cNvPr id="556" name="Rectangle 555"/>
              <p:cNvSpPr>
                <a:spLocks noChangeArrowheads="1"/>
              </p:cNvSpPr>
              <p:nvPr/>
            </p:nvSpPr>
            <p:spPr bwMode="auto">
              <a:xfrm>
                <a:off x="5998258" y="2949470"/>
                <a:ext cx="2736000" cy="125361"/>
              </a:xfrm>
              <a:prstGeom prst="rect">
                <a:avLst/>
              </a:prstGeom>
              <a:solidFill>
                <a:srgbClr val="0070C0">
                  <a:alpha val="69803"/>
                </a:srgbClr>
              </a:solidFill>
              <a:ln w="6350" cap="flat" cmpd="sng" algn="ctr">
                <a:solidFill>
                  <a:srgbClr val="0070C0">
                    <a:alpha val="69804"/>
                  </a:srgbClr>
                </a:solidFill>
                <a:prstDash val="solid"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ctr" anchorCtr="0" upright="1">
                <a:noAutofit/>
              </a:bodyPr>
              <a:lstStyle/>
              <a:p>
                <a:endParaRPr lang="sv-SE"/>
              </a:p>
            </p:txBody>
          </p:sp>
        </p:grpSp>
        <p:sp>
          <p:nvSpPr>
            <p:cNvPr id="550" name="Rectangle 549"/>
            <p:cNvSpPr>
              <a:spLocks noChangeArrowheads="1"/>
            </p:cNvSpPr>
            <p:nvPr/>
          </p:nvSpPr>
          <p:spPr bwMode="auto">
            <a:xfrm>
              <a:off x="6173293" y="2494511"/>
              <a:ext cx="144000" cy="667074"/>
            </a:xfrm>
            <a:prstGeom prst="rect">
              <a:avLst/>
            </a:prstGeom>
            <a:solidFill>
              <a:srgbClr val="0070C0">
                <a:alpha val="69803"/>
              </a:srgbClr>
            </a:solidFill>
            <a:ln w="6350" cap="flat" cmpd="sng" algn="ctr">
              <a:solidFill>
                <a:srgbClr val="0070C0">
                  <a:alpha val="69804"/>
                </a:srgb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</p:grpSp>
      <p:grpSp>
        <p:nvGrpSpPr>
          <p:cNvPr id="557" name="Group 556"/>
          <p:cNvGrpSpPr/>
          <p:nvPr/>
        </p:nvGrpSpPr>
        <p:grpSpPr>
          <a:xfrm>
            <a:off x="5276542" y="4283882"/>
            <a:ext cx="1683174" cy="973709"/>
            <a:chOff x="8005460" y="2716320"/>
            <a:chExt cx="1683174" cy="973709"/>
          </a:xfrm>
        </p:grpSpPr>
        <p:sp>
          <p:nvSpPr>
            <p:cNvPr id="558" name="Rectangle 557"/>
            <p:cNvSpPr>
              <a:spLocks noChangeArrowheads="1"/>
            </p:cNvSpPr>
            <p:nvPr/>
          </p:nvSpPr>
          <p:spPr bwMode="auto">
            <a:xfrm>
              <a:off x="9562023" y="2778286"/>
              <a:ext cx="119009" cy="122566"/>
            </a:xfrm>
            <a:prstGeom prst="rect">
              <a:avLst/>
            </a:prstGeom>
            <a:solidFill>
              <a:schemeClr val="tx1">
                <a:lumMod val="100000"/>
                <a:lumOff val="0"/>
              </a:schemeClr>
            </a:solidFill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559" name="Rectangle 558"/>
            <p:cNvSpPr>
              <a:spLocks noChangeArrowheads="1"/>
            </p:cNvSpPr>
            <p:nvPr/>
          </p:nvSpPr>
          <p:spPr bwMode="auto">
            <a:xfrm>
              <a:off x="8014069" y="2761194"/>
              <a:ext cx="119009" cy="122566"/>
            </a:xfrm>
            <a:prstGeom prst="rect">
              <a:avLst/>
            </a:prstGeom>
            <a:solidFill>
              <a:schemeClr val="tx1">
                <a:lumMod val="100000"/>
                <a:lumOff val="0"/>
              </a:schemeClr>
            </a:solidFill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560" name="Rectangle 559"/>
            <p:cNvSpPr>
              <a:spLocks noChangeArrowheads="1"/>
            </p:cNvSpPr>
            <p:nvPr/>
          </p:nvSpPr>
          <p:spPr bwMode="auto">
            <a:xfrm>
              <a:off x="8434369" y="2769740"/>
              <a:ext cx="119009" cy="122566"/>
            </a:xfrm>
            <a:prstGeom prst="rect">
              <a:avLst/>
            </a:prstGeom>
            <a:solidFill>
              <a:schemeClr val="tx1">
                <a:lumMod val="100000"/>
                <a:lumOff val="0"/>
              </a:schemeClr>
            </a:solidFill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grpSp>
          <p:nvGrpSpPr>
            <p:cNvPr id="561" name="Group 560"/>
            <p:cNvGrpSpPr/>
            <p:nvPr/>
          </p:nvGrpSpPr>
          <p:grpSpPr>
            <a:xfrm>
              <a:off x="8005460" y="2716320"/>
              <a:ext cx="1683174" cy="973709"/>
              <a:chOff x="3936324" y="4272826"/>
              <a:chExt cx="1683174" cy="973709"/>
            </a:xfrm>
          </p:grpSpPr>
          <p:sp>
            <p:nvSpPr>
              <p:cNvPr id="562" name="Rectangle 561"/>
              <p:cNvSpPr>
                <a:spLocks noChangeArrowheads="1"/>
              </p:cNvSpPr>
              <p:nvPr/>
            </p:nvSpPr>
            <p:spPr bwMode="auto">
              <a:xfrm>
                <a:off x="4360366" y="4272828"/>
                <a:ext cx="144000" cy="972000"/>
              </a:xfrm>
              <a:prstGeom prst="rect">
                <a:avLst/>
              </a:prstGeom>
              <a:solidFill>
                <a:srgbClr val="0070C0">
                  <a:alpha val="69803"/>
                </a:srgbClr>
              </a:solidFill>
              <a:ln w="6350" cap="flat" cmpd="sng" algn="ctr">
                <a:solidFill>
                  <a:srgbClr val="0070C0">
                    <a:alpha val="69804"/>
                  </a:srgbClr>
                </a:solidFill>
                <a:prstDash val="solid"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ctr" anchorCtr="0" upright="1">
                <a:noAutofit/>
              </a:bodyPr>
              <a:lstStyle/>
              <a:p>
                <a:endParaRPr lang="sv-SE"/>
              </a:p>
            </p:txBody>
          </p:sp>
          <p:sp>
            <p:nvSpPr>
              <p:cNvPr id="563" name="Rectangle 562"/>
              <p:cNvSpPr>
                <a:spLocks noChangeArrowheads="1"/>
              </p:cNvSpPr>
              <p:nvPr/>
            </p:nvSpPr>
            <p:spPr bwMode="auto">
              <a:xfrm>
                <a:off x="5475498" y="4274535"/>
                <a:ext cx="144000" cy="972000"/>
              </a:xfrm>
              <a:prstGeom prst="rect">
                <a:avLst/>
              </a:prstGeom>
              <a:solidFill>
                <a:srgbClr val="0070C0">
                  <a:alpha val="69803"/>
                </a:srgbClr>
              </a:solidFill>
              <a:ln w="6350" cap="flat" cmpd="sng" algn="ctr">
                <a:solidFill>
                  <a:srgbClr val="0070C0">
                    <a:alpha val="69804"/>
                  </a:srgbClr>
                </a:solidFill>
                <a:prstDash val="solid"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ctr" anchorCtr="0" upright="1">
                <a:noAutofit/>
              </a:bodyPr>
              <a:lstStyle/>
              <a:p>
                <a:endParaRPr lang="sv-SE"/>
              </a:p>
            </p:txBody>
          </p:sp>
          <p:sp>
            <p:nvSpPr>
              <p:cNvPr id="564" name="Rectangle 563"/>
              <p:cNvSpPr>
                <a:spLocks noChangeArrowheads="1"/>
              </p:cNvSpPr>
              <p:nvPr/>
            </p:nvSpPr>
            <p:spPr bwMode="auto">
              <a:xfrm>
                <a:off x="3936324" y="4272826"/>
                <a:ext cx="144000" cy="972000"/>
              </a:xfrm>
              <a:prstGeom prst="rect">
                <a:avLst/>
              </a:prstGeom>
              <a:solidFill>
                <a:srgbClr val="0070C0">
                  <a:alpha val="69803"/>
                </a:srgbClr>
              </a:solidFill>
              <a:ln w="6350" cap="flat" cmpd="sng" algn="ctr">
                <a:solidFill>
                  <a:srgbClr val="0070C0">
                    <a:alpha val="69804"/>
                  </a:srgbClr>
                </a:solidFill>
                <a:prstDash val="solid"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ctr" anchorCtr="0" upright="1">
                <a:noAutofit/>
              </a:bodyPr>
              <a:lstStyle/>
              <a:p>
                <a:endParaRPr lang="sv-SE"/>
              </a:p>
            </p:txBody>
          </p:sp>
        </p:grpSp>
      </p:grpSp>
      <p:grpSp>
        <p:nvGrpSpPr>
          <p:cNvPr id="7" name="Group 6"/>
          <p:cNvGrpSpPr/>
          <p:nvPr/>
        </p:nvGrpSpPr>
        <p:grpSpPr>
          <a:xfrm>
            <a:off x="5509197" y="2438552"/>
            <a:ext cx="756000" cy="136370"/>
            <a:chOff x="5509197" y="2438552"/>
            <a:chExt cx="756000" cy="136370"/>
          </a:xfrm>
        </p:grpSpPr>
        <p:sp>
          <p:nvSpPr>
            <p:cNvPr id="566" name="Rectangle 565"/>
            <p:cNvSpPr>
              <a:spLocks noChangeArrowheads="1"/>
            </p:cNvSpPr>
            <p:nvPr/>
          </p:nvSpPr>
          <p:spPr bwMode="auto">
            <a:xfrm>
              <a:off x="6074866" y="2438552"/>
              <a:ext cx="126000" cy="126000"/>
            </a:xfrm>
            <a:prstGeom prst="rect">
              <a:avLst/>
            </a:prstGeom>
            <a:solidFill>
              <a:schemeClr val="tx1">
                <a:lumMod val="100000"/>
                <a:lumOff val="0"/>
              </a:schemeClr>
            </a:solidFill>
            <a:ln w="6350" cap="flat" cmpd="sng" algn="ctr">
              <a:solidFill>
                <a:schemeClr val="tx1"/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123" name="Rectangle 122"/>
            <p:cNvSpPr>
              <a:spLocks noChangeArrowheads="1"/>
            </p:cNvSpPr>
            <p:nvPr/>
          </p:nvSpPr>
          <p:spPr bwMode="auto">
            <a:xfrm>
              <a:off x="5509197" y="2448925"/>
              <a:ext cx="756000" cy="125997"/>
            </a:xfrm>
            <a:prstGeom prst="rect">
              <a:avLst/>
            </a:prstGeom>
            <a:solidFill>
              <a:srgbClr val="0070C0">
                <a:alpha val="69803"/>
              </a:srgbClr>
            </a:solidFill>
            <a:ln w="6350" cap="flat" cmpd="sng" algn="ctr">
              <a:solidFill>
                <a:srgbClr val="0070C0"/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</p:grpSp>
      <p:grpSp>
        <p:nvGrpSpPr>
          <p:cNvPr id="8" name="Group 7"/>
          <p:cNvGrpSpPr/>
          <p:nvPr/>
        </p:nvGrpSpPr>
        <p:grpSpPr>
          <a:xfrm>
            <a:off x="5640425" y="2623324"/>
            <a:ext cx="1730069" cy="814777"/>
            <a:chOff x="5640425" y="2623324"/>
            <a:chExt cx="1730069" cy="814777"/>
          </a:xfrm>
        </p:grpSpPr>
        <p:sp>
          <p:nvSpPr>
            <p:cNvPr id="565" name="Rectangle 564"/>
            <p:cNvSpPr>
              <a:spLocks noChangeArrowheads="1"/>
            </p:cNvSpPr>
            <p:nvPr/>
          </p:nvSpPr>
          <p:spPr bwMode="auto">
            <a:xfrm>
              <a:off x="6844334" y="2683681"/>
              <a:ext cx="119387" cy="122566"/>
            </a:xfrm>
            <a:prstGeom prst="rect">
              <a:avLst/>
            </a:prstGeom>
            <a:solidFill>
              <a:schemeClr val="tx1">
                <a:lumMod val="100000"/>
                <a:lumOff val="0"/>
              </a:schemeClr>
            </a:solidFill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154" name="Rectangle 153"/>
            <p:cNvSpPr>
              <a:spLocks noChangeArrowheads="1"/>
            </p:cNvSpPr>
            <p:nvPr/>
          </p:nvSpPr>
          <p:spPr bwMode="auto">
            <a:xfrm>
              <a:off x="6458188" y="2685466"/>
              <a:ext cx="119387" cy="122566"/>
            </a:xfrm>
            <a:prstGeom prst="rect">
              <a:avLst/>
            </a:prstGeom>
            <a:solidFill>
              <a:schemeClr val="tx1">
                <a:lumMod val="100000"/>
                <a:lumOff val="0"/>
              </a:schemeClr>
            </a:solidFill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126" name="Rectangle 125"/>
            <p:cNvSpPr>
              <a:spLocks noChangeArrowheads="1"/>
            </p:cNvSpPr>
            <p:nvPr/>
          </p:nvSpPr>
          <p:spPr bwMode="auto">
            <a:xfrm>
              <a:off x="5707760" y="2678007"/>
              <a:ext cx="119387" cy="122566"/>
            </a:xfrm>
            <a:prstGeom prst="rect">
              <a:avLst/>
            </a:prstGeom>
            <a:solidFill>
              <a:schemeClr val="tx1">
                <a:lumMod val="100000"/>
                <a:lumOff val="0"/>
              </a:schemeClr>
            </a:solidFill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128" name="Rectangle 127"/>
            <p:cNvSpPr>
              <a:spLocks noChangeArrowheads="1"/>
            </p:cNvSpPr>
            <p:nvPr/>
          </p:nvSpPr>
          <p:spPr bwMode="auto">
            <a:xfrm>
              <a:off x="5640425" y="2686553"/>
              <a:ext cx="1011215" cy="126000"/>
            </a:xfrm>
            <a:prstGeom prst="rect">
              <a:avLst/>
            </a:prstGeom>
            <a:solidFill>
              <a:srgbClr val="0070C0">
                <a:alpha val="69803"/>
              </a:srgbClr>
            </a:solidFill>
            <a:ln w="6350" cap="flat" cmpd="sng" algn="ctr">
              <a:solidFill>
                <a:srgbClr val="0070C0">
                  <a:alpha val="69804"/>
                </a:srgb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156" name="Rectangle 155"/>
            <p:cNvSpPr>
              <a:spLocks noChangeArrowheads="1"/>
            </p:cNvSpPr>
            <p:nvPr/>
          </p:nvSpPr>
          <p:spPr bwMode="auto">
            <a:xfrm>
              <a:off x="6833454" y="2623324"/>
              <a:ext cx="126402" cy="648000"/>
            </a:xfrm>
            <a:prstGeom prst="rect">
              <a:avLst/>
            </a:prstGeom>
            <a:solidFill>
              <a:srgbClr val="0070C0">
                <a:alpha val="69803"/>
              </a:srgbClr>
            </a:solidFill>
            <a:ln w="6350" cap="flat" cmpd="sng" algn="ctr">
              <a:solidFill>
                <a:srgbClr val="0070C0">
                  <a:alpha val="69804"/>
                </a:srgb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567" name="Rectangle 566"/>
            <p:cNvSpPr>
              <a:spLocks noChangeArrowheads="1"/>
            </p:cNvSpPr>
            <p:nvPr/>
          </p:nvSpPr>
          <p:spPr bwMode="auto">
            <a:xfrm>
              <a:off x="6833454" y="3264779"/>
              <a:ext cx="504000" cy="125361"/>
            </a:xfrm>
            <a:prstGeom prst="rect">
              <a:avLst/>
            </a:prstGeom>
            <a:solidFill>
              <a:srgbClr val="0070C0">
                <a:alpha val="69803"/>
              </a:srgbClr>
            </a:solidFill>
            <a:ln w="6350" cap="flat" cmpd="sng" algn="ctr">
              <a:solidFill>
                <a:srgbClr val="0070C0">
                  <a:alpha val="69804"/>
                </a:srgb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569" name="Rectangle 568"/>
            <p:cNvSpPr>
              <a:spLocks noChangeArrowheads="1"/>
            </p:cNvSpPr>
            <p:nvPr/>
          </p:nvSpPr>
          <p:spPr bwMode="auto">
            <a:xfrm>
              <a:off x="7190494" y="3258101"/>
              <a:ext cx="180000" cy="180000"/>
            </a:xfrm>
            <a:prstGeom prst="rect">
              <a:avLst/>
            </a:prstGeom>
            <a:solidFill>
              <a:srgbClr val="0070C0">
                <a:alpha val="69804"/>
              </a:srgbClr>
            </a:solidFill>
            <a:ln w="6350" cap="flat" cmpd="sng" algn="ctr">
              <a:solidFill>
                <a:srgbClr val="0070C0"/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</p:grp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sv-SE" smtClean="0"/>
              <a:t>2016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ED6E5F8-F9E8-41A2-8750-8834BED80EBD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  <p:sp>
        <p:nvSpPr>
          <p:cNvPr id="233" name="Freeform 232"/>
          <p:cNvSpPr/>
          <p:nvPr/>
        </p:nvSpPr>
        <p:spPr bwMode="auto">
          <a:xfrm>
            <a:off x="1589903" y="2916195"/>
            <a:ext cx="683740" cy="1252151"/>
          </a:xfrm>
          <a:custGeom>
            <a:avLst/>
            <a:gdLst>
              <a:gd name="connsiteX0" fmla="*/ 0 w 683740"/>
              <a:gd name="connsiteY0" fmla="*/ 609600 h 1252151"/>
              <a:gd name="connsiteX1" fmla="*/ 131805 w 683740"/>
              <a:gd name="connsiteY1" fmla="*/ 41189 h 1252151"/>
              <a:gd name="connsiteX2" fmla="*/ 172994 w 683740"/>
              <a:gd name="connsiteY2" fmla="*/ 8237 h 1252151"/>
              <a:gd name="connsiteX3" fmla="*/ 345989 w 683740"/>
              <a:gd name="connsiteY3" fmla="*/ 0 h 1252151"/>
              <a:gd name="connsiteX4" fmla="*/ 436605 w 683740"/>
              <a:gd name="connsiteY4" fmla="*/ 8237 h 1252151"/>
              <a:gd name="connsiteX5" fmla="*/ 494270 w 683740"/>
              <a:gd name="connsiteY5" fmla="*/ 24713 h 1252151"/>
              <a:gd name="connsiteX6" fmla="*/ 543697 w 683740"/>
              <a:gd name="connsiteY6" fmla="*/ 57664 h 1252151"/>
              <a:gd name="connsiteX7" fmla="*/ 593124 w 683740"/>
              <a:gd name="connsiteY7" fmla="*/ 98854 h 1252151"/>
              <a:gd name="connsiteX8" fmla="*/ 617838 w 683740"/>
              <a:gd name="connsiteY8" fmla="*/ 148281 h 1252151"/>
              <a:gd name="connsiteX9" fmla="*/ 634313 w 683740"/>
              <a:gd name="connsiteY9" fmla="*/ 181232 h 1252151"/>
              <a:gd name="connsiteX10" fmla="*/ 642551 w 683740"/>
              <a:gd name="connsiteY10" fmla="*/ 205946 h 1252151"/>
              <a:gd name="connsiteX11" fmla="*/ 659027 w 683740"/>
              <a:gd name="connsiteY11" fmla="*/ 230659 h 1252151"/>
              <a:gd name="connsiteX12" fmla="*/ 667265 w 683740"/>
              <a:gd name="connsiteY12" fmla="*/ 263610 h 1252151"/>
              <a:gd name="connsiteX13" fmla="*/ 675502 w 683740"/>
              <a:gd name="connsiteY13" fmla="*/ 288324 h 1252151"/>
              <a:gd name="connsiteX14" fmla="*/ 683740 w 683740"/>
              <a:gd name="connsiteY14" fmla="*/ 387178 h 1252151"/>
              <a:gd name="connsiteX15" fmla="*/ 675502 w 683740"/>
              <a:gd name="connsiteY15" fmla="*/ 444843 h 1252151"/>
              <a:gd name="connsiteX16" fmla="*/ 650789 w 683740"/>
              <a:gd name="connsiteY16" fmla="*/ 494270 h 1252151"/>
              <a:gd name="connsiteX17" fmla="*/ 634313 w 683740"/>
              <a:gd name="connsiteY17" fmla="*/ 527221 h 1252151"/>
              <a:gd name="connsiteX18" fmla="*/ 576648 w 683740"/>
              <a:gd name="connsiteY18" fmla="*/ 584886 h 1252151"/>
              <a:gd name="connsiteX19" fmla="*/ 551935 w 683740"/>
              <a:gd name="connsiteY19" fmla="*/ 601362 h 1252151"/>
              <a:gd name="connsiteX20" fmla="*/ 527221 w 683740"/>
              <a:gd name="connsiteY20" fmla="*/ 659027 h 1252151"/>
              <a:gd name="connsiteX21" fmla="*/ 518983 w 683740"/>
              <a:gd name="connsiteY21" fmla="*/ 716691 h 1252151"/>
              <a:gd name="connsiteX22" fmla="*/ 502508 w 683740"/>
              <a:gd name="connsiteY22" fmla="*/ 774356 h 1252151"/>
              <a:gd name="connsiteX23" fmla="*/ 510746 w 683740"/>
              <a:gd name="connsiteY23" fmla="*/ 1252151 h 12521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683740" h="1252151">
                <a:moveTo>
                  <a:pt x="0" y="609600"/>
                </a:moveTo>
                <a:cubicBezTo>
                  <a:pt x="43935" y="420130"/>
                  <a:pt x="84632" y="229879"/>
                  <a:pt x="131805" y="41189"/>
                </a:cubicBezTo>
                <a:cubicBezTo>
                  <a:pt x="137024" y="20312"/>
                  <a:pt x="152985" y="9904"/>
                  <a:pt x="172994" y="8237"/>
                </a:cubicBezTo>
                <a:cubicBezTo>
                  <a:pt x="230525" y="3443"/>
                  <a:pt x="288324" y="2746"/>
                  <a:pt x="345989" y="0"/>
                </a:cubicBezTo>
                <a:cubicBezTo>
                  <a:pt x="376194" y="2746"/>
                  <a:pt x="406541" y="4229"/>
                  <a:pt x="436605" y="8237"/>
                </a:cubicBezTo>
                <a:cubicBezTo>
                  <a:pt x="453843" y="10535"/>
                  <a:pt x="477328" y="19066"/>
                  <a:pt x="494270" y="24713"/>
                </a:cubicBezTo>
                <a:cubicBezTo>
                  <a:pt x="510746" y="35697"/>
                  <a:pt x="529695" y="43662"/>
                  <a:pt x="543697" y="57664"/>
                </a:cubicBezTo>
                <a:cubicBezTo>
                  <a:pt x="575412" y="89379"/>
                  <a:pt x="558717" y="75915"/>
                  <a:pt x="593124" y="98854"/>
                </a:cubicBezTo>
                <a:cubicBezTo>
                  <a:pt x="608229" y="144166"/>
                  <a:pt x="592286" y="103564"/>
                  <a:pt x="617838" y="148281"/>
                </a:cubicBezTo>
                <a:cubicBezTo>
                  <a:pt x="623931" y="158943"/>
                  <a:pt x="629476" y="169945"/>
                  <a:pt x="634313" y="181232"/>
                </a:cubicBezTo>
                <a:cubicBezTo>
                  <a:pt x="637734" y="189214"/>
                  <a:pt x="638668" y="198179"/>
                  <a:pt x="642551" y="205946"/>
                </a:cubicBezTo>
                <a:cubicBezTo>
                  <a:pt x="646979" y="214801"/>
                  <a:pt x="653535" y="222421"/>
                  <a:pt x="659027" y="230659"/>
                </a:cubicBezTo>
                <a:cubicBezTo>
                  <a:pt x="661773" y="241643"/>
                  <a:pt x="664155" y="252724"/>
                  <a:pt x="667265" y="263610"/>
                </a:cubicBezTo>
                <a:cubicBezTo>
                  <a:pt x="669650" y="271959"/>
                  <a:pt x="674354" y="279717"/>
                  <a:pt x="675502" y="288324"/>
                </a:cubicBezTo>
                <a:cubicBezTo>
                  <a:pt x="679872" y="321100"/>
                  <a:pt x="680994" y="354227"/>
                  <a:pt x="683740" y="387178"/>
                </a:cubicBezTo>
                <a:cubicBezTo>
                  <a:pt x="680994" y="406400"/>
                  <a:pt x="679310" y="425803"/>
                  <a:pt x="675502" y="444843"/>
                </a:cubicBezTo>
                <a:cubicBezTo>
                  <a:pt x="669693" y="473889"/>
                  <a:pt x="665743" y="468100"/>
                  <a:pt x="650789" y="494270"/>
                </a:cubicBezTo>
                <a:cubicBezTo>
                  <a:pt x="644696" y="504932"/>
                  <a:pt x="640631" y="516691"/>
                  <a:pt x="634313" y="527221"/>
                </a:cubicBezTo>
                <a:cubicBezTo>
                  <a:pt x="601266" y="582300"/>
                  <a:pt x="618077" y="571076"/>
                  <a:pt x="576648" y="584886"/>
                </a:cubicBezTo>
                <a:cubicBezTo>
                  <a:pt x="568410" y="590378"/>
                  <a:pt x="558273" y="593756"/>
                  <a:pt x="551935" y="601362"/>
                </a:cubicBezTo>
                <a:cubicBezTo>
                  <a:pt x="540623" y="614936"/>
                  <a:pt x="532944" y="641857"/>
                  <a:pt x="527221" y="659027"/>
                </a:cubicBezTo>
                <a:cubicBezTo>
                  <a:pt x="524475" y="678248"/>
                  <a:pt x="522456" y="697588"/>
                  <a:pt x="518983" y="716691"/>
                </a:cubicBezTo>
                <a:cubicBezTo>
                  <a:pt x="514844" y="739457"/>
                  <a:pt x="509569" y="753175"/>
                  <a:pt x="502508" y="774356"/>
                </a:cubicBezTo>
                <a:cubicBezTo>
                  <a:pt x="514368" y="1070846"/>
                  <a:pt x="510746" y="911598"/>
                  <a:pt x="510746" y="1252151"/>
                </a:cubicBezTo>
              </a:path>
            </a:pathLst>
          </a:custGeom>
          <a:noFill/>
          <a:ln w="38100">
            <a:solidFill>
              <a:srgbClr val="FF0000"/>
            </a:solidFill>
            <a:round/>
            <a:headEnd type="non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34" name="Line 20"/>
          <p:cNvSpPr>
            <a:spLocks noChangeAspect="1" noChangeShapeType="1"/>
          </p:cNvSpPr>
          <p:nvPr/>
        </p:nvSpPr>
        <p:spPr bwMode="auto">
          <a:xfrm flipV="1">
            <a:off x="1699910" y="2864879"/>
            <a:ext cx="651899" cy="0"/>
          </a:xfrm>
          <a:prstGeom prst="line">
            <a:avLst/>
          </a:prstGeom>
          <a:noFill/>
          <a:ln w="57150">
            <a:solidFill>
              <a:srgbClr val="33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35" name="Line 20"/>
          <p:cNvSpPr>
            <a:spLocks noChangeAspect="1" noChangeShapeType="1"/>
          </p:cNvSpPr>
          <p:nvPr/>
        </p:nvSpPr>
        <p:spPr bwMode="auto">
          <a:xfrm flipV="1">
            <a:off x="1699910" y="3583044"/>
            <a:ext cx="651899" cy="0"/>
          </a:xfrm>
          <a:prstGeom prst="line">
            <a:avLst/>
          </a:prstGeom>
          <a:noFill/>
          <a:ln w="57150">
            <a:solidFill>
              <a:srgbClr val="33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36" name="Line 20"/>
          <p:cNvSpPr>
            <a:spLocks noChangeAspect="1" noChangeShapeType="1"/>
          </p:cNvSpPr>
          <p:nvPr/>
        </p:nvSpPr>
        <p:spPr bwMode="auto">
          <a:xfrm flipV="1">
            <a:off x="1437907" y="4297967"/>
            <a:ext cx="1620000" cy="0"/>
          </a:xfrm>
          <a:prstGeom prst="line">
            <a:avLst/>
          </a:prstGeom>
          <a:noFill/>
          <a:ln w="57150">
            <a:solidFill>
              <a:srgbClr val="33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6147383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4" grpId="0" animBg="1"/>
      <p:bldP spid="235" grpId="0" animBg="1"/>
      <p:bldP spid="236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v-SE" altLang="sv-SE" dirty="0" smtClean="0"/>
              <a:t>Graph theory: Euler paths</a:t>
            </a:r>
            <a:endParaRPr lang="en-US" altLang="sv-SE" dirty="0" smtClean="0"/>
          </a:p>
        </p:txBody>
      </p:sp>
      <p:sp>
        <p:nvSpPr>
          <p:cNvPr id="9222" name="Rectangle 5"/>
          <p:cNvSpPr>
            <a:spLocks noGrp="1" noChangeArrowheads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mtClean="0"/>
              <a:t>MCC092: Integrated Circuit Design</a:t>
            </a:r>
          </a:p>
        </p:txBody>
      </p:sp>
      <p:grpSp>
        <p:nvGrpSpPr>
          <p:cNvPr id="8" name="Group 7"/>
          <p:cNvGrpSpPr/>
          <p:nvPr/>
        </p:nvGrpSpPr>
        <p:grpSpPr>
          <a:xfrm>
            <a:off x="1513840" y="1731011"/>
            <a:ext cx="2705603" cy="4248000"/>
            <a:chOff x="1513840" y="1731011"/>
            <a:chExt cx="2705603" cy="4257039"/>
          </a:xfrm>
        </p:grpSpPr>
        <p:sp>
          <p:nvSpPr>
            <p:cNvPr id="9259" name="Text Box 5"/>
            <p:cNvSpPr txBox="1">
              <a:spLocks noChangeAspect="1" noChangeArrowheads="1"/>
            </p:cNvSpPr>
            <p:nvPr/>
          </p:nvSpPr>
          <p:spPr bwMode="auto">
            <a:xfrm>
              <a:off x="2366200" y="2394908"/>
              <a:ext cx="512370" cy="3841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altLang="sv-SE" sz="1400" dirty="0"/>
                <a:t>B</a:t>
              </a:r>
              <a:endParaRPr lang="en-US" altLang="sv-SE" dirty="0"/>
            </a:p>
          </p:txBody>
        </p:sp>
        <p:sp>
          <p:nvSpPr>
            <p:cNvPr id="9260" name="Text Box 6"/>
            <p:cNvSpPr txBox="1">
              <a:spLocks noChangeAspect="1" noChangeArrowheads="1"/>
            </p:cNvSpPr>
            <p:nvPr/>
          </p:nvSpPr>
          <p:spPr bwMode="auto">
            <a:xfrm>
              <a:off x="2752891" y="4722703"/>
              <a:ext cx="288208" cy="3841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altLang="sv-SE" sz="1400" dirty="0"/>
                <a:t>E</a:t>
              </a:r>
              <a:endParaRPr lang="en-US" altLang="sv-SE" dirty="0"/>
            </a:p>
          </p:txBody>
        </p:sp>
        <p:sp>
          <p:nvSpPr>
            <p:cNvPr id="9262" name="Text Box 8"/>
            <p:cNvSpPr txBox="1">
              <a:spLocks noChangeAspect="1" noChangeArrowheads="1"/>
            </p:cNvSpPr>
            <p:nvPr/>
          </p:nvSpPr>
          <p:spPr bwMode="auto">
            <a:xfrm>
              <a:off x="3739096" y="4225681"/>
              <a:ext cx="480347" cy="3841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altLang="sv-SE" sz="1400" dirty="0"/>
                <a:t>Z</a:t>
              </a:r>
              <a:endParaRPr lang="en-US" altLang="sv-SE" dirty="0"/>
            </a:p>
          </p:txBody>
        </p:sp>
        <p:sp>
          <p:nvSpPr>
            <p:cNvPr id="9263" name="Text Box 9"/>
            <p:cNvSpPr txBox="1">
              <a:spLocks noChangeAspect="1" noChangeArrowheads="1"/>
            </p:cNvSpPr>
            <p:nvPr/>
          </p:nvSpPr>
          <p:spPr bwMode="auto">
            <a:xfrm>
              <a:off x="2457568" y="1731011"/>
              <a:ext cx="704509" cy="41613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altLang="sv-SE" sz="1400" dirty="0"/>
                <a:t>V</a:t>
              </a:r>
              <a:r>
                <a:rPr lang="en-US" altLang="sv-SE" sz="1400" baseline="-25000" dirty="0"/>
                <a:t>DD</a:t>
              </a:r>
              <a:endParaRPr lang="en-US" altLang="sv-SE" dirty="0"/>
            </a:p>
          </p:txBody>
        </p:sp>
        <p:sp>
          <p:nvSpPr>
            <p:cNvPr id="9264" name="Text Box 10"/>
            <p:cNvSpPr txBox="1">
              <a:spLocks noChangeAspect="1" noChangeArrowheads="1"/>
            </p:cNvSpPr>
            <p:nvPr/>
          </p:nvSpPr>
          <p:spPr bwMode="auto">
            <a:xfrm>
              <a:off x="2529810" y="5571915"/>
              <a:ext cx="640462" cy="41613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altLang="sv-SE" sz="1400"/>
                <a:t>V</a:t>
              </a:r>
              <a:r>
                <a:rPr lang="en-US" altLang="sv-SE" sz="1400" baseline="-25000"/>
                <a:t>SS</a:t>
              </a:r>
              <a:endParaRPr lang="en-US" altLang="sv-SE"/>
            </a:p>
          </p:txBody>
        </p:sp>
        <p:sp>
          <p:nvSpPr>
            <p:cNvPr id="9265" name="Line 11"/>
            <p:cNvSpPr>
              <a:spLocks noChangeAspect="1" noChangeShapeType="1"/>
            </p:cNvSpPr>
            <p:nvPr/>
          </p:nvSpPr>
          <p:spPr bwMode="auto">
            <a:xfrm flipV="1">
              <a:off x="2166119" y="5409577"/>
              <a:ext cx="1166556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9270" name="Line 16"/>
            <p:cNvSpPr>
              <a:spLocks noChangeAspect="1" noChangeShapeType="1"/>
            </p:cNvSpPr>
            <p:nvPr/>
          </p:nvSpPr>
          <p:spPr bwMode="auto">
            <a:xfrm flipV="1">
              <a:off x="2757943" y="4166120"/>
              <a:ext cx="0" cy="274375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9273" name="Oval 19"/>
            <p:cNvSpPr>
              <a:spLocks noChangeAspect="1" noChangeArrowheads="1"/>
            </p:cNvSpPr>
            <p:nvPr/>
          </p:nvSpPr>
          <p:spPr bwMode="auto">
            <a:xfrm flipV="1">
              <a:off x="2517769" y="3976944"/>
              <a:ext cx="68621" cy="68594"/>
            </a:xfrm>
            <a:prstGeom prst="ellips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sv-SE" altLang="sv-SE"/>
            </a:p>
          </p:txBody>
        </p:sp>
        <p:sp>
          <p:nvSpPr>
            <p:cNvPr id="9274" name="Line 20"/>
            <p:cNvSpPr>
              <a:spLocks noChangeAspect="1" noChangeShapeType="1"/>
            </p:cNvSpPr>
            <p:nvPr/>
          </p:nvSpPr>
          <p:spPr bwMode="auto">
            <a:xfrm flipV="1">
              <a:off x="2423384" y="2932225"/>
              <a:ext cx="651899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9275" name="Oval 21"/>
            <p:cNvSpPr>
              <a:spLocks noChangeAspect="1" noChangeArrowheads="1"/>
            </p:cNvSpPr>
            <p:nvPr/>
          </p:nvSpPr>
          <p:spPr bwMode="auto">
            <a:xfrm flipV="1">
              <a:off x="2715086" y="4346376"/>
              <a:ext cx="68621" cy="68594"/>
            </a:xfrm>
            <a:prstGeom prst="ellipse">
              <a:avLst/>
            </a:prstGeom>
            <a:solidFill>
              <a:srgbClr val="000000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sv-SE" altLang="sv-SE"/>
            </a:p>
          </p:txBody>
        </p:sp>
        <p:sp>
          <p:nvSpPr>
            <p:cNvPr id="9276" name="Oval 22"/>
            <p:cNvSpPr>
              <a:spLocks noChangeAspect="1" noChangeArrowheads="1"/>
            </p:cNvSpPr>
            <p:nvPr/>
          </p:nvSpPr>
          <p:spPr bwMode="auto">
            <a:xfrm flipV="1">
              <a:off x="2715086" y="5375280"/>
              <a:ext cx="68621" cy="68594"/>
            </a:xfrm>
            <a:prstGeom prst="ellipse">
              <a:avLst/>
            </a:prstGeom>
            <a:solidFill>
              <a:srgbClr val="000000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sv-SE" altLang="sv-SE"/>
            </a:p>
          </p:txBody>
        </p:sp>
        <p:sp>
          <p:nvSpPr>
            <p:cNvPr id="9277" name="Line 23"/>
            <p:cNvSpPr>
              <a:spLocks noChangeAspect="1" noChangeShapeType="1"/>
            </p:cNvSpPr>
            <p:nvPr/>
          </p:nvSpPr>
          <p:spPr bwMode="auto">
            <a:xfrm flipV="1">
              <a:off x="2166119" y="4380673"/>
              <a:ext cx="1612593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 dirty="0"/>
            </a:p>
          </p:txBody>
        </p:sp>
        <p:sp>
          <p:nvSpPr>
            <p:cNvPr id="9286" name="Oval 32"/>
            <p:cNvSpPr>
              <a:spLocks noChangeAspect="1" noChangeArrowheads="1"/>
            </p:cNvSpPr>
            <p:nvPr/>
          </p:nvSpPr>
          <p:spPr bwMode="auto">
            <a:xfrm flipV="1">
              <a:off x="3298365" y="4346376"/>
              <a:ext cx="68621" cy="68594"/>
            </a:xfrm>
            <a:prstGeom prst="ellipse">
              <a:avLst/>
            </a:prstGeom>
            <a:solidFill>
              <a:srgbClr val="000000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sv-SE" altLang="sv-SE"/>
            </a:p>
          </p:txBody>
        </p:sp>
        <p:sp>
          <p:nvSpPr>
            <p:cNvPr id="9287" name="Line 33"/>
            <p:cNvSpPr>
              <a:spLocks noChangeAspect="1" noChangeShapeType="1"/>
            </p:cNvSpPr>
            <p:nvPr/>
          </p:nvSpPr>
          <p:spPr bwMode="auto">
            <a:xfrm flipV="1">
              <a:off x="2732305" y="3659614"/>
              <a:ext cx="0" cy="21600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9295" name="Line 41"/>
            <p:cNvSpPr>
              <a:spLocks noChangeAspect="1" noChangeShapeType="1"/>
            </p:cNvSpPr>
            <p:nvPr/>
          </p:nvSpPr>
          <p:spPr bwMode="auto">
            <a:xfrm flipH="1" flipV="1">
              <a:off x="2655011" y="4157574"/>
              <a:ext cx="102931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9296" name="Line 42"/>
            <p:cNvSpPr>
              <a:spLocks noChangeAspect="1" noChangeShapeType="1"/>
            </p:cNvSpPr>
            <p:nvPr/>
          </p:nvSpPr>
          <p:spPr bwMode="auto">
            <a:xfrm flipV="1">
              <a:off x="2655011" y="3883200"/>
              <a:ext cx="0" cy="274374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9297" name="Line 43"/>
            <p:cNvSpPr>
              <a:spLocks noChangeAspect="1" noChangeShapeType="1"/>
            </p:cNvSpPr>
            <p:nvPr/>
          </p:nvSpPr>
          <p:spPr bwMode="auto">
            <a:xfrm flipV="1">
              <a:off x="2655011" y="3883200"/>
              <a:ext cx="72000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9298" name="Line 44"/>
            <p:cNvSpPr>
              <a:spLocks noChangeAspect="1" noChangeShapeType="1"/>
            </p:cNvSpPr>
            <p:nvPr/>
          </p:nvSpPr>
          <p:spPr bwMode="auto">
            <a:xfrm flipH="1" flipV="1">
              <a:off x="2586390" y="3883200"/>
              <a:ext cx="0" cy="274374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9299" name="Line 45"/>
            <p:cNvSpPr>
              <a:spLocks noChangeAspect="1" noChangeShapeType="1"/>
            </p:cNvSpPr>
            <p:nvPr/>
          </p:nvSpPr>
          <p:spPr bwMode="auto">
            <a:xfrm flipH="1" flipV="1">
              <a:off x="2311907" y="4011241"/>
              <a:ext cx="205863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9313" name="Oval 59"/>
            <p:cNvSpPr>
              <a:spLocks noChangeAspect="1" noChangeArrowheads="1"/>
            </p:cNvSpPr>
            <p:nvPr/>
          </p:nvSpPr>
          <p:spPr bwMode="auto">
            <a:xfrm flipV="1">
              <a:off x="2148900" y="2511517"/>
              <a:ext cx="68621" cy="68594"/>
            </a:xfrm>
            <a:prstGeom prst="ellips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sv-SE" altLang="sv-SE"/>
            </a:p>
          </p:txBody>
        </p:sp>
        <p:sp>
          <p:nvSpPr>
            <p:cNvPr id="9314" name="Line 60"/>
            <p:cNvSpPr>
              <a:spLocks noChangeAspect="1" noChangeShapeType="1"/>
            </p:cNvSpPr>
            <p:nvPr/>
          </p:nvSpPr>
          <p:spPr bwMode="auto">
            <a:xfrm flipV="1">
              <a:off x="2423384" y="2691385"/>
              <a:ext cx="0" cy="43200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9315" name="Line 61"/>
            <p:cNvSpPr>
              <a:spLocks noChangeAspect="1" noChangeShapeType="1"/>
            </p:cNvSpPr>
            <p:nvPr/>
          </p:nvSpPr>
          <p:spPr bwMode="auto">
            <a:xfrm flipH="1" flipV="1">
              <a:off x="2286142" y="2691385"/>
              <a:ext cx="137242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9316" name="Line 62"/>
            <p:cNvSpPr>
              <a:spLocks noChangeAspect="1" noChangeShapeType="1"/>
            </p:cNvSpPr>
            <p:nvPr/>
          </p:nvSpPr>
          <p:spPr bwMode="auto">
            <a:xfrm flipV="1">
              <a:off x="2286142" y="2408627"/>
              <a:ext cx="0" cy="274374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9317" name="Line 63"/>
            <p:cNvSpPr>
              <a:spLocks noChangeAspect="1" noChangeShapeType="1"/>
            </p:cNvSpPr>
            <p:nvPr/>
          </p:nvSpPr>
          <p:spPr bwMode="auto">
            <a:xfrm flipV="1">
              <a:off x="2286142" y="2408627"/>
              <a:ext cx="137242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9318" name="Line 64"/>
            <p:cNvSpPr>
              <a:spLocks noChangeAspect="1" noChangeShapeType="1"/>
            </p:cNvSpPr>
            <p:nvPr/>
          </p:nvSpPr>
          <p:spPr bwMode="auto">
            <a:xfrm flipV="1">
              <a:off x="2423384" y="2237143"/>
              <a:ext cx="0" cy="171484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9319" name="Line 65"/>
            <p:cNvSpPr>
              <a:spLocks noChangeAspect="1" noChangeShapeType="1"/>
            </p:cNvSpPr>
            <p:nvPr/>
          </p:nvSpPr>
          <p:spPr bwMode="auto">
            <a:xfrm flipH="1" flipV="1">
              <a:off x="2217521" y="2408627"/>
              <a:ext cx="0" cy="274374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9320" name="Line 66"/>
            <p:cNvSpPr>
              <a:spLocks noChangeAspect="1" noChangeShapeType="1"/>
            </p:cNvSpPr>
            <p:nvPr/>
          </p:nvSpPr>
          <p:spPr bwMode="auto">
            <a:xfrm flipH="1" flipV="1">
              <a:off x="1977348" y="2545814"/>
              <a:ext cx="171552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9321" name="Oval 67"/>
            <p:cNvSpPr>
              <a:spLocks noChangeAspect="1" noChangeArrowheads="1"/>
            </p:cNvSpPr>
            <p:nvPr/>
          </p:nvSpPr>
          <p:spPr bwMode="auto">
            <a:xfrm flipV="1">
              <a:off x="2800799" y="2511517"/>
              <a:ext cx="68621" cy="68594"/>
            </a:xfrm>
            <a:prstGeom prst="ellips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sv-SE" altLang="sv-SE"/>
            </a:p>
          </p:txBody>
        </p:sp>
        <p:sp>
          <p:nvSpPr>
            <p:cNvPr id="9322" name="Line 68"/>
            <p:cNvSpPr>
              <a:spLocks noChangeAspect="1" noChangeShapeType="1"/>
            </p:cNvSpPr>
            <p:nvPr/>
          </p:nvSpPr>
          <p:spPr bwMode="auto">
            <a:xfrm flipV="1">
              <a:off x="3075283" y="2691385"/>
              <a:ext cx="0" cy="43200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9323" name="Line 69"/>
            <p:cNvSpPr>
              <a:spLocks noChangeAspect="1" noChangeShapeType="1"/>
            </p:cNvSpPr>
            <p:nvPr/>
          </p:nvSpPr>
          <p:spPr bwMode="auto">
            <a:xfrm flipH="1" flipV="1">
              <a:off x="2938041" y="2683001"/>
              <a:ext cx="137242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9324" name="Line 70"/>
            <p:cNvSpPr>
              <a:spLocks noChangeAspect="1" noChangeShapeType="1"/>
            </p:cNvSpPr>
            <p:nvPr/>
          </p:nvSpPr>
          <p:spPr bwMode="auto">
            <a:xfrm flipV="1">
              <a:off x="2938041" y="2408627"/>
              <a:ext cx="0" cy="274374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9325" name="Line 71"/>
            <p:cNvSpPr>
              <a:spLocks noChangeAspect="1" noChangeShapeType="1"/>
            </p:cNvSpPr>
            <p:nvPr/>
          </p:nvSpPr>
          <p:spPr bwMode="auto">
            <a:xfrm flipV="1">
              <a:off x="2938041" y="2408627"/>
              <a:ext cx="137242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9326" name="Line 72"/>
            <p:cNvSpPr>
              <a:spLocks noChangeAspect="1" noChangeShapeType="1"/>
            </p:cNvSpPr>
            <p:nvPr/>
          </p:nvSpPr>
          <p:spPr bwMode="auto">
            <a:xfrm flipV="1">
              <a:off x="3075283" y="2237143"/>
              <a:ext cx="0" cy="171484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9327" name="Line 73"/>
            <p:cNvSpPr>
              <a:spLocks noChangeAspect="1" noChangeShapeType="1"/>
            </p:cNvSpPr>
            <p:nvPr/>
          </p:nvSpPr>
          <p:spPr bwMode="auto">
            <a:xfrm flipH="1" flipV="1">
              <a:off x="2869420" y="2408627"/>
              <a:ext cx="0" cy="274374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9328" name="Line 74"/>
            <p:cNvSpPr>
              <a:spLocks noChangeAspect="1" noChangeShapeType="1"/>
            </p:cNvSpPr>
            <p:nvPr/>
          </p:nvSpPr>
          <p:spPr bwMode="auto">
            <a:xfrm flipH="1" flipV="1">
              <a:off x="2594936" y="2545814"/>
              <a:ext cx="205863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9329" name="Oval 75"/>
            <p:cNvSpPr>
              <a:spLocks noChangeAspect="1" noChangeArrowheads="1"/>
            </p:cNvSpPr>
            <p:nvPr/>
          </p:nvSpPr>
          <p:spPr bwMode="auto">
            <a:xfrm flipV="1">
              <a:off x="2697868" y="2202846"/>
              <a:ext cx="68621" cy="68594"/>
            </a:xfrm>
            <a:prstGeom prst="ellipse">
              <a:avLst/>
            </a:prstGeom>
            <a:solidFill>
              <a:srgbClr val="000000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sv-SE" altLang="sv-SE"/>
            </a:p>
          </p:txBody>
        </p:sp>
        <p:sp>
          <p:nvSpPr>
            <p:cNvPr id="9330" name="Line 76"/>
            <p:cNvSpPr>
              <a:spLocks noChangeAspect="1" noChangeShapeType="1"/>
            </p:cNvSpPr>
            <p:nvPr/>
          </p:nvSpPr>
          <p:spPr bwMode="auto">
            <a:xfrm flipV="1">
              <a:off x="2423384" y="2237143"/>
              <a:ext cx="651899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9331" name="Line 77"/>
            <p:cNvSpPr>
              <a:spLocks noChangeAspect="1" noChangeShapeType="1"/>
            </p:cNvSpPr>
            <p:nvPr/>
          </p:nvSpPr>
          <p:spPr bwMode="auto">
            <a:xfrm flipV="1">
              <a:off x="2732178" y="2031362"/>
              <a:ext cx="0" cy="192062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9332" name="Line 78"/>
            <p:cNvSpPr>
              <a:spLocks noChangeAspect="1" noChangeShapeType="1"/>
            </p:cNvSpPr>
            <p:nvPr/>
          </p:nvSpPr>
          <p:spPr bwMode="auto">
            <a:xfrm flipV="1">
              <a:off x="2749397" y="5409577"/>
              <a:ext cx="0" cy="192062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9334" name="Text Box 80"/>
            <p:cNvSpPr txBox="1">
              <a:spLocks noChangeAspect="1" noChangeArrowheads="1"/>
            </p:cNvSpPr>
            <p:nvPr/>
          </p:nvSpPr>
          <p:spPr bwMode="auto">
            <a:xfrm>
              <a:off x="2096992" y="3848190"/>
              <a:ext cx="288715" cy="3841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altLang="sv-SE" sz="1400" dirty="0"/>
                <a:t>E</a:t>
              </a:r>
              <a:endParaRPr lang="en-US" altLang="sv-SE" dirty="0"/>
            </a:p>
          </p:txBody>
        </p:sp>
        <p:sp>
          <p:nvSpPr>
            <p:cNvPr id="9335" name="Text Box 81"/>
            <p:cNvSpPr txBox="1">
              <a:spLocks noChangeAspect="1" noChangeArrowheads="1"/>
            </p:cNvSpPr>
            <p:nvPr/>
          </p:nvSpPr>
          <p:spPr bwMode="auto">
            <a:xfrm>
              <a:off x="1731870" y="2399643"/>
              <a:ext cx="512370" cy="3841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altLang="sv-SE" sz="1400" dirty="0"/>
                <a:t>A</a:t>
              </a:r>
              <a:endParaRPr lang="en-US" altLang="sv-SE" dirty="0"/>
            </a:p>
          </p:txBody>
        </p:sp>
        <p:grpSp>
          <p:nvGrpSpPr>
            <p:cNvPr id="5" name="Group 4"/>
            <p:cNvGrpSpPr/>
            <p:nvPr/>
          </p:nvGrpSpPr>
          <p:grpSpPr>
            <a:xfrm>
              <a:off x="1513840" y="4380673"/>
              <a:ext cx="652279" cy="1028904"/>
              <a:chOff x="1513840" y="4380673"/>
              <a:chExt cx="652279" cy="1028904"/>
            </a:xfrm>
          </p:grpSpPr>
          <p:sp>
            <p:nvSpPr>
              <p:cNvPr id="9300" name="Line 46"/>
              <p:cNvSpPr>
                <a:spLocks noChangeAspect="1" noChangeShapeType="1"/>
              </p:cNvSpPr>
              <p:nvPr/>
            </p:nvSpPr>
            <p:spPr bwMode="auto">
              <a:xfrm flipV="1">
                <a:off x="2166119" y="4826531"/>
                <a:ext cx="0" cy="171484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9301" name="Line 47"/>
              <p:cNvSpPr>
                <a:spLocks noChangeAspect="1" noChangeShapeType="1"/>
              </p:cNvSpPr>
              <p:nvPr/>
            </p:nvSpPr>
            <p:spPr bwMode="auto">
              <a:xfrm flipH="1" flipV="1">
                <a:off x="2063187" y="4826531"/>
                <a:ext cx="102931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9302" name="Line 48"/>
              <p:cNvSpPr>
                <a:spLocks noChangeAspect="1" noChangeShapeType="1"/>
              </p:cNvSpPr>
              <p:nvPr/>
            </p:nvSpPr>
            <p:spPr bwMode="auto">
              <a:xfrm flipV="1">
                <a:off x="2063187" y="4552157"/>
                <a:ext cx="0" cy="274374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9303" name="Line 49"/>
              <p:cNvSpPr>
                <a:spLocks noChangeAspect="1" noChangeShapeType="1"/>
              </p:cNvSpPr>
              <p:nvPr/>
            </p:nvSpPr>
            <p:spPr bwMode="auto">
              <a:xfrm flipV="1">
                <a:off x="2063187" y="4552157"/>
                <a:ext cx="102931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9304" name="Line 50"/>
              <p:cNvSpPr>
                <a:spLocks noChangeAspect="1" noChangeShapeType="1"/>
              </p:cNvSpPr>
              <p:nvPr/>
            </p:nvSpPr>
            <p:spPr bwMode="auto">
              <a:xfrm flipV="1">
                <a:off x="2166119" y="4380673"/>
                <a:ext cx="0" cy="171484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9305" name="Line 51"/>
              <p:cNvSpPr>
                <a:spLocks noChangeAspect="1" noChangeShapeType="1"/>
              </p:cNvSpPr>
              <p:nvPr/>
            </p:nvSpPr>
            <p:spPr bwMode="auto">
              <a:xfrm flipH="1" flipV="1">
                <a:off x="1994566" y="4552157"/>
                <a:ext cx="0" cy="274374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9306" name="Line 52"/>
              <p:cNvSpPr>
                <a:spLocks noChangeAspect="1" noChangeShapeType="1"/>
              </p:cNvSpPr>
              <p:nvPr/>
            </p:nvSpPr>
            <p:spPr bwMode="auto">
              <a:xfrm flipH="1" flipV="1">
                <a:off x="1754393" y="4689344"/>
                <a:ext cx="240173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9307" name="Line 53"/>
              <p:cNvSpPr>
                <a:spLocks noChangeAspect="1" noChangeShapeType="1"/>
              </p:cNvSpPr>
              <p:nvPr/>
            </p:nvSpPr>
            <p:spPr bwMode="auto">
              <a:xfrm flipV="1">
                <a:off x="2166119" y="5272390"/>
                <a:ext cx="0" cy="137187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9308" name="Line 54"/>
              <p:cNvSpPr>
                <a:spLocks noChangeAspect="1" noChangeShapeType="1"/>
              </p:cNvSpPr>
              <p:nvPr/>
            </p:nvSpPr>
            <p:spPr bwMode="auto">
              <a:xfrm flipH="1" flipV="1">
                <a:off x="2063187" y="5272390"/>
                <a:ext cx="102931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9309" name="Line 55"/>
              <p:cNvSpPr>
                <a:spLocks noChangeAspect="1" noChangeShapeType="1"/>
              </p:cNvSpPr>
              <p:nvPr/>
            </p:nvSpPr>
            <p:spPr bwMode="auto">
              <a:xfrm flipV="1">
                <a:off x="2063187" y="4998015"/>
                <a:ext cx="0" cy="274374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9310" name="Line 56"/>
              <p:cNvSpPr>
                <a:spLocks noChangeAspect="1" noChangeShapeType="1"/>
              </p:cNvSpPr>
              <p:nvPr/>
            </p:nvSpPr>
            <p:spPr bwMode="auto">
              <a:xfrm flipV="1">
                <a:off x="2063187" y="4998015"/>
                <a:ext cx="102931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9311" name="Line 57"/>
              <p:cNvSpPr>
                <a:spLocks noChangeAspect="1" noChangeShapeType="1"/>
              </p:cNvSpPr>
              <p:nvPr/>
            </p:nvSpPr>
            <p:spPr bwMode="auto">
              <a:xfrm flipV="1">
                <a:off x="1994566" y="4998015"/>
                <a:ext cx="0" cy="274374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9312" name="Line 58"/>
              <p:cNvSpPr>
                <a:spLocks noChangeAspect="1" noChangeShapeType="1"/>
              </p:cNvSpPr>
              <p:nvPr/>
            </p:nvSpPr>
            <p:spPr bwMode="auto">
              <a:xfrm flipH="1" flipV="1">
                <a:off x="1754393" y="5135203"/>
                <a:ext cx="240173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9336" name="Text Box 82"/>
              <p:cNvSpPr txBox="1">
                <a:spLocks noChangeAspect="1" noChangeArrowheads="1"/>
              </p:cNvSpPr>
              <p:nvPr/>
            </p:nvSpPr>
            <p:spPr bwMode="auto">
              <a:xfrm>
                <a:off x="1513840" y="4988644"/>
                <a:ext cx="272196" cy="38412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r>
                  <a:rPr lang="en-US" altLang="sv-SE" sz="1400" dirty="0"/>
                  <a:t>B</a:t>
                </a:r>
                <a:endParaRPr lang="en-US" altLang="sv-SE" dirty="0"/>
              </a:p>
            </p:txBody>
          </p:sp>
          <p:sp>
            <p:nvSpPr>
              <p:cNvPr id="9337" name="Text Box 83"/>
              <p:cNvSpPr txBox="1">
                <a:spLocks noChangeAspect="1" noChangeArrowheads="1"/>
              </p:cNvSpPr>
              <p:nvPr/>
            </p:nvSpPr>
            <p:spPr bwMode="auto">
              <a:xfrm>
                <a:off x="1513840" y="4542785"/>
                <a:ext cx="343105" cy="41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r>
                  <a:rPr lang="en-US" altLang="sv-SE" sz="1400" dirty="0"/>
                  <a:t>A</a:t>
                </a:r>
                <a:endParaRPr lang="en-US" altLang="sv-SE" dirty="0"/>
              </a:p>
            </p:txBody>
          </p:sp>
        </p:grpSp>
        <p:grpSp>
          <p:nvGrpSpPr>
            <p:cNvPr id="130" name="Group 129"/>
            <p:cNvGrpSpPr/>
            <p:nvPr/>
          </p:nvGrpSpPr>
          <p:grpSpPr>
            <a:xfrm>
              <a:off x="2117795" y="4367839"/>
              <a:ext cx="643733" cy="1028904"/>
              <a:chOff x="1522386" y="4380673"/>
              <a:chExt cx="643733" cy="1028904"/>
            </a:xfrm>
          </p:grpSpPr>
          <p:sp>
            <p:nvSpPr>
              <p:cNvPr id="131" name="Line 46"/>
              <p:cNvSpPr>
                <a:spLocks noChangeAspect="1" noChangeShapeType="1"/>
              </p:cNvSpPr>
              <p:nvPr/>
            </p:nvSpPr>
            <p:spPr bwMode="auto">
              <a:xfrm flipV="1">
                <a:off x="2166119" y="4826531"/>
                <a:ext cx="0" cy="171484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132" name="Line 47"/>
              <p:cNvSpPr>
                <a:spLocks noChangeAspect="1" noChangeShapeType="1"/>
              </p:cNvSpPr>
              <p:nvPr/>
            </p:nvSpPr>
            <p:spPr bwMode="auto">
              <a:xfrm flipH="1" flipV="1">
                <a:off x="2063187" y="4826531"/>
                <a:ext cx="102931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133" name="Line 48"/>
              <p:cNvSpPr>
                <a:spLocks noChangeAspect="1" noChangeShapeType="1"/>
              </p:cNvSpPr>
              <p:nvPr/>
            </p:nvSpPr>
            <p:spPr bwMode="auto">
              <a:xfrm flipV="1">
                <a:off x="2063187" y="4552157"/>
                <a:ext cx="0" cy="274374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134" name="Line 49"/>
              <p:cNvSpPr>
                <a:spLocks noChangeAspect="1" noChangeShapeType="1"/>
              </p:cNvSpPr>
              <p:nvPr/>
            </p:nvSpPr>
            <p:spPr bwMode="auto">
              <a:xfrm flipV="1">
                <a:off x="2063187" y="4552157"/>
                <a:ext cx="102931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135" name="Line 50"/>
              <p:cNvSpPr>
                <a:spLocks noChangeAspect="1" noChangeShapeType="1"/>
              </p:cNvSpPr>
              <p:nvPr/>
            </p:nvSpPr>
            <p:spPr bwMode="auto">
              <a:xfrm flipV="1">
                <a:off x="2166119" y="4380673"/>
                <a:ext cx="0" cy="171484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136" name="Line 51"/>
              <p:cNvSpPr>
                <a:spLocks noChangeAspect="1" noChangeShapeType="1"/>
              </p:cNvSpPr>
              <p:nvPr/>
            </p:nvSpPr>
            <p:spPr bwMode="auto">
              <a:xfrm flipH="1" flipV="1">
                <a:off x="1994566" y="4552157"/>
                <a:ext cx="0" cy="274374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137" name="Line 52"/>
              <p:cNvSpPr>
                <a:spLocks noChangeAspect="1" noChangeShapeType="1"/>
              </p:cNvSpPr>
              <p:nvPr/>
            </p:nvSpPr>
            <p:spPr bwMode="auto">
              <a:xfrm flipH="1" flipV="1">
                <a:off x="1754393" y="4689344"/>
                <a:ext cx="240173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138" name="Line 53"/>
              <p:cNvSpPr>
                <a:spLocks noChangeAspect="1" noChangeShapeType="1"/>
              </p:cNvSpPr>
              <p:nvPr/>
            </p:nvSpPr>
            <p:spPr bwMode="auto">
              <a:xfrm flipV="1">
                <a:off x="2166119" y="5272390"/>
                <a:ext cx="0" cy="137187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139" name="Line 54"/>
              <p:cNvSpPr>
                <a:spLocks noChangeAspect="1" noChangeShapeType="1"/>
              </p:cNvSpPr>
              <p:nvPr/>
            </p:nvSpPr>
            <p:spPr bwMode="auto">
              <a:xfrm flipH="1" flipV="1">
                <a:off x="2063187" y="5272390"/>
                <a:ext cx="102931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140" name="Line 55"/>
              <p:cNvSpPr>
                <a:spLocks noChangeAspect="1" noChangeShapeType="1"/>
              </p:cNvSpPr>
              <p:nvPr/>
            </p:nvSpPr>
            <p:spPr bwMode="auto">
              <a:xfrm flipV="1">
                <a:off x="2063187" y="4998015"/>
                <a:ext cx="0" cy="274374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141" name="Line 56"/>
              <p:cNvSpPr>
                <a:spLocks noChangeAspect="1" noChangeShapeType="1"/>
              </p:cNvSpPr>
              <p:nvPr/>
            </p:nvSpPr>
            <p:spPr bwMode="auto">
              <a:xfrm flipV="1">
                <a:off x="2063187" y="4998015"/>
                <a:ext cx="102931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142" name="Line 57"/>
              <p:cNvSpPr>
                <a:spLocks noChangeAspect="1" noChangeShapeType="1"/>
              </p:cNvSpPr>
              <p:nvPr/>
            </p:nvSpPr>
            <p:spPr bwMode="auto">
              <a:xfrm flipV="1">
                <a:off x="1994566" y="4998015"/>
                <a:ext cx="0" cy="274374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143" name="Line 58"/>
              <p:cNvSpPr>
                <a:spLocks noChangeAspect="1" noChangeShapeType="1"/>
              </p:cNvSpPr>
              <p:nvPr/>
            </p:nvSpPr>
            <p:spPr bwMode="auto">
              <a:xfrm flipH="1" flipV="1">
                <a:off x="1754393" y="5135203"/>
                <a:ext cx="240173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144" name="Text Box 82"/>
              <p:cNvSpPr txBox="1">
                <a:spLocks noChangeAspect="1" noChangeArrowheads="1"/>
              </p:cNvSpPr>
              <p:nvPr/>
            </p:nvSpPr>
            <p:spPr bwMode="auto">
              <a:xfrm>
                <a:off x="1522386" y="4988644"/>
                <a:ext cx="296664" cy="38412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r>
                  <a:rPr lang="en-US" altLang="sv-SE" sz="1400" dirty="0"/>
                  <a:t>C</a:t>
                </a:r>
                <a:endParaRPr lang="en-US" altLang="sv-SE" dirty="0"/>
              </a:p>
            </p:txBody>
          </p:sp>
          <p:sp>
            <p:nvSpPr>
              <p:cNvPr id="145" name="Text Box 83"/>
              <p:cNvSpPr txBox="1">
                <a:spLocks noChangeAspect="1" noChangeArrowheads="1"/>
              </p:cNvSpPr>
              <p:nvPr/>
            </p:nvSpPr>
            <p:spPr bwMode="auto">
              <a:xfrm>
                <a:off x="1522386" y="4542785"/>
                <a:ext cx="262353" cy="41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r>
                  <a:rPr lang="en-US" altLang="sv-SE" sz="1400" dirty="0"/>
                  <a:t>D</a:t>
                </a:r>
                <a:endParaRPr lang="en-US" altLang="sv-SE" dirty="0"/>
              </a:p>
            </p:txBody>
          </p:sp>
        </p:grpSp>
        <p:sp>
          <p:nvSpPr>
            <p:cNvPr id="162" name="Line 24"/>
            <p:cNvSpPr>
              <a:spLocks noChangeAspect="1" noChangeShapeType="1"/>
            </p:cNvSpPr>
            <p:nvPr/>
          </p:nvSpPr>
          <p:spPr bwMode="auto">
            <a:xfrm flipV="1">
              <a:off x="3332675" y="4998015"/>
              <a:ext cx="0" cy="411562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163" name="Line 26"/>
            <p:cNvSpPr>
              <a:spLocks noChangeAspect="1" noChangeShapeType="1"/>
            </p:cNvSpPr>
            <p:nvPr/>
          </p:nvSpPr>
          <p:spPr bwMode="auto">
            <a:xfrm flipV="1">
              <a:off x="3229744" y="4757938"/>
              <a:ext cx="0" cy="240078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164" name="Line 27"/>
            <p:cNvSpPr>
              <a:spLocks noChangeAspect="1" noChangeShapeType="1"/>
            </p:cNvSpPr>
            <p:nvPr/>
          </p:nvSpPr>
          <p:spPr bwMode="auto">
            <a:xfrm flipV="1">
              <a:off x="3229744" y="4757938"/>
              <a:ext cx="102931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165" name="Line 28"/>
            <p:cNvSpPr>
              <a:spLocks noChangeAspect="1" noChangeShapeType="1"/>
            </p:cNvSpPr>
            <p:nvPr/>
          </p:nvSpPr>
          <p:spPr bwMode="auto">
            <a:xfrm flipV="1">
              <a:off x="3332675" y="4380673"/>
              <a:ext cx="0" cy="377265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166" name="Line 29"/>
            <p:cNvSpPr>
              <a:spLocks noChangeAspect="1" noChangeShapeType="1"/>
            </p:cNvSpPr>
            <p:nvPr/>
          </p:nvSpPr>
          <p:spPr bwMode="auto">
            <a:xfrm flipH="1" flipV="1">
              <a:off x="3142824" y="4748792"/>
              <a:ext cx="0" cy="256083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167" name="Line 30"/>
            <p:cNvSpPr>
              <a:spLocks noChangeAspect="1" noChangeShapeType="1"/>
            </p:cNvSpPr>
            <p:nvPr/>
          </p:nvSpPr>
          <p:spPr bwMode="auto">
            <a:xfrm flipH="1" flipV="1">
              <a:off x="2962824" y="4876833"/>
              <a:ext cx="180000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168" name="Line 56"/>
            <p:cNvSpPr>
              <a:spLocks noChangeAspect="1" noChangeShapeType="1"/>
            </p:cNvSpPr>
            <p:nvPr/>
          </p:nvSpPr>
          <p:spPr bwMode="auto">
            <a:xfrm flipV="1">
              <a:off x="3229750" y="4998015"/>
              <a:ext cx="102931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169" name="Text Box 5"/>
            <p:cNvSpPr txBox="1">
              <a:spLocks noChangeAspect="1" noChangeArrowheads="1"/>
            </p:cNvSpPr>
            <p:nvPr/>
          </p:nvSpPr>
          <p:spPr bwMode="auto">
            <a:xfrm>
              <a:off x="2369757" y="3114950"/>
              <a:ext cx="512370" cy="3841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altLang="sv-SE" sz="1400" dirty="0"/>
                <a:t>D</a:t>
              </a:r>
              <a:endParaRPr lang="en-US" altLang="sv-SE" dirty="0"/>
            </a:p>
          </p:txBody>
        </p:sp>
        <p:sp>
          <p:nvSpPr>
            <p:cNvPr id="170" name="Line 20"/>
            <p:cNvSpPr>
              <a:spLocks noChangeAspect="1" noChangeShapeType="1"/>
            </p:cNvSpPr>
            <p:nvPr/>
          </p:nvSpPr>
          <p:spPr bwMode="auto">
            <a:xfrm flipV="1">
              <a:off x="2426941" y="3652267"/>
              <a:ext cx="651899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171" name="Oval 59"/>
            <p:cNvSpPr>
              <a:spLocks noChangeAspect="1" noChangeArrowheads="1"/>
            </p:cNvSpPr>
            <p:nvPr/>
          </p:nvSpPr>
          <p:spPr bwMode="auto">
            <a:xfrm flipV="1">
              <a:off x="2152457" y="3231559"/>
              <a:ext cx="68621" cy="68594"/>
            </a:xfrm>
            <a:prstGeom prst="ellips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sv-SE" altLang="sv-SE"/>
            </a:p>
          </p:txBody>
        </p:sp>
        <p:sp>
          <p:nvSpPr>
            <p:cNvPr id="172" name="Line 60"/>
            <p:cNvSpPr>
              <a:spLocks noChangeAspect="1" noChangeShapeType="1"/>
            </p:cNvSpPr>
            <p:nvPr/>
          </p:nvSpPr>
          <p:spPr bwMode="auto">
            <a:xfrm flipV="1">
              <a:off x="2426941" y="3411427"/>
              <a:ext cx="0" cy="240078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173" name="Line 61"/>
            <p:cNvSpPr>
              <a:spLocks noChangeAspect="1" noChangeShapeType="1"/>
            </p:cNvSpPr>
            <p:nvPr/>
          </p:nvSpPr>
          <p:spPr bwMode="auto">
            <a:xfrm flipH="1" flipV="1">
              <a:off x="2289699" y="3411427"/>
              <a:ext cx="137242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174" name="Line 62"/>
            <p:cNvSpPr>
              <a:spLocks noChangeAspect="1" noChangeShapeType="1"/>
            </p:cNvSpPr>
            <p:nvPr/>
          </p:nvSpPr>
          <p:spPr bwMode="auto">
            <a:xfrm flipV="1">
              <a:off x="2289699" y="3128669"/>
              <a:ext cx="0" cy="274374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175" name="Line 63"/>
            <p:cNvSpPr>
              <a:spLocks noChangeAspect="1" noChangeShapeType="1"/>
            </p:cNvSpPr>
            <p:nvPr/>
          </p:nvSpPr>
          <p:spPr bwMode="auto">
            <a:xfrm flipV="1">
              <a:off x="2289699" y="3128669"/>
              <a:ext cx="137242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177" name="Line 65"/>
            <p:cNvSpPr>
              <a:spLocks noChangeAspect="1" noChangeShapeType="1"/>
            </p:cNvSpPr>
            <p:nvPr/>
          </p:nvSpPr>
          <p:spPr bwMode="auto">
            <a:xfrm flipH="1" flipV="1">
              <a:off x="2221078" y="3128669"/>
              <a:ext cx="0" cy="274374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178" name="Line 66"/>
            <p:cNvSpPr>
              <a:spLocks noChangeAspect="1" noChangeShapeType="1"/>
            </p:cNvSpPr>
            <p:nvPr/>
          </p:nvSpPr>
          <p:spPr bwMode="auto">
            <a:xfrm flipH="1" flipV="1">
              <a:off x="1980905" y="3265856"/>
              <a:ext cx="171552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179" name="Oval 67"/>
            <p:cNvSpPr>
              <a:spLocks noChangeAspect="1" noChangeArrowheads="1"/>
            </p:cNvSpPr>
            <p:nvPr/>
          </p:nvSpPr>
          <p:spPr bwMode="auto">
            <a:xfrm flipV="1">
              <a:off x="2804356" y="3231559"/>
              <a:ext cx="68621" cy="68594"/>
            </a:xfrm>
            <a:prstGeom prst="ellips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sv-SE" altLang="sv-SE"/>
            </a:p>
          </p:txBody>
        </p:sp>
        <p:sp>
          <p:nvSpPr>
            <p:cNvPr id="180" name="Line 68"/>
            <p:cNvSpPr>
              <a:spLocks noChangeAspect="1" noChangeShapeType="1"/>
            </p:cNvSpPr>
            <p:nvPr/>
          </p:nvSpPr>
          <p:spPr bwMode="auto">
            <a:xfrm flipV="1">
              <a:off x="3078840" y="3411427"/>
              <a:ext cx="0" cy="240078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181" name="Line 69"/>
            <p:cNvSpPr>
              <a:spLocks noChangeAspect="1" noChangeShapeType="1"/>
            </p:cNvSpPr>
            <p:nvPr/>
          </p:nvSpPr>
          <p:spPr bwMode="auto">
            <a:xfrm flipH="1" flipV="1">
              <a:off x="2941598" y="3403043"/>
              <a:ext cx="137242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182" name="Line 70"/>
            <p:cNvSpPr>
              <a:spLocks noChangeAspect="1" noChangeShapeType="1"/>
            </p:cNvSpPr>
            <p:nvPr/>
          </p:nvSpPr>
          <p:spPr bwMode="auto">
            <a:xfrm flipV="1">
              <a:off x="2941598" y="3128669"/>
              <a:ext cx="0" cy="274374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183" name="Line 71"/>
            <p:cNvSpPr>
              <a:spLocks noChangeAspect="1" noChangeShapeType="1"/>
            </p:cNvSpPr>
            <p:nvPr/>
          </p:nvSpPr>
          <p:spPr bwMode="auto">
            <a:xfrm flipV="1">
              <a:off x="2941598" y="3128669"/>
              <a:ext cx="137242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185" name="Line 73"/>
            <p:cNvSpPr>
              <a:spLocks noChangeAspect="1" noChangeShapeType="1"/>
            </p:cNvSpPr>
            <p:nvPr/>
          </p:nvSpPr>
          <p:spPr bwMode="auto">
            <a:xfrm flipH="1" flipV="1">
              <a:off x="2872977" y="3128669"/>
              <a:ext cx="0" cy="274374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186" name="Line 74"/>
            <p:cNvSpPr>
              <a:spLocks noChangeAspect="1" noChangeShapeType="1"/>
            </p:cNvSpPr>
            <p:nvPr/>
          </p:nvSpPr>
          <p:spPr bwMode="auto">
            <a:xfrm flipH="1" flipV="1">
              <a:off x="2598493" y="3265856"/>
              <a:ext cx="205863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189" name="Text Box 81"/>
            <p:cNvSpPr txBox="1">
              <a:spLocks noChangeAspect="1" noChangeArrowheads="1"/>
            </p:cNvSpPr>
            <p:nvPr/>
          </p:nvSpPr>
          <p:spPr bwMode="auto">
            <a:xfrm>
              <a:off x="1735427" y="3119685"/>
              <a:ext cx="512370" cy="3841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altLang="sv-SE" sz="1400"/>
                <a:t>C</a:t>
              </a:r>
              <a:endParaRPr lang="en-US" altLang="sv-SE"/>
            </a:p>
          </p:txBody>
        </p:sp>
      </p:grpSp>
      <p:grpSp>
        <p:nvGrpSpPr>
          <p:cNvPr id="14" name="Group 13"/>
          <p:cNvGrpSpPr/>
          <p:nvPr/>
        </p:nvGrpSpPr>
        <p:grpSpPr>
          <a:xfrm>
            <a:off x="4695658" y="1637005"/>
            <a:ext cx="3533942" cy="4342006"/>
            <a:chOff x="4695658" y="1637005"/>
            <a:chExt cx="3533942" cy="4342006"/>
          </a:xfrm>
        </p:grpSpPr>
        <p:sp>
          <p:nvSpPr>
            <p:cNvPr id="192" name="Text Box 5"/>
            <p:cNvSpPr txBox="1">
              <a:spLocks noChangeAspect="1" noChangeArrowheads="1"/>
            </p:cNvSpPr>
            <p:nvPr/>
          </p:nvSpPr>
          <p:spPr bwMode="auto">
            <a:xfrm>
              <a:off x="4855158" y="3645636"/>
              <a:ext cx="280864" cy="2495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altLang="sv-SE" sz="1400" dirty="0" smtClean="0"/>
                <a:t>X</a:t>
              </a:r>
              <a:endParaRPr lang="en-US" altLang="sv-SE" dirty="0"/>
            </a:p>
          </p:txBody>
        </p:sp>
        <p:sp>
          <p:nvSpPr>
            <p:cNvPr id="193" name="Text Box 5"/>
            <p:cNvSpPr txBox="1">
              <a:spLocks noChangeAspect="1" noChangeArrowheads="1"/>
            </p:cNvSpPr>
            <p:nvPr/>
          </p:nvSpPr>
          <p:spPr bwMode="auto">
            <a:xfrm>
              <a:off x="6102717" y="2463212"/>
              <a:ext cx="280864" cy="2495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altLang="sv-SE" sz="1400" dirty="0" smtClean="0"/>
                <a:t>X</a:t>
              </a:r>
              <a:endParaRPr lang="en-US" altLang="sv-SE" dirty="0"/>
            </a:p>
          </p:txBody>
        </p:sp>
        <p:sp>
          <p:nvSpPr>
            <p:cNvPr id="194" name="Text Box 5"/>
            <p:cNvSpPr txBox="1">
              <a:spLocks noChangeAspect="1" noChangeArrowheads="1"/>
            </p:cNvSpPr>
            <p:nvPr/>
          </p:nvSpPr>
          <p:spPr bwMode="auto">
            <a:xfrm>
              <a:off x="7364772" y="3645636"/>
              <a:ext cx="280864" cy="2495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altLang="sv-SE" sz="1400" dirty="0" smtClean="0"/>
                <a:t>X</a:t>
              </a:r>
              <a:endParaRPr lang="en-US" altLang="sv-SE" dirty="0"/>
            </a:p>
          </p:txBody>
        </p:sp>
        <p:sp>
          <p:nvSpPr>
            <p:cNvPr id="233" name="Text Box 5"/>
            <p:cNvSpPr txBox="1">
              <a:spLocks noChangeAspect="1" noChangeArrowheads="1"/>
            </p:cNvSpPr>
            <p:nvPr/>
          </p:nvSpPr>
          <p:spPr bwMode="auto">
            <a:xfrm>
              <a:off x="6102717" y="3645636"/>
              <a:ext cx="280864" cy="2495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altLang="sv-SE" sz="1400" dirty="0" smtClean="0"/>
                <a:t>X</a:t>
              </a:r>
              <a:endParaRPr lang="en-US" altLang="sv-SE" dirty="0"/>
            </a:p>
          </p:txBody>
        </p:sp>
        <p:sp>
          <p:nvSpPr>
            <p:cNvPr id="235" name="Arc 234"/>
            <p:cNvSpPr/>
            <p:nvPr/>
          </p:nvSpPr>
          <p:spPr>
            <a:xfrm>
              <a:off x="5792624" y="1995735"/>
              <a:ext cx="901050" cy="1184543"/>
            </a:xfrm>
            <a:prstGeom prst="arc">
              <a:avLst>
                <a:gd name="adj1" fmla="val 16453979"/>
                <a:gd name="adj2" fmla="val 16364772"/>
              </a:avLst>
            </a:prstGeom>
            <a:noFill/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236" name="Arc 235"/>
            <p:cNvSpPr/>
            <p:nvPr/>
          </p:nvSpPr>
          <p:spPr>
            <a:xfrm>
              <a:off x="5792624" y="3178159"/>
              <a:ext cx="901050" cy="1184543"/>
            </a:xfrm>
            <a:prstGeom prst="arc">
              <a:avLst>
                <a:gd name="adj1" fmla="val 16453979"/>
                <a:gd name="adj2" fmla="val 16364772"/>
              </a:avLst>
            </a:prstGeom>
            <a:noFill/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237" name="Arc 236"/>
            <p:cNvSpPr/>
            <p:nvPr/>
          </p:nvSpPr>
          <p:spPr>
            <a:xfrm>
              <a:off x="5809774" y="4369510"/>
              <a:ext cx="901050" cy="1184543"/>
            </a:xfrm>
            <a:prstGeom prst="arc">
              <a:avLst>
                <a:gd name="adj1" fmla="val 16453979"/>
                <a:gd name="adj2" fmla="val 5421588"/>
              </a:avLst>
            </a:prstGeom>
            <a:noFill/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12" name="Oval 11"/>
            <p:cNvSpPr/>
            <p:nvPr/>
          </p:nvSpPr>
          <p:spPr bwMode="auto">
            <a:xfrm>
              <a:off x="6189149" y="3119800"/>
              <a:ext cx="108000" cy="101807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239" name="Oval 238"/>
            <p:cNvSpPr/>
            <p:nvPr/>
          </p:nvSpPr>
          <p:spPr bwMode="auto">
            <a:xfrm>
              <a:off x="6189149" y="4327381"/>
              <a:ext cx="108000" cy="101807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 rtlCol="0" anchor="ctr"/>
            <a:lstStyle/>
            <a:p>
              <a:pPr algn="ctr"/>
              <a:endParaRPr lang="sv-SE" dirty="0"/>
            </a:p>
          </p:txBody>
        </p:sp>
        <p:sp>
          <p:nvSpPr>
            <p:cNvPr id="240" name="Oval 239"/>
            <p:cNvSpPr/>
            <p:nvPr/>
          </p:nvSpPr>
          <p:spPr bwMode="auto">
            <a:xfrm>
              <a:off x="6189149" y="5504191"/>
              <a:ext cx="108000" cy="101807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241" name="Arc 240"/>
            <p:cNvSpPr/>
            <p:nvPr/>
          </p:nvSpPr>
          <p:spPr>
            <a:xfrm rot="16200000">
              <a:off x="5204047" y="3165170"/>
              <a:ext cx="849383" cy="1256597"/>
            </a:xfrm>
            <a:prstGeom prst="arc">
              <a:avLst>
                <a:gd name="adj1" fmla="val 16453979"/>
                <a:gd name="adj2" fmla="val 5421588"/>
              </a:avLst>
            </a:prstGeom>
            <a:noFill/>
            <a:ln w="1905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sv-SE" dirty="0"/>
            </a:p>
          </p:txBody>
        </p:sp>
        <p:sp>
          <p:nvSpPr>
            <p:cNvPr id="242" name="Arc 241"/>
            <p:cNvSpPr/>
            <p:nvPr/>
          </p:nvSpPr>
          <p:spPr>
            <a:xfrm rot="16200000">
              <a:off x="6463906" y="3169205"/>
              <a:ext cx="849383" cy="1256597"/>
            </a:xfrm>
            <a:prstGeom prst="arc">
              <a:avLst>
                <a:gd name="adj1" fmla="val 16453979"/>
                <a:gd name="adj2" fmla="val 5421588"/>
              </a:avLst>
            </a:prstGeom>
            <a:noFill/>
            <a:ln w="1905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sv-SE" dirty="0"/>
            </a:p>
          </p:txBody>
        </p:sp>
        <p:sp>
          <p:nvSpPr>
            <p:cNvPr id="245" name="Arc 244"/>
            <p:cNvSpPr/>
            <p:nvPr/>
          </p:nvSpPr>
          <p:spPr>
            <a:xfrm rot="16200000">
              <a:off x="4467608" y="2950192"/>
              <a:ext cx="2753557" cy="1698574"/>
            </a:xfrm>
            <a:prstGeom prst="arc">
              <a:avLst>
                <a:gd name="adj1" fmla="val 16453979"/>
                <a:gd name="adj2" fmla="val 1065996"/>
              </a:avLst>
            </a:prstGeom>
            <a:noFill/>
            <a:ln w="1905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sv-SE" dirty="0"/>
            </a:p>
          </p:txBody>
        </p:sp>
        <p:sp>
          <p:nvSpPr>
            <p:cNvPr id="246" name="Arc 245"/>
            <p:cNvSpPr/>
            <p:nvPr/>
          </p:nvSpPr>
          <p:spPr>
            <a:xfrm rot="16200000">
              <a:off x="4467608" y="2950192"/>
              <a:ext cx="2753557" cy="1698574"/>
            </a:xfrm>
            <a:prstGeom prst="arc">
              <a:avLst>
                <a:gd name="adj1" fmla="val 16453979"/>
                <a:gd name="adj2" fmla="val 1065996"/>
              </a:avLst>
            </a:prstGeom>
            <a:noFill/>
            <a:ln w="1905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sv-SE" dirty="0"/>
            </a:p>
          </p:txBody>
        </p:sp>
        <p:sp>
          <p:nvSpPr>
            <p:cNvPr id="247" name="Arc 246"/>
            <p:cNvSpPr/>
            <p:nvPr/>
          </p:nvSpPr>
          <p:spPr>
            <a:xfrm rot="5400000" flipH="1">
              <a:off x="5290831" y="2950192"/>
              <a:ext cx="2753557" cy="1698574"/>
            </a:xfrm>
            <a:prstGeom prst="arc">
              <a:avLst>
                <a:gd name="adj1" fmla="val 16453979"/>
                <a:gd name="adj2" fmla="val 1065996"/>
              </a:avLst>
            </a:prstGeom>
            <a:noFill/>
            <a:ln w="1905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sv-SE" dirty="0"/>
            </a:p>
          </p:txBody>
        </p:sp>
        <p:sp>
          <p:nvSpPr>
            <p:cNvPr id="248" name="Arc 247"/>
            <p:cNvSpPr/>
            <p:nvPr/>
          </p:nvSpPr>
          <p:spPr>
            <a:xfrm rot="5400000" flipV="1">
              <a:off x="5071352" y="2454095"/>
              <a:ext cx="2369296" cy="2521799"/>
            </a:xfrm>
            <a:prstGeom prst="arc">
              <a:avLst>
                <a:gd name="adj1" fmla="val 16453979"/>
                <a:gd name="adj2" fmla="val 5510836"/>
              </a:avLst>
            </a:prstGeom>
            <a:noFill/>
            <a:ln w="1905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sv-SE" dirty="0"/>
            </a:p>
          </p:txBody>
        </p:sp>
        <p:sp>
          <p:nvSpPr>
            <p:cNvPr id="249" name="Text Box 9"/>
            <p:cNvSpPr txBox="1">
              <a:spLocks noChangeAspect="1" noChangeArrowheads="1"/>
            </p:cNvSpPr>
            <p:nvPr/>
          </p:nvSpPr>
          <p:spPr bwMode="auto">
            <a:xfrm>
              <a:off x="5998682" y="1637005"/>
              <a:ext cx="704509" cy="3922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altLang="sv-SE" sz="1400" dirty="0"/>
                <a:t>V</a:t>
              </a:r>
              <a:r>
                <a:rPr lang="en-US" altLang="sv-SE" sz="1400" baseline="-25000" dirty="0"/>
                <a:t>DD</a:t>
              </a:r>
              <a:endParaRPr lang="en-US" altLang="sv-SE" dirty="0"/>
            </a:p>
          </p:txBody>
        </p:sp>
        <p:sp>
          <p:nvSpPr>
            <p:cNvPr id="250" name="Text Box 10"/>
            <p:cNvSpPr txBox="1">
              <a:spLocks noChangeAspect="1" noChangeArrowheads="1"/>
            </p:cNvSpPr>
            <p:nvPr/>
          </p:nvSpPr>
          <p:spPr bwMode="auto">
            <a:xfrm>
              <a:off x="4695658" y="3635707"/>
              <a:ext cx="640462" cy="3922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altLang="sv-SE" sz="1400" dirty="0"/>
                <a:t>Z</a:t>
              </a:r>
            </a:p>
          </p:txBody>
        </p:sp>
        <p:sp>
          <p:nvSpPr>
            <p:cNvPr id="251" name="Text Box 96"/>
            <p:cNvSpPr txBox="1">
              <a:spLocks noChangeAspect="1" noChangeArrowheads="1"/>
            </p:cNvSpPr>
            <p:nvPr/>
          </p:nvSpPr>
          <p:spPr bwMode="auto">
            <a:xfrm>
              <a:off x="6105632" y="5616806"/>
              <a:ext cx="289836" cy="3622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altLang="sv-SE" sz="1400" dirty="0"/>
                <a:t>Z</a:t>
              </a:r>
              <a:endParaRPr lang="en-US" altLang="sv-SE" dirty="0"/>
            </a:p>
          </p:txBody>
        </p:sp>
        <p:sp>
          <p:nvSpPr>
            <p:cNvPr id="253" name="Text Box 6"/>
            <p:cNvSpPr txBox="1">
              <a:spLocks noChangeAspect="1" noChangeArrowheads="1"/>
            </p:cNvSpPr>
            <p:nvPr/>
          </p:nvSpPr>
          <p:spPr bwMode="auto">
            <a:xfrm>
              <a:off x="6655216" y="4766201"/>
              <a:ext cx="288208" cy="3620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altLang="sv-SE" sz="1400" dirty="0"/>
                <a:t>E</a:t>
              </a:r>
              <a:endParaRPr lang="en-US" altLang="sv-SE" dirty="0"/>
            </a:p>
          </p:txBody>
        </p:sp>
        <p:sp>
          <p:nvSpPr>
            <p:cNvPr id="254" name="Text Box 82"/>
            <p:cNvSpPr txBox="1">
              <a:spLocks noChangeAspect="1" noChangeArrowheads="1"/>
            </p:cNvSpPr>
            <p:nvPr/>
          </p:nvSpPr>
          <p:spPr bwMode="auto">
            <a:xfrm>
              <a:off x="5546126" y="2408942"/>
              <a:ext cx="272196" cy="3620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altLang="sv-SE" sz="1400" dirty="0"/>
                <a:t>A</a:t>
              </a:r>
              <a:endParaRPr lang="en-US" altLang="sv-SE" dirty="0"/>
            </a:p>
          </p:txBody>
        </p:sp>
        <p:sp>
          <p:nvSpPr>
            <p:cNvPr id="255" name="Text Box 83"/>
            <p:cNvSpPr txBox="1">
              <a:spLocks noChangeAspect="1" noChangeArrowheads="1"/>
            </p:cNvSpPr>
            <p:nvPr/>
          </p:nvSpPr>
          <p:spPr bwMode="auto">
            <a:xfrm>
              <a:off x="6655242" y="2424497"/>
              <a:ext cx="343105" cy="3922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altLang="sv-SE" sz="1400" dirty="0"/>
                <a:t>B</a:t>
              </a:r>
              <a:endParaRPr lang="en-US" altLang="sv-SE" dirty="0"/>
            </a:p>
          </p:txBody>
        </p:sp>
        <p:sp>
          <p:nvSpPr>
            <p:cNvPr id="256" name="Text Box 82"/>
            <p:cNvSpPr txBox="1">
              <a:spLocks noChangeAspect="1" noChangeArrowheads="1"/>
            </p:cNvSpPr>
            <p:nvPr/>
          </p:nvSpPr>
          <p:spPr bwMode="auto">
            <a:xfrm>
              <a:off x="5553947" y="3357458"/>
              <a:ext cx="296664" cy="3620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altLang="sv-SE" sz="1400" dirty="0"/>
                <a:t>D</a:t>
              </a:r>
              <a:endParaRPr lang="en-US" altLang="sv-SE" dirty="0"/>
            </a:p>
          </p:txBody>
        </p:sp>
        <p:sp>
          <p:nvSpPr>
            <p:cNvPr id="257" name="Text Box 83"/>
            <p:cNvSpPr txBox="1">
              <a:spLocks noChangeAspect="1" noChangeArrowheads="1"/>
            </p:cNvSpPr>
            <p:nvPr/>
          </p:nvSpPr>
          <p:spPr bwMode="auto">
            <a:xfrm>
              <a:off x="6655242" y="3357458"/>
              <a:ext cx="277198" cy="3092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altLang="sv-SE" sz="1400" dirty="0"/>
                <a:t>C</a:t>
              </a:r>
              <a:endParaRPr lang="en-US" altLang="sv-SE" dirty="0"/>
            </a:p>
          </p:txBody>
        </p:sp>
        <p:sp>
          <p:nvSpPr>
            <p:cNvPr id="258" name="Text Box 96"/>
            <p:cNvSpPr txBox="1">
              <a:spLocks noChangeAspect="1" noChangeArrowheads="1"/>
            </p:cNvSpPr>
            <p:nvPr/>
          </p:nvSpPr>
          <p:spPr bwMode="auto">
            <a:xfrm>
              <a:off x="7570132" y="3635707"/>
              <a:ext cx="659468" cy="3622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altLang="sv-SE" sz="1400" dirty="0"/>
                <a:t>V</a:t>
              </a:r>
              <a:r>
                <a:rPr lang="en-US" altLang="sv-SE" sz="1400" baseline="-25000" dirty="0"/>
                <a:t>SS</a:t>
              </a:r>
              <a:endParaRPr lang="en-US" altLang="sv-SE" sz="1400" dirty="0"/>
            </a:p>
            <a:p>
              <a:pPr eaLnBrk="1" hangingPunct="1"/>
              <a:endParaRPr lang="en-US" altLang="sv-SE" dirty="0"/>
            </a:p>
          </p:txBody>
        </p:sp>
        <p:sp>
          <p:nvSpPr>
            <p:cNvPr id="260" name="Oval 259"/>
            <p:cNvSpPr/>
            <p:nvPr/>
          </p:nvSpPr>
          <p:spPr bwMode="auto">
            <a:xfrm>
              <a:off x="6189149" y="1939676"/>
              <a:ext cx="108000" cy="108000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 rtlCol="0" anchor="ctr"/>
            <a:lstStyle/>
            <a:p>
              <a:pPr algn="ctr"/>
              <a:endParaRPr lang="sv-SE"/>
            </a:p>
          </p:txBody>
        </p:sp>
      </p:grpSp>
      <p:pic>
        <p:nvPicPr>
          <p:cNvPr id="146" name="Picture 145" descr="C:\Users\Administratör\Desktop\180px-Konigsberg_bridges.png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18798" y="1110662"/>
            <a:ext cx="1714500" cy="135255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sv-SE" smtClean="0"/>
              <a:t>2016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ED6E5F8-F9E8-41A2-8750-8834BED80EBD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  <p:grpSp>
        <p:nvGrpSpPr>
          <p:cNvPr id="4" name="Group 3"/>
          <p:cNvGrpSpPr/>
          <p:nvPr/>
        </p:nvGrpSpPr>
        <p:grpSpPr>
          <a:xfrm>
            <a:off x="4999217" y="2418578"/>
            <a:ext cx="2521799" cy="2753557"/>
            <a:chOff x="5147500" y="2575100"/>
            <a:chExt cx="2521799" cy="2753557"/>
          </a:xfrm>
        </p:grpSpPr>
        <p:sp>
          <p:nvSpPr>
            <p:cNvPr id="147" name="Arc 146"/>
            <p:cNvSpPr/>
            <p:nvPr/>
          </p:nvSpPr>
          <p:spPr>
            <a:xfrm rot="16200000">
              <a:off x="5356447" y="3317570"/>
              <a:ext cx="849383" cy="1256597"/>
            </a:xfrm>
            <a:prstGeom prst="arc">
              <a:avLst>
                <a:gd name="adj1" fmla="val 16453979"/>
                <a:gd name="adj2" fmla="val 5421588"/>
              </a:avLst>
            </a:prstGeom>
            <a:noFill/>
            <a:ln w="28575">
              <a:solidFill>
                <a:srgbClr val="FF0000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sv-SE" dirty="0"/>
            </a:p>
          </p:txBody>
        </p:sp>
        <p:sp>
          <p:nvSpPr>
            <p:cNvPr id="148" name="Arc 147"/>
            <p:cNvSpPr/>
            <p:nvPr/>
          </p:nvSpPr>
          <p:spPr>
            <a:xfrm rot="16200000">
              <a:off x="6616306" y="3321605"/>
              <a:ext cx="849383" cy="1256597"/>
            </a:xfrm>
            <a:prstGeom prst="arc">
              <a:avLst>
                <a:gd name="adj1" fmla="val 16453979"/>
                <a:gd name="adj2" fmla="val 5421588"/>
              </a:avLst>
            </a:prstGeom>
            <a:noFill/>
            <a:ln w="28575">
              <a:solidFill>
                <a:srgbClr val="FF0000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sv-SE" dirty="0"/>
            </a:p>
          </p:txBody>
        </p:sp>
        <p:sp>
          <p:nvSpPr>
            <p:cNvPr id="149" name="Arc 148"/>
            <p:cNvSpPr/>
            <p:nvPr/>
          </p:nvSpPr>
          <p:spPr>
            <a:xfrm rot="16200000">
              <a:off x="4620008" y="3102592"/>
              <a:ext cx="2753557" cy="1698574"/>
            </a:xfrm>
            <a:prstGeom prst="arc">
              <a:avLst>
                <a:gd name="adj1" fmla="val 16453979"/>
                <a:gd name="adj2" fmla="val 1065996"/>
              </a:avLst>
            </a:prstGeom>
            <a:noFill/>
            <a:ln w="28575">
              <a:solidFill>
                <a:srgbClr val="FF0000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sv-SE" dirty="0"/>
            </a:p>
          </p:txBody>
        </p:sp>
        <p:sp>
          <p:nvSpPr>
            <p:cNvPr id="150" name="Arc 149"/>
            <p:cNvSpPr/>
            <p:nvPr/>
          </p:nvSpPr>
          <p:spPr>
            <a:xfrm rot="5400000" flipH="1">
              <a:off x="5443231" y="3102592"/>
              <a:ext cx="2753557" cy="1698574"/>
            </a:xfrm>
            <a:prstGeom prst="arc">
              <a:avLst>
                <a:gd name="adj1" fmla="val 16453979"/>
                <a:gd name="adj2" fmla="val 1065996"/>
              </a:avLst>
            </a:prstGeom>
            <a:noFill/>
            <a:ln w="28575">
              <a:solidFill>
                <a:srgbClr val="FF0000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sv-SE" dirty="0"/>
            </a:p>
          </p:txBody>
        </p:sp>
        <p:sp>
          <p:nvSpPr>
            <p:cNvPr id="151" name="Arc 150"/>
            <p:cNvSpPr/>
            <p:nvPr/>
          </p:nvSpPr>
          <p:spPr>
            <a:xfrm rot="5400000" flipV="1">
              <a:off x="5223752" y="2606495"/>
              <a:ext cx="2369296" cy="2521799"/>
            </a:xfrm>
            <a:prstGeom prst="arc">
              <a:avLst>
                <a:gd name="adj1" fmla="val 16453979"/>
                <a:gd name="adj2" fmla="val 5510836"/>
              </a:avLst>
            </a:prstGeom>
            <a:noFill/>
            <a:ln w="28575">
              <a:solidFill>
                <a:srgbClr val="FF0000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sv-SE" dirty="0"/>
            </a:p>
          </p:txBody>
        </p:sp>
      </p:grpSp>
      <p:grpSp>
        <p:nvGrpSpPr>
          <p:cNvPr id="6" name="Group 5"/>
          <p:cNvGrpSpPr/>
          <p:nvPr/>
        </p:nvGrpSpPr>
        <p:grpSpPr>
          <a:xfrm>
            <a:off x="5796740" y="1991613"/>
            <a:ext cx="918200" cy="3558318"/>
            <a:chOff x="5945024" y="2148135"/>
            <a:chExt cx="918200" cy="3558318"/>
          </a:xfrm>
        </p:grpSpPr>
        <p:sp>
          <p:nvSpPr>
            <p:cNvPr id="152" name="Arc 151"/>
            <p:cNvSpPr/>
            <p:nvPr/>
          </p:nvSpPr>
          <p:spPr>
            <a:xfrm>
              <a:off x="5945024" y="2148135"/>
              <a:ext cx="901050" cy="1184543"/>
            </a:xfrm>
            <a:prstGeom prst="arc">
              <a:avLst>
                <a:gd name="adj1" fmla="val 16453979"/>
                <a:gd name="adj2" fmla="val 16364772"/>
              </a:avLst>
            </a:prstGeom>
            <a:noFill/>
            <a:ln w="28575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153" name="Arc 152"/>
            <p:cNvSpPr/>
            <p:nvPr/>
          </p:nvSpPr>
          <p:spPr>
            <a:xfrm>
              <a:off x="5945024" y="3330559"/>
              <a:ext cx="901050" cy="1184543"/>
            </a:xfrm>
            <a:prstGeom prst="arc">
              <a:avLst>
                <a:gd name="adj1" fmla="val 16453979"/>
                <a:gd name="adj2" fmla="val 16364772"/>
              </a:avLst>
            </a:prstGeom>
            <a:noFill/>
            <a:ln w="28575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154" name="Arc 153"/>
            <p:cNvSpPr/>
            <p:nvPr/>
          </p:nvSpPr>
          <p:spPr>
            <a:xfrm>
              <a:off x="5962174" y="4521910"/>
              <a:ext cx="901050" cy="1184543"/>
            </a:xfrm>
            <a:prstGeom prst="arc">
              <a:avLst>
                <a:gd name="adj1" fmla="val 16453979"/>
                <a:gd name="adj2" fmla="val 5421588"/>
              </a:avLst>
            </a:prstGeom>
            <a:noFill/>
            <a:ln w="28575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</p:grpSp>
      <p:sp>
        <p:nvSpPr>
          <p:cNvPr id="7" name="Up Arrow 6"/>
          <p:cNvSpPr/>
          <p:nvPr/>
        </p:nvSpPr>
        <p:spPr bwMode="auto">
          <a:xfrm>
            <a:off x="7822793" y="2408942"/>
            <a:ext cx="626076" cy="520732"/>
          </a:xfrm>
          <a:prstGeom prst="upArrow">
            <a:avLst/>
          </a:prstGeom>
          <a:solidFill>
            <a:schemeClr val="bg1">
              <a:lumMod val="50000"/>
            </a:schemeClr>
          </a:solidFill>
          <a:ln w="9525">
            <a:solidFill>
              <a:srgbClr val="000000"/>
            </a:solidFill>
            <a:round/>
            <a:headEnd/>
            <a:tailEnd/>
          </a:ln>
          <a:extLst/>
        </p:spPr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55" name="Freeform 154"/>
          <p:cNvSpPr/>
          <p:nvPr/>
        </p:nvSpPr>
        <p:spPr bwMode="auto">
          <a:xfrm flipV="1">
            <a:off x="2385707" y="2191265"/>
            <a:ext cx="604787" cy="713622"/>
          </a:xfrm>
          <a:custGeom>
            <a:avLst/>
            <a:gdLst>
              <a:gd name="connsiteX0" fmla="*/ 0 w 725087"/>
              <a:gd name="connsiteY0" fmla="*/ 609600 h 609600"/>
              <a:gd name="connsiteX1" fmla="*/ 16476 w 725087"/>
              <a:gd name="connsiteY1" fmla="*/ 494270 h 609600"/>
              <a:gd name="connsiteX2" fmla="*/ 32952 w 725087"/>
              <a:gd name="connsiteY2" fmla="*/ 337752 h 609600"/>
              <a:gd name="connsiteX3" fmla="*/ 65903 w 725087"/>
              <a:gd name="connsiteY3" fmla="*/ 238897 h 609600"/>
              <a:gd name="connsiteX4" fmla="*/ 82379 w 725087"/>
              <a:gd name="connsiteY4" fmla="*/ 181233 h 609600"/>
              <a:gd name="connsiteX5" fmla="*/ 98854 w 725087"/>
              <a:gd name="connsiteY5" fmla="*/ 156519 h 609600"/>
              <a:gd name="connsiteX6" fmla="*/ 115330 w 725087"/>
              <a:gd name="connsiteY6" fmla="*/ 107092 h 609600"/>
              <a:gd name="connsiteX7" fmla="*/ 131806 w 725087"/>
              <a:gd name="connsiteY7" fmla="*/ 82379 h 609600"/>
              <a:gd name="connsiteX8" fmla="*/ 181233 w 725087"/>
              <a:gd name="connsiteY8" fmla="*/ 41189 h 609600"/>
              <a:gd name="connsiteX9" fmla="*/ 214184 w 725087"/>
              <a:gd name="connsiteY9" fmla="*/ 32952 h 609600"/>
              <a:gd name="connsiteX10" fmla="*/ 238898 w 725087"/>
              <a:gd name="connsiteY10" fmla="*/ 24714 h 609600"/>
              <a:gd name="connsiteX11" fmla="*/ 271849 w 725087"/>
              <a:gd name="connsiteY11" fmla="*/ 16476 h 609600"/>
              <a:gd name="connsiteX12" fmla="*/ 296562 w 725087"/>
              <a:gd name="connsiteY12" fmla="*/ 8238 h 609600"/>
              <a:gd name="connsiteX13" fmla="*/ 362465 w 725087"/>
              <a:gd name="connsiteY13" fmla="*/ 0 h 609600"/>
              <a:gd name="connsiteX14" fmla="*/ 518984 w 725087"/>
              <a:gd name="connsiteY14" fmla="*/ 8238 h 609600"/>
              <a:gd name="connsiteX15" fmla="*/ 543698 w 725087"/>
              <a:gd name="connsiteY15" fmla="*/ 32952 h 609600"/>
              <a:gd name="connsiteX16" fmla="*/ 568411 w 725087"/>
              <a:gd name="connsiteY16" fmla="*/ 82379 h 609600"/>
              <a:gd name="connsiteX17" fmla="*/ 601362 w 725087"/>
              <a:gd name="connsiteY17" fmla="*/ 140043 h 609600"/>
              <a:gd name="connsiteX18" fmla="*/ 626076 w 725087"/>
              <a:gd name="connsiteY18" fmla="*/ 222422 h 609600"/>
              <a:gd name="connsiteX19" fmla="*/ 642552 w 725087"/>
              <a:gd name="connsiteY19" fmla="*/ 255373 h 609600"/>
              <a:gd name="connsiteX20" fmla="*/ 659027 w 725087"/>
              <a:gd name="connsiteY20" fmla="*/ 304800 h 609600"/>
              <a:gd name="connsiteX21" fmla="*/ 683741 w 725087"/>
              <a:gd name="connsiteY21" fmla="*/ 387179 h 609600"/>
              <a:gd name="connsiteX22" fmla="*/ 700216 w 725087"/>
              <a:gd name="connsiteY22" fmla="*/ 436606 h 609600"/>
              <a:gd name="connsiteX23" fmla="*/ 708454 w 725087"/>
              <a:gd name="connsiteY23" fmla="*/ 461319 h 609600"/>
              <a:gd name="connsiteX24" fmla="*/ 716692 w 725087"/>
              <a:gd name="connsiteY24" fmla="*/ 535460 h 609600"/>
              <a:gd name="connsiteX25" fmla="*/ 724930 w 725087"/>
              <a:gd name="connsiteY25" fmla="*/ 593125 h 609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</a:cxnLst>
            <a:rect l="l" t="t" r="r" b="b"/>
            <a:pathLst>
              <a:path w="725087" h="609600">
                <a:moveTo>
                  <a:pt x="0" y="609600"/>
                </a:moveTo>
                <a:cubicBezTo>
                  <a:pt x="11612" y="551541"/>
                  <a:pt x="9360" y="568986"/>
                  <a:pt x="16476" y="494270"/>
                </a:cubicBezTo>
                <a:cubicBezTo>
                  <a:pt x="21017" y="446595"/>
                  <a:pt x="23156" y="386734"/>
                  <a:pt x="32952" y="337752"/>
                </a:cubicBezTo>
                <a:cubicBezTo>
                  <a:pt x="58083" y="212096"/>
                  <a:pt x="36221" y="318047"/>
                  <a:pt x="65903" y="238897"/>
                </a:cubicBezTo>
                <a:cubicBezTo>
                  <a:pt x="73823" y="217777"/>
                  <a:pt x="72420" y="201152"/>
                  <a:pt x="82379" y="181233"/>
                </a:cubicBezTo>
                <a:cubicBezTo>
                  <a:pt x="86807" y="172378"/>
                  <a:pt x="94833" y="165566"/>
                  <a:pt x="98854" y="156519"/>
                </a:cubicBezTo>
                <a:cubicBezTo>
                  <a:pt x="105907" y="140649"/>
                  <a:pt x="105696" y="121542"/>
                  <a:pt x="115330" y="107092"/>
                </a:cubicBezTo>
                <a:cubicBezTo>
                  <a:pt x="120822" y="98854"/>
                  <a:pt x="125468" y="89985"/>
                  <a:pt x="131806" y="82379"/>
                </a:cubicBezTo>
                <a:cubicBezTo>
                  <a:pt x="142803" y="69182"/>
                  <a:pt x="164432" y="48389"/>
                  <a:pt x="181233" y="41189"/>
                </a:cubicBezTo>
                <a:cubicBezTo>
                  <a:pt x="191639" y="36729"/>
                  <a:pt x="203298" y="36062"/>
                  <a:pt x="214184" y="32952"/>
                </a:cubicBezTo>
                <a:cubicBezTo>
                  <a:pt x="222534" y="30567"/>
                  <a:pt x="230549" y="27100"/>
                  <a:pt x="238898" y="24714"/>
                </a:cubicBezTo>
                <a:cubicBezTo>
                  <a:pt x="249784" y="21604"/>
                  <a:pt x="260963" y="19586"/>
                  <a:pt x="271849" y="16476"/>
                </a:cubicBezTo>
                <a:cubicBezTo>
                  <a:pt x="280198" y="14090"/>
                  <a:pt x="288019" y="9791"/>
                  <a:pt x="296562" y="8238"/>
                </a:cubicBezTo>
                <a:cubicBezTo>
                  <a:pt x="318344" y="4278"/>
                  <a:pt x="340497" y="2746"/>
                  <a:pt x="362465" y="0"/>
                </a:cubicBezTo>
                <a:cubicBezTo>
                  <a:pt x="414638" y="2746"/>
                  <a:pt x="467582" y="-1108"/>
                  <a:pt x="518984" y="8238"/>
                </a:cubicBezTo>
                <a:cubicBezTo>
                  <a:pt x="530446" y="10322"/>
                  <a:pt x="536240" y="24002"/>
                  <a:pt x="543698" y="32952"/>
                </a:cubicBezTo>
                <a:cubicBezTo>
                  <a:pt x="573208" y="68364"/>
                  <a:pt x="549834" y="45226"/>
                  <a:pt x="568411" y="82379"/>
                </a:cubicBezTo>
                <a:cubicBezTo>
                  <a:pt x="592313" y="130182"/>
                  <a:pt x="579698" y="82270"/>
                  <a:pt x="601362" y="140043"/>
                </a:cubicBezTo>
                <a:cubicBezTo>
                  <a:pt x="619097" y="187337"/>
                  <a:pt x="597913" y="166098"/>
                  <a:pt x="626076" y="222422"/>
                </a:cubicBezTo>
                <a:cubicBezTo>
                  <a:pt x="631568" y="233406"/>
                  <a:pt x="637991" y="243971"/>
                  <a:pt x="642552" y="255373"/>
                </a:cubicBezTo>
                <a:cubicBezTo>
                  <a:pt x="649002" y="271498"/>
                  <a:pt x="653535" y="288324"/>
                  <a:pt x="659027" y="304800"/>
                </a:cubicBezTo>
                <a:cubicBezTo>
                  <a:pt x="681783" y="373069"/>
                  <a:pt x="646011" y="264555"/>
                  <a:pt x="683741" y="387179"/>
                </a:cubicBezTo>
                <a:cubicBezTo>
                  <a:pt x="688848" y="403778"/>
                  <a:pt x="694724" y="420130"/>
                  <a:pt x="700216" y="436606"/>
                </a:cubicBezTo>
                <a:lnTo>
                  <a:pt x="708454" y="461319"/>
                </a:lnTo>
                <a:cubicBezTo>
                  <a:pt x="711200" y="486033"/>
                  <a:pt x="712911" y="510883"/>
                  <a:pt x="716692" y="535460"/>
                </a:cubicBezTo>
                <a:cubicBezTo>
                  <a:pt x="726928" y="601993"/>
                  <a:pt x="724930" y="538469"/>
                  <a:pt x="724930" y="593125"/>
                </a:cubicBezTo>
              </a:path>
            </a:pathLst>
          </a:custGeom>
          <a:noFill/>
          <a:ln w="38100">
            <a:solidFill>
              <a:srgbClr val="FF0000"/>
            </a:solidFill>
            <a:round/>
            <a:headEnd type="non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56" name="Freeform 155"/>
          <p:cNvSpPr/>
          <p:nvPr/>
        </p:nvSpPr>
        <p:spPr bwMode="auto">
          <a:xfrm>
            <a:off x="2427326" y="2913039"/>
            <a:ext cx="542828" cy="1255308"/>
          </a:xfrm>
          <a:custGeom>
            <a:avLst/>
            <a:gdLst>
              <a:gd name="connsiteX0" fmla="*/ 0 w 683740"/>
              <a:gd name="connsiteY0" fmla="*/ 609600 h 1252151"/>
              <a:gd name="connsiteX1" fmla="*/ 131805 w 683740"/>
              <a:gd name="connsiteY1" fmla="*/ 41189 h 1252151"/>
              <a:gd name="connsiteX2" fmla="*/ 172994 w 683740"/>
              <a:gd name="connsiteY2" fmla="*/ 8237 h 1252151"/>
              <a:gd name="connsiteX3" fmla="*/ 345989 w 683740"/>
              <a:gd name="connsiteY3" fmla="*/ 0 h 1252151"/>
              <a:gd name="connsiteX4" fmla="*/ 436605 w 683740"/>
              <a:gd name="connsiteY4" fmla="*/ 8237 h 1252151"/>
              <a:gd name="connsiteX5" fmla="*/ 494270 w 683740"/>
              <a:gd name="connsiteY5" fmla="*/ 24713 h 1252151"/>
              <a:gd name="connsiteX6" fmla="*/ 543697 w 683740"/>
              <a:gd name="connsiteY6" fmla="*/ 57664 h 1252151"/>
              <a:gd name="connsiteX7" fmla="*/ 593124 w 683740"/>
              <a:gd name="connsiteY7" fmla="*/ 98854 h 1252151"/>
              <a:gd name="connsiteX8" fmla="*/ 617838 w 683740"/>
              <a:gd name="connsiteY8" fmla="*/ 148281 h 1252151"/>
              <a:gd name="connsiteX9" fmla="*/ 634313 w 683740"/>
              <a:gd name="connsiteY9" fmla="*/ 181232 h 1252151"/>
              <a:gd name="connsiteX10" fmla="*/ 642551 w 683740"/>
              <a:gd name="connsiteY10" fmla="*/ 205946 h 1252151"/>
              <a:gd name="connsiteX11" fmla="*/ 659027 w 683740"/>
              <a:gd name="connsiteY11" fmla="*/ 230659 h 1252151"/>
              <a:gd name="connsiteX12" fmla="*/ 667265 w 683740"/>
              <a:gd name="connsiteY12" fmla="*/ 263610 h 1252151"/>
              <a:gd name="connsiteX13" fmla="*/ 675502 w 683740"/>
              <a:gd name="connsiteY13" fmla="*/ 288324 h 1252151"/>
              <a:gd name="connsiteX14" fmla="*/ 683740 w 683740"/>
              <a:gd name="connsiteY14" fmla="*/ 387178 h 1252151"/>
              <a:gd name="connsiteX15" fmla="*/ 675502 w 683740"/>
              <a:gd name="connsiteY15" fmla="*/ 444843 h 1252151"/>
              <a:gd name="connsiteX16" fmla="*/ 650789 w 683740"/>
              <a:gd name="connsiteY16" fmla="*/ 494270 h 1252151"/>
              <a:gd name="connsiteX17" fmla="*/ 634313 w 683740"/>
              <a:gd name="connsiteY17" fmla="*/ 527221 h 1252151"/>
              <a:gd name="connsiteX18" fmla="*/ 576648 w 683740"/>
              <a:gd name="connsiteY18" fmla="*/ 584886 h 1252151"/>
              <a:gd name="connsiteX19" fmla="*/ 551935 w 683740"/>
              <a:gd name="connsiteY19" fmla="*/ 601362 h 1252151"/>
              <a:gd name="connsiteX20" fmla="*/ 527221 w 683740"/>
              <a:gd name="connsiteY20" fmla="*/ 659027 h 1252151"/>
              <a:gd name="connsiteX21" fmla="*/ 518983 w 683740"/>
              <a:gd name="connsiteY21" fmla="*/ 716691 h 1252151"/>
              <a:gd name="connsiteX22" fmla="*/ 502508 w 683740"/>
              <a:gd name="connsiteY22" fmla="*/ 774356 h 1252151"/>
              <a:gd name="connsiteX23" fmla="*/ 510746 w 683740"/>
              <a:gd name="connsiteY23" fmla="*/ 1252151 h 1252151"/>
              <a:gd name="connsiteX0" fmla="*/ 108108 w 554104"/>
              <a:gd name="connsiteY0" fmla="*/ 681686 h 1269373"/>
              <a:gd name="connsiteX1" fmla="*/ 2169 w 554104"/>
              <a:gd name="connsiteY1" fmla="*/ 58411 h 1269373"/>
              <a:gd name="connsiteX2" fmla="*/ 43358 w 554104"/>
              <a:gd name="connsiteY2" fmla="*/ 25459 h 1269373"/>
              <a:gd name="connsiteX3" fmla="*/ 216353 w 554104"/>
              <a:gd name="connsiteY3" fmla="*/ 17222 h 1269373"/>
              <a:gd name="connsiteX4" fmla="*/ 306969 w 554104"/>
              <a:gd name="connsiteY4" fmla="*/ 25459 h 1269373"/>
              <a:gd name="connsiteX5" fmla="*/ 364634 w 554104"/>
              <a:gd name="connsiteY5" fmla="*/ 41935 h 1269373"/>
              <a:gd name="connsiteX6" fmla="*/ 414061 w 554104"/>
              <a:gd name="connsiteY6" fmla="*/ 74886 h 1269373"/>
              <a:gd name="connsiteX7" fmla="*/ 463488 w 554104"/>
              <a:gd name="connsiteY7" fmla="*/ 116076 h 1269373"/>
              <a:gd name="connsiteX8" fmla="*/ 488202 w 554104"/>
              <a:gd name="connsiteY8" fmla="*/ 165503 h 1269373"/>
              <a:gd name="connsiteX9" fmla="*/ 504677 w 554104"/>
              <a:gd name="connsiteY9" fmla="*/ 198454 h 1269373"/>
              <a:gd name="connsiteX10" fmla="*/ 512915 w 554104"/>
              <a:gd name="connsiteY10" fmla="*/ 223168 h 1269373"/>
              <a:gd name="connsiteX11" fmla="*/ 529391 w 554104"/>
              <a:gd name="connsiteY11" fmla="*/ 247881 h 1269373"/>
              <a:gd name="connsiteX12" fmla="*/ 537629 w 554104"/>
              <a:gd name="connsiteY12" fmla="*/ 280832 h 1269373"/>
              <a:gd name="connsiteX13" fmla="*/ 545866 w 554104"/>
              <a:gd name="connsiteY13" fmla="*/ 305546 h 1269373"/>
              <a:gd name="connsiteX14" fmla="*/ 554104 w 554104"/>
              <a:gd name="connsiteY14" fmla="*/ 404400 h 1269373"/>
              <a:gd name="connsiteX15" fmla="*/ 545866 w 554104"/>
              <a:gd name="connsiteY15" fmla="*/ 462065 h 1269373"/>
              <a:gd name="connsiteX16" fmla="*/ 521153 w 554104"/>
              <a:gd name="connsiteY16" fmla="*/ 511492 h 1269373"/>
              <a:gd name="connsiteX17" fmla="*/ 504677 w 554104"/>
              <a:gd name="connsiteY17" fmla="*/ 544443 h 1269373"/>
              <a:gd name="connsiteX18" fmla="*/ 447012 w 554104"/>
              <a:gd name="connsiteY18" fmla="*/ 602108 h 1269373"/>
              <a:gd name="connsiteX19" fmla="*/ 422299 w 554104"/>
              <a:gd name="connsiteY19" fmla="*/ 618584 h 1269373"/>
              <a:gd name="connsiteX20" fmla="*/ 397585 w 554104"/>
              <a:gd name="connsiteY20" fmla="*/ 676249 h 1269373"/>
              <a:gd name="connsiteX21" fmla="*/ 389347 w 554104"/>
              <a:gd name="connsiteY21" fmla="*/ 733913 h 1269373"/>
              <a:gd name="connsiteX22" fmla="*/ 372872 w 554104"/>
              <a:gd name="connsiteY22" fmla="*/ 791578 h 1269373"/>
              <a:gd name="connsiteX23" fmla="*/ 381110 w 554104"/>
              <a:gd name="connsiteY23" fmla="*/ 1269373 h 1269373"/>
              <a:gd name="connsiteX0" fmla="*/ 108108 w 554104"/>
              <a:gd name="connsiteY0" fmla="*/ 681686 h 1269373"/>
              <a:gd name="connsiteX1" fmla="*/ 2169 w 554104"/>
              <a:gd name="connsiteY1" fmla="*/ 58411 h 1269373"/>
              <a:gd name="connsiteX2" fmla="*/ 43358 w 554104"/>
              <a:gd name="connsiteY2" fmla="*/ 25459 h 1269373"/>
              <a:gd name="connsiteX3" fmla="*/ 216353 w 554104"/>
              <a:gd name="connsiteY3" fmla="*/ 17222 h 1269373"/>
              <a:gd name="connsiteX4" fmla="*/ 306969 w 554104"/>
              <a:gd name="connsiteY4" fmla="*/ 25459 h 1269373"/>
              <a:gd name="connsiteX5" fmla="*/ 364634 w 554104"/>
              <a:gd name="connsiteY5" fmla="*/ 41935 h 1269373"/>
              <a:gd name="connsiteX6" fmla="*/ 414061 w 554104"/>
              <a:gd name="connsiteY6" fmla="*/ 74886 h 1269373"/>
              <a:gd name="connsiteX7" fmla="*/ 463488 w 554104"/>
              <a:gd name="connsiteY7" fmla="*/ 116076 h 1269373"/>
              <a:gd name="connsiteX8" fmla="*/ 488202 w 554104"/>
              <a:gd name="connsiteY8" fmla="*/ 165503 h 1269373"/>
              <a:gd name="connsiteX9" fmla="*/ 504677 w 554104"/>
              <a:gd name="connsiteY9" fmla="*/ 198454 h 1269373"/>
              <a:gd name="connsiteX10" fmla="*/ 512915 w 554104"/>
              <a:gd name="connsiteY10" fmla="*/ 223168 h 1269373"/>
              <a:gd name="connsiteX11" fmla="*/ 529391 w 554104"/>
              <a:gd name="connsiteY11" fmla="*/ 247881 h 1269373"/>
              <a:gd name="connsiteX12" fmla="*/ 537629 w 554104"/>
              <a:gd name="connsiteY12" fmla="*/ 280832 h 1269373"/>
              <a:gd name="connsiteX13" fmla="*/ 545866 w 554104"/>
              <a:gd name="connsiteY13" fmla="*/ 305546 h 1269373"/>
              <a:gd name="connsiteX14" fmla="*/ 554104 w 554104"/>
              <a:gd name="connsiteY14" fmla="*/ 404400 h 1269373"/>
              <a:gd name="connsiteX15" fmla="*/ 545866 w 554104"/>
              <a:gd name="connsiteY15" fmla="*/ 462065 h 1269373"/>
              <a:gd name="connsiteX16" fmla="*/ 521153 w 554104"/>
              <a:gd name="connsiteY16" fmla="*/ 511492 h 1269373"/>
              <a:gd name="connsiteX17" fmla="*/ 504677 w 554104"/>
              <a:gd name="connsiteY17" fmla="*/ 544443 h 1269373"/>
              <a:gd name="connsiteX18" fmla="*/ 447012 w 554104"/>
              <a:gd name="connsiteY18" fmla="*/ 602108 h 1269373"/>
              <a:gd name="connsiteX19" fmla="*/ 422299 w 554104"/>
              <a:gd name="connsiteY19" fmla="*/ 618584 h 1269373"/>
              <a:gd name="connsiteX20" fmla="*/ 397585 w 554104"/>
              <a:gd name="connsiteY20" fmla="*/ 676249 h 1269373"/>
              <a:gd name="connsiteX21" fmla="*/ 389347 w 554104"/>
              <a:gd name="connsiteY21" fmla="*/ 733913 h 1269373"/>
              <a:gd name="connsiteX22" fmla="*/ 372872 w 554104"/>
              <a:gd name="connsiteY22" fmla="*/ 791578 h 1269373"/>
              <a:gd name="connsiteX23" fmla="*/ 381110 w 554104"/>
              <a:gd name="connsiteY23" fmla="*/ 1269373 h 1269373"/>
              <a:gd name="connsiteX0" fmla="*/ 101164 w 547160"/>
              <a:gd name="connsiteY0" fmla="*/ 673184 h 1260871"/>
              <a:gd name="connsiteX1" fmla="*/ 4369 w 547160"/>
              <a:gd name="connsiteY1" fmla="*/ 214501 h 1260871"/>
              <a:gd name="connsiteX2" fmla="*/ 36414 w 547160"/>
              <a:gd name="connsiteY2" fmla="*/ 16957 h 1260871"/>
              <a:gd name="connsiteX3" fmla="*/ 209409 w 547160"/>
              <a:gd name="connsiteY3" fmla="*/ 8720 h 1260871"/>
              <a:gd name="connsiteX4" fmla="*/ 300025 w 547160"/>
              <a:gd name="connsiteY4" fmla="*/ 16957 h 1260871"/>
              <a:gd name="connsiteX5" fmla="*/ 357690 w 547160"/>
              <a:gd name="connsiteY5" fmla="*/ 33433 h 1260871"/>
              <a:gd name="connsiteX6" fmla="*/ 407117 w 547160"/>
              <a:gd name="connsiteY6" fmla="*/ 66384 h 1260871"/>
              <a:gd name="connsiteX7" fmla="*/ 456544 w 547160"/>
              <a:gd name="connsiteY7" fmla="*/ 107574 h 1260871"/>
              <a:gd name="connsiteX8" fmla="*/ 481258 w 547160"/>
              <a:gd name="connsiteY8" fmla="*/ 157001 h 1260871"/>
              <a:gd name="connsiteX9" fmla="*/ 497733 w 547160"/>
              <a:gd name="connsiteY9" fmla="*/ 189952 h 1260871"/>
              <a:gd name="connsiteX10" fmla="*/ 505971 w 547160"/>
              <a:gd name="connsiteY10" fmla="*/ 214666 h 1260871"/>
              <a:gd name="connsiteX11" fmla="*/ 522447 w 547160"/>
              <a:gd name="connsiteY11" fmla="*/ 239379 h 1260871"/>
              <a:gd name="connsiteX12" fmla="*/ 530685 w 547160"/>
              <a:gd name="connsiteY12" fmla="*/ 272330 h 1260871"/>
              <a:gd name="connsiteX13" fmla="*/ 538922 w 547160"/>
              <a:gd name="connsiteY13" fmla="*/ 297044 h 1260871"/>
              <a:gd name="connsiteX14" fmla="*/ 547160 w 547160"/>
              <a:gd name="connsiteY14" fmla="*/ 395898 h 1260871"/>
              <a:gd name="connsiteX15" fmla="*/ 538922 w 547160"/>
              <a:gd name="connsiteY15" fmla="*/ 453563 h 1260871"/>
              <a:gd name="connsiteX16" fmla="*/ 514209 w 547160"/>
              <a:gd name="connsiteY16" fmla="*/ 502990 h 1260871"/>
              <a:gd name="connsiteX17" fmla="*/ 497733 w 547160"/>
              <a:gd name="connsiteY17" fmla="*/ 535941 h 1260871"/>
              <a:gd name="connsiteX18" fmla="*/ 440068 w 547160"/>
              <a:gd name="connsiteY18" fmla="*/ 593606 h 1260871"/>
              <a:gd name="connsiteX19" fmla="*/ 415355 w 547160"/>
              <a:gd name="connsiteY19" fmla="*/ 610082 h 1260871"/>
              <a:gd name="connsiteX20" fmla="*/ 390641 w 547160"/>
              <a:gd name="connsiteY20" fmla="*/ 667747 h 1260871"/>
              <a:gd name="connsiteX21" fmla="*/ 382403 w 547160"/>
              <a:gd name="connsiteY21" fmla="*/ 725411 h 1260871"/>
              <a:gd name="connsiteX22" fmla="*/ 365928 w 547160"/>
              <a:gd name="connsiteY22" fmla="*/ 783076 h 1260871"/>
              <a:gd name="connsiteX23" fmla="*/ 374166 w 547160"/>
              <a:gd name="connsiteY23" fmla="*/ 1260871 h 1260871"/>
              <a:gd name="connsiteX0" fmla="*/ 96832 w 542828"/>
              <a:gd name="connsiteY0" fmla="*/ 667621 h 1255308"/>
              <a:gd name="connsiteX1" fmla="*/ 37 w 542828"/>
              <a:gd name="connsiteY1" fmla="*/ 208938 h 1255308"/>
              <a:gd name="connsiteX2" fmla="*/ 86946 w 542828"/>
              <a:gd name="connsiteY2" fmla="*/ 20538 h 1255308"/>
              <a:gd name="connsiteX3" fmla="*/ 205077 w 542828"/>
              <a:gd name="connsiteY3" fmla="*/ 3157 h 1255308"/>
              <a:gd name="connsiteX4" fmla="*/ 295693 w 542828"/>
              <a:gd name="connsiteY4" fmla="*/ 11394 h 1255308"/>
              <a:gd name="connsiteX5" fmla="*/ 353358 w 542828"/>
              <a:gd name="connsiteY5" fmla="*/ 27870 h 1255308"/>
              <a:gd name="connsiteX6" fmla="*/ 402785 w 542828"/>
              <a:gd name="connsiteY6" fmla="*/ 60821 h 1255308"/>
              <a:gd name="connsiteX7" fmla="*/ 452212 w 542828"/>
              <a:gd name="connsiteY7" fmla="*/ 102011 h 1255308"/>
              <a:gd name="connsiteX8" fmla="*/ 476926 w 542828"/>
              <a:gd name="connsiteY8" fmla="*/ 151438 h 1255308"/>
              <a:gd name="connsiteX9" fmla="*/ 493401 w 542828"/>
              <a:gd name="connsiteY9" fmla="*/ 184389 h 1255308"/>
              <a:gd name="connsiteX10" fmla="*/ 501639 w 542828"/>
              <a:gd name="connsiteY10" fmla="*/ 209103 h 1255308"/>
              <a:gd name="connsiteX11" fmla="*/ 518115 w 542828"/>
              <a:gd name="connsiteY11" fmla="*/ 233816 h 1255308"/>
              <a:gd name="connsiteX12" fmla="*/ 526353 w 542828"/>
              <a:gd name="connsiteY12" fmla="*/ 266767 h 1255308"/>
              <a:gd name="connsiteX13" fmla="*/ 534590 w 542828"/>
              <a:gd name="connsiteY13" fmla="*/ 291481 h 1255308"/>
              <a:gd name="connsiteX14" fmla="*/ 542828 w 542828"/>
              <a:gd name="connsiteY14" fmla="*/ 390335 h 1255308"/>
              <a:gd name="connsiteX15" fmla="*/ 534590 w 542828"/>
              <a:gd name="connsiteY15" fmla="*/ 448000 h 1255308"/>
              <a:gd name="connsiteX16" fmla="*/ 509877 w 542828"/>
              <a:gd name="connsiteY16" fmla="*/ 497427 h 1255308"/>
              <a:gd name="connsiteX17" fmla="*/ 493401 w 542828"/>
              <a:gd name="connsiteY17" fmla="*/ 530378 h 1255308"/>
              <a:gd name="connsiteX18" fmla="*/ 435736 w 542828"/>
              <a:gd name="connsiteY18" fmla="*/ 588043 h 1255308"/>
              <a:gd name="connsiteX19" fmla="*/ 411023 w 542828"/>
              <a:gd name="connsiteY19" fmla="*/ 604519 h 1255308"/>
              <a:gd name="connsiteX20" fmla="*/ 386309 w 542828"/>
              <a:gd name="connsiteY20" fmla="*/ 662184 h 1255308"/>
              <a:gd name="connsiteX21" fmla="*/ 378071 w 542828"/>
              <a:gd name="connsiteY21" fmla="*/ 719848 h 1255308"/>
              <a:gd name="connsiteX22" fmla="*/ 361596 w 542828"/>
              <a:gd name="connsiteY22" fmla="*/ 777513 h 1255308"/>
              <a:gd name="connsiteX23" fmla="*/ 369834 w 542828"/>
              <a:gd name="connsiteY23" fmla="*/ 1255308 h 12553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42828" h="1255308">
                <a:moveTo>
                  <a:pt x="96832" y="667621"/>
                </a:moveTo>
                <a:cubicBezTo>
                  <a:pt x="12751" y="496439"/>
                  <a:pt x="1685" y="316785"/>
                  <a:pt x="37" y="208938"/>
                </a:cubicBezTo>
                <a:cubicBezTo>
                  <a:pt x="-1611" y="101091"/>
                  <a:pt x="52773" y="54835"/>
                  <a:pt x="86946" y="20538"/>
                </a:cubicBezTo>
                <a:cubicBezTo>
                  <a:pt x="121119" y="-13759"/>
                  <a:pt x="147412" y="5903"/>
                  <a:pt x="205077" y="3157"/>
                </a:cubicBezTo>
                <a:cubicBezTo>
                  <a:pt x="235282" y="5903"/>
                  <a:pt x="265629" y="7386"/>
                  <a:pt x="295693" y="11394"/>
                </a:cubicBezTo>
                <a:cubicBezTo>
                  <a:pt x="312931" y="13692"/>
                  <a:pt x="336416" y="22223"/>
                  <a:pt x="353358" y="27870"/>
                </a:cubicBezTo>
                <a:cubicBezTo>
                  <a:pt x="369834" y="38854"/>
                  <a:pt x="388783" y="46819"/>
                  <a:pt x="402785" y="60821"/>
                </a:cubicBezTo>
                <a:cubicBezTo>
                  <a:pt x="434500" y="92536"/>
                  <a:pt x="417805" y="79072"/>
                  <a:pt x="452212" y="102011"/>
                </a:cubicBezTo>
                <a:cubicBezTo>
                  <a:pt x="467317" y="147323"/>
                  <a:pt x="451374" y="106721"/>
                  <a:pt x="476926" y="151438"/>
                </a:cubicBezTo>
                <a:cubicBezTo>
                  <a:pt x="483019" y="162100"/>
                  <a:pt x="488564" y="173102"/>
                  <a:pt x="493401" y="184389"/>
                </a:cubicBezTo>
                <a:cubicBezTo>
                  <a:pt x="496822" y="192371"/>
                  <a:pt x="497756" y="201336"/>
                  <a:pt x="501639" y="209103"/>
                </a:cubicBezTo>
                <a:cubicBezTo>
                  <a:pt x="506067" y="217958"/>
                  <a:pt x="512623" y="225578"/>
                  <a:pt x="518115" y="233816"/>
                </a:cubicBezTo>
                <a:cubicBezTo>
                  <a:pt x="520861" y="244800"/>
                  <a:pt x="523243" y="255881"/>
                  <a:pt x="526353" y="266767"/>
                </a:cubicBezTo>
                <a:cubicBezTo>
                  <a:pt x="528738" y="275116"/>
                  <a:pt x="533442" y="282874"/>
                  <a:pt x="534590" y="291481"/>
                </a:cubicBezTo>
                <a:cubicBezTo>
                  <a:pt x="538960" y="324257"/>
                  <a:pt x="540082" y="357384"/>
                  <a:pt x="542828" y="390335"/>
                </a:cubicBezTo>
                <a:cubicBezTo>
                  <a:pt x="540082" y="409557"/>
                  <a:pt x="538398" y="428960"/>
                  <a:pt x="534590" y="448000"/>
                </a:cubicBezTo>
                <a:cubicBezTo>
                  <a:pt x="528781" y="477046"/>
                  <a:pt x="524831" y="471257"/>
                  <a:pt x="509877" y="497427"/>
                </a:cubicBezTo>
                <a:cubicBezTo>
                  <a:pt x="503784" y="508089"/>
                  <a:pt x="499719" y="519848"/>
                  <a:pt x="493401" y="530378"/>
                </a:cubicBezTo>
                <a:cubicBezTo>
                  <a:pt x="460354" y="585457"/>
                  <a:pt x="477165" y="574233"/>
                  <a:pt x="435736" y="588043"/>
                </a:cubicBezTo>
                <a:cubicBezTo>
                  <a:pt x="427498" y="593535"/>
                  <a:pt x="417361" y="596913"/>
                  <a:pt x="411023" y="604519"/>
                </a:cubicBezTo>
                <a:cubicBezTo>
                  <a:pt x="399711" y="618093"/>
                  <a:pt x="392032" y="645014"/>
                  <a:pt x="386309" y="662184"/>
                </a:cubicBezTo>
                <a:cubicBezTo>
                  <a:pt x="383563" y="681405"/>
                  <a:pt x="381544" y="700745"/>
                  <a:pt x="378071" y="719848"/>
                </a:cubicBezTo>
                <a:cubicBezTo>
                  <a:pt x="373932" y="742614"/>
                  <a:pt x="368657" y="756332"/>
                  <a:pt x="361596" y="777513"/>
                </a:cubicBezTo>
                <a:cubicBezTo>
                  <a:pt x="373456" y="1074003"/>
                  <a:pt x="369834" y="914755"/>
                  <a:pt x="369834" y="1255308"/>
                </a:cubicBezTo>
              </a:path>
            </a:pathLst>
          </a:custGeom>
          <a:noFill/>
          <a:ln w="38100">
            <a:solidFill>
              <a:srgbClr val="FF0000"/>
            </a:solidFill>
            <a:round/>
            <a:headEnd type="non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57" name="Freeform 156"/>
          <p:cNvSpPr/>
          <p:nvPr/>
        </p:nvSpPr>
        <p:spPr bwMode="auto">
          <a:xfrm>
            <a:off x="2018270" y="4333103"/>
            <a:ext cx="1359243" cy="988540"/>
          </a:xfrm>
          <a:custGeom>
            <a:avLst/>
            <a:gdLst>
              <a:gd name="connsiteX0" fmla="*/ 24714 w 1359243"/>
              <a:gd name="connsiteY0" fmla="*/ 41189 h 988540"/>
              <a:gd name="connsiteX1" fmla="*/ 16476 w 1359243"/>
              <a:gd name="connsiteY1" fmla="*/ 82378 h 988540"/>
              <a:gd name="connsiteX2" fmla="*/ 8238 w 1359243"/>
              <a:gd name="connsiteY2" fmla="*/ 140043 h 988540"/>
              <a:gd name="connsiteX3" fmla="*/ 0 w 1359243"/>
              <a:gd name="connsiteY3" fmla="*/ 189470 h 988540"/>
              <a:gd name="connsiteX4" fmla="*/ 16476 w 1359243"/>
              <a:gd name="connsiteY4" fmla="*/ 444843 h 988540"/>
              <a:gd name="connsiteX5" fmla="*/ 32952 w 1359243"/>
              <a:gd name="connsiteY5" fmla="*/ 518983 h 988540"/>
              <a:gd name="connsiteX6" fmla="*/ 49427 w 1359243"/>
              <a:gd name="connsiteY6" fmla="*/ 626075 h 988540"/>
              <a:gd name="connsiteX7" fmla="*/ 57665 w 1359243"/>
              <a:gd name="connsiteY7" fmla="*/ 659027 h 988540"/>
              <a:gd name="connsiteX8" fmla="*/ 74141 w 1359243"/>
              <a:gd name="connsiteY8" fmla="*/ 749643 h 988540"/>
              <a:gd name="connsiteX9" fmla="*/ 82379 w 1359243"/>
              <a:gd name="connsiteY9" fmla="*/ 782594 h 988540"/>
              <a:gd name="connsiteX10" fmla="*/ 98854 w 1359243"/>
              <a:gd name="connsiteY10" fmla="*/ 807308 h 988540"/>
              <a:gd name="connsiteX11" fmla="*/ 107092 w 1359243"/>
              <a:gd name="connsiteY11" fmla="*/ 832021 h 988540"/>
              <a:gd name="connsiteX12" fmla="*/ 123568 w 1359243"/>
              <a:gd name="connsiteY12" fmla="*/ 856735 h 988540"/>
              <a:gd name="connsiteX13" fmla="*/ 164757 w 1359243"/>
              <a:gd name="connsiteY13" fmla="*/ 930875 h 988540"/>
              <a:gd name="connsiteX14" fmla="*/ 181233 w 1359243"/>
              <a:gd name="connsiteY14" fmla="*/ 955589 h 988540"/>
              <a:gd name="connsiteX15" fmla="*/ 230660 w 1359243"/>
              <a:gd name="connsiteY15" fmla="*/ 988540 h 988540"/>
              <a:gd name="connsiteX16" fmla="*/ 362465 w 1359243"/>
              <a:gd name="connsiteY16" fmla="*/ 980302 h 988540"/>
              <a:gd name="connsiteX17" fmla="*/ 453081 w 1359243"/>
              <a:gd name="connsiteY17" fmla="*/ 955589 h 988540"/>
              <a:gd name="connsiteX18" fmla="*/ 477795 w 1359243"/>
              <a:gd name="connsiteY18" fmla="*/ 939113 h 988540"/>
              <a:gd name="connsiteX19" fmla="*/ 502508 w 1359243"/>
              <a:gd name="connsiteY19" fmla="*/ 930875 h 988540"/>
              <a:gd name="connsiteX20" fmla="*/ 551935 w 1359243"/>
              <a:gd name="connsiteY20" fmla="*/ 889686 h 988540"/>
              <a:gd name="connsiteX21" fmla="*/ 568411 w 1359243"/>
              <a:gd name="connsiteY21" fmla="*/ 832021 h 988540"/>
              <a:gd name="connsiteX22" fmla="*/ 584887 w 1359243"/>
              <a:gd name="connsiteY22" fmla="*/ 782594 h 988540"/>
              <a:gd name="connsiteX23" fmla="*/ 601362 w 1359243"/>
              <a:gd name="connsiteY23" fmla="*/ 700216 h 988540"/>
              <a:gd name="connsiteX24" fmla="*/ 609600 w 1359243"/>
              <a:gd name="connsiteY24" fmla="*/ 617838 h 988540"/>
              <a:gd name="connsiteX25" fmla="*/ 617838 w 1359243"/>
              <a:gd name="connsiteY25" fmla="*/ 593124 h 988540"/>
              <a:gd name="connsiteX26" fmla="*/ 626076 w 1359243"/>
              <a:gd name="connsiteY26" fmla="*/ 453081 h 988540"/>
              <a:gd name="connsiteX27" fmla="*/ 634314 w 1359243"/>
              <a:gd name="connsiteY27" fmla="*/ 263611 h 988540"/>
              <a:gd name="connsiteX28" fmla="*/ 650789 w 1359243"/>
              <a:gd name="connsiteY28" fmla="*/ 197708 h 988540"/>
              <a:gd name="connsiteX29" fmla="*/ 659027 w 1359243"/>
              <a:gd name="connsiteY29" fmla="*/ 156519 h 988540"/>
              <a:gd name="connsiteX30" fmla="*/ 683741 w 1359243"/>
              <a:gd name="connsiteY30" fmla="*/ 123567 h 988540"/>
              <a:gd name="connsiteX31" fmla="*/ 724930 w 1359243"/>
              <a:gd name="connsiteY31" fmla="*/ 74140 h 988540"/>
              <a:gd name="connsiteX32" fmla="*/ 766119 w 1359243"/>
              <a:gd name="connsiteY32" fmla="*/ 41189 h 988540"/>
              <a:gd name="connsiteX33" fmla="*/ 799070 w 1359243"/>
              <a:gd name="connsiteY33" fmla="*/ 24713 h 988540"/>
              <a:gd name="connsiteX34" fmla="*/ 823784 w 1359243"/>
              <a:gd name="connsiteY34" fmla="*/ 8238 h 988540"/>
              <a:gd name="connsiteX35" fmla="*/ 939114 w 1359243"/>
              <a:gd name="connsiteY35" fmla="*/ 0 h 988540"/>
              <a:gd name="connsiteX36" fmla="*/ 1062681 w 1359243"/>
              <a:gd name="connsiteY36" fmla="*/ 8238 h 988540"/>
              <a:gd name="connsiteX37" fmla="*/ 1087395 w 1359243"/>
              <a:gd name="connsiteY37" fmla="*/ 24713 h 988540"/>
              <a:gd name="connsiteX38" fmla="*/ 1112108 w 1359243"/>
              <a:gd name="connsiteY38" fmla="*/ 32951 h 988540"/>
              <a:gd name="connsiteX39" fmla="*/ 1128584 w 1359243"/>
              <a:gd name="connsiteY39" fmla="*/ 57665 h 988540"/>
              <a:gd name="connsiteX40" fmla="*/ 1178011 w 1359243"/>
              <a:gd name="connsiteY40" fmla="*/ 107092 h 988540"/>
              <a:gd name="connsiteX41" fmla="*/ 1186249 w 1359243"/>
              <a:gd name="connsiteY41" fmla="*/ 131805 h 988540"/>
              <a:gd name="connsiteX42" fmla="*/ 1202725 w 1359243"/>
              <a:gd name="connsiteY42" fmla="*/ 156519 h 988540"/>
              <a:gd name="connsiteX43" fmla="*/ 1235676 w 1359243"/>
              <a:gd name="connsiteY43" fmla="*/ 230659 h 988540"/>
              <a:gd name="connsiteX44" fmla="*/ 1252152 w 1359243"/>
              <a:gd name="connsiteY44" fmla="*/ 280086 h 988540"/>
              <a:gd name="connsiteX45" fmla="*/ 1260389 w 1359243"/>
              <a:gd name="connsiteY45" fmla="*/ 313038 h 988540"/>
              <a:gd name="connsiteX46" fmla="*/ 1276865 w 1359243"/>
              <a:gd name="connsiteY46" fmla="*/ 337751 h 988540"/>
              <a:gd name="connsiteX47" fmla="*/ 1285103 w 1359243"/>
              <a:gd name="connsiteY47" fmla="*/ 370702 h 988540"/>
              <a:gd name="connsiteX48" fmla="*/ 1301579 w 1359243"/>
              <a:gd name="connsiteY48" fmla="*/ 436605 h 988540"/>
              <a:gd name="connsiteX49" fmla="*/ 1318054 w 1359243"/>
              <a:gd name="connsiteY49" fmla="*/ 535459 h 988540"/>
              <a:gd name="connsiteX50" fmla="*/ 1334530 w 1359243"/>
              <a:gd name="connsiteY50" fmla="*/ 667265 h 988540"/>
              <a:gd name="connsiteX51" fmla="*/ 1351006 w 1359243"/>
              <a:gd name="connsiteY51" fmla="*/ 790832 h 988540"/>
              <a:gd name="connsiteX52" fmla="*/ 1359243 w 1359243"/>
              <a:gd name="connsiteY52" fmla="*/ 815546 h 988540"/>
              <a:gd name="connsiteX53" fmla="*/ 1351006 w 1359243"/>
              <a:gd name="connsiteY53" fmla="*/ 897924 h 988540"/>
              <a:gd name="connsiteX54" fmla="*/ 1342768 w 1359243"/>
              <a:gd name="connsiteY54" fmla="*/ 922638 h 988540"/>
              <a:gd name="connsiteX55" fmla="*/ 1326292 w 1359243"/>
              <a:gd name="connsiteY55" fmla="*/ 947351 h 9885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</a:cxnLst>
            <a:rect l="l" t="t" r="r" b="b"/>
            <a:pathLst>
              <a:path w="1359243" h="988540">
                <a:moveTo>
                  <a:pt x="24714" y="41189"/>
                </a:moveTo>
                <a:cubicBezTo>
                  <a:pt x="21968" y="54919"/>
                  <a:pt x="18778" y="68567"/>
                  <a:pt x="16476" y="82378"/>
                </a:cubicBezTo>
                <a:cubicBezTo>
                  <a:pt x="13284" y="101531"/>
                  <a:pt x="11191" y="120852"/>
                  <a:pt x="8238" y="140043"/>
                </a:cubicBezTo>
                <a:cubicBezTo>
                  <a:pt x="5698" y="156552"/>
                  <a:pt x="2746" y="172994"/>
                  <a:pt x="0" y="189470"/>
                </a:cubicBezTo>
                <a:cubicBezTo>
                  <a:pt x="3352" y="253155"/>
                  <a:pt x="8091" y="373576"/>
                  <a:pt x="16476" y="444843"/>
                </a:cubicBezTo>
                <a:cubicBezTo>
                  <a:pt x="21928" y="491184"/>
                  <a:pt x="25366" y="477260"/>
                  <a:pt x="32952" y="518983"/>
                </a:cubicBezTo>
                <a:cubicBezTo>
                  <a:pt x="48783" y="606055"/>
                  <a:pt x="33496" y="546422"/>
                  <a:pt x="49427" y="626075"/>
                </a:cubicBezTo>
                <a:cubicBezTo>
                  <a:pt x="51647" y="637177"/>
                  <a:pt x="55445" y="647925"/>
                  <a:pt x="57665" y="659027"/>
                </a:cubicBezTo>
                <a:cubicBezTo>
                  <a:pt x="75547" y="748438"/>
                  <a:pt x="56472" y="670136"/>
                  <a:pt x="74141" y="749643"/>
                </a:cubicBezTo>
                <a:cubicBezTo>
                  <a:pt x="76597" y="760695"/>
                  <a:pt x="77919" y="772188"/>
                  <a:pt x="82379" y="782594"/>
                </a:cubicBezTo>
                <a:cubicBezTo>
                  <a:pt x="86279" y="791694"/>
                  <a:pt x="94426" y="798453"/>
                  <a:pt x="98854" y="807308"/>
                </a:cubicBezTo>
                <a:cubicBezTo>
                  <a:pt x="102737" y="815075"/>
                  <a:pt x="103209" y="824254"/>
                  <a:pt x="107092" y="832021"/>
                </a:cubicBezTo>
                <a:cubicBezTo>
                  <a:pt x="111520" y="840877"/>
                  <a:pt x="119547" y="847687"/>
                  <a:pt x="123568" y="856735"/>
                </a:cubicBezTo>
                <a:cubicBezTo>
                  <a:pt x="168632" y="958130"/>
                  <a:pt x="111056" y="866435"/>
                  <a:pt x="164757" y="930875"/>
                </a:cubicBezTo>
                <a:cubicBezTo>
                  <a:pt x="171095" y="938481"/>
                  <a:pt x="173782" y="949069"/>
                  <a:pt x="181233" y="955589"/>
                </a:cubicBezTo>
                <a:cubicBezTo>
                  <a:pt x="196135" y="968628"/>
                  <a:pt x="230660" y="988540"/>
                  <a:pt x="230660" y="988540"/>
                </a:cubicBezTo>
                <a:cubicBezTo>
                  <a:pt x="274595" y="985794"/>
                  <a:pt x="318643" y="984475"/>
                  <a:pt x="362465" y="980302"/>
                </a:cubicBezTo>
                <a:cubicBezTo>
                  <a:pt x="380521" y="978582"/>
                  <a:pt x="440188" y="964185"/>
                  <a:pt x="453081" y="955589"/>
                </a:cubicBezTo>
                <a:cubicBezTo>
                  <a:pt x="461319" y="950097"/>
                  <a:pt x="468939" y="943541"/>
                  <a:pt x="477795" y="939113"/>
                </a:cubicBezTo>
                <a:cubicBezTo>
                  <a:pt x="485562" y="935230"/>
                  <a:pt x="494741" y="934758"/>
                  <a:pt x="502508" y="930875"/>
                </a:cubicBezTo>
                <a:cubicBezTo>
                  <a:pt x="525450" y="919404"/>
                  <a:pt x="533713" y="907908"/>
                  <a:pt x="551935" y="889686"/>
                </a:cubicBezTo>
                <a:cubicBezTo>
                  <a:pt x="579617" y="806643"/>
                  <a:pt x="537383" y="935447"/>
                  <a:pt x="568411" y="832021"/>
                </a:cubicBezTo>
                <a:cubicBezTo>
                  <a:pt x="573401" y="815387"/>
                  <a:pt x="582032" y="799725"/>
                  <a:pt x="584887" y="782594"/>
                </a:cubicBezTo>
                <a:cubicBezTo>
                  <a:pt x="594986" y="721999"/>
                  <a:pt x="589074" y="749371"/>
                  <a:pt x="601362" y="700216"/>
                </a:cubicBezTo>
                <a:cubicBezTo>
                  <a:pt x="604108" y="672757"/>
                  <a:pt x="605404" y="645113"/>
                  <a:pt x="609600" y="617838"/>
                </a:cubicBezTo>
                <a:cubicBezTo>
                  <a:pt x="610920" y="609255"/>
                  <a:pt x="616974" y="601765"/>
                  <a:pt x="617838" y="593124"/>
                </a:cubicBezTo>
                <a:cubicBezTo>
                  <a:pt x="622491" y="546594"/>
                  <a:pt x="623741" y="499784"/>
                  <a:pt x="626076" y="453081"/>
                </a:cubicBezTo>
                <a:cubicBezTo>
                  <a:pt x="629233" y="389944"/>
                  <a:pt x="629810" y="326667"/>
                  <a:pt x="634314" y="263611"/>
                </a:cubicBezTo>
                <a:cubicBezTo>
                  <a:pt x="637350" y="221108"/>
                  <a:pt x="642407" y="231239"/>
                  <a:pt x="650789" y="197708"/>
                </a:cubicBezTo>
                <a:cubicBezTo>
                  <a:pt x="654185" y="184124"/>
                  <a:pt x="653340" y="169314"/>
                  <a:pt x="659027" y="156519"/>
                </a:cubicBezTo>
                <a:cubicBezTo>
                  <a:pt x="664603" y="143972"/>
                  <a:pt x="675761" y="134740"/>
                  <a:pt x="683741" y="123567"/>
                </a:cubicBezTo>
                <a:cubicBezTo>
                  <a:pt x="745091" y="37677"/>
                  <a:pt x="648014" y="166438"/>
                  <a:pt x="724930" y="74140"/>
                </a:cubicBezTo>
                <a:cubicBezTo>
                  <a:pt x="759304" y="32892"/>
                  <a:pt x="720541" y="60723"/>
                  <a:pt x="766119" y="41189"/>
                </a:cubicBezTo>
                <a:cubicBezTo>
                  <a:pt x="777406" y="36351"/>
                  <a:pt x="788408" y="30806"/>
                  <a:pt x="799070" y="24713"/>
                </a:cubicBezTo>
                <a:cubicBezTo>
                  <a:pt x="807666" y="19801"/>
                  <a:pt x="814034" y="9959"/>
                  <a:pt x="823784" y="8238"/>
                </a:cubicBezTo>
                <a:cubicBezTo>
                  <a:pt x="861739" y="1540"/>
                  <a:pt x="900671" y="2746"/>
                  <a:pt x="939114" y="0"/>
                </a:cubicBezTo>
                <a:cubicBezTo>
                  <a:pt x="980303" y="2746"/>
                  <a:pt x="1021962" y="1452"/>
                  <a:pt x="1062681" y="8238"/>
                </a:cubicBezTo>
                <a:cubicBezTo>
                  <a:pt x="1072447" y="9866"/>
                  <a:pt x="1078540" y="20285"/>
                  <a:pt x="1087395" y="24713"/>
                </a:cubicBezTo>
                <a:cubicBezTo>
                  <a:pt x="1095162" y="28596"/>
                  <a:pt x="1103870" y="30205"/>
                  <a:pt x="1112108" y="32951"/>
                </a:cubicBezTo>
                <a:cubicBezTo>
                  <a:pt x="1117600" y="41189"/>
                  <a:pt x="1122006" y="50265"/>
                  <a:pt x="1128584" y="57665"/>
                </a:cubicBezTo>
                <a:cubicBezTo>
                  <a:pt x="1144064" y="75080"/>
                  <a:pt x="1178011" y="107092"/>
                  <a:pt x="1178011" y="107092"/>
                </a:cubicBezTo>
                <a:cubicBezTo>
                  <a:pt x="1180757" y="115330"/>
                  <a:pt x="1182366" y="124038"/>
                  <a:pt x="1186249" y="131805"/>
                </a:cubicBezTo>
                <a:cubicBezTo>
                  <a:pt x="1190677" y="140661"/>
                  <a:pt x="1198704" y="147471"/>
                  <a:pt x="1202725" y="156519"/>
                </a:cubicBezTo>
                <a:cubicBezTo>
                  <a:pt x="1241936" y="244745"/>
                  <a:pt x="1198390" y="174732"/>
                  <a:pt x="1235676" y="230659"/>
                </a:cubicBezTo>
                <a:cubicBezTo>
                  <a:pt x="1241168" y="247135"/>
                  <a:pt x="1247940" y="263237"/>
                  <a:pt x="1252152" y="280086"/>
                </a:cubicBezTo>
                <a:cubicBezTo>
                  <a:pt x="1254898" y="291070"/>
                  <a:pt x="1255929" y="302631"/>
                  <a:pt x="1260389" y="313038"/>
                </a:cubicBezTo>
                <a:cubicBezTo>
                  <a:pt x="1264289" y="322138"/>
                  <a:pt x="1271373" y="329513"/>
                  <a:pt x="1276865" y="337751"/>
                </a:cubicBezTo>
                <a:cubicBezTo>
                  <a:pt x="1279611" y="348735"/>
                  <a:pt x="1281993" y="359816"/>
                  <a:pt x="1285103" y="370702"/>
                </a:cubicBezTo>
                <a:cubicBezTo>
                  <a:pt x="1296796" y="411627"/>
                  <a:pt x="1293206" y="382180"/>
                  <a:pt x="1301579" y="436605"/>
                </a:cubicBezTo>
                <a:cubicBezTo>
                  <a:pt x="1317006" y="536886"/>
                  <a:pt x="1301487" y="469195"/>
                  <a:pt x="1318054" y="535459"/>
                </a:cubicBezTo>
                <a:lnTo>
                  <a:pt x="1334530" y="667265"/>
                </a:lnTo>
                <a:cubicBezTo>
                  <a:pt x="1336535" y="683305"/>
                  <a:pt x="1347216" y="771882"/>
                  <a:pt x="1351006" y="790832"/>
                </a:cubicBezTo>
                <a:cubicBezTo>
                  <a:pt x="1352709" y="799347"/>
                  <a:pt x="1356497" y="807308"/>
                  <a:pt x="1359243" y="815546"/>
                </a:cubicBezTo>
                <a:cubicBezTo>
                  <a:pt x="1356497" y="843005"/>
                  <a:pt x="1355202" y="870649"/>
                  <a:pt x="1351006" y="897924"/>
                </a:cubicBezTo>
                <a:cubicBezTo>
                  <a:pt x="1349686" y="906507"/>
                  <a:pt x="1346651" y="914871"/>
                  <a:pt x="1342768" y="922638"/>
                </a:cubicBezTo>
                <a:cubicBezTo>
                  <a:pt x="1338340" y="931493"/>
                  <a:pt x="1326292" y="947351"/>
                  <a:pt x="1326292" y="947351"/>
                </a:cubicBezTo>
              </a:path>
            </a:pathLst>
          </a:custGeom>
          <a:noFill/>
          <a:ln w="38100">
            <a:solidFill>
              <a:srgbClr val="FF0000"/>
            </a:solidFill>
            <a:round/>
            <a:headEnd type="non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rtlCol="0" anchor="ctr"/>
          <a:lstStyle/>
          <a:p>
            <a:pPr algn="ctr"/>
            <a:endParaRPr lang="sv-SE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7352181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55" grpId="0" animBg="1"/>
      <p:bldP spid="156" grpId="0" animBg="1"/>
      <p:bldP spid="157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" name="Text Box 158"/>
          <p:cNvSpPr txBox="1">
            <a:spLocks noChangeAspect="1" noChangeArrowheads="1"/>
          </p:cNvSpPr>
          <p:nvPr/>
        </p:nvSpPr>
        <p:spPr bwMode="auto">
          <a:xfrm>
            <a:off x="3521075" y="5529341"/>
            <a:ext cx="527050" cy="311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>
                <a:latin typeface="Helvetica" pitchFamily="34" charset="0"/>
              </a:rPr>
              <a:t>C</a:t>
            </a:r>
            <a:r>
              <a:rPr lang="en-US" altLang="sv-SE" sz="1400" baseline="-25000">
                <a:latin typeface="Helvetica" pitchFamily="34" charset="0"/>
              </a:rPr>
              <a:t>in</a:t>
            </a:r>
            <a:endParaRPr lang="en-US" altLang="sv-SE" sz="1400"/>
          </a:p>
        </p:txBody>
      </p:sp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v-SE" altLang="sv-SE" smtClean="0"/>
              <a:t>Gate Matrix Layout</a:t>
            </a:r>
            <a:endParaRPr lang="en-US" altLang="sv-SE" smtClean="0"/>
          </a:p>
        </p:txBody>
      </p:sp>
      <p:grpSp>
        <p:nvGrpSpPr>
          <p:cNvPr id="16388" name="Group 5"/>
          <p:cNvGrpSpPr>
            <a:grpSpLocks/>
          </p:cNvGrpSpPr>
          <p:nvPr/>
        </p:nvGrpSpPr>
        <p:grpSpPr bwMode="auto">
          <a:xfrm>
            <a:off x="5194300" y="4610100"/>
            <a:ext cx="1130300" cy="279400"/>
            <a:chOff x="8180" y="7260"/>
            <a:chExt cx="860" cy="440"/>
          </a:xfrm>
        </p:grpSpPr>
        <p:sp>
          <p:nvSpPr>
            <p:cNvPr id="16628" name="Line 6"/>
            <p:cNvSpPr>
              <a:spLocks noChangeShapeType="1"/>
            </p:cNvSpPr>
            <p:nvPr/>
          </p:nvSpPr>
          <p:spPr bwMode="auto">
            <a:xfrm>
              <a:off x="8180" y="7260"/>
              <a:ext cx="86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16629" name="Line 7"/>
            <p:cNvSpPr>
              <a:spLocks noChangeShapeType="1"/>
            </p:cNvSpPr>
            <p:nvPr/>
          </p:nvSpPr>
          <p:spPr bwMode="auto">
            <a:xfrm>
              <a:off x="8180" y="7700"/>
              <a:ext cx="86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</p:grpSp>
      <p:sp>
        <p:nvSpPr>
          <p:cNvPr id="16389" name="Rectangle 8"/>
          <p:cNvSpPr>
            <a:spLocks noChangeArrowheads="1"/>
          </p:cNvSpPr>
          <p:nvPr/>
        </p:nvSpPr>
        <p:spPr bwMode="auto">
          <a:xfrm>
            <a:off x="5410200" y="4406900"/>
            <a:ext cx="714375" cy="6985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sv-SE" sz="1200"/>
          </a:p>
          <a:p>
            <a:pPr algn="ctr" eaLnBrk="1" hangingPunct="1"/>
            <a:r>
              <a:rPr lang="sv-SE" altLang="sv-SE" sz="1200"/>
              <a:t>Set-up</a:t>
            </a:r>
          </a:p>
          <a:p>
            <a:pPr algn="ctr" eaLnBrk="1" hangingPunct="1"/>
            <a:r>
              <a:rPr lang="sv-SE" altLang="sv-SE" sz="1200"/>
              <a:t>cell</a:t>
            </a:r>
            <a:endParaRPr lang="en-US" altLang="sv-SE"/>
          </a:p>
        </p:txBody>
      </p:sp>
      <p:sp>
        <p:nvSpPr>
          <p:cNvPr id="16390" name="Text Box 9"/>
          <p:cNvSpPr txBox="1">
            <a:spLocks noChangeAspect="1" noChangeArrowheads="1"/>
          </p:cNvSpPr>
          <p:nvPr/>
        </p:nvSpPr>
        <p:spPr bwMode="auto">
          <a:xfrm>
            <a:off x="4829175" y="4394200"/>
            <a:ext cx="473075" cy="774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>
                <a:latin typeface="Helvetica" pitchFamily="34" charset="0"/>
              </a:rPr>
              <a:t>a</a:t>
            </a:r>
            <a:r>
              <a:rPr lang="en-US" altLang="sv-SE" sz="1400" baseline="-25000">
                <a:latin typeface="Helvetica" pitchFamily="34" charset="0"/>
              </a:rPr>
              <a:t>0</a:t>
            </a:r>
          </a:p>
          <a:p>
            <a:pPr eaLnBrk="1" hangingPunct="1"/>
            <a:endParaRPr lang="en-US" altLang="sv-SE" sz="1400" baseline="-25000">
              <a:latin typeface="Helvetica" pitchFamily="34" charset="0"/>
            </a:endParaRPr>
          </a:p>
          <a:p>
            <a:pPr eaLnBrk="1" hangingPunct="1"/>
            <a:r>
              <a:rPr lang="en-US" altLang="sv-SE" sz="1400">
                <a:latin typeface="Helvetica" pitchFamily="34" charset="0"/>
              </a:rPr>
              <a:t>b</a:t>
            </a:r>
            <a:r>
              <a:rPr lang="en-US" altLang="sv-SE" sz="1400" baseline="-25000">
                <a:latin typeface="Helvetica" pitchFamily="34" charset="0"/>
              </a:rPr>
              <a:t>0</a:t>
            </a:r>
            <a:endParaRPr lang="en-US" altLang="sv-SE"/>
          </a:p>
        </p:txBody>
      </p:sp>
      <p:grpSp>
        <p:nvGrpSpPr>
          <p:cNvPr id="16392" name="Group 11"/>
          <p:cNvGrpSpPr>
            <a:grpSpLocks/>
          </p:cNvGrpSpPr>
          <p:nvPr/>
        </p:nvGrpSpPr>
        <p:grpSpPr bwMode="auto">
          <a:xfrm>
            <a:off x="5194300" y="3911600"/>
            <a:ext cx="1130300" cy="279400"/>
            <a:chOff x="8180" y="7260"/>
            <a:chExt cx="860" cy="440"/>
          </a:xfrm>
        </p:grpSpPr>
        <p:sp>
          <p:nvSpPr>
            <p:cNvPr id="16626" name="Line 12"/>
            <p:cNvSpPr>
              <a:spLocks noChangeShapeType="1"/>
            </p:cNvSpPr>
            <p:nvPr/>
          </p:nvSpPr>
          <p:spPr bwMode="auto">
            <a:xfrm>
              <a:off x="8180" y="7260"/>
              <a:ext cx="86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16627" name="Line 13"/>
            <p:cNvSpPr>
              <a:spLocks noChangeShapeType="1"/>
            </p:cNvSpPr>
            <p:nvPr/>
          </p:nvSpPr>
          <p:spPr bwMode="auto">
            <a:xfrm>
              <a:off x="8180" y="7700"/>
              <a:ext cx="86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</p:grpSp>
      <p:sp>
        <p:nvSpPr>
          <p:cNvPr id="16393" name="Rectangle 14"/>
          <p:cNvSpPr>
            <a:spLocks noChangeArrowheads="1"/>
          </p:cNvSpPr>
          <p:nvPr/>
        </p:nvSpPr>
        <p:spPr bwMode="auto">
          <a:xfrm>
            <a:off x="5410200" y="3708400"/>
            <a:ext cx="714375" cy="6985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sv-SE" sz="1200"/>
          </a:p>
          <a:p>
            <a:pPr algn="ctr" eaLnBrk="1" hangingPunct="1"/>
            <a:r>
              <a:rPr lang="sv-SE" altLang="sv-SE" sz="1200"/>
              <a:t>Set-up</a:t>
            </a:r>
          </a:p>
          <a:p>
            <a:pPr algn="ctr" eaLnBrk="1" hangingPunct="1"/>
            <a:r>
              <a:rPr lang="sv-SE" altLang="sv-SE" sz="1200"/>
              <a:t>cell</a:t>
            </a:r>
            <a:endParaRPr lang="en-US" altLang="sv-SE"/>
          </a:p>
        </p:txBody>
      </p:sp>
      <p:sp>
        <p:nvSpPr>
          <p:cNvPr id="16394" name="Text Box 15"/>
          <p:cNvSpPr txBox="1">
            <a:spLocks noChangeAspect="1" noChangeArrowheads="1"/>
          </p:cNvSpPr>
          <p:nvPr/>
        </p:nvSpPr>
        <p:spPr bwMode="auto">
          <a:xfrm>
            <a:off x="4829175" y="3695700"/>
            <a:ext cx="473075" cy="774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>
                <a:latin typeface="Helvetica" pitchFamily="34" charset="0"/>
              </a:rPr>
              <a:t>a</a:t>
            </a:r>
            <a:r>
              <a:rPr lang="en-US" altLang="sv-SE" sz="1400" baseline="-25000">
                <a:latin typeface="Helvetica" pitchFamily="34" charset="0"/>
              </a:rPr>
              <a:t>1</a:t>
            </a:r>
          </a:p>
          <a:p>
            <a:pPr eaLnBrk="1" hangingPunct="1"/>
            <a:endParaRPr lang="en-US" altLang="sv-SE" sz="1400" baseline="-25000">
              <a:latin typeface="Helvetica" pitchFamily="34" charset="0"/>
            </a:endParaRPr>
          </a:p>
          <a:p>
            <a:pPr eaLnBrk="1" hangingPunct="1"/>
            <a:r>
              <a:rPr lang="en-US" altLang="sv-SE" sz="1400">
                <a:latin typeface="Helvetica" pitchFamily="34" charset="0"/>
              </a:rPr>
              <a:t>b</a:t>
            </a:r>
            <a:r>
              <a:rPr lang="en-US" altLang="sv-SE" sz="1400" baseline="-25000">
                <a:latin typeface="Helvetica" pitchFamily="34" charset="0"/>
              </a:rPr>
              <a:t>1</a:t>
            </a:r>
            <a:endParaRPr lang="en-US" altLang="sv-SE"/>
          </a:p>
        </p:txBody>
      </p:sp>
      <p:grpSp>
        <p:nvGrpSpPr>
          <p:cNvPr id="16396" name="Group 17"/>
          <p:cNvGrpSpPr>
            <a:grpSpLocks/>
          </p:cNvGrpSpPr>
          <p:nvPr/>
        </p:nvGrpSpPr>
        <p:grpSpPr bwMode="auto">
          <a:xfrm>
            <a:off x="5194300" y="3213100"/>
            <a:ext cx="1130300" cy="279400"/>
            <a:chOff x="8180" y="7260"/>
            <a:chExt cx="860" cy="440"/>
          </a:xfrm>
        </p:grpSpPr>
        <p:sp>
          <p:nvSpPr>
            <p:cNvPr id="16624" name="Line 18"/>
            <p:cNvSpPr>
              <a:spLocks noChangeShapeType="1"/>
            </p:cNvSpPr>
            <p:nvPr/>
          </p:nvSpPr>
          <p:spPr bwMode="auto">
            <a:xfrm>
              <a:off x="8180" y="7260"/>
              <a:ext cx="86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16625" name="Line 19"/>
            <p:cNvSpPr>
              <a:spLocks noChangeShapeType="1"/>
            </p:cNvSpPr>
            <p:nvPr/>
          </p:nvSpPr>
          <p:spPr bwMode="auto">
            <a:xfrm>
              <a:off x="8180" y="7700"/>
              <a:ext cx="86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</p:grpSp>
      <p:sp>
        <p:nvSpPr>
          <p:cNvPr id="16397" name="Rectangle 20"/>
          <p:cNvSpPr>
            <a:spLocks noChangeArrowheads="1"/>
          </p:cNvSpPr>
          <p:nvPr/>
        </p:nvSpPr>
        <p:spPr bwMode="auto">
          <a:xfrm>
            <a:off x="5410200" y="3009900"/>
            <a:ext cx="714375" cy="6985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sv-SE" sz="1200"/>
          </a:p>
          <a:p>
            <a:pPr algn="ctr" eaLnBrk="1" hangingPunct="1"/>
            <a:r>
              <a:rPr lang="sv-SE" altLang="sv-SE" sz="1200"/>
              <a:t>Set-up</a:t>
            </a:r>
          </a:p>
          <a:p>
            <a:pPr algn="ctr" eaLnBrk="1" hangingPunct="1"/>
            <a:r>
              <a:rPr lang="sv-SE" altLang="sv-SE" sz="1200"/>
              <a:t>cell</a:t>
            </a:r>
            <a:endParaRPr lang="en-US" altLang="sv-SE"/>
          </a:p>
        </p:txBody>
      </p:sp>
      <p:sp>
        <p:nvSpPr>
          <p:cNvPr id="16398" name="Text Box 21"/>
          <p:cNvSpPr txBox="1">
            <a:spLocks noChangeAspect="1" noChangeArrowheads="1"/>
          </p:cNvSpPr>
          <p:nvPr/>
        </p:nvSpPr>
        <p:spPr bwMode="auto">
          <a:xfrm>
            <a:off x="4829175" y="2997200"/>
            <a:ext cx="473075" cy="774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 dirty="0">
                <a:latin typeface="Helvetica" pitchFamily="34" charset="0"/>
              </a:rPr>
              <a:t>a</a:t>
            </a:r>
            <a:r>
              <a:rPr lang="en-US" altLang="sv-SE" sz="1400" baseline="-25000" dirty="0">
                <a:latin typeface="Helvetica" pitchFamily="34" charset="0"/>
              </a:rPr>
              <a:t>2</a:t>
            </a:r>
          </a:p>
          <a:p>
            <a:pPr eaLnBrk="1" hangingPunct="1"/>
            <a:endParaRPr lang="en-US" altLang="sv-SE" sz="1400" baseline="-25000" dirty="0">
              <a:latin typeface="Helvetica" pitchFamily="34" charset="0"/>
            </a:endParaRPr>
          </a:p>
          <a:p>
            <a:pPr eaLnBrk="1" hangingPunct="1"/>
            <a:r>
              <a:rPr lang="en-US" altLang="sv-SE" sz="1400" dirty="0">
                <a:latin typeface="Helvetica" pitchFamily="34" charset="0"/>
              </a:rPr>
              <a:t>b</a:t>
            </a:r>
            <a:r>
              <a:rPr lang="en-US" altLang="sv-SE" sz="1400" baseline="-25000" dirty="0">
                <a:latin typeface="Helvetica" pitchFamily="34" charset="0"/>
              </a:rPr>
              <a:t>2</a:t>
            </a:r>
            <a:endParaRPr lang="en-US" altLang="sv-SE" dirty="0"/>
          </a:p>
        </p:txBody>
      </p:sp>
      <p:grpSp>
        <p:nvGrpSpPr>
          <p:cNvPr id="16400" name="Group 23"/>
          <p:cNvGrpSpPr>
            <a:grpSpLocks/>
          </p:cNvGrpSpPr>
          <p:nvPr/>
        </p:nvGrpSpPr>
        <p:grpSpPr bwMode="auto">
          <a:xfrm>
            <a:off x="5194300" y="2514600"/>
            <a:ext cx="1130300" cy="279400"/>
            <a:chOff x="8180" y="7260"/>
            <a:chExt cx="860" cy="440"/>
          </a:xfrm>
        </p:grpSpPr>
        <p:sp>
          <p:nvSpPr>
            <p:cNvPr id="16622" name="Line 24"/>
            <p:cNvSpPr>
              <a:spLocks noChangeShapeType="1"/>
            </p:cNvSpPr>
            <p:nvPr/>
          </p:nvSpPr>
          <p:spPr bwMode="auto">
            <a:xfrm>
              <a:off x="8180" y="7260"/>
              <a:ext cx="86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16623" name="Line 25"/>
            <p:cNvSpPr>
              <a:spLocks noChangeShapeType="1"/>
            </p:cNvSpPr>
            <p:nvPr/>
          </p:nvSpPr>
          <p:spPr bwMode="auto">
            <a:xfrm>
              <a:off x="8180" y="7700"/>
              <a:ext cx="86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</p:grpSp>
      <p:sp>
        <p:nvSpPr>
          <p:cNvPr id="16401" name="Rectangle 26"/>
          <p:cNvSpPr>
            <a:spLocks noChangeArrowheads="1"/>
          </p:cNvSpPr>
          <p:nvPr/>
        </p:nvSpPr>
        <p:spPr bwMode="auto">
          <a:xfrm>
            <a:off x="5410200" y="2311400"/>
            <a:ext cx="714375" cy="6985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sv-SE" sz="1200"/>
          </a:p>
          <a:p>
            <a:pPr algn="ctr" eaLnBrk="1" hangingPunct="1"/>
            <a:r>
              <a:rPr lang="sv-SE" altLang="sv-SE" sz="1200"/>
              <a:t>Set-up</a:t>
            </a:r>
          </a:p>
          <a:p>
            <a:pPr algn="ctr" eaLnBrk="1" hangingPunct="1"/>
            <a:r>
              <a:rPr lang="sv-SE" altLang="sv-SE" sz="1200"/>
              <a:t>cell</a:t>
            </a:r>
            <a:endParaRPr lang="en-US" altLang="sv-SE"/>
          </a:p>
        </p:txBody>
      </p:sp>
      <p:sp>
        <p:nvSpPr>
          <p:cNvPr id="16402" name="Text Box 27"/>
          <p:cNvSpPr txBox="1">
            <a:spLocks noChangeAspect="1" noChangeArrowheads="1"/>
          </p:cNvSpPr>
          <p:nvPr/>
        </p:nvSpPr>
        <p:spPr bwMode="auto">
          <a:xfrm>
            <a:off x="4829175" y="2298700"/>
            <a:ext cx="473075" cy="774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>
                <a:latin typeface="Helvetica" pitchFamily="34" charset="0"/>
              </a:rPr>
              <a:t>a</a:t>
            </a:r>
            <a:r>
              <a:rPr lang="en-US" altLang="sv-SE" sz="1400" baseline="-25000">
                <a:latin typeface="Helvetica" pitchFamily="34" charset="0"/>
              </a:rPr>
              <a:t>3</a:t>
            </a:r>
          </a:p>
          <a:p>
            <a:pPr eaLnBrk="1" hangingPunct="1"/>
            <a:endParaRPr lang="en-US" altLang="sv-SE" sz="1400" baseline="-25000">
              <a:latin typeface="Helvetica" pitchFamily="34" charset="0"/>
            </a:endParaRPr>
          </a:p>
          <a:p>
            <a:pPr eaLnBrk="1" hangingPunct="1"/>
            <a:r>
              <a:rPr lang="en-US" altLang="sv-SE" sz="1400">
                <a:latin typeface="Helvetica" pitchFamily="34" charset="0"/>
              </a:rPr>
              <a:t>b</a:t>
            </a:r>
            <a:r>
              <a:rPr lang="en-US" altLang="sv-SE" sz="1400" baseline="-25000">
                <a:latin typeface="Helvetica" pitchFamily="34" charset="0"/>
              </a:rPr>
              <a:t>3</a:t>
            </a:r>
            <a:endParaRPr lang="en-US" altLang="sv-SE"/>
          </a:p>
        </p:txBody>
      </p:sp>
      <p:sp>
        <p:nvSpPr>
          <p:cNvPr id="16411" name="Text Box 44"/>
          <p:cNvSpPr txBox="1">
            <a:spLocks noChangeAspect="1" noChangeArrowheads="1"/>
          </p:cNvSpPr>
          <p:nvPr/>
        </p:nvSpPr>
        <p:spPr bwMode="auto">
          <a:xfrm>
            <a:off x="1417638" y="1052513"/>
            <a:ext cx="527050" cy="311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>
                <a:latin typeface="Helvetica" pitchFamily="34" charset="0"/>
              </a:rPr>
              <a:t>V</a:t>
            </a:r>
            <a:r>
              <a:rPr lang="en-US" altLang="sv-SE" sz="1400" baseline="-25000">
                <a:latin typeface="Helvetica" pitchFamily="34" charset="0"/>
              </a:rPr>
              <a:t>DD</a:t>
            </a:r>
            <a:endParaRPr lang="en-US" altLang="sv-SE"/>
          </a:p>
        </p:txBody>
      </p:sp>
      <p:sp>
        <p:nvSpPr>
          <p:cNvPr id="16412" name="Line 45"/>
          <p:cNvSpPr>
            <a:spLocks noChangeAspect="1" noChangeShapeType="1"/>
          </p:cNvSpPr>
          <p:nvPr/>
        </p:nvSpPr>
        <p:spPr bwMode="auto">
          <a:xfrm flipV="1">
            <a:off x="1785938" y="5912151"/>
            <a:ext cx="2430462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413" name="Line 46"/>
          <p:cNvSpPr>
            <a:spLocks noChangeAspect="1" noChangeShapeType="1"/>
          </p:cNvSpPr>
          <p:nvPr/>
        </p:nvSpPr>
        <p:spPr bwMode="auto">
          <a:xfrm flipV="1">
            <a:off x="3009900" y="4611688"/>
            <a:ext cx="1050925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415" name="Line 48"/>
          <p:cNvSpPr>
            <a:spLocks noChangeAspect="1" noChangeShapeType="1"/>
          </p:cNvSpPr>
          <p:nvPr/>
        </p:nvSpPr>
        <p:spPr bwMode="auto">
          <a:xfrm flipV="1">
            <a:off x="3011488" y="5166263"/>
            <a:ext cx="0" cy="749769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416" name="Line 49"/>
          <p:cNvSpPr>
            <a:spLocks noChangeAspect="1" noChangeShapeType="1"/>
          </p:cNvSpPr>
          <p:nvPr/>
        </p:nvSpPr>
        <p:spPr bwMode="auto">
          <a:xfrm flipV="1">
            <a:off x="3594100" y="5062538"/>
            <a:ext cx="45085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417" name="Line 50"/>
          <p:cNvSpPr>
            <a:spLocks noChangeAspect="1" noChangeShapeType="1"/>
          </p:cNvSpPr>
          <p:nvPr/>
        </p:nvSpPr>
        <p:spPr bwMode="auto">
          <a:xfrm flipV="1">
            <a:off x="1954213" y="2723503"/>
            <a:ext cx="0" cy="580743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607" name="Line 52"/>
          <p:cNvSpPr>
            <a:spLocks noChangeAspect="1" noChangeShapeType="1"/>
          </p:cNvSpPr>
          <p:nvPr/>
        </p:nvSpPr>
        <p:spPr bwMode="auto">
          <a:xfrm flipH="1" flipV="1">
            <a:off x="3978007" y="4483161"/>
            <a:ext cx="76468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608" name="Line 53"/>
          <p:cNvSpPr>
            <a:spLocks noChangeAspect="1" noChangeShapeType="1"/>
          </p:cNvSpPr>
          <p:nvPr/>
        </p:nvSpPr>
        <p:spPr bwMode="auto">
          <a:xfrm flipV="1">
            <a:off x="3978007" y="4277384"/>
            <a:ext cx="0" cy="205777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609" name="Line 54"/>
          <p:cNvSpPr>
            <a:spLocks noChangeAspect="1" noChangeShapeType="1"/>
          </p:cNvSpPr>
          <p:nvPr/>
        </p:nvSpPr>
        <p:spPr bwMode="auto">
          <a:xfrm flipV="1">
            <a:off x="3978007" y="4277384"/>
            <a:ext cx="76468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610" name="Line 55"/>
          <p:cNvSpPr>
            <a:spLocks noChangeAspect="1" noChangeShapeType="1"/>
          </p:cNvSpPr>
          <p:nvPr/>
        </p:nvSpPr>
        <p:spPr bwMode="auto">
          <a:xfrm flipV="1">
            <a:off x="3926857" y="4277384"/>
            <a:ext cx="0" cy="205777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611" name="Line 56"/>
          <p:cNvSpPr>
            <a:spLocks noChangeAspect="1" noChangeShapeType="1"/>
          </p:cNvSpPr>
          <p:nvPr/>
        </p:nvSpPr>
        <p:spPr bwMode="auto">
          <a:xfrm flipH="1" flipV="1">
            <a:off x="3748088" y="4380273"/>
            <a:ext cx="178769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613" name="Line 58"/>
          <p:cNvSpPr>
            <a:spLocks noChangeAspect="1" noChangeShapeType="1"/>
          </p:cNvSpPr>
          <p:nvPr/>
        </p:nvSpPr>
        <p:spPr bwMode="auto">
          <a:xfrm flipV="1">
            <a:off x="4054475" y="4485316"/>
            <a:ext cx="0" cy="270834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600" name="Line 60"/>
          <p:cNvSpPr>
            <a:spLocks noChangeAspect="1" noChangeShapeType="1"/>
          </p:cNvSpPr>
          <p:nvPr/>
        </p:nvSpPr>
        <p:spPr bwMode="auto">
          <a:xfrm flipH="1" flipV="1">
            <a:off x="3978007" y="5756814"/>
            <a:ext cx="76468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601" name="Line 61"/>
          <p:cNvSpPr>
            <a:spLocks noChangeAspect="1" noChangeShapeType="1"/>
          </p:cNvSpPr>
          <p:nvPr/>
        </p:nvSpPr>
        <p:spPr bwMode="auto">
          <a:xfrm flipV="1">
            <a:off x="3978007" y="5551703"/>
            <a:ext cx="0" cy="20511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602" name="Line 62"/>
          <p:cNvSpPr>
            <a:spLocks noChangeAspect="1" noChangeShapeType="1"/>
          </p:cNvSpPr>
          <p:nvPr/>
        </p:nvSpPr>
        <p:spPr bwMode="auto">
          <a:xfrm flipV="1">
            <a:off x="3978007" y="5551703"/>
            <a:ext cx="76468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603" name="Line 63"/>
          <p:cNvSpPr>
            <a:spLocks noChangeAspect="1" noChangeShapeType="1"/>
          </p:cNvSpPr>
          <p:nvPr/>
        </p:nvSpPr>
        <p:spPr bwMode="auto">
          <a:xfrm flipV="1">
            <a:off x="3926857" y="5551703"/>
            <a:ext cx="0" cy="20511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604" name="Line 64"/>
          <p:cNvSpPr>
            <a:spLocks noChangeAspect="1" noChangeShapeType="1"/>
          </p:cNvSpPr>
          <p:nvPr/>
        </p:nvSpPr>
        <p:spPr bwMode="auto">
          <a:xfrm flipH="1" flipV="1">
            <a:off x="3748088" y="5654258"/>
            <a:ext cx="178769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605" name="Line 65"/>
          <p:cNvSpPr>
            <a:spLocks noChangeAspect="1" noChangeShapeType="1"/>
          </p:cNvSpPr>
          <p:nvPr/>
        </p:nvSpPr>
        <p:spPr bwMode="auto">
          <a:xfrm flipV="1">
            <a:off x="4054475" y="5414963"/>
            <a:ext cx="0" cy="13674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606" name="Line 66"/>
          <p:cNvSpPr>
            <a:spLocks noChangeAspect="1" noChangeShapeType="1"/>
          </p:cNvSpPr>
          <p:nvPr/>
        </p:nvSpPr>
        <p:spPr bwMode="auto">
          <a:xfrm flipV="1">
            <a:off x="4054475" y="5767173"/>
            <a:ext cx="0" cy="13674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93" name="Line 68"/>
          <p:cNvSpPr>
            <a:spLocks noChangeAspect="1" noChangeShapeType="1"/>
          </p:cNvSpPr>
          <p:nvPr/>
        </p:nvSpPr>
        <p:spPr bwMode="auto">
          <a:xfrm flipH="1" flipV="1">
            <a:off x="3978007" y="5404389"/>
            <a:ext cx="76468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94" name="Line 69"/>
          <p:cNvSpPr>
            <a:spLocks noChangeAspect="1" noChangeShapeType="1"/>
          </p:cNvSpPr>
          <p:nvPr/>
        </p:nvSpPr>
        <p:spPr bwMode="auto">
          <a:xfrm flipV="1">
            <a:off x="3978007" y="5199278"/>
            <a:ext cx="0" cy="20511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95" name="Line 70"/>
          <p:cNvSpPr>
            <a:spLocks noChangeAspect="1" noChangeShapeType="1"/>
          </p:cNvSpPr>
          <p:nvPr/>
        </p:nvSpPr>
        <p:spPr bwMode="auto">
          <a:xfrm flipV="1">
            <a:off x="3978007" y="5199278"/>
            <a:ext cx="76468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96" name="Line 71"/>
          <p:cNvSpPr>
            <a:spLocks noChangeAspect="1" noChangeShapeType="1"/>
          </p:cNvSpPr>
          <p:nvPr/>
        </p:nvSpPr>
        <p:spPr bwMode="auto">
          <a:xfrm flipV="1">
            <a:off x="3926857" y="5199278"/>
            <a:ext cx="0" cy="20511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97" name="Line 72"/>
          <p:cNvSpPr>
            <a:spLocks noChangeAspect="1" noChangeShapeType="1"/>
          </p:cNvSpPr>
          <p:nvPr/>
        </p:nvSpPr>
        <p:spPr bwMode="auto">
          <a:xfrm flipH="1" flipV="1">
            <a:off x="3748088" y="5301833"/>
            <a:ext cx="178769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86" name="Line 76"/>
          <p:cNvSpPr>
            <a:spLocks noChangeAspect="1" noChangeShapeType="1"/>
          </p:cNvSpPr>
          <p:nvPr/>
        </p:nvSpPr>
        <p:spPr bwMode="auto">
          <a:xfrm flipH="1" flipV="1">
            <a:off x="3978007" y="4948776"/>
            <a:ext cx="76468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87" name="Line 77"/>
          <p:cNvSpPr>
            <a:spLocks noChangeAspect="1" noChangeShapeType="1"/>
          </p:cNvSpPr>
          <p:nvPr/>
        </p:nvSpPr>
        <p:spPr bwMode="auto">
          <a:xfrm flipV="1">
            <a:off x="3978007" y="4743665"/>
            <a:ext cx="0" cy="20511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88" name="Line 78"/>
          <p:cNvSpPr>
            <a:spLocks noChangeAspect="1" noChangeShapeType="1"/>
          </p:cNvSpPr>
          <p:nvPr/>
        </p:nvSpPr>
        <p:spPr bwMode="auto">
          <a:xfrm flipV="1">
            <a:off x="3978007" y="4743665"/>
            <a:ext cx="76468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89" name="Line 79"/>
          <p:cNvSpPr>
            <a:spLocks noChangeAspect="1" noChangeShapeType="1"/>
          </p:cNvSpPr>
          <p:nvPr/>
        </p:nvSpPr>
        <p:spPr bwMode="auto">
          <a:xfrm flipV="1">
            <a:off x="3926857" y="4743665"/>
            <a:ext cx="0" cy="20511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90" name="Line 80"/>
          <p:cNvSpPr>
            <a:spLocks noChangeAspect="1" noChangeShapeType="1"/>
          </p:cNvSpPr>
          <p:nvPr/>
        </p:nvSpPr>
        <p:spPr bwMode="auto">
          <a:xfrm flipH="1" flipV="1">
            <a:off x="3748088" y="4846220"/>
            <a:ext cx="178769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92" name="Line 82"/>
          <p:cNvSpPr>
            <a:spLocks noChangeAspect="1" noChangeShapeType="1"/>
          </p:cNvSpPr>
          <p:nvPr/>
        </p:nvSpPr>
        <p:spPr bwMode="auto">
          <a:xfrm flipV="1">
            <a:off x="4054475" y="4950896"/>
            <a:ext cx="0" cy="256103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79" name="Line 84"/>
          <p:cNvSpPr>
            <a:spLocks noChangeAspect="1" noChangeShapeType="1"/>
          </p:cNvSpPr>
          <p:nvPr/>
        </p:nvSpPr>
        <p:spPr bwMode="auto">
          <a:xfrm flipH="1" flipV="1">
            <a:off x="3978007" y="4016914"/>
            <a:ext cx="76468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80" name="Line 85"/>
          <p:cNvSpPr>
            <a:spLocks noChangeAspect="1" noChangeShapeType="1"/>
          </p:cNvSpPr>
          <p:nvPr/>
        </p:nvSpPr>
        <p:spPr bwMode="auto">
          <a:xfrm flipV="1">
            <a:off x="3978007" y="3811803"/>
            <a:ext cx="0" cy="20511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81" name="Line 86"/>
          <p:cNvSpPr>
            <a:spLocks noChangeAspect="1" noChangeShapeType="1"/>
          </p:cNvSpPr>
          <p:nvPr/>
        </p:nvSpPr>
        <p:spPr bwMode="auto">
          <a:xfrm flipV="1">
            <a:off x="3978007" y="3811803"/>
            <a:ext cx="76468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82" name="Line 87"/>
          <p:cNvSpPr>
            <a:spLocks noChangeAspect="1" noChangeShapeType="1"/>
          </p:cNvSpPr>
          <p:nvPr/>
        </p:nvSpPr>
        <p:spPr bwMode="auto">
          <a:xfrm flipV="1">
            <a:off x="3926857" y="3811803"/>
            <a:ext cx="0" cy="20511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83" name="Line 88"/>
          <p:cNvSpPr>
            <a:spLocks noChangeAspect="1" noChangeShapeType="1"/>
          </p:cNvSpPr>
          <p:nvPr/>
        </p:nvSpPr>
        <p:spPr bwMode="auto">
          <a:xfrm flipH="1" flipV="1">
            <a:off x="3748088" y="3914358"/>
            <a:ext cx="178769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84" name="Line 89"/>
          <p:cNvSpPr>
            <a:spLocks noChangeAspect="1" noChangeShapeType="1"/>
          </p:cNvSpPr>
          <p:nvPr/>
        </p:nvSpPr>
        <p:spPr bwMode="auto">
          <a:xfrm flipV="1">
            <a:off x="4054475" y="3675063"/>
            <a:ext cx="0" cy="13674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85" name="Line 90"/>
          <p:cNvSpPr>
            <a:spLocks noChangeAspect="1" noChangeShapeType="1"/>
          </p:cNvSpPr>
          <p:nvPr/>
        </p:nvSpPr>
        <p:spPr bwMode="auto">
          <a:xfrm flipV="1">
            <a:off x="4054475" y="4027272"/>
            <a:ext cx="0" cy="250111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72" name="Line 92"/>
          <p:cNvSpPr>
            <a:spLocks noChangeAspect="1" noChangeShapeType="1"/>
          </p:cNvSpPr>
          <p:nvPr/>
        </p:nvSpPr>
        <p:spPr bwMode="auto">
          <a:xfrm flipH="1" flipV="1">
            <a:off x="2392095" y="4707476"/>
            <a:ext cx="76468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73" name="Line 93"/>
          <p:cNvSpPr>
            <a:spLocks noChangeAspect="1" noChangeShapeType="1"/>
          </p:cNvSpPr>
          <p:nvPr/>
        </p:nvSpPr>
        <p:spPr bwMode="auto">
          <a:xfrm flipV="1">
            <a:off x="2392095" y="4502365"/>
            <a:ext cx="0" cy="20511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74" name="Line 94"/>
          <p:cNvSpPr>
            <a:spLocks noChangeAspect="1" noChangeShapeType="1"/>
          </p:cNvSpPr>
          <p:nvPr/>
        </p:nvSpPr>
        <p:spPr bwMode="auto">
          <a:xfrm flipV="1">
            <a:off x="2392095" y="4502365"/>
            <a:ext cx="76468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75" name="Line 95"/>
          <p:cNvSpPr>
            <a:spLocks noChangeAspect="1" noChangeShapeType="1"/>
          </p:cNvSpPr>
          <p:nvPr/>
        </p:nvSpPr>
        <p:spPr bwMode="auto">
          <a:xfrm flipV="1">
            <a:off x="2340944" y="4502365"/>
            <a:ext cx="0" cy="20511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76" name="Line 96"/>
          <p:cNvSpPr>
            <a:spLocks noChangeAspect="1" noChangeShapeType="1"/>
          </p:cNvSpPr>
          <p:nvPr/>
        </p:nvSpPr>
        <p:spPr bwMode="auto">
          <a:xfrm flipH="1" flipV="1">
            <a:off x="2162175" y="4604920"/>
            <a:ext cx="178769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65" name="Line 100"/>
          <p:cNvSpPr>
            <a:spLocks noChangeAspect="1" noChangeShapeType="1"/>
          </p:cNvSpPr>
          <p:nvPr/>
        </p:nvSpPr>
        <p:spPr bwMode="auto">
          <a:xfrm flipH="1" flipV="1">
            <a:off x="1879545" y="4261512"/>
            <a:ext cx="76864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66" name="Line 101"/>
          <p:cNvSpPr>
            <a:spLocks noChangeAspect="1" noChangeShapeType="1"/>
          </p:cNvSpPr>
          <p:nvPr/>
        </p:nvSpPr>
        <p:spPr bwMode="auto">
          <a:xfrm flipV="1">
            <a:off x="1879545" y="4055735"/>
            <a:ext cx="0" cy="205777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67" name="Line 102"/>
          <p:cNvSpPr>
            <a:spLocks noChangeAspect="1" noChangeShapeType="1"/>
          </p:cNvSpPr>
          <p:nvPr/>
        </p:nvSpPr>
        <p:spPr bwMode="auto">
          <a:xfrm flipV="1">
            <a:off x="1879545" y="4055735"/>
            <a:ext cx="76864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68" name="Line 103"/>
          <p:cNvSpPr>
            <a:spLocks noChangeAspect="1" noChangeShapeType="1"/>
          </p:cNvSpPr>
          <p:nvPr/>
        </p:nvSpPr>
        <p:spPr bwMode="auto">
          <a:xfrm flipV="1">
            <a:off x="1828129" y="4055735"/>
            <a:ext cx="0" cy="205777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69" name="Line 104"/>
          <p:cNvSpPr>
            <a:spLocks noChangeAspect="1" noChangeShapeType="1"/>
          </p:cNvSpPr>
          <p:nvPr/>
        </p:nvSpPr>
        <p:spPr bwMode="auto">
          <a:xfrm flipH="1" flipV="1">
            <a:off x="1648434" y="4158624"/>
            <a:ext cx="179695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58" name="Line 108"/>
          <p:cNvSpPr>
            <a:spLocks noChangeAspect="1" noChangeShapeType="1"/>
          </p:cNvSpPr>
          <p:nvPr/>
        </p:nvSpPr>
        <p:spPr bwMode="auto">
          <a:xfrm flipH="1" flipV="1">
            <a:off x="3516353" y="5542023"/>
            <a:ext cx="76468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59" name="Line 109"/>
          <p:cNvSpPr>
            <a:spLocks noChangeAspect="1" noChangeShapeType="1"/>
          </p:cNvSpPr>
          <p:nvPr/>
        </p:nvSpPr>
        <p:spPr bwMode="auto">
          <a:xfrm flipV="1">
            <a:off x="3516353" y="5336247"/>
            <a:ext cx="0" cy="205776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60" name="Line 110"/>
          <p:cNvSpPr>
            <a:spLocks noChangeAspect="1" noChangeShapeType="1"/>
          </p:cNvSpPr>
          <p:nvPr/>
        </p:nvSpPr>
        <p:spPr bwMode="auto">
          <a:xfrm flipV="1">
            <a:off x="3516353" y="5336247"/>
            <a:ext cx="76468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61" name="Line 111"/>
          <p:cNvSpPr>
            <a:spLocks noChangeAspect="1" noChangeShapeType="1"/>
          </p:cNvSpPr>
          <p:nvPr/>
        </p:nvSpPr>
        <p:spPr bwMode="auto">
          <a:xfrm flipV="1">
            <a:off x="3465202" y="5336247"/>
            <a:ext cx="0" cy="205776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62" name="Line 112"/>
          <p:cNvSpPr>
            <a:spLocks noChangeAspect="1" noChangeShapeType="1"/>
          </p:cNvSpPr>
          <p:nvPr/>
        </p:nvSpPr>
        <p:spPr bwMode="auto">
          <a:xfrm flipH="1" flipV="1">
            <a:off x="3286433" y="5439135"/>
            <a:ext cx="178769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63" name="Line 113"/>
          <p:cNvSpPr>
            <a:spLocks noChangeAspect="1" noChangeShapeType="1"/>
          </p:cNvSpPr>
          <p:nvPr/>
        </p:nvSpPr>
        <p:spPr bwMode="auto">
          <a:xfrm flipV="1">
            <a:off x="3592821" y="5062537"/>
            <a:ext cx="0" cy="273709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64" name="Line 114"/>
          <p:cNvSpPr>
            <a:spLocks noChangeAspect="1" noChangeShapeType="1"/>
          </p:cNvSpPr>
          <p:nvPr/>
        </p:nvSpPr>
        <p:spPr bwMode="auto">
          <a:xfrm flipV="1">
            <a:off x="3592821" y="5544178"/>
            <a:ext cx="0" cy="371854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51" name="Line 116"/>
          <p:cNvSpPr>
            <a:spLocks noChangeAspect="1" noChangeShapeType="1"/>
          </p:cNvSpPr>
          <p:nvPr/>
        </p:nvSpPr>
        <p:spPr bwMode="auto">
          <a:xfrm flipH="1" flipV="1">
            <a:off x="2941670" y="5166264"/>
            <a:ext cx="76468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52" name="Line 117"/>
          <p:cNvSpPr>
            <a:spLocks noChangeAspect="1" noChangeShapeType="1"/>
          </p:cNvSpPr>
          <p:nvPr/>
        </p:nvSpPr>
        <p:spPr bwMode="auto">
          <a:xfrm flipV="1">
            <a:off x="2941670" y="4961153"/>
            <a:ext cx="0" cy="20511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53" name="Line 118"/>
          <p:cNvSpPr>
            <a:spLocks noChangeAspect="1" noChangeShapeType="1"/>
          </p:cNvSpPr>
          <p:nvPr/>
        </p:nvSpPr>
        <p:spPr bwMode="auto">
          <a:xfrm flipV="1">
            <a:off x="2941670" y="4961153"/>
            <a:ext cx="76468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54" name="Line 119"/>
          <p:cNvSpPr>
            <a:spLocks noChangeAspect="1" noChangeShapeType="1"/>
          </p:cNvSpPr>
          <p:nvPr/>
        </p:nvSpPr>
        <p:spPr bwMode="auto">
          <a:xfrm flipV="1">
            <a:off x="2890520" y="4961153"/>
            <a:ext cx="0" cy="20511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55" name="Line 120"/>
          <p:cNvSpPr>
            <a:spLocks noChangeAspect="1" noChangeShapeType="1"/>
          </p:cNvSpPr>
          <p:nvPr/>
        </p:nvSpPr>
        <p:spPr bwMode="auto">
          <a:xfrm flipH="1" flipV="1">
            <a:off x="2711751" y="5063708"/>
            <a:ext cx="178769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427" name="Line 123"/>
          <p:cNvSpPr>
            <a:spLocks noChangeAspect="1" noChangeShapeType="1"/>
          </p:cNvSpPr>
          <p:nvPr/>
        </p:nvSpPr>
        <p:spPr bwMode="auto">
          <a:xfrm flipV="1">
            <a:off x="2468563" y="4146550"/>
            <a:ext cx="1592262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428" name="Line 124"/>
          <p:cNvSpPr>
            <a:spLocks noChangeAspect="1" noChangeShapeType="1"/>
          </p:cNvSpPr>
          <p:nvPr/>
        </p:nvSpPr>
        <p:spPr bwMode="auto">
          <a:xfrm flipV="1">
            <a:off x="1957388" y="3670300"/>
            <a:ext cx="2058987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430" name="Line 126"/>
          <p:cNvSpPr>
            <a:spLocks noChangeAspect="1" noChangeShapeType="1"/>
          </p:cNvSpPr>
          <p:nvPr/>
        </p:nvSpPr>
        <p:spPr bwMode="auto">
          <a:xfrm flipV="1">
            <a:off x="2468563" y="4707475"/>
            <a:ext cx="0" cy="1208558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431" name="Line 127"/>
          <p:cNvSpPr>
            <a:spLocks noChangeAspect="1" noChangeShapeType="1"/>
          </p:cNvSpPr>
          <p:nvPr/>
        </p:nvSpPr>
        <p:spPr bwMode="auto">
          <a:xfrm flipV="1">
            <a:off x="1956409" y="4260034"/>
            <a:ext cx="0" cy="16560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432" name="Line 128"/>
          <p:cNvSpPr>
            <a:spLocks noChangeAspect="1" noChangeShapeType="1"/>
          </p:cNvSpPr>
          <p:nvPr/>
        </p:nvSpPr>
        <p:spPr bwMode="auto">
          <a:xfrm flipV="1">
            <a:off x="1956409" y="3510022"/>
            <a:ext cx="0" cy="5400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433" name="Line 129"/>
          <p:cNvSpPr>
            <a:spLocks noChangeAspect="1" noChangeShapeType="1"/>
          </p:cNvSpPr>
          <p:nvPr/>
        </p:nvSpPr>
        <p:spPr bwMode="auto">
          <a:xfrm flipV="1">
            <a:off x="3011488" y="4611687"/>
            <a:ext cx="0" cy="347447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44" name="Line 131"/>
          <p:cNvSpPr>
            <a:spLocks noChangeAspect="1" noChangeShapeType="1"/>
          </p:cNvSpPr>
          <p:nvPr/>
        </p:nvSpPr>
        <p:spPr bwMode="auto">
          <a:xfrm flipH="1" flipV="1">
            <a:off x="1881836" y="2716751"/>
            <a:ext cx="76468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45" name="Line 132"/>
          <p:cNvSpPr>
            <a:spLocks noChangeAspect="1" noChangeShapeType="1"/>
          </p:cNvSpPr>
          <p:nvPr/>
        </p:nvSpPr>
        <p:spPr bwMode="auto">
          <a:xfrm flipV="1">
            <a:off x="1881836" y="2511640"/>
            <a:ext cx="0" cy="20511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46" name="Line 133"/>
          <p:cNvSpPr>
            <a:spLocks noChangeAspect="1" noChangeShapeType="1"/>
          </p:cNvSpPr>
          <p:nvPr/>
        </p:nvSpPr>
        <p:spPr bwMode="auto">
          <a:xfrm flipV="1">
            <a:off x="1881836" y="2511640"/>
            <a:ext cx="76468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47" name="Line 134"/>
          <p:cNvSpPr>
            <a:spLocks noChangeAspect="1" noChangeShapeType="1"/>
          </p:cNvSpPr>
          <p:nvPr/>
        </p:nvSpPr>
        <p:spPr bwMode="auto">
          <a:xfrm flipV="1">
            <a:off x="1830686" y="2511640"/>
            <a:ext cx="0" cy="20511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48" name="Line 135"/>
          <p:cNvSpPr>
            <a:spLocks noChangeAspect="1" noChangeShapeType="1"/>
          </p:cNvSpPr>
          <p:nvPr/>
        </p:nvSpPr>
        <p:spPr bwMode="auto">
          <a:xfrm flipH="1" flipV="1">
            <a:off x="1651917" y="2614195"/>
            <a:ext cx="178769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435" name="Line 138"/>
          <p:cNvSpPr>
            <a:spLocks noChangeAspect="1" noChangeShapeType="1"/>
          </p:cNvSpPr>
          <p:nvPr/>
        </p:nvSpPr>
        <p:spPr bwMode="auto">
          <a:xfrm flipV="1">
            <a:off x="1952625" y="3162300"/>
            <a:ext cx="525463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37" name="Line 140"/>
          <p:cNvSpPr>
            <a:spLocks noChangeAspect="1" noChangeShapeType="1"/>
          </p:cNvSpPr>
          <p:nvPr/>
        </p:nvSpPr>
        <p:spPr bwMode="auto">
          <a:xfrm flipH="1" flipV="1">
            <a:off x="1879545" y="3510023"/>
            <a:ext cx="76864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38" name="Line 141"/>
          <p:cNvSpPr>
            <a:spLocks noChangeAspect="1" noChangeShapeType="1"/>
          </p:cNvSpPr>
          <p:nvPr/>
        </p:nvSpPr>
        <p:spPr bwMode="auto">
          <a:xfrm flipV="1">
            <a:off x="1879545" y="3304247"/>
            <a:ext cx="0" cy="205776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39" name="Line 142"/>
          <p:cNvSpPr>
            <a:spLocks noChangeAspect="1" noChangeShapeType="1"/>
          </p:cNvSpPr>
          <p:nvPr/>
        </p:nvSpPr>
        <p:spPr bwMode="auto">
          <a:xfrm flipV="1">
            <a:off x="1879545" y="3304247"/>
            <a:ext cx="76864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40" name="Line 143"/>
          <p:cNvSpPr>
            <a:spLocks noChangeAspect="1" noChangeShapeType="1"/>
          </p:cNvSpPr>
          <p:nvPr/>
        </p:nvSpPr>
        <p:spPr bwMode="auto">
          <a:xfrm flipV="1">
            <a:off x="1828129" y="3304247"/>
            <a:ext cx="0" cy="205776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41" name="Line 144"/>
          <p:cNvSpPr>
            <a:spLocks noChangeAspect="1" noChangeShapeType="1"/>
          </p:cNvSpPr>
          <p:nvPr/>
        </p:nvSpPr>
        <p:spPr bwMode="auto">
          <a:xfrm flipH="1" flipV="1">
            <a:off x="1648434" y="3407135"/>
            <a:ext cx="179695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437" name="Line 147"/>
          <p:cNvSpPr>
            <a:spLocks noChangeAspect="1" noChangeShapeType="1"/>
          </p:cNvSpPr>
          <p:nvPr/>
        </p:nvSpPr>
        <p:spPr bwMode="auto">
          <a:xfrm flipV="1">
            <a:off x="1954213" y="1168099"/>
            <a:ext cx="0" cy="1343819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438" name="Text Box 148"/>
          <p:cNvSpPr txBox="1">
            <a:spLocks noChangeAspect="1" noChangeArrowheads="1"/>
          </p:cNvSpPr>
          <p:nvPr/>
        </p:nvSpPr>
        <p:spPr bwMode="auto">
          <a:xfrm>
            <a:off x="1373188" y="3286125"/>
            <a:ext cx="527050" cy="309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>
                <a:latin typeface="Helvetica" pitchFamily="34" charset="0"/>
              </a:rPr>
              <a:t>G</a:t>
            </a:r>
            <a:r>
              <a:rPr lang="en-US" altLang="sv-SE" sz="1400" baseline="-25000">
                <a:latin typeface="Helvetica" pitchFamily="34" charset="0"/>
              </a:rPr>
              <a:t>3</a:t>
            </a:r>
            <a:endParaRPr lang="en-US" altLang="sv-SE"/>
          </a:p>
        </p:txBody>
      </p:sp>
      <p:sp>
        <p:nvSpPr>
          <p:cNvPr id="16439" name="Text Box 149"/>
          <p:cNvSpPr txBox="1">
            <a:spLocks noChangeAspect="1" noChangeArrowheads="1"/>
          </p:cNvSpPr>
          <p:nvPr/>
        </p:nvSpPr>
        <p:spPr bwMode="auto">
          <a:xfrm>
            <a:off x="2981325" y="5229225"/>
            <a:ext cx="525463" cy="309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>
                <a:latin typeface="Helvetica" pitchFamily="34" charset="0"/>
              </a:rPr>
              <a:t>G</a:t>
            </a:r>
            <a:r>
              <a:rPr lang="en-US" altLang="sv-SE" sz="1400" baseline="-25000">
                <a:latin typeface="Helvetica" pitchFamily="34" charset="0"/>
              </a:rPr>
              <a:t>0</a:t>
            </a:r>
            <a:endParaRPr lang="en-US" altLang="sv-SE" sz="1400"/>
          </a:p>
        </p:txBody>
      </p:sp>
      <p:sp>
        <p:nvSpPr>
          <p:cNvPr id="16442" name="Text Box 152"/>
          <p:cNvSpPr txBox="1">
            <a:spLocks noChangeAspect="1" noChangeArrowheads="1"/>
          </p:cNvSpPr>
          <p:nvPr/>
        </p:nvSpPr>
        <p:spPr bwMode="auto">
          <a:xfrm>
            <a:off x="1373188" y="4023326"/>
            <a:ext cx="527050" cy="311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 dirty="0" smtClean="0">
                <a:latin typeface="Helvetica" pitchFamily="34" charset="0"/>
              </a:rPr>
              <a:t>G</a:t>
            </a:r>
            <a:r>
              <a:rPr lang="en-US" altLang="sv-SE" sz="1400" baseline="-25000" dirty="0" smtClean="0">
                <a:latin typeface="Helvetica" pitchFamily="34" charset="0"/>
              </a:rPr>
              <a:t>3</a:t>
            </a:r>
            <a:endParaRPr lang="en-US" altLang="sv-SE" sz="1400" dirty="0"/>
          </a:p>
        </p:txBody>
      </p:sp>
      <p:sp>
        <p:nvSpPr>
          <p:cNvPr id="16443" name="Text Box 153"/>
          <p:cNvSpPr txBox="1">
            <a:spLocks noChangeAspect="1" noChangeArrowheads="1"/>
          </p:cNvSpPr>
          <p:nvPr/>
        </p:nvSpPr>
        <p:spPr bwMode="auto">
          <a:xfrm>
            <a:off x="1397000" y="2482850"/>
            <a:ext cx="527050" cy="311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 dirty="0">
                <a:latin typeface="Helvetica" pitchFamily="34" charset="0"/>
              </a:rPr>
              <a:t>P</a:t>
            </a:r>
            <a:r>
              <a:rPr lang="en-US" altLang="sv-SE" sz="1400" baseline="-25000" dirty="0">
                <a:latin typeface="Helvetica" pitchFamily="34" charset="0"/>
              </a:rPr>
              <a:t>3</a:t>
            </a:r>
            <a:endParaRPr lang="en-US" altLang="sv-SE" dirty="0"/>
          </a:p>
        </p:txBody>
      </p:sp>
      <p:sp>
        <p:nvSpPr>
          <p:cNvPr id="16444" name="Text Box 154"/>
          <p:cNvSpPr txBox="1">
            <a:spLocks noChangeAspect="1" noChangeArrowheads="1"/>
          </p:cNvSpPr>
          <p:nvPr/>
        </p:nvSpPr>
        <p:spPr bwMode="auto">
          <a:xfrm>
            <a:off x="3490913" y="3767138"/>
            <a:ext cx="527050" cy="311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>
                <a:latin typeface="Helvetica" pitchFamily="34" charset="0"/>
              </a:rPr>
              <a:t>P</a:t>
            </a:r>
            <a:r>
              <a:rPr lang="en-US" altLang="sv-SE" sz="1400" baseline="-25000">
                <a:latin typeface="Helvetica" pitchFamily="34" charset="0"/>
              </a:rPr>
              <a:t>3</a:t>
            </a:r>
            <a:endParaRPr lang="en-US" altLang="sv-SE"/>
          </a:p>
        </p:txBody>
      </p:sp>
      <p:sp>
        <p:nvSpPr>
          <p:cNvPr id="16445" name="Text Box 155"/>
          <p:cNvSpPr txBox="1">
            <a:spLocks noChangeAspect="1" noChangeArrowheads="1"/>
          </p:cNvSpPr>
          <p:nvPr/>
        </p:nvSpPr>
        <p:spPr bwMode="auto">
          <a:xfrm>
            <a:off x="3490913" y="4240213"/>
            <a:ext cx="527050" cy="311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>
                <a:latin typeface="Helvetica" pitchFamily="34" charset="0"/>
              </a:rPr>
              <a:t>P</a:t>
            </a:r>
            <a:r>
              <a:rPr lang="en-US" altLang="sv-SE" sz="1400" baseline="-25000">
                <a:latin typeface="Helvetica" pitchFamily="34" charset="0"/>
              </a:rPr>
              <a:t>2</a:t>
            </a:r>
            <a:endParaRPr lang="en-US" altLang="sv-SE" sz="1400"/>
          </a:p>
        </p:txBody>
      </p:sp>
      <p:sp>
        <p:nvSpPr>
          <p:cNvPr id="16446" name="Text Box 156"/>
          <p:cNvSpPr txBox="1">
            <a:spLocks noChangeAspect="1" noChangeArrowheads="1"/>
          </p:cNvSpPr>
          <p:nvPr/>
        </p:nvSpPr>
        <p:spPr bwMode="auto">
          <a:xfrm>
            <a:off x="3490913" y="4706938"/>
            <a:ext cx="527050" cy="309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>
                <a:latin typeface="Helvetica" pitchFamily="34" charset="0"/>
              </a:rPr>
              <a:t>P</a:t>
            </a:r>
            <a:r>
              <a:rPr lang="en-US" altLang="sv-SE" sz="1400" baseline="-25000">
                <a:latin typeface="Helvetica" pitchFamily="34" charset="0"/>
              </a:rPr>
              <a:t>1</a:t>
            </a:r>
            <a:endParaRPr lang="en-US" altLang="sv-SE" sz="1400"/>
          </a:p>
        </p:txBody>
      </p:sp>
      <p:sp>
        <p:nvSpPr>
          <p:cNvPr id="16449" name="Text Box 159"/>
          <p:cNvSpPr txBox="1">
            <a:spLocks noChangeAspect="1" noChangeArrowheads="1"/>
          </p:cNvSpPr>
          <p:nvPr/>
        </p:nvSpPr>
        <p:spPr bwMode="auto">
          <a:xfrm>
            <a:off x="1901244" y="2778204"/>
            <a:ext cx="525462" cy="311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 dirty="0">
                <a:latin typeface="Helvetica" pitchFamily="34" charset="0"/>
              </a:rPr>
              <a:t>G</a:t>
            </a:r>
            <a:r>
              <a:rPr lang="en-US" altLang="sv-SE" sz="1400" baseline="-25000" dirty="0">
                <a:latin typeface="Helvetica" pitchFamily="34" charset="0"/>
              </a:rPr>
              <a:t>2</a:t>
            </a:r>
            <a:endParaRPr lang="en-US" altLang="sv-SE" dirty="0"/>
          </a:p>
        </p:txBody>
      </p:sp>
      <p:sp>
        <p:nvSpPr>
          <p:cNvPr id="16451" name="Text Box 161"/>
          <p:cNvSpPr txBox="1">
            <a:spLocks noChangeAspect="1" noChangeArrowheads="1"/>
          </p:cNvSpPr>
          <p:nvPr/>
        </p:nvSpPr>
        <p:spPr bwMode="auto">
          <a:xfrm>
            <a:off x="2944602" y="1719236"/>
            <a:ext cx="525462" cy="311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 dirty="0">
                <a:latin typeface="Helvetica" pitchFamily="34" charset="0"/>
              </a:rPr>
              <a:t>G</a:t>
            </a:r>
            <a:r>
              <a:rPr lang="en-US" altLang="sv-SE" sz="1400" baseline="-25000" dirty="0">
                <a:latin typeface="Helvetica" pitchFamily="34" charset="0"/>
              </a:rPr>
              <a:t>0</a:t>
            </a:r>
            <a:endParaRPr lang="en-US" altLang="sv-SE" dirty="0"/>
          </a:p>
        </p:txBody>
      </p:sp>
      <p:sp>
        <p:nvSpPr>
          <p:cNvPr id="16452" name="Text Box 162"/>
          <p:cNvSpPr txBox="1">
            <a:spLocks noChangeAspect="1" noChangeArrowheads="1"/>
          </p:cNvSpPr>
          <p:nvPr/>
        </p:nvSpPr>
        <p:spPr bwMode="auto">
          <a:xfrm>
            <a:off x="2415649" y="2277903"/>
            <a:ext cx="527050" cy="311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 dirty="0">
                <a:latin typeface="Helvetica" pitchFamily="34" charset="0"/>
              </a:rPr>
              <a:t>G</a:t>
            </a:r>
            <a:r>
              <a:rPr lang="en-US" altLang="sv-SE" sz="1400" baseline="-25000" dirty="0">
                <a:latin typeface="Helvetica" pitchFamily="34" charset="0"/>
              </a:rPr>
              <a:t>1</a:t>
            </a:r>
            <a:endParaRPr lang="en-US" altLang="sv-SE" dirty="0"/>
          </a:p>
        </p:txBody>
      </p:sp>
      <p:sp>
        <p:nvSpPr>
          <p:cNvPr id="16453" name="Text Box 163"/>
          <p:cNvSpPr txBox="1">
            <a:spLocks noChangeAspect="1" noChangeArrowheads="1"/>
          </p:cNvSpPr>
          <p:nvPr/>
        </p:nvSpPr>
        <p:spPr bwMode="auto">
          <a:xfrm>
            <a:off x="2421097" y="1520666"/>
            <a:ext cx="525463" cy="311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>
                <a:latin typeface="Helvetica" pitchFamily="34" charset="0"/>
              </a:rPr>
              <a:t>P</a:t>
            </a:r>
            <a:r>
              <a:rPr lang="en-US" altLang="sv-SE" sz="1400" baseline="-25000">
                <a:latin typeface="Helvetica" pitchFamily="34" charset="0"/>
              </a:rPr>
              <a:t>1</a:t>
            </a:r>
            <a:endParaRPr lang="en-US" altLang="sv-SE"/>
          </a:p>
        </p:txBody>
      </p:sp>
      <p:sp>
        <p:nvSpPr>
          <p:cNvPr id="16454" name="Text Box 164"/>
          <p:cNvSpPr txBox="1">
            <a:spLocks noChangeAspect="1" noChangeArrowheads="1"/>
          </p:cNvSpPr>
          <p:nvPr/>
        </p:nvSpPr>
        <p:spPr bwMode="auto">
          <a:xfrm>
            <a:off x="2944602" y="1242986"/>
            <a:ext cx="525462" cy="311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>
                <a:latin typeface="Helvetica" pitchFamily="34" charset="0"/>
              </a:rPr>
              <a:t>P</a:t>
            </a:r>
            <a:r>
              <a:rPr lang="en-US" altLang="sv-SE" sz="1400" baseline="-25000">
                <a:latin typeface="Helvetica" pitchFamily="34" charset="0"/>
              </a:rPr>
              <a:t>0</a:t>
            </a:r>
            <a:endParaRPr lang="en-US" altLang="sv-SE"/>
          </a:p>
        </p:txBody>
      </p:sp>
      <p:sp>
        <p:nvSpPr>
          <p:cNvPr id="16455" name="Text Box 165"/>
          <p:cNvSpPr txBox="1">
            <a:spLocks noChangeAspect="1" noChangeArrowheads="1"/>
          </p:cNvSpPr>
          <p:nvPr/>
        </p:nvSpPr>
        <p:spPr bwMode="auto">
          <a:xfrm>
            <a:off x="3467365" y="1268015"/>
            <a:ext cx="525463" cy="311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 dirty="0" err="1">
                <a:latin typeface="Helvetica" pitchFamily="34" charset="0"/>
              </a:rPr>
              <a:t>C</a:t>
            </a:r>
            <a:r>
              <a:rPr lang="en-US" altLang="sv-SE" sz="1400" baseline="-25000" dirty="0" err="1">
                <a:latin typeface="Helvetica" pitchFamily="34" charset="0"/>
              </a:rPr>
              <a:t>in</a:t>
            </a:r>
            <a:endParaRPr lang="en-US" altLang="sv-SE" dirty="0"/>
          </a:p>
        </p:txBody>
      </p:sp>
      <p:sp>
        <p:nvSpPr>
          <p:cNvPr id="16456" name="Line 223"/>
          <p:cNvSpPr>
            <a:spLocks noChangeAspect="1" noChangeShapeType="1"/>
          </p:cNvSpPr>
          <p:nvPr/>
        </p:nvSpPr>
        <p:spPr bwMode="auto">
          <a:xfrm flipV="1">
            <a:off x="1709738" y="1174750"/>
            <a:ext cx="2506662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30" name="Line 167"/>
          <p:cNvSpPr>
            <a:spLocks noChangeAspect="1" noChangeShapeType="1"/>
          </p:cNvSpPr>
          <p:nvPr/>
        </p:nvSpPr>
        <p:spPr bwMode="auto">
          <a:xfrm flipH="1" flipV="1">
            <a:off x="2929861" y="1767427"/>
            <a:ext cx="76864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31" name="Line 168"/>
          <p:cNvSpPr>
            <a:spLocks noChangeAspect="1" noChangeShapeType="1"/>
          </p:cNvSpPr>
          <p:nvPr/>
        </p:nvSpPr>
        <p:spPr bwMode="auto">
          <a:xfrm flipV="1">
            <a:off x="2929861" y="1562316"/>
            <a:ext cx="0" cy="20511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32" name="Line 169"/>
          <p:cNvSpPr>
            <a:spLocks noChangeAspect="1" noChangeShapeType="1"/>
          </p:cNvSpPr>
          <p:nvPr/>
        </p:nvSpPr>
        <p:spPr bwMode="auto">
          <a:xfrm flipV="1">
            <a:off x="2929861" y="1562316"/>
            <a:ext cx="76864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33" name="Line 170"/>
          <p:cNvSpPr>
            <a:spLocks noChangeAspect="1" noChangeShapeType="1"/>
          </p:cNvSpPr>
          <p:nvPr/>
        </p:nvSpPr>
        <p:spPr bwMode="auto">
          <a:xfrm flipV="1">
            <a:off x="2878445" y="1562316"/>
            <a:ext cx="0" cy="20511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34" name="Line 171"/>
          <p:cNvSpPr>
            <a:spLocks noChangeAspect="1" noChangeShapeType="1"/>
          </p:cNvSpPr>
          <p:nvPr/>
        </p:nvSpPr>
        <p:spPr bwMode="auto">
          <a:xfrm flipH="1" flipV="1">
            <a:off x="2698750" y="1664871"/>
            <a:ext cx="179695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35" name="Line 172"/>
          <p:cNvSpPr>
            <a:spLocks noChangeAspect="1" noChangeShapeType="1"/>
          </p:cNvSpPr>
          <p:nvPr/>
        </p:nvSpPr>
        <p:spPr bwMode="auto">
          <a:xfrm flipV="1">
            <a:off x="3006725" y="1425576"/>
            <a:ext cx="0" cy="13674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23" name="Line 175"/>
          <p:cNvSpPr>
            <a:spLocks noChangeAspect="1" noChangeShapeType="1"/>
          </p:cNvSpPr>
          <p:nvPr/>
        </p:nvSpPr>
        <p:spPr bwMode="auto">
          <a:xfrm flipH="1" flipV="1">
            <a:off x="3482311" y="1518189"/>
            <a:ext cx="76864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24" name="Line 176"/>
          <p:cNvSpPr>
            <a:spLocks noChangeAspect="1" noChangeShapeType="1"/>
          </p:cNvSpPr>
          <p:nvPr/>
        </p:nvSpPr>
        <p:spPr bwMode="auto">
          <a:xfrm flipV="1">
            <a:off x="3482311" y="1313078"/>
            <a:ext cx="0" cy="20511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25" name="Line 177"/>
          <p:cNvSpPr>
            <a:spLocks noChangeAspect="1" noChangeShapeType="1"/>
          </p:cNvSpPr>
          <p:nvPr/>
        </p:nvSpPr>
        <p:spPr bwMode="auto">
          <a:xfrm flipV="1">
            <a:off x="3482311" y="1313078"/>
            <a:ext cx="76864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26" name="Line 178"/>
          <p:cNvSpPr>
            <a:spLocks noChangeAspect="1" noChangeShapeType="1"/>
          </p:cNvSpPr>
          <p:nvPr/>
        </p:nvSpPr>
        <p:spPr bwMode="auto">
          <a:xfrm flipV="1">
            <a:off x="3430895" y="1313078"/>
            <a:ext cx="0" cy="20511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27" name="Line 179"/>
          <p:cNvSpPr>
            <a:spLocks noChangeAspect="1" noChangeShapeType="1"/>
          </p:cNvSpPr>
          <p:nvPr/>
        </p:nvSpPr>
        <p:spPr bwMode="auto">
          <a:xfrm flipH="1" flipV="1">
            <a:off x="3251200" y="1415633"/>
            <a:ext cx="179695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28" name="Line 180"/>
          <p:cNvSpPr>
            <a:spLocks noChangeAspect="1" noChangeShapeType="1"/>
          </p:cNvSpPr>
          <p:nvPr/>
        </p:nvSpPr>
        <p:spPr bwMode="auto">
          <a:xfrm flipV="1">
            <a:off x="3559175" y="1176338"/>
            <a:ext cx="0" cy="13674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16" name="Line 183"/>
          <p:cNvSpPr>
            <a:spLocks noChangeAspect="1" noChangeShapeType="1"/>
          </p:cNvSpPr>
          <p:nvPr/>
        </p:nvSpPr>
        <p:spPr bwMode="auto">
          <a:xfrm flipH="1" flipV="1">
            <a:off x="3478109" y="2005552"/>
            <a:ext cx="76522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17" name="Line 184"/>
          <p:cNvSpPr>
            <a:spLocks noChangeAspect="1" noChangeShapeType="1"/>
          </p:cNvSpPr>
          <p:nvPr/>
        </p:nvSpPr>
        <p:spPr bwMode="auto">
          <a:xfrm flipV="1">
            <a:off x="3478109" y="1800441"/>
            <a:ext cx="0" cy="20511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18" name="Line 185"/>
          <p:cNvSpPr>
            <a:spLocks noChangeAspect="1" noChangeShapeType="1"/>
          </p:cNvSpPr>
          <p:nvPr/>
        </p:nvSpPr>
        <p:spPr bwMode="auto">
          <a:xfrm flipV="1">
            <a:off x="3478109" y="1800441"/>
            <a:ext cx="76522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19" name="Line 186"/>
          <p:cNvSpPr>
            <a:spLocks noChangeAspect="1" noChangeShapeType="1"/>
          </p:cNvSpPr>
          <p:nvPr/>
        </p:nvSpPr>
        <p:spPr bwMode="auto">
          <a:xfrm flipV="1">
            <a:off x="3426922" y="1800441"/>
            <a:ext cx="0" cy="20511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20" name="Line 187"/>
          <p:cNvSpPr>
            <a:spLocks noChangeAspect="1" noChangeShapeType="1"/>
          </p:cNvSpPr>
          <p:nvPr/>
        </p:nvSpPr>
        <p:spPr bwMode="auto">
          <a:xfrm flipH="1" flipV="1">
            <a:off x="3248025" y="1902996"/>
            <a:ext cx="178897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21" name="Line 188"/>
          <p:cNvSpPr>
            <a:spLocks noChangeAspect="1" noChangeShapeType="1"/>
          </p:cNvSpPr>
          <p:nvPr/>
        </p:nvSpPr>
        <p:spPr bwMode="auto">
          <a:xfrm flipV="1">
            <a:off x="3563938" y="1518189"/>
            <a:ext cx="0" cy="2880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22" name="Line 189"/>
          <p:cNvSpPr>
            <a:spLocks noChangeAspect="1" noChangeShapeType="1"/>
          </p:cNvSpPr>
          <p:nvPr/>
        </p:nvSpPr>
        <p:spPr bwMode="auto">
          <a:xfrm flipV="1">
            <a:off x="3554631" y="2005552"/>
            <a:ext cx="0" cy="1620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09" name="Line 191"/>
          <p:cNvSpPr>
            <a:spLocks noChangeAspect="1" noChangeShapeType="1"/>
          </p:cNvSpPr>
          <p:nvPr/>
        </p:nvSpPr>
        <p:spPr bwMode="auto">
          <a:xfrm flipH="1" flipV="1">
            <a:off x="3948146" y="1518189"/>
            <a:ext cx="76468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10" name="Line 192"/>
          <p:cNvSpPr>
            <a:spLocks noChangeAspect="1" noChangeShapeType="1"/>
          </p:cNvSpPr>
          <p:nvPr/>
        </p:nvSpPr>
        <p:spPr bwMode="auto">
          <a:xfrm flipV="1">
            <a:off x="3948146" y="1313078"/>
            <a:ext cx="0" cy="20511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11" name="Line 193"/>
          <p:cNvSpPr>
            <a:spLocks noChangeAspect="1" noChangeShapeType="1"/>
          </p:cNvSpPr>
          <p:nvPr/>
        </p:nvSpPr>
        <p:spPr bwMode="auto">
          <a:xfrm flipV="1">
            <a:off x="3948146" y="1313078"/>
            <a:ext cx="76468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12" name="Line 194"/>
          <p:cNvSpPr>
            <a:spLocks noChangeAspect="1" noChangeShapeType="1"/>
          </p:cNvSpPr>
          <p:nvPr/>
        </p:nvSpPr>
        <p:spPr bwMode="auto">
          <a:xfrm flipV="1">
            <a:off x="3896995" y="1313078"/>
            <a:ext cx="0" cy="20511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13" name="Line 195"/>
          <p:cNvSpPr>
            <a:spLocks noChangeAspect="1" noChangeShapeType="1"/>
          </p:cNvSpPr>
          <p:nvPr/>
        </p:nvSpPr>
        <p:spPr bwMode="auto">
          <a:xfrm flipH="1" flipV="1">
            <a:off x="3718226" y="1415633"/>
            <a:ext cx="178769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14" name="Line 196"/>
          <p:cNvSpPr>
            <a:spLocks noChangeAspect="1" noChangeShapeType="1"/>
          </p:cNvSpPr>
          <p:nvPr/>
        </p:nvSpPr>
        <p:spPr bwMode="auto">
          <a:xfrm flipV="1">
            <a:off x="4024614" y="1176338"/>
            <a:ext cx="0" cy="13674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15" name="Line 197"/>
          <p:cNvSpPr>
            <a:spLocks noChangeAspect="1" noChangeShapeType="1"/>
          </p:cNvSpPr>
          <p:nvPr/>
        </p:nvSpPr>
        <p:spPr bwMode="auto">
          <a:xfrm flipV="1">
            <a:off x="4024614" y="1518189"/>
            <a:ext cx="0" cy="1620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02" name="Line 199"/>
          <p:cNvSpPr>
            <a:spLocks noChangeAspect="1" noChangeShapeType="1"/>
          </p:cNvSpPr>
          <p:nvPr/>
        </p:nvSpPr>
        <p:spPr bwMode="auto">
          <a:xfrm flipH="1" flipV="1">
            <a:off x="2926782" y="2513552"/>
            <a:ext cx="76468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03" name="Line 200"/>
          <p:cNvSpPr>
            <a:spLocks noChangeAspect="1" noChangeShapeType="1"/>
          </p:cNvSpPr>
          <p:nvPr/>
        </p:nvSpPr>
        <p:spPr bwMode="auto">
          <a:xfrm flipV="1">
            <a:off x="2926782" y="2308441"/>
            <a:ext cx="0" cy="20511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04" name="Line 201"/>
          <p:cNvSpPr>
            <a:spLocks noChangeAspect="1" noChangeShapeType="1"/>
          </p:cNvSpPr>
          <p:nvPr/>
        </p:nvSpPr>
        <p:spPr bwMode="auto">
          <a:xfrm flipV="1">
            <a:off x="2926782" y="2308441"/>
            <a:ext cx="76468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05" name="Line 202"/>
          <p:cNvSpPr>
            <a:spLocks noChangeAspect="1" noChangeShapeType="1"/>
          </p:cNvSpPr>
          <p:nvPr/>
        </p:nvSpPr>
        <p:spPr bwMode="auto">
          <a:xfrm flipV="1">
            <a:off x="2875631" y="2308441"/>
            <a:ext cx="0" cy="20511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06" name="Line 203"/>
          <p:cNvSpPr>
            <a:spLocks noChangeAspect="1" noChangeShapeType="1"/>
          </p:cNvSpPr>
          <p:nvPr/>
        </p:nvSpPr>
        <p:spPr bwMode="auto">
          <a:xfrm flipH="1" flipV="1">
            <a:off x="2696862" y="2410996"/>
            <a:ext cx="178769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08" name="Line 205"/>
          <p:cNvSpPr>
            <a:spLocks noChangeAspect="1" noChangeShapeType="1"/>
          </p:cNvSpPr>
          <p:nvPr/>
        </p:nvSpPr>
        <p:spPr bwMode="auto">
          <a:xfrm flipV="1">
            <a:off x="3003250" y="2523911"/>
            <a:ext cx="0" cy="13674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479" name="Line 206"/>
          <p:cNvSpPr>
            <a:spLocks noChangeAspect="1" noChangeShapeType="1"/>
          </p:cNvSpPr>
          <p:nvPr/>
        </p:nvSpPr>
        <p:spPr bwMode="auto">
          <a:xfrm flipV="1">
            <a:off x="2470150" y="2662238"/>
            <a:ext cx="534988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495" name="Line 208"/>
          <p:cNvSpPr>
            <a:spLocks noChangeAspect="1" noChangeShapeType="1"/>
          </p:cNvSpPr>
          <p:nvPr/>
        </p:nvSpPr>
        <p:spPr bwMode="auto">
          <a:xfrm flipH="1" flipV="1">
            <a:off x="2393286" y="3010439"/>
            <a:ext cx="76864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496" name="Line 209"/>
          <p:cNvSpPr>
            <a:spLocks noChangeAspect="1" noChangeShapeType="1"/>
          </p:cNvSpPr>
          <p:nvPr/>
        </p:nvSpPr>
        <p:spPr bwMode="auto">
          <a:xfrm flipV="1">
            <a:off x="2393286" y="2805328"/>
            <a:ext cx="0" cy="20511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497" name="Line 210"/>
          <p:cNvSpPr>
            <a:spLocks noChangeAspect="1" noChangeShapeType="1"/>
          </p:cNvSpPr>
          <p:nvPr/>
        </p:nvSpPr>
        <p:spPr bwMode="auto">
          <a:xfrm flipV="1">
            <a:off x="2393286" y="2805328"/>
            <a:ext cx="76864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498" name="Line 211"/>
          <p:cNvSpPr>
            <a:spLocks noChangeAspect="1" noChangeShapeType="1"/>
          </p:cNvSpPr>
          <p:nvPr/>
        </p:nvSpPr>
        <p:spPr bwMode="auto">
          <a:xfrm flipV="1">
            <a:off x="2341870" y="2805328"/>
            <a:ext cx="0" cy="20511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499" name="Line 212"/>
          <p:cNvSpPr>
            <a:spLocks noChangeAspect="1" noChangeShapeType="1"/>
          </p:cNvSpPr>
          <p:nvPr/>
        </p:nvSpPr>
        <p:spPr bwMode="auto">
          <a:xfrm flipH="1" flipV="1">
            <a:off x="2162175" y="2907883"/>
            <a:ext cx="179695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01" name="Line 214"/>
          <p:cNvSpPr>
            <a:spLocks noChangeAspect="1" noChangeShapeType="1"/>
          </p:cNvSpPr>
          <p:nvPr/>
        </p:nvSpPr>
        <p:spPr bwMode="auto">
          <a:xfrm flipV="1">
            <a:off x="2470150" y="3010439"/>
            <a:ext cx="0" cy="1620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482" name="Line 224"/>
          <p:cNvSpPr>
            <a:spLocks noChangeAspect="1" noChangeShapeType="1"/>
          </p:cNvSpPr>
          <p:nvPr/>
        </p:nvSpPr>
        <p:spPr bwMode="auto">
          <a:xfrm flipV="1">
            <a:off x="2473325" y="2540409"/>
            <a:ext cx="0" cy="2700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483" name="Line 225"/>
          <p:cNvSpPr>
            <a:spLocks noChangeAspect="1" noChangeShapeType="1"/>
          </p:cNvSpPr>
          <p:nvPr/>
        </p:nvSpPr>
        <p:spPr bwMode="auto">
          <a:xfrm flipV="1">
            <a:off x="2473934" y="1179511"/>
            <a:ext cx="0" cy="11520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484" name="Line 226"/>
          <p:cNvSpPr>
            <a:spLocks noChangeAspect="1" noChangeShapeType="1"/>
          </p:cNvSpPr>
          <p:nvPr/>
        </p:nvSpPr>
        <p:spPr bwMode="auto">
          <a:xfrm flipV="1">
            <a:off x="3009900" y="1185863"/>
            <a:ext cx="0" cy="3556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486" name="Line 228"/>
          <p:cNvSpPr>
            <a:spLocks noChangeAspect="1" noChangeShapeType="1"/>
          </p:cNvSpPr>
          <p:nvPr/>
        </p:nvSpPr>
        <p:spPr bwMode="auto">
          <a:xfrm>
            <a:off x="3566126" y="1670051"/>
            <a:ext cx="466725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487" name="Line 229"/>
          <p:cNvSpPr>
            <a:spLocks noChangeAspect="1" noChangeShapeType="1"/>
          </p:cNvSpPr>
          <p:nvPr/>
        </p:nvSpPr>
        <p:spPr bwMode="auto">
          <a:xfrm flipV="1">
            <a:off x="3005137" y="2163763"/>
            <a:ext cx="5580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458" name="Line 230"/>
          <p:cNvSpPr>
            <a:spLocks noChangeShapeType="1"/>
          </p:cNvSpPr>
          <p:nvPr/>
        </p:nvSpPr>
        <p:spPr bwMode="auto">
          <a:xfrm flipV="1">
            <a:off x="2468563" y="4146550"/>
            <a:ext cx="0" cy="360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459" name="Text Box 231"/>
          <p:cNvSpPr txBox="1">
            <a:spLocks noChangeAspect="1" noChangeArrowheads="1"/>
          </p:cNvSpPr>
          <p:nvPr/>
        </p:nvSpPr>
        <p:spPr bwMode="auto">
          <a:xfrm>
            <a:off x="1373188" y="5707063"/>
            <a:ext cx="527050" cy="311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>
                <a:latin typeface="Helvetica" pitchFamily="34" charset="0"/>
              </a:rPr>
              <a:t>V</a:t>
            </a:r>
            <a:r>
              <a:rPr lang="en-US" altLang="sv-SE" sz="1400" baseline="-25000">
                <a:latin typeface="Helvetica" pitchFamily="34" charset="0"/>
              </a:rPr>
              <a:t>SS</a:t>
            </a:r>
            <a:endParaRPr lang="en-US" altLang="sv-SE"/>
          </a:p>
        </p:txBody>
      </p:sp>
      <p:sp>
        <p:nvSpPr>
          <p:cNvPr id="16460" name="Line 233"/>
          <p:cNvSpPr>
            <a:spLocks noChangeAspect="1" noChangeShapeType="1"/>
          </p:cNvSpPr>
          <p:nvPr/>
        </p:nvSpPr>
        <p:spPr bwMode="auto">
          <a:xfrm flipV="1">
            <a:off x="1948842" y="3670300"/>
            <a:ext cx="2259012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462" name="Rectangle 5"/>
          <p:cNvSpPr>
            <a:spLocks noGrp="1" noChangeArrowheads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mtClean="0"/>
              <a:t>MCC092: Integrated Circuit Design</a:t>
            </a:r>
          </a:p>
        </p:txBody>
      </p:sp>
      <p:sp>
        <p:nvSpPr>
          <p:cNvPr id="16464" name="Text Box 148"/>
          <p:cNvSpPr txBox="1">
            <a:spLocks noChangeAspect="1" noChangeArrowheads="1"/>
          </p:cNvSpPr>
          <p:nvPr/>
        </p:nvSpPr>
        <p:spPr bwMode="auto">
          <a:xfrm>
            <a:off x="4451350" y="1312863"/>
            <a:ext cx="3200400" cy="309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>
                <a:latin typeface="Helvetica" pitchFamily="34" charset="0"/>
              </a:rPr>
              <a:t>C</a:t>
            </a:r>
            <a:r>
              <a:rPr lang="en-US" altLang="sv-SE" sz="1400" baseline="-25000">
                <a:latin typeface="Helvetica" pitchFamily="34" charset="0"/>
              </a:rPr>
              <a:t>out</a:t>
            </a:r>
            <a:r>
              <a:rPr lang="en-US" altLang="sv-SE" sz="1400">
                <a:latin typeface="Helvetica" pitchFamily="34" charset="0"/>
              </a:rPr>
              <a:t>=G</a:t>
            </a:r>
            <a:r>
              <a:rPr lang="en-US" altLang="sv-SE" sz="1400" baseline="-25000">
                <a:latin typeface="Helvetica" pitchFamily="34" charset="0"/>
              </a:rPr>
              <a:t>3</a:t>
            </a:r>
            <a:r>
              <a:rPr lang="en-US" altLang="sv-SE" sz="1400">
                <a:latin typeface="Helvetica" pitchFamily="34" charset="0"/>
              </a:rPr>
              <a:t>+P</a:t>
            </a:r>
            <a:r>
              <a:rPr lang="en-US" altLang="sv-SE" sz="1400" baseline="-25000">
                <a:latin typeface="Helvetica" pitchFamily="34" charset="0"/>
              </a:rPr>
              <a:t>3</a:t>
            </a:r>
            <a:r>
              <a:rPr lang="en-US" altLang="sv-SE" sz="1400">
                <a:latin typeface="Helvetica" pitchFamily="34" charset="0"/>
              </a:rPr>
              <a:t>(G</a:t>
            </a:r>
            <a:r>
              <a:rPr lang="en-US" altLang="sv-SE" sz="1400" baseline="-25000">
                <a:latin typeface="Helvetica" pitchFamily="34" charset="0"/>
              </a:rPr>
              <a:t>2</a:t>
            </a:r>
            <a:r>
              <a:rPr lang="en-US" altLang="sv-SE" sz="1400">
                <a:latin typeface="Helvetica" pitchFamily="34" charset="0"/>
              </a:rPr>
              <a:t>+P</a:t>
            </a:r>
            <a:r>
              <a:rPr lang="en-US" altLang="sv-SE" sz="1400" baseline="-25000">
                <a:latin typeface="Helvetica" pitchFamily="34" charset="0"/>
              </a:rPr>
              <a:t>2</a:t>
            </a:r>
            <a:r>
              <a:rPr lang="en-US" altLang="sv-SE" sz="1400">
                <a:latin typeface="Helvetica" pitchFamily="34" charset="0"/>
              </a:rPr>
              <a:t>(G</a:t>
            </a:r>
            <a:r>
              <a:rPr lang="en-US" altLang="sv-SE" sz="1400" baseline="-25000">
                <a:latin typeface="Helvetica" pitchFamily="34" charset="0"/>
              </a:rPr>
              <a:t>1</a:t>
            </a:r>
            <a:r>
              <a:rPr lang="en-US" altLang="sv-SE" sz="1400">
                <a:latin typeface="Helvetica" pitchFamily="34" charset="0"/>
              </a:rPr>
              <a:t>+P</a:t>
            </a:r>
            <a:r>
              <a:rPr lang="en-US" altLang="sv-SE" sz="1400" baseline="-25000">
                <a:latin typeface="Helvetica" pitchFamily="34" charset="0"/>
              </a:rPr>
              <a:t>1</a:t>
            </a:r>
            <a:r>
              <a:rPr lang="en-US" altLang="sv-SE" sz="1400">
                <a:latin typeface="Helvetica" pitchFamily="34" charset="0"/>
              </a:rPr>
              <a:t>(G</a:t>
            </a:r>
            <a:r>
              <a:rPr lang="en-US" altLang="sv-SE" sz="1400" baseline="-25000">
                <a:latin typeface="Helvetica" pitchFamily="34" charset="0"/>
              </a:rPr>
              <a:t>0</a:t>
            </a:r>
            <a:r>
              <a:rPr lang="en-US" altLang="sv-SE" sz="1400">
                <a:latin typeface="Helvetica" pitchFamily="34" charset="0"/>
              </a:rPr>
              <a:t>+P</a:t>
            </a:r>
            <a:r>
              <a:rPr lang="en-US" altLang="sv-SE" sz="1400" baseline="-25000">
                <a:latin typeface="Helvetica" pitchFamily="34" charset="0"/>
              </a:rPr>
              <a:t>0</a:t>
            </a:r>
            <a:r>
              <a:rPr lang="en-US" altLang="sv-SE" sz="1400">
                <a:latin typeface="Helvetica" pitchFamily="34" charset="0"/>
              </a:rPr>
              <a:t>C</a:t>
            </a:r>
            <a:r>
              <a:rPr lang="en-US" altLang="sv-SE" sz="1400" baseline="-25000">
                <a:latin typeface="Helvetica" pitchFamily="34" charset="0"/>
              </a:rPr>
              <a:t>in</a:t>
            </a:r>
            <a:r>
              <a:rPr lang="en-US" altLang="sv-SE" sz="1400">
                <a:latin typeface="Helvetica" pitchFamily="34" charset="0"/>
              </a:rPr>
              <a:t>)</a:t>
            </a:r>
            <a:endParaRPr lang="en-US" altLang="sv-SE" sz="1400"/>
          </a:p>
        </p:txBody>
      </p:sp>
      <p:sp>
        <p:nvSpPr>
          <p:cNvPr id="16465" name="Oval 103"/>
          <p:cNvSpPr>
            <a:spLocks noChangeAspect="1" noChangeArrowheads="1"/>
          </p:cNvSpPr>
          <p:nvPr/>
        </p:nvSpPr>
        <p:spPr bwMode="auto">
          <a:xfrm flipV="1">
            <a:off x="1757971" y="2573338"/>
            <a:ext cx="63500" cy="63500"/>
          </a:xfrm>
          <a:prstGeom prst="ellipse">
            <a:avLst/>
          </a:prstGeom>
          <a:solidFill>
            <a:schemeClr val="bg1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16466" name="Oval 103"/>
          <p:cNvSpPr>
            <a:spLocks noChangeAspect="1" noChangeArrowheads="1"/>
          </p:cNvSpPr>
          <p:nvPr/>
        </p:nvSpPr>
        <p:spPr bwMode="auto">
          <a:xfrm flipV="1">
            <a:off x="1757663" y="3382963"/>
            <a:ext cx="63500" cy="63500"/>
          </a:xfrm>
          <a:prstGeom prst="ellipse">
            <a:avLst/>
          </a:prstGeom>
          <a:solidFill>
            <a:schemeClr val="bg1"/>
          </a:solidFill>
          <a:ln w="635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16468" name="Oval 103"/>
          <p:cNvSpPr>
            <a:spLocks noChangeAspect="1" noChangeArrowheads="1"/>
          </p:cNvSpPr>
          <p:nvPr/>
        </p:nvSpPr>
        <p:spPr bwMode="auto">
          <a:xfrm flipV="1">
            <a:off x="2273300" y="2878138"/>
            <a:ext cx="63500" cy="63500"/>
          </a:xfrm>
          <a:prstGeom prst="ellipse">
            <a:avLst/>
          </a:prstGeom>
          <a:solidFill>
            <a:schemeClr val="bg1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16469" name="Oval 103"/>
          <p:cNvSpPr>
            <a:spLocks noChangeAspect="1" noChangeArrowheads="1"/>
          </p:cNvSpPr>
          <p:nvPr/>
        </p:nvSpPr>
        <p:spPr bwMode="auto">
          <a:xfrm flipV="1">
            <a:off x="2806700" y="1639888"/>
            <a:ext cx="63500" cy="63500"/>
          </a:xfrm>
          <a:prstGeom prst="ellipse">
            <a:avLst/>
          </a:prstGeom>
          <a:solidFill>
            <a:schemeClr val="bg1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16470" name="Oval 103"/>
          <p:cNvSpPr>
            <a:spLocks noChangeAspect="1" noChangeArrowheads="1"/>
          </p:cNvSpPr>
          <p:nvPr/>
        </p:nvSpPr>
        <p:spPr bwMode="auto">
          <a:xfrm flipV="1">
            <a:off x="2816225" y="2382838"/>
            <a:ext cx="63500" cy="63500"/>
          </a:xfrm>
          <a:prstGeom prst="ellipse">
            <a:avLst/>
          </a:prstGeom>
          <a:solidFill>
            <a:schemeClr val="bg1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16471" name="Oval 103"/>
          <p:cNvSpPr>
            <a:spLocks noChangeAspect="1" noChangeArrowheads="1"/>
          </p:cNvSpPr>
          <p:nvPr/>
        </p:nvSpPr>
        <p:spPr bwMode="auto">
          <a:xfrm flipV="1">
            <a:off x="3368675" y="1392238"/>
            <a:ext cx="63500" cy="63500"/>
          </a:xfrm>
          <a:prstGeom prst="ellipse">
            <a:avLst/>
          </a:prstGeom>
          <a:solidFill>
            <a:schemeClr val="bg1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16472" name="Oval 103"/>
          <p:cNvSpPr>
            <a:spLocks noChangeAspect="1" noChangeArrowheads="1"/>
          </p:cNvSpPr>
          <p:nvPr/>
        </p:nvSpPr>
        <p:spPr bwMode="auto">
          <a:xfrm flipV="1">
            <a:off x="3359150" y="1878013"/>
            <a:ext cx="63500" cy="63500"/>
          </a:xfrm>
          <a:prstGeom prst="ellipse">
            <a:avLst/>
          </a:prstGeom>
          <a:solidFill>
            <a:schemeClr val="bg1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16473" name="Oval 103"/>
          <p:cNvSpPr>
            <a:spLocks noChangeAspect="1" noChangeArrowheads="1"/>
          </p:cNvSpPr>
          <p:nvPr/>
        </p:nvSpPr>
        <p:spPr bwMode="auto">
          <a:xfrm flipV="1">
            <a:off x="3834113" y="1384300"/>
            <a:ext cx="63500" cy="63500"/>
          </a:xfrm>
          <a:prstGeom prst="ellipse">
            <a:avLst/>
          </a:prstGeom>
          <a:solidFill>
            <a:schemeClr val="bg1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246" name="Text Box 157"/>
          <p:cNvSpPr txBox="1">
            <a:spLocks noChangeAspect="1" noChangeArrowheads="1"/>
          </p:cNvSpPr>
          <p:nvPr/>
        </p:nvSpPr>
        <p:spPr bwMode="auto">
          <a:xfrm>
            <a:off x="3521075" y="5192791"/>
            <a:ext cx="527050" cy="309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 dirty="0">
                <a:latin typeface="Helvetica" pitchFamily="34" charset="0"/>
              </a:rPr>
              <a:t>P</a:t>
            </a:r>
            <a:r>
              <a:rPr lang="en-US" altLang="sv-SE" sz="1400" baseline="-25000" dirty="0">
                <a:latin typeface="Helvetica" pitchFamily="34" charset="0"/>
              </a:rPr>
              <a:t>0</a:t>
            </a:r>
            <a:endParaRPr lang="en-US" altLang="sv-SE" sz="1400" dirty="0"/>
          </a:p>
        </p:txBody>
      </p:sp>
      <p:sp>
        <p:nvSpPr>
          <p:cNvPr id="245" name="Line 227"/>
          <p:cNvSpPr>
            <a:spLocks noChangeAspect="1" noChangeShapeType="1"/>
          </p:cNvSpPr>
          <p:nvPr/>
        </p:nvSpPr>
        <p:spPr bwMode="auto">
          <a:xfrm flipV="1">
            <a:off x="3009900" y="1767427"/>
            <a:ext cx="0" cy="541014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05" name="Text Box 150"/>
          <p:cNvSpPr txBox="1">
            <a:spLocks noChangeAspect="1" noChangeArrowheads="1"/>
          </p:cNvSpPr>
          <p:nvPr/>
        </p:nvSpPr>
        <p:spPr bwMode="auto">
          <a:xfrm>
            <a:off x="2441602" y="4943316"/>
            <a:ext cx="525463" cy="311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 dirty="0">
                <a:latin typeface="Helvetica" pitchFamily="34" charset="0"/>
              </a:rPr>
              <a:t>G</a:t>
            </a:r>
            <a:r>
              <a:rPr lang="en-US" altLang="sv-SE" sz="1400" baseline="-25000" dirty="0">
                <a:latin typeface="Helvetica" pitchFamily="34" charset="0"/>
              </a:rPr>
              <a:t>1</a:t>
            </a:r>
            <a:endParaRPr lang="en-US" altLang="sv-SE" sz="1400" dirty="0"/>
          </a:p>
        </p:txBody>
      </p:sp>
      <p:sp>
        <p:nvSpPr>
          <p:cNvPr id="206" name="Text Box 151"/>
          <p:cNvSpPr txBox="1">
            <a:spLocks noChangeAspect="1" noChangeArrowheads="1"/>
          </p:cNvSpPr>
          <p:nvPr/>
        </p:nvSpPr>
        <p:spPr bwMode="auto">
          <a:xfrm>
            <a:off x="1884390" y="4479766"/>
            <a:ext cx="525462" cy="311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 dirty="0">
                <a:latin typeface="Helvetica" pitchFamily="34" charset="0"/>
              </a:rPr>
              <a:t>G</a:t>
            </a:r>
            <a:r>
              <a:rPr lang="en-US" altLang="sv-SE" sz="1400" baseline="-25000" dirty="0">
                <a:latin typeface="Helvetica" pitchFamily="34" charset="0"/>
              </a:rPr>
              <a:t>2</a:t>
            </a:r>
            <a:endParaRPr lang="en-US" altLang="sv-SE" sz="1400" dirty="0"/>
          </a:p>
        </p:txBody>
      </p:sp>
      <p:sp>
        <p:nvSpPr>
          <p:cNvPr id="207" name="Text Box 159"/>
          <p:cNvSpPr txBox="1">
            <a:spLocks noChangeAspect="1" noChangeArrowheads="1"/>
          </p:cNvSpPr>
          <p:nvPr/>
        </p:nvSpPr>
        <p:spPr bwMode="auto">
          <a:xfrm>
            <a:off x="1901244" y="2299628"/>
            <a:ext cx="525462" cy="311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 dirty="0">
                <a:latin typeface="Helvetica" pitchFamily="34" charset="0"/>
              </a:rPr>
              <a:t>P</a:t>
            </a:r>
            <a:r>
              <a:rPr lang="en-US" altLang="sv-SE" sz="1400" baseline="-25000" dirty="0" smtClean="0">
                <a:latin typeface="Helvetica" pitchFamily="34" charset="0"/>
              </a:rPr>
              <a:t>2</a:t>
            </a:r>
            <a:endParaRPr lang="en-US" altLang="sv-SE" dirty="0"/>
          </a:p>
        </p:txBody>
      </p:sp>
      <p:sp>
        <p:nvSpPr>
          <p:cNvPr id="208" name="Line 208"/>
          <p:cNvSpPr>
            <a:spLocks noChangeAspect="1" noChangeShapeType="1"/>
          </p:cNvSpPr>
          <p:nvPr/>
        </p:nvSpPr>
        <p:spPr bwMode="auto">
          <a:xfrm flipH="1" flipV="1">
            <a:off x="2393286" y="2540409"/>
            <a:ext cx="76864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09" name="Line 209"/>
          <p:cNvSpPr>
            <a:spLocks noChangeAspect="1" noChangeShapeType="1"/>
          </p:cNvSpPr>
          <p:nvPr/>
        </p:nvSpPr>
        <p:spPr bwMode="auto">
          <a:xfrm flipV="1">
            <a:off x="2393286" y="2335298"/>
            <a:ext cx="0" cy="20511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10" name="Line 210"/>
          <p:cNvSpPr>
            <a:spLocks noChangeAspect="1" noChangeShapeType="1"/>
          </p:cNvSpPr>
          <p:nvPr/>
        </p:nvSpPr>
        <p:spPr bwMode="auto">
          <a:xfrm flipV="1">
            <a:off x="2393286" y="2335298"/>
            <a:ext cx="76864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11" name="Line 211"/>
          <p:cNvSpPr>
            <a:spLocks noChangeAspect="1" noChangeShapeType="1"/>
          </p:cNvSpPr>
          <p:nvPr/>
        </p:nvSpPr>
        <p:spPr bwMode="auto">
          <a:xfrm flipV="1">
            <a:off x="2341870" y="2335298"/>
            <a:ext cx="0" cy="20511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12" name="Line 212"/>
          <p:cNvSpPr>
            <a:spLocks noChangeAspect="1" noChangeShapeType="1"/>
          </p:cNvSpPr>
          <p:nvPr/>
        </p:nvSpPr>
        <p:spPr bwMode="auto">
          <a:xfrm flipH="1" flipV="1">
            <a:off x="2162175" y="2437853"/>
            <a:ext cx="179695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13" name="Oval 103"/>
          <p:cNvSpPr>
            <a:spLocks noChangeAspect="1" noChangeArrowheads="1"/>
          </p:cNvSpPr>
          <p:nvPr/>
        </p:nvSpPr>
        <p:spPr bwMode="auto">
          <a:xfrm flipV="1">
            <a:off x="2281846" y="2408108"/>
            <a:ext cx="63500" cy="63500"/>
          </a:xfrm>
          <a:prstGeom prst="ellipse">
            <a:avLst/>
          </a:prstGeom>
          <a:solidFill>
            <a:schemeClr val="bg1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sv-SE" smtClean="0"/>
              <a:t>2016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ED6E5F8-F9E8-41A2-8750-8834BED80EBD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  <p:sp>
        <p:nvSpPr>
          <p:cNvPr id="234" name="Line 3"/>
          <p:cNvSpPr>
            <a:spLocks noChangeShapeType="1"/>
          </p:cNvSpPr>
          <p:nvPr/>
        </p:nvSpPr>
        <p:spPr bwMode="auto">
          <a:xfrm>
            <a:off x="7391400" y="1917700"/>
            <a:ext cx="0" cy="35941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35" name="Text Box 10"/>
          <p:cNvSpPr txBox="1">
            <a:spLocks noChangeAspect="1" noChangeArrowheads="1"/>
          </p:cNvSpPr>
          <p:nvPr/>
        </p:nvSpPr>
        <p:spPr bwMode="auto">
          <a:xfrm>
            <a:off x="6393679" y="4406900"/>
            <a:ext cx="473075" cy="774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/>
              <a:t>g</a:t>
            </a:r>
            <a:r>
              <a:rPr lang="en-US" altLang="sv-SE" sz="1400" baseline="-25000"/>
              <a:t>0</a:t>
            </a:r>
          </a:p>
          <a:p>
            <a:pPr eaLnBrk="1" hangingPunct="1"/>
            <a:endParaRPr lang="en-US" altLang="sv-SE" sz="1400" baseline="-25000"/>
          </a:p>
          <a:p>
            <a:pPr eaLnBrk="1" hangingPunct="1"/>
            <a:r>
              <a:rPr lang="en-US" altLang="sv-SE" sz="1400"/>
              <a:t>p</a:t>
            </a:r>
            <a:r>
              <a:rPr lang="en-US" altLang="sv-SE" sz="1400" baseline="-25000"/>
              <a:t>0</a:t>
            </a:r>
            <a:endParaRPr lang="en-US" altLang="sv-SE"/>
          </a:p>
        </p:txBody>
      </p:sp>
      <p:sp>
        <p:nvSpPr>
          <p:cNvPr id="236" name="Text Box 16"/>
          <p:cNvSpPr txBox="1">
            <a:spLocks noChangeAspect="1" noChangeArrowheads="1"/>
          </p:cNvSpPr>
          <p:nvPr/>
        </p:nvSpPr>
        <p:spPr bwMode="auto">
          <a:xfrm>
            <a:off x="6393679" y="3708400"/>
            <a:ext cx="473075" cy="774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/>
              <a:t>g</a:t>
            </a:r>
            <a:r>
              <a:rPr lang="en-US" altLang="sv-SE" sz="1400" baseline="-25000"/>
              <a:t>1</a:t>
            </a:r>
          </a:p>
          <a:p>
            <a:pPr eaLnBrk="1" hangingPunct="1"/>
            <a:endParaRPr lang="en-US" altLang="sv-SE" sz="1400" baseline="-25000"/>
          </a:p>
          <a:p>
            <a:pPr eaLnBrk="1" hangingPunct="1"/>
            <a:r>
              <a:rPr lang="en-US" altLang="sv-SE" sz="1400"/>
              <a:t>p</a:t>
            </a:r>
            <a:r>
              <a:rPr lang="en-US" altLang="sv-SE" sz="1400" baseline="-25000"/>
              <a:t>1</a:t>
            </a:r>
            <a:endParaRPr lang="en-US" altLang="sv-SE"/>
          </a:p>
        </p:txBody>
      </p:sp>
      <p:sp>
        <p:nvSpPr>
          <p:cNvPr id="237" name="Text Box 22"/>
          <p:cNvSpPr txBox="1">
            <a:spLocks noChangeAspect="1" noChangeArrowheads="1"/>
          </p:cNvSpPr>
          <p:nvPr/>
        </p:nvSpPr>
        <p:spPr bwMode="auto">
          <a:xfrm>
            <a:off x="6393679" y="3009900"/>
            <a:ext cx="473075" cy="774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/>
              <a:t>g</a:t>
            </a:r>
            <a:r>
              <a:rPr lang="en-US" altLang="sv-SE" sz="1400" baseline="-25000"/>
              <a:t>2</a:t>
            </a:r>
          </a:p>
          <a:p>
            <a:pPr eaLnBrk="1" hangingPunct="1"/>
            <a:endParaRPr lang="en-US" altLang="sv-SE" sz="1400" baseline="-25000"/>
          </a:p>
          <a:p>
            <a:pPr eaLnBrk="1" hangingPunct="1"/>
            <a:r>
              <a:rPr lang="en-US" altLang="sv-SE" sz="1400"/>
              <a:t>p</a:t>
            </a:r>
            <a:r>
              <a:rPr lang="en-US" altLang="sv-SE" sz="1400" baseline="-25000"/>
              <a:t>2</a:t>
            </a:r>
            <a:endParaRPr lang="en-US" altLang="sv-SE"/>
          </a:p>
        </p:txBody>
      </p:sp>
      <p:sp>
        <p:nvSpPr>
          <p:cNvPr id="238" name="Text Box 28"/>
          <p:cNvSpPr txBox="1">
            <a:spLocks noChangeAspect="1" noChangeArrowheads="1"/>
          </p:cNvSpPr>
          <p:nvPr/>
        </p:nvSpPr>
        <p:spPr bwMode="auto">
          <a:xfrm>
            <a:off x="6393679" y="2311400"/>
            <a:ext cx="473075" cy="774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/>
              <a:t>g</a:t>
            </a:r>
            <a:r>
              <a:rPr lang="en-US" altLang="sv-SE" sz="1400" baseline="-25000"/>
              <a:t>3</a:t>
            </a:r>
          </a:p>
          <a:p>
            <a:pPr eaLnBrk="1" hangingPunct="1"/>
            <a:endParaRPr lang="en-US" altLang="sv-SE" sz="1400" baseline="-25000"/>
          </a:p>
          <a:p>
            <a:pPr eaLnBrk="1" hangingPunct="1"/>
            <a:r>
              <a:rPr lang="en-US" altLang="sv-SE" sz="1400"/>
              <a:t>p</a:t>
            </a:r>
            <a:r>
              <a:rPr lang="en-US" altLang="sv-SE" sz="1400" baseline="-25000"/>
              <a:t>3</a:t>
            </a:r>
            <a:endParaRPr lang="en-US" altLang="sv-SE"/>
          </a:p>
        </p:txBody>
      </p:sp>
      <p:grpSp>
        <p:nvGrpSpPr>
          <p:cNvPr id="239" name="Group 29"/>
          <p:cNvGrpSpPr>
            <a:grpSpLocks/>
          </p:cNvGrpSpPr>
          <p:nvPr/>
        </p:nvGrpSpPr>
        <p:grpSpPr bwMode="auto">
          <a:xfrm>
            <a:off x="6705600" y="4610100"/>
            <a:ext cx="1130300" cy="279400"/>
            <a:chOff x="8180" y="7260"/>
            <a:chExt cx="860" cy="440"/>
          </a:xfrm>
        </p:grpSpPr>
        <p:sp>
          <p:nvSpPr>
            <p:cNvPr id="240" name="Line 30"/>
            <p:cNvSpPr>
              <a:spLocks noChangeShapeType="1"/>
            </p:cNvSpPr>
            <p:nvPr/>
          </p:nvSpPr>
          <p:spPr bwMode="auto">
            <a:xfrm>
              <a:off x="8180" y="7260"/>
              <a:ext cx="86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241" name="Line 31"/>
            <p:cNvSpPr>
              <a:spLocks noChangeShapeType="1"/>
            </p:cNvSpPr>
            <p:nvPr/>
          </p:nvSpPr>
          <p:spPr bwMode="auto">
            <a:xfrm>
              <a:off x="8180" y="7700"/>
              <a:ext cx="86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</p:grpSp>
      <p:grpSp>
        <p:nvGrpSpPr>
          <p:cNvPr id="242" name="Group 32"/>
          <p:cNvGrpSpPr>
            <a:grpSpLocks/>
          </p:cNvGrpSpPr>
          <p:nvPr/>
        </p:nvGrpSpPr>
        <p:grpSpPr bwMode="auto">
          <a:xfrm>
            <a:off x="6705600" y="3911600"/>
            <a:ext cx="1130300" cy="279400"/>
            <a:chOff x="8180" y="7260"/>
            <a:chExt cx="860" cy="440"/>
          </a:xfrm>
        </p:grpSpPr>
        <p:sp>
          <p:nvSpPr>
            <p:cNvPr id="243" name="Line 33"/>
            <p:cNvSpPr>
              <a:spLocks noChangeShapeType="1"/>
            </p:cNvSpPr>
            <p:nvPr/>
          </p:nvSpPr>
          <p:spPr bwMode="auto">
            <a:xfrm>
              <a:off x="8180" y="7260"/>
              <a:ext cx="86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244" name="Line 34"/>
            <p:cNvSpPr>
              <a:spLocks noChangeShapeType="1"/>
            </p:cNvSpPr>
            <p:nvPr/>
          </p:nvSpPr>
          <p:spPr bwMode="auto">
            <a:xfrm>
              <a:off x="8180" y="7700"/>
              <a:ext cx="86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</p:grpSp>
      <p:grpSp>
        <p:nvGrpSpPr>
          <p:cNvPr id="248" name="Group 35"/>
          <p:cNvGrpSpPr>
            <a:grpSpLocks/>
          </p:cNvGrpSpPr>
          <p:nvPr/>
        </p:nvGrpSpPr>
        <p:grpSpPr bwMode="auto">
          <a:xfrm>
            <a:off x="6705600" y="3213100"/>
            <a:ext cx="1130300" cy="279400"/>
            <a:chOff x="8180" y="7260"/>
            <a:chExt cx="860" cy="440"/>
          </a:xfrm>
        </p:grpSpPr>
        <p:sp>
          <p:nvSpPr>
            <p:cNvPr id="249" name="Line 36"/>
            <p:cNvSpPr>
              <a:spLocks noChangeShapeType="1"/>
            </p:cNvSpPr>
            <p:nvPr/>
          </p:nvSpPr>
          <p:spPr bwMode="auto">
            <a:xfrm>
              <a:off x="8180" y="7260"/>
              <a:ext cx="86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250" name="Line 37"/>
            <p:cNvSpPr>
              <a:spLocks noChangeShapeType="1"/>
            </p:cNvSpPr>
            <p:nvPr/>
          </p:nvSpPr>
          <p:spPr bwMode="auto">
            <a:xfrm>
              <a:off x="8180" y="7700"/>
              <a:ext cx="86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</p:grpSp>
      <p:grpSp>
        <p:nvGrpSpPr>
          <p:cNvPr id="251" name="Group 38"/>
          <p:cNvGrpSpPr>
            <a:grpSpLocks/>
          </p:cNvGrpSpPr>
          <p:nvPr/>
        </p:nvGrpSpPr>
        <p:grpSpPr bwMode="auto">
          <a:xfrm>
            <a:off x="6705600" y="2514600"/>
            <a:ext cx="1130300" cy="279400"/>
            <a:chOff x="8180" y="7260"/>
            <a:chExt cx="860" cy="440"/>
          </a:xfrm>
        </p:grpSpPr>
        <p:sp>
          <p:nvSpPr>
            <p:cNvPr id="252" name="Line 39"/>
            <p:cNvSpPr>
              <a:spLocks noChangeShapeType="1"/>
            </p:cNvSpPr>
            <p:nvPr/>
          </p:nvSpPr>
          <p:spPr bwMode="auto">
            <a:xfrm>
              <a:off x="8180" y="7260"/>
              <a:ext cx="86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253" name="Line 40"/>
            <p:cNvSpPr>
              <a:spLocks noChangeShapeType="1"/>
            </p:cNvSpPr>
            <p:nvPr/>
          </p:nvSpPr>
          <p:spPr bwMode="auto">
            <a:xfrm>
              <a:off x="8180" y="7700"/>
              <a:ext cx="86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</p:grpSp>
      <p:sp>
        <p:nvSpPr>
          <p:cNvPr id="254" name="Rectangle 41"/>
          <p:cNvSpPr>
            <a:spLocks noChangeArrowheads="1"/>
          </p:cNvSpPr>
          <p:nvPr/>
        </p:nvSpPr>
        <p:spPr bwMode="auto">
          <a:xfrm>
            <a:off x="6946900" y="2247900"/>
            <a:ext cx="939800" cy="29591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vert270" anchor="ctr" anchorCtr="0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sv-SE" altLang="sv-SE" dirty="0" smtClean="0"/>
              <a:t>4-bit </a:t>
            </a:r>
            <a:r>
              <a:rPr lang="sv-SE" altLang="sv-SE" dirty="0" err="1" smtClean="0"/>
              <a:t>ripple-carry</a:t>
            </a:r>
            <a:r>
              <a:rPr lang="sv-SE" altLang="sv-SE" dirty="0" smtClean="0"/>
              <a:t> block</a:t>
            </a:r>
            <a:endParaRPr lang="sv-SE" altLang="sv-SE" dirty="0"/>
          </a:p>
        </p:txBody>
      </p:sp>
      <p:sp>
        <p:nvSpPr>
          <p:cNvPr id="255" name="Text Box 42"/>
          <p:cNvSpPr txBox="1">
            <a:spLocks noChangeAspect="1" noChangeArrowheads="1"/>
          </p:cNvSpPr>
          <p:nvPr/>
        </p:nvSpPr>
        <p:spPr bwMode="auto">
          <a:xfrm>
            <a:off x="7204075" y="5473700"/>
            <a:ext cx="447675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600"/>
              <a:t>c</a:t>
            </a:r>
            <a:r>
              <a:rPr lang="en-US" altLang="sv-SE" sz="1600" baseline="-25000"/>
              <a:t>in</a:t>
            </a:r>
            <a:endParaRPr lang="en-US" altLang="sv-SE"/>
          </a:p>
        </p:txBody>
      </p:sp>
      <p:sp>
        <p:nvSpPr>
          <p:cNvPr id="256" name="Text Box 43"/>
          <p:cNvSpPr txBox="1">
            <a:spLocks noChangeAspect="1" noChangeArrowheads="1"/>
          </p:cNvSpPr>
          <p:nvPr/>
        </p:nvSpPr>
        <p:spPr bwMode="auto">
          <a:xfrm>
            <a:off x="7242175" y="1587500"/>
            <a:ext cx="523875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600"/>
              <a:t>c</a:t>
            </a:r>
            <a:r>
              <a:rPr lang="en-US" altLang="sv-SE" sz="1600" baseline="-25000"/>
              <a:t>out</a:t>
            </a:r>
            <a:endParaRPr lang="en-US" altLang="sv-SE"/>
          </a:p>
        </p:txBody>
      </p:sp>
    </p:spTree>
    <p:extLst>
      <p:ext uri="{BB962C8B-B14F-4D97-AF65-F5344CB8AC3E}">
        <p14:creationId xmlns:p14="http://schemas.microsoft.com/office/powerpoint/2010/main" val="33582804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  <p:extLst mod="1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v-SE" altLang="sv-SE" smtClean="0"/>
              <a:t>Gate Matrix Layout</a:t>
            </a:r>
            <a:endParaRPr lang="en-US" altLang="sv-SE" smtClean="0"/>
          </a:p>
        </p:txBody>
      </p:sp>
      <p:sp>
        <p:nvSpPr>
          <p:cNvPr id="21507" name="Rectangle 4"/>
          <p:cNvSpPr>
            <a:spLocks noChangeArrowheads="1"/>
          </p:cNvSpPr>
          <p:nvPr/>
        </p:nvSpPr>
        <p:spPr bwMode="auto">
          <a:xfrm>
            <a:off x="1919288" y="3173413"/>
            <a:ext cx="5472112" cy="368300"/>
          </a:xfrm>
          <a:prstGeom prst="rect">
            <a:avLst/>
          </a:prstGeom>
          <a:solidFill>
            <a:srgbClr val="FFFF00"/>
          </a:solidFill>
          <a:ln w="9525">
            <a:solidFill>
              <a:srgbClr val="008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21508" name="Rectangle 5"/>
          <p:cNvSpPr>
            <a:spLocks noChangeArrowheads="1"/>
          </p:cNvSpPr>
          <p:nvPr/>
        </p:nvSpPr>
        <p:spPr bwMode="auto">
          <a:xfrm>
            <a:off x="1919288" y="4367213"/>
            <a:ext cx="5472112" cy="368300"/>
          </a:xfrm>
          <a:prstGeom prst="rect">
            <a:avLst/>
          </a:prstGeom>
          <a:solidFill>
            <a:srgbClr val="008000"/>
          </a:solidFill>
          <a:ln w="9525">
            <a:solidFill>
              <a:srgbClr val="008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21509" name="Rectangle 6"/>
          <p:cNvSpPr>
            <a:spLocks noChangeArrowheads="1"/>
          </p:cNvSpPr>
          <p:nvPr/>
        </p:nvSpPr>
        <p:spPr bwMode="auto">
          <a:xfrm>
            <a:off x="2332038" y="2619375"/>
            <a:ext cx="157162" cy="2698750"/>
          </a:xfrm>
          <a:prstGeom prst="rect">
            <a:avLst/>
          </a:prstGeom>
          <a:solidFill>
            <a:srgbClr val="FF0000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21510" name="Rectangle 7"/>
          <p:cNvSpPr>
            <a:spLocks noChangeArrowheads="1"/>
          </p:cNvSpPr>
          <p:nvPr/>
        </p:nvSpPr>
        <p:spPr bwMode="auto">
          <a:xfrm>
            <a:off x="2886075" y="2646363"/>
            <a:ext cx="157163" cy="2700337"/>
          </a:xfrm>
          <a:prstGeom prst="rect">
            <a:avLst/>
          </a:prstGeom>
          <a:solidFill>
            <a:srgbClr val="FF0000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21511" name="Rectangle 8"/>
          <p:cNvSpPr>
            <a:spLocks noChangeArrowheads="1"/>
          </p:cNvSpPr>
          <p:nvPr/>
        </p:nvSpPr>
        <p:spPr bwMode="auto">
          <a:xfrm>
            <a:off x="3454400" y="2646363"/>
            <a:ext cx="157163" cy="2700337"/>
          </a:xfrm>
          <a:prstGeom prst="rect">
            <a:avLst/>
          </a:prstGeom>
          <a:solidFill>
            <a:srgbClr val="FF0000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21512" name="Rectangle 9"/>
          <p:cNvSpPr>
            <a:spLocks noChangeArrowheads="1"/>
          </p:cNvSpPr>
          <p:nvPr/>
        </p:nvSpPr>
        <p:spPr bwMode="auto">
          <a:xfrm>
            <a:off x="4022725" y="2605088"/>
            <a:ext cx="157163" cy="2700337"/>
          </a:xfrm>
          <a:prstGeom prst="rect">
            <a:avLst/>
          </a:prstGeom>
          <a:solidFill>
            <a:srgbClr val="FF0000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21513" name="Rectangle 10"/>
          <p:cNvSpPr>
            <a:spLocks noChangeArrowheads="1"/>
          </p:cNvSpPr>
          <p:nvPr/>
        </p:nvSpPr>
        <p:spPr bwMode="auto">
          <a:xfrm>
            <a:off x="4578350" y="2632075"/>
            <a:ext cx="155575" cy="2700338"/>
          </a:xfrm>
          <a:prstGeom prst="rect">
            <a:avLst/>
          </a:prstGeom>
          <a:solidFill>
            <a:srgbClr val="FF0000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21514" name="Rectangle 11"/>
          <p:cNvSpPr>
            <a:spLocks noChangeArrowheads="1"/>
          </p:cNvSpPr>
          <p:nvPr/>
        </p:nvSpPr>
        <p:spPr bwMode="auto">
          <a:xfrm>
            <a:off x="5146675" y="2632075"/>
            <a:ext cx="155575" cy="2700338"/>
          </a:xfrm>
          <a:prstGeom prst="rect">
            <a:avLst/>
          </a:prstGeom>
          <a:solidFill>
            <a:srgbClr val="FF0000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21515" name="Rectangle 12"/>
          <p:cNvSpPr>
            <a:spLocks noChangeArrowheads="1"/>
          </p:cNvSpPr>
          <p:nvPr/>
        </p:nvSpPr>
        <p:spPr bwMode="auto">
          <a:xfrm>
            <a:off x="5715000" y="2605088"/>
            <a:ext cx="155575" cy="2700337"/>
          </a:xfrm>
          <a:prstGeom prst="rect">
            <a:avLst/>
          </a:prstGeom>
          <a:solidFill>
            <a:srgbClr val="FF0000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21516" name="Rectangle 13"/>
          <p:cNvSpPr>
            <a:spLocks noChangeArrowheads="1"/>
          </p:cNvSpPr>
          <p:nvPr/>
        </p:nvSpPr>
        <p:spPr bwMode="auto">
          <a:xfrm>
            <a:off x="6269038" y="2632075"/>
            <a:ext cx="155575" cy="2700338"/>
          </a:xfrm>
          <a:prstGeom prst="rect">
            <a:avLst/>
          </a:prstGeom>
          <a:solidFill>
            <a:srgbClr val="FF0000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21517" name="Rectangle 14"/>
          <p:cNvSpPr>
            <a:spLocks noChangeArrowheads="1"/>
          </p:cNvSpPr>
          <p:nvPr/>
        </p:nvSpPr>
        <p:spPr bwMode="auto">
          <a:xfrm>
            <a:off x="6837363" y="2632075"/>
            <a:ext cx="155575" cy="2700338"/>
          </a:xfrm>
          <a:prstGeom prst="rect">
            <a:avLst/>
          </a:prstGeom>
          <a:solidFill>
            <a:srgbClr val="FF0000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21518" name="Rectangle 15"/>
          <p:cNvSpPr>
            <a:spLocks noChangeArrowheads="1"/>
          </p:cNvSpPr>
          <p:nvPr/>
        </p:nvSpPr>
        <p:spPr bwMode="auto">
          <a:xfrm>
            <a:off x="1763713" y="2746375"/>
            <a:ext cx="5811837" cy="128588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21519" name="Rectangle 16"/>
          <p:cNvSpPr>
            <a:spLocks noChangeArrowheads="1"/>
          </p:cNvSpPr>
          <p:nvPr/>
        </p:nvSpPr>
        <p:spPr bwMode="auto">
          <a:xfrm>
            <a:off x="1792288" y="5062538"/>
            <a:ext cx="5811837" cy="128587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21520" name="Rectangle 17"/>
          <p:cNvSpPr>
            <a:spLocks noChangeArrowheads="1"/>
          </p:cNvSpPr>
          <p:nvPr/>
        </p:nvSpPr>
        <p:spPr bwMode="auto">
          <a:xfrm>
            <a:off x="1763713" y="3883025"/>
            <a:ext cx="739775" cy="128588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21521" name="Text Box 18"/>
          <p:cNvSpPr txBox="1">
            <a:spLocks noChangeArrowheads="1"/>
          </p:cNvSpPr>
          <p:nvPr/>
        </p:nvSpPr>
        <p:spPr bwMode="auto">
          <a:xfrm>
            <a:off x="2195513" y="2276475"/>
            <a:ext cx="5983287" cy="41275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 dirty="0" err="1"/>
              <a:t>Cin</a:t>
            </a:r>
            <a:r>
              <a:rPr lang="en-US" altLang="sv-SE" sz="1400" dirty="0"/>
              <a:t>       P1      G1       P2      G2        P3      G3       P4       G4</a:t>
            </a:r>
          </a:p>
          <a:p>
            <a:pPr eaLnBrk="1" hangingPunct="1"/>
            <a:endParaRPr lang="en-US" altLang="sv-SE" dirty="0"/>
          </a:p>
        </p:txBody>
      </p:sp>
      <p:sp>
        <p:nvSpPr>
          <p:cNvPr id="21522" name="Text Box 19"/>
          <p:cNvSpPr txBox="1">
            <a:spLocks noChangeArrowheads="1"/>
          </p:cNvSpPr>
          <p:nvPr/>
        </p:nvSpPr>
        <p:spPr bwMode="auto">
          <a:xfrm>
            <a:off x="7874000" y="3768725"/>
            <a:ext cx="725488" cy="411163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 dirty="0" smtClean="0"/>
              <a:t>C</a:t>
            </a:r>
            <a:r>
              <a:rPr lang="en-US" altLang="sv-SE" sz="1400" baseline="-25000" dirty="0" smtClean="0"/>
              <a:t>OUT</a:t>
            </a:r>
            <a:endParaRPr lang="en-US" altLang="sv-SE" sz="1400" dirty="0"/>
          </a:p>
          <a:p>
            <a:pPr eaLnBrk="1" hangingPunct="1"/>
            <a:endParaRPr lang="en-US" altLang="sv-SE" dirty="0"/>
          </a:p>
        </p:txBody>
      </p:sp>
      <p:sp>
        <p:nvSpPr>
          <p:cNvPr id="21523" name="Text Box 20"/>
          <p:cNvSpPr txBox="1">
            <a:spLocks noChangeArrowheads="1"/>
          </p:cNvSpPr>
          <p:nvPr/>
        </p:nvSpPr>
        <p:spPr bwMode="auto">
          <a:xfrm>
            <a:off x="7661540" y="2639034"/>
            <a:ext cx="723900" cy="41275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 dirty="0"/>
              <a:t>VDD</a:t>
            </a:r>
          </a:p>
          <a:p>
            <a:pPr eaLnBrk="1" hangingPunct="1"/>
            <a:endParaRPr lang="en-US" altLang="sv-SE" dirty="0"/>
          </a:p>
        </p:txBody>
      </p:sp>
      <p:sp>
        <p:nvSpPr>
          <p:cNvPr id="21524" name="Text Box 21"/>
          <p:cNvSpPr txBox="1">
            <a:spLocks noChangeArrowheads="1"/>
          </p:cNvSpPr>
          <p:nvPr/>
        </p:nvSpPr>
        <p:spPr bwMode="auto">
          <a:xfrm>
            <a:off x="7661540" y="4978162"/>
            <a:ext cx="723900" cy="41275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 dirty="0"/>
              <a:t>VSS</a:t>
            </a:r>
          </a:p>
          <a:p>
            <a:pPr eaLnBrk="1" hangingPunct="1"/>
            <a:endParaRPr lang="en-US" altLang="sv-SE" dirty="0"/>
          </a:p>
        </p:txBody>
      </p:sp>
      <p:sp>
        <p:nvSpPr>
          <p:cNvPr id="21525" name="Rectangle 22"/>
          <p:cNvSpPr>
            <a:spLocks noChangeArrowheads="1"/>
          </p:cNvSpPr>
          <p:nvPr/>
        </p:nvSpPr>
        <p:spPr bwMode="auto">
          <a:xfrm>
            <a:off x="7173913" y="3883025"/>
            <a:ext cx="738187" cy="128588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21526" name="Rectangle 23"/>
          <p:cNvSpPr>
            <a:spLocks noChangeArrowheads="1"/>
          </p:cNvSpPr>
          <p:nvPr/>
        </p:nvSpPr>
        <p:spPr bwMode="auto">
          <a:xfrm>
            <a:off x="7173913" y="3286125"/>
            <a:ext cx="112712" cy="1379538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21527" name="Rectangle 24"/>
          <p:cNvSpPr>
            <a:spLocks noChangeArrowheads="1"/>
          </p:cNvSpPr>
          <p:nvPr/>
        </p:nvSpPr>
        <p:spPr bwMode="auto">
          <a:xfrm>
            <a:off x="7170738" y="3282951"/>
            <a:ext cx="128587" cy="149225"/>
          </a:xfrm>
          <a:prstGeom prst="rect">
            <a:avLst/>
          </a:prstGeom>
          <a:solidFill>
            <a:srgbClr val="0000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21528" name="Rectangle 25"/>
          <p:cNvSpPr>
            <a:spLocks noChangeArrowheads="1"/>
          </p:cNvSpPr>
          <p:nvPr/>
        </p:nvSpPr>
        <p:spPr bwMode="auto">
          <a:xfrm>
            <a:off x="2351088" y="3883025"/>
            <a:ext cx="128587" cy="149225"/>
          </a:xfrm>
          <a:prstGeom prst="rect">
            <a:avLst/>
          </a:prstGeom>
          <a:solidFill>
            <a:srgbClr val="0000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21529" name="Rectangle 26"/>
          <p:cNvSpPr>
            <a:spLocks noChangeArrowheads="1"/>
          </p:cNvSpPr>
          <p:nvPr/>
        </p:nvSpPr>
        <p:spPr bwMode="auto">
          <a:xfrm>
            <a:off x="7169150" y="4472782"/>
            <a:ext cx="128588" cy="149225"/>
          </a:xfrm>
          <a:prstGeom prst="rect">
            <a:avLst/>
          </a:prstGeom>
          <a:solidFill>
            <a:srgbClr val="0000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21530" name="Rectangle 27"/>
          <p:cNvSpPr>
            <a:spLocks noChangeArrowheads="1"/>
          </p:cNvSpPr>
          <p:nvPr/>
        </p:nvSpPr>
        <p:spPr bwMode="auto">
          <a:xfrm>
            <a:off x="6557963" y="4472782"/>
            <a:ext cx="128587" cy="149225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21531" name="Rectangle 28"/>
          <p:cNvSpPr>
            <a:spLocks noChangeArrowheads="1"/>
          </p:cNvSpPr>
          <p:nvPr/>
        </p:nvSpPr>
        <p:spPr bwMode="auto">
          <a:xfrm>
            <a:off x="6018213" y="4472782"/>
            <a:ext cx="128587" cy="149225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21532" name="Rectangle 29"/>
          <p:cNvSpPr>
            <a:spLocks noChangeArrowheads="1"/>
          </p:cNvSpPr>
          <p:nvPr/>
        </p:nvSpPr>
        <p:spPr bwMode="auto">
          <a:xfrm>
            <a:off x="5435600" y="4472782"/>
            <a:ext cx="128588" cy="149225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21533" name="Rectangle 30"/>
          <p:cNvSpPr>
            <a:spLocks noChangeArrowheads="1"/>
          </p:cNvSpPr>
          <p:nvPr/>
        </p:nvSpPr>
        <p:spPr bwMode="auto">
          <a:xfrm>
            <a:off x="4895850" y="4472782"/>
            <a:ext cx="127000" cy="149225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21534" name="Rectangle 31"/>
          <p:cNvSpPr>
            <a:spLocks noChangeArrowheads="1"/>
          </p:cNvSpPr>
          <p:nvPr/>
        </p:nvSpPr>
        <p:spPr bwMode="auto">
          <a:xfrm>
            <a:off x="4298950" y="4472782"/>
            <a:ext cx="127000" cy="149225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21535" name="Rectangle 32"/>
          <p:cNvSpPr>
            <a:spLocks noChangeArrowheads="1"/>
          </p:cNvSpPr>
          <p:nvPr/>
        </p:nvSpPr>
        <p:spPr bwMode="auto">
          <a:xfrm>
            <a:off x="3759200" y="4472782"/>
            <a:ext cx="127000" cy="149225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21536" name="Rectangle 33"/>
          <p:cNvSpPr>
            <a:spLocks noChangeArrowheads="1"/>
          </p:cNvSpPr>
          <p:nvPr/>
        </p:nvSpPr>
        <p:spPr bwMode="auto">
          <a:xfrm>
            <a:off x="3162300" y="4472782"/>
            <a:ext cx="127000" cy="149225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21537" name="Rectangle 34"/>
          <p:cNvSpPr>
            <a:spLocks noChangeArrowheads="1"/>
          </p:cNvSpPr>
          <p:nvPr/>
        </p:nvSpPr>
        <p:spPr bwMode="auto">
          <a:xfrm>
            <a:off x="2052638" y="4472782"/>
            <a:ext cx="128587" cy="149225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21538" name="Rectangle 35"/>
          <p:cNvSpPr>
            <a:spLocks noChangeArrowheads="1"/>
          </p:cNvSpPr>
          <p:nvPr/>
        </p:nvSpPr>
        <p:spPr bwMode="auto">
          <a:xfrm>
            <a:off x="6572250" y="3282951"/>
            <a:ext cx="128588" cy="1492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21539" name="Rectangle 36"/>
          <p:cNvSpPr>
            <a:spLocks noChangeArrowheads="1"/>
          </p:cNvSpPr>
          <p:nvPr/>
        </p:nvSpPr>
        <p:spPr bwMode="auto">
          <a:xfrm>
            <a:off x="6003925" y="3282951"/>
            <a:ext cx="128588" cy="1492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21540" name="Rectangle 37"/>
          <p:cNvSpPr>
            <a:spLocks noChangeArrowheads="1"/>
          </p:cNvSpPr>
          <p:nvPr/>
        </p:nvSpPr>
        <p:spPr bwMode="auto">
          <a:xfrm>
            <a:off x="5464175" y="3282951"/>
            <a:ext cx="127000" cy="1492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21541" name="Rectangle 38"/>
          <p:cNvSpPr>
            <a:spLocks noChangeArrowheads="1"/>
          </p:cNvSpPr>
          <p:nvPr/>
        </p:nvSpPr>
        <p:spPr bwMode="auto">
          <a:xfrm>
            <a:off x="4881563" y="3282951"/>
            <a:ext cx="127000" cy="1492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21542" name="Rectangle 39"/>
          <p:cNvSpPr>
            <a:spLocks noChangeArrowheads="1"/>
          </p:cNvSpPr>
          <p:nvPr/>
        </p:nvSpPr>
        <p:spPr bwMode="auto">
          <a:xfrm>
            <a:off x="4341813" y="3282951"/>
            <a:ext cx="127000" cy="1492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21543" name="Rectangle 40"/>
          <p:cNvSpPr>
            <a:spLocks noChangeArrowheads="1"/>
          </p:cNvSpPr>
          <p:nvPr/>
        </p:nvSpPr>
        <p:spPr bwMode="auto">
          <a:xfrm>
            <a:off x="3744913" y="3282951"/>
            <a:ext cx="127000" cy="1492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21544" name="Rectangle 41"/>
          <p:cNvSpPr>
            <a:spLocks noChangeArrowheads="1"/>
          </p:cNvSpPr>
          <p:nvPr/>
        </p:nvSpPr>
        <p:spPr bwMode="auto">
          <a:xfrm>
            <a:off x="3205163" y="3282951"/>
            <a:ext cx="127000" cy="1492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21545" name="Rectangle 42"/>
          <p:cNvSpPr>
            <a:spLocks noChangeArrowheads="1"/>
          </p:cNvSpPr>
          <p:nvPr/>
        </p:nvSpPr>
        <p:spPr bwMode="auto">
          <a:xfrm>
            <a:off x="2608263" y="3282951"/>
            <a:ext cx="127000" cy="1492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21546" name="Rectangle 43"/>
          <p:cNvSpPr>
            <a:spLocks noChangeArrowheads="1"/>
          </p:cNvSpPr>
          <p:nvPr/>
        </p:nvSpPr>
        <p:spPr bwMode="auto">
          <a:xfrm>
            <a:off x="2052638" y="3282951"/>
            <a:ext cx="128587" cy="1492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21573" name="Rectangle 5"/>
          <p:cNvSpPr>
            <a:spLocks noGrp="1" noChangeArrowheads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mtClean="0"/>
              <a:t>MCC092: Integrated Circuit Design</a:t>
            </a:r>
          </a:p>
        </p:txBody>
      </p:sp>
      <p:sp>
        <p:nvSpPr>
          <p:cNvPr id="71" name="Text Box 19"/>
          <p:cNvSpPr txBox="1">
            <a:spLocks noChangeArrowheads="1"/>
          </p:cNvSpPr>
          <p:nvPr/>
        </p:nvSpPr>
        <p:spPr bwMode="auto">
          <a:xfrm>
            <a:off x="1347628" y="3768725"/>
            <a:ext cx="725488" cy="411163"/>
          </a:xfrm>
          <a:prstGeom prst="rect">
            <a:avLst/>
          </a:prstGeom>
          <a:noFill/>
          <a:ln>
            <a:noFill/>
          </a:ln>
          <a:extLst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 dirty="0" smtClean="0"/>
              <a:t>C</a:t>
            </a:r>
            <a:r>
              <a:rPr lang="en-US" altLang="sv-SE" sz="1400" baseline="-25000" dirty="0" smtClean="0"/>
              <a:t>IN</a:t>
            </a:r>
            <a:endParaRPr lang="en-US" altLang="sv-SE" sz="1400" dirty="0"/>
          </a:p>
          <a:p>
            <a:pPr eaLnBrk="1" hangingPunct="1"/>
            <a:endParaRPr lang="en-US" altLang="sv-SE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sv-SE" smtClean="0"/>
              <a:t>2016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ED6E5F8-F9E8-41A2-8750-8834BED80EBD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  <p:sp>
        <p:nvSpPr>
          <p:cNvPr id="72" name="Rectangle 34"/>
          <p:cNvSpPr>
            <a:spLocks noChangeArrowheads="1"/>
          </p:cNvSpPr>
          <p:nvPr/>
        </p:nvSpPr>
        <p:spPr bwMode="auto">
          <a:xfrm>
            <a:off x="2605102" y="4472782"/>
            <a:ext cx="128587" cy="149225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73" name="Text Box 19"/>
          <p:cNvSpPr txBox="1">
            <a:spLocks noChangeArrowheads="1"/>
          </p:cNvSpPr>
          <p:nvPr/>
        </p:nvSpPr>
        <p:spPr bwMode="auto">
          <a:xfrm>
            <a:off x="807905" y="1406516"/>
            <a:ext cx="7528190" cy="701683"/>
          </a:xfrm>
          <a:prstGeom prst="rect">
            <a:avLst/>
          </a:prstGeom>
          <a:noFill/>
          <a:ln>
            <a:noFill/>
          </a:ln>
          <a:extLst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altLang="sv-SE" sz="1400" dirty="0" smtClean="0"/>
              <a:t>Our task in this example: We have been given the seemingly impossible task to layout the </a:t>
            </a:r>
            <a:r>
              <a:rPr lang="sv-SE" altLang="sv-SE" sz="1400" dirty="0"/>
              <a:t>4-bit </a:t>
            </a:r>
            <a:r>
              <a:rPr lang="sv-SE" altLang="sv-SE" sz="1400" dirty="0" err="1"/>
              <a:t>ripple-carry</a:t>
            </a:r>
            <a:r>
              <a:rPr lang="sv-SE" altLang="sv-SE" sz="1400" dirty="0"/>
              <a:t> </a:t>
            </a:r>
            <a:r>
              <a:rPr lang="sv-SE" altLang="sv-SE" sz="1400" dirty="0" smtClean="0"/>
              <a:t>block </a:t>
            </a:r>
            <a:r>
              <a:rPr lang="sv-SE" altLang="sv-SE" sz="1400" dirty="0" err="1" smtClean="0"/>
              <a:t>using</a:t>
            </a:r>
            <a:r>
              <a:rPr lang="sv-SE" altLang="sv-SE" sz="1400" dirty="0" smtClean="0"/>
              <a:t> the layout template given </a:t>
            </a:r>
            <a:r>
              <a:rPr lang="sv-SE" altLang="sv-SE" sz="1400" dirty="0" err="1" smtClean="0"/>
              <a:t>below</a:t>
            </a:r>
            <a:r>
              <a:rPr lang="sv-SE" altLang="sv-SE" sz="1400" dirty="0" smtClean="0"/>
              <a:t>, </a:t>
            </a:r>
            <a:r>
              <a:rPr lang="sv-SE" altLang="sv-SE" sz="1400" dirty="0" err="1" smtClean="0"/>
              <a:t>with</a:t>
            </a:r>
            <a:r>
              <a:rPr lang="sv-SE" altLang="sv-SE" sz="1400" dirty="0" smtClean="0"/>
              <a:t> the given gate order!!</a:t>
            </a:r>
            <a:endParaRPr lang="sv-SE" altLang="sv-SE" sz="1400" dirty="0"/>
          </a:p>
          <a:p>
            <a:pPr algn="ctr" eaLnBrk="1" hangingPunct="1"/>
            <a:r>
              <a:rPr lang="en-US" altLang="sv-SE" sz="1400" dirty="0" smtClean="0"/>
              <a:t> </a:t>
            </a:r>
            <a:endParaRPr lang="en-US" altLang="sv-SE" sz="1400" dirty="0"/>
          </a:p>
          <a:p>
            <a:pPr algn="ctr" eaLnBrk="1" hangingPunct="1"/>
            <a:endParaRPr lang="en-US" altLang="sv-SE" dirty="0"/>
          </a:p>
        </p:txBody>
      </p:sp>
    </p:spTree>
    <p:extLst>
      <p:ext uri="{BB962C8B-B14F-4D97-AF65-F5344CB8AC3E}">
        <p14:creationId xmlns:p14="http://schemas.microsoft.com/office/powerpoint/2010/main" val="32424551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" name="Text Box 158"/>
          <p:cNvSpPr txBox="1">
            <a:spLocks noChangeAspect="1" noChangeArrowheads="1"/>
          </p:cNvSpPr>
          <p:nvPr/>
        </p:nvSpPr>
        <p:spPr bwMode="auto">
          <a:xfrm>
            <a:off x="3521075" y="5529341"/>
            <a:ext cx="527050" cy="311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>
                <a:latin typeface="Helvetica" pitchFamily="34" charset="0"/>
              </a:rPr>
              <a:t>C</a:t>
            </a:r>
            <a:r>
              <a:rPr lang="en-US" altLang="sv-SE" sz="1400" baseline="-25000">
                <a:latin typeface="Helvetica" pitchFamily="34" charset="0"/>
              </a:rPr>
              <a:t>in</a:t>
            </a:r>
            <a:endParaRPr lang="en-US" altLang="sv-SE" sz="1400"/>
          </a:p>
        </p:txBody>
      </p:sp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v-SE" altLang="sv-SE" smtClean="0"/>
              <a:t>Gate Matrix Layout</a:t>
            </a:r>
            <a:endParaRPr lang="en-US" altLang="sv-SE" smtClean="0"/>
          </a:p>
        </p:txBody>
      </p:sp>
      <p:grpSp>
        <p:nvGrpSpPr>
          <p:cNvPr id="16388" name="Group 5"/>
          <p:cNvGrpSpPr>
            <a:grpSpLocks/>
          </p:cNvGrpSpPr>
          <p:nvPr/>
        </p:nvGrpSpPr>
        <p:grpSpPr bwMode="auto">
          <a:xfrm>
            <a:off x="5194300" y="4395780"/>
            <a:ext cx="1130300" cy="279400"/>
            <a:chOff x="8180" y="7260"/>
            <a:chExt cx="860" cy="440"/>
          </a:xfrm>
        </p:grpSpPr>
        <p:sp>
          <p:nvSpPr>
            <p:cNvPr id="16628" name="Line 6"/>
            <p:cNvSpPr>
              <a:spLocks noChangeShapeType="1"/>
            </p:cNvSpPr>
            <p:nvPr/>
          </p:nvSpPr>
          <p:spPr bwMode="auto">
            <a:xfrm>
              <a:off x="8180" y="7260"/>
              <a:ext cx="86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16629" name="Line 7"/>
            <p:cNvSpPr>
              <a:spLocks noChangeShapeType="1"/>
            </p:cNvSpPr>
            <p:nvPr/>
          </p:nvSpPr>
          <p:spPr bwMode="auto">
            <a:xfrm>
              <a:off x="8180" y="7700"/>
              <a:ext cx="86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</p:grpSp>
      <p:sp>
        <p:nvSpPr>
          <p:cNvPr id="16389" name="Rectangle 8"/>
          <p:cNvSpPr>
            <a:spLocks noChangeArrowheads="1"/>
          </p:cNvSpPr>
          <p:nvPr/>
        </p:nvSpPr>
        <p:spPr bwMode="auto">
          <a:xfrm>
            <a:off x="5410200" y="4192580"/>
            <a:ext cx="714375" cy="6985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sv-SE" sz="1200"/>
          </a:p>
          <a:p>
            <a:pPr algn="ctr" eaLnBrk="1" hangingPunct="1"/>
            <a:r>
              <a:rPr lang="sv-SE" altLang="sv-SE" sz="1200"/>
              <a:t>Set-up</a:t>
            </a:r>
          </a:p>
          <a:p>
            <a:pPr algn="ctr" eaLnBrk="1" hangingPunct="1"/>
            <a:r>
              <a:rPr lang="sv-SE" altLang="sv-SE" sz="1200"/>
              <a:t>cell</a:t>
            </a:r>
            <a:endParaRPr lang="en-US" altLang="sv-SE"/>
          </a:p>
        </p:txBody>
      </p:sp>
      <p:sp>
        <p:nvSpPr>
          <p:cNvPr id="16390" name="Text Box 9"/>
          <p:cNvSpPr txBox="1">
            <a:spLocks noChangeAspect="1" noChangeArrowheads="1"/>
          </p:cNvSpPr>
          <p:nvPr/>
        </p:nvSpPr>
        <p:spPr bwMode="auto">
          <a:xfrm>
            <a:off x="4829175" y="4179880"/>
            <a:ext cx="473075" cy="774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>
                <a:latin typeface="Helvetica" pitchFamily="34" charset="0"/>
              </a:rPr>
              <a:t>a</a:t>
            </a:r>
            <a:r>
              <a:rPr lang="en-US" altLang="sv-SE" sz="1400" baseline="-25000">
                <a:latin typeface="Helvetica" pitchFamily="34" charset="0"/>
              </a:rPr>
              <a:t>0</a:t>
            </a:r>
          </a:p>
          <a:p>
            <a:pPr eaLnBrk="1" hangingPunct="1"/>
            <a:endParaRPr lang="en-US" altLang="sv-SE" sz="1400" baseline="-25000">
              <a:latin typeface="Helvetica" pitchFamily="34" charset="0"/>
            </a:endParaRPr>
          </a:p>
          <a:p>
            <a:pPr eaLnBrk="1" hangingPunct="1"/>
            <a:r>
              <a:rPr lang="en-US" altLang="sv-SE" sz="1400">
                <a:latin typeface="Helvetica" pitchFamily="34" charset="0"/>
              </a:rPr>
              <a:t>b</a:t>
            </a:r>
            <a:r>
              <a:rPr lang="en-US" altLang="sv-SE" sz="1400" baseline="-25000">
                <a:latin typeface="Helvetica" pitchFamily="34" charset="0"/>
              </a:rPr>
              <a:t>0</a:t>
            </a:r>
            <a:endParaRPr lang="en-US" altLang="sv-SE"/>
          </a:p>
        </p:txBody>
      </p:sp>
      <p:grpSp>
        <p:nvGrpSpPr>
          <p:cNvPr id="16392" name="Group 11"/>
          <p:cNvGrpSpPr>
            <a:grpSpLocks/>
          </p:cNvGrpSpPr>
          <p:nvPr/>
        </p:nvGrpSpPr>
        <p:grpSpPr bwMode="auto">
          <a:xfrm>
            <a:off x="5194300" y="3697280"/>
            <a:ext cx="1130300" cy="279400"/>
            <a:chOff x="8180" y="7260"/>
            <a:chExt cx="860" cy="440"/>
          </a:xfrm>
        </p:grpSpPr>
        <p:sp>
          <p:nvSpPr>
            <p:cNvPr id="16626" name="Line 12"/>
            <p:cNvSpPr>
              <a:spLocks noChangeShapeType="1"/>
            </p:cNvSpPr>
            <p:nvPr/>
          </p:nvSpPr>
          <p:spPr bwMode="auto">
            <a:xfrm>
              <a:off x="8180" y="7260"/>
              <a:ext cx="86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16627" name="Line 13"/>
            <p:cNvSpPr>
              <a:spLocks noChangeShapeType="1"/>
            </p:cNvSpPr>
            <p:nvPr/>
          </p:nvSpPr>
          <p:spPr bwMode="auto">
            <a:xfrm>
              <a:off x="8180" y="7700"/>
              <a:ext cx="86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</p:grpSp>
      <p:sp>
        <p:nvSpPr>
          <p:cNvPr id="16393" name="Rectangle 14"/>
          <p:cNvSpPr>
            <a:spLocks noChangeArrowheads="1"/>
          </p:cNvSpPr>
          <p:nvPr/>
        </p:nvSpPr>
        <p:spPr bwMode="auto">
          <a:xfrm>
            <a:off x="5410200" y="3494080"/>
            <a:ext cx="714375" cy="6985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sv-SE" sz="1200"/>
          </a:p>
          <a:p>
            <a:pPr algn="ctr" eaLnBrk="1" hangingPunct="1"/>
            <a:r>
              <a:rPr lang="sv-SE" altLang="sv-SE" sz="1200"/>
              <a:t>Set-up</a:t>
            </a:r>
          </a:p>
          <a:p>
            <a:pPr algn="ctr" eaLnBrk="1" hangingPunct="1"/>
            <a:r>
              <a:rPr lang="sv-SE" altLang="sv-SE" sz="1200"/>
              <a:t>cell</a:t>
            </a:r>
            <a:endParaRPr lang="en-US" altLang="sv-SE"/>
          </a:p>
        </p:txBody>
      </p:sp>
      <p:sp>
        <p:nvSpPr>
          <p:cNvPr id="16394" name="Text Box 15"/>
          <p:cNvSpPr txBox="1">
            <a:spLocks noChangeAspect="1" noChangeArrowheads="1"/>
          </p:cNvSpPr>
          <p:nvPr/>
        </p:nvSpPr>
        <p:spPr bwMode="auto">
          <a:xfrm>
            <a:off x="4829175" y="3481380"/>
            <a:ext cx="473075" cy="774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>
                <a:latin typeface="Helvetica" pitchFamily="34" charset="0"/>
              </a:rPr>
              <a:t>a</a:t>
            </a:r>
            <a:r>
              <a:rPr lang="en-US" altLang="sv-SE" sz="1400" baseline="-25000">
                <a:latin typeface="Helvetica" pitchFamily="34" charset="0"/>
              </a:rPr>
              <a:t>1</a:t>
            </a:r>
          </a:p>
          <a:p>
            <a:pPr eaLnBrk="1" hangingPunct="1"/>
            <a:endParaRPr lang="en-US" altLang="sv-SE" sz="1400" baseline="-25000">
              <a:latin typeface="Helvetica" pitchFamily="34" charset="0"/>
            </a:endParaRPr>
          </a:p>
          <a:p>
            <a:pPr eaLnBrk="1" hangingPunct="1"/>
            <a:r>
              <a:rPr lang="en-US" altLang="sv-SE" sz="1400">
                <a:latin typeface="Helvetica" pitchFamily="34" charset="0"/>
              </a:rPr>
              <a:t>b</a:t>
            </a:r>
            <a:r>
              <a:rPr lang="en-US" altLang="sv-SE" sz="1400" baseline="-25000">
                <a:latin typeface="Helvetica" pitchFamily="34" charset="0"/>
              </a:rPr>
              <a:t>1</a:t>
            </a:r>
            <a:endParaRPr lang="en-US" altLang="sv-SE"/>
          </a:p>
        </p:txBody>
      </p:sp>
      <p:grpSp>
        <p:nvGrpSpPr>
          <p:cNvPr id="16396" name="Group 17"/>
          <p:cNvGrpSpPr>
            <a:grpSpLocks/>
          </p:cNvGrpSpPr>
          <p:nvPr/>
        </p:nvGrpSpPr>
        <p:grpSpPr bwMode="auto">
          <a:xfrm>
            <a:off x="5194300" y="2998780"/>
            <a:ext cx="1130300" cy="279400"/>
            <a:chOff x="8180" y="7260"/>
            <a:chExt cx="860" cy="440"/>
          </a:xfrm>
        </p:grpSpPr>
        <p:sp>
          <p:nvSpPr>
            <p:cNvPr id="16624" name="Line 18"/>
            <p:cNvSpPr>
              <a:spLocks noChangeShapeType="1"/>
            </p:cNvSpPr>
            <p:nvPr/>
          </p:nvSpPr>
          <p:spPr bwMode="auto">
            <a:xfrm>
              <a:off x="8180" y="7260"/>
              <a:ext cx="86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16625" name="Line 19"/>
            <p:cNvSpPr>
              <a:spLocks noChangeShapeType="1"/>
            </p:cNvSpPr>
            <p:nvPr/>
          </p:nvSpPr>
          <p:spPr bwMode="auto">
            <a:xfrm>
              <a:off x="8180" y="7700"/>
              <a:ext cx="86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</p:grpSp>
      <p:sp>
        <p:nvSpPr>
          <p:cNvPr id="16397" name="Rectangle 20"/>
          <p:cNvSpPr>
            <a:spLocks noChangeArrowheads="1"/>
          </p:cNvSpPr>
          <p:nvPr/>
        </p:nvSpPr>
        <p:spPr bwMode="auto">
          <a:xfrm>
            <a:off x="5410200" y="2795580"/>
            <a:ext cx="714375" cy="6985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sv-SE" sz="1200"/>
          </a:p>
          <a:p>
            <a:pPr algn="ctr" eaLnBrk="1" hangingPunct="1"/>
            <a:r>
              <a:rPr lang="sv-SE" altLang="sv-SE" sz="1200"/>
              <a:t>Set-up</a:t>
            </a:r>
          </a:p>
          <a:p>
            <a:pPr algn="ctr" eaLnBrk="1" hangingPunct="1"/>
            <a:r>
              <a:rPr lang="sv-SE" altLang="sv-SE" sz="1200"/>
              <a:t>cell</a:t>
            </a:r>
            <a:endParaRPr lang="en-US" altLang="sv-SE"/>
          </a:p>
        </p:txBody>
      </p:sp>
      <p:sp>
        <p:nvSpPr>
          <p:cNvPr id="16398" name="Text Box 21"/>
          <p:cNvSpPr txBox="1">
            <a:spLocks noChangeAspect="1" noChangeArrowheads="1"/>
          </p:cNvSpPr>
          <p:nvPr/>
        </p:nvSpPr>
        <p:spPr bwMode="auto">
          <a:xfrm>
            <a:off x="4829175" y="2782880"/>
            <a:ext cx="473075" cy="774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>
                <a:latin typeface="Helvetica" pitchFamily="34" charset="0"/>
              </a:rPr>
              <a:t>a</a:t>
            </a:r>
            <a:r>
              <a:rPr lang="en-US" altLang="sv-SE" sz="1400" baseline="-25000">
                <a:latin typeface="Helvetica" pitchFamily="34" charset="0"/>
              </a:rPr>
              <a:t>2</a:t>
            </a:r>
          </a:p>
          <a:p>
            <a:pPr eaLnBrk="1" hangingPunct="1"/>
            <a:endParaRPr lang="en-US" altLang="sv-SE" sz="1400" baseline="-25000">
              <a:latin typeface="Helvetica" pitchFamily="34" charset="0"/>
            </a:endParaRPr>
          </a:p>
          <a:p>
            <a:pPr eaLnBrk="1" hangingPunct="1"/>
            <a:r>
              <a:rPr lang="en-US" altLang="sv-SE" sz="1400">
                <a:latin typeface="Helvetica" pitchFamily="34" charset="0"/>
              </a:rPr>
              <a:t>b</a:t>
            </a:r>
            <a:r>
              <a:rPr lang="en-US" altLang="sv-SE" sz="1400" baseline="-25000">
                <a:latin typeface="Helvetica" pitchFamily="34" charset="0"/>
              </a:rPr>
              <a:t>2</a:t>
            </a:r>
            <a:endParaRPr lang="en-US" altLang="sv-SE"/>
          </a:p>
        </p:txBody>
      </p:sp>
      <p:grpSp>
        <p:nvGrpSpPr>
          <p:cNvPr id="16400" name="Group 23"/>
          <p:cNvGrpSpPr>
            <a:grpSpLocks/>
          </p:cNvGrpSpPr>
          <p:nvPr/>
        </p:nvGrpSpPr>
        <p:grpSpPr bwMode="auto">
          <a:xfrm>
            <a:off x="5194300" y="2300280"/>
            <a:ext cx="1130300" cy="279400"/>
            <a:chOff x="8180" y="7260"/>
            <a:chExt cx="860" cy="440"/>
          </a:xfrm>
        </p:grpSpPr>
        <p:sp>
          <p:nvSpPr>
            <p:cNvPr id="16622" name="Line 24"/>
            <p:cNvSpPr>
              <a:spLocks noChangeShapeType="1"/>
            </p:cNvSpPr>
            <p:nvPr/>
          </p:nvSpPr>
          <p:spPr bwMode="auto">
            <a:xfrm>
              <a:off x="8180" y="7260"/>
              <a:ext cx="86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16623" name="Line 25"/>
            <p:cNvSpPr>
              <a:spLocks noChangeShapeType="1"/>
            </p:cNvSpPr>
            <p:nvPr/>
          </p:nvSpPr>
          <p:spPr bwMode="auto">
            <a:xfrm>
              <a:off x="8180" y="7700"/>
              <a:ext cx="86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</p:grpSp>
      <p:sp>
        <p:nvSpPr>
          <p:cNvPr id="16401" name="Rectangle 26"/>
          <p:cNvSpPr>
            <a:spLocks noChangeArrowheads="1"/>
          </p:cNvSpPr>
          <p:nvPr/>
        </p:nvSpPr>
        <p:spPr bwMode="auto">
          <a:xfrm>
            <a:off x="5410200" y="2097080"/>
            <a:ext cx="714375" cy="6985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sv-SE" sz="1200"/>
          </a:p>
          <a:p>
            <a:pPr algn="ctr" eaLnBrk="1" hangingPunct="1"/>
            <a:r>
              <a:rPr lang="sv-SE" altLang="sv-SE" sz="1200"/>
              <a:t>Set-up</a:t>
            </a:r>
          </a:p>
          <a:p>
            <a:pPr algn="ctr" eaLnBrk="1" hangingPunct="1"/>
            <a:r>
              <a:rPr lang="sv-SE" altLang="sv-SE" sz="1200"/>
              <a:t>cell</a:t>
            </a:r>
            <a:endParaRPr lang="en-US" altLang="sv-SE"/>
          </a:p>
        </p:txBody>
      </p:sp>
      <p:sp>
        <p:nvSpPr>
          <p:cNvPr id="16402" name="Text Box 27"/>
          <p:cNvSpPr txBox="1">
            <a:spLocks noChangeAspect="1" noChangeArrowheads="1"/>
          </p:cNvSpPr>
          <p:nvPr/>
        </p:nvSpPr>
        <p:spPr bwMode="auto">
          <a:xfrm>
            <a:off x="4829175" y="2084380"/>
            <a:ext cx="473075" cy="774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>
                <a:latin typeface="Helvetica" pitchFamily="34" charset="0"/>
              </a:rPr>
              <a:t>a</a:t>
            </a:r>
            <a:r>
              <a:rPr lang="en-US" altLang="sv-SE" sz="1400" baseline="-25000">
                <a:latin typeface="Helvetica" pitchFamily="34" charset="0"/>
              </a:rPr>
              <a:t>3</a:t>
            </a:r>
          </a:p>
          <a:p>
            <a:pPr eaLnBrk="1" hangingPunct="1"/>
            <a:endParaRPr lang="en-US" altLang="sv-SE" sz="1400" baseline="-25000">
              <a:latin typeface="Helvetica" pitchFamily="34" charset="0"/>
            </a:endParaRPr>
          </a:p>
          <a:p>
            <a:pPr eaLnBrk="1" hangingPunct="1"/>
            <a:r>
              <a:rPr lang="en-US" altLang="sv-SE" sz="1400">
                <a:latin typeface="Helvetica" pitchFamily="34" charset="0"/>
              </a:rPr>
              <a:t>b</a:t>
            </a:r>
            <a:r>
              <a:rPr lang="en-US" altLang="sv-SE" sz="1400" baseline="-25000">
                <a:latin typeface="Helvetica" pitchFamily="34" charset="0"/>
              </a:rPr>
              <a:t>3</a:t>
            </a:r>
            <a:endParaRPr lang="en-US" altLang="sv-SE"/>
          </a:p>
        </p:txBody>
      </p:sp>
      <p:sp>
        <p:nvSpPr>
          <p:cNvPr id="16411" name="Text Box 44"/>
          <p:cNvSpPr txBox="1">
            <a:spLocks noChangeAspect="1" noChangeArrowheads="1"/>
          </p:cNvSpPr>
          <p:nvPr/>
        </p:nvSpPr>
        <p:spPr bwMode="auto">
          <a:xfrm>
            <a:off x="1417638" y="1052513"/>
            <a:ext cx="527050" cy="311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>
                <a:latin typeface="Helvetica" pitchFamily="34" charset="0"/>
              </a:rPr>
              <a:t>V</a:t>
            </a:r>
            <a:r>
              <a:rPr lang="en-US" altLang="sv-SE" sz="1400" baseline="-25000">
                <a:latin typeface="Helvetica" pitchFamily="34" charset="0"/>
              </a:rPr>
              <a:t>DD</a:t>
            </a:r>
            <a:endParaRPr lang="en-US" altLang="sv-SE"/>
          </a:p>
        </p:txBody>
      </p:sp>
      <p:sp>
        <p:nvSpPr>
          <p:cNvPr id="16412" name="Line 45"/>
          <p:cNvSpPr>
            <a:spLocks noChangeAspect="1" noChangeShapeType="1"/>
          </p:cNvSpPr>
          <p:nvPr/>
        </p:nvSpPr>
        <p:spPr bwMode="auto">
          <a:xfrm flipV="1">
            <a:off x="1785938" y="5912151"/>
            <a:ext cx="2430462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413" name="Line 46"/>
          <p:cNvSpPr>
            <a:spLocks noChangeAspect="1" noChangeShapeType="1"/>
          </p:cNvSpPr>
          <p:nvPr/>
        </p:nvSpPr>
        <p:spPr bwMode="auto">
          <a:xfrm flipV="1">
            <a:off x="3009900" y="4611688"/>
            <a:ext cx="1050925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415" name="Line 48"/>
          <p:cNvSpPr>
            <a:spLocks noChangeAspect="1" noChangeShapeType="1"/>
          </p:cNvSpPr>
          <p:nvPr/>
        </p:nvSpPr>
        <p:spPr bwMode="auto">
          <a:xfrm flipV="1">
            <a:off x="3011488" y="5166263"/>
            <a:ext cx="0" cy="749769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416" name="Line 49"/>
          <p:cNvSpPr>
            <a:spLocks noChangeAspect="1" noChangeShapeType="1"/>
          </p:cNvSpPr>
          <p:nvPr/>
        </p:nvSpPr>
        <p:spPr bwMode="auto">
          <a:xfrm flipV="1">
            <a:off x="3594100" y="5062538"/>
            <a:ext cx="45085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417" name="Line 50"/>
          <p:cNvSpPr>
            <a:spLocks noChangeAspect="1" noChangeShapeType="1"/>
          </p:cNvSpPr>
          <p:nvPr/>
        </p:nvSpPr>
        <p:spPr bwMode="auto">
          <a:xfrm flipV="1">
            <a:off x="1954213" y="2723503"/>
            <a:ext cx="0" cy="580743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607" name="Line 52"/>
          <p:cNvSpPr>
            <a:spLocks noChangeAspect="1" noChangeShapeType="1"/>
          </p:cNvSpPr>
          <p:nvPr/>
        </p:nvSpPr>
        <p:spPr bwMode="auto">
          <a:xfrm flipH="1" flipV="1">
            <a:off x="3978007" y="4483161"/>
            <a:ext cx="76468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608" name="Line 53"/>
          <p:cNvSpPr>
            <a:spLocks noChangeAspect="1" noChangeShapeType="1"/>
          </p:cNvSpPr>
          <p:nvPr/>
        </p:nvSpPr>
        <p:spPr bwMode="auto">
          <a:xfrm flipV="1">
            <a:off x="3978007" y="4277384"/>
            <a:ext cx="0" cy="205777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609" name="Line 54"/>
          <p:cNvSpPr>
            <a:spLocks noChangeAspect="1" noChangeShapeType="1"/>
          </p:cNvSpPr>
          <p:nvPr/>
        </p:nvSpPr>
        <p:spPr bwMode="auto">
          <a:xfrm flipV="1">
            <a:off x="3978007" y="4277384"/>
            <a:ext cx="76468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610" name="Line 55"/>
          <p:cNvSpPr>
            <a:spLocks noChangeAspect="1" noChangeShapeType="1"/>
          </p:cNvSpPr>
          <p:nvPr/>
        </p:nvSpPr>
        <p:spPr bwMode="auto">
          <a:xfrm flipV="1">
            <a:off x="3926857" y="4277384"/>
            <a:ext cx="0" cy="205777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611" name="Line 56"/>
          <p:cNvSpPr>
            <a:spLocks noChangeAspect="1" noChangeShapeType="1"/>
          </p:cNvSpPr>
          <p:nvPr/>
        </p:nvSpPr>
        <p:spPr bwMode="auto">
          <a:xfrm flipH="1" flipV="1">
            <a:off x="3748088" y="4380273"/>
            <a:ext cx="178769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613" name="Line 58"/>
          <p:cNvSpPr>
            <a:spLocks noChangeAspect="1" noChangeShapeType="1"/>
          </p:cNvSpPr>
          <p:nvPr/>
        </p:nvSpPr>
        <p:spPr bwMode="auto">
          <a:xfrm flipV="1">
            <a:off x="4054475" y="4485316"/>
            <a:ext cx="0" cy="270834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600" name="Line 60"/>
          <p:cNvSpPr>
            <a:spLocks noChangeAspect="1" noChangeShapeType="1"/>
          </p:cNvSpPr>
          <p:nvPr/>
        </p:nvSpPr>
        <p:spPr bwMode="auto">
          <a:xfrm flipH="1" flipV="1">
            <a:off x="3978007" y="5756814"/>
            <a:ext cx="76468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601" name="Line 61"/>
          <p:cNvSpPr>
            <a:spLocks noChangeAspect="1" noChangeShapeType="1"/>
          </p:cNvSpPr>
          <p:nvPr/>
        </p:nvSpPr>
        <p:spPr bwMode="auto">
          <a:xfrm flipV="1">
            <a:off x="3978007" y="5551703"/>
            <a:ext cx="0" cy="20511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602" name="Line 62"/>
          <p:cNvSpPr>
            <a:spLocks noChangeAspect="1" noChangeShapeType="1"/>
          </p:cNvSpPr>
          <p:nvPr/>
        </p:nvSpPr>
        <p:spPr bwMode="auto">
          <a:xfrm flipV="1">
            <a:off x="3978007" y="5551703"/>
            <a:ext cx="76468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603" name="Line 63"/>
          <p:cNvSpPr>
            <a:spLocks noChangeAspect="1" noChangeShapeType="1"/>
          </p:cNvSpPr>
          <p:nvPr/>
        </p:nvSpPr>
        <p:spPr bwMode="auto">
          <a:xfrm flipV="1">
            <a:off x="3926857" y="5551703"/>
            <a:ext cx="0" cy="20511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604" name="Line 64"/>
          <p:cNvSpPr>
            <a:spLocks noChangeAspect="1" noChangeShapeType="1"/>
          </p:cNvSpPr>
          <p:nvPr/>
        </p:nvSpPr>
        <p:spPr bwMode="auto">
          <a:xfrm flipH="1" flipV="1">
            <a:off x="3748088" y="5654258"/>
            <a:ext cx="178769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605" name="Line 65"/>
          <p:cNvSpPr>
            <a:spLocks noChangeAspect="1" noChangeShapeType="1"/>
          </p:cNvSpPr>
          <p:nvPr/>
        </p:nvSpPr>
        <p:spPr bwMode="auto">
          <a:xfrm flipV="1">
            <a:off x="4054475" y="5414963"/>
            <a:ext cx="0" cy="13674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606" name="Line 66"/>
          <p:cNvSpPr>
            <a:spLocks noChangeAspect="1" noChangeShapeType="1"/>
          </p:cNvSpPr>
          <p:nvPr/>
        </p:nvSpPr>
        <p:spPr bwMode="auto">
          <a:xfrm flipV="1">
            <a:off x="4054475" y="5767173"/>
            <a:ext cx="0" cy="13674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93" name="Line 68"/>
          <p:cNvSpPr>
            <a:spLocks noChangeAspect="1" noChangeShapeType="1"/>
          </p:cNvSpPr>
          <p:nvPr/>
        </p:nvSpPr>
        <p:spPr bwMode="auto">
          <a:xfrm flipH="1" flipV="1">
            <a:off x="3978007" y="5404389"/>
            <a:ext cx="76468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94" name="Line 69"/>
          <p:cNvSpPr>
            <a:spLocks noChangeAspect="1" noChangeShapeType="1"/>
          </p:cNvSpPr>
          <p:nvPr/>
        </p:nvSpPr>
        <p:spPr bwMode="auto">
          <a:xfrm flipV="1">
            <a:off x="3978007" y="5199278"/>
            <a:ext cx="0" cy="20511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95" name="Line 70"/>
          <p:cNvSpPr>
            <a:spLocks noChangeAspect="1" noChangeShapeType="1"/>
          </p:cNvSpPr>
          <p:nvPr/>
        </p:nvSpPr>
        <p:spPr bwMode="auto">
          <a:xfrm flipV="1">
            <a:off x="3978007" y="5199278"/>
            <a:ext cx="76468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96" name="Line 71"/>
          <p:cNvSpPr>
            <a:spLocks noChangeAspect="1" noChangeShapeType="1"/>
          </p:cNvSpPr>
          <p:nvPr/>
        </p:nvSpPr>
        <p:spPr bwMode="auto">
          <a:xfrm flipV="1">
            <a:off x="3926857" y="5199278"/>
            <a:ext cx="0" cy="20511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97" name="Line 72"/>
          <p:cNvSpPr>
            <a:spLocks noChangeAspect="1" noChangeShapeType="1"/>
          </p:cNvSpPr>
          <p:nvPr/>
        </p:nvSpPr>
        <p:spPr bwMode="auto">
          <a:xfrm flipH="1" flipV="1">
            <a:off x="3748088" y="5301833"/>
            <a:ext cx="178769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86" name="Line 76"/>
          <p:cNvSpPr>
            <a:spLocks noChangeAspect="1" noChangeShapeType="1"/>
          </p:cNvSpPr>
          <p:nvPr/>
        </p:nvSpPr>
        <p:spPr bwMode="auto">
          <a:xfrm flipH="1" flipV="1">
            <a:off x="3978007" y="4948776"/>
            <a:ext cx="76468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87" name="Line 77"/>
          <p:cNvSpPr>
            <a:spLocks noChangeAspect="1" noChangeShapeType="1"/>
          </p:cNvSpPr>
          <p:nvPr/>
        </p:nvSpPr>
        <p:spPr bwMode="auto">
          <a:xfrm flipV="1">
            <a:off x="3978007" y="4743665"/>
            <a:ext cx="0" cy="20511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88" name="Line 78"/>
          <p:cNvSpPr>
            <a:spLocks noChangeAspect="1" noChangeShapeType="1"/>
          </p:cNvSpPr>
          <p:nvPr/>
        </p:nvSpPr>
        <p:spPr bwMode="auto">
          <a:xfrm flipV="1">
            <a:off x="3978007" y="4743665"/>
            <a:ext cx="76468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89" name="Line 79"/>
          <p:cNvSpPr>
            <a:spLocks noChangeAspect="1" noChangeShapeType="1"/>
          </p:cNvSpPr>
          <p:nvPr/>
        </p:nvSpPr>
        <p:spPr bwMode="auto">
          <a:xfrm flipV="1">
            <a:off x="3926857" y="4743665"/>
            <a:ext cx="0" cy="20511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90" name="Line 80"/>
          <p:cNvSpPr>
            <a:spLocks noChangeAspect="1" noChangeShapeType="1"/>
          </p:cNvSpPr>
          <p:nvPr/>
        </p:nvSpPr>
        <p:spPr bwMode="auto">
          <a:xfrm flipH="1" flipV="1">
            <a:off x="3748088" y="4846220"/>
            <a:ext cx="178769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92" name="Line 82"/>
          <p:cNvSpPr>
            <a:spLocks noChangeAspect="1" noChangeShapeType="1"/>
          </p:cNvSpPr>
          <p:nvPr/>
        </p:nvSpPr>
        <p:spPr bwMode="auto">
          <a:xfrm flipV="1">
            <a:off x="4054475" y="4950896"/>
            <a:ext cx="0" cy="256103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79" name="Line 84"/>
          <p:cNvSpPr>
            <a:spLocks noChangeAspect="1" noChangeShapeType="1"/>
          </p:cNvSpPr>
          <p:nvPr/>
        </p:nvSpPr>
        <p:spPr bwMode="auto">
          <a:xfrm flipH="1" flipV="1">
            <a:off x="3978007" y="4016914"/>
            <a:ext cx="76468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80" name="Line 85"/>
          <p:cNvSpPr>
            <a:spLocks noChangeAspect="1" noChangeShapeType="1"/>
          </p:cNvSpPr>
          <p:nvPr/>
        </p:nvSpPr>
        <p:spPr bwMode="auto">
          <a:xfrm flipV="1">
            <a:off x="3978007" y="3811803"/>
            <a:ext cx="0" cy="20511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81" name="Line 86"/>
          <p:cNvSpPr>
            <a:spLocks noChangeAspect="1" noChangeShapeType="1"/>
          </p:cNvSpPr>
          <p:nvPr/>
        </p:nvSpPr>
        <p:spPr bwMode="auto">
          <a:xfrm flipV="1">
            <a:off x="3978007" y="3811803"/>
            <a:ext cx="76468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82" name="Line 87"/>
          <p:cNvSpPr>
            <a:spLocks noChangeAspect="1" noChangeShapeType="1"/>
          </p:cNvSpPr>
          <p:nvPr/>
        </p:nvSpPr>
        <p:spPr bwMode="auto">
          <a:xfrm flipV="1">
            <a:off x="3926857" y="3811803"/>
            <a:ext cx="0" cy="20511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83" name="Line 88"/>
          <p:cNvSpPr>
            <a:spLocks noChangeAspect="1" noChangeShapeType="1"/>
          </p:cNvSpPr>
          <p:nvPr/>
        </p:nvSpPr>
        <p:spPr bwMode="auto">
          <a:xfrm flipH="1" flipV="1">
            <a:off x="3748088" y="3914358"/>
            <a:ext cx="178769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84" name="Line 89"/>
          <p:cNvSpPr>
            <a:spLocks noChangeAspect="1" noChangeShapeType="1"/>
          </p:cNvSpPr>
          <p:nvPr/>
        </p:nvSpPr>
        <p:spPr bwMode="auto">
          <a:xfrm flipV="1">
            <a:off x="4054475" y="3675063"/>
            <a:ext cx="0" cy="13674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85" name="Line 90"/>
          <p:cNvSpPr>
            <a:spLocks noChangeAspect="1" noChangeShapeType="1"/>
          </p:cNvSpPr>
          <p:nvPr/>
        </p:nvSpPr>
        <p:spPr bwMode="auto">
          <a:xfrm flipV="1">
            <a:off x="4054475" y="4027272"/>
            <a:ext cx="0" cy="250111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72" name="Line 92"/>
          <p:cNvSpPr>
            <a:spLocks noChangeAspect="1" noChangeShapeType="1"/>
          </p:cNvSpPr>
          <p:nvPr/>
        </p:nvSpPr>
        <p:spPr bwMode="auto">
          <a:xfrm flipH="1" flipV="1">
            <a:off x="2392095" y="4707476"/>
            <a:ext cx="76468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73" name="Line 93"/>
          <p:cNvSpPr>
            <a:spLocks noChangeAspect="1" noChangeShapeType="1"/>
          </p:cNvSpPr>
          <p:nvPr/>
        </p:nvSpPr>
        <p:spPr bwMode="auto">
          <a:xfrm flipV="1">
            <a:off x="2392095" y="4502365"/>
            <a:ext cx="0" cy="20511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74" name="Line 94"/>
          <p:cNvSpPr>
            <a:spLocks noChangeAspect="1" noChangeShapeType="1"/>
          </p:cNvSpPr>
          <p:nvPr/>
        </p:nvSpPr>
        <p:spPr bwMode="auto">
          <a:xfrm flipV="1">
            <a:off x="2392095" y="4502365"/>
            <a:ext cx="76468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75" name="Line 95"/>
          <p:cNvSpPr>
            <a:spLocks noChangeAspect="1" noChangeShapeType="1"/>
          </p:cNvSpPr>
          <p:nvPr/>
        </p:nvSpPr>
        <p:spPr bwMode="auto">
          <a:xfrm flipV="1">
            <a:off x="2340944" y="4502365"/>
            <a:ext cx="0" cy="20511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76" name="Line 96"/>
          <p:cNvSpPr>
            <a:spLocks noChangeAspect="1" noChangeShapeType="1"/>
          </p:cNvSpPr>
          <p:nvPr/>
        </p:nvSpPr>
        <p:spPr bwMode="auto">
          <a:xfrm flipH="1" flipV="1">
            <a:off x="2162175" y="4604920"/>
            <a:ext cx="178769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65" name="Line 100"/>
          <p:cNvSpPr>
            <a:spLocks noChangeAspect="1" noChangeShapeType="1"/>
          </p:cNvSpPr>
          <p:nvPr/>
        </p:nvSpPr>
        <p:spPr bwMode="auto">
          <a:xfrm flipH="1" flipV="1">
            <a:off x="1879545" y="4261512"/>
            <a:ext cx="76864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66" name="Line 101"/>
          <p:cNvSpPr>
            <a:spLocks noChangeAspect="1" noChangeShapeType="1"/>
          </p:cNvSpPr>
          <p:nvPr/>
        </p:nvSpPr>
        <p:spPr bwMode="auto">
          <a:xfrm flipV="1">
            <a:off x="1879545" y="4055735"/>
            <a:ext cx="0" cy="205777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67" name="Line 102"/>
          <p:cNvSpPr>
            <a:spLocks noChangeAspect="1" noChangeShapeType="1"/>
          </p:cNvSpPr>
          <p:nvPr/>
        </p:nvSpPr>
        <p:spPr bwMode="auto">
          <a:xfrm flipV="1">
            <a:off x="1879545" y="4055735"/>
            <a:ext cx="76864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68" name="Line 103"/>
          <p:cNvSpPr>
            <a:spLocks noChangeAspect="1" noChangeShapeType="1"/>
          </p:cNvSpPr>
          <p:nvPr/>
        </p:nvSpPr>
        <p:spPr bwMode="auto">
          <a:xfrm flipV="1">
            <a:off x="1828129" y="4055735"/>
            <a:ext cx="0" cy="205777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69" name="Line 104"/>
          <p:cNvSpPr>
            <a:spLocks noChangeAspect="1" noChangeShapeType="1"/>
          </p:cNvSpPr>
          <p:nvPr/>
        </p:nvSpPr>
        <p:spPr bwMode="auto">
          <a:xfrm flipH="1" flipV="1">
            <a:off x="1648434" y="4158624"/>
            <a:ext cx="179695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58" name="Line 108"/>
          <p:cNvSpPr>
            <a:spLocks noChangeAspect="1" noChangeShapeType="1"/>
          </p:cNvSpPr>
          <p:nvPr/>
        </p:nvSpPr>
        <p:spPr bwMode="auto">
          <a:xfrm flipH="1" flipV="1">
            <a:off x="3516353" y="5542023"/>
            <a:ext cx="76468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59" name="Line 109"/>
          <p:cNvSpPr>
            <a:spLocks noChangeAspect="1" noChangeShapeType="1"/>
          </p:cNvSpPr>
          <p:nvPr/>
        </p:nvSpPr>
        <p:spPr bwMode="auto">
          <a:xfrm flipV="1">
            <a:off x="3516353" y="5336247"/>
            <a:ext cx="0" cy="205776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60" name="Line 110"/>
          <p:cNvSpPr>
            <a:spLocks noChangeAspect="1" noChangeShapeType="1"/>
          </p:cNvSpPr>
          <p:nvPr/>
        </p:nvSpPr>
        <p:spPr bwMode="auto">
          <a:xfrm flipV="1">
            <a:off x="3516353" y="5336247"/>
            <a:ext cx="76468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61" name="Line 111"/>
          <p:cNvSpPr>
            <a:spLocks noChangeAspect="1" noChangeShapeType="1"/>
          </p:cNvSpPr>
          <p:nvPr/>
        </p:nvSpPr>
        <p:spPr bwMode="auto">
          <a:xfrm flipV="1">
            <a:off x="3465202" y="5336247"/>
            <a:ext cx="0" cy="205776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62" name="Line 112"/>
          <p:cNvSpPr>
            <a:spLocks noChangeAspect="1" noChangeShapeType="1"/>
          </p:cNvSpPr>
          <p:nvPr/>
        </p:nvSpPr>
        <p:spPr bwMode="auto">
          <a:xfrm flipH="1" flipV="1">
            <a:off x="3286433" y="5439135"/>
            <a:ext cx="178769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63" name="Line 113"/>
          <p:cNvSpPr>
            <a:spLocks noChangeAspect="1" noChangeShapeType="1"/>
          </p:cNvSpPr>
          <p:nvPr/>
        </p:nvSpPr>
        <p:spPr bwMode="auto">
          <a:xfrm flipV="1">
            <a:off x="3592821" y="5062537"/>
            <a:ext cx="0" cy="273709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64" name="Line 114"/>
          <p:cNvSpPr>
            <a:spLocks noChangeAspect="1" noChangeShapeType="1"/>
          </p:cNvSpPr>
          <p:nvPr/>
        </p:nvSpPr>
        <p:spPr bwMode="auto">
          <a:xfrm flipV="1">
            <a:off x="3592821" y="5544178"/>
            <a:ext cx="0" cy="371854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51" name="Line 116"/>
          <p:cNvSpPr>
            <a:spLocks noChangeAspect="1" noChangeShapeType="1"/>
          </p:cNvSpPr>
          <p:nvPr/>
        </p:nvSpPr>
        <p:spPr bwMode="auto">
          <a:xfrm flipH="1" flipV="1">
            <a:off x="2941670" y="5166264"/>
            <a:ext cx="76468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52" name="Line 117"/>
          <p:cNvSpPr>
            <a:spLocks noChangeAspect="1" noChangeShapeType="1"/>
          </p:cNvSpPr>
          <p:nvPr/>
        </p:nvSpPr>
        <p:spPr bwMode="auto">
          <a:xfrm flipV="1">
            <a:off x="2941670" y="4961153"/>
            <a:ext cx="0" cy="20511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53" name="Line 118"/>
          <p:cNvSpPr>
            <a:spLocks noChangeAspect="1" noChangeShapeType="1"/>
          </p:cNvSpPr>
          <p:nvPr/>
        </p:nvSpPr>
        <p:spPr bwMode="auto">
          <a:xfrm flipV="1">
            <a:off x="2941670" y="4961153"/>
            <a:ext cx="76468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54" name="Line 119"/>
          <p:cNvSpPr>
            <a:spLocks noChangeAspect="1" noChangeShapeType="1"/>
          </p:cNvSpPr>
          <p:nvPr/>
        </p:nvSpPr>
        <p:spPr bwMode="auto">
          <a:xfrm flipV="1">
            <a:off x="2890520" y="4961153"/>
            <a:ext cx="0" cy="20511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55" name="Line 120"/>
          <p:cNvSpPr>
            <a:spLocks noChangeAspect="1" noChangeShapeType="1"/>
          </p:cNvSpPr>
          <p:nvPr/>
        </p:nvSpPr>
        <p:spPr bwMode="auto">
          <a:xfrm flipH="1" flipV="1">
            <a:off x="2711751" y="5063708"/>
            <a:ext cx="178769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427" name="Line 123"/>
          <p:cNvSpPr>
            <a:spLocks noChangeAspect="1" noChangeShapeType="1"/>
          </p:cNvSpPr>
          <p:nvPr/>
        </p:nvSpPr>
        <p:spPr bwMode="auto">
          <a:xfrm flipV="1">
            <a:off x="2468563" y="4146550"/>
            <a:ext cx="1592262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428" name="Line 124"/>
          <p:cNvSpPr>
            <a:spLocks noChangeAspect="1" noChangeShapeType="1"/>
          </p:cNvSpPr>
          <p:nvPr/>
        </p:nvSpPr>
        <p:spPr bwMode="auto">
          <a:xfrm flipV="1">
            <a:off x="1957388" y="3670300"/>
            <a:ext cx="2058987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430" name="Line 126"/>
          <p:cNvSpPr>
            <a:spLocks noChangeAspect="1" noChangeShapeType="1"/>
          </p:cNvSpPr>
          <p:nvPr/>
        </p:nvSpPr>
        <p:spPr bwMode="auto">
          <a:xfrm flipV="1">
            <a:off x="2468563" y="4707475"/>
            <a:ext cx="0" cy="1208558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431" name="Line 127"/>
          <p:cNvSpPr>
            <a:spLocks noChangeAspect="1" noChangeShapeType="1"/>
          </p:cNvSpPr>
          <p:nvPr/>
        </p:nvSpPr>
        <p:spPr bwMode="auto">
          <a:xfrm flipV="1">
            <a:off x="1956409" y="4260034"/>
            <a:ext cx="0" cy="16560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432" name="Line 128"/>
          <p:cNvSpPr>
            <a:spLocks noChangeAspect="1" noChangeShapeType="1"/>
          </p:cNvSpPr>
          <p:nvPr/>
        </p:nvSpPr>
        <p:spPr bwMode="auto">
          <a:xfrm flipV="1">
            <a:off x="1956409" y="3510022"/>
            <a:ext cx="0" cy="5400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433" name="Line 129"/>
          <p:cNvSpPr>
            <a:spLocks noChangeAspect="1" noChangeShapeType="1"/>
          </p:cNvSpPr>
          <p:nvPr/>
        </p:nvSpPr>
        <p:spPr bwMode="auto">
          <a:xfrm flipV="1">
            <a:off x="3011488" y="4611687"/>
            <a:ext cx="0" cy="347447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44" name="Line 131"/>
          <p:cNvSpPr>
            <a:spLocks noChangeAspect="1" noChangeShapeType="1"/>
          </p:cNvSpPr>
          <p:nvPr/>
        </p:nvSpPr>
        <p:spPr bwMode="auto">
          <a:xfrm flipH="1" flipV="1">
            <a:off x="1881836" y="2716751"/>
            <a:ext cx="76468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45" name="Line 132"/>
          <p:cNvSpPr>
            <a:spLocks noChangeAspect="1" noChangeShapeType="1"/>
          </p:cNvSpPr>
          <p:nvPr/>
        </p:nvSpPr>
        <p:spPr bwMode="auto">
          <a:xfrm flipV="1">
            <a:off x="1881836" y="2511640"/>
            <a:ext cx="0" cy="20511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46" name="Line 133"/>
          <p:cNvSpPr>
            <a:spLocks noChangeAspect="1" noChangeShapeType="1"/>
          </p:cNvSpPr>
          <p:nvPr/>
        </p:nvSpPr>
        <p:spPr bwMode="auto">
          <a:xfrm flipV="1">
            <a:off x="1881836" y="2511918"/>
            <a:ext cx="76468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47" name="Line 134"/>
          <p:cNvSpPr>
            <a:spLocks noChangeAspect="1" noChangeShapeType="1"/>
          </p:cNvSpPr>
          <p:nvPr/>
        </p:nvSpPr>
        <p:spPr bwMode="auto">
          <a:xfrm flipV="1">
            <a:off x="1830686" y="2511640"/>
            <a:ext cx="0" cy="20511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48" name="Line 135"/>
          <p:cNvSpPr>
            <a:spLocks noChangeAspect="1" noChangeShapeType="1"/>
          </p:cNvSpPr>
          <p:nvPr/>
        </p:nvSpPr>
        <p:spPr bwMode="auto">
          <a:xfrm flipH="1" flipV="1">
            <a:off x="1651917" y="2614195"/>
            <a:ext cx="178769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435" name="Line 138"/>
          <p:cNvSpPr>
            <a:spLocks noChangeAspect="1" noChangeShapeType="1"/>
          </p:cNvSpPr>
          <p:nvPr/>
        </p:nvSpPr>
        <p:spPr bwMode="auto">
          <a:xfrm flipV="1">
            <a:off x="1952625" y="3162300"/>
            <a:ext cx="2071989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37" name="Line 140"/>
          <p:cNvSpPr>
            <a:spLocks noChangeAspect="1" noChangeShapeType="1"/>
          </p:cNvSpPr>
          <p:nvPr/>
        </p:nvSpPr>
        <p:spPr bwMode="auto">
          <a:xfrm flipH="1" flipV="1">
            <a:off x="1879545" y="3510023"/>
            <a:ext cx="76864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38" name="Line 141"/>
          <p:cNvSpPr>
            <a:spLocks noChangeAspect="1" noChangeShapeType="1"/>
          </p:cNvSpPr>
          <p:nvPr/>
        </p:nvSpPr>
        <p:spPr bwMode="auto">
          <a:xfrm flipV="1">
            <a:off x="1879545" y="3304247"/>
            <a:ext cx="0" cy="205776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39" name="Line 142"/>
          <p:cNvSpPr>
            <a:spLocks noChangeAspect="1" noChangeShapeType="1"/>
          </p:cNvSpPr>
          <p:nvPr/>
        </p:nvSpPr>
        <p:spPr bwMode="auto">
          <a:xfrm flipV="1">
            <a:off x="1879545" y="3304247"/>
            <a:ext cx="76864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40" name="Line 143"/>
          <p:cNvSpPr>
            <a:spLocks noChangeAspect="1" noChangeShapeType="1"/>
          </p:cNvSpPr>
          <p:nvPr/>
        </p:nvSpPr>
        <p:spPr bwMode="auto">
          <a:xfrm flipV="1">
            <a:off x="1828129" y="3304247"/>
            <a:ext cx="0" cy="205776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41" name="Line 144"/>
          <p:cNvSpPr>
            <a:spLocks noChangeAspect="1" noChangeShapeType="1"/>
          </p:cNvSpPr>
          <p:nvPr/>
        </p:nvSpPr>
        <p:spPr bwMode="auto">
          <a:xfrm flipH="1" flipV="1">
            <a:off x="1648434" y="3407135"/>
            <a:ext cx="179695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437" name="Line 147"/>
          <p:cNvSpPr>
            <a:spLocks noChangeAspect="1" noChangeShapeType="1"/>
          </p:cNvSpPr>
          <p:nvPr/>
        </p:nvSpPr>
        <p:spPr bwMode="auto">
          <a:xfrm flipV="1">
            <a:off x="1954213" y="1168099"/>
            <a:ext cx="0" cy="1343819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438" name="Text Box 148"/>
          <p:cNvSpPr txBox="1">
            <a:spLocks noChangeAspect="1" noChangeArrowheads="1"/>
          </p:cNvSpPr>
          <p:nvPr/>
        </p:nvSpPr>
        <p:spPr bwMode="auto">
          <a:xfrm>
            <a:off x="1373188" y="3286125"/>
            <a:ext cx="527050" cy="309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>
                <a:latin typeface="Helvetica" pitchFamily="34" charset="0"/>
              </a:rPr>
              <a:t>G</a:t>
            </a:r>
            <a:r>
              <a:rPr lang="en-US" altLang="sv-SE" sz="1400" baseline="-25000">
                <a:latin typeface="Helvetica" pitchFamily="34" charset="0"/>
              </a:rPr>
              <a:t>3</a:t>
            </a:r>
            <a:endParaRPr lang="en-US" altLang="sv-SE"/>
          </a:p>
        </p:txBody>
      </p:sp>
      <p:sp>
        <p:nvSpPr>
          <p:cNvPr id="16439" name="Text Box 149"/>
          <p:cNvSpPr txBox="1">
            <a:spLocks noChangeAspect="1" noChangeArrowheads="1"/>
          </p:cNvSpPr>
          <p:nvPr/>
        </p:nvSpPr>
        <p:spPr bwMode="auto">
          <a:xfrm>
            <a:off x="2981325" y="5229225"/>
            <a:ext cx="525463" cy="309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>
                <a:latin typeface="Helvetica" pitchFamily="34" charset="0"/>
              </a:rPr>
              <a:t>G</a:t>
            </a:r>
            <a:r>
              <a:rPr lang="en-US" altLang="sv-SE" sz="1400" baseline="-25000">
                <a:latin typeface="Helvetica" pitchFamily="34" charset="0"/>
              </a:rPr>
              <a:t>0</a:t>
            </a:r>
            <a:endParaRPr lang="en-US" altLang="sv-SE" sz="1400"/>
          </a:p>
        </p:txBody>
      </p:sp>
      <p:sp>
        <p:nvSpPr>
          <p:cNvPr id="16442" name="Text Box 152"/>
          <p:cNvSpPr txBox="1">
            <a:spLocks noChangeAspect="1" noChangeArrowheads="1"/>
          </p:cNvSpPr>
          <p:nvPr/>
        </p:nvSpPr>
        <p:spPr bwMode="auto">
          <a:xfrm>
            <a:off x="1373188" y="4023326"/>
            <a:ext cx="527050" cy="311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 dirty="0" smtClean="0">
                <a:latin typeface="Helvetica" pitchFamily="34" charset="0"/>
              </a:rPr>
              <a:t>G</a:t>
            </a:r>
            <a:r>
              <a:rPr lang="en-US" altLang="sv-SE" sz="1400" baseline="-25000" dirty="0" smtClean="0">
                <a:latin typeface="Helvetica" pitchFamily="34" charset="0"/>
              </a:rPr>
              <a:t>3</a:t>
            </a:r>
            <a:endParaRPr lang="en-US" altLang="sv-SE" sz="1400" dirty="0"/>
          </a:p>
        </p:txBody>
      </p:sp>
      <p:sp>
        <p:nvSpPr>
          <p:cNvPr id="16443" name="Text Box 153"/>
          <p:cNvSpPr txBox="1">
            <a:spLocks noChangeAspect="1" noChangeArrowheads="1"/>
          </p:cNvSpPr>
          <p:nvPr/>
        </p:nvSpPr>
        <p:spPr bwMode="auto">
          <a:xfrm>
            <a:off x="1397000" y="2482850"/>
            <a:ext cx="527050" cy="311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 dirty="0">
                <a:latin typeface="Helvetica" pitchFamily="34" charset="0"/>
              </a:rPr>
              <a:t>P</a:t>
            </a:r>
            <a:r>
              <a:rPr lang="en-US" altLang="sv-SE" sz="1400" baseline="-25000" dirty="0">
                <a:latin typeface="Helvetica" pitchFamily="34" charset="0"/>
              </a:rPr>
              <a:t>3</a:t>
            </a:r>
            <a:endParaRPr lang="en-US" altLang="sv-SE" dirty="0"/>
          </a:p>
        </p:txBody>
      </p:sp>
      <p:sp>
        <p:nvSpPr>
          <p:cNvPr id="16444" name="Text Box 154"/>
          <p:cNvSpPr txBox="1">
            <a:spLocks noChangeAspect="1" noChangeArrowheads="1"/>
          </p:cNvSpPr>
          <p:nvPr/>
        </p:nvSpPr>
        <p:spPr bwMode="auto">
          <a:xfrm>
            <a:off x="3490913" y="3767138"/>
            <a:ext cx="527050" cy="311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>
                <a:latin typeface="Helvetica" pitchFamily="34" charset="0"/>
              </a:rPr>
              <a:t>P</a:t>
            </a:r>
            <a:r>
              <a:rPr lang="en-US" altLang="sv-SE" sz="1400" baseline="-25000">
                <a:latin typeface="Helvetica" pitchFamily="34" charset="0"/>
              </a:rPr>
              <a:t>3</a:t>
            </a:r>
            <a:endParaRPr lang="en-US" altLang="sv-SE"/>
          </a:p>
        </p:txBody>
      </p:sp>
      <p:sp>
        <p:nvSpPr>
          <p:cNvPr id="16445" name="Text Box 155"/>
          <p:cNvSpPr txBox="1">
            <a:spLocks noChangeAspect="1" noChangeArrowheads="1"/>
          </p:cNvSpPr>
          <p:nvPr/>
        </p:nvSpPr>
        <p:spPr bwMode="auto">
          <a:xfrm>
            <a:off x="3490913" y="4240213"/>
            <a:ext cx="527050" cy="311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>
                <a:latin typeface="Helvetica" pitchFamily="34" charset="0"/>
              </a:rPr>
              <a:t>P</a:t>
            </a:r>
            <a:r>
              <a:rPr lang="en-US" altLang="sv-SE" sz="1400" baseline="-25000">
                <a:latin typeface="Helvetica" pitchFamily="34" charset="0"/>
              </a:rPr>
              <a:t>2</a:t>
            </a:r>
            <a:endParaRPr lang="en-US" altLang="sv-SE" sz="1400"/>
          </a:p>
        </p:txBody>
      </p:sp>
      <p:sp>
        <p:nvSpPr>
          <p:cNvPr id="16446" name="Text Box 156"/>
          <p:cNvSpPr txBox="1">
            <a:spLocks noChangeAspect="1" noChangeArrowheads="1"/>
          </p:cNvSpPr>
          <p:nvPr/>
        </p:nvSpPr>
        <p:spPr bwMode="auto">
          <a:xfrm>
            <a:off x="3490913" y="4706938"/>
            <a:ext cx="527050" cy="309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>
                <a:latin typeface="Helvetica" pitchFamily="34" charset="0"/>
              </a:rPr>
              <a:t>P</a:t>
            </a:r>
            <a:r>
              <a:rPr lang="en-US" altLang="sv-SE" sz="1400" baseline="-25000">
                <a:latin typeface="Helvetica" pitchFamily="34" charset="0"/>
              </a:rPr>
              <a:t>1</a:t>
            </a:r>
            <a:endParaRPr lang="en-US" altLang="sv-SE" sz="1400"/>
          </a:p>
        </p:txBody>
      </p:sp>
      <p:sp>
        <p:nvSpPr>
          <p:cNvPr id="16450" name="Text Box 160"/>
          <p:cNvSpPr txBox="1">
            <a:spLocks noChangeAspect="1" noChangeArrowheads="1"/>
          </p:cNvSpPr>
          <p:nvPr/>
        </p:nvSpPr>
        <p:spPr bwMode="auto">
          <a:xfrm>
            <a:off x="1891719" y="1288206"/>
            <a:ext cx="525462" cy="309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 dirty="0">
                <a:latin typeface="Helvetica" pitchFamily="34" charset="0"/>
              </a:rPr>
              <a:t>G</a:t>
            </a:r>
            <a:r>
              <a:rPr lang="en-US" altLang="sv-SE" sz="1400" baseline="-25000" dirty="0" smtClean="0">
                <a:latin typeface="Helvetica" pitchFamily="34" charset="0"/>
              </a:rPr>
              <a:t>2</a:t>
            </a:r>
            <a:endParaRPr lang="en-US" altLang="sv-SE" dirty="0"/>
          </a:p>
        </p:txBody>
      </p:sp>
      <p:sp>
        <p:nvSpPr>
          <p:cNvPr id="16451" name="Text Box 161"/>
          <p:cNvSpPr txBox="1">
            <a:spLocks noChangeAspect="1" noChangeArrowheads="1"/>
          </p:cNvSpPr>
          <p:nvPr/>
        </p:nvSpPr>
        <p:spPr bwMode="auto">
          <a:xfrm>
            <a:off x="2944602" y="2719118"/>
            <a:ext cx="525462" cy="311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 dirty="0">
                <a:latin typeface="Helvetica" pitchFamily="34" charset="0"/>
              </a:rPr>
              <a:t>P</a:t>
            </a:r>
            <a:r>
              <a:rPr lang="en-US" altLang="sv-SE" sz="1400" baseline="-25000" dirty="0" smtClean="0">
                <a:latin typeface="Helvetica" pitchFamily="34" charset="0"/>
              </a:rPr>
              <a:t>0</a:t>
            </a:r>
            <a:endParaRPr lang="en-US" altLang="sv-SE" dirty="0"/>
          </a:p>
        </p:txBody>
      </p:sp>
      <p:sp>
        <p:nvSpPr>
          <p:cNvPr id="16452" name="Text Box 162"/>
          <p:cNvSpPr txBox="1">
            <a:spLocks noChangeAspect="1" noChangeArrowheads="1"/>
          </p:cNvSpPr>
          <p:nvPr/>
        </p:nvSpPr>
        <p:spPr bwMode="auto">
          <a:xfrm>
            <a:off x="2415649" y="2465915"/>
            <a:ext cx="527050" cy="311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 dirty="0">
                <a:latin typeface="Helvetica" pitchFamily="34" charset="0"/>
              </a:rPr>
              <a:t>P</a:t>
            </a:r>
            <a:r>
              <a:rPr lang="en-US" altLang="sv-SE" sz="1400" baseline="-25000" dirty="0" smtClean="0">
                <a:latin typeface="Helvetica" pitchFamily="34" charset="0"/>
              </a:rPr>
              <a:t>1</a:t>
            </a:r>
            <a:endParaRPr lang="en-US" altLang="sv-SE" dirty="0"/>
          </a:p>
        </p:txBody>
      </p:sp>
      <p:sp>
        <p:nvSpPr>
          <p:cNvPr id="16453" name="Text Box 163"/>
          <p:cNvSpPr txBox="1">
            <a:spLocks noChangeAspect="1" noChangeArrowheads="1"/>
          </p:cNvSpPr>
          <p:nvPr/>
        </p:nvSpPr>
        <p:spPr bwMode="auto">
          <a:xfrm>
            <a:off x="2421097" y="1734316"/>
            <a:ext cx="525463" cy="311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 dirty="0">
                <a:latin typeface="Helvetica" pitchFamily="34" charset="0"/>
              </a:rPr>
              <a:t>G</a:t>
            </a:r>
            <a:r>
              <a:rPr lang="en-US" altLang="sv-SE" sz="1400" baseline="-25000" dirty="0" smtClean="0">
                <a:latin typeface="Helvetica" pitchFamily="34" charset="0"/>
              </a:rPr>
              <a:t>1</a:t>
            </a:r>
            <a:endParaRPr lang="en-US" altLang="sv-SE" dirty="0"/>
          </a:p>
        </p:txBody>
      </p:sp>
      <p:sp>
        <p:nvSpPr>
          <p:cNvPr id="16454" name="Text Box 164"/>
          <p:cNvSpPr txBox="1">
            <a:spLocks noChangeAspect="1" noChangeArrowheads="1"/>
          </p:cNvSpPr>
          <p:nvPr/>
        </p:nvSpPr>
        <p:spPr bwMode="auto">
          <a:xfrm>
            <a:off x="2944602" y="2242868"/>
            <a:ext cx="525462" cy="311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 dirty="0">
                <a:latin typeface="Helvetica" pitchFamily="34" charset="0"/>
              </a:rPr>
              <a:t>G</a:t>
            </a:r>
            <a:r>
              <a:rPr lang="en-US" altLang="sv-SE" sz="1400" baseline="-25000" dirty="0" smtClean="0">
                <a:latin typeface="Helvetica" pitchFamily="34" charset="0"/>
              </a:rPr>
              <a:t>0</a:t>
            </a:r>
            <a:endParaRPr lang="en-US" altLang="sv-SE" dirty="0"/>
          </a:p>
        </p:txBody>
      </p:sp>
      <p:sp>
        <p:nvSpPr>
          <p:cNvPr id="16455" name="Text Box 165"/>
          <p:cNvSpPr txBox="1">
            <a:spLocks noChangeAspect="1" noChangeArrowheads="1"/>
          </p:cNvSpPr>
          <p:nvPr/>
        </p:nvSpPr>
        <p:spPr bwMode="auto">
          <a:xfrm>
            <a:off x="3467365" y="2763565"/>
            <a:ext cx="525463" cy="311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 dirty="0" err="1">
                <a:latin typeface="Helvetica" pitchFamily="34" charset="0"/>
              </a:rPr>
              <a:t>C</a:t>
            </a:r>
            <a:r>
              <a:rPr lang="en-US" altLang="sv-SE" sz="1400" baseline="-25000" dirty="0" err="1">
                <a:latin typeface="Helvetica" pitchFamily="34" charset="0"/>
              </a:rPr>
              <a:t>in</a:t>
            </a:r>
            <a:endParaRPr lang="en-US" altLang="sv-SE" dirty="0"/>
          </a:p>
        </p:txBody>
      </p:sp>
      <p:sp>
        <p:nvSpPr>
          <p:cNvPr id="16530" name="Line 167"/>
          <p:cNvSpPr>
            <a:spLocks noChangeAspect="1" noChangeShapeType="1"/>
          </p:cNvSpPr>
          <p:nvPr/>
        </p:nvSpPr>
        <p:spPr bwMode="auto">
          <a:xfrm flipH="1" flipV="1">
            <a:off x="2929861" y="1981077"/>
            <a:ext cx="76864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31" name="Line 168"/>
          <p:cNvSpPr>
            <a:spLocks noChangeAspect="1" noChangeShapeType="1"/>
          </p:cNvSpPr>
          <p:nvPr/>
        </p:nvSpPr>
        <p:spPr bwMode="auto">
          <a:xfrm flipV="1">
            <a:off x="2929861" y="1775966"/>
            <a:ext cx="0" cy="20511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32" name="Line 169"/>
          <p:cNvSpPr>
            <a:spLocks noChangeAspect="1" noChangeShapeType="1"/>
          </p:cNvSpPr>
          <p:nvPr/>
        </p:nvSpPr>
        <p:spPr bwMode="auto">
          <a:xfrm flipV="1">
            <a:off x="2929861" y="1775966"/>
            <a:ext cx="76864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33" name="Line 170"/>
          <p:cNvSpPr>
            <a:spLocks noChangeAspect="1" noChangeShapeType="1"/>
          </p:cNvSpPr>
          <p:nvPr/>
        </p:nvSpPr>
        <p:spPr bwMode="auto">
          <a:xfrm flipV="1">
            <a:off x="2878445" y="1775966"/>
            <a:ext cx="0" cy="20511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34" name="Line 171"/>
          <p:cNvSpPr>
            <a:spLocks noChangeAspect="1" noChangeShapeType="1"/>
          </p:cNvSpPr>
          <p:nvPr/>
        </p:nvSpPr>
        <p:spPr bwMode="auto">
          <a:xfrm flipH="1" flipV="1">
            <a:off x="2698750" y="1878521"/>
            <a:ext cx="179695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23" name="Line 175"/>
          <p:cNvSpPr>
            <a:spLocks noChangeAspect="1" noChangeShapeType="1"/>
          </p:cNvSpPr>
          <p:nvPr/>
        </p:nvSpPr>
        <p:spPr bwMode="auto">
          <a:xfrm flipH="1" flipV="1">
            <a:off x="3482311" y="2518071"/>
            <a:ext cx="76864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24" name="Line 176"/>
          <p:cNvSpPr>
            <a:spLocks noChangeAspect="1" noChangeShapeType="1"/>
          </p:cNvSpPr>
          <p:nvPr/>
        </p:nvSpPr>
        <p:spPr bwMode="auto">
          <a:xfrm flipV="1">
            <a:off x="3482311" y="2312960"/>
            <a:ext cx="0" cy="20511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25" name="Line 177"/>
          <p:cNvSpPr>
            <a:spLocks noChangeAspect="1" noChangeShapeType="1"/>
          </p:cNvSpPr>
          <p:nvPr/>
        </p:nvSpPr>
        <p:spPr bwMode="auto">
          <a:xfrm flipV="1">
            <a:off x="3482311" y="2312960"/>
            <a:ext cx="76864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26" name="Line 178"/>
          <p:cNvSpPr>
            <a:spLocks noChangeAspect="1" noChangeShapeType="1"/>
          </p:cNvSpPr>
          <p:nvPr/>
        </p:nvSpPr>
        <p:spPr bwMode="auto">
          <a:xfrm flipV="1">
            <a:off x="3430895" y="2312960"/>
            <a:ext cx="0" cy="20511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27" name="Line 179"/>
          <p:cNvSpPr>
            <a:spLocks noChangeAspect="1" noChangeShapeType="1"/>
          </p:cNvSpPr>
          <p:nvPr/>
        </p:nvSpPr>
        <p:spPr bwMode="auto">
          <a:xfrm flipH="1" flipV="1">
            <a:off x="3251200" y="2415515"/>
            <a:ext cx="179695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28" name="Line 180"/>
          <p:cNvSpPr>
            <a:spLocks noChangeAspect="1" noChangeShapeType="1"/>
          </p:cNvSpPr>
          <p:nvPr/>
        </p:nvSpPr>
        <p:spPr bwMode="auto">
          <a:xfrm flipV="1">
            <a:off x="3559175" y="2146908"/>
            <a:ext cx="0" cy="1800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16" name="Line 183"/>
          <p:cNvSpPr>
            <a:spLocks noChangeAspect="1" noChangeShapeType="1"/>
          </p:cNvSpPr>
          <p:nvPr/>
        </p:nvSpPr>
        <p:spPr bwMode="auto">
          <a:xfrm flipH="1" flipV="1">
            <a:off x="3478109" y="3005434"/>
            <a:ext cx="76522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17" name="Line 184"/>
          <p:cNvSpPr>
            <a:spLocks noChangeAspect="1" noChangeShapeType="1"/>
          </p:cNvSpPr>
          <p:nvPr/>
        </p:nvSpPr>
        <p:spPr bwMode="auto">
          <a:xfrm flipV="1">
            <a:off x="3478109" y="2800323"/>
            <a:ext cx="0" cy="20511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18" name="Line 185"/>
          <p:cNvSpPr>
            <a:spLocks noChangeAspect="1" noChangeShapeType="1"/>
          </p:cNvSpPr>
          <p:nvPr/>
        </p:nvSpPr>
        <p:spPr bwMode="auto">
          <a:xfrm flipV="1">
            <a:off x="3478109" y="2800323"/>
            <a:ext cx="76522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19" name="Line 186"/>
          <p:cNvSpPr>
            <a:spLocks noChangeAspect="1" noChangeShapeType="1"/>
          </p:cNvSpPr>
          <p:nvPr/>
        </p:nvSpPr>
        <p:spPr bwMode="auto">
          <a:xfrm flipV="1">
            <a:off x="3426922" y="2800323"/>
            <a:ext cx="0" cy="20511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20" name="Line 187"/>
          <p:cNvSpPr>
            <a:spLocks noChangeAspect="1" noChangeShapeType="1"/>
          </p:cNvSpPr>
          <p:nvPr/>
        </p:nvSpPr>
        <p:spPr bwMode="auto">
          <a:xfrm flipH="1" flipV="1">
            <a:off x="3248025" y="2902878"/>
            <a:ext cx="178897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21" name="Line 188"/>
          <p:cNvSpPr>
            <a:spLocks noChangeAspect="1" noChangeShapeType="1"/>
          </p:cNvSpPr>
          <p:nvPr/>
        </p:nvSpPr>
        <p:spPr bwMode="auto">
          <a:xfrm flipV="1">
            <a:off x="3563938" y="2518071"/>
            <a:ext cx="0" cy="2880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22" name="Line 189"/>
          <p:cNvSpPr>
            <a:spLocks noChangeAspect="1" noChangeShapeType="1"/>
          </p:cNvSpPr>
          <p:nvPr/>
        </p:nvSpPr>
        <p:spPr bwMode="auto">
          <a:xfrm flipV="1">
            <a:off x="3554631" y="3005434"/>
            <a:ext cx="0" cy="1620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09" name="Line 191"/>
          <p:cNvSpPr>
            <a:spLocks noChangeAspect="1" noChangeShapeType="1"/>
          </p:cNvSpPr>
          <p:nvPr/>
        </p:nvSpPr>
        <p:spPr bwMode="auto">
          <a:xfrm flipH="1" flipV="1">
            <a:off x="3948146" y="3005193"/>
            <a:ext cx="76468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10" name="Line 192"/>
          <p:cNvSpPr>
            <a:spLocks noChangeAspect="1" noChangeShapeType="1"/>
          </p:cNvSpPr>
          <p:nvPr/>
        </p:nvSpPr>
        <p:spPr bwMode="auto">
          <a:xfrm flipV="1">
            <a:off x="3948146" y="2800082"/>
            <a:ext cx="0" cy="20511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11" name="Line 193"/>
          <p:cNvSpPr>
            <a:spLocks noChangeAspect="1" noChangeShapeType="1"/>
          </p:cNvSpPr>
          <p:nvPr/>
        </p:nvSpPr>
        <p:spPr bwMode="auto">
          <a:xfrm flipV="1">
            <a:off x="3948146" y="2800082"/>
            <a:ext cx="76468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12" name="Line 194"/>
          <p:cNvSpPr>
            <a:spLocks noChangeAspect="1" noChangeShapeType="1"/>
          </p:cNvSpPr>
          <p:nvPr/>
        </p:nvSpPr>
        <p:spPr bwMode="auto">
          <a:xfrm flipV="1">
            <a:off x="3896995" y="2800082"/>
            <a:ext cx="0" cy="20511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13" name="Line 195"/>
          <p:cNvSpPr>
            <a:spLocks noChangeAspect="1" noChangeShapeType="1"/>
          </p:cNvSpPr>
          <p:nvPr/>
        </p:nvSpPr>
        <p:spPr bwMode="auto">
          <a:xfrm flipH="1" flipV="1">
            <a:off x="3718226" y="2894091"/>
            <a:ext cx="178769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14" name="Line 196"/>
          <p:cNvSpPr>
            <a:spLocks noChangeAspect="1" noChangeShapeType="1"/>
          </p:cNvSpPr>
          <p:nvPr/>
        </p:nvSpPr>
        <p:spPr bwMode="auto">
          <a:xfrm flipV="1">
            <a:off x="4024614" y="2663826"/>
            <a:ext cx="0" cy="130924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15" name="Line 197"/>
          <p:cNvSpPr>
            <a:spLocks noChangeAspect="1" noChangeShapeType="1"/>
          </p:cNvSpPr>
          <p:nvPr/>
        </p:nvSpPr>
        <p:spPr bwMode="auto">
          <a:xfrm flipV="1">
            <a:off x="4024614" y="3005193"/>
            <a:ext cx="0" cy="1620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02" name="Line 199"/>
          <p:cNvSpPr>
            <a:spLocks noChangeAspect="1" noChangeShapeType="1"/>
          </p:cNvSpPr>
          <p:nvPr/>
        </p:nvSpPr>
        <p:spPr bwMode="auto">
          <a:xfrm flipH="1" flipV="1">
            <a:off x="2926782" y="2701564"/>
            <a:ext cx="76468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03" name="Line 200"/>
          <p:cNvSpPr>
            <a:spLocks noChangeAspect="1" noChangeShapeType="1"/>
          </p:cNvSpPr>
          <p:nvPr/>
        </p:nvSpPr>
        <p:spPr bwMode="auto">
          <a:xfrm flipV="1">
            <a:off x="2926782" y="2496453"/>
            <a:ext cx="0" cy="20511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04" name="Line 201"/>
          <p:cNvSpPr>
            <a:spLocks noChangeAspect="1" noChangeShapeType="1"/>
          </p:cNvSpPr>
          <p:nvPr/>
        </p:nvSpPr>
        <p:spPr bwMode="auto">
          <a:xfrm flipV="1">
            <a:off x="2926782" y="2496453"/>
            <a:ext cx="76468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05" name="Line 202"/>
          <p:cNvSpPr>
            <a:spLocks noChangeAspect="1" noChangeShapeType="1"/>
          </p:cNvSpPr>
          <p:nvPr/>
        </p:nvSpPr>
        <p:spPr bwMode="auto">
          <a:xfrm flipV="1">
            <a:off x="2875631" y="2496453"/>
            <a:ext cx="0" cy="20511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06" name="Line 203"/>
          <p:cNvSpPr>
            <a:spLocks noChangeAspect="1" noChangeShapeType="1"/>
          </p:cNvSpPr>
          <p:nvPr/>
        </p:nvSpPr>
        <p:spPr bwMode="auto">
          <a:xfrm flipH="1" flipV="1">
            <a:off x="2696862" y="2599008"/>
            <a:ext cx="178769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08" name="Line 205"/>
          <p:cNvSpPr>
            <a:spLocks noChangeAspect="1" noChangeShapeType="1"/>
          </p:cNvSpPr>
          <p:nvPr/>
        </p:nvSpPr>
        <p:spPr bwMode="auto">
          <a:xfrm flipV="1">
            <a:off x="3003250" y="2701564"/>
            <a:ext cx="0" cy="4680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01" name="Line 214"/>
          <p:cNvSpPr>
            <a:spLocks noChangeAspect="1" noChangeShapeType="1"/>
          </p:cNvSpPr>
          <p:nvPr/>
        </p:nvSpPr>
        <p:spPr bwMode="auto">
          <a:xfrm flipV="1">
            <a:off x="2470150" y="2540409"/>
            <a:ext cx="0" cy="6120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488" name="Line 216"/>
          <p:cNvSpPr>
            <a:spLocks noChangeAspect="1" noChangeShapeType="1"/>
          </p:cNvSpPr>
          <p:nvPr/>
        </p:nvSpPr>
        <p:spPr bwMode="auto">
          <a:xfrm flipH="1" flipV="1">
            <a:off x="2397466" y="1509329"/>
            <a:ext cx="76468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489" name="Line 217"/>
          <p:cNvSpPr>
            <a:spLocks noChangeAspect="1" noChangeShapeType="1"/>
          </p:cNvSpPr>
          <p:nvPr/>
        </p:nvSpPr>
        <p:spPr bwMode="auto">
          <a:xfrm flipV="1">
            <a:off x="2397466" y="1304218"/>
            <a:ext cx="0" cy="20511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490" name="Line 218"/>
          <p:cNvSpPr>
            <a:spLocks noChangeAspect="1" noChangeShapeType="1"/>
          </p:cNvSpPr>
          <p:nvPr/>
        </p:nvSpPr>
        <p:spPr bwMode="auto">
          <a:xfrm flipV="1">
            <a:off x="2397466" y="1304218"/>
            <a:ext cx="76468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491" name="Line 219"/>
          <p:cNvSpPr>
            <a:spLocks noChangeAspect="1" noChangeShapeType="1"/>
          </p:cNvSpPr>
          <p:nvPr/>
        </p:nvSpPr>
        <p:spPr bwMode="auto">
          <a:xfrm flipV="1">
            <a:off x="2346315" y="1304218"/>
            <a:ext cx="0" cy="20511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492" name="Line 220"/>
          <p:cNvSpPr>
            <a:spLocks noChangeAspect="1" noChangeShapeType="1"/>
          </p:cNvSpPr>
          <p:nvPr/>
        </p:nvSpPr>
        <p:spPr bwMode="auto">
          <a:xfrm flipH="1" flipV="1">
            <a:off x="2167546" y="1406773"/>
            <a:ext cx="178769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482" name="Line 224"/>
          <p:cNvSpPr>
            <a:spLocks noChangeAspect="1" noChangeShapeType="1"/>
          </p:cNvSpPr>
          <p:nvPr/>
        </p:nvSpPr>
        <p:spPr bwMode="auto">
          <a:xfrm flipV="1">
            <a:off x="2473325" y="1509329"/>
            <a:ext cx="0" cy="8280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483" name="Line 225"/>
          <p:cNvSpPr>
            <a:spLocks noChangeAspect="1" noChangeShapeType="1"/>
          </p:cNvSpPr>
          <p:nvPr/>
        </p:nvSpPr>
        <p:spPr bwMode="auto">
          <a:xfrm flipV="1">
            <a:off x="2473934" y="1179511"/>
            <a:ext cx="0" cy="1260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484" name="Line 226"/>
          <p:cNvSpPr>
            <a:spLocks noChangeAspect="1" noChangeShapeType="1"/>
          </p:cNvSpPr>
          <p:nvPr/>
        </p:nvSpPr>
        <p:spPr bwMode="auto">
          <a:xfrm flipV="1">
            <a:off x="3009900" y="1680184"/>
            <a:ext cx="0" cy="1080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458" name="Line 230"/>
          <p:cNvSpPr>
            <a:spLocks noChangeShapeType="1"/>
          </p:cNvSpPr>
          <p:nvPr/>
        </p:nvSpPr>
        <p:spPr bwMode="auto">
          <a:xfrm flipV="1">
            <a:off x="2468563" y="4146550"/>
            <a:ext cx="0" cy="360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459" name="Text Box 231"/>
          <p:cNvSpPr txBox="1">
            <a:spLocks noChangeAspect="1" noChangeArrowheads="1"/>
          </p:cNvSpPr>
          <p:nvPr/>
        </p:nvSpPr>
        <p:spPr bwMode="auto">
          <a:xfrm>
            <a:off x="1373188" y="5707063"/>
            <a:ext cx="527050" cy="311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>
                <a:latin typeface="Helvetica" pitchFamily="34" charset="0"/>
              </a:rPr>
              <a:t>V</a:t>
            </a:r>
            <a:r>
              <a:rPr lang="en-US" altLang="sv-SE" sz="1400" baseline="-25000">
                <a:latin typeface="Helvetica" pitchFamily="34" charset="0"/>
              </a:rPr>
              <a:t>SS</a:t>
            </a:r>
            <a:endParaRPr lang="en-US" altLang="sv-SE"/>
          </a:p>
        </p:txBody>
      </p:sp>
      <p:sp>
        <p:nvSpPr>
          <p:cNvPr id="16460" name="Line 233"/>
          <p:cNvSpPr>
            <a:spLocks noChangeAspect="1" noChangeShapeType="1"/>
          </p:cNvSpPr>
          <p:nvPr/>
        </p:nvSpPr>
        <p:spPr bwMode="auto">
          <a:xfrm flipV="1">
            <a:off x="1948842" y="3670300"/>
            <a:ext cx="2259012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462" name="Rectangle 5"/>
          <p:cNvSpPr>
            <a:spLocks noGrp="1" noChangeArrowheads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mtClean="0"/>
              <a:t>MCC092: Integrated Circuit Design</a:t>
            </a:r>
          </a:p>
        </p:txBody>
      </p:sp>
      <p:sp>
        <p:nvSpPr>
          <p:cNvPr id="16464" name="Text Box 148"/>
          <p:cNvSpPr txBox="1">
            <a:spLocks noChangeAspect="1" noChangeArrowheads="1"/>
          </p:cNvSpPr>
          <p:nvPr/>
        </p:nvSpPr>
        <p:spPr bwMode="auto">
          <a:xfrm>
            <a:off x="5427325" y="1412738"/>
            <a:ext cx="3200400" cy="309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 dirty="0" err="1">
                <a:latin typeface="Helvetica" pitchFamily="34" charset="0"/>
              </a:rPr>
              <a:t>C</a:t>
            </a:r>
            <a:r>
              <a:rPr lang="en-US" altLang="sv-SE" sz="1400" baseline="-25000" dirty="0" err="1">
                <a:latin typeface="Helvetica" pitchFamily="34" charset="0"/>
              </a:rPr>
              <a:t>out</a:t>
            </a:r>
            <a:r>
              <a:rPr lang="en-US" altLang="sv-SE" sz="1400" dirty="0">
                <a:latin typeface="Helvetica" pitchFamily="34" charset="0"/>
              </a:rPr>
              <a:t>=G</a:t>
            </a:r>
            <a:r>
              <a:rPr lang="en-US" altLang="sv-SE" sz="1400" baseline="-25000" dirty="0">
                <a:latin typeface="Helvetica" pitchFamily="34" charset="0"/>
              </a:rPr>
              <a:t>3</a:t>
            </a:r>
            <a:r>
              <a:rPr lang="en-US" altLang="sv-SE" sz="1400" dirty="0">
                <a:latin typeface="Helvetica" pitchFamily="34" charset="0"/>
              </a:rPr>
              <a:t>+P</a:t>
            </a:r>
            <a:r>
              <a:rPr lang="en-US" altLang="sv-SE" sz="1400" baseline="-25000" dirty="0">
                <a:latin typeface="Helvetica" pitchFamily="34" charset="0"/>
              </a:rPr>
              <a:t>3</a:t>
            </a:r>
            <a:r>
              <a:rPr lang="en-US" altLang="sv-SE" sz="1400" dirty="0">
                <a:latin typeface="Helvetica" pitchFamily="34" charset="0"/>
              </a:rPr>
              <a:t>(G</a:t>
            </a:r>
            <a:r>
              <a:rPr lang="en-US" altLang="sv-SE" sz="1400" baseline="-25000" dirty="0">
                <a:latin typeface="Helvetica" pitchFamily="34" charset="0"/>
              </a:rPr>
              <a:t>2</a:t>
            </a:r>
            <a:r>
              <a:rPr lang="en-US" altLang="sv-SE" sz="1400" dirty="0">
                <a:latin typeface="Helvetica" pitchFamily="34" charset="0"/>
              </a:rPr>
              <a:t>+P</a:t>
            </a:r>
            <a:r>
              <a:rPr lang="en-US" altLang="sv-SE" sz="1400" baseline="-25000" dirty="0">
                <a:latin typeface="Helvetica" pitchFamily="34" charset="0"/>
              </a:rPr>
              <a:t>2</a:t>
            </a:r>
            <a:r>
              <a:rPr lang="en-US" altLang="sv-SE" sz="1400" dirty="0">
                <a:latin typeface="Helvetica" pitchFamily="34" charset="0"/>
              </a:rPr>
              <a:t>(G</a:t>
            </a:r>
            <a:r>
              <a:rPr lang="en-US" altLang="sv-SE" sz="1400" baseline="-25000" dirty="0">
                <a:latin typeface="Helvetica" pitchFamily="34" charset="0"/>
              </a:rPr>
              <a:t>1</a:t>
            </a:r>
            <a:r>
              <a:rPr lang="en-US" altLang="sv-SE" sz="1400" dirty="0">
                <a:latin typeface="Helvetica" pitchFamily="34" charset="0"/>
              </a:rPr>
              <a:t>+P</a:t>
            </a:r>
            <a:r>
              <a:rPr lang="en-US" altLang="sv-SE" sz="1400" baseline="-25000" dirty="0">
                <a:latin typeface="Helvetica" pitchFamily="34" charset="0"/>
              </a:rPr>
              <a:t>1</a:t>
            </a:r>
            <a:r>
              <a:rPr lang="en-US" altLang="sv-SE" sz="1400" dirty="0">
                <a:latin typeface="Helvetica" pitchFamily="34" charset="0"/>
              </a:rPr>
              <a:t>(G</a:t>
            </a:r>
            <a:r>
              <a:rPr lang="en-US" altLang="sv-SE" sz="1400" baseline="-25000" dirty="0">
                <a:latin typeface="Helvetica" pitchFamily="34" charset="0"/>
              </a:rPr>
              <a:t>0</a:t>
            </a:r>
            <a:r>
              <a:rPr lang="en-US" altLang="sv-SE" sz="1400" dirty="0">
                <a:latin typeface="Helvetica" pitchFamily="34" charset="0"/>
              </a:rPr>
              <a:t>+P</a:t>
            </a:r>
            <a:r>
              <a:rPr lang="en-US" altLang="sv-SE" sz="1400" baseline="-25000" dirty="0">
                <a:latin typeface="Helvetica" pitchFamily="34" charset="0"/>
              </a:rPr>
              <a:t>0</a:t>
            </a:r>
            <a:r>
              <a:rPr lang="en-US" altLang="sv-SE" sz="1400" dirty="0">
                <a:latin typeface="Helvetica" pitchFamily="34" charset="0"/>
              </a:rPr>
              <a:t>C</a:t>
            </a:r>
            <a:r>
              <a:rPr lang="en-US" altLang="sv-SE" sz="1400" baseline="-25000" dirty="0">
                <a:latin typeface="Helvetica" pitchFamily="34" charset="0"/>
              </a:rPr>
              <a:t>in</a:t>
            </a:r>
            <a:r>
              <a:rPr lang="en-US" altLang="sv-SE" sz="1400" dirty="0">
                <a:latin typeface="Helvetica" pitchFamily="34" charset="0"/>
              </a:rPr>
              <a:t>)</a:t>
            </a:r>
            <a:endParaRPr lang="en-US" altLang="sv-SE" sz="1400" dirty="0"/>
          </a:p>
        </p:txBody>
      </p:sp>
      <p:sp>
        <p:nvSpPr>
          <p:cNvPr id="16465" name="Oval 103"/>
          <p:cNvSpPr>
            <a:spLocks noChangeAspect="1" noChangeArrowheads="1"/>
          </p:cNvSpPr>
          <p:nvPr/>
        </p:nvSpPr>
        <p:spPr bwMode="auto">
          <a:xfrm flipV="1">
            <a:off x="1757971" y="2573338"/>
            <a:ext cx="63500" cy="63500"/>
          </a:xfrm>
          <a:prstGeom prst="ellipse">
            <a:avLst/>
          </a:prstGeom>
          <a:solidFill>
            <a:schemeClr val="bg1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16466" name="Oval 103"/>
          <p:cNvSpPr>
            <a:spLocks noChangeAspect="1" noChangeArrowheads="1"/>
          </p:cNvSpPr>
          <p:nvPr/>
        </p:nvSpPr>
        <p:spPr bwMode="auto">
          <a:xfrm flipV="1">
            <a:off x="1757663" y="3382963"/>
            <a:ext cx="63500" cy="63500"/>
          </a:xfrm>
          <a:prstGeom prst="ellipse">
            <a:avLst/>
          </a:prstGeom>
          <a:solidFill>
            <a:schemeClr val="bg1"/>
          </a:solidFill>
          <a:ln w="635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16467" name="Oval 103"/>
          <p:cNvSpPr>
            <a:spLocks noChangeAspect="1" noChangeArrowheads="1"/>
          </p:cNvSpPr>
          <p:nvPr/>
        </p:nvSpPr>
        <p:spPr bwMode="auto">
          <a:xfrm flipV="1">
            <a:off x="2289413" y="1380203"/>
            <a:ext cx="63500" cy="63500"/>
          </a:xfrm>
          <a:prstGeom prst="ellipse">
            <a:avLst/>
          </a:prstGeom>
          <a:solidFill>
            <a:schemeClr val="bg1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16469" name="Oval 103"/>
          <p:cNvSpPr>
            <a:spLocks noChangeAspect="1" noChangeArrowheads="1"/>
          </p:cNvSpPr>
          <p:nvPr/>
        </p:nvSpPr>
        <p:spPr bwMode="auto">
          <a:xfrm flipV="1">
            <a:off x="2806700" y="1853538"/>
            <a:ext cx="63500" cy="63500"/>
          </a:xfrm>
          <a:prstGeom prst="ellipse">
            <a:avLst/>
          </a:prstGeom>
          <a:solidFill>
            <a:schemeClr val="bg1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16470" name="Oval 103"/>
          <p:cNvSpPr>
            <a:spLocks noChangeAspect="1" noChangeArrowheads="1"/>
          </p:cNvSpPr>
          <p:nvPr/>
        </p:nvSpPr>
        <p:spPr bwMode="auto">
          <a:xfrm flipV="1">
            <a:off x="2807679" y="2570850"/>
            <a:ext cx="63500" cy="63500"/>
          </a:xfrm>
          <a:prstGeom prst="ellipse">
            <a:avLst/>
          </a:prstGeom>
          <a:solidFill>
            <a:schemeClr val="bg1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16471" name="Oval 103"/>
          <p:cNvSpPr>
            <a:spLocks noChangeAspect="1" noChangeArrowheads="1"/>
          </p:cNvSpPr>
          <p:nvPr/>
        </p:nvSpPr>
        <p:spPr bwMode="auto">
          <a:xfrm flipV="1">
            <a:off x="3368675" y="2392120"/>
            <a:ext cx="63500" cy="63500"/>
          </a:xfrm>
          <a:prstGeom prst="ellipse">
            <a:avLst/>
          </a:prstGeom>
          <a:solidFill>
            <a:schemeClr val="bg1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16472" name="Oval 103"/>
          <p:cNvSpPr>
            <a:spLocks noChangeAspect="1" noChangeArrowheads="1"/>
          </p:cNvSpPr>
          <p:nvPr/>
        </p:nvSpPr>
        <p:spPr bwMode="auto">
          <a:xfrm flipV="1">
            <a:off x="3359150" y="2877895"/>
            <a:ext cx="63500" cy="63500"/>
          </a:xfrm>
          <a:prstGeom prst="ellipse">
            <a:avLst/>
          </a:prstGeom>
          <a:solidFill>
            <a:schemeClr val="bg1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16473" name="Oval 103"/>
          <p:cNvSpPr>
            <a:spLocks noChangeAspect="1" noChangeArrowheads="1"/>
          </p:cNvSpPr>
          <p:nvPr/>
        </p:nvSpPr>
        <p:spPr bwMode="auto">
          <a:xfrm flipV="1">
            <a:off x="3834113" y="2871304"/>
            <a:ext cx="63500" cy="63500"/>
          </a:xfrm>
          <a:prstGeom prst="ellipse">
            <a:avLst/>
          </a:prstGeom>
          <a:solidFill>
            <a:schemeClr val="bg1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246" name="Text Box 157"/>
          <p:cNvSpPr txBox="1">
            <a:spLocks noChangeAspect="1" noChangeArrowheads="1"/>
          </p:cNvSpPr>
          <p:nvPr/>
        </p:nvSpPr>
        <p:spPr bwMode="auto">
          <a:xfrm>
            <a:off x="3521075" y="5192791"/>
            <a:ext cx="527050" cy="309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 dirty="0">
                <a:latin typeface="Helvetica" pitchFamily="34" charset="0"/>
              </a:rPr>
              <a:t>P</a:t>
            </a:r>
            <a:r>
              <a:rPr lang="en-US" altLang="sv-SE" sz="1400" baseline="-25000" dirty="0">
                <a:latin typeface="Helvetica" pitchFamily="34" charset="0"/>
              </a:rPr>
              <a:t>0</a:t>
            </a:r>
            <a:endParaRPr lang="en-US" altLang="sv-SE" sz="1400" dirty="0"/>
          </a:p>
        </p:txBody>
      </p:sp>
      <p:sp>
        <p:nvSpPr>
          <p:cNvPr id="245" name="Line 227"/>
          <p:cNvSpPr>
            <a:spLocks noChangeAspect="1" noChangeShapeType="1"/>
          </p:cNvSpPr>
          <p:nvPr/>
        </p:nvSpPr>
        <p:spPr bwMode="auto">
          <a:xfrm flipV="1">
            <a:off x="3009900" y="1981076"/>
            <a:ext cx="0" cy="5220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05" name="Line 233"/>
          <p:cNvSpPr>
            <a:spLocks noChangeAspect="1" noChangeShapeType="1"/>
          </p:cNvSpPr>
          <p:nvPr/>
        </p:nvSpPr>
        <p:spPr bwMode="auto">
          <a:xfrm flipV="1">
            <a:off x="1948657" y="1168099"/>
            <a:ext cx="2259012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06" name="Line 208"/>
          <p:cNvSpPr>
            <a:spLocks noChangeAspect="1" noChangeShapeType="1"/>
          </p:cNvSpPr>
          <p:nvPr/>
        </p:nvSpPr>
        <p:spPr bwMode="auto">
          <a:xfrm>
            <a:off x="2479675" y="1671638"/>
            <a:ext cx="534988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07" name="Line 229"/>
          <p:cNvSpPr>
            <a:spLocks noChangeAspect="1" noChangeShapeType="1"/>
          </p:cNvSpPr>
          <p:nvPr/>
        </p:nvSpPr>
        <p:spPr bwMode="auto">
          <a:xfrm flipV="1">
            <a:off x="3568700" y="2663826"/>
            <a:ext cx="466725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08" name="Line 230"/>
          <p:cNvSpPr>
            <a:spLocks noChangeAspect="1" noChangeShapeType="1"/>
          </p:cNvSpPr>
          <p:nvPr/>
        </p:nvSpPr>
        <p:spPr bwMode="auto">
          <a:xfrm>
            <a:off x="3014663" y="2145454"/>
            <a:ext cx="538163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09" name="Text Box 150"/>
          <p:cNvSpPr txBox="1">
            <a:spLocks noChangeAspect="1" noChangeArrowheads="1"/>
          </p:cNvSpPr>
          <p:nvPr/>
        </p:nvSpPr>
        <p:spPr bwMode="auto">
          <a:xfrm>
            <a:off x="2441602" y="4943316"/>
            <a:ext cx="525463" cy="311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 dirty="0">
                <a:latin typeface="Helvetica" pitchFamily="34" charset="0"/>
              </a:rPr>
              <a:t>G</a:t>
            </a:r>
            <a:r>
              <a:rPr lang="en-US" altLang="sv-SE" sz="1400" baseline="-25000" dirty="0">
                <a:latin typeface="Helvetica" pitchFamily="34" charset="0"/>
              </a:rPr>
              <a:t>1</a:t>
            </a:r>
            <a:endParaRPr lang="en-US" altLang="sv-SE" sz="1400" dirty="0"/>
          </a:p>
        </p:txBody>
      </p:sp>
      <p:sp>
        <p:nvSpPr>
          <p:cNvPr id="210" name="Text Box 151"/>
          <p:cNvSpPr txBox="1">
            <a:spLocks noChangeAspect="1" noChangeArrowheads="1"/>
          </p:cNvSpPr>
          <p:nvPr/>
        </p:nvSpPr>
        <p:spPr bwMode="auto">
          <a:xfrm>
            <a:off x="1884390" y="4479766"/>
            <a:ext cx="525462" cy="311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 dirty="0">
                <a:latin typeface="Helvetica" pitchFamily="34" charset="0"/>
              </a:rPr>
              <a:t>G</a:t>
            </a:r>
            <a:r>
              <a:rPr lang="en-US" altLang="sv-SE" sz="1400" baseline="-25000" dirty="0">
                <a:latin typeface="Helvetica" pitchFamily="34" charset="0"/>
              </a:rPr>
              <a:t>2</a:t>
            </a:r>
            <a:endParaRPr lang="en-US" altLang="sv-SE" sz="1400" dirty="0"/>
          </a:p>
        </p:txBody>
      </p:sp>
      <p:sp>
        <p:nvSpPr>
          <p:cNvPr id="211" name="Text Box 159"/>
          <p:cNvSpPr txBox="1">
            <a:spLocks noChangeAspect="1" noChangeArrowheads="1"/>
          </p:cNvSpPr>
          <p:nvPr/>
        </p:nvSpPr>
        <p:spPr bwMode="auto">
          <a:xfrm>
            <a:off x="1901244" y="2299628"/>
            <a:ext cx="525462" cy="311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 dirty="0">
                <a:latin typeface="Helvetica" pitchFamily="34" charset="0"/>
              </a:rPr>
              <a:t>P</a:t>
            </a:r>
            <a:r>
              <a:rPr lang="en-US" altLang="sv-SE" sz="1400" baseline="-25000" dirty="0" smtClean="0">
                <a:latin typeface="Helvetica" pitchFamily="34" charset="0"/>
              </a:rPr>
              <a:t>2</a:t>
            </a:r>
            <a:endParaRPr lang="en-US" altLang="sv-SE" dirty="0"/>
          </a:p>
        </p:txBody>
      </p:sp>
      <p:sp>
        <p:nvSpPr>
          <p:cNvPr id="212" name="Line 208"/>
          <p:cNvSpPr>
            <a:spLocks noChangeAspect="1" noChangeShapeType="1"/>
          </p:cNvSpPr>
          <p:nvPr/>
        </p:nvSpPr>
        <p:spPr bwMode="auto">
          <a:xfrm flipH="1" flipV="1">
            <a:off x="2393286" y="2540409"/>
            <a:ext cx="76864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13" name="Line 209"/>
          <p:cNvSpPr>
            <a:spLocks noChangeAspect="1" noChangeShapeType="1"/>
          </p:cNvSpPr>
          <p:nvPr/>
        </p:nvSpPr>
        <p:spPr bwMode="auto">
          <a:xfrm flipV="1">
            <a:off x="2393286" y="2335298"/>
            <a:ext cx="0" cy="20511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14" name="Line 210"/>
          <p:cNvSpPr>
            <a:spLocks noChangeAspect="1" noChangeShapeType="1"/>
          </p:cNvSpPr>
          <p:nvPr/>
        </p:nvSpPr>
        <p:spPr bwMode="auto">
          <a:xfrm flipV="1">
            <a:off x="2393286" y="2335298"/>
            <a:ext cx="76864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15" name="Line 211"/>
          <p:cNvSpPr>
            <a:spLocks noChangeAspect="1" noChangeShapeType="1"/>
          </p:cNvSpPr>
          <p:nvPr/>
        </p:nvSpPr>
        <p:spPr bwMode="auto">
          <a:xfrm flipV="1">
            <a:off x="2341870" y="2335298"/>
            <a:ext cx="0" cy="20511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16" name="Line 212"/>
          <p:cNvSpPr>
            <a:spLocks noChangeAspect="1" noChangeShapeType="1"/>
          </p:cNvSpPr>
          <p:nvPr/>
        </p:nvSpPr>
        <p:spPr bwMode="auto">
          <a:xfrm flipH="1" flipV="1">
            <a:off x="2162175" y="2437853"/>
            <a:ext cx="179695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17" name="Oval 103"/>
          <p:cNvSpPr>
            <a:spLocks noChangeAspect="1" noChangeArrowheads="1"/>
          </p:cNvSpPr>
          <p:nvPr/>
        </p:nvSpPr>
        <p:spPr bwMode="auto">
          <a:xfrm flipV="1">
            <a:off x="2281846" y="2408108"/>
            <a:ext cx="63500" cy="63500"/>
          </a:xfrm>
          <a:prstGeom prst="ellipse">
            <a:avLst/>
          </a:prstGeom>
          <a:solidFill>
            <a:schemeClr val="bg1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sv-SE" smtClean="0"/>
              <a:t>2016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ED6E5F8-F9E8-41A2-8750-8834BED80EBD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  <p:sp>
        <p:nvSpPr>
          <p:cNvPr id="218" name="Line 3"/>
          <p:cNvSpPr>
            <a:spLocks noChangeShapeType="1"/>
          </p:cNvSpPr>
          <p:nvPr/>
        </p:nvSpPr>
        <p:spPr bwMode="auto">
          <a:xfrm>
            <a:off x="7391400" y="1703380"/>
            <a:ext cx="0" cy="35941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19" name="Text Box 10"/>
          <p:cNvSpPr txBox="1">
            <a:spLocks noChangeAspect="1" noChangeArrowheads="1"/>
          </p:cNvSpPr>
          <p:nvPr/>
        </p:nvSpPr>
        <p:spPr bwMode="auto">
          <a:xfrm>
            <a:off x="6393679" y="4192580"/>
            <a:ext cx="473075" cy="774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/>
              <a:t>g</a:t>
            </a:r>
            <a:r>
              <a:rPr lang="en-US" altLang="sv-SE" sz="1400" baseline="-25000"/>
              <a:t>0</a:t>
            </a:r>
          </a:p>
          <a:p>
            <a:pPr eaLnBrk="1" hangingPunct="1"/>
            <a:endParaRPr lang="en-US" altLang="sv-SE" sz="1400" baseline="-25000"/>
          </a:p>
          <a:p>
            <a:pPr eaLnBrk="1" hangingPunct="1"/>
            <a:r>
              <a:rPr lang="en-US" altLang="sv-SE" sz="1400"/>
              <a:t>p</a:t>
            </a:r>
            <a:r>
              <a:rPr lang="en-US" altLang="sv-SE" sz="1400" baseline="-25000"/>
              <a:t>0</a:t>
            </a:r>
            <a:endParaRPr lang="en-US" altLang="sv-SE"/>
          </a:p>
        </p:txBody>
      </p:sp>
      <p:sp>
        <p:nvSpPr>
          <p:cNvPr id="220" name="Text Box 16"/>
          <p:cNvSpPr txBox="1">
            <a:spLocks noChangeAspect="1" noChangeArrowheads="1"/>
          </p:cNvSpPr>
          <p:nvPr/>
        </p:nvSpPr>
        <p:spPr bwMode="auto">
          <a:xfrm>
            <a:off x="6393679" y="3494080"/>
            <a:ext cx="473075" cy="774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/>
              <a:t>g</a:t>
            </a:r>
            <a:r>
              <a:rPr lang="en-US" altLang="sv-SE" sz="1400" baseline="-25000"/>
              <a:t>1</a:t>
            </a:r>
          </a:p>
          <a:p>
            <a:pPr eaLnBrk="1" hangingPunct="1"/>
            <a:endParaRPr lang="en-US" altLang="sv-SE" sz="1400" baseline="-25000"/>
          </a:p>
          <a:p>
            <a:pPr eaLnBrk="1" hangingPunct="1"/>
            <a:r>
              <a:rPr lang="en-US" altLang="sv-SE" sz="1400"/>
              <a:t>p</a:t>
            </a:r>
            <a:r>
              <a:rPr lang="en-US" altLang="sv-SE" sz="1400" baseline="-25000"/>
              <a:t>1</a:t>
            </a:r>
            <a:endParaRPr lang="en-US" altLang="sv-SE"/>
          </a:p>
        </p:txBody>
      </p:sp>
      <p:sp>
        <p:nvSpPr>
          <p:cNvPr id="221" name="Text Box 22"/>
          <p:cNvSpPr txBox="1">
            <a:spLocks noChangeAspect="1" noChangeArrowheads="1"/>
          </p:cNvSpPr>
          <p:nvPr/>
        </p:nvSpPr>
        <p:spPr bwMode="auto">
          <a:xfrm>
            <a:off x="6393679" y="2795580"/>
            <a:ext cx="473075" cy="774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/>
              <a:t>g</a:t>
            </a:r>
            <a:r>
              <a:rPr lang="en-US" altLang="sv-SE" sz="1400" baseline="-25000"/>
              <a:t>2</a:t>
            </a:r>
          </a:p>
          <a:p>
            <a:pPr eaLnBrk="1" hangingPunct="1"/>
            <a:endParaRPr lang="en-US" altLang="sv-SE" sz="1400" baseline="-25000"/>
          </a:p>
          <a:p>
            <a:pPr eaLnBrk="1" hangingPunct="1"/>
            <a:r>
              <a:rPr lang="en-US" altLang="sv-SE" sz="1400"/>
              <a:t>p</a:t>
            </a:r>
            <a:r>
              <a:rPr lang="en-US" altLang="sv-SE" sz="1400" baseline="-25000"/>
              <a:t>2</a:t>
            </a:r>
            <a:endParaRPr lang="en-US" altLang="sv-SE"/>
          </a:p>
        </p:txBody>
      </p:sp>
      <p:sp>
        <p:nvSpPr>
          <p:cNvPr id="222" name="Text Box 28"/>
          <p:cNvSpPr txBox="1">
            <a:spLocks noChangeAspect="1" noChangeArrowheads="1"/>
          </p:cNvSpPr>
          <p:nvPr/>
        </p:nvSpPr>
        <p:spPr bwMode="auto">
          <a:xfrm>
            <a:off x="6393679" y="2097080"/>
            <a:ext cx="473075" cy="774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/>
              <a:t>g</a:t>
            </a:r>
            <a:r>
              <a:rPr lang="en-US" altLang="sv-SE" sz="1400" baseline="-25000"/>
              <a:t>3</a:t>
            </a:r>
          </a:p>
          <a:p>
            <a:pPr eaLnBrk="1" hangingPunct="1"/>
            <a:endParaRPr lang="en-US" altLang="sv-SE" sz="1400" baseline="-25000"/>
          </a:p>
          <a:p>
            <a:pPr eaLnBrk="1" hangingPunct="1"/>
            <a:r>
              <a:rPr lang="en-US" altLang="sv-SE" sz="1400"/>
              <a:t>p</a:t>
            </a:r>
            <a:r>
              <a:rPr lang="en-US" altLang="sv-SE" sz="1400" baseline="-25000"/>
              <a:t>3</a:t>
            </a:r>
            <a:endParaRPr lang="en-US" altLang="sv-SE"/>
          </a:p>
        </p:txBody>
      </p:sp>
      <p:grpSp>
        <p:nvGrpSpPr>
          <p:cNvPr id="223" name="Group 29"/>
          <p:cNvGrpSpPr>
            <a:grpSpLocks/>
          </p:cNvGrpSpPr>
          <p:nvPr/>
        </p:nvGrpSpPr>
        <p:grpSpPr bwMode="auto">
          <a:xfrm>
            <a:off x="6705600" y="4395780"/>
            <a:ext cx="1130300" cy="279400"/>
            <a:chOff x="8180" y="7260"/>
            <a:chExt cx="860" cy="440"/>
          </a:xfrm>
        </p:grpSpPr>
        <p:sp>
          <p:nvSpPr>
            <p:cNvPr id="224" name="Line 30"/>
            <p:cNvSpPr>
              <a:spLocks noChangeShapeType="1"/>
            </p:cNvSpPr>
            <p:nvPr/>
          </p:nvSpPr>
          <p:spPr bwMode="auto">
            <a:xfrm>
              <a:off x="8180" y="7260"/>
              <a:ext cx="86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225" name="Line 31"/>
            <p:cNvSpPr>
              <a:spLocks noChangeShapeType="1"/>
            </p:cNvSpPr>
            <p:nvPr/>
          </p:nvSpPr>
          <p:spPr bwMode="auto">
            <a:xfrm>
              <a:off x="8180" y="7700"/>
              <a:ext cx="86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</p:grpSp>
      <p:grpSp>
        <p:nvGrpSpPr>
          <p:cNvPr id="226" name="Group 32"/>
          <p:cNvGrpSpPr>
            <a:grpSpLocks/>
          </p:cNvGrpSpPr>
          <p:nvPr/>
        </p:nvGrpSpPr>
        <p:grpSpPr bwMode="auto">
          <a:xfrm>
            <a:off x="6705600" y="3697280"/>
            <a:ext cx="1130300" cy="279400"/>
            <a:chOff x="8180" y="7260"/>
            <a:chExt cx="860" cy="440"/>
          </a:xfrm>
        </p:grpSpPr>
        <p:sp>
          <p:nvSpPr>
            <p:cNvPr id="227" name="Line 33"/>
            <p:cNvSpPr>
              <a:spLocks noChangeShapeType="1"/>
            </p:cNvSpPr>
            <p:nvPr/>
          </p:nvSpPr>
          <p:spPr bwMode="auto">
            <a:xfrm>
              <a:off x="8180" y="7260"/>
              <a:ext cx="86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228" name="Line 34"/>
            <p:cNvSpPr>
              <a:spLocks noChangeShapeType="1"/>
            </p:cNvSpPr>
            <p:nvPr/>
          </p:nvSpPr>
          <p:spPr bwMode="auto">
            <a:xfrm>
              <a:off x="8180" y="7700"/>
              <a:ext cx="86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</p:grpSp>
      <p:grpSp>
        <p:nvGrpSpPr>
          <p:cNvPr id="229" name="Group 35"/>
          <p:cNvGrpSpPr>
            <a:grpSpLocks/>
          </p:cNvGrpSpPr>
          <p:nvPr/>
        </p:nvGrpSpPr>
        <p:grpSpPr bwMode="auto">
          <a:xfrm>
            <a:off x="6705600" y="2998780"/>
            <a:ext cx="1130300" cy="279400"/>
            <a:chOff x="8180" y="7260"/>
            <a:chExt cx="860" cy="440"/>
          </a:xfrm>
        </p:grpSpPr>
        <p:sp>
          <p:nvSpPr>
            <p:cNvPr id="230" name="Line 36"/>
            <p:cNvSpPr>
              <a:spLocks noChangeShapeType="1"/>
            </p:cNvSpPr>
            <p:nvPr/>
          </p:nvSpPr>
          <p:spPr bwMode="auto">
            <a:xfrm>
              <a:off x="8180" y="7260"/>
              <a:ext cx="86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231" name="Line 37"/>
            <p:cNvSpPr>
              <a:spLocks noChangeShapeType="1"/>
            </p:cNvSpPr>
            <p:nvPr/>
          </p:nvSpPr>
          <p:spPr bwMode="auto">
            <a:xfrm>
              <a:off x="8180" y="7700"/>
              <a:ext cx="86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</p:grpSp>
      <p:grpSp>
        <p:nvGrpSpPr>
          <p:cNvPr id="232" name="Group 38"/>
          <p:cNvGrpSpPr>
            <a:grpSpLocks/>
          </p:cNvGrpSpPr>
          <p:nvPr/>
        </p:nvGrpSpPr>
        <p:grpSpPr bwMode="auto">
          <a:xfrm>
            <a:off x="6705600" y="2300280"/>
            <a:ext cx="1130300" cy="279400"/>
            <a:chOff x="8180" y="7260"/>
            <a:chExt cx="860" cy="440"/>
          </a:xfrm>
        </p:grpSpPr>
        <p:sp>
          <p:nvSpPr>
            <p:cNvPr id="233" name="Line 39"/>
            <p:cNvSpPr>
              <a:spLocks noChangeShapeType="1"/>
            </p:cNvSpPr>
            <p:nvPr/>
          </p:nvSpPr>
          <p:spPr bwMode="auto">
            <a:xfrm>
              <a:off x="8180" y="7260"/>
              <a:ext cx="86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234" name="Line 40"/>
            <p:cNvSpPr>
              <a:spLocks noChangeShapeType="1"/>
            </p:cNvSpPr>
            <p:nvPr/>
          </p:nvSpPr>
          <p:spPr bwMode="auto">
            <a:xfrm>
              <a:off x="8180" y="7700"/>
              <a:ext cx="86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</p:grpSp>
      <p:sp>
        <p:nvSpPr>
          <p:cNvPr id="235" name="Rectangle 41"/>
          <p:cNvSpPr>
            <a:spLocks noChangeArrowheads="1"/>
          </p:cNvSpPr>
          <p:nvPr/>
        </p:nvSpPr>
        <p:spPr bwMode="auto">
          <a:xfrm>
            <a:off x="6946900" y="2033580"/>
            <a:ext cx="939800" cy="29591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vert270" anchor="ctr" anchorCtr="0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sv-SE" altLang="sv-SE" dirty="0" smtClean="0"/>
              <a:t>4-bit </a:t>
            </a:r>
            <a:r>
              <a:rPr lang="sv-SE" altLang="sv-SE" dirty="0" err="1" smtClean="0"/>
              <a:t>ripple-carry</a:t>
            </a:r>
            <a:r>
              <a:rPr lang="sv-SE" altLang="sv-SE" dirty="0" smtClean="0"/>
              <a:t> block</a:t>
            </a:r>
            <a:endParaRPr lang="sv-SE" altLang="sv-SE" dirty="0"/>
          </a:p>
        </p:txBody>
      </p:sp>
      <p:sp>
        <p:nvSpPr>
          <p:cNvPr id="236" name="Text Box 42"/>
          <p:cNvSpPr txBox="1">
            <a:spLocks noChangeAspect="1" noChangeArrowheads="1"/>
          </p:cNvSpPr>
          <p:nvPr/>
        </p:nvSpPr>
        <p:spPr bwMode="auto">
          <a:xfrm>
            <a:off x="7204075" y="5259380"/>
            <a:ext cx="447675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600"/>
              <a:t>c</a:t>
            </a:r>
            <a:r>
              <a:rPr lang="en-US" altLang="sv-SE" sz="1600" baseline="-25000"/>
              <a:t>in</a:t>
            </a:r>
            <a:endParaRPr lang="en-US" altLang="sv-SE"/>
          </a:p>
        </p:txBody>
      </p:sp>
      <p:sp>
        <p:nvSpPr>
          <p:cNvPr id="4" name="Freeform 3"/>
          <p:cNvSpPr/>
          <p:nvPr/>
        </p:nvSpPr>
        <p:spPr bwMode="auto">
          <a:xfrm>
            <a:off x="1843088" y="3771900"/>
            <a:ext cx="2286000" cy="2343150"/>
          </a:xfrm>
          <a:custGeom>
            <a:avLst/>
            <a:gdLst>
              <a:gd name="connsiteX0" fmla="*/ 14287 w 2286000"/>
              <a:gd name="connsiteY0" fmla="*/ 1671638 h 2343150"/>
              <a:gd name="connsiteX1" fmla="*/ 0 w 2286000"/>
              <a:gd name="connsiteY1" fmla="*/ 1328738 h 2343150"/>
              <a:gd name="connsiteX2" fmla="*/ 14287 w 2286000"/>
              <a:gd name="connsiteY2" fmla="*/ 914400 h 2343150"/>
              <a:gd name="connsiteX3" fmla="*/ 28575 w 2286000"/>
              <a:gd name="connsiteY3" fmla="*/ 857250 h 2343150"/>
              <a:gd name="connsiteX4" fmla="*/ 71437 w 2286000"/>
              <a:gd name="connsiteY4" fmla="*/ 642938 h 2343150"/>
              <a:gd name="connsiteX5" fmla="*/ 114300 w 2286000"/>
              <a:gd name="connsiteY5" fmla="*/ 514350 h 2343150"/>
              <a:gd name="connsiteX6" fmla="*/ 128587 w 2286000"/>
              <a:gd name="connsiteY6" fmla="*/ 471488 h 2343150"/>
              <a:gd name="connsiteX7" fmla="*/ 157162 w 2286000"/>
              <a:gd name="connsiteY7" fmla="*/ 428625 h 2343150"/>
              <a:gd name="connsiteX8" fmla="*/ 185737 w 2286000"/>
              <a:gd name="connsiteY8" fmla="*/ 342900 h 2343150"/>
              <a:gd name="connsiteX9" fmla="*/ 214312 w 2286000"/>
              <a:gd name="connsiteY9" fmla="*/ 300038 h 2343150"/>
              <a:gd name="connsiteX10" fmla="*/ 228600 w 2286000"/>
              <a:gd name="connsiteY10" fmla="*/ 257175 h 2343150"/>
              <a:gd name="connsiteX11" fmla="*/ 314325 w 2286000"/>
              <a:gd name="connsiteY11" fmla="*/ 200025 h 2343150"/>
              <a:gd name="connsiteX12" fmla="*/ 371475 w 2286000"/>
              <a:gd name="connsiteY12" fmla="*/ 157163 h 2343150"/>
              <a:gd name="connsiteX13" fmla="*/ 514350 w 2286000"/>
              <a:gd name="connsiteY13" fmla="*/ 100013 h 2343150"/>
              <a:gd name="connsiteX14" fmla="*/ 557212 w 2286000"/>
              <a:gd name="connsiteY14" fmla="*/ 85725 h 2343150"/>
              <a:gd name="connsiteX15" fmla="*/ 600075 w 2286000"/>
              <a:gd name="connsiteY15" fmla="*/ 71438 h 2343150"/>
              <a:gd name="connsiteX16" fmla="*/ 642937 w 2286000"/>
              <a:gd name="connsiteY16" fmla="*/ 57150 h 2343150"/>
              <a:gd name="connsiteX17" fmla="*/ 928687 w 2286000"/>
              <a:gd name="connsiteY17" fmla="*/ 42863 h 2343150"/>
              <a:gd name="connsiteX18" fmla="*/ 1085850 w 2286000"/>
              <a:gd name="connsiteY18" fmla="*/ 14288 h 2343150"/>
              <a:gd name="connsiteX19" fmla="*/ 1143000 w 2286000"/>
              <a:gd name="connsiteY19" fmla="*/ 0 h 2343150"/>
              <a:gd name="connsiteX20" fmla="*/ 1643062 w 2286000"/>
              <a:gd name="connsiteY20" fmla="*/ 14288 h 2343150"/>
              <a:gd name="connsiteX21" fmla="*/ 1728787 w 2286000"/>
              <a:gd name="connsiteY21" fmla="*/ 42863 h 2343150"/>
              <a:gd name="connsiteX22" fmla="*/ 1771650 w 2286000"/>
              <a:gd name="connsiteY22" fmla="*/ 57150 h 2343150"/>
              <a:gd name="connsiteX23" fmla="*/ 1900237 w 2286000"/>
              <a:gd name="connsiteY23" fmla="*/ 85725 h 2343150"/>
              <a:gd name="connsiteX24" fmla="*/ 1928812 w 2286000"/>
              <a:gd name="connsiteY24" fmla="*/ 128588 h 2343150"/>
              <a:gd name="connsiteX25" fmla="*/ 1871662 w 2286000"/>
              <a:gd name="connsiteY25" fmla="*/ 257175 h 2343150"/>
              <a:gd name="connsiteX26" fmla="*/ 1828800 w 2286000"/>
              <a:gd name="connsiteY26" fmla="*/ 271463 h 2343150"/>
              <a:gd name="connsiteX27" fmla="*/ 1628775 w 2286000"/>
              <a:gd name="connsiteY27" fmla="*/ 257175 h 2343150"/>
              <a:gd name="connsiteX28" fmla="*/ 1528762 w 2286000"/>
              <a:gd name="connsiteY28" fmla="*/ 228600 h 2343150"/>
              <a:gd name="connsiteX29" fmla="*/ 1400175 w 2286000"/>
              <a:gd name="connsiteY29" fmla="*/ 214313 h 2343150"/>
              <a:gd name="connsiteX30" fmla="*/ 1300162 w 2286000"/>
              <a:gd name="connsiteY30" fmla="*/ 200025 h 2343150"/>
              <a:gd name="connsiteX31" fmla="*/ 800100 w 2286000"/>
              <a:gd name="connsiteY31" fmla="*/ 214313 h 2343150"/>
              <a:gd name="connsiteX32" fmla="*/ 742950 w 2286000"/>
              <a:gd name="connsiteY32" fmla="*/ 228600 h 2343150"/>
              <a:gd name="connsiteX33" fmla="*/ 657225 w 2286000"/>
              <a:gd name="connsiteY33" fmla="*/ 257175 h 2343150"/>
              <a:gd name="connsiteX34" fmla="*/ 614362 w 2286000"/>
              <a:gd name="connsiteY34" fmla="*/ 285750 h 2343150"/>
              <a:gd name="connsiteX35" fmla="*/ 571500 w 2286000"/>
              <a:gd name="connsiteY35" fmla="*/ 328613 h 2343150"/>
              <a:gd name="connsiteX36" fmla="*/ 528637 w 2286000"/>
              <a:gd name="connsiteY36" fmla="*/ 342900 h 2343150"/>
              <a:gd name="connsiteX37" fmla="*/ 485775 w 2286000"/>
              <a:gd name="connsiteY37" fmla="*/ 428625 h 2343150"/>
              <a:gd name="connsiteX38" fmla="*/ 442912 w 2286000"/>
              <a:gd name="connsiteY38" fmla="*/ 514350 h 2343150"/>
              <a:gd name="connsiteX39" fmla="*/ 428625 w 2286000"/>
              <a:gd name="connsiteY39" fmla="*/ 557213 h 2343150"/>
              <a:gd name="connsiteX40" fmla="*/ 385762 w 2286000"/>
              <a:gd name="connsiteY40" fmla="*/ 642938 h 2343150"/>
              <a:gd name="connsiteX41" fmla="*/ 357187 w 2286000"/>
              <a:gd name="connsiteY41" fmla="*/ 785813 h 2343150"/>
              <a:gd name="connsiteX42" fmla="*/ 342900 w 2286000"/>
              <a:gd name="connsiteY42" fmla="*/ 828675 h 2343150"/>
              <a:gd name="connsiteX43" fmla="*/ 357187 w 2286000"/>
              <a:gd name="connsiteY43" fmla="*/ 1143000 h 2343150"/>
              <a:gd name="connsiteX44" fmla="*/ 385762 w 2286000"/>
              <a:gd name="connsiteY44" fmla="*/ 1228725 h 2343150"/>
              <a:gd name="connsiteX45" fmla="*/ 400050 w 2286000"/>
              <a:gd name="connsiteY45" fmla="*/ 1271588 h 2343150"/>
              <a:gd name="connsiteX46" fmla="*/ 385762 w 2286000"/>
              <a:gd name="connsiteY46" fmla="*/ 1357313 h 2343150"/>
              <a:gd name="connsiteX47" fmla="*/ 371475 w 2286000"/>
              <a:gd name="connsiteY47" fmla="*/ 1414463 h 2343150"/>
              <a:gd name="connsiteX48" fmla="*/ 400050 w 2286000"/>
              <a:gd name="connsiteY48" fmla="*/ 1557338 h 2343150"/>
              <a:gd name="connsiteX49" fmla="*/ 414337 w 2286000"/>
              <a:gd name="connsiteY49" fmla="*/ 1728788 h 2343150"/>
              <a:gd name="connsiteX50" fmla="*/ 471487 w 2286000"/>
              <a:gd name="connsiteY50" fmla="*/ 1857375 h 2343150"/>
              <a:gd name="connsiteX51" fmla="*/ 514350 w 2286000"/>
              <a:gd name="connsiteY51" fmla="*/ 1943100 h 2343150"/>
              <a:gd name="connsiteX52" fmla="*/ 542925 w 2286000"/>
              <a:gd name="connsiteY52" fmla="*/ 2043113 h 2343150"/>
              <a:gd name="connsiteX53" fmla="*/ 557212 w 2286000"/>
              <a:gd name="connsiteY53" fmla="*/ 2214563 h 2343150"/>
              <a:gd name="connsiteX54" fmla="*/ 585787 w 2286000"/>
              <a:gd name="connsiteY54" fmla="*/ 2300288 h 2343150"/>
              <a:gd name="connsiteX55" fmla="*/ 600075 w 2286000"/>
              <a:gd name="connsiteY55" fmla="*/ 2343150 h 2343150"/>
              <a:gd name="connsiteX56" fmla="*/ 671512 w 2286000"/>
              <a:gd name="connsiteY56" fmla="*/ 2157413 h 2343150"/>
              <a:gd name="connsiteX57" fmla="*/ 657225 w 2286000"/>
              <a:gd name="connsiteY57" fmla="*/ 1414463 h 2343150"/>
              <a:gd name="connsiteX58" fmla="*/ 642937 w 2286000"/>
              <a:gd name="connsiteY58" fmla="*/ 1357313 h 2343150"/>
              <a:gd name="connsiteX59" fmla="*/ 628650 w 2286000"/>
              <a:gd name="connsiteY59" fmla="*/ 1200150 h 2343150"/>
              <a:gd name="connsiteX60" fmla="*/ 642937 w 2286000"/>
              <a:gd name="connsiteY60" fmla="*/ 828675 h 2343150"/>
              <a:gd name="connsiteX61" fmla="*/ 671512 w 2286000"/>
              <a:gd name="connsiteY61" fmla="*/ 742950 h 2343150"/>
              <a:gd name="connsiteX62" fmla="*/ 700087 w 2286000"/>
              <a:gd name="connsiteY62" fmla="*/ 700088 h 2343150"/>
              <a:gd name="connsiteX63" fmla="*/ 842962 w 2286000"/>
              <a:gd name="connsiteY63" fmla="*/ 614363 h 2343150"/>
              <a:gd name="connsiteX64" fmla="*/ 900112 w 2286000"/>
              <a:gd name="connsiteY64" fmla="*/ 600075 h 2343150"/>
              <a:gd name="connsiteX65" fmla="*/ 985837 w 2286000"/>
              <a:gd name="connsiteY65" fmla="*/ 571500 h 2343150"/>
              <a:gd name="connsiteX66" fmla="*/ 1028700 w 2286000"/>
              <a:gd name="connsiteY66" fmla="*/ 557213 h 2343150"/>
              <a:gd name="connsiteX67" fmla="*/ 1128712 w 2286000"/>
              <a:gd name="connsiteY67" fmla="*/ 500063 h 2343150"/>
              <a:gd name="connsiteX68" fmla="*/ 1528762 w 2286000"/>
              <a:gd name="connsiteY68" fmla="*/ 457200 h 2343150"/>
              <a:gd name="connsiteX69" fmla="*/ 1843087 w 2286000"/>
              <a:gd name="connsiteY69" fmla="*/ 428625 h 2343150"/>
              <a:gd name="connsiteX70" fmla="*/ 2014537 w 2286000"/>
              <a:gd name="connsiteY70" fmla="*/ 442913 h 2343150"/>
              <a:gd name="connsiteX71" fmla="*/ 2057400 w 2286000"/>
              <a:gd name="connsiteY71" fmla="*/ 471488 h 2343150"/>
              <a:gd name="connsiteX72" fmla="*/ 2071687 w 2286000"/>
              <a:gd name="connsiteY72" fmla="*/ 514350 h 2343150"/>
              <a:gd name="connsiteX73" fmla="*/ 2057400 w 2286000"/>
              <a:gd name="connsiteY73" fmla="*/ 742950 h 2343150"/>
              <a:gd name="connsiteX74" fmla="*/ 2014537 w 2286000"/>
              <a:gd name="connsiteY74" fmla="*/ 757238 h 2343150"/>
              <a:gd name="connsiteX75" fmla="*/ 1871662 w 2286000"/>
              <a:gd name="connsiteY75" fmla="*/ 814388 h 2343150"/>
              <a:gd name="connsiteX76" fmla="*/ 1828800 w 2286000"/>
              <a:gd name="connsiteY76" fmla="*/ 828675 h 2343150"/>
              <a:gd name="connsiteX77" fmla="*/ 1714500 w 2286000"/>
              <a:gd name="connsiteY77" fmla="*/ 857250 h 2343150"/>
              <a:gd name="connsiteX78" fmla="*/ 1628775 w 2286000"/>
              <a:gd name="connsiteY78" fmla="*/ 885825 h 2343150"/>
              <a:gd name="connsiteX79" fmla="*/ 1514475 w 2286000"/>
              <a:gd name="connsiteY79" fmla="*/ 914400 h 2343150"/>
              <a:gd name="connsiteX80" fmla="*/ 1471612 w 2286000"/>
              <a:gd name="connsiteY80" fmla="*/ 928688 h 2343150"/>
              <a:gd name="connsiteX81" fmla="*/ 1214437 w 2286000"/>
              <a:gd name="connsiteY81" fmla="*/ 942975 h 2343150"/>
              <a:gd name="connsiteX82" fmla="*/ 1157287 w 2286000"/>
              <a:gd name="connsiteY82" fmla="*/ 1243013 h 2343150"/>
              <a:gd name="connsiteX83" fmla="*/ 1143000 w 2286000"/>
              <a:gd name="connsiteY83" fmla="*/ 1428750 h 2343150"/>
              <a:gd name="connsiteX84" fmla="*/ 1128712 w 2286000"/>
              <a:gd name="connsiteY84" fmla="*/ 1643063 h 2343150"/>
              <a:gd name="connsiteX85" fmla="*/ 1143000 w 2286000"/>
              <a:gd name="connsiteY85" fmla="*/ 2014538 h 2343150"/>
              <a:gd name="connsiteX86" fmla="*/ 1157287 w 2286000"/>
              <a:gd name="connsiteY86" fmla="*/ 2128838 h 2343150"/>
              <a:gd name="connsiteX87" fmla="*/ 1200150 w 2286000"/>
              <a:gd name="connsiteY87" fmla="*/ 2157413 h 2343150"/>
              <a:gd name="connsiteX88" fmla="*/ 1214437 w 2286000"/>
              <a:gd name="connsiteY88" fmla="*/ 1485900 h 2343150"/>
              <a:gd name="connsiteX89" fmla="*/ 1228725 w 2286000"/>
              <a:gd name="connsiteY89" fmla="*/ 1443038 h 2343150"/>
              <a:gd name="connsiteX90" fmla="*/ 1257300 w 2286000"/>
              <a:gd name="connsiteY90" fmla="*/ 1200150 h 2343150"/>
              <a:gd name="connsiteX91" fmla="*/ 1271587 w 2286000"/>
              <a:gd name="connsiteY91" fmla="*/ 1143000 h 2343150"/>
              <a:gd name="connsiteX92" fmla="*/ 1285875 w 2286000"/>
              <a:gd name="connsiteY92" fmla="*/ 1100138 h 2343150"/>
              <a:gd name="connsiteX93" fmla="*/ 1328737 w 2286000"/>
              <a:gd name="connsiteY93" fmla="*/ 1000125 h 2343150"/>
              <a:gd name="connsiteX94" fmla="*/ 1371600 w 2286000"/>
              <a:gd name="connsiteY94" fmla="*/ 985838 h 2343150"/>
              <a:gd name="connsiteX95" fmla="*/ 1771650 w 2286000"/>
              <a:gd name="connsiteY95" fmla="*/ 971550 h 2343150"/>
              <a:gd name="connsiteX96" fmla="*/ 2071687 w 2286000"/>
              <a:gd name="connsiteY96" fmla="*/ 971550 h 2343150"/>
              <a:gd name="connsiteX97" fmla="*/ 2114550 w 2286000"/>
              <a:gd name="connsiteY97" fmla="*/ 1000125 h 2343150"/>
              <a:gd name="connsiteX98" fmla="*/ 2100262 w 2286000"/>
              <a:gd name="connsiteY98" fmla="*/ 1171575 h 2343150"/>
              <a:gd name="connsiteX99" fmla="*/ 1914525 w 2286000"/>
              <a:gd name="connsiteY99" fmla="*/ 1185863 h 2343150"/>
              <a:gd name="connsiteX100" fmla="*/ 1857375 w 2286000"/>
              <a:gd name="connsiteY100" fmla="*/ 1200150 h 2343150"/>
              <a:gd name="connsiteX101" fmla="*/ 1771650 w 2286000"/>
              <a:gd name="connsiteY101" fmla="*/ 1228725 h 2343150"/>
              <a:gd name="connsiteX102" fmla="*/ 1743075 w 2286000"/>
              <a:gd name="connsiteY102" fmla="*/ 1271588 h 2343150"/>
              <a:gd name="connsiteX103" fmla="*/ 1700212 w 2286000"/>
              <a:gd name="connsiteY103" fmla="*/ 1285875 h 2343150"/>
              <a:gd name="connsiteX104" fmla="*/ 1685925 w 2286000"/>
              <a:gd name="connsiteY104" fmla="*/ 1328738 h 2343150"/>
              <a:gd name="connsiteX105" fmla="*/ 1614487 w 2286000"/>
              <a:gd name="connsiteY105" fmla="*/ 1414463 h 2343150"/>
              <a:gd name="connsiteX106" fmla="*/ 1557337 w 2286000"/>
              <a:gd name="connsiteY106" fmla="*/ 1500188 h 2343150"/>
              <a:gd name="connsiteX107" fmla="*/ 1543050 w 2286000"/>
              <a:gd name="connsiteY107" fmla="*/ 2100263 h 2343150"/>
              <a:gd name="connsiteX108" fmla="*/ 1585912 w 2286000"/>
              <a:gd name="connsiteY108" fmla="*/ 2243138 h 2343150"/>
              <a:gd name="connsiteX109" fmla="*/ 1628775 w 2286000"/>
              <a:gd name="connsiteY109" fmla="*/ 2257425 h 2343150"/>
              <a:gd name="connsiteX110" fmla="*/ 1643062 w 2286000"/>
              <a:gd name="connsiteY110" fmla="*/ 2200275 h 2343150"/>
              <a:gd name="connsiteX111" fmla="*/ 1657350 w 2286000"/>
              <a:gd name="connsiteY111" fmla="*/ 2157413 h 2343150"/>
              <a:gd name="connsiteX112" fmla="*/ 1671637 w 2286000"/>
              <a:gd name="connsiteY112" fmla="*/ 1614488 h 2343150"/>
              <a:gd name="connsiteX113" fmla="*/ 1700212 w 2286000"/>
              <a:gd name="connsiteY113" fmla="*/ 1528763 h 2343150"/>
              <a:gd name="connsiteX114" fmla="*/ 1771650 w 2286000"/>
              <a:gd name="connsiteY114" fmla="*/ 1400175 h 2343150"/>
              <a:gd name="connsiteX115" fmla="*/ 1900237 w 2286000"/>
              <a:gd name="connsiteY115" fmla="*/ 1357313 h 2343150"/>
              <a:gd name="connsiteX116" fmla="*/ 1943100 w 2286000"/>
              <a:gd name="connsiteY116" fmla="*/ 1343025 h 2343150"/>
              <a:gd name="connsiteX117" fmla="*/ 2143125 w 2286000"/>
              <a:gd name="connsiteY117" fmla="*/ 1357313 h 2343150"/>
              <a:gd name="connsiteX118" fmla="*/ 2185987 w 2286000"/>
              <a:gd name="connsiteY118" fmla="*/ 1371600 h 2343150"/>
              <a:gd name="connsiteX119" fmla="*/ 2214562 w 2286000"/>
              <a:gd name="connsiteY119" fmla="*/ 1471613 h 2343150"/>
              <a:gd name="connsiteX120" fmla="*/ 2228850 w 2286000"/>
              <a:gd name="connsiteY120" fmla="*/ 1543050 h 2343150"/>
              <a:gd name="connsiteX121" fmla="*/ 2243137 w 2286000"/>
              <a:gd name="connsiteY121" fmla="*/ 1585913 h 2343150"/>
              <a:gd name="connsiteX122" fmla="*/ 2257425 w 2286000"/>
              <a:gd name="connsiteY122" fmla="*/ 1643063 h 2343150"/>
              <a:gd name="connsiteX123" fmla="*/ 2286000 w 2286000"/>
              <a:gd name="connsiteY123" fmla="*/ 2100263 h 23431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</a:cxnLst>
            <a:rect l="l" t="t" r="r" b="b"/>
            <a:pathLst>
              <a:path w="2286000" h="2343150">
                <a:moveTo>
                  <a:pt x="14287" y="1671638"/>
                </a:moveTo>
                <a:cubicBezTo>
                  <a:pt x="9525" y="1557338"/>
                  <a:pt x="0" y="1443137"/>
                  <a:pt x="0" y="1328738"/>
                </a:cubicBezTo>
                <a:cubicBezTo>
                  <a:pt x="0" y="1190543"/>
                  <a:pt x="5927" y="1052342"/>
                  <a:pt x="14287" y="914400"/>
                </a:cubicBezTo>
                <a:cubicBezTo>
                  <a:pt x="15475" y="894800"/>
                  <a:pt x="25062" y="876570"/>
                  <a:pt x="28575" y="857250"/>
                </a:cubicBezTo>
                <a:cubicBezTo>
                  <a:pt x="47720" y="751955"/>
                  <a:pt x="35506" y="750730"/>
                  <a:pt x="71437" y="642938"/>
                </a:cubicBezTo>
                <a:lnTo>
                  <a:pt x="114300" y="514350"/>
                </a:lnTo>
                <a:cubicBezTo>
                  <a:pt x="119062" y="500063"/>
                  <a:pt x="120233" y="484019"/>
                  <a:pt x="128587" y="471488"/>
                </a:cubicBezTo>
                <a:cubicBezTo>
                  <a:pt x="138112" y="457200"/>
                  <a:pt x="150188" y="444317"/>
                  <a:pt x="157162" y="428625"/>
                </a:cubicBezTo>
                <a:cubicBezTo>
                  <a:pt x="169395" y="401100"/>
                  <a:pt x="169029" y="367962"/>
                  <a:pt x="185737" y="342900"/>
                </a:cubicBezTo>
                <a:cubicBezTo>
                  <a:pt x="195262" y="328613"/>
                  <a:pt x="206633" y="315396"/>
                  <a:pt x="214312" y="300038"/>
                </a:cubicBezTo>
                <a:cubicBezTo>
                  <a:pt x="221047" y="286567"/>
                  <a:pt x="217951" y="267824"/>
                  <a:pt x="228600" y="257175"/>
                </a:cubicBezTo>
                <a:cubicBezTo>
                  <a:pt x="252884" y="232891"/>
                  <a:pt x="286851" y="220631"/>
                  <a:pt x="314325" y="200025"/>
                </a:cubicBezTo>
                <a:cubicBezTo>
                  <a:pt x="333375" y="185738"/>
                  <a:pt x="351282" y="169783"/>
                  <a:pt x="371475" y="157163"/>
                </a:cubicBezTo>
                <a:cubicBezTo>
                  <a:pt x="419528" y="127130"/>
                  <a:pt x="459384" y="118335"/>
                  <a:pt x="514350" y="100013"/>
                </a:cubicBezTo>
                <a:lnTo>
                  <a:pt x="557212" y="85725"/>
                </a:lnTo>
                <a:lnTo>
                  <a:pt x="600075" y="71438"/>
                </a:lnTo>
                <a:cubicBezTo>
                  <a:pt x="614362" y="66676"/>
                  <a:pt x="627896" y="57902"/>
                  <a:pt x="642937" y="57150"/>
                </a:cubicBezTo>
                <a:lnTo>
                  <a:pt x="928687" y="42863"/>
                </a:lnTo>
                <a:cubicBezTo>
                  <a:pt x="1020650" y="12208"/>
                  <a:pt x="924293" y="41214"/>
                  <a:pt x="1085850" y="14288"/>
                </a:cubicBezTo>
                <a:cubicBezTo>
                  <a:pt x="1105219" y="11060"/>
                  <a:pt x="1123950" y="4763"/>
                  <a:pt x="1143000" y="0"/>
                </a:cubicBezTo>
                <a:cubicBezTo>
                  <a:pt x="1309687" y="4763"/>
                  <a:pt x="1476751" y="2119"/>
                  <a:pt x="1643062" y="14288"/>
                </a:cubicBezTo>
                <a:cubicBezTo>
                  <a:pt x="1673102" y="16486"/>
                  <a:pt x="1700212" y="33338"/>
                  <a:pt x="1728787" y="42863"/>
                </a:cubicBezTo>
                <a:cubicBezTo>
                  <a:pt x="1743075" y="47625"/>
                  <a:pt x="1756882" y="54196"/>
                  <a:pt x="1771650" y="57150"/>
                </a:cubicBezTo>
                <a:cubicBezTo>
                  <a:pt x="1862342" y="75289"/>
                  <a:pt x="1819528" y="65548"/>
                  <a:pt x="1900237" y="85725"/>
                </a:cubicBezTo>
                <a:cubicBezTo>
                  <a:pt x="1909762" y="100013"/>
                  <a:pt x="1927103" y="111502"/>
                  <a:pt x="1928812" y="128588"/>
                </a:cubicBezTo>
                <a:cubicBezTo>
                  <a:pt x="1936954" y="210004"/>
                  <a:pt x="1929870" y="228071"/>
                  <a:pt x="1871662" y="257175"/>
                </a:cubicBezTo>
                <a:cubicBezTo>
                  <a:pt x="1858192" y="263910"/>
                  <a:pt x="1843087" y="266700"/>
                  <a:pt x="1828800" y="271463"/>
                </a:cubicBezTo>
                <a:cubicBezTo>
                  <a:pt x="1762125" y="266700"/>
                  <a:pt x="1695211" y="264557"/>
                  <a:pt x="1628775" y="257175"/>
                </a:cubicBezTo>
                <a:cubicBezTo>
                  <a:pt x="1495872" y="242408"/>
                  <a:pt x="1637148" y="246664"/>
                  <a:pt x="1528762" y="228600"/>
                </a:cubicBezTo>
                <a:cubicBezTo>
                  <a:pt x="1486223" y="221510"/>
                  <a:pt x="1442968" y="219662"/>
                  <a:pt x="1400175" y="214313"/>
                </a:cubicBezTo>
                <a:cubicBezTo>
                  <a:pt x="1366759" y="210136"/>
                  <a:pt x="1333500" y="204788"/>
                  <a:pt x="1300162" y="200025"/>
                </a:cubicBezTo>
                <a:cubicBezTo>
                  <a:pt x="1133475" y="204788"/>
                  <a:pt x="966637" y="205773"/>
                  <a:pt x="800100" y="214313"/>
                </a:cubicBezTo>
                <a:cubicBezTo>
                  <a:pt x="780490" y="215319"/>
                  <a:pt x="761758" y="222958"/>
                  <a:pt x="742950" y="228600"/>
                </a:cubicBezTo>
                <a:cubicBezTo>
                  <a:pt x="714100" y="237255"/>
                  <a:pt x="657225" y="257175"/>
                  <a:pt x="657225" y="257175"/>
                </a:cubicBezTo>
                <a:cubicBezTo>
                  <a:pt x="642937" y="266700"/>
                  <a:pt x="627554" y="274757"/>
                  <a:pt x="614362" y="285750"/>
                </a:cubicBezTo>
                <a:cubicBezTo>
                  <a:pt x="598840" y="298685"/>
                  <a:pt x="588312" y="317405"/>
                  <a:pt x="571500" y="328613"/>
                </a:cubicBezTo>
                <a:cubicBezTo>
                  <a:pt x="558969" y="336967"/>
                  <a:pt x="542925" y="338138"/>
                  <a:pt x="528637" y="342900"/>
                </a:cubicBezTo>
                <a:cubicBezTo>
                  <a:pt x="492728" y="450631"/>
                  <a:pt x="541165" y="317845"/>
                  <a:pt x="485775" y="428625"/>
                </a:cubicBezTo>
                <a:cubicBezTo>
                  <a:pt x="426622" y="546930"/>
                  <a:pt x="524803" y="391515"/>
                  <a:pt x="442912" y="514350"/>
                </a:cubicBezTo>
                <a:cubicBezTo>
                  <a:pt x="438150" y="528638"/>
                  <a:pt x="435360" y="543742"/>
                  <a:pt x="428625" y="557213"/>
                </a:cubicBezTo>
                <a:cubicBezTo>
                  <a:pt x="386880" y="640703"/>
                  <a:pt x="409704" y="559141"/>
                  <a:pt x="385762" y="642938"/>
                </a:cubicBezTo>
                <a:cubicBezTo>
                  <a:pt x="357301" y="742554"/>
                  <a:pt x="385250" y="659532"/>
                  <a:pt x="357187" y="785813"/>
                </a:cubicBezTo>
                <a:cubicBezTo>
                  <a:pt x="353920" y="800515"/>
                  <a:pt x="347662" y="814388"/>
                  <a:pt x="342900" y="828675"/>
                </a:cubicBezTo>
                <a:cubicBezTo>
                  <a:pt x="347662" y="933450"/>
                  <a:pt x="346014" y="1038714"/>
                  <a:pt x="357187" y="1143000"/>
                </a:cubicBezTo>
                <a:cubicBezTo>
                  <a:pt x="360396" y="1172949"/>
                  <a:pt x="376237" y="1200150"/>
                  <a:pt x="385762" y="1228725"/>
                </a:cubicBezTo>
                <a:lnTo>
                  <a:pt x="400050" y="1271588"/>
                </a:lnTo>
                <a:cubicBezTo>
                  <a:pt x="395287" y="1300163"/>
                  <a:pt x="391443" y="1328906"/>
                  <a:pt x="385762" y="1357313"/>
                </a:cubicBezTo>
                <a:cubicBezTo>
                  <a:pt x="381911" y="1376568"/>
                  <a:pt x="371475" y="1394827"/>
                  <a:pt x="371475" y="1414463"/>
                </a:cubicBezTo>
                <a:cubicBezTo>
                  <a:pt x="371475" y="1480135"/>
                  <a:pt x="382455" y="1504553"/>
                  <a:pt x="400050" y="1557338"/>
                </a:cubicBezTo>
                <a:cubicBezTo>
                  <a:pt x="404812" y="1614488"/>
                  <a:pt x="404909" y="1672220"/>
                  <a:pt x="414337" y="1728788"/>
                </a:cubicBezTo>
                <a:cubicBezTo>
                  <a:pt x="432767" y="1839369"/>
                  <a:pt x="435083" y="1784568"/>
                  <a:pt x="471487" y="1857375"/>
                </a:cubicBezTo>
                <a:cubicBezTo>
                  <a:pt x="530640" y="1975680"/>
                  <a:pt x="432459" y="1820265"/>
                  <a:pt x="514350" y="1943100"/>
                </a:cubicBezTo>
                <a:cubicBezTo>
                  <a:pt x="523838" y="1971564"/>
                  <a:pt x="539338" y="2014415"/>
                  <a:pt x="542925" y="2043113"/>
                </a:cubicBezTo>
                <a:cubicBezTo>
                  <a:pt x="550038" y="2100018"/>
                  <a:pt x="547784" y="2157995"/>
                  <a:pt x="557212" y="2214563"/>
                </a:cubicBezTo>
                <a:cubicBezTo>
                  <a:pt x="562164" y="2244274"/>
                  <a:pt x="576262" y="2271713"/>
                  <a:pt x="585787" y="2300288"/>
                </a:cubicBezTo>
                <a:lnTo>
                  <a:pt x="600075" y="2343150"/>
                </a:lnTo>
                <a:cubicBezTo>
                  <a:pt x="662818" y="2186292"/>
                  <a:pt x="641005" y="2248937"/>
                  <a:pt x="671512" y="2157413"/>
                </a:cubicBezTo>
                <a:cubicBezTo>
                  <a:pt x="666750" y="1909763"/>
                  <a:pt x="666066" y="1662001"/>
                  <a:pt x="657225" y="1414463"/>
                </a:cubicBezTo>
                <a:cubicBezTo>
                  <a:pt x="656524" y="1394839"/>
                  <a:pt x="645532" y="1376777"/>
                  <a:pt x="642937" y="1357313"/>
                </a:cubicBezTo>
                <a:cubicBezTo>
                  <a:pt x="635985" y="1305171"/>
                  <a:pt x="633412" y="1252538"/>
                  <a:pt x="628650" y="1200150"/>
                </a:cubicBezTo>
                <a:cubicBezTo>
                  <a:pt x="633412" y="1076325"/>
                  <a:pt x="631371" y="952051"/>
                  <a:pt x="642937" y="828675"/>
                </a:cubicBezTo>
                <a:cubicBezTo>
                  <a:pt x="645748" y="798686"/>
                  <a:pt x="654804" y="768012"/>
                  <a:pt x="671512" y="742950"/>
                </a:cubicBezTo>
                <a:cubicBezTo>
                  <a:pt x="681037" y="728663"/>
                  <a:pt x="687164" y="711395"/>
                  <a:pt x="700087" y="700088"/>
                </a:cubicBezTo>
                <a:cubicBezTo>
                  <a:pt x="725011" y="678279"/>
                  <a:pt x="803792" y="629052"/>
                  <a:pt x="842962" y="614363"/>
                </a:cubicBezTo>
                <a:cubicBezTo>
                  <a:pt x="861348" y="607468"/>
                  <a:pt x="881304" y="605718"/>
                  <a:pt x="900112" y="600075"/>
                </a:cubicBezTo>
                <a:cubicBezTo>
                  <a:pt x="928962" y="591420"/>
                  <a:pt x="957262" y="581025"/>
                  <a:pt x="985837" y="571500"/>
                </a:cubicBezTo>
                <a:lnTo>
                  <a:pt x="1028700" y="557213"/>
                </a:lnTo>
                <a:cubicBezTo>
                  <a:pt x="1067362" y="531438"/>
                  <a:pt x="1083393" y="518190"/>
                  <a:pt x="1128712" y="500063"/>
                </a:cubicBezTo>
                <a:cubicBezTo>
                  <a:pt x="1279109" y="439904"/>
                  <a:pt x="1305625" y="467343"/>
                  <a:pt x="1528762" y="457200"/>
                </a:cubicBezTo>
                <a:cubicBezTo>
                  <a:pt x="1609076" y="448277"/>
                  <a:pt x="1772719" y="428625"/>
                  <a:pt x="1843087" y="428625"/>
                </a:cubicBezTo>
                <a:cubicBezTo>
                  <a:pt x="1900435" y="428625"/>
                  <a:pt x="1957387" y="438150"/>
                  <a:pt x="2014537" y="442913"/>
                </a:cubicBezTo>
                <a:cubicBezTo>
                  <a:pt x="2028825" y="452438"/>
                  <a:pt x="2046673" y="458079"/>
                  <a:pt x="2057400" y="471488"/>
                </a:cubicBezTo>
                <a:cubicBezTo>
                  <a:pt x="2066808" y="483248"/>
                  <a:pt x="2071687" y="499290"/>
                  <a:pt x="2071687" y="514350"/>
                </a:cubicBezTo>
                <a:cubicBezTo>
                  <a:pt x="2071687" y="590699"/>
                  <a:pt x="2074887" y="668631"/>
                  <a:pt x="2057400" y="742950"/>
                </a:cubicBezTo>
                <a:cubicBezTo>
                  <a:pt x="2053951" y="757610"/>
                  <a:pt x="2028380" y="751305"/>
                  <a:pt x="2014537" y="757238"/>
                </a:cubicBezTo>
                <a:cubicBezTo>
                  <a:pt x="1867386" y="820303"/>
                  <a:pt x="2066773" y="749352"/>
                  <a:pt x="1871662" y="814388"/>
                </a:cubicBezTo>
                <a:cubicBezTo>
                  <a:pt x="1857375" y="819150"/>
                  <a:pt x="1843410" y="825022"/>
                  <a:pt x="1828800" y="828675"/>
                </a:cubicBezTo>
                <a:cubicBezTo>
                  <a:pt x="1790700" y="838200"/>
                  <a:pt x="1751757" y="844831"/>
                  <a:pt x="1714500" y="857250"/>
                </a:cubicBezTo>
                <a:cubicBezTo>
                  <a:pt x="1685925" y="866775"/>
                  <a:pt x="1657996" y="878520"/>
                  <a:pt x="1628775" y="885825"/>
                </a:cubicBezTo>
                <a:cubicBezTo>
                  <a:pt x="1590675" y="895350"/>
                  <a:pt x="1551732" y="901981"/>
                  <a:pt x="1514475" y="914400"/>
                </a:cubicBezTo>
                <a:cubicBezTo>
                  <a:pt x="1500187" y="919163"/>
                  <a:pt x="1486605" y="927260"/>
                  <a:pt x="1471612" y="928688"/>
                </a:cubicBezTo>
                <a:cubicBezTo>
                  <a:pt x="1386142" y="936828"/>
                  <a:pt x="1300162" y="938213"/>
                  <a:pt x="1214437" y="942975"/>
                </a:cubicBezTo>
                <a:cubicBezTo>
                  <a:pt x="1095618" y="1022189"/>
                  <a:pt x="1175449" y="952421"/>
                  <a:pt x="1157287" y="1243013"/>
                </a:cubicBezTo>
                <a:cubicBezTo>
                  <a:pt x="1153414" y="1304987"/>
                  <a:pt x="1147424" y="1366813"/>
                  <a:pt x="1143000" y="1428750"/>
                </a:cubicBezTo>
                <a:cubicBezTo>
                  <a:pt x="1137899" y="1500164"/>
                  <a:pt x="1133475" y="1571625"/>
                  <a:pt x="1128712" y="1643063"/>
                </a:cubicBezTo>
                <a:cubicBezTo>
                  <a:pt x="1133475" y="1766888"/>
                  <a:pt x="1135723" y="1890835"/>
                  <a:pt x="1143000" y="2014538"/>
                </a:cubicBezTo>
                <a:cubicBezTo>
                  <a:pt x="1145255" y="2052868"/>
                  <a:pt x="1143027" y="2093188"/>
                  <a:pt x="1157287" y="2128838"/>
                </a:cubicBezTo>
                <a:cubicBezTo>
                  <a:pt x="1163664" y="2144781"/>
                  <a:pt x="1185862" y="2147888"/>
                  <a:pt x="1200150" y="2157413"/>
                </a:cubicBezTo>
                <a:cubicBezTo>
                  <a:pt x="1204912" y="1933575"/>
                  <a:pt x="1205489" y="1709609"/>
                  <a:pt x="1214437" y="1485900"/>
                </a:cubicBezTo>
                <a:cubicBezTo>
                  <a:pt x="1215039" y="1470852"/>
                  <a:pt x="1226965" y="1457995"/>
                  <a:pt x="1228725" y="1443038"/>
                </a:cubicBezTo>
                <a:cubicBezTo>
                  <a:pt x="1276709" y="1035172"/>
                  <a:pt x="1214523" y="1349871"/>
                  <a:pt x="1257300" y="1200150"/>
                </a:cubicBezTo>
                <a:cubicBezTo>
                  <a:pt x="1262694" y="1181269"/>
                  <a:pt x="1266192" y="1161881"/>
                  <a:pt x="1271587" y="1143000"/>
                </a:cubicBezTo>
                <a:cubicBezTo>
                  <a:pt x="1275724" y="1128519"/>
                  <a:pt x="1281738" y="1114619"/>
                  <a:pt x="1285875" y="1100138"/>
                </a:cubicBezTo>
                <a:cubicBezTo>
                  <a:pt x="1296043" y="1064549"/>
                  <a:pt x="1296513" y="1025904"/>
                  <a:pt x="1328737" y="1000125"/>
                </a:cubicBezTo>
                <a:cubicBezTo>
                  <a:pt x="1340497" y="990717"/>
                  <a:pt x="1356571" y="986808"/>
                  <a:pt x="1371600" y="985838"/>
                </a:cubicBezTo>
                <a:cubicBezTo>
                  <a:pt x="1504758" y="977247"/>
                  <a:pt x="1638300" y="976313"/>
                  <a:pt x="1771650" y="971550"/>
                </a:cubicBezTo>
                <a:cubicBezTo>
                  <a:pt x="1892994" y="941215"/>
                  <a:pt x="1869031" y="941152"/>
                  <a:pt x="2071687" y="971550"/>
                </a:cubicBezTo>
                <a:cubicBezTo>
                  <a:pt x="2088669" y="974097"/>
                  <a:pt x="2100262" y="990600"/>
                  <a:pt x="2114550" y="1000125"/>
                </a:cubicBezTo>
                <a:cubicBezTo>
                  <a:pt x="2109787" y="1057275"/>
                  <a:pt x="2142286" y="1132552"/>
                  <a:pt x="2100262" y="1171575"/>
                </a:cubicBezTo>
                <a:cubicBezTo>
                  <a:pt x="2054759" y="1213828"/>
                  <a:pt x="1976195" y="1178608"/>
                  <a:pt x="1914525" y="1185863"/>
                </a:cubicBezTo>
                <a:cubicBezTo>
                  <a:pt x="1895023" y="1188157"/>
                  <a:pt x="1876183" y="1194508"/>
                  <a:pt x="1857375" y="1200150"/>
                </a:cubicBezTo>
                <a:cubicBezTo>
                  <a:pt x="1828525" y="1208805"/>
                  <a:pt x="1771650" y="1228725"/>
                  <a:pt x="1771650" y="1228725"/>
                </a:cubicBezTo>
                <a:cubicBezTo>
                  <a:pt x="1762125" y="1243013"/>
                  <a:pt x="1756484" y="1260861"/>
                  <a:pt x="1743075" y="1271588"/>
                </a:cubicBezTo>
                <a:cubicBezTo>
                  <a:pt x="1731315" y="1280996"/>
                  <a:pt x="1710861" y="1275226"/>
                  <a:pt x="1700212" y="1285875"/>
                </a:cubicBezTo>
                <a:cubicBezTo>
                  <a:pt x="1689563" y="1296524"/>
                  <a:pt x="1692660" y="1315267"/>
                  <a:pt x="1685925" y="1328738"/>
                </a:cubicBezTo>
                <a:cubicBezTo>
                  <a:pt x="1655294" y="1390000"/>
                  <a:pt x="1658722" y="1357590"/>
                  <a:pt x="1614487" y="1414463"/>
                </a:cubicBezTo>
                <a:cubicBezTo>
                  <a:pt x="1593402" y="1441572"/>
                  <a:pt x="1557337" y="1500188"/>
                  <a:pt x="1557337" y="1500188"/>
                </a:cubicBezTo>
                <a:cubicBezTo>
                  <a:pt x="1476371" y="1743085"/>
                  <a:pt x="1517405" y="1587365"/>
                  <a:pt x="1543050" y="2100263"/>
                </a:cubicBezTo>
                <a:cubicBezTo>
                  <a:pt x="1544001" y="2119283"/>
                  <a:pt x="1582790" y="2242097"/>
                  <a:pt x="1585912" y="2243138"/>
                </a:cubicBezTo>
                <a:lnTo>
                  <a:pt x="1628775" y="2257425"/>
                </a:lnTo>
                <a:cubicBezTo>
                  <a:pt x="1633537" y="2238375"/>
                  <a:pt x="1637667" y="2219156"/>
                  <a:pt x="1643062" y="2200275"/>
                </a:cubicBezTo>
                <a:cubicBezTo>
                  <a:pt x="1647199" y="2185794"/>
                  <a:pt x="1656616" y="2172455"/>
                  <a:pt x="1657350" y="2157413"/>
                </a:cubicBezTo>
                <a:cubicBezTo>
                  <a:pt x="1666171" y="1976590"/>
                  <a:pt x="1659322" y="1795106"/>
                  <a:pt x="1671637" y="1614488"/>
                </a:cubicBezTo>
                <a:cubicBezTo>
                  <a:pt x="1673686" y="1584437"/>
                  <a:pt x="1690687" y="1557338"/>
                  <a:pt x="1700212" y="1528763"/>
                </a:cubicBezTo>
                <a:cubicBezTo>
                  <a:pt x="1712792" y="1491022"/>
                  <a:pt x="1734805" y="1412457"/>
                  <a:pt x="1771650" y="1400175"/>
                </a:cubicBezTo>
                <a:lnTo>
                  <a:pt x="1900237" y="1357313"/>
                </a:lnTo>
                <a:lnTo>
                  <a:pt x="1943100" y="1343025"/>
                </a:lnTo>
                <a:cubicBezTo>
                  <a:pt x="2009775" y="1347788"/>
                  <a:pt x="2076738" y="1349503"/>
                  <a:pt x="2143125" y="1357313"/>
                </a:cubicBezTo>
                <a:cubicBezTo>
                  <a:pt x="2158082" y="1359073"/>
                  <a:pt x="2175338" y="1360951"/>
                  <a:pt x="2185987" y="1371600"/>
                </a:cubicBezTo>
                <a:cubicBezTo>
                  <a:pt x="2192807" y="1378420"/>
                  <a:pt x="2214456" y="1471134"/>
                  <a:pt x="2214562" y="1471613"/>
                </a:cubicBezTo>
                <a:cubicBezTo>
                  <a:pt x="2219830" y="1495319"/>
                  <a:pt x="2222960" y="1519491"/>
                  <a:pt x="2228850" y="1543050"/>
                </a:cubicBezTo>
                <a:cubicBezTo>
                  <a:pt x="2232503" y="1557661"/>
                  <a:pt x="2239000" y="1571432"/>
                  <a:pt x="2243137" y="1585913"/>
                </a:cubicBezTo>
                <a:cubicBezTo>
                  <a:pt x="2248531" y="1604794"/>
                  <a:pt x="2252662" y="1624013"/>
                  <a:pt x="2257425" y="1643063"/>
                </a:cubicBezTo>
                <a:cubicBezTo>
                  <a:pt x="2272067" y="2082331"/>
                  <a:pt x="2207779" y="1943827"/>
                  <a:pt x="2286000" y="2100263"/>
                </a:cubicBezTo>
              </a:path>
            </a:pathLst>
          </a:custGeom>
          <a:noFill/>
          <a:ln w="9525">
            <a:solidFill>
              <a:srgbClr val="000000"/>
            </a:solidFill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5" name="Freeform 4"/>
          <p:cNvSpPr/>
          <p:nvPr/>
        </p:nvSpPr>
        <p:spPr bwMode="auto">
          <a:xfrm>
            <a:off x="2000250" y="1271588"/>
            <a:ext cx="1830716" cy="2171700"/>
          </a:xfrm>
          <a:custGeom>
            <a:avLst/>
            <a:gdLst>
              <a:gd name="connsiteX0" fmla="*/ 85725 w 1830716"/>
              <a:gd name="connsiteY0" fmla="*/ 2171700 h 2171700"/>
              <a:gd name="connsiteX1" fmla="*/ 71438 w 1830716"/>
              <a:gd name="connsiteY1" fmla="*/ 2085975 h 2171700"/>
              <a:gd name="connsiteX2" fmla="*/ 42863 w 1830716"/>
              <a:gd name="connsiteY2" fmla="*/ 2028825 h 2171700"/>
              <a:gd name="connsiteX3" fmla="*/ 28575 w 1830716"/>
              <a:gd name="connsiteY3" fmla="*/ 1943100 h 2171700"/>
              <a:gd name="connsiteX4" fmla="*/ 14288 w 1830716"/>
              <a:gd name="connsiteY4" fmla="*/ 1885950 h 2171700"/>
              <a:gd name="connsiteX5" fmla="*/ 0 w 1830716"/>
              <a:gd name="connsiteY5" fmla="*/ 1814512 h 2171700"/>
              <a:gd name="connsiteX6" fmla="*/ 14288 w 1830716"/>
              <a:gd name="connsiteY6" fmla="*/ 814387 h 2171700"/>
              <a:gd name="connsiteX7" fmla="*/ 28575 w 1830716"/>
              <a:gd name="connsiteY7" fmla="*/ 771525 h 2171700"/>
              <a:gd name="connsiteX8" fmla="*/ 42863 w 1830716"/>
              <a:gd name="connsiteY8" fmla="*/ 400050 h 2171700"/>
              <a:gd name="connsiteX9" fmla="*/ 71438 w 1830716"/>
              <a:gd name="connsiteY9" fmla="*/ 242887 h 2171700"/>
              <a:gd name="connsiteX10" fmla="*/ 114300 w 1830716"/>
              <a:gd name="connsiteY10" fmla="*/ 85725 h 2171700"/>
              <a:gd name="connsiteX11" fmla="*/ 157163 w 1830716"/>
              <a:gd name="connsiteY11" fmla="*/ 42862 h 2171700"/>
              <a:gd name="connsiteX12" fmla="*/ 200025 w 1830716"/>
              <a:gd name="connsiteY12" fmla="*/ 14287 h 2171700"/>
              <a:gd name="connsiteX13" fmla="*/ 242888 w 1830716"/>
              <a:gd name="connsiteY13" fmla="*/ 0 h 2171700"/>
              <a:gd name="connsiteX14" fmla="*/ 385763 w 1830716"/>
              <a:gd name="connsiteY14" fmla="*/ 57150 h 2171700"/>
              <a:gd name="connsiteX15" fmla="*/ 414338 w 1830716"/>
              <a:gd name="connsiteY15" fmla="*/ 142875 h 2171700"/>
              <a:gd name="connsiteX16" fmla="*/ 428625 w 1830716"/>
              <a:gd name="connsiteY16" fmla="*/ 628650 h 2171700"/>
              <a:gd name="connsiteX17" fmla="*/ 414338 w 1830716"/>
              <a:gd name="connsiteY17" fmla="*/ 814387 h 2171700"/>
              <a:gd name="connsiteX18" fmla="*/ 428625 w 1830716"/>
              <a:gd name="connsiteY18" fmla="*/ 1885950 h 2171700"/>
              <a:gd name="connsiteX19" fmla="*/ 471488 w 1830716"/>
              <a:gd name="connsiteY19" fmla="*/ 1900237 h 2171700"/>
              <a:gd name="connsiteX20" fmla="*/ 542925 w 1830716"/>
              <a:gd name="connsiteY20" fmla="*/ 1728787 h 2171700"/>
              <a:gd name="connsiteX21" fmla="*/ 557213 w 1830716"/>
              <a:gd name="connsiteY21" fmla="*/ 557212 h 2171700"/>
              <a:gd name="connsiteX22" fmla="*/ 628650 w 1830716"/>
              <a:gd name="connsiteY22" fmla="*/ 428625 h 2171700"/>
              <a:gd name="connsiteX23" fmla="*/ 714375 w 1830716"/>
              <a:gd name="connsiteY23" fmla="*/ 400050 h 2171700"/>
              <a:gd name="connsiteX24" fmla="*/ 757238 w 1830716"/>
              <a:gd name="connsiteY24" fmla="*/ 385762 h 2171700"/>
              <a:gd name="connsiteX25" fmla="*/ 985838 w 1830716"/>
              <a:gd name="connsiteY25" fmla="*/ 400050 h 2171700"/>
              <a:gd name="connsiteX26" fmla="*/ 1071563 w 1830716"/>
              <a:gd name="connsiteY26" fmla="*/ 428625 h 2171700"/>
              <a:gd name="connsiteX27" fmla="*/ 1114425 w 1830716"/>
              <a:gd name="connsiteY27" fmla="*/ 442912 h 2171700"/>
              <a:gd name="connsiteX28" fmla="*/ 1157288 w 1830716"/>
              <a:gd name="connsiteY28" fmla="*/ 471487 h 2171700"/>
              <a:gd name="connsiteX29" fmla="*/ 1171575 w 1830716"/>
              <a:gd name="connsiteY29" fmla="*/ 514350 h 2171700"/>
              <a:gd name="connsiteX30" fmla="*/ 1157288 w 1830716"/>
              <a:gd name="connsiteY30" fmla="*/ 700087 h 2171700"/>
              <a:gd name="connsiteX31" fmla="*/ 1128713 w 1830716"/>
              <a:gd name="connsiteY31" fmla="*/ 785812 h 2171700"/>
              <a:gd name="connsiteX32" fmla="*/ 1100138 w 1830716"/>
              <a:gd name="connsiteY32" fmla="*/ 828675 h 2171700"/>
              <a:gd name="connsiteX33" fmla="*/ 1071563 w 1830716"/>
              <a:gd name="connsiteY33" fmla="*/ 914400 h 2171700"/>
              <a:gd name="connsiteX34" fmla="*/ 1057275 w 1830716"/>
              <a:gd name="connsiteY34" fmla="*/ 957262 h 2171700"/>
              <a:gd name="connsiteX35" fmla="*/ 1014413 w 1830716"/>
              <a:gd name="connsiteY35" fmla="*/ 1057275 h 2171700"/>
              <a:gd name="connsiteX36" fmla="*/ 985838 w 1830716"/>
              <a:gd name="connsiteY36" fmla="*/ 1171575 h 2171700"/>
              <a:gd name="connsiteX37" fmla="*/ 957263 w 1830716"/>
              <a:gd name="connsiteY37" fmla="*/ 1428750 h 2171700"/>
              <a:gd name="connsiteX38" fmla="*/ 942975 w 1830716"/>
              <a:gd name="connsiteY38" fmla="*/ 1514475 h 2171700"/>
              <a:gd name="connsiteX39" fmla="*/ 957263 w 1830716"/>
              <a:gd name="connsiteY39" fmla="*/ 1871662 h 2171700"/>
              <a:gd name="connsiteX40" fmla="*/ 1000125 w 1830716"/>
              <a:gd name="connsiteY40" fmla="*/ 1885950 h 2171700"/>
              <a:gd name="connsiteX41" fmla="*/ 1028700 w 1830716"/>
              <a:gd name="connsiteY41" fmla="*/ 1843087 h 2171700"/>
              <a:gd name="connsiteX42" fmla="*/ 1057275 w 1830716"/>
              <a:gd name="connsiteY42" fmla="*/ 1443037 h 2171700"/>
              <a:gd name="connsiteX43" fmla="*/ 1085850 w 1830716"/>
              <a:gd name="connsiteY43" fmla="*/ 1357312 h 2171700"/>
              <a:gd name="connsiteX44" fmla="*/ 1114425 w 1830716"/>
              <a:gd name="connsiteY44" fmla="*/ 1257300 h 2171700"/>
              <a:gd name="connsiteX45" fmla="*/ 1143000 w 1830716"/>
              <a:gd name="connsiteY45" fmla="*/ 1214437 h 2171700"/>
              <a:gd name="connsiteX46" fmla="*/ 1185863 w 1830716"/>
              <a:gd name="connsiteY46" fmla="*/ 1071562 h 2171700"/>
              <a:gd name="connsiteX47" fmla="*/ 1214438 w 1830716"/>
              <a:gd name="connsiteY47" fmla="*/ 1028700 h 2171700"/>
              <a:gd name="connsiteX48" fmla="*/ 1257300 w 1830716"/>
              <a:gd name="connsiteY48" fmla="*/ 942975 h 2171700"/>
              <a:gd name="connsiteX49" fmla="*/ 1343025 w 1830716"/>
              <a:gd name="connsiteY49" fmla="*/ 914400 h 2171700"/>
              <a:gd name="connsiteX50" fmla="*/ 1443038 w 1830716"/>
              <a:gd name="connsiteY50" fmla="*/ 928687 h 2171700"/>
              <a:gd name="connsiteX51" fmla="*/ 1485900 w 1830716"/>
              <a:gd name="connsiteY51" fmla="*/ 1014412 h 2171700"/>
              <a:gd name="connsiteX52" fmla="*/ 1471613 w 1830716"/>
              <a:gd name="connsiteY52" fmla="*/ 1285875 h 2171700"/>
              <a:gd name="connsiteX53" fmla="*/ 1414463 w 1830716"/>
              <a:gd name="connsiteY53" fmla="*/ 1414462 h 2171700"/>
              <a:gd name="connsiteX54" fmla="*/ 1385888 w 1830716"/>
              <a:gd name="connsiteY54" fmla="*/ 1471612 h 2171700"/>
              <a:gd name="connsiteX55" fmla="*/ 1385888 w 1830716"/>
              <a:gd name="connsiteY55" fmla="*/ 1914525 h 2171700"/>
              <a:gd name="connsiteX56" fmla="*/ 1428750 w 1830716"/>
              <a:gd name="connsiteY56" fmla="*/ 1943100 h 2171700"/>
              <a:gd name="connsiteX57" fmla="*/ 1514475 w 1830716"/>
              <a:gd name="connsiteY57" fmla="*/ 1914525 h 2171700"/>
              <a:gd name="connsiteX58" fmla="*/ 1528763 w 1830716"/>
              <a:gd name="connsiteY58" fmla="*/ 1357312 h 2171700"/>
              <a:gd name="connsiteX59" fmla="*/ 1585913 w 1830716"/>
              <a:gd name="connsiteY59" fmla="*/ 1214437 h 2171700"/>
              <a:gd name="connsiteX60" fmla="*/ 1614488 w 1830716"/>
              <a:gd name="connsiteY60" fmla="*/ 1171575 h 2171700"/>
              <a:gd name="connsiteX61" fmla="*/ 1657350 w 1830716"/>
              <a:gd name="connsiteY61" fmla="*/ 1128712 h 2171700"/>
              <a:gd name="connsiteX62" fmla="*/ 1700213 w 1830716"/>
              <a:gd name="connsiteY62" fmla="*/ 1114425 h 2171700"/>
              <a:gd name="connsiteX63" fmla="*/ 1785938 w 1830716"/>
              <a:gd name="connsiteY63" fmla="*/ 1157287 h 2171700"/>
              <a:gd name="connsiteX64" fmla="*/ 1800225 w 1830716"/>
              <a:gd name="connsiteY64" fmla="*/ 1228725 h 2171700"/>
              <a:gd name="connsiteX65" fmla="*/ 1814513 w 1830716"/>
              <a:gd name="connsiteY65" fmla="*/ 1343025 h 2171700"/>
              <a:gd name="connsiteX66" fmla="*/ 1828800 w 1830716"/>
              <a:gd name="connsiteY66" fmla="*/ 1414462 h 2171700"/>
              <a:gd name="connsiteX67" fmla="*/ 1828800 w 1830716"/>
              <a:gd name="connsiteY67" fmla="*/ 2100262 h 21717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</a:cxnLst>
            <a:rect l="l" t="t" r="r" b="b"/>
            <a:pathLst>
              <a:path w="1830716" h="2171700">
                <a:moveTo>
                  <a:pt x="85725" y="2171700"/>
                </a:moveTo>
                <a:cubicBezTo>
                  <a:pt x="80963" y="2143125"/>
                  <a:pt x="79762" y="2113722"/>
                  <a:pt x="71438" y="2085975"/>
                </a:cubicBezTo>
                <a:cubicBezTo>
                  <a:pt x="65318" y="2065575"/>
                  <a:pt x="48983" y="2049225"/>
                  <a:pt x="42863" y="2028825"/>
                </a:cubicBezTo>
                <a:cubicBezTo>
                  <a:pt x="34539" y="2001078"/>
                  <a:pt x="34256" y="1971507"/>
                  <a:pt x="28575" y="1943100"/>
                </a:cubicBezTo>
                <a:cubicBezTo>
                  <a:pt x="24724" y="1923845"/>
                  <a:pt x="18548" y="1905119"/>
                  <a:pt x="14288" y="1885950"/>
                </a:cubicBezTo>
                <a:cubicBezTo>
                  <a:pt x="9020" y="1862244"/>
                  <a:pt x="4763" y="1838325"/>
                  <a:pt x="0" y="1814512"/>
                </a:cubicBezTo>
                <a:cubicBezTo>
                  <a:pt x="4763" y="1481137"/>
                  <a:pt x="5157" y="1147671"/>
                  <a:pt x="14288" y="814387"/>
                </a:cubicBezTo>
                <a:cubicBezTo>
                  <a:pt x="14700" y="799333"/>
                  <a:pt x="27539" y="786549"/>
                  <a:pt x="28575" y="771525"/>
                </a:cubicBezTo>
                <a:cubicBezTo>
                  <a:pt x="37101" y="647902"/>
                  <a:pt x="35586" y="523753"/>
                  <a:pt x="42863" y="400050"/>
                </a:cubicBezTo>
                <a:cubicBezTo>
                  <a:pt x="53018" y="227418"/>
                  <a:pt x="47361" y="339194"/>
                  <a:pt x="71438" y="242887"/>
                </a:cubicBezTo>
                <a:cubicBezTo>
                  <a:pt x="78878" y="213126"/>
                  <a:pt x="93865" y="106160"/>
                  <a:pt x="114300" y="85725"/>
                </a:cubicBezTo>
                <a:cubicBezTo>
                  <a:pt x="128588" y="71437"/>
                  <a:pt x="141641" y="55797"/>
                  <a:pt x="157163" y="42862"/>
                </a:cubicBezTo>
                <a:cubicBezTo>
                  <a:pt x="170354" y="31869"/>
                  <a:pt x="184666" y="21966"/>
                  <a:pt x="200025" y="14287"/>
                </a:cubicBezTo>
                <a:cubicBezTo>
                  <a:pt x="213496" y="7552"/>
                  <a:pt x="228600" y="4762"/>
                  <a:pt x="242888" y="0"/>
                </a:cubicBezTo>
                <a:cubicBezTo>
                  <a:pt x="309257" y="9481"/>
                  <a:pt x="351276" y="-4927"/>
                  <a:pt x="385763" y="57150"/>
                </a:cubicBezTo>
                <a:cubicBezTo>
                  <a:pt x="400391" y="83480"/>
                  <a:pt x="414338" y="142875"/>
                  <a:pt x="414338" y="142875"/>
                </a:cubicBezTo>
                <a:cubicBezTo>
                  <a:pt x="419100" y="304800"/>
                  <a:pt x="428625" y="466655"/>
                  <a:pt x="428625" y="628650"/>
                </a:cubicBezTo>
                <a:cubicBezTo>
                  <a:pt x="428625" y="690745"/>
                  <a:pt x="414338" y="752292"/>
                  <a:pt x="414338" y="814387"/>
                </a:cubicBezTo>
                <a:cubicBezTo>
                  <a:pt x="414338" y="1171606"/>
                  <a:pt x="409850" y="1529224"/>
                  <a:pt x="428625" y="1885950"/>
                </a:cubicBezTo>
                <a:cubicBezTo>
                  <a:pt x="429417" y="1900990"/>
                  <a:pt x="457200" y="1895475"/>
                  <a:pt x="471488" y="1900237"/>
                </a:cubicBezTo>
                <a:cubicBezTo>
                  <a:pt x="544707" y="1790408"/>
                  <a:pt x="522992" y="1848388"/>
                  <a:pt x="542925" y="1728787"/>
                </a:cubicBezTo>
                <a:cubicBezTo>
                  <a:pt x="547688" y="1338262"/>
                  <a:pt x="548026" y="947658"/>
                  <a:pt x="557213" y="557212"/>
                </a:cubicBezTo>
                <a:cubicBezTo>
                  <a:pt x="558009" y="523399"/>
                  <a:pt x="618677" y="431949"/>
                  <a:pt x="628650" y="428625"/>
                </a:cubicBezTo>
                <a:lnTo>
                  <a:pt x="714375" y="400050"/>
                </a:lnTo>
                <a:lnTo>
                  <a:pt x="757238" y="385762"/>
                </a:lnTo>
                <a:cubicBezTo>
                  <a:pt x="833438" y="390525"/>
                  <a:pt x="910189" y="389734"/>
                  <a:pt x="985838" y="400050"/>
                </a:cubicBezTo>
                <a:cubicBezTo>
                  <a:pt x="1015682" y="404120"/>
                  <a:pt x="1042988" y="419100"/>
                  <a:pt x="1071563" y="428625"/>
                </a:cubicBezTo>
                <a:lnTo>
                  <a:pt x="1114425" y="442912"/>
                </a:lnTo>
                <a:cubicBezTo>
                  <a:pt x="1128713" y="452437"/>
                  <a:pt x="1146561" y="458078"/>
                  <a:pt x="1157288" y="471487"/>
                </a:cubicBezTo>
                <a:cubicBezTo>
                  <a:pt x="1166696" y="483247"/>
                  <a:pt x="1171575" y="499290"/>
                  <a:pt x="1171575" y="514350"/>
                </a:cubicBezTo>
                <a:cubicBezTo>
                  <a:pt x="1171575" y="576445"/>
                  <a:pt x="1166972" y="638752"/>
                  <a:pt x="1157288" y="700087"/>
                </a:cubicBezTo>
                <a:cubicBezTo>
                  <a:pt x="1152590" y="729839"/>
                  <a:pt x="1145421" y="760750"/>
                  <a:pt x="1128713" y="785812"/>
                </a:cubicBezTo>
                <a:cubicBezTo>
                  <a:pt x="1119188" y="800100"/>
                  <a:pt x="1107112" y="812983"/>
                  <a:pt x="1100138" y="828675"/>
                </a:cubicBezTo>
                <a:cubicBezTo>
                  <a:pt x="1087905" y="856200"/>
                  <a:pt x="1081088" y="885825"/>
                  <a:pt x="1071563" y="914400"/>
                </a:cubicBezTo>
                <a:cubicBezTo>
                  <a:pt x="1066800" y="928687"/>
                  <a:pt x="1064010" y="943792"/>
                  <a:pt x="1057275" y="957262"/>
                </a:cubicBezTo>
                <a:cubicBezTo>
                  <a:pt x="1033855" y="1004103"/>
                  <a:pt x="1027027" y="1011021"/>
                  <a:pt x="1014413" y="1057275"/>
                </a:cubicBezTo>
                <a:cubicBezTo>
                  <a:pt x="1004080" y="1095164"/>
                  <a:pt x="985838" y="1171575"/>
                  <a:pt x="985838" y="1171575"/>
                </a:cubicBezTo>
                <a:cubicBezTo>
                  <a:pt x="976136" y="1268595"/>
                  <a:pt x="970743" y="1334393"/>
                  <a:pt x="957263" y="1428750"/>
                </a:cubicBezTo>
                <a:cubicBezTo>
                  <a:pt x="953166" y="1457428"/>
                  <a:pt x="947738" y="1485900"/>
                  <a:pt x="942975" y="1514475"/>
                </a:cubicBezTo>
                <a:cubicBezTo>
                  <a:pt x="947738" y="1633537"/>
                  <a:pt x="939144" y="1753890"/>
                  <a:pt x="957263" y="1871662"/>
                </a:cubicBezTo>
                <a:cubicBezTo>
                  <a:pt x="959553" y="1886547"/>
                  <a:pt x="986142" y="1891543"/>
                  <a:pt x="1000125" y="1885950"/>
                </a:cubicBezTo>
                <a:cubicBezTo>
                  <a:pt x="1016068" y="1879573"/>
                  <a:pt x="1019175" y="1857375"/>
                  <a:pt x="1028700" y="1843087"/>
                </a:cubicBezTo>
                <a:cubicBezTo>
                  <a:pt x="1031618" y="1778886"/>
                  <a:pt x="1029250" y="1555140"/>
                  <a:pt x="1057275" y="1443037"/>
                </a:cubicBezTo>
                <a:cubicBezTo>
                  <a:pt x="1064580" y="1413816"/>
                  <a:pt x="1077195" y="1386162"/>
                  <a:pt x="1085850" y="1357312"/>
                </a:cubicBezTo>
                <a:cubicBezTo>
                  <a:pt x="1092715" y="1334429"/>
                  <a:pt x="1102423" y="1281304"/>
                  <a:pt x="1114425" y="1257300"/>
                </a:cubicBezTo>
                <a:cubicBezTo>
                  <a:pt x="1122104" y="1241941"/>
                  <a:pt x="1133475" y="1228725"/>
                  <a:pt x="1143000" y="1214437"/>
                </a:cubicBezTo>
                <a:cubicBezTo>
                  <a:pt x="1150987" y="1182491"/>
                  <a:pt x="1171950" y="1092431"/>
                  <a:pt x="1185863" y="1071562"/>
                </a:cubicBezTo>
                <a:lnTo>
                  <a:pt x="1214438" y="1028700"/>
                </a:lnTo>
                <a:cubicBezTo>
                  <a:pt x="1222223" y="1005345"/>
                  <a:pt x="1233975" y="957553"/>
                  <a:pt x="1257300" y="942975"/>
                </a:cubicBezTo>
                <a:cubicBezTo>
                  <a:pt x="1282842" y="927011"/>
                  <a:pt x="1343025" y="914400"/>
                  <a:pt x="1343025" y="914400"/>
                </a:cubicBezTo>
                <a:cubicBezTo>
                  <a:pt x="1376363" y="919162"/>
                  <a:pt x="1412264" y="915010"/>
                  <a:pt x="1443038" y="928687"/>
                </a:cubicBezTo>
                <a:cubicBezTo>
                  <a:pt x="1464714" y="938321"/>
                  <a:pt x="1479560" y="995393"/>
                  <a:pt x="1485900" y="1014412"/>
                </a:cubicBezTo>
                <a:cubicBezTo>
                  <a:pt x="1481138" y="1104900"/>
                  <a:pt x="1482409" y="1195908"/>
                  <a:pt x="1471613" y="1285875"/>
                </a:cubicBezTo>
                <a:cubicBezTo>
                  <a:pt x="1462140" y="1364818"/>
                  <a:pt x="1445761" y="1359691"/>
                  <a:pt x="1414463" y="1414462"/>
                </a:cubicBezTo>
                <a:cubicBezTo>
                  <a:pt x="1403896" y="1432954"/>
                  <a:pt x="1395413" y="1452562"/>
                  <a:pt x="1385888" y="1471612"/>
                </a:cubicBezTo>
                <a:cubicBezTo>
                  <a:pt x="1364568" y="1642165"/>
                  <a:pt x="1351177" y="1697584"/>
                  <a:pt x="1385888" y="1914525"/>
                </a:cubicBezTo>
                <a:cubicBezTo>
                  <a:pt x="1388601" y="1931481"/>
                  <a:pt x="1414463" y="1933575"/>
                  <a:pt x="1428750" y="1943100"/>
                </a:cubicBezTo>
                <a:cubicBezTo>
                  <a:pt x="1457325" y="1933575"/>
                  <a:pt x="1509406" y="1944216"/>
                  <a:pt x="1514475" y="1914525"/>
                </a:cubicBezTo>
                <a:cubicBezTo>
                  <a:pt x="1545744" y="1731376"/>
                  <a:pt x="1516404" y="1542699"/>
                  <a:pt x="1528763" y="1357312"/>
                </a:cubicBezTo>
                <a:cubicBezTo>
                  <a:pt x="1530972" y="1324174"/>
                  <a:pt x="1567274" y="1247056"/>
                  <a:pt x="1585913" y="1214437"/>
                </a:cubicBezTo>
                <a:cubicBezTo>
                  <a:pt x="1594432" y="1199528"/>
                  <a:pt x="1603495" y="1184766"/>
                  <a:pt x="1614488" y="1171575"/>
                </a:cubicBezTo>
                <a:cubicBezTo>
                  <a:pt x="1627423" y="1156053"/>
                  <a:pt x="1640538" y="1139920"/>
                  <a:pt x="1657350" y="1128712"/>
                </a:cubicBezTo>
                <a:cubicBezTo>
                  <a:pt x="1669881" y="1120358"/>
                  <a:pt x="1685925" y="1119187"/>
                  <a:pt x="1700213" y="1114425"/>
                </a:cubicBezTo>
                <a:cubicBezTo>
                  <a:pt x="1722214" y="1121758"/>
                  <a:pt x="1772904" y="1134478"/>
                  <a:pt x="1785938" y="1157287"/>
                </a:cubicBezTo>
                <a:cubicBezTo>
                  <a:pt x="1797986" y="1178372"/>
                  <a:pt x="1796532" y="1204723"/>
                  <a:pt x="1800225" y="1228725"/>
                </a:cubicBezTo>
                <a:cubicBezTo>
                  <a:pt x="1806063" y="1266675"/>
                  <a:pt x="1808675" y="1305075"/>
                  <a:pt x="1814513" y="1343025"/>
                </a:cubicBezTo>
                <a:cubicBezTo>
                  <a:pt x="1818206" y="1367027"/>
                  <a:pt x="1828342" y="1390182"/>
                  <a:pt x="1828800" y="1414462"/>
                </a:cubicBezTo>
                <a:cubicBezTo>
                  <a:pt x="1833112" y="1643021"/>
                  <a:pt x="1828800" y="1871662"/>
                  <a:pt x="1828800" y="2100262"/>
                </a:cubicBezTo>
              </a:path>
            </a:pathLst>
          </a:custGeom>
          <a:noFill/>
          <a:ln w="9525">
            <a:solidFill>
              <a:srgbClr val="000000"/>
            </a:solidFill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38" name="Text Box 148"/>
          <p:cNvSpPr txBox="1">
            <a:spLocks noChangeAspect="1" noChangeArrowheads="1"/>
          </p:cNvSpPr>
          <p:nvPr/>
        </p:nvSpPr>
        <p:spPr bwMode="auto">
          <a:xfrm>
            <a:off x="4416383" y="5553067"/>
            <a:ext cx="4313281" cy="608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 dirty="0" smtClean="0">
                <a:latin typeface="Helvetica" pitchFamily="34" charset="0"/>
              </a:rPr>
              <a:t>It seems impossible to pass all MOSFETs in the given order without passing some MOSFETs twice!</a:t>
            </a:r>
            <a:endParaRPr lang="en-US" altLang="sv-SE" sz="1400" dirty="0"/>
          </a:p>
        </p:txBody>
      </p:sp>
    </p:spTree>
    <p:extLst>
      <p:ext uri="{BB962C8B-B14F-4D97-AF65-F5344CB8AC3E}">
        <p14:creationId xmlns:p14="http://schemas.microsoft.com/office/powerpoint/2010/main" val="4521786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" name="Text Box 158"/>
          <p:cNvSpPr txBox="1">
            <a:spLocks noChangeAspect="1" noChangeArrowheads="1"/>
          </p:cNvSpPr>
          <p:nvPr/>
        </p:nvSpPr>
        <p:spPr bwMode="auto">
          <a:xfrm>
            <a:off x="3521075" y="5529341"/>
            <a:ext cx="527050" cy="311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>
                <a:latin typeface="Helvetica" pitchFamily="34" charset="0"/>
              </a:rPr>
              <a:t>C</a:t>
            </a:r>
            <a:r>
              <a:rPr lang="en-US" altLang="sv-SE" sz="1400" baseline="-25000">
                <a:latin typeface="Helvetica" pitchFamily="34" charset="0"/>
              </a:rPr>
              <a:t>in</a:t>
            </a:r>
            <a:endParaRPr lang="en-US" altLang="sv-SE" sz="1400"/>
          </a:p>
        </p:txBody>
      </p:sp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v-SE" altLang="sv-SE" smtClean="0"/>
              <a:t>Gate Matrix Layout</a:t>
            </a:r>
            <a:endParaRPr lang="en-US" altLang="sv-SE" smtClean="0"/>
          </a:p>
        </p:txBody>
      </p:sp>
      <p:sp>
        <p:nvSpPr>
          <p:cNvPr id="16411" name="Text Box 44"/>
          <p:cNvSpPr txBox="1">
            <a:spLocks noChangeAspect="1" noChangeArrowheads="1"/>
          </p:cNvSpPr>
          <p:nvPr/>
        </p:nvSpPr>
        <p:spPr bwMode="auto">
          <a:xfrm>
            <a:off x="1417638" y="1052513"/>
            <a:ext cx="527050" cy="311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>
                <a:latin typeface="Helvetica" pitchFamily="34" charset="0"/>
              </a:rPr>
              <a:t>V</a:t>
            </a:r>
            <a:r>
              <a:rPr lang="en-US" altLang="sv-SE" sz="1400" baseline="-25000">
                <a:latin typeface="Helvetica" pitchFamily="34" charset="0"/>
              </a:rPr>
              <a:t>DD</a:t>
            </a:r>
            <a:endParaRPr lang="en-US" altLang="sv-SE"/>
          </a:p>
        </p:txBody>
      </p:sp>
      <p:sp>
        <p:nvSpPr>
          <p:cNvPr id="16412" name="Line 45"/>
          <p:cNvSpPr>
            <a:spLocks noChangeAspect="1" noChangeShapeType="1"/>
          </p:cNvSpPr>
          <p:nvPr/>
        </p:nvSpPr>
        <p:spPr bwMode="auto">
          <a:xfrm flipV="1">
            <a:off x="1785938" y="5912151"/>
            <a:ext cx="2430462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413" name="Line 46"/>
          <p:cNvSpPr>
            <a:spLocks noChangeAspect="1" noChangeShapeType="1"/>
          </p:cNvSpPr>
          <p:nvPr/>
        </p:nvSpPr>
        <p:spPr bwMode="auto">
          <a:xfrm flipV="1">
            <a:off x="3009900" y="4611688"/>
            <a:ext cx="1050925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415" name="Line 48"/>
          <p:cNvSpPr>
            <a:spLocks noChangeAspect="1" noChangeShapeType="1"/>
          </p:cNvSpPr>
          <p:nvPr/>
        </p:nvSpPr>
        <p:spPr bwMode="auto">
          <a:xfrm flipV="1">
            <a:off x="3011488" y="5166263"/>
            <a:ext cx="0" cy="749769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416" name="Line 49"/>
          <p:cNvSpPr>
            <a:spLocks noChangeAspect="1" noChangeShapeType="1"/>
          </p:cNvSpPr>
          <p:nvPr/>
        </p:nvSpPr>
        <p:spPr bwMode="auto">
          <a:xfrm flipV="1">
            <a:off x="3594100" y="5062538"/>
            <a:ext cx="45085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417" name="Line 50"/>
          <p:cNvSpPr>
            <a:spLocks noChangeAspect="1" noChangeShapeType="1"/>
          </p:cNvSpPr>
          <p:nvPr/>
        </p:nvSpPr>
        <p:spPr bwMode="auto">
          <a:xfrm flipV="1">
            <a:off x="1954213" y="2716751"/>
            <a:ext cx="0" cy="580743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607" name="Line 52"/>
          <p:cNvSpPr>
            <a:spLocks noChangeAspect="1" noChangeShapeType="1"/>
          </p:cNvSpPr>
          <p:nvPr/>
        </p:nvSpPr>
        <p:spPr bwMode="auto">
          <a:xfrm flipH="1" flipV="1">
            <a:off x="3978007" y="4483161"/>
            <a:ext cx="76468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608" name="Line 53"/>
          <p:cNvSpPr>
            <a:spLocks noChangeAspect="1" noChangeShapeType="1"/>
          </p:cNvSpPr>
          <p:nvPr/>
        </p:nvSpPr>
        <p:spPr bwMode="auto">
          <a:xfrm flipV="1">
            <a:off x="3978007" y="4277384"/>
            <a:ext cx="0" cy="205777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609" name="Line 54"/>
          <p:cNvSpPr>
            <a:spLocks noChangeAspect="1" noChangeShapeType="1"/>
          </p:cNvSpPr>
          <p:nvPr/>
        </p:nvSpPr>
        <p:spPr bwMode="auto">
          <a:xfrm flipV="1">
            <a:off x="3978007" y="4277384"/>
            <a:ext cx="76468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610" name="Line 55"/>
          <p:cNvSpPr>
            <a:spLocks noChangeAspect="1" noChangeShapeType="1"/>
          </p:cNvSpPr>
          <p:nvPr/>
        </p:nvSpPr>
        <p:spPr bwMode="auto">
          <a:xfrm flipV="1">
            <a:off x="3926857" y="4277384"/>
            <a:ext cx="0" cy="205777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611" name="Line 56"/>
          <p:cNvSpPr>
            <a:spLocks noChangeAspect="1" noChangeShapeType="1"/>
          </p:cNvSpPr>
          <p:nvPr/>
        </p:nvSpPr>
        <p:spPr bwMode="auto">
          <a:xfrm flipH="1" flipV="1">
            <a:off x="3748088" y="4380273"/>
            <a:ext cx="178769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613" name="Line 58"/>
          <p:cNvSpPr>
            <a:spLocks noChangeAspect="1" noChangeShapeType="1"/>
          </p:cNvSpPr>
          <p:nvPr/>
        </p:nvSpPr>
        <p:spPr bwMode="auto">
          <a:xfrm flipV="1">
            <a:off x="4054475" y="4485316"/>
            <a:ext cx="0" cy="270834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600" name="Line 60"/>
          <p:cNvSpPr>
            <a:spLocks noChangeAspect="1" noChangeShapeType="1"/>
          </p:cNvSpPr>
          <p:nvPr/>
        </p:nvSpPr>
        <p:spPr bwMode="auto">
          <a:xfrm flipH="1" flipV="1">
            <a:off x="3978007" y="5756814"/>
            <a:ext cx="76468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601" name="Line 61"/>
          <p:cNvSpPr>
            <a:spLocks noChangeAspect="1" noChangeShapeType="1"/>
          </p:cNvSpPr>
          <p:nvPr/>
        </p:nvSpPr>
        <p:spPr bwMode="auto">
          <a:xfrm flipV="1">
            <a:off x="3978007" y="5551703"/>
            <a:ext cx="0" cy="20511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602" name="Line 62"/>
          <p:cNvSpPr>
            <a:spLocks noChangeAspect="1" noChangeShapeType="1"/>
          </p:cNvSpPr>
          <p:nvPr/>
        </p:nvSpPr>
        <p:spPr bwMode="auto">
          <a:xfrm flipV="1">
            <a:off x="3978007" y="5551703"/>
            <a:ext cx="76468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603" name="Line 63"/>
          <p:cNvSpPr>
            <a:spLocks noChangeAspect="1" noChangeShapeType="1"/>
          </p:cNvSpPr>
          <p:nvPr/>
        </p:nvSpPr>
        <p:spPr bwMode="auto">
          <a:xfrm flipV="1">
            <a:off x="3926857" y="5551703"/>
            <a:ext cx="0" cy="20511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604" name="Line 64"/>
          <p:cNvSpPr>
            <a:spLocks noChangeAspect="1" noChangeShapeType="1"/>
          </p:cNvSpPr>
          <p:nvPr/>
        </p:nvSpPr>
        <p:spPr bwMode="auto">
          <a:xfrm flipH="1" flipV="1">
            <a:off x="3748088" y="5654258"/>
            <a:ext cx="178769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605" name="Line 65"/>
          <p:cNvSpPr>
            <a:spLocks noChangeAspect="1" noChangeShapeType="1"/>
          </p:cNvSpPr>
          <p:nvPr/>
        </p:nvSpPr>
        <p:spPr bwMode="auto">
          <a:xfrm flipV="1">
            <a:off x="4054475" y="5414963"/>
            <a:ext cx="0" cy="13674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606" name="Line 66"/>
          <p:cNvSpPr>
            <a:spLocks noChangeAspect="1" noChangeShapeType="1"/>
          </p:cNvSpPr>
          <p:nvPr/>
        </p:nvSpPr>
        <p:spPr bwMode="auto">
          <a:xfrm flipV="1">
            <a:off x="4054475" y="5767173"/>
            <a:ext cx="0" cy="13674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93" name="Line 68"/>
          <p:cNvSpPr>
            <a:spLocks noChangeAspect="1" noChangeShapeType="1"/>
          </p:cNvSpPr>
          <p:nvPr/>
        </p:nvSpPr>
        <p:spPr bwMode="auto">
          <a:xfrm flipH="1" flipV="1">
            <a:off x="3978007" y="5404389"/>
            <a:ext cx="76468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94" name="Line 69"/>
          <p:cNvSpPr>
            <a:spLocks noChangeAspect="1" noChangeShapeType="1"/>
          </p:cNvSpPr>
          <p:nvPr/>
        </p:nvSpPr>
        <p:spPr bwMode="auto">
          <a:xfrm flipV="1">
            <a:off x="3978007" y="5199278"/>
            <a:ext cx="0" cy="20511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95" name="Line 70"/>
          <p:cNvSpPr>
            <a:spLocks noChangeAspect="1" noChangeShapeType="1"/>
          </p:cNvSpPr>
          <p:nvPr/>
        </p:nvSpPr>
        <p:spPr bwMode="auto">
          <a:xfrm flipV="1">
            <a:off x="3978007" y="5199278"/>
            <a:ext cx="76468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96" name="Line 71"/>
          <p:cNvSpPr>
            <a:spLocks noChangeAspect="1" noChangeShapeType="1"/>
          </p:cNvSpPr>
          <p:nvPr/>
        </p:nvSpPr>
        <p:spPr bwMode="auto">
          <a:xfrm flipV="1">
            <a:off x="3926857" y="5199278"/>
            <a:ext cx="0" cy="20511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97" name="Line 72"/>
          <p:cNvSpPr>
            <a:spLocks noChangeAspect="1" noChangeShapeType="1"/>
          </p:cNvSpPr>
          <p:nvPr/>
        </p:nvSpPr>
        <p:spPr bwMode="auto">
          <a:xfrm flipH="1" flipV="1">
            <a:off x="3748088" y="5301833"/>
            <a:ext cx="178769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86" name="Line 76"/>
          <p:cNvSpPr>
            <a:spLocks noChangeAspect="1" noChangeShapeType="1"/>
          </p:cNvSpPr>
          <p:nvPr/>
        </p:nvSpPr>
        <p:spPr bwMode="auto">
          <a:xfrm flipH="1" flipV="1">
            <a:off x="3978007" y="4948776"/>
            <a:ext cx="76468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87" name="Line 77"/>
          <p:cNvSpPr>
            <a:spLocks noChangeAspect="1" noChangeShapeType="1"/>
          </p:cNvSpPr>
          <p:nvPr/>
        </p:nvSpPr>
        <p:spPr bwMode="auto">
          <a:xfrm flipV="1">
            <a:off x="3978007" y="4743665"/>
            <a:ext cx="0" cy="20511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88" name="Line 78"/>
          <p:cNvSpPr>
            <a:spLocks noChangeAspect="1" noChangeShapeType="1"/>
          </p:cNvSpPr>
          <p:nvPr/>
        </p:nvSpPr>
        <p:spPr bwMode="auto">
          <a:xfrm flipV="1">
            <a:off x="3978007" y="4743665"/>
            <a:ext cx="76468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89" name="Line 79"/>
          <p:cNvSpPr>
            <a:spLocks noChangeAspect="1" noChangeShapeType="1"/>
          </p:cNvSpPr>
          <p:nvPr/>
        </p:nvSpPr>
        <p:spPr bwMode="auto">
          <a:xfrm flipV="1">
            <a:off x="3926857" y="4743665"/>
            <a:ext cx="0" cy="20511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90" name="Line 80"/>
          <p:cNvSpPr>
            <a:spLocks noChangeAspect="1" noChangeShapeType="1"/>
          </p:cNvSpPr>
          <p:nvPr/>
        </p:nvSpPr>
        <p:spPr bwMode="auto">
          <a:xfrm flipH="1" flipV="1">
            <a:off x="3748088" y="4846220"/>
            <a:ext cx="178769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92" name="Line 82"/>
          <p:cNvSpPr>
            <a:spLocks noChangeAspect="1" noChangeShapeType="1"/>
          </p:cNvSpPr>
          <p:nvPr/>
        </p:nvSpPr>
        <p:spPr bwMode="auto">
          <a:xfrm flipV="1">
            <a:off x="4054475" y="4950896"/>
            <a:ext cx="0" cy="256103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79" name="Line 84"/>
          <p:cNvSpPr>
            <a:spLocks noChangeAspect="1" noChangeShapeType="1"/>
          </p:cNvSpPr>
          <p:nvPr/>
        </p:nvSpPr>
        <p:spPr bwMode="auto">
          <a:xfrm flipH="1" flipV="1">
            <a:off x="3978007" y="4016914"/>
            <a:ext cx="76468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80" name="Line 85"/>
          <p:cNvSpPr>
            <a:spLocks noChangeAspect="1" noChangeShapeType="1"/>
          </p:cNvSpPr>
          <p:nvPr/>
        </p:nvSpPr>
        <p:spPr bwMode="auto">
          <a:xfrm flipV="1">
            <a:off x="3978007" y="3811803"/>
            <a:ext cx="0" cy="20511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81" name="Line 86"/>
          <p:cNvSpPr>
            <a:spLocks noChangeAspect="1" noChangeShapeType="1"/>
          </p:cNvSpPr>
          <p:nvPr/>
        </p:nvSpPr>
        <p:spPr bwMode="auto">
          <a:xfrm flipV="1">
            <a:off x="3978007" y="3811803"/>
            <a:ext cx="76468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82" name="Line 87"/>
          <p:cNvSpPr>
            <a:spLocks noChangeAspect="1" noChangeShapeType="1"/>
          </p:cNvSpPr>
          <p:nvPr/>
        </p:nvSpPr>
        <p:spPr bwMode="auto">
          <a:xfrm flipV="1">
            <a:off x="3926857" y="3811803"/>
            <a:ext cx="0" cy="20511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83" name="Line 88"/>
          <p:cNvSpPr>
            <a:spLocks noChangeAspect="1" noChangeShapeType="1"/>
          </p:cNvSpPr>
          <p:nvPr/>
        </p:nvSpPr>
        <p:spPr bwMode="auto">
          <a:xfrm flipH="1" flipV="1">
            <a:off x="3748088" y="3914358"/>
            <a:ext cx="178769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84" name="Line 89"/>
          <p:cNvSpPr>
            <a:spLocks noChangeAspect="1" noChangeShapeType="1"/>
          </p:cNvSpPr>
          <p:nvPr/>
        </p:nvSpPr>
        <p:spPr bwMode="auto">
          <a:xfrm flipV="1">
            <a:off x="4054475" y="3675063"/>
            <a:ext cx="0" cy="13674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85" name="Line 90"/>
          <p:cNvSpPr>
            <a:spLocks noChangeAspect="1" noChangeShapeType="1"/>
          </p:cNvSpPr>
          <p:nvPr/>
        </p:nvSpPr>
        <p:spPr bwMode="auto">
          <a:xfrm flipV="1">
            <a:off x="4054475" y="4027272"/>
            <a:ext cx="0" cy="250111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72" name="Line 92"/>
          <p:cNvSpPr>
            <a:spLocks noChangeAspect="1" noChangeShapeType="1"/>
          </p:cNvSpPr>
          <p:nvPr/>
        </p:nvSpPr>
        <p:spPr bwMode="auto">
          <a:xfrm flipH="1" flipV="1">
            <a:off x="2392095" y="4707476"/>
            <a:ext cx="76468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73" name="Line 93"/>
          <p:cNvSpPr>
            <a:spLocks noChangeAspect="1" noChangeShapeType="1"/>
          </p:cNvSpPr>
          <p:nvPr/>
        </p:nvSpPr>
        <p:spPr bwMode="auto">
          <a:xfrm flipV="1">
            <a:off x="2392095" y="4502365"/>
            <a:ext cx="0" cy="20511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74" name="Line 94"/>
          <p:cNvSpPr>
            <a:spLocks noChangeAspect="1" noChangeShapeType="1"/>
          </p:cNvSpPr>
          <p:nvPr/>
        </p:nvSpPr>
        <p:spPr bwMode="auto">
          <a:xfrm flipV="1">
            <a:off x="2392095" y="4502365"/>
            <a:ext cx="76468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75" name="Line 95"/>
          <p:cNvSpPr>
            <a:spLocks noChangeAspect="1" noChangeShapeType="1"/>
          </p:cNvSpPr>
          <p:nvPr/>
        </p:nvSpPr>
        <p:spPr bwMode="auto">
          <a:xfrm flipV="1">
            <a:off x="2340944" y="4502365"/>
            <a:ext cx="0" cy="20511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76" name="Line 96"/>
          <p:cNvSpPr>
            <a:spLocks noChangeAspect="1" noChangeShapeType="1"/>
          </p:cNvSpPr>
          <p:nvPr/>
        </p:nvSpPr>
        <p:spPr bwMode="auto">
          <a:xfrm flipH="1" flipV="1">
            <a:off x="2162175" y="4604920"/>
            <a:ext cx="178769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65" name="Line 100"/>
          <p:cNvSpPr>
            <a:spLocks noChangeAspect="1" noChangeShapeType="1"/>
          </p:cNvSpPr>
          <p:nvPr/>
        </p:nvSpPr>
        <p:spPr bwMode="auto">
          <a:xfrm flipH="1" flipV="1">
            <a:off x="1879545" y="4261512"/>
            <a:ext cx="76864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66" name="Line 101"/>
          <p:cNvSpPr>
            <a:spLocks noChangeAspect="1" noChangeShapeType="1"/>
          </p:cNvSpPr>
          <p:nvPr/>
        </p:nvSpPr>
        <p:spPr bwMode="auto">
          <a:xfrm flipV="1">
            <a:off x="1879545" y="4055735"/>
            <a:ext cx="0" cy="205777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67" name="Line 102"/>
          <p:cNvSpPr>
            <a:spLocks noChangeAspect="1" noChangeShapeType="1"/>
          </p:cNvSpPr>
          <p:nvPr/>
        </p:nvSpPr>
        <p:spPr bwMode="auto">
          <a:xfrm flipV="1">
            <a:off x="1879545" y="4055735"/>
            <a:ext cx="76864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68" name="Line 103"/>
          <p:cNvSpPr>
            <a:spLocks noChangeAspect="1" noChangeShapeType="1"/>
          </p:cNvSpPr>
          <p:nvPr/>
        </p:nvSpPr>
        <p:spPr bwMode="auto">
          <a:xfrm flipV="1">
            <a:off x="1828129" y="4055735"/>
            <a:ext cx="0" cy="205777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69" name="Line 104"/>
          <p:cNvSpPr>
            <a:spLocks noChangeAspect="1" noChangeShapeType="1"/>
          </p:cNvSpPr>
          <p:nvPr/>
        </p:nvSpPr>
        <p:spPr bwMode="auto">
          <a:xfrm flipH="1" flipV="1">
            <a:off x="1648434" y="4158624"/>
            <a:ext cx="179695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58" name="Line 108"/>
          <p:cNvSpPr>
            <a:spLocks noChangeAspect="1" noChangeShapeType="1"/>
          </p:cNvSpPr>
          <p:nvPr/>
        </p:nvSpPr>
        <p:spPr bwMode="auto">
          <a:xfrm flipH="1" flipV="1">
            <a:off x="3516353" y="5542023"/>
            <a:ext cx="76468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59" name="Line 109"/>
          <p:cNvSpPr>
            <a:spLocks noChangeAspect="1" noChangeShapeType="1"/>
          </p:cNvSpPr>
          <p:nvPr/>
        </p:nvSpPr>
        <p:spPr bwMode="auto">
          <a:xfrm flipV="1">
            <a:off x="3516353" y="5336247"/>
            <a:ext cx="0" cy="205776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60" name="Line 110"/>
          <p:cNvSpPr>
            <a:spLocks noChangeAspect="1" noChangeShapeType="1"/>
          </p:cNvSpPr>
          <p:nvPr/>
        </p:nvSpPr>
        <p:spPr bwMode="auto">
          <a:xfrm flipV="1">
            <a:off x="3516353" y="5336247"/>
            <a:ext cx="76468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61" name="Line 111"/>
          <p:cNvSpPr>
            <a:spLocks noChangeAspect="1" noChangeShapeType="1"/>
          </p:cNvSpPr>
          <p:nvPr/>
        </p:nvSpPr>
        <p:spPr bwMode="auto">
          <a:xfrm flipV="1">
            <a:off x="3465202" y="5336247"/>
            <a:ext cx="0" cy="205776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62" name="Line 112"/>
          <p:cNvSpPr>
            <a:spLocks noChangeAspect="1" noChangeShapeType="1"/>
          </p:cNvSpPr>
          <p:nvPr/>
        </p:nvSpPr>
        <p:spPr bwMode="auto">
          <a:xfrm flipH="1" flipV="1">
            <a:off x="3286433" y="5439135"/>
            <a:ext cx="178769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63" name="Line 113"/>
          <p:cNvSpPr>
            <a:spLocks noChangeAspect="1" noChangeShapeType="1"/>
          </p:cNvSpPr>
          <p:nvPr/>
        </p:nvSpPr>
        <p:spPr bwMode="auto">
          <a:xfrm flipV="1">
            <a:off x="3592821" y="5062537"/>
            <a:ext cx="0" cy="273709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64" name="Line 114"/>
          <p:cNvSpPr>
            <a:spLocks noChangeAspect="1" noChangeShapeType="1"/>
          </p:cNvSpPr>
          <p:nvPr/>
        </p:nvSpPr>
        <p:spPr bwMode="auto">
          <a:xfrm flipV="1">
            <a:off x="3592821" y="5544178"/>
            <a:ext cx="0" cy="371854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51" name="Line 116"/>
          <p:cNvSpPr>
            <a:spLocks noChangeAspect="1" noChangeShapeType="1"/>
          </p:cNvSpPr>
          <p:nvPr/>
        </p:nvSpPr>
        <p:spPr bwMode="auto">
          <a:xfrm flipH="1" flipV="1">
            <a:off x="2941670" y="5166264"/>
            <a:ext cx="76468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52" name="Line 117"/>
          <p:cNvSpPr>
            <a:spLocks noChangeAspect="1" noChangeShapeType="1"/>
          </p:cNvSpPr>
          <p:nvPr/>
        </p:nvSpPr>
        <p:spPr bwMode="auto">
          <a:xfrm flipV="1">
            <a:off x="2941670" y="4961153"/>
            <a:ext cx="0" cy="20511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53" name="Line 118"/>
          <p:cNvSpPr>
            <a:spLocks noChangeAspect="1" noChangeShapeType="1"/>
          </p:cNvSpPr>
          <p:nvPr/>
        </p:nvSpPr>
        <p:spPr bwMode="auto">
          <a:xfrm flipV="1">
            <a:off x="2941670" y="4961153"/>
            <a:ext cx="76468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54" name="Line 119"/>
          <p:cNvSpPr>
            <a:spLocks noChangeAspect="1" noChangeShapeType="1"/>
          </p:cNvSpPr>
          <p:nvPr/>
        </p:nvSpPr>
        <p:spPr bwMode="auto">
          <a:xfrm flipV="1">
            <a:off x="2890520" y="4961153"/>
            <a:ext cx="0" cy="20511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55" name="Line 120"/>
          <p:cNvSpPr>
            <a:spLocks noChangeAspect="1" noChangeShapeType="1"/>
          </p:cNvSpPr>
          <p:nvPr/>
        </p:nvSpPr>
        <p:spPr bwMode="auto">
          <a:xfrm flipH="1" flipV="1">
            <a:off x="2711751" y="5063708"/>
            <a:ext cx="178769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427" name="Line 123"/>
          <p:cNvSpPr>
            <a:spLocks noChangeAspect="1" noChangeShapeType="1"/>
          </p:cNvSpPr>
          <p:nvPr/>
        </p:nvSpPr>
        <p:spPr bwMode="auto">
          <a:xfrm flipV="1">
            <a:off x="2468563" y="4146550"/>
            <a:ext cx="1592262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428" name="Line 124"/>
          <p:cNvSpPr>
            <a:spLocks noChangeAspect="1" noChangeShapeType="1"/>
          </p:cNvSpPr>
          <p:nvPr/>
        </p:nvSpPr>
        <p:spPr bwMode="auto">
          <a:xfrm flipV="1">
            <a:off x="1957388" y="3670300"/>
            <a:ext cx="2058987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430" name="Line 126"/>
          <p:cNvSpPr>
            <a:spLocks noChangeAspect="1" noChangeShapeType="1"/>
          </p:cNvSpPr>
          <p:nvPr/>
        </p:nvSpPr>
        <p:spPr bwMode="auto">
          <a:xfrm flipV="1">
            <a:off x="2468563" y="4707475"/>
            <a:ext cx="0" cy="1208558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431" name="Line 127"/>
          <p:cNvSpPr>
            <a:spLocks noChangeAspect="1" noChangeShapeType="1"/>
          </p:cNvSpPr>
          <p:nvPr/>
        </p:nvSpPr>
        <p:spPr bwMode="auto">
          <a:xfrm flipV="1">
            <a:off x="1956409" y="4260034"/>
            <a:ext cx="0" cy="16560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432" name="Line 128"/>
          <p:cNvSpPr>
            <a:spLocks noChangeAspect="1" noChangeShapeType="1"/>
          </p:cNvSpPr>
          <p:nvPr/>
        </p:nvSpPr>
        <p:spPr bwMode="auto">
          <a:xfrm flipV="1">
            <a:off x="1956409" y="3510022"/>
            <a:ext cx="0" cy="5400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433" name="Line 129"/>
          <p:cNvSpPr>
            <a:spLocks noChangeAspect="1" noChangeShapeType="1"/>
          </p:cNvSpPr>
          <p:nvPr/>
        </p:nvSpPr>
        <p:spPr bwMode="auto">
          <a:xfrm flipV="1">
            <a:off x="3011488" y="4611687"/>
            <a:ext cx="0" cy="347447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44" name="Line 131"/>
          <p:cNvSpPr>
            <a:spLocks noChangeAspect="1" noChangeShapeType="1"/>
          </p:cNvSpPr>
          <p:nvPr/>
        </p:nvSpPr>
        <p:spPr bwMode="auto">
          <a:xfrm flipH="1" flipV="1">
            <a:off x="1881836" y="2716751"/>
            <a:ext cx="76468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45" name="Line 132"/>
          <p:cNvSpPr>
            <a:spLocks noChangeAspect="1" noChangeShapeType="1"/>
          </p:cNvSpPr>
          <p:nvPr/>
        </p:nvSpPr>
        <p:spPr bwMode="auto">
          <a:xfrm flipV="1">
            <a:off x="1881836" y="2511640"/>
            <a:ext cx="0" cy="20511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47" name="Line 134"/>
          <p:cNvSpPr>
            <a:spLocks noChangeAspect="1" noChangeShapeType="1"/>
          </p:cNvSpPr>
          <p:nvPr/>
        </p:nvSpPr>
        <p:spPr bwMode="auto">
          <a:xfrm flipV="1">
            <a:off x="1830686" y="2511640"/>
            <a:ext cx="0" cy="20511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48" name="Line 135"/>
          <p:cNvSpPr>
            <a:spLocks noChangeAspect="1" noChangeShapeType="1"/>
          </p:cNvSpPr>
          <p:nvPr/>
        </p:nvSpPr>
        <p:spPr bwMode="auto">
          <a:xfrm flipH="1" flipV="1">
            <a:off x="1651917" y="2614195"/>
            <a:ext cx="178769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435" name="Line 138"/>
          <p:cNvSpPr>
            <a:spLocks noChangeAspect="1" noChangeShapeType="1"/>
          </p:cNvSpPr>
          <p:nvPr/>
        </p:nvSpPr>
        <p:spPr bwMode="auto">
          <a:xfrm flipV="1">
            <a:off x="1954213" y="3162300"/>
            <a:ext cx="20700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37" name="Line 140"/>
          <p:cNvSpPr>
            <a:spLocks noChangeAspect="1" noChangeShapeType="1"/>
          </p:cNvSpPr>
          <p:nvPr/>
        </p:nvSpPr>
        <p:spPr bwMode="auto">
          <a:xfrm flipH="1" flipV="1">
            <a:off x="1879545" y="3510023"/>
            <a:ext cx="76864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38" name="Line 141"/>
          <p:cNvSpPr>
            <a:spLocks noChangeAspect="1" noChangeShapeType="1"/>
          </p:cNvSpPr>
          <p:nvPr/>
        </p:nvSpPr>
        <p:spPr bwMode="auto">
          <a:xfrm flipV="1">
            <a:off x="1879545" y="3304247"/>
            <a:ext cx="0" cy="205776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39" name="Line 142"/>
          <p:cNvSpPr>
            <a:spLocks noChangeAspect="1" noChangeShapeType="1"/>
          </p:cNvSpPr>
          <p:nvPr/>
        </p:nvSpPr>
        <p:spPr bwMode="auto">
          <a:xfrm flipV="1">
            <a:off x="1879545" y="3304247"/>
            <a:ext cx="76864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40" name="Line 143"/>
          <p:cNvSpPr>
            <a:spLocks noChangeAspect="1" noChangeShapeType="1"/>
          </p:cNvSpPr>
          <p:nvPr/>
        </p:nvSpPr>
        <p:spPr bwMode="auto">
          <a:xfrm flipV="1">
            <a:off x="1828129" y="3304247"/>
            <a:ext cx="0" cy="205776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41" name="Line 144"/>
          <p:cNvSpPr>
            <a:spLocks noChangeAspect="1" noChangeShapeType="1"/>
          </p:cNvSpPr>
          <p:nvPr/>
        </p:nvSpPr>
        <p:spPr bwMode="auto">
          <a:xfrm flipH="1" flipV="1">
            <a:off x="1648434" y="3407135"/>
            <a:ext cx="179695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437" name="Line 147"/>
          <p:cNvSpPr>
            <a:spLocks noChangeAspect="1" noChangeShapeType="1"/>
          </p:cNvSpPr>
          <p:nvPr/>
        </p:nvSpPr>
        <p:spPr bwMode="auto">
          <a:xfrm flipV="1">
            <a:off x="1954213" y="1168099"/>
            <a:ext cx="0" cy="1343819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438" name="Text Box 148"/>
          <p:cNvSpPr txBox="1">
            <a:spLocks noChangeAspect="1" noChangeArrowheads="1"/>
          </p:cNvSpPr>
          <p:nvPr/>
        </p:nvSpPr>
        <p:spPr bwMode="auto">
          <a:xfrm>
            <a:off x="1373188" y="3286125"/>
            <a:ext cx="527050" cy="309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>
                <a:latin typeface="Helvetica" pitchFamily="34" charset="0"/>
              </a:rPr>
              <a:t>G</a:t>
            </a:r>
            <a:r>
              <a:rPr lang="en-US" altLang="sv-SE" sz="1400" baseline="-25000">
                <a:latin typeface="Helvetica" pitchFamily="34" charset="0"/>
              </a:rPr>
              <a:t>3</a:t>
            </a:r>
            <a:endParaRPr lang="en-US" altLang="sv-SE"/>
          </a:p>
        </p:txBody>
      </p:sp>
      <p:sp>
        <p:nvSpPr>
          <p:cNvPr id="16439" name="Text Box 149"/>
          <p:cNvSpPr txBox="1">
            <a:spLocks noChangeAspect="1" noChangeArrowheads="1"/>
          </p:cNvSpPr>
          <p:nvPr/>
        </p:nvSpPr>
        <p:spPr bwMode="auto">
          <a:xfrm>
            <a:off x="2981325" y="5229225"/>
            <a:ext cx="525463" cy="309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>
                <a:latin typeface="Helvetica" pitchFamily="34" charset="0"/>
              </a:rPr>
              <a:t>G</a:t>
            </a:r>
            <a:r>
              <a:rPr lang="en-US" altLang="sv-SE" sz="1400" baseline="-25000">
                <a:latin typeface="Helvetica" pitchFamily="34" charset="0"/>
              </a:rPr>
              <a:t>0</a:t>
            </a:r>
            <a:endParaRPr lang="en-US" altLang="sv-SE" sz="1400"/>
          </a:p>
        </p:txBody>
      </p:sp>
      <p:sp>
        <p:nvSpPr>
          <p:cNvPr id="16442" name="Text Box 152"/>
          <p:cNvSpPr txBox="1">
            <a:spLocks noChangeAspect="1" noChangeArrowheads="1"/>
          </p:cNvSpPr>
          <p:nvPr/>
        </p:nvSpPr>
        <p:spPr bwMode="auto">
          <a:xfrm>
            <a:off x="1373188" y="4023326"/>
            <a:ext cx="527050" cy="311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 dirty="0" smtClean="0">
                <a:latin typeface="Helvetica" pitchFamily="34" charset="0"/>
              </a:rPr>
              <a:t>G</a:t>
            </a:r>
            <a:r>
              <a:rPr lang="en-US" altLang="sv-SE" sz="1400" baseline="-25000" dirty="0" smtClean="0">
                <a:latin typeface="Helvetica" pitchFamily="34" charset="0"/>
              </a:rPr>
              <a:t>3</a:t>
            </a:r>
            <a:endParaRPr lang="en-US" altLang="sv-SE" sz="1400" dirty="0"/>
          </a:p>
        </p:txBody>
      </p:sp>
      <p:sp>
        <p:nvSpPr>
          <p:cNvPr id="16443" name="Text Box 153"/>
          <p:cNvSpPr txBox="1">
            <a:spLocks noChangeAspect="1" noChangeArrowheads="1"/>
          </p:cNvSpPr>
          <p:nvPr/>
        </p:nvSpPr>
        <p:spPr bwMode="auto">
          <a:xfrm>
            <a:off x="1397000" y="2482850"/>
            <a:ext cx="527050" cy="311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 dirty="0">
                <a:latin typeface="Helvetica" pitchFamily="34" charset="0"/>
              </a:rPr>
              <a:t>P</a:t>
            </a:r>
            <a:r>
              <a:rPr lang="en-US" altLang="sv-SE" sz="1400" baseline="-25000" dirty="0">
                <a:latin typeface="Helvetica" pitchFamily="34" charset="0"/>
              </a:rPr>
              <a:t>3</a:t>
            </a:r>
            <a:endParaRPr lang="en-US" altLang="sv-SE" dirty="0"/>
          </a:p>
        </p:txBody>
      </p:sp>
      <p:sp>
        <p:nvSpPr>
          <p:cNvPr id="16444" name="Text Box 154"/>
          <p:cNvSpPr txBox="1">
            <a:spLocks noChangeAspect="1" noChangeArrowheads="1"/>
          </p:cNvSpPr>
          <p:nvPr/>
        </p:nvSpPr>
        <p:spPr bwMode="auto">
          <a:xfrm>
            <a:off x="3490913" y="3767138"/>
            <a:ext cx="527050" cy="311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>
                <a:latin typeface="Helvetica" pitchFamily="34" charset="0"/>
              </a:rPr>
              <a:t>P</a:t>
            </a:r>
            <a:r>
              <a:rPr lang="en-US" altLang="sv-SE" sz="1400" baseline="-25000">
                <a:latin typeface="Helvetica" pitchFamily="34" charset="0"/>
              </a:rPr>
              <a:t>3</a:t>
            </a:r>
            <a:endParaRPr lang="en-US" altLang="sv-SE"/>
          </a:p>
        </p:txBody>
      </p:sp>
      <p:sp>
        <p:nvSpPr>
          <p:cNvPr id="16445" name="Text Box 155"/>
          <p:cNvSpPr txBox="1">
            <a:spLocks noChangeAspect="1" noChangeArrowheads="1"/>
          </p:cNvSpPr>
          <p:nvPr/>
        </p:nvSpPr>
        <p:spPr bwMode="auto">
          <a:xfrm>
            <a:off x="3490913" y="4240213"/>
            <a:ext cx="527050" cy="311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>
                <a:latin typeface="Helvetica" pitchFamily="34" charset="0"/>
              </a:rPr>
              <a:t>P</a:t>
            </a:r>
            <a:r>
              <a:rPr lang="en-US" altLang="sv-SE" sz="1400" baseline="-25000">
                <a:latin typeface="Helvetica" pitchFamily="34" charset="0"/>
              </a:rPr>
              <a:t>2</a:t>
            </a:r>
            <a:endParaRPr lang="en-US" altLang="sv-SE" sz="1400"/>
          </a:p>
        </p:txBody>
      </p:sp>
      <p:sp>
        <p:nvSpPr>
          <p:cNvPr id="16446" name="Text Box 156"/>
          <p:cNvSpPr txBox="1">
            <a:spLocks noChangeAspect="1" noChangeArrowheads="1"/>
          </p:cNvSpPr>
          <p:nvPr/>
        </p:nvSpPr>
        <p:spPr bwMode="auto">
          <a:xfrm>
            <a:off x="3490913" y="4706938"/>
            <a:ext cx="527050" cy="309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>
                <a:latin typeface="Helvetica" pitchFamily="34" charset="0"/>
              </a:rPr>
              <a:t>P</a:t>
            </a:r>
            <a:r>
              <a:rPr lang="en-US" altLang="sv-SE" sz="1400" baseline="-25000">
                <a:latin typeface="Helvetica" pitchFamily="34" charset="0"/>
              </a:rPr>
              <a:t>1</a:t>
            </a:r>
            <a:endParaRPr lang="en-US" altLang="sv-SE" sz="1400"/>
          </a:p>
        </p:txBody>
      </p:sp>
      <p:sp>
        <p:nvSpPr>
          <p:cNvPr id="16450" name="Text Box 160"/>
          <p:cNvSpPr txBox="1">
            <a:spLocks noChangeAspect="1" noChangeArrowheads="1"/>
          </p:cNvSpPr>
          <p:nvPr/>
        </p:nvSpPr>
        <p:spPr bwMode="auto">
          <a:xfrm>
            <a:off x="1891719" y="1288206"/>
            <a:ext cx="525462" cy="309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 dirty="0">
                <a:latin typeface="Helvetica" pitchFamily="34" charset="0"/>
              </a:rPr>
              <a:t>G</a:t>
            </a:r>
            <a:r>
              <a:rPr lang="en-US" altLang="sv-SE" sz="1400" baseline="-25000" dirty="0" smtClean="0">
                <a:latin typeface="Helvetica" pitchFamily="34" charset="0"/>
              </a:rPr>
              <a:t>2</a:t>
            </a:r>
            <a:endParaRPr lang="en-US" altLang="sv-SE" dirty="0"/>
          </a:p>
        </p:txBody>
      </p:sp>
      <p:sp>
        <p:nvSpPr>
          <p:cNvPr id="16452" name="Text Box 162"/>
          <p:cNvSpPr txBox="1">
            <a:spLocks noChangeAspect="1" noChangeArrowheads="1"/>
          </p:cNvSpPr>
          <p:nvPr/>
        </p:nvSpPr>
        <p:spPr bwMode="auto">
          <a:xfrm>
            <a:off x="2415649" y="2799209"/>
            <a:ext cx="527050" cy="311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 dirty="0">
                <a:latin typeface="Helvetica" pitchFamily="34" charset="0"/>
              </a:rPr>
              <a:t>G</a:t>
            </a:r>
            <a:r>
              <a:rPr lang="en-US" altLang="sv-SE" sz="1400" baseline="-25000" dirty="0" smtClean="0">
                <a:latin typeface="Helvetica" pitchFamily="34" charset="0"/>
              </a:rPr>
              <a:t>1</a:t>
            </a:r>
            <a:endParaRPr lang="en-US" altLang="sv-SE" dirty="0"/>
          </a:p>
        </p:txBody>
      </p:sp>
      <p:sp>
        <p:nvSpPr>
          <p:cNvPr id="16453" name="Text Box 163"/>
          <p:cNvSpPr txBox="1">
            <a:spLocks noChangeAspect="1" noChangeArrowheads="1"/>
          </p:cNvSpPr>
          <p:nvPr/>
        </p:nvSpPr>
        <p:spPr bwMode="auto">
          <a:xfrm>
            <a:off x="2421097" y="2050518"/>
            <a:ext cx="525463" cy="311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 dirty="0">
                <a:latin typeface="Helvetica" pitchFamily="34" charset="0"/>
              </a:rPr>
              <a:t>P</a:t>
            </a:r>
            <a:r>
              <a:rPr lang="en-US" altLang="sv-SE" sz="1400" baseline="-25000" dirty="0" smtClean="0">
                <a:latin typeface="Helvetica" pitchFamily="34" charset="0"/>
              </a:rPr>
              <a:t>1</a:t>
            </a:r>
            <a:endParaRPr lang="en-US" altLang="sv-SE" dirty="0"/>
          </a:p>
        </p:txBody>
      </p:sp>
      <p:sp>
        <p:nvSpPr>
          <p:cNvPr id="16530" name="Line 167"/>
          <p:cNvSpPr>
            <a:spLocks noChangeAspect="1" noChangeShapeType="1"/>
          </p:cNvSpPr>
          <p:nvPr/>
        </p:nvSpPr>
        <p:spPr bwMode="auto">
          <a:xfrm flipH="1" flipV="1">
            <a:off x="2929861" y="2297279"/>
            <a:ext cx="76864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31" name="Line 168"/>
          <p:cNvSpPr>
            <a:spLocks noChangeAspect="1" noChangeShapeType="1"/>
          </p:cNvSpPr>
          <p:nvPr/>
        </p:nvSpPr>
        <p:spPr bwMode="auto">
          <a:xfrm flipV="1">
            <a:off x="2929861" y="2092168"/>
            <a:ext cx="0" cy="20511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32" name="Line 169"/>
          <p:cNvSpPr>
            <a:spLocks noChangeAspect="1" noChangeShapeType="1"/>
          </p:cNvSpPr>
          <p:nvPr/>
        </p:nvSpPr>
        <p:spPr bwMode="auto">
          <a:xfrm flipV="1">
            <a:off x="2929861" y="2092168"/>
            <a:ext cx="76864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33" name="Line 170"/>
          <p:cNvSpPr>
            <a:spLocks noChangeAspect="1" noChangeShapeType="1"/>
          </p:cNvSpPr>
          <p:nvPr/>
        </p:nvSpPr>
        <p:spPr bwMode="auto">
          <a:xfrm flipV="1">
            <a:off x="2878445" y="2092168"/>
            <a:ext cx="0" cy="20511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34" name="Line 171"/>
          <p:cNvSpPr>
            <a:spLocks noChangeAspect="1" noChangeShapeType="1"/>
          </p:cNvSpPr>
          <p:nvPr/>
        </p:nvSpPr>
        <p:spPr bwMode="auto">
          <a:xfrm flipH="1" flipV="1">
            <a:off x="2698750" y="2194723"/>
            <a:ext cx="179695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02" name="Line 199"/>
          <p:cNvSpPr>
            <a:spLocks noChangeAspect="1" noChangeShapeType="1"/>
          </p:cNvSpPr>
          <p:nvPr/>
        </p:nvSpPr>
        <p:spPr bwMode="auto">
          <a:xfrm flipH="1" flipV="1">
            <a:off x="2926782" y="3034858"/>
            <a:ext cx="76468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03" name="Line 200"/>
          <p:cNvSpPr>
            <a:spLocks noChangeAspect="1" noChangeShapeType="1"/>
          </p:cNvSpPr>
          <p:nvPr/>
        </p:nvSpPr>
        <p:spPr bwMode="auto">
          <a:xfrm flipV="1">
            <a:off x="2926782" y="2829747"/>
            <a:ext cx="0" cy="20511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04" name="Line 201"/>
          <p:cNvSpPr>
            <a:spLocks noChangeAspect="1" noChangeShapeType="1"/>
          </p:cNvSpPr>
          <p:nvPr/>
        </p:nvSpPr>
        <p:spPr bwMode="auto">
          <a:xfrm flipV="1">
            <a:off x="2926782" y="2829747"/>
            <a:ext cx="76468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05" name="Line 202"/>
          <p:cNvSpPr>
            <a:spLocks noChangeAspect="1" noChangeShapeType="1"/>
          </p:cNvSpPr>
          <p:nvPr/>
        </p:nvSpPr>
        <p:spPr bwMode="auto">
          <a:xfrm flipV="1">
            <a:off x="2875631" y="2829747"/>
            <a:ext cx="0" cy="20511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06" name="Line 203"/>
          <p:cNvSpPr>
            <a:spLocks noChangeAspect="1" noChangeShapeType="1"/>
          </p:cNvSpPr>
          <p:nvPr/>
        </p:nvSpPr>
        <p:spPr bwMode="auto">
          <a:xfrm flipH="1" flipV="1">
            <a:off x="2696862" y="2932302"/>
            <a:ext cx="178769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08" name="Line 205"/>
          <p:cNvSpPr>
            <a:spLocks noChangeAspect="1" noChangeShapeType="1"/>
          </p:cNvSpPr>
          <p:nvPr/>
        </p:nvSpPr>
        <p:spPr bwMode="auto">
          <a:xfrm flipV="1">
            <a:off x="3003250" y="3034858"/>
            <a:ext cx="0" cy="1260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01" name="Line 214"/>
          <p:cNvSpPr>
            <a:spLocks noChangeAspect="1" noChangeShapeType="1"/>
          </p:cNvSpPr>
          <p:nvPr/>
        </p:nvSpPr>
        <p:spPr bwMode="auto">
          <a:xfrm flipV="1">
            <a:off x="2470150" y="2540409"/>
            <a:ext cx="0" cy="6120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488" name="Line 216"/>
          <p:cNvSpPr>
            <a:spLocks noChangeAspect="1" noChangeShapeType="1"/>
          </p:cNvSpPr>
          <p:nvPr/>
        </p:nvSpPr>
        <p:spPr bwMode="auto">
          <a:xfrm flipH="1" flipV="1">
            <a:off x="2397466" y="1509329"/>
            <a:ext cx="76468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489" name="Line 217"/>
          <p:cNvSpPr>
            <a:spLocks noChangeAspect="1" noChangeShapeType="1"/>
          </p:cNvSpPr>
          <p:nvPr/>
        </p:nvSpPr>
        <p:spPr bwMode="auto">
          <a:xfrm flipV="1">
            <a:off x="2397466" y="1304218"/>
            <a:ext cx="0" cy="20511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490" name="Line 218"/>
          <p:cNvSpPr>
            <a:spLocks noChangeAspect="1" noChangeShapeType="1"/>
          </p:cNvSpPr>
          <p:nvPr/>
        </p:nvSpPr>
        <p:spPr bwMode="auto">
          <a:xfrm flipV="1">
            <a:off x="2397466" y="1304218"/>
            <a:ext cx="76468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491" name="Line 219"/>
          <p:cNvSpPr>
            <a:spLocks noChangeAspect="1" noChangeShapeType="1"/>
          </p:cNvSpPr>
          <p:nvPr/>
        </p:nvSpPr>
        <p:spPr bwMode="auto">
          <a:xfrm flipV="1">
            <a:off x="2346315" y="1304218"/>
            <a:ext cx="0" cy="20511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492" name="Line 220"/>
          <p:cNvSpPr>
            <a:spLocks noChangeAspect="1" noChangeShapeType="1"/>
          </p:cNvSpPr>
          <p:nvPr/>
        </p:nvSpPr>
        <p:spPr bwMode="auto">
          <a:xfrm flipH="1" flipV="1">
            <a:off x="2167546" y="1406773"/>
            <a:ext cx="178769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482" name="Line 224"/>
          <p:cNvSpPr>
            <a:spLocks noChangeAspect="1" noChangeShapeType="1"/>
          </p:cNvSpPr>
          <p:nvPr/>
        </p:nvSpPr>
        <p:spPr bwMode="auto">
          <a:xfrm flipV="1">
            <a:off x="2473325" y="1509329"/>
            <a:ext cx="0" cy="8280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483" name="Line 225"/>
          <p:cNvSpPr>
            <a:spLocks noChangeAspect="1" noChangeShapeType="1"/>
          </p:cNvSpPr>
          <p:nvPr/>
        </p:nvSpPr>
        <p:spPr bwMode="auto">
          <a:xfrm flipV="1">
            <a:off x="2473934" y="1179511"/>
            <a:ext cx="0" cy="1260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484" name="Line 226"/>
          <p:cNvSpPr>
            <a:spLocks noChangeAspect="1" noChangeShapeType="1"/>
          </p:cNvSpPr>
          <p:nvPr/>
        </p:nvSpPr>
        <p:spPr bwMode="auto">
          <a:xfrm flipV="1">
            <a:off x="3009900" y="1671638"/>
            <a:ext cx="0" cy="4140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458" name="Line 230"/>
          <p:cNvSpPr>
            <a:spLocks noChangeShapeType="1"/>
          </p:cNvSpPr>
          <p:nvPr/>
        </p:nvSpPr>
        <p:spPr bwMode="auto">
          <a:xfrm flipV="1">
            <a:off x="2468563" y="4146550"/>
            <a:ext cx="0" cy="360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459" name="Text Box 231"/>
          <p:cNvSpPr txBox="1">
            <a:spLocks noChangeAspect="1" noChangeArrowheads="1"/>
          </p:cNvSpPr>
          <p:nvPr/>
        </p:nvSpPr>
        <p:spPr bwMode="auto">
          <a:xfrm>
            <a:off x="1373188" y="5707063"/>
            <a:ext cx="527050" cy="311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>
                <a:latin typeface="Helvetica" pitchFamily="34" charset="0"/>
              </a:rPr>
              <a:t>V</a:t>
            </a:r>
            <a:r>
              <a:rPr lang="en-US" altLang="sv-SE" sz="1400" baseline="-25000">
                <a:latin typeface="Helvetica" pitchFamily="34" charset="0"/>
              </a:rPr>
              <a:t>SS</a:t>
            </a:r>
            <a:endParaRPr lang="en-US" altLang="sv-SE"/>
          </a:p>
        </p:txBody>
      </p:sp>
      <p:sp>
        <p:nvSpPr>
          <p:cNvPr id="16460" name="Line 233"/>
          <p:cNvSpPr>
            <a:spLocks noChangeAspect="1" noChangeShapeType="1"/>
          </p:cNvSpPr>
          <p:nvPr/>
        </p:nvSpPr>
        <p:spPr bwMode="auto">
          <a:xfrm flipV="1">
            <a:off x="1948842" y="3670300"/>
            <a:ext cx="2259012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462" name="Rectangle 5"/>
          <p:cNvSpPr>
            <a:spLocks noGrp="1" noChangeArrowheads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mtClean="0"/>
              <a:t>MCC092: Integrated Circuit Design</a:t>
            </a:r>
          </a:p>
        </p:txBody>
      </p:sp>
      <p:sp>
        <p:nvSpPr>
          <p:cNvPr id="16465" name="Oval 103"/>
          <p:cNvSpPr>
            <a:spLocks noChangeAspect="1" noChangeArrowheads="1"/>
          </p:cNvSpPr>
          <p:nvPr/>
        </p:nvSpPr>
        <p:spPr bwMode="auto">
          <a:xfrm flipV="1">
            <a:off x="1757971" y="2573338"/>
            <a:ext cx="63500" cy="63500"/>
          </a:xfrm>
          <a:prstGeom prst="ellipse">
            <a:avLst/>
          </a:prstGeom>
          <a:solidFill>
            <a:schemeClr val="bg1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16466" name="Oval 103"/>
          <p:cNvSpPr>
            <a:spLocks noChangeAspect="1" noChangeArrowheads="1"/>
          </p:cNvSpPr>
          <p:nvPr/>
        </p:nvSpPr>
        <p:spPr bwMode="auto">
          <a:xfrm flipV="1">
            <a:off x="1757663" y="3382963"/>
            <a:ext cx="63500" cy="63500"/>
          </a:xfrm>
          <a:prstGeom prst="ellipse">
            <a:avLst/>
          </a:prstGeom>
          <a:solidFill>
            <a:schemeClr val="bg1"/>
          </a:solidFill>
          <a:ln w="635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16467" name="Oval 103"/>
          <p:cNvSpPr>
            <a:spLocks noChangeAspect="1" noChangeArrowheads="1"/>
          </p:cNvSpPr>
          <p:nvPr/>
        </p:nvSpPr>
        <p:spPr bwMode="auto">
          <a:xfrm flipV="1">
            <a:off x="2289413" y="1380203"/>
            <a:ext cx="63500" cy="63500"/>
          </a:xfrm>
          <a:prstGeom prst="ellipse">
            <a:avLst/>
          </a:prstGeom>
          <a:solidFill>
            <a:schemeClr val="bg1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16469" name="Oval 103"/>
          <p:cNvSpPr>
            <a:spLocks noChangeAspect="1" noChangeArrowheads="1"/>
          </p:cNvSpPr>
          <p:nvPr/>
        </p:nvSpPr>
        <p:spPr bwMode="auto">
          <a:xfrm flipV="1">
            <a:off x="2806700" y="2169740"/>
            <a:ext cx="63500" cy="63500"/>
          </a:xfrm>
          <a:prstGeom prst="ellipse">
            <a:avLst/>
          </a:prstGeom>
          <a:solidFill>
            <a:schemeClr val="bg1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16470" name="Oval 103"/>
          <p:cNvSpPr>
            <a:spLocks noChangeAspect="1" noChangeArrowheads="1"/>
          </p:cNvSpPr>
          <p:nvPr/>
        </p:nvSpPr>
        <p:spPr bwMode="auto">
          <a:xfrm flipV="1">
            <a:off x="2807679" y="2904144"/>
            <a:ext cx="63500" cy="63500"/>
          </a:xfrm>
          <a:prstGeom prst="ellipse">
            <a:avLst/>
          </a:prstGeom>
          <a:solidFill>
            <a:schemeClr val="bg1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246" name="Text Box 157"/>
          <p:cNvSpPr txBox="1">
            <a:spLocks noChangeAspect="1" noChangeArrowheads="1"/>
          </p:cNvSpPr>
          <p:nvPr/>
        </p:nvSpPr>
        <p:spPr bwMode="auto">
          <a:xfrm>
            <a:off x="3521075" y="5192791"/>
            <a:ext cx="527050" cy="309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 dirty="0">
                <a:latin typeface="Helvetica" pitchFamily="34" charset="0"/>
              </a:rPr>
              <a:t>P</a:t>
            </a:r>
            <a:r>
              <a:rPr lang="en-US" altLang="sv-SE" sz="1400" baseline="-25000" dirty="0">
                <a:latin typeface="Helvetica" pitchFamily="34" charset="0"/>
              </a:rPr>
              <a:t>0</a:t>
            </a:r>
            <a:endParaRPr lang="en-US" altLang="sv-SE" sz="1400" dirty="0"/>
          </a:p>
        </p:txBody>
      </p:sp>
      <p:sp>
        <p:nvSpPr>
          <p:cNvPr id="245" name="Line 227"/>
          <p:cNvSpPr>
            <a:spLocks noChangeAspect="1" noChangeShapeType="1"/>
          </p:cNvSpPr>
          <p:nvPr/>
        </p:nvSpPr>
        <p:spPr bwMode="auto">
          <a:xfrm flipV="1">
            <a:off x="3009900" y="2305824"/>
            <a:ext cx="0" cy="5220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05" name="Line 233"/>
          <p:cNvSpPr>
            <a:spLocks noChangeAspect="1" noChangeShapeType="1"/>
          </p:cNvSpPr>
          <p:nvPr/>
        </p:nvSpPr>
        <p:spPr bwMode="auto">
          <a:xfrm flipV="1">
            <a:off x="1948657" y="1168099"/>
            <a:ext cx="2259012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06" name="Line 208"/>
          <p:cNvSpPr>
            <a:spLocks noChangeAspect="1" noChangeShapeType="1"/>
          </p:cNvSpPr>
          <p:nvPr/>
        </p:nvSpPr>
        <p:spPr bwMode="auto">
          <a:xfrm>
            <a:off x="2479675" y="1671638"/>
            <a:ext cx="15480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04" name="Text Box 161"/>
          <p:cNvSpPr txBox="1">
            <a:spLocks noChangeAspect="1" noChangeArrowheads="1"/>
          </p:cNvSpPr>
          <p:nvPr/>
        </p:nvSpPr>
        <p:spPr bwMode="auto">
          <a:xfrm>
            <a:off x="2944602" y="2249088"/>
            <a:ext cx="525462" cy="311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 dirty="0">
                <a:latin typeface="Helvetica" pitchFamily="34" charset="0"/>
              </a:rPr>
              <a:t>G</a:t>
            </a:r>
            <a:r>
              <a:rPr lang="en-US" altLang="sv-SE" sz="1400" baseline="-25000" dirty="0" smtClean="0">
                <a:latin typeface="Helvetica" pitchFamily="34" charset="0"/>
              </a:rPr>
              <a:t>0</a:t>
            </a:r>
            <a:endParaRPr lang="en-US" altLang="sv-SE" dirty="0"/>
          </a:p>
        </p:txBody>
      </p:sp>
      <p:sp>
        <p:nvSpPr>
          <p:cNvPr id="209" name="Text Box 164"/>
          <p:cNvSpPr txBox="1">
            <a:spLocks noChangeAspect="1" noChangeArrowheads="1"/>
          </p:cNvSpPr>
          <p:nvPr/>
        </p:nvSpPr>
        <p:spPr bwMode="auto">
          <a:xfrm>
            <a:off x="2944602" y="1772838"/>
            <a:ext cx="525462" cy="311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 dirty="0">
                <a:latin typeface="Helvetica" pitchFamily="34" charset="0"/>
              </a:rPr>
              <a:t>P</a:t>
            </a:r>
            <a:r>
              <a:rPr lang="en-US" altLang="sv-SE" sz="1400" baseline="-25000" dirty="0" smtClean="0">
                <a:latin typeface="Helvetica" pitchFamily="34" charset="0"/>
              </a:rPr>
              <a:t>0</a:t>
            </a:r>
            <a:endParaRPr lang="en-US" altLang="sv-SE" dirty="0"/>
          </a:p>
        </p:txBody>
      </p:sp>
      <p:sp>
        <p:nvSpPr>
          <p:cNvPr id="210" name="Text Box 165"/>
          <p:cNvSpPr txBox="1">
            <a:spLocks noChangeAspect="1" noChangeArrowheads="1"/>
          </p:cNvSpPr>
          <p:nvPr/>
        </p:nvSpPr>
        <p:spPr bwMode="auto">
          <a:xfrm>
            <a:off x="3467365" y="1789321"/>
            <a:ext cx="525463" cy="311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 dirty="0" err="1">
                <a:latin typeface="Helvetica" pitchFamily="34" charset="0"/>
              </a:rPr>
              <a:t>C</a:t>
            </a:r>
            <a:r>
              <a:rPr lang="en-US" altLang="sv-SE" sz="1400" baseline="-25000" dirty="0" err="1">
                <a:latin typeface="Helvetica" pitchFamily="34" charset="0"/>
              </a:rPr>
              <a:t>in</a:t>
            </a:r>
            <a:endParaRPr lang="en-US" altLang="sv-SE" dirty="0"/>
          </a:p>
        </p:txBody>
      </p:sp>
      <p:sp>
        <p:nvSpPr>
          <p:cNvPr id="211" name="Line 175"/>
          <p:cNvSpPr>
            <a:spLocks noChangeAspect="1" noChangeShapeType="1"/>
          </p:cNvSpPr>
          <p:nvPr/>
        </p:nvSpPr>
        <p:spPr bwMode="auto">
          <a:xfrm flipH="1" flipV="1">
            <a:off x="3482311" y="2048041"/>
            <a:ext cx="76864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12" name="Line 176"/>
          <p:cNvSpPr>
            <a:spLocks noChangeAspect="1" noChangeShapeType="1"/>
          </p:cNvSpPr>
          <p:nvPr/>
        </p:nvSpPr>
        <p:spPr bwMode="auto">
          <a:xfrm flipV="1">
            <a:off x="3482311" y="1842930"/>
            <a:ext cx="0" cy="20511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13" name="Line 177"/>
          <p:cNvSpPr>
            <a:spLocks noChangeAspect="1" noChangeShapeType="1"/>
          </p:cNvSpPr>
          <p:nvPr/>
        </p:nvSpPr>
        <p:spPr bwMode="auto">
          <a:xfrm flipV="1">
            <a:off x="3482311" y="1842930"/>
            <a:ext cx="76864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14" name="Line 178"/>
          <p:cNvSpPr>
            <a:spLocks noChangeAspect="1" noChangeShapeType="1"/>
          </p:cNvSpPr>
          <p:nvPr/>
        </p:nvSpPr>
        <p:spPr bwMode="auto">
          <a:xfrm flipV="1">
            <a:off x="3430895" y="1842930"/>
            <a:ext cx="0" cy="20511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15" name="Line 179"/>
          <p:cNvSpPr>
            <a:spLocks noChangeAspect="1" noChangeShapeType="1"/>
          </p:cNvSpPr>
          <p:nvPr/>
        </p:nvSpPr>
        <p:spPr bwMode="auto">
          <a:xfrm flipH="1" flipV="1">
            <a:off x="3251200" y="1945485"/>
            <a:ext cx="179695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16" name="Line 180"/>
          <p:cNvSpPr>
            <a:spLocks noChangeAspect="1" noChangeShapeType="1"/>
          </p:cNvSpPr>
          <p:nvPr/>
        </p:nvSpPr>
        <p:spPr bwMode="auto">
          <a:xfrm flipV="1">
            <a:off x="3559175" y="1676878"/>
            <a:ext cx="0" cy="1800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17" name="Line 183"/>
          <p:cNvSpPr>
            <a:spLocks noChangeAspect="1" noChangeShapeType="1"/>
          </p:cNvSpPr>
          <p:nvPr/>
        </p:nvSpPr>
        <p:spPr bwMode="auto">
          <a:xfrm flipH="1" flipV="1">
            <a:off x="3478109" y="2535404"/>
            <a:ext cx="76522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18" name="Line 184"/>
          <p:cNvSpPr>
            <a:spLocks noChangeAspect="1" noChangeShapeType="1"/>
          </p:cNvSpPr>
          <p:nvPr/>
        </p:nvSpPr>
        <p:spPr bwMode="auto">
          <a:xfrm flipV="1">
            <a:off x="3478109" y="2330293"/>
            <a:ext cx="0" cy="20511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19" name="Line 185"/>
          <p:cNvSpPr>
            <a:spLocks noChangeAspect="1" noChangeShapeType="1"/>
          </p:cNvSpPr>
          <p:nvPr/>
        </p:nvSpPr>
        <p:spPr bwMode="auto">
          <a:xfrm flipV="1">
            <a:off x="3478109" y="2330293"/>
            <a:ext cx="76522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20" name="Line 186"/>
          <p:cNvSpPr>
            <a:spLocks noChangeAspect="1" noChangeShapeType="1"/>
          </p:cNvSpPr>
          <p:nvPr/>
        </p:nvSpPr>
        <p:spPr bwMode="auto">
          <a:xfrm flipV="1">
            <a:off x="3426922" y="2330293"/>
            <a:ext cx="0" cy="20511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21" name="Line 187"/>
          <p:cNvSpPr>
            <a:spLocks noChangeAspect="1" noChangeShapeType="1"/>
          </p:cNvSpPr>
          <p:nvPr/>
        </p:nvSpPr>
        <p:spPr bwMode="auto">
          <a:xfrm flipH="1" flipV="1">
            <a:off x="3248025" y="2432848"/>
            <a:ext cx="178897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22" name="Line 188"/>
          <p:cNvSpPr>
            <a:spLocks noChangeAspect="1" noChangeShapeType="1"/>
          </p:cNvSpPr>
          <p:nvPr/>
        </p:nvSpPr>
        <p:spPr bwMode="auto">
          <a:xfrm flipV="1">
            <a:off x="3563938" y="2048041"/>
            <a:ext cx="0" cy="2880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23" name="Line 189"/>
          <p:cNvSpPr>
            <a:spLocks noChangeAspect="1" noChangeShapeType="1"/>
          </p:cNvSpPr>
          <p:nvPr/>
        </p:nvSpPr>
        <p:spPr bwMode="auto">
          <a:xfrm flipV="1">
            <a:off x="3554631" y="2535404"/>
            <a:ext cx="0" cy="1620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24" name="Line 191"/>
          <p:cNvSpPr>
            <a:spLocks noChangeAspect="1" noChangeShapeType="1"/>
          </p:cNvSpPr>
          <p:nvPr/>
        </p:nvSpPr>
        <p:spPr bwMode="auto">
          <a:xfrm flipH="1" flipV="1">
            <a:off x="3948146" y="2022403"/>
            <a:ext cx="76468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25" name="Line 192"/>
          <p:cNvSpPr>
            <a:spLocks noChangeAspect="1" noChangeShapeType="1"/>
          </p:cNvSpPr>
          <p:nvPr/>
        </p:nvSpPr>
        <p:spPr bwMode="auto">
          <a:xfrm flipV="1">
            <a:off x="3948146" y="1817292"/>
            <a:ext cx="0" cy="20511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26" name="Line 193"/>
          <p:cNvSpPr>
            <a:spLocks noChangeAspect="1" noChangeShapeType="1"/>
          </p:cNvSpPr>
          <p:nvPr/>
        </p:nvSpPr>
        <p:spPr bwMode="auto">
          <a:xfrm flipV="1">
            <a:off x="3948146" y="1817292"/>
            <a:ext cx="76468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27" name="Line 194"/>
          <p:cNvSpPr>
            <a:spLocks noChangeAspect="1" noChangeShapeType="1"/>
          </p:cNvSpPr>
          <p:nvPr/>
        </p:nvSpPr>
        <p:spPr bwMode="auto">
          <a:xfrm flipV="1">
            <a:off x="3896995" y="1817292"/>
            <a:ext cx="0" cy="20511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28" name="Line 195"/>
          <p:cNvSpPr>
            <a:spLocks noChangeAspect="1" noChangeShapeType="1"/>
          </p:cNvSpPr>
          <p:nvPr/>
        </p:nvSpPr>
        <p:spPr bwMode="auto">
          <a:xfrm flipH="1" flipV="1">
            <a:off x="3718226" y="1911301"/>
            <a:ext cx="178769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29" name="Line 196"/>
          <p:cNvSpPr>
            <a:spLocks noChangeAspect="1" noChangeShapeType="1"/>
          </p:cNvSpPr>
          <p:nvPr/>
        </p:nvSpPr>
        <p:spPr bwMode="auto">
          <a:xfrm flipV="1">
            <a:off x="4024614" y="1681036"/>
            <a:ext cx="0" cy="130924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30" name="Line 197"/>
          <p:cNvSpPr>
            <a:spLocks noChangeAspect="1" noChangeShapeType="1"/>
          </p:cNvSpPr>
          <p:nvPr/>
        </p:nvSpPr>
        <p:spPr bwMode="auto">
          <a:xfrm flipV="1">
            <a:off x="4024614" y="2022403"/>
            <a:ext cx="0" cy="1620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32" name="Oval 103"/>
          <p:cNvSpPr>
            <a:spLocks noChangeAspect="1" noChangeArrowheads="1"/>
          </p:cNvSpPr>
          <p:nvPr/>
        </p:nvSpPr>
        <p:spPr bwMode="auto">
          <a:xfrm flipV="1">
            <a:off x="3368675" y="1922090"/>
            <a:ext cx="63500" cy="63500"/>
          </a:xfrm>
          <a:prstGeom prst="ellipse">
            <a:avLst/>
          </a:prstGeom>
          <a:solidFill>
            <a:schemeClr val="bg1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233" name="Oval 103"/>
          <p:cNvSpPr>
            <a:spLocks noChangeAspect="1" noChangeArrowheads="1"/>
          </p:cNvSpPr>
          <p:nvPr/>
        </p:nvSpPr>
        <p:spPr bwMode="auto">
          <a:xfrm flipV="1">
            <a:off x="3359150" y="2407865"/>
            <a:ext cx="63500" cy="63500"/>
          </a:xfrm>
          <a:prstGeom prst="ellipse">
            <a:avLst/>
          </a:prstGeom>
          <a:solidFill>
            <a:schemeClr val="bg1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234" name="Oval 103"/>
          <p:cNvSpPr>
            <a:spLocks noChangeAspect="1" noChangeArrowheads="1"/>
          </p:cNvSpPr>
          <p:nvPr/>
        </p:nvSpPr>
        <p:spPr bwMode="auto">
          <a:xfrm flipV="1">
            <a:off x="3834113" y="1888514"/>
            <a:ext cx="63500" cy="63500"/>
          </a:xfrm>
          <a:prstGeom prst="ellipse">
            <a:avLst/>
          </a:prstGeom>
          <a:solidFill>
            <a:schemeClr val="bg1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235" name="Line 229"/>
          <p:cNvSpPr>
            <a:spLocks noChangeAspect="1" noChangeShapeType="1"/>
          </p:cNvSpPr>
          <p:nvPr/>
        </p:nvSpPr>
        <p:spPr bwMode="auto">
          <a:xfrm flipV="1">
            <a:off x="3568700" y="2193796"/>
            <a:ext cx="466725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36" name="Line 230"/>
          <p:cNvSpPr>
            <a:spLocks noChangeAspect="1" noChangeShapeType="1"/>
          </p:cNvSpPr>
          <p:nvPr/>
        </p:nvSpPr>
        <p:spPr bwMode="auto">
          <a:xfrm>
            <a:off x="3014663" y="2700944"/>
            <a:ext cx="538163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37" name="Text Box 150"/>
          <p:cNvSpPr txBox="1">
            <a:spLocks noChangeAspect="1" noChangeArrowheads="1"/>
          </p:cNvSpPr>
          <p:nvPr/>
        </p:nvSpPr>
        <p:spPr bwMode="auto">
          <a:xfrm>
            <a:off x="2441602" y="4943316"/>
            <a:ext cx="525463" cy="311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 dirty="0">
                <a:latin typeface="Helvetica" pitchFamily="34" charset="0"/>
              </a:rPr>
              <a:t>G</a:t>
            </a:r>
            <a:r>
              <a:rPr lang="en-US" altLang="sv-SE" sz="1400" baseline="-25000" dirty="0">
                <a:latin typeface="Helvetica" pitchFamily="34" charset="0"/>
              </a:rPr>
              <a:t>1</a:t>
            </a:r>
            <a:endParaRPr lang="en-US" altLang="sv-SE" sz="1400" dirty="0"/>
          </a:p>
        </p:txBody>
      </p:sp>
      <p:sp>
        <p:nvSpPr>
          <p:cNvPr id="238" name="Text Box 151"/>
          <p:cNvSpPr txBox="1">
            <a:spLocks noChangeAspect="1" noChangeArrowheads="1"/>
          </p:cNvSpPr>
          <p:nvPr/>
        </p:nvSpPr>
        <p:spPr bwMode="auto">
          <a:xfrm>
            <a:off x="1884390" y="4479766"/>
            <a:ext cx="525462" cy="311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 dirty="0">
                <a:latin typeface="Helvetica" pitchFamily="34" charset="0"/>
              </a:rPr>
              <a:t>G</a:t>
            </a:r>
            <a:r>
              <a:rPr lang="en-US" altLang="sv-SE" sz="1400" baseline="-25000" dirty="0">
                <a:latin typeface="Helvetica" pitchFamily="34" charset="0"/>
              </a:rPr>
              <a:t>2</a:t>
            </a:r>
            <a:endParaRPr lang="en-US" altLang="sv-SE" sz="1400" dirty="0"/>
          </a:p>
        </p:txBody>
      </p:sp>
      <p:sp>
        <p:nvSpPr>
          <p:cNvPr id="239" name="Text Box 159"/>
          <p:cNvSpPr txBox="1">
            <a:spLocks noChangeAspect="1" noChangeArrowheads="1"/>
          </p:cNvSpPr>
          <p:nvPr/>
        </p:nvSpPr>
        <p:spPr bwMode="auto">
          <a:xfrm>
            <a:off x="1901244" y="2299628"/>
            <a:ext cx="525462" cy="311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 dirty="0">
                <a:latin typeface="Helvetica" pitchFamily="34" charset="0"/>
              </a:rPr>
              <a:t>P</a:t>
            </a:r>
            <a:r>
              <a:rPr lang="en-US" altLang="sv-SE" sz="1400" baseline="-25000" dirty="0" smtClean="0">
                <a:latin typeface="Helvetica" pitchFamily="34" charset="0"/>
              </a:rPr>
              <a:t>2</a:t>
            </a:r>
            <a:endParaRPr lang="en-US" altLang="sv-SE" dirty="0"/>
          </a:p>
        </p:txBody>
      </p:sp>
      <p:sp>
        <p:nvSpPr>
          <p:cNvPr id="240" name="Line 208"/>
          <p:cNvSpPr>
            <a:spLocks noChangeAspect="1" noChangeShapeType="1"/>
          </p:cNvSpPr>
          <p:nvPr/>
        </p:nvSpPr>
        <p:spPr bwMode="auto">
          <a:xfrm flipH="1" flipV="1">
            <a:off x="2393286" y="2540409"/>
            <a:ext cx="76864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41" name="Line 209"/>
          <p:cNvSpPr>
            <a:spLocks noChangeAspect="1" noChangeShapeType="1"/>
          </p:cNvSpPr>
          <p:nvPr/>
        </p:nvSpPr>
        <p:spPr bwMode="auto">
          <a:xfrm flipV="1">
            <a:off x="2393286" y="2335298"/>
            <a:ext cx="0" cy="20511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42" name="Line 210"/>
          <p:cNvSpPr>
            <a:spLocks noChangeAspect="1" noChangeShapeType="1"/>
          </p:cNvSpPr>
          <p:nvPr/>
        </p:nvSpPr>
        <p:spPr bwMode="auto">
          <a:xfrm flipV="1">
            <a:off x="2393286" y="2335298"/>
            <a:ext cx="76864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43" name="Line 211"/>
          <p:cNvSpPr>
            <a:spLocks noChangeAspect="1" noChangeShapeType="1"/>
          </p:cNvSpPr>
          <p:nvPr/>
        </p:nvSpPr>
        <p:spPr bwMode="auto">
          <a:xfrm flipV="1">
            <a:off x="2341870" y="2335298"/>
            <a:ext cx="0" cy="20511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44" name="Line 212"/>
          <p:cNvSpPr>
            <a:spLocks noChangeAspect="1" noChangeShapeType="1"/>
          </p:cNvSpPr>
          <p:nvPr/>
        </p:nvSpPr>
        <p:spPr bwMode="auto">
          <a:xfrm flipH="1" flipV="1">
            <a:off x="2162175" y="2437853"/>
            <a:ext cx="179695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48" name="Oval 103"/>
          <p:cNvSpPr>
            <a:spLocks noChangeAspect="1" noChangeArrowheads="1"/>
          </p:cNvSpPr>
          <p:nvPr/>
        </p:nvSpPr>
        <p:spPr bwMode="auto">
          <a:xfrm flipV="1">
            <a:off x="2281846" y="2408108"/>
            <a:ext cx="63500" cy="63500"/>
          </a:xfrm>
          <a:prstGeom prst="ellipse">
            <a:avLst/>
          </a:prstGeom>
          <a:solidFill>
            <a:schemeClr val="bg1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249" name="Line 133"/>
          <p:cNvSpPr>
            <a:spLocks noChangeAspect="1" noChangeShapeType="1"/>
          </p:cNvSpPr>
          <p:nvPr/>
        </p:nvSpPr>
        <p:spPr bwMode="auto">
          <a:xfrm flipV="1">
            <a:off x="1881836" y="2511918"/>
            <a:ext cx="76468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sv-SE" smtClean="0"/>
              <a:t>2016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ED6E5F8-F9E8-41A2-8750-8834BED80EBD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  <p:grpSp>
        <p:nvGrpSpPr>
          <p:cNvPr id="267" name="Group 5"/>
          <p:cNvGrpSpPr>
            <a:grpSpLocks/>
          </p:cNvGrpSpPr>
          <p:nvPr/>
        </p:nvGrpSpPr>
        <p:grpSpPr bwMode="auto">
          <a:xfrm>
            <a:off x="5194300" y="4395780"/>
            <a:ext cx="1130300" cy="279400"/>
            <a:chOff x="8180" y="7260"/>
            <a:chExt cx="860" cy="440"/>
          </a:xfrm>
        </p:grpSpPr>
        <p:sp>
          <p:nvSpPr>
            <p:cNvPr id="268" name="Line 6"/>
            <p:cNvSpPr>
              <a:spLocks noChangeShapeType="1"/>
            </p:cNvSpPr>
            <p:nvPr/>
          </p:nvSpPr>
          <p:spPr bwMode="auto">
            <a:xfrm>
              <a:off x="8180" y="7260"/>
              <a:ext cx="86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269" name="Line 7"/>
            <p:cNvSpPr>
              <a:spLocks noChangeShapeType="1"/>
            </p:cNvSpPr>
            <p:nvPr/>
          </p:nvSpPr>
          <p:spPr bwMode="auto">
            <a:xfrm>
              <a:off x="8180" y="7700"/>
              <a:ext cx="86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</p:grpSp>
      <p:sp>
        <p:nvSpPr>
          <p:cNvPr id="270" name="Rectangle 8"/>
          <p:cNvSpPr>
            <a:spLocks noChangeArrowheads="1"/>
          </p:cNvSpPr>
          <p:nvPr/>
        </p:nvSpPr>
        <p:spPr bwMode="auto">
          <a:xfrm>
            <a:off x="5410200" y="4192580"/>
            <a:ext cx="714375" cy="6985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sv-SE" sz="1200"/>
          </a:p>
          <a:p>
            <a:pPr algn="ctr" eaLnBrk="1" hangingPunct="1"/>
            <a:r>
              <a:rPr lang="sv-SE" altLang="sv-SE" sz="1200"/>
              <a:t>Set-up</a:t>
            </a:r>
          </a:p>
          <a:p>
            <a:pPr algn="ctr" eaLnBrk="1" hangingPunct="1"/>
            <a:r>
              <a:rPr lang="sv-SE" altLang="sv-SE" sz="1200"/>
              <a:t>cell</a:t>
            </a:r>
            <a:endParaRPr lang="en-US" altLang="sv-SE"/>
          </a:p>
        </p:txBody>
      </p:sp>
      <p:sp>
        <p:nvSpPr>
          <p:cNvPr id="271" name="Text Box 9"/>
          <p:cNvSpPr txBox="1">
            <a:spLocks noChangeAspect="1" noChangeArrowheads="1"/>
          </p:cNvSpPr>
          <p:nvPr/>
        </p:nvSpPr>
        <p:spPr bwMode="auto">
          <a:xfrm>
            <a:off x="4829175" y="4179880"/>
            <a:ext cx="473075" cy="774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>
                <a:latin typeface="Helvetica" pitchFamily="34" charset="0"/>
              </a:rPr>
              <a:t>a</a:t>
            </a:r>
            <a:r>
              <a:rPr lang="en-US" altLang="sv-SE" sz="1400" baseline="-25000">
                <a:latin typeface="Helvetica" pitchFamily="34" charset="0"/>
              </a:rPr>
              <a:t>0</a:t>
            </a:r>
          </a:p>
          <a:p>
            <a:pPr eaLnBrk="1" hangingPunct="1"/>
            <a:endParaRPr lang="en-US" altLang="sv-SE" sz="1400" baseline="-25000">
              <a:latin typeface="Helvetica" pitchFamily="34" charset="0"/>
            </a:endParaRPr>
          </a:p>
          <a:p>
            <a:pPr eaLnBrk="1" hangingPunct="1"/>
            <a:r>
              <a:rPr lang="en-US" altLang="sv-SE" sz="1400">
                <a:latin typeface="Helvetica" pitchFamily="34" charset="0"/>
              </a:rPr>
              <a:t>b</a:t>
            </a:r>
            <a:r>
              <a:rPr lang="en-US" altLang="sv-SE" sz="1400" baseline="-25000">
                <a:latin typeface="Helvetica" pitchFamily="34" charset="0"/>
              </a:rPr>
              <a:t>0</a:t>
            </a:r>
            <a:endParaRPr lang="en-US" altLang="sv-SE"/>
          </a:p>
        </p:txBody>
      </p:sp>
      <p:grpSp>
        <p:nvGrpSpPr>
          <p:cNvPr id="272" name="Group 11"/>
          <p:cNvGrpSpPr>
            <a:grpSpLocks/>
          </p:cNvGrpSpPr>
          <p:nvPr/>
        </p:nvGrpSpPr>
        <p:grpSpPr bwMode="auto">
          <a:xfrm>
            <a:off x="5194300" y="3697280"/>
            <a:ext cx="1130300" cy="279400"/>
            <a:chOff x="8180" y="7260"/>
            <a:chExt cx="860" cy="440"/>
          </a:xfrm>
        </p:grpSpPr>
        <p:sp>
          <p:nvSpPr>
            <p:cNvPr id="273" name="Line 12"/>
            <p:cNvSpPr>
              <a:spLocks noChangeShapeType="1"/>
            </p:cNvSpPr>
            <p:nvPr/>
          </p:nvSpPr>
          <p:spPr bwMode="auto">
            <a:xfrm>
              <a:off x="8180" y="7260"/>
              <a:ext cx="86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274" name="Line 13"/>
            <p:cNvSpPr>
              <a:spLocks noChangeShapeType="1"/>
            </p:cNvSpPr>
            <p:nvPr/>
          </p:nvSpPr>
          <p:spPr bwMode="auto">
            <a:xfrm>
              <a:off x="8180" y="7700"/>
              <a:ext cx="86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</p:grpSp>
      <p:sp>
        <p:nvSpPr>
          <p:cNvPr id="275" name="Rectangle 14"/>
          <p:cNvSpPr>
            <a:spLocks noChangeArrowheads="1"/>
          </p:cNvSpPr>
          <p:nvPr/>
        </p:nvSpPr>
        <p:spPr bwMode="auto">
          <a:xfrm>
            <a:off x="5410200" y="3494080"/>
            <a:ext cx="714375" cy="6985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sv-SE" sz="1200"/>
          </a:p>
          <a:p>
            <a:pPr algn="ctr" eaLnBrk="1" hangingPunct="1"/>
            <a:r>
              <a:rPr lang="sv-SE" altLang="sv-SE" sz="1200"/>
              <a:t>Set-up</a:t>
            </a:r>
          </a:p>
          <a:p>
            <a:pPr algn="ctr" eaLnBrk="1" hangingPunct="1"/>
            <a:r>
              <a:rPr lang="sv-SE" altLang="sv-SE" sz="1200"/>
              <a:t>cell</a:t>
            </a:r>
            <a:endParaRPr lang="en-US" altLang="sv-SE"/>
          </a:p>
        </p:txBody>
      </p:sp>
      <p:sp>
        <p:nvSpPr>
          <p:cNvPr id="276" name="Text Box 15"/>
          <p:cNvSpPr txBox="1">
            <a:spLocks noChangeAspect="1" noChangeArrowheads="1"/>
          </p:cNvSpPr>
          <p:nvPr/>
        </p:nvSpPr>
        <p:spPr bwMode="auto">
          <a:xfrm>
            <a:off x="4829175" y="3481380"/>
            <a:ext cx="473075" cy="774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>
                <a:latin typeface="Helvetica" pitchFamily="34" charset="0"/>
              </a:rPr>
              <a:t>a</a:t>
            </a:r>
            <a:r>
              <a:rPr lang="en-US" altLang="sv-SE" sz="1400" baseline="-25000">
                <a:latin typeface="Helvetica" pitchFamily="34" charset="0"/>
              </a:rPr>
              <a:t>1</a:t>
            </a:r>
          </a:p>
          <a:p>
            <a:pPr eaLnBrk="1" hangingPunct="1"/>
            <a:endParaRPr lang="en-US" altLang="sv-SE" sz="1400" baseline="-25000">
              <a:latin typeface="Helvetica" pitchFamily="34" charset="0"/>
            </a:endParaRPr>
          </a:p>
          <a:p>
            <a:pPr eaLnBrk="1" hangingPunct="1"/>
            <a:r>
              <a:rPr lang="en-US" altLang="sv-SE" sz="1400">
                <a:latin typeface="Helvetica" pitchFamily="34" charset="0"/>
              </a:rPr>
              <a:t>b</a:t>
            </a:r>
            <a:r>
              <a:rPr lang="en-US" altLang="sv-SE" sz="1400" baseline="-25000">
                <a:latin typeface="Helvetica" pitchFamily="34" charset="0"/>
              </a:rPr>
              <a:t>1</a:t>
            </a:r>
            <a:endParaRPr lang="en-US" altLang="sv-SE"/>
          </a:p>
        </p:txBody>
      </p:sp>
      <p:grpSp>
        <p:nvGrpSpPr>
          <p:cNvPr id="277" name="Group 17"/>
          <p:cNvGrpSpPr>
            <a:grpSpLocks/>
          </p:cNvGrpSpPr>
          <p:nvPr/>
        </p:nvGrpSpPr>
        <p:grpSpPr bwMode="auto">
          <a:xfrm>
            <a:off x="5194300" y="2998780"/>
            <a:ext cx="1130300" cy="279400"/>
            <a:chOff x="8180" y="7260"/>
            <a:chExt cx="860" cy="440"/>
          </a:xfrm>
        </p:grpSpPr>
        <p:sp>
          <p:nvSpPr>
            <p:cNvPr id="278" name="Line 18"/>
            <p:cNvSpPr>
              <a:spLocks noChangeShapeType="1"/>
            </p:cNvSpPr>
            <p:nvPr/>
          </p:nvSpPr>
          <p:spPr bwMode="auto">
            <a:xfrm>
              <a:off x="8180" y="7260"/>
              <a:ext cx="86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279" name="Line 19"/>
            <p:cNvSpPr>
              <a:spLocks noChangeShapeType="1"/>
            </p:cNvSpPr>
            <p:nvPr/>
          </p:nvSpPr>
          <p:spPr bwMode="auto">
            <a:xfrm>
              <a:off x="8180" y="7700"/>
              <a:ext cx="86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</p:grpSp>
      <p:sp>
        <p:nvSpPr>
          <p:cNvPr id="280" name="Rectangle 20"/>
          <p:cNvSpPr>
            <a:spLocks noChangeArrowheads="1"/>
          </p:cNvSpPr>
          <p:nvPr/>
        </p:nvSpPr>
        <p:spPr bwMode="auto">
          <a:xfrm>
            <a:off x="5410200" y="2795580"/>
            <a:ext cx="714375" cy="6985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sv-SE" sz="1200"/>
          </a:p>
          <a:p>
            <a:pPr algn="ctr" eaLnBrk="1" hangingPunct="1"/>
            <a:r>
              <a:rPr lang="sv-SE" altLang="sv-SE" sz="1200"/>
              <a:t>Set-up</a:t>
            </a:r>
          </a:p>
          <a:p>
            <a:pPr algn="ctr" eaLnBrk="1" hangingPunct="1"/>
            <a:r>
              <a:rPr lang="sv-SE" altLang="sv-SE" sz="1200"/>
              <a:t>cell</a:t>
            </a:r>
            <a:endParaRPr lang="en-US" altLang="sv-SE"/>
          </a:p>
        </p:txBody>
      </p:sp>
      <p:sp>
        <p:nvSpPr>
          <p:cNvPr id="281" name="Text Box 21"/>
          <p:cNvSpPr txBox="1">
            <a:spLocks noChangeAspect="1" noChangeArrowheads="1"/>
          </p:cNvSpPr>
          <p:nvPr/>
        </p:nvSpPr>
        <p:spPr bwMode="auto">
          <a:xfrm>
            <a:off x="4829175" y="2782880"/>
            <a:ext cx="473075" cy="774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>
                <a:latin typeface="Helvetica" pitchFamily="34" charset="0"/>
              </a:rPr>
              <a:t>a</a:t>
            </a:r>
            <a:r>
              <a:rPr lang="en-US" altLang="sv-SE" sz="1400" baseline="-25000">
                <a:latin typeface="Helvetica" pitchFamily="34" charset="0"/>
              </a:rPr>
              <a:t>2</a:t>
            </a:r>
          </a:p>
          <a:p>
            <a:pPr eaLnBrk="1" hangingPunct="1"/>
            <a:endParaRPr lang="en-US" altLang="sv-SE" sz="1400" baseline="-25000">
              <a:latin typeface="Helvetica" pitchFamily="34" charset="0"/>
            </a:endParaRPr>
          </a:p>
          <a:p>
            <a:pPr eaLnBrk="1" hangingPunct="1"/>
            <a:r>
              <a:rPr lang="en-US" altLang="sv-SE" sz="1400">
                <a:latin typeface="Helvetica" pitchFamily="34" charset="0"/>
              </a:rPr>
              <a:t>b</a:t>
            </a:r>
            <a:r>
              <a:rPr lang="en-US" altLang="sv-SE" sz="1400" baseline="-25000">
                <a:latin typeface="Helvetica" pitchFamily="34" charset="0"/>
              </a:rPr>
              <a:t>2</a:t>
            </a:r>
            <a:endParaRPr lang="en-US" altLang="sv-SE"/>
          </a:p>
        </p:txBody>
      </p:sp>
      <p:grpSp>
        <p:nvGrpSpPr>
          <p:cNvPr id="282" name="Group 23"/>
          <p:cNvGrpSpPr>
            <a:grpSpLocks/>
          </p:cNvGrpSpPr>
          <p:nvPr/>
        </p:nvGrpSpPr>
        <p:grpSpPr bwMode="auto">
          <a:xfrm>
            <a:off x="5194300" y="2300280"/>
            <a:ext cx="1130300" cy="279400"/>
            <a:chOff x="8180" y="7260"/>
            <a:chExt cx="860" cy="440"/>
          </a:xfrm>
        </p:grpSpPr>
        <p:sp>
          <p:nvSpPr>
            <p:cNvPr id="283" name="Line 24"/>
            <p:cNvSpPr>
              <a:spLocks noChangeShapeType="1"/>
            </p:cNvSpPr>
            <p:nvPr/>
          </p:nvSpPr>
          <p:spPr bwMode="auto">
            <a:xfrm>
              <a:off x="8180" y="7260"/>
              <a:ext cx="86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284" name="Line 25"/>
            <p:cNvSpPr>
              <a:spLocks noChangeShapeType="1"/>
            </p:cNvSpPr>
            <p:nvPr/>
          </p:nvSpPr>
          <p:spPr bwMode="auto">
            <a:xfrm>
              <a:off x="8180" y="7700"/>
              <a:ext cx="86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</p:grpSp>
      <p:sp>
        <p:nvSpPr>
          <p:cNvPr id="285" name="Rectangle 26"/>
          <p:cNvSpPr>
            <a:spLocks noChangeArrowheads="1"/>
          </p:cNvSpPr>
          <p:nvPr/>
        </p:nvSpPr>
        <p:spPr bwMode="auto">
          <a:xfrm>
            <a:off x="5410200" y="2097080"/>
            <a:ext cx="714375" cy="6985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sv-SE" sz="1200"/>
          </a:p>
          <a:p>
            <a:pPr algn="ctr" eaLnBrk="1" hangingPunct="1"/>
            <a:r>
              <a:rPr lang="sv-SE" altLang="sv-SE" sz="1200"/>
              <a:t>Set-up</a:t>
            </a:r>
          </a:p>
          <a:p>
            <a:pPr algn="ctr" eaLnBrk="1" hangingPunct="1"/>
            <a:r>
              <a:rPr lang="sv-SE" altLang="sv-SE" sz="1200"/>
              <a:t>cell</a:t>
            </a:r>
            <a:endParaRPr lang="en-US" altLang="sv-SE"/>
          </a:p>
        </p:txBody>
      </p:sp>
      <p:sp>
        <p:nvSpPr>
          <p:cNvPr id="286" name="Text Box 27"/>
          <p:cNvSpPr txBox="1">
            <a:spLocks noChangeAspect="1" noChangeArrowheads="1"/>
          </p:cNvSpPr>
          <p:nvPr/>
        </p:nvSpPr>
        <p:spPr bwMode="auto">
          <a:xfrm>
            <a:off x="4829175" y="2084380"/>
            <a:ext cx="473075" cy="774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>
                <a:latin typeface="Helvetica" pitchFamily="34" charset="0"/>
              </a:rPr>
              <a:t>a</a:t>
            </a:r>
            <a:r>
              <a:rPr lang="en-US" altLang="sv-SE" sz="1400" baseline="-25000">
                <a:latin typeface="Helvetica" pitchFamily="34" charset="0"/>
              </a:rPr>
              <a:t>3</a:t>
            </a:r>
          </a:p>
          <a:p>
            <a:pPr eaLnBrk="1" hangingPunct="1"/>
            <a:endParaRPr lang="en-US" altLang="sv-SE" sz="1400" baseline="-25000">
              <a:latin typeface="Helvetica" pitchFamily="34" charset="0"/>
            </a:endParaRPr>
          </a:p>
          <a:p>
            <a:pPr eaLnBrk="1" hangingPunct="1"/>
            <a:r>
              <a:rPr lang="en-US" altLang="sv-SE" sz="1400">
                <a:latin typeface="Helvetica" pitchFamily="34" charset="0"/>
              </a:rPr>
              <a:t>b</a:t>
            </a:r>
            <a:r>
              <a:rPr lang="en-US" altLang="sv-SE" sz="1400" baseline="-25000">
                <a:latin typeface="Helvetica" pitchFamily="34" charset="0"/>
              </a:rPr>
              <a:t>3</a:t>
            </a:r>
            <a:endParaRPr lang="en-US" altLang="sv-SE"/>
          </a:p>
        </p:txBody>
      </p:sp>
      <p:sp>
        <p:nvSpPr>
          <p:cNvPr id="287" name="Text Box 148"/>
          <p:cNvSpPr txBox="1">
            <a:spLocks noChangeAspect="1" noChangeArrowheads="1"/>
          </p:cNvSpPr>
          <p:nvPr/>
        </p:nvSpPr>
        <p:spPr bwMode="auto">
          <a:xfrm>
            <a:off x="5427325" y="1412738"/>
            <a:ext cx="3200400" cy="309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 dirty="0" err="1">
                <a:latin typeface="Helvetica" pitchFamily="34" charset="0"/>
              </a:rPr>
              <a:t>C</a:t>
            </a:r>
            <a:r>
              <a:rPr lang="en-US" altLang="sv-SE" sz="1400" baseline="-25000" dirty="0" err="1">
                <a:latin typeface="Helvetica" pitchFamily="34" charset="0"/>
              </a:rPr>
              <a:t>out</a:t>
            </a:r>
            <a:r>
              <a:rPr lang="en-US" altLang="sv-SE" sz="1400" dirty="0">
                <a:latin typeface="Helvetica" pitchFamily="34" charset="0"/>
              </a:rPr>
              <a:t>=G</a:t>
            </a:r>
            <a:r>
              <a:rPr lang="en-US" altLang="sv-SE" sz="1400" baseline="-25000" dirty="0">
                <a:latin typeface="Helvetica" pitchFamily="34" charset="0"/>
              </a:rPr>
              <a:t>3</a:t>
            </a:r>
            <a:r>
              <a:rPr lang="en-US" altLang="sv-SE" sz="1400" dirty="0">
                <a:latin typeface="Helvetica" pitchFamily="34" charset="0"/>
              </a:rPr>
              <a:t>+P</a:t>
            </a:r>
            <a:r>
              <a:rPr lang="en-US" altLang="sv-SE" sz="1400" baseline="-25000" dirty="0">
                <a:latin typeface="Helvetica" pitchFamily="34" charset="0"/>
              </a:rPr>
              <a:t>3</a:t>
            </a:r>
            <a:r>
              <a:rPr lang="en-US" altLang="sv-SE" sz="1400" dirty="0">
                <a:latin typeface="Helvetica" pitchFamily="34" charset="0"/>
              </a:rPr>
              <a:t>(G</a:t>
            </a:r>
            <a:r>
              <a:rPr lang="en-US" altLang="sv-SE" sz="1400" baseline="-25000" dirty="0">
                <a:latin typeface="Helvetica" pitchFamily="34" charset="0"/>
              </a:rPr>
              <a:t>2</a:t>
            </a:r>
            <a:r>
              <a:rPr lang="en-US" altLang="sv-SE" sz="1400" dirty="0">
                <a:latin typeface="Helvetica" pitchFamily="34" charset="0"/>
              </a:rPr>
              <a:t>+P</a:t>
            </a:r>
            <a:r>
              <a:rPr lang="en-US" altLang="sv-SE" sz="1400" baseline="-25000" dirty="0">
                <a:latin typeface="Helvetica" pitchFamily="34" charset="0"/>
              </a:rPr>
              <a:t>2</a:t>
            </a:r>
            <a:r>
              <a:rPr lang="en-US" altLang="sv-SE" sz="1400" dirty="0">
                <a:latin typeface="Helvetica" pitchFamily="34" charset="0"/>
              </a:rPr>
              <a:t>(G</a:t>
            </a:r>
            <a:r>
              <a:rPr lang="en-US" altLang="sv-SE" sz="1400" baseline="-25000" dirty="0">
                <a:latin typeface="Helvetica" pitchFamily="34" charset="0"/>
              </a:rPr>
              <a:t>1</a:t>
            </a:r>
            <a:r>
              <a:rPr lang="en-US" altLang="sv-SE" sz="1400" dirty="0">
                <a:latin typeface="Helvetica" pitchFamily="34" charset="0"/>
              </a:rPr>
              <a:t>+P</a:t>
            </a:r>
            <a:r>
              <a:rPr lang="en-US" altLang="sv-SE" sz="1400" baseline="-25000" dirty="0">
                <a:latin typeface="Helvetica" pitchFamily="34" charset="0"/>
              </a:rPr>
              <a:t>1</a:t>
            </a:r>
            <a:r>
              <a:rPr lang="en-US" altLang="sv-SE" sz="1400" dirty="0">
                <a:latin typeface="Helvetica" pitchFamily="34" charset="0"/>
              </a:rPr>
              <a:t>(G</a:t>
            </a:r>
            <a:r>
              <a:rPr lang="en-US" altLang="sv-SE" sz="1400" baseline="-25000" dirty="0">
                <a:latin typeface="Helvetica" pitchFamily="34" charset="0"/>
              </a:rPr>
              <a:t>0</a:t>
            </a:r>
            <a:r>
              <a:rPr lang="en-US" altLang="sv-SE" sz="1400" dirty="0">
                <a:latin typeface="Helvetica" pitchFamily="34" charset="0"/>
              </a:rPr>
              <a:t>+P</a:t>
            </a:r>
            <a:r>
              <a:rPr lang="en-US" altLang="sv-SE" sz="1400" baseline="-25000" dirty="0">
                <a:latin typeface="Helvetica" pitchFamily="34" charset="0"/>
              </a:rPr>
              <a:t>0</a:t>
            </a:r>
            <a:r>
              <a:rPr lang="en-US" altLang="sv-SE" sz="1400" dirty="0">
                <a:latin typeface="Helvetica" pitchFamily="34" charset="0"/>
              </a:rPr>
              <a:t>C</a:t>
            </a:r>
            <a:r>
              <a:rPr lang="en-US" altLang="sv-SE" sz="1400" baseline="-25000" dirty="0">
                <a:latin typeface="Helvetica" pitchFamily="34" charset="0"/>
              </a:rPr>
              <a:t>in</a:t>
            </a:r>
            <a:r>
              <a:rPr lang="en-US" altLang="sv-SE" sz="1400" dirty="0">
                <a:latin typeface="Helvetica" pitchFamily="34" charset="0"/>
              </a:rPr>
              <a:t>)</a:t>
            </a:r>
            <a:endParaRPr lang="en-US" altLang="sv-SE" sz="1400" dirty="0"/>
          </a:p>
        </p:txBody>
      </p:sp>
      <p:sp>
        <p:nvSpPr>
          <p:cNvPr id="288" name="Line 3"/>
          <p:cNvSpPr>
            <a:spLocks noChangeShapeType="1"/>
          </p:cNvSpPr>
          <p:nvPr/>
        </p:nvSpPr>
        <p:spPr bwMode="auto">
          <a:xfrm>
            <a:off x="7391400" y="1703380"/>
            <a:ext cx="0" cy="35941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89" name="Text Box 10"/>
          <p:cNvSpPr txBox="1">
            <a:spLocks noChangeAspect="1" noChangeArrowheads="1"/>
          </p:cNvSpPr>
          <p:nvPr/>
        </p:nvSpPr>
        <p:spPr bwMode="auto">
          <a:xfrm>
            <a:off x="6393679" y="4192580"/>
            <a:ext cx="473075" cy="774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/>
              <a:t>g</a:t>
            </a:r>
            <a:r>
              <a:rPr lang="en-US" altLang="sv-SE" sz="1400" baseline="-25000"/>
              <a:t>0</a:t>
            </a:r>
          </a:p>
          <a:p>
            <a:pPr eaLnBrk="1" hangingPunct="1"/>
            <a:endParaRPr lang="en-US" altLang="sv-SE" sz="1400" baseline="-25000"/>
          </a:p>
          <a:p>
            <a:pPr eaLnBrk="1" hangingPunct="1"/>
            <a:r>
              <a:rPr lang="en-US" altLang="sv-SE" sz="1400"/>
              <a:t>p</a:t>
            </a:r>
            <a:r>
              <a:rPr lang="en-US" altLang="sv-SE" sz="1400" baseline="-25000"/>
              <a:t>0</a:t>
            </a:r>
            <a:endParaRPr lang="en-US" altLang="sv-SE"/>
          </a:p>
        </p:txBody>
      </p:sp>
      <p:sp>
        <p:nvSpPr>
          <p:cNvPr id="290" name="Text Box 16"/>
          <p:cNvSpPr txBox="1">
            <a:spLocks noChangeAspect="1" noChangeArrowheads="1"/>
          </p:cNvSpPr>
          <p:nvPr/>
        </p:nvSpPr>
        <p:spPr bwMode="auto">
          <a:xfrm>
            <a:off x="6393679" y="3494080"/>
            <a:ext cx="473075" cy="774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/>
              <a:t>g</a:t>
            </a:r>
            <a:r>
              <a:rPr lang="en-US" altLang="sv-SE" sz="1400" baseline="-25000"/>
              <a:t>1</a:t>
            </a:r>
          </a:p>
          <a:p>
            <a:pPr eaLnBrk="1" hangingPunct="1"/>
            <a:endParaRPr lang="en-US" altLang="sv-SE" sz="1400" baseline="-25000"/>
          </a:p>
          <a:p>
            <a:pPr eaLnBrk="1" hangingPunct="1"/>
            <a:r>
              <a:rPr lang="en-US" altLang="sv-SE" sz="1400"/>
              <a:t>p</a:t>
            </a:r>
            <a:r>
              <a:rPr lang="en-US" altLang="sv-SE" sz="1400" baseline="-25000"/>
              <a:t>1</a:t>
            </a:r>
            <a:endParaRPr lang="en-US" altLang="sv-SE"/>
          </a:p>
        </p:txBody>
      </p:sp>
      <p:sp>
        <p:nvSpPr>
          <p:cNvPr id="291" name="Text Box 22"/>
          <p:cNvSpPr txBox="1">
            <a:spLocks noChangeAspect="1" noChangeArrowheads="1"/>
          </p:cNvSpPr>
          <p:nvPr/>
        </p:nvSpPr>
        <p:spPr bwMode="auto">
          <a:xfrm>
            <a:off x="6393679" y="2795580"/>
            <a:ext cx="473075" cy="774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/>
              <a:t>g</a:t>
            </a:r>
            <a:r>
              <a:rPr lang="en-US" altLang="sv-SE" sz="1400" baseline="-25000"/>
              <a:t>2</a:t>
            </a:r>
          </a:p>
          <a:p>
            <a:pPr eaLnBrk="1" hangingPunct="1"/>
            <a:endParaRPr lang="en-US" altLang="sv-SE" sz="1400" baseline="-25000"/>
          </a:p>
          <a:p>
            <a:pPr eaLnBrk="1" hangingPunct="1"/>
            <a:r>
              <a:rPr lang="en-US" altLang="sv-SE" sz="1400"/>
              <a:t>p</a:t>
            </a:r>
            <a:r>
              <a:rPr lang="en-US" altLang="sv-SE" sz="1400" baseline="-25000"/>
              <a:t>2</a:t>
            </a:r>
            <a:endParaRPr lang="en-US" altLang="sv-SE"/>
          </a:p>
        </p:txBody>
      </p:sp>
      <p:sp>
        <p:nvSpPr>
          <p:cNvPr id="292" name="Text Box 28"/>
          <p:cNvSpPr txBox="1">
            <a:spLocks noChangeAspect="1" noChangeArrowheads="1"/>
          </p:cNvSpPr>
          <p:nvPr/>
        </p:nvSpPr>
        <p:spPr bwMode="auto">
          <a:xfrm>
            <a:off x="6393679" y="2097080"/>
            <a:ext cx="473075" cy="774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/>
              <a:t>g</a:t>
            </a:r>
            <a:r>
              <a:rPr lang="en-US" altLang="sv-SE" sz="1400" baseline="-25000"/>
              <a:t>3</a:t>
            </a:r>
          </a:p>
          <a:p>
            <a:pPr eaLnBrk="1" hangingPunct="1"/>
            <a:endParaRPr lang="en-US" altLang="sv-SE" sz="1400" baseline="-25000"/>
          </a:p>
          <a:p>
            <a:pPr eaLnBrk="1" hangingPunct="1"/>
            <a:r>
              <a:rPr lang="en-US" altLang="sv-SE" sz="1400"/>
              <a:t>p</a:t>
            </a:r>
            <a:r>
              <a:rPr lang="en-US" altLang="sv-SE" sz="1400" baseline="-25000"/>
              <a:t>3</a:t>
            </a:r>
            <a:endParaRPr lang="en-US" altLang="sv-SE"/>
          </a:p>
        </p:txBody>
      </p:sp>
      <p:grpSp>
        <p:nvGrpSpPr>
          <p:cNvPr id="293" name="Group 29"/>
          <p:cNvGrpSpPr>
            <a:grpSpLocks/>
          </p:cNvGrpSpPr>
          <p:nvPr/>
        </p:nvGrpSpPr>
        <p:grpSpPr bwMode="auto">
          <a:xfrm>
            <a:off x="6705600" y="4395780"/>
            <a:ext cx="1130300" cy="279400"/>
            <a:chOff x="8180" y="7260"/>
            <a:chExt cx="860" cy="440"/>
          </a:xfrm>
        </p:grpSpPr>
        <p:sp>
          <p:nvSpPr>
            <p:cNvPr id="294" name="Line 30"/>
            <p:cNvSpPr>
              <a:spLocks noChangeShapeType="1"/>
            </p:cNvSpPr>
            <p:nvPr/>
          </p:nvSpPr>
          <p:spPr bwMode="auto">
            <a:xfrm>
              <a:off x="8180" y="7260"/>
              <a:ext cx="86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295" name="Line 31"/>
            <p:cNvSpPr>
              <a:spLocks noChangeShapeType="1"/>
            </p:cNvSpPr>
            <p:nvPr/>
          </p:nvSpPr>
          <p:spPr bwMode="auto">
            <a:xfrm>
              <a:off x="8180" y="7700"/>
              <a:ext cx="86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</p:grpSp>
      <p:grpSp>
        <p:nvGrpSpPr>
          <p:cNvPr id="296" name="Group 32"/>
          <p:cNvGrpSpPr>
            <a:grpSpLocks/>
          </p:cNvGrpSpPr>
          <p:nvPr/>
        </p:nvGrpSpPr>
        <p:grpSpPr bwMode="auto">
          <a:xfrm>
            <a:off x="6705600" y="3697280"/>
            <a:ext cx="1130300" cy="279400"/>
            <a:chOff x="8180" y="7260"/>
            <a:chExt cx="860" cy="440"/>
          </a:xfrm>
        </p:grpSpPr>
        <p:sp>
          <p:nvSpPr>
            <p:cNvPr id="297" name="Line 33"/>
            <p:cNvSpPr>
              <a:spLocks noChangeShapeType="1"/>
            </p:cNvSpPr>
            <p:nvPr/>
          </p:nvSpPr>
          <p:spPr bwMode="auto">
            <a:xfrm>
              <a:off x="8180" y="7260"/>
              <a:ext cx="86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298" name="Line 34"/>
            <p:cNvSpPr>
              <a:spLocks noChangeShapeType="1"/>
            </p:cNvSpPr>
            <p:nvPr/>
          </p:nvSpPr>
          <p:spPr bwMode="auto">
            <a:xfrm>
              <a:off x="8180" y="7700"/>
              <a:ext cx="86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</p:grpSp>
      <p:grpSp>
        <p:nvGrpSpPr>
          <p:cNvPr id="299" name="Group 35"/>
          <p:cNvGrpSpPr>
            <a:grpSpLocks/>
          </p:cNvGrpSpPr>
          <p:nvPr/>
        </p:nvGrpSpPr>
        <p:grpSpPr bwMode="auto">
          <a:xfrm>
            <a:off x="6705600" y="2998780"/>
            <a:ext cx="1130300" cy="279400"/>
            <a:chOff x="8180" y="7260"/>
            <a:chExt cx="860" cy="440"/>
          </a:xfrm>
        </p:grpSpPr>
        <p:sp>
          <p:nvSpPr>
            <p:cNvPr id="300" name="Line 36"/>
            <p:cNvSpPr>
              <a:spLocks noChangeShapeType="1"/>
            </p:cNvSpPr>
            <p:nvPr/>
          </p:nvSpPr>
          <p:spPr bwMode="auto">
            <a:xfrm>
              <a:off x="8180" y="7260"/>
              <a:ext cx="86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301" name="Line 37"/>
            <p:cNvSpPr>
              <a:spLocks noChangeShapeType="1"/>
            </p:cNvSpPr>
            <p:nvPr/>
          </p:nvSpPr>
          <p:spPr bwMode="auto">
            <a:xfrm>
              <a:off x="8180" y="7700"/>
              <a:ext cx="86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</p:grpSp>
      <p:grpSp>
        <p:nvGrpSpPr>
          <p:cNvPr id="302" name="Group 38"/>
          <p:cNvGrpSpPr>
            <a:grpSpLocks/>
          </p:cNvGrpSpPr>
          <p:nvPr/>
        </p:nvGrpSpPr>
        <p:grpSpPr bwMode="auto">
          <a:xfrm>
            <a:off x="6705600" y="2300280"/>
            <a:ext cx="1130300" cy="279400"/>
            <a:chOff x="8180" y="7260"/>
            <a:chExt cx="860" cy="440"/>
          </a:xfrm>
        </p:grpSpPr>
        <p:sp>
          <p:nvSpPr>
            <p:cNvPr id="303" name="Line 39"/>
            <p:cNvSpPr>
              <a:spLocks noChangeShapeType="1"/>
            </p:cNvSpPr>
            <p:nvPr/>
          </p:nvSpPr>
          <p:spPr bwMode="auto">
            <a:xfrm>
              <a:off x="8180" y="7260"/>
              <a:ext cx="86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304" name="Line 40"/>
            <p:cNvSpPr>
              <a:spLocks noChangeShapeType="1"/>
            </p:cNvSpPr>
            <p:nvPr/>
          </p:nvSpPr>
          <p:spPr bwMode="auto">
            <a:xfrm>
              <a:off x="8180" y="7700"/>
              <a:ext cx="86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</p:grpSp>
      <p:sp>
        <p:nvSpPr>
          <p:cNvPr id="305" name="Rectangle 41"/>
          <p:cNvSpPr>
            <a:spLocks noChangeArrowheads="1"/>
          </p:cNvSpPr>
          <p:nvPr/>
        </p:nvSpPr>
        <p:spPr bwMode="auto">
          <a:xfrm>
            <a:off x="6946900" y="2033580"/>
            <a:ext cx="939800" cy="29591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vert270" anchor="ctr" anchorCtr="0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sv-SE" altLang="sv-SE" dirty="0" smtClean="0"/>
              <a:t>4-bit </a:t>
            </a:r>
            <a:r>
              <a:rPr lang="sv-SE" altLang="sv-SE" dirty="0" err="1" smtClean="0"/>
              <a:t>ripple-carry</a:t>
            </a:r>
            <a:r>
              <a:rPr lang="sv-SE" altLang="sv-SE" dirty="0" smtClean="0"/>
              <a:t> block</a:t>
            </a:r>
            <a:endParaRPr lang="sv-SE" altLang="sv-SE" dirty="0"/>
          </a:p>
        </p:txBody>
      </p:sp>
      <p:sp>
        <p:nvSpPr>
          <p:cNvPr id="306" name="Text Box 42"/>
          <p:cNvSpPr txBox="1">
            <a:spLocks noChangeAspect="1" noChangeArrowheads="1"/>
          </p:cNvSpPr>
          <p:nvPr/>
        </p:nvSpPr>
        <p:spPr bwMode="auto">
          <a:xfrm>
            <a:off x="7204075" y="5259380"/>
            <a:ext cx="447675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600"/>
              <a:t>c</a:t>
            </a:r>
            <a:r>
              <a:rPr lang="en-US" altLang="sv-SE" sz="1600" baseline="-25000"/>
              <a:t>in</a:t>
            </a:r>
            <a:endParaRPr lang="en-US" altLang="sv-SE"/>
          </a:p>
        </p:txBody>
      </p:sp>
      <p:sp>
        <p:nvSpPr>
          <p:cNvPr id="307" name="Text Box 148"/>
          <p:cNvSpPr txBox="1">
            <a:spLocks noChangeAspect="1" noChangeArrowheads="1"/>
          </p:cNvSpPr>
          <p:nvPr/>
        </p:nvSpPr>
        <p:spPr bwMode="auto">
          <a:xfrm>
            <a:off x="4416383" y="5553067"/>
            <a:ext cx="4499018" cy="608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 dirty="0" smtClean="0">
                <a:latin typeface="Helvetica" pitchFamily="34" charset="0"/>
              </a:rPr>
              <a:t>However, there is a solution! MOSFET blocks can be rearranged in the schematic with same functionality.</a:t>
            </a:r>
            <a:endParaRPr lang="en-US" altLang="sv-SE" sz="1400" dirty="0"/>
          </a:p>
        </p:txBody>
      </p:sp>
    </p:spTree>
    <p:extLst>
      <p:ext uri="{BB962C8B-B14F-4D97-AF65-F5344CB8AC3E}">
        <p14:creationId xmlns:p14="http://schemas.microsoft.com/office/powerpoint/2010/main" val="5522001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" name="Text Box 158"/>
          <p:cNvSpPr txBox="1">
            <a:spLocks noChangeAspect="1" noChangeArrowheads="1"/>
          </p:cNvSpPr>
          <p:nvPr/>
        </p:nvSpPr>
        <p:spPr bwMode="auto">
          <a:xfrm>
            <a:off x="3521075" y="5529341"/>
            <a:ext cx="527050" cy="311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>
                <a:latin typeface="Helvetica" pitchFamily="34" charset="0"/>
              </a:rPr>
              <a:t>C</a:t>
            </a:r>
            <a:r>
              <a:rPr lang="en-US" altLang="sv-SE" sz="1400" baseline="-25000">
                <a:latin typeface="Helvetica" pitchFamily="34" charset="0"/>
              </a:rPr>
              <a:t>in</a:t>
            </a:r>
            <a:endParaRPr lang="en-US" altLang="sv-SE" sz="1400"/>
          </a:p>
        </p:txBody>
      </p:sp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v-SE" altLang="sv-SE" smtClean="0"/>
              <a:t>Gate Matrix Layout</a:t>
            </a:r>
            <a:endParaRPr lang="en-US" altLang="sv-SE" smtClean="0"/>
          </a:p>
        </p:txBody>
      </p:sp>
      <p:sp>
        <p:nvSpPr>
          <p:cNvPr id="16411" name="Text Box 44"/>
          <p:cNvSpPr txBox="1">
            <a:spLocks noChangeAspect="1" noChangeArrowheads="1"/>
          </p:cNvSpPr>
          <p:nvPr/>
        </p:nvSpPr>
        <p:spPr bwMode="auto">
          <a:xfrm>
            <a:off x="1417638" y="1052513"/>
            <a:ext cx="527050" cy="311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>
                <a:latin typeface="Helvetica" pitchFamily="34" charset="0"/>
              </a:rPr>
              <a:t>V</a:t>
            </a:r>
            <a:r>
              <a:rPr lang="en-US" altLang="sv-SE" sz="1400" baseline="-25000">
                <a:latin typeface="Helvetica" pitchFamily="34" charset="0"/>
              </a:rPr>
              <a:t>DD</a:t>
            </a:r>
            <a:endParaRPr lang="en-US" altLang="sv-SE"/>
          </a:p>
        </p:txBody>
      </p:sp>
      <p:sp>
        <p:nvSpPr>
          <p:cNvPr id="16412" name="Line 45"/>
          <p:cNvSpPr>
            <a:spLocks noChangeAspect="1" noChangeShapeType="1"/>
          </p:cNvSpPr>
          <p:nvPr/>
        </p:nvSpPr>
        <p:spPr bwMode="auto">
          <a:xfrm flipV="1">
            <a:off x="1785938" y="5912151"/>
            <a:ext cx="2430462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413" name="Line 46"/>
          <p:cNvSpPr>
            <a:spLocks noChangeAspect="1" noChangeShapeType="1"/>
          </p:cNvSpPr>
          <p:nvPr/>
        </p:nvSpPr>
        <p:spPr bwMode="auto">
          <a:xfrm flipV="1">
            <a:off x="3009900" y="4611688"/>
            <a:ext cx="1050925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415" name="Line 48"/>
          <p:cNvSpPr>
            <a:spLocks noChangeAspect="1" noChangeShapeType="1"/>
          </p:cNvSpPr>
          <p:nvPr/>
        </p:nvSpPr>
        <p:spPr bwMode="auto">
          <a:xfrm flipV="1">
            <a:off x="3011488" y="5166263"/>
            <a:ext cx="0" cy="749769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416" name="Line 49"/>
          <p:cNvSpPr>
            <a:spLocks noChangeAspect="1" noChangeShapeType="1"/>
          </p:cNvSpPr>
          <p:nvPr/>
        </p:nvSpPr>
        <p:spPr bwMode="auto">
          <a:xfrm flipV="1">
            <a:off x="3594100" y="5062538"/>
            <a:ext cx="45085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417" name="Line 50"/>
          <p:cNvSpPr>
            <a:spLocks noChangeAspect="1" noChangeShapeType="1"/>
          </p:cNvSpPr>
          <p:nvPr/>
        </p:nvSpPr>
        <p:spPr bwMode="auto">
          <a:xfrm flipV="1">
            <a:off x="1954213" y="2716751"/>
            <a:ext cx="0" cy="580743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607" name="Line 52"/>
          <p:cNvSpPr>
            <a:spLocks noChangeAspect="1" noChangeShapeType="1"/>
          </p:cNvSpPr>
          <p:nvPr/>
        </p:nvSpPr>
        <p:spPr bwMode="auto">
          <a:xfrm flipH="1" flipV="1">
            <a:off x="3978007" y="4483161"/>
            <a:ext cx="76468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608" name="Line 53"/>
          <p:cNvSpPr>
            <a:spLocks noChangeAspect="1" noChangeShapeType="1"/>
          </p:cNvSpPr>
          <p:nvPr/>
        </p:nvSpPr>
        <p:spPr bwMode="auto">
          <a:xfrm flipV="1">
            <a:off x="3978007" y="4277384"/>
            <a:ext cx="0" cy="205777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609" name="Line 54"/>
          <p:cNvSpPr>
            <a:spLocks noChangeAspect="1" noChangeShapeType="1"/>
          </p:cNvSpPr>
          <p:nvPr/>
        </p:nvSpPr>
        <p:spPr bwMode="auto">
          <a:xfrm flipV="1">
            <a:off x="3978007" y="4277384"/>
            <a:ext cx="76468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610" name="Line 55"/>
          <p:cNvSpPr>
            <a:spLocks noChangeAspect="1" noChangeShapeType="1"/>
          </p:cNvSpPr>
          <p:nvPr/>
        </p:nvSpPr>
        <p:spPr bwMode="auto">
          <a:xfrm flipV="1">
            <a:off x="3926857" y="4277384"/>
            <a:ext cx="0" cy="205777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611" name="Line 56"/>
          <p:cNvSpPr>
            <a:spLocks noChangeAspect="1" noChangeShapeType="1"/>
          </p:cNvSpPr>
          <p:nvPr/>
        </p:nvSpPr>
        <p:spPr bwMode="auto">
          <a:xfrm flipH="1" flipV="1">
            <a:off x="3748088" y="4380273"/>
            <a:ext cx="178769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613" name="Line 58"/>
          <p:cNvSpPr>
            <a:spLocks noChangeAspect="1" noChangeShapeType="1"/>
          </p:cNvSpPr>
          <p:nvPr/>
        </p:nvSpPr>
        <p:spPr bwMode="auto">
          <a:xfrm flipV="1">
            <a:off x="4054475" y="4485316"/>
            <a:ext cx="0" cy="270834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600" name="Line 60"/>
          <p:cNvSpPr>
            <a:spLocks noChangeAspect="1" noChangeShapeType="1"/>
          </p:cNvSpPr>
          <p:nvPr/>
        </p:nvSpPr>
        <p:spPr bwMode="auto">
          <a:xfrm flipH="1" flipV="1">
            <a:off x="3978007" y="5756814"/>
            <a:ext cx="76468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601" name="Line 61"/>
          <p:cNvSpPr>
            <a:spLocks noChangeAspect="1" noChangeShapeType="1"/>
          </p:cNvSpPr>
          <p:nvPr/>
        </p:nvSpPr>
        <p:spPr bwMode="auto">
          <a:xfrm flipV="1">
            <a:off x="3978007" y="5551703"/>
            <a:ext cx="0" cy="20511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602" name="Line 62"/>
          <p:cNvSpPr>
            <a:spLocks noChangeAspect="1" noChangeShapeType="1"/>
          </p:cNvSpPr>
          <p:nvPr/>
        </p:nvSpPr>
        <p:spPr bwMode="auto">
          <a:xfrm flipV="1">
            <a:off x="3978007" y="5551703"/>
            <a:ext cx="76468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603" name="Line 63"/>
          <p:cNvSpPr>
            <a:spLocks noChangeAspect="1" noChangeShapeType="1"/>
          </p:cNvSpPr>
          <p:nvPr/>
        </p:nvSpPr>
        <p:spPr bwMode="auto">
          <a:xfrm flipV="1">
            <a:off x="3926857" y="5551703"/>
            <a:ext cx="0" cy="20511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604" name="Line 64"/>
          <p:cNvSpPr>
            <a:spLocks noChangeAspect="1" noChangeShapeType="1"/>
          </p:cNvSpPr>
          <p:nvPr/>
        </p:nvSpPr>
        <p:spPr bwMode="auto">
          <a:xfrm flipH="1" flipV="1">
            <a:off x="3748088" y="5654258"/>
            <a:ext cx="178769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605" name="Line 65"/>
          <p:cNvSpPr>
            <a:spLocks noChangeAspect="1" noChangeShapeType="1"/>
          </p:cNvSpPr>
          <p:nvPr/>
        </p:nvSpPr>
        <p:spPr bwMode="auto">
          <a:xfrm flipV="1">
            <a:off x="4054475" y="5414963"/>
            <a:ext cx="0" cy="13674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606" name="Line 66"/>
          <p:cNvSpPr>
            <a:spLocks noChangeAspect="1" noChangeShapeType="1"/>
          </p:cNvSpPr>
          <p:nvPr/>
        </p:nvSpPr>
        <p:spPr bwMode="auto">
          <a:xfrm flipV="1">
            <a:off x="4054475" y="5767173"/>
            <a:ext cx="0" cy="13674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93" name="Line 68"/>
          <p:cNvSpPr>
            <a:spLocks noChangeAspect="1" noChangeShapeType="1"/>
          </p:cNvSpPr>
          <p:nvPr/>
        </p:nvSpPr>
        <p:spPr bwMode="auto">
          <a:xfrm flipH="1" flipV="1">
            <a:off x="3978007" y="5404389"/>
            <a:ext cx="76468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94" name="Line 69"/>
          <p:cNvSpPr>
            <a:spLocks noChangeAspect="1" noChangeShapeType="1"/>
          </p:cNvSpPr>
          <p:nvPr/>
        </p:nvSpPr>
        <p:spPr bwMode="auto">
          <a:xfrm flipV="1">
            <a:off x="3978007" y="5199278"/>
            <a:ext cx="0" cy="20511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95" name="Line 70"/>
          <p:cNvSpPr>
            <a:spLocks noChangeAspect="1" noChangeShapeType="1"/>
          </p:cNvSpPr>
          <p:nvPr/>
        </p:nvSpPr>
        <p:spPr bwMode="auto">
          <a:xfrm flipV="1">
            <a:off x="3978007" y="5199278"/>
            <a:ext cx="76468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96" name="Line 71"/>
          <p:cNvSpPr>
            <a:spLocks noChangeAspect="1" noChangeShapeType="1"/>
          </p:cNvSpPr>
          <p:nvPr/>
        </p:nvSpPr>
        <p:spPr bwMode="auto">
          <a:xfrm flipV="1">
            <a:off x="3926857" y="5199278"/>
            <a:ext cx="0" cy="20511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97" name="Line 72"/>
          <p:cNvSpPr>
            <a:spLocks noChangeAspect="1" noChangeShapeType="1"/>
          </p:cNvSpPr>
          <p:nvPr/>
        </p:nvSpPr>
        <p:spPr bwMode="auto">
          <a:xfrm flipH="1" flipV="1">
            <a:off x="3748088" y="5301833"/>
            <a:ext cx="178769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86" name="Line 76"/>
          <p:cNvSpPr>
            <a:spLocks noChangeAspect="1" noChangeShapeType="1"/>
          </p:cNvSpPr>
          <p:nvPr/>
        </p:nvSpPr>
        <p:spPr bwMode="auto">
          <a:xfrm flipH="1" flipV="1">
            <a:off x="3978007" y="4948776"/>
            <a:ext cx="76468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87" name="Line 77"/>
          <p:cNvSpPr>
            <a:spLocks noChangeAspect="1" noChangeShapeType="1"/>
          </p:cNvSpPr>
          <p:nvPr/>
        </p:nvSpPr>
        <p:spPr bwMode="auto">
          <a:xfrm flipV="1">
            <a:off x="3978007" y="4743665"/>
            <a:ext cx="0" cy="20511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88" name="Line 78"/>
          <p:cNvSpPr>
            <a:spLocks noChangeAspect="1" noChangeShapeType="1"/>
          </p:cNvSpPr>
          <p:nvPr/>
        </p:nvSpPr>
        <p:spPr bwMode="auto">
          <a:xfrm flipV="1">
            <a:off x="3978007" y="4743665"/>
            <a:ext cx="76468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89" name="Line 79"/>
          <p:cNvSpPr>
            <a:spLocks noChangeAspect="1" noChangeShapeType="1"/>
          </p:cNvSpPr>
          <p:nvPr/>
        </p:nvSpPr>
        <p:spPr bwMode="auto">
          <a:xfrm flipV="1">
            <a:off x="3926857" y="4743665"/>
            <a:ext cx="0" cy="20511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90" name="Line 80"/>
          <p:cNvSpPr>
            <a:spLocks noChangeAspect="1" noChangeShapeType="1"/>
          </p:cNvSpPr>
          <p:nvPr/>
        </p:nvSpPr>
        <p:spPr bwMode="auto">
          <a:xfrm flipH="1" flipV="1">
            <a:off x="3748088" y="4846220"/>
            <a:ext cx="178769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92" name="Line 82"/>
          <p:cNvSpPr>
            <a:spLocks noChangeAspect="1" noChangeShapeType="1"/>
          </p:cNvSpPr>
          <p:nvPr/>
        </p:nvSpPr>
        <p:spPr bwMode="auto">
          <a:xfrm flipV="1">
            <a:off x="4054475" y="4950896"/>
            <a:ext cx="0" cy="256103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79" name="Line 84"/>
          <p:cNvSpPr>
            <a:spLocks noChangeAspect="1" noChangeShapeType="1"/>
          </p:cNvSpPr>
          <p:nvPr/>
        </p:nvSpPr>
        <p:spPr bwMode="auto">
          <a:xfrm flipH="1" flipV="1">
            <a:off x="3978007" y="4016914"/>
            <a:ext cx="76468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80" name="Line 85"/>
          <p:cNvSpPr>
            <a:spLocks noChangeAspect="1" noChangeShapeType="1"/>
          </p:cNvSpPr>
          <p:nvPr/>
        </p:nvSpPr>
        <p:spPr bwMode="auto">
          <a:xfrm flipV="1">
            <a:off x="3978007" y="3811803"/>
            <a:ext cx="0" cy="20511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81" name="Line 86"/>
          <p:cNvSpPr>
            <a:spLocks noChangeAspect="1" noChangeShapeType="1"/>
          </p:cNvSpPr>
          <p:nvPr/>
        </p:nvSpPr>
        <p:spPr bwMode="auto">
          <a:xfrm flipV="1">
            <a:off x="3978007" y="3811803"/>
            <a:ext cx="76468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82" name="Line 87"/>
          <p:cNvSpPr>
            <a:spLocks noChangeAspect="1" noChangeShapeType="1"/>
          </p:cNvSpPr>
          <p:nvPr/>
        </p:nvSpPr>
        <p:spPr bwMode="auto">
          <a:xfrm flipV="1">
            <a:off x="3926857" y="3811803"/>
            <a:ext cx="0" cy="20511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83" name="Line 88"/>
          <p:cNvSpPr>
            <a:spLocks noChangeAspect="1" noChangeShapeType="1"/>
          </p:cNvSpPr>
          <p:nvPr/>
        </p:nvSpPr>
        <p:spPr bwMode="auto">
          <a:xfrm flipH="1" flipV="1">
            <a:off x="3748088" y="3914358"/>
            <a:ext cx="178769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84" name="Line 89"/>
          <p:cNvSpPr>
            <a:spLocks noChangeAspect="1" noChangeShapeType="1"/>
          </p:cNvSpPr>
          <p:nvPr/>
        </p:nvSpPr>
        <p:spPr bwMode="auto">
          <a:xfrm flipV="1">
            <a:off x="4054475" y="3675063"/>
            <a:ext cx="0" cy="13674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85" name="Line 90"/>
          <p:cNvSpPr>
            <a:spLocks noChangeAspect="1" noChangeShapeType="1"/>
          </p:cNvSpPr>
          <p:nvPr/>
        </p:nvSpPr>
        <p:spPr bwMode="auto">
          <a:xfrm flipV="1">
            <a:off x="4054475" y="4027272"/>
            <a:ext cx="0" cy="250111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72" name="Line 92"/>
          <p:cNvSpPr>
            <a:spLocks noChangeAspect="1" noChangeShapeType="1"/>
          </p:cNvSpPr>
          <p:nvPr/>
        </p:nvSpPr>
        <p:spPr bwMode="auto">
          <a:xfrm flipH="1" flipV="1">
            <a:off x="2392095" y="4707476"/>
            <a:ext cx="76468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73" name="Line 93"/>
          <p:cNvSpPr>
            <a:spLocks noChangeAspect="1" noChangeShapeType="1"/>
          </p:cNvSpPr>
          <p:nvPr/>
        </p:nvSpPr>
        <p:spPr bwMode="auto">
          <a:xfrm flipV="1">
            <a:off x="2392095" y="4502365"/>
            <a:ext cx="0" cy="20511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74" name="Line 94"/>
          <p:cNvSpPr>
            <a:spLocks noChangeAspect="1" noChangeShapeType="1"/>
          </p:cNvSpPr>
          <p:nvPr/>
        </p:nvSpPr>
        <p:spPr bwMode="auto">
          <a:xfrm flipV="1">
            <a:off x="2392095" y="4502365"/>
            <a:ext cx="76468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75" name="Line 95"/>
          <p:cNvSpPr>
            <a:spLocks noChangeAspect="1" noChangeShapeType="1"/>
          </p:cNvSpPr>
          <p:nvPr/>
        </p:nvSpPr>
        <p:spPr bwMode="auto">
          <a:xfrm flipV="1">
            <a:off x="2340944" y="4502365"/>
            <a:ext cx="0" cy="20511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76" name="Line 96"/>
          <p:cNvSpPr>
            <a:spLocks noChangeAspect="1" noChangeShapeType="1"/>
          </p:cNvSpPr>
          <p:nvPr/>
        </p:nvSpPr>
        <p:spPr bwMode="auto">
          <a:xfrm flipH="1" flipV="1">
            <a:off x="2162175" y="4604920"/>
            <a:ext cx="178769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65" name="Line 100"/>
          <p:cNvSpPr>
            <a:spLocks noChangeAspect="1" noChangeShapeType="1"/>
          </p:cNvSpPr>
          <p:nvPr/>
        </p:nvSpPr>
        <p:spPr bwMode="auto">
          <a:xfrm flipH="1" flipV="1">
            <a:off x="1879545" y="4261512"/>
            <a:ext cx="76864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66" name="Line 101"/>
          <p:cNvSpPr>
            <a:spLocks noChangeAspect="1" noChangeShapeType="1"/>
          </p:cNvSpPr>
          <p:nvPr/>
        </p:nvSpPr>
        <p:spPr bwMode="auto">
          <a:xfrm flipV="1">
            <a:off x="1879545" y="4055735"/>
            <a:ext cx="0" cy="205777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67" name="Line 102"/>
          <p:cNvSpPr>
            <a:spLocks noChangeAspect="1" noChangeShapeType="1"/>
          </p:cNvSpPr>
          <p:nvPr/>
        </p:nvSpPr>
        <p:spPr bwMode="auto">
          <a:xfrm flipV="1">
            <a:off x="1879545" y="4055735"/>
            <a:ext cx="76864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68" name="Line 103"/>
          <p:cNvSpPr>
            <a:spLocks noChangeAspect="1" noChangeShapeType="1"/>
          </p:cNvSpPr>
          <p:nvPr/>
        </p:nvSpPr>
        <p:spPr bwMode="auto">
          <a:xfrm flipV="1">
            <a:off x="1828129" y="4055735"/>
            <a:ext cx="0" cy="205777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69" name="Line 104"/>
          <p:cNvSpPr>
            <a:spLocks noChangeAspect="1" noChangeShapeType="1"/>
          </p:cNvSpPr>
          <p:nvPr/>
        </p:nvSpPr>
        <p:spPr bwMode="auto">
          <a:xfrm flipH="1" flipV="1">
            <a:off x="1648434" y="4158624"/>
            <a:ext cx="179695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58" name="Line 108"/>
          <p:cNvSpPr>
            <a:spLocks noChangeAspect="1" noChangeShapeType="1"/>
          </p:cNvSpPr>
          <p:nvPr/>
        </p:nvSpPr>
        <p:spPr bwMode="auto">
          <a:xfrm flipH="1" flipV="1">
            <a:off x="3516353" y="5542023"/>
            <a:ext cx="76468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59" name="Line 109"/>
          <p:cNvSpPr>
            <a:spLocks noChangeAspect="1" noChangeShapeType="1"/>
          </p:cNvSpPr>
          <p:nvPr/>
        </p:nvSpPr>
        <p:spPr bwMode="auto">
          <a:xfrm flipV="1">
            <a:off x="3516353" y="5336247"/>
            <a:ext cx="0" cy="205776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60" name="Line 110"/>
          <p:cNvSpPr>
            <a:spLocks noChangeAspect="1" noChangeShapeType="1"/>
          </p:cNvSpPr>
          <p:nvPr/>
        </p:nvSpPr>
        <p:spPr bwMode="auto">
          <a:xfrm flipV="1">
            <a:off x="3516353" y="5336247"/>
            <a:ext cx="76468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61" name="Line 111"/>
          <p:cNvSpPr>
            <a:spLocks noChangeAspect="1" noChangeShapeType="1"/>
          </p:cNvSpPr>
          <p:nvPr/>
        </p:nvSpPr>
        <p:spPr bwMode="auto">
          <a:xfrm flipV="1">
            <a:off x="3465202" y="5336247"/>
            <a:ext cx="0" cy="205776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62" name="Line 112"/>
          <p:cNvSpPr>
            <a:spLocks noChangeAspect="1" noChangeShapeType="1"/>
          </p:cNvSpPr>
          <p:nvPr/>
        </p:nvSpPr>
        <p:spPr bwMode="auto">
          <a:xfrm flipH="1" flipV="1">
            <a:off x="3286433" y="5439135"/>
            <a:ext cx="178769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63" name="Line 113"/>
          <p:cNvSpPr>
            <a:spLocks noChangeAspect="1" noChangeShapeType="1"/>
          </p:cNvSpPr>
          <p:nvPr/>
        </p:nvSpPr>
        <p:spPr bwMode="auto">
          <a:xfrm flipV="1">
            <a:off x="3592821" y="5062537"/>
            <a:ext cx="0" cy="273709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64" name="Line 114"/>
          <p:cNvSpPr>
            <a:spLocks noChangeAspect="1" noChangeShapeType="1"/>
          </p:cNvSpPr>
          <p:nvPr/>
        </p:nvSpPr>
        <p:spPr bwMode="auto">
          <a:xfrm flipV="1">
            <a:off x="3592821" y="5544178"/>
            <a:ext cx="0" cy="371854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51" name="Line 116"/>
          <p:cNvSpPr>
            <a:spLocks noChangeAspect="1" noChangeShapeType="1"/>
          </p:cNvSpPr>
          <p:nvPr/>
        </p:nvSpPr>
        <p:spPr bwMode="auto">
          <a:xfrm flipH="1" flipV="1">
            <a:off x="2941670" y="5166264"/>
            <a:ext cx="76468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52" name="Line 117"/>
          <p:cNvSpPr>
            <a:spLocks noChangeAspect="1" noChangeShapeType="1"/>
          </p:cNvSpPr>
          <p:nvPr/>
        </p:nvSpPr>
        <p:spPr bwMode="auto">
          <a:xfrm flipV="1">
            <a:off x="2941670" y="4961153"/>
            <a:ext cx="0" cy="20511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53" name="Line 118"/>
          <p:cNvSpPr>
            <a:spLocks noChangeAspect="1" noChangeShapeType="1"/>
          </p:cNvSpPr>
          <p:nvPr/>
        </p:nvSpPr>
        <p:spPr bwMode="auto">
          <a:xfrm flipV="1">
            <a:off x="2941670" y="4961153"/>
            <a:ext cx="76468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54" name="Line 119"/>
          <p:cNvSpPr>
            <a:spLocks noChangeAspect="1" noChangeShapeType="1"/>
          </p:cNvSpPr>
          <p:nvPr/>
        </p:nvSpPr>
        <p:spPr bwMode="auto">
          <a:xfrm flipV="1">
            <a:off x="2890520" y="4961153"/>
            <a:ext cx="0" cy="20511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55" name="Line 120"/>
          <p:cNvSpPr>
            <a:spLocks noChangeAspect="1" noChangeShapeType="1"/>
          </p:cNvSpPr>
          <p:nvPr/>
        </p:nvSpPr>
        <p:spPr bwMode="auto">
          <a:xfrm flipH="1" flipV="1">
            <a:off x="2711751" y="5063708"/>
            <a:ext cx="178769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427" name="Line 123"/>
          <p:cNvSpPr>
            <a:spLocks noChangeAspect="1" noChangeShapeType="1"/>
          </p:cNvSpPr>
          <p:nvPr/>
        </p:nvSpPr>
        <p:spPr bwMode="auto">
          <a:xfrm flipV="1">
            <a:off x="2468563" y="4146550"/>
            <a:ext cx="1592262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428" name="Line 124"/>
          <p:cNvSpPr>
            <a:spLocks noChangeAspect="1" noChangeShapeType="1"/>
          </p:cNvSpPr>
          <p:nvPr/>
        </p:nvSpPr>
        <p:spPr bwMode="auto">
          <a:xfrm flipV="1">
            <a:off x="1957388" y="3670300"/>
            <a:ext cx="2058987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430" name="Line 126"/>
          <p:cNvSpPr>
            <a:spLocks noChangeAspect="1" noChangeShapeType="1"/>
          </p:cNvSpPr>
          <p:nvPr/>
        </p:nvSpPr>
        <p:spPr bwMode="auto">
          <a:xfrm flipV="1">
            <a:off x="2468563" y="4707475"/>
            <a:ext cx="0" cy="1208558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431" name="Line 127"/>
          <p:cNvSpPr>
            <a:spLocks noChangeAspect="1" noChangeShapeType="1"/>
          </p:cNvSpPr>
          <p:nvPr/>
        </p:nvSpPr>
        <p:spPr bwMode="auto">
          <a:xfrm flipV="1">
            <a:off x="1956409" y="4260034"/>
            <a:ext cx="0" cy="16560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432" name="Line 128"/>
          <p:cNvSpPr>
            <a:spLocks noChangeAspect="1" noChangeShapeType="1"/>
          </p:cNvSpPr>
          <p:nvPr/>
        </p:nvSpPr>
        <p:spPr bwMode="auto">
          <a:xfrm flipV="1">
            <a:off x="1956409" y="3510022"/>
            <a:ext cx="0" cy="5400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433" name="Line 129"/>
          <p:cNvSpPr>
            <a:spLocks noChangeAspect="1" noChangeShapeType="1"/>
          </p:cNvSpPr>
          <p:nvPr/>
        </p:nvSpPr>
        <p:spPr bwMode="auto">
          <a:xfrm flipV="1">
            <a:off x="3011488" y="4611687"/>
            <a:ext cx="0" cy="347447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44" name="Line 131"/>
          <p:cNvSpPr>
            <a:spLocks noChangeAspect="1" noChangeShapeType="1"/>
          </p:cNvSpPr>
          <p:nvPr/>
        </p:nvSpPr>
        <p:spPr bwMode="auto">
          <a:xfrm flipH="1" flipV="1">
            <a:off x="1881836" y="2716751"/>
            <a:ext cx="76468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45" name="Line 132"/>
          <p:cNvSpPr>
            <a:spLocks noChangeAspect="1" noChangeShapeType="1"/>
          </p:cNvSpPr>
          <p:nvPr/>
        </p:nvSpPr>
        <p:spPr bwMode="auto">
          <a:xfrm flipV="1">
            <a:off x="1881836" y="2511640"/>
            <a:ext cx="0" cy="20511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46" name="Line 133"/>
          <p:cNvSpPr>
            <a:spLocks noChangeAspect="1" noChangeShapeType="1"/>
          </p:cNvSpPr>
          <p:nvPr/>
        </p:nvSpPr>
        <p:spPr bwMode="auto">
          <a:xfrm flipV="1">
            <a:off x="1881836" y="2511918"/>
            <a:ext cx="76468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47" name="Line 134"/>
          <p:cNvSpPr>
            <a:spLocks noChangeAspect="1" noChangeShapeType="1"/>
          </p:cNvSpPr>
          <p:nvPr/>
        </p:nvSpPr>
        <p:spPr bwMode="auto">
          <a:xfrm flipV="1">
            <a:off x="1830686" y="2511640"/>
            <a:ext cx="0" cy="20511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48" name="Line 135"/>
          <p:cNvSpPr>
            <a:spLocks noChangeAspect="1" noChangeShapeType="1"/>
          </p:cNvSpPr>
          <p:nvPr/>
        </p:nvSpPr>
        <p:spPr bwMode="auto">
          <a:xfrm flipH="1" flipV="1">
            <a:off x="1651917" y="2614195"/>
            <a:ext cx="178769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435" name="Line 138"/>
          <p:cNvSpPr>
            <a:spLocks noChangeAspect="1" noChangeShapeType="1"/>
          </p:cNvSpPr>
          <p:nvPr/>
        </p:nvSpPr>
        <p:spPr bwMode="auto">
          <a:xfrm flipV="1">
            <a:off x="1954213" y="3162300"/>
            <a:ext cx="10440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37" name="Line 140"/>
          <p:cNvSpPr>
            <a:spLocks noChangeAspect="1" noChangeShapeType="1"/>
          </p:cNvSpPr>
          <p:nvPr/>
        </p:nvSpPr>
        <p:spPr bwMode="auto">
          <a:xfrm flipH="1" flipV="1">
            <a:off x="1879545" y="3510023"/>
            <a:ext cx="76864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38" name="Line 141"/>
          <p:cNvSpPr>
            <a:spLocks noChangeAspect="1" noChangeShapeType="1"/>
          </p:cNvSpPr>
          <p:nvPr/>
        </p:nvSpPr>
        <p:spPr bwMode="auto">
          <a:xfrm flipV="1">
            <a:off x="1879545" y="3304247"/>
            <a:ext cx="0" cy="205776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39" name="Line 142"/>
          <p:cNvSpPr>
            <a:spLocks noChangeAspect="1" noChangeShapeType="1"/>
          </p:cNvSpPr>
          <p:nvPr/>
        </p:nvSpPr>
        <p:spPr bwMode="auto">
          <a:xfrm flipV="1">
            <a:off x="1879545" y="3304247"/>
            <a:ext cx="76864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40" name="Line 143"/>
          <p:cNvSpPr>
            <a:spLocks noChangeAspect="1" noChangeShapeType="1"/>
          </p:cNvSpPr>
          <p:nvPr/>
        </p:nvSpPr>
        <p:spPr bwMode="auto">
          <a:xfrm flipV="1">
            <a:off x="1828129" y="3304247"/>
            <a:ext cx="0" cy="205776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41" name="Line 144"/>
          <p:cNvSpPr>
            <a:spLocks noChangeAspect="1" noChangeShapeType="1"/>
          </p:cNvSpPr>
          <p:nvPr/>
        </p:nvSpPr>
        <p:spPr bwMode="auto">
          <a:xfrm flipH="1" flipV="1">
            <a:off x="1648434" y="3407135"/>
            <a:ext cx="179695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437" name="Line 147"/>
          <p:cNvSpPr>
            <a:spLocks noChangeAspect="1" noChangeShapeType="1"/>
          </p:cNvSpPr>
          <p:nvPr/>
        </p:nvSpPr>
        <p:spPr bwMode="auto">
          <a:xfrm flipV="1">
            <a:off x="1954213" y="1168099"/>
            <a:ext cx="0" cy="1343819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438" name="Text Box 148"/>
          <p:cNvSpPr txBox="1">
            <a:spLocks noChangeAspect="1" noChangeArrowheads="1"/>
          </p:cNvSpPr>
          <p:nvPr/>
        </p:nvSpPr>
        <p:spPr bwMode="auto">
          <a:xfrm>
            <a:off x="1373188" y="3286125"/>
            <a:ext cx="527050" cy="309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>
                <a:latin typeface="Helvetica" pitchFamily="34" charset="0"/>
              </a:rPr>
              <a:t>G</a:t>
            </a:r>
            <a:r>
              <a:rPr lang="en-US" altLang="sv-SE" sz="1400" baseline="-25000">
                <a:latin typeface="Helvetica" pitchFamily="34" charset="0"/>
              </a:rPr>
              <a:t>3</a:t>
            </a:r>
            <a:endParaRPr lang="en-US" altLang="sv-SE"/>
          </a:p>
        </p:txBody>
      </p:sp>
      <p:sp>
        <p:nvSpPr>
          <p:cNvPr id="16439" name="Text Box 149"/>
          <p:cNvSpPr txBox="1">
            <a:spLocks noChangeAspect="1" noChangeArrowheads="1"/>
          </p:cNvSpPr>
          <p:nvPr/>
        </p:nvSpPr>
        <p:spPr bwMode="auto">
          <a:xfrm>
            <a:off x="2981325" y="5229225"/>
            <a:ext cx="525463" cy="309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>
                <a:latin typeface="Helvetica" pitchFamily="34" charset="0"/>
              </a:rPr>
              <a:t>G</a:t>
            </a:r>
            <a:r>
              <a:rPr lang="en-US" altLang="sv-SE" sz="1400" baseline="-25000">
                <a:latin typeface="Helvetica" pitchFamily="34" charset="0"/>
              </a:rPr>
              <a:t>0</a:t>
            </a:r>
            <a:endParaRPr lang="en-US" altLang="sv-SE" sz="1400"/>
          </a:p>
        </p:txBody>
      </p:sp>
      <p:sp>
        <p:nvSpPr>
          <p:cNvPr id="16440" name="Text Box 150"/>
          <p:cNvSpPr txBox="1">
            <a:spLocks noChangeAspect="1" noChangeArrowheads="1"/>
          </p:cNvSpPr>
          <p:nvPr/>
        </p:nvSpPr>
        <p:spPr bwMode="auto">
          <a:xfrm>
            <a:off x="2441602" y="4943316"/>
            <a:ext cx="525463" cy="311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 dirty="0">
                <a:latin typeface="Helvetica" pitchFamily="34" charset="0"/>
              </a:rPr>
              <a:t>G</a:t>
            </a:r>
            <a:r>
              <a:rPr lang="en-US" altLang="sv-SE" sz="1400" baseline="-25000" dirty="0">
                <a:latin typeface="Helvetica" pitchFamily="34" charset="0"/>
              </a:rPr>
              <a:t>1</a:t>
            </a:r>
            <a:endParaRPr lang="en-US" altLang="sv-SE" sz="1400" dirty="0"/>
          </a:p>
        </p:txBody>
      </p:sp>
      <p:sp>
        <p:nvSpPr>
          <p:cNvPr id="16441" name="Text Box 151"/>
          <p:cNvSpPr txBox="1">
            <a:spLocks noChangeAspect="1" noChangeArrowheads="1"/>
          </p:cNvSpPr>
          <p:nvPr/>
        </p:nvSpPr>
        <p:spPr bwMode="auto">
          <a:xfrm>
            <a:off x="1884390" y="4479766"/>
            <a:ext cx="525462" cy="311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 dirty="0">
                <a:latin typeface="Helvetica" pitchFamily="34" charset="0"/>
              </a:rPr>
              <a:t>G</a:t>
            </a:r>
            <a:r>
              <a:rPr lang="en-US" altLang="sv-SE" sz="1400" baseline="-25000" dirty="0">
                <a:latin typeface="Helvetica" pitchFamily="34" charset="0"/>
              </a:rPr>
              <a:t>2</a:t>
            </a:r>
            <a:endParaRPr lang="en-US" altLang="sv-SE" sz="1400" dirty="0"/>
          </a:p>
        </p:txBody>
      </p:sp>
      <p:sp>
        <p:nvSpPr>
          <p:cNvPr id="16442" name="Text Box 152"/>
          <p:cNvSpPr txBox="1">
            <a:spLocks noChangeAspect="1" noChangeArrowheads="1"/>
          </p:cNvSpPr>
          <p:nvPr/>
        </p:nvSpPr>
        <p:spPr bwMode="auto">
          <a:xfrm>
            <a:off x="1373188" y="4023326"/>
            <a:ext cx="527050" cy="311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 dirty="0" smtClean="0">
                <a:latin typeface="Helvetica" pitchFamily="34" charset="0"/>
              </a:rPr>
              <a:t>G</a:t>
            </a:r>
            <a:r>
              <a:rPr lang="en-US" altLang="sv-SE" sz="1400" baseline="-25000" dirty="0" smtClean="0">
                <a:latin typeface="Helvetica" pitchFamily="34" charset="0"/>
              </a:rPr>
              <a:t>3</a:t>
            </a:r>
            <a:endParaRPr lang="en-US" altLang="sv-SE" sz="1400" dirty="0"/>
          </a:p>
        </p:txBody>
      </p:sp>
      <p:sp>
        <p:nvSpPr>
          <p:cNvPr id="16443" name="Text Box 153"/>
          <p:cNvSpPr txBox="1">
            <a:spLocks noChangeAspect="1" noChangeArrowheads="1"/>
          </p:cNvSpPr>
          <p:nvPr/>
        </p:nvSpPr>
        <p:spPr bwMode="auto">
          <a:xfrm>
            <a:off x="1397000" y="2482850"/>
            <a:ext cx="527050" cy="311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 dirty="0">
                <a:latin typeface="Helvetica" pitchFamily="34" charset="0"/>
              </a:rPr>
              <a:t>P</a:t>
            </a:r>
            <a:r>
              <a:rPr lang="en-US" altLang="sv-SE" sz="1400" baseline="-25000" dirty="0">
                <a:latin typeface="Helvetica" pitchFamily="34" charset="0"/>
              </a:rPr>
              <a:t>3</a:t>
            </a:r>
            <a:endParaRPr lang="en-US" altLang="sv-SE" dirty="0"/>
          </a:p>
        </p:txBody>
      </p:sp>
      <p:sp>
        <p:nvSpPr>
          <p:cNvPr id="16444" name="Text Box 154"/>
          <p:cNvSpPr txBox="1">
            <a:spLocks noChangeAspect="1" noChangeArrowheads="1"/>
          </p:cNvSpPr>
          <p:nvPr/>
        </p:nvSpPr>
        <p:spPr bwMode="auto">
          <a:xfrm>
            <a:off x="3490913" y="3767138"/>
            <a:ext cx="527050" cy="311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>
                <a:latin typeface="Helvetica" pitchFamily="34" charset="0"/>
              </a:rPr>
              <a:t>P</a:t>
            </a:r>
            <a:r>
              <a:rPr lang="en-US" altLang="sv-SE" sz="1400" baseline="-25000">
                <a:latin typeface="Helvetica" pitchFamily="34" charset="0"/>
              </a:rPr>
              <a:t>3</a:t>
            </a:r>
            <a:endParaRPr lang="en-US" altLang="sv-SE"/>
          </a:p>
        </p:txBody>
      </p:sp>
      <p:sp>
        <p:nvSpPr>
          <p:cNvPr id="16445" name="Text Box 155"/>
          <p:cNvSpPr txBox="1">
            <a:spLocks noChangeAspect="1" noChangeArrowheads="1"/>
          </p:cNvSpPr>
          <p:nvPr/>
        </p:nvSpPr>
        <p:spPr bwMode="auto">
          <a:xfrm>
            <a:off x="3490913" y="4240213"/>
            <a:ext cx="527050" cy="311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>
                <a:latin typeface="Helvetica" pitchFamily="34" charset="0"/>
              </a:rPr>
              <a:t>P</a:t>
            </a:r>
            <a:r>
              <a:rPr lang="en-US" altLang="sv-SE" sz="1400" baseline="-25000">
                <a:latin typeface="Helvetica" pitchFamily="34" charset="0"/>
              </a:rPr>
              <a:t>2</a:t>
            </a:r>
            <a:endParaRPr lang="en-US" altLang="sv-SE" sz="1400"/>
          </a:p>
        </p:txBody>
      </p:sp>
      <p:sp>
        <p:nvSpPr>
          <p:cNvPr id="16446" name="Text Box 156"/>
          <p:cNvSpPr txBox="1">
            <a:spLocks noChangeAspect="1" noChangeArrowheads="1"/>
          </p:cNvSpPr>
          <p:nvPr/>
        </p:nvSpPr>
        <p:spPr bwMode="auto">
          <a:xfrm>
            <a:off x="3490913" y="4706938"/>
            <a:ext cx="527050" cy="309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>
                <a:latin typeface="Helvetica" pitchFamily="34" charset="0"/>
              </a:rPr>
              <a:t>P</a:t>
            </a:r>
            <a:r>
              <a:rPr lang="en-US" altLang="sv-SE" sz="1400" baseline="-25000">
                <a:latin typeface="Helvetica" pitchFamily="34" charset="0"/>
              </a:rPr>
              <a:t>1</a:t>
            </a:r>
            <a:endParaRPr lang="en-US" altLang="sv-SE" sz="1400"/>
          </a:p>
        </p:txBody>
      </p:sp>
      <p:sp>
        <p:nvSpPr>
          <p:cNvPr id="16450" name="Text Box 160"/>
          <p:cNvSpPr txBox="1">
            <a:spLocks noChangeAspect="1" noChangeArrowheads="1"/>
          </p:cNvSpPr>
          <p:nvPr/>
        </p:nvSpPr>
        <p:spPr bwMode="auto">
          <a:xfrm>
            <a:off x="1891719" y="1288206"/>
            <a:ext cx="525462" cy="309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 dirty="0">
                <a:latin typeface="Helvetica" pitchFamily="34" charset="0"/>
              </a:rPr>
              <a:t>G</a:t>
            </a:r>
            <a:r>
              <a:rPr lang="en-US" altLang="sv-SE" sz="1400" baseline="-25000" dirty="0" smtClean="0">
                <a:latin typeface="Helvetica" pitchFamily="34" charset="0"/>
              </a:rPr>
              <a:t>2</a:t>
            </a:r>
            <a:endParaRPr lang="en-US" altLang="sv-SE" dirty="0"/>
          </a:p>
        </p:txBody>
      </p:sp>
      <p:sp>
        <p:nvSpPr>
          <p:cNvPr id="16452" name="Text Box 162"/>
          <p:cNvSpPr txBox="1">
            <a:spLocks noChangeAspect="1" noChangeArrowheads="1"/>
          </p:cNvSpPr>
          <p:nvPr/>
        </p:nvSpPr>
        <p:spPr bwMode="auto">
          <a:xfrm>
            <a:off x="2415649" y="2799209"/>
            <a:ext cx="527050" cy="311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 dirty="0">
                <a:latin typeface="Helvetica" pitchFamily="34" charset="0"/>
              </a:rPr>
              <a:t>G</a:t>
            </a:r>
            <a:r>
              <a:rPr lang="en-US" altLang="sv-SE" sz="1400" baseline="-25000" dirty="0" smtClean="0">
                <a:latin typeface="Helvetica" pitchFamily="34" charset="0"/>
              </a:rPr>
              <a:t>1</a:t>
            </a:r>
            <a:endParaRPr lang="en-US" altLang="sv-SE" dirty="0"/>
          </a:p>
        </p:txBody>
      </p:sp>
      <p:sp>
        <p:nvSpPr>
          <p:cNvPr id="16453" name="Text Box 163"/>
          <p:cNvSpPr txBox="1">
            <a:spLocks noChangeAspect="1" noChangeArrowheads="1"/>
          </p:cNvSpPr>
          <p:nvPr/>
        </p:nvSpPr>
        <p:spPr bwMode="auto">
          <a:xfrm>
            <a:off x="2421097" y="2050518"/>
            <a:ext cx="525463" cy="311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 dirty="0">
                <a:latin typeface="Helvetica" pitchFamily="34" charset="0"/>
              </a:rPr>
              <a:t>P</a:t>
            </a:r>
            <a:r>
              <a:rPr lang="en-US" altLang="sv-SE" sz="1400" baseline="-25000" dirty="0" smtClean="0">
                <a:latin typeface="Helvetica" pitchFamily="34" charset="0"/>
              </a:rPr>
              <a:t>1</a:t>
            </a:r>
            <a:endParaRPr lang="en-US" altLang="sv-SE" dirty="0"/>
          </a:p>
        </p:txBody>
      </p:sp>
      <p:sp>
        <p:nvSpPr>
          <p:cNvPr id="16530" name="Line 167"/>
          <p:cNvSpPr>
            <a:spLocks noChangeAspect="1" noChangeShapeType="1"/>
          </p:cNvSpPr>
          <p:nvPr/>
        </p:nvSpPr>
        <p:spPr bwMode="auto">
          <a:xfrm flipH="1" flipV="1">
            <a:off x="2929861" y="2297279"/>
            <a:ext cx="76864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31" name="Line 168"/>
          <p:cNvSpPr>
            <a:spLocks noChangeAspect="1" noChangeShapeType="1"/>
          </p:cNvSpPr>
          <p:nvPr/>
        </p:nvSpPr>
        <p:spPr bwMode="auto">
          <a:xfrm flipV="1">
            <a:off x="2929861" y="2092168"/>
            <a:ext cx="0" cy="20511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32" name="Line 169"/>
          <p:cNvSpPr>
            <a:spLocks noChangeAspect="1" noChangeShapeType="1"/>
          </p:cNvSpPr>
          <p:nvPr/>
        </p:nvSpPr>
        <p:spPr bwMode="auto">
          <a:xfrm flipV="1">
            <a:off x="2929861" y="2092168"/>
            <a:ext cx="76864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33" name="Line 170"/>
          <p:cNvSpPr>
            <a:spLocks noChangeAspect="1" noChangeShapeType="1"/>
          </p:cNvSpPr>
          <p:nvPr/>
        </p:nvSpPr>
        <p:spPr bwMode="auto">
          <a:xfrm flipV="1">
            <a:off x="2878445" y="2092168"/>
            <a:ext cx="0" cy="20511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34" name="Line 171"/>
          <p:cNvSpPr>
            <a:spLocks noChangeAspect="1" noChangeShapeType="1"/>
          </p:cNvSpPr>
          <p:nvPr/>
        </p:nvSpPr>
        <p:spPr bwMode="auto">
          <a:xfrm flipH="1" flipV="1">
            <a:off x="2698750" y="2194723"/>
            <a:ext cx="179695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02" name="Line 199"/>
          <p:cNvSpPr>
            <a:spLocks noChangeAspect="1" noChangeShapeType="1"/>
          </p:cNvSpPr>
          <p:nvPr/>
        </p:nvSpPr>
        <p:spPr bwMode="auto">
          <a:xfrm flipH="1" flipV="1">
            <a:off x="2926782" y="3034858"/>
            <a:ext cx="76468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03" name="Line 200"/>
          <p:cNvSpPr>
            <a:spLocks noChangeAspect="1" noChangeShapeType="1"/>
          </p:cNvSpPr>
          <p:nvPr/>
        </p:nvSpPr>
        <p:spPr bwMode="auto">
          <a:xfrm flipV="1">
            <a:off x="2926782" y="2829747"/>
            <a:ext cx="0" cy="20511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04" name="Line 201"/>
          <p:cNvSpPr>
            <a:spLocks noChangeAspect="1" noChangeShapeType="1"/>
          </p:cNvSpPr>
          <p:nvPr/>
        </p:nvSpPr>
        <p:spPr bwMode="auto">
          <a:xfrm flipV="1">
            <a:off x="2926782" y="2829747"/>
            <a:ext cx="76468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05" name="Line 202"/>
          <p:cNvSpPr>
            <a:spLocks noChangeAspect="1" noChangeShapeType="1"/>
          </p:cNvSpPr>
          <p:nvPr/>
        </p:nvSpPr>
        <p:spPr bwMode="auto">
          <a:xfrm flipV="1">
            <a:off x="2875631" y="2829747"/>
            <a:ext cx="0" cy="20511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06" name="Line 203"/>
          <p:cNvSpPr>
            <a:spLocks noChangeAspect="1" noChangeShapeType="1"/>
          </p:cNvSpPr>
          <p:nvPr/>
        </p:nvSpPr>
        <p:spPr bwMode="auto">
          <a:xfrm flipH="1" flipV="1">
            <a:off x="2696862" y="2932302"/>
            <a:ext cx="178769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08" name="Line 205"/>
          <p:cNvSpPr>
            <a:spLocks noChangeAspect="1" noChangeShapeType="1"/>
          </p:cNvSpPr>
          <p:nvPr/>
        </p:nvSpPr>
        <p:spPr bwMode="auto">
          <a:xfrm flipV="1">
            <a:off x="3003250" y="3034858"/>
            <a:ext cx="0" cy="1260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01" name="Line 214"/>
          <p:cNvSpPr>
            <a:spLocks noChangeAspect="1" noChangeShapeType="1"/>
          </p:cNvSpPr>
          <p:nvPr/>
        </p:nvSpPr>
        <p:spPr bwMode="auto">
          <a:xfrm flipV="1">
            <a:off x="2470150" y="2540409"/>
            <a:ext cx="0" cy="6120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488" name="Line 216"/>
          <p:cNvSpPr>
            <a:spLocks noChangeAspect="1" noChangeShapeType="1"/>
          </p:cNvSpPr>
          <p:nvPr/>
        </p:nvSpPr>
        <p:spPr bwMode="auto">
          <a:xfrm flipH="1" flipV="1">
            <a:off x="2397466" y="1509329"/>
            <a:ext cx="76468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489" name="Line 217"/>
          <p:cNvSpPr>
            <a:spLocks noChangeAspect="1" noChangeShapeType="1"/>
          </p:cNvSpPr>
          <p:nvPr/>
        </p:nvSpPr>
        <p:spPr bwMode="auto">
          <a:xfrm flipV="1">
            <a:off x="2397466" y="1304218"/>
            <a:ext cx="0" cy="20511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490" name="Line 218"/>
          <p:cNvSpPr>
            <a:spLocks noChangeAspect="1" noChangeShapeType="1"/>
          </p:cNvSpPr>
          <p:nvPr/>
        </p:nvSpPr>
        <p:spPr bwMode="auto">
          <a:xfrm flipV="1">
            <a:off x="2397466" y="1304218"/>
            <a:ext cx="76468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491" name="Line 219"/>
          <p:cNvSpPr>
            <a:spLocks noChangeAspect="1" noChangeShapeType="1"/>
          </p:cNvSpPr>
          <p:nvPr/>
        </p:nvSpPr>
        <p:spPr bwMode="auto">
          <a:xfrm flipV="1">
            <a:off x="2346315" y="1304218"/>
            <a:ext cx="0" cy="20511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492" name="Line 220"/>
          <p:cNvSpPr>
            <a:spLocks noChangeAspect="1" noChangeShapeType="1"/>
          </p:cNvSpPr>
          <p:nvPr/>
        </p:nvSpPr>
        <p:spPr bwMode="auto">
          <a:xfrm flipH="1" flipV="1">
            <a:off x="2167546" y="1406773"/>
            <a:ext cx="178769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482" name="Line 224"/>
          <p:cNvSpPr>
            <a:spLocks noChangeAspect="1" noChangeShapeType="1"/>
          </p:cNvSpPr>
          <p:nvPr/>
        </p:nvSpPr>
        <p:spPr bwMode="auto">
          <a:xfrm flipV="1">
            <a:off x="2473325" y="1509329"/>
            <a:ext cx="0" cy="8280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483" name="Line 225"/>
          <p:cNvSpPr>
            <a:spLocks noChangeAspect="1" noChangeShapeType="1"/>
          </p:cNvSpPr>
          <p:nvPr/>
        </p:nvSpPr>
        <p:spPr bwMode="auto">
          <a:xfrm flipV="1">
            <a:off x="2473934" y="1179511"/>
            <a:ext cx="0" cy="1260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484" name="Line 226"/>
          <p:cNvSpPr>
            <a:spLocks noChangeAspect="1" noChangeShapeType="1"/>
          </p:cNvSpPr>
          <p:nvPr/>
        </p:nvSpPr>
        <p:spPr bwMode="auto">
          <a:xfrm flipV="1">
            <a:off x="3009900" y="1671638"/>
            <a:ext cx="0" cy="4140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458" name="Line 230"/>
          <p:cNvSpPr>
            <a:spLocks noChangeShapeType="1"/>
          </p:cNvSpPr>
          <p:nvPr/>
        </p:nvSpPr>
        <p:spPr bwMode="auto">
          <a:xfrm flipV="1">
            <a:off x="2468563" y="4146550"/>
            <a:ext cx="0" cy="360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459" name="Text Box 231"/>
          <p:cNvSpPr txBox="1">
            <a:spLocks noChangeAspect="1" noChangeArrowheads="1"/>
          </p:cNvSpPr>
          <p:nvPr/>
        </p:nvSpPr>
        <p:spPr bwMode="auto">
          <a:xfrm>
            <a:off x="1373188" y="5707063"/>
            <a:ext cx="527050" cy="311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>
                <a:latin typeface="Helvetica" pitchFamily="34" charset="0"/>
              </a:rPr>
              <a:t>V</a:t>
            </a:r>
            <a:r>
              <a:rPr lang="en-US" altLang="sv-SE" sz="1400" baseline="-25000">
                <a:latin typeface="Helvetica" pitchFamily="34" charset="0"/>
              </a:rPr>
              <a:t>SS</a:t>
            </a:r>
            <a:endParaRPr lang="en-US" altLang="sv-SE"/>
          </a:p>
        </p:txBody>
      </p:sp>
      <p:sp>
        <p:nvSpPr>
          <p:cNvPr id="16460" name="Line 233"/>
          <p:cNvSpPr>
            <a:spLocks noChangeAspect="1" noChangeShapeType="1"/>
          </p:cNvSpPr>
          <p:nvPr/>
        </p:nvSpPr>
        <p:spPr bwMode="auto">
          <a:xfrm flipV="1">
            <a:off x="1948842" y="3670300"/>
            <a:ext cx="2259012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462" name="Rectangle 5"/>
          <p:cNvSpPr>
            <a:spLocks noGrp="1" noChangeArrowheads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mtClean="0"/>
              <a:t>MCC092: Integrated Circuit Design</a:t>
            </a:r>
          </a:p>
        </p:txBody>
      </p:sp>
      <p:sp>
        <p:nvSpPr>
          <p:cNvPr id="16465" name="Oval 103"/>
          <p:cNvSpPr>
            <a:spLocks noChangeAspect="1" noChangeArrowheads="1"/>
          </p:cNvSpPr>
          <p:nvPr/>
        </p:nvSpPr>
        <p:spPr bwMode="auto">
          <a:xfrm flipV="1">
            <a:off x="1757971" y="2573338"/>
            <a:ext cx="63500" cy="63500"/>
          </a:xfrm>
          <a:prstGeom prst="ellipse">
            <a:avLst/>
          </a:prstGeom>
          <a:solidFill>
            <a:schemeClr val="bg1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16466" name="Oval 103"/>
          <p:cNvSpPr>
            <a:spLocks noChangeAspect="1" noChangeArrowheads="1"/>
          </p:cNvSpPr>
          <p:nvPr/>
        </p:nvSpPr>
        <p:spPr bwMode="auto">
          <a:xfrm flipV="1">
            <a:off x="1757663" y="3382963"/>
            <a:ext cx="63500" cy="63500"/>
          </a:xfrm>
          <a:prstGeom prst="ellipse">
            <a:avLst/>
          </a:prstGeom>
          <a:solidFill>
            <a:schemeClr val="bg1"/>
          </a:solidFill>
          <a:ln w="635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16467" name="Oval 103"/>
          <p:cNvSpPr>
            <a:spLocks noChangeAspect="1" noChangeArrowheads="1"/>
          </p:cNvSpPr>
          <p:nvPr/>
        </p:nvSpPr>
        <p:spPr bwMode="auto">
          <a:xfrm flipV="1">
            <a:off x="2289413" y="1380203"/>
            <a:ext cx="63500" cy="63500"/>
          </a:xfrm>
          <a:prstGeom prst="ellipse">
            <a:avLst/>
          </a:prstGeom>
          <a:solidFill>
            <a:schemeClr val="bg1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16469" name="Oval 103"/>
          <p:cNvSpPr>
            <a:spLocks noChangeAspect="1" noChangeArrowheads="1"/>
          </p:cNvSpPr>
          <p:nvPr/>
        </p:nvSpPr>
        <p:spPr bwMode="auto">
          <a:xfrm flipV="1">
            <a:off x="2806700" y="2169740"/>
            <a:ext cx="63500" cy="63500"/>
          </a:xfrm>
          <a:prstGeom prst="ellipse">
            <a:avLst/>
          </a:prstGeom>
          <a:solidFill>
            <a:schemeClr val="bg1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16470" name="Oval 103"/>
          <p:cNvSpPr>
            <a:spLocks noChangeAspect="1" noChangeArrowheads="1"/>
          </p:cNvSpPr>
          <p:nvPr/>
        </p:nvSpPr>
        <p:spPr bwMode="auto">
          <a:xfrm flipV="1">
            <a:off x="2807679" y="2904144"/>
            <a:ext cx="63500" cy="63500"/>
          </a:xfrm>
          <a:prstGeom prst="ellipse">
            <a:avLst/>
          </a:prstGeom>
          <a:solidFill>
            <a:schemeClr val="bg1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246" name="Text Box 157"/>
          <p:cNvSpPr txBox="1">
            <a:spLocks noChangeAspect="1" noChangeArrowheads="1"/>
          </p:cNvSpPr>
          <p:nvPr/>
        </p:nvSpPr>
        <p:spPr bwMode="auto">
          <a:xfrm>
            <a:off x="3521075" y="5192791"/>
            <a:ext cx="527050" cy="309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 dirty="0">
                <a:latin typeface="Helvetica" pitchFamily="34" charset="0"/>
              </a:rPr>
              <a:t>P</a:t>
            </a:r>
            <a:r>
              <a:rPr lang="en-US" altLang="sv-SE" sz="1400" baseline="-25000" dirty="0">
                <a:latin typeface="Helvetica" pitchFamily="34" charset="0"/>
              </a:rPr>
              <a:t>0</a:t>
            </a:r>
            <a:endParaRPr lang="en-US" altLang="sv-SE" sz="1400" dirty="0"/>
          </a:p>
        </p:txBody>
      </p:sp>
      <p:sp>
        <p:nvSpPr>
          <p:cNvPr id="245" name="Line 227"/>
          <p:cNvSpPr>
            <a:spLocks noChangeAspect="1" noChangeShapeType="1"/>
          </p:cNvSpPr>
          <p:nvPr/>
        </p:nvSpPr>
        <p:spPr bwMode="auto">
          <a:xfrm flipV="1">
            <a:off x="3009900" y="2305824"/>
            <a:ext cx="0" cy="5220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05" name="Line 233"/>
          <p:cNvSpPr>
            <a:spLocks noChangeAspect="1" noChangeShapeType="1"/>
          </p:cNvSpPr>
          <p:nvPr/>
        </p:nvSpPr>
        <p:spPr bwMode="auto">
          <a:xfrm flipV="1">
            <a:off x="1948657" y="1168099"/>
            <a:ext cx="2259012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06" name="Line 208"/>
          <p:cNvSpPr>
            <a:spLocks noChangeAspect="1" noChangeShapeType="1"/>
          </p:cNvSpPr>
          <p:nvPr/>
        </p:nvSpPr>
        <p:spPr bwMode="auto">
          <a:xfrm>
            <a:off x="2479675" y="1671638"/>
            <a:ext cx="10800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04" name="Text Box 161"/>
          <p:cNvSpPr txBox="1">
            <a:spLocks noChangeAspect="1" noChangeArrowheads="1"/>
          </p:cNvSpPr>
          <p:nvPr/>
        </p:nvSpPr>
        <p:spPr bwMode="auto">
          <a:xfrm>
            <a:off x="2944602" y="2249088"/>
            <a:ext cx="525462" cy="311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 dirty="0">
                <a:latin typeface="Helvetica" pitchFamily="34" charset="0"/>
              </a:rPr>
              <a:t>P</a:t>
            </a:r>
            <a:r>
              <a:rPr lang="en-US" altLang="sv-SE" sz="1400" baseline="-25000" dirty="0" smtClean="0">
                <a:latin typeface="Helvetica" pitchFamily="34" charset="0"/>
              </a:rPr>
              <a:t>0</a:t>
            </a:r>
            <a:endParaRPr lang="en-US" altLang="sv-SE" dirty="0"/>
          </a:p>
        </p:txBody>
      </p:sp>
      <p:sp>
        <p:nvSpPr>
          <p:cNvPr id="209" name="Text Box 164"/>
          <p:cNvSpPr txBox="1">
            <a:spLocks noChangeAspect="1" noChangeArrowheads="1"/>
          </p:cNvSpPr>
          <p:nvPr/>
        </p:nvSpPr>
        <p:spPr bwMode="auto">
          <a:xfrm>
            <a:off x="2944602" y="1772838"/>
            <a:ext cx="525462" cy="311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 dirty="0">
                <a:latin typeface="Helvetica" pitchFamily="34" charset="0"/>
              </a:rPr>
              <a:t>G</a:t>
            </a:r>
            <a:r>
              <a:rPr lang="en-US" altLang="sv-SE" sz="1400" baseline="-25000" dirty="0" smtClean="0">
                <a:latin typeface="Helvetica" pitchFamily="34" charset="0"/>
              </a:rPr>
              <a:t>0</a:t>
            </a:r>
            <a:endParaRPr lang="en-US" altLang="sv-SE" dirty="0"/>
          </a:p>
        </p:txBody>
      </p:sp>
      <p:sp>
        <p:nvSpPr>
          <p:cNvPr id="210" name="Text Box 165"/>
          <p:cNvSpPr txBox="1">
            <a:spLocks noChangeAspect="1" noChangeArrowheads="1"/>
          </p:cNvSpPr>
          <p:nvPr/>
        </p:nvSpPr>
        <p:spPr bwMode="auto">
          <a:xfrm>
            <a:off x="3467365" y="2293535"/>
            <a:ext cx="525463" cy="311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 dirty="0" err="1">
                <a:latin typeface="Helvetica" pitchFamily="34" charset="0"/>
              </a:rPr>
              <a:t>C</a:t>
            </a:r>
            <a:r>
              <a:rPr lang="en-US" altLang="sv-SE" sz="1400" baseline="-25000" dirty="0" err="1">
                <a:latin typeface="Helvetica" pitchFamily="34" charset="0"/>
              </a:rPr>
              <a:t>in</a:t>
            </a:r>
            <a:endParaRPr lang="en-US" altLang="sv-SE" dirty="0"/>
          </a:p>
        </p:txBody>
      </p:sp>
      <p:sp>
        <p:nvSpPr>
          <p:cNvPr id="211" name="Line 175"/>
          <p:cNvSpPr>
            <a:spLocks noChangeAspect="1" noChangeShapeType="1"/>
          </p:cNvSpPr>
          <p:nvPr/>
        </p:nvSpPr>
        <p:spPr bwMode="auto">
          <a:xfrm flipH="1" flipV="1">
            <a:off x="3482311" y="2048041"/>
            <a:ext cx="76864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12" name="Line 176"/>
          <p:cNvSpPr>
            <a:spLocks noChangeAspect="1" noChangeShapeType="1"/>
          </p:cNvSpPr>
          <p:nvPr/>
        </p:nvSpPr>
        <p:spPr bwMode="auto">
          <a:xfrm flipV="1">
            <a:off x="3482311" y="1842930"/>
            <a:ext cx="0" cy="20511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13" name="Line 177"/>
          <p:cNvSpPr>
            <a:spLocks noChangeAspect="1" noChangeShapeType="1"/>
          </p:cNvSpPr>
          <p:nvPr/>
        </p:nvSpPr>
        <p:spPr bwMode="auto">
          <a:xfrm flipV="1">
            <a:off x="3482311" y="1842930"/>
            <a:ext cx="76864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14" name="Line 178"/>
          <p:cNvSpPr>
            <a:spLocks noChangeAspect="1" noChangeShapeType="1"/>
          </p:cNvSpPr>
          <p:nvPr/>
        </p:nvSpPr>
        <p:spPr bwMode="auto">
          <a:xfrm flipV="1">
            <a:off x="3430895" y="1842930"/>
            <a:ext cx="0" cy="20511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15" name="Line 179"/>
          <p:cNvSpPr>
            <a:spLocks noChangeAspect="1" noChangeShapeType="1"/>
          </p:cNvSpPr>
          <p:nvPr/>
        </p:nvSpPr>
        <p:spPr bwMode="auto">
          <a:xfrm flipH="1" flipV="1">
            <a:off x="3251200" y="1945485"/>
            <a:ext cx="179695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16" name="Line 180"/>
          <p:cNvSpPr>
            <a:spLocks noChangeAspect="1" noChangeShapeType="1"/>
          </p:cNvSpPr>
          <p:nvPr/>
        </p:nvSpPr>
        <p:spPr bwMode="auto">
          <a:xfrm flipV="1">
            <a:off x="3559175" y="1676878"/>
            <a:ext cx="0" cy="1800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17" name="Line 183"/>
          <p:cNvSpPr>
            <a:spLocks noChangeAspect="1" noChangeShapeType="1"/>
          </p:cNvSpPr>
          <p:nvPr/>
        </p:nvSpPr>
        <p:spPr bwMode="auto">
          <a:xfrm flipH="1" flipV="1">
            <a:off x="3478109" y="2535404"/>
            <a:ext cx="76522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18" name="Line 184"/>
          <p:cNvSpPr>
            <a:spLocks noChangeAspect="1" noChangeShapeType="1"/>
          </p:cNvSpPr>
          <p:nvPr/>
        </p:nvSpPr>
        <p:spPr bwMode="auto">
          <a:xfrm flipV="1">
            <a:off x="3478109" y="2330293"/>
            <a:ext cx="0" cy="20511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19" name="Line 185"/>
          <p:cNvSpPr>
            <a:spLocks noChangeAspect="1" noChangeShapeType="1"/>
          </p:cNvSpPr>
          <p:nvPr/>
        </p:nvSpPr>
        <p:spPr bwMode="auto">
          <a:xfrm flipV="1">
            <a:off x="3478109" y="2330293"/>
            <a:ext cx="76522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20" name="Line 186"/>
          <p:cNvSpPr>
            <a:spLocks noChangeAspect="1" noChangeShapeType="1"/>
          </p:cNvSpPr>
          <p:nvPr/>
        </p:nvSpPr>
        <p:spPr bwMode="auto">
          <a:xfrm flipV="1">
            <a:off x="3426922" y="2330293"/>
            <a:ext cx="0" cy="20511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21" name="Line 187"/>
          <p:cNvSpPr>
            <a:spLocks noChangeAspect="1" noChangeShapeType="1"/>
          </p:cNvSpPr>
          <p:nvPr/>
        </p:nvSpPr>
        <p:spPr bwMode="auto">
          <a:xfrm flipH="1" flipV="1">
            <a:off x="3248025" y="2432848"/>
            <a:ext cx="178897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22" name="Line 188"/>
          <p:cNvSpPr>
            <a:spLocks noChangeAspect="1" noChangeShapeType="1"/>
          </p:cNvSpPr>
          <p:nvPr/>
        </p:nvSpPr>
        <p:spPr bwMode="auto">
          <a:xfrm flipV="1">
            <a:off x="3563938" y="2048041"/>
            <a:ext cx="0" cy="2880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23" name="Line 189"/>
          <p:cNvSpPr>
            <a:spLocks noChangeAspect="1" noChangeShapeType="1"/>
          </p:cNvSpPr>
          <p:nvPr/>
        </p:nvSpPr>
        <p:spPr bwMode="auto">
          <a:xfrm flipV="1">
            <a:off x="3554631" y="2535404"/>
            <a:ext cx="0" cy="1620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24" name="Line 191"/>
          <p:cNvSpPr>
            <a:spLocks noChangeAspect="1" noChangeShapeType="1"/>
          </p:cNvSpPr>
          <p:nvPr/>
        </p:nvSpPr>
        <p:spPr bwMode="auto">
          <a:xfrm flipH="1" flipV="1">
            <a:off x="3948146" y="2526617"/>
            <a:ext cx="76468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25" name="Line 192"/>
          <p:cNvSpPr>
            <a:spLocks noChangeAspect="1" noChangeShapeType="1"/>
          </p:cNvSpPr>
          <p:nvPr/>
        </p:nvSpPr>
        <p:spPr bwMode="auto">
          <a:xfrm flipV="1">
            <a:off x="3948146" y="2321506"/>
            <a:ext cx="0" cy="20511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26" name="Line 193"/>
          <p:cNvSpPr>
            <a:spLocks noChangeAspect="1" noChangeShapeType="1"/>
          </p:cNvSpPr>
          <p:nvPr/>
        </p:nvSpPr>
        <p:spPr bwMode="auto">
          <a:xfrm flipV="1">
            <a:off x="3948146" y="2321506"/>
            <a:ext cx="76468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27" name="Line 194"/>
          <p:cNvSpPr>
            <a:spLocks noChangeAspect="1" noChangeShapeType="1"/>
          </p:cNvSpPr>
          <p:nvPr/>
        </p:nvSpPr>
        <p:spPr bwMode="auto">
          <a:xfrm flipV="1">
            <a:off x="3896995" y="2321506"/>
            <a:ext cx="0" cy="20511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28" name="Line 195"/>
          <p:cNvSpPr>
            <a:spLocks noChangeAspect="1" noChangeShapeType="1"/>
          </p:cNvSpPr>
          <p:nvPr/>
        </p:nvSpPr>
        <p:spPr bwMode="auto">
          <a:xfrm flipH="1" flipV="1">
            <a:off x="3718226" y="2415515"/>
            <a:ext cx="178769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29" name="Line 196"/>
          <p:cNvSpPr>
            <a:spLocks noChangeAspect="1" noChangeShapeType="1"/>
          </p:cNvSpPr>
          <p:nvPr/>
        </p:nvSpPr>
        <p:spPr bwMode="auto">
          <a:xfrm flipV="1">
            <a:off x="4024614" y="2185250"/>
            <a:ext cx="0" cy="130924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30" name="Line 197"/>
          <p:cNvSpPr>
            <a:spLocks noChangeAspect="1" noChangeShapeType="1"/>
          </p:cNvSpPr>
          <p:nvPr/>
        </p:nvSpPr>
        <p:spPr bwMode="auto">
          <a:xfrm flipV="1">
            <a:off x="4024614" y="2526617"/>
            <a:ext cx="0" cy="1620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32" name="Oval 103"/>
          <p:cNvSpPr>
            <a:spLocks noChangeAspect="1" noChangeArrowheads="1"/>
          </p:cNvSpPr>
          <p:nvPr/>
        </p:nvSpPr>
        <p:spPr bwMode="auto">
          <a:xfrm flipV="1">
            <a:off x="3368675" y="1922090"/>
            <a:ext cx="63500" cy="63500"/>
          </a:xfrm>
          <a:prstGeom prst="ellipse">
            <a:avLst/>
          </a:prstGeom>
          <a:solidFill>
            <a:schemeClr val="bg1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233" name="Oval 103"/>
          <p:cNvSpPr>
            <a:spLocks noChangeAspect="1" noChangeArrowheads="1"/>
          </p:cNvSpPr>
          <p:nvPr/>
        </p:nvSpPr>
        <p:spPr bwMode="auto">
          <a:xfrm flipV="1">
            <a:off x="3359150" y="2407865"/>
            <a:ext cx="63500" cy="63500"/>
          </a:xfrm>
          <a:prstGeom prst="ellipse">
            <a:avLst/>
          </a:prstGeom>
          <a:solidFill>
            <a:schemeClr val="bg1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234" name="Oval 103"/>
          <p:cNvSpPr>
            <a:spLocks noChangeAspect="1" noChangeArrowheads="1"/>
          </p:cNvSpPr>
          <p:nvPr/>
        </p:nvSpPr>
        <p:spPr bwMode="auto">
          <a:xfrm flipV="1">
            <a:off x="3834113" y="2392728"/>
            <a:ext cx="63500" cy="63500"/>
          </a:xfrm>
          <a:prstGeom prst="ellipse">
            <a:avLst/>
          </a:prstGeom>
          <a:solidFill>
            <a:schemeClr val="bg1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235" name="Line 229"/>
          <p:cNvSpPr>
            <a:spLocks noChangeAspect="1" noChangeShapeType="1"/>
          </p:cNvSpPr>
          <p:nvPr/>
        </p:nvSpPr>
        <p:spPr bwMode="auto">
          <a:xfrm flipV="1">
            <a:off x="3568700" y="2185250"/>
            <a:ext cx="466725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36" name="Line 230"/>
          <p:cNvSpPr>
            <a:spLocks noChangeAspect="1" noChangeShapeType="1"/>
          </p:cNvSpPr>
          <p:nvPr/>
        </p:nvSpPr>
        <p:spPr bwMode="auto">
          <a:xfrm>
            <a:off x="3014662" y="2700944"/>
            <a:ext cx="10080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07" name="Text Box 159"/>
          <p:cNvSpPr txBox="1">
            <a:spLocks noChangeAspect="1" noChangeArrowheads="1"/>
          </p:cNvSpPr>
          <p:nvPr/>
        </p:nvSpPr>
        <p:spPr bwMode="auto">
          <a:xfrm>
            <a:off x="1901244" y="2299628"/>
            <a:ext cx="525462" cy="311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 dirty="0">
                <a:latin typeface="Helvetica" pitchFamily="34" charset="0"/>
              </a:rPr>
              <a:t>P</a:t>
            </a:r>
            <a:r>
              <a:rPr lang="en-US" altLang="sv-SE" sz="1400" baseline="-25000" dirty="0" smtClean="0">
                <a:latin typeface="Helvetica" pitchFamily="34" charset="0"/>
              </a:rPr>
              <a:t>2</a:t>
            </a:r>
            <a:endParaRPr lang="en-US" altLang="sv-SE" dirty="0"/>
          </a:p>
        </p:txBody>
      </p:sp>
      <p:sp>
        <p:nvSpPr>
          <p:cNvPr id="208" name="Line 208"/>
          <p:cNvSpPr>
            <a:spLocks noChangeAspect="1" noChangeShapeType="1"/>
          </p:cNvSpPr>
          <p:nvPr/>
        </p:nvSpPr>
        <p:spPr bwMode="auto">
          <a:xfrm flipH="1" flipV="1">
            <a:off x="2393286" y="2540409"/>
            <a:ext cx="76864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31" name="Line 209"/>
          <p:cNvSpPr>
            <a:spLocks noChangeAspect="1" noChangeShapeType="1"/>
          </p:cNvSpPr>
          <p:nvPr/>
        </p:nvSpPr>
        <p:spPr bwMode="auto">
          <a:xfrm flipV="1">
            <a:off x="2393286" y="2335298"/>
            <a:ext cx="0" cy="20511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37" name="Line 210"/>
          <p:cNvSpPr>
            <a:spLocks noChangeAspect="1" noChangeShapeType="1"/>
          </p:cNvSpPr>
          <p:nvPr/>
        </p:nvSpPr>
        <p:spPr bwMode="auto">
          <a:xfrm flipV="1">
            <a:off x="2393286" y="2335298"/>
            <a:ext cx="76864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38" name="Line 211"/>
          <p:cNvSpPr>
            <a:spLocks noChangeAspect="1" noChangeShapeType="1"/>
          </p:cNvSpPr>
          <p:nvPr/>
        </p:nvSpPr>
        <p:spPr bwMode="auto">
          <a:xfrm flipV="1">
            <a:off x="2341870" y="2335298"/>
            <a:ext cx="0" cy="20511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39" name="Line 212"/>
          <p:cNvSpPr>
            <a:spLocks noChangeAspect="1" noChangeShapeType="1"/>
          </p:cNvSpPr>
          <p:nvPr/>
        </p:nvSpPr>
        <p:spPr bwMode="auto">
          <a:xfrm flipH="1" flipV="1">
            <a:off x="2162175" y="2437853"/>
            <a:ext cx="179695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40" name="Oval 103"/>
          <p:cNvSpPr>
            <a:spLocks noChangeAspect="1" noChangeArrowheads="1"/>
          </p:cNvSpPr>
          <p:nvPr/>
        </p:nvSpPr>
        <p:spPr bwMode="auto">
          <a:xfrm flipV="1">
            <a:off x="2273300" y="2408108"/>
            <a:ext cx="63500" cy="63500"/>
          </a:xfrm>
          <a:prstGeom prst="ellipse">
            <a:avLst/>
          </a:prstGeom>
          <a:solidFill>
            <a:schemeClr val="bg1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sv-SE" smtClean="0"/>
              <a:t>2016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ED6E5F8-F9E8-41A2-8750-8834BED80EBD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  <p:sp>
        <p:nvSpPr>
          <p:cNvPr id="264" name="Freeform 263"/>
          <p:cNvSpPr/>
          <p:nvPr/>
        </p:nvSpPr>
        <p:spPr bwMode="auto">
          <a:xfrm>
            <a:off x="1861751" y="1194486"/>
            <a:ext cx="1936444" cy="2331309"/>
          </a:xfrm>
          <a:custGeom>
            <a:avLst/>
            <a:gdLst>
              <a:gd name="connsiteX0" fmla="*/ 57665 w 1936444"/>
              <a:gd name="connsiteY0" fmla="*/ 2331309 h 2331309"/>
              <a:gd name="connsiteX1" fmla="*/ 49427 w 1936444"/>
              <a:gd name="connsiteY1" fmla="*/ 2100649 h 2331309"/>
              <a:gd name="connsiteX2" fmla="*/ 32952 w 1936444"/>
              <a:gd name="connsiteY2" fmla="*/ 2018271 h 2331309"/>
              <a:gd name="connsiteX3" fmla="*/ 24714 w 1936444"/>
              <a:gd name="connsiteY3" fmla="*/ 1878228 h 2331309"/>
              <a:gd name="connsiteX4" fmla="*/ 16476 w 1936444"/>
              <a:gd name="connsiteY4" fmla="*/ 1754660 h 2331309"/>
              <a:gd name="connsiteX5" fmla="*/ 32952 w 1936444"/>
              <a:gd name="connsiteY5" fmla="*/ 1482811 h 2331309"/>
              <a:gd name="connsiteX6" fmla="*/ 41190 w 1936444"/>
              <a:gd name="connsiteY6" fmla="*/ 1235676 h 2331309"/>
              <a:gd name="connsiteX7" fmla="*/ 49427 w 1936444"/>
              <a:gd name="connsiteY7" fmla="*/ 1178011 h 2331309"/>
              <a:gd name="connsiteX8" fmla="*/ 65903 w 1936444"/>
              <a:gd name="connsiteY8" fmla="*/ 1037968 h 2331309"/>
              <a:gd name="connsiteX9" fmla="*/ 57665 w 1936444"/>
              <a:gd name="connsiteY9" fmla="*/ 922638 h 2331309"/>
              <a:gd name="connsiteX10" fmla="*/ 49427 w 1936444"/>
              <a:gd name="connsiteY10" fmla="*/ 897925 h 2331309"/>
              <a:gd name="connsiteX11" fmla="*/ 32952 w 1936444"/>
              <a:gd name="connsiteY11" fmla="*/ 832022 h 2331309"/>
              <a:gd name="connsiteX12" fmla="*/ 24714 w 1936444"/>
              <a:gd name="connsiteY12" fmla="*/ 766119 h 2331309"/>
              <a:gd name="connsiteX13" fmla="*/ 16476 w 1936444"/>
              <a:gd name="connsiteY13" fmla="*/ 733168 h 2331309"/>
              <a:gd name="connsiteX14" fmla="*/ 0 w 1936444"/>
              <a:gd name="connsiteY14" fmla="*/ 659028 h 2331309"/>
              <a:gd name="connsiteX15" fmla="*/ 8238 w 1936444"/>
              <a:gd name="connsiteY15" fmla="*/ 469557 h 2331309"/>
              <a:gd name="connsiteX16" fmla="*/ 24714 w 1936444"/>
              <a:gd name="connsiteY16" fmla="*/ 428368 h 2331309"/>
              <a:gd name="connsiteX17" fmla="*/ 41190 w 1936444"/>
              <a:gd name="connsiteY17" fmla="*/ 378941 h 2331309"/>
              <a:gd name="connsiteX18" fmla="*/ 49427 w 1936444"/>
              <a:gd name="connsiteY18" fmla="*/ 345990 h 2331309"/>
              <a:gd name="connsiteX19" fmla="*/ 82379 w 1936444"/>
              <a:gd name="connsiteY19" fmla="*/ 304800 h 2331309"/>
              <a:gd name="connsiteX20" fmla="*/ 115330 w 1936444"/>
              <a:gd name="connsiteY20" fmla="*/ 205946 h 2331309"/>
              <a:gd name="connsiteX21" fmla="*/ 131806 w 1936444"/>
              <a:gd name="connsiteY21" fmla="*/ 172995 h 2331309"/>
              <a:gd name="connsiteX22" fmla="*/ 148281 w 1936444"/>
              <a:gd name="connsiteY22" fmla="*/ 107092 h 2331309"/>
              <a:gd name="connsiteX23" fmla="*/ 156519 w 1936444"/>
              <a:gd name="connsiteY23" fmla="*/ 74141 h 2331309"/>
              <a:gd name="connsiteX24" fmla="*/ 172995 w 1936444"/>
              <a:gd name="connsiteY24" fmla="*/ 24714 h 2331309"/>
              <a:gd name="connsiteX25" fmla="*/ 189471 w 1936444"/>
              <a:gd name="connsiteY25" fmla="*/ 0 h 2331309"/>
              <a:gd name="connsiteX26" fmla="*/ 214184 w 1936444"/>
              <a:gd name="connsiteY26" fmla="*/ 8238 h 2331309"/>
              <a:gd name="connsiteX27" fmla="*/ 247135 w 1936444"/>
              <a:gd name="connsiteY27" fmla="*/ 32952 h 2331309"/>
              <a:gd name="connsiteX28" fmla="*/ 271849 w 1936444"/>
              <a:gd name="connsiteY28" fmla="*/ 49428 h 2331309"/>
              <a:gd name="connsiteX29" fmla="*/ 304800 w 1936444"/>
              <a:gd name="connsiteY29" fmla="*/ 65903 h 2331309"/>
              <a:gd name="connsiteX30" fmla="*/ 387179 w 1936444"/>
              <a:gd name="connsiteY30" fmla="*/ 123568 h 2331309"/>
              <a:gd name="connsiteX31" fmla="*/ 403654 w 1936444"/>
              <a:gd name="connsiteY31" fmla="*/ 156519 h 2331309"/>
              <a:gd name="connsiteX32" fmla="*/ 420130 w 1936444"/>
              <a:gd name="connsiteY32" fmla="*/ 181233 h 2331309"/>
              <a:gd name="connsiteX33" fmla="*/ 428368 w 1936444"/>
              <a:gd name="connsiteY33" fmla="*/ 296563 h 2331309"/>
              <a:gd name="connsiteX34" fmla="*/ 428368 w 1936444"/>
              <a:gd name="connsiteY34" fmla="*/ 922638 h 2331309"/>
              <a:gd name="connsiteX35" fmla="*/ 436606 w 1936444"/>
              <a:gd name="connsiteY35" fmla="*/ 1449860 h 2331309"/>
              <a:gd name="connsiteX36" fmla="*/ 453081 w 1936444"/>
              <a:gd name="connsiteY36" fmla="*/ 1499287 h 2331309"/>
              <a:gd name="connsiteX37" fmla="*/ 461319 w 1936444"/>
              <a:gd name="connsiteY37" fmla="*/ 1524000 h 2331309"/>
              <a:gd name="connsiteX38" fmla="*/ 469557 w 1936444"/>
              <a:gd name="connsiteY38" fmla="*/ 1556952 h 2331309"/>
              <a:gd name="connsiteX39" fmla="*/ 502508 w 1936444"/>
              <a:gd name="connsiteY39" fmla="*/ 1622855 h 2331309"/>
              <a:gd name="connsiteX40" fmla="*/ 527222 w 1936444"/>
              <a:gd name="connsiteY40" fmla="*/ 1680519 h 2331309"/>
              <a:gd name="connsiteX41" fmla="*/ 543698 w 1936444"/>
              <a:gd name="connsiteY41" fmla="*/ 1721709 h 2331309"/>
              <a:gd name="connsiteX42" fmla="*/ 576649 w 1936444"/>
              <a:gd name="connsiteY42" fmla="*/ 1771136 h 2331309"/>
              <a:gd name="connsiteX43" fmla="*/ 609600 w 1936444"/>
              <a:gd name="connsiteY43" fmla="*/ 1820563 h 2331309"/>
              <a:gd name="connsiteX44" fmla="*/ 675503 w 1936444"/>
              <a:gd name="connsiteY44" fmla="*/ 1894703 h 2331309"/>
              <a:gd name="connsiteX45" fmla="*/ 700217 w 1936444"/>
              <a:gd name="connsiteY45" fmla="*/ 1911179 h 2331309"/>
              <a:gd name="connsiteX46" fmla="*/ 749644 w 1936444"/>
              <a:gd name="connsiteY46" fmla="*/ 1927655 h 2331309"/>
              <a:gd name="connsiteX47" fmla="*/ 815546 w 1936444"/>
              <a:gd name="connsiteY47" fmla="*/ 1944130 h 2331309"/>
              <a:gd name="connsiteX48" fmla="*/ 922638 w 1936444"/>
              <a:gd name="connsiteY48" fmla="*/ 1869990 h 2331309"/>
              <a:gd name="connsiteX49" fmla="*/ 980303 w 1936444"/>
              <a:gd name="connsiteY49" fmla="*/ 1795849 h 2331309"/>
              <a:gd name="connsiteX50" fmla="*/ 988541 w 1936444"/>
              <a:gd name="connsiteY50" fmla="*/ 1771136 h 2331309"/>
              <a:gd name="connsiteX51" fmla="*/ 988541 w 1936444"/>
              <a:gd name="connsiteY51" fmla="*/ 1581665 h 2331309"/>
              <a:gd name="connsiteX52" fmla="*/ 972065 w 1936444"/>
              <a:gd name="connsiteY52" fmla="*/ 1540476 h 2331309"/>
              <a:gd name="connsiteX53" fmla="*/ 955590 w 1936444"/>
              <a:gd name="connsiteY53" fmla="*/ 1491049 h 2331309"/>
              <a:gd name="connsiteX54" fmla="*/ 930876 w 1936444"/>
              <a:gd name="connsiteY54" fmla="*/ 1408671 h 2331309"/>
              <a:gd name="connsiteX55" fmla="*/ 906163 w 1936444"/>
              <a:gd name="connsiteY55" fmla="*/ 1210963 h 2331309"/>
              <a:gd name="connsiteX56" fmla="*/ 914400 w 1936444"/>
              <a:gd name="connsiteY56" fmla="*/ 972065 h 2331309"/>
              <a:gd name="connsiteX57" fmla="*/ 939114 w 1936444"/>
              <a:gd name="connsiteY57" fmla="*/ 889687 h 2331309"/>
              <a:gd name="connsiteX58" fmla="*/ 955590 w 1936444"/>
              <a:gd name="connsiteY58" fmla="*/ 823784 h 2331309"/>
              <a:gd name="connsiteX59" fmla="*/ 972065 w 1936444"/>
              <a:gd name="connsiteY59" fmla="*/ 782595 h 2331309"/>
              <a:gd name="connsiteX60" fmla="*/ 988541 w 1936444"/>
              <a:gd name="connsiteY60" fmla="*/ 716692 h 2331309"/>
              <a:gd name="connsiteX61" fmla="*/ 1021492 w 1936444"/>
              <a:gd name="connsiteY61" fmla="*/ 659028 h 2331309"/>
              <a:gd name="connsiteX62" fmla="*/ 1029730 w 1936444"/>
              <a:gd name="connsiteY62" fmla="*/ 634314 h 2331309"/>
              <a:gd name="connsiteX63" fmla="*/ 1054444 w 1936444"/>
              <a:gd name="connsiteY63" fmla="*/ 609600 h 2331309"/>
              <a:gd name="connsiteX64" fmla="*/ 1120346 w 1936444"/>
              <a:gd name="connsiteY64" fmla="*/ 568411 h 2331309"/>
              <a:gd name="connsiteX65" fmla="*/ 1260390 w 1936444"/>
              <a:gd name="connsiteY65" fmla="*/ 576649 h 2331309"/>
              <a:gd name="connsiteX66" fmla="*/ 1309817 w 1936444"/>
              <a:gd name="connsiteY66" fmla="*/ 593125 h 2331309"/>
              <a:gd name="connsiteX67" fmla="*/ 1334530 w 1936444"/>
              <a:gd name="connsiteY67" fmla="*/ 601363 h 2331309"/>
              <a:gd name="connsiteX68" fmla="*/ 1383957 w 1936444"/>
              <a:gd name="connsiteY68" fmla="*/ 667265 h 2331309"/>
              <a:gd name="connsiteX69" fmla="*/ 1425146 w 1936444"/>
              <a:gd name="connsiteY69" fmla="*/ 733168 h 2331309"/>
              <a:gd name="connsiteX70" fmla="*/ 1433384 w 1936444"/>
              <a:gd name="connsiteY70" fmla="*/ 766119 h 2331309"/>
              <a:gd name="connsiteX71" fmla="*/ 1441622 w 1936444"/>
              <a:gd name="connsiteY71" fmla="*/ 790833 h 2331309"/>
              <a:gd name="connsiteX72" fmla="*/ 1449860 w 1936444"/>
              <a:gd name="connsiteY72" fmla="*/ 832022 h 2331309"/>
              <a:gd name="connsiteX73" fmla="*/ 1458098 w 1936444"/>
              <a:gd name="connsiteY73" fmla="*/ 864973 h 2331309"/>
              <a:gd name="connsiteX74" fmla="*/ 1474573 w 1936444"/>
              <a:gd name="connsiteY74" fmla="*/ 980303 h 2331309"/>
              <a:gd name="connsiteX75" fmla="*/ 1482811 w 1936444"/>
              <a:gd name="connsiteY75" fmla="*/ 1037968 h 2331309"/>
              <a:gd name="connsiteX76" fmla="*/ 1474573 w 1936444"/>
              <a:gd name="connsiteY76" fmla="*/ 1351006 h 2331309"/>
              <a:gd name="connsiteX77" fmla="*/ 1482811 w 1936444"/>
              <a:gd name="connsiteY77" fmla="*/ 1458098 h 2331309"/>
              <a:gd name="connsiteX78" fmla="*/ 1491049 w 1936444"/>
              <a:gd name="connsiteY78" fmla="*/ 1491049 h 2331309"/>
              <a:gd name="connsiteX79" fmla="*/ 1515763 w 1936444"/>
              <a:gd name="connsiteY79" fmla="*/ 1515763 h 2331309"/>
              <a:gd name="connsiteX80" fmla="*/ 1581665 w 1936444"/>
              <a:gd name="connsiteY80" fmla="*/ 1532238 h 2331309"/>
              <a:gd name="connsiteX81" fmla="*/ 1746422 w 1936444"/>
              <a:gd name="connsiteY81" fmla="*/ 1507525 h 2331309"/>
              <a:gd name="connsiteX82" fmla="*/ 1771135 w 1936444"/>
              <a:gd name="connsiteY82" fmla="*/ 1499287 h 2331309"/>
              <a:gd name="connsiteX83" fmla="*/ 1853514 w 1936444"/>
              <a:gd name="connsiteY83" fmla="*/ 1466336 h 2331309"/>
              <a:gd name="connsiteX84" fmla="*/ 1878227 w 1936444"/>
              <a:gd name="connsiteY84" fmla="*/ 1260390 h 2331309"/>
              <a:gd name="connsiteX85" fmla="*/ 1902941 w 1936444"/>
              <a:gd name="connsiteY85" fmla="*/ 1112109 h 2331309"/>
              <a:gd name="connsiteX86" fmla="*/ 1919417 w 1936444"/>
              <a:gd name="connsiteY86" fmla="*/ 1070919 h 2331309"/>
              <a:gd name="connsiteX87" fmla="*/ 1935892 w 1936444"/>
              <a:gd name="connsiteY87" fmla="*/ 980303 h 2331309"/>
              <a:gd name="connsiteX88" fmla="*/ 1935892 w 1936444"/>
              <a:gd name="connsiteY88" fmla="*/ 939114 h 23313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</a:cxnLst>
            <a:rect l="l" t="t" r="r" b="b"/>
            <a:pathLst>
              <a:path w="1936444" h="2331309">
                <a:moveTo>
                  <a:pt x="57665" y="2331309"/>
                </a:moveTo>
                <a:cubicBezTo>
                  <a:pt x="54919" y="2254422"/>
                  <a:pt x="55482" y="2177346"/>
                  <a:pt x="49427" y="2100649"/>
                </a:cubicBezTo>
                <a:cubicBezTo>
                  <a:pt x="47223" y="2072733"/>
                  <a:pt x="32952" y="2018271"/>
                  <a:pt x="32952" y="2018271"/>
                </a:cubicBezTo>
                <a:cubicBezTo>
                  <a:pt x="30206" y="1971590"/>
                  <a:pt x="27631" y="1924899"/>
                  <a:pt x="24714" y="1878228"/>
                </a:cubicBezTo>
                <a:cubicBezTo>
                  <a:pt x="22139" y="1837028"/>
                  <a:pt x="15616" y="1795932"/>
                  <a:pt x="16476" y="1754660"/>
                </a:cubicBezTo>
                <a:cubicBezTo>
                  <a:pt x="18367" y="1663897"/>
                  <a:pt x="29928" y="1573543"/>
                  <a:pt x="32952" y="1482811"/>
                </a:cubicBezTo>
                <a:cubicBezTo>
                  <a:pt x="35698" y="1400433"/>
                  <a:pt x="36741" y="1317980"/>
                  <a:pt x="41190" y="1235676"/>
                </a:cubicBezTo>
                <a:cubicBezTo>
                  <a:pt x="42238" y="1216288"/>
                  <a:pt x="47158" y="1197295"/>
                  <a:pt x="49427" y="1178011"/>
                </a:cubicBezTo>
                <a:cubicBezTo>
                  <a:pt x="69760" y="1005172"/>
                  <a:pt x="46611" y="1173007"/>
                  <a:pt x="65903" y="1037968"/>
                </a:cubicBezTo>
                <a:cubicBezTo>
                  <a:pt x="63157" y="999525"/>
                  <a:pt x="62168" y="960915"/>
                  <a:pt x="57665" y="922638"/>
                </a:cubicBezTo>
                <a:cubicBezTo>
                  <a:pt x="56650" y="914014"/>
                  <a:pt x="51533" y="906349"/>
                  <a:pt x="49427" y="897925"/>
                </a:cubicBezTo>
                <a:lnTo>
                  <a:pt x="32952" y="832022"/>
                </a:lnTo>
                <a:cubicBezTo>
                  <a:pt x="30206" y="810054"/>
                  <a:pt x="28354" y="787956"/>
                  <a:pt x="24714" y="766119"/>
                </a:cubicBezTo>
                <a:cubicBezTo>
                  <a:pt x="22853" y="754951"/>
                  <a:pt x="18932" y="744220"/>
                  <a:pt x="16476" y="733168"/>
                </a:cubicBezTo>
                <a:cubicBezTo>
                  <a:pt x="-4441" y="639045"/>
                  <a:pt x="20091" y="739388"/>
                  <a:pt x="0" y="659028"/>
                </a:cubicBezTo>
                <a:cubicBezTo>
                  <a:pt x="2746" y="595871"/>
                  <a:pt x="1503" y="532414"/>
                  <a:pt x="8238" y="469557"/>
                </a:cubicBezTo>
                <a:cubicBezTo>
                  <a:pt x="9813" y="454854"/>
                  <a:pt x="19660" y="442265"/>
                  <a:pt x="24714" y="428368"/>
                </a:cubicBezTo>
                <a:cubicBezTo>
                  <a:pt x="30649" y="412047"/>
                  <a:pt x="36978" y="395789"/>
                  <a:pt x="41190" y="378941"/>
                </a:cubicBezTo>
                <a:cubicBezTo>
                  <a:pt x="43936" y="367957"/>
                  <a:pt x="43929" y="355887"/>
                  <a:pt x="49427" y="345990"/>
                </a:cubicBezTo>
                <a:cubicBezTo>
                  <a:pt x="57966" y="330620"/>
                  <a:pt x="71395" y="318530"/>
                  <a:pt x="82379" y="304800"/>
                </a:cubicBezTo>
                <a:cubicBezTo>
                  <a:pt x="96454" y="255535"/>
                  <a:pt x="96210" y="248966"/>
                  <a:pt x="115330" y="205946"/>
                </a:cubicBezTo>
                <a:cubicBezTo>
                  <a:pt x="120318" y="194724"/>
                  <a:pt x="127923" y="184645"/>
                  <a:pt x="131806" y="172995"/>
                </a:cubicBezTo>
                <a:cubicBezTo>
                  <a:pt x="138966" y="151513"/>
                  <a:pt x="142789" y="129060"/>
                  <a:pt x="148281" y="107092"/>
                </a:cubicBezTo>
                <a:cubicBezTo>
                  <a:pt x="151027" y="96108"/>
                  <a:pt x="152939" y="84882"/>
                  <a:pt x="156519" y="74141"/>
                </a:cubicBezTo>
                <a:cubicBezTo>
                  <a:pt x="162011" y="57665"/>
                  <a:pt x="163362" y="39164"/>
                  <a:pt x="172995" y="24714"/>
                </a:cubicBezTo>
                <a:lnTo>
                  <a:pt x="189471" y="0"/>
                </a:lnTo>
                <a:cubicBezTo>
                  <a:pt x="197709" y="2746"/>
                  <a:pt x="206645" y="3930"/>
                  <a:pt x="214184" y="8238"/>
                </a:cubicBezTo>
                <a:cubicBezTo>
                  <a:pt x="226105" y="15050"/>
                  <a:pt x="235963" y="24972"/>
                  <a:pt x="247135" y="32952"/>
                </a:cubicBezTo>
                <a:cubicBezTo>
                  <a:pt x="255192" y="38707"/>
                  <a:pt x="263253" y="44516"/>
                  <a:pt x="271849" y="49428"/>
                </a:cubicBezTo>
                <a:cubicBezTo>
                  <a:pt x="282511" y="55521"/>
                  <a:pt x="294270" y="59585"/>
                  <a:pt x="304800" y="65903"/>
                </a:cubicBezTo>
                <a:cubicBezTo>
                  <a:pt x="338596" y="86180"/>
                  <a:pt x="357145" y="101043"/>
                  <a:pt x="387179" y="123568"/>
                </a:cubicBezTo>
                <a:cubicBezTo>
                  <a:pt x="392671" y="134552"/>
                  <a:pt x="397561" y="145857"/>
                  <a:pt x="403654" y="156519"/>
                </a:cubicBezTo>
                <a:cubicBezTo>
                  <a:pt x="408566" y="165115"/>
                  <a:pt x="418409" y="171483"/>
                  <a:pt x="420130" y="181233"/>
                </a:cubicBezTo>
                <a:cubicBezTo>
                  <a:pt x="426828" y="219188"/>
                  <a:pt x="425622" y="258120"/>
                  <a:pt x="428368" y="296563"/>
                </a:cubicBezTo>
                <a:cubicBezTo>
                  <a:pt x="413863" y="644673"/>
                  <a:pt x="419557" y="411630"/>
                  <a:pt x="428368" y="922638"/>
                </a:cubicBezTo>
                <a:cubicBezTo>
                  <a:pt x="431398" y="1098374"/>
                  <a:pt x="429080" y="1274259"/>
                  <a:pt x="436606" y="1449860"/>
                </a:cubicBezTo>
                <a:cubicBezTo>
                  <a:pt x="437350" y="1467211"/>
                  <a:pt x="447589" y="1482811"/>
                  <a:pt x="453081" y="1499287"/>
                </a:cubicBezTo>
                <a:cubicBezTo>
                  <a:pt x="455827" y="1507525"/>
                  <a:pt x="459213" y="1515576"/>
                  <a:pt x="461319" y="1524000"/>
                </a:cubicBezTo>
                <a:cubicBezTo>
                  <a:pt x="464065" y="1534984"/>
                  <a:pt x="465202" y="1546501"/>
                  <a:pt x="469557" y="1556952"/>
                </a:cubicBezTo>
                <a:cubicBezTo>
                  <a:pt x="479003" y="1579623"/>
                  <a:pt x="494741" y="1599555"/>
                  <a:pt x="502508" y="1622855"/>
                </a:cubicBezTo>
                <a:cubicBezTo>
                  <a:pt x="519429" y="1673617"/>
                  <a:pt x="500075" y="1619438"/>
                  <a:pt x="527222" y="1680519"/>
                </a:cubicBezTo>
                <a:cubicBezTo>
                  <a:pt x="533228" y="1694032"/>
                  <a:pt x="536617" y="1708727"/>
                  <a:pt x="543698" y="1721709"/>
                </a:cubicBezTo>
                <a:cubicBezTo>
                  <a:pt x="553180" y="1739092"/>
                  <a:pt x="565665" y="1754660"/>
                  <a:pt x="576649" y="1771136"/>
                </a:cubicBezTo>
                <a:lnTo>
                  <a:pt x="609600" y="1820563"/>
                </a:lnTo>
                <a:cubicBezTo>
                  <a:pt x="629408" y="1850275"/>
                  <a:pt x="641652" y="1872136"/>
                  <a:pt x="675503" y="1894703"/>
                </a:cubicBezTo>
                <a:cubicBezTo>
                  <a:pt x="683741" y="1900195"/>
                  <a:pt x="691170" y="1907158"/>
                  <a:pt x="700217" y="1911179"/>
                </a:cubicBezTo>
                <a:cubicBezTo>
                  <a:pt x="716087" y="1918232"/>
                  <a:pt x="733168" y="1922163"/>
                  <a:pt x="749644" y="1927655"/>
                </a:cubicBezTo>
                <a:cubicBezTo>
                  <a:pt x="787634" y="1940318"/>
                  <a:pt x="765853" y="1934191"/>
                  <a:pt x="815546" y="1944130"/>
                </a:cubicBezTo>
                <a:cubicBezTo>
                  <a:pt x="878207" y="1931597"/>
                  <a:pt x="866784" y="1941802"/>
                  <a:pt x="922638" y="1869990"/>
                </a:cubicBezTo>
                <a:lnTo>
                  <a:pt x="980303" y="1795849"/>
                </a:lnTo>
                <a:cubicBezTo>
                  <a:pt x="983049" y="1787611"/>
                  <a:pt x="987113" y="1779701"/>
                  <a:pt x="988541" y="1771136"/>
                </a:cubicBezTo>
                <a:cubicBezTo>
                  <a:pt x="1000060" y="1702023"/>
                  <a:pt x="1000062" y="1654631"/>
                  <a:pt x="988541" y="1581665"/>
                </a:cubicBezTo>
                <a:cubicBezTo>
                  <a:pt x="986235" y="1567059"/>
                  <a:pt x="977118" y="1554373"/>
                  <a:pt x="972065" y="1540476"/>
                </a:cubicBezTo>
                <a:cubicBezTo>
                  <a:pt x="966130" y="1524155"/>
                  <a:pt x="960159" y="1507804"/>
                  <a:pt x="955590" y="1491049"/>
                </a:cubicBezTo>
                <a:cubicBezTo>
                  <a:pt x="931726" y="1403545"/>
                  <a:pt x="965992" y="1496460"/>
                  <a:pt x="930876" y="1408671"/>
                </a:cubicBezTo>
                <a:cubicBezTo>
                  <a:pt x="917077" y="1332780"/>
                  <a:pt x="906163" y="1290414"/>
                  <a:pt x="906163" y="1210963"/>
                </a:cubicBezTo>
                <a:cubicBezTo>
                  <a:pt x="906163" y="1131283"/>
                  <a:pt x="909721" y="1051608"/>
                  <a:pt x="914400" y="972065"/>
                </a:cubicBezTo>
                <a:cubicBezTo>
                  <a:pt x="916937" y="928936"/>
                  <a:pt x="926522" y="930611"/>
                  <a:pt x="939114" y="889687"/>
                </a:cubicBezTo>
                <a:cubicBezTo>
                  <a:pt x="945773" y="868045"/>
                  <a:pt x="947181" y="844808"/>
                  <a:pt x="955590" y="823784"/>
                </a:cubicBezTo>
                <a:cubicBezTo>
                  <a:pt x="961082" y="810054"/>
                  <a:pt x="967816" y="796759"/>
                  <a:pt x="972065" y="782595"/>
                </a:cubicBezTo>
                <a:cubicBezTo>
                  <a:pt x="984957" y="739622"/>
                  <a:pt x="974045" y="750515"/>
                  <a:pt x="988541" y="716692"/>
                </a:cubicBezTo>
                <a:cubicBezTo>
                  <a:pt x="1031872" y="615587"/>
                  <a:pt x="980124" y="741766"/>
                  <a:pt x="1021492" y="659028"/>
                </a:cubicBezTo>
                <a:cubicBezTo>
                  <a:pt x="1025375" y="651261"/>
                  <a:pt x="1024913" y="641539"/>
                  <a:pt x="1029730" y="634314"/>
                </a:cubicBezTo>
                <a:cubicBezTo>
                  <a:pt x="1036192" y="624620"/>
                  <a:pt x="1045598" y="617182"/>
                  <a:pt x="1054444" y="609600"/>
                </a:cubicBezTo>
                <a:cubicBezTo>
                  <a:pt x="1084385" y="583936"/>
                  <a:pt x="1086594" y="585288"/>
                  <a:pt x="1120346" y="568411"/>
                </a:cubicBezTo>
                <a:cubicBezTo>
                  <a:pt x="1167027" y="571157"/>
                  <a:pt x="1214021" y="570601"/>
                  <a:pt x="1260390" y="576649"/>
                </a:cubicBezTo>
                <a:cubicBezTo>
                  <a:pt x="1277611" y="578895"/>
                  <a:pt x="1293341" y="587633"/>
                  <a:pt x="1309817" y="593125"/>
                </a:cubicBezTo>
                <a:lnTo>
                  <a:pt x="1334530" y="601363"/>
                </a:lnTo>
                <a:cubicBezTo>
                  <a:pt x="1351006" y="623330"/>
                  <a:pt x="1368401" y="644637"/>
                  <a:pt x="1383957" y="667265"/>
                </a:cubicBezTo>
                <a:cubicBezTo>
                  <a:pt x="1398633" y="688612"/>
                  <a:pt x="1425146" y="733168"/>
                  <a:pt x="1425146" y="733168"/>
                </a:cubicBezTo>
                <a:cubicBezTo>
                  <a:pt x="1427892" y="744152"/>
                  <a:pt x="1430274" y="755233"/>
                  <a:pt x="1433384" y="766119"/>
                </a:cubicBezTo>
                <a:cubicBezTo>
                  <a:pt x="1435770" y="774468"/>
                  <a:pt x="1439516" y="782409"/>
                  <a:pt x="1441622" y="790833"/>
                </a:cubicBezTo>
                <a:cubicBezTo>
                  <a:pt x="1445018" y="804417"/>
                  <a:pt x="1446823" y="818354"/>
                  <a:pt x="1449860" y="832022"/>
                </a:cubicBezTo>
                <a:cubicBezTo>
                  <a:pt x="1452316" y="843074"/>
                  <a:pt x="1456237" y="853805"/>
                  <a:pt x="1458098" y="864973"/>
                </a:cubicBezTo>
                <a:cubicBezTo>
                  <a:pt x="1464482" y="903278"/>
                  <a:pt x="1469081" y="941860"/>
                  <a:pt x="1474573" y="980303"/>
                </a:cubicBezTo>
                <a:lnTo>
                  <a:pt x="1482811" y="1037968"/>
                </a:lnTo>
                <a:cubicBezTo>
                  <a:pt x="1480065" y="1142314"/>
                  <a:pt x="1474573" y="1246624"/>
                  <a:pt x="1474573" y="1351006"/>
                </a:cubicBezTo>
                <a:cubicBezTo>
                  <a:pt x="1474573" y="1386809"/>
                  <a:pt x="1478628" y="1422540"/>
                  <a:pt x="1482811" y="1458098"/>
                </a:cubicBezTo>
                <a:cubicBezTo>
                  <a:pt x="1484134" y="1469342"/>
                  <a:pt x="1485432" y="1481219"/>
                  <a:pt x="1491049" y="1491049"/>
                </a:cubicBezTo>
                <a:cubicBezTo>
                  <a:pt x="1496829" y="1501164"/>
                  <a:pt x="1506069" y="1509301"/>
                  <a:pt x="1515763" y="1515763"/>
                </a:cubicBezTo>
                <a:cubicBezTo>
                  <a:pt x="1526617" y="1522999"/>
                  <a:pt x="1575728" y="1531051"/>
                  <a:pt x="1581665" y="1532238"/>
                </a:cubicBezTo>
                <a:cubicBezTo>
                  <a:pt x="1636584" y="1524000"/>
                  <a:pt x="1691710" y="1517040"/>
                  <a:pt x="1746422" y="1507525"/>
                </a:cubicBezTo>
                <a:cubicBezTo>
                  <a:pt x="1754977" y="1506037"/>
                  <a:pt x="1763073" y="1502512"/>
                  <a:pt x="1771135" y="1499287"/>
                </a:cubicBezTo>
                <a:cubicBezTo>
                  <a:pt x="1864892" y="1461783"/>
                  <a:pt x="1797288" y="1485076"/>
                  <a:pt x="1853514" y="1466336"/>
                </a:cubicBezTo>
                <a:cubicBezTo>
                  <a:pt x="1889554" y="1358219"/>
                  <a:pt x="1859926" y="1461705"/>
                  <a:pt x="1878227" y="1260390"/>
                </a:cubicBezTo>
                <a:cubicBezTo>
                  <a:pt x="1879696" y="1244235"/>
                  <a:pt x="1890126" y="1150553"/>
                  <a:pt x="1902941" y="1112109"/>
                </a:cubicBezTo>
                <a:cubicBezTo>
                  <a:pt x="1907617" y="1098080"/>
                  <a:pt x="1913925" y="1084649"/>
                  <a:pt x="1919417" y="1070919"/>
                </a:cubicBezTo>
                <a:cubicBezTo>
                  <a:pt x="1923566" y="1050172"/>
                  <a:pt x="1934136" y="999616"/>
                  <a:pt x="1935892" y="980303"/>
                </a:cubicBezTo>
                <a:cubicBezTo>
                  <a:pt x="1937135" y="966630"/>
                  <a:pt x="1935892" y="952844"/>
                  <a:pt x="1935892" y="939114"/>
                </a:cubicBezTo>
              </a:path>
            </a:pathLst>
          </a:custGeom>
          <a:noFill/>
          <a:ln w="38100">
            <a:solidFill>
              <a:srgbClr val="FF0000"/>
            </a:solidFill>
            <a:round/>
            <a:headEnd type="non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rtlCol="0" anchor="ctr"/>
          <a:lstStyle/>
          <a:p>
            <a:pPr algn="ctr"/>
            <a:endParaRPr lang="sv-SE"/>
          </a:p>
        </p:txBody>
      </p:sp>
      <p:grpSp>
        <p:nvGrpSpPr>
          <p:cNvPr id="265" name="Group 5"/>
          <p:cNvGrpSpPr>
            <a:grpSpLocks/>
          </p:cNvGrpSpPr>
          <p:nvPr/>
        </p:nvGrpSpPr>
        <p:grpSpPr bwMode="auto">
          <a:xfrm>
            <a:off x="5194300" y="4395780"/>
            <a:ext cx="1130300" cy="279400"/>
            <a:chOff x="8180" y="7260"/>
            <a:chExt cx="860" cy="440"/>
          </a:xfrm>
        </p:grpSpPr>
        <p:sp>
          <p:nvSpPr>
            <p:cNvPr id="266" name="Line 6"/>
            <p:cNvSpPr>
              <a:spLocks noChangeShapeType="1"/>
            </p:cNvSpPr>
            <p:nvPr/>
          </p:nvSpPr>
          <p:spPr bwMode="auto">
            <a:xfrm>
              <a:off x="8180" y="7260"/>
              <a:ext cx="86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267" name="Line 7"/>
            <p:cNvSpPr>
              <a:spLocks noChangeShapeType="1"/>
            </p:cNvSpPr>
            <p:nvPr/>
          </p:nvSpPr>
          <p:spPr bwMode="auto">
            <a:xfrm>
              <a:off x="8180" y="7700"/>
              <a:ext cx="86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</p:grpSp>
      <p:sp>
        <p:nvSpPr>
          <p:cNvPr id="268" name="Rectangle 8"/>
          <p:cNvSpPr>
            <a:spLocks noChangeArrowheads="1"/>
          </p:cNvSpPr>
          <p:nvPr/>
        </p:nvSpPr>
        <p:spPr bwMode="auto">
          <a:xfrm>
            <a:off x="5410200" y="4192580"/>
            <a:ext cx="714375" cy="6985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sv-SE" sz="1200"/>
          </a:p>
          <a:p>
            <a:pPr algn="ctr" eaLnBrk="1" hangingPunct="1"/>
            <a:r>
              <a:rPr lang="sv-SE" altLang="sv-SE" sz="1200"/>
              <a:t>Set-up</a:t>
            </a:r>
          </a:p>
          <a:p>
            <a:pPr algn="ctr" eaLnBrk="1" hangingPunct="1"/>
            <a:r>
              <a:rPr lang="sv-SE" altLang="sv-SE" sz="1200"/>
              <a:t>cell</a:t>
            </a:r>
            <a:endParaRPr lang="en-US" altLang="sv-SE"/>
          </a:p>
        </p:txBody>
      </p:sp>
      <p:sp>
        <p:nvSpPr>
          <p:cNvPr id="269" name="Text Box 9"/>
          <p:cNvSpPr txBox="1">
            <a:spLocks noChangeAspect="1" noChangeArrowheads="1"/>
          </p:cNvSpPr>
          <p:nvPr/>
        </p:nvSpPr>
        <p:spPr bwMode="auto">
          <a:xfrm>
            <a:off x="4829175" y="4179880"/>
            <a:ext cx="473075" cy="774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>
                <a:latin typeface="Helvetica" pitchFamily="34" charset="0"/>
              </a:rPr>
              <a:t>a</a:t>
            </a:r>
            <a:r>
              <a:rPr lang="en-US" altLang="sv-SE" sz="1400" baseline="-25000">
                <a:latin typeface="Helvetica" pitchFamily="34" charset="0"/>
              </a:rPr>
              <a:t>0</a:t>
            </a:r>
          </a:p>
          <a:p>
            <a:pPr eaLnBrk="1" hangingPunct="1"/>
            <a:endParaRPr lang="en-US" altLang="sv-SE" sz="1400" baseline="-25000">
              <a:latin typeface="Helvetica" pitchFamily="34" charset="0"/>
            </a:endParaRPr>
          </a:p>
          <a:p>
            <a:pPr eaLnBrk="1" hangingPunct="1"/>
            <a:r>
              <a:rPr lang="en-US" altLang="sv-SE" sz="1400">
                <a:latin typeface="Helvetica" pitchFamily="34" charset="0"/>
              </a:rPr>
              <a:t>b</a:t>
            </a:r>
            <a:r>
              <a:rPr lang="en-US" altLang="sv-SE" sz="1400" baseline="-25000">
                <a:latin typeface="Helvetica" pitchFamily="34" charset="0"/>
              </a:rPr>
              <a:t>0</a:t>
            </a:r>
            <a:endParaRPr lang="en-US" altLang="sv-SE"/>
          </a:p>
        </p:txBody>
      </p:sp>
      <p:grpSp>
        <p:nvGrpSpPr>
          <p:cNvPr id="270" name="Group 11"/>
          <p:cNvGrpSpPr>
            <a:grpSpLocks/>
          </p:cNvGrpSpPr>
          <p:nvPr/>
        </p:nvGrpSpPr>
        <p:grpSpPr bwMode="auto">
          <a:xfrm>
            <a:off x="5194300" y="3697280"/>
            <a:ext cx="1130300" cy="279400"/>
            <a:chOff x="8180" y="7260"/>
            <a:chExt cx="860" cy="440"/>
          </a:xfrm>
        </p:grpSpPr>
        <p:sp>
          <p:nvSpPr>
            <p:cNvPr id="271" name="Line 12"/>
            <p:cNvSpPr>
              <a:spLocks noChangeShapeType="1"/>
            </p:cNvSpPr>
            <p:nvPr/>
          </p:nvSpPr>
          <p:spPr bwMode="auto">
            <a:xfrm>
              <a:off x="8180" y="7260"/>
              <a:ext cx="86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272" name="Line 13"/>
            <p:cNvSpPr>
              <a:spLocks noChangeShapeType="1"/>
            </p:cNvSpPr>
            <p:nvPr/>
          </p:nvSpPr>
          <p:spPr bwMode="auto">
            <a:xfrm>
              <a:off x="8180" y="7700"/>
              <a:ext cx="86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</p:grpSp>
      <p:sp>
        <p:nvSpPr>
          <p:cNvPr id="273" name="Rectangle 14"/>
          <p:cNvSpPr>
            <a:spLocks noChangeArrowheads="1"/>
          </p:cNvSpPr>
          <p:nvPr/>
        </p:nvSpPr>
        <p:spPr bwMode="auto">
          <a:xfrm>
            <a:off x="5410200" y="3494080"/>
            <a:ext cx="714375" cy="6985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sv-SE" sz="1200"/>
          </a:p>
          <a:p>
            <a:pPr algn="ctr" eaLnBrk="1" hangingPunct="1"/>
            <a:r>
              <a:rPr lang="sv-SE" altLang="sv-SE" sz="1200"/>
              <a:t>Set-up</a:t>
            </a:r>
          </a:p>
          <a:p>
            <a:pPr algn="ctr" eaLnBrk="1" hangingPunct="1"/>
            <a:r>
              <a:rPr lang="sv-SE" altLang="sv-SE" sz="1200"/>
              <a:t>cell</a:t>
            </a:r>
            <a:endParaRPr lang="en-US" altLang="sv-SE"/>
          </a:p>
        </p:txBody>
      </p:sp>
      <p:sp>
        <p:nvSpPr>
          <p:cNvPr id="274" name="Text Box 15"/>
          <p:cNvSpPr txBox="1">
            <a:spLocks noChangeAspect="1" noChangeArrowheads="1"/>
          </p:cNvSpPr>
          <p:nvPr/>
        </p:nvSpPr>
        <p:spPr bwMode="auto">
          <a:xfrm>
            <a:off x="4829175" y="3481380"/>
            <a:ext cx="473075" cy="774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>
                <a:latin typeface="Helvetica" pitchFamily="34" charset="0"/>
              </a:rPr>
              <a:t>a</a:t>
            </a:r>
            <a:r>
              <a:rPr lang="en-US" altLang="sv-SE" sz="1400" baseline="-25000">
                <a:latin typeface="Helvetica" pitchFamily="34" charset="0"/>
              </a:rPr>
              <a:t>1</a:t>
            </a:r>
          </a:p>
          <a:p>
            <a:pPr eaLnBrk="1" hangingPunct="1"/>
            <a:endParaRPr lang="en-US" altLang="sv-SE" sz="1400" baseline="-25000">
              <a:latin typeface="Helvetica" pitchFamily="34" charset="0"/>
            </a:endParaRPr>
          </a:p>
          <a:p>
            <a:pPr eaLnBrk="1" hangingPunct="1"/>
            <a:r>
              <a:rPr lang="en-US" altLang="sv-SE" sz="1400">
                <a:latin typeface="Helvetica" pitchFamily="34" charset="0"/>
              </a:rPr>
              <a:t>b</a:t>
            </a:r>
            <a:r>
              <a:rPr lang="en-US" altLang="sv-SE" sz="1400" baseline="-25000">
                <a:latin typeface="Helvetica" pitchFamily="34" charset="0"/>
              </a:rPr>
              <a:t>1</a:t>
            </a:r>
            <a:endParaRPr lang="en-US" altLang="sv-SE"/>
          </a:p>
        </p:txBody>
      </p:sp>
      <p:grpSp>
        <p:nvGrpSpPr>
          <p:cNvPr id="275" name="Group 17"/>
          <p:cNvGrpSpPr>
            <a:grpSpLocks/>
          </p:cNvGrpSpPr>
          <p:nvPr/>
        </p:nvGrpSpPr>
        <p:grpSpPr bwMode="auto">
          <a:xfrm>
            <a:off x="5194300" y="2998780"/>
            <a:ext cx="1130300" cy="279400"/>
            <a:chOff x="8180" y="7260"/>
            <a:chExt cx="860" cy="440"/>
          </a:xfrm>
        </p:grpSpPr>
        <p:sp>
          <p:nvSpPr>
            <p:cNvPr id="276" name="Line 18"/>
            <p:cNvSpPr>
              <a:spLocks noChangeShapeType="1"/>
            </p:cNvSpPr>
            <p:nvPr/>
          </p:nvSpPr>
          <p:spPr bwMode="auto">
            <a:xfrm>
              <a:off x="8180" y="7260"/>
              <a:ext cx="86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277" name="Line 19"/>
            <p:cNvSpPr>
              <a:spLocks noChangeShapeType="1"/>
            </p:cNvSpPr>
            <p:nvPr/>
          </p:nvSpPr>
          <p:spPr bwMode="auto">
            <a:xfrm>
              <a:off x="8180" y="7700"/>
              <a:ext cx="86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</p:grpSp>
      <p:sp>
        <p:nvSpPr>
          <p:cNvPr id="278" name="Rectangle 20"/>
          <p:cNvSpPr>
            <a:spLocks noChangeArrowheads="1"/>
          </p:cNvSpPr>
          <p:nvPr/>
        </p:nvSpPr>
        <p:spPr bwMode="auto">
          <a:xfrm>
            <a:off x="5410200" y="2795580"/>
            <a:ext cx="714375" cy="6985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sv-SE" sz="1200"/>
          </a:p>
          <a:p>
            <a:pPr algn="ctr" eaLnBrk="1" hangingPunct="1"/>
            <a:r>
              <a:rPr lang="sv-SE" altLang="sv-SE" sz="1200"/>
              <a:t>Set-up</a:t>
            </a:r>
          </a:p>
          <a:p>
            <a:pPr algn="ctr" eaLnBrk="1" hangingPunct="1"/>
            <a:r>
              <a:rPr lang="sv-SE" altLang="sv-SE" sz="1200"/>
              <a:t>cell</a:t>
            </a:r>
            <a:endParaRPr lang="en-US" altLang="sv-SE"/>
          </a:p>
        </p:txBody>
      </p:sp>
      <p:sp>
        <p:nvSpPr>
          <p:cNvPr id="279" name="Text Box 21"/>
          <p:cNvSpPr txBox="1">
            <a:spLocks noChangeAspect="1" noChangeArrowheads="1"/>
          </p:cNvSpPr>
          <p:nvPr/>
        </p:nvSpPr>
        <p:spPr bwMode="auto">
          <a:xfrm>
            <a:off x="4829175" y="2782880"/>
            <a:ext cx="473075" cy="774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>
                <a:latin typeface="Helvetica" pitchFamily="34" charset="0"/>
              </a:rPr>
              <a:t>a</a:t>
            </a:r>
            <a:r>
              <a:rPr lang="en-US" altLang="sv-SE" sz="1400" baseline="-25000">
                <a:latin typeface="Helvetica" pitchFamily="34" charset="0"/>
              </a:rPr>
              <a:t>2</a:t>
            </a:r>
          </a:p>
          <a:p>
            <a:pPr eaLnBrk="1" hangingPunct="1"/>
            <a:endParaRPr lang="en-US" altLang="sv-SE" sz="1400" baseline="-25000">
              <a:latin typeface="Helvetica" pitchFamily="34" charset="0"/>
            </a:endParaRPr>
          </a:p>
          <a:p>
            <a:pPr eaLnBrk="1" hangingPunct="1"/>
            <a:r>
              <a:rPr lang="en-US" altLang="sv-SE" sz="1400">
                <a:latin typeface="Helvetica" pitchFamily="34" charset="0"/>
              </a:rPr>
              <a:t>b</a:t>
            </a:r>
            <a:r>
              <a:rPr lang="en-US" altLang="sv-SE" sz="1400" baseline="-25000">
                <a:latin typeface="Helvetica" pitchFamily="34" charset="0"/>
              </a:rPr>
              <a:t>2</a:t>
            </a:r>
            <a:endParaRPr lang="en-US" altLang="sv-SE"/>
          </a:p>
        </p:txBody>
      </p:sp>
      <p:grpSp>
        <p:nvGrpSpPr>
          <p:cNvPr id="280" name="Group 23"/>
          <p:cNvGrpSpPr>
            <a:grpSpLocks/>
          </p:cNvGrpSpPr>
          <p:nvPr/>
        </p:nvGrpSpPr>
        <p:grpSpPr bwMode="auto">
          <a:xfrm>
            <a:off x="5194300" y="2300280"/>
            <a:ext cx="1130300" cy="279400"/>
            <a:chOff x="8180" y="7260"/>
            <a:chExt cx="860" cy="440"/>
          </a:xfrm>
        </p:grpSpPr>
        <p:sp>
          <p:nvSpPr>
            <p:cNvPr id="281" name="Line 24"/>
            <p:cNvSpPr>
              <a:spLocks noChangeShapeType="1"/>
            </p:cNvSpPr>
            <p:nvPr/>
          </p:nvSpPr>
          <p:spPr bwMode="auto">
            <a:xfrm>
              <a:off x="8180" y="7260"/>
              <a:ext cx="86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282" name="Line 25"/>
            <p:cNvSpPr>
              <a:spLocks noChangeShapeType="1"/>
            </p:cNvSpPr>
            <p:nvPr/>
          </p:nvSpPr>
          <p:spPr bwMode="auto">
            <a:xfrm>
              <a:off x="8180" y="7700"/>
              <a:ext cx="86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</p:grpSp>
      <p:sp>
        <p:nvSpPr>
          <p:cNvPr id="283" name="Rectangle 26"/>
          <p:cNvSpPr>
            <a:spLocks noChangeArrowheads="1"/>
          </p:cNvSpPr>
          <p:nvPr/>
        </p:nvSpPr>
        <p:spPr bwMode="auto">
          <a:xfrm>
            <a:off x="5410200" y="2097080"/>
            <a:ext cx="714375" cy="6985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sv-SE" sz="1200"/>
          </a:p>
          <a:p>
            <a:pPr algn="ctr" eaLnBrk="1" hangingPunct="1"/>
            <a:r>
              <a:rPr lang="sv-SE" altLang="sv-SE" sz="1200"/>
              <a:t>Set-up</a:t>
            </a:r>
          </a:p>
          <a:p>
            <a:pPr algn="ctr" eaLnBrk="1" hangingPunct="1"/>
            <a:r>
              <a:rPr lang="sv-SE" altLang="sv-SE" sz="1200"/>
              <a:t>cell</a:t>
            </a:r>
            <a:endParaRPr lang="en-US" altLang="sv-SE"/>
          </a:p>
        </p:txBody>
      </p:sp>
      <p:sp>
        <p:nvSpPr>
          <p:cNvPr id="284" name="Text Box 27"/>
          <p:cNvSpPr txBox="1">
            <a:spLocks noChangeAspect="1" noChangeArrowheads="1"/>
          </p:cNvSpPr>
          <p:nvPr/>
        </p:nvSpPr>
        <p:spPr bwMode="auto">
          <a:xfrm>
            <a:off x="4829175" y="2084380"/>
            <a:ext cx="473075" cy="774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>
                <a:latin typeface="Helvetica" pitchFamily="34" charset="0"/>
              </a:rPr>
              <a:t>a</a:t>
            </a:r>
            <a:r>
              <a:rPr lang="en-US" altLang="sv-SE" sz="1400" baseline="-25000">
                <a:latin typeface="Helvetica" pitchFamily="34" charset="0"/>
              </a:rPr>
              <a:t>3</a:t>
            </a:r>
          </a:p>
          <a:p>
            <a:pPr eaLnBrk="1" hangingPunct="1"/>
            <a:endParaRPr lang="en-US" altLang="sv-SE" sz="1400" baseline="-25000">
              <a:latin typeface="Helvetica" pitchFamily="34" charset="0"/>
            </a:endParaRPr>
          </a:p>
          <a:p>
            <a:pPr eaLnBrk="1" hangingPunct="1"/>
            <a:r>
              <a:rPr lang="en-US" altLang="sv-SE" sz="1400">
                <a:latin typeface="Helvetica" pitchFamily="34" charset="0"/>
              </a:rPr>
              <a:t>b</a:t>
            </a:r>
            <a:r>
              <a:rPr lang="en-US" altLang="sv-SE" sz="1400" baseline="-25000">
                <a:latin typeface="Helvetica" pitchFamily="34" charset="0"/>
              </a:rPr>
              <a:t>3</a:t>
            </a:r>
            <a:endParaRPr lang="en-US" altLang="sv-SE"/>
          </a:p>
        </p:txBody>
      </p:sp>
      <p:sp>
        <p:nvSpPr>
          <p:cNvPr id="285" name="Text Box 148"/>
          <p:cNvSpPr txBox="1">
            <a:spLocks noChangeAspect="1" noChangeArrowheads="1"/>
          </p:cNvSpPr>
          <p:nvPr/>
        </p:nvSpPr>
        <p:spPr bwMode="auto">
          <a:xfrm>
            <a:off x="5427325" y="1412738"/>
            <a:ext cx="3200400" cy="309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 dirty="0" err="1">
                <a:latin typeface="Helvetica" pitchFamily="34" charset="0"/>
              </a:rPr>
              <a:t>C</a:t>
            </a:r>
            <a:r>
              <a:rPr lang="en-US" altLang="sv-SE" sz="1400" baseline="-25000" dirty="0" err="1">
                <a:latin typeface="Helvetica" pitchFamily="34" charset="0"/>
              </a:rPr>
              <a:t>out</a:t>
            </a:r>
            <a:r>
              <a:rPr lang="en-US" altLang="sv-SE" sz="1400" dirty="0">
                <a:latin typeface="Helvetica" pitchFamily="34" charset="0"/>
              </a:rPr>
              <a:t>=G</a:t>
            </a:r>
            <a:r>
              <a:rPr lang="en-US" altLang="sv-SE" sz="1400" baseline="-25000" dirty="0">
                <a:latin typeface="Helvetica" pitchFamily="34" charset="0"/>
              </a:rPr>
              <a:t>3</a:t>
            </a:r>
            <a:r>
              <a:rPr lang="en-US" altLang="sv-SE" sz="1400" dirty="0">
                <a:latin typeface="Helvetica" pitchFamily="34" charset="0"/>
              </a:rPr>
              <a:t>+P</a:t>
            </a:r>
            <a:r>
              <a:rPr lang="en-US" altLang="sv-SE" sz="1400" baseline="-25000" dirty="0">
                <a:latin typeface="Helvetica" pitchFamily="34" charset="0"/>
              </a:rPr>
              <a:t>3</a:t>
            </a:r>
            <a:r>
              <a:rPr lang="en-US" altLang="sv-SE" sz="1400" dirty="0">
                <a:latin typeface="Helvetica" pitchFamily="34" charset="0"/>
              </a:rPr>
              <a:t>(G</a:t>
            </a:r>
            <a:r>
              <a:rPr lang="en-US" altLang="sv-SE" sz="1400" baseline="-25000" dirty="0">
                <a:latin typeface="Helvetica" pitchFamily="34" charset="0"/>
              </a:rPr>
              <a:t>2</a:t>
            </a:r>
            <a:r>
              <a:rPr lang="en-US" altLang="sv-SE" sz="1400" dirty="0">
                <a:latin typeface="Helvetica" pitchFamily="34" charset="0"/>
              </a:rPr>
              <a:t>+P</a:t>
            </a:r>
            <a:r>
              <a:rPr lang="en-US" altLang="sv-SE" sz="1400" baseline="-25000" dirty="0">
                <a:latin typeface="Helvetica" pitchFamily="34" charset="0"/>
              </a:rPr>
              <a:t>2</a:t>
            </a:r>
            <a:r>
              <a:rPr lang="en-US" altLang="sv-SE" sz="1400" dirty="0">
                <a:latin typeface="Helvetica" pitchFamily="34" charset="0"/>
              </a:rPr>
              <a:t>(G</a:t>
            </a:r>
            <a:r>
              <a:rPr lang="en-US" altLang="sv-SE" sz="1400" baseline="-25000" dirty="0">
                <a:latin typeface="Helvetica" pitchFamily="34" charset="0"/>
              </a:rPr>
              <a:t>1</a:t>
            </a:r>
            <a:r>
              <a:rPr lang="en-US" altLang="sv-SE" sz="1400" dirty="0">
                <a:latin typeface="Helvetica" pitchFamily="34" charset="0"/>
              </a:rPr>
              <a:t>+P</a:t>
            </a:r>
            <a:r>
              <a:rPr lang="en-US" altLang="sv-SE" sz="1400" baseline="-25000" dirty="0">
                <a:latin typeface="Helvetica" pitchFamily="34" charset="0"/>
              </a:rPr>
              <a:t>1</a:t>
            </a:r>
            <a:r>
              <a:rPr lang="en-US" altLang="sv-SE" sz="1400" dirty="0">
                <a:latin typeface="Helvetica" pitchFamily="34" charset="0"/>
              </a:rPr>
              <a:t>(G</a:t>
            </a:r>
            <a:r>
              <a:rPr lang="en-US" altLang="sv-SE" sz="1400" baseline="-25000" dirty="0">
                <a:latin typeface="Helvetica" pitchFamily="34" charset="0"/>
              </a:rPr>
              <a:t>0</a:t>
            </a:r>
            <a:r>
              <a:rPr lang="en-US" altLang="sv-SE" sz="1400" dirty="0">
                <a:latin typeface="Helvetica" pitchFamily="34" charset="0"/>
              </a:rPr>
              <a:t>+P</a:t>
            </a:r>
            <a:r>
              <a:rPr lang="en-US" altLang="sv-SE" sz="1400" baseline="-25000" dirty="0">
                <a:latin typeface="Helvetica" pitchFamily="34" charset="0"/>
              </a:rPr>
              <a:t>0</a:t>
            </a:r>
            <a:r>
              <a:rPr lang="en-US" altLang="sv-SE" sz="1400" dirty="0">
                <a:latin typeface="Helvetica" pitchFamily="34" charset="0"/>
              </a:rPr>
              <a:t>C</a:t>
            </a:r>
            <a:r>
              <a:rPr lang="en-US" altLang="sv-SE" sz="1400" baseline="-25000" dirty="0">
                <a:latin typeface="Helvetica" pitchFamily="34" charset="0"/>
              </a:rPr>
              <a:t>in</a:t>
            </a:r>
            <a:r>
              <a:rPr lang="en-US" altLang="sv-SE" sz="1400" dirty="0">
                <a:latin typeface="Helvetica" pitchFamily="34" charset="0"/>
              </a:rPr>
              <a:t>)</a:t>
            </a:r>
            <a:endParaRPr lang="en-US" altLang="sv-SE" sz="1400" dirty="0"/>
          </a:p>
        </p:txBody>
      </p:sp>
      <p:sp>
        <p:nvSpPr>
          <p:cNvPr id="286" name="Line 3"/>
          <p:cNvSpPr>
            <a:spLocks noChangeShapeType="1"/>
          </p:cNvSpPr>
          <p:nvPr/>
        </p:nvSpPr>
        <p:spPr bwMode="auto">
          <a:xfrm>
            <a:off x="7391400" y="1703380"/>
            <a:ext cx="0" cy="35941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87" name="Text Box 10"/>
          <p:cNvSpPr txBox="1">
            <a:spLocks noChangeAspect="1" noChangeArrowheads="1"/>
          </p:cNvSpPr>
          <p:nvPr/>
        </p:nvSpPr>
        <p:spPr bwMode="auto">
          <a:xfrm>
            <a:off x="6393679" y="4192580"/>
            <a:ext cx="473075" cy="774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/>
              <a:t>g</a:t>
            </a:r>
            <a:r>
              <a:rPr lang="en-US" altLang="sv-SE" sz="1400" baseline="-25000"/>
              <a:t>0</a:t>
            </a:r>
          </a:p>
          <a:p>
            <a:pPr eaLnBrk="1" hangingPunct="1"/>
            <a:endParaRPr lang="en-US" altLang="sv-SE" sz="1400" baseline="-25000"/>
          </a:p>
          <a:p>
            <a:pPr eaLnBrk="1" hangingPunct="1"/>
            <a:r>
              <a:rPr lang="en-US" altLang="sv-SE" sz="1400"/>
              <a:t>p</a:t>
            </a:r>
            <a:r>
              <a:rPr lang="en-US" altLang="sv-SE" sz="1400" baseline="-25000"/>
              <a:t>0</a:t>
            </a:r>
            <a:endParaRPr lang="en-US" altLang="sv-SE"/>
          </a:p>
        </p:txBody>
      </p:sp>
      <p:sp>
        <p:nvSpPr>
          <p:cNvPr id="288" name="Text Box 16"/>
          <p:cNvSpPr txBox="1">
            <a:spLocks noChangeAspect="1" noChangeArrowheads="1"/>
          </p:cNvSpPr>
          <p:nvPr/>
        </p:nvSpPr>
        <p:spPr bwMode="auto">
          <a:xfrm>
            <a:off x="6393679" y="3494080"/>
            <a:ext cx="473075" cy="774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/>
              <a:t>g</a:t>
            </a:r>
            <a:r>
              <a:rPr lang="en-US" altLang="sv-SE" sz="1400" baseline="-25000"/>
              <a:t>1</a:t>
            </a:r>
          </a:p>
          <a:p>
            <a:pPr eaLnBrk="1" hangingPunct="1"/>
            <a:endParaRPr lang="en-US" altLang="sv-SE" sz="1400" baseline="-25000"/>
          </a:p>
          <a:p>
            <a:pPr eaLnBrk="1" hangingPunct="1"/>
            <a:r>
              <a:rPr lang="en-US" altLang="sv-SE" sz="1400"/>
              <a:t>p</a:t>
            </a:r>
            <a:r>
              <a:rPr lang="en-US" altLang="sv-SE" sz="1400" baseline="-25000"/>
              <a:t>1</a:t>
            </a:r>
            <a:endParaRPr lang="en-US" altLang="sv-SE"/>
          </a:p>
        </p:txBody>
      </p:sp>
      <p:sp>
        <p:nvSpPr>
          <p:cNvPr id="289" name="Text Box 22"/>
          <p:cNvSpPr txBox="1">
            <a:spLocks noChangeAspect="1" noChangeArrowheads="1"/>
          </p:cNvSpPr>
          <p:nvPr/>
        </p:nvSpPr>
        <p:spPr bwMode="auto">
          <a:xfrm>
            <a:off x="6393679" y="2795580"/>
            <a:ext cx="473075" cy="774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/>
              <a:t>g</a:t>
            </a:r>
            <a:r>
              <a:rPr lang="en-US" altLang="sv-SE" sz="1400" baseline="-25000"/>
              <a:t>2</a:t>
            </a:r>
          </a:p>
          <a:p>
            <a:pPr eaLnBrk="1" hangingPunct="1"/>
            <a:endParaRPr lang="en-US" altLang="sv-SE" sz="1400" baseline="-25000"/>
          </a:p>
          <a:p>
            <a:pPr eaLnBrk="1" hangingPunct="1"/>
            <a:r>
              <a:rPr lang="en-US" altLang="sv-SE" sz="1400"/>
              <a:t>p</a:t>
            </a:r>
            <a:r>
              <a:rPr lang="en-US" altLang="sv-SE" sz="1400" baseline="-25000"/>
              <a:t>2</a:t>
            </a:r>
            <a:endParaRPr lang="en-US" altLang="sv-SE"/>
          </a:p>
        </p:txBody>
      </p:sp>
      <p:sp>
        <p:nvSpPr>
          <p:cNvPr id="290" name="Text Box 28"/>
          <p:cNvSpPr txBox="1">
            <a:spLocks noChangeAspect="1" noChangeArrowheads="1"/>
          </p:cNvSpPr>
          <p:nvPr/>
        </p:nvSpPr>
        <p:spPr bwMode="auto">
          <a:xfrm>
            <a:off x="6393679" y="2097080"/>
            <a:ext cx="473075" cy="774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/>
              <a:t>g</a:t>
            </a:r>
            <a:r>
              <a:rPr lang="en-US" altLang="sv-SE" sz="1400" baseline="-25000"/>
              <a:t>3</a:t>
            </a:r>
          </a:p>
          <a:p>
            <a:pPr eaLnBrk="1" hangingPunct="1"/>
            <a:endParaRPr lang="en-US" altLang="sv-SE" sz="1400" baseline="-25000"/>
          </a:p>
          <a:p>
            <a:pPr eaLnBrk="1" hangingPunct="1"/>
            <a:r>
              <a:rPr lang="en-US" altLang="sv-SE" sz="1400"/>
              <a:t>p</a:t>
            </a:r>
            <a:r>
              <a:rPr lang="en-US" altLang="sv-SE" sz="1400" baseline="-25000"/>
              <a:t>3</a:t>
            </a:r>
            <a:endParaRPr lang="en-US" altLang="sv-SE"/>
          </a:p>
        </p:txBody>
      </p:sp>
      <p:grpSp>
        <p:nvGrpSpPr>
          <p:cNvPr id="291" name="Group 29"/>
          <p:cNvGrpSpPr>
            <a:grpSpLocks/>
          </p:cNvGrpSpPr>
          <p:nvPr/>
        </p:nvGrpSpPr>
        <p:grpSpPr bwMode="auto">
          <a:xfrm>
            <a:off x="6705600" y="4395780"/>
            <a:ext cx="1130300" cy="279400"/>
            <a:chOff x="8180" y="7260"/>
            <a:chExt cx="860" cy="440"/>
          </a:xfrm>
        </p:grpSpPr>
        <p:sp>
          <p:nvSpPr>
            <p:cNvPr id="292" name="Line 30"/>
            <p:cNvSpPr>
              <a:spLocks noChangeShapeType="1"/>
            </p:cNvSpPr>
            <p:nvPr/>
          </p:nvSpPr>
          <p:spPr bwMode="auto">
            <a:xfrm>
              <a:off x="8180" y="7260"/>
              <a:ext cx="86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293" name="Line 31"/>
            <p:cNvSpPr>
              <a:spLocks noChangeShapeType="1"/>
            </p:cNvSpPr>
            <p:nvPr/>
          </p:nvSpPr>
          <p:spPr bwMode="auto">
            <a:xfrm>
              <a:off x="8180" y="7700"/>
              <a:ext cx="86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</p:grpSp>
      <p:grpSp>
        <p:nvGrpSpPr>
          <p:cNvPr id="294" name="Group 32"/>
          <p:cNvGrpSpPr>
            <a:grpSpLocks/>
          </p:cNvGrpSpPr>
          <p:nvPr/>
        </p:nvGrpSpPr>
        <p:grpSpPr bwMode="auto">
          <a:xfrm>
            <a:off x="6705600" y="3697280"/>
            <a:ext cx="1130300" cy="279400"/>
            <a:chOff x="8180" y="7260"/>
            <a:chExt cx="860" cy="440"/>
          </a:xfrm>
        </p:grpSpPr>
        <p:sp>
          <p:nvSpPr>
            <p:cNvPr id="295" name="Line 33"/>
            <p:cNvSpPr>
              <a:spLocks noChangeShapeType="1"/>
            </p:cNvSpPr>
            <p:nvPr/>
          </p:nvSpPr>
          <p:spPr bwMode="auto">
            <a:xfrm>
              <a:off x="8180" y="7260"/>
              <a:ext cx="86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296" name="Line 34"/>
            <p:cNvSpPr>
              <a:spLocks noChangeShapeType="1"/>
            </p:cNvSpPr>
            <p:nvPr/>
          </p:nvSpPr>
          <p:spPr bwMode="auto">
            <a:xfrm>
              <a:off x="8180" y="7700"/>
              <a:ext cx="86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</p:grpSp>
      <p:grpSp>
        <p:nvGrpSpPr>
          <p:cNvPr id="297" name="Group 35"/>
          <p:cNvGrpSpPr>
            <a:grpSpLocks/>
          </p:cNvGrpSpPr>
          <p:nvPr/>
        </p:nvGrpSpPr>
        <p:grpSpPr bwMode="auto">
          <a:xfrm>
            <a:off x="6705600" y="2998780"/>
            <a:ext cx="1130300" cy="279400"/>
            <a:chOff x="8180" y="7260"/>
            <a:chExt cx="860" cy="440"/>
          </a:xfrm>
        </p:grpSpPr>
        <p:sp>
          <p:nvSpPr>
            <p:cNvPr id="298" name="Line 36"/>
            <p:cNvSpPr>
              <a:spLocks noChangeShapeType="1"/>
            </p:cNvSpPr>
            <p:nvPr/>
          </p:nvSpPr>
          <p:spPr bwMode="auto">
            <a:xfrm>
              <a:off x="8180" y="7260"/>
              <a:ext cx="86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299" name="Line 37"/>
            <p:cNvSpPr>
              <a:spLocks noChangeShapeType="1"/>
            </p:cNvSpPr>
            <p:nvPr/>
          </p:nvSpPr>
          <p:spPr bwMode="auto">
            <a:xfrm>
              <a:off x="8180" y="7700"/>
              <a:ext cx="86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</p:grpSp>
      <p:grpSp>
        <p:nvGrpSpPr>
          <p:cNvPr id="300" name="Group 38"/>
          <p:cNvGrpSpPr>
            <a:grpSpLocks/>
          </p:cNvGrpSpPr>
          <p:nvPr/>
        </p:nvGrpSpPr>
        <p:grpSpPr bwMode="auto">
          <a:xfrm>
            <a:off x="6705600" y="2300280"/>
            <a:ext cx="1130300" cy="279400"/>
            <a:chOff x="8180" y="7260"/>
            <a:chExt cx="860" cy="440"/>
          </a:xfrm>
        </p:grpSpPr>
        <p:sp>
          <p:nvSpPr>
            <p:cNvPr id="301" name="Line 39"/>
            <p:cNvSpPr>
              <a:spLocks noChangeShapeType="1"/>
            </p:cNvSpPr>
            <p:nvPr/>
          </p:nvSpPr>
          <p:spPr bwMode="auto">
            <a:xfrm>
              <a:off x="8180" y="7260"/>
              <a:ext cx="86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302" name="Line 40"/>
            <p:cNvSpPr>
              <a:spLocks noChangeShapeType="1"/>
            </p:cNvSpPr>
            <p:nvPr/>
          </p:nvSpPr>
          <p:spPr bwMode="auto">
            <a:xfrm>
              <a:off x="8180" y="7700"/>
              <a:ext cx="86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</p:grpSp>
      <p:sp>
        <p:nvSpPr>
          <p:cNvPr id="303" name="Rectangle 41"/>
          <p:cNvSpPr>
            <a:spLocks noChangeArrowheads="1"/>
          </p:cNvSpPr>
          <p:nvPr/>
        </p:nvSpPr>
        <p:spPr bwMode="auto">
          <a:xfrm>
            <a:off x="6946900" y="2033580"/>
            <a:ext cx="939800" cy="29591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vert270" anchor="ctr" anchorCtr="0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sv-SE" altLang="sv-SE" dirty="0" smtClean="0"/>
              <a:t>4-bit </a:t>
            </a:r>
            <a:r>
              <a:rPr lang="sv-SE" altLang="sv-SE" dirty="0" err="1" smtClean="0"/>
              <a:t>ripple-carry</a:t>
            </a:r>
            <a:r>
              <a:rPr lang="sv-SE" altLang="sv-SE" dirty="0" smtClean="0"/>
              <a:t> block</a:t>
            </a:r>
            <a:endParaRPr lang="sv-SE" altLang="sv-SE" dirty="0"/>
          </a:p>
        </p:txBody>
      </p:sp>
      <p:sp>
        <p:nvSpPr>
          <p:cNvPr id="304" name="Text Box 42"/>
          <p:cNvSpPr txBox="1">
            <a:spLocks noChangeAspect="1" noChangeArrowheads="1"/>
          </p:cNvSpPr>
          <p:nvPr/>
        </p:nvSpPr>
        <p:spPr bwMode="auto">
          <a:xfrm>
            <a:off x="7204075" y="5259380"/>
            <a:ext cx="447675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600"/>
              <a:t>c</a:t>
            </a:r>
            <a:r>
              <a:rPr lang="en-US" altLang="sv-SE" sz="1600" baseline="-25000"/>
              <a:t>in</a:t>
            </a:r>
            <a:endParaRPr lang="en-US" altLang="sv-SE"/>
          </a:p>
        </p:txBody>
      </p:sp>
      <p:sp>
        <p:nvSpPr>
          <p:cNvPr id="305" name="Text Box 148"/>
          <p:cNvSpPr txBox="1">
            <a:spLocks noChangeAspect="1" noChangeArrowheads="1"/>
          </p:cNvSpPr>
          <p:nvPr/>
        </p:nvSpPr>
        <p:spPr bwMode="auto">
          <a:xfrm>
            <a:off x="4416383" y="5553067"/>
            <a:ext cx="4499018" cy="608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 dirty="0" smtClean="0">
                <a:latin typeface="Helvetica" pitchFamily="34" charset="0"/>
              </a:rPr>
              <a:t>However, there is a solution! MOSFET blocks can be rearranged in the schematic with same functionality.</a:t>
            </a:r>
            <a:endParaRPr lang="en-US" altLang="sv-SE" sz="14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6100955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v-SE" altLang="sv-SE" smtClean="0"/>
              <a:t>Aim of the lecture</a:t>
            </a:r>
            <a:endParaRPr lang="en-US" altLang="sv-SE" smtClean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sv-SE" altLang="sv-SE" sz="2400" dirty="0" smtClean="0">
                <a:latin typeface="Calibri" panose="020F0502020204030204" pitchFamily="34" charset="0"/>
              </a:rPr>
              <a:t>To </a:t>
            </a:r>
            <a:r>
              <a:rPr lang="sv-SE" altLang="sv-SE" sz="2400" dirty="0" err="1" smtClean="0">
                <a:latin typeface="Calibri" panose="020F0502020204030204" pitchFamily="34" charset="0"/>
              </a:rPr>
              <a:t>give</a:t>
            </a:r>
            <a:r>
              <a:rPr lang="sv-SE" altLang="sv-SE" sz="2400" dirty="0" smtClean="0">
                <a:latin typeface="Calibri" panose="020F0502020204030204" pitchFamily="34" charset="0"/>
              </a:rPr>
              <a:t> </a:t>
            </a:r>
            <a:r>
              <a:rPr lang="sv-SE" altLang="sv-SE" sz="2400" dirty="0" err="1" smtClean="0">
                <a:latin typeface="Calibri" panose="020F0502020204030204" pitchFamily="34" charset="0"/>
              </a:rPr>
              <a:t>some</a:t>
            </a:r>
            <a:r>
              <a:rPr lang="sv-SE" altLang="sv-SE" sz="2400" dirty="0" smtClean="0">
                <a:latin typeface="Calibri" panose="020F0502020204030204" pitchFamily="34" charset="0"/>
              </a:rPr>
              <a:t> </a:t>
            </a:r>
            <a:r>
              <a:rPr lang="sv-SE" altLang="sv-SE" sz="2400" dirty="0" err="1" smtClean="0">
                <a:latin typeface="Calibri" panose="020F0502020204030204" pitchFamily="34" charset="0"/>
              </a:rPr>
              <a:t>basic</a:t>
            </a:r>
            <a:r>
              <a:rPr lang="sv-SE" altLang="sv-SE" sz="2400" dirty="0" smtClean="0">
                <a:latin typeface="Calibri" panose="020F0502020204030204" pitchFamily="34" charset="0"/>
              </a:rPr>
              <a:t> </a:t>
            </a:r>
            <a:r>
              <a:rPr lang="sv-SE" altLang="sv-SE" sz="2400" dirty="0" err="1" smtClean="0">
                <a:latin typeface="Calibri" panose="020F0502020204030204" pitchFamily="34" charset="0"/>
              </a:rPr>
              <a:t>understanding</a:t>
            </a:r>
            <a:r>
              <a:rPr lang="sv-SE" altLang="sv-SE" sz="2400" dirty="0" smtClean="0">
                <a:latin typeface="Calibri" panose="020F0502020204030204" pitchFamily="34" charset="0"/>
              </a:rPr>
              <a:t> </a:t>
            </a:r>
            <a:r>
              <a:rPr lang="sv-SE" altLang="sv-SE" sz="2400" dirty="0" err="1" smtClean="0">
                <a:latin typeface="Calibri" panose="020F0502020204030204" pitchFamily="34" charset="0"/>
              </a:rPr>
              <a:t>of</a:t>
            </a:r>
            <a:r>
              <a:rPr lang="sv-SE" altLang="sv-SE" sz="2400" dirty="0" smtClean="0">
                <a:latin typeface="Calibri" panose="020F0502020204030204" pitchFamily="34" charset="0"/>
              </a:rPr>
              <a:t> layout </a:t>
            </a:r>
            <a:r>
              <a:rPr lang="sv-SE" altLang="sv-SE" sz="2400" dirty="0" err="1" smtClean="0">
                <a:latin typeface="Calibri" panose="020F0502020204030204" pitchFamily="34" charset="0"/>
              </a:rPr>
              <a:t>trade-offs</a:t>
            </a:r>
            <a:r>
              <a:rPr lang="sv-SE" altLang="sv-SE" sz="2400" dirty="0" smtClean="0">
                <a:latin typeface="Calibri" panose="020F0502020204030204" pitchFamily="34" charset="0"/>
              </a:rPr>
              <a:t> </a:t>
            </a:r>
            <a:r>
              <a:rPr lang="sv-SE" altLang="sv-SE" sz="2400" dirty="0" err="1" smtClean="0">
                <a:latin typeface="Calibri" panose="020F0502020204030204" pitchFamily="34" charset="0"/>
              </a:rPr>
              <a:t>between</a:t>
            </a:r>
            <a:r>
              <a:rPr lang="sv-SE" altLang="sv-SE" sz="2400" dirty="0" smtClean="0">
                <a:latin typeface="Calibri" panose="020F0502020204030204" pitchFamily="34" charset="0"/>
              </a:rPr>
              <a:t> </a:t>
            </a:r>
            <a:r>
              <a:rPr lang="sv-SE" altLang="sv-SE" sz="2400" dirty="0" err="1" smtClean="0">
                <a:latin typeface="Calibri" panose="020F0502020204030204" pitchFamily="34" charset="0"/>
              </a:rPr>
              <a:t>wiring</a:t>
            </a:r>
            <a:r>
              <a:rPr lang="sv-SE" altLang="sv-SE" sz="2400" dirty="0" smtClean="0">
                <a:latin typeface="Calibri" panose="020F0502020204030204" pitchFamily="34" charset="0"/>
              </a:rPr>
              <a:t> and </a:t>
            </a:r>
            <a:r>
              <a:rPr lang="sv-SE" altLang="sv-SE" sz="2400" dirty="0" err="1" smtClean="0">
                <a:latin typeface="Calibri" panose="020F0502020204030204" pitchFamily="34" charset="0"/>
              </a:rPr>
              <a:t>active</a:t>
            </a:r>
            <a:r>
              <a:rPr lang="sv-SE" altLang="sv-SE" sz="2400" dirty="0" smtClean="0">
                <a:latin typeface="Calibri" panose="020F0502020204030204" pitchFamily="34" charset="0"/>
              </a:rPr>
              <a:t> </a:t>
            </a:r>
            <a:r>
              <a:rPr lang="sv-SE" altLang="sv-SE" sz="2400" dirty="0" err="1" smtClean="0">
                <a:latin typeface="Calibri" panose="020F0502020204030204" pitchFamily="34" charset="0"/>
              </a:rPr>
              <a:t>circuitry</a:t>
            </a:r>
            <a:endParaRPr lang="sv-SE" altLang="sv-SE" sz="2400" dirty="0" smtClean="0">
              <a:latin typeface="Calibri" panose="020F0502020204030204" pitchFamily="34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sv-SE" altLang="sv-SE" sz="2400" dirty="0" smtClean="0">
                <a:latin typeface="Calibri" panose="020F0502020204030204" pitchFamily="34" charset="0"/>
              </a:rPr>
              <a:t>To </a:t>
            </a:r>
            <a:r>
              <a:rPr lang="sv-SE" altLang="sv-SE" sz="2400" dirty="0" err="1" smtClean="0">
                <a:latin typeface="Calibri" panose="020F0502020204030204" pitchFamily="34" charset="0"/>
              </a:rPr>
              <a:t>provide</a:t>
            </a:r>
            <a:r>
              <a:rPr lang="sv-SE" altLang="sv-SE" sz="2400" dirty="0" smtClean="0">
                <a:latin typeface="Calibri" panose="020F0502020204030204" pitchFamily="34" charset="0"/>
              </a:rPr>
              <a:t> </a:t>
            </a:r>
            <a:r>
              <a:rPr lang="sv-SE" altLang="sv-SE" sz="2400" dirty="0" err="1" smtClean="0">
                <a:latin typeface="Calibri" panose="020F0502020204030204" pitchFamily="34" charset="0"/>
              </a:rPr>
              <a:t>guidelines</a:t>
            </a:r>
            <a:r>
              <a:rPr lang="sv-SE" altLang="sv-SE" sz="2400" dirty="0" smtClean="0">
                <a:latin typeface="Calibri" panose="020F0502020204030204" pitchFamily="34" charset="0"/>
              </a:rPr>
              <a:t> for systematic and </a:t>
            </a:r>
            <a:r>
              <a:rPr lang="sv-SE" altLang="sv-SE" sz="2400" dirty="0" err="1" smtClean="0">
                <a:latin typeface="Calibri" panose="020F0502020204030204" pitchFamily="34" charset="0"/>
              </a:rPr>
              <a:t>structured</a:t>
            </a:r>
            <a:r>
              <a:rPr lang="sv-SE" altLang="sv-SE" sz="2400" dirty="0" smtClean="0">
                <a:latin typeface="Calibri" panose="020F0502020204030204" pitchFamily="34" charset="0"/>
              </a:rPr>
              <a:t> design </a:t>
            </a:r>
            <a:r>
              <a:rPr lang="sv-SE" altLang="sv-SE" sz="2400" dirty="0" err="1" smtClean="0">
                <a:latin typeface="Calibri" panose="020F0502020204030204" pitchFamily="34" charset="0"/>
              </a:rPr>
              <a:t>using</a:t>
            </a:r>
            <a:r>
              <a:rPr lang="sv-SE" altLang="sv-SE" sz="2400" dirty="0" smtClean="0">
                <a:latin typeface="Calibri" panose="020F0502020204030204" pitchFamily="34" charset="0"/>
              </a:rPr>
              <a:t> standard cell templates</a:t>
            </a:r>
          </a:p>
          <a:p>
            <a:pPr eaLnBrk="1" hangingPunct="1">
              <a:lnSpc>
                <a:spcPct val="80000"/>
              </a:lnSpc>
            </a:pPr>
            <a:r>
              <a:rPr lang="sv-SE" altLang="sv-SE" sz="2400" dirty="0">
                <a:latin typeface="Calibri" panose="020F0502020204030204" pitchFamily="34" charset="0"/>
              </a:rPr>
              <a:t>To </a:t>
            </a:r>
            <a:r>
              <a:rPr lang="sv-SE" altLang="sv-SE" sz="2400" dirty="0" err="1">
                <a:latin typeface="Calibri" panose="020F0502020204030204" pitchFamily="34" charset="0"/>
              </a:rPr>
              <a:t>discuss</a:t>
            </a:r>
            <a:r>
              <a:rPr lang="sv-SE" altLang="sv-SE" sz="2400" dirty="0">
                <a:latin typeface="Calibri" panose="020F0502020204030204" pitchFamily="34" charset="0"/>
              </a:rPr>
              <a:t> the </a:t>
            </a:r>
            <a:r>
              <a:rPr lang="sv-SE" altLang="sv-SE" sz="2400" dirty="0" err="1">
                <a:latin typeface="Calibri" panose="020F0502020204030204" pitchFamily="34" charset="0"/>
              </a:rPr>
              <a:t>influence</a:t>
            </a:r>
            <a:r>
              <a:rPr lang="sv-SE" altLang="sv-SE" sz="2400" dirty="0">
                <a:latin typeface="Calibri" panose="020F0502020204030204" pitchFamily="34" charset="0"/>
              </a:rPr>
              <a:t> </a:t>
            </a:r>
            <a:r>
              <a:rPr lang="sv-SE" altLang="sv-SE" sz="2400" dirty="0" err="1">
                <a:latin typeface="Calibri" panose="020F0502020204030204" pitchFamily="34" charset="0"/>
              </a:rPr>
              <a:t>of</a:t>
            </a:r>
            <a:r>
              <a:rPr lang="sv-SE" altLang="sv-SE" sz="2400" dirty="0">
                <a:latin typeface="Calibri" panose="020F0502020204030204" pitchFamily="34" charset="0"/>
              </a:rPr>
              <a:t> layout on </a:t>
            </a:r>
            <a:r>
              <a:rPr lang="sv-SE" altLang="sv-SE" sz="2400" dirty="0" err="1" smtClean="0">
                <a:latin typeface="Calibri" panose="020F0502020204030204" pitchFamily="34" charset="0"/>
              </a:rPr>
              <a:t>performance</a:t>
            </a:r>
            <a:endParaRPr lang="sv-SE" altLang="sv-SE" sz="2400" dirty="0" smtClean="0">
              <a:latin typeface="Calibri" panose="020F0502020204030204" pitchFamily="34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sv-SE" altLang="sv-SE" sz="2400" dirty="0" smtClean="0">
                <a:latin typeface="Calibri" panose="020F0502020204030204" pitchFamily="34" charset="0"/>
              </a:rPr>
              <a:t>To </a:t>
            </a:r>
            <a:r>
              <a:rPr lang="sv-SE" altLang="sv-SE" sz="2400" dirty="0" err="1" smtClean="0">
                <a:latin typeface="Calibri" panose="020F0502020204030204" pitchFamily="34" charset="0"/>
              </a:rPr>
              <a:t>use</a:t>
            </a:r>
            <a:r>
              <a:rPr lang="sv-SE" altLang="sv-SE" sz="2400" dirty="0" smtClean="0">
                <a:latin typeface="Calibri" panose="020F0502020204030204" pitchFamily="34" charset="0"/>
              </a:rPr>
              <a:t> Euler </a:t>
            </a:r>
            <a:r>
              <a:rPr lang="sv-SE" altLang="sv-SE" sz="2400" dirty="0" err="1" smtClean="0">
                <a:latin typeface="Calibri" panose="020F0502020204030204" pitchFamily="34" charset="0"/>
              </a:rPr>
              <a:t>paths</a:t>
            </a:r>
            <a:r>
              <a:rPr lang="sv-SE" altLang="sv-SE" sz="2400" dirty="0" smtClean="0">
                <a:latin typeface="Calibri" panose="020F0502020204030204" pitchFamily="34" charset="0"/>
              </a:rPr>
              <a:t> to </a:t>
            </a:r>
            <a:r>
              <a:rPr lang="sv-SE" altLang="sv-SE" sz="2400" dirty="0" err="1" smtClean="0">
                <a:latin typeface="Calibri" panose="020F0502020204030204" pitchFamily="34" charset="0"/>
              </a:rPr>
              <a:t>minimize</a:t>
            </a:r>
            <a:r>
              <a:rPr lang="sv-SE" altLang="sv-SE" sz="2400" dirty="0" smtClean="0">
                <a:latin typeface="Calibri" panose="020F0502020204030204" pitchFamily="34" charset="0"/>
              </a:rPr>
              <a:t> </a:t>
            </a:r>
            <a:r>
              <a:rPr lang="sv-SE" altLang="sv-SE" sz="2400" dirty="0" err="1" smtClean="0">
                <a:latin typeface="Calibri" panose="020F0502020204030204" pitchFamily="34" charset="0"/>
              </a:rPr>
              <a:t>parasitics</a:t>
            </a:r>
            <a:r>
              <a:rPr lang="sv-SE" altLang="sv-SE" sz="2400" dirty="0" smtClean="0">
                <a:latin typeface="Calibri" panose="020F0502020204030204" pitchFamily="34" charset="0"/>
              </a:rPr>
              <a:t> and </a:t>
            </a:r>
            <a:r>
              <a:rPr lang="sv-SE" altLang="sv-SE" sz="2400" dirty="0" err="1" smtClean="0">
                <a:latin typeface="Calibri" panose="020F0502020204030204" pitchFamily="34" charset="0"/>
              </a:rPr>
              <a:t>letting</a:t>
            </a:r>
            <a:r>
              <a:rPr lang="sv-SE" altLang="sv-SE" sz="2400" dirty="0" smtClean="0">
                <a:latin typeface="Calibri" panose="020F0502020204030204" pitchFamily="34" charset="0"/>
              </a:rPr>
              <a:t> </a:t>
            </a:r>
            <a:r>
              <a:rPr lang="sv-SE" altLang="sv-SE" sz="2400" dirty="0" err="1" smtClean="0">
                <a:latin typeface="Calibri" panose="020F0502020204030204" pitchFamily="34" charset="0"/>
              </a:rPr>
              <a:t>MOSFETs</a:t>
            </a:r>
            <a:r>
              <a:rPr lang="sv-SE" altLang="sv-SE" sz="2400" dirty="0" smtClean="0">
                <a:latin typeface="Calibri" panose="020F0502020204030204" pitchFamily="34" charset="0"/>
              </a:rPr>
              <a:t> </a:t>
            </a:r>
            <a:r>
              <a:rPr lang="sv-SE" altLang="sv-SE" sz="2400" dirty="0" err="1" smtClean="0">
                <a:latin typeface="Calibri" panose="020F0502020204030204" pitchFamily="34" charset="0"/>
              </a:rPr>
              <a:t>share</a:t>
            </a:r>
            <a:r>
              <a:rPr lang="sv-SE" altLang="sv-SE" sz="2400" dirty="0" smtClean="0">
                <a:latin typeface="Calibri" panose="020F0502020204030204" pitchFamily="34" charset="0"/>
              </a:rPr>
              <a:t> common source/</a:t>
            </a:r>
            <a:r>
              <a:rPr lang="sv-SE" altLang="sv-SE" sz="2400" dirty="0" err="1" smtClean="0">
                <a:latin typeface="Calibri" panose="020F0502020204030204" pitchFamily="34" charset="0"/>
              </a:rPr>
              <a:t>drain</a:t>
            </a:r>
            <a:r>
              <a:rPr lang="sv-SE" altLang="sv-SE" sz="2400" dirty="0" smtClean="0">
                <a:latin typeface="Calibri" panose="020F0502020204030204" pitchFamily="34" charset="0"/>
              </a:rPr>
              <a:t> areas</a:t>
            </a:r>
          </a:p>
          <a:p>
            <a:pPr eaLnBrk="1" hangingPunct="1">
              <a:lnSpc>
                <a:spcPct val="80000"/>
              </a:lnSpc>
            </a:pPr>
            <a:r>
              <a:rPr lang="sv-SE" altLang="sv-SE" sz="2400" dirty="0" smtClean="0">
                <a:latin typeface="Calibri" panose="020F0502020204030204" pitchFamily="34" charset="0"/>
              </a:rPr>
              <a:t>To </a:t>
            </a:r>
            <a:r>
              <a:rPr lang="sv-SE" altLang="sv-SE" sz="2400" dirty="0" err="1">
                <a:latin typeface="Calibri" panose="020F0502020204030204" pitchFamily="34" charset="0"/>
              </a:rPr>
              <a:t>introduce</a:t>
            </a:r>
            <a:r>
              <a:rPr lang="sv-SE" altLang="sv-SE" sz="2400" dirty="0">
                <a:latin typeface="Calibri" panose="020F0502020204030204" pitchFamily="34" charset="0"/>
              </a:rPr>
              <a:t> </a:t>
            </a:r>
            <a:r>
              <a:rPr lang="sv-SE" altLang="sv-SE" sz="2400" dirty="0" err="1">
                <a:latin typeface="Calibri" panose="020F0502020204030204" pitchFamily="34" charset="0"/>
              </a:rPr>
              <a:t>methods</a:t>
            </a:r>
            <a:r>
              <a:rPr lang="sv-SE" altLang="sv-SE" sz="2400" dirty="0">
                <a:latin typeface="Calibri" panose="020F0502020204030204" pitchFamily="34" charset="0"/>
              </a:rPr>
              <a:t> for </a:t>
            </a:r>
            <a:r>
              <a:rPr lang="sv-SE" altLang="sv-SE" sz="2400" dirty="0" err="1">
                <a:latin typeface="Calibri" panose="020F0502020204030204" pitchFamily="34" charset="0"/>
              </a:rPr>
              <a:t>symbolic</a:t>
            </a:r>
            <a:r>
              <a:rPr lang="sv-SE" altLang="sv-SE" sz="2400" dirty="0">
                <a:latin typeface="Calibri" panose="020F0502020204030204" pitchFamily="34" charset="0"/>
              </a:rPr>
              <a:t> layout on </a:t>
            </a:r>
            <a:r>
              <a:rPr lang="sv-SE" altLang="sv-SE" sz="2400" dirty="0" err="1">
                <a:latin typeface="Calibri" panose="020F0502020204030204" pitchFamily="34" charset="0"/>
              </a:rPr>
              <a:t>virtual</a:t>
            </a:r>
            <a:r>
              <a:rPr lang="sv-SE" altLang="sv-SE" sz="2400" dirty="0">
                <a:latin typeface="Calibri" panose="020F0502020204030204" pitchFamily="34" charset="0"/>
              </a:rPr>
              <a:t> </a:t>
            </a:r>
            <a:r>
              <a:rPr lang="sv-SE" altLang="sv-SE" sz="2400" dirty="0" err="1">
                <a:latin typeface="Calibri" panose="020F0502020204030204" pitchFamily="34" charset="0"/>
              </a:rPr>
              <a:t>grids</a:t>
            </a:r>
            <a:endParaRPr lang="sv-SE" altLang="sv-SE" sz="2400" dirty="0">
              <a:latin typeface="Calibri" panose="020F0502020204030204" pitchFamily="34" charset="0"/>
            </a:endParaRPr>
          </a:p>
          <a:p>
            <a:pPr eaLnBrk="1" hangingPunct="1">
              <a:lnSpc>
                <a:spcPct val="80000"/>
              </a:lnSpc>
            </a:pPr>
            <a:endParaRPr lang="en-US" altLang="sv-SE" sz="2400" dirty="0">
              <a:latin typeface="Calibri" panose="020F0502020204030204" pitchFamily="34" charset="0"/>
            </a:endParaRPr>
          </a:p>
          <a:p>
            <a:pPr marL="0" indent="0" eaLnBrk="1" hangingPunct="1">
              <a:lnSpc>
                <a:spcPct val="80000"/>
              </a:lnSpc>
              <a:buNone/>
            </a:pPr>
            <a:endParaRPr lang="en-US" altLang="sv-SE" sz="2400" dirty="0" smtClean="0">
              <a:latin typeface="Calibri" panose="020F0502020204030204" pitchFamily="34" charset="0"/>
            </a:endParaRPr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mtClean="0"/>
              <a:t>MCC092: Integrated Circuit Design</a:t>
            </a:r>
            <a:endParaRPr lang="en-US" altLang="sv-SE" dirty="0" smtClean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sv-SE" smtClean="0"/>
              <a:t>2016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ED6E5F8-F9E8-41A2-8750-8834BED80EBD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" name="Text Box 158"/>
          <p:cNvSpPr txBox="1">
            <a:spLocks noChangeAspect="1" noChangeArrowheads="1"/>
          </p:cNvSpPr>
          <p:nvPr/>
        </p:nvSpPr>
        <p:spPr bwMode="auto">
          <a:xfrm>
            <a:off x="3529621" y="4614919"/>
            <a:ext cx="527050" cy="311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>
                <a:latin typeface="Helvetica" pitchFamily="34" charset="0"/>
              </a:rPr>
              <a:t>C</a:t>
            </a:r>
            <a:r>
              <a:rPr lang="en-US" altLang="sv-SE" sz="1400" baseline="-25000">
                <a:latin typeface="Helvetica" pitchFamily="34" charset="0"/>
              </a:rPr>
              <a:t>in</a:t>
            </a:r>
            <a:endParaRPr lang="en-US" altLang="sv-SE" sz="1400"/>
          </a:p>
        </p:txBody>
      </p:sp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v-SE" altLang="sv-SE" smtClean="0"/>
              <a:t>Gate Matrix Layout</a:t>
            </a:r>
            <a:endParaRPr lang="en-US" altLang="sv-SE" smtClean="0"/>
          </a:p>
        </p:txBody>
      </p:sp>
      <p:sp>
        <p:nvSpPr>
          <p:cNvPr id="16411" name="Text Box 44"/>
          <p:cNvSpPr txBox="1">
            <a:spLocks noChangeAspect="1" noChangeArrowheads="1"/>
          </p:cNvSpPr>
          <p:nvPr/>
        </p:nvSpPr>
        <p:spPr bwMode="auto">
          <a:xfrm>
            <a:off x="1417638" y="1052513"/>
            <a:ext cx="527050" cy="311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>
                <a:latin typeface="Helvetica" pitchFamily="34" charset="0"/>
              </a:rPr>
              <a:t>V</a:t>
            </a:r>
            <a:r>
              <a:rPr lang="en-US" altLang="sv-SE" sz="1400" baseline="-25000">
                <a:latin typeface="Helvetica" pitchFamily="34" charset="0"/>
              </a:rPr>
              <a:t>DD</a:t>
            </a:r>
            <a:endParaRPr lang="en-US" altLang="sv-SE"/>
          </a:p>
        </p:txBody>
      </p:sp>
      <p:sp>
        <p:nvSpPr>
          <p:cNvPr id="16412" name="Line 45"/>
          <p:cNvSpPr>
            <a:spLocks noChangeAspect="1" noChangeShapeType="1"/>
          </p:cNvSpPr>
          <p:nvPr/>
        </p:nvSpPr>
        <p:spPr bwMode="auto">
          <a:xfrm flipV="1">
            <a:off x="1785938" y="5912151"/>
            <a:ext cx="2430462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413" name="Line 46"/>
          <p:cNvSpPr>
            <a:spLocks noChangeAspect="1" noChangeShapeType="1"/>
          </p:cNvSpPr>
          <p:nvPr/>
        </p:nvSpPr>
        <p:spPr bwMode="auto">
          <a:xfrm flipV="1">
            <a:off x="3009900" y="4165208"/>
            <a:ext cx="10440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415" name="Line 48"/>
          <p:cNvSpPr>
            <a:spLocks noChangeAspect="1" noChangeShapeType="1"/>
          </p:cNvSpPr>
          <p:nvPr/>
        </p:nvSpPr>
        <p:spPr bwMode="auto">
          <a:xfrm flipV="1">
            <a:off x="3011488" y="4012554"/>
            <a:ext cx="0" cy="3960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417" name="Line 50"/>
          <p:cNvSpPr>
            <a:spLocks noChangeAspect="1" noChangeShapeType="1"/>
          </p:cNvSpPr>
          <p:nvPr/>
        </p:nvSpPr>
        <p:spPr bwMode="auto">
          <a:xfrm flipV="1">
            <a:off x="1954213" y="2716751"/>
            <a:ext cx="0" cy="580743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607" name="Line 52"/>
          <p:cNvSpPr>
            <a:spLocks noChangeAspect="1" noChangeShapeType="1"/>
          </p:cNvSpPr>
          <p:nvPr/>
        </p:nvSpPr>
        <p:spPr bwMode="auto">
          <a:xfrm flipH="1" flipV="1">
            <a:off x="2935395" y="4611351"/>
            <a:ext cx="76468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608" name="Line 53"/>
          <p:cNvSpPr>
            <a:spLocks noChangeAspect="1" noChangeShapeType="1"/>
          </p:cNvSpPr>
          <p:nvPr/>
        </p:nvSpPr>
        <p:spPr bwMode="auto">
          <a:xfrm flipV="1">
            <a:off x="2935395" y="4405574"/>
            <a:ext cx="0" cy="205777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609" name="Line 54"/>
          <p:cNvSpPr>
            <a:spLocks noChangeAspect="1" noChangeShapeType="1"/>
          </p:cNvSpPr>
          <p:nvPr/>
        </p:nvSpPr>
        <p:spPr bwMode="auto">
          <a:xfrm flipV="1">
            <a:off x="2935395" y="4405574"/>
            <a:ext cx="76468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610" name="Line 55"/>
          <p:cNvSpPr>
            <a:spLocks noChangeAspect="1" noChangeShapeType="1"/>
          </p:cNvSpPr>
          <p:nvPr/>
        </p:nvSpPr>
        <p:spPr bwMode="auto">
          <a:xfrm flipV="1">
            <a:off x="2884245" y="4405574"/>
            <a:ext cx="0" cy="205777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611" name="Line 56"/>
          <p:cNvSpPr>
            <a:spLocks noChangeAspect="1" noChangeShapeType="1"/>
          </p:cNvSpPr>
          <p:nvPr/>
        </p:nvSpPr>
        <p:spPr bwMode="auto">
          <a:xfrm flipH="1" flipV="1">
            <a:off x="2705476" y="4508463"/>
            <a:ext cx="178769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613" name="Line 58"/>
          <p:cNvSpPr>
            <a:spLocks noChangeAspect="1" noChangeShapeType="1"/>
          </p:cNvSpPr>
          <p:nvPr/>
        </p:nvSpPr>
        <p:spPr bwMode="auto">
          <a:xfrm flipV="1">
            <a:off x="3011863" y="4611351"/>
            <a:ext cx="0" cy="8100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600" name="Line 60"/>
          <p:cNvSpPr>
            <a:spLocks noChangeAspect="1" noChangeShapeType="1"/>
          </p:cNvSpPr>
          <p:nvPr/>
        </p:nvSpPr>
        <p:spPr bwMode="auto">
          <a:xfrm flipH="1" flipV="1">
            <a:off x="3986553" y="4842392"/>
            <a:ext cx="76468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601" name="Line 61"/>
          <p:cNvSpPr>
            <a:spLocks noChangeAspect="1" noChangeShapeType="1"/>
          </p:cNvSpPr>
          <p:nvPr/>
        </p:nvSpPr>
        <p:spPr bwMode="auto">
          <a:xfrm flipV="1">
            <a:off x="3986553" y="4637281"/>
            <a:ext cx="0" cy="20511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602" name="Line 62"/>
          <p:cNvSpPr>
            <a:spLocks noChangeAspect="1" noChangeShapeType="1"/>
          </p:cNvSpPr>
          <p:nvPr/>
        </p:nvSpPr>
        <p:spPr bwMode="auto">
          <a:xfrm flipV="1">
            <a:off x="3986553" y="4637281"/>
            <a:ext cx="76468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603" name="Line 63"/>
          <p:cNvSpPr>
            <a:spLocks noChangeAspect="1" noChangeShapeType="1"/>
          </p:cNvSpPr>
          <p:nvPr/>
        </p:nvSpPr>
        <p:spPr bwMode="auto">
          <a:xfrm flipV="1">
            <a:off x="3935403" y="4637281"/>
            <a:ext cx="0" cy="20511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604" name="Line 64"/>
          <p:cNvSpPr>
            <a:spLocks noChangeAspect="1" noChangeShapeType="1"/>
          </p:cNvSpPr>
          <p:nvPr/>
        </p:nvSpPr>
        <p:spPr bwMode="auto">
          <a:xfrm flipH="1" flipV="1">
            <a:off x="3594337" y="4992500"/>
            <a:ext cx="4680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605" name="Line 65"/>
          <p:cNvSpPr>
            <a:spLocks noChangeAspect="1" noChangeShapeType="1"/>
          </p:cNvSpPr>
          <p:nvPr/>
        </p:nvSpPr>
        <p:spPr bwMode="auto">
          <a:xfrm flipV="1">
            <a:off x="4063021" y="4500541"/>
            <a:ext cx="0" cy="13674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606" name="Line 66"/>
          <p:cNvSpPr>
            <a:spLocks noChangeAspect="1" noChangeShapeType="1"/>
          </p:cNvSpPr>
          <p:nvPr/>
        </p:nvSpPr>
        <p:spPr bwMode="auto">
          <a:xfrm flipV="1">
            <a:off x="4063021" y="4852751"/>
            <a:ext cx="0" cy="13674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93" name="Line 68"/>
          <p:cNvSpPr>
            <a:spLocks noChangeAspect="1" noChangeShapeType="1"/>
          </p:cNvSpPr>
          <p:nvPr/>
        </p:nvSpPr>
        <p:spPr bwMode="auto">
          <a:xfrm flipH="1" flipV="1">
            <a:off x="3986553" y="4507059"/>
            <a:ext cx="76468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94" name="Line 69"/>
          <p:cNvSpPr>
            <a:spLocks noChangeAspect="1" noChangeShapeType="1"/>
          </p:cNvSpPr>
          <p:nvPr/>
        </p:nvSpPr>
        <p:spPr bwMode="auto">
          <a:xfrm flipV="1">
            <a:off x="3986553" y="4301948"/>
            <a:ext cx="0" cy="20511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95" name="Line 70"/>
          <p:cNvSpPr>
            <a:spLocks noChangeAspect="1" noChangeShapeType="1"/>
          </p:cNvSpPr>
          <p:nvPr/>
        </p:nvSpPr>
        <p:spPr bwMode="auto">
          <a:xfrm flipV="1">
            <a:off x="3986553" y="4301948"/>
            <a:ext cx="76468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96" name="Line 71"/>
          <p:cNvSpPr>
            <a:spLocks noChangeAspect="1" noChangeShapeType="1"/>
          </p:cNvSpPr>
          <p:nvPr/>
        </p:nvSpPr>
        <p:spPr bwMode="auto">
          <a:xfrm flipV="1">
            <a:off x="3935403" y="4301948"/>
            <a:ext cx="0" cy="20511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97" name="Line 72"/>
          <p:cNvSpPr>
            <a:spLocks noChangeAspect="1" noChangeShapeType="1"/>
          </p:cNvSpPr>
          <p:nvPr/>
        </p:nvSpPr>
        <p:spPr bwMode="auto">
          <a:xfrm flipH="1" flipV="1">
            <a:off x="3748088" y="4404503"/>
            <a:ext cx="178769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86" name="Line 76"/>
          <p:cNvSpPr>
            <a:spLocks noChangeAspect="1" noChangeShapeType="1"/>
          </p:cNvSpPr>
          <p:nvPr/>
        </p:nvSpPr>
        <p:spPr bwMode="auto">
          <a:xfrm flipH="1" flipV="1">
            <a:off x="3515436" y="5303281"/>
            <a:ext cx="76468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87" name="Line 77"/>
          <p:cNvSpPr>
            <a:spLocks noChangeAspect="1" noChangeShapeType="1"/>
          </p:cNvSpPr>
          <p:nvPr/>
        </p:nvSpPr>
        <p:spPr bwMode="auto">
          <a:xfrm flipV="1">
            <a:off x="3515436" y="5098170"/>
            <a:ext cx="0" cy="20511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88" name="Line 78"/>
          <p:cNvSpPr>
            <a:spLocks noChangeAspect="1" noChangeShapeType="1"/>
          </p:cNvSpPr>
          <p:nvPr/>
        </p:nvSpPr>
        <p:spPr bwMode="auto">
          <a:xfrm flipV="1">
            <a:off x="3515436" y="5098170"/>
            <a:ext cx="76468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89" name="Line 79"/>
          <p:cNvSpPr>
            <a:spLocks noChangeAspect="1" noChangeShapeType="1"/>
          </p:cNvSpPr>
          <p:nvPr/>
        </p:nvSpPr>
        <p:spPr bwMode="auto">
          <a:xfrm flipV="1">
            <a:off x="3464286" y="5098170"/>
            <a:ext cx="0" cy="20511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90" name="Line 80"/>
          <p:cNvSpPr>
            <a:spLocks noChangeAspect="1" noChangeShapeType="1"/>
          </p:cNvSpPr>
          <p:nvPr/>
        </p:nvSpPr>
        <p:spPr bwMode="auto">
          <a:xfrm flipH="1" flipV="1">
            <a:off x="3285517" y="5200725"/>
            <a:ext cx="178769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92" name="Line 82"/>
          <p:cNvSpPr>
            <a:spLocks noChangeAspect="1" noChangeShapeType="1"/>
          </p:cNvSpPr>
          <p:nvPr/>
        </p:nvSpPr>
        <p:spPr bwMode="auto">
          <a:xfrm flipV="1">
            <a:off x="3591904" y="5305401"/>
            <a:ext cx="0" cy="1080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79" name="Line 84"/>
          <p:cNvSpPr>
            <a:spLocks noChangeAspect="1" noChangeShapeType="1"/>
          </p:cNvSpPr>
          <p:nvPr/>
        </p:nvSpPr>
        <p:spPr bwMode="auto">
          <a:xfrm flipH="1" flipV="1">
            <a:off x="2396884" y="5735038"/>
            <a:ext cx="76468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80" name="Line 85"/>
          <p:cNvSpPr>
            <a:spLocks noChangeAspect="1" noChangeShapeType="1"/>
          </p:cNvSpPr>
          <p:nvPr/>
        </p:nvSpPr>
        <p:spPr bwMode="auto">
          <a:xfrm flipV="1">
            <a:off x="2396884" y="5529927"/>
            <a:ext cx="0" cy="20511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81" name="Line 86"/>
          <p:cNvSpPr>
            <a:spLocks noChangeAspect="1" noChangeShapeType="1"/>
          </p:cNvSpPr>
          <p:nvPr/>
        </p:nvSpPr>
        <p:spPr bwMode="auto">
          <a:xfrm flipV="1">
            <a:off x="2396884" y="5529927"/>
            <a:ext cx="76468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82" name="Line 87"/>
          <p:cNvSpPr>
            <a:spLocks noChangeAspect="1" noChangeShapeType="1"/>
          </p:cNvSpPr>
          <p:nvPr/>
        </p:nvSpPr>
        <p:spPr bwMode="auto">
          <a:xfrm flipV="1">
            <a:off x="2345734" y="5529927"/>
            <a:ext cx="0" cy="20511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83" name="Line 88"/>
          <p:cNvSpPr>
            <a:spLocks noChangeAspect="1" noChangeShapeType="1"/>
          </p:cNvSpPr>
          <p:nvPr/>
        </p:nvSpPr>
        <p:spPr bwMode="auto">
          <a:xfrm flipH="1" flipV="1">
            <a:off x="2166965" y="5632482"/>
            <a:ext cx="178769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85" name="Line 90"/>
          <p:cNvSpPr>
            <a:spLocks noChangeAspect="1" noChangeShapeType="1"/>
          </p:cNvSpPr>
          <p:nvPr/>
        </p:nvSpPr>
        <p:spPr bwMode="auto">
          <a:xfrm flipV="1">
            <a:off x="2468563" y="5735038"/>
            <a:ext cx="0" cy="1800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72" name="Line 92"/>
          <p:cNvSpPr>
            <a:spLocks noChangeAspect="1" noChangeShapeType="1"/>
          </p:cNvSpPr>
          <p:nvPr/>
        </p:nvSpPr>
        <p:spPr bwMode="auto">
          <a:xfrm flipH="1" flipV="1">
            <a:off x="2392095" y="4408366"/>
            <a:ext cx="76468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73" name="Line 93"/>
          <p:cNvSpPr>
            <a:spLocks noChangeAspect="1" noChangeShapeType="1"/>
          </p:cNvSpPr>
          <p:nvPr/>
        </p:nvSpPr>
        <p:spPr bwMode="auto">
          <a:xfrm flipV="1">
            <a:off x="2392095" y="4203255"/>
            <a:ext cx="0" cy="20511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74" name="Line 94"/>
          <p:cNvSpPr>
            <a:spLocks noChangeAspect="1" noChangeShapeType="1"/>
          </p:cNvSpPr>
          <p:nvPr/>
        </p:nvSpPr>
        <p:spPr bwMode="auto">
          <a:xfrm flipV="1">
            <a:off x="2392095" y="4203255"/>
            <a:ext cx="76468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75" name="Line 95"/>
          <p:cNvSpPr>
            <a:spLocks noChangeAspect="1" noChangeShapeType="1"/>
          </p:cNvSpPr>
          <p:nvPr/>
        </p:nvSpPr>
        <p:spPr bwMode="auto">
          <a:xfrm flipV="1">
            <a:off x="2340944" y="4203255"/>
            <a:ext cx="0" cy="20511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76" name="Line 96"/>
          <p:cNvSpPr>
            <a:spLocks noChangeAspect="1" noChangeShapeType="1"/>
          </p:cNvSpPr>
          <p:nvPr/>
        </p:nvSpPr>
        <p:spPr bwMode="auto">
          <a:xfrm flipH="1" flipV="1">
            <a:off x="2162175" y="4305810"/>
            <a:ext cx="178769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65" name="Line 100"/>
          <p:cNvSpPr>
            <a:spLocks noChangeAspect="1" noChangeShapeType="1"/>
          </p:cNvSpPr>
          <p:nvPr/>
        </p:nvSpPr>
        <p:spPr bwMode="auto">
          <a:xfrm flipH="1" flipV="1">
            <a:off x="1879545" y="4261512"/>
            <a:ext cx="76864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66" name="Line 101"/>
          <p:cNvSpPr>
            <a:spLocks noChangeAspect="1" noChangeShapeType="1"/>
          </p:cNvSpPr>
          <p:nvPr/>
        </p:nvSpPr>
        <p:spPr bwMode="auto">
          <a:xfrm flipV="1">
            <a:off x="1879545" y="4055735"/>
            <a:ext cx="0" cy="205777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67" name="Line 102"/>
          <p:cNvSpPr>
            <a:spLocks noChangeAspect="1" noChangeShapeType="1"/>
          </p:cNvSpPr>
          <p:nvPr/>
        </p:nvSpPr>
        <p:spPr bwMode="auto">
          <a:xfrm flipV="1">
            <a:off x="1879545" y="4055735"/>
            <a:ext cx="76864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68" name="Line 103"/>
          <p:cNvSpPr>
            <a:spLocks noChangeAspect="1" noChangeShapeType="1"/>
          </p:cNvSpPr>
          <p:nvPr/>
        </p:nvSpPr>
        <p:spPr bwMode="auto">
          <a:xfrm flipV="1">
            <a:off x="1828129" y="4055735"/>
            <a:ext cx="0" cy="205777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69" name="Line 104"/>
          <p:cNvSpPr>
            <a:spLocks noChangeAspect="1" noChangeShapeType="1"/>
          </p:cNvSpPr>
          <p:nvPr/>
        </p:nvSpPr>
        <p:spPr bwMode="auto">
          <a:xfrm flipH="1" flipV="1">
            <a:off x="1648434" y="4158624"/>
            <a:ext cx="179695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58" name="Line 108"/>
          <p:cNvSpPr>
            <a:spLocks noChangeAspect="1" noChangeShapeType="1"/>
          </p:cNvSpPr>
          <p:nvPr/>
        </p:nvSpPr>
        <p:spPr bwMode="auto">
          <a:xfrm flipH="1" flipV="1">
            <a:off x="3516353" y="4815613"/>
            <a:ext cx="76468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59" name="Line 109"/>
          <p:cNvSpPr>
            <a:spLocks noChangeAspect="1" noChangeShapeType="1"/>
          </p:cNvSpPr>
          <p:nvPr/>
        </p:nvSpPr>
        <p:spPr bwMode="auto">
          <a:xfrm flipV="1">
            <a:off x="3516353" y="4609837"/>
            <a:ext cx="0" cy="205776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60" name="Line 110"/>
          <p:cNvSpPr>
            <a:spLocks noChangeAspect="1" noChangeShapeType="1"/>
          </p:cNvSpPr>
          <p:nvPr/>
        </p:nvSpPr>
        <p:spPr bwMode="auto">
          <a:xfrm flipV="1">
            <a:off x="3516353" y="4609837"/>
            <a:ext cx="76468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61" name="Line 111"/>
          <p:cNvSpPr>
            <a:spLocks noChangeAspect="1" noChangeShapeType="1"/>
          </p:cNvSpPr>
          <p:nvPr/>
        </p:nvSpPr>
        <p:spPr bwMode="auto">
          <a:xfrm flipV="1">
            <a:off x="3465202" y="4609837"/>
            <a:ext cx="0" cy="205776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62" name="Line 112"/>
          <p:cNvSpPr>
            <a:spLocks noChangeAspect="1" noChangeShapeType="1"/>
          </p:cNvSpPr>
          <p:nvPr/>
        </p:nvSpPr>
        <p:spPr bwMode="auto">
          <a:xfrm flipH="1" flipV="1">
            <a:off x="3286433" y="4712725"/>
            <a:ext cx="178769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63" name="Line 113"/>
          <p:cNvSpPr>
            <a:spLocks noChangeAspect="1" noChangeShapeType="1"/>
          </p:cNvSpPr>
          <p:nvPr/>
        </p:nvSpPr>
        <p:spPr bwMode="auto">
          <a:xfrm flipV="1">
            <a:off x="3592821" y="4165208"/>
            <a:ext cx="0" cy="4320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64" name="Line 114"/>
          <p:cNvSpPr>
            <a:spLocks noChangeAspect="1" noChangeShapeType="1"/>
          </p:cNvSpPr>
          <p:nvPr/>
        </p:nvSpPr>
        <p:spPr bwMode="auto">
          <a:xfrm flipV="1">
            <a:off x="3592821" y="4815613"/>
            <a:ext cx="0" cy="2880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51" name="Line 116"/>
          <p:cNvSpPr>
            <a:spLocks noChangeAspect="1" noChangeShapeType="1"/>
          </p:cNvSpPr>
          <p:nvPr/>
        </p:nvSpPr>
        <p:spPr bwMode="auto">
          <a:xfrm flipH="1" flipV="1">
            <a:off x="2933124" y="4012554"/>
            <a:ext cx="76468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52" name="Line 117"/>
          <p:cNvSpPr>
            <a:spLocks noChangeAspect="1" noChangeShapeType="1"/>
          </p:cNvSpPr>
          <p:nvPr/>
        </p:nvSpPr>
        <p:spPr bwMode="auto">
          <a:xfrm flipV="1">
            <a:off x="2933124" y="3807443"/>
            <a:ext cx="0" cy="20511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53" name="Line 118"/>
          <p:cNvSpPr>
            <a:spLocks noChangeAspect="1" noChangeShapeType="1"/>
          </p:cNvSpPr>
          <p:nvPr/>
        </p:nvSpPr>
        <p:spPr bwMode="auto">
          <a:xfrm flipV="1">
            <a:off x="2933124" y="3807443"/>
            <a:ext cx="76468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54" name="Line 119"/>
          <p:cNvSpPr>
            <a:spLocks noChangeAspect="1" noChangeShapeType="1"/>
          </p:cNvSpPr>
          <p:nvPr/>
        </p:nvSpPr>
        <p:spPr bwMode="auto">
          <a:xfrm flipV="1">
            <a:off x="2881974" y="3807443"/>
            <a:ext cx="0" cy="20511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55" name="Line 120"/>
          <p:cNvSpPr>
            <a:spLocks noChangeAspect="1" noChangeShapeType="1"/>
          </p:cNvSpPr>
          <p:nvPr/>
        </p:nvSpPr>
        <p:spPr bwMode="auto">
          <a:xfrm flipH="1" flipV="1">
            <a:off x="2703205" y="3909998"/>
            <a:ext cx="178769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427" name="Line 123"/>
          <p:cNvSpPr>
            <a:spLocks noChangeAspect="1" noChangeShapeType="1"/>
          </p:cNvSpPr>
          <p:nvPr/>
        </p:nvSpPr>
        <p:spPr bwMode="auto">
          <a:xfrm flipV="1">
            <a:off x="2470759" y="5414963"/>
            <a:ext cx="11160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428" name="Line 124"/>
          <p:cNvSpPr>
            <a:spLocks noChangeAspect="1" noChangeShapeType="1"/>
          </p:cNvSpPr>
          <p:nvPr/>
        </p:nvSpPr>
        <p:spPr bwMode="auto">
          <a:xfrm flipV="1">
            <a:off x="1957388" y="3670300"/>
            <a:ext cx="2058987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430" name="Line 126"/>
          <p:cNvSpPr>
            <a:spLocks noChangeAspect="1" noChangeShapeType="1"/>
          </p:cNvSpPr>
          <p:nvPr/>
        </p:nvSpPr>
        <p:spPr bwMode="auto">
          <a:xfrm flipV="1">
            <a:off x="2468563" y="4408366"/>
            <a:ext cx="0" cy="11160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431" name="Line 127"/>
          <p:cNvSpPr>
            <a:spLocks noChangeAspect="1" noChangeShapeType="1"/>
          </p:cNvSpPr>
          <p:nvPr/>
        </p:nvSpPr>
        <p:spPr bwMode="auto">
          <a:xfrm flipV="1">
            <a:off x="1956409" y="4260034"/>
            <a:ext cx="0" cy="16560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432" name="Line 128"/>
          <p:cNvSpPr>
            <a:spLocks noChangeAspect="1" noChangeShapeType="1"/>
          </p:cNvSpPr>
          <p:nvPr/>
        </p:nvSpPr>
        <p:spPr bwMode="auto">
          <a:xfrm flipV="1">
            <a:off x="1956409" y="3510022"/>
            <a:ext cx="0" cy="5400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433" name="Line 129"/>
          <p:cNvSpPr>
            <a:spLocks noChangeAspect="1" noChangeShapeType="1"/>
          </p:cNvSpPr>
          <p:nvPr/>
        </p:nvSpPr>
        <p:spPr bwMode="auto">
          <a:xfrm flipV="1">
            <a:off x="3011488" y="3670300"/>
            <a:ext cx="0" cy="1440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44" name="Line 131"/>
          <p:cNvSpPr>
            <a:spLocks noChangeAspect="1" noChangeShapeType="1"/>
          </p:cNvSpPr>
          <p:nvPr/>
        </p:nvSpPr>
        <p:spPr bwMode="auto">
          <a:xfrm flipH="1" flipV="1">
            <a:off x="1881836" y="2716751"/>
            <a:ext cx="76468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45" name="Line 132"/>
          <p:cNvSpPr>
            <a:spLocks noChangeAspect="1" noChangeShapeType="1"/>
          </p:cNvSpPr>
          <p:nvPr/>
        </p:nvSpPr>
        <p:spPr bwMode="auto">
          <a:xfrm flipV="1">
            <a:off x="1881836" y="2511640"/>
            <a:ext cx="0" cy="20511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46" name="Line 133"/>
          <p:cNvSpPr>
            <a:spLocks noChangeAspect="1" noChangeShapeType="1"/>
          </p:cNvSpPr>
          <p:nvPr/>
        </p:nvSpPr>
        <p:spPr bwMode="auto">
          <a:xfrm flipV="1">
            <a:off x="1881836" y="2511918"/>
            <a:ext cx="76468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47" name="Line 134"/>
          <p:cNvSpPr>
            <a:spLocks noChangeAspect="1" noChangeShapeType="1"/>
          </p:cNvSpPr>
          <p:nvPr/>
        </p:nvSpPr>
        <p:spPr bwMode="auto">
          <a:xfrm flipV="1">
            <a:off x="1830686" y="2511640"/>
            <a:ext cx="0" cy="20511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48" name="Line 135"/>
          <p:cNvSpPr>
            <a:spLocks noChangeAspect="1" noChangeShapeType="1"/>
          </p:cNvSpPr>
          <p:nvPr/>
        </p:nvSpPr>
        <p:spPr bwMode="auto">
          <a:xfrm flipH="1" flipV="1">
            <a:off x="1651917" y="2614195"/>
            <a:ext cx="178769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435" name="Line 138"/>
          <p:cNvSpPr>
            <a:spLocks noChangeAspect="1" noChangeShapeType="1"/>
          </p:cNvSpPr>
          <p:nvPr/>
        </p:nvSpPr>
        <p:spPr bwMode="auto">
          <a:xfrm flipV="1">
            <a:off x="1954213" y="3162300"/>
            <a:ext cx="10440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37" name="Line 140"/>
          <p:cNvSpPr>
            <a:spLocks noChangeAspect="1" noChangeShapeType="1"/>
          </p:cNvSpPr>
          <p:nvPr/>
        </p:nvSpPr>
        <p:spPr bwMode="auto">
          <a:xfrm flipH="1" flipV="1">
            <a:off x="1879545" y="3510023"/>
            <a:ext cx="76864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38" name="Line 141"/>
          <p:cNvSpPr>
            <a:spLocks noChangeAspect="1" noChangeShapeType="1"/>
          </p:cNvSpPr>
          <p:nvPr/>
        </p:nvSpPr>
        <p:spPr bwMode="auto">
          <a:xfrm flipV="1">
            <a:off x="1879545" y="3304247"/>
            <a:ext cx="0" cy="205776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39" name="Line 142"/>
          <p:cNvSpPr>
            <a:spLocks noChangeAspect="1" noChangeShapeType="1"/>
          </p:cNvSpPr>
          <p:nvPr/>
        </p:nvSpPr>
        <p:spPr bwMode="auto">
          <a:xfrm flipV="1">
            <a:off x="1879545" y="3304247"/>
            <a:ext cx="76864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40" name="Line 143"/>
          <p:cNvSpPr>
            <a:spLocks noChangeAspect="1" noChangeShapeType="1"/>
          </p:cNvSpPr>
          <p:nvPr/>
        </p:nvSpPr>
        <p:spPr bwMode="auto">
          <a:xfrm flipV="1">
            <a:off x="1828129" y="3304247"/>
            <a:ext cx="0" cy="205776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41" name="Line 144"/>
          <p:cNvSpPr>
            <a:spLocks noChangeAspect="1" noChangeShapeType="1"/>
          </p:cNvSpPr>
          <p:nvPr/>
        </p:nvSpPr>
        <p:spPr bwMode="auto">
          <a:xfrm flipH="1" flipV="1">
            <a:off x="1648434" y="3407135"/>
            <a:ext cx="179695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437" name="Line 147"/>
          <p:cNvSpPr>
            <a:spLocks noChangeAspect="1" noChangeShapeType="1"/>
          </p:cNvSpPr>
          <p:nvPr/>
        </p:nvSpPr>
        <p:spPr bwMode="auto">
          <a:xfrm flipV="1">
            <a:off x="1954213" y="1168099"/>
            <a:ext cx="0" cy="1343819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438" name="Text Box 148"/>
          <p:cNvSpPr txBox="1">
            <a:spLocks noChangeAspect="1" noChangeArrowheads="1"/>
          </p:cNvSpPr>
          <p:nvPr/>
        </p:nvSpPr>
        <p:spPr bwMode="auto">
          <a:xfrm>
            <a:off x="1373188" y="3286125"/>
            <a:ext cx="527050" cy="309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>
                <a:latin typeface="Helvetica" pitchFamily="34" charset="0"/>
              </a:rPr>
              <a:t>G</a:t>
            </a:r>
            <a:r>
              <a:rPr lang="en-US" altLang="sv-SE" sz="1400" baseline="-25000">
                <a:latin typeface="Helvetica" pitchFamily="34" charset="0"/>
              </a:rPr>
              <a:t>3</a:t>
            </a:r>
            <a:endParaRPr lang="en-US" altLang="sv-SE"/>
          </a:p>
        </p:txBody>
      </p:sp>
      <p:sp>
        <p:nvSpPr>
          <p:cNvPr id="16439" name="Text Box 149"/>
          <p:cNvSpPr txBox="1">
            <a:spLocks noChangeAspect="1" noChangeArrowheads="1"/>
          </p:cNvSpPr>
          <p:nvPr/>
        </p:nvSpPr>
        <p:spPr bwMode="auto">
          <a:xfrm>
            <a:off x="3032011" y="4598191"/>
            <a:ext cx="525463" cy="309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 dirty="0">
                <a:latin typeface="Helvetica" pitchFamily="34" charset="0"/>
              </a:rPr>
              <a:t>G</a:t>
            </a:r>
            <a:r>
              <a:rPr lang="en-US" altLang="sv-SE" sz="1400" baseline="-25000" dirty="0">
                <a:latin typeface="Helvetica" pitchFamily="34" charset="0"/>
              </a:rPr>
              <a:t>0</a:t>
            </a:r>
            <a:endParaRPr lang="en-US" altLang="sv-SE" sz="1400" dirty="0"/>
          </a:p>
        </p:txBody>
      </p:sp>
      <p:sp>
        <p:nvSpPr>
          <p:cNvPr id="16440" name="Text Box 150"/>
          <p:cNvSpPr txBox="1">
            <a:spLocks noChangeAspect="1" noChangeArrowheads="1"/>
          </p:cNvSpPr>
          <p:nvPr/>
        </p:nvSpPr>
        <p:spPr bwMode="auto">
          <a:xfrm>
            <a:off x="2424510" y="3772514"/>
            <a:ext cx="525463" cy="311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 dirty="0">
                <a:latin typeface="Helvetica" pitchFamily="34" charset="0"/>
              </a:rPr>
              <a:t>P</a:t>
            </a:r>
            <a:r>
              <a:rPr lang="en-US" altLang="sv-SE" sz="1400" baseline="-25000" dirty="0" smtClean="0">
                <a:latin typeface="Helvetica" pitchFamily="34" charset="0"/>
              </a:rPr>
              <a:t>2</a:t>
            </a:r>
            <a:endParaRPr lang="en-US" altLang="sv-SE" sz="1400" dirty="0"/>
          </a:p>
        </p:txBody>
      </p:sp>
      <p:sp>
        <p:nvSpPr>
          <p:cNvPr id="16441" name="Text Box 151"/>
          <p:cNvSpPr txBox="1">
            <a:spLocks noChangeAspect="1" noChangeArrowheads="1"/>
          </p:cNvSpPr>
          <p:nvPr/>
        </p:nvSpPr>
        <p:spPr bwMode="auto">
          <a:xfrm>
            <a:off x="1892936" y="4180656"/>
            <a:ext cx="525462" cy="311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 dirty="0">
                <a:latin typeface="Helvetica" pitchFamily="34" charset="0"/>
              </a:rPr>
              <a:t>G</a:t>
            </a:r>
            <a:r>
              <a:rPr lang="en-US" altLang="sv-SE" sz="1400" baseline="-25000" dirty="0">
                <a:latin typeface="Helvetica" pitchFamily="34" charset="0"/>
              </a:rPr>
              <a:t>2</a:t>
            </a:r>
            <a:endParaRPr lang="en-US" altLang="sv-SE" sz="1400" dirty="0"/>
          </a:p>
        </p:txBody>
      </p:sp>
      <p:sp>
        <p:nvSpPr>
          <p:cNvPr id="16442" name="Text Box 152"/>
          <p:cNvSpPr txBox="1">
            <a:spLocks noChangeAspect="1" noChangeArrowheads="1"/>
          </p:cNvSpPr>
          <p:nvPr/>
        </p:nvSpPr>
        <p:spPr bwMode="auto">
          <a:xfrm>
            <a:off x="1373188" y="4023326"/>
            <a:ext cx="527050" cy="311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 dirty="0" smtClean="0">
                <a:latin typeface="Helvetica" pitchFamily="34" charset="0"/>
              </a:rPr>
              <a:t>G</a:t>
            </a:r>
            <a:r>
              <a:rPr lang="en-US" altLang="sv-SE" sz="1400" baseline="-25000" dirty="0" smtClean="0">
                <a:latin typeface="Helvetica" pitchFamily="34" charset="0"/>
              </a:rPr>
              <a:t>3</a:t>
            </a:r>
            <a:endParaRPr lang="en-US" altLang="sv-SE" sz="1400" dirty="0"/>
          </a:p>
        </p:txBody>
      </p:sp>
      <p:sp>
        <p:nvSpPr>
          <p:cNvPr id="16443" name="Text Box 153"/>
          <p:cNvSpPr txBox="1">
            <a:spLocks noChangeAspect="1" noChangeArrowheads="1"/>
          </p:cNvSpPr>
          <p:nvPr/>
        </p:nvSpPr>
        <p:spPr bwMode="auto">
          <a:xfrm>
            <a:off x="1397000" y="2482850"/>
            <a:ext cx="527050" cy="311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 dirty="0">
                <a:latin typeface="Helvetica" pitchFamily="34" charset="0"/>
              </a:rPr>
              <a:t>P</a:t>
            </a:r>
            <a:r>
              <a:rPr lang="en-US" altLang="sv-SE" sz="1400" baseline="-25000" dirty="0">
                <a:latin typeface="Helvetica" pitchFamily="34" charset="0"/>
              </a:rPr>
              <a:t>3</a:t>
            </a:r>
            <a:endParaRPr lang="en-US" altLang="sv-SE" dirty="0"/>
          </a:p>
        </p:txBody>
      </p:sp>
      <p:sp>
        <p:nvSpPr>
          <p:cNvPr id="16444" name="Text Box 154"/>
          <p:cNvSpPr txBox="1">
            <a:spLocks noChangeAspect="1" noChangeArrowheads="1"/>
          </p:cNvSpPr>
          <p:nvPr/>
        </p:nvSpPr>
        <p:spPr bwMode="auto">
          <a:xfrm>
            <a:off x="1909790" y="5485262"/>
            <a:ext cx="527050" cy="311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>
                <a:latin typeface="Helvetica" pitchFamily="34" charset="0"/>
              </a:rPr>
              <a:t>P</a:t>
            </a:r>
            <a:r>
              <a:rPr lang="en-US" altLang="sv-SE" sz="1400" baseline="-25000">
                <a:latin typeface="Helvetica" pitchFamily="34" charset="0"/>
              </a:rPr>
              <a:t>3</a:t>
            </a:r>
            <a:endParaRPr lang="en-US" altLang="sv-SE"/>
          </a:p>
        </p:txBody>
      </p:sp>
      <p:sp>
        <p:nvSpPr>
          <p:cNvPr id="16445" name="Text Box 155"/>
          <p:cNvSpPr txBox="1">
            <a:spLocks noChangeAspect="1" noChangeArrowheads="1"/>
          </p:cNvSpPr>
          <p:nvPr/>
        </p:nvSpPr>
        <p:spPr bwMode="auto">
          <a:xfrm>
            <a:off x="2431209" y="4368403"/>
            <a:ext cx="527050" cy="311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 dirty="0">
                <a:latin typeface="Helvetica" pitchFamily="34" charset="0"/>
              </a:rPr>
              <a:t>G</a:t>
            </a:r>
            <a:r>
              <a:rPr lang="en-US" altLang="sv-SE" sz="1400" baseline="-25000" dirty="0" smtClean="0">
                <a:latin typeface="Helvetica" pitchFamily="34" charset="0"/>
              </a:rPr>
              <a:t>1</a:t>
            </a:r>
            <a:endParaRPr lang="en-US" altLang="sv-SE" sz="1400" dirty="0"/>
          </a:p>
        </p:txBody>
      </p:sp>
      <p:sp>
        <p:nvSpPr>
          <p:cNvPr id="16446" name="Text Box 156"/>
          <p:cNvSpPr txBox="1">
            <a:spLocks noChangeAspect="1" noChangeArrowheads="1"/>
          </p:cNvSpPr>
          <p:nvPr/>
        </p:nvSpPr>
        <p:spPr bwMode="auto">
          <a:xfrm>
            <a:off x="3032011" y="5061443"/>
            <a:ext cx="527050" cy="309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>
                <a:latin typeface="Helvetica" pitchFamily="34" charset="0"/>
              </a:rPr>
              <a:t>P</a:t>
            </a:r>
            <a:r>
              <a:rPr lang="en-US" altLang="sv-SE" sz="1400" baseline="-25000">
                <a:latin typeface="Helvetica" pitchFamily="34" charset="0"/>
              </a:rPr>
              <a:t>1</a:t>
            </a:r>
            <a:endParaRPr lang="en-US" altLang="sv-SE" sz="1400"/>
          </a:p>
        </p:txBody>
      </p:sp>
      <p:sp>
        <p:nvSpPr>
          <p:cNvPr id="16449" name="Text Box 159"/>
          <p:cNvSpPr txBox="1">
            <a:spLocks noChangeAspect="1" noChangeArrowheads="1"/>
          </p:cNvSpPr>
          <p:nvPr/>
        </p:nvSpPr>
        <p:spPr bwMode="auto">
          <a:xfrm>
            <a:off x="1901244" y="2299628"/>
            <a:ext cx="525462" cy="311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 dirty="0">
                <a:latin typeface="Helvetica" pitchFamily="34" charset="0"/>
              </a:rPr>
              <a:t>P</a:t>
            </a:r>
            <a:r>
              <a:rPr lang="en-US" altLang="sv-SE" sz="1400" baseline="-25000" dirty="0" smtClean="0">
                <a:latin typeface="Helvetica" pitchFamily="34" charset="0"/>
              </a:rPr>
              <a:t>2</a:t>
            </a:r>
            <a:endParaRPr lang="en-US" altLang="sv-SE" dirty="0"/>
          </a:p>
        </p:txBody>
      </p:sp>
      <p:sp>
        <p:nvSpPr>
          <p:cNvPr id="16450" name="Text Box 160"/>
          <p:cNvSpPr txBox="1">
            <a:spLocks noChangeAspect="1" noChangeArrowheads="1"/>
          </p:cNvSpPr>
          <p:nvPr/>
        </p:nvSpPr>
        <p:spPr bwMode="auto">
          <a:xfrm>
            <a:off x="1891719" y="1288206"/>
            <a:ext cx="525462" cy="309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 dirty="0">
                <a:latin typeface="Helvetica" pitchFamily="34" charset="0"/>
              </a:rPr>
              <a:t>G</a:t>
            </a:r>
            <a:r>
              <a:rPr lang="en-US" altLang="sv-SE" sz="1400" baseline="-25000" dirty="0" smtClean="0">
                <a:latin typeface="Helvetica" pitchFamily="34" charset="0"/>
              </a:rPr>
              <a:t>2</a:t>
            </a:r>
            <a:endParaRPr lang="en-US" altLang="sv-SE" dirty="0"/>
          </a:p>
        </p:txBody>
      </p:sp>
      <p:sp>
        <p:nvSpPr>
          <p:cNvPr id="16452" name="Text Box 162"/>
          <p:cNvSpPr txBox="1">
            <a:spLocks noChangeAspect="1" noChangeArrowheads="1"/>
          </p:cNvSpPr>
          <p:nvPr/>
        </p:nvSpPr>
        <p:spPr bwMode="auto">
          <a:xfrm>
            <a:off x="2415649" y="2799209"/>
            <a:ext cx="527050" cy="311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 dirty="0">
                <a:latin typeface="Helvetica" pitchFamily="34" charset="0"/>
              </a:rPr>
              <a:t>G</a:t>
            </a:r>
            <a:r>
              <a:rPr lang="en-US" altLang="sv-SE" sz="1400" baseline="-25000" dirty="0" smtClean="0">
                <a:latin typeface="Helvetica" pitchFamily="34" charset="0"/>
              </a:rPr>
              <a:t>1</a:t>
            </a:r>
            <a:endParaRPr lang="en-US" altLang="sv-SE" dirty="0"/>
          </a:p>
        </p:txBody>
      </p:sp>
      <p:sp>
        <p:nvSpPr>
          <p:cNvPr id="16453" name="Text Box 163"/>
          <p:cNvSpPr txBox="1">
            <a:spLocks noChangeAspect="1" noChangeArrowheads="1"/>
          </p:cNvSpPr>
          <p:nvPr/>
        </p:nvSpPr>
        <p:spPr bwMode="auto">
          <a:xfrm>
            <a:off x="2421097" y="2050518"/>
            <a:ext cx="525463" cy="311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 dirty="0">
                <a:latin typeface="Helvetica" pitchFamily="34" charset="0"/>
              </a:rPr>
              <a:t>P</a:t>
            </a:r>
            <a:r>
              <a:rPr lang="en-US" altLang="sv-SE" sz="1400" baseline="-25000" dirty="0" smtClean="0">
                <a:latin typeface="Helvetica" pitchFamily="34" charset="0"/>
              </a:rPr>
              <a:t>1</a:t>
            </a:r>
            <a:endParaRPr lang="en-US" altLang="sv-SE" dirty="0"/>
          </a:p>
        </p:txBody>
      </p:sp>
      <p:sp>
        <p:nvSpPr>
          <p:cNvPr id="16530" name="Line 167"/>
          <p:cNvSpPr>
            <a:spLocks noChangeAspect="1" noChangeShapeType="1"/>
          </p:cNvSpPr>
          <p:nvPr/>
        </p:nvSpPr>
        <p:spPr bwMode="auto">
          <a:xfrm flipH="1" flipV="1">
            <a:off x="2929861" y="2297279"/>
            <a:ext cx="76864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31" name="Line 168"/>
          <p:cNvSpPr>
            <a:spLocks noChangeAspect="1" noChangeShapeType="1"/>
          </p:cNvSpPr>
          <p:nvPr/>
        </p:nvSpPr>
        <p:spPr bwMode="auto">
          <a:xfrm flipV="1">
            <a:off x="2929861" y="2092168"/>
            <a:ext cx="0" cy="20511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32" name="Line 169"/>
          <p:cNvSpPr>
            <a:spLocks noChangeAspect="1" noChangeShapeType="1"/>
          </p:cNvSpPr>
          <p:nvPr/>
        </p:nvSpPr>
        <p:spPr bwMode="auto">
          <a:xfrm flipV="1">
            <a:off x="2929861" y="2092168"/>
            <a:ext cx="76864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33" name="Line 170"/>
          <p:cNvSpPr>
            <a:spLocks noChangeAspect="1" noChangeShapeType="1"/>
          </p:cNvSpPr>
          <p:nvPr/>
        </p:nvSpPr>
        <p:spPr bwMode="auto">
          <a:xfrm flipV="1">
            <a:off x="2878445" y="2092168"/>
            <a:ext cx="0" cy="20511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34" name="Line 171"/>
          <p:cNvSpPr>
            <a:spLocks noChangeAspect="1" noChangeShapeType="1"/>
          </p:cNvSpPr>
          <p:nvPr/>
        </p:nvSpPr>
        <p:spPr bwMode="auto">
          <a:xfrm flipH="1" flipV="1">
            <a:off x="2698750" y="2194723"/>
            <a:ext cx="179695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02" name="Line 199"/>
          <p:cNvSpPr>
            <a:spLocks noChangeAspect="1" noChangeShapeType="1"/>
          </p:cNvSpPr>
          <p:nvPr/>
        </p:nvSpPr>
        <p:spPr bwMode="auto">
          <a:xfrm flipH="1" flipV="1">
            <a:off x="2926782" y="3034858"/>
            <a:ext cx="76468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03" name="Line 200"/>
          <p:cNvSpPr>
            <a:spLocks noChangeAspect="1" noChangeShapeType="1"/>
          </p:cNvSpPr>
          <p:nvPr/>
        </p:nvSpPr>
        <p:spPr bwMode="auto">
          <a:xfrm flipV="1">
            <a:off x="2926782" y="2829747"/>
            <a:ext cx="0" cy="20511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04" name="Line 201"/>
          <p:cNvSpPr>
            <a:spLocks noChangeAspect="1" noChangeShapeType="1"/>
          </p:cNvSpPr>
          <p:nvPr/>
        </p:nvSpPr>
        <p:spPr bwMode="auto">
          <a:xfrm flipV="1">
            <a:off x="2926782" y="2829747"/>
            <a:ext cx="76468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05" name="Line 202"/>
          <p:cNvSpPr>
            <a:spLocks noChangeAspect="1" noChangeShapeType="1"/>
          </p:cNvSpPr>
          <p:nvPr/>
        </p:nvSpPr>
        <p:spPr bwMode="auto">
          <a:xfrm flipV="1">
            <a:off x="2875631" y="2829747"/>
            <a:ext cx="0" cy="20511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06" name="Line 203"/>
          <p:cNvSpPr>
            <a:spLocks noChangeAspect="1" noChangeShapeType="1"/>
          </p:cNvSpPr>
          <p:nvPr/>
        </p:nvSpPr>
        <p:spPr bwMode="auto">
          <a:xfrm flipH="1" flipV="1">
            <a:off x="2696862" y="2932302"/>
            <a:ext cx="178769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08" name="Line 205"/>
          <p:cNvSpPr>
            <a:spLocks noChangeAspect="1" noChangeShapeType="1"/>
          </p:cNvSpPr>
          <p:nvPr/>
        </p:nvSpPr>
        <p:spPr bwMode="auto">
          <a:xfrm flipV="1">
            <a:off x="3003250" y="3034858"/>
            <a:ext cx="0" cy="1260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495" name="Line 208"/>
          <p:cNvSpPr>
            <a:spLocks noChangeAspect="1" noChangeShapeType="1"/>
          </p:cNvSpPr>
          <p:nvPr/>
        </p:nvSpPr>
        <p:spPr bwMode="auto">
          <a:xfrm flipH="1" flipV="1">
            <a:off x="2393286" y="2540409"/>
            <a:ext cx="76864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496" name="Line 209"/>
          <p:cNvSpPr>
            <a:spLocks noChangeAspect="1" noChangeShapeType="1"/>
          </p:cNvSpPr>
          <p:nvPr/>
        </p:nvSpPr>
        <p:spPr bwMode="auto">
          <a:xfrm flipV="1">
            <a:off x="2393286" y="2335298"/>
            <a:ext cx="0" cy="20511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497" name="Line 210"/>
          <p:cNvSpPr>
            <a:spLocks noChangeAspect="1" noChangeShapeType="1"/>
          </p:cNvSpPr>
          <p:nvPr/>
        </p:nvSpPr>
        <p:spPr bwMode="auto">
          <a:xfrm flipV="1">
            <a:off x="2393286" y="2335298"/>
            <a:ext cx="76864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498" name="Line 211"/>
          <p:cNvSpPr>
            <a:spLocks noChangeAspect="1" noChangeShapeType="1"/>
          </p:cNvSpPr>
          <p:nvPr/>
        </p:nvSpPr>
        <p:spPr bwMode="auto">
          <a:xfrm flipV="1">
            <a:off x="2341870" y="2335298"/>
            <a:ext cx="0" cy="20511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499" name="Line 212"/>
          <p:cNvSpPr>
            <a:spLocks noChangeAspect="1" noChangeShapeType="1"/>
          </p:cNvSpPr>
          <p:nvPr/>
        </p:nvSpPr>
        <p:spPr bwMode="auto">
          <a:xfrm flipH="1" flipV="1">
            <a:off x="2162175" y="2437853"/>
            <a:ext cx="179695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01" name="Line 214"/>
          <p:cNvSpPr>
            <a:spLocks noChangeAspect="1" noChangeShapeType="1"/>
          </p:cNvSpPr>
          <p:nvPr/>
        </p:nvSpPr>
        <p:spPr bwMode="auto">
          <a:xfrm flipV="1">
            <a:off x="2470150" y="2540409"/>
            <a:ext cx="0" cy="6120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488" name="Line 216"/>
          <p:cNvSpPr>
            <a:spLocks noChangeAspect="1" noChangeShapeType="1"/>
          </p:cNvSpPr>
          <p:nvPr/>
        </p:nvSpPr>
        <p:spPr bwMode="auto">
          <a:xfrm flipH="1" flipV="1">
            <a:off x="2397466" y="1509329"/>
            <a:ext cx="76468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489" name="Line 217"/>
          <p:cNvSpPr>
            <a:spLocks noChangeAspect="1" noChangeShapeType="1"/>
          </p:cNvSpPr>
          <p:nvPr/>
        </p:nvSpPr>
        <p:spPr bwMode="auto">
          <a:xfrm flipV="1">
            <a:off x="2397466" y="1304218"/>
            <a:ext cx="0" cy="20511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490" name="Line 218"/>
          <p:cNvSpPr>
            <a:spLocks noChangeAspect="1" noChangeShapeType="1"/>
          </p:cNvSpPr>
          <p:nvPr/>
        </p:nvSpPr>
        <p:spPr bwMode="auto">
          <a:xfrm flipV="1">
            <a:off x="2397466" y="1304218"/>
            <a:ext cx="76468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491" name="Line 219"/>
          <p:cNvSpPr>
            <a:spLocks noChangeAspect="1" noChangeShapeType="1"/>
          </p:cNvSpPr>
          <p:nvPr/>
        </p:nvSpPr>
        <p:spPr bwMode="auto">
          <a:xfrm flipV="1">
            <a:off x="2346315" y="1304218"/>
            <a:ext cx="0" cy="20511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492" name="Line 220"/>
          <p:cNvSpPr>
            <a:spLocks noChangeAspect="1" noChangeShapeType="1"/>
          </p:cNvSpPr>
          <p:nvPr/>
        </p:nvSpPr>
        <p:spPr bwMode="auto">
          <a:xfrm flipH="1" flipV="1">
            <a:off x="2167546" y="1406773"/>
            <a:ext cx="178769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482" name="Line 224"/>
          <p:cNvSpPr>
            <a:spLocks noChangeAspect="1" noChangeShapeType="1"/>
          </p:cNvSpPr>
          <p:nvPr/>
        </p:nvSpPr>
        <p:spPr bwMode="auto">
          <a:xfrm flipV="1">
            <a:off x="2473325" y="1509329"/>
            <a:ext cx="0" cy="8280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483" name="Line 225"/>
          <p:cNvSpPr>
            <a:spLocks noChangeAspect="1" noChangeShapeType="1"/>
          </p:cNvSpPr>
          <p:nvPr/>
        </p:nvSpPr>
        <p:spPr bwMode="auto">
          <a:xfrm flipV="1">
            <a:off x="2473934" y="1179511"/>
            <a:ext cx="0" cy="1260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484" name="Line 226"/>
          <p:cNvSpPr>
            <a:spLocks noChangeAspect="1" noChangeShapeType="1"/>
          </p:cNvSpPr>
          <p:nvPr/>
        </p:nvSpPr>
        <p:spPr bwMode="auto">
          <a:xfrm flipV="1">
            <a:off x="3009900" y="1671638"/>
            <a:ext cx="0" cy="4140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458" name="Line 230"/>
          <p:cNvSpPr>
            <a:spLocks noChangeShapeType="1"/>
          </p:cNvSpPr>
          <p:nvPr/>
        </p:nvSpPr>
        <p:spPr bwMode="auto">
          <a:xfrm flipV="1">
            <a:off x="2468563" y="3670300"/>
            <a:ext cx="0" cy="540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459" name="Text Box 231"/>
          <p:cNvSpPr txBox="1">
            <a:spLocks noChangeAspect="1" noChangeArrowheads="1"/>
          </p:cNvSpPr>
          <p:nvPr/>
        </p:nvSpPr>
        <p:spPr bwMode="auto">
          <a:xfrm>
            <a:off x="1373188" y="5707063"/>
            <a:ext cx="527050" cy="311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>
                <a:latin typeface="Helvetica" pitchFamily="34" charset="0"/>
              </a:rPr>
              <a:t>V</a:t>
            </a:r>
            <a:r>
              <a:rPr lang="en-US" altLang="sv-SE" sz="1400" baseline="-25000">
                <a:latin typeface="Helvetica" pitchFamily="34" charset="0"/>
              </a:rPr>
              <a:t>SS</a:t>
            </a:r>
            <a:endParaRPr lang="en-US" altLang="sv-SE"/>
          </a:p>
        </p:txBody>
      </p:sp>
      <p:sp>
        <p:nvSpPr>
          <p:cNvPr id="16460" name="Line 233"/>
          <p:cNvSpPr>
            <a:spLocks noChangeAspect="1" noChangeShapeType="1"/>
          </p:cNvSpPr>
          <p:nvPr/>
        </p:nvSpPr>
        <p:spPr bwMode="auto">
          <a:xfrm flipV="1">
            <a:off x="1957388" y="3670300"/>
            <a:ext cx="2259012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462" name="Rectangle 5"/>
          <p:cNvSpPr>
            <a:spLocks noGrp="1" noChangeArrowheads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mtClean="0"/>
              <a:t>MCC092: Integrated Circuit Design</a:t>
            </a:r>
          </a:p>
        </p:txBody>
      </p:sp>
      <p:sp>
        <p:nvSpPr>
          <p:cNvPr id="16465" name="Oval 103"/>
          <p:cNvSpPr>
            <a:spLocks noChangeAspect="1" noChangeArrowheads="1"/>
          </p:cNvSpPr>
          <p:nvPr/>
        </p:nvSpPr>
        <p:spPr bwMode="auto">
          <a:xfrm flipV="1">
            <a:off x="1757971" y="2573338"/>
            <a:ext cx="63500" cy="63500"/>
          </a:xfrm>
          <a:prstGeom prst="ellipse">
            <a:avLst/>
          </a:prstGeom>
          <a:solidFill>
            <a:schemeClr val="bg1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16466" name="Oval 103"/>
          <p:cNvSpPr>
            <a:spLocks noChangeAspect="1" noChangeArrowheads="1"/>
          </p:cNvSpPr>
          <p:nvPr/>
        </p:nvSpPr>
        <p:spPr bwMode="auto">
          <a:xfrm flipV="1">
            <a:off x="1757663" y="3382963"/>
            <a:ext cx="63500" cy="63500"/>
          </a:xfrm>
          <a:prstGeom prst="ellipse">
            <a:avLst/>
          </a:prstGeom>
          <a:solidFill>
            <a:schemeClr val="bg1"/>
          </a:solidFill>
          <a:ln w="635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16467" name="Oval 103"/>
          <p:cNvSpPr>
            <a:spLocks noChangeAspect="1" noChangeArrowheads="1"/>
          </p:cNvSpPr>
          <p:nvPr/>
        </p:nvSpPr>
        <p:spPr bwMode="auto">
          <a:xfrm flipV="1">
            <a:off x="2289413" y="1380203"/>
            <a:ext cx="63500" cy="63500"/>
          </a:xfrm>
          <a:prstGeom prst="ellipse">
            <a:avLst/>
          </a:prstGeom>
          <a:solidFill>
            <a:schemeClr val="bg1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16468" name="Oval 103"/>
          <p:cNvSpPr>
            <a:spLocks noChangeAspect="1" noChangeArrowheads="1"/>
          </p:cNvSpPr>
          <p:nvPr/>
        </p:nvSpPr>
        <p:spPr bwMode="auto">
          <a:xfrm flipV="1">
            <a:off x="2273300" y="2408108"/>
            <a:ext cx="63500" cy="63500"/>
          </a:xfrm>
          <a:prstGeom prst="ellipse">
            <a:avLst/>
          </a:prstGeom>
          <a:solidFill>
            <a:schemeClr val="bg1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16469" name="Oval 103"/>
          <p:cNvSpPr>
            <a:spLocks noChangeAspect="1" noChangeArrowheads="1"/>
          </p:cNvSpPr>
          <p:nvPr/>
        </p:nvSpPr>
        <p:spPr bwMode="auto">
          <a:xfrm flipV="1">
            <a:off x="2806700" y="2169740"/>
            <a:ext cx="63500" cy="63500"/>
          </a:xfrm>
          <a:prstGeom prst="ellipse">
            <a:avLst/>
          </a:prstGeom>
          <a:solidFill>
            <a:schemeClr val="bg1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16470" name="Oval 103"/>
          <p:cNvSpPr>
            <a:spLocks noChangeAspect="1" noChangeArrowheads="1"/>
          </p:cNvSpPr>
          <p:nvPr/>
        </p:nvSpPr>
        <p:spPr bwMode="auto">
          <a:xfrm flipV="1">
            <a:off x="2807679" y="2904144"/>
            <a:ext cx="63500" cy="63500"/>
          </a:xfrm>
          <a:prstGeom prst="ellipse">
            <a:avLst/>
          </a:prstGeom>
          <a:solidFill>
            <a:schemeClr val="bg1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246" name="Text Box 157"/>
          <p:cNvSpPr txBox="1">
            <a:spLocks noChangeAspect="1" noChangeArrowheads="1"/>
          </p:cNvSpPr>
          <p:nvPr/>
        </p:nvSpPr>
        <p:spPr bwMode="auto">
          <a:xfrm>
            <a:off x="3529621" y="4278369"/>
            <a:ext cx="527050" cy="309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 dirty="0">
                <a:latin typeface="Helvetica" pitchFamily="34" charset="0"/>
              </a:rPr>
              <a:t>P</a:t>
            </a:r>
            <a:r>
              <a:rPr lang="en-US" altLang="sv-SE" sz="1400" baseline="-25000" dirty="0">
                <a:latin typeface="Helvetica" pitchFamily="34" charset="0"/>
              </a:rPr>
              <a:t>0</a:t>
            </a:r>
            <a:endParaRPr lang="en-US" altLang="sv-SE" sz="1400" dirty="0"/>
          </a:p>
        </p:txBody>
      </p:sp>
      <p:sp>
        <p:nvSpPr>
          <p:cNvPr id="245" name="Line 227"/>
          <p:cNvSpPr>
            <a:spLocks noChangeAspect="1" noChangeShapeType="1"/>
          </p:cNvSpPr>
          <p:nvPr/>
        </p:nvSpPr>
        <p:spPr bwMode="auto">
          <a:xfrm flipV="1">
            <a:off x="3009900" y="2305824"/>
            <a:ext cx="0" cy="5220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05" name="Line 233"/>
          <p:cNvSpPr>
            <a:spLocks noChangeAspect="1" noChangeShapeType="1"/>
          </p:cNvSpPr>
          <p:nvPr/>
        </p:nvSpPr>
        <p:spPr bwMode="auto">
          <a:xfrm flipV="1">
            <a:off x="1948657" y="1168099"/>
            <a:ext cx="2259012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06" name="Line 208"/>
          <p:cNvSpPr>
            <a:spLocks noChangeAspect="1" noChangeShapeType="1"/>
          </p:cNvSpPr>
          <p:nvPr/>
        </p:nvSpPr>
        <p:spPr bwMode="auto">
          <a:xfrm>
            <a:off x="2479675" y="1671638"/>
            <a:ext cx="10800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04" name="Text Box 161"/>
          <p:cNvSpPr txBox="1">
            <a:spLocks noChangeAspect="1" noChangeArrowheads="1"/>
          </p:cNvSpPr>
          <p:nvPr/>
        </p:nvSpPr>
        <p:spPr bwMode="auto">
          <a:xfrm>
            <a:off x="2944602" y="2249088"/>
            <a:ext cx="525462" cy="311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 dirty="0">
                <a:latin typeface="Helvetica" pitchFamily="34" charset="0"/>
              </a:rPr>
              <a:t>P</a:t>
            </a:r>
            <a:r>
              <a:rPr lang="en-US" altLang="sv-SE" sz="1400" baseline="-25000" dirty="0" smtClean="0">
                <a:latin typeface="Helvetica" pitchFamily="34" charset="0"/>
              </a:rPr>
              <a:t>0</a:t>
            </a:r>
            <a:endParaRPr lang="en-US" altLang="sv-SE" dirty="0"/>
          </a:p>
        </p:txBody>
      </p:sp>
      <p:sp>
        <p:nvSpPr>
          <p:cNvPr id="209" name="Text Box 164"/>
          <p:cNvSpPr txBox="1">
            <a:spLocks noChangeAspect="1" noChangeArrowheads="1"/>
          </p:cNvSpPr>
          <p:nvPr/>
        </p:nvSpPr>
        <p:spPr bwMode="auto">
          <a:xfrm>
            <a:off x="2944602" y="1772838"/>
            <a:ext cx="525462" cy="311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 dirty="0">
                <a:latin typeface="Helvetica" pitchFamily="34" charset="0"/>
              </a:rPr>
              <a:t>G</a:t>
            </a:r>
            <a:r>
              <a:rPr lang="en-US" altLang="sv-SE" sz="1400" baseline="-25000" dirty="0" smtClean="0">
                <a:latin typeface="Helvetica" pitchFamily="34" charset="0"/>
              </a:rPr>
              <a:t>0</a:t>
            </a:r>
            <a:endParaRPr lang="en-US" altLang="sv-SE" dirty="0"/>
          </a:p>
        </p:txBody>
      </p:sp>
      <p:sp>
        <p:nvSpPr>
          <p:cNvPr id="210" name="Text Box 165"/>
          <p:cNvSpPr txBox="1">
            <a:spLocks noChangeAspect="1" noChangeArrowheads="1"/>
          </p:cNvSpPr>
          <p:nvPr/>
        </p:nvSpPr>
        <p:spPr bwMode="auto">
          <a:xfrm>
            <a:off x="3467365" y="2293535"/>
            <a:ext cx="525463" cy="311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 dirty="0" err="1">
                <a:latin typeface="Helvetica" pitchFamily="34" charset="0"/>
              </a:rPr>
              <a:t>C</a:t>
            </a:r>
            <a:r>
              <a:rPr lang="en-US" altLang="sv-SE" sz="1400" baseline="-25000" dirty="0" err="1">
                <a:latin typeface="Helvetica" pitchFamily="34" charset="0"/>
              </a:rPr>
              <a:t>in</a:t>
            </a:r>
            <a:endParaRPr lang="en-US" altLang="sv-SE" dirty="0"/>
          </a:p>
        </p:txBody>
      </p:sp>
      <p:sp>
        <p:nvSpPr>
          <p:cNvPr id="211" name="Line 175"/>
          <p:cNvSpPr>
            <a:spLocks noChangeAspect="1" noChangeShapeType="1"/>
          </p:cNvSpPr>
          <p:nvPr/>
        </p:nvSpPr>
        <p:spPr bwMode="auto">
          <a:xfrm flipH="1" flipV="1">
            <a:off x="3482311" y="2048041"/>
            <a:ext cx="76864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12" name="Line 176"/>
          <p:cNvSpPr>
            <a:spLocks noChangeAspect="1" noChangeShapeType="1"/>
          </p:cNvSpPr>
          <p:nvPr/>
        </p:nvSpPr>
        <p:spPr bwMode="auto">
          <a:xfrm flipV="1">
            <a:off x="3482311" y="1842930"/>
            <a:ext cx="0" cy="20511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13" name="Line 177"/>
          <p:cNvSpPr>
            <a:spLocks noChangeAspect="1" noChangeShapeType="1"/>
          </p:cNvSpPr>
          <p:nvPr/>
        </p:nvSpPr>
        <p:spPr bwMode="auto">
          <a:xfrm flipV="1">
            <a:off x="3482311" y="1842930"/>
            <a:ext cx="76864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14" name="Line 178"/>
          <p:cNvSpPr>
            <a:spLocks noChangeAspect="1" noChangeShapeType="1"/>
          </p:cNvSpPr>
          <p:nvPr/>
        </p:nvSpPr>
        <p:spPr bwMode="auto">
          <a:xfrm flipV="1">
            <a:off x="3430895" y="1842930"/>
            <a:ext cx="0" cy="20511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15" name="Line 179"/>
          <p:cNvSpPr>
            <a:spLocks noChangeAspect="1" noChangeShapeType="1"/>
          </p:cNvSpPr>
          <p:nvPr/>
        </p:nvSpPr>
        <p:spPr bwMode="auto">
          <a:xfrm flipH="1" flipV="1">
            <a:off x="3251200" y="1945485"/>
            <a:ext cx="179695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16" name="Line 180"/>
          <p:cNvSpPr>
            <a:spLocks noChangeAspect="1" noChangeShapeType="1"/>
          </p:cNvSpPr>
          <p:nvPr/>
        </p:nvSpPr>
        <p:spPr bwMode="auto">
          <a:xfrm flipV="1">
            <a:off x="3559175" y="1676878"/>
            <a:ext cx="0" cy="1800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17" name="Line 183"/>
          <p:cNvSpPr>
            <a:spLocks noChangeAspect="1" noChangeShapeType="1"/>
          </p:cNvSpPr>
          <p:nvPr/>
        </p:nvSpPr>
        <p:spPr bwMode="auto">
          <a:xfrm flipH="1" flipV="1">
            <a:off x="3478109" y="2535404"/>
            <a:ext cx="76522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18" name="Line 184"/>
          <p:cNvSpPr>
            <a:spLocks noChangeAspect="1" noChangeShapeType="1"/>
          </p:cNvSpPr>
          <p:nvPr/>
        </p:nvSpPr>
        <p:spPr bwMode="auto">
          <a:xfrm flipV="1">
            <a:off x="3478109" y="2330293"/>
            <a:ext cx="0" cy="20511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19" name="Line 185"/>
          <p:cNvSpPr>
            <a:spLocks noChangeAspect="1" noChangeShapeType="1"/>
          </p:cNvSpPr>
          <p:nvPr/>
        </p:nvSpPr>
        <p:spPr bwMode="auto">
          <a:xfrm flipV="1">
            <a:off x="3478109" y="2330293"/>
            <a:ext cx="76522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20" name="Line 186"/>
          <p:cNvSpPr>
            <a:spLocks noChangeAspect="1" noChangeShapeType="1"/>
          </p:cNvSpPr>
          <p:nvPr/>
        </p:nvSpPr>
        <p:spPr bwMode="auto">
          <a:xfrm flipV="1">
            <a:off x="3426922" y="2330293"/>
            <a:ext cx="0" cy="20511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21" name="Line 187"/>
          <p:cNvSpPr>
            <a:spLocks noChangeAspect="1" noChangeShapeType="1"/>
          </p:cNvSpPr>
          <p:nvPr/>
        </p:nvSpPr>
        <p:spPr bwMode="auto">
          <a:xfrm flipH="1" flipV="1">
            <a:off x="3248025" y="2432848"/>
            <a:ext cx="178897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22" name="Line 188"/>
          <p:cNvSpPr>
            <a:spLocks noChangeAspect="1" noChangeShapeType="1"/>
          </p:cNvSpPr>
          <p:nvPr/>
        </p:nvSpPr>
        <p:spPr bwMode="auto">
          <a:xfrm flipV="1">
            <a:off x="3563938" y="2048041"/>
            <a:ext cx="0" cy="2880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23" name="Line 189"/>
          <p:cNvSpPr>
            <a:spLocks noChangeAspect="1" noChangeShapeType="1"/>
          </p:cNvSpPr>
          <p:nvPr/>
        </p:nvSpPr>
        <p:spPr bwMode="auto">
          <a:xfrm flipV="1">
            <a:off x="3554631" y="2535404"/>
            <a:ext cx="0" cy="1620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24" name="Line 191"/>
          <p:cNvSpPr>
            <a:spLocks noChangeAspect="1" noChangeShapeType="1"/>
          </p:cNvSpPr>
          <p:nvPr/>
        </p:nvSpPr>
        <p:spPr bwMode="auto">
          <a:xfrm flipH="1" flipV="1">
            <a:off x="3948146" y="2526617"/>
            <a:ext cx="76468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25" name="Line 192"/>
          <p:cNvSpPr>
            <a:spLocks noChangeAspect="1" noChangeShapeType="1"/>
          </p:cNvSpPr>
          <p:nvPr/>
        </p:nvSpPr>
        <p:spPr bwMode="auto">
          <a:xfrm flipV="1">
            <a:off x="3948146" y="2321506"/>
            <a:ext cx="0" cy="20511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26" name="Line 193"/>
          <p:cNvSpPr>
            <a:spLocks noChangeAspect="1" noChangeShapeType="1"/>
          </p:cNvSpPr>
          <p:nvPr/>
        </p:nvSpPr>
        <p:spPr bwMode="auto">
          <a:xfrm flipV="1">
            <a:off x="3948146" y="2321506"/>
            <a:ext cx="76468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27" name="Line 194"/>
          <p:cNvSpPr>
            <a:spLocks noChangeAspect="1" noChangeShapeType="1"/>
          </p:cNvSpPr>
          <p:nvPr/>
        </p:nvSpPr>
        <p:spPr bwMode="auto">
          <a:xfrm flipV="1">
            <a:off x="3896995" y="2321506"/>
            <a:ext cx="0" cy="20511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28" name="Line 195"/>
          <p:cNvSpPr>
            <a:spLocks noChangeAspect="1" noChangeShapeType="1"/>
          </p:cNvSpPr>
          <p:nvPr/>
        </p:nvSpPr>
        <p:spPr bwMode="auto">
          <a:xfrm flipH="1" flipV="1">
            <a:off x="3718226" y="2415515"/>
            <a:ext cx="178769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29" name="Line 196"/>
          <p:cNvSpPr>
            <a:spLocks noChangeAspect="1" noChangeShapeType="1"/>
          </p:cNvSpPr>
          <p:nvPr/>
        </p:nvSpPr>
        <p:spPr bwMode="auto">
          <a:xfrm flipV="1">
            <a:off x="4024614" y="2185250"/>
            <a:ext cx="0" cy="130924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30" name="Line 197"/>
          <p:cNvSpPr>
            <a:spLocks noChangeAspect="1" noChangeShapeType="1"/>
          </p:cNvSpPr>
          <p:nvPr/>
        </p:nvSpPr>
        <p:spPr bwMode="auto">
          <a:xfrm flipV="1">
            <a:off x="4024614" y="2526617"/>
            <a:ext cx="0" cy="1620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32" name="Oval 103"/>
          <p:cNvSpPr>
            <a:spLocks noChangeAspect="1" noChangeArrowheads="1"/>
          </p:cNvSpPr>
          <p:nvPr/>
        </p:nvSpPr>
        <p:spPr bwMode="auto">
          <a:xfrm flipV="1">
            <a:off x="3368675" y="1922090"/>
            <a:ext cx="63500" cy="63500"/>
          </a:xfrm>
          <a:prstGeom prst="ellipse">
            <a:avLst/>
          </a:prstGeom>
          <a:solidFill>
            <a:schemeClr val="bg1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233" name="Oval 103"/>
          <p:cNvSpPr>
            <a:spLocks noChangeAspect="1" noChangeArrowheads="1"/>
          </p:cNvSpPr>
          <p:nvPr/>
        </p:nvSpPr>
        <p:spPr bwMode="auto">
          <a:xfrm flipV="1">
            <a:off x="3359150" y="2407865"/>
            <a:ext cx="63500" cy="63500"/>
          </a:xfrm>
          <a:prstGeom prst="ellipse">
            <a:avLst/>
          </a:prstGeom>
          <a:solidFill>
            <a:schemeClr val="bg1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234" name="Oval 103"/>
          <p:cNvSpPr>
            <a:spLocks noChangeAspect="1" noChangeArrowheads="1"/>
          </p:cNvSpPr>
          <p:nvPr/>
        </p:nvSpPr>
        <p:spPr bwMode="auto">
          <a:xfrm flipV="1">
            <a:off x="3834113" y="2392728"/>
            <a:ext cx="63500" cy="63500"/>
          </a:xfrm>
          <a:prstGeom prst="ellipse">
            <a:avLst/>
          </a:prstGeom>
          <a:solidFill>
            <a:schemeClr val="bg1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235" name="Line 229"/>
          <p:cNvSpPr>
            <a:spLocks noChangeAspect="1" noChangeShapeType="1"/>
          </p:cNvSpPr>
          <p:nvPr/>
        </p:nvSpPr>
        <p:spPr bwMode="auto">
          <a:xfrm flipV="1">
            <a:off x="3568700" y="2185250"/>
            <a:ext cx="466725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36" name="Line 230"/>
          <p:cNvSpPr>
            <a:spLocks noChangeAspect="1" noChangeShapeType="1"/>
          </p:cNvSpPr>
          <p:nvPr/>
        </p:nvSpPr>
        <p:spPr bwMode="auto">
          <a:xfrm>
            <a:off x="3014662" y="2700944"/>
            <a:ext cx="10080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31" name="Line 66"/>
          <p:cNvSpPr>
            <a:spLocks noChangeAspect="1" noChangeShapeType="1"/>
          </p:cNvSpPr>
          <p:nvPr/>
        </p:nvSpPr>
        <p:spPr bwMode="auto">
          <a:xfrm flipV="1">
            <a:off x="4063021" y="4165208"/>
            <a:ext cx="0" cy="13674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37" name="Line 72"/>
          <p:cNvSpPr>
            <a:spLocks noChangeAspect="1" noChangeShapeType="1"/>
          </p:cNvSpPr>
          <p:nvPr/>
        </p:nvSpPr>
        <p:spPr bwMode="auto">
          <a:xfrm flipH="1" flipV="1">
            <a:off x="3756634" y="4753461"/>
            <a:ext cx="178769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sv-SE" smtClean="0"/>
              <a:t>2016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ED6E5F8-F9E8-41A2-8750-8834BED80EBD}" type="slidenum">
              <a:rPr lang="en-US" smtClean="0"/>
              <a:pPr>
                <a:defRPr/>
              </a:pPr>
              <a:t>20</a:t>
            </a:fld>
            <a:endParaRPr lang="en-US"/>
          </a:p>
        </p:txBody>
      </p:sp>
      <p:sp>
        <p:nvSpPr>
          <p:cNvPr id="207" name="Freeform 206"/>
          <p:cNvSpPr/>
          <p:nvPr/>
        </p:nvSpPr>
        <p:spPr bwMode="auto">
          <a:xfrm flipV="1">
            <a:off x="1979992" y="3554906"/>
            <a:ext cx="1936444" cy="2331309"/>
          </a:xfrm>
          <a:custGeom>
            <a:avLst/>
            <a:gdLst>
              <a:gd name="connsiteX0" fmla="*/ 57665 w 1936444"/>
              <a:gd name="connsiteY0" fmla="*/ 2331309 h 2331309"/>
              <a:gd name="connsiteX1" fmla="*/ 49427 w 1936444"/>
              <a:gd name="connsiteY1" fmla="*/ 2100649 h 2331309"/>
              <a:gd name="connsiteX2" fmla="*/ 32952 w 1936444"/>
              <a:gd name="connsiteY2" fmla="*/ 2018271 h 2331309"/>
              <a:gd name="connsiteX3" fmla="*/ 24714 w 1936444"/>
              <a:gd name="connsiteY3" fmla="*/ 1878228 h 2331309"/>
              <a:gd name="connsiteX4" fmla="*/ 16476 w 1936444"/>
              <a:gd name="connsiteY4" fmla="*/ 1754660 h 2331309"/>
              <a:gd name="connsiteX5" fmla="*/ 32952 w 1936444"/>
              <a:gd name="connsiteY5" fmla="*/ 1482811 h 2331309"/>
              <a:gd name="connsiteX6" fmla="*/ 41190 w 1936444"/>
              <a:gd name="connsiteY6" fmla="*/ 1235676 h 2331309"/>
              <a:gd name="connsiteX7" fmla="*/ 49427 w 1936444"/>
              <a:gd name="connsiteY7" fmla="*/ 1178011 h 2331309"/>
              <a:gd name="connsiteX8" fmla="*/ 65903 w 1936444"/>
              <a:gd name="connsiteY8" fmla="*/ 1037968 h 2331309"/>
              <a:gd name="connsiteX9" fmla="*/ 57665 w 1936444"/>
              <a:gd name="connsiteY9" fmla="*/ 922638 h 2331309"/>
              <a:gd name="connsiteX10" fmla="*/ 49427 w 1936444"/>
              <a:gd name="connsiteY10" fmla="*/ 897925 h 2331309"/>
              <a:gd name="connsiteX11" fmla="*/ 32952 w 1936444"/>
              <a:gd name="connsiteY11" fmla="*/ 832022 h 2331309"/>
              <a:gd name="connsiteX12" fmla="*/ 24714 w 1936444"/>
              <a:gd name="connsiteY12" fmla="*/ 766119 h 2331309"/>
              <a:gd name="connsiteX13" fmla="*/ 16476 w 1936444"/>
              <a:gd name="connsiteY13" fmla="*/ 733168 h 2331309"/>
              <a:gd name="connsiteX14" fmla="*/ 0 w 1936444"/>
              <a:gd name="connsiteY14" fmla="*/ 659028 h 2331309"/>
              <a:gd name="connsiteX15" fmla="*/ 8238 w 1936444"/>
              <a:gd name="connsiteY15" fmla="*/ 469557 h 2331309"/>
              <a:gd name="connsiteX16" fmla="*/ 24714 w 1936444"/>
              <a:gd name="connsiteY16" fmla="*/ 428368 h 2331309"/>
              <a:gd name="connsiteX17" fmla="*/ 41190 w 1936444"/>
              <a:gd name="connsiteY17" fmla="*/ 378941 h 2331309"/>
              <a:gd name="connsiteX18" fmla="*/ 49427 w 1936444"/>
              <a:gd name="connsiteY18" fmla="*/ 345990 h 2331309"/>
              <a:gd name="connsiteX19" fmla="*/ 82379 w 1936444"/>
              <a:gd name="connsiteY19" fmla="*/ 304800 h 2331309"/>
              <a:gd name="connsiteX20" fmla="*/ 115330 w 1936444"/>
              <a:gd name="connsiteY20" fmla="*/ 205946 h 2331309"/>
              <a:gd name="connsiteX21" fmla="*/ 131806 w 1936444"/>
              <a:gd name="connsiteY21" fmla="*/ 172995 h 2331309"/>
              <a:gd name="connsiteX22" fmla="*/ 148281 w 1936444"/>
              <a:gd name="connsiteY22" fmla="*/ 107092 h 2331309"/>
              <a:gd name="connsiteX23" fmla="*/ 156519 w 1936444"/>
              <a:gd name="connsiteY23" fmla="*/ 74141 h 2331309"/>
              <a:gd name="connsiteX24" fmla="*/ 172995 w 1936444"/>
              <a:gd name="connsiteY24" fmla="*/ 24714 h 2331309"/>
              <a:gd name="connsiteX25" fmla="*/ 189471 w 1936444"/>
              <a:gd name="connsiteY25" fmla="*/ 0 h 2331309"/>
              <a:gd name="connsiteX26" fmla="*/ 214184 w 1936444"/>
              <a:gd name="connsiteY26" fmla="*/ 8238 h 2331309"/>
              <a:gd name="connsiteX27" fmla="*/ 247135 w 1936444"/>
              <a:gd name="connsiteY27" fmla="*/ 32952 h 2331309"/>
              <a:gd name="connsiteX28" fmla="*/ 271849 w 1936444"/>
              <a:gd name="connsiteY28" fmla="*/ 49428 h 2331309"/>
              <a:gd name="connsiteX29" fmla="*/ 304800 w 1936444"/>
              <a:gd name="connsiteY29" fmla="*/ 65903 h 2331309"/>
              <a:gd name="connsiteX30" fmla="*/ 387179 w 1936444"/>
              <a:gd name="connsiteY30" fmla="*/ 123568 h 2331309"/>
              <a:gd name="connsiteX31" fmla="*/ 403654 w 1936444"/>
              <a:gd name="connsiteY31" fmla="*/ 156519 h 2331309"/>
              <a:gd name="connsiteX32" fmla="*/ 420130 w 1936444"/>
              <a:gd name="connsiteY32" fmla="*/ 181233 h 2331309"/>
              <a:gd name="connsiteX33" fmla="*/ 428368 w 1936444"/>
              <a:gd name="connsiteY33" fmla="*/ 296563 h 2331309"/>
              <a:gd name="connsiteX34" fmla="*/ 428368 w 1936444"/>
              <a:gd name="connsiteY34" fmla="*/ 922638 h 2331309"/>
              <a:gd name="connsiteX35" fmla="*/ 436606 w 1936444"/>
              <a:gd name="connsiteY35" fmla="*/ 1449860 h 2331309"/>
              <a:gd name="connsiteX36" fmla="*/ 453081 w 1936444"/>
              <a:gd name="connsiteY36" fmla="*/ 1499287 h 2331309"/>
              <a:gd name="connsiteX37" fmla="*/ 461319 w 1936444"/>
              <a:gd name="connsiteY37" fmla="*/ 1524000 h 2331309"/>
              <a:gd name="connsiteX38" fmla="*/ 469557 w 1936444"/>
              <a:gd name="connsiteY38" fmla="*/ 1556952 h 2331309"/>
              <a:gd name="connsiteX39" fmla="*/ 502508 w 1936444"/>
              <a:gd name="connsiteY39" fmla="*/ 1622855 h 2331309"/>
              <a:gd name="connsiteX40" fmla="*/ 527222 w 1936444"/>
              <a:gd name="connsiteY40" fmla="*/ 1680519 h 2331309"/>
              <a:gd name="connsiteX41" fmla="*/ 543698 w 1936444"/>
              <a:gd name="connsiteY41" fmla="*/ 1721709 h 2331309"/>
              <a:gd name="connsiteX42" fmla="*/ 576649 w 1936444"/>
              <a:gd name="connsiteY42" fmla="*/ 1771136 h 2331309"/>
              <a:gd name="connsiteX43" fmla="*/ 609600 w 1936444"/>
              <a:gd name="connsiteY43" fmla="*/ 1820563 h 2331309"/>
              <a:gd name="connsiteX44" fmla="*/ 675503 w 1936444"/>
              <a:gd name="connsiteY44" fmla="*/ 1894703 h 2331309"/>
              <a:gd name="connsiteX45" fmla="*/ 700217 w 1936444"/>
              <a:gd name="connsiteY45" fmla="*/ 1911179 h 2331309"/>
              <a:gd name="connsiteX46" fmla="*/ 749644 w 1936444"/>
              <a:gd name="connsiteY46" fmla="*/ 1927655 h 2331309"/>
              <a:gd name="connsiteX47" fmla="*/ 815546 w 1936444"/>
              <a:gd name="connsiteY47" fmla="*/ 1944130 h 2331309"/>
              <a:gd name="connsiteX48" fmla="*/ 922638 w 1936444"/>
              <a:gd name="connsiteY48" fmla="*/ 1869990 h 2331309"/>
              <a:gd name="connsiteX49" fmla="*/ 980303 w 1936444"/>
              <a:gd name="connsiteY49" fmla="*/ 1795849 h 2331309"/>
              <a:gd name="connsiteX50" fmla="*/ 988541 w 1936444"/>
              <a:gd name="connsiteY50" fmla="*/ 1771136 h 2331309"/>
              <a:gd name="connsiteX51" fmla="*/ 988541 w 1936444"/>
              <a:gd name="connsiteY51" fmla="*/ 1581665 h 2331309"/>
              <a:gd name="connsiteX52" fmla="*/ 972065 w 1936444"/>
              <a:gd name="connsiteY52" fmla="*/ 1540476 h 2331309"/>
              <a:gd name="connsiteX53" fmla="*/ 955590 w 1936444"/>
              <a:gd name="connsiteY53" fmla="*/ 1491049 h 2331309"/>
              <a:gd name="connsiteX54" fmla="*/ 930876 w 1936444"/>
              <a:gd name="connsiteY54" fmla="*/ 1408671 h 2331309"/>
              <a:gd name="connsiteX55" fmla="*/ 906163 w 1936444"/>
              <a:gd name="connsiteY55" fmla="*/ 1210963 h 2331309"/>
              <a:gd name="connsiteX56" fmla="*/ 914400 w 1936444"/>
              <a:gd name="connsiteY56" fmla="*/ 972065 h 2331309"/>
              <a:gd name="connsiteX57" fmla="*/ 939114 w 1936444"/>
              <a:gd name="connsiteY57" fmla="*/ 889687 h 2331309"/>
              <a:gd name="connsiteX58" fmla="*/ 955590 w 1936444"/>
              <a:gd name="connsiteY58" fmla="*/ 823784 h 2331309"/>
              <a:gd name="connsiteX59" fmla="*/ 972065 w 1936444"/>
              <a:gd name="connsiteY59" fmla="*/ 782595 h 2331309"/>
              <a:gd name="connsiteX60" fmla="*/ 988541 w 1936444"/>
              <a:gd name="connsiteY60" fmla="*/ 716692 h 2331309"/>
              <a:gd name="connsiteX61" fmla="*/ 1021492 w 1936444"/>
              <a:gd name="connsiteY61" fmla="*/ 659028 h 2331309"/>
              <a:gd name="connsiteX62" fmla="*/ 1029730 w 1936444"/>
              <a:gd name="connsiteY62" fmla="*/ 634314 h 2331309"/>
              <a:gd name="connsiteX63" fmla="*/ 1054444 w 1936444"/>
              <a:gd name="connsiteY63" fmla="*/ 609600 h 2331309"/>
              <a:gd name="connsiteX64" fmla="*/ 1120346 w 1936444"/>
              <a:gd name="connsiteY64" fmla="*/ 568411 h 2331309"/>
              <a:gd name="connsiteX65" fmla="*/ 1260390 w 1936444"/>
              <a:gd name="connsiteY65" fmla="*/ 576649 h 2331309"/>
              <a:gd name="connsiteX66" fmla="*/ 1309817 w 1936444"/>
              <a:gd name="connsiteY66" fmla="*/ 593125 h 2331309"/>
              <a:gd name="connsiteX67" fmla="*/ 1334530 w 1936444"/>
              <a:gd name="connsiteY67" fmla="*/ 601363 h 2331309"/>
              <a:gd name="connsiteX68" fmla="*/ 1383957 w 1936444"/>
              <a:gd name="connsiteY68" fmla="*/ 667265 h 2331309"/>
              <a:gd name="connsiteX69" fmla="*/ 1425146 w 1936444"/>
              <a:gd name="connsiteY69" fmla="*/ 733168 h 2331309"/>
              <a:gd name="connsiteX70" fmla="*/ 1433384 w 1936444"/>
              <a:gd name="connsiteY70" fmla="*/ 766119 h 2331309"/>
              <a:gd name="connsiteX71" fmla="*/ 1441622 w 1936444"/>
              <a:gd name="connsiteY71" fmla="*/ 790833 h 2331309"/>
              <a:gd name="connsiteX72" fmla="*/ 1449860 w 1936444"/>
              <a:gd name="connsiteY72" fmla="*/ 832022 h 2331309"/>
              <a:gd name="connsiteX73" fmla="*/ 1458098 w 1936444"/>
              <a:gd name="connsiteY73" fmla="*/ 864973 h 2331309"/>
              <a:gd name="connsiteX74" fmla="*/ 1474573 w 1936444"/>
              <a:gd name="connsiteY74" fmla="*/ 980303 h 2331309"/>
              <a:gd name="connsiteX75" fmla="*/ 1482811 w 1936444"/>
              <a:gd name="connsiteY75" fmla="*/ 1037968 h 2331309"/>
              <a:gd name="connsiteX76" fmla="*/ 1474573 w 1936444"/>
              <a:gd name="connsiteY76" fmla="*/ 1351006 h 2331309"/>
              <a:gd name="connsiteX77" fmla="*/ 1482811 w 1936444"/>
              <a:gd name="connsiteY77" fmla="*/ 1458098 h 2331309"/>
              <a:gd name="connsiteX78" fmla="*/ 1491049 w 1936444"/>
              <a:gd name="connsiteY78" fmla="*/ 1491049 h 2331309"/>
              <a:gd name="connsiteX79" fmla="*/ 1515763 w 1936444"/>
              <a:gd name="connsiteY79" fmla="*/ 1515763 h 2331309"/>
              <a:gd name="connsiteX80" fmla="*/ 1581665 w 1936444"/>
              <a:gd name="connsiteY80" fmla="*/ 1532238 h 2331309"/>
              <a:gd name="connsiteX81" fmla="*/ 1746422 w 1936444"/>
              <a:gd name="connsiteY81" fmla="*/ 1507525 h 2331309"/>
              <a:gd name="connsiteX82" fmla="*/ 1771135 w 1936444"/>
              <a:gd name="connsiteY82" fmla="*/ 1499287 h 2331309"/>
              <a:gd name="connsiteX83" fmla="*/ 1853514 w 1936444"/>
              <a:gd name="connsiteY83" fmla="*/ 1466336 h 2331309"/>
              <a:gd name="connsiteX84" fmla="*/ 1878227 w 1936444"/>
              <a:gd name="connsiteY84" fmla="*/ 1260390 h 2331309"/>
              <a:gd name="connsiteX85" fmla="*/ 1902941 w 1936444"/>
              <a:gd name="connsiteY85" fmla="*/ 1112109 h 2331309"/>
              <a:gd name="connsiteX86" fmla="*/ 1919417 w 1936444"/>
              <a:gd name="connsiteY86" fmla="*/ 1070919 h 2331309"/>
              <a:gd name="connsiteX87" fmla="*/ 1935892 w 1936444"/>
              <a:gd name="connsiteY87" fmla="*/ 980303 h 2331309"/>
              <a:gd name="connsiteX88" fmla="*/ 1935892 w 1936444"/>
              <a:gd name="connsiteY88" fmla="*/ 939114 h 23313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</a:cxnLst>
            <a:rect l="l" t="t" r="r" b="b"/>
            <a:pathLst>
              <a:path w="1936444" h="2331309">
                <a:moveTo>
                  <a:pt x="57665" y="2331309"/>
                </a:moveTo>
                <a:cubicBezTo>
                  <a:pt x="54919" y="2254422"/>
                  <a:pt x="55482" y="2177346"/>
                  <a:pt x="49427" y="2100649"/>
                </a:cubicBezTo>
                <a:cubicBezTo>
                  <a:pt x="47223" y="2072733"/>
                  <a:pt x="32952" y="2018271"/>
                  <a:pt x="32952" y="2018271"/>
                </a:cubicBezTo>
                <a:cubicBezTo>
                  <a:pt x="30206" y="1971590"/>
                  <a:pt x="27631" y="1924899"/>
                  <a:pt x="24714" y="1878228"/>
                </a:cubicBezTo>
                <a:cubicBezTo>
                  <a:pt x="22139" y="1837028"/>
                  <a:pt x="15616" y="1795932"/>
                  <a:pt x="16476" y="1754660"/>
                </a:cubicBezTo>
                <a:cubicBezTo>
                  <a:pt x="18367" y="1663897"/>
                  <a:pt x="29928" y="1573543"/>
                  <a:pt x="32952" y="1482811"/>
                </a:cubicBezTo>
                <a:cubicBezTo>
                  <a:pt x="35698" y="1400433"/>
                  <a:pt x="36741" y="1317980"/>
                  <a:pt x="41190" y="1235676"/>
                </a:cubicBezTo>
                <a:cubicBezTo>
                  <a:pt x="42238" y="1216288"/>
                  <a:pt x="47158" y="1197295"/>
                  <a:pt x="49427" y="1178011"/>
                </a:cubicBezTo>
                <a:cubicBezTo>
                  <a:pt x="69760" y="1005172"/>
                  <a:pt x="46611" y="1173007"/>
                  <a:pt x="65903" y="1037968"/>
                </a:cubicBezTo>
                <a:cubicBezTo>
                  <a:pt x="63157" y="999525"/>
                  <a:pt x="62168" y="960915"/>
                  <a:pt x="57665" y="922638"/>
                </a:cubicBezTo>
                <a:cubicBezTo>
                  <a:pt x="56650" y="914014"/>
                  <a:pt x="51533" y="906349"/>
                  <a:pt x="49427" y="897925"/>
                </a:cubicBezTo>
                <a:lnTo>
                  <a:pt x="32952" y="832022"/>
                </a:lnTo>
                <a:cubicBezTo>
                  <a:pt x="30206" y="810054"/>
                  <a:pt x="28354" y="787956"/>
                  <a:pt x="24714" y="766119"/>
                </a:cubicBezTo>
                <a:cubicBezTo>
                  <a:pt x="22853" y="754951"/>
                  <a:pt x="18932" y="744220"/>
                  <a:pt x="16476" y="733168"/>
                </a:cubicBezTo>
                <a:cubicBezTo>
                  <a:pt x="-4441" y="639045"/>
                  <a:pt x="20091" y="739388"/>
                  <a:pt x="0" y="659028"/>
                </a:cubicBezTo>
                <a:cubicBezTo>
                  <a:pt x="2746" y="595871"/>
                  <a:pt x="1503" y="532414"/>
                  <a:pt x="8238" y="469557"/>
                </a:cubicBezTo>
                <a:cubicBezTo>
                  <a:pt x="9813" y="454854"/>
                  <a:pt x="19660" y="442265"/>
                  <a:pt x="24714" y="428368"/>
                </a:cubicBezTo>
                <a:cubicBezTo>
                  <a:pt x="30649" y="412047"/>
                  <a:pt x="36978" y="395789"/>
                  <a:pt x="41190" y="378941"/>
                </a:cubicBezTo>
                <a:cubicBezTo>
                  <a:pt x="43936" y="367957"/>
                  <a:pt x="43929" y="355887"/>
                  <a:pt x="49427" y="345990"/>
                </a:cubicBezTo>
                <a:cubicBezTo>
                  <a:pt x="57966" y="330620"/>
                  <a:pt x="71395" y="318530"/>
                  <a:pt x="82379" y="304800"/>
                </a:cubicBezTo>
                <a:cubicBezTo>
                  <a:pt x="96454" y="255535"/>
                  <a:pt x="96210" y="248966"/>
                  <a:pt x="115330" y="205946"/>
                </a:cubicBezTo>
                <a:cubicBezTo>
                  <a:pt x="120318" y="194724"/>
                  <a:pt x="127923" y="184645"/>
                  <a:pt x="131806" y="172995"/>
                </a:cubicBezTo>
                <a:cubicBezTo>
                  <a:pt x="138966" y="151513"/>
                  <a:pt x="142789" y="129060"/>
                  <a:pt x="148281" y="107092"/>
                </a:cubicBezTo>
                <a:cubicBezTo>
                  <a:pt x="151027" y="96108"/>
                  <a:pt x="152939" y="84882"/>
                  <a:pt x="156519" y="74141"/>
                </a:cubicBezTo>
                <a:cubicBezTo>
                  <a:pt x="162011" y="57665"/>
                  <a:pt x="163362" y="39164"/>
                  <a:pt x="172995" y="24714"/>
                </a:cubicBezTo>
                <a:lnTo>
                  <a:pt x="189471" y="0"/>
                </a:lnTo>
                <a:cubicBezTo>
                  <a:pt x="197709" y="2746"/>
                  <a:pt x="206645" y="3930"/>
                  <a:pt x="214184" y="8238"/>
                </a:cubicBezTo>
                <a:cubicBezTo>
                  <a:pt x="226105" y="15050"/>
                  <a:pt x="235963" y="24972"/>
                  <a:pt x="247135" y="32952"/>
                </a:cubicBezTo>
                <a:cubicBezTo>
                  <a:pt x="255192" y="38707"/>
                  <a:pt x="263253" y="44516"/>
                  <a:pt x="271849" y="49428"/>
                </a:cubicBezTo>
                <a:cubicBezTo>
                  <a:pt x="282511" y="55521"/>
                  <a:pt x="294270" y="59585"/>
                  <a:pt x="304800" y="65903"/>
                </a:cubicBezTo>
                <a:cubicBezTo>
                  <a:pt x="338596" y="86180"/>
                  <a:pt x="357145" y="101043"/>
                  <a:pt x="387179" y="123568"/>
                </a:cubicBezTo>
                <a:cubicBezTo>
                  <a:pt x="392671" y="134552"/>
                  <a:pt x="397561" y="145857"/>
                  <a:pt x="403654" y="156519"/>
                </a:cubicBezTo>
                <a:cubicBezTo>
                  <a:pt x="408566" y="165115"/>
                  <a:pt x="418409" y="171483"/>
                  <a:pt x="420130" y="181233"/>
                </a:cubicBezTo>
                <a:cubicBezTo>
                  <a:pt x="426828" y="219188"/>
                  <a:pt x="425622" y="258120"/>
                  <a:pt x="428368" y="296563"/>
                </a:cubicBezTo>
                <a:cubicBezTo>
                  <a:pt x="413863" y="644673"/>
                  <a:pt x="419557" y="411630"/>
                  <a:pt x="428368" y="922638"/>
                </a:cubicBezTo>
                <a:cubicBezTo>
                  <a:pt x="431398" y="1098374"/>
                  <a:pt x="429080" y="1274259"/>
                  <a:pt x="436606" y="1449860"/>
                </a:cubicBezTo>
                <a:cubicBezTo>
                  <a:pt x="437350" y="1467211"/>
                  <a:pt x="447589" y="1482811"/>
                  <a:pt x="453081" y="1499287"/>
                </a:cubicBezTo>
                <a:cubicBezTo>
                  <a:pt x="455827" y="1507525"/>
                  <a:pt x="459213" y="1515576"/>
                  <a:pt x="461319" y="1524000"/>
                </a:cubicBezTo>
                <a:cubicBezTo>
                  <a:pt x="464065" y="1534984"/>
                  <a:pt x="465202" y="1546501"/>
                  <a:pt x="469557" y="1556952"/>
                </a:cubicBezTo>
                <a:cubicBezTo>
                  <a:pt x="479003" y="1579623"/>
                  <a:pt x="494741" y="1599555"/>
                  <a:pt x="502508" y="1622855"/>
                </a:cubicBezTo>
                <a:cubicBezTo>
                  <a:pt x="519429" y="1673617"/>
                  <a:pt x="500075" y="1619438"/>
                  <a:pt x="527222" y="1680519"/>
                </a:cubicBezTo>
                <a:cubicBezTo>
                  <a:pt x="533228" y="1694032"/>
                  <a:pt x="536617" y="1708727"/>
                  <a:pt x="543698" y="1721709"/>
                </a:cubicBezTo>
                <a:cubicBezTo>
                  <a:pt x="553180" y="1739092"/>
                  <a:pt x="565665" y="1754660"/>
                  <a:pt x="576649" y="1771136"/>
                </a:cubicBezTo>
                <a:lnTo>
                  <a:pt x="609600" y="1820563"/>
                </a:lnTo>
                <a:cubicBezTo>
                  <a:pt x="629408" y="1850275"/>
                  <a:pt x="641652" y="1872136"/>
                  <a:pt x="675503" y="1894703"/>
                </a:cubicBezTo>
                <a:cubicBezTo>
                  <a:pt x="683741" y="1900195"/>
                  <a:pt x="691170" y="1907158"/>
                  <a:pt x="700217" y="1911179"/>
                </a:cubicBezTo>
                <a:cubicBezTo>
                  <a:pt x="716087" y="1918232"/>
                  <a:pt x="733168" y="1922163"/>
                  <a:pt x="749644" y="1927655"/>
                </a:cubicBezTo>
                <a:cubicBezTo>
                  <a:pt x="787634" y="1940318"/>
                  <a:pt x="765853" y="1934191"/>
                  <a:pt x="815546" y="1944130"/>
                </a:cubicBezTo>
                <a:cubicBezTo>
                  <a:pt x="878207" y="1931597"/>
                  <a:pt x="866784" y="1941802"/>
                  <a:pt x="922638" y="1869990"/>
                </a:cubicBezTo>
                <a:lnTo>
                  <a:pt x="980303" y="1795849"/>
                </a:lnTo>
                <a:cubicBezTo>
                  <a:pt x="983049" y="1787611"/>
                  <a:pt x="987113" y="1779701"/>
                  <a:pt x="988541" y="1771136"/>
                </a:cubicBezTo>
                <a:cubicBezTo>
                  <a:pt x="1000060" y="1702023"/>
                  <a:pt x="1000062" y="1654631"/>
                  <a:pt x="988541" y="1581665"/>
                </a:cubicBezTo>
                <a:cubicBezTo>
                  <a:pt x="986235" y="1567059"/>
                  <a:pt x="977118" y="1554373"/>
                  <a:pt x="972065" y="1540476"/>
                </a:cubicBezTo>
                <a:cubicBezTo>
                  <a:pt x="966130" y="1524155"/>
                  <a:pt x="960159" y="1507804"/>
                  <a:pt x="955590" y="1491049"/>
                </a:cubicBezTo>
                <a:cubicBezTo>
                  <a:pt x="931726" y="1403545"/>
                  <a:pt x="965992" y="1496460"/>
                  <a:pt x="930876" y="1408671"/>
                </a:cubicBezTo>
                <a:cubicBezTo>
                  <a:pt x="917077" y="1332780"/>
                  <a:pt x="906163" y="1290414"/>
                  <a:pt x="906163" y="1210963"/>
                </a:cubicBezTo>
                <a:cubicBezTo>
                  <a:pt x="906163" y="1131283"/>
                  <a:pt x="909721" y="1051608"/>
                  <a:pt x="914400" y="972065"/>
                </a:cubicBezTo>
                <a:cubicBezTo>
                  <a:pt x="916937" y="928936"/>
                  <a:pt x="926522" y="930611"/>
                  <a:pt x="939114" y="889687"/>
                </a:cubicBezTo>
                <a:cubicBezTo>
                  <a:pt x="945773" y="868045"/>
                  <a:pt x="947181" y="844808"/>
                  <a:pt x="955590" y="823784"/>
                </a:cubicBezTo>
                <a:cubicBezTo>
                  <a:pt x="961082" y="810054"/>
                  <a:pt x="967816" y="796759"/>
                  <a:pt x="972065" y="782595"/>
                </a:cubicBezTo>
                <a:cubicBezTo>
                  <a:pt x="984957" y="739622"/>
                  <a:pt x="974045" y="750515"/>
                  <a:pt x="988541" y="716692"/>
                </a:cubicBezTo>
                <a:cubicBezTo>
                  <a:pt x="1031872" y="615587"/>
                  <a:pt x="980124" y="741766"/>
                  <a:pt x="1021492" y="659028"/>
                </a:cubicBezTo>
                <a:cubicBezTo>
                  <a:pt x="1025375" y="651261"/>
                  <a:pt x="1024913" y="641539"/>
                  <a:pt x="1029730" y="634314"/>
                </a:cubicBezTo>
                <a:cubicBezTo>
                  <a:pt x="1036192" y="624620"/>
                  <a:pt x="1045598" y="617182"/>
                  <a:pt x="1054444" y="609600"/>
                </a:cubicBezTo>
                <a:cubicBezTo>
                  <a:pt x="1084385" y="583936"/>
                  <a:pt x="1086594" y="585288"/>
                  <a:pt x="1120346" y="568411"/>
                </a:cubicBezTo>
                <a:cubicBezTo>
                  <a:pt x="1167027" y="571157"/>
                  <a:pt x="1214021" y="570601"/>
                  <a:pt x="1260390" y="576649"/>
                </a:cubicBezTo>
                <a:cubicBezTo>
                  <a:pt x="1277611" y="578895"/>
                  <a:pt x="1293341" y="587633"/>
                  <a:pt x="1309817" y="593125"/>
                </a:cubicBezTo>
                <a:lnTo>
                  <a:pt x="1334530" y="601363"/>
                </a:lnTo>
                <a:cubicBezTo>
                  <a:pt x="1351006" y="623330"/>
                  <a:pt x="1368401" y="644637"/>
                  <a:pt x="1383957" y="667265"/>
                </a:cubicBezTo>
                <a:cubicBezTo>
                  <a:pt x="1398633" y="688612"/>
                  <a:pt x="1425146" y="733168"/>
                  <a:pt x="1425146" y="733168"/>
                </a:cubicBezTo>
                <a:cubicBezTo>
                  <a:pt x="1427892" y="744152"/>
                  <a:pt x="1430274" y="755233"/>
                  <a:pt x="1433384" y="766119"/>
                </a:cubicBezTo>
                <a:cubicBezTo>
                  <a:pt x="1435770" y="774468"/>
                  <a:pt x="1439516" y="782409"/>
                  <a:pt x="1441622" y="790833"/>
                </a:cubicBezTo>
                <a:cubicBezTo>
                  <a:pt x="1445018" y="804417"/>
                  <a:pt x="1446823" y="818354"/>
                  <a:pt x="1449860" y="832022"/>
                </a:cubicBezTo>
                <a:cubicBezTo>
                  <a:pt x="1452316" y="843074"/>
                  <a:pt x="1456237" y="853805"/>
                  <a:pt x="1458098" y="864973"/>
                </a:cubicBezTo>
                <a:cubicBezTo>
                  <a:pt x="1464482" y="903278"/>
                  <a:pt x="1469081" y="941860"/>
                  <a:pt x="1474573" y="980303"/>
                </a:cubicBezTo>
                <a:lnTo>
                  <a:pt x="1482811" y="1037968"/>
                </a:lnTo>
                <a:cubicBezTo>
                  <a:pt x="1480065" y="1142314"/>
                  <a:pt x="1474573" y="1246624"/>
                  <a:pt x="1474573" y="1351006"/>
                </a:cubicBezTo>
                <a:cubicBezTo>
                  <a:pt x="1474573" y="1386809"/>
                  <a:pt x="1478628" y="1422540"/>
                  <a:pt x="1482811" y="1458098"/>
                </a:cubicBezTo>
                <a:cubicBezTo>
                  <a:pt x="1484134" y="1469342"/>
                  <a:pt x="1485432" y="1481219"/>
                  <a:pt x="1491049" y="1491049"/>
                </a:cubicBezTo>
                <a:cubicBezTo>
                  <a:pt x="1496829" y="1501164"/>
                  <a:pt x="1506069" y="1509301"/>
                  <a:pt x="1515763" y="1515763"/>
                </a:cubicBezTo>
                <a:cubicBezTo>
                  <a:pt x="1526617" y="1522999"/>
                  <a:pt x="1575728" y="1531051"/>
                  <a:pt x="1581665" y="1532238"/>
                </a:cubicBezTo>
                <a:cubicBezTo>
                  <a:pt x="1636584" y="1524000"/>
                  <a:pt x="1691710" y="1517040"/>
                  <a:pt x="1746422" y="1507525"/>
                </a:cubicBezTo>
                <a:cubicBezTo>
                  <a:pt x="1754977" y="1506037"/>
                  <a:pt x="1763073" y="1502512"/>
                  <a:pt x="1771135" y="1499287"/>
                </a:cubicBezTo>
                <a:cubicBezTo>
                  <a:pt x="1864892" y="1461783"/>
                  <a:pt x="1797288" y="1485076"/>
                  <a:pt x="1853514" y="1466336"/>
                </a:cubicBezTo>
                <a:cubicBezTo>
                  <a:pt x="1889554" y="1358219"/>
                  <a:pt x="1859926" y="1461705"/>
                  <a:pt x="1878227" y="1260390"/>
                </a:cubicBezTo>
                <a:cubicBezTo>
                  <a:pt x="1879696" y="1244235"/>
                  <a:pt x="1890126" y="1150553"/>
                  <a:pt x="1902941" y="1112109"/>
                </a:cubicBezTo>
                <a:cubicBezTo>
                  <a:pt x="1907617" y="1098080"/>
                  <a:pt x="1913925" y="1084649"/>
                  <a:pt x="1919417" y="1070919"/>
                </a:cubicBezTo>
                <a:cubicBezTo>
                  <a:pt x="1923566" y="1050172"/>
                  <a:pt x="1934136" y="999616"/>
                  <a:pt x="1935892" y="980303"/>
                </a:cubicBezTo>
                <a:cubicBezTo>
                  <a:pt x="1937135" y="966630"/>
                  <a:pt x="1935892" y="952844"/>
                  <a:pt x="1935892" y="939114"/>
                </a:cubicBezTo>
              </a:path>
            </a:pathLst>
          </a:custGeom>
          <a:noFill/>
          <a:ln w="38100">
            <a:solidFill>
              <a:srgbClr val="FF0000"/>
            </a:solidFill>
            <a:round/>
            <a:headEnd type="non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61" name="Freeform 260"/>
          <p:cNvSpPr/>
          <p:nvPr/>
        </p:nvSpPr>
        <p:spPr bwMode="auto">
          <a:xfrm>
            <a:off x="1861751" y="1194486"/>
            <a:ext cx="1936444" cy="2331309"/>
          </a:xfrm>
          <a:custGeom>
            <a:avLst/>
            <a:gdLst>
              <a:gd name="connsiteX0" fmla="*/ 57665 w 1936444"/>
              <a:gd name="connsiteY0" fmla="*/ 2331309 h 2331309"/>
              <a:gd name="connsiteX1" fmla="*/ 49427 w 1936444"/>
              <a:gd name="connsiteY1" fmla="*/ 2100649 h 2331309"/>
              <a:gd name="connsiteX2" fmla="*/ 32952 w 1936444"/>
              <a:gd name="connsiteY2" fmla="*/ 2018271 h 2331309"/>
              <a:gd name="connsiteX3" fmla="*/ 24714 w 1936444"/>
              <a:gd name="connsiteY3" fmla="*/ 1878228 h 2331309"/>
              <a:gd name="connsiteX4" fmla="*/ 16476 w 1936444"/>
              <a:gd name="connsiteY4" fmla="*/ 1754660 h 2331309"/>
              <a:gd name="connsiteX5" fmla="*/ 32952 w 1936444"/>
              <a:gd name="connsiteY5" fmla="*/ 1482811 h 2331309"/>
              <a:gd name="connsiteX6" fmla="*/ 41190 w 1936444"/>
              <a:gd name="connsiteY6" fmla="*/ 1235676 h 2331309"/>
              <a:gd name="connsiteX7" fmla="*/ 49427 w 1936444"/>
              <a:gd name="connsiteY7" fmla="*/ 1178011 h 2331309"/>
              <a:gd name="connsiteX8" fmla="*/ 65903 w 1936444"/>
              <a:gd name="connsiteY8" fmla="*/ 1037968 h 2331309"/>
              <a:gd name="connsiteX9" fmla="*/ 57665 w 1936444"/>
              <a:gd name="connsiteY9" fmla="*/ 922638 h 2331309"/>
              <a:gd name="connsiteX10" fmla="*/ 49427 w 1936444"/>
              <a:gd name="connsiteY10" fmla="*/ 897925 h 2331309"/>
              <a:gd name="connsiteX11" fmla="*/ 32952 w 1936444"/>
              <a:gd name="connsiteY11" fmla="*/ 832022 h 2331309"/>
              <a:gd name="connsiteX12" fmla="*/ 24714 w 1936444"/>
              <a:gd name="connsiteY12" fmla="*/ 766119 h 2331309"/>
              <a:gd name="connsiteX13" fmla="*/ 16476 w 1936444"/>
              <a:gd name="connsiteY13" fmla="*/ 733168 h 2331309"/>
              <a:gd name="connsiteX14" fmla="*/ 0 w 1936444"/>
              <a:gd name="connsiteY14" fmla="*/ 659028 h 2331309"/>
              <a:gd name="connsiteX15" fmla="*/ 8238 w 1936444"/>
              <a:gd name="connsiteY15" fmla="*/ 469557 h 2331309"/>
              <a:gd name="connsiteX16" fmla="*/ 24714 w 1936444"/>
              <a:gd name="connsiteY16" fmla="*/ 428368 h 2331309"/>
              <a:gd name="connsiteX17" fmla="*/ 41190 w 1936444"/>
              <a:gd name="connsiteY17" fmla="*/ 378941 h 2331309"/>
              <a:gd name="connsiteX18" fmla="*/ 49427 w 1936444"/>
              <a:gd name="connsiteY18" fmla="*/ 345990 h 2331309"/>
              <a:gd name="connsiteX19" fmla="*/ 82379 w 1936444"/>
              <a:gd name="connsiteY19" fmla="*/ 304800 h 2331309"/>
              <a:gd name="connsiteX20" fmla="*/ 115330 w 1936444"/>
              <a:gd name="connsiteY20" fmla="*/ 205946 h 2331309"/>
              <a:gd name="connsiteX21" fmla="*/ 131806 w 1936444"/>
              <a:gd name="connsiteY21" fmla="*/ 172995 h 2331309"/>
              <a:gd name="connsiteX22" fmla="*/ 148281 w 1936444"/>
              <a:gd name="connsiteY22" fmla="*/ 107092 h 2331309"/>
              <a:gd name="connsiteX23" fmla="*/ 156519 w 1936444"/>
              <a:gd name="connsiteY23" fmla="*/ 74141 h 2331309"/>
              <a:gd name="connsiteX24" fmla="*/ 172995 w 1936444"/>
              <a:gd name="connsiteY24" fmla="*/ 24714 h 2331309"/>
              <a:gd name="connsiteX25" fmla="*/ 189471 w 1936444"/>
              <a:gd name="connsiteY25" fmla="*/ 0 h 2331309"/>
              <a:gd name="connsiteX26" fmla="*/ 214184 w 1936444"/>
              <a:gd name="connsiteY26" fmla="*/ 8238 h 2331309"/>
              <a:gd name="connsiteX27" fmla="*/ 247135 w 1936444"/>
              <a:gd name="connsiteY27" fmla="*/ 32952 h 2331309"/>
              <a:gd name="connsiteX28" fmla="*/ 271849 w 1936444"/>
              <a:gd name="connsiteY28" fmla="*/ 49428 h 2331309"/>
              <a:gd name="connsiteX29" fmla="*/ 304800 w 1936444"/>
              <a:gd name="connsiteY29" fmla="*/ 65903 h 2331309"/>
              <a:gd name="connsiteX30" fmla="*/ 387179 w 1936444"/>
              <a:gd name="connsiteY30" fmla="*/ 123568 h 2331309"/>
              <a:gd name="connsiteX31" fmla="*/ 403654 w 1936444"/>
              <a:gd name="connsiteY31" fmla="*/ 156519 h 2331309"/>
              <a:gd name="connsiteX32" fmla="*/ 420130 w 1936444"/>
              <a:gd name="connsiteY32" fmla="*/ 181233 h 2331309"/>
              <a:gd name="connsiteX33" fmla="*/ 428368 w 1936444"/>
              <a:gd name="connsiteY33" fmla="*/ 296563 h 2331309"/>
              <a:gd name="connsiteX34" fmla="*/ 428368 w 1936444"/>
              <a:gd name="connsiteY34" fmla="*/ 922638 h 2331309"/>
              <a:gd name="connsiteX35" fmla="*/ 436606 w 1936444"/>
              <a:gd name="connsiteY35" fmla="*/ 1449860 h 2331309"/>
              <a:gd name="connsiteX36" fmla="*/ 453081 w 1936444"/>
              <a:gd name="connsiteY36" fmla="*/ 1499287 h 2331309"/>
              <a:gd name="connsiteX37" fmla="*/ 461319 w 1936444"/>
              <a:gd name="connsiteY37" fmla="*/ 1524000 h 2331309"/>
              <a:gd name="connsiteX38" fmla="*/ 469557 w 1936444"/>
              <a:gd name="connsiteY38" fmla="*/ 1556952 h 2331309"/>
              <a:gd name="connsiteX39" fmla="*/ 502508 w 1936444"/>
              <a:gd name="connsiteY39" fmla="*/ 1622855 h 2331309"/>
              <a:gd name="connsiteX40" fmla="*/ 527222 w 1936444"/>
              <a:gd name="connsiteY40" fmla="*/ 1680519 h 2331309"/>
              <a:gd name="connsiteX41" fmla="*/ 543698 w 1936444"/>
              <a:gd name="connsiteY41" fmla="*/ 1721709 h 2331309"/>
              <a:gd name="connsiteX42" fmla="*/ 576649 w 1936444"/>
              <a:gd name="connsiteY42" fmla="*/ 1771136 h 2331309"/>
              <a:gd name="connsiteX43" fmla="*/ 609600 w 1936444"/>
              <a:gd name="connsiteY43" fmla="*/ 1820563 h 2331309"/>
              <a:gd name="connsiteX44" fmla="*/ 675503 w 1936444"/>
              <a:gd name="connsiteY44" fmla="*/ 1894703 h 2331309"/>
              <a:gd name="connsiteX45" fmla="*/ 700217 w 1936444"/>
              <a:gd name="connsiteY45" fmla="*/ 1911179 h 2331309"/>
              <a:gd name="connsiteX46" fmla="*/ 749644 w 1936444"/>
              <a:gd name="connsiteY46" fmla="*/ 1927655 h 2331309"/>
              <a:gd name="connsiteX47" fmla="*/ 815546 w 1936444"/>
              <a:gd name="connsiteY47" fmla="*/ 1944130 h 2331309"/>
              <a:gd name="connsiteX48" fmla="*/ 922638 w 1936444"/>
              <a:gd name="connsiteY48" fmla="*/ 1869990 h 2331309"/>
              <a:gd name="connsiteX49" fmla="*/ 980303 w 1936444"/>
              <a:gd name="connsiteY49" fmla="*/ 1795849 h 2331309"/>
              <a:gd name="connsiteX50" fmla="*/ 988541 w 1936444"/>
              <a:gd name="connsiteY50" fmla="*/ 1771136 h 2331309"/>
              <a:gd name="connsiteX51" fmla="*/ 988541 w 1936444"/>
              <a:gd name="connsiteY51" fmla="*/ 1581665 h 2331309"/>
              <a:gd name="connsiteX52" fmla="*/ 972065 w 1936444"/>
              <a:gd name="connsiteY52" fmla="*/ 1540476 h 2331309"/>
              <a:gd name="connsiteX53" fmla="*/ 955590 w 1936444"/>
              <a:gd name="connsiteY53" fmla="*/ 1491049 h 2331309"/>
              <a:gd name="connsiteX54" fmla="*/ 930876 w 1936444"/>
              <a:gd name="connsiteY54" fmla="*/ 1408671 h 2331309"/>
              <a:gd name="connsiteX55" fmla="*/ 906163 w 1936444"/>
              <a:gd name="connsiteY55" fmla="*/ 1210963 h 2331309"/>
              <a:gd name="connsiteX56" fmla="*/ 914400 w 1936444"/>
              <a:gd name="connsiteY56" fmla="*/ 972065 h 2331309"/>
              <a:gd name="connsiteX57" fmla="*/ 939114 w 1936444"/>
              <a:gd name="connsiteY57" fmla="*/ 889687 h 2331309"/>
              <a:gd name="connsiteX58" fmla="*/ 955590 w 1936444"/>
              <a:gd name="connsiteY58" fmla="*/ 823784 h 2331309"/>
              <a:gd name="connsiteX59" fmla="*/ 972065 w 1936444"/>
              <a:gd name="connsiteY59" fmla="*/ 782595 h 2331309"/>
              <a:gd name="connsiteX60" fmla="*/ 988541 w 1936444"/>
              <a:gd name="connsiteY60" fmla="*/ 716692 h 2331309"/>
              <a:gd name="connsiteX61" fmla="*/ 1021492 w 1936444"/>
              <a:gd name="connsiteY61" fmla="*/ 659028 h 2331309"/>
              <a:gd name="connsiteX62" fmla="*/ 1029730 w 1936444"/>
              <a:gd name="connsiteY62" fmla="*/ 634314 h 2331309"/>
              <a:gd name="connsiteX63" fmla="*/ 1054444 w 1936444"/>
              <a:gd name="connsiteY63" fmla="*/ 609600 h 2331309"/>
              <a:gd name="connsiteX64" fmla="*/ 1120346 w 1936444"/>
              <a:gd name="connsiteY64" fmla="*/ 568411 h 2331309"/>
              <a:gd name="connsiteX65" fmla="*/ 1260390 w 1936444"/>
              <a:gd name="connsiteY65" fmla="*/ 576649 h 2331309"/>
              <a:gd name="connsiteX66" fmla="*/ 1309817 w 1936444"/>
              <a:gd name="connsiteY66" fmla="*/ 593125 h 2331309"/>
              <a:gd name="connsiteX67" fmla="*/ 1334530 w 1936444"/>
              <a:gd name="connsiteY67" fmla="*/ 601363 h 2331309"/>
              <a:gd name="connsiteX68" fmla="*/ 1383957 w 1936444"/>
              <a:gd name="connsiteY68" fmla="*/ 667265 h 2331309"/>
              <a:gd name="connsiteX69" fmla="*/ 1425146 w 1936444"/>
              <a:gd name="connsiteY69" fmla="*/ 733168 h 2331309"/>
              <a:gd name="connsiteX70" fmla="*/ 1433384 w 1936444"/>
              <a:gd name="connsiteY70" fmla="*/ 766119 h 2331309"/>
              <a:gd name="connsiteX71" fmla="*/ 1441622 w 1936444"/>
              <a:gd name="connsiteY71" fmla="*/ 790833 h 2331309"/>
              <a:gd name="connsiteX72" fmla="*/ 1449860 w 1936444"/>
              <a:gd name="connsiteY72" fmla="*/ 832022 h 2331309"/>
              <a:gd name="connsiteX73" fmla="*/ 1458098 w 1936444"/>
              <a:gd name="connsiteY73" fmla="*/ 864973 h 2331309"/>
              <a:gd name="connsiteX74" fmla="*/ 1474573 w 1936444"/>
              <a:gd name="connsiteY74" fmla="*/ 980303 h 2331309"/>
              <a:gd name="connsiteX75" fmla="*/ 1482811 w 1936444"/>
              <a:gd name="connsiteY75" fmla="*/ 1037968 h 2331309"/>
              <a:gd name="connsiteX76" fmla="*/ 1474573 w 1936444"/>
              <a:gd name="connsiteY76" fmla="*/ 1351006 h 2331309"/>
              <a:gd name="connsiteX77" fmla="*/ 1482811 w 1936444"/>
              <a:gd name="connsiteY77" fmla="*/ 1458098 h 2331309"/>
              <a:gd name="connsiteX78" fmla="*/ 1491049 w 1936444"/>
              <a:gd name="connsiteY78" fmla="*/ 1491049 h 2331309"/>
              <a:gd name="connsiteX79" fmla="*/ 1515763 w 1936444"/>
              <a:gd name="connsiteY79" fmla="*/ 1515763 h 2331309"/>
              <a:gd name="connsiteX80" fmla="*/ 1581665 w 1936444"/>
              <a:gd name="connsiteY80" fmla="*/ 1532238 h 2331309"/>
              <a:gd name="connsiteX81" fmla="*/ 1746422 w 1936444"/>
              <a:gd name="connsiteY81" fmla="*/ 1507525 h 2331309"/>
              <a:gd name="connsiteX82" fmla="*/ 1771135 w 1936444"/>
              <a:gd name="connsiteY82" fmla="*/ 1499287 h 2331309"/>
              <a:gd name="connsiteX83" fmla="*/ 1853514 w 1936444"/>
              <a:gd name="connsiteY83" fmla="*/ 1466336 h 2331309"/>
              <a:gd name="connsiteX84" fmla="*/ 1878227 w 1936444"/>
              <a:gd name="connsiteY84" fmla="*/ 1260390 h 2331309"/>
              <a:gd name="connsiteX85" fmla="*/ 1902941 w 1936444"/>
              <a:gd name="connsiteY85" fmla="*/ 1112109 h 2331309"/>
              <a:gd name="connsiteX86" fmla="*/ 1919417 w 1936444"/>
              <a:gd name="connsiteY86" fmla="*/ 1070919 h 2331309"/>
              <a:gd name="connsiteX87" fmla="*/ 1935892 w 1936444"/>
              <a:gd name="connsiteY87" fmla="*/ 980303 h 2331309"/>
              <a:gd name="connsiteX88" fmla="*/ 1935892 w 1936444"/>
              <a:gd name="connsiteY88" fmla="*/ 939114 h 23313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</a:cxnLst>
            <a:rect l="l" t="t" r="r" b="b"/>
            <a:pathLst>
              <a:path w="1936444" h="2331309">
                <a:moveTo>
                  <a:pt x="57665" y="2331309"/>
                </a:moveTo>
                <a:cubicBezTo>
                  <a:pt x="54919" y="2254422"/>
                  <a:pt x="55482" y="2177346"/>
                  <a:pt x="49427" y="2100649"/>
                </a:cubicBezTo>
                <a:cubicBezTo>
                  <a:pt x="47223" y="2072733"/>
                  <a:pt x="32952" y="2018271"/>
                  <a:pt x="32952" y="2018271"/>
                </a:cubicBezTo>
                <a:cubicBezTo>
                  <a:pt x="30206" y="1971590"/>
                  <a:pt x="27631" y="1924899"/>
                  <a:pt x="24714" y="1878228"/>
                </a:cubicBezTo>
                <a:cubicBezTo>
                  <a:pt x="22139" y="1837028"/>
                  <a:pt x="15616" y="1795932"/>
                  <a:pt x="16476" y="1754660"/>
                </a:cubicBezTo>
                <a:cubicBezTo>
                  <a:pt x="18367" y="1663897"/>
                  <a:pt x="29928" y="1573543"/>
                  <a:pt x="32952" y="1482811"/>
                </a:cubicBezTo>
                <a:cubicBezTo>
                  <a:pt x="35698" y="1400433"/>
                  <a:pt x="36741" y="1317980"/>
                  <a:pt x="41190" y="1235676"/>
                </a:cubicBezTo>
                <a:cubicBezTo>
                  <a:pt x="42238" y="1216288"/>
                  <a:pt x="47158" y="1197295"/>
                  <a:pt x="49427" y="1178011"/>
                </a:cubicBezTo>
                <a:cubicBezTo>
                  <a:pt x="69760" y="1005172"/>
                  <a:pt x="46611" y="1173007"/>
                  <a:pt x="65903" y="1037968"/>
                </a:cubicBezTo>
                <a:cubicBezTo>
                  <a:pt x="63157" y="999525"/>
                  <a:pt x="62168" y="960915"/>
                  <a:pt x="57665" y="922638"/>
                </a:cubicBezTo>
                <a:cubicBezTo>
                  <a:pt x="56650" y="914014"/>
                  <a:pt x="51533" y="906349"/>
                  <a:pt x="49427" y="897925"/>
                </a:cubicBezTo>
                <a:lnTo>
                  <a:pt x="32952" y="832022"/>
                </a:lnTo>
                <a:cubicBezTo>
                  <a:pt x="30206" y="810054"/>
                  <a:pt x="28354" y="787956"/>
                  <a:pt x="24714" y="766119"/>
                </a:cubicBezTo>
                <a:cubicBezTo>
                  <a:pt x="22853" y="754951"/>
                  <a:pt x="18932" y="744220"/>
                  <a:pt x="16476" y="733168"/>
                </a:cubicBezTo>
                <a:cubicBezTo>
                  <a:pt x="-4441" y="639045"/>
                  <a:pt x="20091" y="739388"/>
                  <a:pt x="0" y="659028"/>
                </a:cubicBezTo>
                <a:cubicBezTo>
                  <a:pt x="2746" y="595871"/>
                  <a:pt x="1503" y="532414"/>
                  <a:pt x="8238" y="469557"/>
                </a:cubicBezTo>
                <a:cubicBezTo>
                  <a:pt x="9813" y="454854"/>
                  <a:pt x="19660" y="442265"/>
                  <a:pt x="24714" y="428368"/>
                </a:cubicBezTo>
                <a:cubicBezTo>
                  <a:pt x="30649" y="412047"/>
                  <a:pt x="36978" y="395789"/>
                  <a:pt x="41190" y="378941"/>
                </a:cubicBezTo>
                <a:cubicBezTo>
                  <a:pt x="43936" y="367957"/>
                  <a:pt x="43929" y="355887"/>
                  <a:pt x="49427" y="345990"/>
                </a:cubicBezTo>
                <a:cubicBezTo>
                  <a:pt x="57966" y="330620"/>
                  <a:pt x="71395" y="318530"/>
                  <a:pt x="82379" y="304800"/>
                </a:cubicBezTo>
                <a:cubicBezTo>
                  <a:pt x="96454" y="255535"/>
                  <a:pt x="96210" y="248966"/>
                  <a:pt x="115330" y="205946"/>
                </a:cubicBezTo>
                <a:cubicBezTo>
                  <a:pt x="120318" y="194724"/>
                  <a:pt x="127923" y="184645"/>
                  <a:pt x="131806" y="172995"/>
                </a:cubicBezTo>
                <a:cubicBezTo>
                  <a:pt x="138966" y="151513"/>
                  <a:pt x="142789" y="129060"/>
                  <a:pt x="148281" y="107092"/>
                </a:cubicBezTo>
                <a:cubicBezTo>
                  <a:pt x="151027" y="96108"/>
                  <a:pt x="152939" y="84882"/>
                  <a:pt x="156519" y="74141"/>
                </a:cubicBezTo>
                <a:cubicBezTo>
                  <a:pt x="162011" y="57665"/>
                  <a:pt x="163362" y="39164"/>
                  <a:pt x="172995" y="24714"/>
                </a:cubicBezTo>
                <a:lnTo>
                  <a:pt x="189471" y="0"/>
                </a:lnTo>
                <a:cubicBezTo>
                  <a:pt x="197709" y="2746"/>
                  <a:pt x="206645" y="3930"/>
                  <a:pt x="214184" y="8238"/>
                </a:cubicBezTo>
                <a:cubicBezTo>
                  <a:pt x="226105" y="15050"/>
                  <a:pt x="235963" y="24972"/>
                  <a:pt x="247135" y="32952"/>
                </a:cubicBezTo>
                <a:cubicBezTo>
                  <a:pt x="255192" y="38707"/>
                  <a:pt x="263253" y="44516"/>
                  <a:pt x="271849" y="49428"/>
                </a:cubicBezTo>
                <a:cubicBezTo>
                  <a:pt x="282511" y="55521"/>
                  <a:pt x="294270" y="59585"/>
                  <a:pt x="304800" y="65903"/>
                </a:cubicBezTo>
                <a:cubicBezTo>
                  <a:pt x="338596" y="86180"/>
                  <a:pt x="357145" y="101043"/>
                  <a:pt x="387179" y="123568"/>
                </a:cubicBezTo>
                <a:cubicBezTo>
                  <a:pt x="392671" y="134552"/>
                  <a:pt x="397561" y="145857"/>
                  <a:pt x="403654" y="156519"/>
                </a:cubicBezTo>
                <a:cubicBezTo>
                  <a:pt x="408566" y="165115"/>
                  <a:pt x="418409" y="171483"/>
                  <a:pt x="420130" y="181233"/>
                </a:cubicBezTo>
                <a:cubicBezTo>
                  <a:pt x="426828" y="219188"/>
                  <a:pt x="425622" y="258120"/>
                  <a:pt x="428368" y="296563"/>
                </a:cubicBezTo>
                <a:cubicBezTo>
                  <a:pt x="413863" y="644673"/>
                  <a:pt x="419557" y="411630"/>
                  <a:pt x="428368" y="922638"/>
                </a:cubicBezTo>
                <a:cubicBezTo>
                  <a:pt x="431398" y="1098374"/>
                  <a:pt x="429080" y="1274259"/>
                  <a:pt x="436606" y="1449860"/>
                </a:cubicBezTo>
                <a:cubicBezTo>
                  <a:pt x="437350" y="1467211"/>
                  <a:pt x="447589" y="1482811"/>
                  <a:pt x="453081" y="1499287"/>
                </a:cubicBezTo>
                <a:cubicBezTo>
                  <a:pt x="455827" y="1507525"/>
                  <a:pt x="459213" y="1515576"/>
                  <a:pt x="461319" y="1524000"/>
                </a:cubicBezTo>
                <a:cubicBezTo>
                  <a:pt x="464065" y="1534984"/>
                  <a:pt x="465202" y="1546501"/>
                  <a:pt x="469557" y="1556952"/>
                </a:cubicBezTo>
                <a:cubicBezTo>
                  <a:pt x="479003" y="1579623"/>
                  <a:pt x="494741" y="1599555"/>
                  <a:pt x="502508" y="1622855"/>
                </a:cubicBezTo>
                <a:cubicBezTo>
                  <a:pt x="519429" y="1673617"/>
                  <a:pt x="500075" y="1619438"/>
                  <a:pt x="527222" y="1680519"/>
                </a:cubicBezTo>
                <a:cubicBezTo>
                  <a:pt x="533228" y="1694032"/>
                  <a:pt x="536617" y="1708727"/>
                  <a:pt x="543698" y="1721709"/>
                </a:cubicBezTo>
                <a:cubicBezTo>
                  <a:pt x="553180" y="1739092"/>
                  <a:pt x="565665" y="1754660"/>
                  <a:pt x="576649" y="1771136"/>
                </a:cubicBezTo>
                <a:lnTo>
                  <a:pt x="609600" y="1820563"/>
                </a:lnTo>
                <a:cubicBezTo>
                  <a:pt x="629408" y="1850275"/>
                  <a:pt x="641652" y="1872136"/>
                  <a:pt x="675503" y="1894703"/>
                </a:cubicBezTo>
                <a:cubicBezTo>
                  <a:pt x="683741" y="1900195"/>
                  <a:pt x="691170" y="1907158"/>
                  <a:pt x="700217" y="1911179"/>
                </a:cubicBezTo>
                <a:cubicBezTo>
                  <a:pt x="716087" y="1918232"/>
                  <a:pt x="733168" y="1922163"/>
                  <a:pt x="749644" y="1927655"/>
                </a:cubicBezTo>
                <a:cubicBezTo>
                  <a:pt x="787634" y="1940318"/>
                  <a:pt x="765853" y="1934191"/>
                  <a:pt x="815546" y="1944130"/>
                </a:cubicBezTo>
                <a:cubicBezTo>
                  <a:pt x="878207" y="1931597"/>
                  <a:pt x="866784" y="1941802"/>
                  <a:pt x="922638" y="1869990"/>
                </a:cubicBezTo>
                <a:lnTo>
                  <a:pt x="980303" y="1795849"/>
                </a:lnTo>
                <a:cubicBezTo>
                  <a:pt x="983049" y="1787611"/>
                  <a:pt x="987113" y="1779701"/>
                  <a:pt x="988541" y="1771136"/>
                </a:cubicBezTo>
                <a:cubicBezTo>
                  <a:pt x="1000060" y="1702023"/>
                  <a:pt x="1000062" y="1654631"/>
                  <a:pt x="988541" y="1581665"/>
                </a:cubicBezTo>
                <a:cubicBezTo>
                  <a:pt x="986235" y="1567059"/>
                  <a:pt x="977118" y="1554373"/>
                  <a:pt x="972065" y="1540476"/>
                </a:cubicBezTo>
                <a:cubicBezTo>
                  <a:pt x="966130" y="1524155"/>
                  <a:pt x="960159" y="1507804"/>
                  <a:pt x="955590" y="1491049"/>
                </a:cubicBezTo>
                <a:cubicBezTo>
                  <a:pt x="931726" y="1403545"/>
                  <a:pt x="965992" y="1496460"/>
                  <a:pt x="930876" y="1408671"/>
                </a:cubicBezTo>
                <a:cubicBezTo>
                  <a:pt x="917077" y="1332780"/>
                  <a:pt x="906163" y="1290414"/>
                  <a:pt x="906163" y="1210963"/>
                </a:cubicBezTo>
                <a:cubicBezTo>
                  <a:pt x="906163" y="1131283"/>
                  <a:pt x="909721" y="1051608"/>
                  <a:pt x="914400" y="972065"/>
                </a:cubicBezTo>
                <a:cubicBezTo>
                  <a:pt x="916937" y="928936"/>
                  <a:pt x="926522" y="930611"/>
                  <a:pt x="939114" y="889687"/>
                </a:cubicBezTo>
                <a:cubicBezTo>
                  <a:pt x="945773" y="868045"/>
                  <a:pt x="947181" y="844808"/>
                  <a:pt x="955590" y="823784"/>
                </a:cubicBezTo>
                <a:cubicBezTo>
                  <a:pt x="961082" y="810054"/>
                  <a:pt x="967816" y="796759"/>
                  <a:pt x="972065" y="782595"/>
                </a:cubicBezTo>
                <a:cubicBezTo>
                  <a:pt x="984957" y="739622"/>
                  <a:pt x="974045" y="750515"/>
                  <a:pt x="988541" y="716692"/>
                </a:cubicBezTo>
                <a:cubicBezTo>
                  <a:pt x="1031872" y="615587"/>
                  <a:pt x="980124" y="741766"/>
                  <a:pt x="1021492" y="659028"/>
                </a:cubicBezTo>
                <a:cubicBezTo>
                  <a:pt x="1025375" y="651261"/>
                  <a:pt x="1024913" y="641539"/>
                  <a:pt x="1029730" y="634314"/>
                </a:cubicBezTo>
                <a:cubicBezTo>
                  <a:pt x="1036192" y="624620"/>
                  <a:pt x="1045598" y="617182"/>
                  <a:pt x="1054444" y="609600"/>
                </a:cubicBezTo>
                <a:cubicBezTo>
                  <a:pt x="1084385" y="583936"/>
                  <a:pt x="1086594" y="585288"/>
                  <a:pt x="1120346" y="568411"/>
                </a:cubicBezTo>
                <a:cubicBezTo>
                  <a:pt x="1167027" y="571157"/>
                  <a:pt x="1214021" y="570601"/>
                  <a:pt x="1260390" y="576649"/>
                </a:cubicBezTo>
                <a:cubicBezTo>
                  <a:pt x="1277611" y="578895"/>
                  <a:pt x="1293341" y="587633"/>
                  <a:pt x="1309817" y="593125"/>
                </a:cubicBezTo>
                <a:lnTo>
                  <a:pt x="1334530" y="601363"/>
                </a:lnTo>
                <a:cubicBezTo>
                  <a:pt x="1351006" y="623330"/>
                  <a:pt x="1368401" y="644637"/>
                  <a:pt x="1383957" y="667265"/>
                </a:cubicBezTo>
                <a:cubicBezTo>
                  <a:pt x="1398633" y="688612"/>
                  <a:pt x="1425146" y="733168"/>
                  <a:pt x="1425146" y="733168"/>
                </a:cubicBezTo>
                <a:cubicBezTo>
                  <a:pt x="1427892" y="744152"/>
                  <a:pt x="1430274" y="755233"/>
                  <a:pt x="1433384" y="766119"/>
                </a:cubicBezTo>
                <a:cubicBezTo>
                  <a:pt x="1435770" y="774468"/>
                  <a:pt x="1439516" y="782409"/>
                  <a:pt x="1441622" y="790833"/>
                </a:cubicBezTo>
                <a:cubicBezTo>
                  <a:pt x="1445018" y="804417"/>
                  <a:pt x="1446823" y="818354"/>
                  <a:pt x="1449860" y="832022"/>
                </a:cubicBezTo>
                <a:cubicBezTo>
                  <a:pt x="1452316" y="843074"/>
                  <a:pt x="1456237" y="853805"/>
                  <a:pt x="1458098" y="864973"/>
                </a:cubicBezTo>
                <a:cubicBezTo>
                  <a:pt x="1464482" y="903278"/>
                  <a:pt x="1469081" y="941860"/>
                  <a:pt x="1474573" y="980303"/>
                </a:cubicBezTo>
                <a:lnTo>
                  <a:pt x="1482811" y="1037968"/>
                </a:lnTo>
                <a:cubicBezTo>
                  <a:pt x="1480065" y="1142314"/>
                  <a:pt x="1474573" y="1246624"/>
                  <a:pt x="1474573" y="1351006"/>
                </a:cubicBezTo>
                <a:cubicBezTo>
                  <a:pt x="1474573" y="1386809"/>
                  <a:pt x="1478628" y="1422540"/>
                  <a:pt x="1482811" y="1458098"/>
                </a:cubicBezTo>
                <a:cubicBezTo>
                  <a:pt x="1484134" y="1469342"/>
                  <a:pt x="1485432" y="1481219"/>
                  <a:pt x="1491049" y="1491049"/>
                </a:cubicBezTo>
                <a:cubicBezTo>
                  <a:pt x="1496829" y="1501164"/>
                  <a:pt x="1506069" y="1509301"/>
                  <a:pt x="1515763" y="1515763"/>
                </a:cubicBezTo>
                <a:cubicBezTo>
                  <a:pt x="1526617" y="1522999"/>
                  <a:pt x="1575728" y="1531051"/>
                  <a:pt x="1581665" y="1532238"/>
                </a:cubicBezTo>
                <a:cubicBezTo>
                  <a:pt x="1636584" y="1524000"/>
                  <a:pt x="1691710" y="1517040"/>
                  <a:pt x="1746422" y="1507525"/>
                </a:cubicBezTo>
                <a:cubicBezTo>
                  <a:pt x="1754977" y="1506037"/>
                  <a:pt x="1763073" y="1502512"/>
                  <a:pt x="1771135" y="1499287"/>
                </a:cubicBezTo>
                <a:cubicBezTo>
                  <a:pt x="1864892" y="1461783"/>
                  <a:pt x="1797288" y="1485076"/>
                  <a:pt x="1853514" y="1466336"/>
                </a:cubicBezTo>
                <a:cubicBezTo>
                  <a:pt x="1889554" y="1358219"/>
                  <a:pt x="1859926" y="1461705"/>
                  <a:pt x="1878227" y="1260390"/>
                </a:cubicBezTo>
                <a:cubicBezTo>
                  <a:pt x="1879696" y="1244235"/>
                  <a:pt x="1890126" y="1150553"/>
                  <a:pt x="1902941" y="1112109"/>
                </a:cubicBezTo>
                <a:cubicBezTo>
                  <a:pt x="1907617" y="1098080"/>
                  <a:pt x="1913925" y="1084649"/>
                  <a:pt x="1919417" y="1070919"/>
                </a:cubicBezTo>
                <a:cubicBezTo>
                  <a:pt x="1923566" y="1050172"/>
                  <a:pt x="1934136" y="999616"/>
                  <a:pt x="1935892" y="980303"/>
                </a:cubicBezTo>
                <a:cubicBezTo>
                  <a:pt x="1937135" y="966630"/>
                  <a:pt x="1935892" y="952844"/>
                  <a:pt x="1935892" y="939114"/>
                </a:cubicBezTo>
              </a:path>
            </a:pathLst>
          </a:custGeom>
          <a:noFill/>
          <a:ln w="38100">
            <a:solidFill>
              <a:srgbClr val="FF0000"/>
            </a:solidFill>
            <a:round/>
            <a:headEnd type="non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rtlCol="0" anchor="ctr"/>
          <a:lstStyle/>
          <a:p>
            <a:pPr algn="ctr"/>
            <a:endParaRPr lang="sv-SE"/>
          </a:p>
        </p:txBody>
      </p:sp>
      <p:grpSp>
        <p:nvGrpSpPr>
          <p:cNvPr id="208" name="Group 5"/>
          <p:cNvGrpSpPr>
            <a:grpSpLocks/>
          </p:cNvGrpSpPr>
          <p:nvPr/>
        </p:nvGrpSpPr>
        <p:grpSpPr bwMode="auto">
          <a:xfrm>
            <a:off x="5194300" y="4395780"/>
            <a:ext cx="1130300" cy="279400"/>
            <a:chOff x="8180" y="7260"/>
            <a:chExt cx="860" cy="440"/>
          </a:xfrm>
        </p:grpSpPr>
        <p:sp>
          <p:nvSpPr>
            <p:cNvPr id="262" name="Line 6"/>
            <p:cNvSpPr>
              <a:spLocks noChangeShapeType="1"/>
            </p:cNvSpPr>
            <p:nvPr/>
          </p:nvSpPr>
          <p:spPr bwMode="auto">
            <a:xfrm>
              <a:off x="8180" y="7260"/>
              <a:ext cx="86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263" name="Line 7"/>
            <p:cNvSpPr>
              <a:spLocks noChangeShapeType="1"/>
            </p:cNvSpPr>
            <p:nvPr/>
          </p:nvSpPr>
          <p:spPr bwMode="auto">
            <a:xfrm>
              <a:off x="8180" y="7700"/>
              <a:ext cx="86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</p:grpSp>
      <p:sp>
        <p:nvSpPr>
          <p:cNvPr id="264" name="Rectangle 8"/>
          <p:cNvSpPr>
            <a:spLocks noChangeArrowheads="1"/>
          </p:cNvSpPr>
          <p:nvPr/>
        </p:nvSpPr>
        <p:spPr bwMode="auto">
          <a:xfrm>
            <a:off x="5410200" y="4192580"/>
            <a:ext cx="714375" cy="6985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sv-SE" sz="1200"/>
          </a:p>
          <a:p>
            <a:pPr algn="ctr" eaLnBrk="1" hangingPunct="1"/>
            <a:r>
              <a:rPr lang="sv-SE" altLang="sv-SE" sz="1200"/>
              <a:t>Set-up</a:t>
            </a:r>
          </a:p>
          <a:p>
            <a:pPr algn="ctr" eaLnBrk="1" hangingPunct="1"/>
            <a:r>
              <a:rPr lang="sv-SE" altLang="sv-SE" sz="1200"/>
              <a:t>cell</a:t>
            </a:r>
            <a:endParaRPr lang="en-US" altLang="sv-SE"/>
          </a:p>
        </p:txBody>
      </p:sp>
      <p:sp>
        <p:nvSpPr>
          <p:cNvPr id="265" name="Text Box 9"/>
          <p:cNvSpPr txBox="1">
            <a:spLocks noChangeAspect="1" noChangeArrowheads="1"/>
          </p:cNvSpPr>
          <p:nvPr/>
        </p:nvSpPr>
        <p:spPr bwMode="auto">
          <a:xfrm>
            <a:off x="4829175" y="4179880"/>
            <a:ext cx="473075" cy="774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>
                <a:latin typeface="Helvetica" pitchFamily="34" charset="0"/>
              </a:rPr>
              <a:t>a</a:t>
            </a:r>
            <a:r>
              <a:rPr lang="en-US" altLang="sv-SE" sz="1400" baseline="-25000">
                <a:latin typeface="Helvetica" pitchFamily="34" charset="0"/>
              </a:rPr>
              <a:t>0</a:t>
            </a:r>
          </a:p>
          <a:p>
            <a:pPr eaLnBrk="1" hangingPunct="1"/>
            <a:endParaRPr lang="en-US" altLang="sv-SE" sz="1400" baseline="-25000">
              <a:latin typeface="Helvetica" pitchFamily="34" charset="0"/>
            </a:endParaRPr>
          </a:p>
          <a:p>
            <a:pPr eaLnBrk="1" hangingPunct="1"/>
            <a:r>
              <a:rPr lang="en-US" altLang="sv-SE" sz="1400">
                <a:latin typeface="Helvetica" pitchFamily="34" charset="0"/>
              </a:rPr>
              <a:t>b</a:t>
            </a:r>
            <a:r>
              <a:rPr lang="en-US" altLang="sv-SE" sz="1400" baseline="-25000">
                <a:latin typeface="Helvetica" pitchFamily="34" charset="0"/>
              </a:rPr>
              <a:t>0</a:t>
            </a:r>
            <a:endParaRPr lang="en-US" altLang="sv-SE"/>
          </a:p>
        </p:txBody>
      </p:sp>
      <p:grpSp>
        <p:nvGrpSpPr>
          <p:cNvPr id="266" name="Group 11"/>
          <p:cNvGrpSpPr>
            <a:grpSpLocks/>
          </p:cNvGrpSpPr>
          <p:nvPr/>
        </p:nvGrpSpPr>
        <p:grpSpPr bwMode="auto">
          <a:xfrm>
            <a:off x="5194300" y="3697280"/>
            <a:ext cx="1130300" cy="279400"/>
            <a:chOff x="8180" y="7260"/>
            <a:chExt cx="860" cy="440"/>
          </a:xfrm>
        </p:grpSpPr>
        <p:sp>
          <p:nvSpPr>
            <p:cNvPr id="267" name="Line 12"/>
            <p:cNvSpPr>
              <a:spLocks noChangeShapeType="1"/>
            </p:cNvSpPr>
            <p:nvPr/>
          </p:nvSpPr>
          <p:spPr bwMode="auto">
            <a:xfrm>
              <a:off x="8180" y="7260"/>
              <a:ext cx="86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268" name="Line 13"/>
            <p:cNvSpPr>
              <a:spLocks noChangeShapeType="1"/>
            </p:cNvSpPr>
            <p:nvPr/>
          </p:nvSpPr>
          <p:spPr bwMode="auto">
            <a:xfrm>
              <a:off x="8180" y="7700"/>
              <a:ext cx="86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</p:grpSp>
      <p:sp>
        <p:nvSpPr>
          <p:cNvPr id="269" name="Rectangle 14"/>
          <p:cNvSpPr>
            <a:spLocks noChangeArrowheads="1"/>
          </p:cNvSpPr>
          <p:nvPr/>
        </p:nvSpPr>
        <p:spPr bwMode="auto">
          <a:xfrm>
            <a:off x="5410200" y="3494080"/>
            <a:ext cx="714375" cy="6985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sv-SE" sz="1200"/>
          </a:p>
          <a:p>
            <a:pPr algn="ctr" eaLnBrk="1" hangingPunct="1"/>
            <a:r>
              <a:rPr lang="sv-SE" altLang="sv-SE" sz="1200"/>
              <a:t>Set-up</a:t>
            </a:r>
          </a:p>
          <a:p>
            <a:pPr algn="ctr" eaLnBrk="1" hangingPunct="1"/>
            <a:r>
              <a:rPr lang="sv-SE" altLang="sv-SE" sz="1200"/>
              <a:t>cell</a:t>
            </a:r>
            <a:endParaRPr lang="en-US" altLang="sv-SE"/>
          </a:p>
        </p:txBody>
      </p:sp>
      <p:sp>
        <p:nvSpPr>
          <p:cNvPr id="270" name="Text Box 15"/>
          <p:cNvSpPr txBox="1">
            <a:spLocks noChangeAspect="1" noChangeArrowheads="1"/>
          </p:cNvSpPr>
          <p:nvPr/>
        </p:nvSpPr>
        <p:spPr bwMode="auto">
          <a:xfrm>
            <a:off x="4829175" y="3481380"/>
            <a:ext cx="473075" cy="774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>
                <a:latin typeface="Helvetica" pitchFamily="34" charset="0"/>
              </a:rPr>
              <a:t>a</a:t>
            </a:r>
            <a:r>
              <a:rPr lang="en-US" altLang="sv-SE" sz="1400" baseline="-25000">
                <a:latin typeface="Helvetica" pitchFamily="34" charset="0"/>
              </a:rPr>
              <a:t>1</a:t>
            </a:r>
          </a:p>
          <a:p>
            <a:pPr eaLnBrk="1" hangingPunct="1"/>
            <a:endParaRPr lang="en-US" altLang="sv-SE" sz="1400" baseline="-25000">
              <a:latin typeface="Helvetica" pitchFamily="34" charset="0"/>
            </a:endParaRPr>
          </a:p>
          <a:p>
            <a:pPr eaLnBrk="1" hangingPunct="1"/>
            <a:r>
              <a:rPr lang="en-US" altLang="sv-SE" sz="1400">
                <a:latin typeface="Helvetica" pitchFamily="34" charset="0"/>
              </a:rPr>
              <a:t>b</a:t>
            </a:r>
            <a:r>
              <a:rPr lang="en-US" altLang="sv-SE" sz="1400" baseline="-25000">
                <a:latin typeface="Helvetica" pitchFamily="34" charset="0"/>
              </a:rPr>
              <a:t>1</a:t>
            </a:r>
            <a:endParaRPr lang="en-US" altLang="sv-SE"/>
          </a:p>
        </p:txBody>
      </p:sp>
      <p:grpSp>
        <p:nvGrpSpPr>
          <p:cNvPr id="271" name="Group 17"/>
          <p:cNvGrpSpPr>
            <a:grpSpLocks/>
          </p:cNvGrpSpPr>
          <p:nvPr/>
        </p:nvGrpSpPr>
        <p:grpSpPr bwMode="auto">
          <a:xfrm>
            <a:off x="5194300" y="2998780"/>
            <a:ext cx="1130300" cy="279400"/>
            <a:chOff x="8180" y="7260"/>
            <a:chExt cx="860" cy="440"/>
          </a:xfrm>
        </p:grpSpPr>
        <p:sp>
          <p:nvSpPr>
            <p:cNvPr id="272" name="Line 18"/>
            <p:cNvSpPr>
              <a:spLocks noChangeShapeType="1"/>
            </p:cNvSpPr>
            <p:nvPr/>
          </p:nvSpPr>
          <p:spPr bwMode="auto">
            <a:xfrm>
              <a:off x="8180" y="7260"/>
              <a:ext cx="86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273" name="Line 19"/>
            <p:cNvSpPr>
              <a:spLocks noChangeShapeType="1"/>
            </p:cNvSpPr>
            <p:nvPr/>
          </p:nvSpPr>
          <p:spPr bwMode="auto">
            <a:xfrm>
              <a:off x="8180" y="7700"/>
              <a:ext cx="86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</p:grpSp>
      <p:sp>
        <p:nvSpPr>
          <p:cNvPr id="274" name="Rectangle 20"/>
          <p:cNvSpPr>
            <a:spLocks noChangeArrowheads="1"/>
          </p:cNvSpPr>
          <p:nvPr/>
        </p:nvSpPr>
        <p:spPr bwMode="auto">
          <a:xfrm>
            <a:off x="5410200" y="2795580"/>
            <a:ext cx="714375" cy="6985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sv-SE" sz="1200"/>
          </a:p>
          <a:p>
            <a:pPr algn="ctr" eaLnBrk="1" hangingPunct="1"/>
            <a:r>
              <a:rPr lang="sv-SE" altLang="sv-SE" sz="1200"/>
              <a:t>Set-up</a:t>
            </a:r>
          </a:p>
          <a:p>
            <a:pPr algn="ctr" eaLnBrk="1" hangingPunct="1"/>
            <a:r>
              <a:rPr lang="sv-SE" altLang="sv-SE" sz="1200"/>
              <a:t>cell</a:t>
            </a:r>
            <a:endParaRPr lang="en-US" altLang="sv-SE"/>
          </a:p>
        </p:txBody>
      </p:sp>
      <p:sp>
        <p:nvSpPr>
          <p:cNvPr id="275" name="Text Box 21"/>
          <p:cNvSpPr txBox="1">
            <a:spLocks noChangeAspect="1" noChangeArrowheads="1"/>
          </p:cNvSpPr>
          <p:nvPr/>
        </p:nvSpPr>
        <p:spPr bwMode="auto">
          <a:xfrm>
            <a:off x="4829175" y="2782880"/>
            <a:ext cx="473075" cy="774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>
                <a:latin typeface="Helvetica" pitchFamily="34" charset="0"/>
              </a:rPr>
              <a:t>a</a:t>
            </a:r>
            <a:r>
              <a:rPr lang="en-US" altLang="sv-SE" sz="1400" baseline="-25000">
                <a:latin typeface="Helvetica" pitchFamily="34" charset="0"/>
              </a:rPr>
              <a:t>2</a:t>
            </a:r>
          </a:p>
          <a:p>
            <a:pPr eaLnBrk="1" hangingPunct="1"/>
            <a:endParaRPr lang="en-US" altLang="sv-SE" sz="1400" baseline="-25000">
              <a:latin typeface="Helvetica" pitchFamily="34" charset="0"/>
            </a:endParaRPr>
          </a:p>
          <a:p>
            <a:pPr eaLnBrk="1" hangingPunct="1"/>
            <a:r>
              <a:rPr lang="en-US" altLang="sv-SE" sz="1400">
                <a:latin typeface="Helvetica" pitchFamily="34" charset="0"/>
              </a:rPr>
              <a:t>b</a:t>
            </a:r>
            <a:r>
              <a:rPr lang="en-US" altLang="sv-SE" sz="1400" baseline="-25000">
                <a:latin typeface="Helvetica" pitchFamily="34" charset="0"/>
              </a:rPr>
              <a:t>2</a:t>
            </a:r>
            <a:endParaRPr lang="en-US" altLang="sv-SE"/>
          </a:p>
        </p:txBody>
      </p:sp>
      <p:grpSp>
        <p:nvGrpSpPr>
          <p:cNvPr id="276" name="Group 23"/>
          <p:cNvGrpSpPr>
            <a:grpSpLocks/>
          </p:cNvGrpSpPr>
          <p:nvPr/>
        </p:nvGrpSpPr>
        <p:grpSpPr bwMode="auto">
          <a:xfrm>
            <a:off x="5194300" y="2300280"/>
            <a:ext cx="1130300" cy="279400"/>
            <a:chOff x="8180" y="7260"/>
            <a:chExt cx="860" cy="440"/>
          </a:xfrm>
        </p:grpSpPr>
        <p:sp>
          <p:nvSpPr>
            <p:cNvPr id="277" name="Line 24"/>
            <p:cNvSpPr>
              <a:spLocks noChangeShapeType="1"/>
            </p:cNvSpPr>
            <p:nvPr/>
          </p:nvSpPr>
          <p:spPr bwMode="auto">
            <a:xfrm>
              <a:off x="8180" y="7260"/>
              <a:ext cx="86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278" name="Line 25"/>
            <p:cNvSpPr>
              <a:spLocks noChangeShapeType="1"/>
            </p:cNvSpPr>
            <p:nvPr/>
          </p:nvSpPr>
          <p:spPr bwMode="auto">
            <a:xfrm>
              <a:off x="8180" y="7700"/>
              <a:ext cx="86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</p:grpSp>
      <p:sp>
        <p:nvSpPr>
          <p:cNvPr id="279" name="Rectangle 26"/>
          <p:cNvSpPr>
            <a:spLocks noChangeArrowheads="1"/>
          </p:cNvSpPr>
          <p:nvPr/>
        </p:nvSpPr>
        <p:spPr bwMode="auto">
          <a:xfrm>
            <a:off x="5410200" y="2097080"/>
            <a:ext cx="714375" cy="6985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sv-SE" sz="1200"/>
          </a:p>
          <a:p>
            <a:pPr algn="ctr" eaLnBrk="1" hangingPunct="1"/>
            <a:r>
              <a:rPr lang="sv-SE" altLang="sv-SE" sz="1200"/>
              <a:t>Set-up</a:t>
            </a:r>
          </a:p>
          <a:p>
            <a:pPr algn="ctr" eaLnBrk="1" hangingPunct="1"/>
            <a:r>
              <a:rPr lang="sv-SE" altLang="sv-SE" sz="1200"/>
              <a:t>cell</a:t>
            </a:r>
            <a:endParaRPr lang="en-US" altLang="sv-SE"/>
          </a:p>
        </p:txBody>
      </p:sp>
      <p:sp>
        <p:nvSpPr>
          <p:cNvPr id="280" name="Text Box 27"/>
          <p:cNvSpPr txBox="1">
            <a:spLocks noChangeAspect="1" noChangeArrowheads="1"/>
          </p:cNvSpPr>
          <p:nvPr/>
        </p:nvSpPr>
        <p:spPr bwMode="auto">
          <a:xfrm>
            <a:off x="4829175" y="2084380"/>
            <a:ext cx="473075" cy="774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>
                <a:latin typeface="Helvetica" pitchFamily="34" charset="0"/>
              </a:rPr>
              <a:t>a</a:t>
            </a:r>
            <a:r>
              <a:rPr lang="en-US" altLang="sv-SE" sz="1400" baseline="-25000">
                <a:latin typeface="Helvetica" pitchFamily="34" charset="0"/>
              </a:rPr>
              <a:t>3</a:t>
            </a:r>
          </a:p>
          <a:p>
            <a:pPr eaLnBrk="1" hangingPunct="1"/>
            <a:endParaRPr lang="en-US" altLang="sv-SE" sz="1400" baseline="-25000">
              <a:latin typeface="Helvetica" pitchFamily="34" charset="0"/>
            </a:endParaRPr>
          </a:p>
          <a:p>
            <a:pPr eaLnBrk="1" hangingPunct="1"/>
            <a:r>
              <a:rPr lang="en-US" altLang="sv-SE" sz="1400">
                <a:latin typeface="Helvetica" pitchFamily="34" charset="0"/>
              </a:rPr>
              <a:t>b</a:t>
            </a:r>
            <a:r>
              <a:rPr lang="en-US" altLang="sv-SE" sz="1400" baseline="-25000">
                <a:latin typeface="Helvetica" pitchFamily="34" charset="0"/>
              </a:rPr>
              <a:t>3</a:t>
            </a:r>
            <a:endParaRPr lang="en-US" altLang="sv-SE"/>
          </a:p>
        </p:txBody>
      </p:sp>
      <p:sp>
        <p:nvSpPr>
          <p:cNvPr id="281" name="Text Box 148"/>
          <p:cNvSpPr txBox="1">
            <a:spLocks noChangeAspect="1" noChangeArrowheads="1"/>
          </p:cNvSpPr>
          <p:nvPr/>
        </p:nvSpPr>
        <p:spPr bwMode="auto">
          <a:xfrm>
            <a:off x="5427325" y="1412738"/>
            <a:ext cx="3200400" cy="309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 dirty="0" err="1">
                <a:latin typeface="Helvetica" pitchFamily="34" charset="0"/>
              </a:rPr>
              <a:t>C</a:t>
            </a:r>
            <a:r>
              <a:rPr lang="en-US" altLang="sv-SE" sz="1400" baseline="-25000" dirty="0" err="1">
                <a:latin typeface="Helvetica" pitchFamily="34" charset="0"/>
              </a:rPr>
              <a:t>out</a:t>
            </a:r>
            <a:r>
              <a:rPr lang="en-US" altLang="sv-SE" sz="1400" dirty="0">
                <a:latin typeface="Helvetica" pitchFamily="34" charset="0"/>
              </a:rPr>
              <a:t>=G</a:t>
            </a:r>
            <a:r>
              <a:rPr lang="en-US" altLang="sv-SE" sz="1400" baseline="-25000" dirty="0">
                <a:latin typeface="Helvetica" pitchFamily="34" charset="0"/>
              </a:rPr>
              <a:t>3</a:t>
            </a:r>
            <a:r>
              <a:rPr lang="en-US" altLang="sv-SE" sz="1400" dirty="0">
                <a:latin typeface="Helvetica" pitchFamily="34" charset="0"/>
              </a:rPr>
              <a:t>+P</a:t>
            </a:r>
            <a:r>
              <a:rPr lang="en-US" altLang="sv-SE" sz="1400" baseline="-25000" dirty="0">
                <a:latin typeface="Helvetica" pitchFamily="34" charset="0"/>
              </a:rPr>
              <a:t>3</a:t>
            </a:r>
            <a:r>
              <a:rPr lang="en-US" altLang="sv-SE" sz="1400" dirty="0">
                <a:latin typeface="Helvetica" pitchFamily="34" charset="0"/>
              </a:rPr>
              <a:t>(G</a:t>
            </a:r>
            <a:r>
              <a:rPr lang="en-US" altLang="sv-SE" sz="1400" baseline="-25000" dirty="0">
                <a:latin typeface="Helvetica" pitchFamily="34" charset="0"/>
              </a:rPr>
              <a:t>2</a:t>
            </a:r>
            <a:r>
              <a:rPr lang="en-US" altLang="sv-SE" sz="1400" dirty="0">
                <a:latin typeface="Helvetica" pitchFamily="34" charset="0"/>
              </a:rPr>
              <a:t>+P</a:t>
            </a:r>
            <a:r>
              <a:rPr lang="en-US" altLang="sv-SE" sz="1400" baseline="-25000" dirty="0">
                <a:latin typeface="Helvetica" pitchFamily="34" charset="0"/>
              </a:rPr>
              <a:t>2</a:t>
            </a:r>
            <a:r>
              <a:rPr lang="en-US" altLang="sv-SE" sz="1400" dirty="0">
                <a:latin typeface="Helvetica" pitchFamily="34" charset="0"/>
              </a:rPr>
              <a:t>(G</a:t>
            </a:r>
            <a:r>
              <a:rPr lang="en-US" altLang="sv-SE" sz="1400" baseline="-25000" dirty="0">
                <a:latin typeface="Helvetica" pitchFamily="34" charset="0"/>
              </a:rPr>
              <a:t>1</a:t>
            </a:r>
            <a:r>
              <a:rPr lang="en-US" altLang="sv-SE" sz="1400" dirty="0">
                <a:latin typeface="Helvetica" pitchFamily="34" charset="0"/>
              </a:rPr>
              <a:t>+P</a:t>
            </a:r>
            <a:r>
              <a:rPr lang="en-US" altLang="sv-SE" sz="1400" baseline="-25000" dirty="0">
                <a:latin typeface="Helvetica" pitchFamily="34" charset="0"/>
              </a:rPr>
              <a:t>1</a:t>
            </a:r>
            <a:r>
              <a:rPr lang="en-US" altLang="sv-SE" sz="1400" dirty="0">
                <a:latin typeface="Helvetica" pitchFamily="34" charset="0"/>
              </a:rPr>
              <a:t>(G</a:t>
            </a:r>
            <a:r>
              <a:rPr lang="en-US" altLang="sv-SE" sz="1400" baseline="-25000" dirty="0">
                <a:latin typeface="Helvetica" pitchFamily="34" charset="0"/>
              </a:rPr>
              <a:t>0</a:t>
            </a:r>
            <a:r>
              <a:rPr lang="en-US" altLang="sv-SE" sz="1400" dirty="0">
                <a:latin typeface="Helvetica" pitchFamily="34" charset="0"/>
              </a:rPr>
              <a:t>+P</a:t>
            </a:r>
            <a:r>
              <a:rPr lang="en-US" altLang="sv-SE" sz="1400" baseline="-25000" dirty="0">
                <a:latin typeface="Helvetica" pitchFamily="34" charset="0"/>
              </a:rPr>
              <a:t>0</a:t>
            </a:r>
            <a:r>
              <a:rPr lang="en-US" altLang="sv-SE" sz="1400" dirty="0">
                <a:latin typeface="Helvetica" pitchFamily="34" charset="0"/>
              </a:rPr>
              <a:t>C</a:t>
            </a:r>
            <a:r>
              <a:rPr lang="en-US" altLang="sv-SE" sz="1400" baseline="-25000" dirty="0">
                <a:latin typeface="Helvetica" pitchFamily="34" charset="0"/>
              </a:rPr>
              <a:t>in</a:t>
            </a:r>
            <a:r>
              <a:rPr lang="en-US" altLang="sv-SE" sz="1400" dirty="0">
                <a:latin typeface="Helvetica" pitchFamily="34" charset="0"/>
              </a:rPr>
              <a:t>)</a:t>
            </a:r>
            <a:endParaRPr lang="en-US" altLang="sv-SE" sz="1400" dirty="0"/>
          </a:p>
        </p:txBody>
      </p:sp>
      <p:sp>
        <p:nvSpPr>
          <p:cNvPr id="282" name="Line 3"/>
          <p:cNvSpPr>
            <a:spLocks noChangeShapeType="1"/>
          </p:cNvSpPr>
          <p:nvPr/>
        </p:nvSpPr>
        <p:spPr bwMode="auto">
          <a:xfrm>
            <a:off x="7391400" y="1703380"/>
            <a:ext cx="0" cy="35941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83" name="Text Box 10"/>
          <p:cNvSpPr txBox="1">
            <a:spLocks noChangeAspect="1" noChangeArrowheads="1"/>
          </p:cNvSpPr>
          <p:nvPr/>
        </p:nvSpPr>
        <p:spPr bwMode="auto">
          <a:xfrm>
            <a:off x="6393679" y="4192580"/>
            <a:ext cx="473075" cy="774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/>
              <a:t>g</a:t>
            </a:r>
            <a:r>
              <a:rPr lang="en-US" altLang="sv-SE" sz="1400" baseline="-25000"/>
              <a:t>0</a:t>
            </a:r>
          </a:p>
          <a:p>
            <a:pPr eaLnBrk="1" hangingPunct="1"/>
            <a:endParaRPr lang="en-US" altLang="sv-SE" sz="1400" baseline="-25000"/>
          </a:p>
          <a:p>
            <a:pPr eaLnBrk="1" hangingPunct="1"/>
            <a:r>
              <a:rPr lang="en-US" altLang="sv-SE" sz="1400"/>
              <a:t>p</a:t>
            </a:r>
            <a:r>
              <a:rPr lang="en-US" altLang="sv-SE" sz="1400" baseline="-25000"/>
              <a:t>0</a:t>
            </a:r>
            <a:endParaRPr lang="en-US" altLang="sv-SE"/>
          </a:p>
        </p:txBody>
      </p:sp>
      <p:sp>
        <p:nvSpPr>
          <p:cNvPr id="284" name="Text Box 16"/>
          <p:cNvSpPr txBox="1">
            <a:spLocks noChangeAspect="1" noChangeArrowheads="1"/>
          </p:cNvSpPr>
          <p:nvPr/>
        </p:nvSpPr>
        <p:spPr bwMode="auto">
          <a:xfrm>
            <a:off x="6393679" y="3494080"/>
            <a:ext cx="473075" cy="774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/>
              <a:t>g</a:t>
            </a:r>
            <a:r>
              <a:rPr lang="en-US" altLang="sv-SE" sz="1400" baseline="-25000"/>
              <a:t>1</a:t>
            </a:r>
          </a:p>
          <a:p>
            <a:pPr eaLnBrk="1" hangingPunct="1"/>
            <a:endParaRPr lang="en-US" altLang="sv-SE" sz="1400" baseline="-25000"/>
          </a:p>
          <a:p>
            <a:pPr eaLnBrk="1" hangingPunct="1"/>
            <a:r>
              <a:rPr lang="en-US" altLang="sv-SE" sz="1400"/>
              <a:t>p</a:t>
            </a:r>
            <a:r>
              <a:rPr lang="en-US" altLang="sv-SE" sz="1400" baseline="-25000"/>
              <a:t>1</a:t>
            </a:r>
            <a:endParaRPr lang="en-US" altLang="sv-SE"/>
          </a:p>
        </p:txBody>
      </p:sp>
      <p:sp>
        <p:nvSpPr>
          <p:cNvPr id="285" name="Text Box 22"/>
          <p:cNvSpPr txBox="1">
            <a:spLocks noChangeAspect="1" noChangeArrowheads="1"/>
          </p:cNvSpPr>
          <p:nvPr/>
        </p:nvSpPr>
        <p:spPr bwMode="auto">
          <a:xfrm>
            <a:off x="6393679" y="2795580"/>
            <a:ext cx="473075" cy="774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/>
              <a:t>g</a:t>
            </a:r>
            <a:r>
              <a:rPr lang="en-US" altLang="sv-SE" sz="1400" baseline="-25000"/>
              <a:t>2</a:t>
            </a:r>
          </a:p>
          <a:p>
            <a:pPr eaLnBrk="1" hangingPunct="1"/>
            <a:endParaRPr lang="en-US" altLang="sv-SE" sz="1400" baseline="-25000"/>
          </a:p>
          <a:p>
            <a:pPr eaLnBrk="1" hangingPunct="1"/>
            <a:r>
              <a:rPr lang="en-US" altLang="sv-SE" sz="1400"/>
              <a:t>p</a:t>
            </a:r>
            <a:r>
              <a:rPr lang="en-US" altLang="sv-SE" sz="1400" baseline="-25000"/>
              <a:t>2</a:t>
            </a:r>
            <a:endParaRPr lang="en-US" altLang="sv-SE"/>
          </a:p>
        </p:txBody>
      </p:sp>
      <p:sp>
        <p:nvSpPr>
          <p:cNvPr id="286" name="Text Box 28"/>
          <p:cNvSpPr txBox="1">
            <a:spLocks noChangeAspect="1" noChangeArrowheads="1"/>
          </p:cNvSpPr>
          <p:nvPr/>
        </p:nvSpPr>
        <p:spPr bwMode="auto">
          <a:xfrm>
            <a:off x="6393679" y="2097080"/>
            <a:ext cx="473075" cy="774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/>
              <a:t>g</a:t>
            </a:r>
            <a:r>
              <a:rPr lang="en-US" altLang="sv-SE" sz="1400" baseline="-25000"/>
              <a:t>3</a:t>
            </a:r>
          </a:p>
          <a:p>
            <a:pPr eaLnBrk="1" hangingPunct="1"/>
            <a:endParaRPr lang="en-US" altLang="sv-SE" sz="1400" baseline="-25000"/>
          </a:p>
          <a:p>
            <a:pPr eaLnBrk="1" hangingPunct="1"/>
            <a:r>
              <a:rPr lang="en-US" altLang="sv-SE" sz="1400"/>
              <a:t>p</a:t>
            </a:r>
            <a:r>
              <a:rPr lang="en-US" altLang="sv-SE" sz="1400" baseline="-25000"/>
              <a:t>3</a:t>
            </a:r>
            <a:endParaRPr lang="en-US" altLang="sv-SE"/>
          </a:p>
        </p:txBody>
      </p:sp>
      <p:grpSp>
        <p:nvGrpSpPr>
          <p:cNvPr id="287" name="Group 29"/>
          <p:cNvGrpSpPr>
            <a:grpSpLocks/>
          </p:cNvGrpSpPr>
          <p:nvPr/>
        </p:nvGrpSpPr>
        <p:grpSpPr bwMode="auto">
          <a:xfrm>
            <a:off x="6705600" y="4395780"/>
            <a:ext cx="1130300" cy="279400"/>
            <a:chOff x="8180" y="7260"/>
            <a:chExt cx="860" cy="440"/>
          </a:xfrm>
        </p:grpSpPr>
        <p:sp>
          <p:nvSpPr>
            <p:cNvPr id="288" name="Line 30"/>
            <p:cNvSpPr>
              <a:spLocks noChangeShapeType="1"/>
            </p:cNvSpPr>
            <p:nvPr/>
          </p:nvSpPr>
          <p:spPr bwMode="auto">
            <a:xfrm>
              <a:off x="8180" y="7260"/>
              <a:ext cx="86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289" name="Line 31"/>
            <p:cNvSpPr>
              <a:spLocks noChangeShapeType="1"/>
            </p:cNvSpPr>
            <p:nvPr/>
          </p:nvSpPr>
          <p:spPr bwMode="auto">
            <a:xfrm>
              <a:off x="8180" y="7700"/>
              <a:ext cx="86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</p:grpSp>
      <p:grpSp>
        <p:nvGrpSpPr>
          <p:cNvPr id="290" name="Group 32"/>
          <p:cNvGrpSpPr>
            <a:grpSpLocks/>
          </p:cNvGrpSpPr>
          <p:nvPr/>
        </p:nvGrpSpPr>
        <p:grpSpPr bwMode="auto">
          <a:xfrm>
            <a:off x="6705600" y="3697280"/>
            <a:ext cx="1130300" cy="279400"/>
            <a:chOff x="8180" y="7260"/>
            <a:chExt cx="860" cy="440"/>
          </a:xfrm>
        </p:grpSpPr>
        <p:sp>
          <p:nvSpPr>
            <p:cNvPr id="291" name="Line 33"/>
            <p:cNvSpPr>
              <a:spLocks noChangeShapeType="1"/>
            </p:cNvSpPr>
            <p:nvPr/>
          </p:nvSpPr>
          <p:spPr bwMode="auto">
            <a:xfrm>
              <a:off x="8180" y="7260"/>
              <a:ext cx="86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292" name="Line 34"/>
            <p:cNvSpPr>
              <a:spLocks noChangeShapeType="1"/>
            </p:cNvSpPr>
            <p:nvPr/>
          </p:nvSpPr>
          <p:spPr bwMode="auto">
            <a:xfrm>
              <a:off x="8180" y="7700"/>
              <a:ext cx="86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</p:grpSp>
      <p:grpSp>
        <p:nvGrpSpPr>
          <p:cNvPr id="293" name="Group 35"/>
          <p:cNvGrpSpPr>
            <a:grpSpLocks/>
          </p:cNvGrpSpPr>
          <p:nvPr/>
        </p:nvGrpSpPr>
        <p:grpSpPr bwMode="auto">
          <a:xfrm>
            <a:off x="6705600" y="2998780"/>
            <a:ext cx="1130300" cy="279400"/>
            <a:chOff x="8180" y="7260"/>
            <a:chExt cx="860" cy="440"/>
          </a:xfrm>
        </p:grpSpPr>
        <p:sp>
          <p:nvSpPr>
            <p:cNvPr id="294" name="Line 36"/>
            <p:cNvSpPr>
              <a:spLocks noChangeShapeType="1"/>
            </p:cNvSpPr>
            <p:nvPr/>
          </p:nvSpPr>
          <p:spPr bwMode="auto">
            <a:xfrm>
              <a:off x="8180" y="7260"/>
              <a:ext cx="86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295" name="Line 37"/>
            <p:cNvSpPr>
              <a:spLocks noChangeShapeType="1"/>
            </p:cNvSpPr>
            <p:nvPr/>
          </p:nvSpPr>
          <p:spPr bwMode="auto">
            <a:xfrm>
              <a:off x="8180" y="7700"/>
              <a:ext cx="86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</p:grpSp>
      <p:grpSp>
        <p:nvGrpSpPr>
          <p:cNvPr id="296" name="Group 38"/>
          <p:cNvGrpSpPr>
            <a:grpSpLocks/>
          </p:cNvGrpSpPr>
          <p:nvPr/>
        </p:nvGrpSpPr>
        <p:grpSpPr bwMode="auto">
          <a:xfrm>
            <a:off x="6705600" y="2300280"/>
            <a:ext cx="1130300" cy="279400"/>
            <a:chOff x="8180" y="7260"/>
            <a:chExt cx="860" cy="440"/>
          </a:xfrm>
        </p:grpSpPr>
        <p:sp>
          <p:nvSpPr>
            <p:cNvPr id="297" name="Line 39"/>
            <p:cNvSpPr>
              <a:spLocks noChangeShapeType="1"/>
            </p:cNvSpPr>
            <p:nvPr/>
          </p:nvSpPr>
          <p:spPr bwMode="auto">
            <a:xfrm>
              <a:off x="8180" y="7260"/>
              <a:ext cx="86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298" name="Line 40"/>
            <p:cNvSpPr>
              <a:spLocks noChangeShapeType="1"/>
            </p:cNvSpPr>
            <p:nvPr/>
          </p:nvSpPr>
          <p:spPr bwMode="auto">
            <a:xfrm>
              <a:off x="8180" y="7700"/>
              <a:ext cx="86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</p:grpSp>
      <p:sp>
        <p:nvSpPr>
          <p:cNvPr id="299" name="Rectangle 41"/>
          <p:cNvSpPr>
            <a:spLocks noChangeArrowheads="1"/>
          </p:cNvSpPr>
          <p:nvPr/>
        </p:nvSpPr>
        <p:spPr bwMode="auto">
          <a:xfrm>
            <a:off x="6946900" y="2033580"/>
            <a:ext cx="939800" cy="29591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vert270" anchor="ctr" anchorCtr="0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sv-SE" altLang="sv-SE" dirty="0" smtClean="0"/>
              <a:t>4-bit </a:t>
            </a:r>
            <a:r>
              <a:rPr lang="sv-SE" altLang="sv-SE" dirty="0" err="1" smtClean="0"/>
              <a:t>ripple-carry</a:t>
            </a:r>
            <a:r>
              <a:rPr lang="sv-SE" altLang="sv-SE" dirty="0" smtClean="0"/>
              <a:t> block</a:t>
            </a:r>
            <a:endParaRPr lang="sv-SE" altLang="sv-SE" dirty="0"/>
          </a:p>
        </p:txBody>
      </p:sp>
      <p:sp>
        <p:nvSpPr>
          <p:cNvPr id="300" name="Text Box 42"/>
          <p:cNvSpPr txBox="1">
            <a:spLocks noChangeAspect="1" noChangeArrowheads="1"/>
          </p:cNvSpPr>
          <p:nvPr/>
        </p:nvSpPr>
        <p:spPr bwMode="auto">
          <a:xfrm>
            <a:off x="7204075" y="5259380"/>
            <a:ext cx="447675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600"/>
              <a:t>c</a:t>
            </a:r>
            <a:r>
              <a:rPr lang="en-US" altLang="sv-SE" sz="1600" baseline="-25000"/>
              <a:t>in</a:t>
            </a:r>
            <a:endParaRPr lang="en-US" altLang="sv-SE"/>
          </a:p>
        </p:txBody>
      </p:sp>
      <p:sp>
        <p:nvSpPr>
          <p:cNvPr id="301" name="Text Box 148"/>
          <p:cNvSpPr txBox="1">
            <a:spLocks noChangeAspect="1" noChangeArrowheads="1"/>
          </p:cNvSpPr>
          <p:nvPr/>
        </p:nvSpPr>
        <p:spPr bwMode="auto">
          <a:xfrm>
            <a:off x="4416383" y="5553067"/>
            <a:ext cx="4499018" cy="608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 dirty="0" smtClean="0">
                <a:latin typeface="Helvetica" pitchFamily="34" charset="0"/>
              </a:rPr>
              <a:t>However, there is a solution! MOSFET blocks can be rearranged in the schematic with same functionality.</a:t>
            </a:r>
            <a:endParaRPr lang="en-US" altLang="sv-SE" sz="14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5126589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7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v-SE" altLang="sv-SE" smtClean="0"/>
              <a:t>Gate Matrix Layout</a:t>
            </a:r>
            <a:endParaRPr lang="en-US" altLang="sv-SE" smtClean="0"/>
          </a:p>
        </p:txBody>
      </p:sp>
      <p:sp>
        <p:nvSpPr>
          <p:cNvPr id="21507" name="Rectangle 4"/>
          <p:cNvSpPr>
            <a:spLocks noChangeArrowheads="1"/>
          </p:cNvSpPr>
          <p:nvPr/>
        </p:nvSpPr>
        <p:spPr bwMode="auto">
          <a:xfrm>
            <a:off x="1919288" y="3173413"/>
            <a:ext cx="5472112" cy="368300"/>
          </a:xfrm>
          <a:prstGeom prst="rect">
            <a:avLst/>
          </a:prstGeom>
          <a:solidFill>
            <a:srgbClr val="FFFF00"/>
          </a:solidFill>
          <a:ln w="9525">
            <a:solidFill>
              <a:srgbClr val="008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21508" name="Rectangle 5"/>
          <p:cNvSpPr>
            <a:spLocks noChangeArrowheads="1"/>
          </p:cNvSpPr>
          <p:nvPr/>
        </p:nvSpPr>
        <p:spPr bwMode="auto">
          <a:xfrm>
            <a:off x="1919288" y="4367213"/>
            <a:ext cx="5472112" cy="368300"/>
          </a:xfrm>
          <a:prstGeom prst="rect">
            <a:avLst/>
          </a:prstGeom>
          <a:solidFill>
            <a:srgbClr val="008000"/>
          </a:solidFill>
          <a:ln w="9525">
            <a:solidFill>
              <a:srgbClr val="008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21509" name="Rectangle 6"/>
          <p:cNvSpPr>
            <a:spLocks noChangeArrowheads="1"/>
          </p:cNvSpPr>
          <p:nvPr/>
        </p:nvSpPr>
        <p:spPr bwMode="auto">
          <a:xfrm>
            <a:off x="2332038" y="2619375"/>
            <a:ext cx="157162" cy="2698750"/>
          </a:xfrm>
          <a:prstGeom prst="rect">
            <a:avLst/>
          </a:prstGeom>
          <a:solidFill>
            <a:srgbClr val="FF0000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21510" name="Rectangle 7"/>
          <p:cNvSpPr>
            <a:spLocks noChangeArrowheads="1"/>
          </p:cNvSpPr>
          <p:nvPr/>
        </p:nvSpPr>
        <p:spPr bwMode="auto">
          <a:xfrm>
            <a:off x="2886075" y="2646363"/>
            <a:ext cx="157163" cy="2700337"/>
          </a:xfrm>
          <a:prstGeom prst="rect">
            <a:avLst/>
          </a:prstGeom>
          <a:solidFill>
            <a:srgbClr val="FF0000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21511" name="Rectangle 8"/>
          <p:cNvSpPr>
            <a:spLocks noChangeArrowheads="1"/>
          </p:cNvSpPr>
          <p:nvPr/>
        </p:nvSpPr>
        <p:spPr bwMode="auto">
          <a:xfrm>
            <a:off x="3454400" y="2646363"/>
            <a:ext cx="157163" cy="2700337"/>
          </a:xfrm>
          <a:prstGeom prst="rect">
            <a:avLst/>
          </a:prstGeom>
          <a:solidFill>
            <a:srgbClr val="FF0000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21512" name="Rectangle 9"/>
          <p:cNvSpPr>
            <a:spLocks noChangeArrowheads="1"/>
          </p:cNvSpPr>
          <p:nvPr/>
        </p:nvSpPr>
        <p:spPr bwMode="auto">
          <a:xfrm>
            <a:off x="4022725" y="2605088"/>
            <a:ext cx="157163" cy="2700337"/>
          </a:xfrm>
          <a:prstGeom prst="rect">
            <a:avLst/>
          </a:prstGeom>
          <a:solidFill>
            <a:srgbClr val="FF0000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21513" name="Rectangle 10"/>
          <p:cNvSpPr>
            <a:spLocks noChangeArrowheads="1"/>
          </p:cNvSpPr>
          <p:nvPr/>
        </p:nvSpPr>
        <p:spPr bwMode="auto">
          <a:xfrm>
            <a:off x="4578350" y="2632075"/>
            <a:ext cx="155575" cy="2700338"/>
          </a:xfrm>
          <a:prstGeom prst="rect">
            <a:avLst/>
          </a:prstGeom>
          <a:solidFill>
            <a:srgbClr val="FF0000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21514" name="Rectangle 11"/>
          <p:cNvSpPr>
            <a:spLocks noChangeArrowheads="1"/>
          </p:cNvSpPr>
          <p:nvPr/>
        </p:nvSpPr>
        <p:spPr bwMode="auto">
          <a:xfrm>
            <a:off x="5146675" y="2632075"/>
            <a:ext cx="155575" cy="2700338"/>
          </a:xfrm>
          <a:prstGeom prst="rect">
            <a:avLst/>
          </a:prstGeom>
          <a:solidFill>
            <a:srgbClr val="FF0000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21515" name="Rectangle 12"/>
          <p:cNvSpPr>
            <a:spLocks noChangeArrowheads="1"/>
          </p:cNvSpPr>
          <p:nvPr/>
        </p:nvSpPr>
        <p:spPr bwMode="auto">
          <a:xfrm>
            <a:off x="5715000" y="2605088"/>
            <a:ext cx="155575" cy="2700337"/>
          </a:xfrm>
          <a:prstGeom prst="rect">
            <a:avLst/>
          </a:prstGeom>
          <a:solidFill>
            <a:srgbClr val="FF0000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21516" name="Rectangle 13"/>
          <p:cNvSpPr>
            <a:spLocks noChangeArrowheads="1"/>
          </p:cNvSpPr>
          <p:nvPr/>
        </p:nvSpPr>
        <p:spPr bwMode="auto">
          <a:xfrm>
            <a:off x="6269038" y="2632075"/>
            <a:ext cx="155575" cy="2700338"/>
          </a:xfrm>
          <a:prstGeom prst="rect">
            <a:avLst/>
          </a:prstGeom>
          <a:solidFill>
            <a:srgbClr val="FF0000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21517" name="Rectangle 14"/>
          <p:cNvSpPr>
            <a:spLocks noChangeArrowheads="1"/>
          </p:cNvSpPr>
          <p:nvPr/>
        </p:nvSpPr>
        <p:spPr bwMode="auto">
          <a:xfrm>
            <a:off x="6837363" y="2632075"/>
            <a:ext cx="155575" cy="2700338"/>
          </a:xfrm>
          <a:prstGeom prst="rect">
            <a:avLst/>
          </a:prstGeom>
          <a:solidFill>
            <a:srgbClr val="FF0000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21518" name="Rectangle 15"/>
          <p:cNvSpPr>
            <a:spLocks noChangeArrowheads="1"/>
          </p:cNvSpPr>
          <p:nvPr/>
        </p:nvSpPr>
        <p:spPr bwMode="auto">
          <a:xfrm>
            <a:off x="1763713" y="2746375"/>
            <a:ext cx="5811837" cy="128588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21519" name="Rectangle 16"/>
          <p:cNvSpPr>
            <a:spLocks noChangeArrowheads="1"/>
          </p:cNvSpPr>
          <p:nvPr/>
        </p:nvSpPr>
        <p:spPr bwMode="auto">
          <a:xfrm>
            <a:off x="1792288" y="5062538"/>
            <a:ext cx="5811837" cy="128587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21520" name="Rectangle 17"/>
          <p:cNvSpPr>
            <a:spLocks noChangeArrowheads="1"/>
          </p:cNvSpPr>
          <p:nvPr/>
        </p:nvSpPr>
        <p:spPr bwMode="auto">
          <a:xfrm>
            <a:off x="1763713" y="3883025"/>
            <a:ext cx="739775" cy="128588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21521" name="Text Box 18"/>
          <p:cNvSpPr txBox="1">
            <a:spLocks noChangeArrowheads="1"/>
          </p:cNvSpPr>
          <p:nvPr/>
        </p:nvSpPr>
        <p:spPr bwMode="auto">
          <a:xfrm>
            <a:off x="2195513" y="2276475"/>
            <a:ext cx="5983287" cy="41275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/>
              <a:t>Cin       P1      G1       P2      G2        P3      G3       P4       G4</a:t>
            </a:r>
          </a:p>
          <a:p>
            <a:pPr eaLnBrk="1" hangingPunct="1"/>
            <a:endParaRPr lang="en-US" altLang="sv-SE"/>
          </a:p>
        </p:txBody>
      </p:sp>
      <p:sp>
        <p:nvSpPr>
          <p:cNvPr id="21522" name="Text Box 19"/>
          <p:cNvSpPr txBox="1">
            <a:spLocks noChangeArrowheads="1"/>
          </p:cNvSpPr>
          <p:nvPr/>
        </p:nvSpPr>
        <p:spPr bwMode="auto">
          <a:xfrm>
            <a:off x="7874000" y="3768725"/>
            <a:ext cx="725488" cy="411163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 dirty="0" smtClean="0"/>
              <a:t>C</a:t>
            </a:r>
            <a:r>
              <a:rPr lang="en-US" altLang="sv-SE" sz="1400" baseline="-25000" dirty="0" smtClean="0"/>
              <a:t>OUT</a:t>
            </a:r>
            <a:endParaRPr lang="en-US" altLang="sv-SE" sz="1400" dirty="0"/>
          </a:p>
          <a:p>
            <a:pPr eaLnBrk="1" hangingPunct="1"/>
            <a:endParaRPr lang="en-US" altLang="sv-SE" dirty="0"/>
          </a:p>
        </p:txBody>
      </p:sp>
      <p:sp>
        <p:nvSpPr>
          <p:cNvPr id="21523" name="Text Box 20"/>
          <p:cNvSpPr txBox="1">
            <a:spLocks noChangeArrowheads="1"/>
          </p:cNvSpPr>
          <p:nvPr/>
        </p:nvSpPr>
        <p:spPr bwMode="auto">
          <a:xfrm>
            <a:off x="7661540" y="2639034"/>
            <a:ext cx="723900" cy="41275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 dirty="0"/>
              <a:t>VDD</a:t>
            </a:r>
          </a:p>
          <a:p>
            <a:pPr eaLnBrk="1" hangingPunct="1"/>
            <a:endParaRPr lang="en-US" altLang="sv-SE" dirty="0"/>
          </a:p>
        </p:txBody>
      </p:sp>
      <p:sp>
        <p:nvSpPr>
          <p:cNvPr id="21524" name="Text Box 21"/>
          <p:cNvSpPr txBox="1">
            <a:spLocks noChangeArrowheads="1"/>
          </p:cNvSpPr>
          <p:nvPr/>
        </p:nvSpPr>
        <p:spPr bwMode="auto">
          <a:xfrm>
            <a:off x="7661540" y="4978162"/>
            <a:ext cx="723900" cy="41275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 dirty="0"/>
              <a:t>VSS</a:t>
            </a:r>
          </a:p>
          <a:p>
            <a:pPr eaLnBrk="1" hangingPunct="1"/>
            <a:endParaRPr lang="en-US" altLang="sv-SE" dirty="0"/>
          </a:p>
        </p:txBody>
      </p:sp>
      <p:sp>
        <p:nvSpPr>
          <p:cNvPr id="21525" name="Rectangle 22"/>
          <p:cNvSpPr>
            <a:spLocks noChangeArrowheads="1"/>
          </p:cNvSpPr>
          <p:nvPr/>
        </p:nvSpPr>
        <p:spPr bwMode="auto">
          <a:xfrm>
            <a:off x="7173913" y="3883025"/>
            <a:ext cx="738187" cy="128588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21526" name="Rectangle 23"/>
          <p:cNvSpPr>
            <a:spLocks noChangeArrowheads="1"/>
          </p:cNvSpPr>
          <p:nvPr/>
        </p:nvSpPr>
        <p:spPr bwMode="auto">
          <a:xfrm>
            <a:off x="7173913" y="3286125"/>
            <a:ext cx="112712" cy="1379538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21527" name="Rectangle 24"/>
          <p:cNvSpPr>
            <a:spLocks noChangeArrowheads="1"/>
          </p:cNvSpPr>
          <p:nvPr/>
        </p:nvSpPr>
        <p:spPr bwMode="auto">
          <a:xfrm>
            <a:off x="7170738" y="3300413"/>
            <a:ext cx="128587" cy="149225"/>
          </a:xfrm>
          <a:prstGeom prst="rect">
            <a:avLst/>
          </a:prstGeom>
          <a:solidFill>
            <a:srgbClr val="0000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21528" name="Rectangle 25"/>
          <p:cNvSpPr>
            <a:spLocks noChangeArrowheads="1"/>
          </p:cNvSpPr>
          <p:nvPr/>
        </p:nvSpPr>
        <p:spPr bwMode="auto">
          <a:xfrm>
            <a:off x="2351088" y="3883025"/>
            <a:ext cx="128587" cy="149225"/>
          </a:xfrm>
          <a:prstGeom prst="rect">
            <a:avLst/>
          </a:prstGeom>
          <a:solidFill>
            <a:srgbClr val="0000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21529" name="Rectangle 26"/>
          <p:cNvSpPr>
            <a:spLocks noChangeArrowheads="1"/>
          </p:cNvSpPr>
          <p:nvPr/>
        </p:nvSpPr>
        <p:spPr bwMode="auto">
          <a:xfrm>
            <a:off x="7169150" y="4465638"/>
            <a:ext cx="128588" cy="149225"/>
          </a:xfrm>
          <a:prstGeom prst="rect">
            <a:avLst/>
          </a:prstGeom>
          <a:solidFill>
            <a:srgbClr val="0000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21530" name="Rectangle 27"/>
          <p:cNvSpPr>
            <a:spLocks noChangeArrowheads="1"/>
          </p:cNvSpPr>
          <p:nvPr/>
        </p:nvSpPr>
        <p:spPr bwMode="auto">
          <a:xfrm>
            <a:off x="6557963" y="4479925"/>
            <a:ext cx="128587" cy="149225"/>
          </a:xfrm>
          <a:prstGeom prst="rect">
            <a:avLst/>
          </a:prstGeom>
          <a:solidFill>
            <a:srgbClr val="0000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21531" name="Rectangle 28"/>
          <p:cNvSpPr>
            <a:spLocks noChangeArrowheads="1"/>
          </p:cNvSpPr>
          <p:nvPr/>
        </p:nvSpPr>
        <p:spPr bwMode="auto">
          <a:xfrm>
            <a:off x="6018213" y="4479925"/>
            <a:ext cx="128587" cy="149225"/>
          </a:xfrm>
          <a:prstGeom prst="rect">
            <a:avLst/>
          </a:prstGeom>
          <a:solidFill>
            <a:srgbClr val="0000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21532" name="Rectangle 29"/>
          <p:cNvSpPr>
            <a:spLocks noChangeArrowheads="1"/>
          </p:cNvSpPr>
          <p:nvPr/>
        </p:nvSpPr>
        <p:spPr bwMode="auto">
          <a:xfrm>
            <a:off x="5435600" y="4479925"/>
            <a:ext cx="128588" cy="149225"/>
          </a:xfrm>
          <a:prstGeom prst="rect">
            <a:avLst/>
          </a:prstGeom>
          <a:solidFill>
            <a:srgbClr val="0000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21533" name="Rectangle 30"/>
          <p:cNvSpPr>
            <a:spLocks noChangeArrowheads="1"/>
          </p:cNvSpPr>
          <p:nvPr/>
        </p:nvSpPr>
        <p:spPr bwMode="auto">
          <a:xfrm>
            <a:off x="4895850" y="4494213"/>
            <a:ext cx="127000" cy="149225"/>
          </a:xfrm>
          <a:prstGeom prst="rect">
            <a:avLst/>
          </a:prstGeom>
          <a:solidFill>
            <a:srgbClr val="0000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21534" name="Rectangle 31"/>
          <p:cNvSpPr>
            <a:spLocks noChangeArrowheads="1"/>
          </p:cNvSpPr>
          <p:nvPr/>
        </p:nvSpPr>
        <p:spPr bwMode="auto">
          <a:xfrm>
            <a:off x="4298950" y="4494213"/>
            <a:ext cx="127000" cy="149225"/>
          </a:xfrm>
          <a:prstGeom prst="rect">
            <a:avLst/>
          </a:prstGeom>
          <a:solidFill>
            <a:srgbClr val="0000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21535" name="Rectangle 32"/>
          <p:cNvSpPr>
            <a:spLocks noChangeArrowheads="1"/>
          </p:cNvSpPr>
          <p:nvPr/>
        </p:nvSpPr>
        <p:spPr bwMode="auto">
          <a:xfrm>
            <a:off x="3759200" y="4494213"/>
            <a:ext cx="127000" cy="149225"/>
          </a:xfrm>
          <a:prstGeom prst="rect">
            <a:avLst/>
          </a:prstGeom>
          <a:solidFill>
            <a:srgbClr val="0000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21536" name="Rectangle 33"/>
          <p:cNvSpPr>
            <a:spLocks noChangeArrowheads="1"/>
          </p:cNvSpPr>
          <p:nvPr/>
        </p:nvSpPr>
        <p:spPr bwMode="auto">
          <a:xfrm>
            <a:off x="3162300" y="4494213"/>
            <a:ext cx="127000" cy="149225"/>
          </a:xfrm>
          <a:prstGeom prst="rect">
            <a:avLst/>
          </a:prstGeom>
          <a:solidFill>
            <a:srgbClr val="0000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21537" name="Rectangle 34"/>
          <p:cNvSpPr>
            <a:spLocks noChangeArrowheads="1"/>
          </p:cNvSpPr>
          <p:nvPr/>
        </p:nvSpPr>
        <p:spPr bwMode="auto">
          <a:xfrm>
            <a:off x="2052638" y="4479925"/>
            <a:ext cx="128587" cy="149225"/>
          </a:xfrm>
          <a:prstGeom prst="rect">
            <a:avLst/>
          </a:prstGeom>
          <a:solidFill>
            <a:srgbClr val="0000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21538" name="Rectangle 35"/>
          <p:cNvSpPr>
            <a:spLocks noChangeArrowheads="1"/>
          </p:cNvSpPr>
          <p:nvPr/>
        </p:nvSpPr>
        <p:spPr bwMode="auto">
          <a:xfrm>
            <a:off x="6572250" y="3286125"/>
            <a:ext cx="128588" cy="149225"/>
          </a:xfrm>
          <a:prstGeom prst="rect">
            <a:avLst/>
          </a:prstGeom>
          <a:solidFill>
            <a:srgbClr val="0000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21539" name="Rectangle 36"/>
          <p:cNvSpPr>
            <a:spLocks noChangeArrowheads="1"/>
          </p:cNvSpPr>
          <p:nvPr/>
        </p:nvSpPr>
        <p:spPr bwMode="auto">
          <a:xfrm>
            <a:off x="6003925" y="3286125"/>
            <a:ext cx="128588" cy="149225"/>
          </a:xfrm>
          <a:prstGeom prst="rect">
            <a:avLst/>
          </a:prstGeom>
          <a:solidFill>
            <a:srgbClr val="0000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21540" name="Rectangle 37"/>
          <p:cNvSpPr>
            <a:spLocks noChangeArrowheads="1"/>
          </p:cNvSpPr>
          <p:nvPr/>
        </p:nvSpPr>
        <p:spPr bwMode="auto">
          <a:xfrm>
            <a:off x="5464175" y="3286125"/>
            <a:ext cx="127000" cy="149225"/>
          </a:xfrm>
          <a:prstGeom prst="rect">
            <a:avLst/>
          </a:prstGeom>
          <a:solidFill>
            <a:srgbClr val="0000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21541" name="Rectangle 38"/>
          <p:cNvSpPr>
            <a:spLocks noChangeArrowheads="1"/>
          </p:cNvSpPr>
          <p:nvPr/>
        </p:nvSpPr>
        <p:spPr bwMode="auto">
          <a:xfrm>
            <a:off x="4881563" y="3286125"/>
            <a:ext cx="127000" cy="149225"/>
          </a:xfrm>
          <a:prstGeom prst="rect">
            <a:avLst/>
          </a:prstGeom>
          <a:solidFill>
            <a:srgbClr val="0000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21542" name="Rectangle 39"/>
          <p:cNvSpPr>
            <a:spLocks noChangeArrowheads="1"/>
          </p:cNvSpPr>
          <p:nvPr/>
        </p:nvSpPr>
        <p:spPr bwMode="auto">
          <a:xfrm>
            <a:off x="4341813" y="3300413"/>
            <a:ext cx="127000" cy="149225"/>
          </a:xfrm>
          <a:prstGeom prst="rect">
            <a:avLst/>
          </a:prstGeom>
          <a:solidFill>
            <a:srgbClr val="0000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21543" name="Rectangle 40"/>
          <p:cNvSpPr>
            <a:spLocks noChangeArrowheads="1"/>
          </p:cNvSpPr>
          <p:nvPr/>
        </p:nvSpPr>
        <p:spPr bwMode="auto">
          <a:xfrm>
            <a:off x="3744913" y="3300413"/>
            <a:ext cx="127000" cy="149225"/>
          </a:xfrm>
          <a:prstGeom prst="rect">
            <a:avLst/>
          </a:prstGeom>
          <a:solidFill>
            <a:srgbClr val="0000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21544" name="Rectangle 41"/>
          <p:cNvSpPr>
            <a:spLocks noChangeArrowheads="1"/>
          </p:cNvSpPr>
          <p:nvPr/>
        </p:nvSpPr>
        <p:spPr bwMode="auto">
          <a:xfrm>
            <a:off x="3205163" y="3300413"/>
            <a:ext cx="127000" cy="149225"/>
          </a:xfrm>
          <a:prstGeom prst="rect">
            <a:avLst/>
          </a:prstGeom>
          <a:solidFill>
            <a:srgbClr val="0000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21545" name="Rectangle 42"/>
          <p:cNvSpPr>
            <a:spLocks noChangeArrowheads="1"/>
          </p:cNvSpPr>
          <p:nvPr/>
        </p:nvSpPr>
        <p:spPr bwMode="auto">
          <a:xfrm>
            <a:off x="2608263" y="3300413"/>
            <a:ext cx="127000" cy="149225"/>
          </a:xfrm>
          <a:prstGeom prst="rect">
            <a:avLst/>
          </a:prstGeom>
          <a:solidFill>
            <a:srgbClr val="0000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21546" name="Rectangle 43"/>
          <p:cNvSpPr>
            <a:spLocks noChangeArrowheads="1"/>
          </p:cNvSpPr>
          <p:nvPr/>
        </p:nvSpPr>
        <p:spPr bwMode="auto">
          <a:xfrm>
            <a:off x="2052638" y="3300413"/>
            <a:ext cx="128587" cy="149225"/>
          </a:xfrm>
          <a:prstGeom prst="rect">
            <a:avLst/>
          </a:prstGeom>
          <a:solidFill>
            <a:srgbClr val="0000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21547" name="Line 44"/>
          <p:cNvSpPr>
            <a:spLocks noChangeShapeType="1"/>
          </p:cNvSpPr>
          <p:nvPr/>
        </p:nvSpPr>
        <p:spPr bwMode="auto">
          <a:xfrm flipV="1">
            <a:off x="2119313" y="4522788"/>
            <a:ext cx="0" cy="355600"/>
          </a:xfrm>
          <a:prstGeom prst="line">
            <a:avLst/>
          </a:prstGeom>
          <a:noFill/>
          <a:ln w="76200">
            <a:solidFill>
              <a:srgbClr val="33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1548" name="Line 45"/>
          <p:cNvSpPr>
            <a:spLocks noChangeShapeType="1"/>
          </p:cNvSpPr>
          <p:nvPr/>
        </p:nvSpPr>
        <p:spPr bwMode="auto">
          <a:xfrm flipV="1">
            <a:off x="3810000" y="4522788"/>
            <a:ext cx="0" cy="355600"/>
          </a:xfrm>
          <a:prstGeom prst="line">
            <a:avLst/>
          </a:prstGeom>
          <a:noFill/>
          <a:ln w="76200">
            <a:solidFill>
              <a:srgbClr val="33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1549" name="Line 46"/>
          <p:cNvSpPr>
            <a:spLocks noChangeShapeType="1"/>
          </p:cNvSpPr>
          <p:nvPr/>
        </p:nvSpPr>
        <p:spPr bwMode="auto">
          <a:xfrm flipV="1">
            <a:off x="3227388" y="4224338"/>
            <a:ext cx="0" cy="355600"/>
          </a:xfrm>
          <a:prstGeom prst="line">
            <a:avLst/>
          </a:prstGeom>
          <a:noFill/>
          <a:ln w="76200">
            <a:solidFill>
              <a:srgbClr val="33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1550" name="Line 47"/>
          <p:cNvSpPr>
            <a:spLocks noChangeShapeType="1"/>
          </p:cNvSpPr>
          <p:nvPr/>
        </p:nvSpPr>
        <p:spPr bwMode="auto">
          <a:xfrm flipV="1">
            <a:off x="4364038" y="4522788"/>
            <a:ext cx="0" cy="355600"/>
          </a:xfrm>
          <a:prstGeom prst="line">
            <a:avLst/>
          </a:prstGeom>
          <a:noFill/>
          <a:ln w="76200">
            <a:solidFill>
              <a:srgbClr val="33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1551" name="Line 48"/>
          <p:cNvSpPr>
            <a:spLocks noChangeShapeType="1"/>
          </p:cNvSpPr>
          <p:nvPr/>
        </p:nvSpPr>
        <p:spPr bwMode="auto">
          <a:xfrm flipV="1">
            <a:off x="4960938" y="4224338"/>
            <a:ext cx="0" cy="355600"/>
          </a:xfrm>
          <a:prstGeom prst="line">
            <a:avLst/>
          </a:prstGeom>
          <a:noFill/>
          <a:ln w="76200">
            <a:solidFill>
              <a:srgbClr val="33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1552" name="Line 49"/>
          <p:cNvSpPr>
            <a:spLocks noChangeShapeType="1"/>
          </p:cNvSpPr>
          <p:nvPr/>
        </p:nvSpPr>
        <p:spPr bwMode="auto">
          <a:xfrm flipV="1">
            <a:off x="5500688" y="4224338"/>
            <a:ext cx="0" cy="355600"/>
          </a:xfrm>
          <a:prstGeom prst="line">
            <a:avLst/>
          </a:prstGeom>
          <a:noFill/>
          <a:ln w="76200">
            <a:solidFill>
              <a:srgbClr val="33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1553" name="Line 50"/>
          <p:cNvSpPr>
            <a:spLocks noChangeShapeType="1"/>
          </p:cNvSpPr>
          <p:nvPr/>
        </p:nvSpPr>
        <p:spPr bwMode="auto">
          <a:xfrm flipV="1">
            <a:off x="6083300" y="4522788"/>
            <a:ext cx="0" cy="355600"/>
          </a:xfrm>
          <a:prstGeom prst="line">
            <a:avLst/>
          </a:prstGeom>
          <a:noFill/>
          <a:ln w="76200">
            <a:solidFill>
              <a:srgbClr val="33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1554" name="Line 51"/>
          <p:cNvSpPr>
            <a:spLocks noChangeShapeType="1"/>
          </p:cNvSpPr>
          <p:nvPr/>
        </p:nvSpPr>
        <p:spPr bwMode="auto">
          <a:xfrm flipV="1">
            <a:off x="6624638" y="4522788"/>
            <a:ext cx="0" cy="554037"/>
          </a:xfrm>
          <a:prstGeom prst="line">
            <a:avLst/>
          </a:prstGeom>
          <a:noFill/>
          <a:ln w="76200">
            <a:solidFill>
              <a:srgbClr val="33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1555" name="Line 52"/>
          <p:cNvSpPr>
            <a:spLocks noChangeShapeType="1"/>
          </p:cNvSpPr>
          <p:nvPr/>
        </p:nvSpPr>
        <p:spPr bwMode="auto">
          <a:xfrm>
            <a:off x="2090738" y="4849813"/>
            <a:ext cx="1762125" cy="0"/>
          </a:xfrm>
          <a:prstGeom prst="line">
            <a:avLst/>
          </a:prstGeom>
          <a:noFill/>
          <a:ln w="76200">
            <a:solidFill>
              <a:srgbClr val="33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1556" name="Line 53"/>
          <p:cNvSpPr>
            <a:spLocks noChangeShapeType="1"/>
          </p:cNvSpPr>
          <p:nvPr/>
        </p:nvSpPr>
        <p:spPr bwMode="auto">
          <a:xfrm>
            <a:off x="4321175" y="4849813"/>
            <a:ext cx="1804988" cy="0"/>
          </a:xfrm>
          <a:prstGeom prst="line">
            <a:avLst/>
          </a:prstGeom>
          <a:noFill/>
          <a:ln w="76200">
            <a:solidFill>
              <a:srgbClr val="33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1557" name="Line 54"/>
          <p:cNvSpPr>
            <a:spLocks noChangeShapeType="1"/>
          </p:cNvSpPr>
          <p:nvPr/>
        </p:nvSpPr>
        <p:spPr bwMode="auto">
          <a:xfrm>
            <a:off x="3194050" y="4252913"/>
            <a:ext cx="1790700" cy="0"/>
          </a:xfrm>
          <a:prstGeom prst="line">
            <a:avLst/>
          </a:prstGeom>
          <a:noFill/>
          <a:ln w="76200">
            <a:solidFill>
              <a:srgbClr val="33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1558" name="Line 55"/>
          <p:cNvSpPr>
            <a:spLocks noChangeShapeType="1"/>
          </p:cNvSpPr>
          <p:nvPr/>
        </p:nvSpPr>
        <p:spPr bwMode="auto">
          <a:xfrm>
            <a:off x="5459413" y="4252913"/>
            <a:ext cx="1762125" cy="0"/>
          </a:xfrm>
          <a:prstGeom prst="line">
            <a:avLst/>
          </a:prstGeom>
          <a:noFill/>
          <a:ln w="76200">
            <a:solidFill>
              <a:srgbClr val="33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1559" name="Line 56"/>
          <p:cNvSpPr>
            <a:spLocks noChangeShapeType="1"/>
          </p:cNvSpPr>
          <p:nvPr/>
        </p:nvSpPr>
        <p:spPr bwMode="auto">
          <a:xfrm flipV="1">
            <a:off x="2659063" y="3357563"/>
            <a:ext cx="0" cy="355600"/>
          </a:xfrm>
          <a:prstGeom prst="line">
            <a:avLst/>
          </a:prstGeom>
          <a:noFill/>
          <a:ln w="76200">
            <a:solidFill>
              <a:srgbClr val="33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1560" name="Line 57"/>
          <p:cNvSpPr>
            <a:spLocks noChangeShapeType="1"/>
          </p:cNvSpPr>
          <p:nvPr/>
        </p:nvSpPr>
        <p:spPr bwMode="auto">
          <a:xfrm flipV="1">
            <a:off x="4406900" y="3357563"/>
            <a:ext cx="0" cy="355600"/>
          </a:xfrm>
          <a:prstGeom prst="line">
            <a:avLst/>
          </a:prstGeom>
          <a:noFill/>
          <a:ln w="76200">
            <a:solidFill>
              <a:srgbClr val="33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1561" name="Line 58"/>
          <p:cNvSpPr>
            <a:spLocks noChangeShapeType="1"/>
          </p:cNvSpPr>
          <p:nvPr/>
        </p:nvSpPr>
        <p:spPr bwMode="auto">
          <a:xfrm flipV="1">
            <a:off x="4932363" y="3357563"/>
            <a:ext cx="0" cy="355600"/>
          </a:xfrm>
          <a:prstGeom prst="line">
            <a:avLst/>
          </a:prstGeom>
          <a:noFill/>
          <a:ln w="76200">
            <a:solidFill>
              <a:srgbClr val="33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1562" name="Line 59"/>
          <p:cNvSpPr>
            <a:spLocks noChangeShapeType="1"/>
          </p:cNvSpPr>
          <p:nvPr/>
        </p:nvSpPr>
        <p:spPr bwMode="auto">
          <a:xfrm flipV="1">
            <a:off x="6653213" y="3357563"/>
            <a:ext cx="0" cy="355600"/>
          </a:xfrm>
          <a:prstGeom prst="line">
            <a:avLst/>
          </a:prstGeom>
          <a:noFill/>
          <a:ln w="76200">
            <a:solidFill>
              <a:srgbClr val="33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1563" name="Line 60"/>
          <p:cNvSpPr>
            <a:spLocks noChangeShapeType="1"/>
          </p:cNvSpPr>
          <p:nvPr/>
        </p:nvSpPr>
        <p:spPr bwMode="auto">
          <a:xfrm>
            <a:off x="2659063" y="3670300"/>
            <a:ext cx="1762125" cy="0"/>
          </a:xfrm>
          <a:prstGeom prst="line">
            <a:avLst/>
          </a:prstGeom>
          <a:noFill/>
          <a:ln w="76200">
            <a:solidFill>
              <a:srgbClr val="33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1564" name="Line 61"/>
          <p:cNvSpPr>
            <a:spLocks noChangeShapeType="1"/>
          </p:cNvSpPr>
          <p:nvPr/>
        </p:nvSpPr>
        <p:spPr bwMode="auto">
          <a:xfrm>
            <a:off x="4889500" y="3670300"/>
            <a:ext cx="1804988" cy="0"/>
          </a:xfrm>
          <a:prstGeom prst="line">
            <a:avLst/>
          </a:prstGeom>
          <a:noFill/>
          <a:ln w="76200">
            <a:solidFill>
              <a:srgbClr val="33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1565" name="Line 62"/>
          <p:cNvSpPr>
            <a:spLocks noChangeShapeType="1"/>
          </p:cNvSpPr>
          <p:nvPr/>
        </p:nvSpPr>
        <p:spPr bwMode="auto">
          <a:xfrm>
            <a:off x="2076450" y="3087688"/>
            <a:ext cx="1250950" cy="0"/>
          </a:xfrm>
          <a:prstGeom prst="line">
            <a:avLst/>
          </a:prstGeom>
          <a:noFill/>
          <a:ln w="76200">
            <a:solidFill>
              <a:srgbClr val="33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1566" name="Line 63"/>
          <p:cNvSpPr>
            <a:spLocks noChangeShapeType="1"/>
          </p:cNvSpPr>
          <p:nvPr/>
        </p:nvSpPr>
        <p:spPr bwMode="auto">
          <a:xfrm>
            <a:off x="3781425" y="3073400"/>
            <a:ext cx="1790700" cy="0"/>
          </a:xfrm>
          <a:prstGeom prst="line">
            <a:avLst/>
          </a:prstGeom>
          <a:noFill/>
          <a:ln w="76200">
            <a:solidFill>
              <a:srgbClr val="33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1567" name="Line 64"/>
          <p:cNvSpPr>
            <a:spLocks noChangeShapeType="1"/>
          </p:cNvSpPr>
          <p:nvPr/>
        </p:nvSpPr>
        <p:spPr bwMode="auto">
          <a:xfrm flipV="1">
            <a:off x="2119313" y="3059113"/>
            <a:ext cx="0" cy="355600"/>
          </a:xfrm>
          <a:prstGeom prst="line">
            <a:avLst/>
          </a:prstGeom>
          <a:noFill/>
          <a:ln w="76200">
            <a:solidFill>
              <a:srgbClr val="33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1568" name="Line 65"/>
          <p:cNvSpPr>
            <a:spLocks noChangeShapeType="1"/>
          </p:cNvSpPr>
          <p:nvPr/>
        </p:nvSpPr>
        <p:spPr bwMode="auto">
          <a:xfrm flipV="1">
            <a:off x="3270250" y="3059113"/>
            <a:ext cx="0" cy="355600"/>
          </a:xfrm>
          <a:prstGeom prst="line">
            <a:avLst/>
          </a:prstGeom>
          <a:noFill/>
          <a:ln w="76200">
            <a:solidFill>
              <a:srgbClr val="33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1569" name="Line 66"/>
          <p:cNvSpPr>
            <a:spLocks noChangeShapeType="1"/>
          </p:cNvSpPr>
          <p:nvPr/>
        </p:nvSpPr>
        <p:spPr bwMode="auto">
          <a:xfrm flipV="1">
            <a:off x="3810000" y="3059113"/>
            <a:ext cx="0" cy="355600"/>
          </a:xfrm>
          <a:prstGeom prst="line">
            <a:avLst/>
          </a:prstGeom>
          <a:noFill/>
          <a:ln w="76200">
            <a:solidFill>
              <a:srgbClr val="33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1570" name="Line 67"/>
          <p:cNvSpPr>
            <a:spLocks noChangeShapeType="1"/>
          </p:cNvSpPr>
          <p:nvPr/>
        </p:nvSpPr>
        <p:spPr bwMode="auto">
          <a:xfrm flipV="1">
            <a:off x="6070600" y="2860675"/>
            <a:ext cx="0" cy="554038"/>
          </a:xfrm>
          <a:prstGeom prst="line">
            <a:avLst/>
          </a:prstGeom>
          <a:noFill/>
          <a:ln w="76200">
            <a:solidFill>
              <a:srgbClr val="33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1571" name="Line 68"/>
          <p:cNvSpPr>
            <a:spLocks noChangeShapeType="1"/>
          </p:cNvSpPr>
          <p:nvPr/>
        </p:nvSpPr>
        <p:spPr bwMode="auto">
          <a:xfrm flipV="1">
            <a:off x="5529263" y="3059113"/>
            <a:ext cx="0" cy="355600"/>
          </a:xfrm>
          <a:prstGeom prst="line">
            <a:avLst/>
          </a:prstGeom>
          <a:noFill/>
          <a:ln w="76200">
            <a:solidFill>
              <a:srgbClr val="33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1573" name="Rectangle 5"/>
          <p:cNvSpPr>
            <a:spLocks noGrp="1" noChangeArrowheads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mtClean="0"/>
              <a:t>MCC092: Integrated Circuit Design</a:t>
            </a:r>
          </a:p>
        </p:txBody>
      </p:sp>
      <p:sp>
        <p:nvSpPr>
          <p:cNvPr id="71" name="Text Box 19"/>
          <p:cNvSpPr txBox="1">
            <a:spLocks noChangeArrowheads="1"/>
          </p:cNvSpPr>
          <p:nvPr/>
        </p:nvSpPr>
        <p:spPr bwMode="auto">
          <a:xfrm>
            <a:off x="1347628" y="3768725"/>
            <a:ext cx="725488" cy="411163"/>
          </a:xfrm>
          <a:prstGeom prst="rect">
            <a:avLst/>
          </a:prstGeom>
          <a:noFill/>
          <a:ln>
            <a:noFill/>
          </a:ln>
          <a:extLst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 dirty="0" smtClean="0"/>
              <a:t>C</a:t>
            </a:r>
            <a:r>
              <a:rPr lang="en-US" altLang="sv-SE" sz="1400" baseline="-25000" dirty="0" smtClean="0"/>
              <a:t>IN</a:t>
            </a:r>
            <a:endParaRPr lang="en-US" altLang="sv-SE" sz="1400" dirty="0"/>
          </a:p>
          <a:p>
            <a:pPr eaLnBrk="1" hangingPunct="1"/>
            <a:endParaRPr lang="en-US" altLang="sv-SE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sv-SE" smtClean="0"/>
              <a:t>2016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ED6E5F8-F9E8-41A2-8750-8834BED80EBD}" type="slidenum">
              <a:rPr lang="en-US" smtClean="0"/>
              <a:pPr>
                <a:defRPr/>
              </a:pPr>
              <a:t>21</a:t>
            </a:fld>
            <a:endParaRPr lang="en-US"/>
          </a:p>
        </p:txBody>
      </p:sp>
      <p:sp>
        <p:nvSpPr>
          <p:cNvPr id="72" name="Text Box 148"/>
          <p:cNvSpPr txBox="1">
            <a:spLocks noChangeAspect="1" noChangeArrowheads="1"/>
          </p:cNvSpPr>
          <p:nvPr/>
        </p:nvSpPr>
        <p:spPr bwMode="auto">
          <a:xfrm>
            <a:off x="2322491" y="1538281"/>
            <a:ext cx="4499018" cy="608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altLang="sv-SE" sz="1400" dirty="0" smtClean="0">
                <a:latin typeface="Helvetica" pitchFamily="34" charset="0"/>
              </a:rPr>
              <a:t>Here is the resulting layout!</a:t>
            </a:r>
            <a:endParaRPr lang="en-US" altLang="sv-SE" sz="1400" dirty="0"/>
          </a:p>
        </p:txBody>
      </p:sp>
    </p:spTree>
    <p:extLst>
      <p:ext uri="{BB962C8B-B14F-4D97-AF65-F5344CB8AC3E}">
        <p14:creationId xmlns:p14="http://schemas.microsoft.com/office/powerpoint/2010/main" val="8571282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v-SE" altLang="sv-SE" dirty="0" smtClean="0"/>
              <a:t>Gate Matrix Layout</a:t>
            </a:r>
            <a:endParaRPr lang="en-US" altLang="sv-SE" dirty="0" smtClean="0"/>
          </a:p>
        </p:txBody>
      </p:sp>
      <p:sp>
        <p:nvSpPr>
          <p:cNvPr id="22531" name="Text Box 18"/>
          <p:cNvSpPr txBox="1">
            <a:spLocks noChangeArrowheads="1"/>
          </p:cNvSpPr>
          <p:nvPr/>
        </p:nvSpPr>
        <p:spPr bwMode="auto">
          <a:xfrm>
            <a:off x="2195513" y="1928864"/>
            <a:ext cx="5983287" cy="41275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/>
              <a:t>Cin       P1      G1       P2      G2        P3      G3       P4       G4</a:t>
            </a:r>
          </a:p>
          <a:p>
            <a:pPr eaLnBrk="1" hangingPunct="1"/>
            <a:endParaRPr lang="en-US" altLang="sv-SE"/>
          </a:p>
        </p:txBody>
      </p:sp>
      <p:sp>
        <p:nvSpPr>
          <p:cNvPr id="22533" name="Text Box 20"/>
          <p:cNvSpPr txBox="1">
            <a:spLocks noChangeArrowheads="1"/>
          </p:cNvSpPr>
          <p:nvPr/>
        </p:nvSpPr>
        <p:spPr bwMode="auto">
          <a:xfrm>
            <a:off x="7567534" y="2275391"/>
            <a:ext cx="723900" cy="41275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 dirty="0"/>
              <a:t>VDD</a:t>
            </a:r>
          </a:p>
          <a:p>
            <a:pPr eaLnBrk="1" hangingPunct="1"/>
            <a:endParaRPr lang="en-US" altLang="sv-SE" dirty="0"/>
          </a:p>
        </p:txBody>
      </p:sp>
      <p:sp>
        <p:nvSpPr>
          <p:cNvPr id="22534" name="Text Box 21"/>
          <p:cNvSpPr txBox="1">
            <a:spLocks noChangeArrowheads="1"/>
          </p:cNvSpPr>
          <p:nvPr/>
        </p:nvSpPr>
        <p:spPr bwMode="auto">
          <a:xfrm>
            <a:off x="7567534" y="5298096"/>
            <a:ext cx="723900" cy="41275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 dirty="0"/>
              <a:t>VSS</a:t>
            </a:r>
          </a:p>
          <a:p>
            <a:pPr eaLnBrk="1" hangingPunct="1"/>
            <a:endParaRPr lang="en-US" altLang="sv-SE" dirty="0"/>
          </a:p>
        </p:txBody>
      </p:sp>
      <p:sp>
        <p:nvSpPr>
          <p:cNvPr id="22536" name="Rectangle 5"/>
          <p:cNvSpPr>
            <a:spLocks noGrp="1" noChangeArrowheads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mtClean="0"/>
              <a:t>MCC092: Integrated Circuit Design</a:t>
            </a:r>
          </a:p>
        </p:txBody>
      </p:sp>
      <p:sp>
        <p:nvSpPr>
          <p:cNvPr id="22538" name="Rectangle 4"/>
          <p:cNvSpPr>
            <a:spLocks noChangeArrowheads="1"/>
          </p:cNvSpPr>
          <p:nvPr/>
        </p:nvSpPr>
        <p:spPr bwMode="auto">
          <a:xfrm>
            <a:off x="1919288" y="3175000"/>
            <a:ext cx="5472112" cy="368300"/>
          </a:xfrm>
          <a:prstGeom prst="rect">
            <a:avLst/>
          </a:prstGeom>
          <a:solidFill>
            <a:srgbClr val="FFFF00"/>
          </a:solidFill>
          <a:ln w="9525">
            <a:solidFill>
              <a:srgbClr val="FFFF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22539" name="Rectangle 5"/>
          <p:cNvSpPr>
            <a:spLocks noChangeArrowheads="1"/>
          </p:cNvSpPr>
          <p:nvPr/>
        </p:nvSpPr>
        <p:spPr bwMode="auto">
          <a:xfrm>
            <a:off x="1919288" y="4367213"/>
            <a:ext cx="5472112" cy="368300"/>
          </a:xfrm>
          <a:prstGeom prst="rect">
            <a:avLst/>
          </a:prstGeom>
          <a:solidFill>
            <a:srgbClr val="008000"/>
          </a:solidFill>
          <a:ln w="9525">
            <a:solidFill>
              <a:srgbClr val="008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22540" name="Rectangle 4"/>
          <p:cNvSpPr>
            <a:spLocks noChangeArrowheads="1"/>
          </p:cNvSpPr>
          <p:nvPr/>
        </p:nvSpPr>
        <p:spPr bwMode="auto">
          <a:xfrm>
            <a:off x="1919288" y="2792413"/>
            <a:ext cx="5472112" cy="368300"/>
          </a:xfrm>
          <a:prstGeom prst="rect">
            <a:avLst/>
          </a:prstGeom>
          <a:solidFill>
            <a:srgbClr val="FFFF00"/>
          </a:solidFill>
          <a:ln w="9525">
            <a:solidFill>
              <a:srgbClr val="FFFF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22541" name="Rectangle 5"/>
          <p:cNvSpPr>
            <a:spLocks noChangeArrowheads="1"/>
          </p:cNvSpPr>
          <p:nvPr/>
        </p:nvSpPr>
        <p:spPr bwMode="auto">
          <a:xfrm>
            <a:off x="1919288" y="4738688"/>
            <a:ext cx="5472112" cy="368300"/>
          </a:xfrm>
          <a:prstGeom prst="rect">
            <a:avLst/>
          </a:prstGeom>
          <a:solidFill>
            <a:srgbClr val="008000"/>
          </a:solidFill>
          <a:ln w="9525">
            <a:solidFill>
              <a:srgbClr val="008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grpSp>
        <p:nvGrpSpPr>
          <p:cNvPr id="22542" name="Group 82"/>
          <p:cNvGrpSpPr>
            <a:grpSpLocks/>
          </p:cNvGrpSpPr>
          <p:nvPr/>
        </p:nvGrpSpPr>
        <p:grpSpPr bwMode="auto">
          <a:xfrm>
            <a:off x="2332038" y="2633663"/>
            <a:ext cx="4660900" cy="2597150"/>
            <a:chOff x="2332038" y="2605088"/>
            <a:chExt cx="4660900" cy="2713037"/>
          </a:xfrm>
        </p:grpSpPr>
        <p:sp>
          <p:nvSpPr>
            <p:cNvPr id="22625" name="Rectangle 6"/>
            <p:cNvSpPr>
              <a:spLocks noChangeArrowheads="1"/>
            </p:cNvSpPr>
            <p:nvPr/>
          </p:nvSpPr>
          <p:spPr bwMode="auto">
            <a:xfrm>
              <a:off x="2332038" y="2619375"/>
              <a:ext cx="157162" cy="2698750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sv-SE" altLang="sv-SE"/>
            </a:p>
          </p:txBody>
        </p:sp>
        <p:sp>
          <p:nvSpPr>
            <p:cNvPr id="22626" name="Rectangle 7"/>
            <p:cNvSpPr>
              <a:spLocks noChangeArrowheads="1"/>
            </p:cNvSpPr>
            <p:nvPr/>
          </p:nvSpPr>
          <p:spPr bwMode="auto">
            <a:xfrm>
              <a:off x="2886075" y="2605088"/>
              <a:ext cx="157163" cy="2700337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sv-SE" altLang="sv-SE"/>
            </a:p>
          </p:txBody>
        </p:sp>
        <p:sp>
          <p:nvSpPr>
            <p:cNvPr id="22627" name="Rectangle 8"/>
            <p:cNvSpPr>
              <a:spLocks noChangeArrowheads="1"/>
            </p:cNvSpPr>
            <p:nvPr/>
          </p:nvSpPr>
          <p:spPr bwMode="auto">
            <a:xfrm>
              <a:off x="3454400" y="2605088"/>
              <a:ext cx="157163" cy="2700337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sv-SE" altLang="sv-SE"/>
            </a:p>
          </p:txBody>
        </p:sp>
        <p:sp>
          <p:nvSpPr>
            <p:cNvPr id="22628" name="Rectangle 9"/>
            <p:cNvSpPr>
              <a:spLocks noChangeArrowheads="1"/>
            </p:cNvSpPr>
            <p:nvPr/>
          </p:nvSpPr>
          <p:spPr bwMode="auto">
            <a:xfrm>
              <a:off x="4022725" y="2605088"/>
              <a:ext cx="157163" cy="2700338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sv-SE" altLang="sv-SE"/>
            </a:p>
          </p:txBody>
        </p:sp>
        <p:sp>
          <p:nvSpPr>
            <p:cNvPr id="22629" name="Rectangle 10"/>
            <p:cNvSpPr>
              <a:spLocks noChangeArrowheads="1"/>
            </p:cNvSpPr>
            <p:nvPr/>
          </p:nvSpPr>
          <p:spPr bwMode="auto">
            <a:xfrm>
              <a:off x="4578350" y="2605088"/>
              <a:ext cx="155575" cy="2700339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sv-SE" altLang="sv-SE"/>
            </a:p>
          </p:txBody>
        </p:sp>
        <p:sp>
          <p:nvSpPr>
            <p:cNvPr id="22630" name="Rectangle 11"/>
            <p:cNvSpPr>
              <a:spLocks noChangeArrowheads="1"/>
            </p:cNvSpPr>
            <p:nvPr/>
          </p:nvSpPr>
          <p:spPr bwMode="auto">
            <a:xfrm>
              <a:off x="5146675" y="2605088"/>
              <a:ext cx="155575" cy="2700339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sv-SE" altLang="sv-SE"/>
            </a:p>
          </p:txBody>
        </p:sp>
        <p:sp>
          <p:nvSpPr>
            <p:cNvPr id="22631" name="Rectangle 12"/>
            <p:cNvSpPr>
              <a:spLocks noChangeArrowheads="1"/>
            </p:cNvSpPr>
            <p:nvPr/>
          </p:nvSpPr>
          <p:spPr bwMode="auto">
            <a:xfrm>
              <a:off x="5715000" y="2605088"/>
              <a:ext cx="155575" cy="2700338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sv-SE" altLang="sv-SE"/>
            </a:p>
          </p:txBody>
        </p:sp>
        <p:sp>
          <p:nvSpPr>
            <p:cNvPr id="22632" name="Rectangle 13"/>
            <p:cNvSpPr>
              <a:spLocks noChangeArrowheads="1"/>
            </p:cNvSpPr>
            <p:nvPr/>
          </p:nvSpPr>
          <p:spPr bwMode="auto">
            <a:xfrm>
              <a:off x="6269038" y="2605088"/>
              <a:ext cx="155575" cy="2700339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sv-SE" altLang="sv-SE"/>
            </a:p>
          </p:txBody>
        </p:sp>
        <p:sp>
          <p:nvSpPr>
            <p:cNvPr id="22633" name="Rectangle 14"/>
            <p:cNvSpPr>
              <a:spLocks noChangeArrowheads="1"/>
            </p:cNvSpPr>
            <p:nvPr/>
          </p:nvSpPr>
          <p:spPr bwMode="auto">
            <a:xfrm>
              <a:off x="6837363" y="2605088"/>
              <a:ext cx="155575" cy="2700339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sv-SE" altLang="sv-SE"/>
            </a:p>
          </p:txBody>
        </p:sp>
      </p:grpSp>
      <p:sp>
        <p:nvSpPr>
          <p:cNvPr id="22543" name="Rectangle 15"/>
          <p:cNvSpPr>
            <a:spLocks noChangeArrowheads="1"/>
          </p:cNvSpPr>
          <p:nvPr/>
        </p:nvSpPr>
        <p:spPr bwMode="auto">
          <a:xfrm>
            <a:off x="1763713" y="2260600"/>
            <a:ext cx="5811837" cy="296863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22544" name="Rectangle 16"/>
          <p:cNvSpPr>
            <a:spLocks noChangeArrowheads="1"/>
          </p:cNvSpPr>
          <p:nvPr/>
        </p:nvSpPr>
        <p:spPr bwMode="auto">
          <a:xfrm>
            <a:off x="1792288" y="5295900"/>
            <a:ext cx="5811837" cy="304800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22545" name="Rectangle 27"/>
          <p:cNvSpPr>
            <a:spLocks noChangeArrowheads="1"/>
          </p:cNvSpPr>
          <p:nvPr/>
        </p:nvSpPr>
        <p:spPr bwMode="auto">
          <a:xfrm>
            <a:off x="6557963" y="4851400"/>
            <a:ext cx="128587" cy="149225"/>
          </a:xfrm>
          <a:prstGeom prst="rect">
            <a:avLst/>
          </a:prstGeom>
          <a:solidFill>
            <a:srgbClr val="0000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22546" name="Rectangle 28"/>
          <p:cNvSpPr>
            <a:spLocks noChangeArrowheads="1"/>
          </p:cNvSpPr>
          <p:nvPr/>
        </p:nvSpPr>
        <p:spPr bwMode="auto">
          <a:xfrm>
            <a:off x="6018213" y="4851400"/>
            <a:ext cx="128587" cy="149225"/>
          </a:xfrm>
          <a:prstGeom prst="rect">
            <a:avLst/>
          </a:prstGeom>
          <a:solidFill>
            <a:srgbClr val="0000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22547" name="Rectangle 31"/>
          <p:cNvSpPr>
            <a:spLocks noChangeArrowheads="1"/>
          </p:cNvSpPr>
          <p:nvPr/>
        </p:nvSpPr>
        <p:spPr bwMode="auto">
          <a:xfrm>
            <a:off x="4298950" y="4865688"/>
            <a:ext cx="127000" cy="149225"/>
          </a:xfrm>
          <a:prstGeom prst="rect">
            <a:avLst/>
          </a:prstGeom>
          <a:solidFill>
            <a:srgbClr val="0000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22548" name="Rectangle 32"/>
          <p:cNvSpPr>
            <a:spLocks noChangeArrowheads="1"/>
          </p:cNvSpPr>
          <p:nvPr/>
        </p:nvSpPr>
        <p:spPr bwMode="auto">
          <a:xfrm>
            <a:off x="3759200" y="4865688"/>
            <a:ext cx="127000" cy="149225"/>
          </a:xfrm>
          <a:prstGeom prst="rect">
            <a:avLst/>
          </a:prstGeom>
          <a:solidFill>
            <a:srgbClr val="0000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22549" name="Rectangle 34"/>
          <p:cNvSpPr>
            <a:spLocks noChangeArrowheads="1"/>
          </p:cNvSpPr>
          <p:nvPr/>
        </p:nvSpPr>
        <p:spPr bwMode="auto">
          <a:xfrm>
            <a:off x="2052638" y="4851400"/>
            <a:ext cx="128587" cy="149225"/>
          </a:xfrm>
          <a:prstGeom prst="rect">
            <a:avLst/>
          </a:prstGeom>
          <a:solidFill>
            <a:srgbClr val="0000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22550" name="Rectangle 35"/>
          <p:cNvSpPr>
            <a:spLocks noChangeArrowheads="1"/>
          </p:cNvSpPr>
          <p:nvPr/>
        </p:nvSpPr>
        <p:spPr bwMode="auto">
          <a:xfrm>
            <a:off x="6572250" y="3200400"/>
            <a:ext cx="128588" cy="149225"/>
          </a:xfrm>
          <a:prstGeom prst="rect">
            <a:avLst/>
          </a:prstGeom>
          <a:solidFill>
            <a:srgbClr val="0000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22551" name="Rectangle 36"/>
          <p:cNvSpPr>
            <a:spLocks noChangeArrowheads="1"/>
          </p:cNvSpPr>
          <p:nvPr/>
        </p:nvSpPr>
        <p:spPr bwMode="auto">
          <a:xfrm>
            <a:off x="6003925" y="2905125"/>
            <a:ext cx="128588" cy="149225"/>
          </a:xfrm>
          <a:prstGeom prst="rect">
            <a:avLst/>
          </a:prstGeom>
          <a:solidFill>
            <a:srgbClr val="0000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22552" name="Rectangle 37"/>
          <p:cNvSpPr>
            <a:spLocks noChangeArrowheads="1"/>
          </p:cNvSpPr>
          <p:nvPr/>
        </p:nvSpPr>
        <p:spPr bwMode="auto">
          <a:xfrm>
            <a:off x="5464175" y="2905125"/>
            <a:ext cx="127000" cy="149225"/>
          </a:xfrm>
          <a:prstGeom prst="rect">
            <a:avLst/>
          </a:prstGeom>
          <a:solidFill>
            <a:srgbClr val="0000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22553" name="Rectangle 38"/>
          <p:cNvSpPr>
            <a:spLocks noChangeArrowheads="1"/>
          </p:cNvSpPr>
          <p:nvPr/>
        </p:nvSpPr>
        <p:spPr bwMode="auto">
          <a:xfrm>
            <a:off x="4881563" y="3200400"/>
            <a:ext cx="127000" cy="149225"/>
          </a:xfrm>
          <a:prstGeom prst="rect">
            <a:avLst/>
          </a:prstGeom>
          <a:solidFill>
            <a:srgbClr val="0000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22554" name="Rectangle 39"/>
          <p:cNvSpPr>
            <a:spLocks noChangeArrowheads="1"/>
          </p:cNvSpPr>
          <p:nvPr/>
        </p:nvSpPr>
        <p:spPr bwMode="auto">
          <a:xfrm>
            <a:off x="4341813" y="3214688"/>
            <a:ext cx="127000" cy="149225"/>
          </a:xfrm>
          <a:prstGeom prst="rect">
            <a:avLst/>
          </a:prstGeom>
          <a:solidFill>
            <a:srgbClr val="0000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22555" name="Rectangle 40"/>
          <p:cNvSpPr>
            <a:spLocks noChangeArrowheads="1"/>
          </p:cNvSpPr>
          <p:nvPr/>
        </p:nvSpPr>
        <p:spPr bwMode="auto">
          <a:xfrm>
            <a:off x="3744913" y="2919413"/>
            <a:ext cx="127000" cy="149225"/>
          </a:xfrm>
          <a:prstGeom prst="rect">
            <a:avLst/>
          </a:prstGeom>
          <a:solidFill>
            <a:srgbClr val="0000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22556" name="Rectangle 41"/>
          <p:cNvSpPr>
            <a:spLocks noChangeArrowheads="1"/>
          </p:cNvSpPr>
          <p:nvPr/>
        </p:nvSpPr>
        <p:spPr bwMode="auto">
          <a:xfrm>
            <a:off x="3205163" y="2919413"/>
            <a:ext cx="127000" cy="149225"/>
          </a:xfrm>
          <a:prstGeom prst="rect">
            <a:avLst/>
          </a:prstGeom>
          <a:solidFill>
            <a:srgbClr val="0000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22557" name="Rectangle 42"/>
          <p:cNvSpPr>
            <a:spLocks noChangeArrowheads="1"/>
          </p:cNvSpPr>
          <p:nvPr/>
        </p:nvSpPr>
        <p:spPr bwMode="auto">
          <a:xfrm>
            <a:off x="2608263" y="3214688"/>
            <a:ext cx="127000" cy="149225"/>
          </a:xfrm>
          <a:prstGeom prst="rect">
            <a:avLst/>
          </a:prstGeom>
          <a:solidFill>
            <a:srgbClr val="0000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22558" name="Rectangle 43"/>
          <p:cNvSpPr>
            <a:spLocks noChangeArrowheads="1"/>
          </p:cNvSpPr>
          <p:nvPr/>
        </p:nvSpPr>
        <p:spPr bwMode="auto">
          <a:xfrm>
            <a:off x="2052638" y="2919413"/>
            <a:ext cx="128587" cy="149225"/>
          </a:xfrm>
          <a:prstGeom prst="rect">
            <a:avLst/>
          </a:prstGeom>
          <a:solidFill>
            <a:srgbClr val="0000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22559" name="Line 51"/>
          <p:cNvSpPr>
            <a:spLocks noChangeShapeType="1"/>
          </p:cNvSpPr>
          <p:nvPr/>
        </p:nvSpPr>
        <p:spPr bwMode="auto">
          <a:xfrm flipV="1">
            <a:off x="6624638" y="4894263"/>
            <a:ext cx="0" cy="554037"/>
          </a:xfrm>
          <a:prstGeom prst="line">
            <a:avLst/>
          </a:prstGeom>
          <a:noFill/>
          <a:ln w="76200">
            <a:solidFill>
              <a:srgbClr val="33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2560" name="Line 52"/>
          <p:cNvSpPr>
            <a:spLocks noChangeShapeType="1"/>
          </p:cNvSpPr>
          <p:nvPr/>
        </p:nvSpPr>
        <p:spPr bwMode="auto">
          <a:xfrm>
            <a:off x="2100263" y="4957763"/>
            <a:ext cx="1762125" cy="0"/>
          </a:xfrm>
          <a:prstGeom prst="line">
            <a:avLst/>
          </a:prstGeom>
          <a:noFill/>
          <a:ln w="76200">
            <a:solidFill>
              <a:srgbClr val="33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2561" name="Line 53"/>
          <p:cNvSpPr>
            <a:spLocks noChangeShapeType="1"/>
          </p:cNvSpPr>
          <p:nvPr/>
        </p:nvSpPr>
        <p:spPr bwMode="auto">
          <a:xfrm>
            <a:off x="4321175" y="4935538"/>
            <a:ext cx="1804988" cy="0"/>
          </a:xfrm>
          <a:prstGeom prst="line">
            <a:avLst/>
          </a:prstGeom>
          <a:noFill/>
          <a:ln w="76200">
            <a:solidFill>
              <a:srgbClr val="33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2562" name="Line 60"/>
          <p:cNvSpPr>
            <a:spLocks noChangeShapeType="1"/>
          </p:cNvSpPr>
          <p:nvPr/>
        </p:nvSpPr>
        <p:spPr bwMode="auto">
          <a:xfrm>
            <a:off x="2659063" y="3289300"/>
            <a:ext cx="1762125" cy="0"/>
          </a:xfrm>
          <a:prstGeom prst="line">
            <a:avLst/>
          </a:prstGeom>
          <a:noFill/>
          <a:ln w="76200">
            <a:solidFill>
              <a:srgbClr val="33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2563" name="Line 61"/>
          <p:cNvSpPr>
            <a:spLocks noChangeShapeType="1"/>
          </p:cNvSpPr>
          <p:nvPr/>
        </p:nvSpPr>
        <p:spPr bwMode="auto">
          <a:xfrm>
            <a:off x="4889500" y="3289300"/>
            <a:ext cx="1804988" cy="0"/>
          </a:xfrm>
          <a:prstGeom prst="line">
            <a:avLst/>
          </a:prstGeom>
          <a:noFill/>
          <a:ln w="76200">
            <a:solidFill>
              <a:srgbClr val="33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2564" name="Line 62"/>
          <p:cNvSpPr>
            <a:spLocks noChangeShapeType="1"/>
          </p:cNvSpPr>
          <p:nvPr/>
        </p:nvSpPr>
        <p:spPr bwMode="auto">
          <a:xfrm>
            <a:off x="2076450" y="3001963"/>
            <a:ext cx="1250950" cy="0"/>
          </a:xfrm>
          <a:prstGeom prst="line">
            <a:avLst/>
          </a:prstGeom>
          <a:noFill/>
          <a:ln w="76200">
            <a:solidFill>
              <a:srgbClr val="33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2565" name="Line 63"/>
          <p:cNvSpPr>
            <a:spLocks noChangeShapeType="1"/>
          </p:cNvSpPr>
          <p:nvPr/>
        </p:nvSpPr>
        <p:spPr bwMode="auto">
          <a:xfrm>
            <a:off x="3781425" y="2987675"/>
            <a:ext cx="1790700" cy="0"/>
          </a:xfrm>
          <a:prstGeom prst="line">
            <a:avLst/>
          </a:prstGeom>
          <a:noFill/>
          <a:ln w="76200">
            <a:solidFill>
              <a:srgbClr val="33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2566" name="Line 67"/>
          <p:cNvSpPr>
            <a:spLocks noChangeShapeType="1"/>
          </p:cNvSpPr>
          <p:nvPr/>
        </p:nvSpPr>
        <p:spPr bwMode="auto">
          <a:xfrm flipV="1">
            <a:off x="6070600" y="2479675"/>
            <a:ext cx="0" cy="554038"/>
          </a:xfrm>
          <a:prstGeom prst="line">
            <a:avLst/>
          </a:prstGeom>
          <a:noFill/>
          <a:ln w="76200">
            <a:solidFill>
              <a:srgbClr val="33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2567" name="Rectangle 29"/>
          <p:cNvSpPr>
            <a:spLocks noChangeArrowheads="1"/>
          </p:cNvSpPr>
          <p:nvPr/>
        </p:nvSpPr>
        <p:spPr bwMode="auto">
          <a:xfrm>
            <a:off x="5435600" y="4479925"/>
            <a:ext cx="128588" cy="149225"/>
          </a:xfrm>
          <a:prstGeom prst="rect">
            <a:avLst/>
          </a:prstGeom>
          <a:solidFill>
            <a:srgbClr val="0000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22568" name="Rectangle 30"/>
          <p:cNvSpPr>
            <a:spLocks noChangeArrowheads="1"/>
          </p:cNvSpPr>
          <p:nvPr/>
        </p:nvSpPr>
        <p:spPr bwMode="auto">
          <a:xfrm>
            <a:off x="4895850" y="4494213"/>
            <a:ext cx="127000" cy="149225"/>
          </a:xfrm>
          <a:prstGeom prst="rect">
            <a:avLst/>
          </a:prstGeom>
          <a:solidFill>
            <a:srgbClr val="0000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22569" name="Rectangle 33"/>
          <p:cNvSpPr>
            <a:spLocks noChangeArrowheads="1"/>
          </p:cNvSpPr>
          <p:nvPr/>
        </p:nvSpPr>
        <p:spPr bwMode="auto">
          <a:xfrm>
            <a:off x="3162300" y="4494213"/>
            <a:ext cx="127000" cy="149225"/>
          </a:xfrm>
          <a:prstGeom prst="rect">
            <a:avLst/>
          </a:prstGeom>
          <a:solidFill>
            <a:srgbClr val="0000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22570" name="Rectangle 34"/>
          <p:cNvSpPr>
            <a:spLocks noChangeArrowheads="1"/>
          </p:cNvSpPr>
          <p:nvPr/>
        </p:nvSpPr>
        <p:spPr bwMode="auto">
          <a:xfrm>
            <a:off x="2052638" y="4479925"/>
            <a:ext cx="128587" cy="149225"/>
          </a:xfrm>
          <a:prstGeom prst="rect">
            <a:avLst/>
          </a:prstGeom>
          <a:solidFill>
            <a:srgbClr val="0000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22571" name="Line 54"/>
          <p:cNvSpPr>
            <a:spLocks noChangeShapeType="1"/>
          </p:cNvSpPr>
          <p:nvPr/>
        </p:nvSpPr>
        <p:spPr bwMode="auto">
          <a:xfrm>
            <a:off x="3217863" y="4551363"/>
            <a:ext cx="1790700" cy="0"/>
          </a:xfrm>
          <a:prstGeom prst="line">
            <a:avLst/>
          </a:prstGeom>
          <a:noFill/>
          <a:ln w="76200">
            <a:solidFill>
              <a:srgbClr val="33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2572" name="Line 55"/>
          <p:cNvSpPr>
            <a:spLocks noChangeShapeType="1"/>
          </p:cNvSpPr>
          <p:nvPr/>
        </p:nvSpPr>
        <p:spPr bwMode="auto">
          <a:xfrm>
            <a:off x="5464175" y="4551363"/>
            <a:ext cx="1762125" cy="0"/>
          </a:xfrm>
          <a:prstGeom prst="line">
            <a:avLst/>
          </a:prstGeom>
          <a:noFill/>
          <a:ln w="76200">
            <a:solidFill>
              <a:srgbClr val="33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2573" name="Rectangle 23"/>
          <p:cNvSpPr>
            <a:spLocks noChangeArrowheads="1"/>
          </p:cNvSpPr>
          <p:nvPr/>
        </p:nvSpPr>
        <p:spPr bwMode="auto">
          <a:xfrm>
            <a:off x="7173913" y="2919413"/>
            <a:ext cx="112712" cy="2117725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22574" name="Rectangle 26"/>
          <p:cNvSpPr>
            <a:spLocks noChangeArrowheads="1"/>
          </p:cNvSpPr>
          <p:nvPr/>
        </p:nvSpPr>
        <p:spPr bwMode="auto">
          <a:xfrm>
            <a:off x="7169150" y="4837113"/>
            <a:ext cx="128588" cy="149225"/>
          </a:xfrm>
          <a:prstGeom prst="rect">
            <a:avLst/>
          </a:prstGeom>
          <a:solidFill>
            <a:srgbClr val="0000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22575" name="Rectangle 26"/>
          <p:cNvSpPr>
            <a:spLocks noChangeArrowheads="1"/>
          </p:cNvSpPr>
          <p:nvPr/>
        </p:nvSpPr>
        <p:spPr bwMode="auto">
          <a:xfrm>
            <a:off x="7169150" y="4465638"/>
            <a:ext cx="128588" cy="149225"/>
          </a:xfrm>
          <a:prstGeom prst="rect">
            <a:avLst/>
          </a:prstGeom>
          <a:solidFill>
            <a:srgbClr val="0000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22576" name="Rectangle 24"/>
          <p:cNvSpPr>
            <a:spLocks noChangeArrowheads="1"/>
          </p:cNvSpPr>
          <p:nvPr/>
        </p:nvSpPr>
        <p:spPr bwMode="auto">
          <a:xfrm>
            <a:off x="7170738" y="2919413"/>
            <a:ext cx="128587" cy="149225"/>
          </a:xfrm>
          <a:prstGeom prst="rect">
            <a:avLst/>
          </a:prstGeom>
          <a:solidFill>
            <a:srgbClr val="0000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22577" name="Rectangle 24"/>
          <p:cNvSpPr>
            <a:spLocks noChangeArrowheads="1"/>
          </p:cNvSpPr>
          <p:nvPr/>
        </p:nvSpPr>
        <p:spPr bwMode="auto">
          <a:xfrm>
            <a:off x="7170738" y="3200400"/>
            <a:ext cx="128587" cy="149225"/>
          </a:xfrm>
          <a:prstGeom prst="rect">
            <a:avLst/>
          </a:prstGeom>
          <a:solidFill>
            <a:srgbClr val="0000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22578" name="Rectangle 17"/>
          <p:cNvSpPr>
            <a:spLocks noChangeArrowheads="1"/>
          </p:cNvSpPr>
          <p:nvPr/>
        </p:nvSpPr>
        <p:spPr bwMode="auto">
          <a:xfrm>
            <a:off x="1763713" y="3883025"/>
            <a:ext cx="739775" cy="128588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22579" name="Rectangle 22"/>
          <p:cNvSpPr>
            <a:spLocks noChangeArrowheads="1"/>
          </p:cNvSpPr>
          <p:nvPr/>
        </p:nvSpPr>
        <p:spPr bwMode="auto">
          <a:xfrm>
            <a:off x="7173913" y="3883025"/>
            <a:ext cx="738187" cy="128588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grpSp>
        <p:nvGrpSpPr>
          <p:cNvPr id="22580" name="Group 101"/>
          <p:cNvGrpSpPr>
            <a:grpSpLocks/>
          </p:cNvGrpSpPr>
          <p:nvPr/>
        </p:nvGrpSpPr>
        <p:grpSpPr bwMode="auto">
          <a:xfrm>
            <a:off x="2351088" y="3705225"/>
            <a:ext cx="128587" cy="474663"/>
            <a:chOff x="2351088" y="3705224"/>
            <a:chExt cx="128587" cy="474663"/>
          </a:xfrm>
        </p:grpSpPr>
        <p:sp>
          <p:nvSpPr>
            <p:cNvPr id="22621" name="Rectangle 25"/>
            <p:cNvSpPr>
              <a:spLocks noChangeArrowheads="1"/>
            </p:cNvSpPr>
            <p:nvPr/>
          </p:nvSpPr>
          <p:spPr bwMode="auto">
            <a:xfrm>
              <a:off x="2351088" y="3883025"/>
              <a:ext cx="128587" cy="149225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sv-SE" altLang="sv-SE"/>
            </a:p>
          </p:txBody>
        </p:sp>
        <p:sp>
          <p:nvSpPr>
            <p:cNvPr id="22622" name="Line 46"/>
            <p:cNvSpPr>
              <a:spLocks noChangeShapeType="1"/>
            </p:cNvSpPr>
            <p:nvPr/>
          </p:nvSpPr>
          <p:spPr bwMode="auto">
            <a:xfrm flipV="1">
              <a:off x="2422525" y="3705224"/>
              <a:ext cx="0" cy="474663"/>
            </a:xfrm>
            <a:prstGeom prst="line">
              <a:avLst/>
            </a:prstGeom>
            <a:noFill/>
            <a:ln w="177800">
              <a:solidFill>
                <a:srgbClr val="3366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22623" name="Rectangle 34"/>
            <p:cNvSpPr>
              <a:spLocks noChangeArrowheads="1"/>
            </p:cNvSpPr>
            <p:nvPr/>
          </p:nvSpPr>
          <p:spPr bwMode="auto">
            <a:xfrm>
              <a:off x="2351088" y="4029074"/>
              <a:ext cx="128587" cy="149225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sv-SE" altLang="sv-SE"/>
            </a:p>
          </p:txBody>
        </p:sp>
        <p:sp>
          <p:nvSpPr>
            <p:cNvPr id="22624" name="Rectangle 34"/>
            <p:cNvSpPr>
              <a:spLocks noChangeArrowheads="1"/>
            </p:cNvSpPr>
            <p:nvPr/>
          </p:nvSpPr>
          <p:spPr bwMode="auto">
            <a:xfrm>
              <a:off x="2351088" y="3705224"/>
              <a:ext cx="128587" cy="149225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sv-SE" altLang="sv-SE"/>
            </a:p>
          </p:txBody>
        </p:sp>
      </p:grpSp>
      <p:sp>
        <p:nvSpPr>
          <p:cNvPr id="106" name="Text Box 19"/>
          <p:cNvSpPr txBox="1">
            <a:spLocks noChangeArrowheads="1"/>
          </p:cNvSpPr>
          <p:nvPr/>
        </p:nvSpPr>
        <p:spPr bwMode="auto">
          <a:xfrm>
            <a:off x="7874000" y="3768725"/>
            <a:ext cx="725488" cy="411163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 dirty="0" smtClean="0"/>
              <a:t>C</a:t>
            </a:r>
            <a:r>
              <a:rPr lang="en-US" altLang="sv-SE" sz="1400" baseline="-25000" dirty="0" smtClean="0"/>
              <a:t>OUT</a:t>
            </a:r>
            <a:endParaRPr lang="en-US" altLang="sv-SE" sz="1400" dirty="0"/>
          </a:p>
          <a:p>
            <a:pPr eaLnBrk="1" hangingPunct="1"/>
            <a:endParaRPr lang="en-US" altLang="sv-SE" dirty="0"/>
          </a:p>
        </p:txBody>
      </p:sp>
      <p:sp>
        <p:nvSpPr>
          <p:cNvPr id="107" name="Text Box 19"/>
          <p:cNvSpPr txBox="1">
            <a:spLocks noChangeArrowheads="1"/>
          </p:cNvSpPr>
          <p:nvPr/>
        </p:nvSpPr>
        <p:spPr bwMode="auto">
          <a:xfrm>
            <a:off x="1347628" y="3768725"/>
            <a:ext cx="725488" cy="411163"/>
          </a:xfrm>
          <a:prstGeom prst="rect">
            <a:avLst/>
          </a:prstGeom>
          <a:noFill/>
          <a:ln>
            <a:noFill/>
          </a:ln>
          <a:extLst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 dirty="0" smtClean="0"/>
              <a:t>C</a:t>
            </a:r>
            <a:r>
              <a:rPr lang="en-US" altLang="sv-SE" sz="1400" baseline="-25000" dirty="0" smtClean="0"/>
              <a:t>IN</a:t>
            </a:r>
            <a:endParaRPr lang="en-US" altLang="sv-SE" sz="1400" dirty="0"/>
          </a:p>
          <a:p>
            <a:pPr eaLnBrk="1" hangingPunct="1"/>
            <a:endParaRPr lang="en-US" altLang="sv-SE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sv-SE" smtClean="0"/>
              <a:t>2016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ED6E5F8-F9E8-41A2-8750-8834BED80EBD}" type="slidenum">
              <a:rPr lang="en-US" smtClean="0"/>
              <a:pPr>
                <a:defRPr/>
              </a:pPr>
              <a:t>22</a:t>
            </a:fld>
            <a:endParaRPr lang="en-US"/>
          </a:p>
        </p:txBody>
      </p:sp>
      <p:sp>
        <p:nvSpPr>
          <p:cNvPr id="67" name="Text Box 148"/>
          <p:cNvSpPr txBox="1">
            <a:spLocks noChangeAspect="1" noChangeArrowheads="1"/>
          </p:cNvSpPr>
          <p:nvPr/>
        </p:nvSpPr>
        <p:spPr bwMode="auto">
          <a:xfrm>
            <a:off x="2322491" y="1538281"/>
            <a:ext cx="4499018" cy="608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altLang="sv-SE" sz="1400" dirty="0" smtClean="0">
                <a:latin typeface="Helvetica" pitchFamily="34" charset="0"/>
              </a:rPr>
              <a:t>The layout again, a bit more refined!</a:t>
            </a:r>
            <a:endParaRPr lang="en-US" altLang="sv-SE" sz="1400" dirty="0"/>
          </a:p>
        </p:txBody>
      </p:sp>
      <p:sp>
        <p:nvSpPr>
          <p:cNvPr id="68" name="Text Box 148"/>
          <p:cNvSpPr txBox="1">
            <a:spLocks noChangeAspect="1" noChangeArrowheads="1"/>
          </p:cNvSpPr>
          <p:nvPr/>
        </p:nvSpPr>
        <p:spPr bwMode="auto">
          <a:xfrm>
            <a:off x="601641" y="5658642"/>
            <a:ext cx="7940718" cy="608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altLang="sv-SE" sz="1400" dirty="0" smtClean="0">
                <a:latin typeface="Helvetica" pitchFamily="34" charset="0"/>
              </a:rPr>
              <a:t>The layout is very compact and elegant, however, only post-layout circuit simulations with node capacitances extracted from the layout will reveal the exact performance of the cell.</a:t>
            </a:r>
            <a:endParaRPr lang="en-US" altLang="sv-SE" sz="1400" dirty="0"/>
          </a:p>
        </p:txBody>
      </p:sp>
    </p:spTree>
    <p:extLst>
      <p:ext uri="{BB962C8B-B14F-4D97-AF65-F5344CB8AC3E}">
        <p14:creationId xmlns:p14="http://schemas.microsoft.com/office/powerpoint/2010/main" val="13267238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Layout </a:t>
            </a:r>
            <a:r>
              <a:rPr lang="sv-SE" dirty="0" err="1" smtClean="0"/>
              <a:t>of</a:t>
            </a:r>
            <a:r>
              <a:rPr lang="sv-SE" dirty="0" smtClean="0"/>
              <a:t> the </a:t>
            </a:r>
            <a:r>
              <a:rPr lang="sv-SE" dirty="0" err="1" smtClean="0"/>
              <a:t>carry</a:t>
            </a:r>
            <a:r>
              <a:rPr lang="sv-SE" dirty="0" smtClean="0"/>
              <a:t> cell</a:t>
            </a:r>
            <a:endParaRPr lang="sv-SE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sv-SE" dirty="0" smtClean="0"/>
              <a:t>2017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MCC092: Integrated Circuit Design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ED6E5F8-F9E8-41A2-8750-8834BED80EBD}" type="slidenum">
              <a:rPr lang="en-US" smtClean="0"/>
              <a:pPr>
                <a:defRPr/>
              </a:pPr>
              <a:t>23</a:t>
            </a:fld>
            <a:endParaRPr lang="en-US"/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05978144"/>
              </p:ext>
            </p:extLst>
          </p:nvPr>
        </p:nvGraphicFramePr>
        <p:xfrm>
          <a:off x="5085143" y="3804669"/>
          <a:ext cx="2105025" cy="392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2" name="Equation" r:id="rId3" imgW="1371600" imgH="253800" progId="Equation.DSMT4">
                  <p:embed/>
                </p:oleObj>
              </mc:Choice>
              <mc:Fallback>
                <p:oleObj name="Equation" r:id="rId3" imgW="1371600" imgH="253800" progId="Equation.DSMT4">
                  <p:embed/>
                  <p:pic>
                    <p:nvPicPr>
                      <p:cNvPr id="6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85143" y="3804669"/>
                        <a:ext cx="2105025" cy="3921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8" name="Straight Connector 7"/>
          <p:cNvCxnSpPr/>
          <p:nvPr/>
        </p:nvCxnSpPr>
        <p:spPr>
          <a:xfrm>
            <a:off x="1457963" y="5465699"/>
            <a:ext cx="1188000" cy="1"/>
          </a:xfrm>
          <a:prstGeom prst="line">
            <a:avLst/>
          </a:prstGeom>
          <a:ln w="127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" name="Group 8"/>
          <p:cNvGrpSpPr/>
          <p:nvPr/>
        </p:nvGrpSpPr>
        <p:grpSpPr>
          <a:xfrm>
            <a:off x="683568" y="4767906"/>
            <a:ext cx="784578" cy="697794"/>
            <a:chOff x="683568" y="4530911"/>
            <a:chExt cx="784578" cy="697794"/>
          </a:xfrm>
        </p:grpSpPr>
        <p:sp>
          <p:nvSpPr>
            <p:cNvPr id="10" name="Rectangle 9"/>
            <p:cNvSpPr/>
            <p:nvPr/>
          </p:nvSpPr>
          <p:spPr>
            <a:xfrm>
              <a:off x="683568" y="4748092"/>
              <a:ext cx="325313" cy="369332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>
              <a:spAutoFit/>
            </a:bodyPr>
            <a:lstStyle/>
            <a:p>
              <a:pPr algn="ctr"/>
              <a:r>
                <a:rPr lang="sv-SE" dirty="0"/>
                <a:t>A</a:t>
              </a:r>
              <a:endParaRPr lang="sv-SE" dirty="0" smtClean="0">
                <a:solidFill>
                  <a:schemeClr val="tx1"/>
                </a:solidFill>
              </a:endParaRPr>
            </a:p>
          </p:txBody>
        </p:sp>
        <p:cxnSp>
          <p:nvCxnSpPr>
            <p:cNvPr id="11" name="Straight Connector 10"/>
            <p:cNvCxnSpPr/>
            <p:nvPr/>
          </p:nvCxnSpPr>
          <p:spPr>
            <a:xfrm flipV="1">
              <a:off x="1457963" y="5096815"/>
              <a:ext cx="0" cy="131890"/>
            </a:xfrm>
            <a:prstGeom prst="line">
              <a:avLst/>
            </a:prstGeom>
            <a:ln w="127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V="1">
              <a:off x="1353367" y="4742328"/>
              <a:ext cx="0" cy="360000"/>
            </a:xfrm>
            <a:prstGeom prst="line">
              <a:avLst/>
            </a:prstGeom>
            <a:ln w="127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>
              <a:off x="1344900" y="4753700"/>
              <a:ext cx="120587" cy="0"/>
            </a:xfrm>
            <a:prstGeom prst="line">
              <a:avLst/>
            </a:prstGeom>
            <a:ln w="127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>
              <a:off x="1347559" y="5099721"/>
              <a:ext cx="120587" cy="0"/>
            </a:xfrm>
            <a:prstGeom prst="line">
              <a:avLst/>
            </a:prstGeom>
            <a:ln w="127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flipV="1">
              <a:off x="1274665" y="4742328"/>
              <a:ext cx="0" cy="360000"/>
            </a:xfrm>
            <a:prstGeom prst="line">
              <a:avLst/>
            </a:prstGeom>
            <a:ln w="127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>
              <a:off x="950686" y="4921024"/>
              <a:ext cx="323979" cy="0"/>
            </a:xfrm>
            <a:prstGeom prst="line">
              <a:avLst/>
            </a:prstGeom>
            <a:ln w="127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flipV="1">
              <a:off x="1457963" y="4530911"/>
              <a:ext cx="0" cy="216000"/>
            </a:xfrm>
            <a:prstGeom prst="line">
              <a:avLst/>
            </a:prstGeom>
            <a:ln w="127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8" name="Rectangle 17"/>
          <p:cNvSpPr/>
          <p:nvPr/>
        </p:nvSpPr>
        <p:spPr>
          <a:xfrm>
            <a:off x="3118093" y="4155591"/>
            <a:ext cx="325313" cy="369332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/>
            <a:r>
              <a:rPr lang="sv-SE" dirty="0"/>
              <a:t>A</a:t>
            </a:r>
            <a:endParaRPr lang="sv-SE" dirty="0" smtClean="0">
              <a:solidFill>
                <a:schemeClr val="tx1"/>
              </a:solidFill>
            </a:endParaRPr>
          </a:p>
        </p:txBody>
      </p:sp>
      <p:cxnSp>
        <p:nvCxnSpPr>
          <p:cNvPr id="19" name="Straight Connector 18"/>
          <p:cNvCxnSpPr/>
          <p:nvPr/>
        </p:nvCxnSpPr>
        <p:spPr>
          <a:xfrm rot="10800000" flipV="1">
            <a:off x="2628000" y="4004297"/>
            <a:ext cx="0" cy="198000"/>
          </a:xfrm>
          <a:prstGeom prst="line">
            <a:avLst/>
          </a:prstGeom>
          <a:ln w="127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 rot="10800000" flipV="1">
            <a:off x="2744574" y="4196782"/>
            <a:ext cx="0" cy="359999"/>
          </a:xfrm>
          <a:prstGeom prst="line">
            <a:avLst/>
          </a:prstGeom>
          <a:ln w="127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rot="10800000">
            <a:off x="2627784" y="4553877"/>
            <a:ext cx="120587" cy="0"/>
          </a:xfrm>
          <a:prstGeom prst="line">
            <a:avLst/>
          </a:prstGeom>
          <a:ln w="127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 rot="10800000">
            <a:off x="2628000" y="4196782"/>
            <a:ext cx="120587" cy="0"/>
          </a:xfrm>
          <a:prstGeom prst="line">
            <a:avLst/>
          </a:prstGeom>
          <a:ln w="127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rot="10800000" flipV="1">
            <a:off x="2823774" y="4196782"/>
            <a:ext cx="0" cy="359999"/>
          </a:xfrm>
          <a:prstGeom prst="line">
            <a:avLst/>
          </a:prstGeom>
          <a:ln w="127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 rot="10800000">
            <a:off x="2818606" y="4369619"/>
            <a:ext cx="323979" cy="0"/>
          </a:xfrm>
          <a:prstGeom prst="line">
            <a:avLst/>
          </a:prstGeom>
          <a:ln w="127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5" name="Group 24"/>
          <p:cNvGrpSpPr/>
          <p:nvPr/>
        </p:nvGrpSpPr>
        <p:grpSpPr>
          <a:xfrm>
            <a:off x="1318318" y="4004297"/>
            <a:ext cx="517460" cy="775732"/>
            <a:chOff x="1311118" y="3770945"/>
            <a:chExt cx="517460" cy="775732"/>
          </a:xfrm>
        </p:grpSpPr>
        <p:cxnSp>
          <p:nvCxnSpPr>
            <p:cNvPr id="26" name="Straight Connector 25"/>
            <p:cNvCxnSpPr/>
            <p:nvPr/>
          </p:nvCxnSpPr>
          <p:spPr>
            <a:xfrm flipV="1">
              <a:off x="1818395" y="3770945"/>
              <a:ext cx="0" cy="198000"/>
            </a:xfrm>
            <a:prstGeom prst="line">
              <a:avLst/>
            </a:prstGeom>
            <a:ln w="127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 flipV="1">
              <a:off x="1713799" y="3964303"/>
              <a:ext cx="0" cy="360000"/>
            </a:xfrm>
            <a:prstGeom prst="line">
              <a:avLst/>
            </a:prstGeom>
            <a:ln w="127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>
              <a:off x="1705332" y="3967209"/>
              <a:ext cx="120587" cy="0"/>
            </a:xfrm>
            <a:prstGeom prst="line">
              <a:avLst/>
            </a:prstGeom>
            <a:ln w="127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>
              <a:off x="1707991" y="4321697"/>
              <a:ext cx="120587" cy="0"/>
            </a:xfrm>
            <a:prstGeom prst="line">
              <a:avLst/>
            </a:prstGeom>
            <a:ln w="127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 flipV="1">
              <a:off x="1635097" y="3964303"/>
              <a:ext cx="0" cy="360000"/>
            </a:xfrm>
            <a:prstGeom prst="line">
              <a:avLst/>
            </a:prstGeom>
            <a:ln w="127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>
              <a:off x="1311118" y="4143000"/>
              <a:ext cx="323979" cy="0"/>
            </a:xfrm>
            <a:prstGeom prst="line">
              <a:avLst/>
            </a:prstGeom>
            <a:ln w="127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 rot="10800000" flipV="1">
              <a:off x="1818382" y="4330677"/>
              <a:ext cx="0" cy="216000"/>
            </a:xfrm>
            <a:prstGeom prst="line">
              <a:avLst/>
            </a:prstGeom>
            <a:ln w="127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3" name="Group 32"/>
          <p:cNvGrpSpPr/>
          <p:nvPr/>
        </p:nvGrpSpPr>
        <p:grpSpPr>
          <a:xfrm>
            <a:off x="2627784" y="4971233"/>
            <a:ext cx="815622" cy="494466"/>
            <a:chOff x="2882272" y="4737881"/>
            <a:chExt cx="815622" cy="494466"/>
          </a:xfrm>
        </p:grpSpPr>
        <p:sp>
          <p:nvSpPr>
            <p:cNvPr id="34" name="Rectangle 33"/>
            <p:cNvSpPr/>
            <p:nvPr/>
          </p:nvSpPr>
          <p:spPr>
            <a:xfrm>
              <a:off x="3372581" y="4737881"/>
              <a:ext cx="325313" cy="369332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>
              <a:spAutoFit/>
            </a:bodyPr>
            <a:lstStyle/>
            <a:p>
              <a:pPr algn="ctr"/>
              <a:r>
                <a:rPr lang="sv-SE" dirty="0"/>
                <a:t>B</a:t>
              </a:r>
              <a:endParaRPr lang="sv-SE" dirty="0" smtClean="0">
                <a:solidFill>
                  <a:schemeClr val="tx1"/>
                </a:solidFill>
              </a:endParaRPr>
            </a:p>
          </p:txBody>
        </p:sp>
        <p:cxnSp>
          <p:nvCxnSpPr>
            <p:cNvPr id="35" name="Straight Connector 34"/>
            <p:cNvCxnSpPr/>
            <p:nvPr/>
          </p:nvCxnSpPr>
          <p:spPr>
            <a:xfrm rot="10800000" flipV="1">
              <a:off x="2891062" y="5100330"/>
              <a:ext cx="0" cy="132017"/>
            </a:xfrm>
            <a:prstGeom prst="line">
              <a:avLst/>
            </a:prstGeom>
            <a:ln w="127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/>
            <p:nvPr/>
          </p:nvCxnSpPr>
          <p:spPr>
            <a:xfrm rot="10800000" flipV="1">
              <a:off x="2999062" y="4746724"/>
              <a:ext cx="0" cy="360000"/>
            </a:xfrm>
            <a:prstGeom prst="line">
              <a:avLst/>
            </a:prstGeom>
            <a:ln w="127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/>
            <p:cNvCxnSpPr/>
            <p:nvPr/>
          </p:nvCxnSpPr>
          <p:spPr>
            <a:xfrm rot="10800000">
              <a:off x="2882272" y="5103819"/>
              <a:ext cx="120587" cy="0"/>
            </a:xfrm>
            <a:prstGeom prst="line">
              <a:avLst/>
            </a:prstGeom>
            <a:ln w="127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/>
            <p:nvPr/>
          </p:nvCxnSpPr>
          <p:spPr>
            <a:xfrm rot="10800000">
              <a:off x="2888079" y="4757798"/>
              <a:ext cx="120587" cy="0"/>
            </a:xfrm>
            <a:prstGeom prst="line">
              <a:avLst/>
            </a:prstGeom>
            <a:ln w="127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/>
            <p:nvPr/>
          </p:nvCxnSpPr>
          <p:spPr>
            <a:xfrm rot="10800000" flipV="1">
              <a:off x="3078262" y="4746724"/>
              <a:ext cx="0" cy="360000"/>
            </a:xfrm>
            <a:prstGeom prst="line">
              <a:avLst/>
            </a:prstGeom>
            <a:ln w="127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/>
            <p:nvPr/>
          </p:nvCxnSpPr>
          <p:spPr>
            <a:xfrm rot="10800000">
              <a:off x="3081561" y="4928028"/>
              <a:ext cx="323979" cy="0"/>
            </a:xfrm>
            <a:prstGeom prst="line">
              <a:avLst/>
            </a:prstGeom>
            <a:ln w="127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41" name="Straight Connector 40"/>
          <p:cNvCxnSpPr/>
          <p:nvPr/>
        </p:nvCxnSpPr>
        <p:spPr>
          <a:xfrm flipH="1" flipV="1">
            <a:off x="2178000" y="5465700"/>
            <a:ext cx="0" cy="293935"/>
          </a:xfrm>
          <a:prstGeom prst="line">
            <a:avLst/>
          </a:prstGeom>
          <a:ln w="127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Isosceles Triangle 41"/>
          <p:cNvSpPr/>
          <p:nvPr/>
        </p:nvSpPr>
        <p:spPr>
          <a:xfrm rot="10800000">
            <a:off x="2088000" y="5672122"/>
            <a:ext cx="194227" cy="175026"/>
          </a:xfrm>
          <a:prstGeom prst="triangle">
            <a:avLst/>
          </a:prstGeom>
          <a:solidFill>
            <a:schemeClr val="bg1"/>
          </a:solidFill>
          <a:ln w="190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grpSp>
        <p:nvGrpSpPr>
          <p:cNvPr id="43" name="Group 42"/>
          <p:cNvGrpSpPr/>
          <p:nvPr/>
        </p:nvGrpSpPr>
        <p:grpSpPr>
          <a:xfrm>
            <a:off x="2033100" y="2142000"/>
            <a:ext cx="341366" cy="389453"/>
            <a:chOff x="2033100" y="1303572"/>
            <a:chExt cx="341366" cy="389453"/>
          </a:xfrm>
        </p:grpSpPr>
        <p:cxnSp>
          <p:nvCxnSpPr>
            <p:cNvPr id="44" name="Straight Connector 43"/>
            <p:cNvCxnSpPr/>
            <p:nvPr/>
          </p:nvCxnSpPr>
          <p:spPr>
            <a:xfrm flipV="1">
              <a:off x="2203783" y="1405025"/>
              <a:ext cx="0" cy="288000"/>
            </a:xfrm>
            <a:prstGeom prst="line">
              <a:avLst/>
            </a:prstGeom>
            <a:ln w="127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44"/>
            <p:cNvCxnSpPr/>
            <p:nvPr/>
          </p:nvCxnSpPr>
          <p:spPr>
            <a:xfrm flipV="1">
              <a:off x="2033100" y="1303572"/>
              <a:ext cx="341366" cy="219677"/>
            </a:xfrm>
            <a:prstGeom prst="line">
              <a:avLst/>
            </a:prstGeom>
            <a:ln w="127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6" name="Rectangle 45"/>
          <p:cNvSpPr/>
          <p:nvPr/>
        </p:nvSpPr>
        <p:spPr>
          <a:xfrm>
            <a:off x="1187624" y="2010758"/>
            <a:ext cx="112366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sv-SE" dirty="0" smtClean="0">
                <a:solidFill>
                  <a:schemeClr val="tx1"/>
                </a:solidFill>
              </a:rPr>
              <a:t>VDD</a:t>
            </a:r>
          </a:p>
        </p:txBody>
      </p:sp>
      <p:sp>
        <p:nvSpPr>
          <p:cNvPr id="47" name="Rectangle 46"/>
          <p:cNvSpPr/>
          <p:nvPr/>
        </p:nvSpPr>
        <p:spPr>
          <a:xfrm>
            <a:off x="1144080" y="5579948"/>
            <a:ext cx="112366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sv-SE" dirty="0" smtClean="0">
                <a:solidFill>
                  <a:schemeClr val="tx1"/>
                </a:solidFill>
              </a:rPr>
              <a:t>VSS</a:t>
            </a:r>
          </a:p>
        </p:txBody>
      </p:sp>
      <p:grpSp>
        <p:nvGrpSpPr>
          <p:cNvPr id="48" name="Group 47"/>
          <p:cNvGrpSpPr/>
          <p:nvPr/>
        </p:nvGrpSpPr>
        <p:grpSpPr>
          <a:xfrm>
            <a:off x="1995097" y="4767906"/>
            <a:ext cx="193481" cy="697794"/>
            <a:chOff x="1274665" y="4530911"/>
            <a:chExt cx="193481" cy="697794"/>
          </a:xfrm>
        </p:grpSpPr>
        <p:cxnSp>
          <p:nvCxnSpPr>
            <p:cNvPr id="49" name="Straight Connector 48"/>
            <p:cNvCxnSpPr/>
            <p:nvPr/>
          </p:nvCxnSpPr>
          <p:spPr>
            <a:xfrm flipV="1">
              <a:off x="1457963" y="5096815"/>
              <a:ext cx="0" cy="131890"/>
            </a:xfrm>
            <a:prstGeom prst="line">
              <a:avLst/>
            </a:prstGeom>
            <a:ln w="127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/>
            <p:cNvCxnSpPr/>
            <p:nvPr/>
          </p:nvCxnSpPr>
          <p:spPr>
            <a:xfrm flipV="1">
              <a:off x="1353367" y="4742328"/>
              <a:ext cx="0" cy="360000"/>
            </a:xfrm>
            <a:prstGeom prst="line">
              <a:avLst/>
            </a:prstGeom>
            <a:ln w="127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Connector 50"/>
            <p:cNvCxnSpPr/>
            <p:nvPr/>
          </p:nvCxnSpPr>
          <p:spPr>
            <a:xfrm>
              <a:off x="1344900" y="4753700"/>
              <a:ext cx="120587" cy="0"/>
            </a:xfrm>
            <a:prstGeom prst="line">
              <a:avLst/>
            </a:prstGeom>
            <a:ln w="127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1"/>
            <p:cNvCxnSpPr/>
            <p:nvPr/>
          </p:nvCxnSpPr>
          <p:spPr>
            <a:xfrm>
              <a:off x="1347559" y="5099721"/>
              <a:ext cx="120587" cy="0"/>
            </a:xfrm>
            <a:prstGeom prst="line">
              <a:avLst/>
            </a:prstGeom>
            <a:ln w="127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Connector 52"/>
            <p:cNvCxnSpPr/>
            <p:nvPr/>
          </p:nvCxnSpPr>
          <p:spPr>
            <a:xfrm flipV="1">
              <a:off x="1274665" y="4742328"/>
              <a:ext cx="0" cy="360000"/>
            </a:xfrm>
            <a:prstGeom prst="line">
              <a:avLst/>
            </a:prstGeom>
            <a:ln w="127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53"/>
            <p:cNvCxnSpPr/>
            <p:nvPr/>
          </p:nvCxnSpPr>
          <p:spPr>
            <a:xfrm flipV="1">
              <a:off x="1457963" y="4530911"/>
              <a:ext cx="0" cy="216000"/>
            </a:xfrm>
            <a:prstGeom prst="line">
              <a:avLst/>
            </a:prstGeom>
            <a:ln w="127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55" name="Straight Connector 54"/>
          <p:cNvCxnSpPr/>
          <p:nvPr/>
        </p:nvCxnSpPr>
        <p:spPr>
          <a:xfrm>
            <a:off x="1458382" y="4770000"/>
            <a:ext cx="720000" cy="1"/>
          </a:xfrm>
          <a:prstGeom prst="line">
            <a:avLst/>
          </a:prstGeom>
          <a:ln w="127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/>
          <p:cNvCxnSpPr/>
          <p:nvPr/>
        </p:nvCxnSpPr>
        <p:spPr>
          <a:xfrm rot="10800000" flipV="1">
            <a:off x="2627785" y="4553352"/>
            <a:ext cx="0" cy="432000"/>
          </a:xfrm>
          <a:prstGeom prst="line">
            <a:avLst/>
          </a:prstGeom>
          <a:ln w="127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56"/>
          <p:cNvCxnSpPr/>
          <p:nvPr/>
        </p:nvCxnSpPr>
        <p:spPr>
          <a:xfrm>
            <a:off x="1818000" y="4003433"/>
            <a:ext cx="3186048" cy="0"/>
          </a:xfrm>
          <a:prstGeom prst="line">
            <a:avLst/>
          </a:prstGeom>
          <a:ln w="127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/>
          <p:cNvCxnSpPr/>
          <p:nvPr/>
        </p:nvCxnSpPr>
        <p:spPr>
          <a:xfrm>
            <a:off x="1603690" y="3226489"/>
            <a:ext cx="720000" cy="1"/>
          </a:xfrm>
          <a:prstGeom prst="line">
            <a:avLst/>
          </a:prstGeom>
          <a:ln w="127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Rectangle 58"/>
          <p:cNvSpPr/>
          <p:nvPr/>
        </p:nvSpPr>
        <p:spPr>
          <a:xfrm>
            <a:off x="522846" y="3789040"/>
            <a:ext cx="558043" cy="369332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/>
            <a:r>
              <a:rPr lang="sv-SE" dirty="0" smtClean="0"/>
              <a:t>C</a:t>
            </a:r>
            <a:r>
              <a:rPr lang="sv-SE" baseline="-25000" dirty="0" smtClean="0"/>
              <a:t>IN</a:t>
            </a:r>
            <a:endParaRPr lang="sv-SE" baseline="-25000" dirty="0" smtClean="0">
              <a:solidFill>
                <a:schemeClr val="tx1"/>
              </a:solidFill>
            </a:endParaRPr>
          </a:p>
        </p:txBody>
      </p:sp>
      <p:cxnSp>
        <p:nvCxnSpPr>
          <p:cNvPr id="60" name="Straight Connector 59"/>
          <p:cNvCxnSpPr/>
          <p:nvPr/>
        </p:nvCxnSpPr>
        <p:spPr>
          <a:xfrm flipV="1">
            <a:off x="1829644" y="3786434"/>
            <a:ext cx="0" cy="217864"/>
          </a:xfrm>
          <a:prstGeom prst="line">
            <a:avLst/>
          </a:prstGeom>
          <a:ln w="127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Connector 60"/>
          <p:cNvCxnSpPr/>
          <p:nvPr/>
        </p:nvCxnSpPr>
        <p:spPr>
          <a:xfrm>
            <a:off x="1320651" y="3600000"/>
            <a:ext cx="323979" cy="0"/>
          </a:xfrm>
          <a:prstGeom prst="line">
            <a:avLst/>
          </a:prstGeom>
          <a:ln w="127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2" name="Group 61"/>
          <p:cNvGrpSpPr/>
          <p:nvPr/>
        </p:nvGrpSpPr>
        <p:grpSpPr>
          <a:xfrm>
            <a:off x="1536630" y="3429040"/>
            <a:ext cx="307289" cy="360000"/>
            <a:chOff x="1536630" y="3109810"/>
            <a:chExt cx="307289" cy="360000"/>
          </a:xfrm>
        </p:grpSpPr>
        <p:cxnSp>
          <p:nvCxnSpPr>
            <p:cNvPr id="63" name="Straight Connector 62"/>
            <p:cNvCxnSpPr/>
            <p:nvPr/>
          </p:nvCxnSpPr>
          <p:spPr>
            <a:xfrm flipV="1">
              <a:off x="1723332" y="3109810"/>
              <a:ext cx="0" cy="360000"/>
            </a:xfrm>
            <a:prstGeom prst="line">
              <a:avLst/>
            </a:prstGeom>
            <a:ln w="127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Connector 63"/>
            <p:cNvCxnSpPr/>
            <p:nvPr/>
          </p:nvCxnSpPr>
          <p:spPr>
            <a:xfrm>
              <a:off x="1723332" y="3112716"/>
              <a:ext cx="120587" cy="0"/>
            </a:xfrm>
            <a:prstGeom prst="line">
              <a:avLst/>
            </a:prstGeom>
            <a:ln w="127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Connector 64"/>
            <p:cNvCxnSpPr/>
            <p:nvPr/>
          </p:nvCxnSpPr>
          <p:spPr>
            <a:xfrm>
              <a:off x="1717524" y="3467204"/>
              <a:ext cx="120587" cy="0"/>
            </a:xfrm>
            <a:prstGeom prst="line">
              <a:avLst/>
            </a:prstGeom>
            <a:ln w="127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Connector 65"/>
            <p:cNvCxnSpPr/>
            <p:nvPr/>
          </p:nvCxnSpPr>
          <p:spPr>
            <a:xfrm flipV="1">
              <a:off x="1644630" y="3109810"/>
              <a:ext cx="0" cy="360000"/>
            </a:xfrm>
            <a:prstGeom prst="line">
              <a:avLst/>
            </a:prstGeom>
            <a:ln w="127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7" name="Oval 66"/>
            <p:cNvSpPr>
              <a:spLocks noChangeAspect="1"/>
            </p:cNvSpPr>
            <p:nvPr/>
          </p:nvSpPr>
          <p:spPr>
            <a:xfrm>
              <a:off x="1536630" y="3224585"/>
              <a:ext cx="108000" cy="108000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</p:grpSp>
      <p:grpSp>
        <p:nvGrpSpPr>
          <p:cNvPr id="68" name="Group 67"/>
          <p:cNvGrpSpPr/>
          <p:nvPr/>
        </p:nvGrpSpPr>
        <p:grpSpPr>
          <a:xfrm>
            <a:off x="2627784" y="2528696"/>
            <a:ext cx="815622" cy="1461402"/>
            <a:chOff x="2627784" y="1750897"/>
            <a:chExt cx="815622" cy="1461402"/>
          </a:xfrm>
        </p:grpSpPr>
        <p:sp>
          <p:nvSpPr>
            <p:cNvPr id="69" name="Rectangle 68"/>
            <p:cNvSpPr/>
            <p:nvPr/>
          </p:nvSpPr>
          <p:spPr>
            <a:xfrm>
              <a:off x="3118093" y="1902191"/>
              <a:ext cx="325313" cy="369332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>
              <a:spAutoFit/>
            </a:bodyPr>
            <a:lstStyle/>
            <a:p>
              <a:pPr algn="ctr"/>
              <a:r>
                <a:rPr lang="sv-SE" dirty="0"/>
                <a:t>A</a:t>
              </a:r>
              <a:endParaRPr lang="sv-SE" dirty="0" smtClean="0">
                <a:solidFill>
                  <a:schemeClr val="tx1"/>
                </a:solidFill>
              </a:endParaRPr>
            </a:p>
          </p:txBody>
        </p:sp>
        <p:cxnSp>
          <p:nvCxnSpPr>
            <p:cNvPr id="70" name="Straight Connector 69"/>
            <p:cNvCxnSpPr/>
            <p:nvPr/>
          </p:nvCxnSpPr>
          <p:spPr>
            <a:xfrm rot="10800000" flipV="1">
              <a:off x="2628000" y="1750897"/>
              <a:ext cx="0" cy="198000"/>
            </a:xfrm>
            <a:prstGeom prst="line">
              <a:avLst/>
            </a:prstGeom>
            <a:ln w="127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traight Connector 70"/>
            <p:cNvCxnSpPr/>
            <p:nvPr/>
          </p:nvCxnSpPr>
          <p:spPr>
            <a:xfrm rot="10800000" flipV="1">
              <a:off x="2744574" y="1943382"/>
              <a:ext cx="0" cy="359999"/>
            </a:xfrm>
            <a:prstGeom prst="line">
              <a:avLst/>
            </a:prstGeom>
            <a:ln w="127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Connector 71"/>
            <p:cNvCxnSpPr/>
            <p:nvPr/>
          </p:nvCxnSpPr>
          <p:spPr>
            <a:xfrm rot="10800000">
              <a:off x="2627784" y="2300477"/>
              <a:ext cx="120587" cy="0"/>
            </a:xfrm>
            <a:prstGeom prst="line">
              <a:avLst/>
            </a:prstGeom>
            <a:ln w="127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Connector 72"/>
            <p:cNvCxnSpPr/>
            <p:nvPr/>
          </p:nvCxnSpPr>
          <p:spPr>
            <a:xfrm rot="10800000">
              <a:off x="2628000" y="1943382"/>
              <a:ext cx="120587" cy="0"/>
            </a:xfrm>
            <a:prstGeom prst="line">
              <a:avLst/>
            </a:prstGeom>
            <a:ln w="127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Connector 73"/>
            <p:cNvCxnSpPr/>
            <p:nvPr/>
          </p:nvCxnSpPr>
          <p:spPr>
            <a:xfrm rot="10800000" flipV="1">
              <a:off x="2823774" y="1943382"/>
              <a:ext cx="0" cy="359999"/>
            </a:xfrm>
            <a:prstGeom prst="line">
              <a:avLst/>
            </a:prstGeom>
            <a:ln w="127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Straight Connector 74"/>
            <p:cNvCxnSpPr/>
            <p:nvPr/>
          </p:nvCxnSpPr>
          <p:spPr>
            <a:xfrm rot="10800000">
              <a:off x="2818606" y="2116219"/>
              <a:ext cx="323979" cy="0"/>
            </a:xfrm>
            <a:prstGeom prst="line">
              <a:avLst/>
            </a:prstGeom>
            <a:ln w="127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6" name="Rectangle 75"/>
            <p:cNvSpPr/>
            <p:nvPr/>
          </p:nvSpPr>
          <p:spPr>
            <a:xfrm>
              <a:off x="3118093" y="2717833"/>
              <a:ext cx="325313" cy="369332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>
              <a:spAutoFit/>
            </a:bodyPr>
            <a:lstStyle/>
            <a:p>
              <a:pPr algn="ctr"/>
              <a:r>
                <a:rPr lang="sv-SE" dirty="0"/>
                <a:t>B</a:t>
              </a:r>
              <a:endParaRPr lang="sv-SE" dirty="0" smtClean="0">
                <a:solidFill>
                  <a:schemeClr val="tx1"/>
                </a:solidFill>
              </a:endParaRPr>
            </a:p>
          </p:txBody>
        </p:sp>
        <p:cxnSp>
          <p:nvCxnSpPr>
            <p:cNvPr id="77" name="Straight Connector 76"/>
            <p:cNvCxnSpPr/>
            <p:nvPr/>
          </p:nvCxnSpPr>
          <p:spPr>
            <a:xfrm rot="10800000" flipV="1">
              <a:off x="2628000" y="3080282"/>
              <a:ext cx="0" cy="132017"/>
            </a:xfrm>
            <a:prstGeom prst="line">
              <a:avLst/>
            </a:prstGeom>
            <a:ln w="127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Straight Connector 77"/>
            <p:cNvCxnSpPr/>
            <p:nvPr/>
          </p:nvCxnSpPr>
          <p:spPr>
            <a:xfrm rot="10800000" flipV="1">
              <a:off x="2744574" y="2726676"/>
              <a:ext cx="0" cy="360000"/>
            </a:xfrm>
            <a:prstGeom prst="line">
              <a:avLst/>
            </a:prstGeom>
            <a:ln w="127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Connector 78"/>
            <p:cNvCxnSpPr/>
            <p:nvPr/>
          </p:nvCxnSpPr>
          <p:spPr>
            <a:xfrm rot="10800000">
              <a:off x="2627784" y="3083771"/>
              <a:ext cx="120587" cy="0"/>
            </a:xfrm>
            <a:prstGeom prst="line">
              <a:avLst/>
            </a:prstGeom>
            <a:ln w="127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Straight Connector 79"/>
            <p:cNvCxnSpPr/>
            <p:nvPr/>
          </p:nvCxnSpPr>
          <p:spPr>
            <a:xfrm rot="10800000">
              <a:off x="2633591" y="2737750"/>
              <a:ext cx="120587" cy="0"/>
            </a:xfrm>
            <a:prstGeom prst="line">
              <a:avLst/>
            </a:prstGeom>
            <a:ln w="127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Straight Connector 80"/>
            <p:cNvCxnSpPr/>
            <p:nvPr/>
          </p:nvCxnSpPr>
          <p:spPr>
            <a:xfrm rot="10800000" flipV="1">
              <a:off x="2823774" y="2726676"/>
              <a:ext cx="0" cy="360000"/>
            </a:xfrm>
            <a:prstGeom prst="line">
              <a:avLst/>
            </a:prstGeom>
            <a:ln w="127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1"/>
            <p:cNvCxnSpPr/>
            <p:nvPr/>
          </p:nvCxnSpPr>
          <p:spPr>
            <a:xfrm rot="10800000">
              <a:off x="2818606" y="2906676"/>
              <a:ext cx="323979" cy="0"/>
            </a:xfrm>
            <a:prstGeom prst="line">
              <a:avLst/>
            </a:prstGeom>
            <a:ln w="127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Straight Connector 82"/>
            <p:cNvCxnSpPr/>
            <p:nvPr/>
          </p:nvCxnSpPr>
          <p:spPr>
            <a:xfrm rot="10800000" flipV="1">
              <a:off x="2627785" y="2304576"/>
              <a:ext cx="0" cy="432000"/>
            </a:xfrm>
            <a:prstGeom prst="line">
              <a:avLst/>
            </a:prstGeom>
            <a:ln w="127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4" name="Oval 83"/>
            <p:cNvSpPr>
              <a:spLocks noChangeAspect="1"/>
            </p:cNvSpPr>
            <p:nvPr/>
          </p:nvSpPr>
          <p:spPr>
            <a:xfrm>
              <a:off x="2826000" y="2060848"/>
              <a:ext cx="108000" cy="108000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85" name="Oval 84"/>
            <p:cNvSpPr>
              <a:spLocks noChangeAspect="1"/>
            </p:cNvSpPr>
            <p:nvPr/>
          </p:nvSpPr>
          <p:spPr>
            <a:xfrm>
              <a:off x="2826000" y="2852676"/>
              <a:ext cx="108000" cy="108000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</p:grpSp>
      <p:graphicFrame>
        <p:nvGraphicFramePr>
          <p:cNvPr id="86" name="Object 8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14302139"/>
              </p:ext>
            </p:extLst>
          </p:nvPr>
        </p:nvGraphicFramePr>
        <p:xfrm>
          <a:off x="3491880" y="3607004"/>
          <a:ext cx="546100" cy="390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3" name="Equation" r:id="rId5" imgW="355320" imgH="253800" progId="Equation.DSMT4">
                  <p:embed/>
                </p:oleObj>
              </mc:Choice>
              <mc:Fallback>
                <p:oleObj name="Equation" r:id="rId5" imgW="355320" imgH="253800" progId="Equation.DSMT4">
                  <p:embed/>
                  <p:pic>
                    <p:nvPicPr>
                      <p:cNvPr id="139" name="Object 1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91880" y="3607004"/>
                        <a:ext cx="546100" cy="3905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87" name="Group 86"/>
          <p:cNvGrpSpPr/>
          <p:nvPr/>
        </p:nvGrpSpPr>
        <p:grpSpPr>
          <a:xfrm>
            <a:off x="4017011" y="3672000"/>
            <a:ext cx="554989" cy="648000"/>
            <a:chOff x="4067944" y="3672000"/>
            <a:chExt cx="554989" cy="648000"/>
          </a:xfrm>
        </p:grpSpPr>
        <p:sp>
          <p:nvSpPr>
            <p:cNvPr id="88" name="Isosceles Triangle 87"/>
            <p:cNvSpPr>
              <a:spLocks noChangeAspect="1"/>
            </p:cNvSpPr>
            <p:nvPr/>
          </p:nvSpPr>
          <p:spPr>
            <a:xfrm rot="5400000" flipH="1">
              <a:off x="3973897" y="3766047"/>
              <a:ext cx="648000" cy="459906"/>
            </a:xfrm>
            <a:prstGeom prst="triangle">
              <a:avLst/>
            </a:prstGeom>
            <a:solidFill>
              <a:schemeClr val="bg1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89" name="Oval 88"/>
            <p:cNvSpPr/>
            <p:nvPr/>
          </p:nvSpPr>
          <p:spPr>
            <a:xfrm flipH="1">
              <a:off x="4514933" y="3949433"/>
              <a:ext cx="108000" cy="108000"/>
            </a:xfrm>
            <a:prstGeom prst="ellipse">
              <a:avLst/>
            </a:prstGeom>
            <a:solidFill>
              <a:schemeClr val="bg1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</p:grpSp>
      <p:cxnSp>
        <p:nvCxnSpPr>
          <p:cNvPr id="91" name="Straight Connector 90"/>
          <p:cNvCxnSpPr/>
          <p:nvPr/>
        </p:nvCxnSpPr>
        <p:spPr>
          <a:xfrm flipV="1">
            <a:off x="1321200" y="3597815"/>
            <a:ext cx="0" cy="776185"/>
          </a:xfrm>
          <a:prstGeom prst="line">
            <a:avLst/>
          </a:prstGeom>
          <a:ln w="127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Straight Connector 91"/>
          <p:cNvCxnSpPr/>
          <p:nvPr/>
        </p:nvCxnSpPr>
        <p:spPr>
          <a:xfrm>
            <a:off x="994339" y="3990099"/>
            <a:ext cx="323979" cy="0"/>
          </a:xfrm>
          <a:prstGeom prst="line">
            <a:avLst/>
          </a:prstGeom>
          <a:ln w="127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3" name="Group 92"/>
          <p:cNvGrpSpPr/>
          <p:nvPr/>
        </p:nvGrpSpPr>
        <p:grpSpPr>
          <a:xfrm>
            <a:off x="835968" y="2528696"/>
            <a:ext cx="784578" cy="697794"/>
            <a:chOff x="683568" y="4530911"/>
            <a:chExt cx="784578" cy="697794"/>
          </a:xfrm>
        </p:grpSpPr>
        <p:sp>
          <p:nvSpPr>
            <p:cNvPr id="94" name="Rectangle 93"/>
            <p:cNvSpPr/>
            <p:nvPr/>
          </p:nvSpPr>
          <p:spPr>
            <a:xfrm>
              <a:off x="683568" y="4748092"/>
              <a:ext cx="325313" cy="369332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>
              <a:spAutoFit/>
            </a:bodyPr>
            <a:lstStyle/>
            <a:p>
              <a:pPr algn="ctr"/>
              <a:r>
                <a:rPr lang="sv-SE" dirty="0"/>
                <a:t>A</a:t>
              </a:r>
              <a:endParaRPr lang="sv-SE" dirty="0" smtClean="0">
                <a:solidFill>
                  <a:schemeClr val="tx1"/>
                </a:solidFill>
              </a:endParaRPr>
            </a:p>
          </p:txBody>
        </p:sp>
        <p:cxnSp>
          <p:nvCxnSpPr>
            <p:cNvPr id="95" name="Straight Connector 94"/>
            <p:cNvCxnSpPr/>
            <p:nvPr/>
          </p:nvCxnSpPr>
          <p:spPr>
            <a:xfrm flipV="1">
              <a:off x="1457963" y="5096815"/>
              <a:ext cx="0" cy="131890"/>
            </a:xfrm>
            <a:prstGeom prst="line">
              <a:avLst/>
            </a:prstGeom>
            <a:ln w="127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6" name="Straight Connector 95"/>
            <p:cNvCxnSpPr/>
            <p:nvPr/>
          </p:nvCxnSpPr>
          <p:spPr>
            <a:xfrm flipV="1">
              <a:off x="1353367" y="4742328"/>
              <a:ext cx="0" cy="360000"/>
            </a:xfrm>
            <a:prstGeom prst="line">
              <a:avLst/>
            </a:prstGeom>
            <a:ln w="127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7" name="Straight Connector 96"/>
            <p:cNvCxnSpPr/>
            <p:nvPr/>
          </p:nvCxnSpPr>
          <p:spPr>
            <a:xfrm>
              <a:off x="1344900" y="4753700"/>
              <a:ext cx="120587" cy="0"/>
            </a:xfrm>
            <a:prstGeom prst="line">
              <a:avLst/>
            </a:prstGeom>
            <a:ln w="127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8" name="Straight Connector 97"/>
            <p:cNvCxnSpPr/>
            <p:nvPr/>
          </p:nvCxnSpPr>
          <p:spPr>
            <a:xfrm>
              <a:off x="1347559" y="5099721"/>
              <a:ext cx="120587" cy="0"/>
            </a:xfrm>
            <a:prstGeom prst="line">
              <a:avLst/>
            </a:prstGeom>
            <a:ln w="127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9" name="Straight Connector 98"/>
            <p:cNvCxnSpPr/>
            <p:nvPr/>
          </p:nvCxnSpPr>
          <p:spPr>
            <a:xfrm flipV="1">
              <a:off x="1274665" y="4742328"/>
              <a:ext cx="0" cy="360000"/>
            </a:xfrm>
            <a:prstGeom prst="line">
              <a:avLst/>
            </a:prstGeom>
            <a:ln w="127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0" name="Straight Connector 99"/>
            <p:cNvCxnSpPr/>
            <p:nvPr/>
          </p:nvCxnSpPr>
          <p:spPr>
            <a:xfrm>
              <a:off x="950686" y="4921024"/>
              <a:ext cx="323979" cy="0"/>
            </a:xfrm>
            <a:prstGeom prst="line">
              <a:avLst/>
            </a:prstGeom>
            <a:ln w="127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1" name="Straight Connector 100"/>
            <p:cNvCxnSpPr/>
            <p:nvPr/>
          </p:nvCxnSpPr>
          <p:spPr>
            <a:xfrm flipV="1">
              <a:off x="1457963" y="4530911"/>
              <a:ext cx="0" cy="216000"/>
            </a:xfrm>
            <a:prstGeom prst="line">
              <a:avLst/>
            </a:prstGeom>
            <a:ln w="127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2" name="Group 101"/>
          <p:cNvGrpSpPr/>
          <p:nvPr/>
        </p:nvGrpSpPr>
        <p:grpSpPr>
          <a:xfrm>
            <a:off x="1547664" y="2528696"/>
            <a:ext cx="784578" cy="697794"/>
            <a:chOff x="683568" y="4530911"/>
            <a:chExt cx="784578" cy="697794"/>
          </a:xfrm>
        </p:grpSpPr>
        <p:sp>
          <p:nvSpPr>
            <p:cNvPr id="103" name="Rectangle 102"/>
            <p:cNvSpPr/>
            <p:nvPr/>
          </p:nvSpPr>
          <p:spPr>
            <a:xfrm>
              <a:off x="683568" y="4748092"/>
              <a:ext cx="325313" cy="3693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sv-SE" dirty="0"/>
                <a:t>B</a:t>
              </a:r>
              <a:endParaRPr lang="sv-SE" dirty="0" smtClean="0">
                <a:solidFill>
                  <a:schemeClr val="tx1"/>
                </a:solidFill>
              </a:endParaRPr>
            </a:p>
          </p:txBody>
        </p:sp>
        <p:cxnSp>
          <p:nvCxnSpPr>
            <p:cNvPr id="104" name="Straight Connector 103"/>
            <p:cNvCxnSpPr/>
            <p:nvPr/>
          </p:nvCxnSpPr>
          <p:spPr>
            <a:xfrm flipV="1">
              <a:off x="1457963" y="5096815"/>
              <a:ext cx="0" cy="131890"/>
            </a:xfrm>
            <a:prstGeom prst="line">
              <a:avLst/>
            </a:prstGeom>
            <a:ln w="127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5" name="Straight Connector 104"/>
            <p:cNvCxnSpPr/>
            <p:nvPr/>
          </p:nvCxnSpPr>
          <p:spPr>
            <a:xfrm flipV="1">
              <a:off x="1353367" y="4742328"/>
              <a:ext cx="0" cy="360000"/>
            </a:xfrm>
            <a:prstGeom prst="line">
              <a:avLst/>
            </a:prstGeom>
            <a:ln w="127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6" name="Straight Connector 105"/>
            <p:cNvCxnSpPr/>
            <p:nvPr/>
          </p:nvCxnSpPr>
          <p:spPr>
            <a:xfrm>
              <a:off x="1344900" y="4753700"/>
              <a:ext cx="120587" cy="0"/>
            </a:xfrm>
            <a:prstGeom prst="line">
              <a:avLst/>
            </a:prstGeom>
            <a:ln w="127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7" name="Straight Connector 106"/>
            <p:cNvCxnSpPr/>
            <p:nvPr/>
          </p:nvCxnSpPr>
          <p:spPr>
            <a:xfrm>
              <a:off x="1347559" y="5099721"/>
              <a:ext cx="120587" cy="0"/>
            </a:xfrm>
            <a:prstGeom prst="line">
              <a:avLst/>
            </a:prstGeom>
            <a:ln w="127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Straight Connector 107"/>
            <p:cNvCxnSpPr/>
            <p:nvPr/>
          </p:nvCxnSpPr>
          <p:spPr>
            <a:xfrm flipV="1">
              <a:off x="1274665" y="4742328"/>
              <a:ext cx="0" cy="360000"/>
            </a:xfrm>
            <a:prstGeom prst="line">
              <a:avLst/>
            </a:prstGeom>
            <a:ln w="127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9" name="Straight Connector 108"/>
            <p:cNvCxnSpPr/>
            <p:nvPr/>
          </p:nvCxnSpPr>
          <p:spPr>
            <a:xfrm>
              <a:off x="950686" y="4921024"/>
              <a:ext cx="323979" cy="0"/>
            </a:xfrm>
            <a:prstGeom prst="line">
              <a:avLst/>
            </a:prstGeom>
            <a:ln w="127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0" name="Straight Connector 109"/>
            <p:cNvCxnSpPr/>
            <p:nvPr/>
          </p:nvCxnSpPr>
          <p:spPr>
            <a:xfrm flipV="1">
              <a:off x="1457963" y="4530911"/>
              <a:ext cx="0" cy="216000"/>
            </a:xfrm>
            <a:prstGeom prst="line">
              <a:avLst/>
            </a:prstGeom>
            <a:ln w="127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11" name="Straight Connector 110"/>
          <p:cNvCxnSpPr/>
          <p:nvPr/>
        </p:nvCxnSpPr>
        <p:spPr>
          <a:xfrm>
            <a:off x="1610782" y="2528696"/>
            <a:ext cx="1017001" cy="0"/>
          </a:xfrm>
          <a:prstGeom prst="line">
            <a:avLst/>
          </a:prstGeom>
          <a:ln w="127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Straight Connector 111"/>
          <p:cNvCxnSpPr/>
          <p:nvPr/>
        </p:nvCxnSpPr>
        <p:spPr>
          <a:xfrm rot="10800000" flipV="1">
            <a:off x="1825595" y="3226490"/>
            <a:ext cx="0" cy="216000"/>
          </a:xfrm>
          <a:prstGeom prst="line">
            <a:avLst/>
          </a:prstGeom>
          <a:ln w="127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3" name="Oval 112"/>
          <p:cNvSpPr>
            <a:spLocks noChangeAspect="1"/>
          </p:cNvSpPr>
          <p:nvPr/>
        </p:nvSpPr>
        <p:spPr>
          <a:xfrm>
            <a:off x="1299367" y="2864656"/>
            <a:ext cx="108000" cy="108000"/>
          </a:xfrm>
          <a:prstGeom prst="ellipse">
            <a:avLst/>
          </a:prstGeom>
          <a:solidFill>
            <a:schemeClr val="bg1"/>
          </a:solidFill>
          <a:ln w="127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14" name="Oval 113"/>
          <p:cNvSpPr>
            <a:spLocks noChangeAspect="1"/>
          </p:cNvSpPr>
          <p:nvPr/>
        </p:nvSpPr>
        <p:spPr>
          <a:xfrm>
            <a:off x="2020284" y="2864656"/>
            <a:ext cx="108000" cy="108000"/>
          </a:xfrm>
          <a:prstGeom prst="ellipse">
            <a:avLst/>
          </a:prstGeom>
          <a:solidFill>
            <a:schemeClr val="bg1"/>
          </a:solidFill>
          <a:ln w="127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15" name="Rectangle 114"/>
          <p:cNvSpPr/>
          <p:nvPr/>
        </p:nvSpPr>
        <p:spPr>
          <a:xfrm>
            <a:off x="1582391" y="4985087"/>
            <a:ext cx="325313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sv-SE" dirty="0"/>
              <a:t>B</a:t>
            </a:r>
            <a:endParaRPr lang="sv-SE" dirty="0" smtClean="0">
              <a:solidFill>
                <a:schemeClr val="tx1"/>
              </a:solidFill>
            </a:endParaRPr>
          </a:p>
        </p:txBody>
      </p:sp>
      <p:cxnSp>
        <p:nvCxnSpPr>
          <p:cNvPr id="116" name="Straight Connector 115"/>
          <p:cNvCxnSpPr/>
          <p:nvPr/>
        </p:nvCxnSpPr>
        <p:spPr>
          <a:xfrm>
            <a:off x="1829644" y="5158019"/>
            <a:ext cx="165453" cy="0"/>
          </a:xfrm>
          <a:prstGeom prst="line">
            <a:avLst/>
          </a:prstGeom>
          <a:ln w="127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211901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Layout </a:t>
            </a:r>
            <a:r>
              <a:rPr lang="sv-SE" dirty="0" err="1" smtClean="0"/>
              <a:t>of</a:t>
            </a:r>
            <a:r>
              <a:rPr lang="sv-SE" dirty="0" smtClean="0"/>
              <a:t> the </a:t>
            </a:r>
            <a:r>
              <a:rPr lang="sv-SE" dirty="0" err="1" smtClean="0"/>
              <a:t>carry</a:t>
            </a:r>
            <a:r>
              <a:rPr lang="sv-SE" dirty="0" smtClean="0"/>
              <a:t> cell</a:t>
            </a:r>
            <a:endParaRPr lang="sv-SE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sv-SE" dirty="0" smtClean="0"/>
              <a:t>2017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MCC092: Integrated Circuit Design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ED6E5F8-F9E8-41A2-8750-8834BED80EBD}" type="slidenum">
              <a:rPr lang="en-US" smtClean="0"/>
              <a:pPr>
                <a:defRPr/>
              </a:pPr>
              <a:t>24</a:t>
            </a:fld>
            <a:endParaRPr lang="en-US"/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6647799"/>
              </p:ext>
            </p:extLst>
          </p:nvPr>
        </p:nvGraphicFramePr>
        <p:xfrm>
          <a:off x="3326682" y="1298139"/>
          <a:ext cx="2105025" cy="392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0" name="Equation" r:id="rId3" imgW="1371600" imgH="253800" progId="Equation.DSMT4">
                  <p:embed/>
                </p:oleObj>
              </mc:Choice>
              <mc:Fallback>
                <p:oleObj name="Equation" r:id="rId3" imgW="1371600" imgH="253800" progId="Equation.DSMT4">
                  <p:embed/>
                  <p:pic>
                    <p:nvPicPr>
                      <p:cNvPr id="7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26682" y="1298139"/>
                        <a:ext cx="2105025" cy="3921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3" name="Group 2"/>
          <p:cNvGrpSpPr/>
          <p:nvPr/>
        </p:nvGrpSpPr>
        <p:grpSpPr>
          <a:xfrm>
            <a:off x="261466" y="336505"/>
            <a:ext cx="1490522" cy="1362475"/>
            <a:chOff x="950686" y="2142000"/>
            <a:chExt cx="4053362" cy="3705148"/>
          </a:xfrm>
        </p:grpSpPr>
        <p:cxnSp>
          <p:nvCxnSpPr>
            <p:cNvPr id="8" name="Straight Connector 7"/>
            <p:cNvCxnSpPr/>
            <p:nvPr/>
          </p:nvCxnSpPr>
          <p:spPr>
            <a:xfrm>
              <a:off x="1457963" y="5465699"/>
              <a:ext cx="1188000" cy="1"/>
            </a:xfrm>
            <a:prstGeom prst="line">
              <a:avLst/>
            </a:prstGeom>
            <a:ln w="127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9" name="Group 8"/>
            <p:cNvGrpSpPr/>
            <p:nvPr/>
          </p:nvGrpSpPr>
          <p:grpSpPr>
            <a:xfrm>
              <a:off x="950686" y="4767906"/>
              <a:ext cx="517460" cy="697794"/>
              <a:chOff x="950686" y="4530911"/>
              <a:chExt cx="517460" cy="697794"/>
            </a:xfrm>
          </p:grpSpPr>
          <p:cxnSp>
            <p:nvCxnSpPr>
              <p:cNvPr id="11" name="Straight Connector 10"/>
              <p:cNvCxnSpPr/>
              <p:nvPr/>
            </p:nvCxnSpPr>
            <p:spPr>
              <a:xfrm flipV="1">
                <a:off x="1457963" y="5096815"/>
                <a:ext cx="0" cy="131890"/>
              </a:xfrm>
              <a:prstGeom prst="line">
                <a:avLst/>
              </a:prstGeom>
              <a:ln w="12700"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" name="Straight Connector 11"/>
              <p:cNvCxnSpPr/>
              <p:nvPr/>
            </p:nvCxnSpPr>
            <p:spPr>
              <a:xfrm flipV="1">
                <a:off x="1353367" y="4742328"/>
                <a:ext cx="0" cy="360000"/>
              </a:xfrm>
              <a:prstGeom prst="line">
                <a:avLst/>
              </a:prstGeom>
              <a:ln w="12700"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" name="Straight Connector 12"/>
              <p:cNvCxnSpPr/>
              <p:nvPr/>
            </p:nvCxnSpPr>
            <p:spPr>
              <a:xfrm>
                <a:off x="1344900" y="4753700"/>
                <a:ext cx="120587" cy="0"/>
              </a:xfrm>
              <a:prstGeom prst="line">
                <a:avLst/>
              </a:prstGeom>
              <a:ln w="12700"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" name="Straight Connector 13"/>
              <p:cNvCxnSpPr/>
              <p:nvPr/>
            </p:nvCxnSpPr>
            <p:spPr>
              <a:xfrm>
                <a:off x="1347559" y="5099721"/>
                <a:ext cx="120587" cy="0"/>
              </a:xfrm>
              <a:prstGeom prst="line">
                <a:avLst/>
              </a:prstGeom>
              <a:ln w="12700"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" name="Straight Connector 14"/>
              <p:cNvCxnSpPr/>
              <p:nvPr/>
            </p:nvCxnSpPr>
            <p:spPr>
              <a:xfrm flipV="1">
                <a:off x="1274665" y="4742328"/>
                <a:ext cx="0" cy="360000"/>
              </a:xfrm>
              <a:prstGeom prst="line">
                <a:avLst/>
              </a:prstGeom>
              <a:ln w="12700"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" name="Straight Connector 15"/>
              <p:cNvCxnSpPr/>
              <p:nvPr/>
            </p:nvCxnSpPr>
            <p:spPr>
              <a:xfrm>
                <a:off x="950686" y="4921024"/>
                <a:ext cx="323979" cy="0"/>
              </a:xfrm>
              <a:prstGeom prst="line">
                <a:avLst/>
              </a:prstGeom>
              <a:ln w="12700"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" name="Straight Connector 16"/>
              <p:cNvCxnSpPr/>
              <p:nvPr/>
            </p:nvCxnSpPr>
            <p:spPr>
              <a:xfrm flipV="1">
                <a:off x="1457963" y="4530911"/>
                <a:ext cx="0" cy="216000"/>
              </a:xfrm>
              <a:prstGeom prst="line">
                <a:avLst/>
              </a:prstGeom>
              <a:ln w="12700"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9" name="Straight Connector 18"/>
            <p:cNvCxnSpPr/>
            <p:nvPr/>
          </p:nvCxnSpPr>
          <p:spPr>
            <a:xfrm rot="10800000" flipV="1">
              <a:off x="2628000" y="4004297"/>
              <a:ext cx="0" cy="198000"/>
            </a:xfrm>
            <a:prstGeom prst="line">
              <a:avLst/>
            </a:prstGeom>
            <a:ln w="127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rot="10800000" flipV="1">
              <a:off x="2744574" y="4196782"/>
              <a:ext cx="0" cy="359999"/>
            </a:xfrm>
            <a:prstGeom prst="line">
              <a:avLst/>
            </a:prstGeom>
            <a:ln w="127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rot="10800000">
              <a:off x="2627784" y="4553877"/>
              <a:ext cx="120587" cy="0"/>
            </a:xfrm>
            <a:prstGeom prst="line">
              <a:avLst/>
            </a:prstGeom>
            <a:ln w="127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rot="10800000">
              <a:off x="2628000" y="4196782"/>
              <a:ext cx="120587" cy="0"/>
            </a:xfrm>
            <a:prstGeom prst="line">
              <a:avLst/>
            </a:prstGeom>
            <a:ln w="127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rot="10800000" flipV="1">
              <a:off x="2823774" y="4196782"/>
              <a:ext cx="0" cy="359999"/>
            </a:xfrm>
            <a:prstGeom prst="line">
              <a:avLst/>
            </a:prstGeom>
            <a:ln w="127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 rot="10800000">
              <a:off x="2818606" y="4369619"/>
              <a:ext cx="323979" cy="0"/>
            </a:xfrm>
            <a:prstGeom prst="line">
              <a:avLst/>
            </a:prstGeom>
            <a:ln w="127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5" name="Group 24"/>
            <p:cNvGrpSpPr/>
            <p:nvPr/>
          </p:nvGrpSpPr>
          <p:grpSpPr>
            <a:xfrm>
              <a:off x="1318318" y="4004297"/>
              <a:ext cx="517460" cy="775732"/>
              <a:chOff x="1311118" y="3770945"/>
              <a:chExt cx="517460" cy="775732"/>
            </a:xfrm>
          </p:grpSpPr>
          <p:cxnSp>
            <p:nvCxnSpPr>
              <p:cNvPr id="26" name="Straight Connector 25"/>
              <p:cNvCxnSpPr/>
              <p:nvPr/>
            </p:nvCxnSpPr>
            <p:spPr>
              <a:xfrm flipV="1">
                <a:off x="1818395" y="3770945"/>
                <a:ext cx="0" cy="198000"/>
              </a:xfrm>
              <a:prstGeom prst="line">
                <a:avLst/>
              </a:prstGeom>
              <a:ln w="12700"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" name="Straight Connector 26"/>
              <p:cNvCxnSpPr/>
              <p:nvPr/>
            </p:nvCxnSpPr>
            <p:spPr>
              <a:xfrm flipV="1">
                <a:off x="1713799" y="3964303"/>
                <a:ext cx="0" cy="360000"/>
              </a:xfrm>
              <a:prstGeom prst="line">
                <a:avLst/>
              </a:prstGeom>
              <a:ln w="12700"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Straight Connector 27"/>
              <p:cNvCxnSpPr/>
              <p:nvPr/>
            </p:nvCxnSpPr>
            <p:spPr>
              <a:xfrm>
                <a:off x="1705332" y="3967209"/>
                <a:ext cx="120587" cy="0"/>
              </a:xfrm>
              <a:prstGeom prst="line">
                <a:avLst/>
              </a:prstGeom>
              <a:ln w="12700"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Straight Connector 28"/>
              <p:cNvCxnSpPr/>
              <p:nvPr/>
            </p:nvCxnSpPr>
            <p:spPr>
              <a:xfrm>
                <a:off x="1707991" y="4321697"/>
                <a:ext cx="120587" cy="0"/>
              </a:xfrm>
              <a:prstGeom prst="line">
                <a:avLst/>
              </a:prstGeom>
              <a:ln w="12700"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Straight Connector 29"/>
              <p:cNvCxnSpPr/>
              <p:nvPr/>
            </p:nvCxnSpPr>
            <p:spPr>
              <a:xfrm flipV="1">
                <a:off x="1635097" y="3964303"/>
                <a:ext cx="0" cy="360000"/>
              </a:xfrm>
              <a:prstGeom prst="line">
                <a:avLst/>
              </a:prstGeom>
              <a:ln w="12700"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" name="Straight Connector 30"/>
              <p:cNvCxnSpPr/>
              <p:nvPr/>
            </p:nvCxnSpPr>
            <p:spPr>
              <a:xfrm>
                <a:off x="1311118" y="4143000"/>
                <a:ext cx="323979" cy="0"/>
              </a:xfrm>
              <a:prstGeom prst="line">
                <a:avLst/>
              </a:prstGeom>
              <a:ln w="12700"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" name="Straight Connector 31"/>
              <p:cNvCxnSpPr/>
              <p:nvPr/>
            </p:nvCxnSpPr>
            <p:spPr>
              <a:xfrm rot="10800000" flipV="1">
                <a:off x="1818382" y="4330677"/>
                <a:ext cx="0" cy="216000"/>
              </a:xfrm>
              <a:prstGeom prst="line">
                <a:avLst/>
              </a:prstGeom>
              <a:ln w="12700"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3" name="Group 32"/>
            <p:cNvGrpSpPr/>
            <p:nvPr/>
          </p:nvGrpSpPr>
          <p:grpSpPr>
            <a:xfrm>
              <a:off x="2627784" y="4980076"/>
              <a:ext cx="523268" cy="485623"/>
              <a:chOff x="2882272" y="4746724"/>
              <a:chExt cx="523268" cy="485623"/>
            </a:xfrm>
          </p:grpSpPr>
          <p:cxnSp>
            <p:nvCxnSpPr>
              <p:cNvPr id="35" name="Straight Connector 34"/>
              <p:cNvCxnSpPr/>
              <p:nvPr/>
            </p:nvCxnSpPr>
            <p:spPr>
              <a:xfrm rot="10800000" flipV="1">
                <a:off x="2891062" y="5100330"/>
                <a:ext cx="0" cy="132017"/>
              </a:xfrm>
              <a:prstGeom prst="line">
                <a:avLst/>
              </a:prstGeom>
              <a:ln w="12700"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" name="Straight Connector 35"/>
              <p:cNvCxnSpPr/>
              <p:nvPr/>
            </p:nvCxnSpPr>
            <p:spPr>
              <a:xfrm rot="10800000" flipV="1">
                <a:off x="2999062" y="4746724"/>
                <a:ext cx="0" cy="360000"/>
              </a:xfrm>
              <a:prstGeom prst="line">
                <a:avLst/>
              </a:prstGeom>
              <a:ln w="12700"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" name="Straight Connector 36"/>
              <p:cNvCxnSpPr/>
              <p:nvPr/>
            </p:nvCxnSpPr>
            <p:spPr>
              <a:xfrm rot="10800000">
                <a:off x="2882272" y="5103819"/>
                <a:ext cx="120587" cy="0"/>
              </a:xfrm>
              <a:prstGeom prst="line">
                <a:avLst/>
              </a:prstGeom>
              <a:ln w="12700"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" name="Straight Connector 37"/>
              <p:cNvCxnSpPr/>
              <p:nvPr/>
            </p:nvCxnSpPr>
            <p:spPr>
              <a:xfrm rot="10800000">
                <a:off x="2888079" y="4757798"/>
                <a:ext cx="120587" cy="0"/>
              </a:xfrm>
              <a:prstGeom prst="line">
                <a:avLst/>
              </a:prstGeom>
              <a:ln w="12700"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" name="Straight Connector 38"/>
              <p:cNvCxnSpPr/>
              <p:nvPr/>
            </p:nvCxnSpPr>
            <p:spPr>
              <a:xfrm rot="10800000" flipV="1">
                <a:off x="3078262" y="4746724"/>
                <a:ext cx="0" cy="360000"/>
              </a:xfrm>
              <a:prstGeom prst="line">
                <a:avLst/>
              </a:prstGeom>
              <a:ln w="12700"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" name="Straight Connector 39"/>
              <p:cNvCxnSpPr/>
              <p:nvPr/>
            </p:nvCxnSpPr>
            <p:spPr>
              <a:xfrm rot="10800000">
                <a:off x="3081561" y="4928028"/>
                <a:ext cx="323979" cy="0"/>
              </a:xfrm>
              <a:prstGeom prst="line">
                <a:avLst/>
              </a:prstGeom>
              <a:ln w="12700"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41" name="Straight Connector 40"/>
            <p:cNvCxnSpPr/>
            <p:nvPr/>
          </p:nvCxnSpPr>
          <p:spPr>
            <a:xfrm flipH="1" flipV="1">
              <a:off x="2178000" y="5465700"/>
              <a:ext cx="0" cy="293935"/>
            </a:xfrm>
            <a:prstGeom prst="line">
              <a:avLst/>
            </a:prstGeom>
            <a:ln w="127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2" name="Isosceles Triangle 41"/>
            <p:cNvSpPr/>
            <p:nvPr/>
          </p:nvSpPr>
          <p:spPr>
            <a:xfrm rot="10800000">
              <a:off x="2088000" y="5672122"/>
              <a:ext cx="194227" cy="175026"/>
            </a:xfrm>
            <a:prstGeom prst="triangle">
              <a:avLst/>
            </a:prstGeom>
            <a:solidFill>
              <a:schemeClr val="bg1"/>
            </a:solidFill>
            <a:ln w="1905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grpSp>
          <p:nvGrpSpPr>
            <p:cNvPr id="43" name="Group 42"/>
            <p:cNvGrpSpPr/>
            <p:nvPr/>
          </p:nvGrpSpPr>
          <p:grpSpPr>
            <a:xfrm>
              <a:off x="2033100" y="2142000"/>
              <a:ext cx="341366" cy="389453"/>
              <a:chOff x="2033100" y="1303572"/>
              <a:chExt cx="341366" cy="389453"/>
            </a:xfrm>
          </p:grpSpPr>
          <p:cxnSp>
            <p:nvCxnSpPr>
              <p:cNvPr id="44" name="Straight Connector 43"/>
              <p:cNvCxnSpPr/>
              <p:nvPr/>
            </p:nvCxnSpPr>
            <p:spPr>
              <a:xfrm flipV="1">
                <a:off x="2203783" y="1405025"/>
                <a:ext cx="0" cy="288000"/>
              </a:xfrm>
              <a:prstGeom prst="line">
                <a:avLst/>
              </a:prstGeom>
              <a:ln w="12700"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" name="Straight Connector 44"/>
              <p:cNvCxnSpPr/>
              <p:nvPr/>
            </p:nvCxnSpPr>
            <p:spPr>
              <a:xfrm flipV="1">
                <a:off x="2033100" y="1303572"/>
                <a:ext cx="341366" cy="219677"/>
              </a:xfrm>
              <a:prstGeom prst="line">
                <a:avLst/>
              </a:prstGeom>
              <a:ln w="12700"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8" name="Group 47"/>
            <p:cNvGrpSpPr/>
            <p:nvPr/>
          </p:nvGrpSpPr>
          <p:grpSpPr>
            <a:xfrm>
              <a:off x="1995097" y="4767906"/>
              <a:ext cx="193481" cy="697794"/>
              <a:chOff x="1274665" y="4530911"/>
              <a:chExt cx="193481" cy="697794"/>
            </a:xfrm>
          </p:grpSpPr>
          <p:cxnSp>
            <p:nvCxnSpPr>
              <p:cNvPr id="49" name="Straight Connector 48"/>
              <p:cNvCxnSpPr/>
              <p:nvPr/>
            </p:nvCxnSpPr>
            <p:spPr>
              <a:xfrm flipV="1">
                <a:off x="1457963" y="5096815"/>
                <a:ext cx="0" cy="131890"/>
              </a:xfrm>
              <a:prstGeom prst="line">
                <a:avLst/>
              </a:prstGeom>
              <a:ln w="12700"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0" name="Straight Connector 49"/>
              <p:cNvCxnSpPr/>
              <p:nvPr/>
            </p:nvCxnSpPr>
            <p:spPr>
              <a:xfrm flipV="1">
                <a:off x="1353367" y="4742328"/>
                <a:ext cx="0" cy="360000"/>
              </a:xfrm>
              <a:prstGeom prst="line">
                <a:avLst/>
              </a:prstGeom>
              <a:ln w="12700"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1" name="Straight Connector 50"/>
              <p:cNvCxnSpPr/>
              <p:nvPr/>
            </p:nvCxnSpPr>
            <p:spPr>
              <a:xfrm>
                <a:off x="1344900" y="4753700"/>
                <a:ext cx="120587" cy="0"/>
              </a:xfrm>
              <a:prstGeom prst="line">
                <a:avLst/>
              </a:prstGeom>
              <a:ln w="12700"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2" name="Straight Connector 51"/>
              <p:cNvCxnSpPr/>
              <p:nvPr/>
            </p:nvCxnSpPr>
            <p:spPr>
              <a:xfrm>
                <a:off x="1347559" y="5099721"/>
                <a:ext cx="120587" cy="0"/>
              </a:xfrm>
              <a:prstGeom prst="line">
                <a:avLst/>
              </a:prstGeom>
              <a:ln w="12700"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3" name="Straight Connector 52"/>
              <p:cNvCxnSpPr/>
              <p:nvPr/>
            </p:nvCxnSpPr>
            <p:spPr>
              <a:xfrm flipV="1">
                <a:off x="1274665" y="4742328"/>
                <a:ext cx="0" cy="360000"/>
              </a:xfrm>
              <a:prstGeom prst="line">
                <a:avLst/>
              </a:prstGeom>
              <a:ln w="12700"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4" name="Straight Connector 53"/>
              <p:cNvCxnSpPr/>
              <p:nvPr/>
            </p:nvCxnSpPr>
            <p:spPr>
              <a:xfrm flipV="1">
                <a:off x="1457963" y="4530911"/>
                <a:ext cx="0" cy="216000"/>
              </a:xfrm>
              <a:prstGeom prst="line">
                <a:avLst/>
              </a:prstGeom>
              <a:ln w="12700"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55" name="Straight Connector 54"/>
            <p:cNvCxnSpPr/>
            <p:nvPr/>
          </p:nvCxnSpPr>
          <p:spPr>
            <a:xfrm>
              <a:off x="1458382" y="4770000"/>
              <a:ext cx="720000" cy="1"/>
            </a:xfrm>
            <a:prstGeom prst="line">
              <a:avLst/>
            </a:prstGeom>
            <a:ln w="127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55"/>
            <p:cNvCxnSpPr/>
            <p:nvPr/>
          </p:nvCxnSpPr>
          <p:spPr>
            <a:xfrm rot="10800000" flipV="1">
              <a:off x="2627785" y="4553352"/>
              <a:ext cx="0" cy="432000"/>
            </a:xfrm>
            <a:prstGeom prst="line">
              <a:avLst/>
            </a:prstGeom>
            <a:ln w="127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Connector 56"/>
            <p:cNvCxnSpPr/>
            <p:nvPr/>
          </p:nvCxnSpPr>
          <p:spPr>
            <a:xfrm>
              <a:off x="1818000" y="4003433"/>
              <a:ext cx="3186048" cy="0"/>
            </a:xfrm>
            <a:prstGeom prst="line">
              <a:avLst/>
            </a:prstGeom>
            <a:ln w="127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/>
            <p:cNvCxnSpPr/>
            <p:nvPr/>
          </p:nvCxnSpPr>
          <p:spPr>
            <a:xfrm>
              <a:off x="1603690" y="3226489"/>
              <a:ext cx="720000" cy="1"/>
            </a:xfrm>
            <a:prstGeom prst="line">
              <a:avLst/>
            </a:prstGeom>
            <a:ln w="127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Connector 59"/>
            <p:cNvCxnSpPr/>
            <p:nvPr/>
          </p:nvCxnSpPr>
          <p:spPr>
            <a:xfrm flipV="1">
              <a:off x="1829644" y="3786434"/>
              <a:ext cx="0" cy="217864"/>
            </a:xfrm>
            <a:prstGeom prst="line">
              <a:avLst/>
            </a:prstGeom>
            <a:ln w="127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Connector 60"/>
            <p:cNvCxnSpPr/>
            <p:nvPr/>
          </p:nvCxnSpPr>
          <p:spPr>
            <a:xfrm>
              <a:off x="1320651" y="3600000"/>
              <a:ext cx="323979" cy="0"/>
            </a:xfrm>
            <a:prstGeom prst="line">
              <a:avLst/>
            </a:prstGeom>
            <a:ln w="127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62" name="Group 61"/>
            <p:cNvGrpSpPr/>
            <p:nvPr/>
          </p:nvGrpSpPr>
          <p:grpSpPr>
            <a:xfrm>
              <a:off x="1536630" y="3429040"/>
              <a:ext cx="307289" cy="360000"/>
              <a:chOff x="1536630" y="3109810"/>
              <a:chExt cx="307289" cy="360000"/>
            </a:xfrm>
          </p:grpSpPr>
          <p:cxnSp>
            <p:nvCxnSpPr>
              <p:cNvPr id="63" name="Straight Connector 62"/>
              <p:cNvCxnSpPr/>
              <p:nvPr/>
            </p:nvCxnSpPr>
            <p:spPr>
              <a:xfrm flipV="1">
                <a:off x="1723332" y="3109810"/>
                <a:ext cx="0" cy="360000"/>
              </a:xfrm>
              <a:prstGeom prst="line">
                <a:avLst/>
              </a:prstGeom>
              <a:ln w="12700"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4" name="Straight Connector 63"/>
              <p:cNvCxnSpPr/>
              <p:nvPr/>
            </p:nvCxnSpPr>
            <p:spPr>
              <a:xfrm>
                <a:off x="1723332" y="3112716"/>
                <a:ext cx="120587" cy="0"/>
              </a:xfrm>
              <a:prstGeom prst="line">
                <a:avLst/>
              </a:prstGeom>
              <a:ln w="12700"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5" name="Straight Connector 64"/>
              <p:cNvCxnSpPr/>
              <p:nvPr/>
            </p:nvCxnSpPr>
            <p:spPr>
              <a:xfrm>
                <a:off x="1717524" y="3467204"/>
                <a:ext cx="120587" cy="0"/>
              </a:xfrm>
              <a:prstGeom prst="line">
                <a:avLst/>
              </a:prstGeom>
              <a:ln w="12700"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6" name="Straight Connector 65"/>
              <p:cNvCxnSpPr/>
              <p:nvPr/>
            </p:nvCxnSpPr>
            <p:spPr>
              <a:xfrm flipV="1">
                <a:off x="1644630" y="3109810"/>
                <a:ext cx="0" cy="360000"/>
              </a:xfrm>
              <a:prstGeom prst="line">
                <a:avLst/>
              </a:prstGeom>
              <a:ln w="12700"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67" name="Oval 66"/>
              <p:cNvSpPr>
                <a:spLocks noChangeAspect="1"/>
              </p:cNvSpPr>
              <p:nvPr/>
            </p:nvSpPr>
            <p:spPr>
              <a:xfrm>
                <a:off x="1536630" y="3224585"/>
                <a:ext cx="108000" cy="108000"/>
              </a:xfrm>
              <a:prstGeom prst="ellipse">
                <a:avLst/>
              </a:prstGeom>
              <a:solidFill>
                <a:schemeClr val="bg1"/>
              </a:solidFill>
              <a:ln w="12700">
                <a:solidFill>
                  <a:srgbClr val="0070C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</p:grpSp>
        <p:grpSp>
          <p:nvGrpSpPr>
            <p:cNvPr id="68" name="Group 67"/>
            <p:cNvGrpSpPr/>
            <p:nvPr/>
          </p:nvGrpSpPr>
          <p:grpSpPr>
            <a:xfrm>
              <a:off x="2627784" y="2528696"/>
              <a:ext cx="514801" cy="1461402"/>
              <a:chOff x="2627784" y="1750897"/>
              <a:chExt cx="514801" cy="1461402"/>
            </a:xfrm>
          </p:grpSpPr>
          <p:cxnSp>
            <p:nvCxnSpPr>
              <p:cNvPr id="70" name="Straight Connector 69"/>
              <p:cNvCxnSpPr/>
              <p:nvPr/>
            </p:nvCxnSpPr>
            <p:spPr>
              <a:xfrm rot="10800000" flipV="1">
                <a:off x="2628000" y="1750897"/>
                <a:ext cx="0" cy="198000"/>
              </a:xfrm>
              <a:prstGeom prst="line">
                <a:avLst/>
              </a:prstGeom>
              <a:ln w="12700"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1" name="Straight Connector 70"/>
              <p:cNvCxnSpPr/>
              <p:nvPr/>
            </p:nvCxnSpPr>
            <p:spPr>
              <a:xfrm rot="10800000" flipV="1">
                <a:off x="2744574" y="1943382"/>
                <a:ext cx="0" cy="359999"/>
              </a:xfrm>
              <a:prstGeom prst="line">
                <a:avLst/>
              </a:prstGeom>
              <a:ln w="12700"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2" name="Straight Connector 71"/>
              <p:cNvCxnSpPr/>
              <p:nvPr/>
            </p:nvCxnSpPr>
            <p:spPr>
              <a:xfrm rot="10800000">
                <a:off x="2627784" y="2300477"/>
                <a:ext cx="120587" cy="0"/>
              </a:xfrm>
              <a:prstGeom prst="line">
                <a:avLst/>
              </a:prstGeom>
              <a:ln w="12700"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3" name="Straight Connector 72"/>
              <p:cNvCxnSpPr/>
              <p:nvPr/>
            </p:nvCxnSpPr>
            <p:spPr>
              <a:xfrm rot="10800000">
                <a:off x="2628000" y="1943382"/>
                <a:ext cx="120587" cy="0"/>
              </a:xfrm>
              <a:prstGeom prst="line">
                <a:avLst/>
              </a:prstGeom>
              <a:ln w="12700"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4" name="Straight Connector 73"/>
              <p:cNvCxnSpPr/>
              <p:nvPr/>
            </p:nvCxnSpPr>
            <p:spPr>
              <a:xfrm rot="10800000" flipV="1">
                <a:off x="2823774" y="1943382"/>
                <a:ext cx="0" cy="359999"/>
              </a:xfrm>
              <a:prstGeom prst="line">
                <a:avLst/>
              </a:prstGeom>
              <a:ln w="12700"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5" name="Straight Connector 74"/>
              <p:cNvCxnSpPr/>
              <p:nvPr/>
            </p:nvCxnSpPr>
            <p:spPr>
              <a:xfrm rot="10800000">
                <a:off x="2818606" y="2116219"/>
                <a:ext cx="323979" cy="0"/>
              </a:xfrm>
              <a:prstGeom prst="line">
                <a:avLst/>
              </a:prstGeom>
              <a:ln w="12700"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7" name="Straight Connector 76"/>
              <p:cNvCxnSpPr/>
              <p:nvPr/>
            </p:nvCxnSpPr>
            <p:spPr>
              <a:xfrm rot="10800000" flipV="1">
                <a:off x="2628000" y="3080282"/>
                <a:ext cx="0" cy="132017"/>
              </a:xfrm>
              <a:prstGeom prst="line">
                <a:avLst/>
              </a:prstGeom>
              <a:ln w="12700"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8" name="Straight Connector 77"/>
              <p:cNvCxnSpPr/>
              <p:nvPr/>
            </p:nvCxnSpPr>
            <p:spPr>
              <a:xfrm rot="10800000" flipV="1">
                <a:off x="2744574" y="2726676"/>
                <a:ext cx="0" cy="360000"/>
              </a:xfrm>
              <a:prstGeom prst="line">
                <a:avLst/>
              </a:prstGeom>
              <a:ln w="12700"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9" name="Straight Connector 78"/>
              <p:cNvCxnSpPr/>
              <p:nvPr/>
            </p:nvCxnSpPr>
            <p:spPr>
              <a:xfrm rot="10800000">
                <a:off x="2627784" y="3083771"/>
                <a:ext cx="120587" cy="0"/>
              </a:xfrm>
              <a:prstGeom prst="line">
                <a:avLst/>
              </a:prstGeom>
              <a:ln w="12700"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0" name="Straight Connector 79"/>
              <p:cNvCxnSpPr/>
              <p:nvPr/>
            </p:nvCxnSpPr>
            <p:spPr>
              <a:xfrm rot="10800000">
                <a:off x="2633591" y="2737750"/>
                <a:ext cx="120587" cy="0"/>
              </a:xfrm>
              <a:prstGeom prst="line">
                <a:avLst/>
              </a:prstGeom>
              <a:ln w="12700"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1" name="Straight Connector 80"/>
              <p:cNvCxnSpPr/>
              <p:nvPr/>
            </p:nvCxnSpPr>
            <p:spPr>
              <a:xfrm rot="10800000" flipV="1">
                <a:off x="2823774" y="2726676"/>
                <a:ext cx="0" cy="360000"/>
              </a:xfrm>
              <a:prstGeom prst="line">
                <a:avLst/>
              </a:prstGeom>
              <a:ln w="12700"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2" name="Straight Connector 81"/>
              <p:cNvCxnSpPr/>
              <p:nvPr/>
            </p:nvCxnSpPr>
            <p:spPr>
              <a:xfrm rot="10800000">
                <a:off x="2818606" y="2906676"/>
                <a:ext cx="323979" cy="0"/>
              </a:xfrm>
              <a:prstGeom prst="line">
                <a:avLst/>
              </a:prstGeom>
              <a:ln w="12700"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3" name="Straight Connector 82"/>
              <p:cNvCxnSpPr/>
              <p:nvPr/>
            </p:nvCxnSpPr>
            <p:spPr>
              <a:xfrm rot="10800000" flipV="1">
                <a:off x="2627785" y="2304576"/>
                <a:ext cx="0" cy="432000"/>
              </a:xfrm>
              <a:prstGeom prst="line">
                <a:avLst/>
              </a:prstGeom>
              <a:ln w="12700"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84" name="Oval 83"/>
              <p:cNvSpPr>
                <a:spLocks noChangeAspect="1"/>
              </p:cNvSpPr>
              <p:nvPr/>
            </p:nvSpPr>
            <p:spPr>
              <a:xfrm>
                <a:off x="2826000" y="2060848"/>
                <a:ext cx="108000" cy="108000"/>
              </a:xfrm>
              <a:prstGeom prst="ellipse">
                <a:avLst/>
              </a:prstGeom>
              <a:solidFill>
                <a:schemeClr val="bg1"/>
              </a:solidFill>
              <a:ln w="12700">
                <a:solidFill>
                  <a:srgbClr val="0070C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  <p:sp>
            <p:nvSpPr>
              <p:cNvPr id="85" name="Oval 84"/>
              <p:cNvSpPr>
                <a:spLocks noChangeAspect="1"/>
              </p:cNvSpPr>
              <p:nvPr/>
            </p:nvSpPr>
            <p:spPr>
              <a:xfrm>
                <a:off x="2826000" y="2852676"/>
                <a:ext cx="108000" cy="108000"/>
              </a:xfrm>
              <a:prstGeom prst="ellipse">
                <a:avLst/>
              </a:prstGeom>
              <a:solidFill>
                <a:schemeClr val="bg1"/>
              </a:solidFill>
              <a:ln w="12700">
                <a:solidFill>
                  <a:srgbClr val="0070C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</p:grpSp>
        <p:grpSp>
          <p:nvGrpSpPr>
            <p:cNvPr id="87" name="Group 86"/>
            <p:cNvGrpSpPr/>
            <p:nvPr/>
          </p:nvGrpSpPr>
          <p:grpSpPr>
            <a:xfrm>
              <a:off x="4017011" y="3672000"/>
              <a:ext cx="554989" cy="648000"/>
              <a:chOff x="4067944" y="3672000"/>
              <a:chExt cx="554989" cy="648000"/>
            </a:xfrm>
          </p:grpSpPr>
          <p:sp>
            <p:nvSpPr>
              <p:cNvPr id="88" name="Isosceles Triangle 87"/>
              <p:cNvSpPr>
                <a:spLocks noChangeAspect="1"/>
              </p:cNvSpPr>
              <p:nvPr/>
            </p:nvSpPr>
            <p:spPr>
              <a:xfrm rot="5400000" flipH="1">
                <a:off x="3973897" y="3766047"/>
                <a:ext cx="648000" cy="459906"/>
              </a:xfrm>
              <a:prstGeom prst="triangle">
                <a:avLst/>
              </a:prstGeom>
              <a:solidFill>
                <a:schemeClr val="bg1"/>
              </a:solidFill>
              <a:ln>
                <a:solidFill>
                  <a:srgbClr val="0070C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  <p:sp>
            <p:nvSpPr>
              <p:cNvPr id="89" name="Oval 88"/>
              <p:cNvSpPr/>
              <p:nvPr/>
            </p:nvSpPr>
            <p:spPr>
              <a:xfrm flipH="1">
                <a:off x="4514933" y="3949433"/>
                <a:ext cx="108000" cy="108000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rgbClr val="0070C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</p:grpSp>
        <p:cxnSp>
          <p:nvCxnSpPr>
            <p:cNvPr id="91" name="Straight Connector 90"/>
            <p:cNvCxnSpPr/>
            <p:nvPr/>
          </p:nvCxnSpPr>
          <p:spPr>
            <a:xfrm flipV="1">
              <a:off x="1321200" y="3597815"/>
              <a:ext cx="0" cy="776185"/>
            </a:xfrm>
            <a:prstGeom prst="line">
              <a:avLst/>
            </a:prstGeom>
            <a:ln w="127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2" name="Straight Connector 91"/>
            <p:cNvCxnSpPr/>
            <p:nvPr/>
          </p:nvCxnSpPr>
          <p:spPr>
            <a:xfrm>
              <a:off x="994339" y="3990099"/>
              <a:ext cx="323979" cy="0"/>
            </a:xfrm>
            <a:prstGeom prst="line">
              <a:avLst/>
            </a:prstGeom>
            <a:ln w="127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93" name="Group 92"/>
            <p:cNvGrpSpPr/>
            <p:nvPr/>
          </p:nvGrpSpPr>
          <p:grpSpPr>
            <a:xfrm>
              <a:off x="1103086" y="2528696"/>
              <a:ext cx="517460" cy="697794"/>
              <a:chOff x="950686" y="4530911"/>
              <a:chExt cx="517460" cy="697794"/>
            </a:xfrm>
          </p:grpSpPr>
          <p:cxnSp>
            <p:nvCxnSpPr>
              <p:cNvPr id="95" name="Straight Connector 94"/>
              <p:cNvCxnSpPr/>
              <p:nvPr/>
            </p:nvCxnSpPr>
            <p:spPr>
              <a:xfrm flipV="1">
                <a:off x="1457963" y="5096815"/>
                <a:ext cx="0" cy="131890"/>
              </a:xfrm>
              <a:prstGeom prst="line">
                <a:avLst/>
              </a:prstGeom>
              <a:ln w="12700"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6" name="Straight Connector 95"/>
              <p:cNvCxnSpPr/>
              <p:nvPr/>
            </p:nvCxnSpPr>
            <p:spPr>
              <a:xfrm flipV="1">
                <a:off x="1353367" y="4742328"/>
                <a:ext cx="0" cy="360000"/>
              </a:xfrm>
              <a:prstGeom prst="line">
                <a:avLst/>
              </a:prstGeom>
              <a:ln w="12700"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7" name="Straight Connector 96"/>
              <p:cNvCxnSpPr/>
              <p:nvPr/>
            </p:nvCxnSpPr>
            <p:spPr>
              <a:xfrm>
                <a:off x="1344900" y="4753700"/>
                <a:ext cx="120587" cy="0"/>
              </a:xfrm>
              <a:prstGeom prst="line">
                <a:avLst/>
              </a:prstGeom>
              <a:ln w="12700"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8" name="Straight Connector 97"/>
              <p:cNvCxnSpPr/>
              <p:nvPr/>
            </p:nvCxnSpPr>
            <p:spPr>
              <a:xfrm>
                <a:off x="1347559" y="5099721"/>
                <a:ext cx="120587" cy="0"/>
              </a:xfrm>
              <a:prstGeom prst="line">
                <a:avLst/>
              </a:prstGeom>
              <a:ln w="12700"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9" name="Straight Connector 98"/>
              <p:cNvCxnSpPr/>
              <p:nvPr/>
            </p:nvCxnSpPr>
            <p:spPr>
              <a:xfrm flipV="1">
                <a:off x="1274665" y="4742328"/>
                <a:ext cx="0" cy="360000"/>
              </a:xfrm>
              <a:prstGeom prst="line">
                <a:avLst/>
              </a:prstGeom>
              <a:ln w="12700"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0" name="Straight Connector 99"/>
              <p:cNvCxnSpPr/>
              <p:nvPr/>
            </p:nvCxnSpPr>
            <p:spPr>
              <a:xfrm>
                <a:off x="950686" y="4921024"/>
                <a:ext cx="323979" cy="0"/>
              </a:xfrm>
              <a:prstGeom prst="line">
                <a:avLst/>
              </a:prstGeom>
              <a:ln w="12700"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1" name="Straight Connector 100"/>
              <p:cNvCxnSpPr/>
              <p:nvPr/>
            </p:nvCxnSpPr>
            <p:spPr>
              <a:xfrm flipV="1">
                <a:off x="1457963" y="4530911"/>
                <a:ext cx="0" cy="216000"/>
              </a:xfrm>
              <a:prstGeom prst="line">
                <a:avLst/>
              </a:prstGeom>
              <a:ln w="12700"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02" name="Group 101"/>
            <p:cNvGrpSpPr/>
            <p:nvPr/>
          </p:nvGrpSpPr>
          <p:grpSpPr>
            <a:xfrm>
              <a:off x="1814782" y="2528696"/>
              <a:ext cx="517460" cy="697794"/>
              <a:chOff x="950686" y="4530911"/>
              <a:chExt cx="517460" cy="697794"/>
            </a:xfrm>
          </p:grpSpPr>
          <p:cxnSp>
            <p:nvCxnSpPr>
              <p:cNvPr id="104" name="Straight Connector 103"/>
              <p:cNvCxnSpPr/>
              <p:nvPr/>
            </p:nvCxnSpPr>
            <p:spPr>
              <a:xfrm flipV="1">
                <a:off x="1457963" y="5096815"/>
                <a:ext cx="0" cy="131890"/>
              </a:xfrm>
              <a:prstGeom prst="line">
                <a:avLst/>
              </a:prstGeom>
              <a:ln w="12700"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5" name="Straight Connector 104"/>
              <p:cNvCxnSpPr/>
              <p:nvPr/>
            </p:nvCxnSpPr>
            <p:spPr>
              <a:xfrm flipV="1">
                <a:off x="1353367" y="4742328"/>
                <a:ext cx="0" cy="360000"/>
              </a:xfrm>
              <a:prstGeom prst="line">
                <a:avLst/>
              </a:prstGeom>
              <a:ln w="12700"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6" name="Straight Connector 105"/>
              <p:cNvCxnSpPr/>
              <p:nvPr/>
            </p:nvCxnSpPr>
            <p:spPr>
              <a:xfrm>
                <a:off x="1344900" y="4753700"/>
                <a:ext cx="120587" cy="0"/>
              </a:xfrm>
              <a:prstGeom prst="line">
                <a:avLst/>
              </a:prstGeom>
              <a:ln w="12700"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7" name="Straight Connector 106"/>
              <p:cNvCxnSpPr/>
              <p:nvPr/>
            </p:nvCxnSpPr>
            <p:spPr>
              <a:xfrm>
                <a:off x="1347559" y="5099721"/>
                <a:ext cx="120587" cy="0"/>
              </a:xfrm>
              <a:prstGeom prst="line">
                <a:avLst/>
              </a:prstGeom>
              <a:ln w="12700"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8" name="Straight Connector 107"/>
              <p:cNvCxnSpPr/>
              <p:nvPr/>
            </p:nvCxnSpPr>
            <p:spPr>
              <a:xfrm flipV="1">
                <a:off x="1274665" y="4742328"/>
                <a:ext cx="0" cy="360000"/>
              </a:xfrm>
              <a:prstGeom prst="line">
                <a:avLst/>
              </a:prstGeom>
              <a:ln w="12700"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9" name="Straight Connector 108"/>
              <p:cNvCxnSpPr/>
              <p:nvPr/>
            </p:nvCxnSpPr>
            <p:spPr>
              <a:xfrm>
                <a:off x="950686" y="4921024"/>
                <a:ext cx="323979" cy="0"/>
              </a:xfrm>
              <a:prstGeom prst="line">
                <a:avLst/>
              </a:prstGeom>
              <a:ln w="12700"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0" name="Straight Connector 109"/>
              <p:cNvCxnSpPr/>
              <p:nvPr/>
            </p:nvCxnSpPr>
            <p:spPr>
              <a:xfrm flipV="1">
                <a:off x="1457963" y="4530911"/>
                <a:ext cx="0" cy="216000"/>
              </a:xfrm>
              <a:prstGeom prst="line">
                <a:avLst/>
              </a:prstGeom>
              <a:ln w="12700"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11" name="Straight Connector 110"/>
            <p:cNvCxnSpPr/>
            <p:nvPr/>
          </p:nvCxnSpPr>
          <p:spPr>
            <a:xfrm>
              <a:off x="1610782" y="2528696"/>
              <a:ext cx="1017001" cy="0"/>
            </a:xfrm>
            <a:prstGeom prst="line">
              <a:avLst/>
            </a:prstGeom>
            <a:ln w="127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2" name="Straight Connector 111"/>
            <p:cNvCxnSpPr/>
            <p:nvPr/>
          </p:nvCxnSpPr>
          <p:spPr>
            <a:xfrm rot="10800000" flipV="1">
              <a:off x="1825595" y="3226490"/>
              <a:ext cx="0" cy="216000"/>
            </a:xfrm>
            <a:prstGeom prst="line">
              <a:avLst/>
            </a:prstGeom>
            <a:ln w="127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3" name="Oval 112"/>
            <p:cNvSpPr>
              <a:spLocks noChangeAspect="1"/>
            </p:cNvSpPr>
            <p:nvPr/>
          </p:nvSpPr>
          <p:spPr>
            <a:xfrm>
              <a:off x="1299367" y="2864656"/>
              <a:ext cx="108000" cy="108000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114" name="Oval 113"/>
            <p:cNvSpPr>
              <a:spLocks noChangeAspect="1"/>
            </p:cNvSpPr>
            <p:nvPr/>
          </p:nvSpPr>
          <p:spPr>
            <a:xfrm>
              <a:off x="2020284" y="2864656"/>
              <a:ext cx="108000" cy="108000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cxnSp>
          <p:nvCxnSpPr>
            <p:cNvPr id="116" name="Straight Connector 115"/>
            <p:cNvCxnSpPr/>
            <p:nvPr/>
          </p:nvCxnSpPr>
          <p:spPr>
            <a:xfrm>
              <a:off x="1829644" y="5158019"/>
              <a:ext cx="165453" cy="0"/>
            </a:xfrm>
            <a:prstGeom prst="line">
              <a:avLst/>
            </a:prstGeom>
            <a:ln w="127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7" name="Group 116"/>
          <p:cNvGrpSpPr/>
          <p:nvPr/>
        </p:nvGrpSpPr>
        <p:grpSpPr>
          <a:xfrm>
            <a:off x="404491" y="1900913"/>
            <a:ext cx="3737342" cy="3708284"/>
            <a:chOff x="4212000" y="1547897"/>
            <a:chExt cx="3737342" cy="3708284"/>
          </a:xfrm>
        </p:grpSpPr>
        <p:sp>
          <p:nvSpPr>
            <p:cNvPr id="118" name="Rectangle 117"/>
            <p:cNvSpPr>
              <a:spLocks noChangeAspect="1"/>
            </p:cNvSpPr>
            <p:nvPr/>
          </p:nvSpPr>
          <p:spPr bwMode="auto">
            <a:xfrm>
              <a:off x="4327275" y="1627307"/>
              <a:ext cx="3503058" cy="1910566"/>
            </a:xfrm>
            <a:prstGeom prst="rect">
              <a:avLst/>
            </a:prstGeom>
            <a:solidFill>
              <a:srgbClr val="CC9900">
                <a:alpha val="50196"/>
              </a:srgbClr>
            </a:solidFill>
            <a:ln w="25400" cap="flat" cmpd="sng" algn="ctr">
              <a:solidFill>
                <a:srgbClr val="CC9900"/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119" name="Rectangle 118"/>
            <p:cNvSpPr>
              <a:spLocks noChangeArrowheads="1"/>
            </p:cNvSpPr>
            <p:nvPr/>
          </p:nvSpPr>
          <p:spPr bwMode="auto">
            <a:xfrm>
              <a:off x="4212000" y="1627307"/>
              <a:ext cx="3737342" cy="1907202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lg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120" name="Rectangle 119"/>
            <p:cNvSpPr>
              <a:spLocks noChangeArrowheads="1"/>
            </p:cNvSpPr>
            <p:nvPr/>
          </p:nvSpPr>
          <p:spPr bwMode="auto">
            <a:xfrm>
              <a:off x="4212000" y="3537873"/>
              <a:ext cx="3737342" cy="1634676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grpSp>
          <p:nvGrpSpPr>
            <p:cNvPr id="121" name="Group 120"/>
            <p:cNvGrpSpPr>
              <a:grpSpLocks/>
            </p:cNvGrpSpPr>
            <p:nvPr/>
          </p:nvGrpSpPr>
          <p:grpSpPr bwMode="auto">
            <a:xfrm>
              <a:off x="7159217" y="2054284"/>
              <a:ext cx="542307" cy="2668333"/>
              <a:chOff x="0" y="33870"/>
              <a:chExt cx="1025525" cy="3525243"/>
            </a:xfrm>
          </p:grpSpPr>
          <p:sp>
            <p:nvSpPr>
              <p:cNvPr id="207" name="Rectangle 206"/>
              <p:cNvSpPr>
                <a:spLocks noChangeArrowheads="1"/>
              </p:cNvSpPr>
              <p:nvPr/>
            </p:nvSpPr>
            <p:spPr bwMode="auto">
              <a:xfrm>
                <a:off x="0" y="33870"/>
                <a:ext cx="1025525" cy="1385571"/>
              </a:xfrm>
              <a:prstGeom prst="rect">
                <a:avLst/>
              </a:prstGeom>
              <a:solidFill>
                <a:srgbClr val="92D050"/>
              </a:solidFill>
              <a:ln w="6350" cap="flat" cmpd="sng" algn="ctr">
                <a:solidFill>
                  <a:schemeClr val="tx1">
                    <a:lumMod val="100000"/>
                    <a:lumOff val="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ctr" anchorCtr="0" upright="1">
                <a:noAutofit/>
              </a:bodyPr>
              <a:lstStyle/>
              <a:p>
                <a:endParaRPr lang="sv-SE"/>
              </a:p>
            </p:txBody>
          </p:sp>
          <p:sp>
            <p:nvSpPr>
              <p:cNvPr id="208" name="Rectangle 207"/>
              <p:cNvSpPr>
                <a:spLocks noChangeArrowheads="1"/>
              </p:cNvSpPr>
              <p:nvPr/>
            </p:nvSpPr>
            <p:spPr bwMode="auto">
              <a:xfrm>
                <a:off x="0" y="2656778"/>
                <a:ext cx="1025525" cy="902335"/>
              </a:xfrm>
              <a:prstGeom prst="rect">
                <a:avLst/>
              </a:prstGeom>
              <a:solidFill>
                <a:srgbClr val="92D050"/>
              </a:solidFill>
              <a:ln w="6350" cap="flat" cmpd="sng" algn="ctr">
                <a:solidFill>
                  <a:schemeClr val="tx1">
                    <a:lumMod val="100000"/>
                    <a:lumOff val="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ctr" anchorCtr="0" upright="1">
                <a:noAutofit/>
              </a:bodyPr>
              <a:lstStyle/>
              <a:p>
                <a:endParaRPr lang="sv-SE"/>
              </a:p>
            </p:txBody>
          </p:sp>
        </p:grpSp>
        <p:sp>
          <p:nvSpPr>
            <p:cNvPr id="122" name="Rectangle 121"/>
            <p:cNvSpPr>
              <a:spLocks noChangeArrowheads="1"/>
            </p:cNvSpPr>
            <p:nvPr/>
          </p:nvSpPr>
          <p:spPr bwMode="auto">
            <a:xfrm>
              <a:off x="7371099" y="1836387"/>
              <a:ext cx="119009" cy="3038161"/>
            </a:xfrm>
            <a:prstGeom prst="rect">
              <a:avLst/>
            </a:prstGeom>
            <a:solidFill>
              <a:srgbClr val="FF0000"/>
            </a:solidFill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123" name="Rectangle 122"/>
            <p:cNvSpPr>
              <a:spLocks noChangeArrowheads="1"/>
            </p:cNvSpPr>
            <p:nvPr/>
          </p:nvSpPr>
          <p:spPr bwMode="auto">
            <a:xfrm>
              <a:off x="7194220" y="2276178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124" name="Rectangle 123"/>
            <p:cNvSpPr>
              <a:spLocks noChangeArrowheads="1"/>
            </p:cNvSpPr>
            <p:nvPr/>
          </p:nvSpPr>
          <p:spPr bwMode="auto">
            <a:xfrm>
              <a:off x="7194220" y="2521307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125" name="Rectangle 124"/>
            <p:cNvSpPr>
              <a:spLocks noChangeArrowheads="1"/>
            </p:cNvSpPr>
            <p:nvPr/>
          </p:nvSpPr>
          <p:spPr bwMode="auto">
            <a:xfrm>
              <a:off x="7194220" y="4127203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126" name="Rectangle 125"/>
            <p:cNvSpPr>
              <a:spLocks noChangeArrowheads="1"/>
            </p:cNvSpPr>
            <p:nvPr/>
          </p:nvSpPr>
          <p:spPr bwMode="auto">
            <a:xfrm>
              <a:off x="7194220" y="2766437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127" name="Rectangle 126"/>
            <p:cNvSpPr>
              <a:spLocks noChangeArrowheads="1"/>
            </p:cNvSpPr>
            <p:nvPr/>
          </p:nvSpPr>
          <p:spPr bwMode="auto">
            <a:xfrm>
              <a:off x="7194220" y="4373774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128" name="Rectangle 127"/>
            <p:cNvSpPr>
              <a:spLocks noChangeArrowheads="1"/>
            </p:cNvSpPr>
            <p:nvPr/>
          </p:nvSpPr>
          <p:spPr bwMode="auto">
            <a:xfrm>
              <a:off x="7551246" y="2276178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129" name="Rectangle 128"/>
            <p:cNvSpPr>
              <a:spLocks noChangeArrowheads="1"/>
            </p:cNvSpPr>
            <p:nvPr/>
          </p:nvSpPr>
          <p:spPr bwMode="auto">
            <a:xfrm>
              <a:off x="7551246" y="2521307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130" name="Rectangle 129"/>
            <p:cNvSpPr>
              <a:spLocks noChangeArrowheads="1"/>
            </p:cNvSpPr>
            <p:nvPr/>
          </p:nvSpPr>
          <p:spPr bwMode="auto">
            <a:xfrm>
              <a:off x="7551246" y="4127203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131" name="Rectangle 130"/>
            <p:cNvSpPr>
              <a:spLocks noChangeArrowheads="1"/>
            </p:cNvSpPr>
            <p:nvPr/>
          </p:nvSpPr>
          <p:spPr bwMode="auto">
            <a:xfrm>
              <a:off x="7551246" y="2766437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132" name="Rectangle 131"/>
            <p:cNvSpPr>
              <a:spLocks noChangeArrowheads="1"/>
            </p:cNvSpPr>
            <p:nvPr/>
          </p:nvSpPr>
          <p:spPr bwMode="auto">
            <a:xfrm>
              <a:off x="7551246" y="4373774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133" name="Rectangle 132"/>
            <p:cNvSpPr>
              <a:spLocks noChangeArrowheads="1"/>
            </p:cNvSpPr>
            <p:nvPr/>
          </p:nvSpPr>
          <p:spPr bwMode="auto">
            <a:xfrm>
              <a:off x="7190494" y="3255898"/>
              <a:ext cx="180000" cy="180000"/>
            </a:xfrm>
            <a:prstGeom prst="rect">
              <a:avLst/>
            </a:prstGeom>
            <a:solidFill>
              <a:srgbClr val="FF0000"/>
            </a:solidFill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134" name="Rectangle 3816"/>
            <p:cNvSpPr>
              <a:spLocks noChangeAspect="1" noChangeArrowheads="1"/>
            </p:cNvSpPr>
            <p:nvPr/>
          </p:nvSpPr>
          <p:spPr bwMode="auto">
            <a:xfrm>
              <a:off x="7218517" y="3286385"/>
              <a:ext cx="114300" cy="114300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135" name="Rectangle 134"/>
            <p:cNvSpPr>
              <a:spLocks noChangeArrowheads="1"/>
            </p:cNvSpPr>
            <p:nvPr/>
          </p:nvSpPr>
          <p:spPr bwMode="auto">
            <a:xfrm>
              <a:off x="7217396" y="3282713"/>
              <a:ext cx="119009" cy="122566"/>
            </a:xfrm>
            <a:prstGeom prst="rect">
              <a:avLst/>
            </a:prstGeom>
            <a:solidFill>
              <a:schemeClr val="tx1"/>
            </a:solidFill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136" name="Rectangle 135"/>
            <p:cNvSpPr>
              <a:spLocks noChangeArrowheads="1"/>
            </p:cNvSpPr>
            <p:nvPr/>
          </p:nvSpPr>
          <p:spPr bwMode="auto">
            <a:xfrm>
              <a:off x="4447827" y="4221489"/>
              <a:ext cx="987073" cy="340297"/>
            </a:xfrm>
            <a:prstGeom prst="rect">
              <a:avLst/>
            </a:prstGeom>
            <a:solidFill>
              <a:srgbClr val="92D050"/>
            </a:solidFill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137" name="Rectangle 136"/>
            <p:cNvSpPr>
              <a:spLocks noChangeArrowheads="1"/>
            </p:cNvSpPr>
            <p:nvPr/>
          </p:nvSpPr>
          <p:spPr bwMode="auto">
            <a:xfrm>
              <a:off x="4439281" y="2050253"/>
              <a:ext cx="987073" cy="503717"/>
            </a:xfrm>
            <a:prstGeom prst="rect">
              <a:avLst/>
            </a:prstGeom>
            <a:solidFill>
              <a:srgbClr val="92D050"/>
            </a:solidFill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138" name="Rectangle 137"/>
            <p:cNvSpPr>
              <a:spLocks noChangeArrowheads="1"/>
            </p:cNvSpPr>
            <p:nvPr/>
          </p:nvSpPr>
          <p:spPr bwMode="auto">
            <a:xfrm>
              <a:off x="5667459" y="4221489"/>
              <a:ext cx="1357167" cy="340297"/>
            </a:xfrm>
            <a:prstGeom prst="rect">
              <a:avLst/>
            </a:prstGeom>
            <a:solidFill>
              <a:srgbClr val="92D050"/>
            </a:solidFill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139" name="Rectangle 138"/>
            <p:cNvSpPr>
              <a:spLocks noChangeArrowheads="1"/>
            </p:cNvSpPr>
            <p:nvPr/>
          </p:nvSpPr>
          <p:spPr bwMode="auto">
            <a:xfrm>
              <a:off x="5667459" y="2050253"/>
              <a:ext cx="1357167" cy="503717"/>
            </a:xfrm>
            <a:prstGeom prst="rect">
              <a:avLst/>
            </a:prstGeom>
            <a:solidFill>
              <a:srgbClr val="92D050"/>
            </a:solidFill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140" name="Rectangle 139"/>
            <p:cNvSpPr>
              <a:spLocks noChangeArrowheads="1"/>
            </p:cNvSpPr>
            <p:nvPr/>
          </p:nvSpPr>
          <p:spPr bwMode="auto">
            <a:xfrm>
              <a:off x="6078944" y="2122350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141" name="Rectangle 140"/>
            <p:cNvSpPr>
              <a:spLocks noChangeArrowheads="1"/>
            </p:cNvSpPr>
            <p:nvPr/>
          </p:nvSpPr>
          <p:spPr bwMode="auto">
            <a:xfrm>
              <a:off x="6078944" y="2367479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142" name="Rectangle 141"/>
            <p:cNvSpPr>
              <a:spLocks noChangeArrowheads="1"/>
            </p:cNvSpPr>
            <p:nvPr/>
          </p:nvSpPr>
          <p:spPr bwMode="auto">
            <a:xfrm>
              <a:off x="6078944" y="4330355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143" name="Rectangle 142"/>
            <p:cNvSpPr>
              <a:spLocks noChangeArrowheads="1"/>
            </p:cNvSpPr>
            <p:nvPr/>
          </p:nvSpPr>
          <p:spPr bwMode="auto">
            <a:xfrm>
              <a:off x="5712553" y="2122350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144" name="Rectangle 143"/>
            <p:cNvSpPr>
              <a:spLocks noChangeArrowheads="1"/>
            </p:cNvSpPr>
            <p:nvPr/>
          </p:nvSpPr>
          <p:spPr bwMode="auto">
            <a:xfrm>
              <a:off x="5712553" y="2367479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145" name="Rectangle 144"/>
            <p:cNvSpPr>
              <a:spLocks noChangeArrowheads="1"/>
            </p:cNvSpPr>
            <p:nvPr/>
          </p:nvSpPr>
          <p:spPr bwMode="auto">
            <a:xfrm>
              <a:off x="5712553" y="4330355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146" name="Rectangle 145"/>
            <p:cNvSpPr>
              <a:spLocks noChangeArrowheads="1"/>
            </p:cNvSpPr>
            <p:nvPr/>
          </p:nvSpPr>
          <p:spPr bwMode="auto">
            <a:xfrm>
              <a:off x="6472518" y="2122350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147" name="Rectangle 146"/>
            <p:cNvSpPr>
              <a:spLocks noChangeArrowheads="1"/>
            </p:cNvSpPr>
            <p:nvPr/>
          </p:nvSpPr>
          <p:spPr bwMode="auto">
            <a:xfrm>
              <a:off x="6472518" y="2367479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148" name="Rectangle 147"/>
            <p:cNvSpPr>
              <a:spLocks noChangeArrowheads="1"/>
            </p:cNvSpPr>
            <p:nvPr/>
          </p:nvSpPr>
          <p:spPr bwMode="auto">
            <a:xfrm>
              <a:off x="6446880" y="4330355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149" name="Rectangle 148"/>
            <p:cNvSpPr>
              <a:spLocks noChangeArrowheads="1"/>
            </p:cNvSpPr>
            <p:nvPr/>
          </p:nvSpPr>
          <p:spPr bwMode="auto">
            <a:xfrm>
              <a:off x="6833454" y="2122350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150" name="Rectangle 149"/>
            <p:cNvSpPr>
              <a:spLocks noChangeArrowheads="1"/>
            </p:cNvSpPr>
            <p:nvPr/>
          </p:nvSpPr>
          <p:spPr bwMode="auto">
            <a:xfrm>
              <a:off x="6833454" y="2367479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151" name="Rectangle 150"/>
            <p:cNvSpPr>
              <a:spLocks noChangeArrowheads="1"/>
            </p:cNvSpPr>
            <p:nvPr/>
          </p:nvSpPr>
          <p:spPr bwMode="auto">
            <a:xfrm>
              <a:off x="6833454" y="4330355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152" name="Rectangle 151"/>
            <p:cNvSpPr>
              <a:spLocks noChangeArrowheads="1"/>
            </p:cNvSpPr>
            <p:nvPr/>
          </p:nvSpPr>
          <p:spPr bwMode="auto">
            <a:xfrm>
              <a:off x="4896793" y="2122350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153" name="Rectangle 152"/>
            <p:cNvSpPr>
              <a:spLocks noChangeArrowheads="1"/>
            </p:cNvSpPr>
            <p:nvPr/>
          </p:nvSpPr>
          <p:spPr bwMode="auto">
            <a:xfrm>
              <a:off x="4896793" y="2367479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154" name="Rectangle 153"/>
            <p:cNvSpPr>
              <a:spLocks noChangeArrowheads="1"/>
            </p:cNvSpPr>
            <p:nvPr/>
          </p:nvSpPr>
          <p:spPr bwMode="auto">
            <a:xfrm>
              <a:off x="4896793" y="4330355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155" name="Rectangle 154"/>
            <p:cNvSpPr>
              <a:spLocks noChangeArrowheads="1"/>
            </p:cNvSpPr>
            <p:nvPr/>
          </p:nvSpPr>
          <p:spPr bwMode="auto">
            <a:xfrm>
              <a:off x="5267820" y="2122350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156" name="Rectangle 155"/>
            <p:cNvSpPr>
              <a:spLocks noChangeArrowheads="1"/>
            </p:cNvSpPr>
            <p:nvPr/>
          </p:nvSpPr>
          <p:spPr bwMode="auto">
            <a:xfrm>
              <a:off x="5267820" y="2367479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157" name="Rectangle 156"/>
            <p:cNvSpPr>
              <a:spLocks noChangeArrowheads="1"/>
            </p:cNvSpPr>
            <p:nvPr/>
          </p:nvSpPr>
          <p:spPr bwMode="auto">
            <a:xfrm>
              <a:off x="5276366" y="4330355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158" name="Rectangle 157"/>
            <p:cNvSpPr>
              <a:spLocks noChangeArrowheads="1"/>
            </p:cNvSpPr>
            <p:nvPr/>
          </p:nvSpPr>
          <p:spPr bwMode="auto">
            <a:xfrm>
              <a:off x="4490763" y="2122350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159" name="Rectangle 158"/>
            <p:cNvSpPr>
              <a:spLocks noChangeArrowheads="1"/>
            </p:cNvSpPr>
            <p:nvPr/>
          </p:nvSpPr>
          <p:spPr bwMode="auto">
            <a:xfrm>
              <a:off x="4490763" y="2367479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160" name="Rectangle 159"/>
            <p:cNvSpPr>
              <a:spLocks noChangeArrowheads="1"/>
            </p:cNvSpPr>
            <p:nvPr/>
          </p:nvSpPr>
          <p:spPr bwMode="auto">
            <a:xfrm>
              <a:off x="4490763" y="4330355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161" name="Rectangle 160"/>
            <p:cNvSpPr>
              <a:spLocks noChangeArrowheads="1"/>
            </p:cNvSpPr>
            <p:nvPr/>
          </p:nvSpPr>
          <p:spPr bwMode="auto">
            <a:xfrm>
              <a:off x="4695036" y="1930113"/>
              <a:ext cx="119009" cy="2826844"/>
            </a:xfrm>
            <a:prstGeom prst="rect">
              <a:avLst/>
            </a:prstGeom>
            <a:solidFill>
              <a:srgbClr val="FF0000"/>
            </a:solidFill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162" name="Rectangle 161"/>
            <p:cNvSpPr>
              <a:spLocks noChangeArrowheads="1"/>
            </p:cNvSpPr>
            <p:nvPr/>
          </p:nvSpPr>
          <p:spPr bwMode="auto">
            <a:xfrm>
              <a:off x="5073063" y="1930113"/>
              <a:ext cx="119009" cy="2826844"/>
            </a:xfrm>
            <a:prstGeom prst="rect">
              <a:avLst/>
            </a:prstGeom>
            <a:solidFill>
              <a:srgbClr val="FF0000"/>
            </a:solidFill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163" name="Rectangle 162"/>
            <p:cNvSpPr>
              <a:spLocks noChangeArrowheads="1"/>
            </p:cNvSpPr>
            <p:nvPr/>
          </p:nvSpPr>
          <p:spPr bwMode="auto">
            <a:xfrm>
              <a:off x="6253350" y="1930113"/>
              <a:ext cx="119009" cy="2826844"/>
            </a:xfrm>
            <a:prstGeom prst="rect">
              <a:avLst/>
            </a:prstGeom>
            <a:solidFill>
              <a:srgbClr val="FF0000"/>
            </a:solidFill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164" name="Rectangle 163"/>
            <p:cNvSpPr>
              <a:spLocks noChangeArrowheads="1"/>
            </p:cNvSpPr>
            <p:nvPr/>
          </p:nvSpPr>
          <p:spPr bwMode="auto">
            <a:xfrm>
              <a:off x="6631378" y="1930113"/>
              <a:ext cx="119009" cy="2826844"/>
            </a:xfrm>
            <a:prstGeom prst="rect">
              <a:avLst/>
            </a:prstGeom>
            <a:solidFill>
              <a:srgbClr val="FF0000"/>
            </a:solidFill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grpSp>
          <p:nvGrpSpPr>
            <p:cNvPr id="165" name="Group 164"/>
            <p:cNvGrpSpPr>
              <a:grpSpLocks/>
            </p:cNvGrpSpPr>
            <p:nvPr/>
          </p:nvGrpSpPr>
          <p:grpSpPr bwMode="auto">
            <a:xfrm>
              <a:off x="6212742" y="3244538"/>
              <a:ext cx="158678" cy="163420"/>
              <a:chOff x="0" y="1"/>
              <a:chExt cx="215900" cy="215900"/>
            </a:xfrm>
          </p:grpSpPr>
          <p:sp>
            <p:nvSpPr>
              <p:cNvPr id="205" name="Rectangle 204"/>
              <p:cNvSpPr>
                <a:spLocks noChangeArrowheads="1"/>
              </p:cNvSpPr>
              <p:nvPr/>
            </p:nvSpPr>
            <p:spPr bwMode="auto">
              <a:xfrm>
                <a:off x="0" y="1"/>
                <a:ext cx="215900" cy="215900"/>
              </a:xfrm>
              <a:prstGeom prst="rect">
                <a:avLst/>
              </a:prstGeom>
              <a:solidFill>
                <a:srgbClr val="FF0000"/>
              </a:solidFill>
              <a:ln w="6350" cap="flat" cmpd="sng" algn="ctr">
                <a:solidFill>
                  <a:schemeClr val="tx1">
                    <a:lumMod val="100000"/>
                    <a:lumOff val="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ctr" anchorCtr="0" upright="1">
                <a:noAutofit/>
              </a:bodyPr>
              <a:lstStyle/>
              <a:p>
                <a:endParaRPr lang="sv-SE"/>
              </a:p>
            </p:txBody>
          </p:sp>
          <p:sp>
            <p:nvSpPr>
              <p:cNvPr id="206" name="Rectangle 205"/>
              <p:cNvSpPr>
                <a:spLocks noChangeArrowheads="1"/>
              </p:cNvSpPr>
              <p:nvPr/>
            </p:nvSpPr>
            <p:spPr bwMode="auto">
              <a:xfrm>
                <a:off x="28575" y="28575"/>
                <a:ext cx="161925" cy="161925"/>
              </a:xfrm>
              <a:prstGeom prst="rect">
                <a:avLst/>
              </a:prstGeom>
              <a:solidFill>
                <a:srgbClr val="993300"/>
              </a:solidFill>
              <a:ln w="6350" cap="flat" cmpd="sng" algn="ctr">
                <a:solidFill>
                  <a:schemeClr val="tx1">
                    <a:lumMod val="100000"/>
                    <a:lumOff val="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ctr" anchorCtr="0" upright="1">
                <a:noAutofit/>
              </a:bodyPr>
              <a:lstStyle/>
              <a:p>
                <a:endParaRPr lang="sv-SE"/>
              </a:p>
            </p:txBody>
          </p:sp>
        </p:grpSp>
        <p:grpSp>
          <p:nvGrpSpPr>
            <p:cNvPr id="166" name="Group 165"/>
            <p:cNvGrpSpPr>
              <a:grpSpLocks/>
            </p:cNvGrpSpPr>
            <p:nvPr/>
          </p:nvGrpSpPr>
          <p:grpSpPr bwMode="auto">
            <a:xfrm>
              <a:off x="6593103" y="3244538"/>
              <a:ext cx="158678" cy="163420"/>
              <a:chOff x="0" y="0"/>
              <a:chExt cx="215900" cy="215900"/>
            </a:xfrm>
          </p:grpSpPr>
          <p:sp>
            <p:nvSpPr>
              <p:cNvPr id="203" name="Rectangle 202"/>
              <p:cNvSpPr>
                <a:spLocks noChangeArrowheads="1"/>
              </p:cNvSpPr>
              <p:nvPr/>
            </p:nvSpPr>
            <p:spPr bwMode="auto">
              <a:xfrm>
                <a:off x="0" y="0"/>
                <a:ext cx="215900" cy="215900"/>
              </a:xfrm>
              <a:prstGeom prst="rect">
                <a:avLst/>
              </a:prstGeom>
              <a:solidFill>
                <a:srgbClr val="FF0000"/>
              </a:solidFill>
              <a:ln w="6350" cap="flat" cmpd="sng" algn="ctr">
                <a:solidFill>
                  <a:schemeClr val="tx1">
                    <a:lumMod val="100000"/>
                    <a:lumOff val="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ctr" anchorCtr="0" upright="1">
                <a:noAutofit/>
              </a:bodyPr>
              <a:lstStyle/>
              <a:p>
                <a:endParaRPr lang="sv-SE"/>
              </a:p>
            </p:txBody>
          </p:sp>
          <p:sp>
            <p:nvSpPr>
              <p:cNvPr id="204" name="Rectangle 203"/>
              <p:cNvSpPr>
                <a:spLocks noChangeArrowheads="1"/>
              </p:cNvSpPr>
              <p:nvPr/>
            </p:nvSpPr>
            <p:spPr bwMode="auto">
              <a:xfrm>
                <a:off x="28576" y="28576"/>
                <a:ext cx="161925" cy="161926"/>
              </a:xfrm>
              <a:prstGeom prst="rect">
                <a:avLst/>
              </a:prstGeom>
              <a:solidFill>
                <a:srgbClr val="993300"/>
              </a:solidFill>
              <a:ln w="6350" cap="flat" cmpd="sng" algn="ctr">
                <a:solidFill>
                  <a:schemeClr val="tx1">
                    <a:lumMod val="100000"/>
                    <a:lumOff val="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ctr" anchorCtr="0" upright="1">
                <a:noAutofit/>
              </a:bodyPr>
              <a:lstStyle/>
              <a:p>
                <a:endParaRPr lang="sv-SE"/>
              </a:p>
            </p:txBody>
          </p:sp>
        </p:grpSp>
        <p:sp>
          <p:nvSpPr>
            <p:cNvPr id="171" name="Rectangle 170"/>
            <p:cNvSpPr>
              <a:spLocks noChangeArrowheads="1"/>
            </p:cNvSpPr>
            <p:nvPr/>
          </p:nvSpPr>
          <p:spPr bwMode="auto">
            <a:xfrm>
              <a:off x="5879668" y="1937030"/>
              <a:ext cx="119009" cy="2826844"/>
            </a:xfrm>
            <a:prstGeom prst="rect">
              <a:avLst/>
            </a:prstGeom>
            <a:solidFill>
              <a:srgbClr val="FF0000"/>
            </a:solidFill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grpSp>
          <p:nvGrpSpPr>
            <p:cNvPr id="172" name="Group 171"/>
            <p:cNvGrpSpPr>
              <a:grpSpLocks/>
            </p:cNvGrpSpPr>
            <p:nvPr/>
          </p:nvGrpSpPr>
          <p:grpSpPr bwMode="auto">
            <a:xfrm>
              <a:off x="5839906" y="3244539"/>
              <a:ext cx="158678" cy="163419"/>
              <a:chOff x="-307136" y="-615066"/>
              <a:chExt cx="215899" cy="215899"/>
            </a:xfrm>
          </p:grpSpPr>
          <p:sp>
            <p:nvSpPr>
              <p:cNvPr id="201" name="Rectangle 200"/>
              <p:cNvSpPr>
                <a:spLocks noChangeArrowheads="1"/>
              </p:cNvSpPr>
              <p:nvPr/>
            </p:nvSpPr>
            <p:spPr bwMode="auto">
              <a:xfrm>
                <a:off x="-307136" y="-615066"/>
                <a:ext cx="215899" cy="215899"/>
              </a:xfrm>
              <a:prstGeom prst="rect">
                <a:avLst/>
              </a:prstGeom>
              <a:solidFill>
                <a:srgbClr val="FF0000"/>
              </a:solidFill>
              <a:ln w="6350" cap="flat" cmpd="sng" algn="ctr">
                <a:solidFill>
                  <a:schemeClr val="tx1">
                    <a:lumMod val="100000"/>
                    <a:lumOff val="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ctr" anchorCtr="0" upright="1">
                <a:noAutofit/>
              </a:bodyPr>
              <a:lstStyle/>
              <a:p>
                <a:endParaRPr lang="sv-SE"/>
              </a:p>
            </p:txBody>
          </p:sp>
          <p:sp>
            <p:nvSpPr>
              <p:cNvPr id="202" name="Rectangle 201"/>
              <p:cNvSpPr>
                <a:spLocks noChangeArrowheads="1"/>
              </p:cNvSpPr>
              <p:nvPr/>
            </p:nvSpPr>
            <p:spPr bwMode="auto">
              <a:xfrm>
                <a:off x="-278561" y="-586479"/>
                <a:ext cx="161922" cy="161927"/>
              </a:xfrm>
              <a:prstGeom prst="rect">
                <a:avLst/>
              </a:prstGeom>
              <a:solidFill>
                <a:srgbClr val="993300"/>
              </a:solidFill>
              <a:ln w="6350" cap="flat" cmpd="sng" algn="ctr">
                <a:solidFill>
                  <a:schemeClr val="tx1">
                    <a:lumMod val="100000"/>
                    <a:lumOff val="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ctr" anchorCtr="0" upright="1">
                <a:noAutofit/>
              </a:bodyPr>
              <a:lstStyle/>
              <a:p>
                <a:endParaRPr lang="sv-SE"/>
              </a:p>
            </p:txBody>
          </p:sp>
        </p:grpSp>
        <p:grpSp>
          <p:nvGrpSpPr>
            <p:cNvPr id="174" name="Group 173"/>
            <p:cNvGrpSpPr>
              <a:grpSpLocks/>
            </p:cNvGrpSpPr>
            <p:nvPr/>
          </p:nvGrpSpPr>
          <p:grpSpPr bwMode="auto">
            <a:xfrm>
              <a:off x="4650582" y="3245750"/>
              <a:ext cx="158678" cy="163419"/>
              <a:chOff x="0" y="-615066"/>
              <a:chExt cx="215900" cy="215899"/>
            </a:xfrm>
          </p:grpSpPr>
          <p:sp>
            <p:nvSpPr>
              <p:cNvPr id="199" name="Rectangle 198"/>
              <p:cNvSpPr>
                <a:spLocks noChangeArrowheads="1"/>
              </p:cNvSpPr>
              <p:nvPr/>
            </p:nvSpPr>
            <p:spPr bwMode="auto">
              <a:xfrm>
                <a:off x="0" y="-615066"/>
                <a:ext cx="215900" cy="215899"/>
              </a:xfrm>
              <a:prstGeom prst="rect">
                <a:avLst/>
              </a:prstGeom>
              <a:solidFill>
                <a:srgbClr val="FF0000"/>
              </a:solidFill>
              <a:ln w="6350" cap="flat" cmpd="sng" algn="ctr">
                <a:solidFill>
                  <a:schemeClr val="tx1">
                    <a:lumMod val="100000"/>
                    <a:lumOff val="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ctr" anchorCtr="0" upright="1">
                <a:noAutofit/>
              </a:bodyPr>
              <a:lstStyle/>
              <a:p>
                <a:endParaRPr lang="sv-SE"/>
              </a:p>
            </p:txBody>
          </p:sp>
          <p:sp>
            <p:nvSpPr>
              <p:cNvPr id="200" name="Rectangle 199"/>
              <p:cNvSpPr>
                <a:spLocks noChangeArrowheads="1"/>
              </p:cNvSpPr>
              <p:nvPr/>
            </p:nvSpPr>
            <p:spPr bwMode="auto">
              <a:xfrm>
                <a:off x="28576" y="-586480"/>
                <a:ext cx="161925" cy="161926"/>
              </a:xfrm>
              <a:prstGeom prst="rect">
                <a:avLst/>
              </a:prstGeom>
              <a:solidFill>
                <a:srgbClr val="993300"/>
              </a:solidFill>
              <a:ln w="6350" cap="flat" cmpd="sng" algn="ctr">
                <a:solidFill>
                  <a:schemeClr val="tx1">
                    <a:lumMod val="100000"/>
                    <a:lumOff val="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ctr" anchorCtr="0" upright="1">
                <a:noAutofit/>
              </a:bodyPr>
              <a:lstStyle/>
              <a:p>
                <a:endParaRPr lang="sv-SE"/>
              </a:p>
            </p:txBody>
          </p:sp>
        </p:grpSp>
        <p:grpSp>
          <p:nvGrpSpPr>
            <p:cNvPr id="175" name="Group 174"/>
            <p:cNvGrpSpPr>
              <a:grpSpLocks/>
            </p:cNvGrpSpPr>
            <p:nvPr/>
          </p:nvGrpSpPr>
          <p:grpSpPr bwMode="auto">
            <a:xfrm>
              <a:off x="5034157" y="3245750"/>
              <a:ext cx="158678" cy="163420"/>
              <a:chOff x="0" y="0"/>
              <a:chExt cx="215900" cy="215900"/>
            </a:xfrm>
          </p:grpSpPr>
          <p:sp>
            <p:nvSpPr>
              <p:cNvPr id="197" name="Rectangle 196"/>
              <p:cNvSpPr>
                <a:spLocks noChangeArrowheads="1"/>
              </p:cNvSpPr>
              <p:nvPr/>
            </p:nvSpPr>
            <p:spPr bwMode="auto">
              <a:xfrm>
                <a:off x="0" y="0"/>
                <a:ext cx="215900" cy="215900"/>
              </a:xfrm>
              <a:prstGeom prst="rect">
                <a:avLst/>
              </a:prstGeom>
              <a:solidFill>
                <a:srgbClr val="FF0000"/>
              </a:solidFill>
              <a:ln w="6350" cap="flat" cmpd="sng" algn="ctr">
                <a:solidFill>
                  <a:schemeClr val="tx1">
                    <a:lumMod val="100000"/>
                    <a:lumOff val="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ctr" anchorCtr="0" upright="1">
                <a:noAutofit/>
              </a:bodyPr>
              <a:lstStyle/>
              <a:p>
                <a:endParaRPr lang="sv-SE"/>
              </a:p>
            </p:txBody>
          </p:sp>
          <p:sp>
            <p:nvSpPr>
              <p:cNvPr id="198" name="Rectangle 197"/>
              <p:cNvSpPr>
                <a:spLocks noChangeArrowheads="1"/>
              </p:cNvSpPr>
              <p:nvPr/>
            </p:nvSpPr>
            <p:spPr bwMode="auto">
              <a:xfrm>
                <a:off x="28576" y="28576"/>
                <a:ext cx="161925" cy="161926"/>
              </a:xfrm>
              <a:prstGeom prst="rect">
                <a:avLst/>
              </a:prstGeom>
              <a:solidFill>
                <a:srgbClr val="993300"/>
              </a:solidFill>
              <a:ln w="6350" cap="flat" cmpd="sng" algn="ctr">
                <a:solidFill>
                  <a:schemeClr val="tx1">
                    <a:lumMod val="100000"/>
                    <a:lumOff val="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ctr" anchorCtr="0" upright="1">
                <a:noAutofit/>
              </a:bodyPr>
              <a:lstStyle/>
              <a:p>
                <a:endParaRPr lang="sv-SE"/>
              </a:p>
            </p:txBody>
          </p:sp>
        </p:grpSp>
        <p:sp>
          <p:nvSpPr>
            <p:cNvPr id="176" name="Rectangle 175"/>
            <p:cNvSpPr>
              <a:spLocks noChangeArrowheads="1"/>
            </p:cNvSpPr>
            <p:nvPr/>
          </p:nvSpPr>
          <p:spPr bwMode="auto">
            <a:xfrm>
              <a:off x="4212000" y="4684213"/>
              <a:ext cx="3737342" cy="571968"/>
            </a:xfrm>
            <a:prstGeom prst="rect">
              <a:avLst/>
            </a:prstGeom>
            <a:solidFill>
              <a:srgbClr val="558ED5">
                <a:alpha val="69803"/>
              </a:srgbClr>
            </a:solidFill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177" name="Rectangle 176"/>
            <p:cNvSpPr>
              <a:spLocks noChangeArrowheads="1"/>
            </p:cNvSpPr>
            <p:nvPr/>
          </p:nvSpPr>
          <p:spPr bwMode="auto">
            <a:xfrm>
              <a:off x="4212000" y="1548000"/>
              <a:ext cx="3737342" cy="571968"/>
            </a:xfrm>
            <a:prstGeom prst="rect">
              <a:avLst/>
            </a:prstGeom>
            <a:solidFill>
              <a:srgbClr val="558ED5">
                <a:alpha val="69803"/>
              </a:srgbClr>
            </a:solidFill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179" name="Rectangle 178"/>
            <p:cNvSpPr>
              <a:spLocks noChangeArrowheads="1"/>
            </p:cNvSpPr>
            <p:nvPr/>
          </p:nvSpPr>
          <p:spPr bwMode="auto">
            <a:xfrm>
              <a:off x="7198606" y="2274330"/>
              <a:ext cx="119009" cy="122566"/>
            </a:xfrm>
            <a:prstGeom prst="rect">
              <a:avLst/>
            </a:prstGeom>
            <a:solidFill>
              <a:schemeClr val="tx1">
                <a:lumMod val="100000"/>
                <a:lumOff val="0"/>
              </a:schemeClr>
            </a:solidFill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180" name="Rectangle 179"/>
            <p:cNvSpPr>
              <a:spLocks noChangeArrowheads="1"/>
            </p:cNvSpPr>
            <p:nvPr/>
          </p:nvSpPr>
          <p:spPr bwMode="auto">
            <a:xfrm>
              <a:off x="7198606" y="4136898"/>
              <a:ext cx="119009" cy="122566"/>
            </a:xfrm>
            <a:prstGeom prst="rect">
              <a:avLst/>
            </a:prstGeom>
            <a:solidFill>
              <a:schemeClr val="tx1">
                <a:lumMod val="100000"/>
                <a:lumOff val="0"/>
              </a:schemeClr>
            </a:solidFill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181" name="Rectangle 180"/>
            <p:cNvSpPr>
              <a:spLocks noChangeArrowheads="1"/>
            </p:cNvSpPr>
            <p:nvPr/>
          </p:nvSpPr>
          <p:spPr bwMode="auto">
            <a:xfrm>
              <a:off x="7198606" y="4382349"/>
              <a:ext cx="119009" cy="122566"/>
            </a:xfrm>
            <a:prstGeom prst="rect">
              <a:avLst/>
            </a:prstGeom>
            <a:solidFill>
              <a:schemeClr val="tx1">
                <a:lumMod val="100000"/>
                <a:lumOff val="0"/>
              </a:schemeClr>
            </a:solidFill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183" name="Rectangle 182"/>
            <p:cNvSpPr>
              <a:spLocks noChangeArrowheads="1"/>
            </p:cNvSpPr>
            <p:nvPr/>
          </p:nvSpPr>
          <p:spPr bwMode="auto">
            <a:xfrm>
              <a:off x="7550179" y="2274330"/>
              <a:ext cx="119007" cy="122566"/>
            </a:xfrm>
            <a:prstGeom prst="rect">
              <a:avLst/>
            </a:prstGeom>
            <a:solidFill>
              <a:schemeClr val="tx1">
                <a:lumMod val="100000"/>
                <a:lumOff val="0"/>
              </a:schemeClr>
            </a:solidFill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184" name="Rectangle 183"/>
            <p:cNvSpPr>
              <a:spLocks noChangeArrowheads="1"/>
            </p:cNvSpPr>
            <p:nvPr/>
          </p:nvSpPr>
          <p:spPr bwMode="auto">
            <a:xfrm>
              <a:off x="7550179" y="2522164"/>
              <a:ext cx="119007" cy="122566"/>
            </a:xfrm>
            <a:prstGeom prst="rect">
              <a:avLst/>
            </a:prstGeom>
            <a:solidFill>
              <a:schemeClr val="tx1">
                <a:lumMod val="100000"/>
                <a:lumOff val="0"/>
              </a:schemeClr>
            </a:solidFill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185" name="Rectangle 184"/>
            <p:cNvSpPr>
              <a:spLocks noChangeArrowheads="1"/>
            </p:cNvSpPr>
            <p:nvPr/>
          </p:nvSpPr>
          <p:spPr bwMode="auto">
            <a:xfrm>
              <a:off x="7550179" y="2769488"/>
              <a:ext cx="119007" cy="122566"/>
            </a:xfrm>
            <a:prstGeom prst="rect">
              <a:avLst/>
            </a:prstGeom>
            <a:solidFill>
              <a:schemeClr val="tx1">
                <a:lumMod val="100000"/>
                <a:lumOff val="0"/>
              </a:schemeClr>
            </a:solidFill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186" name="Rectangle 185"/>
            <p:cNvSpPr>
              <a:spLocks noChangeArrowheads="1"/>
            </p:cNvSpPr>
            <p:nvPr/>
          </p:nvSpPr>
          <p:spPr bwMode="auto">
            <a:xfrm>
              <a:off x="7550179" y="4128589"/>
              <a:ext cx="119007" cy="122566"/>
            </a:xfrm>
            <a:prstGeom prst="rect">
              <a:avLst/>
            </a:prstGeom>
            <a:solidFill>
              <a:schemeClr val="tx1">
                <a:lumMod val="100000"/>
                <a:lumOff val="0"/>
              </a:schemeClr>
            </a:solidFill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187" name="Rectangle 186"/>
            <p:cNvSpPr>
              <a:spLocks noChangeArrowheads="1"/>
            </p:cNvSpPr>
            <p:nvPr/>
          </p:nvSpPr>
          <p:spPr bwMode="auto">
            <a:xfrm>
              <a:off x="7550179" y="4374995"/>
              <a:ext cx="119007" cy="122566"/>
            </a:xfrm>
            <a:prstGeom prst="rect">
              <a:avLst/>
            </a:prstGeom>
            <a:solidFill>
              <a:schemeClr val="tx1">
                <a:lumMod val="100000"/>
                <a:lumOff val="0"/>
              </a:schemeClr>
            </a:solidFill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188" name="Rectangle 187"/>
            <p:cNvSpPr>
              <a:spLocks noChangeArrowheads="1"/>
            </p:cNvSpPr>
            <p:nvPr/>
          </p:nvSpPr>
          <p:spPr bwMode="auto">
            <a:xfrm>
              <a:off x="7539746" y="2240146"/>
              <a:ext cx="144000" cy="2304000"/>
            </a:xfrm>
            <a:prstGeom prst="rect">
              <a:avLst/>
            </a:prstGeom>
            <a:solidFill>
              <a:srgbClr val="0070C0">
                <a:alpha val="69803"/>
              </a:srgbClr>
            </a:solidFill>
            <a:ln w="6350" cap="flat" cmpd="sng" algn="ctr">
              <a:solidFill>
                <a:srgbClr val="0070C0">
                  <a:alpha val="69804"/>
                </a:srgb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grpSp>
          <p:nvGrpSpPr>
            <p:cNvPr id="189" name="Group 188"/>
            <p:cNvGrpSpPr/>
            <p:nvPr/>
          </p:nvGrpSpPr>
          <p:grpSpPr>
            <a:xfrm>
              <a:off x="7686811" y="3250287"/>
              <a:ext cx="180000" cy="180000"/>
              <a:chOff x="7861036" y="3523832"/>
              <a:chExt cx="180000" cy="180000"/>
            </a:xfrm>
          </p:grpSpPr>
          <p:sp>
            <p:nvSpPr>
              <p:cNvPr id="193" name="Rectangle 192"/>
              <p:cNvSpPr>
                <a:spLocks noChangeArrowheads="1"/>
              </p:cNvSpPr>
              <p:nvPr/>
            </p:nvSpPr>
            <p:spPr bwMode="auto">
              <a:xfrm>
                <a:off x="7861036" y="3523832"/>
                <a:ext cx="180000" cy="180000"/>
              </a:xfrm>
              <a:prstGeom prst="rect">
                <a:avLst/>
              </a:prstGeom>
              <a:solidFill>
                <a:srgbClr val="0070C0">
                  <a:alpha val="69804"/>
                </a:srgbClr>
              </a:solidFill>
              <a:ln w="6350" cap="flat" cmpd="sng" algn="ctr">
                <a:solidFill>
                  <a:srgbClr val="0070C0"/>
                </a:solidFill>
                <a:prstDash val="solid"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ctr" anchorCtr="0" upright="1">
                <a:noAutofit/>
              </a:bodyPr>
              <a:lstStyle/>
              <a:p>
                <a:endParaRPr lang="sv-SE"/>
              </a:p>
            </p:txBody>
          </p:sp>
          <p:sp>
            <p:nvSpPr>
              <p:cNvPr id="194" name="Rectangle 193"/>
              <p:cNvSpPr>
                <a:spLocks noChangeArrowheads="1"/>
              </p:cNvSpPr>
              <p:nvPr/>
            </p:nvSpPr>
            <p:spPr bwMode="auto">
              <a:xfrm>
                <a:off x="7891532" y="3552549"/>
                <a:ext cx="119009" cy="122566"/>
              </a:xfrm>
              <a:prstGeom prst="rect">
                <a:avLst/>
              </a:prstGeom>
              <a:solidFill>
                <a:srgbClr val="993300"/>
              </a:solidFill>
              <a:ln w="6350" cap="flat" cmpd="sng" algn="ctr">
                <a:solidFill>
                  <a:schemeClr val="tx1">
                    <a:lumMod val="100000"/>
                    <a:lumOff val="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ctr" anchorCtr="0" upright="1">
                <a:noAutofit/>
              </a:bodyPr>
              <a:lstStyle/>
              <a:p>
                <a:endParaRPr lang="sv-SE"/>
              </a:p>
            </p:txBody>
          </p:sp>
        </p:grpSp>
        <p:sp>
          <p:nvSpPr>
            <p:cNvPr id="190" name="Rectangle 3816"/>
            <p:cNvSpPr>
              <a:spLocks noChangeAspect="1" noChangeArrowheads="1"/>
            </p:cNvSpPr>
            <p:nvPr/>
          </p:nvSpPr>
          <p:spPr bwMode="auto">
            <a:xfrm>
              <a:off x="7199271" y="2522164"/>
              <a:ext cx="114300" cy="114300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191" name="Rectangle 3816"/>
            <p:cNvSpPr>
              <a:spLocks noChangeAspect="1" noChangeArrowheads="1"/>
            </p:cNvSpPr>
            <p:nvPr/>
          </p:nvSpPr>
          <p:spPr bwMode="auto">
            <a:xfrm>
              <a:off x="7199271" y="2769488"/>
              <a:ext cx="114300" cy="114300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192" name="Rectangle 191"/>
            <p:cNvSpPr>
              <a:spLocks noChangeArrowheads="1"/>
            </p:cNvSpPr>
            <p:nvPr/>
          </p:nvSpPr>
          <p:spPr bwMode="auto">
            <a:xfrm>
              <a:off x="7198309" y="1547897"/>
              <a:ext cx="126000" cy="1404000"/>
            </a:xfrm>
            <a:prstGeom prst="rect">
              <a:avLst/>
            </a:prstGeom>
            <a:solidFill>
              <a:srgbClr val="0070C0">
                <a:alpha val="69803"/>
              </a:srgbClr>
            </a:solidFill>
            <a:ln w="6350" cap="flat" cmpd="sng" algn="ctr">
              <a:solidFill>
                <a:srgbClr val="0070C0">
                  <a:alpha val="69804"/>
                </a:srgb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</p:grpSp>
      <p:sp>
        <p:nvSpPr>
          <p:cNvPr id="245" name="Rectangle 244"/>
          <p:cNvSpPr>
            <a:spLocks noChangeAspect="1"/>
          </p:cNvSpPr>
          <p:nvPr/>
        </p:nvSpPr>
        <p:spPr bwMode="auto">
          <a:xfrm>
            <a:off x="5395245" y="1980323"/>
            <a:ext cx="3061829" cy="1910566"/>
          </a:xfrm>
          <a:prstGeom prst="rect">
            <a:avLst/>
          </a:prstGeom>
          <a:solidFill>
            <a:srgbClr val="CC9900">
              <a:alpha val="50196"/>
            </a:srgbClr>
          </a:solidFill>
          <a:ln w="25400" cap="flat" cmpd="sng" algn="ctr">
            <a:solidFill>
              <a:srgbClr val="CC9900"/>
            </a:solidFill>
            <a:prstDash val="solid"/>
            <a:miter lim="800000"/>
            <a:headEnd/>
            <a:tailEnd/>
          </a:ln>
        </p:spPr>
        <p:txBody>
          <a:bodyPr rot="0" vert="horz" wrap="square" lIns="91440" tIns="45720" rIns="91440" bIns="45720" anchor="ctr" anchorCtr="0" upright="1">
            <a:noAutofit/>
          </a:bodyPr>
          <a:lstStyle/>
          <a:p>
            <a:endParaRPr lang="sv-SE"/>
          </a:p>
        </p:txBody>
      </p:sp>
      <p:sp>
        <p:nvSpPr>
          <p:cNvPr id="246" name="Rectangle 245"/>
          <p:cNvSpPr>
            <a:spLocks noChangeArrowheads="1"/>
          </p:cNvSpPr>
          <p:nvPr/>
        </p:nvSpPr>
        <p:spPr bwMode="auto">
          <a:xfrm>
            <a:off x="5296646" y="1980323"/>
            <a:ext cx="3276000" cy="1907202"/>
          </a:xfrm>
          <a:prstGeom prst="rect">
            <a:avLst/>
          </a:prstGeom>
          <a:noFill/>
          <a:ln w="6350" cap="flat" cmpd="sng" algn="ctr">
            <a:solidFill>
              <a:schemeClr val="tx1">
                <a:lumMod val="100000"/>
                <a:lumOff val="0"/>
              </a:schemeClr>
            </a:solidFill>
            <a:prstDash val="lgDashDot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rot="0" vert="horz" wrap="square" lIns="91440" tIns="45720" rIns="91440" bIns="45720" anchor="ctr" anchorCtr="0" upright="1">
            <a:noAutofit/>
          </a:bodyPr>
          <a:lstStyle/>
          <a:p>
            <a:endParaRPr lang="sv-SE"/>
          </a:p>
        </p:txBody>
      </p:sp>
      <p:sp>
        <p:nvSpPr>
          <p:cNvPr id="247" name="Rectangle 246"/>
          <p:cNvSpPr>
            <a:spLocks noChangeArrowheads="1"/>
          </p:cNvSpPr>
          <p:nvPr/>
        </p:nvSpPr>
        <p:spPr bwMode="auto">
          <a:xfrm>
            <a:off x="5296646" y="3890889"/>
            <a:ext cx="3276000" cy="1634676"/>
          </a:xfrm>
          <a:prstGeom prst="rect">
            <a:avLst/>
          </a:prstGeom>
          <a:noFill/>
          <a:ln w="6350" cap="flat" cmpd="sng" algn="ctr">
            <a:solidFill>
              <a:schemeClr val="tx1">
                <a:lumMod val="100000"/>
                <a:lumOff val="0"/>
              </a:schemeClr>
            </a:solidFill>
            <a:prstDash val="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rot="0" vert="horz" wrap="square" lIns="91440" tIns="45720" rIns="91440" bIns="45720" anchor="ctr" anchorCtr="0" upright="1">
            <a:noAutofit/>
          </a:bodyPr>
          <a:lstStyle/>
          <a:p>
            <a:endParaRPr lang="sv-SE"/>
          </a:p>
        </p:txBody>
      </p:sp>
      <p:grpSp>
        <p:nvGrpSpPr>
          <p:cNvPr id="248" name="Group 247"/>
          <p:cNvGrpSpPr>
            <a:grpSpLocks/>
          </p:cNvGrpSpPr>
          <p:nvPr/>
        </p:nvGrpSpPr>
        <p:grpSpPr bwMode="auto">
          <a:xfrm>
            <a:off x="7785959" y="2407300"/>
            <a:ext cx="542307" cy="2668333"/>
            <a:chOff x="0" y="33870"/>
            <a:chExt cx="1025525" cy="3525243"/>
          </a:xfrm>
        </p:grpSpPr>
        <p:sp>
          <p:nvSpPr>
            <p:cNvPr id="325" name="Rectangle 324"/>
            <p:cNvSpPr>
              <a:spLocks noChangeArrowheads="1"/>
            </p:cNvSpPr>
            <p:nvPr/>
          </p:nvSpPr>
          <p:spPr bwMode="auto">
            <a:xfrm>
              <a:off x="0" y="33870"/>
              <a:ext cx="1025525" cy="1385571"/>
            </a:xfrm>
            <a:prstGeom prst="rect">
              <a:avLst/>
            </a:prstGeom>
            <a:solidFill>
              <a:srgbClr val="92D050"/>
            </a:solidFill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326" name="Rectangle 325"/>
            <p:cNvSpPr>
              <a:spLocks noChangeArrowheads="1"/>
            </p:cNvSpPr>
            <p:nvPr/>
          </p:nvSpPr>
          <p:spPr bwMode="auto">
            <a:xfrm>
              <a:off x="0" y="2656778"/>
              <a:ext cx="1025525" cy="902335"/>
            </a:xfrm>
            <a:prstGeom prst="rect">
              <a:avLst/>
            </a:prstGeom>
            <a:solidFill>
              <a:srgbClr val="92D050"/>
            </a:solidFill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</p:grpSp>
      <p:sp>
        <p:nvSpPr>
          <p:cNvPr id="249" name="Rectangle 248"/>
          <p:cNvSpPr>
            <a:spLocks noChangeArrowheads="1"/>
          </p:cNvSpPr>
          <p:nvPr/>
        </p:nvSpPr>
        <p:spPr bwMode="auto">
          <a:xfrm>
            <a:off x="7997841" y="2189403"/>
            <a:ext cx="119009" cy="3038161"/>
          </a:xfrm>
          <a:prstGeom prst="rect">
            <a:avLst/>
          </a:prstGeom>
          <a:solidFill>
            <a:srgbClr val="FF0000"/>
          </a:solidFill>
          <a:ln w="6350" cap="flat" cmpd="sng" algn="ctr">
            <a:solidFill>
              <a:schemeClr val="tx1">
                <a:lumMod val="100000"/>
                <a:lumOff val="0"/>
              </a:schemeClr>
            </a:solidFill>
            <a:prstDash val="solid"/>
            <a:miter lim="800000"/>
            <a:headEnd/>
            <a:tailEnd/>
          </a:ln>
        </p:spPr>
        <p:txBody>
          <a:bodyPr rot="0" vert="horz" wrap="square" lIns="91440" tIns="45720" rIns="91440" bIns="45720" anchor="ctr" anchorCtr="0" upright="1">
            <a:noAutofit/>
          </a:bodyPr>
          <a:lstStyle/>
          <a:p>
            <a:endParaRPr lang="sv-SE"/>
          </a:p>
        </p:txBody>
      </p:sp>
      <p:sp>
        <p:nvSpPr>
          <p:cNvPr id="250" name="Rectangle 249"/>
          <p:cNvSpPr>
            <a:spLocks noChangeArrowheads="1"/>
          </p:cNvSpPr>
          <p:nvPr/>
        </p:nvSpPr>
        <p:spPr bwMode="auto">
          <a:xfrm>
            <a:off x="7820962" y="2629194"/>
            <a:ext cx="119009" cy="122565"/>
          </a:xfrm>
          <a:prstGeom prst="rect">
            <a:avLst/>
          </a:prstGeom>
          <a:noFill/>
          <a:ln w="6350" cap="flat" cmpd="sng" algn="ctr">
            <a:solidFill>
              <a:schemeClr val="tx1">
                <a:lumMod val="100000"/>
                <a:lumOff val="0"/>
              </a:schemeClr>
            </a:solidFill>
            <a:prstDash val="dash"/>
            <a:miter lim="800000"/>
            <a:headEnd/>
            <a:tailEnd/>
          </a:ln>
        </p:spPr>
        <p:txBody>
          <a:bodyPr rot="0" vert="horz" wrap="square" lIns="91440" tIns="45720" rIns="91440" bIns="45720" anchor="ctr" anchorCtr="0" upright="1">
            <a:noAutofit/>
          </a:bodyPr>
          <a:lstStyle/>
          <a:p>
            <a:endParaRPr lang="sv-SE"/>
          </a:p>
        </p:txBody>
      </p:sp>
      <p:sp>
        <p:nvSpPr>
          <p:cNvPr id="251" name="Rectangle 250"/>
          <p:cNvSpPr>
            <a:spLocks noChangeArrowheads="1"/>
          </p:cNvSpPr>
          <p:nvPr/>
        </p:nvSpPr>
        <p:spPr bwMode="auto">
          <a:xfrm>
            <a:off x="7820962" y="2874323"/>
            <a:ext cx="119009" cy="122565"/>
          </a:xfrm>
          <a:prstGeom prst="rect">
            <a:avLst/>
          </a:prstGeom>
          <a:noFill/>
          <a:ln w="6350" cap="flat" cmpd="sng" algn="ctr">
            <a:solidFill>
              <a:schemeClr val="tx1">
                <a:lumMod val="100000"/>
                <a:lumOff val="0"/>
              </a:schemeClr>
            </a:solidFill>
            <a:prstDash val="dash"/>
            <a:miter lim="800000"/>
            <a:headEnd/>
            <a:tailEnd/>
          </a:ln>
        </p:spPr>
        <p:txBody>
          <a:bodyPr rot="0" vert="horz" wrap="square" lIns="91440" tIns="45720" rIns="91440" bIns="45720" anchor="ctr" anchorCtr="0" upright="1">
            <a:noAutofit/>
          </a:bodyPr>
          <a:lstStyle/>
          <a:p>
            <a:endParaRPr lang="sv-SE"/>
          </a:p>
        </p:txBody>
      </p:sp>
      <p:sp>
        <p:nvSpPr>
          <p:cNvPr id="252" name="Rectangle 251"/>
          <p:cNvSpPr>
            <a:spLocks noChangeArrowheads="1"/>
          </p:cNvSpPr>
          <p:nvPr/>
        </p:nvSpPr>
        <p:spPr bwMode="auto">
          <a:xfrm>
            <a:off x="7820962" y="4480219"/>
            <a:ext cx="119009" cy="122565"/>
          </a:xfrm>
          <a:prstGeom prst="rect">
            <a:avLst/>
          </a:prstGeom>
          <a:noFill/>
          <a:ln w="6350" cap="flat" cmpd="sng" algn="ctr">
            <a:solidFill>
              <a:schemeClr val="tx1">
                <a:lumMod val="100000"/>
                <a:lumOff val="0"/>
              </a:schemeClr>
            </a:solidFill>
            <a:prstDash val="dash"/>
            <a:miter lim="800000"/>
            <a:headEnd/>
            <a:tailEnd/>
          </a:ln>
        </p:spPr>
        <p:txBody>
          <a:bodyPr rot="0" vert="horz" wrap="square" lIns="91440" tIns="45720" rIns="91440" bIns="45720" anchor="ctr" anchorCtr="0" upright="1">
            <a:noAutofit/>
          </a:bodyPr>
          <a:lstStyle/>
          <a:p>
            <a:endParaRPr lang="sv-SE"/>
          </a:p>
        </p:txBody>
      </p:sp>
      <p:sp>
        <p:nvSpPr>
          <p:cNvPr id="253" name="Rectangle 252"/>
          <p:cNvSpPr>
            <a:spLocks noChangeArrowheads="1"/>
          </p:cNvSpPr>
          <p:nvPr/>
        </p:nvSpPr>
        <p:spPr bwMode="auto">
          <a:xfrm>
            <a:off x="7820962" y="3119453"/>
            <a:ext cx="119009" cy="122565"/>
          </a:xfrm>
          <a:prstGeom prst="rect">
            <a:avLst/>
          </a:prstGeom>
          <a:noFill/>
          <a:ln w="6350" cap="flat" cmpd="sng" algn="ctr">
            <a:solidFill>
              <a:schemeClr val="tx1">
                <a:lumMod val="100000"/>
                <a:lumOff val="0"/>
              </a:schemeClr>
            </a:solidFill>
            <a:prstDash val="dash"/>
            <a:miter lim="800000"/>
            <a:headEnd/>
            <a:tailEnd/>
          </a:ln>
        </p:spPr>
        <p:txBody>
          <a:bodyPr rot="0" vert="horz" wrap="square" lIns="91440" tIns="45720" rIns="91440" bIns="45720" anchor="ctr" anchorCtr="0" upright="1">
            <a:noAutofit/>
          </a:bodyPr>
          <a:lstStyle/>
          <a:p>
            <a:endParaRPr lang="sv-SE"/>
          </a:p>
        </p:txBody>
      </p:sp>
      <p:sp>
        <p:nvSpPr>
          <p:cNvPr id="254" name="Rectangle 253"/>
          <p:cNvSpPr>
            <a:spLocks noChangeArrowheads="1"/>
          </p:cNvSpPr>
          <p:nvPr/>
        </p:nvSpPr>
        <p:spPr bwMode="auto">
          <a:xfrm>
            <a:off x="7820962" y="4726790"/>
            <a:ext cx="119009" cy="122565"/>
          </a:xfrm>
          <a:prstGeom prst="rect">
            <a:avLst/>
          </a:prstGeom>
          <a:noFill/>
          <a:ln w="6350" cap="flat" cmpd="sng" algn="ctr">
            <a:solidFill>
              <a:schemeClr val="tx1">
                <a:lumMod val="100000"/>
                <a:lumOff val="0"/>
              </a:schemeClr>
            </a:solidFill>
            <a:prstDash val="dash"/>
            <a:miter lim="800000"/>
            <a:headEnd/>
            <a:tailEnd/>
          </a:ln>
        </p:spPr>
        <p:txBody>
          <a:bodyPr rot="0" vert="horz" wrap="square" lIns="91440" tIns="45720" rIns="91440" bIns="45720" anchor="ctr" anchorCtr="0" upright="1">
            <a:noAutofit/>
          </a:bodyPr>
          <a:lstStyle/>
          <a:p>
            <a:endParaRPr lang="sv-SE"/>
          </a:p>
        </p:txBody>
      </p:sp>
      <p:sp>
        <p:nvSpPr>
          <p:cNvPr id="255" name="Rectangle 254"/>
          <p:cNvSpPr>
            <a:spLocks noChangeArrowheads="1"/>
          </p:cNvSpPr>
          <p:nvPr/>
        </p:nvSpPr>
        <p:spPr bwMode="auto">
          <a:xfrm>
            <a:off x="8177988" y="2629194"/>
            <a:ext cx="119009" cy="122565"/>
          </a:xfrm>
          <a:prstGeom prst="rect">
            <a:avLst/>
          </a:prstGeom>
          <a:noFill/>
          <a:ln w="6350" cap="flat" cmpd="sng" algn="ctr">
            <a:solidFill>
              <a:schemeClr val="tx1">
                <a:lumMod val="100000"/>
                <a:lumOff val="0"/>
              </a:schemeClr>
            </a:solidFill>
            <a:prstDash val="dash"/>
            <a:miter lim="800000"/>
            <a:headEnd/>
            <a:tailEnd/>
          </a:ln>
        </p:spPr>
        <p:txBody>
          <a:bodyPr rot="0" vert="horz" wrap="square" lIns="91440" tIns="45720" rIns="91440" bIns="45720" anchor="ctr" anchorCtr="0" upright="1">
            <a:noAutofit/>
          </a:bodyPr>
          <a:lstStyle/>
          <a:p>
            <a:endParaRPr lang="sv-SE"/>
          </a:p>
        </p:txBody>
      </p:sp>
      <p:sp>
        <p:nvSpPr>
          <p:cNvPr id="256" name="Rectangle 255"/>
          <p:cNvSpPr>
            <a:spLocks noChangeArrowheads="1"/>
          </p:cNvSpPr>
          <p:nvPr/>
        </p:nvSpPr>
        <p:spPr bwMode="auto">
          <a:xfrm>
            <a:off x="8177988" y="2874323"/>
            <a:ext cx="119009" cy="122565"/>
          </a:xfrm>
          <a:prstGeom prst="rect">
            <a:avLst/>
          </a:prstGeom>
          <a:noFill/>
          <a:ln w="6350" cap="flat" cmpd="sng" algn="ctr">
            <a:solidFill>
              <a:schemeClr val="tx1">
                <a:lumMod val="100000"/>
                <a:lumOff val="0"/>
              </a:schemeClr>
            </a:solidFill>
            <a:prstDash val="dash"/>
            <a:miter lim="800000"/>
            <a:headEnd/>
            <a:tailEnd/>
          </a:ln>
        </p:spPr>
        <p:txBody>
          <a:bodyPr rot="0" vert="horz" wrap="square" lIns="91440" tIns="45720" rIns="91440" bIns="45720" anchor="ctr" anchorCtr="0" upright="1">
            <a:noAutofit/>
          </a:bodyPr>
          <a:lstStyle/>
          <a:p>
            <a:endParaRPr lang="sv-SE"/>
          </a:p>
        </p:txBody>
      </p:sp>
      <p:sp>
        <p:nvSpPr>
          <p:cNvPr id="257" name="Rectangle 256"/>
          <p:cNvSpPr>
            <a:spLocks noChangeArrowheads="1"/>
          </p:cNvSpPr>
          <p:nvPr/>
        </p:nvSpPr>
        <p:spPr bwMode="auto">
          <a:xfrm>
            <a:off x="8177988" y="4480219"/>
            <a:ext cx="119009" cy="122565"/>
          </a:xfrm>
          <a:prstGeom prst="rect">
            <a:avLst/>
          </a:prstGeom>
          <a:noFill/>
          <a:ln w="6350" cap="flat" cmpd="sng" algn="ctr">
            <a:solidFill>
              <a:schemeClr val="tx1">
                <a:lumMod val="100000"/>
                <a:lumOff val="0"/>
              </a:schemeClr>
            </a:solidFill>
            <a:prstDash val="dash"/>
            <a:miter lim="800000"/>
            <a:headEnd/>
            <a:tailEnd/>
          </a:ln>
        </p:spPr>
        <p:txBody>
          <a:bodyPr rot="0" vert="horz" wrap="square" lIns="91440" tIns="45720" rIns="91440" bIns="45720" anchor="ctr" anchorCtr="0" upright="1">
            <a:noAutofit/>
          </a:bodyPr>
          <a:lstStyle/>
          <a:p>
            <a:endParaRPr lang="sv-SE"/>
          </a:p>
        </p:txBody>
      </p:sp>
      <p:sp>
        <p:nvSpPr>
          <p:cNvPr id="258" name="Rectangle 257"/>
          <p:cNvSpPr>
            <a:spLocks noChangeArrowheads="1"/>
          </p:cNvSpPr>
          <p:nvPr/>
        </p:nvSpPr>
        <p:spPr bwMode="auto">
          <a:xfrm>
            <a:off x="8177988" y="3119453"/>
            <a:ext cx="119009" cy="122565"/>
          </a:xfrm>
          <a:prstGeom prst="rect">
            <a:avLst/>
          </a:prstGeom>
          <a:noFill/>
          <a:ln w="6350" cap="flat" cmpd="sng" algn="ctr">
            <a:solidFill>
              <a:schemeClr val="tx1">
                <a:lumMod val="100000"/>
                <a:lumOff val="0"/>
              </a:schemeClr>
            </a:solidFill>
            <a:prstDash val="dash"/>
            <a:miter lim="800000"/>
            <a:headEnd/>
            <a:tailEnd/>
          </a:ln>
        </p:spPr>
        <p:txBody>
          <a:bodyPr rot="0" vert="horz" wrap="square" lIns="91440" tIns="45720" rIns="91440" bIns="45720" anchor="ctr" anchorCtr="0" upright="1">
            <a:noAutofit/>
          </a:bodyPr>
          <a:lstStyle/>
          <a:p>
            <a:endParaRPr lang="sv-SE"/>
          </a:p>
        </p:txBody>
      </p:sp>
      <p:sp>
        <p:nvSpPr>
          <p:cNvPr id="259" name="Rectangle 258"/>
          <p:cNvSpPr>
            <a:spLocks noChangeArrowheads="1"/>
          </p:cNvSpPr>
          <p:nvPr/>
        </p:nvSpPr>
        <p:spPr bwMode="auto">
          <a:xfrm>
            <a:off x="8177988" y="4726790"/>
            <a:ext cx="119009" cy="122565"/>
          </a:xfrm>
          <a:prstGeom prst="rect">
            <a:avLst/>
          </a:prstGeom>
          <a:noFill/>
          <a:ln w="6350" cap="flat" cmpd="sng" algn="ctr">
            <a:solidFill>
              <a:schemeClr val="tx1">
                <a:lumMod val="100000"/>
                <a:lumOff val="0"/>
              </a:schemeClr>
            </a:solidFill>
            <a:prstDash val="dash"/>
            <a:miter lim="800000"/>
            <a:headEnd/>
            <a:tailEnd/>
          </a:ln>
        </p:spPr>
        <p:txBody>
          <a:bodyPr rot="0" vert="horz" wrap="square" lIns="91440" tIns="45720" rIns="91440" bIns="45720" anchor="ctr" anchorCtr="0" upright="1">
            <a:noAutofit/>
          </a:bodyPr>
          <a:lstStyle/>
          <a:p>
            <a:endParaRPr lang="sv-SE"/>
          </a:p>
        </p:txBody>
      </p:sp>
      <p:sp>
        <p:nvSpPr>
          <p:cNvPr id="260" name="Rectangle 259"/>
          <p:cNvSpPr>
            <a:spLocks noChangeArrowheads="1"/>
          </p:cNvSpPr>
          <p:nvPr/>
        </p:nvSpPr>
        <p:spPr bwMode="auto">
          <a:xfrm>
            <a:off x="7817236" y="3608914"/>
            <a:ext cx="180000" cy="180000"/>
          </a:xfrm>
          <a:prstGeom prst="rect">
            <a:avLst/>
          </a:prstGeom>
          <a:solidFill>
            <a:srgbClr val="FF0000"/>
          </a:solidFill>
          <a:ln w="6350" cap="flat" cmpd="sng" algn="ctr">
            <a:solidFill>
              <a:schemeClr val="tx1">
                <a:lumMod val="100000"/>
                <a:lumOff val="0"/>
              </a:schemeClr>
            </a:solidFill>
            <a:prstDash val="solid"/>
            <a:miter lim="800000"/>
            <a:headEnd/>
            <a:tailEnd/>
          </a:ln>
        </p:spPr>
        <p:txBody>
          <a:bodyPr rot="0" vert="horz" wrap="square" lIns="91440" tIns="45720" rIns="91440" bIns="45720" anchor="ctr" anchorCtr="0" upright="1">
            <a:noAutofit/>
          </a:bodyPr>
          <a:lstStyle/>
          <a:p>
            <a:endParaRPr lang="sv-SE"/>
          </a:p>
        </p:txBody>
      </p:sp>
      <p:sp>
        <p:nvSpPr>
          <p:cNvPr id="261" name="Rectangle 3816"/>
          <p:cNvSpPr>
            <a:spLocks noChangeAspect="1" noChangeArrowheads="1"/>
          </p:cNvSpPr>
          <p:nvPr/>
        </p:nvSpPr>
        <p:spPr bwMode="auto">
          <a:xfrm>
            <a:off x="7845259" y="3639401"/>
            <a:ext cx="114300" cy="114300"/>
          </a:xfrm>
          <a:prstGeom prst="rect">
            <a:avLst/>
          </a:prstGeom>
          <a:solidFill>
            <a:srgbClr val="0000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v-SE"/>
          </a:p>
        </p:txBody>
      </p:sp>
      <p:sp>
        <p:nvSpPr>
          <p:cNvPr id="262" name="Rectangle 261"/>
          <p:cNvSpPr>
            <a:spLocks noChangeArrowheads="1"/>
          </p:cNvSpPr>
          <p:nvPr/>
        </p:nvSpPr>
        <p:spPr bwMode="auto">
          <a:xfrm>
            <a:off x="7844138" y="3635729"/>
            <a:ext cx="119009" cy="122566"/>
          </a:xfrm>
          <a:prstGeom prst="rect">
            <a:avLst/>
          </a:prstGeom>
          <a:solidFill>
            <a:schemeClr val="tx1"/>
          </a:solidFill>
          <a:ln w="6350" cap="flat" cmpd="sng" algn="ctr">
            <a:solidFill>
              <a:schemeClr val="tx1">
                <a:lumMod val="100000"/>
                <a:lumOff val="0"/>
              </a:schemeClr>
            </a:solidFill>
            <a:prstDash val="solid"/>
            <a:miter lim="800000"/>
            <a:headEnd/>
            <a:tailEnd/>
          </a:ln>
        </p:spPr>
        <p:txBody>
          <a:bodyPr rot="0" vert="horz" wrap="square" lIns="91440" tIns="45720" rIns="91440" bIns="45720" anchor="ctr" anchorCtr="0" upright="1">
            <a:noAutofit/>
          </a:bodyPr>
          <a:lstStyle/>
          <a:p>
            <a:endParaRPr lang="sv-SE"/>
          </a:p>
        </p:txBody>
      </p:sp>
      <p:sp>
        <p:nvSpPr>
          <p:cNvPr id="265" name="Rectangle 264"/>
          <p:cNvSpPr>
            <a:spLocks noChangeArrowheads="1"/>
          </p:cNvSpPr>
          <p:nvPr/>
        </p:nvSpPr>
        <p:spPr bwMode="auto">
          <a:xfrm>
            <a:off x="5494271" y="4574505"/>
            <a:ext cx="2157097" cy="340297"/>
          </a:xfrm>
          <a:prstGeom prst="rect">
            <a:avLst/>
          </a:prstGeom>
          <a:solidFill>
            <a:srgbClr val="92D050"/>
          </a:solidFill>
          <a:ln w="6350" cap="flat" cmpd="sng" algn="ctr">
            <a:solidFill>
              <a:schemeClr val="tx1">
                <a:lumMod val="100000"/>
                <a:lumOff val="0"/>
              </a:schemeClr>
            </a:solidFill>
            <a:prstDash val="solid"/>
            <a:miter lim="800000"/>
            <a:headEnd/>
            <a:tailEnd/>
          </a:ln>
        </p:spPr>
        <p:txBody>
          <a:bodyPr rot="0" vert="horz" wrap="square" lIns="91440" tIns="45720" rIns="91440" bIns="45720" anchor="ctr" anchorCtr="0" upright="1">
            <a:noAutofit/>
          </a:bodyPr>
          <a:lstStyle/>
          <a:p>
            <a:endParaRPr lang="sv-SE"/>
          </a:p>
        </p:txBody>
      </p:sp>
      <p:sp>
        <p:nvSpPr>
          <p:cNvPr id="266" name="Rectangle 265"/>
          <p:cNvSpPr>
            <a:spLocks noChangeArrowheads="1"/>
          </p:cNvSpPr>
          <p:nvPr/>
        </p:nvSpPr>
        <p:spPr bwMode="auto">
          <a:xfrm>
            <a:off x="5494271" y="2403269"/>
            <a:ext cx="2157097" cy="503717"/>
          </a:xfrm>
          <a:prstGeom prst="rect">
            <a:avLst/>
          </a:prstGeom>
          <a:solidFill>
            <a:srgbClr val="92D050"/>
          </a:solidFill>
          <a:ln w="6350" cap="flat" cmpd="sng" algn="ctr">
            <a:solidFill>
              <a:schemeClr val="tx1">
                <a:lumMod val="100000"/>
                <a:lumOff val="0"/>
              </a:schemeClr>
            </a:solidFill>
            <a:prstDash val="solid"/>
            <a:miter lim="800000"/>
            <a:headEnd/>
            <a:tailEnd/>
          </a:ln>
        </p:spPr>
        <p:txBody>
          <a:bodyPr rot="0" vert="horz" wrap="square" lIns="91440" tIns="45720" rIns="91440" bIns="45720" anchor="ctr" anchorCtr="0" upright="1">
            <a:noAutofit/>
          </a:bodyPr>
          <a:lstStyle/>
          <a:p>
            <a:endParaRPr lang="sv-SE"/>
          </a:p>
        </p:txBody>
      </p:sp>
      <p:sp>
        <p:nvSpPr>
          <p:cNvPr id="267" name="Rectangle 266"/>
          <p:cNvSpPr>
            <a:spLocks noChangeArrowheads="1"/>
          </p:cNvSpPr>
          <p:nvPr/>
        </p:nvSpPr>
        <p:spPr bwMode="auto">
          <a:xfrm>
            <a:off x="6705686" y="2475366"/>
            <a:ext cx="119009" cy="122565"/>
          </a:xfrm>
          <a:prstGeom prst="rect">
            <a:avLst/>
          </a:prstGeom>
          <a:noFill/>
          <a:ln w="6350" cap="flat" cmpd="sng" algn="ctr">
            <a:solidFill>
              <a:schemeClr val="tx1">
                <a:lumMod val="100000"/>
                <a:lumOff val="0"/>
              </a:schemeClr>
            </a:solidFill>
            <a:prstDash val="dash"/>
            <a:miter lim="800000"/>
            <a:headEnd/>
            <a:tailEnd/>
          </a:ln>
        </p:spPr>
        <p:txBody>
          <a:bodyPr rot="0" vert="horz" wrap="square" lIns="91440" tIns="45720" rIns="91440" bIns="45720" anchor="ctr" anchorCtr="0" upright="1">
            <a:noAutofit/>
          </a:bodyPr>
          <a:lstStyle/>
          <a:p>
            <a:endParaRPr lang="sv-SE"/>
          </a:p>
        </p:txBody>
      </p:sp>
      <p:sp>
        <p:nvSpPr>
          <p:cNvPr id="268" name="Rectangle 267"/>
          <p:cNvSpPr>
            <a:spLocks noChangeArrowheads="1"/>
          </p:cNvSpPr>
          <p:nvPr/>
        </p:nvSpPr>
        <p:spPr bwMode="auto">
          <a:xfrm>
            <a:off x="6705686" y="2720495"/>
            <a:ext cx="119009" cy="122565"/>
          </a:xfrm>
          <a:prstGeom prst="rect">
            <a:avLst/>
          </a:prstGeom>
          <a:noFill/>
          <a:ln w="6350" cap="flat" cmpd="sng" algn="ctr">
            <a:solidFill>
              <a:schemeClr val="tx1">
                <a:lumMod val="100000"/>
                <a:lumOff val="0"/>
              </a:schemeClr>
            </a:solidFill>
            <a:prstDash val="dash"/>
            <a:miter lim="800000"/>
            <a:headEnd/>
            <a:tailEnd/>
          </a:ln>
        </p:spPr>
        <p:txBody>
          <a:bodyPr rot="0" vert="horz" wrap="square" lIns="91440" tIns="45720" rIns="91440" bIns="45720" anchor="ctr" anchorCtr="0" upright="1">
            <a:noAutofit/>
          </a:bodyPr>
          <a:lstStyle/>
          <a:p>
            <a:endParaRPr lang="sv-SE"/>
          </a:p>
        </p:txBody>
      </p:sp>
      <p:sp>
        <p:nvSpPr>
          <p:cNvPr id="269" name="Rectangle 268"/>
          <p:cNvSpPr>
            <a:spLocks noChangeArrowheads="1"/>
          </p:cNvSpPr>
          <p:nvPr/>
        </p:nvSpPr>
        <p:spPr bwMode="auto">
          <a:xfrm>
            <a:off x="6705686" y="4683371"/>
            <a:ext cx="119009" cy="122565"/>
          </a:xfrm>
          <a:prstGeom prst="rect">
            <a:avLst/>
          </a:prstGeom>
          <a:noFill/>
          <a:ln w="6350" cap="flat" cmpd="sng" algn="ctr">
            <a:solidFill>
              <a:schemeClr val="tx1">
                <a:lumMod val="100000"/>
                <a:lumOff val="0"/>
              </a:schemeClr>
            </a:solidFill>
            <a:prstDash val="dash"/>
            <a:miter lim="800000"/>
            <a:headEnd/>
            <a:tailEnd/>
          </a:ln>
        </p:spPr>
        <p:txBody>
          <a:bodyPr rot="0" vert="horz" wrap="square" lIns="91440" tIns="45720" rIns="91440" bIns="45720" anchor="ctr" anchorCtr="0" upright="1">
            <a:noAutofit/>
          </a:bodyPr>
          <a:lstStyle/>
          <a:p>
            <a:endParaRPr lang="sv-SE"/>
          </a:p>
        </p:txBody>
      </p:sp>
      <p:sp>
        <p:nvSpPr>
          <p:cNvPr id="270" name="Rectangle 269"/>
          <p:cNvSpPr>
            <a:spLocks noChangeArrowheads="1"/>
          </p:cNvSpPr>
          <p:nvPr/>
        </p:nvSpPr>
        <p:spPr bwMode="auto">
          <a:xfrm>
            <a:off x="6339295" y="2475366"/>
            <a:ext cx="119009" cy="122565"/>
          </a:xfrm>
          <a:prstGeom prst="rect">
            <a:avLst/>
          </a:prstGeom>
          <a:noFill/>
          <a:ln w="6350" cap="flat" cmpd="sng" algn="ctr">
            <a:solidFill>
              <a:schemeClr val="tx1">
                <a:lumMod val="100000"/>
                <a:lumOff val="0"/>
              </a:schemeClr>
            </a:solidFill>
            <a:prstDash val="dash"/>
            <a:miter lim="800000"/>
            <a:headEnd/>
            <a:tailEnd/>
          </a:ln>
        </p:spPr>
        <p:txBody>
          <a:bodyPr rot="0" vert="horz" wrap="square" lIns="91440" tIns="45720" rIns="91440" bIns="45720" anchor="ctr" anchorCtr="0" upright="1">
            <a:noAutofit/>
          </a:bodyPr>
          <a:lstStyle/>
          <a:p>
            <a:endParaRPr lang="sv-SE"/>
          </a:p>
        </p:txBody>
      </p:sp>
      <p:sp>
        <p:nvSpPr>
          <p:cNvPr id="271" name="Rectangle 270"/>
          <p:cNvSpPr>
            <a:spLocks noChangeArrowheads="1"/>
          </p:cNvSpPr>
          <p:nvPr/>
        </p:nvSpPr>
        <p:spPr bwMode="auto">
          <a:xfrm>
            <a:off x="6339295" y="2720495"/>
            <a:ext cx="119009" cy="122565"/>
          </a:xfrm>
          <a:prstGeom prst="rect">
            <a:avLst/>
          </a:prstGeom>
          <a:noFill/>
          <a:ln w="6350" cap="flat" cmpd="sng" algn="ctr">
            <a:solidFill>
              <a:schemeClr val="tx1">
                <a:lumMod val="100000"/>
                <a:lumOff val="0"/>
              </a:schemeClr>
            </a:solidFill>
            <a:prstDash val="dash"/>
            <a:miter lim="800000"/>
            <a:headEnd/>
            <a:tailEnd/>
          </a:ln>
        </p:spPr>
        <p:txBody>
          <a:bodyPr rot="0" vert="horz" wrap="square" lIns="91440" tIns="45720" rIns="91440" bIns="45720" anchor="ctr" anchorCtr="0" upright="1">
            <a:noAutofit/>
          </a:bodyPr>
          <a:lstStyle/>
          <a:p>
            <a:endParaRPr lang="sv-SE"/>
          </a:p>
        </p:txBody>
      </p:sp>
      <p:sp>
        <p:nvSpPr>
          <p:cNvPr id="272" name="Rectangle 271"/>
          <p:cNvSpPr>
            <a:spLocks noChangeArrowheads="1"/>
          </p:cNvSpPr>
          <p:nvPr/>
        </p:nvSpPr>
        <p:spPr bwMode="auto">
          <a:xfrm>
            <a:off x="6339295" y="4683371"/>
            <a:ext cx="119009" cy="122565"/>
          </a:xfrm>
          <a:prstGeom prst="rect">
            <a:avLst/>
          </a:prstGeom>
          <a:noFill/>
          <a:ln w="6350" cap="flat" cmpd="sng" algn="ctr">
            <a:solidFill>
              <a:schemeClr val="tx1">
                <a:lumMod val="100000"/>
                <a:lumOff val="0"/>
              </a:schemeClr>
            </a:solidFill>
            <a:prstDash val="dash"/>
            <a:miter lim="800000"/>
            <a:headEnd/>
            <a:tailEnd/>
          </a:ln>
        </p:spPr>
        <p:txBody>
          <a:bodyPr rot="0" vert="horz" wrap="square" lIns="91440" tIns="45720" rIns="91440" bIns="45720" anchor="ctr" anchorCtr="0" upright="1">
            <a:noAutofit/>
          </a:bodyPr>
          <a:lstStyle/>
          <a:p>
            <a:endParaRPr lang="sv-SE"/>
          </a:p>
        </p:txBody>
      </p:sp>
      <p:sp>
        <p:nvSpPr>
          <p:cNvPr id="273" name="Rectangle 272"/>
          <p:cNvSpPr>
            <a:spLocks noChangeArrowheads="1"/>
          </p:cNvSpPr>
          <p:nvPr/>
        </p:nvSpPr>
        <p:spPr bwMode="auto">
          <a:xfrm>
            <a:off x="7099260" y="2475366"/>
            <a:ext cx="119009" cy="122565"/>
          </a:xfrm>
          <a:prstGeom prst="rect">
            <a:avLst/>
          </a:prstGeom>
          <a:noFill/>
          <a:ln w="6350" cap="flat" cmpd="sng" algn="ctr">
            <a:solidFill>
              <a:schemeClr val="tx1">
                <a:lumMod val="100000"/>
                <a:lumOff val="0"/>
              </a:schemeClr>
            </a:solidFill>
            <a:prstDash val="dash"/>
            <a:miter lim="800000"/>
            <a:headEnd/>
            <a:tailEnd/>
          </a:ln>
        </p:spPr>
        <p:txBody>
          <a:bodyPr rot="0" vert="horz" wrap="square" lIns="91440" tIns="45720" rIns="91440" bIns="45720" anchor="ctr" anchorCtr="0" upright="1">
            <a:noAutofit/>
          </a:bodyPr>
          <a:lstStyle/>
          <a:p>
            <a:endParaRPr lang="sv-SE"/>
          </a:p>
        </p:txBody>
      </p:sp>
      <p:sp>
        <p:nvSpPr>
          <p:cNvPr id="274" name="Rectangle 273"/>
          <p:cNvSpPr>
            <a:spLocks noChangeArrowheads="1"/>
          </p:cNvSpPr>
          <p:nvPr/>
        </p:nvSpPr>
        <p:spPr bwMode="auto">
          <a:xfrm>
            <a:off x="7099260" y="2720495"/>
            <a:ext cx="119009" cy="122565"/>
          </a:xfrm>
          <a:prstGeom prst="rect">
            <a:avLst/>
          </a:prstGeom>
          <a:noFill/>
          <a:ln w="6350" cap="flat" cmpd="sng" algn="ctr">
            <a:solidFill>
              <a:schemeClr val="tx1">
                <a:lumMod val="100000"/>
                <a:lumOff val="0"/>
              </a:schemeClr>
            </a:solidFill>
            <a:prstDash val="dash"/>
            <a:miter lim="800000"/>
            <a:headEnd/>
            <a:tailEnd/>
          </a:ln>
        </p:spPr>
        <p:txBody>
          <a:bodyPr rot="0" vert="horz" wrap="square" lIns="91440" tIns="45720" rIns="91440" bIns="45720" anchor="ctr" anchorCtr="0" upright="1">
            <a:noAutofit/>
          </a:bodyPr>
          <a:lstStyle/>
          <a:p>
            <a:endParaRPr lang="sv-SE"/>
          </a:p>
        </p:txBody>
      </p:sp>
      <p:sp>
        <p:nvSpPr>
          <p:cNvPr id="275" name="Rectangle 274"/>
          <p:cNvSpPr>
            <a:spLocks noChangeArrowheads="1"/>
          </p:cNvSpPr>
          <p:nvPr/>
        </p:nvSpPr>
        <p:spPr bwMode="auto">
          <a:xfrm>
            <a:off x="7073622" y="4683371"/>
            <a:ext cx="119009" cy="122565"/>
          </a:xfrm>
          <a:prstGeom prst="rect">
            <a:avLst/>
          </a:prstGeom>
          <a:noFill/>
          <a:ln w="6350" cap="flat" cmpd="sng" algn="ctr">
            <a:solidFill>
              <a:schemeClr val="tx1">
                <a:lumMod val="100000"/>
                <a:lumOff val="0"/>
              </a:schemeClr>
            </a:solidFill>
            <a:prstDash val="dash"/>
            <a:miter lim="800000"/>
            <a:headEnd/>
            <a:tailEnd/>
          </a:ln>
        </p:spPr>
        <p:txBody>
          <a:bodyPr rot="0" vert="horz" wrap="square" lIns="91440" tIns="45720" rIns="91440" bIns="45720" anchor="ctr" anchorCtr="0" upright="1">
            <a:noAutofit/>
          </a:bodyPr>
          <a:lstStyle/>
          <a:p>
            <a:endParaRPr lang="sv-SE"/>
          </a:p>
        </p:txBody>
      </p:sp>
      <p:sp>
        <p:nvSpPr>
          <p:cNvPr id="276" name="Rectangle 275"/>
          <p:cNvSpPr>
            <a:spLocks noChangeArrowheads="1"/>
          </p:cNvSpPr>
          <p:nvPr/>
        </p:nvSpPr>
        <p:spPr bwMode="auto">
          <a:xfrm>
            <a:off x="7460196" y="2475366"/>
            <a:ext cx="119009" cy="122565"/>
          </a:xfrm>
          <a:prstGeom prst="rect">
            <a:avLst/>
          </a:prstGeom>
          <a:noFill/>
          <a:ln w="6350" cap="flat" cmpd="sng" algn="ctr">
            <a:solidFill>
              <a:schemeClr val="tx1">
                <a:lumMod val="100000"/>
                <a:lumOff val="0"/>
              </a:schemeClr>
            </a:solidFill>
            <a:prstDash val="dash"/>
            <a:miter lim="800000"/>
            <a:headEnd/>
            <a:tailEnd/>
          </a:ln>
        </p:spPr>
        <p:txBody>
          <a:bodyPr rot="0" vert="horz" wrap="square" lIns="91440" tIns="45720" rIns="91440" bIns="45720" anchor="ctr" anchorCtr="0" upright="1">
            <a:noAutofit/>
          </a:bodyPr>
          <a:lstStyle/>
          <a:p>
            <a:endParaRPr lang="sv-SE"/>
          </a:p>
        </p:txBody>
      </p:sp>
      <p:sp>
        <p:nvSpPr>
          <p:cNvPr id="277" name="Rectangle 276"/>
          <p:cNvSpPr>
            <a:spLocks noChangeArrowheads="1"/>
          </p:cNvSpPr>
          <p:nvPr/>
        </p:nvSpPr>
        <p:spPr bwMode="auto">
          <a:xfrm>
            <a:off x="7460196" y="2720495"/>
            <a:ext cx="119009" cy="122565"/>
          </a:xfrm>
          <a:prstGeom prst="rect">
            <a:avLst/>
          </a:prstGeom>
          <a:noFill/>
          <a:ln w="6350" cap="flat" cmpd="sng" algn="ctr">
            <a:solidFill>
              <a:schemeClr val="tx1">
                <a:lumMod val="100000"/>
                <a:lumOff val="0"/>
              </a:schemeClr>
            </a:solidFill>
            <a:prstDash val="dash"/>
            <a:miter lim="800000"/>
            <a:headEnd/>
            <a:tailEnd/>
          </a:ln>
        </p:spPr>
        <p:txBody>
          <a:bodyPr rot="0" vert="horz" wrap="square" lIns="91440" tIns="45720" rIns="91440" bIns="45720" anchor="ctr" anchorCtr="0" upright="1">
            <a:noAutofit/>
          </a:bodyPr>
          <a:lstStyle/>
          <a:p>
            <a:endParaRPr lang="sv-SE"/>
          </a:p>
        </p:txBody>
      </p:sp>
      <p:sp>
        <p:nvSpPr>
          <p:cNvPr id="278" name="Rectangle 277"/>
          <p:cNvSpPr>
            <a:spLocks noChangeArrowheads="1"/>
          </p:cNvSpPr>
          <p:nvPr/>
        </p:nvSpPr>
        <p:spPr bwMode="auto">
          <a:xfrm>
            <a:off x="7460196" y="4683371"/>
            <a:ext cx="119009" cy="122565"/>
          </a:xfrm>
          <a:prstGeom prst="rect">
            <a:avLst/>
          </a:prstGeom>
          <a:noFill/>
          <a:ln w="6350" cap="flat" cmpd="sng" algn="ctr">
            <a:solidFill>
              <a:schemeClr val="tx1">
                <a:lumMod val="100000"/>
                <a:lumOff val="0"/>
              </a:schemeClr>
            </a:solidFill>
            <a:prstDash val="dash"/>
            <a:miter lim="800000"/>
            <a:headEnd/>
            <a:tailEnd/>
          </a:ln>
        </p:spPr>
        <p:txBody>
          <a:bodyPr rot="0" vert="horz" wrap="square" lIns="91440" tIns="45720" rIns="91440" bIns="45720" anchor="ctr" anchorCtr="0" upright="1">
            <a:noAutofit/>
          </a:bodyPr>
          <a:lstStyle/>
          <a:p>
            <a:endParaRPr lang="sv-SE"/>
          </a:p>
        </p:txBody>
      </p:sp>
      <p:sp>
        <p:nvSpPr>
          <p:cNvPr id="279" name="Rectangle 278"/>
          <p:cNvSpPr>
            <a:spLocks noChangeArrowheads="1"/>
          </p:cNvSpPr>
          <p:nvPr/>
        </p:nvSpPr>
        <p:spPr bwMode="auto">
          <a:xfrm>
            <a:off x="5592265" y="2475366"/>
            <a:ext cx="119009" cy="122565"/>
          </a:xfrm>
          <a:prstGeom prst="rect">
            <a:avLst/>
          </a:prstGeom>
          <a:noFill/>
          <a:ln w="6350" cap="flat" cmpd="sng" algn="ctr">
            <a:solidFill>
              <a:schemeClr val="tx1">
                <a:lumMod val="100000"/>
                <a:lumOff val="0"/>
              </a:schemeClr>
            </a:solidFill>
            <a:prstDash val="dash"/>
            <a:miter lim="800000"/>
            <a:headEnd/>
            <a:tailEnd/>
          </a:ln>
        </p:spPr>
        <p:txBody>
          <a:bodyPr rot="0" vert="horz" wrap="square" lIns="91440" tIns="45720" rIns="91440" bIns="45720" anchor="ctr" anchorCtr="0" upright="1">
            <a:noAutofit/>
          </a:bodyPr>
          <a:lstStyle/>
          <a:p>
            <a:endParaRPr lang="sv-SE"/>
          </a:p>
        </p:txBody>
      </p:sp>
      <p:sp>
        <p:nvSpPr>
          <p:cNvPr id="280" name="Rectangle 279"/>
          <p:cNvSpPr>
            <a:spLocks noChangeArrowheads="1"/>
          </p:cNvSpPr>
          <p:nvPr/>
        </p:nvSpPr>
        <p:spPr bwMode="auto">
          <a:xfrm>
            <a:off x="5971927" y="2720495"/>
            <a:ext cx="119009" cy="122565"/>
          </a:xfrm>
          <a:prstGeom prst="rect">
            <a:avLst/>
          </a:prstGeom>
          <a:noFill/>
          <a:ln w="6350" cap="flat" cmpd="sng" algn="ctr">
            <a:solidFill>
              <a:schemeClr val="tx1">
                <a:lumMod val="100000"/>
                <a:lumOff val="0"/>
              </a:schemeClr>
            </a:solidFill>
            <a:prstDash val="dash"/>
            <a:miter lim="800000"/>
            <a:headEnd/>
            <a:tailEnd/>
          </a:ln>
        </p:spPr>
        <p:txBody>
          <a:bodyPr rot="0" vert="horz" wrap="square" lIns="91440" tIns="45720" rIns="91440" bIns="45720" anchor="ctr" anchorCtr="0" upright="1">
            <a:noAutofit/>
          </a:bodyPr>
          <a:lstStyle/>
          <a:p>
            <a:endParaRPr lang="sv-SE"/>
          </a:p>
        </p:txBody>
      </p:sp>
      <p:sp>
        <p:nvSpPr>
          <p:cNvPr id="281" name="Rectangle 280"/>
          <p:cNvSpPr>
            <a:spLocks noChangeArrowheads="1"/>
          </p:cNvSpPr>
          <p:nvPr/>
        </p:nvSpPr>
        <p:spPr bwMode="auto">
          <a:xfrm>
            <a:off x="5971927" y="4683371"/>
            <a:ext cx="119009" cy="122565"/>
          </a:xfrm>
          <a:prstGeom prst="rect">
            <a:avLst/>
          </a:prstGeom>
          <a:noFill/>
          <a:ln w="6350" cap="flat" cmpd="sng" algn="ctr">
            <a:solidFill>
              <a:schemeClr val="tx1">
                <a:lumMod val="100000"/>
                <a:lumOff val="0"/>
              </a:schemeClr>
            </a:solidFill>
            <a:prstDash val="dash"/>
            <a:miter lim="800000"/>
            <a:headEnd/>
            <a:tailEnd/>
          </a:ln>
        </p:spPr>
        <p:txBody>
          <a:bodyPr rot="0" vert="horz" wrap="square" lIns="91440" tIns="45720" rIns="91440" bIns="45720" anchor="ctr" anchorCtr="0" upright="1">
            <a:noAutofit/>
          </a:bodyPr>
          <a:lstStyle/>
          <a:p>
            <a:endParaRPr lang="sv-SE"/>
          </a:p>
        </p:txBody>
      </p:sp>
      <p:sp>
        <p:nvSpPr>
          <p:cNvPr id="282" name="Rectangle 281"/>
          <p:cNvSpPr>
            <a:spLocks noChangeArrowheads="1"/>
          </p:cNvSpPr>
          <p:nvPr/>
        </p:nvSpPr>
        <p:spPr bwMode="auto">
          <a:xfrm>
            <a:off x="5971927" y="2475366"/>
            <a:ext cx="119009" cy="122565"/>
          </a:xfrm>
          <a:prstGeom prst="rect">
            <a:avLst/>
          </a:prstGeom>
          <a:noFill/>
          <a:ln w="6350" cap="flat" cmpd="sng" algn="ctr">
            <a:solidFill>
              <a:schemeClr val="tx1">
                <a:lumMod val="100000"/>
                <a:lumOff val="0"/>
              </a:schemeClr>
            </a:solidFill>
            <a:prstDash val="dash"/>
            <a:miter lim="800000"/>
            <a:headEnd/>
            <a:tailEnd/>
          </a:ln>
        </p:spPr>
        <p:txBody>
          <a:bodyPr rot="0" vert="horz" wrap="square" lIns="91440" tIns="45720" rIns="91440" bIns="45720" anchor="ctr" anchorCtr="0" upright="1">
            <a:noAutofit/>
          </a:bodyPr>
          <a:lstStyle/>
          <a:p>
            <a:endParaRPr lang="sv-SE"/>
          </a:p>
        </p:txBody>
      </p:sp>
      <p:sp>
        <p:nvSpPr>
          <p:cNvPr id="283" name="Rectangle 282"/>
          <p:cNvSpPr>
            <a:spLocks noChangeArrowheads="1"/>
          </p:cNvSpPr>
          <p:nvPr/>
        </p:nvSpPr>
        <p:spPr bwMode="auto">
          <a:xfrm>
            <a:off x="5592265" y="2720495"/>
            <a:ext cx="119009" cy="122565"/>
          </a:xfrm>
          <a:prstGeom prst="rect">
            <a:avLst/>
          </a:prstGeom>
          <a:noFill/>
          <a:ln w="6350" cap="flat" cmpd="sng" algn="ctr">
            <a:solidFill>
              <a:schemeClr val="tx1">
                <a:lumMod val="100000"/>
                <a:lumOff val="0"/>
              </a:schemeClr>
            </a:solidFill>
            <a:prstDash val="dash"/>
            <a:miter lim="800000"/>
            <a:headEnd/>
            <a:tailEnd/>
          </a:ln>
        </p:spPr>
        <p:txBody>
          <a:bodyPr rot="0" vert="horz" wrap="square" lIns="91440" tIns="45720" rIns="91440" bIns="45720" anchor="ctr" anchorCtr="0" upright="1">
            <a:noAutofit/>
          </a:bodyPr>
          <a:lstStyle/>
          <a:p>
            <a:endParaRPr lang="sv-SE"/>
          </a:p>
        </p:txBody>
      </p:sp>
      <p:sp>
        <p:nvSpPr>
          <p:cNvPr id="284" name="Rectangle 283"/>
          <p:cNvSpPr>
            <a:spLocks noChangeArrowheads="1"/>
          </p:cNvSpPr>
          <p:nvPr/>
        </p:nvSpPr>
        <p:spPr bwMode="auto">
          <a:xfrm>
            <a:off x="6342708" y="4683371"/>
            <a:ext cx="119009" cy="122565"/>
          </a:xfrm>
          <a:prstGeom prst="rect">
            <a:avLst/>
          </a:prstGeom>
          <a:noFill/>
          <a:ln w="6350" cap="flat" cmpd="sng" algn="ctr">
            <a:solidFill>
              <a:schemeClr val="tx1">
                <a:lumMod val="100000"/>
                <a:lumOff val="0"/>
              </a:schemeClr>
            </a:solidFill>
            <a:prstDash val="dash"/>
            <a:miter lim="800000"/>
            <a:headEnd/>
            <a:tailEnd/>
          </a:ln>
        </p:spPr>
        <p:txBody>
          <a:bodyPr rot="0" vert="horz" wrap="square" lIns="91440" tIns="45720" rIns="91440" bIns="45720" anchor="ctr" anchorCtr="0" upright="1">
            <a:noAutofit/>
          </a:bodyPr>
          <a:lstStyle/>
          <a:p>
            <a:endParaRPr lang="sv-SE"/>
          </a:p>
        </p:txBody>
      </p:sp>
      <p:sp>
        <p:nvSpPr>
          <p:cNvPr id="287" name="Rectangle 286"/>
          <p:cNvSpPr>
            <a:spLocks noChangeArrowheads="1"/>
          </p:cNvSpPr>
          <p:nvPr/>
        </p:nvSpPr>
        <p:spPr bwMode="auto">
          <a:xfrm>
            <a:off x="5592265" y="4683371"/>
            <a:ext cx="119009" cy="122565"/>
          </a:xfrm>
          <a:prstGeom prst="rect">
            <a:avLst/>
          </a:prstGeom>
          <a:noFill/>
          <a:ln w="6350" cap="flat" cmpd="sng" algn="ctr">
            <a:solidFill>
              <a:schemeClr val="tx1">
                <a:lumMod val="100000"/>
                <a:lumOff val="0"/>
              </a:schemeClr>
            </a:solidFill>
            <a:prstDash val="dash"/>
            <a:miter lim="800000"/>
            <a:headEnd/>
            <a:tailEnd/>
          </a:ln>
        </p:spPr>
        <p:txBody>
          <a:bodyPr rot="0" vert="horz" wrap="square" lIns="91440" tIns="45720" rIns="91440" bIns="45720" anchor="ctr" anchorCtr="0" upright="1">
            <a:noAutofit/>
          </a:bodyPr>
          <a:lstStyle/>
          <a:p>
            <a:endParaRPr lang="sv-SE"/>
          </a:p>
        </p:txBody>
      </p:sp>
      <p:sp>
        <p:nvSpPr>
          <p:cNvPr id="288" name="Rectangle 287"/>
          <p:cNvSpPr>
            <a:spLocks noChangeArrowheads="1"/>
          </p:cNvSpPr>
          <p:nvPr/>
        </p:nvSpPr>
        <p:spPr bwMode="auto">
          <a:xfrm>
            <a:off x="5796546" y="2283129"/>
            <a:ext cx="119009" cy="2826844"/>
          </a:xfrm>
          <a:prstGeom prst="rect">
            <a:avLst/>
          </a:prstGeom>
          <a:solidFill>
            <a:srgbClr val="FF0000"/>
          </a:solidFill>
          <a:ln w="6350" cap="flat" cmpd="sng" algn="ctr">
            <a:solidFill>
              <a:schemeClr val="tx1">
                <a:lumMod val="100000"/>
                <a:lumOff val="0"/>
              </a:schemeClr>
            </a:solidFill>
            <a:prstDash val="solid"/>
            <a:miter lim="800000"/>
            <a:headEnd/>
            <a:tailEnd/>
          </a:ln>
        </p:spPr>
        <p:txBody>
          <a:bodyPr rot="0" vert="horz" wrap="square" lIns="91440" tIns="45720" rIns="91440" bIns="45720" anchor="ctr" anchorCtr="0" upright="1">
            <a:noAutofit/>
          </a:bodyPr>
          <a:lstStyle/>
          <a:p>
            <a:endParaRPr lang="sv-SE"/>
          </a:p>
        </p:txBody>
      </p:sp>
      <p:sp>
        <p:nvSpPr>
          <p:cNvPr id="289" name="Rectangle 288"/>
          <p:cNvSpPr>
            <a:spLocks noChangeArrowheads="1"/>
          </p:cNvSpPr>
          <p:nvPr/>
        </p:nvSpPr>
        <p:spPr bwMode="auto">
          <a:xfrm>
            <a:off x="6165781" y="2283129"/>
            <a:ext cx="119009" cy="2826844"/>
          </a:xfrm>
          <a:prstGeom prst="rect">
            <a:avLst/>
          </a:prstGeom>
          <a:solidFill>
            <a:srgbClr val="FF0000"/>
          </a:solidFill>
          <a:ln w="6350" cap="flat" cmpd="sng" algn="ctr">
            <a:solidFill>
              <a:schemeClr val="tx1">
                <a:lumMod val="100000"/>
                <a:lumOff val="0"/>
              </a:schemeClr>
            </a:solidFill>
            <a:prstDash val="solid"/>
            <a:miter lim="800000"/>
            <a:headEnd/>
            <a:tailEnd/>
          </a:ln>
        </p:spPr>
        <p:txBody>
          <a:bodyPr rot="0" vert="horz" wrap="square" lIns="91440" tIns="45720" rIns="91440" bIns="45720" anchor="ctr" anchorCtr="0" upright="1">
            <a:noAutofit/>
          </a:bodyPr>
          <a:lstStyle/>
          <a:p>
            <a:endParaRPr lang="sv-SE"/>
          </a:p>
        </p:txBody>
      </p:sp>
      <p:sp>
        <p:nvSpPr>
          <p:cNvPr id="290" name="Rectangle 289"/>
          <p:cNvSpPr>
            <a:spLocks noChangeArrowheads="1"/>
          </p:cNvSpPr>
          <p:nvPr/>
        </p:nvSpPr>
        <p:spPr bwMode="auto">
          <a:xfrm>
            <a:off x="6880092" y="2283129"/>
            <a:ext cx="119009" cy="2826844"/>
          </a:xfrm>
          <a:prstGeom prst="rect">
            <a:avLst/>
          </a:prstGeom>
          <a:solidFill>
            <a:srgbClr val="FF0000"/>
          </a:solidFill>
          <a:ln w="6350" cap="flat" cmpd="sng" algn="ctr">
            <a:solidFill>
              <a:schemeClr val="tx1">
                <a:lumMod val="100000"/>
                <a:lumOff val="0"/>
              </a:schemeClr>
            </a:solidFill>
            <a:prstDash val="solid"/>
            <a:miter lim="800000"/>
            <a:headEnd/>
            <a:tailEnd/>
          </a:ln>
        </p:spPr>
        <p:txBody>
          <a:bodyPr rot="0" vert="horz" wrap="square" lIns="91440" tIns="45720" rIns="91440" bIns="45720" anchor="ctr" anchorCtr="0" upright="1">
            <a:noAutofit/>
          </a:bodyPr>
          <a:lstStyle/>
          <a:p>
            <a:endParaRPr lang="sv-SE"/>
          </a:p>
        </p:txBody>
      </p:sp>
      <p:sp>
        <p:nvSpPr>
          <p:cNvPr id="291" name="Rectangle 290"/>
          <p:cNvSpPr>
            <a:spLocks noChangeArrowheads="1"/>
          </p:cNvSpPr>
          <p:nvPr/>
        </p:nvSpPr>
        <p:spPr bwMode="auto">
          <a:xfrm>
            <a:off x="7258120" y="2283129"/>
            <a:ext cx="119009" cy="2826844"/>
          </a:xfrm>
          <a:prstGeom prst="rect">
            <a:avLst/>
          </a:prstGeom>
          <a:solidFill>
            <a:srgbClr val="FF0000"/>
          </a:solidFill>
          <a:ln w="6350" cap="flat" cmpd="sng" algn="ctr">
            <a:solidFill>
              <a:schemeClr val="tx1">
                <a:lumMod val="100000"/>
                <a:lumOff val="0"/>
              </a:schemeClr>
            </a:solidFill>
            <a:prstDash val="solid"/>
            <a:miter lim="800000"/>
            <a:headEnd/>
            <a:tailEnd/>
          </a:ln>
        </p:spPr>
        <p:txBody>
          <a:bodyPr rot="0" vert="horz" wrap="square" lIns="91440" tIns="45720" rIns="91440" bIns="45720" anchor="ctr" anchorCtr="0" upright="1">
            <a:noAutofit/>
          </a:bodyPr>
          <a:lstStyle/>
          <a:p>
            <a:endParaRPr lang="sv-SE"/>
          </a:p>
        </p:txBody>
      </p:sp>
      <p:grpSp>
        <p:nvGrpSpPr>
          <p:cNvPr id="292" name="Group 291"/>
          <p:cNvGrpSpPr>
            <a:grpSpLocks/>
          </p:cNvGrpSpPr>
          <p:nvPr/>
        </p:nvGrpSpPr>
        <p:grpSpPr bwMode="auto">
          <a:xfrm>
            <a:off x="6839484" y="3597554"/>
            <a:ext cx="158678" cy="163420"/>
            <a:chOff x="0" y="1"/>
            <a:chExt cx="215900" cy="215900"/>
          </a:xfrm>
        </p:grpSpPr>
        <p:sp>
          <p:nvSpPr>
            <p:cNvPr id="323" name="Rectangle 322"/>
            <p:cNvSpPr>
              <a:spLocks noChangeArrowheads="1"/>
            </p:cNvSpPr>
            <p:nvPr/>
          </p:nvSpPr>
          <p:spPr bwMode="auto">
            <a:xfrm>
              <a:off x="0" y="1"/>
              <a:ext cx="215900" cy="215900"/>
            </a:xfrm>
            <a:prstGeom prst="rect">
              <a:avLst/>
            </a:prstGeom>
            <a:solidFill>
              <a:srgbClr val="FF0000"/>
            </a:solidFill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324" name="Rectangle 323"/>
            <p:cNvSpPr>
              <a:spLocks noChangeArrowheads="1"/>
            </p:cNvSpPr>
            <p:nvPr/>
          </p:nvSpPr>
          <p:spPr bwMode="auto">
            <a:xfrm>
              <a:off x="28575" y="28575"/>
              <a:ext cx="161925" cy="161925"/>
            </a:xfrm>
            <a:prstGeom prst="rect">
              <a:avLst/>
            </a:prstGeom>
            <a:solidFill>
              <a:srgbClr val="993300"/>
            </a:solidFill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</p:grpSp>
      <p:grpSp>
        <p:nvGrpSpPr>
          <p:cNvPr id="293" name="Group 292"/>
          <p:cNvGrpSpPr>
            <a:grpSpLocks/>
          </p:cNvGrpSpPr>
          <p:nvPr/>
        </p:nvGrpSpPr>
        <p:grpSpPr bwMode="auto">
          <a:xfrm>
            <a:off x="7219845" y="3597554"/>
            <a:ext cx="158678" cy="163420"/>
            <a:chOff x="0" y="0"/>
            <a:chExt cx="215900" cy="215900"/>
          </a:xfrm>
        </p:grpSpPr>
        <p:sp>
          <p:nvSpPr>
            <p:cNvPr id="321" name="Rectangle 320"/>
            <p:cNvSpPr>
              <a:spLocks noChangeArrowheads="1"/>
            </p:cNvSpPr>
            <p:nvPr/>
          </p:nvSpPr>
          <p:spPr bwMode="auto">
            <a:xfrm>
              <a:off x="0" y="0"/>
              <a:ext cx="215900" cy="215900"/>
            </a:xfrm>
            <a:prstGeom prst="rect">
              <a:avLst/>
            </a:prstGeom>
            <a:solidFill>
              <a:srgbClr val="FF0000"/>
            </a:solidFill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322" name="Rectangle 321"/>
            <p:cNvSpPr>
              <a:spLocks noChangeArrowheads="1"/>
            </p:cNvSpPr>
            <p:nvPr/>
          </p:nvSpPr>
          <p:spPr bwMode="auto">
            <a:xfrm>
              <a:off x="28576" y="28576"/>
              <a:ext cx="161925" cy="161926"/>
            </a:xfrm>
            <a:prstGeom prst="rect">
              <a:avLst/>
            </a:prstGeom>
            <a:solidFill>
              <a:srgbClr val="993300"/>
            </a:solidFill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</p:grpSp>
      <p:sp>
        <p:nvSpPr>
          <p:cNvPr id="294" name="Rectangle 293"/>
          <p:cNvSpPr>
            <a:spLocks noChangeArrowheads="1"/>
          </p:cNvSpPr>
          <p:nvPr/>
        </p:nvSpPr>
        <p:spPr bwMode="auto">
          <a:xfrm>
            <a:off x="6506410" y="2290046"/>
            <a:ext cx="119009" cy="2826844"/>
          </a:xfrm>
          <a:prstGeom prst="rect">
            <a:avLst/>
          </a:prstGeom>
          <a:solidFill>
            <a:srgbClr val="FF0000"/>
          </a:solidFill>
          <a:ln w="6350" cap="flat" cmpd="sng" algn="ctr">
            <a:solidFill>
              <a:schemeClr val="tx1">
                <a:lumMod val="100000"/>
                <a:lumOff val="0"/>
              </a:schemeClr>
            </a:solidFill>
            <a:prstDash val="solid"/>
            <a:miter lim="800000"/>
            <a:headEnd/>
            <a:tailEnd/>
          </a:ln>
        </p:spPr>
        <p:txBody>
          <a:bodyPr rot="0" vert="horz" wrap="square" lIns="91440" tIns="45720" rIns="91440" bIns="45720" anchor="ctr" anchorCtr="0" upright="1">
            <a:noAutofit/>
          </a:bodyPr>
          <a:lstStyle/>
          <a:p>
            <a:endParaRPr lang="sv-SE"/>
          </a:p>
        </p:txBody>
      </p:sp>
      <p:grpSp>
        <p:nvGrpSpPr>
          <p:cNvPr id="295" name="Group 294"/>
          <p:cNvGrpSpPr>
            <a:grpSpLocks/>
          </p:cNvGrpSpPr>
          <p:nvPr/>
        </p:nvGrpSpPr>
        <p:grpSpPr bwMode="auto">
          <a:xfrm>
            <a:off x="6466648" y="3597555"/>
            <a:ext cx="158678" cy="163419"/>
            <a:chOff x="-307136" y="-615066"/>
            <a:chExt cx="215899" cy="215899"/>
          </a:xfrm>
        </p:grpSpPr>
        <p:sp>
          <p:nvSpPr>
            <p:cNvPr id="319" name="Rectangle 318"/>
            <p:cNvSpPr>
              <a:spLocks noChangeArrowheads="1"/>
            </p:cNvSpPr>
            <p:nvPr/>
          </p:nvSpPr>
          <p:spPr bwMode="auto">
            <a:xfrm>
              <a:off x="-307136" y="-615066"/>
              <a:ext cx="215899" cy="215899"/>
            </a:xfrm>
            <a:prstGeom prst="rect">
              <a:avLst/>
            </a:prstGeom>
            <a:solidFill>
              <a:srgbClr val="FF0000"/>
            </a:solidFill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320" name="Rectangle 319"/>
            <p:cNvSpPr>
              <a:spLocks noChangeArrowheads="1"/>
            </p:cNvSpPr>
            <p:nvPr/>
          </p:nvSpPr>
          <p:spPr bwMode="auto">
            <a:xfrm>
              <a:off x="-278561" y="-586479"/>
              <a:ext cx="161922" cy="161927"/>
            </a:xfrm>
            <a:prstGeom prst="rect">
              <a:avLst/>
            </a:prstGeom>
            <a:solidFill>
              <a:srgbClr val="993300"/>
            </a:solidFill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</p:grpSp>
      <p:grpSp>
        <p:nvGrpSpPr>
          <p:cNvPr id="296" name="Group 295"/>
          <p:cNvGrpSpPr>
            <a:grpSpLocks/>
          </p:cNvGrpSpPr>
          <p:nvPr/>
        </p:nvGrpSpPr>
        <p:grpSpPr bwMode="auto">
          <a:xfrm>
            <a:off x="5752092" y="3598766"/>
            <a:ext cx="158678" cy="163419"/>
            <a:chOff x="0" y="-615066"/>
            <a:chExt cx="215900" cy="215899"/>
          </a:xfrm>
        </p:grpSpPr>
        <p:sp>
          <p:nvSpPr>
            <p:cNvPr id="317" name="Rectangle 316"/>
            <p:cNvSpPr>
              <a:spLocks noChangeArrowheads="1"/>
            </p:cNvSpPr>
            <p:nvPr/>
          </p:nvSpPr>
          <p:spPr bwMode="auto">
            <a:xfrm>
              <a:off x="0" y="-615066"/>
              <a:ext cx="215900" cy="215899"/>
            </a:xfrm>
            <a:prstGeom prst="rect">
              <a:avLst/>
            </a:prstGeom>
            <a:solidFill>
              <a:srgbClr val="FF0000"/>
            </a:solidFill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318" name="Rectangle 317"/>
            <p:cNvSpPr>
              <a:spLocks noChangeArrowheads="1"/>
            </p:cNvSpPr>
            <p:nvPr/>
          </p:nvSpPr>
          <p:spPr bwMode="auto">
            <a:xfrm>
              <a:off x="28576" y="-586480"/>
              <a:ext cx="161925" cy="161926"/>
            </a:xfrm>
            <a:prstGeom prst="rect">
              <a:avLst/>
            </a:prstGeom>
            <a:solidFill>
              <a:srgbClr val="993300"/>
            </a:solidFill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</p:grpSp>
      <p:grpSp>
        <p:nvGrpSpPr>
          <p:cNvPr id="297" name="Group 296"/>
          <p:cNvGrpSpPr>
            <a:grpSpLocks/>
          </p:cNvGrpSpPr>
          <p:nvPr/>
        </p:nvGrpSpPr>
        <p:grpSpPr bwMode="auto">
          <a:xfrm>
            <a:off x="6126875" y="3598766"/>
            <a:ext cx="158678" cy="163420"/>
            <a:chOff x="0" y="0"/>
            <a:chExt cx="215900" cy="215900"/>
          </a:xfrm>
        </p:grpSpPr>
        <p:sp>
          <p:nvSpPr>
            <p:cNvPr id="315" name="Rectangle 314"/>
            <p:cNvSpPr>
              <a:spLocks noChangeArrowheads="1"/>
            </p:cNvSpPr>
            <p:nvPr/>
          </p:nvSpPr>
          <p:spPr bwMode="auto">
            <a:xfrm>
              <a:off x="0" y="0"/>
              <a:ext cx="215900" cy="215900"/>
            </a:xfrm>
            <a:prstGeom prst="rect">
              <a:avLst/>
            </a:prstGeom>
            <a:solidFill>
              <a:srgbClr val="FF0000"/>
            </a:solidFill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316" name="Rectangle 315"/>
            <p:cNvSpPr>
              <a:spLocks noChangeArrowheads="1"/>
            </p:cNvSpPr>
            <p:nvPr/>
          </p:nvSpPr>
          <p:spPr bwMode="auto">
            <a:xfrm>
              <a:off x="28576" y="28576"/>
              <a:ext cx="161925" cy="161926"/>
            </a:xfrm>
            <a:prstGeom prst="rect">
              <a:avLst/>
            </a:prstGeom>
            <a:solidFill>
              <a:srgbClr val="993300"/>
            </a:solidFill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</p:grpSp>
      <p:sp>
        <p:nvSpPr>
          <p:cNvPr id="298" name="Rectangle 297"/>
          <p:cNvSpPr>
            <a:spLocks noChangeArrowheads="1"/>
          </p:cNvSpPr>
          <p:nvPr/>
        </p:nvSpPr>
        <p:spPr bwMode="auto">
          <a:xfrm>
            <a:off x="5296646" y="5037229"/>
            <a:ext cx="3276000" cy="571968"/>
          </a:xfrm>
          <a:prstGeom prst="rect">
            <a:avLst/>
          </a:prstGeom>
          <a:solidFill>
            <a:srgbClr val="558ED5">
              <a:alpha val="69803"/>
            </a:srgbClr>
          </a:solidFill>
          <a:ln w="6350" cap="flat" cmpd="sng" algn="ctr">
            <a:solidFill>
              <a:schemeClr val="tx1">
                <a:lumMod val="100000"/>
                <a:lumOff val="0"/>
              </a:schemeClr>
            </a:solidFill>
            <a:prstDash val="solid"/>
            <a:miter lim="800000"/>
            <a:headEnd/>
            <a:tailEnd/>
          </a:ln>
        </p:spPr>
        <p:txBody>
          <a:bodyPr rot="0" vert="horz" wrap="square" lIns="91440" tIns="45720" rIns="91440" bIns="45720" anchor="ctr" anchorCtr="0" upright="1">
            <a:noAutofit/>
          </a:bodyPr>
          <a:lstStyle/>
          <a:p>
            <a:endParaRPr lang="sv-SE"/>
          </a:p>
        </p:txBody>
      </p:sp>
      <p:sp>
        <p:nvSpPr>
          <p:cNvPr id="299" name="Rectangle 298"/>
          <p:cNvSpPr>
            <a:spLocks noChangeArrowheads="1"/>
          </p:cNvSpPr>
          <p:nvPr/>
        </p:nvSpPr>
        <p:spPr bwMode="auto">
          <a:xfrm>
            <a:off x="5296646" y="1901016"/>
            <a:ext cx="3276000" cy="571968"/>
          </a:xfrm>
          <a:prstGeom prst="rect">
            <a:avLst/>
          </a:prstGeom>
          <a:solidFill>
            <a:srgbClr val="558ED5">
              <a:alpha val="69803"/>
            </a:srgbClr>
          </a:solidFill>
          <a:ln w="6350" cap="flat" cmpd="sng" algn="ctr">
            <a:solidFill>
              <a:schemeClr val="tx1">
                <a:lumMod val="100000"/>
                <a:lumOff val="0"/>
              </a:schemeClr>
            </a:solidFill>
            <a:prstDash val="solid"/>
            <a:miter lim="800000"/>
            <a:headEnd/>
            <a:tailEnd/>
          </a:ln>
        </p:spPr>
        <p:txBody>
          <a:bodyPr rot="0" vert="horz" wrap="square" lIns="91440" tIns="45720" rIns="91440" bIns="45720" anchor="ctr" anchorCtr="0" upright="1">
            <a:noAutofit/>
          </a:bodyPr>
          <a:lstStyle/>
          <a:p>
            <a:endParaRPr lang="sv-SE"/>
          </a:p>
        </p:txBody>
      </p:sp>
      <p:sp>
        <p:nvSpPr>
          <p:cNvPr id="300" name="Rectangle 299"/>
          <p:cNvSpPr>
            <a:spLocks noChangeArrowheads="1"/>
          </p:cNvSpPr>
          <p:nvPr/>
        </p:nvSpPr>
        <p:spPr bwMode="auto">
          <a:xfrm>
            <a:off x="7825348" y="2627346"/>
            <a:ext cx="119009" cy="122566"/>
          </a:xfrm>
          <a:prstGeom prst="rect">
            <a:avLst/>
          </a:prstGeom>
          <a:solidFill>
            <a:schemeClr val="tx1">
              <a:lumMod val="100000"/>
              <a:lumOff val="0"/>
            </a:schemeClr>
          </a:solidFill>
          <a:ln w="6350" cap="flat" cmpd="sng" algn="ctr">
            <a:solidFill>
              <a:schemeClr val="tx1">
                <a:lumMod val="100000"/>
                <a:lumOff val="0"/>
              </a:schemeClr>
            </a:solidFill>
            <a:prstDash val="solid"/>
            <a:miter lim="800000"/>
            <a:headEnd/>
            <a:tailEnd/>
          </a:ln>
        </p:spPr>
        <p:txBody>
          <a:bodyPr rot="0" vert="horz" wrap="square" lIns="91440" tIns="45720" rIns="91440" bIns="45720" anchor="ctr" anchorCtr="0" upright="1">
            <a:noAutofit/>
          </a:bodyPr>
          <a:lstStyle/>
          <a:p>
            <a:endParaRPr lang="sv-SE"/>
          </a:p>
        </p:txBody>
      </p:sp>
      <p:sp>
        <p:nvSpPr>
          <p:cNvPr id="301" name="Rectangle 300"/>
          <p:cNvSpPr>
            <a:spLocks noChangeArrowheads="1"/>
          </p:cNvSpPr>
          <p:nvPr/>
        </p:nvSpPr>
        <p:spPr bwMode="auto">
          <a:xfrm>
            <a:off x="7825348" y="4489914"/>
            <a:ext cx="119009" cy="122566"/>
          </a:xfrm>
          <a:prstGeom prst="rect">
            <a:avLst/>
          </a:prstGeom>
          <a:solidFill>
            <a:schemeClr val="tx1">
              <a:lumMod val="100000"/>
              <a:lumOff val="0"/>
            </a:schemeClr>
          </a:solidFill>
          <a:ln w="6350" cap="flat" cmpd="sng" algn="ctr">
            <a:solidFill>
              <a:schemeClr val="tx1">
                <a:lumMod val="100000"/>
                <a:lumOff val="0"/>
              </a:schemeClr>
            </a:solidFill>
            <a:prstDash val="solid"/>
            <a:miter lim="800000"/>
            <a:headEnd/>
            <a:tailEnd/>
          </a:ln>
        </p:spPr>
        <p:txBody>
          <a:bodyPr rot="0" vert="horz" wrap="square" lIns="91440" tIns="45720" rIns="91440" bIns="45720" anchor="ctr" anchorCtr="0" upright="1">
            <a:noAutofit/>
          </a:bodyPr>
          <a:lstStyle/>
          <a:p>
            <a:endParaRPr lang="sv-SE"/>
          </a:p>
        </p:txBody>
      </p:sp>
      <p:sp>
        <p:nvSpPr>
          <p:cNvPr id="302" name="Rectangle 301"/>
          <p:cNvSpPr>
            <a:spLocks noChangeArrowheads="1"/>
          </p:cNvSpPr>
          <p:nvPr/>
        </p:nvSpPr>
        <p:spPr bwMode="auto">
          <a:xfrm>
            <a:off x="7825348" y="4735365"/>
            <a:ext cx="119009" cy="122566"/>
          </a:xfrm>
          <a:prstGeom prst="rect">
            <a:avLst/>
          </a:prstGeom>
          <a:solidFill>
            <a:schemeClr val="tx1">
              <a:lumMod val="100000"/>
              <a:lumOff val="0"/>
            </a:schemeClr>
          </a:solidFill>
          <a:ln w="6350" cap="flat" cmpd="sng" algn="ctr">
            <a:solidFill>
              <a:schemeClr val="tx1">
                <a:lumMod val="100000"/>
                <a:lumOff val="0"/>
              </a:schemeClr>
            </a:solidFill>
            <a:prstDash val="solid"/>
            <a:miter lim="800000"/>
            <a:headEnd/>
            <a:tailEnd/>
          </a:ln>
        </p:spPr>
        <p:txBody>
          <a:bodyPr rot="0" vert="horz" wrap="square" lIns="91440" tIns="45720" rIns="91440" bIns="45720" anchor="ctr" anchorCtr="0" upright="1">
            <a:noAutofit/>
          </a:bodyPr>
          <a:lstStyle/>
          <a:p>
            <a:endParaRPr lang="sv-SE"/>
          </a:p>
        </p:txBody>
      </p:sp>
      <p:sp>
        <p:nvSpPr>
          <p:cNvPr id="303" name="Rectangle 302"/>
          <p:cNvSpPr>
            <a:spLocks noChangeArrowheads="1"/>
          </p:cNvSpPr>
          <p:nvPr/>
        </p:nvSpPr>
        <p:spPr bwMode="auto">
          <a:xfrm>
            <a:off x="8176921" y="2627346"/>
            <a:ext cx="119007" cy="122566"/>
          </a:xfrm>
          <a:prstGeom prst="rect">
            <a:avLst/>
          </a:prstGeom>
          <a:solidFill>
            <a:schemeClr val="tx1">
              <a:lumMod val="100000"/>
              <a:lumOff val="0"/>
            </a:schemeClr>
          </a:solidFill>
          <a:ln w="6350" cap="flat" cmpd="sng" algn="ctr">
            <a:solidFill>
              <a:schemeClr val="tx1">
                <a:lumMod val="100000"/>
                <a:lumOff val="0"/>
              </a:schemeClr>
            </a:solidFill>
            <a:prstDash val="solid"/>
            <a:miter lim="800000"/>
            <a:headEnd/>
            <a:tailEnd/>
          </a:ln>
        </p:spPr>
        <p:txBody>
          <a:bodyPr rot="0" vert="horz" wrap="square" lIns="91440" tIns="45720" rIns="91440" bIns="45720" anchor="ctr" anchorCtr="0" upright="1">
            <a:noAutofit/>
          </a:bodyPr>
          <a:lstStyle/>
          <a:p>
            <a:endParaRPr lang="sv-SE"/>
          </a:p>
        </p:txBody>
      </p:sp>
      <p:sp>
        <p:nvSpPr>
          <p:cNvPr id="304" name="Rectangle 303"/>
          <p:cNvSpPr>
            <a:spLocks noChangeArrowheads="1"/>
          </p:cNvSpPr>
          <p:nvPr/>
        </p:nvSpPr>
        <p:spPr bwMode="auto">
          <a:xfrm>
            <a:off x="8176921" y="2875180"/>
            <a:ext cx="119007" cy="122566"/>
          </a:xfrm>
          <a:prstGeom prst="rect">
            <a:avLst/>
          </a:prstGeom>
          <a:solidFill>
            <a:schemeClr val="tx1">
              <a:lumMod val="100000"/>
              <a:lumOff val="0"/>
            </a:schemeClr>
          </a:solidFill>
          <a:ln w="6350" cap="flat" cmpd="sng" algn="ctr">
            <a:solidFill>
              <a:schemeClr val="tx1">
                <a:lumMod val="100000"/>
                <a:lumOff val="0"/>
              </a:schemeClr>
            </a:solidFill>
            <a:prstDash val="solid"/>
            <a:miter lim="800000"/>
            <a:headEnd/>
            <a:tailEnd/>
          </a:ln>
        </p:spPr>
        <p:txBody>
          <a:bodyPr rot="0" vert="horz" wrap="square" lIns="91440" tIns="45720" rIns="91440" bIns="45720" anchor="ctr" anchorCtr="0" upright="1">
            <a:noAutofit/>
          </a:bodyPr>
          <a:lstStyle/>
          <a:p>
            <a:endParaRPr lang="sv-SE"/>
          </a:p>
        </p:txBody>
      </p:sp>
      <p:sp>
        <p:nvSpPr>
          <p:cNvPr id="305" name="Rectangle 304"/>
          <p:cNvSpPr>
            <a:spLocks noChangeArrowheads="1"/>
          </p:cNvSpPr>
          <p:nvPr/>
        </p:nvSpPr>
        <p:spPr bwMode="auto">
          <a:xfrm>
            <a:off x="8176921" y="3122504"/>
            <a:ext cx="119007" cy="122566"/>
          </a:xfrm>
          <a:prstGeom prst="rect">
            <a:avLst/>
          </a:prstGeom>
          <a:solidFill>
            <a:schemeClr val="tx1">
              <a:lumMod val="100000"/>
              <a:lumOff val="0"/>
            </a:schemeClr>
          </a:solidFill>
          <a:ln w="6350" cap="flat" cmpd="sng" algn="ctr">
            <a:solidFill>
              <a:schemeClr val="tx1">
                <a:lumMod val="100000"/>
                <a:lumOff val="0"/>
              </a:schemeClr>
            </a:solidFill>
            <a:prstDash val="solid"/>
            <a:miter lim="800000"/>
            <a:headEnd/>
            <a:tailEnd/>
          </a:ln>
        </p:spPr>
        <p:txBody>
          <a:bodyPr rot="0" vert="horz" wrap="square" lIns="91440" tIns="45720" rIns="91440" bIns="45720" anchor="ctr" anchorCtr="0" upright="1">
            <a:noAutofit/>
          </a:bodyPr>
          <a:lstStyle/>
          <a:p>
            <a:endParaRPr lang="sv-SE"/>
          </a:p>
        </p:txBody>
      </p:sp>
      <p:sp>
        <p:nvSpPr>
          <p:cNvPr id="306" name="Rectangle 305"/>
          <p:cNvSpPr>
            <a:spLocks noChangeArrowheads="1"/>
          </p:cNvSpPr>
          <p:nvPr/>
        </p:nvSpPr>
        <p:spPr bwMode="auto">
          <a:xfrm>
            <a:off x="8176921" y="4481605"/>
            <a:ext cx="119007" cy="122566"/>
          </a:xfrm>
          <a:prstGeom prst="rect">
            <a:avLst/>
          </a:prstGeom>
          <a:solidFill>
            <a:schemeClr val="tx1">
              <a:lumMod val="100000"/>
              <a:lumOff val="0"/>
            </a:schemeClr>
          </a:solidFill>
          <a:ln w="6350" cap="flat" cmpd="sng" algn="ctr">
            <a:solidFill>
              <a:schemeClr val="tx1">
                <a:lumMod val="100000"/>
                <a:lumOff val="0"/>
              </a:schemeClr>
            </a:solidFill>
            <a:prstDash val="solid"/>
            <a:miter lim="800000"/>
            <a:headEnd/>
            <a:tailEnd/>
          </a:ln>
        </p:spPr>
        <p:txBody>
          <a:bodyPr rot="0" vert="horz" wrap="square" lIns="91440" tIns="45720" rIns="91440" bIns="45720" anchor="ctr" anchorCtr="0" upright="1">
            <a:noAutofit/>
          </a:bodyPr>
          <a:lstStyle/>
          <a:p>
            <a:endParaRPr lang="sv-SE"/>
          </a:p>
        </p:txBody>
      </p:sp>
      <p:sp>
        <p:nvSpPr>
          <p:cNvPr id="307" name="Rectangle 306"/>
          <p:cNvSpPr>
            <a:spLocks noChangeArrowheads="1"/>
          </p:cNvSpPr>
          <p:nvPr/>
        </p:nvSpPr>
        <p:spPr bwMode="auto">
          <a:xfrm>
            <a:off x="8176921" y="4728011"/>
            <a:ext cx="119007" cy="122566"/>
          </a:xfrm>
          <a:prstGeom prst="rect">
            <a:avLst/>
          </a:prstGeom>
          <a:solidFill>
            <a:schemeClr val="tx1">
              <a:lumMod val="100000"/>
              <a:lumOff val="0"/>
            </a:schemeClr>
          </a:solidFill>
          <a:ln w="6350" cap="flat" cmpd="sng" algn="ctr">
            <a:solidFill>
              <a:schemeClr val="tx1">
                <a:lumMod val="100000"/>
                <a:lumOff val="0"/>
              </a:schemeClr>
            </a:solidFill>
            <a:prstDash val="solid"/>
            <a:miter lim="800000"/>
            <a:headEnd/>
            <a:tailEnd/>
          </a:ln>
        </p:spPr>
        <p:txBody>
          <a:bodyPr rot="0" vert="horz" wrap="square" lIns="91440" tIns="45720" rIns="91440" bIns="45720" anchor="ctr" anchorCtr="0" upright="1">
            <a:noAutofit/>
          </a:bodyPr>
          <a:lstStyle/>
          <a:p>
            <a:endParaRPr lang="sv-SE"/>
          </a:p>
        </p:txBody>
      </p:sp>
      <p:sp>
        <p:nvSpPr>
          <p:cNvPr id="308" name="Rectangle 307"/>
          <p:cNvSpPr>
            <a:spLocks noChangeArrowheads="1"/>
          </p:cNvSpPr>
          <p:nvPr/>
        </p:nvSpPr>
        <p:spPr bwMode="auto">
          <a:xfrm>
            <a:off x="8166488" y="2593162"/>
            <a:ext cx="144000" cy="2304000"/>
          </a:xfrm>
          <a:prstGeom prst="rect">
            <a:avLst/>
          </a:prstGeom>
          <a:solidFill>
            <a:srgbClr val="0070C0">
              <a:alpha val="69803"/>
            </a:srgbClr>
          </a:solidFill>
          <a:ln w="6350" cap="flat" cmpd="sng" algn="ctr">
            <a:solidFill>
              <a:srgbClr val="0070C0">
                <a:alpha val="69804"/>
              </a:srgbClr>
            </a:solidFill>
            <a:prstDash val="solid"/>
            <a:miter lim="800000"/>
            <a:headEnd/>
            <a:tailEnd/>
          </a:ln>
        </p:spPr>
        <p:txBody>
          <a:bodyPr rot="0" vert="horz" wrap="square" lIns="91440" tIns="45720" rIns="91440" bIns="45720" anchor="ctr" anchorCtr="0" upright="1">
            <a:noAutofit/>
          </a:bodyPr>
          <a:lstStyle/>
          <a:p>
            <a:endParaRPr lang="sv-SE"/>
          </a:p>
        </p:txBody>
      </p:sp>
      <p:grpSp>
        <p:nvGrpSpPr>
          <p:cNvPr id="309" name="Group 308"/>
          <p:cNvGrpSpPr/>
          <p:nvPr/>
        </p:nvGrpSpPr>
        <p:grpSpPr>
          <a:xfrm>
            <a:off x="8313553" y="3603303"/>
            <a:ext cx="180000" cy="180000"/>
            <a:chOff x="7861036" y="3523832"/>
            <a:chExt cx="180000" cy="180000"/>
          </a:xfrm>
        </p:grpSpPr>
        <p:sp>
          <p:nvSpPr>
            <p:cNvPr id="313" name="Rectangle 312"/>
            <p:cNvSpPr>
              <a:spLocks noChangeArrowheads="1"/>
            </p:cNvSpPr>
            <p:nvPr/>
          </p:nvSpPr>
          <p:spPr bwMode="auto">
            <a:xfrm>
              <a:off x="7861036" y="3523832"/>
              <a:ext cx="180000" cy="180000"/>
            </a:xfrm>
            <a:prstGeom prst="rect">
              <a:avLst/>
            </a:prstGeom>
            <a:solidFill>
              <a:srgbClr val="0070C0">
                <a:alpha val="69804"/>
              </a:srgbClr>
            </a:solidFill>
            <a:ln w="6350" cap="flat" cmpd="sng" algn="ctr">
              <a:solidFill>
                <a:srgbClr val="0070C0"/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314" name="Rectangle 313"/>
            <p:cNvSpPr>
              <a:spLocks noChangeArrowheads="1"/>
            </p:cNvSpPr>
            <p:nvPr/>
          </p:nvSpPr>
          <p:spPr bwMode="auto">
            <a:xfrm>
              <a:off x="7891532" y="3552549"/>
              <a:ext cx="119009" cy="122566"/>
            </a:xfrm>
            <a:prstGeom prst="rect">
              <a:avLst/>
            </a:prstGeom>
            <a:solidFill>
              <a:srgbClr val="993300"/>
            </a:solidFill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</p:grpSp>
      <p:sp>
        <p:nvSpPr>
          <p:cNvPr id="310" name="Rectangle 3816"/>
          <p:cNvSpPr>
            <a:spLocks noChangeAspect="1" noChangeArrowheads="1"/>
          </p:cNvSpPr>
          <p:nvPr/>
        </p:nvSpPr>
        <p:spPr bwMode="auto">
          <a:xfrm>
            <a:off x="7826013" y="2875180"/>
            <a:ext cx="114300" cy="114300"/>
          </a:xfrm>
          <a:prstGeom prst="rect">
            <a:avLst/>
          </a:prstGeom>
          <a:solidFill>
            <a:srgbClr val="0000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v-SE"/>
          </a:p>
        </p:txBody>
      </p:sp>
      <p:sp>
        <p:nvSpPr>
          <p:cNvPr id="311" name="Rectangle 3816"/>
          <p:cNvSpPr>
            <a:spLocks noChangeAspect="1" noChangeArrowheads="1"/>
          </p:cNvSpPr>
          <p:nvPr/>
        </p:nvSpPr>
        <p:spPr bwMode="auto">
          <a:xfrm>
            <a:off x="7826013" y="3122504"/>
            <a:ext cx="114300" cy="114300"/>
          </a:xfrm>
          <a:prstGeom prst="rect">
            <a:avLst/>
          </a:prstGeom>
          <a:solidFill>
            <a:srgbClr val="0000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v-SE"/>
          </a:p>
        </p:txBody>
      </p:sp>
      <p:sp>
        <p:nvSpPr>
          <p:cNvPr id="312" name="Rectangle 311"/>
          <p:cNvSpPr>
            <a:spLocks noChangeArrowheads="1"/>
          </p:cNvSpPr>
          <p:nvPr/>
        </p:nvSpPr>
        <p:spPr bwMode="auto">
          <a:xfrm>
            <a:off x="7825051" y="1900913"/>
            <a:ext cx="126000" cy="1404000"/>
          </a:xfrm>
          <a:prstGeom prst="rect">
            <a:avLst/>
          </a:prstGeom>
          <a:solidFill>
            <a:srgbClr val="0070C0">
              <a:alpha val="69803"/>
            </a:srgbClr>
          </a:solidFill>
          <a:ln w="6350" cap="flat" cmpd="sng" algn="ctr">
            <a:solidFill>
              <a:srgbClr val="0070C0">
                <a:alpha val="69804"/>
              </a:srgbClr>
            </a:solidFill>
            <a:prstDash val="solid"/>
            <a:miter lim="800000"/>
            <a:headEnd/>
            <a:tailEnd/>
          </a:ln>
        </p:spPr>
        <p:txBody>
          <a:bodyPr rot="0" vert="horz" wrap="square" lIns="91440" tIns="45720" rIns="91440" bIns="45720" anchor="ctr" anchorCtr="0" upright="1">
            <a:noAutofit/>
          </a:bodyPr>
          <a:lstStyle/>
          <a:p>
            <a:endParaRPr lang="sv-SE"/>
          </a:p>
        </p:txBody>
      </p:sp>
      <p:sp>
        <p:nvSpPr>
          <p:cNvPr id="327" name="Rectangle 326"/>
          <p:cNvSpPr>
            <a:spLocks noChangeArrowheads="1"/>
          </p:cNvSpPr>
          <p:nvPr/>
        </p:nvSpPr>
        <p:spPr bwMode="auto">
          <a:xfrm>
            <a:off x="7815559" y="4421084"/>
            <a:ext cx="144000" cy="1188000"/>
          </a:xfrm>
          <a:prstGeom prst="rect">
            <a:avLst/>
          </a:prstGeom>
          <a:solidFill>
            <a:srgbClr val="0070C0">
              <a:alpha val="69803"/>
            </a:srgbClr>
          </a:solidFill>
          <a:ln w="6350" cap="flat" cmpd="sng" algn="ctr">
            <a:solidFill>
              <a:srgbClr val="0070C0">
                <a:alpha val="69804"/>
              </a:srgbClr>
            </a:solidFill>
            <a:prstDash val="solid"/>
            <a:miter lim="800000"/>
            <a:headEnd/>
            <a:tailEnd/>
          </a:ln>
        </p:spPr>
        <p:txBody>
          <a:bodyPr rot="0" vert="horz" wrap="square" lIns="91440" tIns="45720" rIns="91440" bIns="45720" anchor="ctr" anchorCtr="0" upright="1">
            <a:noAutofit/>
          </a:bodyPr>
          <a:lstStyle/>
          <a:p>
            <a:endParaRPr lang="sv-SE"/>
          </a:p>
        </p:txBody>
      </p:sp>
      <p:sp>
        <p:nvSpPr>
          <p:cNvPr id="329" name="Rectangle 328"/>
          <p:cNvSpPr/>
          <p:nvPr/>
        </p:nvSpPr>
        <p:spPr>
          <a:xfrm>
            <a:off x="145073" y="5691995"/>
            <a:ext cx="8853854" cy="369332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/>
            <a:r>
              <a:rPr lang="sv-SE" dirty="0" err="1" smtClean="0"/>
              <a:t>Which</a:t>
            </a:r>
            <a:r>
              <a:rPr lang="sv-SE" dirty="0" smtClean="0"/>
              <a:t> template do </a:t>
            </a:r>
            <a:r>
              <a:rPr lang="sv-SE" dirty="0" err="1" smtClean="0"/>
              <a:t>you</a:t>
            </a:r>
            <a:r>
              <a:rPr lang="sv-SE" dirty="0" smtClean="0"/>
              <a:t> </a:t>
            </a:r>
            <a:r>
              <a:rPr lang="sv-SE" dirty="0" err="1" smtClean="0"/>
              <a:t>want</a:t>
            </a:r>
            <a:r>
              <a:rPr lang="sv-SE" dirty="0" smtClean="0"/>
              <a:t> to </a:t>
            </a:r>
            <a:r>
              <a:rPr lang="sv-SE" dirty="0" err="1" smtClean="0"/>
              <a:t>use</a:t>
            </a:r>
            <a:r>
              <a:rPr lang="sv-SE" dirty="0" smtClean="0"/>
              <a:t>? </a:t>
            </a:r>
            <a:r>
              <a:rPr lang="sv-SE" dirty="0" err="1" smtClean="0"/>
              <a:t>Which</a:t>
            </a:r>
            <a:r>
              <a:rPr lang="sv-SE" dirty="0" smtClean="0"/>
              <a:t> </a:t>
            </a:r>
            <a:r>
              <a:rPr lang="sv-SE" dirty="0" err="1" smtClean="0"/>
              <a:t>one</a:t>
            </a:r>
            <a:r>
              <a:rPr lang="sv-SE" dirty="0" smtClean="0"/>
              <a:t> </a:t>
            </a:r>
            <a:r>
              <a:rPr lang="sv-SE" dirty="0" err="1" smtClean="0"/>
              <a:t>will</a:t>
            </a:r>
            <a:r>
              <a:rPr lang="sv-SE" dirty="0" smtClean="0"/>
              <a:t> get the </a:t>
            </a:r>
            <a:r>
              <a:rPr lang="sv-SE" dirty="0" err="1" smtClean="0"/>
              <a:t>supervisor´s</a:t>
            </a:r>
            <a:r>
              <a:rPr lang="sv-SE" dirty="0" smtClean="0"/>
              <a:t> </a:t>
            </a:r>
            <a:r>
              <a:rPr lang="sv-SE" dirty="0" err="1" smtClean="0"/>
              <a:t>approval</a:t>
            </a:r>
            <a:r>
              <a:rPr lang="sv-SE" dirty="0" smtClean="0"/>
              <a:t>?</a:t>
            </a:r>
            <a:endParaRPr lang="sv-SE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42007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Picture 2" descr="http://www.autostuff.com.au/uploads/9/6/2/1/9621664/405223_orig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6579" y="3542159"/>
            <a:ext cx="1570290" cy="9869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Design </a:t>
            </a:r>
            <a:r>
              <a:rPr lang="sv-SE" dirty="0" err="1" smtClean="0"/>
              <a:t>rules</a:t>
            </a:r>
            <a:endParaRPr lang="sv-SE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sv-SE" dirty="0" smtClean="0"/>
              <a:t>2017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MCC092: Integrated Circuit Design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ED6E5F8-F9E8-41A2-8750-8834BED80EBD}" type="slidenum">
              <a:rPr lang="en-US" smtClean="0"/>
              <a:pPr>
                <a:defRPr/>
              </a:pPr>
              <a:t>25</a:t>
            </a:fld>
            <a:endParaRPr lang="en-US"/>
          </a:p>
        </p:txBody>
      </p:sp>
      <p:sp>
        <p:nvSpPr>
          <p:cNvPr id="49" name="Rectangle 3"/>
          <p:cNvSpPr txBox="1">
            <a:spLocks noChangeArrowheads="1"/>
          </p:cNvSpPr>
          <p:nvPr/>
        </p:nvSpPr>
        <p:spPr bwMode="auto">
          <a:xfrm>
            <a:off x="457199" y="1600200"/>
            <a:ext cx="8141677" cy="19419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eaLnBrk="1" hangingPunct="1">
              <a:lnSpc>
                <a:spcPct val="80000"/>
              </a:lnSpc>
            </a:pPr>
            <a:r>
              <a:rPr lang="sv-SE" altLang="sv-SE" sz="2400" kern="0" dirty="0" smtClean="0">
                <a:latin typeface="Calibri" panose="020F0502020204030204" pitchFamily="34" charset="0"/>
              </a:rPr>
              <a:t>Lena Peterson </a:t>
            </a:r>
            <a:r>
              <a:rPr lang="sv-SE" altLang="sv-SE" sz="2400" kern="0" dirty="0" err="1" smtClean="0">
                <a:latin typeface="Calibri" panose="020F0502020204030204" pitchFamily="34" charset="0"/>
              </a:rPr>
              <a:t>will</a:t>
            </a:r>
            <a:r>
              <a:rPr lang="sv-SE" altLang="sv-SE" sz="2400" kern="0" dirty="0" smtClean="0">
                <a:latin typeface="Calibri" panose="020F0502020204030204" pitchFamily="34" charset="0"/>
              </a:rPr>
              <a:t> talk </a:t>
            </a:r>
            <a:r>
              <a:rPr lang="sv-SE" altLang="sv-SE" sz="2400" kern="0" dirty="0" err="1" smtClean="0">
                <a:latin typeface="Calibri" panose="020F0502020204030204" pitchFamily="34" charset="0"/>
              </a:rPr>
              <a:t>about</a:t>
            </a:r>
            <a:r>
              <a:rPr lang="sv-SE" altLang="sv-SE" sz="2400" kern="0" dirty="0" smtClean="0">
                <a:latin typeface="Calibri" panose="020F0502020204030204" pitchFamily="34" charset="0"/>
              </a:rPr>
              <a:t> </a:t>
            </a:r>
            <a:r>
              <a:rPr lang="sv-SE" altLang="sv-SE" sz="2400" kern="0" dirty="0" err="1" smtClean="0">
                <a:latin typeface="Calibri" panose="020F0502020204030204" pitchFamily="34" charset="0"/>
              </a:rPr>
              <a:t>geometric</a:t>
            </a:r>
            <a:r>
              <a:rPr lang="sv-SE" altLang="sv-SE" sz="2400" kern="0" dirty="0" smtClean="0">
                <a:latin typeface="Calibri" panose="020F0502020204030204" pitchFamily="34" charset="0"/>
              </a:rPr>
              <a:t> design </a:t>
            </a:r>
            <a:r>
              <a:rPr lang="sv-SE" altLang="sv-SE" sz="2400" kern="0" dirty="0" err="1" smtClean="0">
                <a:latin typeface="Calibri" panose="020F0502020204030204" pitchFamily="34" charset="0"/>
              </a:rPr>
              <a:t>rules</a:t>
            </a:r>
            <a:r>
              <a:rPr lang="sv-SE" altLang="sv-SE" sz="2400" kern="0" dirty="0" smtClean="0">
                <a:latin typeface="Calibri" panose="020F0502020204030204" pitchFamily="34" charset="0"/>
              </a:rPr>
              <a:t> in </a:t>
            </a:r>
            <a:r>
              <a:rPr lang="sv-SE" altLang="sv-SE" sz="2400" kern="0" dirty="0" err="1" smtClean="0">
                <a:latin typeface="Calibri" panose="020F0502020204030204" pitchFamily="34" charset="0"/>
              </a:rPr>
              <a:t>more</a:t>
            </a:r>
            <a:r>
              <a:rPr lang="sv-SE" altLang="sv-SE" sz="2400" kern="0" dirty="0" smtClean="0">
                <a:latin typeface="Calibri" panose="020F0502020204030204" pitchFamily="34" charset="0"/>
              </a:rPr>
              <a:t> </a:t>
            </a:r>
            <a:r>
              <a:rPr lang="sv-SE" altLang="sv-SE" sz="2400" kern="0" dirty="0" err="1" smtClean="0">
                <a:latin typeface="Calibri" panose="020F0502020204030204" pitchFamily="34" charset="0"/>
              </a:rPr>
              <a:t>detail</a:t>
            </a:r>
            <a:r>
              <a:rPr lang="sv-SE" altLang="sv-SE" sz="2400" kern="0" dirty="0" smtClean="0">
                <a:latin typeface="Calibri" panose="020F0502020204030204" pitchFamily="34" charset="0"/>
              </a:rPr>
              <a:t> on </a:t>
            </a:r>
            <a:r>
              <a:rPr lang="sv-SE" altLang="sv-SE" sz="2400" kern="0" dirty="0" err="1" smtClean="0">
                <a:latin typeface="Calibri" panose="020F0502020204030204" pitchFamily="34" charset="0"/>
              </a:rPr>
              <a:t>Thursday</a:t>
            </a:r>
            <a:r>
              <a:rPr lang="sv-SE" altLang="sv-SE" sz="2400" kern="0" dirty="0" smtClean="0">
                <a:latin typeface="Calibri" panose="020F0502020204030204" pitchFamily="34" charset="0"/>
              </a:rPr>
              <a:t>, </a:t>
            </a:r>
            <a:r>
              <a:rPr lang="sv-SE" altLang="sv-SE" sz="2400" kern="0" dirty="0" err="1" smtClean="0">
                <a:latin typeface="Calibri" panose="020F0502020204030204" pitchFamily="34" charset="0"/>
              </a:rPr>
              <a:t>but</a:t>
            </a:r>
            <a:r>
              <a:rPr lang="sv-SE" altLang="sv-SE" sz="2400" kern="0" dirty="0" smtClean="0">
                <a:latin typeface="Calibri" panose="020F0502020204030204" pitchFamily="34" charset="0"/>
              </a:rPr>
              <a:t> . . . </a:t>
            </a:r>
          </a:p>
          <a:p>
            <a:pPr eaLnBrk="1" hangingPunct="1">
              <a:lnSpc>
                <a:spcPct val="80000"/>
              </a:lnSpc>
            </a:pPr>
            <a:r>
              <a:rPr lang="sv-SE" altLang="sv-SE" sz="2400" kern="0" dirty="0" smtClean="0">
                <a:latin typeface="Calibri" panose="020F0502020204030204" pitchFamily="34" charset="0"/>
              </a:rPr>
              <a:t>. . . </a:t>
            </a:r>
            <a:r>
              <a:rPr lang="sv-SE" altLang="sv-SE" sz="2400" kern="0" dirty="0" err="1">
                <a:latin typeface="Calibri" panose="020F0502020204030204" pitchFamily="34" charset="0"/>
              </a:rPr>
              <a:t>y</a:t>
            </a:r>
            <a:r>
              <a:rPr lang="sv-SE" altLang="sv-SE" sz="2400" kern="0" dirty="0" err="1" smtClean="0">
                <a:latin typeface="Calibri" panose="020F0502020204030204" pitchFamily="34" charset="0"/>
              </a:rPr>
              <a:t>ou</a:t>
            </a:r>
            <a:r>
              <a:rPr lang="sv-SE" altLang="sv-SE" sz="2400" kern="0" dirty="0" smtClean="0">
                <a:latin typeface="Calibri" panose="020F0502020204030204" pitchFamily="34" charset="0"/>
              </a:rPr>
              <a:t> </a:t>
            </a:r>
            <a:r>
              <a:rPr lang="sv-SE" altLang="sv-SE" sz="2400" kern="0" dirty="0" err="1" smtClean="0">
                <a:latin typeface="Calibri" panose="020F0502020204030204" pitchFamily="34" charset="0"/>
              </a:rPr>
              <a:t>probably</a:t>
            </a:r>
            <a:r>
              <a:rPr lang="sv-SE" altLang="sv-SE" sz="2400" kern="0" dirty="0" smtClean="0">
                <a:latin typeface="Calibri" panose="020F0502020204030204" pitchFamily="34" charset="0"/>
              </a:rPr>
              <a:t> </a:t>
            </a:r>
            <a:r>
              <a:rPr lang="sv-SE" altLang="sv-SE" sz="2400" kern="0" dirty="0" err="1" smtClean="0">
                <a:latin typeface="Calibri" panose="020F0502020204030204" pitchFamily="34" charset="0"/>
              </a:rPr>
              <a:t>need</a:t>
            </a:r>
            <a:r>
              <a:rPr lang="sv-SE" altLang="sv-SE" sz="2400" kern="0" dirty="0" smtClean="0">
                <a:latin typeface="Calibri" panose="020F0502020204030204" pitchFamily="34" charset="0"/>
              </a:rPr>
              <a:t> to </a:t>
            </a:r>
            <a:r>
              <a:rPr lang="sv-SE" altLang="sv-SE" sz="2400" kern="0" dirty="0" err="1" smtClean="0">
                <a:latin typeface="Calibri" panose="020F0502020204030204" pitchFamily="34" charset="0"/>
              </a:rPr>
              <a:t>know</a:t>
            </a:r>
            <a:r>
              <a:rPr lang="sv-SE" altLang="sv-SE" sz="2400" kern="0" dirty="0" smtClean="0">
                <a:latin typeface="Calibri" panose="020F0502020204030204" pitchFamily="34" charset="0"/>
              </a:rPr>
              <a:t> </a:t>
            </a:r>
            <a:r>
              <a:rPr lang="sv-SE" altLang="sv-SE" sz="2400" kern="0" dirty="0" err="1" smtClean="0">
                <a:latin typeface="Calibri" panose="020F0502020204030204" pitchFamily="34" charset="0"/>
              </a:rPr>
              <a:t>already</a:t>
            </a:r>
            <a:r>
              <a:rPr lang="sv-SE" altLang="sv-SE" sz="2400" kern="0" dirty="0" smtClean="0">
                <a:latin typeface="Calibri" panose="020F0502020204030204" pitchFamily="34" charset="0"/>
              </a:rPr>
              <a:t> </a:t>
            </a:r>
            <a:r>
              <a:rPr lang="sv-SE" altLang="sv-SE" sz="2400" kern="0" dirty="0" err="1" smtClean="0">
                <a:latin typeface="Calibri" panose="020F0502020204030204" pitchFamily="34" charset="0"/>
              </a:rPr>
              <a:t>now</a:t>
            </a:r>
            <a:r>
              <a:rPr lang="sv-SE" altLang="sv-SE" sz="2400" kern="0" dirty="0" smtClean="0">
                <a:latin typeface="Calibri" panose="020F0502020204030204" pitchFamily="34" charset="0"/>
              </a:rPr>
              <a:t> </a:t>
            </a:r>
            <a:r>
              <a:rPr lang="sv-SE" altLang="sv-SE" sz="2400" kern="0" dirty="0" err="1" smtClean="0">
                <a:latin typeface="Calibri" panose="020F0502020204030204" pitchFamily="34" charset="0"/>
              </a:rPr>
              <a:t>that</a:t>
            </a:r>
            <a:r>
              <a:rPr lang="sv-SE" altLang="sv-SE" sz="2400" kern="0" dirty="0" smtClean="0">
                <a:latin typeface="Calibri" panose="020F0502020204030204" pitchFamily="34" charset="0"/>
              </a:rPr>
              <a:t> </a:t>
            </a:r>
            <a:r>
              <a:rPr lang="sv-SE" altLang="sv-SE" sz="2400" kern="0" dirty="0" err="1" smtClean="0">
                <a:latin typeface="Calibri" panose="020F0502020204030204" pitchFamily="34" charset="0"/>
              </a:rPr>
              <a:t>there</a:t>
            </a:r>
            <a:r>
              <a:rPr lang="sv-SE" altLang="sv-SE" sz="2400" kern="0" dirty="0" smtClean="0">
                <a:latin typeface="Calibri" panose="020F0502020204030204" pitchFamily="34" charset="0"/>
              </a:rPr>
              <a:t> </a:t>
            </a:r>
            <a:r>
              <a:rPr lang="sv-SE" altLang="sv-SE" sz="2400" kern="0" dirty="0" err="1" smtClean="0">
                <a:latin typeface="Calibri" panose="020F0502020204030204" pitchFamily="34" charset="0"/>
              </a:rPr>
              <a:t>are</a:t>
            </a:r>
            <a:r>
              <a:rPr lang="sv-SE" altLang="sv-SE" sz="2400" kern="0" dirty="0" smtClean="0">
                <a:latin typeface="Calibri" panose="020F0502020204030204" pitchFamily="34" charset="0"/>
              </a:rPr>
              <a:t> </a:t>
            </a:r>
            <a:r>
              <a:rPr lang="sv-SE" altLang="sv-SE" sz="2400" kern="0" dirty="0" err="1" smtClean="0">
                <a:latin typeface="Calibri" panose="020F0502020204030204" pitchFamily="34" charset="0"/>
              </a:rPr>
              <a:t>intralayer</a:t>
            </a:r>
            <a:r>
              <a:rPr lang="sv-SE" altLang="sv-SE" sz="2400" kern="0" dirty="0" smtClean="0">
                <a:latin typeface="Calibri" panose="020F0502020204030204" pitchFamily="34" charset="0"/>
              </a:rPr>
              <a:t> </a:t>
            </a:r>
            <a:r>
              <a:rPr lang="sv-SE" altLang="sv-SE" sz="2400" kern="0" dirty="0" err="1" smtClean="0">
                <a:latin typeface="Calibri" panose="020F0502020204030204" pitchFamily="34" charset="0"/>
              </a:rPr>
              <a:t>rules</a:t>
            </a:r>
            <a:r>
              <a:rPr lang="sv-SE" altLang="sv-SE" sz="2400" kern="0" dirty="0" smtClean="0">
                <a:latin typeface="Calibri" panose="020F0502020204030204" pitchFamily="34" charset="0"/>
              </a:rPr>
              <a:t> and </a:t>
            </a:r>
            <a:r>
              <a:rPr lang="sv-SE" altLang="sv-SE" sz="2400" kern="0" dirty="0" err="1" smtClean="0">
                <a:latin typeface="Calibri" panose="020F0502020204030204" pitchFamily="34" charset="0"/>
              </a:rPr>
              <a:t>interlayer</a:t>
            </a:r>
            <a:r>
              <a:rPr lang="sv-SE" altLang="sv-SE" sz="2400" kern="0" dirty="0" smtClean="0">
                <a:latin typeface="Calibri" panose="020F0502020204030204" pitchFamily="34" charset="0"/>
              </a:rPr>
              <a:t> </a:t>
            </a:r>
            <a:r>
              <a:rPr lang="sv-SE" altLang="sv-SE" sz="2400" kern="0" dirty="0" err="1" smtClean="0">
                <a:latin typeface="Calibri" panose="020F0502020204030204" pitchFamily="34" charset="0"/>
              </a:rPr>
              <a:t>rules</a:t>
            </a:r>
            <a:endParaRPr lang="sv-SE" altLang="sv-SE" sz="2400" kern="0" dirty="0" smtClean="0">
              <a:latin typeface="Calibri" panose="020F0502020204030204" pitchFamily="34" charset="0"/>
            </a:endParaRPr>
          </a:p>
        </p:txBody>
      </p:sp>
      <p:sp>
        <p:nvSpPr>
          <p:cNvPr id="64" name="Rectangle 3"/>
          <p:cNvSpPr txBox="1">
            <a:spLocks noChangeArrowheads="1"/>
          </p:cNvSpPr>
          <p:nvPr/>
        </p:nvSpPr>
        <p:spPr bwMode="auto">
          <a:xfrm>
            <a:off x="3330240" y="3542159"/>
            <a:ext cx="5145545" cy="19419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eaLnBrk="1" hangingPunct="1">
              <a:lnSpc>
                <a:spcPct val="80000"/>
              </a:lnSpc>
            </a:pPr>
            <a:r>
              <a:rPr lang="sv-SE" altLang="sv-SE" sz="2400" kern="0" dirty="0" err="1" smtClean="0">
                <a:latin typeface="Calibri" panose="020F0502020204030204" pitchFamily="34" charset="0"/>
              </a:rPr>
              <a:t>Interlayer</a:t>
            </a:r>
            <a:r>
              <a:rPr lang="sv-SE" altLang="sv-SE" sz="2400" kern="0" dirty="0" smtClean="0">
                <a:latin typeface="Calibri" panose="020F0502020204030204" pitchFamily="34" charset="0"/>
              </a:rPr>
              <a:t> </a:t>
            </a:r>
            <a:r>
              <a:rPr lang="sv-SE" altLang="sv-SE" sz="2400" kern="0" dirty="0" err="1" smtClean="0">
                <a:latin typeface="Calibri" panose="020F0502020204030204" pitchFamily="34" charset="0"/>
              </a:rPr>
              <a:t>rules</a:t>
            </a:r>
            <a:r>
              <a:rPr lang="sv-SE" altLang="sv-SE" sz="2400" kern="0" dirty="0" smtClean="0">
                <a:latin typeface="Calibri" panose="020F0502020204030204" pitchFamily="34" charset="0"/>
              </a:rPr>
              <a:t> </a:t>
            </a:r>
            <a:r>
              <a:rPr lang="sv-SE" altLang="sv-SE" sz="2400" kern="0" dirty="0" err="1" smtClean="0">
                <a:latin typeface="Calibri" panose="020F0502020204030204" pitchFamily="34" charset="0"/>
              </a:rPr>
              <a:t>between</a:t>
            </a:r>
            <a:r>
              <a:rPr lang="sv-SE" altLang="sv-SE" sz="2400" kern="0" dirty="0" smtClean="0">
                <a:latin typeface="Calibri" panose="020F0502020204030204" pitchFamily="34" charset="0"/>
              </a:rPr>
              <a:t> </a:t>
            </a:r>
            <a:r>
              <a:rPr lang="sv-SE" altLang="sv-SE" sz="2400" kern="0" dirty="0" err="1" smtClean="0">
                <a:latin typeface="Calibri" panose="020F0502020204030204" pitchFamily="34" charset="0"/>
              </a:rPr>
              <a:t>layers</a:t>
            </a:r>
            <a:endParaRPr lang="sv-SE" altLang="sv-SE" sz="2400" kern="0" dirty="0" smtClean="0">
              <a:latin typeface="Calibri" panose="020F0502020204030204" pitchFamily="34" charset="0"/>
            </a:endParaRPr>
          </a:p>
        </p:txBody>
      </p:sp>
      <p:grpSp>
        <p:nvGrpSpPr>
          <p:cNvPr id="73" name="Group 72"/>
          <p:cNvGrpSpPr/>
          <p:nvPr/>
        </p:nvGrpSpPr>
        <p:grpSpPr>
          <a:xfrm>
            <a:off x="2043530" y="4213367"/>
            <a:ext cx="879134" cy="1607149"/>
            <a:chOff x="2043530" y="4204562"/>
            <a:chExt cx="879134" cy="1607149"/>
          </a:xfrm>
        </p:grpSpPr>
        <p:grpSp>
          <p:nvGrpSpPr>
            <p:cNvPr id="72" name="Group 71"/>
            <p:cNvGrpSpPr/>
            <p:nvPr/>
          </p:nvGrpSpPr>
          <p:grpSpPr>
            <a:xfrm>
              <a:off x="2122564" y="4452213"/>
              <a:ext cx="800100" cy="1359498"/>
              <a:chOff x="2122564" y="4452212"/>
              <a:chExt cx="800100" cy="1457325"/>
            </a:xfrm>
          </p:grpSpPr>
          <p:sp>
            <p:nvSpPr>
              <p:cNvPr id="65" name="Rectangle 64"/>
              <p:cNvSpPr>
                <a:spLocks noChangeArrowheads="1"/>
              </p:cNvSpPr>
              <p:nvPr/>
            </p:nvSpPr>
            <p:spPr bwMode="auto">
              <a:xfrm>
                <a:off x="2122564" y="4452212"/>
                <a:ext cx="247650" cy="1457325"/>
              </a:xfrm>
              <a:prstGeom prst="rect">
                <a:avLst/>
              </a:prstGeom>
              <a:solidFill>
                <a:srgbClr val="FF0000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sv-SE" sz="1200">
                  <a:latin typeface="Calibri" panose="020F0502020204030204" pitchFamily="34" charset="0"/>
                </a:endParaRPr>
              </a:p>
            </p:txBody>
          </p:sp>
          <p:sp>
            <p:nvSpPr>
              <p:cNvPr id="66" name="Rectangle 65"/>
              <p:cNvSpPr>
                <a:spLocks noChangeArrowheads="1"/>
              </p:cNvSpPr>
              <p:nvPr/>
            </p:nvSpPr>
            <p:spPr bwMode="auto">
              <a:xfrm>
                <a:off x="2675014" y="4452212"/>
                <a:ext cx="247650" cy="1457325"/>
              </a:xfrm>
              <a:prstGeom prst="rect">
                <a:avLst/>
              </a:prstGeom>
              <a:solidFill>
                <a:srgbClr val="FF0000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sv-SE" sz="1200">
                  <a:latin typeface="Calibri" panose="020F0502020204030204" pitchFamily="34" charset="0"/>
                </a:endParaRPr>
              </a:p>
            </p:txBody>
          </p:sp>
        </p:grpSp>
        <p:cxnSp>
          <p:nvCxnSpPr>
            <p:cNvPr id="67" name="Line 2102"/>
            <p:cNvCxnSpPr/>
            <p:nvPr/>
          </p:nvCxnSpPr>
          <p:spPr bwMode="auto">
            <a:xfrm>
              <a:off x="2113039" y="5209813"/>
              <a:ext cx="257175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68" name="Line 2103"/>
            <p:cNvCxnSpPr/>
            <p:nvPr/>
          </p:nvCxnSpPr>
          <p:spPr bwMode="auto">
            <a:xfrm>
              <a:off x="2379104" y="5209813"/>
              <a:ext cx="28575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69" name="Text Box 2111"/>
            <p:cNvSpPr txBox="1">
              <a:spLocks noChangeArrowheads="1"/>
            </p:cNvSpPr>
            <p:nvPr/>
          </p:nvSpPr>
          <p:spPr bwMode="auto">
            <a:xfrm>
              <a:off x="2043530" y="5263298"/>
              <a:ext cx="542925" cy="2952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spcAft>
                  <a:spcPts val="0"/>
                </a:spcAft>
              </a:pPr>
              <a:r>
                <a:rPr lang="sv-SE" sz="1000" dirty="0">
                  <a:effectLst/>
                  <a:latin typeface="Calibri" panose="020F0502020204030204" pitchFamily="34" charset="0"/>
                  <a:ea typeface="Times New Roman"/>
                  <a:cs typeface="Times New Roman"/>
                </a:rPr>
                <a:t>0.06</a:t>
              </a:r>
            </a:p>
          </p:txBody>
        </p:sp>
        <p:sp>
          <p:nvSpPr>
            <p:cNvPr id="70" name="Text Box 2113"/>
            <p:cNvSpPr txBox="1">
              <a:spLocks noChangeArrowheads="1"/>
            </p:cNvSpPr>
            <p:nvPr/>
          </p:nvSpPr>
          <p:spPr bwMode="auto">
            <a:xfrm>
              <a:off x="2314138" y="5261202"/>
              <a:ext cx="457200" cy="4953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spcAft>
                  <a:spcPts val="0"/>
                </a:spcAft>
              </a:pPr>
              <a:r>
                <a:rPr lang="sv-SE" sz="1000" dirty="0">
                  <a:effectLst/>
                  <a:latin typeface="Calibri" panose="020F0502020204030204" pitchFamily="34" charset="0"/>
                  <a:ea typeface="Times New Roman"/>
                  <a:cs typeface="Times New Roman"/>
                </a:rPr>
                <a:t>0.12</a:t>
              </a:r>
            </a:p>
            <a:p>
              <a:pPr>
                <a:spcAft>
                  <a:spcPts val="0"/>
                </a:spcAft>
              </a:pPr>
              <a:r>
                <a:rPr lang="sv-SE" sz="1000" dirty="0">
                  <a:effectLst/>
                  <a:latin typeface="Calibri" panose="020F0502020204030204" pitchFamily="34" charset="0"/>
                  <a:ea typeface="Times New Roman"/>
                  <a:cs typeface="Times New Roman"/>
                </a:rPr>
                <a:t> </a:t>
              </a:r>
            </a:p>
          </p:txBody>
        </p:sp>
        <p:sp>
          <p:nvSpPr>
            <p:cNvPr id="71" name="Text Box 2118"/>
            <p:cNvSpPr txBox="1">
              <a:spLocks noChangeArrowheads="1"/>
            </p:cNvSpPr>
            <p:nvPr/>
          </p:nvSpPr>
          <p:spPr bwMode="auto">
            <a:xfrm>
              <a:off x="2313064" y="4204562"/>
              <a:ext cx="561975" cy="3143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spcAft>
                  <a:spcPts val="0"/>
                </a:spcAft>
              </a:pPr>
              <a:r>
                <a:rPr lang="sv-SE" sz="1200">
                  <a:effectLst/>
                  <a:latin typeface="Calibri" panose="020F0502020204030204" pitchFamily="34" charset="0"/>
                  <a:ea typeface="Times New Roman"/>
                  <a:cs typeface="Times New Roman"/>
                </a:rPr>
                <a:t>poly</a:t>
              </a:r>
            </a:p>
          </p:txBody>
        </p:sp>
      </p:grpSp>
      <p:grpSp>
        <p:nvGrpSpPr>
          <p:cNvPr id="143" name="Group 142"/>
          <p:cNvGrpSpPr/>
          <p:nvPr/>
        </p:nvGrpSpPr>
        <p:grpSpPr>
          <a:xfrm>
            <a:off x="789064" y="4457695"/>
            <a:ext cx="1198272" cy="1841541"/>
            <a:chOff x="789064" y="4457695"/>
            <a:chExt cx="1198272" cy="1841541"/>
          </a:xfrm>
        </p:grpSpPr>
        <p:grpSp>
          <p:nvGrpSpPr>
            <p:cNvPr id="50" name="Group 49"/>
            <p:cNvGrpSpPr/>
            <p:nvPr/>
          </p:nvGrpSpPr>
          <p:grpSpPr>
            <a:xfrm>
              <a:off x="882436" y="4457695"/>
              <a:ext cx="1065384" cy="1354015"/>
              <a:chOff x="1798882" y="3358054"/>
              <a:chExt cx="1065384" cy="2026777"/>
            </a:xfrm>
          </p:grpSpPr>
          <p:sp>
            <p:nvSpPr>
              <p:cNvPr id="51" name="Rectangle 50"/>
              <p:cNvSpPr/>
              <p:nvPr/>
            </p:nvSpPr>
            <p:spPr bwMode="auto">
              <a:xfrm>
                <a:off x="1798882" y="3358054"/>
                <a:ext cx="273466" cy="2026777"/>
              </a:xfrm>
              <a:prstGeom prst="rect">
                <a:avLst/>
              </a:prstGeom>
              <a:solidFill>
                <a:srgbClr val="3399FF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xtLst/>
            </p:spPr>
            <p:txBody>
              <a:bodyPr rtlCol="0" anchor="ctr"/>
              <a:lstStyle/>
              <a:p>
                <a:pPr algn="ctr"/>
                <a:endParaRPr lang="sv-SE"/>
              </a:p>
            </p:txBody>
          </p:sp>
          <p:sp>
            <p:nvSpPr>
              <p:cNvPr id="52" name="Rectangle 51"/>
              <p:cNvSpPr/>
              <p:nvPr/>
            </p:nvSpPr>
            <p:spPr bwMode="auto">
              <a:xfrm>
                <a:off x="2590800" y="3358054"/>
                <a:ext cx="273466" cy="2026777"/>
              </a:xfrm>
              <a:prstGeom prst="rect">
                <a:avLst/>
              </a:prstGeom>
              <a:solidFill>
                <a:srgbClr val="3399FF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xtLst/>
            </p:spPr>
            <p:txBody>
              <a:bodyPr rtlCol="0" anchor="ctr"/>
              <a:lstStyle/>
              <a:p>
                <a:pPr algn="ctr"/>
                <a:endParaRPr lang="sv-SE"/>
              </a:p>
            </p:txBody>
          </p:sp>
        </p:grpSp>
        <p:sp>
          <p:nvSpPr>
            <p:cNvPr id="53" name="Line 49"/>
            <p:cNvSpPr>
              <a:spLocks noChangeAspect="1" noChangeShapeType="1"/>
            </p:cNvSpPr>
            <p:nvPr/>
          </p:nvSpPr>
          <p:spPr bwMode="auto">
            <a:xfrm flipV="1">
              <a:off x="887418" y="4998479"/>
              <a:ext cx="273466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54" name="Line 49"/>
            <p:cNvSpPr>
              <a:spLocks noChangeAspect="1" noChangeShapeType="1"/>
            </p:cNvSpPr>
            <p:nvPr/>
          </p:nvSpPr>
          <p:spPr bwMode="auto">
            <a:xfrm flipV="1">
              <a:off x="1168005" y="4998479"/>
              <a:ext cx="500642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55" name="Text Box 20"/>
            <p:cNvSpPr txBox="1">
              <a:spLocks noChangeArrowheads="1"/>
            </p:cNvSpPr>
            <p:nvPr/>
          </p:nvSpPr>
          <p:spPr bwMode="auto">
            <a:xfrm>
              <a:off x="840427" y="4661737"/>
              <a:ext cx="723900" cy="431236"/>
            </a:xfrm>
            <a:prstGeom prst="rect">
              <a:avLst/>
            </a:prstGeom>
            <a:noFill/>
            <a:ln>
              <a:noFill/>
            </a:ln>
            <a:extLst/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altLang="sv-SE" sz="1400" dirty="0" smtClean="0">
                  <a:latin typeface="Calibri" panose="020F0502020204030204" pitchFamily="34" charset="0"/>
                </a:rPr>
                <a:t>W</a:t>
              </a:r>
              <a:endParaRPr lang="en-US" altLang="sv-SE" sz="1400" dirty="0">
                <a:latin typeface="Calibri" panose="020F0502020204030204" pitchFamily="34" charset="0"/>
              </a:endParaRPr>
            </a:p>
            <a:p>
              <a:pPr eaLnBrk="1" hangingPunct="1"/>
              <a:endParaRPr lang="en-US" altLang="sv-SE" dirty="0">
                <a:latin typeface="Calibri" panose="020F0502020204030204" pitchFamily="34" charset="0"/>
              </a:endParaRPr>
            </a:p>
          </p:txBody>
        </p:sp>
        <p:sp>
          <p:nvSpPr>
            <p:cNvPr id="56" name="Text Box 20"/>
            <p:cNvSpPr txBox="1">
              <a:spLocks noChangeArrowheads="1"/>
            </p:cNvSpPr>
            <p:nvPr/>
          </p:nvSpPr>
          <p:spPr bwMode="auto">
            <a:xfrm>
              <a:off x="1263436" y="4661737"/>
              <a:ext cx="723900" cy="431236"/>
            </a:xfrm>
            <a:prstGeom prst="rect">
              <a:avLst/>
            </a:prstGeom>
            <a:noFill/>
            <a:ln>
              <a:noFill/>
            </a:ln>
            <a:extLst/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altLang="sv-SE" sz="1400" dirty="0">
                  <a:latin typeface="Calibri" panose="020F0502020204030204" pitchFamily="34" charset="0"/>
                </a:rPr>
                <a:t>S</a:t>
              </a:r>
            </a:p>
            <a:p>
              <a:pPr eaLnBrk="1" hangingPunct="1"/>
              <a:endParaRPr lang="en-US" altLang="sv-SE" dirty="0">
                <a:latin typeface="Calibri" panose="020F0502020204030204" pitchFamily="34" charset="0"/>
              </a:endParaRPr>
            </a:p>
          </p:txBody>
        </p:sp>
        <p:sp>
          <p:nvSpPr>
            <p:cNvPr id="62" name="Text Box 20"/>
            <p:cNvSpPr txBox="1">
              <a:spLocks noChangeArrowheads="1"/>
            </p:cNvSpPr>
            <p:nvPr/>
          </p:nvSpPr>
          <p:spPr bwMode="auto">
            <a:xfrm>
              <a:off x="789064" y="5868000"/>
              <a:ext cx="978069" cy="431236"/>
            </a:xfrm>
            <a:prstGeom prst="rect">
              <a:avLst/>
            </a:prstGeom>
            <a:noFill/>
            <a:ln>
              <a:noFill/>
            </a:ln>
            <a:extLst/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altLang="sv-SE" sz="1400" dirty="0" smtClean="0">
                  <a:latin typeface="Calibri" panose="020F0502020204030204" pitchFamily="34" charset="0"/>
                </a:rPr>
                <a:t>Pitch=W+S</a:t>
              </a:r>
              <a:endParaRPr lang="en-US" altLang="sv-SE" sz="1400" dirty="0">
                <a:latin typeface="Calibri" panose="020F0502020204030204" pitchFamily="34" charset="0"/>
              </a:endParaRPr>
            </a:p>
            <a:p>
              <a:pPr eaLnBrk="1" hangingPunct="1"/>
              <a:endParaRPr lang="en-US" altLang="sv-SE" dirty="0">
                <a:latin typeface="Calibri" panose="020F0502020204030204" pitchFamily="34" charset="0"/>
              </a:endParaRPr>
            </a:p>
          </p:txBody>
        </p:sp>
        <p:sp>
          <p:nvSpPr>
            <p:cNvPr id="63" name="Line 49"/>
            <p:cNvSpPr>
              <a:spLocks noChangeAspect="1" noChangeShapeType="1"/>
            </p:cNvSpPr>
            <p:nvPr/>
          </p:nvSpPr>
          <p:spPr bwMode="auto">
            <a:xfrm flipV="1">
              <a:off x="887418" y="5879264"/>
              <a:ext cx="768773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</p:grpSp>
      <p:grpSp>
        <p:nvGrpSpPr>
          <p:cNvPr id="113" name="Group 112"/>
          <p:cNvGrpSpPr/>
          <p:nvPr/>
        </p:nvGrpSpPr>
        <p:grpSpPr>
          <a:xfrm>
            <a:off x="3214623" y="3958386"/>
            <a:ext cx="2541109" cy="1862130"/>
            <a:chOff x="3214623" y="3984762"/>
            <a:chExt cx="2541109" cy="1862130"/>
          </a:xfrm>
        </p:grpSpPr>
        <p:sp>
          <p:nvSpPr>
            <p:cNvPr id="100" name="Rectangle 99"/>
            <p:cNvSpPr>
              <a:spLocks noChangeArrowheads="1"/>
            </p:cNvSpPr>
            <p:nvPr/>
          </p:nvSpPr>
          <p:spPr bwMode="auto">
            <a:xfrm>
              <a:off x="3671823" y="4511928"/>
              <a:ext cx="1952295" cy="1079981"/>
            </a:xfrm>
            <a:prstGeom prst="rect">
              <a:avLst/>
            </a:prstGeom>
            <a:solidFill>
              <a:srgbClr val="339966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sv-SE" sz="1200">
                <a:latin typeface="Calibri" panose="020F0502020204030204" pitchFamily="34" charset="0"/>
              </a:endParaRPr>
            </a:p>
          </p:txBody>
        </p:sp>
        <p:cxnSp>
          <p:nvCxnSpPr>
            <p:cNvPr id="79" name="Line 508"/>
            <p:cNvCxnSpPr/>
            <p:nvPr/>
          </p:nvCxnSpPr>
          <p:spPr bwMode="auto">
            <a:xfrm>
              <a:off x="3562449" y="4515692"/>
              <a:ext cx="0" cy="109912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86" name="Text Box 1162"/>
            <p:cNvSpPr txBox="1">
              <a:spLocks noChangeArrowheads="1"/>
            </p:cNvSpPr>
            <p:nvPr/>
          </p:nvSpPr>
          <p:spPr bwMode="auto">
            <a:xfrm>
              <a:off x="5344327" y="4254997"/>
              <a:ext cx="411405" cy="3625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18000" tIns="45720" rIns="91440" bIns="45720" anchor="t" anchorCtr="0" upright="1">
              <a:noAutofit/>
            </a:bodyPr>
            <a:lstStyle/>
            <a:p>
              <a:pPr>
                <a:spcAft>
                  <a:spcPts val="0"/>
                </a:spcAft>
              </a:pPr>
              <a:r>
                <a:rPr lang="sv-SE" sz="1000" dirty="0" smtClean="0">
                  <a:effectLst/>
                  <a:latin typeface="Calibri" panose="020F0502020204030204" pitchFamily="34" charset="0"/>
                  <a:ea typeface="Times New Roman"/>
                  <a:cs typeface="Times New Roman"/>
                </a:rPr>
                <a:t>0.14</a:t>
              </a:r>
              <a:endParaRPr lang="sv-SE" sz="1000" dirty="0">
                <a:effectLst/>
                <a:latin typeface="Calibri" panose="020F0502020204030204" pitchFamily="34" charset="0"/>
                <a:ea typeface="Times New Roman"/>
                <a:cs typeface="Times New Roman"/>
              </a:endParaRPr>
            </a:p>
          </p:txBody>
        </p:sp>
        <p:cxnSp>
          <p:nvCxnSpPr>
            <p:cNvPr id="88" name="Line 1176"/>
            <p:cNvCxnSpPr/>
            <p:nvPr/>
          </p:nvCxnSpPr>
          <p:spPr bwMode="auto">
            <a:xfrm>
              <a:off x="5283087" y="4254997"/>
              <a:ext cx="1" cy="26112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grpSp>
          <p:nvGrpSpPr>
            <p:cNvPr id="91" name="Group 90"/>
            <p:cNvGrpSpPr/>
            <p:nvPr/>
          </p:nvGrpSpPr>
          <p:grpSpPr>
            <a:xfrm>
              <a:off x="4270380" y="3984762"/>
              <a:ext cx="800100" cy="1862130"/>
              <a:chOff x="2122564" y="4204562"/>
              <a:chExt cx="800100" cy="1607149"/>
            </a:xfrm>
          </p:grpSpPr>
          <p:grpSp>
            <p:nvGrpSpPr>
              <p:cNvPr id="92" name="Group 91"/>
              <p:cNvGrpSpPr/>
              <p:nvPr/>
            </p:nvGrpSpPr>
            <p:grpSpPr>
              <a:xfrm>
                <a:off x="2122564" y="4452213"/>
                <a:ext cx="800100" cy="1359498"/>
                <a:chOff x="2122564" y="4452212"/>
                <a:chExt cx="800100" cy="1457325"/>
              </a:xfrm>
            </p:grpSpPr>
            <p:sp>
              <p:nvSpPr>
                <p:cNvPr id="98" name="Rectangle 97"/>
                <p:cNvSpPr>
                  <a:spLocks noChangeArrowheads="1"/>
                </p:cNvSpPr>
                <p:nvPr/>
              </p:nvSpPr>
              <p:spPr bwMode="auto">
                <a:xfrm>
                  <a:off x="2122564" y="4452212"/>
                  <a:ext cx="247650" cy="1457325"/>
                </a:xfrm>
                <a:prstGeom prst="rect">
                  <a:avLst/>
                </a:prstGeom>
                <a:solidFill>
                  <a:srgbClr val="FF0000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endParaRPr lang="sv-SE" sz="1200">
                    <a:latin typeface="Calibri" panose="020F0502020204030204" pitchFamily="34" charset="0"/>
                  </a:endParaRPr>
                </a:p>
              </p:txBody>
            </p:sp>
            <p:sp>
              <p:nvSpPr>
                <p:cNvPr id="99" name="Rectangle 98"/>
                <p:cNvSpPr>
                  <a:spLocks noChangeArrowheads="1"/>
                </p:cNvSpPr>
                <p:nvPr/>
              </p:nvSpPr>
              <p:spPr bwMode="auto">
                <a:xfrm>
                  <a:off x="2675014" y="4452212"/>
                  <a:ext cx="247650" cy="1457325"/>
                </a:xfrm>
                <a:prstGeom prst="rect">
                  <a:avLst/>
                </a:prstGeom>
                <a:solidFill>
                  <a:srgbClr val="FF0000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endParaRPr lang="sv-SE" sz="1200">
                    <a:latin typeface="Calibri" panose="020F0502020204030204" pitchFamily="34" charset="0"/>
                  </a:endParaRPr>
                </a:p>
              </p:txBody>
            </p:sp>
          </p:grpSp>
          <p:cxnSp>
            <p:nvCxnSpPr>
              <p:cNvPr id="94" name="Line 2103"/>
              <p:cNvCxnSpPr/>
              <p:nvPr/>
            </p:nvCxnSpPr>
            <p:spPr bwMode="auto">
              <a:xfrm>
                <a:off x="2379104" y="5040824"/>
                <a:ext cx="285750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 type="triangle" w="med" len="med"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96" name="Text Box 2113"/>
              <p:cNvSpPr txBox="1">
                <a:spLocks noChangeArrowheads="1"/>
              </p:cNvSpPr>
              <p:nvPr/>
            </p:nvSpPr>
            <p:spPr bwMode="auto">
              <a:xfrm>
                <a:off x="2314138" y="5092216"/>
                <a:ext cx="457200" cy="26256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pPr>
                  <a:spcAft>
                    <a:spcPts val="0"/>
                  </a:spcAft>
                </a:pPr>
                <a:r>
                  <a:rPr lang="sv-SE" sz="1000" dirty="0" smtClean="0">
                    <a:effectLst/>
                    <a:latin typeface="Calibri" panose="020F0502020204030204" pitchFamily="34" charset="0"/>
                    <a:ea typeface="Times New Roman"/>
                    <a:cs typeface="Times New Roman"/>
                  </a:rPr>
                  <a:t>0.13</a:t>
                </a:r>
                <a:endParaRPr lang="sv-SE" sz="1000" dirty="0">
                  <a:effectLst/>
                  <a:latin typeface="Calibri" panose="020F0502020204030204" pitchFamily="34" charset="0"/>
                  <a:ea typeface="Times New Roman"/>
                  <a:cs typeface="Times New Roman"/>
                </a:endParaRPr>
              </a:p>
              <a:p>
                <a:pPr>
                  <a:spcAft>
                    <a:spcPts val="0"/>
                  </a:spcAft>
                </a:pPr>
                <a:r>
                  <a:rPr lang="sv-SE" sz="1000" dirty="0">
                    <a:effectLst/>
                    <a:latin typeface="Calibri" panose="020F0502020204030204" pitchFamily="34" charset="0"/>
                    <a:ea typeface="Times New Roman"/>
                    <a:cs typeface="Times New Roman"/>
                  </a:rPr>
                  <a:t> </a:t>
                </a:r>
              </a:p>
            </p:txBody>
          </p:sp>
          <p:sp>
            <p:nvSpPr>
              <p:cNvPr id="97" name="Text Box 2118"/>
              <p:cNvSpPr txBox="1">
                <a:spLocks noChangeArrowheads="1"/>
              </p:cNvSpPr>
              <p:nvPr/>
            </p:nvSpPr>
            <p:spPr bwMode="auto">
              <a:xfrm>
                <a:off x="2313064" y="4204562"/>
                <a:ext cx="561975" cy="31432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pPr>
                  <a:spcAft>
                    <a:spcPts val="0"/>
                  </a:spcAft>
                </a:pPr>
                <a:r>
                  <a:rPr lang="sv-SE" sz="1200">
                    <a:effectLst/>
                    <a:latin typeface="Calibri" panose="020F0502020204030204" pitchFamily="34" charset="0"/>
                    <a:ea typeface="Times New Roman"/>
                    <a:cs typeface="Times New Roman"/>
                  </a:rPr>
                  <a:t>poly</a:t>
                </a:r>
              </a:p>
            </p:txBody>
          </p:sp>
        </p:grpSp>
        <p:sp>
          <p:nvSpPr>
            <p:cNvPr id="103" name="Text Box 2113"/>
            <p:cNvSpPr txBox="1">
              <a:spLocks noChangeArrowheads="1"/>
            </p:cNvSpPr>
            <p:nvPr/>
          </p:nvSpPr>
          <p:spPr bwMode="auto">
            <a:xfrm>
              <a:off x="3214623" y="4948977"/>
              <a:ext cx="457200" cy="2758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spcAft>
                  <a:spcPts val="0"/>
                </a:spcAft>
              </a:pPr>
              <a:r>
                <a:rPr lang="sv-SE" sz="1000" dirty="0">
                  <a:effectLst/>
                  <a:latin typeface="Calibri" panose="020F0502020204030204" pitchFamily="34" charset="0"/>
                  <a:ea typeface="Times New Roman"/>
                  <a:cs typeface="Times New Roman"/>
                </a:rPr>
                <a:t>0.12</a:t>
              </a:r>
            </a:p>
            <a:p>
              <a:pPr>
                <a:spcAft>
                  <a:spcPts val="0"/>
                </a:spcAft>
              </a:pPr>
              <a:r>
                <a:rPr lang="sv-SE" sz="1000" dirty="0">
                  <a:effectLst/>
                  <a:latin typeface="Calibri" panose="020F0502020204030204" pitchFamily="34" charset="0"/>
                  <a:ea typeface="Times New Roman"/>
                  <a:cs typeface="Times New Roman"/>
                </a:rPr>
                <a:t> </a:t>
              </a:r>
            </a:p>
          </p:txBody>
        </p:sp>
        <p:grpSp>
          <p:nvGrpSpPr>
            <p:cNvPr id="112" name="Group 111"/>
            <p:cNvGrpSpPr/>
            <p:nvPr/>
          </p:nvGrpSpPr>
          <p:grpSpPr>
            <a:xfrm>
              <a:off x="5283299" y="4644164"/>
              <a:ext cx="261868" cy="815508"/>
              <a:chOff x="5283299" y="4838896"/>
              <a:chExt cx="261868" cy="815508"/>
            </a:xfrm>
          </p:grpSpPr>
          <p:sp>
            <p:nvSpPr>
              <p:cNvPr id="104" name="Rectangle 103"/>
              <p:cNvSpPr>
                <a:spLocks noChangeArrowheads="1"/>
              </p:cNvSpPr>
              <p:nvPr/>
            </p:nvSpPr>
            <p:spPr bwMode="auto">
              <a:xfrm>
                <a:off x="5283299" y="4838896"/>
                <a:ext cx="252652" cy="252652"/>
              </a:xfrm>
              <a:prstGeom prst="rect">
                <a:avLst/>
              </a:prstGeom>
              <a:solidFill>
                <a:srgbClr val="000000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sv-SE" sz="1200">
                  <a:latin typeface="Calibri" panose="020F0502020204030204" pitchFamily="34" charset="0"/>
                </a:endParaRPr>
              </a:p>
            </p:txBody>
          </p:sp>
          <p:sp>
            <p:nvSpPr>
              <p:cNvPr id="105" name="Rectangle 104"/>
              <p:cNvSpPr>
                <a:spLocks noChangeArrowheads="1"/>
              </p:cNvSpPr>
              <p:nvPr/>
            </p:nvSpPr>
            <p:spPr bwMode="auto">
              <a:xfrm>
                <a:off x="5292515" y="5401752"/>
                <a:ext cx="252652" cy="252652"/>
              </a:xfrm>
              <a:prstGeom prst="rect">
                <a:avLst/>
              </a:prstGeom>
              <a:solidFill>
                <a:srgbClr val="000000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sv-SE" sz="1200">
                  <a:latin typeface="Calibri" panose="020F0502020204030204" pitchFamily="34" charset="0"/>
                </a:endParaRPr>
              </a:p>
            </p:txBody>
          </p:sp>
          <p:cxnSp>
            <p:nvCxnSpPr>
              <p:cNvPr id="107" name="Line 517"/>
              <p:cNvCxnSpPr/>
              <p:nvPr/>
            </p:nvCxnSpPr>
            <p:spPr bwMode="auto">
              <a:xfrm>
                <a:off x="5405871" y="5091548"/>
                <a:ext cx="0" cy="310204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 type="triangle" w="med" len="med"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</p:grpSp>
        <p:cxnSp>
          <p:nvCxnSpPr>
            <p:cNvPr id="109" name="Line 515"/>
            <p:cNvCxnSpPr/>
            <p:nvPr/>
          </p:nvCxnSpPr>
          <p:spPr bwMode="auto">
            <a:xfrm>
              <a:off x="5070480" y="5335047"/>
              <a:ext cx="212607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135" name="Group 134"/>
          <p:cNvGrpSpPr/>
          <p:nvPr/>
        </p:nvGrpSpPr>
        <p:grpSpPr>
          <a:xfrm>
            <a:off x="6233172" y="4013476"/>
            <a:ext cx="1553462" cy="1807040"/>
            <a:chOff x="6233172" y="3952911"/>
            <a:chExt cx="1553462" cy="1807040"/>
          </a:xfrm>
        </p:grpSpPr>
        <p:sp>
          <p:nvSpPr>
            <p:cNvPr id="115" name="Rectangle 114"/>
            <p:cNvSpPr>
              <a:spLocks noChangeArrowheads="1"/>
            </p:cNvSpPr>
            <p:nvPr/>
          </p:nvSpPr>
          <p:spPr bwMode="auto">
            <a:xfrm>
              <a:off x="6456364" y="4234798"/>
              <a:ext cx="543693" cy="544467"/>
            </a:xfrm>
            <a:prstGeom prst="rect">
              <a:avLst/>
            </a:prstGeom>
            <a:solidFill>
              <a:srgbClr val="339966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116" name="Text Box 1983"/>
            <p:cNvSpPr txBox="1">
              <a:spLocks noChangeArrowheads="1"/>
            </p:cNvSpPr>
            <p:nvPr/>
          </p:nvSpPr>
          <p:spPr bwMode="auto">
            <a:xfrm>
              <a:off x="7252596" y="3952911"/>
              <a:ext cx="518208" cy="3737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18000" tIns="45720" rIns="18000" bIns="45720" anchor="t" anchorCtr="0" upright="1">
              <a:noAutofit/>
            </a:bodyPr>
            <a:lstStyle/>
            <a:p>
              <a:pPr>
                <a:spcAft>
                  <a:spcPts val="0"/>
                </a:spcAft>
              </a:pPr>
              <a:r>
                <a:rPr lang="sv-SE" sz="1100">
                  <a:effectLst/>
                  <a:latin typeface="Arial"/>
                  <a:ea typeface="Times New Roman"/>
                  <a:cs typeface="Times New Roman"/>
                </a:rPr>
                <a:t>0.03</a:t>
              </a:r>
              <a:endParaRPr lang="sv-SE" sz="1200">
                <a:effectLst/>
                <a:latin typeface="Arial"/>
                <a:ea typeface="Times New Roman"/>
                <a:cs typeface="Times New Roman"/>
              </a:endParaRPr>
            </a:p>
          </p:txBody>
        </p:sp>
        <p:cxnSp>
          <p:nvCxnSpPr>
            <p:cNvPr id="117" name="Line 1984"/>
            <p:cNvCxnSpPr/>
            <p:nvPr/>
          </p:nvCxnSpPr>
          <p:spPr bwMode="auto">
            <a:xfrm>
              <a:off x="7220160" y="3999249"/>
              <a:ext cx="772" cy="243272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18" name="Line 1985"/>
            <p:cNvCxnSpPr/>
            <p:nvPr/>
          </p:nvCxnSpPr>
          <p:spPr bwMode="auto">
            <a:xfrm flipV="1">
              <a:off x="7220160" y="4397752"/>
              <a:ext cx="772" cy="208519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 type="arrow" w="med" len="med"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19" name="Rectangle 118"/>
            <p:cNvSpPr>
              <a:spLocks noChangeArrowheads="1"/>
            </p:cNvSpPr>
            <p:nvPr/>
          </p:nvSpPr>
          <p:spPr bwMode="auto">
            <a:xfrm>
              <a:off x="6622406" y="4400841"/>
              <a:ext cx="196162" cy="196935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120" name="Text Box 1988"/>
            <p:cNvSpPr txBox="1">
              <a:spLocks noChangeArrowheads="1"/>
            </p:cNvSpPr>
            <p:nvPr/>
          </p:nvSpPr>
          <p:spPr bwMode="auto">
            <a:xfrm>
              <a:off x="7281171" y="4364543"/>
              <a:ext cx="483454" cy="359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18000" tIns="45720" rIns="18000" bIns="45720" anchor="t" anchorCtr="0" upright="1">
              <a:noAutofit/>
            </a:bodyPr>
            <a:lstStyle/>
            <a:p>
              <a:pPr>
                <a:spcAft>
                  <a:spcPts val="0"/>
                </a:spcAft>
              </a:pPr>
              <a:r>
                <a:rPr lang="sv-SE" sz="1100" dirty="0">
                  <a:effectLst/>
                  <a:latin typeface="Arial"/>
                  <a:ea typeface="Times New Roman"/>
                  <a:cs typeface="Times New Roman"/>
                </a:rPr>
                <a:t>0.09</a:t>
              </a:r>
              <a:endParaRPr lang="sv-SE" sz="1200" dirty="0">
                <a:effectLst/>
                <a:latin typeface="Arial"/>
                <a:ea typeface="Times New Roman"/>
                <a:cs typeface="Times New Roman"/>
              </a:endParaRPr>
            </a:p>
          </p:txBody>
        </p:sp>
        <p:cxnSp>
          <p:nvCxnSpPr>
            <p:cNvPr id="121" name="Line 1989"/>
            <p:cNvCxnSpPr/>
            <p:nvPr/>
          </p:nvCxnSpPr>
          <p:spPr bwMode="auto">
            <a:xfrm>
              <a:off x="6722804" y="4401613"/>
              <a:ext cx="554505" cy="77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22" name="Line 1991"/>
            <p:cNvCxnSpPr/>
            <p:nvPr/>
          </p:nvCxnSpPr>
          <p:spPr bwMode="auto">
            <a:xfrm>
              <a:off x="6527415" y="4236343"/>
              <a:ext cx="763024" cy="77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23" name="Text Box 1992"/>
            <p:cNvSpPr txBox="1">
              <a:spLocks noChangeArrowheads="1"/>
            </p:cNvSpPr>
            <p:nvPr/>
          </p:nvSpPr>
          <p:spPr bwMode="auto">
            <a:xfrm>
              <a:off x="6233172" y="3952911"/>
              <a:ext cx="903581" cy="38228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spcAft>
                  <a:spcPts val="0"/>
                </a:spcAft>
              </a:pPr>
              <a:r>
                <a:rPr lang="sv-SE" sz="1100" b="1" dirty="0" err="1">
                  <a:effectLst/>
                  <a:latin typeface="Arial"/>
                  <a:ea typeface="Times New Roman"/>
                  <a:cs typeface="Times New Roman"/>
                </a:rPr>
                <a:t>Diff_con</a:t>
              </a:r>
              <a:endParaRPr lang="sv-SE" sz="1200" dirty="0">
                <a:effectLst/>
                <a:latin typeface="Arial"/>
                <a:ea typeface="Times New Roman"/>
                <a:cs typeface="Times New Roman"/>
              </a:endParaRPr>
            </a:p>
          </p:txBody>
        </p:sp>
        <p:cxnSp>
          <p:nvCxnSpPr>
            <p:cNvPr id="124" name="Line 1998"/>
            <p:cNvCxnSpPr/>
            <p:nvPr/>
          </p:nvCxnSpPr>
          <p:spPr bwMode="auto">
            <a:xfrm>
              <a:off x="6676467" y="4597776"/>
              <a:ext cx="600843" cy="77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25" name="Rectangle 124"/>
            <p:cNvSpPr>
              <a:spLocks noChangeArrowheads="1"/>
            </p:cNvSpPr>
            <p:nvPr/>
          </p:nvSpPr>
          <p:spPr bwMode="auto">
            <a:xfrm>
              <a:off x="6457521" y="5215484"/>
              <a:ext cx="543693" cy="544467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126" name="Text Box 2004"/>
            <p:cNvSpPr txBox="1">
              <a:spLocks noChangeArrowheads="1"/>
            </p:cNvSpPr>
            <p:nvPr/>
          </p:nvSpPr>
          <p:spPr bwMode="auto">
            <a:xfrm>
              <a:off x="7283872" y="4936686"/>
              <a:ext cx="502762" cy="359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18000" tIns="45720" rIns="18000" bIns="45720" anchor="t" anchorCtr="0" upright="1">
              <a:noAutofit/>
            </a:bodyPr>
            <a:lstStyle/>
            <a:p>
              <a:pPr>
                <a:spcAft>
                  <a:spcPts val="0"/>
                </a:spcAft>
              </a:pPr>
              <a:r>
                <a:rPr lang="sv-SE" sz="1100">
                  <a:effectLst/>
                  <a:latin typeface="Arial"/>
                  <a:ea typeface="Times New Roman"/>
                  <a:cs typeface="Times New Roman"/>
                </a:rPr>
                <a:t>0.03</a:t>
              </a:r>
              <a:endParaRPr lang="sv-SE" sz="1200">
                <a:effectLst/>
                <a:latin typeface="Arial"/>
                <a:ea typeface="Times New Roman"/>
                <a:cs typeface="Times New Roman"/>
              </a:endParaRPr>
            </a:p>
          </p:txBody>
        </p:sp>
        <p:sp>
          <p:nvSpPr>
            <p:cNvPr id="127" name="Text Box 2005"/>
            <p:cNvSpPr txBox="1">
              <a:spLocks noChangeArrowheads="1"/>
            </p:cNvSpPr>
            <p:nvPr/>
          </p:nvSpPr>
          <p:spPr bwMode="auto">
            <a:xfrm>
              <a:off x="7272288" y="5348318"/>
              <a:ext cx="468009" cy="359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18000" tIns="45720" rIns="18000" bIns="45720" anchor="t" anchorCtr="0" upright="1">
              <a:noAutofit/>
            </a:bodyPr>
            <a:lstStyle/>
            <a:p>
              <a:pPr>
                <a:spcAft>
                  <a:spcPts val="0"/>
                </a:spcAft>
              </a:pPr>
              <a:r>
                <a:rPr lang="sv-SE" sz="1100">
                  <a:effectLst/>
                  <a:latin typeface="Arial"/>
                  <a:ea typeface="Times New Roman"/>
                  <a:cs typeface="Times New Roman"/>
                </a:rPr>
                <a:t>0.09</a:t>
              </a:r>
              <a:endParaRPr lang="sv-SE" sz="1200">
                <a:effectLst/>
                <a:latin typeface="Arial"/>
                <a:ea typeface="Times New Roman"/>
                <a:cs typeface="Times New Roman"/>
              </a:endParaRPr>
            </a:p>
          </p:txBody>
        </p:sp>
        <p:sp>
          <p:nvSpPr>
            <p:cNvPr id="128" name="Text Box 2006"/>
            <p:cNvSpPr txBox="1">
              <a:spLocks noChangeArrowheads="1"/>
            </p:cNvSpPr>
            <p:nvPr/>
          </p:nvSpPr>
          <p:spPr bwMode="auto">
            <a:xfrm>
              <a:off x="6234328" y="4936686"/>
              <a:ext cx="1042593" cy="38228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spcAft>
                  <a:spcPts val="0"/>
                </a:spcAft>
              </a:pPr>
              <a:r>
                <a:rPr lang="sv-SE" sz="1100" b="1">
                  <a:effectLst/>
                  <a:latin typeface="Arial"/>
                  <a:ea typeface="Times New Roman"/>
                  <a:cs typeface="Times New Roman"/>
                </a:rPr>
                <a:t>Poly_con</a:t>
              </a:r>
              <a:endParaRPr lang="sv-SE" sz="1200">
                <a:effectLst/>
                <a:latin typeface="Arial"/>
                <a:ea typeface="Times New Roman"/>
                <a:cs typeface="Times New Roman"/>
              </a:endParaRPr>
            </a:p>
          </p:txBody>
        </p:sp>
        <p:sp>
          <p:nvSpPr>
            <p:cNvPr id="129" name="Rectangle 128"/>
            <p:cNvSpPr>
              <a:spLocks noChangeArrowheads="1"/>
            </p:cNvSpPr>
            <p:nvPr/>
          </p:nvSpPr>
          <p:spPr bwMode="auto">
            <a:xfrm>
              <a:off x="6631286" y="5389250"/>
              <a:ext cx="196162" cy="196935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sv-SE"/>
            </a:p>
          </p:txBody>
        </p:sp>
        <p:cxnSp>
          <p:nvCxnSpPr>
            <p:cNvPr id="130" name="Line 2008"/>
            <p:cNvCxnSpPr/>
            <p:nvPr/>
          </p:nvCxnSpPr>
          <p:spPr bwMode="auto">
            <a:xfrm>
              <a:off x="6646732" y="5218573"/>
              <a:ext cx="682706" cy="77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31" name="Line 2009"/>
            <p:cNvCxnSpPr/>
            <p:nvPr/>
          </p:nvCxnSpPr>
          <p:spPr bwMode="auto">
            <a:xfrm>
              <a:off x="7225178" y="4975301"/>
              <a:ext cx="772" cy="243272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32" name="Line 2010"/>
            <p:cNvCxnSpPr/>
            <p:nvPr/>
          </p:nvCxnSpPr>
          <p:spPr bwMode="auto">
            <a:xfrm flipV="1">
              <a:off x="7225178" y="5375349"/>
              <a:ext cx="772" cy="208519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 type="arrow" w="med" len="med"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33" name="Line 2011"/>
            <p:cNvCxnSpPr/>
            <p:nvPr/>
          </p:nvCxnSpPr>
          <p:spPr bwMode="auto">
            <a:xfrm>
              <a:off x="6642098" y="5577689"/>
              <a:ext cx="682706" cy="77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34" name="Line 2012"/>
            <p:cNvCxnSpPr/>
            <p:nvPr/>
          </p:nvCxnSpPr>
          <p:spPr bwMode="auto">
            <a:xfrm>
              <a:off x="6642098" y="5380755"/>
              <a:ext cx="682706" cy="77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sp>
        <p:nvSpPr>
          <p:cNvPr id="137" name="Rectangle 136"/>
          <p:cNvSpPr>
            <a:spLocks noChangeArrowheads="1"/>
          </p:cNvSpPr>
          <p:nvPr/>
        </p:nvSpPr>
        <p:spPr bwMode="auto">
          <a:xfrm rot="5400000">
            <a:off x="6353653" y="5501796"/>
            <a:ext cx="756000" cy="196935"/>
          </a:xfrm>
          <a:prstGeom prst="rect">
            <a:avLst/>
          </a:prstGeom>
          <a:solidFill>
            <a:srgbClr val="3366FF">
              <a:alpha val="69804"/>
            </a:srgb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sv-SE"/>
          </a:p>
        </p:txBody>
      </p:sp>
      <p:grpSp>
        <p:nvGrpSpPr>
          <p:cNvPr id="142" name="Group 141"/>
          <p:cNvGrpSpPr/>
          <p:nvPr/>
        </p:nvGrpSpPr>
        <p:grpSpPr>
          <a:xfrm>
            <a:off x="3769939" y="4425110"/>
            <a:ext cx="264389" cy="1483719"/>
            <a:chOff x="3769939" y="4425110"/>
            <a:chExt cx="264389" cy="1483719"/>
          </a:xfrm>
        </p:grpSpPr>
        <p:sp>
          <p:nvSpPr>
            <p:cNvPr id="139" name="Rectangle 138"/>
            <p:cNvSpPr>
              <a:spLocks noChangeArrowheads="1"/>
            </p:cNvSpPr>
            <p:nvPr/>
          </p:nvSpPr>
          <p:spPr bwMode="auto">
            <a:xfrm>
              <a:off x="3772460" y="4613227"/>
              <a:ext cx="252652" cy="252652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sv-SE" sz="1200">
                <a:latin typeface="Calibri" panose="020F0502020204030204" pitchFamily="34" charset="0"/>
              </a:endParaRPr>
            </a:p>
          </p:txBody>
        </p:sp>
        <p:sp>
          <p:nvSpPr>
            <p:cNvPr id="140" name="Rectangle 139"/>
            <p:cNvSpPr>
              <a:spLocks noChangeArrowheads="1"/>
            </p:cNvSpPr>
            <p:nvPr/>
          </p:nvSpPr>
          <p:spPr bwMode="auto">
            <a:xfrm>
              <a:off x="3781676" y="5176083"/>
              <a:ext cx="252652" cy="252652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sv-SE" sz="1200">
                <a:latin typeface="Calibri" panose="020F0502020204030204" pitchFamily="34" charset="0"/>
              </a:endParaRPr>
            </a:p>
          </p:txBody>
        </p:sp>
        <p:sp>
          <p:nvSpPr>
            <p:cNvPr id="141" name="Rectangle 140"/>
            <p:cNvSpPr>
              <a:spLocks noChangeArrowheads="1"/>
            </p:cNvSpPr>
            <p:nvPr/>
          </p:nvSpPr>
          <p:spPr bwMode="auto">
            <a:xfrm rot="5400000">
              <a:off x="3160273" y="5034776"/>
              <a:ext cx="1483719" cy="264388"/>
            </a:xfrm>
            <a:prstGeom prst="rect">
              <a:avLst/>
            </a:prstGeom>
            <a:solidFill>
              <a:srgbClr val="3366FF">
                <a:alpha val="69804"/>
              </a:srgbClr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sv-SE"/>
            </a:p>
          </p:txBody>
        </p:sp>
      </p:grpSp>
      <p:grpSp>
        <p:nvGrpSpPr>
          <p:cNvPr id="146" name="Group 145"/>
          <p:cNvGrpSpPr/>
          <p:nvPr/>
        </p:nvGrpSpPr>
        <p:grpSpPr>
          <a:xfrm>
            <a:off x="809094" y="5032114"/>
            <a:ext cx="869993" cy="303019"/>
            <a:chOff x="809094" y="5032114"/>
            <a:chExt cx="869993" cy="303019"/>
          </a:xfrm>
        </p:grpSpPr>
        <p:sp>
          <p:nvSpPr>
            <p:cNvPr id="144" name="Text Box 2112"/>
            <p:cNvSpPr txBox="1">
              <a:spLocks noChangeArrowheads="1"/>
            </p:cNvSpPr>
            <p:nvPr/>
          </p:nvSpPr>
          <p:spPr bwMode="auto">
            <a:xfrm>
              <a:off x="1164737" y="5039858"/>
              <a:ext cx="514350" cy="2952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sv-SE" sz="1000" dirty="0">
                  <a:effectLst/>
                  <a:latin typeface="Calibri" panose="020F0502020204030204" pitchFamily="34" charset="0"/>
                  <a:ea typeface="Times New Roman"/>
                  <a:cs typeface="Times New Roman"/>
                </a:rPr>
                <a:t>0.09</a:t>
              </a:r>
            </a:p>
          </p:txBody>
        </p:sp>
        <p:sp>
          <p:nvSpPr>
            <p:cNvPr id="145" name="Text Box 2126"/>
            <p:cNvSpPr txBox="1">
              <a:spLocks noChangeArrowheads="1"/>
            </p:cNvSpPr>
            <p:nvPr/>
          </p:nvSpPr>
          <p:spPr bwMode="auto">
            <a:xfrm>
              <a:off x="809094" y="5032114"/>
              <a:ext cx="542925" cy="2952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spcAft>
                  <a:spcPts val="0"/>
                </a:spcAft>
              </a:pPr>
              <a:r>
                <a:rPr lang="sv-SE" sz="1000" dirty="0">
                  <a:effectLst/>
                  <a:latin typeface="Calibri" panose="020F0502020204030204" pitchFamily="34" charset="0"/>
                  <a:ea typeface="Times New Roman"/>
                  <a:cs typeface="Times New Roman"/>
                </a:rPr>
                <a:t>0.09</a:t>
              </a:r>
            </a:p>
          </p:txBody>
        </p:sp>
      </p:grpSp>
      <p:sp>
        <p:nvSpPr>
          <p:cNvPr id="147" name="Text Box 20"/>
          <p:cNvSpPr txBox="1">
            <a:spLocks noChangeArrowheads="1"/>
          </p:cNvSpPr>
          <p:nvPr/>
        </p:nvSpPr>
        <p:spPr bwMode="auto">
          <a:xfrm>
            <a:off x="3621089" y="5868000"/>
            <a:ext cx="2291593" cy="431236"/>
          </a:xfrm>
          <a:prstGeom prst="rect">
            <a:avLst/>
          </a:prstGeom>
          <a:noFill/>
          <a:ln>
            <a:noFill/>
          </a:ln>
          <a:extLst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 dirty="0" smtClean="0">
                <a:latin typeface="Calibri" panose="020F0502020204030204" pitchFamily="34" charset="0"/>
              </a:rPr>
              <a:t>Poly pitch on active=190 nm</a:t>
            </a:r>
            <a:endParaRPr lang="en-US" altLang="sv-SE" dirty="0">
              <a:latin typeface="Calibri" panose="020F0502020204030204" pitchFamily="34" charset="0"/>
            </a:endParaRPr>
          </a:p>
        </p:txBody>
      </p:sp>
      <p:sp>
        <p:nvSpPr>
          <p:cNvPr id="148" name="Rectangle 147"/>
          <p:cNvSpPr/>
          <p:nvPr/>
        </p:nvSpPr>
        <p:spPr>
          <a:xfrm>
            <a:off x="469156" y="2922141"/>
            <a:ext cx="8235945" cy="6906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eaLnBrk="1" hangingPunct="1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sv-SE" altLang="sv-SE" sz="2400" kern="0" dirty="0" err="1">
                <a:latin typeface="Calibri" panose="020F0502020204030204" pitchFamily="34" charset="0"/>
              </a:rPr>
              <a:t>Intralayer</a:t>
            </a:r>
            <a:r>
              <a:rPr lang="sv-SE" altLang="sv-SE" sz="2400" kern="0" dirty="0">
                <a:latin typeface="Calibri" panose="020F0502020204030204" pitchFamily="34" charset="0"/>
              </a:rPr>
              <a:t> </a:t>
            </a:r>
            <a:r>
              <a:rPr lang="sv-SE" altLang="sv-SE" sz="2400" kern="0" dirty="0" err="1">
                <a:latin typeface="Calibri" panose="020F0502020204030204" pitchFamily="34" charset="0"/>
              </a:rPr>
              <a:t>rules</a:t>
            </a:r>
            <a:r>
              <a:rPr lang="sv-SE" altLang="sv-SE" sz="2400" kern="0" dirty="0">
                <a:latin typeface="Calibri" panose="020F0502020204030204" pitchFamily="34" charset="0"/>
              </a:rPr>
              <a:t>: </a:t>
            </a:r>
            <a:r>
              <a:rPr lang="sv-SE" altLang="sv-SE" sz="2400" kern="0" dirty="0" err="1">
                <a:latin typeface="Calibri" panose="020F0502020204030204" pitchFamily="34" charset="0"/>
              </a:rPr>
              <a:t>width</a:t>
            </a:r>
            <a:r>
              <a:rPr lang="sv-SE" altLang="sv-SE" sz="2400" kern="0" dirty="0">
                <a:latin typeface="Calibri" panose="020F0502020204030204" pitchFamily="34" charset="0"/>
              </a:rPr>
              <a:t> and </a:t>
            </a:r>
            <a:r>
              <a:rPr lang="sv-SE" altLang="sv-SE" sz="2400" kern="0" dirty="0" err="1">
                <a:latin typeface="Calibri" panose="020F0502020204030204" pitchFamily="34" charset="0"/>
              </a:rPr>
              <a:t>spacing</a:t>
            </a:r>
            <a:r>
              <a:rPr lang="sv-SE" altLang="sv-SE" sz="2400" kern="0" dirty="0">
                <a:latin typeface="Calibri" panose="020F0502020204030204" pitchFamily="34" charset="0"/>
              </a:rPr>
              <a:t> </a:t>
            </a:r>
            <a:r>
              <a:rPr lang="sv-SE" altLang="sv-SE" sz="2400" kern="0" dirty="0" err="1">
                <a:latin typeface="Calibri" panose="020F0502020204030204" pitchFamily="34" charset="0"/>
              </a:rPr>
              <a:t>rules</a:t>
            </a:r>
            <a:r>
              <a:rPr lang="sv-SE" altLang="sv-SE" sz="2400" kern="0" dirty="0">
                <a:latin typeface="Calibri" panose="020F0502020204030204" pitchFamily="34" charset="0"/>
              </a:rPr>
              <a:t> for </a:t>
            </a:r>
            <a:r>
              <a:rPr lang="sv-SE" altLang="sv-SE" sz="2400" kern="0" dirty="0" err="1">
                <a:latin typeface="Calibri" panose="020F0502020204030204" pitchFamily="34" charset="0"/>
              </a:rPr>
              <a:t>each</a:t>
            </a:r>
            <a:r>
              <a:rPr lang="sv-SE" altLang="sv-SE" sz="2400" kern="0" dirty="0">
                <a:latin typeface="Calibri" panose="020F0502020204030204" pitchFamily="34" charset="0"/>
              </a:rPr>
              <a:t> </a:t>
            </a:r>
            <a:r>
              <a:rPr lang="sv-SE" altLang="sv-SE" sz="2400" kern="0" dirty="0" err="1">
                <a:latin typeface="Calibri" panose="020F0502020204030204" pitchFamily="34" charset="0"/>
              </a:rPr>
              <a:t>individual</a:t>
            </a:r>
            <a:r>
              <a:rPr lang="sv-SE" altLang="sv-SE" sz="2400" kern="0" dirty="0">
                <a:latin typeface="Calibri" panose="020F0502020204030204" pitchFamily="34" charset="0"/>
              </a:rPr>
              <a:t> </a:t>
            </a:r>
            <a:r>
              <a:rPr lang="sv-SE" altLang="sv-SE" sz="2400" kern="0" dirty="0" err="1">
                <a:latin typeface="Calibri" panose="020F0502020204030204" pitchFamily="34" charset="0"/>
              </a:rPr>
              <a:t>layer</a:t>
            </a:r>
            <a:endParaRPr lang="sv-SE" altLang="sv-SE" sz="2400" kern="0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960296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" grpId="0"/>
      <p:bldP spid="137" grpId="0" animBg="1"/>
      <p:bldP spid="147" grpId="0"/>
      <p:bldP spid="148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v-SE" altLang="sv-SE" sz="4000" smtClean="0"/>
              <a:t>General Rules for CMOS Layout</a:t>
            </a:r>
            <a:endParaRPr lang="en-US" altLang="sv-SE" sz="4000" smtClean="0"/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686800" cy="4525963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sv-SE" altLang="sv-SE" sz="2400" dirty="0" smtClean="0">
                <a:latin typeface="Calibri" panose="020F0502020204030204" pitchFamily="34" charset="0"/>
              </a:rPr>
              <a:t>Run supply lines for VDD and VSS along the upper and lower cell </a:t>
            </a:r>
            <a:r>
              <a:rPr lang="sv-SE" altLang="sv-SE" sz="2400" dirty="0" err="1" smtClean="0">
                <a:latin typeface="Calibri" panose="020F0502020204030204" pitchFamily="34" charset="0"/>
              </a:rPr>
              <a:t>boundaries</a:t>
            </a:r>
            <a:endParaRPr lang="sv-SE" altLang="sv-SE" sz="2400" dirty="0" smtClean="0">
              <a:latin typeface="Calibri" panose="020F0502020204030204" pitchFamily="34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sv-SE" altLang="sv-SE" sz="2400" dirty="0" smtClean="0">
                <a:latin typeface="Calibri" panose="020F0502020204030204" pitchFamily="34" charset="0"/>
              </a:rPr>
              <a:t>Run a vertical poly wire for each input signal</a:t>
            </a:r>
          </a:p>
          <a:p>
            <a:pPr eaLnBrk="1" hangingPunct="1">
              <a:lnSpc>
                <a:spcPct val="80000"/>
              </a:lnSpc>
            </a:pPr>
            <a:r>
              <a:rPr lang="sv-SE" altLang="sv-SE" sz="2400" dirty="0" smtClean="0">
                <a:latin typeface="Calibri" panose="020F0502020204030204" pitchFamily="34" charset="0"/>
              </a:rPr>
              <a:t>Order the poly wires to obtain maximal connectivity between transistors through abutment of source/drain areas. Connected transistors then form transistor segments</a:t>
            </a:r>
          </a:p>
          <a:p>
            <a:pPr eaLnBrk="1" hangingPunct="1">
              <a:lnSpc>
                <a:spcPct val="80000"/>
              </a:lnSpc>
            </a:pPr>
            <a:r>
              <a:rPr lang="sv-SE" altLang="sv-SE" sz="2400" dirty="0" smtClean="0">
                <a:latin typeface="Calibri" panose="020F0502020204030204" pitchFamily="34" charset="0"/>
              </a:rPr>
              <a:t>Place n-transistor segments close to the </a:t>
            </a:r>
            <a:r>
              <a:rPr lang="sv-SE" altLang="sv-SE" sz="2400" dirty="0" err="1" smtClean="0">
                <a:latin typeface="Calibri" panose="020F0502020204030204" pitchFamily="34" charset="0"/>
              </a:rPr>
              <a:t>bottom</a:t>
            </a:r>
            <a:r>
              <a:rPr lang="sv-SE" altLang="sv-SE" sz="2400" dirty="0" smtClean="0">
                <a:latin typeface="Calibri" panose="020F0502020204030204" pitchFamily="34" charset="0"/>
              </a:rPr>
              <a:t> VSS </a:t>
            </a:r>
            <a:r>
              <a:rPr lang="sv-SE" altLang="sv-SE" sz="2400" dirty="0" err="1" smtClean="0">
                <a:latin typeface="Calibri" panose="020F0502020204030204" pitchFamily="34" charset="0"/>
              </a:rPr>
              <a:t>supply</a:t>
            </a:r>
            <a:r>
              <a:rPr lang="sv-SE" altLang="sv-SE" sz="2400" dirty="0" smtClean="0">
                <a:latin typeface="Calibri" panose="020F0502020204030204" pitchFamily="34" charset="0"/>
              </a:rPr>
              <a:t> </a:t>
            </a:r>
            <a:r>
              <a:rPr lang="sv-SE" altLang="sv-SE" sz="2400" dirty="0" err="1" smtClean="0">
                <a:latin typeface="Calibri" panose="020F0502020204030204" pitchFamily="34" charset="0"/>
              </a:rPr>
              <a:t>rail</a:t>
            </a:r>
            <a:r>
              <a:rPr lang="sv-SE" altLang="sv-SE" sz="2400" dirty="0" smtClean="0">
                <a:latin typeface="Calibri" panose="020F0502020204030204" pitchFamily="34" charset="0"/>
              </a:rPr>
              <a:t> and p-transistors close to the </a:t>
            </a:r>
            <a:r>
              <a:rPr lang="sv-SE" altLang="sv-SE" sz="2400" dirty="0" err="1" smtClean="0">
                <a:latin typeface="Calibri" panose="020F0502020204030204" pitchFamily="34" charset="0"/>
              </a:rPr>
              <a:t>top</a:t>
            </a:r>
            <a:r>
              <a:rPr lang="sv-SE" altLang="sv-SE" sz="2400" dirty="0" smtClean="0">
                <a:latin typeface="Calibri" panose="020F0502020204030204" pitchFamily="34" charset="0"/>
              </a:rPr>
              <a:t> VDD </a:t>
            </a:r>
            <a:r>
              <a:rPr lang="sv-SE" altLang="sv-SE" sz="2400" dirty="0" err="1" smtClean="0">
                <a:latin typeface="Calibri" panose="020F0502020204030204" pitchFamily="34" charset="0"/>
              </a:rPr>
              <a:t>supply</a:t>
            </a:r>
            <a:r>
              <a:rPr lang="sv-SE" altLang="sv-SE" sz="2400" dirty="0" smtClean="0">
                <a:latin typeface="Calibri" panose="020F0502020204030204" pitchFamily="34" charset="0"/>
              </a:rPr>
              <a:t> </a:t>
            </a:r>
            <a:r>
              <a:rPr lang="sv-SE" altLang="sv-SE" sz="2400" dirty="0" err="1" smtClean="0">
                <a:latin typeface="Calibri" panose="020F0502020204030204" pitchFamily="34" charset="0"/>
              </a:rPr>
              <a:t>rail</a:t>
            </a:r>
            <a:endParaRPr lang="sv-SE" altLang="sv-SE" sz="2400" dirty="0" smtClean="0">
              <a:latin typeface="Calibri" panose="020F0502020204030204" pitchFamily="34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sv-SE" altLang="sv-SE" sz="2400" dirty="0" smtClean="0">
                <a:latin typeface="Calibri" panose="020F0502020204030204" pitchFamily="34" charset="0"/>
              </a:rPr>
              <a:t>Wires necessary to complete the design are drawn in </a:t>
            </a:r>
            <a:r>
              <a:rPr lang="sv-SE" altLang="sv-SE" sz="2400" dirty="0" err="1" smtClean="0">
                <a:latin typeface="Calibri" panose="020F0502020204030204" pitchFamily="34" charset="0"/>
              </a:rPr>
              <a:t>metal</a:t>
            </a:r>
            <a:r>
              <a:rPr lang="sv-SE" altLang="sv-SE" sz="2400" dirty="0" smtClean="0">
                <a:latin typeface="Calibri" panose="020F0502020204030204" pitchFamily="34" charset="0"/>
              </a:rPr>
              <a:t>, poly, or, if necessary in diffusion (for instance when connecting segments to the </a:t>
            </a:r>
            <a:r>
              <a:rPr lang="sv-SE" altLang="sv-SE" sz="2400" dirty="0" err="1" smtClean="0">
                <a:latin typeface="Calibri" panose="020F0502020204030204" pitchFamily="34" charset="0"/>
              </a:rPr>
              <a:t>supply</a:t>
            </a:r>
            <a:r>
              <a:rPr lang="sv-SE" altLang="sv-SE" sz="2400" dirty="0" smtClean="0">
                <a:latin typeface="Calibri" panose="020F0502020204030204" pitchFamily="34" charset="0"/>
              </a:rPr>
              <a:t> </a:t>
            </a:r>
            <a:r>
              <a:rPr lang="sv-SE" altLang="sv-SE" sz="2400" dirty="0" err="1" smtClean="0">
                <a:latin typeface="Calibri" panose="020F0502020204030204" pitchFamily="34" charset="0"/>
              </a:rPr>
              <a:t>rails</a:t>
            </a:r>
            <a:endParaRPr lang="sv-SE" altLang="sv-SE" sz="2400" dirty="0" smtClean="0">
              <a:latin typeface="Calibri" panose="020F0502020204030204" pitchFamily="34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sv-SE" altLang="sv-SE" sz="2400" dirty="0" err="1" smtClean="0">
                <a:latin typeface="Calibri" panose="020F0502020204030204" pitchFamily="34" charset="0"/>
              </a:rPr>
              <a:t>Remember</a:t>
            </a:r>
            <a:r>
              <a:rPr lang="sv-SE" altLang="sv-SE" sz="2400" dirty="0" smtClean="0">
                <a:latin typeface="Calibri" panose="020F0502020204030204" pitchFamily="34" charset="0"/>
              </a:rPr>
              <a:t> to </a:t>
            </a:r>
            <a:r>
              <a:rPr lang="sv-SE" altLang="sv-SE" sz="2400" dirty="0" err="1" smtClean="0">
                <a:latin typeface="Calibri" panose="020F0502020204030204" pitchFamily="34" charset="0"/>
              </a:rPr>
              <a:t>keep</a:t>
            </a:r>
            <a:r>
              <a:rPr lang="sv-SE" altLang="sv-SE" sz="2400" dirty="0" smtClean="0">
                <a:latin typeface="Calibri" panose="020F0502020204030204" pitchFamily="34" charset="0"/>
              </a:rPr>
              <a:t> internal node capacitances at a minimum</a:t>
            </a:r>
          </a:p>
        </p:txBody>
      </p:sp>
      <p:sp>
        <p:nvSpPr>
          <p:cNvPr id="23557" name="Rectangle 5"/>
          <p:cNvSpPr>
            <a:spLocks noGrp="1" noChangeArrowheads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mtClean="0"/>
              <a:t>MCC092: Integrated Circuit Design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sv-SE" smtClean="0"/>
              <a:t>2016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ED6E5F8-F9E8-41A2-8750-8834BED80EBD}" type="slidenum">
              <a:rPr lang="en-US" smtClean="0"/>
              <a:pPr>
                <a:defRPr/>
              </a:pPr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70581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70" name="Group 269"/>
          <p:cNvGrpSpPr/>
          <p:nvPr/>
        </p:nvGrpSpPr>
        <p:grpSpPr>
          <a:xfrm>
            <a:off x="3711600" y="2772000"/>
            <a:ext cx="1781421" cy="2059203"/>
            <a:chOff x="6817235" y="2771667"/>
            <a:chExt cx="1781421" cy="2059203"/>
          </a:xfrm>
        </p:grpSpPr>
        <p:sp>
          <p:nvSpPr>
            <p:cNvPr id="271" name="Line 21"/>
            <p:cNvSpPr>
              <a:spLocks noChangeAspect="1" noChangeShapeType="1"/>
            </p:cNvSpPr>
            <p:nvPr/>
          </p:nvSpPr>
          <p:spPr bwMode="auto">
            <a:xfrm>
              <a:off x="8238573" y="2982159"/>
              <a:ext cx="0" cy="1630188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grpSp>
          <p:nvGrpSpPr>
            <p:cNvPr id="272" name="Group 271"/>
            <p:cNvGrpSpPr/>
            <p:nvPr/>
          </p:nvGrpSpPr>
          <p:grpSpPr>
            <a:xfrm rot="16200000">
              <a:off x="7060015" y="3154889"/>
              <a:ext cx="1353090" cy="1007646"/>
              <a:chOff x="3249073" y="2789049"/>
              <a:chExt cx="1353090" cy="1007646"/>
            </a:xfrm>
          </p:grpSpPr>
          <p:sp>
            <p:nvSpPr>
              <p:cNvPr id="287" name="Line 15"/>
              <p:cNvSpPr>
                <a:spLocks noChangeAspect="1" noChangeShapeType="1"/>
              </p:cNvSpPr>
              <p:nvPr/>
            </p:nvSpPr>
            <p:spPr bwMode="auto">
              <a:xfrm>
                <a:off x="4594414" y="2789049"/>
                <a:ext cx="0" cy="314325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288" name="Line 16"/>
              <p:cNvSpPr>
                <a:spLocks noChangeAspect="1" noChangeShapeType="1"/>
              </p:cNvSpPr>
              <p:nvPr/>
            </p:nvSpPr>
            <p:spPr bwMode="auto">
              <a:xfrm flipH="1">
                <a:off x="4405501" y="3095625"/>
                <a:ext cx="188913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289" name="Line 17"/>
              <p:cNvSpPr>
                <a:spLocks noChangeAspect="1" noChangeShapeType="1"/>
              </p:cNvSpPr>
              <p:nvPr/>
            </p:nvSpPr>
            <p:spPr bwMode="auto">
              <a:xfrm>
                <a:off x="4413250" y="3095625"/>
                <a:ext cx="0" cy="376238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290" name="Line 18"/>
              <p:cNvSpPr>
                <a:spLocks noChangeAspect="1" noChangeShapeType="1"/>
              </p:cNvSpPr>
              <p:nvPr/>
            </p:nvSpPr>
            <p:spPr bwMode="auto">
              <a:xfrm flipV="1">
                <a:off x="4405501" y="3471863"/>
                <a:ext cx="188913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291" name="Line 19"/>
              <p:cNvSpPr>
                <a:spLocks noChangeAspect="1" noChangeShapeType="1"/>
              </p:cNvSpPr>
              <p:nvPr/>
            </p:nvSpPr>
            <p:spPr bwMode="auto">
              <a:xfrm>
                <a:off x="4602163" y="3464907"/>
                <a:ext cx="0" cy="331788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292" name="Line 20"/>
              <p:cNvSpPr>
                <a:spLocks noChangeAspect="1" noChangeShapeType="1"/>
              </p:cNvSpPr>
              <p:nvPr/>
            </p:nvSpPr>
            <p:spPr bwMode="auto">
              <a:xfrm flipH="1">
                <a:off x="3249073" y="3286125"/>
                <a:ext cx="1044000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293" name="Oval 22"/>
              <p:cNvSpPr>
                <a:spLocks noChangeAspect="1" noChangeArrowheads="1"/>
              </p:cNvSpPr>
              <p:nvPr/>
            </p:nvSpPr>
            <p:spPr bwMode="auto">
              <a:xfrm>
                <a:off x="4200337" y="3228787"/>
                <a:ext cx="108000" cy="106500"/>
              </a:xfrm>
              <a:prstGeom prst="ellipse">
                <a:avLst/>
              </a:prstGeom>
              <a:solidFill>
                <a:srgbClr val="FFFFFF"/>
              </a:soli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endParaRPr lang="sv-SE" altLang="sv-SE"/>
              </a:p>
            </p:txBody>
          </p:sp>
          <p:sp>
            <p:nvSpPr>
              <p:cNvPr id="294" name="Line 76"/>
              <p:cNvSpPr>
                <a:spLocks noChangeAspect="1" noChangeShapeType="1"/>
              </p:cNvSpPr>
              <p:nvPr/>
            </p:nvSpPr>
            <p:spPr bwMode="auto">
              <a:xfrm>
                <a:off x="4319588" y="3095625"/>
                <a:ext cx="0" cy="376238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sv-SE"/>
              </a:p>
            </p:txBody>
          </p:sp>
        </p:grpSp>
        <p:grpSp>
          <p:nvGrpSpPr>
            <p:cNvPr id="273" name="Group 272"/>
            <p:cNvGrpSpPr/>
            <p:nvPr/>
          </p:nvGrpSpPr>
          <p:grpSpPr>
            <a:xfrm rot="5400000">
              <a:off x="7598865" y="3966261"/>
              <a:ext cx="279951" cy="1012220"/>
              <a:chOff x="4319588" y="3804444"/>
              <a:chExt cx="279951" cy="1012220"/>
            </a:xfrm>
          </p:grpSpPr>
          <p:sp>
            <p:nvSpPr>
              <p:cNvPr id="281" name="Line 23"/>
              <p:cNvSpPr>
                <a:spLocks noChangeAspect="1" noChangeShapeType="1"/>
              </p:cNvSpPr>
              <p:nvPr/>
            </p:nvSpPr>
            <p:spPr bwMode="auto">
              <a:xfrm flipH="1">
                <a:off x="4594414" y="4470589"/>
                <a:ext cx="0" cy="346075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282" name="Line 58"/>
              <p:cNvSpPr>
                <a:spLocks noChangeAspect="1" noChangeShapeType="1"/>
              </p:cNvSpPr>
              <p:nvPr/>
            </p:nvSpPr>
            <p:spPr bwMode="auto">
              <a:xfrm flipH="1">
                <a:off x="4405501" y="4132263"/>
                <a:ext cx="188913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283" name="Line 59"/>
              <p:cNvSpPr>
                <a:spLocks noChangeAspect="1" noChangeShapeType="1"/>
              </p:cNvSpPr>
              <p:nvPr/>
            </p:nvSpPr>
            <p:spPr bwMode="auto">
              <a:xfrm>
                <a:off x="4407897" y="4132263"/>
                <a:ext cx="0" cy="346075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284" name="Line 60"/>
              <p:cNvSpPr>
                <a:spLocks noChangeAspect="1" noChangeShapeType="1"/>
              </p:cNvSpPr>
              <p:nvPr/>
            </p:nvSpPr>
            <p:spPr bwMode="auto">
              <a:xfrm flipV="1">
                <a:off x="4405501" y="4478338"/>
                <a:ext cx="188913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285" name="Line 61"/>
              <p:cNvSpPr>
                <a:spLocks noChangeAspect="1" noChangeShapeType="1"/>
              </p:cNvSpPr>
              <p:nvPr/>
            </p:nvSpPr>
            <p:spPr bwMode="auto">
              <a:xfrm>
                <a:off x="4319588" y="4132263"/>
                <a:ext cx="0" cy="346075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286" name="Line 19"/>
              <p:cNvSpPr>
                <a:spLocks noChangeAspect="1" noChangeShapeType="1"/>
              </p:cNvSpPr>
              <p:nvPr/>
            </p:nvSpPr>
            <p:spPr bwMode="auto">
              <a:xfrm>
                <a:off x="4599539" y="3804444"/>
                <a:ext cx="0" cy="331788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sv-SE"/>
              </a:p>
            </p:txBody>
          </p:sp>
        </p:grpSp>
        <p:sp>
          <p:nvSpPr>
            <p:cNvPr id="274" name="Line 24"/>
            <p:cNvSpPr>
              <a:spLocks noChangeAspect="1" noChangeShapeType="1"/>
            </p:cNvSpPr>
            <p:nvPr/>
          </p:nvSpPr>
          <p:spPr bwMode="auto">
            <a:xfrm rot="5400000" flipH="1">
              <a:off x="7128653" y="4719045"/>
              <a:ext cx="223650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275" name="Line 24"/>
            <p:cNvSpPr>
              <a:spLocks noChangeAspect="1" noChangeShapeType="1"/>
            </p:cNvSpPr>
            <p:nvPr/>
          </p:nvSpPr>
          <p:spPr bwMode="auto">
            <a:xfrm rot="5400000" flipH="1">
              <a:off x="7128653" y="2883492"/>
              <a:ext cx="223650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276" name="Text Box 85"/>
            <p:cNvSpPr txBox="1">
              <a:spLocks noChangeAspect="1" noChangeArrowheads="1"/>
            </p:cNvSpPr>
            <p:nvPr/>
          </p:nvSpPr>
          <p:spPr bwMode="auto">
            <a:xfrm>
              <a:off x="6817235" y="3667537"/>
              <a:ext cx="660400" cy="4714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sv-SE" altLang="sv-SE" sz="1400" dirty="0"/>
                <a:t>IN</a:t>
              </a:r>
              <a:endParaRPr lang="en-US" altLang="sv-SE" dirty="0"/>
            </a:p>
          </p:txBody>
        </p:sp>
        <p:sp>
          <p:nvSpPr>
            <p:cNvPr id="277" name="Oval 29"/>
            <p:cNvSpPr>
              <a:spLocks noChangeAspect="1" noChangeArrowheads="1"/>
            </p:cNvSpPr>
            <p:nvPr/>
          </p:nvSpPr>
          <p:spPr bwMode="auto">
            <a:xfrm>
              <a:off x="8212406" y="3809579"/>
              <a:ext cx="65087" cy="65087"/>
            </a:xfrm>
            <a:prstGeom prst="ellipse">
              <a:avLst/>
            </a:prstGeom>
            <a:solidFill>
              <a:srgbClr val="000000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sv-SE" altLang="sv-SE"/>
            </a:p>
          </p:txBody>
        </p:sp>
        <p:sp>
          <p:nvSpPr>
            <p:cNvPr id="278" name="Line 30"/>
            <p:cNvSpPr>
              <a:spLocks noChangeAspect="1" noChangeShapeType="1"/>
            </p:cNvSpPr>
            <p:nvPr/>
          </p:nvSpPr>
          <p:spPr bwMode="auto">
            <a:xfrm>
              <a:off x="8238573" y="3842122"/>
              <a:ext cx="360083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280" name="Oval 29"/>
            <p:cNvSpPr>
              <a:spLocks noChangeAspect="1" noChangeArrowheads="1"/>
            </p:cNvSpPr>
            <p:nvPr/>
          </p:nvSpPr>
          <p:spPr bwMode="auto">
            <a:xfrm>
              <a:off x="7689327" y="3809579"/>
              <a:ext cx="65087" cy="65087"/>
            </a:xfrm>
            <a:prstGeom prst="ellipse">
              <a:avLst/>
            </a:prstGeom>
            <a:solidFill>
              <a:srgbClr val="000000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sv-SE" altLang="sv-SE"/>
            </a:p>
          </p:txBody>
        </p:sp>
      </p:grpSp>
      <p:sp>
        <p:nvSpPr>
          <p:cNvPr id="4180" name="Rectangle 88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pPr eaLnBrk="1" hangingPunct="1"/>
            <a:r>
              <a:rPr lang="sv-SE" altLang="sv-SE" sz="4000" smtClean="0"/>
              <a:t>The inverter -</a:t>
            </a:r>
            <a:br>
              <a:rPr lang="sv-SE" altLang="sv-SE" sz="4000" smtClean="0"/>
            </a:br>
            <a:r>
              <a:rPr lang="sv-SE" altLang="sv-SE" sz="4000" smtClean="0"/>
              <a:t>- from schematic to layout</a:t>
            </a:r>
            <a:endParaRPr lang="en-US" altLang="sv-SE" sz="4000" smtClean="0"/>
          </a:p>
        </p:txBody>
      </p:sp>
      <p:sp>
        <p:nvSpPr>
          <p:cNvPr id="4182" name="Rectangle 5"/>
          <p:cNvSpPr>
            <a:spLocks noGrp="1" noChangeArrowheads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mtClean="0"/>
              <a:t>MCC092: Integrated Circuit Design</a:t>
            </a:r>
          </a:p>
        </p:txBody>
      </p:sp>
      <p:sp>
        <p:nvSpPr>
          <p:cNvPr id="110" name="Text Box 87"/>
          <p:cNvSpPr txBox="1">
            <a:spLocks noChangeAspect="1" noChangeArrowheads="1"/>
          </p:cNvSpPr>
          <p:nvPr/>
        </p:nvSpPr>
        <p:spPr bwMode="auto">
          <a:xfrm>
            <a:off x="583635" y="1913342"/>
            <a:ext cx="2190750" cy="346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sv-SE" altLang="sv-SE" sz="1400" dirty="0" err="1" smtClean="0">
                <a:latin typeface="Helvetica" pitchFamily="34" charset="0"/>
              </a:rPr>
              <a:t>Inverter</a:t>
            </a:r>
            <a:r>
              <a:rPr lang="sv-SE" altLang="sv-SE" sz="1400" dirty="0" smtClean="0">
                <a:latin typeface="Helvetica" pitchFamily="34" charset="0"/>
              </a:rPr>
              <a:t> schematic</a:t>
            </a:r>
            <a:endParaRPr lang="en-US" altLang="sv-SE" dirty="0"/>
          </a:p>
        </p:txBody>
      </p:sp>
      <p:sp>
        <p:nvSpPr>
          <p:cNvPr id="36" name="Oval 29"/>
          <p:cNvSpPr>
            <a:spLocks noChangeAspect="1" noChangeArrowheads="1"/>
          </p:cNvSpPr>
          <p:nvPr/>
        </p:nvSpPr>
        <p:spPr bwMode="auto">
          <a:xfrm>
            <a:off x="4102284" y="2746469"/>
            <a:ext cx="65087" cy="65087"/>
          </a:xfrm>
          <a:prstGeom prst="ellipse">
            <a:avLst/>
          </a:prstGeom>
          <a:solidFill>
            <a:srgbClr val="000000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37" name="Oval 29"/>
          <p:cNvSpPr>
            <a:spLocks noChangeAspect="1" noChangeArrowheads="1"/>
          </p:cNvSpPr>
          <p:nvPr/>
        </p:nvSpPr>
        <p:spPr bwMode="auto">
          <a:xfrm>
            <a:off x="4099241" y="4791529"/>
            <a:ext cx="65087" cy="65087"/>
          </a:xfrm>
          <a:prstGeom prst="ellipse">
            <a:avLst/>
          </a:prstGeom>
          <a:solidFill>
            <a:srgbClr val="000000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grpSp>
        <p:nvGrpSpPr>
          <p:cNvPr id="7" name="Group 6"/>
          <p:cNvGrpSpPr/>
          <p:nvPr/>
        </p:nvGrpSpPr>
        <p:grpSpPr>
          <a:xfrm>
            <a:off x="2527368" y="2781516"/>
            <a:ext cx="2487885" cy="2043113"/>
            <a:chOff x="492620" y="2781516"/>
            <a:chExt cx="2487885" cy="2043113"/>
          </a:xfrm>
        </p:grpSpPr>
        <p:sp>
          <p:nvSpPr>
            <p:cNvPr id="104" name="Line 42"/>
            <p:cNvSpPr>
              <a:spLocks noChangeAspect="1" noChangeShapeType="1"/>
            </p:cNvSpPr>
            <p:nvPr/>
          </p:nvSpPr>
          <p:spPr bwMode="auto">
            <a:xfrm flipH="1" flipV="1">
              <a:off x="1886830" y="2875979"/>
              <a:ext cx="0" cy="0"/>
            </a:xfrm>
            <a:prstGeom prst="line">
              <a:avLst/>
            </a:prstGeom>
            <a:noFill/>
            <a:ln w="114300">
              <a:solidFill>
                <a:srgbClr val="DD0806">
                  <a:alpha val="80000"/>
                </a:srgbClr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4107" name="Line 15"/>
            <p:cNvSpPr>
              <a:spLocks noChangeAspect="1" noChangeShapeType="1"/>
            </p:cNvSpPr>
            <p:nvPr/>
          </p:nvSpPr>
          <p:spPr bwMode="auto">
            <a:xfrm>
              <a:off x="2101030" y="2781516"/>
              <a:ext cx="0" cy="314325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4108" name="Line 16"/>
            <p:cNvSpPr>
              <a:spLocks noChangeAspect="1" noChangeShapeType="1"/>
            </p:cNvSpPr>
            <p:nvPr/>
          </p:nvSpPr>
          <p:spPr bwMode="auto">
            <a:xfrm flipH="1">
              <a:off x="1912117" y="3095841"/>
              <a:ext cx="188913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4109" name="Line 17"/>
            <p:cNvSpPr>
              <a:spLocks noChangeAspect="1" noChangeShapeType="1"/>
            </p:cNvSpPr>
            <p:nvPr/>
          </p:nvSpPr>
          <p:spPr bwMode="auto">
            <a:xfrm>
              <a:off x="1912117" y="3095841"/>
              <a:ext cx="0" cy="376238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4110" name="Line 18"/>
            <p:cNvSpPr>
              <a:spLocks noChangeAspect="1" noChangeShapeType="1"/>
            </p:cNvSpPr>
            <p:nvPr/>
          </p:nvSpPr>
          <p:spPr bwMode="auto">
            <a:xfrm flipV="1">
              <a:off x="1912117" y="3472079"/>
              <a:ext cx="188913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4111" name="Line 19"/>
            <p:cNvSpPr>
              <a:spLocks noChangeAspect="1" noChangeShapeType="1"/>
            </p:cNvSpPr>
            <p:nvPr/>
          </p:nvSpPr>
          <p:spPr bwMode="auto">
            <a:xfrm>
              <a:off x="2101030" y="3472872"/>
              <a:ext cx="0" cy="66040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4112" name="Line 20"/>
            <p:cNvSpPr>
              <a:spLocks noChangeShapeType="1"/>
            </p:cNvSpPr>
            <p:nvPr/>
          </p:nvSpPr>
          <p:spPr bwMode="auto">
            <a:xfrm flipH="1">
              <a:off x="1472380" y="3284754"/>
              <a:ext cx="209550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4113" name="Line 21"/>
            <p:cNvSpPr>
              <a:spLocks noChangeAspect="1" noChangeShapeType="1"/>
            </p:cNvSpPr>
            <p:nvPr/>
          </p:nvSpPr>
          <p:spPr bwMode="auto">
            <a:xfrm>
              <a:off x="1472380" y="3284754"/>
              <a:ext cx="0" cy="1036637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4114" name="Oval 22"/>
            <p:cNvSpPr>
              <a:spLocks noChangeAspect="1" noChangeArrowheads="1"/>
            </p:cNvSpPr>
            <p:nvPr/>
          </p:nvSpPr>
          <p:spPr bwMode="auto">
            <a:xfrm>
              <a:off x="1691455" y="3221254"/>
              <a:ext cx="114300" cy="112712"/>
            </a:xfrm>
            <a:prstGeom prst="ellips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sv-SE" altLang="sv-SE"/>
            </a:p>
          </p:txBody>
        </p:sp>
        <p:sp>
          <p:nvSpPr>
            <p:cNvPr id="4115" name="Line 23"/>
            <p:cNvSpPr>
              <a:spLocks noChangeAspect="1" noChangeShapeType="1"/>
            </p:cNvSpPr>
            <p:nvPr/>
          </p:nvSpPr>
          <p:spPr bwMode="auto">
            <a:xfrm flipH="1">
              <a:off x="2101030" y="4478554"/>
              <a:ext cx="0" cy="346075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4116" name="Line 24"/>
            <p:cNvSpPr>
              <a:spLocks noChangeAspect="1" noChangeShapeType="1"/>
            </p:cNvSpPr>
            <p:nvPr/>
          </p:nvSpPr>
          <p:spPr bwMode="auto">
            <a:xfrm flipH="1">
              <a:off x="1472380" y="4321391"/>
              <a:ext cx="346075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grpSp>
          <p:nvGrpSpPr>
            <p:cNvPr id="6" name="Group 5"/>
            <p:cNvGrpSpPr/>
            <p:nvPr/>
          </p:nvGrpSpPr>
          <p:grpSpPr>
            <a:xfrm>
              <a:off x="843730" y="3808248"/>
              <a:ext cx="2136775" cy="63500"/>
              <a:chOff x="635910" y="4046895"/>
              <a:chExt cx="2136775" cy="63500"/>
            </a:xfrm>
          </p:grpSpPr>
          <p:sp>
            <p:nvSpPr>
              <p:cNvPr id="4118" name="Oval 26"/>
              <p:cNvSpPr>
                <a:spLocks noChangeAspect="1" noChangeArrowheads="1"/>
              </p:cNvSpPr>
              <p:nvPr/>
            </p:nvSpPr>
            <p:spPr bwMode="auto">
              <a:xfrm>
                <a:off x="1861460" y="4046895"/>
                <a:ext cx="63500" cy="63500"/>
              </a:xfrm>
              <a:prstGeom prst="ellipse">
                <a:avLst/>
              </a:prstGeom>
              <a:solidFill>
                <a:srgbClr val="000000"/>
              </a:soli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endParaRPr lang="sv-SE" altLang="sv-SE"/>
              </a:p>
            </p:txBody>
          </p:sp>
          <p:sp>
            <p:nvSpPr>
              <p:cNvPr id="4119" name="Oval 27"/>
              <p:cNvSpPr>
                <a:spLocks noChangeAspect="1" noChangeArrowheads="1"/>
              </p:cNvSpPr>
              <p:nvPr/>
            </p:nvSpPr>
            <p:spPr bwMode="auto">
              <a:xfrm>
                <a:off x="1232810" y="4046895"/>
                <a:ext cx="63500" cy="63500"/>
              </a:xfrm>
              <a:prstGeom prst="ellipse">
                <a:avLst/>
              </a:prstGeom>
              <a:solidFill>
                <a:srgbClr val="000000"/>
              </a:soli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endParaRPr lang="sv-SE" altLang="sv-SE"/>
              </a:p>
            </p:txBody>
          </p:sp>
          <p:sp>
            <p:nvSpPr>
              <p:cNvPr id="4122" name="Line 30"/>
              <p:cNvSpPr>
                <a:spLocks noChangeAspect="1" noChangeShapeType="1"/>
              </p:cNvSpPr>
              <p:nvPr/>
            </p:nvSpPr>
            <p:spPr bwMode="auto">
              <a:xfrm>
                <a:off x="1893210" y="4078645"/>
                <a:ext cx="879475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4123" name="Line 31"/>
              <p:cNvSpPr>
                <a:spLocks noChangeShapeType="1"/>
              </p:cNvSpPr>
              <p:nvPr/>
            </p:nvSpPr>
            <p:spPr bwMode="auto">
              <a:xfrm flipH="1">
                <a:off x="635910" y="4078645"/>
                <a:ext cx="638175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sv-SE"/>
              </a:p>
            </p:txBody>
          </p:sp>
        </p:grpSp>
        <p:sp>
          <p:nvSpPr>
            <p:cNvPr id="4150" name="Line 58"/>
            <p:cNvSpPr>
              <a:spLocks noChangeAspect="1" noChangeShapeType="1"/>
            </p:cNvSpPr>
            <p:nvPr/>
          </p:nvSpPr>
          <p:spPr bwMode="auto">
            <a:xfrm flipH="1">
              <a:off x="1912117" y="4132479"/>
              <a:ext cx="188913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4151" name="Line 59"/>
            <p:cNvSpPr>
              <a:spLocks noChangeAspect="1" noChangeShapeType="1"/>
            </p:cNvSpPr>
            <p:nvPr/>
          </p:nvSpPr>
          <p:spPr bwMode="auto">
            <a:xfrm>
              <a:off x="1912117" y="4132479"/>
              <a:ext cx="0" cy="346075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4152" name="Line 60"/>
            <p:cNvSpPr>
              <a:spLocks noChangeAspect="1" noChangeShapeType="1"/>
            </p:cNvSpPr>
            <p:nvPr/>
          </p:nvSpPr>
          <p:spPr bwMode="auto">
            <a:xfrm flipV="1">
              <a:off x="1912117" y="4478554"/>
              <a:ext cx="188913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4153" name="Line 61"/>
            <p:cNvSpPr>
              <a:spLocks noChangeAspect="1" noChangeShapeType="1"/>
            </p:cNvSpPr>
            <p:nvPr/>
          </p:nvSpPr>
          <p:spPr bwMode="auto">
            <a:xfrm>
              <a:off x="1818455" y="4132479"/>
              <a:ext cx="0" cy="346075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4168" name="Line 76"/>
            <p:cNvSpPr>
              <a:spLocks noChangeAspect="1" noChangeShapeType="1"/>
            </p:cNvSpPr>
            <p:nvPr/>
          </p:nvSpPr>
          <p:spPr bwMode="auto">
            <a:xfrm>
              <a:off x="1818455" y="3095841"/>
              <a:ext cx="0" cy="376238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35" name="Text Box 85"/>
            <p:cNvSpPr txBox="1">
              <a:spLocks noChangeAspect="1" noChangeArrowheads="1"/>
            </p:cNvSpPr>
            <p:nvPr/>
          </p:nvSpPr>
          <p:spPr bwMode="auto">
            <a:xfrm>
              <a:off x="492620" y="3650385"/>
              <a:ext cx="660400" cy="4714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sv-SE" altLang="sv-SE" sz="1400" dirty="0"/>
                <a:t>IN</a:t>
              </a:r>
              <a:endParaRPr lang="en-US" altLang="sv-SE" dirty="0"/>
            </a:p>
          </p:txBody>
        </p:sp>
      </p:grpSp>
      <p:sp>
        <p:nvSpPr>
          <p:cNvPr id="38" name="Line 14"/>
          <p:cNvSpPr>
            <a:spLocks noChangeAspect="1" noChangeShapeType="1"/>
          </p:cNvSpPr>
          <p:nvPr/>
        </p:nvSpPr>
        <p:spPr bwMode="auto">
          <a:xfrm>
            <a:off x="3406775" y="2781300"/>
            <a:ext cx="2106613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39" name="Line 25"/>
          <p:cNvSpPr>
            <a:spLocks noChangeAspect="1" noChangeShapeType="1"/>
          </p:cNvSpPr>
          <p:nvPr/>
        </p:nvSpPr>
        <p:spPr bwMode="auto">
          <a:xfrm>
            <a:off x="3438525" y="4824413"/>
            <a:ext cx="2112963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40" name="Text Box 82"/>
          <p:cNvSpPr txBox="1">
            <a:spLocks noChangeAspect="1" noChangeArrowheads="1"/>
          </p:cNvSpPr>
          <p:nvPr/>
        </p:nvSpPr>
        <p:spPr bwMode="auto">
          <a:xfrm>
            <a:off x="5545138" y="2592388"/>
            <a:ext cx="974725" cy="5969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/>
              <a:t>V</a:t>
            </a:r>
            <a:r>
              <a:rPr lang="en-US" altLang="sv-SE" sz="1400" baseline="-25000"/>
              <a:t>DD</a:t>
            </a:r>
            <a:endParaRPr lang="en-US" altLang="sv-SE"/>
          </a:p>
        </p:txBody>
      </p:sp>
      <p:sp>
        <p:nvSpPr>
          <p:cNvPr id="41" name="Text Box 83"/>
          <p:cNvSpPr txBox="1">
            <a:spLocks noChangeAspect="1" noChangeArrowheads="1"/>
          </p:cNvSpPr>
          <p:nvPr/>
        </p:nvSpPr>
        <p:spPr bwMode="auto">
          <a:xfrm>
            <a:off x="5545139" y="4682074"/>
            <a:ext cx="597958" cy="366176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 dirty="0"/>
              <a:t>V</a:t>
            </a:r>
            <a:r>
              <a:rPr lang="en-US" altLang="sv-SE" sz="1400" baseline="-25000" dirty="0"/>
              <a:t>SS</a:t>
            </a:r>
            <a:endParaRPr lang="en-US" altLang="sv-SE" dirty="0"/>
          </a:p>
        </p:txBody>
      </p:sp>
      <p:sp>
        <p:nvSpPr>
          <p:cNvPr id="42" name="Text Box 84"/>
          <p:cNvSpPr txBox="1">
            <a:spLocks noChangeAspect="1" noChangeArrowheads="1"/>
          </p:cNvSpPr>
          <p:nvPr/>
        </p:nvSpPr>
        <p:spPr bwMode="auto">
          <a:xfrm>
            <a:off x="5497215" y="3650169"/>
            <a:ext cx="817563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 dirty="0" smtClean="0"/>
              <a:t>OUT</a:t>
            </a:r>
            <a:endParaRPr lang="en-US" altLang="sv-SE" dirty="0"/>
          </a:p>
        </p:txBody>
      </p:sp>
      <p:sp>
        <p:nvSpPr>
          <p:cNvPr id="157" name="Oval 29"/>
          <p:cNvSpPr>
            <a:spLocks noChangeAspect="1" noChangeArrowheads="1"/>
          </p:cNvSpPr>
          <p:nvPr/>
        </p:nvSpPr>
        <p:spPr bwMode="auto">
          <a:xfrm>
            <a:off x="4102284" y="2746469"/>
            <a:ext cx="65087" cy="65087"/>
          </a:xfrm>
          <a:prstGeom prst="ellipse">
            <a:avLst/>
          </a:prstGeom>
          <a:solidFill>
            <a:srgbClr val="000000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158" name="Oval 29"/>
          <p:cNvSpPr>
            <a:spLocks noChangeAspect="1" noChangeArrowheads="1"/>
          </p:cNvSpPr>
          <p:nvPr/>
        </p:nvSpPr>
        <p:spPr bwMode="auto">
          <a:xfrm>
            <a:off x="4099241" y="4791529"/>
            <a:ext cx="65087" cy="65087"/>
          </a:xfrm>
          <a:prstGeom prst="ellipse">
            <a:avLst/>
          </a:prstGeom>
          <a:solidFill>
            <a:srgbClr val="000000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159" name="Line 31"/>
          <p:cNvSpPr>
            <a:spLocks noChangeShapeType="1"/>
          </p:cNvSpPr>
          <p:nvPr/>
        </p:nvSpPr>
        <p:spPr bwMode="auto">
          <a:xfrm flipH="1">
            <a:off x="4115872" y="3842121"/>
            <a:ext cx="483580" cy="6593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grpSp>
        <p:nvGrpSpPr>
          <p:cNvPr id="160" name="Group 159"/>
          <p:cNvGrpSpPr/>
          <p:nvPr/>
        </p:nvGrpSpPr>
        <p:grpSpPr>
          <a:xfrm>
            <a:off x="3201002" y="2277718"/>
            <a:ext cx="2807548" cy="3149528"/>
            <a:chOff x="6560847" y="1977722"/>
            <a:chExt cx="2807548" cy="3149528"/>
          </a:xfrm>
        </p:grpSpPr>
        <p:sp>
          <p:nvSpPr>
            <p:cNvPr id="161" name="Text Box 87"/>
            <p:cNvSpPr txBox="1">
              <a:spLocks noChangeAspect="1" noChangeArrowheads="1"/>
            </p:cNvSpPr>
            <p:nvPr/>
          </p:nvSpPr>
          <p:spPr bwMode="auto">
            <a:xfrm>
              <a:off x="6560847" y="1977722"/>
              <a:ext cx="2190750" cy="3460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sv-SE" altLang="sv-SE" sz="1400" dirty="0">
                  <a:latin typeface="Helvetica" pitchFamily="34" charset="0"/>
                </a:rPr>
                <a:t>Well </a:t>
              </a:r>
              <a:r>
                <a:rPr lang="sv-SE" altLang="sv-SE" sz="1400" dirty="0" err="1" smtClean="0">
                  <a:latin typeface="Helvetica" pitchFamily="34" charset="0"/>
                </a:rPr>
                <a:t>tie</a:t>
              </a:r>
              <a:endParaRPr lang="en-US" altLang="sv-SE" dirty="0"/>
            </a:p>
          </p:txBody>
        </p:sp>
        <p:sp>
          <p:nvSpPr>
            <p:cNvPr id="162" name="Rectangle 13"/>
            <p:cNvSpPr>
              <a:spLocks noChangeAspect="1" noChangeArrowheads="1"/>
            </p:cNvSpPr>
            <p:nvPr/>
          </p:nvSpPr>
          <p:spPr bwMode="auto">
            <a:xfrm>
              <a:off x="6870927" y="2287510"/>
              <a:ext cx="250825" cy="252413"/>
            </a:xfrm>
            <a:prstGeom prst="rect">
              <a:avLst/>
            </a:prstGeom>
            <a:solidFill>
              <a:srgbClr val="008000"/>
            </a:solidFill>
            <a:ln w="9525">
              <a:solidFill>
                <a:srgbClr val="008000"/>
              </a:solidFill>
              <a:miter lim="800000"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sv-SE" altLang="sv-SE"/>
            </a:p>
          </p:txBody>
        </p:sp>
        <p:sp>
          <p:nvSpPr>
            <p:cNvPr id="163" name="Rectangle 12"/>
            <p:cNvSpPr>
              <a:spLocks noChangeAspect="1" noChangeArrowheads="1"/>
            </p:cNvSpPr>
            <p:nvPr/>
          </p:nvSpPr>
          <p:spPr bwMode="auto">
            <a:xfrm>
              <a:off x="6871722" y="4446975"/>
              <a:ext cx="250825" cy="252413"/>
            </a:xfrm>
            <a:prstGeom prst="rect">
              <a:avLst/>
            </a:prstGeom>
            <a:solidFill>
              <a:srgbClr val="FFFF00">
                <a:alpha val="80000"/>
              </a:srgbClr>
            </a:solidFill>
            <a:ln w="9525">
              <a:solidFill>
                <a:srgbClr val="FFFF00">
                  <a:alpha val="80000"/>
                </a:srgbClr>
              </a:solidFill>
              <a:miter lim="800000"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sv-SE" altLang="sv-SE"/>
            </a:p>
          </p:txBody>
        </p:sp>
        <p:sp>
          <p:nvSpPr>
            <p:cNvPr id="164" name="Text Box 86"/>
            <p:cNvSpPr txBox="1">
              <a:spLocks noChangeAspect="1" noChangeArrowheads="1"/>
            </p:cNvSpPr>
            <p:nvPr/>
          </p:nvSpPr>
          <p:spPr bwMode="auto">
            <a:xfrm>
              <a:off x="6560847" y="4749425"/>
              <a:ext cx="2807548" cy="3778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altLang="sv-SE" sz="1400" dirty="0">
                  <a:latin typeface="Helvetica" pitchFamily="34" charset="0"/>
                </a:rPr>
                <a:t>Substrate </a:t>
              </a:r>
              <a:r>
                <a:rPr lang="en-US" altLang="sv-SE" sz="1400" dirty="0" smtClean="0">
                  <a:latin typeface="Helvetica" pitchFamily="34" charset="0"/>
                </a:rPr>
                <a:t>tie</a:t>
              </a:r>
              <a:endParaRPr lang="en-US" altLang="sv-SE" dirty="0"/>
            </a:p>
          </p:txBody>
        </p:sp>
      </p:grpSp>
      <p:sp>
        <p:nvSpPr>
          <p:cNvPr id="165" name="Line 14"/>
          <p:cNvSpPr>
            <a:spLocks noChangeAspect="1" noChangeShapeType="1"/>
          </p:cNvSpPr>
          <p:nvPr/>
        </p:nvSpPr>
        <p:spPr bwMode="auto">
          <a:xfrm>
            <a:off x="3406775" y="2781300"/>
            <a:ext cx="2106613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6" name="Line 25"/>
          <p:cNvSpPr>
            <a:spLocks noChangeAspect="1" noChangeShapeType="1"/>
          </p:cNvSpPr>
          <p:nvPr/>
        </p:nvSpPr>
        <p:spPr bwMode="auto">
          <a:xfrm>
            <a:off x="3438525" y="4824413"/>
            <a:ext cx="2112963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7" name="Text Box 82"/>
          <p:cNvSpPr txBox="1">
            <a:spLocks noChangeAspect="1" noChangeArrowheads="1"/>
          </p:cNvSpPr>
          <p:nvPr/>
        </p:nvSpPr>
        <p:spPr bwMode="auto">
          <a:xfrm>
            <a:off x="5545138" y="2592388"/>
            <a:ext cx="974725" cy="5969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/>
              <a:t>V</a:t>
            </a:r>
            <a:r>
              <a:rPr lang="en-US" altLang="sv-SE" sz="1400" baseline="-25000"/>
              <a:t>DD</a:t>
            </a:r>
            <a:endParaRPr lang="en-US" altLang="sv-SE"/>
          </a:p>
        </p:txBody>
      </p:sp>
      <p:sp>
        <p:nvSpPr>
          <p:cNvPr id="168" name="Text Box 83"/>
          <p:cNvSpPr txBox="1">
            <a:spLocks noChangeAspect="1" noChangeArrowheads="1"/>
          </p:cNvSpPr>
          <p:nvPr/>
        </p:nvSpPr>
        <p:spPr bwMode="auto">
          <a:xfrm>
            <a:off x="5545139" y="4682074"/>
            <a:ext cx="597958" cy="366176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 dirty="0"/>
              <a:t>V</a:t>
            </a:r>
            <a:r>
              <a:rPr lang="en-US" altLang="sv-SE" sz="1400" baseline="-25000" dirty="0"/>
              <a:t>SS</a:t>
            </a:r>
            <a:endParaRPr lang="en-US" altLang="sv-SE" dirty="0"/>
          </a:p>
        </p:txBody>
      </p:sp>
      <p:sp>
        <p:nvSpPr>
          <p:cNvPr id="169" name="Text Box 84"/>
          <p:cNvSpPr txBox="1">
            <a:spLocks noChangeAspect="1" noChangeArrowheads="1"/>
          </p:cNvSpPr>
          <p:nvPr/>
        </p:nvSpPr>
        <p:spPr bwMode="auto">
          <a:xfrm>
            <a:off x="5497215" y="3650169"/>
            <a:ext cx="817563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 dirty="0" smtClean="0"/>
              <a:t>OUT</a:t>
            </a:r>
            <a:endParaRPr lang="en-US" altLang="sv-SE" dirty="0"/>
          </a:p>
        </p:txBody>
      </p:sp>
      <p:sp>
        <p:nvSpPr>
          <p:cNvPr id="170" name="Text Box 87"/>
          <p:cNvSpPr txBox="1">
            <a:spLocks noChangeAspect="1" noChangeArrowheads="1"/>
          </p:cNvSpPr>
          <p:nvPr/>
        </p:nvSpPr>
        <p:spPr bwMode="auto">
          <a:xfrm>
            <a:off x="576000" y="2432173"/>
            <a:ext cx="2190750" cy="346075"/>
          </a:xfrm>
          <a:prstGeom prst="rect">
            <a:avLst/>
          </a:prstGeom>
          <a:solidFill>
            <a:schemeClr val="bg1"/>
          </a:solidFill>
          <a:ln>
            <a:noFill/>
          </a:ln>
          <a:extLst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sv-SE" altLang="sv-SE" sz="1400" dirty="0" smtClean="0">
                <a:latin typeface="Helvetica" pitchFamily="34" charset="0"/>
              </a:rPr>
              <a:t>Body </a:t>
            </a:r>
            <a:r>
              <a:rPr lang="sv-SE" altLang="sv-SE" sz="1400" dirty="0" err="1" smtClean="0">
                <a:latin typeface="Helvetica" pitchFamily="34" charset="0"/>
              </a:rPr>
              <a:t>ties</a:t>
            </a:r>
            <a:endParaRPr lang="en-US" altLang="sv-SE" dirty="0"/>
          </a:p>
        </p:txBody>
      </p:sp>
      <p:grpSp>
        <p:nvGrpSpPr>
          <p:cNvPr id="171" name="Group 170"/>
          <p:cNvGrpSpPr/>
          <p:nvPr/>
        </p:nvGrpSpPr>
        <p:grpSpPr>
          <a:xfrm>
            <a:off x="576000" y="2422800"/>
            <a:ext cx="4649811" cy="2301193"/>
            <a:chOff x="576000" y="2422800"/>
            <a:chExt cx="4649811" cy="2301193"/>
          </a:xfrm>
        </p:grpSpPr>
        <p:sp>
          <p:nvSpPr>
            <p:cNvPr id="172" name="Text Box 87"/>
            <p:cNvSpPr txBox="1">
              <a:spLocks noChangeAspect="1" noChangeArrowheads="1"/>
            </p:cNvSpPr>
            <p:nvPr/>
          </p:nvSpPr>
          <p:spPr bwMode="auto">
            <a:xfrm>
              <a:off x="576000" y="2422800"/>
              <a:ext cx="2190750" cy="346075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sv-SE" altLang="sv-SE" sz="1400" dirty="0" smtClean="0">
                  <a:latin typeface="Helvetica" pitchFamily="34" charset="0"/>
                </a:rPr>
                <a:t>Active areas</a:t>
              </a:r>
              <a:endParaRPr lang="en-US" altLang="sv-SE" dirty="0"/>
            </a:p>
          </p:txBody>
        </p:sp>
        <p:sp>
          <p:nvSpPr>
            <p:cNvPr id="173" name="Rectangle 43"/>
            <p:cNvSpPr>
              <a:spLocks noChangeAspect="1" noChangeArrowheads="1"/>
            </p:cNvSpPr>
            <p:nvPr/>
          </p:nvSpPr>
          <p:spPr bwMode="auto">
            <a:xfrm>
              <a:off x="4053110" y="2885697"/>
              <a:ext cx="1172701" cy="216000"/>
            </a:xfrm>
            <a:prstGeom prst="rect">
              <a:avLst/>
            </a:prstGeom>
            <a:solidFill>
              <a:srgbClr val="FCF305">
                <a:alpha val="80000"/>
              </a:srgbClr>
            </a:solidFill>
            <a:ln w="9525">
              <a:solidFill>
                <a:srgbClr val="FFFF00"/>
              </a:solidFill>
              <a:miter lim="800000"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sv-SE" altLang="sv-SE"/>
            </a:p>
          </p:txBody>
        </p:sp>
        <p:sp>
          <p:nvSpPr>
            <p:cNvPr id="174" name="Rectangle 43"/>
            <p:cNvSpPr>
              <a:spLocks noChangeAspect="1" noChangeArrowheads="1"/>
            </p:cNvSpPr>
            <p:nvPr/>
          </p:nvSpPr>
          <p:spPr bwMode="auto">
            <a:xfrm>
              <a:off x="4053110" y="4507993"/>
              <a:ext cx="1172701" cy="216000"/>
            </a:xfrm>
            <a:prstGeom prst="rect">
              <a:avLst/>
            </a:prstGeom>
            <a:solidFill>
              <a:srgbClr val="00B050">
                <a:alpha val="80000"/>
              </a:srgbClr>
            </a:solidFill>
            <a:ln w="9525">
              <a:solidFill>
                <a:srgbClr val="00B050"/>
              </a:solidFill>
              <a:miter lim="800000"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sv-SE" altLang="sv-SE"/>
            </a:p>
          </p:txBody>
        </p:sp>
      </p:grpSp>
      <p:grpSp>
        <p:nvGrpSpPr>
          <p:cNvPr id="175" name="Group 174"/>
          <p:cNvGrpSpPr/>
          <p:nvPr/>
        </p:nvGrpSpPr>
        <p:grpSpPr>
          <a:xfrm>
            <a:off x="576000" y="2422800"/>
            <a:ext cx="4601547" cy="2522106"/>
            <a:chOff x="3406775" y="2125344"/>
            <a:chExt cx="4601547" cy="2522106"/>
          </a:xfrm>
        </p:grpSpPr>
        <p:sp>
          <p:nvSpPr>
            <p:cNvPr id="176" name="Text Box 87"/>
            <p:cNvSpPr txBox="1">
              <a:spLocks noChangeAspect="1" noChangeArrowheads="1"/>
            </p:cNvSpPr>
            <p:nvPr/>
          </p:nvSpPr>
          <p:spPr bwMode="auto">
            <a:xfrm>
              <a:off x="3406775" y="2125344"/>
              <a:ext cx="2190750" cy="346075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sv-SE" altLang="sv-SE" sz="1400" dirty="0" smtClean="0">
                  <a:latin typeface="Helvetica" pitchFamily="34" charset="0"/>
                </a:rPr>
                <a:t>Contacts to </a:t>
              </a:r>
              <a:r>
                <a:rPr lang="sv-SE" altLang="sv-SE" sz="1400" dirty="0" err="1" smtClean="0">
                  <a:latin typeface="Helvetica" pitchFamily="34" charset="0"/>
                </a:rPr>
                <a:t>active</a:t>
              </a:r>
              <a:r>
                <a:rPr lang="sv-SE" altLang="sv-SE" sz="1400" dirty="0" smtClean="0">
                  <a:latin typeface="Helvetica" pitchFamily="34" charset="0"/>
                </a:rPr>
                <a:t> areas</a:t>
              </a:r>
              <a:endParaRPr lang="en-US" altLang="sv-SE" dirty="0"/>
            </a:p>
          </p:txBody>
        </p:sp>
        <p:sp>
          <p:nvSpPr>
            <p:cNvPr id="177" name="Line 44"/>
            <p:cNvSpPr>
              <a:spLocks noChangeAspect="1" noChangeShapeType="1"/>
            </p:cNvSpPr>
            <p:nvPr/>
          </p:nvSpPr>
          <p:spPr bwMode="auto">
            <a:xfrm flipH="1">
              <a:off x="6899121" y="2638309"/>
              <a:ext cx="125413" cy="125412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sv-SE"/>
            </a:p>
          </p:txBody>
        </p:sp>
        <p:sp>
          <p:nvSpPr>
            <p:cNvPr id="178" name="Line 45"/>
            <p:cNvSpPr>
              <a:spLocks noChangeAspect="1" noChangeShapeType="1"/>
            </p:cNvSpPr>
            <p:nvPr/>
          </p:nvSpPr>
          <p:spPr bwMode="auto">
            <a:xfrm flipH="1" flipV="1">
              <a:off x="6899121" y="2638309"/>
              <a:ext cx="125413" cy="125412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sv-SE"/>
            </a:p>
          </p:txBody>
        </p:sp>
        <p:sp>
          <p:nvSpPr>
            <p:cNvPr id="179" name="Line 44"/>
            <p:cNvSpPr>
              <a:spLocks noChangeAspect="1" noChangeShapeType="1"/>
            </p:cNvSpPr>
            <p:nvPr/>
          </p:nvSpPr>
          <p:spPr bwMode="auto">
            <a:xfrm flipH="1">
              <a:off x="7882909" y="4244226"/>
              <a:ext cx="125413" cy="125412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sv-SE"/>
            </a:p>
          </p:txBody>
        </p:sp>
        <p:sp>
          <p:nvSpPr>
            <p:cNvPr id="180" name="Line 45"/>
            <p:cNvSpPr>
              <a:spLocks noChangeAspect="1" noChangeShapeType="1"/>
            </p:cNvSpPr>
            <p:nvPr/>
          </p:nvSpPr>
          <p:spPr bwMode="auto">
            <a:xfrm flipH="1" flipV="1">
              <a:off x="7882909" y="4244226"/>
              <a:ext cx="125413" cy="125412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sv-SE"/>
            </a:p>
          </p:txBody>
        </p:sp>
        <p:sp>
          <p:nvSpPr>
            <p:cNvPr id="181" name="Line 44"/>
            <p:cNvSpPr>
              <a:spLocks noChangeAspect="1" noChangeShapeType="1"/>
            </p:cNvSpPr>
            <p:nvPr/>
          </p:nvSpPr>
          <p:spPr bwMode="auto">
            <a:xfrm flipH="1">
              <a:off x="7882909" y="2638309"/>
              <a:ext cx="125413" cy="125412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sv-SE"/>
            </a:p>
          </p:txBody>
        </p:sp>
        <p:sp>
          <p:nvSpPr>
            <p:cNvPr id="182" name="Line 45"/>
            <p:cNvSpPr>
              <a:spLocks noChangeAspect="1" noChangeShapeType="1"/>
            </p:cNvSpPr>
            <p:nvPr/>
          </p:nvSpPr>
          <p:spPr bwMode="auto">
            <a:xfrm flipH="1" flipV="1">
              <a:off x="7882909" y="2638309"/>
              <a:ext cx="125413" cy="125412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sv-SE"/>
            </a:p>
          </p:txBody>
        </p:sp>
        <p:grpSp>
          <p:nvGrpSpPr>
            <p:cNvPr id="183" name="Group 182"/>
            <p:cNvGrpSpPr/>
            <p:nvPr/>
          </p:nvGrpSpPr>
          <p:grpSpPr>
            <a:xfrm>
              <a:off x="6413138" y="4522038"/>
              <a:ext cx="125413" cy="125412"/>
              <a:chOff x="2263499" y="4698611"/>
              <a:chExt cx="125413" cy="125412"/>
            </a:xfrm>
          </p:grpSpPr>
          <p:sp>
            <p:nvSpPr>
              <p:cNvPr id="189" name="Line 44"/>
              <p:cNvSpPr>
                <a:spLocks noChangeAspect="1" noChangeShapeType="1"/>
              </p:cNvSpPr>
              <p:nvPr/>
            </p:nvSpPr>
            <p:spPr bwMode="auto">
              <a:xfrm flipH="1">
                <a:off x="2263499" y="4698611"/>
                <a:ext cx="125413" cy="125412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/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190" name="Line 45"/>
              <p:cNvSpPr>
                <a:spLocks noChangeAspect="1" noChangeShapeType="1"/>
              </p:cNvSpPr>
              <p:nvPr/>
            </p:nvSpPr>
            <p:spPr bwMode="auto">
              <a:xfrm flipH="1" flipV="1">
                <a:off x="2263499" y="4698611"/>
                <a:ext cx="125413" cy="125412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/>
            </p:spPr>
            <p:txBody>
              <a:bodyPr/>
              <a:lstStyle/>
              <a:p>
                <a:endParaRPr lang="sv-SE"/>
              </a:p>
            </p:txBody>
          </p:sp>
        </p:grpSp>
        <p:grpSp>
          <p:nvGrpSpPr>
            <p:cNvPr id="184" name="Group 183"/>
            <p:cNvGrpSpPr/>
            <p:nvPr/>
          </p:nvGrpSpPr>
          <p:grpSpPr>
            <a:xfrm>
              <a:off x="6413138" y="2361246"/>
              <a:ext cx="125413" cy="125412"/>
              <a:chOff x="2263499" y="4698611"/>
              <a:chExt cx="125413" cy="125412"/>
            </a:xfrm>
          </p:grpSpPr>
          <p:sp>
            <p:nvSpPr>
              <p:cNvPr id="187" name="Line 44"/>
              <p:cNvSpPr>
                <a:spLocks noChangeAspect="1" noChangeShapeType="1"/>
              </p:cNvSpPr>
              <p:nvPr/>
            </p:nvSpPr>
            <p:spPr bwMode="auto">
              <a:xfrm flipH="1">
                <a:off x="2263499" y="4698611"/>
                <a:ext cx="125413" cy="125412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/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188" name="Line 45"/>
              <p:cNvSpPr>
                <a:spLocks noChangeAspect="1" noChangeShapeType="1"/>
              </p:cNvSpPr>
              <p:nvPr/>
            </p:nvSpPr>
            <p:spPr bwMode="auto">
              <a:xfrm flipH="1" flipV="1">
                <a:off x="2263499" y="4698611"/>
                <a:ext cx="125413" cy="125412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/>
            </p:spPr>
            <p:txBody>
              <a:bodyPr/>
              <a:lstStyle/>
              <a:p>
                <a:endParaRPr lang="sv-SE"/>
              </a:p>
            </p:txBody>
          </p:sp>
        </p:grpSp>
        <p:sp>
          <p:nvSpPr>
            <p:cNvPr id="185" name="Line 44"/>
            <p:cNvSpPr>
              <a:spLocks noChangeAspect="1" noChangeShapeType="1"/>
            </p:cNvSpPr>
            <p:nvPr/>
          </p:nvSpPr>
          <p:spPr bwMode="auto">
            <a:xfrm flipH="1">
              <a:off x="6899121" y="4244226"/>
              <a:ext cx="125413" cy="12541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sv-SE"/>
            </a:p>
          </p:txBody>
        </p:sp>
        <p:sp>
          <p:nvSpPr>
            <p:cNvPr id="186" name="Line 45"/>
            <p:cNvSpPr>
              <a:spLocks noChangeAspect="1" noChangeShapeType="1"/>
            </p:cNvSpPr>
            <p:nvPr/>
          </p:nvSpPr>
          <p:spPr bwMode="auto">
            <a:xfrm flipH="1" flipV="1">
              <a:off x="6899121" y="4244226"/>
              <a:ext cx="125413" cy="12541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sv-SE"/>
            </a:p>
          </p:txBody>
        </p:sp>
      </p:grpSp>
      <p:grpSp>
        <p:nvGrpSpPr>
          <p:cNvPr id="191" name="Group 190"/>
          <p:cNvGrpSpPr/>
          <p:nvPr/>
        </p:nvGrpSpPr>
        <p:grpSpPr>
          <a:xfrm>
            <a:off x="584232" y="2422800"/>
            <a:ext cx="4040938" cy="2363700"/>
            <a:chOff x="567762" y="2422800"/>
            <a:chExt cx="4040938" cy="2363700"/>
          </a:xfrm>
        </p:grpSpPr>
        <p:sp>
          <p:nvSpPr>
            <p:cNvPr id="192" name="Text Box 87"/>
            <p:cNvSpPr txBox="1">
              <a:spLocks noChangeAspect="1" noChangeArrowheads="1"/>
            </p:cNvSpPr>
            <p:nvPr/>
          </p:nvSpPr>
          <p:spPr bwMode="auto">
            <a:xfrm>
              <a:off x="567762" y="2422800"/>
              <a:ext cx="2190750" cy="346075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sv-SE" altLang="sv-SE" sz="1400" dirty="0" smtClean="0">
                  <a:latin typeface="Helvetica" pitchFamily="34" charset="0"/>
                </a:rPr>
                <a:t>Poly gates</a:t>
              </a:r>
              <a:endParaRPr lang="en-US" altLang="sv-SE" dirty="0"/>
            </a:p>
          </p:txBody>
        </p:sp>
        <p:sp>
          <p:nvSpPr>
            <p:cNvPr id="193" name="Line 40"/>
            <p:cNvSpPr>
              <a:spLocks noChangeAspect="1" noChangeShapeType="1"/>
            </p:cNvSpPr>
            <p:nvPr/>
          </p:nvSpPr>
          <p:spPr bwMode="auto">
            <a:xfrm>
              <a:off x="4608700" y="2818823"/>
              <a:ext cx="0" cy="1967677"/>
            </a:xfrm>
            <a:prstGeom prst="line">
              <a:avLst/>
            </a:prstGeom>
            <a:noFill/>
            <a:ln w="114300">
              <a:solidFill>
                <a:srgbClr val="DD0806">
                  <a:alpha val="80000"/>
                </a:srgbClr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</p:grpSp>
      <p:grpSp>
        <p:nvGrpSpPr>
          <p:cNvPr id="194" name="Group 193"/>
          <p:cNvGrpSpPr/>
          <p:nvPr/>
        </p:nvGrpSpPr>
        <p:grpSpPr>
          <a:xfrm>
            <a:off x="576000" y="2422800"/>
            <a:ext cx="4129778" cy="1499566"/>
            <a:chOff x="575079" y="2422800"/>
            <a:chExt cx="4129778" cy="1499566"/>
          </a:xfrm>
        </p:grpSpPr>
        <p:grpSp>
          <p:nvGrpSpPr>
            <p:cNvPr id="195" name="Group 194"/>
            <p:cNvGrpSpPr/>
            <p:nvPr/>
          </p:nvGrpSpPr>
          <p:grpSpPr>
            <a:xfrm>
              <a:off x="4515944" y="3733454"/>
              <a:ext cx="188913" cy="188912"/>
              <a:chOff x="8515157" y="2230461"/>
              <a:chExt cx="188913" cy="188912"/>
            </a:xfrm>
            <a:noFill/>
          </p:grpSpPr>
          <p:sp>
            <p:nvSpPr>
              <p:cNvPr id="197" name="Rectangle 43"/>
              <p:cNvSpPr>
                <a:spLocks noChangeAspect="1" noChangeArrowheads="1"/>
              </p:cNvSpPr>
              <p:nvPr/>
            </p:nvSpPr>
            <p:spPr bwMode="auto">
              <a:xfrm>
                <a:off x="8515157" y="2230461"/>
                <a:ext cx="188913" cy="188912"/>
              </a:xfrm>
              <a:prstGeom prst="rect">
                <a:avLst/>
              </a:prstGeom>
              <a:solidFill>
                <a:srgbClr val="DD0806">
                  <a:alpha val="80000"/>
                </a:srgbClr>
              </a:solidFill>
              <a:ln w="9525">
                <a:solidFill>
                  <a:srgbClr val="CC3300"/>
                </a:solidFill>
                <a:miter lim="800000"/>
                <a:headEnd/>
                <a:tailEnd/>
              </a:ln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endParaRPr lang="sv-SE" altLang="sv-SE"/>
              </a:p>
            </p:txBody>
          </p:sp>
          <p:sp>
            <p:nvSpPr>
              <p:cNvPr id="198" name="Line 44"/>
              <p:cNvSpPr>
                <a:spLocks noChangeAspect="1" noChangeShapeType="1"/>
              </p:cNvSpPr>
              <p:nvPr/>
            </p:nvSpPr>
            <p:spPr bwMode="auto">
              <a:xfrm flipH="1">
                <a:off x="8546907" y="2262211"/>
                <a:ext cx="125413" cy="125412"/>
              </a:xfrm>
              <a:prstGeom prst="line">
                <a:avLst/>
              </a:prstGeom>
              <a:grpFill/>
              <a:ln w="12700">
                <a:solidFill>
                  <a:srgbClr val="000000"/>
                </a:solidFill>
                <a:round/>
                <a:headEnd/>
                <a:tailEnd/>
              </a:ln>
              <a:extLst/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199" name="Line 45"/>
              <p:cNvSpPr>
                <a:spLocks noChangeAspect="1" noChangeShapeType="1"/>
              </p:cNvSpPr>
              <p:nvPr/>
            </p:nvSpPr>
            <p:spPr bwMode="auto">
              <a:xfrm flipH="1" flipV="1">
                <a:off x="8546907" y="2262211"/>
                <a:ext cx="125413" cy="125412"/>
              </a:xfrm>
              <a:prstGeom prst="line">
                <a:avLst/>
              </a:prstGeom>
              <a:grpFill/>
              <a:ln w="12700">
                <a:solidFill>
                  <a:srgbClr val="000000"/>
                </a:solidFill>
                <a:round/>
                <a:headEnd/>
                <a:tailEnd/>
              </a:ln>
              <a:extLst/>
            </p:spPr>
            <p:txBody>
              <a:bodyPr/>
              <a:lstStyle/>
              <a:p>
                <a:endParaRPr lang="sv-SE"/>
              </a:p>
            </p:txBody>
          </p:sp>
        </p:grpSp>
        <p:sp>
          <p:nvSpPr>
            <p:cNvPr id="196" name="Text Box 87"/>
            <p:cNvSpPr txBox="1">
              <a:spLocks noChangeAspect="1" noChangeArrowheads="1"/>
            </p:cNvSpPr>
            <p:nvPr/>
          </p:nvSpPr>
          <p:spPr bwMode="auto">
            <a:xfrm>
              <a:off x="575079" y="2422800"/>
              <a:ext cx="2190750" cy="34607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sv-SE" altLang="sv-SE" sz="1400" dirty="0" smtClean="0">
                  <a:latin typeface="Helvetica" pitchFamily="34" charset="0"/>
                </a:rPr>
                <a:t>Contacts to poly gates</a:t>
              </a:r>
              <a:endParaRPr lang="en-US" altLang="sv-SE" dirty="0"/>
            </a:p>
          </p:txBody>
        </p:sp>
      </p:grpSp>
      <p:grpSp>
        <p:nvGrpSpPr>
          <p:cNvPr id="200" name="Group 199"/>
          <p:cNvGrpSpPr/>
          <p:nvPr/>
        </p:nvGrpSpPr>
        <p:grpSpPr>
          <a:xfrm>
            <a:off x="578277" y="2422800"/>
            <a:ext cx="4947359" cy="2521974"/>
            <a:chOff x="578277" y="2422800"/>
            <a:chExt cx="4947359" cy="2521974"/>
          </a:xfrm>
        </p:grpSpPr>
        <p:sp>
          <p:nvSpPr>
            <p:cNvPr id="201" name="Line 42"/>
            <p:cNvSpPr>
              <a:spLocks noChangeAspect="1" noChangeShapeType="1"/>
            </p:cNvSpPr>
            <p:nvPr/>
          </p:nvSpPr>
          <p:spPr bwMode="auto">
            <a:xfrm flipH="1" flipV="1">
              <a:off x="4011376" y="3829313"/>
              <a:ext cx="703321" cy="0"/>
            </a:xfrm>
            <a:prstGeom prst="line">
              <a:avLst/>
            </a:prstGeom>
            <a:noFill/>
            <a:ln w="114300">
              <a:solidFill>
                <a:srgbClr val="3399FF">
                  <a:alpha val="80000"/>
                </a:srgbClr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202" name="Line 34"/>
            <p:cNvSpPr>
              <a:spLocks noChangeShapeType="1"/>
            </p:cNvSpPr>
            <p:nvPr/>
          </p:nvSpPr>
          <p:spPr bwMode="auto">
            <a:xfrm>
              <a:off x="5072631" y="3828999"/>
              <a:ext cx="453005" cy="628"/>
            </a:xfrm>
            <a:prstGeom prst="line">
              <a:avLst/>
            </a:prstGeom>
            <a:noFill/>
            <a:ln w="114300">
              <a:solidFill>
                <a:srgbClr val="3399FF">
                  <a:alpha val="80000"/>
                </a:srgbClr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203" name="Line 34"/>
            <p:cNvSpPr>
              <a:spLocks noChangeAspect="1" noChangeShapeType="1"/>
            </p:cNvSpPr>
            <p:nvPr/>
          </p:nvSpPr>
          <p:spPr bwMode="auto">
            <a:xfrm>
              <a:off x="5121401" y="2890838"/>
              <a:ext cx="0" cy="1806094"/>
            </a:xfrm>
            <a:prstGeom prst="line">
              <a:avLst/>
            </a:prstGeom>
            <a:noFill/>
            <a:ln w="114300">
              <a:solidFill>
                <a:srgbClr val="3399FF">
                  <a:alpha val="80000"/>
                </a:srgbClr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204" name="Line 34"/>
            <p:cNvSpPr>
              <a:spLocks noChangeAspect="1" noChangeShapeType="1"/>
            </p:cNvSpPr>
            <p:nvPr/>
          </p:nvSpPr>
          <p:spPr bwMode="auto">
            <a:xfrm>
              <a:off x="4134465" y="2673255"/>
              <a:ext cx="0" cy="423864"/>
            </a:xfrm>
            <a:prstGeom prst="line">
              <a:avLst/>
            </a:prstGeom>
            <a:noFill/>
            <a:ln w="114300">
              <a:solidFill>
                <a:srgbClr val="3399FF">
                  <a:alpha val="80000"/>
                </a:srgbClr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205" name="Line 34"/>
            <p:cNvSpPr>
              <a:spLocks noChangeAspect="1" noChangeShapeType="1"/>
            </p:cNvSpPr>
            <p:nvPr/>
          </p:nvSpPr>
          <p:spPr bwMode="auto">
            <a:xfrm>
              <a:off x="4133037" y="4520112"/>
              <a:ext cx="0" cy="424662"/>
            </a:xfrm>
            <a:prstGeom prst="line">
              <a:avLst/>
            </a:prstGeom>
            <a:noFill/>
            <a:ln w="114300">
              <a:solidFill>
                <a:srgbClr val="3399FF">
                  <a:alpha val="80000"/>
                </a:srgbClr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206" name="Text Box 87"/>
            <p:cNvSpPr txBox="1">
              <a:spLocks noChangeAspect="1" noChangeArrowheads="1"/>
            </p:cNvSpPr>
            <p:nvPr/>
          </p:nvSpPr>
          <p:spPr bwMode="auto">
            <a:xfrm>
              <a:off x="578277" y="2422800"/>
              <a:ext cx="2190750" cy="34607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sv-SE" altLang="sv-SE" sz="1400" dirty="0" err="1" smtClean="0">
                  <a:latin typeface="Helvetica" pitchFamily="34" charset="0"/>
                </a:rPr>
                <a:t>Metal</a:t>
              </a:r>
              <a:r>
                <a:rPr lang="sv-SE" altLang="sv-SE" sz="1400" dirty="0" smtClean="0">
                  <a:latin typeface="Helvetica" pitchFamily="34" charset="0"/>
                </a:rPr>
                <a:t> </a:t>
              </a:r>
              <a:r>
                <a:rPr lang="sv-SE" altLang="sv-SE" sz="1400" dirty="0" err="1" smtClean="0">
                  <a:latin typeface="Helvetica" pitchFamily="34" charset="0"/>
                </a:rPr>
                <a:t>wiring</a:t>
              </a:r>
              <a:endParaRPr lang="en-US" altLang="sv-SE" dirty="0"/>
            </a:p>
          </p:txBody>
        </p:sp>
      </p:grpSp>
      <p:sp>
        <p:nvSpPr>
          <p:cNvPr id="207" name="Text Box 87"/>
          <p:cNvSpPr txBox="1">
            <a:spLocks noChangeAspect="1" noChangeArrowheads="1"/>
          </p:cNvSpPr>
          <p:nvPr/>
        </p:nvSpPr>
        <p:spPr bwMode="auto">
          <a:xfrm>
            <a:off x="576000" y="2864173"/>
            <a:ext cx="2190750" cy="6790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sv-SE" altLang="sv-SE" sz="1400" dirty="0">
                <a:latin typeface="Helvetica" pitchFamily="34" charset="0"/>
              </a:rPr>
              <a:t>P</a:t>
            </a:r>
            <a:r>
              <a:rPr lang="sv-SE" altLang="sv-SE" sz="1400" dirty="0" smtClean="0">
                <a:latin typeface="Helvetica" pitchFamily="34" charset="0"/>
              </a:rPr>
              <a:t>oly </a:t>
            </a:r>
            <a:r>
              <a:rPr lang="sv-SE" altLang="sv-SE" sz="1400" dirty="0" err="1" smtClean="0">
                <a:latin typeface="Helvetica" pitchFamily="34" charset="0"/>
              </a:rPr>
              <a:t>only</a:t>
            </a:r>
            <a:r>
              <a:rPr lang="sv-SE" altLang="sv-SE" sz="1400" dirty="0" smtClean="0">
                <a:latin typeface="Helvetica" pitchFamily="34" charset="0"/>
              </a:rPr>
              <a:t> </a:t>
            </a:r>
            <a:r>
              <a:rPr lang="sv-SE" altLang="sv-SE" sz="1400" dirty="0" err="1" smtClean="0">
                <a:latin typeface="Helvetica" pitchFamily="34" charset="0"/>
              </a:rPr>
              <a:t>vertically</a:t>
            </a:r>
            <a:endParaRPr lang="en-US" altLang="sv-SE" dirty="0"/>
          </a:p>
        </p:txBody>
      </p:sp>
      <p:sp>
        <p:nvSpPr>
          <p:cNvPr id="208" name="Text Box 87"/>
          <p:cNvSpPr txBox="1">
            <a:spLocks noChangeAspect="1" noChangeArrowheads="1"/>
          </p:cNvSpPr>
          <p:nvPr/>
        </p:nvSpPr>
        <p:spPr bwMode="auto">
          <a:xfrm>
            <a:off x="576000" y="3296173"/>
            <a:ext cx="2190750" cy="6790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sv-SE" altLang="sv-SE" sz="1400" dirty="0" err="1" smtClean="0">
                <a:latin typeface="Helvetica" pitchFamily="34" charset="0"/>
              </a:rPr>
              <a:t>Metal</a:t>
            </a:r>
            <a:r>
              <a:rPr lang="sv-SE" altLang="sv-SE" sz="1400" dirty="0" smtClean="0">
                <a:latin typeface="Helvetica" pitchFamily="34" charset="0"/>
              </a:rPr>
              <a:t> </a:t>
            </a:r>
            <a:r>
              <a:rPr lang="sv-SE" altLang="sv-SE" sz="1400" dirty="0" err="1" smtClean="0">
                <a:latin typeface="Helvetica" pitchFamily="34" charset="0"/>
              </a:rPr>
              <a:t>mainly</a:t>
            </a:r>
            <a:r>
              <a:rPr lang="sv-SE" altLang="sv-SE" sz="1400" dirty="0" smtClean="0">
                <a:latin typeface="Helvetica" pitchFamily="34" charset="0"/>
              </a:rPr>
              <a:t> </a:t>
            </a:r>
            <a:r>
              <a:rPr lang="sv-SE" altLang="sv-SE" sz="1400" dirty="0" err="1" smtClean="0">
                <a:latin typeface="Helvetica" pitchFamily="34" charset="0"/>
              </a:rPr>
              <a:t>horizontally</a:t>
            </a:r>
            <a:endParaRPr lang="en-US" altLang="sv-SE" dirty="0"/>
          </a:p>
        </p:txBody>
      </p:sp>
      <p:grpSp>
        <p:nvGrpSpPr>
          <p:cNvPr id="209" name="Group 208"/>
          <p:cNvGrpSpPr/>
          <p:nvPr/>
        </p:nvGrpSpPr>
        <p:grpSpPr>
          <a:xfrm>
            <a:off x="583635" y="3465170"/>
            <a:ext cx="4364307" cy="824218"/>
            <a:chOff x="583635" y="3465170"/>
            <a:chExt cx="4364307" cy="824218"/>
          </a:xfrm>
        </p:grpSpPr>
        <p:sp>
          <p:nvSpPr>
            <p:cNvPr id="210" name="Text Box 87"/>
            <p:cNvSpPr txBox="1">
              <a:spLocks noChangeAspect="1" noChangeArrowheads="1"/>
            </p:cNvSpPr>
            <p:nvPr/>
          </p:nvSpPr>
          <p:spPr bwMode="auto">
            <a:xfrm>
              <a:off x="583635" y="3610342"/>
              <a:ext cx="2190750" cy="6790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sv-SE" altLang="sv-SE" sz="1400" dirty="0" err="1" smtClean="0">
                  <a:latin typeface="Helvetica" pitchFamily="34" charset="0"/>
                </a:rPr>
                <a:t>How</a:t>
              </a:r>
              <a:r>
                <a:rPr lang="sv-SE" altLang="sv-SE" sz="1400" dirty="0" smtClean="0">
                  <a:latin typeface="Helvetica" pitchFamily="34" charset="0"/>
                </a:rPr>
                <a:t> do </a:t>
              </a:r>
              <a:r>
                <a:rPr lang="sv-SE" altLang="sv-SE" sz="1400" dirty="0" err="1" smtClean="0">
                  <a:latin typeface="Helvetica" pitchFamily="34" charset="0"/>
                </a:rPr>
                <a:t>we</a:t>
              </a:r>
              <a:r>
                <a:rPr lang="sv-SE" altLang="sv-SE" sz="1400" dirty="0" smtClean="0">
                  <a:latin typeface="Helvetica" pitchFamily="34" charset="0"/>
                </a:rPr>
                <a:t> get </a:t>
              </a:r>
              <a:r>
                <a:rPr lang="sv-SE" altLang="sv-SE" sz="1400" dirty="0" err="1" smtClean="0">
                  <a:latin typeface="Helvetica" pitchFamily="34" charset="0"/>
                </a:rPr>
                <a:t>through</a:t>
              </a:r>
              <a:r>
                <a:rPr lang="sv-SE" altLang="sv-SE" sz="1400" dirty="0" smtClean="0">
                  <a:latin typeface="Helvetica" pitchFamily="34" charset="0"/>
                </a:rPr>
                <a:t> </a:t>
              </a:r>
              <a:r>
                <a:rPr lang="sv-SE" altLang="sv-SE" sz="1400" dirty="0" err="1" smtClean="0">
                  <a:latin typeface="Helvetica" pitchFamily="34" charset="0"/>
                </a:rPr>
                <a:t>with</a:t>
              </a:r>
              <a:r>
                <a:rPr lang="sv-SE" altLang="sv-SE" sz="1400" dirty="0" smtClean="0">
                  <a:latin typeface="Helvetica" pitchFamily="34" charset="0"/>
                </a:rPr>
                <a:t> </a:t>
              </a:r>
              <a:r>
                <a:rPr lang="sv-SE" altLang="sv-SE" sz="1400" dirty="0" err="1" smtClean="0">
                  <a:latin typeface="Helvetica" pitchFamily="34" charset="0"/>
                </a:rPr>
                <a:t>metal</a:t>
              </a:r>
              <a:r>
                <a:rPr lang="sv-SE" altLang="sv-SE" sz="1400" dirty="0" smtClean="0">
                  <a:latin typeface="Helvetica" pitchFamily="34" charset="0"/>
                </a:rPr>
                <a:t> </a:t>
              </a:r>
              <a:r>
                <a:rPr lang="sv-SE" altLang="sv-SE" sz="1400" dirty="0" err="1" smtClean="0">
                  <a:latin typeface="Helvetica" pitchFamily="34" charset="0"/>
                </a:rPr>
                <a:t>wiring</a:t>
              </a:r>
              <a:r>
                <a:rPr lang="sv-SE" altLang="sv-SE" sz="1400" dirty="0" smtClean="0">
                  <a:latin typeface="Helvetica" pitchFamily="34" charset="0"/>
                </a:rPr>
                <a:t>?</a:t>
              </a:r>
              <a:endParaRPr lang="en-US" altLang="sv-SE" dirty="0"/>
            </a:p>
          </p:txBody>
        </p:sp>
        <p:sp>
          <p:nvSpPr>
            <p:cNvPr id="211" name="Line 32"/>
            <p:cNvSpPr>
              <a:spLocks noChangeAspect="1" noChangeShapeType="1"/>
            </p:cNvSpPr>
            <p:nvPr/>
          </p:nvSpPr>
          <p:spPr bwMode="auto">
            <a:xfrm>
              <a:off x="2236133" y="3487266"/>
              <a:ext cx="2184400" cy="0"/>
            </a:xfrm>
            <a:prstGeom prst="line">
              <a:avLst/>
            </a:prstGeom>
            <a:noFill/>
            <a:ln w="114300">
              <a:solidFill>
                <a:srgbClr val="3399FF">
                  <a:alpha val="80000"/>
                </a:srgbClr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212" name="Line 32"/>
            <p:cNvSpPr>
              <a:spLocks noChangeAspect="1" noChangeShapeType="1"/>
            </p:cNvSpPr>
            <p:nvPr/>
          </p:nvSpPr>
          <p:spPr bwMode="auto">
            <a:xfrm>
              <a:off x="2236133" y="4121657"/>
              <a:ext cx="2184400" cy="0"/>
            </a:xfrm>
            <a:prstGeom prst="line">
              <a:avLst/>
            </a:prstGeom>
            <a:noFill/>
            <a:ln w="114300">
              <a:solidFill>
                <a:srgbClr val="3399FF">
                  <a:alpha val="80000"/>
                </a:srgbClr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grpSp>
          <p:nvGrpSpPr>
            <p:cNvPr id="213" name="Group 212"/>
            <p:cNvGrpSpPr/>
            <p:nvPr/>
          </p:nvGrpSpPr>
          <p:grpSpPr>
            <a:xfrm>
              <a:off x="4450524" y="3465170"/>
              <a:ext cx="497418" cy="681208"/>
              <a:chOff x="4703156" y="3465170"/>
              <a:chExt cx="299107" cy="681208"/>
            </a:xfrm>
          </p:grpSpPr>
          <p:sp>
            <p:nvSpPr>
              <p:cNvPr id="214" name="Right Arrow 213"/>
              <p:cNvSpPr/>
              <p:nvPr/>
            </p:nvSpPr>
            <p:spPr bwMode="auto">
              <a:xfrm>
                <a:off x="4703156" y="3465170"/>
                <a:ext cx="299103" cy="49442"/>
              </a:xfrm>
              <a:prstGeom prst="rightArrow">
                <a:avLst/>
              </a:prstGeom>
              <a:noFill/>
              <a:ln w="1143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rtlCol="0" anchor="ctr"/>
              <a:lstStyle/>
              <a:p>
                <a:pPr algn="ctr"/>
                <a:endParaRPr lang="sv-SE"/>
              </a:p>
            </p:txBody>
          </p:sp>
          <p:sp>
            <p:nvSpPr>
              <p:cNvPr id="215" name="Right Arrow 214"/>
              <p:cNvSpPr/>
              <p:nvPr/>
            </p:nvSpPr>
            <p:spPr bwMode="auto">
              <a:xfrm>
                <a:off x="4703160" y="4096936"/>
                <a:ext cx="299103" cy="49442"/>
              </a:xfrm>
              <a:prstGeom prst="rightArrow">
                <a:avLst/>
              </a:prstGeom>
              <a:noFill/>
              <a:ln w="1143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rtlCol="0" anchor="ctr"/>
              <a:lstStyle/>
              <a:p>
                <a:pPr algn="ctr"/>
                <a:endParaRPr lang="sv-SE"/>
              </a:p>
            </p:txBody>
          </p:sp>
        </p:grpSp>
      </p:grpSp>
      <p:sp>
        <p:nvSpPr>
          <p:cNvPr id="216" name="Text Box 87"/>
          <p:cNvSpPr txBox="1">
            <a:spLocks noChangeAspect="1" noChangeArrowheads="1"/>
          </p:cNvSpPr>
          <p:nvPr/>
        </p:nvSpPr>
        <p:spPr bwMode="auto">
          <a:xfrm>
            <a:off x="583635" y="1913342"/>
            <a:ext cx="2190750" cy="346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sv-SE" altLang="sv-SE" sz="1400" dirty="0" err="1" smtClean="0">
                <a:latin typeface="Helvetica" pitchFamily="34" charset="0"/>
              </a:rPr>
              <a:t>Inverter</a:t>
            </a:r>
            <a:r>
              <a:rPr lang="sv-SE" altLang="sv-SE" sz="1400" dirty="0" smtClean="0">
                <a:latin typeface="Helvetica" pitchFamily="34" charset="0"/>
              </a:rPr>
              <a:t> schematic</a:t>
            </a:r>
            <a:endParaRPr lang="en-US" altLang="sv-SE" dirty="0"/>
          </a:p>
        </p:txBody>
      </p:sp>
      <p:grpSp>
        <p:nvGrpSpPr>
          <p:cNvPr id="217" name="Group 216"/>
          <p:cNvGrpSpPr/>
          <p:nvPr/>
        </p:nvGrpSpPr>
        <p:grpSpPr>
          <a:xfrm>
            <a:off x="3395415" y="2276496"/>
            <a:ext cx="2763759" cy="2610947"/>
            <a:chOff x="3395415" y="2269296"/>
            <a:chExt cx="2763759" cy="2610947"/>
          </a:xfrm>
        </p:grpSpPr>
        <p:sp>
          <p:nvSpPr>
            <p:cNvPr id="218" name="Text Box 87"/>
            <p:cNvSpPr txBox="1">
              <a:spLocks noChangeAspect="1" noChangeArrowheads="1"/>
            </p:cNvSpPr>
            <p:nvPr/>
          </p:nvSpPr>
          <p:spPr bwMode="auto">
            <a:xfrm>
              <a:off x="3968424" y="2269296"/>
              <a:ext cx="2190750" cy="346075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sv-SE" altLang="sv-SE" sz="1400" dirty="0" smtClean="0">
                  <a:latin typeface="Helvetica" pitchFamily="34" charset="0"/>
                </a:rPr>
                <a:t>Power </a:t>
              </a:r>
              <a:r>
                <a:rPr lang="sv-SE" altLang="sv-SE" sz="1400" dirty="0" err="1" smtClean="0">
                  <a:latin typeface="Helvetica" pitchFamily="34" charset="0"/>
                </a:rPr>
                <a:t>supply</a:t>
              </a:r>
              <a:r>
                <a:rPr lang="sv-SE" altLang="sv-SE" sz="1400" dirty="0" smtClean="0">
                  <a:latin typeface="Helvetica" pitchFamily="34" charset="0"/>
                </a:rPr>
                <a:t> rails</a:t>
              </a:r>
              <a:endParaRPr lang="en-US" altLang="sv-SE" dirty="0"/>
            </a:p>
          </p:txBody>
        </p:sp>
        <p:sp>
          <p:nvSpPr>
            <p:cNvPr id="219" name="Line 32"/>
            <p:cNvSpPr>
              <a:spLocks noChangeAspect="1" noChangeShapeType="1"/>
            </p:cNvSpPr>
            <p:nvPr/>
          </p:nvSpPr>
          <p:spPr bwMode="auto">
            <a:xfrm>
              <a:off x="3395415" y="2720895"/>
              <a:ext cx="2184400" cy="0"/>
            </a:xfrm>
            <a:prstGeom prst="line">
              <a:avLst/>
            </a:prstGeom>
            <a:noFill/>
            <a:ln w="114300">
              <a:solidFill>
                <a:srgbClr val="3399FF">
                  <a:alpha val="80000"/>
                </a:srgbClr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220" name="Line 32"/>
            <p:cNvSpPr>
              <a:spLocks noChangeAspect="1" noChangeShapeType="1"/>
            </p:cNvSpPr>
            <p:nvPr/>
          </p:nvSpPr>
          <p:spPr bwMode="auto">
            <a:xfrm>
              <a:off x="3395415" y="4880243"/>
              <a:ext cx="2184400" cy="0"/>
            </a:xfrm>
            <a:prstGeom prst="line">
              <a:avLst/>
            </a:prstGeom>
            <a:noFill/>
            <a:ln w="114300">
              <a:solidFill>
                <a:srgbClr val="3399FF">
                  <a:alpha val="80000"/>
                </a:srgbClr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</p:grpSp>
      <p:grpSp>
        <p:nvGrpSpPr>
          <p:cNvPr id="221" name="Group 220"/>
          <p:cNvGrpSpPr/>
          <p:nvPr/>
        </p:nvGrpSpPr>
        <p:grpSpPr>
          <a:xfrm>
            <a:off x="3601661" y="2967771"/>
            <a:ext cx="1273704" cy="1673345"/>
            <a:chOff x="3587464" y="2974084"/>
            <a:chExt cx="1273704" cy="1673345"/>
          </a:xfrm>
        </p:grpSpPr>
        <p:sp>
          <p:nvSpPr>
            <p:cNvPr id="222" name="Bent Arrow 221"/>
            <p:cNvSpPr/>
            <p:nvPr/>
          </p:nvSpPr>
          <p:spPr bwMode="auto">
            <a:xfrm rot="5400000">
              <a:off x="4233445" y="3995938"/>
              <a:ext cx="517517" cy="737929"/>
            </a:xfrm>
            <a:prstGeom prst="bentArrow">
              <a:avLst>
                <a:gd name="adj1" fmla="val 20694"/>
                <a:gd name="adj2" fmla="val 38764"/>
                <a:gd name="adj3" fmla="val 23709"/>
                <a:gd name="adj4" fmla="val 76291"/>
              </a:avLst>
            </a:prstGeom>
            <a:solidFill>
              <a:srgbClr val="FCF305"/>
            </a:solidFill>
            <a:ln w="114300">
              <a:solidFill>
                <a:srgbClr val="00B050">
                  <a:alpha val="80000"/>
                </a:srgbClr>
              </a:solidFill>
              <a:round/>
              <a:headEnd/>
              <a:tailEnd/>
            </a:ln>
            <a:extLst/>
          </p:spPr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223" name="Bent Arrow 222"/>
            <p:cNvSpPr/>
            <p:nvPr/>
          </p:nvSpPr>
          <p:spPr bwMode="auto">
            <a:xfrm rot="5400000" flipH="1">
              <a:off x="4161346" y="2903749"/>
              <a:ext cx="523539" cy="736907"/>
            </a:xfrm>
            <a:prstGeom prst="bentArrow">
              <a:avLst>
                <a:gd name="adj1" fmla="val 20694"/>
                <a:gd name="adj2" fmla="val 38764"/>
                <a:gd name="adj3" fmla="val 23709"/>
                <a:gd name="adj4" fmla="val 76291"/>
              </a:avLst>
            </a:prstGeom>
            <a:solidFill>
              <a:srgbClr val="FCF305"/>
            </a:solidFill>
            <a:ln w="114300">
              <a:solidFill>
                <a:srgbClr val="FFFF00">
                  <a:alpha val="80000"/>
                </a:srgbClr>
              </a:solidFill>
              <a:round/>
              <a:headEnd/>
              <a:tailEnd/>
            </a:ln>
            <a:extLst/>
          </p:spPr>
          <p:txBody>
            <a:bodyPr rtlCol="0" anchor="ctr"/>
            <a:lstStyle/>
            <a:p>
              <a:pPr algn="ctr"/>
              <a:endParaRPr lang="sv-SE"/>
            </a:p>
          </p:txBody>
        </p:sp>
        <p:grpSp>
          <p:nvGrpSpPr>
            <p:cNvPr id="224" name="Group 223"/>
            <p:cNvGrpSpPr/>
            <p:nvPr/>
          </p:nvGrpSpPr>
          <p:grpSpPr>
            <a:xfrm rot="682745">
              <a:off x="3587464" y="3647996"/>
              <a:ext cx="632137" cy="999433"/>
              <a:chOff x="3494937" y="3838783"/>
              <a:chExt cx="632137" cy="999433"/>
            </a:xfrm>
          </p:grpSpPr>
          <p:sp>
            <p:nvSpPr>
              <p:cNvPr id="236" name="Line 21"/>
              <p:cNvSpPr>
                <a:spLocks noChangeAspect="1" noChangeShapeType="1"/>
              </p:cNvSpPr>
              <p:nvPr/>
            </p:nvSpPr>
            <p:spPr bwMode="auto">
              <a:xfrm>
                <a:off x="3501049" y="4068126"/>
                <a:ext cx="0" cy="259159"/>
              </a:xfrm>
              <a:prstGeom prst="line">
                <a:avLst/>
              </a:prstGeom>
              <a:noFill/>
              <a:ln w="12700">
                <a:solidFill>
                  <a:schemeClr val="bg1">
                    <a:lumMod val="50000"/>
                  </a:schemeClr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237" name="Line 24"/>
              <p:cNvSpPr>
                <a:spLocks noChangeAspect="1" noChangeShapeType="1"/>
              </p:cNvSpPr>
              <p:nvPr/>
            </p:nvSpPr>
            <p:spPr bwMode="auto">
              <a:xfrm rot="5400000" flipH="1">
                <a:off x="4011635" y="4726391"/>
                <a:ext cx="223650" cy="0"/>
              </a:xfrm>
              <a:prstGeom prst="line">
                <a:avLst/>
              </a:prstGeom>
              <a:noFill/>
              <a:ln w="12700">
                <a:solidFill>
                  <a:schemeClr val="bg1">
                    <a:lumMod val="50000"/>
                  </a:schemeClr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238" name="Line 23"/>
              <p:cNvSpPr>
                <a:spLocks noChangeAspect="1" noChangeShapeType="1"/>
              </p:cNvSpPr>
              <p:nvPr/>
            </p:nvSpPr>
            <p:spPr bwMode="auto">
              <a:xfrm flipH="1">
                <a:off x="4123587" y="4478338"/>
                <a:ext cx="0" cy="346075"/>
              </a:xfrm>
              <a:prstGeom prst="line">
                <a:avLst/>
              </a:prstGeom>
              <a:noFill/>
              <a:ln w="12700">
                <a:solidFill>
                  <a:schemeClr val="bg1">
                    <a:lumMod val="50000"/>
                  </a:schemeClr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239" name="Line 24"/>
              <p:cNvSpPr>
                <a:spLocks noChangeAspect="1" noChangeShapeType="1"/>
              </p:cNvSpPr>
              <p:nvPr/>
            </p:nvSpPr>
            <p:spPr bwMode="auto">
              <a:xfrm flipH="1">
                <a:off x="3494937" y="4321175"/>
                <a:ext cx="346075" cy="0"/>
              </a:xfrm>
              <a:prstGeom prst="line">
                <a:avLst/>
              </a:prstGeom>
              <a:noFill/>
              <a:ln w="12700">
                <a:solidFill>
                  <a:schemeClr val="bg1">
                    <a:lumMod val="50000"/>
                  </a:schemeClr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240" name="Line 58"/>
              <p:cNvSpPr>
                <a:spLocks noChangeAspect="1" noChangeShapeType="1"/>
              </p:cNvSpPr>
              <p:nvPr/>
            </p:nvSpPr>
            <p:spPr bwMode="auto">
              <a:xfrm flipH="1">
                <a:off x="3934674" y="4132263"/>
                <a:ext cx="188913" cy="0"/>
              </a:xfrm>
              <a:prstGeom prst="line">
                <a:avLst/>
              </a:prstGeom>
              <a:noFill/>
              <a:ln w="12700">
                <a:solidFill>
                  <a:schemeClr val="bg1">
                    <a:lumMod val="50000"/>
                  </a:schemeClr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241" name="Line 59"/>
              <p:cNvSpPr>
                <a:spLocks noChangeAspect="1" noChangeShapeType="1"/>
              </p:cNvSpPr>
              <p:nvPr/>
            </p:nvSpPr>
            <p:spPr bwMode="auto">
              <a:xfrm>
                <a:off x="3934674" y="4132263"/>
                <a:ext cx="0" cy="346075"/>
              </a:xfrm>
              <a:prstGeom prst="line">
                <a:avLst/>
              </a:prstGeom>
              <a:noFill/>
              <a:ln w="12700">
                <a:solidFill>
                  <a:schemeClr val="bg1">
                    <a:lumMod val="50000"/>
                  </a:schemeClr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242" name="Line 60"/>
              <p:cNvSpPr>
                <a:spLocks noChangeAspect="1" noChangeShapeType="1"/>
              </p:cNvSpPr>
              <p:nvPr/>
            </p:nvSpPr>
            <p:spPr bwMode="auto">
              <a:xfrm flipV="1">
                <a:off x="3934674" y="4478338"/>
                <a:ext cx="188913" cy="0"/>
              </a:xfrm>
              <a:prstGeom prst="line">
                <a:avLst/>
              </a:prstGeom>
              <a:noFill/>
              <a:ln w="12700">
                <a:solidFill>
                  <a:schemeClr val="bg1">
                    <a:lumMod val="50000"/>
                  </a:schemeClr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243" name="Line 61"/>
              <p:cNvSpPr>
                <a:spLocks noChangeAspect="1" noChangeShapeType="1"/>
              </p:cNvSpPr>
              <p:nvPr/>
            </p:nvSpPr>
            <p:spPr bwMode="auto">
              <a:xfrm>
                <a:off x="3841012" y="4132263"/>
                <a:ext cx="0" cy="346075"/>
              </a:xfrm>
              <a:prstGeom prst="line">
                <a:avLst/>
              </a:prstGeom>
              <a:noFill/>
              <a:ln w="12700">
                <a:solidFill>
                  <a:schemeClr val="bg1">
                    <a:lumMod val="50000"/>
                  </a:schemeClr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244" name="Line 19"/>
              <p:cNvSpPr>
                <a:spLocks noChangeAspect="1" noChangeShapeType="1"/>
              </p:cNvSpPr>
              <p:nvPr/>
            </p:nvSpPr>
            <p:spPr bwMode="auto">
              <a:xfrm>
                <a:off x="4127074" y="3838783"/>
                <a:ext cx="0" cy="298450"/>
              </a:xfrm>
              <a:prstGeom prst="line">
                <a:avLst/>
              </a:prstGeom>
              <a:noFill/>
              <a:ln w="12700">
                <a:solidFill>
                  <a:schemeClr val="bg1">
                    <a:lumMod val="50000"/>
                  </a:schemeClr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sv-SE"/>
              </a:p>
            </p:txBody>
          </p:sp>
        </p:grpSp>
        <p:grpSp>
          <p:nvGrpSpPr>
            <p:cNvPr id="225" name="Group 224"/>
            <p:cNvGrpSpPr/>
            <p:nvPr/>
          </p:nvGrpSpPr>
          <p:grpSpPr>
            <a:xfrm rot="20914397">
              <a:off x="3590659" y="2974084"/>
              <a:ext cx="628650" cy="992093"/>
              <a:chOff x="3494937" y="2779013"/>
              <a:chExt cx="628650" cy="992093"/>
            </a:xfrm>
          </p:grpSpPr>
          <p:sp>
            <p:nvSpPr>
              <p:cNvPr id="226" name="Line 24"/>
              <p:cNvSpPr>
                <a:spLocks noChangeAspect="1" noChangeShapeType="1"/>
              </p:cNvSpPr>
              <p:nvPr/>
            </p:nvSpPr>
            <p:spPr bwMode="auto">
              <a:xfrm rot="5400000" flipH="1">
                <a:off x="4011635" y="2890838"/>
                <a:ext cx="223650" cy="0"/>
              </a:xfrm>
              <a:prstGeom prst="line">
                <a:avLst/>
              </a:prstGeom>
              <a:noFill/>
              <a:ln w="12700">
                <a:solidFill>
                  <a:schemeClr val="bg1">
                    <a:lumMod val="50000"/>
                  </a:schemeClr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227" name="Line 15"/>
              <p:cNvSpPr>
                <a:spLocks noChangeAspect="1" noChangeShapeType="1"/>
              </p:cNvSpPr>
              <p:nvPr/>
            </p:nvSpPr>
            <p:spPr bwMode="auto">
              <a:xfrm>
                <a:off x="4123587" y="2781300"/>
                <a:ext cx="0" cy="314325"/>
              </a:xfrm>
              <a:prstGeom prst="line">
                <a:avLst/>
              </a:prstGeom>
              <a:noFill/>
              <a:ln w="12700">
                <a:solidFill>
                  <a:schemeClr val="bg1">
                    <a:lumMod val="50000"/>
                  </a:schemeClr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228" name="Line 16"/>
              <p:cNvSpPr>
                <a:spLocks noChangeAspect="1" noChangeShapeType="1"/>
              </p:cNvSpPr>
              <p:nvPr/>
            </p:nvSpPr>
            <p:spPr bwMode="auto">
              <a:xfrm flipH="1">
                <a:off x="3934674" y="3095625"/>
                <a:ext cx="188913" cy="0"/>
              </a:xfrm>
              <a:prstGeom prst="line">
                <a:avLst/>
              </a:prstGeom>
              <a:noFill/>
              <a:ln w="12700">
                <a:solidFill>
                  <a:schemeClr val="bg1">
                    <a:lumMod val="50000"/>
                  </a:schemeClr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229" name="Line 17"/>
              <p:cNvSpPr>
                <a:spLocks noChangeAspect="1" noChangeShapeType="1"/>
              </p:cNvSpPr>
              <p:nvPr/>
            </p:nvSpPr>
            <p:spPr bwMode="auto">
              <a:xfrm>
                <a:off x="3934674" y="3095625"/>
                <a:ext cx="0" cy="376238"/>
              </a:xfrm>
              <a:prstGeom prst="line">
                <a:avLst/>
              </a:prstGeom>
              <a:noFill/>
              <a:ln w="12700">
                <a:solidFill>
                  <a:schemeClr val="bg1">
                    <a:lumMod val="50000"/>
                  </a:schemeClr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230" name="Line 18"/>
              <p:cNvSpPr>
                <a:spLocks noChangeAspect="1" noChangeShapeType="1"/>
              </p:cNvSpPr>
              <p:nvPr/>
            </p:nvSpPr>
            <p:spPr bwMode="auto">
              <a:xfrm flipV="1">
                <a:off x="3934674" y="3471863"/>
                <a:ext cx="188913" cy="0"/>
              </a:xfrm>
              <a:prstGeom prst="line">
                <a:avLst/>
              </a:prstGeom>
              <a:noFill/>
              <a:ln w="12700">
                <a:solidFill>
                  <a:schemeClr val="bg1">
                    <a:lumMod val="50000"/>
                  </a:schemeClr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231" name="Line 19"/>
              <p:cNvSpPr>
                <a:spLocks noChangeAspect="1" noChangeShapeType="1"/>
              </p:cNvSpPr>
              <p:nvPr/>
            </p:nvSpPr>
            <p:spPr bwMode="auto">
              <a:xfrm>
                <a:off x="4123587" y="3472656"/>
                <a:ext cx="0" cy="298450"/>
              </a:xfrm>
              <a:prstGeom prst="line">
                <a:avLst/>
              </a:prstGeom>
              <a:noFill/>
              <a:ln w="12700">
                <a:solidFill>
                  <a:schemeClr val="bg1">
                    <a:lumMod val="50000"/>
                  </a:schemeClr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232" name="Line 20"/>
              <p:cNvSpPr>
                <a:spLocks noChangeShapeType="1"/>
              </p:cNvSpPr>
              <p:nvPr/>
            </p:nvSpPr>
            <p:spPr bwMode="auto">
              <a:xfrm flipH="1">
                <a:off x="3494937" y="3284538"/>
                <a:ext cx="209550" cy="0"/>
              </a:xfrm>
              <a:prstGeom prst="line">
                <a:avLst/>
              </a:prstGeom>
              <a:noFill/>
              <a:ln w="12700">
                <a:solidFill>
                  <a:schemeClr val="bg1">
                    <a:lumMod val="50000"/>
                  </a:schemeClr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233" name="Line 21"/>
              <p:cNvSpPr>
                <a:spLocks noChangeAspect="1" noChangeShapeType="1"/>
              </p:cNvSpPr>
              <p:nvPr/>
            </p:nvSpPr>
            <p:spPr bwMode="auto">
              <a:xfrm>
                <a:off x="3494937" y="3284540"/>
                <a:ext cx="0" cy="288000"/>
              </a:xfrm>
              <a:prstGeom prst="line">
                <a:avLst/>
              </a:prstGeom>
              <a:noFill/>
              <a:ln w="12700">
                <a:solidFill>
                  <a:schemeClr val="bg1">
                    <a:lumMod val="50000"/>
                  </a:schemeClr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234" name="Oval 22"/>
              <p:cNvSpPr>
                <a:spLocks noChangeAspect="1" noChangeArrowheads="1"/>
              </p:cNvSpPr>
              <p:nvPr/>
            </p:nvSpPr>
            <p:spPr bwMode="auto">
              <a:xfrm>
                <a:off x="3714012" y="3221038"/>
                <a:ext cx="114300" cy="112712"/>
              </a:xfrm>
              <a:prstGeom prst="ellipse">
                <a:avLst/>
              </a:prstGeom>
              <a:noFill/>
              <a:ln w="12700">
                <a:solidFill>
                  <a:schemeClr val="bg1">
                    <a:lumMod val="50000"/>
                  </a:schemeClr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endParaRPr lang="sv-SE" altLang="sv-SE"/>
              </a:p>
            </p:txBody>
          </p:sp>
          <p:sp>
            <p:nvSpPr>
              <p:cNvPr id="235" name="Line 76"/>
              <p:cNvSpPr>
                <a:spLocks noChangeAspect="1" noChangeShapeType="1"/>
              </p:cNvSpPr>
              <p:nvPr/>
            </p:nvSpPr>
            <p:spPr bwMode="auto">
              <a:xfrm>
                <a:off x="3841012" y="3095625"/>
                <a:ext cx="0" cy="376238"/>
              </a:xfrm>
              <a:prstGeom prst="line">
                <a:avLst/>
              </a:prstGeom>
              <a:noFill/>
              <a:ln w="12700">
                <a:solidFill>
                  <a:schemeClr val="bg1">
                    <a:lumMod val="50000"/>
                  </a:schemeClr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sv-SE"/>
              </a:p>
            </p:txBody>
          </p:sp>
        </p:grp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sv-SE" smtClean="0"/>
              <a:t>2016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ED6E5F8-F9E8-41A2-8750-8834BED80EBD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9115071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0" grpId="0" animBg="1"/>
      <p:bldP spid="207" grpId="0"/>
      <p:bldP spid="207" grpId="1"/>
      <p:bldP spid="208" grpId="0"/>
      <p:bldP spid="208" grpId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7" name="Line 21"/>
          <p:cNvSpPr>
            <a:spLocks noChangeAspect="1" noChangeShapeType="1"/>
          </p:cNvSpPr>
          <p:nvPr/>
        </p:nvSpPr>
        <p:spPr bwMode="auto">
          <a:xfrm>
            <a:off x="5454213" y="2982492"/>
            <a:ext cx="0" cy="1630188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88" name="Line 40"/>
          <p:cNvSpPr>
            <a:spLocks noChangeAspect="1" noChangeShapeType="1"/>
          </p:cNvSpPr>
          <p:nvPr/>
        </p:nvSpPr>
        <p:spPr bwMode="auto">
          <a:xfrm>
            <a:off x="5451841" y="3109347"/>
            <a:ext cx="0" cy="1404000"/>
          </a:xfrm>
          <a:prstGeom prst="line">
            <a:avLst/>
          </a:prstGeom>
          <a:noFill/>
          <a:ln w="114300">
            <a:solidFill>
              <a:srgbClr val="DD0806">
                <a:alpha val="80000"/>
              </a:srgbClr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4180" name="Rectangle 88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pPr eaLnBrk="1" hangingPunct="1"/>
            <a:r>
              <a:rPr lang="sv-SE" altLang="sv-SE" sz="4000" dirty="0" smtClean="0"/>
              <a:t>The </a:t>
            </a:r>
            <a:r>
              <a:rPr lang="sv-SE" altLang="sv-SE" sz="4000" dirty="0" err="1" smtClean="0"/>
              <a:t>inverter</a:t>
            </a:r>
            <a:r>
              <a:rPr lang="sv-SE" altLang="sv-SE" sz="4000" dirty="0" smtClean="0"/>
              <a:t> -</a:t>
            </a:r>
            <a:br>
              <a:rPr lang="sv-SE" altLang="sv-SE" sz="4000" dirty="0" smtClean="0"/>
            </a:br>
            <a:r>
              <a:rPr lang="sv-SE" altLang="sv-SE" sz="4000" dirty="0" smtClean="0"/>
              <a:t>- from </a:t>
            </a:r>
            <a:r>
              <a:rPr lang="sv-SE" altLang="sv-SE" sz="4000" dirty="0" err="1" smtClean="0"/>
              <a:t>schematic</a:t>
            </a:r>
            <a:r>
              <a:rPr lang="sv-SE" altLang="sv-SE" sz="4000" dirty="0" smtClean="0"/>
              <a:t> to layout</a:t>
            </a:r>
            <a:endParaRPr lang="en-US" altLang="sv-SE" sz="4000" dirty="0" smtClean="0"/>
          </a:p>
        </p:txBody>
      </p:sp>
      <p:sp>
        <p:nvSpPr>
          <p:cNvPr id="4182" name="Rectangle 5"/>
          <p:cNvSpPr>
            <a:spLocks noGrp="1" noChangeArrowheads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mtClean="0"/>
              <a:t>MCC092: Integrated Circuit Design</a:t>
            </a:r>
          </a:p>
        </p:txBody>
      </p:sp>
      <p:sp>
        <p:nvSpPr>
          <p:cNvPr id="90" name="Line 44"/>
          <p:cNvSpPr>
            <a:spLocks noChangeAspect="1" noChangeShapeType="1"/>
          </p:cNvSpPr>
          <p:nvPr/>
        </p:nvSpPr>
        <p:spPr bwMode="auto">
          <a:xfrm flipH="1">
            <a:off x="5052134" y="4541682"/>
            <a:ext cx="125413" cy="125412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/>
        </p:spPr>
        <p:txBody>
          <a:bodyPr/>
          <a:lstStyle/>
          <a:p>
            <a:endParaRPr lang="sv-SE"/>
          </a:p>
        </p:txBody>
      </p:sp>
      <p:sp>
        <p:nvSpPr>
          <p:cNvPr id="91" name="Line 45"/>
          <p:cNvSpPr>
            <a:spLocks noChangeAspect="1" noChangeShapeType="1"/>
          </p:cNvSpPr>
          <p:nvPr/>
        </p:nvSpPr>
        <p:spPr bwMode="auto">
          <a:xfrm flipH="1" flipV="1">
            <a:off x="5052134" y="4541682"/>
            <a:ext cx="125413" cy="125412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/>
        </p:spPr>
        <p:txBody>
          <a:bodyPr/>
          <a:lstStyle/>
          <a:p>
            <a:endParaRPr lang="sv-SE"/>
          </a:p>
        </p:txBody>
      </p:sp>
      <p:sp>
        <p:nvSpPr>
          <p:cNvPr id="94" name="Line 44"/>
          <p:cNvSpPr>
            <a:spLocks noChangeAspect="1" noChangeShapeType="1"/>
          </p:cNvSpPr>
          <p:nvPr/>
        </p:nvSpPr>
        <p:spPr bwMode="auto">
          <a:xfrm flipH="1">
            <a:off x="5052134" y="2935765"/>
            <a:ext cx="125413" cy="125412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/>
        </p:spPr>
        <p:txBody>
          <a:bodyPr/>
          <a:lstStyle/>
          <a:p>
            <a:endParaRPr lang="sv-SE"/>
          </a:p>
        </p:txBody>
      </p:sp>
      <p:sp>
        <p:nvSpPr>
          <p:cNvPr id="95" name="Line 45"/>
          <p:cNvSpPr>
            <a:spLocks noChangeAspect="1" noChangeShapeType="1"/>
          </p:cNvSpPr>
          <p:nvPr/>
        </p:nvSpPr>
        <p:spPr bwMode="auto">
          <a:xfrm flipH="1" flipV="1">
            <a:off x="5052134" y="2935765"/>
            <a:ext cx="125413" cy="125412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/>
        </p:spPr>
        <p:txBody>
          <a:bodyPr/>
          <a:lstStyle/>
          <a:p>
            <a:endParaRPr lang="sv-SE"/>
          </a:p>
        </p:txBody>
      </p:sp>
      <p:grpSp>
        <p:nvGrpSpPr>
          <p:cNvPr id="139" name="Group 138"/>
          <p:cNvGrpSpPr/>
          <p:nvPr/>
        </p:nvGrpSpPr>
        <p:grpSpPr>
          <a:xfrm>
            <a:off x="5356225" y="4504257"/>
            <a:ext cx="188913" cy="188912"/>
            <a:chOff x="8498681" y="2189271"/>
            <a:chExt cx="188913" cy="188912"/>
          </a:xfrm>
          <a:noFill/>
        </p:grpSpPr>
        <p:sp>
          <p:nvSpPr>
            <p:cNvPr id="140" name="Rectangle 43"/>
            <p:cNvSpPr>
              <a:spLocks noChangeAspect="1" noChangeArrowheads="1"/>
            </p:cNvSpPr>
            <p:nvPr/>
          </p:nvSpPr>
          <p:spPr bwMode="auto">
            <a:xfrm>
              <a:off x="8498681" y="2189271"/>
              <a:ext cx="188913" cy="188912"/>
            </a:xfrm>
            <a:prstGeom prst="rect">
              <a:avLst/>
            </a:prstGeom>
            <a:solidFill>
              <a:srgbClr val="DD0806">
                <a:alpha val="80000"/>
              </a:srgbClr>
            </a:solidFill>
            <a:ln w="9525">
              <a:solidFill>
                <a:srgbClr val="CC3300"/>
              </a:solidFill>
              <a:miter lim="800000"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sv-SE" altLang="sv-SE"/>
            </a:p>
          </p:txBody>
        </p:sp>
        <p:sp>
          <p:nvSpPr>
            <p:cNvPr id="141" name="Line 44"/>
            <p:cNvSpPr>
              <a:spLocks noChangeAspect="1" noChangeShapeType="1"/>
            </p:cNvSpPr>
            <p:nvPr/>
          </p:nvSpPr>
          <p:spPr bwMode="auto">
            <a:xfrm flipH="1">
              <a:off x="8530431" y="2221021"/>
              <a:ext cx="125413" cy="125412"/>
            </a:xfrm>
            <a:prstGeom prst="line">
              <a:avLst/>
            </a:prstGeom>
            <a:grpFill/>
            <a:ln w="12700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sv-SE"/>
            </a:p>
          </p:txBody>
        </p:sp>
        <p:sp>
          <p:nvSpPr>
            <p:cNvPr id="142" name="Line 45"/>
            <p:cNvSpPr>
              <a:spLocks noChangeAspect="1" noChangeShapeType="1"/>
            </p:cNvSpPr>
            <p:nvPr/>
          </p:nvSpPr>
          <p:spPr bwMode="auto">
            <a:xfrm flipH="1" flipV="1">
              <a:off x="8530431" y="2221021"/>
              <a:ext cx="125413" cy="125412"/>
            </a:xfrm>
            <a:prstGeom prst="line">
              <a:avLst/>
            </a:prstGeom>
            <a:grpFill/>
            <a:ln w="12700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sv-SE"/>
            </a:p>
          </p:txBody>
        </p:sp>
      </p:grpSp>
      <p:grpSp>
        <p:nvGrpSpPr>
          <p:cNvPr id="143" name="Group 142"/>
          <p:cNvGrpSpPr/>
          <p:nvPr/>
        </p:nvGrpSpPr>
        <p:grpSpPr>
          <a:xfrm>
            <a:off x="5359882" y="2917863"/>
            <a:ext cx="188913" cy="188912"/>
            <a:chOff x="8498681" y="2189271"/>
            <a:chExt cx="188913" cy="188912"/>
          </a:xfrm>
          <a:noFill/>
        </p:grpSpPr>
        <p:sp>
          <p:nvSpPr>
            <p:cNvPr id="144" name="Rectangle 43"/>
            <p:cNvSpPr>
              <a:spLocks noChangeAspect="1" noChangeArrowheads="1"/>
            </p:cNvSpPr>
            <p:nvPr/>
          </p:nvSpPr>
          <p:spPr bwMode="auto">
            <a:xfrm>
              <a:off x="8498681" y="2189271"/>
              <a:ext cx="188913" cy="188912"/>
            </a:xfrm>
            <a:prstGeom prst="rect">
              <a:avLst/>
            </a:prstGeom>
            <a:solidFill>
              <a:srgbClr val="DD0806">
                <a:alpha val="80000"/>
              </a:srgbClr>
            </a:solidFill>
            <a:ln w="9525">
              <a:solidFill>
                <a:srgbClr val="CC3300"/>
              </a:solidFill>
              <a:miter lim="800000"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sv-SE" altLang="sv-SE"/>
            </a:p>
          </p:txBody>
        </p:sp>
        <p:sp>
          <p:nvSpPr>
            <p:cNvPr id="145" name="Line 44"/>
            <p:cNvSpPr>
              <a:spLocks noChangeAspect="1" noChangeShapeType="1"/>
            </p:cNvSpPr>
            <p:nvPr/>
          </p:nvSpPr>
          <p:spPr bwMode="auto">
            <a:xfrm flipH="1">
              <a:off x="8530431" y="2221021"/>
              <a:ext cx="125413" cy="125412"/>
            </a:xfrm>
            <a:prstGeom prst="line">
              <a:avLst/>
            </a:prstGeom>
            <a:grpFill/>
            <a:ln w="12700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sv-SE"/>
            </a:p>
          </p:txBody>
        </p:sp>
        <p:sp>
          <p:nvSpPr>
            <p:cNvPr id="146" name="Line 45"/>
            <p:cNvSpPr>
              <a:spLocks noChangeAspect="1" noChangeShapeType="1"/>
            </p:cNvSpPr>
            <p:nvPr/>
          </p:nvSpPr>
          <p:spPr bwMode="auto">
            <a:xfrm flipH="1" flipV="1">
              <a:off x="8530431" y="2221021"/>
              <a:ext cx="125413" cy="125412"/>
            </a:xfrm>
            <a:prstGeom prst="line">
              <a:avLst/>
            </a:prstGeom>
            <a:grpFill/>
            <a:ln w="12700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sv-SE"/>
            </a:p>
          </p:txBody>
        </p:sp>
      </p:grpSp>
      <p:sp>
        <p:nvSpPr>
          <p:cNvPr id="170" name="Text Box 87"/>
          <p:cNvSpPr txBox="1">
            <a:spLocks noChangeAspect="1" noChangeArrowheads="1"/>
          </p:cNvSpPr>
          <p:nvPr/>
        </p:nvSpPr>
        <p:spPr bwMode="auto">
          <a:xfrm>
            <a:off x="6441587" y="2092931"/>
            <a:ext cx="2190750" cy="6790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sv-SE" altLang="sv-SE" sz="1400" dirty="0" err="1" smtClean="0">
                <a:latin typeface="Helvetica" pitchFamily="34" charset="0"/>
              </a:rPr>
              <a:t>Vertical</a:t>
            </a:r>
            <a:r>
              <a:rPr lang="sv-SE" altLang="sv-SE" sz="1400" dirty="0" smtClean="0">
                <a:latin typeface="Helvetica" pitchFamily="34" charset="0"/>
              </a:rPr>
              <a:t> poly </a:t>
            </a:r>
            <a:r>
              <a:rPr lang="sv-SE" altLang="sv-SE" sz="1400" dirty="0" err="1" smtClean="0">
                <a:latin typeface="Helvetica" pitchFamily="34" charset="0"/>
              </a:rPr>
              <a:t>straps</a:t>
            </a:r>
            <a:endParaRPr lang="en-US" altLang="sv-SE" dirty="0"/>
          </a:p>
        </p:txBody>
      </p:sp>
      <p:grpSp>
        <p:nvGrpSpPr>
          <p:cNvPr id="258" name="Group 257"/>
          <p:cNvGrpSpPr/>
          <p:nvPr/>
        </p:nvGrpSpPr>
        <p:grpSpPr>
          <a:xfrm rot="16200000">
            <a:off x="3954380" y="3155222"/>
            <a:ext cx="1353090" cy="1007646"/>
            <a:chOff x="3249073" y="2789049"/>
            <a:chExt cx="1353090" cy="1007646"/>
          </a:xfrm>
        </p:grpSpPr>
        <p:sp>
          <p:nvSpPr>
            <p:cNvPr id="273" name="Line 15"/>
            <p:cNvSpPr>
              <a:spLocks noChangeAspect="1" noChangeShapeType="1"/>
            </p:cNvSpPr>
            <p:nvPr/>
          </p:nvSpPr>
          <p:spPr bwMode="auto">
            <a:xfrm>
              <a:off x="4594414" y="2789049"/>
              <a:ext cx="0" cy="314325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274" name="Line 16"/>
            <p:cNvSpPr>
              <a:spLocks noChangeAspect="1" noChangeShapeType="1"/>
            </p:cNvSpPr>
            <p:nvPr/>
          </p:nvSpPr>
          <p:spPr bwMode="auto">
            <a:xfrm flipH="1">
              <a:off x="4405501" y="3095625"/>
              <a:ext cx="188913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275" name="Line 17"/>
            <p:cNvSpPr>
              <a:spLocks noChangeAspect="1" noChangeShapeType="1"/>
            </p:cNvSpPr>
            <p:nvPr/>
          </p:nvSpPr>
          <p:spPr bwMode="auto">
            <a:xfrm>
              <a:off x="4413250" y="3095625"/>
              <a:ext cx="0" cy="376238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276" name="Line 18"/>
            <p:cNvSpPr>
              <a:spLocks noChangeAspect="1" noChangeShapeType="1"/>
            </p:cNvSpPr>
            <p:nvPr/>
          </p:nvSpPr>
          <p:spPr bwMode="auto">
            <a:xfrm flipV="1">
              <a:off x="4405501" y="3471863"/>
              <a:ext cx="188913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277" name="Line 19"/>
            <p:cNvSpPr>
              <a:spLocks noChangeAspect="1" noChangeShapeType="1"/>
            </p:cNvSpPr>
            <p:nvPr/>
          </p:nvSpPr>
          <p:spPr bwMode="auto">
            <a:xfrm>
              <a:off x="4602163" y="3464907"/>
              <a:ext cx="0" cy="331788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278" name="Line 20"/>
            <p:cNvSpPr>
              <a:spLocks noChangeAspect="1" noChangeShapeType="1"/>
            </p:cNvSpPr>
            <p:nvPr/>
          </p:nvSpPr>
          <p:spPr bwMode="auto">
            <a:xfrm flipH="1">
              <a:off x="3249073" y="3286125"/>
              <a:ext cx="1044000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279" name="Oval 22"/>
            <p:cNvSpPr>
              <a:spLocks noChangeAspect="1" noChangeArrowheads="1"/>
            </p:cNvSpPr>
            <p:nvPr/>
          </p:nvSpPr>
          <p:spPr bwMode="auto">
            <a:xfrm>
              <a:off x="4200337" y="3228787"/>
              <a:ext cx="108000" cy="106500"/>
            </a:xfrm>
            <a:prstGeom prst="ellipse">
              <a:avLst/>
            </a:prstGeom>
            <a:solidFill>
              <a:srgbClr val="FFFFFF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sv-SE" altLang="sv-SE"/>
            </a:p>
          </p:txBody>
        </p:sp>
        <p:sp>
          <p:nvSpPr>
            <p:cNvPr id="280" name="Line 76"/>
            <p:cNvSpPr>
              <a:spLocks noChangeAspect="1" noChangeShapeType="1"/>
            </p:cNvSpPr>
            <p:nvPr/>
          </p:nvSpPr>
          <p:spPr bwMode="auto">
            <a:xfrm>
              <a:off x="4319588" y="3095625"/>
              <a:ext cx="0" cy="376238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</p:grpSp>
      <p:grpSp>
        <p:nvGrpSpPr>
          <p:cNvPr id="259" name="Group 258"/>
          <p:cNvGrpSpPr/>
          <p:nvPr/>
        </p:nvGrpSpPr>
        <p:grpSpPr>
          <a:xfrm rot="5400000">
            <a:off x="4493230" y="3966598"/>
            <a:ext cx="279951" cy="1012220"/>
            <a:chOff x="4319588" y="3804444"/>
            <a:chExt cx="279951" cy="1012220"/>
          </a:xfrm>
        </p:grpSpPr>
        <p:sp>
          <p:nvSpPr>
            <p:cNvPr id="267" name="Line 23"/>
            <p:cNvSpPr>
              <a:spLocks noChangeAspect="1" noChangeShapeType="1"/>
            </p:cNvSpPr>
            <p:nvPr/>
          </p:nvSpPr>
          <p:spPr bwMode="auto">
            <a:xfrm flipH="1">
              <a:off x="4594414" y="4470589"/>
              <a:ext cx="0" cy="346075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268" name="Line 58"/>
            <p:cNvSpPr>
              <a:spLocks noChangeAspect="1" noChangeShapeType="1"/>
            </p:cNvSpPr>
            <p:nvPr/>
          </p:nvSpPr>
          <p:spPr bwMode="auto">
            <a:xfrm flipH="1">
              <a:off x="4405501" y="4132263"/>
              <a:ext cx="188913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269" name="Line 59"/>
            <p:cNvSpPr>
              <a:spLocks noChangeAspect="1" noChangeShapeType="1"/>
            </p:cNvSpPr>
            <p:nvPr/>
          </p:nvSpPr>
          <p:spPr bwMode="auto">
            <a:xfrm>
              <a:off x="4407893" y="4132263"/>
              <a:ext cx="0" cy="346075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270" name="Line 60"/>
            <p:cNvSpPr>
              <a:spLocks noChangeAspect="1" noChangeShapeType="1"/>
            </p:cNvSpPr>
            <p:nvPr/>
          </p:nvSpPr>
          <p:spPr bwMode="auto">
            <a:xfrm flipV="1">
              <a:off x="4405501" y="4478338"/>
              <a:ext cx="188913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271" name="Line 61"/>
            <p:cNvSpPr>
              <a:spLocks noChangeAspect="1" noChangeShapeType="1"/>
            </p:cNvSpPr>
            <p:nvPr/>
          </p:nvSpPr>
          <p:spPr bwMode="auto">
            <a:xfrm>
              <a:off x="4319588" y="4132263"/>
              <a:ext cx="0" cy="346075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272" name="Line 19"/>
            <p:cNvSpPr>
              <a:spLocks noChangeAspect="1" noChangeShapeType="1"/>
            </p:cNvSpPr>
            <p:nvPr/>
          </p:nvSpPr>
          <p:spPr bwMode="auto">
            <a:xfrm>
              <a:off x="4599539" y="3804444"/>
              <a:ext cx="0" cy="331788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</p:grpSp>
      <p:sp>
        <p:nvSpPr>
          <p:cNvPr id="260" name="Line 24"/>
          <p:cNvSpPr>
            <a:spLocks noChangeAspect="1" noChangeShapeType="1"/>
          </p:cNvSpPr>
          <p:nvPr/>
        </p:nvSpPr>
        <p:spPr bwMode="auto">
          <a:xfrm rot="5400000" flipH="1">
            <a:off x="4023018" y="4719378"/>
            <a:ext cx="22365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61" name="Line 24"/>
          <p:cNvSpPr>
            <a:spLocks noChangeAspect="1" noChangeShapeType="1"/>
          </p:cNvSpPr>
          <p:nvPr/>
        </p:nvSpPr>
        <p:spPr bwMode="auto">
          <a:xfrm rot="5400000" flipH="1">
            <a:off x="4023018" y="2883825"/>
            <a:ext cx="22365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62" name="Text Box 85"/>
          <p:cNvSpPr txBox="1">
            <a:spLocks noChangeAspect="1" noChangeArrowheads="1"/>
          </p:cNvSpPr>
          <p:nvPr/>
        </p:nvSpPr>
        <p:spPr bwMode="auto">
          <a:xfrm>
            <a:off x="3711600" y="3667870"/>
            <a:ext cx="660400" cy="471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sv-SE" altLang="sv-SE" sz="1400" dirty="0"/>
              <a:t>IN</a:t>
            </a:r>
            <a:endParaRPr lang="en-US" altLang="sv-SE" dirty="0"/>
          </a:p>
        </p:txBody>
      </p:sp>
      <p:sp>
        <p:nvSpPr>
          <p:cNvPr id="263" name="Oval 29"/>
          <p:cNvSpPr>
            <a:spLocks noChangeAspect="1" noChangeArrowheads="1"/>
          </p:cNvSpPr>
          <p:nvPr/>
        </p:nvSpPr>
        <p:spPr bwMode="auto">
          <a:xfrm>
            <a:off x="5419807" y="3809912"/>
            <a:ext cx="65087" cy="65087"/>
          </a:xfrm>
          <a:prstGeom prst="ellipse">
            <a:avLst/>
          </a:prstGeom>
          <a:solidFill>
            <a:srgbClr val="000000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264" name="Line 30"/>
          <p:cNvSpPr>
            <a:spLocks noChangeAspect="1" noChangeShapeType="1"/>
          </p:cNvSpPr>
          <p:nvPr/>
        </p:nvSpPr>
        <p:spPr bwMode="auto">
          <a:xfrm>
            <a:off x="5454213" y="3842455"/>
            <a:ext cx="360083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65" name="Line 31"/>
          <p:cNvSpPr>
            <a:spLocks noChangeShapeType="1"/>
          </p:cNvSpPr>
          <p:nvPr/>
        </p:nvSpPr>
        <p:spPr bwMode="auto">
          <a:xfrm flipH="1">
            <a:off x="4003953" y="3842455"/>
            <a:ext cx="6120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66" name="Oval 29"/>
          <p:cNvSpPr>
            <a:spLocks noChangeAspect="1" noChangeArrowheads="1"/>
          </p:cNvSpPr>
          <p:nvPr/>
        </p:nvSpPr>
        <p:spPr bwMode="auto">
          <a:xfrm>
            <a:off x="4583692" y="3809912"/>
            <a:ext cx="65087" cy="65087"/>
          </a:xfrm>
          <a:prstGeom prst="ellipse">
            <a:avLst/>
          </a:prstGeom>
          <a:solidFill>
            <a:srgbClr val="000000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212" name="Oval 29"/>
          <p:cNvSpPr>
            <a:spLocks noChangeAspect="1" noChangeArrowheads="1"/>
          </p:cNvSpPr>
          <p:nvPr/>
        </p:nvSpPr>
        <p:spPr bwMode="auto">
          <a:xfrm>
            <a:off x="4102284" y="2746469"/>
            <a:ext cx="65087" cy="65087"/>
          </a:xfrm>
          <a:prstGeom prst="ellipse">
            <a:avLst/>
          </a:prstGeom>
          <a:solidFill>
            <a:srgbClr val="000000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213" name="Oval 29"/>
          <p:cNvSpPr>
            <a:spLocks noChangeAspect="1" noChangeArrowheads="1"/>
          </p:cNvSpPr>
          <p:nvPr/>
        </p:nvSpPr>
        <p:spPr bwMode="auto">
          <a:xfrm>
            <a:off x="4099241" y="4791529"/>
            <a:ext cx="65087" cy="65087"/>
          </a:xfrm>
          <a:prstGeom prst="ellipse">
            <a:avLst/>
          </a:prstGeom>
          <a:solidFill>
            <a:srgbClr val="000000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214" name="Line 31"/>
          <p:cNvSpPr>
            <a:spLocks noChangeShapeType="1"/>
          </p:cNvSpPr>
          <p:nvPr/>
        </p:nvSpPr>
        <p:spPr bwMode="auto">
          <a:xfrm flipH="1">
            <a:off x="3987452" y="3842122"/>
            <a:ext cx="6120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grpSp>
        <p:nvGrpSpPr>
          <p:cNvPr id="215" name="Group 214"/>
          <p:cNvGrpSpPr/>
          <p:nvPr/>
        </p:nvGrpSpPr>
        <p:grpSpPr>
          <a:xfrm>
            <a:off x="3201002" y="2277718"/>
            <a:ext cx="2807548" cy="3149528"/>
            <a:chOff x="6560847" y="1977722"/>
            <a:chExt cx="2807548" cy="3149528"/>
          </a:xfrm>
        </p:grpSpPr>
        <p:sp>
          <p:nvSpPr>
            <p:cNvPr id="253" name="Text Box 87"/>
            <p:cNvSpPr txBox="1">
              <a:spLocks noChangeAspect="1" noChangeArrowheads="1"/>
            </p:cNvSpPr>
            <p:nvPr/>
          </p:nvSpPr>
          <p:spPr bwMode="auto">
            <a:xfrm>
              <a:off x="6560847" y="1977722"/>
              <a:ext cx="2190750" cy="3460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sv-SE" altLang="sv-SE" sz="1400" dirty="0">
                  <a:latin typeface="Helvetica" pitchFamily="34" charset="0"/>
                </a:rPr>
                <a:t>Well </a:t>
              </a:r>
              <a:r>
                <a:rPr lang="sv-SE" altLang="sv-SE" sz="1400" dirty="0" err="1" smtClean="0">
                  <a:latin typeface="Helvetica" pitchFamily="34" charset="0"/>
                </a:rPr>
                <a:t>tie</a:t>
              </a:r>
              <a:endParaRPr lang="en-US" altLang="sv-SE" dirty="0"/>
            </a:p>
          </p:txBody>
        </p:sp>
        <p:sp>
          <p:nvSpPr>
            <p:cNvPr id="254" name="Rectangle 13"/>
            <p:cNvSpPr>
              <a:spLocks noChangeAspect="1" noChangeArrowheads="1"/>
            </p:cNvSpPr>
            <p:nvPr/>
          </p:nvSpPr>
          <p:spPr bwMode="auto">
            <a:xfrm>
              <a:off x="6870927" y="2287510"/>
              <a:ext cx="250825" cy="252413"/>
            </a:xfrm>
            <a:prstGeom prst="rect">
              <a:avLst/>
            </a:prstGeom>
            <a:solidFill>
              <a:srgbClr val="008000"/>
            </a:solidFill>
            <a:ln w="9525">
              <a:solidFill>
                <a:srgbClr val="008000"/>
              </a:solidFill>
              <a:miter lim="800000"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sv-SE" altLang="sv-SE"/>
            </a:p>
          </p:txBody>
        </p:sp>
        <p:sp>
          <p:nvSpPr>
            <p:cNvPr id="255" name="Rectangle 12"/>
            <p:cNvSpPr>
              <a:spLocks noChangeAspect="1" noChangeArrowheads="1"/>
            </p:cNvSpPr>
            <p:nvPr/>
          </p:nvSpPr>
          <p:spPr bwMode="auto">
            <a:xfrm>
              <a:off x="6871722" y="4446975"/>
              <a:ext cx="250825" cy="252413"/>
            </a:xfrm>
            <a:prstGeom prst="rect">
              <a:avLst/>
            </a:prstGeom>
            <a:solidFill>
              <a:srgbClr val="FFFF00">
                <a:alpha val="80000"/>
              </a:srgbClr>
            </a:solidFill>
            <a:ln w="9525">
              <a:solidFill>
                <a:srgbClr val="FFFF00">
                  <a:alpha val="80000"/>
                </a:srgbClr>
              </a:solidFill>
              <a:miter lim="800000"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sv-SE" altLang="sv-SE"/>
            </a:p>
          </p:txBody>
        </p:sp>
        <p:sp>
          <p:nvSpPr>
            <p:cNvPr id="256" name="Text Box 86"/>
            <p:cNvSpPr txBox="1">
              <a:spLocks noChangeAspect="1" noChangeArrowheads="1"/>
            </p:cNvSpPr>
            <p:nvPr/>
          </p:nvSpPr>
          <p:spPr bwMode="auto">
            <a:xfrm>
              <a:off x="6560847" y="4749425"/>
              <a:ext cx="2807548" cy="3778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altLang="sv-SE" sz="1400" dirty="0">
                  <a:latin typeface="Helvetica" pitchFamily="34" charset="0"/>
                </a:rPr>
                <a:t>Substrate </a:t>
              </a:r>
              <a:r>
                <a:rPr lang="en-US" altLang="sv-SE" sz="1400" dirty="0" smtClean="0">
                  <a:latin typeface="Helvetica" pitchFamily="34" charset="0"/>
                </a:rPr>
                <a:t>tie</a:t>
              </a:r>
              <a:endParaRPr lang="en-US" altLang="sv-SE" dirty="0"/>
            </a:p>
          </p:txBody>
        </p:sp>
      </p:grpSp>
      <p:sp>
        <p:nvSpPr>
          <p:cNvPr id="216" name="Line 14"/>
          <p:cNvSpPr>
            <a:spLocks noChangeAspect="1" noChangeShapeType="1"/>
          </p:cNvSpPr>
          <p:nvPr/>
        </p:nvSpPr>
        <p:spPr bwMode="auto">
          <a:xfrm>
            <a:off x="3406775" y="2781300"/>
            <a:ext cx="2106613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17" name="Line 25"/>
          <p:cNvSpPr>
            <a:spLocks noChangeAspect="1" noChangeShapeType="1"/>
          </p:cNvSpPr>
          <p:nvPr/>
        </p:nvSpPr>
        <p:spPr bwMode="auto">
          <a:xfrm>
            <a:off x="3438525" y="4824413"/>
            <a:ext cx="2112963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18" name="Text Box 82"/>
          <p:cNvSpPr txBox="1">
            <a:spLocks noChangeAspect="1" noChangeArrowheads="1"/>
          </p:cNvSpPr>
          <p:nvPr/>
        </p:nvSpPr>
        <p:spPr bwMode="auto">
          <a:xfrm>
            <a:off x="5545138" y="2592388"/>
            <a:ext cx="974725" cy="5969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/>
              <a:t>V</a:t>
            </a:r>
            <a:r>
              <a:rPr lang="en-US" altLang="sv-SE" sz="1400" baseline="-25000"/>
              <a:t>DD</a:t>
            </a:r>
            <a:endParaRPr lang="en-US" altLang="sv-SE"/>
          </a:p>
        </p:txBody>
      </p:sp>
      <p:sp>
        <p:nvSpPr>
          <p:cNvPr id="219" name="Text Box 83"/>
          <p:cNvSpPr txBox="1">
            <a:spLocks noChangeAspect="1" noChangeArrowheads="1"/>
          </p:cNvSpPr>
          <p:nvPr/>
        </p:nvSpPr>
        <p:spPr bwMode="auto">
          <a:xfrm>
            <a:off x="5545139" y="4682074"/>
            <a:ext cx="597958" cy="366176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 dirty="0"/>
              <a:t>V</a:t>
            </a:r>
            <a:r>
              <a:rPr lang="en-US" altLang="sv-SE" sz="1400" baseline="-25000" dirty="0"/>
              <a:t>SS</a:t>
            </a:r>
            <a:endParaRPr lang="en-US" altLang="sv-SE" dirty="0"/>
          </a:p>
        </p:txBody>
      </p:sp>
      <p:sp>
        <p:nvSpPr>
          <p:cNvPr id="221" name="Text Box 84"/>
          <p:cNvSpPr txBox="1">
            <a:spLocks noChangeAspect="1" noChangeArrowheads="1"/>
          </p:cNvSpPr>
          <p:nvPr/>
        </p:nvSpPr>
        <p:spPr bwMode="auto">
          <a:xfrm>
            <a:off x="5818490" y="3674883"/>
            <a:ext cx="817563" cy="3323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 dirty="0" smtClean="0"/>
              <a:t>OUT</a:t>
            </a:r>
            <a:endParaRPr lang="en-US" altLang="sv-SE" dirty="0"/>
          </a:p>
        </p:txBody>
      </p:sp>
      <p:grpSp>
        <p:nvGrpSpPr>
          <p:cNvPr id="222" name="Group 221"/>
          <p:cNvGrpSpPr/>
          <p:nvPr/>
        </p:nvGrpSpPr>
        <p:grpSpPr>
          <a:xfrm>
            <a:off x="4053110" y="2885697"/>
            <a:ext cx="1172701" cy="1838296"/>
            <a:chOff x="4053110" y="2885697"/>
            <a:chExt cx="1172701" cy="1838296"/>
          </a:xfrm>
        </p:grpSpPr>
        <p:sp>
          <p:nvSpPr>
            <p:cNvPr id="249" name="Rectangle 43"/>
            <p:cNvSpPr>
              <a:spLocks noChangeAspect="1" noChangeArrowheads="1"/>
            </p:cNvSpPr>
            <p:nvPr/>
          </p:nvSpPr>
          <p:spPr bwMode="auto">
            <a:xfrm>
              <a:off x="4053110" y="2885697"/>
              <a:ext cx="1172701" cy="216000"/>
            </a:xfrm>
            <a:prstGeom prst="rect">
              <a:avLst/>
            </a:prstGeom>
            <a:solidFill>
              <a:srgbClr val="FCF305">
                <a:alpha val="80000"/>
              </a:srgbClr>
            </a:solidFill>
            <a:ln w="9525">
              <a:solidFill>
                <a:srgbClr val="FFFF00"/>
              </a:solidFill>
              <a:miter lim="800000"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sv-SE" altLang="sv-SE"/>
            </a:p>
          </p:txBody>
        </p:sp>
        <p:sp>
          <p:nvSpPr>
            <p:cNvPr id="250" name="Rectangle 43"/>
            <p:cNvSpPr>
              <a:spLocks noChangeAspect="1" noChangeArrowheads="1"/>
            </p:cNvSpPr>
            <p:nvPr/>
          </p:nvSpPr>
          <p:spPr bwMode="auto">
            <a:xfrm>
              <a:off x="4053110" y="4507993"/>
              <a:ext cx="1172701" cy="216000"/>
            </a:xfrm>
            <a:prstGeom prst="rect">
              <a:avLst/>
            </a:prstGeom>
            <a:solidFill>
              <a:srgbClr val="00B050">
                <a:alpha val="80000"/>
              </a:srgbClr>
            </a:solidFill>
            <a:ln w="9525">
              <a:solidFill>
                <a:srgbClr val="00B050"/>
              </a:solidFill>
              <a:miter lim="800000"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sv-SE" altLang="sv-SE"/>
            </a:p>
          </p:txBody>
        </p:sp>
      </p:grpSp>
      <p:grpSp>
        <p:nvGrpSpPr>
          <p:cNvPr id="223" name="Group 222"/>
          <p:cNvGrpSpPr/>
          <p:nvPr/>
        </p:nvGrpSpPr>
        <p:grpSpPr>
          <a:xfrm>
            <a:off x="3582363" y="2658702"/>
            <a:ext cx="1595184" cy="2286204"/>
            <a:chOff x="6413138" y="2361246"/>
            <a:chExt cx="1595184" cy="2286204"/>
          </a:xfrm>
        </p:grpSpPr>
        <p:sp>
          <p:nvSpPr>
            <p:cNvPr id="235" name="Line 44"/>
            <p:cNvSpPr>
              <a:spLocks noChangeAspect="1" noChangeShapeType="1"/>
            </p:cNvSpPr>
            <p:nvPr/>
          </p:nvSpPr>
          <p:spPr bwMode="auto">
            <a:xfrm flipH="1">
              <a:off x="6899121" y="2638309"/>
              <a:ext cx="125413" cy="125412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sv-SE"/>
            </a:p>
          </p:txBody>
        </p:sp>
        <p:sp>
          <p:nvSpPr>
            <p:cNvPr id="236" name="Line 45"/>
            <p:cNvSpPr>
              <a:spLocks noChangeAspect="1" noChangeShapeType="1"/>
            </p:cNvSpPr>
            <p:nvPr/>
          </p:nvSpPr>
          <p:spPr bwMode="auto">
            <a:xfrm flipH="1" flipV="1">
              <a:off x="6899121" y="2638309"/>
              <a:ext cx="125413" cy="125412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sv-SE"/>
            </a:p>
          </p:txBody>
        </p:sp>
        <p:sp>
          <p:nvSpPr>
            <p:cNvPr id="237" name="Line 44"/>
            <p:cNvSpPr>
              <a:spLocks noChangeAspect="1" noChangeShapeType="1"/>
            </p:cNvSpPr>
            <p:nvPr/>
          </p:nvSpPr>
          <p:spPr bwMode="auto">
            <a:xfrm flipH="1">
              <a:off x="7882909" y="4244226"/>
              <a:ext cx="125413" cy="125412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sv-SE"/>
            </a:p>
          </p:txBody>
        </p:sp>
        <p:sp>
          <p:nvSpPr>
            <p:cNvPr id="238" name="Line 45"/>
            <p:cNvSpPr>
              <a:spLocks noChangeAspect="1" noChangeShapeType="1"/>
            </p:cNvSpPr>
            <p:nvPr/>
          </p:nvSpPr>
          <p:spPr bwMode="auto">
            <a:xfrm flipH="1" flipV="1">
              <a:off x="7882909" y="4244226"/>
              <a:ext cx="125413" cy="125412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sv-SE"/>
            </a:p>
          </p:txBody>
        </p:sp>
        <p:sp>
          <p:nvSpPr>
            <p:cNvPr id="239" name="Line 44"/>
            <p:cNvSpPr>
              <a:spLocks noChangeAspect="1" noChangeShapeType="1"/>
            </p:cNvSpPr>
            <p:nvPr/>
          </p:nvSpPr>
          <p:spPr bwMode="auto">
            <a:xfrm flipH="1">
              <a:off x="7882909" y="2638309"/>
              <a:ext cx="125413" cy="125412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sv-SE"/>
            </a:p>
          </p:txBody>
        </p:sp>
        <p:sp>
          <p:nvSpPr>
            <p:cNvPr id="240" name="Line 45"/>
            <p:cNvSpPr>
              <a:spLocks noChangeAspect="1" noChangeShapeType="1"/>
            </p:cNvSpPr>
            <p:nvPr/>
          </p:nvSpPr>
          <p:spPr bwMode="auto">
            <a:xfrm flipH="1" flipV="1">
              <a:off x="7882909" y="2638309"/>
              <a:ext cx="125413" cy="125412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sv-SE"/>
            </a:p>
          </p:txBody>
        </p:sp>
        <p:grpSp>
          <p:nvGrpSpPr>
            <p:cNvPr id="241" name="Group 240"/>
            <p:cNvGrpSpPr/>
            <p:nvPr/>
          </p:nvGrpSpPr>
          <p:grpSpPr>
            <a:xfrm>
              <a:off x="6413138" y="4522038"/>
              <a:ext cx="125413" cy="125412"/>
              <a:chOff x="2263499" y="4698611"/>
              <a:chExt cx="125413" cy="125412"/>
            </a:xfrm>
          </p:grpSpPr>
          <p:sp>
            <p:nvSpPr>
              <p:cNvPr id="247" name="Line 44"/>
              <p:cNvSpPr>
                <a:spLocks noChangeAspect="1" noChangeShapeType="1"/>
              </p:cNvSpPr>
              <p:nvPr/>
            </p:nvSpPr>
            <p:spPr bwMode="auto">
              <a:xfrm flipH="1">
                <a:off x="2263499" y="4698611"/>
                <a:ext cx="125413" cy="125412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/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248" name="Line 45"/>
              <p:cNvSpPr>
                <a:spLocks noChangeAspect="1" noChangeShapeType="1"/>
              </p:cNvSpPr>
              <p:nvPr/>
            </p:nvSpPr>
            <p:spPr bwMode="auto">
              <a:xfrm flipH="1" flipV="1">
                <a:off x="2263499" y="4698611"/>
                <a:ext cx="125413" cy="125412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/>
            </p:spPr>
            <p:txBody>
              <a:bodyPr/>
              <a:lstStyle/>
              <a:p>
                <a:endParaRPr lang="sv-SE"/>
              </a:p>
            </p:txBody>
          </p:sp>
        </p:grpSp>
        <p:grpSp>
          <p:nvGrpSpPr>
            <p:cNvPr id="242" name="Group 241"/>
            <p:cNvGrpSpPr/>
            <p:nvPr/>
          </p:nvGrpSpPr>
          <p:grpSpPr>
            <a:xfrm>
              <a:off x="6413138" y="2361246"/>
              <a:ext cx="125413" cy="125412"/>
              <a:chOff x="2263499" y="4698611"/>
              <a:chExt cx="125413" cy="125412"/>
            </a:xfrm>
          </p:grpSpPr>
          <p:sp>
            <p:nvSpPr>
              <p:cNvPr id="245" name="Line 44"/>
              <p:cNvSpPr>
                <a:spLocks noChangeAspect="1" noChangeShapeType="1"/>
              </p:cNvSpPr>
              <p:nvPr/>
            </p:nvSpPr>
            <p:spPr bwMode="auto">
              <a:xfrm flipH="1">
                <a:off x="2263499" y="4698611"/>
                <a:ext cx="125413" cy="125412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/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246" name="Line 45"/>
              <p:cNvSpPr>
                <a:spLocks noChangeAspect="1" noChangeShapeType="1"/>
              </p:cNvSpPr>
              <p:nvPr/>
            </p:nvSpPr>
            <p:spPr bwMode="auto">
              <a:xfrm flipH="1" flipV="1">
                <a:off x="2263499" y="4698611"/>
                <a:ext cx="125413" cy="125412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/>
            </p:spPr>
            <p:txBody>
              <a:bodyPr/>
              <a:lstStyle/>
              <a:p>
                <a:endParaRPr lang="sv-SE"/>
              </a:p>
            </p:txBody>
          </p:sp>
        </p:grpSp>
        <p:sp>
          <p:nvSpPr>
            <p:cNvPr id="243" name="Line 44"/>
            <p:cNvSpPr>
              <a:spLocks noChangeAspect="1" noChangeShapeType="1"/>
            </p:cNvSpPr>
            <p:nvPr/>
          </p:nvSpPr>
          <p:spPr bwMode="auto">
            <a:xfrm flipH="1">
              <a:off x="6899121" y="4244226"/>
              <a:ext cx="125413" cy="12541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sv-SE"/>
            </a:p>
          </p:txBody>
        </p:sp>
        <p:sp>
          <p:nvSpPr>
            <p:cNvPr id="244" name="Line 45"/>
            <p:cNvSpPr>
              <a:spLocks noChangeAspect="1" noChangeShapeType="1"/>
            </p:cNvSpPr>
            <p:nvPr/>
          </p:nvSpPr>
          <p:spPr bwMode="auto">
            <a:xfrm flipH="1" flipV="1">
              <a:off x="6899121" y="4244226"/>
              <a:ext cx="125413" cy="12541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sv-SE"/>
            </a:p>
          </p:txBody>
        </p:sp>
      </p:grpSp>
      <p:sp>
        <p:nvSpPr>
          <p:cNvPr id="224" name="Line 40"/>
          <p:cNvSpPr>
            <a:spLocks noChangeAspect="1" noChangeShapeType="1"/>
          </p:cNvSpPr>
          <p:nvPr/>
        </p:nvSpPr>
        <p:spPr bwMode="auto">
          <a:xfrm>
            <a:off x="4625170" y="2818823"/>
            <a:ext cx="0" cy="1967677"/>
          </a:xfrm>
          <a:prstGeom prst="line">
            <a:avLst/>
          </a:prstGeom>
          <a:noFill/>
          <a:ln w="114300">
            <a:solidFill>
              <a:srgbClr val="DD0806">
                <a:alpha val="80000"/>
              </a:srgbClr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grpSp>
        <p:nvGrpSpPr>
          <p:cNvPr id="225" name="Group 224"/>
          <p:cNvGrpSpPr/>
          <p:nvPr/>
        </p:nvGrpSpPr>
        <p:grpSpPr>
          <a:xfrm>
            <a:off x="4516865" y="3733454"/>
            <a:ext cx="188913" cy="188912"/>
            <a:chOff x="8515157" y="2230461"/>
            <a:chExt cx="188913" cy="188912"/>
          </a:xfrm>
          <a:noFill/>
        </p:grpSpPr>
        <p:sp>
          <p:nvSpPr>
            <p:cNvPr id="232" name="Rectangle 43"/>
            <p:cNvSpPr>
              <a:spLocks noChangeAspect="1" noChangeArrowheads="1"/>
            </p:cNvSpPr>
            <p:nvPr/>
          </p:nvSpPr>
          <p:spPr bwMode="auto">
            <a:xfrm>
              <a:off x="8515157" y="2230461"/>
              <a:ext cx="188913" cy="188912"/>
            </a:xfrm>
            <a:prstGeom prst="rect">
              <a:avLst/>
            </a:prstGeom>
            <a:solidFill>
              <a:srgbClr val="DD0806">
                <a:alpha val="80000"/>
              </a:srgbClr>
            </a:solidFill>
            <a:ln w="9525">
              <a:solidFill>
                <a:srgbClr val="CC3300"/>
              </a:solidFill>
              <a:miter lim="800000"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sv-SE" altLang="sv-SE"/>
            </a:p>
          </p:txBody>
        </p:sp>
        <p:sp>
          <p:nvSpPr>
            <p:cNvPr id="233" name="Line 44"/>
            <p:cNvSpPr>
              <a:spLocks noChangeAspect="1" noChangeShapeType="1"/>
            </p:cNvSpPr>
            <p:nvPr/>
          </p:nvSpPr>
          <p:spPr bwMode="auto">
            <a:xfrm flipH="1">
              <a:off x="8546907" y="2262211"/>
              <a:ext cx="125413" cy="125412"/>
            </a:xfrm>
            <a:prstGeom prst="line">
              <a:avLst/>
            </a:prstGeom>
            <a:grpFill/>
            <a:ln w="12700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sv-SE"/>
            </a:p>
          </p:txBody>
        </p:sp>
        <p:sp>
          <p:nvSpPr>
            <p:cNvPr id="234" name="Line 45"/>
            <p:cNvSpPr>
              <a:spLocks noChangeAspect="1" noChangeShapeType="1"/>
            </p:cNvSpPr>
            <p:nvPr/>
          </p:nvSpPr>
          <p:spPr bwMode="auto">
            <a:xfrm flipH="1" flipV="1">
              <a:off x="8546907" y="2262211"/>
              <a:ext cx="125413" cy="125412"/>
            </a:xfrm>
            <a:prstGeom prst="line">
              <a:avLst/>
            </a:prstGeom>
            <a:grpFill/>
            <a:ln w="12700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sv-SE"/>
            </a:p>
          </p:txBody>
        </p:sp>
      </p:grpSp>
      <p:grpSp>
        <p:nvGrpSpPr>
          <p:cNvPr id="226" name="Group 225"/>
          <p:cNvGrpSpPr/>
          <p:nvPr/>
        </p:nvGrpSpPr>
        <p:grpSpPr>
          <a:xfrm>
            <a:off x="3987451" y="2673255"/>
            <a:ext cx="727247" cy="2271519"/>
            <a:chOff x="3987451" y="2673255"/>
            <a:chExt cx="727247" cy="2271519"/>
          </a:xfrm>
        </p:grpSpPr>
        <p:sp>
          <p:nvSpPr>
            <p:cNvPr id="227" name="Line 42"/>
            <p:cNvSpPr>
              <a:spLocks noChangeAspect="1" noChangeShapeType="1"/>
            </p:cNvSpPr>
            <p:nvPr/>
          </p:nvSpPr>
          <p:spPr bwMode="auto">
            <a:xfrm flipH="1" flipV="1">
              <a:off x="3987451" y="3829313"/>
              <a:ext cx="727247" cy="0"/>
            </a:xfrm>
            <a:prstGeom prst="line">
              <a:avLst/>
            </a:prstGeom>
            <a:noFill/>
            <a:ln w="114300">
              <a:solidFill>
                <a:srgbClr val="3399FF">
                  <a:alpha val="80000"/>
                </a:srgbClr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230" name="Line 34"/>
            <p:cNvSpPr>
              <a:spLocks noChangeAspect="1" noChangeShapeType="1"/>
            </p:cNvSpPr>
            <p:nvPr/>
          </p:nvSpPr>
          <p:spPr bwMode="auto">
            <a:xfrm>
              <a:off x="4134465" y="2673255"/>
              <a:ext cx="0" cy="423864"/>
            </a:xfrm>
            <a:prstGeom prst="line">
              <a:avLst/>
            </a:prstGeom>
            <a:noFill/>
            <a:ln w="114300">
              <a:solidFill>
                <a:srgbClr val="3399FF">
                  <a:alpha val="80000"/>
                </a:srgbClr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231" name="Line 34"/>
            <p:cNvSpPr>
              <a:spLocks noChangeAspect="1" noChangeShapeType="1"/>
            </p:cNvSpPr>
            <p:nvPr/>
          </p:nvSpPr>
          <p:spPr bwMode="auto">
            <a:xfrm>
              <a:off x="4133037" y="4520112"/>
              <a:ext cx="0" cy="424662"/>
            </a:xfrm>
            <a:prstGeom prst="line">
              <a:avLst/>
            </a:prstGeom>
            <a:noFill/>
            <a:ln w="114300">
              <a:solidFill>
                <a:srgbClr val="3399FF">
                  <a:alpha val="80000"/>
                </a:srgbClr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</p:grpSp>
      <p:sp>
        <p:nvSpPr>
          <p:cNvPr id="171" name="Right Arrow 170"/>
          <p:cNvSpPr/>
          <p:nvPr/>
        </p:nvSpPr>
        <p:spPr bwMode="auto">
          <a:xfrm rot="8648267">
            <a:off x="5967718" y="2604392"/>
            <a:ext cx="1005202" cy="472744"/>
          </a:xfrm>
          <a:prstGeom prst="rightArrow">
            <a:avLst/>
          </a:prstGeom>
          <a:solidFill>
            <a:srgbClr val="0070C0"/>
          </a:solidFill>
          <a:ln w="114300">
            <a:solidFill>
              <a:srgbClr val="0070C0"/>
            </a:solidFill>
            <a:round/>
            <a:headEnd/>
            <a:tailEnd/>
          </a:ln>
          <a:extLst/>
        </p:spPr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24" name="Line 34"/>
          <p:cNvSpPr>
            <a:spLocks noChangeShapeType="1"/>
          </p:cNvSpPr>
          <p:nvPr/>
        </p:nvSpPr>
        <p:spPr bwMode="auto">
          <a:xfrm>
            <a:off x="5028632" y="3008159"/>
            <a:ext cx="504000" cy="628"/>
          </a:xfrm>
          <a:prstGeom prst="line">
            <a:avLst/>
          </a:prstGeom>
          <a:noFill/>
          <a:ln w="114300">
            <a:solidFill>
              <a:srgbClr val="3399FF">
                <a:alpha val="80000"/>
              </a:srgbClr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37" name="Line 34"/>
          <p:cNvSpPr>
            <a:spLocks noChangeShapeType="1"/>
          </p:cNvSpPr>
          <p:nvPr/>
        </p:nvSpPr>
        <p:spPr bwMode="auto">
          <a:xfrm>
            <a:off x="5028632" y="4602179"/>
            <a:ext cx="504000" cy="628"/>
          </a:xfrm>
          <a:prstGeom prst="line">
            <a:avLst/>
          </a:prstGeom>
          <a:noFill/>
          <a:ln w="114300">
            <a:solidFill>
              <a:srgbClr val="3399FF">
                <a:alpha val="80000"/>
              </a:srgbClr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grpSp>
        <p:nvGrpSpPr>
          <p:cNvPr id="152" name="Group 151"/>
          <p:cNvGrpSpPr/>
          <p:nvPr/>
        </p:nvGrpSpPr>
        <p:grpSpPr>
          <a:xfrm>
            <a:off x="2236133" y="3479028"/>
            <a:ext cx="4993826" cy="634391"/>
            <a:chOff x="2706163" y="3487266"/>
            <a:chExt cx="2184400" cy="634391"/>
          </a:xfrm>
        </p:grpSpPr>
        <p:sp>
          <p:nvSpPr>
            <p:cNvPr id="153" name="Line 32"/>
            <p:cNvSpPr>
              <a:spLocks noChangeAspect="1" noChangeShapeType="1"/>
            </p:cNvSpPr>
            <p:nvPr/>
          </p:nvSpPr>
          <p:spPr bwMode="auto">
            <a:xfrm>
              <a:off x="2706163" y="3487266"/>
              <a:ext cx="2184400" cy="0"/>
            </a:xfrm>
            <a:prstGeom prst="line">
              <a:avLst/>
            </a:prstGeom>
            <a:noFill/>
            <a:ln w="114300">
              <a:solidFill>
                <a:srgbClr val="3399FF">
                  <a:alpha val="80000"/>
                </a:srgbClr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154" name="Line 32"/>
            <p:cNvSpPr>
              <a:spLocks noChangeAspect="1" noChangeShapeType="1"/>
            </p:cNvSpPr>
            <p:nvPr/>
          </p:nvSpPr>
          <p:spPr bwMode="auto">
            <a:xfrm>
              <a:off x="2706163" y="4121657"/>
              <a:ext cx="2184400" cy="0"/>
            </a:xfrm>
            <a:prstGeom prst="line">
              <a:avLst/>
            </a:prstGeom>
            <a:noFill/>
            <a:ln w="114300">
              <a:solidFill>
                <a:srgbClr val="3399FF">
                  <a:alpha val="80000"/>
                </a:srgbClr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</p:grpSp>
      <p:sp>
        <p:nvSpPr>
          <p:cNvPr id="289" name="Text Box 87"/>
          <p:cNvSpPr txBox="1">
            <a:spLocks noChangeAspect="1" noChangeArrowheads="1"/>
          </p:cNvSpPr>
          <p:nvPr/>
        </p:nvSpPr>
        <p:spPr bwMode="auto">
          <a:xfrm>
            <a:off x="583635" y="3610342"/>
            <a:ext cx="2190750" cy="6790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sv-SE" altLang="sv-SE" sz="1400" dirty="0" err="1" smtClean="0">
                <a:latin typeface="Helvetica" pitchFamily="34" charset="0"/>
              </a:rPr>
              <a:t>How</a:t>
            </a:r>
            <a:r>
              <a:rPr lang="sv-SE" altLang="sv-SE" sz="1400" dirty="0" smtClean="0">
                <a:latin typeface="Helvetica" pitchFamily="34" charset="0"/>
              </a:rPr>
              <a:t> do </a:t>
            </a:r>
            <a:r>
              <a:rPr lang="sv-SE" altLang="sv-SE" sz="1400" dirty="0" err="1" smtClean="0">
                <a:latin typeface="Helvetica" pitchFamily="34" charset="0"/>
              </a:rPr>
              <a:t>we</a:t>
            </a:r>
            <a:r>
              <a:rPr lang="sv-SE" altLang="sv-SE" sz="1400" dirty="0" smtClean="0">
                <a:latin typeface="Helvetica" pitchFamily="34" charset="0"/>
              </a:rPr>
              <a:t> get </a:t>
            </a:r>
            <a:r>
              <a:rPr lang="sv-SE" altLang="sv-SE" sz="1400" dirty="0" err="1" smtClean="0">
                <a:latin typeface="Helvetica" pitchFamily="34" charset="0"/>
              </a:rPr>
              <a:t>through</a:t>
            </a:r>
            <a:r>
              <a:rPr lang="sv-SE" altLang="sv-SE" sz="1400" dirty="0" smtClean="0">
                <a:latin typeface="Helvetica" pitchFamily="34" charset="0"/>
              </a:rPr>
              <a:t> </a:t>
            </a:r>
            <a:r>
              <a:rPr lang="sv-SE" altLang="sv-SE" sz="1400" dirty="0" err="1" smtClean="0">
                <a:latin typeface="Helvetica" pitchFamily="34" charset="0"/>
              </a:rPr>
              <a:t>with</a:t>
            </a:r>
            <a:r>
              <a:rPr lang="sv-SE" altLang="sv-SE" sz="1400" dirty="0" smtClean="0">
                <a:latin typeface="Helvetica" pitchFamily="34" charset="0"/>
              </a:rPr>
              <a:t> </a:t>
            </a:r>
            <a:r>
              <a:rPr lang="sv-SE" altLang="sv-SE" sz="1400" dirty="0" err="1" smtClean="0">
                <a:latin typeface="Helvetica" pitchFamily="34" charset="0"/>
              </a:rPr>
              <a:t>metal</a:t>
            </a:r>
            <a:r>
              <a:rPr lang="sv-SE" altLang="sv-SE" sz="1400" dirty="0" smtClean="0">
                <a:latin typeface="Helvetica" pitchFamily="34" charset="0"/>
              </a:rPr>
              <a:t> </a:t>
            </a:r>
            <a:r>
              <a:rPr lang="sv-SE" altLang="sv-SE" sz="1400" dirty="0" err="1" smtClean="0">
                <a:latin typeface="Helvetica" pitchFamily="34" charset="0"/>
              </a:rPr>
              <a:t>wiring</a:t>
            </a:r>
            <a:r>
              <a:rPr lang="sv-SE" altLang="sv-SE" sz="1400" dirty="0" smtClean="0">
                <a:latin typeface="Helvetica" pitchFamily="34" charset="0"/>
              </a:rPr>
              <a:t>?</a:t>
            </a:r>
            <a:endParaRPr lang="en-US" altLang="sv-SE" dirty="0"/>
          </a:p>
        </p:txBody>
      </p:sp>
      <p:grpSp>
        <p:nvGrpSpPr>
          <p:cNvPr id="294" name="Group 293"/>
          <p:cNvGrpSpPr/>
          <p:nvPr/>
        </p:nvGrpSpPr>
        <p:grpSpPr>
          <a:xfrm>
            <a:off x="5368323" y="3744318"/>
            <a:ext cx="188913" cy="188912"/>
            <a:chOff x="8498681" y="2189271"/>
            <a:chExt cx="188913" cy="188912"/>
          </a:xfrm>
          <a:noFill/>
        </p:grpSpPr>
        <p:sp>
          <p:nvSpPr>
            <p:cNvPr id="295" name="Rectangle 43"/>
            <p:cNvSpPr>
              <a:spLocks noChangeAspect="1" noChangeArrowheads="1"/>
            </p:cNvSpPr>
            <p:nvPr/>
          </p:nvSpPr>
          <p:spPr bwMode="auto">
            <a:xfrm>
              <a:off x="8498681" y="2189271"/>
              <a:ext cx="188913" cy="188912"/>
            </a:xfrm>
            <a:prstGeom prst="rect">
              <a:avLst/>
            </a:prstGeom>
            <a:solidFill>
              <a:srgbClr val="DD0806">
                <a:alpha val="80000"/>
              </a:srgbClr>
            </a:solidFill>
            <a:ln w="9525">
              <a:solidFill>
                <a:srgbClr val="CC3300"/>
              </a:solidFill>
              <a:miter lim="800000"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sv-SE" altLang="sv-SE"/>
            </a:p>
          </p:txBody>
        </p:sp>
        <p:sp>
          <p:nvSpPr>
            <p:cNvPr id="296" name="Line 44"/>
            <p:cNvSpPr>
              <a:spLocks noChangeAspect="1" noChangeShapeType="1"/>
            </p:cNvSpPr>
            <p:nvPr/>
          </p:nvSpPr>
          <p:spPr bwMode="auto">
            <a:xfrm flipH="1">
              <a:off x="8530431" y="2221021"/>
              <a:ext cx="125413" cy="125412"/>
            </a:xfrm>
            <a:prstGeom prst="line">
              <a:avLst/>
            </a:prstGeom>
            <a:grpFill/>
            <a:ln w="12700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sv-SE"/>
            </a:p>
          </p:txBody>
        </p:sp>
        <p:sp>
          <p:nvSpPr>
            <p:cNvPr id="297" name="Line 45"/>
            <p:cNvSpPr>
              <a:spLocks noChangeAspect="1" noChangeShapeType="1"/>
            </p:cNvSpPr>
            <p:nvPr/>
          </p:nvSpPr>
          <p:spPr bwMode="auto">
            <a:xfrm flipH="1" flipV="1">
              <a:off x="8530431" y="2221021"/>
              <a:ext cx="125413" cy="125412"/>
            </a:xfrm>
            <a:prstGeom prst="line">
              <a:avLst/>
            </a:prstGeom>
            <a:grpFill/>
            <a:ln w="12700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sv-SE"/>
            </a:p>
          </p:txBody>
        </p:sp>
      </p:grpSp>
      <p:sp>
        <p:nvSpPr>
          <p:cNvPr id="290" name="Line 34"/>
          <p:cNvSpPr>
            <a:spLocks noChangeShapeType="1"/>
          </p:cNvSpPr>
          <p:nvPr/>
        </p:nvSpPr>
        <p:spPr bwMode="auto">
          <a:xfrm>
            <a:off x="5369197" y="3828999"/>
            <a:ext cx="453005" cy="628"/>
          </a:xfrm>
          <a:prstGeom prst="line">
            <a:avLst/>
          </a:prstGeom>
          <a:noFill/>
          <a:ln w="114300">
            <a:solidFill>
              <a:srgbClr val="3399FF">
                <a:alpha val="80000"/>
              </a:srgbClr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grpSp>
        <p:nvGrpSpPr>
          <p:cNvPr id="220" name="Group 219"/>
          <p:cNvGrpSpPr/>
          <p:nvPr/>
        </p:nvGrpSpPr>
        <p:grpSpPr>
          <a:xfrm>
            <a:off x="3395415" y="2728095"/>
            <a:ext cx="2184400" cy="2159348"/>
            <a:chOff x="3395415" y="2720895"/>
            <a:chExt cx="2184400" cy="2159348"/>
          </a:xfrm>
        </p:grpSpPr>
        <p:sp>
          <p:nvSpPr>
            <p:cNvPr id="251" name="Line 32"/>
            <p:cNvSpPr>
              <a:spLocks noChangeAspect="1" noChangeShapeType="1"/>
            </p:cNvSpPr>
            <p:nvPr/>
          </p:nvSpPr>
          <p:spPr bwMode="auto">
            <a:xfrm>
              <a:off x="3395415" y="2720895"/>
              <a:ext cx="2184400" cy="0"/>
            </a:xfrm>
            <a:prstGeom prst="line">
              <a:avLst/>
            </a:prstGeom>
            <a:noFill/>
            <a:ln w="114300">
              <a:solidFill>
                <a:srgbClr val="3399FF">
                  <a:alpha val="80000"/>
                </a:srgbClr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252" name="Line 32"/>
            <p:cNvSpPr>
              <a:spLocks noChangeAspect="1" noChangeShapeType="1"/>
            </p:cNvSpPr>
            <p:nvPr/>
          </p:nvSpPr>
          <p:spPr bwMode="auto">
            <a:xfrm>
              <a:off x="3395415" y="4880243"/>
              <a:ext cx="2184400" cy="0"/>
            </a:xfrm>
            <a:prstGeom prst="line">
              <a:avLst/>
            </a:prstGeom>
            <a:noFill/>
            <a:ln w="114300">
              <a:solidFill>
                <a:srgbClr val="3399FF">
                  <a:alpha val="80000"/>
                </a:srgbClr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sv-SE" smtClean="0"/>
              <a:t>2016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ED6E5F8-F9E8-41A2-8750-8834BED80EBD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0187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Line 20"/>
          <p:cNvSpPr>
            <a:spLocks noChangeAspect="1" noChangeShapeType="1"/>
          </p:cNvSpPr>
          <p:nvPr/>
        </p:nvSpPr>
        <p:spPr bwMode="auto">
          <a:xfrm rot="16200000" flipH="1">
            <a:off x="3652178" y="3814499"/>
            <a:ext cx="19440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grpSp>
        <p:nvGrpSpPr>
          <p:cNvPr id="186" name="Group 185"/>
          <p:cNvGrpSpPr/>
          <p:nvPr/>
        </p:nvGrpSpPr>
        <p:grpSpPr>
          <a:xfrm rot="16200000">
            <a:off x="4430012" y="2943205"/>
            <a:ext cx="401826" cy="1007646"/>
            <a:chOff x="4200337" y="2789049"/>
            <a:chExt cx="401826" cy="1007646"/>
          </a:xfrm>
        </p:grpSpPr>
        <p:sp>
          <p:nvSpPr>
            <p:cNvPr id="187" name="Line 15"/>
            <p:cNvSpPr>
              <a:spLocks noChangeAspect="1" noChangeShapeType="1"/>
            </p:cNvSpPr>
            <p:nvPr/>
          </p:nvSpPr>
          <p:spPr bwMode="auto">
            <a:xfrm>
              <a:off x="4594414" y="2789049"/>
              <a:ext cx="0" cy="314325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188" name="Line 16"/>
            <p:cNvSpPr>
              <a:spLocks noChangeAspect="1" noChangeShapeType="1"/>
            </p:cNvSpPr>
            <p:nvPr/>
          </p:nvSpPr>
          <p:spPr bwMode="auto">
            <a:xfrm flipH="1">
              <a:off x="4405501" y="3095625"/>
              <a:ext cx="188913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189" name="Line 17"/>
            <p:cNvSpPr>
              <a:spLocks noChangeAspect="1" noChangeShapeType="1"/>
            </p:cNvSpPr>
            <p:nvPr/>
          </p:nvSpPr>
          <p:spPr bwMode="auto">
            <a:xfrm>
              <a:off x="4413250" y="3095625"/>
              <a:ext cx="0" cy="376238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190" name="Line 18"/>
            <p:cNvSpPr>
              <a:spLocks noChangeAspect="1" noChangeShapeType="1"/>
            </p:cNvSpPr>
            <p:nvPr/>
          </p:nvSpPr>
          <p:spPr bwMode="auto">
            <a:xfrm flipV="1">
              <a:off x="4405501" y="3471863"/>
              <a:ext cx="188913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191" name="Line 19"/>
            <p:cNvSpPr>
              <a:spLocks noChangeAspect="1" noChangeShapeType="1"/>
            </p:cNvSpPr>
            <p:nvPr/>
          </p:nvSpPr>
          <p:spPr bwMode="auto">
            <a:xfrm>
              <a:off x="4602163" y="3464907"/>
              <a:ext cx="0" cy="331788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193" name="Oval 22"/>
            <p:cNvSpPr>
              <a:spLocks noChangeAspect="1" noChangeArrowheads="1"/>
            </p:cNvSpPr>
            <p:nvPr/>
          </p:nvSpPr>
          <p:spPr bwMode="auto">
            <a:xfrm>
              <a:off x="4200337" y="3228787"/>
              <a:ext cx="108000" cy="106500"/>
            </a:xfrm>
            <a:prstGeom prst="ellipse">
              <a:avLst/>
            </a:prstGeom>
            <a:solidFill>
              <a:srgbClr val="FFFFFF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sv-SE" altLang="sv-SE"/>
            </a:p>
          </p:txBody>
        </p:sp>
        <p:sp>
          <p:nvSpPr>
            <p:cNvPr id="194" name="Line 76"/>
            <p:cNvSpPr>
              <a:spLocks noChangeAspect="1" noChangeShapeType="1"/>
            </p:cNvSpPr>
            <p:nvPr/>
          </p:nvSpPr>
          <p:spPr bwMode="auto">
            <a:xfrm>
              <a:off x="4319588" y="3095625"/>
              <a:ext cx="0" cy="376238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</p:grpSp>
      <p:sp>
        <p:nvSpPr>
          <p:cNvPr id="157" name="Oval 29"/>
          <p:cNvSpPr>
            <a:spLocks noChangeAspect="1" noChangeArrowheads="1"/>
          </p:cNvSpPr>
          <p:nvPr/>
        </p:nvSpPr>
        <p:spPr bwMode="auto">
          <a:xfrm>
            <a:off x="5090289" y="3809912"/>
            <a:ext cx="65087" cy="65087"/>
          </a:xfrm>
          <a:prstGeom prst="ellipse">
            <a:avLst/>
          </a:prstGeom>
          <a:solidFill>
            <a:srgbClr val="000000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158" name="Line 30"/>
          <p:cNvSpPr>
            <a:spLocks noChangeAspect="1" noChangeShapeType="1"/>
          </p:cNvSpPr>
          <p:nvPr/>
        </p:nvSpPr>
        <p:spPr bwMode="auto">
          <a:xfrm>
            <a:off x="5124695" y="3842455"/>
            <a:ext cx="360083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33" name="Line 21"/>
          <p:cNvSpPr>
            <a:spLocks noChangeAspect="1" noChangeShapeType="1"/>
          </p:cNvSpPr>
          <p:nvPr/>
        </p:nvSpPr>
        <p:spPr bwMode="auto">
          <a:xfrm>
            <a:off x="5113163" y="3263973"/>
            <a:ext cx="0" cy="11160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38" name="Line 24"/>
          <p:cNvSpPr>
            <a:spLocks noChangeAspect="1" noChangeShapeType="1"/>
          </p:cNvSpPr>
          <p:nvPr/>
        </p:nvSpPr>
        <p:spPr bwMode="auto">
          <a:xfrm rot="5400000" flipH="1">
            <a:off x="3888377" y="4603133"/>
            <a:ext cx="470166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4118" name="Oval 26"/>
          <p:cNvSpPr>
            <a:spLocks noChangeAspect="1" noChangeArrowheads="1"/>
          </p:cNvSpPr>
          <p:nvPr/>
        </p:nvSpPr>
        <p:spPr bwMode="auto">
          <a:xfrm rot="5400000">
            <a:off x="4095324" y="4794250"/>
            <a:ext cx="63500" cy="63500"/>
          </a:xfrm>
          <a:prstGeom prst="ellipse">
            <a:avLst/>
          </a:prstGeom>
          <a:solidFill>
            <a:srgbClr val="000000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100" name="Rectangle 43"/>
          <p:cNvSpPr>
            <a:spLocks noChangeArrowheads="1"/>
          </p:cNvSpPr>
          <p:nvPr/>
        </p:nvSpPr>
        <p:spPr bwMode="auto">
          <a:xfrm>
            <a:off x="4028396" y="4493330"/>
            <a:ext cx="216000" cy="504000"/>
          </a:xfrm>
          <a:prstGeom prst="rect">
            <a:avLst/>
          </a:prstGeom>
          <a:solidFill>
            <a:srgbClr val="00B050">
              <a:alpha val="80000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4120" name="Oval 28"/>
          <p:cNvSpPr>
            <a:spLocks noChangeAspect="1" noChangeArrowheads="1"/>
          </p:cNvSpPr>
          <p:nvPr/>
        </p:nvSpPr>
        <p:spPr bwMode="auto">
          <a:xfrm rot="5400000">
            <a:off x="4091711" y="2763073"/>
            <a:ext cx="63500" cy="63500"/>
          </a:xfrm>
          <a:prstGeom prst="ellipse">
            <a:avLst/>
          </a:prstGeom>
          <a:solidFill>
            <a:srgbClr val="000000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39" name="Line 24"/>
          <p:cNvSpPr>
            <a:spLocks noChangeAspect="1" noChangeShapeType="1"/>
          </p:cNvSpPr>
          <p:nvPr/>
        </p:nvSpPr>
        <p:spPr bwMode="auto">
          <a:xfrm rot="5400000" flipH="1">
            <a:off x="3879148" y="3015086"/>
            <a:ext cx="488623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02" name="Rectangle 43"/>
          <p:cNvSpPr>
            <a:spLocks noChangeArrowheads="1"/>
          </p:cNvSpPr>
          <p:nvPr/>
        </p:nvSpPr>
        <p:spPr bwMode="auto">
          <a:xfrm>
            <a:off x="4034627" y="2643216"/>
            <a:ext cx="216000" cy="504000"/>
          </a:xfrm>
          <a:prstGeom prst="rect">
            <a:avLst/>
          </a:prstGeom>
          <a:solidFill>
            <a:srgbClr val="FCF305">
              <a:alpha val="80000"/>
            </a:srgbClr>
          </a:solidFill>
          <a:ln w="9525">
            <a:solidFill>
              <a:srgbClr val="FFFF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82" name="Text Box 87"/>
          <p:cNvSpPr txBox="1">
            <a:spLocks noChangeAspect="1" noChangeArrowheads="1"/>
          </p:cNvSpPr>
          <p:nvPr/>
        </p:nvSpPr>
        <p:spPr bwMode="auto">
          <a:xfrm>
            <a:off x="3201002" y="2277718"/>
            <a:ext cx="2190750" cy="346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sv-SE" altLang="sv-SE" sz="1400" dirty="0">
                <a:latin typeface="Helvetica" pitchFamily="34" charset="0"/>
              </a:rPr>
              <a:t>Well </a:t>
            </a:r>
            <a:r>
              <a:rPr lang="sv-SE" altLang="sv-SE" sz="1400" dirty="0" err="1" smtClean="0">
                <a:latin typeface="Helvetica" pitchFamily="34" charset="0"/>
              </a:rPr>
              <a:t>tie</a:t>
            </a:r>
            <a:endParaRPr lang="en-US" altLang="sv-SE" dirty="0"/>
          </a:p>
        </p:txBody>
      </p:sp>
      <p:sp>
        <p:nvSpPr>
          <p:cNvPr id="42" name="Rectangle 13"/>
          <p:cNvSpPr>
            <a:spLocks noChangeAspect="1" noChangeArrowheads="1"/>
          </p:cNvSpPr>
          <p:nvPr/>
        </p:nvSpPr>
        <p:spPr bwMode="auto">
          <a:xfrm>
            <a:off x="3511082" y="2587506"/>
            <a:ext cx="250825" cy="252413"/>
          </a:xfrm>
          <a:prstGeom prst="rect">
            <a:avLst/>
          </a:prstGeom>
          <a:solidFill>
            <a:srgbClr val="008000"/>
          </a:solidFill>
          <a:ln w="9525">
            <a:solidFill>
              <a:srgbClr val="008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76" name="Rectangle 12"/>
          <p:cNvSpPr>
            <a:spLocks noChangeAspect="1" noChangeArrowheads="1"/>
          </p:cNvSpPr>
          <p:nvPr/>
        </p:nvSpPr>
        <p:spPr bwMode="auto">
          <a:xfrm>
            <a:off x="3511877" y="4746971"/>
            <a:ext cx="250825" cy="252413"/>
          </a:xfrm>
          <a:prstGeom prst="rect">
            <a:avLst/>
          </a:prstGeom>
          <a:solidFill>
            <a:srgbClr val="FFFF00">
              <a:alpha val="80000"/>
            </a:srgbClr>
          </a:solidFill>
          <a:ln w="9525">
            <a:solidFill>
              <a:srgbClr val="FFFF00">
                <a:alpha val="80000"/>
              </a:srgbClr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101" name="Text Box 86"/>
          <p:cNvSpPr txBox="1">
            <a:spLocks noChangeAspect="1" noChangeArrowheads="1"/>
          </p:cNvSpPr>
          <p:nvPr/>
        </p:nvSpPr>
        <p:spPr bwMode="auto">
          <a:xfrm>
            <a:off x="3201002" y="5049421"/>
            <a:ext cx="2807548" cy="377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 dirty="0">
                <a:latin typeface="Helvetica" pitchFamily="34" charset="0"/>
              </a:rPr>
              <a:t>Substrate </a:t>
            </a:r>
            <a:r>
              <a:rPr lang="en-US" altLang="sv-SE" sz="1400" dirty="0" smtClean="0">
                <a:latin typeface="Helvetica" pitchFamily="34" charset="0"/>
              </a:rPr>
              <a:t>tie</a:t>
            </a:r>
            <a:endParaRPr lang="en-US" altLang="sv-SE" dirty="0"/>
          </a:p>
        </p:txBody>
      </p:sp>
      <p:sp>
        <p:nvSpPr>
          <p:cNvPr id="4106" name="Line 14"/>
          <p:cNvSpPr>
            <a:spLocks noChangeAspect="1" noChangeShapeType="1"/>
          </p:cNvSpPr>
          <p:nvPr/>
        </p:nvSpPr>
        <p:spPr bwMode="auto">
          <a:xfrm>
            <a:off x="3406775" y="2781300"/>
            <a:ext cx="2106613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4117" name="Line 25"/>
          <p:cNvSpPr>
            <a:spLocks noChangeAspect="1" noChangeShapeType="1"/>
          </p:cNvSpPr>
          <p:nvPr/>
        </p:nvSpPr>
        <p:spPr bwMode="auto">
          <a:xfrm>
            <a:off x="3438525" y="4824413"/>
            <a:ext cx="2112963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4107" name="Line 15"/>
          <p:cNvSpPr>
            <a:spLocks noChangeAspect="1" noChangeShapeType="1"/>
          </p:cNvSpPr>
          <p:nvPr/>
        </p:nvSpPr>
        <p:spPr bwMode="auto">
          <a:xfrm rot="16200000">
            <a:off x="4272874" y="3095468"/>
            <a:ext cx="0" cy="314325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4111" name="Line 19"/>
          <p:cNvSpPr>
            <a:spLocks noChangeAspect="1" noChangeShapeType="1"/>
          </p:cNvSpPr>
          <p:nvPr/>
        </p:nvSpPr>
        <p:spPr bwMode="auto">
          <a:xfrm rot="16200000">
            <a:off x="4957464" y="3078988"/>
            <a:ext cx="0" cy="331788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4174" name="Text Box 82"/>
          <p:cNvSpPr txBox="1">
            <a:spLocks noChangeAspect="1" noChangeArrowheads="1"/>
          </p:cNvSpPr>
          <p:nvPr/>
        </p:nvSpPr>
        <p:spPr bwMode="auto">
          <a:xfrm>
            <a:off x="5545138" y="2592388"/>
            <a:ext cx="974725" cy="5969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/>
              <a:t>V</a:t>
            </a:r>
            <a:r>
              <a:rPr lang="en-US" altLang="sv-SE" sz="1400" baseline="-25000"/>
              <a:t>DD</a:t>
            </a:r>
            <a:endParaRPr lang="en-US" altLang="sv-SE"/>
          </a:p>
        </p:txBody>
      </p:sp>
      <p:sp>
        <p:nvSpPr>
          <p:cNvPr id="4175" name="Text Box 83"/>
          <p:cNvSpPr txBox="1">
            <a:spLocks noChangeAspect="1" noChangeArrowheads="1"/>
          </p:cNvSpPr>
          <p:nvPr/>
        </p:nvSpPr>
        <p:spPr bwMode="auto">
          <a:xfrm>
            <a:off x="5545139" y="4682074"/>
            <a:ext cx="597958" cy="366176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 dirty="0"/>
              <a:t>V</a:t>
            </a:r>
            <a:r>
              <a:rPr lang="en-US" altLang="sv-SE" sz="1400" baseline="-25000" dirty="0"/>
              <a:t>SS</a:t>
            </a:r>
            <a:endParaRPr lang="en-US" altLang="sv-SE" dirty="0"/>
          </a:p>
        </p:txBody>
      </p:sp>
      <p:sp>
        <p:nvSpPr>
          <p:cNvPr id="4180" name="Rectangle 88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pPr eaLnBrk="1" hangingPunct="1"/>
            <a:r>
              <a:rPr lang="sv-SE" altLang="sv-SE" sz="4000" dirty="0" smtClean="0"/>
              <a:t>The </a:t>
            </a:r>
            <a:r>
              <a:rPr lang="sv-SE" altLang="sv-SE" sz="4000" dirty="0" err="1" smtClean="0"/>
              <a:t>inverter</a:t>
            </a:r>
            <a:r>
              <a:rPr lang="sv-SE" altLang="sv-SE" sz="4000" dirty="0" smtClean="0"/>
              <a:t> -</a:t>
            </a:r>
            <a:br>
              <a:rPr lang="sv-SE" altLang="sv-SE" sz="4000" dirty="0" smtClean="0"/>
            </a:br>
            <a:r>
              <a:rPr lang="sv-SE" altLang="sv-SE" sz="4000" dirty="0" smtClean="0"/>
              <a:t>- from </a:t>
            </a:r>
            <a:r>
              <a:rPr lang="sv-SE" altLang="sv-SE" sz="4000" dirty="0" err="1" smtClean="0"/>
              <a:t>schematic</a:t>
            </a:r>
            <a:r>
              <a:rPr lang="sv-SE" altLang="sv-SE" sz="4000" dirty="0" smtClean="0"/>
              <a:t> to layout</a:t>
            </a:r>
            <a:endParaRPr lang="en-US" altLang="sv-SE" sz="4000" dirty="0" smtClean="0"/>
          </a:p>
        </p:txBody>
      </p:sp>
      <p:sp>
        <p:nvSpPr>
          <p:cNvPr id="4182" name="Rectangle 5"/>
          <p:cNvSpPr>
            <a:spLocks noGrp="1" noChangeArrowheads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mtClean="0"/>
              <a:t>MCC092: Integrated Circuit Design</a:t>
            </a:r>
          </a:p>
        </p:txBody>
      </p:sp>
      <p:sp>
        <p:nvSpPr>
          <p:cNvPr id="4115" name="Line 23"/>
          <p:cNvSpPr>
            <a:spLocks noChangeAspect="1" noChangeShapeType="1"/>
          </p:cNvSpPr>
          <p:nvPr/>
        </p:nvSpPr>
        <p:spPr bwMode="auto">
          <a:xfrm rot="5400000" flipH="1">
            <a:off x="4288750" y="4210868"/>
            <a:ext cx="0" cy="346075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35" name="Line 19"/>
          <p:cNvSpPr>
            <a:spLocks noChangeAspect="1" noChangeShapeType="1"/>
          </p:cNvSpPr>
          <p:nvPr/>
        </p:nvSpPr>
        <p:spPr bwMode="auto">
          <a:xfrm rot="5400000">
            <a:off x="4954289" y="4223137"/>
            <a:ext cx="0" cy="331788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05" name="Line 44"/>
          <p:cNvSpPr>
            <a:spLocks noChangeAspect="1" noChangeShapeType="1"/>
          </p:cNvSpPr>
          <p:nvPr/>
        </p:nvSpPr>
        <p:spPr bwMode="auto">
          <a:xfrm flipH="1">
            <a:off x="3582363" y="4819494"/>
            <a:ext cx="125413" cy="125412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/>
        </p:spPr>
        <p:txBody>
          <a:bodyPr/>
          <a:lstStyle/>
          <a:p>
            <a:endParaRPr lang="sv-SE"/>
          </a:p>
        </p:txBody>
      </p:sp>
      <p:sp>
        <p:nvSpPr>
          <p:cNvPr id="108" name="Line 45"/>
          <p:cNvSpPr>
            <a:spLocks noChangeAspect="1" noChangeShapeType="1"/>
          </p:cNvSpPr>
          <p:nvPr/>
        </p:nvSpPr>
        <p:spPr bwMode="auto">
          <a:xfrm flipH="1" flipV="1">
            <a:off x="3582363" y="4819494"/>
            <a:ext cx="125413" cy="125412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/>
        </p:spPr>
        <p:txBody>
          <a:bodyPr/>
          <a:lstStyle/>
          <a:p>
            <a:endParaRPr lang="sv-SE"/>
          </a:p>
        </p:txBody>
      </p:sp>
      <p:sp>
        <p:nvSpPr>
          <p:cNvPr id="111" name="Line 44"/>
          <p:cNvSpPr>
            <a:spLocks noChangeAspect="1" noChangeShapeType="1"/>
          </p:cNvSpPr>
          <p:nvPr/>
        </p:nvSpPr>
        <p:spPr bwMode="auto">
          <a:xfrm flipH="1">
            <a:off x="3582363" y="2658702"/>
            <a:ext cx="125413" cy="125412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/>
        </p:spPr>
        <p:txBody>
          <a:bodyPr/>
          <a:lstStyle/>
          <a:p>
            <a:endParaRPr lang="sv-SE"/>
          </a:p>
        </p:txBody>
      </p:sp>
      <p:sp>
        <p:nvSpPr>
          <p:cNvPr id="112" name="Line 45"/>
          <p:cNvSpPr>
            <a:spLocks noChangeAspect="1" noChangeShapeType="1"/>
          </p:cNvSpPr>
          <p:nvPr/>
        </p:nvSpPr>
        <p:spPr bwMode="auto">
          <a:xfrm flipH="1" flipV="1">
            <a:off x="3582363" y="2658702"/>
            <a:ext cx="125413" cy="125412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/>
        </p:spPr>
        <p:txBody>
          <a:bodyPr/>
          <a:lstStyle/>
          <a:p>
            <a:endParaRPr lang="sv-SE"/>
          </a:p>
        </p:txBody>
      </p:sp>
      <p:sp>
        <p:nvSpPr>
          <p:cNvPr id="128" name="Text Box 87"/>
          <p:cNvSpPr txBox="1">
            <a:spLocks noChangeAspect="1" noChangeArrowheads="1"/>
          </p:cNvSpPr>
          <p:nvPr/>
        </p:nvSpPr>
        <p:spPr bwMode="auto">
          <a:xfrm>
            <a:off x="583635" y="3610342"/>
            <a:ext cx="2190750" cy="6790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sv-SE" altLang="sv-SE" sz="1400" dirty="0" err="1" smtClean="0">
                <a:latin typeface="Helvetica" pitchFamily="34" charset="0"/>
              </a:rPr>
              <a:t>How</a:t>
            </a:r>
            <a:r>
              <a:rPr lang="sv-SE" altLang="sv-SE" sz="1400" dirty="0" smtClean="0">
                <a:latin typeface="Helvetica" pitchFamily="34" charset="0"/>
              </a:rPr>
              <a:t> do </a:t>
            </a:r>
            <a:r>
              <a:rPr lang="sv-SE" altLang="sv-SE" sz="1400" dirty="0" err="1" smtClean="0">
                <a:latin typeface="Helvetica" pitchFamily="34" charset="0"/>
              </a:rPr>
              <a:t>we</a:t>
            </a:r>
            <a:r>
              <a:rPr lang="sv-SE" altLang="sv-SE" sz="1400" dirty="0" smtClean="0">
                <a:latin typeface="Helvetica" pitchFamily="34" charset="0"/>
              </a:rPr>
              <a:t> get </a:t>
            </a:r>
            <a:r>
              <a:rPr lang="sv-SE" altLang="sv-SE" sz="1400" dirty="0" err="1" smtClean="0">
                <a:latin typeface="Helvetica" pitchFamily="34" charset="0"/>
              </a:rPr>
              <a:t>through</a:t>
            </a:r>
            <a:r>
              <a:rPr lang="sv-SE" altLang="sv-SE" sz="1400" dirty="0" smtClean="0">
                <a:latin typeface="Helvetica" pitchFamily="34" charset="0"/>
              </a:rPr>
              <a:t> </a:t>
            </a:r>
            <a:r>
              <a:rPr lang="sv-SE" altLang="sv-SE" sz="1400" dirty="0" err="1" smtClean="0">
                <a:latin typeface="Helvetica" pitchFamily="34" charset="0"/>
              </a:rPr>
              <a:t>with</a:t>
            </a:r>
            <a:r>
              <a:rPr lang="sv-SE" altLang="sv-SE" sz="1400" dirty="0" smtClean="0">
                <a:latin typeface="Helvetica" pitchFamily="34" charset="0"/>
              </a:rPr>
              <a:t> </a:t>
            </a:r>
            <a:r>
              <a:rPr lang="sv-SE" altLang="sv-SE" sz="1400" dirty="0" err="1" smtClean="0">
                <a:latin typeface="Helvetica" pitchFamily="34" charset="0"/>
              </a:rPr>
              <a:t>metal</a:t>
            </a:r>
            <a:r>
              <a:rPr lang="sv-SE" altLang="sv-SE" sz="1400" dirty="0" smtClean="0">
                <a:latin typeface="Helvetica" pitchFamily="34" charset="0"/>
              </a:rPr>
              <a:t> </a:t>
            </a:r>
            <a:r>
              <a:rPr lang="sv-SE" altLang="sv-SE" sz="1400" dirty="0" err="1" smtClean="0">
                <a:latin typeface="Helvetica" pitchFamily="34" charset="0"/>
              </a:rPr>
              <a:t>wiring</a:t>
            </a:r>
            <a:r>
              <a:rPr lang="sv-SE" altLang="sv-SE" sz="1400" dirty="0" smtClean="0">
                <a:latin typeface="Helvetica" pitchFamily="34" charset="0"/>
              </a:rPr>
              <a:t>?</a:t>
            </a:r>
            <a:endParaRPr lang="en-US" altLang="sv-SE" dirty="0"/>
          </a:p>
        </p:txBody>
      </p:sp>
      <p:grpSp>
        <p:nvGrpSpPr>
          <p:cNvPr id="2" name="Group 1"/>
          <p:cNvGrpSpPr/>
          <p:nvPr/>
        </p:nvGrpSpPr>
        <p:grpSpPr>
          <a:xfrm>
            <a:off x="4070256" y="4825585"/>
            <a:ext cx="125413" cy="125412"/>
            <a:chOff x="4220746" y="3343541"/>
            <a:chExt cx="125413" cy="125412"/>
          </a:xfrm>
        </p:grpSpPr>
        <p:sp>
          <p:nvSpPr>
            <p:cNvPr id="103" name="Line 44"/>
            <p:cNvSpPr>
              <a:spLocks noChangeAspect="1" noChangeShapeType="1"/>
            </p:cNvSpPr>
            <p:nvPr/>
          </p:nvSpPr>
          <p:spPr bwMode="auto">
            <a:xfrm flipH="1">
              <a:off x="4220746" y="3343541"/>
              <a:ext cx="125413" cy="125412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sv-SE"/>
            </a:p>
          </p:txBody>
        </p:sp>
        <p:sp>
          <p:nvSpPr>
            <p:cNvPr id="109" name="Line 45"/>
            <p:cNvSpPr>
              <a:spLocks noChangeAspect="1" noChangeShapeType="1"/>
            </p:cNvSpPr>
            <p:nvPr/>
          </p:nvSpPr>
          <p:spPr bwMode="auto">
            <a:xfrm flipH="1" flipV="1">
              <a:off x="4220746" y="3343541"/>
              <a:ext cx="125413" cy="125412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sv-SE"/>
            </a:p>
          </p:txBody>
        </p:sp>
      </p:grpSp>
      <p:grpSp>
        <p:nvGrpSpPr>
          <p:cNvPr id="114" name="Group 113"/>
          <p:cNvGrpSpPr/>
          <p:nvPr/>
        </p:nvGrpSpPr>
        <p:grpSpPr>
          <a:xfrm>
            <a:off x="4067093" y="2670431"/>
            <a:ext cx="125413" cy="125412"/>
            <a:chOff x="4220746" y="3343541"/>
            <a:chExt cx="125413" cy="125412"/>
          </a:xfrm>
        </p:grpSpPr>
        <p:sp>
          <p:nvSpPr>
            <p:cNvPr id="129" name="Line 44"/>
            <p:cNvSpPr>
              <a:spLocks noChangeAspect="1" noChangeShapeType="1"/>
            </p:cNvSpPr>
            <p:nvPr/>
          </p:nvSpPr>
          <p:spPr bwMode="auto">
            <a:xfrm flipH="1">
              <a:off x="4220746" y="3343541"/>
              <a:ext cx="125413" cy="125412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sv-SE"/>
            </a:p>
          </p:txBody>
        </p:sp>
        <p:sp>
          <p:nvSpPr>
            <p:cNvPr id="130" name="Line 45"/>
            <p:cNvSpPr>
              <a:spLocks noChangeAspect="1" noChangeShapeType="1"/>
            </p:cNvSpPr>
            <p:nvPr/>
          </p:nvSpPr>
          <p:spPr bwMode="auto">
            <a:xfrm flipH="1" flipV="1">
              <a:off x="4220746" y="3343541"/>
              <a:ext cx="125413" cy="125412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sv-SE"/>
            </a:p>
          </p:txBody>
        </p:sp>
      </p:grpSp>
      <p:sp>
        <p:nvSpPr>
          <p:cNvPr id="90" name="Line 44"/>
          <p:cNvSpPr>
            <a:spLocks noChangeAspect="1" noChangeShapeType="1"/>
          </p:cNvSpPr>
          <p:nvPr/>
        </p:nvSpPr>
        <p:spPr bwMode="auto">
          <a:xfrm flipH="1">
            <a:off x="5052134" y="4311019"/>
            <a:ext cx="125413" cy="125412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/>
        </p:spPr>
        <p:txBody>
          <a:bodyPr/>
          <a:lstStyle/>
          <a:p>
            <a:endParaRPr lang="sv-SE"/>
          </a:p>
        </p:txBody>
      </p:sp>
      <p:sp>
        <p:nvSpPr>
          <p:cNvPr id="91" name="Line 45"/>
          <p:cNvSpPr>
            <a:spLocks noChangeAspect="1" noChangeShapeType="1"/>
          </p:cNvSpPr>
          <p:nvPr/>
        </p:nvSpPr>
        <p:spPr bwMode="auto">
          <a:xfrm flipH="1" flipV="1">
            <a:off x="5052134" y="4311019"/>
            <a:ext cx="125413" cy="125412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/>
        </p:spPr>
        <p:txBody>
          <a:bodyPr/>
          <a:lstStyle/>
          <a:p>
            <a:endParaRPr lang="sv-SE"/>
          </a:p>
        </p:txBody>
      </p:sp>
      <p:sp>
        <p:nvSpPr>
          <p:cNvPr id="94" name="Line 44"/>
          <p:cNvSpPr>
            <a:spLocks noChangeAspect="1" noChangeShapeType="1"/>
          </p:cNvSpPr>
          <p:nvPr/>
        </p:nvSpPr>
        <p:spPr bwMode="auto">
          <a:xfrm flipH="1">
            <a:off x="5052134" y="3191141"/>
            <a:ext cx="125413" cy="125412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/>
        </p:spPr>
        <p:txBody>
          <a:bodyPr/>
          <a:lstStyle/>
          <a:p>
            <a:endParaRPr lang="sv-SE"/>
          </a:p>
        </p:txBody>
      </p:sp>
      <p:sp>
        <p:nvSpPr>
          <p:cNvPr id="95" name="Line 45"/>
          <p:cNvSpPr>
            <a:spLocks noChangeAspect="1" noChangeShapeType="1"/>
          </p:cNvSpPr>
          <p:nvPr/>
        </p:nvSpPr>
        <p:spPr bwMode="auto">
          <a:xfrm flipH="1" flipV="1">
            <a:off x="5052134" y="3191141"/>
            <a:ext cx="125413" cy="125412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/>
        </p:spPr>
        <p:txBody>
          <a:bodyPr/>
          <a:lstStyle/>
          <a:p>
            <a:endParaRPr lang="sv-SE"/>
          </a:p>
        </p:txBody>
      </p:sp>
      <p:sp>
        <p:nvSpPr>
          <p:cNvPr id="135" name="Text Box 87"/>
          <p:cNvSpPr txBox="1">
            <a:spLocks noChangeAspect="1" noChangeArrowheads="1"/>
          </p:cNvSpPr>
          <p:nvPr/>
        </p:nvSpPr>
        <p:spPr bwMode="auto">
          <a:xfrm>
            <a:off x="6441587" y="2092931"/>
            <a:ext cx="2190750" cy="6790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sv-SE" altLang="sv-SE" sz="1400" dirty="0" smtClean="0">
                <a:latin typeface="Helvetica" pitchFamily="34" charset="0"/>
              </a:rPr>
              <a:t>Active </a:t>
            </a:r>
            <a:r>
              <a:rPr lang="sv-SE" altLang="sv-SE" sz="1400" dirty="0" err="1" smtClean="0">
                <a:latin typeface="Helvetica" pitchFamily="34" charset="0"/>
              </a:rPr>
              <a:t>supply</a:t>
            </a:r>
            <a:r>
              <a:rPr lang="sv-SE" altLang="sv-SE" sz="1400" dirty="0" smtClean="0">
                <a:latin typeface="Helvetica" pitchFamily="34" charset="0"/>
              </a:rPr>
              <a:t> </a:t>
            </a:r>
            <a:r>
              <a:rPr lang="sv-SE" altLang="sv-SE" sz="1400" dirty="0" err="1" smtClean="0">
                <a:latin typeface="Helvetica" pitchFamily="34" charset="0"/>
              </a:rPr>
              <a:t>straps</a:t>
            </a:r>
            <a:endParaRPr lang="en-US" altLang="sv-SE" dirty="0"/>
          </a:p>
        </p:txBody>
      </p:sp>
      <p:sp>
        <p:nvSpPr>
          <p:cNvPr id="138" name="Right Arrow 137"/>
          <p:cNvSpPr/>
          <p:nvPr/>
        </p:nvSpPr>
        <p:spPr bwMode="auto">
          <a:xfrm rot="670937" flipV="1">
            <a:off x="3289515" y="4000209"/>
            <a:ext cx="572065" cy="472744"/>
          </a:xfrm>
          <a:prstGeom prst="rightArrow">
            <a:avLst/>
          </a:prstGeom>
          <a:solidFill>
            <a:srgbClr val="0070C0"/>
          </a:solidFill>
          <a:ln w="114300">
            <a:solidFill>
              <a:srgbClr val="0070C0"/>
            </a:solidFill>
            <a:round/>
            <a:headEnd/>
            <a:tailEnd/>
          </a:ln>
          <a:extLst/>
        </p:spPr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55" name="Right Arrow 154"/>
          <p:cNvSpPr/>
          <p:nvPr/>
        </p:nvSpPr>
        <p:spPr bwMode="auto">
          <a:xfrm rot="20929063">
            <a:off x="3289514" y="3179356"/>
            <a:ext cx="572065" cy="472744"/>
          </a:xfrm>
          <a:prstGeom prst="rightArrow">
            <a:avLst/>
          </a:prstGeom>
          <a:solidFill>
            <a:srgbClr val="0070C0"/>
          </a:solidFill>
          <a:ln w="114300">
            <a:solidFill>
              <a:srgbClr val="0070C0"/>
            </a:solidFill>
            <a:round/>
            <a:headEnd/>
            <a:tailEnd/>
          </a:ln>
          <a:extLst/>
        </p:spPr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56" name="Text Box 85"/>
          <p:cNvSpPr txBox="1">
            <a:spLocks noChangeAspect="1" noChangeArrowheads="1"/>
          </p:cNvSpPr>
          <p:nvPr/>
        </p:nvSpPr>
        <p:spPr bwMode="auto">
          <a:xfrm>
            <a:off x="3711600" y="3667870"/>
            <a:ext cx="660400" cy="471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sv-SE" altLang="sv-SE" sz="1400" dirty="0"/>
              <a:t>IN</a:t>
            </a:r>
            <a:endParaRPr lang="en-US" altLang="sv-SE" dirty="0"/>
          </a:p>
        </p:txBody>
      </p:sp>
      <p:sp>
        <p:nvSpPr>
          <p:cNvPr id="159" name="Line 31"/>
          <p:cNvSpPr>
            <a:spLocks noChangeShapeType="1"/>
          </p:cNvSpPr>
          <p:nvPr/>
        </p:nvSpPr>
        <p:spPr bwMode="auto">
          <a:xfrm flipH="1">
            <a:off x="4003953" y="3842455"/>
            <a:ext cx="6120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0" name="Oval 29"/>
          <p:cNvSpPr>
            <a:spLocks noChangeAspect="1" noChangeArrowheads="1"/>
          </p:cNvSpPr>
          <p:nvPr/>
        </p:nvSpPr>
        <p:spPr bwMode="auto">
          <a:xfrm>
            <a:off x="4583692" y="3809912"/>
            <a:ext cx="65087" cy="65087"/>
          </a:xfrm>
          <a:prstGeom prst="ellipse">
            <a:avLst/>
          </a:prstGeom>
          <a:solidFill>
            <a:srgbClr val="000000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161" name="Line 31"/>
          <p:cNvSpPr>
            <a:spLocks noChangeShapeType="1"/>
          </p:cNvSpPr>
          <p:nvPr/>
        </p:nvSpPr>
        <p:spPr bwMode="auto">
          <a:xfrm flipH="1">
            <a:off x="3987452" y="3842122"/>
            <a:ext cx="6120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2" name="Text Box 84"/>
          <p:cNvSpPr txBox="1">
            <a:spLocks noChangeAspect="1" noChangeArrowheads="1"/>
          </p:cNvSpPr>
          <p:nvPr/>
        </p:nvSpPr>
        <p:spPr bwMode="auto">
          <a:xfrm>
            <a:off x="5488972" y="3674883"/>
            <a:ext cx="817563" cy="3323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 dirty="0" smtClean="0"/>
              <a:t>OUT</a:t>
            </a:r>
            <a:endParaRPr lang="en-US" altLang="sv-SE" dirty="0"/>
          </a:p>
        </p:txBody>
      </p:sp>
      <p:grpSp>
        <p:nvGrpSpPr>
          <p:cNvPr id="163" name="Group 162"/>
          <p:cNvGrpSpPr/>
          <p:nvPr/>
        </p:nvGrpSpPr>
        <p:grpSpPr>
          <a:xfrm>
            <a:off x="4516865" y="3733454"/>
            <a:ext cx="188913" cy="188912"/>
            <a:chOff x="8515157" y="2230461"/>
            <a:chExt cx="188913" cy="188912"/>
          </a:xfrm>
          <a:noFill/>
        </p:grpSpPr>
        <p:sp>
          <p:nvSpPr>
            <p:cNvPr id="164" name="Rectangle 43"/>
            <p:cNvSpPr>
              <a:spLocks noChangeAspect="1" noChangeArrowheads="1"/>
            </p:cNvSpPr>
            <p:nvPr/>
          </p:nvSpPr>
          <p:spPr bwMode="auto">
            <a:xfrm>
              <a:off x="8515157" y="2230461"/>
              <a:ext cx="188913" cy="188912"/>
            </a:xfrm>
            <a:prstGeom prst="rect">
              <a:avLst/>
            </a:prstGeom>
            <a:solidFill>
              <a:srgbClr val="DD0806">
                <a:alpha val="80000"/>
              </a:srgbClr>
            </a:solidFill>
            <a:ln w="9525">
              <a:solidFill>
                <a:srgbClr val="CC3300"/>
              </a:solidFill>
              <a:miter lim="800000"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sv-SE" altLang="sv-SE"/>
            </a:p>
          </p:txBody>
        </p:sp>
        <p:sp>
          <p:nvSpPr>
            <p:cNvPr id="165" name="Line 44"/>
            <p:cNvSpPr>
              <a:spLocks noChangeAspect="1" noChangeShapeType="1"/>
            </p:cNvSpPr>
            <p:nvPr/>
          </p:nvSpPr>
          <p:spPr bwMode="auto">
            <a:xfrm flipH="1">
              <a:off x="8546907" y="2262211"/>
              <a:ext cx="125413" cy="125412"/>
            </a:xfrm>
            <a:prstGeom prst="line">
              <a:avLst/>
            </a:prstGeom>
            <a:grpFill/>
            <a:ln w="12700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sv-SE"/>
            </a:p>
          </p:txBody>
        </p:sp>
        <p:sp>
          <p:nvSpPr>
            <p:cNvPr id="166" name="Line 45"/>
            <p:cNvSpPr>
              <a:spLocks noChangeAspect="1" noChangeShapeType="1"/>
            </p:cNvSpPr>
            <p:nvPr/>
          </p:nvSpPr>
          <p:spPr bwMode="auto">
            <a:xfrm flipH="1" flipV="1">
              <a:off x="8546907" y="2262211"/>
              <a:ext cx="125413" cy="125412"/>
            </a:xfrm>
            <a:prstGeom prst="line">
              <a:avLst/>
            </a:prstGeom>
            <a:grpFill/>
            <a:ln w="12700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sv-SE"/>
            </a:p>
          </p:txBody>
        </p:sp>
      </p:grpSp>
      <p:sp>
        <p:nvSpPr>
          <p:cNvPr id="168" name="Line 34"/>
          <p:cNvSpPr>
            <a:spLocks noChangeShapeType="1"/>
          </p:cNvSpPr>
          <p:nvPr/>
        </p:nvSpPr>
        <p:spPr bwMode="auto">
          <a:xfrm>
            <a:off x="5072631" y="3828999"/>
            <a:ext cx="453005" cy="628"/>
          </a:xfrm>
          <a:prstGeom prst="line">
            <a:avLst/>
          </a:prstGeom>
          <a:noFill/>
          <a:ln w="114300">
            <a:solidFill>
              <a:srgbClr val="3399FF">
                <a:alpha val="80000"/>
              </a:srgbClr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grpSp>
        <p:nvGrpSpPr>
          <p:cNvPr id="195" name="Group 194"/>
          <p:cNvGrpSpPr/>
          <p:nvPr/>
        </p:nvGrpSpPr>
        <p:grpSpPr>
          <a:xfrm rot="5400000">
            <a:off x="4493230" y="3744170"/>
            <a:ext cx="279951" cy="1012220"/>
            <a:chOff x="4319588" y="3804444"/>
            <a:chExt cx="279951" cy="1012220"/>
          </a:xfrm>
        </p:grpSpPr>
        <p:sp>
          <p:nvSpPr>
            <p:cNvPr id="196" name="Line 23"/>
            <p:cNvSpPr>
              <a:spLocks noChangeAspect="1" noChangeShapeType="1"/>
            </p:cNvSpPr>
            <p:nvPr/>
          </p:nvSpPr>
          <p:spPr bwMode="auto">
            <a:xfrm flipH="1">
              <a:off x="4594414" y="4470589"/>
              <a:ext cx="0" cy="346075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197" name="Line 58"/>
            <p:cNvSpPr>
              <a:spLocks noChangeAspect="1" noChangeShapeType="1"/>
            </p:cNvSpPr>
            <p:nvPr/>
          </p:nvSpPr>
          <p:spPr bwMode="auto">
            <a:xfrm flipH="1">
              <a:off x="4405501" y="4132263"/>
              <a:ext cx="188913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198" name="Line 59"/>
            <p:cNvSpPr>
              <a:spLocks noChangeAspect="1" noChangeShapeType="1"/>
            </p:cNvSpPr>
            <p:nvPr/>
          </p:nvSpPr>
          <p:spPr bwMode="auto">
            <a:xfrm>
              <a:off x="4406083" y="4132263"/>
              <a:ext cx="0" cy="346075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199" name="Line 60"/>
            <p:cNvSpPr>
              <a:spLocks noChangeAspect="1" noChangeShapeType="1"/>
            </p:cNvSpPr>
            <p:nvPr/>
          </p:nvSpPr>
          <p:spPr bwMode="auto">
            <a:xfrm flipV="1">
              <a:off x="4405501" y="4478338"/>
              <a:ext cx="188913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200" name="Line 61"/>
            <p:cNvSpPr>
              <a:spLocks noChangeAspect="1" noChangeShapeType="1"/>
            </p:cNvSpPr>
            <p:nvPr/>
          </p:nvSpPr>
          <p:spPr bwMode="auto">
            <a:xfrm>
              <a:off x="4319588" y="4132263"/>
              <a:ext cx="0" cy="346075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201" name="Line 19"/>
            <p:cNvSpPr>
              <a:spLocks noChangeAspect="1" noChangeShapeType="1"/>
            </p:cNvSpPr>
            <p:nvPr/>
          </p:nvSpPr>
          <p:spPr bwMode="auto">
            <a:xfrm>
              <a:off x="4599539" y="3804444"/>
              <a:ext cx="0" cy="331788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</p:grpSp>
      <p:sp>
        <p:nvSpPr>
          <p:cNvPr id="62" name="Line 32"/>
          <p:cNvSpPr>
            <a:spLocks noChangeAspect="1" noChangeShapeType="1"/>
          </p:cNvSpPr>
          <p:nvPr/>
        </p:nvSpPr>
        <p:spPr bwMode="auto">
          <a:xfrm>
            <a:off x="3395415" y="2728095"/>
            <a:ext cx="2184400" cy="0"/>
          </a:xfrm>
          <a:prstGeom prst="line">
            <a:avLst/>
          </a:prstGeom>
          <a:noFill/>
          <a:ln w="114300">
            <a:solidFill>
              <a:srgbClr val="3399FF">
                <a:alpha val="80000"/>
              </a:srgbClr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83" name="Line 32"/>
          <p:cNvSpPr>
            <a:spLocks noChangeAspect="1" noChangeShapeType="1"/>
          </p:cNvSpPr>
          <p:nvPr/>
        </p:nvSpPr>
        <p:spPr bwMode="auto">
          <a:xfrm>
            <a:off x="3395415" y="4887443"/>
            <a:ext cx="2184400" cy="0"/>
          </a:xfrm>
          <a:prstGeom prst="line">
            <a:avLst/>
          </a:prstGeom>
          <a:noFill/>
          <a:ln w="114300">
            <a:solidFill>
              <a:srgbClr val="3399FF">
                <a:alpha val="80000"/>
              </a:srgbClr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25" name="Rectangle 43"/>
          <p:cNvSpPr>
            <a:spLocks noChangeAspect="1" noChangeArrowheads="1"/>
          </p:cNvSpPr>
          <p:nvPr/>
        </p:nvSpPr>
        <p:spPr bwMode="auto">
          <a:xfrm>
            <a:off x="4028396" y="4277330"/>
            <a:ext cx="1172701" cy="216000"/>
          </a:xfrm>
          <a:prstGeom prst="rect">
            <a:avLst/>
          </a:prstGeom>
          <a:solidFill>
            <a:srgbClr val="00B050">
              <a:alpha val="80000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85" name="Rectangle 43"/>
          <p:cNvSpPr>
            <a:spLocks noChangeAspect="1" noChangeArrowheads="1"/>
          </p:cNvSpPr>
          <p:nvPr/>
        </p:nvSpPr>
        <p:spPr bwMode="auto">
          <a:xfrm>
            <a:off x="4028396" y="3132835"/>
            <a:ext cx="1172701" cy="216000"/>
          </a:xfrm>
          <a:prstGeom prst="rect">
            <a:avLst/>
          </a:prstGeom>
          <a:solidFill>
            <a:srgbClr val="FCF305">
              <a:alpha val="80000"/>
            </a:srgbClr>
          </a:solidFill>
          <a:ln w="9525">
            <a:solidFill>
              <a:srgbClr val="FFFF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132" name="Line 34"/>
          <p:cNvSpPr>
            <a:spLocks noChangeAspect="1" noChangeShapeType="1"/>
          </p:cNvSpPr>
          <p:nvPr/>
        </p:nvSpPr>
        <p:spPr bwMode="auto">
          <a:xfrm>
            <a:off x="5113163" y="3137977"/>
            <a:ext cx="0" cy="1368000"/>
          </a:xfrm>
          <a:prstGeom prst="line">
            <a:avLst/>
          </a:prstGeom>
          <a:noFill/>
          <a:ln w="114300">
            <a:solidFill>
              <a:srgbClr val="3399FF">
                <a:alpha val="80000"/>
              </a:srgbClr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16" name="Line 40"/>
          <p:cNvSpPr>
            <a:spLocks noChangeAspect="1" noChangeShapeType="1"/>
          </p:cNvSpPr>
          <p:nvPr/>
        </p:nvSpPr>
        <p:spPr bwMode="auto">
          <a:xfrm>
            <a:off x="4624962" y="2818823"/>
            <a:ext cx="0" cy="1967677"/>
          </a:xfrm>
          <a:prstGeom prst="line">
            <a:avLst/>
          </a:prstGeom>
          <a:noFill/>
          <a:ln w="114300">
            <a:solidFill>
              <a:srgbClr val="DD0806">
                <a:alpha val="80000"/>
              </a:srgbClr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7" name="Line 42"/>
          <p:cNvSpPr>
            <a:spLocks noChangeAspect="1" noChangeShapeType="1"/>
          </p:cNvSpPr>
          <p:nvPr/>
        </p:nvSpPr>
        <p:spPr bwMode="auto">
          <a:xfrm flipH="1" flipV="1">
            <a:off x="3987451" y="3829313"/>
            <a:ext cx="727247" cy="0"/>
          </a:xfrm>
          <a:prstGeom prst="line">
            <a:avLst/>
          </a:prstGeom>
          <a:noFill/>
          <a:ln w="114300">
            <a:solidFill>
              <a:srgbClr val="3399FF">
                <a:alpha val="80000"/>
              </a:srgbClr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grpSp>
        <p:nvGrpSpPr>
          <p:cNvPr id="152" name="Group 151"/>
          <p:cNvGrpSpPr/>
          <p:nvPr/>
        </p:nvGrpSpPr>
        <p:grpSpPr>
          <a:xfrm>
            <a:off x="2236133" y="3010261"/>
            <a:ext cx="4993826" cy="1647256"/>
            <a:chOff x="2706163" y="3487266"/>
            <a:chExt cx="2184400" cy="634391"/>
          </a:xfrm>
        </p:grpSpPr>
        <p:sp>
          <p:nvSpPr>
            <p:cNvPr id="153" name="Line 32"/>
            <p:cNvSpPr>
              <a:spLocks noChangeAspect="1" noChangeShapeType="1"/>
            </p:cNvSpPr>
            <p:nvPr/>
          </p:nvSpPr>
          <p:spPr bwMode="auto">
            <a:xfrm>
              <a:off x="2706163" y="3487266"/>
              <a:ext cx="2184400" cy="0"/>
            </a:xfrm>
            <a:prstGeom prst="line">
              <a:avLst/>
            </a:prstGeom>
            <a:noFill/>
            <a:ln w="114300">
              <a:solidFill>
                <a:srgbClr val="3399FF">
                  <a:alpha val="80000"/>
                </a:srgbClr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154" name="Line 32"/>
            <p:cNvSpPr>
              <a:spLocks noChangeAspect="1" noChangeShapeType="1"/>
            </p:cNvSpPr>
            <p:nvPr/>
          </p:nvSpPr>
          <p:spPr bwMode="auto">
            <a:xfrm>
              <a:off x="2706163" y="4121657"/>
              <a:ext cx="2184400" cy="0"/>
            </a:xfrm>
            <a:prstGeom prst="line">
              <a:avLst/>
            </a:prstGeom>
            <a:noFill/>
            <a:ln w="114300">
              <a:solidFill>
                <a:srgbClr val="3399FF">
                  <a:alpha val="80000"/>
                </a:srgbClr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</p:grp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sv-SE" smtClean="0"/>
              <a:t>2016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ED6E5F8-F9E8-41A2-8750-8834BED80EBD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02384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Standard cell </a:t>
            </a:r>
            <a:r>
              <a:rPr lang="sv-SE" dirty="0" err="1" smtClean="0"/>
              <a:t>architecture</a:t>
            </a:r>
            <a:endParaRPr lang="sv-SE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MCC092: Integrated Circuit Design</a:t>
            </a:r>
            <a:endParaRPr lang="en-US"/>
          </a:p>
        </p:txBody>
      </p:sp>
      <p:sp>
        <p:nvSpPr>
          <p:cNvPr id="132" name="Rectangle 131"/>
          <p:cNvSpPr>
            <a:spLocks noChangeArrowheads="1"/>
          </p:cNvSpPr>
          <p:nvPr/>
        </p:nvSpPr>
        <p:spPr bwMode="auto">
          <a:xfrm>
            <a:off x="4465487" y="1646238"/>
            <a:ext cx="2078990" cy="2016760"/>
          </a:xfrm>
          <a:prstGeom prst="rect">
            <a:avLst/>
          </a:prstGeom>
          <a:solidFill>
            <a:srgbClr val="FBD4B4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sv-SE"/>
          </a:p>
        </p:txBody>
      </p:sp>
      <p:sp>
        <p:nvSpPr>
          <p:cNvPr id="135" name="Rectangle 134"/>
          <p:cNvSpPr>
            <a:spLocks noChangeArrowheads="1"/>
          </p:cNvSpPr>
          <p:nvPr/>
        </p:nvSpPr>
        <p:spPr bwMode="auto">
          <a:xfrm>
            <a:off x="4824000" y="2160000"/>
            <a:ext cx="1348740" cy="1016635"/>
          </a:xfrm>
          <a:prstGeom prst="rect">
            <a:avLst/>
          </a:prstGeom>
          <a:solidFill>
            <a:srgbClr val="FFFF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sv-SE"/>
          </a:p>
        </p:txBody>
      </p:sp>
      <p:sp>
        <p:nvSpPr>
          <p:cNvPr id="136" name="Rectangle 135"/>
          <p:cNvSpPr>
            <a:spLocks noChangeArrowheads="1"/>
          </p:cNvSpPr>
          <p:nvPr/>
        </p:nvSpPr>
        <p:spPr bwMode="auto">
          <a:xfrm>
            <a:off x="4890302" y="2956243"/>
            <a:ext cx="138430" cy="140970"/>
          </a:xfrm>
          <a:prstGeom prst="rect">
            <a:avLst/>
          </a:prstGeom>
          <a:solidFill>
            <a:srgbClr val="0000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sv-SE"/>
          </a:p>
        </p:txBody>
      </p:sp>
      <p:sp>
        <p:nvSpPr>
          <p:cNvPr id="137" name="Rectangle 136"/>
          <p:cNvSpPr>
            <a:spLocks noChangeArrowheads="1"/>
          </p:cNvSpPr>
          <p:nvPr/>
        </p:nvSpPr>
        <p:spPr bwMode="auto">
          <a:xfrm>
            <a:off x="5938052" y="2930843"/>
            <a:ext cx="138430" cy="140970"/>
          </a:xfrm>
          <a:prstGeom prst="rect">
            <a:avLst/>
          </a:prstGeom>
          <a:solidFill>
            <a:srgbClr val="0000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sv-SE"/>
          </a:p>
        </p:txBody>
      </p:sp>
      <p:sp>
        <p:nvSpPr>
          <p:cNvPr id="138" name="Rectangle 137"/>
          <p:cNvSpPr>
            <a:spLocks noChangeArrowheads="1"/>
          </p:cNvSpPr>
          <p:nvPr/>
        </p:nvSpPr>
        <p:spPr bwMode="auto">
          <a:xfrm>
            <a:off x="4824000" y="4158298"/>
            <a:ext cx="1348740" cy="623570"/>
          </a:xfrm>
          <a:prstGeom prst="rect">
            <a:avLst/>
          </a:prstGeom>
          <a:solidFill>
            <a:srgbClr val="339966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sv-SE"/>
          </a:p>
        </p:txBody>
      </p:sp>
      <p:sp>
        <p:nvSpPr>
          <p:cNvPr id="139" name="Rectangle 138"/>
          <p:cNvSpPr>
            <a:spLocks noChangeArrowheads="1"/>
          </p:cNvSpPr>
          <p:nvPr/>
        </p:nvSpPr>
        <p:spPr bwMode="auto">
          <a:xfrm>
            <a:off x="5948212" y="4256088"/>
            <a:ext cx="139065" cy="141605"/>
          </a:xfrm>
          <a:prstGeom prst="rect">
            <a:avLst/>
          </a:prstGeom>
          <a:solidFill>
            <a:srgbClr val="0000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sv-SE"/>
          </a:p>
        </p:txBody>
      </p:sp>
      <p:sp>
        <p:nvSpPr>
          <p:cNvPr id="140" name="Rectangle 139"/>
          <p:cNvSpPr>
            <a:spLocks noChangeArrowheads="1"/>
          </p:cNvSpPr>
          <p:nvPr/>
        </p:nvSpPr>
        <p:spPr bwMode="auto">
          <a:xfrm>
            <a:off x="5124617" y="2011363"/>
            <a:ext cx="150495" cy="2962910"/>
          </a:xfrm>
          <a:prstGeom prst="rect">
            <a:avLst/>
          </a:prstGeom>
          <a:solidFill>
            <a:srgbClr val="FF00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sv-SE"/>
          </a:p>
        </p:txBody>
      </p:sp>
      <p:sp>
        <p:nvSpPr>
          <p:cNvPr id="141" name="Rectangle 140"/>
          <p:cNvSpPr>
            <a:spLocks noChangeArrowheads="1"/>
          </p:cNvSpPr>
          <p:nvPr/>
        </p:nvSpPr>
        <p:spPr bwMode="auto">
          <a:xfrm>
            <a:off x="5696117" y="2011363"/>
            <a:ext cx="151130" cy="2961640"/>
          </a:xfrm>
          <a:prstGeom prst="rect">
            <a:avLst/>
          </a:prstGeom>
          <a:solidFill>
            <a:srgbClr val="FF00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sv-SE"/>
          </a:p>
        </p:txBody>
      </p:sp>
      <p:sp>
        <p:nvSpPr>
          <p:cNvPr id="143" name="Rectangle 142"/>
          <p:cNvSpPr>
            <a:spLocks noChangeArrowheads="1"/>
          </p:cNvSpPr>
          <p:nvPr/>
        </p:nvSpPr>
        <p:spPr bwMode="auto">
          <a:xfrm>
            <a:off x="5694847" y="3750129"/>
            <a:ext cx="245745" cy="249555"/>
          </a:xfrm>
          <a:prstGeom prst="rect">
            <a:avLst/>
          </a:prstGeom>
          <a:solidFill>
            <a:srgbClr val="FF00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sv-SE"/>
          </a:p>
        </p:txBody>
      </p:sp>
      <p:sp>
        <p:nvSpPr>
          <p:cNvPr id="144" name="Rectangle 143"/>
          <p:cNvSpPr>
            <a:spLocks noChangeArrowheads="1"/>
          </p:cNvSpPr>
          <p:nvPr/>
        </p:nvSpPr>
        <p:spPr bwMode="auto">
          <a:xfrm>
            <a:off x="5741837" y="3804421"/>
            <a:ext cx="138430" cy="140970"/>
          </a:xfrm>
          <a:prstGeom prst="rect">
            <a:avLst/>
          </a:prstGeom>
          <a:solidFill>
            <a:srgbClr val="0000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sv-SE"/>
          </a:p>
        </p:txBody>
      </p:sp>
      <p:sp>
        <p:nvSpPr>
          <p:cNvPr id="145" name="Rectangle 144"/>
          <p:cNvSpPr>
            <a:spLocks noChangeArrowheads="1"/>
          </p:cNvSpPr>
          <p:nvPr/>
        </p:nvSpPr>
        <p:spPr bwMode="auto">
          <a:xfrm>
            <a:off x="4884587" y="4256088"/>
            <a:ext cx="139065" cy="141605"/>
          </a:xfrm>
          <a:prstGeom prst="rect">
            <a:avLst/>
          </a:prstGeom>
          <a:solidFill>
            <a:srgbClr val="0000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sv-SE"/>
          </a:p>
        </p:txBody>
      </p:sp>
      <p:sp>
        <p:nvSpPr>
          <p:cNvPr id="146" name="Rectangle 145"/>
          <p:cNvSpPr>
            <a:spLocks noChangeArrowheads="1"/>
          </p:cNvSpPr>
          <p:nvPr/>
        </p:nvSpPr>
        <p:spPr bwMode="auto">
          <a:xfrm>
            <a:off x="5943132" y="4553268"/>
            <a:ext cx="138430" cy="140970"/>
          </a:xfrm>
          <a:prstGeom prst="rect">
            <a:avLst/>
          </a:prstGeom>
          <a:solidFill>
            <a:srgbClr val="0000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sv-SE"/>
          </a:p>
        </p:txBody>
      </p:sp>
      <p:sp>
        <p:nvSpPr>
          <p:cNvPr id="147" name="Rectangle 146"/>
          <p:cNvSpPr>
            <a:spLocks noChangeArrowheads="1"/>
          </p:cNvSpPr>
          <p:nvPr/>
        </p:nvSpPr>
        <p:spPr bwMode="auto">
          <a:xfrm>
            <a:off x="4884587" y="4553268"/>
            <a:ext cx="139065" cy="140970"/>
          </a:xfrm>
          <a:prstGeom prst="rect">
            <a:avLst/>
          </a:prstGeom>
          <a:solidFill>
            <a:srgbClr val="0000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sv-SE"/>
          </a:p>
        </p:txBody>
      </p:sp>
      <p:sp>
        <p:nvSpPr>
          <p:cNvPr id="148" name="Rectangle 147"/>
          <p:cNvSpPr>
            <a:spLocks noChangeArrowheads="1"/>
          </p:cNvSpPr>
          <p:nvPr/>
        </p:nvSpPr>
        <p:spPr bwMode="auto">
          <a:xfrm>
            <a:off x="4890302" y="2639378"/>
            <a:ext cx="138430" cy="140970"/>
          </a:xfrm>
          <a:prstGeom prst="rect">
            <a:avLst/>
          </a:prstGeom>
          <a:solidFill>
            <a:srgbClr val="0000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sv-SE"/>
          </a:p>
        </p:txBody>
      </p:sp>
      <p:sp>
        <p:nvSpPr>
          <p:cNvPr id="149" name="Rectangle 148"/>
          <p:cNvSpPr>
            <a:spLocks noChangeArrowheads="1"/>
          </p:cNvSpPr>
          <p:nvPr/>
        </p:nvSpPr>
        <p:spPr bwMode="auto">
          <a:xfrm>
            <a:off x="5938052" y="2639378"/>
            <a:ext cx="138430" cy="140970"/>
          </a:xfrm>
          <a:prstGeom prst="rect">
            <a:avLst/>
          </a:prstGeom>
          <a:solidFill>
            <a:srgbClr val="0000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sv-SE"/>
          </a:p>
        </p:txBody>
      </p:sp>
      <p:sp>
        <p:nvSpPr>
          <p:cNvPr id="150" name="Rectangle 149"/>
          <p:cNvSpPr>
            <a:spLocks noChangeArrowheads="1"/>
          </p:cNvSpPr>
          <p:nvPr/>
        </p:nvSpPr>
        <p:spPr bwMode="auto">
          <a:xfrm>
            <a:off x="4611537" y="3662998"/>
            <a:ext cx="1756410" cy="1790700"/>
          </a:xfrm>
          <a:prstGeom prst="rect">
            <a:avLst/>
          </a:prstGeom>
          <a:noFill/>
          <a:ln w="9525">
            <a:solidFill>
              <a:srgbClr val="000000"/>
            </a:solidFill>
            <a:prstDash val="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339966"/>
                </a:solidFill>
              </a14:hiddenFill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sv-SE"/>
          </a:p>
        </p:txBody>
      </p:sp>
      <p:sp>
        <p:nvSpPr>
          <p:cNvPr id="153" name="Rectangle 152"/>
          <p:cNvSpPr>
            <a:spLocks noChangeArrowheads="1"/>
          </p:cNvSpPr>
          <p:nvPr/>
        </p:nvSpPr>
        <p:spPr bwMode="auto">
          <a:xfrm>
            <a:off x="4611537" y="1881823"/>
            <a:ext cx="1756410" cy="1781175"/>
          </a:xfrm>
          <a:prstGeom prst="rect">
            <a:avLst/>
          </a:prstGeom>
          <a:noFill/>
          <a:ln w="9525">
            <a:solidFill>
              <a:srgbClr val="000000"/>
            </a:solidFill>
            <a:prstDash val="dashDot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339966"/>
                </a:solidFill>
              </a14:hiddenFill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sv-SE"/>
          </a:p>
        </p:txBody>
      </p:sp>
      <p:sp>
        <p:nvSpPr>
          <p:cNvPr id="156" name="Rectangle 155"/>
          <p:cNvSpPr>
            <a:spLocks noChangeArrowheads="1"/>
          </p:cNvSpPr>
          <p:nvPr/>
        </p:nvSpPr>
        <p:spPr bwMode="auto">
          <a:xfrm>
            <a:off x="4617252" y="1646238"/>
            <a:ext cx="1750695" cy="737235"/>
          </a:xfrm>
          <a:prstGeom prst="rect">
            <a:avLst/>
          </a:prstGeom>
          <a:solidFill>
            <a:srgbClr val="3366FF">
              <a:alpha val="70000"/>
            </a:srgb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sv-SE"/>
          </a:p>
        </p:txBody>
      </p:sp>
      <p:sp>
        <p:nvSpPr>
          <p:cNvPr id="160" name="Rectangle 159"/>
          <p:cNvSpPr>
            <a:spLocks noChangeArrowheads="1"/>
          </p:cNvSpPr>
          <p:nvPr/>
        </p:nvSpPr>
        <p:spPr bwMode="auto">
          <a:xfrm>
            <a:off x="4615982" y="4941253"/>
            <a:ext cx="1751965" cy="737235"/>
          </a:xfrm>
          <a:prstGeom prst="rect">
            <a:avLst/>
          </a:prstGeom>
          <a:solidFill>
            <a:srgbClr val="3366FF">
              <a:alpha val="70000"/>
            </a:srgb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sv-SE"/>
          </a:p>
        </p:txBody>
      </p:sp>
      <p:sp>
        <p:nvSpPr>
          <p:cNvPr id="161" name="Text Box 1404"/>
          <p:cNvSpPr txBox="1">
            <a:spLocks noChangeArrowheads="1"/>
          </p:cNvSpPr>
          <p:nvPr/>
        </p:nvSpPr>
        <p:spPr bwMode="auto">
          <a:xfrm>
            <a:off x="4667417" y="1906588"/>
            <a:ext cx="556895" cy="327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65837" tIns="32918" rIns="65837" bIns="32918" anchor="t" anchorCtr="0" upright="1">
            <a:noAutofit/>
          </a:bodyPr>
          <a:lstStyle/>
          <a:p>
            <a:pPr>
              <a:spcAft>
                <a:spcPts val="0"/>
              </a:spcAft>
            </a:pPr>
            <a:r>
              <a:rPr lang="sv-SE" sz="1000" b="1">
                <a:effectLst/>
                <a:latin typeface="Arial"/>
                <a:ea typeface="Times New Roman"/>
                <a:cs typeface="Arial"/>
              </a:rPr>
              <a:t>VDD</a:t>
            </a:r>
            <a:endParaRPr lang="sv-SE" sz="1200">
              <a:effectLst/>
              <a:latin typeface="Arial"/>
              <a:ea typeface="Times New Roman"/>
              <a:cs typeface="Times New Roman"/>
            </a:endParaRPr>
          </a:p>
        </p:txBody>
      </p:sp>
      <p:sp>
        <p:nvSpPr>
          <p:cNvPr id="162" name="Text Box 1405"/>
          <p:cNvSpPr txBox="1">
            <a:spLocks noChangeArrowheads="1"/>
          </p:cNvSpPr>
          <p:nvPr/>
        </p:nvSpPr>
        <p:spPr bwMode="auto">
          <a:xfrm>
            <a:off x="4667417" y="5204143"/>
            <a:ext cx="408305" cy="2139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65837" tIns="32918" rIns="65837" bIns="32918" anchor="t" anchorCtr="0" upright="1">
            <a:noAutofit/>
          </a:bodyPr>
          <a:lstStyle/>
          <a:p>
            <a:pPr>
              <a:spcAft>
                <a:spcPts val="0"/>
              </a:spcAft>
            </a:pPr>
            <a:r>
              <a:rPr lang="sv-SE" sz="1000" b="1">
                <a:effectLst/>
                <a:latin typeface="Arial"/>
                <a:ea typeface="Times New Roman"/>
                <a:cs typeface="Arial"/>
              </a:rPr>
              <a:t>VSS</a:t>
            </a:r>
            <a:endParaRPr lang="sv-SE" sz="1200">
              <a:effectLst/>
              <a:latin typeface="Arial"/>
              <a:ea typeface="Times New Roman"/>
              <a:cs typeface="Times New Roman"/>
            </a:endParaRPr>
          </a:p>
        </p:txBody>
      </p:sp>
      <p:sp>
        <p:nvSpPr>
          <p:cNvPr id="164" name="Rectangle 163"/>
          <p:cNvSpPr>
            <a:spLocks noChangeAspect="1" noChangeArrowheads="1"/>
          </p:cNvSpPr>
          <p:nvPr/>
        </p:nvSpPr>
        <p:spPr bwMode="auto">
          <a:xfrm>
            <a:off x="5732312" y="3795849"/>
            <a:ext cx="158115" cy="158115"/>
          </a:xfrm>
          <a:prstGeom prst="rect">
            <a:avLst/>
          </a:prstGeom>
          <a:solidFill>
            <a:srgbClr val="9933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sv-SE" dirty="0"/>
          </a:p>
        </p:txBody>
      </p:sp>
      <p:sp>
        <p:nvSpPr>
          <p:cNvPr id="166" name="Rectangle 165"/>
          <p:cNvSpPr>
            <a:spLocks noChangeArrowheads="1"/>
          </p:cNvSpPr>
          <p:nvPr/>
        </p:nvSpPr>
        <p:spPr bwMode="auto">
          <a:xfrm>
            <a:off x="5938052" y="2242503"/>
            <a:ext cx="138430" cy="140970"/>
          </a:xfrm>
          <a:prstGeom prst="rect">
            <a:avLst/>
          </a:prstGeom>
          <a:solidFill>
            <a:srgbClr val="0000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sv-SE"/>
          </a:p>
        </p:txBody>
      </p:sp>
      <p:sp>
        <p:nvSpPr>
          <p:cNvPr id="167" name="Rectangle 166"/>
          <p:cNvSpPr>
            <a:spLocks noChangeArrowheads="1"/>
          </p:cNvSpPr>
          <p:nvPr/>
        </p:nvSpPr>
        <p:spPr bwMode="auto">
          <a:xfrm>
            <a:off x="4890302" y="2242503"/>
            <a:ext cx="138430" cy="140970"/>
          </a:xfrm>
          <a:prstGeom prst="rect">
            <a:avLst/>
          </a:prstGeom>
          <a:solidFill>
            <a:srgbClr val="0000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sv-SE"/>
          </a:p>
        </p:txBody>
      </p:sp>
      <p:cxnSp>
        <p:nvCxnSpPr>
          <p:cNvPr id="172" name="AutoShape 1374"/>
          <p:cNvCxnSpPr>
            <a:cxnSpLocks noChangeShapeType="1"/>
          </p:cNvCxnSpPr>
          <p:nvPr/>
        </p:nvCxnSpPr>
        <p:spPr bwMode="auto">
          <a:xfrm>
            <a:off x="4321977" y="1881823"/>
            <a:ext cx="2476500" cy="635"/>
          </a:xfrm>
          <a:prstGeom prst="straightConnector1">
            <a:avLst/>
          </a:prstGeom>
          <a:noFill/>
          <a:ln w="19050">
            <a:solidFill>
              <a:srgbClr val="000000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173" name="AutoShape 1373"/>
          <p:cNvCxnSpPr>
            <a:cxnSpLocks noChangeShapeType="1"/>
          </p:cNvCxnSpPr>
          <p:nvPr/>
        </p:nvCxnSpPr>
        <p:spPr bwMode="auto">
          <a:xfrm>
            <a:off x="4321977" y="5453698"/>
            <a:ext cx="2476500" cy="635"/>
          </a:xfrm>
          <a:prstGeom prst="straightConnector1">
            <a:avLst/>
          </a:prstGeom>
          <a:noFill/>
          <a:ln w="19050">
            <a:solidFill>
              <a:srgbClr val="000000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174" name="Line 1860"/>
          <p:cNvCxnSpPr/>
          <p:nvPr/>
        </p:nvCxnSpPr>
        <p:spPr bwMode="auto">
          <a:xfrm>
            <a:off x="4321977" y="1882458"/>
            <a:ext cx="4445" cy="357124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75" name="Text Box 1861"/>
          <p:cNvSpPr txBox="1">
            <a:spLocks noChangeArrowheads="1"/>
          </p:cNvSpPr>
          <p:nvPr/>
        </p:nvSpPr>
        <p:spPr bwMode="auto">
          <a:xfrm>
            <a:off x="4107347" y="3597542"/>
            <a:ext cx="358140" cy="2432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vert270" wrap="square" lIns="65837" tIns="32918" rIns="65837" bIns="32918" anchor="t" anchorCtr="0" upright="1">
            <a:noAutofit/>
          </a:bodyPr>
          <a:lstStyle/>
          <a:p>
            <a:pPr>
              <a:spcAft>
                <a:spcPts val="0"/>
              </a:spcAft>
            </a:pPr>
            <a:r>
              <a:rPr lang="sv-SE" sz="1000" dirty="0">
                <a:effectLst/>
                <a:latin typeface="Arial"/>
                <a:ea typeface="Times New Roman"/>
                <a:cs typeface="Arial"/>
              </a:rPr>
              <a:t>2.6</a:t>
            </a:r>
            <a:endParaRPr lang="sv-SE" sz="1200" dirty="0">
              <a:effectLst/>
              <a:latin typeface="Arial"/>
              <a:ea typeface="Times New Roman"/>
              <a:cs typeface="Times New Roman"/>
            </a:endParaRPr>
          </a:p>
        </p:txBody>
      </p:sp>
      <p:cxnSp>
        <p:nvCxnSpPr>
          <p:cNvPr id="180" name="Line 1866"/>
          <p:cNvCxnSpPr/>
          <p:nvPr/>
        </p:nvCxnSpPr>
        <p:spPr bwMode="auto">
          <a:xfrm>
            <a:off x="6350167" y="2383473"/>
            <a:ext cx="318770" cy="63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81" name="Line 1867"/>
          <p:cNvCxnSpPr/>
          <p:nvPr/>
        </p:nvCxnSpPr>
        <p:spPr bwMode="auto">
          <a:xfrm>
            <a:off x="6302542" y="4940618"/>
            <a:ext cx="318770" cy="63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34" name="Rectangle 133"/>
          <p:cNvSpPr>
            <a:spLocks noChangeArrowheads="1"/>
          </p:cNvSpPr>
          <p:nvPr/>
        </p:nvSpPr>
        <p:spPr bwMode="auto">
          <a:xfrm>
            <a:off x="5075722" y="3385503"/>
            <a:ext cx="245110" cy="248920"/>
          </a:xfrm>
          <a:prstGeom prst="rect">
            <a:avLst/>
          </a:prstGeom>
          <a:solidFill>
            <a:srgbClr val="FF00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sv-SE"/>
          </a:p>
        </p:txBody>
      </p:sp>
      <p:sp>
        <p:nvSpPr>
          <p:cNvPr id="163" name="Rectangle 162"/>
          <p:cNvSpPr>
            <a:spLocks noChangeAspect="1" noChangeArrowheads="1"/>
          </p:cNvSpPr>
          <p:nvPr/>
        </p:nvSpPr>
        <p:spPr bwMode="auto">
          <a:xfrm>
            <a:off x="5124737" y="3424238"/>
            <a:ext cx="158115" cy="158115"/>
          </a:xfrm>
          <a:prstGeom prst="rect">
            <a:avLst/>
          </a:prstGeom>
          <a:solidFill>
            <a:srgbClr val="9933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sv-SE"/>
          </a:p>
        </p:txBody>
      </p:sp>
      <p:sp>
        <p:nvSpPr>
          <p:cNvPr id="62" name="Text Box 1865"/>
          <p:cNvSpPr txBox="1">
            <a:spLocks noChangeArrowheads="1"/>
          </p:cNvSpPr>
          <p:nvPr/>
        </p:nvSpPr>
        <p:spPr bwMode="auto">
          <a:xfrm>
            <a:off x="5103230" y="3391347"/>
            <a:ext cx="228041" cy="2178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65837" tIns="32918" rIns="65837" bIns="32918" anchor="t" anchorCtr="0" upright="1">
            <a:noAutofit/>
          </a:bodyPr>
          <a:lstStyle/>
          <a:p>
            <a:pPr>
              <a:spcAft>
                <a:spcPts val="0"/>
              </a:spcAft>
            </a:pPr>
            <a:r>
              <a:rPr lang="sv-SE" sz="1000" dirty="0" smtClean="0">
                <a:effectLst/>
                <a:latin typeface="Arial"/>
                <a:ea typeface="Times New Roman"/>
                <a:cs typeface="Arial"/>
              </a:rPr>
              <a:t>A</a:t>
            </a:r>
            <a:endParaRPr lang="sv-SE" sz="1200" dirty="0">
              <a:effectLst/>
              <a:latin typeface="Arial"/>
              <a:ea typeface="Times New Roman"/>
              <a:cs typeface="Times New Roman"/>
            </a:endParaRPr>
          </a:p>
        </p:txBody>
      </p:sp>
      <p:sp>
        <p:nvSpPr>
          <p:cNvPr id="63" name="Text Box 1865"/>
          <p:cNvSpPr txBox="1">
            <a:spLocks noChangeArrowheads="1"/>
          </p:cNvSpPr>
          <p:nvPr/>
        </p:nvSpPr>
        <p:spPr bwMode="auto">
          <a:xfrm>
            <a:off x="5702678" y="3766004"/>
            <a:ext cx="228041" cy="2178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65837" tIns="32918" rIns="65837" bIns="32918" anchor="t" anchorCtr="0" upright="1">
            <a:noAutofit/>
          </a:bodyPr>
          <a:lstStyle/>
          <a:p>
            <a:pPr>
              <a:spcAft>
                <a:spcPts val="0"/>
              </a:spcAft>
            </a:pPr>
            <a:r>
              <a:rPr lang="sv-SE" sz="1000" dirty="0">
                <a:latin typeface="Arial"/>
                <a:ea typeface="Times New Roman"/>
                <a:cs typeface="Arial"/>
              </a:rPr>
              <a:t>B</a:t>
            </a:r>
            <a:endParaRPr lang="sv-SE" sz="1200" dirty="0">
              <a:effectLst/>
              <a:latin typeface="Arial"/>
              <a:ea typeface="Times New Roman"/>
              <a:cs typeface="Times New Roman"/>
            </a:endParaRPr>
          </a:p>
        </p:txBody>
      </p:sp>
      <p:sp>
        <p:nvSpPr>
          <p:cNvPr id="69" name="Text Box 1081"/>
          <p:cNvSpPr txBox="1">
            <a:spLocks noChangeArrowheads="1"/>
          </p:cNvSpPr>
          <p:nvPr/>
        </p:nvSpPr>
        <p:spPr bwMode="auto">
          <a:xfrm>
            <a:off x="618808" y="1734819"/>
            <a:ext cx="2910205" cy="1726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12960" tIns="32918" rIns="12960" bIns="32918" anchor="t" anchorCtr="0" upright="1">
            <a:noAutofit/>
          </a:bodyPr>
          <a:lstStyle/>
          <a:p>
            <a:pPr>
              <a:spcAft>
                <a:spcPts val="0"/>
              </a:spcAft>
            </a:pPr>
            <a:r>
              <a:rPr lang="sv-SE" sz="1200" b="1" dirty="0" err="1" smtClean="0">
                <a:effectLst/>
                <a:latin typeface="Arial"/>
                <a:ea typeface="Times New Roman"/>
                <a:cs typeface="Arial"/>
              </a:rPr>
              <a:t>Fixed</a:t>
            </a:r>
            <a:r>
              <a:rPr lang="sv-SE" sz="1200" b="1" dirty="0" smtClean="0">
                <a:effectLst/>
                <a:latin typeface="Arial"/>
                <a:ea typeface="Times New Roman"/>
                <a:cs typeface="Arial"/>
              </a:rPr>
              <a:t> cell </a:t>
            </a:r>
            <a:r>
              <a:rPr lang="sv-SE" sz="1200" b="1" dirty="0" err="1" smtClean="0">
                <a:effectLst/>
                <a:latin typeface="Arial"/>
                <a:ea typeface="Times New Roman"/>
                <a:cs typeface="Arial"/>
              </a:rPr>
              <a:t>height</a:t>
            </a:r>
            <a:r>
              <a:rPr lang="sv-SE" sz="1200" b="1" dirty="0" smtClean="0">
                <a:effectLst/>
                <a:latin typeface="Arial"/>
                <a:ea typeface="Times New Roman"/>
                <a:cs typeface="Arial"/>
              </a:rPr>
              <a:t>: 2.6 </a:t>
            </a:r>
            <a:r>
              <a:rPr lang="sv-SE" sz="1200" b="1" dirty="0" err="1" smtClean="0">
                <a:effectLst/>
                <a:latin typeface="Arial"/>
                <a:ea typeface="Times New Roman"/>
                <a:cs typeface="Arial"/>
              </a:rPr>
              <a:t>um</a:t>
            </a:r>
            <a:endParaRPr lang="sv-SE" sz="1200" b="1" dirty="0" smtClean="0">
              <a:effectLst/>
              <a:latin typeface="Arial"/>
              <a:ea typeface="Times New Roman"/>
              <a:cs typeface="Arial"/>
            </a:endParaRPr>
          </a:p>
          <a:p>
            <a:pPr>
              <a:spcAft>
                <a:spcPts val="0"/>
              </a:spcAft>
            </a:pPr>
            <a:endParaRPr lang="sv-SE" sz="1200" b="1" dirty="0" smtClean="0">
              <a:effectLst/>
              <a:latin typeface="Arial"/>
              <a:ea typeface="Times New Roman"/>
              <a:cs typeface="Arial"/>
            </a:endParaRPr>
          </a:p>
          <a:p>
            <a:pPr>
              <a:spcAft>
                <a:spcPts val="600"/>
              </a:spcAft>
            </a:pPr>
            <a:r>
              <a:rPr lang="sv-SE" sz="1200" b="1" dirty="0" err="1" smtClean="0">
                <a:effectLst/>
                <a:latin typeface="Arial"/>
                <a:ea typeface="Times New Roman"/>
                <a:cs typeface="Arial"/>
              </a:rPr>
              <a:t>Fixed</a:t>
            </a:r>
            <a:r>
              <a:rPr lang="sv-SE" sz="1200" b="1" dirty="0" smtClean="0">
                <a:effectLst/>
                <a:latin typeface="Arial"/>
                <a:ea typeface="Times New Roman"/>
                <a:cs typeface="Arial"/>
              </a:rPr>
              <a:t> </a:t>
            </a:r>
            <a:r>
              <a:rPr lang="sv-SE" sz="1200" b="1" dirty="0" err="1" smtClean="0">
                <a:effectLst/>
                <a:latin typeface="Arial"/>
                <a:ea typeface="Times New Roman"/>
                <a:cs typeface="Arial"/>
              </a:rPr>
              <a:t>supply</a:t>
            </a:r>
            <a:r>
              <a:rPr lang="sv-SE" sz="1200" b="1" dirty="0" smtClean="0">
                <a:effectLst/>
                <a:latin typeface="Arial"/>
                <a:ea typeface="Times New Roman"/>
                <a:cs typeface="Arial"/>
              </a:rPr>
              <a:t> rails</a:t>
            </a:r>
            <a:endParaRPr lang="sv-SE" sz="1200" b="1" dirty="0">
              <a:latin typeface="Arial"/>
              <a:ea typeface="Times New Roman"/>
              <a:cs typeface="Arial"/>
            </a:endParaRPr>
          </a:p>
          <a:p>
            <a:pPr>
              <a:spcAft>
                <a:spcPts val="600"/>
              </a:spcAft>
            </a:pPr>
            <a:r>
              <a:rPr lang="sv-SE" sz="1200" b="1" dirty="0" err="1" smtClean="0">
                <a:effectLst/>
                <a:latin typeface="Arial"/>
                <a:ea typeface="Times New Roman"/>
                <a:cs typeface="Arial"/>
              </a:rPr>
              <a:t>Fixed</a:t>
            </a:r>
            <a:r>
              <a:rPr lang="sv-SE" sz="1200" b="1" dirty="0" smtClean="0">
                <a:effectLst/>
                <a:latin typeface="Arial"/>
                <a:ea typeface="Times New Roman"/>
                <a:cs typeface="Arial"/>
              </a:rPr>
              <a:t> n-</a:t>
            </a:r>
            <a:r>
              <a:rPr lang="sv-SE" sz="1200" b="1" dirty="0" err="1" smtClean="0">
                <a:effectLst/>
                <a:latin typeface="Arial"/>
                <a:ea typeface="Times New Roman"/>
                <a:cs typeface="Arial"/>
              </a:rPr>
              <a:t>well</a:t>
            </a:r>
            <a:r>
              <a:rPr lang="sv-SE" sz="1200" b="1" dirty="0" smtClean="0">
                <a:effectLst/>
                <a:latin typeface="Arial"/>
                <a:ea typeface="Times New Roman"/>
                <a:cs typeface="Arial"/>
              </a:rPr>
              <a:t> regions</a:t>
            </a:r>
          </a:p>
          <a:p>
            <a:pPr>
              <a:spcAft>
                <a:spcPts val="600"/>
              </a:spcAft>
            </a:pPr>
            <a:r>
              <a:rPr lang="sv-SE" sz="1200" b="1" dirty="0" err="1" smtClean="0">
                <a:latin typeface="Arial"/>
                <a:ea typeface="Times New Roman"/>
                <a:cs typeface="Arial"/>
              </a:rPr>
              <a:t>Fixed</a:t>
            </a:r>
            <a:r>
              <a:rPr lang="sv-SE" sz="1200" b="1" dirty="0" smtClean="0">
                <a:latin typeface="Arial"/>
                <a:ea typeface="Times New Roman"/>
                <a:cs typeface="Arial"/>
              </a:rPr>
              <a:t> </a:t>
            </a:r>
            <a:r>
              <a:rPr lang="sv-SE" sz="1200" b="1" dirty="0" err="1" smtClean="0">
                <a:latin typeface="Arial"/>
                <a:ea typeface="Times New Roman"/>
                <a:cs typeface="Arial"/>
              </a:rPr>
              <a:t>contact</a:t>
            </a:r>
            <a:r>
              <a:rPr lang="sv-SE" sz="1200" b="1" dirty="0" smtClean="0">
                <a:latin typeface="Arial"/>
                <a:ea typeface="Times New Roman"/>
                <a:cs typeface="Arial"/>
              </a:rPr>
              <a:t> </a:t>
            </a:r>
            <a:r>
              <a:rPr lang="sv-SE" sz="1200" b="1" dirty="0" err="1" smtClean="0">
                <a:latin typeface="Arial"/>
                <a:ea typeface="Times New Roman"/>
                <a:cs typeface="Arial"/>
              </a:rPr>
              <a:t>size</a:t>
            </a:r>
            <a:r>
              <a:rPr lang="sv-SE" sz="1200" b="1" dirty="0" smtClean="0">
                <a:latin typeface="Arial"/>
                <a:ea typeface="Times New Roman"/>
                <a:cs typeface="Arial"/>
              </a:rPr>
              <a:t> and positions</a:t>
            </a:r>
          </a:p>
          <a:p>
            <a:pPr>
              <a:spcAft>
                <a:spcPts val="0"/>
              </a:spcAft>
            </a:pPr>
            <a:endParaRPr lang="sv-SE" sz="1200" dirty="0">
              <a:effectLst/>
              <a:latin typeface="Arial"/>
              <a:ea typeface="Times New Roman"/>
              <a:cs typeface="Times New Roman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sv-SE" smtClean="0"/>
              <a:t>2016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ED6E5F8-F9E8-41A2-8750-8834BED80EBD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30731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Rectangle 137"/>
          <p:cNvSpPr>
            <a:spLocks noChangeArrowheads="1"/>
          </p:cNvSpPr>
          <p:nvPr/>
        </p:nvSpPr>
        <p:spPr bwMode="auto">
          <a:xfrm>
            <a:off x="4824000" y="4470718"/>
            <a:ext cx="1348740" cy="311150"/>
          </a:xfrm>
          <a:prstGeom prst="rect">
            <a:avLst/>
          </a:prstGeom>
          <a:solidFill>
            <a:srgbClr val="339966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sv-SE"/>
          </a:p>
        </p:txBody>
      </p:sp>
      <p:sp>
        <p:nvSpPr>
          <p:cNvPr id="64" name="Rectangle 63"/>
          <p:cNvSpPr>
            <a:spLocks noChangeArrowheads="1"/>
          </p:cNvSpPr>
          <p:nvPr/>
        </p:nvSpPr>
        <p:spPr bwMode="auto">
          <a:xfrm>
            <a:off x="4465487" y="1646238"/>
            <a:ext cx="2078990" cy="2016760"/>
          </a:xfrm>
          <a:prstGeom prst="rect">
            <a:avLst/>
          </a:prstGeom>
          <a:solidFill>
            <a:srgbClr val="FBD4B4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sv-SE"/>
          </a:p>
        </p:txBody>
      </p:sp>
      <p:sp>
        <p:nvSpPr>
          <p:cNvPr id="135" name="Rectangle 134"/>
          <p:cNvSpPr>
            <a:spLocks noChangeArrowheads="1"/>
          </p:cNvSpPr>
          <p:nvPr/>
        </p:nvSpPr>
        <p:spPr bwMode="auto">
          <a:xfrm>
            <a:off x="4824000" y="2160000"/>
            <a:ext cx="1348740" cy="724218"/>
          </a:xfrm>
          <a:prstGeom prst="rect">
            <a:avLst/>
          </a:prstGeom>
          <a:solidFill>
            <a:srgbClr val="FFFF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sv-SE"/>
          </a:p>
        </p:txBody>
      </p:sp>
      <p:sp>
        <p:nvSpPr>
          <p:cNvPr id="70" name="Rectangle 69"/>
          <p:cNvSpPr>
            <a:spLocks noChangeArrowheads="1"/>
          </p:cNvSpPr>
          <p:nvPr/>
        </p:nvSpPr>
        <p:spPr bwMode="auto">
          <a:xfrm>
            <a:off x="5124617" y="2011363"/>
            <a:ext cx="150495" cy="2962910"/>
          </a:xfrm>
          <a:prstGeom prst="rect">
            <a:avLst/>
          </a:prstGeom>
          <a:solidFill>
            <a:srgbClr val="FF00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sv-SE"/>
          </a:p>
        </p:txBody>
      </p:sp>
      <p:sp>
        <p:nvSpPr>
          <p:cNvPr id="71" name="Rectangle 70"/>
          <p:cNvSpPr>
            <a:spLocks noChangeArrowheads="1"/>
          </p:cNvSpPr>
          <p:nvPr/>
        </p:nvSpPr>
        <p:spPr bwMode="auto">
          <a:xfrm>
            <a:off x="5696117" y="2011363"/>
            <a:ext cx="151130" cy="2961640"/>
          </a:xfrm>
          <a:prstGeom prst="rect">
            <a:avLst/>
          </a:prstGeom>
          <a:solidFill>
            <a:srgbClr val="FF00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sv-SE"/>
          </a:p>
        </p:txBody>
      </p:sp>
      <p:sp>
        <p:nvSpPr>
          <p:cNvPr id="79" name="Rectangle 78"/>
          <p:cNvSpPr>
            <a:spLocks noChangeArrowheads="1"/>
          </p:cNvSpPr>
          <p:nvPr/>
        </p:nvSpPr>
        <p:spPr bwMode="auto">
          <a:xfrm>
            <a:off x="4611537" y="3662998"/>
            <a:ext cx="1756410" cy="1790700"/>
          </a:xfrm>
          <a:prstGeom prst="rect">
            <a:avLst/>
          </a:prstGeom>
          <a:noFill/>
          <a:ln w="9525">
            <a:solidFill>
              <a:srgbClr val="000000"/>
            </a:solidFill>
            <a:prstDash val="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339966"/>
                </a:solidFill>
              </a14:hiddenFill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sv-SE"/>
          </a:p>
        </p:txBody>
      </p:sp>
      <p:sp>
        <p:nvSpPr>
          <p:cNvPr id="80" name="Rectangle 79"/>
          <p:cNvSpPr>
            <a:spLocks noChangeArrowheads="1"/>
          </p:cNvSpPr>
          <p:nvPr/>
        </p:nvSpPr>
        <p:spPr bwMode="auto">
          <a:xfrm>
            <a:off x="4611537" y="1881823"/>
            <a:ext cx="1756410" cy="1781175"/>
          </a:xfrm>
          <a:prstGeom prst="rect">
            <a:avLst/>
          </a:prstGeom>
          <a:noFill/>
          <a:ln w="9525">
            <a:solidFill>
              <a:srgbClr val="000000"/>
            </a:solidFill>
            <a:prstDash val="dashDot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339966"/>
                </a:solidFill>
              </a14:hiddenFill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sv-SE"/>
          </a:p>
        </p:txBody>
      </p:sp>
      <p:sp>
        <p:nvSpPr>
          <p:cNvPr id="81" name="Rectangle 80"/>
          <p:cNvSpPr>
            <a:spLocks noChangeArrowheads="1"/>
          </p:cNvSpPr>
          <p:nvPr/>
        </p:nvSpPr>
        <p:spPr bwMode="auto">
          <a:xfrm>
            <a:off x="4617252" y="1646238"/>
            <a:ext cx="1750695" cy="737235"/>
          </a:xfrm>
          <a:prstGeom prst="rect">
            <a:avLst/>
          </a:prstGeom>
          <a:solidFill>
            <a:srgbClr val="3366FF">
              <a:alpha val="70000"/>
            </a:srgb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sv-SE"/>
          </a:p>
        </p:txBody>
      </p:sp>
      <p:sp>
        <p:nvSpPr>
          <p:cNvPr id="82" name="Rectangle 81"/>
          <p:cNvSpPr>
            <a:spLocks noChangeArrowheads="1"/>
          </p:cNvSpPr>
          <p:nvPr/>
        </p:nvSpPr>
        <p:spPr bwMode="auto">
          <a:xfrm>
            <a:off x="4615982" y="4941253"/>
            <a:ext cx="1751965" cy="737235"/>
          </a:xfrm>
          <a:prstGeom prst="rect">
            <a:avLst/>
          </a:prstGeom>
          <a:solidFill>
            <a:srgbClr val="3366FF">
              <a:alpha val="70000"/>
            </a:srgb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sv-SE"/>
          </a:p>
        </p:txBody>
      </p:sp>
      <p:sp>
        <p:nvSpPr>
          <p:cNvPr id="83" name="Text Box 1404"/>
          <p:cNvSpPr txBox="1">
            <a:spLocks noChangeArrowheads="1"/>
          </p:cNvSpPr>
          <p:nvPr/>
        </p:nvSpPr>
        <p:spPr bwMode="auto">
          <a:xfrm>
            <a:off x="4667417" y="1906588"/>
            <a:ext cx="556895" cy="327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65837" tIns="32918" rIns="65837" bIns="32918" anchor="t" anchorCtr="0" upright="1">
            <a:noAutofit/>
          </a:bodyPr>
          <a:lstStyle/>
          <a:p>
            <a:pPr>
              <a:spcAft>
                <a:spcPts val="0"/>
              </a:spcAft>
            </a:pPr>
            <a:r>
              <a:rPr lang="sv-SE" sz="1000" b="1" dirty="0">
                <a:effectLst/>
                <a:latin typeface="Arial"/>
                <a:ea typeface="Times New Roman"/>
                <a:cs typeface="Arial"/>
              </a:rPr>
              <a:t>VDD</a:t>
            </a:r>
            <a:endParaRPr lang="sv-SE" sz="1200" dirty="0">
              <a:effectLst/>
              <a:latin typeface="Arial"/>
              <a:ea typeface="Times New Roman"/>
              <a:cs typeface="Times New Roman"/>
            </a:endParaRPr>
          </a:p>
        </p:txBody>
      </p:sp>
      <p:sp>
        <p:nvSpPr>
          <p:cNvPr id="84" name="Text Box 1405"/>
          <p:cNvSpPr txBox="1">
            <a:spLocks noChangeArrowheads="1"/>
          </p:cNvSpPr>
          <p:nvPr/>
        </p:nvSpPr>
        <p:spPr bwMode="auto">
          <a:xfrm>
            <a:off x="4667417" y="5204143"/>
            <a:ext cx="408305" cy="2139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65837" tIns="32918" rIns="65837" bIns="32918" anchor="t" anchorCtr="0" upright="1">
            <a:noAutofit/>
          </a:bodyPr>
          <a:lstStyle/>
          <a:p>
            <a:pPr>
              <a:spcAft>
                <a:spcPts val="0"/>
              </a:spcAft>
            </a:pPr>
            <a:r>
              <a:rPr lang="sv-SE" sz="1000" b="1">
                <a:effectLst/>
                <a:latin typeface="Arial"/>
                <a:ea typeface="Times New Roman"/>
                <a:cs typeface="Arial"/>
              </a:rPr>
              <a:t>VSS</a:t>
            </a:r>
            <a:endParaRPr lang="sv-SE" sz="1200">
              <a:effectLst/>
              <a:latin typeface="Arial"/>
              <a:ea typeface="Times New Roman"/>
              <a:cs typeface="Times New Roman"/>
            </a:endParaRPr>
          </a:p>
        </p:txBody>
      </p:sp>
      <p:sp>
        <p:nvSpPr>
          <p:cNvPr id="86" name="Rectangle 85"/>
          <p:cNvSpPr>
            <a:spLocks noChangeArrowheads="1"/>
          </p:cNvSpPr>
          <p:nvPr/>
        </p:nvSpPr>
        <p:spPr bwMode="auto">
          <a:xfrm>
            <a:off x="5938052" y="2242503"/>
            <a:ext cx="138430" cy="14097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sv-SE"/>
          </a:p>
        </p:txBody>
      </p:sp>
      <p:sp>
        <p:nvSpPr>
          <p:cNvPr id="87" name="Rectangle 86"/>
          <p:cNvSpPr>
            <a:spLocks noChangeArrowheads="1"/>
          </p:cNvSpPr>
          <p:nvPr/>
        </p:nvSpPr>
        <p:spPr bwMode="auto">
          <a:xfrm>
            <a:off x="4890302" y="2242503"/>
            <a:ext cx="138430" cy="14097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sv-SE"/>
          </a:p>
        </p:txBody>
      </p:sp>
      <p:cxnSp>
        <p:nvCxnSpPr>
          <p:cNvPr id="88" name="AutoShape 1374"/>
          <p:cNvCxnSpPr>
            <a:cxnSpLocks noChangeShapeType="1"/>
          </p:cNvCxnSpPr>
          <p:nvPr/>
        </p:nvCxnSpPr>
        <p:spPr bwMode="auto">
          <a:xfrm>
            <a:off x="4321977" y="1881823"/>
            <a:ext cx="2476500" cy="635"/>
          </a:xfrm>
          <a:prstGeom prst="straightConnector1">
            <a:avLst/>
          </a:prstGeom>
          <a:noFill/>
          <a:ln w="19050">
            <a:solidFill>
              <a:srgbClr val="000000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89" name="AutoShape 1373"/>
          <p:cNvCxnSpPr>
            <a:cxnSpLocks noChangeShapeType="1"/>
          </p:cNvCxnSpPr>
          <p:nvPr/>
        </p:nvCxnSpPr>
        <p:spPr bwMode="auto">
          <a:xfrm>
            <a:off x="4321977" y="5453698"/>
            <a:ext cx="2476500" cy="635"/>
          </a:xfrm>
          <a:prstGeom prst="straightConnector1">
            <a:avLst/>
          </a:prstGeom>
          <a:noFill/>
          <a:ln w="19050">
            <a:solidFill>
              <a:srgbClr val="000000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90" name="Line 1860"/>
          <p:cNvCxnSpPr/>
          <p:nvPr/>
        </p:nvCxnSpPr>
        <p:spPr bwMode="auto">
          <a:xfrm>
            <a:off x="4321977" y="1882458"/>
            <a:ext cx="4445" cy="357124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Standard cell </a:t>
            </a:r>
            <a:r>
              <a:rPr lang="sv-SE" dirty="0" err="1" smtClean="0"/>
              <a:t>architecture</a:t>
            </a:r>
            <a:endParaRPr lang="sv-SE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MCC092: Integrated Circuit Design</a:t>
            </a:r>
            <a:endParaRPr lang="en-US"/>
          </a:p>
        </p:txBody>
      </p:sp>
      <p:sp>
        <p:nvSpPr>
          <p:cNvPr id="131" name="Text Box 1081"/>
          <p:cNvSpPr txBox="1">
            <a:spLocks noChangeArrowheads="1"/>
          </p:cNvSpPr>
          <p:nvPr/>
        </p:nvSpPr>
        <p:spPr bwMode="auto">
          <a:xfrm>
            <a:off x="618808" y="1734819"/>
            <a:ext cx="2910205" cy="20400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12960" tIns="32918" rIns="12960" bIns="32918" anchor="t" anchorCtr="0" upright="1">
            <a:noAutofit/>
          </a:bodyPr>
          <a:lstStyle/>
          <a:p>
            <a:pPr>
              <a:spcAft>
                <a:spcPts val="0"/>
              </a:spcAft>
            </a:pPr>
            <a:r>
              <a:rPr lang="sv-SE" sz="1200" b="1" dirty="0" err="1" smtClean="0">
                <a:effectLst/>
                <a:latin typeface="Arial"/>
                <a:ea typeface="Times New Roman"/>
                <a:cs typeface="Arial"/>
              </a:rPr>
              <a:t>Fixed</a:t>
            </a:r>
            <a:r>
              <a:rPr lang="sv-SE" sz="1200" b="1" dirty="0" smtClean="0">
                <a:effectLst/>
                <a:latin typeface="Arial"/>
                <a:ea typeface="Times New Roman"/>
                <a:cs typeface="Arial"/>
              </a:rPr>
              <a:t> cell </a:t>
            </a:r>
            <a:r>
              <a:rPr lang="sv-SE" sz="1200" b="1" dirty="0" err="1" smtClean="0">
                <a:effectLst/>
                <a:latin typeface="Arial"/>
                <a:ea typeface="Times New Roman"/>
                <a:cs typeface="Arial"/>
              </a:rPr>
              <a:t>height</a:t>
            </a:r>
            <a:r>
              <a:rPr lang="sv-SE" sz="1200" b="1" dirty="0" smtClean="0">
                <a:effectLst/>
                <a:latin typeface="Arial"/>
                <a:ea typeface="Times New Roman"/>
                <a:cs typeface="Arial"/>
              </a:rPr>
              <a:t>: 2.6 </a:t>
            </a:r>
            <a:r>
              <a:rPr lang="sv-SE" sz="1200" b="1" dirty="0" err="1" smtClean="0">
                <a:effectLst/>
                <a:latin typeface="Arial"/>
                <a:ea typeface="Times New Roman"/>
                <a:cs typeface="Arial"/>
              </a:rPr>
              <a:t>um</a:t>
            </a:r>
            <a:endParaRPr lang="sv-SE" sz="1200" b="1" dirty="0" smtClean="0">
              <a:effectLst/>
              <a:latin typeface="Arial"/>
              <a:ea typeface="Times New Roman"/>
              <a:cs typeface="Arial"/>
            </a:endParaRPr>
          </a:p>
          <a:p>
            <a:pPr>
              <a:spcAft>
                <a:spcPts val="0"/>
              </a:spcAft>
            </a:pPr>
            <a:endParaRPr lang="sv-SE" sz="1200" b="1" dirty="0" smtClean="0">
              <a:effectLst/>
              <a:latin typeface="Arial"/>
              <a:ea typeface="Times New Roman"/>
              <a:cs typeface="Arial"/>
            </a:endParaRPr>
          </a:p>
          <a:p>
            <a:pPr>
              <a:spcAft>
                <a:spcPts val="600"/>
              </a:spcAft>
            </a:pPr>
            <a:r>
              <a:rPr lang="sv-SE" sz="1200" b="1" dirty="0" err="1" smtClean="0">
                <a:effectLst/>
                <a:latin typeface="Arial"/>
                <a:ea typeface="Times New Roman"/>
                <a:cs typeface="Arial"/>
              </a:rPr>
              <a:t>Fixed</a:t>
            </a:r>
            <a:r>
              <a:rPr lang="sv-SE" sz="1200" b="1" dirty="0" smtClean="0">
                <a:effectLst/>
                <a:latin typeface="Arial"/>
                <a:ea typeface="Times New Roman"/>
                <a:cs typeface="Arial"/>
              </a:rPr>
              <a:t> </a:t>
            </a:r>
            <a:r>
              <a:rPr lang="sv-SE" sz="1200" b="1" dirty="0" err="1" smtClean="0">
                <a:effectLst/>
                <a:latin typeface="Arial"/>
                <a:ea typeface="Times New Roman"/>
                <a:cs typeface="Arial"/>
              </a:rPr>
              <a:t>supply</a:t>
            </a:r>
            <a:r>
              <a:rPr lang="sv-SE" sz="1200" b="1" dirty="0" smtClean="0">
                <a:effectLst/>
                <a:latin typeface="Arial"/>
                <a:ea typeface="Times New Roman"/>
                <a:cs typeface="Arial"/>
              </a:rPr>
              <a:t> rails</a:t>
            </a:r>
            <a:endParaRPr lang="sv-SE" sz="1200" b="1" dirty="0">
              <a:latin typeface="Arial"/>
              <a:ea typeface="Times New Roman"/>
              <a:cs typeface="Arial"/>
            </a:endParaRPr>
          </a:p>
          <a:p>
            <a:pPr>
              <a:spcAft>
                <a:spcPts val="600"/>
              </a:spcAft>
            </a:pPr>
            <a:r>
              <a:rPr lang="sv-SE" sz="1200" b="1" dirty="0" err="1" smtClean="0">
                <a:effectLst/>
                <a:latin typeface="Arial"/>
                <a:ea typeface="Times New Roman"/>
                <a:cs typeface="Arial"/>
              </a:rPr>
              <a:t>Fixed</a:t>
            </a:r>
            <a:r>
              <a:rPr lang="sv-SE" sz="1200" b="1" dirty="0" smtClean="0">
                <a:effectLst/>
                <a:latin typeface="Arial"/>
                <a:ea typeface="Times New Roman"/>
                <a:cs typeface="Arial"/>
              </a:rPr>
              <a:t> well</a:t>
            </a:r>
          </a:p>
          <a:p>
            <a:pPr>
              <a:spcAft>
                <a:spcPts val="600"/>
              </a:spcAft>
            </a:pPr>
            <a:r>
              <a:rPr lang="sv-SE" sz="1200" b="1" dirty="0" err="1" smtClean="0">
                <a:latin typeface="Arial"/>
                <a:ea typeface="Times New Roman"/>
                <a:cs typeface="Arial"/>
              </a:rPr>
              <a:t>Fixed</a:t>
            </a:r>
            <a:r>
              <a:rPr lang="sv-SE" sz="1200" b="1" dirty="0" smtClean="0">
                <a:latin typeface="Arial"/>
                <a:ea typeface="Times New Roman"/>
                <a:cs typeface="Arial"/>
              </a:rPr>
              <a:t> </a:t>
            </a:r>
            <a:r>
              <a:rPr lang="sv-SE" sz="1200" b="1" dirty="0" err="1" smtClean="0">
                <a:latin typeface="Arial"/>
                <a:ea typeface="Times New Roman"/>
                <a:cs typeface="Arial"/>
              </a:rPr>
              <a:t>contact</a:t>
            </a:r>
            <a:r>
              <a:rPr lang="sv-SE" sz="1200" b="1" dirty="0" smtClean="0">
                <a:latin typeface="Arial"/>
                <a:ea typeface="Times New Roman"/>
                <a:cs typeface="Arial"/>
              </a:rPr>
              <a:t> </a:t>
            </a:r>
            <a:r>
              <a:rPr lang="sv-SE" sz="1200" b="1" dirty="0" err="1" smtClean="0">
                <a:latin typeface="Arial"/>
                <a:ea typeface="Times New Roman"/>
                <a:cs typeface="Arial"/>
              </a:rPr>
              <a:t>size</a:t>
            </a:r>
            <a:r>
              <a:rPr lang="sv-SE" sz="1200" b="1" dirty="0" smtClean="0">
                <a:latin typeface="Arial"/>
                <a:ea typeface="Times New Roman"/>
                <a:cs typeface="Arial"/>
              </a:rPr>
              <a:t> and positions</a:t>
            </a:r>
          </a:p>
          <a:p>
            <a:pPr>
              <a:spcAft>
                <a:spcPts val="600"/>
              </a:spcAft>
            </a:pPr>
            <a:endParaRPr lang="sv-SE" sz="1200" b="1" dirty="0" smtClean="0">
              <a:latin typeface="Arial"/>
              <a:ea typeface="Times New Roman"/>
              <a:cs typeface="Arial"/>
            </a:endParaRPr>
          </a:p>
          <a:p>
            <a:pPr>
              <a:spcAft>
                <a:spcPts val="600"/>
              </a:spcAft>
            </a:pPr>
            <a:r>
              <a:rPr lang="sv-SE" sz="1200" b="1" dirty="0" err="1" smtClean="0">
                <a:latin typeface="Arial"/>
                <a:ea typeface="Times New Roman"/>
                <a:cs typeface="Arial"/>
              </a:rPr>
              <a:t>But</a:t>
            </a:r>
            <a:r>
              <a:rPr lang="sv-SE" sz="1200" b="1" dirty="0" smtClean="0">
                <a:latin typeface="Arial"/>
                <a:ea typeface="Times New Roman"/>
                <a:cs typeface="Arial"/>
              </a:rPr>
              <a:t> MOSFET </a:t>
            </a:r>
            <a:r>
              <a:rPr lang="sv-SE" sz="1200" b="1" dirty="0" err="1" smtClean="0">
                <a:latin typeface="Arial"/>
                <a:ea typeface="Times New Roman"/>
                <a:cs typeface="Arial"/>
              </a:rPr>
              <a:t>widths</a:t>
            </a:r>
            <a:r>
              <a:rPr lang="sv-SE" sz="1200" b="1" dirty="0" smtClean="0">
                <a:latin typeface="Arial"/>
                <a:ea typeface="Times New Roman"/>
                <a:cs typeface="Arial"/>
              </a:rPr>
              <a:t> can be </a:t>
            </a:r>
            <a:r>
              <a:rPr lang="sv-SE" sz="1200" b="1" dirty="0" err="1" smtClean="0">
                <a:latin typeface="Arial"/>
                <a:ea typeface="Times New Roman"/>
                <a:cs typeface="Arial"/>
              </a:rPr>
              <a:t>changed</a:t>
            </a:r>
            <a:endParaRPr lang="sv-SE" sz="1200" b="1" dirty="0" smtClean="0">
              <a:latin typeface="Arial"/>
              <a:ea typeface="Times New Roman"/>
              <a:cs typeface="Arial"/>
            </a:endParaRPr>
          </a:p>
          <a:p>
            <a:pPr>
              <a:spcAft>
                <a:spcPts val="600"/>
              </a:spcAft>
            </a:pPr>
            <a:r>
              <a:rPr lang="sv-SE" sz="1200" b="1" dirty="0" err="1">
                <a:latin typeface="Arial"/>
                <a:ea typeface="Times New Roman"/>
                <a:cs typeface="Arial"/>
              </a:rPr>
              <a:t>w</a:t>
            </a:r>
            <a:r>
              <a:rPr lang="sv-SE" sz="1200" b="1" dirty="0" err="1" smtClean="0">
                <a:latin typeface="Arial"/>
                <a:ea typeface="Times New Roman"/>
                <a:cs typeface="Arial"/>
              </a:rPr>
              <a:t>ithin</a:t>
            </a:r>
            <a:r>
              <a:rPr lang="sv-SE" sz="1200" b="1" dirty="0" smtClean="0">
                <a:latin typeface="Arial"/>
                <a:ea typeface="Times New Roman"/>
                <a:cs typeface="Arial"/>
              </a:rPr>
              <a:t> limits for different </a:t>
            </a:r>
            <a:r>
              <a:rPr lang="sv-SE" sz="1200" b="1" dirty="0" err="1" smtClean="0">
                <a:latin typeface="Arial"/>
                <a:ea typeface="Times New Roman"/>
                <a:cs typeface="Arial"/>
              </a:rPr>
              <a:t>inverter</a:t>
            </a:r>
            <a:r>
              <a:rPr lang="sv-SE" sz="1200" b="1" dirty="0" smtClean="0">
                <a:latin typeface="Arial"/>
                <a:ea typeface="Times New Roman"/>
                <a:cs typeface="Arial"/>
              </a:rPr>
              <a:t> </a:t>
            </a:r>
          </a:p>
          <a:p>
            <a:pPr>
              <a:spcAft>
                <a:spcPts val="600"/>
              </a:spcAft>
            </a:pPr>
            <a:r>
              <a:rPr lang="sv-SE" sz="1200" b="1" dirty="0" err="1">
                <a:latin typeface="Arial"/>
                <a:ea typeface="Times New Roman"/>
                <a:cs typeface="Arial"/>
              </a:rPr>
              <a:t>d</a:t>
            </a:r>
            <a:r>
              <a:rPr lang="sv-SE" sz="1200" b="1" dirty="0" err="1" smtClean="0">
                <a:latin typeface="Arial"/>
                <a:ea typeface="Times New Roman"/>
                <a:cs typeface="Arial"/>
              </a:rPr>
              <a:t>riving</a:t>
            </a:r>
            <a:r>
              <a:rPr lang="sv-SE" sz="1200" b="1" dirty="0" smtClean="0">
                <a:latin typeface="Arial"/>
                <a:ea typeface="Times New Roman"/>
                <a:cs typeface="Arial"/>
              </a:rPr>
              <a:t> </a:t>
            </a:r>
            <a:r>
              <a:rPr lang="sv-SE" sz="1200" b="1" dirty="0" err="1" smtClean="0">
                <a:latin typeface="Arial"/>
                <a:ea typeface="Times New Roman"/>
                <a:cs typeface="Arial"/>
              </a:rPr>
              <a:t>capability</a:t>
            </a:r>
            <a:r>
              <a:rPr lang="sv-SE" sz="1200" b="1" dirty="0" smtClean="0">
                <a:latin typeface="Arial"/>
                <a:ea typeface="Times New Roman"/>
                <a:cs typeface="Arial"/>
              </a:rPr>
              <a:t> (or </a:t>
            </a:r>
            <a:r>
              <a:rPr lang="sv-SE" sz="1200" b="1" dirty="0" err="1" smtClean="0">
                <a:latin typeface="Arial"/>
                <a:ea typeface="Times New Roman"/>
                <a:cs typeface="Arial"/>
              </a:rPr>
              <a:t>size</a:t>
            </a:r>
            <a:r>
              <a:rPr lang="sv-SE" sz="1200" b="1" dirty="0" smtClean="0">
                <a:latin typeface="Arial"/>
                <a:ea typeface="Times New Roman"/>
                <a:cs typeface="Arial"/>
              </a:rPr>
              <a:t> X)</a:t>
            </a:r>
          </a:p>
          <a:p>
            <a:pPr>
              <a:spcAft>
                <a:spcPts val="0"/>
              </a:spcAft>
            </a:pPr>
            <a:endParaRPr lang="sv-SE" sz="1200" dirty="0">
              <a:effectLst/>
              <a:latin typeface="Arial"/>
              <a:ea typeface="Times New Roman"/>
              <a:cs typeface="Times New Roman"/>
            </a:endParaRPr>
          </a:p>
        </p:txBody>
      </p:sp>
      <p:sp>
        <p:nvSpPr>
          <p:cNvPr id="167" name="Rectangle 166"/>
          <p:cNvSpPr>
            <a:spLocks noChangeArrowheads="1"/>
          </p:cNvSpPr>
          <p:nvPr/>
        </p:nvSpPr>
        <p:spPr bwMode="auto">
          <a:xfrm>
            <a:off x="4890298" y="2242503"/>
            <a:ext cx="138430" cy="140970"/>
          </a:xfrm>
          <a:prstGeom prst="rect">
            <a:avLst/>
          </a:prstGeom>
          <a:solidFill>
            <a:srgbClr val="0000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sv-SE"/>
          </a:p>
        </p:txBody>
      </p:sp>
      <p:sp>
        <p:nvSpPr>
          <p:cNvPr id="100" name="Rectangle 99"/>
          <p:cNvSpPr>
            <a:spLocks noChangeArrowheads="1"/>
          </p:cNvSpPr>
          <p:nvPr/>
        </p:nvSpPr>
        <p:spPr bwMode="auto">
          <a:xfrm>
            <a:off x="5941110" y="2242503"/>
            <a:ext cx="138430" cy="140970"/>
          </a:xfrm>
          <a:prstGeom prst="rect">
            <a:avLst/>
          </a:prstGeom>
          <a:solidFill>
            <a:srgbClr val="0000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sv-SE"/>
          </a:p>
        </p:txBody>
      </p:sp>
      <p:sp>
        <p:nvSpPr>
          <p:cNvPr id="75" name="Rectangle 74"/>
          <p:cNvSpPr>
            <a:spLocks noChangeArrowheads="1"/>
          </p:cNvSpPr>
          <p:nvPr/>
        </p:nvSpPr>
        <p:spPr bwMode="auto">
          <a:xfrm>
            <a:off x="5950584" y="4555808"/>
            <a:ext cx="138430" cy="140970"/>
          </a:xfrm>
          <a:prstGeom prst="rect">
            <a:avLst/>
          </a:prstGeom>
          <a:solidFill>
            <a:srgbClr val="0000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sv-SE"/>
          </a:p>
        </p:txBody>
      </p:sp>
      <p:sp>
        <p:nvSpPr>
          <p:cNvPr id="77" name="Rectangle 76"/>
          <p:cNvSpPr>
            <a:spLocks noChangeArrowheads="1"/>
          </p:cNvSpPr>
          <p:nvPr/>
        </p:nvSpPr>
        <p:spPr bwMode="auto">
          <a:xfrm>
            <a:off x="4893643" y="2646192"/>
            <a:ext cx="138430" cy="14097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sv-SE"/>
          </a:p>
        </p:txBody>
      </p:sp>
      <p:sp>
        <p:nvSpPr>
          <p:cNvPr id="78" name="Rectangle 77"/>
          <p:cNvSpPr>
            <a:spLocks noChangeArrowheads="1"/>
          </p:cNvSpPr>
          <p:nvPr/>
        </p:nvSpPr>
        <p:spPr bwMode="auto">
          <a:xfrm>
            <a:off x="5944084" y="2657263"/>
            <a:ext cx="138430" cy="14097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sv-SE"/>
          </a:p>
        </p:txBody>
      </p:sp>
      <p:sp>
        <p:nvSpPr>
          <p:cNvPr id="146" name="Rectangle 145"/>
          <p:cNvSpPr>
            <a:spLocks noChangeArrowheads="1"/>
          </p:cNvSpPr>
          <p:nvPr/>
        </p:nvSpPr>
        <p:spPr bwMode="auto">
          <a:xfrm>
            <a:off x="4905160" y="4553268"/>
            <a:ext cx="138430" cy="140970"/>
          </a:xfrm>
          <a:prstGeom prst="rect">
            <a:avLst/>
          </a:prstGeom>
          <a:solidFill>
            <a:srgbClr val="0000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sv-SE"/>
          </a:p>
        </p:txBody>
      </p:sp>
      <p:sp>
        <p:nvSpPr>
          <p:cNvPr id="148" name="Rectangle 147"/>
          <p:cNvSpPr>
            <a:spLocks noChangeArrowheads="1"/>
          </p:cNvSpPr>
          <p:nvPr/>
        </p:nvSpPr>
        <p:spPr bwMode="auto">
          <a:xfrm>
            <a:off x="4893643" y="2646192"/>
            <a:ext cx="138430" cy="140970"/>
          </a:xfrm>
          <a:prstGeom prst="rect">
            <a:avLst/>
          </a:prstGeom>
          <a:solidFill>
            <a:srgbClr val="0000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sv-SE"/>
          </a:p>
        </p:txBody>
      </p:sp>
      <p:sp>
        <p:nvSpPr>
          <p:cNvPr id="99" name="Rectangle 98"/>
          <p:cNvSpPr>
            <a:spLocks noChangeArrowheads="1"/>
          </p:cNvSpPr>
          <p:nvPr/>
        </p:nvSpPr>
        <p:spPr bwMode="auto">
          <a:xfrm>
            <a:off x="5944084" y="2657263"/>
            <a:ext cx="138430" cy="140970"/>
          </a:xfrm>
          <a:prstGeom prst="rect">
            <a:avLst/>
          </a:prstGeom>
          <a:solidFill>
            <a:srgbClr val="0000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sv-SE"/>
          </a:p>
        </p:txBody>
      </p:sp>
      <p:sp>
        <p:nvSpPr>
          <p:cNvPr id="72" name="Rectangle 71"/>
          <p:cNvSpPr>
            <a:spLocks noChangeArrowheads="1"/>
          </p:cNvSpPr>
          <p:nvPr/>
        </p:nvSpPr>
        <p:spPr bwMode="auto">
          <a:xfrm>
            <a:off x="5694847" y="3750129"/>
            <a:ext cx="245745" cy="249555"/>
          </a:xfrm>
          <a:prstGeom prst="rect">
            <a:avLst/>
          </a:prstGeom>
          <a:solidFill>
            <a:srgbClr val="FF00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sv-SE"/>
          </a:p>
        </p:txBody>
      </p:sp>
      <p:sp>
        <p:nvSpPr>
          <p:cNvPr id="73" name="Rectangle 72"/>
          <p:cNvSpPr>
            <a:spLocks noChangeArrowheads="1"/>
          </p:cNvSpPr>
          <p:nvPr/>
        </p:nvSpPr>
        <p:spPr bwMode="auto">
          <a:xfrm>
            <a:off x="5741837" y="3804739"/>
            <a:ext cx="138430" cy="140970"/>
          </a:xfrm>
          <a:prstGeom prst="rect">
            <a:avLst/>
          </a:prstGeom>
          <a:solidFill>
            <a:srgbClr val="0000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sv-SE"/>
          </a:p>
        </p:txBody>
      </p:sp>
      <p:sp>
        <p:nvSpPr>
          <p:cNvPr id="85" name="Rectangle 84"/>
          <p:cNvSpPr>
            <a:spLocks noChangeAspect="1" noChangeArrowheads="1"/>
          </p:cNvSpPr>
          <p:nvPr/>
        </p:nvSpPr>
        <p:spPr bwMode="auto">
          <a:xfrm>
            <a:off x="5732312" y="3802620"/>
            <a:ext cx="158115" cy="158115"/>
          </a:xfrm>
          <a:prstGeom prst="rect">
            <a:avLst/>
          </a:prstGeom>
          <a:solidFill>
            <a:srgbClr val="9933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sv-SE" dirty="0"/>
          </a:p>
        </p:txBody>
      </p:sp>
      <p:sp>
        <p:nvSpPr>
          <p:cNvPr id="94" name="Rectangle 93"/>
          <p:cNvSpPr>
            <a:spLocks noChangeArrowheads="1"/>
          </p:cNvSpPr>
          <p:nvPr/>
        </p:nvSpPr>
        <p:spPr bwMode="auto">
          <a:xfrm>
            <a:off x="5075722" y="3385503"/>
            <a:ext cx="245110" cy="248920"/>
          </a:xfrm>
          <a:prstGeom prst="rect">
            <a:avLst/>
          </a:prstGeom>
          <a:solidFill>
            <a:srgbClr val="FF00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sv-SE"/>
          </a:p>
        </p:txBody>
      </p:sp>
      <p:sp>
        <p:nvSpPr>
          <p:cNvPr id="95" name="Rectangle 94"/>
          <p:cNvSpPr>
            <a:spLocks noChangeAspect="1" noChangeArrowheads="1"/>
          </p:cNvSpPr>
          <p:nvPr/>
        </p:nvSpPr>
        <p:spPr bwMode="auto">
          <a:xfrm>
            <a:off x="5124737" y="3424238"/>
            <a:ext cx="158115" cy="158115"/>
          </a:xfrm>
          <a:prstGeom prst="rect">
            <a:avLst/>
          </a:prstGeom>
          <a:solidFill>
            <a:srgbClr val="9933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sv-SE"/>
          </a:p>
        </p:txBody>
      </p:sp>
      <p:sp>
        <p:nvSpPr>
          <p:cNvPr id="96" name="Text Box 1865"/>
          <p:cNvSpPr txBox="1">
            <a:spLocks noChangeArrowheads="1"/>
          </p:cNvSpPr>
          <p:nvPr/>
        </p:nvSpPr>
        <p:spPr bwMode="auto">
          <a:xfrm>
            <a:off x="5103230" y="3391347"/>
            <a:ext cx="228041" cy="2178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65837" tIns="32918" rIns="65837" bIns="32918" anchor="t" anchorCtr="0" upright="1">
            <a:noAutofit/>
          </a:bodyPr>
          <a:lstStyle/>
          <a:p>
            <a:pPr>
              <a:spcAft>
                <a:spcPts val="0"/>
              </a:spcAft>
            </a:pPr>
            <a:r>
              <a:rPr lang="sv-SE" sz="1000" dirty="0" smtClean="0">
                <a:effectLst/>
                <a:latin typeface="Arial"/>
                <a:ea typeface="Times New Roman"/>
                <a:cs typeface="Arial"/>
              </a:rPr>
              <a:t>A</a:t>
            </a:r>
            <a:endParaRPr lang="sv-SE" sz="1200" dirty="0">
              <a:effectLst/>
              <a:latin typeface="Arial"/>
              <a:ea typeface="Times New Roman"/>
              <a:cs typeface="Times New Roman"/>
            </a:endParaRPr>
          </a:p>
        </p:txBody>
      </p:sp>
      <p:sp>
        <p:nvSpPr>
          <p:cNvPr id="97" name="Text Box 1865"/>
          <p:cNvSpPr txBox="1">
            <a:spLocks noChangeArrowheads="1"/>
          </p:cNvSpPr>
          <p:nvPr/>
        </p:nvSpPr>
        <p:spPr bwMode="auto">
          <a:xfrm>
            <a:off x="5702678" y="3774644"/>
            <a:ext cx="228041" cy="2178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65837" tIns="32918" rIns="65837" bIns="32918" anchor="t" anchorCtr="0" upright="1">
            <a:noAutofit/>
          </a:bodyPr>
          <a:lstStyle/>
          <a:p>
            <a:pPr>
              <a:spcAft>
                <a:spcPts val="0"/>
              </a:spcAft>
            </a:pPr>
            <a:r>
              <a:rPr lang="sv-SE" sz="1000" dirty="0">
                <a:latin typeface="Arial"/>
                <a:ea typeface="Times New Roman"/>
                <a:cs typeface="Arial"/>
              </a:rPr>
              <a:t>B</a:t>
            </a:r>
            <a:endParaRPr lang="sv-SE" sz="1200" dirty="0">
              <a:effectLst/>
              <a:latin typeface="Arial"/>
              <a:ea typeface="Times New Roman"/>
              <a:cs typeface="Times New Roman"/>
            </a:endParaRPr>
          </a:p>
        </p:txBody>
      </p:sp>
      <p:sp>
        <p:nvSpPr>
          <p:cNvPr id="106" name="Rectangle 105"/>
          <p:cNvSpPr>
            <a:spLocks noChangeArrowheads="1"/>
          </p:cNvSpPr>
          <p:nvPr/>
        </p:nvSpPr>
        <p:spPr bwMode="auto">
          <a:xfrm>
            <a:off x="4839986" y="2591900"/>
            <a:ext cx="245745" cy="249555"/>
          </a:xfrm>
          <a:prstGeom prst="rect">
            <a:avLst/>
          </a:prstGeom>
          <a:solidFill>
            <a:srgbClr val="0070C0">
              <a:alpha val="69804"/>
            </a:srgbClr>
          </a:solidFill>
          <a:ln w="9525">
            <a:solidFill>
              <a:srgbClr val="0070C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sv-SE"/>
          </a:p>
        </p:txBody>
      </p:sp>
      <p:sp>
        <p:nvSpPr>
          <p:cNvPr id="107" name="Rectangle 106"/>
          <p:cNvSpPr>
            <a:spLocks noChangeArrowheads="1"/>
          </p:cNvSpPr>
          <p:nvPr/>
        </p:nvSpPr>
        <p:spPr bwMode="auto">
          <a:xfrm>
            <a:off x="5890427" y="2602971"/>
            <a:ext cx="245745" cy="249555"/>
          </a:xfrm>
          <a:prstGeom prst="rect">
            <a:avLst/>
          </a:prstGeom>
          <a:solidFill>
            <a:srgbClr val="0070C0">
              <a:alpha val="69804"/>
            </a:srgbClr>
          </a:solidFill>
          <a:ln w="9525">
            <a:solidFill>
              <a:srgbClr val="0070C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sv-SE"/>
          </a:p>
        </p:txBody>
      </p:sp>
      <p:grpSp>
        <p:nvGrpSpPr>
          <p:cNvPr id="22" name="Group 21"/>
          <p:cNvGrpSpPr/>
          <p:nvPr/>
        </p:nvGrpSpPr>
        <p:grpSpPr>
          <a:xfrm>
            <a:off x="3398668" y="3070389"/>
            <a:ext cx="4104000" cy="1870864"/>
            <a:chOff x="3398668" y="3070389"/>
            <a:chExt cx="4104000" cy="1870864"/>
          </a:xfrm>
        </p:grpSpPr>
        <p:sp>
          <p:nvSpPr>
            <p:cNvPr id="91" name="Text Box 1861"/>
            <p:cNvSpPr txBox="1">
              <a:spLocks noChangeArrowheads="1"/>
            </p:cNvSpPr>
            <p:nvPr/>
          </p:nvSpPr>
          <p:spPr bwMode="auto">
            <a:xfrm>
              <a:off x="4107347" y="3597542"/>
              <a:ext cx="358140" cy="2432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vert270" wrap="square" lIns="65837" tIns="32918" rIns="65837" bIns="32918" anchor="t" anchorCtr="0" upright="1">
              <a:noAutofit/>
            </a:bodyPr>
            <a:lstStyle/>
            <a:p>
              <a:pPr>
                <a:spcAft>
                  <a:spcPts val="0"/>
                </a:spcAft>
              </a:pPr>
              <a:r>
                <a:rPr lang="sv-SE" sz="1000" dirty="0">
                  <a:effectLst/>
                  <a:latin typeface="Arial"/>
                  <a:ea typeface="Times New Roman"/>
                  <a:cs typeface="Arial"/>
                </a:rPr>
                <a:t>2.6</a:t>
              </a:r>
              <a:endParaRPr lang="sv-SE" sz="1200" dirty="0">
                <a:effectLst/>
                <a:latin typeface="Arial"/>
                <a:ea typeface="Times New Roman"/>
                <a:cs typeface="Times New Roman"/>
              </a:endParaRPr>
            </a:p>
          </p:txBody>
        </p:sp>
        <p:cxnSp>
          <p:nvCxnSpPr>
            <p:cNvPr id="181" name="Line 1867"/>
            <p:cNvCxnSpPr/>
            <p:nvPr/>
          </p:nvCxnSpPr>
          <p:spPr bwMode="auto">
            <a:xfrm>
              <a:off x="5313998" y="4940618"/>
              <a:ext cx="318770" cy="63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01" name="Rectangle 100"/>
            <p:cNvSpPr>
              <a:spLocks noChangeArrowheads="1"/>
            </p:cNvSpPr>
            <p:nvPr/>
          </p:nvSpPr>
          <p:spPr bwMode="auto">
            <a:xfrm>
              <a:off x="3398668" y="3810858"/>
              <a:ext cx="4104000" cy="158116"/>
            </a:xfrm>
            <a:prstGeom prst="rect">
              <a:avLst/>
            </a:prstGeom>
            <a:solidFill>
              <a:srgbClr val="3366FF">
                <a:alpha val="70000"/>
              </a:srgbClr>
            </a:solidFill>
            <a:ln w="9525">
              <a:solidFill>
                <a:srgbClr val="0070C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102" name="Rectangle 101"/>
            <p:cNvSpPr>
              <a:spLocks noChangeArrowheads="1"/>
            </p:cNvSpPr>
            <p:nvPr/>
          </p:nvSpPr>
          <p:spPr bwMode="auto">
            <a:xfrm>
              <a:off x="3398668" y="3436932"/>
              <a:ext cx="4104000" cy="158116"/>
            </a:xfrm>
            <a:prstGeom prst="rect">
              <a:avLst/>
            </a:prstGeom>
            <a:solidFill>
              <a:srgbClr val="3366FF">
                <a:alpha val="70000"/>
              </a:srgbClr>
            </a:solidFill>
            <a:ln w="9525">
              <a:solidFill>
                <a:srgbClr val="0070C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103" name="Rectangle 102"/>
            <p:cNvSpPr>
              <a:spLocks noChangeArrowheads="1"/>
            </p:cNvSpPr>
            <p:nvPr/>
          </p:nvSpPr>
          <p:spPr bwMode="auto">
            <a:xfrm>
              <a:off x="3398668" y="3070389"/>
              <a:ext cx="4104000" cy="158116"/>
            </a:xfrm>
            <a:prstGeom prst="rect">
              <a:avLst/>
            </a:prstGeom>
            <a:solidFill>
              <a:srgbClr val="3366FF">
                <a:alpha val="70000"/>
              </a:srgbClr>
            </a:solidFill>
            <a:ln w="9525">
              <a:solidFill>
                <a:srgbClr val="0070C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104" name="Rectangle 103"/>
            <p:cNvSpPr>
              <a:spLocks noChangeArrowheads="1"/>
            </p:cNvSpPr>
            <p:nvPr/>
          </p:nvSpPr>
          <p:spPr bwMode="auto">
            <a:xfrm>
              <a:off x="3398668" y="4170269"/>
              <a:ext cx="4104000" cy="158116"/>
            </a:xfrm>
            <a:prstGeom prst="rect">
              <a:avLst/>
            </a:prstGeom>
            <a:solidFill>
              <a:srgbClr val="3366FF">
                <a:alpha val="70000"/>
              </a:srgbClr>
            </a:solidFill>
            <a:ln w="9525">
              <a:solidFill>
                <a:srgbClr val="0070C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sv-SE"/>
            </a:p>
          </p:txBody>
        </p:sp>
      </p:grpSp>
      <p:sp>
        <p:nvSpPr>
          <p:cNvPr id="108" name="Rectangle 107"/>
          <p:cNvSpPr>
            <a:spLocks noChangeArrowheads="1"/>
          </p:cNvSpPr>
          <p:nvPr/>
        </p:nvSpPr>
        <p:spPr bwMode="auto">
          <a:xfrm>
            <a:off x="4846486" y="4500103"/>
            <a:ext cx="245745" cy="249555"/>
          </a:xfrm>
          <a:prstGeom prst="rect">
            <a:avLst/>
          </a:prstGeom>
          <a:solidFill>
            <a:srgbClr val="0070C0">
              <a:alpha val="69804"/>
            </a:srgbClr>
          </a:solidFill>
          <a:ln w="9525">
            <a:solidFill>
              <a:srgbClr val="0070C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sv-SE"/>
          </a:p>
        </p:txBody>
      </p:sp>
      <p:sp>
        <p:nvSpPr>
          <p:cNvPr id="109" name="Rectangle 108"/>
          <p:cNvSpPr>
            <a:spLocks noChangeArrowheads="1"/>
          </p:cNvSpPr>
          <p:nvPr/>
        </p:nvSpPr>
        <p:spPr bwMode="auto">
          <a:xfrm>
            <a:off x="5896927" y="4501516"/>
            <a:ext cx="245745" cy="249555"/>
          </a:xfrm>
          <a:prstGeom prst="rect">
            <a:avLst/>
          </a:prstGeom>
          <a:solidFill>
            <a:srgbClr val="0070C0">
              <a:alpha val="69804"/>
            </a:srgbClr>
          </a:solidFill>
          <a:ln w="9525">
            <a:solidFill>
              <a:srgbClr val="0070C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sv-SE"/>
          </a:p>
        </p:txBody>
      </p:sp>
      <p:sp>
        <p:nvSpPr>
          <p:cNvPr id="118" name="Text Box 1081"/>
          <p:cNvSpPr txBox="1">
            <a:spLocks noChangeArrowheads="1"/>
          </p:cNvSpPr>
          <p:nvPr/>
        </p:nvSpPr>
        <p:spPr bwMode="auto">
          <a:xfrm>
            <a:off x="6675611" y="4738873"/>
            <a:ext cx="2402485" cy="6955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12960" tIns="32918" rIns="12960" bIns="32918" anchor="t" anchorCtr="0" upright="1">
            <a:noAutofit/>
          </a:bodyPr>
          <a:lstStyle/>
          <a:p>
            <a:pPr>
              <a:spcAft>
                <a:spcPts val="0"/>
              </a:spcAft>
            </a:pPr>
            <a:r>
              <a:rPr lang="sv-SE" sz="1200" b="1" dirty="0" smtClean="0">
                <a:effectLst/>
                <a:latin typeface="Arial"/>
                <a:ea typeface="Times New Roman"/>
                <a:cs typeface="Arial"/>
              </a:rPr>
              <a:t>A </a:t>
            </a:r>
            <a:r>
              <a:rPr lang="sv-SE" sz="1200" b="1" dirty="0" err="1" smtClean="0">
                <a:effectLst/>
                <a:latin typeface="Arial"/>
                <a:ea typeface="Times New Roman"/>
                <a:cs typeface="Arial"/>
              </a:rPr>
              <a:t>certain</a:t>
            </a:r>
            <a:r>
              <a:rPr lang="sv-SE" sz="1200" b="1" dirty="0" smtClean="0">
                <a:effectLst/>
                <a:latin typeface="Arial"/>
                <a:ea typeface="Times New Roman"/>
                <a:cs typeface="Arial"/>
              </a:rPr>
              <a:t> </a:t>
            </a:r>
            <a:r>
              <a:rPr lang="sv-SE" sz="1200" b="1" dirty="0" err="1" smtClean="0">
                <a:effectLst/>
                <a:latin typeface="Arial"/>
                <a:ea typeface="Times New Roman"/>
                <a:cs typeface="Arial"/>
              </a:rPr>
              <a:t>number</a:t>
            </a:r>
            <a:r>
              <a:rPr lang="sv-SE" sz="1200" b="1" dirty="0" smtClean="0">
                <a:effectLst/>
                <a:latin typeface="Arial"/>
                <a:ea typeface="Times New Roman"/>
                <a:cs typeface="Arial"/>
              </a:rPr>
              <a:t> </a:t>
            </a:r>
            <a:r>
              <a:rPr lang="sv-SE" sz="1200" b="1" dirty="0" err="1" smtClean="0">
                <a:effectLst/>
                <a:latin typeface="Arial"/>
                <a:ea typeface="Times New Roman"/>
                <a:cs typeface="Arial"/>
              </a:rPr>
              <a:t>of</a:t>
            </a:r>
            <a:r>
              <a:rPr lang="sv-SE" sz="1200" b="1" dirty="0" smtClean="0">
                <a:effectLst/>
                <a:latin typeface="Arial"/>
                <a:ea typeface="Times New Roman"/>
                <a:cs typeface="Arial"/>
              </a:rPr>
              <a:t> </a:t>
            </a:r>
            <a:r>
              <a:rPr lang="sv-SE" sz="1200" b="1" dirty="0" err="1" smtClean="0">
                <a:effectLst/>
                <a:latin typeface="Arial"/>
                <a:ea typeface="Times New Roman"/>
                <a:cs typeface="Arial"/>
              </a:rPr>
              <a:t>pitches</a:t>
            </a:r>
            <a:r>
              <a:rPr lang="sv-SE" sz="1200" b="1" dirty="0" smtClean="0">
                <a:effectLst/>
                <a:latin typeface="Arial"/>
                <a:ea typeface="Times New Roman"/>
                <a:cs typeface="Arial"/>
              </a:rPr>
              <a:t> </a:t>
            </a:r>
            <a:r>
              <a:rPr lang="sv-SE" sz="1200" b="1" dirty="0" err="1" smtClean="0">
                <a:effectLst/>
                <a:latin typeface="Arial"/>
                <a:ea typeface="Times New Roman"/>
                <a:cs typeface="Arial"/>
              </a:rPr>
              <a:t>are</a:t>
            </a:r>
            <a:r>
              <a:rPr lang="sv-SE" sz="1200" b="1" dirty="0" smtClean="0">
                <a:effectLst/>
                <a:latin typeface="Arial"/>
                <a:ea typeface="Times New Roman"/>
                <a:cs typeface="Arial"/>
              </a:rPr>
              <a:t> </a:t>
            </a:r>
            <a:r>
              <a:rPr lang="sv-SE" sz="1200" b="1" dirty="0" err="1" smtClean="0">
                <a:effectLst/>
                <a:latin typeface="Arial"/>
                <a:ea typeface="Times New Roman"/>
                <a:cs typeface="Arial"/>
              </a:rPr>
              <a:t>required</a:t>
            </a:r>
            <a:r>
              <a:rPr lang="sv-SE" sz="1200" b="1" dirty="0" smtClean="0">
                <a:effectLst/>
                <a:latin typeface="Arial"/>
                <a:ea typeface="Times New Roman"/>
                <a:cs typeface="Arial"/>
              </a:rPr>
              <a:t>, plus </a:t>
            </a:r>
            <a:r>
              <a:rPr lang="sv-SE" sz="1200" b="1" dirty="0" err="1" smtClean="0">
                <a:effectLst/>
                <a:latin typeface="Arial"/>
                <a:ea typeface="Times New Roman"/>
                <a:cs typeface="Arial"/>
              </a:rPr>
              <a:t>one</a:t>
            </a:r>
            <a:r>
              <a:rPr lang="sv-SE" sz="1200" b="1" dirty="0" smtClean="0">
                <a:effectLst/>
                <a:latin typeface="Arial"/>
                <a:ea typeface="Times New Roman"/>
                <a:cs typeface="Arial"/>
              </a:rPr>
              <a:t> extra space at </a:t>
            </a:r>
            <a:r>
              <a:rPr lang="sv-SE" sz="1200" b="1" dirty="0" err="1" smtClean="0">
                <a:effectLst/>
                <a:latin typeface="Arial"/>
                <a:ea typeface="Times New Roman"/>
                <a:cs typeface="Arial"/>
              </a:rPr>
              <a:t>bottom</a:t>
            </a:r>
            <a:endParaRPr lang="sv-SE" sz="1200" b="1" dirty="0" smtClean="0">
              <a:effectLst/>
              <a:latin typeface="Arial"/>
              <a:ea typeface="Times New Roman"/>
              <a:cs typeface="Arial"/>
            </a:endParaRPr>
          </a:p>
          <a:p>
            <a:pPr>
              <a:spcAft>
                <a:spcPts val="0"/>
              </a:spcAft>
            </a:pPr>
            <a:endParaRPr lang="sv-SE" sz="1200" dirty="0">
              <a:effectLst/>
              <a:latin typeface="Arial"/>
              <a:ea typeface="Times New Roman"/>
              <a:cs typeface="Times New Roman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sv-SE" smtClean="0"/>
              <a:t>2016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ED6E5F8-F9E8-41A2-8750-8834BED80EBD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  <p:grpSp>
        <p:nvGrpSpPr>
          <p:cNvPr id="14" name="Group 13"/>
          <p:cNvGrpSpPr/>
          <p:nvPr/>
        </p:nvGrpSpPr>
        <p:grpSpPr>
          <a:xfrm>
            <a:off x="7073523" y="2855845"/>
            <a:ext cx="1049389" cy="360000"/>
            <a:chOff x="7073523" y="2855845"/>
            <a:chExt cx="1049389" cy="360000"/>
          </a:xfrm>
        </p:grpSpPr>
        <p:cxnSp>
          <p:nvCxnSpPr>
            <p:cNvPr id="112" name="Line 1860"/>
            <p:cNvCxnSpPr/>
            <p:nvPr/>
          </p:nvCxnSpPr>
          <p:spPr bwMode="auto">
            <a:xfrm>
              <a:off x="7073523" y="2855845"/>
              <a:ext cx="0" cy="36000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66" name="Text Box 1404"/>
            <p:cNvSpPr txBox="1">
              <a:spLocks noChangeArrowheads="1"/>
            </p:cNvSpPr>
            <p:nvPr/>
          </p:nvSpPr>
          <p:spPr bwMode="auto">
            <a:xfrm>
              <a:off x="7566017" y="2937711"/>
              <a:ext cx="556895" cy="1962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65837" tIns="18000" rIns="65837" bIns="36000" anchor="t" anchorCtr="0" upright="1">
              <a:noAutofit/>
            </a:bodyPr>
            <a:lstStyle/>
            <a:p>
              <a:pPr>
                <a:spcAft>
                  <a:spcPts val="0"/>
                </a:spcAft>
              </a:pPr>
              <a:r>
                <a:rPr lang="sv-SE" sz="1000" b="1" dirty="0" smtClean="0">
                  <a:effectLst/>
                  <a:latin typeface="Arial"/>
                  <a:ea typeface="Times New Roman"/>
                  <a:cs typeface="Arial"/>
                </a:rPr>
                <a:t>Pitch 1</a:t>
              </a:r>
              <a:endParaRPr lang="sv-SE" sz="1200" dirty="0">
                <a:effectLst/>
                <a:latin typeface="Arial"/>
                <a:ea typeface="Times New Roman"/>
                <a:cs typeface="Times New Roman"/>
              </a:endParaRPr>
            </a:p>
          </p:txBody>
        </p:sp>
      </p:grpSp>
      <p:grpSp>
        <p:nvGrpSpPr>
          <p:cNvPr id="15" name="Group 14"/>
          <p:cNvGrpSpPr/>
          <p:nvPr/>
        </p:nvGrpSpPr>
        <p:grpSpPr>
          <a:xfrm>
            <a:off x="7073523" y="3229304"/>
            <a:ext cx="1051378" cy="360000"/>
            <a:chOff x="7073523" y="3229304"/>
            <a:chExt cx="1051378" cy="360000"/>
          </a:xfrm>
        </p:grpSpPr>
        <p:cxnSp>
          <p:nvCxnSpPr>
            <p:cNvPr id="113" name="Line 1860"/>
            <p:cNvCxnSpPr/>
            <p:nvPr/>
          </p:nvCxnSpPr>
          <p:spPr bwMode="auto">
            <a:xfrm>
              <a:off x="7073523" y="3229304"/>
              <a:ext cx="0" cy="36000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67" name="Text Box 1404"/>
            <p:cNvSpPr txBox="1">
              <a:spLocks noChangeArrowheads="1"/>
            </p:cNvSpPr>
            <p:nvPr/>
          </p:nvSpPr>
          <p:spPr bwMode="auto">
            <a:xfrm>
              <a:off x="7568006" y="3311170"/>
              <a:ext cx="556895" cy="1962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65837" tIns="18000" rIns="65837" bIns="36000" anchor="t" anchorCtr="0" upright="1">
              <a:noAutofit/>
            </a:bodyPr>
            <a:lstStyle/>
            <a:p>
              <a:pPr>
                <a:spcAft>
                  <a:spcPts val="0"/>
                </a:spcAft>
              </a:pPr>
              <a:r>
                <a:rPr lang="sv-SE" sz="1000" b="1" dirty="0" smtClean="0">
                  <a:effectLst/>
                  <a:latin typeface="Arial"/>
                  <a:ea typeface="Times New Roman"/>
                  <a:cs typeface="Arial"/>
                </a:rPr>
                <a:t>Pitch 2</a:t>
              </a:r>
              <a:endParaRPr lang="sv-SE" sz="1200" dirty="0">
                <a:effectLst/>
                <a:latin typeface="Arial"/>
                <a:ea typeface="Times New Roman"/>
                <a:cs typeface="Times New Roman"/>
              </a:endParaRPr>
            </a:p>
          </p:txBody>
        </p:sp>
      </p:grpSp>
      <p:grpSp>
        <p:nvGrpSpPr>
          <p:cNvPr id="16" name="Group 15"/>
          <p:cNvGrpSpPr/>
          <p:nvPr/>
        </p:nvGrpSpPr>
        <p:grpSpPr>
          <a:xfrm>
            <a:off x="7073523" y="3596283"/>
            <a:ext cx="1051378" cy="360000"/>
            <a:chOff x="7073523" y="3596283"/>
            <a:chExt cx="1051378" cy="360000"/>
          </a:xfrm>
        </p:grpSpPr>
        <p:cxnSp>
          <p:nvCxnSpPr>
            <p:cNvPr id="114" name="Line 1860"/>
            <p:cNvCxnSpPr/>
            <p:nvPr/>
          </p:nvCxnSpPr>
          <p:spPr bwMode="auto">
            <a:xfrm>
              <a:off x="7073523" y="3596283"/>
              <a:ext cx="0" cy="36000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68" name="Text Box 1404"/>
            <p:cNvSpPr txBox="1">
              <a:spLocks noChangeArrowheads="1"/>
            </p:cNvSpPr>
            <p:nvPr/>
          </p:nvSpPr>
          <p:spPr bwMode="auto">
            <a:xfrm>
              <a:off x="7568006" y="3678149"/>
              <a:ext cx="556895" cy="1962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65837" tIns="18000" rIns="65837" bIns="36000" anchor="t" anchorCtr="0" upright="1">
              <a:noAutofit/>
            </a:bodyPr>
            <a:lstStyle/>
            <a:p>
              <a:pPr>
                <a:spcAft>
                  <a:spcPts val="0"/>
                </a:spcAft>
              </a:pPr>
              <a:r>
                <a:rPr lang="sv-SE" sz="1000" b="1" dirty="0" smtClean="0">
                  <a:effectLst/>
                  <a:latin typeface="Arial"/>
                  <a:ea typeface="Times New Roman"/>
                  <a:cs typeface="Arial"/>
                </a:rPr>
                <a:t>Pitch 3</a:t>
              </a:r>
              <a:endParaRPr lang="sv-SE" sz="1200" dirty="0">
                <a:effectLst/>
                <a:latin typeface="Arial"/>
                <a:ea typeface="Times New Roman"/>
                <a:cs typeface="Times New Roman"/>
              </a:endParaRPr>
            </a:p>
          </p:txBody>
        </p:sp>
      </p:grpSp>
      <p:grpSp>
        <p:nvGrpSpPr>
          <p:cNvPr id="17" name="Group 16"/>
          <p:cNvGrpSpPr/>
          <p:nvPr/>
        </p:nvGrpSpPr>
        <p:grpSpPr>
          <a:xfrm>
            <a:off x="7073523" y="3968971"/>
            <a:ext cx="1051378" cy="360000"/>
            <a:chOff x="7073523" y="3968971"/>
            <a:chExt cx="1051378" cy="360000"/>
          </a:xfrm>
        </p:grpSpPr>
        <p:cxnSp>
          <p:nvCxnSpPr>
            <p:cNvPr id="115" name="Line 1860"/>
            <p:cNvCxnSpPr/>
            <p:nvPr/>
          </p:nvCxnSpPr>
          <p:spPr bwMode="auto">
            <a:xfrm>
              <a:off x="7073523" y="3968971"/>
              <a:ext cx="0" cy="36000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69" name="Text Box 1404"/>
            <p:cNvSpPr txBox="1">
              <a:spLocks noChangeArrowheads="1"/>
            </p:cNvSpPr>
            <p:nvPr/>
          </p:nvSpPr>
          <p:spPr bwMode="auto">
            <a:xfrm>
              <a:off x="7568006" y="4050837"/>
              <a:ext cx="556895" cy="1962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65837" tIns="18000" rIns="65837" bIns="36000" anchor="t" anchorCtr="0" upright="1">
              <a:noAutofit/>
            </a:bodyPr>
            <a:lstStyle/>
            <a:p>
              <a:pPr>
                <a:spcAft>
                  <a:spcPts val="0"/>
                </a:spcAft>
              </a:pPr>
              <a:r>
                <a:rPr lang="sv-SE" sz="1000" b="1" dirty="0" smtClean="0">
                  <a:effectLst/>
                  <a:latin typeface="Arial"/>
                  <a:ea typeface="Times New Roman"/>
                  <a:cs typeface="Arial"/>
                </a:rPr>
                <a:t>Pitch 4</a:t>
              </a:r>
              <a:endParaRPr lang="sv-SE" sz="1200" dirty="0">
                <a:effectLst/>
                <a:latin typeface="Arial"/>
                <a:ea typeface="Times New Roman"/>
                <a:cs typeface="Times New Roman"/>
              </a:endParaRPr>
            </a:p>
          </p:txBody>
        </p:sp>
      </p:grpSp>
      <p:grpSp>
        <p:nvGrpSpPr>
          <p:cNvPr id="18" name="Group 17"/>
          <p:cNvGrpSpPr/>
          <p:nvPr/>
        </p:nvGrpSpPr>
        <p:grpSpPr>
          <a:xfrm>
            <a:off x="7073523" y="4308520"/>
            <a:ext cx="1402259" cy="188593"/>
            <a:chOff x="7073523" y="4308520"/>
            <a:chExt cx="1402259" cy="188593"/>
          </a:xfrm>
        </p:grpSpPr>
        <p:cxnSp>
          <p:nvCxnSpPr>
            <p:cNvPr id="117" name="Line 1860"/>
            <p:cNvCxnSpPr/>
            <p:nvPr/>
          </p:nvCxnSpPr>
          <p:spPr bwMode="auto">
            <a:xfrm>
              <a:off x="7073523" y="4312816"/>
              <a:ext cx="0" cy="18000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74" name="Text Box 1404"/>
            <p:cNvSpPr txBox="1">
              <a:spLocks noChangeArrowheads="1"/>
            </p:cNvSpPr>
            <p:nvPr/>
          </p:nvSpPr>
          <p:spPr bwMode="auto">
            <a:xfrm>
              <a:off x="7568006" y="4308520"/>
              <a:ext cx="907776" cy="18859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65837" tIns="18000" rIns="65837" bIns="36000" anchor="t" anchorCtr="0" upright="1">
              <a:noAutofit/>
            </a:bodyPr>
            <a:lstStyle/>
            <a:p>
              <a:pPr>
                <a:spcAft>
                  <a:spcPts val="0"/>
                </a:spcAft>
              </a:pPr>
              <a:r>
                <a:rPr lang="sv-SE" sz="1000" b="1" dirty="0" smtClean="0">
                  <a:effectLst/>
                  <a:latin typeface="Arial"/>
                  <a:ea typeface="Times New Roman"/>
                  <a:cs typeface="Arial"/>
                </a:rPr>
                <a:t>Extra space</a:t>
              </a:r>
              <a:endParaRPr lang="sv-SE" sz="1200" dirty="0">
                <a:effectLst/>
                <a:latin typeface="Arial"/>
                <a:ea typeface="Times New Roman"/>
                <a:cs typeface="Times New Roman"/>
              </a:endParaRP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3398668" y="2014726"/>
            <a:ext cx="5679427" cy="2486703"/>
            <a:chOff x="3398668" y="2014726"/>
            <a:chExt cx="5679427" cy="2486703"/>
          </a:xfrm>
        </p:grpSpPr>
        <p:cxnSp>
          <p:nvCxnSpPr>
            <p:cNvPr id="110" name="AutoShape 1374"/>
            <p:cNvCxnSpPr>
              <a:cxnSpLocks noChangeShapeType="1"/>
            </p:cNvCxnSpPr>
            <p:nvPr/>
          </p:nvCxnSpPr>
          <p:spPr bwMode="auto">
            <a:xfrm>
              <a:off x="3398668" y="2858226"/>
              <a:ext cx="4104000" cy="635"/>
            </a:xfrm>
            <a:prstGeom prst="straightConnector1">
              <a:avLst/>
            </a:prstGeom>
            <a:noFill/>
            <a:ln w="19050">
              <a:solidFill>
                <a:srgbClr val="000000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cxnSp>
        <p:cxnSp>
          <p:nvCxnSpPr>
            <p:cNvPr id="111" name="AutoShape 1374"/>
            <p:cNvCxnSpPr>
              <a:cxnSpLocks noChangeShapeType="1"/>
            </p:cNvCxnSpPr>
            <p:nvPr/>
          </p:nvCxnSpPr>
          <p:spPr bwMode="auto">
            <a:xfrm>
              <a:off x="3398668" y="4500794"/>
              <a:ext cx="4104000" cy="635"/>
            </a:xfrm>
            <a:prstGeom prst="straightConnector1">
              <a:avLst/>
            </a:prstGeom>
            <a:noFill/>
            <a:ln w="19050">
              <a:solidFill>
                <a:srgbClr val="000000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cxnSp>
        <p:cxnSp>
          <p:nvCxnSpPr>
            <p:cNvPr id="10" name="Straight Connector 9"/>
            <p:cNvCxnSpPr/>
            <p:nvPr/>
          </p:nvCxnSpPr>
          <p:spPr>
            <a:xfrm>
              <a:off x="4959513" y="2857945"/>
              <a:ext cx="0" cy="1620000"/>
            </a:xfrm>
            <a:prstGeom prst="line">
              <a:avLst/>
            </a:prstGeom>
            <a:ln w="76200">
              <a:solidFill>
                <a:schemeClr val="tx1"/>
              </a:solidFill>
              <a:headEnd type="triangl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Connector 64"/>
            <p:cNvCxnSpPr/>
            <p:nvPr/>
          </p:nvCxnSpPr>
          <p:spPr>
            <a:xfrm>
              <a:off x="6007267" y="2857945"/>
              <a:ext cx="0" cy="1620000"/>
            </a:xfrm>
            <a:prstGeom prst="line">
              <a:avLst/>
            </a:prstGeom>
            <a:ln w="76200">
              <a:solidFill>
                <a:schemeClr val="tx1"/>
              </a:solidFill>
              <a:headEnd type="triangl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6" name="Text Box 1081"/>
            <p:cNvSpPr txBox="1">
              <a:spLocks noChangeArrowheads="1"/>
            </p:cNvSpPr>
            <p:nvPr/>
          </p:nvSpPr>
          <p:spPr bwMode="auto">
            <a:xfrm>
              <a:off x="6675610" y="2014726"/>
              <a:ext cx="2402485" cy="6955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12960" tIns="32918" rIns="12960" bIns="32918" anchor="t" anchorCtr="0" upright="1">
              <a:noAutofit/>
            </a:bodyPr>
            <a:lstStyle/>
            <a:p>
              <a:pPr>
                <a:spcAft>
                  <a:spcPts val="0"/>
                </a:spcAft>
              </a:pPr>
              <a:r>
                <a:rPr lang="sv-SE" sz="1200" b="1" dirty="0" err="1" smtClean="0">
                  <a:effectLst/>
                  <a:latin typeface="Arial"/>
                  <a:ea typeface="Times New Roman"/>
                  <a:cs typeface="Arial"/>
                </a:rPr>
                <a:t>How</a:t>
              </a:r>
              <a:r>
                <a:rPr lang="sv-SE" sz="1200" b="1" dirty="0" smtClean="0">
                  <a:effectLst/>
                  <a:latin typeface="Arial"/>
                  <a:ea typeface="Times New Roman"/>
                  <a:cs typeface="Arial"/>
                </a:rPr>
                <a:t> </a:t>
              </a:r>
              <a:r>
                <a:rPr lang="sv-SE" sz="1200" b="1" dirty="0" err="1" smtClean="0">
                  <a:effectLst/>
                  <a:latin typeface="Arial"/>
                  <a:ea typeface="Times New Roman"/>
                  <a:cs typeface="Arial"/>
                </a:rPr>
                <a:t>many</a:t>
              </a:r>
              <a:r>
                <a:rPr lang="sv-SE" sz="1200" b="1" dirty="0" smtClean="0">
                  <a:effectLst/>
                  <a:latin typeface="Arial"/>
                  <a:ea typeface="Times New Roman"/>
                  <a:cs typeface="Arial"/>
                </a:rPr>
                <a:t> wire </a:t>
              </a:r>
              <a:r>
                <a:rPr lang="sv-SE" sz="1200" b="1" dirty="0" err="1" smtClean="0">
                  <a:effectLst/>
                  <a:latin typeface="Arial"/>
                  <a:ea typeface="Times New Roman"/>
                  <a:cs typeface="Arial"/>
                </a:rPr>
                <a:t>tracks</a:t>
              </a:r>
              <a:r>
                <a:rPr lang="sv-SE" sz="1200" b="1" dirty="0" smtClean="0">
                  <a:effectLst/>
                  <a:latin typeface="Arial"/>
                  <a:ea typeface="Times New Roman"/>
                  <a:cs typeface="Arial"/>
                </a:rPr>
                <a:t> can fit </a:t>
              </a:r>
              <a:br>
                <a:rPr lang="sv-SE" sz="1200" b="1" dirty="0" smtClean="0">
                  <a:effectLst/>
                  <a:latin typeface="Arial"/>
                  <a:ea typeface="Times New Roman"/>
                  <a:cs typeface="Arial"/>
                </a:rPr>
              </a:br>
              <a:r>
                <a:rPr lang="sv-SE" sz="1200" b="1" dirty="0" smtClean="0">
                  <a:effectLst/>
                  <a:latin typeface="Arial"/>
                  <a:ea typeface="Times New Roman"/>
                  <a:cs typeface="Arial"/>
                </a:rPr>
                <a:t>the </a:t>
              </a:r>
              <a:r>
                <a:rPr lang="sv-SE" sz="1200" b="1" dirty="0" err="1" smtClean="0">
                  <a:effectLst/>
                  <a:latin typeface="Arial"/>
                  <a:ea typeface="Times New Roman"/>
                  <a:cs typeface="Arial"/>
                </a:rPr>
                <a:t>empty</a:t>
              </a:r>
              <a:r>
                <a:rPr lang="sv-SE" sz="1200" b="1" dirty="0" smtClean="0">
                  <a:effectLst/>
                  <a:latin typeface="Arial"/>
                  <a:ea typeface="Times New Roman"/>
                  <a:cs typeface="Arial"/>
                </a:rPr>
                <a:t> space </a:t>
              </a:r>
              <a:r>
                <a:rPr lang="sv-SE" sz="1200" b="1" dirty="0" err="1" smtClean="0">
                  <a:effectLst/>
                  <a:latin typeface="Arial"/>
                  <a:ea typeface="Times New Roman"/>
                  <a:cs typeface="Arial"/>
                </a:rPr>
                <a:t>between</a:t>
              </a:r>
              <a:r>
                <a:rPr lang="sv-SE" sz="1200" b="1" dirty="0" smtClean="0">
                  <a:effectLst/>
                  <a:latin typeface="Arial"/>
                  <a:ea typeface="Times New Roman"/>
                  <a:cs typeface="Arial"/>
                </a:rPr>
                <a:t> the MOSFET source/</a:t>
              </a:r>
              <a:r>
                <a:rPr lang="sv-SE" sz="1200" b="1" dirty="0" err="1" smtClean="0">
                  <a:effectLst/>
                  <a:latin typeface="Arial"/>
                  <a:ea typeface="Times New Roman"/>
                  <a:cs typeface="Arial"/>
                </a:rPr>
                <a:t>drain</a:t>
              </a:r>
              <a:r>
                <a:rPr lang="sv-SE" sz="1200" b="1" dirty="0" smtClean="0">
                  <a:effectLst/>
                  <a:latin typeface="Arial"/>
                  <a:ea typeface="Times New Roman"/>
                  <a:cs typeface="Arial"/>
                </a:rPr>
                <a:t> </a:t>
              </a:r>
              <a:r>
                <a:rPr lang="sv-SE" sz="1200" b="1" dirty="0" err="1" smtClean="0">
                  <a:effectLst/>
                  <a:latin typeface="Arial"/>
                  <a:ea typeface="Times New Roman"/>
                  <a:cs typeface="Arial"/>
                </a:rPr>
                <a:t>contacts</a:t>
              </a:r>
              <a:r>
                <a:rPr lang="sv-SE" sz="1200" b="1" dirty="0" smtClean="0">
                  <a:effectLst/>
                  <a:latin typeface="Arial"/>
                  <a:ea typeface="Times New Roman"/>
                  <a:cs typeface="Arial"/>
                </a:rPr>
                <a:t>?</a:t>
              </a:r>
            </a:p>
            <a:p>
              <a:pPr>
                <a:spcAft>
                  <a:spcPts val="0"/>
                </a:spcAft>
              </a:pPr>
              <a:endParaRPr lang="sv-SE" sz="1200" dirty="0">
                <a:effectLst/>
                <a:latin typeface="Arial"/>
                <a:ea typeface="Times New Roman"/>
                <a:cs typeface="Times New Roman"/>
              </a:endParaRPr>
            </a:p>
          </p:txBody>
        </p:sp>
      </p:grpSp>
    </p:spTree>
    <p:custDataLst>
      <p:tags r:id="rId1"/>
    </p:custDataLst>
    <p:extLst>
      <p:ext uri="{BB962C8B-B14F-4D97-AF65-F5344CB8AC3E}">
        <p14:creationId xmlns:p14="http://schemas.microsoft.com/office/powerpoint/2010/main" val="16819762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MCC092: Integrated Circuit Design</a:t>
            </a:r>
            <a:endParaRPr lang="en-US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533400"/>
            <a:ext cx="7772400" cy="685800"/>
          </a:xfrm>
        </p:spPr>
        <p:txBody>
          <a:bodyPr/>
          <a:lstStyle/>
          <a:p>
            <a:pPr eaLnBrk="1" hangingPunct="1"/>
            <a:r>
              <a:rPr lang="en-US" altLang="sv-SE" dirty="0" smtClean="0"/>
              <a:t>Stick Diagrams</a:t>
            </a:r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 bwMode="auto">
          <a:xfrm>
            <a:off x="685800" y="1524000"/>
            <a:ext cx="7772400" cy="457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eaLnBrk="1" hangingPunct="1"/>
            <a:r>
              <a:rPr lang="en-US" altLang="sv-SE" sz="2400" i="1" kern="0" dirty="0" smtClean="0"/>
              <a:t>Stick diagrams</a:t>
            </a:r>
            <a:r>
              <a:rPr lang="en-US" altLang="sv-SE" sz="2400" kern="0" dirty="0" smtClean="0"/>
              <a:t> help plan layout quickly</a:t>
            </a:r>
          </a:p>
          <a:p>
            <a:pPr lvl="1" eaLnBrk="1" hangingPunct="1"/>
            <a:r>
              <a:rPr lang="en-US" altLang="sv-SE" sz="2400" kern="0" dirty="0" smtClean="0"/>
              <a:t>Need not be to scale</a:t>
            </a:r>
          </a:p>
          <a:p>
            <a:pPr lvl="1" eaLnBrk="1" hangingPunct="1"/>
            <a:r>
              <a:rPr lang="en-US" altLang="sv-SE" sz="2400" kern="0" dirty="0" smtClean="0"/>
              <a:t>Draw with color pencils or dry-erase markers</a:t>
            </a:r>
          </a:p>
        </p:txBody>
      </p:sp>
      <p:graphicFrame>
        <p:nvGraphicFramePr>
          <p:cNvPr id="9" name="Object 6"/>
          <p:cNvGraphicFramePr>
            <a:graphicFrameLocks noChangeAspect="1"/>
          </p:cNvGraphicFramePr>
          <p:nvPr/>
        </p:nvGraphicFramePr>
        <p:xfrm>
          <a:off x="762000" y="2971800"/>
          <a:ext cx="7696200" cy="2824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" name="Visio" r:id="rId4" imgW="5858123" imgH="2148840" progId="Visio.Drawing.11">
                  <p:embed/>
                </p:oleObj>
              </mc:Choice>
              <mc:Fallback>
                <p:oleObj name="Visio" r:id="rId4" imgW="5858123" imgH="2148840" progId="Visio.Drawing.11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" y="2971800"/>
                        <a:ext cx="7696200" cy="28241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Rectangle 1"/>
          <p:cNvSpPr/>
          <p:nvPr/>
        </p:nvSpPr>
        <p:spPr bwMode="auto">
          <a:xfrm>
            <a:off x="3707027" y="2875005"/>
            <a:ext cx="3492843" cy="3015049"/>
          </a:xfrm>
          <a:prstGeom prst="rect">
            <a:avLst/>
          </a:prstGeom>
          <a:ln>
            <a:solidFill>
              <a:schemeClr val="bg1"/>
            </a:solidFill>
            <a:headEnd/>
            <a:tailEnd/>
          </a:ln>
          <a:extLst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sv-SE" smtClean="0"/>
              <a:t>2016</a:t>
            </a:r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ED6E5F8-F9E8-41A2-8750-8834BED80EBD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32789796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1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59" name="Group 358"/>
          <p:cNvGrpSpPr/>
          <p:nvPr/>
        </p:nvGrpSpPr>
        <p:grpSpPr>
          <a:xfrm>
            <a:off x="4212000" y="1547897"/>
            <a:ext cx="3737342" cy="3710941"/>
            <a:chOff x="4212000" y="1547897"/>
            <a:chExt cx="3737342" cy="3710941"/>
          </a:xfrm>
        </p:grpSpPr>
        <p:sp>
          <p:nvSpPr>
            <p:cNvPr id="360" name="Rectangle 359"/>
            <p:cNvSpPr>
              <a:spLocks noChangeAspect="1"/>
            </p:cNvSpPr>
            <p:nvPr/>
          </p:nvSpPr>
          <p:spPr bwMode="auto">
            <a:xfrm>
              <a:off x="4327275" y="1627307"/>
              <a:ext cx="3503058" cy="1910566"/>
            </a:xfrm>
            <a:prstGeom prst="rect">
              <a:avLst/>
            </a:prstGeom>
            <a:solidFill>
              <a:srgbClr val="CC9900">
                <a:alpha val="50196"/>
              </a:srgbClr>
            </a:solidFill>
            <a:ln w="25400" cap="flat" cmpd="sng" algn="ctr">
              <a:solidFill>
                <a:srgbClr val="CC9900"/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361" name="Rectangle 360"/>
            <p:cNvSpPr>
              <a:spLocks noChangeArrowheads="1"/>
            </p:cNvSpPr>
            <p:nvPr/>
          </p:nvSpPr>
          <p:spPr bwMode="auto">
            <a:xfrm>
              <a:off x="4212000" y="1627307"/>
              <a:ext cx="3737342" cy="1907202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lg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362" name="Rectangle 361"/>
            <p:cNvSpPr>
              <a:spLocks noChangeArrowheads="1"/>
            </p:cNvSpPr>
            <p:nvPr/>
          </p:nvSpPr>
          <p:spPr bwMode="auto">
            <a:xfrm>
              <a:off x="4212000" y="3537873"/>
              <a:ext cx="3737342" cy="1634676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grpSp>
          <p:nvGrpSpPr>
            <p:cNvPr id="363" name="Group 362"/>
            <p:cNvGrpSpPr>
              <a:grpSpLocks/>
            </p:cNvGrpSpPr>
            <p:nvPr/>
          </p:nvGrpSpPr>
          <p:grpSpPr bwMode="auto">
            <a:xfrm>
              <a:off x="7159217" y="2054284"/>
              <a:ext cx="542307" cy="2668333"/>
              <a:chOff x="0" y="33870"/>
              <a:chExt cx="1025525" cy="3525243"/>
            </a:xfrm>
          </p:grpSpPr>
          <p:sp>
            <p:nvSpPr>
              <p:cNvPr id="449" name="Rectangle 448"/>
              <p:cNvSpPr>
                <a:spLocks noChangeArrowheads="1"/>
              </p:cNvSpPr>
              <p:nvPr/>
            </p:nvSpPr>
            <p:spPr bwMode="auto">
              <a:xfrm>
                <a:off x="0" y="33870"/>
                <a:ext cx="1025525" cy="1385571"/>
              </a:xfrm>
              <a:prstGeom prst="rect">
                <a:avLst/>
              </a:prstGeom>
              <a:solidFill>
                <a:srgbClr val="92D050"/>
              </a:solidFill>
              <a:ln w="6350" cap="flat" cmpd="sng" algn="ctr">
                <a:solidFill>
                  <a:schemeClr val="tx1">
                    <a:lumMod val="100000"/>
                    <a:lumOff val="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ctr" anchorCtr="0" upright="1">
                <a:noAutofit/>
              </a:bodyPr>
              <a:lstStyle/>
              <a:p>
                <a:endParaRPr lang="sv-SE"/>
              </a:p>
            </p:txBody>
          </p:sp>
          <p:sp>
            <p:nvSpPr>
              <p:cNvPr id="450" name="Rectangle 449"/>
              <p:cNvSpPr>
                <a:spLocks noChangeArrowheads="1"/>
              </p:cNvSpPr>
              <p:nvPr/>
            </p:nvSpPr>
            <p:spPr bwMode="auto">
              <a:xfrm>
                <a:off x="0" y="2656778"/>
                <a:ext cx="1025525" cy="902335"/>
              </a:xfrm>
              <a:prstGeom prst="rect">
                <a:avLst/>
              </a:prstGeom>
              <a:solidFill>
                <a:srgbClr val="92D050"/>
              </a:solidFill>
              <a:ln w="6350" cap="flat" cmpd="sng" algn="ctr">
                <a:solidFill>
                  <a:schemeClr val="tx1">
                    <a:lumMod val="100000"/>
                    <a:lumOff val="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ctr" anchorCtr="0" upright="1">
                <a:noAutofit/>
              </a:bodyPr>
              <a:lstStyle/>
              <a:p>
                <a:endParaRPr lang="sv-SE"/>
              </a:p>
            </p:txBody>
          </p:sp>
        </p:grpSp>
        <p:sp>
          <p:nvSpPr>
            <p:cNvPr id="364" name="Rectangle 363"/>
            <p:cNvSpPr>
              <a:spLocks noChangeArrowheads="1"/>
            </p:cNvSpPr>
            <p:nvPr/>
          </p:nvSpPr>
          <p:spPr bwMode="auto">
            <a:xfrm>
              <a:off x="7371099" y="1836387"/>
              <a:ext cx="119009" cy="3038161"/>
            </a:xfrm>
            <a:prstGeom prst="rect">
              <a:avLst/>
            </a:prstGeom>
            <a:solidFill>
              <a:srgbClr val="FF0000"/>
            </a:solidFill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365" name="Rectangle 364"/>
            <p:cNvSpPr>
              <a:spLocks noChangeArrowheads="1"/>
            </p:cNvSpPr>
            <p:nvPr/>
          </p:nvSpPr>
          <p:spPr bwMode="auto">
            <a:xfrm>
              <a:off x="7194220" y="2276178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366" name="Rectangle 365"/>
            <p:cNvSpPr>
              <a:spLocks noChangeArrowheads="1"/>
            </p:cNvSpPr>
            <p:nvPr/>
          </p:nvSpPr>
          <p:spPr bwMode="auto">
            <a:xfrm>
              <a:off x="7194220" y="2521307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367" name="Rectangle 366"/>
            <p:cNvSpPr>
              <a:spLocks noChangeArrowheads="1"/>
            </p:cNvSpPr>
            <p:nvPr/>
          </p:nvSpPr>
          <p:spPr bwMode="auto">
            <a:xfrm>
              <a:off x="7194220" y="4127203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368" name="Rectangle 367"/>
            <p:cNvSpPr>
              <a:spLocks noChangeArrowheads="1"/>
            </p:cNvSpPr>
            <p:nvPr/>
          </p:nvSpPr>
          <p:spPr bwMode="auto">
            <a:xfrm>
              <a:off x="7194220" y="2766437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369" name="Rectangle 368"/>
            <p:cNvSpPr>
              <a:spLocks noChangeArrowheads="1"/>
            </p:cNvSpPr>
            <p:nvPr/>
          </p:nvSpPr>
          <p:spPr bwMode="auto">
            <a:xfrm>
              <a:off x="7194220" y="4373774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370" name="Rectangle 369"/>
            <p:cNvSpPr>
              <a:spLocks noChangeArrowheads="1"/>
            </p:cNvSpPr>
            <p:nvPr/>
          </p:nvSpPr>
          <p:spPr bwMode="auto">
            <a:xfrm>
              <a:off x="7551246" y="2276178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371" name="Rectangle 370"/>
            <p:cNvSpPr>
              <a:spLocks noChangeArrowheads="1"/>
            </p:cNvSpPr>
            <p:nvPr/>
          </p:nvSpPr>
          <p:spPr bwMode="auto">
            <a:xfrm>
              <a:off x="7551246" y="2521307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372" name="Rectangle 371"/>
            <p:cNvSpPr>
              <a:spLocks noChangeArrowheads="1"/>
            </p:cNvSpPr>
            <p:nvPr/>
          </p:nvSpPr>
          <p:spPr bwMode="auto">
            <a:xfrm>
              <a:off x="7551246" y="4127203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373" name="Rectangle 372"/>
            <p:cNvSpPr>
              <a:spLocks noChangeArrowheads="1"/>
            </p:cNvSpPr>
            <p:nvPr/>
          </p:nvSpPr>
          <p:spPr bwMode="auto">
            <a:xfrm>
              <a:off x="7551246" y="2766437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374" name="Rectangle 373"/>
            <p:cNvSpPr>
              <a:spLocks noChangeArrowheads="1"/>
            </p:cNvSpPr>
            <p:nvPr/>
          </p:nvSpPr>
          <p:spPr bwMode="auto">
            <a:xfrm>
              <a:off x="7551246" y="4373774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375" name="Rectangle 374"/>
            <p:cNvSpPr>
              <a:spLocks noChangeArrowheads="1"/>
            </p:cNvSpPr>
            <p:nvPr/>
          </p:nvSpPr>
          <p:spPr bwMode="auto">
            <a:xfrm>
              <a:off x="7190494" y="3255898"/>
              <a:ext cx="180000" cy="180000"/>
            </a:xfrm>
            <a:prstGeom prst="rect">
              <a:avLst/>
            </a:prstGeom>
            <a:solidFill>
              <a:srgbClr val="FF0000"/>
            </a:solidFill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376" name="Rectangle 3816"/>
            <p:cNvSpPr>
              <a:spLocks noChangeAspect="1" noChangeArrowheads="1"/>
            </p:cNvSpPr>
            <p:nvPr/>
          </p:nvSpPr>
          <p:spPr bwMode="auto">
            <a:xfrm>
              <a:off x="7218517" y="3286385"/>
              <a:ext cx="114300" cy="114300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377" name="Rectangle 376"/>
            <p:cNvSpPr>
              <a:spLocks noChangeArrowheads="1"/>
            </p:cNvSpPr>
            <p:nvPr/>
          </p:nvSpPr>
          <p:spPr bwMode="auto">
            <a:xfrm>
              <a:off x="7217396" y="3282713"/>
              <a:ext cx="119009" cy="122566"/>
            </a:xfrm>
            <a:prstGeom prst="rect">
              <a:avLst/>
            </a:prstGeom>
            <a:solidFill>
              <a:schemeClr val="tx1"/>
            </a:solidFill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378" name="Rectangle 377"/>
            <p:cNvSpPr>
              <a:spLocks noChangeArrowheads="1"/>
            </p:cNvSpPr>
            <p:nvPr/>
          </p:nvSpPr>
          <p:spPr bwMode="auto">
            <a:xfrm>
              <a:off x="4447827" y="4221489"/>
              <a:ext cx="987073" cy="340297"/>
            </a:xfrm>
            <a:prstGeom prst="rect">
              <a:avLst/>
            </a:prstGeom>
            <a:solidFill>
              <a:srgbClr val="92D050"/>
            </a:solidFill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379" name="Rectangle 378"/>
            <p:cNvSpPr>
              <a:spLocks noChangeArrowheads="1"/>
            </p:cNvSpPr>
            <p:nvPr/>
          </p:nvSpPr>
          <p:spPr bwMode="auto">
            <a:xfrm>
              <a:off x="4439281" y="2050253"/>
              <a:ext cx="987073" cy="503717"/>
            </a:xfrm>
            <a:prstGeom prst="rect">
              <a:avLst/>
            </a:prstGeom>
            <a:solidFill>
              <a:srgbClr val="92D050"/>
            </a:solidFill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380" name="Rectangle 379"/>
            <p:cNvSpPr>
              <a:spLocks noChangeArrowheads="1"/>
            </p:cNvSpPr>
            <p:nvPr/>
          </p:nvSpPr>
          <p:spPr bwMode="auto">
            <a:xfrm>
              <a:off x="5667459" y="4221489"/>
              <a:ext cx="1357167" cy="340297"/>
            </a:xfrm>
            <a:prstGeom prst="rect">
              <a:avLst/>
            </a:prstGeom>
            <a:solidFill>
              <a:srgbClr val="92D050"/>
            </a:solidFill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381" name="Rectangle 380"/>
            <p:cNvSpPr>
              <a:spLocks noChangeArrowheads="1"/>
            </p:cNvSpPr>
            <p:nvPr/>
          </p:nvSpPr>
          <p:spPr bwMode="auto">
            <a:xfrm>
              <a:off x="5667459" y="2050253"/>
              <a:ext cx="1357167" cy="503717"/>
            </a:xfrm>
            <a:prstGeom prst="rect">
              <a:avLst/>
            </a:prstGeom>
            <a:solidFill>
              <a:srgbClr val="92D050"/>
            </a:solidFill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382" name="Rectangle 381"/>
            <p:cNvSpPr>
              <a:spLocks noChangeArrowheads="1"/>
            </p:cNvSpPr>
            <p:nvPr/>
          </p:nvSpPr>
          <p:spPr bwMode="auto">
            <a:xfrm>
              <a:off x="6078944" y="2122350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383" name="Rectangle 382"/>
            <p:cNvSpPr>
              <a:spLocks noChangeArrowheads="1"/>
            </p:cNvSpPr>
            <p:nvPr/>
          </p:nvSpPr>
          <p:spPr bwMode="auto">
            <a:xfrm>
              <a:off x="6078944" y="2367479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384" name="Rectangle 383"/>
            <p:cNvSpPr>
              <a:spLocks noChangeArrowheads="1"/>
            </p:cNvSpPr>
            <p:nvPr/>
          </p:nvSpPr>
          <p:spPr bwMode="auto">
            <a:xfrm>
              <a:off x="6078944" y="4330355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385" name="Rectangle 384"/>
            <p:cNvSpPr>
              <a:spLocks noChangeArrowheads="1"/>
            </p:cNvSpPr>
            <p:nvPr/>
          </p:nvSpPr>
          <p:spPr bwMode="auto">
            <a:xfrm>
              <a:off x="5712553" y="2122350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386" name="Rectangle 385"/>
            <p:cNvSpPr>
              <a:spLocks noChangeArrowheads="1"/>
            </p:cNvSpPr>
            <p:nvPr/>
          </p:nvSpPr>
          <p:spPr bwMode="auto">
            <a:xfrm>
              <a:off x="5712553" y="2367479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387" name="Rectangle 386"/>
            <p:cNvSpPr>
              <a:spLocks noChangeArrowheads="1"/>
            </p:cNvSpPr>
            <p:nvPr/>
          </p:nvSpPr>
          <p:spPr bwMode="auto">
            <a:xfrm>
              <a:off x="5712553" y="4330355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388" name="Rectangle 387"/>
            <p:cNvSpPr>
              <a:spLocks noChangeArrowheads="1"/>
            </p:cNvSpPr>
            <p:nvPr/>
          </p:nvSpPr>
          <p:spPr bwMode="auto">
            <a:xfrm>
              <a:off x="6472518" y="2122350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389" name="Rectangle 388"/>
            <p:cNvSpPr>
              <a:spLocks noChangeArrowheads="1"/>
            </p:cNvSpPr>
            <p:nvPr/>
          </p:nvSpPr>
          <p:spPr bwMode="auto">
            <a:xfrm>
              <a:off x="6472518" y="2367479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390" name="Rectangle 389"/>
            <p:cNvSpPr>
              <a:spLocks noChangeArrowheads="1"/>
            </p:cNvSpPr>
            <p:nvPr/>
          </p:nvSpPr>
          <p:spPr bwMode="auto">
            <a:xfrm>
              <a:off x="6446880" y="4330355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391" name="Rectangle 390"/>
            <p:cNvSpPr>
              <a:spLocks noChangeArrowheads="1"/>
            </p:cNvSpPr>
            <p:nvPr/>
          </p:nvSpPr>
          <p:spPr bwMode="auto">
            <a:xfrm>
              <a:off x="6833454" y="2122350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392" name="Rectangle 391"/>
            <p:cNvSpPr>
              <a:spLocks noChangeArrowheads="1"/>
            </p:cNvSpPr>
            <p:nvPr/>
          </p:nvSpPr>
          <p:spPr bwMode="auto">
            <a:xfrm>
              <a:off x="6833454" y="2367479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393" name="Rectangle 392"/>
            <p:cNvSpPr>
              <a:spLocks noChangeArrowheads="1"/>
            </p:cNvSpPr>
            <p:nvPr/>
          </p:nvSpPr>
          <p:spPr bwMode="auto">
            <a:xfrm>
              <a:off x="6833454" y="4330355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394" name="Rectangle 393"/>
            <p:cNvSpPr>
              <a:spLocks noChangeArrowheads="1"/>
            </p:cNvSpPr>
            <p:nvPr/>
          </p:nvSpPr>
          <p:spPr bwMode="auto">
            <a:xfrm>
              <a:off x="4896793" y="2122350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395" name="Rectangle 394"/>
            <p:cNvSpPr>
              <a:spLocks noChangeArrowheads="1"/>
            </p:cNvSpPr>
            <p:nvPr/>
          </p:nvSpPr>
          <p:spPr bwMode="auto">
            <a:xfrm>
              <a:off x="4896793" y="2367479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396" name="Rectangle 395"/>
            <p:cNvSpPr>
              <a:spLocks noChangeArrowheads="1"/>
            </p:cNvSpPr>
            <p:nvPr/>
          </p:nvSpPr>
          <p:spPr bwMode="auto">
            <a:xfrm>
              <a:off x="4896793" y="4330355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397" name="Rectangle 396"/>
            <p:cNvSpPr>
              <a:spLocks noChangeArrowheads="1"/>
            </p:cNvSpPr>
            <p:nvPr/>
          </p:nvSpPr>
          <p:spPr bwMode="auto">
            <a:xfrm>
              <a:off x="5267820" y="2122350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398" name="Rectangle 397"/>
            <p:cNvSpPr>
              <a:spLocks noChangeArrowheads="1"/>
            </p:cNvSpPr>
            <p:nvPr/>
          </p:nvSpPr>
          <p:spPr bwMode="auto">
            <a:xfrm>
              <a:off x="5267820" y="2367479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399" name="Rectangle 398"/>
            <p:cNvSpPr>
              <a:spLocks noChangeArrowheads="1"/>
            </p:cNvSpPr>
            <p:nvPr/>
          </p:nvSpPr>
          <p:spPr bwMode="auto">
            <a:xfrm>
              <a:off x="5276366" y="4330355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400" name="Rectangle 399"/>
            <p:cNvSpPr>
              <a:spLocks noChangeArrowheads="1"/>
            </p:cNvSpPr>
            <p:nvPr/>
          </p:nvSpPr>
          <p:spPr bwMode="auto">
            <a:xfrm>
              <a:off x="4490763" y="2122350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401" name="Rectangle 400"/>
            <p:cNvSpPr>
              <a:spLocks noChangeArrowheads="1"/>
            </p:cNvSpPr>
            <p:nvPr/>
          </p:nvSpPr>
          <p:spPr bwMode="auto">
            <a:xfrm>
              <a:off x="4490763" y="2367479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402" name="Rectangle 401"/>
            <p:cNvSpPr>
              <a:spLocks noChangeArrowheads="1"/>
            </p:cNvSpPr>
            <p:nvPr/>
          </p:nvSpPr>
          <p:spPr bwMode="auto">
            <a:xfrm>
              <a:off x="4490763" y="4330355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403" name="Rectangle 402"/>
            <p:cNvSpPr>
              <a:spLocks noChangeArrowheads="1"/>
            </p:cNvSpPr>
            <p:nvPr/>
          </p:nvSpPr>
          <p:spPr bwMode="auto">
            <a:xfrm>
              <a:off x="4695036" y="1930113"/>
              <a:ext cx="119009" cy="2826844"/>
            </a:xfrm>
            <a:prstGeom prst="rect">
              <a:avLst/>
            </a:prstGeom>
            <a:solidFill>
              <a:srgbClr val="FF0000"/>
            </a:solidFill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404" name="Rectangle 403"/>
            <p:cNvSpPr>
              <a:spLocks noChangeArrowheads="1"/>
            </p:cNvSpPr>
            <p:nvPr/>
          </p:nvSpPr>
          <p:spPr bwMode="auto">
            <a:xfrm>
              <a:off x="5073063" y="1930113"/>
              <a:ext cx="119009" cy="2826844"/>
            </a:xfrm>
            <a:prstGeom prst="rect">
              <a:avLst/>
            </a:prstGeom>
            <a:solidFill>
              <a:srgbClr val="FF0000"/>
            </a:solidFill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405" name="Rectangle 404"/>
            <p:cNvSpPr>
              <a:spLocks noChangeArrowheads="1"/>
            </p:cNvSpPr>
            <p:nvPr/>
          </p:nvSpPr>
          <p:spPr bwMode="auto">
            <a:xfrm>
              <a:off x="6253350" y="1930113"/>
              <a:ext cx="119009" cy="2826844"/>
            </a:xfrm>
            <a:prstGeom prst="rect">
              <a:avLst/>
            </a:prstGeom>
            <a:solidFill>
              <a:srgbClr val="FF0000"/>
            </a:solidFill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406" name="Rectangle 405"/>
            <p:cNvSpPr>
              <a:spLocks noChangeArrowheads="1"/>
            </p:cNvSpPr>
            <p:nvPr/>
          </p:nvSpPr>
          <p:spPr bwMode="auto">
            <a:xfrm>
              <a:off x="6631378" y="1930113"/>
              <a:ext cx="119009" cy="2826844"/>
            </a:xfrm>
            <a:prstGeom prst="rect">
              <a:avLst/>
            </a:prstGeom>
            <a:solidFill>
              <a:srgbClr val="FF0000"/>
            </a:solidFill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grpSp>
          <p:nvGrpSpPr>
            <p:cNvPr id="407" name="Group 406"/>
            <p:cNvGrpSpPr>
              <a:grpSpLocks/>
            </p:cNvGrpSpPr>
            <p:nvPr/>
          </p:nvGrpSpPr>
          <p:grpSpPr bwMode="auto">
            <a:xfrm>
              <a:off x="6212742" y="3244538"/>
              <a:ext cx="158678" cy="163420"/>
              <a:chOff x="0" y="1"/>
              <a:chExt cx="215900" cy="215900"/>
            </a:xfrm>
          </p:grpSpPr>
          <p:sp>
            <p:nvSpPr>
              <p:cNvPr id="447" name="Rectangle 446"/>
              <p:cNvSpPr>
                <a:spLocks noChangeArrowheads="1"/>
              </p:cNvSpPr>
              <p:nvPr/>
            </p:nvSpPr>
            <p:spPr bwMode="auto">
              <a:xfrm>
                <a:off x="0" y="1"/>
                <a:ext cx="215900" cy="215900"/>
              </a:xfrm>
              <a:prstGeom prst="rect">
                <a:avLst/>
              </a:prstGeom>
              <a:solidFill>
                <a:srgbClr val="FF0000"/>
              </a:solidFill>
              <a:ln w="6350" cap="flat" cmpd="sng" algn="ctr">
                <a:solidFill>
                  <a:schemeClr val="tx1">
                    <a:lumMod val="100000"/>
                    <a:lumOff val="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ctr" anchorCtr="0" upright="1">
                <a:noAutofit/>
              </a:bodyPr>
              <a:lstStyle/>
              <a:p>
                <a:endParaRPr lang="sv-SE"/>
              </a:p>
            </p:txBody>
          </p:sp>
          <p:sp>
            <p:nvSpPr>
              <p:cNvPr id="448" name="Rectangle 447"/>
              <p:cNvSpPr>
                <a:spLocks noChangeArrowheads="1"/>
              </p:cNvSpPr>
              <p:nvPr/>
            </p:nvSpPr>
            <p:spPr bwMode="auto">
              <a:xfrm>
                <a:off x="28575" y="28575"/>
                <a:ext cx="161925" cy="161925"/>
              </a:xfrm>
              <a:prstGeom prst="rect">
                <a:avLst/>
              </a:prstGeom>
              <a:solidFill>
                <a:srgbClr val="993300"/>
              </a:solidFill>
              <a:ln w="6350" cap="flat" cmpd="sng" algn="ctr">
                <a:solidFill>
                  <a:schemeClr val="tx1">
                    <a:lumMod val="100000"/>
                    <a:lumOff val="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ctr" anchorCtr="0" upright="1">
                <a:noAutofit/>
              </a:bodyPr>
              <a:lstStyle/>
              <a:p>
                <a:endParaRPr lang="sv-SE"/>
              </a:p>
            </p:txBody>
          </p:sp>
        </p:grpSp>
        <p:grpSp>
          <p:nvGrpSpPr>
            <p:cNvPr id="408" name="Group 407"/>
            <p:cNvGrpSpPr>
              <a:grpSpLocks/>
            </p:cNvGrpSpPr>
            <p:nvPr/>
          </p:nvGrpSpPr>
          <p:grpSpPr bwMode="auto">
            <a:xfrm>
              <a:off x="6593103" y="3244538"/>
              <a:ext cx="158678" cy="163420"/>
              <a:chOff x="0" y="0"/>
              <a:chExt cx="215900" cy="215900"/>
            </a:xfrm>
          </p:grpSpPr>
          <p:sp>
            <p:nvSpPr>
              <p:cNvPr id="445" name="Rectangle 444"/>
              <p:cNvSpPr>
                <a:spLocks noChangeArrowheads="1"/>
              </p:cNvSpPr>
              <p:nvPr/>
            </p:nvSpPr>
            <p:spPr bwMode="auto">
              <a:xfrm>
                <a:off x="0" y="0"/>
                <a:ext cx="215900" cy="215900"/>
              </a:xfrm>
              <a:prstGeom prst="rect">
                <a:avLst/>
              </a:prstGeom>
              <a:solidFill>
                <a:srgbClr val="FF0000"/>
              </a:solidFill>
              <a:ln w="6350" cap="flat" cmpd="sng" algn="ctr">
                <a:solidFill>
                  <a:schemeClr val="tx1">
                    <a:lumMod val="100000"/>
                    <a:lumOff val="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ctr" anchorCtr="0" upright="1">
                <a:noAutofit/>
              </a:bodyPr>
              <a:lstStyle/>
              <a:p>
                <a:endParaRPr lang="sv-SE"/>
              </a:p>
            </p:txBody>
          </p:sp>
          <p:sp>
            <p:nvSpPr>
              <p:cNvPr id="446" name="Rectangle 445"/>
              <p:cNvSpPr>
                <a:spLocks noChangeArrowheads="1"/>
              </p:cNvSpPr>
              <p:nvPr/>
            </p:nvSpPr>
            <p:spPr bwMode="auto">
              <a:xfrm>
                <a:off x="28576" y="28576"/>
                <a:ext cx="161925" cy="161926"/>
              </a:xfrm>
              <a:prstGeom prst="rect">
                <a:avLst/>
              </a:prstGeom>
              <a:solidFill>
                <a:srgbClr val="993300"/>
              </a:solidFill>
              <a:ln w="6350" cap="flat" cmpd="sng" algn="ctr">
                <a:solidFill>
                  <a:schemeClr val="tx1">
                    <a:lumMod val="100000"/>
                    <a:lumOff val="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ctr" anchorCtr="0" upright="1">
                <a:noAutofit/>
              </a:bodyPr>
              <a:lstStyle/>
              <a:p>
                <a:endParaRPr lang="sv-SE"/>
              </a:p>
            </p:txBody>
          </p:sp>
        </p:grpSp>
        <p:sp>
          <p:nvSpPr>
            <p:cNvPr id="409" name="Text Box 95"/>
            <p:cNvSpPr txBox="1">
              <a:spLocks noChangeAspect="1" noChangeArrowheads="1"/>
            </p:cNvSpPr>
            <p:nvPr/>
          </p:nvSpPr>
          <p:spPr bwMode="auto">
            <a:xfrm>
              <a:off x="4414301" y="3188283"/>
              <a:ext cx="327225" cy="3442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36000" rIns="36000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altLang="sv-SE" sz="1100" dirty="0" err="1" smtClean="0"/>
                <a:t>ina</a:t>
              </a:r>
              <a:endParaRPr lang="en-US" altLang="sv-SE" sz="1100" dirty="0"/>
            </a:p>
          </p:txBody>
        </p:sp>
        <p:sp>
          <p:nvSpPr>
            <p:cNvPr id="410" name="Text Box 95"/>
            <p:cNvSpPr txBox="1">
              <a:spLocks noChangeAspect="1" noChangeArrowheads="1"/>
            </p:cNvSpPr>
            <p:nvPr/>
          </p:nvSpPr>
          <p:spPr bwMode="auto">
            <a:xfrm>
              <a:off x="4808441" y="3188283"/>
              <a:ext cx="327225" cy="2848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36000" rIns="36000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altLang="sv-SE" sz="1100" dirty="0" err="1" smtClean="0"/>
                <a:t>inb</a:t>
              </a:r>
              <a:endParaRPr lang="en-US" altLang="sv-SE" sz="1100" dirty="0"/>
            </a:p>
          </p:txBody>
        </p:sp>
        <p:sp>
          <p:nvSpPr>
            <p:cNvPr id="411" name="Text Box 95"/>
            <p:cNvSpPr txBox="1">
              <a:spLocks noChangeAspect="1" noChangeArrowheads="1"/>
            </p:cNvSpPr>
            <p:nvPr/>
          </p:nvSpPr>
          <p:spPr bwMode="auto">
            <a:xfrm>
              <a:off x="5986065" y="3188283"/>
              <a:ext cx="327225" cy="2848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36000" rIns="36000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altLang="sv-SE" sz="1100" dirty="0" err="1" smtClean="0"/>
                <a:t>inb</a:t>
              </a:r>
              <a:endParaRPr lang="en-US" altLang="sv-SE" sz="1100" dirty="0"/>
            </a:p>
          </p:txBody>
        </p:sp>
        <p:sp>
          <p:nvSpPr>
            <p:cNvPr id="412" name="Text Box 95"/>
            <p:cNvSpPr txBox="1">
              <a:spLocks noChangeAspect="1" noChangeArrowheads="1"/>
            </p:cNvSpPr>
            <p:nvPr/>
          </p:nvSpPr>
          <p:spPr bwMode="auto">
            <a:xfrm>
              <a:off x="6375168" y="3188283"/>
              <a:ext cx="327225" cy="2640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36000" rIns="36000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altLang="sv-SE" sz="1100" dirty="0" err="1" smtClean="0"/>
                <a:t>inc</a:t>
              </a:r>
              <a:endParaRPr lang="en-US" altLang="sv-SE" sz="1100" dirty="0"/>
            </a:p>
          </p:txBody>
        </p:sp>
        <p:sp>
          <p:nvSpPr>
            <p:cNvPr id="413" name="Rectangle 412"/>
            <p:cNvSpPr>
              <a:spLocks noChangeArrowheads="1"/>
            </p:cNvSpPr>
            <p:nvPr/>
          </p:nvSpPr>
          <p:spPr bwMode="auto">
            <a:xfrm>
              <a:off x="5879668" y="1937030"/>
              <a:ext cx="119009" cy="2826844"/>
            </a:xfrm>
            <a:prstGeom prst="rect">
              <a:avLst/>
            </a:prstGeom>
            <a:solidFill>
              <a:srgbClr val="FF0000"/>
            </a:solidFill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grpSp>
          <p:nvGrpSpPr>
            <p:cNvPr id="414" name="Group 413"/>
            <p:cNvGrpSpPr>
              <a:grpSpLocks/>
            </p:cNvGrpSpPr>
            <p:nvPr/>
          </p:nvGrpSpPr>
          <p:grpSpPr bwMode="auto">
            <a:xfrm>
              <a:off x="5839906" y="3244539"/>
              <a:ext cx="158678" cy="163419"/>
              <a:chOff x="-307136" y="-615066"/>
              <a:chExt cx="215899" cy="215899"/>
            </a:xfrm>
          </p:grpSpPr>
          <p:sp>
            <p:nvSpPr>
              <p:cNvPr id="443" name="Rectangle 442"/>
              <p:cNvSpPr>
                <a:spLocks noChangeArrowheads="1"/>
              </p:cNvSpPr>
              <p:nvPr/>
            </p:nvSpPr>
            <p:spPr bwMode="auto">
              <a:xfrm>
                <a:off x="-307136" y="-615066"/>
                <a:ext cx="215899" cy="215899"/>
              </a:xfrm>
              <a:prstGeom prst="rect">
                <a:avLst/>
              </a:prstGeom>
              <a:solidFill>
                <a:srgbClr val="FF0000"/>
              </a:solidFill>
              <a:ln w="6350" cap="flat" cmpd="sng" algn="ctr">
                <a:solidFill>
                  <a:schemeClr val="tx1">
                    <a:lumMod val="100000"/>
                    <a:lumOff val="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ctr" anchorCtr="0" upright="1">
                <a:noAutofit/>
              </a:bodyPr>
              <a:lstStyle/>
              <a:p>
                <a:endParaRPr lang="sv-SE"/>
              </a:p>
            </p:txBody>
          </p:sp>
          <p:sp>
            <p:nvSpPr>
              <p:cNvPr id="444" name="Rectangle 443"/>
              <p:cNvSpPr>
                <a:spLocks noChangeArrowheads="1"/>
              </p:cNvSpPr>
              <p:nvPr/>
            </p:nvSpPr>
            <p:spPr bwMode="auto">
              <a:xfrm>
                <a:off x="-278561" y="-586479"/>
                <a:ext cx="161922" cy="161927"/>
              </a:xfrm>
              <a:prstGeom prst="rect">
                <a:avLst/>
              </a:prstGeom>
              <a:solidFill>
                <a:srgbClr val="993300"/>
              </a:solidFill>
              <a:ln w="6350" cap="flat" cmpd="sng" algn="ctr">
                <a:solidFill>
                  <a:schemeClr val="tx1">
                    <a:lumMod val="100000"/>
                    <a:lumOff val="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ctr" anchorCtr="0" upright="1">
                <a:noAutofit/>
              </a:bodyPr>
              <a:lstStyle/>
              <a:p>
                <a:endParaRPr lang="sv-SE"/>
              </a:p>
            </p:txBody>
          </p:sp>
        </p:grpSp>
        <p:sp>
          <p:nvSpPr>
            <p:cNvPr id="415" name="Text Box 95"/>
            <p:cNvSpPr txBox="1">
              <a:spLocks noChangeAspect="1" noChangeArrowheads="1"/>
            </p:cNvSpPr>
            <p:nvPr/>
          </p:nvSpPr>
          <p:spPr bwMode="auto">
            <a:xfrm>
              <a:off x="5609017" y="3188283"/>
              <a:ext cx="327225" cy="3442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36000" rIns="36000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altLang="sv-SE" sz="1100" dirty="0" err="1" smtClean="0"/>
                <a:t>ina</a:t>
              </a:r>
              <a:endParaRPr lang="en-US" altLang="sv-SE" sz="1100" dirty="0"/>
            </a:p>
          </p:txBody>
        </p:sp>
        <p:grpSp>
          <p:nvGrpSpPr>
            <p:cNvPr id="416" name="Group 415"/>
            <p:cNvGrpSpPr>
              <a:grpSpLocks/>
            </p:cNvGrpSpPr>
            <p:nvPr/>
          </p:nvGrpSpPr>
          <p:grpSpPr bwMode="auto">
            <a:xfrm>
              <a:off x="4650582" y="3245750"/>
              <a:ext cx="158678" cy="163419"/>
              <a:chOff x="0" y="-615066"/>
              <a:chExt cx="215900" cy="215899"/>
            </a:xfrm>
          </p:grpSpPr>
          <p:sp>
            <p:nvSpPr>
              <p:cNvPr id="441" name="Rectangle 440"/>
              <p:cNvSpPr>
                <a:spLocks noChangeArrowheads="1"/>
              </p:cNvSpPr>
              <p:nvPr/>
            </p:nvSpPr>
            <p:spPr bwMode="auto">
              <a:xfrm>
                <a:off x="0" y="-615066"/>
                <a:ext cx="215900" cy="215899"/>
              </a:xfrm>
              <a:prstGeom prst="rect">
                <a:avLst/>
              </a:prstGeom>
              <a:solidFill>
                <a:srgbClr val="FF0000"/>
              </a:solidFill>
              <a:ln w="6350" cap="flat" cmpd="sng" algn="ctr">
                <a:solidFill>
                  <a:schemeClr val="tx1">
                    <a:lumMod val="100000"/>
                    <a:lumOff val="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ctr" anchorCtr="0" upright="1">
                <a:noAutofit/>
              </a:bodyPr>
              <a:lstStyle/>
              <a:p>
                <a:endParaRPr lang="sv-SE"/>
              </a:p>
            </p:txBody>
          </p:sp>
          <p:sp>
            <p:nvSpPr>
              <p:cNvPr id="442" name="Rectangle 441"/>
              <p:cNvSpPr>
                <a:spLocks noChangeArrowheads="1"/>
              </p:cNvSpPr>
              <p:nvPr/>
            </p:nvSpPr>
            <p:spPr bwMode="auto">
              <a:xfrm>
                <a:off x="28576" y="-586480"/>
                <a:ext cx="161925" cy="161926"/>
              </a:xfrm>
              <a:prstGeom prst="rect">
                <a:avLst/>
              </a:prstGeom>
              <a:solidFill>
                <a:srgbClr val="993300"/>
              </a:solidFill>
              <a:ln w="6350" cap="flat" cmpd="sng" algn="ctr">
                <a:solidFill>
                  <a:schemeClr val="tx1">
                    <a:lumMod val="100000"/>
                    <a:lumOff val="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ctr" anchorCtr="0" upright="1">
                <a:noAutofit/>
              </a:bodyPr>
              <a:lstStyle/>
              <a:p>
                <a:endParaRPr lang="sv-SE"/>
              </a:p>
            </p:txBody>
          </p:sp>
        </p:grpSp>
        <p:grpSp>
          <p:nvGrpSpPr>
            <p:cNvPr id="417" name="Group 416"/>
            <p:cNvGrpSpPr>
              <a:grpSpLocks/>
            </p:cNvGrpSpPr>
            <p:nvPr/>
          </p:nvGrpSpPr>
          <p:grpSpPr bwMode="auto">
            <a:xfrm>
              <a:off x="5034157" y="3245750"/>
              <a:ext cx="158678" cy="163420"/>
              <a:chOff x="0" y="0"/>
              <a:chExt cx="215900" cy="215900"/>
            </a:xfrm>
          </p:grpSpPr>
          <p:sp>
            <p:nvSpPr>
              <p:cNvPr id="439" name="Rectangle 438"/>
              <p:cNvSpPr>
                <a:spLocks noChangeArrowheads="1"/>
              </p:cNvSpPr>
              <p:nvPr/>
            </p:nvSpPr>
            <p:spPr bwMode="auto">
              <a:xfrm>
                <a:off x="0" y="0"/>
                <a:ext cx="215900" cy="215900"/>
              </a:xfrm>
              <a:prstGeom prst="rect">
                <a:avLst/>
              </a:prstGeom>
              <a:solidFill>
                <a:srgbClr val="FF0000"/>
              </a:solidFill>
              <a:ln w="6350" cap="flat" cmpd="sng" algn="ctr">
                <a:solidFill>
                  <a:schemeClr val="tx1">
                    <a:lumMod val="100000"/>
                    <a:lumOff val="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ctr" anchorCtr="0" upright="1">
                <a:noAutofit/>
              </a:bodyPr>
              <a:lstStyle/>
              <a:p>
                <a:endParaRPr lang="sv-SE"/>
              </a:p>
            </p:txBody>
          </p:sp>
          <p:sp>
            <p:nvSpPr>
              <p:cNvPr id="440" name="Rectangle 439"/>
              <p:cNvSpPr>
                <a:spLocks noChangeArrowheads="1"/>
              </p:cNvSpPr>
              <p:nvPr/>
            </p:nvSpPr>
            <p:spPr bwMode="auto">
              <a:xfrm>
                <a:off x="28576" y="28576"/>
                <a:ext cx="161925" cy="161926"/>
              </a:xfrm>
              <a:prstGeom prst="rect">
                <a:avLst/>
              </a:prstGeom>
              <a:solidFill>
                <a:srgbClr val="993300"/>
              </a:solidFill>
              <a:ln w="6350" cap="flat" cmpd="sng" algn="ctr">
                <a:solidFill>
                  <a:schemeClr val="tx1">
                    <a:lumMod val="100000"/>
                    <a:lumOff val="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ctr" anchorCtr="0" upright="1">
                <a:noAutofit/>
              </a:bodyPr>
              <a:lstStyle/>
              <a:p>
                <a:endParaRPr lang="sv-SE"/>
              </a:p>
            </p:txBody>
          </p:sp>
        </p:grpSp>
        <p:sp>
          <p:nvSpPr>
            <p:cNvPr id="418" name="Rectangle 417"/>
            <p:cNvSpPr>
              <a:spLocks noChangeArrowheads="1"/>
            </p:cNvSpPr>
            <p:nvPr/>
          </p:nvSpPr>
          <p:spPr bwMode="auto">
            <a:xfrm>
              <a:off x="4212000" y="4684213"/>
              <a:ext cx="3737342" cy="571968"/>
            </a:xfrm>
            <a:prstGeom prst="rect">
              <a:avLst/>
            </a:prstGeom>
            <a:solidFill>
              <a:srgbClr val="558ED5">
                <a:alpha val="69803"/>
              </a:srgbClr>
            </a:solidFill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419" name="Rectangle 418"/>
            <p:cNvSpPr>
              <a:spLocks noChangeArrowheads="1"/>
            </p:cNvSpPr>
            <p:nvPr/>
          </p:nvSpPr>
          <p:spPr bwMode="auto">
            <a:xfrm>
              <a:off x="4212000" y="1548000"/>
              <a:ext cx="3737342" cy="571968"/>
            </a:xfrm>
            <a:prstGeom prst="rect">
              <a:avLst/>
            </a:prstGeom>
            <a:solidFill>
              <a:srgbClr val="558ED5">
                <a:alpha val="69803"/>
              </a:srgbClr>
            </a:solidFill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421" name="Rectangle 420"/>
            <p:cNvSpPr>
              <a:spLocks noChangeArrowheads="1"/>
            </p:cNvSpPr>
            <p:nvPr/>
          </p:nvSpPr>
          <p:spPr bwMode="auto">
            <a:xfrm>
              <a:off x="7198606" y="2274330"/>
              <a:ext cx="119009" cy="122566"/>
            </a:xfrm>
            <a:prstGeom prst="rect">
              <a:avLst/>
            </a:prstGeom>
            <a:solidFill>
              <a:schemeClr val="tx1">
                <a:lumMod val="100000"/>
                <a:lumOff val="0"/>
              </a:schemeClr>
            </a:solidFill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422" name="Rectangle 421"/>
            <p:cNvSpPr>
              <a:spLocks noChangeArrowheads="1"/>
            </p:cNvSpPr>
            <p:nvPr/>
          </p:nvSpPr>
          <p:spPr bwMode="auto">
            <a:xfrm>
              <a:off x="7198606" y="4136898"/>
              <a:ext cx="119009" cy="122566"/>
            </a:xfrm>
            <a:prstGeom prst="rect">
              <a:avLst/>
            </a:prstGeom>
            <a:solidFill>
              <a:schemeClr val="tx1">
                <a:lumMod val="100000"/>
                <a:lumOff val="0"/>
              </a:schemeClr>
            </a:solidFill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423" name="Rectangle 422"/>
            <p:cNvSpPr>
              <a:spLocks noChangeArrowheads="1"/>
            </p:cNvSpPr>
            <p:nvPr/>
          </p:nvSpPr>
          <p:spPr bwMode="auto">
            <a:xfrm>
              <a:off x="7198606" y="4382349"/>
              <a:ext cx="119009" cy="122566"/>
            </a:xfrm>
            <a:prstGeom prst="rect">
              <a:avLst/>
            </a:prstGeom>
            <a:solidFill>
              <a:schemeClr val="tx1">
                <a:lumMod val="100000"/>
                <a:lumOff val="0"/>
              </a:schemeClr>
            </a:solidFill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424" name="Rectangle 423"/>
            <p:cNvSpPr>
              <a:spLocks noChangeArrowheads="1"/>
            </p:cNvSpPr>
            <p:nvPr/>
          </p:nvSpPr>
          <p:spPr bwMode="auto">
            <a:xfrm>
              <a:off x="7190546" y="4070838"/>
              <a:ext cx="144000" cy="1188000"/>
            </a:xfrm>
            <a:prstGeom prst="rect">
              <a:avLst/>
            </a:prstGeom>
            <a:solidFill>
              <a:srgbClr val="0070C0">
                <a:alpha val="69803"/>
              </a:srgbClr>
            </a:solidFill>
            <a:ln w="6350" cap="flat" cmpd="sng" algn="ctr">
              <a:solidFill>
                <a:srgbClr val="0070C0">
                  <a:alpha val="69804"/>
                </a:srgb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425" name="Rectangle 424"/>
            <p:cNvSpPr>
              <a:spLocks noChangeArrowheads="1"/>
            </p:cNvSpPr>
            <p:nvPr/>
          </p:nvSpPr>
          <p:spPr bwMode="auto">
            <a:xfrm>
              <a:off x="7550179" y="2274330"/>
              <a:ext cx="119007" cy="122566"/>
            </a:xfrm>
            <a:prstGeom prst="rect">
              <a:avLst/>
            </a:prstGeom>
            <a:solidFill>
              <a:schemeClr val="tx1">
                <a:lumMod val="100000"/>
                <a:lumOff val="0"/>
              </a:schemeClr>
            </a:solidFill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426" name="Rectangle 425"/>
            <p:cNvSpPr>
              <a:spLocks noChangeArrowheads="1"/>
            </p:cNvSpPr>
            <p:nvPr/>
          </p:nvSpPr>
          <p:spPr bwMode="auto">
            <a:xfrm>
              <a:off x="7550179" y="2522164"/>
              <a:ext cx="119007" cy="122566"/>
            </a:xfrm>
            <a:prstGeom prst="rect">
              <a:avLst/>
            </a:prstGeom>
            <a:solidFill>
              <a:schemeClr val="tx1">
                <a:lumMod val="100000"/>
                <a:lumOff val="0"/>
              </a:schemeClr>
            </a:solidFill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427" name="Rectangle 426"/>
            <p:cNvSpPr>
              <a:spLocks noChangeArrowheads="1"/>
            </p:cNvSpPr>
            <p:nvPr/>
          </p:nvSpPr>
          <p:spPr bwMode="auto">
            <a:xfrm>
              <a:off x="7550179" y="2769488"/>
              <a:ext cx="119007" cy="122566"/>
            </a:xfrm>
            <a:prstGeom prst="rect">
              <a:avLst/>
            </a:prstGeom>
            <a:solidFill>
              <a:schemeClr val="tx1">
                <a:lumMod val="100000"/>
                <a:lumOff val="0"/>
              </a:schemeClr>
            </a:solidFill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428" name="Rectangle 427"/>
            <p:cNvSpPr>
              <a:spLocks noChangeArrowheads="1"/>
            </p:cNvSpPr>
            <p:nvPr/>
          </p:nvSpPr>
          <p:spPr bwMode="auto">
            <a:xfrm>
              <a:off x="7550179" y="4128589"/>
              <a:ext cx="119007" cy="122566"/>
            </a:xfrm>
            <a:prstGeom prst="rect">
              <a:avLst/>
            </a:prstGeom>
            <a:solidFill>
              <a:schemeClr val="tx1">
                <a:lumMod val="100000"/>
                <a:lumOff val="0"/>
              </a:schemeClr>
            </a:solidFill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429" name="Rectangle 428"/>
            <p:cNvSpPr>
              <a:spLocks noChangeArrowheads="1"/>
            </p:cNvSpPr>
            <p:nvPr/>
          </p:nvSpPr>
          <p:spPr bwMode="auto">
            <a:xfrm>
              <a:off x="7550179" y="4374995"/>
              <a:ext cx="119007" cy="122566"/>
            </a:xfrm>
            <a:prstGeom prst="rect">
              <a:avLst/>
            </a:prstGeom>
            <a:solidFill>
              <a:schemeClr val="tx1">
                <a:lumMod val="100000"/>
                <a:lumOff val="0"/>
              </a:schemeClr>
            </a:solidFill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430" name="Rectangle 429"/>
            <p:cNvSpPr>
              <a:spLocks noChangeArrowheads="1"/>
            </p:cNvSpPr>
            <p:nvPr/>
          </p:nvSpPr>
          <p:spPr bwMode="auto">
            <a:xfrm>
              <a:off x="7539746" y="2240146"/>
              <a:ext cx="144000" cy="2304000"/>
            </a:xfrm>
            <a:prstGeom prst="rect">
              <a:avLst/>
            </a:prstGeom>
            <a:solidFill>
              <a:srgbClr val="0070C0">
                <a:alpha val="69803"/>
              </a:srgbClr>
            </a:solidFill>
            <a:ln w="6350" cap="flat" cmpd="sng" algn="ctr">
              <a:solidFill>
                <a:srgbClr val="0070C0">
                  <a:alpha val="69804"/>
                </a:srgb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grpSp>
          <p:nvGrpSpPr>
            <p:cNvPr id="431" name="Group 430"/>
            <p:cNvGrpSpPr/>
            <p:nvPr/>
          </p:nvGrpSpPr>
          <p:grpSpPr>
            <a:xfrm>
              <a:off x="7686811" y="3250287"/>
              <a:ext cx="180000" cy="180000"/>
              <a:chOff x="7861036" y="3523832"/>
              <a:chExt cx="180000" cy="180000"/>
            </a:xfrm>
          </p:grpSpPr>
          <p:sp>
            <p:nvSpPr>
              <p:cNvPr id="435" name="Rectangle 434"/>
              <p:cNvSpPr>
                <a:spLocks noChangeArrowheads="1"/>
              </p:cNvSpPr>
              <p:nvPr/>
            </p:nvSpPr>
            <p:spPr bwMode="auto">
              <a:xfrm>
                <a:off x="7861036" y="3523832"/>
                <a:ext cx="180000" cy="180000"/>
              </a:xfrm>
              <a:prstGeom prst="rect">
                <a:avLst/>
              </a:prstGeom>
              <a:solidFill>
                <a:srgbClr val="0070C0">
                  <a:alpha val="69804"/>
                </a:srgbClr>
              </a:solidFill>
              <a:ln w="6350" cap="flat" cmpd="sng" algn="ctr">
                <a:solidFill>
                  <a:srgbClr val="0070C0"/>
                </a:solidFill>
                <a:prstDash val="solid"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ctr" anchorCtr="0" upright="1">
                <a:noAutofit/>
              </a:bodyPr>
              <a:lstStyle/>
              <a:p>
                <a:endParaRPr lang="sv-SE"/>
              </a:p>
            </p:txBody>
          </p:sp>
          <p:sp>
            <p:nvSpPr>
              <p:cNvPr id="436" name="Rectangle 435"/>
              <p:cNvSpPr>
                <a:spLocks noChangeArrowheads="1"/>
              </p:cNvSpPr>
              <p:nvPr/>
            </p:nvSpPr>
            <p:spPr bwMode="auto">
              <a:xfrm>
                <a:off x="7891532" y="3552549"/>
                <a:ext cx="119009" cy="122566"/>
              </a:xfrm>
              <a:prstGeom prst="rect">
                <a:avLst/>
              </a:prstGeom>
              <a:solidFill>
                <a:srgbClr val="993300"/>
              </a:solidFill>
              <a:ln w="6350" cap="flat" cmpd="sng" algn="ctr">
                <a:solidFill>
                  <a:schemeClr val="tx1">
                    <a:lumMod val="100000"/>
                    <a:lumOff val="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ctr" anchorCtr="0" upright="1">
                <a:noAutofit/>
              </a:bodyPr>
              <a:lstStyle/>
              <a:p>
                <a:endParaRPr lang="sv-SE"/>
              </a:p>
            </p:txBody>
          </p:sp>
        </p:grpSp>
        <p:sp>
          <p:nvSpPr>
            <p:cNvPr id="432" name="Rectangle 3816"/>
            <p:cNvSpPr>
              <a:spLocks noChangeAspect="1" noChangeArrowheads="1"/>
            </p:cNvSpPr>
            <p:nvPr/>
          </p:nvSpPr>
          <p:spPr bwMode="auto">
            <a:xfrm>
              <a:off x="7199271" y="2522164"/>
              <a:ext cx="114300" cy="114300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433" name="Rectangle 3816"/>
            <p:cNvSpPr>
              <a:spLocks noChangeAspect="1" noChangeArrowheads="1"/>
            </p:cNvSpPr>
            <p:nvPr/>
          </p:nvSpPr>
          <p:spPr bwMode="auto">
            <a:xfrm>
              <a:off x="7199271" y="2769488"/>
              <a:ext cx="114300" cy="114300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434" name="Rectangle 433"/>
            <p:cNvSpPr>
              <a:spLocks noChangeArrowheads="1"/>
            </p:cNvSpPr>
            <p:nvPr/>
          </p:nvSpPr>
          <p:spPr bwMode="auto">
            <a:xfrm>
              <a:off x="7198309" y="1547897"/>
              <a:ext cx="126000" cy="1404000"/>
            </a:xfrm>
            <a:prstGeom prst="rect">
              <a:avLst/>
            </a:prstGeom>
            <a:solidFill>
              <a:srgbClr val="0070C0">
                <a:alpha val="69803"/>
              </a:srgbClr>
            </a:solidFill>
            <a:ln w="6350" cap="flat" cmpd="sng" algn="ctr">
              <a:solidFill>
                <a:srgbClr val="0070C0">
                  <a:alpha val="69804"/>
                </a:srgb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</p:grpSp>
      <p:sp>
        <p:nvSpPr>
          <p:cNvPr id="717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pPr eaLnBrk="1" hangingPunct="1"/>
            <a:r>
              <a:rPr lang="sv-SE" altLang="sv-SE" dirty="0" smtClean="0"/>
              <a:t>The NAND2 gate</a:t>
            </a:r>
            <a:endParaRPr lang="en-US" altLang="sv-SE" dirty="0" smtClean="0"/>
          </a:p>
        </p:txBody>
      </p:sp>
      <p:sp>
        <p:nvSpPr>
          <p:cNvPr id="7207" name="Line 52"/>
          <p:cNvSpPr>
            <a:spLocks noChangeAspect="1" noChangeShapeType="1"/>
          </p:cNvSpPr>
          <p:nvPr/>
        </p:nvSpPr>
        <p:spPr bwMode="auto">
          <a:xfrm>
            <a:off x="785813" y="3000375"/>
            <a:ext cx="1838325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7208" name="Line 53"/>
          <p:cNvSpPr>
            <a:spLocks noChangeAspect="1" noChangeShapeType="1"/>
          </p:cNvSpPr>
          <p:nvPr/>
        </p:nvSpPr>
        <p:spPr bwMode="auto">
          <a:xfrm>
            <a:off x="1498600" y="3000375"/>
            <a:ext cx="0" cy="261938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7209" name="Line 54"/>
          <p:cNvSpPr>
            <a:spLocks noChangeAspect="1" noChangeShapeType="1"/>
          </p:cNvSpPr>
          <p:nvPr/>
        </p:nvSpPr>
        <p:spPr bwMode="auto">
          <a:xfrm flipH="1">
            <a:off x="1349375" y="3262313"/>
            <a:ext cx="149225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7210" name="Line 55"/>
          <p:cNvSpPr>
            <a:spLocks noChangeAspect="1" noChangeShapeType="1"/>
          </p:cNvSpPr>
          <p:nvPr/>
        </p:nvSpPr>
        <p:spPr bwMode="auto">
          <a:xfrm>
            <a:off x="1349375" y="3263900"/>
            <a:ext cx="0" cy="300038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7211" name="Line 56"/>
          <p:cNvSpPr>
            <a:spLocks noChangeAspect="1" noChangeShapeType="1"/>
          </p:cNvSpPr>
          <p:nvPr/>
        </p:nvSpPr>
        <p:spPr bwMode="auto">
          <a:xfrm>
            <a:off x="1349375" y="3563938"/>
            <a:ext cx="149225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7212" name="Line 57"/>
          <p:cNvSpPr>
            <a:spLocks noChangeAspect="1" noChangeShapeType="1"/>
          </p:cNvSpPr>
          <p:nvPr/>
        </p:nvSpPr>
        <p:spPr bwMode="auto">
          <a:xfrm>
            <a:off x="1498600" y="3563938"/>
            <a:ext cx="0" cy="261937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7213" name="Line 58"/>
          <p:cNvSpPr>
            <a:spLocks noChangeAspect="1" noChangeShapeType="1"/>
          </p:cNvSpPr>
          <p:nvPr/>
        </p:nvSpPr>
        <p:spPr bwMode="auto">
          <a:xfrm flipH="1">
            <a:off x="1273175" y="3262313"/>
            <a:ext cx="0" cy="301625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7214" name="Line 59"/>
          <p:cNvSpPr>
            <a:spLocks noChangeAspect="1" noChangeShapeType="1"/>
          </p:cNvSpPr>
          <p:nvPr/>
        </p:nvSpPr>
        <p:spPr bwMode="auto">
          <a:xfrm flipH="1">
            <a:off x="1011238" y="3413125"/>
            <a:ext cx="187325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7215" name="Oval 60"/>
          <p:cNvSpPr>
            <a:spLocks noChangeAspect="1" noChangeArrowheads="1"/>
          </p:cNvSpPr>
          <p:nvPr/>
        </p:nvSpPr>
        <p:spPr bwMode="auto">
          <a:xfrm>
            <a:off x="1198563" y="3375025"/>
            <a:ext cx="74612" cy="74613"/>
          </a:xfrm>
          <a:prstGeom prst="ellips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7216" name="Line 61"/>
          <p:cNvSpPr>
            <a:spLocks noChangeAspect="1" noChangeShapeType="1"/>
          </p:cNvSpPr>
          <p:nvPr/>
        </p:nvSpPr>
        <p:spPr bwMode="auto">
          <a:xfrm>
            <a:off x="785813" y="5176838"/>
            <a:ext cx="1838325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7217" name="Oval 62"/>
          <p:cNvSpPr>
            <a:spLocks noChangeAspect="1" noChangeArrowheads="1"/>
          </p:cNvSpPr>
          <p:nvPr/>
        </p:nvSpPr>
        <p:spPr bwMode="auto">
          <a:xfrm>
            <a:off x="1462088" y="3787775"/>
            <a:ext cx="74612" cy="74613"/>
          </a:xfrm>
          <a:prstGeom prst="ellipse">
            <a:avLst/>
          </a:prstGeom>
          <a:solidFill>
            <a:srgbClr val="000000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7218" name="Oval 63"/>
          <p:cNvSpPr>
            <a:spLocks noChangeAspect="1" noChangeArrowheads="1"/>
          </p:cNvSpPr>
          <p:nvPr/>
        </p:nvSpPr>
        <p:spPr bwMode="auto">
          <a:xfrm>
            <a:off x="1462088" y="2963863"/>
            <a:ext cx="74612" cy="74612"/>
          </a:xfrm>
          <a:prstGeom prst="ellipse">
            <a:avLst/>
          </a:prstGeom>
          <a:solidFill>
            <a:srgbClr val="000000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7219" name="Line 64"/>
          <p:cNvSpPr>
            <a:spLocks noChangeAspect="1" noChangeShapeType="1"/>
          </p:cNvSpPr>
          <p:nvPr/>
        </p:nvSpPr>
        <p:spPr bwMode="auto">
          <a:xfrm>
            <a:off x="1498600" y="3825875"/>
            <a:ext cx="1125538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7220" name="Line 65"/>
          <p:cNvSpPr>
            <a:spLocks noChangeAspect="1" noChangeShapeType="1"/>
          </p:cNvSpPr>
          <p:nvPr/>
        </p:nvSpPr>
        <p:spPr bwMode="auto">
          <a:xfrm>
            <a:off x="2219934" y="3000375"/>
            <a:ext cx="0" cy="263525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7221" name="Line 66"/>
          <p:cNvSpPr>
            <a:spLocks noChangeAspect="1" noChangeShapeType="1"/>
          </p:cNvSpPr>
          <p:nvPr/>
        </p:nvSpPr>
        <p:spPr bwMode="auto">
          <a:xfrm flipH="1" flipV="1">
            <a:off x="2062163" y="3263900"/>
            <a:ext cx="149225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7222" name="Line 67"/>
          <p:cNvSpPr>
            <a:spLocks noChangeAspect="1" noChangeShapeType="1"/>
          </p:cNvSpPr>
          <p:nvPr/>
        </p:nvSpPr>
        <p:spPr bwMode="auto">
          <a:xfrm>
            <a:off x="2062163" y="3262313"/>
            <a:ext cx="0" cy="300037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7223" name="Line 68"/>
          <p:cNvSpPr>
            <a:spLocks noChangeAspect="1" noChangeShapeType="1"/>
          </p:cNvSpPr>
          <p:nvPr/>
        </p:nvSpPr>
        <p:spPr bwMode="auto">
          <a:xfrm>
            <a:off x="2062163" y="3562350"/>
            <a:ext cx="149225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7224" name="Line 69"/>
          <p:cNvSpPr>
            <a:spLocks noChangeAspect="1" noChangeShapeType="1"/>
          </p:cNvSpPr>
          <p:nvPr/>
        </p:nvSpPr>
        <p:spPr bwMode="auto">
          <a:xfrm>
            <a:off x="2211388" y="3563938"/>
            <a:ext cx="0" cy="261937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7225" name="Line 70"/>
          <p:cNvSpPr>
            <a:spLocks noChangeAspect="1" noChangeShapeType="1"/>
          </p:cNvSpPr>
          <p:nvPr/>
        </p:nvSpPr>
        <p:spPr bwMode="auto">
          <a:xfrm flipH="1">
            <a:off x="1987550" y="3263900"/>
            <a:ext cx="0" cy="300038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7226" name="Line 71"/>
          <p:cNvSpPr>
            <a:spLocks noChangeAspect="1" noChangeShapeType="1"/>
          </p:cNvSpPr>
          <p:nvPr/>
        </p:nvSpPr>
        <p:spPr bwMode="auto">
          <a:xfrm flipH="1">
            <a:off x="1724025" y="3413125"/>
            <a:ext cx="187325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7227" name="Oval 72"/>
          <p:cNvSpPr>
            <a:spLocks noChangeAspect="1" noChangeArrowheads="1"/>
          </p:cNvSpPr>
          <p:nvPr/>
        </p:nvSpPr>
        <p:spPr bwMode="auto">
          <a:xfrm>
            <a:off x="1911350" y="3370263"/>
            <a:ext cx="76200" cy="79375"/>
          </a:xfrm>
          <a:prstGeom prst="ellips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7228" name="Oval 73"/>
          <p:cNvSpPr>
            <a:spLocks noChangeAspect="1" noChangeArrowheads="1"/>
          </p:cNvSpPr>
          <p:nvPr/>
        </p:nvSpPr>
        <p:spPr bwMode="auto">
          <a:xfrm>
            <a:off x="2174875" y="2963863"/>
            <a:ext cx="74613" cy="74612"/>
          </a:xfrm>
          <a:prstGeom prst="ellipse">
            <a:avLst/>
          </a:prstGeom>
          <a:solidFill>
            <a:srgbClr val="000000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7229" name="Oval 74"/>
          <p:cNvSpPr>
            <a:spLocks noChangeAspect="1" noChangeArrowheads="1"/>
          </p:cNvSpPr>
          <p:nvPr/>
        </p:nvSpPr>
        <p:spPr bwMode="auto">
          <a:xfrm>
            <a:off x="2174875" y="3787775"/>
            <a:ext cx="74613" cy="74613"/>
          </a:xfrm>
          <a:prstGeom prst="ellipse">
            <a:avLst/>
          </a:prstGeom>
          <a:solidFill>
            <a:srgbClr val="000000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7230" name="Line 75"/>
          <p:cNvSpPr>
            <a:spLocks noChangeAspect="1" noChangeShapeType="1"/>
          </p:cNvSpPr>
          <p:nvPr/>
        </p:nvSpPr>
        <p:spPr bwMode="auto">
          <a:xfrm>
            <a:off x="1836738" y="4389438"/>
            <a:ext cx="0" cy="261937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7231" name="Line 76"/>
          <p:cNvSpPr>
            <a:spLocks noChangeAspect="1" noChangeShapeType="1"/>
          </p:cNvSpPr>
          <p:nvPr/>
        </p:nvSpPr>
        <p:spPr bwMode="auto">
          <a:xfrm flipH="1">
            <a:off x="1685925" y="4651375"/>
            <a:ext cx="150813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7232" name="Line 77"/>
          <p:cNvSpPr>
            <a:spLocks noChangeAspect="1" noChangeShapeType="1"/>
          </p:cNvSpPr>
          <p:nvPr/>
        </p:nvSpPr>
        <p:spPr bwMode="auto">
          <a:xfrm>
            <a:off x="1685925" y="4651375"/>
            <a:ext cx="0" cy="301625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7233" name="Line 78"/>
          <p:cNvSpPr>
            <a:spLocks noChangeAspect="1" noChangeShapeType="1"/>
          </p:cNvSpPr>
          <p:nvPr/>
        </p:nvSpPr>
        <p:spPr bwMode="auto">
          <a:xfrm flipV="1">
            <a:off x="1685925" y="4944454"/>
            <a:ext cx="150813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7234" name="Line 79"/>
          <p:cNvSpPr>
            <a:spLocks noChangeAspect="1" noChangeShapeType="1"/>
          </p:cNvSpPr>
          <p:nvPr/>
        </p:nvSpPr>
        <p:spPr bwMode="auto">
          <a:xfrm>
            <a:off x="1836738" y="4951413"/>
            <a:ext cx="0" cy="187325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7235" name="Line 80"/>
          <p:cNvSpPr>
            <a:spLocks noChangeAspect="1" noChangeShapeType="1"/>
          </p:cNvSpPr>
          <p:nvPr/>
        </p:nvSpPr>
        <p:spPr bwMode="auto">
          <a:xfrm flipH="1">
            <a:off x="1611313" y="4651375"/>
            <a:ext cx="0" cy="301625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7236" name="Line 81"/>
          <p:cNvSpPr>
            <a:spLocks noChangeAspect="1" noChangeShapeType="1"/>
          </p:cNvSpPr>
          <p:nvPr/>
        </p:nvSpPr>
        <p:spPr bwMode="auto">
          <a:xfrm flipH="1">
            <a:off x="785813" y="4800600"/>
            <a:ext cx="8255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7237" name="Oval 82"/>
          <p:cNvSpPr>
            <a:spLocks noChangeAspect="1" noChangeArrowheads="1"/>
          </p:cNvSpPr>
          <p:nvPr/>
        </p:nvSpPr>
        <p:spPr bwMode="auto">
          <a:xfrm>
            <a:off x="1798638" y="5138738"/>
            <a:ext cx="76200" cy="74612"/>
          </a:xfrm>
          <a:prstGeom prst="ellipse">
            <a:avLst/>
          </a:prstGeom>
          <a:solidFill>
            <a:srgbClr val="000000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7238" name="Oval 83"/>
          <p:cNvSpPr>
            <a:spLocks noChangeAspect="1" noChangeArrowheads="1"/>
          </p:cNvSpPr>
          <p:nvPr/>
        </p:nvSpPr>
        <p:spPr bwMode="auto">
          <a:xfrm>
            <a:off x="1798638" y="3787775"/>
            <a:ext cx="76200" cy="74613"/>
          </a:xfrm>
          <a:prstGeom prst="ellipse">
            <a:avLst/>
          </a:prstGeom>
          <a:solidFill>
            <a:srgbClr val="000000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7239" name="Line 84"/>
          <p:cNvSpPr>
            <a:spLocks noChangeAspect="1" noChangeShapeType="1"/>
          </p:cNvSpPr>
          <p:nvPr/>
        </p:nvSpPr>
        <p:spPr bwMode="auto">
          <a:xfrm>
            <a:off x="1836738" y="3825875"/>
            <a:ext cx="0" cy="261938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7240" name="Line 85"/>
          <p:cNvSpPr>
            <a:spLocks noChangeAspect="1" noChangeShapeType="1"/>
          </p:cNvSpPr>
          <p:nvPr/>
        </p:nvSpPr>
        <p:spPr bwMode="auto">
          <a:xfrm flipH="1">
            <a:off x="1685925" y="4087813"/>
            <a:ext cx="150813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7241" name="Line 86"/>
          <p:cNvSpPr>
            <a:spLocks noChangeAspect="1" noChangeShapeType="1"/>
          </p:cNvSpPr>
          <p:nvPr/>
        </p:nvSpPr>
        <p:spPr bwMode="auto">
          <a:xfrm>
            <a:off x="1685925" y="4089400"/>
            <a:ext cx="0" cy="300038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7242" name="Line 87"/>
          <p:cNvSpPr>
            <a:spLocks noChangeAspect="1" noChangeShapeType="1"/>
          </p:cNvSpPr>
          <p:nvPr/>
        </p:nvSpPr>
        <p:spPr bwMode="auto">
          <a:xfrm>
            <a:off x="1685925" y="4389438"/>
            <a:ext cx="150813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7243" name="Line 88"/>
          <p:cNvSpPr>
            <a:spLocks noChangeAspect="1" noChangeShapeType="1"/>
          </p:cNvSpPr>
          <p:nvPr/>
        </p:nvSpPr>
        <p:spPr bwMode="auto">
          <a:xfrm flipH="1">
            <a:off x="1611313" y="4089400"/>
            <a:ext cx="0" cy="300038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7244" name="Line 89"/>
          <p:cNvSpPr>
            <a:spLocks noChangeAspect="1" noChangeShapeType="1"/>
          </p:cNvSpPr>
          <p:nvPr/>
        </p:nvSpPr>
        <p:spPr bwMode="auto">
          <a:xfrm flipH="1">
            <a:off x="785813" y="4238625"/>
            <a:ext cx="8255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7245" name="Line 90"/>
          <p:cNvSpPr>
            <a:spLocks noChangeAspect="1" noChangeShapeType="1"/>
          </p:cNvSpPr>
          <p:nvPr/>
        </p:nvSpPr>
        <p:spPr bwMode="auto">
          <a:xfrm>
            <a:off x="1298099" y="3675063"/>
            <a:ext cx="0" cy="1120775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7246" name="Line 91"/>
          <p:cNvSpPr>
            <a:spLocks noChangeAspect="1" noChangeShapeType="1"/>
          </p:cNvSpPr>
          <p:nvPr/>
        </p:nvSpPr>
        <p:spPr bwMode="auto">
          <a:xfrm>
            <a:off x="1724025" y="3413125"/>
            <a:ext cx="0" cy="261938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7247" name="Line 92"/>
          <p:cNvSpPr>
            <a:spLocks noChangeAspect="1" noChangeShapeType="1"/>
          </p:cNvSpPr>
          <p:nvPr/>
        </p:nvSpPr>
        <p:spPr bwMode="auto">
          <a:xfrm flipH="1">
            <a:off x="1298099" y="3675063"/>
            <a:ext cx="4320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7248" name="Text Box 93"/>
          <p:cNvSpPr txBox="1">
            <a:spLocks noChangeAspect="1" noChangeArrowheads="1"/>
          </p:cNvSpPr>
          <p:nvPr/>
        </p:nvSpPr>
        <p:spPr bwMode="auto">
          <a:xfrm>
            <a:off x="409548" y="4631081"/>
            <a:ext cx="674688" cy="450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 dirty="0" err="1" smtClean="0"/>
              <a:t>ina</a:t>
            </a:r>
            <a:endParaRPr lang="en-US" altLang="sv-SE" dirty="0"/>
          </a:p>
        </p:txBody>
      </p:sp>
      <p:sp>
        <p:nvSpPr>
          <p:cNvPr id="7249" name="Text Box 94"/>
          <p:cNvSpPr txBox="1">
            <a:spLocks noChangeAspect="1" noChangeArrowheads="1"/>
          </p:cNvSpPr>
          <p:nvPr/>
        </p:nvSpPr>
        <p:spPr bwMode="auto">
          <a:xfrm>
            <a:off x="409548" y="4061063"/>
            <a:ext cx="666750" cy="465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 dirty="0" err="1" smtClean="0"/>
              <a:t>inb</a:t>
            </a:r>
            <a:endParaRPr lang="en-US" altLang="sv-SE" dirty="0"/>
          </a:p>
        </p:txBody>
      </p:sp>
      <p:sp>
        <p:nvSpPr>
          <p:cNvPr id="7250" name="Text Box 95"/>
          <p:cNvSpPr txBox="1">
            <a:spLocks noChangeAspect="1" noChangeArrowheads="1"/>
          </p:cNvSpPr>
          <p:nvPr/>
        </p:nvSpPr>
        <p:spPr bwMode="auto">
          <a:xfrm>
            <a:off x="2569554" y="3664188"/>
            <a:ext cx="635000" cy="398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 dirty="0"/>
              <a:t>out</a:t>
            </a:r>
            <a:endParaRPr lang="en-US" altLang="sv-SE" dirty="0"/>
          </a:p>
        </p:txBody>
      </p:sp>
      <p:sp>
        <p:nvSpPr>
          <p:cNvPr id="7251" name="Text Box 96"/>
          <p:cNvSpPr txBox="1">
            <a:spLocks noChangeAspect="1" noChangeArrowheads="1"/>
          </p:cNvSpPr>
          <p:nvPr/>
        </p:nvSpPr>
        <p:spPr bwMode="auto">
          <a:xfrm>
            <a:off x="2587625" y="2826226"/>
            <a:ext cx="712788" cy="450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 dirty="0"/>
              <a:t>V</a:t>
            </a:r>
            <a:r>
              <a:rPr lang="en-US" altLang="sv-SE" sz="1400" baseline="-25000" dirty="0"/>
              <a:t>DD</a:t>
            </a:r>
            <a:endParaRPr lang="en-US" altLang="sv-SE" dirty="0"/>
          </a:p>
        </p:txBody>
      </p:sp>
      <p:sp>
        <p:nvSpPr>
          <p:cNvPr id="7252" name="Text Box 97"/>
          <p:cNvSpPr txBox="1">
            <a:spLocks noChangeAspect="1" noChangeArrowheads="1"/>
          </p:cNvSpPr>
          <p:nvPr/>
        </p:nvSpPr>
        <p:spPr bwMode="auto">
          <a:xfrm>
            <a:off x="2587625" y="4989513"/>
            <a:ext cx="712788" cy="455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/>
              <a:t>V</a:t>
            </a:r>
            <a:r>
              <a:rPr lang="en-US" altLang="sv-SE" sz="1400" baseline="-25000"/>
              <a:t>SS</a:t>
            </a:r>
            <a:endParaRPr lang="en-US" altLang="sv-SE"/>
          </a:p>
        </p:txBody>
      </p:sp>
      <p:sp>
        <p:nvSpPr>
          <p:cNvPr id="7253" name="Line 98"/>
          <p:cNvSpPr>
            <a:spLocks noChangeAspect="1" noChangeShapeType="1"/>
          </p:cNvSpPr>
          <p:nvPr/>
        </p:nvSpPr>
        <p:spPr bwMode="auto">
          <a:xfrm>
            <a:off x="1011238" y="3413125"/>
            <a:ext cx="0" cy="8255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7254" name="Oval 99"/>
          <p:cNvSpPr>
            <a:spLocks noChangeAspect="1" noChangeArrowheads="1"/>
          </p:cNvSpPr>
          <p:nvPr/>
        </p:nvSpPr>
        <p:spPr bwMode="auto">
          <a:xfrm>
            <a:off x="1259999" y="4764088"/>
            <a:ext cx="74613" cy="74612"/>
          </a:xfrm>
          <a:prstGeom prst="ellipse">
            <a:avLst/>
          </a:prstGeom>
          <a:solidFill>
            <a:srgbClr val="000000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7255" name="Oval 100"/>
          <p:cNvSpPr>
            <a:spLocks noChangeAspect="1" noChangeArrowheads="1"/>
          </p:cNvSpPr>
          <p:nvPr/>
        </p:nvSpPr>
        <p:spPr bwMode="auto">
          <a:xfrm>
            <a:off x="973138" y="4200525"/>
            <a:ext cx="76200" cy="76200"/>
          </a:xfrm>
          <a:prstGeom prst="ellipse">
            <a:avLst/>
          </a:prstGeom>
          <a:solidFill>
            <a:srgbClr val="000000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7268" name="Rectangle 5"/>
          <p:cNvSpPr>
            <a:spLocks noGrp="1" noChangeArrowheads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mtClean="0"/>
              <a:t>MCC092: Integrated Circuit Design</a:t>
            </a:r>
          </a:p>
        </p:txBody>
      </p:sp>
      <p:grpSp>
        <p:nvGrpSpPr>
          <p:cNvPr id="7" name="Group 6"/>
          <p:cNvGrpSpPr/>
          <p:nvPr/>
        </p:nvGrpSpPr>
        <p:grpSpPr>
          <a:xfrm>
            <a:off x="4474628" y="1545484"/>
            <a:ext cx="916089" cy="3702262"/>
            <a:chOff x="6030000" y="1536938"/>
            <a:chExt cx="916089" cy="3702262"/>
          </a:xfrm>
        </p:grpSpPr>
        <p:sp>
          <p:nvSpPr>
            <p:cNvPr id="68" name="Rectangle 9296"/>
            <p:cNvSpPr>
              <a:spLocks noChangeAspect="1" noChangeArrowheads="1"/>
            </p:cNvSpPr>
            <p:nvPr/>
          </p:nvSpPr>
          <p:spPr bwMode="auto">
            <a:xfrm>
              <a:off x="6809633" y="2361956"/>
              <a:ext cx="115887" cy="115887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71" name="Rectangle 9296"/>
            <p:cNvSpPr>
              <a:spLocks noChangeAspect="1" noChangeArrowheads="1"/>
            </p:cNvSpPr>
            <p:nvPr/>
          </p:nvSpPr>
          <p:spPr bwMode="auto">
            <a:xfrm>
              <a:off x="6809633" y="2114473"/>
              <a:ext cx="115887" cy="115887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72" name="Rectangle 3814"/>
            <p:cNvSpPr>
              <a:spLocks noChangeArrowheads="1"/>
            </p:cNvSpPr>
            <p:nvPr/>
          </p:nvSpPr>
          <p:spPr bwMode="auto">
            <a:xfrm>
              <a:off x="6802981" y="1537200"/>
              <a:ext cx="143108" cy="972000"/>
            </a:xfrm>
            <a:prstGeom prst="rect">
              <a:avLst/>
            </a:prstGeom>
            <a:solidFill>
              <a:srgbClr val="0070C0">
                <a:alpha val="70195"/>
              </a:srgbClr>
            </a:solidFill>
            <a:ln w="9525">
              <a:solidFill>
                <a:srgbClr val="0070C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 dirty="0" smtClean="0"/>
            </a:p>
          </p:txBody>
        </p:sp>
        <p:sp>
          <p:nvSpPr>
            <p:cNvPr id="59" name="Rectangle 3817"/>
            <p:cNvSpPr>
              <a:spLocks noChangeAspect="1" noChangeArrowheads="1"/>
            </p:cNvSpPr>
            <p:nvPr/>
          </p:nvSpPr>
          <p:spPr bwMode="auto">
            <a:xfrm>
              <a:off x="6036217" y="4314448"/>
              <a:ext cx="114300" cy="114300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64" name="Rectangle 9296"/>
            <p:cNvSpPr>
              <a:spLocks noChangeAspect="1" noChangeArrowheads="1"/>
            </p:cNvSpPr>
            <p:nvPr/>
          </p:nvSpPr>
          <p:spPr bwMode="auto">
            <a:xfrm>
              <a:off x="6039574" y="2354838"/>
              <a:ext cx="115887" cy="115887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67" name="Rectangle 9296"/>
            <p:cNvSpPr>
              <a:spLocks noChangeAspect="1" noChangeArrowheads="1"/>
            </p:cNvSpPr>
            <p:nvPr/>
          </p:nvSpPr>
          <p:spPr bwMode="auto">
            <a:xfrm>
              <a:off x="6038146" y="2114122"/>
              <a:ext cx="115887" cy="115887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58" name="Rectangle 3808"/>
            <p:cNvSpPr>
              <a:spLocks noChangeArrowheads="1"/>
            </p:cNvSpPr>
            <p:nvPr/>
          </p:nvSpPr>
          <p:spPr bwMode="auto">
            <a:xfrm>
              <a:off x="6030000" y="4267200"/>
              <a:ext cx="144000" cy="972000"/>
            </a:xfrm>
            <a:prstGeom prst="rect">
              <a:avLst/>
            </a:prstGeom>
            <a:solidFill>
              <a:srgbClr val="0070C0">
                <a:alpha val="70195"/>
              </a:srgbClr>
            </a:solidFill>
            <a:ln w="9525">
              <a:solidFill>
                <a:srgbClr val="0070C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178" name="Rectangle 3814"/>
            <p:cNvSpPr>
              <a:spLocks noChangeArrowheads="1"/>
            </p:cNvSpPr>
            <p:nvPr/>
          </p:nvSpPr>
          <p:spPr bwMode="auto">
            <a:xfrm>
              <a:off x="6030000" y="1536938"/>
              <a:ext cx="143108" cy="972000"/>
            </a:xfrm>
            <a:prstGeom prst="rect">
              <a:avLst/>
            </a:prstGeom>
            <a:solidFill>
              <a:srgbClr val="0070C0">
                <a:alpha val="70195"/>
              </a:srgbClr>
            </a:solidFill>
            <a:ln w="9525">
              <a:solidFill>
                <a:srgbClr val="0070C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</p:grpSp>
      <p:grpSp>
        <p:nvGrpSpPr>
          <p:cNvPr id="8" name="Group 7"/>
          <p:cNvGrpSpPr/>
          <p:nvPr/>
        </p:nvGrpSpPr>
        <p:grpSpPr>
          <a:xfrm>
            <a:off x="4887829" y="2334625"/>
            <a:ext cx="803520" cy="2134792"/>
            <a:chOff x="6443201" y="2317533"/>
            <a:chExt cx="803520" cy="2134792"/>
          </a:xfrm>
        </p:grpSpPr>
        <p:sp>
          <p:nvSpPr>
            <p:cNvPr id="69" name="Rectangle 3824"/>
            <p:cNvSpPr>
              <a:spLocks noChangeAspect="1" noChangeArrowheads="1"/>
            </p:cNvSpPr>
            <p:nvPr/>
          </p:nvSpPr>
          <p:spPr bwMode="auto">
            <a:xfrm>
              <a:off x="6449494" y="2353438"/>
              <a:ext cx="115887" cy="115887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75" name="Rectangle 3821"/>
            <p:cNvSpPr>
              <a:spLocks noChangeAspect="1" noChangeArrowheads="1"/>
            </p:cNvSpPr>
            <p:nvPr/>
          </p:nvSpPr>
          <p:spPr bwMode="auto">
            <a:xfrm>
              <a:off x="6820073" y="4312751"/>
              <a:ext cx="117739" cy="114935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76" name="Rectangle 3822"/>
            <p:cNvSpPr>
              <a:spLocks noChangeArrowheads="1"/>
            </p:cNvSpPr>
            <p:nvPr/>
          </p:nvSpPr>
          <p:spPr bwMode="auto">
            <a:xfrm>
              <a:off x="6443201" y="2803206"/>
              <a:ext cx="504000" cy="143510"/>
            </a:xfrm>
            <a:prstGeom prst="rect">
              <a:avLst/>
            </a:prstGeom>
            <a:solidFill>
              <a:srgbClr val="0070C0">
                <a:alpha val="70195"/>
              </a:srgbClr>
            </a:solidFill>
            <a:ln w="6350">
              <a:solidFill>
                <a:srgbClr val="0070C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78" name="Rectangle 3812"/>
            <p:cNvSpPr>
              <a:spLocks noChangeArrowheads="1"/>
            </p:cNvSpPr>
            <p:nvPr/>
          </p:nvSpPr>
          <p:spPr bwMode="auto">
            <a:xfrm>
              <a:off x="6451747" y="2317533"/>
              <a:ext cx="128472" cy="485775"/>
            </a:xfrm>
            <a:prstGeom prst="rect">
              <a:avLst/>
            </a:prstGeom>
            <a:solidFill>
              <a:srgbClr val="0070C0">
                <a:alpha val="70195"/>
              </a:srgbClr>
            </a:solidFill>
            <a:ln w="9525">
              <a:solidFill>
                <a:srgbClr val="0070C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77" name="Rectangle 3813"/>
            <p:cNvSpPr>
              <a:spLocks noChangeArrowheads="1"/>
            </p:cNvSpPr>
            <p:nvPr/>
          </p:nvSpPr>
          <p:spPr bwMode="auto">
            <a:xfrm>
              <a:off x="6820073" y="2803206"/>
              <a:ext cx="126846" cy="1649119"/>
            </a:xfrm>
            <a:prstGeom prst="rect">
              <a:avLst/>
            </a:prstGeom>
            <a:solidFill>
              <a:srgbClr val="0070C0">
                <a:alpha val="70195"/>
              </a:srgbClr>
            </a:solidFill>
            <a:ln w="9525">
              <a:solidFill>
                <a:srgbClr val="0070C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80" name="Rectangle 3821"/>
            <p:cNvSpPr>
              <a:spLocks noChangeAspect="1" noChangeArrowheads="1"/>
            </p:cNvSpPr>
            <p:nvPr/>
          </p:nvSpPr>
          <p:spPr bwMode="auto">
            <a:xfrm>
              <a:off x="6826725" y="3707075"/>
              <a:ext cx="121698" cy="118800"/>
            </a:xfrm>
            <a:prstGeom prst="rect">
              <a:avLst/>
            </a:prstGeom>
            <a:solidFill>
              <a:srgbClr val="CC33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180" name="Text Box 95"/>
            <p:cNvSpPr txBox="1">
              <a:spLocks noChangeAspect="1" noChangeArrowheads="1"/>
            </p:cNvSpPr>
            <p:nvPr/>
          </p:nvSpPr>
          <p:spPr bwMode="auto">
            <a:xfrm>
              <a:off x="6975612" y="3640615"/>
              <a:ext cx="271109" cy="2388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36000" rIns="36000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altLang="sv-SE" sz="1100" dirty="0" smtClean="0"/>
                <a:t>out</a:t>
              </a:r>
              <a:endParaRPr lang="en-US" altLang="sv-SE" sz="1100" dirty="0"/>
            </a:p>
          </p:txBody>
        </p:sp>
      </p:grpSp>
      <p:sp>
        <p:nvSpPr>
          <p:cNvPr id="238" name="Text Box 95"/>
          <p:cNvSpPr txBox="1">
            <a:spLocks noChangeAspect="1" noChangeArrowheads="1"/>
          </p:cNvSpPr>
          <p:nvPr/>
        </p:nvSpPr>
        <p:spPr bwMode="auto">
          <a:xfrm>
            <a:off x="6975348" y="3636000"/>
            <a:ext cx="271109" cy="2388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000" rIns="36000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100" dirty="0" smtClean="0"/>
              <a:t>out</a:t>
            </a:r>
            <a:endParaRPr lang="en-US" altLang="sv-SE" sz="1100" dirty="0"/>
          </a:p>
        </p:txBody>
      </p:sp>
      <p:grpSp>
        <p:nvGrpSpPr>
          <p:cNvPr id="2" name="Group 1"/>
          <p:cNvGrpSpPr/>
          <p:nvPr/>
        </p:nvGrpSpPr>
        <p:grpSpPr>
          <a:xfrm>
            <a:off x="5695224" y="3645036"/>
            <a:ext cx="1263326" cy="1600051"/>
            <a:chOff x="5695224" y="3636798"/>
            <a:chExt cx="1263326" cy="1600051"/>
          </a:xfrm>
        </p:grpSpPr>
        <p:sp>
          <p:nvSpPr>
            <p:cNvPr id="233" name="Rectangle 3821"/>
            <p:cNvSpPr>
              <a:spLocks noChangeAspect="1" noChangeArrowheads="1"/>
            </p:cNvSpPr>
            <p:nvPr/>
          </p:nvSpPr>
          <p:spPr bwMode="auto">
            <a:xfrm>
              <a:off x="6831704" y="4337066"/>
              <a:ext cx="117739" cy="114935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236" name="Rectangle 3813"/>
            <p:cNvSpPr>
              <a:spLocks noChangeArrowheads="1"/>
            </p:cNvSpPr>
            <p:nvPr/>
          </p:nvSpPr>
          <p:spPr bwMode="auto">
            <a:xfrm>
              <a:off x="6831704" y="3636798"/>
              <a:ext cx="126846" cy="900000"/>
            </a:xfrm>
            <a:prstGeom prst="rect">
              <a:avLst/>
            </a:prstGeom>
            <a:solidFill>
              <a:srgbClr val="0070C0">
                <a:alpha val="70195"/>
              </a:srgbClr>
            </a:solidFill>
            <a:ln w="9525">
              <a:solidFill>
                <a:srgbClr val="0070C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226" name="Rectangle 3817"/>
            <p:cNvSpPr>
              <a:spLocks noChangeAspect="1" noChangeArrowheads="1"/>
            </p:cNvSpPr>
            <p:nvPr/>
          </p:nvSpPr>
          <p:spPr bwMode="auto">
            <a:xfrm>
              <a:off x="5706549" y="4345043"/>
              <a:ext cx="114300" cy="114300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229" name="Rectangle 3808"/>
            <p:cNvSpPr>
              <a:spLocks noChangeArrowheads="1"/>
            </p:cNvSpPr>
            <p:nvPr/>
          </p:nvSpPr>
          <p:spPr bwMode="auto">
            <a:xfrm>
              <a:off x="5695224" y="4264849"/>
              <a:ext cx="144734" cy="972000"/>
            </a:xfrm>
            <a:prstGeom prst="rect">
              <a:avLst/>
            </a:prstGeom>
            <a:solidFill>
              <a:srgbClr val="0070C0">
                <a:alpha val="70195"/>
              </a:srgbClr>
            </a:solidFill>
            <a:ln w="9525">
              <a:solidFill>
                <a:srgbClr val="0070C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</p:grpSp>
      <p:grpSp>
        <p:nvGrpSpPr>
          <p:cNvPr id="3" name="Group 2"/>
          <p:cNvGrpSpPr/>
          <p:nvPr/>
        </p:nvGrpSpPr>
        <p:grpSpPr>
          <a:xfrm>
            <a:off x="5686986" y="1553986"/>
            <a:ext cx="904105" cy="974640"/>
            <a:chOff x="5686986" y="1553986"/>
            <a:chExt cx="904105" cy="974640"/>
          </a:xfrm>
        </p:grpSpPr>
        <p:sp>
          <p:nvSpPr>
            <p:cNvPr id="223" name="Rectangle 9296"/>
            <p:cNvSpPr>
              <a:spLocks noChangeAspect="1" noChangeArrowheads="1"/>
            </p:cNvSpPr>
            <p:nvPr/>
          </p:nvSpPr>
          <p:spPr bwMode="auto">
            <a:xfrm>
              <a:off x="6470803" y="2376075"/>
              <a:ext cx="115887" cy="115887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224" name="Rectangle 9296"/>
            <p:cNvSpPr>
              <a:spLocks noChangeAspect="1" noChangeArrowheads="1"/>
            </p:cNvSpPr>
            <p:nvPr/>
          </p:nvSpPr>
          <p:spPr bwMode="auto">
            <a:xfrm>
              <a:off x="6470803" y="2128592"/>
              <a:ext cx="115887" cy="115887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225" name="Rectangle 3814"/>
            <p:cNvSpPr>
              <a:spLocks noChangeArrowheads="1"/>
            </p:cNvSpPr>
            <p:nvPr/>
          </p:nvSpPr>
          <p:spPr bwMode="auto">
            <a:xfrm>
              <a:off x="6447983" y="1556626"/>
              <a:ext cx="143108" cy="972000"/>
            </a:xfrm>
            <a:prstGeom prst="rect">
              <a:avLst/>
            </a:prstGeom>
            <a:solidFill>
              <a:srgbClr val="0070C0">
                <a:alpha val="70195"/>
              </a:srgbClr>
            </a:solidFill>
            <a:ln w="9525">
              <a:solidFill>
                <a:srgbClr val="0070C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227" name="Rectangle 9296"/>
            <p:cNvSpPr>
              <a:spLocks noChangeAspect="1" noChangeArrowheads="1"/>
            </p:cNvSpPr>
            <p:nvPr/>
          </p:nvSpPr>
          <p:spPr bwMode="auto">
            <a:xfrm>
              <a:off x="5718144" y="2368957"/>
              <a:ext cx="115887" cy="115887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228" name="Rectangle 9296"/>
            <p:cNvSpPr>
              <a:spLocks noChangeAspect="1" noChangeArrowheads="1"/>
            </p:cNvSpPr>
            <p:nvPr/>
          </p:nvSpPr>
          <p:spPr bwMode="auto">
            <a:xfrm>
              <a:off x="5716716" y="2128241"/>
              <a:ext cx="115887" cy="115887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230" name="Rectangle 3814"/>
            <p:cNvSpPr>
              <a:spLocks noChangeArrowheads="1"/>
            </p:cNvSpPr>
            <p:nvPr/>
          </p:nvSpPr>
          <p:spPr bwMode="auto">
            <a:xfrm>
              <a:off x="5686986" y="1553986"/>
              <a:ext cx="144000" cy="972000"/>
            </a:xfrm>
            <a:prstGeom prst="rect">
              <a:avLst/>
            </a:prstGeom>
            <a:solidFill>
              <a:srgbClr val="0070C0">
                <a:alpha val="70195"/>
              </a:srgbClr>
            </a:solidFill>
            <a:ln w="9525">
              <a:solidFill>
                <a:srgbClr val="0070C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</p:grpSp>
      <p:sp>
        <p:nvSpPr>
          <p:cNvPr id="81" name="Text Box 30"/>
          <p:cNvSpPr txBox="1">
            <a:spLocks noChangeAspect="1" noChangeArrowheads="1"/>
          </p:cNvSpPr>
          <p:nvPr/>
        </p:nvSpPr>
        <p:spPr bwMode="auto">
          <a:xfrm>
            <a:off x="4871401" y="4866945"/>
            <a:ext cx="604830" cy="234155"/>
          </a:xfrm>
          <a:prstGeom prst="rect">
            <a:avLst/>
          </a:prstGeom>
          <a:noFill/>
          <a:ln>
            <a:noFill/>
          </a:ln>
        </p:spPr>
        <p:txBody>
          <a:bodyPr lIns="54000" tIns="18000" rIns="54000" bIns="18000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altLang="sv-SE" sz="1000" dirty="0" smtClean="0">
                <a:latin typeface="Calibri" panose="020F0502020204030204" pitchFamily="34" charset="0"/>
              </a:rPr>
              <a:t>NAND2</a:t>
            </a:r>
            <a:endParaRPr lang="en-US" altLang="sv-SE" sz="1000" dirty="0">
              <a:latin typeface="Calibri" panose="020F0502020204030204" pitchFamily="34" charset="0"/>
            </a:endParaRPr>
          </a:p>
        </p:txBody>
      </p:sp>
      <p:grpSp>
        <p:nvGrpSpPr>
          <p:cNvPr id="276" name="Group 275"/>
          <p:cNvGrpSpPr/>
          <p:nvPr/>
        </p:nvGrpSpPr>
        <p:grpSpPr>
          <a:xfrm>
            <a:off x="409548" y="274638"/>
            <a:ext cx="8277252" cy="5161941"/>
            <a:chOff x="409548" y="274638"/>
            <a:chExt cx="8277252" cy="5161941"/>
          </a:xfrm>
        </p:grpSpPr>
        <p:grpSp>
          <p:nvGrpSpPr>
            <p:cNvPr id="277" name="Group 276"/>
            <p:cNvGrpSpPr/>
            <p:nvPr/>
          </p:nvGrpSpPr>
          <p:grpSpPr>
            <a:xfrm>
              <a:off x="409548" y="2042870"/>
              <a:ext cx="2890865" cy="3393709"/>
              <a:chOff x="409548" y="2042870"/>
              <a:chExt cx="2890865" cy="3393709"/>
            </a:xfrm>
          </p:grpSpPr>
          <p:sp>
            <p:nvSpPr>
              <p:cNvPr id="279" name="Rectangle 278"/>
              <p:cNvSpPr/>
              <p:nvPr/>
            </p:nvSpPr>
            <p:spPr bwMode="auto">
              <a:xfrm>
                <a:off x="429199" y="2042870"/>
                <a:ext cx="2871214" cy="3393709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chemeClr val="bg1"/>
                </a:solidFill>
                <a:round/>
                <a:headEnd/>
                <a:tailEnd/>
              </a:ln>
              <a:extLst/>
            </p:spPr>
            <p:txBody>
              <a:bodyPr rtlCol="0" anchor="ctr"/>
              <a:lstStyle/>
              <a:p>
                <a:pPr algn="ctr"/>
                <a:endParaRPr lang="sv-SE"/>
              </a:p>
            </p:txBody>
          </p:sp>
          <p:grpSp>
            <p:nvGrpSpPr>
              <p:cNvPr id="280" name="Group 279"/>
              <p:cNvGrpSpPr/>
              <p:nvPr/>
            </p:nvGrpSpPr>
            <p:grpSpPr>
              <a:xfrm>
                <a:off x="409548" y="2260885"/>
                <a:ext cx="2890865" cy="3175694"/>
                <a:chOff x="409548" y="2260885"/>
                <a:chExt cx="2890865" cy="3175694"/>
              </a:xfrm>
            </p:grpSpPr>
            <p:sp>
              <p:nvSpPr>
                <p:cNvPr id="281" name="Line 52"/>
                <p:cNvSpPr>
                  <a:spLocks noChangeAspect="1" noChangeShapeType="1"/>
                </p:cNvSpPr>
                <p:nvPr/>
              </p:nvSpPr>
              <p:spPr bwMode="auto">
                <a:xfrm>
                  <a:off x="683261" y="2435034"/>
                  <a:ext cx="1838325" cy="0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sv-SE"/>
                </a:p>
              </p:txBody>
            </p:sp>
            <p:sp>
              <p:nvSpPr>
                <p:cNvPr id="282" name="Line 53"/>
                <p:cNvSpPr>
                  <a:spLocks noChangeAspect="1" noChangeShapeType="1"/>
                </p:cNvSpPr>
                <p:nvPr/>
              </p:nvSpPr>
              <p:spPr bwMode="auto">
                <a:xfrm>
                  <a:off x="1396048" y="2435034"/>
                  <a:ext cx="0" cy="261938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sv-SE"/>
                </a:p>
              </p:txBody>
            </p:sp>
            <p:sp>
              <p:nvSpPr>
                <p:cNvPr id="283" name="Line 54"/>
                <p:cNvSpPr>
                  <a:spLocks noChangeAspect="1" noChangeShapeType="1"/>
                </p:cNvSpPr>
                <p:nvPr/>
              </p:nvSpPr>
              <p:spPr bwMode="auto">
                <a:xfrm flipH="1">
                  <a:off x="1246823" y="2696972"/>
                  <a:ext cx="149225" cy="0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sv-SE"/>
                </a:p>
              </p:txBody>
            </p:sp>
            <p:sp>
              <p:nvSpPr>
                <p:cNvPr id="284" name="Line 55"/>
                <p:cNvSpPr>
                  <a:spLocks noChangeAspect="1" noChangeShapeType="1"/>
                </p:cNvSpPr>
                <p:nvPr/>
              </p:nvSpPr>
              <p:spPr bwMode="auto">
                <a:xfrm>
                  <a:off x="1246823" y="2698559"/>
                  <a:ext cx="0" cy="300038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sv-SE"/>
                </a:p>
              </p:txBody>
            </p:sp>
            <p:sp>
              <p:nvSpPr>
                <p:cNvPr id="285" name="Line 56"/>
                <p:cNvSpPr>
                  <a:spLocks noChangeAspect="1" noChangeShapeType="1"/>
                </p:cNvSpPr>
                <p:nvPr/>
              </p:nvSpPr>
              <p:spPr bwMode="auto">
                <a:xfrm>
                  <a:off x="1246823" y="2998597"/>
                  <a:ext cx="149225" cy="0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sv-SE"/>
                </a:p>
              </p:txBody>
            </p:sp>
            <p:sp>
              <p:nvSpPr>
                <p:cNvPr id="286" name="Line 57"/>
                <p:cNvSpPr>
                  <a:spLocks noChangeAspect="1" noChangeShapeType="1"/>
                </p:cNvSpPr>
                <p:nvPr/>
              </p:nvSpPr>
              <p:spPr bwMode="auto">
                <a:xfrm>
                  <a:off x="1396048" y="2998597"/>
                  <a:ext cx="0" cy="261937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sv-SE"/>
                </a:p>
              </p:txBody>
            </p:sp>
            <p:sp>
              <p:nvSpPr>
                <p:cNvPr id="287" name="Line 58"/>
                <p:cNvSpPr>
                  <a:spLocks noChangeAspect="1" noChangeShapeType="1"/>
                </p:cNvSpPr>
                <p:nvPr/>
              </p:nvSpPr>
              <p:spPr bwMode="auto">
                <a:xfrm flipH="1">
                  <a:off x="1170623" y="2696972"/>
                  <a:ext cx="0" cy="301625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sv-SE"/>
                </a:p>
              </p:txBody>
            </p:sp>
            <p:sp>
              <p:nvSpPr>
                <p:cNvPr id="288" name="Line 59"/>
                <p:cNvSpPr>
                  <a:spLocks noChangeAspect="1" noChangeShapeType="1"/>
                </p:cNvSpPr>
                <p:nvPr/>
              </p:nvSpPr>
              <p:spPr bwMode="auto">
                <a:xfrm flipH="1">
                  <a:off x="908686" y="2847784"/>
                  <a:ext cx="187325" cy="0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sv-SE"/>
                </a:p>
              </p:txBody>
            </p:sp>
            <p:sp>
              <p:nvSpPr>
                <p:cNvPr id="289" name="Oval 60"/>
                <p:cNvSpPr>
                  <a:spLocks noChangeAspect="1" noChangeArrowheads="1"/>
                </p:cNvSpPr>
                <p:nvPr/>
              </p:nvSpPr>
              <p:spPr bwMode="auto">
                <a:xfrm>
                  <a:off x="1096011" y="2809684"/>
                  <a:ext cx="74612" cy="74613"/>
                </a:xfrm>
                <a:prstGeom prst="ellips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eaLnBrk="1" hangingPunct="1"/>
                  <a:endParaRPr lang="sv-SE" altLang="sv-SE"/>
                </a:p>
              </p:txBody>
            </p:sp>
            <p:sp>
              <p:nvSpPr>
                <p:cNvPr id="290" name="Line 61"/>
                <p:cNvSpPr>
                  <a:spLocks noChangeAspect="1" noChangeShapeType="1"/>
                </p:cNvSpPr>
                <p:nvPr/>
              </p:nvSpPr>
              <p:spPr bwMode="auto">
                <a:xfrm>
                  <a:off x="785813" y="5175533"/>
                  <a:ext cx="1838325" cy="0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sv-SE"/>
                </a:p>
              </p:txBody>
            </p:sp>
            <p:sp>
              <p:nvSpPr>
                <p:cNvPr id="291" name="Oval 62"/>
                <p:cNvSpPr>
                  <a:spLocks noChangeAspect="1" noChangeArrowheads="1"/>
                </p:cNvSpPr>
                <p:nvPr/>
              </p:nvSpPr>
              <p:spPr bwMode="auto">
                <a:xfrm>
                  <a:off x="1359536" y="3222434"/>
                  <a:ext cx="74612" cy="74613"/>
                </a:xfrm>
                <a:prstGeom prst="ellipse">
                  <a:avLst/>
                </a:prstGeom>
                <a:solidFill>
                  <a:srgbClr val="000000"/>
                </a:solidFill>
                <a:ln w="127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eaLnBrk="1" hangingPunct="1"/>
                  <a:endParaRPr lang="sv-SE" altLang="sv-SE"/>
                </a:p>
              </p:txBody>
            </p:sp>
            <p:sp>
              <p:nvSpPr>
                <p:cNvPr id="292" name="Oval 63"/>
                <p:cNvSpPr>
                  <a:spLocks noChangeAspect="1" noChangeArrowheads="1"/>
                </p:cNvSpPr>
                <p:nvPr/>
              </p:nvSpPr>
              <p:spPr bwMode="auto">
                <a:xfrm>
                  <a:off x="1359536" y="2398522"/>
                  <a:ext cx="74612" cy="74612"/>
                </a:xfrm>
                <a:prstGeom prst="ellipse">
                  <a:avLst/>
                </a:prstGeom>
                <a:solidFill>
                  <a:srgbClr val="000000"/>
                </a:solidFill>
                <a:ln w="127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eaLnBrk="1" hangingPunct="1"/>
                  <a:endParaRPr lang="sv-SE" altLang="sv-SE"/>
                </a:p>
              </p:txBody>
            </p:sp>
            <p:sp>
              <p:nvSpPr>
                <p:cNvPr id="293" name="Line 64"/>
                <p:cNvSpPr>
                  <a:spLocks noChangeAspect="1" noChangeShapeType="1"/>
                </p:cNvSpPr>
                <p:nvPr/>
              </p:nvSpPr>
              <p:spPr bwMode="auto">
                <a:xfrm>
                  <a:off x="1396048" y="3260534"/>
                  <a:ext cx="1224000" cy="0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sv-SE"/>
                </a:p>
              </p:txBody>
            </p:sp>
            <p:sp>
              <p:nvSpPr>
                <p:cNvPr id="294" name="Line 65"/>
                <p:cNvSpPr>
                  <a:spLocks noChangeAspect="1" noChangeShapeType="1"/>
                </p:cNvSpPr>
                <p:nvPr/>
              </p:nvSpPr>
              <p:spPr bwMode="auto">
                <a:xfrm>
                  <a:off x="1843910" y="2435034"/>
                  <a:ext cx="0" cy="263525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sv-SE"/>
                </a:p>
              </p:txBody>
            </p:sp>
            <p:sp>
              <p:nvSpPr>
                <p:cNvPr id="295" name="Line 66"/>
                <p:cNvSpPr>
                  <a:spLocks noChangeAspect="1" noChangeShapeType="1"/>
                </p:cNvSpPr>
                <p:nvPr/>
              </p:nvSpPr>
              <p:spPr bwMode="auto">
                <a:xfrm flipH="1" flipV="1">
                  <a:off x="1694685" y="2698559"/>
                  <a:ext cx="149225" cy="0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sv-SE"/>
                </a:p>
              </p:txBody>
            </p:sp>
            <p:sp>
              <p:nvSpPr>
                <p:cNvPr id="296" name="Line 67"/>
                <p:cNvSpPr>
                  <a:spLocks noChangeAspect="1" noChangeShapeType="1"/>
                </p:cNvSpPr>
                <p:nvPr/>
              </p:nvSpPr>
              <p:spPr bwMode="auto">
                <a:xfrm>
                  <a:off x="1694685" y="2696972"/>
                  <a:ext cx="0" cy="300037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sv-SE"/>
                </a:p>
              </p:txBody>
            </p:sp>
            <p:sp>
              <p:nvSpPr>
                <p:cNvPr id="297" name="Line 68"/>
                <p:cNvSpPr>
                  <a:spLocks noChangeAspect="1" noChangeShapeType="1"/>
                </p:cNvSpPr>
                <p:nvPr/>
              </p:nvSpPr>
              <p:spPr bwMode="auto">
                <a:xfrm>
                  <a:off x="1694685" y="2997009"/>
                  <a:ext cx="149225" cy="0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sv-SE"/>
                </a:p>
              </p:txBody>
            </p:sp>
            <p:sp>
              <p:nvSpPr>
                <p:cNvPr id="298" name="Line 69"/>
                <p:cNvSpPr>
                  <a:spLocks noChangeAspect="1" noChangeShapeType="1"/>
                </p:cNvSpPr>
                <p:nvPr/>
              </p:nvSpPr>
              <p:spPr bwMode="auto">
                <a:xfrm>
                  <a:off x="1843910" y="2998597"/>
                  <a:ext cx="0" cy="261937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sv-SE"/>
                </a:p>
              </p:txBody>
            </p:sp>
            <p:sp>
              <p:nvSpPr>
                <p:cNvPr id="299" name="Line 70"/>
                <p:cNvSpPr>
                  <a:spLocks noChangeAspect="1" noChangeShapeType="1"/>
                </p:cNvSpPr>
                <p:nvPr/>
              </p:nvSpPr>
              <p:spPr bwMode="auto">
                <a:xfrm flipH="1">
                  <a:off x="1620072" y="2698559"/>
                  <a:ext cx="0" cy="300038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sv-SE"/>
                </a:p>
              </p:txBody>
            </p:sp>
            <p:sp>
              <p:nvSpPr>
                <p:cNvPr id="300" name="Line 71"/>
                <p:cNvSpPr>
                  <a:spLocks noChangeAspect="1" noChangeShapeType="1"/>
                </p:cNvSpPr>
                <p:nvPr/>
              </p:nvSpPr>
              <p:spPr bwMode="auto">
                <a:xfrm flipH="1">
                  <a:off x="1484737" y="2847784"/>
                  <a:ext cx="108000" cy="0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sv-SE"/>
                </a:p>
              </p:txBody>
            </p:sp>
            <p:sp>
              <p:nvSpPr>
                <p:cNvPr id="301" name="Oval 72"/>
                <p:cNvSpPr>
                  <a:spLocks noChangeAspect="1" noChangeArrowheads="1"/>
                </p:cNvSpPr>
                <p:nvPr/>
              </p:nvSpPr>
              <p:spPr bwMode="auto">
                <a:xfrm>
                  <a:off x="1543872" y="2804922"/>
                  <a:ext cx="76200" cy="79375"/>
                </a:xfrm>
                <a:prstGeom prst="ellipse">
                  <a:avLst/>
                </a:prstGeom>
                <a:solidFill>
                  <a:schemeClr val="bg1"/>
                </a:solidFill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/>
              </p:spPr>
              <p:txBody>
                <a:bodyPr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eaLnBrk="1" hangingPunct="1"/>
                  <a:endParaRPr lang="sv-SE" altLang="sv-SE"/>
                </a:p>
              </p:txBody>
            </p:sp>
            <p:sp>
              <p:nvSpPr>
                <p:cNvPr id="302" name="Oval 73"/>
                <p:cNvSpPr>
                  <a:spLocks noChangeAspect="1" noChangeArrowheads="1"/>
                </p:cNvSpPr>
                <p:nvPr/>
              </p:nvSpPr>
              <p:spPr bwMode="auto">
                <a:xfrm>
                  <a:off x="1807397" y="2398522"/>
                  <a:ext cx="74613" cy="74612"/>
                </a:xfrm>
                <a:prstGeom prst="ellipse">
                  <a:avLst/>
                </a:prstGeom>
                <a:solidFill>
                  <a:srgbClr val="000000"/>
                </a:solidFill>
                <a:ln w="127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eaLnBrk="1" hangingPunct="1"/>
                  <a:endParaRPr lang="sv-SE" altLang="sv-SE"/>
                </a:p>
              </p:txBody>
            </p:sp>
            <p:sp>
              <p:nvSpPr>
                <p:cNvPr id="303" name="Oval 74"/>
                <p:cNvSpPr>
                  <a:spLocks noChangeAspect="1" noChangeArrowheads="1"/>
                </p:cNvSpPr>
                <p:nvPr/>
              </p:nvSpPr>
              <p:spPr bwMode="auto">
                <a:xfrm>
                  <a:off x="1807397" y="3222434"/>
                  <a:ext cx="74613" cy="74613"/>
                </a:xfrm>
                <a:prstGeom prst="ellipse">
                  <a:avLst/>
                </a:prstGeom>
                <a:solidFill>
                  <a:srgbClr val="000000"/>
                </a:solidFill>
                <a:ln w="127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eaLnBrk="1" hangingPunct="1"/>
                  <a:endParaRPr lang="sv-SE" altLang="sv-SE"/>
                </a:p>
              </p:txBody>
            </p:sp>
            <p:sp>
              <p:nvSpPr>
                <p:cNvPr id="304" name="Line 75"/>
                <p:cNvSpPr>
                  <a:spLocks noChangeAspect="1" noChangeShapeType="1"/>
                </p:cNvSpPr>
                <p:nvPr/>
              </p:nvSpPr>
              <p:spPr bwMode="auto">
                <a:xfrm>
                  <a:off x="1836738" y="3824097"/>
                  <a:ext cx="0" cy="261937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sv-SE"/>
                </a:p>
              </p:txBody>
            </p:sp>
            <p:sp>
              <p:nvSpPr>
                <p:cNvPr id="305" name="Line 76"/>
                <p:cNvSpPr>
                  <a:spLocks noChangeAspect="1" noChangeShapeType="1"/>
                </p:cNvSpPr>
                <p:nvPr/>
              </p:nvSpPr>
              <p:spPr bwMode="auto">
                <a:xfrm flipH="1">
                  <a:off x="1685925" y="4086034"/>
                  <a:ext cx="150813" cy="0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sv-SE"/>
                </a:p>
              </p:txBody>
            </p:sp>
            <p:sp>
              <p:nvSpPr>
                <p:cNvPr id="306" name="Line 77"/>
                <p:cNvSpPr>
                  <a:spLocks noChangeAspect="1" noChangeShapeType="1"/>
                </p:cNvSpPr>
                <p:nvPr/>
              </p:nvSpPr>
              <p:spPr bwMode="auto">
                <a:xfrm>
                  <a:off x="1685925" y="4086034"/>
                  <a:ext cx="0" cy="301625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sv-SE"/>
                </a:p>
              </p:txBody>
            </p:sp>
            <p:sp>
              <p:nvSpPr>
                <p:cNvPr id="307" name="Line 78"/>
                <p:cNvSpPr>
                  <a:spLocks noChangeAspect="1" noChangeShapeType="1"/>
                </p:cNvSpPr>
                <p:nvPr/>
              </p:nvSpPr>
              <p:spPr bwMode="auto">
                <a:xfrm flipV="1">
                  <a:off x="1685925" y="4387659"/>
                  <a:ext cx="150813" cy="0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sv-SE"/>
                </a:p>
              </p:txBody>
            </p:sp>
            <p:sp>
              <p:nvSpPr>
                <p:cNvPr id="308" name="Line 79"/>
                <p:cNvSpPr>
                  <a:spLocks noChangeAspect="1" noChangeShapeType="1"/>
                </p:cNvSpPr>
                <p:nvPr/>
              </p:nvSpPr>
              <p:spPr bwMode="auto">
                <a:xfrm>
                  <a:off x="1836738" y="4386072"/>
                  <a:ext cx="0" cy="187325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sv-SE"/>
                </a:p>
              </p:txBody>
            </p:sp>
            <p:sp>
              <p:nvSpPr>
                <p:cNvPr id="309" name="Line 80"/>
                <p:cNvSpPr>
                  <a:spLocks noChangeAspect="1" noChangeShapeType="1"/>
                </p:cNvSpPr>
                <p:nvPr/>
              </p:nvSpPr>
              <p:spPr bwMode="auto">
                <a:xfrm flipH="1">
                  <a:off x="1611313" y="4086034"/>
                  <a:ext cx="0" cy="301625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sv-SE"/>
                </a:p>
              </p:txBody>
            </p:sp>
            <p:sp>
              <p:nvSpPr>
                <p:cNvPr id="310" name="Line 81"/>
                <p:cNvSpPr>
                  <a:spLocks noChangeAspect="1" noChangeShapeType="1"/>
                </p:cNvSpPr>
                <p:nvPr/>
              </p:nvSpPr>
              <p:spPr bwMode="auto">
                <a:xfrm flipH="1">
                  <a:off x="785813" y="4235259"/>
                  <a:ext cx="825500" cy="0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sv-SE"/>
                </a:p>
              </p:txBody>
            </p:sp>
            <p:sp>
              <p:nvSpPr>
                <p:cNvPr id="311" name="Oval 82"/>
                <p:cNvSpPr>
                  <a:spLocks noChangeAspect="1" noChangeArrowheads="1"/>
                </p:cNvSpPr>
                <p:nvPr/>
              </p:nvSpPr>
              <p:spPr bwMode="auto">
                <a:xfrm>
                  <a:off x="1798638" y="5137433"/>
                  <a:ext cx="76200" cy="74612"/>
                </a:xfrm>
                <a:prstGeom prst="ellipse">
                  <a:avLst/>
                </a:prstGeom>
                <a:solidFill>
                  <a:srgbClr val="000000"/>
                </a:solidFill>
                <a:ln w="127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eaLnBrk="1" hangingPunct="1"/>
                  <a:endParaRPr lang="sv-SE" altLang="sv-SE"/>
                </a:p>
              </p:txBody>
            </p:sp>
            <p:sp>
              <p:nvSpPr>
                <p:cNvPr id="312" name="Line 84"/>
                <p:cNvSpPr>
                  <a:spLocks noChangeAspect="1" noChangeShapeType="1"/>
                </p:cNvSpPr>
                <p:nvPr/>
              </p:nvSpPr>
              <p:spPr bwMode="auto">
                <a:xfrm>
                  <a:off x="1836738" y="3260534"/>
                  <a:ext cx="0" cy="261938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sv-SE"/>
                </a:p>
              </p:txBody>
            </p:sp>
            <p:sp>
              <p:nvSpPr>
                <p:cNvPr id="313" name="Line 85"/>
                <p:cNvSpPr>
                  <a:spLocks noChangeAspect="1" noChangeShapeType="1"/>
                </p:cNvSpPr>
                <p:nvPr/>
              </p:nvSpPr>
              <p:spPr bwMode="auto">
                <a:xfrm flipH="1">
                  <a:off x="1685925" y="3522472"/>
                  <a:ext cx="150813" cy="0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sv-SE"/>
                </a:p>
              </p:txBody>
            </p:sp>
            <p:sp>
              <p:nvSpPr>
                <p:cNvPr id="314" name="Line 86"/>
                <p:cNvSpPr>
                  <a:spLocks noChangeAspect="1" noChangeShapeType="1"/>
                </p:cNvSpPr>
                <p:nvPr/>
              </p:nvSpPr>
              <p:spPr bwMode="auto">
                <a:xfrm>
                  <a:off x="1685925" y="3524059"/>
                  <a:ext cx="0" cy="300038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sv-SE"/>
                </a:p>
              </p:txBody>
            </p:sp>
            <p:sp>
              <p:nvSpPr>
                <p:cNvPr id="315" name="Line 87"/>
                <p:cNvSpPr>
                  <a:spLocks noChangeAspect="1" noChangeShapeType="1"/>
                </p:cNvSpPr>
                <p:nvPr/>
              </p:nvSpPr>
              <p:spPr bwMode="auto">
                <a:xfrm>
                  <a:off x="1685925" y="3824097"/>
                  <a:ext cx="150813" cy="0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sv-SE"/>
                </a:p>
              </p:txBody>
            </p:sp>
            <p:sp>
              <p:nvSpPr>
                <p:cNvPr id="316" name="Line 88"/>
                <p:cNvSpPr>
                  <a:spLocks noChangeAspect="1" noChangeShapeType="1"/>
                </p:cNvSpPr>
                <p:nvPr/>
              </p:nvSpPr>
              <p:spPr bwMode="auto">
                <a:xfrm flipH="1">
                  <a:off x="1611313" y="3524059"/>
                  <a:ext cx="0" cy="300038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sv-SE"/>
                </a:p>
              </p:txBody>
            </p:sp>
            <p:sp>
              <p:nvSpPr>
                <p:cNvPr id="317" name="Line 89"/>
                <p:cNvSpPr>
                  <a:spLocks noChangeAspect="1" noChangeShapeType="1"/>
                </p:cNvSpPr>
                <p:nvPr/>
              </p:nvSpPr>
              <p:spPr bwMode="auto">
                <a:xfrm flipH="1">
                  <a:off x="785813" y="3673284"/>
                  <a:ext cx="825500" cy="0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sv-SE"/>
                </a:p>
              </p:txBody>
            </p:sp>
            <p:sp>
              <p:nvSpPr>
                <p:cNvPr id="318" name="Line 90"/>
                <p:cNvSpPr>
                  <a:spLocks noChangeAspect="1" noChangeShapeType="1"/>
                </p:cNvSpPr>
                <p:nvPr/>
              </p:nvSpPr>
              <p:spPr bwMode="auto">
                <a:xfrm>
                  <a:off x="1101541" y="3084084"/>
                  <a:ext cx="0" cy="1120775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sv-SE"/>
                </a:p>
              </p:txBody>
            </p:sp>
            <p:sp>
              <p:nvSpPr>
                <p:cNvPr id="319" name="Line 91"/>
                <p:cNvSpPr>
                  <a:spLocks noChangeAspect="1" noChangeShapeType="1"/>
                </p:cNvSpPr>
                <p:nvPr/>
              </p:nvSpPr>
              <p:spPr bwMode="auto">
                <a:xfrm>
                  <a:off x="1484737" y="2847784"/>
                  <a:ext cx="0" cy="234000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sv-SE"/>
                </a:p>
              </p:txBody>
            </p:sp>
            <p:sp>
              <p:nvSpPr>
                <p:cNvPr id="320" name="Line 92"/>
                <p:cNvSpPr>
                  <a:spLocks noChangeAspect="1" noChangeShapeType="1"/>
                </p:cNvSpPr>
                <p:nvPr/>
              </p:nvSpPr>
              <p:spPr bwMode="auto">
                <a:xfrm flipH="1">
                  <a:off x="1101541" y="3084084"/>
                  <a:ext cx="374650" cy="0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sv-SE"/>
                </a:p>
              </p:txBody>
            </p:sp>
            <p:sp>
              <p:nvSpPr>
                <p:cNvPr id="321" name="Text Box 93"/>
                <p:cNvSpPr txBox="1">
                  <a:spLocks noChangeAspect="1" noChangeArrowheads="1"/>
                </p:cNvSpPr>
                <p:nvPr/>
              </p:nvSpPr>
              <p:spPr bwMode="auto">
                <a:xfrm>
                  <a:off x="409548" y="4065740"/>
                  <a:ext cx="674688" cy="45085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eaLnBrk="1" hangingPunct="1"/>
                  <a:r>
                    <a:rPr lang="en-US" altLang="sv-SE" sz="1400" dirty="0" err="1"/>
                    <a:t>inb</a:t>
                  </a:r>
                  <a:endParaRPr lang="en-US" altLang="sv-SE" dirty="0"/>
                </a:p>
              </p:txBody>
            </p:sp>
            <p:sp>
              <p:nvSpPr>
                <p:cNvPr id="322" name="Text Box 94"/>
                <p:cNvSpPr txBox="1">
                  <a:spLocks noChangeAspect="1" noChangeArrowheads="1"/>
                </p:cNvSpPr>
                <p:nvPr/>
              </p:nvSpPr>
              <p:spPr bwMode="auto">
                <a:xfrm>
                  <a:off x="409548" y="3495722"/>
                  <a:ext cx="666750" cy="46513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eaLnBrk="1" hangingPunct="1"/>
                  <a:r>
                    <a:rPr lang="en-US" altLang="sv-SE" sz="1400" dirty="0" err="1" smtClean="0"/>
                    <a:t>inc</a:t>
                  </a:r>
                  <a:endParaRPr lang="en-US" altLang="sv-SE" dirty="0"/>
                </a:p>
              </p:txBody>
            </p:sp>
            <p:sp>
              <p:nvSpPr>
                <p:cNvPr id="323" name="Text Box 95"/>
                <p:cNvSpPr txBox="1">
                  <a:spLocks noChangeAspect="1" noChangeArrowheads="1"/>
                </p:cNvSpPr>
                <p:nvPr/>
              </p:nvSpPr>
              <p:spPr bwMode="auto">
                <a:xfrm>
                  <a:off x="2578100" y="3107393"/>
                  <a:ext cx="635000" cy="39846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eaLnBrk="1" hangingPunct="1"/>
                  <a:r>
                    <a:rPr lang="en-US" altLang="sv-SE" sz="1400"/>
                    <a:t>out</a:t>
                  </a:r>
                  <a:endParaRPr lang="en-US" altLang="sv-SE"/>
                </a:p>
              </p:txBody>
            </p:sp>
            <p:sp>
              <p:nvSpPr>
                <p:cNvPr id="324" name="Text Box 96"/>
                <p:cNvSpPr txBox="1">
                  <a:spLocks noChangeAspect="1" noChangeArrowheads="1"/>
                </p:cNvSpPr>
                <p:nvPr/>
              </p:nvSpPr>
              <p:spPr bwMode="auto">
                <a:xfrm>
                  <a:off x="2485073" y="2260885"/>
                  <a:ext cx="712788" cy="45085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eaLnBrk="1" hangingPunct="1"/>
                  <a:r>
                    <a:rPr lang="en-US" altLang="sv-SE" sz="1400" dirty="0"/>
                    <a:t>V</a:t>
                  </a:r>
                  <a:r>
                    <a:rPr lang="en-US" altLang="sv-SE" sz="1400" baseline="-25000" dirty="0"/>
                    <a:t>DD</a:t>
                  </a:r>
                  <a:endParaRPr lang="en-US" altLang="sv-SE" dirty="0"/>
                </a:p>
              </p:txBody>
            </p:sp>
            <p:sp>
              <p:nvSpPr>
                <p:cNvPr id="325" name="Line 98"/>
                <p:cNvSpPr>
                  <a:spLocks noChangeAspect="1" noChangeShapeType="1"/>
                </p:cNvSpPr>
                <p:nvPr/>
              </p:nvSpPr>
              <p:spPr bwMode="auto">
                <a:xfrm>
                  <a:off x="908686" y="2847784"/>
                  <a:ext cx="0" cy="825500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sv-SE"/>
                </a:p>
              </p:txBody>
            </p:sp>
            <p:sp>
              <p:nvSpPr>
                <p:cNvPr id="326" name="Oval 99"/>
                <p:cNvSpPr>
                  <a:spLocks noChangeAspect="1" noChangeArrowheads="1"/>
                </p:cNvSpPr>
                <p:nvPr/>
              </p:nvSpPr>
              <p:spPr bwMode="auto">
                <a:xfrm>
                  <a:off x="1071987" y="4198747"/>
                  <a:ext cx="74613" cy="74612"/>
                </a:xfrm>
                <a:prstGeom prst="ellipse">
                  <a:avLst/>
                </a:prstGeom>
                <a:solidFill>
                  <a:srgbClr val="000000"/>
                </a:solidFill>
                <a:ln w="127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eaLnBrk="1" hangingPunct="1"/>
                  <a:endParaRPr lang="sv-SE" altLang="sv-SE"/>
                </a:p>
              </p:txBody>
            </p:sp>
            <p:sp>
              <p:nvSpPr>
                <p:cNvPr id="327" name="Oval 100"/>
                <p:cNvSpPr>
                  <a:spLocks noChangeAspect="1" noChangeArrowheads="1"/>
                </p:cNvSpPr>
                <p:nvPr/>
              </p:nvSpPr>
              <p:spPr bwMode="auto">
                <a:xfrm>
                  <a:off x="870586" y="3635184"/>
                  <a:ext cx="76200" cy="76200"/>
                </a:xfrm>
                <a:prstGeom prst="ellipse">
                  <a:avLst/>
                </a:prstGeom>
                <a:solidFill>
                  <a:srgbClr val="000000"/>
                </a:solidFill>
                <a:ln w="127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eaLnBrk="1" hangingPunct="1"/>
                  <a:endParaRPr lang="sv-SE" altLang="sv-SE"/>
                </a:p>
              </p:txBody>
            </p:sp>
            <p:sp>
              <p:nvSpPr>
                <p:cNvPr id="328" name="Line 75"/>
                <p:cNvSpPr>
                  <a:spLocks noChangeAspect="1" noChangeShapeType="1"/>
                </p:cNvSpPr>
                <p:nvPr/>
              </p:nvSpPr>
              <p:spPr bwMode="auto">
                <a:xfrm>
                  <a:off x="1836738" y="4387783"/>
                  <a:ext cx="0" cy="261937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sv-SE"/>
                </a:p>
              </p:txBody>
            </p:sp>
            <p:sp>
              <p:nvSpPr>
                <p:cNvPr id="329" name="Line 76"/>
                <p:cNvSpPr>
                  <a:spLocks noChangeAspect="1" noChangeShapeType="1"/>
                </p:cNvSpPr>
                <p:nvPr/>
              </p:nvSpPr>
              <p:spPr bwMode="auto">
                <a:xfrm flipH="1">
                  <a:off x="1685925" y="4649720"/>
                  <a:ext cx="150813" cy="0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sv-SE"/>
                </a:p>
              </p:txBody>
            </p:sp>
            <p:sp>
              <p:nvSpPr>
                <p:cNvPr id="330" name="Line 77"/>
                <p:cNvSpPr>
                  <a:spLocks noChangeAspect="1" noChangeShapeType="1"/>
                </p:cNvSpPr>
                <p:nvPr/>
              </p:nvSpPr>
              <p:spPr bwMode="auto">
                <a:xfrm>
                  <a:off x="1685925" y="4646880"/>
                  <a:ext cx="0" cy="301625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sv-SE"/>
                </a:p>
              </p:txBody>
            </p:sp>
            <p:sp>
              <p:nvSpPr>
                <p:cNvPr id="331" name="Line 78"/>
                <p:cNvSpPr>
                  <a:spLocks noChangeAspect="1" noChangeShapeType="1"/>
                </p:cNvSpPr>
                <p:nvPr/>
              </p:nvSpPr>
              <p:spPr bwMode="auto">
                <a:xfrm flipV="1">
                  <a:off x="1685925" y="4951345"/>
                  <a:ext cx="150813" cy="0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sv-SE"/>
                </a:p>
              </p:txBody>
            </p:sp>
            <p:sp>
              <p:nvSpPr>
                <p:cNvPr id="332" name="Line 79"/>
                <p:cNvSpPr>
                  <a:spLocks noChangeAspect="1" noChangeShapeType="1"/>
                </p:cNvSpPr>
                <p:nvPr/>
              </p:nvSpPr>
              <p:spPr bwMode="auto">
                <a:xfrm>
                  <a:off x="1836738" y="4951345"/>
                  <a:ext cx="0" cy="187325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sv-SE"/>
                </a:p>
              </p:txBody>
            </p:sp>
            <p:sp>
              <p:nvSpPr>
                <p:cNvPr id="333" name="Line 80"/>
                <p:cNvSpPr>
                  <a:spLocks noChangeAspect="1" noChangeShapeType="1"/>
                </p:cNvSpPr>
                <p:nvPr/>
              </p:nvSpPr>
              <p:spPr bwMode="auto">
                <a:xfrm flipH="1">
                  <a:off x="1611313" y="4646880"/>
                  <a:ext cx="0" cy="301625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sv-SE"/>
                </a:p>
              </p:txBody>
            </p:sp>
            <p:sp>
              <p:nvSpPr>
                <p:cNvPr id="334" name="Line 81"/>
                <p:cNvSpPr>
                  <a:spLocks noChangeAspect="1" noChangeShapeType="1"/>
                </p:cNvSpPr>
                <p:nvPr/>
              </p:nvSpPr>
              <p:spPr bwMode="auto">
                <a:xfrm flipH="1">
                  <a:off x="785813" y="4806238"/>
                  <a:ext cx="825500" cy="0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sv-SE"/>
                </a:p>
              </p:txBody>
            </p:sp>
            <p:sp>
              <p:nvSpPr>
                <p:cNvPr id="335" name="Line 90"/>
                <p:cNvSpPr>
                  <a:spLocks noChangeAspect="1" noChangeShapeType="1"/>
                </p:cNvSpPr>
                <p:nvPr/>
              </p:nvSpPr>
              <p:spPr bwMode="auto">
                <a:xfrm>
                  <a:off x="1299000" y="3168115"/>
                  <a:ext cx="0" cy="1620000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sv-SE"/>
                </a:p>
              </p:txBody>
            </p:sp>
            <p:sp>
              <p:nvSpPr>
                <p:cNvPr id="336" name="Line 65"/>
                <p:cNvSpPr>
                  <a:spLocks noChangeAspect="1" noChangeShapeType="1"/>
                </p:cNvSpPr>
                <p:nvPr/>
              </p:nvSpPr>
              <p:spPr bwMode="auto">
                <a:xfrm>
                  <a:off x="2296561" y="2433446"/>
                  <a:ext cx="0" cy="263525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sv-SE"/>
                </a:p>
              </p:txBody>
            </p:sp>
            <p:sp>
              <p:nvSpPr>
                <p:cNvPr id="337" name="Line 66"/>
                <p:cNvSpPr>
                  <a:spLocks noChangeAspect="1" noChangeShapeType="1"/>
                </p:cNvSpPr>
                <p:nvPr/>
              </p:nvSpPr>
              <p:spPr bwMode="auto">
                <a:xfrm flipH="1" flipV="1">
                  <a:off x="2147336" y="2696971"/>
                  <a:ext cx="149225" cy="0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sv-SE"/>
                </a:p>
              </p:txBody>
            </p:sp>
            <p:sp>
              <p:nvSpPr>
                <p:cNvPr id="338" name="Line 67"/>
                <p:cNvSpPr>
                  <a:spLocks noChangeAspect="1" noChangeShapeType="1"/>
                </p:cNvSpPr>
                <p:nvPr/>
              </p:nvSpPr>
              <p:spPr bwMode="auto">
                <a:xfrm>
                  <a:off x="2147336" y="2695384"/>
                  <a:ext cx="0" cy="300037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sv-SE"/>
                </a:p>
              </p:txBody>
            </p:sp>
            <p:sp>
              <p:nvSpPr>
                <p:cNvPr id="339" name="Line 68"/>
                <p:cNvSpPr>
                  <a:spLocks noChangeAspect="1" noChangeShapeType="1"/>
                </p:cNvSpPr>
                <p:nvPr/>
              </p:nvSpPr>
              <p:spPr bwMode="auto">
                <a:xfrm>
                  <a:off x="2147336" y="2995421"/>
                  <a:ext cx="149225" cy="0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sv-SE"/>
                </a:p>
              </p:txBody>
            </p:sp>
            <p:sp>
              <p:nvSpPr>
                <p:cNvPr id="340" name="Line 69"/>
                <p:cNvSpPr>
                  <a:spLocks noChangeAspect="1" noChangeShapeType="1"/>
                </p:cNvSpPr>
                <p:nvPr/>
              </p:nvSpPr>
              <p:spPr bwMode="auto">
                <a:xfrm>
                  <a:off x="2296561" y="2997009"/>
                  <a:ext cx="0" cy="261937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sv-SE"/>
                </a:p>
              </p:txBody>
            </p:sp>
            <p:sp>
              <p:nvSpPr>
                <p:cNvPr id="341" name="Line 70"/>
                <p:cNvSpPr>
                  <a:spLocks noChangeAspect="1" noChangeShapeType="1"/>
                </p:cNvSpPr>
                <p:nvPr/>
              </p:nvSpPr>
              <p:spPr bwMode="auto">
                <a:xfrm flipH="1">
                  <a:off x="2072723" y="2696971"/>
                  <a:ext cx="0" cy="300038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sv-SE"/>
                </a:p>
              </p:txBody>
            </p:sp>
            <p:sp>
              <p:nvSpPr>
                <p:cNvPr id="342" name="Line 71"/>
                <p:cNvSpPr>
                  <a:spLocks noChangeAspect="1" noChangeShapeType="1"/>
                </p:cNvSpPr>
                <p:nvPr/>
              </p:nvSpPr>
              <p:spPr bwMode="auto">
                <a:xfrm flipH="1">
                  <a:off x="1937388" y="2846196"/>
                  <a:ext cx="108000" cy="0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sv-SE"/>
                </a:p>
              </p:txBody>
            </p:sp>
            <p:sp>
              <p:nvSpPr>
                <p:cNvPr id="343" name="Oval 72"/>
                <p:cNvSpPr>
                  <a:spLocks noChangeAspect="1" noChangeArrowheads="1"/>
                </p:cNvSpPr>
                <p:nvPr/>
              </p:nvSpPr>
              <p:spPr bwMode="auto">
                <a:xfrm>
                  <a:off x="1996523" y="2803334"/>
                  <a:ext cx="76200" cy="79375"/>
                </a:xfrm>
                <a:prstGeom prst="ellipse">
                  <a:avLst/>
                </a:prstGeom>
                <a:solidFill>
                  <a:schemeClr val="bg1"/>
                </a:solidFill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/>
              </p:spPr>
              <p:txBody>
                <a:bodyPr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eaLnBrk="1" hangingPunct="1"/>
                  <a:endParaRPr lang="sv-SE" altLang="sv-SE"/>
                </a:p>
              </p:txBody>
            </p:sp>
            <p:sp>
              <p:nvSpPr>
                <p:cNvPr id="344" name="Oval 73"/>
                <p:cNvSpPr>
                  <a:spLocks noChangeAspect="1" noChangeArrowheads="1"/>
                </p:cNvSpPr>
                <p:nvPr/>
              </p:nvSpPr>
              <p:spPr bwMode="auto">
                <a:xfrm>
                  <a:off x="2260048" y="2396934"/>
                  <a:ext cx="74613" cy="74612"/>
                </a:xfrm>
                <a:prstGeom prst="ellipse">
                  <a:avLst/>
                </a:prstGeom>
                <a:solidFill>
                  <a:srgbClr val="000000"/>
                </a:solidFill>
                <a:ln w="127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eaLnBrk="1" hangingPunct="1"/>
                  <a:endParaRPr lang="sv-SE" altLang="sv-SE"/>
                </a:p>
              </p:txBody>
            </p:sp>
            <p:sp>
              <p:nvSpPr>
                <p:cNvPr id="345" name="Oval 74"/>
                <p:cNvSpPr>
                  <a:spLocks noChangeAspect="1" noChangeArrowheads="1"/>
                </p:cNvSpPr>
                <p:nvPr/>
              </p:nvSpPr>
              <p:spPr bwMode="auto">
                <a:xfrm>
                  <a:off x="2260048" y="3220846"/>
                  <a:ext cx="74613" cy="74613"/>
                </a:xfrm>
                <a:prstGeom prst="ellipse">
                  <a:avLst/>
                </a:prstGeom>
                <a:solidFill>
                  <a:srgbClr val="000000"/>
                </a:solidFill>
                <a:ln w="127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eaLnBrk="1" hangingPunct="1"/>
                  <a:endParaRPr lang="sv-SE" altLang="sv-SE"/>
                </a:p>
              </p:txBody>
            </p:sp>
            <p:sp>
              <p:nvSpPr>
                <p:cNvPr id="346" name="Line 91"/>
                <p:cNvSpPr>
                  <a:spLocks noChangeAspect="1" noChangeShapeType="1"/>
                </p:cNvSpPr>
                <p:nvPr/>
              </p:nvSpPr>
              <p:spPr bwMode="auto">
                <a:xfrm>
                  <a:off x="1937388" y="2846196"/>
                  <a:ext cx="0" cy="324000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sv-SE"/>
                </a:p>
              </p:txBody>
            </p:sp>
            <p:sp>
              <p:nvSpPr>
                <p:cNvPr id="347" name="Line 92"/>
                <p:cNvSpPr>
                  <a:spLocks noChangeAspect="1" noChangeShapeType="1"/>
                </p:cNvSpPr>
                <p:nvPr/>
              </p:nvSpPr>
              <p:spPr bwMode="auto">
                <a:xfrm flipH="1">
                  <a:off x="1299000" y="3168116"/>
                  <a:ext cx="648000" cy="0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sv-SE"/>
                </a:p>
              </p:txBody>
            </p:sp>
            <p:sp>
              <p:nvSpPr>
                <p:cNvPr id="348" name="Text Box 93"/>
                <p:cNvSpPr txBox="1">
                  <a:spLocks noChangeAspect="1" noChangeArrowheads="1"/>
                </p:cNvSpPr>
                <p:nvPr/>
              </p:nvSpPr>
              <p:spPr bwMode="auto">
                <a:xfrm>
                  <a:off x="409548" y="4622512"/>
                  <a:ext cx="674688" cy="45085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eaLnBrk="1" hangingPunct="1"/>
                  <a:r>
                    <a:rPr lang="en-US" altLang="sv-SE" sz="1400" dirty="0" err="1" smtClean="0"/>
                    <a:t>ina</a:t>
                  </a:r>
                  <a:endParaRPr lang="en-US" altLang="sv-SE" dirty="0"/>
                </a:p>
              </p:txBody>
            </p:sp>
            <p:sp>
              <p:nvSpPr>
                <p:cNvPr id="349" name="Text Box 97"/>
                <p:cNvSpPr txBox="1">
                  <a:spLocks noChangeAspect="1" noChangeArrowheads="1"/>
                </p:cNvSpPr>
                <p:nvPr/>
              </p:nvSpPr>
              <p:spPr bwMode="auto">
                <a:xfrm>
                  <a:off x="2587625" y="4980967"/>
                  <a:ext cx="712788" cy="455612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eaLnBrk="1" hangingPunct="1"/>
                  <a:r>
                    <a:rPr lang="en-US" altLang="sv-SE" sz="1400"/>
                    <a:t>V</a:t>
                  </a:r>
                  <a:r>
                    <a:rPr lang="en-US" altLang="sv-SE" sz="1400" baseline="-25000"/>
                    <a:t>SS</a:t>
                  </a:r>
                  <a:endParaRPr lang="en-US" altLang="sv-SE"/>
                </a:p>
              </p:txBody>
            </p:sp>
            <p:sp>
              <p:nvSpPr>
                <p:cNvPr id="350" name="Oval 99"/>
                <p:cNvSpPr>
                  <a:spLocks noChangeAspect="1" noChangeArrowheads="1"/>
                </p:cNvSpPr>
                <p:nvPr/>
              </p:nvSpPr>
              <p:spPr bwMode="auto">
                <a:xfrm>
                  <a:off x="1259999" y="4764088"/>
                  <a:ext cx="74613" cy="74612"/>
                </a:xfrm>
                <a:prstGeom prst="ellipse">
                  <a:avLst/>
                </a:prstGeom>
                <a:solidFill>
                  <a:srgbClr val="000000"/>
                </a:solidFill>
                <a:ln w="127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eaLnBrk="1" hangingPunct="1"/>
                  <a:endParaRPr lang="sv-SE" altLang="sv-SE"/>
                </a:p>
              </p:txBody>
            </p:sp>
          </p:grpSp>
        </p:grpSp>
        <p:sp>
          <p:nvSpPr>
            <p:cNvPr id="278" name="Rectangle 2"/>
            <p:cNvSpPr txBox="1">
              <a:spLocks noChangeArrowheads="1"/>
            </p:cNvSpPr>
            <p:nvPr/>
          </p:nvSpPr>
          <p:spPr bwMode="auto">
            <a:xfrm>
              <a:off x="457200" y="274638"/>
              <a:ext cx="8229600" cy="1143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>
              <a:lvl1pPr algn="ctr" rtl="0" eaLnBrk="0" fontAlgn="base" hangingPunct="0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accent2"/>
                  </a:solidFill>
                  <a:latin typeface="+mj-lt"/>
                  <a:ea typeface="+mj-ea"/>
                  <a:cs typeface="+mj-cs"/>
                </a:defRPr>
              </a:lvl1pPr>
              <a:lvl2pPr algn="ctr" rtl="0" eaLnBrk="0" fontAlgn="base" hangingPunct="0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accent2"/>
                  </a:solidFill>
                  <a:latin typeface="Arial" charset="0"/>
                </a:defRPr>
              </a:lvl2pPr>
              <a:lvl3pPr algn="ctr" rtl="0" eaLnBrk="0" fontAlgn="base" hangingPunct="0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accent2"/>
                  </a:solidFill>
                  <a:latin typeface="Arial" charset="0"/>
                </a:defRPr>
              </a:lvl3pPr>
              <a:lvl4pPr algn="ctr" rtl="0" eaLnBrk="0" fontAlgn="base" hangingPunct="0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accent2"/>
                  </a:solidFill>
                  <a:latin typeface="Arial" charset="0"/>
                </a:defRPr>
              </a:lvl4pPr>
              <a:lvl5pPr algn="ctr" rtl="0" eaLnBrk="0" fontAlgn="base" hangingPunct="0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accent2"/>
                  </a:solidFill>
                  <a:latin typeface="Arial" charset="0"/>
                </a:defRPr>
              </a:lvl5pPr>
              <a:lvl6pPr marL="457200" algn="ctr" rtl="0" fontAlgn="base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accent2"/>
                  </a:solidFill>
                  <a:latin typeface="Arial" charset="0"/>
                </a:defRPr>
              </a:lvl6pPr>
              <a:lvl7pPr marL="914400" algn="ctr" rtl="0" fontAlgn="base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accent2"/>
                  </a:solidFill>
                  <a:latin typeface="Arial" charset="0"/>
                </a:defRPr>
              </a:lvl7pPr>
              <a:lvl8pPr marL="1371600" algn="ctr" rtl="0" fontAlgn="base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accent2"/>
                  </a:solidFill>
                  <a:latin typeface="Arial" charset="0"/>
                </a:defRPr>
              </a:lvl8pPr>
              <a:lvl9pPr marL="1828800" algn="ctr" rtl="0" fontAlgn="base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accent2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sv-SE" altLang="sv-SE" kern="0" dirty="0" smtClean="0"/>
                <a:t>The NAND3 gate</a:t>
              </a:r>
              <a:endParaRPr lang="en-US" altLang="sv-SE" kern="0" dirty="0" smtClean="0"/>
            </a:p>
          </p:txBody>
        </p:sp>
      </p:grpSp>
      <p:sp>
        <p:nvSpPr>
          <p:cNvPr id="453" name="Text Box 30"/>
          <p:cNvSpPr txBox="1">
            <a:spLocks noChangeAspect="1" noChangeArrowheads="1"/>
          </p:cNvSpPr>
          <p:nvPr/>
        </p:nvSpPr>
        <p:spPr bwMode="auto">
          <a:xfrm>
            <a:off x="6016390" y="4866945"/>
            <a:ext cx="604830" cy="234155"/>
          </a:xfrm>
          <a:prstGeom prst="rect">
            <a:avLst/>
          </a:prstGeom>
          <a:noFill/>
          <a:ln>
            <a:noFill/>
          </a:ln>
        </p:spPr>
        <p:txBody>
          <a:bodyPr lIns="54000" tIns="18000" rIns="54000" bIns="18000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altLang="sv-SE" sz="1000" dirty="0" smtClean="0">
                <a:latin typeface="Calibri" panose="020F0502020204030204" pitchFamily="34" charset="0"/>
              </a:rPr>
              <a:t>NAND3</a:t>
            </a:r>
            <a:endParaRPr lang="en-US" altLang="sv-SE" sz="1000" dirty="0">
              <a:latin typeface="Calibri" panose="020F0502020204030204" pitchFamily="34" charset="0"/>
            </a:endParaRPr>
          </a:p>
        </p:txBody>
      </p:sp>
      <p:grpSp>
        <p:nvGrpSpPr>
          <p:cNvPr id="256" name="Group 255"/>
          <p:cNvGrpSpPr/>
          <p:nvPr/>
        </p:nvGrpSpPr>
        <p:grpSpPr>
          <a:xfrm>
            <a:off x="6056682" y="2316286"/>
            <a:ext cx="905380" cy="1532018"/>
            <a:chOff x="3012429" y="2899120"/>
            <a:chExt cx="905380" cy="1532018"/>
          </a:xfrm>
        </p:grpSpPr>
        <p:sp>
          <p:nvSpPr>
            <p:cNvPr id="257" name="Rectangle 3824"/>
            <p:cNvSpPr>
              <a:spLocks noChangeAspect="1" noChangeArrowheads="1"/>
            </p:cNvSpPr>
            <p:nvPr/>
          </p:nvSpPr>
          <p:spPr bwMode="auto">
            <a:xfrm>
              <a:off x="3012429" y="2950091"/>
              <a:ext cx="115887" cy="115887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258" name="Rectangle 257"/>
            <p:cNvSpPr>
              <a:spLocks noChangeArrowheads="1"/>
            </p:cNvSpPr>
            <p:nvPr/>
          </p:nvSpPr>
          <p:spPr bwMode="auto">
            <a:xfrm>
              <a:off x="3790327" y="2954370"/>
              <a:ext cx="119009" cy="122565"/>
            </a:xfrm>
            <a:prstGeom prst="rect">
              <a:avLst/>
            </a:prstGeom>
            <a:solidFill>
              <a:schemeClr val="tx1"/>
            </a:solidFill>
            <a:ln w="6350" cap="flat" cmpd="sng" algn="ctr">
              <a:solidFill>
                <a:schemeClr val="tx1"/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260" name="Rectangle 3822"/>
            <p:cNvSpPr>
              <a:spLocks noChangeArrowheads="1"/>
            </p:cNvSpPr>
            <p:nvPr/>
          </p:nvSpPr>
          <p:spPr bwMode="auto">
            <a:xfrm>
              <a:off x="3012429" y="3384793"/>
              <a:ext cx="774000" cy="143510"/>
            </a:xfrm>
            <a:prstGeom prst="rect">
              <a:avLst/>
            </a:prstGeom>
            <a:solidFill>
              <a:srgbClr val="0070C0">
                <a:alpha val="70195"/>
              </a:srgbClr>
            </a:solidFill>
            <a:ln w="6350">
              <a:solidFill>
                <a:srgbClr val="0070C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261" name="Rectangle 3813"/>
            <p:cNvSpPr>
              <a:spLocks noChangeArrowheads="1"/>
            </p:cNvSpPr>
            <p:nvPr/>
          </p:nvSpPr>
          <p:spPr bwMode="auto">
            <a:xfrm>
              <a:off x="3790963" y="2906216"/>
              <a:ext cx="126846" cy="1512000"/>
            </a:xfrm>
            <a:prstGeom prst="rect">
              <a:avLst/>
            </a:prstGeom>
            <a:solidFill>
              <a:srgbClr val="0070C0">
                <a:alpha val="70195"/>
              </a:srgbClr>
            </a:solidFill>
            <a:ln w="9525">
              <a:solidFill>
                <a:srgbClr val="0070C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262" name="Rectangle 3821"/>
            <p:cNvSpPr>
              <a:spLocks noChangeArrowheads="1"/>
            </p:cNvSpPr>
            <p:nvPr/>
          </p:nvSpPr>
          <p:spPr bwMode="auto">
            <a:xfrm>
              <a:off x="3790607" y="4305138"/>
              <a:ext cx="126000" cy="126000"/>
            </a:xfrm>
            <a:prstGeom prst="rect">
              <a:avLst/>
            </a:prstGeom>
            <a:solidFill>
              <a:srgbClr val="CC33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264" name="Rectangle 3812"/>
            <p:cNvSpPr>
              <a:spLocks noChangeArrowheads="1"/>
            </p:cNvSpPr>
            <p:nvPr/>
          </p:nvSpPr>
          <p:spPr bwMode="auto">
            <a:xfrm>
              <a:off x="3020975" y="2899120"/>
              <a:ext cx="128472" cy="485775"/>
            </a:xfrm>
            <a:prstGeom prst="rect">
              <a:avLst/>
            </a:prstGeom>
            <a:solidFill>
              <a:srgbClr val="0070C0">
                <a:alpha val="70195"/>
              </a:srgbClr>
            </a:solidFill>
            <a:ln w="9525">
              <a:solidFill>
                <a:srgbClr val="0070C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sv-SE" smtClean="0"/>
              <a:t>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ED6E5F8-F9E8-41A2-8750-8834BED80EBD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  <p:sp>
        <p:nvSpPr>
          <p:cNvPr id="6" name="Rectangle 5"/>
          <p:cNvSpPr/>
          <p:nvPr/>
        </p:nvSpPr>
        <p:spPr bwMode="auto">
          <a:xfrm>
            <a:off x="4151870" y="1417638"/>
            <a:ext cx="1383957" cy="4018941"/>
          </a:xfrm>
          <a:prstGeom prst="rect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9" name="Oval 8"/>
          <p:cNvSpPr/>
          <p:nvPr/>
        </p:nvSpPr>
        <p:spPr bwMode="auto">
          <a:xfrm>
            <a:off x="4809260" y="1937030"/>
            <a:ext cx="263803" cy="707700"/>
          </a:xfrm>
          <a:prstGeom prst="ellips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63" name="Rectangle 262"/>
          <p:cNvSpPr/>
          <p:nvPr/>
        </p:nvSpPr>
        <p:spPr bwMode="auto">
          <a:xfrm>
            <a:off x="5613522" y="1426427"/>
            <a:ext cx="1459146" cy="4018941"/>
          </a:xfrm>
          <a:prstGeom prst="rect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rtlCol="0" anchor="ctr"/>
          <a:lstStyle/>
          <a:p>
            <a:pPr algn="ctr"/>
            <a:endParaRPr lang="sv-SE"/>
          </a:p>
        </p:txBody>
      </p:sp>
      <p:grpSp>
        <p:nvGrpSpPr>
          <p:cNvPr id="11" name="Group 10"/>
          <p:cNvGrpSpPr/>
          <p:nvPr/>
        </p:nvGrpSpPr>
        <p:grpSpPr>
          <a:xfrm>
            <a:off x="1241048" y="2042064"/>
            <a:ext cx="972928" cy="321320"/>
            <a:chOff x="1241048" y="2042064"/>
            <a:chExt cx="972928" cy="321320"/>
          </a:xfrm>
        </p:grpSpPr>
        <p:sp>
          <p:nvSpPr>
            <p:cNvPr id="10" name="Down Arrow 9"/>
            <p:cNvSpPr/>
            <p:nvPr/>
          </p:nvSpPr>
          <p:spPr bwMode="auto">
            <a:xfrm>
              <a:off x="1929635" y="2054284"/>
              <a:ext cx="284341" cy="309100"/>
            </a:xfrm>
            <a:prstGeom prst="downArrow">
              <a:avLst/>
            </a:prstGeom>
            <a:solidFill>
              <a:schemeClr val="bg1">
                <a:lumMod val="50000"/>
              </a:schemeClr>
            </a:solidFill>
            <a:ln w="952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265" name="Down Arrow 264"/>
            <p:cNvSpPr/>
            <p:nvPr/>
          </p:nvSpPr>
          <p:spPr bwMode="auto">
            <a:xfrm>
              <a:off x="1241048" y="2042064"/>
              <a:ext cx="284341" cy="309100"/>
            </a:xfrm>
            <a:prstGeom prst="downArrow">
              <a:avLst/>
            </a:prstGeom>
            <a:solidFill>
              <a:schemeClr val="bg1">
                <a:lumMod val="50000"/>
              </a:schemeClr>
            </a:solidFill>
            <a:ln w="952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 rtlCol="0" anchor="ctr"/>
            <a:lstStyle/>
            <a:p>
              <a:pPr algn="ctr"/>
              <a:endParaRPr lang="sv-SE"/>
            </a:p>
          </p:txBody>
        </p:sp>
      </p:grpSp>
      <p:sp>
        <p:nvSpPr>
          <p:cNvPr id="266" name="Freeform 265"/>
          <p:cNvSpPr/>
          <p:nvPr/>
        </p:nvSpPr>
        <p:spPr bwMode="auto">
          <a:xfrm flipH="1" flipV="1">
            <a:off x="1368475" y="2364688"/>
            <a:ext cx="874891" cy="881062"/>
          </a:xfrm>
          <a:custGeom>
            <a:avLst/>
            <a:gdLst>
              <a:gd name="connsiteX0" fmla="*/ 24714 w 1359243"/>
              <a:gd name="connsiteY0" fmla="*/ 41189 h 988540"/>
              <a:gd name="connsiteX1" fmla="*/ 16476 w 1359243"/>
              <a:gd name="connsiteY1" fmla="*/ 82378 h 988540"/>
              <a:gd name="connsiteX2" fmla="*/ 8238 w 1359243"/>
              <a:gd name="connsiteY2" fmla="*/ 140043 h 988540"/>
              <a:gd name="connsiteX3" fmla="*/ 0 w 1359243"/>
              <a:gd name="connsiteY3" fmla="*/ 189470 h 988540"/>
              <a:gd name="connsiteX4" fmla="*/ 16476 w 1359243"/>
              <a:gd name="connsiteY4" fmla="*/ 444843 h 988540"/>
              <a:gd name="connsiteX5" fmla="*/ 32952 w 1359243"/>
              <a:gd name="connsiteY5" fmla="*/ 518983 h 988540"/>
              <a:gd name="connsiteX6" fmla="*/ 49427 w 1359243"/>
              <a:gd name="connsiteY6" fmla="*/ 626075 h 988540"/>
              <a:gd name="connsiteX7" fmla="*/ 57665 w 1359243"/>
              <a:gd name="connsiteY7" fmla="*/ 659027 h 988540"/>
              <a:gd name="connsiteX8" fmla="*/ 74141 w 1359243"/>
              <a:gd name="connsiteY8" fmla="*/ 749643 h 988540"/>
              <a:gd name="connsiteX9" fmla="*/ 82379 w 1359243"/>
              <a:gd name="connsiteY9" fmla="*/ 782594 h 988540"/>
              <a:gd name="connsiteX10" fmla="*/ 98854 w 1359243"/>
              <a:gd name="connsiteY10" fmla="*/ 807308 h 988540"/>
              <a:gd name="connsiteX11" fmla="*/ 107092 w 1359243"/>
              <a:gd name="connsiteY11" fmla="*/ 832021 h 988540"/>
              <a:gd name="connsiteX12" fmla="*/ 123568 w 1359243"/>
              <a:gd name="connsiteY12" fmla="*/ 856735 h 988540"/>
              <a:gd name="connsiteX13" fmla="*/ 164757 w 1359243"/>
              <a:gd name="connsiteY13" fmla="*/ 930875 h 988540"/>
              <a:gd name="connsiteX14" fmla="*/ 181233 w 1359243"/>
              <a:gd name="connsiteY14" fmla="*/ 955589 h 988540"/>
              <a:gd name="connsiteX15" fmla="*/ 230660 w 1359243"/>
              <a:gd name="connsiteY15" fmla="*/ 988540 h 988540"/>
              <a:gd name="connsiteX16" fmla="*/ 362465 w 1359243"/>
              <a:gd name="connsiteY16" fmla="*/ 980302 h 988540"/>
              <a:gd name="connsiteX17" fmla="*/ 453081 w 1359243"/>
              <a:gd name="connsiteY17" fmla="*/ 955589 h 988540"/>
              <a:gd name="connsiteX18" fmla="*/ 477795 w 1359243"/>
              <a:gd name="connsiteY18" fmla="*/ 939113 h 988540"/>
              <a:gd name="connsiteX19" fmla="*/ 502508 w 1359243"/>
              <a:gd name="connsiteY19" fmla="*/ 930875 h 988540"/>
              <a:gd name="connsiteX20" fmla="*/ 551935 w 1359243"/>
              <a:gd name="connsiteY20" fmla="*/ 889686 h 988540"/>
              <a:gd name="connsiteX21" fmla="*/ 568411 w 1359243"/>
              <a:gd name="connsiteY21" fmla="*/ 832021 h 988540"/>
              <a:gd name="connsiteX22" fmla="*/ 584887 w 1359243"/>
              <a:gd name="connsiteY22" fmla="*/ 782594 h 988540"/>
              <a:gd name="connsiteX23" fmla="*/ 601362 w 1359243"/>
              <a:gd name="connsiteY23" fmla="*/ 700216 h 988540"/>
              <a:gd name="connsiteX24" fmla="*/ 609600 w 1359243"/>
              <a:gd name="connsiteY24" fmla="*/ 617838 h 988540"/>
              <a:gd name="connsiteX25" fmla="*/ 617838 w 1359243"/>
              <a:gd name="connsiteY25" fmla="*/ 593124 h 988540"/>
              <a:gd name="connsiteX26" fmla="*/ 626076 w 1359243"/>
              <a:gd name="connsiteY26" fmla="*/ 453081 h 988540"/>
              <a:gd name="connsiteX27" fmla="*/ 634314 w 1359243"/>
              <a:gd name="connsiteY27" fmla="*/ 263611 h 988540"/>
              <a:gd name="connsiteX28" fmla="*/ 650789 w 1359243"/>
              <a:gd name="connsiteY28" fmla="*/ 197708 h 988540"/>
              <a:gd name="connsiteX29" fmla="*/ 659027 w 1359243"/>
              <a:gd name="connsiteY29" fmla="*/ 156519 h 988540"/>
              <a:gd name="connsiteX30" fmla="*/ 683741 w 1359243"/>
              <a:gd name="connsiteY30" fmla="*/ 123567 h 988540"/>
              <a:gd name="connsiteX31" fmla="*/ 724930 w 1359243"/>
              <a:gd name="connsiteY31" fmla="*/ 74140 h 988540"/>
              <a:gd name="connsiteX32" fmla="*/ 766119 w 1359243"/>
              <a:gd name="connsiteY32" fmla="*/ 41189 h 988540"/>
              <a:gd name="connsiteX33" fmla="*/ 799070 w 1359243"/>
              <a:gd name="connsiteY33" fmla="*/ 24713 h 988540"/>
              <a:gd name="connsiteX34" fmla="*/ 823784 w 1359243"/>
              <a:gd name="connsiteY34" fmla="*/ 8238 h 988540"/>
              <a:gd name="connsiteX35" fmla="*/ 939114 w 1359243"/>
              <a:gd name="connsiteY35" fmla="*/ 0 h 988540"/>
              <a:gd name="connsiteX36" fmla="*/ 1062681 w 1359243"/>
              <a:gd name="connsiteY36" fmla="*/ 8238 h 988540"/>
              <a:gd name="connsiteX37" fmla="*/ 1087395 w 1359243"/>
              <a:gd name="connsiteY37" fmla="*/ 24713 h 988540"/>
              <a:gd name="connsiteX38" fmla="*/ 1112108 w 1359243"/>
              <a:gd name="connsiteY38" fmla="*/ 32951 h 988540"/>
              <a:gd name="connsiteX39" fmla="*/ 1128584 w 1359243"/>
              <a:gd name="connsiteY39" fmla="*/ 57665 h 988540"/>
              <a:gd name="connsiteX40" fmla="*/ 1178011 w 1359243"/>
              <a:gd name="connsiteY40" fmla="*/ 107092 h 988540"/>
              <a:gd name="connsiteX41" fmla="*/ 1186249 w 1359243"/>
              <a:gd name="connsiteY41" fmla="*/ 131805 h 988540"/>
              <a:gd name="connsiteX42" fmla="*/ 1202725 w 1359243"/>
              <a:gd name="connsiteY42" fmla="*/ 156519 h 988540"/>
              <a:gd name="connsiteX43" fmla="*/ 1235676 w 1359243"/>
              <a:gd name="connsiteY43" fmla="*/ 230659 h 988540"/>
              <a:gd name="connsiteX44" fmla="*/ 1252152 w 1359243"/>
              <a:gd name="connsiteY44" fmla="*/ 280086 h 988540"/>
              <a:gd name="connsiteX45" fmla="*/ 1260389 w 1359243"/>
              <a:gd name="connsiteY45" fmla="*/ 313038 h 988540"/>
              <a:gd name="connsiteX46" fmla="*/ 1276865 w 1359243"/>
              <a:gd name="connsiteY46" fmla="*/ 337751 h 988540"/>
              <a:gd name="connsiteX47" fmla="*/ 1285103 w 1359243"/>
              <a:gd name="connsiteY47" fmla="*/ 370702 h 988540"/>
              <a:gd name="connsiteX48" fmla="*/ 1301579 w 1359243"/>
              <a:gd name="connsiteY48" fmla="*/ 436605 h 988540"/>
              <a:gd name="connsiteX49" fmla="*/ 1318054 w 1359243"/>
              <a:gd name="connsiteY49" fmla="*/ 535459 h 988540"/>
              <a:gd name="connsiteX50" fmla="*/ 1334530 w 1359243"/>
              <a:gd name="connsiteY50" fmla="*/ 667265 h 988540"/>
              <a:gd name="connsiteX51" fmla="*/ 1351006 w 1359243"/>
              <a:gd name="connsiteY51" fmla="*/ 790832 h 988540"/>
              <a:gd name="connsiteX52" fmla="*/ 1359243 w 1359243"/>
              <a:gd name="connsiteY52" fmla="*/ 815546 h 988540"/>
              <a:gd name="connsiteX53" fmla="*/ 1351006 w 1359243"/>
              <a:gd name="connsiteY53" fmla="*/ 897924 h 988540"/>
              <a:gd name="connsiteX54" fmla="*/ 1342768 w 1359243"/>
              <a:gd name="connsiteY54" fmla="*/ 922638 h 988540"/>
              <a:gd name="connsiteX55" fmla="*/ 1326292 w 1359243"/>
              <a:gd name="connsiteY55" fmla="*/ 947351 h 9885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</a:cxnLst>
            <a:rect l="l" t="t" r="r" b="b"/>
            <a:pathLst>
              <a:path w="1359243" h="988540">
                <a:moveTo>
                  <a:pt x="24714" y="41189"/>
                </a:moveTo>
                <a:cubicBezTo>
                  <a:pt x="21968" y="54919"/>
                  <a:pt x="18778" y="68567"/>
                  <a:pt x="16476" y="82378"/>
                </a:cubicBezTo>
                <a:cubicBezTo>
                  <a:pt x="13284" y="101531"/>
                  <a:pt x="11191" y="120852"/>
                  <a:pt x="8238" y="140043"/>
                </a:cubicBezTo>
                <a:cubicBezTo>
                  <a:pt x="5698" y="156552"/>
                  <a:pt x="2746" y="172994"/>
                  <a:pt x="0" y="189470"/>
                </a:cubicBezTo>
                <a:cubicBezTo>
                  <a:pt x="3352" y="253155"/>
                  <a:pt x="8091" y="373576"/>
                  <a:pt x="16476" y="444843"/>
                </a:cubicBezTo>
                <a:cubicBezTo>
                  <a:pt x="21928" y="491184"/>
                  <a:pt x="25366" y="477260"/>
                  <a:pt x="32952" y="518983"/>
                </a:cubicBezTo>
                <a:cubicBezTo>
                  <a:pt x="48783" y="606055"/>
                  <a:pt x="33496" y="546422"/>
                  <a:pt x="49427" y="626075"/>
                </a:cubicBezTo>
                <a:cubicBezTo>
                  <a:pt x="51647" y="637177"/>
                  <a:pt x="55445" y="647925"/>
                  <a:pt x="57665" y="659027"/>
                </a:cubicBezTo>
                <a:cubicBezTo>
                  <a:pt x="75547" y="748438"/>
                  <a:pt x="56472" y="670136"/>
                  <a:pt x="74141" y="749643"/>
                </a:cubicBezTo>
                <a:cubicBezTo>
                  <a:pt x="76597" y="760695"/>
                  <a:pt x="77919" y="772188"/>
                  <a:pt x="82379" y="782594"/>
                </a:cubicBezTo>
                <a:cubicBezTo>
                  <a:pt x="86279" y="791694"/>
                  <a:pt x="94426" y="798453"/>
                  <a:pt x="98854" y="807308"/>
                </a:cubicBezTo>
                <a:cubicBezTo>
                  <a:pt x="102737" y="815075"/>
                  <a:pt x="103209" y="824254"/>
                  <a:pt x="107092" y="832021"/>
                </a:cubicBezTo>
                <a:cubicBezTo>
                  <a:pt x="111520" y="840877"/>
                  <a:pt x="119547" y="847687"/>
                  <a:pt x="123568" y="856735"/>
                </a:cubicBezTo>
                <a:cubicBezTo>
                  <a:pt x="168632" y="958130"/>
                  <a:pt x="111056" y="866435"/>
                  <a:pt x="164757" y="930875"/>
                </a:cubicBezTo>
                <a:cubicBezTo>
                  <a:pt x="171095" y="938481"/>
                  <a:pt x="173782" y="949069"/>
                  <a:pt x="181233" y="955589"/>
                </a:cubicBezTo>
                <a:cubicBezTo>
                  <a:pt x="196135" y="968628"/>
                  <a:pt x="230660" y="988540"/>
                  <a:pt x="230660" y="988540"/>
                </a:cubicBezTo>
                <a:cubicBezTo>
                  <a:pt x="274595" y="985794"/>
                  <a:pt x="318643" y="984475"/>
                  <a:pt x="362465" y="980302"/>
                </a:cubicBezTo>
                <a:cubicBezTo>
                  <a:pt x="380521" y="978582"/>
                  <a:pt x="440188" y="964185"/>
                  <a:pt x="453081" y="955589"/>
                </a:cubicBezTo>
                <a:cubicBezTo>
                  <a:pt x="461319" y="950097"/>
                  <a:pt x="468939" y="943541"/>
                  <a:pt x="477795" y="939113"/>
                </a:cubicBezTo>
                <a:cubicBezTo>
                  <a:pt x="485562" y="935230"/>
                  <a:pt x="494741" y="934758"/>
                  <a:pt x="502508" y="930875"/>
                </a:cubicBezTo>
                <a:cubicBezTo>
                  <a:pt x="525450" y="919404"/>
                  <a:pt x="533713" y="907908"/>
                  <a:pt x="551935" y="889686"/>
                </a:cubicBezTo>
                <a:cubicBezTo>
                  <a:pt x="579617" y="806643"/>
                  <a:pt x="537383" y="935447"/>
                  <a:pt x="568411" y="832021"/>
                </a:cubicBezTo>
                <a:cubicBezTo>
                  <a:pt x="573401" y="815387"/>
                  <a:pt x="582032" y="799725"/>
                  <a:pt x="584887" y="782594"/>
                </a:cubicBezTo>
                <a:cubicBezTo>
                  <a:pt x="594986" y="721999"/>
                  <a:pt x="589074" y="749371"/>
                  <a:pt x="601362" y="700216"/>
                </a:cubicBezTo>
                <a:cubicBezTo>
                  <a:pt x="604108" y="672757"/>
                  <a:pt x="605404" y="645113"/>
                  <a:pt x="609600" y="617838"/>
                </a:cubicBezTo>
                <a:cubicBezTo>
                  <a:pt x="610920" y="609255"/>
                  <a:pt x="616974" y="601765"/>
                  <a:pt x="617838" y="593124"/>
                </a:cubicBezTo>
                <a:cubicBezTo>
                  <a:pt x="622491" y="546594"/>
                  <a:pt x="623741" y="499784"/>
                  <a:pt x="626076" y="453081"/>
                </a:cubicBezTo>
                <a:cubicBezTo>
                  <a:pt x="629233" y="389944"/>
                  <a:pt x="629810" y="326667"/>
                  <a:pt x="634314" y="263611"/>
                </a:cubicBezTo>
                <a:cubicBezTo>
                  <a:pt x="637350" y="221108"/>
                  <a:pt x="642407" y="231239"/>
                  <a:pt x="650789" y="197708"/>
                </a:cubicBezTo>
                <a:cubicBezTo>
                  <a:pt x="654185" y="184124"/>
                  <a:pt x="653340" y="169314"/>
                  <a:pt x="659027" y="156519"/>
                </a:cubicBezTo>
                <a:cubicBezTo>
                  <a:pt x="664603" y="143972"/>
                  <a:pt x="675761" y="134740"/>
                  <a:pt x="683741" y="123567"/>
                </a:cubicBezTo>
                <a:cubicBezTo>
                  <a:pt x="745091" y="37677"/>
                  <a:pt x="648014" y="166438"/>
                  <a:pt x="724930" y="74140"/>
                </a:cubicBezTo>
                <a:cubicBezTo>
                  <a:pt x="759304" y="32892"/>
                  <a:pt x="720541" y="60723"/>
                  <a:pt x="766119" y="41189"/>
                </a:cubicBezTo>
                <a:cubicBezTo>
                  <a:pt x="777406" y="36351"/>
                  <a:pt x="788408" y="30806"/>
                  <a:pt x="799070" y="24713"/>
                </a:cubicBezTo>
                <a:cubicBezTo>
                  <a:pt x="807666" y="19801"/>
                  <a:pt x="814034" y="9959"/>
                  <a:pt x="823784" y="8238"/>
                </a:cubicBezTo>
                <a:cubicBezTo>
                  <a:pt x="861739" y="1540"/>
                  <a:pt x="900671" y="2746"/>
                  <a:pt x="939114" y="0"/>
                </a:cubicBezTo>
                <a:cubicBezTo>
                  <a:pt x="980303" y="2746"/>
                  <a:pt x="1021962" y="1452"/>
                  <a:pt x="1062681" y="8238"/>
                </a:cubicBezTo>
                <a:cubicBezTo>
                  <a:pt x="1072447" y="9866"/>
                  <a:pt x="1078540" y="20285"/>
                  <a:pt x="1087395" y="24713"/>
                </a:cubicBezTo>
                <a:cubicBezTo>
                  <a:pt x="1095162" y="28596"/>
                  <a:pt x="1103870" y="30205"/>
                  <a:pt x="1112108" y="32951"/>
                </a:cubicBezTo>
                <a:cubicBezTo>
                  <a:pt x="1117600" y="41189"/>
                  <a:pt x="1122006" y="50265"/>
                  <a:pt x="1128584" y="57665"/>
                </a:cubicBezTo>
                <a:cubicBezTo>
                  <a:pt x="1144064" y="75080"/>
                  <a:pt x="1178011" y="107092"/>
                  <a:pt x="1178011" y="107092"/>
                </a:cubicBezTo>
                <a:cubicBezTo>
                  <a:pt x="1180757" y="115330"/>
                  <a:pt x="1182366" y="124038"/>
                  <a:pt x="1186249" y="131805"/>
                </a:cubicBezTo>
                <a:cubicBezTo>
                  <a:pt x="1190677" y="140661"/>
                  <a:pt x="1198704" y="147471"/>
                  <a:pt x="1202725" y="156519"/>
                </a:cubicBezTo>
                <a:cubicBezTo>
                  <a:pt x="1241936" y="244745"/>
                  <a:pt x="1198390" y="174732"/>
                  <a:pt x="1235676" y="230659"/>
                </a:cubicBezTo>
                <a:cubicBezTo>
                  <a:pt x="1241168" y="247135"/>
                  <a:pt x="1247940" y="263237"/>
                  <a:pt x="1252152" y="280086"/>
                </a:cubicBezTo>
                <a:cubicBezTo>
                  <a:pt x="1254898" y="291070"/>
                  <a:pt x="1255929" y="302631"/>
                  <a:pt x="1260389" y="313038"/>
                </a:cubicBezTo>
                <a:cubicBezTo>
                  <a:pt x="1264289" y="322138"/>
                  <a:pt x="1271373" y="329513"/>
                  <a:pt x="1276865" y="337751"/>
                </a:cubicBezTo>
                <a:cubicBezTo>
                  <a:pt x="1279611" y="348735"/>
                  <a:pt x="1281993" y="359816"/>
                  <a:pt x="1285103" y="370702"/>
                </a:cubicBezTo>
                <a:cubicBezTo>
                  <a:pt x="1296796" y="411627"/>
                  <a:pt x="1293206" y="382180"/>
                  <a:pt x="1301579" y="436605"/>
                </a:cubicBezTo>
                <a:cubicBezTo>
                  <a:pt x="1317006" y="536886"/>
                  <a:pt x="1301487" y="469195"/>
                  <a:pt x="1318054" y="535459"/>
                </a:cubicBezTo>
                <a:lnTo>
                  <a:pt x="1334530" y="667265"/>
                </a:lnTo>
                <a:cubicBezTo>
                  <a:pt x="1336535" y="683305"/>
                  <a:pt x="1347216" y="771882"/>
                  <a:pt x="1351006" y="790832"/>
                </a:cubicBezTo>
                <a:cubicBezTo>
                  <a:pt x="1352709" y="799347"/>
                  <a:pt x="1356497" y="807308"/>
                  <a:pt x="1359243" y="815546"/>
                </a:cubicBezTo>
                <a:cubicBezTo>
                  <a:pt x="1356497" y="843005"/>
                  <a:pt x="1355202" y="870649"/>
                  <a:pt x="1351006" y="897924"/>
                </a:cubicBezTo>
                <a:cubicBezTo>
                  <a:pt x="1349686" y="906507"/>
                  <a:pt x="1346651" y="914871"/>
                  <a:pt x="1342768" y="922638"/>
                </a:cubicBezTo>
                <a:cubicBezTo>
                  <a:pt x="1338340" y="931493"/>
                  <a:pt x="1326292" y="947351"/>
                  <a:pt x="1326292" y="947351"/>
                </a:cubicBezTo>
              </a:path>
            </a:pathLst>
          </a:custGeom>
          <a:noFill/>
          <a:ln w="38100">
            <a:solidFill>
              <a:srgbClr val="FF0000"/>
            </a:solidFill>
            <a:round/>
            <a:headEnd type="non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rtlCol="0" anchor="ctr"/>
          <a:lstStyle/>
          <a:p>
            <a:pPr algn="ctr"/>
            <a:endParaRPr lang="sv-SE"/>
          </a:p>
        </p:txBody>
      </p:sp>
      <p:grpSp>
        <p:nvGrpSpPr>
          <p:cNvPr id="267" name="Group 266"/>
          <p:cNvGrpSpPr/>
          <p:nvPr/>
        </p:nvGrpSpPr>
        <p:grpSpPr>
          <a:xfrm flipV="1">
            <a:off x="1500362" y="3269804"/>
            <a:ext cx="890548" cy="342052"/>
            <a:chOff x="1241048" y="2042064"/>
            <a:chExt cx="890548" cy="342052"/>
          </a:xfrm>
        </p:grpSpPr>
        <p:sp>
          <p:nvSpPr>
            <p:cNvPr id="268" name="Down Arrow 267"/>
            <p:cNvSpPr/>
            <p:nvPr/>
          </p:nvSpPr>
          <p:spPr bwMode="auto">
            <a:xfrm>
              <a:off x="1847255" y="2042064"/>
              <a:ext cx="284341" cy="309100"/>
            </a:xfrm>
            <a:prstGeom prst="downArrow">
              <a:avLst/>
            </a:prstGeom>
            <a:solidFill>
              <a:schemeClr val="bg1">
                <a:lumMod val="50000"/>
              </a:schemeClr>
            </a:solidFill>
            <a:ln w="952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269" name="Down Arrow 268"/>
            <p:cNvSpPr/>
            <p:nvPr/>
          </p:nvSpPr>
          <p:spPr bwMode="auto">
            <a:xfrm>
              <a:off x="1241048" y="2042064"/>
              <a:ext cx="284341" cy="342052"/>
            </a:xfrm>
            <a:prstGeom prst="downArrow">
              <a:avLst/>
            </a:prstGeom>
            <a:solidFill>
              <a:schemeClr val="bg1">
                <a:lumMod val="50000"/>
              </a:schemeClr>
            </a:solidFill>
            <a:ln w="952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 rtlCol="0" anchor="ctr"/>
            <a:lstStyle/>
            <a:p>
              <a:pPr algn="ctr"/>
              <a:endParaRPr lang="sv-SE"/>
            </a:p>
          </p:txBody>
        </p:sp>
      </p:grpSp>
    </p:spTree>
    <p:custDataLst>
      <p:tags r:id="rId1"/>
    </p:custDataLst>
    <p:extLst>
      <p:ext uri="{BB962C8B-B14F-4D97-AF65-F5344CB8AC3E}">
        <p14:creationId xmlns:p14="http://schemas.microsoft.com/office/powerpoint/2010/main" val="26838489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3" grpId="0"/>
      <p:bldP spid="6" grpId="0" animBg="1"/>
      <p:bldP spid="6" grpId="1" animBg="1"/>
      <p:bldP spid="9" grpId="0" animBg="1"/>
      <p:bldP spid="9" grpId="1" animBg="1"/>
      <p:bldP spid="263" grpId="0" animBg="1"/>
      <p:bldP spid="266" grpId="0" animBg="1"/>
    </p:bldLst>
  </p:timing>
  <p:extLst mod="1"/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2.2|1.6|1.3|13|11.8|9.4|8|5.2|6.4|8.7|3.7|2.7|15.7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2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4.3|7.3|10.6|2.8|1.8|1.3|1.1|0.9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6.5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4|5.8|17.7|9.4|8.5|17.6|16.1|15.3|5.2|6.1|1.4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9.2|0.6|1.2|0.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1.7|5.2|29.2|0.5|5.3|5.2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1.3|12.7|6.5|3.5|13.7|10.6|29.2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3|1.3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5.5|10.6|3.4|21.4|0.9|0.7"/>
</p:tagLst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9525">
          <a:solidFill>
            <a:srgbClr val="000000"/>
          </a:solidFill>
          <a:round/>
          <a:headEnd/>
          <a:tailEnd/>
        </a:ln>
        <a:extLst>
          <a:ext uri="{909E8E84-426E-40DD-AFC4-6F175D3DCCD1}">
            <a14:hiddenFill xmlns:a14="http://schemas.microsoft.com/office/drawing/2010/main">
              <a:noFill/>
            </a14:hiddenFill>
          </a:ext>
        </a:extLst>
      </a:spPr>
      <a:bodyPr/>
      <a:lstStyle>
        <a:defPPr>
          <a:defRPr/>
        </a:defPPr>
      </a:lstStyle>
    </a:sp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6496</TotalTime>
  <Words>1293</Words>
  <Application>Microsoft Office PowerPoint</Application>
  <PresentationFormat>On-screen Show (4:3)</PresentationFormat>
  <Paragraphs>665</Paragraphs>
  <Slides>26</Slides>
  <Notes>3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26</vt:i4>
      </vt:variant>
    </vt:vector>
  </HeadingPairs>
  <TitlesOfParts>
    <vt:vector size="33" baseType="lpstr">
      <vt:lpstr>Arial</vt:lpstr>
      <vt:lpstr>Calibri</vt:lpstr>
      <vt:lpstr>Helvetica</vt:lpstr>
      <vt:lpstr>Times New Roman</vt:lpstr>
      <vt:lpstr>Default Design</vt:lpstr>
      <vt:lpstr>Visio</vt:lpstr>
      <vt:lpstr>Equation</vt:lpstr>
      <vt:lpstr>Layout of CMOS Circuits</vt:lpstr>
      <vt:lpstr>Aim of the lecture</vt:lpstr>
      <vt:lpstr>The inverter - - from schematic to layout</vt:lpstr>
      <vt:lpstr>The inverter - - from schematic to layout</vt:lpstr>
      <vt:lpstr>The inverter - - from schematic to layout</vt:lpstr>
      <vt:lpstr>Standard cell architecture</vt:lpstr>
      <vt:lpstr>Standard cell architecture</vt:lpstr>
      <vt:lpstr>Stick Diagrams</vt:lpstr>
      <vt:lpstr>The NAND2 gate</vt:lpstr>
      <vt:lpstr>The NOR gate</vt:lpstr>
      <vt:lpstr>The AOI12 gate</vt:lpstr>
      <vt:lpstr>The AO212 gate</vt:lpstr>
      <vt:lpstr>The AO212 gate</vt:lpstr>
      <vt:lpstr>Graph theory: Euler paths</vt:lpstr>
      <vt:lpstr>Gate Matrix Layout</vt:lpstr>
      <vt:lpstr>Gate Matrix Layout</vt:lpstr>
      <vt:lpstr>Gate Matrix Layout</vt:lpstr>
      <vt:lpstr>Gate Matrix Layout</vt:lpstr>
      <vt:lpstr>Gate Matrix Layout</vt:lpstr>
      <vt:lpstr>Gate Matrix Layout</vt:lpstr>
      <vt:lpstr>Gate Matrix Layout</vt:lpstr>
      <vt:lpstr>Gate Matrix Layout</vt:lpstr>
      <vt:lpstr>Layout of the carry cell</vt:lpstr>
      <vt:lpstr>Layout of the carry cell</vt:lpstr>
      <vt:lpstr>Design rules</vt:lpstr>
      <vt:lpstr>General Rules for CMOS Layout</vt:lpstr>
    </vt:vector>
  </TitlesOfParts>
  <Company>Chalmers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Layout of CMOS Circuits</dc:title>
  <dc:creator>Jeppson</dc:creator>
  <cp:lastModifiedBy>Kjell Jeppson</cp:lastModifiedBy>
  <cp:revision>258</cp:revision>
  <dcterms:created xsi:type="dcterms:W3CDTF">2007-09-19T16:23:52Z</dcterms:created>
  <dcterms:modified xsi:type="dcterms:W3CDTF">2017-09-19T13:20:38Z</dcterms:modified>
</cp:coreProperties>
</file>