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372" r:id="rId4"/>
    <p:sldId id="358" r:id="rId5"/>
    <p:sldId id="359" r:id="rId6"/>
    <p:sldId id="360" r:id="rId7"/>
    <p:sldId id="361" r:id="rId8"/>
    <p:sldId id="362" r:id="rId9"/>
    <p:sldId id="363" r:id="rId10"/>
    <p:sldId id="364" r:id="rId11"/>
    <p:sldId id="365" r:id="rId12"/>
    <p:sldId id="366" r:id="rId13"/>
    <p:sldId id="374" r:id="rId14"/>
    <p:sldId id="373" r:id="rId15"/>
    <p:sldId id="371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66"/>
    <a:srgbClr val="FF8000"/>
    <a:srgbClr val="FF6FCF"/>
    <a:srgbClr val="00FF00"/>
    <a:srgbClr val="FF0000"/>
    <a:srgbClr val="8000FF"/>
    <a:srgbClr val="3366FF"/>
    <a:srgbClr val="92D05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6" d="100"/>
          <a:sy n="116" d="100"/>
        </p:scale>
        <p:origin x="-1024" y="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F12899B-F4B7-4F21-84DB-86BEC5A5F1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21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C71C2D-0E38-4E96-9CB2-7794D20E1441}" type="slidenum">
              <a:rPr lang="en-US" altLang="sv-SE" smtClean="0"/>
              <a:pPr eaLnBrk="1" hangingPunct="1"/>
              <a:t>2</a:t>
            </a:fld>
            <a:endParaRPr lang="en-US" altLang="sv-SE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1702025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12899B-F4B7-4F21-84DB-86BEC5A5F19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3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6783" indent="-264147">
              <a:defRPr sz="2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6589" indent="-211318">
              <a:defRPr sz="2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9225" indent="-211318">
              <a:defRPr sz="2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01861" indent="-211318">
              <a:defRPr sz="2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24496" indent="-211318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7132" indent="-211318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9768" indent="-211318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92403" indent="-211318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5326047-BFA5-4C8B-89FA-DE4DE5755089}" type="slidenum">
              <a:rPr lang="sv-SE" altLang="sv-SE" sz="1100"/>
              <a:pPr/>
              <a:t>14</a:t>
            </a:fld>
            <a:endParaRPr lang="sv-SE" altLang="sv-SE" sz="11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altLang="sv-SE" dirty="0" smtClean="0"/>
          </a:p>
        </p:txBody>
      </p:sp>
    </p:spTree>
    <p:extLst>
      <p:ext uri="{BB962C8B-B14F-4D97-AF65-F5344CB8AC3E}">
        <p14:creationId xmlns:p14="http://schemas.microsoft.com/office/powerpoint/2010/main" val="609653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Integrated Circuit Design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71658-A51E-4168-8915-6CC0F6DC5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38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Integrated Circuit Design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E5F8-F9E8-41A2-8750-8834BED80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57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717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text styles</a:t>
            </a:r>
          </a:p>
          <a:p>
            <a:pPr lvl="1"/>
            <a:r>
              <a:rPr lang="en-US" altLang="sv-SE" smtClean="0"/>
              <a:t>Second level</a:t>
            </a:r>
          </a:p>
          <a:p>
            <a:pPr lvl="2"/>
            <a:r>
              <a:rPr lang="en-US" altLang="sv-SE" smtClean="0"/>
              <a:t>Third level</a:t>
            </a:r>
          </a:p>
          <a:p>
            <a:pPr lvl="3"/>
            <a:r>
              <a:rPr lang="en-US" altLang="sv-SE" smtClean="0"/>
              <a:t>Fourth level</a:t>
            </a:r>
          </a:p>
          <a:p>
            <a:pPr lvl="4"/>
            <a:r>
              <a:rPr lang="en-US" altLang="sv-S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sv-SE" smtClean="0"/>
              <a:t>2013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Integrated Circuit Design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AC1BA6AA-0A18-44D4-A603-B320BBA0F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180975" y="6165850"/>
            <a:ext cx="87122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v-SE" altLang="sv-SE" dirty="0" err="1" smtClean="0"/>
              <a:t>Geometric</a:t>
            </a:r>
            <a:r>
              <a:rPr lang="sv-SE" altLang="sv-SE" dirty="0" smtClean="0"/>
              <a:t> Design </a:t>
            </a:r>
            <a:r>
              <a:rPr lang="sv-SE" altLang="sv-SE" dirty="0" err="1" smtClean="0"/>
              <a:t>Rules</a:t>
            </a:r>
            <a:endParaRPr lang="en-US" altLang="sv-SE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September 21 2017</a:t>
            </a:r>
            <a:endParaRPr lang="sv-SE" altLang="sv-SE" dirty="0" smtClean="0"/>
          </a:p>
          <a:p>
            <a:pPr eaLnBrk="1" hangingPunct="1"/>
            <a:r>
              <a:rPr lang="sv-SE" altLang="sv-SE" dirty="0" smtClean="0"/>
              <a:t>Kjell Jeppson &amp; Lena Peterson</a:t>
            </a:r>
            <a:endParaRPr lang="en-US" altLang="sv-SE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Prelab</a:t>
            </a:r>
            <a:r>
              <a:rPr lang="sv-SE" dirty="0" smtClean="0"/>
              <a:t> 3 </a:t>
            </a:r>
            <a:r>
              <a:rPr lang="sv-SE" dirty="0" err="1" smtClean="0"/>
              <a:t>assignment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 bwMode="auto">
          <a:xfrm>
            <a:off x="1983768" y="1333308"/>
            <a:ext cx="5139690" cy="4740784"/>
            <a:chOff x="1576" y="8229"/>
            <a:chExt cx="9032" cy="8331"/>
          </a:xfrm>
        </p:grpSpPr>
        <p:sp>
          <p:nvSpPr>
            <p:cNvPr id="8" name="AutoShape 64"/>
            <p:cNvSpPr>
              <a:spLocks noChangeAspect="1" noChangeArrowheads="1" noTextEdit="1"/>
            </p:cNvSpPr>
            <p:nvPr/>
          </p:nvSpPr>
          <p:spPr bwMode="auto">
            <a:xfrm>
              <a:off x="1576" y="8229"/>
              <a:ext cx="9032" cy="83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1866" y="10753"/>
              <a:ext cx="680" cy="6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171" y="8789"/>
              <a:ext cx="3969" cy="170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6374" y="9447"/>
              <a:ext cx="384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9424" y="9447"/>
              <a:ext cx="384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7719" y="9447"/>
              <a:ext cx="384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660" y="8789"/>
              <a:ext cx="2948" cy="170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cxnSp>
          <p:nvCxnSpPr>
            <p:cNvPr id="16" name="Line 73"/>
            <p:cNvCxnSpPr/>
            <p:nvPr/>
          </p:nvCxnSpPr>
          <p:spPr bwMode="auto">
            <a:xfrm>
              <a:off x="3059" y="10827"/>
              <a:ext cx="120" cy="7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13" y="9447"/>
              <a:ext cx="385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1660" y="13569"/>
              <a:ext cx="2948" cy="1701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4041" y="14227"/>
              <a:ext cx="385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6185" y="13569"/>
              <a:ext cx="3969" cy="1701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7899" y="14227"/>
              <a:ext cx="384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6376" y="14227"/>
              <a:ext cx="385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5199" y="8273"/>
              <a:ext cx="419" cy="316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514" y="8273"/>
              <a:ext cx="419" cy="316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342" y="8273"/>
              <a:ext cx="419" cy="316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6" name="Text Box 90"/>
            <p:cNvSpPr txBox="1">
              <a:spLocks noChangeArrowheads="1"/>
            </p:cNvSpPr>
            <p:nvPr/>
          </p:nvSpPr>
          <p:spPr bwMode="auto">
            <a:xfrm>
              <a:off x="2642" y="11577"/>
              <a:ext cx="1399" cy="5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3152" tIns="36576" rIns="73152" bIns="36576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950">
                  <a:effectLst/>
                  <a:latin typeface="Arial"/>
                  <a:ea typeface="Times New Roman"/>
                </a:rPr>
                <a:t>Poly Pitch 1</a:t>
              </a:r>
              <a:endParaRPr lang="sv-SE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27" name="Line 91"/>
            <p:cNvCxnSpPr/>
            <p:nvPr/>
          </p:nvCxnSpPr>
          <p:spPr bwMode="auto">
            <a:xfrm>
              <a:off x="2525" y="10796"/>
              <a:ext cx="80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9424" y="14227"/>
              <a:ext cx="384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9" name="Text Box 94"/>
            <p:cNvSpPr txBox="1">
              <a:spLocks noChangeArrowheads="1"/>
            </p:cNvSpPr>
            <p:nvPr/>
          </p:nvSpPr>
          <p:spPr bwMode="auto">
            <a:xfrm>
              <a:off x="8909" y="8789"/>
              <a:ext cx="987" cy="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36576" rIns="0" bIns="36576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950" dirty="0">
                  <a:effectLst/>
                  <a:latin typeface="Arial"/>
                  <a:ea typeface="Times New Roman"/>
                </a:rPr>
                <a:t>p-</a:t>
              </a:r>
              <a:r>
                <a:rPr lang="sv-SE" sz="950" dirty="0" err="1">
                  <a:effectLst/>
                  <a:latin typeface="Arial"/>
                  <a:ea typeface="Times New Roman"/>
                </a:rPr>
                <a:t>type</a:t>
              </a:r>
              <a:r>
                <a:rPr lang="sv-SE" sz="950" dirty="0">
                  <a:effectLst/>
                  <a:latin typeface="Arial"/>
                  <a:ea typeface="Times New Roman"/>
                </a:rPr>
                <a:t> </a:t>
              </a:r>
              <a:endParaRPr lang="sv-SE" sz="1200" dirty="0">
                <a:effectLst/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sv-SE" sz="950" dirty="0" smtClean="0">
                  <a:effectLst/>
                  <a:latin typeface="Arial"/>
                  <a:ea typeface="Times New Roman"/>
                </a:rPr>
                <a:t>MOSFET</a:t>
              </a:r>
              <a:endParaRPr lang="sv-SE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0" name="Text Box 95"/>
            <p:cNvSpPr txBox="1">
              <a:spLocks noChangeArrowheads="1"/>
            </p:cNvSpPr>
            <p:nvPr/>
          </p:nvSpPr>
          <p:spPr bwMode="auto">
            <a:xfrm>
              <a:off x="9198" y="14671"/>
              <a:ext cx="987" cy="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36576" rIns="0" bIns="36576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950" dirty="0">
                  <a:effectLst/>
                  <a:latin typeface="Arial"/>
                  <a:ea typeface="Times New Roman"/>
                </a:rPr>
                <a:t>n-</a:t>
              </a:r>
              <a:r>
                <a:rPr lang="sv-SE" sz="950" dirty="0" err="1">
                  <a:effectLst/>
                  <a:latin typeface="Arial"/>
                  <a:ea typeface="Times New Roman"/>
                </a:rPr>
                <a:t>type</a:t>
              </a:r>
              <a:r>
                <a:rPr lang="sv-SE" sz="950" dirty="0">
                  <a:effectLst/>
                  <a:latin typeface="Arial"/>
                  <a:ea typeface="Times New Roman"/>
                </a:rPr>
                <a:t> </a:t>
              </a:r>
              <a:endParaRPr lang="sv-SE" sz="1200" dirty="0">
                <a:effectLst/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sv-SE" sz="950" dirty="0" smtClean="0">
                  <a:effectLst/>
                  <a:latin typeface="Arial"/>
                  <a:ea typeface="Times New Roman"/>
                </a:rPr>
                <a:t>MOSFET</a:t>
              </a:r>
              <a:endParaRPr lang="sv-SE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2013" y="10909"/>
              <a:ext cx="384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1845" y="12658"/>
              <a:ext cx="680" cy="6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2013" y="12806"/>
              <a:ext cx="384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2514" y="12658"/>
              <a:ext cx="419" cy="316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3761" y="10753"/>
              <a:ext cx="680" cy="6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3908" y="10909"/>
              <a:ext cx="384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3746" y="12658"/>
              <a:ext cx="680" cy="68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3908" y="12806"/>
              <a:ext cx="384" cy="3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3330" y="12658"/>
              <a:ext cx="419" cy="316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5196" y="12658"/>
              <a:ext cx="419" cy="316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" name="Text Box 65"/>
            <p:cNvSpPr txBox="1">
              <a:spLocks noChangeArrowheads="1"/>
            </p:cNvSpPr>
            <p:nvPr/>
          </p:nvSpPr>
          <p:spPr bwMode="auto">
            <a:xfrm>
              <a:off x="3559" y="15855"/>
              <a:ext cx="1861" cy="52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3152" tIns="36576" rIns="73152" bIns="36576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950">
                  <a:effectLst/>
                  <a:latin typeface="Arial"/>
                  <a:ea typeface="Times New Roman"/>
                </a:rPr>
                <a:t>Poly pitch 3</a:t>
              </a:r>
              <a:endParaRPr lang="sv-SE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42" name="Line 92"/>
            <p:cNvCxnSpPr/>
            <p:nvPr/>
          </p:nvCxnSpPr>
          <p:spPr bwMode="auto">
            <a:xfrm>
              <a:off x="3358" y="15711"/>
              <a:ext cx="183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7035" y="8273"/>
              <a:ext cx="419" cy="316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8359" y="8273"/>
              <a:ext cx="419" cy="316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cxnSp>
          <p:nvCxnSpPr>
            <p:cNvPr id="45" name="Line 87"/>
            <p:cNvCxnSpPr/>
            <p:nvPr/>
          </p:nvCxnSpPr>
          <p:spPr bwMode="auto">
            <a:xfrm>
              <a:off x="7035" y="11261"/>
              <a:ext cx="130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6" name="Text Box 89"/>
            <p:cNvSpPr txBox="1">
              <a:spLocks noChangeArrowheads="1"/>
            </p:cNvSpPr>
            <p:nvPr/>
          </p:nvSpPr>
          <p:spPr bwMode="auto">
            <a:xfrm>
              <a:off x="6705" y="11577"/>
              <a:ext cx="1863" cy="5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3152" tIns="36576" rIns="73152" bIns="36576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950" dirty="0">
                  <a:effectLst/>
                  <a:latin typeface="Arial"/>
                  <a:ea typeface="Times New Roman"/>
                </a:rPr>
                <a:t>Poly Pitch 2</a:t>
              </a:r>
              <a:endParaRPr lang="sv-SE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7035" y="12658"/>
              <a:ext cx="419" cy="316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8719" y="12658"/>
              <a:ext cx="419" cy="316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9" name="Text Box 118"/>
            <p:cNvSpPr txBox="1">
              <a:spLocks noChangeArrowheads="1"/>
            </p:cNvSpPr>
            <p:nvPr/>
          </p:nvSpPr>
          <p:spPr bwMode="auto">
            <a:xfrm>
              <a:off x="7249" y="15855"/>
              <a:ext cx="1861" cy="52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3152" tIns="36576" rIns="73152" bIns="36576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950">
                  <a:effectLst/>
                  <a:latin typeface="Arial"/>
                  <a:ea typeface="Times New Roman"/>
                </a:rPr>
                <a:t>Poly pitch 4</a:t>
              </a:r>
              <a:endParaRPr lang="sv-SE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50" name="Line 119"/>
            <p:cNvCxnSpPr/>
            <p:nvPr/>
          </p:nvCxnSpPr>
          <p:spPr bwMode="auto">
            <a:xfrm>
              <a:off x="7048" y="15711"/>
              <a:ext cx="167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120"/>
            <p:cNvCxnSpPr/>
            <p:nvPr/>
          </p:nvCxnSpPr>
          <p:spPr bwMode="auto">
            <a:xfrm>
              <a:off x="9138" y="15711"/>
              <a:ext cx="101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Text Box 121"/>
            <p:cNvSpPr txBox="1">
              <a:spLocks noChangeArrowheads="1"/>
            </p:cNvSpPr>
            <p:nvPr/>
          </p:nvSpPr>
          <p:spPr bwMode="auto">
            <a:xfrm>
              <a:off x="9094" y="15855"/>
              <a:ext cx="1289" cy="52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3152" tIns="36576" rIns="73152" bIns="36576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950">
                  <a:effectLst/>
                  <a:latin typeface="Arial"/>
                  <a:ea typeface="Times New Roman"/>
                </a:rPr>
                <a:t>Min drain extension</a:t>
              </a:r>
              <a:endParaRPr lang="sv-SE" sz="1200">
                <a:effectLst/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sv-SE" sz="950">
                  <a:effectLst/>
                  <a:latin typeface="Arial"/>
                  <a:ea typeface="Times New Roman"/>
                </a:rPr>
                <a:t> </a:t>
              </a:r>
              <a:endParaRPr lang="sv-SE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53" name="Line 122"/>
            <p:cNvCxnSpPr/>
            <p:nvPr/>
          </p:nvCxnSpPr>
          <p:spPr bwMode="auto">
            <a:xfrm flipV="1">
              <a:off x="7634" y="11294"/>
              <a:ext cx="120" cy="28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5330361" y="3849525"/>
            <a:ext cx="386956" cy="386956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5422547" y="3933744"/>
            <a:ext cx="218516" cy="219086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56" name="Line 87"/>
          <p:cNvCxnSpPr/>
          <p:nvPr/>
        </p:nvCxnSpPr>
        <p:spPr bwMode="auto">
          <a:xfrm>
            <a:off x="3114675" y="1970224"/>
            <a:ext cx="279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" name="Line 73"/>
          <p:cNvCxnSpPr/>
          <p:nvPr/>
        </p:nvCxnSpPr>
        <p:spPr bwMode="auto">
          <a:xfrm>
            <a:off x="1252626" y="1982845"/>
            <a:ext cx="1859780" cy="15698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Text Box 90"/>
          <p:cNvSpPr txBox="1">
            <a:spLocks noChangeArrowheads="1"/>
          </p:cNvSpPr>
          <p:nvPr/>
        </p:nvSpPr>
        <p:spPr bwMode="auto">
          <a:xfrm>
            <a:off x="139161" y="1390646"/>
            <a:ext cx="1817861" cy="853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73152" tIns="36576" rIns="73152" bIns="36576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n-US" sz="95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Minimum metal extension beyond contact when minimum wire width is used</a:t>
            </a:r>
            <a:endParaRPr lang="sv-S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3124200" y="1848304"/>
            <a:ext cx="1817370" cy="405764"/>
            <a:chOff x="0" y="-7933"/>
            <a:chExt cx="1817730" cy="404446"/>
          </a:xfrm>
        </p:grpSpPr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0" y="167039"/>
              <a:ext cx="1817730" cy="229474"/>
            </a:xfrm>
            <a:prstGeom prst="rect">
              <a:avLst/>
            </a:prstGeom>
            <a:solidFill>
              <a:srgbClr val="558ED5">
                <a:alpha val="69804"/>
              </a:srgbClr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 rot="16200000">
              <a:off x="1504789" y="74088"/>
              <a:ext cx="394408" cy="230366"/>
            </a:xfrm>
            <a:prstGeom prst="rect">
              <a:avLst/>
            </a:prstGeom>
            <a:solidFill>
              <a:srgbClr val="558ED5">
                <a:alpha val="69804"/>
              </a:srgbClr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2269604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Prelab</a:t>
            </a:r>
            <a:r>
              <a:rPr lang="sv-SE" dirty="0" smtClean="0"/>
              <a:t> 3 layout templates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42" name="Rectangle 136"/>
          <p:cNvSpPr>
            <a:spLocks noChangeArrowheads="1"/>
          </p:cNvSpPr>
          <p:nvPr/>
        </p:nvSpPr>
        <p:spPr bwMode="auto">
          <a:xfrm>
            <a:off x="0" y="3381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43" name="Rectangle 137"/>
          <p:cNvSpPr>
            <a:spLocks noChangeArrowheads="1"/>
          </p:cNvSpPr>
          <p:nvPr/>
        </p:nvSpPr>
        <p:spPr bwMode="auto">
          <a:xfrm>
            <a:off x="0" y="6319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7" name="Group 216"/>
          <p:cNvGrpSpPr/>
          <p:nvPr/>
        </p:nvGrpSpPr>
        <p:grpSpPr>
          <a:xfrm>
            <a:off x="784129" y="1687327"/>
            <a:ext cx="3336925" cy="3602990"/>
            <a:chOff x="0" y="0"/>
            <a:chExt cx="3336925" cy="3603178"/>
          </a:xfrm>
        </p:grpSpPr>
        <p:sp>
          <p:nvSpPr>
            <p:cNvPr id="218" name="Rectangle 217"/>
            <p:cNvSpPr>
              <a:spLocks noChangeAspect="1"/>
            </p:cNvSpPr>
            <p:nvPr/>
          </p:nvSpPr>
          <p:spPr>
            <a:xfrm>
              <a:off x="114300" y="85725"/>
              <a:ext cx="3106069" cy="1854480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>
              <a:solidFill>
                <a:srgbClr val="CC99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0" y="85725"/>
              <a:ext cx="3336925" cy="1851214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prstDash val="lg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0" y="1943100"/>
              <a:ext cx="3336925" cy="1586688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257175" y="2638425"/>
              <a:ext cx="2074443" cy="330307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22" name="Rectangle 221"/>
            <p:cNvSpPr/>
            <p:nvPr/>
          </p:nvSpPr>
          <p:spPr>
            <a:xfrm>
              <a:off x="257175" y="504825"/>
              <a:ext cx="2074443" cy="488929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485775" y="333374"/>
              <a:ext cx="118800" cy="28800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857250" y="333374"/>
              <a:ext cx="118800" cy="28800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676275" y="56197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676275" y="80010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676275" y="272415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28" name="Rectangle 227"/>
            <p:cNvSpPr/>
            <p:nvPr/>
          </p:nvSpPr>
          <p:spPr>
            <a:xfrm>
              <a:off x="285750" y="56197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285750" y="80010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285750" y="272415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1247775" y="333374"/>
              <a:ext cx="118800" cy="28800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1066800" y="56197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1066800" y="80010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1066800" y="272415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35" name="Rectangle 234"/>
            <p:cNvSpPr/>
            <p:nvPr/>
          </p:nvSpPr>
          <p:spPr>
            <a:xfrm>
              <a:off x="1619250" y="333374"/>
              <a:ext cx="118800" cy="28800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36" name="Rectangle 235"/>
            <p:cNvSpPr/>
            <p:nvPr/>
          </p:nvSpPr>
          <p:spPr>
            <a:xfrm>
              <a:off x="1438275" y="56197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438275" y="80010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1438275" y="272415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2000250" y="333374"/>
              <a:ext cx="118800" cy="28800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1819275" y="56197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1819275" y="80010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1819275" y="272415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43" name="Rectangle 242"/>
            <p:cNvSpPr/>
            <p:nvPr/>
          </p:nvSpPr>
          <p:spPr>
            <a:xfrm>
              <a:off x="2190750" y="56197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2190750" y="80010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2190750" y="272415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2533650" y="514350"/>
              <a:ext cx="541930" cy="2535312"/>
              <a:chOff x="0" y="51856"/>
              <a:chExt cx="1025525" cy="3450804"/>
            </a:xfrm>
          </p:grpSpPr>
          <p:sp>
            <p:nvSpPr>
              <p:cNvPr id="280" name="Rectangle 279"/>
              <p:cNvSpPr/>
              <p:nvPr/>
            </p:nvSpPr>
            <p:spPr>
              <a:xfrm>
                <a:off x="0" y="51856"/>
                <a:ext cx="1025525" cy="1385570"/>
              </a:xfrm>
              <a:prstGeom prst="rect">
                <a:avLst/>
              </a:prstGeom>
              <a:solidFill>
                <a:srgbClr val="92D05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81" name="Rectangle 280"/>
              <p:cNvSpPr/>
              <p:nvPr/>
            </p:nvSpPr>
            <p:spPr>
              <a:xfrm>
                <a:off x="0" y="2600325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47" name="Rectangle 246"/>
            <p:cNvSpPr/>
            <p:nvPr/>
          </p:nvSpPr>
          <p:spPr>
            <a:xfrm>
              <a:off x="2743200" y="333374"/>
              <a:ext cx="118800" cy="28800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48" name="Rectangle 247"/>
            <p:cNvSpPr/>
            <p:nvPr/>
          </p:nvSpPr>
          <p:spPr>
            <a:xfrm>
              <a:off x="2571750" y="80962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49" name="Rectangle 248"/>
            <p:cNvSpPr/>
            <p:nvPr/>
          </p:nvSpPr>
          <p:spPr>
            <a:xfrm>
              <a:off x="2571750" y="104775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50" name="Rectangle 249"/>
            <p:cNvSpPr/>
            <p:nvPr/>
          </p:nvSpPr>
          <p:spPr>
            <a:xfrm>
              <a:off x="2571750" y="247650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51" name="Rectangle 250"/>
            <p:cNvSpPr/>
            <p:nvPr/>
          </p:nvSpPr>
          <p:spPr>
            <a:xfrm>
              <a:off x="2571750" y="128587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52" name="Rectangle 251"/>
            <p:cNvSpPr/>
            <p:nvPr/>
          </p:nvSpPr>
          <p:spPr>
            <a:xfrm>
              <a:off x="2571750" y="273367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53" name="Rectangle 252"/>
            <p:cNvSpPr/>
            <p:nvPr/>
          </p:nvSpPr>
          <p:spPr>
            <a:xfrm>
              <a:off x="2924175" y="80962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54" name="Rectangle 253"/>
            <p:cNvSpPr/>
            <p:nvPr/>
          </p:nvSpPr>
          <p:spPr>
            <a:xfrm>
              <a:off x="2924175" y="104775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55" name="Rectangle 254"/>
            <p:cNvSpPr/>
            <p:nvPr/>
          </p:nvSpPr>
          <p:spPr>
            <a:xfrm>
              <a:off x="2924175" y="2476500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56" name="Rectangle 255"/>
            <p:cNvSpPr/>
            <p:nvPr/>
          </p:nvSpPr>
          <p:spPr>
            <a:xfrm>
              <a:off x="2924175" y="128587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57" name="Rectangle 256"/>
            <p:cNvSpPr/>
            <p:nvPr/>
          </p:nvSpPr>
          <p:spPr>
            <a:xfrm>
              <a:off x="2924175" y="2733675"/>
              <a:ext cx="118926" cy="118967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grpSp>
          <p:nvGrpSpPr>
            <p:cNvPr id="258" name="Group 257"/>
            <p:cNvGrpSpPr/>
            <p:nvPr/>
          </p:nvGrpSpPr>
          <p:grpSpPr>
            <a:xfrm>
              <a:off x="590550" y="2076450"/>
              <a:ext cx="158568" cy="158622"/>
              <a:chOff x="0" y="0"/>
              <a:chExt cx="215900" cy="215900"/>
            </a:xfrm>
          </p:grpSpPr>
          <p:sp>
            <p:nvSpPr>
              <p:cNvPr id="278" name="Rectangle 277"/>
              <p:cNvSpPr/>
              <p:nvPr/>
            </p:nvSpPr>
            <p:spPr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79" name="Rectangle 278"/>
              <p:cNvSpPr/>
              <p:nvPr/>
            </p:nvSpPr>
            <p:spPr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59" name="Group 258"/>
            <p:cNvGrpSpPr/>
            <p:nvPr/>
          </p:nvGrpSpPr>
          <p:grpSpPr>
            <a:xfrm>
              <a:off x="819150" y="1152525"/>
              <a:ext cx="158568" cy="158624"/>
              <a:chOff x="0" y="-661105"/>
              <a:chExt cx="215900" cy="215903"/>
            </a:xfrm>
          </p:grpSpPr>
          <p:sp>
            <p:nvSpPr>
              <p:cNvPr id="276" name="Rectangle 275"/>
              <p:cNvSpPr/>
              <p:nvPr/>
            </p:nvSpPr>
            <p:spPr>
              <a:xfrm>
                <a:off x="0" y="-661105"/>
                <a:ext cx="215900" cy="215903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28575" y="-632537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60" name="Group 259"/>
            <p:cNvGrpSpPr/>
            <p:nvPr/>
          </p:nvGrpSpPr>
          <p:grpSpPr>
            <a:xfrm>
              <a:off x="1200150" y="1152525"/>
              <a:ext cx="158568" cy="158624"/>
              <a:chOff x="0" y="-661105"/>
              <a:chExt cx="215900" cy="215903"/>
            </a:xfrm>
          </p:grpSpPr>
          <p:sp>
            <p:nvSpPr>
              <p:cNvPr id="274" name="Rectangle 273"/>
              <p:cNvSpPr/>
              <p:nvPr/>
            </p:nvSpPr>
            <p:spPr>
              <a:xfrm>
                <a:off x="0" y="-661105"/>
                <a:ext cx="215900" cy="215903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75" name="Rectangle 274"/>
              <p:cNvSpPr/>
              <p:nvPr/>
            </p:nvSpPr>
            <p:spPr>
              <a:xfrm>
                <a:off x="28575" y="-632537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61" name="Group 260"/>
            <p:cNvGrpSpPr/>
            <p:nvPr/>
          </p:nvGrpSpPr>
          <p:grpSpPr>
            <a:xfrm>
              <a:off x="1485900" y="2085975"/>
              <a:ext cx="158568" cy="158622"/>
              <a:chOff x="0" y="-12963"/>
              <a:chExt cx="215900" cy="215900"/>
            </a:xfrm>
          </p:grpSpPr>
          <p:sp>
            <p:nvSpPr>
              <p:cNvPr id="272" name="Rectangle 271"/>
              <p:cNvSpPr/>
              <p:nvPr/>
            </p:nvSpPr>
            <p:spPr>
              <a:xfrm>
                <a:off x="0" y="-12963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73" name="Rectangle 272"/>
              <p:cNvSpPr/>
              <p:nvPr/>
            </p:nvSpPr>
            <p:spPr>
              <a:xfrm>
                <a:off x="28575" y="15612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62" name="Group 261"/>
            <p:cNvGrpSpPr/>
            <p:nvPr/>
          </p:nvGrpSpPr>
          <p:grpSpPr>
            <a:xfrm>
              <a:off x="1962150" y="1638300"/>
              <a:ext cx="158568" cy="158622"/>
              <a:chOff x="0" y="0"/>
              <a:chExt cx="215900" cy="215900"/>
            </a:xfrm>
          </p:grpSpPr>
          <p:sp>
            <p:nvSpPr>
              <p:cNvPr id="270" name="Rectangle 269"/>
              <p:cNvSpPr/>
              <p:nvPr/>
            </p:nvSpPr>
            <p:spPr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71" name="Rectangle 270"/>
              <p:cNvSpPr/>
              <p:nvPr/>
            </p:nvSpPr>
            <p:spPr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63" name="Group 262"/>
            <p:cNvGrpSpPr/>
            <p:nvPr/>
          </p:nvGrpSpPr>
          <p:grpSpPr>
            <a:xfrm>
              <a:off x="2695575" y="1638300"/>
              <a:ext cx="158568" cy="158622"/>
              <a:chOff x="0" y="0"/>
              <a:chExt cx="215900" cy="215900"/>
            </a:xfrm>
          </p:grpSpPr>
          <p:sp>
            <p:nvSpPr>
              <p:cNvPr id="268" name="Rectangle 267"/>
              <p:cNvSpPr/>
              <p:nvPr/>
            </p:nvSpPr>
            <p:spPr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69" name="Rectangle 268"/>
              <p:cNvSpPr/>
              <p:nvPr/>
            </p:nvSpPr>
            <p:spPr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64" name="Rectangle 263"/>
            <p:cNvSpPr/>
            <p:nvPr/>
          </p:nvSpPr>
          <p:spPr>
            <a:xfrm>
              <a:off x="0" y="3048000"/>
              <a:ext cx="3336925" cy="555178"/>
            </a:xfrm>
            <a:prstGeom prst="rect">
              <a:avLst/>
            </a:prstGeom>
            <a:solidFill>
              <a:srgbClr val="558ED5">
                <a:alpha val="69804"/>
              </a:srgb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65" name="Rectangle 264"/>
            <p:cNvSpPr/>
            <p:nvPr/>
          </p:nvSpPr>
          <p:spPr>
            <a:xfrm>
              <a:off x="2571750" y="561975"/>
              <a:ext cx="118745" cy="11874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66" name="Rectangle 265"/>
            <p:cNvSpPr/>
            <p:nvPr/>
          </p:nvSpPr>
          <p:spPr>
            <a:xfrm>
              <a:off x="2924175" y="561975"/>
              <a:ext cx="118745" cy="11874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67" name="Rectangle 266"/>
            <p:cNvSpPr/>
            <p:nvPr/>
          </p:nvSpPr>
          <p:spPr>
            <a:xfrm>
              <a:off x="0" y="0"/>
              <a:ext cx="3336925" cy="554990"/>
            </a:xfrm>
            <a:prstGeom prst="rect">
              <a:avLst/>
            </a:prstGeom>
            <a:solidFill>
              <a:srgbClr val="558ED5">
                <a:alpha val="69804"/>
              </a:srgb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4499177" y="1687327"/>
            <a:ext cx="3905885" cy="3602990"/>
            <a:chOff x="0" y="0"/>
            <a:chExt cx="3905885" cy="3603253"/>
          </a:xfrm>
        </p:grpSpPr>
        <p:sp>
          <p:nvSpPr>
            <p:cNvPr id="283" name="Rectangle 282"/>
            <p:cNvSpPr>
              <a:spLocks noChangeAspect="1"/>
            </p:cNvSpPr>
            <p:nvPr/>
          </p:nvSpPr>
          <p:spPr>
            <a:xfrm>
              <a:off x="123825" y="76200"/>
              <a:ext cx="3653892" cy="1854733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>
              <a:solidFill>
                <a:srgbClr val="CC99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grpSp>
          <p:nvGrpSpPr>
            <p:cNvPr id="284" name="Group 283"/>
            <p:cNvGrpSpPr/>
            <p:nvPr/>
          </p:nvGrpSpPr>
          <p:grpSpPr>
            <a:xfrm>
              <a:off x="1819275" y="485775"/>
              <a:ext cx="1098968" cy="2459536"/>
              <a:chOff x="0" y="-201264"/>
              <a:chExt cx="2824480" cy="3347205"/>
            </a:xfrm>
          </p:grpSpPr>
          <p:sp>
            <p:nvSpPr>
              <p:cNvPr id="353" name="Rectangle 352"/>
              <p:cNvSpPr/>
              <p:nvPr/>
            </p:nvSpPr>
            <p:spPr>
              <a:xfrm>
                <a:off x="0" y="2696362"/>
                <a:ext cx="2824480" cy="449579"/>
              </a:xfrm>
              <a:prstGeom prst="rect">
                <a:avLst/>
              </a:prstGeom>
              <a:solidFill>
                <a:srgbClr val="92D05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54" name="Rectangle 353"/>
              <p:cNvSpPr/>
              <p:nvPr/>
            </p:nvSpPr>
            <p:spPr>
              <a:xfrm>
                <a:off x="0" y="-201264"/>
                <a:ext cx="2824480" cy="665480"/>
              </a:xfrm>
              <a:prstGeom prst="rect">
                <a:avLst/>
              </a:prstGeom>
              <a:solidFill>
                <a:srgbClr val="92D05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85" name="Rectangle 284"/>
            <p:cNvSpPr/>
            <p:nvPr/>
          </p:nvSpPr>
          <p:spPr>
            <a:xfrm>
              <a:off x="0" y="76200"/>
              <a:ext cx="3905885" cy="1851467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prstDash val="lg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86" name="Rectangle 285"/>
            <p:cNvSpPr/>
            <p:nvPr/>
          </p:nvSpPr>
          <p:spPr>
            <a:xfrm>
              <a:off x="0" y="1933575"/>
              <a:ext cx="3905885" cy="1586905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grpSp>
          <p:nvGrpSpPr>
            <p:cNvPr id="287" name="Group 286"/>
            <p:cNvGrpSpPr/>
            <p:nvPr/>
          </p:nvGrpSpPr>
          <p:grpSpPr>
            <a:xfrm>
              <a:off x="247650" y="495300"/>
              <a:ext cx="1392959" cy="2453232"/>
              <a:chOff x="0" y="-192686"/>
              <a:chExt cx="2824480" cy="3338625"/>
            </a:xfrm>
          </p:grpSpPr>
          <p:sp>
            <p:nvSpPr>
              <p:cNvPr id="351" name="Rectangle 350"/>
              <p:cNvSpPr/>
              <p:nvPr/>
            </p:nvSpPr>
            <p:spPr>
              <a:xfrm>
                <a:off x="0" y="2696360"/>
                <a:ext cx="2824480" cy="449579"/>
              </a:xfrm>
              <a:prstGeom prst="rect">
                <a:avLst/>
              </a:prstGeom>
              <a:solidFill>
                <a:srgbClr val="92D05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52" name="Rectangle 351"/>
              <p:cNvSpPr/>
              <p:nvPr/>
            </p:nvSpPr>
            <p:spPr>
              <a:xfrm>
                <a:off x="0" y="-192686"/>
                <a:ext cx="2824480" cy="665480"/>
              </a:xfrm>
              <a:prstGeom prst="rect">
                <a:avLst/>
              </a:prstGeom>
              <a:solidFill>
                <a:srgbClr val="92D05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88" name="Rectangle 287"/>
            <p:cNvSpPr/>
            <p:nvPr/>
          </p:nvSpPr>
          <p:spPr>
            <a:xfrm>
              <a:off x="476250" y="342900"/>
              <a:ext cx="118800" cy="28800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89" name="Rectangle 288"/>
            <p:cNvSpPr/>
            <p:nvPr/>
          </p:nvSpPr>
          <p:spPr>
            <a:xfrm>
              <a:off x="857250" y="342900"/>
              <a:ext cx="118800" cy="28800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90" name="Rectangle 289"/>
            <p:cNvSpPr/>
            <p:nvPr/>
          </p:nvSpPr>
          <p:spPr>
            <a:xfrm>
              <a:off x="676275" y="561975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91" name="Rectangle 290"/>
            <p:cNvSpPr/>
            <p:nvPr/>
          </p:nvSpPr>
          <p:spPr>
            <a:xfrm>
              <a:off x="676275" y="80010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92" name="Rectangle 291"/>
            <p:cNvSpPr/>
            <p:nvPr/>
          </p:nvSpPr>
          <p:spPr>
            <a:xfrm>
              <a:off x="676275" y="270510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276225" y="561975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94" name="Rectangle 293"/>
            <p:cNvSpPr/>
            <p:nvPr/>
          </p:nvSpPr>
          <p:spPr>
            <a:xfrm>
              <a:off x="276225" y="80010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95" name="Rectangle 294"/>
            <p:cNvSpPr/>
            <p:nvPr/>
          </p:nvSpPr>
          <p:spPr>
            <a:xfrm>
              <a:off x="276225" y="270510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96" name="Rectangle 295"/>
            <p:cNvSpPr/>
            <p:nvPr/>
          </p:nvSpPr>
          <p:spPr>
            <a:xfrm>
              <a:off x="1238250" y="342900"/>
              <a:ext cx="118800" cy="28800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97" name="Rectangle 296"/>
            <p:cNvSpPr/>
            <p:nvPr/>
          </p:nvSpPr>
          <p:spPr>
            <a:xfrm>
              <a:off x="1057275" y="561975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98" name="Rectangle 297"/>
            <p:cNvSpPr/>
            <p:nvPr/>
          </p:nvSpPr>
          <p:spPr>
            <a:xfrm>
              <a:off x="1057275" y="80010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99" name="Rectangle 298"/>
            <p:cNvSpPr/>
            <p:nvPr/>
          </p:nvSpPr>
          <p:spPr>
            <a:xfrm>
              <a:off x="1057275" y="270510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00" name="Rectangle 299"/>
            <p:cNvSpPr/>
            <p:nvPr/>
          </p:nvSpPr>
          <p:spPr>
            <a:xfrm>
              <a:off x="2133600" y="342900"/>
              <a:ext cx="118800" cy="28800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01" name="Rectangle 300"/>
            <p:cNvSpPr/>
            <p:nvPr/>
          </p:nvSpPr>
          <p:spPr>
            <a:xfrm>
              <a:off x="1438275" y="561975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02" name="Rectangle 301"/>
            <p:cNvSpPr/>
            <p:nvPr/>
          </p:nvSpPr>
          <p:spPr>
            <a:xfrm>
              <a:off x="1438275" y="80010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03" name="Rectangle 302"/>
            <p:cNvSpPr/>
            <p:nvPr/>
          </p:nvSpPr>
          <p:spPr>
            <a:xfrm>
              <a:off x="1438275" y="270510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04" name="Rectangle 303"/>
            <p:cNvSpPr/>
            <p:nvPr/>
          </p:nvSpPr>
          <p:spPr>
            <a:xfrm>
              <a:off x="2514600" y="342900"/>
              <a:ext cx="118800" cy="28800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05" name="Rectangle 304"/>
            <p:cNvSpPr/>
            <p:nvPr/>
          </p:nvSpPr>
          <p:spPr>
            <a:xfrm>
              <a:off x="2333625" y="55245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06" name="Rectangle 305"/>
            <p:cNvSpPr/>
            <p:nvPr/>
          </p:nvSpPr>
          <p:spPr>
            <a:xfrm>
              <a:off x="2333625" y="790575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07" name="Rectangle 306"/>
            <p:cNvSpPr/>
            <p:nvPr/>
          </p:nvSpPr>
          <p:spPr>
            <a:xfrm>
              <a:off x="2333625" y="270510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08" name="Rectangle 307"/>
            <p:cNvSpPr/>
            <p:nvPr/>
          </p:nvSpPr>
          <p:spPr>
            <a:xfrm>
              <a:off x="2705100" y="55245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09" name="Rectangle 308"/>
            <p:cNvSpPr/>
            <p:nvPr/>
          </p:nvSpPr>
          <p:spPr>
            <a:xfrm>
              <a:off x="2705100" y="790575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10" name="Rectangle 309"/>
            <p:cNvSpPr/>
            <p:nvPr/>
          </p:nvSpPr>
          <p:spPr>
            <a:xfrm>
              <a:off x="2705100" y="270510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grpSp>
          <p:nvGrpSpPr>
            <p:cNvPr id="311" name="Group 310"/>
            <p:cNvGrpSpPr/>
            <p:nvPr/>
          </p:nvGrpSpPr>
          <p:grpSpPr>
            <a:xfrm>
              <a:off x="590550" y="2066925"/>
              <a:ext cx="158662" cy="158644"/>
              <a:chOff x="0" y="0"/>
              <a:chExt cx="215900" cy="215900"/>
            </a:xfrm>
          </p:grpSpPr>
          <p:sp>
            <p:nvSpPr>
              <p:cNvPr id="349" name="Rectangle 348"/>
              <p:cNvSpPr/>
              <p:nvPr/>
            </p:nvSpPr>
            <p:spPr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50" name="Rectangle 349"/>
              <p:cNvSpPr/>
              <p:nvPr/>
            </p:nvSpPr>
            <p:spPr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312" name="Group 311"/>
            <p:cNvGrpSpPr/>
            <p:nvPr/>
          </p:nvGrpSpPr>
          <p:grpSpPr>
            <a:xfrm>
              <a:off x="809625" y="1143000"/>
              <a:ext cx="158662" cy="158646"/>
              <a:chOff x="0" y="-661105"/>
              <a:chExt cx="215900" cy="215903"/>
            </a:xfrm>
          </p:grpSpPr>
          <p:sp>
            <p:nvSpPr>
              <p:cNvPr id="347" name="Rectangle 346"/>
              <p:cNvSpPr/>
              <p:nvPr/>
            </p:nvSpPr>
            <p:spPr>
              <a:xfrm>
                <a:off x="0" y="-661105"/>
                <a:ext cx="215900" cy="215903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48" name="Rectangle 347"/>
              <p:cNvSpPr/>
              <p:nvPr/>
            </p:nvSpPr>
            <p:spPr>
              <a:xfrm>
                <a:off x="28574" y="-632537"/>
                <a:ext cx="161926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313" name="Group 312"/>
            <p:cNvGrpSpPr/>
            <p:nvPr/>
          </p:nvGrpSpPr>
          <p:grpSpPr>
            <a:xfrm>
              <a:off x="1200150" y="1143000"/>
              <a:ext cx="158662" cy="158646"/>
              <a:chOff x="0" y="-661105"/>
              <a:chExt cx="215900" cy="215903"/>
            </a:xfrm>
          </p:grpSpPr>
          <p:sp>
            <p:nvSpPr>
              <p:cNvPr id="345" name="Rectangle 344"/>
              <p:cNvSpPr/>
              <p:nvPr/>
            </p:nvSpPr>
            <p:spPr>
              <a:xfrm>
                <a:off x="0" y="-661105"/>
                <a:ext cx="215900" cy="215903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46" name="Rectangle 345"/>
              <p:cNvSpPr/>
              <p:nvPr/>
            </p:nvSpPr>
            <p:spPr>
              <a:xfrm>
                <a:off x="28574" y="-632537"/>
                <a:ext cx="161926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314" name="Group 313"/>
            <p:cNvGrpSpPr/>
            <p:nvPr/>
          </p:nvGrpSpPr>
          <p:grpSpPr>
            <a:xfrm>
              <a:off x="2000250" y="2085975"/>
              <a:ext cx="158662" cy="158644"/>
              <a:chOff x="0" y="0"/>
              <a:chExt cx="215900" cy="215900"/>
            </a:xfrm>
          </p:grpSpPr>
          <p:sp>
            <p:nvSpPr>
              <p:cNvPr id="343" name="Rectangle 342"/>
              <p:cNvSpPr/>
              <p:nvPr/>
            </p:nvSpPr>
            <p:spPr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44" name="Rectangle 343"/>
              <p:cNvSpPr/>
              <p:nvPr/>
            </p:nvSpPr>
            <p:spPr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315" name="Group 314"/>
            <p:cNvGrpSpPr/>
            <p:nvPr/>
          </p:nvGrpSpPr>
          <p:grpSpPr>
            <a:xfrm>
              <a:off x="2466975" y="1628775"/>
              <a:ext cx="158662" cy="158644"/>
              <a:chOff x="0" y="0"/>
              <a:chExt cx="215900" cy="215900"/>
            </a:xfrm>
          </p:grpSpPr>
          <p:sp>
            <p:nvSpPr>
              <p:cNvPr id="341" name="Rectangle 340"/>
              <p:cNvSpPr/>
              <p:nvPr/>
            </p:nvSpPr>
            <p:spPr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42" name="Rectangle 341"/>
              <p:cNvSpPr/>
              <p:nvPr/>
            </p:nvSpPr>
            <p:spPr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316" name="Group 315"/>
            <p:cNvGrpSpPr/>
            <p:nvPr/>
          </p:nvGrpSpPr>
          <p:grpSpPr>
            <a:xfrm>
              <a:off x="3105150" y="353695"/>
              <a:ext cx="542251" cy="2880000"/>
              <a:chOff x="0" y="105432"/>
              <a:chExt cx="737870" cy="3919422"/>
            </a:xfrm>
          </p:grpSpPr>
          <p:grpSp>
            <p:nvGrpSpPr>
              <p:cNvPr id="324" name="Group 323"/>
              <p:cNvGrpSpPr/>
              <p:nvPr/>
            </p:nvGrpSpPr>
            <p:grpSpPr>
              <a:xfrm>
                <a:off x="0" y="270138"/>
                <a:ext cx="737870" cy="3489697"/>
                <a:chOff x="0" y="12963"/>
                <a:chExt cx="1025525" cy="3489697"/>
              </a:xfrm>
            </p:grpSpPr>
            <p:sp>
              <p:nvSpPr>
                <p:cNvPr id="339" name="Rectangle 338"/>
                <p:cNvSpPr/>
                <p:nvPr/>
              </p:nvSpPr>
              <p:spPr>
                <a:xfrm>
                  <a:off x="0" y="12963"/>
                  <a:ext cx="1025525" cy="1385570"/>
                </a:xfrm>
                <a:prstGeom prst="rect">
                  <a:avLst/>
                </a:prstGeom>
                <a:solidFill>
                  <a:srgbClr val="92D05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sv-SE"/>
                </a:p>
              </p:txBody>
            </p:sp>
            <p:sp>
              <p:nvSpPr>
                <p:cNvPr id="340" name="Rectangle 339"/>
                <p:cNvSpPr/>
                <p:nvPr/>
              </p:nvSpPr>
              <p:spPr>
                <a:xfrm>
                  <a:off x="0" y="2600325"/>
                  <a:ext cx="1025525" cy="902335"/>
                </a:xfrm>
                <a:prstGeom prst="rect">
                  <a:avLst/>
                </a:prstGeom>
                <a:solidFill>
                  <a:srgbClr val="92D05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sv-SE"/>
                </a:p>
              </p:txBody>
            </p:sp>
          </p:grpSp>
          <p:sp>
            <p:nvSpPr>
              <p:cNvPr id="325" name="Rectangle 324"/>
              <p:cNvSpPr/>
              <p:nvPr/>
            </p:nvSpPr>
            <p:spPr>
              <a:xfrm>
                <a:off x="285750" y="105432"/>
                <a:ext cx="161658" cy="3919422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26" name="Rectangle 325"/>
              <p:cNvSpPr/>
              <p:nvPr/>
            </p:nvSpPr>
            <p:spPr>
              <a:xfrm>
                <a:off x="47625" y="710651"/>
                <a:ext cx="161926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27" name="Rectangle 326"/>
              <p:cNvSpPr/>
              <p:nvPr/>
            </p:nvSpPr>
            <p:spPr>
              <a:xfrm>
                <a:off x="47625" y="1047464"/>
                <a:ext cx="161926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28" name="Rectangle 327"/>
              <p:cNvSpPr/>
              <p:nvPr/>
            </p:nvSpPr>
            <p:spPr>
              <a:xfrm>
                <a:off x="47625" y="2981325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29" name="Rectangle 328"/>
              <p:cNvSpPr/>
              <p:nvPr/>
            </p:nvSpPr>
            <p:spPr>
              <a:xfrm>
                <a:off x="47625" y="1371315"/>
                <a:ext cx="161926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30" name="Rectangle 329"/>
              <p:cNvSpPr/>
              <p:nvPr/>
            </p:nvSpPr>
            <p:spPr>
              <a:xfrm>
                <a:off x="47625" y="3305175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31" name="Rectangle 330"/>
              <p:cNvSpPr/>
              <p:nvPr/>
            </p:nvSpPr>
            <p:spPr>
              <a:xfrm>
                <a:off x="533400" y="710651"/>
                <a:ext cx="161926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32" name="Rectangle 331"/>
              <p:cNvSpPr/>
              <p:nvPr/>
            </p:nvSpPr>
            <p:spPr>
              <a:xfrm>
                <a:off x="533400" y="1047464"/>
                <a:ext cx="161926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533400" y="2981325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34" name="Rectangle 333"/>
              <p:cNvSpPr/>
              <p:nvPr/>
            </p:nvSpPr>
            <p:spPr>
              <a:xfrm>
                <a:off x="533400" y="1371315"/>
                <a:ext cx="161926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335" name="Rectangle 334"/>
              <p:cNvSpPr/>
              <p:nvPr/>
            </p:nvSpPr>
            <p:spPr>
              <a:xfrm>
                <a:off x="533400" y="3305175"/>
                <a:ext cx="161925" cy="161925"/>
              </a:xfrm>
              <a:prstGeom prst="rect">
                <a:avLst/>
              </a:prstGeom>
              <a:solidFill>
                <a:schemeClr val="tx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grpSp>
            <p:nvGrpSpPr>
              <p:cNvPr id="336" name="Group 335"/>
              <p:cNvGrpSpPr/>
              <p:nvPr/>
            </p:nvGrpSpPr>
            <p:grpSpPr>
              <a:xfrm>
                <a:off x="228600" y="1838325"/>
                <a:ext cx="215900" cy="215900"/>
                <a:chOff x="0" y="0"/>
                <a:chExt cx="215900" cy="215900"/>
              </a:xfrm>
            </p:grpSpPr>
            <p:sp>
              <p:nvSpPr>
                <p:cNvPr id="337" name="Rectangle 336"/>
                <p:cNvSpPr/>
                <p:nvPr/>
              </p:nvSpPr>
              <p:spPr>
                <a:xfrm>
                  <a:off x="0" y="0"/>
                  <a:ext cx="215900" cy="215900"/>
                </a:xfrm>
                <a:prstGeom prst="rect">
                  <a:avLst/>
                </a:prstGeom>
                <a:solidFill>
                  <a:srgbClr val="FF00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sv-SE"/>
                </a:p>
              </p:txBody>
            </p:sp>
            <p:sp>
              <p:nvSpPr>
                <p:cNvPr id="338" name="Rectangle 337"/>
                <p:cNvSpPr/>
                <p:nvPr/>
              </p:nvSpPr>
              <p:spPr>
                <a:xfrm>
                  <a:off x="28575" y="28575"/>
                  <a:ext cx="161925" cy="161925"/>
                </a:xfrm>
                <a:prstGeom prst="rect">
                  <a:avLst/>
                </a:prstGeom>
                <a:solidFill>
                  <a:schemeClr val="tx1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sv-SE"/>
                </a:p>
              </p:txBody>
            </p:sp>
          </p:grpSp>
        </p:grpSp>
        <p:sp>
          <p:nvSpPr>
            <p:cNvPr id="317" name="Rectangle 316"/>
            <p:cNvSpPr/>
            <p:nvPr/>
          </p:nvSpPr>
          <p:spPr>
            <a:xfrm>
              <a:off x="0" y="3048000"/>
              <a:ext cx="3905885" cy="555253"/>
            </a:xfrm>
            <a:prstGeom prst="rect">
              <a:avLst/>
            </a:prstGeom>
            <a:solidFill>
              <a:srgbClr val="558ED5">
                <a:alpha val="69804"/>
              </a:srgb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18" name="Rectangle 317"/>
            <p:cNvSpPr/>
            <p:nvPr/>
          </p:nvSpPr>
          <p:spPr>
            <a:xfrm>
              <a:off x="1924050" y="55245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19" name="Rectangle 318"/>
            <p:cNvSpPr/>
            <p:nvPr/>
          </p:nvSpPr>
          <p:spPr>
            <a:xfrm>
              <a:off x="1924050" y="790575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20" name="Rectangle 319"/>
            <p:cNvSpPr/>
            <p:nvPr/>
          </p:nvSpPr>
          <p:spPr>
            <a:xfrm>
              <a:off x="1924050" y="2705100"/>
              <a:ext cx="118996" cy="118983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21" name="Rectangle 320"/>
            <p:cNvSpPr/>
            <p:nvPr/>
          </p:nvSpPr>
          <p:spPr>
            <a:xfrm>
              <a:off x="0" y="0"/>
              <a:ext cx="3905885" cy="555253"/>
            </a:xfrm>
            <a:prstGeom prst="rect">
              <a:avLst/>
            </a:prstGeom>
            <a:solidFill>
              <a:srgbClr val="558ED5">
                <a:alpha val="69804"/>
              </a:srgb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22" name="Rectangle 321"/>
            <p:cNvSpPr/>
            <p:nvPr/>
          </p:nvSpPr>
          <p:spPr>
            <a:xfrm>
              <a:off x="3133725" y="561975"/>
              <a:ext cx="118745" cy="11874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23" name="Rectangle 322"/>
            <p:cNvSpPr/>
            <p:nvPr/>
          </p:nvSpPr>
          <p:spPr>
            <a:xfrm>
              <a:off x="3486150" y="561975"/>
              <a:ext cx="118745" cy="11874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708059" y="2126216"/>
            <a:ext cx="4965121" cy="2636596"/>
            <a:chOff x="1708059" y="2126216"/>
            <a:chExt cx="4965121" cy="2636596"/>
          </a:xfrm>
        </p:grpSpPr>
        <p:sp>
          <p:nvSpPr>
            <p:cNvPr id="3" name="Oval 2"/>
            <p:cNvSpPr/>
            <p:nvPr/>
          </p:nvSpPr>
          <p:spPr bwMode="auto">
            <a:xfrm>
              <a:off x="1719747" y="4154054"/>
              <a:ext cx="381000" cy="572010"/>
            </a:xfrm>
            <a:prstGeom prst="ellips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47" name="Oval 146"/>
            <p:cNvSpPr/>
            <p:nvPr/>
          </p:nvSpPr>
          <p:spPr bwMode="auto">
            <a:xfrm>
              <a:off x="5817802" y="4190802"/>
              <a:ext cx="852201" cy="572010"/>
            </a:xfrm>
            <a:prstGeom prst="ellips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48" name="Oval 147"/>
            <p:cNvSpPr/>
            <p:nvPr/>
          </p:nvSpPr>
          <p:spPr bwMode="auto">
            <a:xfrm>
              <a:off x="1708059" y="2126216"/>
              <a:ext cx="381000" cy="572010"/>
            </a:xfrm>
            <a:prstGeom prst="ellips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49" name="Oval 148"/>
            <p:cNvSpPr/>
            <p:nvPr/>
          </p:nvSpPr>
          <p:spPr bwMode="auto">
            <a:xfrm>
              <a:off x="5820979" y="2145884"/>
              <a:ext cx="852201" cy="572010"/>
            </a:xfrm>
            <a:prstGeom prst="ellips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418398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Prelab</a:t>
            </a:r>
            <a:r>
              <a:rPr lang="sv-SE" dirty="0" smtClean="0"/>
              <a:t> 3 layout templates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41" name="Rectangle 1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42" name="Rectangle 136"/>
          <p:cNvSpPr>
            <a:spLocks noChangeArrowheads="1"/>
          </p:cNvSpPr>
          <p:nvPr/>
        </p:nvSpPr>
        <p:spPr bwMode="auto">
          <a:xfrm>
            <a:off x="0" y="3381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43" name="Rectangle 137"/>
          <p:cNvSpPr>
            <a:spLocks noChangeArrowheads="1"/>
          </p:cNvSpPr>
          <p:nvPr/>
        </p:nvSpPr>
        <p:spPr bwMode="auto">
          <a:xfrm>
            <a:off x="0" y="6319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35" y="1687327"/>
            <a:ext cx="3515702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447" y="1687327"/>
            <a:ext cx="4071367" cy="3574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0456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55587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Physical layers </a:t>
            </a:r>
            <a:r>
              <a:rPr lang="en-US" dirty="0" smtClean="0"/>
              <a:t>in your layout:</a:t>
            </a:r>
          </a:p>
          <a:p>
            <a:pPr lvl="1"/>
            <a:r>
              <a:rPr lang="en-US" dirty="0" smtClean="0">
                <a:solidFill>
                  <a:srgbClr val="FF8000"/>
                </a:solidFill>
              </a:rPr>
              <a:t>N-well (NW)</a:t>
            </a:r>
          </a:p>
          <a:p>
            <a:pPr lvl="1"/>
            <a:r>
              <a:rPr lang="en-US" dirty="0" smtClean="0">
                <a:solidFill>
                  <a:srgbClr val="00FF00"/>
                </a:solidFill>
              </a:rPr>
              <a:t>Diffusion/Active (OD)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Poly (PO)</a:t>
            </a:r>
          </a:p>
          <a:p>
            <a:pPr lvl="1"/>
            <a:r>
              <a:rPr lang="en-US" b="1" dirty="0" smtClean="0">
                <a:solidFill>
                  <a:srgbClr val="3366FF"/>
                </a:solidFill>
              </a:rPr>
              <a:t>Metal-1 (M1)</a:t>
            </a:r>
          </a:p>
          <a:p>
            <a:pPr lvl="1"/>
            <a:r>
              <a:rPr lang="en-US" dirty="0" smtClean="0"/>
              <a:t>Contact hole (CO)</a:t>
            </a:r>
          </a:p>
          <a:p>
            <a:r>
              <a:rPr lang="en-US" b="1" dirty="0" smtClean="0"/>
              <a:t>Non-physical layers</a:t>
            </a:r>
            <a:r>
              <a:rPr lang="en-US" dirty="0" smtClean="0"/>
              <a:t> required in your layout:</a:t>
            </a:r>
          </a:p>
          <a:p>
            <a:pPr lvl="1"/>
            <a:r>
              <a:rPr lang="en-US" dirty="0" smtClean="0"/>
              <a:t>P-select (PPLUS) </a:t>
            </a:r>
            <a:r>
              <a:rPr lang="en-US" dirty="0" smtClean="0">
                <a:solidFill>
                  <a:srgbClr val="FF6FCF"/>
                </a:solidFill>
              </a:rPr>
              <a:t>(pink dots)</a:t>
            </a:r>
          </a:p>
          <a:p>
            <a:pPr lvl="1"/>
            <a:r>
              <a:rPr lang="en-US" dirty="0" smtClean="0"/>
              <a:t>N-select (NPLUS) </a:t>
            </a:r>
            <a:r>
              <a:rPr lang="en-US" dirty="0" smtClean="0">
                <a:solidFill>
                  <a:srgbClr val="FFFF00"/>
                </a:solidFill>
              </a:rPr>
              <a:t>(yellow dots)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Integrated Circuit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616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46" name="Rectangle 42"/>
          <p:cNvSpPr>
            <a:spLocks noChangeArrowheads="1"/>
          </p:cNvSpPr>
          <p:nvPr/>
        </p:nvSpPr>
        <p:spPr bwMode="auto">
          <a:xfrm>
            <a:off x="259200" y="4154400"/>
            <a:ext cx="6426200" cy="631825"/>
          </a:xfrm>
          <a:prstGeom prst="rect">
            <a:avLst/>
          </a:prstGeom>
          <a:solidFill>
            <a:srgbClr val="FCF3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21" name="Rectangle 39"/>
          <p:cNvSpPr>
            <a:spLocks noChangeArrowheads="1"/>
          </p:cNvSpPr>
          <p:nvPr/>
        </p:nvSpPr>
        <p:spPr bwMode="auto">
          <a:xfrm>
            <a:off x="3484563" y="2290763"/>
            <a:ext cx="2890838" cy="1112837"/>
          </a:xfrm>
          <a:prstGeom prst="rect">
            <a:avLst/>
          </a:prstGeom>
          <a:solidFill>
            <a:srgbClr val="CC9900"/>
          </a:solidFill>
          <a:ln w="19050">
            <a:solidFill>
              <a:srgbClr val="CC99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21600" y="2538000"/>
            <a:ext cx="5100637" cy="2252663"/>
            <a:chOff x="921600" y="2538000"/>
            <a:chExt cx="5100637" cy="2252663"/>
          </a:xfrm>
        </p:grpSpPr>
        <p:sp>
          <p:nvSpPr>
            <p:cNvPr id="4215" name="Rectangle 79"/>
            <p:cNvSpPr>
              <a:spLocks noChangeArrowheads="1"/>
            </p:cNvSpPr>
            <p:nvPr/>
          </p:nvSpPr>
          <p:spPr bwMode="auto">
            <a:xfrm>
              <a:off x="977162" y="2538000"/>
              <a:ext cx="2187575" cy="612775"/>
            </a:xfrm>
            <a:prstGeom prst="rect">
              <a:avLst/>
            </a:prstGeom>
            <a:solidFill>
              <a:srgbClr val="33CC33"/>
            </a:solidFill>
            <a:ln w="19050">
              <a:solidFill>
                <a:srgbClr val="33CC33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6" name="Rectangle 106"/>
            <p:cNvSpPr>
              <a:spLocks noChangeArrowheads="1"/>
            </p:cNvSpPr>
            <p:nvPr/>
          </p:nvSpPr>
          <p:spPr bwMode="auto">
            <a:xfrm>
              <a:off x="3834662" y="2538000"/>
              <a:ext cx="2187575" cy="612775"/>
            </a:xfrm>
            <a:prstGeom prst="rect">
              <a:avLst/>
            </a:prstGeom>
            <a:solidFill>
              <a:srgbClr val="33CC33"/>
            </a:solidFill>
            <a:ln w="19050">
              <a:solidFill>
                <a:srgbClr val="33CC33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7" name="Rectangle 36"/>
            <p:cNvSpPr>
              <a:spLocks noChangeArrowheads="1"/>
            </p:cNvSpPr>
            <p:nvPr/>
          </p:nvSpPr>
          <p:spPr bwMode="auto">
            <a:xfrm>
              <a:off x="3766400" y="4611275"/>
              <a:ext cx="2235200" cy="179388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8" name="Rectangle 37"/>
            <p:cNvSpPr>
              <a:spLocks noChangeArrowheads="1"/>
            </p:cNvSpPr>
            <p:nvPr/>
          </p:nvSpPr>
          <p:spPr bwMode="auto">
            <a:xfrm>
              <a:off x="921600" y="4611275"/>
              <a:ext cx="2201862" cy="179388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-266700"/>
            <a:ext cx="8785225" cy="1143000"/>
          </a:xfrm>
        </p:spPr>
        <p:txBody>
          <a:bodyPr/>
          <a:lstStyle/>
          <a:p>
            <a:r>
              <a:rPr lang="sv-SE" altLang="sv-SE" smtClean="0"/>
              <a:t>CMOS Layout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479800" y="4800600"/>
            <a:ext cx="2894013" cy="965200"/>
            <a:chOff x="3479800" y="4800600"/>
            <a:chExt cx="2894013" cy="965200"/>
          </a:xfrm>
          <a:solidFill>
            <a:srgbClr val="CC9900"/>
          </a:solidFill>
        </p:grpSpPr>
        <p:sp>
          <p:nvSpPr>
            <p:cNvPr id="4222" name="Rectangle 43"/>
            <p:cNvSpPr>
              <a:spLocks noChangeArrowheads="1"/>
            </p:cNvSpPr>
            <p:nvPr/>
          </p:nvSpPr>
          <p:spPr bwMode="auto">
            <a:xfrm>
              <a:off x="3479800" y="4800600"/>
              <a:ext cx="2894013" cy="965200"/>
            </a:xfrm>
            <a:prstGeom prst="rect">
              <a:avLst/>
            </a:prstGeom>
            <a:grpFill/>
            <a:ln w="19050">
              <a:solidFill>
                <a:srgbClr val="CC9900"/>
              </a:solidFill>
              <a:miter lim="800000"/>
              <a:headEnd/>
              <a:tailEnd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5151" name="Rectangle 47"/>
            <p:cNvSpPr>
              <a:spLocks noChangeArrowheads="1"/>
            </p:cNvSpPr>
            <p:nvPr/>
          </p:nvSpPr>
          <p:spPr bwMode="auto">
            <a:xfrm>
              <a:off x="4140200" y="5387975"/>
              <a:ext cx="463550" cy="212725"/>
            </a:xfrm>
            <a:prstGeom prst="rect">
              <a:avLst/>
            </a:prstGeom>
            <a:grpFill/>
            <a:ln w="9525">
              <a:solidFill>
                <a:srgbClr val="CC9900"/>
              </a:solidFill>
              <a:miter lim="800000"/>
              <a:headEnd/>
              <a:tailEnd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 dirty="0">
                  <a:solidFill>
                    <a:srgbClr val="000000"/>
                  </a:solidFill>
                  <a:latin typeface="Geneva"/>
                </a:rPr>
                <a:t>n-well</a:t>
              </a:r>
              <a:endParaRPr lang="sv-SE" altLang="sv-SE" sz="14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162"/>
          <p:cNvGrpSpPr>
            <a:grpSpLocks/>
          </p:cNvGrpSpPr>
          <p:nvPr/>
        </p:nvGrpSpPr>
        <p:grpSpPr bwMode="auto">
          <a:xfrm>
            <a:off x="4851400" y="4916488"/>
            <a:ext cx="1006475" cy="1201737"/>
            <a:chOff x="3056" y="3097"/>
            <a:chExt cx="634" cy="757"/>
          </a:xfrm>
        </p:grpSpPr>
        <p:sp>
          <p:nvSpPr>
            <p:cNvPr id="4213" name="Rectangle 67"/>
            <p:cNvSpPr>
              <a:spLocks noChangeArrowheads="1"/>
            </p:cNvSpPr>
            <p:nvPr/>
          </p:nvSpPr>
          <p:spPr bwMode="auto">
            <a:xfrm>
              <a:off x="3056" y="3720"/>
              <a:ext cx="63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VDD-contact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4" name="Line 68"/>
            <p:cNvSpPr>
              <a:spLocks noChangeShapeType="1"/>
            </p:cNvSpPr>
            <p:nvPr/>
          </p:nvSpPr>
          <p:spPr bwMode="auto">
            <a:xfrm flipV="1">
              <a:off x="3596" y="3097"/>
              <a:ext cx="46" cy="6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110" name="Group 160"/>
          <p:cNvGrpSpPr>
            <a:grpSpLocks/>
          </p:cNvGrpSpPr>
          <p:nvPr/>
        </p:nvGrpSpPr>
        <p:grpSpPr bwMode="auto">
          <a:xfrm>
            <a:off x="266699" y="4799014"/>
            <a:ext cx="6508751" cy="1319212"/>
            <a:chOff x="168" y="3023"/>
            <a:chExt cx="4040" cy="1009"/>
          </a:xfrm>
        </p:grpSpPr>
        <p:sp>
          <p:nvSpPr>
            <p:cNvPr id="4211" name="Rectangle 46"/>
            <p:cNvSpPr>
              <a:spLocks noChangeArrowheads="1"/>
            </p:cNvSpPr>
            <p:nvPr/>
          </p:nvSpPr>
          <p:spPr bwMode="auto">
            <a:xfrm>
              <a:off x="672" y="3801"/>
              <a:ext cx="115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 dirty="0" smtClean="0">
                  <a:solidFill>
                    <a:srgbClr val="000000"/>
                  </a:solidFill>
                  <a:latin typeface="Geneva"/>
                </a:rPr>
                <a:t>p-type silicon substrate</a:t>
              </a:r>
              <a:endParaRPr lang="sv-SE" altLang="sv-SE" sz="14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2" name="Rectangle 74"/>
            <p:cNvSpPr>
              <a:spLocks noChangeArrowheads="1"/>
            </p:cNvSpPr>
            <p:nvPr/>
          </p:nvSpPr>
          <p:spPr bwMode="auto">
            <a:xfrm>
              <a:off x="168" y="3023"/>
              <a:ext cx="4040" cy="1009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111" name="Rectangle 28"/>
          <p:cNvSpPr>
            <a:spLocks noChangeArrowheads="1"/>
          </p:cNvSpPr>
          <p:nvPr/>
        </p:nvSpPr>
        <p:spPr bwMode="auto">
          <a:xfrm>
            <a:off x="3449638" y="714375"/>
            <a:ext cx="13811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1400" b="0">
                <a:solidFill>
                  <a:srgbClr val="000000"/>
                </a:solidFill>
                <a:latin typeface="Geneva"/>
              </a:rPr>
              <a:t>in</a:t>
            </a:r>
            <a:endParaRPr lang="sv-SE" altLang="sv-SE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7" name="Group 170"/>
          <p:cNvGrpSpPr>
            <a:grpSpLocks/>
          </p:cNvGrpSpPr>
          <p:nvPr/>
        </p:nvGrpSpPr>
        <p:grpSpPr bwMode="auto">
          <a:xfrm>
            <a:off x="923925" y="4803775"/>
            <a:ext cx="4441825" cy="304800"/>
            <a:chOff x="594" y="3144"/>
            <a:chExt cx="2798" cy="192"/>
          </a:xfrm>
        </p:grpSpPr>
        <p:grpSp>
          <p:nvGrpSpPr>
            <p:cNvPr id="4203" name="Group 156"/>
            <p:cNvGrpSpPr>
              <a:grpSpLocks/>
            </p:cNvGrpSpPr>
            <p:nvPr/>
          </p:nvGrpSpPr>
          <p:grpSpPr bwMode="auto">
            <a:xfrm>
              <a:off x="594" y="3144"/>
              <a:ext cx="2798" cy="192"/>
              <a:chOff x="594" y="3032"/>
              <a:chExt cx="2798" cy="192"/>
            </a:xfrm>
          </p:grpSpPr>
          <p:sp>
            <p:nvSpPr>
              <p:cNvPr id="4208" name="AutoShape 94"/>
              <p:cNvSpPr>
                <a:spLocks/>
              </p:cNvSpPr>
              <p:nvPr/>
            </p:nvSpPr>
            <p:spPr bwMode="auto">
              <a:xfrm rot="5400000">
                <a:off x="684" y="2942"/>
                <a:ext cx="192" cy="372"/>
              </a:xfrm>
              <a:prstGeom prst="rightBracket">
                <a:avLst>
                  <a:gd name="adj" fmla="val 22281"/>
                </a:avLst>
              </a:prstGeom>
              <a:solidFill>
                <a:srgbClr val="33CC33"/>
              </a:solidFill>
              <a:ln w="12700">
                <a:solidFill>
                  <a:srgbClr val="33CC33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09" name="AutoShape 116"/>
              <p:cNvSpPr>
                <a:spLocks/>
              </p:cNvSpPr>
              <p:nvPr/>
            </p:nvSpPr>
            <p:spPr bwMode="auto">
              <a:xfrm rot="5400000">
                <a:off x="2517" y="2916"/>
                <a:ext cx="192" cy="424"/>
              </a:xfrm>
              <a:prstGeom prst="rightBracket">
                <a:avLst>
                  <a:gd name="adj" fmla="val 25672"/>
                </a:avLst>
              </a:prstGeom>
              <a:solidFill>
                <a:srgbClr val="33CC33"/>
              </a:solidFill>
              <a:ln w="12700">
                <a:solidFill>
                  <a:srgbClr val="33CC33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10" name="AutoShape 117"/>
              <p:cNvSpPr>
                <a:spLocks/>
              </p:cNvSpPr>
              <p:nvPr/>
            </p:nvSpPr>
            <p:spPr bwMode="auto">
              <a:xfrm rot="5400000">
                <a:off x="3124" y="2956"/>
                <a:ext cx="192" cy="344"/>
              </a:xfrm>
              <a:prstGeom prst="rightBracket">
                <a:avLst>
                  <a:gd name="adj" fmla="val 20828"/>
                </a:avLst>
              </a:prstGeom>
              <a:solidFill>
                <a:srgbClr val="33CC33"/>
              </a:solidFill>
              <a:ln w="12700">
                <a:solidFill>
                  <a:srgbClr val="33CC33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4204" name="Group 167"/>
            <p:cNvGrpSpPr>
              <a:grpSpLocks/>
            </p:cNvGrpSpPr>
            <p:nvPr/>
          </p:nvGrpSpPr>
          <p:grpSpPr bwMode="auto">
            <a:xfrm>
              <a:off x="700" y="3161"/>
              <a:ext cx="2579" cy="134"/>
              <a:chOff x="700" y="3049"/>
              <a:chExt cx="2579" cy="134"/>
            </a:xfrm>
          </p:grpSpPr>
          <p:sp>
            <p:nvSpPr>
              <p:cNvPr id="4205" name="Rectangle 90"/>
              <p:cNvSpPr>
                <a:spLocks noChangeArrowheads="1"/>
              </p:cNvSpPr>
              <p:nvPr/>
            </p:nvSpPr>
            <p:spPr bwMode="auto">
              <a:xfrm>
                <a:off x="2564" y="3049"/>
                <a:ext cx="127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sv-SE" sz="1400" b="0">
                    <a:solidFill>
                      <a:srgbClr val="000000"/>
                    </a:solidFill>
                    <a:latin typeface="Geneva"/>
                  </a:rPr>
                  <a:t>p+</a:t>
                </a:r>
                <a:endParaRPr lang="sv-SE" altLang="sv-SE" sz="1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06" name="Rectangle 91"/>
              <p:cNvSpPr>
                <a:spLocks noChangeArrowheads="1"/>
              </p:cNvSpPr>
              <p:nvPr/>
            </p:nvSpPr>
            <p:spPr bwMode="auto">
              <a:xfrm>
                <a:off x="3152" y="3049"/>
                <a:ext cx="127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sv-SE" sz="1400" b="0" dirty="0">
                    <a:solidFill>
                      <a:srgbClr val="000000"/>
                    </a:solidFill>
                    <a:latin typeface="Geneva"/>
                  </a:rPr>
                  <a:t>p+</a:t>
                </a:r>
                <a:endParaRPr lang="sv-SE" altLang="sv-SE" sz="1400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07" name="Rectangle 120"/>
              <p:cNvSpPr>
                <a:spLocks noChangeArrowheads="1"/>
              </p:cNvSpPr>
              <p:nvPr/>
            </p:nvSpPr>
            <p:spPr bwMode="auto">
              <a:xfrm>
                <a:off x="700" y="3049"/>
                <a:ext cx="127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sv-SE" sz="1400" b="0">
                    <a:solidFill>
                      <a:srgbClr val="000000"/>
                    </a:solidFill>
                    <a:latin typeface="Geneva"/>
                  </a:rPr>
                  <a:t>p+</a:t>
                </a:r>
                <a:endParaRPr lang="sv-SE" altLang="sv-SE" sz="1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1" name="Group 189"/>
          <p:cNvGrpSpPr>
            <a:grpSpLocks/>
          </p:cNvGrpSpPr>
          <p:nvPr/>
        </p:nvGrpSpPr>
        <p:grpSpPr bwMode="auto">
          <a:xfrm>
            <a:off x="1520825" y="4803775"/>
            <a:ext cx="4457700" cy="304800"/>
            <a:chOff x="958" y="3032"/>
            <a:chExt cx="2808" cy="192"/>
          </a:xfrm>
        </p:grpSpPr>
        <p:sp>
          <p:nvSpPr>
            <p:cNvPr id="4194" name="AutoShape 114"/>
            <p:cNvSpPr>
              <a:spLocks/>
            </p:cNvSpPr>
            <p:nvPr/>
          </p:nvSpPr>
          <p:spPr bwMode="auto">
            <a:xfrm rot="5400000">
              <a:off x="1041" y="2949"/>
              <a:ext cx="192" cy="357"/>
            </a:xfrm>
            <a:prstGeom prst="rightBracket">
              <a:avLst>
                <a:gd name="adj" fmla="val 21615"/>
              </a:avLst>
            </a:prstGeom>
            <a:solidFill>
              <a:srgbClr val="33CC33"/>
            </a:solidFill>
            <a:ln w="12700">
              <a:solidFill>
                <a:srgbClr val="33CC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5" name="AutoShape 115"/>
            <p:cNvSpPr>
              <a:spLocks/>
            </p:cNvSpPr>
            <p:nvPr/>
          </p:nvSpPr>
          <p:spPr bwMode="auto">
            <a:xfrm rot="5400000">
              <a:off x="1659" y="2919"/>
              <a:ext cx="192" cy="418"/>
            </a:xfrm>
            <a:prstGeom prst="rightBracket">
              <a:avLst>
                <a:gd name="adj" fmla="val 25309"/>
              </a:avLst>
            </a:prstGeom>
            <a:solidFill>
              <a:srgbClr val="33CC33"/>
            </a:solidFill>
            <a:ln w="12700">
              <a:solidFill>
                <a:srgbClr val="33CC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6" name="AutoShape 118"/>
            <p:cNvSpPr>
              <a:spLocks/>
            </p:cNvSpPr>
            <p:nvPr/>
          </p:nvSpPr>
          <p:spPr bwMode="auto">
            <a:xfrm rot="5400000">
              <a:off x="3479" y="2937"/>
              <a:ext cx="192" cy="382"/>
            </a:xfrm>
            <a:prstGeom prst="rightBracket">
              <a:avLst>
                <a:gd name="adj" fmla="val 23129"/>
              </a:avLst>
            </a:prstGeom>
            <a:solidFill>
              <a:srgbClr val="33CC33"/>
            </a:solidFill>
            <a:ln w="12700">
              <a:solidFill>
                <a:srgbClr val="33CC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7" name="Rectangle 81"/>
            <p:cNvSpPr>
              <a:spLocks noChangeArrowheads="1"/>
            </p:cNvSpPr>
            <p:nvPr/>
          </p:nvSpPr>
          <p:spPr bwMode="auto">
            <a:xfrm>
              <a:off x="3522" y="3049"/>
              <a:ext cx="12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n+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8" name="Rectangle 119"/>
            <p:cNvSpPr>
              <a:spLocks noChangeArrowheads="1"/>
            </p:cNvSpPr>
            <p:nvPr/>
          </p:nvSpPr>
          <p:spPr bwMode="auto">
            <a:xfrm>
              <a:off x="1658" y="3049"/>
              <a:ext cx="12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n+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9" name="Rectangle 121"/>
            <p:cNvSpPr>
              <a:spLocks noChangeArrowheads="1"/>
            </p:cNvSpPr>
            <p:nvPr/>
          </p:nvSpPr>
          <p:spPr bwMode="auto">
            <a:xfrm>
              <a:off x="1072" y="3049"/>
              <a:ext cx="12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n+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3" name="Group 163"/>
          <p:cNvGrpSpPr>
            <a:grpSpLocks/>
          </p:cNvGrpSpPr>
          <p:nvPr/>
        </p:nvGrpSpPr>
        <p:grpSpPr bwMode="auto">
          <a:xfrm>
            <a:off x="511175" y="5119688"/>
            <a:ext cx="987425" cy="598487"/>
            <a:chOff x="322" y="3225"/>
            <a:chExt cx="622" cy="377"/>
          </a:xfrm>
        </p:grpSpPr>
        <p:sp>
          <p:nvSpPr>
            <p:cNvPr id="4189" name="Rectangle 65"/>
            <p:cNvSpPr>
              <a:spLocks noChangeArrowheads="1"/>
            </p:cNvSpPr>
            <p:nvPr/>
          </p:nvSpPr>
          <p:spPr bwMode="auto">
            <a:xfrm>
              <a:off x="322" y="3468"/>
              <a:ext cx="62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 dirty="0">
                  <a:solidFill>
                    <a:srgbClr val="000000"/>
                  </a:solidFill>
                  <a:latin typeface="Geneva"/>
                </a:rPr>
                <a:t>VSS-contact</a:t>
              </a:r>
              <a:endParaRPr lang="sv-SE" altLang="sv-SE" sz="14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0" name="Line 66"/>
            <p:cNvSpPr>
              <a:spLocks noChangeShapeType="1"/>
            </p:cNvSpPr>
            <p:nvPr/>
          </p:nvSpPr>
          <p:spPr bwMode="auto">
            <a:xfrm flipV="1">
              <a:off x="863" y="3225"/>
              <a:ext cx="15" cy="25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117" name="Line 11"/>
          <p:cNvSpPr>
            <a:spLocks noChangeShapeType="1"/>
          </p:cNvSpPr>
          <p:nvPr/>
        </p:nvSpPr>
        <p:spPr bwMode="auto">
          <a:xfrm flipV="1">
            <a:off x="1208088" y="1227138"/>
            <a:ext cx="4762" cy="6270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8" name="Line 12"/>
          <p:cNvSpPr>
            <a:spLocks noChangeShapeType="1"/>
          </p:cNvSpPr>
          <p:nvPr/>
        </p:nvSpPr>
        <p:spPr bwMode="auto">
          <a:xfrm flipH="1" flipV="1">
            <a:off x="5697538" y="1227138"/>
            <a:ext cx="7937" cy="6270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9" name="Line 15"/>
          <p:cNvSpPr>
            <a:spLocks noChangeShapeType="1"/>
          </p:cNvSpPr>
          <p:nvPr/>
        </p:nvSpPr>
        <p:spPr bwMode="auto">
          <a:xfrm>
            <a:off x="2457450" y="1504950"/>
            <a:ext cx="194786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0" name="Line 23"/>
          <p:cNvSpPr>
            <a:spLocks noChangeShapeType="1"/>
          </p:cNvSpPr>
          <p:nvPr/>
        </p:nvSpPr>
        <p:spPr bwMode="auto">
          <a:xfrm flipV="1">
            <a:off x="4595813" y="1022350"/>
            <a:ext cx="3175" cy="2873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1" name="Line 24"/>
          <p:cNvSpPr>
            <a:spLocks noChangeShapeType="1"/>
          </p:cNvSpPr>
          <p:nvPr/>
        </p:nvSpPr>
        <p:spPr bwMode="auto">
          <a:xfrm>
            <a:off x="2235200" y="1025525"/>
            <a:ext cx="237013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2" name="Line 25"/>
          <p:cNvSpPr>
            <a:spLocks noChangeShapeType="1"/>
          </p:cNvSpPr>
          <p:nvPr/>
        </p:nvSpPr>
        <p:spPr bwMode="auto">
          <a:xfrm>
            <a:off x="2044700" y="1322388"/>
            <a:ext cx="43180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3" name="Line 26"/>
          <p:cNvSpPr>
            <a:spLocks noChangeShapeType="1"/>
          </p:cNvSpPr>
          <p:nvPr/>
        </p:nvSpPr>
        <p:spPr bwMode="auto">
          <a:xfrm>
            <a:off x="4395788" y="1322388"/>
            <a:ext cx="43180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4" name="Line 27"/>
          <p:cNvSpPr>
            <a:spLocks noChangeShapeType="1"/>
          </p:cNvSpPr>
          <p:nvPr/>
        </p:nvSpPr>
        <p:spPr bwMode="auto">
          <a:xfrm flipV="1">
            <a:off x="3400425" y="868363"/>
            <a:ext cx="4763" cy="1444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3400425" y="1504950"/>
            <a:ext cx="4763" cy="1936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6" name="Rectangle 30"/>
          <p:cNvSpPr>
            <a:spLocks noChangeArrowheads="1"/>
          </p:cNvSpPr>
          <p:nvPr/>
        </p:nvSpPr>
        <p:spPr bwMode="auto">
          <a:xfrm>
            <a:off x="3449638" y="1533525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1400" b="0" dirty="0" smtClean="0">
                <a:solidFill>
                  <a:srgbClr val="000000"/>
                </a:solidFill>
                <a:latin typeface="Geneva"/>
              </a:rPr>
              <a:t>out</a:t>
            </a:r>
            <a:endParaRPr lang="sv-SE" altLang="sv-SE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7" name="Oval 31"/>
          <p:cNvSpPr>
            <a:spLocks noChangeArrowheads="1"/>
          </p:cNvSpPr>
          <p:nvPr/>
        </p:nvSpPr>
        <p:spPr bwMode="auto">
          <a:xfrm>
            <a:off x="4524375" y="1158875"/>
            <a:ext cx="147638" cy="150813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8" name="Line 130"/>
          <p:cNvSpPr>
            <a:spLocks noChangeShapeType="1"/>
          </p:cNvSpPr>
          <p:nvPr/>
        </p:nvSpPr>
        <p:spPr bwMode="auto">
          <a:xfrm flipV="1">
            <a:off x="2246313" y="1038225"/>
            <a:ext cx="3175" cy="2778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9" name="Line 164"/>
          <p:cNvSpPr>
            <a:spLocks noChangeShapeType="1"/>
          </p:cNvSpPr>
          <p:nvPr/>
        </p:nvSpPr>
        <p:spPr bwMode="auto">
          <a:xfrm>
            <a:off x="4800600" y="1498600"/>
            <a:ext cx="901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v-SE"/>
          </a:p>
        </p:txBody>
      </p:sp>
      <p:grpSp>
        <p:nvGrpSpPr>
          <p:cNvPr id="14" name="Group 128"/>
          <p:cNvGrpSpPr>
            <a:grpSpLocks/>
          </p:cNvGrpSpPr>
          <p:nvPr/>
        </p:nvGrpSpPr>
        <p:grpSpPr bwMode="auto">
          <a:xfrm>
            <a:off x="1162050" y="4152900"/>
            <a:ext cx="4584700" cy="633413"/>
            <a:chOff x="676" y="718"/>
            <a:chExt cx="2888" cy="415"/>
          </a:xfrm>
        </p:grpSpPr>
        <p:sp>
          <p:nvSpPr>
            <p:cNvPr id="4183" name="Rectangle 122"/>
            <p:cNvSpPr>
              <a:spLocks noChangeArrowheads="1"/>
            </p:cNvSpPr>
            <p:nvPr/>
          </p:nvSpPr>
          <p:spPr bwMode="auto">
            <a:xfrm>
              <a:off x="3092" y="718"/>
              <a:ext cx="116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4" name="Rectangle 123"/>
            <p:cNvSpPr>
              <a:spLocks noChangeArrowheads="1"/>
            </p:cNvSpPr>
            <p:nvPr/>
          </p:nvSpPr>
          <p:spPr bwMode="auto">
            <a:xfrm>
              <a:off x="3456" y="718"/>
              <a:ext cx="108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5" name="Rectangle 124"/>
            <p:cNvSpPr>
              <a:spLocks noChangeArrowheads="1"/>
            </p:cNvSpPr>
            <p:nvPr/>
          </p:nvSpPr>
          <p:spPr bwMode="auto">
            <a:xfrm>
              <a:off x="2515" y="718"/>
              <a:ext cx="108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6" name="Rectangle 125"/>
            <p:cNvSpPr>
              <a:spLocks noChangeArrowheads="1"/>
            </p:cNvSpPr>
            <p:nvPr/>
          </p:nvSpPr>
          <p:spPr bwMode="auto">
            <a:xfrm>
              <a:off x="1634" y="718"/>
              <a:ext cx="117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7" name="Rectangle 126"/>
            <p:cNvSpPr>
              <a:spLocks noChangeArrowheads="1"/>
            </p:cNvSpPr>
            <p:nvPr/>
          </p:nvSpPr>
          <p:spPr bwMode="auto">
            <a:xfrm>
              <a:off x="676" y="718"/>
              <a:ext cx="124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8" name="Rectangle 127"/>
            <p:cNvSpPr>
              <a:spLocks noChangeArrowheads="1"/>
            </p:cNvSpPr>
            <p:nvPr/>
          </p:nvSpPr>
          <p:spPr bwMode="auto">
            <a:xfrm>
              <a:off x="1040" y="718"/>
              <a:ext cx="108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915988" y="3784601"/>
            <a:ext cx="5089525" cy="1014413"/>
            <a:chOff x="915988" y="3784601"/>
            <a:chExt cx="5089525" cy="1014413"/>
          </a:xfrm>
        </p:grpSpPr>
        <p:sp>
          <p:nvSpPr>
            <p:cNvPr id="4157" name="Rectangle 70"/>
            <p:cNvSpPr>
              <a:spLocks noChangeArrowheads="1"/>
            </p:cNvSpPr>
            <p:nvPr/>
          </p:nvSpPr>
          <p:spPr bwMode="auto">
            <a:xfrm>
              <a:off x="2447925" y="3784601"/>
              <a:ext cx="1962150" cy="3540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58" name="Rectangle 73"/>
            <p:cNvSpPr>
              <a:spLocks noChangeArrowheads="1"/>
            </p:cNvSpPr>
            <p:nvPr/>
          </p:nvSpPr>
          <p:spPr bwMode="auto">
            <a:xfrm>
              <a:off x="915988" y="3784601"/>
              <a:ext cx="1101725" cy="3540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59" name="Rectangle 69"/>
            <p:cNvSpPr>
              <a:spLocks noChangeArrowheads="1"/>
            </p:cNvSpPr>
            <p:nvPr/>
          </p:nvSpPr>
          <p:spPr bwMode="auto">
            <a:xfrm>
              <a:off x="4903788" y="3784601"/>
              <a:ext cx="1101725" cy="3540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0" name="Rectangle 56"/>
            <p:cNvSpPr>
              <a:spLocks noChangeArrowheads="1"/>
            </p:cNvSpPr>
            <p:nvPr/>
          </p:nvSpPr>
          <p:spPr bwMode="auto">
            <a:xfrm>
              <a:off x="4987925" y="4140201"/>
              <a:ext cx="184150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1" name="Rectangle 57"/>
            <p:cNvSpPr>
              <a:spLocks noChangeArrowheads="1"/>
            </p:cNvSpPr>
            <p:nvPr/>
          </p:nvSpPr>
          <p:spPr bwMode="auto">
            <a:xfrm>
              <a:off x="5565775" y="4140201"/>
              <a:ext cx="171450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2" name="Rectangle 58"/>
            <p:cNvSpPr>
              <a:spLocks noChangeArrowheads="1"/>
            </p:cNvSpPr>
            <p:nvPr/>
          </p:nvSpPr>
          <p:spPr bwMode="auto">
            <a:xfrm>
              <a:off x="4071938" y="4140201"/>
              <a:ext cx="171450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3" name="Rectangle 59"/>
            <p:cNvSpPr>
              <a:spLocks noChangeArrowheads="1"/>
            </p:cNvSpPr>
            <p:nvPr/>
          </p:nvSpPr>
          <p:spPr bwMode="auto">
            <a:xfrm>
              <a:off x="2686089" y="4124324"/>
              <a:ext cx="185738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5" name="Rectangle 60"/>
            <p:cNvSpPr>
              <a:spLocks noChangeArrowheads="1"/>
            </p:cNvSpPr>
            <p:nvPr/>
          </p:nvSpPr>
          <p:spPr bwMode="auto">
            <a:xfrm>
              <a:off x="1730375" y="4140201"/>
              <a:ext cx="171450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4" name="Rectangle 61"/>
            <p:cNvSpPr>
              <a:spLocks noChangeArrowheads="1"/>
            </p:cNvSpPr>
            <p:nvPr/>
          </p:nvSpPr>
          <p:spPr bwMode="auto">
            <a:xfrm>
              <a:off x="1719263" y="4133350"/>
              <a:ext cx="196850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134" name="Rectangle 7"/>
          <p:cNvSpPr>
            <a:spLocks noChangeArrowheads="1"/>
          </p:cNvSpPr>
          <p:nvPr/>
        </p:nvSpPr>
        <p:spPr bwMode="auto">
          <a:xfrm>
            <a:off x="1066800" y="1876425"/>
            <a:ext cx="344488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1400" b="0">
                <a:solidFill>
                  <a:srgbClr val="000000"/>
                </a:solidFill>
                <a:latin typeface="Geneva"/>
              </a:rPr>
              <a:t>VSS</a:t>
            </a:r>
            <a:endParaRPr lang="sv-SE" altLang="sv-SE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5" name="Rectangle 53"/>
          <p:cNvSpPr>
            <a:spLocks noChangeArrowheads="1"/>
          </p:cNvSpPr>
          <p:nvPr/>
        </p:nvSpPr>
        <p:spPr bwMode="auto">
          <a:xfrm>
            <a:off x="5559425" y="1895475"/>
            <a:ext cx="376238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1400" b="0">
                <a:solidFill>
                  <a:srgbClr val="000000"/>
                </a:solidFill>
                <a:latin typeface="Geneva"/>
              </a:rPr>
              <a:t>VDD</a:t>
            </a:r>
            <a:endParaRPr lang="sv-SE" altLang="sv-SE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6" name="Line 173"/>
          <p:cNvSpPr>
            <a:spLocks noChangeShapeType="1"/>
          </p:cNvSpPr>
          <p:nvPr/>
        </p:nvSpPr>
        <p:spPr bwMode="auto">
          <a:xfrm>
            <a:off x="4391025" y="1419225"/>
            <a:ext cx="4286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37" name="Line 174"/>
          <p:cNvSpPr>
            <a:spLocks noChangeShapeType="1"/>
          </p:cNvSpPr>
          <p:nvPr/>
        </p:nvSpPr>
        <p:spPr bwMode="auto">
          <a:xfrm>
            <a:off x="2049463" y="1417638"/>
            <a:ext cx="4762" cy="841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38" name="Line 175"/>
          <p:cNvSpPr>
            <a:spLocks noChangeShapeType="1"/>
          </p:cNvSpPr>
          <p:nvPr/>
        </p:nvSpPr>
        <p:spPr bwMode="auto">
          <a:xfrm>
            <a:off x="4810125" y="1409700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39" name="Line 176"/>
          <p:cNvSpPr>
            <a:spLocks noChangeShapeType="1"/>
          </p:cNvSpPr>
          <p:nvPr/>
        </p:nvSpPr>
        <p:spPr bwMode="auto">
          <a:xfrm>
            <a:off x="4397375" y="1416050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40" name="Line 177"/>
          <p:cNvSpPr>
            <a:spLocks noChangeShapeType="1"/>
          </p:cNvSpPr>
          <p:nvPr/>
        </p:nvSpPr>
        <p:spPr bwMode="auto">
          <a:xfrm>
            <a:off x="2044700" y="1416050"/>
            <a:ext cx="4286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41" name="Line 178"/>
          <p:cNvSpPr>
            <a:spLocks noChangeShapeType="1"/>
          </p:cNvSpPr>
          <p:nvPr/>
        </p:nvSpPr>
        <p:spPr bwMode="auto">
          <a:xfrm>
            <a:off x="2463800" y="1406525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42" name="Line 179"/>
          <p:cNvSpPr>
            <a:spLocks noChangeShapeType="1"/>
          </p:cNvSpPr>
          <p:nvPr/>
        </p:nvSpPr>
        <p:spPr bwMode="auto">
          <a:xfrm>
            <a:off x="2051050" y="1412875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43" name="Line 180"/>
          <p:cNvSpPr>
            <a:spLocks noChangeShapeType="1"/>
          </p:cNvSpPr>
          <p:nvPr/>
        </p:nvSpPr>
        <p:spPr bwMode="auto">
          <a:xfrm flipH="1">
            <a:off x="1209675" y="150495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75299" name="Text Box 195"/>
          <p:cNvSpPr txBox="1">
            <a:spLocks noChangeArrowheads="1"/>
          </p:cNvSpPr>
          <p:nvPr/>
        </p:nvSpPr>
        <p:spPr bwMode="auto">
          <a:xfrm>
            <a:off x="6829425" y="668338"/>
            <a:ext cx="1438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Well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-mask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0" name="Text Box 196"/>
          <p:cNvSpPr txBox="1">
            <a:spLocks noChangeArrowheads="1"/>
          </p:cNvSpPr>
          <p:nvPr/>
        </p:nvSpPr>
        <p:spPr bwMode="auto">
          <a:xfrm>
            <a:off x="6829425" y="2713038"/>
            <a:ext cx="1620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N</a:t>
            </a:r>
            <a:r>
              <a:rPr lang="sv-SE" altLang="sv-SE" sz="2000" baseline="30000" dirty="0">
                <a:solidFill>
                  <a:schemeClr val="tx1"/>
                </a:solidFill>
                <a:latin typeface="Arial" panose="020B0604020202020204" pitchFamily="34" charset="0"/>
              </a:rPr>
              <a:t>+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-diffusion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1" name="Text Box 197"/>
          <p:cNvSpPr txBox="1">
            <a:spLocks noChangeArrowheads="1"/>
          </p:cNvSpPr>
          <p:nvPr/>
        </p:nvSpPr>
        <p:spPr bwMode="auto">
          <a:xfrm>
            <a:off x="6829425" y="3398837"/>
            <a:ext cx="1606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P</a:t>
            </a:r>
            <a:r>
              <a:rPr lang="sv-SE" altLang="sv-SE" sz="2000" baseline="30000" dirty="0">
                <a:solidFill>
                  <a:schemeClr val="tx1"/>
                </a:solidFill>
                <a:latin typeface="Arial" panose="020B0604020202020204" pitchFamily="34" charset="0"/>
              </a:rPr>
              <a:t>+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-diffusion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2" name="Text Box 198"/>
          <p:cNvSpPr txBox="1">
            <a:spLocks noChangeArrowheads="1"/>
          </p:cNvSpPr>
          <p:nvPr/>
        </p:nvSpPr>
        <p:spPr bwMode="auto">
          <a:xfrm>
            <a:off x="6829425" y="1062038"/>
            <a:ext cx="16979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b="1" dirty="0">
                <a:solidFill>
                  <a:schemeClr val="tx1"/>
                </a:solidFill>
                <a:latin typeface="Arial" panose="020B0604020202020204" pitchFamily="34" charset="0"/>
              </a:rPr>
              <a:t>Active-mask</a:t>
            </a:r>
            <a:endParaRPr lang="en-US" altLang="sv-SE" sz="20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3" name="Text Box 199"/>
          <p:cNvSpPr txBox="1">
            <a:spLocks noChangeArrowheads="1"/>
          </p:cNvSpPr>
          <p:nvPr/>
        </p:nvSpPr>
        <p:spPr bwMode="auto">
          <a:xfrm>
            <a:off x="6829425" y="1363663"/>
            <a:ext cx="19891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Shallow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 trench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Isolation (STI)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4" name="Text Box 200"/>
          <p:cNvSpPr txBox="1">
            <a:spLocks noChangeArrowheads="1"/>
          </p:cNvSpPr>
          <p:nvPr/>
        </p:nvSpPr>
        <p:spPr bwMode="auto">
          <a:xfrm>
            <a:off x="6829425" y="2389188"/>
            <a:ext cx="202377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b="1" dirty="0">
                <a:solidFill>
                  <a:schemeClr val="tx1"/>
                </a:solidFill>
                <a:latin typeface="Arial" panose="020B0604020202020204" pitchFamily="34" charset="0"/>
              </a:rPr>
              <a:t>N</a:t>
            </a:r>
            <a:r>
              <a:rPr lang="sv-SE" altLang="sv-SE" sz="2000" b="1" baseline="30000" dirty="0">
                <a:solidFill>
                  <a:schemeClr val="tx1"/>
                </a:solidFill>
                <a:latin typeface="Arial" panose="020B0604020202020204" pitchFamily="34" charset="0"/>
              </a:rPr>
              <a:t>+</a:t>
            </a:r>
            <a:r>
              <a:rPr lang="sv-SE" altLang="sv-SE" sz="2000" b="1" dirty="0">
                <a:solidFill>
                  <a:schemeClr val="tx1"/>
                </a:solidFill>
                <a:latin typeface="Arial" panose="020B0604020202020204" pitchFamily="34" charset="0"/>
              </a:rPr>
              <a:t>-</a:t>
            </a:r>
            <a:r>
              <a:rPr lang="sv-SE" altLang="sv-SE" sz="2000" b="1" dirty="0" err="1">
                <a:solidFill>
                  <a:schemeClr val="tx1"/>
                </a:solidFill>
                <a:latin typeface="Arial" panose="020B0604020202020204" pitchFamily="34" charset="0"/>
              </a:rPr>
              <a:t>select</a:t>
            </a:r>
            <a:r>
              <a:rPr lang="sv-SE" altLang="sv-SE" sz="2000" b="1" dirty="0">
                <a:solidFill>
                  <a:schemeClr val="tx1"/>
                </a:solidFill>
                <a:latin typeface="Arial" panose="020B0604020202020204" pitchFamily="34" charset="0"/>
              </a:rPr>
              <a:t>-mask</a:t>
            </a:r>
            <a:endParaRPr lang="en-US" altLang="sv-SE" sz="20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5" name="Text Box 201"/>
          <p:cNvSpPr txBox="1">
            <a:spLocks noChangeArrowheads="1"/>
          </p:cNvSpPr>
          <p:nvPr/>
        </p:nvSpPr>
        <p:spPr bwMode="auto">
          <a:xfrm>
            <a:off x="6829425" y="1965626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poly-mask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6" name="Text Box 202"/>
          <p:cNvSpPr txBox="1">
            <a:spLocks noChangeArrowheads="1"/>
          </p:cNvSpPr>
          <p:nvPr/>
        </p:nvSpPr>
        <p:spPr bwMode="auto">
          <a:xfrm>
            <a:off x="6829425" y="5224463"/>
            <a:ext cx="1565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Metal-mask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7" name="Text Box 203"/>
          <p:cNvSpPr txBox="1">
            <a:spLocks noChangeArrowheads="1"/>
          </p:cNvSpPr>
          <p:nvPr/>
        </p:nvSpPr>
        <p:spPr bwMode="auto">
          <a:xfrm>
            <a:off x="6829425" y="4478338"/>
            <a:ext cx="1863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Contact-mask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8" name="Text Box 204"/>
          <p:cNvSpPr txBox="1">
            <a:spLocks noChangeArrowheads="1"/>
          </p:cNvSpPr>
          <p:nvPr/>
        </p:nvSpPr>
        <p:spPr bwMode="auto">
          <a:xfrm>
            <a:off x="6829425" y="4865688"/>
            <a:ext cx="173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chemeClr val="tx1"/>
                </a:solidFill>
                <a:latin typeface="Arial" panose="020B0604020202020204" pitchFamily="34" charset="0"/>
              </a:rPr>
              <a:t>Contact-etch</a:t>
            </a:r>
            <a:endParaRPr lang="en-US" altLang="sv-SE" sz="2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9" name="Text Box 205"/>
          <p:cNvSpPr txBox="1">
            <a:spLocks noChangeArrowheads="1"/>
          </p:cNvSpPr>
          <p:nvPr/>
        </p:nvSpPr>
        <p:spPr bwMode="auto">
          <a:xfrm>
            <a:off x="6829425" y="4135438"/>
            <a:ext cx="1509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Field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oxide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10" name="Text Box 206"/>
          <p:cNvSpPr txBox="1">
            <a:spLocks noChangeArrowheads="1"/>
          </p:cNvSpPr>
          <p:nvPr/>
        </p:nvSpPr>
        <p:spPr bwMode="auto">
          <a:xfrm>
            <a:off x="6829425" y="3760787"/>
            <a:ext cx="160222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Body-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ties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66700" y="4433972"/>
            <a:ext cx="6419850" cy="359861"/>
            <a:chOff x="266700" y="4433972"/>
            <a:chExt cx="6419850" cy="359861"/>
          </a:xfrm>
        </p:grpSpPr>
        <p:sp>
          <p:nvSpPr>
            <p:cNvPr id="128" name="Rectangle 42"/>
            <p:cNvSpPr>
              <a:spLocks noChangeArrowheads="1"/>
            </p:cNvSpPr>
            <p:nvPr/>
          </p:nvSpPr>
          <p:spPr bwMode="auto">
            <a:xfrm>
              <a:off x="266700" y="4433972"/>
              <a:ext cx="3213100" cy="358191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9" name="Rectangle 42"/>
            <p:cNvSpPr>
              <a:spLocks noChangeArrowheads="1"/>
            </p:cNvSpPr>
            <p:nvPr/>
          </p:nvSpPr>
          <p:spPr bwMode="auto">
            <a:xfrm>
              <a:off x="6372225" y="4435642"/>
              <a:ext cx="314325" cy="358191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77800" y="4760526"/>
            <a:ext cx="6597651" cy="605223"/>
            <a:chOff x="177800" y="4760526"/>
            <a:chExt cx="6597651" cy="605223"/>
          </a:xfrm>
        </p:grpSpPr>
        <p:grpSp>
          <p:nvGrpSpPr>
            <p:cNvPr id="25" name="Group 24"/>
            <p:cNvGrpSpPr/>
            <p:nvPr/>
          </p:nvGrpSpPr>
          <p:grpSpPr>
            <a:xfrm>
              <a:off x="177800" y="4793562"/>
              <a:ext cx="744838" cy="572187"/>
              <a:chOff x="177800" y="4793562"/>
              <a:chExt cx="744838" cy="572187"/>
            </a:xfrm>
          </p:grpSpPr>
          <p:sp>
            <p:nvSpPr>
              <p:cNvPr id="4200" name="Rectangle 75"/>
              <p:cNvSpPr>
                <a:spLocks noChangeArrowheads="1"/>
              </p:cNvSpPr>
              <p:nvPr/>
            </p:nvSpPr>
            <p:spPr bwMode="auto">
              <a:xfrm>
                <a:off x="177800" y="4793562"/>
                <a:ext cx="744538" cy="5626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xtLst/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 bwMode="auto">
              <a:xfrm flipV="1">
                <a:off x="259640" y="5363912"/>
                <a:ext cx="662698" cy="1837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" name="Straight Connector 19"/>
              <p:cNvCxnSpPr/>
              <p:nvPr/>
            </p:nvCxnSpPr>
            <p:spPr bwMode="auto">
              <a:xfrm flipH="1" flipV="1">
                <a:off x="922638" y="4799013"/>
                <a:ext cx="0" cy="564899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26" name="Group 25"/>
            <p:cNvGrpSpPr/>
            <p:nvPr/>
          </p:nvGrpSpPr>
          <p:grpSpPr>
            <a:xfrm>
              <a:off x="5985067" y="4783137"/>
              <a:ext cx="790384" cy="576941"/>
              <a:chOff x="5985067" y="4783137"/>
              <a:chExt cx="790384" cy="576941"/>
            </a:xfrm>
          </p:grpSpPr>
          <p:sp>
            <p:nvSpPr>
              <p:cNvPr id="4202" name="Rectangle 77"/>
              <p:cNvSpPr>
                <a:spLocks noChangeArrowheads="1"/>
              </p:cNvSpPr>
              <p:nvPr/>
            </p:nvSpPr>
            <p:spPr bwMode="auto">
              <a:xfrm>
                <a:off x="5986463" y="4783137"/>
                <a:ext cx="788988" cy="57308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xtLst/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cxnSp>
            <p:nvCxnSpPr>
              <p:cNvPr id="143" name="Straight Connector 142"/>
              <p:cNvCxnSpPr/>
              <p:nvPr/>
            </p:nvCxnSpPr>
            <p:spPr bwMode="auto">
              <a:xfrm>
                <a:off x="5985067" y="5353840"/>
                <a:ext cx="687582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4" name="Straight Connector 143"/>
              <p:cNvCxnSpPr/>
              <p:nvPr/>
            </p:nvCxnSpPr>
            <p:spPr bwMode="auto">
              <a:xfrm flipH="1" flipV="1">
                <a:off x="5992169" y="4795179"/>
                <a:ext cx="0" cy="564899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27" name="Group 26"/>
            <p:cNvGrpSpPr/>
            <p:nvPr/>
          </p:nvGrpSpPr>
          <p:grpSpPr>
            <a:xfrm>
              <a:off x="3116263" y="4760526"/>
              <a:ext cx="673200" cy="586174"/>
              <a:chOff x="3116263" y="4760526"/>
              <a:chExt cx="673200" cy="586174"/>
            </a:xfrm>
          </p:grpSpPr>
          <p:sp>
            <p:nvSpPr>
              <p:cNvPr id="4201" name="Rectangle 76"/>
              <p:cNvSpPr>
                <a:spLocks noChangeArrowheads="1"/>
              </p:cNvSpPr>
              <p:nvPr/>
            </p:nvSpPr>
            <p:spPr bwMode="auto">
              <a:xfrm>
                <a:off x="3121025" y="4783138"/>
                <a:ext cx="654050" cy="56356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/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8" name="Rectangle 76"/>
              <p:cNvSpPr>
                <a:spLocks noChangeArrowheads="1"/>
              </p:cNvSpPr>
              <p:nvPr/>
            </p:nvSpPr>
            <p:spPr bwMode="auto">
              <a:xfrm>
                <a:off x="3116263" y="4760526"/>
                <a:ext cx="673200" cy="36000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/>
              </a:ln>
              <a:extLst/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51" name="Group 150"/>
          <p:cNvGrpSpPr/>
          <p:nvPr/>
        </p:nvGrpSpPr>
        <p:grpSpPr>
          <a:xfrm>
            <a:off x="256324" y="4611600"/>
            <a:ext cx="6434259" cy="792000"/>
            <a:chOff x="265003" y="4609400"/>
            <a:chExt cx="6434259" cy="792000"/>
          </a:xfrm>
        </p:grpSpPr>
        <p:sp>
          <p:nvSpPr>
            <p:cNvPr id="160" name="Rectangle 75"/>
            <p:cNvSpPr>
              <a:spLocks noChangeArrowheads="1"/>
            </p:cNvSpPr>
            <p:nvPr/>
          </p:nvSpPr>
          <p:spPr bwMode="auto">
            <a:xfrm>
              <a:off x="265003" y="4609400"/>
              <a:ext cx="671924" cy="7920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7" name="Rectangle 77"/>
            <p:cNvSpPr>
              <a:spLocks noChangeArrowheads="1"/>
            </p:cNvSpPr>
            <p:nvPr/>
          </p:nvSpPr>
          <p:spPr bwMode="auto">
            <a:xfrm>
              <a:off x="5986462" y="4609400"/>
              <a:ext cx="712800" cy="7920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5" name="Rectangle 76"/>
            <p:cNvSpPr>
              <a:spLocks noChangeArrowheads="1"/>
            </p:cNvSpPr>
            <p:nvPr/>
          </p:nvSpPr>
          <p:spPr bwMode="auto">
            <a:xfrm>
              <a:off x="3121025" y="4609400"/>
              <a:ext cx="666000" cy="792000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64" name="Text Box 197"/>
          <p:cNvSpPr txBox="1">
            <a:spLocks noChangeArrowheads="1"/>
          </p:cNvSpPr>
          <p:nvPr/>
        </p:nvSpPr>
        <p:spPr bwMode="auto">
          <a:xfrm>
            <a:off x="6825101" y="3049587"/>
            <a:ext cx="2006161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b="1" dirty="0">
                <a:solidFill>
                  <a:schemeClr val="tx1"/>
                </a:solidFill>
                <a:latin typeface="Arial" panose="020B0604020202020204" pitchFamily="34" charset="0"/>
              </a:rPr>
              <a:t>P</a:t>
            </a:r>
            <a:r>
              <a:rPr lang="sv-SE" altLang="sv-SE" sz="2000" b="1" baseline="30000" dirty="0" smtClean="0">
                <a:solidFill>
                  <a:schemeClr val="tx1"/>
                </a:solidFill>
                <a:latin typeface="Arial" panose="020B0604020202020204" pitchFamily="34" charset="0"/>
              </a:rPr>
              <a:t>+</a:t>
            </a:r>
            <a:r>
              <a:rPr lang="sv-SE" altLang="sv-SE" sz="2000" b="1" dirty="0">
                <a:solidFill>
                  <a:schemeClr val="tx1"/>
                </a:solidFill>
                <a:latin typeface="Arial" panose="020B0604020202020204" pitchFamily="34" charset="0"/>
              </a:rPr>
              <a:t>-</a:t>
            </a:r>
            <a:r>
              <a:rPr lang="sv-SE" altLang="sv-SE" sz="2000" b="1" dirty="0" err="1">
                <a:solidFill>
                  <a:schemeClr val="tx1"/>
                </a:solidFill>
                <a:latin typeface="Arial" panose="020B0604020202020204" pitchFamily="34" charset="0"/>
              </a:rPr>
              <a:t>select</a:t>
            </a:r>
            <a:r>
              <a:rPr lang="sv-SE" altLang="sv-SE" sz="2000" b="1" dirty="0">
                <a:solidFill>
                  <a:schemeClr val="tx1"/>
                </a:solidFill>
                <a:latin typeface="Arial" panose="020B0604020202020204" pitchFamily="34" charset="0"/>
              </a:rPr>
              <a:t>-mask</a:t>
            </a:r>
            <a:endParaRPr lang="en-US" altLang="sv-SE" sz="20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170" name="Group 169"/>
          <p:cNvGrpSpPr/>
          <p:nvPr/>
        </p:nvGrpSpPr>
        <p:grpSpPr>
          <a:xfrm>
            <a:off x="947616" y="2532687"/>
            <a:ext cx="4407871" cy="612775"/>
            <a:chOff x="913200" y="2528204"/>
            <a:chExt cx="4407871" cy="612775"/>
          </a:xfrm>
        </p:grpSpPr>
        <p:sp>
          <p:nvSpPr>
            <p:cNvPr id="171" name="Rectangle 79"/>
            <p:cNvSpPr>
              <a:spLocks noChangeArrowheads="1"/>
            </p:cNvSpPr>
            <p:nvPr/>
          </p:nvSpPr>
          <p:spPr bwMode="auto">
            <a:xfrm>
              <a:off x="913200" y="2528204"/>
              <a:ext cx="538022" cy="612775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2" name="Rectangle 79"/>
            <p:cNvSpPr>
              <a:spLocks noChangeArrowheads="1"/>
            </p:cNvSpPr>
            <p:nvPr/>
          </p:nvSpPr>
          <p:spPr bwMode="auto">
            <a:xfrm>
              <a:off x="3763948" y="2528204"/>
              <a:ext cx="1557123" cy="612775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3" name="Group 188"/>
          <p:cNvGrpSpPr>
            <a:grpSpLocks/>
          </p:cNvGrpSpPr>
          <p:nvPr/>
        </p:nvGrpSpPr>
        <p:grpSpPr bwMode="auto">
          <a:xfrm>
            <a:off x="1520826" y="2390335"/>
            <a:ext cx="4514851" cy="893762"/>
            <a:chOff x="958" y="1515"/>
            <a:chExt cx="2844" cy="563"/>
          </a:xfrm>
        </p:grpSpPr>
        <p:sp>
          <p:nvSpPr>
            <p:cNvPr id="174" name="Rectangle 32"/>
            <p:cNvSpPr>
              <a:spLocks noChangeArrowheads="1"/>
            </p:cNvSpPr>
            <p:nvPr/>
          </p:nvSpPr>
          <p:spPr bwMode="auto">
            <a:xfrm>
              <a:off x="3382" y="1515"/>
              <a:ext cx="420" cy="552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5" name="Rectangle 33"/>
            <p:cNvSpPr>
              <a:spLocks noChangeArrowheads="1"/>
            </p:cNvSpPr>
            <p:nvPr/>
          </p:nvSpPr>
          <p:spPr bwMode="auto">
            <a:xfrm>
              <a:off x="958" y="1526"/>
              <a:ext cx="1229" cy="552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5" name="Group 193"/>
          <p:cNvGrpSpPr>
            <a:grpSpLocks/>
          </p:cNvGrpSpPr>
          <p:nvPr/>
        </p:nvGrpSpPr>
        <p:grpSpPr bwMode="auto">
          <a:xfrm>
            <a:off x="1174750" y="2749550"/>
            <a:ext cx="4572000" cy="188913"/>
            <a:chOff x="740" y="1732"/>
            <a:chExt cx="2880" cy="119"/>
          </a:xfrm>
        </p:grpSpPr>
        <p:sp>
          <p:nvSpPr>
            <p:cNvPr id="4177" name="Rectangle 48"/>
            <p:cNvSpPr>
              <a:spLocks noChangeArrowheads="1"/>
            </p:cNvSpPr>
            <p:nvPr/>
          </p:nvSpPr>
          <p:spPr bwMode="auto">
            <a:xfrm>
              <a:off x="1098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8" name="Rectangle 49"/>
            <p:cNvSpPr>
              <a:spLocks noChangeArrowheads="1"/>
            </p:cNvSpPr>
            <p:nvPr/>
          </p:nvSpPr>
          <p:spPr bwMode="auto">
            <a:xfrm>
              <a:off x="1689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9" name="Rectangle 63"/>
            <p:cNvSpPr>
              <a:spLocks noChangeArrowheads="1"/>
            </p:cNvSpPr>
            <p:nvPr/>
          </p:nvSpPr>
          <p:spPr bwMode="auto">
            <a:xfrm>
              <a:off x="740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0" name="Rectangle 103"/>
            <p:cNvSpPr>
              <a:spLocks noChangeArrowheads="1"/>
            </p:cNvSpPr>
            <p:nvPr/>
          </p:nvSpPr>
          <p:spPr bwMode="auto">
            <a:xfrm>
              <a:off x="3153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1" name="Rectangle 104"/>
            <p:cNvSpPr>
              <a:spLocks noChangeArrowheads="1"/>
            </p:cNvSpPr>
            <p:nvPr/>
          </p:nvSpPr>
          <p:spPr bwMode="auto">
            <a:xfrm>
              <a:off x="2562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2" name="Rectangle 105"/>
            <p:cNvSpPr>
              <a:spLocks noChangeArrowheads="1"/>
            </p:cNvSpPr>
            <p:nvPr/>
          </p:nvSpPr>
          <p:spPr bwMode="auto">
            <a:xfrm>
              <a:off x="3511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6" name="Group 188"/>
          <p:cNvGrpSpPr>
            <a:grpSpLocks/>
          </p:cNvGrpSpPr>
          <p:nvPr/>
        </p:nvGrpSpPr>
        <p:grpSpPr bwMode="auto">
          <a:xfrm>
            <a:off x="1498141" y="2380507"/>
            <a:ext cx="4546600" cy="893762"/>
            <a:chOff x="857" y="1515"/>
            <a:chExt cx="2864" cy="563"/>
          </a:xfrm>
        </p:grpSpPr>
        <p:sp>
          <p:nvSpPr>
            <p:cNvPr id="177" name="Rectangle 32"/>
            <p:cNvSpPr>
              <a:spLocks noChangeArrowheads="1"/>
            </p:cNvSpPr>
            <p:nvPr/>
          </p:nvSpPr>
          <p:spPr bwMode="auto">
            <a:xfrm>
              <a:off x="3301" y="1515"/>
              <a:ext cx="420" cy="552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8" name="Rectangle 33"/>
            <p:cNvSpPr>
              <a:spLocks noChangeArrowheads="1"/>
            </p:cNvSpPr>
            <p:nvPr/>
          </p:nvSpPr>
          <p:spPr bwMode="auto">
            <a:xfrm>
              <a:off x="857" y="1526"/>
              <a:ext cx="1243" cy="552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191" name="Freeform 51"/>
          <p:cNvSpPr>
            <a:spLocks/>
          </p:cNvSpPr>
          <p:nvPr/>
        </p:nvSpPr>
        <p:spPr bwMode="auto">
          <a:xfrm>
            <a:off x="2125663" y="1812925"/>
            <a:ext cx="2700338" cy="1460500"/>
          </a:xfrm>
          <a:custGeom>
            <a:avLst/>
            <a:gdLst>
              <a:gd name="T0" fmla="*/ 0 w 1701"/>
              <a:gd name="T1" fmla="*/ 918 h 920"/>
              <a:gd name="T2" fmla="*/ 0 w 1701"/>
              <a:gd name="T3" fmla="*/ 1 h 920"/>
              <a:gd name="T4" fmla="*/ 1701 w 1701"/>
              <a:gd name="T5" fmla="*/ 0 h 920"/>
              <a:gd name="T6" fmla="*/ 1701 w 1701"/>
              <a:gd name="T7" fmla="*/ 920 h 920"/>
              <a:gd name="T8" fmla="*/ 1494 w 1701"/>
              <a:gd name="T9" fmla="*/ 918 h 920"/>
              <a:gd name="T10" fmla="*/ 1494 w 1701"/>
              <a:gd name="T11" fmla="*/ 193 h 920"/>
              <a:gd name="T12" fmla="*/ 202 w 1701"/>
              <a:gd name="T13" fmla="*/ 193 h 920"/>
              <a:gd name="T14" fmla="*/ 202 w 1701"/>
              <a:gd name="T15" fmla="*/ 918 h 920"/>
              <a:gd name="T16" fmla="*/ 0 w 1701"/>
              <a:gd name="T17" fmla="*/ 918 h 92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01"/>
              <a:gd name="T28" fmla="*/ 0 h 920"/>
              <a:gd name="T29" fmla="*/ 1701 w 1701"/>
              <a:gd name="T30" fmla="*/ 920 h 92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01" h="920">
                <a:moveTo>
                  <a:pt x="0" y="918"/>
                </a:moveTo>
                <a:lnTo>
                  <a:pt x="0" y="1"/>
                </a:lnTo>
                <a:lnTo>
                  <a:pt x="1701" y="0"/>
                </a:lnTo>
                <a:lnTo>
                  <a:pt x="1701" y="920"/>
                </a:lnTo>
                <a:lnTo>
                  <a:pt x="1494" y="918"/>
                </a:lnTo>
                <a:lnTo>
                  <a:pt x="1494" y="193"/>
                </a:lnTo>
                <a:lnTo>
                  <a:pt x="202" y="193"/>
                </a:lnTo>
                <a:lnTo>
                  <a:pt x="202" y="918"/>
                </a:lnTo>
                <a:lnTo>
                  <a:pt x="0" y="918"/>
                </a:lnTo>
                <a:close/>
              </a:path>
            </a:pathLst>
          </a:custGeom>
          <a:solidFill>
            <a:srgbClr val="DD0806"/>
          </a:solidFill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4192" name="Rectangle 44"/>
          <p:cNvSpPr>
            <a:spLocks noChangeArrowheads="1"/>
          </p:cNvSpPr>
          <p:nvPr/>
        </p:nvSpPr>
        <p:spPr bwMode="auto">
          <a:xfrm>
            <a:off x="2119313" y="4433972"/>
            <a:ext cx="330200" cy="294268"/>
          </a:xfrm>
          <a:prstGeom prst="rect">
            <a:avLst/>
          </a:prstGeom>
          <a:solidFill>
            <a:srgbClr val="DD0806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3" name="Rectangle 55"/>
          <p:cNvSpPr>
            <a:spLocks noChangeArrowheads="1"/>
          </p:cNvSpPr>
          <p:nvPr/>
        </p:nvSpPr>
        <p:spPr bwMode="auto">
          <a:xfrm>
            <a:off x="3360738" y="1816100"/>
            <a:ext cx="144462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1400" b="0" dirty="0">
                <a:solidFill>
                  <a:srgbClr val="000000"/>
                </a:solidFill>
                <a:latin typeface="Geneva"/>
              </a:rPr>
              <a:t>in</a:t>
            </a:r>
            <a:endParaRPr lang="sv-SE" altLang="sv-SE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47" name="Group 146"/>
          <p:cNvGrpSpPr/>
          <p:nvPr/>
        </p:nvGrpSpPr>
        <p:grpSpPr>
          <a:xfrm>
            <a:off x="914400" y="1763713"/>
            <a:ext cx="5099050" cy="1808163"/>
            <a:chOff x="914400" y="1763713"/>
            <a:chExt cx="5099050" cy="1808163"/>
          </a:xfrm>
        </p:grpSpPr>
        <p:sp>
          <p:nvSpPr>
            <p:cNvPr id="149" name="Freeform 38"/>
            <p:cNvSpPr>
              <a:spLocks/>
            </p:cNvSpPr>
            <p:nvPr/>
          </p:nvSpPr>
          <p:spPr bwMode="auto">
            <a:xfrm>
              <a:off x="914400" y="1763713"/>
              <a:ext cx="1111250" cy="1800225"/>
            </a:xfrm>
            <a:custGeom>
              <a:avLst/>
              <a:gdLst>
                <a:gd name="T0" fmla="*/ 0 w 360"/>
                <a:gd name="T1" fmla="*/ 0 h 608"/>
                <a:gd name="T2" fmla="*/ 0 w 360"/>
                <a:gd name="T3" fmla="*/ 2115 h 608"/>
                <a:gd name="T4" fmla="*/ 696 w 360"/>
                <a:gd name="T5" fmla="*/ 2115 h 608"/>
                <a:gd name="T6" fmla="*/ 696 w 360"/>
                <a:gd name="T7" fmla="*/ 1585 h 608"/>
                <a:gd name="T8" fmla="*/ 1361 w 360"/>
                <a:gd name="T9" fmla="*/ 1585 h 608"/>
                <a:gd name="T10" fmla="*/ 1361 w 360"/>
                <a:gd name="T11" fmla="*/ 974 h 608"/>
                <a:gd name="T12" fmla="*/ 696 w 360"/>
                <a:gd name="T13" fmla="*/ 974 h 608"/>
                <a:gd name="T14" fmla="*/ 696 w 360"/>
                <a:gd name="T15" fmla="*/ 0 h 608"/>
                <a:gd name="T16" fmla="*/ 0 w 360"/>
                <a:gd name="T17" fmla="*/ 0 h 6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60"/>
                <a:gd name="T28" fmla="*/ 0 h 608"/>
                <a:gd name="T29" fmla="*/ 360 w 360"/>
                <a:gd name="T30" fmla="*/ 608 h 60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60" h="608">
                  <a:moveTo>
                    <a:pt x="0" y="0"/>
                  </a:moveTo>
                  <a:lnTo>
                    <a:pt x="0" y="608"/>
                  </a:lnTo>
                  <a:lnTo>
                    <a:pt x="184" y="608"/>
                  </a:lnTo>
                  <a:lnTo>
                    <a:pt x="184" y="456"/>
                  </a:lnTo>
                  <a:lnTo>
                    <a:pt x="360" y="456"/>
                  </a:lnTo>
                  <a:lnTo>
                    <a:pt x="360" y="280"/>
                  </a:lnTo>
                  <a:lnTo>
                    <a:pt x="184" y="280"/>
                  </a:lnTo>
                  <a:lnTo>
                    <a:pt x="1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ABEA"/>
            </a:solidFill>
            <a:ln w="19050">
              <a:solidFill>
                <a:srgbClr val="02ABE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50" name="Rectangle 41"/>
            <p:cNvSpPr>
              <a:spLocks noChangeArrowheads="1"/>
            </p:cNvSpPr>
            <p:nvPr/>
          </p:nvSpPr>
          <p:spPr bwMode="auto">
            <a:xfrm>
              <a:off x="2535238" y="2593976"/>
              <a:ext cx="1862138" cy="531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2" name="Freeform 96"/>
            <p:cNvSpPr>
              <a:spLocks/>
            </p:cNvSpPr>
            <p:nvPr/>
          </p:nvSpPr>
          <p:spPr bwMode="auto">
            <a:xfrm flipH="1">
              <a:off x="4902200" y="1771651"/>
              <a:ext cx="1111250" cy="1800225"/>
            </a:xfrm>
            <a:custGeom>
              <a:avLst/>
              <a:gdLst>
                <a:gd name="T0" fmla="*/ 0 w 360"/>
                <a:gd name="T1" fmla="*/ 0 h 608"/>
                <a:gd name="T2" fmla="*/ 0 w 360"/>
                <a:gd name="T3" fmla="*/ 2115 h 608"/>
                <a:gd name="T4" fmla="*/ 696 w 360"/>
                <a:gd name="T5" fmla="*/ 2115 h 608"/>
                <a:gd name="T6" fmla="*/ 696 w 360"/>
                <a:gd name="T7" fmla="*/ 1585 h 608"/>
                <a:gd name="T8" fmla="*/ 1361 w 360"/>
                <a:gd name="T9" fmla="*/ 1585 h 608"/>
                <a:gd name="T10" fmla="*/ 1361 w 360"/>
                <a:gd name="T11" fmla="*/ 974 h 608"/>
                <a:gd name="T12" fmla="*/ 696 w 360"/>
                <a:gd name="T13" fmla="*/ 974 h 608"/>
                <a:gd name="T14" fmla="*/ 696 w 360"/>
                <a:gd name="T15" fmla="*/ 0 h 608"/>
                <a:gd name="T16" fmla="*/ 0 w 360"/>
                <a:gd name="T17" fmla="*/ 0 h 6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60"/>
                <a:gd name="T28" fmla="*/ 0 h 608"/>
                <a:gd name="T29" fmla="*/ 360 w 360"/>
                <a:gd name="T30" fmla="*/ 608 h 60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60" h="608">
                  <a:moveTo>
                    <a:pt x="0" y="0"/>
                  </a:moveTo>
                  <a:lnTo>
                    <a:pt x="0" y="608"/>
                  </a:lnTo>
                  <a:lnTo>
                    <a:pt x="184" y="608"/>
                  </a:lnTo>
                  <a:lnTo>
                    <a:pt x="184" y="456"/>
                  </a:lnTo>
                  <a:lnTo>
                    <a:pt x="360" y="456"/>
                  </a:lnTo>
                  <a:lnTo>
                    <a:pt x="360" y="280"/>
                  </a:lnTo>
                  <a:lnTo>
                    <a:pt x="184" y="280"/>
                  </a:lnTo>
                  <a:lnTo>
                    <a:pt x="1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ABEA"/>
            </a:solidFill>
            <a:ln w="19050">
              <a:solidFill>
                <a:srgbClr val="02ABE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53" name="Rectangle 143"/>
            <p:cNvSpPr>
              <a:spLocks noChangeArrowheads="1"/>
            </p:cNvSpPr>
            <p:nvPr/>
          </p:nvSpPr>
          <p:spPr bwMode="auto">
            <a:xfrm>
              <a:off x="1743075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4" name="Rectangle 144"/>
            <p:cNvSpPr>
              <a:spLocks noChangeArrowheads="1"/>
            </p:cNvSpPr>
            <p:nvPr/>
          </p:nvSpPr>
          <p:spPr bwMode="auto">
            <a:xfrm>
              <a:off x="2681288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6" name="Rectangle 145"/>
            <p:cNvSpPr>
              <a:spLocks noChangeArrowheads="1"/>
            </p:cNvSpPr>
            <p:nvPr/>
          </p:nvSpPr>
          <p:spPr bwMode="auto">
            <a:xfrm>
              <a:off x="1174750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8" name="Rectangle 146"/>
            <p:cNvSpPr>
              <a:spLocks noChangeArrowheads="1"/>
            </p:cNvSpPr>
            <p:nvPr/>
          </p:nvSpPr>
          <p:spPr bwMode="auto">
            <a:xfrm>
              <a:off x="5005388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9" name="Rectangle 147"/>
            <p:cNvSpPr>
              <a:spLocks noChangeArrowheads="1"/>
            </p:cNvSpPr>
            <p:nvPr/>
          </p:nvSpPr>
          <p:spPr bwMode="auto">
            <a:xfrm>
              <a:off x="4067175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1" name="Rectangle 148"/>
            <p:cNvSpPr>
              <a:spLocks noChangeArrowheads="1"/>
            </p:cNvSpPr>
            <p:nvPr/>
          </p:nvSpPr>
          <p:spPr bwMode="auto">
            <a:xfrm>
              <a:off x="5573713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2" name="Rectangle 72"/>
            <p:cNvSpPr>
              <a:spLocks noChangeArrowheads="1"/>
            </p:cNvSpPr>
            <p:nvPr/>
          </p:nvSpPr>
          <p:spPr bwMode="auto">
            <a:xfrm>
              <a:off x="3278573" y="2774951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 dirty="0" smtClean="0">
                  <a:solidFill>
                    <a:srgbClr val="000000"/>
                  </a:solidFill>
                  <a:latin typeface="Geneva"/>
                </a:rPr>
                <a:t>out</a:t>
              </a:r>
              <a:endParaRPr lang="sv-SE" altLang="sv-SE" sz="14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63" name="Rectangle 61"/>
          <p:cNvSpPr>
            <a:spLocks noChangeArrowheads="1"/>
          </p:cNvSpPr>
          <p:nvPr/>
        </p:nvSpPr>
        <p:spPr bwMode="auto">
          <a:xfrm>
            <a:off x="1173163" y="4160897"/>
            <a:ext cx="196850" cy="658813"/>
          </a:xfrm>
          <a:prstGeom prst="rect">
            <a:avLst/>
          </a:prstGeom>
          <a:solidFill>
            <a:srgbClr val="02ABEA"/>
          </a:solidFill>
          <a:ln w="19050">
            <a:solidFill>
              <a:srgbClr val="02ABEA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5" name="Rectangle 61"/>
          <p:cNvSpPr>
            <a:spLocks noChangeArrowheads="1"/>
          </p:cNvSpPr>
          <p:nvPr/>
        </p:nvSpPr>
        <p:spPr bwMode="auto">
          <a:xfrm>
            <a:off x="1714500" y="4124324"/>
            <a:ext cx="196850" cy="658813"/>
          </a:xfrm>
          <a:prstGeom prst="rect">
            <a:avLst/>
          </a:prstGeom>
          <a:solidFill>
            <a:srgbClr val="02ABEA"/>
          </a:solidFill>
          <a:ln w="19050">
            <a:solidFill>
              <a:srgbClr val="02ABEA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6" name="Rectangle 59"/>
          <p:cNvSpPr>
            <a:spLocks noChangeArrowheads="1"/>
          </p:cNvSpPr>
          <p:nvPr/>
        </p:nvSpPr>
        <p:spPr bwMode="auto">
          <a:xfrm>
            <a:off x="2664355" y="4137005"/>
            <a:ext cx="207471" cy="658813"/>
          </a:xfrm>
          <a:prstGeom prst="rect">
            <a:avLst/>
          </a:prstGeom>
          <a:solidFill>
            <a:srgbClr val="02ABEA"/>
          </a:solidFill>
          <a:ln w="19050">
            <a:solidFill>
              <a:srgbClr val="02ABEA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7" name="Rectangle 44"/>
          <p:cNvSpPr>
            <a:spLocks noChangeArrowheads="1"/>
          </p:cNvSpPr>
          <p:nvPr/>
        </p:nvSpPr>
        <p:spPr bwMode="auto">
          <a:xfrm>
            <a:off x="4465638" y="4435642"/>
            <a:ext cx="330200" cy="294268"/>
          </a:xfrm>
          <a:prstGeom prst="rect">
            <a:avLst/>
          </a:prstGeom>
          <a:solidFill>
            <a:srgbClr val="DD0806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8" name="Date Placeholder 3"/>
          <p:cNvSpPr txBox="1">
            <a:spLocks/>
          </p:cNvSpPr>
          <p:nvPr/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sv-SE" sz="1400" dirty="0" smtClean="0"/>
              <a:t>2017</a:t>
            </a:r>
            <a:endParaRPr lang="en-US" sz="1400" dirty="0"/>
          </a:p>
        </p:txBody>
      </p:sp>
      <p:sp>
        <p:nvSpPr>
          <p:cNvPr id="179" name="Footer Placeholder 4"/>
          <p:cNvSpPr txBox="1">
            <a:spLocks/>
          </p:cNvSpPr>
          <p:nvPr/>
        </p:nvSpPr>
        <p:spPr>
          <a:xfrm>
            <a:off x="3362325" y="6281648"/>
            <a:ext cx="289560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dirty="0" smtClean="0"/>
              <a:t>Integrated Circuit Design</a:t>
            </a:r>
            <a:endParaRPr 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776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extLst mod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Summary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1" hangingPunct="1">
              <a:lnSpc>
                <a:spcPct val="80000"/>
              </a:lnSpc>
              <a:buNone/>
            </a:pPr>
            <a:r>
              <a:rPr lang="en-US" sz="2400" dirty="0" smtClean="0">
                <a:latin typeface="Calibri" panose="020F0502020204030204" pitchFamily="34" charset="0"/>
              </a:rPr>
              <a:t>In </a:t>
            </a:r>
            <a:r>
              <a:rPr lang="en-US" sz="2400" dirty="0">
                <a:latin typeface="Calibri" panose="020F0502020204030204" pitchFamily="34" charset="0"/>
              </a:rPr>
              <a:t>this lecture, we have 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2400" dirty="0" smtClean="0">
                <a:latin typeface="Calibri" panose="020F0502020204030204" pitchFamily="34" charset="0"/>
              </a:rPr>
              <a:t>introduced </a:t>
            </a:r>
            <a:r>
              <a:rPr lang="en-US" sz="2400" dirty="0" err="1" smtClean="0">
                <a:latin typeface="Calibri" panose="020F0502020204030204" pitchFamily="34" charset="0"/>
              </a:rPr>
              <a:t>intralayer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</a:rPr>
              <a:t>and interlayer geometric design </a:t>
            </a:r>
            <a:r>
              <a:rPr lang="en-US" sz="2400" dirty="0" smtClean="0">
                <a:latin typeface="Calibri" panose="020F0502020204030204" pitchFamily="34" charset="0"/>
              </a:rPr>
              <a:t>rules</a:t>
            </a:r>
          </a:p>
          <a:p>
            <a:pPr eaLnBrk="1" hangingPunct="1"/>
            <a:r>
              <a:rPr lang="en-US" sz="2400" dirty="0" smtClean="0">
                <a:latin typeface="Calibri" panose="020F0502020204030204" pitchFamily="34" charset="0"/>
              </a:rPr>
              <a:t>defined </a:t>
            </a:r>
            <a:r>
              <a:rPr lang="en-US" sz="2400" dirty="0">
                <a:latin typeface="Calibri" panose="020F0502020204030204" pitchFamily="34" charset="0"/>
              </a:rPr>
              <a:t>the minimum </a:t>
            </a:r>
            <a:r>
              <a:rPr lang="en-US" sz="2400" dirty="0" smtClean="0">
                <a:latin typeface="Calibri" panose="020F0502020204030204" pitchFamily="34" charset="0"/>
              </a:rPr>
              <a:t>pitch:</a:t>
            </a:r>
          </a:p>
          <a:p>
            <a:pPr lvl="1" eaLnBrk="1" hangingPunct="1"/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the sum of the minimum width and the minimum separation between two objects in the</a:t>
            </a:r>
            <a:r>
              <a:rPr lang="en-US" sz="2000" b="1" dirty="0">
                <a:latin typeface="Calibri" panose="020F0502020204030204" pitchFamily="34" charset="0"/>
              </a:rPr>
              <a:t> same </a:t>
            </a:r>
            <a:r>
              <a:rPr lang="en-US" sz="2000" dirty="0" smtClean="0">
                <a:latin typeface="Calibri" panose="020F0502020204030204" pitchFamily="34" charset="0"/>
              </a:rPr>
              <a:t>layer</a:t>
            </a:r>
            <a:endParaRPr lang="sv-SE" altLang="sv-SE" sz="2000" dirty="0">
              <a:latin typeface="Calibri" panose="020F0502020204030204" pitchFamily="34" charset="0"/>
            </a:endParaRPr>
          </a:p>
          <a:p>
            <a:pPr lvl="0" eaLnBrk="1" hangingPunct="1"/>
            <a:r>
              <a:rPr lang="en-US" sz="2400" dirty="0">
                <a:latin typeface="Calibri" panose="020F0502020204030204" pitchFamily="34" charset="0"/>
              </a:rPr>
              <a:t>s</a:t>
            </a:r>
            <a:r>
              <a:rPr lang="en-US" sz="2400" dirty="0" smtClean="0">
                <a:latin typeface="Calibri" panose="020F0502020204030204" pitchFamily="34" charset="0"/>
              </a:rPr>
              <a:t>tudied interlayer rules between objects in two different layers, like</a:t>
            </a:r>
          </a:p>
          <a:p>
            <a:pPr lvl="1" eaLnBrk="1" hangingPunct="1"/>
            <a:r>
              <a:rPr lang="sv-SE" altLang="sv-SE" sz="2000" dirty="0">
                <a:latin typeface="Calibri" panose="020F0502020204030204" pitchFamily="34" charset="0"/>
              </a:rPr>
              <a:t>MOSFET </a:t>
            </a:r>
            <a:r>
              <a:rPr lang="sv-SE" altLang="sv-SE" sz="2000" dirty="0" err="1">
                <a:latin typeface="Calibri" panose="020F0502020204030204" pitchFamily="34" charset="0"/>
              </a:rPr>
              <a:t>rules</a:t>
            </a:r>
            <a:r>
              <a:rPr lang="sv-SE" altLang="sv-SE" sz="2000" dirty="0">
                <a:latin typeface="Calibri" panose="020F0502020204030204" pitchFamily="34" charset="0"/>
              </a:rPr>
              <a:t> </a:t>
            </a:r>
            <a:r>
              <a:rPr lang="sv-SE" altLang="sv-SE" sz="2000" dirty="0" err="1">
                <a:latin typeface="Calibri" panose="020F0502020204030204" pitchFamily="34" charset="0"/>
              </a:rPr>
              <a:t>between</a:t>
            </a:r>
            <a:r>
              <a:rPr lang="sv-SE" altLang="sv-SE" sz="2000" dirty="0">
                <a:latin typeface="Calibri" panose="020F0502020204030204" pitchFamily="34" charset="0"/>
              </a:rPr>
              <a:t> poly and </a:t>
            </a:r>
            <a:r>
              <a:rPr lang="sv-SE" altLang="sv-SE" sz="2000" dirty="0" err="1">
                <a:latin typeface="Calibri" panose="020F0502020204030204" pitchFamily="34" charset="0"/>
              </a:rPr>
              <a:t>active</a:t>
            </a:r>
            <a:endParaRPr lang="sv-SE" altLang="sv-SE" sz="2000" dirty="0">
              <a:latin typeface="Calibri" panose="020F0502020204030204" pitchFamily="34" charset="0"/>
            </a:endParaRPr>
          </a:p>
          <a:p>
            <a:pPr lvl="1" eaLnBrk="1" hangingPunct="1"/>
            <a:r>
              <a:rPr lang="sv-SE" altLang="sv-SE" sz="2000" dirty="0" err="1" smtClean="0">
                <a:latin typeface="Calibri" panose="020F0502020204030204" pitchFamily="34" charset="0"/>
              </a:rPr>
              <a:t>contact</a:t>
            </a:r>
            <a:r>
              <a:rPr lang="sv-SE" altLang="sv-SE" sz="2000" dirty="0" smtClean="0">
                <a:latin typeface="Calibri" panose="020F0502020204030204" pitchFamily="34" charset="0"/>
              </a:rPr>
              <a:t> </a:t>
            </a:r>
            <a:r>
              <a:rPr lang="sv-SE" altLang="sv-SE" sz="2000" dirty="0">
                <a:latin typeface="Calibri" panose="020F0502020204030204" pitchFamily="34" charset="0"/>
              </a:rPr>
              <a:t>and via </a:t>
            </a:r>
            <a:r>
              <a:rPr lang="sv-SE" altLang="sv-SE" sz="2000" dirty="0" err="1">
                <a:latin typeface="Calibri" panose="020F0502020204030204" pitchFamily="34" charset="0"/>
              </a:rPr>
              <a:t>rules</a:t>
            </a:r>
            <a:r>
              <a:rPr lang="sv-SE" altLang="sv-SE" sz="2000" dirty="0">
                <a:latin typeface="Calibri" panose="020F0502020204030204" pitchFamily="34" charset="0"/>
              </a:rPr>
              <a:t> </a:t>
            </a:r>
            <a:r>
              <a:rPr lang="sv-SE" altLang="sv-SE" sz="2000" dirty="0" err="1">
                <a:latin typeface="Calibri" panose="020F0502020204030204" pitchFamily="34" charset="0"/>
              </a:rPr>
              <a:t>between</a:t>
            </a:r>
            <a:r>
              <a:rPr lang="sv-SE" altLang="sv-SE" sz="2000" dirty="0">
                <a:latin typeface="Calibri" panose="020F0502020204030204" pitchFamily="34" charset="0"/>
              </a:rPr>
              <a:t> </a:t>
            </a:r>
            <a:r>
              <a:rPr lang="sv-SE" altLang="sv-SE" sz="2000" dirty="0" err="1">
                <a:latin typeface="Calibri" panose="020F0502020204030204" pitchFamily="34" charset="0"/>
              </a:rPr>
              <a:t>contacts</a:t>
            </a:r>
            <a:r>
              <a:rPr lang="sv-SE" altLang="sv-SE" sz="2000" dirty="0">
                <a:latin typeface="Calibri" panose="020F0502020204030204" pitchFamily="34" charset="0"/>
              </a:rPr>
              <a:t> or </a:t>
            </a:r>
            <a:r>
              <a:rPr lang="sv-SE" altLang="sv-SE" sz="2000" dirty="0" err="1">
                <a:latin typeface="Calibri" panose="020F0502020204030204" pitchFamily="34" charset="0"/>
              </a:rPr>
              <a:t>vias</a:t>
            </a:r>
            <a:r>
              <a:rPr lang="sv-SE" altLang="sv-SE" sz="2000" dirty="0">
                <a:latin typeface="Calibri" panose="020F0502020204030204" pitchFamily="34" charset="0"/>
              </a:rPr>
              <a:t> to </a:t>
            </a:r>
            <a:r>
              <a:rPr lang="sv-SE" altLang="sv-SE" sz="2000" dirty="0" err="1">
                <a:latin typeface="Calibri" panose="020F0502020204030204" pitchFamily="34" charset="0"/>
              </a:rPr>
              <a:t>their</a:t>
            </a:r>
            <a:r>
              <a:rPr lang="sv-SE" altLang="sv-SE" sz="2000" dirty="0">
                <a:latin typeface="Calibri" panose="020F0502020204030204" pitchFamily="34" charset="0"/>
              </a:rPr>
              <a:t> </a:t>
            </a:r>
            <a:r>
              <a:rPr lang="sv-SE" altLang="sv-SE" sz="2000" dirty="0" err="1">
                <a:latin typeface="Calibri" panose="020F0502020204030204" pitchFamily="34" charset="0"/>
              </a:rPr>
              <a:t>bottom</a:t>
            </a:r>
            <a:r>
              <a:rPr lang="sv-SE" altLang="sv-SE" sz="2000" dirty="0">
                <a:latin typeface="Calibri" panose="020F0502020204030204" pitchFamily="34" charset="0"/>
              </a:rPr>
              <a:t> and </a:t>
            </a:r>
            <a:r>
              <a:rPr lang="sv-SE" altLang="sv-SE" sz="2000" dirty="0" err="1">
                <a:latin typeface="Calibri" panose="020F0502020204030204" pitchFamily="34" charset="0"/>
              </a:rPr>
              <a:t>top</a:t>
            </a:r>
            <a:r>
              <a:rPr lang="sv-SE" altLang="sv-SE" sz="2000" dirty="0">
                <a:latin typeface="Calibri" panose="020F0502020204030204" pitchFamily="34" charset="0"/>
              </a:rPr>
              <a:t> </a:t>
            </a:r>
            <a:r>
              <a:rPr lang="sv-SE" altLang="sv-SE" sz="2000" dirty="0" err="1">
                <a:latin typeface="Calibri" panose="020F0502020204030204" pitchFamily="34" charset="0"/>
              </a:rPr>
              <a:t>contacting</a:t>
            </a:r>
            <a:r>
              <a:rPr lang="sv-SE" altLang="sv-SE" sz="2000" dirty="0">
                <a:latin typeface="Calibri" panose="020F0502020204030204" pitchFamily="34" charset="0"/>
              </a:rPr>
              <a:t> </a:t>
            </a:r>
            <a:r>
              <a:rPr lang="sv-SE" altLang="sv-SE" sz="2000" dirty="0" err="1">
                <a:latin typeface="Calibri" panose="020F0502020204030204" pitchFamily="34" charset="0"/>
              </a:rPr>
              <a:t>layers</a:t>
            </a:r>
            <a:endParaRPr lang="sv-SE" altLang="sv-SE" sz="2000" dirty="0">
              <a:latin typeface="Calibri" panose="020F0502020204030204" pitchFamily="34" charset="0"/>
            </a:endParaRPr>
          </a:p>
          <a:p>
            <a:pPr eaLnBrk="1" hangingPunct="1"/>
            <a:r>
              <a:rPr lang="sv-SE" altLang="sv-SE" sz="2400" dirty="0" err="1">
                <a:latin typeface="Calibri" panose="020F0502020204030204" pitchFamily="34" charset="0"/>
              </a:rPr>
              <a:t>d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iscussed</a:t>
            </a:r>
            <a:r>
              <a:rPr lang="sv-SE" altLang="sv-SE" sz="2400" dirty="0" smtClean="0">
                <a:latin typeface="Calibri" panose="020F0502020204030204" pitchFamily="34" charset="0"/>
              </a:rPr>
              <a:t>  </a:t>
            </a:r>
            <a:r>
              <a:rPr lang="sv-SE" altLang="sv-SE" sz="2400" dirty="0">
                <a:latin typeface="Calibri" panose="020F0502020204030204" pitchFamily="34" charset="0"/>
              </a:rPr>
              <a:t>the </a:t>
            </a:r>
            <a:r>
              <a:rPr lang="sv-SE" altLang="sv-SE" sz="2400" dirty="0" err="1">
                <a:latin typeface="Calibri" panose="020F0502020204030204" pitchFamily="34" charset="0"/>
              </a:rPr>
              <a:t>prelab</a:t>
            </a:r>
            <a:r>
              <a:rPr lang="sv-SE" altLang="sv-SE" sz="2400" dirty="0">
                <a:latin typeface="Calibri" panose="020F0502020204030204" pitchFamily="34" charset="0"/>
              </a:rPr>
              <a:t> </a:t>
            </a:r>
            <a:r>
              <a:rPr lang="sv-SE" altLang="sv-SE" sz="2400" dirty="0" err="1">
                <a:latin typeface="Calibri" panose="020F0502020204030204" pitchFamily="34" charset="0"/>
              </a:rPr>
              <a:t>assignment</a:t>
            </a:r>
            <a:r>
              <a:rPr lang="sv-SE" altLang="sv-SE" sz="2400" dirty="0">
                <a:latin typeface="Calibri" panose="020F0502020204030204" pitchFamily="34" charset="0"/>
              </a:rPr>
              <a:t> to the layout </a:t>
            </a:r>
            <a:r>
              <a:rPr lang="sv-SE" altLang="sv-SE" sz="2400" dirty="0" err="1">
                <a:latin typeface="Calibri" panose="020F0502020204030204" pitchFamily="34" charset="0"/>
              </a:rPr>
              <a:t>lab</a:t>
            </a:r>
            <a:r>
              <a:rPr lang="sv-SE" altLang="sv-SE" sz="2400" dirty="0">
                <a:latin typeface="Calibri" panose="020F0502020204030204" pitchFamily="34" charset="0"/>
              </a:rPr>
              <a:t> session</a:t>
            </a:r>
          </a:p>
          <a:p>
            <a:pPr marL="0" lvl="0" indent="0" eaLnBrk="1" hangingPunct="1">
              <a:buNone/>
            </a:pPr>
            <a:endParaRPr lang="sv-SE" sz="2400" dirty="0"/>
          </a:p>
          <a:p>
            <a:pPr eaLnBrk="1" hangingPunct="1">
              <a:lnSpc>
                <a:spcPct val="80000"/>
              </a:lnSpc>
            </a:pPr>
            <a:endParaRPr lang="en-US" altLang="sv-SE" sz="2400" dirty="0">
              <a:latin typeface="Calibri" panose="020F0502020204030204" pitchFamily="34" charset="0"/>
            </a:endParaRPr>
          </a:p>
          <a:p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Integrated Circuit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9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Aim of the lecture</a:t>
            </a:r>
            <a:endParaRPr lang="en-US" altLang="sv-SE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v-SE" altLang="sv-SE" sz="2400" dirty="0" smtClean="0">
                <a:latin typeface="Calibri" panose="020F0502020204030204" pitchFamily="34" charset="0"/>
              </a:rPr>
              <a:t>To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give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some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basic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understanding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of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intralayer</a:t>
            </a:r>
            <a:r>
              <a:rPr lang="sv-SE" altLang="sv-SE" sz="2400" dirty="0" smtClean="0">
                <a:latin typeface="Calibri" panose="020F0502020204030204" pitchFamily="34" charset="0"/>
              </a:rPr>
              <a:t> and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interlayer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geometric</a:t>
            </a:r>
            <a:r>
              <a:rPr lang="sv-SE" altLang="sv-SE" sz="2400" dirty="0" smtClean="0">
                <a:latin typeface="Calibri" panose="020F0502020204030204" pitchFamily="34" charset="0"/>
              </a:rPr>
              <a:t> design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rules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lvl="1" eaLnBrk="1" hangingPunct="1"/>
            <a:r>
              <a:rPr lang="sv-SE" altLang="sv-SE" sz="2000" dirty="0" err="1" smtClean="0">
                <a:latin typeface="Calibri" panose="020F0502020204030204" pitchFamily="34" charset="0"/>
              </a:rPr>
              <a:t>Intralayer</a:t>
            </a:r>
            <a:r>
              <a:rPr lang="sv-SE" altLang="sv-SE" sz="2000" dirty="0" smtClean="0">
                <a:latin typeface="Calibri" panose="020F0502020204030204" pitchFamily="34" charset="0"/>
              </a:rPr>
              <a:t>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2000" dirty="0" smtClean="0">
                <a:latin typeface="Calibri" panose="020F0502020204030204" pitchFamily="34" charset="0"/>
              </a:rPr>
              <a:t>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concerns</a:t>
            </a:r>
            <a:r>
              <a:rPr lang="sv-SE" altLang="sv-SE" sz="2000" dirty="0" smtClean="0">
                <a:latin typeface="Calibri" panose="020F0502020204030204" pitchFamily="34" charset="0"/>
              </a:rPr>
              <a:t> minimum dimensions and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spacing</a:t>
            </a:r>
            <a:r>
              <a:rPr lang="sv-SE" altLang="sv-SE" sz="2000" dirty="0" smtClean="0">
                <a:latin typeface="Calibri" panose="020F0502020204030204" pitchFamily="34" charset="0"/>
              </a:rPr>
              <a:t>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between</a:t>
            </a:r>
            <a:r>
              <a:rPr lang="sv-SE" altLang="sv-SE" sz="2000" dirty="0" smtClean="0">
                <a:latin typeface="Calibri" panose="020F0502020204030204" pitchFamily="34" charset="0"/>
              </a:rPr>
              <a:t>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objects</a:t>
            </a:r>
            <a:r>
              <a:rPr lang="sv-SE" altLang="sv-SE" sz="2000" dirty="0" smtClean="0">
                <a:latin typeface="Calibri" panose="020F0502020204030204" pitchFamily="34" charset="0"/>
              </a:rPr>
              <a:t> in </a:t>
            </a:r>
            <a:r>
              <a:rPr lang="sv-SE" altLang="sv-SE" sz="2000" b="1" dirty="0" smtClean="0">
                <a:latin typeface="Calibri" panose="020F0502020204030204" pitchFamily="34" charset="0"/>
              </a:rPr>
              <a:t>the same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layer</a:t>
            </a:r>
            <a:endParaRPr lang="sv-SE" altLang="sv-SE" sz="2000" dirty="0" smtClean="0">
              <a:latin typeface="Calibri" panose="020F0502020204030204" pitchFamily="34" charset="0"/>
            </a:endParaRPr>
          </a:p>
          <a:p>
            <a:pPr lvl="1" eaLnBrk="1" hangingPunct="1"/>
            <a:r>
              <a:rPr lang="sv-SE" altLang="sv-SE" sz="2000" dirty="0" err="1" smtClean="0">
                <a:latin typeface="Calibri" panose="020F0502020204030204" pitchFamily="34" charset="0"/>
              </a:rPr>
              <a:t>Interlayer</a:t>
            </a:r>
            <a:r>
              <a:rPr lang="sv-SE" altLang="sv-SE" sz="2000" dirty="0" smtClean="0">
                <a:latin typeface="Calibri" panose="020F0502020204030204" pitchFamily="34" charset="0"/>
              </a:rPr>
              <a:t> </a:t>
            </a:r>
            <a:r>
              <a:rPr lang="sv-SE" altLang="sv-SE" sz="2000" dirty="0" err="1">
                <a:latin typeface="Calibri" panose="020F0502020204030204" pitchFamily="34" charset="0"/>
              </a:rPr>
              <a:t>rules</a:t>
            </a:r>
            <a:r>
              <a:rPr lang="sv-SE" altLang="sv-SE" sz="2000" dirty="0">
                <a:latin typeface="Calibri" panose="020F0502020204030204" pitchFamily="34" charset="0"/>
              </a:rPr>
              <a:t> </a:t>
            </a:r>
            <a:r>
              <a:rPr lang="sv-SE" altLang="sv-SE" sz="2000" dirty="0" err="1">
                <a:latin typeface="Calibri" panose="020F0502020204030204" pitchFamily="34" charset="0"/>
              </a:rPr>
              <a:t>concerns</a:t>
            </a:r>
            <a:r>
              <a:rPr lang="sv-SE" altLang="sv-SE" sz="2000" dirty="0">
                <a:latin typeface="Calibri" panose="020F0502020204030204" pitchFamily="34" charset="0"/>
              </a:rPr>
              <a:t> minimum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spacing</a:t>
            </a:r>
            <a:r>
              <a:rPr lang="sv-SE" altLang="sv-SE" sz="2000" dirty="0" smtClean="0">
                <a:latin typeface="Calibri" panose="020F0502020204030204" pitchFamily="34" charset="0"/>
              </a:rPr>
              <a:t> and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overlap</a:t>
            </a:r>
            <a:r>
              <a:rPr lang="sv-SE" altLang="sv-SE" sz="2000" dirty="0" smtClean="0">
                <a:latin typeface="Calibri" panose="020F0502020204030204" pitchFamily="34" charset="0"/>
              </a:rPr>
              <a:t>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2000" dirty="0" smtClean="0">
                <a:latin typeface="Calibri" panose="020F0502020204030204" pitchFamily="34" charset="0"/>
              </a:rPr>
              <a:t>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between</a:t>
            </a:r>
            <a:r>
              <a:rPr lang="sv-SE" altLang="sv-SE" sz="2000" dirty="0" smtClean="0">
                <a:latin typeface="Calibri" panose="020F0502020204030204" pitchFamily="34" charset="0"/>
              </a:rPr>
              <a:t> </a:t>
            </a:r>
            <a:r>
              <a:rPr lang="sv-SE" altLang="sv-SE" sz="2000" dirty="0" err="1">
                <a:latin typeface="Calibri" panose="020F0502020204030204" pitchFamily="34" charset="0"/>
              </a:rPr>
              <a:t>objects</a:t>
            </a:r>
            <a:r>
              <a:rPr lang="sv-SE" altLang="sv-SE" sz="2000" dirty="0">
                <a:latin typeface="Calibri" panose="020F0502020204030204" pitchFamily="34" charset="0"/>
              </a:rPr>
              <a:t> in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two</a:t>
            </a:r>
            <a:r>
              <a:rPr lang="sv-SE" altLang="sv-SE" sz="2000" dirty="0" smtClean="0">
                <a:latin typeface="Calibri" panose="020F0502020204030204" pitchFamily="34" charset="0"/>
              </a:rPr>
              <a:t> </a:t>
            </a:r>
            <a:r>
              <a:rPr lang="sv-SE" altLang="sv-SE" sz="2000" b="1" dirty="0" smtClean="0">
                <a:latin typeface="Calibri" panose="020F0502020204030204" pitchFamily="34" charset="0"/>
              </a:rPr>
              <a:t>different</a:t>
            </a:r>
            <a:r>
              <a:rPr lang="sv-SE" altLang="sv-SE" sz="2000" dirty="0" smtClean="0">
                <a:latin typeface="Calibri" panose="020F0502020204030204" pitchFamily="34" charset="0"/>
              </a:rPr>
              <a:t> </a:t>
            </a:r>
            <a:r>
              <a:rPr lang="sv-SE" altLang="sv-SE" sz="2000" dirty="0" err="1" smtClean="0">
                <a:latin typeface="Calibri" panose="020F0502020204030204" pitchFamily="34" charset="0"/>
              </a:rPr>
              <a:t>layers</a:t>
            </a:r>
            <a:r>
              <a:rPr lang="sv-SE" altLang="sv-SE" sz="2000" dirty="0" smtClean="0">
                <a:latin typeface="Calibri" panose="020F0502020204030204" pitchFamily="34" charset="0"/>
              </a:rPr>
              <a:t>:</a:t>
            </a:r>
            <a:endParaRPr lang="sv-SE" altLang="sv-SE" sz="2000" dirty="0">
              <a:latin typeface="Calibri" panose="020F0502020204030204" pitchFamily="34" charset="0"/>
            </a:endParaRPr>
          </a:p>
          <a:p>
            <a:pPr lvl="2" eaLnBrk="1" hangingPunct="1"/>
            <a:r>
              <a:rPr lang="sv-SE" altLang="sv-SE" sz="1800" dirty="0" smtClean="0">
                <a:latin typeface="Calibri" panose="020F0502020204030204" pitchFamily="34" charset="0"/>
              </a:rPr>
              <a:t>MOSFET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1800" dirty="0" smtClean="0">
                <a:latin typeface="Calibri" panose="020F0502020204030204" pitchFamily="34" charset="0"/>
              </a:rPr>
              <a:t>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between</a:t>
            </a:r>
            <a:r>
              <a:rPr lang="sv-SE" altLang="sv-SE" sz="1800" dirty="0" smtClean="0">
                <a:latin typeface="Calibri" panose="020F0502020204030204" pitchFamily="34" charset="0"/>
              </a:rPr>
              <a:t> poly and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active</a:t>
            </a:r>
            <a:endParaRPr lang="sv-SE" altLang="sv-SE" sz="1800" dirty="0" smtClean="0">
              <a:latin typeface="Calibri" panose="020F0502020204030204" pitchFamily="34" charset="0"/>
            </a:endParaRPr>
          </a:p>
          <a:p>
            <a:pPr lvl="2" eaLnBrk="1" hangingPunct="1"/>
            <a:r>
              <a:rPr lang="sv-SE" altLang="sv-SE" sz="1800" dirty="0" smtClean="0">
                <a:latin typeface="Calibri" panose="020F0502020204030204" pitchFamily="34" charset="0"/>
              </a:rPr>
              <a:t>Contact and via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1800" dirty="0" smtClean="0">
                <a:latin typeface="Calibri" panose="020F0502020204030204" pitchFamily="34" charset="0"/>
              </a:rPr>
              <a:t>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between</a:t>
            </a:r>
            <a:r>
              <a:rPr lang="sv-SE" altLang="sv-SE" sz="1800" dirty="0" smtClean="0">
                <a:latin typeface="Calibri" panose="020F0502020204030204" pitchFamily="34" charset="0"/>
              </a:rPr>
              <a:t>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contacts</a:t>
            </a:r>
            <a:r>
              <a:rPr lang="sv-SE" altLang="sv-SE" sz="1800" dirty="0" smtClean="0">
                <a:latin typeface="Calibri" panose="020F0502020204030204" pitchFamily="34" charset="0"/>
              </a:rPr>
              <a:t> or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vias</a:t>
            </a:r>
            <a:r>
              <a:rPr lang="sv-SE" altLang="sv-SE" sz="1800" dirty="0" smtClean="0">
                <a:latin typeface="Calibri" panose="020F0502020204030204" pitchFamily="34" charset="0"/>
              </a:rPr>
              <a:t> to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their</a:t>
            </a:r>
            <a:r>
              <a:rPr lang="sv-SE" altLang="sv-SE" sz="1800" dirty="0" smtClean="0">
                <a:latin typeface="Calibri" panose="020F0502020204030204" pitchFamily="34" charset="0"/>
              </a:rPr>
              <a:t>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bottom</a:t>
            </a:r>
            <a:r>
              <a:rPr lang="sv-SE" altLang="sv-SE" sz="1800" dirty="0" smtClean="0">
                <a:latin typeface="Calibri" panose="020F0502020204030204" pitchFamily="34" charset="0"/>
              </a:rPr>
              <a:t> and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top</a:t>
            </a:r>
            <a:r>
              <a:rPr lang="sv-SE" altLang="sv-SE" sz="1800" dirty="0" smtClean="0">
                <a:latin typeface="Calibri" panose="020F0502020204030204" pitchFamily="34" charset="0"/>
              </a:rPr>
              <a:t>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contacting</a:t>
            </a:r>
            <a:r>
              <a:rPr lang="sv-SE" altLang="sv-SE" sz="1800" dirty="0" smtClean="0">
                <a:latin typeface="Calibri" panose="020F0502020204030204" pitchFamily="34" charset="0"/>
              </a:rPr>
              <a:t> </a:t>
            </a:r>
            <a:r>
              <a:rPr lang="sv-SE" altLang="sv-SE" sz="1800" dirty="0" err="1" smtClean="0">
                <a:latin typeface="Calibri" panose="020F0502020204030204" pitchFamily="34" charset="0"/>
              </a:rPr>
              <a:t>layers</a:t>
            </a:r>
            <a:endParaRPr lang="sv-SE" altLang="sv-SE" sz="1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sv-SE" altLang="sv-SE" sz="2400" dirty="0" err="1" smtClean="0">
                <a:latin typeface="Calibri" panose="020F0502020204030204" pitchFamily="34" charset="0"/>
              </a:rPr>
              <a:t>Discuss</a:t>
            </a:r>
            <a:r>
              <a:rPr lang="sv-SE" altLang="sv-SE" sz="2400" dirty="0" smtClean="0">
                <a:latin typeface="Calibri" panose="020F0502020204030204" pitchFamily="34" charset="0"/>
              </a:rPr>
              <a:t> the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prelab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assignment</a:t>
            </a:r>
            <a:r>
              <a:rPr lang="sv-SE" altLang="sv-SE" sz="2400" dirty="0" smtClean="0">
                <a:latin typeface="Calibri" panose="020F0502020204030204" pitchFamily="34" charset="0"/>
              </a:rPr>
              <a:t> for the layout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lab</a:t>
            </a:r>
            <a:r>
              <a:rPr lang="sv-SE" altLang="sv-SE" sz="2400" dirty="0" smtClean="0">
                <a:latin typeface="Calibri" panose="020F0502020204030204" pitchFamily="34" charset="0"/>
              </a:rPr>
              <a:t> session</a:t>
            </a:r>
            <a:endParaRPr lang="en-US" altLang="sv-SE" sz="2400" dirty="0">
              <a:latin typeface="Calibri" panose="020F0502020204030204" pitchFamily="34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sv-SE" sz="2400" dirty="0" smtClean="0">
              <a:latin typeface="Calibri" panose="020F0502020204030204" pitchFamily="34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dirty="0" smtClean="0"/>
              <a:t>2017</a:t>
            </a:r>
            <a:endParaRPr lang="en-US" altLang="sv-SE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Integrated Circuit Design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8247B2-E041-4CDA-AE39-14C970A16F8A}" type="slidenum">
              <a:rPr lang="en-US" altLang="sv-SE" smtClean="0"/>
              <a:pPr eaLnBrk="1" hangingPunct="1"/>
              <a:t>2</a:t>
            </a:fld>
            <a:endParaRPr lang="en-US" altLang="sv-SE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rules?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smtClean="0"/>
              <a:t>To minimize the risk of faulty circuits after fabrication.</a:t>
            </a:r>
          </a:p>
          <a:p>
            <a:pPr lvl="1"/>
            <a:r>
              <a:rPr lang="en-US" dirty="0" smtClean="0"/>
              <a:t>Malfunction due to shorts</a:t>
            </a:r>
          </a:p>
          <a:p>
            <a:pPr lvl="1"/>
            <a:r>
              <a:rPr lang="en-US" dirty="0" smtClean="0"/>
              <a:t>Improper forming of components or contacts</a:t>
            </a:r>
          </a:p>
          <a:p>
            <a:pPr lvl="1"/>
            <a:r>
              <a:rPr lang="en-US" dirty="0" smtClean="0"/>
              <a:t>Electrical charging during fabrication.</a:t>
            </a:r>
          </a:p>
          <a:p>
            <a:r>
              <a:rPr lang="en-US" dirty="0" smtClean="0"/>
              <a:t>More complex nowadays due to:</a:t>
            </a:r>
          </a:p>
          <a:p>
            <a:pPr lvl="1"/>
            <a:r>
              <a:rPr lang="en-US" dirty="0" smtClean="0"/>
              <a:t>Smaller feature sizes</a:t>
            </a:r>
          </a:p>
          <a:p>
            <a:pPr lvl="1"/>
            <a:r>
              <a:rPr lang="en-US" dirty="0" smtClean="0"/>
              <a:t>More complex fabrication processes</a:t>
            </a:r>
          </a:p>
          <a:p>
            <a:pPr lvl="2"/>
            <a:r>
              <a:rPr lang="en-US" dirty="0" smtClean="0"/>
              <a:t>For example polishing for each metal layer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72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Geometric design rules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798882" y="3013745"/>
            <a:ext cx="1065384" cy="2464087"/>
            <a:chOff x="1798882" y="3358054"/>
            <a:chExt cx="1065384" cy="2026777"/>
          </a:xfrm>
        </p:grpSpPr>
        <p:sp>
          <p:nvSpPr>
            <p:cNvPr id="7" name="Rectangle 6"/>
            <p:cNvSpPr/>
            <p:nvPr/>
          </p:nvSpPr>
          <p:spPr bwMode="auto">
            <a:xfrm>
              <a:off x="1798882" y="3358054"/>
              <a:ext cx="273466" cy="2026777"/>
            </a:xfrm>
            <a:prstGeom prst="rect">
              <a:avLst/>
            </a:prstGeom>
            <a:solidFill>
              <a:srgbClr val="3399FF"/>
            </a:solidFill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590800" y="3358054"/>
              <a:ext cx="273466" cy="2026777"/>
            </a:xfrm>
            <a:prstGeom prst="rect">
              <a:avLst/>
            </a:prstGeom>
            <a:solidFill>
              <a:srgbClr val="3399FF"/>
            </a:solidFill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1" name="Line 49"/>
          <p:cNvSpPr>
            <a:spLocks noChangeAspect="1" noChangeShapeType="1"/>
          </p:cNvSpPr>
          <p:nvPr/>
        </p:nvSpPr>
        <p:spPr bwMode="auto">
          <a:xfrm flipV="1">
            <a:off x="1798882" y="4414883"/>
            <a:ext cx="273466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" name="Line 49"/>
          <p:cNvSpPr>
            <a:spLocks noChangeAspect="1" noChangeShapeType="1"/>
          </p:cNvSpPr>
          <p:nvPr/>
        </p:nvSpPr>
        <p:spPr bwMode="auto">
          <a:xfrm flipV="1">
            <a:off x="2079469" y="4412724"/>
            <a:ext cx="50064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1751891" y="4078141"/>
            <a:ext cx="723900" cy="43123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Calibri" panose="020F0502020204030204" pitchFamily="34" charset="0"/>
              </a:rPr>
              <a:t>W</a:t>
            </a:r>
            <a:endParaRPr lang="en-US" altLang="sv-SE" sz="1400" dirty="0">
              <a:latin typeface="Calibri" panose="020F0502020204030204" pitchFamily="34" charset="0"/>
            </a:endParaRPr>
          </a:p>
          <a:p>
            <a:pPr eaLnBrk="1" hangingPunct="1"/>
            <a:endParaRPr lang="en-US" altLang="sv-SE" dirty="0">
              <a:latin typeface="Calibri" panose="020F0502020204030204" pitchFamily="34" charset="0"/>
            </a:endParaRP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2174900" y="4078141"/>
            <a:ext cx="723900" cy="43123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Calibri" panose="020F0502020204030204" pitchFamily="34" charset="0"/>
              </a:rPr>
              <a:t>S</a:t>
            </a:r>
          </a:p>
          <a:p>
            <a:pPr eaLnBrk="1" hangingPunct="1"/>
            <a:endParaRPr lang="en-US" altLang="sv-SE" dirty="0">
              <a:latin typeface="Calibri" panose="020F0502020204030204" pitchFamily="34" charset="0"/>
            </a:endParaRP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2048678" y="2798534"/>
            <a:ext cx="723900" cy="43123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Calibri" panose="020F0502020204030204" pitchFamily="34" charset="0"/>
              </a:rPr>
              <a:t>Pitch=W+S</a:t>
            </a:r>
            <a:endParaRPr lang="en-US" altLang="sv-SE" sz="1400" dirty="0">
              <a:latin typeface="Calibri" panose="020F0502020204030204" pitchFamily="34" charset="0"/>
            </a:endParaRPr>
          </a:p>
          <a:p>
            <a:pPr eaLnBrk="1" hangingPunct="1"/>
            <a:endParaRPr lang="en-US" altLang="sv-SE" dirty="0">
              <a:latin typeface="Calibri" panose="020F050202020403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931634" y="1800000"/>
            <a:ext cx="3177492" cy="3677833"/>
            <a:chOff x="4931634" y="1800000"/>
            <a:chExt cx="3177492" cy="3677833"/>
          </a:xfrm>
        </p:grpSpPr>
        <p:grpSp>
          <p:nvGrpSpPr>
            <p:cNvPr id="3" name="Group 2"/>
            <p:cNvGrpSpPr/>
            <p:nvPr/>
          </p:nvGrpSpPr>
          <p:grpSpPr>
            <a:xfrm>
              <a:off x="6978344" y="3013745"/>
              <a:ext cx="1065384" cy="2464087"/>
              <a:chOff x="6978344" y="3451055"/>
              <a:chExt cx="1065384" cy="2026777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6978344" y="3451055"/>
                <a:ext cx="273466" cy="2026777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7770262" y="3451055"/>
                <a:ext cx="273466" cy="2026777"/>
              </a:xfrm>
              <a:prstGeom prst="rect">
                <a:avLst/>
              </a:prstGeom>
              <a:solidFill>
                <a:srgbClr val="DD080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21" name="Line 49"/>
            <p:cNvSpPr>
              <a:spLocks noChangeAspect="1" noChangeShapeType="1"/>
            </p:cNvSpPr>
            <p:nvPr/>
          </p:nvSpPr>
          <p:spPr bwMode="auto">
            <a:xfrm flipV="1">
              <a:off x="7263192" y="4163918"/>
              <a:ext cx="5006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7384261" y="3847821"/>
              <a:ext cx="723900" cy="43123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>
                  <a:latin typeface="Calibri" panose="020F0502020204030204" pitchFamily="34" charset="0"/>
                </a:rPr>
                <a:t>S</a:t>
              </a: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4931634" y="3451056"/>
              <a:ext cx="1218845" cy="1425725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5376371" y="2936885"/>
              <a:ext cx="273466" cy="2540948"/>
            </a:xfrm>
            <a:prstGeom prst="rect">
              <a:avLst/>
            </a:prstGeom>
            <a:solidFill>
              <a:srgbClr val="DD0806"/>
            </a:solidFill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6" name="Line 49"/>
            <p:cNvSpPr>
              <a:spLocks noChangeAspect="1" noChangeShapeType="1"/>
            </p:cNvSpPr>
            <p:nvPr/>
          </p:nvSpPr>
          <p:spPr bwMode="auto">
            <a:xfrm flipV="1">
              <a:off x="5649837" y="4163918"/>
              <a:ext cx="5006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" name="Text Box 20"/>
            <p:cNvSpPr txBox="1">
              <a:spLocks noChangeArrowheads="1"/>
            </p:cNvSpPr>
            <p:nvPr/>
          </p:nvSpPr>
          <p:spPr bwMode="auto">
            <a:xfrm>
              <a:off x="5770906" y="3847821"/>
              <a:ext cx="1036708" cy="4127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>
                  <a:latin typeface="Calibri" panose="020F0502020204030204" pitchFamily="34" charset="0"/>
                </a:rPr>
                <a:t>extension</a:t>
              </a:r>
              <a:endParaRPr lang="en-US" altLang="sv-SE" sz="1400" dirty="0">
                <a:latin typeface="Calibri" panose="020F0502020204030204" pitchFamily="34" charset="0"/>
              </a:endParaRP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28" name="Line 49"/>
            <p:cNvSpPr>
              <a:spLocks noChangeShapeType="1"/>
            </p:cNvSpPr>
            <p:nvPr/>
          </p:nvSpPr>
          <p:spPr bwMode="auto">
            <a:xfrm flipV="1">
              <a:off x="5513104" y="2936885"/>
              <a:ext cx="0" cy="4896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" name="Text Box 20"/>
            <p:cNvSpPr txBox="1">
              <a:spLocks noChangeArrowheads="1"/>
            </p:cNvSpPr>
            <p:nvPr/>
          </p:nvSpPr>
          <p:spPr bwMode="auto">
            <a:xfrm>
              <a:off x="5689182" y="3013745"/>
              <a:ext cx="1036708" cy="4127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>
                  <a:latin typeface="Calibri" panose="020F0502020204030204" pitchFamily="34" charset="0"/>
                </a:rPr>
                <a:t>extension</a:t>
              </a:r>
              <a:endParaRPr lang="en-US" altLang="sv-SE" sz="1400" dirty="0">
                <a:latin typeface="Calibri" panose="020F0502020204030204" pitchFamily="34" charset="0"/>
              </a:endParaRP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544000" y="1800000"/>
              <a:ext cx="2565126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800" dirty="0" err="1"/>
                <a:t>Interlayer</a:t>
              </a:r>
              <a:r>
                <a:rPr lang="sv-SE" sz="2800" dirty="0"/>
                <a:t> </a:t>
              </a:r>
              <a:r>
                <a:rPr lang="sv-SE" sz="2800" dirty="0" err="1" smtClean="0"/>
                <a:t>rules</a:t>
              </a:r>
              <a:endParaRPr lang="sv-SE" sz="2800" dirty="0" smtClean="0"/>
            </a:p>
            <a:p>
              <a:r>
                <a:rPr lang="sv-SE" sz="1600" smtClean="0"/>
                <a:t>Active to poly</a:t>
              </a:r>
              <a:endParaRPr lang="sv-SE" sz="1600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107959" y="1808630"/>
            <a:ext cx="25651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800" dirty="0" smtClean="0"/>
              <a:t>Intralayer </a:t>
            </a:r>
            <a:r>
              <a:rPr lang="sv-SE" sz="2800" dirty="0"/>
              <a:t>rules</a:t>
            </a:r>
          </a:p>
        </p:txBody>
      </p:sp>
      <p:sp>
        <p:nvSpPr>
          <p:cNvPr id="30" name="Line 49"/>
          <p:cNvSpPr>
            <a:spLocks noChangeAspect="1" noChangeShapeType="1"/>
          </p:cNvSpPr>
          <p:nvPr/>
        </p:nvSpPr>
        <p:spPr bwMode="auto">
          <a:xfrm flipV="1">
            <a:off x="1822026" y="3394808"/>
            <a:ext cx="76877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0" name="Group 19"/>
          <p:cNvGrpSpPr/>
          <p:nvPr/>
        </p:nvGrpSpPr>
        <p:grpSpPr>
          <a:xfrm>
            <a:off x="5544000" y="1800000"/>
            <a:ext cx="2763748" cy="3576593"/>
            <a:chOff x="5544000" y="1800000"/>
            <a:chExt cx="2763748" cy="3576593"/>
          </a:xfrm>
        </p:grpSpPr>
        <p:sp>
          <p:nvSpPr>
            <p:cNvPr id="31" name="Rectangle 30"/>
            <p:cNvSpPr/>
            <p:nvPr/>
          </p:nvSpPr>
          <p:spPr bwMode="auto">
            <a:xfrm>
              <a:off x="5854274" y="3451056"/>
              <a:ext cx="1224000" cy="1224000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2" name="Line 49"/>
            <p:cNvSpPr>
              <a:spLocks noChangeAspect="1" noChangeShapeType="1"/>
            </p:cNvSpPr>
            <p:nvPr/>
          </p:nvSpPr>
          <p:spPr bwMode="auto">
            <a:xfrm flipV="1">
              <a:off x="6869039" y="4163918"/>
              <a:ext cx="216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" name="Text Box 20"/>
            <p:cNvSpPr txBox="1">
              <a:spLocks noChangeArrowheads="1"/>
            </p:cNvSpPr>
            <p:nvPr/>
          </p:nvSpPr>
          <p:spPr bwMode="auto">
            <a:xfrm>
              <a:off x="7149512" y="3999973"/>
              <a:ext cx="1158236" cy="50940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>
                  <a:latin typeface="Calibri" panose="020F0502020204030204" pitchFamily="34" charset="0"/>
                </a:rPr>
                <a:t>Bottom layer extension</a:t>
              </a:r>
              <a:endParaRPr lang="en-US" altLang="sv-SE" sz="1400" dirty="0">
                <a:latin typeface="Calibri" panose="020F0502020204030204" pitchFamily="34" charset="0"/>
              </a:endParaRP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44000" y="1800000"/>
              <a:ext cx="2565126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800" dirty="0" err="1"/>
                <a:t>Interlayer</a:t>
              </a:r>
              <a:r>
                <a:rPr lang="sv-SE" sz="2800" dirty="0"/>
                <a:t> </a:t>
              </a:r>
              <a:r>
                <a:rPr lang="sv-SE" sz="2800" dirty="0" err="1" smtClean="0"/>
                <a:t>rules</a:t>
              </a:r>
              <a:endParaRPr lang="sv-SE" sz="2800" dirty="0" smtClean="0"/>
            </a:p>
            <a:p>
              <a:r>
                <a:rPr lang="sv-SE" sz="1600" dirty="0" smtClean="0"/>
                <a:t>Contacts and </a:t>
              </a:r>
              <a:r>
                <a:rPr lang="sv-SE" sz="1600" dirty="0" err="1" smtClean="0"/>
                <a:t>vias</a:t>
              </a:r>
              <a:endParaRPr lang="sv-SE" sz="1600" dirty="0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 bwMode="auto">
            <a:xfrm>
              <a:off x="6070274" y="3667056"/>
              <a:ext cx="792000" cy="7920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" name="Text Box 20"/>
            <p:cNvSpPr txBox="1">
              <a:spLocks noChangeArrowheads="1"/>
            </p:cNvSpPr>
            <p:nvPr/>
          </p:nvSpPr>
          <p:spPr bwMode="auto">
            <a:xfrm>
              <a:off x="7085039" y="2861363"/>
              <a:ext cx="1036708" cy="513521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>
                  <a:latin typeface="Calibri" panose="020F0502020204030204" pitchFamily="34" charset="0"/>
                </a:rPr>
                <a:t>Top layer extension</a:t>
              </a:r>
              <a:endParaRPr lang="en-US" altLang="sv-SE" sz="1400" dirty="0">
                <a:latin typeface="Calibri" panose="020F0502020204030204" pitchFamily="34" charset="0"/>
              </a:endParaRP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6062146" y="2775484"/>
              <a:ext cx="800128" cy="2592000"/>
            </a:xfrm>
            <a:prstGeom prst="rect">
              <a:avLst/>
            </a:prstGeom>
            <a:solidFill>
              <a:srgbClr val="0070C0">
                <a:alpha val="69804"/>
              </a:srgbClr>
            </a:solidFill>
            <a:ln w="9525">
              <a:solidFill>
                <a:srgbClr val="0070C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" name="Line 49"/>
            <p:cNvSpPr>
              <a:spLocks noChangeShapeType="1"/>
            </p:cNvSpPr>
            <p:nvPr/>
          </p:nvSpPr>
          <p:spPr bwMode="auto">
            <a:xfrm flipV="1">
              <a:off x="6435745" y="2776123"/>
              <a:ext cx="0" cy="684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" name="Line 49"/>
            <p:cNvSpPr>
              <a:spLocks noChangeShapeType="1"/>
            </p:cNvSpPr>
            <p:nvPr/>
          </p:nvSpPr>
          <p:spPr bwMode="auto">
            <a:xfrm flipV="1">
              <a:off x="6435745" y="4692593"/>
              <a:ext cx="0" cy="684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pic>
        <p:nvPicPr>
          <p:cNvPr id="1026" name="Picture 2" descr="http://www.autostuff.com.au/uploads/9/6/2/1/9621664/405223_or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994" y="1304162"/>
            <a:ext cx="2365372" cy="1486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1193994" y="5672275"/>
            <a:ext cx="313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itch = width + separation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262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Geometric</a:t>
            </a:r>
            <a:r>
              <a:rPr lang="sv-SE" dirty="0" smtClean="0"/>
              <a:t> design </a:t>
            </a:r>
            <a:r>
              <a:rPr lang="sv-SE" dirty="0" err="1" smtClean="0"/>
              <a:t>rules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84592" y="2595245"/>
            <a:ext cx="247650" cy="1457325"/>
          </a:xfrm>
          <a:prstGeom prst="rect">
            <a:avLst/>
          </a:prstGeom>
          <a:solidFill>
            <a:srgbClr val="3366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737042" y="2595245"/>
            <a:ext cx="434975" cy="1457325"/>
          </a:xfrm>
          <a:prstGeom prst="rect">
            <a:avLst/>
          </a:prstGeom>
          <a:solidFill>
            <a:srgbClr val="3366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cxnSp>
        <p:nvCxnSpPr>
          <p:cNvPr id="10" name="Line 2086"/>
          <p:cNvCxnSpPr/>
          <p:nvPr/>
        </p:nvCxnSpPr>
        <p:spPr bwMode="auto">
          <a:xfrm>
            <a:off x="1727517" y="4195445"/>
            <a:ext cx="444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2087"/>
          <p:cNvCxnSpPr/>
          <p:nvPr/>
        </p:nvCxnSpPr>
        <p:spPr bwMode="auto">
          <a:xfrm>
            <a:off x="1441767" y="3347720"/>
            <a:ext cx="285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486342" y="2595245"/>
            <a:ext cx="247650" cy="145732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038792" y="2595245"/>
            <a:ext cx="247650" cy="145732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cxnSp>
        <p:nvCxnSpPr>
          <p:cNvPr id="14" name="Line 2090"/>
          <p:cNvCxnSpPr/>
          <p:nvPr/>
        </p:nvCxnSpPr>
        <p:spPr bwMode="auto">
          <a:xfrm>
            <a:off x="2476817" y="4214495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2091"/>
          <p:cNvCxnSpPr/>
          <p:nvPr/>
        </p:nvCxnSpPr>
        <p:spPr bwMode="auto">
          <a:xfrm>
            <a:off x="2743517" y="3347720"/>
            <a:ext cx="285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673792" y="2585720"/>
            <a:ext cx="247650" cy="14573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219892" y="2585720"/>
            <a:ext cx="247650" cy="14573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cxnSp>
        <p:nvCxnSpPr>
          <p:cNvPr id="18" name="Line 2094"/>
          <p:cNvCxnSpPr/>
          <p:nvPr/>
        </p:nvCxnSpPr>
        <p:spPr bwMode="auto">
          <a:xfrm>
            <a:off x="3657917" y="4204970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2095"/>
          <p:cNvCxnSpPr/>
          <p:nvPr/>
        </p:nvCxnSpPr>
        <p:spPr bwMode="auto">
          <a:xfrm>
            <a:off x="3924617" y="3338195"/>
            <a:ext cx="285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839017" y="2595245"/>
            <a:ext cx="247650" cy="1457325"/>
          </a:xfrm>
          <a:prstGeom prst="rect">
            <a:avLst/>
          </a:prstGeom>
          <a:solidFill>
            <a:srgbClr val="3366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391467" y="2595245"/>
            <a:ext cx="247650" cy="1457325"/>
          </a:xfrm>
          <a:prstGeom prst="rect">
            <a:avLst/>
          </a:prstGeom>
          <a:solidFill>
            <a:srgbClr val="33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cxnSp>
        <p:nvCxnSpPr>
          <p:cNvPr id="22" name="Line 2098"/>
          <p:cNvCxnSpPr/>
          <p:nvPr/>
        </p:nvCxnSpPr>
        <p:spPr bwMode="auto">
          <a:xfrm>
            <a:off x="4829492" y="4214495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Line 2099"/>
          <p:cNvCxnSpPr/>
          <p:nvPr/>
        </p:nvCxnSpPr>
        <p:spPr bwMode="auto">
          <a:xfrm>
            <a:off x="5096192" y="3347720"/>
            <a:ext cx="285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319227" y="2595245"/>
            <a:ext cx="247650" cy="145732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871677" y="2595245"/>
            <a:ext cx="247650" cy="145732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cxnSp>
        <p:nvCxnSpPr>
          <p:cNvPr id="26" name="Line 2102"/>
          <p:cNvCxnSpPr/>
          <p:nvPr/>
        </p:nvCxnSpPr>
        <p:spPr bwMode="auto">
          <a:xfrm>
            <a:off x="6309702" y="4214495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Line 2103"/>
          <p:cNvCxnSpPr/>
          <p:nvPr/>
        </p:nvCxnSpPr>
        <p:spPr bwMode="auto">
          <a:xfrm>
            <a:off x="6575767" y="3347720"/>
            <a:ext cx="285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7490802" y="2595245"/>
            <a:ext cx="247650" cy="1457325"/>
          </a:xfrm>
          <a:prstGeom prst="rect">
            <a:avLst/>
          </a:prstGeom>
          <a:solidFill>
            <a:srgbClr val="33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8043252" y="2595245"/>
            <a:ext cx="247650" cy="1457325"/>
          </a:xfrm>
          <a:prstGeom prst="rect">
            <a:avLst/>
          </a:prstGeom>
          <a:solidFill>
            <a:srgbClr val="33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cxnSp>
        <p:nvCxnSpPr>
          <p:cNvPr id="30" name="Line 2106"/>
          <p:cNvCxnSpPr/>
          <p:nvPr/>
        </p:nvCxnSpPr>
        <p:spPr bwMode="auto">
          <a:xfrm>
            <a:off x="7481277" y="4214495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Line 2107"/>
          <p:cNvCxnSpPr/>
          <p:nvPr/>
        </p:nvCxnSpPr>
        <p:spPr bwMode="auto">
          <a:xfrm>
            <a:off x="7747977" y="3347720"/>
            <a:ext cx="285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Text Box 2108"/>
          <p:cNvSpPr txBox="1">
            <a:spLocks noChangeArrowheads="1"/>
          </p:cNvSpPr>
          <p:nvPr/>
        </p:nvSpPr>
        <p:spPr bwMode="auto">
          <a:xfrm>
            <a:off x="1568132" y="4224020"/>
            <a:ext cx="75311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If W&gt;</a:t>
            </a:r>
            <a:r>
              <a:rPr lang="en-US" sz="1100" dirty="0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0.42</a:t>
            </a:r>
            <a:endParaRPr lang="sv-SE" sz="1100" dirty="0">
              <a:effectLst/>
              <a:latin typeface="Calibri" panose="020F0502020204030204" pitchFamily="34" charset="0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 </a:t>
            </a:r>
            <a:endParaRPr lang="sv-SE" sz="1100" dirty="0">
              <a:effectLst/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33" name="Text Box 2109"/>
          <p:cNvSpPr txBox="1">
            <a:spLocks noChangeArrowheads="1"/>
          </p:cNvSpPr>
          <p:nvPr/>
        </p:nvSpPr>
        <p:spPr bwMode="auto">
          <a:xfrm>
            <a:off x="1355407" y="3423920"/>
            <a:ext cx="4572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0.16</a:t>
            </a:r>
          </a:p>
        </p:txBody>
      </p:sp>
      <p:sp>
        <p:nvSpPr>
          <p:cNvPr id="34" name="Text Box 2110"/>
          <p:cNvSpPr txBox="1">
            <a:spLocks noChangeArrowheads="1"/>
          </p:cNvSpPr>
          <p:nvPr/>
        </p:nvSpPr>
        <p:spPr bwMode="auto">
          <a:xfrm>
            <a:off x="7672412" y="3404235"/>
            <a:ext cx="47625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0.11</a:t>
            </a:r>
          </a:p>
        </p:txBody>
      </p:sp>
      <p:sp>
        <p:nvSpPr>
          <p:cNvPr id="35" name="Text Box 2111"/>
          <p:cNvSpPr txBox="1">
            <a:spLocks noChangeArrowheads="1"/>
          </p:cNvSpPr>
          <p:nvPr/>
        </p:nvSpPr>
        <p:spPr bwMode="auto">
          <a:xfrm>
            <a:off x="6213817" y="4224020"/>
            <a:ext cx="54292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0.06</a:t>
            </a:r>
          </a:p>
        </p:txBody>
      </p:sp>
      <p:sp>
        <p:nvSpPr>
          <p:cNvPr id="36" name="Text Box 2112"/>
          <p:cNvSpPr txBox="1">
            <a:spLocks noChangeArrowheads="1"/>
          </p:cNvSpPr>
          <p:nvPr/>
        </p:nvSpPr>
        <p:spPr bwMode="auto">
          <a:xfrm>
            <a:off x="5011102" y="3404235"/>
            <a:ext cx="51435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0.09</a:t>
            </a:r>
          </a:p>
        </p:txBody>
      </p:sp>
      <p:sp>
        <p:nvSpPr>
          <p:cNvPr id="37" name="Text Box 2113"/>
          <p:cNvSpPr txBox="1">
            <a:spLocks noChangeArrowheads="1"/>
          </p:cNvSpPr>
          <p:nvPr/>
        </p:nvSpPr>
        <p:spPr bwMode="auto">
          <a:xfrm>
            <a:off x="6493217" y="3404235"/>
            <a:ext cx="4572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0.12</a:t>
            </a:r>
          </a:p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 </a:t>
            </a:r>
          </a:p>
        </p:txBody>
      </p:sp>
      <p:sp>
        <p:nvSpPr>
          <p:cNvPr id="38" name="Text Box 2114"/>
          <p:cNvSpPr txBox="1">
            <a:spLocks noChangeArrowheads="1"/>
          </p:cNvSpPr>
          <p:nvPr/>
        </p:nvSpPr>
        <p:spPr bwMode="auto">
          <a:xfrm>
            <a:off x="2658427" y="3413760"/>
            <a:ext cx="47625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0.40</a:t>
            </a:r>
          </a:p>
        </p:txBody>
      </p:sp>
      <p:sp>
        <p:nvSpPr>
          <p:cNvPr id="39" name="Text Box 2115"/>
          <p:cNvSpPr txBox="1">
            <a:spLocks noChangeArrowheads="1"/>
          </p:cNvSpPr>
          <p:nvPr/>
        </p:nvSpPr>
        <p:spPr bwMode="auto">
          <a:xfrm>
            <a:off x="3839527" y="3404235"/>
            <a:ext cx="56197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0.10</a:t>
            </a:r>
          </a:p>
        </p:txBody>
      </p:sp>
      <p:sp>
        <p:nvSpPr>
          <p:cNvPr id="40" name="Text Box 2116"/>
          <p:cNvSpPr txBox="1">
            <a:spLocks noChangeArrowheads="1"/>
          </p:cNvSpPr>
          <p:nvPr/>
        </p:nvSpPr>
        <p:spPr bwMode="auto">
          <a:xfrm>
            <a:off x="1152207" y="2346960"/>
            <a:ext cx="108521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wide Metal 1</a:t>
            </a:r>
          </a:p>
        </p:txBody>
      </p:sp>
      <p:sp>
        <p:nvSpPr>
          <p:cNvPr id="41" name="Text Box 2117"/>
          <p:cNvSpPr txBox="1">
            <a:spLocks noChangeArrowheads="1"/>
          </p:cNvSpPr>
          <p:nvPr/>
        </p:nvSpPr>
        <p:spPr bwMode="auto">
          <a:xfrm>
            <a:off x="4695507" y="2330450"/>
            <a:ext cx="115189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      Metal 1</a:t>
            </a:r>
          </a:p>
        </p:txBody>
      </p:sp>
      <p:sp>
        <p:nvSpPr>
          <p:cNvPr id="42" name="Text Box 2118"/>
          <p:cNvSpPr txBox="1">
            <a:spLocks noChangeArrowheads="1"/>
          </p:cNvSpPr>
          <p:nvPr/>
        </p:nvSpPr>
        <p:spPr bwMode="auto">
          <a:xfrm>
            <a:off x="6509727" y="2347595"/>
            <a:ext cx="5619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poly</a:t>
            </a:r>
          </a:p>
        </p:txBody>
      </p:sp>
      <p:sp>
        <p:nvSpPr>
          <p:cNvPr id="43" name="Text Box 2119"/>
          <p:cNvSpPr txBox="1">
            <a:spLocks noChangeArrowheads="1"/>
          </p:cNvSpPr>
          <p:nvPr/>
        </p:nvSpPr>
        <p:spPr bwMode="auto">
          <a:xfrm>
            <a:off x="7681937" y="2347595"/>
            <a:ext cx="562610" cy="31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diff</a:t>
            </a:r>
          </a:p>
        </p:txBody>
      </p:sp>
      <p:sp>
        <p:nvSpPr>
          <p:cNvPr id="44" name="Text Box 2120"/>
          <p:cNvSpPr txBox="1">
            <a:spLocks noChangeArrowheads="1"/>
          </p:cNvSpPr>
          <p:nvPr/>
        </p:nvSpPr>
        <p:spPr bwMode="auto">
          <a:xfrm>
            <a:off x="3524567" y="2346960"/>
            <a:ext cx="117538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   Metal 2-5</a:t>
            </a:r>
          </a:p>
        </p:txBody>
      </p:sp>
      <p:cxnSp>
        <p:nvCxnSpPr>
          <p:cNvPr id="45" name="Line 2121"/>
          <p:cNvCxnSpPr/>
          <p:nvPr/>
        </p:nvCxnSpPr>
        <p:spPr bwMode="auto">
          <a:xfrm>
            <a:off x="1860232" y="2595245"/>
            <a:ext cx="0" cy="1457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 Box 2122"/>
          <p:cNvSpPr txBox="1">
            <a:spLocks noChangeArrowheads="1"/>
          </p:cNvSpPr>
          <p:nvPr/>
        </p:nvSpPr>
        <p:spPr bwMode="auto">
          <a:xfrm>
            <a:off x="1810067" y="2490470"/>
            <a:ext cx="38036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100" dirty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and parallell length &gt;0.42</a:t>
            </a:r>
          </a:p>
        </p:txBody>
      </p:sp>
      <p:sp>
        <p:nvSpPr>
          <p:cNvPr id="47" name="Text Box 2123"/>
          <p:cNvSpPr txBox="1">
            <a:spLocks noChangeArrowheads="1"/>
          </p:cNvSpPr>
          <p:nvPr/>
        </p:nvSpPr>
        <p:spPr bwMode="auto">
          <a:xfrm>
            <a:off x="7385392" y="4232275"/>
            <a:ext cx="54292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0.08</a:t>
            </a:r>
          </a:p>
        </p:txBody>
      </p:sp>
      <p:sp>
        <p:nvSpPr>
          <p:cNvPr id="48" name="Text Box 2124"/>
          <p:cNvSpPr txBox="1">
            <a:spLocks noChangeArrowheads="1"/>
          </p:cNvSpPr>
          <p:nvPr/>
        </p:nvSpPr>
        <p:spPr bwMode="auto">
          <a:xfrm>
            <a:off x="3542982" y="4232275"/>
            <a:ext cx="54292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0.10</a:t>
            </a:r>
          </a:p>
        </p:txBody>
      </p:sp>
      <p:sp>
        <p:nvSpPr>
          <p:cNvPr id="49" name="Text Box 2125"/>
          <p:cNvSpPr txBox="1">
            <a:spLocks noChangeArrowheads="1"/>
          </p:cNvSpPr>
          <p:nvPr/>
        </p:nvSpPr>
        <p:spPr bwMode="auto">
          <a:xfrm>
            <a:off x="2384107" y="4224020"/>
            <a:ext cx="54292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0.40</a:t>
            </a:r>
          </a:p>
        </p:txBody>
      </p:sp>
      <p:sp>
        <p:nvSpPr>
          <p:cNvPr id="50" name="Text Box 2126"/>
          <p:cNvSpPr txBox="1">
            <a:spLocks noChangeArrowheads="1"/>
          </p:cNvSpPr>
          <p:nvPr/>
        </p:nvSpPr>
        <p:spPr bwMode="auto">
          <a:xfrm>
            <a:off x="4724082" y="4232275"/>
            <a:ext cx="54292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dirty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0.09</a:t>
            </a:r>
          </a:p>
        </p:txBody>
      </p:sp>
      <p:sp>
        <p:nvSpPr>
          <p:cNvPr id="52" name="Text Box 2128"/>
          <p:cNvSpPr txBox="1">
            <a:spLocks noChangeArrowheads="1"/>
          </p:cNvSpPr>
          <p:nvPr/>
        </p:nvSpPr>
        <p:spPr bwMode="auto">
          <a:xfrm>
            <a:off x="2297747" y="2346960"/>
            <a:ext cx="117538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   Metal 6-7</a:t>
            </a:r>
          </a:p>
        </p:txBody>
      </p:sp>
      <p:sp>
        <p:nvSpPr>
          <p:cNvPr id="53" name="Text Box 807"/>
          <p:cNvSpPr txBox="1">
            <a:spLocks noChangeArrowheads="1"/>
          </p:cNvSpPr>
          <p:nvPr/>
        </p:nvSpPr>
        <p:spPr bwMode="auto">
          <a:xfrm>
            <a:off x="849111" y="1713551"/>
            <a:ext cx="2473914" cy="362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2000" dirty="0" err="1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Intralayer</a:t>
            </a:r>
            <a:r>
              <a:rPr lang="sv-SE" sz="1200" dirty="0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 </a:t>
            </a:r>
            <a:r>
              <a:rPr lang="sv-SE" sz="2000" dirty="0" err="1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rules</a:t>
            </a:r>
            <a:endParaRPr lang="sv-SE" sz="2000" dirty="0">
              <a:effectLst/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4548277" y="4519295"/>
            <a:ext cx="1440000" cy="252000"/>
          </a:xfrm>
          <a:prstGeom prst="rect">
            <a:avLst/>
          </a:prstGeom>
          <a:solidFill>
            <a:srgbClr val="33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sz="1200">
              <a:latin typeface="Calibri" panose="020F0502020204030204" pitchFamily="34" charset="0"/>
            </a:endParaRPr>
          </a:p>
        </p:txBody>
      </p:sp>
      <p:cxnSp>
        <p:nvCxnSpPr>
          <p:cNvPr id="56" name="Line 2099"/>
          <p:cNvCxnSpPr/>
          <p:nvPr/>
        </p:nvCxnSpPr>
        <p:spPr bwMode="auto">
          <a:xfrm>
            <a:off x="5523838" y="4051591"/>
            <a:ext cx="0" cy="46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" name="Text Box 2126"/>
          <p:cNvSpPr txBox="1">
            <a:spLocks noChangeArrowheads="1"/>
          </p:cNvSpPr>
          <p:nvPr/>
        </p:nvSpPr>
        <p:spPr bwMode="auto">
          <a:xfrm>
            <a:off x="5505443" y="4137953"/>
            <a:ext cx="54292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dirty="0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0.11</a:t>
            </a:r>
            <a:endParaRPr lang="sv-SE" sz="1200" dirty="0">
              <a:effectLst/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594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Geometric</a:t>
            </a:r>
            <a:r>
              <a:rPr lang="sv-SE" dirty="0" smtClean="0"/>
              <a:t> design </a:t>
            </a:r>
            <a:r>
              <a:rPr lang="sv-SE" dirty="0" err="1" smtClean="0"/>
              <a:t>rules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53" name="Group 52"/>
          <p:cNvGrpSpPr>
            <a:grpSpLocks/>
          </p:cNvGrpSpPr>
          <p:nvPr/>
        </p:nvGrpSpPr>
        <p:grpSpPr bwMode="auto">
          <a:xfrm>
            <a:off x="1398146" y="2044729"/>
            <a:ext cx="6320271" cy="3040009"/>
            <a:chOff x="256" y="5090"/>
            <a:chExt cx="5761" cy="2771"/>
          </a:xfrm>
        </p:grpSpPr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694" y="6105"/>
              <a:ext cx="4882" cy="1051"/>
            </a:xfrm>
            <a:custGeom>
              <a:avLst/>
              <a:gdLst>
                <a:gd name="T0" fmla="*/ 0 w 4882"/>
                <a:gd name="T1" fmla="*/ 410 h 1051"/>
                <a:gd name="T2" fmla="*/ 1410 w 4882"/>
                <a:gd name="T3" fmla="*/ 415 h 1051"/>
                <a:gd name="T4" fmla="*/ 1410 w 4882"/>
                <a:gd name="T5" fmla="*/ 0 h 1051"/>
                <a:gd name="T6" fmla="*/ 4882 w 4882"/>
                <a:gd name="T7" fmla="*/ 1 h 1051"/>
                <a:gd name="T8" fmla="*/ 4882 w 4882"/>
                <a:gd name="T9" fmla="*/ 1051 h 1051"/>
                <a:gd name="T10" fmla="*/ 0 w 4882"/>
                <a:gd name="T11" fmla="*/ 1051 h 1051"/>
                <a:gd name="T12" fmla="*/ 0 w 4882"/>
                <a:gd name="T13" fmla="*/ 410 h 1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82" h="1051">
                  <a:moveTo>
                    <a:pt x="0" y="410"/>
                  </a:moveTo>
                  <a:lnTo>
                    <a:pt x="1410" y="415"/>
                  </a:lnTo>
                  <a:lnTo>
                    <a:pt x="1410" y="0"/>
                  </a:lnTo>
                  <a:lnTo>
                    <a:pt x="4882" y="1"/>
                  </a:lnTo>
                  <a:lnTo>
                    <a:pt x="4882" y="1051"/>
                  </a:lnTo>
                  <a:lnTo>
                    <a:pt x="0" y="1051"/>
                  </a:lnTo>
                  <a:lnTo>
                    <a:pt x="0" y="410"/>
                  </a:lnTo>
                  <a:close/>
                </a:path>
              </a:pathLst>
            </a:custGeom>
            <a:solidFill>
              <a:srgbClr val="339966"/>
            </a:solidFill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2550" y="5566"/>
              <a:ext cx="390" cy="2295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82" name="Text Box 505"/>
            <p:cNvSpPr txBox="1">
              <a:spLocks noChangeArrowheads="1"/>
            </p:cNvSpPr>
            <p:nvPr/>
          </p:nvSpPr>
          <p:spPr bwMode="auto">
            <a:xfrm>
              <a:off x="631" y="7260"/>
              <a:ext cx="750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0.14</a:t>
              </a:r>
            </a:p>
          </p:txBody>
        </p:sp>
        <p:cxnSp>
          <p:nvCxnSpPr>
            <p:cNvPr id="83" name="Line 508"/>
            <p:cNvCxnSpPr/>
            <p:nvPr/>
          </p:nvCxnSpPr>
          <p:spPr bwMode="auto">
            <a:xfrm>
              <a:off x="1229" y="7156"/>
              <a:ext cx="0" cy="6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4" name="Text Box 509"/>
            <p:cNvSpPr txBox="1">
              <a:spLocks noChangeArrowheads="1"/>
            </p:cNvSpPr>
            <p:nvPr/>
          </p:nvSpPr>
          <p:spPr bwMode="auto">
            <a:xfrm>
              <a:off x="1752" y="6022"/>
              <a:ext cx="765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0.10</a:t>
              </a:r>
            </a:p>
          </p:txBody>
        </p:sp>
        <p:cxnSp>
          <p:nvCxnSpPr>
            <p:cNvPr id="85" name="Line 685"/>
            <p:cNvCxnSpPr/>
            <p:nvPr/>
          </p:nvCxnSpPr>
          <p:spPr bwMode="auto">
            <a:xfrm flipH="1">
              <a:off x="1169" y="7846"/>
              <a:ext cx="6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1425" y="5566"/>
              <a:ext cx="390" cy="2295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cxnSp>
          <p:nvCxnSpPr>
            <p:cNvPr id="87" name="Line 758"/>
            <p:cNvCxnSpPr/>
            <p:nvPr/>
          </p:nvCxnSpPr>
          <p:spPr bwMode="auto">
            <a:xfrm>
              <a:off x="712" y="6636"/>
              <a:ext cx="7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8" name="Text Box 759"/>
            <p:cNvSpPr txBox="1">
              <a:spLocks noChangeArrowheads="1"/>
            </p:cNvSpPr>
            <p:nvPr/>
          </p:nvSpPr>
          <p:spPr bwMode="auto">
            <a:xfrm>
              <a:off x="775" y="6206"/>
              <a:ext cx="669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0.115</a:t>
              </a:r>
            </a:p>
          </p:txBody>
        </p:sp>
        <p:cxnSp>
          <p:nvCxnSpPr>
            <p:cNvPr id="89" name="Line 760"/>
            <p:cNvCxnSpPr/>
            <p:nvPr/>
          </p:nvCxnSpPr>
          <p:spPr bwMode="auto">
            <a:xfrm>
              <a:off x="1815" y="6271"/>
              <a:ext cx="3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4515" y="5551"/>
              <a:ext cx="390" cy="2295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cxnSp>
          <p:nvCxnSpPr>
            <p:cNvPr id="91" name="Line 799"/>
            <p:cNvCxnSpPr/>
            <p:nvPr/>
          </p:nvCxnSpPr>
          <p:spPr bwMode="auto">
            <a:xfrm>
              <a:off x="2940" y="6660"/>
              <a:ext cx="7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" name="Text Box 801"/>
            <p:cNvSpPr txBox="1">
              <a:spLocks noChangeArrowheads="1"/>
            </p:cNvSpPr>
            <p:nvPr/>
          </p:nvSpPr>
          <p:spPr bwMode="auto">
            <a:xfrm>
              <a:off x="3208" y="6395"/>
              <a:ext cx="599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0.34</a:t>
              </a: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3733" y="5090"/>
              <a:ext cx="2266" cy="2411"/>
            </a:xfrm>
            <a:prstGeom prst="rect">
              <a:avLst/>
            </a:prstGeom>
            <a:solidFill>
              <a:srgbClr val="FFFF99">
                <a:alpha val="50000"/>
              </a:srgbClr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cxnSp>
          <p:nvCxnSpPr>
            <p:cNvPr id="94" name="Line 797"/>
            <p:cNvCxnSpPr/>
            <p:nvPr/>
          </p:nvCxnSpPr>
          <p:spPr bwMode="auto">
            <a:xfrm>
              <a:off x="3714" y="6660"/>
              <a:ext cx="7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6" name="Text Box 805"/>
            <p:cNvSpPr txBox="1">
              <a:spLocks noChangeArrowheads="1"/>
            </p:cNvSpPr>
            <p:nvPr/>
          </p:nvSpPr>
          <p:spPr bwMode="auto">
            <a:xfrm>
              <a:off x="5559" y="6395"/>
              <a:ext cx="458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0.03</a:t>
              </a:r>
            </a:p>
          </p:txBody>
        </p:sp>
        <p:sp>
          <p:nvSpPr>
            <p:cNvPr id="97" name="Text Box 1162"/>
            <p:cNvSpPr txBox="1">
              <a:spLocks noChangeArrowheads="1"/>
            </p:cNvSpPr>
            <p:nvPr/>
          </p:nvSpPr>
          <p:spPr bwMode="auto">
            <a:xfrm>
              <a:off x="256" y="6720"/>
              <a:ext cx="750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0.12</a:t>
              </a:r>
            </a:p>
          </p:txBody>
        </p:sp>
        <p:sp>
          <p:nvSpPr>
            <p:cNvPr id="98" name="Text Box 1168"/>
            <p:cNvSpPr txBox="1">
              <a:spLocks noChangeArrowheads="1"/>
            </p:cNvSpPr>
            <p:nvPr/>
          </p:nvSpPr>
          <p:spPr bwMode="auto">
            <a:xfrm>
              <a:off x="3964" y="6384"/>
              <a:ext cx="556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0.34</a:t>
              </a:r>
            </a:p>
          </p:txBody>
        </p:sp>
        <p:sp>
          <p:nvSpPr>
            <p:cNvPr id="99" name="Text Box 807"/>
            <p:cNvSpPr txBox="1">
              <a:spLocks noChangeArrowheads="1"/>
            </p:cNvSpPr>
            <p:nvPr/>
          </p:nvSpPr>
          <p:spPr bwMode="auto">
            <a:xfrm>
              <a:off x="3744" y="5101"/>
              <a:ext cx="225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Min </a:t>
              </a:r>
              <a:r>
                <a:rPr lang="sv-SE" sz="1200" dirty="0" err="1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width</a:t>
              </a:r>
              <a:r>
                <a:rPr lang="sv-SE" sz="12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 0.40, min space 0.41</a:t>
              </a:r>
            </a:p>
          </p:txBody>
        </p:sp>
        <p:sp>
          <p:nvSpPr>
            <p:cNvPr id="100" name="Text Box 1175"/>
            <p:cNvSpPr txBox="1">
              <a:spLocks noChangeArrowheads="1"/>
            </p:cNvSpPr>
            <p:nvPr/>
          </p:nvSpPr>
          <p:spPr bwMode="auto">
            <a:xfrm>
              <a:off x="1883" y="6841"/>
              <a:ext cx="984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  0.13</a:t>
              </a:r>
              <a:endParaRPr lang="sv-SE" sz="1200" dirty="0">
                <a:effectLst/>
                <a:latin typeface="Calibri" panose="020F0502020204030204" pitchFamily="34" charset="0"/>
                <a:ea typeface="Times New Roman"/>
                <a:cs typeface="Times New Roman"/>
              </a:endParaRPr>
            </a:p>
          </p:txBody>
        </p:sp>
        <p:cxnSp>
          <p:nvCxnSpPr>
            <p:cNvPr id="101" name="Line 1176"/>
            <p:cNvCxnSpPr/>
            <p:nvPr/>
          </p:nvCxnSpPr>
          <p:spPr bwMode="auto">
            <a:xfrm flipH="1">
              <a:off x="552" y="6515"/>
              <a:ext cx="1" cy="6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" name="Text Box 1245"/>
            <p:cNvSpPr txBox="1">
              <a:spLocks noChangeArrowheads="1"/>
            </p:cNvSpPr>
            <p:nvPr/>
          </p:nvSpPr>
          <p:spPr bwMode="auto">
            <a:xfrm>
              <a:off x="1871" y="7221"/>
              <a:ext cx="984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 </a:t>
              </a:r>
              <a:r>
                <a:rPr lang="en-US" sz="12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0.15 </a:t>
              </a:r>
              <a:r>
                <a:rPr lang="en-US" sz="1200" dirty="0" smtClean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if</a:t>
              </a:r>
            </a:p>
            <a:p>
              <a:pPr>
                <a:spcAft>
                  <a:spcPts val="0"/>
                </a:spcAft>
              </a:pPr>
              <a:r>
                <a:rPr lang="en-US" sz="1200" dirty="0">
                  <a:latin typeface="Calibri" panose="020F0502020204030204" pitchFamily="34" charset="0"/>
                  <a:ea typeface="Times New Roman"/>
                  <a:cs typeface="Times New Roman"/>
                </a:rPr>
                <a:t>L&gt;=</a:t>
              </a:r>
              <a:r>
                <a:rPr lang="en-US" sz="1200" dirty="0" smtClean="0">
                  <a:latin typeface="Calibri" panose="020F0502020204030204" pitchFamily="34" charset="0"/>
                  <a:ea typeface="Times New Roman"/>
                  <a:cs typeface="Times New Roman"/>
                </a:rPr>
                <a:t>0.09</a:t>
              </a:r>
              <a:endParaRPr lang="sv-SE" sz="1200" dirty="0">
                <a:latin typeface="Calibri" panose="020F0502020204030204" pitchFamily="34" charset="0"/>
                <a:ea typeface="Times New Roman"/>
                <a:cs typeface="Times New Roman"/>
              </a:endParaRPr>
            </a:p>
          </p:txBody>
        </p:sp>
      </p:grpSp>
      <p:cxnSp>
        <p:nvCxnSpPr>
          <p:cNvPr id="105" name="Line 1174"/>
          <p:cNvCxnSpPr>
            <a:cxnSpLocks noChangeShapeType="1"/>
          </p:cNvCxnSpPr>
          <p:nvPr/>
        </p:nvCxnSpPr>
        <p:spPr bwMode="auto">
          <a:xfrm>
            <a:off x="3115654" y="4195554"/>
            <a:ext cx="79918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7" name="Text Box 807"/>
          <p:cNvSpPr txBox="1">
            <a:spLocks noChangeArrowheads="1"/>
          </p:cNvSpPr>
          <p:nvPr/>
        </p:nvSpPr>
        <p:spPr bwMode="auto">
          <a:xfrm>
            <a:off x="849110" y="1713551"/>
            <a:ext cx="3400343" cy="362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2000" dirty="0" err="1" smtClean="0">
                <a:latin typeface="Calibri" panose="020F0502020204030204" pitchFamily="34" charset="0"/>
                <a:ea typeface="Times New Roman"/>
                <a:cs typeface="Times New Roman"/>
              </a:rPr>
              <a:t>Details</a:t>
            </a:r>
            <a:r>
              <a:rPr lang="sv-SE" sz="2000" dirty="0" smtClean="0">
                <a:latin typeface="Calibri" panose="020F0502020204030204" pitchFamily="34" charset="0"/>
                <a:ea typeface="Times New Roman"/>
                <a:cs typeface="Times New Roman"/>
              </a:rPr>
              <a:t> </a:t>
            </a:r>
            <a:r>
              <a:rPr lang="sv-SE" sz="2000" dirty="0" err="1" smtClean="0">
                <a:latin typeface="Calibri" panose="020F0502020204030204" pitchFamily="34" charset="0"/>
                <a:ea typeface="Times New Roman"/>
                <a:cs typeface="Times New Roman"/>
              </a:rPr>
              <a:t>of</a:t>
            </a:r>
            <a:r>
              <a:rPr lang="sv-SE" sz="2000" dirty="0" smtClean="0">
                <a:latin typeface="Calibri" panose="020F0502020204030204" pitchFamily="34" charset="0"/>
                <a:ea typeface="Times New Roman"/>
                <a:cs typeface="Times New Roman"/>
              </a:rPr>
              <a:t> </a:t>
            </a:r>
            <a:r>
              <a:rPr lang="sv-SE" sz="2000" dirty="0" err="1" smtClean="0">
                <a:latin typeface="Calibri" panose="020F0502020204030204" pitchFamily="34" charset="0"/>
                <a:ea typeface="Times New Roman"/>
                <a:cs typeface="Times New Roman"/>
              </a:rPr>
              <a:t>a</a:t>
            </a:r>
            <a:r>
              <a:rPr lang="sv-SE" sz="2000" dirty="0" err="1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ctive</a:t>
            </a:r>
            <a:r>
              <a:rPr lang="sv-SE" sz="2000" dirty="0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/poly </a:t>
            </a:r>
            <a:r>
              <a:rPr lang="sv-SE" sz="2000" dirty="0" err="1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rules</a:t>
            </a:r>
            <a:endParaRPr lang="sv-SE" sz="2000" dirty="0">
              <a:effectLst/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cxnSp>
        <p:nvCxnSpPr>
          <p:cNvPr id="32" name="Line 806"/>
          <p:cNvCxnSpPr/>
          <p:nvPr/>
        </p:nvCxnSpPr>
        <p:spPr bwMode="auto">
          <a:xfrm flipH="1">
            <a:off x="7234606" y="3791212"/>
            <a:ext cx="4640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Text Box 807"/>
          <p:cNvSpPr txBox="1">
            <a:spLocks noChangeArrowheads="1"/>
          </p:cNvSpPr>
          <p:nvPr/>
        </p:nvSpPr>
        <p:spPr bwMode="auto">
          <a:xfrm>
            <a:off x="5213785" y="4342061"/>
            <a:ext cx="2473914" cy="362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b="1" dirty="0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P+ select</a:t>
            </a:r>
            <a:endParaRPr lang="sv-SE" sz="1200" b="1" dirty="0">
              <a:effectLst/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4137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Geometric</a:t>
            </a:r>
            <a:r>
              <a:rPr lang="sv-SE" dirty="0" smtClean="0"/>
              <a:t> design </a:t>
            </a:r>
            <a:r>
              <a:rPr lang="sv-SE" dirty="0" err="1" smtClean="0"/>
              <a:t>rules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2609906" y="2296478"/>
            <a:ext cx="4182792" cy="3040247"/>
            <a:chOff x="6174" y="4986"/>
            <a:chExt cx="4470" cy="3249"/>
          </a:xfrm>
        </p:grpSpPr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8514" y="7506"/>
              <a:ext cx="2130" cy="390"/>
            </a:xfrm>
            <a:prstGeom prst="rect">
              <a:avLst/>
            </a:prstGeom>
            <a:solidFill>
              <a:srgbClr val="3366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6565" y="4986"/>
              <a:ext cx="1665" cy="3090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 </a:t>
              </a:r>
              <a:endPara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endParaRPr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6174" y="5358"/>
              <a:ext cx="3232" cy="1763"/>
            </a:xfrm>
            <a:prstGeom prst="rect">
              <a:avLst/>
            </a:prstGeom>
            <a:solidFill>
              <a:srgbClr val="FF0000">
                <a:alpha val="8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 </a:t>
              </a:r>
              <a:endPara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endParaRPr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6849" y="7646"/>
              <a:ext cx="270" cy="27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7629" y="7646"/>
              <a:ext cx="270" cy="27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60" name="Text Box 516"/>
            <p:cNvSpPr txBox="1">
              <a:spLocks noChangeArrowheads="1"/>
            </p:cNvSpPr>
            <p:nvPr/>
          </p:nvSpPr>
          <p:spPr bwMode="auto">
            <a:xfrm>
              <a:off x="7133" y="7770"/>
              <a:ext cx="825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0.11</a:t>
              </a:r>
            </a:p>
          </p:txBody>
        </p:sp>
        <p:cxnSp>
          <p:nvCxnSpPr>
            <p:cNvPr id="61" name="Line 517"/>
            <p:cNvCxnSpPr/>
            <p:nvPr/>
          </p:nvCxnSpPr>
          <p:spPr bwMode="auto">
            <a:xfrm>
              <a:off x="6954" y="7136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2" name="Text Box 518"/>
            <p:cNvSpPr txBox="1">
              <a:spLocks noChangeArrowheads="1"/>
            </p:cNvSpPr>
            <p:nvPr/>
          </p:nvSpPr>
          <p:spPr bwMode="auto">
            <a:xfrm>
              <a:off x="7049" y="7225"/>
              <a:ext cx="686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0.055</a:t>
              </a: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9580" y="5526"/>
              <a:ext cx="808" cy="1275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8904" y="6426"/>
              <a:ext cx="270" cy="27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8904" y="5631"/>
              <a:ext cx="270" cy="27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cxnSp>
          <p:nvCxnSpPr>
            <p:cNvPr id="67" name="Line 524"/>
            <p:cNvCxnSpPr/>
            <p:nvPr/>
          </p:nvCxnSpPr>
          <p:spPr bwMode="auto">
            <a:xfrm flipV="1">
              <a:off x="8230" y="6591"/>
              <a:ext cx="6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8" name="Text Box 525"/>
            <p:cNvSpPr txBox="1">
              <a:spLocks noChangeArrowheads="1"/>
            </p:cNvSpPr>
            <p:nvPr/>
          </p:nvSpPr>
          <p:spPr bwMode="auto">
            <a:xfrm>
              <a:off x="8331" y="6260"/>
              <a:ext cx="565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0.07</a:t>
              </a:r>
            </a:p>
          </p:txBody>
        </p:sp>
        <p:sp>
          <p:nvSpPr>
            <p:cNvPr id="69" name="Text Box 526"/>
            <p:cNvSpPr txBox="1">
              <a:spLocks noChangeArrowheads="1"/>
            </p:cNvSpPr>
            <p:nvPr/>
          </p:nvSpPr>
          <p:spPr bwMode="auto">
            <a:xfrm>
              <a:off x="9056" y="5960"/>
              <a:ext cx="524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0.11</a:t>
              </a:r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9834" y="6441"/>
              <a:ext cx="270" cy="27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9834" y="5646"/>
              <a:ext cx="270" cy="27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cxnSp>
          <p:nvCxnSpPr>
            <p:cNvPr id="73" name="Line 530"/>
            <p:cNvCxnSpPr/>
            <p:nvPr/>
          </p:nvCxnSpPr>
          <p:spPr bwMode="auto">
            <a:xfrm>
              <a:off x="9864" y="5931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4" name="Text Box 531"/>
            <p:cNvSpPr txBox="1">
              <a:spLocks noChangeArrowheads="1"/>
            </p:cNvSpPr>
            <p:nvPr/>
          </p:nvSpPr>
          <p:spPr bwMode="auto">
            <a:xfrm>
              <a:off x="9800" y="6065"/>
              <a:ext cx="795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0.10</a:t>
              </a:r>
            </a:p>
          </p:txBody>
        </p:sp>
        <p:sp>
          <p:nvSpPr>
            <p:cNvPr id="75" name="Text Box 741"/>
            <p:cNvSpPr txBox="1">
              <a:spLocks noChangeArrowheads="1"/>
            </p:cNvSpPr>
            <p:nvPr/>
          </p:nvSpPr>
          <p:spPr bwMode="auto">
            <a:xfrm>
              <a:off x="6699" y="5376"/>
              <a:ext cx="1530" cy="1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>
                      <a:alpha val="2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No Poly_con </a:t>
              </a:r>
              <a:endPara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US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or poly bends </a:t>
              </a:r>
              <a:endPara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US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on active</a:t>
              </a:r>
              <a:endPara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US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 </a:t>
              </a:r>
              <a:endParaRPr lang="sv-SE" sz="1200">
                <a:effectLst/>
                <a:latin typeface="Calibri" panose="020F0502020204030204" pitchFamily="34" charset="0"/>
                <a:ea typeface="Times New Roman"/>
                <a:cs typeface="Times New Roman"/>
              </a:endParaRPr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8693" y="7581"/>
              <a:ext cx="254" cy="25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0157" y="7566"/>
              <a:ext cx="254" cy="255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78" name="Text Box 745"/>
            <p:cNvSpPr txBox="1">
              <a:spLocks noChangeArrowheads="1"/>
            </p:cNvSpPr>
            <p:nvPr/>
          </p:nvSpPr>
          <p:spPr bwMode="auto">
            <a:xfrm>
              <a:off x="8656" y="7858"/>
              <a:ext cx="19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*Min metal end 0.05</a:t>
              </a:r>
            </a:p>
          </p:txBody>
        </p:sp>
        <p:cxnSp>
          <p:nvCxnSpPr>
            <p:cNvPr id="79" name="Line 515"/>
            <p:cNvCxnSpPr/>
            <p:nvPr/>
          </p:nvCxnSpPr>
          <p:spPr bwMode="auto">
            <a:xfrm>
              <a:off x="7120" y="7781"/>
              <a:ext cx="4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04" name="Line 523"/>
          <p:cNvCxnSpPr/>
          <p:nvPr/>
        </p:nvCxnSpPr>
        <p:spPr bwMode="auto">
          <a:xfrm>
            <a:off x="5248717" y="3158178"/>
            <a:ext cx="0" cy="47723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Text Box 807"/>
          <p:cNvSpPr txBox="1">
            <a:spLocks noChangeArrowheads="1"/>
          </p:cNvSpPr>
          <p:nvPr/>
        </p:nvSpPr>
        <p:spPr bwMode="auto">
          <a:xfrm>
            <a:off x="849111" y="1713551"/>
            <a:ext cx="2473914" cy="362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2000" dirty="0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Contact and via </a:t>
            </a:r>
            <a:r>
              <a:rPr lang="sv-SE" sz="2000" dirty="0" err="1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rules</a:t>
            </a:r>
            <a:endParaRPr lang="sv-SE" sz="2000" dirty="0">
              <a:effectLst/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79237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Geometric</a:t>
            </a:r>
            <a:r>
              <a:rPr lang="sv-SE" dirty="0" smtClean="0"/>
              <a:t> design </a:t>
            </a:r>
            <a:r>
              <a:rPr lang="sv-SE" dirty="0" err="1" smtClean="0"/>
              <a:t>rules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05" name="Text Box 807"/>
          <p:cNvSpPr txBox="1">
            <a:spLocks noChangeArrowheads="1"/>
          </p:cNvSpPr>
          <p:nvPr/>
        </p:nvSpPr>
        <p:spPr bwMode="auto">
          <a:xfrm>
            <a:off x="849111" y="1713551"/>
            <a:ext cx="2473914" cy="362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2000" dirty="0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Contact and via </a:t>
            </a:r>
            <a:r>
              <a:rPr lang="sv-SE" sz="2000" dirty="0" err="1" smtClean="0"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rules</a:t>
            </a:r>
            <a:endParaRPr lang="sv-SE" sz="2000" dirty="0">
              <a:effectLst/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4043456" y="1814777"/>
            <a:ext cx="543693" cy="544467"/>
          </a:xfrm>
          <a:prstGeom prst="rect">
            <a:avLst/>
          </a:prstGeom>
          <a:solidFill>
            <a:srgbClr val="33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5" name="Text Box 1983"/>
          <p:cNvSpPr txBox="1">
            <a:spLocks noChangeArrowheads="1"/>
          </p:cNvSpPr>
          <p:nvPr/>
        </p:nvSpPr>
        <p:spPr bwMode="auto">
          <a:xfrm>
            <a:off x="4839688" y="1532890"/>
            <a:ext cx="518208" cy="37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00" tIns="45720" rIns="1800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100">
                <a:effectLst/>
                <a:latin typeface="Arial"/>
                <a:ea typeface="Times New Roman"/>
                <a:cs typeface="Times New Roman"/>
              </a:rPr>
              <a:t>0.03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cxnSp>
        <p:nvCxnSpPr>
          <p:cNvPr id="146" name="Line 1984"/>
          <p:cNvCxnSpPr/>
          <p:nvPr/>
        </p:nvCxnSpPr>
        <p:spPr bwMode="auto">
          <a:xfrm>
            <a:off x="4807252" y="1579228"/>
            <a:ext cx="772" cy="243272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7" name="Line 1985"/>
          <p:cNvCxnSpPr/>
          <p:nvPr/>
        </p:nvCxnSpPr>
        <p:spPr bwMode="auto">
          <a:xfrm flipV="1">
            <a:off x="4807252" y="1977731"/>
            <a:ext cx="772" cy="208519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4209498" y="1980820"/>
            <a:ext cx="196162" cy="19693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0" name="Text Box 1988"/>
          <p:cNvSpPr txBox="1">
            <a:spLocks noChangeArrowheads="1"/>
          </p:cNvSpPr>
          <p:nvPr/>
        </p:nvSpPr>
        <p:spPr bwMode="auto">
          <a:xfrm>
            <a:off x="4868263" y="1944522"/>
            <a:ext cx="483454" cy="359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00" tIns="45720" rIns="1800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100" dirty="0">
                <a:effectLst/>
                <a:latin typeface="Arial"/>
                <a:ea typeface="Times New Roman"/>
                <a:cs typeface="Times New Roman"/>
              </a:rPr>
              <a:t>0.09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cxnSp>
        <p:nvCxnSpPr>
          <p:cNvPr id="151" name="Line 1989"/>
          <p:cNvCxnSpPr/>
          <p:nvPr/>
        </p:nvCxnSpPr>
        <p:spPr bwMode="auto">
          <a:xfrm>
            <a:off x="4309896" y="1981592"/>
            <a:ext cx="554505" cy="7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" name="Line 1991"/>
          <p:cNvCxnSpPr/>
          <p:nvPr/>
        </p:nvCxnSpPr>
        <p:spPr bwMode="auto">
          <a:xfrm>
            <a:off x="4114507" y="1816322"/>
            <a:ext cx="763024" cy="7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4" name="Text Box 1992"/>
          <p:cNvSpPr txBox="1">
            <a:spLocks noChangeArrowheads="1"/>
          </p:cNvSpPr>
          <p:nvPr/>
        </p:nvSpPr>
        <p:spPr bwMode="auto">
          <a:xfrm>
            <a:off x="3820264" y="1532890"/>
            <a:ext cx="903581" cy="382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100" b="1" dirty="0" err="1">
                <a:effectLst/>
                <a:latin typeface="Arial"/>
                <a:ea typeface="Times New Roman"/>
                <a:cs typeface="Times New Roman"/>
              </a:rPr>
              <a:t>Diff_con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cxnSp>
        <p:nvCxnSpPr>
          <p:cNvPr id="160" name="Line 1998"/>
          <p:cNvCxnSpPr/>
          <p:nvPr/>
        </p:nvCxnSpPr>
        <p:spPr bwMode="auto">
          <a:xfrm>
            <a:off x="4263559" y="2177755"/>
            <a:ext cx="600843" cy="7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0" name="Group 9"/>
          <p:cNvGrpSpPr/>
          <p:nvPr/>
        </p:nvGrpSpPr>
        <p:grpSpPr>
          <a:xfrm>
            <a:off x="3643409" y="1985454"/>
            <a:ext cx="3441331" cy="1266723"/>
            <a:chOff x="3643409" y="1985454"/>
            <a:chExt cx="3441331" cy="1266723"/>
          </a:xfrm>
        </p:grpSpPr>
        <p:sp>
          <p:nvSpPr>
            <p:cNvPr id="36" name="Text Box 1980"/>
            <p:cNvSpPr txBox="1">
              <a:spLocks noChangeArrowheads="1"/>
            </p:cNvSpPr>
            <p:nvPr/>
          </p:nvSpPr>
          <p:spPr bwMode="auto">
            <a:xfrm>
              <a:off x="3643409" y="2695354"/>
              <a:ext cx="3441331" cy="556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800" dirty="0">
                  <a:effectLst/>
                  <a:latin typeface="Arial"/>
                  <a:ea typeface="Times New Roman"/>
                  <a:cs typeface="Times New Roman"/>
                </a:rPr>
                <a:t>For minimum width metal lines at least 0.04 enclosure is required on two opposite sides (bottom measures).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61" name="Text Box 1999"/>
            <p:cNvSpPr txBox="1">
              <a:spLocks noChangeArrowheads="1"/>
            </p:cNvSpPr>
            <p:nvPr/>
          </p:nvSpPr>
          <p:spPr bwMode="auto">
            <a:xfrm>
              <a:off x="3994801" y="2549228"/>
              <a:ext cx="290382" cy="192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700" dirty="0">
                  <a:effectLst/>
                  <a:latin typeface="Calibri"/>
                  <a:ea typeface="Times New Roman"/>
                  <a:cs typeface="Times New Roman"/>
                </a:rPr>
                <a:t>0.04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62" name="Text Box 2000"/>
            <p:cNvSpPr txBox="1">
              <a:spLocks noChangeArrowheads="1"/>
            </p:cNvSpPr>
            <p:nvPr/>
          </p:nvSpPr>
          <p:spPr bwMode="auto">
            <a:xfrm>
              <a:off x="4419562" y="2549228"/>
              <a:ext cx="290382" cy="192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700">
                  <a:effectLst/>
                  <a:latin typeface="Calibri"/>
                  <a:ea typeface="Times New Roman"/>
                  <a:cs typeface="Times New Roman"/>
                </a:rPr>
                <a:t>0.04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52" name="Line 1990"/>
            <p:cNvCxnSpPr/>
            <p:nvPr/>
          </p:nvCxnSpPr>
          <p:spPr bwMode="auto">
            <a:xfrm flipH="1">
              <a:off x="4405661" y="2476632"/>
              <a:ext cx="251767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55" name="Line 1993"/>
            <p:cNvCxnSpPr/>
            <p:nvPr/>
          </p:nvCxnSpPr>
          <p:spPr bwMode="auto">
            <a:xfrm>
              <a:off x="4408750" y="1990860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56" name="Line 1994"/>
            <p:cNvCxnSpPr/>
            <p:nvPr/>
          </p:nvCxnSpPr>
          <p:spPr bwMode="auto">
            <a:xfrm>
              <a:off x="4644299" y="1990860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57" name="Line 1995"/>
            <p:cNvCxnSpPr/>
            <p:nvPr/>
          </p:nvCxnSpPr>
          <p:spPr bwMode="auto">
            <a:xfrm>
              <a:off x="3983989" y="1990860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58" name="Line 1996"/>
            <p:cNvCxnSpPr/>
            <p:nvPr/>
          </p:nvCxnSpPr>
          <p:spPr bwMode="auto">
            <a:xfrm>
              <a:off x="4204092" y="1990860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59" name="Line 1997"/>
            <p:cNvCxnSpPr/>
            <p:nvPr/>
          </p:nvCxnSpPr>
          <p:spPr bwMode="auto">
            <a:xfrm flipH="1">
              <a:off x="3970088" y="2476632"/>
              <a:ext cx="251767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3707509" y="1985454"/>
              <a:ext cx="937562" cy="196935"/>
            </a:xfrm>
            <a:prstGeom prst="rect">
              <a:avLst/>
            </a:prstGeom>
            <a:solidFill>
              <a:srgbClr val="3366FF">
                <a:alpha val="8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5888460" y="1811688"/>
            <a:ext cx="543693" cy="544467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27" name="Text Box 2004"/>
          <p:cNvSpPr txBox="1">
            <a:spLocks noChangeArrowheads="1"/>
          </p:cNvSpPr>
          <p:nvPr/>
        </p:nvSpPr>
        <p:spPr bwMode="auto">
          <a:xfrm>
            <a:off x="6714811" y="1532890"/>
            <a:ext cx="502762" cy="359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00" tIns="45720" rIns="1800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100">
                <a:effectLst/>
                <a:latin typeface="Arial"/>
                <a:ea typeface="Times New Roman"/>
                <a:cs typeface="Times New Roman"/>
              </a:rPr>
              <a:t>0.03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28" name="Text Box 2005"/>
          <p:cNvSpPr txBox="1">
            <a:spLocks noChangeArrowheads="1"/>
          </p:cNvSpPr>
          <p:nvPr/>
        </p:nvSpPr>
        <p:spPr bwMode="auto">
          <a:xfrm>
            <a:off x="6703227" y="1944522"/>
            <a:ext cx="468009" cy="359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00" tIns="45720" rIns="1800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100">
                <a:effectLst/>
                <a:latin typeface="Arial"/>
                <a:ea typeface="Times New Roman"/>
                <a:cs typeface="Times New Roman"/>
              </a:rPr>
              <a:t>0.09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29" name="Text Box 2006"/>
          <p:cNvSpPr txBox="1">
            <a:spLocks noChangeArrowheads="1"/>
          </p:cNvSpPr>
          <p:nvPr/>
        </p:nvSpPr>
        <p:spPr bwMode="auto">
          <a:xfrm>
            <a:off x="5665267" y="1532890"/>
            <a:ext cx="1042593" cy="382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100" b="1">
                <a:effectLst/>
                <a:latin typeface="Arial"/>
                <a:ea typeface="Times New Roman"/>
                <a:cs typeface="Times New Roman"/>
              </a:rPr>
              <a:t>Poly_con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30" name="Rectangle 129"/>
          <p:cNvSpPr>
            <a:spLocks noChangeArrowheads="1"/>
          </p:cNvSpPr>
          <p:nvPr/>
        </p:nvSpPr>
        <p:spPr bwMode="auto">
          <a:xfrm>
            <a:off x="6062225" y="1985454"/>
            <a:ext cx="196162" cy="19693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131" name="Line 2008"/>
          <p:cNvCxnSpPr/>
          <p:nvPr/>
        </p:nvCxnSpPr>
        <p:spPr bwMode="auto">
          <a:xfrm>
            <a:off x="6077671" y="1814777"/>
            <a:ext cx="682706" cy="7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2" name="Line 2009"/>
          <p:cNvCxnSpPr/>
          <p:nvPr/>
        </p:nvCxnSpPr>
        <p:spPr bwMode="auto">
          <a:xfrm>
            <a:off x="6656117" y="1571505"/>
            <a:ext cx="772" cy="243272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" name="Line 2010"/>
          <p:cNvCxnSpPr/>
          <p:nvPr/>
        </p:nvCxnSpPr>
        <p:spPr bwMode="auto">
          <a:xfrm flipV="1">
            <a:off x="6656117" y="1971553"/>
            <a:ext cx="772" cy="208519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4" name="Line 2011"/>
          <p:cNvCxnSpPr/>
          <p:nvPr/>
        </p:nvCxnSpPr>
        <p:spPr bwMode="auto">
          <a:xfrm>
            <a:off x="6073037" y="2173893"/>
            <a:ext cx="682706" cy="7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5" name="Line 2012"/>
          <p:cNvCxnSpPr/>
          <p:nvPr/>
        </p:nvCxnSpPr>
        <p:spPr bwMode="auto">
          <a:xfrm>
            <a:off x="6073037" y="1976959"/>
            <a:ext cx="682706" cy="7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oup 6"/>
          <p:cNvGrpSpPr/>
          <p:nvPr/>
        </p:nvGrpSpPr>
        <p:grpSpPr>
          <a:xfrm>
            <a:off x="5542473" y="1976959"/>
            <a:ext cx="1020197" cy="764570"/>
            <a:chOff x="5542473" y="1976959"/>
            <a:chExt cx="1020197" cy="764570"/>
          </a:xfrm>
        </p:grpSpPr>
        <p:cxnSp>
          <p:nvCxnSpPr>
            <p:cNvPr id="136" name="Line 2013"/>
            <p:cNvCxnSpPr/>
            <p:nvPr/>
          </p:nvCxnSpPr>
          <p:spPr bwMode="auto">
            <a:xfrm>
              <a:off x="5834399" y="1992405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37" name="Line 2014"/>
            <p:cNvCxnSpPr/>
            <p:nvPr/>
          </p:nvCxnSpPr>
          <p:spPr bwMode="auto">
            <a:xfrm>
              <a:off x="6054502" y="1992405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38" name="Line 2015"/>
            <p:cNvCxnSpPr/>
            <p:nvPr/>
          </p:nvCxnSpPr>
          <p:spPr bwMode="auto">
            <a:xfrm>
              <a:off x="6258387" y="1992405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39" name="Line 2016"/>
            <p:cNvCxnSpPr/>
            <p:nvPr/>
          </p:nvCxnSpPr>
          <p:spPr bwMode="auto">
            <a:xfrm>
              <a:off x="6478490" y="1992405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40" name="Line 2017"/>
            <p:cNvCxnSpPr/>
            <p:nvPr/>
          </p:nvCxnSpPr>
          <p:spPr bwMode="auto">
            <a:xfrm flipH="1">
              <a:off x="6244486" y="2476632"/>
              <a:ext cx="251767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41" name="Line 2018"/>
            <p:cNvCxnSpPr/>
            <p:nvPr/>
          </p:nvCxnSpPr>
          <p:spPr bwMode="auto">
            <a:xfrm flipH="1">
              <a:off x="5820498" y="2476632"/>
              <a:ext cx="251767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42" name="Text Box 2019"/>
            <p:cNvSpPr txBox="1">
              <a:spLocks noChangeArrowheads="1"/>
            </p:cNvSpPr>
            <p:nvPr/>
          </p:nvSpPr>
          <p:spPr bwMode="auto">
            <a:xfrm>
              <a:off x="5847528" y="2549228"/>
              <a:ext cx="290382" cy="192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700" dirty="0">
                  <a:effectLst/>
                  <a:latin typeface="Calibri"/>
                  <a:ea typeface="Times New Roman"/>
                  <a:cs typeface="Times New Roman"/>
                </a:rPr>
                <a:t>0.04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43" name="Text Box 2020"/>
            <p:cNvSpPr txBox="1">
              <a:spLocks noChangeArrowheads="1"/>
            </p:cNvSpPr>
            <p:nvPr/>
          </p:nvSpPr>
          <p:spPr bwMode="auto">
            <a:xfrm>
              <a:off x="6272288" y="2549228"/>
              <a:ext cx="290382" cy="192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700">
                  <a:effectLst/>
                  <a:latin typeface="Calibri"/>
                  <a:ea typeface="Times New Roman"/>
                  <a:cs typeface="Times New Roman"/>
                </a:rPr>
                <a:t>0.04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5542473" y="1976959"/>
              <a:ext cx="937562" cy="196935"/>
            </a:xfrm>
            <a:prstGeom prst="rect">
              <a:avLst/>
            </a:prstGeom>
            <a:solidFill>
              <a:srgbClr val="3366FF">
                <a:alpha val="8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368473" y="3256648"/>
            <a:ext cx="4341008" cy="1835741"/>
            <a:chOff x="3368473" y="3256648"/>
            <a:chExt cx="4341008" cy="1835741"/>
          </a:xfrm>
        </p:grpSpPr>
        <p:sp>
          <p:nvSpPr>
            <p:cNvPr id="34" name="Text Box 1978"/>
            <p:cNvSpPr txBox="1">
              <a:spLocks noChangeArrowheads="1"/>
            </p:cNvSpPr>
            <p:nvPr/>
          </p:nvSpPr>
          <p:spPr bwMode="auto">
            <a:xfrm>
              <a:off x="6102343" y="4629013"/>
              <a:ext cx="1535315" cy="463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800">
                  <a:effectLst/>
                  <a:latin typeface="Arial"/>
                  <a:ea typeface="Times New Roman"/>
                  <a:cs typeface="Times New Roman"/>
                </a:rPr>
                <a:t>At least two 0.08 metal </a:t>
              </a:r>
              <a:br>
                <a:rPr lang="en-US" sz="800">
                  <a:effectLst/>
                  <a:latin typeface="Arial"/>
                  <a:ea typeface="Times New Roman"/>
                  <a:cs typeface="Times New Roman"/>
                </a:rPr>
              </a:br>
              <a:r>
                <a:rPr lang="en-US" sz="800">
                  <a:effectLst/>
                  <a:latin typeface="Arial"/>
                  <a:ea typeface="Times New Roman"/>
                  <a:cs typeface="Times New Roman"/>
                </a:rPr>
                <a:t>ends on metal pad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96" name="Line 2029"/>
            <p:cNvCxnSpPr/>
            <p:nvPr/>
          </p:nvCxnSpPr>
          <p:spPr bwMode="auto">
            <a:xfrm>
              <a:off x="4614951" y="3731608"/>
              <a:ext cx="0" cy="1868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Line 2031"/>
            <p:cNvCxnSpPr/>
            <p:nvPr/>
          </p:nvCxnSpPr>
          <p:spPr bwMode="auto">
            <a:xfrm>
              <a:off x="3989395" y="3725430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9" name="Text Box 2032"/>
            <p:cNvSpPr txBox="1">
              <a:spLocks noChangeArrowheads="1"/>
            </p:cNvSpPr>
            <p:nvPr/>
          </p:nvSpPr>
          <p:spPr bwMode="auto">
            <a:xfrm>
              <a:off x="4732340" y="3655923"/>
              <a:ext cx="732904" cy="481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dirty="0">
                  <a:effectLst/>
                  <a:latin typeface="Arial"/>
                  <a:ea typeface="Times New Roman"/>
                  <a:cs typeface="Times New Roman"/>
                </a:rPr>
                <a:t>0.005**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sv-SE" sz="800" dirty="0">
                  <a:effectLst/>
                  <a:latin typeface="Arial"/>
                  <a:ea typeface="Times New Roman"/>
                  <a:cs typeface="Times New Roman"/>
                </a:rPr>
                <a:t>**Met1 0.01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sv-SE" sz="1100" dirty="0">
                  <a:effectLst/>
                  <a:latin typeface="Arial"/>
                  <a:ea typeface="Times New Roman"/>
                  <a:cs typeface="Times New Roman"/>
                </a:rPr>
                <a:t> 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3629507" y="3726974"/>
              <a:ext cx="775381" cy="544467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3919117" y="3916958"/>
              <a:ext cx="196934" cy="196935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cxnSp>
          <p:nvCxnSpPr>
            <p:cNvPr id="109" name="Line 2040"/>
            <p:cNvCxnSpPr/>
            <p:nvPr/>
          </p:nvCxnSpPr>
          <p:spPr bwMode="auto">
            <a:xfrm>
              <a:off x="4002524" y="3916186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0" name="Text Box 2041"/>
            <p:cNvSpPr txBox="1">
              <a:spLocks noChangeArrowheads="1"/>
            </p:cNvSpPr>
            <p:nvPr/>
          </p:nvSpPr>
          <p:spPr bwMode="auto">
            <a:xfrm>
              <a:off x="3368473" y="3256648"/>
              <a:ext cx="1487433" cy="382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b="1" dirty="0">
                  <a:effectLst/>
                  <a:latin typeface="Arial"/>
                  <a:ea typeface="Times New Roman"/>
                  <a:cs typeface="Times New Roman"/>
                </a:rPr>
                <a:t>Via </a:t>
              </a:r>
              <a:r>
                <a:rPr lang="sv-SE" sz="1100" b="1" dirty="0" smtClean="0">
                  <a:effectLst/>
                  <a:latin typeface="Arial"/>
                  <a:ea typeface="Times New Roman"/>
                  <a:cs typeface="Times New Roman"/>
                </a:rPr>
                <a:t>1-4: 0.10x0.10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41" name="Text Box 2050"/>
            <p:cNvSpPr txBox="1">
              <a:spLocks noChangeArrowheads="1"/>
            </p:cNvSpPr>
            <p:nvPr/>
          </p:nvSpPr>
          <p:spPr bwMode="auto">
            <a:xfrm>
              <a:off x="6071452" y="3256648"/>
              <a:ext cx="1373906" cy="2679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b="1" dirty="0">
                  <a:effectLst/>
                  <a:latin typeface="Arial"/>
                  <a:ea typeface="Times New Roman"/>
                  <a:cs typeface="Times New Roman"/>
                </a:rPr>
                <a:t>Via </a:t>
              </a:r>
              <a:r>
                <a:rPr lang="sv-SE" sz="1100" b="1" dirty="0" smtClean="0">
                  <a:effectLst/>
                  <a:latin typeface="Arial"/>
                  <a:ea typeface="Times New Roman"/>
                  <a:cs typeface="Times New Roman"/>
                </a:rPr>
                <a:t>5-6: 0.36x0.36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51" name="Line 2053"/>
            <p:cNvCxnSpPr/>
            <p:nvPr/>
          </p:nvCxnSpPr>
          <p:spPr bwMode="auto">
            <a:xfrm>
              <a:off x="6591976" y="3720796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6221276" y="3720796"/>
              <a:ext cx="775381" cy="5444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cxnSp>
          <p:nvCxnSpPr>
            <p:cNvPr id="53" name="Line 2055"/>
            <p:cNvCxnSpPr/>
            <p:nvPr/>
          </p:nvCxnSpPr>
          <p:spPr bwMode="auto">
            <a:xfrm>
              <a:off x="7145709" y="3473662"/>
              <a:ext cx="772" cy="2432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6510113" y="3910780"/>
              <a:ext cx="196934" cy="196935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cxnSp>
          <p:nvCxnSpPr>
            <p:cNvPr id="86" name="Line 2063"/>
            <p:cNvCxnSpPr/>
            <p:nvPr/>
          </p:nvCxnSpPr>
          <p:spPr bwMode="auto">
            <a:xfrm>
              <a:off x="6532509" y="3910007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7" name="Text Box 2064"/>
            <p:cNvSpPr txBox="1">
              <a:spLocks noChangeArrowheads="1"/>
            </p:cNvSpPr>
            <p:nvPr/>
          </p:nvSpPr>
          <p:spPr bwMode="auto">
            <a:xfrm>
              <a:off x="7234522" y="3696082"/>
              <a:ext cx="474959" cy="267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dirty="0">
                  <a:effectLst/>
                  <a:latin typeface="Arial"/>
                  <a:ea typeface="Times New Roman"/>
                  <a:cs typeface="Times New Roman"/>
                </a:rPr>
                <a:t>0.02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92" name="Text Box 2069"/>
            <p:cNvSpPr txBox="1">
              <a:spLocks noChangeArrowheads="1"/>
            </p:cNvSpPr>
            <p:nvPr/>
          </p:nvSpPr>
          <p:spPr bwMode="auto">
            <a:xfrm>
              <a:off x="6312406" y="4428988"/>
              <a:ext cx="290382" cy="192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700" dirty="0">
                  <a:effectLst/>
                  <a:latin typeface="Calibri"/>
                  <a:ea typeface="Times New Roman"/>
                  <a:cs typeface="Times New Roman"/>
                </a:rPr>
                <a:t>0.08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93" name="Text Box 2070"/>
            <p:cNvSpPr txBox="1">
              <a:spLocks noChangeArrowheads="1"/>
            </p:cNvSpPr>
            <p:nvPr/>
          </p:nvSpPr>
          <p:spPr bwMode="auto">
            <a:xfrm>
              <a:off x="6721721" y="4428988"/>
              <a:ext cx="290382" cy="192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700">
                  <a:effectLst/>
                  <a:latin typeface="Calibri"/>
                  <a:ea typeface="Times New Roman"/>
                  <a:cs typeface="Times New Roman"/>
                </a:rPr>
                <a:t>0.08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449688" y="3817720"/>
            <a:ext cx="1612420" cy="1257293"/>
            <a:chOff x="3449688" y="3817720"/>
            <a:chExt cx="1612420" cy="1257293"/>
          </a:xfrm>
        </p:grpSpPr>
        <p:cxnSp>
          <p:nvCxnSpPr>
            <p:cNvPr id="193" name="Line 2045"/>
            <p:cNvCxnSpPr/>
            <p:nvPr/>
          </p:nvCxnSpPr>
          <p:spPr bwMode="auto">
            <a:xfrm>
              <a:off x="3706686" y="3898038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85" name="Text Box 1979"/>
            <p:cNvSpPr txBox="1">
              <a:spLocks noChangeArrowheads="1"/>
            </p:cNvSpPr>
            <p:nvPr/>
          </p:nvSpPr>
          <p:spPr bwMode="auto">
            <a:xfrm>
              <a:off x="3526793" y="4611637"/>
              <a:ext cx="1535315" cy="463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800">
                  <a:effectLst/>
                  <a:latin typeface="Arial"/>
                  <a:ea typeface="Times New Roman"/>
                  <a:cs typeface="Times New Roman"/>
                </a:rPr>
                <a:t>At least two 0.05 metal </a:t>
              </a:r>
              <a:br>
                <a:rPr lang="en-US" sz="800">
                  <a:effectLst/>
                  <a:latin typeface="Arial"/>
                  <a:ea typeface="Times New Roman"/>
                  <a:cs typeface="Times New Roman"/>
                </a:rPr>
              </a:br>
              <a:r>
                <a:rPr lang="en-US" sz="800">
                  <a:effectLst/>
                  <a:latin typeface="Arial"/>
                  <a:ea typeface="Times New Roman"/>
                  <a:cs typeface="Times New Roman"/>
                </a:rPr>
                <a:t>ends on metal pad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86" name="Line 2030"/>
            <p:cNvCxnSpPr/>
            <p:nvPr/>
          </p:nvCxnSpPr>
          <p:spPr bwMode="auto">
            <a:xfrm flipV="1">
              <a:off x="4521390" y="4183014"/>
              <a:ext cx="772" cy="3011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3449688" y="3817720"/>
              <a:ext cx="868704" cy="359116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8" name="Text Box 2037"/>
            <p:cNvSpPr txBox="1">
              <a:spLocks noChangeArrowheads="1"/>
            </p:cNvSpPr>
            <p:nvPr/>
          </p:nvSpPr>
          <p:spPr bwMode="auto">
            <a:xfrm>
              <a:off x="4596223" y="4053361"/>
              <a:ext cx="437866" cy="335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dirty="0" smtClean="0">
                  <a:effectLst/>
                  <a:latin typeface="Arial"/>
                  <a:ea typeface="Times New Roman"/>
                  <a:cs typeface="Times New Roman"/>
                </a:rPr>
                <a:t>0.005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89" name="Line 2038"/>
            <p:cNvCxnSpPr/>
            <p:nvPr/>
          </p:nvCxnSpPr>
          <p:spPr bwMode="auto">
            <a:xfrm>
              <a:off x="3917625" y="4105063"/>
              <a:ext cx="682706" cy="7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0" name="Line 2042"/>
            <p:cNvCxnSpPr/>
            <p:nvPr/>
          </p:nvCxnSpPr>
          <p:spPr bwMode="auto">
            <a:xfrm flipH="1">
              <a:off x="4091287" y="4390761"/>
              <a:ext cx="21855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1" name="Line 2043"/>
            <p:cNvCxnSpPr/>
            <p:nvPr/>
          </p:nvCxnSpPr>
          <p:spPr bwMode="auto">
            <a:xfrm>
              <a:off x="4109822" y="3904989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2" name="Line 2044"/>
            <p:cNvCxnSpPr/>
            <p:nvPr/>
          </p:nvCxnSpPr>
          <p:spPr bwMode="auto">
            <a:xfrm>
              <a:off x="4316796" y="3895721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4" name="Line 2046"/>
            <p:cNvCxnSpPr/>
            <p:nvPr/>
          </p:nvCxnSpPr>
          <p:spPr bwMode="auto">
            <a:xfrm>
              <a:off x="3912888" y="3904989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95" name="Text Box 2047"/>
            <p:cNvSpPr txBox="1">
              <a:spLocks noChangeArrowheads="1"/>
            </p:cNvSpPr>
            <p:nvPr/>
          </p:nvSpPr>
          <p:spPr bwMode="auto">
            <a:xfrm>
              <a:off x="3719042" y="4417019"/>
              <a:ext cx="290382" cy="192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700" dirty="0">
                  <a:effectLst/>
                  <a:latin typeface="Calibri"/>
                  <a:ea typeface="Times New Roman"/>
                  <a:cs typeface="Times New Roman"/>
                </a:rPr>
                <a:t>0.05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96" name="Text Box 2048"/>
            <p:cNvSpPr txBox="1">
              <a:spLocks noChangeArrowheads="1"/>
            </p:cNvSpPr>
            <p:nvPr/>
          </p:nvSpPr>
          <p:spPr bwMode="auto">
            <a:xfrm>
              <a:off x="4121406" y="4417019"/>
              <a:ext cx="290382" cy="192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700" dirty="0">
                  <a:effectLst/>
                  <a:latin typeface="Calibri"/>
                  <a:ea typeface="Times New Roman"/>
                  <a:cs typeface="Times New Roman"/>
                </a:rPr>
                <a:t>0.05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97" name="Line 2049"/>
            <p:cNvCxnSpPr/>
            <p:nvPr/>
          </p:nvCxnSpPr>
          <p:spPr bwMode="auto">
            <a:xfrm flipH="1">
              <a:off x="3695101" y="4390761"/>
              <a:ext cx="21855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8" name="Line 2061"/>
            <p:cNvCxnSpPr/>
            <p:nvPr/>
          </p:nvCxnSpPr>
          <p:spPr bwMode="auto">
            <a:xfrm>
              <a:off x="3915633" y="4173744"/>
              <a:ext cx="682706" cy="7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0" name="Line 2029"/>
            <p:cNvCxnSpPr/>
            <p:nvPr/>
          </p:nvCxnSpPr>
          <p:spPr bwMode="auto">
            <a:xfrm>
              <a:off x="4518574" y="3852755"/>
              <a:ext cx="772" cy="2432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" name="Group 12"/>
          <p:cNvGrpSpPr/>
          <p:nvPr/>
        </p:nvGrpSpPr>
        <p:grpSpPr>
          <a:xfrm>
            <a:off x="5875250" y="3829689"/>
            <a:ext cx="2068394" cy="666489"/>
            <a:chOff x="5362490" y="3829689"/>
            <a:chExt cx="2068394" cy="666489"/>
          </a:xfrm>
        </p:grpSpPr>
        <p:cxnSp>
          <p:nvCxnSpPr>
            <p:cNvPr id="95" name="Line 2072"/>
            <p:cNvCxnSpPr/>
            <p:nvPr/>
          </p:nvCxnSpPr>
          <p:spPr bwMode="auto">
            <a:xfrm>
              <a:off x="5792695" y="3829689"/>
              <a:ext cx="0" cy="63905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81" name="Text Box 2058"/>
            <p:cNvSpPr txBox="1">
              <a:spLocks noChangeArrowheads="1"/>
            </p:cNvSpPr>
            <p:nvPr/>
          </p:nvSpPr>
          <p:spPr bwMode="auto">
            <a:xfrm>
              <a:off x="6697979" y="4064558"/>
              <a:ext cx="732905" cy="2007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dirty="0">
                  <a:effectLst/>
                  <a:latin typeface="Arial"/>
                  <a:ea typeface="Times New Roman"/>
                  <a:cs typeface="Times New Roman"/>
                </a:rPr>
                <a:t>0.005*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5362490" y="3829689"/>
              <a:ext cx="1032594" cy="359116"/>
            </a:xfrm>
            <a:prstGeom prst="rect">
              <a:avLst/>
            </a:prstGeom>
            <a:solidFill>
              <a:srgbClr val="FFFF00">
                <a:alpha val="6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cxnSp>
          <p:nvCxnSpPr>
            <p:cNvPr id="84" name="Line 2061"/>
            <p:cNvCxnSpPr/>
            <p:nvPr/>
          </p:nvCxnSpPr>
          <p:spPr bwMode="auto">
            <a:xfrm>
              <a:off x="6002485" y="4107714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Line 2065"/>
            <p:cNvCxnSpPr/>
            <p:nvPr/>
          </p:nvCxnSpPr>
          <p:spPr bwMode="auto">
            <a:xfrm>
              <a:off x="6395083" y="3858264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89" name="Line 2066"/>
            <p:cNvCxnSpPr/>
            <p:nvPr/>
          </p:nvCxnSpPr>
          <p:spPr bwMode="auto">
            <a:xfrm flipH="1">
              <a:off x="6178842" y="4405047"/>
              <a:ext cx="21855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90" name="Line 2067"/>
            <p:cNvCxnSpPr/>
            <p:nvPr/>
          </p:nvCxnSpPr>
          <p:spPr bwMode="auto">
            <a:xfrm>
              <a:off x="6197376" y="3916958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91" name="Line 2068"/>
            <p:cNvCxnSpPr/>
            <p:nvPr/>
          </p:nvCxnSpPr>
          <p:spPr bwMode="auto">
            <a:xfrm>
              <a:off x="6001214" y="3916958"/>
              <a:ext cx="772" cy="5792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94" name="Line 2071"/>
            <p:cNvCxnSpPr/>
            <p:nvPr/>
          </p:nvCxnSpPr>
          <p:spPr bwMode="auto">
            <a:xfrm flipH="1">
              <a:off x="5774933" y="4405047"/>
              <a:ext cx="21855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50" name="Line 2052"/>
            <p:cNvCxnSpPr/>
            <p:nvPr/>
          </p:nvCxnSpPr>
          <p:spPr bwMode="auto">
            <a:xfrm>
              <a:off x="6005679" y="4188033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6164899" y="5229084"/>
            <a:ext cx="1694407" cy="642548"/>
            <a:chOff x="6164899" y="5229084"/>
            <a:chExt cx="1694407" cy="642548"/>
          </a:xfrm>
        </p:grpSpPr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 rot="5400000">
              <a:off x="6538687" y="4869969"/>
              <a:ext cx="359116" cy="107734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 rot="5400000">
              <a:off x="6307000" y="5303997"/>
              <a:ext cx="208519" cy="208519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cxnSp>
          <p:nvCxnSpPr>
            <p:cNvPr id="201" name="Line 2024"/>
            <p:cNvCxnSpPr/>
            <p:nvPr/>
          </p:nvCxnSpPr>
          <p:spPr bwMode="auto">
            <a:xfrm rot="5400000">
              <a:off x="6720176" y="5187381"/>
              <a:ext cx="772" cy="3938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2" name="Text Box 2025"/>
            <p:cNvSpPr txBox="1">
              <a:spLocks noChangeArrowheads="1"/>
            </p:cNvSpPr>
            <p:nvPr/>
          </p:nvSpPr>
          <p:spPr bwMode="auto">
            <a:xfrm>
              <a:off x="6164899" y="5578161"/>
              <a:ext cx="1694407" cy="293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800">
                  <a:effectLst/>
                  <a:latin typeface="Arial"/>
                  <a:ea typeface="Times New Roman"/>
                  <a:cs typeface="Times New Roman"/>
                </a:rPr>
                <a:t>(min 0.54 in array)</a:t>
              </a:r>
              <a:r>
                <a:rPr lang="sv-SE" sz="800">
                  <a:effectLst/>
                  <a:latin typeface="Arial"/>
                  <a:ea typeface="Times New Roman"/>
                  <a:cs typeface="Times New Roman"/>
                </a:rPr>
                <a:t> 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203" name="Text Box 2026"/>
            <p:cNvSpPr txBox="1">
              <a:spLocks noChangeArrowheads="1"/>
            </p:cNvSpPr>
            <p:nvPr/>
          </p:nvSpPr>
          <p:spPr bwMode="auto">
            <a:xfrm>
              <a:off x="6602016" y="5368097"/>
              <a:ext cx="613199" cy="35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800" dirty="0">
                  <a:effectLst/>
                  <a:latin typeface="Arial"/>
                  <a:ea typeface="Times New Roman"/>
                  <a:cs typeface="Times New Roman"/>
                </a:rPr>
                <a:t>0.34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 rot="5400000">
              <a:off x="6920972" y="5303997"/>
              <a:ext cx="208519" cy="208519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757454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Geometric</a:t>
            </a:r>
            <a:r>
              <a:rPr lang="sv-SE" dirty="0" smtClean="0"/>
              <a:t> design </a:t>
            </a:r>
            <a:r>
              <a:rPr lang="sv-SE" dirty="0" err="1" smtClean="0"/>
              <a:t>rules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/>
              <a:t>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131" name="Text Box 1081"/>
          <p:cNvSpPr txBox="1">
            <a:spLocks noChangeArrowheads="1"/>
          </p:cNvSpPr>
          <p:nvPr/>
        </p:nvSpPr>
        <p:spPr bwMode="auto">
          <a:xfrm>
            <a:off x="3116898" y="1179513"/>
            <a:ext cx="2910205" cy="473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2960" tIns="32918" rIns="12960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n-US" sz="1200" b="1" dirty="0">
                <a:effectLst/>
                <a:latin typeface="Arial"/>
                <a:ea typeface="Times New Roman"/>
                <a:cs typeface="Arial"/>
              </a:rPr>
              <a:t>Standard cell template 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sz="1100" dirty="0">
                <a:effectLst/>
                <a:latin typeface="Arial"/>
                <a:ea typeface="Times New Roman"/>
                <a:cs typeface="Arial"/>
              </a:rPr>
              <a:t>with rails, </a:t>
            </a:r>
            <a:r>
              <a:rPr lang="en-US" sz="1100" dirty="0" smtClean="0">
                <a:effectLst/>
                <a:latin typeface="Arial"/>
                <a:ea typeface="Times New Roman"/>
                <a:cs typeface="Arial"/>
              </a:rPr>
              <a:t>n-well</a:t>
            </a:r>
            <a:r>
              <a:rPr lang="en-US" sz="1100" dirty="0">
                <a:effectLst/>
                <a:latin typeface="Arial"/>
                <a:ea typeface="Times New Roman"/>
                <a:cs typeface="Arial"/>
              </a:rPr>
              <a:t>, </a:t>
            </a:r>
            <a:r>
              <a:rPr lang="en-US" sz="1100" dirty="0" err="1">
                <a:effectLst/>
                <a:latin typeface="Arial"/>
                <a:ea typeface="Times New Roman"/>
                <a:cs typeface="Arial"/>
              </a:rPr>
              <a:t>pplus</a:t>
            </a:r>
            <a:r>
              <a:rPr lang="en-US" sz="1100" dirty="0">
                <a:effectLst/>
                <a:latin typeface="Arial"/>
                <a:ea typeface="Times New Roman"/>
                <a:cs typeface="Arial"/>
              </a:rPr>
              <a:t> and </a:t>
            </a:r>
            <a:r>
              <a:rPr lang="en-US" sz="1100" dirty="0" err="1">
                <a:effectLst/>
                <a:latin typeface="Arial"/>
                <a:ea typeface="Times New Roman"/>
                <a:cs typeface="Arial"/>
              </a:rPr>
              <a:t>nplus</a:t>
            </a:r>
            <a:r>
              <a:rPr lang="en-US" sz="1100" dirty="0">
                <a:effectLst/>
                <a:latin typeface="Arial"/>
                <a:ea typeface="Times New Roman"/>
                <a:cs typeface="Arial"/>
              </a:rPr>
              <a:t> design rules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32" name="Rectangle 131"/>
          <p:cNvSpPr>
            <a:spLocks noChangeArrowheads="1"/>
          </p:cNvSpPr>
          <p:nvPr/>
        </p:nvSpPr>
        <p:spPr bwMode="auto">
          <a:xfrm>
            <a:off x="3476943" y="1646238"/>
            <a:ext cx="2078990" cy="2016760"/>
          </a:xfrm>
          <a:prstGeom prst="rect">
            <a:avLst/>
          </a:prstGeom>
          <a:solidFill>
            <a:srgbClr val="FBD4B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4" name="Rectangle 133"/>
          <p:cNvSpPr>
            <a:spLocks noChangeArrowheads="1"/>
          </p:cNvSpPr>
          <p:nvPr/>
        </p:nvSpPr>
        <p:spPr bwMode="auto">
          <a:xfrm>
            <a:off x="3895308" y="3690888"/>
            <a:ext cx="245110" cy="24892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3828098" y="2147888"/>
            <a:ext cx="1348740" cy="101663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3901758" y="295624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4949508" y="293084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3828098" y="4158298"/>
            <a:ext cx="1348740" cy="623570"/>
          </a:xfrm>
          <a:prstGeom prst="rect">
            <a:avLst/>
          </a:prstGeom>
          <a:solidFill>
            <a:srgbClr val="33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4959668" y="4256088"/>
            <a:ext cx="139065" cy="14160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4136073" y="2011363"/>
            <a:ext cx="150495" cy="296291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4707573" y="2011363"/>
            <a:ext cx="151130" cy="296164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4706303" y="3690888"/>
            <a:ext cx="245745" cy="24955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3896043" y="4256088"/>
            <a:ext cx="139065" cy="14160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4954588" y="4553268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3896043" y="4553268"/>
            <a:ext cx="139065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3901758" y="2639378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4949508" y="2639378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0" name="Rectangle 149"/>
          <p:cNvSpPr>
            <a:spLocks noChangeArrowheads="1"/>
          </p:cNvSpPr>
          <p:nvPr/>
        </p:nvSpPr>
        <p:spPr bwMode="auto">
          <a:xfrm>
            <a:off x="3622993" y="3662998"/>
            <a:ext cx="1756410" cy="179070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151" name="Line 1394"/>
          <p:cNvCxnSpPr/>
          <p:nvPr/>
        </p:nvCxnSpPr>
        <p:spPr bwMode="auto">
          <a:xfrm>
            <a:off x="5383213" y="3668713"/>
            <a:ext cx="635" cy="48704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2" name="Text Box 1395"/>
          <p:cNvSpPr txBox="1">
            <a:spLocks noChangeArrowheads="1"/>
          </p:cNvSpPr>
          <p:nvPr/>
        </p:nvSpPr>
        <p:spPr bwMode="auto">
          <a:xfrm>
            <a:off x="5035868" y="3783013"/>
            <a:ext cx="517525" cy="330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>
                <a:effectLst/>
                <a:latin typeface="Arial"/>
                <a:ea typeface="Times New Roman"/>
                <a:cs typeface="Arial"/>
              </a:rPr>
              <a:t>0.16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3622993" y="1881823"/>
            <a:ext cx="1756410" cy="1781175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3628708" y="1646238"/>
            <a:ext cx="175069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157" name="Line 1400"/>
          <p:cNvCxnSpPr/>
          <p:nvPr/>
        </p:nvCxnSpPr>
        <p:spPr bwMode="auto">
          <a:xfrm>
            <a:off x="5382578" y="3172143"/>
            <a:ext cx="635" cy="4876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8" name="Text Box 1401"/>
          <p:cNvSpPr txBox="1">
            <a:spLocks noChangeArrowheads="1"/>
          </p:cNvSpPr>
          <p:nvPr/>
        </p:nvSpPr>
        <p:spPr bwMode="auto">
          <a:xfrm>
            <a:off x="5035868" y="3305493"/>
            <a:ext cx="495935" cy="291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>
                <a:effectLst/>
                <a:latin typeface="Arial"/>
                <a:ea typeface="Times New Roman"/>
                <a:cs typeface="Arial"/>
              </a:rPr>
              <a:t>0.16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cxnSp>
        <p:nvCxnSpPr>
          <p:cNvPr id="159" name="Line 1402"/>
          <p:cNvCxnSpPr/>
          <p:nvPr/>
        </p:nvCxnSpPr>
        <p:spPr bwMode="auto">
          <a:xfrm>
            <a:off x="5122228" y="3163888"/>
            <a:ext cx="318770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3627438" y="4941253"/>
            <a:ext cx="175196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1" name="Text Box 1404"/>
          <p:cNvSpPr txBox="1">
            <a:spLocks noChangeArrowheads="1"/>
          </p:cNvSpPr>
          <p:nvPr/>
        </p:nvSpPr>
        <p:spPr bwMode="auto">
          <a:xfrm>
            <a:off x="3678873" y="1906588"/>
            <a:ext cx="55689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>
                <a:effectLst/>
                <a:latin typeface="Arial"/>
                <a:ea typeface="Times New Roman"/>
                <a:cs typeface="Arial"/>
              </a:rPr>
              <a:t>VDD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62" name="Text Box 1405"/>
          <p:cNvSpPr txBox="1">
            <a:spLocks noChangeArrowheads="1"/>
          </p:cNvSpPr>
          <p:nvPr/>
        </p:nvSpPr>
        <p:spPr bwMode="auto">
          <a:xfrm>
            <a:off x="3678873" y="5204143"/>
            <a:ext cx="408305" cy="213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>
                <a:effectLst/>
                <a:latin typeface="Arial"/>
                <a:ea typeface="Times New Roman"/>
                <a:cs typeface="Arial"/>
              </a:rPr>
              <a:t>VSS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63" name="Rectangle 162"/>
          <p:cNvSpPr>
            <a:spLocks noChangeAspect="1" noChangeArrowheads="1"/>
          </p:cNvSpPr>
          <p:nvPr/>
        </p:nvSpPr>
        <p:spPr bwMode="auto">
          <a:xfrm>
            <a:off x="3937218" y="3733683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4" name="Rectangle 163"/>
          <p:cNvSpPr>
            <a:spLocks noChangeAspect="1" noChangeArrowheads="1"/>
          </p:cNvSpPr>
          <p:nvPr/>
        </p:nvSpPr>
        <p:spPr bwMode="auto">
          <a:xfrm>
            <a:off x="4743768" y="3733683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165" name="Line 1408"/>
          <p:cNvCxnSpPr/>
          <p:nvPr/>
        </p:nvCxnSpPr>
        <p:spPr bwMode="auto">
          <a:xfrm>
            <a:off x="5147628" y="4155758"/>
            <a:ext cx="318770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6" name="Rectangle 165"/>
          <p:cNvSpPr>
            <a:spLocks noChangeArrowheads="1"/>
          </p:cNvSpPr>
          <p:nvPr/>
        </p:nvSpPr>
        <p:spPr bwMode="auto">
          <a:xfrm>
            <a:off x="4949508" y="224250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3901758" y="224250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168" name="Line 1411"/>
          <p:cNvCxnSpPr/>
          <p:nvPr/>
        </p:nvCxnSpPr>
        <p:spPr bwMode="auto">
          <a:xfrm flipV="1">
            <a:off x="5009833" y="2383473"/>
            <a:ext cx="635" cy="255905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9" name="Text Box 1412"/>
          <p:cNvSpPr txBox="1">
            <a:spLocks noChangeArrowheads="1"/>
          </p:cNvSpPr>
          <p:nvPr/>
        </p:nvSpPr>
        <p:spPr bwMode="auto">
          <a:xfrm>
            <a:off x="4974908" y="2394903"/>
            <a:ext cx="52324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100">
                <a:effectLst/>
                <a:latin typeface="Arial"/>
                <a:ea typeface="Times New Roman"/>
                <a:cs typeface="Times New Roman"/>
              </a:rPr>
              <a:t>0.16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70" name="Text Box 1413"/>
          <p:cNvSpPr txBox="1">
            <a:spLocks noChangeArrowheads="1"/>
          </p:cNvSpPr>
          <p:nvPr/>
        </p:nvSpPr>
        <p:spPr bwMode="auto">
          <a:xfrm>
            <a:off x="4974908" y="2739708"/>
            <a:ext cx="52324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100">
                <a:effectLst/>
                <a:latin typeface="Arial"/>
                <a:ea typeface="Times New Roman"/>
                <a:cs typeface="Times New Roman"/>
              </a:rPr>
              <a:t>0.11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cxnSp>
        <p:nvCxnSpPr>
          <p:cNvPr id="171" name="Line 1414"/>
          <p:cNvCxnSpPr/>
          <p:nvPr/>
        </p:nvCxnSpPr>
        <p:spPr bwMode="auto">
          <a:xfrm flipV="1">
            <a:off x="5023803" y="2780348"/>
            <a:ext cx="635" cy="150495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AutoShape 1374"/>
          <p:cNvCxnSpPr>
            <a:cxnSpLocks noChangeShapeType="1"/>
          </p:cNvCxnSpPr>
          <p:nvPr/>
        </p:nvCxnSpPr>
        <p:spPr bwMode="auto">
          <a:xfrm>
            <a:off x="3333433" y="1881823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3" name="AutoShape 1373"/>
          <p:cNvCxnSpPr>
            <a:cxnSpLocks noChangeShapeType="1"/>
          </p:cNvCxnSpPr>
          <p:nvPr/>
        </p:nvCxnSpPr>
        <p:spPr bwMode="auto">
          <a:xfrm>
            <a:off x="3333433" y="5453698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4" name="Line 1860"/>
          <p:cNvCxnSpPr/>
          <p:nvPr/>
        </p:nvCxnSpPr>
        <p:spPr bwMode="auto">
          <a:xfrm>
            <a:off x="3333433" y="1882458"/>
            <a:ext cx="4445" cy="35712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5" name="Text Box 1861"/>
          <p:cNvSpPr txBox="1">
            <a:spLocks noChangeArrowheads="1"/>
          </p:cNvSpPr>
          <p:nvPr/>
        </p:nvSpPr>
        <p:spPr bwMode="auto">
          <a:xfrm>
            <a:off x="3118803" y="3572828"/>
            <a:ext cx="358140" cy="24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>
                <a:effectLst/>
                <a:latin typeface="Arial"/>
                <a:ea typeface="Times New Roman"/>
                <a:cs typeface="Arial"/>
              </a:rPr>
              <a:t>2.6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cxnSp>
        <p:nvCxnSpPr>
          <p:cNvPr id="176" name="Line 1862"/>
          <p:cNvCxnSpPr/>
          <p:nvPr/>
        </p:nvCxnSpPr>
        <p:spPr bwMode="auto">
          <a:xfrm flipH="1">
            <a:off x="5628323" y="2384108"/>
            <a:ext cx="1905" cy="12750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7" name="Line 1863"/>
          <p:cNvCxnSpPr/>
          <p:nvPr/>
        </p:nvCxnSpPr>
        <p:spPr bwMode="auto">
          <a:xfrm flipH="1">
            <a:off x="5628323" y="3660458"/>
            <a:ext cx="1905" cy="12738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8" name="Text Box 1864"/>
          <p:cNvSpPr txBox="1">
            <a:spLocks noChangeArrowheads="1"/>
          </p:cNvSpPr>
          <p:nvPr/>
        </p:nvSpPr>
        <p:spPr bwMode="auto">
          <a:xfrm>
            <a:off x="5626418" y="4202748"/>
            <a:ext cx="398780" cy="189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 smtClean="0">
                <a:effectLst/>
                <a:latin typeface="Arial"/>
                <a:ea typeface="Times New Roman"/>
                <a:cs typeface="Arial"/>
              </a:rPr>
              <a:t>0.78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79" name="Text Box 1865"/>
          <p:cNvSpPr txBox="1">
            <a:spLocks noChangeArrowheads="1"/>
          </p:cNvSpPr>
          <p:nvPr/>
        </p:nvSpPr>
        <p:spPr bwMode="auto">
          <a:xfrm>
            <a:off x="5632133" y="2912428"/>
            <a:ext cx="386080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 smtClean="0">
                <a:effectLst/>
                <a:latin typeface="Arial"/>
                <a:ea typeface="Times New Roman"/>
                <a:cs typeface="Arial"/>
              </a:rPr>
              <a:t>1.10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cxnSp>
        <p:nvCxnSpPr>
          <p:cNvPr id="180" name="Line 1866"/>
          <p:cNvCxnSpPr/>
          <p:nvPr/>
        </p:nvCxnSpPr>
        <p:spPr bwMode="auto">
          <a:xfrm>
            <a:off x="5361623" y="2383473"/>
            <a:ext cx="318770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1" name="Line 1867"/>
          <p:cNvCxnSpPr/>
          <p:nvPr/>
        </p:nvCxnSpPr>
        <p:spPr bwMode="auto">
          <a:xfrm>
            <a:off x="5313998" y="4940618"/>
            <a:ext cx="318770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2" name="Line 1868"/>
          <p:cNvCxnSpPr/>
          <p:nvPr/>
        </p:nvCxnSpPr>
        <p:spPr bwMode="auto">
          <a:xfrm>
            <a:off x="5341303" y="3659188"/>
            <a:ext cx="318770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3" name="Line 1870"/>
          <p:cNvCxnSpPr/>
          <p:nvPr/>
        </p:nvCxnSpPr>
        <p:spPr bwMode="auto">
          <a:xfrm>
            <a:off x="5628958" y="4934268"/>
            <a:ext cx="635" cy="52006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" name="Line 1871"/>
          <p:cNvCxnSpPr/>
          <p:nvPr/>
        </p:nvCxnSpPr>
        <p:spPr bwMode="auto">
          <a:xfrm>
            <a:off x="5628958" y="1883093"/>
            <a:ext cx="635" cy="504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" name="Text Box 1872"/>
          <p:cNvSpPr txBox="1">
            <a:spLocks noChangeArrowheads="1"/>
          </p:cNvSpPr>
          <p:nvPr/>
        </p:nvSpPr>
        <p:spPr bwMode="auto">
          <a:xfrm>
            <a:off x="5626418" y="5099368"/>
            <a:ext cx="398780" cy="189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>
                <a:effectLst/>
                <a:latin typeface="Arial"/>
                <a:ea typeface="Times New Roman"/>
                <a:cs typeface="Arial"/>
              </a:rPr>
              <a:t>0.36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86" name="Text Box 1873"/>
          <p:cNvSpPr txBox="1">
            <a:spLocks noChangeArrowheads="1"/>
          </p:cNvSpPr>
          <p:nvPr/>
        </p:nvSpPr>
        <p:spPr bwMode="auto">
          <a:xfrm>
            <a:off x="5624513" y="2011363"/>
            <a:ext cx="386080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>
                <a:effectLst/>
                <a:latin typeface="Arial"/>
                <a:ea typeface="Times New Roman"/>
                <a:cs typeface="Arial"/>
              </a:rPr>
              <a:t>0.36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582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7|17.7|13.6|14.7|10.9|8|20.7|17|11.2|3.5|15.3|9.2|7.6|22.9|20.7|25.6|12.3|16.2|14.4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solidFill>
            <a:srgbClr val="000000"/>
          </a:solidFill>
          <a:round/>
          <a:headEnd/>
          <a:tailEnd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>
        <a:defPPr>
          <a:defRPr/>
        </a:defPPr>
      </a:lst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6608</TotalTime>
  <Words>724</Words>
  <Application>Microsoft Macintosh PowerPoint</Application>
  <PresentationFormat>On-screen Show (4:3)</PresentationFormat>
  <Paragraphs>237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Geometric Design Rules</vt:lpstr>
      <vt:lpstr>Aim of the lecture</vt:lpstr>
      <vt:lpstr>Why rules?</vt:lpstr>
      <vt:lpstr>Geometric design rules</vt:lpstr>
      <vt:lpstr>Geometric design rules</vt:lpstr>
      <vt:lpstr>Geometric design rules</vt:lpstr>
      <vt:lpstr>Geometric design rules</vt:lpstr>
      <vt:lpstr>Geometric design rules</vt:lpstr>
      <vt:lpstr>Geometric design rules</vt:lpstr>
      <vt:lpstr>Prelab 3 assignment</vt:lpstr>
      <vt:lpstr>Prelab 3 layout templates</vt:lpstr>
      <vt:lpstr>Prelab 3 layout templates</vt:lpstr>
      <vt:lpstr>The layers</vt:lpstr>
      <vt:lpstr>CMOS Layout</vt:lpstr>
      <vt:lpstr>Summary</vt:lpstr>
    </vt:vector>
  </TitlesOfParts>
  <Company>Chalmers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of CMOS Circuits</dc:title>
  <dc:creator>Jeppson</dc:creator>
  <cp:lastModifiedBy>Lena Petersson</cp:lastModifiedBy>
  <cp:revision>211</cp:revision>
  <dcterms:created xsi:type="dcterms:W3CDTF">2007-09-19T16:23:52Z</dcterms:created>
  <dcterms:modified xsi:type="dcterms:W3CDTF">2017-09-21T08:38:04Z</dcterms:modified>
</cp:coreProperties>
</file>