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4"/>
  </p:notesMasterIdLst>
  <p:sldIdLst>
    <p:sldId id="691" r:id="rId2"/>
    <p:sldId id="655" r:id="rId3"/>
  </p:sldIdLst>
  <p:sldSz cx="9144000" cy="6858000" type="screen4x3"/>
  <p:notesSz cx="7099300" cy="10234613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6A6A6"/>
    <a:srgbClr val="7F7F7F"/>
    <a:srgbClr val="385D8A"/>
    <a:srgbClr val="C6D9F1"/>
    <a:srgbClr val="66FF99"/>
    <a:srgbClr val="4F81BD"/>
    <a:srgbClr val="BFBFBF"/>
    <a:srgbClr val="00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1" autoAdjust="0"/>
    <p:restoredTop sz="96911" autoAdjust="0"/>
  </p:normalViewPr>
  <p:slideViewPr>
    <p:cSldViewPr snapToGrid="0">
      <p:cViewPr varScale="1">
        <p:scale>
          <a:sx n="111" d="100"/>
          <a:sy n="111" d="100"/>
        </p:scale>
        <p:origin x="33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8" rIns="96654" bIns="4832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5" y="1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8" rIns="96654" bIns="4832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8" rIns="96654" bIns="483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1107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8" rIns="96654" bIns="4832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5" y="9721107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8" rIns="96654" bIns="4832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A58228D1-1771-45F2-8423-5AC79ECF3B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154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52F0C-4AC5-4050-9EBA-5E783D39DD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2" name="Group 201"/>
          <p:cNvGrpSpPr/>
          <p:nvPr/>
        </p:nvGrpSpPr>
        <p:grpSpPr>
          <a:xfrm>
            <a:off x="274270" y="2629868"/>
            <a:ext cx="8595461" cy="2914197"/>
            <a:chOff x="432000" y="2338801"/>
            <a:chExt cx="8595461" cy="2914197"/>
          </a:xfrm>
        </p:grpSpPr>
        <p:grpSp>
          <p:nvGrpSpPr>
            <p:cNvPr id="203" name="Group 202"/>
            <p:cNvGrpSpPr/>
            <p:nvPr/>
          </p:nvGrpSpPr>
          <p:grpSpPr>
            <a:xfrm>
              <a:off x="1647491" y="2702355"/>
              <a:ext cx="6508877" cy="1653077"/>
              <a:chOff x="1647491" y="3062349"/>
              <a:chExt cx="6508877" cy="1356535"/>
            </a:xfrm>
          </p:grpSpPr>
          <p:cxnSp>
            <p:nvCxnSpPr>
              <p:cNvPr id="272" name="Straight Connector 271"/>
              <p:cNvCxnSpPr/>
              <p:nvPr/>
            </p:nvCxnSpPr>
            <p:spPr>
              <a:xfrm>
                <a:off x="740161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>
                <a:off x="8156368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>
                <a:off x="5489480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/>
              <p:cNvCxnSpPr/>
              <p:nvPr/>
            </p:nvCxnSpPr>
            <p:spPr>
              <a:xfrm>
                <a:off x="624423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Connector 275"/>
              <p:cNvCxnSpPr/>
              <p:nvPr/>
            </p:nvCxnSpPr>
            <p:spPr>
              <a:xfrm>
                <a:off x="3575630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/>
              <p:cNvCxnSpPr/>
              <p:nvPr/>
            </p:nvCxnSpPr>
            <p:spPr>
              <a:xfrm>
                <a:off x="433038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/>
              <p:nvPr/>
            </p:nvCxnSpPr>
            <p:spPr>
              <a:xfrm>
                <a:off x="1647491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/>
              <p:nvPr/>
            </p:nvCxnSpPr>
            <p:spPr>
              <a:xfrm>
                <a:off x="240224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4" name="Straight Connector 203"/>
            <p:cNvCxnSpPr/>
            <p:nvPr/>
          </p:nvCxnSpPr>
          <p:spPr>
            <a:xfrm flipH="1">
              <a:off x="7858707" y="4468954"/>
              <a:ext cx="612000" cy="80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/>
            <p:nvPr/>
          </p:nvCxnSpPr>
          <p:spPr>
            <a:xfrm flipH="1">
              <a:off x="1136865" y="3478399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/>
            <p:nvPr/>
          </p:nvCxnSpPr>
          <p:spPr>
            <a:xfrm flipH="1">
              <a:off x="821987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/>
            <p:cNvCxnSpPr/>
            <p:nvPr/>
          </p:nvCxnSpPr>
          <p:spPr>
            <a:xfrm flipH="1">
              <a:off x="3045492" y="3473823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>
            <a:xfrm flipH="1">
              <a:off x="2730614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flipH="1">
              <a:off x="4954118" y="3469247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flipH="1">
              <a:off x="5992096" y="4470745"/>
              <a:ext cx="56262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1" name="TextBox 210"/>
            <p:cNvSpPr txBox="1"/>
            <p:nvPr/>
          </p:nvSpPr>
          <p:spPr>
            <a:xfrm>
              <a:off x="432000" y="4094150"/>
              <a:ext cx="4602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c</a:t>
              </a:r>
              <a:r>
                <a:rPr lang="sv-SE" sz="1600" baseline="-25000" dirty="0" smtClean="0">
                  <a:latin typeface="+mn-lt"/>
                </a:rPr>
                <a:t>out</a:t>
              </a:r>
              <a:endParaRPr lang="sv-SE" sz="1600" dirty="0">
                <a:latin typeface="+mn-lt"/>
              </a:endParaRPr>
            </a:p>
          </p:txBody>
        </p:sp>
        <p:cxnSp>
          <p:nvCxnSpPr>
            <p:cNvPr id="212" name="Straight Connector 211"/>
            <p:cNvCxnSpPr/>
            <p:nvPr/>
          </p:nvCxnSpPr>
          <p:spPr>
            <a:xfrm flipH="1">
              <a:off x="6876459" y="3464671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>
              <a:off x="7786129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4" name="Freeform 213"/>
            <p:cNvSpPr/>
            <p:nvPr/>
          </p:nvSpPr>
          <p:spPr>
            <a:xfrm flipH="1">
              <a:off x="7164384" y="4151145"/>
              <a:ext cx="1244915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200" dirty="0">
                <a:ea typeface="Calibri"/>
                <a:cs typeface="Times New Roman"/>
              </a:endParaRP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7164384" y="2827280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Bit P, G</a:t>
              </a:r>
              <a:endParaRPr lang="sv-SE" sz="1200" dirty="0">
                <a:solidFill>
                  <a:schemeClr val="tx1"/>
                </a:solidFill>
              </a:endParaRPr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7164384" y="3285293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r>
                <a:rPr lang="sv-SE" sz="1200" dirty="0" smtClean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 smtClean="0">
                  <a:solidFill>
                    <a:schemeClr val="tx1"/>
                  </a:solidFill>
                </a:rPr>
                <a:t>8:1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17" name="Straight Connector 216"/>
            <p:cNvCxnSpPr/>
            <p:nvPr/>
          </p:nvCxnSpPr>
          <p:spPr>
            <a:xfrm flipH="1">
              <a:off x="7325009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flipH="1">
              <a:off x="8077037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9" name="TextBox 218"/>
            <p:cNvSpPr txBox="1"/>
            <p:nvPr/>
          </p:nvSpPr>
          <p:spPr>
            <a:xfrm>
              <a:off x="8652037" y="3798503"/>
              <a:ext cx="3754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c</a:t>
              </a:r>
              <a:r>
                <a:rPr lang="sv-SE" sz="1600" baseline="-25000" dirty="0" smtClean="0">
                  <a:latin typeface="+mn-lt"/>
                </a:rPr>
                <a:t>in</a:t>
              </a:r>
              <a:endParaRPr lang="sv-SE" sz="1600" dirty="0">
                <a:latin typeface="+mn-lt"/>
              </a:endParaRPr>
            </a:p>
          </p:txBody>
        </p:sp>
        <p:cxnSp>
          <p:nvCxnSpPr>
            <p:cNvPr id="220" name="Straight Connector 219"/>
            <p:cNvCxnSpPr/>
            <p:nvPr/>
          </p:nvCxnSpPr>
          <p:spPr>
            <a:xfrm flipH="1">
              <a:off x="4076612" y="4468464"/>
              <a:ext cx="56262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flipH="1">
              <a:off x="4639240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flipH="1">
              <a:off x="1150158" y="3971217"/>
              <a:ext cx="158095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1262514" y="4201958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flipH="1">
              <a:off x="3058785" y="3971219"/>
              <a:ext cx="158095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3171141" y="4197384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6" name="Group 225"/>
            <p:cNvGrpSpPr/>
            <p:nvPr/>
          </p:nvGrpSpPr>
          <p:grpSpPr>
            <a:xfrm>
              <a:off x="1136865" y="3462616"/>
              <a:ext cx="5739593" cy="668823"/>
              <a:chOff x="1136865" y="3224292"/>
              <a:chExt cx="5739593" cy="907147"/>
            </a:xfrm>
          </p:grpSpPr>
          <p:cxnSp>
            <p:nvCxnSpPr>
              <p:cNvPr id="268" name="Straight Connector 267"/>
              <p:cNvCxnSpPr/>
              <p:nvPr/>
            </p:nvCxnSpPr>
            <p:spPr>
              <a:xfrm>
                <a:off x="1136865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/>
              <p:cNvCxnSpPr/>
              <p:nvPr/>
            </p:nvCxnSpPr>
            <p:spPr>
              <a:xfrm>
                <a:off x="3045491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/>
              <p:cNvCxnSpPr/>
              <p:nvPr/>
            </p:nvCxnSpPr>
            <p:spPr>
              <a:xfrm>
                <a:off x="4954117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/>
              <p:nvPr/>
            </p:nvCxnSpPr>
            <p:spPr>
              <a:xfrm>
                <a:off x="6876458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7" name="Straight Connector 226"/>
            <p:cNvCxnSpPr/>
            <p:nvPr/>
          </p:nvCxnSpPr>
          <p:spPr>
            <a:xfrm flipH="1">
              <a:off x="6882893" y="3971219"/>
              <a:ext cx="1800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5400000">
              <a:off x="6995250" y="4195092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flipH="1">
              <a:off x="4967411" y="3971219"/>
              <a:ext cx="158731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5400000">
              <a:off x="5079766" y="4192805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>
              <a:off x="5880852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2" name="Freeform 231"/>
            <p:cNvSpPr/>
            <p:nvPr/>
          </p:nvSpPr>
          <p:spPr>
            <a:xfrm flipH="1">
              <a:off x="5253065" y="4151145"/>
              <a:ext cx="1244915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200" dirty="0">
                <a:ea typeface="Calibri"/>
                <a:cs typeface="Times New Roman"/>
              </a:endParaRPr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5253065" y="2827280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Bit P, G</a:t>
              </a:r>
              <a:endParaRPr lang="sv-SE" sz="1200" dirty="0">
                <a:solidFill>
                  <a:schemeClr val="tx1"/>
                </a:solidFill>
              </a:endParaRPr>
            </a:p>
          </p:txBody>
        </p:sp>
        <p:sp>
          <p:nvSpPr>
            <p:cNvPr id="234" name="Rectangle 233"/>
            <p:cNvSpPr/>
            <p:nvPr/>
          </p:nvSpPr>
          <p:spPr>
            <a:xfrm>
              <a:off x="5253065" y="3285293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r>
                <a:rPr lang="sv-SE" sz="1200" dirty="0" smtClean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 smtClean="0">
                  <a:solidFill>
                    <a:schemeClr val="tx1"/>
                  </a:solidFill>
                </a:rPr>
                <a:t>16:9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35" name="Straight Connector 234"/>
            <p:cNvCxnSpPr/>
            <p:nvPr/>
          </p:nvCxnSpPr>
          <p:spPr>
            <a:xfrm flipH="1">
              <a:off x="5414089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/>
            <p:cNvCxnSpPr/>
            <p:nvPr/>
          </p:nvCxnSpPr>
          <p:spPr>
            <a:xfrm flipH="1">
              <a:off x="6172975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>
              <a:off x="3967002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8" name="Freeform 237"/>
            <p:cNvSpPr/>
            <p:nvPr/>
          </p:nvSpPr>
          <p:spPr>
            <a:xfrm flipH="1">
              <a:off x="3336398" y="4151145"/>
              <a:ext cx="1244915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200" dirty="0">
                <a:ea typeface="Calibri"/>
                <a:cs typeface="Times New Roman"/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3336398" y="2827280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Bit P, G</a:t>
              </a:r>
              <a:endParaRPr lang="sv-SE" sz="1200" dirty="0">
                <a:solidFill>
                  <a:schemeClr val="tx1"/>
                </a:solidFill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3336398" y="3285293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r>
                <a:rPr lang="sv-SE" sz="1200" dirty="0" smtClean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 smtClean="0">
                  <a:solidFill>
                    <a:schemeClr val="tx1"/>
                  </a:solidFill>
                </a:rPr>
                <a:t>24:17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41" name="Straight Connector 240"/>
            <p:cNvCxnSpPr/>
            <p:nvPr/>
          </p:nvCxnSpPr>
          <p:spPr>
            <a:xfrm flipH="1">
              <a:off x="3500888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flipH="1">
              <a:off x="4259773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flipH="1">
              <a:off x="2167986" y="4466182"/>
              <a:ext cx="56262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4" name="Group 243"/>
            <p:cNvGrpSpPr/>
            <p:nvPr/>
          </p:nvGrpSpPr>
          <p:grpSpPr>
            <a:xfrm>
              <a:off x="2731114" y="3960013"/>
              <a:ext cx="5739593" cy="510732"/>
              <a:chOff x="2731114" y="3978517"/>
              <a:chExt cx="5739593" cy="908897"/>
            </a:xfrm>
          </p:grpSpPr>
          <p:cxnSp>
            <p:nvCxnSpPr>
              <p:cNvPr id="264" name="Straight Connector 263"/>
              <p:cNvCxnSpPr/>
              <p:nvPr/>
            </p:nvCxnSpPr>
            <p:spPr>
              <a:xfrm>
                <a:off x="6555224" y="3980268"/>
                <a:ext cx="0" cy="907146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/>
              <p:cNvCxnSpPr/>
              <p:nvPr/>
            </p:nvCxnSpPr>
            <p:spPr>
              <a:xfrm>
                <a:off x="8470707" y="3978519"/>
                <a:ext cx="0" cy="9071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>
                <a:off x="4639740" y="3978517"/>
                <a:ext cx="0" cy="907146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>
                <a:off x="2731114" y="3978517"/>
                <a:ext cx="0" cy="9071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5" name="Straight Connector 244"/>
            <p:cNvCxnSpPr/>
            <p:nvPr/>
          </p:nvCxnSpPr>
          <p:spPr>
            <a:xfrm>
              <a:off x="2038863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" name="Freeform 245"/>
            <p:cNvSpPr/>
            <p:nvPr/>
          </p:nvSpPr>
          <p:spPr>
            <a:xfrm flipH="1">
              <a:off x="1415440" y="4151145"/>
              <a:ext cx="1244914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 smtClean="0">
                  <a:solidFill>
                    <a:srgbClr val="0D0D0D"/>
                  </a:solidFill>
                  <a:effectLst/>
                  <a:ea typeface="Calibri"/>
                  <a:cs typeface="Times New Roman"/>
                </a:rPr>
                <a:t>+</a:t>
              </a:r>
              <a:endParaRPr lang="sv-SE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47" name="Rectangle 246"/>
            <p:cNvSpPr/>
            <p:nvPr/>
          </p:nvSpPr>
          <p:spPr>
            <a:xfrm>
              <a:off x="1415440" y="2827280"/>
              <a:ext cx="1244914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Bit P, G</a:t>
              </a:r>
              <a:endParaRPr lang="sv-SE" sz="1200" dirty="0">
                <a:solidFill>
                  <a:schemeClr val="tx1"/>
                </a:solidFill>
              </a:endParaRPr>
            </a:p>
          </p:txBody>
        </p:sp>
        <p:sp>
          <p:nvSpPr>
            <p:cNvPr id="248" name="Rectangle 247"/>
            <p:cNvSpPr/>
            <p:nvPr/>
          </p:nvSpPr>
          <p:spPr>
            <a:xfrm>
              <a:off x="1415440" y="3285293"/>
              <a:ext cx="1244914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18000" rtlCol="0" anchor="ctr"/>
            <a:lstStyle/>
            <a:p>
              <a:r>
                <a:rPr lang="sv-SE" sz="1200" dirty="0" smtClean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 smtClean="0">
                  <a:solidFill>
                    <a:schemeClr val="tx1"/>
                  </a:solidFill>
                </a:rPr>
                <a:t>32:25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49" name="Straight Connector 248"/>
            <p:cNvCxnSpPr/>
            <p:nvPr/>
          </p:nvCxnSpPr>
          <p:spPr>
            <a:xfrm flipH="1">
              <a:off x="1576251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flipH="1">
              <a:off x="2328278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1" name="TextBox 250"/>
            <p:cNvSpPr txBox="1"/>
            <p:nvPr/>
          </p:nvSpPr>
          <p:spPr>
            <a:xfrm>
              <a:off x="7142685" y="2338801"/>
              <a:ext cx="12971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a</a:t>
              </a:r>
              <a:r>
                <a:rPr lang="sv-SE" sz="1600" baseline="-25000" dirty="0" smtClean="0">
                  <a:latin typeface="+mn-lt"/>
                </a:rPr>
                <a:t>8:1</a:t>
              </a:r>
              <a:r>
                <a:rPr lang="sv-SE" sz="1600" dirty="0" smtClean="0">
                  <a:latin typeface="+mn-lt"/>
                </a:rPr>
                <a:t>            b</a:t>
              </a:r>
              <a:r>
                <a:rPr lang="sv-SE" sz="1600" baseline="-25000" dirty="0" smtClean="0">
                  <a:latin typeface="+mn-lt"/>
                </a:rPr>
                <a:t>8:1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2" name="TextBox 251"/>
            <p:cNvSpPr txBox="1"/>
            <p:nvPr/>
          </p:nvSpPr>
          <p:spPr>
            <a:xfrm>
              <a:off x="5215839" y="2338801"/>
              <a:ext cx="12955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a</a:t>
              </a:r>
              <a:r>
                <a:rPr lang="sv-SE" sz="1600" baseline="-25000" dirty="0" smtClean="0">
                  <a:latin typeface="+mn-lt"/>
                </a:rPr>
                <a:t>16:9</a:t>
              </a:r>
              <a:r>
                <a:rPr lang="sv-SE" sz="1600" dirty="0" smtClean="0">
                  <a:latin typeface="+mn-lt"/>
                </a:rPr>
                <a:t>         b</a:t>
              </a:r>
              <a:r>
                <a:rPr lang="sv-SE" sz="1600" baseline="-25000" dirty="0" smtClean="0">
                  <a:latin typeface="+mn-lt"/>
                </a:rPr>
                <a:t>16:9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3293058" y="2338801"/>
              <a:ext cx="13548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a</a:t>
              </a:r>
              <a:r>
                <a:rPr lang="sv-SE" sz="1600" baseline="-25000" dirty="0" smtClean="0">
                  <a:latin typeface="+mn-lt"/>
                </a:rPr>
                <a:t>24:17  </a:t>
              </a:r>
              <a:r>
                <a:rPr lang="sv-SE" sz="1600" dirty="0" smtClean="0">
                  <a:latin typeface="+mn-lt"/>
                </a:rPr>
                <a:t>      b</a:t>
              </a:r>
              <a:r>
                <a:rPr lang="sv-SE" sz="1600" baseline="-25000" dirty="0" smtClean="0">
                  <a:latin typeface="+mn-lt"/>
                </a:rPr>
                <a:t>24:17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4" name="TextBox 253"/>
            <p:cNvSpPr txBox="1"/>
            <p:nvPr/>
          </p:nvSpPr>
          <p:spPr>
            <a:xfrm>
              <a:off x="1321194" y="2338801"/>
              <a:ext cx="14334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a</a:t>
              </a:r>
              <a:r>
                <a:rPr lang="sv-SE" sz="1600" baseline="-25000" dirty="0" smtClean="0">
                  <a:latin typeface="+mn-lt"/>
                </a:rPr>
                <a:t>32:25</a:t>
              </a:r>
              <a:r>
                <a:rPr lang="sv-SE" sz="1600" dirty="0" smtClean="0">
                  <a:latin typeface="+mn-lt"/>
                </a:rPr>
                <a:t>         b</a:t>
              </a:r>
              <a:r>
                <a:rPr lang="sv-SE" sz="1600" baseline="-25000" dirty="0" smtClean="0">
                  <a:latin typeface="+mn-lt"/>
                </a:rPr>
                <a:t>32:25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7424402" y="4914444"/>
              <a:ext cx="7248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Sum</a:t>
              </a:r>
              <a:r>
                <a:rPr lang="sv-SE" sz="1600" baseline="-25000" dirty="0" smtClean="0">
                  <a:latin typeface="+mn-lt"/>
                </a:rPr>
                <a:t>8:1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6" name="TextBox 255"/>
            <p:cNvSpPr txBox="1"/>
            <p:nvPr/>
          </p:nvSpPr>
          <p:spPr>
            <a:xfrm>
              <a:off x="5478619" y="4914444"/>
              <a:ext cx="79380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Sum</a:t>
              </a:r>
              <a:r>
                <a:rPr lang="sv-SE" sz="1600" baseline="-25000" dirty="0" smtClean="0">
                  <a:latin typeface="+mn-lt"/>
                </a:rPr>
                <a:t>16:9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3527487" y="4914444"/>
              <a:ext cx="8627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Sum</a:t>
              </a:r>
              <a:r>
                <a:rPr lang="sv-SE" sz="1600" baseline="-25000" dirty="0" smtClean="0">
                  <a:latin typeface="+mn-lt"/>
                </a:rPr>
                <a:t>24:17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1606529" y="4914444"/>
              <a:ext cx="8627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Sum</a:t>
              </a:r>
              <a:r>
                <a:rPr lang="sv-SE" sz="1600" baseline="-25000" dirty="0" smtClean="0">
                  <a:latin typeface="+mn-lt"/>
                </a:rPr>
                <a:t>32:25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9" name="Trapezoid 258"/>
            <p:cNvSpPr/>
            <p:nvPr/>
          </p:nvSpPr>
          <p:spPr>
            <a:xfrm rot="16200000">
              <a:off x="697868" y="4021905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60" name="Trapezoid 259"/>
            <p:cNvSpPr/>
            <p:nvPr/>
          </p:nvSpPr>
          <p:spPr>
            <a:xfrm rot="16200000">
              <a:off x="2606495" y="4021905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0</a:t>
              </a:r>
              <a:endParaRPr lang="sv-SE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261" name="Straight Connector 260"/>
            <p:cNvCxnSpPr/>
            <p:nvPr/>
          </p:nvCxnSpPr>
          <p:spPr>
            <a:xfrm flipH="1">
              <a:off x="6554723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2" name="Trapezoid 261"/>
            <p:cNvSpPr/>
            <p:nvPr/>
          </p:nvSpPr>
          <p:spPr>
            <a:xfrm rot="16200000">
              <a:off x="6430604" y="4021905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0</a:t>
              </a:r>
              <a:endParaRPr lang="sv-SE" sz="1400" dirty="0">
                <a:solidFill>
                  <a:schemeClr val="tx1"/>
                </a:solidFill>
              </a:endParaRPr>
            </a:p>
          </p:txBody>
        </p:sp>
        <p:sp>
          <p:nvSpPr>
            <p:cNvPr id="263" name="Trapezoid 262"/>
            <p:cNvSpPr/>
            <p:nvPr/>
          </p:nvSpPr>
          <p:spPr>
            <a:xfrm rot="16200000">
              <a:off x="4515121" y="4021906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1</a:t>
              </a:r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32-bit carry skip adder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938893"/>
          </a:xfrm>
        </p:spPr>
        <p:txBody>
          <a:bodyPr>
            <a:normAutofit/>
          </a:bodyPr>
          <a:lstStyle/>
          <a:p>
            <a:pPr algn="ctr"/>
            <a:r>
              <a:rPr lang="sv-SE" sz="2400" dirty="0" err="1" smtClean="0"/>
              <a:t>What</a:t>
            </a:r>
            <a:r>
              <a:rPr lang="sv-SE" sz="2400" dirty="0" smtClean="0"/>
              <a:t> </a:t>
            </a:r>
            <a:r>
              <a:rPr lang="sv-SE" sz="2400" dirty="0" err="1" smtClean="0"/>
              <a:t>if</a:t>
            </a:r>
            <a:r>
              <a:rPr lang="sv-SE" sz="2400" dirty="0" smtClean="0"/>
              <a:t> a </a:t>
            </a:r>
            <a:r>
              <a:rPr lang="sv-SE" sz="2400" dirty="0" err="1" smtClean="0"/>
              <a:t>carry</a:t>
            </a:r>
            <a:r>
              <a:rPr lang="sv-SE" sz="2400" dirty="0" smtClean="0"/>
              <a:t> is </a:t>
            </a:r>
            <a:r>
              <a:rPr lang="sv-SE" sz="2400" dirty="0" err="1" smtClean="0"/>
              <a:t>generated</a:t>
            </a:r>
            <a:r>
              <a:rPr lang="sv-SE" sz="2400" dirty="0" smtClean="0"/>
              <a:t> in the </a:t>
            </a:r>
            <a:r>
              <a:rPr lang="sv-SE" sz="2400" dirty="0" err="1" smtClean="0"/>
              <a:t>least</a:t>
            </a:r>
            <a:r>
              <a:rPr lang="sv-SE" sz="2400" dirty="0" smtClean="0"/>
              <a:t> </a:t>
            </a:r>
            <a:r>
              <a:rPr lang="sv-SE" sz="2400" dirty="0" err="1" smtClean="0"/>
              <a:t>significant</a:t>
            </a:r>
            <a:r>
              <a:rPr lang="sv-SE" sz="2400" dirty="0" smtClean="0"/>
              <a:t> bit </a:t>
            </a:r>
            <a:br>
              <a:rPr lang="sv-SE" sz="2400" dirty="0" smtClean="0"/>
            </a:br>
            <a:r>
              <a:rPr lang="sv-SE" sz="2400" dirty="0" err="1" smtClean="0"/>
              <a:t>of</a:t>
            </a:r>
            <a:r>
              <a:rPr lang="sv-SE" sz="2400" dirty="0" smtClean="0"/>
              <a:t> all </a:t>
            </a:r>
            <a:r>
              <a:rPr lang="sv-SE" sz="2400" dirty="0" err="1" smtClean="0"/>
              <a:t>four</a:t>
            </a:r>
            <a:r>
              <a:rPr lang="sv-SE" sz="2400" dirty="0" smtClean="0"/>
              <a:t> 8-bit blocks?</a:t>
            </a:r>
            <a:endParaRPr lang="sv-SE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52F0C-4AC5-4050-9EBA-5E783D39DD34}" type="slidenum">
              <a:rPr lang="en-US" smtClean="0"/>
              <a:t>1</a:t>
            </a:fld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1612953" y="5622055"/>
            <a:ext cx="5918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v-SE" dirty="0" err="1" smtClean="0">
                <a:latin typeface="+mn-lt"/>
              </a:rPr>
              <a:t>When</a:t>
            </a:r>
            <a:r>
              <a:rPr lang="sv-SE" dirty="0" smtClean="0">
                <a:latin typeface="+mn-lt"/>
              </a:rPr>
              <a:t> new input data </a:t>
            </a:r>
            <a:r>
              <a:rPr lang="sv-SE" dirty="0" err="1" smtClean="0">
                <a:latin typeface="+mn-lt"/>
              </a:rPr>
              <a:t>arrives</a:t>
            </a:r>
            <a:r>
              <a:rPr lang="sv-SE" dirty="0" smtClean="0">
                <a:latin typeface="+mn-lt"/>
              </a:rPr>
              <a:t> </a:t>
            </a:r>
            <a:r>
              <a:rPr lang="sv-SE" dirty="0" err="1" smtClean="0">
                <a:latin typeface="+mn-lt"/>
              </a:rPr>
              <a:t>adder</a:t>
            </a:r>
            <a:r>
              <a:rPr lang="sv-SE" dirty="0" smtClean="0">
                <a:latin typeface="+mn-lt"/>
              </a:rPr>
              <a:t> </a:t>
            </a:r>
            <a:r>
              <a:rPr lang="sv-SE" dirty="0" err="1" smtClean="0">
                <a:latin typeface="+mn-lt"/>
              </a:rPr>
              <a:t>content</a:t>
            </a:r>
            <a:r>
              <a:rPr lang="sv-SE" dirty="0">
                <a:latin typeface="+mn-lt"/>
              </a:rPr>
              <a:t> </a:t>
            </a:r>
            <a:r>
              <a:rPr lang="sv-SE" dirty="0" err="1">
                <a:latin typeface="+mn-lt"/>
              </a:rPr>
              <a:t>becomes</a:t>
            </a:r>
            <a:r>
              <a:rPr lang="sv-SE" dirty="0">
                <a:latin typeface="+mn-lt"/>
              </a:rPr>
              <a:t> </a:t>
            </a:r>
            <a:r>
              <a:rPr lang="sv-SE" dirty="0" smtClean="0">
                <a:latin typeface="+mn-lt"/>
              </a:rPr>
              <a:t>invalid!</a:t>
            </a:r>
            <a:endParaRPr lang="sv-SE" dirty="0">
              <a:latin typeface="+mn-lt"/>
            </a:endParaRPr>
          </a:p>
        </p:txBody>
      </p:sp>
      <p:grpSp>
        <p:nvGrpSpPr>
          <p:cNvPr id="416" name="Group 415"/>
          <p:cNvGrpSpPr/>
          <p:nvPr/>
        </p:nvGrpSpPr>
        <p:grpSpPr>
          <a:xfrm>
            <a:off x="8085728" y="3359223"/>
            <a:ext cx="775570" cy="338554"/>
            <a:chOff x="8085728" y="3359223"/>
            <a:chExt cx="775570" cy="338554"/>
          </a:xfrm>
        </p:grpSpPr>
        <p:cxnSp>
          <p:nvCxnSpPr>
            <p:cNvPr id="88" name="Straight Connector 87"/>
            <p:cNvCxnSpPr/>
            <p:nvPr/>
          </p:nvCxnSpPr>
          <p:spPr>
            <a:xfrm flipH="1">
              <a:off x="8085728" y="3528500"/>
              <a:ext cx="468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>
              <a:off x="8466638" y="3359223"/>
              <a:ext cx="3946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i="1" dirty="0" smtClean="0">
                  <a:latin typeface="+mn-lt"/>
                </a:rPr>
                <a:t>t</a:t>
              </a:r>
              <a:r>
                <a:rPr lang="sv-SE" sz="1600" i="1" baseline="-25000" dirty="0" smtClean="0">
                  <a:latin typeface="+mn-lt"/>
                </a:rPr>
                <a:t>pg</a:t>
              </a:r>
              <a:endParaRPr lang="sv-SE" sz="1600" i="1" dirty="0">
                <a:latin typeface="+mn-lt"/>
              </a:endParaRPr>
            </a:p>
          </p:txBody>
        </p:sp>
      </p:grpSp>
      <p:grpSp>
        <p:nvGrpSpPr>
          <p:cNvPr id="372" name="Group 371"/>
          <p:cNvGrpSpPr/>
          <p:nvPr/>
        </p:nvGrpSpPr>
        <p:grpSpPr>
          <a:xfrm>
            <a:off x="1209492" y="4698000"/>
            <a:ext cx="6881064" cy="112362"/>
            <a:chOff x="1466400" y="4828038"/>
            <a:chExt cx="6881064" cy="112362"/>
          </a:xfrm>
        </p:grpSpPr>
        <p:sp>
          <p:nvSpPr>
            <p:cNvPr id="340" name="Oval 339"/>
            <p:cNvSpPr>
              <a:spLocks noChangeAspect="1"/>
            </p:cNvSpPr>
            <p:nvPr/>
          </p:nvSpPr>
          <p:spPr>
            <a:xfrm>
              <a:off x="8087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1" name="Oval 340"/>
            <p:cNvSpPr>
              <a:spLocks noChangeAspect="1"/>
            </p:cNvSpPr>
            <p:nvPr/>
          </p:nvSpPr>
          <p:spPr>
            <a:xfrm>
              <a:off x="7799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2" name="Oval 341"/>
            <p:cNvSpPr>
              <a:spLocks noChangeAspect="1"/>
            </p:cNvSpPr>
            <p:nvPr/>
          </p:nvSpPr>
          <p:spPr>
            <a:xfrm>
              <a:off x="7943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3" name="Oval 342"/>
            <p:cNvSpPr>
              <a:spLocks noChangeAspect="1"/>
            </p:cNvSpPr>
            <p:nvPr/>
          </p:nvSpPr>
          <p:spPr>
            <a:xfrm>
              <a:off x="7511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4" name="Oval 343"/>
            <p:cNvSpPr>
              <a:spLocks noChangeAspect="1"/>
            </p:cNvSpPr>
            <p:nvPr/>
          </p:nvSpPr>
          <p:spPr>
            <a:xfrm>
              <a:off x="7655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5" name="Oval 344"/>
            <p:cNvSpPr>
              <a:spLocks noChangeAspect="1"/>
            </p:cNvSpPr>
            <p:nvPr/>
          </p:nvSpPr>
          <p:spPr>
            <a:xfrm>
              <a:off x="7223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6" name="Oval 345"/>
            <p:cNvSpPr>
              <a:spLocks noChangeAspect="1"/>
            </p:cNvSpPr>
            <p:nvPr/>
          </p:nvSpPr>
          <p:spPr>
            <a:xfrm>
              <a:off x="7367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7" name="Oval 346"/>
            <p:cNvSpPr>
              <a:spLocks noChangeAspect="1"/>
            </p:cNvSpPr>
            <p:nvPr/>
          </p:nvSpPr>
          <p:spPr>
            <a:xfrm>
              <a:off x="6175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8" name="Oval 347"/>
            <p:cNvSpPr>
              <a:spLocks noChangeAspect="1"/>
            </p:cNvSpPr>
            <p:nvPr/>
          </p:nvSpPr>
          <p:spPr>
            <a:xfrm>
              <a:off x="6319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9" name="Oval 348"/>
            <p:cNvSpPr>
              <a:spLocks noChangeAspect="1"/>
            </p:cNvSpPr>
            <p:nvPr/>
          </p:nvSpPr>
          <p:spPr>
            <a:xfrm>
              <a:off x="5887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0" name="Oval 349"/>
            <p:cNvSpPr>
              <a:spLocks noChangeAspect="1"/>
            </p:cNvSpPr>
            <p:nvPr/>
          </p:nvSpPr>
          <p:spPr>
            <a:xfrm>
              <a:off x="6031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1" name="Oval 350"/>
            <p:cNvSpPr>
              <a:spLocks noChangeAspect="1"/>
            </p:cNvSpPr>
            <p:nvPr/>
          </p:nvSpPr>
          <p:spPr>
            <a:xfrm>
              <a:off x="5599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2" name="Oval 351"/>
            <p:cNvSpPr>
              <a:spLocks noChangeAspect="1"/>
            </p:cNvSpPr>
            <p:nvPr/>
          </p:nvSpPr>
          <p:spPr>
            <a:xfrm>
              <a:off x="5743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3" name="Oval 352"/>
            <p:cNvSpPr>
              <a:spLocks noChangeAspect="1"/>
            </p:cNvSpPr>
            <p:nvPr/>
          </p:nvSpPr>
          <p:spPr>
            <a:xfrm>
              <a:off x="5311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4" name="Oval 353"/>
            <p:cNvSpPr>
              <a:spLocks noChangeAspect="1"/>
            </p:cNvSpPr>
            <p:nvPr/>
          </p:nvSpPr>
          <p:spPr>
            <a:xfrm>
              <a:off x="5455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5" name="Oval 354"/>
            <p:cNvSpPr>
              <a:spLocks noChangeAspect="1"/>
            </p:cNvSpPr>
            <p:nvPr/>
          </p:nvSpPr>
          <p:spPr>
            <a:xfrm>
              <a:off x="4250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6" name="Oval 355"/>
            <p:cNvSpPr>
              <a:spLocks noChangeAspect="1"/>
            </p:cNvSpPr>
            <p:nvPr/>
          </p:nvSpPr>
          <p:spPr>
            <a:xfrm>
              <a:off x="4394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7" name="Oval 356"/>
            <p:cNvSpPr>
              <a:spLocks noChangeAspect="1"/>
            </p:cNvSpPr>
            <p:nvPr/>
          </p:nvSpPr>
          <p:spPr>
            <a:xfrm>
              <a:off x="3962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8" name="Oval 357"/>
            <p:cNvSpPr>
              <a:spLocks noChangeAspect="1"/>
            </p:cNvSpPr>
            <p:nvPr/>
          </p:nvSpPr>
          <p:spPr>
            <a:xfrm>
              <a:off x="4106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9" name="Oval 358"/>
            <p:cNvSpPr>
              <a:spLocks noChangeAspect="1"/>
            </p:cNvSpPr>
            <p:nvPr/>
          </p:nvSpPr>
          <p:spPr>
            <a:xfrm>
              <a:off x="3674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0" name="Oval 359"/>
            <p:cNvSpPr>
              <a:spLocks noChangeAspect="1"/>
            </p:cNvSpPr>
            <p:nvPr/>
          </p:nvSpPr>
          <p:spPr>
            <a:xfrm>
              <a:off x="3818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1" name="Oval 360"/>
            <p:cNvSpPr>
              <a:spLocks noChangeAspect="1"/>
            </p:cNvSpPr>
            <p:nvPr/>
          </p:nvSpPr>
          <p:spPr>
            <a:xfrm>
              <a:off x="3386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2" name="Oval 361"/>
            <p:cNvSpPr>
              <a:spLocks noChangeAspect="1"/>
            </p:cNvSpPr>
            <p:nvPr/>
          </p:nvSpPr>
          <p:spPr>
            <a:xfrm>
              <a:off x="3530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3" name="Oval 362"/>
            <p:cNvSpPr>
              <a:spLocks noChangeAspect="1"/>
            </p:cNvSpPr>
            <p:nvPr/>
          </p:nvSpPr>
          <p:spPr>
            <a:xfrm>
              <a:off x="2330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4" name="Oval 363"/>
            <p:cNvSpPr>
              <a:spLocks noChangeAspect="1"/>
            </p:cNvSpPr>
            <p:nvPr/>
          </p:nvSpPr>
          <p:spPr>
            <a:xfrm>
              <a:off x="2474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5" name="Oval 364"/>
            <p:cNvSpPr>
              <a:spLocks noChangeAspect="1"/>
            </p:cNvSpPr>
            <p:nvPr/>
          </p:nvSpPr>
          <p:spPr>
            <a:xfrm>
              <a:off x="2042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6" name="Oval 365"/>
            <p:cNvSpPr>
              <a:spLocks noChangeAspect="1"/>
            </p:cNvSpPr>
            <p:nvPr/>
          </p:nvSpPr>
          <p:spPr>
            <a:xfrm>
              <a:off x="2186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7" name="Oval 366"/>
            <p:cNvSpPr>
              <a:spLocks noChangeAspect="1"/>
            </p:cNvSpPr>
            <p:nvPr/>
          </p:nvSpPr>
          <p:spPr>
            <a:xfrm>
              <a:off x="1754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8" name="Oval 367"/>
            <p:cNvSpPr>
              <a:spLocks noChangeAspect="1"/>
            </p:cNvSpPr>
            <p:nvPr/>
          </p:nvSpPr>
          <p:spPr>
            <a:xfrm>
              <a:off x="1898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9" name="Oval 368"/>
            <p:cNvSpPr>
              <a:spLocks noChangeAspect="1"/>
            </p:cNvSpPr>
            <p:nvPr/>
          </p:nvSpPr>
          <p:spPr>
            <a:xfrm>
              <a:off x="1466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0" name="Oval 369"/>
            <p:cNvSpPr>
              <a:spLocks noChangeAspect="1"/>
            </p:cNvSpPr>
            <p:nvPr/>
          </p:nvSpPr>
          <p:spPr>
            <a:xfrm>
              <a:off x="1610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1" name="Oval 370"/>
            <p:cNvSpPr>
              <a:spLocks noChangeAspect="1"/>
            </p:cNvSpPr>
            <p:nvPr/>
          </p:nvSpPr>
          <p:spPr>
            <a:xfrm>
              <a:off x="8239464" y="4828038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89" name="Oval 388"/>
          <p:cNvSpPr>
            <a:spLocks noChangeAspect="1"/>
          </p:cNvSpPr>
          <p:nvPr/>
        </p:nvSpPr>
        <p:spPr>
          <a:xfrm>
            <a:off x="7580133" y="514156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0" name="Oval 389"/>
          <p:cNvSpPr>
            <a:spLocks noChangeAspect="1"/>
          </p:cNvSpPr>
          <p:nvPr/>
        </p:nvSpPr>
        <p:spPr>
          <a:xfrm>
            <a:off x="5668500" y="514156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1" name="Oval 390"/>
          <p:cNvSpPr>
            <a:spLocks noChangeAspect="1"/>
          </p:cNvSpPr>
          <p:nvPr/>
        </p:nvSpPr>
        <p:spPr>
          <a:xfrm>
            <a:off x="3752520" y="514156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2" name="Oval 391"/>
          <p:cNvSpPr>
            <a:spLocks noChangeAspect="1"/>
          </p:cNvSpPr>
          <p:nvPr/>
        </p:nvSpPr>
        <p:spPr>
          <a:xfrm>
            <a:off x="1832178" y="514156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395" name="Group 394"/>
          <p:cNvGrpSpPr/>
          <p:nvPr/>
        </p:nvGrpSpPr>
        <p:grpSpPr>
          <a:xfrm>
            <a:off x="1208059" y="4697993"/>
            <a:ext cx="6886239" cy="588750"/>
            <a:chOff x="1200783" y="4691598"/>
            <a:chExt cx="6886239" cy="588750"/>
          </a:xfrm>
        </p:grpSpPr>
        <p:sp>
          <p:nvSpPr>
            <p:cNvPr id="292" name="Oval 291"/>
            <p:cNvSpPr>
              <a:spLocks noChangeAspect="1"/>
            </p:cNvSpPr>
            <p:nvPr/>
          </p:nvSpPr>
          <p:spPr>
            <a:xfrm>
              <a:off x="5909814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3" name="Oval 292"/>
            <p:cNvSpPr>
              <a:spLocks noChangeAspect="1"/>
            </p:cNvSpPr>
            <p:nvPr/>
          </p:nvSpPr>
          <p:spPr>
            <a:xfrm>
              <a:off x="6053814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4" name="Oval 293"/>
            <p:cNvSpPr>
              <a:spLocks noChangeAspect="1"/>
            </p:cNvSpPr>
            <p:nvPr/>
          </p:nvSpPr>
          <p:spPr>
            <a:xfrm>
              <a:off x="5621814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5" name="Oval 294"/>
            <p:cNvSpPr>
              <a:spLocks noChangeAspect="1"/>
            </p:cNvSpPr>
            <p:nvPr/>
          </p:nvSpPr>
          <p:spPr>
            <a:xfrm>
              <a:off x="5765814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6" name="Oval 295"/>
            <p:cNvSpPr>
              <a:spLocks noChangeAspect="1"/>
            </p:cNvSpPr>
            <p:nvPr/>
          </p:nvSpPr>
          <p:spPr>
            <a:xfrm>
              <a:off x="5333814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7" name="Oval 296"/>
            <p:cNvSpPr>
              <a:spLocks noChangeAspect="1"/>
            </p:cNvSpPr>
            <p:nvPr/>
          </p:nvSpPr>
          <p:spPr>
            <a:xfrm>
              <a:off x="5477814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8" name="Oval 297"/>
            <p:cNvSpPr>
              <a:spLocks noChangeAspect="1"/>
            </p:cNvSpPr>
            <p:nvPr/>
          </p:nvSpPr>
          <p:spPr>
            <a:xfrm>
              <a:off x="5045814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99" name="Oval 298"/>
            <p:cNvSpPr>
              <a:spLocks noChangeAspect="1"/>
            </p:cNvSpPr>
            <p:nvPr/>
          </p:nvSpPr>
          <p:spPr>
            <a:xfrm>
              <a:off x="5189814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0" name="Oval 299"/>
            <p:cNvSpPr>
              <a:spLocks noChangeAspect="1"/>
            </p:cNvSpPr>
            <p:nvPr/>
          </p:nvSpPr>
          <p:spPr>
            <a:xfrm>
              <a:off x="3985125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1" name="Oval 300"/>
            <p:cNvSpPr>
              <a:spLocks noChangeAspect="1"/>
            </p:cNvSpPr>
            <p:nvPr/>
          </p:nvSpPr>
          <p:spPr>
            <a:xfrm>
              <a:off x="4129125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2" name="Oval 301"/>
            <p:cNvSpPr>
              <a:spLocks noChangeAspect="1"/>
            </p:cNvSpPr>
            <p:nvPr/>
          </p:nvSpPr>
          <p:spPr>
            <a:xfrm>
              <a:off x="3697125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3" name="Oval 302"/>
            <p:cNvSpPr>
              <a:spLocks noChangeAspect="1"/>
            </p:cNvSpPr>
            <p:nvPr/>
          </p:nvSpPr>
          <p:spPr>
            <a:xfrm>
              <a:off x="3841125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4" name="Oval 303"/>
            <p:cNvSpPr>
              <a:spLocks noChangeAspect="1"/>
            </p:cNvSpPr>
            <p:nvPr/>
          </p:nvSpPr>
          <p:spPr>
            <a:xfrm>
              <a:off x="3409125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5" name="Oval 304"/>
            <p:cNvSpPr>
              <a:spLocks noChangeAspect="1"/>
            </p:cNvSpPr>
            <p:nvPr/>
          </p:nvSpPr>
          <p:spPr>
            <a:xfrm>
              <a:off x="3553125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6" name="Oval 305"/>
            <p:cNvSpPr>
              <a:spLocks noChangeAspect="1"/>
            </p:cNvSpPr>
            <p:nvPr/>
          </p:nvSpPr>
          <p:spPr>
            <a:xfrm>
              <a:off x="3121125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7" name="Oval 306"/>
            <p:cNvSpPr>
              <a:spLocks noChangeAspect="1"/>
            </p:cNvSpPr>
            <p:nvPr/>
          </p:nvSpPr>
          <p:spPr>
            <a:xfrm>
              <a:off x="3265125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8" name="Oval 307"/>
            <p:cNvSpPr>
              <a:spLocks noChangeAspect="1"/>
            </p:cNvSpPr>
            <p:nvPr/>
          </p:nvSpPr>
          <p:spPr>
            <a:xfrm>
              <a:off x="2064783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9" name="Oval 308"/>
            <p:cNvSpPr>
              <a:spLocks noChangeAspect="1"/>
            </p:cNvSpPr>
            <p:nvPr/>
          </p:nvSpPr>
          <p:spPr>
            <a:xfrm>
              <a:off x="2208783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0" name="Oval 309"/>
            <p:cNvSpPr>
              <a:spLocks noChangeAspect="1"/>
            </p:cNvSpPr>
            <p:nvPr/>
          </p:nvSpPr>
          <p:spPr>
            <a:xfrm>
              <a:off x="1776783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1" name="Oval 310"/>
            <p:cNvSpPr>
              <a:spLocks noChangeAspect="1"/>
            </p:cNvSpPr>
            <p:nvPr/>
          </p:nvSpPr>
          <p:spPr>
            <a:xfrm>
              <a:off x="1920783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2" name="Oval 311"/>
            <p:cNvSpPr>
              <a:spLocks noChangeAspect="1"/>
            </p:cNvSpPr>
            <p:nvPr/>
          </p:nvSpPr>
          <p:spPr>
            <a:xfrm>
              <a:off x="1488783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3" name="Oval 312"/>
            <p:cNvSpPr>
              <a:spLocks noChangeAspect="1"/>
            </p:cNvSpPr>
            <p:nvPr/>
          </p:nvSpPr>
          <p:spPr>
            <a:xfrm>
              <a:off x="1632783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4" name="Oval 313"/>
            <p:cNvSpPr>
              <a:spLocks noChangeAspect="1"/>
            </p:cNvSpPr>
            <p:nvPr/>
          </p:nvSpPr>
          <p:spPr>
            <a:xfrm>
              <a:off x="1200783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5" name="Oval 314"/>
            <p:cNvSpPr>
              <a:spLocks noChangeAspect="1"/>
            </p:cNvSpPr>
            <p:nvPr/>
          </p:nvSpPr>
          <p:spPr>
            <a:xfrm>
              <a:off x="1344783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4" name="Oval 373"/>
            <p:cNvSpPr>
              <a:spLocks noChangeAspect="1"/>
            </p:cNvSpPr>
            <p:nvPr/>
          </p:nvSpPr>
          <p:spPr>
            <a:xfrm>
              <a:off x="7830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5" name="Oval 374"/>
            <p:cNvSpPr>
              <a:spLocks noChangeAspect="1"/>
            </p:cNvSpPr>
            <p:nvPr/>
          </p:nvSpPr>
          <p:spPr>
            <a:xfrm>
              <a:off x="7542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6" name="Oval 375"/>
            <p:cNvSpPr>
              <a:spLocks noChangeAspect="1"/>
            </p:cNvSpPr>
            <p:nvPr/>
          </p:nvSpPr>
          <p:spPr>
            <a:xfrm>
              <a:off x="7686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7" name="Oval 376"/>
            <p:cNvSpPr>
              <a:spLocks noChangeAspect="1"/>
            </p:cNvSpPr>
            <p:nvPr/>
          </p:nvSpPr>
          <p:spPr>
            <a:xfrm>
              <a:off x="7254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8" name="Oval 377"/>
            <p:cNvSpPr>
              <a:spLocks noChangeAspect="1"/>
            </p:cNvSpPr>
            <p:nvPr/>
          </p:nvSpPr>
          <p:spPr>
            <a:xfrm>
              <a:off x="7398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9" name="Oval 378"/>
            <p:cNvSpPr>
              <a:spLocks noChangeAspect="1"/>
            </p:cNvSpPr>
            <p:nvPr/>
          </p:nvSpPr>
          <p:spPr>
            <a:xfrm>
              <a:off x="6966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80" name="Oval 379"/>
            <p:cNvSpPr>
              <a:spLocks noChangeAspect="1"/>
            </p:cNvSpPr>
            <p:nvPr/>
          </p:nvSpPr>
          <p:spPr>
            <a:xfrm>
              <a:off x="7110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82" name="Oval 381"/>
            <p:cNvSpPr/>
            <p:nvPr/>
          </p:nvSpPr>
          <p:spPr>
            <a:xfrm>
              <a:off x="7567638" y="5141211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84" name="Oval 383"/>
            <p:cNvSpPr/>
            <p:nvPr/>
          </p:nvSpPr>
          <p:spPr>
            <a:xfrm>
              <a:off x="5664714" y="5141211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86" name="Oval 385"/>
            <p:cNvSpPr/>
            <p:nvPr/>
          </p:nvSpPr>
          <p:spPr>
            <a:xfrm>
              <a:off x="3748734" y="5141211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87" name="Oval 386"/>
            <p:cNvSpPr/>
            <p:nvPr/>
          </p:nvSpPr>
          <p:spPr>
            <a:xfrm>
              <a:off x="1819683" y="5141211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3" name="Oval 392"/>
            <p:cNvSpPr>
              <a:spLocks noChangeAspect="1"/>
            </p:cNvSpPr>
            <p:nvPr/>
          </p:nvSpPr>
          <p:spPr>
            <a:xfrm>
              <a:off x="7979022" y="4693056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grpSp>
        <p:nvGrpSpPr>
          <p:cNvPr id="405" name="Group 404"/>
          <p:cNvGrpSpPr/>
          <p:nvPr/>
        </p:nvGrpSpPr>
        <p:grpSpPr>
          <a:xfrm>
            <a:off x="1437017" y="3468632"/>
            <a:ext cx="6617745" cy="931008"/>
            <a:chOff x="1437017" y="3468632"/>
            <a:chExt cx="6617745" cy="931008"/>
          </a:xfrm>
        </p:grpSpPr>
        <p:sp>
          <p:nvSpPr>
            <p:cNvPr id="330" name="Oval 329"/>
            <p:cNvSpPr>
              <a:spLocks noChangeAspect="1"/>
            </p:cNvSpPr>
            <p:nvPr/>
          </p:nvSpPr>
          <p:spPr>
            <a:xfrm>
              <a:off x="7184972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1" name="Oval 330"/>
            <p:cNvSpPr>
              <a:spLocks noChangeAspect="1"/>
            </p:cNvSpPr>
            <p:nvPr/>
          </p:nvSpPr>
          <p:spPr>
            <a:xfrm>
              <a:off x="7946762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2" name="Oval 331"/>
            <p:cNvSpPr>
              <a:spLocks noChangeAspect="1"/>
            </p:cNvSpPr>
            <p:nvPr/>
          </p:nvSpPr>
          <p:spPr>
            <a:xfrm>
              <a:off x="5282048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3" name="Oval 332"/>
            <p:cNvSpPr>
              <a:spLocks noChangeAspect="1"/>
            </p:cNvSpPr>
            <p:nvPr/>
          </p:nvSpPr>
          <p:spPr>
            <a:xfrm>
              <a:off x="6043838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4" name="Oval 333"/>
            <p:cNvSpPr>
              <a:spLocks noChangeAspect="1"/>
            </p:cNvSpPr>
            <p:nvPr/>
          </p:nvSpPr>
          <p:spPr>
            <a:xfrm>
              <a:off x="3366068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5" name="Oval 334"/>
            <p:cNvSpPr>
              <a:spLocks noChangeAspect="1"/>
            </p:cNvSpPr>
            <p:nvPr/>
          </p:nvSpPr>
          <p:spPr>
            <a:xfrm>
              <a:off x="4127858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6" name="Oval 335"/>
            <p:cNvSpPr>
              <a:spLocks noChangeAspect="1"/>
            </p:cNvSpPr>
            <p:nvPr/>
          </p:nvSpPr>
          <p:spPr>
            <a:xfrm>
              <a:off x="1437017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7" name="Oval 336"/>
            <p:cNvSpPr>
              <a:spLocks noChangeAspect="1"/>
            </p:cNvSpPr>
            <p:nvPr/>
          </p:nvSpPr>
          <p:spPr>
            <a:xfrm>
              <a:off x="2198807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7" name="Oval 396"/>
            <p:cNvSpPr>
              <a:spLocks noChangeAspect="1"/>
            </p:cNvSpPr>
            <p:nvPr/>
          </p:nvSpPr>
          <p:spPr>
            <a:xfrm>
              <a:off x="7184972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8" name="Oval 397"/>
            <p:cNvSpPr>
              <a:spLocks noChangeAspect="1"/>
            </p:cNvSpPr>
            <p:nvPr/>
          </p:nvSpPr>
          <p:spPr>
            <a:xfrm>
              <a:off x="7946762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9" name="Oval 398"/>
            <p:cNvSpPr>
              <a:spLocks noChangeAspect="1"/>
            </p:cNvSpPr>
            <p:nvPr/>
          </p:nvSpPr>
          <p:spPr>
            <a:xfrm>
              <a:off x="5282048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0" name="Oval 399"/>
            <p:cNvSpPr>
              <a:spLocks noChangeAspect="1"/>
            </p:cNvSpPr>
            <p:nvPr/>
          </p:nvSpPr>
          <p:spPr>
            <a:xfrm>
              <a:off x="6043838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1" name="Oval 400"/>
            <p:cNvSpPr>
              <a:spLocks noChangeAspect="1"/>
            </p:cNvSpPr>
            <p:nvPr/>
          </p:nvSpPr>
          <p:spPr>
            <a:xfrm>
              <a:off x="3366068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2" name="Oval 401"/>
            <p:cNvSpPr>
              <a:spLocks noChangeAspect="1"/>
            </p:cNvSpPr>
            <p:nvPr/>
          </p:nvSpPr>
          <p:spPr>
            <a:xfrm>
              <a:off x="4127858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3" name="Oval 402"/>
            <p:cNvSpPr>
              <a:spLocks noChangeAspect="1"/>
            </p:cNvSpPr>
            <p:nvPr/>
          </p:nvSpPr>
          <p:spPr>
            <a:xfrm>
              <a:off x="1437017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4" name="Oval 403"/>
            <p:cNvSpPr>
              <a:spLocks noChangeAspect="1"/>
            </p:cNvSpPr>
            <p:nvPr/>
          </p:nvSpPr>
          <p:spPr>
            <a:xfrm>
              <a:off x="2198807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417" name="Group 416"/>
          <p:cNvGrpSpPr/>
          <p:nvPr/>
        </p:nvGrpSpPr>
        <p:grpSpPr>
          <a:xfrm>
            <a:off x="1427109" y="2952000"/>
            <a:ext cx="6624945" cy="115200"/>
            <a:chOff x="1428033" y="2950905"/>
            <a:chExt cx="6624945" cy="115200"/>
          </a:xfrm>
        </p:grpSpPr>
        <p:sp>
          <p:nvSpPr>
            <p:cNvPr id="418" name="Oval 417"/>
            <p:cNvSpPr>
              <a:spLocks noChangeAspect="1"/>
            </p:cNvSpPr>
            <p:nvPr/>
          </p:nvSpPr>
          <p:spPr>
            <a:xfrm>
              <a:off x="7175724" y="2950905"/>
              <a:ext cx="115200" cy="115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19" name="Oval 418"/>
            <p:cNvSpPr>
              <a:spLocks noChangeAspect="1"/>
            </p:cNvSpPr>
            <p:nvPr/>
          </p:nvSpPr>
          <p:spPr>
            <a:xfrm>
              <a:off x="7937778" y="2950905"/>
              <a:ext cx="115200" cy="115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0" name="Oval 419"/>
            <p:cNvSpPr>
              <a:spLocks noChangeAspect="1"/>
            </p:cNvSpPr>
            <p:nvPr/>
          </p:nvSpPr>
          <p:spPr>
            <a:xfrm>
              <a:off x="5273064" y="2950905"/>
              <a:ext cx="115200" cy="115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1" name="Oval 420"/>
            <p:cNvSpPr>
              <a:spLocks noChangeAspect="1"/>
            </p:cNvSpPr>
            <p:nvPr/>
          </p:nvSpPr>
          <p:spPr>
            <a:xfrm>
              <a:off x="6034854" y="2950905"/>
              <a:ext cx="115200" cy="115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2" name="Oval 421"/>
            <p:cNvSpPr>
              <a:spLocks noChangeAspect="1"/>
            </p:cNvSpPr>
            <p:nvPr/>
          </p:nvSpPr>
          <p:spPr>
            <a:xfrm>
              <a:off x="3348375" y="2950905"/>
              <a:ext cx="115200" cy="115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3" name="Oval 422"/>
            <p:cNvSpPr>
              <a:spLocks noChangeAspect="1"/>
            </p:cNvSpPr>
            <p:nvPr/>
          </p:nvSpPr>
          <p:spPr>
            <a:xfrm>
              <a:off x="4118874" y="2950905"/>
              <a:ext cx="115200" cy="115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4" name="Oval 423"/>
            <p:cNvSpPr>
              <a:spLocks noChangeAspect="1"/>
            </p:cNvSpPr>
            <p:nvPr/>
          </p:nvSpPr>
          <p:spPr>
            <a:xfrm>
              <a:off x="1428033" y="2950905"/>
              <a:ext cx="115200" cy="115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5" name="Oval 424"/>
            <p:cNvSpPr>
              <a:spLocks noChangeAspect="1"/>
            </p:cNvSpPr>
            <p:nvPr/>
          </p:nvSpPr>
          <p:spPr>
            <a:xfrm>
              <a:off x="2189823" y="2950905"/>
              <a:ext cx="115200" cy="115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427" name="Oval 426"/>
          <p:cNvSpPr>
            <a:spLocks noChangeAspect="1"/>
          </p:cNvSpPr>
          <p:nvPr/>
        </p:nvSpPr>
        <p:spPr>
          <a:xfrm>
            <a:off x="8405778" y="4195614"/>
            <a:ext cx="126000" cy="12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327" name="Group 326"/>
          <p:cNvGrpSpPr/>
          <p:nvPr/>
        </p:nvGrpSpPr>
        <p:grpSpPr>
          <a:xfrm>
            <a:off x="1419324" y="2952000"/>
            <a:ext cx="7116882" cy="1379499"/>
            <a:chOff x="1419324" y="2950905"/>
            <a:chExt cx="7116882" cy="1379499"/>
          </a:xfrm>
        </p:grpSpPr>
        <p:sp>
          <p:nvSpPr>
            <p:cNvPr id="89" name="Oval 88"/>
            <p:cNvSpPr/>
            <p:nvPr/>
          </p:nvSpPr>
          <p:spPr>
            <a:xfrm>
              <a:off x="7167279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6" name="Oval 105"/>
            <p:cNvSpPr/>
            <p:nvPr/>
          </p:nvSpPr>
          <p:spPr>
            <a:xfrm>
              <a:off x="7929069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7" name="Oval 106"/>
            <p:cNvSpPr/>
            <p:nvPr/>
          </p:nvSpPr>
          <p:spPr>
            <a:xfrm>
              <a:off x="526435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0" name="Oval 109"/>
            <p:cNvSpPr/>
            <p:nvPr/>
          </p:nvSpPr>
          <p:spPr>
            <a:xfrm>
              <a:off x="602614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1" name="Oval 110"/>
            <p:cNvSpPr/>
            <p:nvPr/>
          </p:nvSpPr>
          <p:spPr>
            <a:xfrm>
              <a:off x="334837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2" name="Oval 111"/>
            <p:cNvSpPr/>
            <p:nvPr/>
          </p:nvSpPr>
          <p:spPr>
            <a:xfrm>
              <a:off x="411016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3" name="Oval 112"/>
            <p:cNvSpPr/>
            <p:nvPr/>
          </p:nvSpPr>
          <p:spPr>
            <a:xfrm>
              <a:off x="1419324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4" name="Oval 113"/>
            <p:cNvSpPr/>
            <p:nvPr/>
          </p:nvSpPr>
          <p:spPr>
            <a:xfrm>
              <a:off x="2181114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26" name="Oval 325"/>
            <p:cNvSpPr/>
            <p:nvPr/>
          </p:nvSpPr>
          <p:spPr>
            <a:xfrm>
              <a:off x="8397069" y="4191267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213191" y="4698000"/>
            <a:ext cx="5868809" cy="108000"/>
            <a:chOff x="2213191" y="4698000"/>
            <a:chExt cx="5868809" cy="108000"/>
          </a:xfrm>
        </p:grpSpPr>
        <p:sp>
          <p:nvSpPr>
            <p:cNvPr id="394" name="Oval 393"/>
            <p:cNvSpPr>
              <a:spLocks noChangeAspect="1"/>
            </p:cNvSpPr>
            <p:nvPr/>
          </p:nvSpPr>
          <p:spPr>
            <a:xfrm>
              <a:off x="7974000" y="469800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2213191" y="4698000"/>
              <a:ext cx="3953031" cy="108000"/>
              <a:chOff x="2221817" y="4698000"/>
              <a:chExt cx="3953031" cy="108000"/>
            </a:xfrm>
          </p:grpSpPr>
          <p:sp>
            <p:nvSpPr>
              <p:cNvPr id="283" name="Oval 282"/>
              <p:cNvSpPr>
                <a:spLocks noChangeAspect="1"/>
              </p:cNvSpPr>
              <p:nvPr/>
            </p:nvSpPr>
            <p:spPr>
              <a:xfrm>
                <a:off x="6066848" y="4698000"/>
                <a:ext cx="108000" cy="108000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84" name="Oval 283"/>
              <p:cNvSpPr>
                <a:spLocks noChangeAspect="1"/>
              </p:cNvSpPr>
              <p:nvPr/>
            </p:nvSpPr>
            <p:spPr>
              <a:xfrm>
                <a:off x="4142159" y="4698000"/>
                <a:ext cx="108000" cy="108000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85" name="Oval 284"/>
              <p:cNvSpPr>
                <a:spLocks noChangeAspect="1"/>
              </p:cNvSpPr>
              <p:nvPr/>
            </p:nvSpPr>
            <p:spPr>
              <a:xfrm>
                <a:off x="2221817" y="4698000"/>
                <a:ext cx="108000" cy="108000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sp>
        <p:nvSpPr>
          <p:cNvPr id="10" name="Rectangle 9"/>
          <p:cNvSpPr/>
          <p:nvPr/>
        </p:nvSpPr>
        <p:spPr>
          <a:xfrm>
            <a:off x="955595" y="5622055"/>
            <a:ext cx="72328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v-SE" dirty="0" err="1" smtClean="0">
                <a:latin typeface="+mn-lt"/>
              </a:rPr>
              <a:t>After</a:t>
            </a:r>
            <a:r>
              <a:rPr lang="sv-SE" dirty="0" smtClean="0">
                <a:latin typeface="+mn-lt"/>
              </a:rPr>
              <a:t> the setup </a:t>
            </a:r>
            <a:r>
              <a:rPr lang="sv-SE" dirty="0" err="1" smtClean="0">
                <a:latin typeface="+mn-lt"/>
              </a:rPr>
              <a:t>delay</a:t>
            </a:r>
            <a:r>
              <a:rPr lang="sv-SE" dirty="0" smtClean="0">
                <a:latin typeface="+mn-lt"/>
              </a:rPr>
              <a:t> </a:t>
            </a:r>
            <a:r>
              <a:rPr lang="sv-SE" i="1" dirty="0" err="1" smtClean="0">
                <a:latin typeface="+mn-lt"/>
              </a:rPr>
              <a:t>t</a:t>
            </a:r>
            <a:r>
              <a:rPr lang="sv-SE" i="1" baseline="-25000" dirty="0" err="1" smtClean="0">
                <a:latin typeface="+mn-lt"/>
              </a:rPr>
              <a:t>pg</a:t>
            </a:r>
            <a:r>
              <a:rPr lang="sv-SE" i="1" baseline="-25000" dirty="0" smtClean="0">
                <a:latin typeface="+mn-lt"/>
              </a:rPr>
              <a:t> </a:t>
            </a:r>
            <a:r>
              <a:rPr lang="sv-SE" dirty="0" smtClean="0">
                <a:latin typeface="+mn-lt"/>
              </a:rPr>
              <a:t>all 32 bit-G and bit-P </a:t>
            </a:r>
            <a:r>
              <a:rPr lang="sv-SE" dirty="0" err="1" smtClean="0">
                <a:latin typeface="+mn-lt"/>
              </a:rPr>
              <a:t>are</a:t>
            </a:r>
            <a:r>
              <a:rPr lang="sv-SE" dirty="0" smtClean="0">
                <a:latin typeface="+mn-lt"/>
              </a:rPr>
              <a:t> </a:t>
            </a:r>
            <a:r>
              <a:rPr lang="sv-SE" dirty="0" err="1" smtClean="0">
                <a:latin typeface="+mn-lt"/>
              </a:rPr>
              <a:t>available</a:t>
            </a:r>
            <a:r>
              <a:rPr lang="sv-SE" dirty="0" smtClean="0">
                <a:latin typeface="+mn-lt"/>
              </a:rPr>
              <a:t> </a:t>
            </a:r>
            <a:r>
              <a:rPr lang="sv-SE" dirty="0" err="1" smtClean="0">
                <a:latin typeface="+mn-lt"/>
              </a:rPr>
              <a:t>simultaneously</a:t>
            </a:r>
            <a:r>
              <a:rPr lang="sv-SE" dirty="0" smtClean="0">
                <a:latin typeface="+mn-lt"/>
              </a:rPr>
              <a:t>! </a:t>
            </a:r>
          </a:p>
          <a:p>
            <a:pPr algn="ctr"/>
            <a:r>
              <a:rPr lang="sv-SE" dirty="0" smtClean="0">
                <a:latin typeface="+mn-lt"/>
              </a:rPr>
              <a:t>Carries </a:t>
            </a:r>
            <a:r>
              <a:rPr lang="sv-SE" dirty="0" err="1" smtClean="0">
                <a:latin typeface="+mn-lt"/>
              </a:rPr>
              <a:t>are</a:t>
            </a:r>
            <a:r>
              <a:rPr lang="sv-SE" dirty="0" smtClean="0">
                <a:latin typeface="+mn-lt"/>
              </a:rPr>
              <a:t> </a:t>
            </a:r>
            <a:r>
              <a:rPr lang="sv-SE" dirty="0" err="1" smtClean="0">
                <a:latin typeface="+mn-lt"/>
              </a:rPr>
              <a:t>now</a:t>
            </a:r>
            <a:r>
              <a:rPr lang="sv-SE" dirty="0" smtClean="0">
                <a:latin typeface="+mn-lt"/>
              </a:rPr>
              <a:t> </a:t>
            </a:r>
            <a:r>
              <a:rPr lang="sv-SE" dirty="0" err="1" smtClean="0">
                <a:latin typeface="+mn-lt"/>
              </a:rPr>
              <a:t>generated</a:t>
            </a:r>
            <a:r>
              <a:rPr lang="sv-SE" dirty="0" smtClean="0">
                <a:latin typeface="+mn-lt"/>
              </a:rPr>
              <a:t> in all 4 </a:t>
            </a:r>
            <a:r>
              <a:rPr lang="sv-SE" dirty="0" err="1" smtClean="0">
                <a:latin typeface="+mn-lt"/>
              </a:rPr>
              <a:t>LSB´s</a:t>
            </a:r>
            <a:r>
              <a:rPr lang="sv-SE" dirty="0" smtClean="0">
                <a:latin typeface="+mn-lt"/>
              </a:rPr>
              <a:t>! </a:t>
            </a:r>
            <a:endParaRPr lang="sv-SE" dirty="0">
              <a:latin typeface="+mn-lt"/>
            </a:endParaRPr>
          </a:p>
        </p:txBody>
      </p:sp>
      <p:sp>
        <p:nvSpPr>
          <p:cNvPr id="286" name="Rectangle 285"/>
          <p:cNvSpPr/>
          <p:nvPr/>
        </p:nvSpPr>
        <p:spPr>
          <a:xfrm>
            <a:off x="7006654" y="2181407"/>
            <a:ext cx="14401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 smtClean="0">
                <a:latin typeface="+mn-lt"/>
              </a:rPr>
              <a:t>New data is </a:t>
            </a:r>
          </a:p>
          <a:p>
            <a:r>
              <a:rPr lang="sv-SE" sz="1200" dirty="0" smtClean="0">
                <a:latin typeface="+mn-lt"/>
              </a:rPr>
              <a:t>on the </a:t>
            </a:r>
            <a:r>
              <a:rPr lang="sv-SE" sz="1200" dirty="0" err="1" smtClean="0">
                <a:latin typeface="+mn-lt"/>
              </a:rPr>
              <a:t>way</a:t>
            </a:r>
            <a:r>
              <a:rPr lang="sv-SE" sz="1200" dirty="0" smtClean="0">
                <a:latin typeface="+mn-lt"/>
              </a:rPr>
              <a:t> to </a:t>
            </a:r>
            <a:r>
              <a:rPr lang="sv-SE" sz="1200" dirty="0" err="1" smtClean="0">
                <a:latin typeface="+mn-lt"/>
              </a:rPr>
              <a:t>adder</a:t>
            </a:r>
            <a:endParaRPr lang="sv-SE" sz="1200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06654" y="2181407"/>
            <a:ext cx="168014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sv-SE" sz="1200" dirty="0" smtClean="0">
                <a:latin typeface="+mn-lt"/>
              </a:rPr>
              <a:t>New data is </a:t>
            </a:r>
          </a:p>
          <a:p>
            <a:r>
              <a:rPr lang="sv-SE" sz="1200" dirty="0" err="1" smtClean="0">
                <a:latin typeface="+mn-lt"/>
              </a:rPr>
              <a:t>loaded</a:t>
            </a:r>
            <a:r>
              <a:rPr lang="sv-SE" sz="1200" dirty="0" smtClean="0">
                <a:latin typeface="+mn-lt"/>
              </a:rPr>
              <a:t> </a:t>
            </a:r>
            <a:r>
              <a:rPr lang="sv-SE" sz="1200" dirty="0" err="1" smtClean="0">
                <a:latin typeface="+mn-lt"/>
              </a:rPr>
              <a:t>into</a:t>
            </a:r>
            <a:r>
              <a:rPr lang="sv-SE" sz="1200" dirty="0" smtClean="0">
                <a:latin typeface="+mn-lt"/>
              </a:rPr>
              <a:t> </a:t>
            </a:r>
            <a:r>
              <a:rPr lang="sv-SE" sz="1200" dirty="0" err="1" smtClean="0">
                <a:latin typeface="+mn-lt"/>
              </a:rPr>
              <a:t>adder</a:t>
            </a:r>
            <a:endParaRPr lang="sv-SE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22325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6" grpId="1"/>
      <p:bldP spid="10" grpId="0"/>
      <p:bldP spid="286" grpId="0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2" name="Group 201"/>
          <p:cNvGrpSpPr/>
          <p:nvPr/>
        </p:nvGrpSpPr>
        <p:grpSpPr>
          <a:xfrm>
            <a:off x="274270" y="2629868"/>
            <a:ext cx="8595461" cy="2914197"/>
            <a:chOff x="432000" y="2338801"/>
            <a:chExt cx="8595461" cy="2914197"/>
          </a:xfrm>
        </p:grpSpPr>
        <p:grpSp>
          <p:nvGrpSpPr>
            <p:cNvPr id="203" name="Group 202"/>
            <p:cNvGrpSpPr/>
            <p:nvPr/>
          </p:nvGrpSpPr>
          <p:grpSpPr>
            <a:xfrm>
              <a:off x="1647491" y="2702355"/>
              <a:ext cx="6508877" cy="1653077"/>
              <a:chOff x="1647491" y="3062349"/>
              <a:chExt cx="6508877" cy="1356535"/>
            </a:xfrm>
          </p:grpSpPr>
          <p:cxnSp>
            <p:nvCxnSpPr>
              <p:cNvPr id="272" name="Straight Connector 271"/>
              <p:cNvCxnSpPr/>
              <p:nvPr/>
            </p:nvCxnSpPr>
            <p:spPr>
              <a:xfrm>
                <a:off x="740161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>
                <a:off x="8156368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>
                <a:off x="5489480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/>
              <p:cNvCxnSpPr/>
              <p:nvPr/>
            </p:nvCxnSpPr>
            <p:spPr>
              <a:xfrm>
                <a:off x="624423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Connector 275"/>
              <p:cNvCxnSpPr/>
              <p:nvPr/>
            </p:nvCxnSpPr>
            <p:spPr>
              <a:xfrm>
                <a:off x="3575630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/>
              <p:cNvCxnSpPr/>
              <p:nvPr/>
            </p:nvCxnSpPr>
            <p:spPr>
              <a:xfrm>
                <a:off x="433038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/>
              <p:nvPr/>
            </p:nvCxnSpPr>
            <p:spPr>
              <a:xfrm>
                <a:off x="1647491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/>
              <p:nvPr/>
            </p:nvCxnSpPr>
            <p:spPr>
              <a:xfrm>
                <a:off x="2402244" y="3062349"/>
                <a:ext cx="0" cy="135653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4" name="Straight Connector 203"/>
            <p:cNvCxnSpPr/>
            <p:nvPr/>
          </p:nvCxnSpPr>
          <p:spPr>
            <a:xfrm flipH="1">
              <a:off x="7858707" y="4468954"/>
              <a:ext cx="612000" cy="80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/>
            <p:nvPr/>
          </p:nvCxnSpPr>
          <p:spPr>
            <a:xfrm flipH="1">
              <a:off x="1136865" y="3478399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/>
            <p:nvPr/>
          </p:nvCxnSpPr>
          <p:spPr>
            <a:xfrm flipH="1">
              <a:off x="821987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/>
            <p:cNvCxnSpPr/>
            <p:nvPr/>
          </p:nvCxnSpPr>
          <p:spPr>
            <a:xfrm flipH="1">
              <a:off x="3045492" y="3473823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>
            <a:xfrm flipH="1">
              <a:off x="2730614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flipH="1">
              <a:off x="4954118" y="3469247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flipH="1">
              <a:off x="5992096" y="4470745"/>
              <a:ext cx="56262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1" name="TextBox 210"/>
            <p:cNvSpPr txBox="1"/>
            <p:nvPr/>
          </p:nvSpPr>
          <p:spPr>
            <a:xfrm>
              <a:off x="432000" y="4094150"/>
              <a:ext cx="4602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c</a:t>
              </a:r>
              <a:r>
                <a:rPr lang="sv-SE" sz="1600" baseline="-25000" dirty="0" smtClean="0">
                  <a:latin typeface="+mn-lt"/>
                </a:rPr>
                <a:t>out</a:t>
              </a:r>
              <a:endParaRPr lang="sv-SE" sz="1600" dirty="0">
                <a:latin typeface="+mn-lt"/>
              </a:endParaRPr>
            </a:p>
          </p:txBody>
        </p:sp>
        <p:cxnSp>
          <p:nvCxnSpPr>
            <p:cNvPr id="212" name="Straight Connector 211"/>
            <p:cNvCxnSpPr/>
            <p:nvPr/>
          </p:nvCxnSpPr>
          <p:spPr>
            <a:xfrm flipH="1">
              <a:off x="6876459" y="3464671"/>
              <a:ext cx="41043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>
              <a:off x="7786129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4" name="Freeform 213"/>
            <p:cNvSpPr/>
            <p:nvPr/>
          </p:nvSpPr>
          <p:spPr>
            <a:xfrm flipH="1">
              <a:off x="7164384" y="4151145"/>
              <a:ext cx="1244915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200" dirty="0">
                <a:ea typeface="Calibri"/>
                <a:cs typeface="Times New Roman"/>
              </a:endParaRP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7164384" y="2827280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Bit P, G</a:t>
              </a:r>
              <a:endParaRPr lang="sv-SE" sz="1200" dirty="0">
                <a:solidFill>
                  <a:schemeClr val="tx1"/>
                </a:solidFill>
              </a:endParaRPr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7164384" y="3285293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r>
                <a:rPr lang="sv-SE" sz="1200" dirty="0" smtClean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 smtClean="0">
                  <a:solidFill>
                    <a:schemeClr val="tx1"/>
                  </a:solidFill>
                </a:rPr>
                <a:t>8:1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17" name="Straight Connector 216"/>
            <p:cNvCxnSpPr/>
            <p:nvPr/>
          </p:nvCxnSpPr>
          <p:spPr>
            <a:xfrm flipH="1">
              <a:off x="7325009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flipH="1">
              <a:off x="8077037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9" name="TextBox 218"/>
            <p:cNvSpPr txBox="1"/>
            <p:nvPr/>
          </p:nvSpPr>
          <p:spPr>
            <a:xfrm>
              <a:off x="8652037" y="3798503"/>
              <a:ext cx="3754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c</a:t>
              </a:r>
              <a:r>
                <a:rPr lang="sv-SE" sz="1600" baseline="-25000" dirty="0" smtClean="0">
                  <a:latin typeface="+mn-lt"/>
                </a:rPr>
                <a:t>in</a:t>
              </a:r>
              <a:endParaRPr lang="sv-SE" sz="1600" dirty="0">
                <a:latin typeface="+mn-lt"/>
              </a:endParaRPr>
            </a:p>
          </p:txBody>
        </p:sp>
        <p:cxnSp>
          <p:nvCxnSpPr>
            <p:cNvPr id="220" name="Straight Connector 219"/>
            <p:cNvCxnSpPr/>
            <p:nvPr/>
          </p:nvCxnSpPr>
          <p:spPr>
            <a:xfrm flipH="1">
              <a:off x="4076612" y="4468464"/>
              <a:ext cx="56262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flipH="1">
              <a:off x="4639240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flipH="1">
              <a:off x="1150158" y="3971217"/>
              <a:ext cx="158095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1262514" y="4201958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flipH="1">
              <a:off x="3058785" y="3971219"/>
              <a:ext cx="158095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3171141" y="4197384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6" name="Group 225"/>
            <p:cNvGrpSpPr/>
            <p:nvPr/>
          </p:nvGrpSpPr>
          <p:grpSpPr>
            <a:xfrm>
              <a:off x="1136865" y="3462616"/>
              <a:ext cx="5739593" cy="668823"/>
              <a:chOff x="1136865" y="3224292"/>
              <a:chExt cx="5739593" cy="907147"/>
            </a:xfrm>
          </p:grpSpPr>
          <p:cxnSp>
            <p:nvCxnSpPr>
              <p:cNvPr id="268" name="Straight Connector 267"/>
              <p:cNvCxnSpPr/>
              <p:nvPr/>
            </p:nvCxnSpPr>
            <p:spPr>
              <a:xfrm>
                <a:off x="1136865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/>
              <p:cNvCxnSpPr/>
              <p:nvPr/>
            </p:nvCxnSpPr>
            <p:spPr>
              <a:xfrm>
                <a:off x="3045491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/>
              <p:cNvCxnSpPr/>
              <p:nvPr/>
            </p:nvCxnSpPr>
            <p:spPr>
              <a:xfrm>
                <a:off x="4954117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/>
              <p:nvPr/>
            </p:nvCxnSpPr>
            <p:spPr>
              <a:xfrm>
                <a:off x="6876458" y="3224292"/>
                <a:ext cx="0" cy="9071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7" name="Straight Connector 226"/>
            <p:cNvCxnSpPr/>
            <p:nvPr/>
          </p:nvCxnSpPr>
          <p:spPr>
            <a:xfrm flipH="1">
              <a:off x="6882893" y="3971219"/>
              <a:ext cx="1800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5400000">
              <a:off x="6995250" y="4195092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flipH="1">
              <a:off x="4967411" y="3971219"/>
              <a:ext cx="158731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5400000">
              <a:off x="5079766" y="4192805"/>
              <a:ext cx="0" cy="5264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>
              <a:off x="5880852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2" name="Freeform 231"/>
            <p:cNvSpPr/>
            <p:nvPr/>
          </p:nvSpPr>
          <p:spPr>
            <a:xfrm flipH="1">
              <a:off x="5253065" y="4151145"/>
              <a:ext cx="1244915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200" dirty="0">
                <a:ea typeface="Calibri"/>
                <a:cs typeface="Times New Roman"/>
              </a:endParaRPr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5253065" y="2827280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Bit P, G</a:t>
              </a:r>
              <a:endParaRPr lang="sv-SE" sz="1200" dirty="0">
                <a:solidFill>
                  <a:schemeClr val="tx1"/>
                </a:solidFill>
              </a:endParaRPr>
            </a:p>
          </p:txBody>
        </p:sp>
        <p:sp>
          <p:nvSpPr>
            <p:cNvPr id="234" name="Rectangle 233"/>
            <p:cNvSpPr/>
            <p:nvPr/>
          </p:nvSpPr>
          <p:spPr>
            <a:xfrm>
              <a:off x="5253065" y="3285293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r>
                <a:rPr lang="sv-SE" sz="1200" dirty="0" smtClean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 smtClean="0">
                  <a:solidFill>
                    <a:schemeClr val="tx1"/>
                  </a:solidFill>
                </a:rPr>
                <a:t>16:9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35" name="Straight Connector 234"/>
            <p:cNvCxnSpPr/>
            <p:nvPr/>
          </p:nvCxnSpPr>
          <p:spPr>
            <a:xfrm flipH="1">
              <a:off x="5414089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/>
            <p:cNvCxnSpPr/>
            <p:nvPr/>
          </p:nvCxnSpPr>
          <p:spPr>
            <a:xfrm flipH="1">
              <a:off x="6172975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>
              <a:off x="3967002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8" name="Freeform 237"/>
            <p:cNvSpPr/>
            <p:nvPr/>
          </p:nvSpPr>
          <p:spPr>
            <a:xfrm flipH="1">
              <a:off x="3336398" y="4151145"/>
              <a:ext cx="1244915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>
                  <a:solidFill>
                    <a:srgbClr val="0D0D0D"/>
                  </a:solidFill>
                  <a:ea typeface="Calibri"/>
                  <a:cs typeface="Times New Roman"/>
                </a:rPr>
                <a:t>+</a:t>
              </a:r>
              <a:endParaRPr lang="sv-SE" sz="1200" dirty="0">
                <a:ea typeface="Calibri"/>
                <a:cs typeface="Times New Roman"/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3336398" y="2827280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Bit P, G</a:t>
              </a:r>
              <a:endParaRPr lang="sv-SE" sz="1200" dirty="0">
                <a:solidFill>
                  <a:schemeClr val="tx1"/>
                </a:solidFill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3336398" y="3285293"/>
              <a:ext cx="1244915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r>
                <a:rPr lang="sv-SE" sz="1200" dirty="0" smtClean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 smtClean="0">
                  <a:solidFill>
                    <a:schemeClr val="tx1"/>
                  </a:solidFill>
                </a:rPr>
                <a:t>24:17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41" name="Straight Connector 240"/>
            <p:cNvCxnSpPr/>
            <p:nvPr/>
          </p:nvCxnSpPr>
          <p:spPr>
            <a:xfrm flipH="1">
              <a:off x="3500888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flipH="1">
              <a:off x="4259773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flipH="1">
              <a:off x="2167986" y="4466182"/>
              <a:ext cx="56262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4" name="Group 243"/>
            <p:cNvGrpSpPr/>
            <p:nvPr/>
          </p:nvGrpSpPr>
          <p:grpSpPr>
            <a:xfrm>
              <a:off x="2731114" y="3960013"/>
              <a:ext cx="5739593" cy="510732"/>
              <a:chOff x="2731114" y="3978517"/>
              <a:chExt cx="5739593" cy="908897"/>
            </a:xfrm>
          </p:grpSpPr>
          <p:cxnSp>
            <p:nvCxnSpPr>
              <p:cNvPr id="264" name="Straight Connector 263"/>
              <p:cNvCxnSpPr/>
              <p:nvPr/>
            </p:nvCxnSpPr>
            <p:spPr>
              <a:xfrm>
                <a:off x="6555224" y="3980268"/>
                <a:ext cx="0" cy="907146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/>
              <p:cNvCxnSpPr/>
              <p:nvPr/>
            </p:nvCxnSpPr>
            <p:spPr>
              <a:xfrm>
                <a:off x="8470707" y="3978519"/>
                <a:ext cx="0" cy="9071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>
                <a:off x="4639740" y="3978517"/>
                <a:ext cx="0" cy="907146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>
                <a:off x="2731114" y="3978517"/>
                <a:ext cx="0" cy="90714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5" name="Straight Connector 244"/>
            <p:cNvCxnSpPr/>
            <p:nvPr/>
          </p:nvCxnSpPr>
          <p:spPr>
            <a:xfrm>
              <a:off x="2038863" y="4558883"/>
              <a:ext cx="0" cy="4385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" name="Freeform 245"/>
            <p:cNvSpPr/>
            <p:nvPr/>
          </p:nvSpPr>
          <p:spPr>
            <a:xfrm flipH="1">
              <a:off x="1415440" y="4151145"/>
              <a:ext cx="1244914" cy="627025"/>
            </a:xfrm>
            <a:custGeom>
              <a:avLst/>
              <a:gdLst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48577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81075"/>
                <a:gd name="connsiteY0" fmla="*/ 9525 h 504825"/>
                <a:gd name="connsiteX1" fmla="*/ 419100 w 981075"/>
                <a:gd name="connsiteY1" fmla="*/ 9525 h 504825"/>
                <a:gd name="connsiteX2" fmla="*/ 495300 w 981075"/>
                <a:gd name="connsiteY2" fmla="*/ 257175 h 504825"/>
                <a:gd name="connsiteX3" fmla="*/ 561975 w 981075"/>
                <a:gd name="connsiteY3" fmla="*/ 9525 h 504825"/>
                <a:gd name="connsiteX4" fmla="*/ 981075 w 981075"/>
                <a:gd name="connsiteY4" fmla="*/ 0 h 504825"/>
                <a:gd name="connsiteX5" fmla="*/ 876300 w 981075"/>
                <a:gd name="connsiteY5" fmla="*/ 504825 h 504825"/>
                <a:gd name="connsiteX6" fmla="*/ 133350 w 981075"/>
                <a:gd name="connsiteY6" fmla="*/ 504825 h 504825"/>
                <a:gd name="connsiteX7" fmla="*/ 0 w 981075"/>
                <a:gd name="connsiteY7" fmla="*/ 9525 h 50482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76300 w 990600"/>
                <a:gd name="connsiteY5" fmla="*/ 495300 h 495300"/>
                <a:gd name="connsiteX6" fmla="*/ 133350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33350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8935"/>
                <a:gd name="connsiteX1" fmla="*/ 419100 w 990600"/>
                <a:gd name="connsiteY1" fmla="*/ 0 h 498935"/>
                <a:gd name="connsiteX2" fmla="*/ 495300 w 990600"/>
                <a:gd name="connsiteY2" fmla="*/ 247650 h 498935"/>
                <a:gd name="connsiteX3" fmla="*/ 561975 w 990600"/>
                <a:gd name="connsiteY3" fmla="*/ 0 h 498935"/>
                <a:gd name="connsiteX4" fmla="*/ 990600 w 990600"/>
                <a:gd name="connsiteY4" fmla="*/ 0 h 498935"/>
                <a:gd name="connsiteX5" fmla="*/ 865394 w 990600"/>
                <a:gd name="connsiteY5" fmla="*/ 498935 h 498935"/>
                <a:gd name="connsiteX6" fmla="*/ 122444 w 990600"/>
                <a:gd name="connsiteY6" fmla="*/ 495300 h 498935"/>
                <a:gd name="connsiteX7" fmla="*/ 0 w 990600"/>
                <a:gd name="connsiteY7" fmla="*/ 0 h 498935"/>
                <a:gd name="connsiteX0" fmla="*/ 0 w 990600"/>
                <a:gd name="connsiteY0" fmla="*/ 0 h 495300"/>
                <a:gd name="connsiteX1" fmla="*/ 419100 w 990600"/>
                <a:gd name="connsiteY1" fmla="*/ 0 h 495300"/>
                <a:gd name="connsiteX2" fmla="*/ 495300 w 990600"/>
                <a:gd name="connsiteY2" fmla="*/ 247650 h 495300"/>
                <a:gd name="connsiteX3" fmla="*/ 561975 w 990600"/>
                <a:gd name="connsiteY3" fmla="*/ 0 h 495300"/>
                <a:gd name="connsiteX4" fmla="*/ 990600 w 990600"/>
                <a:gd name="connsiteY4" fmla="*/ 0 h 495300"/>
                <a:gd name="connsiteX5" fmla="*/ 861759 w 990600"/>
                <a:gd name="connsiteY5" fmla="*/ 491665 h 495300"/>
                <a:gd name="connsiteX6" fmla="*/ 122444 w 990600"/>
                <a:gd name="connsiteY6" fmla="*/ 495300 h 495300"/>
                <a:gd name="connsiteX7" fmla="*/ 0 w 990600"/>
                <a:gd name="connsiteY7" fmla="*/ 0 h 495300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502571 h 502571"/>
                <a:gd name="connsiteX6" fmla="*/ 122444 w 990600"/>
                <a:gd name="connsiteY6" fmla="*/ 495300 h 502571"/>
                <a:gd name="connsiteX7" fmla="*/ 0 w 990600"/>
                <a:gd name="connsiteY7" fmla="*/ 0 h 50257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22444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495301"/>
                <a:gd name="connsiteX1" fmla="*/ 419100 w 990600"/>
                <a:gd name="connsiteY1" fmla="*/ 0 h 495301"/>
                <a:gd name="connsiteX2" fmla="*/ 495300 w 990600"/>
                <a:gd name="connsiteY2" fmla="*/ 247650 h 495301"/>
                <a:gd name="connsiteX3" fmla="*/ 561975 w 990600"/>
                <a:gd name="connsiteY3" fmla="*/ 0 h 495301"/>
                <a:gd name="connsiteX4" fmla="*/ 990600 w 990600"/>
                <a:gd name="connsiteY4" fmla="*/ 0 h 495301"/>
                <a:gd name="connsiteX5" fmla="*/ 854489 w 990600"/>
                <a:gd name="connsiteY5" fmla="*/ 495301 h 495301"/>
                <a:gd name="connsiteX6" fmla="*/ 136985 w 990600"/>
                <a:gd name="connsiteY6" fmla="*/ 495300 h 495301"/>
                <a:gd name="connsiteX7" fmla="*/ 0 w 990600"/>
                <a:gd name="connsiteY7" fmla="*/ 0 h 495301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4489 w 990600"/>
                <a:gd name="connsiteY5" fmla="*/ 495301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07"/>
                <a:gd name="connsiteX1" fmla="*/ 419100 w 990600"/>
                <a:gd name="connsiteY1" fmla="*/ 0 h 506207"/>
                <a:gd name="connsiteX2" fmla="*/ 495300 w 990600"/>
                <a:gd name="connsiteY2" fmla="*/ 247650 h 506207"/>
                <a:gd name="connsiteX3" fmla="*/ 561975 w 990600"/>
                <a:gd name="connsiteY3" fmla="*/ 0 h 506207"/>
                <a:gd name="connsiteX4" fmla="*/ 990600 w 990600"/>
                <a:gd name="connsiteY4" fmla="*/ 0 h 506207"/>
                <a:gd name="connsiteX5" fmla="*/ 850854 w 990600"/>
                <a:gd name="connsiteY5" fmla="*/ 506207 h 506207"/>
                <a:gd name="connsiteX6" fmla="*/ 140620 w 990600"/>
                <a:gd name="connsiteY6" fmla="*/ 502571 h 506207"/>
                <a:gd name="connsiteX7" fmla="*/ 0 w 990600"/>
                <a:gd name="connsiteY7" fmla="*/ 0 h 506207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47219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  <a:gd name="connsiteX0" fmla="*/ 0 w 990600"/>
                <a:gd name="connsiteY0" fmla="*/ 0 h 502571"/>
                <a:gd name="connsiteX1" fmla="*/ 419100 w 990600"/>
                <a:gd name="connsiteY1" fmla="*/ 0 h 502571"/>
                <a:gd name="connsiteX2" fmla="*/ 495300 w 990600"/>
                <a:gd name="connsiteY2" fmla="*/ 247650 h 502571"/>
                <a:gd name="connsiteX3" fmla="*/ 561975 w 990600"/>
                <a:gd name="connsiteY3" fmla="*/ 0 h 502571"/>
                <a:gd name="connsiteX4" fmla="*/ 990600 w 990600"/>
                <a:gd name="connsiteY4" fmla="*/ 0 h 502571"/>
                <a:gd name="connsiteX5" fmla="*/ 858125 w 990600"/>
                <a:gd name="connsiteY5" fmla="*/ 498910 h 502571"/>
                <a:gd name="connsiteX6" fmla="*/ 140620 w 990600"/>
                <a:gd name="connsiteY6" fmla="*/ 502571 h 502571"/>
                <a:gd name="connsiteX7" fmla="*/ 0 w 990600"/>
                <a:gd name="connsiteY7" fmla="*/ 0 h 502571"/>
                <a:gd name="connsiteX0" fmla="*/ 0 w 990600"/>
                <a:gd name="connsiteY0" fmla="*/ 0 h 506234"/>
                <a:gd name="connsiteX1" fmla="*/ 419100 w 990600"/>
                <a:gd name="connsiteY1" fmla="*/ 0 h 506234"/>
                <a:gd name="connsiteX2" fmla="*/ 495300 w 990600"/>
                <a:gd name="connsiteY2" fmla="*/ 247650 h 506234"/>
                <a:gd name="connsiteX3" fmla="*/ 561975 w 990600"/>
                <a:gd name="connsiteY3" fmla="*/ 0 h 506234"/>
                <a:gd name="connsiteX4" fmla="*/ 990600 w 990600"/>
                <a:gd name="connsiteY4" fmla="*/ 0 h 506234"/>
                <a:gd name="connsiteX5" fmla="*/ 850855 w 990600"/>
                <a:gd name="connsiteY5" fmla="*/ 506234 h 506234"/>
                <a:gd name="connsiteX6" fmla="*/ 140620 w 990600"/>
                <a:gd name="connsiteY6" fmla="*/ 502571 h 506234"/>
                <a:gd name="connsiteX7" fmla="*/ 0 w 990600"/>
                <a:gd name="connsiteY7" fmla="*/ 0 h 506234"/>
                <a:gd name="connsiteX0" fmla="*/ 0 w 990600"/>
                <a:gd name="connsiteY0" fmla="*/ 0 h 502572"/>
                <a:gd name="connsiteX1" fmla="*/ 419100 w 990600"/>
                <a:gd name="connsiteY1" fmla="*/ 0 h 502572"/>
                <a:gd name="connsiteX2" fmla="*/ 495300 w 990600"/>
                <a:gd name="connsiteY2" fmla="*/ 247650 h 502572"/>
                <a:gd name="connsiteX3" fmla="*/ 561975 w 990600"/>
                <a:gd name="connsiteY3" fmla="*/ 0 h 502572"/>
                <a:gd name="connsiteX4" fmla="*/ 990600 w 990600"/>
                <a:gd name="connsiteY4" fmla="*/ 0 h 502572"/>
                <a:gd name="connsiteX5" fmla="*/ 850855 w 990600"/>
                <a:gd name="connsiteY5" fmla="*/ 502572 h 502572"/>
                <a:gd name="connsiteX6" fmla="*/ 140620 w 990600"/>
                <a:gd name="connsiteY6" fmla="*/ 502571 h 502572"/>
                <a:gd name="connsiteX7" fmla="*/ 0 w 990600"/>
                <a:gd name="connsiteY7" fmla="*/ 0 h 502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90600" h="502572">
                  <a:moveTo>
                    <a:pt x="0" y="0"/>
                  </a:moveTo>
                  <a:lnTo>
                    <a:pt x="419100" y="0"/>
                  </a:lnTo>
                  <a:lnTo>
                    <a:pt x="495300" y="247650"/>
                  </a:lnTo>
                  <a:lnTo>
                    <a:pt x="561975" y="0"/>
                  </a:lnTo>
                  <a:lnTo>
                    <a:pt x="990600" y="0"/>
                  </a:lnTo>
                  <a:lnTo>
                    <a:pt x="850855" y="502572"/>
                  </a:lnTo>
                  <a:lnTo>
                    <a:pt x="140620" y="502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Bef>
                  <a:spcPts val="1800"/>
                </a:spcBef>
                <a:spcAft>
                  <a:spcPts val="0"/>
                </a:spcAft>
              </a:pPr>
              <a:r>
                <a:rPr lang="sv-SE" sz="1200" dirty="0" smtClean="0">
                  <a:solidFill>
                    <a:srgbClr val="0D0D0D"/>
                  </a:solidFill>
                  <a:effectLst/>
                  <a:ea typeface="Calibri"/>
                  <a:cs typeface="Times New Roman"/>
                </a:rPr>
                <a:t>+</a:t>
              </a:r>
              <a:endParaRPr lang="sv-SE" sz="12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247" name="Rectangle 246"/>
            <p:cNvSpPr/>
            <p:nvPr/>
          </p:nvSpPr>
          <p:spPr>
            <a:xfrm>
              <a:off x="1415440" y="2827280"/>
              <a:ext cx="1244914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ADD/SUB logic</a:t>
              </a:r>
            </a:p>
            <a:p>
              <a:pPr algn="ctr"/>
              <a:r>
                <a:rPr lang="sv-SE" sz="1200" dirty="0" smtClean="0">
                  <a:solidFill>
                    <a:schemeClr val="tx1"/>
                  </a:solidFill>
                </a:rPr>
                <a:t>Bit P, G</a:t>
              </a:r>
              <a:endParaRPr lang="sv-SE" sz="1200" dirty="0">
                <a:solidFill>
                  <a:schemeClr val="tx1"/>
                </a:solidFill>
              </a:endParaRPr>
            </a:p>
          </p:txBody>
        </p:sp>
        <p:sp>
          <p:nvSpPr>
            <p:cNvPr id="248" name="Rectangle 247"/>
            <p:cNvSpPr/>
            <p:nvPr/>
          </p:nvSpPr>
          <p:spPr>
            <a:xfrm>
              <a:off x="1415440" y="3285293"/>
              <a:ext cx="1244914" cy="3546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18000" rtlCol="0" anchor="ctr"/>
            <a:lstStyle/>
            <a:p>
              <a:r>
                <a:rPr lang="sv-SE" sz="1200" dirty="0" smtClean="0">
                  <a:solidFill>
                    <a:schemeClr val="tx1"/>
                  </a:solidFill>
                </a:rPr>
                <a:t>P</a:t>
              </a:r>
              <a:r>
                <a:rPr lang="sv-SE" sz="1200" baseline="-25000" dirty="0" smtClean="0">
                  <a:solidFill>
                    <a:schemeClr val="tx1"/>
                  </a:solidFill>
                </a:rPr>
                <a:t>32:25</a:t>
              </a:r>
              <a:endParaRPr lang="sv-SE" sz="1200" baseline="-25000" dirty="0">
                <a:solidFill>
                  <a:schemeClr val="tx1"/>
                </a:solidFill>
              </a:endParaRPr>
            </a:p>
          </p:txBody>
        </p:sp>
        <p:cxnSp>
          <p:nvCxnSpPr>
            <p:cNvPr id="249" name="Straight Connector 248"/>
            <p:cNvCxnSpPr/>
            <p:nvPr/>
          </p:nvCxnSpPr>
          <p:spPr>
            <a:xfrm flipH="1">
              <a:off x="1576251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flipH="1">
              <a:off x="2328278" y="3738289"/>
              <a:ext cx="153840" cy="9127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1" name="TextBox 250"/>
            <p:cNvSpPr txBox="1"/>
            <p:nvPr/>
          </p:nvSpPr>
          <p:spPr>
            <a:xfrm>
              <a:off x="7142685" y="2338801"/>
              <a:ext cx="12971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a</a:t>
              </a:r>
              <a:r>
                <a:rPr lang="sv-SE" sz="1600" baseline="-25000" dirty="0" smtClean="0">
                  <a:latin typeface="+mn-lt"/>
                </a:rPr>
                <a:t>8:1</a:t>
              </a:r>
              <a:r>
                <a:rPr lang="sv-SE" sz="1600" dirty="0" smtClean="0">
                  <a:latin typeface="+mn-lt"/>
                </a:rPr>
                <a:t>            b</a:t>
              </a:r>
              <a:r>
                <a:rPr lang="sv-SE" sz="1600" baseline="-25000" dirty="0" smtClean="0">
                  <a:latin typeface="+mn-lt"/>
                </a:rPr>
                <a:t>8:1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2" name="TextBox 251"/>
            <p:cNvSpPr txBox="1"/>
            <p:nvPr/>
          </p:nvSpPr>
          <p:spPr>
            <a:xfrm>
              <a:off x="5215839" y="2338801"/>
              <a:ext cx="12955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a</a:t>
              </a:r>
              <a:r>
                <a:rPr lang="sv-SE" sz="1600" baseline="-25000" dirty="0" smtClean="0">
                  <a:latin typeface="+mn-lt"/>
                </a:rPr>
                <a:t>16:9</a:t>
              </a:r>
              <a:r>
                <a:rPr lang="sv-SE" sz="1600" dirty="0" smtClean="0">
                  <a:latin typeface="+mn-lt"/>
                </a:rPr>
                <a:t>         b</a:t>
              </a:r>
              <a:r>
                <a:rPr lang="sv-SE" sz="1600" baseline="-25000" dirty="0" smtClean="0">
                  <a:latin typeface="+mn-lt"/>
                </a:rPr>
                <a:t>16:9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3293058" y="2338801"/>
              <a:ext cx="13548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a</a:t>
              </a:r>
              <a:r>
                <a:rPr lang="sv-SE" sz="1600" baseline="-25000" dirty="0" smtClean="0">
                  <a:latin typeface="+mn-lt"/>
                </a:rPr>
                <a:t>24:17  </a:t>
              </a:r>
              <a:r>
                <a:rPr lang="sv-SE" sz="1600" dirty="0" smtClean="0">
                  <a:latin typeface="+mn-lt"/>
                </a:rPr>
                <a:t>      b</a:t>
              </a:r>
              <a:r>
                <a:rPr lang="sv-SE" sz="1600" baseline="-25000" dirty="0" smtClean="0">
                  <a:latin typeface="+mn-lt"/>
                </a:rPr>
                <a:t>24:17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4" name="TextBox 253"/>
            <p:cNvSpPr txBox="1"/>
            <p:nvPr/>
          </p:nvSpPr>
          <p:spPr>
            <a:xfrm>
              <a:off x="1321194" y="2338801"/>
              <a:ext cx="14334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>
                  <a:latin typeface="+mn-lt"/>
                </a:rPr>
                <a:t>a</a:t>
              </a:r>
              <a:r>
                <a:rPr lang="sv-SE" sz="1600" baseline="-25000" dirty="0" smtClean="0">
                  <a:latin typeface="+mn-lt"/>
                </a:rPr>
                <a:t>32:25</a:t>
              </a:r>
              <a:r>
                <a:rPr lang="sv-SE" sz="1600" dirty="0" smtClean="0">
                  <a:latin typeface="+mn-lt"/>
                </a:rPr>
                <a:t>         b</a:t>
              </a:r>
              <a:r>
                <a:rPr lang="sv-SE" sz="1600" baseline="-25000" dirty="0" smtClean="0">
                  <a:latin typeface="+mn-lt"/>
                </a:rPr>
                <a:t>32:25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7424402" y="4914444"/>
              <a:ext cx="7248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Sum</a:t>
              </a:r>
              <a:r>
                <a:rPr lang="sv-SE" sz="1600" baseline="-25000" dirty="0" smtClean="0">
                  <a:latin typeface="+mn-lt"/>
                </a:rPr>
                <a:t>8:1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6" name="TextBox 255"/>
            <p:cNvSpPr txBox="1"/>
            <p:nvPr/>
          </p:nvSpPr>
          <p:spPr>
            <a:xfrm>
              <a:off x="5478619" y="4914444"/>
              <a:ext cx="79380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Sum</a:t>
              </a:r>
              <a:r>
                <a:rPr lang="sv-SE" sz="1600" baseline="-25000" dirty="0" smtClean="0">
                  <a:latin typeface="+mn-lt"/>
                </a:rPr>
                <a:t>16:9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3527487" y="4914444"/>
              <a:ext cx="8627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Sum</a:t>
              </a:r>
              <a:r>
                <a:rPr lang="sv-SE" sz="1600" baseline="-25000" dirty="0" smtClean="0">
                  <a:latin typeface="+mn-lt"/>
                </a:rPr>
                <a:t>24:17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1606529" y="4914444"/>
              <a:ext cx="8627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dirty="0" smtClean="0">
                  <a:latin typeface="+mn-lt"/>
                </a:rPr>
                <a:t>Sum</a:t>
              </a:r>
              <a:r>
                <a:rPr lang="sv-SE" sz="1600" baseline="-25000" dirty="0" smtClean="0">
                  <a:latin typeface="+mn-lt"/>
                </a:rPr>
                <a:t>32:25</a:t>
              </a:r>
              <a:endParaRPr lang="sv-SE" sz="1600" dirty="0">
                <a:latin typeface="+mn-lt"/>
              </a:endParaRPr>
            </a:p>
          </p:txBody>
        </p:sp>
        <p:sp>
          <p:nvSpPr>
            <p:cNvPr id="259" name="Trapezoid 258"/>
            <p:cNvSpPr/>
            <p:nvPr/>
          </p:nvSpPr>
          <p:spPr>
            <a:xfrm rot="16200000">
              <a:off x="697868" y="4021905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60" name="Trapezoid 259"/>
            <p:cNvSpPr/>
            <p:nvPr/>
          </p:nvSpPr>
          <p:spPr>
            <a:xfrm rot="16200000">
              <a:off x="2606495" y="4021905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0</a:t>
              </a:r>
              <a:endParaRPr lang="sv-SE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261" name="Straight Connector 260"/>
            <p:cNvCxnSpPr/>
            <p:nvPr/>
          </p:nvCxnSpPr>
          <p:spPr>
            <a:xfrm flipH="1">
              <a:off x="6554723" y="4211582"/>
              <a:ext cx="45224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2" name="Trapezoid 261"/>
            <p:cNvSpPr/>
            <p:nvPr/>
          </p:nvSpPr>
          <p:spPr>
            <a:xfrm rot="16200000">
              <a:off x="6430604" y="4021905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 smtClean="0">
                  <a:solidFill>
                    <a:schemeClr val="tx1"/>
                  </a:solidFill>
                </a:rPr>
                <a:t>0</a:t>
              </a:r>
              <a:endParaRPr lang="sv-SE" sz="1400" dirty="0">
                <a:solidFill>
                  <a:schemeClr val="tx1"/>
                </a:solidFill>
              </a:endParaRPr>
            </a:p>
          </p:txBody>
        </p:sp>
        <p:sp>
          <p:nvSpPr>
            <p:cNvPr id="263" name="Trapezoid 262"/>
            <p:cNvSpPr/>
            <p:nvPr/>
          </p:nvSpPr>
          <p:spPr>
            <a:xfrm rot="16200000">
              <a:off x="4515121" y="4021906"/>
              <a:ext cx="905868" cy="379356"/>
            </a:xfrm>
            <a:prstGeom prst="trapezoid">
              <a:avLst>
                <a:gd name="adj" fmla="val 3403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tIns="216000" rtlCol="0" anchor="ctr" anchorCtr="1"/>
            <a:lstStyle/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1</a:t>
              </a:r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endParaRPr lang="sv-SE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sv-SE" sz="14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32-bit carry skip adder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October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8085728" y="3359223"/>
            <a:ext cx="775570" cy="338554"/>
            <a:chOff x="8085728" y="3359223"/>
            <a:chExt cx="775570" cy="338554"/>
          </a:xfrm>
        </p:grpSpPr>
        <p:cxnSp>
          <p:nvCxnSpPr>
            <p:cNvPr id="88" name="Straight Connector 87"/>
            <p:cNvCxnSpPr/>
            <p:nvPr/>
          </p:nvCxnSpPr>
          <p:spPr>
            <a:xfrm flipH="1">
              <a:off x="8085728" y="3528500"/>
              <a:ext cx="468000" cy="0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>
              <a:off x="8466638" y="3359223"/>
              <a:ext cx="3946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600" i="1" dirty="0" smtClean="0">
                  <a:latin typeface="+mn-lt"/>
                </a:rPr>
                <a:t>t</a:t>
              </a:r>
              <a:r>
                <a:rPr lang="sv-SE" sz="1600" i="1" baseline="-25000" dirty="0" smtClean="0">
                  <a:latin typeface="+mn-lt"/>
                </a:rPr>
                <a:t>pg</a:t>
              </a:r>
              <a:endParaRPr lang="sv-SE" sz="1600" i="1" dirty="0">
                <a:latin typeface="+mn-lt"/>
              </a:endParaRPr>
            </a:p>
          </p:txBody>
        </p:sp>
      </p:grpSp>
      <p:grpSp>
        <p:nvGrpSpPr>
          <p:cNvPr id="372" name="Group 371"/>
          <p:cNvGrpSpPr/>
          <p:nvPr/>
        </p:nvGrpSpPr>
        <p:grpSpPr>
          <a:xfrm>
            <a:off x="1209492" y="4702362"/>
            <a:ext cx="6728664" cy="108000"/>
            <a:chOff x="1466400" y="4832400"/>
            <a:chExt cx="6728664" cy="108000"/>
          </a:xfrm>
        </p:grpSpPr>
        <p:sp>
          <p:nvSpPr>
            <p:cNvPr id="340" name="Oval 339"/>
            <p:cNvSpPr>
              <a:spLocks noChangeAspect="1"/>
            </p:cNvSpPr>
            <p:nvPr/>
          </p:nvSpPr>
          <p:spPr>
            <a:xfrm>
              <a:off x="8087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1" name="Oval 340"/>
            <p:cNvSpPr>
              <a:spLocks noChangeAspect="1"/>
            </p:cNvSpPr>
            <p:nvPr/>
          </p:nvSpPr>
          <p:spPr>
            <a:xfrm>
              <a:off x="7799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2" name="Oval 341"/>
            <p:cNvSpPr>
              <a:spLocks noChangeAspect="1"/>
            </p:cNvSpPr>
            <p:nvPr/>
          </p:nvSpPr>
          <p:spPr>
            <a:xfrm>
              <a:off x="7943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3" name="Oval 342"/>
            <p:cNvSpPr>
              <a:spLocks noChangeAspect="1"/>
            </p:cNvSpPr>
            <p:nvPr/>
          </p:nvSpPr>
          <p:spPr>
            <a:xfrm>
              <a:off x="7511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4" name="Oval 343"/>
            <p:cNvSpPr>
              <a:spLocks noChangeAspect="1"/>
            </p:cNvSpPr>
            <p:nvPr/>
          </p:nvSpPr>
          <p:spPr>
            <a:xfrm>
              <a:off x="7655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5" name="Oval 344"/>
            <p:cNvSpPr>
              <a:spLocks noChangeAspect="1"/>
            </p:cNvSpPr>
            <p:nvPr/>
          </p:nvSpPr>
          <p:spPr>
            <a:xfrm>
              <a:off x="7223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6" name="Oval 345"/>
            <p:cNvSpPr>
              <a:spLocks noChangeAspect="1"/>
            </p:cNvSpPr>
            <p:nvPr/>
          </p:nvSpPr>
          <p:spPr>
            <a:xfrm>
              <a:off x="7367064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7" name="Oval 346"/>
            <p:cNvSpPr>
              <a:spLocks noChangeAspect="1"/>
            </p:cNvSpPr>
            <p:nvPr/>
          </p:nvSpPr>
          <p:spPr>
            <a:xfrm>
              <a:off x="6175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8" name="Oval 347"/>
            <p:cNvSpPr>
              <a:spLocks noChangeAspect="1"/>
            </p:cNvSpPr>
            <p:nvPr/>
          </p:nvSpPr>
          <p:spPr>
            <a:xfrm>
              <a:off x="6319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9" name="Oval 348"/>
            <p:cNvSpPr>
              <a:spLocks noChangeAspect="1"/>
            </p:cNvSpPr>
            <p:nvPr/>
          </p:nvSpPr>
          <p:spPr>
            <a:xfrm>
              <a:off x="5887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0" name="Oval 349"/>
            <p:cNvSpPr>
              <a:spLocks noChangeAspect="1"/>
            </p:cNvSpPr>
            <p:nvPr/>
          </p:nvSpPr>
          <p:spPr>
            <a:xfrm>
              <a:off x="6031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1" name="Oval 350"/>
            <p:cNvSpPr>
              <a:spLocks noChangeAspect="1"/>
            </p:cNvSpPr>
            <p:nvPr/>
          </p:nvSpPr>
          <p:spPr>
            <a:xfrm>
              <a:off x="5599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2" name="Oval 351"/>
            <p:cNvSpPr>
              <a:spLocks noChangeAspect="1"/>
            </p:cNvSpPr>
            <p:nvPr/>
          </p:nvSpPr>
          <p:spPr>
            <a:xfrm>
              <a:off x="5743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3" name="Oval 352"/>
            <p:cNvSpPr>
              <a:spLocks noChangeAspect="1"/>
            </p:cNvSpPr>
            <p:nvPr/>
          </p:nvSpPr>
          <p:spPr>
            <a:xfrm>
              <a:off x="5311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4" name="Oval 353"/>
            <p:cNvSpPr>
              <a:spLocks noChangeAspect="1"/>
            </p:cNvSpPr>
            <p:nvPr/>
          </p:nvSpPr>
          <p:spPr>
            <a:xfrm>
              <a:off x="5455431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5" name="Oval 354"/>
            <p:cNvSpPr>
              <a:spLocks noChangeAspect="1"/>
            </p:cNvSpPr>
            <p:nvPr/>
          </p:nvSpPr>
          <p:spPr>
            <a:xfrm>
              <a:off x="4250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6" name="Oval 355"/>
            <p:cNvSpPr>
              <a:spLocks noChangeAspect="1"/>
            </p:cNvSpPr>
            <p:nvPr/>
          </p:nvSpPr>
          <p:spPr>
            <a:xfrm>
              <a:off x="4394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7" name="Oval 356"/>
            <p:cNvSpPr>
              <a:spLocks noChangeAspect="1"/>
            </p:cNvSpPr>
            <p:nvPr/>
          </p:nvSpPr>
          <p:spPr>
            <a:xfrm>
              <a:off x="3962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8" name="Oval 357"/>
            <p:cNvSpPr>
              <a:spLocks noChangeAspect="1"/>
            </p:cNvSpPr>
            <p:nvPr/>
          </p:nvSpPr>
          <p:spPr>
            <a:xfrm>
              <a:off x="4106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59" name="Oval 358"/>
            <p:cNvSpPr>
              <a:spLocks noChangeAspect="1"/>
            </p:cNvSpPr>
            <p:nvPr/>
          </p:nvSpPr>
          <p:spPr>
            <a:xfrm>
              <a:off x="3674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0" name="Oval 359"/>
            <p:cNvSpPr>
              <a:spLocks noChangeAspect="1"/>
            </p:cNvSpPr>
            <p:nvPr/>
          </p:nvSpPr>
          <p:spPr>
            <a:xfrm>
              <a:off x="3818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1" name="Oval 360"/>
            <p:cNvSpPr>
              <a:spLocks noChangeAspect="1"/>
            </p:cNvSpPr>
            <p:nvPr/>
          </p:nvSpPr>
          <p:spPr>
            <a:xfrm>
              <a:off x="3386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2" name="Oval 361"/>
            <p:cNvSpPr>
              <a:spLocks noChangeAspect="1"/>
            </p:cNvSpPr>
            <p:nvPr/>
          </p:nvSpPr>
          <p:spPr>
            <a:xfrm>
              <a:off x="3530742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3" name="Oval 362"/>
            <p:cNvSpPr>
              <a:spLocks noChangeAspect="1"/>
            </p:cNvSpPr>
            <p:nvPr/>
          </p:nvSpPr>
          <p:spPr>
            <a:xfrm>
              <a:off x="2330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4" name="Oval 363"/>
            <p:cNvSpPr>
              <a:spLocks noChangeAspect="1"/>
            </p:cNvSpPr>
            <p:nvPr/>
          </p:nvSpPr>
          <p:spPr>
            <a:xfrm>
              <a:off x="2474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5" name="Oval 364"/>
            <p:cNvSpPr>
              <a:spLocks noChangeAspect="1"/>
            </p:cNvSpPr>
            <p:nvPr/>
          </p:nvSpPr>
          <p:spPr>
            <a:xfrm>
              <a:off x="2042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6" name="Oval 365"/>
            <p:cNvSpPr>
              <a:spLocks noChangeAspect="1"/>
            </p:cNvSpPr>
            <p:nvPr/>
          </p:nvSpPr>
          <p:spPr>
            <a:xfrm>
              <a:off x="2186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7" name="Oval 366"/>
            <p:cNvSpPr>
              <a:spLocks noChangeAspect="1"/>
            </p:cNvSpPr>
            <p:nvPr/>
          </p:nvSpPr>
          <p:spPr>
            <a:xfrm>
              <a:off x="1754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8" name="Oval 367"/>
            <p:cNvSpPr>
              <a:spLocks noChangeAspect="1"/>
            </p:cNvSpPr>
            <p:nvPr/>
          </p:nvSpPr>
          <p:spPr>
            <a:xfrm>
              <a:off x="1898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9" name="Oval 368"/>
            <p:cNvSpPr>
              <a:spLocks noChangeAspect="1"/>
            </p:cNvSpPr>
            <p:nvPr/>
          </p:nvSpPr>
          <p:spPr>
            <a:xfrm>
              <a:off x="1466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0" name="Oval 369"/>
            <p:cNvSpPr>
              <a:spLocks noChangeAspect="1"/>
            </p:cNvSpPr>
            <p:nvPr/>
          </p:nvSpPr>
          <p:spPr>
            <a:xfrm>
              <a:off x="1610400" y="4832400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931043" y="3522631"/>
            <a:ext cx="5929632" cy="519314"/>
            <a:chOff x="931043" y="3522631"/>
            <a:chExt cx="5929632" cy="519314"/>
          </a:xfrm>
        </p:grpSpPr>
        <p:cxnSp>
          <p:nvCxnSpPr>
            <p:cNvPr id="94" name="Straight Connector 93"/>
            <p:cNvCxnSpPr/>
            <p:nvPr/>
          </p:nvCxnSpPr>
          <p:spPr>
            <a:xfrm>
              <a:off x="1107046" y="3522631"/>
              <a:ext cx="0" cy="212269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3032985" y="3522631"/>
              <a:ext cx="0" cy="212269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4953789" y="3522631"/>
              <a:ext cx="0" cy="212269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6860675" y="3522631"/>
              <a:ext cx="0" cy="212269"/>
            </a:xfrm>
            <a:prstGeom prst="line">
              <a:avLst/>
            </a:prstGeom>
            <a:ln w="9525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8" name="Oval 317"/>
            <p:cNvSpPr>
              <a:spLocks noChangeAspect="1"/>
            </p:cNvSpPr>
            <p:nvPr/>
          </p:nvSpPr>
          <p:spPr>
            <a:xfrm>
              <a:off x="2834860" y="3933945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319" name="Oval 318"/>
            <p:cNvSpPr>
              <a:spLocks noChangeAspect="1"/>
            </p:cNvSpPr>
            <p:nvPr/>
          </p:nvSpPr>
          <p:spPr>
            <a:xfrm>
              <a:off x="4747182" y="3933945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320" name="Oval 319"/>
            <p:cNvSpPr>
              <a:spLocks noChangeAspect="1"/>
            </p:cNvSpPr>
            <p:nvPr/>
          </p:nvSpPr>
          <p:spPr>
            <a:xfrm>
              <a:off x="931043" y="3933945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321" name="Oval 320"/>
            <p:cNvSpPr>
              <a:spLocks noChangeAspect="1"/>
            </p:cNvSpPr>
            <p:nvPr/>
          </p:nvSpPr>
          <p:spPr>
            <a:xfrm>
              <a:off x="6675778" y="3933945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grpSp>
        <p:nvGrpSpPr>
          <p:cNvPr id="327" name="Group 326"/>
          <p:cNvGrpSpPr/>
          <p:nvPr/>
        </p:nvGrpSpPr>
        <p:grpSpPr>
          <a:xfrm>
            <a:off x="1419324" y="2950905"/>
            <a:ext cx="7116882" cy="1379499"/>
            <a:chOff x="1419324" y="2950905"/>
            <a:chExt cx="7116882" cy="1379499"/>
          </a:xfrm>
        </p:grpSpPr>
        <p:sp>
          <p:nvSpPr>
            <p:cNvPr id="89" name="Oval 88"/>
            <p:cNvSpPr/>
            <p:nvPr/>
          </p:nvSpPr>
          <p:spPr>
            <a:xfrm>
              <a:off x="7167279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6" name="Oval 105"/>
            <p:cNvSpPr/>
            <p:nvPr/>
          </p:nvSpPr>
          <p:spPr>
            <a:xfrm>
              <a:off x="7929069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07" name="Oval 106"/>
            <p:cNvSpPr/>
            <p:nvPr/>
          </p:nvSpPr>
          <p:spPr>
            <a:xfrm>
              <a:off x="526435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0" name="Oval 109"/>
            <p:cNvSpPr/>
            <p:nvPr/>
          </p:nvSpPr>
          <p:spPr>
            <a:xfrm>
              <a:off x="602614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1" name="Oval 110"/>
            <p:cNvSpPr/>
            <p:nvPr/>
          </p:nvSpPr>
          <p:spPr>
            <a:xfrm>
              <a:off x="334837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2" name="Oval 111"/>
            <p:cNvSpPr/>
            <p:nvPr/>
          </p:nvSpPr>
          <p:spPr>
            <a:xfrm>
              <a:off x="4110165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3" name="Oval 112"/>
            <p:cNvSpPr/>
            <p:nvPr/>
          </p:nvSpPr>
          <p:spPr>
            <a:xfrm>
              <a:off x="1419324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4" name="Oval 113"/>
            <p:cNvSpPr/>
            <p:nvPr/>
          </p:nvSpPr>
          <p:spPr>
            <a:xfrm>
              <a:off x="2181114" y="2950905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26" name="Oval 325"/>
            <p:cNvSpPr/>
            <p:nvPr/>
          </p:nvSpPr>
          <p:spPr>
            <a:xfrm>
              <a:off x="8397069" y="4191267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89" name="Oval 388"/>
          <p:cNvSpPr>
            <a:spLocks noChangeAspect="1"/>
          </p:cNvSpPr>
          <p:nvPr/>
        </p:nvSpPr>
        <p:spPr>
          <a:xfrm>
            <a:off x="7580133" y="514156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0" name="Oval 389"/>
          <p:cNvSpPr>
            <a:spLocks noChangeAspect="1"/>
          </p:cNvSpPr>
          <p:nvPr/>
        </p:nvSpPr>
        <p:spPr>
          <a:xfrm>
            <a:off x="5668500" y="514156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1" name="Oval 390"/>
          <p:cNvSpPr>
            <a:spLocks noChangeAspect="1"/>
          </p:cNvSpPr>
          <p:nvPr/>
        </p:nvSpPr>
        <p:spPr>
          <a:xfrm>
            <a:off x="3752520" y="514156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2" name="Oval 391"/>
          <p:cNvSpPr>
            <a:spLocks noChangeAspect="1"/>
          </p:cNvSpPr>
          <p:nvPr/>
        </p:nvSpPr>
        <p:spPr>
          <a:xfrm>
            <a:off x="1832178" y="5141562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405" name="Group 404"/>
          <p:cNvGrpSpPr/>
          <p:nvPr/>
        </p:nvGrpSpPr>
        <p:grpSpPr>
          <a:xfrm>
            <a:off x="1437017" y="3468632"/>
            <a:ext cx="6617745" cy="931008"/>
            <a:chOff x="1437017" y="3468632"/>
            <a:chExt cx="6617745" cy="931008"/>
          </a:xfrm>
        </p:grpSpPr>
        <p:sp>
          <p:nvSpPr>
            <p:cNvPr id="330" name="Oval 329"/>
            <p:cNvSpPr>
              <a:spLocks noChangeAspect="1"/>
            </p:cNvSpPr>
            <p:nvPr/>
          </p:nvSpPr>
          <p:spPr>
            <a:xfrm>
              <a:off x="7184972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1" name="Oval 330"/>
            <p:cNvSpPr>
              <a:spLocks noChangeAspect="1"/>
            </p:cNvSpPr>
            <p:nvPr/>
          </p:nvSpPr>
          <p:spPr>
            <a:xfrm>
              <a:off x="7946762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2" name="Oval 331"/>
            <p:cNvSpPr>
              <a:spLocks noChangeAspect="1"/>
            </p:cNvSpPr>
            <p:nvPr/>
          </p:nvSpPr>
          <p:spPr>
            <a:xfrm>
              <a:off x="5282048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3" name="Oval 332"/>
            <p:cNvSpPr>
              <a:spLocks noChangeAspect="1"/>
            </p:cNvSpPr>
            <p:nvPr/>
          </p:nvSpPr>
          <p:spPr>
            <a:xfrm>
              <a:off x="6043838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4" name="Oval 333"/>
            <p:cNvSpPr>
              <a:spLocks noChangeAspect="1"/>
            </p:cNvSpPr>
            <p:nvPr/>
          </p:nvSpPr>
          <p:spPr>
            <a:xfrm>
              <a:off x="3366068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5" name="Oval 334"/>
            <p:cNvSpPr>
              <a:spLocks noChangeAspect="1"/>
            </p:cNvSpPr>
            <p:nvPr/>
          </p:nvSpPr>
          <p:spPr>
            <a:xfrm>
              <a:off x="4127858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6" name="Oval 335"/>
            <p:cNvSpPr>
              <a:spLocks noChangeAspect="1"/>
            </p:cNvSpPr>
            <p:nvPr/>
          </p:nvSpPr>
          <p:spPr>
            <a:xfrm>
              <a:off x="1437017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7" name="Oval 336"/>
            <p:cNvSpPr>
              <a:spLocks noChangeAspect="1"/>
            </p:cNvSpPr>
            <p:nvPr/>
          </p:nvSpPr>
          <p:spPr>
            <a:xfrm>
              <a:off x="2198807" y="4291640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7" name="Oval 396"/>
            <p:cNvSpPr>
              <a:spLocks noChangeAspect="1"/>
            </p:cNvSpPr>
            <p:nvPr/>
          </p:nvSpPr>
          <p:spPr>
            <a:xfrm>
              <a:off x="7184972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8" name="Oval 397"/>
            <p:cNvSpPr>
              <a:spLocks noChangeAspect="1"/>
            </p:cNvSpPr>
            <p:nvPr/>
          </p:nvSpPr>
          <p:spPr>
            <a:xfrm>
              <a:off x="7946762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9" name="Oval 398"/>
            <p:cNvSpPr>
              <a:spLocks noChangeAspect="1"/>
            </p:cNvSpPr>
            <p:nvPr/>
          </p:nvSpPr>
          <p:spPr>
            <a:xfrm>
              <a:off x="5282048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0" name="Oval 399"/>
            <p:cNvSpPr>
              <a:spLocks noChangeAspect="1"/>
            </p:cNvSpPr>
            <p:nvPr/>
          </p:nvSpPr>
          <p:spPr>
            <a:xfrm>
              <a:off x="6043838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1" name="Oval 400"/>
            <p:cNvSpPr>
              <a:spLocks noChangeAspect="1"/>
            </p:cNvSpPr>
            <p:nvPr/>
          </p:nvSpPr>
          <p:spPr>
            <a:xfrm>
              <a:off x="3366068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2" name="Oval 401"/>
            <p:cNvSpPr>
              <a:spLocks noChangeAspect="1"/>
            </p:cNvSpPr>
            <p:nvPr/>
          </p:nvSpPr>
          <p:spPr>
            <a:xfrm>
              <a:off x="4127858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3" name="Oval 402"/>
            <p:cNvSpPr>
              <a:spLocks noChangeAspect="1"/>
            </p:cNvSpPr>
            <p:nvPr/>
          </p:nvSpPr>
          <p:spPr>
            <a:xfrm>
              <a:off x="1437017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04" name="Oval 403"/>
            <p:cNvSpPr>
              <a:spLocks noChangeAspect="1"/>
            </p:cNvSpPr>
            <p:nvPr/>
          </p:nvSpPr>
          <p:spPr>
            <a:xfrm>
              <a:off x="2198807" y="3468632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424" name="Oval 423"/>
          <p:cNvSpPr>
            <a:spLocks noChangeAspect="1"/>
          </p:cNvSpPr>
          <p:nvPr/>
        </p:nvSpPr>
        <p:spPr>
          <a:xfrm>
            <a:off x="7974000" y="4698000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25" name="Oval 424"/>
          <p:cNvSpPr/>
          <p:nvPr/>
        </p:nvSpPr>
        <p:spPr>
          <a:xfrm>
            <a:off x="6328674" y="4195614"/>
            <a:ext cx="139137" cy="1391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6" name="Oval 425"/>
          <p:cNvSpPr/>
          <p:nvPr/>
        </p:nvSpPr>
        <p:spPr>
          <a:xfrm>
            <a:off x="4412694" y="4194000"/>
            <a:ext cx="139137" cy="1391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7" name="Oval 426"/>
          <p:cNvSpPr/>
          <p:nvPr/>
        </p:nvSpPr>
        <p:spPr>
          <a:xfrm>
            <a:off x="2502000" y="4194000"/>
            <a:ext cx="139137" cy="1391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0" name="Oval 429"/>
          <p:cNvSpPr>
            <a:spLocks noChangeAspect="1"/>
          </p:cNvSpPr>
          <p:nvPr/>
        </p:nvSpPr>
        <p:spPr>
          <a:xfrm>
            <a:off x="6053814" y="4700307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8" name="Oval 437"/>
          <p:cNvSpPr>
            <a:spLocks noChangeAspect="1"/>
          </p:cNvSpPr>
          <p:nvPr/>
        </p:nvSpPr>
        <p:spPr>
          <a:xfrm>
            <a:off x="4129125" y="4700307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6" name="Group 15"/>
          <p:cNvGrpSpPr/>
          <p:nvPr/>
        </p:nvGrpSpPr>
        <p:grpSpPr>
          <a:xfrm>
            <a:off x="2064783" y="4691598"/>
            <a:ext cx="5873373" cy="116709"/>
            <a:chOff x="2064783" y="4691598"/>
            <a:chExt cx="5873373" cy="116709"/>
          </a:xfrm>
        </p:grpSpPr>
        <p:sp>
          <p:nvSpPr>
            <p:cNvPr id="415" name="Oval 414"/>
            <p:cNvSpPr>
              <a:spLocks noChangeAspect="1"/>
            </p:cNvSpPr>
            <p:nvPr/>
          </p:nvSpPr>
          <p:spPr>
            <a:xfrm>
              <a:off x="7830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9" name="Oval 428"/>
            <p:cNvSpPr>
              <a:spLocks noChangeAspect="1"/>
            </p:cNvSpPr>
            <p:nvPr/>
          </p:nvSpPr>
          <p:spPr>
            <a:xfrm>
              <a:off x="5909814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5" name="Oval 444"/>
            <p:cNvSpPr>
              <a:spLocks noChangeAspect="1"/>
            </p:cNvSpPr>
            <p:nvPr/>
          </p:nvSpPr>
          <p:spPr>
            <a:xfrm>
              <a:off x="2064783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37" name="Oval 436"/>
            <p:cNvSpPr>
              <a:spLocks noChangeAspect="1"/>
            </p:cNvSpPr>
            <p:nvPr/>
          </p:nvSpPr>
          <p:spPr>
            <a:xfrm>
              <a:off x="3985125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446" name="Oval 445"/>
          <p:cNvSpPr>
            <a:spLocks noChangeAspect="1"/>
          </p:cNvSpPr>
          <p:nvPr/>
        </p:nvSpPr>
        <p:spPr>
          <a:xfrm>
            <a:off x="2208783" y="4700307"/>
            <a:ext cx="108000" cy="108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1" name="Group 20"/>
          <p:cNvGrpSpPr/>
          <p:nvPr/>
        </p:nvGrpSpPr>
        <p:grpSpPr>
          <a:xfrm>
            <a:off x="1776783" y="4698000"/>
            <a:ext cx="5873373" cy="116709"/>
            <a:chOff x="1776783" y="4691598"/>
            <a:chExt cx="5873373" cy="116709"/>
          </a:xfrm>
        </p:grpSpPr>
        <p:sp>
          <p:nvSpPr>
            <p:cNvPr id="416" name="Oval 415"/>
            <p:cNvSpPr>
              <a:spLocks noChangeAspect="1"/>
            </p:cNvSpPr>
            <p:nvPr/>
          </p:nvSpPr>
          <p:spPr>
            <a:xfrm>
              <a:off x="7542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31" name="Oval 430"/>
            <p:cNvSpPr>
              <a:spLocks noChangeAspect="1"/>
            </p:cNvSpPr>
            <p:nvPr/>
          </p:nvSpPr>
          <p:spPr>
            <a:xfrm>
              <a:off x="5621814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7" name="Oval 446"/>
            <p:cNvSpPr>
              <a:spLocks noChangeAspect="1"/>
            </p:cNvSpPr>
            <p:nvPr/>
          </p:nvSpPr>
          <p:spPr>
            <a:xfrm>
              <a:off x="1776783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39" name="Oval 438"/>
            <p:cNvSpPr>
              <a:spLocks noChangeAspect="1"/>
            </p:cNvSpPr>
            <p:nvPr/>
          </p:nvSpPr>
          <p:spPr>
            <a:xfrm>
              <a:off x="3697125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920783" y="4691598"/>
            <a:ext cx="5873373" cy="116709"/>
            <a:chOff x="1920783" y="4691598"/>
            <a:chExt cx="5873373" cy="116709"/>
          </a:xfrm>
        </p:grpSpPr>
        <p:sp>
          <p:nvSpPr>
            <p:cNvPr id="417" name="Oval 416"/>
            <p:cNvSpPr>
              <a:spLocks noChangeAspect="1"/>
            </p:cNvSpPr>
            <p:nvPr/>
          </p:nvSpPr>
          <p:spPr>
            <a:xfrm>
              <a:off x="7686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0" name="Oval 439"/>
            <p:cNvSpPr>
              <a:spLocks noChangeAspect="1"/>
            </p:cNvSpPr>
            <p:nvPr/>
          </p:nvSpPr>
          <p:spPr>
            <a:xfrm>
              <a:off x="3841125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32" name="Oval 431"/>
            <p:cNvSpPr>
              <a:spLocks noChangeAspect="1"/>
            </p:cNvSpPr>
            <p:nvPr/>
          </p:nvSpPr>
          <p:spPr>
            <a:xfrm>
              <a:off x="5765814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8" name="Oval 447"/>
            <p:cNvSpPr>
              <a:spLocks noChangeAspect="1"/>
            </p:cNvSpPr>
            <p:nvPr/>
          </p:nvSpPr>
          <p:spPr>
            <a:xfrm>
              <a:off x="1920783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632783" y="4698000"/>
            <a:ext cx="5873373" cy="116709"/>
            <a:chOff x="1632783" y="4691598"/>
            <a:chExt cx="5873373" cy="116709"/>
          </a:xfrm>
        </p:grpSpPr>
        <p:sp>
          <p:nvSpPr>
            <p:cNvPr id="419" name="Oval 418"/>
            <p:cNvSpPr>
              <a:spLocks noChangeAspect="1"/>
            </p:cNvSpPr>
            <p:nvPr/>
          </p:nvSpPr>
          <p:spPr>
            <a:xfrm>
              <a:off x="7398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2" name="Oval 441"/>
            <p:cNvSpPr>
              <a:spLocks noChangeAspect="1"/>
            </p:cNvSpPr>
            <p:nvPr/>
          </p:nvSpPr>
          <p:spPr>
            <a:xfrm>
              <a:off x="3553125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34" name="Oval 433"/>
            <p:cNvSpPr>
              <a:spLocks noChangeAspect="1"/>
            </p:cNvSpPr>
            <p:nvPr/>
          </p:nvSpPr>
          <p:spPr>
            <a:xfrm>
              <a:off x="5477814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50" name="Oval 449"/>
            <p:cNvSpPr>
              <a:spLocks noChangeAspect="1"/>
            </p:cNvSpPr>
            <p:nvPr/>
          </p:nvSpPr>
          <p:spPr>
            <a:xfrm>
              <a:off x="1632783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488783" y="4698000"/>
            <a:ext cx="5873373" cy="108000"/>
            <a:chOff x="1488783" y="4432808"/>
            <a:chExt cx="5873373" cy="108000"/>
          </a:xfrm>
        </p:grpSpPr>
        <p:sp>
          <p:nvSpPr>
            <p:cNvPr id="418" name="Oval 417"/>
            <p:cNvSpPr>
              <a:spLocks noChangeAspect="1"/>
            </p:cNvSpPr>
            <p:nvPr/>
          </p:nvSpPr>
          <p:spPr>
            <a:xfrm>
              <a:off x="7254156" y="443280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33" name="Oval 432"/>
            <p:cNvSpPr>
              <a:spLocks noChangeAspect="1"/>
            </p:cNvSpPr>
            <p:nvPr/>
          </p:nvSpPr>
          <p:spPr>
            <a:xfrm>
              <a:off x="5333814" y="443280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1" name="Oval 440"/>
            <p:cNvSpPr>
              <a:spLocks noChangeAspect="1"/>
            </p:cNvSpPr>
            <p:nvPr/>
          </p:nvSpPr>
          <p:spPr>
            <a:xfrm>
              <a:off x="3409125" y="443280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9" name="Oval 448"/>
            <p:cNvSpPr>
              <a:spLocks noChangeAspect="1"/>
            </p:cNvSpPr>
            <p:nvPr/>
          </p:nvSpPr>
          <p:spPr>
            <a:xfrm>
              <a:off x="1488783" y="443280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344783" y="4691598"/>
            <a:ext cx="5873373" cy="116709"/>
            <a:chOff x="1344783" y="4691598"/>
            <a:chExt cx="5873373" cy="116709"/>
          </a:xfrm>
        </p:grpSpPr>
        <p:sp>
          <p:nvSpPr>
            <p:cNvPr id="421" name="Oval 420"/>
            <p:cNvSpPr>
              <a:spLocks noChangeAspect="1"/>
            </p:cNvSpPr>
            <p:nvPr/>
          </p:nvSpPr>
          <p:spPr>
            <a:xfrm>
              <a:off x="7110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36" name="Oval 435"/>
            <p:cNvSpPr>
              <a:spLocks noChangeAspect="1"/>
            </p:cNvSpPr>
            <p:nvPr/>
          </p:nvSpPr>
          <p:spPr>
            <a:xfrm>
              <a:off x="5189814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4" name="Oval 443"/>
            <p:cNvSpPr>
              <a:spLocks noChangeAspect="1"/>
            </p:cNvSpPr>
            <p:nvPr/>
          </p:nvSpPr>
          <p:spPr>
            <a:xfrm>
              <a:off x="3265125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52" name="Oval 451"/>
            <p:cNvSpPr>
              <a:spLocks noChangeAspect="1"/>
            </p:cNvSpPr>
            <p:nvPr/>
          </p:nvSpPr>
          <p:spPr>
            <a:xfrm>
              <a:off x="1344783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200783" y="4691598"/>
            <a:ext cx="6505992" cy="597459"/>
            <a:chOff x="1200783" y="4691598"/>
            <a:chExt cx="6505992" cy="597459"/>
          </a:xfrm>
        </p:grpSpPr>
        <p:sp>
          <p:nvSpPr>
            <p:cNvPr id="420" name="Oval 419"/>
            <p:cNvSpPr>
              <a:spLocks noChangeAspect="1"/>
            </p:cNvSpPr>
            <p:nvPr/>
          </p:nvSpPr>
          <p:spPr>
            <a:xfrm>
              <a:off x="6966156" y="4691598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22" name="Oval 421"/>
            <p:cNvSpPr/>
            <p:nvPr/>
          </p:nvSpPr>
          <p:spPr>
            <a:xfrm>
              <a:off x="7567638" y="5141211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35" name="Oval 434"/>
            <p:cNvSpPr>
              <a:spLocks noChangeAspect="1"/>
            </p:cNvSpPr>
            <p:nvPr/>
          </p:nvSpPr>
          <p:spPr>
            <a:xfrm>
              <a:off x="5045814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61" name="Oval 460"/>
            <p:cNvSpPr/>
            <p:nvPr/>
          </p:nvSpPr>
          <p:spPr>
            <a:xfrm>
              <a:off x="5664714" y="5149920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43" name="Oval 442"/>
            <p:cNvSpPr>
              <a:spLocks noChangeAspect="1"/>
            </p:cNvSpPr>
            <p:nvPr/>
          </p:nvSpPr>
          <p:spPr>
            <a:xfrm>
              <a:off x="3121125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62" name="Oval 461"/>
            <p:cNvSpPr/>
            <p:nvPr/>
          </p:nvSpPr>
          <p:spPr>
            <a:xfrm>
              <a:off x="3748734" y="5149920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51" name="Oval 450"/>
            <p:cNvSpPr>
              <a:spLocks noChangeAspect="1"/>
            </p:cNvSpPr>
            <p:nvPr/>
          </p:nvSpPr>
          <p:spPr>
            <a:xfrm>
              <a:off x="1200783" y="4700307"/>
              <a:ext cx="108000" cy="108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63" name="Oval 462"/>
            <p:cNvSpPr/>
            <p:nvPr/>
          </p:nvSpPr>
          <p:spPr>
            <a:xfrm>
              <a:off x="1819683" y="5149920"/>
              <a:ext cx="139137" cy="139137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8" name="Rectangle 27"/>
          <p:cNvSpPr/>
          <p:nvPr/>
        </p:nvSpPr>
        <p:spPr>
          <a:xfrm>
            <a:off x="6301218" y="3001066"/>
            <a:ext cx="77938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v-SE" sz="1000" dirty="0" smtClean="0">
                <a:latin typeface="+mn-lt"/>
              </a:rPr>
              <a:t>Block-P: </a:t>
            </a:r>
          </a:p>
          <a:p>
            <a:pPr algn="ctr"/>
            <a:r>
              <a:rPr lang="sv-SE" sz="1000" dirty="0">
                <a:latin typeface="+mn-lt"/>
              </a:rPr>
              <a:t>i</a:t>
            </a:r>
            <a:r>
              <a:rPr lang="sv-SE" sz="1000" dirty="0" smtClean="0">
                <a:latin typeface="+mn-lt"/>
              </a:rPr>
              <a:t>s </a:t>
            </a:r>
            <a:r>
              <a:rPr lang="sv-SE" sz="1000" dirty="0" err="1" smtClean="0">
                <a:latin typeface="+mn-lt"/>
              </a:rPr>
              <a:t>available</a:t>
            </a:r>
            <a:r>
              <a:rPr lang="sv-SE" sz="1000" dirty="0" smtClean="0">
                <a:latin typeface="+mn-lt"/>
              </a:rPr>
              <a:t> </a:t>
            </a:r>
          </a:p>
          <a:p>
            <a:pPr algn="ctr"/>
            <a:r>
              <a:rPr lang="sv-SE" sz="1000" dirty="0" err="1" smtClean="0">
                <a:latin typeface="+mn-lt"/>
              </a:rPr>
              <a:t>after</a:t>
            </a:r>
            <a:r>
              <a:rPr lang="sv-SE" sz="1000" dirty="0" smtClean="0">
                <a:latin typeface="+mn-lt"/>
              </a:rPr>
              <a:t> 7</a:t>
            </a:r>
            <a:r>
              <a:rPr lang="sv-SE" sz="1000" i="1" dirty="0" smtClean="0">
                <a:latin typeface="+mn-lt"/>
              </a:rPr>
              <a:t>t</a:t>
            </a:r>
            <a:r>
              <a:rPr lang="sv-SE" sz="1000" i="1" baseline="-25000" dirty="0" smtClean="0">
                <a:latin typeface="+mn-lt"/>
              </a:rPr>
              <a:t>AND</a:t>
            </a:r>
            <a:endParaRPr lang="sv-SE" sz="1000" i="1" dirty="0">
              <a:latin typeface="+mn-lt"/>
            </a:endParaRPr>
          </a:p>
        </p:txBody>
      </p:sp>
      <p:sp>
        <p:nvSpPr>
          <p:cNvPr id="280" name="Content Placeholder 2"/>
          <p:cNvSpPr txBox="1">
            <a:spLocks/>
          </p:cNvSpPr>
          <p:nvPr/>
        </p:nvSpPr>
        <p:spPr>
          <a:xfrm>
            <a:off x="457200" y="1600200"/>
            <a:ext cx="8229600" cy="938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</a:pPr>
            <a:r>
              <a:rPr lang="sv-SE" sz="2400" smtClean="0"/>
              <a:t>What if a carry is generated in the least significant bit </a:t>
            </a:r>
            <a:br>
              <a:rPr lang="sv-SE" sz="2400" smtClean="0"/>
            </a:br>
            <a:r>
              <a:rPr lang="sv-SE" sz="2400" smtClean="0"/>
              <a:t>of all four 8-bit blocks?</a:t>
            </a:r>
            <a:endParaRPr lang="sv-SE" sz="2400" dirty="0"/>
          </a:p>
        </p:txBody>
      </p:sp>
      <p:sp>
        <p:nvSpPr>
          <p:cNvPr id="282" name="Rectangle 281"/>
          <p:cNvSpPr/>
          <p:nvPr/>
        </p:nvSpPr>
        <p:spPr>
          <a:xfrm>
            <a:off x="7006654" y="2181407"/>
            <a:ext cx="168014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sv-SE" sz="1200" dirty="0" smtClean="0">
                <a:latin typeface="+mn-lt"/>
              </a:rPr>
              <a:t>New data is </a:t>
            </a:r>
          </a:p>
          <a:p>
            <a:r>
              <a:rPr lang="sv-SE" sz="1200" dirty="0" err="1" smtClean="0">
                <a:latin typeface="+mn-lt"/>
              </a:rPr>
              <a:t>loaded</a:t>
            </a:r>
            <a:r>
              <a:rPr lang="sv-SE" sz="1200" dirty="0" smtClean="0">
                <a:latin typeface="+mn-lt"/>
              </a:rPr>
              <a:t> </a:t>
            </a:r>
            <a:r>
              <a:rPr lang="sv-SE" sz="1200" dirty="0" err="1" smtClean="0">
                <a:latin typeface="+mn-lt"/>
              </a:rPr>
              <a:t>into</a:t>
            </a:r>
            <a:r>
              <a:rPr lang="sv-SE" sz="1200" dirty="0" smtClean="0">
                <a:latin typeface="+mn-lt"/>
              </a:rPr>
              <a:t> </a:t>
            </a:r>
            <a:r>
              <a:rPr lang="sv-SE" sz="1200" dirty="0" err="1" smtClean="0">
                <a:latin typeface="+mn-lt"/>
              </a:rPr>
              <a:t>adder</a:t>
            </a:r>
            <a:endParaRPr lang="sv-SE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155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" grpId="0" animBg="1"/>
      <p:bldP spid="426" grpId="0" animBg="1"/>
      <p:bldP spid="427" grpId="0" animBg="1"/>
      <p:bldP spid="28" grpId="0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16273</TotalTime>
  <Words>215</Words>
  <Application>Microsoft Office PowerPoint</Application>
  <PresentationFormat>On-screen Show (4:3)</PresentationFormat>
  <Paragraphs>100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Custom Design</vt:lpstr>
      <vt:lpstr>32-bit carry skip adder</vt:lpstr>
      <vt:lpstr>32-bit carry skip adder</vt:lpstr>
    </vt:vector>
  </TitlesOfParts>
  <Company>Chalmers tekniska högskola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CMOS inverter</dc:title>
  <dc:creator>Kjell Jeppson</dc:creator>
  <cp:lastModifiedBy>Kjell Jeppson</cp:lastModifiedBy>
  <cp:revision>728</cp:revision>
  <dcterms:created xsi:type="dcterms:W3CDTF">2006-09-08T08:06:12Z</dcterms:created>
  <dcterms:modified xsi:type="dcterms:W3CDTF">2017-10-12T14:51:47Z</dcterms:modified>
</cp:coreProperties>
</file>