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3" r:id="rId1"/>
  </p:sldMasterIdLst>
  <p:notesMasterIdLst>
    <p:notesMasterId r:id="rId21"/>
  </p:notesMasterIdLst>
  <p:sldIdLst>
    <p:sldId id="455" r:id="rId2"/>
    <p:sldId id="637" r:id="rId3"/>
    <p:sldId id="639" r:id="rId4"/>
    <p:sldId id="652" r:id="rId5"/>
    <p:sldId id="655" r:id="rId6"/>
    <p:sldId id="647" r:id="rId7"/>
    <p:sldId id="656" r:id="rId8"/>
    <p:sldId id="651" r:id="rId9"/>
    <p:sldId id="630" r:id="rId10"/>
    <p:sldId id="658" r:id="rId11"/>
    <p:sldId id="659" r:id="rId12"/>
    <p:sldId id="662" r:id="rId13"/>
    <p:sldId id="661" r:id="rId14"/>
    <p:sldId id="663" r:id="rId15"/>
    <p:sldId id="664" r:id="rId16"/>
    <p:sldId id="649" r:id="rId17"/>
    <p:sldId id="665" r:id="rId18"/>
    <p:sldId id="650" r:id="rId19"/>
    <p:sldId id="648" r:id="rId20"/>
  </p:sldIdLst>
  <p:sldSz cx="9144000" cy="6858000" type="screen4x3"/>
  <p:notesSz cx="7099300" cy="10234613"/>
  <p:defaultTextStyle>
    <a:defPPr>
      <a:defRPr lang="sv-S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A6A6A6"/>
    <a:srgbClr val="7F7F7F"/>
    <a:srgbClr val="385D8A"/>
    <a:srgbClr val="C6D9F1"/>
    <a:srgbClr val="66FF99"/>
    <a:srgbClr val="4F81BD"/>
    <a:srgbClr val="BFBFBF"/>
    <a:srgbClr val="00999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1" autoAdjust="0"/>
    <p:restoredTop sz="96911" autoAdjust="0"/>
  </p:normalViewPr>
  <p:slideViewPr>
    <p:cSldViewPr snapToGrid="0">
      <p:cViewPr varScale="1">
        <p:scale>
          <a:sx n="109" d="100"/>
          <a:sy n="109" d="100"/>
        </p:scale>
        <p:origin x="-155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8" rIns="96654" bIns="48328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295" y="1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8" rIns="96654" bIns="48328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en-US"/>
          </a:p>
        </p:txBody>
      </p:sp>
      <p:sp>
        <p:nvSpPr>
          <p:cNvPr id="563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63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930" y="4861441"/>
            <a:ext cx="5679440" cy="4605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8" rIns="96654" bIns="4832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721107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8" rIns="96654" bIns="48328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563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295" y="9721107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8" rIns="96654" bIns="48328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A58228D1-1771-45F2-8423-5AC79ECF3B0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1547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October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Integrated Circuit Design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52F0C-4AC5-4050-9EBA-5E783D39DD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October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Integrated Circuit Design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52F0C-4AC5-4050-9EBA-5E783D39DD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October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Integrated Circuit Design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52F0C-4AC5-4050-9EBA-5E783D39DD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October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Integrated Circuit Design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52F0C-4AC5-4050-9EBA-5E783D39DD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October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Integrated Circuit Design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52F0C-4AC5-4050-9EBA-5E783D39DD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October 2017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Integrated Circuit Design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52F0C-4AC5-4050-9EBA-5E783D39DD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October 2017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Integrated Circuit Design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52F0C-4AC5-4050-9EBA-5E783D39DD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October 2017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Integrated Circuit Design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52F0C-4AC5-4050-9EBA-5E783D39DD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October 2017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Integrated Circuit Design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52F0C-4AC5-4050-9EBA-5E783D39DD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October 2017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Integrated Circuit Design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52F0C-4AC5-4050-9EBA-5E783D39DD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October 2017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Integrated Circuit Design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52F0C-4AC5-4050-9EBA-5E783D39DD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v-SE" smtClean="0"/>
              <a:t>October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Introduction to Integrated Circuit Design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152F0C-4AC5-4050-9EBA-5E783D39DD3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Adder wrap-up</a:t>
            </a:r>
            <a:endParaRPr lang="sv-S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</a:t>
            </a:r>
            <a:r>
              <a:rPr lang="en-US" dirty="0" smtClean="0"/>
              <a:t>14</a:t>
            </a:r>
            <a:endParaRPr lang="en-US" dirty="0" smtClean="0"/>
          </a:p>
          <a:p>
            <a:r>
              <a:rPr lang="en-US" dirty="0" smtClean="0"/>
              <a:t>2017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12183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Ladner-Fischer adder</a:t>
            </a:r>
            <a:endParaRPr lang="sv-S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October 2017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Integrated Circuit Design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52F0C-4AC5-4050-9EBA-5E783D39DD34}" type="slidenum">
              <a:rPr lang="en-US" smtClean="0"/>
              <a:t>10</a:t>
            </a:fld>
            <a:endParaRPr lang="en-US"/>
          </a:p>
        </p:txBody>
      </p:sp>
      <p:grpSp>
        <p:nvGrpSpPr>
          <p:cNvPr id="128" name="Group 127"/>
          <p:cNvGrpSpPr/>
          <p:nvPr/>
        </p:nvGrpSpPr>
        <p:grpSpPr>
          <a:xfrm>
            <a:off x="1926771" y="1885943"/>
            <a:ext cx="5068029" cy="2772000"/>
            <a:chOff x="1926771" y="1885944"/>
            <a:chExt cx="5068029" cy="2278563"/>
          </a:xfrm>
        </p:grpSpPr>
        <p:cxnSp>
          <p:nvCxnSpPr>
            <p:cNvPr id="10" name="Straight Connector 9"/>
            <p:cNvCxnSpPr/>
            <p:nvPr/>
          </p:nvCxnSpPr>
          <p:spPr>
            <a:xfrm>
              <a:off x="1926771" y="1885944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>
              <a:off x="2242451" y="1885945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/>
          </p:nvCxnSpPr>
          <p:spPr>
            <a:xfrm>
              <a:off x="2876400" y="1885945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>
              <a:off x="3510000" y="1885945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>
              <a:off x="4143600" y="1885945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>
              <a:off x="4777200" y="1885945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>
              <a:off x="5410800" y="1885945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/>
            <p:nvPr/>
          </p:nvCxnSpPr>
          <p:spPr>
            <a:xfrm>
              <a:off x="6044400" y="1885945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/>
            <p:nvPr/>
          </p:nvCxnSpPr>
          <p:spPr>
            <a:xfrm>
              <a:off x="2559600" y="1885945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3826800" y="1885945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>
              <a:off x="5094000" y="1885945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>
              <a:off x="6361200" y="1885945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6678000" y="1885945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>
              <a:off x="3192028" y="1885945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>
              <a:off x="4460400" y="1885945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>
              <a:off x="5727600" y="1885945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>
              <a:off x="6994800" y="1885945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Rectangle 14"/>
          <p:cNvSpPr/>
          <p:nvPr/>
        </p:nvSpPr>
        <p:spPr>
          <a:xfrm>
            <a:off x="1845129" y="2310506"/>
            <a:ext cx="155121" cy="1551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Rectangle 15"/>
          <p:cNvSpPr/>
          <p:nvPr/>
        </p:nvSpPr>
        <p:spPr>
          <a:xfrm>
            <a:off x="2483286" y="2310506"/>
            <a:ext cx="155121" cy="1551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7" name="Rectangle 16"/>
          <p:cNvSpPr/>
          <p:nvPr/>
        </p:nvSpPr>
        <p:spPr>
          <a:xfrm>
            <a:off x="3111914" y="2310506"/>
            <a:ext cx="155121" cy="1551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8" name="Rectangle 17"/>
          <p:cNvSpPr/>
          <p:nvPr/>
        </p:nvSpPr>
        <p:spPr>
          <a:xfrm>
            <a:off x="3750071" y="2310506"/>
            <a:ext cx="155121" cy="1551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9" name="Rectangle 18"/>
          <p:cNvSpPr/>
          <p:nvPr/>
        </p:nvSpPr>
        <p:spPr>
          <a:xfrm>
            <a:off x="4378036" y="2310506"/>
            <a:ext cx="155121" cy="1551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0" name="Rectangle 19"/>
          <p:cNvSpPr/>
          <p:nvPr/>
        </p:nvSpPr>
        <p:spPr>
          <a:xfrm>
            <a:off x="5016894" y="2310506"/>
            <a:ext cx="155121" cy="1551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1" name="Rectangle 20"/>
          <p:cNvSpPr/>
          <p:nvPr/>
        </p:nvSpPr>
        <p:spPr>
          <a:xfrm>
            <a:off x="5653686" y="2310506"/>
            <a:ext cx="155121" cy="1551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2" name="Rectangle 21"/>
          <p:cNvSpPr/>
          <p:nvPr/>
        </p:nvSpPr>
        <p:spPr>
          <a:xfrm>
            <a:off x="1851890" y="2748659"/>
            <a:ext cx="155121" cy="1551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3" name="Rectangle 22"/>
          <p:cNvSpPr/>
          <p:nvPr/>
        </p:nvSpPr>
        <p:spPr>
          <a:xfrm>
            <a:off x="3118675" y="2748659"/>
            <a:ext cx="155121" cy="1551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4" name="Rectangle 23"/>
          <p:cNvSpPr/>
          <p:nvPr/>
        </p:nvSpPr>
        <p:spPr>
          <a:xfrm>
            <a:off x="4378036" y="2748659"/>
            <a:ext cx="155121" cy="1551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5" name="Rectangle 24"/>
          <p:cNvSpPr/>
          <p:nvPr/>
        </p:nvSpPr>
        <p:spPr>
          <a:xfrm>
            <a:off x="5653686" y="2748659"/>
            <a:ext cx="155121" cy="1551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26" name="Group 25"/>
          <p:cNvGrpSpPr/>
          <p:nvPr/>
        </p:nvGrpSpPr>
        <p:grpSpPr>
          <a:xfrm>
            <a:off x="1918414" y="2220506"/>
            <a:ext cx="324000" cy="180000"/>
            <a:chOff x="1910250" y="2645034"/>
            <a:chExt cx="324000" cy="180000"/>
          </a:xfrm>
        </p:grpSpPr>
        <p:cxnSp>
          <p:nvCxnSpPr>
            <p:cNvPr id="111" name="Straight Connector 110"/>
            <p:cNvCxnSpPr>
              <a:cxnSpLocks noChangeAspect="1"/>
            </p:cNvCxnSpPr>
            <p:nvPr/>
          </p:nvCxnSpPr>
          <p:spPr>
            <a:xfrm flipH="1">
              <a:off x="1910250" y="2645034"/>
              <a:ext cx="180000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>
              <a:cxnSpLocks/>
            </p:cNvCxnSpPr>
            <p:nvPr/>
          </p:nvCxnSpPr>
          <p:spPr>
            <a:xfrm flipH="1">
              <a:off x="2090250" y="2645034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/>
          <p:cNvGrpSpPr/>
          <p:nvPr/>
        </p:nvGrpSpPr>
        <p:grpSpPr>
          <a:xfrm>
            <a:off x="2548407" y="2220506"/>
            <a:ext cx="324000" cy="180000"/>
            <a:chOff x="2540243" y="2645034"/>
            <a:chExt cx="324000" cy="180000"/>
          </a:xfrm>
        </p:grpSpPr>
        <p:cxnSp>
          <p:nvCxnSpPr>
            <p:cNvPr id="109" name="Straight Connector 108"/>
            <p:cNvCxnSpPr>
              <a:cxnSpLocks noChangeAspect="1"/>
            </p:cNvCxnSpPr>
            <p:nvPr/>
          </p:nvCxnSpPr>
          <p:spPr>
            <a:xfrm flipH="1">
              <a:off x="2540243" y="2645034"/>
              <a:ext cx="180000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>
              <a:cxnSpLocks/>
            </p:cNvCxnSpPr>
            <p:nvPr/>
          </p:nvCxnSpPr>
          <p:spPr>
            <a:xfrm flipH="1">
              <a:off x="2720243" y="2645034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up 27"/>
          <p:cNvGrpSpPr/>
          <p:nvPr/>
        </p:nvGrpSpPr>
        <p:grpSpPr>
          <a:xfrm>
            <a:off x="3171767" y="2220506"/>
            <a:ext cx="324000" cy="180000"/>
            <a:chOff x="3171767" y="2645034"/>
            <a:chExt cx="324000" cy="180000"/>
          </a:xfrm>
        </p:grpSpPr>
        <p:cxnSp>
          <p:nvCxnSpPr>
            <p:cNvPr id="107" name="Straight Connector 106"/>
            <p:cNvCxnSpPr>
              <a:cxnSpLocks noChangeAspect="1"/>
            </p:cNvCxnSpPr>
            <p:nvPr/>
          </p:nvCxnSpPr>
          <p:spPr>
            <a:xfrm flipH="1">
              <a:off x="3171767" y="2645034"/>
              <a:ext cx="180000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>
              <a:cxnSpLocks/>
            </p:cNvCxnSpPr>
            <p:nvPr/>
          </p:nvCxnSpPr>
          <p:spPr>
            <a:xfrm flipH="1">
              <a:off x="3351767" y="2645034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28"/>
          <p:cNvGrpSpPr/>
          <p:nvPr/>
        </p:nvGrpSpPr>
        <p:grpSpPr>
          <a:xfrm>
            <a:off x="3809924" y="2220506"/>
            <a:ext cx="324000" cy="180000"/>
            <a:chOff x="3801760" y="2645034"/>
            <a:chExt cx="324000" cy="180000"/>
          </a:xfrm>
        </p:grpSpPr>
        <p:cxnSp>
          <p:nvCxnSpPr>
            <p:cNvPr id="105" name="Straight Connector 104"/>
            <p:cNvCxnSpPr>
              <a:cxnSpLocks noChangeAspect="1"/>
            </p:cNvCxnSpPr>
            <p:nvPr/>
          </p:nvCxnSpPr>
          <p:spPr>
            <a:xfrm flipH="1">
              <a:off x="3801760" y="2645034"/>
              <a:ext cx="180000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>
              <a:cxnSpLocks/>
            </p:cNvCxnSpPr>
            <p:nvPr/>
          </p:nvCxnSpPr>
          <p:spPr>
            <a:xfrm flipH="1">
              <a:off x="3981760" y="2645034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4439559" y="2220506"/>
            <a:ext cx="324000" cy="180000"/>
            <a:chOff x="4423231" y="2645034"/>
            <a:chExt cx="324000" cy="180000"/>
          </a:xfrm>
        </p:grpSpPr>
        <p:cxnSp>
          <p:nvCxnSpPr>
            <p:cNvPr id="103" name="Straight Connector 102"/>
            <p:cNvCxnSpPr>
              <a:cxnSpLocks noChangeAspect="1"/>
            </p:cNvCxnSpPr>
            <p:nvPr/>
          </p:nvCxnSpPr>
          <p:spPr>
            <a:xfrm flipH="1">
              <a:off x="4423231" y="2645034"/>
              <a:ext cx="180000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>
              <a:cxnSpLocks/>
            </p:cNvCxnSpPr>
            <p:nvPr/>
          </p:nvCxnSpPr>
          <p:spPr>
            <a:xfrm flipH="1">
              <a:off x="4603231" y="2645034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/>
          <p:cNvGrpSpPr/>
          <p:nvPr/>
        </p:nvGrpSpPr>
        <p:grpSpPr>
          <a:xfrm>
            <a:off x="5085880" y="2220506"/>
            <a:ext cx="324000" cy="180000"/>
            <a:chOff x="5053224" y="2645034"/>
            <a:chExt cx="324000" cy="180000"/>
          </a:xfrm>
        </p:grpSpPr>
        <p:cxnSp>
          <p:nvCxnSpPr>
            <p:cNvPr id="101" name="Straight Connector 100"/>
            <p:cNvCxnSpPr>
              <a:cxnSpLocks noChangeAspect="1"/>
            </p:cNvCxnSpPr>
            <p:nvPr/>
          </p:nvCxnSpPr>
          <p:spPr>
            <a:xfrm flipH="1">
              <a:off x="5053224" y="2645034"/>
              <a:ext cx="180000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>
              <a:cxnSpLocks/>
            </p:cNvCxnSpPr>
            <p:nvPr/>
          </p:nvCxnSpPr>
          <p:spPr>
            <a:xfrm flipH="1">
              <a:off x="5233224" y="2645034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 31"/>
          <p:cNvGrpSpPr/>
          <p:nvPr/>
        </p:nvGrpSpPr>
        <p:grpSpPr>
          <a:xfrm>
            <a:off x="5717404" y="2220506"/>
            <a:ext cx="324000" cy="180000"/>
            <a:chOff x="5684748" y="2645034"/>
            <a:chExt cx="324000" cy="180000"/>
          </a:xfrm>
        </p:grpSpPr>
        <p:cxnSp>
          <p:nvCxnSpPr>
            <p:cNvPr id="99" name="Straight Connector 98"/>
            <p:cNvCxnSpPr>
              <a:cxnSpLocks noChangeAspect="1"/>
            </p:cNvCxnSpPr>
            <p:nvPr/>
          </p:nvCxnSpPr>
          <p:spPr>
            <a:xfrm flipH="1">
              <a:off x="5684748" y="2645034"/>
              <a:ext cx="180000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>
              <a:cxnSpLocks/>
            </p:cNvCxnSpPr>
            <p:nvPr/>
          </p:nvCxnSpPr>
          <p:spPr>
            <a:xfrm flipH="1">
              <a:off x="5864748" y="2645034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33"/>
          <p:cNvGrpSpPr/>
          <p:nvPr/>
        </p:nvGrpSpPr>
        <p:grpSpPr>
          <a:xfrm>
            <a:off x="1914643" y="2646219"/>
            <a:ext cx="648000" cy="180000"/>
            <a:chOff x="1914643" y="3111567"/>
            <a:chExt cx="648000" cy="180000"/>
          </a:xfrm>
        </p:grpSpPr>
        <p:cxnSp>
          <p:nvCxnSpPr>
            <p:cNvPr id="95" name="Straight Connector 94"/>
            <p:cNvCxnSpPr>
              <a:cxnSpLocks noChangeAspect="1"/>
            </p:cNvCxnSpPr>
            <p:nvPr/>
          </p:nvCxnSpPr>
          <p:spPr>
            <a:xfrm flipH="1">
              <a:off x="1914643" y="3111567"/>
              <a:ext cx="180000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>
              <a:cxnSpLocks/>
            </p:cNvCxnSpPr>
            <p:nvPr/>
          </p:nvCxnSpPr>
          <p:spPr>
            <a:xfrm flipH="1">
              <a:off x="2094643" y="3111567"/>
              <a:ext cx="468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 34"/>
          <p:cNvGrpSpPr/>
          <p:nvPr/>
        </p:nvGrpSpPr>
        <p:grpSpPr>
          <a:xfrm>
            <a:off x="3176160" y="2646219"/>
            <a:ext cx="648000" cy="180000"/>
            <a:chOff x="3176160" y="3111567"/>
            <a:chExt cx="648000" cy="180000"/>
          </a:xfrm>
        </p:grpSpPr>
        <p:cxnSp>
          <p:nvCxnSpPr>
            <p:cNvPr id="93" name="Straight Connector 92"/>
            <p:cNvCxnSpPr>
              <a:cxnSpLocks noChangeAspect="1"/>
            </p:cNvCxnSpPr>
            <p:nvPr/>
          </p:nvCxnSpPr>
          <p:spPr>
            <a:xfrm flipH="1">
              <a:off x="3176160" y="3111567"/>
              <a:ext cx="180000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>
              <a:cxnSpLocks/>
            </p:cNvCxnSpPr>
            <p:nvPr/>
          </p:nvCxnSpPr>
          <p:spPr>
            <a:xfrm flipH="1">
              <a:off x="3356160" y="3111567"/>
              <a:ext cx="468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5"/>
          <p:cNvGrpSpPr/>
          <p:nvPr/>
        </p:nvGrpSpPr>
        <p:grpSpPr>
          <a:xfrm>
            <a:off x="4443952" y="2646219"/>
            <a:ext cx="648000" cy="180000"/>
            <a:chOff x="4427624" y="3111567"/>
            <a:chExt cx="648000" cy="180000"/>
          </a:xfrm>
        </p:grpSpPr>
        <p:cxnSp>
          <p:nvCxnSpPr>
            <p:cNvPr id="91" name="Straight Connector 90"/>
            <p:cNvCxnSpPr>
              <a:cxnSpLocks noChangeAspect="1"/>
            </p:cNvCxnSpPr>
            <p:nvPr/>
          </p:nvCxnSpPr>
          <p:spPr>
            <a:xfrm flipH="1">
              <a:off x="4427624" y="3111567"/>
              <a:ext cx="180000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>
              <a:cxnSpLocks/>
            </p:cNvCxnSpPr>
            <p:nvPr/>
          </p:nvCxnSpPr>
          <p:spPr>
            <a:xfrm flipH="1">
              <a:off x="4607624" y="3111567"/>
              <a:ext cx="468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/>
          <p:cNvGrpSpPr/>
          <p:nvPr/>
        </p:nvGrpSpPr>
        <p:grpSpPr>
          <a:xfrm>
            <a:off x="5705469" y="2646219"/>
            <a:ext cx="648000" cy="180000"/>
            <a:chOff x="5689141" y="3111567"/>
            <a:chExt cx="648000" cy="180000"/>
          </a:xfrm>
        </p:grpSpPr>
        <p:cxnSp>
          <p:nvCxnSpPr>
            <p:cNvPr id="89" name="Straight Connector 88"/>
            <p:cNvCxnSpPr>
              <a:cxnSpLocks noChangeAspect="1"/>
            </p:cNvCxnSpPr>
            <p:nvPr/>
          </p:nvCxnSpPr>
          <p:spPr>
            <a:xfrm flipH="1">
              <a:off x="5689141" y="3111567"/>
              <a:ext cx="180000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>
              <a:cxnSpLocks/>
            </p:cNvCxnSpPr>
            <p:nvPr/>
          </p:nvCxnSpPr>
          <p:spPr>
            <a:xfrm flipH="1">
              <a:off x="5869141" y="3111567"/>
              <a:ext cx="468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Group 38"/>
          <p:cNvGrpSpPr/>
          <p:nvPr/>
        </p:nvGrpSpPr>
        <p:grpSpPr>
          <a:xfrm>
            <a:off x="4446397" y="3077932"/>
            <a:ext cx="1278000" cy="180000"/>
            <a:chOff x="4427624" y="3111567"/>
            <a:chExt cx="1278000" cy="180000"/>
          </a:xfrm>
        </p:grpSpPr>
        <p:cxnSp>
          <p:nvCxnSpPr>
            <p:cNvPr id="87" name="Straight Connector 86"/>
            <p:cNvCxnSpPr>
              <a:cxnSpLocks noChangeAspect="1"/>
            </p:cNvCxnSpPr>
            <p:nvPr/>
          </p:nvCxnSpPr>
          <p:spPr>
            <a:xfrm flipH="1">
              <a:off x="4427624" y="3111567"/>
              <a:ext cx="180000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>
              <a:cxnSpLocks/>
            </p:cNvCxnSpPr>
            <p:nvPr/>
          </p:nvCxnSpPr>
          <p:spPr>
            <a:xfrm flipH="1">
              <a:off x="4607624" y="3111567"/>
              <a:ext cx="1098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Rectangle 39"/>
          <p:cNvSpPr/>
          <p:nvPr/>
        </p:nvSpPr>
        <p:spPr>
          <a:xfrm>
            <a:off x="1844480" y="3193226"/>
            <a:ext cx="155121" cy="1551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41" name="Group 40"/>
          <p:cNvGrpSpPr/>
          <p:nvPr/>
        </p:nvGrpSpPr>
        <p:grpSpPr>
          <a:xfrm>
            <a:off x="1912841" y="3075216"/>
            <a:ext cx="1278000" cy="180000"/>
            <a:chOff x="4427624" y="3111567"/>
            <a:chExt cx="1278000" cy="180000"/>
          </a:xfrm>
        </p:grpSpPr>
        <p:cxnSp>
          <p:nvCxnSpPr>
            <p:cNvPr id="85" name="Straight Connector 84"/>
            <p:cNvCxnSpPr>
              <a:cxnSpLocks noChangeAspect="1"/>
            </p:cNvCxnSpPr>
            <p:nvPr/>
          </p:nvCxnSpPr>
          <p:spPr>
            <a:xfrm flipH="1">
              <a:off x="4427624" y="3111567"/>
              <a:ext cx="180000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>
              <a:cxnSpLocks/>
            </p:cNvCxnSpPr>
            <p:nvPr/>
          </p:nvCxnSpPr>
          <p:spPr>
            <a:xfrm flipH="1">
              <a:off x="4607624" y="3111567"/>
              <a:ext cx="1098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Rectangle 41"/>
          <p:cNvSpPr/>
          <p:nvPr/>
        </p:nvSpPr>
        <p:spPr>
          <a:xfrm>
            <a:off x="1844480" y="3618212"/>
            <a:ext cx="155121" cy="1551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43" name="Group 42"/>
          <p:cNvGrpSpPr/>
          <p:nvPr/>
        </p:nvGrpSpPr>
        <p:grpSpPr>
          <a:xfrm>
            <a:off x="1926724" y="3500723"/>
            <a:ext cx="2541840" cy="180000"/>
            <a:chOff x="4435788" y="3111567"/>
            <a:chExt cx="2541840" cy="180000"/>
          </a:xfrm>
        </p:grpSpPr>
        <p:cxnSp>
          <p:nvCxnSpPr>
            <p:cNvPr id="83" name="Straight Connector 82"/>
            <p:cNvCxnSpPr>
              <a:cxnSpLocks noChangeAspect="1"/>
            </p:cNvCxnSpPr>
            <p:nvPr/>
          </p:nvCxnSpPr>
          <p:spPr>
            <a:xfrm flipH="1">
              <a:off x="4435788" y="3111567"/>
              <a:ext cx="180000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>
              <a:cxnSpLocks/>
            </p:cNvCxnSpPr>
            <p:nvPr/>
          </p:nvCxnSpPr>
          <p:spPr>
            <a:xfrm flipH="1">
              <a:off x="4607624" y="3111567"/>
              <a:ext cx="237000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4" name="Straight Connector 43"/>
          <p:cNvCxnSpPr>
            <a:cxnSpLocks noChangeAspect="1"/>
          </p:cNvCxnSpPr>
          <p:nvPr/>
        </p:nvCxnSpPr>
        <p:spPr>
          <a:xfrm flipH="1">
            <a:off x="3196405" y="3500723"/>
            <a:ext cx="180000" cy="18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>
            <a:cxnSpLocks noChangeAspect="1"/>
          </p:cNvCxnSpPr>
          <p:nvPr/>
        </p:nvCxnSpPr>
        <p:spPr>
          <a:xfrm flipH="1">
            <a:off x="2572743" y="3495886"/>
            <a:ext cx="180000" cy="18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cxnSpLocks noChangeAspect="1"/>
          </p:cNvCxnSpPr>
          <p:nvPr/>
        </p:nvCxnSpPr>
        <p:spPr>
          <a:xfrm flipH="1">
            <a:off x="3834260" y="3504050"/>
            <a:ext cx="180000" cy="18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2490499" y="3193226"/>
            <a:ext cx="155121" cy="1551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59" name="Straight Connector 58"/>
          <p:cNvCxnSpPr>
            <a:cxnSpLocks noChangeAspect="1"/>
          </p:cNvCxnSpPr>
          <p:nvPr/>
        </p:nvCxnSpPr>
        <p:spPr>
          <a:xfrm flipH="1">
            <a:off x="2572743" y="3081643"/>
            <a:ext cx="180000" cy="18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cxnSpLocks noChangeAspect="1"/>
          </p:cNvCxnSpPr>
          <p:nvPr/>
        </p:nvCxnSpPr>
        <p:spPr>
          <a:xfrm flipH="1">
            <a:off x="5099461" y="3079361"/>
            <a:ext cx="180000" cy="18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1700636" y="4413831"/>
            <a:ext cx="5544000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18000" rIns="18000" rtlCol="0">
            <a:spAutoFit/>
          </a:bodyPr>
          <a:lstStyle/>
          <a:p>
            <a:r>
              <a:rPr lang="sv-SE" sz="1200" dirty="0" smtClean="0">
                <a:latin typeface="+mn-lt"/>
              </a:rPr>
              <a:t>16:0  15:0  14:0  13:0  12:0 11:0 10:0  9:0   8:0   7:0    6:0   5:0    4:0   3:0    2:0   1:0    0:0</a:t>
            </a:r>
            <a:endParaRPr lang="sv-SE" sz="1200" dirty="0">
              <a:latin typeface="+mn-lt"/>
            </a:endParaRPr>
          </a:p>
        </p:txBody>
      </p:sp>
      <p:sp>
        <p:nvSpPr>
          <p:cNvPr id="68" name="Flowchart: Alternate Process 67"/>
          <p:cNvSpPr/>
          <p:nvPr/>
        </p:nvSpPr>
        <p:spPr>
          <a:xfrm>
            <a:off x="1700636" y="1765121"/>
            <a:ext cx="5544000" cy="277586"/>
          </a:xfrm>
          <a:prstGeom prst="flowChartAlternateProcess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36000" rIns="18000" bIns="36000" rtlCol="0" anchor="ctr"/>
          <a:lstStyle/>
          <a:p>
            <a:r>
              <a:rPr lang="sv-SE" sz="1200" dirty="0" smtClean="0">
                <a:solidFill>
                  <a:schemeClr val="tx1"/>
                </a:solidFill>
              </a:rPr>
              <a:t>16     15     14    </a:t>
            </a:r>
            <a:r>
              <a:rPr lang="sv-SE" sz="1200" dirty="0">
                <a:solidFill>
                  <a:schemeClr val="tx1"/>
                </a:solidFill>
              </a:rPr>
              <a:t>13  </a:t>
            </a:r>
            <a:r>
              <a:rPr lang="sv-SE" sz="1200" dirty="0" smtClean="0">
                <a:solidFill>
                  <a:schemeClr val="tx1"/>
                </a:solidFill>
              </a:rPr>
              <a:t>   12     11    </a:t>
            </a:r>
            <a:r>
              <a:rPr lang="sv-SE" sz="1200" dirty="0">
                <a:solidFill>
                  <a:schemeClr val="tx1"/>
                </a:solidFill>
              </a:rPr>
              <a:t>10  </a:t>
            </a:r>
            <a:r>
              <a:rPr lang="sv-SE" sz="1200" dirty="0" smtClean="0">
                <a:solidFill>
                  <a:schemeClr val="tx1"/>
                </a:solidFill>
              </a:rPr>
              <a:t>    </a:t>
            </a:r>
            <a:r>
              <a:rPr lang="sv-SE" sz="1200" dirty="0">
                <a:solidFill>
                  <a:schemeClr val="tx1"/>
                </a:solidFill>
              </a:rPr>
              <a:t>9   </a:t>
            </a:r>
            <a:r>
              <a:rPr lang="sv-SE" sz="1200" dirty="0" smtClean="0">
                <a:solidFill>
                  <a:schemeClr val="tx1"/>
                </a:solidFill>
              </a:rPr>
              <a:t>    </a:t>
            </a:r>
            <a:r>
              <a:rPr lang="sv-SE" sz="1200" dirty="0">
                <a:solidFill>
                  <a:schemeClr val="tx1"/>
                </a:solidFill>
              </a:rPr>
              <a:t>8   </a:t>
            </a:r>
            <a:r>
              <a:rPr lang="sv-SE" sz="1200" dirty="0" smtClean="0">
                <a:solidFill>
                  <a:schemeClr val="tx1"/>
                </a:solidFill>
              </a:rPr>
              <a:t>    </a:t>
            </a:r>
            <a:r>
              <a:rPr lang="sv-SE" sz="1200" dirty="0">
                <a:solidFill>
                  <a:schemeClr val="tx1"/>
                </a:solidFill>
              </a:rPr>
              <a:t>7    </a:t>
            </a:r>
            <a:r>
              <a:rPr lang="sv-SE" sz="1200" dirty="0" smtClean="0">
                <a:solidFill>
                  <a:schemeClr val="tx1"/>
                </a:solidFill>
              </a:rPr>
              <a:t>   </a:t>
            </a:r>
            <a:r>
              <a:rPr lang="sv-SE" sz="1200" dirty="0">
                <a:solidFill>
                  <a:schemeClr val="tx1"/>
                </a:solidFill>
              </a:rPr>
              <a:t>6   </a:t>
            </a:r>
            <a:r>
              <a:rPr lang="sv-SE" sz="1200" dirty="0" smtClean="0">
                <a:solidFill>
                  <a:schemeClr val="tx1"/>
                </a:solidFill>
              </a:rPr>
              <a:t>   </a:t>
            </a:r>
            <a:r>
              <a:rPr lang="sv-SE" sz="1200" dirty="0">
                <a:solidFill>
                  <a:schemeClr val="tx1"/>
                </a:solidFill>
              </a:rPr>
              <a:t>5   </a:t>
            </a:r>
            <a:r>
              <a:rPr lang="sv-SE" sz="1200" dirty="0" smtClean="0">
                <a:solidFill>
                  <a:schemeClr val="tx1"/>
                </a:solidFill>
              </a:rPr>
              <a:t>    </a:t>
            </a:r>
            <a:r>
              <a:rPr lang="sv-SE" sz="1200" dirty="0">
                <a:solidFill>
                  <a:schemeClr val="tx1"/>
                </a:solidFill>
              </a:rPr>
              <a:t>4   </a:t>
            </a:r>
            <a:r>
              <a:rPr lang="sv-SE" sz="1200" dirty="0" smtClean="0">
                <a:solidFill>
                  <a:schemeClr val="tx1"/>
                </a:solidFill>
              </a:rPr>
              <a:t>    </a:t>
            </a:r>
            <a:r>
              <a:rPr lang="sv-SE" sz="1200" dirty="0">
                <a:solidFill>
                  <a:schemeClr val="tx1"/>
                </a:solidFill>
              </a:rPr>
              <a:t>3  </a:t>
            </a:r>
            <a:r>
              <a:rPr lang="sv-SE" sz="1200" dirty="0" smtClean="0">
                <a:solidFill>
                  <a:schemeClr val="tx1"/>
                </a:solidFill>
              </a:rPr>
              <a:t>     </a:t>
            </a:r>
            <a:r>
              <a:rPr lang="sv-SE" sz="1200" dirty="0">
                <a:solidFill>
                  <a:schemeClr val="tx1"/>
                </a:solidFill>
              </a:rPr>
              <a:t>2  </a:t>
            </a:r>
            <a:r>
              <a:rPr lang="sv-SE" sz="1200" dirty="0" smtClean="0">
                <a:solidFill>
                  <a:schemeClr val="tx1"/>
                </a:solidFill>
              </a:rPr>
              <a:t>     1←CIN</a:t>
            </a:r>
            <a:endParaRPr lang="sv-SE" sz="1200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3120130" y="3618212"/>
            <a:ext cx="155121" cy="155121"/>
          </a:xfrm>
          <a:prstGeom prst="rect">
            <a:avLst/>
          </a:prstGeom>
          <a:solidFill>
            <a:srgbClr val="7F7F7F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2" name="Rectangle 71"/>
          <p:cNvSpPr/>
          <p:nvPr/>
        </p:nvSpPr>
        <p:spPr>
          <a:xfrm>
            <a:off x="2482335" y="3618212"/>
            <a:ext cx="155121" cy="155121"/>
          </a:xfrm>
          <a:prstGeom prst="rect">
            <a:avLst/>
          </a:prstGeom>
          <a:solidFill>
            <a:srgbClr val="7F7F7F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3" name="Rectangle 72"/>
          <p:cNvSpPr/>
          <p:nvPr/>
        </p:nvSpPr>
        <p:spPr>
          <a:xfrm>
            <a:off x="3749821" y="3618212"/>
            <a:ext cx="155121" cy="155121"/>
          </a:xfrm>
          <a:prstGeom prst="rect">
            <a:avLst/>
          </a:prstGeom>
          <a:solidFill>
            <a:srgbClr val="7F7F7F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8" name="Rectangle 77"/>
          <p:cNvSpPr/>
          <p:nvPr/>
        </p:nvSpPr>
        <p:spPr>
          <a:xfrm>
            <a:off x="5017217" y="3193226"/>
            <a:ext cx="155121" cy="155121"/>
          </a:xfrm>
          <a:prstGeom prst="rect">
            <a:avLst/>
          </a:prstGeom>
          <a:solidFill>
            <a:srgbClr val="7F7F7F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129" name="Group 128"/>
          <p:cNvGrpSpPr/>
          <p:nvPr/>
        </p:nvGrpSpPr>
        <p:grpSpPr>
          <a:xfrm>
            <a:off x="6283679" y="2220506"/>
            <a:ext cx="388022" cy="245121"/>
            <a:chOff x="6283679" y="2220506"/>
            <a:chExt cx="388022" cy="245121"/>
          </a:xfrm>
        </p:grpSpPr>
        <p:grpSp>
          <p:nvGrpSpPr>
            <p:cNvPr id="33" name="Group 32"/>
            <p:cNvGrpSpPr/>
            <p:nvPr/>
          </p:nvGrpSpPr>
          <p:grpSpPr>
            <a:xfrm>
              <a:off x="6347701" y="2220506"/>
              <a:ext cx="324000" cy="180000"/>
              <a:chOff x="5684748" y="2645034"/>
              <a:chExt cx="324000" cy="180000"/>
            </a:xfrm>
          </p:grpSpPr>
          <p:cxnSp>
            <p:nvCxnSpPr>
              <p:cNvPr id="97" name="Straight Connector 96"/>
              <p:cNvCxnSpPr>
                <a:cxnSpLocks noChangeAspect="1"/>
              </p:cNvCxnSpPr>
              <p:nvPr/>
            </p:nvCxnSpPr>
            <p:spPr>
              <a:xfrm flipH="1">
                <a:off x="5684748" y="2645034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>
                <a:cxnSpLocks/>
              </p:cNvCxnSpPr>
              <p:nvPr/>
            </p:nvCxnSpPr>
            <p:spPr>
              <a:xfrm flipH="1">
                <a:off x="5864748" y="2645034"/>
                <a:ext cx="14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0" name="Rectangle 79"/>
            <p:cNvSpPr/>
            <p:nvPr/>
          </p:nvSpPr>
          <p:spPr>
            <a:xfrm>
              <a:off x="6283679" y="2310506"/>
              <a:ext cx="155121" cy="155121"/>
            </a:xfrm>
            <a:prstGeom prst="rect">
              <a:avLst/>
            </a:prstGeom>
            <a:solidFill>
              <a:srgbClr val="7F7F7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38" name="Rectangle 37"/>
          <p:cNvSpPr/>
          <p:nvPr/>
        </p:nvSpPr>
        <p:spPr>
          <a:xfrm>
            <a:off x="4378036" y="3193226"/>
            <a:ext cx="155121" cy="155121"/>
          </a:xfrm>
          <a:prstGeom prst="rect">
            <a:avLst/>
          </a:prstGeom>
          <a:solidFill>
            <a:srgbClr val="7F7F7F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130" name="Group 129"/>
          <p:cNvGrpSpPr/>
          <p:nvPr/>
        </p:nvGrpSpPr>
        <p:grpSpPr>
          <a:xfrm>
            <a:off x="2160385" y="3940262"/>
            <a:ext cx="388022" cy="245121"/>
            <a:chOff x="6283679" y="2220506"/>
            <a:chExt cx="388022" cy="245121"/>
          </a:xfrm>
        </p:grpSpPr>
        <p:grpSp>
          <p:nvGrpSpPr>
            <p:cNvPr id="131" name="Group 130"/>
            <p:cNvGrpSpPr/>
            <p:nvPr/>
          </p:nvGrpSpPr>
          <p:grpSpPr>
            <a:xfrm>
              <a:off x="6347701" y="2220506"/>
              <a:ext cx="324000" cy="180000"/>
              <a:chOff x="5684748" y="2645034"/>
              <a:chExt cx="324000" cy="180000"/>
            </a:xfrm>
          </p:grpSpPr>
          <p:cxnSp>
            <p:nvCxnSpPr>
              <p:cNvPr id="133" name="Straight Connector 132"/>
              <p:cNvCxnSpPr>
                <a:cxnSpLocks noChangeAspect="1"/>
              </p:cNvCxnSpPr>
              <p:nvPr/>
            </p:nvCxnSpPr>
            <p:spPr>
              <a:xfrm flipH="1">
                <a:off x="5684748" y="2645034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>
                <a:cxnSpLocks/>
              </p:cNvCxnSpPr>
              <p:nvPr/>
            </p:nvCxnSpPr>
            <p:spPr>
              <a:xfrm flipH="1">
                <a:off x="5864748" y="2645034"/>
                <a:ext cx="14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2" name="Rectangle 131"/>
            <p:cNvSpPr/>
            <p:nvPr/>
          </p:nvSpPr>
          <p:spPr>
            <a:xfrm>
              <a:off x="6283679" y="2310506"/>
              <a:ext cx="155121" cy="155121"/>
            </a:xfrm>
            <a:prstGeom prst="rect">
              <a:avLst/>
            </a:prstGeom>
            <a:solidFill>
              <a:srgbClr val="7F7F7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137" name="Group 136"/>
          <p:cNvGrpSpPr/>
          <p:nvPr/>
        </p:nvGrpSpPr>
        <p:grpSpPr>
          <a:xfrm>
            <a:off x="2800407" y="3940262"/>
            <a:ext cx="388022" cy="245121"/>
            <a:chOff x="6283679" y="2220506"/>
            <a:chExt cx="388022" cy="245121"/>
          </a:xfrm>
        </p:grpSpPr>
        <p:grpSp>
          <p:nvGrpSpPr>
            <p:cNvPr id="138" name="Group 137"/>
            <p:cNvGrpSpPr/>
            <p:nvPr/>
          </p:nvGrpSpPr>
          <p:grpSpPr>
            <a:xfrm>
              <a:off x="6347701" y="2220506"/>
              <a:ext cx="324000" cy="180000"/>
              <a:chOff x="5684748" y="2645034"/>
              <a:chExt cx="324000" cy="180000"/>
            </a:xfrm>
          </p:grpSpPr>
          <p:cxnSp>
            <p:nvCxnSpPr>
              <p:cNvPr id="140" name="Straight Connector 139"/>
              <p:cNvCxnSpPr>
                <a:cxnSpLocks noChangeAspect="1"/>
              </p:cNvCxnSpPr>
              <p:nvPr/>
            </p:nvCxnSpPr>
            <p:spPr>
              <a:xfrm flipH="1">
                <a:off x="5684748" y="2645034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/>
              <p:cNvCxnSpPr>
                <a:cxnSpLocks/>
              </p:cNvCxnSpPr>
              <p:nvPr/>
            </p:nvCxnSpPr>
            <p:spPr>
              <a:xfrm flipH="1">
                <a:off x="5864748" y="2645034"/>
                <a:ext cx="14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9" name="Rectangle 138"/>
            <p:cNvSpPr/>
            <p:nvPr/>
          </p:nvSpPr>
          <p:spPr>
            <a:xfrm>
              <a:off x="6283679" y="2310506"/>
              <a:ext cx="155121" cy="155121"/>
            </a:xfrm>
            <a:prstGeom prst="rect">
              <a:avLst/>
            </a:prstGeom>
            <a:solidFill>
              <a:srgbClr val="7F7F7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142" name="Group 141"/>
          <p:cNvGrpSpPr/>
          <p:nvPr/>
        </p:nvGrpSpPr>
        <p:grpSpPr>
          <a:xfrm>
            <a:off x="3439609" y="3940262"/>
            <a:ext cx="388022" cy="245121"/>
            <a:chOff x="6283679" y="2220506"/>
            <a:chExt cx="388022" cy="245121"/>
          </a:xfrm>
        </p:grpSpPr>
        <p:grpSp>
          <p:nvGrpSpPr>
            <p:cNvPr id="143" name="Group 142"/>
            <p:cNvGrpSpPr/>
            <p:nvPr/>
          </p:nvGrpSpPr>
          <p:grpSpPr>
            <a:xfrm>
              <a:off x="6347701" y="2220506"/>
              <a:ext cx="324000" cy="180000"/>
              <a:chOff x="5684748" y="2645034"/>
              <a:chExt cx="324000" cy="180000"/>
            </a:xfrm>
          </p:grpSpPr>
          <p:cxnSp>
            <p:nvCxnSpPr>
              <p:cNvPr id="145" name="Straight Connector 144"/>
              <p:cNvCxnSpPr>
                <a:cxnSpLocks noChangeAspect="1"/>
              </p:cNvCxnSpPr>
              <p:nvPr/>
            </p:nvCxnSpPr>
            <p:spPr>
              <a:xfrm flipH="1">
                <a:off x="5684748" y="2645034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Straight Connector 145"/>
              <p:cNvCxnSpPr>
                <a:cxnSpLocks/>
              </p:cNvCxnSpPr>
              <p:nvPr/>
            </p:nvCxnSpPr>
            <p:spPr>
              <a:xfrm flipH="1">
                <a:off x="5864748" y="2645034"/>
                <a:ext cx="14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4" name="Rectangle 143"/>
            <p:cNvSpPr/>
            <p:nvPr/>
          </p:nvSpPr>
          <p:spPr>
            <a:xfrm>
              <a:off x="6283679" y="2310506"/>
              <a:ext cx="155121" cy="155121"/>
            </a:xfrm>
            <a:prstGeom prst="rect">
              <a:avLst/>
            </a:prstGeom>
            <a:solidFill>
              <a:srgbClr val="7F7F7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162" name="Group 161"/>
          <p:cNvGrpSpPr/>
          <p:nvPr/>
        </p:nvGrpSpPr>
        <p:grpSpPr>
          <a:xfrm>
            <a:off x="4063294" y="3940262"/>
            <a:ext cx="1667246" cy="245121"/>
            <a:chOff x="2312785" y="4092662"/>
            <a:chExt cx="1667246" cy="245121"/>
          </a:xfrm>
        </p:grpSpPr>
        <p:grpSp>
          <p:nvGrpSpPr>
            <p:cNvPr id="147" name="Group 146"/>
            <p:cNvGrpSpPr/>
            <p:nvPr/>
          </p:nvGrpSpPr>
          <p:grpSpPr>
            <a:xfrm>
              <a:off x="2312785" y="4092662"/>
              <a:ext cx="388022" cy="245121"/>
              <a:chOff x="6283679" y="2220506"/>
              <a:chExt cx="388022" cy="245121"/>
            </a:xfrm>
          </p:grpSpPr>
          <p:grpSp>
            <p:nvGrpSpPr>
              <p:cNvPr id="148" name="Group 147"/>
              <p:cNvGrpSpPr/>
              <p:nvPr/>
            </p:nvGrpSpPr>
            <p:grpSpPr>
              <a:xfrm>
                <a:off x="6347701" y="2220506"/>
                <a:ext cx="324000" cy="180000"/>
                <a:chOff x="5684748" y="2645034"/>
                <a:chExt cx="324000" cy="180000"/>
              </a:xfrm>
            </p:grpSpPr>
            <p:cxnSp>
              <p:nvCxnSpPr>
                <p:cNvPr id="150" name="Straight Connector 149"/>
                <p:cNvCxnSpPr>
                  <a:cxnSpLocks noChangeAspect="1"/>
                </p:cNvCxnSpPr>
                <p:nvPr/>
              </p:nvCxnSpPr>
              <p:spPr>
                <a:xfrm flipH="1">
                  <a:off x="5684748" y="2645034"/>
                  <a:ext cx="180000" cy="1800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1" name="Straight Connector 150"/>
                <p:cNvCxnSpPr>
                  <a:cxnSpLocks/>
                </p:cNvCxnSpPr>
                <p:nvPr/>
              </p:nvCxnSpPr>
              <p:spPr>
                <a:xfrm flipH="1">
                  <a:off x="5864748" y="2645034"/>
                  <a:ext cx="1440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49" name="Rectangle 148"/>
              <p:cNvSpPr/>
              <p:nvPr/>
            </p:nvSpPr>
            <p:spPr>
              <a:xfrm>
                <a:off x="6283679" y="2310506"/>
                <a:ext cx="155121" cy="155121"/>
              </a:xfrm>
              <a:prstGeom prst="rect">
                <a:avLst/>
              </a:prstGeom>
              <a:solidFill>
                <a:srgbClr val="7F7F7F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grpSp>
          <p:nvGrpSpPr>
            <p:cNvPr id="152" name="Group 151"/>
            <p:cNvGrpSpPr/>
            <p:nvPr/>
          </p:nvGrpSpPr>
          <p:grpSpPr>
            <a:xfrm>
              <a:off x="2952807" y="4092662"/>
              <a:ext cx="388022" cy="245121"/>
              <a:chOff x="6283679" y="2220506"/>
              <a:chExt cx="388022" cy="245121"/>
            </a:xfrm>
          </p:grpSpPr>
          <p:grpSp>
            <p:nvGrpSpPr>
              <p:cNvPr id="153" name="Group 152"/>
              <p:cNvGrpSpPr/>
              <p:nvPr/>
            </p:nvGrpSpPr>
            <p:grpSpPr>
              <a:xfrm>
                <a:off x="6347701" y="2220506"/>
                <a:ext cx="324000" cy="180000"/>
                <a:chOff x="5684748" y="2645034"/>
                <a:chExt cx="324000" cy="180000"/>
              </a:xfrm>
            </p:grpSpPr>
            <p:cxnSp>
              <p:nvCxnSpPr>
                <p:cNvPr id="155" name="Straight Connector 154"/>
                <p:cNvCxnSpPr>
                  <a:cxnSpLocks noChangeAspect="1"/>
                </p:cNvCxnSpPr>
                <p:nvPr/>
              </p:nvCxnSpPr>
              <p:spPr>
                <a:xfrm flipH="1">
                  <a:off x="5684748" y="2645034"/>
                  <a:ext cx="180000" cy="1800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6" name="Straight Connector 155"/>
                <p:cNvCxnSpPr>
                  <a:cxnSpLocks/>
                </p:cNvCxnSpPr>
                <p:nvPr/>
              </p:nvCxnSpPr>
              <p:spPr>
                <a:xfrm flipH="1">
                  <a:off x="5864748" y="2645034"/>
                  <a:ext cx="1440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54" name="Rectangle 153"/>
              <p:cNvSpPr/>
              <p:nvPr/>
            </p:nvSpPr>
            <p:spPr>
              <a:xfrm>
                <a:off x="6283679" y="2310506"/>
                <a:ext cx="155121" cy="155121"/>
              </a:xfrm>
              <a:prstGeom prst="rect">
                <a:avLst/>
              </a:prstGeom>
              <a:solidFill>
                <a:srgbClr val="7F7F7F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grpSp>
          <p:nvGrpSpPr>
            <p:cNvPr id="157" name="Group 156"/>
            <p:cNvGrpSpPr/>
            <p:nvPr/>
          </p:nvGrpSpPr>
          <p:grpSpPr>
            <a:xfrm>
              <a:off x="3592009" y="4092662"/>
              <a:ext cx="388022" cy="245121"/>
              <a:chOff x="6283679" y="2220506"/>
              <a:chExt cx="388022" cy="245121"/>
            </a:xfrm>
          </p:grpSpPr>
          <p:grpSp>
            <p:nvGrpSpPr>
              <p:cNvPr id="158" name="Group 157"/>
              <p:cNvGrpSpPr/>
              <p:nvPr/>
            </p:nvGrpSpPr>
            <p:grpSpPr>
              <a:xfrm>
                <a:off x="6347701" y="2220506"/>
                <a:ext cx="324000" cy="180000"/>
                <a:chOff x="5684748" y="2645034"/>
                <a:chExt cx="324000" cy="180000"/>
              </a:xfrm>
            </p:grpSpPr>
            <p:cxnSp>
              <p:nvCxnSpPr>
                <p:cNvPr id="160" name="Straight Connector 159"/>
                <p:cNvCxnSpPr>
                  <a:cxnSpLocks noChangeAspect="1"/>
                </p:cNvCxnSpPr>
                <p:nvPr/>
              </p:nvCxnSpPr>
              <p:spPr>
                <a:xfrm flipH="1">
                  <a:off x="5684748" y="2645034"/>
                  <a:ext cx="180000" cy="1800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" name="Straight Connector 160"/>
                <p:cNvCxnSpPr>
                  <a:cxnSpLocks/>
                </p:cNvCxnSpPr>
                <p:nvPr/>
              </p:nvCxnSpPr>
              <p:spPr>
                <a:xfrm flipH="1">
                  <a:off x="5864748" y="2645034"/>
                  <a:ext cx="1440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59" name="Rectangle 158"/>
              <p:cNvSpPr/>
              <p:nvPr/>
            </p:nvSpPr>
            <p:spPr>
              <a:xfrm>
                <a:off x="6283679" y="2310506"/>
                <a:ext cx="155121" cy="155121"/>
              </a:xfrm>
              <a:prstGeom prst="rect">
                <a:avLst/>
              </a:prstGeom>
              <a:solidFill>
                <a:srgbClr val="7F7F7F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</p:grpSp>
      <p:grpSp>
        <p:nvGrpSpPr>
          <p:cNvPr id="163" name="Group 162"/>
          <p:cNvGrpSpPr/>
          <p:nvPr/>
        </p:nvGrpSpPr>
        <p:grpSpPr>
          <a:xfrm>
            <a:off x="5966203" y="3940262"/>
            <a:ext cx="1028044" cy="245121"/>
            <a:chOff x="2312785" y="4092662"/>
            <a:chExt cx="1028044" cy="245121"/>
          </a:xfrm>
        </p:grpSpPr>
        <p:grpSp>
          <p:nvGrpSpPr>
            <p:cNvPr id="164" name="Group 163"/>
            <p:cNvGrpSpPr/>
            <p:nvPr/>
          </p:nvGrpSpPr>
          <p:grpSpPr>
            <a:xfrm>
              <a:off x="2312785" y="4092662"/>
              <a:ext cx="388022" cy="245121"/>
              <a:chOff x="6283679" y="2220506"/>
              <a:chExt cx="388022" cy="245121"/>
            </a:xfrm>
          </p:grpSpPr>
          <p:grpSp>
            <p:nvGrpSpPr>
              <p:cNvPr id="175" name="Group 174"/>
              <p:cNvGrpSpPr/>
              <p:nvPr/>
            </p:nvGrpSpPr>
            <p:grpSpPr>
              <a:xfrm>
                <a:off x="6347701" y="2220506"/>
                <a:ext cx="324000" cy="180000"/>
                <a:chOff x="5684748" y="2645034"/>
                <a:chExt cx="324000" cy="180000"/>
              </a:xfrm>
            </p:grpSpPr>
            <p:cxnSp>
              <p:nvCxnSpPr>
                <p:cNvPr id="177" name="Straight Connector 176"/>
                <p:cNvCxnSpPr>
                  <a:cxnSpLocks noChangeAspect="1"/>
                </p:cNvCxnSpPr>
                <p:nvPr/>
              </p:nvCxnSpPr>
              <p:spPr>
                <a:xfrm flipH="1">
                  <a:off x="5684748" y="2645034"/>
                  <a:ext cx="180000" cy="1800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8" name="Straight Connector 177"/>
                <p:cNvCxnSpPr>
                  <a:cxnSpLocks/>
                </p:cNvCxnSpPr>
                <p:nvPr/>
              </p:nvCxnSpPr>
              <p:spPr>
                <a:xfrm flipH="1">
                  <a:off x="5864748" y="2645034"/>
                  <a:ext cx="1440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76" name="Rectangle 175"/>
              <p:cNvSpPr/>
              <p:nvPr/>
            </p:nvSpPr>
            <p:spPr>
              <a:xfrm>
                <a:off x="6283679" y="2310506"/>
                <a:ext cx="155121" cy="155121"/>
              </a:xfrm>
              <a:prstGeom prst="rect">
                <a:avLst/>
              </a:prstGeom>
              <a:solidFill>
                <a:srgbClr val="7F7F7F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grpSp>
          <p:nvGrpSpPr>
            <p:cNvPr id="165" name="Group 164"/>
            <p:cNvGrpSpPr/>
            <p:nvPr/>
          </p:nvGrpSpPr>
          <p:grpSpPr>
            <a:xfrm>
              <a:off x="2952807" y="4092662"/>
              <a:ext cx="388022" cy="245121"/>
              <a:chOff x="6283679" y="2220506"/>
              <a:chExt cx="388022" cy="245121"/>
            </a:xfrm>
          </p:grpSpPr>
          <p:grpSp>
            <p:nvGrpSpPr>
              <p:cNvPr id="171" name="Group 170"/>
              <p:cNvGrpSpPr/>
              <p:nvPr/>
            </p:nvGrpSpPr>
            <p:grpSpPr>
              <a:xfrm>
                <a:off x="6347701" y="2220506"/>
                <a:ext cx="324000" cy="180000"/>
                <a:chOff x="5684748" y="2645034"/>
                <a:chExt cx="324000" cy="180000"/>
              </a:xfrm>
            </p:grpSpPr>
            <p:cxnSp>
              <p:nvCxnSpPr>
                <p:cNvPr id="173" name="Straight Connector 172"/>
                <p:cNvCxnSpPr>
                  <a:cxnSpLocks noChangeAspect="1"/>
                </p:cNvCxnSpPr>
                <p:nvPr/>
              </p:nvCxnSpPr>
              <p:spPr>
                <a:xfrm flipH="1">
                  <a:off x="5684748" y="2645034"/>
                  <a:ext cx="180000" cy="1800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4" name="Straight Connector 173"/>
                <p:cNvCxnSpPr>
                  <a:cxnSpLocks/>
                </p:cNvCxnSpPr>
                <p:nvPr/>
              </p:nvCxnSpPr>
              <p:spPr>
                <a:xfrm flipH="1">
                  <a:off x="5864748" y="2645034"/>
                  <a:ext cx="1440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72" name="Rectangle 171"/>
              <p:cNvSpPr/>
              <p:nvPr/>
            </p:nvSpPr>
            <p:spPr>
              <a:xfrm>
                <a:off x="6283679" y="2310506"/>
                <a:ext cx="155121" cy="155121"/>
              </a:xfrm>
              <a:prstGeom prst="rect">
                <a:avLst/>
              </a:prstGeom>
              <a:solidFill>
                <a:srgbClr val="7F7F7F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</p:grpSp>
      <p:sp>
        <p:nvSpPr>
          <p:cNvPr id="179" name="Rectangle 178"/>
          <p:cNvSpPr/>
          <p:nvPr/>
        </p:nvSpPr>
        <p:spPr>
          <a:xfrm>
            <a:off x="7229365" y="2125840"/>
            <a:ext cx="169692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dirty="0" smtClean="0">
                <a:latin typeface="+mn-lt"/>
              </a:rPr>
              <a:t>Logic levels L=5</a:t>
            </a:r>
          </a:p>
          <a:p>
            <a:r>
              <a:rPr lang="sv-SE" dirty="0" smtClean="0">
                <a:latin typeface="+mn-lt"/>
              </a:rPr>
              <a:t>Extra levels </a:t>
            </a:r>
            <a:r>
              <a:rPr lang="sv-SE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sv-SE" dirty="0" smtClean="0">
                <a:latin typeface="+mn-lt"/>
              </a:rPr>
              <a:t>=1</a:t>
            </a:r>
          </a:p>
          <a:p>
            <a:r>
              <a:rPr lang="sv-SE" dirty="0" smtClean="0">
                <a:latin typeface="+mn-lt"/>
              </a:rPr>
              <a:t>Fanout 2</a:t>
            </a:r>
            <a:r>
              <a:rPr lang="sv-SE" i="1" baseline="30000" dirty="0" smtClean="0">
                <a:latin typeface="+mn-lt"/>
              </a:rPr>
              <a:t>f</a:t>
            </a:r>
            <a:r>
              <a:rPr lang="sv-SE" dirty="0" smtClean="0">
                <a:latin typeface="+mn-lt"/>
              </a:rPr>
              <a:t>+1=5</a:t>
            </a:r>
          </a:p>
          <a:p>
            <a:r>
              <a:rPr lang="sv-SE" i="1" dirty="0" smtClean="0">
                <a:latin typeface="+mn-lt"/>
              </a:rPr>
              <a:t>f</a:t>
            </a:r>
            <a:r>
              <a:rPr lang="sv-SE" dirty="0" smtClean="0">
                <a:latin typeface="+mn-lt"/>
              </a:rPr>
              <a:t>=2</a:t>
            </a:r>
          </a:p>
          <a:p>
            <a:r>
              <a:rPr lang="sv-SE" dirty="0" smtClean="0">
                <a:latin typeface="+mn-lt"/>
              </a:rPr>
              <a:t>Wire tracks 2</a:t>
            </a:r>
            <a:r>
              <a:rPr lang="sv-SE" i="1" baseline="30000" dirty="0" smtClean="0">
                <a:latin typeface="+mn-lt"/>
              </a:rPr>
              <a:t>t</a:t>
            </a:r>
            <a:r>
              <a:rPr lang="sv-SE" dirty="0" smtClean="0">
                <a:latin typeface="+mn-lt"/>
              </a:rPr>
              <a:t>=1</a:t>
            </a:r>
          </a:p>
          <a:p>
            <a:r>
              <a:rPr lang="sv-SE" i="1" dirty="0" smtClean="0">
                <a:latin typeface="+mn-lt"/>
              </a:rPr>
              <a:t>t</a:t>
            </a:r>
            <a:r>
              <a:rPr lang="sv-SE" dirty="0" smtClean="0">
                <a:latin typeface="+mn-lt"/>
              </a:rPr>
              <a:t>=0</a:t>
            </a:r>
          </a:p>
          <a:p>
            <a:r>
              <a:rPr lang="sv-SE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l+f+t=L</a:t>
            </a:r>
            <a:r>
              <a:rPr lang="sv-S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-1=3</a:t>
            </a:r>
          </a:p>
          <a:p>
            <a:r>
              <a:rPr lang="sv-S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(1, 2, 0)</a:t>
            </a:r>
            <a:endParaRPr lang="sv-SE" dirty="0"/>
          </a:p>
          <a:p>
            <a:endParaRPr lang="sv-S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0136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Kogge-Stone adder</a:t>
            </a:r>
            <a:endParaRPr lang="sv-S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October 2017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Integrated Circuit Design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52F0C-4AC5-4050-9EBA-5E783D39DD34}" type="slidenum">
              <a:rPr lang="en-US" smtClean="0"/>
              <a:t>11</a:t>
            </a:fld>
            <a:endParaRPr lang="en-US"/>
          </a:p>
        </p:txBody>
      </p:sp>
      <p:grpSp>
        <p:nvGrpSpPr>
          <p:cNvPr id="128" name="Group 127"/>
          <p:cNvGrpSpPr/>
          <p:nvPr/>
        </p:nvGrpSpPr>
        <p:grpSpPr>
          <a:xfrm>
            <a:off x="1926771" y="1885943"/>
            <a:ext cx="5068029" cy="2772000"/>
            <a:chOff x="1926771" y="1885944"/>
            <a:chExt cx="5068029" cy="2278563"/>
          </a:xfrm>
        </p:grpSpPr>
        <p:cxnSp>
          <p:nvCxnSpPr>
            <p:cNvPr id="10" name="Straight Connector 9"/>
            <p:cNvCxnSpPr/>
            <p:nvPr/>
          </p:nvCxnSpPr>
          <p:spPr>
            <a:xfrm>
              <a:off x="1926771" y="1885944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>
              <a:off x="2242451" y="1885945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/>
          </p:nvCxnSpPr>
          <p:spPr>
            <a:xfrm>
              <a:off x="2876400" y="1885945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>
              <a:off x="3510000" y="1885945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>
              <a:off x="4143600" y="1885945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>
              <a:off x="4777200" y="1885945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>
              <a:off x="5410800" y="1885945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/>
            <p:nvPr/>
          </p:nvCxnSpPr>
          <p:spPr>
            <a:xfrm>
              <a:off x="6044400" y="1885945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/>
            <p:nvPr/>
          </p:nvCxnSpPr>
          <p:spPr>
            <a:xfrm>
              <a:off x="2559600" y="1885945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3826800" y="1885945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>
              <a:off x="5094000" y="1885945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>
              <a:off x="6361200" y="1885945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6678000" y="1885945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>
              <a:off x="3192028" y="1885945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>
              <a:off x="4460400" y="1885945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>
              <a:off x="5727600" y="1885945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>
              <a:off x="6994800" y="1885945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Rectangle 21"/>
          <p:cNvSpPr/>
          <p:nvPr/>
        </p:nvSpPr>
        <p:spPr>
          <a:xfrm>
            <a:off x="1851890" y="2748659"/>
            <a:ext cx="155121" cy="1551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9" name="Group 8"/>
          <p:cNvGrpSpPr/>
          <p:nvPr/>
        </p:nvGrpSpPr>
        <p:grpSpPr>
          <a:xfrm>
            <a:off x="1845129" y="2220506"/>
            <a:ext cx="397285" cy="245121"/>
            <a:chOff x="1845129" y="2220506"/>
            <a:chExt cx="397285" cy="245121"/>
          </a:xfrm>
        </p:grpSpPr>
        <p:sp>
          <p:nvSpPr>
            <p:cNvPr id="15" name="Rectangle 14"/>
            <p:cNvSpPr/>
            <p:nvPr/>
          </p:nvSpPr>
          <p:spPr>
            <a:xfrm>
              <a:off x="1845129" y="2310506"/>
              <a:ext cx="155121" cy="15512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grpSp>
          <p:nvGrpSpPr>
            <p:cNvPr id="26" name="Group 25"/>
            <p:cNvGrpSpPr/>
            <p:nvPr/>
          </p:nvGrpSpPr>
          <p:grpSpPr>
            <a:xfrm>
              <a:off x="1918414" y="2220506"/>
              <a:ext cx="324000" cy="180000"/>
              <a:chOff x="1910250" y="2645034"/>
              <a:chExt cx="324000" cy="180000"/>
            </a:xfrm>
          </p:grpSpPr>
          <p:cxnSp>
            <p:nvCxnSpPr>
              <p:cNvPr id="111" name="Straight Connector 110"/>
              <p:cNvCxnSpPr>
                <a:cxnSpLocks noChangeAspect="1"/>
              </p:cNvCxnSpPr>
              <p:nvPr/>
            </p:nvCxnSpPr>
            <p:spPr>
              <a:xfrm flipH="1">
                <a:off x="1910250" y="2645034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>
                <a:cxnSpLocks/>
              </p:cNvCxnSpPr>
              <p:nvPr/>
            </p:nvCxnSpPr>
            <p:spPr>
              <a:xfrm flipH="1">
                <a:off x="2090250" y="2645034"/>
                <a:ext cx="14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" name="Group 7"/>
          <p:cNvGrpSpPr/>
          <p:nvPr/>
        </p:nvGrpSpPr>
        <p:grpSpPr>
          <a:xfrm>
            <a:off x="2483286" y="2220506"/>
            <a:ext cx="389121" cy="245121"/>
            <a:chOff x="2483286" y="2220506"/>
            <a:chExt cx="389121" cy="245121"/>
          </a:xfrm>
        </p:grpSpPr>
        <p:sp>
          <p:nvSpPr>
            <p:cNvPr id="16" name="Rectangle 15"/>
            <p:cNvSpPr/>
            <p:nvPr/>
          </p:nvSpPr>
          <p:spPr>
            <a:xfrm>
              <a:off x="2483286" y="2310506"/>
              <a:ext cx="155121" cy="15512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grpSp>
          <p:nvGrpSpPr>
            <p:cNvPr id="27" name="Group 26"/>
            <p:cNvGrpSpPr/>
            <p:nvPr/>
          </p:nvGrpSpPr>
          <p:grpSpPr>
            <a:xfrm>
              <a:off x="2548407" y="2220506"/>
              <a:ext cx="324000" cy="180000"/>
              <a:chOff x="2540243" y="2645034"/>
              <a:chExt cx="324000" cy="180000"/>
            </a:xfrm>
          </p:grpSpPr>
          <p:cxnSp>
            <p:nvCxnSpPr>
              <p:cNvPr id="109" name="Straight Connector 108"/>
              <p:cNvCxnSpPr>
                <a:cxnSpLocks noChangeAspect="1"/>
              </p:cNvCxnSpPr>
              <p:nvPr/>
            </p:nvCxnSpPr>
            <p:spPr>
              <a:xfrm flipH="1">
                <a:off x="2540243" y="2645034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/>
              <p:cNvCxnSpPr>
                <a:cxnSpLocks/>
              </p:cNvCxnSpPr>
              <p:nvPr/>
            </p:nvCxnSpPr>
            <p:spPr>
              <a:xfrm flipH="1">
                <a:off x="2720243" y="2645034"/>
                <a:ext cx="14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" name="Group 6"/>
          <p:cNvGrpSpPr/>
          <p:nvPr/>
        </p:nvGrpSpPr>
        <p:grpSpPr>
          <a:xfrm>
            <a:off x="3111914" y="2220506"/>
            <a:ext cx="383853" cy="245121"/>
            <a:chOff x="3111914" y="2220506"/>
            <a:chExt cx="383853" cy="245121"/>
          </a:xfrm>
        </p:grpSpPr>
        <p:sp>
          <p:nvSpPr>
            <p:cNvPr id="17" name="Rectangle 16"/>
            <p:cNvSpPr/>
            <p:nvPr/>
          </p:nvSpPr>
          <p:spPr>
            <a:xfrm>
              <a:off x="3111914" y="2310506"/>
              <a:ext cx="155121" cy="15512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grpSp>
          <p:nvGrpSpPr>
            <p:cNvPr id="28" name="Group 27"/>
            <p:cNvGrpSpPr/>
            <p:nvPr/>
          </p:nvGrpSpPr>
          <p:grpSpPr>
            <a:xfrm>
              <a:off x="3171767" y="2220506"/>
              <a:ext cx="324000" cy="180000"/>
              <a:chOff x="3171767" y="2645034"/>
              <a:chExt cx="324000" cy="180000"/>
            </a:xfrm>
          </p:grpSpPr>
          <p:cxnSp>
            <p:nvCxnSpPr>
              <p:cNvPr id="107" name="Straight Connector 106"/>
              <p:cNvCxnSpPr>
                <a:cxnSpLocks noChangeAspect="1"/>
              </p:cNvCxnSpPr>
              <p:nvPr/>
            </p:nvCxnSpPr>
            <p:spPr>
              <a:xfrm flipH="1">
                <a:off x="3171767" y="2645034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/>
              <p:cNvCxnSpPr>
                <a:cxnSpLocks/>
              </p:cNvCxnSpPr>
              <p:nvPr/>
            </p:nvCxnSpPr>
            <p:spPr>
              <a:xfrm flipH="1">
                <a:off x="3351767" y="2645034"/>
                <a:ext cx="14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" name="Group 5"/>
          <p:cNvGrpSpPr/>
          <p:nvPr/>
        </p:nvGrpSpPr>
        <p:grpSpPr>
          <a:xfrm>
            <a:off x="3750071" y="2220506"/>
            <a:ext cx="383853" cy="245121"/>
            <a:chOff x="3750071" y="2220506"/>
            <a:chExt cx="383853" cy="245121"/>
          </a:xfrm>
        </p:grpSpPr>
        <p:sp>
          <p:nvSpPr>
            <p:cNvPr id="18" name="Rectangle 17"/>
            <p:cNvSpPr/>
            <p:nvPr/>
          </p:nvSpPr>
          <p:spPr>
            <a:xfrm>
              <a:off x="3750071" y="2310506"/>
              <a:ext cx="155121" cy="15512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grpSp>
          <p:nvGrpSpPr>
            <p:cNvPr id="29" name="Group 28"/>
            <p:cNvGrpSpPr/>
            <p:nvPr/>
          </p:nvGrpSpPr>
          <p:grpSpPr>
            <a:xfrm>
              <a:off x="3809924" y="2220506"/>
              <a:ext cx="324000" cy="180000"/>
              <a:chOff x="3801760" y="2645034"/>
              <a:chExt cx="324000" cy="180000"/>
            </a:xfrm>
          </p:grpSpPr>
          <p:cxnSp>
            <p:nvCxnSpPr>
              <p:cNvPr id="105" name="Straight Connector 104"/>
              <p:cNvCxnSpPr>
                <a:cxnSpLocks noChangeAspect="1"/>
              </p:cNvCxnSpPr>
              <p:nvPr/>
            </p:nvCxnSpPr>
            <p:spPr>
              <a:xfrm flipH="1">
                <a:off x="3801760" y="2645034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/>
              <p:cNvCxnSpPr>
                <a:cxnSpLocks/>
              </p:cNvCxnSpPr>
              <p:nvPr/>
            </p:nvCxnSpPr>
            <p:spPr>
              <a:xfrm flipH="1">
                <a:off x="3981760" y="2645034"/>
                <a:ext cx="14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1" name="Group 10"/>
          <p:cNvGrpSpPr/>
          <p:nvPr/>
        </p:nvGrpSpPr>
        <p:grpSpPr>
          <a:xfrm>
            <a:off x="4378036" y="2220506"/>
            <a:ext cx="402941" cy="245121"/>
            <a:chOff x="4378036" y="2220506"/>
            <a:chExt cx="402941" cy="245121"/>
          </a:xfrm>
        </p:grpSpPr>
        <p:sp>
          <p:nvSpPr>
            <p:cNvPr id="19" name="Rectangle 18"/>
            <p:cNvSpPr/>
            <p:nvPr/>
          </p:nvSpPr>
          <p:spPr>
            <a:xfrm>
              <a:off x="4378036" y="2310506"/>
              <a:ext cx="155121" cy="15512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grpSp>
          <p:nvGrpSpPr>
            <p:cNvPr id="30" name="Group 29"/>
            <p:cNvGrpSpPr/>
            <p:nvPr/>
          </p:nvGrpSpPr>
          <p:grpSpPr>
            <a:xfrm>
              <a:off x="4439559" y="2220506"/>
              <a:ext cx="341418" cy="180000"/>
              <a:chOff x="4423231" y="2645034"/>
              <a:chExt cx="341418" cy="180000"/>
            </a:xfrm>
          </p:grpSpPr>
          <p:cxnSp>
            <p:nvCxnSpPr>
              <p:cNvPr id="103" name="Straight Connector 102"/>
              <p:cNvCxnSpPr>
                <a:cxnSpLocks noChangeAspect="1"/>
              </p:cNvCxnSpPr>
              <p:nvPr/>
            </p:nvCxnSpPr>
            <p:spPr>
              <a:xfrm flipH="1">
                <a:off x="4423231" y="2645034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/>
              <p:cNvCxnSpPr>
                <a:cxnSpLocks/>
              </p:cNvCxnSpPr>
              <p:nvPr/>
            </p:nvCxnSpPr>
            <p:spPr>
              <a:xfrm flipH="1">
                <a:off x="4620649" y="2645034"/>
                <a:ext cx="14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2" name="Group 11"/>
          <p:cNvGrpSpPr/>
          <p:nvPr/>
        </p:nvGrpSpPr>
        <p:grpSpPr>
          <a:xfrm>
            <a:off x="5016894" y="2220506"/>
            <a:ext cx="392986" cy="245121"/>
            <a:chOff x="5016894" y="2220506"/>
            <a:chExt cx="392986" cy="245121"/>
          </a:xfrm>
        </p:grpSpPr>
        <p:sp>
          <p:nvSpPr>
            <p:cNvPr id="20" name="Rectangle 19"/>
            <p:cNvSpPr/>
            <p:nvPr/>
          </p:nvSpPr>
          <p:spPr>
            <a:xfrm>
              <a:off x="5016894" y="2310506"/>
              <a:ext cx="155121" cy="15512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grpSp>
          <p:nvGrpSpPr>
            <p:cNvPr id="31" name="Group 30"/>
            <p:cNvGrpSpPr/>
            <p:nvPr/>
          </p:nvGrpSpPr>
          <p:grpSpPr>
            <a:xfrm>
              <a:off x="5085880" y="2220506"/>
              <a:ext cx="324000" cy="180000"/>
              <a:chOff x="5053224" y="2645034"/>
              <a:chExt cx="324000" cy="180000"/>
            </a:xfrm>
          </p:grpSpPr>
          <p:cxnSp>
            <p:nvCxnSpPr>
              <p:cNvPr id="101" name="Straight Connector 100"/>
              <p:cNvCxnSpPr>
                <a:cxnSpLocks noChangeAspect="1"/>
              </p:cNvCxnSpPr>
              <p:nvPr/>
            </p:nvCxnSpPr>
            <p:spPr>
              <a:xfrm flipH="1">
                <a:off x="5053224" y="2645034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/>
              <p:cNvCxnSpPr>
                <a:cxnSpLocks/>
              </p:cNvCxnSpPr>
              <p:nvPr/>
            </p:nvCxnSpPr>
            <p:spPr>
              <a:xfrm flipH="1">
                <a:off x="5233224" y="2645034"/>
                <a:ext cx="14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4" name="Group 13"/>
          <p:cNvGrpSpPr/>
          <p:nvPr/>
        </p:nvGrpSpPr>
        <p:grpSpPr>
          <a:xfrm>
            <a:off x="5653686" y="2220506"/>
            <a:ext cx="387718" cy="245121"/>
            <a:chOff x="5653686" y="2220506"/>
            <a:chExt cx="387718" cy="245121"/>
          </a:xfrm>
        </p:grpSpPr>
        <p:sp>
          <p:nvSpPr>
            <p:cNvPr id="21" name="Rectangle 20"/>
            <p:cNvSpPr/>
            <p:nvPr/>
          </p:nvSpPr>
          <p:spPr>
            <a:xfrm>
              <a:off x="5653686" y="2310506"/>
              <a:ext cx="155121" cy="15512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grpSp>
          <p:nvGrpSpPr>
            <p:cNvPr id="32" name="Group 31"/>
            <p:cNvGrpSpPr/>
            <p:nvPr/>
          </p:nvGrpSpPr>
          <p:grpSpPr>
            <a:xfrm>
              <a:off x="5717404" y="2220506"/>
              <a:ext cx="324000" cy="180000"/>
              <a:chOff x="5684748" y="2645034"/>
              <a:chExt cx="324000" cy="180000"/>
            </a:xfrm>
          </p:grpSpPr>
          <p:cxnSp>
            <p:nvCxnSpPr>
              <p:cNvPr id="99" name="Straight Connector 98"/>
              <p:cNvCxnSpPr>
                <a:cxnSpLocks noChangeAspect="1"/>
              </p:cNvCxnSpPr>
              <p:nvPr/>
            </p:nvCxnSpPr>
            <p:spPr>
              <a:xfrm flipH="1">
                <a:off x="5684748" y="2645034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>
                <a:cxnSpLocks/>
              </p:cNvCxnSpPr>
              <p:nvPr/>
            </p:nvCxnSpPr>
            <p:spPr>
              <a:xfrm flipH="1">
                <a:off x="5864748" y="2645034"/>
                <a:ext cx="14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95" name="Straight Connector 94"/>
          <p:cNvCxnSpPr>
            <a:cxnSpLocks/>
          </p:cNvCxnSpPr>
          <p:nvPr/>
        </p:nvCxnSpPr>
        <p:spPr>
          <a:xfrm flipH="1">
            <a:off x="1914643" y="2593965"/>
            <a:ext cx="648000" cy="18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1844480" y="3236771"/>
            <a:ext cx="155121" cy="1551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6" name="TextBox 65"/>
          <p:cNvSpPr txBox="1"/>
          <p:nvPr/>
        </p:nvSpPr>
        <p:spPr>
          <a:xfrm>
            <a:off x="1700636" y="4413831"/>
            <a:ext cx="5544000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18000" rIns="18000" rtlCol="0">
            <a:spAutoFit/>
          </a:bodyPr>
          <a:lstStyle/>
          <a:p>
            <a:r>
              <a:rPr lang="sv-SE" sz="1200" dirty="0" smtClean="0">
                <a:latin typeface="+mn-lt"/>
              </a:rPr>
              <a:t>16:0  15:0  14:0  13:0  12:0 11:0 10:0  9:0   8:0   7:0    6:0   5:0    4:0   3:0    2:0   1:0    0:0</a:t>
            </a:r>
            <a:endParaRPr lang="sv-SE" sz="1200" dirty="0">
              <a:latin typeface="+mn-lt"/>
            </a:endParaRPr>
          </a:p>
        </p:txBody>
      </p:sp>
      <p:sp>
        <p:nvSpPr>
          <p:cNvPr id="68" name="Flowchart: Alternate Process 67"/>
          <p:cNvSpPr/>
          <p:nvPr/>
        </p:nvSpPr>
        <p:spPr>
          <a:xfrm>
            <a:off x="1700636" y="1765121"/>
            <a:ext cx="5544000" cy="277586"/>
          </a:xfrm>
          <a:prstGeom prst="flowChartAlternateProcess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36000" rIns="18000" bIns="36000" rtlCol="0" anchor="ctr"/>
          <a:lstStyle/>
          <a:p>
            <a:r>
              <a:rPr lang="sv-SE" sz="1200" dirty="0" smtClean="0">
                <a:solidFill>
                  <a:schemeClr val="tx1"/>
                </a:solidFill>
              </a:rPr>
              <a:t>16     15     14    </a:t>
            </a:r>
            <a:r>
              <a:rPr lang="sv-SE" sz="1200" dirty="0">
                <a:solidFill>
                  <a:schemeClr val="tx1"/>
                </a:solidFill>
              </a:rPr>
              <a:t>13  </a:t>
            </a:r>
            <a:r>
              <a:rPr lang="sv-SE" sz="1200" dirty="0" smtClean="0">
                <a:solidFill>
                  <a:schemeClr val="tx1"/>
                </a:solidFill>
              </a:rPr>
              <a:t>   12     11    </a:t>
            </a:r>
            <a:r>
              <a:rPr lang="sv-SE" sz="1200" dirty="0">
                <a:solidFill>
                  <a:schemeClr val="tx1"/>
                </a:solidFill>
              </a:rPr>
              <a:t>10  </a:t>
            </a:r>
            <a:r>
              <a:rPr lang="sv-SE" sz="1200" dirty="0" smtClean="0">
                <a:solidFill>
                  <a:schemeClr val="tx1"/>
                </a:solidFill>
              </a:rPr>
              <a:t>    </a:t>
            </a:r>
            <a:r>
              <a:rPr lang="sv-SE" sz="1200" dirty="0">
                <a:solidFill>
                  <a:schemeClr val="tx1"/>
                </a:solidFill>
              </a:rPr>
              <a:t>9   </a:t>
            </a:r>
            <a:r>
              <a:rPr lang="sv-SE" sz="1200" dirty="0" smtClean="0">
                <a:solidFill>
                  <a:schemeClr val="tx1"/>
                </a:solidFill>
              </a:rPr>
              <a:t>    </a:t>
            </a:r>
            <a:r>
              <a:rPr lang="sv-SE" sz="1200" dirty="0">
                <a:solidFill>
                  <a:schemeClr val="tx1"/>
                </a:solidFill>
              </a:rPr>
              <a:t>8   </a:t>
            </a:r>
            <a:r>
              <a:rPr lang="sv-SE" sz="1200" dirty="0" smtClean="0">
                <a:solidFill>
                  <a:schemeClr val="tx1"/>
                </a:solidFill>
              </a:rPr>
              <a:t>    </a:t>
            </a:r>
            <a:r>
              <a:rPr lang="sv-SE" sz="1200" dirty="0">
                <a:solidFill>
                  <a:schemeClr val="tx1"/>
                </a:solidFill>
              </a:rPr>
              <a:t>7    </a:t>
            </a:r>
            <a:r>
              <a:rPr lang="sv-SE" sz="1200" dirty="0" smtClean="0">
                <a:solidFill>
                  <a:schemeClr val="tx1"/>
                </a:solidFill>
              </a:rPr>
              <a:t>   </a:t>
            </a:r>
            <a:r>
              <a:rPr lang="sv-SE" sz="1200" dirty="0">
                <a:solidFill>
                  <a:schemeClr val="tx1"/>
                </a:solidFill>
              </a:rPr>
              <a:t>6   </a:t>
            </a:r>
            <a:r>
              <a:rPr lang="sv-SE" sz="1200" dirty="0" smtClean="0">
                <a:solidFill>
                  <a:schemeClr val="tx1"/>
                </a:solidFill>
              </a:rPr>
              <a:t>   </a:t>
            </a:r>
            <a:r>
              <a:rPr lang="sv-SE" sz="1200" dirty="0">
                <a:solidFill>
                  <a:schemeClr val="tx1"/>
                </a:solidFill>
              </a:rPr>
              <a:t>5   </a:t>
            </a:r>
            <a:r>
              <a:rPr lang="sv-SE" sz="1200" dirty="0" smtClean="0">
                <a:solidFill>
                  <a:schemeClr val="tx1"/>
                </a:solidFill>
              </a:rPr>
              <a:t>    </a:t>
            </a:r>
            <a:r>
              <a:rPr lang="sv-SE" sz="1200" dirty="0">
                <a:solidFill>
                  <a:schemeClr val="tx1"/>
                </a:solidFill>
              </a:rPr>
              <a:t>4   </a:t>
            </a:r>
            <a:r>
              <a:rPr lang="sv-SE" sz="1200" dirty="0" smtClean="0">
                <a:solidFill>
                  <a:schemeClr val="tx1"/>
                </a:solidFill>
              </a:rPr>
              <a:t>    </a:t>
            </a:r>
            <a:r>
              <a:rPr lang="sv-SE" sz="1200" dirty="0">
                <a:solidFill>
                  <a:schemeClr val="tx1"/>
                </a:solidFill>
              </a:rPr>
              <a:t>3  </a:t>
            </a:r>
            <a:r>
              <a:rPr lang="sv-SE" sz="1200" dirty="0" smtClean="0">
                <a:solidFill>
                  <a:schemeClr val="tx1"/>
                </a:solidFill>
              </a:rPr>
              <a:t>     </a:t>
            </a:r>
            <a:r>
              <a:rPr lang="sv-SE" sz="1200" dirty="0">
                <a:solidFill>
                  <a:schemeClr val="tx1"/>
                </a:solidFill>
              </a:rPr>
              <a:t>2  </a:t>
            </a:r>
            <a:r>
              <a:rPr lang="sv-SE" sz="1200" dirty="0" smtClean="0">
                <a:solidFill>
                  <a:schemeClr val="tx1"/>
                </a:solidFill>
              </a:rPr>
              <a:t>     1←CIN</a:t>
            </a:r>
            <a:endParaRPr lang="sv-SE" sz="1200" dirty="0">
              <a:solidFill>
                <a:schemeClr val="tx1"/>
              </a:solidFill>
            </a:endParaRPr>
          </a:p>
        </p:txBody>
      </p:sp>
      <p:grpSp>
        <p:nvGrpSpPr>
          <p:cNvPr id="129" name="Group 128"/>
          <p:cNvGrpSpPr/>
          <p:nvPr/>
        </p:nvGrpSpPr>
        <p:grpSpPr>
          <a:xfrm>
            <a:off x="6283679" y="2220506"/>
            <a:ext cx="388022" cy="245121"/>
            <a:chOff x="6283679" y="2220506"/>
            <a:chExt cx="388022" cy="245121"/>
          </a:xfrm>
        </p:grpSpPr>
        <p:grpSp>
          <p:nvGrpSpPr>
            <p:cNvPr id="33" name="Group 32"/>
            <p:cNvGrpSpPr/>
            <p:nvPr/>
          </p:nvGrpSpPr>
          <p:grpSpPr>
            <a:xfrm>
              <a:off x="6347701" y="2220506"/>
              <a:ext cx="324000" cy="180000"/>
              <a:chOff x="5684748" y="2645034"/>
              <a:chExt cx="324000" cy="180000"/>
            </a:xfrm>
          </p:grpSpPr>
          <p:cxnSp>
            <p:nvCxnSpPr>
              <p:cNvPr id="97" name="Straight Connector 96"/>
              <p:cNvCxnSpPr>
                <a:cxnSpLocks noChangeAspect="1"/>
              </p:cNvCxnSpPr>
              <p:nvPr/>
            </p:nvCxnSpPr>
            <p:spPr>
              <a:xfrm flipH="1">
                <a:off x="5684748" y="2645034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>
                <a:cxnSpLocks/>
              </p:cNvCxnSpPr>
              <p:nvPr/>
            </p:nvCxnSpPr>
            <p:spPr>
              <a:xfrm flipH="1">
                <a:off x="5864748" y="2645034"/>
                <a:ext cx="14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0" name="Rectangle 79"/>
            <p:cNvSpPr/>
            <p:nvPr/>
          </p:nvSpPr>
          <p:spPr>
            <a:xfrm>
              <a:off x="6283679" y="2310506"/>
              <a:ext cx="155121" cy="155121"/>
            </a:xfrm>
            <a:prstGeom prst="rect">
              <a:avLst/>
            </a:prstGeom>
            <a:solidFill>
              <a:srgbClr val="7F7F7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179" name="Rectangle 178"/>
          <p:cNvSpPr/>
          <p:nvPr/>
        </p:nvSpPr>
        <p:spPr>
          <a:xfrm>
            <a:off x="7229365" y="2125840"/>
            <a:ext cx="169692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dirty="0" smtClean="0">
                <a:latin typeface="+mn-lt"/>
              </a:rPr>
              <a:t>Logic levels L=4</a:t>
            </a:r>
          </a:p>
          <a:p>
            <a:r>
              <a:rPr lang="sv-SE" dirty="0" smtClean="0">
                <a:latin typeface="+mn-lt"/>
              </a:rPr>
              <a:t>Extra levels </a:t>
            </a:r>
            <a:r>
              <a:rPr lang="sv-SE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sv-SE" dirty="0" smtClean="0">
                <a:latin typeface="+mn-lt"/>
              </a:rPr>
              <a:t>=0</a:t>
            </a:r>
          </a:p>
          <a:p>
            <a:r>
              <a:rPr lang="sv-SE" dirty="0" smtClean="0">
                <a:latin typeface="+mn-lt"/>
              </a:rPr>
              <a:t>Fanout 2</a:t>
            </a:r>
            <a:r>
              <a:rPr lang="sv-SE" i="1" baseline="30000" dirty="0" smtClean="0">
                <a:latin typeface="+mn-lt"/>
              </a:rPr>
              <a:t>f</a:t>
            </a:r>
            <a:r>
              <a:rPr lang="sv-SE" dirty="0" smtClean="0">
                <a:latin typeface="+mn-lt"/>
              </a:rPr>
              <a:t>+1=2</a:t>
            </a:r>
          </a:p>
          <a:p>
            <a:r>
              <a:rPr lang="sv-SE" i="1" dirty="0" smtClean="0">
                <a:latin typeface="+mn-lt"/>
              </a:rPr>
              <a:t>f</a:t>
            </a:r>
            <a:r>
              <a:rPr lang="sv-SE" dirty="0" smtClean="0">
                <a:latin typeface="+mn-lt"/>
              </a:rPr>
              <a:t>=0</a:t>
            </a:r>
          </a:p>
          <a:p>
            <a:r>
              <a:rPr lang="sv-SE" dirty="0" smtClean="0">
                <a:latin typeface="+mn-lt"/>
              </a:rPr>
              <a:t>Wire tracks 2</a:t>
            </a:r>
            <a:r>
              <a:rPr lang="sv-SE" i="1" baseline="30000" dirty="0" smtClean="0">
                <a:latin typeface="+mn-lt"/>
              </a:rPr>
              <a:t>t</a:t>
            </a:r>
            <a:r>
              <a:rPr lang="sv-SE" dirty="0" smtClean="0">
                <a:latin typeface="+mn-lt"/>
              </a:rPr>
              <a:t>=8</a:t>
            </a:r>
          </a:p>
          <a:p>
            <a:r>
              <a:rPr lang="sv-SE" i="1" dirty="0" smtClean="0">
                <a:latin typeface="+mn-lt"/>
              </a:rPr>
              <a:t>t</a:t>
            </a:r>
            <a:r>
              <a:rPr lang="sv-SE" dirty="0" smtClean="0">
                <a:latin typeface="+mn-lt"/>
              </a:rPr>
              <a:t>=3</a:t>
            </a:r>
          </a:p>
          <a:p>
            <a:r>
              <a:rPr lang="sv-SE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l+f+t=L</a:t>
            </a:r>
            <a:r>
              <a:rPr lang="sv-S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-1=3</a:t>
            </a:r>
          </a:p>
          <a:p>
            <a:r>
              <a:rPr lang="sv-S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(0, 0, 3)</a:t>
            </a:r>
            <a:endParaRPr lang="sv-SE" dirty="0"/>
          </a:p>
          <a:p>
            <a:endParaRPr lang="sv-SE" dirty="0">
              <a:latin typeface="+mn-lt"/>
            </a:endParaRPr>
          </a:p>
        </p:txBody>
      </p:sp>
      <p:grpSp>
        <p:nvGrpSpPr>
          <p:cNvPr id="45" name="Group 44"/>
          <p:cNvGrpSpPr/>
          <p:nvPr/>
        </p:nvGrpSpPr>
        <p:grpSpPr>
          <a:xfrm>
            <a:off x="2154291" y="2220506"/>
            <a:ext cx="4196275" cy="245121"/>
            <a:chOff x="1997529" y="2372906"/>
            <a:chExt cx="4196275" cy="245121"/>
          </a:xfrm>
        </p:grpSpPr>
        <p:grpSp>
          <p:nvGrpSpPr>
            <p:cNvPr id="166" name="Group 165"/>
            <p:cNvGrpSpPr/>
            <p:nvPr/>
          </p:nvGrpSpPr>
          <p:grpSpPr>
            <a:xfrm>
              <a:off x="1997529" y="2372906"/>
              <a:ext cx="397285" cy="245121"/>
              <a:chOff x="1845129" y="2220506"/>
              <a:chExt cx="397285" cy="245121"/>
            </a:xfrm>
          </p:grpSpPr>
          <p:sp>
            <p:nvSpPr>
              <p:cNvPr id="167" name="Rectangle 166"/>
              <p:cNvSpPr/>
              <p:nvPr/>
            </p:nvSpPr>
            <p:spPr>
              <a:xfrm>
                <a:off x="1845129" y="2310506"/>
                <a:ext cx="155121" cy="155121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grpSp>
            <p:nvGrpSpPr>
              <p:cNvPr id="168" name="Group 167"/>
              <p:cNvGrpSpPr/>
              <p:nvPr/>
            </p:nvGrpSpPr>
            <p:grpSpPr>
              <a:xfrm>
                <a:off x="1918414" y="2220506"/>
                <a:ext cx="324000" cy="180000"/>
                <a:chOff x="1910250" y="2645034"/>
                <a:chExt cx="324000" cy="180000"/>
              </a:xfrm>
            </p:grpSpPr>
            <p:cxnSp>
              <p:nvCxnSpPr>
                <p:cNvPr id="169" name="Straight Connector 168"/>
                <p:cNvCxnSpPr>
                  <a:cxnSpLocks noChangeAspect="1"/>
                </p:cNvCxnSpPr>
                <p:nvPr/>
              </p:nvCxnSpPr>
              <p:spPr>
                <a:xfrm flipH="1">
                  <a:off x="1910250" y="2645034"/>
                  <a:ext cx="180000" cy="1800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" name="Straight Connector 169"/>
                <p:cNvCxnSpPr>
                  <a:cxnSpLocks/>
                </p:cNvCxnSpPr>
                <p:nvPr/>
              </p:nvCxnSpPr>
              <p:spPr>
                <a:xfrm flipH="1">
                  <a:off x="2090250" y="2645034"/>
                  <a:ext cx="1440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80" name="Group 179"/>
            <p:cNvGrpSpPr/>
            <p:nvPr/>
          </p:nvGrpSpPr>
          <p:grpSpPr>
            <a:xfrm>
              <a:off x="2635686" y="2372906"/>
              <a:ext cx="389121" cy="245121"/>
              <a:chOff x="2483286" y="2220506"/>
              <a:chExt cx="389121" cy="245121"/>
            </a:xfrm>
          </p:grpSpPr>
          <p:sp>
            <p:nvSpPr>
              <p:cNvPr id="181" name="Rectangle 180"/>
              <p:cNvSpPr/>
              <p:nvPr/>
            </p:nvSpPr>
            <p:spPr>
              <a:xfrm>
                <a:off x="2483286" y="2310506"/>
                <a:ext cx="155121" cy="155121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grpSp>
            <p:nvGrpSpPr>
              <p:cNvPr id="182" name="Group 181"/>
              <p:cNvGrpSpPr/>
              <p:nvPr/>
            </p:nvGrpSpPr>
            <p:grpSpPr>
              <a:xfrm>
                <a:off x="2548407" y="2220506"/>
                <a:ext cx="324000" cy="180000"/>
                <a:chOff x="2540243" y="2645034"/>
                <a:chExt cx="324000" cy="180000"/>
              </a:xfrm>
            </p:grpSpPr>
            <p:cxnSp>
              <p:nvCxnSpPr>
                <p:cNvPr id="183" name="Straight Connector 182"/>
                <p:cNvCxnSpPr>
                  <a:cxnSpLocks noChangeAspect="1"/>
                </p:cNvCxnSpPr>
                <p:nvPr/>
              </p:nvCxnSpPr>
              <p:spPr>
                <a:xfrm flipH="1">
                  <a:off x="2540243" y="2645034"/>
                  <a:ext cx="180000" cy="1800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4" name="Straight Connector 183"/>
                <p:cNvCxnSpPr>
                  <a:cxnSpLocks/>
                </p:cNvCxnSpPr>
                <p:nvPr/>
              </p:nvCxnSpPr>
              <p:spPr>
                <a:xfrm flipH="1">
                  <a:off x="2720243" y="2645034"/>
                  <a:ext cx="1440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85" name="Group 184"/>
            <p:cNvGrpSpPr/>
            <p:nvPr/>
          </p:nvGrpSpPr>
          <p:grpSpPr>
            <a:xfrm>
              <a:off x="3264314" y="2372906"/>
              <a:ext cx="383853" cy="245121"/>
              <a:chOff x="3111914" y="2220506"/>
              <a:chExt cx="383853" cy="245121"/>
            </a:xfrm>
          </p:grpSpPr>
          <p:sp>
            <p:nvSpPr>
              <p:cNvPr id="186" name="Rectangle 185"/>
              <p:cNvSpPr/>
              <p:nvPr/>
            </p:nvSpPr>
            <p:spPr>
              <a:xfrm>
                <a:off x="3111914" y="2310506"/>
                <a:ext cx="155121" cy="155121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grpSp>
            <p:nvGrpSpPr>
              <p:cNvPr id="187" name="Group 186"/>
              <p:cNvGrpSpPr/>
              <p:nvPr/>
            </p:nvGrpSpPr>
            <p:grpSpPr>
              <a:xfrm>
                <a:off x="3171767" y="2220506"/>
                <a:ext cx="324000" cy="180000"/>
                <a:chOff x="3171767" y="2645034"/>
                <a:chExt cx="324000" cy="180000"/>
              </a:xfrm>
            </p:grpSpPr>
            <p:cxnSp>
              <p:nvCxnSpPr>
                <p:cNvPr id="188" name="Straight Connector 187"/>
                <p:cNvCxnSpPr>
                  <a:cxnSpLocks noChangeAspect="1"/>
                </p:cNvCxnSpPr>
                <p:nvPr/>
              </p:nvCxnSpPr>
              <p:spPr>
                <a:xfrm flipH="1">
                  <a:off x="3171767" y="2645034"/>
                  <a:ext cx="180000" cy="1800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9" name="Straight Connector 188"/>
                <p:cNvCxnSpPr>
                  <a:cxnSpLocks/>
                </p:cNvCxnSpPr>
                <p:nvPr/>
              </p:nvCxnSpPr>
              <p:spPr>
                <a:xfrm flipH="1">
                  <a:off x="3351767" y="2645034"/>
                  <a:ext cx="1440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90" name="Group 189"/>
            <p:cNvGrpSpPr/>
            <p:nvPr/>
          </p:nvGrpSpPr>
          <p:grpSpPr>
            <a:xfrm>
              <a:off x="3902471" y="2372906"/>
              <a:ext cx="383853" cy="245121"/>
              <a:chOff x="3750071" y="2220506"/>
              <a:chExt cx="383853" cy="245121"/>
            </a:xfrm>
          </p:grpSpPr>
          <p:sp>
            <p:nvSpPr>
              <p:cNvPr id="191" name="Rectangle 190"/>
              <p:cNvSpPr/>
              <p:nvPr/>
            </p:nvSpPr>
            <p:spPr>
              <a:xfrm>
                <a:off x="3750071" y="2310506"/>
                <a:ext cx="155121" cy="155121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grpSp>
            <p:nvGrpSpPr>
              <p:cNvPr id="192" name="Group 191"/>
              <p:cNvGrpSpPr/>
              <p:nvPr/>
            </p:nvGrpSpPr>
            <p:grpSpPr>
              <a:xfrm>
                <a:off x="3809924" y="2220506"/>
                <a:ext cx="324000" cy="180000"/>
                <a:chOff x="3801760" y="2645034"/>
                <a:chExt cx="324000" cy="180000"/>
              </a:xfrm>
            </p:grpSpPr>
            <p:cxnSp>
              <p:nvCxnSpPr>
                <p:cNvPr id="193" name="Straight Connector 192"/>
                <p:cNvCxnSpPr>
                  <a:cxnSpLocks noChangeAspect="1"/>
                </p:cNvCxnSpPr>
                <p:nvPr/>
              </p:nvCxnSpPr>
              <p:spPr>
                <a:xfrm flipH="1">
                  <a:off x="3801760" y="2645034"/>
                  <a:ext cx="180000" cy="1800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Straight Connector 193"/>
                <p:cNvCxnSpPr>
                  <a:cxnSpLocks/>
                </p:cNvCxnSpPr>
                <p:nvPr/>
              </p:nvCxnSpPr>
              <p:spPr>
                <a:xfrm flipH="1">
                  <a:off x="3981760" y="2645034"/>
                  <a:ext cx="1440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95" name="Group 194"/>
            <p:cNvGrpSpPr/>
            <p:nvPr/>
          </p:nvGrpSpPr>
          <p:grpSpPr>
            <a:xfrm>
              <a:off x="4530436" y="2372906"/>
              <a:ext cx="402941" cy="245121"/>
              <a:chOff x="4378036" y="2220506"/>
              <a:chExt cx="402941" cy="245121"/>
            </a:xfrm>
          </p:grpSpPr>
          <p:sp>
            <p:nvSpPr>
              <p:cNvPr id="196" name="Rectangle 195"/>
              <p:cNvSpPr/>
              <p:nvPr/>
            </p:nvSpPr>
            <p:spPr>
              <a:xfrm>
                <a:off x="4378036" y="2310506"/>
                <a:ext cx="155121" cy="155121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grpSp>
            <p:nvGrpSpPr>
              <p:cNvPr id="197" name="Group 196"/>
              <p:cNvGrpSpPr/>
              <p:nvPr/>
            </p:nvGrpSpPr>
            <p:grpSpPr>
              <a:xfrm>
                <a:off x="4439559" y="2220506"/>
                <a:ext cx="341418" cy="180000"/>
                <a:chOff x="4423231" y="2645034"/>
                <a:chExt cx="341418" cy="180000"/>
              </a:xfrm>
            </p:grpSpPr>
            <p:cxnSp>
              <p:nvCxnSpPr>
                <p:cNvPr id="198" name="Straight Connector 197"/>
                <p:cNvCxnSpPr>
                  <a:cxnSpLocks noChangeAspect="1"/>
                </p:cNvCxnSpPr>
                <p:nvPr/>
              </p:nvCxnSpPr>
              <p:spPr>
                <a:xfrm flipH="1">
                  <a:off x="4423231" y="2645034"/>
                  <a:ext cx="180000" cy="1800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9" name="Straight Connector 198"/>
                <p:cNvCxnSpPr>
                  <a:cxnSpLocks/>
                </p:cNvCxnSpPr>
                <p:nvPr/>
              </p:nvCxnSpPr>
              <p:spPr>
                <a:xfrm flipH="1">
                  <a:off x="4620649" y="2645034"/>
                  <a:ext cx="1440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00" name="Group 199"/>
            <p:cNvGrpSpPr/>
            <p:nvPr/>
          </p:nvGrpSpPr>
          <p:grpSpPr>
            <a:xfrm>
              <a:off x="5169294" y="2372906"/>
              <a:ext cx="392986" cy="245121"/>
              <a:chOff x="5016894" y="2220506"/>
              <a:chExt cx="392986" cy="245121"/>
            </a:xfrm>
          </p:grpSpPr>
          <p:sp>
            <p:nvSpPr>
              <p:cNvPr id="201" name="Rectangle 200"/>
              <p:cNvSpPr/>
              <p:nvPr/>
            </p:nvSpPr>
            <p:spPr>
              <a:xfrm>
                <a:off x="5016894" y="2310506"/>
                <a:ext cx="155121" cy="155121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grpSp>
            <p:nvGrpSpPr>
              <p:cNvPr id="202" name="Group 201"/>
              <p:cNvGrpSpPr/>
              <p:nvPr/>
            </p:nvGrpSpPr>
            <p:grpSpPr>
              <a:xfrm>
                <a:off x="5085880" y="2220506"/>
                <a:ext cx="324000" cy="180000"/>
                <a:chOff x="5053224" y="2645034"/>
                <a:chExt cx="324000" cy="180000"/>
              </a:xfrm>
            </p:grpSpPr>
            <p:cxnSp>
              <p:nvCxnSpPr>
                <p:cNvPr id="203" name="Straight Connector 202"/>
                <p:cNvCxnSpPr>
                  <a:cxnSpLocks noChangeAspect="1"/>
                </p:cNvCxnSpPr>
                <p:nvPr/>
              </p:nvCxnSpPr>
              <p:spPr>
                <a:xfrm flipH="1">
                  <a:off x="5053224" y="2645034"/>
                  <a:ext cx="180000" cy="1800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" name="Straight Connector 203"/>
                <p:cNvCxnSpPr>
                  <a:cxnSpLocks/>
                </p:cNvCxnSpPr>
                <p:nvPr/>
              </p:nvCxnSpPr>
              <p:spPr>
                <a:xfrm flipH="1">
                  <a:off x="5233224" y="2645034"/>
                  <a:ext cx="1440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05" name="Group 204"/>
            <p:cNvGrpSpPr/>
            <p:nvPr/>
          </p:nvGrpSpPr>
          <p:grpSpPr>
            <a:xfrm>
              <a:off x="5806086" y="2372906"/>
              <a:ext cx="387718" cy="245121"/>
              <a:chOff x="5653686" y="2220506"/>
              <a:chExt cx="387718" cy="245121"/>
            </a:xfrm>
          </p:grpSpPr>
          <p:sp>
            <p:nvSpPr>
              <p:cNvPr id="206" name="Rectangle 205"/>
              <p:cNvSpPr/>
              <p:nvPr/>
            </p:nvSpPr>
            <p:spPr>
              <a:xfrm>
                <a:off x="5653686" y="2310506"/>
                <a:ext cx="155121" cy="155121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grpSp>
            <p:nvGrpSpPr>
              <p:cNvPr id="207" name="Group 206"/>
              <p:cNvGrpSpPr/>
              <p:nvPr/>
            </p:nvGrpSpPr>
            <p:grpSpPr>
              <a:xfrm>
                <a:off x="5717404" y="2220506"/>
                <a:ext cx="324000" cy="180000"/>
                <a:chOff x="5684748" y="2645034"/>
                <a:chExt cx="324000" cy="180000"/>
              </a:xfrm>
            </p:grpSpPr>
            <p:cxnSp>
              <p:nvCxnSpPr>
                <p:cNvPr id="208" name="Straight Connector 207"/>
                <p:cNvCxnSpPr>
                  <a:cxnSpLocks noChangeAspect="1"/>
                </p:cNvCxnSpPr>
                <p:nvPr/>
              </p:nvCxnSpPr>
              <p:spPr>
                <a:xfrm flipH="1">
                  <a:off x="5684748" y="2645034"/>
                  <a:ext cx="180000" cy="1800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" name="Straight Connector 208"/>
                <p:cNvCxnSpPr>
                  <a:cxnSpLocks/>
                </p:cNvCxnSpPr>
                <p:nvPr/>
              </p:nvCxnSpPr>
              <p:spPr>
                <a:xfrm flipH="1">
                  <a:off x="5864748" y="2645034"/>
                  <a:ext cx="1440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211" name="Rectangle 210"/>
          <p:cNvSpPr/>
          <p:nvPr/>
        </p:nvSpPr>
        <p:spPr>
          <a:xfrm>
            <a:off x="2170672" y="2755060"/>
            <a:ext cx="155121" cy="1551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16" name="Rectangle 215"/>
          <p:cNvSpPr/>
          <p:nvPr/>
        </p:nvSpPr>
        <p:spPr>
          <a:xfrm>
            <a:off x="2808829" y="2755060"/>
            <a:ext cx="155121" cy="1551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21" name="Rectangle 220"/>
          <p:cNvSpPr/>
          <p:nvPr/>
        </p:nvSpPr>
        <p:spPr>
          <a:xfrm>
            <a:off x="3437457" y="2755060"/>
            <a:ext cx="155121" cy="1551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26" name="Rectangle 225"/>
          <p:cNvSpPr/>
          <p:nvPr/>
        </p:nvSpPr>
        <p:spPr>
          <a:xfrm>
            <a:off x="4075614" y="2755060"/>
            <a:ext cx="155121" cy="1551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31" name="Rectangle 230"/>
          <p:cNvSpPr/>
          <p:nvPr/>
        </p:nvSpPr>
        <p:spPr>
          <a:xfrm>
            <a:off x="4703579" y="2755060"/>
            <a:ext cx="155121" cy="1551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36" name="Rectangle 235"/>
          <p:cNvSpPr/>
          <p:nvPr/>
        </p:nvSpPr>
        <p:spPr>
          <a:xfrm>
            <a:off x="5342437" y="2755060"/>
            <a:ext cx="155121" cy="1551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77" name="Rectangle 276"/>
          <p:cNvSpPr/>
          <p:nvPr/>
        </p:nvSpPr>
        <p:spPr>
          <a:xfrm>
            <a:off x="2479834" y="2755060"/>
            <a:ext cx="155121" cy="1551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73" name="Rectangle 272"/>
          <p:cNvSpPr/>
          <p:nvPr/>
        </p:nvSpPr>
        <p:spPr>
          <a:xfrm>
            <a:off x="3117991" y="2755060"/>
            <a:ext cx="155121" cy="1551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69" name="Rectangle 268"/>
          <p:cNvSpPr/>
          <p:nvPr/>
        </p:nvSpPr>
        <p:spPr>
          <a:xfrm>
            <a:off x="3746619" y="2755060"/>
            <a:ext cx="155121" cy="1551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65" name="Rectangle 264"/>
          <p:cNvSpPr/>
          <p:nvPr/>
        </p:nvSpPr>
        <p:spPr>
          <a:xfrm>
            <a:off x="4384776" y="2755060"/>
            <a:ext cx="155121" cy="1551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61" name="Rectangle 260"/>
          <p:cNvSpPr/>
          <p:nvPr/>
        </p:nvSpPr>
        <p:spPr>
          <a:xfrm>
            <a:off x="5012741" y="2755060"/>
            <a:ext cx="155121" cy="1551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50" name="Group 49"/>
          <p:cNvGrpSpPr/>
          <p:nvPr/>
        </p:nvGrpSpPr>
        <p:grpSpPr>
          <a:xfrm>
            <a:off x="2241483" y="2592715"/>
            <a:ext cx="4446990" cy="180000"/>
            <a:chOff x="1877383" y="4882832"/>
            <a:chExt cx="4446990" cy="180000"/>
          </a:xfrm>
        </p:grpSpPr>
        <p:cxnSp>
          <p:nvCxnSpPr>
            <p:cNvPr id="213" name="Straight Connector 212"/>
            <p:cNvCxnSpPr>
              <a:cxnSpLocks/>
            </p:cNvCxnSpPr>
            <p:nvPr/>
          </p:nvCxnSpPr>
          <p:spPr>
            <a:xfrm flipH="1">
              <a:off x="1877383" y="4882832"/>
              <a:ext cx="648000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>
              <a:cxnSpLocks/>
            </p:cNvCxnSpPr>
            <p:nvPr/>
          </p:nvCxnSpPr>
          <p:spPr>
            <a:xfrm flipH="1">
              <a:off x="2516085" y="4882832"/>
              <a:ext cx="648000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>
              <a:cxnSpLocks/>
            </p:cNvCxnSpPr>
            <p:nvPr/>
          </p:nvCxnSpPr>
          <p:spPr>
            <a:xfrm flipH="1">
              <a:off x="3139445" y="4882832"/>
              <a:ext cx="648000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>
              <a:cxnSpLocks/>
            </p:cNvCxnSpPr>
            <p:nvPr/>
          </p:nvCxnSpPr>
          <p:spPr>
            <a:xfrm flipH="1">
              <a:off x="3777602" y="4882832"/>
              <a:ext cx="648000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3" name="Straight Connector 232"/>
            <p:cNvCxnSpPr>
              <a:cxnSpLocks/>
            </p:cNvCxnSpPr>
            <p:nvPr/>
          </p:nvCxnSpPr>
          <p:spPr>
            <a:xfrm flipH="1">
              <a:off x="4407237" y="4882832"/>
              <a:ext cx="648000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>
              <a:cxnSpLocks/>
            </p:cNvCxnSpPr>
            <p:nvPr/>
          </p:nvCxnSpPr>
          <p:spPr>
            <a:xfrm flipH="1">
              <a:off x="5036140" y="4882832"/>
              <a:ext cx="648000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>
              <a:cxnSpLocks/>
            </p:cNvCxnSpPr>
            <p:nvPr/>
          </p:nvCxnSpPr>
          <p:spPr>
            <a:xfrm flipH="1">
              <a:off x="5676373" y="4882832"/>
              <a:ext cx="648000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9" name="Straight Connector 278"/>
            <p:cNvCxnSpPr>
              <a:cxnSpLocks/>
            </p:cNvCxnSpPr>
            <p:nvPr/>
          </p:nvCxnSpPr>
          <p:spPr>
            <a:xfrm flipH="1">
              <a:off x="2195254" y="4882832"/>
              <a:ext cx="648000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5" name="Straight Connector 274"/>
            <p:cNvCxnSpPr>
              <a:cxnSpLocks/>
            </p:cNvCxnSpPr>
            <p:nvPr/>
          </p:nvCxnSpPr>
          <p:spPr>
            <a:xfrm flipH="1">
              <a:off x="2816538" y="4882832"/>
              <a:ext cx="648000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>
              <a:cxnSpLocks/>
            </p:cNvCxnSpPr>
            <p:nvPr/>
          </p:nvCxnSpPr>
          <p:spPr>
            <a:xfrm flipH="1">
              <a:off x="3448607" y="4882832"/>
              <a:ext cx="648000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>
              <a:cxnSpLocks/>
            </p:cNvCxnSpPr>
            <p:nvPr/>
          </p:nvCxnSpPr>
          <p:spPr>
            <a:xfrm flipH="1">
              <a:off x="4086764" y="4882832"/>
              <a:ext cx="648000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3" name="Straight Connector 262"/>
            <p:cNvCxnSpPr>
              <a:cxnSpLocks/>
            </p:cNvCxnSpPr>
            <p:nvPr/>
          </p:nvCxnSpPr>
          <p:spPr>
            <a:xfrm flipH="1">
              <a:off x="4716399" y="4882832"/>
              <a:ext cx="648000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>
              <a:cxnSpLocks/>
            </p:cNvCxnSpPr>
            <p:nvPr/>
          </p:nvCxnSpPr>
          <p:spPr>
            <a:xfrm flipH="1">
              <a:off x="5354011" y="4882832"/>
              <a:ext cx="648000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1" name="Rectangle 240"/>
          <p:cNvSpPr/>
          <p:nvPr/>
        </p:nvSpPr>
        <p:spPr>
          <a:xfrm>
            <a:off x="5979229" y="2755060"/>
            <a:ext cx="155121" cy="155121"/>
          </a:xfrm>
          <a:prstGeom prst="rect">
            <a:avLst/>
          </a:prstGeom>
          <a:solidFill>
            <a:srgbClr val="7F7F7F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57" name="Rectangle 256"/>
          <p:cNvSpPr/>
          <p:nvPr/>
        </p:nvSpPr>
        <p:spPr>
          <a:xfrm>
            <a:off x="5651599" y="2755060"/>
            <a:ext cx="155121" cy="155121"/>
          </a:xfrm>
          <a:prstGeom prst="rect">
            <a:avLst/>
          </a:prstGeom>
          <a:solidFill>
            <a:srgbClr val="7F7F7F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82" name="Rectangle 281"/>
          <p:cNvSpPr/>
          <p:nvPr/>
        </p:nvSpPr>
        <p:spPr>
          <a:xfrm>
            <a:off x="2166310" y="3236771"/>
            <a:ext cx="155121" cy="1551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83" name="Rectangle 282"/>
          <p:cNvSpPr/>
          <p:nvPr/>
        </p:nvSpPr>
        <p:spPr>
          <a:xfrm>
            <a:off x="2804467" y="3236771"/>
            <a:ext cx="155121" cy="1551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84" name="Rectangle 283"/>
          <p:cNvSpPr/>
          <p:nvPr/>
        </p:nvSpPr>
        <p:spPr>
          <a:xfrm>
            <a:off x="3433095" y="3236771"/>
            <a:ext cx="155121" cy="1551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85" name="Rectangle 284"/>
          <p:cNvSpPr/>
          <p:nvPr/>
        </p:nvSpPr>
        <p:spPr>
          <a:xfrm>
            <a:off x="4071252" y="3236771"/>
            <a:ext cx="155121" cy="1551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88" name="Rectangle 287"/>
          <p:cNvSpPr/>
          <p:nvPr/>
        </p:nvSpPr>
        <p:spPr>
          <a:xfrm>
            <a:off x="2475472" y="3236771"/>
            <a:ext cx="155121" cy="1551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89" name="Rectangle 288"/>
          <p:cNvSpPr/>
          <p:nvPr/>
        </p:nvSpPr>
        <p:spPr>
          <a:xfrm>
            <a:off x="3113629" y="3236771"/>
            <a:ext cx="155121" cy="1551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90" name="Rectangle 289"/>
          <p:cNvSpPr/>
          <p:nvPr/>
        </p:nvSpPr>
        <p:spPr>
          <a:xfrm>
            <a:off x="3742257" y="3236771"/>
            <a:ext cx="155121" cy="1551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52" name="Group 51"/>
          <p:cNvGrpSpPr/>
          <p:nvPr/>
        </p:nvGrpSpPr>
        <p:grpSpPr>
          <a:xfrm>
            <a:off x="1946393" y="3006258"/>
            <a:ext cx="4741119" cy="252000"/>
            <a:chOff x="1946393" y="3058512"/>
            <a:chExt cx="4741119" cy="252000"/>
          </a:xfrm>
        </p:grpSpPr>
        <p:cxnSp>
          <p:nvCxnSpPr>
            <p:cNvPr id="297" name="Straight Connector 296"/>
            <p:cNvCxnSpPr>
              <a:cxnSpLocks/>
            </p:cNvCxnSpPr>
            <p:nvPr/>
          </p:nvCxnSpPr>
          <p:spPr>
            <a:xfrm flipH="1">
              <a:off x="2267224" y="3058512"/>
              <a:ext cx="1260000" cy="252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>
              <a:cxnSpLocks/>
            </p:cNvCxnSpPr>
            <p:nvPr/>
          </p:nvCxnSpPr>
          <p:spPr>
            <a:xfrm flipH="1">
              <a:off x="2890584" y="3058512"/>
              <a:ext cx="1260000" cy="252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>
              <a:cxnSpLocks/>
            </p:cNvCxnSpPr>
            <p:nvPr/>
          </p:nvCxnSpPr>
          <p:spPr>
            <a:xfrm flipH="1">
              <a:off x="3528741" y="3058512"/>
              <a:ext cx="1260000" cy="252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0" name="Straight Connector 299"/>
            <p:cNvCxnSpPr>
              <a:cxnSpLocks/>
            </p:cNvCxnSpPr>
            <p:nvPr/>
          </p:nvCxnSpPr>
          <p:spPr>
            <a:xfrm flipH="1">
              <a:off x="4158376" y="3058512"/>
              <a:ext cx="1260000" cy="252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1" name="Straight Connector 300"/>
            <p:cNvCxnSpPr>
              <a:cxnSpLocks/>
            </p:cNvCxnSpPr>
            <p:nvPr/>
          </p:nvCxnSpPr>
          <p:spPr>
            <a:xfrm flipH="1">
              <a:off x="4787279" y="3058512"/>
              <a:ext cx="1260000" cy="252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>
              <a:cxnSpLocks/>
            </p:cNvCxnSpPr>
            <p:nvPr/>
          </p:nvCxnSpPr>
          <p:spPr>
            <a:xfrm flipH="1">
              <a:off x="5427512" y="3058512"/>
              <a:ext cx="1260000" cy="252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3" name="Straight Connector 302"/>
            <p:cNvCxnSpPr>
              <a:cxnSpLocks/>
            </p:cNvCxnSpPr>
            <p:nvPr/>
          </p:nvCxnSpPr>
          <p:spPr>
            <a:xfrm flipH="1">
              <a:off x="1946393" y="3058512"/>
              <a:ext cx="1260000" cy="252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4" name="Straight Connector 303"/>
            <p:cNvCxnSpPr>
              <a:cxnSpLocks/>
            </p:cNvCxnSpPr>
            <p:nvPr/>
          </p:nvCxnSpPr>
          <p:spPr>
            <a:xfrm flipH="1">
              <a:off x="2567677" y="3058512"/>
              <a:ext cx="1260000" cy="252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5" name="Straight Connector 304"/>
            <p:cNvCxnSpPr>
              <a:cxnSpLocks/>
            </p:cNvCxnSpPr>
            <p:nvPr/>
          </p:nvCxnSpPr>
          <p:spPr>
            <a:xfrm flipH="1">
              <a:off x="3199746" y="3058512"/>
              <a:ext cx="1260000" cy="252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6" name="Straight Connector 305"/>
            <p:cNvCxnSpPr>
              <a:cxnSpLocks/>
            </p:cNvCxnSpPr>
            <p:nvPr/>
          </p:nvCxnSpPr>
          <p:spPr>
            <a:xfrm flipH="1">
              <a:off x="3837903" y="3058512"/>
              <a:ext cx="1260000" cy="252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>
              <a:cxnSpLocks/>
            </p:cNvCxnSpPr>
            <p:nvPr/>
          </p:nvCxnSpPr>
          <p:spPr>
            <a:xfrm flipH="1">
              <a:off x="4467538" y="3058512"/>
              <a:ext cx="1260000" cy="252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8" name="Straight Connector 307"/>
            <p:cNvCxnSpPr>
              <a:cxnSpLocks/>
            </p:cNvCxnSpPr>
            <p:nvPr/>
          </p:nvCxnSpPr>
          <p:spPr>
            <a:xfrm flipH="1">
              <a:off x="5105150" y="3058512"/>
              <a:ext cx="1260000" cy="252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6" name="Rectangle 285"/>
          <p:cNvSpPr/>
          <p:nvPr/>
        </p:nvSpPr>
        <p:spPr>
          <a:xfrm>
            <a:off x="4699217" y="3236771"/>
            <a:ext cx="155121" cy="155121"/>
          </a:xfrm>
          <a:prstGeom prst="rect">
            <a:avLst/>
          </a:prstGeom>
          <a:solidFill>
            <a:srgbClr val="7F7F7F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87" name="Rectangle 286"/>
          <p:cNvSpPr/>
          <p:nvPr/>
        </p:nvSpPr>
        <p:spPr>
          <a:xfrm>
            <a:off x="5338075" y="3236771"/>
            <a:ext cx="155121" cy="155121"/>
          </a:xfrm>
          <a:prstGeom prst="rect">
            <a:avLst/>
          </a:prstGeom>
          <a:solidFill>
            <a:srgbClr val="7F7F7F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91" name="Rectangle 290"/>
          <p:cNvSpPr/>
          <p:nvPr/>
        </p:nvSpPr>
        <p:spPr>
          <a:xfrm>
            <a:off x="4380414" y="3236771"/>
            <a:ext cx="155121" cy="155121"/>
          </a:xfrm>
          <a:prstGeom prst="rect">
            <a:avLst/>
          </a:prstGeom>
          <a:solidFill>
            <a:srgbClr val="7F7F7F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92" name="Rectangle 291"/>
          <p:cNvSpPr/>
          <p:nvPr/>
        </p:nvSpPr>
        <p:spPr>
          <a:xfrm>
            <a:off x="5008379" y="3236771"/>
            <a:ext cx="155121" cy="155121"/>
          </a:xfrm>
          <a:prstGeom prst="rect">
            <a:avLst/>
          </a:prstGeom>
          <a:solidFill>
            <a:srgbClr val="7F7F7F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323" name="Straight Connector 322"/>
          <p:cNvCxnSpPr>
            <a:cxnSpLocks/>
          </p:cNvCxnSpPr>
          <p:nvPr/>
        </p:nvCxnSpPr>
        <p:spPr>
          <a:xfrm flipH="1">
            <a:off x="2288989" y="3498309"/>
            <a:ext cx="2520000" cy="46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" name="Straight Connector 323"/>
          <p:cNvCxnSpPr>
            <a:cxnSpLocks/>
          </p:cNvCxnSpPr>
          <p:nvPr/>
        </p:nvCxnSpPr>
        <p:spPr>
          <a:xfrm flipH="1">
            <a:off x="2912349" y="3498309"/>
            <a:ext cx="2520000" cy="46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5" name="Straight Connector 324"/>
          <p:cNvCxnSpPr>
            <a:cxnSpLocks/>
          </p:cNvCxnSpPr>
          <p:nvPr/>
        </p:nvCxnSpPr>
        <p:spPr>
          <a:xfrm flipH="1">
            <a:off x="3550506" y="3498309"/>
            <a:ext cx="2520000" cy="46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6" name="Straight Connector 325"/>
          <p:cNvCxnSpPr>
            <a:cxnSpLocks/>
          </p:cNvCxnSpPr>
          <p:nvPr/>
        </p:nvCxnSpPr>
        <p:spPr>
          <a:xfrm flipH="1">
            <a:off x="4180141" y="3498309"/>
            <a:ext cx="2520000" cy="46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9" name="Straight Connector 328"/>
          <p:cNvCxnSpPr>
            <a:cxnSpLocks/>
          </p:cNvCxnSpPr>
          <p:nvPr/>
        </p:nvCxnSpPr>
        <p:spPr>
          <a:xfrm flipH="1">
            <a:off x="1968158" y="3498309"/>
            <a:ext cx="2520000" cy="46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0" name="Straight Connector 329"/>
          <p:cNvCxnSpPr>
            <a:cxnSpLocks/>
          </p:cNvCxnSpPr>
          <p:nvPr/>
        </p:nvCxnSpPr>
        <p:spPr>
          <a:xfrm flipH="1">
            <a:off x="2589442" y="3498309"/>
            <a:ext cx="2520000" cy="46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1" name="Straight Connector 330"/>
          <p:cNvCxnSpPr>
            <a:cxnSpLocks/>
          </p:cNvCxnSpPr>
          <p:nvPr/>
        </p:nvCxnSpPr>
        <p:spPr>
          <a:xfrm flipH="1">
            <a:off x="3221511" y="3498309"/>
            <a:ext cx="2520000" cy="46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2" name="Straight Connector 331"/>
          <p:cNvCxnSpPr>
            <a:cxnSpLocks/>
          </p:cNvCxnSpPr>
          <p:nvPr/>
        </p:nvCxnSpPr>
        <p:spPr>
          <a:xfrm flipH="1">
            <a:off x="3859668" y="3498309"/>
            <a:ext cx="2520000" cy="46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0" name="Rectangle 309"/>
          <p:cNvSpPr/>
          <p:nvPr/>
        </p:nvSpPr>
        <p:spPr>
          <a:xfrm>
            <a:off x="1840118" y="3963965"/>
            <a:ext cx="155121" cy="155121"/>
          </a:xfrm>
          <a:prstGeom prst="rect">
            <a:avLst/>
          </a:prstGeom>
          <a:solidFill>
            <a:srgbClr val="7F7F7F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11" name="Rectangle 310"/>
          <p:cNvSpPr/>
          <p:nvPr/>
        </p:nvSpPr>
        <p:spPr>
          <a:xfrm>
            <a:off x="2161948" y="3963965"/>
            <a:ext cx="155121" cy="155121"/>
          </a:xfrm>
          <a:prstGeom prst="rect">
            <a:avLst/>
          </a:prstGeom>
          <a:solidFill>
            <a:srgbClr val="7F7F7F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12" name="Rectangle 311"/>
          <p:cNvSpPr/>
          <p:nvPr/>
        </p:nvSpPr>
        <p:spPr>
          <a:xfrm>
            <a:off x="2800105" y="3963965"/>
            <a:ext cx="155121" cy="155121"/>
          </a:xfrm>
          <a:prstGeom prst="rect">
            <a:avLst/>
          </a:prstGeom>
          <a:solidFill>
            <a:srgbClr val="7F7F7F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13" name="Rectangle 312"/>
          <p:cNvSpPr/>
          <p:nvPr/>
        </p:nvSpPr>
        <p:spPr>
          <a:xfrm>
            <a:off x="3428733" y="3963965"/>
            <a:ext cx="155121" cy="155121"/>
          </a:xfrm>
          <a:prstGeom prst="rect">
            <a:avLst/>
          </a:prstGeom>
          <a:solidFill>
            <a:srgbClr val="7F7F7F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14" name="Rectangle 313"/>
          <p:cNvSpPr/>
          <p:nvPr/>
        </p:nvSpPr>
        <p:spPr>
          <a:xfrm>
            <a:off x="4066890" y="3963965"/>
            <a:ext cx="155121" cy="155121"/>
          </a:xfrm>
          <a:prstGeom prst="rect">
            <a:avLst/>
          </a:prstGeom>
          <a:solidFill>
            <a:srgbClr val="7F7F7F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15" name="Rectangle 314"/>
          <p:cNvSpPr/>
          <p:nvPr/>
        </p:nvSpPr>
        <p:spPr>
          <a:xfrm>
            <a:off x="2471110" y="3963965"/>
            <a:ext cx="155121" cy="155121"/>
          </a:xfrm>
          <a:prstGeom prst="rect">
            <a:avLst/>
          </a:prstGeom>
          <a:solidFill>
            <a:srgbClr val="7F7F7F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16" name="Rectangle 315"/>
          <p:cNvSpPr/>
          <p:nvPr/>
        </p:nvSpPr>
        <p:spPr>
          <a:xfrm>
            <a:off x="3109267" y="3963965"/>
            <a:ext cx="155121" cy="155121"/>
          </a:xfrm>
          <a:prstGeom prst="rect">
            <a:avLst/>
          </a:prstGeom>
          <a:solidFill>
            <a:srgbClr val="7F7F7F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17" name="Rectangle 316"/>
          <p:cNvSpPr/>
          <p:nvPr/>
        </p:nvSpPr>
        <p:spPr>
          <a:xfrm>
            <a:off x="3737895" y="3963965"/>
            <a:ext cx="155121" cy="155121"/>
          </a:xfrm>
          <a:prstGeom prst="rect">
            <a:avLst/>
          </a:prstGeom>
          <a:solidFill>
            <a:srgbClr val="7F7F7F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9788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Han-Carlson adder</a:t>
            </a:r>
            <a:endParaRPr lang="sv-S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October 2017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Integrated Circuit Design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52F0C-4AC5-4050-9EBA-5E783D39DD34}" type="slidenum">
              <a:rPr lang="en-US" smtClean="0"/>
              <a:t>12</a:t>
            </a:fld>
            <a:endParaRPr lang="en-US"/>
          </a:p>
        </p:txBody>
      </p:sp>
      <p:grpSp>
        <p:nvGrpSpPr>
          <p:cNvPr id="128" name="Group 127"/>
          <p:cNvGrpSpPr/>
          <p:nvPr/>
        </p:nvGrpSpPr>
        <p:grpSpPr>
          <a:xfrm>
            <a:off x="1926771" y="1885942"/>
            <a:ext cx="5068029" cy="3086651"/>
            <a:chOff x="1926771" y="1885944"/>
            <a:chExt cx="5068029" cy="2278563"/>
          </a:xfrm>
        </p:grpSpPr>
        <p:cxnSp>
          <p:nvCxnSpPr>
            <p:cNvPr id="10" name="Straight Connector 9"/>
            <p:cNvCxnSpPr/>
            <p:nvPr/>
          </p:nvCxnSpPr>
          <p:spPr>
            <a:xfrm>
              <a:off x="1926771" y="1885944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>
              <a:off x="2242451" y="1885945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/>
          </p:nvCxnSpPr>
          <p:spPr>
            <a:xfrm>
              <a:off x="2876400" y="1885945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>
              <a:off x="3510000" y="1885945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>
              <a:off x="4143600" y="1885945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>
              <a:off x="4777200" y="1885945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>
              <a:off x="5410800" y="1885945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/>
            <p:nvPr/>
          </p:nvCxnSpPr>
          <p:spPr>
            <a:xfrm>
              <a:off x="6044400" y="1885945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/>
            <p:nvPr/>
          </p:nvCxnSpPr>
          <p:spPr>
            <a:xfrm>
              <a:off x="2559600" y="1885945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3826800" y="1885945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>
              <a:off x="5094000" y="1885945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>
              <a:off x="6361200" y="1885945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6678000" y="1885945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>
              <a:off x="3192028" y="1885945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>
              <a:off x="4460400" y="1885945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>
              <a:off x="5727600" y="1885945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>
              <a:off x="6994800" y="1885945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Rectangle 21"/>
          <p:cNvSpPr/>
          <p:nvPr/>
        </p:nvSpPr>
        <p:spPr>
          <a:xfrm>
            <a:off x="1851890" y="2748659"/>
            <a:ext cx="155121" cy="1551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9" name="Group 8"/>
          <p:cNvGrpSpPr/>
          <p:nvPr/>
        </p:nvGrpSpPr>
        <p:grpSpPr>
          <a:xfrm>
            <a:off x="1845129" y="2220506"/>
            <a:ext cx="397285" cy="245121"/>
            <a:chOff x="1845129" y="2220506"/>
            <a:chExt cx="397285" cy="245121"/>
          </a:xfrm>
        </p:grpSpPr>
        <p:sp>
          <p:nvSpPr>
            <p:cNvPr id="15" name="Rectangle 14"/>
            <p:cNvSpPr/>
            <p:nvPr/>
          </p:nvSpPr>
          <p:spPr>
            <a:xfrm>
              <a:off x="1845129" y="2310506"/>
              <a:ext cx="155121" cy="15512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grpSp>
          <p:nvGrpSpPr>
            <p:cNvPr id="26" name="Group 25"/>
            <p:cNvGrpSpPr/>
            <p:nvPr/>
          </p:nvGrpSpPr>
          <p:grpSpPr>
            <a:xfrm>
              <a:off x="1918414" y="2220506"/>
              <a:ext cx="324000" cy="180000"/>
              <a:chOff x="1910250" y="2645034"/>
              <a:chExt cx="324000" cy="180000"/>
            </a:xfrm>
          </p:grpSpPr>
          <p:cxnSp>
            <p:nvCxnSpPr>
              <p:cNvPr id="111" name="Straight Connector 110"/>
              <p:cNvCxnSpPr>
                <a:cxnSpLocks noChangeAspect="1"/>
              </p:cNvCxnSpPr>
              <p:nvPr/>
            </p:nvCxnSpPr>
            <p:spPr>
              <a:xfrm flipH="1">
                <a:off x="1910250" y="2645034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>
                <a:cxnSpLocks/>
              </p:cNvCxnSpPr>
              <p:nvPr/>
            </p:nvCxnSpPr>
            <p:spPr>
              <a:xfrm flipH="1">
                <a:off x="2090250" y="2645034"/>
                <a:ext cx="14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" name="Group 7"/>
          <p:cNvGrpSpPr/>
          <p:nvPr/>
        </p:nvGrpSpPr>
        <p:grpSpPr>
          <a:xfrm>
            <a:off x="2483286" y="2220506"/>
            <a:ext cx="389121" cy="245121"/>
            <a:chOff x="2483286" y="2220506"/>
            <a:chExt cx="389121" cy="245121"/>
          </a:xfrm>
        </p:grpSpPr>
        <p:sp>
          <p:nvSpPr>
            <p:cNvPr id="16" name="Rectangle 15"/>
            <p:cNvSpPr/>
            <p:nvPr/>
          </p:nvSpPr>
          <p:spPr>
            <a:xfrm>
              <a:off x="2483286" y="2310506"/>
              <a:ext cx="155121" cy="15512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grpSp>
          <p:nvGrpSpPr>
            <p:cNvPr id="27" name="Group 26"/>
            <p:cNvGrpSpPr/>
            <p:nvPr/>
          </p:nvGrpSpPr>
          <p:grpSpPr>
            <a:xfrm>
              <a:off x="2548407" y="2220506"/>
              <a:ext cx="324000" cy="180000"/>
              <a:chOff x="2540243" y="2645034"/>
              <a:chExt cx="324000" cy="180000"/>
            </a:xfrm>
          </p:grpSpPr>
          <p:cxnSp>
            <p:nvCxnSpPr>
              <p:cNvPr id="109" name="Straight Connector 108"/>
              <p:cNvCxnSpPr>
                <a:cxnSpLocks noChangeAspect="1"/>
              </p:cNvCxnSpPr>
              <p:nvPr/>
            </p:nvCxnSpPr>
            <p:spPr>
              <a:xfrm flipH="1">
                <a:off x="2540243" y="2645034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/>
              <p:cNvCxnSpPr>
                <a:cxnSpLocks/>
              </p:cNvCxnSpPr>
              <p:nvPr/>
            </p:nvCxnSpPr>
            <p:spPr>
              <a:xfrm flipH="1">
                <a:off x="2720243" y="2645034"/>
                <a:ext cx="14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" name="Group 6"/>
          <p:cNvGrpSpPr/>
          <p:nvPr/>
        </p:nvGrpSpPr>
        <p:grpSpPr>
          <a:xfrm>
            <a:off x="3111914" y="2220506"/>
            <a:ext cx="383853" cy="245121"/>
            <a:chOff x="3111914" y="2220506"/>
            <a:chExt cx="383853" cy="245121"/>
          </a:xfrm>
        </p:grpSpPr>
        <p:sp>
          <p:nvSpPr>
            <p:cNvPr id="17" name="Rectangle 16"/>
            <p:cNvSpPr/>
            <p:nvPr/>
          </p:nvSpPr>
          <p:spPr>
            <a:xfrm>
              <a:off x="3111914" y="2310506"/>
              <a:ext cx="155121" cy="15512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grpSp>
          <p:nvGrpSpPr>
            <p:cNvPr id="28" name="Group 27"/>
            <p:cNvGrpSpPr/>
            <p:nvPr/>
          </p:nvGrpSpPr>
          <p:grpSpPr>
            <a:xfrm>
              <a:off x="3171767" y="2220506"/>
              <a:ext cx="324000" cy="180000"/>
              <a:chOff x="3171767" y="2645034"/>
              <a:chExt cx="324000" cy="180000"/>
            </a:xfrm>
          </p:grpSpPr>
          <p:cxnSp>
            <p:nvCxnSpPr>
              <p:cNvPr id="107" name="Straight Connector 106"/>
              <p:cNvCxnSpPr>
                <a:cxnSpLocks noChangeAspect="1"/>
              </p:cNvCxnSpPr>
              <p:nvPr/>
            </p:nvCxnSpPr>
            <p:spPr>
              <a:xfrm flipH="1">
                <a:off x="3171767" y="2645034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/>
              <p:cNvCxnSpPr>
                <a:cxnSpLocks/>
              </p:cNvCxnSpPr>
              <p:nvPr/>
            </p:nvCxnSpPr>
            <p:spPr>
              <a:xfrm flipH="1">
                <a:off x="3351767" y="2645034"/>
                <a:ext cx="14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" name="Group 5"/>
          <p:cNvGrpSpPr/>
          <p:nvPr/>
        </p:nvGrpSpPr>
        <p:grpSpPr>
          <a:xfrm>
            <a:off x="3750071" y="2220506"/>
            <a:ext cx="383853" cy="245121"/>
            <a:chOff x="3750071" y="2220506"/>
            <a:chExt cx="383853" cy="245121"/>
          </a:xfrm>
        </p:grpSpPr>
        <p:sp>
          <p:nvSpPr>
            <p:cNvPr id="18" name="Rectangle 17"/>
            <p:cNvSpPr/>
            <p:nvPr/>
          </p:nvSpPr>
          <p:spPr>
            <a:xfrm>
              <a:off x="3750071" y="2310506"/>
              <a:ext cx="155121" cy="15512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grpSp>
          <p:nvGrpSpPr>
            <p:cNvPr id="29" name="Group 28"/>
            <p:cNvGrpSpPr/>
            <p:nvPr/>
          </p:nvGrpSpPr>
          <p:grpSpPr>
            <a:xfrm>
              <a:off x="3809924" y="2220506"/>
              <a:ext cx="324000" cy="180000"/>
              <a:chOff x="3801760" y="2645034"/>
              <a:chExt cx="324000" cy="180000"/>
            </a:xfrm>
          </p:grpSpPr>
          <p:cxnSp>
            <p:nvCxnSpPr>
              <p:cNvPr id="105" name="Straight Connector 104"/>
              <p:cNvCxnSpPr>
                <a:cxnSpLocks noChangeAspect="1"/>
              </p:cNvCxnSpPr>
              <p:nvPr/>
            </p:nvCxnSpPr>
            <p:spPr>
              <a:xfrm flipH="1">
                <a:off x="3801760" y="2645034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/>
              <p:cNvCxnSpPr>
                <a:cxnSpLocks/>
              </p:cNvCxnSpPr>
              <p:nvPr/>
            </p:nvCxnSpPr>
            <p:spPr>
              <a:xfrm flipH="1">
                <a:off x="3981760" y="2645034"/>
                <a:ext cx="14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1" name="Group 10"/>
          <p:cNvGrpSpPr/>
          <p:nvPr/>
        </p:nvGrpSpPr>
        <p:grpSpPr>
          <a:xfrm>
            <a:off x="4378036" y="2220506"/>
            <a:ext cx="402941" cy="245121"/>
            <a:chOff x="4378036" y="2220506"/>
            <a:chExt cx="402941" cy="245121"/>
          </a:xfrm>
        </p:grpSpPr>
        <p:sp>
          <p:nvSpPr>
            <p:cNvPr id="19" name="Rectangle 18"/>
            <p:cNvSpPr/>
            <p:nvPr/>
          </p:nvSpPr>
          <p:spPr>
            <a:xfrm>
              <a:off x="4378036" y="2310506"/>
              <a:ext cx="155121" cy="15512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grpSp>
          <p:nvGrpSpPr>
            <p:cNvPr id="30" name="Group 29"/>
            <p:cNvGrpSpPr/>
            <p:nvPr/>
          </p:nvGrpSpPr>
          <p:grpSpPr>
            <a:xfrm>
              <a:off x="4439559" y="2220506"/>
              <a:ext cx="341418" cy="180000"/>
              <a:chOff x="4423231" y="2645034"/>
              <a:chExt cx="341418" cy="180000"/>
            </a:xfrm>
          </p:grpSpPr>
          <p:cxnSp>
            <p:nvCxnSpPr>
              <p:cNvPr id="103" name="Straight Connector 102"/>
              <p:cNvCxnSpPr>
                <a:cxnSpLocks noChangeAspect="1"/>
              </p:cNvCxnSpPr>
              <p:nvPr/>
            </p:nvCxnSpPr>
            <p:spPr>
              <a:xfrm flipH="1">
                <a:off x="4423231" y="2645034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/>
              <p:cNvCxnSpPr>
                <a:cxnSpLocks/>
              </p:cNvCxnSpPr>
              <p:nvPr/>
            </p:nvCxnSpPr>
            <p:spPr>
              <a:xfrm flipH="1">
                <a:off x="4620649" y="2645034"/>
                <a:ext cx="14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2" name="Group 11"/>
          <p:cNvGrpSpPr/>
          <p:nvPr/>
        </p:nvGrpSpPr>
        <p:grpSpPr>
          <a:xfrm>
            <a:off x="5016894" y="2220506"/>
            <a:ext cx="392986" cy="245121"/>
            <a:chOff x="5016894" y="2220506"/>
            <a:chExt cx="392986" cy="245121"/>
          </a:xfrm>
        </p:grpSpPr>
        <p:sp>
          <p:nvSpPr>
            <p:cNvPr id="20" name="Rectangle 19"/>
            <p:cNvSpPr/>
            <p:nvPr/>
          </p:nvSpPr>
          <p:spPr>
            <a:xfrm>
              <a:off x="5016894" y="2310506"/>
              <a:ext cx="155121" cy="15512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grpSp>
          <p:nvGrpSpPr>
            <p:cNvPr id="31" name="Group 30"/>
            <p:cNvGrpSpPr/>
            <p:nvPr/>
          </p:nvGrpSpPr>
          <p:grpSpPr>
            <a:xfrm>
              <a:off x="5085880" y="2220506"/>
              <a:ext cx="324000" cy="180000"/>
              <a:chOff x="5053224" y="2645034"/>
              <a:chExt cx="324000" cy="180000"/>
            </a:xfrm>
          </p:grpSpPr>
          <p:cxnSp>
            <p:nvCxnSpPr>
              <p:cNvPr id="101" name="Straight Connector 100"/>
              <p:cNvCxnSpPr>
                <a:cxnSpLocks noChangeAspect="1"/>
              </p:cNvCxnSpPr>
              <p:nvPr/>
            </p:nvCxnSpPr>
            <p:spPr>
              <a:xfrm flipH="1">
                <a:off x="5053224" y="2645034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/>
              <p:cNvCxnSpPr>
                <a:cxnSpLocks/>
              </p:cNvCxnSpPr>
              <p:nvPr/>
            </p:nvCxnSpPr>
            <p:spPr>
              <a:xfrm flipH="1">
                <a:off x="5233224" y="2645034"/>
                <a:ext cx="14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4" name="Group 13"/>
          <p:cNvGrpSpPr/>
          <p:nvPr/>
        </p:nvGrpSpPr>
        <p:grpSpPr>
          <a:xfrm>
            <a:off x="5653686" y="2220506"/>
            <a:ext cx="387718" cy="245121"/>
            <a:chOff x="5653686" y="2220506"/>
            <a:chExt cx="387718" cy="245121"/>
          </a:xfrm>
        </p:grpSpPr>
        <p:sp>
          <p:nvSpPr>
            <p:cNvPr id="21" name="Rectangle 20"/>
            <p:cNvSpPr/>
            <p:nvPr/>
          </p:nvSpPr>
          <p:spPr>
            <a:xfrm>
              <a:off x="5653686" y="2310506"/>
              <a:ext cx="155121" cy="15512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grpSp>
          <p:nvGrpSpPr>
            <p:cNvPr id="32" name="Group 31"/>
            <p:cNvGrpSpPr/>
            <p:nvPr/>
          </p:nvGrpSpPr>
          <p:grpSpPr>
            <a:xfrm>
              <a:off x="5717404" y="2220506"/>
              <a:ext cx="324000" cy="180000"/>
              <a:chOff x="5684748" y="2645034"/>
              <a:chExt cx="324000" cy="180000"/>
            </a:xfrm>
          </p:grpSpPr>
          <p:cxnSp>
            <p:nvCxnSpPr>
              <p:cNvPr id="99" name="Straight Connector 98"/>
              <p:cNvCxnSpPr>
                <a:cxnSpLocks noChangeAspect="1"/>
              </p:cNvCxnSpPr>
              <p:nvPr/>
            </p:nvCxnSpPr>
            <p:spPr>
              <a:xfrm flipH="1">
                <a:off x="5684748" y="2645034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>
                <a:cxnSpLocks/>
              </p:cNvCxnSpPr>
              <p:nvPr/>
            </p:nvCxnSpPr>
            <p:spPr>
              <a:xfrm flipH="1">
                <a:off x="5864748" y="2645034"/>
                <a:ext cx="14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95" name="Straight Connector 94"/>
          <p:cNvCxnSpPr>
            <a:cxnSpLocks/>
          </p:cNvCxnSpPr>
          <p:nvPr/>
        </p:nvCxnSpPr>
        <p:spPr>
          <a:xfrm flipH="1">
            <a:off x="1914643" y="2593965"/>
            <a:ext cx="648000" cy="18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1844480" y="3236771"/>
            <a:ext cx="155121" cy="1551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6" name="TextBox 65"/>
          <p:cNvSpPr txBox="1"/>
          <p:nvPr/>
        </p:nvSpPr>
        <p:spPr>
          <a:xfrm>
            <a:off x="1700636" y="4805736"/>
            <a:ext cx="5544000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18000" rIns="18000" rtlCol="0">
            <a:spAutoFit/>
          </a:bodyPr>
          <a:lstStyle/>
          <a:p>
            <a:r>
              <a:rPr lang="sv-SE" sz="1200" dirty="0" smtClean="0">
                <a:latin typeface="+mn-lt"/>
              </a:rPr>
              <a:t>16:0  15:0  14:0  13:0  12:0 11:0 10:0  9:0   8:0   7:0    6:0   5:0    4:0   3:0    2:0   1:0    0:0</a:t>
            </a:r>
            <a:endParaRPr lang="sv-SE" sz="1200" dirty="0">
              <a:latin typeface="+mn-lt"/>
            </a:endParaRPr>
          </a:p>
        </p:txBody>
      </p:sp>
      <p:sp>
        <p:nvSpPr>
          <p:cNvPr id="68" name="Flowchart: Alternate Process 67"/>
          <p:cNvSpPr/>
          <p:nvPr/>
        </p:nvSpPr>
        <p:spPr>
          <a:xfrm>
            <a:off x="1700636" y="1765121"/>
            <a:ext cx="5544000" cy="277586"/>
          </a:xfrm>
          <a:prstGeom prst="flowChartAlternateProcess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36000" rIns="18000" bIns="36000" rtlCol="0" anchor="ctr"/>
          <a:lstStyle/>
          <a:p>
            <a:r>
              <a:rPr lang="sv-SE" sz="1200" dirty="0" smtClean="0">
                <a:solidFill>
                  <a:schemeClr val="tx1"/>
                </a:solidFill>
              </a:rPr>
              <a:t>16     15     14    </a:t>
            </a:r>
            <a:r>
              <a:rPr lang="sv-SE" sz="1200" dirty="0">
                <a:solidFill>
                  <a:schemeClr val="tx1"/>
                </a:solidFill>
              </a:rPr>
              <a:t>13  </a:t>
            </a:r>
            <a:r>
              <a:rPr lang="sv-SE" sz="1200" dirty="0" smtClean="0">
                <a:solidFill>
                  <a:schemeClr val="tx1"/>
                </a:solidFill>
              </a:rPr>
              <a:t>   12     11    </a:t>
            </a:r>
            <a:r>
              <a:rPr lang="sv-SE" sz="1200" dirty="0">
                <a:solidFill>
                  <a:schemeClr val="tx1"/>
                </a:solidFill>
              </a:rPr>
              <a:t>10  </a:t>
            </a:r>
            <a:r>
              <a:rPr lang="sv-SE" sz="1200" dirty="0" smtClean="0">
                <a:solidFill>
                  <a:schemeClr val="tx1"/>
                </a:solidFill>
              </a:rPr>
              <a:t>    </a:t>
            </a:r>
            <a:r>
              <a:rPr lang="sv-SE" sz="1200" dirty="0">
                <a:solidFill>
                  <a:schemeClr val="tx1"/>
                </a:solidFill>
              </a:rPr>
              <a:t>9   </a:t>
            </a:r>
            <a:r>
              <a:rPr lang="sv-SE" sz="1200" dirty="0" smtClean="0">
                <a:solidFill>
                  <a:schemeClr val="tx1"/>
                </a:solidFill>
              </a:rPr>
              <a:t>    </a:t>
            </a:r>
            <a:r>
              <a:rPr lang="sv-SE" sz="1200" dirty="0">
                <a:solidFill>
                  <a:schemeClr val="tx1"/>
                </a:solidFill>
              </a:rPr>
              <a:t>8   </a:t>
            </a:r>
            <a:r>
              <a:rPr lang="sv-SE" sz="1200" dirty="0" smtClean="0">
                <a:solidFill>
                  <a:schemeClr val="tx1"/>
                </a:solidFill>
              </a:rPr>
              <a:t>    </a:t>
            </a:r>
            <a:r>
              <a:rPr lang="sv-SE" sz="1200" dirty="0">
                <a:solidFill>
                  <a:schemeClr val="tx1"/>
                </a:solidFill>
              </a:rPr>
              <a:t>7    </a:t>
            </a:r>
            <a:r>
              <a:rPr lang="sv-SE" sz="1200" dirty="0" smtClean="0">
                <a:solidFill>
                  <a:schemeClr val="tx1"/>
                </a:solidFill>
              </a:rPr>
              <a:t>   </a:t>
            </a:r>
            <a:r>
              <a:rPr lang="sv-SE" sz="1200" dirty="0">
                <a:solidFill>
                  <a:schemeClr val="tx1"/>
                </a:solidFill>
              </a:rPr>
              <a:t>6   </a:t>
            </a:r>
            <a:r>
              <a:rPr lang="sv-SE" sz="1200" dirty="0" smtClean="0">
                <a:solidFill>
                  <a:schemeClr val="tx1"/>
                </a:solidFill>
              </a:rPr>
              <a:t>   </a:t>
            </a:r>
            <a:r>
              <a:rPr lang="sv-SE" sz="1200" dirty="0">
                <a:solidFill>
                  <a:schemeClr val="tx1"/>
                </a:solidFill>
              </a:rPr>
              <a:t>5   </a:t>
            </a:r>
            <a:r>
              <a:rPr lang="sv-SE" sz="1200" dirty="0" smtClean="0">
                <a:solidFill>
                  <a:schemeClr val="tx1"/>
                </a:solidFill>
              </a:rPr>
              <a:t>    </a:t>
            </a:r>
            <a:r>
              <a:rPr lang="sv-SE" sz="1200" dirty="0">
                <a:solidFill>
                  <a:schemeClr val="tx1"/>
                </a:solidFill>
              </a:rPr>
              <a:t>4   </a:t>
            </a:r>
            <a:r>
              <a:rPr lang="sv-SE" sz="1200" dirty="0" smtClean="0">
                <a:solidFill>
                  <a:schemeClr val="tx1"/>
                </a:solidFill>
              </a:rPr>
              <a:t>    </a:t>
            </a:r>
            <a:r>
              <a:rPr lang="sv-SE" sz="1200" dirty="0">
                <a:solidFill>
                  <a:schemeClr val="tx1"/>
                </a:solidFill>
              </a:rPr>
              <a:t>3  </a:t>
            </a:r>
            <a:r>
              <a:rPr lang="sv-SE" sz="1200" dirty="0" smtClean="0">
                <a:solidFill>
                  <a:schemeClr val="tx1"/>
                </a:solidFill>
              </a:rPr>
              <a:t>     </a:t>
            </a:r>
            <a:r>
              <a:rPr lang="sv-SE" sz="1200" dirty="0">
                <a:solidFill>
                  <a:schemeClr val="tx1"/>
                </a:solidFill>
              </a:rPr>
              <a:t>2  </a:t>
            </a:r>
            <a:r>
              <a:rPr lang="sv-SE" sz="1200" dirty="0" smtClean="0">
                <a:solidFill>
                  <a:schemeClr val="tx1"/>
                </a:solidFill>
              </a:rPr>
              <a:t>     1←CIN</a:t>
            </a:r>
            <a:endParaRPr lang="sv-SE" sz="1200" dirty="0">
              <a:solidFill>
                <a:schemeClr val="tx1"/>
              </a:solidFill>
            </a:endParaRPr>
          </a:p>
        </p:txBody>
      </p:sp>
      <p:grpSp>
        <p:nvGrpSpPr>
          <p:cNvPr id="129" name="Group 128"/>
          <p:cNvGrpSpPr/>
          <p:nvPr/>
        </p:nvGrpSpPr>
        <p:grpSpPr>
          <a:xfrm>
            <a:off x="6283679" y="2220506"/>
            <a:ext cx="388022" cy="245121"/>
            <a:chOff x="6283679" y="2220506"/>
            <a:chExt cx="388022" cy="245121"/>
          </a:xfrm>
        </p:grpSpPr>
        <p:grpSp>
          <p:nvGrpSpPr>
            <p:cNvPr id="33" name="Group 32"/>
            <p:cNvGrpSpPr/>
            <p:nvPr/>
          </p:nvGrpSpPr>
          <p:grpSpPr>
            <a:xfrm>
              <a:off x="6347701" y="2220506"/>
              <a:ext cx="324000" cy="180000"/>
              <a:chOff x="5684748" y="2645034"/>
              <a:chExt cx="324000" cy="180000"/>
            </a:xfrm>
          </p:grpSpPr>
          <p:cxnSp>
            <p:nvCxnSpPr>
              <p:cNvPr id="97" name="Straight Connector 96"/>
              <p:cNvCxnSpPr>
                <a:cxnSpLocks noChangeAspect="1"/>
              </p:cNvCxnSpPr>
              <p:nvPr/>
            </p:nvCxnSpPr>
            <p:spPr>
              <a:xfrm flipH="1">
                <a:off x="5684748" y="2645034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>
                <a:cxnSpLocks/>
              </p:cNvCxnSpPr>
              <p:nvPr/>
            </p:nvCxnSpPr>
            <p:spPr>
              <a:xfrm flipH="1">
                <a:off x="5864748" y="2645034"/>
                <a:ext cx="14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0" name="Rectangle 79"/>
            <p:cNvSpPr/>
            <p:nvPr/>
          </p:nvSpPr>
          <p:spPr>
            <a:xfrm>
              <a:off x="6283679" y="2310506"/>
              <a:ext cx="155121" cy="155121"/>
            </a:xfrm>
            <a:prstGeom prst="rect">
              <a:avLst/>
            </a:prstGeom>
            <a:solidFill>
              <a:srgbClr val="7F7F7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179" name="Rectangle 178"/>
          <p:cNvSpPr/>
          <p:nvPr/>
        </p:nvSpPr>
        <p:spPr>
          <a:xfrm>
            <a:off x="7229365" y="2125840"/>
            <a:ext cx="169692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dirty="0" smtClean="0">
                <a:latin typeface="+mn-lt"/>
              </a:rPr>
              <a:t>Logic levels L=5</a:t>
            </a:r>
          </a:p>
          <a:p>
            <a:r>
              <a:rPr lang="sv-SE" dirty="0" smtClean="0">
                <a:latin typeface="+mn-lt"/>
              </a:rPr>
              <a:t>Extra levels </a:t>
            </a:r>
            <a:r>
              <a:rPr lang="sv-SE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sv-SE" dirty="0" smtClean="0">
                <a:latin typeface="+mn-lt"/>
              </a:rPr>
              <a:t>=1</a:t>
            </a:r>
          </a:p>
          <a:p>
            <a:r>
              <a:rPr lang="sv-SE" dirty="0" smtClean="0">
                <a:latin typeface="+mn-lt"/>
              </a:rPr>
              <a:t>Fanout 2</a:t>
            </a:r>
            <a:r>
              <a:rPr lang="sv-SE" i="1" baseline="30000" dirty="0" smtClean="0">
                <a:latin typeface="+mn-lt"/>
              </a:rPr>
              <a:t>f</a:t>
            </a:r>
            <a:r>
              <a:rPr lang="sv-SE" dirty="0" smtClean="0">
                <a:latin typeface="+mn-lt"/>
              </a:rPr>
              <a:t>+1=2</a:t>
            </a:r>
          </a:p>
          <a:p>
            <a:r>
              <a:rPr lang="sv-SE" i="1" dirty="0" smtClean="0">
                <a:latin typeface="+mn-lt"/>
              </a:rPr>
              <a:t>f</a:t>
            </a:r>
            <a:r>
              <a:rPr lang="sv-SE" dirty="0" smtClean="0">
                <a:latin typeface="+mn-lt"/>
              </a:rPr>
              <a:t>=0</a:t>
            </a:r>
          </a:p>
          <a:p>
            <a:r>
              <a:rPr lang="sv-SE" dirty="0" smtClean="0">
                <a:latin typeface="+mn-lt"/>
              </a:rPr>
              <a:t>Wire tracks 2</a:t>
            </a:r>
            <a:r>
              <a:rPr lang="sv-SE" i="1" baseline="30000" dirty="0" smtClean="0">
                <a:latin typeface="+mn-lt"/>
              </a:rPr>
              <a:t>t</a:t>
            </a:r>
            <a:r>
              <a:rPr lang="sv-SE" dirty="0" smtClean="0">
                <a:latin typeface="+mn-lt"/>
              </a:rPr>
              <a:t>=4</a:t>
            </a:r>
          </a:p>
          <a:p>
            <a:r>
              <a:rPr lang="sv-SE" i="1" dirty="0" smtClean="0">
                <a:latin typeface="+mn-lt"/>
              </a:rPr>
              <a:t>t</a:t>
            </a:r>
            <a:r>
              <a:rPr lang="sv-SE" dirty="0" smtClean="0">
                <a:latin typeface="+mn-lt"/>
              </a:rPr>
              <a:t>=2</a:t>
            </a:r>
          </a:p>
          <a:p>
            <a:r>
              <a:rPr lang="sv-SE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l+f+t=L</a:t>
            </a:r>
            <a:r>
              <a:rPr lang="sv-S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-1=3</a:t>
            </a:r>
          </a:p>
          <a:p>
            <a:r>
              <a:rPr lang="sv-S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(1, 0, 2)</a:t>
            </a:r>
            <a:endParaRPr lang="sv-SE" dirty="0"/>
          </a:p>
          <a:p>
            <a:endParaRPr lang="sv-SE" dirty="0">
              <a:latin typeface="+mn-lt"/>
            </a:endParaRPr>
          </a:p>
        </p:txBody>
      </p:sp>
      <p:sp>
        <p:nvSpPr>
          <p:cNvPr id="277" name="Rectangle 276"/>
          <p:cNvSpPr/>
          <p:nvPr/>
        </p:nvSpPr>
        <p:spPr>
          <a:xfrm>
            <a:off x="2479834" y="2755060"/>
            <a:ext cx="155121" cy="1551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73" name="Rectangle 272"/>
          <p:cNvSpPr/>
          <p:nvPr/>
        </p:nvSpPr>
        <p:spPr>
          <a:xfrm>
            <a:off x="3117991" y="2755060"/>
            <a:ext cx="155121" cy="1551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69" name="Rectangle 268"/>
          <p:cNvSpPr/>
          <p:nvPr/>
        </p:nvSpPr>
        <p:spPr>
          <a:xfrm>
            <a:off x="3746619" y="2755060"/>
            <a:ext cx="155121" cy="1551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65" name="Rectangle 264"/>
          <p:cNvSpPr/>
          <p:nvPr/>
        </p:nvSpPr>
        <p:spPr>
          <a:xfrm>
            <a:off x="4384776" y="2755060"/>
            <a:ext cx="155121" cy="1551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61" name="Rectangle 260"/>
          <p:cNvSpPr/>
          <p:nvPr/>
        </p:nvSpPr>
        <p:spPr>
          <a:xfrm>
            <a:off x="5012741" y="2755060"/>
            <a:ext cx="155121" cy="1551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79" name="Straight Connector 278"/>
          <p:cNvCxnSpPr>
            <a:cxnSpLocks/>
          </p:cNvCxnSpPr>
          <p:nvPr/>
        </p:nvCxnSpPr>
        <p:spPr>
          <a:xfrm flipH="1">
            <a:off x="2559354" y="2592715"/>
            <a:ext cx="648000" cy="18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Straight Connector 274"/>
          <p:cNvCxnSpPr>
            <a:cxnSpLocks/>
          </p:cNvCxnSpPr>
          <p:nvPr/>
        </p:nvCxnSpPr>
        <p:spPr>
          <a:xfrm flipH="1">
            <a:off x="3180638" y="2592715"/>
            <a:ext cx="648000" cy="18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1" name="Straight Connector 270"/>
          <p:cNvCxnSpPr>
            <a:cxnSpLocks/>
          </p:cNvCxnSpPr>
          <p:nvPr/>
        </p:nvCxnSpPr>
        <p:spPr>
          <a:xfrm flipH="1">
            <a:off x="3812707" y="2592715"/>
            <a:ext cx="648000" cy="18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Straight Connector 266"/>
          <p:cNvCxnSpPr>
            <a:cxnSpLocks/>
          </p:cNvCxnSpPr>
          <p:nvPr/>
        </p:nvCxnSpPr>
        <p:spPr>
          <a:xfrm flipH="1">
            <a:off x="4450864" y="2592715"/>
            <a:ext cx="648000" cy="18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Straight Connector 262"/>
          <p:cNvCxnSpPr>
            <a:cxnSpLocks/>
          </p:cNvCxnSpPr>
          <p:nvPr/>
        </p:nvCxnSpPr>
        <p:spPr>
          <a:xfrm flipH="1">
            <a:off x="5080499" y="2592715"/>
            <a:ext cx="648000" cy="18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Straight Connector 258"/>
          <p:cNvCxnSpPr>
            <a:cxnSpLocks/>
          </p:cNvCxnSpPr>
          <p:nvPr/>
        </p:nvCxnSpPr>
        <p:spPr>
          <a:xfrm flipH="1">
            <a:off x="5718111" y="2592715"/>
            <a:ext cx="648000" cy="18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7" name="Rectangle 256"/>
          <p:cNvSpPr/>
          <p:nvPr/>
        </p:nvSpPr>
        <p:spPr>
          <a:xfrm>
            <a:off x="5651599" y="2755060"/>
            <a:ext cx="155121" cy="155121"/>
          </a:xfrm>
          <a:prstGeom prst="rect">
            <a:avLst/>
          </a:prstGeom>
          <a:solidFill>
            <a:srgbClr val="7F7F7F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88" name="Rectangle 287"/>
          <p:cNvSpPr/>
          <p:nvPr/>
        </p:nvSpPr>
        <p:spPr>
          <a:xfrm>
            <a:off x="2475472" y="3236771"/>
            <a:ext cx="155121" cy="1551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89" name="Rectangle 288"/>
          <p:cNvSpPr/>
          <p:nvPr/>
        </p:nvSpPr>
        <p:spPr>
          <a:xfrm>
            <a:off x="3113629" y="3236771"/>
            <a:ext cx="155121" cy="1551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90" name="Rectangle 289"/>
          <p:cNvSpPr/>
          <p:nvPr/>
        </p:nvSpPr>
        <p:spPr>
          <a:xfrm>
            <a:off x="3742257" y="3236771"/>
            <a:ext cx="155121" cy="1551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52" name="Group 51"/>
          <p:cNvGrpSpPr/>
          <p:nvPr/>
        </p:nvGrpSpPr>
        <p:grpSpPr>
          <a:xfrm>
            <a:off x="1946393" y="3006258"/>
            <a:ext cx="4418757" cy="252000"/>
            <a:chOff x="1946393" y="3058512"/>
            <a:chExt cx="4418757" cy="252000"/>
          </a:xfrm>
        </p:grpSpPr>
        <p:cxnSp>
          <p:nvCxnSpPr>
            <p:cNvPr id="303" name="Straight Connector 302"/>
            <p:cNvCxnSpPr>
              <a:cxnSpLocks/>
            </p:cNvCxnSpPr>
            <p:nvPr/>
          </p:nvCxnSpPr>
          <p:spPr>
            <a:xfrm flipH="1">
              <a:off x="1946393" y="3058512"/>
              <a:ext cx="1260000" cy="252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4" name="Straight Connector 303"/>
            <p:cNvCxnSpPr>
              <a:cxnSpLocks/>
            </p:cNvCxnSpPr>
            <p:nvPr/>
          </p:nvCxnSpPr>
          <p:spPr>
            <a:xfrm flipH="1">
              <a:off x="2567677" y="3058512"/>
              <a:ext cx="1260000" cy="252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5" name="Straight Connector 304"/>
            <p:cNvCxnSpPr>
              <a:cxnSpLocks/>
            </p:cNvCxnSpPr>
            <p:nvPr/>
          </p:nvCxnSpPr>
          <p:spPr>
            <a:xfrm flipH="1">
              <a:off x="3199746" y="3058512"/>
              <a:ext cx="1260000" cy="252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6" name="Straight Connector 305"/>
            <p:cNvCxnSpPr>
              <a:cxnSpLocks/>
            </p:cNvCxnSpPr>
            <p:nvPr/>
          </p:nvCxnSpPr>
          <p:spPr>
            <a:xfrm flipH="1">
              <a:off x="3837903" y="3058512"/>
              <a:ext cx="1260000" cy="252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>
              <a:cxnSpLocks/>
            </p:cNvCxnSpPr>
            <p:nvPr/>
          </p:nvCxnSpPr>
          <p:spPr>
            <a:xfrm flipH="1">
              <a:off x="4467538" y="3058512"/>
              <a:ext cx="1260000" cy="252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8" name="Straight Connector 307"/>
            <p:cNvCxnSpPr>
              <a:cxnSpLocks/>
            </p:cNvCxnSpPr>
            <p:nvPr/>
          </p:nvCxnSpPr>
          <p:spPr>
            <a:xfrm flipH="1">
              <a:off x="5105150" y="3058512"/>
              <a:ext cx="1260000" cy="252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1" name="Rectangle 290"/>
          <p:cNvSpPr/>
          <p:nvPr/>
        </p:nvSpPr>
        <p:spPr>
          <a:xfrm>
            <a:off x="4380414" y="3236771"/>
            <a:ext cx="155121" cy="155121"/>
          </a:xfrm>
          <a:prstGeom prst="rect">
            <a:avLst/>
          </a:prstGeom>
          <a:solidFill>
            <a:srgbClr val="7F7F7F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92" name="Rectangle 291"/>
          <p:cNvSpPr/>
          <p:nvPr/>
        </p:nvSpPr>
        <p:spPr>
          <a:xfrm>
            <a:off x="5008379" y="3236771"/>
            <a:ext cx="155121" cy="155121"/>
          </a:xfrm>
          <a:prstGeom prst="rect">
            <a:avLst/>
          </a:prstGeom>
          <a:solidFill>
            <a:srgbClr val="7F7F7F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329" name="Straight Connector 328"/>
          <p:cNvCxnSpPr>
            <a:cxnSpLocks/>
          </p:cNvCxnSpPr>
          <p:nvPr/>
        </p:nvCxnSpPr>
        <p:spPr>
          <a:xfrm flipH="1">
            <a:off x="1968158" y="3498309"/>
            <a:ext cx="2520000" cy="46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0" name="Straight Connector 329"/>
          <p:cNvCxnSpPr>
            <a:cxnSpLocks/>
          </p:cNvCxnSpPr>
          <p:nvPr/>
        </p:nvCxnSpPr>
        <p:spPr>
          <a:xfrm flipH="1">
            <a:off x="2589442" y="3498309"/>
            <a:ext cx="2520000" cy="46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1" name="Straight Connector 330"/>
          <p:cNvCxnSpPr>
            <a:cxnSpLocks/>
          </p:cNvCxnSpPr>
          <p:nvPr/>
        </p:nvCxnSpPr>
        <p:spPr>
          <a:xfrm flipH="1">
            <a:off x="3221511" y="3498309"/>
            <a:ext cx="2520000" cy="46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2" name="Straight Connector 331"/>
          <p:cNvCxnSpPr>
            <a:cxnSpLocks/>
          </p:cNvCxnSpPr>
          <p:nvPr/>
        </p:nvCxnSpPr>
        <p:spPr>
          <a:xfrm flipH="1">
            <a:off x="3859668" y="3498309"/>
            <a:ext cx="2520000" cy="46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0" name="Rectangle 309"/>
          <p:cNvSpPr/>
          <p:nvPr/>
        </p:nvSpPr>
        <p:spPr>
          <a:xfrm>
            <a:off x="1840118" y="3963965"/>
            <a:ext cx="155121" cy="155121"/>
          </a:xfrm>
          <a:prstGeom prst="rect">
            <a:avLst/>
          </a:prstGeom>
          <a:solidFill>
            <a:srgbClr val="7F7F7F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15" name="Rectangle 314"/>
          <p:cNvSpPr/>
          <p:nvPr/>
        </p:nvSpPr>
        <p:spPr>
          <a:xfrm>
            <a:off x="2471110" y="3963965"/>
            <a:ext cx="155121" cy="155121"/>
          </a:xfrm>
          <a:prstGeom prst="rect">
            <a:avLst/>
          </a:prstGeom>
          <a:solidFill>
            <a:srgbClr val="7F7F7F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16" name="Rectangle 315"/>
          <p:cNvSpPr/>
          <p:nvPr/>
        </p:nvSpPr>
        <p:spPr>
          <a:xfrm>
            <a:off x="3109267" y="3963965"/>
            <a:ext cx="155121" cy="155121"/>
          </a:xfrm>
          <a:prstGeom prst="rect">
            <a:avLst/>
          </a:prstGeom>
          <a:solidFill>
            <a:srgbClr val="7F7F7F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17" name="Rectangle 316"/>
          <p:cNvSpPr/>
          <p:nvPr/>
        </p:nvSpPr>
        <p:spPr>
          <a:xfrm>
            <a:off x="3737895" y="3963965"/>
            <a:ext cx="155121" cy="155121"/>
          </a:xfrm>
          <a:prstGeom prst="rect">
            <a:avLst/>
          </a:prstGeom>
          <a:solidFill>
            <a:srgbClr val="7F7F7F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173" name="Group 172"/>
          <p:cNvGrpSpPr/>
          <p:nvPr/>
        </p:nvGrpSpPr>
        <p:grpSpPr>
          <a:xfrm>
            <a:off x="2160385" y="4332167"/>
            <a:ext cx="388022" cy="245121"/>
            <a:chOff x="6283679" y="2220506"/>
            <a:chExt cx="388022" cy="245121"/>
          </a:xfrm>
        </p:grpSpPr>
        <p:grpSp>
          <p:nvGrpSpPr>
            <p:cNvPr id="174" name="Group 173"/>
            <p:cNvGrpSpPr/>
            <p:nvPr/>
          </p:nvGrpSpPr>
          <p:grpSpPr>
            <a:xfrm>
              <a:off x="6347701" y="2220506"/>
              <a:ext cx="324000" cy="180000"/>
              <a:chOff x="5684748" y="2645034"/>
              <a:chExt cx="324000" cy="180000"/>
            </a:xfrm>
          </p:grpSpPr>
          <p:cxnSp>
            <p:nvCxnSpPr>
              <p:cNvPr id="176" name="Straight Connector 175"/>
              <p:cNvCxnSpPr>
                <a:cxnSpLocks noChangeAspect="1"/>
              </p:cNvCxnSpPr>
              <p:nvPr/>
            </p:nvCxnSpPr>
            <p:spPr>
              <a:xfrm flipH="1">
                <a:off x="5684748" y="2645034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Straight Connector 176"/>
              <p:cNvCxnSpPr>
                <a:cxnSpLocks/>
              </p:cNvCxnSpPr>
              <p:nvPr/>
            </p:nvCxnSpPr>
            <p:spPr>
              <a:xfrm flipH="1">
                <a:off x="5864748" y="2645034"/>
                <a:ext cx="14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5" name="Rectangle 174"/>
            <p:cNvSpPr/>
            <p:nvPr/>
          </p:nvSpPr>
          <p:spPr>
            <a:xfrm>
              <a:off x="6283679" y="2310506"/>
              <a:ext cx="155121" cy="155121"/>
            </a:xfrm>
            <a:prstGeom prst="rect">
              <a:avLst/>
            </a:prstGeom>
            <a:solidFill>
              <a:srgbClr val="7F7F7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178" name="Group 177"/>
          <p:cNvGrpSpPr/>
          <p:nvPr/>
        </p:nvGrpSpPr>
        <p:grpSpPr>
          <a:xfrm>
            <a:off x="2800407" y="4332167"/>
            <a:ext cx="388022" cy="245121"/>
            <a:chOff x="6283679" y="2220506"/>
            <a:chExt cx="388022" cy="245121"/>
          </a:xfrm>
        </p:grpSpPr>
        <p:grpSp>
          <p:nvGrpSpPr>
            <p:cNvPr id="210" name="Group 209"/>
            <p:cNvGrpSpPr/>
            <p:nvPr/>
          </p:nvGrpSpPr>
          <p:grpSpPr>
            <a:xfrm>
              <a:off x="6347701" y="2220506"/>
              <a:ext cx="324000" cy="180000"/>
              <a:chOff x="5684748" y="2645034"/>
              <a:chExt cx="324000" cy="180000"/>
            </a:xfrm>
          </p:grpSpPr>
          <p:cxnSp>
            <p:nvCxnSpPr>
              <p:cNvPr id="214" name="Straight Connector 213"/>
              <p:cNvCxnSpPr>
                <a:cxnSpLocks noChangeAspect="1"/>
              </p:cNvCxnSpPr>
              <p:nvPr/>
            </p:nvCxnSpPr>
            <p:spPr>
              <a:xfrm flipH="1">
                <a:off x="5684748" y="2645034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5" name="Straight Connector 214"/>
              <p:cNvCxnSpPr>
                <a:cxnSpLocks/>
              </p:cNvCxnSpPr>
              <p:nvPr/>
            </p:nvCxnSpPr>
            <p:spPr>
              <a:xfrm flipH="1">
                <a:off x="5864748" y="2645034"/>
                <a:ext cx="14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12" name="Rectangle 211"/>
            <p:cNvSpPr/>
            <p:nvPr/>
          </p:nvSpPr>
          <p:spPr>
            <a:xfrm>
              <a:off x="6283679" y="2310506"/>
              <a:ext cx="155121" cy="155121"/>
            </a:xfrm>
            <a:prstGeom prst="rect">
              <a:avLst/>
            </a:prstGeom>
            <a:solidFill>
              <a:srgbClr val="7F7F7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217" name="Group 216"/>
          <p:cNvGrpSpPr/>
          <p:nvPr/>
        </p:nvGrpSpPr>
        <p:grpSpPr>
          <a:xfrm>
            <a:off x="3439609" y="4332167"/>
            <a:ext cx="388022" cy="245121"/>
            <a:chOff x="6283679" y="2220506"/>
            <a:chExt cx="388022" cy="245121"/>
          </a:xfrm>
        </p:grpSpPr>
        <p:grpSp>
          <p:nvGrpSpPr>
            <p:cNvPr id="219" name="Group 218"/>
            <p:cNvGrpSpPr/>
            <p:nvPr/>
          </p:nvGrpSpPr>
          <p:grpSpPr>
            <a:xfrm>
              <a:off x="6347701" y="2220506"/>
              <a:ext cx="324000" cy="180000"/>
              <a:chOff x="5684748" y="2645034"/>
              <a:chExt cx="324000" cy="180000"/>
            </a:xfrm>
          </p:grpSpPr>
          <p:cxnSp>
            <p:nvCxnSpPr>
              <p:cNvPr id="222" name="Straight Connector 221"/>
              <p:cNvCxnSpPr>
                <a:cxnSpLocks noChangeAspect="1"/>
              </p:cNvCxnSpPr>
              <p:nvPr/>
            </p:nvCxnSpPr>
            <p:spPr>
              <a:xfrm flipH="1">
                <a:off x="5684748" y="2645034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4" name="Straight Connector 223"/>
              <p:cNvCxnSpPr>
                <a:cxnSpLocks/>
              </p:cNvCxnSpPr>
              <p:nvPr/>
            </p:nvCxnSpPr>
            <p:spPr>
              <a:xfrm flipH="1">
                <a:off x="5864748" y="2645034"/>
                <a:ext cx="14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20" name="Rectangle 219"/>
            <p:cNvSpPr/>
            <p:nvPr/>
          </p:nvSpPr>
          <p:spPr>
            <a:xfrm>
              <a:off x="6283679" y="2310506"/>
              <a:ext cx="155121" cy="155121"/>
            </a:xfrm>
            <a:prstGeom prst="rect">
              <a:avLst/>
            </a:prstGeom>
            <a:solidFill>
              <a:srgbClr val="7F7F7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225" name="Group 224"/>
          <p:cNvGrpSpPr/>
          <p:nvPr/>
        </p:nvGrpSpPr>
        <p:grpSpPr>
          <a:xfrm>
            <a:off x="4063294" y="4332167"/>
            <a:ext cx="1667246" cy="245121"/>
            <a:chOff x="2312785" y="4092662"/>
            <a:chExt cx="1667246" cy="245121"/>
          </a:xfrm>
        </p:grpSpPr>
        <p:grpSp>
          <p:nvGrpSpPr>
            <p:cNvPr id="227" name="Group 226"/>
            <p:cNvGrpSpPr/>
            <p:nvPr/>
          </p:nvGrpSpPr>
          <p:grpSpPr>
            <a:xfrm>
              <a:off x="2312785" y="4092662"/>
              <a:ext cx="388022" cy="245121"/>
              <a:chOff x="6283679" y="2220506"/>
              <a:chExt cx="388022" cy="245121"/>
            </a:xfrm>
          </p:grpSpPr>
          <p:grpSp>
            <p:nvGrpSpPr>
              <p:cNvPr id="245" name="Group 244"/>
              <p:cNvGrpSpPr/>
              <p:nvPr/>
            </p:nvGrpSpPr>
            <p:grpSpPr>
              <a:xfrm>
                <a:off x="6347701" y="2220506"/>
                <a:ext cx="324000" cy="180000"/>
                <a:chOff x="5684748" y="2645034"/>
                <a:chExt cx="324000" cy="180000"/>
              </a:xfrm>
            </p:grpSpPr>
            <p:cxnSp>
              <p:nvCxnSpPr>
                <p:cNvPr id="247" name="Straight Connector 246"/>
                <p:cNvCxnSpPr>
                  <a:cxnSpLocks noChangeAspect="1"/>
                </p:cNvCxnSpPr>
                <p:nvPr/>
              </p:nvCxnSpPr>
              <p:spPr>
                <a:xfrm flipH="1">
                  <a:off x="5684748" y="2645034"/>
                  <a:ext cx="180000" cy="1800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8" name="Straight Connector 247"/>
                <p:cNvCxnSpPr>
                  <a:cxnSpLocks/>
                </p:cNvCxnSpPr>
                <p:nvPr/>
              </p:nvCxnSpPr>
              <p:spPr>
                <a:xfrm flipH="1">
                  <a:off x="5864748" y="2645034"/>
                  <a:ext cx="1440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46" name="Rectangle 245"/>
              <p:cNvSpPr/>
              <p:nvPr/>
            </p:nvSpPr>
            <p:spPr>
              <a:xfrm>
                <a:off x="6283679" y="2310506"/>
                <a:ext cx="155121" cy="155121"/>
              </a:xfrm>
              <a:prstGeom prst="rect">
                <a:avLst/>
              </a:prstGeom>
              <a:solidFill>
                <a:srgbClr val="7F7F7F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grpSp>
          <p:nvGrpSpPr>
            <p:cNvPr id="229" name="Group 228"/>
            <p:cNvGrpSpPr/>
            <p:nvPr/>
          </p:nvGrpSpPr>
          <p:grpSpPr>
            <a:xfrm>
              <a:off x="2952807" y="4092662"/>
              <a:ext cx="388022" cy="245121"/>
              <a:chOff x="6283679" y="2220506"/>
              <a:chExt cx="388022" cy="245121"/>
            </a:xfrm>
          </p:grpSpPr>
          <p:grpSp>
            <p:nvGrpSpPr>
              <p:cNvPr id="239" name="Group 238"/>
              <p:cNvGrpSpPr/>
              <p:nvPr/>
            </p:nvGrpSpPr>
            <p:grpSpPr>
              <a:xfrm>
                <a:off x="6347701" y="2220506"/>
                <a:ext cx="324000" cy="180000"/>
                <a:chOff x="5684748" y="2645034"/>
                <a:chExt cx="324000" cy="180000"/>
              </a:xfrm>
            </p:grpSpPr>
            <p:cxnSp>
              <p:nvCxnSpPr>
                <p:cNvPr id="242" name="Straight Connector 241"/>
                <p:cNvCxnSpPr>
                  <a:cxnSpLocks noChangeAspect="1"/>
                </p:cNvCxnSpPr>
                <p:nvPr/>
              </p:nvCxnSpPr>
              <p:spPr>
                <a:xfrm flipH="1">
                  <a:off x="5684748" y="2645034"/>
                  <a:ext cx="180000" cy="1800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4" name="Straight Connector 243"/>
                <p:cNvCxnSpPr>
                  <a:cxnSpLocks/>
                </p:cNvCxnSpPr>
                <p:nvPr/>
              </p:nvCxnSpPr>
              <p:spPr>
                <a:xfrm flipH="1">
                  <a:off x="5864748" y="2645034"/>
                  <a:ext cx="1440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40" name="Rectangle 239"/>
              <p:cNvSpPr/>
              <p:nvPr/>
            </p:nvSpPr>
            <p:spPr>
              <a:xfrm>
                <a:off x="6283679" y="2310506"/>
                <a:ext cx="155121" cy="155121"/>
              </a:xfrm>
              <a:prstGeom prst="rect">
                <a:avLst/>
              </a:prstGeom>
              <a:solidFill>
                <a:srgbClr val="7F7F7F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grpSp>
          <p:nvGrpSpPr>
            <p:cNvPr id="230" name="Group 229"/>
            <p:cNvGrpSpPr/>
            <p:nvPr/>
          </p:nvGrpSpPr>
          <p:grpSpPr>
            <a:xfrm>
              <a:off x="3592009" y="4092662"/>
              <a:ext cx="388022" cy="245121"/>
              <a:chOff x="6283679" y="2220506"/>
              <a:chExt cx="388022" cy="245121"/>
            </a:xfrm>
          </p:grpSpPr>
          <p:grpSp>
            <p:nvGrpSpPr>
              <p:cNvPr id="232" name="Group 231"/>
              <p:cNvGrpSpPr/>
              <p:nvPr/>
            </p:nvGrpSpPr>
            <p:grpSpPr>
              <a:xfrm>
                <a:off x="6347701" y="2220506"/>
                <a:ext cx="324000" cy="180000"/>
                <a:chOff x="5684748" y="2645034"/>
                <a:chExt cx="324000" cy="180000"/>
              </a:xfrm>
            </p:grpSpPr>
            <p:cxnSp>
              <p:nvCxnSpPr>
                <p:cNvPr id="235" name="Straight Connector 234"/>
                <p:cNvCxnSpPr>
                  <a:cxnSpLocks noChangeAspect="1"/>
                </p:cNvCxnSpPr>
                <p:nvPr/>
              </p:nvCxnSpPr>
              <p:spPr>
                <a:xfrm flipH="1">
                  <a:off x="5684748" y="2645034"/>
                  <a:ext cx="180000" cy="1800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7" name="Straight Connector 236"/>
                <p:cNvCxnSpPr>
                  <a:cxnSpLocks/>
                </p:cNvCxnSpPr>
                <p:nvPr/>
              </p:nvCxnSpPr>
              <p:spPr>
                <a:xfrm flipH="1">
                  <a:off x="5864748" y="2645034"/>
                  <a:ext cx="1440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34" name="Rectangle 233"/>
              <p:cNvSpPr/>
              <p:nvPr/>
            </p:nvSpPr>
            <p:spPr>
              <a:xfrm>
                <a:off x="6283679" y="2310506"/>
                <a:ext cx="155121" cy="155121"/>
              </a:xfrm>
              <a:prstGeom prst="rect">
                <a:avLst/>
              </a:prstGeom>
              <a:solidFill>
                <a:srgbClr val="7F7F7F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</p:grpSp>
      <p:grpSp>
        <p:nvGrpSpPr>
          <p:cNvPr id="249" name="Group 248"/>
          <p:cNvGrpSpPr/>
          <p:nvPr/>
        </p:nvGrpSpPr>
        <p:grpSpPr>
          <a:xfrm>
            <a:off x="5966203" y="4332167"/>
            <a:ext cx="1028044" cy="245121"/>
            <a:chOff x="2312785" y="4092662"/>
            <a:chExt cx="1028044" cy="245121"/>
          </a:xfrm>
        </p:grpSpPr>
        <p:grpSp>
          <p:nvGrpSpPr>
            <p:cNvPr id="250" name="Group 249"/>
            <p:cNvGrpSpPr/>
            <p:nvPr/>
          </p:nvGrpSpPr>
          <p:grpSpPr>
            <a:xfrm>
              <a:off x="2312785" y="4092662"/>
              <a:ext cx="388022" cy="245121"/>
              <a:chOff x="6283679" y="2220506"/>
              <a:chExt cx="388022" cy="245121"/>
            </a:xfrm>
          </p:grpSpPr>
          <p:grpSp>
            <p:nvGrpSpPr>
              <p:cNvPr id="256" name="Group 255"/>
              <p:cNvGrpSpPr/>
              <p:nvPr/>
            </p:nvGrpSpPr>
            <p:grpSpPr>
              <a:xfrm>
                <a:off x="6347701" y="2220506"/>
                <a:ext cx="324000" cy="180000"/>
                <a:chOff x="5684748" y="2645034"/>
                <a:chExt cx="324000" cy="180000"/>
              </a:xfrm>
            </p:grpSpPr>
            <p:cxnSp>
              <p:nvCxnSpPr>
                <p:cNvPr id="260" name="Straight Connector 259"/>
                <p:cNvCxnSpPr>
                  <a:cxnSpLocks noChangeAspect="1"/>
                </p:cNvCxnSpPr>
                <p:nvPr/>
              </p:nvCxnSpPr>
              <p:spPr>
                <a:xfrm flipH="1">
                  <a:off x="5684748" y="2645034"/>
                  <a:ext cx="180000" cy="1800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2" name="Straight Connector 261"/>
                <p:cNvCxnSpPr>
                  <a:cxnSpLocks/>
                </p:cNvCxnSpPr>
                <p:nvPr/>
              </p:nvCxnSpPr>
              <p:spPr>
                <a:xfrm flipH="1">
                  <a:off x="5864748" y="2645034"/>
                  <a:ext cx="1440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58" name="Rectangle 257"/>
              <p:cNvSpPr/>
              <p:nvPr/>
            </p:nvSpPr>
            <p:spPr>
              <a:xfrm>
                <a:off x="6283679" y="2310506"/>
                <a:ext cx="155121" cy="155121"/>
              </a:xfrm>
              <a:prstGeom prst="rect">
                <a:avLst/>
              </a:prstGeom>
              <a:solidFill>
                <a:srgbClr val="7F7F7F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grpSp>
          <p:nvGrpSpPr>
            <p:cNvPr id="251" name="Group 250"/>
            <p:cNvGrpSpPr/>
            <p:nvPr/>
          </p:nvGrpSpPr>
          <p:grpSpPr>
            <a:xfrm>
              <a:off x="2952807" y="4092662"/>
              <a:ext cx="388022" cy="245121"/>
              <a:chOff x="6283679" y="2220506"/>
              <a:chExt cx="388022" cy="245121"/>
            </a:xfrm>
          </p:grpSpPr>
          <p:grpSp>
            <p:nvGrpSpPr>
              <p:cNvPr id="252" name="Group 251"/>
              <p:cNvGrpSpPr/>
              <p:nvPr/>
            </p:nvGrpSpPr>
            <p:grpSpPr>
              <a:xfrm>
                <a:off x="6347701" y="2220506"/>
                <a:ext cx="324000" cy="180000"/>
                <a:chOff x="5684748" y="2645034"/>
                <a:chExt cx="324000" cy="180000"/>
              </a:xfrm>
            </p:grpSpPr>
            <p:cxnSp>
              <p:nvCxnSpPr>
                <p:cNvPr id="254" name="Straight Connector 253"/>
                <p:cNvCxnSpPr>
                  <a:cxnSpLocks noChangeAspect="1"/>
                </p:cNvCxnSpPr>
                <p:nvPr/>
              </p:nvCxnSpPr>
              <p:spPr>
                <a:xfrm flipH="1">
                  <a:off x="5684748" y="2645034"/>
                  <a:ext cx="180000" cy="1800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5" name="Straight Connector 254"/>
                <p:cNvCxnSpPr>
                  <a:cxnSpLocks/>
                </p:cNvCxnSpPr>
                <p:nvPr/>
              </p:nvCxnSpPr>
              <p:spPr>
                <a:xfrm flipH="1">
                  <a:off x="5864748" y="2645034"/>
                  <a:ext cx="1440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53" name="Rectangle 252"/>
              <p:cNvSpPr/>
              <p:nvPr/>
            </p:nvSpPr>
            <p:spPr>
              <a:xfrm>
                <a:off x="6283679" y="2310506"/>
                <a:ext cx="155121" cy="155121"/>
              </a:xfrm>
              <a:prstGeom prst="rect">
                <a:avLst/>
              </a:prstGeom>
              <a:solidFill>
                <a:srgbClr val="7F7F7F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5274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Brent-Kung</a:t>
            </a:r>
            <a:r>
              <a:rPr lang="sv-SE" dirty="0" smtClean="0"/>
              <a:t> adder</a:t>
            </a:r>
            <a:endParaRPr lang="sv-S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October 2017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Integrated Circuit Design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52F0C-4AC5-4050-9EBA-5E783D39DD34}" type="slidenum">
              <a:rPr lang="en-US" smtClean="0"/>
              <a:t>13</a:t>
            </a:fld>
            <a:endParaRPr lang="en-US"/>
          </a:p>
        </p:txBody>
      </p:sp>
      <p:grpSp>
        <p:nvGrpSpPr>
          <p:cNvPr id="128" name="Group 127"/>
          <p:cNvGrpSpPr/>
          <p:nvPr/>
        </p:nvGrpSpPr>
        <p:grpSpPr>
          <a:xfrm>
            <a:off x="1926771" y="1885943"/>
            <a:ext cx="5068029" cy="3589542"/>
            <a:chOff x="1926771" y="1885944"/>
            <a:chExt cx="5068029" cy="2278563"/>
          </a:xfrm>
        </p:grpSpPr>
        <p:cxnSp>
          <p:nvCxnSpPr>
            <p:cNvPr id="10" name="Straight Connector 9"/>
            <p:cNvCxnSpPr/>
            <p:nvPr/>
          </p:nvCxnSpPr>
          <p:spPr>
            <a:xfrm>
              <a:off x="1926771" y="1885944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>
              <a:off x="2242451" y="1885945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/>
          </p:nvCxnSpPr>
          <p:spPr>
            <a:xfrm>
              <a:off x="2876400" y="1885945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>
              <a:off x="3510000" y="1885945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>
              <a:off x="4143600" y="1885945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>
              <a:off x="4777200" y="1885945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>
              <a:off x="5410800" y="1885945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/>
            <p:nvPr/>
          </p:nvCxnSpPr>
          <p:spPr>
            <a:xfrm>
              <a:off x="6044400" y="1885945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/>
            <p:nvPr/>
          </p:nvCxnSpPr>
          <p:spPr>
            <a:xfrm>
              <a:off x="2559600" y="1885945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3826800" y="1885945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>
              <a:off x="5094000" y="1885945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>
              <a:off x="6361200" y="1885945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6678000" y="1885945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>
              <a:off x="3192028" y="1885945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>
              <a:off x="4460400" y="1885945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>
              <a:off x="5727600" y="1885945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>
              <a:off x="6994800" y="1885945"/>
              <a:ext cx="0" cy="22785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Rectangle 14"/>
          <p:cNvSpPr/>
          <p:nvPr/>
        </p:nvSpPr>
        <p:spPr>
          <a:xfrm>
            <a:off x="1850359" y="2310506"/>
            <a:ext cx="155121" cy="1551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Rectangle 15"/>
          <p:cNvSpPr/>
          <p:nvPr/>
        </p:nvSpPr>
        <p:spPr>
          <a:xfrm>
            <a:off x="2483286" y="2310506"/>
            <a:ext cx="155121" cy="1551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7" name="Rectangle 16"/>
          <p:cNvSpPr/>
          <p:nvPr/>
        </p:nvSpPr>
        <p:spPr>
          <a:xfrm>
            <a:off x="3111914" y="2310506"/>
            <a:ext cx="155121" cy="1551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8" name="Rectangle 17"/>
          <p:cNvSpPr/>
          <p:nvPr/>
        </p:nvSpPr>
        <p:spPr>
          <a:xfrm>
            <a:off x="3750071" y="2310506"/>
            <a:ext cx="155121" cy="1551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9" name="Rectangle 18"/>
          <p:cNvSpPr/>
          <p:nvPr/>
        </p:nvSpPr>
        <p:spPr>
          <a:xfrm>
            <a:off x="4378036" y="2310506"/>
            <a:ext cx="155121" cy="1551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0" name="Rectangle 19"/>
          <p:cNvSpPr/>
          <p:nvPr/>
        </p:nvSpPr>
        <p:spPr>
          <a:xfrm>
            <a:off x="5016894" y="2310506"/>
            <a:ext cx="155121" cy="1551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1" name="Rectangle 20"/>
          <p:cNvSpPr/>
          <p:nvPr/>
        </p:nvSpPr>
        <p:spPr>
          <a:xfrm>
            <a:off x="5653686" y="2310506"/>
            <a:ext cx="155121" cy="1551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2" name="Rectangle 21"/>
          <p:cNvSpPr/>
          <p:nvPr/>
        </p:nvSpPr>
        <p:spPr>
          <a:xfrm>
            <a:off x="1850359" y="2748659"/>
            <a:ext cx="155121" cy="1551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3" name="Rectangle 22"/>
          <p:cNvSpPr/>
          <p:nvPr/>
        </p:nvSpPr>
        <p:spPr>
          <a:xfrm>
            <a:off x="3118675" y="2748659"/>
            <a:ext cx="155121" cy="1551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4" name="Rectangle 23"/>
          <p:cNvSpPr/>
          <p:nvPr/>
        </p:nvSpPr>
        <p:spPr>
          <a:xfrm>
            <a:off x="4378036" y="2748659"/>
            <a:ext cx="155121" cy="1551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5" name="Rectangle 24"/>
          <p:cNvSpPr/>
          <p:nvPr/>
        </p:nvSpPr>
        <p:spPr>
          <a:xfrm>
            <a:off x="5653686" y="2748659"/>
            <a:ext cx="155121" cy="1551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26" name="Group 25"/>
          <p:cNvGrpSpPr/>
          <p:nvPr/>
        </p:nvGrpSpPr>
        <p:grpSpPr>
          <a:xfrm>
            <a:off x="1918414" y="2220506"/>
            <a:ext cx="324000" cy="180000"/>
            <a:chOff x="1910250" y="2645034"/>
            <a:chExt cx="324000" cy="180000"/>
          </a:xfrm>
        </p:grpSpPr>
        <p:cxnSp>
          <p:nvCxnSpPr>
            <p:cNvPr id="111" name="Straight Connector 110"/>
            <p:cNvCxnSpPr>
              <a:cxnSpLocks noChangeAspect="1"/>
            </p:cNvCxnSpPr>
            <p:nvPr/>
          </p:nvCxnSpPr>
          <p:spPr>
            <a:xfrm flipH="1">
              <a:off x="1910250" y="2645034"/>
              <a:ext cx="180000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>
              <a:cxnSpLocks/>
            </p:cNvCxnSpPr>
            <p:nvPr/>
          </p:nvCxnSpPr>
          <p:spPr>
            <a:xfrm flipH="1">
              <a:off x="2090250" y="2645034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/>
          <p:cNvGrpSpPr/>
          <p:nvPr/>
        </p:nvGrpSpPr>
        <p:grpSpPr>
          <a:xfrm>
            <a:off x="2548407" y="2220506"/>
            <a:ext cx="324000" cy="180000"/>
            <a:chOff x="2540243" y="2645034"/>
            <a:chExt cx="324000" cy="180000"/>
          </a:xfrm>
        </p:grpSpPr>
        <p:cxnSp>
          <p:nvCxnSpPr>
            <p:cNvPr id="109" name="Straight Connector 108"/>
            <p:cNvCxnSpPr>
              <a:cxnSpLocks noChangeAspect="1"/>
            </p:cNvCxnSpPr>
            <p:nvPr/>
          </p:nvCxnSpPr>
          <p:spPr>
            <a:xfrm flipH="1">
              <a:off x="2540243" y="2645034"/>
              <a:ext cx="180000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>
              <a:cxnSpLocks/>
            </p:cNvCxnSpPr>
            <p:nvPr/>
          </p:nvCxnSpPr>
          <p:spPr>
            <a:xfrm flipH="1">
              <a:off x="2720243" y="2645034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up 27"/>
          <p:cNvGrpSpPr/>
          <p:nvPr/>
        </p:nvGrpSpPr>
        <p:grpSpPr>
          <a:xfrm>
            <a:off x="3171767" y="2220506"/>
            <a:ext cx="324000" cy="180000"/>
            <a:chOff x="3171767" y="2645034"/>
            <a:chExt cx="324000" cy="180000"/>
          </a:xfrm>
        </p:grpSpPr>
        <p:cxnSp>
          <p:nvCxnSpPr>
            <p:cNvPr id="107" name="Straight Connector 106"/>
            <p:cNvCxnSpPr>
              <a:cxnSpLocks noChangeAspect="1"/>
            </p:cNvCxnSpPr>
            <p:nvPr/>
          </p:nvCxnSpPr>
          <p:spPr>
            <a:xfrm flipH="1">
              <a:off x="3171767" y="2645034"/>
              <a:ext cx="180000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>
              <a:cxnSpLocks/>
            </p:cNvCxnSpPr>
            <p:nvPr/>
          </p:nvCxnSpPr>
          <p:spPr>
            <a:xfrm flipH="1">
              <a:off x="3351767" y="2645034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28"/>
          <p:cNvGrpSpPr/>
          <p:nvPr/>
        </p:nvGrpSpPr>
        <p:grpSpPr>
          <a:xfrm>
            <a:off x="3809924" y="2220506"/>
            <a:ext cx="324000" cy="180000"/>
            <a:chOff x="3801760" y="2645034"/>
            <a:chExt cx="324000" cy="180000"/>
          </a:xfrm>
        </p:grpSpPr>
        <p:cxnSp>
          <p:nvCxnSpPr>
            <p:cNvPr id="105" name="Straight Connector 104"/>
            <p:cNvCxnSpPr>
              <a:cxnSpLocks noChangeAspect="1"/>
            </p:cNvCxnSpPr>
            <p:nvPr/>
          </p:nvCxnSpPr>
          <p:spPr>
            <a:xfrm flipH="1">
              <a:off x="3801760" y="2645034"/>
              <a:ext cx="180000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>
              <a:cxnSpLocks/>
            </p:cNvCxnSpPr>
            <p:nvPr/>
          </p:nvCxnSpPr>
          <p:spPr>
            <a:xfrm flipH="1">
              <a:off x="3981760" y="2645034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4439559" y="2220506"/>
            <a:ext cx="324000" cy="180000"/>
            <a:chOff x="4423231" y="2645034"/>
            <a:chExt cx="324000" cy="180000"/>
          </a:xfrm>
        </p:grpSpPr>
        <p:cxnSp>
          <p:nvCxnSpPr>
            <p:cNvPr id="103" name="Straight Connector 102"/>
            <p:cNvCxnSpPr>
              <a:cxnSpLocks noChangeAspect="1"/>
            </p:cNvCxnSpPr>
            <p:nvPr/>
          </p:nvCxnSpPr>
          <p:spPr>
            <a:xfrm flipH="1">
              <a:off x="4423231" y="2645034"/>
              <a:ext cx="180000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>
              <a:cxnSpLocks/>
            </p:cNvCxnSpPr>
            <p:nvPr/>
          </p:nvCxnSpPr>
          <p:spPr>
            <a:xfrm flipH="1">
              <a:off x="4603231" y="2645034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/>
          <p:cNvGrpSpPr/>
          <p:nvPr/>
        </p:nvGrpSpPr>
        <p:grpSpPr>
          <a:xfrm>
            <a:off x="5085880" y="2220506"/>
            <a:ext cx="324000" cy="180000"/>
            <a:chOff x="5053224" y="2645034"/>
            <a:chExt cx="324000" cy="180000"/>
          </a:xfrm>
        </p:grpSpPr>
        <p:cxnSp>
          <p:nvCxnSpPr>
            <p:cNvPr id="101" name="Straight Connector 100"/>
            <p:cNvCxnSpPr>
              <a:cxnSpLocks noChangeAspect="1"/>
            </p:cNvCxnSpPr>
            <p:nvPr/>
          </p:nvCxnSpPr>
          <p:spPr>
            <a:xfrm flipH="1">
              <a:off x="5053224" y="2645034"/>
              <a:ext cx="180000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>
              <a:cxnSpLocks/>
            </p:cNvCxnSpPr>
            <p:nvPr/>
          </p:nvCxnSpPr>
          <p:spPr>
            <a:xfrm flipH="1">
              <a:off x="5233224" y="2645034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 31"/>
          <p:cNvGrpSpPr/>
          <p:nvPr/>
        </p:nvGrpSpPr>
        <p:grpSpPr>
          <a:xfrm>
            <a:off x="5717404" y="2220506"/>
            <a:ext cx="324000" cy="180000"/>
            <a:chOff x="5684748" y="2645034"/>
            <a:chExt cx="324000" cy="180000"/>
          </a:xfrm>
        </p:grpSpPr>
        <p:cxnSp>
          <p:nvCxnSpPr>
            <p:cNvPr id="99" name="Straight Connector 98"/>
            <p:cNvCxnSpPr>
              <a:cxnSpLocks noChangeAspect="1"/>
            </p:cNvCxnSpPr>
            <p:nvPr/>
          </p:nvCxnSpPr>
          <p:spPr>
            <a:xfrm flipH="1">
              <a:off x="5684748" y="2645034"/>
              <a:ext cx="180000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>
              <a:cxnSpLocks/>
            </p:cNvCxnSpPr>
            <p:nvPr/>
          </p:nvCxnSpPr>
          <p:spPr>
            <a:xfrm flipH="1">
              <a:off x="5864748" y="2645034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33"/>
          <p:cNvGrpSpPr/>
          <p:nvPr/>
        </p:nvGrpSpPr>
        <p:grpSpPr>
          <a:xfrm>
            <a:off x="1914643" y="2646219"/>
            <a:ext cx="648000" cy="180000"/>
            <a:chOff x="1914643" y="3111567"/>
            <a:chExt cx="648000" cy="180000"/>
          </a:xfrm>
        </p:grpSpPr>
        <p:cxnSp>
          <p:nvCxnSpPr>
            <p:cNvPr id="95" name="Straight Connector 94"/>
            <p:cNvCxnSpPr>
              <a:cxnSpLocks noChangeAspect="1"/>
            </p:cNvCxnSpPr>
            <p:nvPr/>
          </p:nvCxnSpPr>
          <p:spPr>
            <a:xfrm flipH="1">
              <a:off x="1914643" y="3111567"/>
              <a:ext cx="180000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>
              <a:cxnSpLocks/>
            </p:cNvCxnSpPr>
            <p:nvPr/>
          </p:nvCxnSpPr>
          <p:spPr>
            <a:xfrm flipH="1">
              <a:off x="2094643" y="3111567"/>
              <a:ext cx="468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 34"/>
          <p:cNvGrpSpPr/>
          <p:nvPr/>
        </p:nvGrpSpPr>
        <p:grpSpPr>
          <a:xfrm>
            <a:off x="3176160" y="2646219"/>
            <a:ext cx="648000" cy="180000"/>
            <a:chOff x="3176160" y="3111567"/>
            <a:chExt cx="648000" cy="180000"/>
          </a:xfrm>
        </p:grpSpPr>
        <p:cxnSp>
          <p:nvCxnSpPr>
            <p:cNvPr id="93" name="Straight Connector 92"/>
            <p:cNvCxnSpPr>
              <a:cxnSpLocks noChangeAspect="1"/>
            </p:cNvCxnSpPr>
            <p:nvPr/>
          </p:nvCxnSpPr>
          <p:spPr>
            <a:xfrm flipH="1">
              <a:off x="3176160" y="3111567"/>
              <a:ext cx="180000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>
              <a:cxnSpLocks/>
            </p:cNvCxnSpPr>
            <p:nvPr/>
          </p:nvCxnSpPr>
          <p:spPr>
            <a:xfrm flipH="1">
              <a:off x="3356160" y="3111567"/>
              <a:ext cx="468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5"/>
          <p:cNvGrpSpPr/>
          <p:nvPr/>
        </p:nvGrpSpPr>
        <p:grpSpPr>
          <a:xfrm>
            <a:off x="4443952" y="2646219"/>
            <a:ext cx="648000" cy="180000"/>
            <a:chOff x="4427624" y="3111567"/>
            <a:chExt cx="648000" cy="180000"/>
          </a:xfrm>
        </p:grpSpPr>
        <p:cxnSp>
          <p:nvCxnSpPr>
            <p:cNvPr id="91" name="Straight Connector 90"/>
            <p:cNvCxnSpPr>
              <a:cxnSpLocks noChangeAspect="1"/>
            </p:cNvCxnSpPr>
            <p:nvPr/>
          </p:nvCxnSpPr>
          <p:spPr>
            <a:xfrm flipH="1">
              <a:off x="4427624" y="3111567"/>
              <a:ext cx="180000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>
              <a:cxnSpLocks/>
            </p:cNvCxnSpPr>
            <p:nvPr/>
          </p:nvCxnSpPr>
          <p:spPr>
            <a:xfrm flipH="1">
              <a:off x="4607624" y="3111567"/>
              <a:ext cx="468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/>
          <p:cNvGrpSpPr/>
          <p:nvPr/>
        </p:nvGrpSpPr>
        <p:grpSpPr>
          <a:xfrm>
            <a:off x="5705469" y="2646219"/>
            <a:ext cx="648000" cy="180000"/>
            <a:chOff x="5689141" y="3111567"/>
            <a:chExt cx="648000" cy="180000"/>
          </a:xfrm>
        </p:grpSpPr>
        <p:cxnSp>
          <p:nvCxnSpPr>
            <p:cNvPr id="89" name="Straight Connector 88"/>
            <p:cNvCxnSpPr>
              <a:cxnSpLocks noChangeAspect="1"/>
            </p:cNvCxnSpPr>
            <p:nvPr/>
          </p:nvCxnSpPr>
          <p:spPr>
            <a:xfrm flipH="1">
              <a:off x="5689141" y="3111567"/>
              <a:ext cx="180000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>
              <a:cxnSpLocks/>
            </p:cNvCxnSpPr>
            <p:nvPr/>
          </p:nvCxnSpPr>
          <p:spPr>
            <a:xfrm flipH="1">
              <a:off x="5869141" y="3111567"/>
              <a:ext cx="468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Group 38"/>
          <p:cNvGrpSpPr/>
          <p:nvPr/>
        </p:nvGrpSpPr>
        <p:grpSpPr>
          <a:xfrm>
            <a:off x="4446397" y="3077932"/>
            <a:ext cx="1278000" cy="180000"/>
            <a:chOff x="4427624" y="3111567"/>
            <a:chExt cx="1278000" cy="180000"/>
          </a:xfrm>
        </p:grpSpPr>
        <p:cxnSp>
          <p:nvCxnSpPr>
            <p:cNvPr id="87" name="Straight Connector 86"/>
            <p:cNvCxnSpPr>
              <a:cxnSpLocks noChangeAspect="1"/>
            </p:cNvCxnSpPr>
            <p:nvPr/>
          </p:nvCxnSpPr>
          <p:spPr>
            <a:xfrm flipH="1">
              <a:off x="4427624" y="3111567"/>
              <a:ext cx="180000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>
              <a:cxnSpLocks/>
            </p:cNvCxnSpPr>
            <p:nvPr/>
          </p:nvCxnSpPr>
          <p:spPr>
            <a:xfrm flipH="1">
              <a:off x="4607624" y="3111567"/>
              <a:ext cx="1098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Rectangle 39"/>
          <p:cNvSpPr/>
          <p:nvPr/>
        </p:nvSpPr>
        <p:spPr>
          <a:xfrm>
            <a:off x="1850359" y="3193226"/>
            <a:ext cx="155121" cy="1551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41" name="Group 40"/>
          <p:cNvGrpSpPr/>
          <p:nvPr/>
        </p:nvGrpSpPr>
        <p:grpSpPr>
          <a:xfrm>
            <a:off x="1912841" y="3075216"/>
            <a:ext cx="1278000" cy="180000"/>
            <a:chOff x="4427624" y="3111567"/>
            <a:chExt cx="1278000" cy="180000"/>
          </a:xfrm>
        </p:grpSpPr>
        <p:cxnSp>
          <p:nvCxnSpPr>
            <p:cNvPr id="85" name="Straight Connector 84"/>
            <p:cNvCxnSpPr>
              <a:cxnSpLocks noChangeAspect="1"/>
            </p:cNvCxnSpPr>
            <p:nvPr/>
          </p:nvCxnSpPr>
          <p:spPr>
            <a:xfrm flipH="1">
              <a:off x="4427624" y="3111567"/>
              <a:ext cx="180000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>
              <a:cxnSpLocks/>
            </p:cNvCxnSpPr>
            <p:nvPr/>
          </p:nvCxnSpPr>
          <p:spPr>
            <a:xfrm flipH="1">
              <a:off x="4607624" y="3111567"/>
              <a:ext cx="1098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42"/>
          <p:cNvGrpSpPr/>
          <p:nvPr/>
        </p:nvGrpSpPr>
        <p:grpSpPr>
          <a:xfrm>
            <a:off x="1926724" y="3500723"/>
            <a:ext cx="2541840" cy="180000"/>
            <a:chOff x="4435788" y="3111567"/>
            <a:chExt cx="2541840" cy="180000"/>
          </a:xfrm>
        </p:grpSpPr>
        <p:cxnSp>
          <p:nvCxnSpPr>
            <p:cNvPr id="83" name="Straight Connector 82"/>
            <p:cNvCxnSpPr>
              <a:cxnSpLocks noChangeAspect="1"/>
            </p:cNvCxnSpPr>
            <p:nvPr/>
          </p:nvCxnSpPr>
          <p:spPr>
            <a:xfrm flipH="1">
              <a:off x="4435788" y="3111567"/>
              <a:ext cx="180000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>
              <a:cxnSpLocks/>
            </p:cNvCxnSpPr>
            <p:nvPr/>
          </p:nvCxnSpPr>
          <p:spPr>
            <a:xfrm flipH="1">
              <a:off x="4607624" y="3111567"/>
              <a:ext cx="237000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6" name="TextBox 65"/>
          <p:cNvSpPr txBox="1"/>
          <p:nvPr/>
        </p:nvSpPr>
        <p:spPr>
          <a:xfrm>
            <a:off x="1700636" y="5336985"/>
            <a:ext cx="5544000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18000" rIns="18000" rtlCol="0">
            <a:spAutoFit/>
          </a:bodyPr>
          <a:lstStyle/>
          <a:p>
            <a:r>
              <a:rPr lang="sv-SE" sz="1200" dirty="0" smtClean="0">
                <a:latin typeface="+mn-lt"/>
              </a:rPr>
              <a:t>16:0  15:0  14:0  13:0  12:0 11:0 10:0  9:0   8:0   7:0    6:0   5:0    4:0   3:0    2:0   1:0    0:0</a:t>
            </a:r>
            <a:endParaRPr lang="sv-SE" sz="1200" dirty="0">
              <a:latin typeface="+mn-lt"/>
            </a:endParaRPr>
          </a:p>
        </p:txBody>
      </p:sp>
      <p:sp>
        <p:nvSpPr>
          <p:cNvPr id="68" name="Flowchart: Alternate Process 67"/>
          <p:cNvSpPr/>
          <p:nvPr/>
        </p:nvSpPr>
        <p:spPr>
          <a:xfrm>
            <a:off x="1700636" y="1765121"/>
            <a:ext cx="5544000" cy="277586"/>
          </a:xfrm>
          <a:prstGeom prst="flowChartAlternateProcess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36000" rIns="18000" bIns="36000" rtlCol="0" anchor="ctr"/>
          <a:lstStyle/>
          <a:p>
            <a:r>
              <a:rPr lang="sv-SE" sz="1200" dirty="0" smtClean="0">
                <a:solidFill>
                  <a:schemeClr val="tx1"/>
                </a:solidFill>
              </a:rPr>
              <a:t>16     15     14    </a:t>
            </a:r>
            <a:r>
              <a:rPr lang="sv-SE" sz="1200" dirty="0">
                <a:solidFill>
                  <a:schemeClr val="tx1"/>
                </a:solidFill>
              </a:rPr>
              <a:t>13  </a:t>
            </a:r>
            <a:r>
              <a:rPr lang="sv-SE" sz="1200" dirty="0" smtClean="0">
                <a:solidFill>
                  <a:schemeClr val="tx1"/>
                </a:solidFill>
              </a:rPr>
              <a:t>   12     11    </a:t>
            </a:r>
            <a:r>
              <a:rPr lang="sv-SE" sz="1200" dirty="0">
                <a:solidFill>
                  <a:schemeClr val="tx1"/>
                </a:solidFill>
              </a:rPr>
              <a:t>10  </a:t>
            </a:r>
            <a:r>
              <a:rPr lang="sv-SE" sz="1200" dirty="0" smtClean="0">
                <a:solidFill>
                  <a:schemeClr val="tx1"/>
                </a:solidFill>
              </a:rPr>
              <a:t>    </a:t>
            </a:r>
            <a:r>
              <a:rPr lang="sv-SE" sz="1200" dirty="0">
                <a:solidFill>
                  <a:schemeClr val="tx1"/>
                </a:solidFill>
              </a:rPr>
              <a:t>9   </a:t>
            </a:r>
            <a:r>
              <a:rPr lang="sv-SE" sz="1200" dirty="0" smtClean="0">
                <a:solidFill>
                  <a:schemeClr val="tx1"/>
                </a:solidFill>
              </a:rPr>
              <a:t>    </a:t>
            </a:r>
            <a:r>
              <a:rPr lang="sv-SE" sz="1200" dirty="0">
                <a:solidFill>
                  <a:schemeClr val="tx1"/>
                </a:solidFill>
              </a:rPr>
              <a:t>8   </a:t>
            </a:r>
            <a:r>
              <a:rPr lang="sv-SE" sz="1200" dirty="0" smtClean="0">
                <a:solidFill>
                  <a:schemeClr val="tx1"/>
                </a:solidFill>
              </a:rPr>
              <a:t>    </a:t>
            </a:r>
            <a:r>
              <a:rPr lang="sv-SE" sz="1200" dirty="0">
                <a:solidFill>
                  <a:schemeClr val="tx1"/>
                </a:solidFill>
              </a:rPr>
              <a:t>7    </a:t>
            </a:r>
            <a:r>
              <a:rPr lang="sv-SE" sz="1200" dirty="0" smtClean="0">
                <a:solidFill>
                  <a:schemeClr val="tx1"/>
                </a:solidFill>
              </a:rPr>
              <a:t>   </a:t>
            </a:r>
            <a:r>
              <a:rPr lang="sv-SE" sz="1200" dirty="0">
                <a:solidFill>
                  <a:schemeClr val="tx1"/>
                </a:solidFill>
              </a:rPr>
              <a:t>6   </a:t>
            </a:r>
            <a:r>
              <a:rPr lang="sv-SE" sz="1200" dirty="0" smtClean="0">
                <a:solidFill>
                  <a:schemeClr val="tx1"/>
                </a:solidFill>
              </a:rPr>
              <a:t>   </a:t>
            </a:r>
            <a:r>
              <a:rPr lang="sv-SE" sz="1200" dirty="0">
                <a:solidFill>
                  <a:schemeClr val="tx1"/>
                </a:solidFill>
              </a:rPr>
              <a:t>5   </a:t>
            </a:r>
            <a:r>
              <a:rPr lang="sv-SE" sz="1200" dirty="0" smtClean="0">
                <a:solidFill>
                  <a:schemeClr val="tx1"/>
                </a:solidFill>
              </a:rPr>
              <a:t>    </a:t>
            </a:r>
            <a:r>
              <a:rPr lang="sv-SE" sz="1200" dirty="0">
                <a:solidFill>
                  <a:schemeClr val="tx1"/>
                </a:solidFill>
              </a:rPr>
              <a:t>4   </a:t>
            </a:r>
            <a:r>
              <a:rPr lang="sv-SE" sz="1200" dirty="0" smtClean="0">
                <a:solidFill>
                  <a:schemeClr val="tx1"/>
                </a:solidFill>
              </a:rPr>
              <a:t>    </a:t>
            </a:r>
            <a:r>
              <a:rPr lang="sv-SE" sz="1200" dirty="0">
                <a:solidFill>
                  <a:schemeClr val="tx1"/>
                </a:solidFill>
              </a:rPr>
              <a:t>3  </a:t>
            </a:r>
            <a:r>
              <a:rPr lang="sv-SE" sz="1200" dirty="0" smtClean="0">
                <a:solidFill>
                  <a:schemeClr val="tx1"/>
                </a:solidFill>
              </a:rPr>
              <a:t>     </a:t>
            </a:r>
            <a:r>
              <a:rPr lang="sv-SE" sz="1200" dirty="0">
                <a:solidFill>
                  <a:schemeClr val="tx1"/>
                </a:solidFill>
              </a:rPr>
              <a:t>2  </a:t>
            </a:r>
            <a:r>
              <a:rPr lang="sv-SE" sz="1200" dirty="0" smtClean="0">
                <a:solidFill>
                  <a:schemeClr val="tx1"/>
                </a:solidFill>
              </a:rPr>
              <a:t>     1    CIN</a:t>
            </a:r>
            <a:endParaRPr lang="sv-SE" sz="1200" dirty="0">
              <a:solidFill>
                <a:schemeClr val="tx1"/>
              </a:solidFill>
            </a:endParaRPr>
          </a:p>
        </p:txBody>
      </p:sp>
      <p:grpSp>
        <p:nvGrpSpPr>
          <p:cNvPr id="129" name="Group 128"/>
          <p:cNvGrpSpPr/>
          <p:nvPr/>
        </p:nvGrpSpPr>
        <p:grpSpPr>
          <a:xfrm>
            <a:off x="6283679" y="2220506"/>
            <a:ext cx="388022" cy="245121"/>
            <a:chOff x="6283679" y="2220506"/>
            <a:chExt cx="388022" cy="245121"/>
          </a:xfrm>
        </p:grpSpPr>
        <p:grpSp>
          <p:nvGrpSpPr>
            <p:cNvPr id="33" name="Group 32"/>
            <p:cNvGrpSpPr/>
            <p:nvPr/>
          </p:nvGrpSpPr>
          <p:grpSpPr>
            <a:xfrm>
              <a:off x="6347701" y="2220506"/>
              <a:ext cx="324000" cy="180000"/>
              <a:chOff x="5684748" y="2645034"/>
              <a:chExt cx="324000" cy="180000"/>
            </a:xfrm>
          </p:grpSpPr>
          <p:cxnSp>
            <p:nvCxnSpPr>
              <p:cNvPr id="97" name="Straight Connector 96"/>
              <p:cNvCxnSpPr>
                <a:cxnSpLocks noChangeAspect="1"/>
              </p:cNvCxnSpPr>
              <p:nvPr/>
            </p:nvCxnSpPr>
            <p:spPr>
              <a:xfrm flipH="1">
                <a:off x="5684748" y="2645034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>
                <a:cxnSpLocks/>
              </p:cNvCxnSpPr>
              <p:nvPr/>
            </p:nvCxnSpPr>
            <p:spPr>
              <a:xfrm flipH="1">
                <a:off x="5864748" y="2645034"/>
                <a:ext cx="14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0" name="Rectangle 79"/>
            <p:cNvSpPr/>
            <p:nvPr/>
          </p:nvSpPr>
          <p:spPr>
            <a:xfrm>
              <a:off x="6283679" y="2310506"/>
              <a:ext cx="155121" cy="155121"/>
            </a:xfrm>
            <a:prstGeom prst="rect">
              <a:avLst/>
            </a:prstGeom>
            <a:solidFill>
              <a:srgbClr val="7F7F7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38" name="Rectangle 37"/>
          <p:cNvSpPr/>
          <p:nvPr/>
        </p:nvSpPr>
        <p:spPr>
          <a:xfrm>
            <a:off x="4378036" y="3193226"/>
            <a:ext cx="155121" cy="1551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79" name="Rectangle 178"/>
          <p:cNvSpPr/>
          <p:nvPr/>
        </p:nvSpPr>
        <p:spPr>
          <a:xfrm>
            <a:off x="7229365" y="2125840"/>
            <a:ext cx="169692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dirty="0" smtClean="0">
                <a:latin typeface="+mn-lt"/>
              </a:rPr>
              <a:t>Logic levels L=6</a:t>
            </a:r>
          </a:p>
          <a:p>
            <a:r>
              <a:rPr lang="sv-SE" dirty="0" smtClean="0">
                <a:latin typeface="+mn-lt"/>
              </a:rPr>
              <a:t>Extra levels </a:t>
            </a:r>
            <a:r>
              <a:rPr lang="sv-SE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sv-SE" dirty="0" smtClean="0">
                <a:latin typeface="+mn-lt"/>
              </a:rPr>
              <a:t>=3</a:t>
            </a:r>
          </a:p>
          <a:p>
            <a:r>
              <a:rPr lang="sv-SE" dirty="0" smtClean="0">
                <a:latin typeface="+mn-lt"/>
              </a:rPr>
              <a:t>Fanout 2</a:t>
            </a:r>
            <a:r>
              <a:rPr lang="sv-SE" i="1" baseline="30000" dirty="0" smtClean="0">
                <a:latin typeface="+mn-lt"/>
              </a:rPr>
              <a:t>f</a:t>
            </a:r>
            <a:r>
              <a:rPr lang="sv-SE" dirty="0" smtClean="0">
                <a:latin typeface="+mn-lt"/>
              </a:rPr>
              <a:t>+1=2</a:t>
            </a:r>
          </a:p>
          <a:p>
            <a:r>
              <a:rPr lang="sv-SE" i="1" dirty="0" smtClean="0">
                <a:latin typeface="+mn-lt"/>
              </a:rPr>
              <a:t>f</a:t>
            </a:r>
            <a:r>
              <a:rPr lang="sv-SE" dirty="0" smtClean="0">
                <a:latin typeface="+mn-lt"/>
              </a:rPr>
              <a:t>=0</a:t>
            </a:r>
          </a:p>
          <a:p>
            <a:r>
              <a:rPr lang="sv-SE" dirty="0" smtClean="0">
                <a:latin typeface="+mn-lt"/>
              </a:rPr>
              <a:t>Wire tracks 2</a:t>
            </a:r>
            <a:r>
              <a:rPr lang="sv-SE" i="1" baseline="30000" dirty="0" smtClean="0">
                <a:latin typeface="+mn-lt"/>
              </a:rPr>
              <a:t>t</a:t>
            </a:r>
            <a:r>
              <a:rPr lang="sv-SE" dirty="0" smtClean="0">
                <a:latin typeface="+mn-lt"/>
              </a:rPr>
              <a:t>=1</a:t>
            </a:r>
          </a:p>
          <a:p>
            <a:r>
              <a:rPr lang="sv-SE" i="1" dirty="0" smtClean="0">
                <a:latin typeface="+mn-lt"/>
              </a:rPr>
              <a:t>t</a:t>
            </a:r>
            <a:r>
              <a:rPr lang="sv-SE" dirty="0" smtClean="0">
                <a:latin typeface="+mn-lt"/>
              </a:rPr>
              <a:t>=0</a:t>
            </a:r>
          </a:p>
          <a:p>
            <a:r>
              <a:rPr lang="sv-SE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l+f+t=L</a:t>
            </a:r>
            <a:r>
              <a:rPr lang="sv-S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-1=3</a:t>
            </a:r>
          </a:p>
          <a:p>
            <a:r>
              <a:rPr lang="sv-S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(3, </a:t>
            </a:r>
            <a:r>
              <a:rPr lang="sv-SE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sv-S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0)</a:t>
            </a:r>
            <a:endParaRPr lang="sv-SE" dirty="0"/>
          </a:p>
          <a:p>
            <a:endParaRPr lang="sv-SE" dirty="0">
              <a:latin typeface="+mn-lt"/>
            </a:endParaRPr>
          </a:p>
        </p:txBody>
      </p:sp>
      <p:grpSp>
        <p:nvGrpSpPr>
          <p:cNvPr id="130" name="Group 129"/>
          <p:cNvGrpSpPr/>
          <p:nvPr/>
        </p:nvGrpSpPr>
        <p:grpSpPr>
          <a:xfrm>
            <a:off x="2160385" y="4814138"/>
            <a:ext cx="388022" cy="245121"/>
            <a:chOff x="6283679" y="2220506"/>
            <a:chExt cx="388022" cy="245121"/>
          </a:xfrm>
        </p:grpSpPr>
        <p:grpSp>
          <p:nvGrpSpPr>
            <p:cNvPr id="131" name="Group 130"/>
            <p:cNvGrpSpPr/>
            <p:nvPr/>
          </p:nvGrpSpPr>
          <p:grpSpPr>
            <a:xfrm>
              <a:off x="6347701" y="2220506"/>
              <a:ext cx="324000" cy="180000"/>
              <a:chOff x="5684748" y="2645034"/>
              <a:chExt cx="324000" cy="180000"/>
            </a:xfrm>
          </p:grpSpPr>
          <p:cxnSp>
            <p:nvCxnSpPr>
              <p:cNvPr id="133" name="Straight Connector 132"/>
              <p:cNvCxnSpPr>
                <a:cxnSpLocks noChangeAspect="1"/>
              </p:cNvCxnSpPr>
              <p:nvPr/>
            </p:nvCxnSpPr>
            <p:spPr>
              <a:xfrm flipH="1">
                <a:off x="5684748" y="2645034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>
                <a:cxnSpLocks/>
              </p:cNvCxnSpPr>
              <p:nvPr/>
            </p:nvCxnSpPr>
            <p:spPr>
              <a:xfrm flipH="1">
                <a:off x="5864748" y="2645034"/>
                <a:ext cx="14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2" name="Rectangle 131"/>
            <p:cNvSpPr/>
            <p:nvPr/>
          </p:nvSpPr>
          <p:spPr>
            <a:xfrm>
              <a:off x="6283679" y="2310506"/>
              <a:ext cx="155121" cy="155121"/>
            </a:xfrm>
            <a:prstGeom prst="rect">
              <a:avLst/>
            </a:prstGeom>
            <a:solidFill>
              <a:srgbClr val="7F7F7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137" name="Group 136"/>
          <p:cNvGrpSpPr/>
          <p:nvPr/>
        </p:nvGrpSpPr>
        <p:grpSpPr>
          <a:xfrm>
            <a:off x="2800407" y="4814138"/>
            <a:ext cx="388022" cy="245121"/>
            <a:chOff x="6283679" y="2220506"/>
            <a:chExt cx="388022" cy="245121"/>
          </a:xfrm>
        </p:grpSpPr>
        <p:grpSp>
          <p:nvGrpSpPr>
            <p:cNvPr id="138" name="Group 137"/>
            <p:cNvGrpSpPr/>
            <p:nvPr/>
          </p:nvGrpSpPr>
          <p:grpSpPr>
            <a:xfrm>
              <a:off x="6347701" y="2220506"/>
              <a:ext cx="324000" cy="180000"/>
              <a:chOff x="5684748" y="2645034"/>
              <a:chExt cx="324000" cy="180000"/>
            </a:xfrm>
          </p:grpSpPr>
          <p:cxnSp>
            <p:nvCxnSpPr>
              <p:cNvPr id="140" name="Straight Connector 139"/>
              <p:cNvCxnSpPr>
                <a:cxnSpLocks noChangeAspect="1"/>
              </p:cNvCxnSpPr>
              <p:nvPr/>
            </p:nvCxnSpPr>
            <p:spPr>
              <a:xfrm flipH="1">
                <a:off x="5684748" y="2645034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/>
              <p:cNvCxnSpPr>
                <a:cxnSpLocks/>
              </p:cNvCxnSpPr>
              <p:nvPr/>
            </p:nvCxnSpPr>
            <p:spPr>
              <a:xfrm flipH="1">
                <a:off x="5864748" y="2645034"/>
                <a:ext cx="14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9" name="Rectangle 138"/>
            <p:cNvSpPr/>
            <p:nvPr/>
          </p:nvSpPr>
          <p:spPr>
            <a:xfrm>
              <a:off x="6283679" y="2310506"/>
              <a:ext cx="155121" cy="155121"/>
            </a:xfrm>
            <a:prstGeom prst="rect">
              <a:avLst/>
            </a:prstGeom>
            <a:solidFill>
              <a:srgbClr val="7F7F7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142" name="Group 141"/>
          <p:cNvGrpSpPr/>
          <p:nvPr/>
        </p:nvGrpSpPr>
        <p:grpSpPr>
          <a:xfrm>
            <a:off x="3439609" y="4814138"/>
            <a:ext cx="388022" cy="245121"/>
            <a:chOff x="6283679" y="2220506"/>
            <a:chExt cx="388022" cy="245121"/>
          </a:xfrm>
        </p:grpSpPr>
        <p:grpSp>
          <p:nvGrpSpPr>
            <p:cNvPr id="143" name="Group 142"/>
            <p:cNvGrpSpPr/>
            <p:nvPr/>
          </p:nvGrpSpPr>
          <p:grpSpPr>
            <a:xfrm>
              <a:off x="6347701" y="2220506"/>
              <a:ext cx="324000" cy="180000"/>
              <a:chOff x="5684748" y="2645034"/>
              <a:chExt cx="324000" cy="180000"/>
            </a:xfrm>
          </p:grpSpPr>
          <p:cxnSp>
            <p:nvCxnSpPr>
              <p:cNvPr id="145" name="Straight Connector 144"/>
              <p:cNvCxnSpPr>
                <a:cxnSpLocks noChangeAspect="1"/>
              </p:cNvCxnSpPr>
              <p:nvPr/>
            </p:nvCxnSpPr>
            <p:spPr>
              <a:xfrm flipH="1">
                <a:off x="5684748" y="2645034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Straight Connector 145"/>
              <p:cNvCxnSpPr>
                <a:cxnSpLocks/>
              </p:cNvCxnSpPr>
              <p:nvPr/>
            </p:nvCxnSpPr>
            <p:spPr>
              <a:xfrm flipH="1">
                <a:off x="5864748" y="2645034"/>
                <a:ext cx="14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4" name="Rectangle 143"/>
            <p:cNvSpPr/>
            <p:nvPr/>
          </p:nvSpPr>
          <p:spPr>
            <a:xfrm>
              <a:off x="6283679" y="2310506"/>
              <a:ext cx="155121" cy="155121"/>
            </a:xfrm>
            <a:prstGeom prst="rect">
              <a:avLst/>
            </a:prstGeom>
            <a:solidFill>
              <a:srgbClr val="7F7F7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147" name="Group 146"/>
          <p:cNvGrpSpPr/>
          <p:nvPr/>
        </p:nvGrpSpPr>
        <p:grpSpPr>
          <a:xfrm>
            <a:off x="4063294" y="4814138"/>
            <a:ext cx="388022" cy="245121"/>
            <a:chOff x="6283679" y="2220506"/>
            <a:chExt cx="388022" cy="245121"/>
          </a:xfrm>
        </p:grpSpPr>
        <p:grpSp>
          <p:nvGrpSpPr>
            <p:cNvPr id="148" name="Group 147"/>
            <p:cNvGrpSpPr/>
            <p:nvPr/>
          </p:nvGrpSpPr>
          <p:grpSpPr>
            <a:xfrm>
              <a:off x="6347701" y="2220506"/>
              <a:ext cx="324000" cy="180000"/>
              <a:chOff x="5684748" y="2645034"/>
              <a:chExt cx="324000" cy="180000"/>
            </a:xfrm>
          </p:grpSpPr>
          <p:cxnSp>
            <p:nvCxnSpPr>
              <p:cNvPr id="150" name="Straight Connector 149"/>
              <p:cNvCxnSpPr>
                <a:cxnSpLocks noChangeAspect="1"/>
              </p:cNvCxnSpPr>
              <p:nvPr/>
            </p:nvCxnSpPr>
            <p:spPr>
              <a:xfrm flipH="1">
                <a:off x="5684748" y="2645034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Connector 150"/>
              <p:cNvCxnSpPr>
                <a:cxnSpLocks/>
              </p:cNvCxnSpPr>
              <p:nvPr/>
            </p:nvCxnSpPr>
            <p:spPr>
              <a:xfrm flipH="1">
                <a:off x="5864748" y="2645034"/>
                <a:ext cx="14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9" name="Rectangle 148"/>
            <p:cNvSpPr/>
            <p:nvPr/>
          </p:nvSpPr>
          <p:spPr>
            <a:xfrm>
              <a:off x="6283679" y="2310506"/>
              <a:ext cx="155121" cy="155121"/>
            </a:xfrm>
            <a:prstGeom prst="rect">
              <a:avLst/>
            </a:prstGeom>
            <a:solidFill>
              <a:srgbClr val="7F7F7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152" name="Group 151"/>
          <p:cNvGrpSpPr/>
          <p:nvPr/>
        </p:nvGrpSpPr>
        <p:grpSpPr>
          <a:xfrm>
            <a:off x="4703316" y="4814138"/>
            <a:ext cx="388022" cy="245121"/>
            <a:chOff x="6283679" y="2220506"/>
            <a:chExt cx="388022" cy="245121"/>
          </a:xfrm>
        </p:grpSpPr>
        <p:grpSp>
          <p:nvGrpSpPr>
            <p:cNvPr id="153" name="Group 152"/>
            <p:cNvGrpSpPr/>
            <p:nvPr/>
          </p:nvGrpSpPr>
          <p:grpSpPr>
            <a:xfrm>
              <a:off x="6347701" y="2220506"/>
              <a:ext cx="324000" cy="180000"/>
              <a:chOff x="5684748" y="2645034"/>
              <a:chExt cx="324000" cy="180000"/>
            </a:xfrm>
          </p:grpSpPr>
          <p:cxnSp>
            <p:nvCxnSpPr>
              <p:cNvPr id="155" name="Straight Connector 154"/>
              <p:cNvCxnSpPr>
                <a:cxnSpLocks noChangeAspect="1"/>
              </p:cNvCxnSpPr>
              <p:nvPr/>
            </p:nvCxnSpPr>
            <p:spPr>
              <a:xfrm flipH="1">
                <a:off x="5684748" y="2645034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Straight Connector 155"/>
              <p:cNvCxnSpPr>
                <a:cxnSpLocks/>
              </p:cNvCxnSpPr>
              <p:nvPr/>
            </p:nvCxnSpPr>
            <p:spPr>
              <a:xfrm flipH="1">
                <a:off x="5864748" y="2645034"/>
                <a:ext cx="14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4" name="Rectangle 153"/>
            <p:cNvSpPr/>
            <p:nvPr/>
          </p:nvSpPr>
          <p:spPr>
            <a:xfrm>
              <a:off x="6283679" y="2310506"/>
              <a:ext cx="155121" cy="155121"/>
            </a:xfrm>
            <a:prstGeom prst="rect">
              <a:avLst/>
            </a:prstGeom>
            <a:solidFill>
              <a:srgbClr val="7F7F7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157" name="Group 156"/>
          <p:cNvGrpSpPr/>
          <p:nvPr/>
        </p:nvGrpSpPr>
        <p:grpSpPr>
          <a:xfrm>
            <a:off x="5342518" y="4814138"/>
            <a:ext cx="388022" cy="245121"/>
            <a:chOff x="6283679" y="2220506"/>
            <a:chExt cx="388022" cy="245121"/>
          </a:xfrm>
        </p:grpSpPr>
        <p:grpSp>
          <p:nvGrpSpPr>
            <p:cNvPr id="158" name="Group 157"/>
            <p:cNvGrpSpPr/>
            <p:nvPr/>
          </p:nvGrpSpPr>
          <p:grpSpPr>
            <a:xfrm>
              <a:off x="6347701" y="2220506"/>
              <a:ext cx="324000" cy="180000"/>
              <a:chOff x="5684748" y="2645034"/>
              <a:chExt cx="324000" cy="180000"/>
            </a:xfrm>
          </p:grpSpPr>
          <p:cxnSp>
            <p:nvCxnSpPr>
              <p:cNvPr id="160" name="Straight Connector 159"/>
              <p:cNvCxnSpPr>
                <a:cxnSpLocks noChangeAspect="1"/>
              </p:cNvCxnSpPr>
              <p:nvPr/>
            </p:nvCxnSpPr>
            <p:spPr>
              <a:xfrm flipH="1">
                <a:off x="5684748" y="2645034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1" name="Straight Connector 160"/>
              <p:cNvCxnSpPr>
                <a:cxnSpLocks/>
              </p:cNvCxnSpPr>
              <p:nvPr/>
            </p:nvCxnSpPr>
            <p:spPr>
              <a:xfrm flipH="1">
                <a:off x="5864748" y="2645034"/>
                <a:ext cx="14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9" name="Rectangle 158"/>
            <p:cNvSpPr/>
            <p:nvPr/>
          </p:nvSpPr>
          <p:spPr>
            <a:xfrm>
              <a:off x="6283679" y="2310506"/>
              <a:ext cx="155121" cy="155121"/>
            </a:xfrm>
            <a:prstGeom prst="rect">
              <a:avLst/>
            </a:prstGeom>
            <a:solidFill>
              <a:srgbClr val="7F7F7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164" name="Group 163"/>
          <p:cNvGrpSpPr/>
          <p:nvPr/>
        </p:nvGrpSpPr>
        <p:grpSpPr>
          <a:xfrm>
            <a:off x="5966203" y="4814138"/>
            <a:ext cx="388022" cy="245121"/>
            <a:chOff x="6283679" y="2220506"/>
            <a:chExt cx="388022" cy="245121"/>
          </a:xfrm>
        </p:grpSpPr>
        <p:grpSp>
          <p:nvGrpSpPr>
            <p:cNvPr id="175" name="Group 174"/>
            <p:cNvGrpSpPr/>
            <p:nvPr/>
          </p:nvGrpSpPr>
          <p:grpSpPr>
            <a:xfrm>
              <a:off x="6347701" y="2220506"/>
              <a:ext cx="324000" cy="180000"/>
              <a:chOff x="5684748" y="2645034"/>
              <a:chExt cx="324000" cy="180000"/>
            </a:xfrm>
          </p:grpSpPr>
          <p:cxnSp>
            <p:nvCxnSpPr>
              <p:cNvPr id="177" name="Straight Connector 176"/>
              <p:cNvCxnSpPr>
                <a:cxnSpLocks noChangeAspect="1"/>
              </p:cNvCxnSpPr>
              <p:nvPr/>
            </p:nvCxnSpPr>
            <p:spPr>
              <a:xfrm flipH="1">
                <a:off x="5684748" y="2645034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Straight Connector 177"/>
              <p:cNvCxnSpPr>
                <a:cxnSpLocks/>
              </p:cNvCxnSpPr>
              <p:nvPr/>
            </p:nvCxnSpPr>
            <p:spPr>
              <a:xfrm flipH="1">
                <a:off x="5864748" y="2645034"/>
                <a:ext cx="14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6" name="Rectangle 175"/>
            <p:cNvSpPr/>
            <p:nvPr/>
          </p:nvSpPr>
          <p:spPr>
            <a:xfrm>
              <a:off x="6283679" y="2310506"/>
              <a:ext cx="155121" cy="155121"/>
            </a:xfrm>
            <a:prstGeom prst="rect">
              <a:avLst/>
            </a:prstGeom>
            <a:solidFill>
              <a:srgbClr val="7F7F7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165" name="Group 164"/>
          <p:cNvGrpSpPr/>
          <p:nvPr/>
        </p:nvGrpSpPr>
        <p:grpSpPr>
          <a:xfrm>
            <a:off x="6606225" y="4814138"/>
            <a:ext cx="388022" cy="245121"/>
            <a:chOff x="6283679" y="2220506"/>
            <a:chExt cx="388022" cy="245121"/>
          </a:xfrm>
        </p:grpSpPr>
        <p:grpSp>
          <p:nvGrpSpPr>
            <p:cNvPr id="171" name="Group 170"/>
            <p:cNvGrpSpPr/>
            <p:nvPr/>
          </p:nvGrpSpPr>
          <p:grpSpPr>
            <a:xfrm>
              <a:off x="6347701" y="2220506"/>
              <a:ext cx="324000" cy="180000"/>
              <a:chOff x="5684748" y="2645034"/>
              <a:chExt cx="324000" cy="180000"/>
            </a:xfrm>
          </p:grpSpPr>
          <p:cxnSp>
            <p:nvCxnSpPr>
              <p:cNvPr id="173" name="Straight Connector 172"/>
              <p:cNvCxnSpPr>
                <a:cxnSpLocks noChangeAspect="1"/>
              </p:cNvCxnSpPr>
              <p:nvPr/>
            </p:nvCxnSpPr>
            <p:spPr>
              <a:xfrm flipH="1">
                <a:off x="5684748" y="2645034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4" name="Straight Connector 173"/>
              <p:cNvCxnSpPr>
                <a:cxnSpLocks/>
              </p:cNvCxnSpPr>
              <p:nvPr/>
            </p:nvCxnSpPr>
            <p:spPr>
              <a:xfrm flipH="1">
                <a:off x="5864748" y="2645034"/>
                <a:ext cx="14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2" name="Rectangle 171"/>
            <p:cNvSpPr/>
            <p:nvPr/>
          </p:nvSpPr>
          <p:spPr>
            <a:xfrm>
              <a:off x="6283679" y="2310506"/>
              <a:ext cx="155121" cy="155121"/>
            </a:xfrm>
            <a:prstGeom prst="rect">
              <a:avLst/>
            </a:prstGeom>
            <a:solidFill>
              <a:srgbClr val="7F7F7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182" name="Group 181"/>
          <p:cNvGrpSpPr/>
          <p:nvPr/>
        </p:nvGrpSpPr>
        <p:grpSpPr>
          <a:xfrm>
            <a:off x="2554747" y="4363545"/>
            <a:ext cx="648000" cy="180000"/>
            <a:chOff x="1914643" y="3111567"/>
            <a:chExt cx="648000" cy="180000"/>
          </a:xfrm>
        </p:grpSpPr>
        <p:cxnSp>
          <p:nvCxnSpPr>
            <p:cNvPr id="183" name="Straight Connector 182"/>
            <p:cNvCxnSpPr>
              <a:cxnSpLocks noChangeAspect="1"/>
            </p:cNvCxnSpPr>
            <p:nvPr/>
          </p:nvCxnSpPr>
          <p:spPr>
            <a:xfrm flipH="1">
              <a:off x="1914643" y="3111567"/>
              <a:ext cx="180000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>
              <a:cxnSpLocks/>
            </p:cNvCxnSpPr>
            <p:nvPr/>
          </p:nvCxnSpPr>
          <p:spPr>
            <a:xfrm flipH="1">
              <a:off x="2094643" y="3111567"/>
              <a:ext cx="468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5" name="Group 184"/>
          <p:cNvGrpSpPr/>
          <p:nvPr/>
        </p:nvGrpSpPr>
        <p:grpSpPr>
          <a:xfrm>
            <a:off x="3816264" y="4363545"/>
            <a:ext cx="648000" cy="180000"/>
            <a:chOff x="3176160" y="3111567"/>
            <a:chExt cx="648000" cy="180000"/>
          </a:xfrm>
        </p:grpSpPr>
        <p:cxnSp>
          <p:nvCxnSpPr>
            <p:cNvPr id="186" name="Straight Connector 185"/>
            <p:cNvCxnSpPr>
              <a:cxnSpLocks noChangeAspect="1"/>
            </p:cNvCxnSpPr>
            <p:nvPr/>
          </p:nvCxnSpPr>
          <p:spPr>
            <a:xfrm flipH="1">
              <a:off x="3176160" y="3111567"/>
              <a:ext cx="180000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>
              <a:cxnSpLocks/>
            </p:cNvCxnSpPr>
            <p:nvPr/>
          </p:nvCxnSpPr>
          <p:spPr>
            <a:xfrm flipH="1">
              <a:off x="3356160" y="3111567"/>
              <a:ext cx="468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8" name="Group 187"/>
          <p:cNvGrpSpPr/>
          <p:nvPr/>
        </p:nvGrpSpPr>
        <p:grpSpPr>
          <a:xfrm>
            <a:off x="5084056" y="4363545"/>
            <a:ext cx="648000" cy="180000"/>
            <a:chOff x="4427624" y="3111567"/>
            <a:chExt cx="648000" cy="180000"/>
          </a:xfrm>
        </p:grpSpPr>
        <p:cxnSp>
          <p:nvCxnSpPr>
            <p:cNvPr id="189" name="Straight Connector 188"/>
            <p:cNvCxnSpPr>
              <a:cxnSpLocks noChangeAspect="1"/>
            </p:cNvCxnSpPr>
            <p:nvPr/>
          </p:nvCxnSpPr>
          <p:spPr>
            <a:xfrm flipH="1">
              <a:off x="4427624" y="3111567"/>
              <a:ext cx="180000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>
              <a:cxnSpLocks/>
            </p:cNvCxnSpPr>
            <p:nvPr/>
          </p:nvCxnSpPr>
          <p:spPr>
            <a:xfrm flipH="1">
              <a:off x="4607624" y="3111567"/>
              <a:ext cx="468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1" name="Group 190"/>
          <p:cNvGrpSpPr/>
          <p:nvPr/>
        </p:nvGrpSpPr>
        <p:grpSpPr>
          <a:xfrm>
            <a:off x="6345573" y="4363545"/>
            <a:ext cx="648000" cy="180000"/>
            <a:chOff x="5689141" y="3111567"/>
            <a:chExt cx="648000" cy="180000"/>
          </a:xfrm>
        </p:grpSpPr>
        <p:cxnSp>
          <p:nvCxnSpPr>
            <p:cNvPr id="192" name="Straight Connector 191"/>
            <p:cNvCxnSpPr>
              <a:cxnSpLocks noChangeAspect="1"/>
            </p:cNvCxnSpPr>
            <p:nvPr/>
          </p:nvCxnSpPr>
          <p:spPr>
            <a:xfrm flipH="1">
              <a:off x="5689141" y="3111567"/>
              <a:ext cx="180000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Straight Connector 192"/>
            <p:cNvCxnSpPr>
              <a:cxnSpLocks/>
            </p:cNvCxnSpPr>
            <p:nvPr/>
          </p:nvCxnSpPr>
          <p:spPr>
            <a:xfrm flipH="1">
              <a:off x="5869141" y="3111567"/>
              <a:ext cx="468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3117511" y="3916575"/>
            <a:ext cx="3874038" cy="273131"/>
            <a:chOff x="2002759" y="3227616"/>
            <a:chExt cx="3874038" cy="273131"/>
          </a:xfrm>
        </p:grpSpPr>
        <p:grpSp>
          <p:nvGrpSpPr>
            <p:cNvPr id="207" name="Group 206"/>
            <p:cNvGrpSpPr/>
            <p:nvPr/>
          </p:nvGrpSpPr>
          <p:grpSpPr>
            <a:xfrm>
              <a:off x="4598797" y="3230332"/>
              <a:ext cx="1278000" cy="180000"/>
              <a:chOff x="4427624" y="3111567"/>
              <a:chExt cx="1278000" cy="180000"/>
            </a:xfrm>
          </p:grpSpPr>
          <p:cxnSp>
            <p:nvCxnSpPr>
              <p:cNvPr id="208" name="Straight Connector 207"/>
              <p:cNvCxnSpPr>
                <a:cxnSpLocks noChangeAspect="1"/>
              </p:cNvCxnSpPr>
              <p:nvPr/>
            </p:nvCxnSpPr>
            <p:spPr>
              <a:xfrm flipH="1">
                <a:off x="4427624" y="3111567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9" name="Straight Connector 208"/>
              <p:cNvCxnSpPr>
                <a:cxnSpLocks/>
              </p:cNvCxnSpPr>
              <p:nvPr/>
            </p:nvCxnSpPr>
            <p:spPr>
              <a:xfrm flipH="1">
                <a:off x="4607624" y="3111567"/>
                <a:ext cx="1098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1" name="Group 210"/>
            <p:cNvGrpSpPr/>
            <p:nvPr/>
          </p:nvGrpSpPr>
          <p:grpSpPr>
            <a:xfrm>
              <a:off x="2065241" y="3227616"/>
              <a:ext cx="1278000" cy="180000"/>
              <a:chOff x="4427624" y="3111567"/>
              <a:chExt cx="1278000" cy="180000"/>
            </a:xfrm>
          </p:grpSpPr>
          <p:cxnSp>
            <p:nvCxnSpPr>
              <p:cNvPr id="212" name="Straight Connector 211"/>
              <p:cNvCxnSpPr>
                <a:cxnSpLocks noChangeAspect="1"/>
              </p:cNvCxnSpPr>
              <p:nvPr/>
            </p:nvCxnSpPr>
            <p:spPr>
              <a:xfrm flipH="1">
                <a:off x="4427624" y="3111567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3" name="Straight Connector 212"/>
              <p:cNvCxnSpPr>
                <a:cxnSpLocks/>
              </p:cNvCxnSpPr>
              <p:nvPr/>
            </p:nvCxnSpPr>
            <p:spPr>
              <a:xfrm flipH="1">
                <a:off x="4607624" y="3111567"/>
                <a:ext cx="1098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14" name="Rectangle 213"/>
            <p:cNvSpPr/>
            <p:nvPr/>
          </p:nvSpPr>
          <p:spPr>
            <a:xfrm>
              <a:off x="4530436" y="3345626"/>
              <a:ext cx="155121" cy="155121"/>
            </a:xfrm>
            <a:prstGeom prst="rect">
              <a:avLst/>
            </a:prstGeom>
            <a:solidFill>
              <a:srgbClr val="7F7F7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10" name="Rectangle 209"/>
            <p:cNvSpPr/>
            <p:nvPr/>
          </p:nvSpPr>
          <p:spPr>
            <a:xfrm>
              <a:off x="2002759" y="3345626"/>
              <a:ext cx="155121" cy="155121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215" name="Group 214"/>
          <p:cNvGrpSpPr/>
          <p:nvPr/>
        </p:nvGrpSpPr>
        <p:grpSpPr>
          <a:xfrm>
            <a:off x="4379316" y="3500202"/>
            <a:ext cx="2614257" cy="273131"/>
            <a:chOff x="2002759" y="3227616"/>
            <a:chExt cx="2614257" cy="273131"/>
          </a:xfrm>
        </p:grpSpPr>
        <p:grpSp>
          <p:nvGrpSpPr>
            <p:cNvPr id="218" name="Group 217"/>
            <p:cNvGrpSpPr/>
            <p:nvPr/>
          </p:nvGrpSpPr>
          <p:grpSpPr>
            <a:xfrm>
              <a:off x="2065241" y="3227616"/>
              <a:ext cx="2551775" cy="180000"/>
              <a:chOff x="4427624" y="3111567"/>
              <a:chExt cx="2551775" cy="180000"/>
            </a:xfrm>
          </p:grpSpPr>
          <p:cxnSp>
            <p:nvCxnSpPr>
              <p:cNvPr id="220" name="Straight Connector 219"/>
              <p:cNvCxnSpPr>
                <a:cxnSpLocks noChangeAspect="1"/>
              </p:cNvCxnSpPr>
              <p:nvPr/>
            </p:nvCxnSpPr>
            <p:spPr>
              <a:xfrm flipH="1">
                <a:off x="4427624" y="3111567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1" name="Straight Connector 220"/>
              <p:cNvCxnSpPr>
                <a:cxnSpLocks/>
              </p:cNvCxnSpPr>
              <p:nvPr/>
            </p:nvCxnSpPr>
            <p:spPr>
              <a:xfrm flipH="1">
                <a:off x="4607624" y="3111567"/>
                <a:ext cx="2371775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17" name="Rectangle 216"/>
            <p:cNvSpPr/>
            <p:nvPr/>
          </p:nvSpPr>
          <p:spPr>
            <a:xfrm>
              <a:off x="2002759" y="3345626"/>
              <a:ext cx="155121" cy="155121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42" name="Rectangle 41"/>
          <p:cNvSpPr/>
          <p:nvPr/>
        </p:nvSpPr>
        <p:spPr>
          <a:xfrm>
            <a:off x="1850359" y="3618212"/>
            <a:ext cx="155121" cy="155121"/>
          </a:xfrm>
          <a:prstGeom prst="rect">
            <a:avLst/>
          </a:prstGeom>
          <a:solidFill>
            <a:srgbClr val="7F7F7F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5" name="Isosceles Triangle 44"/>
          <p:cNvSpPr/>
          <p:nvPr/>
        </p:nvSpPr>
        <p:spPr>
          <a:xfrm flipV="1">
            <a:off x="4388324" y="4058641"/>
            <a:ext cx="139337" cy="139338"/>
          </a:xfrm>
          <a:prstGeom prst="triangl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24" name="Isosceles Triangle 223"/>
          <p:cNvSpPr/>
          <p:nvPr/>
        </p:nvSpPr>
        <p:spPr>
          <a:xfrm flipV="1">
            <a:off x="5664542" y="4465985"/>
            <a:ext cx="139337" cy="139338"/>
          </a:xfrm>
          <a:prstGeom prst="triangl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25" name="Isosceles Triangle 224"/>
          <p:cNvSpPr/>
          <p:nvPr/>
        </p:nvSpPr>
        <p:spPr>
          <a:xfrm flipV="1">
            <a:off x="3129777" y="4465985"/>
            <a:ext cx="139337" cy="139338"/>
          </a:xfrm>
          <a:prstGeom prst="triangl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9" name="Rectangle 168"/>
          <p:cNvSpPr/>
          <p:nvPr/>
        </p:nvSpPr>
        <p:spPr>
          <a:xfrm>
            <a:off x="2491994" y="4465985"/>
            <a:ext cx="155121" cy="15512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70" name="Rectangle 169"/>
          <p:cNvSpPr/>
          <p:nvPr/>
        </p:nvSpPr>
        <p:spPr>
          <a:xfrm>
            <a:off x="3758779" y="4465985"/>
            <a:ext cx="155121" cy="15512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80" name="Rectangle 179"/>
          <p:cNvSpPr/>
          <p:nvPr/>
        </p:nvSpPr>
        <p:spPr>
          <a:xfrm>
            <a:off x="5018140" y="4465985"/>
            <a:ext cx="155121" cy="15512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81" name="Rectangle 180"/>
          <p:cNvSpPr/>
          <p:nvPr/>
        </p:nvSpPr>
        <p:spPr>
          <a:xfrm>
            <a:off x="6293790" y="4465985"/>
            <a:ext cx="155121" cy="15512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98130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Tree Adder Taxonomy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October 2017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Integrated Circuit Design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52F0C-4AC5-4050-9EBA-5E783D39DD34}" type="slidenum">
              <a:rPr lang="en-US" smtClean="0"/>
              <a:t>14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72630" y="1267890"/>
            <a:ext cx="1727332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sv-SE" dirty="0" smtClean="0"/>
              <a:t>Extra logic levels</a:t>
            </a:r>
            <a:endParaRPr lang="sv-SE" dirty="0"/>
          </a:p>
        </p:txBody>
      </p:sp>
      <p:sp>
        <p:nvSpPr>
          <p:cNvPr id="7" name="Rectangle 6"/>
          <p:cNvSpPr/>
          <p:nvPr/>
        </p:nvSpPr>
        <p:spPr>
          <a:xfrm>
            <a:off x="1044038" y="1789622"/>
            <a:ext cx="1331903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sv-SE" dirty="0" smtClean="0"/>
              <a:t>Extra </a:t>
            </a:r>
            <a:r>
              <a:rPr lang="en-US" altLang="sv-SE" dirty="0" err="1" smtClean="0"/>
              <a:t>fanout</a:t>
            </a:r>
            <a:endParaRPr lang="sv-SE" dirty="0"/>
          </a:p>
        </p:txBody>
      </p:sp>
      <p:sp>
        <p:nvSpPr>
          <p:cNvPr id="8" name="Rectangle 7"/>
          <p:cNvSpPr/>
          <p:nvPr/>
        </p:nvSpPr>
        <p:spPr>
          <a:xfrm>
            <a:off x="2772230" y="5220779"/>
            <a:ext cx="1728871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sv-SE" dirty="0" smtClean="0"/>
              <a:t>Extra wire tracks</a:t>
            </a:r>
            <a:endParaRPr lang="sv-SE" dirty="0"/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4246" y="1548371"/>
            <a:ext cx="4724400" cy="3752850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81369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Tree Adder Taxonomy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October 2017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Integrated Circuit Design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52F0C-4AC5-4050-9EBA-5E783D39DD34}" type="slidenum">
              <a:rPr lang="en-US" smtClean="0"/>
              <a:t>15</a:t>
            </a:fld>
            <a:endParaRPr lang="en-US"/>
          </a:p>
        </p:txBody>
      </p:sp>
      <p:pic>
        <p:nvPicPr>
          <p:cNvPr id="16" name="Picture 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254" y="2031632"/>
            <a:ext cx="4724400" cy="375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1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524" y="1103962"/>
            <a:ext cx="2290506" cy="1122348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18" name="Picture 1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54" y="2967786"/>
            <a:ext cx="1905000" cy="1062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1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260" y="4384078"/>
            <a:ext cx="2510326" cy="1400404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20" name="Picture 1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7590" y="4499802"/>
            <a:ext cx="2542140" cy="1582004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21" name="Picture 2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8388" y="2650649"/>
            <a:ext cx="2344088" cy="1621665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22" name="Picture 2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3334" y="776195"/>
            <a:ext cx="2304256" cy="1352722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3" name="Rectangle 22"/>
          <p:cNvSpPr/>
          <p:nvPr/>
        </p:nvSpPr>
        <p:spPr>
          <a:xfrm>
            <a:off x="6319638" y="1759585"/>
            <a:ext cx="1727332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sv-SE" dirty="0" smtClean="0"/>
              <a:t>Extra logic levels</a:t>
            </a:r>
            <a:endParaRPr lang="sv-SE" dirty="0"/>
          </a:p>
        </p:txBody>
      </p:sp>
      <p:sp>
        <p:nvSpPr>
          <p:cNvPr id="24" name="Rectangle 23"/>
          <p:cNvSpPr/>
          <p:nvPr/>
        </p:nvSpPr>
        <p:spPr>
          <a:xfrm>
            <a:off x="2719238" y="5712474"/>
            <a:ext cx="1728871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sv-SE" dirty="0" smtClean="0"/>
              <a:t>Extra wire tracks</a:t>
            </a:r>
            <a:endParaRPr lang="sv-SE" dirty="0"/>
          </a:p>
        </p:txBody>
      </p:sp>
      <p:sp>
        <p:nvSpPr>
          <p:cNvPr id="25" name="Rectangle 24"/>
          <p:cNvSpPr/>
          <p:nvPr/>
        </p:nvSpPr>
        <p:spPr>
          <a:xfrm>
            <a:off x="991046" y="2281317"/>
            <a:ext cx="1331903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sv-SE" dirty="0" smtClean="0"/>
              <a:t>Extra </a:t>
            </a:r>
            <a:r>
              <a:rPr lang="en-US" altLang="sv-SE" dirty="0" err="1" smtClean="0"/>
              <a:t>fanout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73608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Home ssignment 3 adder task</a:t>
            </a:r>
            <a:endParaRPr lang="sv-S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October 2017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Integrated Circuit Design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52F0C-4AC5-4050-9EBA-5E783D39DD34}" type="slidenum">
              <a:rPr lang="en-US" smtClean="0"/>
              <a:t>16</a:t>
            </a:fld>
            <a:endParaRPr lang="en-US"/>
          </a:p>
        </p:txBody>
      </p:sp>
      <p:pic>
        <p:nvPicPr>
          <p:cNvPr id="3174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904" y="2137773"/>
            <a:ext cx="8544193" cy="34881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" name="Group 6"/>
          <p:cNvGrpSpPr/>
          <p:nvPr/>
        </p:nvGrpSpPr>
        <p:grpSpPr>
          <a:xfrm>
            <a:off x="653185" y="4459349"/>
            <a:ext cx="3852000" cy="696123"/>
            <a:chOff x="2079171" y="2038345"/>
            <a:chExt cx="4751229" cy="2190658"/>
          </a:xfrm>
          <a:solidFill>
            <a:srgbClr val="FF0000"/>
          </a:solidFill>
        </p:grpSpPr>
        <p:cxnSp>
          <p:nvCxnSpPr>
            <p:cNvPr id="8" name="Straight Connector 7"/>
            <p:cNvCxnSpPr/>
            <p:nvPr/>
          </p:nvCxnSpPr>
          <p:spPr>
            <a:xfrm>
              <a:off x="2079171" y="2038346"/>
              <a:ext cx="0" cy="2160000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2394851" y="2038346"/>
              <a:ext cx="0" cy="2160000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3039542" y="2038345"/>
              <a:ext cx="0" cy="2160001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3673142" y="2038345"/>
              <a:ext cx="0" cy="2160001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4296000" y="2038346"/>
              <a:ext cx="0" cy="2160000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4929600" y="2038346"/>
              <a:ext cx="0" cy="2160000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5552458" y="2038345"/>
              <a:ext cx="0" cy="2160001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6196800" y="2038346"/>
              <a:ext cx="0" cy="2160000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2712000" y="2038346"/>
              <a:ext cx="0" cy="2160000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3979200" y="2038346"/>
              <a:ext cx="0" cy="2160000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5235658" y="2038345"/>
              <a:ext cx="0" cy="2160001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6502858" y="2038345"/>
              <a:ext cx="0" cy="2160001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6830400" y="2038346"/>
              <a:ext cx="0" cy="2160000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3344428" y="2038345"/>
              <a:ext cx="0" cy="2160000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4612800" y="2069004"/>
              <a:ext cx="0" cy="2159999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5869258" y="2053674"/>
              <a:ext cx="0" cy="2160001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4756954" y="4459349"/>
            <a:ext cx="3834582" cy="696123"/>
            <a:chOff x="2079171" y="2038345"/>
            <a:chExt cx="4729745" cy="2190658"/>
          </a:xfrm>
          <a:solidFill>
            <a:srgbClr val="FF0000"/>
          </a:solidFill>
        </p:grpSpPr>
        <p:cxnSp>
          <p:nvCxnSpPr>
            <p:cNvPr id="25" name="Straight Connector 24"/>
            <p:cNvCxnSpPr/>
            <p:nvPr/>
          </p:nvCxnSpPr>
          <p:spPr>
            <a:xfrm>
              <a:off x="2079171" y="2038346"/>
              <a:ext cx="0" cy="2160000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2384109" y="2038345"/>
              <a:ext cx="0" cy="2160001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3018058" y="2038345"/>
              <a:ext cx="0" cy="2160001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3651658" y="2038345"/>
              <a:ext cx="0" cy="2160001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4285258" y="2038345"/>
              <a:ext cx="0" cy="2160001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4918858" y="2038345"/>
              <a:ext cx="0" cy="2160001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5552458" y="2038345"/>
              <a:ext cx="0" cy="2160001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6186058" y="2038345"/>
              <a:ext cx="0" cy="2160001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2701258" y="2038345"/>
              <a:ext cx="0" cy="2160001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3979200" y="2038346"/>
              <a:ext cx="0" cy="2160000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5235658" y="2038345"/>
              <a:ext cx="0" cy="2160001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6502858" y="2038345"/>
              <a:ext cx="0" cy="2160001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6808916" y="2038345"/>
              <a:ext cx="0" cy="2160001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3333685" y="2038345"/>
              <a:ext cx="0" cy="2160001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4602058" y="2069002"/>
              <a:ext cx="0" cy="2160001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5869258" y="2053674"/>
              <a:ext cx="0" cy="2160001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Rectangle 49"/>
          <p:cNvSpPr/>
          <p:nvPr/>
        </p:nvSpPr>
        <p:spPr>
          <a:xfrm>
            <a:off x="4530436" y="4739066"/>
            <a:ext cx="155121" cy="15512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1" name="Rectangle 50"/>
          <p:cNvSpPr/>
          <p:nvPr/>
        </p:nvSpPr>
        <p:spPr>
          <a:xfrm>
            <a:off x="1996880" y="4739066"/>
            <a:ext cx="155121" cy="15512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2" name="Rectangle 51"/>
          <p:cNvSpPr/>
          <p:nvPr/>
        </p:nvSpPr>
        <p:spPr>
          <a:xfrm>
            <a:off x="2319055" y="4739066"/>
            <a:ext cx="155121" cy="15512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3" name="Rectangle 52"/>
          <p:cNvSpPr/>
          <p:nvPr/>
        </p:nvSpPr>
        <p:spPr>
          <a:xfrm>
            <a:off x="2642899" y="4739066"/>
            <a:ext cx="155121" cy="15512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4" name="Rectangle 53"/>
          <p:cNvSpPr/>
          <p:nvPr/>
        </p:nvSpPr>
        <p:spPr>
          <a:xfrm>
            <a:off x="2947246" y="4739066"/>
            <a:ext cx="155121" cy="15512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5" name="Rectangle 54"/>
          <p:cNvSpPr/>
          <p:nvPr/>
        </p:nvSpPr>
        <p:spPr>
          <a:xfrm>
            <a:off x="4845773" y="4739066"/>
            <a:ext cx="155121" cy="15512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6" name="Rectangle 55"/>
          <p:cNvSpPr/>
          <p:nvPr/>
        </p:nvSpPr>
        <p:spPr>
          <a:xfrm>
            <a:off x="5169617" y="4739066"/>
            <a:ext cx="155121" cy="15512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7" name="Rectangle 56"/>
          <p:cNvSpPr/>
          <p:nvPr/>
        </p:nvSpPr>
        <p:spPr>
          <a:xfrm>
            <a:off x="5696475" y="4874835"/>
            <a:ext cx="155121" cy="15512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8" name="Rectangle 57"/>
          <p:cNvSpPr/>
          <p:nvPr/>
        </p:nvSpPr>
        <p:spPr>
          <a:xfrm>
            <a:off x="3237142" y="4891466"/>
            <a:ext cx="155121" cy="15512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9" name="Rectangle 58"/>
          <p:cNvSpPr/>
          <p:nvPr/>
        </p:nvSpPr>
        <p:spPr>
          <a:xfrm>
            <a:off x="703586" y="4891466"/>
            <a:ext cx="155121" cy="15512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0" name="Rectangle 59"/>
          <p:cNvSpPr/>
          <p:nvPr/>
        </p:nvSpPr>
        <p:spPr>
          <a:xfrm>
            <a:off x="1025761" y="4891466"/>
            <a:ext cx="155121" cy="15512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1" name="Rectangle 60"/>
          <p:cNvSpPr/>
          <p:nvPr/>
        </p:nvSpPr>
        <p:spPr>
          <a:xfrm>
            <a:off x="1349605" y="4891466"/>
            <a:ext cx="155121" cy="15512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2" name="Rectangle 61"/>
          <p:cNvSpPr/>
          <p:nvPr/>
        </p:nvSpPr>
        <p:spPr>
          <a:xfrm>
            <a:off x="1653952" y="4891466"/>
            <a:ext cx="155121" cy="15512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3" name="Rectangle 62"/>
          <p:cNvSpPr/>
          <p:nvPr/>
        </p:nvSpPr>
        <p:spPr>
          <a:xfrm>
            <a:off x="3552479" y="4891466"/>
            <a:ext cx="155121" cy="15512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4" name="Rectangle 63"/>
          <p:cNvSpPr/>
          <p:nvPr/>
        </p:nvSpPr>
        <p:spPr>
          <a:xfrm>
            <a:off x="3876323" y="4891466"/>
            <a:ext cx="155121" cy="15512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5" name="Rectangle 64"/>
          <p:cNvSpPr/>
          <p:nvPr/>
        </p:nvSpPr>
        <p:spPr>
          <a:xfrm>
            <a:off x="4180670" y="4891466"/>
            <a:ext cx="155121" cy="15512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6" name="Rectangle 65"/>
          <p:cNvSpPr/>
          <p:nvPr/>
        </p:nvSpPr>
        <p:spPr>
          <a:xfrm>
            <a:off x="7539388" y="4891466"/>
            <a:ext cx="155121" cy="15512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7" name="Rectangle 66"/>
          <p:cNvSpPr/>
          <p:nvPr/>
        </p:nvSpPr>
        <p:spPr>
          <a:xfrm>
            <a:off x="5963822" y="4456016"/>
            <a:ext cx="155121" cy="15512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8" name="Rectangle 67"/>
          <p:cNvSpPr/>
          <p:nvPr/>
        </p:nvSpPr>
        <p:spPr>
          <a:xfrm>
            <a:off x="6285997" y="4456016"/>
            <a:ext cx="155121" cy="15512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9" name="Rectangle 68"/>
          <p:cNvSpPr/>
          <p:nvPr/>
        </p:nvSpPr>
        <p:spPr>
          <a:xfrm>
            <a:off x="6609841" y="4456016"/>
            <a:ext cx="155121" cy="15512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0" name="Rectangle 69"/>
          <p:cNvSpPr/>
          <p:nvPr/>
        </p:nvSpPr>
        <p:spPr>
          <a:xfrm>
            <a:off x="6914188" y="4456016"/>
            <a:ext cx="155121" cy="15512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1" name="Rectangle 70"/>
          <p:cNvSpPr/>
          <p:nvPr/>
        </p:nvSpPr>
        <p:spPr>
          <a:xfrm>
            <a:off x="7854725" y="4891466"/>
            <a:ext cx="155121" cy="15512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2" name="Rectangle 71"/>
          <p:cNvSpPr/>
          <p:nvPr/>
        </p:nvSpPr>
        <p:spPr>
          <a:xfrm>
            <a:off x="8178569" y="4891466"/>
            <a:ext cx="155121" cy="15512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3" name="Rectangle 72"/>
          <p:cNvSpPr/>
          <p:nvPr/>
        </p:nvSpPr>
        <p:spPr>
          <a:xfrm>
            <a:off x="8482916" y="4891466"/>
            <a:ext cx="155121" cy="15512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5771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October 2017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52F0C-4AC5-4050-9EBA-5E783D39DD34}" type="slidenum">
              <a:rPr lang="en-US" smtClean="0"/>
              <a:t>17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/>
        </p:nvSpPr>
        <p:spPr>
          <a:xfrm>
            <a:off x="457200" y="3598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/>
              <a:t>64/32-bit Reconfigurable Intel adder ISSCC 2004 (paper 8.7</a:t>
            </a:r>
            <a:r>
              <a:rPr lang="sv-SE" dirty="0" smtClean="0"/>
              <a:t>)</a:t>
            </a:r>
            <a:endParaRPr lang="sv-SE" dirty="0"/>
          </a:p>
        </p:txBody>
      </p:sp>
      <p:sp>
        <p:nvSpPr>
          <p:cNvPr id="7" name="Content Placeholder 2"/>
          <p:cNvSpPr>
            <a:spLocks noGrp="1"/>
          </p:cNvSpPr>
          <p:nvPr/>
        </p:nvSpPr>
        <p:spPr>
          <a:xfrm>
            <a:off x="285552" y="1518939"/>
            <a:ext cx="8572897" cy="10277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1800" dirty="0"/>
              <a:t>A 4GHz 300mW 64b </a:t>
            </a:r>
            <a:r>
              <a:rPr lang="sv-SE" sz="1800" dirty="0" err="1"/>
              <a:t>Integer</a:t>
            </a:r>
            <a:r>
              <a:rPr lang="sv-SE" sz="1800" dirty="0"/>
              <a:t> </a:t>
            </a:r>
            <a:r>
              <a:rPr lang="sv-SE" sz="1800" dirty="0" err="1"/>
              <a:t>Execution</a:t>
            </a:r>
            <a:r>
              <a:rPr lang="sv-SE" sz="1800" dirty="0"/>
              <a:t> </a:t>
            </a:r>
            <a:r>
              <a:rPr lang="sv-SE" sz="1800" dirty="0" smtClean="0"/>
              <a:t>ALU </a:t>
            </a:r>
            <a:r>
              <a:rPr lang="en-US" sz="1800" dirty="0" smtClean="0"/>
              <a:t>with </a:t>
            </a:r>
            <a:r>
              <a:rPr lang="en-US" sz="1800" dirty="0"/>
              <a:t>Dual Supply Voltages in </a:t>
            </a:r>
            <a:r>
              <a:rPr lang="en-US" sz="1800" dirty="0" smtClean="0"/>
              <a:t>90 nm </a:t>
            </a:r>
            <a:r>
              <a:rPr lang="en-US" sz="1800" dirty="0"/>
              <a:t>CMOS, 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200" dirty="0" err="1" smtClean="0"/>
              <a:t>Sanu</a:t>
            </a:r>
            <a:r>
              <a:rPr lang="en-US" sz="1200" dirty="0" smtClean="0"/>
              <a:t> </a:t>
            </a:r>
            <a:r>
              <a:rPr lang="en-US" sz="1200" dirty="0"/>
              <a:t>Mathew, Mark Anders, Brad </a:t>
            </a:r>
            <a:r>
              <a:rPr lang="en-US" sz="1200" dirty="0" err="1"/>
              <a:t>Bloechel</a:t>
            </a:r>
            <a:r>
              <a:rPr lang="en-US" sz="1200" dirty="0"/>
              <a:t>, Trang </a:t>
            </a:r>
            <a:r>
              <a:rPr lang="en-US" sz="1200" dirty="0" smtClean="0"/>
              <a:t>Nguyen, Ram </a:t>
            </a:r>
            <a:r>
              <a:rPr lang="en-US" sz="1200" dirty="0"/>
              <a:t>Krishnamurthy, </a:t>
            </a:r>
            <a:r>
              <a:rPr lang="en-US" sz="1200" dirty="0" err="1" smtClean="0"/>
              <a:t>Shekhar</a:t>
            </a:r>
            <a:r>
              <a:rPr lang="en-US" sz="1200" dirty="0" smtClean="0"/>
              <a:t> </a:t>
            </a:r>
            <a:r>
              <a:rPr lang="en-US" sz="1200" dirty="0" err="1" smtClean="0"/>
              <a:t>Borkar</a:t>
            </a:r>
            <a:r>
              <a:rPr lang="en-US" sz="1200" dirty="0" smtClean="0"/>
              <a:t>, Intel</a:t>
            </a:r>
            <a:r>
              <a:rPr lang="en-US" sz="1200" dirty="0"/>
              <a:t>, Hillsboro, </a:t>
            </a:r>
            <a:r>
              <a:rPr lang="en-US" sz="1200" dirty="0" smtClean="0"/>
              <a:t>OR </a:t>
            </a:r>
            <a:endParaRPr lang="sv-SE" sz="1200" dirty="0" smtClean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3493" y="2135686"/>
            <a:ext cx="6537015" cy="4362475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Introduction to Integrated Circuit Design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1720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Summary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3820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v-SE" sz="2400" dirty="0" smtClean="0"/>
              <a:t>After this interactive lecture you will know about</a:t>
            </a:r>
          </a:p>
          <a:p>
            <a:r>
              <a:rPr lang="sv-SE" sz="2400" dirty="0" smtClean="0"/>
              <a:t>Carry-skip adders, carry-lookahead adders and prefix-tree adders like Sklansky adders, etc.</a:t>
            </a:r>
          </a:p>
          <a:p>
            <a:r>
              <a:rPr lang="sv-SE" sz="2400" dirty="0" smtClean="0"/>
              <a:t>You can identify the worst-case propagation delay for </a:t>
            </a:r>
            <a:r>
              <a:rPr lang="sv-SE" sz="2400" i="1" dirty="0" smtClean="0"/>
              <a:t>N-</a:t>
            </a:r>
            <a:r>
              <a:rPr lang="sv-SE" sz="2400" dirty="0" smtClean="0"/>
              <a:t>bit carry-skip and carry-lookahead adders built from </a:t>
            </a:r>
            <a:r>
              <a:rPr lang="sv-SE" sz="2400" i="1" dirty="0" smtClean="0"/>
              <a:t>k</a:t>
            </a:r>
            <a:r>
              <a:rPr lang="sv-SE" sz="2400" dirty="0" smtClean="0"/>
              <a:t> </a:t>
            </a:r>
            <a:r>
              <a:rPr lang="sv-SE" sz="2400" i="1" dirty="0" smtClean="0"/>
              <a:t>n</a:t>
            </a:r>
            <a:r>
              <a:rPr lang="sv-SE" sz="2400" dirty="0" smtClean="0"/>
              <a:t>-bit blocks</a:t>
            </a:r>
          </a:p>
          <a:p>
            <a:r>
              <a:rPr lang="sv-SE" sz="2400" dirty="0" smtClean="0"/>
              <a:t>You can identify the worst-case delay for prefix-tree adders like Sklansky adders.</a:t>
            </a:r>
          </a:p>
          <a:p>
            <a:r>
              <a:rPr lang="sv-SE" sz="2400" dirty="0"/>
              <a:t>Using the same principles, you should also be able to do so </a:t>
            </a:r>
            <a:r>
              <a:rPr lang="sv-SE" sz="2400" dirty="0" smtClean="0"/>
              <a:t>for the unknown prefix-tree adder in home assignment 3.</a:t>
            </a:r>
          </a:p>
          <a:p>
            <a:r>
              <a:rPr lang="sv-SE" sz="2400" dirty="0" smtClean="0"/>
              <a:t>Using </a:t>
            </a:r>
            <a:r>
              <a:rPr lang="sv-SE" sz="2400" dirty="0"/>
              <a:t>the same principles, you should also be able to do so in </a:t>
            </a:r>
            <a:r>
              <a:rPr lang="sv-SE" sz="2400" dirty="0" smtClean="0"/>
              <a:t>the written exam for some of the other prefix-tree adders like Brent-Kung and Ladner-Fischer.</a:t>
            </a:r>
          </a:p>
          <a:p>
            <a:endParaRPr lang="sv-SE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October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Integrated Circuit Design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52F0C-4AC5-4050-9EBA-5E783D39DD34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111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October 2017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Integrated Circuit Design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52F0C-4AC5-4050-9EBA-5E783D39DD34}" type="slidenum">
              <a:rPr lang="en-US" smtClean="0"/>
              <a:t>19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010515" y="2634971"/>
            <a:ext cx="3122971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9600" dirty="0" smtClean="0">
                <a:solidFill>
                  <a:srgbClr val="0070C0"/>
                </a:solidFill>
                <a:latin typeface="+mn-lt"/>
              </a:rPr>
              <a:t>Q &amp; A</a:t>
            </a:r>
            <a:endParaRPr lang="sv-SE" sz="9600" dirty="0">
              <a:solidFill>
                <a:srgbClr val="0070C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36208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Purpose of todays lecture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514599"/>
          </a:xfrm>
        </p:spPr>
        <p:txBody>
          <a:bodyPr>
            <a:noAutofit/>
          </a:bodyPr>
          <a:lstStyle/>
          <a:p>
            <a:r>
              <a:rPr lang="sv-SE" sz="2400" dirty="0" smtClean="0"/>
              <a:t>To learn how to design a 32-bit adder/subtractor where all sum cells have received their incoming carry signals after only 5 AND-OR </a:t>
            </a:r>
            <a:r>
              <a:rPr lang="sv-SE" sz="2400" dirty="0"/>
              <a:t>delay units! </a:t>
            </a:r>
            <a:r>
              <a:rPr lang="sv-SE" sz="2400" dirty="0" smtClean="0"/>
              <a:t>Will be synthesized in Methods course.</a:t>
            </a:r>
          </a:p>
          <a:p>
            <a:r>
              <a:rPr lang="sv-SE" sz="2400" dirty="0"/>
              <a:t>The 5 </a:t>
            </a:r>
            <a:r>
              <a:rPr lang="sv-SE" sz="2400" dirty="0" smtClean="0"/>
              <a:t>units delay is to be compared to the delay of a ripple-carry adder: 31 AND-OR units delay, see figure below.</a:t>
            </a:r>
          </a:p>
          <a:p>
            <a:r>
              <a:rPr lang="sv-SE" sz="2400" dirty="0" smtClean="0"/>
              <a:t>Or a ripple-carry lookahead adder with 17 AND-OR unit delays</a:t>
            </a:r>
            <a:endParaRPr lang="sv-SE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October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Integrated Circuit Design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52F0C-4AC5-4050-9EBA-5E783D39DD34}" type="slidenum">
              <a:rPr lang="en-US" smtClean="0"/>
              <a:t>2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6175484" y="4585019"/>
            <a:ext cx="2047561" cy="1388076"/>
            <a:chOff x="4597167" y="2996266"/>
            <a:chExt cx="3158108" cy="2140935"/>
          </a:xfrm>
        </p:grpSpPr>
        <p:cxnSp>
          <p:nvCxnSpPr>
            <p:cNvPr id="37" name="Straight Connector 36"/>
            <p:cNvCxnSpPr/>
            <p:nvPr/>
          </p:nvCxnSpPr>
          <p:spPr>
            <a:xfrm flipH="1">
              <a:off x="4597167" y="4158836"/>
              <a:ext cx="3158108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6186008" y="4331858"/>
              <a:ext cx="0" cy="805343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5479935" y="2996266"/>
              <a:ext cx="0" cy="805343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6865867" y="2996266"/>
              <a:ext cx="0" cy="805343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Freeform 40"/>
            <p:cNvSpPr/>
            <p:nvPr/>
          </p:nvSpPr>
          <p:spPr>
            <a:xfrm flipH="1">
              <a:off x="5033221" y="3583143"/>
              <a:ext cx="2286000" cy="1151387"/>
            </a:xfrm>
            <a:custGeom>
              <a:avLst/>
              <a:gdLst>
                <a:gd name="connsiteX0" fmla="*/ 0 w 981075"/>
                <a:gd name="connsiteY0" fmla="*/ 9525 h 504825"/>
                <a:gd name="connsiteX1" fmla="*/ 419100 w 981075"/>
                <a:gd name="connsiteY1" fmla="*/ 9525 h 504825"/>
                <a:gd name="connsiteX2" fmla="*/ 495300 w 981075"/>
                <a:gd name="connsiteY2" fmla="*/ 257175 h 504825"/>
                <a:gd name="connsiteX3" fmla="*/ 561975 w 981075"/>
                <a:gd name="connsiteY3" fmla="*/ 9525 h 504825"/>
                <a:gd name="connsiteX4" fmla="*/ 981075 w 981075"/>
                <a:gd name="connsiteY4" fmla="*/ 0 h 504825"/>
                <a:gd name="connsiteX5" fmla="*/ 876300 w 981075"/>
                <a:gd name="connsiteY5" fmla="*/ 485775 h 504825"/>
                <a:gd name="connsiteX6" fmla="*/ 133350 w 981075"/>
                <a:gd name="connsiteY6" fmla="*/ 504825 h 504825"/>
                <a:gd name="connsiteX7" fmla="*/ 0 w 981075"/>
                <a:gd name="connsiteY7" fmla="*/ 9525 h 504825"/>
                <a:gd name="connsiteX0" fmla="*/ 0 w 981075"/>
                <a:gd name="connsiteY0" fmla="*/ 9525 h 504825"/>
                <a:gd name="connsiteX1" fmla="*/ 419100 w 981075"/>
                <a:gd name="connsiteY1" fmla="*/ 9525 h 504825"/>
                <a:gd name="connsiteX2" fmla="*/ 495300 w 981075"/>
                <a:gd name="connsiteY2" fmla="*/ 257175 h 504825"/>
                <a:gd name="connsiteX3" fmla="*/ 561975 w 981075"/>
                <a:gd name="connsiteY3" fmla="*/ 9525 h 504825"/>
                <a:gd name="connsiteX4" fmla="*/ 981075 w 981075"/>
                <a:gd name="connsiteY4" fmla="*/ 0 h 504825"/>
                <a:gd name="connsiteX5" fmla="*/ 876300 w 981075"/>
                <a:gd name="connsiteY5" fmla="*/ 504825 h 504825"/>
                <a:gd name="connsiteX6" fmla="*/ 133350 w 981075"/>
                <a:gd name="connsiteY6" fmla="*/ 504825 h 504825"/>
                <a:gd name="connsiteX7" fmla="*/ 0 w 981075"/>
                <a:gd name="connsiteY7" fmla="*/ 9525 h 504825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76300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22444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76300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8935"/>
                <a:gd name="connsiteX1" fmla="*/ 419100 w 990600"/>
                <a:gd name="connsiteY1" fmla="*/ 0 h 498935"/>
                <a:gd name="connsiteX2" fmla="*/ 495300 w 990600"/>
                <a:gd name="connsiteY2" fmla="*/ 247650 h 498935"/>
                <a:gd name="connsiteX3" fmla="*/ 561975 w 990600"/>
                <a:gd name="connsiteY3" fmla="*/ 0 h 498935"/>
                <a:gd name="connsiteX4" fmla="*/ 990600 w 990600"/>
                <a:gd name="connsiteY4" fmla="*/ 0 h 498935"/>
                <a:gd name="connsiteX5" fmla="*/ 865394 w 990600"/>
                <a:gd name="connsiteY5" fmla="*/ 498935 h 498935"/>
                <a:gd name="connsiteX6" fmla="*/ 133350 w 990600"/>
                <a:gd name="connsiteY6" fmla="*/ 495300 h 498935"/>
                <a:gd name="connsiteX7" fmla="*/ 0 w 990600"/>
                <a:gd name="connsiteY7" fmla="*/ 0 h 498935"/>
                <a:gd name="connsiteX0" fmla="*/ 0 w 990600"/>
                <a:gd name="connsiteY0" fmla="*/ 0 h 498935"/>
                <a:gd name="connsiteX1" fmla="*/ 419100 w 990600"/>
                <a:gd name="connsiteY1" fmla="*/ 0 h 498935"/>
                <a:gd name="connsiteX2" fmla="*/ 495300 w 990600"/>
                <a:gd name="connsiteY2" fmla="*/ 247650 h 498935"/>
                <a:gd name="connsiteX3" fmla="*/ 561975 w 990600"/>
                <a:gd name="connsiteY3" fmla="*/ 0 h 498935"/>
                <a:gd name="connsiteX4" fmla="*/ 990600 w 990600"/>
                <a:gd name="connsiteY4" fmla="*/ 0 h 498935"/>
                <a:gd name="connsiteX5" fmla="*/ 865394 w 990600"/>
                <a:gd name="connsiteY5" fmla="*/ 498935 h 498935"/>
                <a:gd name="connsiteX6" fmla="*/ 122444 w 990600"/>
                <a:gd name="connsiteY6" fmla="*/ 495300 h 498935"/>
                <a:gd name="connsiteX7" fmla="*/ 0 w 990600"/>
                <a:gd name="connsiteY7" fmla="*/ 0 h 498935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1665 h 495300"/>
                <a:gd name="connsiteX6" fmla="*/ 122444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4489 w 990600"/>
                <a:gd name="connsiteY5" fmla="*/ 502571 h 502571"/>
                <a:gd name="connsiteX6" fmla="*/ 122444 w 990600"/>
                <a:gd name="connsiteY6" fmla="*/ 495300 h 502571"/>
                <a:gd name="connsiteX7" fmla="*/ 0 w 990600"/>
                <a:gd name="connsiteY7" fmla="*/ 0 h 502571"/>
                <a:gd name="connsiteX0" fmla="*/ 0 w 990600"/>
                <a:gd name="connsiteY0" fmla="*/ 0 h 495301"/>
                <a:gd name="connsiteX1" fmla="*/ 419100 w 990600"/>
                <a:gd name="connsiteY1" fmla="*/ 0 h 495301"/>
                <a:gd name="connsiteX2" fmla="*/ 495300 w 990600"/>
                <a:gd name="connsiteY2" fmla="*/ 247650 h 495301"/>
                <a:gd name="connsiteX3" fmla="*/ 561975 w 990600"/>
                <a:gd name="connsiteY3" fmla="*/ 0 h 495301"/>
                <a:gd name="connsiteX4" fmla="*/ 990600 w 990600"/>
                <a:gd name="connsiteY4" fmla="*/ 0 h 495301"/>
                <a:gd name="connsiteX5" fmla="*/ 854489 w 990600"/>
                <a:gd name="connsiteY5" fmla="*/ 495301 h 495301"/>
                <a:gd name="connsiteX6" fmla="*/ 122444 w 990600"/>
                <a:gd name="connsiteY6" fmla="*/ 495300 h 495301"/>
                <a:gd name="connsiteX7" fmla="*/ 0 w 990600"/>
                <a:gd name="connsiteY7" fmla="*/ 0 h 495301"/>
                <a:gd name="connsiteX0" fmla="*/ 0 w 990600"/>
                <a:gd name="connsiteY0" fmla="*/ 0 h 495301"/>
                <a:gd name="connsiteX1" fmla="*/ 419100 w 990600"/>
                <a:gd name="connsiteY1" fmla="*/ 0 h 495301"/>
                <a:gd name="connsiteX2" fmla="*/ 495300 w 990600"/>
                <a:gd name="connsiteY2" fmla="*/ 247650 h 495301"/>
                <a:gd name="connsiteX3" fmla="*/ 561975 w 990600"/>
                <a:gd name="connsiteY3" fmla="*/ 0 h 495301"/>
                <a:gd name="connsiteX4" fmla="*/ 990600 w 990600"/>
                <a:gd name="connsiteY4" fmla="*/ 0 h 495301"/>
                <a:gd name="connsiteX5" fmla="*/ 854489 w 990600"/>
                <a:gd name="connsiteY5" fmla="*/ 495301 h 495301"/>
                <a:gd name="connsiteX6" fmla="*/ 136985 w 990600"/>
                <a:gd name="connsiteY6" fmla="*/ 495300 h 495301"/>
                <a:gd name="connsiteX7" fmla="*/ 0 w 990600"/>
                <a:gd name="connsiteY7" fmla="*/ 0 h 495301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4489 w 990600"/>
                <a:gd name="connsiteY5" fmla="*/ 495301 h 502571"/>
                <a:gd name="connsiteX6" fmla="*/ 140620 w 990600"/>
                <a:gd name="connsiteY6" fmla="*/ 502571 h 502571"/>
                <a:gd name="connsiteX7" fmla="*/ 0 w 990600"/>
                <a:gd name="connsiteY7" fmla="*/ 0 h 502571"/>
                <a:gd name="connsiteX0" fmla="*/ 0 w 990600"/>
                <a:gd name="connsiteY0" fmla="*/ 0 h 506207"/>
                <a:gd name="connsiteX1" fmla="*/ 419100 w 990600"/>
                <a:gd name="connsiteY1" fmla="*/ 0 h 506207"/>
                <a:gd name="connsiteX2" fmla="*/ 495300 w 990600"/>
                <a:gd name="connsiteY2" fmla="*/ 247650 h 506207"/>
                <a:gd name="connsiteX3" fmla="*/ 561975 w 990600"/>
                <a:gd name="connsiteY3" fmla="*/ 0 h 506207"/>
                <a:gd name="connsiteX4" fmla="*/ 990600 w 990600"/>
                <a:gd name="connsiteY4" fmla="*/ 0 h 506207"/>
                <a:gd name="connsiteX5" fmla="*/ 850854 w 990600"/>
                <a:gd name="connsiteY5" fmla="*/ 506207 h 506207"/>
                <a:gd name="connsiteX6" fmla="*/ 140620 w 990600"/>
                <a:gd name="connsiteY6" fmla="*/ 502571 h 506207"/>
                <a:gd name="connsiteX7" fmla="*/ 0 w 990600"/>
                <a:gd name="connsiteY7" fmla="*/ 0 h 506207"/>
                <a:gd name="connsiteX0" fmla="*/ 0 w 990600"/>
                <a:gd name="connsiteY0" fmla="*/ 0 h 502572"/>
                <a:gd name="connsiteX1" fmla="*/ 419100 w 990600"/>
                <a:gd name="connsiteY1" fmla="*/ 0 h 502572"/>
                <a:gd name="connsiteX2" fmla="*/ 495300 w 990600"/>
                <a:gd name="connsiteY2" fmla="*/ 247650 h 502572"/>
                <a:gd name="connsiteX3" fmla="*/ 561975 w 990600"/>
                <a:gd name="connsiteY3" fmla="*/ 0 h 502572"/>
                <a:gd name="connsiteX4" fmla="*/ 990600 w 990600"/>
                <a:gd name="connsiteY4" fmla="*/ 0 h 502572"/>
                <a:gd name="connsiteX5" fmla="*/ 847219 w 990600"/>
                <a:gd name="connsiteY5" fmla="*/ 502572 h 502572"/>
                <a:gd name="connsiteX6" fmla="*/ 140620 w 990600"/>
                <a:gd name="connsiteY6" fmla="*/ 502571 h 502572"/>
                <a:gd name="connsiteX7" fmla="*/ 0 w 990600"/>
                <a:gd name="connsiteY7" fmla="*/ 0 h 502572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8125 w 990600"/>
                <a:gd name="connsiteY5" fmla="*/ 498910 h 502571"/>
                <a:gd name="connsiteX6" fmla="*/ 140620 w 990600"/>
                <a:gd name="connsiteY6" fmla="*/ 502571 h 502571"/>
                <a:gd name="connsiteX7" fmla="*/ 0 w 990600"/>
                <a:gd name="connsiteY7" fmla="*/ 0 h 502571"/>
                <a:gd name="connsiteX0" fmla="*/ 0 w 990600"/>
                <a:gd name="connsiteY0" fmla="*/ 0 h 506234"/>
                <a:gd name="connsiteX1" fmla="*/ 419100 w 990600"/>
                <a:gd name="connsiteY1" fmla="*/ 0 h 506234"/>
                <a:gd name="connsiteX2" fmla="*/ 495300 w 990600"/>
                <a:gd name="connsiteY2" fmla="*/ 247650 h 506234"/>
                <a:gd name="connsiteX3" fmla="*/ 561975 w 990600"/>
                <a:gd name="connsiteY3" fmla="*/ 0 h 506234"/>
                <a:gd name="connsiteX4" fmla="*/ 990600 w 990600"/>
                <a:gd name="connsiteY4" fmla="*/ 0 h 506234"/>
                <a:gd name="connsiteX5" fmla="*/ 850855 w 990600"/>
                <a:gd name="connsiteY5" fmla="*/ 506234 h 506234"/>
                <a:gd name="connsiteX6" fmla="*/ 140620 w 990600"/>
                <a:gd name="connsiteY6" fmla="*/ 502571 h 506234"/>
                <a:gd name="connsiteX7" fmla="*/ 0 w 990600"/>
                <a:gd name="connsiteY7" fmla="*/ 0 h 506234"/>
                <a:gd name="connsiteX0" fmla="*/ 0 w 990600"/>
                <a:gd name="connsiteY0" fmla="*/ 0 h 502572"/>
                <a:gd name="connsiteX1" fmla="*/ 419100 w 990600"/>
                <a:gd name="connsiteY1" fmla="*/ 0 h 502572"/>
                <a:gd name="connsiteX2" fmla="*/ 495300 w 990600"/>
                <a:gd name="connsiteY2" fmla="*/ 247650 h 502572"/>
                <a:gd name="connsiteX3" fmla="*/ 561975 w 990600"/>
                <a:gd name="connsiteY3" fmla="*/ 0 h 502572"/>
                <a:gd name="connsiteX4" fmla="*/ 990600 w 990600"/>
                <a:gd name="connsiteY4" fmla="*/ 0 h 502572"/>
                <a:gd name="connsiteX5" fmla="*/ 850855 w 990600"/>
                <a:gd name="connsiteY5" fmla="*/ 502572 h 502572"/>
                <a:gd name="connsiteX6" fmla="*/ 140620 w 990600"/>
                <a:gd name="connsiteY6" fmla="*/ 502571 h 502572"/>
                <a:gd name="connsiteX7" fmla="*/ 0 w 990600"/>
                <a:gd name="connsiteY7" fmla="*/ 0 h 502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90600" h="502572">
                  <a:moveTo>
                    <a:pt x="0" y="0"/>
                  </a:moveTo>
                  <a:lnTo>
                    <a:pt x="419100" y="0"/>
                  </a:lnTo>
                  <a:lnTo>
                    <a:pt x="495300" y="247650"/>
                  </a:lnTo>
                  <a:lnTo>
                    <a:pt x="561975" y="0"/>
                  </a:lnTo>
                  <a:lnTo>
                    <a:pt x="990600" y="0"/>
                  </a:lnTo>
                  <a:lnTo>
                    <a:pt x="850855" y="502572"/>
                  </a:lnTo>
                  <a:lnTo>
                    <a:pt x="140620" y="5025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Bef>
                  <a:spcPts val="1800"/>
                </a:spcBef>
                <a:spcAft>
                  <a:spcPts val="0"/>
                </a:spcAft>
              </a:pPr>
              <a:r>
                <a:rPr lang="sv-SE" sz="2800" dirty="0">
                  <a:solidFill>
                    <a:srgbClr val="0D0D0D"/>
                  </a:solidFill>
                  <a:ea typeface="Calibri"/>
                  <a:cs typeface="Times New Roman"/>
                </a:rPr>
                <a:t>+</a:t>
              </a:r>
              <a:endParaRPr lang="sv-SE" sz="1100" dirty="0">
                <a:ea typeface="Calibri"/>
                <a:cs typeface="Times New Roman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454151" y="4585019"/>
            <a:ext cx="2047561" cy="1388076"/>
            <a:chOff x="4597167" y="2996266"/>
            <a:chExt cx="3158108" cy="2140935"/>
          </a:xfrm>
        </p:grpSpPr>
        <p:cxnSp>
          <p:nvCxnSpPr>
            <p:cNvPr id="32" name="Straight Connector 31"/>
            <p:cNvCxnSpPr/>
            <p:nvPr/>
          </p:nvCxnSpPr>
          <p:spPr>
            <a:xfrm flipH="1">
              <a:off x="4597167" y="4158836"/>
              <a:ext cx="3158108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186008" y="4331858"/>
              <a:ext cx="0" cy="805343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479935" y="2996266"/>
              <a:ext cx="0" cy="805343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6865867" y="2996266"/>
              <a:ext cx="0" cy="805343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Freeform 35"/>
            <p:cNvSpPr/>
            <p:nvPr/>
          </p:nvSpPr>
          <p:spPr>
            <a:xfrm flipH="1">
              <a:off x="5033221" y="3583143"/>
              <a:ext cx="2286000" cy="1151387"/>
            </a:xfrm>
            <a:custGeom>
              <a:avLst/>
              <a:gdLst>
                <a:gd name="connsiteX0" fmla="*/ 0 w 981075"/>
                <a:gd name="connsiteY0" fmla="*/ 9525 h 504825"/>
                <a:gd name="connsiteX1" fmla="*/ 419100 w 981075"/>
                <a:gd name="connsiteY1" fmla="*/ 9525 h 504825"/>
                <a:gd name="connsiteX2" fmla="*/ 495300 w 981075"/>
                <a:gd name="connsiteY2" fmla="*/ 257175 h 504825"/>
                <a:gd name="connsiteX3" fmla="*/ 561975 w 981075"/>
                <a:gd name="connsiteY3" fmla="*/ 9525 h 504825"/>
                <a:gd name="connsiteX4" fmla="*/ 981075 w 981075"/>
                <a:gd name="connsiteY4" fmla="*/ 0 h 504825"/>
                <a:gd name="connsiteX5" fmla="*/ 876300 w 981075"/>
                <a:gd name="connsiteY5" fmla="*/ 485775 h 504825"/>
                <a:gd name="connsiteX6" fmla="*/ 133350 w 981075"/>
                <a:gd name="connsiteY6" fmla="*/ 504825 h 504825"/>
                <a:gd name="connsiteX7" fmla="*/ 0 w 981075"/>
                <a:gd name="connsiteY7" fmla="*/ 9525 h 504825"/>
                <a:gd name="connsiteX0" fmla="*/ 0 w 981075"/>
                <a:gd name="connsiteY0" fmla="*/ 9525 h 504825"/>
                <a:gd name="connsiteX1" fmla="*/ 419100 w 981075"/>
                <a:gd name="connsiteY1" fmla="*/ 9525 h 504825"/>
                <a:gd name="connsiteX2" fmla="*/ 495300 w 981075"/>
                <a:gd name="connsiteY2" fmla="*/ 257175 h 504825"/>
                <a:gd name="connsiteX3" fmla="*/ 561975 w 981075"/>
                <a:gd name="connsiteY3" fmla="*/ 9525 h 504825"/>
                <a:gd name="connsiteX4" fmla="*/ 981075 w 981075"/>
                <a:gd name="connsiteY4" fmla="*/ 0 h 504825"/>
                <a:gd name="connsiteX5" fmla="*/ 876300 w 981075"/>
                <a:gd name="connsiteY5" fmla="*/ 504825 h 504825"/>
                <a:gd name="connsiteX6" fmla="*/ 133350 w 981075"/>
                <a:gd name="connsiteY6" fmla="*/ 504825 h 504825"/>
                <a:gd name="connsiteX7" fmla="*/ 0 w 981075"/>
                <a:gd name="connsiteY7" fmla="*/ 9525 h 504825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76300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22444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76300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8935"/>
                <a:gd name="connsiteX1" fmla="*/ 419100 w 990600"/>
                <a:gd name="connsiteY1" fmla="*/ 0 h 498935"/>
                <a:gd name="connsiteX2" fmla="*/ 495300 w 990600"/>
                <a:gd name="connsiteY2" fmla="*/ 247650 h 498935"/>
                <a:gd name="connsiteX3" fmla="*/ 561975 w 990600"/>
                <a:gd name="connsiteY3" fmla="*/ 0 h 498935"/>
                <a:gd name="connsiteX4" fmla="*/ 990600 w 990600"/>
                <a:gd name="connsiteY4" fmla="*/ 0 h 498935"/>
                <a:gd name="connsiteX5" fmla="*/ 865394 w 990600"/>
                <a:gd name="connsiteY5" fmla="*/ 498935 h 498935"/>
                <a:gd name="connsiteX6" fmla="*/ 133350 w 990600"/>
                <a:gd name="connsiteY6" fmla="*/ 495300 h 498935"/>
                <a:gd name="connsiteX7" fmla="*/ 0 w 990600"/>
                <a:gd name="connsiteY7" fmla="*/ 0 h 498935"/>
                <a:gd name="connsiteX0" fmla="*/ 0 w 990600"/>
                <a:gd name="connsiteY0" fmla="*/ 0 h 498935"/>
                <a:gd name="connsiteX1" fmla="*/ 419100 w 990600"/>
                <a:gd name="connsiteY1" fmla="*/ 0 h 498935"/>
                <a:gd name="connsiteX2" fmla="*/ 495300 w 990600"/>
                <a:gd name="connsiteY2" fmla="*/ 247650 h 498935"/>
                <a:gd name="connsiteX3" fmla="*/ 561975 w 990600"/>
                <a:gd name="connsiteY3" fmla="*/ 0 h 498935"/>
                <a:gd name="connsiteX4" fmla="*/ 990600 w 990600"/>
                <a:gd name="connsiteY4" fmla="*/ 0 h 498935"/>
                <a:gd name="connsiteX5" fmla="*/ 865394 w 990600"/>
                <a:gd name="connsiteY5" fmla="*/ 498935 h 498935"/>
                <a:gd name="connsiteX6" fmla="*/ 122444 w 990600"/>
                <a:gd name="connsiteY6" fmla="*/ 495300 h 498935"/>
                <a:gd name="connsiteX7" fmla="*/ 0 w 990600"/>
                <a:gd name="connsiteY7" fmla="*/ 0 h 498935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1665 h 495300"/>
                <a:gd name="connsiteX6" fmla="*/ 122444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4489 w 990600"/>
                <a:gd name="connsiteY5" fmla="*/ 502571 h 502571"/>
                <a:gd name="connsiteX6" fmla="*/ 122444 w 990600"/>
                <a:gd name="connsiteY6" fmla="*/ 495300 h 502571"/>
                <a:gd name="connsiteX7" fmla="*/ 0 w 990600"/>
                <a:gd name="connsiteY7" fmla="*/ 0 h 502571"/>
                <a:gd name="connsiteX0" fmla="*/ 0 w 990600"/>
                <a:gd name="connsiteY0" fmla="*/ 0 h 495301"/>
                <a:gd name="connsiteX1" fmla="*/ 419100 w 990600"/>
                <a:gd name="connsiteY1" fmla="*/ 0 h 495301"/>
                <a:gd name="connsiteX2" fmla="*/ 495300 w 990600"/>
                <a:gd name="connsiteY2" fmla="*/ 247650 h 495301"/>
                <a:gd name="connsiteX3" fmla="*/ 561975 w 990600"/>
                <a:gd name="connsiteY3" fmla="*/ 0 h 495301"/>
                <a:gd name="connsiteX4" fmla="*/ 990600 w 990600"/>
                <a:gd name="connsiteY4" fmla="*/ 0 h 495301"/>
                <a:gd name="connsiteX5" fmla="*/ 854489 w 990600"/>
                <a:gd name="connsiteY5" fmla="*/ 495301 h 495301"/>
                <a:gd name="connsiteX6" fmla="*/ 122444 w 990600"/>
                <a:gd name="connsiteY6" fmla="*/ 495300 h 495301"/>
                <a:gd name="connsiteX7" fmla="*/ 0 w 990600"/>
                <a:gd name="connsiteY7" fmla="*/ 0 h 495301"/>
                <a:gd name="connsiteX0" fmla="*/ 0 w 990600"/>
                <a:gd name="connsiteY0" fmla="*/ 0 h 495301"/>
                <a:gd name="connsiteX1" fmla="*/ 419100 w 990600"/>
                <a:gd name="connsiteY1" fmla="*/ 0 h 495301"/>
                <a:gd name="connsiteX2" fmla="*/ 495300 w 990600"/>
                <a:gd name="connsiteY2" fmla="*/ 247650 h 495301"/>
                <a:gd name="connsiteX3" fmla="*/ 561975 w 990600"/>
                <a:gd name="connsiteY3" fmla="*/ 0 h 495301"/>
                <a:gd name="connsiteX4" fmla="*/ 990600 w 990600"/>
                <a:gd name="connsiteY4" fmla="*/ 0 h 495301"/>
                <a:gd name="connsiteX5" fmla="*/ 854489 w 990600"/>
                <a:gd name="connsiteY5" fmla="*/ 495301 h 495301"/>
                <a:gd name="connsiteX6" fmla="*/ 136985 w 990600"/>
                <a:gd name="connsiteY6" fmla="*/ 495300 h 495301"/>
                <a:gd name="connsiteX7" fmla="*/ 0 w 990600"/>
                <a:gd name="connsiteY7" fmla="*/ 0 h 495301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4489 w 990600"/>
                <a:gd name="connsiteY5" fmla="*/ 495301 h 502571"/>
                <a:gd name="connsiteX6" fmla="*/ 140620 w 990600"/>
                <a:gd name="connsiteY6" fmla="*/ 502571 h 502571"/>
                <a:gd name="connsiteX7" fmla="*/ 0 w 990600"/>
                <a:gd name="connsiteY7" fmla="*/ 0 h 502571"/>
                <a:gd name="connsiteX0" fmla="*/ 0 w 990600"/>
                <a:gd name="connsiteY0" fmla="*/ 0 h 506207"/>
                <a:gd name="connsiteX1" fmla="*/ 419100 w 990600"/>
                <a:gd name="connsiteY1" fmla="*/ 0 h 506207"/>
                <a:gd name="connsiteX2" fmla="*/ 495300 w 990600"/>
                <a:gd name="connsiteY2" fmla="*/ 247650 h 506207"/>
                <a:gd name="connsiteX3" fmla="*/ 561975 w 990600"/>
                <a:gd name="connsiteY3" fmla="*/ 0 h 506207"/>
                <a:gd name="connsiteX4" fmla="*/ 990600 w 990600"/>
                <a:gd name="connsiteY4" fmla="*/ 0 h 506207"/>
                <a:gd name="connsiteX5" fmla="*/ 850854 w 990600"/>
                <a:gd name="connsiteY5" fmla="*/ 506207 h 506207"/>
                <a:gd name="connsiteX6" fmla="*/ 140620 w 990600"/>
                <a:gd name="connsiteY6" fmla="*/ 502571 h 506207"/>
                <a:gd name="connsiteX7" fmla="*/ 0 w 990600"/>
                <a:gd name="connsiteY7" fmla="*/ 0 h 506207"/>
                <a:gd name="connsiteX0" fmla="*/ 0 w 990600"/>
                <a:gd name="connsiteY0" fmla="*/ 0 h 502572"/>
                <a:gd name="connsiteX1" fmla="*/ 419100 w 990600"/>
                <a:gd name="connsiteY1" fmla="*/ 0 h 502572"/>
                <a:gd name="connsiteX2" fmla="*/ 495300 w 990600"/>
                <a:gd name="connsiteY2" fmla="*/ 247650 h 502572"/>
                <a:gd name="connsiteX3" fmla="*/ 561975 w 990600"/>
                <a:gd name="connsiteY3" fmla="*/ 0 h 502572"/>
                <a:gd name="connsiteX4" fmla="*/ 990600 w 990600"/>
                <a:gd name="connsiteY4" fmla="*/ 0 h 502572"/>
                <a:gd name="connsiteX5" fmla="*/ 847219 w 990600"/>
                <a:gd name="connsiteY5" fmla="*/ 502572 h 502572"/>
                <a:gd name="connsiteX6" fmla="*/ 140620 w 990600"/>
                <a:gd name="connsiteY6" fmla="*/ 502571 h 502572"/>
                <a:gd name="connsiteX7" fmla="*/ 0 w 990600"/>
                <a:gd name="connsiteY7" fmla="*/ 0 h 502572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8125 w 990600"/>
                <a:gd name="connsiteY5" fmla="*/ 498910 h 502571"/>
                <a:gd name="connsiteX6" fmla="*/ 140620 w 990600"/>
                <a:gd name="connsiteY6" fmla="*/ 502571 h 502571"/>
                <a:gd name="connsiteX7" fmla="*/ 0 w 990600"/>
                <a:gd name="connsiteY7" fmla="*/ 0 h 502571"/>
                <a:gd name="connsiteX0" fmla="*/ 0 w 990600"/>
                <a:gd name="connsiteY0" fmla="*/ 0 h 506234"/>
                <a:gd name="connsiteX1" fmla="*/ 419100 w 990600"/>
                <a:gd name="connsiteY1" fmla="*/ 0 h 506234"/>
                <a:gd name="connsiteX2" fmla="*/ 495300 w 990600"/>
                <a:gd name="connsiteY2" fmla="*/ 247650 h 506234"/>
                <a:gd name="connsiteX3" fmla="*/ 561975 w 990600"/>
                <a:gd name="connsiteY3" fmla="*/ 0 h 506234"/>
                <a:gd name="connsiteX4" fmla="*/ 990600 w 990600"/>
                <a:gd name="connsiteY4" fmla="*/ 0 h 506234"/>
                <a:gd name="connsiteX5" fmla="*/ 850855 w 990600"/>
                <a:gd name="connsiteY5" fmla="*/ 506234 h 506234"/>
                <a:gd name="connsiteX6" fmla="*/ 140620 w 990600"/>
                <a:gd name="connsiteY6" fmla="*/ 502571 h 506234"/>
                <a:gd name="connsiteX7" fmla="*/ 0 w 990600"/>
                <a:gd name="connsiteY7" fmla="*/ 0 h 506234"/>
                <a:gd name="connsiteX0" fmla="*/ 0 w 990600"/>
                <a:gd name="connsiteY0" fmla="*/ 0 h 502572"/>
                <a:gd name="connsiteX1" fmla="*/ 419100 w 990600"/>
                <a:gd name="connsiteY1" fmla="*/ 0 h 502572"/>
                <a:gd name="connsiteX2" fmla="*/ 495300 w 990600"/>
                <a:gd name="connsiteY2" fmla="*/ 247650 h 502572"/>
                <a:gd name="connsiteX3" fmla="*/ 561975 w 990600"/>
                <a:gd name="connsiteY3" fmla="*/ 0 h 502572"/>
                <a:gd name="connsiteX4" fmla="*/ 990600 w 990600"/>
                <a:gd name="connsiteY4" fmla="*/ 0 h 502572"/>
                <a:gd name="connsiteX5" fmla="*/ 850855 w 990600"/>
                <a:gd name="connsiteY5" fmla="*/ 502572 h 502572"/>
                <a:gd name="connsiteX6" fmla="*/ 140620 w 990600"/>
                <a:gd name="connsiteY6" fmla="*/ 502571 h 502572"/>
                <a:gd name="connsiteX7" fmla="*/ 0 w 990600"/>
                <a:gd name="connsiteY7" fmla="*/ 0 h 502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90600" h="502572">
                  <a:moveTo>
                    <a:pt x="0" y="0"/>
                  </a:moveTo>
                  <a:lnTo>
                    <a:pt x="419100" y="0"/>
                  </a:lnTo>
                  <a:lnTo>
                    <a:pt x="495300" y="247650"/>
                  </a:lnTo>
                  <a:lnTo>
                    <a:pt x="561975" y="0"/>
                  </a:lnTo>
                  <a:lnTo>
                    <a:pt x="990600" y="0"/>
                  </a:lnTo>
                  <a:lnTo>
                    <a:pt x="850855" y="502572"/>
                  </a:lnTo>
                  <a:lnTo>
                    <a:pt x="140620" y="5025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Bef>
                  <a:spcPts val="1800"/>
                </a:spcBef>
                <a:spcAft>
                  <a:spcPts val="0"/>
                </a:spcAft>
              </a:pPr>
              <a:r>
                <a:rPr lang="sv-SE" sz="2800" dirty="0">
                  <a:solidFill>
                    <a:srgbClr val="0D0D0D"/>
                  </a:solidFill>
                  <a:ea typeface="Calibri"/>
                  <a:cs typeface="Times New Roman"/>
                </a:rPr>
                <a:t>+</a:t>
              </a:r>
              <a:endParaRPr lang="sv-SE" sz="1100" dirty="0">
                <a:ea typeface="Calibri"/>
                <a:cs typeface="Times New Roman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38939" y="4585019"/>
            <a:ext cx="2047561" cy="1388076"/>
            <a:chOff x="4597167" y="2996266"/>
            <a:chExt cx="3158108" cy="2140935"/>
          </a:xfrm>
        </p:grpSpPr>
        <p:cxnSp>
          <p:nvCxnSpPr>
            <p:cNvPr id="27" name="Straight Connector 26"/>
            <p:cNvCxnSpPr/>
            <p:nvPr/>
          </p:nvCxnSpPr>
          <p:spPr>
            <a:xfrm flipH="1">
              <a:off x="4597167" y="4158836"/>
              <a:ext cx="3158108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6186008" y="4331858"/>
              <a:ext cx="0" cy="805343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5479935" y="2996266"/>
              <a:ext cx="0" cy="805343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6865867" y="2996266"/>
              <a:ext cx="0" cy="805343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Freeform 30"/>
            <p:cNvSpPr/>
            <p:nvPr/>
          </p:nvSpPr>
          <p:spPr>
            <a:xfrm flipH="1">
              <a:off x="5033221" y="3583143"/>
              <a:ext cx="2286000" cy="1151387"/>
            </a:xfrm>
            <a:custGeom>
              <a:avLst/>
              <a:gdLst>
                <a:gd name="connsiteX0" fmla="*/ 0 w 981075"/>
                <a:gd name="connsiteY0" fmla="*/ 9525 h 504825"/>
                <a:gd name="connsiteX1" fmla="*/ 419100 w 981075"/>
                <a:gd name="connsiteY1" fmla="*/ 9525 h 504825"/>
                <a:gd name="connsiteX2" fmla="*/ 495300 w 981075"/>
                <a:gd name="connsiteY2" fmla="*/ 257175 h 504825"/>
                <a:gd name="connsiteX3" fmla="*/ 561975 w 981075"/>
                <a:gd name="connsiteY3" fmla="*/ 9525 h 504825"/>
                <a:gd name="connsiteX4" fmla="*/ 981075 w 981075"/>
                <a:gd name="connsiteY4" fmla="*/ 0 h 504825"/>
                <a:gd name="connsiteX5" fmla="*/ 876300 w 981075"/>
                <a:gd name="connsiteY5" fmla="*/ 485775 h 504825"/>
                <a:gd name="connsiteX6" fmla="*/ 133350 w 981075"/>
                <a:gd name="connsiteY6" fmla="*/ 504825 h 504825"/>
                <a:gd name="connsiteX7" fmla="*/ 0 w 981075"/>
                <a:gd name="connsiteY7" fmla="*/ 9525 h 504825"/>
                <a:gd name="connsiteX0" fmla="*/ 0 w 981075"/>
                <a:gd name="connsiteY0" fmla="*/ 9525 h 504825"/>
                <a:gd name="connsiteX1" fmla="*/ 419100 w 981075"/>
                <a:gd name="connsiteY1" fmla="*/ 9525 h 504825"/>
                <a:gd name="connsiteX2" fmla="*/ 495300 w 981075"/>
                <a:gd name="connsiteY2" fmla="*/ 257175 h 504825"/>
                <a:gd name="connsiteX3" fmla="*/ 561975 w 981075"/>
                <a:gd name="connsiteY3" fmla="*/ 9525 h 504825"/>
                <a:gd name="connsiteX4" fmla="*/ 981075 w 981075"/>
                <a:gd name="connsiteY4" fmla="*/ 0 h 504825"/>
                <a:gd name="connsiteX5" fmla="*/ 876300 w 981075"/>
                <a:gd name="connsiteY5" fmla="*/ 504825 h 504825"/>
                <a:gd name="connsiteX6" fmla="*/ 133350 w 981075"/>
                <a:gd name="connsiteY6" fmla="*/ 504825 h 504825"/>
                <a:gd name="connsiteX7" fmla="*/ 0 w 981075"/>
                <a:gd name="connsiteY7" fmla="*/ 9525 h 504825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76300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22444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76300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8935"/>
                <a:gd name="connsiteX1" fmla="*/ 419100 w 990600"/>
                <a:gd name="connsiteY1" fmla="*/ 0 h 498935"/>
                <a:gd name="connsiteX2" fmla="*/ 495300 w 990600"/>
                <a:gd name="connsiteY2" fmla="*/ 247650 h 498935"/>
                <a:gd name="connsiteX3" fmla="*/ 561975 w 990600"/>
                <a:gd name="connsiteY3" fmla="*/ 0 h 498935"/>
                <a:gd name="connsiteX4" fmla="*/ 990600 w 990600"/>
                <a:gd name="connsiteY4" fmla="*/ 0 h 498935"/>
                <a:gd name="connsiteX5" fmla="*/ 865394 w 990600"/>
                <a:gd name="connsiteY5" fmla="*/ 498935 h 498935"/>
                <a:gd name="connsiteX6" fmla="*/ 133350 w 990600"/>
                <a:gd name="connsiteY6" fmla="*/ 495300 h 498935"/>
                <a:gd name="connsiteX7" fmla="*/ 0 w 990600"/>
                <a:gd name="connsiteY7" fmla="*/ 0 h 498935"/>
                <a:gd name="connsiteX0" fmla="*/ 0 w 990600"/>
                <a:gd name="connsiteY0" fmla="*/ 0 h 498935"/>
                <a:gd name="connsiteX1" fmla="*/ 419100 w 990600"/>
                <a:gd name="connsiteY1" fmla="*/ 0 h 498935"/>
                <a:gd name="connsiteX2" fmla="*/ 495300 w 990600"/>
                <a:gd name="connsiteY2" fmla="*/ 247650 h 498935"/>
                <a:gd name="connsiteX3" fmla="*/ 561975 w 990600"/>
                <a:gd name="connsiteY3" fmla="*/ 0 h 498935"/>
                <a:gd name="connsiteX4" fmla="*/ 990600 w 990600"/>
                <a:gd name="connsiteY4" fmla="*/ 0 h 498935"/>
                <a:gd name="connsiteX5" fmla="*/ 865394 w 990600"/>
                <a:gd name="connsiteY5" fmla="*/ 498935 h 498935"/>
                <a:gd name="connsiteX6" fmla="*/ 122444 w 990600"/>
                <a:gd name="connsiteY6" fmla="*/ 495300 h 498935"/>
                <a:gd name="connsiteX7" fmla="*/ 0 w 990600"/>
                <a:gd name="connsiteY7" fmla="*/ 0 h 498935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1665 h 495300"/>
                <a:gd name="connsiteX6" fmla="*/ 122444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4489 w 990600"/>
                <a:gd name="connsiteY5" fmla="*/ 502571 h 502571"/>
                <a:gd name="connsiteX6" fmla="*/ 122444 w 990600"/>
                <a:gd name="connsiteY6" fmla="*/ 495300 h 502571"/>
                <a:gd name="connsiteX7" fmla="*/ 0 w 990600"/>
                <a:gd name="connsiteY7" fmla="*/ 0 h 502571"/>
                <a:gd name="connsiteX0" fmla="*/ 0 w 990600"/>
                <a:gd name="connsiteY0" fmla="*/ 0 h 495301"/>
                <a:gd name="connsiteX1" fmla="*/ 419100 w 990600"/>
                <a:gd name="connsiteY1" fmla="*/ 0 h 495301"/>
                <a:gd name="connsiteX2" fmla="*/ 495300 w 990600"/>
                <a:gd name="connsiteY2" fmla="*/ 247650 h 495301"/>
                <a:gd name="connsiteX3" fmla="*/ 561975 w 990600"/>
                <a:gd name="connsiteY3" fmla="*/ 0 h 495301"/>
                <a:gd name="connsiteX4" fmla="*/ 990600 w 990600"/>
                <a:gd name="connsiteY4" fmla="*/ 0 h 495301"/>
                <a:gd name="connsiteX5" fmla="*/ 854489 w 990600"/>
                <a:gd name="connsiteY5" fmla="*/ 495301 h 495301"/>
                <a:gd name="connsiteX6" fmla="*/ 122444 w 990600"/>
                <a:gd name="connsiteY6" fmla="*/ 495300 h 495301"/>
                <a:gd name="connsiteX7" fmla="*/ 0 w 990600"/>
                <a:gd name="connsiteY7" fmla="*/ 0 h 495301"/>
                <a:gd name="connsiteX0" fmla="*/ 0 w 990600"/>
                <a:gd name="connsiteY0" fmla="*/ 0 h 495301"/>
                <a:gd name="connsiteX1" fmla="*/ 419100 w 990600"/>
                <a:gd name="connsiteY1" fmla="*/ 0 h 495301"/>
                <a:gd name="connsiteX2" fmla="*/ 495300 w 990600"/>
                <a:gd name="connsiteY2" fmla="*/ 247650 h 495301"/>
                <a:gd name="connsiteX3" fmla="*/ 561975 w 990600"/>
                <a:gd name="connsiteY3" fmla="*/ 0 h 495301"/>
                <a:gd name="connsiteX4" fmla="*/ 990600 w 990600"/>
                <a:gd name="connsiteY4" fmla="*/ 0 h 495301"/>
                <a:gd name="connsiteX5" fmla="*/ 854489 w 990600"/>
                <a:gd name="connsiteY5" fmla="*/ 495301 h 495301"/>
                <a:gd name="connsiteX6" fmla="*/ 136985 w 990600"/>
                <a:gd name="connsiteY6" fmla="*/ 495300 h 495301"/>
                <a:gd name="connsiteX7" fmla="*/ 0 w 990600"/>
                <a:gd name="connsiteY7" fmla="*/ 0 h 495301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4489 w 990600"/>
                <a:gd name="connsiteY5" fmla="*/ 495301 h 502571"/>
                <a:gd name="connsiteX6" fmla="*/ 140620 w 990600"/>
                <a:gd name="connsiteY6" fmla="*/ 502571 h 502571"/>
                <a:gd name="connsiteX7" fmla="*/ 0 w 990600"/>
                <a:gd name="connsiteY7" fmla="*/ 0 h 502571"/>
                <a:gd name="connsiteX0" fmla="*/ 0 w 990600"/>
                <a:gd name="connsiteY0" fmla="*/ 0 h 506207"/>
                <a:gd name="connsiteX1" fmla="*/ 419100 w 990600"/>
                <a:gd name="connsiteY1" fmla="*/ 0 h 506207"/>
                <a:gd name="connsiteX2" fmla="*/ 495300 w 990600"/>
                <a:gd name="connsiteY2" fmla="*/ 247650 h 506207"/>
                <a:gd name="connsiteX3" fmla="*/ 561975 w 990600"/>
                <a:gd name="connsiteY3" fmla="*/ 0 h 506207"/>
                <a:gd name="connsiteX4" fmla="*/ 990600 w 990600"/>
                <a:gd name="connsiteY4" fmla="*/ 0 h 506207"/>
                <a:gd name="connsiteX5" fmla="*/ 850854 w 990600"/>
                <a:gd name="connsiteY5" fmla="*/ 506207 h 506207"/>
                <a:gd name="connsiteX6" fmla="*/ 140620 w 990600"/>
                <a:gd name="connsiteY6" fmla="*/ 502571 h 506207"/>
                <a:gd name="connsiteX7" fmla="*/ 0 w 990600"/>
                <a:gd name="connsiteY7" fmla="*/ 0 h 506207"/>
                <a:gd name="connsiteX0" fmla="*/ 0 w 990600"/>
                <a:gd name="connsiteY0" fmla="*/ 0 h 502572"/>
                <a:gd name="connsiteX1" fmla="*/ 419100 w 990600"/>
                <a:gd name="connsiteY1" fmla="*/ 0 h 502572"/>
                <a:gd name="connsiteX2" fmla="*/ 495300 w 990600"/>
                <a:gd name="connsiteY2" fmla="*/ 247650 h 502572"/>
                <a:gd name="connsiteX3" fmla="*/ 561975 w 990600"/>
                <a:gd name="connsiteY3" fmla="*/ 0 h 502572"/>
                <a:gd name="connsiteX4" fmla="*/ 990600 w 990600"/>
                <a:gd name="connsiteY4" fmla="*/ 0 h 502572"/>
                <a:gd name="connsiteX5" fmla="*/ 847219 w 990600"/>
                <a:gd name="connsiteY5" fmla="*/ 502572 h 502572"/>
                <a:gd name="connsiteX6" fmla="*/ 140620 w 990600"/>
                <a:gd name="connsiteY6" fmla="*/ 502571 h 502572"/>
                <a:gd name="connsiteX7" fmla="*/ 0 w 990600"/>
                <a:gd name="connsiteY7" fmla="*/ 0 h 502572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8125 w 990600"/>
                <a:gd name="connsiteY5" fmla="*/ 498910 h 502571"/>
                <a:gd name="connsiteX6" fmla="*/ 140620 w 990600"/>
                <a:gd name="connsiteY6" fmla="*/ 502571 h 502571"/>
                <a:gd name="connsiteX7" fmla="*/ 0 w 990600"/>
                <a:gd name="connsiteY7" fmla="*/ 0 h 502571"/>
                <a:gd name="connsiteX0" fmla="*/ 0 w 990600"/>
                <a:gd name="connsiteY0" fmla="*/ 0 h 506234"/>
                <a:gd name="connsiteX1" fmla="*/ 419100 w 990600"/>
                <a:gd name="connsiteY1" fmla="*/ 0 h 506234"/>
                <a:gd name="connsiteX2" fmla="*/ 495300 w 990600"/>
                <a:gd name="connsiteY2" fmla="*/ 247650 h 506234"/>
                <a:gd name="connsiteX3" fmla="*/ 561975 w 990600"/>
                <a:gd name="connsiteY3" fmla="*/ 0 h 506234"/>
                <a:gd name="connsiteX4" fmla="*/ 990600 w 990600"/>
                <a:gd name="connsiteY4" fmla="*/ 0 h 506234"/>
                <a:gd name="connsiteX5" fmla="*/ 850855 w 990600"/>
                <a:gd name="connsiteY5" fmla="*/ 506234 h 506234"/>
                <a:gd name="connsiteX6" fmla="*/ 140620 w 990600"/>
                <a:gd name="connsiteY6" fmla="*/ 502571 h 506234"/>
                <a:gd name="connsiteX7" fmla="*/ 0 w 990600"/>
                <a:gd name="connsiteY7" fmla="*/ 0 h 506234"/>
                <a:gd name="connsiteX0" fmla="*/ 0 w 990600"/>
                <a:gd name="connsiteY0" fmla="*/ 0 h 502572"/>
                <a:gd name="connsiteX1" fmla="*/ 419100 w 990600"/>
                <a:gd name="connsiteY1" fmla="*/ 0 h 502572"/>
                <a:gd name="connsiteX2" fmla="*/ 495300 w 990600"/>
                <a:gd name="connsiteY2" fmla="*/ 247650 h 502572"/>
                <a:gd name="connsiteX3" fmla="*/ 561975 w 990600"/>
                <a:gd name="connsiteY3" fmla="*/ 0 h 502572"/>
                <a:gd name="connsiteX4" fmla="*/ 990600 w 990600"/>
                <a:gd name="connsiteY4" fmla="*/ 0 h 502572"/>
                <a:gd name="connsiteX5" fmla="*/ 850855 w 990600"/>
                <a:gd name="connsiteY5" fmla="*/ 502572 h 502572"/>
                <a:gd name="connsiteX6" fmla="*/ 140620 w 990600"/>
                <a:gd name="connsiteY6" fmla="*/ 502571 h 502572"/>
                <a:gd name="connsiteX7" fmla="*/ 0 w 990600"/>
                <a:gd name="connsiteY7" fmla="*/ 0 h 502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90600" h="502572">
                  <a:moveTo>
                    <a:pt x="0" y="0"/>
                  </a:moveTo>
                  <a:lnTo>
                    <a:pt x="419100" y="0"/>
                  </a:lnTo>
                  <a:lnTo>
                    <a:pt x="495300" y="247650"/>
                  </a:lnTo>
                  <a:lnTo>
                    <a:pt x="561975" y="0"/>
                  </a:lnTo>
                  <a:lnTo>
                    <a:pt x="990600" y="0"/>
                  </a:lnTo>
                  <a:lnTo>
                    <a:pt x="850855" y="502572"/>
                  </a:lnTo>
                  <a:lnTo>
                    <a:pt x="140620" y="5025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Bef>
                  <a:spcPts val="1800"/>
                </a:spcBef>
                <a:spcAft>
                  <a:spcPts val="0"/>
                </a:spcAft>
              </a:pPr>
              <a:r>
                <a:rPr lang="sv-SE" sz="2800" dirty="0">
                  <a:solidFill>
                    <a:srgbClr val="0D0D0D"/>
                  </a:solidFill>
                  <a:ea typeface="Calibri"/>
                  <a:cs typeface="Times New Roman"/>
                </a:rPr>
                <a:t>+</a:t>
              </a:r>
              <a:endParaRPr lang="sv-SE" sz="1100" dirty="0">
                <a:ea typeface="Calibri"/>
                <a:cs typeface="Times New Roman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1023045" y="4585019"/>
            <a:ext cx="2047561" cy="1388076"/>
            <a:chOff x="4597167" y="2996266"/>
            <a:chExt cx="3158108" cy="2140935"/>
          </a:xfrm>
        </p:grpSpPr>
        <p:cxnSp>
          <p:nvCxnSpPr>
            <p:cNvPr id="22" name="Straight Connector 21"/>
            <p:cNvCxnSpPr/>
            <p:nvPr/>
          </p:nvCxnSpPr>
          <p:spPr>
            <a:xfrm flipH="1">
              <a:off x="4597167" y="4158836"/>
              <a:ext cx="3158108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6186008" y="4331858"/>
              <a:ext cx="0" cy="805343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5479935" y="2996266"/>
              <a:ext cx="0" cy="805343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6865867" y="2996266"/>
              <a:ext cx="0" cy="805343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Freeform 25"/>
            <p:cNvSpPr/>
            <p:nvPr/>
          </p:nvSpPr>
          <p:spPr>
            <a:xfrm flipH="1">
              <a:off x="5033221" y="3583143"/>
              <a:ext cx="2286000" cy="1151387"/>
            </a:xfrm>
            <a:custGeom>
              <a:avLst/>
              <a:gdLst>
                <a:gd name="connsiteX0" fmla="*/ 0 w 981075"/>
                <a:gd name="connsiteY0" fmla="*/ 9525 h 504825"/>
                <a:gd name="connsiteX1" fmla="*/ 419100 w 981075"/>
                <a:gd name="connsiteY1" fmla="*/ 9525 h 504825"/>
                <a:gd name="connsiteX2" fmla="*/ 495300 w 981075"/>
                <a:gd name="connsiteY2" fmla="*/ 257175 h 504825"/>
                <a:gd name="connsiteX3" fmla="*/ 561975 w 981075"/>
                <a:gd name="connsiteY3" fmla="*/ 9525 h 504825"/>
                <a:gd name="connsiteX4" fmla="*/ 981075 w 981075"/>
                <a:gd name="connsiteY4" fmla="*/ 0 h 504825"/>
                <a:gd name="connsiteX5" fmla="*/ 876300 w 981075"/>
                <a:gd name="connsiteY5" fmla="*/ 485775 h 504825"/>
                <a:gd name="connsiteX6" fmla="*/ 133350 w 981075"/>
                <a:gd name="connsiteY6" fmla="*/ 504825 h 504825"/>
                <a:gd name="connsiteX7" fmla="*/ 0 w 981075"/>
                <a:gd name="connsiteY7" fmla="*/ 9525 h 504825"/>
                <a:gd name="connsiteX0" fmla="*/ 0 w 981075"/>
                <a:gd name="connsiteY0" fmla="*/ 9525 h 504825"/>
                <a:gd name="connsiteX1" fmla="*/ 419100 w 981075"/>
                <a:gd name="connsiteY1" fmla="*/ 9525 h 504825"/>
                <a:gd name="connsiteX2" fmla="*/ 495300 w 981075"/>
                <a:gd name="connsiteY2" fmla="*/ 257175 h 504825"/>
                <a:gd name="connsiteX3" fmla="*/ 561975 w 981075"/>
                <a:gd name="connsiteY3" fmla="*/ 9525 h 504825"/>
                <a:gd name="connsiteX4" fmla="*/ 981075 w 981075"/>
                <a:gd name="connsiteY4" fmla="*/ 0 h 504825"/>
                <a:gd name="connsiteX5" fmla="*/ 876300 w 981075"/>
                <a:gd name="connsiteY5" fmla="*/ 504825 h 504825"/>
                <a:gd name="connsiteX6" fmla="*/ 133350 w 981075"/>
                <a:gd name="connsiteY6" fmla="*/ 504825 h 504825"/>
                <a:gd name="connsiteX7" fmla="*/ 0 w 981075"/>
                <a:gd name="connsiteY7" fmla="*/ 9525 h 504825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76300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22444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76300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8935"/>
                <a:gd name="connsiteX1" fmla="*/ 419100 w 990600"/>
                <a:gd name="connsiteY1" fmla="*/ 0 h 498935"/>
                <a:gd name="connsiteX2" fmla="*/ 495300 w 990600"/>
                <a:gd name="connsiteY2" fmla="*/ 247650 h 498935"/>
                <a:gd name="connsiteX3" fmla="*/ 561975 w 990600"/>
                <a:gd name="connsiteY3" fmla="*/ 0 h 498935"/>
                <a:gd name="connsiteX4" fmla="*/ 990600 w 990600"/>
                <a:gd name="connsiteY4" fmla="*/ 0 h 498935"/>
                <a:gd name="connsiteX5" fmla="*/ 865394 w 990600"/>
                <a:gd name="connsiteY5" fmla="*/ 498935 h 498935"/>
                <a:gd name="connsiteX6" fmla="*/ 133350 w 990600"/>
                <a:gd name="connsiteY6" fmla="*/ 495300 h 498935"/>
                <a:gd name="connsiteX7" fmla="*/ 0 w 990600"/>
                <a:gd name="connsiteY7" fmla="*/ 0 h 498935"/>
                <a:gd name="connsiteX0" fmla="*/ 0 w 990600"/>
                <a:gd name="connsiteY0" fmla="*/ 0 h 498935"/>
                <a:gd name="connsiteX1" fmla="*/ 419100 w 990600"/>
                <a:gd name="connsiteY1" fmla="*/ 0 h 498935"/>
                <a:gd name="connsiteX2" fmla="*/ 495300 w 990600"/>
                <a:gd name="connsiteY2" fmla="*/ 247650 h 498935"/>
                <a:gd name="connsiteX3" fmla="*/ 561975 w 990600"/>
                <a:gd name="connsiteY3" fmla="*/ 0 h 498935"/>
                <a:gd name="connsiteX4" fmla="*/ 990600 w 990600"/>
                <a:gd name="connsiteY4" fmla="*/ 0 h 498935"/>
                <a:gd name="connsiteX5" fmla="*/ 865394 w 990600"/>
                <a:gd name="connsiteY5" fmla="*/ 498935 h 498935"/>
                <a:gd name="connsiteX6" fmla="*/ 122444 w 990600"/>
                <a:gd name="connsiteY6" fmla="*/ 495300 h 498935"/>
                <a:gd name="connsiteX7" fmla="*/ 0 w 990600"/>
                <a:gd name="connsiteY7" fmla="*/ 0 h 498935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1665 h 495300"/>
                <a:gd name="connsiteX6" fmla="*/ 122444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4489 w 990600"/>
                <a:gd name="connsiteY5" fmla="*/ 502571 h 502571"/>
                <a:gd name="connsiteX6" fmla="*/ 122444 w 990600"/>
                <a:gd name="connsiteY6" fmla="*/ 495300 h 502571"/>
                <a:gd name="connsiteX7" fmla="*/ 0 w 990600"/>
                <a:gd name="connsiteY7" fmla="*/ 0 h 502571"/>
                <a:gd name="connsiteX0" fmla="*/ 0 w 990600"/>
                <a:gd name="connsiteY0" fmla="*/ 0 h 495301"/>
                <a:gd name="connsiteX1" fmla="*/ 419100 w 990600"/>
                <a:gd name="connsiteY1" fmla="*/ 0 h 495301"/>
                <a:gd name="connsiteX2" fmla="*/ 495300 w 990600"/>
                <a:gd name="connsiteY2" fmla="*/ 247650 h 495301"/>
                <a:gd name="connsiteX3" fmla="*/ 561975 w 990600"/>
                <a:gd name="connsiteY3" fmla="*/ 0 h 495301"/>
                <a:gd name="connsiteX4" fmla="*/ 990600 w 990600"/>
                <a:gd name="connsiteY4" fmla="*/ 0 h 495301"/>
                <a:gd name="connsiteX5" fmla="*/ 854489 w 990600"/>
                <a:gd name="connsiteY5" fmla="*/ 495301 h 495301"/>
                <a:gd name="connsiteX6" fmla="*/ 122444 w 990600"/>
                <a:gd name="connsiteY6" fmla="*/ 495300 h 495301"/>
                <a:gd name="connsiteX7" fmla="*/ 0 w 990600"/>
                <a:gd name="connsiteY7" fmla="*/ 0 h 495301"/>
                <a:gd name="connsiteX0" fmla="*/ 0 w 990600"/>
                <a:gd name="connsiteY0" fmla="*/ 0 h 495301"/>
                <a:gd name="connsiteX1" fmla="*/ 419100 w 990600"/>
                <a:gd name="connsiteY1" fmla="*/ 0 h 495301"/>
                <a:gd name="connsiteX2" fmla="*/ 495300 w 990600"/>
                <a:gd name="connsiteY2" fmla="*/ 247650 h 495301"/>
                <a:gd name="connsiteX3" fmla="*/ 561975 w 990600"/>
                <a:gd name="connsiteY3" fmla="*/ 0 h 495301"/>
                <a:gd name="connsiteX4" fmla="*/ 990600 w 990600"/>
                <a:gd name="connsiteY4" fmla="*/ 0 h 495301"/>
                <a:gd name="connsiteX5" fmla="*/ 854489 w 990600"/>
                <a:gd name="connsiteY5" fmla="*/ 495301 h 495301"/>
                <a:gd name="connsiteX6" fmla="*/ 136985 w 990600"/>
                <a:gd name="connsiteY6" fmla="*/ 495300 h 495301"/>
                <a:gd name="connsiteX7" fmla="*/ 0 w 990600"/>
                <a:gd name="connsiteY7" fmla="*/ 0 h 495301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4489 w 990600"/>
                <a:gd name="connsiteY5" fmla="*/ 495301 h 502571"/>
                <a:gd name="connsiteX6" fmla="*/ 140620 w 990600"/>
                <a:gd name="connsiteY6" fmla="*/ 502571 h 502571"/>
                <a:gd name="connsiteX7" fmla="*/ 0 w 990600"/>
                <a:gd name="connsiteY7" fmla="*/ 0 h 502571"/>
                <a:gd name="connsiteX0" fmla="*/ 0 w 990600"/>
                <a:gd name="connsiteY0" fmla="*/ 0 h 506207"/>
                <a:gd name="connsiteX1" fmla="*/ 419100 w 990600"/>
                <a:gd name="connsiteY1" fmla="*/ 0 h 506207"/>
                <a:gd name="connsiteX2" fmla="*/ 495300 w 990600"/>
                <a:gd name="connsiteY2" fmla="*/ 247650 h 506207"/>
                <a:gd name="connsiteX3" fmla="*/ 561975 w 990600"/>
                <a:gd name="connsiteY3" fmla="*/ 0 h 506207"/>
                <a:gd name="connsiteX4" fmla="*/ 990600 w 990600"/>
                <a:gd name="connsiteY4" fmla="*/ 0 h 506207"/>
                <a:gd name="connsiteX5" fmla="*/ 850854 w 990600"/>
                <a:gd name="connsiteY5" fmla="*/ 506207 h 506207"/>
                <a:gd name="connsiteX6" fmla="*/ 140620 w 990600"/>
                <a:gd name="connsiteY6" fmla="*/ 502571 h 506207"/>
                <a:gd name="connsiteX7" fmla="*/ 0 w 990600"/>
                <a:gd name="connsiteY7" fmla="*/ 0 h 506207"/>
                <a:gd name="connsiteX0" fmla="*/ 0 w 990600"/>
                <a:gd name="connsiteY0" fmla="*/ 0 h 502572"/>
                <a:gd name="connsiteX1" fmla="*/ 419100 w 990600"/>
                <a:gd name="connsiteY1" fmla="*/ 0 h 502572"/>
                <a:gd name="connsiteX2" fmla="*/ 495300 w 990600"/>
                <a:gd name="connsiteY2" fmla="*/ 247650 h 502572"/>
                <a:gd name="connsiteX3" fmla="*/ 561975 w 990600"/>
                <a:gd name="connsiteY3" fmla="*/ 0 h 502572"/>
                <a:gd name="connsiteX4" fmla="*/ 990600 w 990600"/>
                <a:gd name="connsiteY4" fmla="*/ 0 h 502572"/>
                <a:gd name="connsiteX5" fmla="*/ 847219 w 990600"/>
                <a:gd name="connsiteY5" fmla="*/ 502572 h 502572"/>
                <a:gd name="connsiteX6" fmla="*/ 140620 w 990600"/>
                <a:gd name="connsiteY6" fmla="*/ 502571 h 502572"/>
                <a:gd name="connsiteX7" fmla="*/ 0 w 990600"/>
                <a:gd name="connsiteY7" fmla="*/ 0 h 502572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8125 w 990600"/>
                <a:gd name="connsiteY5" fmla="*/ 498910 h 502571"/>
                <a:gd name="connsiteX6" fmla="*/ 140620 w 990600"/>
                <a:gd name="connsiteY6" fmla="*/ 502571 h 502571"/>
                <a:gd name="connsiteX7" fmla="*/ 0 w 990600"/>
                <a:gd name="connsiteY7" fmla="*/ 0 h 502571"/>
                <a:gd name="connsiteX0" fmla="*/ 0 w 990600"/>
                <a:gd name="connsiteY0" fmla="*/ 0 h 506234"/>
                <a:gd name="connsiteX1" fmla="*/ 419100 w 990600"/>
                <a:gd name="connsiteY1" fmla="*/ 0 h 506234"/>
                <a:gd name="connsiteX2" fmla="*/ 495300 w 990600"/>
                <a:gd name="connsiteY2" fmla="*/ 247650 h 506234"/>
                <a:gd name="connsiteX3" fmla="*/ 561975 w 990600"/>
                <a:gd name="connsiteY3" fmla="*/ 0 h 506234"/>
                <a:gd name="connsiteX4" fmla="*/ 990600 w 990600"/>
                <a:gd name="connsiteY4" fmla="*/ 0 h 506234"/>
                <a:gd name="connsiteX5" fmla="*/ 850855 w 990600"/>
                <a:gd name="connsiteY5" fmla="*/ 506234 h 506234"/>
                <a:gd name="connsiteX6" fmla="*/ 140620 w 990600"/>
                <a:gd name="connsiteY6" fmla="*/ 502571 h 506234"/>
                <a:gd name="connsiteX7" fmla="*/ 0 w 990600"/>
                <a:gd name="connsiteY7" fmla="*/ 0 h 506234"/>
                <a:gd name="connsiteX0" fmla="*/ 0 w 990600"/>
                <a:gd name="connsiteY0" fmla="*/ 0 h 502572"/>
                <a:gd name="connsiteX1" fmla="*/ 419100 w 990600"/>
                <a:gd name="connsiteY1" fmla="*/ 0 h 502572"/>
                <a:gd name="connsiteX2" fmla="*/ 495300 w 990600"/>
                <a:gd name="connsiteY2" fmla="*/ 247650 h 502572"/>
                <a:gd name="connsiteX3" fmla="*/ 561975 w 990600"/>
                <a:gd name="connsiteY3" fmla="*/ 0 h 502572"/>
                <a:gd name="connsiteX4" fmla="*/ 990600 w 990600"/>
                <a:gd name="connsiteY4" fmla="*/ 0 h 502572"/>
                <a:gd name="connsiteX5" fmla="*/ 850855 w 990600"/>
                <a:gd name="connsiteY5" fmla="*/ 502572 h 502572"/>
                <a:gd name="connsiteX6" fmla="*/ 140620 w 990600"/>
                <a:gd name="connsiteY6" fmla="*/ 502571 h 502572"/>
                <a:gd name="connsiteX7" fmla="*/ 0 w 990600"/>
                <a:gd name="connsiteY7" fmla="*/ 0 h 502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90600" h="502572">
                  <a:moveTo>
                    <a:pt x="0" y="0"/>
                  </a:moveTo>
                  <a:lnTo>
                    <a:pt x="419100" y="0"/>
                  </a:lnTo>
                  <a:lnTo>
                    <a:pt x="495300" y="247650"/>
                  </a:lnTo>
                  <a:lnTo>
                    <a:pt x="561975" y="0"/>
                  </a:lnTo>
                  <a:lnTo>
                    <a:pt x="990600" y="0"/>
                  </a:lnTo>
                  <a:lnTo>
                    <a:pt x="850855" y="502572"/>
                  </a:lnTo>
                  <a:lnTo>
                    <a:pt x="140620" y="5025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Bef>
                  <a:spcPts val="1800"/>
                </a:spcBef>
                <a:spcAft>
                  <a:spcPts val="0"/>
                </a:spcAft>
              </a:pPr>
              <a:r>
                <a:rPr lang="sv-SE" sz="2800" dirty="0" smtClean="0">
                  <a:solidFill>
                    <a:srgbClr val="0D0D0D"/>
                  </a:solidFill>
                  <a:effectLst/>
                  <a:ea typeface="Calibri"/>
                  <a:cs typeface="Times New Roman"/>
                </a:rPr>
                <a:t>+</a:t>
              </a:r>
              <a:endParaRPr lang="sv-SE" sz="1100" dirty="0">
                <a:effectLst/>
                <a:ea typeface="Calibri"/>
                <a:cs typeface="Times New Roman"/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1167608" y="4192029"/>
            <a:ext cx="6768509" cy="2153628"/>
            <a:chOff x="1167608" y="4192029"/>
            <a:chExt cx="6768509" cy="2153628"/>
          </a:xfrm>
        </p:grpSpPr>
        <p:sp>
          <p:nvSpPr>
            <p:cNvPr id="12" name="TextBox 11"/>
            <p:cNvSpPr txBox="1"/>
            <p:nvPr/>
          </p:nvSpPr>
          <p:spPr>
            <a:xfrm>
              <a:off x="6491491" y="4192029"/>
              <a:ext cx="14446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/>
                <a:t>a</a:t>
              </a:r>
              <a:r>
                <a:rPr lang="sv-SE" baseline="-25000" dirty="0" smtClean="0"/>
                <a:t>8:1</a:t>
              </a:r>
              <a:r>
                <a:rPr lang="sv-SE" dirty="0" smtClean="0"/>
                <a:t>         b</a:t>
              </a:r>
              <a:r>
                <a:rPr lang="sv-SE" baseline="-25000" dirty="0" smtClean="0"/>
                <a:t>8:1</a:t>
              </a:r>
              <a:endParaRPr lang="sv-SE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794650" y="4192029"/>
              <a:ext cx="14221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/>
                <a:t>a</a:t>
              </a:r>
              <a:r>
                <a:rPr lang="sv-SE" baseline="-25000" dirty="0" smtClean="0"/>
                <a:t>16:9</a:t>
              </a:r>
              <a:r>
                <a:rPr lang="sv-SE" dirty="0" smtClean="0"/>
                <a:t>      b</a:t>
              </a:r>
              <a:r>
                <a:rPr lang="sv-SE" baseline="-25000" dirty="0" smtClean="0"/>
                <a:t>16:9</a:t>
              </a:r>
              <a:endParaRPr lang="sv-SE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046782" y="4215687"/>
              <a:ext cx="14638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/>
                <a:t>a</a:t>
              </a:r>
              <a:r>
                <a:rPr lang="sv-SE" baseline="-25000" dirty="0" smtClean="0"/>
                <a:t>24:17</a:t>
              </a:r>
              <a:r>
                <a:rPr lang="sv-SE" dirty="0" smtClean="0"/>
                <a:t>    b</a:t>
              </a:r>
              <a:r>
                <a:rPr lang="sv-SE" baseline="-25000" dirty="0" smtClean="0"/>
                <a:t>24:17</a:t>
              </a:r>
              <a:endParaRPr lang="sv-SE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167608" y="4192029"/>
              <a:ext cx="17844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/>
                <a:t>a</a:t>
              </a:r>
              <a:r>
                <a:rPr lang="sv-SE" baseline="-25000" dirty="0" smtClean="0"/>
                <a:t>32:25</a:t>
              </a:r>
              <a:r>
                <a:rPr lang="sv-SE" dirty="0" smtClean="0"/>
                <a:t>         b</a:t>
              </a:r>
              <a:r>
                <a:rPr lang="sv-SE" baseline="-25000" dirty="0" smtClean="0"/>
                <a:t>32:25</a:t>
              </a:r>
              <a:endParaRPr lang="sv-SE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772967" y="5976325"/>
              <a:ext cx="87235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 smtClean="0"/>
                <a:t>Sum</a:t>
              </a:r>
              <a:r>
                <a:rPr lang="sv-SE" baseline="-25000" dirty="0" smtClean="0"/>
                <a:t>8:1</a:t>
              </a:r>
              <a:endParaRPr lang="sv-SE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010814" y="5976325"/>
              <a:ext cx="9573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 smtClean="0"/>
                <a:t>Sum</a:t>
              </a:r>
              <a:r>
                <a:rPr lang="sv-SE" baseline="-25000" dirty="0" smtClean="0"/>
                <a:t>16:9</a:t>
              </a:r>
              <a:endParaRPr lang="sv-SE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254782" y="5976325"/>
              <a:ext cx="10422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 smtClean="0"/>
                <a:t>Sum</a:t>
              </a:r>
              <a:r>
                <a:rPr lang="sv-SE" baseline="-25000" dirty="0" smtClean="0"/>
                <a:t>24:17</a:t>
              </a:r>
              <a:endParaRPr lang="sv-SE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530724" y="5976325"/>
              <a:ext cx="10422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 smtClean="0"/>
                <a:t>Sum</a:t>
              </a:r>
              <a:r>
                <a:rPr lang="sv-SE" baseline="-25000" dirty="0" smtClean="0"/>
                <a:t>32:25</a:t>
              </a:r>
              <a:endParaRPr lang="sv-SE" dirty="0"/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8171289" y="515410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c</a:t>
            </a:r>
            <a:r>
              <a:rPr lang="sv-SE" baseline="-25000" dirty="0" smtClean="0"/>
              <a:t>in</a:t>
            </a:r>
            <a:endParaRPr lang="sv-SE" dirty="0"/>
          </a:p>
        </p:txBody>
      </p:sp>
      <p:sp>
        <p:nvSpPr>
          <p:cNvPr id="21" name="TextBox 20"/>
          <p:cNvSpPr txBox="1"/>
          <p:nvPr/>
        </p:nvSpPr>
        <p:spPr>
          <a:xfrm>
            <a:off x="554007" y="5154106"/>
            <a:ext cx="5132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c</a:t>
            </a:r>
            <a:r>
              <a:rPr lang="sv-SE" baseline="-25000" dirty="0" smtClean="0"/>
              <a:t>out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317604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Ripple-carry timing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069521"/>
          </a:xfrm>
        </p:spPr>
        <p:txBody>
          <a:bodyPr/>
          <a:lstStyle/>
          <a:p>
            <a:r>
              <a:rPr lang="sv-SE" dirty="0" smtClean="0"/>
              <a:t>And that you have made yourself familiar with the timing of such a ripple-carry adder.</a:t>
            </a:r>
            <a:endParaRPr lang="sv-S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October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Integrated Circuit Design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52F0C-4AC5-4050-9EBA-5E783D39DD34}" type="slidenum">
              <a:rPr lang="en-US" smtClean="0"/>
              <a:t>3</a:t>
            </a:fld>
            <a:endParaRPr lang="en-US"/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75" y="2876898"/>
            <a:ext cx="4265339" cy="2829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2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0041" y="2978830"/>
            <a:ext cx="4985401" cy="26137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18688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2" name="Group 201"/>
          <p:cNvGrpSpPr/>
          <p:nvPr/>
        </p:nvGrpSpPr>
        <p:grpSpPr>
          <a:xfrm>
            <a:off x="274270" y="2629868"/>
            <a:ext cx="8595461" cy="2914197"/>
            <a:chOff x="432000" y="2338801"/>
            <a:chExt cx="8595461" cy="2914197"/>
          </a:xfrm>
        </p:grpSpPr>
        <p:grpSp>
          <p:nvGrpSpPr>
            <p:cNvPr id="203" name="Group 202"/>
            <p:cNvGrpSpPr/>
            <p:nvPr/>
          </p:nvGrpSpPr>
          <p:grpSpPr>
            <a:xfrm>
              <a:off x="1647491" y="2702355"/>
              <a:ext cx="6508877" cy="1653077"/>
              <a:chOff x="1647491" y="3062349"/>
              <a:chExt cx="6508877" cy="1356535"/>
            </a:xfrm>
          </p:grpSpPr>
          <p:cxnSp>
            <p:nvCxnSpPr>
              <p:cNvPr id="272" name="Straight Connector 271"/>
              <p:cNvCxnSpPr/>
              <p:nvPr/>
            </p:nvCxnSpPr>
            <p:spPr>
              <a:xfrm>
                <a:off x="7401614" y="3062349"/>
                <a:ext cx="0" cy="135653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" name="Straight Connector 272"/>
              <p:cNvCxnSpPr/>
              <p:nvPr/>
            </p:nvCxnSpPr>
            <p:spPr>
              <a:xfrm>
                <a:off x="8156368" y="3062349"/>
                <a:ext cx="0" cy="135653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Straight Connector 273"/>
              <p:cNvCxnSpPr/>
              <p:nvPr/>
            </p:nvCxnSpPr>
            <p:spPr>
              <a:xfrm>
                <a:off x="5489480" y="3062349"/>
                <a:ext cx="0" cy="135653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" name="Straight Connector 274"/>
              <p:cNvCxnSpPr/>
              <p:nvPr/>
            </p:nvCxnSpPr>
            <p:spPr>
              <a:xfrm>
                <a:off x="6244234" y="3062349"/>
                <a:ext cx="0" cy="135653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" name="Straight Connector 275"/>
              <p:cNvCxnSpPr/>
              <p:nvPr/>
            </p:nvCxnSpPr>
            <p:spPr>
              <a:xfrm>
                <a:off x="3575630" y="3062349"/>
                <a:ext cx="0" cy="135653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7" name="Straight Connector 276"/>
              <p:cNvCxnSpPr/>
              <p:nvPr/>
            </p:nvCxnSpPr>
            <p:spPr>
              <a:xfrm>
                <a:off x="4330384" y="3062349"/>
                <a:ext cx="0" cy="135653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8" name="Straight Connector 277"/>
              <p:cNvCxnSpPr/>
              <p:nvPr/>
            </p:nvCxnSpPr>
            <p:spPr>
              <a:xfrm>
                <a:off x="1647491" y="3062349"/>
                <a:ext cx="0" cy="135653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9" name="Straight Connector 278"/>
              <p:cNvCxnSpPr/>
              <p:nvPr/>
            </p:nvCxnSpPr>
            <p:spPr>
              <a:xfrm>
                <a:off x="2402244" y="3062349"/>
                <a:ext cx="0" cy="135653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04" name="Straight Connector 203"/>
            <p:cNvCxnSpPr/>
            <p:nvPr/>
          </p:nvCxnSpPr>
          <p:spPr>
            <a:xfrm flipH="1">
              <a:off x="7858707" y="4468954"/>
              <a:ext cx="612000" cy="80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" name="Straight Connector 204"/>
            <p:cNvCxnSpPr/>
            <p:nvPr/>
          </p:nvCxnSpPr>
          <p:spPr>
            <a:xfrm flipH="1">
              <a:off x="1136865" y="3478399"/>
              <a:ext cx="41043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" name="Straight Connector 205"/>
            <p:cNvCxnSpPr/>
            <p:nvPr/>
          </p:nvCxnSpPr>
          <p:spPr>
            <a:xfrm flipH="1">
              <a:off x="821987" y="4211582"/>
              <a:ext cx="45224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7" name="Straight Connector 206"/>
            <p:cNvCxnSpPr/>
            <p:nvPr/>
          </p:nvCxnSpPr>
          <p:spPr>
            <a:xfrm flipH="1">
              <a:off x="3045492" y="3473823"/>
              <a:ext cx="41043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8" name="Straight Connector 207"/>
            <p:cNvCxnSpPr/>
            <p:nvPr/>
          </p:nvCxnSpPr>
          <p:spPr>
            <a:xfrm flipH="1">
              <a:off x="2730614" y="4211582"/>
              <a:ext cx="45224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flipH="1">
              <a:off x="4954118" y="3469247"/>
              <a:ext cx="41043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flipH="1">
              <a:off x="5992096" y="4470745"/>
              <a:ext cx="56262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1" name="TextBox 210"/>
            <p:cNvSpPr txBox="1"/>
            <p:nvPr/>
          </p:nvSpPr>
          <p:spPr>
            <a:xfrm>
              <a:off x="432000" y="4094150"/>
              <a:ext cx="46025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dirty="0" smtClean="0">
                  <a:latin typeface="+mn-lt"/>
                </a:rPr>
                <a:t>c</a:t>
              </a:r>
              <a:r>
                <a:rPr lang="sv-SE" sz="1600" baseline="-25000" dirty="0" smtClean="0">
                  <a:latin typeface="+mn-lt"/>
                </a:rPr>
                <a:t>out</a:t>
              </a:r>
              <a:endParaRPr lang="sv-SE" sz="1600" dirty="0">
                <a:latin typeface="+mn-lt"/>
              </a:endParaRPr>
            </a:p>
          </p:txBody>
        </p:sp>
        <p:cxnSp>
          <p:nvCxnSpPr>
            <p:cNvPr id="212" name="Straight Connector 211"/>
            <p:cNvCxnSpPr/>
            <p:nvPr/>
          </p:nvCxnSpPr>
          <p:spPr>
            <a:xfrm flipH="1">
              <a:off x="6876459" y="3464671"/>
              <a:ext cx="41043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>
              <a:off x="7786129" y="4558883"/>
              <a:ext cx="0" cy="43857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4" name="Freeform 213"/>
            <p:cNvSpPr/>
            <p:nvPr/>
          </p:nvSpPr>
          <p:spPr>
            <a:xfrm flipH="1">
              <a:off x="7164384" y="4151145"/>
              <a:ext cx="1244915" cy="627025"/>
            </a:xfrm>
            <a:custGeom>
              <a:avLst/>
              <a:gdLst>
                <a:gd name="connsiteX0" fmla="*/ 0 w 981075"/>
                <a:gd name="connsiteY0" fmla="*/ 9525 h 504825"/>
                <a:gd name="connsiteX1" fmla="*/ 419100 w 981075"/>
                <a:gd name="connsiteY1" fmla="*/ 9525 h 504825"/>
                <a:gd name="connsiteX2" fmla="*/ 495300 w 981075"/>
                <a:gd name="connsiteY2" fmla="*/ 257175 h 504825"/>
                <a:gd name="connsiteX3" fmla="*/ 561975 w 981075"/>
                <a:gd name="connsiteY3" fmla="*/ 9525 h 504825"/>
                <a:gd name="connsiteX4" fmla="*/ 981075 w 981075"/>
                <a:gd name="connsiteY4" fmla="*/ 0 h 504825"/>
                <a:gd name="connsiteX5" fmla="*/ 876300 w 981075"/>
                <a:gd name="connsiteY5" fmla="*/ 485775 h 504825"/>
                <a:gd name="connsiteX6" fmla="*/ 133350 w 981075"/>
                <a:gd name="connsiteY6" fmla="*/ 504825 h 504825"/>
                <a:gd name="connsiteX7" fmla="*/ 0 w 981075"/>
                <a:gd name="connsiteY7" fmla="*/ 9525 h 504825"/>
                <a:gd name="connsiteX0" fmla="*/ 0 w 981075"/>
                <a:gd name="connsiteY0" fmla="*/ 9525 h 504825"/>
                <a:gd name="connsiteX1" fmla="*/ 419100 w 981075"/>
                <a:gd name="connsiteY1" fmla="*/ 9525 h 504825"/>
                <a:gd name="connsiteX2" fmla="*/ 495300 w 981075"/>
                <a:gd name="connsiteY2" fmla="*/ 257175 h 504825"/>
                <a:gd name="connsiteX3" fmla="*/ 561975 w 981075"/>
                <a:gd name="connsiteY3" fmla="*/ 9525 h 504825"/>
                <a:gd name="connsiteX4" fmla="*/ 981075 w 981075"/>
                <a:gd name="connsiteY4" fmla="*/ 0 h 504825"/>
                <a:gd name="connsiteX5" fmla="*/ 876300 w 981075"/>
                <a:gd name="connsiteY5" fmla="*/ 504825 h 504825"/>
                <a:gd name="connsiteX6" fmla="*/ 133350 w 981075"/>
                <a:gd name="connsiteY6" fmla="*/ 504825 h 504825"/>
                <a:gd name="connsiteX7" fmla="*/ 0 w 981075"/>
                <a:gd name="connsiteY7" fmla="*/ 9525 h 504825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76300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22444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76300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8935"/>
                <a:gd name="connsiteX1" fmla="*/ 419100 w 990600"/>
                <a:gd name="connsiteY1" fmla="*/ 0 h 498935"/>
                <a:gd name="connsiteX2" fmla="*/ 495300 w 990600"/>
                <a:gd name="connsiteY2" fmla="*/ 247650 h 498935"/>
                <a:gd name="connsiteX3" fmla="*/ 561975 w 990600"/>
                <a:gd name="connsiteY3" fmla="*/ 0 h 498935"/>
                <a:gd name="connsiteX4" fmla="*/ 990600 w 990600"/>
                <a:gd name="connsiteY4" fmla="*/ 0 h 498935"/>
                <a:gd name="connsiteX5" fmla="*/ 865394 w 990600"/>
                <a:gd name="connsiteY5" fmla="*/ 498935 h 498935"/>
                <a:gd name="connsiteX6" fmla="*/ 133350 w 990600"/>
                <a:gd name="connsiteY6" fmla="*/ 495300 h 498935"/>
                <a:gd name="connsiteX7" fmla="*/ 0 w 990600"/>
                <a:gd name="connsiteY7" fmla="*/ 0 h 498935"/>
                <a:gd name="connsiteX0" fmla="*/ 0 w 990600"/>
                <a:gd name="connsiteY0" fmla="*/ 0 h 498935"/>
                <a:gd name="connsiteX1" fmla="*/ 419100 w 990600"/>
                <a:gd name="connsiteY1" fmla="*/ 0 h 498935"/>
                <a:gd name="connsiteX2" fmla="*/ 495300 w 990600"/>
                <a:gd name="connsiteY2" fmla="*/ 247650 h 498935"/>
                <a:gd name="connsiteX3" fmla="*/ 561975 w 990600"/>
                <a:gd name="connsiteY3" fmla="*/ 0 h 498935"/>
                <a:gd name="connsiteX4" fmla="*/ 990600 w 990600"/>
                <a:gd name="connsiteY4" fmla="*/ 0 h 498935"/>
                <a:gd name="connsiteX5" fmla="*/ 865394 w 990600"/>
                <a:gd name="connsiteY5" fmla="*/ 498935 h 498935"/>
                <a:gd name="connsiteX6" fmla="*/ 122444 w 990600"/>
                <a:gd name="connsiteY6" fmla="*/ 495300 h 498935"/>
                <a:gd name="connsiteX7" fmla="*/ 0 w 990600"/>
                <a:gd name="connsiteY7" fmla="*/ 0 h 498935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1665 h 495300"/>
                <a:gd name="connsiteX6" fmla="*/ 122444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4489 w 990600"/>
                <a:gd name="connsiteY5" fmla="*/ 502571 h 502571"/>
                <a:gd name="connsiteX6" fmla="*/ 122444 w 990600"/>
                <a:gd name="connsiteY6" fmla="*/ 495300 h 502571"/>
                <a:gd name="connsiteX7" fmla="*/ 0 w 990600"/>
                <a:gd name="connsiteY7" fmla="*/ 0 h 502571"/>
                <a:gd name="connsiteX0" fmla="*/ 0 w 990600"/>
                <a:gd name="connsiteY0" fmla="*/ 0 h 495301"/>
                <a:gd name="connsiteX1" fmla="*/ 419100 w 990600"/>
                <a:gd name="connsiteY1" fmla="*/ 0 h 495301"/>
                <a:gd name="connsiteX2" fmla="*/ 495300 w 990600"/>
                <a:gd name="connsiteY2" fmla="*/ 247650 h 495301"/>
                <a:gd name="connsiteX3" fmla="*/ 561975 w 990600"/>
                <a:gd name="connsiteY3" fmla="*/ 0 h 495301"/>
                <a:gd name="connsiteX4" fmla="*/ 990600 w 990600"/>
                <a:gd name="connsiteY4" fmla="*/ 0 h 495301"/>
                <a:gd name="connsiteX5" fmla="*/ 854489 w 990600"/>
                <a:gd name="connsiteY5" fmla="*/ 495301 h 495301"/>
                <a:gd name="connsiteX6" fmla="*/ 122444 w 990600"/>
                <a:gd name="connsiteY6" fmla="*/ 495300 h 495301"/>
                <a:gd name="connsiteX7" fmla="*/ 0 w 990600"/>
                <a:gd name="connsiteY7" fmla="*/ 0 h 495301"/>
                <a:gd name="connsiteX0" fmla="*/ 0 w 990600"/>
                <a:gd name="connsiteY0" fmla="*/ 0 h 495301"/>
                <a:gd name="connsiteX1" fmla="*/ 419100 w 990600"/>
                <a:gd name="connsiteY1" fmla="*/ 0 h 495301"/>
                <a:gd name="connsiteX2" fmla="*/ 495300 w 990600"/>
                <a:gd name="connsiteY2" fmla="*/ 247650 h 495301"/>
                <a:gd name="connsiteX3" fmla="*/ 561975 w 990600"/>
                <a:gd name="connsiteY3" fmla="*/ 0 h 495301"/>
                <a:gd name="connsiteX4" fmla="*/ 990600 w 990600"/>
                <a:gd name="connsiteY4" fmla="*/ 0 h 495301"/>
                <a:gd name="connsiteX5" fmla="*/ 854489 w 990600"/>
                <a:gd name="connsiteY5" fmla="*/ 495301 h 495301"/>
                <a:gd name="connsiteX6" fmla="*/ 136985 w 990600"/>
                <a:gd name="connsiteY6" fmla="*/ 495300 h 495301"/>
                <a:gd name="connsiteX7" fmla="*/ 0 w 990600"/>
                <a:gd name="connsiteY7" fmla="*/ 0 h 495301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4489 w 990600"/>
                <a:gd name="connsiteY5" fmla="*/ 495301 h 502571"/>
                <a:gd name="connsiteX6" fmla="*/ 140620 w 990600"/>
                <a:gd name="connsiteY6" fmla="*/ 502571 h 502571"/>
                <a:gd name="connsiteX7" fmla="*/ 0 w 990600"/>
                <a:gd name="connsiteY7" fmla="*/ 0 h 502571"/>
                <a:gd name="connsiteX0" fmla="*/ 0 w 990600"/>
                <a:gd name="connsiteY0" fmla="*/ 0 h 506207"/>
                <a:gd name="connsiteX1" fmla="*/ 419100 w 990600"/>
                <a:gd name="connsiteY1" fmla="*/ 0 h 506207"/>
                <a:gd name="connsiteX2" fmla="*/ 495300 w 990600"/>
                <a:gd name="connsiteY2" fmla="*/ 247650 h 506207"/>
                <a:gd name="connsiteX3" fmla="*/ 561975 w 990600"/>
                <a:gd name="connsiteY3" fmla="*/ 0 h 506207"/>
                <a:gd name="connsiteX4" fmla="*/ 990600 w 990600"/>
                <a:gd name="connsiteY4" fmla="*/ 0 h 506207"/>
                <a:gd name="connsiteX5" fmla="*/ 850854 w 990600"/>
                <a:gd name="connsiteY5" fmla="*/ 506207 h 506207"/>
                <a:gd name="connsiteX6" fmla="*/ 140620 w 990600"/>
                <a:gd name="connsiteY6" fmla="*/ 502571 h 506207"/>
                <a:gd name="connsiteX7" fmla="*/ 0 w 990600"/>
                <a:gd name="connsiteY7" fmla="*/ 0 h 506207"/>
                <a:gd name="connsiteX0" fmla="*/ 0 w 990600"/>
                <a:gd name="connsiteY0" fmla="*/ 0 h 502572"/>
                <a:gd name="connsiteX1" fmla="*/ 419100 w 990600"/>
                <a:gd name="connsiteY1" fmla="*/ 0 h 502572"/>
                <a:gd name="connsiteX2" fmla="*/ 495300 w 990600"/>
                <a:gd name="connsiteY2" fmla="*/ 247650 h 502572"/>
                <a:gd name="connsiteX3" fmla="*/ 561975 w 990600"/>
                <a:gd name="connsiteY3" fmla="*/ 0 h 502572"/>
                <a:gd name="connsiteX4" fmla="*/ 990600 w 990600"/>
                <a:gd name="connsiteY4" fmla="*/ 0 h 502572"/>
                <a:gd name="connsiteX5" fmla="*/ 847219 w 990600"/>
                <a:gd name="connsiteY5" fmla="*/ 502572 h 502572"/>
                <a:gd name="connsiteX6" fmla="*/ 140620 w 990600"/>
                <a:gd name="connsiteY6" fmla="*/ 502571 h 502572"/>
                <a:gd name="connsiteX7" fmla="*/ 0 w 990600"/>
                <a:gd name="connsiteY7" fmla="*/ 0 h 502572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8125 w 990600"/>
                <a:gd name="connsiteY5" fmla="*/ 498910 h 502571"/>
                <a:gd name="connsiteX6" fmla="*/ 140620 w 990600"/>
                <a:gd name="connsiteY6" fmla="*/ 502571 h 502571"/>
                <a:gd name="connsiteX7" fmla="*/ 0 w 990600"/>
                <a:gd name="connsiteY7" fmla="*/ 0 h 502571"/>
                <a:gd name="connsiteX0" fmla="*/ 0 w 990600"/>
                <a:gd name="connsiteY0" fmla="*/ 0 h 506234"/>
                <a:gd name="connsiteX1" fmla="*/ 419100 w 990600"/>
                <a:gd name="connsiteY1" fmla="*/ 0 h 506234"/>
                <a:gd name="connsiteX2" fmla="*/ 495300 w 990600"/>
                <a:gd name="connsiteY2" fmla="*/ 247650 h 506234"/>
                <a:gd name="connsiteX3" fmla="*/ 561975 w 990600"/>
                <a:gd name="connsiteY3" fmla="*/ 0 h 506234"/>
                <a:gd name="connsiteX4" fmla="*/ 990600 w 990600"/>
                <a:gd name="connsiteY4" fmla="*/ 0 h 506234"/>
                <a:gd name="connsiteX5" fmla="*/ 850855 w 990600"/>
                <a:gd name="connsiteY5" fmla="*/ 506234 h 506234"/>
                <a:gd name="connsiteX6" fmla="*/ 140620 w 990600"/>
                <a:gd name="connsiteY6" fmla="*/ 502571 h 506234"/>
                <a:gd name="connsiteX7" fmla="*/ 0 w 990600"/>
                <a:gd name="connsiteY7" fmla="*/ 0 h 506234"/>
                <a:gd name="connsiteX0" fmla="*/ 0 w 990600"/>
                <a:gd name="connsiteY0" fmla="*/ 0 h 502572"/>
                <a:gd name="connsiteX1" fmla="*/ 419100 w 990600"/>
                <a:gd name="connsiteY1" fmla="*/ 0 h 502572"/>
                <a:gd name="connsiteX2" fmla="*/ 495300 w 990600"/>
                <a:gd name="connsiteY2" fmla="*/ 247650 h 502572"/>
                <a:gd name="connsiteX3" fmla="*/ 561975 w 990600"/>
                <a:gd name="connsiteY3" fmla="*/ 0 h 502572"/>
                <a:gd name="connsiteX4" fmla="*/ 990600 w 990600"/>
                <a:gd name="connsiteY4" fmla="*/ 0 h 502572"/>
                <a:gd name="connsiteX5" fmla="*/ 850855 w 990600"/>
                <a:gd name="connsiteY5" fmla="*/ 502572 h 502572"/>
                <a:gd name="connsiteX6" fmla="*/ 140620 w 990600"/>
                <a:gd name="connsiteY6" fmla="*/ 502571 h 502572"/>
                <a:gd name="connsiteX7" fmla="*/ 0 w 990600"/>
                <a:gd name="connsiteY7" fmla="*/ 0 h 502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90600" h="502572">
                  <a:moveTo>
                    <a:pt x="0" y="0"/>
                  </a:moveTo>
                  <a:lnTo>
                    <a:pt x="419100" y="0"/>
                  </a:lnTo>
                  <a:lnTo>
                    <a:pt x="495300" y="247650"/>
                  </a:lnTo>
                  <a:lnTo>
                    <a:pt x="561975" y="0"/>
                  </a:lnTo>
                  <a:lnTo>
                    <a:pt x="990600" y="0"/>
                  </a:lnTo>
                  <a:lnTo>
                    <a:pt x="850855" y="502572"/>
                  </a:lnTo>
                  <a:lnTo>
                    <a:pt x="140620" y="5025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Bef>
                  <a:spcPts val="1800"/>
                </a:spcBef>
                <a:spcAft>
                  <a:spcPts val="0"/>
                </a:spcAft>
              </a:pPr>
              <a:r>
                <a:rPr lang="sv-SE" sz="1200" dirty="0">
                  <a:solidFill>
                    <a:srgbClr val="0D0D0D"/>
                  </a:solidFill>
                  <a:ea typeface="Calibri"/>
                  <a:cs typeface="Times New Roman"/>
                </a:rPr>
                <a:t>+</a:t>
              </a:r>
              <a:endParaRPr lang="sv-SE" sz="1200" dirty="0">
                <a:ea typeface="Calibri"/>
                <a:cs typeface="Times New Roman"/>
              </a:endParaRPr>
            </a:p>
          </p:txBody>
        </p:sp>
        <p:sp>
          <p:nvSpPr>
            <p:cNvPr id="215" name="Rectangle 214"/>
            <p:cNvSpPr/>
            <p:nvPr/>
          </p:nvSpPr>
          <p:spPr>
            <a:xfrm>
              <a:off x="7164384" y="2827280"/>
              <a:ext cx="1244915" cy="35464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200" dirty="0" smtClean="0">
                  <a:solidFill>
                    <a:schemeClr val="tx1"/>
                  </a:solidFill>
                </a:rPr>
                <a:t>ADD/SUB logic</a:t>
              </a:r>
            </a:p>
            <a:p>
              <a:pPr algn="ctr"/>
              <a:r>
                <a:rPr lang="sv-SE" sz="1200" dirty="0" smtClean="0">
                  <a:solidFill>
                    <a:schemeClr val="tx1"/>
                  </a:solidFill>
                </a:rPr>
                <a:t>Bit P, G</a:t>
              </a:r>
              <a:endParaRPr lang="sv-SE" sz="1200" dirty="0">
                <a:solidFill>
                  <a:schemeClr val="tx1"/>
                </a:solidFill>
              </a:endParaRPr>
            </a:p>
          </p:txBody>
        </p:sp>
        <p:sp>
          <p:nvSpPr>
            <p:cNvPr id="216" name="Rectangle 215"/>
            <p:cNvSpPr/>
            <p:nvPr/>
          </p:nvSpPr>
          <p:spPr>
            <a:xfrm>
              <a:off x="7164384" y="3285293"/>
              <a:ext cx="1244915" cy="35464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r>
                <a:rPr lang="sv-SE" sz="1200" dirty="0" smtClean="0">
                  <a:solidFill>
                    <a:schemeClr val="tx1"/>
                  </a:solidFill>
                </a:rPr>
                <a:t>P</a:t>
              </a:r>
              <a:r>
                <a:rPr lang="sv-SE" sz="1200" baseline="-25000" dirty="0" smtClean="0">
                  <a:solidFill>
                    <a:schemeClr val="tx1"/>
                  </a:solidFill>
                </a:rPr>
                <a:t>8:1</a:t>
              </a:r>
              <a:endParaRPr lang="sv-SE" sz="1200" baseline="-25000" dirty="0">
                <a:solidFill>
                  <a:schemeClr val="tx1"/>
                </a:solidFill>
              </a:endParaRPr>
            </a:p>
          </p:txBody>
        </p:sp>
        <p:cxnSp>
          <p:nvCxnSpPr>
            <p:cNvPr id="217" name="Straight Connector 216"/>
            <p:cNvCxnSpPr/>
            <p:nvPr/>
          </p:nvCxnSpPr>
          <p:spPr>
            <a:xfrm flipH="1">
              <a:off x="7325009" y="3738289"/>
              <a:ext cx="153840" cy="9127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flipH="1">
              <a:off x="8077037" y="3738289"/>
              <a:ext cx="153840" cy="9127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9" name="TextBox 218"/>
            <p:cNvSpPr txBox="1"/>
            <p:nvPr/>
          </p:nvSpPr>
          <p:spPr>
            <a:xfrm>
              <a:off x="8652037" y="3798503"/>
              <a:ext cx="37542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dirty="0" smtClean="0">
                  <a:latin typeface="+mn-lt"/>
                </a:rPr>
                <a:t>c</a:t>
              </a:r>
              <a:r>
                <a:rPr lang="sv-SE" sz="1600" baseline="-25000" dirty="0" smtClean="0">
                  <a:latin typeface="+mn-lt"/>
                </a:rPr>
                <a:t>in</a:t>
              </a:r>
              <a:endParaRPr lang="sv-SE" sz="1600" dirty="0">
                <a:latin typeface="+mn-lt"/>
              </a:endParaRPr>
            </a:p>
          </p:txBody>
        </p:sp>
        <p:cxnSp>
          <p:nvCxnSpPr>
            <p:cNvPr id="220" name="Straight Connector 219"/>
            <p:cNvCxnSpPr/>
            <p:nvPr/>
          </p:nvCxnSpPr>
          <p:spPr>
            <a:xfrm flipH="1">
              <a:off x="4076612" y="4468464"/>
              <a:ext cx="56262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flipH="1">
              <a:off x="4639240" y="4211582"/>
              <a:ext cx="45224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flipH="1">
              <a:off x="1150158" y="3971217"/>
              <a:ext cx="158095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1262514" y="4201958"/>
              <a:ext cx="0" cy="5264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flipH="1">
              <a:off x="3058785" y="3971219"/>
              <a:ext cx="1580958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3171141" y="4197384"/>
              <a:ext cx="0" cy="5264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26" name="Group 225"/>
            <p:cNvGrpSpPr/>
            <p:nvPr/>
          </p:nvGrpSpPr>
          <p:grpSpPr>
            <a:xfrm>
              <a:off x="1136865" y="3462616"/>
              <a:ext cx="5739593" cy="668823"/>
              <a:chOff x="1136865" y="3224292"/>
              <a:chExt cx="5739593" cy="907147"/>
            </a:xfrm>
          </p:grpSpPr>
          <p:cxnSp>
            <p:nvCxnSpPr>
              <p:cNvPr id="268" name="Straight Connector 267"/>
              <p:cNvCxnSpPr/>
              <p:nvPr/>
            </p:nvCxnSpPr>
            <p:spPr>
              <a:xfrm>
                <a:off x="1136865" y="3224292"/>
                <a:ext cx="0" cy="907147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Straight Connector 268"/>
              <p:cNvCxnSpPr/>
              <p:nvPr/>
            </p:nvCxnSpPr>
            <p:spPr>
              <a:xfrm>
                <a:off x="3045491" y="3224292"/>
                <a:ext cx="0" cy="907147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0" name="Straight Connector 269"/>
              <p:cNvCxnSpPr/>
              <p:nvPr/>
            </p:nvCxnSpPr>
            <p:spPr>
              <a:xfrm>
                <a:off x="4954117" y="3224292"/>
                <a:ext cx="0" cy="907147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1" name="Straight Connector 270"/>
              <p:cNvCxnSpPr/>
              <p:nvPr/>
            </p:nvCxnSpPr>
            <p:spPr>
              <a:xfrm>
                <a:off x="6876458" y="3224292"/>
                <a:ext cx="0" cy="907147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27" name="Straight Connector 226"/>
            <p:cNvCxnSpPr/>
            <p:nvPr/>
          </p:nvCxnSpPr>
          <p:spPr>
            <a:xfrm flipH="1">
              <a:off x="6882893" y="3971219"/>
              <a:ext cx="1800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5400000">
              <a:off x="6995250" y="4195092"/>
              <a:ext cx="0" cy="5264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flipH="1">
              <a:off x="4967411" y="3971219"/>
              <a:ext cx="1587312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5400000">
              <a:off x="5079766" y="4192805"/>
              <a:ext cx="0" cy="5264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1" name="Straight Connector 230"/>
            <p:cNvCxnSpPr/>
            <p:nvPr/>
          </p:nvCxnSpPr>
          <p:spPr>
            <a:xfrm>
              <a:off x="5880852" y="4558883"/>
              <a:ext cx="0" cy="43857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2" name="Freeform 231"/>
            <p:cNvSpPr/>
            <p:nvPr/>
          </p:nvSpPr>
          <p:spPr>
            <a:xfrm flipH="1">
              <a:off x="5253065" y="4151145"/>
              <a:ext cx="1244915" cy="627025"/>
            </a:xfrm>
            <a:custGeom>
              <a:avLst/>
              <a:gdLst>
                <a:gd name="connsiteX0" fmla="*/ 0 w 981075"/>
                <a:gd name="connsiteY0" fmla="*/ 9525 h 504825"/>
                <a:gd name="connsiteX1" fmla="*/ 419100 w 981075"/>
                <a:gd name="connsiteY1" fmla="*/ 9525 h 504825"/>
                <a:gd name="connsiteX2" fmla="*/ 495300 w 981075"/>
                <a:gd name="connsiteY2" fmla="*/ 257175 h 504825"/>
                <a:gd name="connsiteX3" fmla="*/ 561975 w 981075"/>
                <a:gd name="connsiteY3" fmla="*/ 9525 h 504825"/>
                <a:gd name="connsiteX4" fmla="*/ 981075 w 981075"/>
                <a:gd name="connsiteY4" fmla="*/ 0 h 504825"/>
                <a:gd name="connsiteX5" fmla="*/ 876300 w 981075"/>
                <a:gd name="connsiteY5" fmla="*/ 485775 h 504825"/>
                <a:gd name="connsiteX6" fmla="*/ 133350 w 981075"/>
                <a:gd name="connsiteY6" fmla="*/ 504825 h 504825"/>
                <a:gd name="connsiteX7" fmla="*/ 0 w 981075"/>
                <a:gd name="connsiteY7" fmla="*/ 9525 h 504825"/>
                <a:gd name="connsiteX0" fmla="*/ 0 w 981075"/>
                <a:gd name="connsiteY0" fmla="*/ 9525 h 504825"/>
                <a:gd name="connsiteX1" fmla="*/ 419100 w 981075"/>
                <a:gd name="connsiteY1" fmla="*/ 9525 h 504825"/>
                <a:gd name="connsiteX2" fmla="*/ 495300 w 981075"/>
                <a:gd name="connsiteY2" fmla="*/ 257175 h 504825"/>
                <a:gd name="connsiteX3" fmla="*/ 561975 w 981075"/>
                <a:gd name="connsiteY3" fmla="*/ 9525 h 504825"/>
                <a:gd name="connsiteX4" fmla="*/ 981075 w 981075"/>
                <a:gd name="connsiteY4" fmla="*/ 0 h 504825"/>
                <a:gd name="connsiteX5" fmla="*/ 876300 w 981075"/>
                <a:gd name="connsiteY5" fmla="*/ 504825 h 504825"/>
                <a:gd name="connsiteX6" fmla="*/ 133350 w 981075"/>
                <a:gd name="connsiteY6" fmla="*/ 504825 h 504825"/>
                <a:gd name="connsiteX7" fmla="*/ 0 w 981075"/>
                <a:gd name="connsiteY7" fmla="*/ 9525 h 504825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76300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22444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76300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8935"/>
                <a:gd name="connsiteX1" fmla="*/ 419100 w 990600"/>
                <a:gd name="connsiteY1" fmla="*/ 0 h 498935"/>
                <a:gd name="connsiteX2" fmla="*/ 495300 w 990600"/>
                <a:gd name="connsiteY2" fmla="*/ 247650 h 498935"/>
                <a:gd name="connsiteX3" fmla="*/ 561975 w 990600"/>
                <a:gd name="connsiteY3" fmla="*/ 0 h 498935"/>
                <a:gd name="connsiteX4" fmla="*/ 990600 w 990600"/>
                <a:gd name="connsiteY4" fmla="*/ 0 h 498935"/>
                <a:gd name="connsiteX5" fmla="*/ 865394 w 990600"/>
                <a:gd name="connsiteY5" fmla="*/ 498935 h 498935"/>
                <a:gd name="connsiteX6" fmla="*/ 133350 w 990600"/>
                <a:gd name="connsiteY6" fmla="*/ 495300 h 498935"/>
                <a:gd name="connsiteX7" fmla="*/ 0 w 990600"/>
                <a:gd name="connsiteY7" fmla="*/ 0 h 498935"/>
                <a:gd name="connsiteX0" fmla="*/ 0 w 990600"/>
                <a:gd name="connsiteY0" fmla="*/ 0 h 498935"/>
                <a:gd name="connsiteX1" fmla="*/ 419100 w 990600"/>
                <a:gd name="connsiteY1" fmla="*/ 0 h 498935"/>
                <a:gd name="connsiteX2" fmla="*/ 495300 w 990600"/>
                <a:gd name="connsiteY2" fmla="*/ 247650 h 498935"/>
                <a:gd name="connsiteX3" fmla="*/ 561975 w 990600"/>
                <a:gd name="connsiteY3" fmla="*/ 0 h 498935"/>
                <a:gd name="connsiteX4" fmla="*/ 990600 w 990600"/>
                <a:gd name="connsiteY4" fmla="*/ 0 h 498935"/>
                <a:gd name="connsiteX5" fmla="*/ 865394 w 990600"/>
                <a:gd name="connsiteY5" fmla="*/ 498935 h 498935"/>
                <a:gd name="connsiteX6" fmla="*/ 122444 w 990600"/>
                <a:gd name="connsiteY6" fmla="*/ 495300 h 498935"/>
                <a:gd name="connsiteX7" fmla="*/ 0 w 990600"/>
                <a:gd name="connsiteY7" fmla="*/ 0 h 498935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1665 h 495300"/>
                <a:gd name="connsiteX6" fmla="*/ 122444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4489 w 990600"/>
                <a:gd name="connsiteY5" fmla="*/ 502571 h 502571"/>
                <a:gd name="connsiteX6" fmla="*/ 122444 w 990600"/>
                <a:gd name="connsiteY6" fmla="*/ 495300 h 502571"/>
                <a:gd name="connsiteX7" fmla="*/ 0 w 990600"/>
                <a:gd name="connsiteY7" fmla="*/ 0 h 502571"/>
                <a:gd name="connsiteX0" fmla="*/ 0 w 990600"/>
                <a:gd name="connsiteY0" fmla="*/ 0 h 495301"/>
                <a:gd name="connsiteX1" fmla="*/ 419100 w 990600"/>
                <a:gd name="connsiteY1" fmla="*/ 0 h 495301"/>
                <a:gd name="connsiteX2" fmla="*/ 495300 w 990600"/>
                <a:gd name="connsiteY2" fmla="*/ 247650 h 495301"/>
                <a:gd name="connsiteX3" fmla="*/ 561975 w 990600"/>
                <a:gd name="connsiteY3" fmla="*/ 0 h 495301"/>
                <a:gd name="connsiteX4" fmla="*/ 990600 w 990600"/>
                <a:gd name="connsiteY4" fmla="*/ 0 h 495301"/>
                <a:gd name="connsiteX5" fmla="*/ 854489 w 990600"/>
                <a:gd name="connsiteY5" fmla="*/ 495301 h 495301"/>
                <a:gd name="connsiteX6" fmla="*/ 122444 w 990600"/>
                <a:gd name="connsiteY6" fmla="*/ 495300 h 495301"/>
                <a:gd name="connsiteX7" fmla="*/ 0 w 990600"/>
                <a:gd name="connsiteY7" fmla="*/ 0 h 495301"/>
                <a:gd name="connsiteX0" fmla="*/ 0 w 990600"/>
                <a:gd name="connsiteY0" fmla="*/ 0 h 495301"/>
                <a:gd name="connsiteX1" fmla="*/ 419100 w 990600"/>
                <a:gd name="connsiteY1" fmla="*/ 0 h 495301"/>
                <a:gd name="connsiteX2" fmla="*/ 495300 w 990600"/>
                <a:gd name="connsiteY2" fmla="*/ 247650 h 495301"/>
                <a:gd name="connsiteX3" fmla="*/ 561975 w 990600"/>
                <a:gd name="connsiteY3" fmla="*/ 0 h 495301"/>
                <a:gd name="connsiteX4" fmla="*/ 990600 w 990600"/>
                <a:gd name="connsiteY4" fmla="*/ 0 h 495301"/>
                <a:gd name="connsiteX5" fmla="*/ 854489 w 990600"/>
                <a:gd name="connsiteY5" fmla="*/ 495301 h 495301"/>
                <a:gd name="connsiteX6" fmla="*/ 136985 w 990600"/>
                <a:gd name="connsiteY6" fmla="*/ 495300 h 495301"/>
                <a:gd name="connsiteX7" fmla="*/ 0 w 990600"/>
                <a:gd name="connsiteY7" fmla="*/ 0 h 495301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4489 w 990600"/>
                <a:gd name="connsiteY5" fmla="*/ 495301 h 502571"/>
                <a:gd name="connsiteX6" fmla="*/ 140620 w 990600"/>
                <a:gd name="connsiteY6" fmla="*/ 502571 h 502571"/>
                <a:gd name="connsiteX7" fmla="*/ 0 w 990600"/>
                <a:gd name="connsiteY7" fmla="*/ 0 h 502571"/>
                <a:gd name="connsiteX0" fmla="*/ 0 w 990600"/>
                <a:gd name="connsiteY0" fmla="*/ 0 h 506207"/>
                <a:gd name="connsiteX1" fmla="*/ 419100 w 990600"/>
                <a:gd name="connsiteY1" fmla="*/ 0 h 506207"/>
                <a:gd name="connsiteX2" fmla="*/ 495300 w 990600"/>
                <a:gd name="connsiteY2" fmla="*/ 247650 h 506207"/>
                <a:gd name="connsiteX3" fmla="*/ 561975 w 990600"/>
                <a:gd name="connsiteY3" fmla="*/ 0 h 506207"/>
                <a:gd name="connsiteX4" fmla="*/ 990600 w 990600"/>
                <a:gd name="connsiteY4" fmla="*/ 0 h 506207"/>
                <a:gd name="connsiteX5" fmla="*/ 850854 w 990600"/>
                <a:gd name="connsiteY5" fmla="*/ 506207 h 506207"/>
                <a:gd name="connsiteX6" fmla="*/ 140620 w 990600"/>
                <a:gd name="connsiteY6" fmla="*/ 502571 h 506207"/>
                <a:gd name="connsiteX7" fmla="*/ 0 w 990600"/>
                <a:gd name="connsiteY7" fmla="*/ 0 h 506207"/>
                <a:gd name="connsiteX0" fmla="*/ 0 w 990600"/>
                <a:gd name="connsiteY0" fmla="*/ 0 h 502572"/>
                <a:gd name="connsiteX1" fmla="*/ 419100 w 990600"/>
                <a:gd name="connsiteY1" fmla="*/ 0 h 502572"/>
                <a:gd name="connsiteX2" fmla="*/ 495300 w 990600"/>
                <a:gd name="connsiteY2" fmla="*/ 247650 h 502572"/>
                <a:gd name="connsiteX3" fmla="*/ 561975 w 990600"/>
                <a:gd name="connsiteY3" fmla="*/ 0 h 502572"/>
                <a:gd name="connsiteX4" fmla="*/ 990600 w 990600"/>
                <a:gd name="connsiteY4" fmla="*/ 0 h 502572"/>
                <a:gd name="connsiteX5" fmla="*/ 847219 w 990600"/>
                <a:gd name="connsiteY5" fmla="*/ 502572 h 502572"/>
                <a:gd name="connsiteX6" fmla="*/ 140620 w 990600"/>
                <a:gd name="connsiteY6" fmla="*/ 502571 h 502572"/>
                <a:gd name="connsiteX7" fmla="*/ 0 w 990600"/>
                <a:gd name="connsiteY7" fmla="*/ 0 h 502572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8125 w 990600"/>
                <a:gd name="connsiteY5" fmla="*/ 498910 h 502571"/>
                <a:gd name="connsiteX6" fmla="*/ 140620 w 990600"/>
                <a:gd name="connsiteY6" fmla="*/ 502571 h 502571"/>
                <a:gd name="connsiteX7" fmla="*/ 0 w 990600"/>
                <a:gd name="connsiteY7" fmla="*/ 0 h 502571"/>
                <a:gd name="connsiteX0" fmla="*/ 0 w 990600"/>
                <a:gd name="connsiteY0" fmla="*/ 0 h 506234"/>
                <a:gd name="connsiteX1" fmla="*/ 419100 w 990600"/>
                <a:gd name="connsiteY1" fmla="*/ 0 h 506234"/>
                <a:gd name="connsiteX2" fmla="*/ 495300 w 990600"/>
                <a:gd name="connsiteY2" fmla="*/ 247650 h 506234"/>
                <a:gd name="connsiteX3" fmla="*/ 561975 w 990600"/>
                <a:gd name="connsiteY3" fmla="*/ 0 h 506234"/>
                <a:gd name="connsiteX4" fmla="*/ 990600 w 990600"/>
                <a:gd name="connsiteY4" fmla="*/ 0 h 506234"/>
                <a:gd name="connsiteX5" fmla="*/ 850855 w 990600"/>
                <a:gd name="connsiteY5" fmla="*/ 506234 h 506234"/>
                <a:gd name="connsiteX6" fmla="*/ 140620 w 990600"/>
                <a:gd name="connsiteY6" fmla="*/ 502571 h 506234"/>
                <a:gd name="connsiteX7" fmla="*/ 0 w 990600"/>
                <a:gd name="connsiteY7" fmla="*/ 0 h 506234"/>
                <a:gd name="connsiteX0" fmla="*/ 0 w 990600"/>
                <a:gd name="connsiteY0" fmla="*/ 0 h 502572"/>
                <a:gd name="connsiteX1" fmla="*/ 419100 w 990600"/>
                <a:gd name="connsiteY1" fmla="*/ 0 h 502572"/>
                <a:gd name="connsiteX2" fmla="*/ 495300 w 990600"/>
                <a:gd name="connsiteY2" fmla="*/ 247650 h 502572"/>
                <a:gd name="connsiteX3" fmla="*/ 561975 w 990600"/>
                <a:gd name="connsiteY3" fmla="*/ 0 h 502572"/>
                <a:gd name="connsiteX4" fmla="*/ 990600 w 990600"/>
                <a:gd name="connsiteY4" fmla="*/ 0 h 502572"/>
                <a:gd name="connsiteX5" fmla="*/ 850855 w 990600"/>
                <a:gd name="connsiteY5" fmla="*/ 502572 h 502572"/>
                <a:gd name="connsiteX6" fmla="*/ 140620 w 990600"/>
                <a:gd name="connsiteY6" fmla="*/ 502571 h 502572"/>
                <a:gd name="connsiteX7" fmla="*/ 0 w 990600"/>
                <a:gd name="connsiteY7" fmla="*/ 0 h 502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90600" h="502572">
                  <a:moveTo>
                    <a:pt x="0" y="0"/>
                  </a:moveTo>
                  <a:lnTo>
                    <a:pt x="419100" y="0"/>
                  </a:lnTo>
                  <a:lnTo>
                    <a:pt x="495300" y="247650"/>
                  </a:lnTo>
                  <a:lnTo>
                    <a:pt x="561975" y="0"/>
                  </a:lnTo>
                  <a:lnTo>
                    <a:pt x="990600" y="0"/>
                  </a:lnTo>
                  <a:lnTo>
                    <a:pt x="850855" y="502572"/>
                  </a:lnTo>
                  <a:lnTo>
                    <a:pt x="140620" y="5025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Bef>
                  <a:spcPts val="1800"/>
                </a:spcBef>
                <a:spcAft>
                  <a:spcPts val="0"/>
                </a:spcAft>
              </a:pPr>
              <a:r>
                <a:rPr lang="sv-SE" sz="1200" dirty="0">
                  <a:solidFill>
                    <a:srgbClr val="0D0D0D"/>
                  </a:solidFill>
                  <a:ea typeface="Calibri"/>
                  <a:cs typeface="Times New Roman"/>
                </a:rPr>
                <a:t>+</a:t>
              </a:r>
              <a:endParaRPr lang="sv-SE" sz="1200" dirty="0">
                <a:ea typeface="Calibri"/>
                <a:cs typeface="Times New Roman"/>
              </a:endParaRPr>
            </a:p>
          </p:txBody>
        </p:sp>
        <p:sp>
          <p:nvSpPr>
            <p:cNvPr id="233" name="Rectangle 232"/>
            <p:cNvSpPr/>
            <p:nvPr/>
          </p:nvSpPr>
          <p:spPr>
            <a:xfrm>
              <a:off x="5253065" y="2827280"/>
              <a:ext cx="1244915" cy="35464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200" dirty="0" smtClean="0">
                  <a:solidFill>
                    <a:schemeClr val="tx1"/>
                  </a:solidFill>
                </a:rPr>
                <a:t>ADD/SUB logic</a:t>
              </a:r>
            </a:p>
            <a:p>
              <a:pPr algn="ctr"/>
              <a:r>
                <a:rPr lang="sv-SE" sz="1200" dirty="0" smtClean="0">
                  <a:solidFill>
                    <a:schemeClr val="tx1"/>
                  </a:solidFill>
                </a:rPr>
                <a:t>Bit P, G</a:t>
              </a:r>
              <a:endParaRPr lang="sv-SE" sz="1200" dirty="0">
                <a:solidFill>
                  <a:schemeClr val="tx1"/>
                </a:solidFill>
              </a:endParaRPr>
            </a:p>
          </p:txBody>
        </p:sp>
        <p:sp>
          <p:nvSpPr>
            <p:cNvPr id="234" name="Rectangle 233"/>
            <p:cNvSpPr/>
            <p:nvPr/>
          </p:nvSpPr>
          <p:spPr>
            <a:xfrm>
              <a:off x="5253065" y="3285293"/>
              <a:ext cx="1244915" cy="35464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r>
                <a:rPr lang="sv-SE" sz="1200" dirty="0" smtClean="0">
                  <a:solidFill>
                    <a:schemeClr val="tx1"/>
                  </a:solidFill>
                </a:rPr>
                <a:t>P</a:t>
              </a:r>
              <a:r>
                <a:rPr lang="sv-SE" sz="1200" baseline="-25000" dirty="0" smtClean="0">
                  <a:solidFill>
                    <a:schemeClr val="tx1"/>
                  </a:solidFill>
                </a:rPr>
                <a:t>16:9</a:t>
              </a:r>
              <a:endParaRPr lang="sv-SE" sz="1200" baseline="-25000" dirty="0">
                <a:solidFill>
                  <a:schemeClr val="tx1"/>
                </a:solidFill>
              </a:endParaRPr>
            </a:p>
          </p:txBody>
        </p:sp>
        <p:cxnSp>
          <p:nvCxnSpPr>
            <p:cNvPr id="235" name="Straight Connector 234"/>
            <p:cNvCxnSpPr/>
            <p:nvPr/>
          </p:nvCxnSpPr>
          <p:spPr>
            <a:xfrm flipH="1">
              <a:off x="5414089" y="3738289"/>
              <a:ext cx="153840" cy="9127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6" name="Straight Connector 235"/>
            <p:cNvCxnSpPr/>
            <p:nvPr/>
          </p:nvCxnSpPr>
          <p:spPr>
            <a:xfrm flipH="1">
              <a:off x="6172975" y="3738289"/>
              <a:ext cx="153840" cy="9127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>
              <a:off x="3967002" y="4558883"/>
              <a:ext cx="0" cy="43857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8" name="Freeform 237"/>
            <p:cNvSpPr/>
            <p:nvPr/>
          </p:nvSpPr>
          <p:spPr>
            <a:xfrm flipH="1">
              <a:off x="3336398" y="4151145"/>
              <a:ext cx="1244915" cy="627025"/>
            </a:xfrm>
            <a:custGeom>
              <a:avLst/>
              <a:gdLst>
                <a:gd name="connsiteX0" fmla="*/ 0 w 981075"/>
                <a:gd name="connsiteY0" fmla="*/ 9525 h 504825"/>
                <a:gd name="connsiteX1" fmla="*/ 419100 w 981075"/>
                <a:gd name="connsiteY1" fmla="*/ 9525 h 504825"/>
                <a:gd name="connsiteX2" fmla="*/ 495300 w 981075"/>
                <a:gd name="connsiteY2" fmla="*/ 257175 h 504825"/>
                <a:gd name="connsiteX3" fmla="*/ 561975 w 981075"/>
                <a:gd name="connsiteY3" fmla="*/ 9525 h 504825"/>
                <a:gd name="connsiteX4" fmla="*/ 981075 w 981075"/>
                <a:gd name="connsiteY4" fmla="*/ 0 h 504825"/>
                <a:gd name="connsiteX5" fmla="*/ 876300 w 981075"/>
                <a:gd name="connsiteY5" fmla="*/ 485775 h 504825"/>
                <a:gd name="connsiteX6" fmla="*/ 133350 w 981075"/>
                <a:gd name="connsiteY6" fmla="*/ 504825 h 504825"/>
                <a:gd name="connsiteX7" fmla="*/ 0 w 981075"/>
                <a:gd name="connsiteY7" fmla="*/ 9525 h 504825"/>
                <a:gd name="connsiteX0" fmla="*/ 0 w 981075"/>
                <a:gd name="connsiteY0" fmla="*/ 9525 h 504825"/>
                <a:gd name="connsiteX1" fmla="*/ 419100 w 981075"/>
                <a:gd name="connsiteY1" fmla="*/ 9525 h 504825"/>
                <a:gd name="connsiteX2" fmla="*/ 495300 w 981075"/>
                <a:gd name="connsiteY2" fmla="*/ 257175 h 504825"/>
                <a:gd name="connsiteX3" fmla="*/ 561975 w 981075"/>
                <a:gd name="connsiteY3" fmla="*/ 9525 h 504825"/>
                <a:gd name="connsiteX4" fmla="*/ 981075 w 981075"/>
                <a:gd name="connsiteY4" fmla="*/ 0 h 504825"/>
                <a:gd name="connsiteX5" fmla="*/ 876300 w 981075"/>
                <a:gd name="connsiteY5" fmla="*/ 504825 h 504825"/>
                <a:gd name="connsiteX6" fmla="*/ 133350 w 981075"/>
                <a:gd name="connsiteY6" fmla="*/ 504825 h 504825"/>
                <a:gd name="connsiteX7" fmla="*/ 0 w 981075"/>
                <a:gd name="connsiteY7" fmla="*/ 9525 h 504825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76300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22444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76300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8935"/>
                <a:gd name="connsiteX1" fmla="*/ 419100 w 990600"/>
                <a:gd name="connsiteY1" fmla="*/ 0 h 498935"/>
                <a:gd name="connsiteX2" fmla="*/ 495300 w 990600"/>
                <a:gd name="connsiteY2" fmla="*/ 247650 h 498935"/>
                <a:gd name="connsiteX3" fmla="*/ 561975 w 990600"/>
                <a:gd name="connsiteY3" fmla="*/ 0 h 498935"/>
                <a:gd name="connsiteX4" fmla="*/ 990600 w 990600"/>
                <a:gd name="connsiteY4" fmla="*/ 0 h 498935"/>
                <a:gd name="connsiteX5" fmla="*/ 865394 w 990600"/>
                <a:gd name="connsiteY5" fmla="*/ 498935 h 498935"/>
                <a:gd name="connsiteX6" fmla="*/ 133350 w 990600"/>
                <a:gd name="connsiteY6" fmla="*/ 495300 h 498935"/>
                <a:gd name="connsiteX7" fmla="*/ 0 w 990600"/>
                <a:gd name="connsiteY7" fmla="*/ 0 h 498935"/>
                <a:gd name="connsiteX0" fmla="*/ 0 w 990600"/>
                <a:gd name="connsiteY0" fmla="*/ 0 h 498935"/>
                <a:gd name="connsiteX1" fmla="*/ 419100 w 990600"/>
                <a:gd name="connsiteY1" fmla="*/ 0 h 498935"/>
                <a:gd name="connsiteX2" fmla="*/ 495300 w 990600"/>
                <a:gd name="connsiteY2" fmla="*/ 247650 h 498935"/>
                <a:gd name="connsiteX3" fmla="*/ 561975 w 990600"/>
                <a:gd name="connsiteY3" fmla="*/ 0 h 498935"/>
                <a:gd name="connsiteX4" fmla="*/ 990600 w 990600"/>
                <a:gd name="connsiteY4" fmla="*/ 0 h 498935"/>
                <a:gd name="connsiteX5" fmla="*/ 865394 w 990600"/>
                <a:gd name="connsiteY5" fmla="*/ 498935 h 498935"/>
                <a:gd name="connsiteX6" fmla="*/ 122444 w 990600"/>
                <a:gd name="connsiteY6" fmla="*/ 495300 h 498935"/>
                <a:gd name="connsiteX7" fmla="*/ 0 w 990600"/>
                <a:gd name="connsiteY7" fmla="*/ 0 h 498935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1665 h 495300"/>
                <a:gd name="connsiteX6" fmla="*/ 122444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4489 w 990600"/>
                <a:gd name="connsiteY5" fmla="*/ 502571 h 502571"/>
                <a:gd name="connsiteX6" fmla="*/ 122444 w 990600"/>
                <a:gd name="connsiteY6" fmla="*/ 495300 h 502571"/>
                <a:gd name="connsiteX7" fmla="*/ 0 w 990600"/>
                <a:gd name="connsiteY7" fmla="*/ 0 h 502571"/>
                <a:gd name="connsiteX0" fmla="*/ 0 w 990600"/>
                <a:gd name="connsiteY0" fmla="*/ 0 h 495301"/>
                <a:gd name="connsiteX1" fmla="*/ 419100 w 990600"/>
                <a:gd name="connsiteY1" fmla="*/ 0 h 495301"/>
                <a:gd name="connsiteX2" fmla="*/ 495300 w 990600"/>
                <a:gd name="connsiteY2" fmla="*/ 247650 h 495301"/>
                <a:gd name="connsiteX3" fmla="*/ 561975 w 990600"/>
                <a:gd name="connsiteY3" fmla="*/ 0 h 495301"/>
                <a:gd name="connsiteX4" fmla="*/ 990600 w 990600"/>
                <a:gd name="connsiteY4" fmla="*/ 0 h 495301"/>
                <a:gd name="connsiteX5" fmla="*/ 854489 w 990600"/>
                <a:gd name="connsiteY5" fmla="*/ 495301 h 495301"/>
                <a:gd name="connsiteX6" fmla="*/ 122444 w 990600"/>
                <a:gd name="connsiteY6" fmla="*/ 495300 h 495301"/>
                <a:gd name="connsiteX7" fmla="*/ 0 w 990600"/>
                <a:gd name="connsiteY7" fmla="*/ 0 h 495301"/>
                <a:gd name="connsiteX0" fmla="*/ 0 w 990600"/>
                <a:gd name="connsiteY0" fmla="*/ 0 h 495301"/>
                <a:gd name="connsiteX1" fmla="*/ 419100 w 990600"/>
                <a:gd name="connsiteY1" fmla="*/ 0 h 495301"/>
                <a:gd name="connsiteX2" fmla="*/ 495300 w 990600"/>
                <a:gd name="connsiteY2" fmla="*/ 247650 h 495301"/>
                <a:gd name="connsiteX3" fmla="*/ 561975 w 990600"/>
                <a:gd name="connsiteY3" fmla="*/ 0 h 495301"/>
                <a:gd name="connsiteX4" fmla="*/ 990600 w 990600"/>
                <a:gd name="connsiteY4" fmla="*/ 0 h 495301"/>
                <a:gd name="connsiteX5" fmla="*/ 854489 w 990600"/>
                <a:gd name="connsiteY5" fmla="*/ 495301 h 495301"/>
                <a:gd name="connsiteX6" fmla="*/ 136985 w 990600"/>
                <a:gd name="connsiteY6" fmla="*/ 495300 h 495301"/>
                <a:gd name="connsiteX7" fmla="*/ 0 w 990600"/>
                <a:gd name="connsiteY7" fmla="*/ 0 h 495301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4489 w 990600"/>
                <a:gd name="connsiteY5" fmla="*/ 495301 h 502571"/>
                <a:gd name="connsiteX6" fmla="*/ 140620 w 990600"/>
                <a:gd name="connsiteY6" fmla="*/ 502571 h 502571"/>
                <a:gd name="connsiteX7" fmla="*/ 0 w 990600"/>
                <a:gd name="connsiteY7" fmla="*/ 0 h 502571"/>
                <a:gd name="connsiteX0" fmla="*/ 0 w 990600"/>
                <a:gd name="connsiteY0" fmla="*/ 0 h 506207"/>
                <a:gd name="connsiteX1" fmla="*/ 419100 w 990600"/>
                <a:gd name="connsiteY1" fmla="*/ 0 h 506207"/>
                <a:gd name="connsiteX2" fmla="*/ 495300 w 990600"/>
                <a:gd name="connsiteY2" fmla="*/ 247650 h 506207"/>
                <a:gd name="connsiteX3" fmla="*/ 561975 w 990600"/>
                <a:gd name="connsiteY3" fmla="*/ 0 h 506207"/>
                <a:gd name="connsiteX4" fmla="*/ 990600 w 990600"/>
                <a:gd name="connsiteY4" fmla="*/ 0 h 506207"/>
                <a:gd name="connsiteX5" fmla="*/ 850854 w 990600"/>
                <a:gd name="connsiteY5" fmla="*/ 506207 h 506207"/>
                <a:gd name="connsiteX6" fmla="*/ 140620 w 990600"/>
                <a:gd name="connsiteY6" fmla="*/ 502571 h 506207"/>
                <a:gd name="connsiteX7" fmla="*/ 0 w 990600"/>
                <a:gd name="connsiteY7" fmla="*/ 0 h 506207"/>
                <a:gd name="connsiteX0" fmla="*/ 0 w 990600"/>
                <a:gd name="connsiteY0" fmla="*/ 0 h 502572"/>
                <a:gd name="connsiteX1" fmla="*/ 419100 w 990600"/>
                <a:gd name="connsiteY1" fmla="*/ 0 h 502572"/>
                <a:gd name="connsiteX2" fmla="*/ 495300 w 990600"/>
                <a:gd name="connsiteY2" fmla="*/ 247650 h 502572"/>
                <a:gd name="connsiteX3" fmla="*/ 561975 w 990600"/>
                <a:gd name="connsiteY3" fmla="*/ 0 h 502572"/>
                <a:gd name="connsiteX4" fmla="*/ 990600 w 990600"/>
                <a:gd name="connsiteY4" fmla="*/ 0 h 502572"/>
                <a:gd name="connsiteX5" fmla="*/ 847219 w 990600"/>
                <a:gd name="connsiteY5" fmla="*/ 502572 h 502572"/>
                <a:gd name="connsiteX6" fmla="*/ 140620 w 990600"/>
                <a:gd name="connsiteY6" fmla="*/ 502571 h 502572"/>
                <a:gd name="connsiteX7" fmla="*/ 0 w 990600"/>
                <a:gd name="connsiteY7" fmla="*/ 0 h 502572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8125 w 990600"/>
                <a:gd name="connsiteY5" fmla="*/ 498910 h 502571"/>
                <a:gd name="connsiteX6" fmla="*/ 140620 w 990600"/>
                <a:gd name="connsiteY6" fmla="*/ 502571 h 502571"/>
                <a:gd name="connsiteX7" fmla="*/ 0 w 990600"/>
                <a:gd name="connsiteY7" fmla="*/ 0 h 502571"/>
                <a:gd name="connsiteX0" fmla="*/ 0 w 990600"/>
                <a:gd name="connsiteY0" fmla="*/ 0 h 506234"/>
                <a:gd name="connsiteX1" fmla="*/ 419100 w 990600"/>
                <a:gd name="connsiteY1" fmla="*/ 0 h 506234"/>
                <a:gd name="connsiteX2" fmla="*/ 495300 w 990600"/>
                <a:gd name="connsiteY2" fmla="*/ 247650 h 506234"/>
                <a:gd name="connsiteX3" fmla="*/ 561975 w 990600"/>
                <a:gd name="connsiteY3" fmla="*/ 0 h 506234"/>
                <a:gd name="connsiteX4" fmla="*/ 990600 w 990600"/>
                <a:gd name="connsiteY4" fmla="*/ 0 h 506234"/>
                <a:gd name="connsiteX5" fmla="*/ 850855 w 990600"/>
                <a:gd name="connsiteY5" fmla="*/ 506234 h 506234"/>
                <a:gd name="connsiteX6" fmla="*/ 140620 w 990600"/>
                <a:gd name="connsiteY6" fmla="*/ 502571 h 506234"/>
                <a:gd name="connsiteX7" fmla="*/ 0 w 990600"/>
                <a:gd name="connsiteY7" fmla="*/ 0 h 506234"/>
                <a:gd name="connsiteX0" fmla="*/ 0 w 990600"/>
                <a:gd name="connsiteY0" fmla="*/ 0 h 502572"/>
                <a:gd name="connsiteX1" fmla="*/ 419100 w 990600"/>
                <a:gd name="connsiteY1" fmla="*/ 0 h 502572"/>
                <a:gd name="connsiteX2" fmla="*/ 495300 w 990600"/>
                <a:gd name="connsiteY2" fmla="*/ 247650 h 502572"/>
                <a:gd name="connsiteX3" fmla="*/ 561975 w 990600"/>
                <a:gd name="connsiteY3" fmla="*/ 0 h 502572"/>
                <a:gd name="connsiteX4" fmla="*/ 990600 w 990600"/>
                <a:gd name="connsiteY4" fmla="*/ 0 h 502572"/>
                <a:gd name="connsiteX5" fmla="*/ 850855 w 990600"/>
                <a:gd name="connsiteY5" fmla="*/ 502572 h 502572"/>
                <a:gd name="connsiteX6" fmla="*/ 140620 w 990600"/>
                <a:gd name="connsiteY6" fmla="*/ 502571 h 502572"/>
                <a:gd name="connsiteX7" fmla="*/ 0 w 990600"/>
                <a:gd name="connsiteY7" fmla="*/ 0 h 502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90600" h="502572">
                  <a:moveTo>
                    <a:pt x="0" y="0"/>
                  </a:moveTo>
                  <a:lnTo>
                    <a:pt x="419100" y="0"/>
                  </a:lnTo>
                  <a:lnTo>
                    <a:pt x="495300" y="247650"/>
                  </a:lnTo>
                  <a:lnTo>
                    <a:pt x="561975" y="0"/>
                  </a:lnTo>
                  <a:lnTo>
                    <a:pt x="990600" y="0"/>
                  </a:lnTo>
                  <a:lnTo>
                    <a:pt x="850855" y="502572"/>
                  </a:lnTo>
                  <a:lnTo>
                    <a:pt x="140620" y="5025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Bef>
                  <a:spcPts val="1800"/>
                </a:spcBef>
                <a:spcAft>
                  <a:spcPts val="0"/>
                </a:spcAft>
              </a:pPr>
              <a:r>
                <a:rPr lang="sv-SE" sz="1200" dirty="0">
                  <a:solidFill>
                    <a:srgbClr val="0D0D0D"/>
                  </a:solidFill>
                  <a:ea typeface="Calibri"/>
                  <a:cs typeface="Times New Roman"/>
                </a:rPr>
                <a:t>+</a:t>
              </a:r>
              <a:endParaRPr lang="sv-SE" sz="1200" dirty="0">
                <a:ea typeface="Calibri"/>
                <a:cs typeface="Times New Roman"/>
              </a:endParaRPr>
            </a:p>
          </p:txBody>
        </p:sp>
        <p:sp>
          <p:nvSpPr>
            <p:cNvPr id="239" name="Rectangle 238"/>
            <p:cNvSpPr/>
            <p:nvPr/>
          </p:nvSpPr>
          <p:spPr>
            <a:xfrm>
              <a:off x="3336398" y="2827280"/>
              <a:ext cx="1244915" cy="35464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200" dirty="0" smtClean="0">
                  <a:solidFill>
                    <a:schemeClr val="tx1"/>
                  </a:solidFill>
                </a:rPr>
                <a:t>ADD/SUB logic</a:t>
              </a:r>
            </a:p>
            <a:p>
              <a:pPr algn="ctr"/>
              <a:r>
                <a:rPr lang="sv-SE" sz="1200" dirty="0" smtClean="0">
                  <a:solidFill>
                    <a:schemeClr val="tx1"/>
                  </a:solidFill>
                </a:rPr>
                <a:t>Bit P, G</a:t>
              </a:r>
              <a:endParaRPr lang="sv-SE" sz="1200" dirty="0">
                <a:solidFill>
                  <a:schemeClr val="tx1"/>
                </a:solidFill>
              </a:endParaRPr>
            </a:p>
          </p:txBody>
        </p:sp>
        <p:sp>
          <p:nvSpPr>
            <p:cNvPr id="240" name="Rectangle 239"/>
            <p:cNvSpPr/>
            <p:nvPr/>
          </p:nvSpPr>
          <p:spPr>
            <a:xfrm>
              <a:off x="3336398" y="3285293"/>
              <a:ext cx="1244915" cy="35464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r>
                <a:rPr lang="sv-SE" sz="1200" dirty="0" smtClean="0">
                  <a:solidFill>
                    <a:schemeClr val="tx1"/>
                  </a:solidFill>
                </a:rPr>
                <a:t>P</a:t>
              </a:r>
              <a:r>
                <a:rPr lang="sv-SE" sz="1200" baseline="-25000" dirty="0" smtClean="0">
                  <a:solidFill>
                    <a:schemeClr val="tx1"/>
                  </a:solidFill>
                </a:rPr>
                <a:t>24:17</a:t>
              </a:r>
              <a:endParaRPr lang="sv-SE" sz="1200" baseline="-25000" dirty="0">
                <a:solidFill>
                  <a:schemeClr val="tx1"/>
                </a:solidFill>
              </a:endParaRPr>
            </a:p>
          </p:txBody>
        </p:sp>
        <p:cxnSp>
          <p:nvCxnSpPr>
            <p:cNvPr id="241" name="Straight Connector 240"/>
            <p:cNvCxnSpPr/>
            <p:nvPr/>
          </p:nvCxnSpPr>
          <p:spPr>
            <a:xfrm flipH="1">
              <a:off x="3500888" y="3738289"/>
              <a:ext cx="153840" cy="9127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flipH="1">
              <a:off x="4259773" y="3738289"/>
              <a:ext cx="153840" cy="9127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flipH="1">
              <a:off x="2167986" y="4466182"/>
              <a:ext cx="56262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4" name="Group 243"/>
            <p:cNvGrpSpPr/>
            <p:nvPr/>
          </p:nvGrpSpPr>
          <p:grpSpPr>
            <a:xfrm>
              <a:off x="2731114" y="3960013"/>
              <a:ext cx="5739593" cy="510732"/>
              <a:chOff x="2731114" y="3978517"/>
              <a:chExt cx="5739593" cy="908897"/>
            </a:xfrm>
          </p:grpSpPr>
          <p:cxnSp>
            <p:nvCxnSpPr>
              <p:cNvPr id="264" name="Straight Connector 263"/>
              <p:cNvCxnSpPr/>
              <p:nvPr/>
            </p:nvCxnSpPr>
            <p:spPr>
              <a:xfrm>
                <a:off x="6555224" y="3980268"/>
                <a:ext cx="0" cy="907146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5" name="Straight Connector 264"/>
              <p:cNvCxnSpPr/>
              <p:nvPr/>
            </p:nvCxnSpPr>
            <p:spPr>
              <a:xfrm>
                <a:off x="8470707" y="3978519"/>
                <a:ext cx="0" cy="9071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Straight Connector 265"/>
              <p:cNvCxnSpPr/>
              <p:nvPr/>
            </p:nvCxnSpPr>
            <p:spPr>
              <a:xfrm>
                <a:off x="4639740" y="3978517"/>
                <a:ext cx="0" cy="907146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Straight Connector 266"/>
              <p:cNvCxnSpPr/>
              <p:nvPr/>
            </p:nvCxnSpPr>
            <p:spPr>
              <a:xfrm>
                <a:off x="2731114" y="3978517"/>
                <a:ext cx="0" cy="9071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45" name="Straight Connector 244"/>
            <p:cNvCxnSpPr/>
            <p:nvPr/>
          </p:nvCxnSpPr>
          <p:spPr>
            <a:xfrm>
              <a:off x="2038863" y="4558883"/>
              <a:ext cx="0" cy="43857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6" name="Freeform 245"/>
            <p:cNvSpPr/>
            <p:nvPr/>
          </p:nvSpPr>
          <p:spPr>
            <a:xfrm flipH="1">
              <a:off x="1415440" y="4151145"/>
              <a:ext cx="1244914" cy="627025"/>
            </a:xfrm>
            <a:custGeom>
              <a:avLst/>
              <a:gdLst>
                <a:gd name="connsiteX0" fmla="*/ 0 w 981075"/>
                <a:gd name="connsiteY0" fmla="*/ 9525 h 504825"/>
                <a:gd name="connsiteX1" fmla="*/ 419100 w 981075"/>
                <a:gd name="connsiteY1" fmla="*/ 9525 h 504825"/>
                <a:gd name="connsiteX2" fmla="*/ 495300 w 981075"/>
                <a:gd name="connsiteY2" fmla="*/ 257175 h 504825"/>
                <a:gd name="connsiteX3" fmla="*/ 561975 w 981075"/>
                <a:gd name="connsiteY3" fmla="*/ 9525 h 504825"/>
                <a:gd name="connsiteX4" fmla="*/ 981075 w 981075"/>
                <a:gd name="connsiteY4" fmla="*/ 0 h 504825"/>
                <a:gd name="connsiteX5" fmla="*/ 876300 w 981075"/>
                <a:gd name="connsiteY5" fmla="*/ 485775 h 504825"/>
                <a:gd name="connsiteX6" fmla="*/ 133350 w 981075"/>
                <a:gd name="connsiteY6" fmla="*/ 504825 h 504825"/>
                <a:gd name="connsiteX7" fmla="*/ 0 w 981075"/>
                <a:gd name="connsiteY7" fmla="*/ 9525 h 504825"/>
                <a:gd name="connsiteX0" fmla="*/ 0 w 981075"/>
                <a:gd name="connsiteY0" fmla="*/ 9525 h 504825"/>
                <a:gd name="connsiteX1" fmla="*/ 419100 w 981075"/>
                <a:gd name="connsiteY1" fmla="*/ 9525 h 504825"/>
                <a:gd name="connsiteX2" fmla="*/ 495300 w 981075"/>
                <a:gd name="connsiteY2" fmla="*/ 257175 h 504825"/>
                <a:gd name="connsiteX3" fmla="*/ 561975 w 981075"/>
                <a:gd name="connsiteY3" fmla="*/ 9525 h 504825"/>
                <a:gd name="connsiteX4" fmla="*/ 981075 w 981075"/>
                <a:gd name="connsiteY4" fmla="*/ 0 h 504825"/>
                <a:gd name="connsiteX5" fmla="*/ 876300 w 981075"/>
                <a:gd name="connsiteY5" fmla="*/ 504825 h 504825"/>
                <a:gd name="connsiteX6" fmla="*/ 133350 w 981075"/>
                <a:gd name="connsiteY6" fmla="*/ 504825 h 504825"/>
                <a:gd name="connsiteX7" fmla="*/ 0 w 981075"/>
                <a:gd name="connsiteY7" fmla="*/ 9525 h 504825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76300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22444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76300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8935"/>
                <a:gd name="connsiteX1" fmla="*/ 419100 w 990600"/>
                <a:gd name="connsiteY1" fmla="*/ 0 h 498935"/>
                <a:gd name="connsiteX2" fmla="*/ 495300 w 990600"/>
                <a:gd name="connsiteY2" fmla="*/ 247650 h 498935"/>
                <a:gd name="connsiteX3" fmla="*/ 561975 w 990600"/>
                <a:gd name="connsiteY3" fmla="*/ 0 h 498935"/>
                <a:gd name="connsiteX4" fmla="*/ 990600 w 990600"/>
                <a:gd name="connsiteY4" fmla="*/ 0 h 498935"/>
                <a:gd name="connsiteX5" fmla="*/ 865394 w 990600"/>
                <a:gd name="connsiteY5" fmla="*/ 498935 h 498935"/>
                <a:gd name="connsiteX6" fmla="*/ 133350 w 990600"/>
                <a:gd name="connsiteY6" fmla="*/ 495300 h 498935"/>
                <a:gd name="connsiteX7" fmla="*/ 0 w 990600"/>
                <a:gd name="connsiteY7" fmla="*/ 0 h 498935"/>
                <a:gd name="connsiteX0" fmla="*/ 0 w 990600"/>
                <a:gd name="connsiteY0" fmla="*/ 0 h 498935"/>
                <a:gd name="connsiteX1" fmla="*/ 419100 w 990600"/>
                <a:gd name="connsiteY1" fmla="*/ 0 h 498935"/>
                <a:gd name="connsiteX2" fmla="*/ 495300 w 990600"/>
                <a:gd name="connsiteY2" fmla="*/ 247650 h 498935"/>
                <a:gd name="connsiteX3" fmla="*/ 561975 w 990600"/>
                <a:gd name="connsiteY3" fmla="*/ 0 h 498935"/>
                <a:gd name="connsiteX4" fmla="*/ 990600 w 990600"/>
                <a:gd name="connsiteY4" fmla="*/ 0 h 498935"/>
                <a:gd name="connsiteX5" fmla="*/ 865394 w 990600"/>
                <a:gd name="connsiteY5" fmla="*/ 498935 h 498935"/>
                <a:gd name="connsiteX6" fmla="*/ 122444 w 990600"/>
                <a:gd name="connsiteY6" fmla="*/ 495300 h 498935"/>
                <a:gd name="connsiteX7" fmla="*/ 0 w 990600"/>
                <a:gd name="connsiteY7" fmla="*/ 0 h 498935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1665 h 495300"/>
                <a:gd name="connsiteX6" fmla="*/ 122444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4489 w 990600"/>
                <a:gd name="connsiteY5" fmla="*/ 502571 h 502571"/>
                <a:gd name="connsiteX6" fmla="*/ 122444 w 990600"/>
                <a:gd name="connsiteY6" fmla="*/ 495300 h 502571"/>
                <a:gd name="connsiteX7" fmla="*/ 0 w 990600"/>
                <a:gd name="connsiteY7" fmla="*/ 0 h 502571"/>
                <a:gd name="connsiteX0" fmla="*/ 0 w 990600"/>
                <a:gd name="connsiteY0" fmla="*/ 0 h 495301"/>
                <a:gd name="connsiteX1" fmla="*/ 419100 w 990600"/>
                <a:gd name="connsiteY1" fmla="*/ 0 h 495301"/>
                <a:gd name="connsiteX2" fmla="*/ 495300 w 990600"/>
                <a:gd name="connsiteY2" fmla="*/ 247650 h 495301"/>
                <a:gd name="connsiteX3" fmla="*/ 561975 w 990600"/>
                <a:gd name="connsiteY3" fmla="*/ 0 h 495301"/>
                <a:gd name="connsiteX4" fmla="*/ 990600 w 990600"/>
                <a:gd name="connsiteY4" fmla="*/ 0 h 495301"/>
                <a:gd name="connsiteX5" fmla="*/ 854489 w 990600"/>
                <a:gd name="connsiteY5" fmla="*/ 495301 h 495301"/>
                <a:gd name="connsiteX6" fmla="*/ 122444 w 990600"/>
                <a:gd name="connsiteY6" fmla="*/ 495300 h 495301"/>
                <a:gd name="connsiteX7" fmla="*/ 0 w 990600"/>
                <a:gd name="connsiteY7" fmla="*/ 0 h 495301"/>
                <a:gd name="connsiteX0" fmla="*/ 0 w 990600"/>
                <a:gd name="connsiteY0" fmla="*/ 0 h 495301"/>
                <a:gd name="connsiteX1" fmla="*/ 419100 w 990600"/>
                <a:gd name="connsiteY1" fmla="*/ 0 h 495301"/>
                <a:gd name="connsiteX2" fmla="*/ 495300 w 990600"/>
                <a:gd name="connsiteY2" fmla="*/ 247650 h 495301"/>
                <a:gd name="connsiteX3" fmla="*/ 561975 w 990600"/>
                <a:gd name="connsiteY3" fmla="*/ 0 h 495301"/>
                <a:gd name="connsiteX4" fmla="*/ 990600 w 990600"/>
                <a:gd name="connsiteY4" fmla="*/ 0 h 495301"/>
                <a:gd name="connsiteX5" fmla="*/ 854489 w 990600"/>
                <a:gd name="connsiteY5" fmla="*/ 495301 h 495301"/>
                <a:gd name="connsiteX6" fmla="*/ 136985 w 990600"/>
                <a:gd name="connsiteY6" fmla="*/ 495300 h 495301"/>
                <a:gd name="connsiteX7" fmla="*/ 0 w 990600"/>
                <a:gd name="connsiteY7" fmla="*/ 0 h 495301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4489 w 990600"/>
                <a:gd name="connsiteY5" fmla="*/ 495301 h 502571"/>
                <a:gd name="connsiteX6" fmla="*/ 140620 w 990600"/>
                <a:gd name="connsiteY6" fmla="*/ 502571 h 502571"/>
                <a:gd name="connsiteX7" fmla="*/ 0 w 990600"/>
                <a:gd name="connsiteY7" fmla="*/ 0 h 502571"/>
                <a:gd name="connsiteX0" fmla="*/ 0 w 990600"/>
                <a:gd name="connsiteY0" fmla="*/ 0 h 506207"/>
                <a:gd name="connsiteX1" fmla="*/ 419100 w 990600"/>
                <a:gd name="connsiteY1" fmla="*/ 0 h 506207"/>
                <a:gd name="connsiteX2" fmla="*/ 495300 w 990600"/>
                <a:gd name="connsiteY2" fmla="*/ 247650 h 506207"/>
                <a:gd name="connsiteX3" fmla="*/ 561975 w 990600"/>
                <a:gd name="connsiteY3" fmla="*/ 0 h 506207"/>
                <a:gd name="connsiteX4" fmla="*/ 990600 w 990600"/>
                <a:gd name="connsiteY4" fmla="*/ 0 h 506207"/>
                <a:gd name="connsiteX5" fmla="*/ 850854 w 990600"/>
                <a:gd name="connsiteY5" fmla="*/ 506207 h 506207"/>
                <a:gd name="connsiteX6" fmla="*/ 140620 w 990600"/>
                <a:gd name="connsiteY6" fmla="*/ 502571 h 506207"/>
                <a:gd name="connsiteX7" fmla="*/ 0 w 990600"/>
                <a:gd name="connsiteY7" fmla="*/ 0 h 506207"/>
                <a:gd name="connsiteX0" fmla="*/ 0 w 990600"/>
                <a:gd name="connsiteY0" fmla="*/ 0 h 502572"/>
                <a:gd name="connsiteX1" fmla="*/ 419100 w 990600"/>
                <a:gd name="connsiteY1" fmla="*/ 0 h 502572"/>
                <a:gd name="connsiteX2" fmla="*/ 495300 w 990600"/>
                <a:gd name="connsiteY2" fmla="*/ 247650 h 502572"/>
                <a:gd name="connsiteX3" fmla="*/ 561975 w 990600"/>
                <a:gd name="connsiteY3" fmla="*/ 0 h 502572"/>
                <a:gd name="connsiteX4" fmla="*/ 990600 w 990600"/>
                <a:gd name="connsiteY4" fmla="*/ 0 h 502572"/>
                <a:gd name="connsiteX5" fmla="*/ 847219 w 990600"/>
                <a:gd name="connsiteY5" fmla="*/ 502572 h 502572"/>
                <a:gd name="connsiteX6" fmla="*/ 140620 w 990600"/>
                <a:gd name="connsiteY6" fmla="*/ 502571 h 502572"/>
                <a:gd name="connsiteX7" fmla="*/ 0 w 990600"/>
                <a:gd name="connsiteY7" fmla="*/ 0 h 502572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8125 w 990600"/>
                <a:gd name="connsiteY5" fmla="*/ 498910 h 502571"/>
                <a:gd name="connsiteX6" fmla="*/ 140620 w 990600"/>
                <a:gd name="connsiteY6" fmla="*/ 502571 h 502571"/>
                <a:gd name="connsiteX7" fmla="*/ 0 w 990600"/>
                <a:gd name="connsiteY7" fmla="*/ 0 h 502571"/>
                <a:gd name="connsiteX0" fmla="*/ 0 w 990600"/>
                <a:gd name="connsiteY0" fmla="*/ 0 h 506234"/>
                <a:gd name="connsiteX1" fmla="*/ 419100 w 990600"/>
                <a:gd name="connsiteY1" fmla="*/ 0 h 506234"/>
                <a:gd name="connsiteX2" fmla="*/ 495300 w 990600"/>
                <a:gd name="connsiteY2" fmla="*/ 247650 h 506234"/>
                <a:gd name="connsiteX3" fmla="*/ 561975 w 990600"/>
                <a:gd name="connsiteY3" fmla="*/ 0 h 506234"/>
                <a:gd name="connsiteX4" fmla="*/ 990600 w 990600"/>
                <a:gd name="connsiteY4" fmla="*/ 0 h 506234"/>
                <a:gd name="connsiteX5" fmla="*/ 850855 w 990600"/>
                <a:gd name="connsiteY5" fmla="*/ 506234 h 506234"/>
                <a:gd name="connsiteX6" fmla="*/ 140620 w 990600"/>
                <a:gd name="connsiteY6" fmla="*/ 502571 h 506234"/>
                <a:gd name="connsiteX7" fmla="*/ 0 w 990600"/>
                <a:gd name="connsiteY7" fmla="*/ 0 h 506234"/>
                <a:gd name="connsiteX0" fmla="*/ 0 w 990600"/>
                <a:gd name="connsiteY0" fmla="*/ 0 h 502572"/>
                <a:gd name="connsiteX1" fmla="*/ 419100 w 990600"/>
                <a:gd name="connsiteY1" fmla="*/ 0 h 502572"/>
                <a:gd name="connsiteX2" fmla="*/ 495300 w 990600"/>
                <a:gd name="connsiteY2" fmla="*/ 247650 h 502572"/>
                <a:gd name="connsiteX3" fmla="*/ 561975 w 990600"/>
                <a:gd name="connsiteY3" fmla="*/ 0 h 502572"/>
                <a:gd name="connsiteX4" fmla="*/ 990600 w 990600"/>
                <a:gd name="connsiteY4" fmla="*/ 0 h 502572"/>
                <a:gd name="connsiteX5" fmla="*/ 850855 w 990600"/>
                <a:gd name="connsiteY5" fmla="*/ 502572 h 502572"/>
                <a:gd name="connsiteX6" fmla="*/ 140620 w 990600"/>
                <a:gd name="connsiteY6" fmla="*/ 502571 h 502572"/>
                <a:gd name="connsiteX7" fmla="*/ 0 w 990600"/>
                <a:gd name="connsiteY7" fmla="*/ 0 h 502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90600" h="502572">
                  <a:moveTo>
                    <a:pt x="0" y="0"/>
                  </a:moveTo>
                  <a:lnTo>
                    <a:pt x="419100" y="0"/>
                  </a:lnTo>
                  <a:lnTo>
                    <a:pt x="495300" y="247650"/>
                  </a:lnTo>
                  <a:lnTo>
                    <a:pt x="561975" y="0"/>
                  </a:lnTo>
                  <a:lnTo>
                    <a:pt x="990600" y="0"/>
                  </a:lnTo>
                  <a:lnTo>
                    <a:pt x="850855" y="502572"/>
                  </a:lnTo>
                  <a:lnTo>
                    <a:pt x="140620" y="5025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Bef>
                  <a:spcPts val="1800"/>
                </a:spcBef>
                <a:spcAft>
                  <a:spcPts val="0"/>
                </a:spcAft>
              </a:pPr>
              <a:r>
                <a:rPr lang="sv-SE" sz="1200" dirty="0" smtClean="0">
                  <a:solidFill>
                    <a:srgbClr val="0D0D0D"/>
                  </a:solidFill>
                  <a:effectLst/>
                  <a:ea typeface="Calibri"/>
                  <a:cs typeface="Times New Roman"/>
                </a:rPr>
                <a:t>+</a:t>
              </a:r>
              <a:endParaRPr lang="sv-SE" sz="12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247" name="Rectangle 246"/>
            <p:cNvSpPr/>
            <p:nvPr/>
          </p:nvSpPr>
          <p:spPr>
            <a:xfrm>
              <a:off x="1415440" y="2827280"/>
              <a:ext cx="1244914" cy="35464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200" dirty="0" smtClean="0">
                  <a:solidFill>
                    <a:schemeClr val="tx1"/>
                  </a:solidFill>
                </a:rPr>
                <a:t>ADD/SUB logic</a:t>
              </a:r>
            </a:p>
            <a:p>
              <a:pPr algn="ctr"/>
              <a:r>
                <a:rPr lang="sv-SE" sz="1200" dirty="0" smtClean="0">
                  <a:solidFill>
                    <a:schemeClr val="tx1"/>
                  </a:solidFill>
                </a:rPr>
                <a:t>Bit P, G</a:t>
              </a:r>
              <a:endParaRPr lang="sv-SE" sz="1200" dirty="0">
                <a:solidFill>
                  <a:schemeClr val="tx1"/>
                </a:solidFill>
              </a:endParaRPr>
            </a:p>
          </p:txBody>
        </p:sp>
        <p:sp>
          <p:nvSpPr>
            <p:cNvPr id="248" name="Rectangle 247"/>
            <p:cNvSpPr/>
            <p:nvPr/>
          </p:nvSpPr>
          <p:spPr>
            <a:xfrm>
              <a:off x="1415440" y="3285293"/>
              <a:ext cx="1244914" cy="35464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18000" rtlCol="0" anchor="ctr"/>
            <a:lstStyle/>
            <a:p>
              <a:r>
                <a:rPr lang="sv-SE" sz="1200" dirty="0" smtClean="0">
                  <a:solidFill>
                    <a:schemeClr val="tx1"/>
                  </a:solidFill>
                </a:rPr>
                <a:t>P</a:t>
              </a:r>
              <a:r>
                <a:rPr lang="sv-SE" sz="1200" baseline="-25000" dirty="0" smtClean="0">
                  <a:solidFill>
                    <a:schemeClr val="tx1"/>
                  </a:solidFill>
                </a:rPr>
                <a:t>32:25</a:t>
              </a:r>
              <a:endParaRPr lang="sv-SE" sz="1200" baseline="-25000" dirty="0">
                <a:solidFill>
                  <a:schemeClr val="tx1"/>
                </a:solidFill>
              </a:endParaRPr>
            </a:p>
          </p:txBody>
        </p:sp>
        <p:cxnSp>
          <p:nvCxnSpPr>
            <p:cNvPr id="249" name="Straight Connector 248"/>
            <p:cNvCxnSpPr/>
            <p:nvPr/>
          </p:nvCxnSpPr>
          <p:spPr>
            <a:xfrm flipH="1">
              <a:off x="1576251" y="3738289"/>
              <a:ext cx="153840" cy="9127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flipH="1">
              <a:off x="2328278" y="3738289"/>
              <a:ext cx="153840" cy="9127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1" name="TextBox 250"/>
            <p:cNvSpPr txBox="1"/>
            <p:nvPr/>
          </p:nvSpPr>
          <p:spPr>
            <a:xfrm>
              <a:off x="7142685" y="2338801"/>
              <a:ext cx="129715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dirty="0">
                  <a:latin typeface="+mn-lt"/>
                </a:rPr>
                <a:t>a</a:t>
              </a:r>
              <a:r>
                <a:rPr lang="sv-SE" sz="1600" baseline="-25000" dirty="0" smtClean="0">
                  <a:latin typeface="+mn-lt"/>
                </a:rPr>
                <a:t>8:1</a:t>
              </a:r>
              <a:r>
                <a:rPr lang="sv-SE" sz="1600" dirty="0" smtClean="0">
                  <a:latin typeface="+mn-lt"/>
                </a:rPr>
                <a:t>            b</a:t>
              </a:r>
              <a:r>
                <a:rPr lang="sv-SE" sz="1600" baseline="-25000" dirty="0" smtClean="0">
                  <a:latin typeface="+mn-lt"/>
                </a:rPr>
                <a:t>8:1</a:t>
              </a:r>
              <a:endParaRPr lang="sv-SE" sz="1600" dirty="0">
                <a:latin typeface="+mn-lt"/>
              </a:endParaRPr>
            </a:p>
          </p:txBody>
        </p:sp>
        <p:sp>
          <p:nvSpPr>
            <p:cNvPr id="252" name="TextBox 251"/>
            <p:cNvSpPr txBox="1"/>
            <p:nvPr/>
          </p:nvSpPr>
          <p:spPr>
            <a:xfrm>
              <a:off x="5215839" y="2338801"/>
              <a:ext cx="129554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dirty="0">
                  <a:latin typeface="+mn-lt"/>
                </a:rPr>
                <a:t>a</a:t>
              </a:r>
              <a:r>
                <a:rPr lang="sv-SE" sz="1600" baseline="-25000" dirty="0" smtClean="0">
                  <a:latin typeface="+mn-lt"/>
                </a:rPr>
                <a:t>16:9</a:t>
              </a:r>
              <a:r>
                <a:rPr lang="sv-SE" sz="1600" dirty="0" smtClean="0">
                  <a:latin typeface="+mn-lt"/>
                </a:rPr>
                <a:t>         b</a:t>
              </a:r>
              <a:r>
                <a:rPr lang="sv-SE" sz="1600" baseline="-25000" dirty="0" smtClean="0">
                  <a:latin typeface="+mn-lt"/>
                </a:rPr>
                <a:t>16:9</a:t>
              </a:r>
              <a:endParaRPr lang="sv-SE" sz="1600" dirty="0">
                <a:latin typeface="+mn-lt"/>
              </a:endParaRPr>
            </a:p>
          </p:txBody>
        </p:sp>
        <p:sp>
          <p:nvSpPr>
            <p:cNvPr id="253" name="TextBox 252"/>
            <p:cNvSpPr txBox="1"/>
            <p:nvPr/>
          </p:nvSpPr>
          <p:spPr>
            <a:xfrm>
              <a:off x="3293058" y="2338801"/>
              <a:ext cx="135485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dirty="0" smtClean="0">
                  <a:latin typeface="+mn-lt"/>
                </a:rPr>
                <a:t>a</a:t>
              </a:r>
              <a:r>
                <a:rPr lang="sv-SE" sz="1600" baseline="-25000" dirty="0" smtClean="0">
                  <a:latin typeface="+mn-lt"/>
                </a:rPr>
                <a:t>24:17  </a:t>
              </a:r>
              <a:r>
                <a:rPr lang="sv-SE" sz="1600" dirty="0" smtClean="0">
                  <a:latin typeface="+mn-lt"/>
                </a:rPr>
                <a:t>      b</a:t>
              </a:r>
              <a:r>
                <a:rPr lang="sv-SE" sz="1600" baseline="-25000" dirty="0" smtClean="0">
                  <a:latin typeface="+mn-lt"/>
                </a:rPr>
                <a:t>24:17</a:t>
              </a:r>
              <a:endParaRPr lang="sv-SE" sz="1600" dirty="0">
                <a:latin typeface="+mn-lt"/>
              </a:endParaRPr>
            </a:p>
          </p:txBody>
        </p:sp>
        <p:sp>
          <p:nvSpPr>
            <p:cNvPr id="254" name="TextBox 253"/>
            <p:cNvSpPr txBox="1"/>
            <p:nvPr/>
          </p:nvSpPr>
          <p:spPr>
            <a:xfrm>
              <a:off x="1321194" y="2338801"/>
              <a:ext cx="143340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dirty="0">
                  <a:latin typeface="+mn-lt"/>
                </a:rPr>
                <a:t>a</a:t>
              </a:r>
              <a:r>
                <a:rPr lang="sv-SE" sz="1600" baseline="-25000" dirty="0" smtClean="0">
                  <a:latin typeface="+mn-lt"/>
                </a:rPr>
                <a:t>32:25</a:t>
              </a:r>
              <a:r>
                <a:rPr lang="sv-SE" sz="1600" dirty="0" smtClean="0">
                  <a:latin typeface="+mn-lt"/>
                </a:rPr>
                <a:t>         b</a:t>
              </a:r>
              <a:r>
                <a:rPr lang="sv-SE" sz="1600" baseline="-25000" dirty="0" smtClean="0">
                  <a:latin typeface="+mn-lt"/>
                </a:rPr>
                <a:t>32:25</a:t>
              </a:r>
              <a:endParaRPr lang="sv-SE" sz="1600" dirty="0">
                <a:latin typeface="+mn-lt"/>
              </a:endParaRPr>
            </a:p>
          </p:txBody>
        </p:sp>
        <p:sp>
          <p:nvSpPr>
            <p:cNvPr id="255" name="TextBox 254"/>
            <p:cNvSpPr txBox="1"/>
            <p:nvPr/>
          </p:nvSpPr>
          <p:spPr>
            <a:xfrm>
              <a:off x="7424402" y="4914444"/>
              <a:ext cx="72487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dirty="0" smtClean="0">
                  <a:latin typeface="+mn-lt"/>
                </a:rPr>
                <a:t>Sum</a:t>
              </a:r>
              <a:r>
                <a:rPr lang="sv-SE" sz="1600" baseline="-25000" dirty="0" smtClean="0">
                  <a:latin typeface="+mn-lt"/>
                </a:rPr>
                <a:t>8:1</a:t>
              </a:r>
              <a:endParaRPr lang="sv-SE" sz="1600" dirty="0">
                <a:latin typeface="+mn-lt"/>
              </a:endParaRPr>
            </a:p>
          </p:txBody>
        </p:sp>
        <p:sp>
          <p:nvSpPr>
            <p:cNvPr id="256" name="TextBox 255"/>
            <p:cNvSpPr txBox="1"/>
            <p:nvPr/>
          </p:nvSpPr>
          <p:spPr>
            <a:xfrm>
              <a:off x="5478619" y="4914444"/>
              <a:ext cx="79380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dirty="0" smtClean="0">
                  <a:latin typeface="+mn-lt"/>
                </a:rPr>
                <a:t>Sum</a:t>
              </a:r>
              <a:r>
                <a:rPr lang="sv-SE" sz="1600" baseline="-25000" dirty="0" smtClean="0">
                  <a:latin typeface="+mn-lt"/>
                </a:rPr>
                <a:t>16:9</a:t>
              </a:r>
              <a:endParaRPr lang="sv-SE" sz="1600" dirty="0">
                <a:latin typeface="+mn-lt"/>
              </a:endParaRPr>
            </a:p>
          </p:txBody>
        </p:sp>
        <p:sp>
          <p:nvSpPr>
            <p:cNvPr id="257" name="TextBox 256"/>
            <p:cNvSpPr txBox="1"/>
            <p:nvPr/>
          </p:nvSpPr>
          <p:spPr>
            <a:xfrm>
              <a:off x="3527487" y="4914444"/>
              <a:ext cx="86273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dirty="0" smtClean="0">
                  <a:latin typeface="+mn-lt"/>
                </a:rPr>
                <a:t>Sum</a:t>
              </a:r>
              <a:r>
                <a:rPr lang="sv-SE" sz="1600" baseline="-25000" dirty="0" smtClean="0">
                  <a:latin typeface="+mn-lt"/>
                </a:rPr>
                <a:t>24:17</a:t>
              </a:r>
              <a:endParaRPr lang="sv-SE" sz="1600" dirty="0">
                <a:latin typeface="+mn-lt"/>
              </a:endParaRPr>
            </a:p>
          </p:txBody>
        </p:sp>
        <p:sp>
          <p:nvSpPr>
            <p:cNvPr id="258" name="TextBox 257"/>
            <p:cNvSpPr txBox="1"/>
            <p:nvPr/>
          </p:nvSpPr>
          <p:spPr>
            <a:xfrm>
              <a:off x="1606529" y="4914444"/>
              <a:ext cx="86273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dirty="0" smtClean="0">
                  <a:latin typeface="+mn-lt"/>
                </a:rPr>
                <a:t>Sum</a:t>
              </a:r>
              <a:r>
                <a:rPr lang="sv-SE" sz="1600" baseline="-25000" dirty="0" smtClean="0">
                  <a:latin typeface="+mn-lt"/>
                </a:rPr>
                <a:t>32:25</a:t>
              </a:r>
              <a:endParaRPr lang="sv-SE" sz="1600" dirty="0">
                <a:latin typeface="+mn-lt"/>
              </a:endParaRPr>
            </a:p>
          </p:txBody>
        </p:sp>
        <p:sp>
          <p:nvSpPr>
            <p:cNvPr id="259" name="Trapezoid 258"/>
            <p:cNvSpPr/>
            <p:nvPr/>
          </p:nvSpPr>
          <p:spPr>
            <a:xfrm rot="16200000">
              <a:off x="697868" y="4021905"/>
              <a:ext cx="905868" cy="379356"/>
            </a:xfrm>
            <a:prstGeom prst="trapezoid">
              <a:avLst>
                <a:gd name="adj" fmla="val 34038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tIns="216000" rtlCol="0" anchor="ctr" anchorCtr="1"/>
            <a:lstStyle/>
            <a:p>
              <a:pPr algn="ctr"/>
              <a:r>
                <a:rPr lang="sv-SE" sz="1400" dirty="0" smtClean="0">
                  <a:solidFill>
                    <a:schemeClr val="tx1"/>
                  </a:solidFill>
                </a:rPr>
                <a:t>1</a:t>
              </a:r>
            </a:p>
            <a:p>
              <a:pPr algn="ctr"/>
              <a:endParaRPr lang="sv-SE" sz="1400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sv-SE" sz="1400" dirty="0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260" name="Trapezoid 259"/>
            <p:cNvSpPr/>
            <p:nvPr/>
          </p:nvSpPr>
          <p:spPr>
            <a:xfrm rot="16200000">
              <a:off x="2606495" y="4021905"/>
              <a:ext cx="905868" cy="379356"/>
            </a:xfrm>
            <a:prstGeom prst="trapezoid">
              <a:avLst>
                <a:gd name="adj" fmla="val 34038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tIns="216000" rtlCol="0" anchor="ctr" anchorCtr="1"/>
            <a:lstStyle/>
            <a:p>
              <a:pPr algn="ctr"/>
              <a:r>
                <a:rPr lang="sv-SE" sz="1400" dirty="0" smtClean="0">
                  <a:solidFill>
                    <a:schemeClr val="tx1"/>
                  </a:solidFill>
                </a:rPr>
                <a:t>1</a:t>
              </a:r>
            </a:p>
            <a:p>
              <a:pPr algn="ctr"/>
              <a:endParaRPr lang="sv-SE" sz="1400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sv-SE" sz="1400" dirty="0" smtClean="0">
                  <a:solidFill>
                    <a:schemeClr val="tx1"/>
                  </a:solidFill>
                </a:rPr>
                <a:t>0</a:t>
              </a:r>
              <a:endParaRPr lang="sv-SE" sz="1400" dirty="0">
                <a:solidFill>
                  <a:schemeClr val="tx1"/>
                </a:solidFill>
              </a:endParaRPr>
            </a:p>
          </p:txBody>
        </p:sp>
        <p:cxnSp>
          <p:nvCxnSpPr>
            <p:cNvPr id="261" name="Straight Connector 260"/>
            <p:cNvCxnSpPr/>
            <p:nvPr/>
          </p:nvCxnSpPr>
          <p:spPr>
            <a:xfrm flipH="1">
              <a:off x="6554723" y="4211582"/>
              <a:ext cx="45224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2" name="Trapezoid 261"/>
            <p:cNvSpPr/>
            <p:nvPr/>
          </p:nvSpPr>
          <p:spPr>
            <a:xfrm rot="16200000">
              <a:off x="6430604" y="4021905"/>
              <a:ext cx="905868" cy="379356"/>
            </a:xfrm>
            <a:prstGeom prst="trapezoid">
              <a:avLst>
                <a:gd name="adj" fmla="val 34038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tIns="216000" rtlCol="0" anchor="ctr" anchorCtr="1"/>
            <a:lstStyle/>
            <a:p>
              <a:pPr algn="ctr"/>
              <a:r>
                <a:rPr lang="sv-SE" sz="1400" dirty="0" smtClean="0">
                  <a:solidFill>
                    <a:schemeClr val="tx1"/>
                  </a:solidFill>
                </a:rPr>
                <a:t>1</a:t>
              </a:r>
            </a:p>
            <a:p>
              <a:pPr algn="ctr"/>
              <a:endParaRPr lang="sv-SE" sz="1400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sv-SE" sz="1400" dirty="0" smtClean="0">
                  <a:solidFill>
                    <a:schemeClr val="tx1"/>
                  </a:solidFill>
                </a:rPr>
                <a:t>0</a:t>
              </a:r>
              <a:endParaRPr lang="sv-SE" sz="1400" dirty="0">
                <a:solidFill>
                  <a:schemeClr val="tx1"/>
                </a:solidFill>
              </a:endParaRPr>
            </a:p>
          </p:txBody>
        </p:sp>
        <p:sp>
          <p:nvSpPr>
            <p:cNvPr id="263" name="Trapezoid 262"/>
            <p:cNvSpPr/>
            <p:nvPr/>
          </p:nvSpPr>
          <p:spPr>
            <a:xfrm rot="16200000">
              <a:off x="4515121" y="4021906"/>
              <a:ext cx="905868" cy="379356"/>
            </a:xfrm>
            <a:prstGeom prst="trapezoid">
              <a:avLst>
                <a:gd name="adj" fmla="val 34038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tIns="216000" rtlCol="0" anchor="ctr" anchorCtr="1"/>
            <a:lstStyle/>
            <a:p>
              <a:pPr algn="ctr"/>
              <a:r>
                <a:rPr lang="sv-SE" sz="1400" dirty="0">
                  <a:solidFill>
                    <a:schemeClr val="tx1"/>
                  </a:solidFill>
                </a:rPr>
                <a:t>1</a:t>
              </a:r>
              <a:endParaRPr lang="sv-SE" sz="1400" dirty="0" smtClean="0">
                <a:solidFill>
                  <a:schemeClr val="tx1"/>
                </a:solidFill>
              </a:endParaRPr>
            </a:p>
            <a:p>
              <a:pPr algn="ctr"/>
              <a:endParaRPr lang="sv-SE" sz="1400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sv-SE" sz="1400" dirty="0">
                  <a:solidFill>
                    <a:schemeClr val="tx1"/>
                  </a:solidFill>
                </a:rPr>
                <a:t>0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32-bit carry skip adder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938893"/>
          </a:xfrm>
        </p:spPr>
        <p:txBody>
          <a:bodyPr>
            <a:normAutofit/>
          </a:bodyPr>
          <a:lstStyle/>
          <a:p>
            <a:r>
              <a:rPr lang="sv-SE" sz="2400" dirty="0" smtClean="0"/>
              <a:t>Identify worst-case propagation delay for 32-bit adder!</a:t>
            </a:r>
          </a:p>
          <a:p>
            <a:r>
              <a:rPr lang="sv-SE" sz="2400" dirty="0" smtClean="0"/>
              <a:t>For N-bit adder built with </a:t>
            </a:r>
            <a:r>
              <a:rPr lang="sv-SE" sz="2400" i="1" dirty="0" smtClean="0"/>
              <a:t>k n</a:t>
            </a:r>
            <a:r>
              <a:rPr lang="sv-SE" sz="2400" dirty="0" smtClean="0"/>
              <a:t>-bit blocks!</a:t>
            </a:r>
            <a:endParaRPr lang="sv-SE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October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Integrated Circuit Design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52F0C-4AC5-4050-9EBA-5E783D39DD34}" type="slidenum">
              <a:rPr lang="en-US" smtClean="0"/>
              <a:t>4</a:t>
            </a:fld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2831780" y="5517547"/>
            <a:ext cx="34804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dirty="0" smtClean="0"/>
              <a:t>Determine the worst case delay!</a:t>
            </a:r>
            <a:endParaRPr lang="sv-SE" dirty="0"/>
          </a:p>
        </p:txBody>
      </p:sp>
      <p:grpSp>
        <p:nvGrpSpPr>
          <p:cNvPr id="416" name="Group 415"/>
          <p:cNvGrpSpPr/>
          <p:nvPr/>
        </p:nvGrpSpPr>
        <p:grpSpPr>
          <a:xfrm>
            <a:off x="8085728" y="3359223"/>
            <a:ext cx="775570" cy="338554"/>
            <a:chOff x="8085728" y="3359223"/>
            <a:chExt cx="775570" cy="338554"/>
          </a:xfrm>
        </p:grpSpPr>
        <p:cxnSp>
          <p:nvCxnSpPr>
            <p:cNvPr id="88" name="Straight Connector 87"/>
            <p:cNvCxnSpPr/>
            <p:nvPr/>
          </p:nvCxnSpPr>
          <p:spPr>
            <a:xfrm flipH="1">
              <a:off x="8085728" y="3528500"/>
              <a:ext cx="468000" cy="0"/>
            </a:xfrm>
            <a:prstGeom prst="line">
              <a:avLst/>
            </a:prstGeom>
            <a:ln w="9525">
              <a:solidFill>
                <a:srgbClr val="0070C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TextBox 89"/>
            <p:cNvSpPr txBox="1"/>
            <p:nvPr/>
          </p:nvSpPr>
          <p:spPr>
            <a:xfrm>
              <a:off x="8466638" y="3359223"/>
              <a:ext cx="39466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i="1" dirty="0" smtClean="0">
                  <a:latin typeface="+mn-lt"/>
                </a:rPr>
                <a:t>t</a:t>
              </a:r>
              <a:r>
                <a:rPr lang="sv-SE" sz="1600" i="1" baseline="-25000" dirty="0" smtClean="0">
                  <a:latin typeface="+mn-lt"/>
                </a:rPr>
                <a:t>pg</a:t>
              </a:r>
              <a:endParaRPr lang="sv-SE" sz="1600" i="1" dirty="0">
                <a:latin typeface="+mn-lt"/>
              </a:endParaRPr>
            </a:p>
          </p:txBody>
        </p:sp>
      </p:grpSp>
      <p:grpSp>
        <p:nvGrpSpPr>
          <p:cNvPr id="372" name="Group 371"/>
          <p:cNvGrpSpPr/>
          <p:nvPr/>
        </p:nvGrpSpPr>
        <p:grpSpPr>
          <a:xfrm>
            <a:off x="1209492" y="4698000"/>
            <a:ext cx="6881064" cy="112362"/>
            <a:chOff x="1466400" y="4828038"/>
            <a:chExt cx="6881064" cy="112362"/>
          </a:xfrm>
        </p:grpSpPr>
        <p:sp>
          <p:nvSpPr>
            <p:cNvPr id="340" name="Oval 339"/>
            <p:cNvSpPr>
              <a:spLocks noChangeAspect="1"/>
            </p:cNvSpPr>
            <p:nvPr/>
          </p:nvSpPr>
          <p:spPr>
            <a:xfrm>
              <a:off x="8087064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41" name="Oval 340"/>
            <p:cNvSpPr>
              <a:spLocks noChangeAspect="1"/>
            </p:cNvSpPr>
            <p:nvPr/>
          </p:nvSpPr>
          <p:spPr>
            <a:xfrm>
              <a:off x="7799064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42" name="Oval 341"/>
            <p:cNvSpPr>
              <a:spLocks noChangeAspect="1"/>
            </p:cNvSpPr>
            <p:nvPr/>
          </p:nvSpPr>
          <p:spPr>
            <a:xfrm>
              <a:off x="7943064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43" name="Oval 342"/>
            <p:cNvSpPr>
              <a:spLocks noChangeAspect="1"/>
            </p:cNvSpPr>
            <p:nvPr/>
          </p:nvSpPr>
          <p:spPr>
            <a:xfrm>
              <a:off x="7511064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44" name="Oval 343"/>
            <p:cNvSpPr>
              <a:spLocks noChangeAspect="1"/>
            </p:cNvSpPr>
            <p:nvPr/>
          </p:nvSpPr>
          <p:spPr>
            <a:xfrm>
              <a:off x="7655064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45" name="Oval 344"/>
            <p:cNvSpPr>
              <a:spLocks noChangeAspect="1"/>
            </p:cNvSpPr>
            <p:nvPr/>
          </p:nvSpPr>
          <p:spPr>
            <a:xfrm>
              <a:off x="7223064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46" name="Oval 345"/>
            <p:cNvSpPr>
              <a:spLocks noChangeAspect="1"/>
            </p:cNvSpPr>
            <p:nvPr/>
          </p:nvSpPr>
          <p:spPr>
            <a:xfrm>
              <a:off x="7367064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47" name="Oval 346"/>
            <p:cNvSpPr>
              <a:spLocks noChangeAspect="1"/>
            </p:cNvSpPr>
            <p:nvPr/>
          </p:nvSpPr>
          <p:spPr>
            <a:xfrm>
              <a:off x="6175431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48" name="Oval 347"/>
            <p:cNvSpPr>
              <a:spLocks noChangeAspect="1"/>
            </p:cNvSpPr>
            <p:nvPr/>
          </p:nvSpPr>
          <p:spPr>
            <a:xfrm>
              <a:off x="6319431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49" name="Oval 348"/>
            <p:cNvSpPr>
              <a:spLocks noChangeAspect="1"/>
            </p:cNvSpPr>
            <p:nvPr/>
          </p:nvSpPr>
          <p:spPr>
            <a:xfrm>
              <a:off x="5887431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50" name="Oval 349"/>
            <p:cNvSpPr>
              <a:spLocks noChangeAspect="1"/>
            </p:cNvSpPr>
            <p:nvPr/>
          </p:nvSpPr>
          <p:spPr>
            <a:xfrm>
              <a:off x="6031431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51" name="Oval 350"/>
            <p:cNvSpPr>
              <a:spLocks noChangeAspect="1"/>
            </p:cNvSpPr>
            <p:nvPr/>
          </p:nvSpPr>
          <p:spPr>
            <a:xfrm>
              <a:off x="5599431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52" name="Oval 351"/>
            <p:cNvSpPr>
              <a:spLocks noChangeAspect="1"/>
            </p:cNvSpPr>
            <p:nvPr/>
          </p:nvSpPr>
          <p:spPr>
            <a:xfrm>
              <a:off x="5743431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53" name="Oval 352"/>
            <p:cNvSpPr>
              <a:spLocks noChangeAspect="1"/>
            </p:cNvSpPr>
            <p:nvPr/>
          </p:nvSpPr>
          <p:spPr>
            <a:xfrm>
              <a:off x="5311431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54" name="Oval 353"/>
            <p:cNvSpPr>
              <a:spLocks noChangeAspect="1"/>
            </p:cNvSpPr>
            <p:nvPr/>
          </p:nvSpPr>
          <p:spPr>
            <a:xfrm>
              <a:off x="5455431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55" name="Oval 354"/>
            <p:cNvSpPr>
              <a:spLocks noChangeAspect="1"/>
            </p:cNvSpPr>
            <p:nvPr/>
          </p:nvSpPr>
          <p:spPr>
            <a:xfrm>
              <a:off x="4250742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56" name="Oval 355"/>
            <p:cNvSpPr>
              <a:spLocks noChangeAspect="1"/>
            </p:cNvSpPr>
            <p:nvPr/>
          </p:nvSpPr>
          <p:spPr>
            <a:xfrm>
              <a:off x="4394742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57" name="Oval 356"/>
            <p:cNvSpPr>
              <a:spLocks noChangeAspect="1"/>
            </p:cNvSpPr>
            <p:nvPr/>
          </p:nvSpPr>
          <p:spPr>
            <a:xfrm>
              <a:off x="3962742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58" name="Oval 357"/>
            <p:cNvSpPr>
              <a:spLocks noChangeAspect="1"/>
            </p:cNvSpPr>
            <p:nvPr/>
          </p:nvSpPr>
          <p:spPr>
            <a:xfrm>
              <a:off x="4106742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59" name="Oval 358"/>
            <p:cNvSpPr>
              <a:spLocks noChangeAspect="1"/>
            </p:cNvSpPr>
            <p:nvPr/>
          </p:nvSpPr>
          <p:spPr>
            <a:xfrm>
              <a:off x="3674742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60" name="Oval 359"/>
            <p:cNvSpPr>
              <a:spLocks noChangeAspect="1"/>
            </p:cNvSpPr>
            <p:nvPr/>
          </p:nvSpPr>
          <p:spPr>
            <a:xfrm>
              <a:off x="3818742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61" name="Oval 360"/>
            <p:cNvSpPr>
              <a:spLocks noChangeAspect="1"/>
            </p:cNvSpPr>
            <p:nvPr/>
          </p:nvSpPr>
          <p:spPr>
            <a:xfrm>
              <a:off x="3386742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62" name="Oval 361"/>
            <p:cNvSpPr>
              <a:spLocks noChangeAspect="1"/>
            </p:cNvSpPr>
            <p:nvPr/>
          </p:nvSpPr>
          <p:spPr>
            <a:xfrm>
              <a:off x="3530742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63" name="Oval 362"/>
            <p:cNvSpPr>
              <a:spLocks noChangeAspect="1"/>
            </p:cNvSpPr>
            <p:nvPr/>
          </p:nvSpPr>
          <p:spPr>
            <a:xfrm>
              <a:off x="2330400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64" name="Oval 363"/>
            <p:cNvSpPr>
              <a:spLocks noChangeAspect="1"/>
            </p:cNvSpPr>
            <p:nvPr/>
          </p:nvSpPr>
          <p:spPr>
            <a:xfrm>
              <a:off x="2474400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65" name="Oval 364"/>
            <p:cNvSpPr>
              <a:spLocks noChangeAspect="1"/>
            </p:cNvSpPr>
            <p:nvPr/>
          </p:nvSpPr>
          <p:spPr>
            <a:xfrm>
              <a:off x="2042400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66" name="Oval 365"/>
            <p:cNvSpPr>
              <a:spLocks noChangeAspect="1"/>
            </p:cNvSpPr>
            <p:nvPr/>
          </p:nvSpPr>
          <p:spPr>
            <a:xfrm>
              <a:off x="2186400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67" name="Oval 366"/>
            <p:cNvSpPr>
              <a:spLocks noChangeAspect="1"/>
            </p:cNvSpPr>
            <p:nvPr/>
          </p:nvSpPr>
          <p:spPr>
            <a:xfrm>
              <a:off x="1754400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68" name="Oval 367"/>
            <p:cNvSpPr>
              <a:spLocks noChangeAspect="1"/>
            </p:cNvSpPr>
            <p:nvPr/>
          </p:nvSpPr>
          <p:spPr>
            <a:xfrm>
              <a:off x="1898400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69" name="Oval 368"/>
            <p:cNvSpPr>
              <a:spLocks noChangeAspect="1"/>
            </p:cNvSpPr>
            <p:nvPr/>
          </p:nvSpPr>
          <p:spPr>
            <a:xfrm>
              <a:off x="1466400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70" name="Oval 369"/>
            <p:cNvSpPr>
              <a:spLocks noChangeAspect="1"/>
            </p:cNvSpPr>
            <p:nvPr/>
          </p:nvSpPr>
          <p:spPr>
            <a:xfrm>
              <a:off x="1610400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71" name="Oval 370"/>
            <p:cNvSpPr>
              <a:spLocks noChangeAspect="1"/>
            </p:cNvSpPr>
            <p:nvPr/>
          </p:nvSpPr>
          <p:spPr>
            <a:xfrm>
              <a:off x="8239464" y="4828038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389" name="Oval 388"/>
          <p:cNvSpPr>
            <a:spLocks noChangeAspect="1"/>
          </p:cNvSpPr>
          <p:nvPr/>
        </p:nvSpPr>
        <p:spPr>
          <a:xfrm>
            <a:off x="7580133" y="5141562"/>
            <a:ext cx="108000" cy="108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90" name="Oval 389"/>
          <p:cNvSpPr>
            <a:spLocks noChangeAspect="1"/>
          </p:cNvSpPr>
          <p:nvPr/>
        </p:nvSpPr>
        <p:spPr>
          <a:xfrm>
            <a:off x="5668500" y="5141562"/>
            <a:ext cx="108000" cy="108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91" name="Oval 390"/>
          <p:cNvSpPr>
            <a:spLocks noChangeAspect="1"/>
          </p:cNvSpPr>
          <p:nvPr/>
        </p:nvSpPr>
        <p:spPr>
          <a:xfrm>
            <a:off x="3752520" y="5141562"/>
            <a:ext cx="108000" cy="108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92" name="Oval 391"/>
          <p:cNvSpPr>
            <a:spLocks noChangeAspect="1"/>
          </p:cNvSpPr>
          <p:nvPr/>
        </p:nvSpPr>
        <p:spPr>
          <a:xfrm>
            <a:off x="1832178" y="5141562"/>
            <a:ext cx="108000" cy="108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395" name="Group 394"/>
          <p:cNvGrpSpPr/>
          <p:nvPr/>
        </p:nvGrpSpPr>
        <p:grpSpPr>
          <a:xfrm>
            <a:off x="1200783" y="4691598"/>
            <a:ext cx="6886239" cy="588750"/>
            <a:chOff x="1200783" y="4691598"/>
            <a:chExt cx="6886239" cy="588750"/>
          </a:xfrm>
        </p:grpSpPr>
        <p:sp>
          <p:nvSpPr>
            <p:cNvPr id="292" name="Oval 291"/>
            <p:cNvSpPr>
              <a:spLocks noChangeAspect="1"/>
            </p:cNvSpPr>
            <p:nvPr/>
          </p:nvSpPr>
          <p:spPr>
            <a:xfrm>
              <a:off x="5909814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93" name="Oval 292"/>
            <p:cNvSpPr>
              <a:spLocks noChangeAspect="1"/>
            </p:cNvSpPr>
            <p:nvPr/>
          </p:nvSpPr>
          <p:spPr>
            <a:xfrm>
              <a:off x="6053814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94" name="Oval 293"/>
            <p:cNvSpPr>
              <a:spLocks noChangeAspect="1"/>
            </p:cNvSpPr>
            <p:nvPr/>
          </p:nvSpPr>
          <p:spPr>
            <a:xfrm>
              <a:off x="5621814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95" name="Oval 294"/>
            <p:cNvSpPr>
              <a:spLocks noChangeAspect="1"/>
            </p:cNvSpPr>
            <p:nvPr/>
          </p:nvSpPr>
          <p:spPr>
            <a:xfrm>
              <a:off x="5765814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96" name="Oval 295"/>
            <p:cNvSpPr>
              <a:spLocks noChangeAspect="1"/>
            </p:cNvSpPr>
            <p:nvPr/>
          </p:nvSpPr>
          <p:spPr>
            <a:xfrm>
              <a:off x="5333814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97" name="Oval 296"/>
            <p:cNvSpPr>
              <a:spLocks noChangeAspect="1"/>
            </p:cNvSpPr>
            <p:nvPr/>
          </p:nvSpPr>
          <p:spPr>
            <a:xfrm>
              <a:off x="5477814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98" name="Oval 297"/>
            <p:cNvSpPr>
              <a:spLocks noChangeAspect="1"/>
            </p:cNvSpPr>
            <p:nvPr/>
          </p:nvSpPr>
          <p:spPr>
            <a:xfrm>
              <a:off x="5045814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99" name="Oval 298"/>
            <p:cNvSpPr>
              <a:spLocks noChangeAspect="1"/>
            </p:cNvSpPr>
            <p:nvPr/>
          </p:nvSpPr>
          <p:spPr>
            <a:xfrm>
              <a:off x="5189814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00" name="Oval 299"/>
            <p:cNvSpPr>
              <a:spLocks noChangeAspect="1"/>
            </p:cNvSpPr>
            <p:nvPr/>
          </p:nvSpPr>
          <p:spPr>
            <a:xfrm>
              <a:off x="3985125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01" name="Oval 300"/>
            <p:cNvSpPr>
              <a:spLocks noChangeAspect="1"/>
            </p:cNvSpPr>
            <p:nvPr/>
          </p:nvSpPr>
          <p:spPr>
            <a:xfrm>
              <a:off x="4129125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02" name="Oval 301"/>
            <p:cNvSpPr>
              <a:spLocks noChangeAspect="1"/>
            </p:cNvSpPr>
            <p:nvPr/>
          </p:nvSpPr>
          <p:spPr>
            <a:xfrm>
              <a:off x="3697125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03" name="Oval 302"/>
            <p:cNvSpPr>
              <a:spLocks noChangeAspect="1"/>
            </p:cNvSpPr>
            <p:nvPr/>
          </p:nvSpPr>
          <p:spPr>
            <a:xfrm>
              <a:off x="3841125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04" name="Oval 303"/>
            <p:cNvSpPr>
              <a:spLocks noChangeAspect="1"/>
            </p:cNvSpPr>
            <p:nvPr/>
          </p:nvSpPr>
          <p:spPr>
            <a:xfrm>
              <a:off x="3409125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05" name="Oval 304"/>
            <p:cNvSpPr>
              <a:spLocks noChangeAspect="1"/>
            </p:cNvSpPr>
            <p:nvPr/>
          </p:nvSpPr>
          <p:spPr>
            <a:xfrm>
              <a:off x="3553125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06" name="Oval 305"/>
            <p:cNvSpPr>
              <a:spLocks noChangeAspect="1"/>
            </p:cNvSpPr>
            <p:nvPr/>
          </p:nvSpPr>
          <p:spPr>
            <a:xfrm>
              <a:off x="3121125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07" name="Oval 306"/>
            <p:cNvSpPr>
              <a:spLocks noChangeAspect="1"/>
            </p:cNvSpPr>
            <p:nvPr/>
          </p:nvSpPr>
          <p:spPr>
            <a:xfrm>
              <a:off x="3265125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08" name="Oval 307"/>
            <p:cNvSpPr>
              <a:spLocks noChangeAspect="1"/>
            </p:cNvSpPr>
            <p:nvPr/>
          </p:nvSpPr>
          <p:spPr>
            <a:xfrm>
              <a:off x="2064783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09" name="Oval 308"/>
            <p:cNvSpPr>
              <a:spLocks noChangeAspect="1"/>
            </p:cNvSpPr>
            <p:nvPr/>
          </p:nvSpPr>
          <p:spPr>
            <a:xfrm>
              <a:off x="2208783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10" name="Oval 309"/>
            <p:cNvSpPr>
              <a:spLocks noChangeAspect="1"/>
            </p:cNvSpPr>
            <p:nvPr/>
          </p:nvSpPr>
          <p:spPr>
            <a:xfrm>
              <a:off x="1776783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11" name="Oval 310"/>
            <p:cNvSpPr>
              <a:spLocks noChangeAspect="1"/>
            </p:cNvSpPr>
            <p:nvPr/>
          </p:nvSpPr>
          <p:spPr>
            <a:xfrm>
              <a:off x="1920783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12" name="Oval 311"/>
            <p:cNvSpPr>
              <a:spLocks noChangeAspect="1"/>
            </p:cNvSpPr>
            <p:nvPr/>
          </p:nvSpPr>
          <p:spPr>
            <a:xfrm>
              <a:off x="1488783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13" name="Oval 312"/>
            <p:cNvSpPr>
              <a:spLocks noChangeAspect="1"/>
            </p:cNvSpPr>
            <p:nvPr/>
          </p:nvSpPr>
          <p:spPr>
            <a:xfrm>
              <a:off x="1632783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14" name="Oval 313"/>
            <p:cNvSpPr>
              <a:spLocks noChangeAspect="1"/>
            </p:cNvSpPr>
            <p:nvPr/>
          </p:nvSpPr>
          <p:spPr>
            <a:xfrm>
              <a:off x="1200783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15" name="Oval 314"/>
            <p:cNvSpPr>
              <a:spLocks noChangeAspect="1"/>
            </p:cNvSpPr>
            <p:nvPr/>
          </p:nvSpPr>
          <p:spPr>
            <a:xfrm>
              <a:off x="1344783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74" name="Oval 373"/>
            <p:cNvSpPr>
              <a:spLocks noChangeAspect="1"/>
            </p:cNvSpPr>
            <p:nvPr/>
          </p:nvSpPr>
          <p:spPr>
            <a:xfrm>
              <a:off x="7830156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75" name="Oval 374"/>
            <p:cNvSpPr>
              <a:spLocks noChangeAspect="1"/>
            </p:cNvSpPr>
            <p:nvPr/>
          </p:nvSpPr>
          <p:spPr>
            <a:xfrm>
              <a:off x="7542156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76" name="Oval 375"/>
            <p:cNvSpPr>
              <a:spLocks noChangeAspect="1"/>
            </p:cNvSpPr>
            <p:nvPr/>
          </p:nvSpPr>
          <p:spPr>
            <a:xfrm>
              <a:off x="7686156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77" name="Oval 376"/>
            <p:cNvSpPr>
              <a:spLocks noChangeAspect="1"/>
            </p:cNvSpPr>
            <p:nvPr/>
          </p:nvSpPr>
          <p:spPr>
            <a:xfrm>
              <a:off x="7254156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78" name="Oval 377"/>
            <p:cNvSpPr>
              <a:spLocks noChangeAspect="1"/>
            </p:cNvSpPr>
            <p:nvPr/>
          </p:nvSpPr>
          <p:spPr>
            <a:xfrm>
              <a:off x="7398156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79" name="Oval 378"/>
            <p:cNvSpPr>
              <a:spLocks noChangeAspect="1"/>
            </p:cNvSpPr>
            <p:nvPr/>
          </p:nvSpPr>
          <p:spPr>
            <a:xfrm>
              <a:off x="6966156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80" name="Oval 379"/>
            <p:cNvSpPr>
              <a:spLocks noChangeAspect="1"/>
            </p:cNvSpPr>
            <p:nvPr/>
          </p:nvSpPr>
          <p:spPr>
            <a:xfrm>
              <a:off x="7110156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82" name="Oval 381"/>
            <p:cNvSpPr/>
            <p:nvPr/>
          </p:nvSpPr>
          <p:spPr>
            <a:xfrm>
              <a:off x="7567638" y="5141211"/>
              <a:ext cx="139137" cy="139137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84" name="Oval 383"/>
            <p:cNvSpPr/>
            <p:nvPr/>
          </p:nvSpPr>
          <p:spPr>
            <a:xfrm>
              <a:off x="5664714" y="5141211"/>
              <a:ext cx="139137" cy="139137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86" name="Oval 385"/>
            <p:cNvSpPr/>
            <p:nvPr/>
          </p:nvSpPr>
          <p:spPr>
            <a:xfrm>
              <a:off x="3748734" y="5141211"/>
              <a:ext cx="139137" cy="139137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87" name="Oval 386"/>
            <p:cNvSpPr/>
            <p:nvPr/>
          </p:nvSpPr>
          <p:spPr>
            <a:xfrm>
              <a:off x="1819683" y="5141211"/>
              <a:ext cx="139137" cy="139137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93" name="Oval 392"/>
            <p:cNvSpPr>
              <a:spLocks noChangeAspect="1"/>
            </p:cNvSpPr>
            <p:nvPr/>
          </p:nvSpPr>
          <p:spPr>
            <a:xfrm>
              <a:off x="7979022" y="4693056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</p:grpSp>
      <p:sp>
        <p:nvSpPr>
          <p:cNvPr id="394" name="Oval 393"/>
          <p:cNvSpPr>
            <a:spLocks noChangeAspect="1"/>
          </p:cNvSpPr>
          <p:nvPr/>
        </p:nvSpPr>
        <p:spPr>
          <a:xfrm>
            <a:off x="7974000" y="4698000"/>
            <a:ext cx="108000" cy="108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grpSp>
        <p:nvGrpSpPr>
          <p:cNvPr id="405" name="Group 404"/>
          <p:cNvGrpSpPr/>
          <p:nvPr/>
        </p:nvGrpSpPr>
        <p:grpSpPr>
          <a:xfrm>
            <a:off x="1437017" y="3468632"/>
            <a:ext cx="6617745" cy="931008"/>
            <a:chOff x="1437017" y="3468632"/>
            <a:chExt cx="6617745" cy="931008"/>
          </a:xfrm>
        </p:grpSpPr>
        <p:sp>
          <p:nvSpPr>
            <p:cNvPr id="330" name="Oval 329"/>
            <p:cNvSpPr>
              <a:spLocks noChangeAspect="1"/>
            </p:cNvSpPr>
            <p:nvPr/>
          </p:nvSpPr>
          <p:spPr>
            <a:xfrm>
              <a:off x="7184972" y="4291640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31" name="Oval 330"/>
            <p:cNvSpPr>
              <a:spLocks noChangeAspect="1"/>
            </p:cNvSpPr>
            <p:nvPr/>
          </p:nvSpPr>
          <p:spPr>
            <a:xfrm>
              <a:off x="7946762" y="4291640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32" name="Oval 331"/>
            <p:cNvSpPr>
              <a:spLocks noChangeAspect="1"/>
            </p:cNvSpPr>
            <p:nvPr/>
          </p:nvSpPr>
          <p:spPr>
            <a:xfrm>
              <a:off x="5282048" y="4291640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33" name="Oval 332"/>
            <p:cNvSpPr>
              <a:spLocks noChangeAspect="1"/>
            </p:cNvSpPr>
            <p:nvPr/>
          </p:nvSpPr>
          <p:spPr>
            <a:xfrm>
              <a:off x="6043838" y="4291640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34" name="Oval 333"/>
            <p:cNvSpPr>
              <a:spLocks noChangeAspect="1"/>
            </p:cNvSpPr>
            <p:nvPr/>
          </p:nvSpPr>
          <p:spPr>
            <a:xfrm>
              <a:off x="3366068" y="4291640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35" name="Oval 334"/>
            <p:cNvSpPr>
              <a:spLocks noChangeAspect="1"/>
            </p:cNvSpPr>
            <p:nvPr/>
          </p:nvSpPr>
          <p:spPr>
            <a:xfrm>
              <a:off x="4127858" y="4291640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36" name="Oval 335"/>
            <p:cNvSpPr>
              <a:spLocks noChangeAspect="1"/>
            </p:cNvSpPr>
            <p:nvPr/>
          </p:nvSpPr>
          <p:spPr>
            <a:xfrm>
              <a:off x="1437017" y="4291640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37" name="Oval 336"/>
            <p:cNvSpPr>
              <a:spLocks noChangeAspect="1"/>
            </p:cNvSpPr>
            <p:nvPr/>
          </p:nvSpPr>
          <p:spPr>
            <a:xfrm>
              <a:off x="2198807" y="4291640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97" name="Oval 396"/>
            <p:cNvSpPr>
              <a:spLocks noChangeAspect="1"/>
            </p:cNvSpPr>
            <p:nvPr/>
          </p:nvSpPr>
          <p:spPr>
            <a:xfrm>
              <a:off x="7184972" y="3468632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98" name="Oval 397"/>
            <p:cNvSpPr>
              <a:spLocks noChangeAspect="1"/>
            </p:cNvSpPr>
            <p:nvPr/>
          </p:nvSpPr>
          <p:spPr>
            <a:xfrm>
              <a:off x="7946762" y="3468632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99" name="Oval 398"/>
            <p:cNvSpPr>
              <a:spLocks noChangeAspect="1"/>
            </p:cNvSpPr>
            <p:nvPr/>
          </p:nvSpPr>
          <p:spPr>
            <a:xfrm>
              <a:off x="5282048" y="3468632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00" name="Oval 399"/>
            <p:cNvSpPr>
              <a:spLocks noChangeAspect="1"/>
            </p:cNvSpPr>
            <p:nvPr/>
          </p:nvSpPr>
          <p:spPr>
            <a:xfrm>
              <a:off x="6043838" y="3468632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01" name="Oval 400"/>
            <p:cNvSpPr>
              <a:spLocks noChangeAspect="1"/>
            </p:cNvSpPr>
            <p:nvPr/>
          </p:nvSpPr>
          <p:spPr>
            <a:xfrm>
              <a:off x="3366068" y="3468632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02" name="Oval 401"/>
            <p:cNvSpPr>
              <a:spLocks noChangeAspect="1"/>
            </p:cNvSpPr>
            <p:nvPr/>
          </p:nvSpPr>
          <p:spPr>
            <a:xfrm>
              <a:off x="4127858" y="3468632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03" name="Oval 402"/>
            <p:cNvSpPr>
              <a:spLocks noChangeAspect="1"/>
            </p:cNvSpPr>
            <p:nvPr/>
          </p:nvSpPr>
          <p:spPr>
            <a:xfrm>
              <a:off x="1437017" y="3468632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04" name="Oval 403"/>
            <p:cNvSpPr>
              <a:spLocks noChangeAspect="1"/>
            </p:cNvSpPr>
            <p:nvPr/>
          </p:nvSpPr>
          <p:spPr>
            <a:xfrm>
              <a:off x="2198807" y="3468632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406" name="Rectangle 405"/>
          <p:cNvSpPr/>
          <p:nvPr/>
        </p:nvSpPr>
        <p:spPr>
          <a:xfrm>
            <a:off x="606819" y="5826709"/>
            <a:ext cx="793037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sv-SE" dirty="0" smtClean="0"/>
              <a:t>The delay between the generation of a carry in the least significant bit (LSB)</a:t>
            </a:r>
          </a:p>
          <a:p>
            <a:pPr algn="ctr"/>
            <a:r>
              <a:rPr lang="sv-SE" dirty="0"/>
              <a:t>u</a:t>
            </a:r>
            <a:r>
              <a:rPr lang="sv-SE" dirty="0" smtClean="0"/>
              <a:t>ntil the most significant SUM is calculated!!</a:t>
            </a:r>
            <a:endParaRPr lang="sv-SE" dirty="0"/>
          </a:p>
        </p:txBody>
      </p:sp>
      <p:grpSp>
        <p:nvGrpSpPr>
          <p:cNvPr id="417" name="Group 416"/>
          <p:cNvGrpSpPr/>
          <p:nvPr/>
        </p:nvGrpSpPr>
        <p:grpSpPr>
          <a:xfrm>
            <a:off x="1427109" y="2952000"/>
            <a:ext cx="6624945" cy="115200"/>
            <a:chOff x="1428033" y="2950905"/>
            <a:chExt cx="6624945" cy="115200"/>
          </a:xfrm>
        </p:grpSpPr>
        <p:sp>
          <p:nvSpPr>
            <p:cNvPr id="418" name="Oval 417"/>
            <p:cNvSpPr>
              <a:spLocks noChangeAspect="1"/>
            </p:cNvSpPr>
            <p:nvPr/>
          </p:nvSpPr>
          <p:spPr>
            <a:xfrm>
              <a:off x="7175724" y="2950905"/>
              <a:ext cx="115200" cy="115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19" name="Oval 418"/>
            <p:cNvSpPr>
              <a:spLocks noChangeAspect="1"/>
            </p:cNvSpPr>
            <p:nvPr/>
          </p:nvSpPr>
          <p:spPr>
            <a:xfrm>
              <a:off x="7937778" y="2950905"/>
              <a:ext cx="115200" cy="115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20" name="Oval 419"/>
            <p:cNvSpPr>
              <a:spLocks noChangeAspect="1"/>
            </p:cNvSpPr>
            <p:nvPr/>
          </p:nvSpPr>
          <p:spPr>
            <a:xfrm>
              <a:off x="5273064" y="2950905"/>
              <a:ext cx="115200" cy="115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21" name="Oval 420"/>
            <p:cNvSpPr>
              <a:spLocks noChangeAspect="1"/>
            </p:cNvSpPr>
            <p:nvPr/>
          </p:nvSpPr>
          <p:spPr>
            <a:xfrm>
              <a:off x="6034854" y="2950905"/>
              <a:ext cx="115200" cy="115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22" name="Oval 421"/>
            <p:cNvSpPr>
              <a:spLocks noChangeAspect="1"/>
            </p:cNvSpPr>
            <p:nvPr/>
          </p:nvSpPr>
          <p:spPr>
            <a:xfrm>
              <a:off x="3348375" y="2950905"/>
              <a:ext cx="115200" cy="115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23" name="Oval 422"/>
            <p:cNvSpPr>
              <a:spLocks noChangeAspect="1"/>
            </p:cNvSpPr>
            <p:nvPr/>
          </p:nvSpPr>
          <p:spPr>
            <a:xfrm>
              <a:off x="4118874" y="2950905"/>
              <a:ext cx="115200" cy="115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24" name="Oval 423"/>
            <p:cNvSpPr>
              <a:spLocks noChangeAspect="1"/>
            </p:cNvSpPr>
            <p:nvPr/>
          </p:nvSpPr>
          <p:spPr>
            <a:xfrm>
              <a:off x="1428033" y="2950905"/>
              <a:ext cx="115200" cy="115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25" name="Oval 424"/>
            <p:cNvSpPr>
              <a:spLocks noChangeAspect="1"/>
            </p:cNvSpPr>
            <p:nvPr/>
          </p:nvSpPr>
          <p:spPr>
            <a:xfrm>
              <a:off x="2189823" y="2950905"/>
              <a:ext cx="115200" cy="115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427" name="Oval 426"/>
          <p:cNvSpPr>
            <a:spLocks noChangeAspect="1"/>
          </p:cNvSpPr>
          <p:nvPr/>
        </p:nvSpPr>
        <p:spPr>
          <a:xfrm>
            <a:off x="8405778" y="4195614"/>
            <a:ext cx="126000" cy="12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327" name="Group 326"/>
          <p:cNvGrpSpPr/>
          <p:nvPr/>
        </p:nvGrpSpPr>
        <p:grpSpPr>
          <a:xfrm>
            <a:off x="1419324" y="2952000"/>
            <a:ext cx="7116882" cy="1379499"/>
            <a:chOff x="1419324" y="2950905"/>
            <a:chExt cx="7116882" cy="1379499"/>
          </a:xfrm>
        </p:grpSpPr>
        <p:sp>
          <p:nvSpPr>
            <p:cNvPr id="89" name="Oval 88"/>
            <p:cNvSpPr/>
            <p:nvPr/>
          </p:nvSpPr>
          <p:spPr>
            <a:xfrm>
              <a:off x="7167279" y="2950905"/>
              <a:ext cx="139137" cy="139137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06" name="Oval 105"/>
            <p:cNvSpPr/>
            <p:nvPr/>
          </p:nvSpPr>
          <p:spPr>
            <a:xfrm>
              <a:off x="7929069" y="2950905"/>
              <a:ext cx="139137" cy="139137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07" name="Oval 106"/>
            <p:cNvSpPr/>
            <p:nvPr/>
          </p:nvSpPr>
          <p:spPr>
            <a:xfrm>
              <a:off x="5264355" y="2950905"/>
              <a:ext cx="139137" cy="139137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10" name="Oval 109"/>
            <p:cNvSpPr/>
            <p:nvPr/>
          </p:nvSpPr>
          <p:spPr>
            <a:xfrm>
              <a:off x="6026145" y="2950905"/>
              <a:ext cx="139137" cy="139137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11" name="Oval 110"/>
            <p:cNvSpPr/>
            <p:nvPr/>
          </p:nvSpPr>
          <p:spPr>
            <a:xfrm>
              <a:off x="3348375" y="2950905"/>
              <a:ext cx="139137" cy="139137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12" name="Oval 111"/>
            <p:cNvSpPr/>
            <p:nvPr/>
          </p:nvSpPr>
          <p:spPr>
            <a:xfrm>
              <a:off x="4110165" y="2950905"/>
              <a:ext cx="139137" cy="139137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13" name="Oval 112"/>
            <p:cNvSpPr/>
            <p:nvPr/>
          </p:nvSpPr>
          <p:spPr>
            <a:xfrm>
              <a:off x="1419324" y="2950905"/>
              <a:ext cx="139137" cy="139137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14" name="Oval 113"/>
            <p:cNvSpPr/>
            <p:nvPr/>
          </p:nvSpPr>
          <p:spPr>
            <a:xfrm>
              <a:off x="2181114" y="2950905"/>
              <a:ext cx="139137" cy="139137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26" name="Oval 325"/>
            <p:cNvSpPr/>
            <p:nvPr/>
          </p:nvSpPr>
          <p:spPr>
            <a:xfrm>
              <a:off x="8397069" y="4191267"/>
              <a:ext cx="139137" cy="139137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</p:spTree>
    <p:extLst>
      <p:ext uri="{BB962C8B-B14F-4D97-AF65-F5344CB8AC3E}">
        <p14:creationId xmlns:p14="http://schemas.microsoft.com/office/powerpoint/2010/main" val="4125235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4" grpId="1" animBg="1"/>
      <p:bldP spid="40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2" name="Group 201"/>
          <p:cNvGrpSpPr/>
          <p:nvPr/>
        </p:nvGrpSpPr>
        <p:grpSpPr>
          <a:xfrm>
            <a:off x="274270" y="2629868"/>
            <a:ext cx="8595461" cy="2914197"/>
            <a:chOff x="432000" y="2338801"/>
            <a:chExt cx="8595461" cy="2914197"/>
          </a:xfrm>
        </p:grpSpPr>
        <p:grpSp>
          <p:nvGrpSpPr>
            <p:cNvPr id="203" name="Group 202"/>
            <p:cNvGrpSpPr/>
            <p:nvPr/>
          </p:nvGrpSpPr>
          <p:grpSpPr>
            <a:xfrm>
              <a:off x="1647491" y="2702355"/>
              <a:ext cx="6508877" cy="1653077"/>
              <a:chOff x="1647491" y="3062349"/>
              <a:chExt cx="6508877" cy="1356535"/>
            </a:xfrm>
          </p:grpSpPr>
          <p:cxnSp>
            <p:nvCxnSpPr>
              <p:cNvPr id="272" name="Straight Connector 271"/>
              <p:cNvCxnSpPr/>
              <p:nvPr/>
            </p:nvCxnSpPr>
            <p:spPr>
              <a:xfrm>
                <a:off x="7401614" y="3062349"/>
                <a:ext cx="0" cy="135653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" name="Straight Connector 272"/>
              <p:cNvCxnSpPr/>
              <p:nvPr/>
            </p:nvCxnSpPr>
            <p:spPr>
              <a:xfrm>
                <a:off x="8156368" y="3062349"/>
                <a:ext cx="0" cy="135653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Straight Connector 273"/>
              <p:cNvCxnSpPr/>
              <p:nvPr/>
            </p:nvCxnSpPr>
            <p:spPr>
              <a:xfrm>
                <a:off x="5489480" y="3062349"/>
                <a:ext cx="0" cy="135653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" name="Straight Connector 274"/>
              <p:cNvCxnSpPr/>
              <p:nvPr/>
            </p:nvCxnSpPr>
            <p:spPr>
              <a:xfrm>
                <a:off x="6244234" y="3062349"/>
                <a:ext cx="0" cy="135653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" name="Straight Connector 275"/>
              <p:cNvCxnSpPr/>
              <p:nvPr/>
            </p:nvCxnSpPr>
            <p:spPr>
              <a:xfrm>
                <a:off x="3575630" y="3062349"/>
                <a:ext cx="0" cy="135653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7" name="Straight Connector 276"/>
              <p:cNvCxnSpPr/>
              <p:nvPr/>
            </p:nvCxnSpPr>
            <p:spPr>
              <a:xfrm>
                <a:off x="4330384" y="3062349"/>
                <a:ext cx="0" cy="135653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8" name="Straight Connector 277"/>
              <p:cNvCxnSpPr/>
              <p:nvPr/>
            </p:nvCxnSpPr>
            <p:spPr>
              <a:xfrm>
                <a:off x="1647491" y="3062349"/>
                <a:ext cx="0" cy="135653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9" name="Straight Connector 278"/>
              <p:cNvCxnSpPr/>
              <p:nvPr/>
            </p:nvCxnSpPr>
            <p:spPr>
              <a:xfrm>
                <a:off x="2402244" y="3062349"/>
                <a:ext cx="0" cy="135653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04" name="Straight Connector 203"/>
            <p:cNvCxnSpPr/>
            <p:nvPr/>
          </p:nvCxnSpPr>
          <p:spPr>
            <a:xfrm flipH="1">
              <a:off x="7858707" y="4468954"/>
              <a:ext cx="612000" cy="80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" name="Straight Connector 204"/>
            <p:cNvCxnSpPr/>
            <p:nvPr/>
          </p:nvCxnSpPr>
          <p:spPr>
            <a:xfrm flipH="1">
              <a:off x="1136865" y="3478399"/>
              <a:ext cx="41043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" name="Straight Connector 205"/>
            <p:cNvCxnSpPr/>
            <p:nvPr/>
          </p:nvCxnSpPr>
          <p:spPr>
            <a:xfrm flipH="1">
              <a:off x="821987" y="4211582"/>
              <a:ext cx="45224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7" name="Straight Connector 206"/>
            <p:cNvCxnSpPr/>
            <p:nvPr/>
          </p:nvCxnSpPr>
          <p:spPr>
            <a:xfrm flipH="1">
              <a:off x="3045492" y="3473823"/>
              <a:ext cx="41043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8" name="Straight Connector 207"/>
            <p:cNvCxnSpPr/>
            <p:nvPr/>
          </p:nvCxnSpPr>
          <p:spPr>
            <a:xfrm flipH="1">
              <a:off x="2730614" y="4211582"/>
              <a:ext cx="45224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flipH="1">
              <a:off x="4954118" y="3469247"/>
              <a:ext cx="41043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flipH="1">
              <a:off x="5992096" y="4470745"/>
              <a:ext cx="56262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1" name="TextBox 210"/>
            <p:cNvSpPr txBox="1"/>
            <p:nvPr/>
          </p:nvSpPr>
          <p:spPr>
            <a:xfrm>
              <a:off x="432000" y="4094150"/>
              <a:ext cx="46025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dirty="0" smtClean="0">
                  <a:latin typeface="+mn-lt"/>
                </a:rPr>
                <a:t>c</a:t>
              </a:r>
              <a:r>
                <a:rPr lang="sv-SE" sz="1600" baseline="-25000" dirty="0" smtClean="0">
                  <a:latin typeface="+mn-lt"/>
                </a:rPr>
                <a:t>out</a:t>
              </a:r>
              <a:endParaRPr lang="sv-SE" sz="1600" dirty="0">
                <a:latin typeface="+mn-lt"/>
              </a:endParaRPr>
            </a:p>
          </p:txBody>
        </p:sp>
        <p:cxnSp>
          <p:nvCxnSpPr>
            <p:cNvPr id="212" name="Straight Connector 211"/>
            <p:cNvCxnSpPr/>
            <p:nvPr/>
          </p:nvCxnSpPr>
          <p:spPr>
            <a:xfrm flipH="1">
              <a:off x="6876459" y="3464671"/>
              <a:ext cx="41043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>
              <a:off x="7786129" y="4558883"/>
              <a:ext cx="0" cy="43857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4" name="Freeform 213"/>
            <p:cNvSpPr/>
            <p:nvPr/>
          </p:nvSpPr>
          <p:spPr>
            <a:xfrm flipH="1">
              <a:off x="7164384" y="4151145"/>
              <a:ext cx="1244915" cy="627025"/>
            </a:xfrm>
            <a:custGeom>
              <a:avLst/>
              <a:gdLst>
                <a:gd name="connsiteX0" fmla="*/ 0 w 981075"/>
                <a:gd name="connsiteY0" fmla="*/ 9525 h 504825"/>
                <a:gd name="connsiteX1" fmla="*/ 419100 w 981075"/>
                <a:gd name="connsiteY1" fmla="*/ 9525 h 504825"/>
                <a:gd name="connsiteX2" fmla="*/ 495300 w 981075"/>
                <a:gd name="connsiteY2" fmla="*/ 257175 h 504825"/>
                <a:gd name="connsiteX3" fmla="*/ 561975 w 981075"/>
                <a:gd name="connsiteY3" fmla="*/ 9525 h 504825"/>
                <a:gd name="connsiteX4" fmla="*/ 981075 w 981075"/>
                <a:gd name="connsiteY4" fmla="*/ 0 h 504825"/>
                <a:gd name="connsiteX5" fmla="*/ 876300 w 981075"/>
                <a:gd name="connsiteY5" fmla="*/ 485775 h 504825"/>
                <a:gd name="connsiteX6" fmla="*/ 133350 w 981075"/>
                <a:gd name="connsiteY6" fmla="*/ 504825 h 504825"/>
                <a:gd name="connsiteX7" fmla="*/ 0 w 981075"/>
                <a:gd name="connsiteY7" fmla="*/ 9525 h 504825"/>
                <a:gd name="connsiteX0" fmla="*/ 0 w 981075"/>
                <a:gd name="connsiteY0" fmla="*/ 9525 h 504825"/>
                <a:gd name="connsiteX1" fmla="*/ 419100 w 981075"/>
                <a:gd name="connsiteY1" fmla="*/ 9525 h 504825"/>
                <a:gd name="connsiteX2" fmla="*/ 495300 w 981075"/>
                <a:gd name="connsiteY2" fmla="*/ 257175 h 504825"/>
                <a:gd name="connsiteX3" fmla="*/ 561975 w 981075"/>
                <a:gd name="connsiteY3" fmla="*/ 9525 h 504825"/>
                <a:gd name="connsiteX4" fmla="*/ 981075 w 981075"/>
                <a:gd name="connsiteY4" fmla="*/ 0 h 504825"/>
                <a:gd name="connsiteX5" fmla="*/ 876300 w 981075"/>
                <a:gd name="connsiteY5" fmla="*/ 504825 h 504825"/>
                <a:gd name="connsiteX6" fmla="*/ 133350 w 981075"/>
                <a:gd name="connsiteY6" fmla="*/ 504825 h 504825"/>
                <a:gd name="connsiteX7" fmla="*/ 0 w 981075"/>
                <a:gd name="connsiteY7" fmla="*/ 9525 h 504825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76300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22444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76300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8935"/>
                <a:gd name="connsiteX1" fmla="*/ 419100 w 990600"/>
                <a:gd name="connsiteY1" fmla="*/ 0 h 498935"/>
                <a:gd name="connsiteX2" fmla="*/ 495300 w 990600"/>
                <a:gd name="connsiteY2" fmla="*/ 247650 h 498935"/>
                <a:gd name="connsiteX3" fmla="*/ 561975 w 990600"/>
                <a:gd name="connsiteY3" fmla="*/ 0 h 498935"/>
                <a:gd name="connsiteX4" fmla="*/ 990600 w 990600"/>
                <a:gd name="connsiteY4" fmla="*/ 0 h 498935"/>
                <a:gd name="connsiteX5" fmla="*/ 865394 w 990600"/>
                <a:gd name="connsiteY5" fmla="*/ 498935 h 498935"/>
                <a:gd name="connsiteX6" fmla="*/ 133350 w 990600"/>
                <a:gd name="connsiteY6" fmla="*/ 495300 h 498935"/>
                <a:gd name="connsiteX7" fmla="*/ 0 w 990600"/>
                <a:gd name="connsiteY7" fmla="*/ 0 h 498935"/>
                <a:gd name="connsiteX0" fmla="*/ 0 w 990600"/>
                <a:gd name="connsiteY0" fmla="*/ 0 h 498935"/>
                <a:gd name="connsiteX1" fmla="*/ 419100 w 990600"/>
                <a:gd name="connsiteY1" fmla="*/ 0 h 498935"/>
                <a:gd name="connsiteX2" fmla="*/ 495300 w 990600"/>
                <a:gd name="connsiteY2" fmla="*/ 247650 h 498935"/>
                <a:gd name="connsiteX3" fmla="*/ 561975 w 990600"/>
                <a:gd name="connsiteY3" fmla="*/ 0 h 498935"/>
                <a:gd name="connsiteX4" fmla="*/ 990600 w 990600"/>
                <a:gd name="connsiteY4" fmla="*/ 0 h 498935"/>
                <a:gd name="connsiteX5" fmla="*/ 865394 w 990600"/>
                <a:gd name="connsiteY5" fmla="*/ 498935 h 498935"/>
                <a:gd name="connsiteX6" fmla="*/ 122444 w 990600"/>
                <a:gd name="connsiteY6" fmla="*/ 495300 h 498935"/>
                <a:gd name="connsiteX7" fmla="*/ 0 w 990600"/>
                <a:gd name="connsiteY7" fmla="*/ 0 h 498935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1665 h 495300"/>
                <a:gd name="connsiteX6" fmla="*/ 122444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4489 w 990600"/>
                <a:gd name="connsiteY5" fmla="*/ 502571 h 502571"/>
                <a:gd name="connsiteX6" fmla="*/ 122444 w 990600"/>
                <a:gd name="connsiteY6" fmla="*/ 495300 h 502571"/>
                <a:gd name="connsiteX7" fmla="*/ 0 w 990600"/>
                <a:gd name="connsiteY7" fmla="*/ 0 h 502571"/>
                <a:gd name="connsiteX0" fmla="*/ 0 w 990600"/>
                <a:gd name="connsiteY0" fmla="*/ 0 h 495301"/>
                <a:gd name="connsiteX1" fmla="*/ 419100 w 990600"/>
                <a:gd name="connsiteY1" fmla="*/ 0 h 495301"/>
                <a:gd name="connsiteX2" fmla="*/ 495300 w 990600"/>
                <a:gd name="connsiteY2" fmla="*/ 247650 h 495301"/>
                <a:gd name="connsiteX3" fmla="*/ 561975 w 990600"/>
                <a:gd name="connsiteY3" fmla="*/ 0 h 495301"/>
                <a:gd name="connsiteX4" fmla="*/ 990600 w 990600"/>
                <a:gd name="connsiteY4" fmla="*/ 0 h 495301"/>
                <a:gd name="connsiteX5" fmla="*/ 854489 w 990600"/>
                <a:gd name="connsiteY5" fmla="*/ 495301 h 495301"/>
                <a:gd name="connsiteX6" fmla="*/ 122444 w 990600"/>
                <a:gd name="connsiteY6" fmla="*/ 495300 h 495301"/>
                <a:gd name="connsiteX7" fmla="*/ 0 w 990600"/>
                <a:gd name="connsiteY7" fmla="*/ 0 h 495301"/>
                <a:gd name="connsiteX0" fmla="*/ 0 w 990600"/>
                <a:gd name="connsiteY0" fmla="*/ 0 h 495301"/>
                <a:gd name="connsiteX1" fmla="*/ 419100 w 990600"/>
                <a:gd name="connsiteY1" fmla="*/ 0 h 495301"/>
                <a:gd name="connsiteX2" fmla="*/ 495300 w 990600"/>
                <a:gd name="connsiteY2" fmla="*/ 247650 h 495301"/>
                <a:gd name="connsiteX3" fmla="*/ 561975 w 990600"/>
                <a:gd name="connsiteY3" fmla="*/ 0 h 495301"/>
                <a:gd name="connsiteX4" fmla="*/ 990600 w 990600"/>
                <a:gd name="connsiteY4" fmla="*/ 0 h 495301"/>
                <a:gd name="connsiteX5" fmla="*/ 854489 w 990600"/>
                <a:gd name="connsiteY5" fmla="*/ 495301 h 495301"/>
                <a:gd name="connsiteX6" fmla="*/ 136985 w 990600"/>
                <a:gd name="connsiteY6" fmla="*/ 495300 h 495301"/>
                <a:gd name="connsiteX7" fmla="*/ 0 w 990600"/>
                <a:gd name="connsiteY7" fmla="*/ 0 h 495301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4489 w 990600"/>
                <a:gd name="connsiteY5" fmla="*/ 495301 h 502571"/>
                <a:gd name="connsiteX6" fmla="*/ 140620 w 990600"/>
                <a:gd name="connsiteY6" fmla="*/ 502571 h 502571"/>
                <a:gd name="connsiteX7" fmla="*/ 0 w 990600"/>
                <a:gd name="connsiteY7" fmla="*/ 0 h 502571"/>
                <a:gd name="connsiteX0" fmla="*/ 0 w 990600"/>
                <a:gd name="connsiteY0" fmla="*/ 0 h 506207"/>
                <a:gd name="connsiteX1" fmla="*/ 419100 w 990600"/>
                <a:gd name="connsiteY1" fmla="*/ 0 h 506207"/>
                <a:gd name="connsiteX2" fmla="*/ 495300 w 990600"/>
                <a:gd name="connsiteY2" fmla="*/ 247650 h 506207"/>
                <a:gd name="connsiteX3" fmla="*/ 561975 w 990600"/>
                <a:gd name="connsiteY3" fmla="*/ 0 h 506207"/>
                <a:gd name="connsiteX4" fmla="*/ 990600 w 990600"/>
                <a:gd name="connsiteY4" fmla="*/ 0 h 506207"/>
                <a:gd name="connsiteX5" fmla="*/ 850854 w 990600"/>
                <a:gd name="connsiteY5" fmla="*/ 506207 h 506207"/>
                <a:gd name="connsiteX6" fmla="*/ 140620 w 990600"/>
                <a:gd name="connsiteY6" fmla="*/ 502571 h 506207"/>
                <a:gd name="connsiteX7" fmla="*/ 0 w 990600"/>
                <a:gd name="connsiteY7" fmla="*/ 0 h 506207"/>
                <a:gd name="connsiteX0" fmla="*/ 0 w 990600"/>
                <a:gd name="connsiteY0" fmla="*/ 0 h 502572"/>
                <a:gd name="connsiteX1" fmla="*/ 419100 w 990600"/>
                <a:gd name="connsiteY1" fmla="*/ 0 h 502572"/>
                <a:gd name="connsiteX2" fmla="*/ 495300 w 990600"/>
                <a:gd name="connsiteY2" fmla="*/ 247650 h 502572"/>
                <a:gd name="connsiteX3" fmla="*/ 561975 w 990600"/>
                <a:gd name="connsiteY3" fmla="*/ 0 h 502572"/>
                <a:gd name="connsiteX4" fmla="*/ 990600 w 990600"/>
                <a:gd name="connsiteY4" fmla="*/ 0 h 502572"/>
                <a:gd name="connsiteX5" fmla="*/ 847219 w 990600"/>
                <a:gd name="connsiteY5" fmla="*/ 502572 h 502572"/>
                <a:gd name="connsiteX6" fmla="*/ 140620 w 990600"/>
                <a:gd name="connsiteY6" fmla="*/ 502571 h 502572"/>
                <a:gd name="connsiteX7" fmla="*/ 0 w 990600"/>
                <a:gd name="connsiteY7" fmla="*/ 0 h 502572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8125 w 990600"/>
                <a:gd name="connsiteY5" fmla="*/ 498910 h 502571"/>
                <a:gd name="connsiteX6" fmla="*/ 140620 w 990600"/>
                <a:gd name="connsiteY6" fmla="*/ 502571 h 502571"/>
                <a:gd name="connsiteX7" fmla="*/ 0 w 990600"/>
                <a:gd name="connsiteY7" fmla="*/ 0 h 502571"/>
                <a:gd name="connsiteX0" fmla="*/ 0 w 990600"/>
                <a:gd name="connsiteY0" fmla="*/ 0 h 506234"/>
                <a:gd name="connsiteX1" fmla="*/ 419100 w 990600"/>
                <a:gd name="connsiteY1" fmla="*/ 0 h 506234"/>
                <a:gd name="connsiteX2" fmla="*/ 495300 w 990600"/>
                <a:gd name="connsiteY2" fmla="*/ 247650 h 506234"/>
                <a:gd name="connsiteX3" fmla="*/ 561975 w 990600"/>
                <a:gd name="connsiteY3" fmla="*/ 0 h 506234"/>
                <a:gd name="connsiteX4" fmla="*/ 990600 w 990600"/>
                <a:gd name="connsiteY4" fmla="*/ 0 h 506234"/>
                <a:gd name="connsiteX5" fmla="*/ 850855 w 990600"/>
                <a:gd name="connsiteY5" fmla="*/ 506234 h 506234"/>
                <a:gd name="connsiteX6" fmla="*/ 140620 w 990600"/>
                <a:gd name="connsiteY6" fmla="*/ 502571 h 506234"/>
                <a:gd name="connsiteX7" fmla="*/ 0 w 990600"/>
                <a:gd name="connsiteY7" fmla="*/ 0 h 506234"/>
                <a:gd name="connsiteX0" fmla="*/ 0 w 990600"/>
                <a:gd name="connsiteY0" fmla="*/ 0 h 502572"/>
                <a:gd name="connsiteX1" fmla="*/ 419100 w 990600"/>
                <a:gd name="connsiteY1" fmla="*/ 0 h 502572"/>
                <a:gd name="connsiteX2" fmla="*/ 495300 w 990600"/>
                <a:gd name="connsiteY2" fmla="*/ 247650 h 502572"/>
                <a:gd name="connsiteX3" fmla="*/ 561975 w 990600"/>
                <a:gd name="connsiteY3" fmla="*/ 0 h 502572"/>
                <a:gd name="connsiteX4" fmla="*/ 990600 w 990600"/>
                <a:gd name="connsiteY4" fmla="*/ 0 h 502572"/>
                <a:gd name="connsiteX5" fmla="*/ 850855 w 990600"/>
                <a:gd name="connsiteY5" fmla="*/ 502572 h 502572"/>
                <a:gd name="connsiteX6" fmla="*/ 140620 w 990600"/>
                <a:gd name="connsiteY6" fmla="*/ 502571 h 502572"/>
                <a:gd name="connsiteX7" fmla="*/ 0 w 990600"/>
                <a:gd name="connsiteY7" fmla="*/ 0 h 502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90600" h="502572">
                  <a:moveTo>
                    <a:pt x="0" y="0"/>
                  </a:moveTo>
                  <a:lnTo>
                    <a:pt x="419100" y="0"/>
                  </a:lnTo>
                  <a:lnTo>
                    <a:pt x="495300" y="247650"/>
                  </a:lnTo>
                  <a:lnTo>
                    <a:pt x="561975" y="0"/>
                  </a:lnTo>
                  <a:lnTo>
                    <a:pt x="990600" y="0"/>
                  </a:lnTo>
                  <a:lnTo>
                    <a:pt x="850855" y="502572"/>
                  </a:lnTo>
                  <a:lnTo>
                    <a:pt x="140620" y="5025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Bef>
                  <a:spcPts val="1800"/>
                </a:spcBef>
                <a:spcAft>
                  <a:spcPts val="0"/>
                </a:spcAft>
              </a:pPr>
              <a:r>
                <a:rPr lang="sv-SE" sz="1200" dirty="0">
                  <a:solidFill>
                    <a:srgbClr val="0D0D0D"/>
                  </a:solidFill>
                  <a:ea typeface="Calibri"/>
                  <a:cs typeface="Times New Roman"/>
                </a:rPr>
                <a:t>+</a:t>
              </a:r>
              <a:endParaRPr lang="sv-SE" sz="1200" dirty="0">
                <a:ea typeface="Calibri"/>
                <a:cs typeface="Times New Roman"/>
              </a:endParaRPr>
            </a:p>
          </p:txBody>
        </p:sp>
        <p:sp>
          <p:nvSpPr>
            <p:cNvPr id="215" name="Rectangle 214"/>
            <p:cNvSpPr/>
            <p:nvPr/>
          </p:nvSpPr>
          <p:spPr>
            <a:xfrm>
              <a:off x="7164384" y="2827280"/>
              <a:ext cx="1244915" cy="35464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200" dirty="0" smtClean="0">
                  <a:solidFill>
                    <a:schemeClr val="tx1"/>
                  </a:solidFill>
                </a:rPr>
                <a:t>ADD/SUB logic</a:t>
              </a:r>
            </a:p>
            <a:p>
              <a:pPr algn="ctr"/>
              <a:r>
                <a:rPr lang="sv-SE" sz="1200" dirty="0" smtClean="0">
                  <a:solidFill>
                    <a:schemeClr val="tx1"/>
                  </a:solidFill>
                </a:rPr>
                <a:t>Bit P, G</a:t>
              </a:r>
              <a:endParaRPr lang="sv-SE" sz="1200" dirty="0">
                <a:solidFill>
                  <a:schemeClr val="tx1"/>
                </a:solidFill>
              </a:endParaRPr>
            </a:p>
          </p:txBody>
        </p:sp>
        <p:sp>
          <p:nvSpPr>
            <p:cNvPr id="216" name="Rectangle 215"/>
            <p:cNvSpPr/>
            <p:nvPr/>
          </p:nvSpPr>
          <p:spPr>
            <a:xfrm>
              <a:off x="7164384" y="3285293"/>
              <a:ext cx="1244915" cy="35464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r>
                <a:rPr lang="sv-SE" sz="1200" dirty="0" smtClean="0">
                  <a:solidFill>
                    <a:schemeClr val="tx1"/>
                  </a:solidFill>
                </a:rPr>
                <a:t>P</a:t>
              </a:r>
              <a:r>
                <a:rPr lang="sv-SE" sz="1200" baseline="-25000" dirty="0" smtClean="0">
                  <a:solidFill>
                    <a:schemeClr val="tx1"/>
                  </a:solidFill>
                </a:rPr>
                <a:t>8:1</a:t>
              </a:r>
              <a:endParaRPr lang="sv-SE" sz="1200" baseline="-25000" dirty="0">
                <a:solidFill>
                  <a:schemeClr val="tx1"/>
                </a:solidFill>
              </a:endParaRPr>
            </a:p>
          </p:txBody>
        </p:sp>
        <p:cxnSp>
          <p:nvCxnSpPr>
            <p:cNvPr id="217" name="Straight Connector 216"/>
            <p:cNvCxnSpPr/>
            <p:nvPr/>
          </p:nvCxnSpPr>
          <p:spPr>
            <a:xfrm flipH="1">
              <a:off x="7325009" y="3738289"/>
              <a:ext cx="153840" cy="9127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flipH="1">
              <a:off x="8077037" y="3738289"/>
              <a:ext cx="153840" cy="9127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9" name="TextBox 218"/>
            <p:cNvSpPr txBox="1"/>
            <p:nvPr/>
          </p:nvSpPr>
          <p:spPr>
            <a:xfrm>
              <a:off x="8652037" y="3798503"/>
              <a:ext cx="37542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dirty="0" smtClean="0">
                  <a:latin typeface="+mn-lt"/>
                </a:rPr>
                <a:t>c</a:t>
              </a:r>
              <a:r>
                <a:rPr lang="sv-SE" sz="1600" baseline="-25000" dirty="0" smtClean="0">
                  <a:latin typeface="+mn-lt"/>
                </a:rPr>
                <a:t>in</a:t>
              </a:r>
              <a:endParaRPr lang="sv-SE" sz="1600" dirty="0">
                <a:latin typeface="+mn-lt"/>
              </a:endParaRPr>
            </a:p>
          </p:txBody>
        </p:sp>
        <p:cxnSp>
          <p:nvCxnSpPr>
            <p:cNvPr id="220" name="Straight Connector 219"/>
            <p:cNvCxnSpPr/>
            <p:nvPr/>
          </p:nvCxnSpPr>
          <p:spPr>
            <a:xfrm flipH="1">
              <a:off x="4076612" y="4468464"/>
              <a:ext cx="56262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flipH="1">
              <a:off x="4639240" y="4211582"/>
              <a:ext cx="45224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flipH="1">
              <a:off x="1150158" y="3971217"/>
              <a:ext cx="158095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1262514" y="4201958"/>
              <a:ext cx="0" cy="5264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flipH="1">
              <a:off x="3058785" y="3971219"/>
              <a:ext cx="1580958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3171141" y="4197384"/>
              <a:ext cx="0" cy="5264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26" name="Group 225"/>
            <p:cNvGrpSpPr/>
            <p:nvPr/>
          </p:nvGrpSpPr>
          <p:grpSpPr>
            <a:xfrm>
              <a:off x="1136865" y="3462616"/>
              <a:ext cx="5739593" cy="668823"/>
              <a:chOff x="1136865" y="3224292"/>
              <a:chExt cx="5739593" cy="907147"/>
            </a:xfrm>
          </p:grpSpPr>
          <p:cxnSp>
            <p:nvCxnSpPr>
              <p:cNvPr id="268" name="Straight Connector 267"/>
              <p:cNvCxnSpPr/>
              <p:nvPr/>
            </p:nvCxnSpPr>
            <p:spPr>
              <a:xfrm>
                <a:off x="1136865" y="3224292"/>
                <a:ext cx="0" cy="907147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Straight Connector 268"/>
              <p:cNvCxnSpPr/>
              <p:nvPr/>
            </p:nvCxnSpPr>
            <p:spPr>
              <a:xfrm>
                <a:off x="3045491" y="3224292"/>
                <a:ext cx="0" cy="907147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0" name="Straight Connector 269"/>
              <p:cNvCxnSpPr/>
              <p:nvPr/>
            </p:nvCxnSpPr>
            <p:spPr>
              <a:xfrm>
                <a:off x="4954117" y="3224292"/>
                <a:ext cx="0" cy="907147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1" name="Straight Connector 270"/>
              <p:cNvCxnSpPr/>
              <p:nvPr/>
            </p:nvCxnSpPr>
            <p:spPr>
              <a:xfrm>
                <a:off x="6876458" y="3224292"/>
                <a:ext cx="0" cy="907147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27" name="Straight Connector 226"/>
            <p:cNvCxnSpPr/>
            <p:nvPr/>
          </p:nvCxnSpPr>
          <p:spPr>
            <a:xfrm flipH="1">
              <a:off x="6882893" y="3971219"/>
              <a:ext cx="1800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5400000">
              <a:off x="6995250" y="4195092"/>
              <a:ext cx="0" cy="5264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flipH="1">
              <a:off x="4967411" y="3971219"/>
              <a:ext cx="1587312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5400000">
              <a:off x="5079766" y="4192805"/>
              <a:ext cx="0" cy="5264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1" name="Straight Connector 230"/>
            <p:cNvCxnSpPr/>
            <p:nvPr/>
          </p:nvCxnSpPr>
          <p:spPr>
            <a:xfrm>
              <a:off x="5880852" y="4558883"/>
              <a:ext cx="0" cy="43857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2" name="Freeform 231"/>
            <p:cNvSpPr/>
            <p:nvPr/>
          </p:nvSpPr>
          <p:spPr>
            <a:xfrm flipH="1">
              <a:off x="5253065" y="4151145"/>
              <a:ext cx="1244915" cy="627025"/>
            </a:xfrm>
            <a:custGeom>
              <a:avLst/>
              <a:gdLst>
                <a:gd name="connsiteX0" fmla="*/ 0 w 981075"/>
                <a:gd name="connsiteY0" fmla="*/ 9525 h 504825"/>
                <a:gd name="connsiteX1" fmla="*/ 419100 w 981075"/>
                <a:gd name="connsiteY1" fmla="*/ 9525 h 504825"/>
                <a:gd name="connsiteX2" fmla="*/ 495300 w 981075"/>
                <a:gd name="connsiteY2" fmla="*/ 257175 h 504825"/>
                <a:gd name="connsiteX3" fmla="*/ 561975 w 981075"/>
                <a:gd name="connsiteY3" fmla="*/ 9525 h 504825"/>
                <a:gd name="connsiteX4" fmla="*/ 981075 w 981075"/>
                <a:gd name="connsiteY4" fmla="*/ 0 h 504825"/>
                <a:gd name="connsiteX5" fmla="*/ 876300 w 981075"/>
                <a:gd name="connsiteY5" fmla="*/ 485775 h 504825"/>
                <a:gd name="connsiteX6" fmla="*/ 133350 w 981075"/>
                <a:gd name="connsiteY6" fmla="*/ 504825 h 504825"/>
                <a:gd name="connsiteX7" fmla="*/ 0 w 981075"/>
                <a:gd name="connsiteY7" fmla="*/ 9525 h 504825"/>
                <a:gd name="connsiteX0" fmla="*/ 0 w 981075"/>
                <a:gd name="connsiteY0" fmla="*/ 9525 h 504825"/>
                <a:gd name="connsiteX1" fmla="*/ 419100 w 981075"/>
                <a:gd name="connsiteY1" fmla="*/ 9525 h 504825"/>
                <a:gd name="connsiteX2" fmla="*/ 495300 w 981075"/>
                <a:gd name="connsiteY2" fmla="*/ 257175 h 504825"/>
                <a:gd name="connsiteX3" fmla="*/ 561975 w 981075"/>
                <a:gd name="connsiteY3" fmla="*/ 9525 h 504825"/>
                <a:gd name="connsiteX4" fmla="*/ 981075 w 981075"/>
                <a:gd name="connsiteY4" fmla="*/ 0 h 504825"/>
                <a:gd name="connsiteX5" fmla="*/ 876300 w 981075"/>
                <a:gd name="connsiteY5" fmla="*/ 504825 h 504825"/>
                <a:gd name="connsiteX6" fmla="*/ 133350 w 981075"/>
                <a:gd name="connsiteY6" fmla="*/ 504825 h 504825"/>
                <a:gd name="connsiteX7" fmla="*/ 0 w 981075"/>
                <a:gd name="connsiteY7" fmla="*/ 9525 h 504825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76300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22444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76300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8935"/>
                <a:gd name="connsiteX1" fmla="*/ 419100 w 990600"/>
                <a:gd name="connsiteY1" fmla="*/ 0 h 498935"/>
                <a:gd name="connsiteX2" fmla="*/ 495300 w 990600"/>
                <a:gd name="connsiteY2" fmla="*/ 247650 h 498935"/>
                <a:gd name="connsiteX3" fmla="*/ 561975 w 990600"/>
                <a:gd name="connsiteY3" fmla="*/ 0 h 498935"/>
                <a:gd name="connsiteX4" fmla="*/ 990600 w 990600"/>
                <a:gd name="connsiteY4" fmla="*/ 0 h 498935"/>
                <a:gd name="connsiteX5" fmla="*/ 865394 w 990600"/>
                <a:gd name="connsiteY5" fmla="*/ 498935 h 498935"/>
                <a:gd name="connsiteX6" fmla="*/ 133350 w 990600"/>
                <a:gd name="connsiteY6" fmla="*/ 495300 h 498935"/>
                <a:gd name="connsiteX7" fmla="*/ 0 w 990600"/>
                <a:gd name="connsiteY7" fmla="*/ 0 h 498935"/>
                <a:gd name="connsiteX0" fmla="*/ 0 w 990600"/>
                <a:gd name="connsiteY0" fmla="*/ 0 h 498935"/>
                <a:gd name="connsiteX1" fmla="*/ 419100 w 990600"/>
                <a:gd name="connsiteY1" fmla="*/ 0 h 498935"/>
                <a:gd name="connsiteX2" fmla="*/ 495300 w 990600"/>
                <a:gd name="connsiteY2" fmla="*/ 247650 h 498935"/>
                <a:gd name="connsiteX3" fmla="*/ 561975 w 990600"/>
                <a:gd name="connsiteY3" fmla="*/ 0 h 498935"/>
                <a:gd name="connsiteX4" fmla="*/ 990600 w 990600"/>
                <a:gd name="connsiteY4" fmla="*/ 0 h 498935"/>
                <a:gd name="connsiteX5" fmla="*/ 865394 w 990600"/>
                <a:gd name="connsiteY5" fmla="*/ 498935 h 498935"/>
                <a:gd name="connsiteX6" fmla="*/ 122444 w 990600"/>
                <a:gd name="connsiteY6" fmla="*/ 495300 h 498935"/>
                <a:gd name="connsiteX7" fmla="*/ 0 w 990600"/>
                <a:gd name="connsiteY7" fmla="*/ 0 h 498935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1665 h 495300"/>
                <a:gd name="connsiteX6" fmla="*/ 122444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4489 w 990600"/>
                <a:gd name="connsiteY5" fmla="*/ 502571 h 502571"/>
                <a:gd name="connsiteX6" fmla="*/ 122444 w 990600"/>
                <a:gd name="connsiteY6" fmla="*/ 495300 h 502571"/>
                <a:gd name="connsiteX7" fmla="*/ 0 w 990600"/>
                <a:gd name="connsiteY7" fmla="*/ 0 h 502571"/>
                <a:gd name="connsiteX0" fmla="*/ 0 w 990600"/>
                <a:gd name="connsiteY0" fmla="*/ 0 h 495301"/>
                <a:gd name="connsiteX1" fmla="*/ 419100 w 990600"/>
                <a:gd name="connsiteY1" fmla="*/ 0 h 495301"/>
                <a:gd name="connsiteX2" fmla="*/ 495300 w 990600"/>
                <a:gd name="connsiteY2" fmla="*/ 247650 h 495301"/>
                <a:gd name="connsiteX3" fmla="*/ 561975 w 990600"/>
                <a:gd name="connsiteY3" fmla="*/ 0 h 495301"/>
                <a:gd name="connsiteX4" fmla="*/ 990600 w 990600"/>
                <a:gd name="connsiteY4" fmla="*/ 0 h 495301"/>
                <a:gd name="connsiteX5" fmla="*/ 854489 w 990600"/>
                <a:gd name="connsiteY5" fmla="*/ 495301 h 495301"/>
                <a:gd name="connsiteX6" fmla="*/ 122444 w 990600"/>
                <a:gd name="connsiteY6" fmla="*/ 495300 h 495301"/>
                <a:gd name="connsiteX7" fmla="*/ 0 w 990600"/>
                <a:gd name="connsiteY7" fmla="*/ 0 h 495301"/>
                <a:gd name="connsiteX0" fmla="*/ 0 w 990600"/>
                <a:gd name="connsiteY0" fmla="*/ 0 h 495301"/>
                <a:gd name="connsiteX1" fmla="*/ 419100 w 990600"/>
                <a:gd name="connsiteY1" fmla="*/ 0 h 495301"/>
                <a:gd name="connsiteX2" fmla="*/ 495300 w 990600"/>
                <a:gd name="connsiteY2" fmla="*/ 247650 h 495301"/>
                <a:gd name="connsiteX3" fmla="*/ 561975 w 990600"/>
                <a:gd name="connsiteY3" fmla="*/ 0 h 495301"/>
                <a:gd name="connsiteX4" fmla="*/ 990600 w 990600"/>
                <a:gd name="connsiteY4" fmla="*/ 0 h 495301"/>
                <a:gd name="connsiteX5" fmla="*/ 854489 w 990600"/>
                <a:gd name="connsiteY5" fmla="*/ 495301 h 495301"/>
                <a:gd name="connsiteX6" fmla="*/ 136985 w 990600"/>
                <a:gd name="connsiteY6" fmla="*/ 495300 h 495301"/>
                <a:gd name="connsiteX7" fmla="*/ 0 w 990600"/>
                <a:gd name="connsiteY7" fmla="*/ 0 h 495301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4489 w 990600"/>
                <a:gd name="connsiteY5" fmla="*/ 495301 h 502571"/>
                <a:gd name="connsiteX6" fmla="*/ 140620 w 990600"/>
                <a:gd name="connsiteY6" fmla="*/ 502571 h 502571"/>
                <a:gd name="connsiteX7" fmla="*/ 0 w 990600"/>
                <a:gd name="connsiteY7" fmla="*/ 0 h 502571"/>
                <a:gd name="connsiteX0" fmla="*/ 0 w 990600"/>
                <a:gd name="connsiteY0" fmla="*/ 0 h 506207"/>
                <a:gd name="connsiteX1" fmla="*/ 419100 w 990600"/>
                <a:gd name="connsiteY1" fmla="*/ 0 h 506207"/>
                <a:gd name="connsiteX2" fmla="*/ 495300 w 990600"/>
                <a:gd name="connsiteY2" fmla="*/ 247650 h 506207"/>
                <a:gd name="connsiteX3" fmla="*/ 561975 w 990600"/>
                <a:gd name="connsiteY3" fmla="*/ 0 h 506207"/>
                <a:gd name="connsiteX4" fmla="*/ 990600 w 990600"/>
                <a:gd name="connsiteY4" fmla="*/ 0 h 506207"/>
                <a:gd name="connsiteX5" fmla="*/ 850854 w 990600"/>
                <a:gd name="connsiteY5" fmla="*/ 506207 h 506207"/>
                <a:gd name="connsiteX6" fmla="*/ 140620 w 990600"/>
                <a:gd name="connsiteY6" fmla="*/ 502571 h 506207"/>
                <a:gd name="connsiteX7" fmla="*/ 0 w 990600"/>
                <a:gd name="connsiteY7" fmla="*/ 0 h 506207"/>
                <a:gd name="connsiteX0" fmla="*/ 0 w 990600"/>
                <a:gd name="connsiteY0" fmla="*/ 0 h 502572"/>
                <a:gd name="connsiteX1" fmla="*/ 419100 w 990600"/>
                <a:gd name="connsiteY1" fmla="*/ 0 h 502572"/>
                <a:gd name="connsiteX2" fmla="*/ 495300 w 990600"/>
                <a:gd name="connsiteY2" fmla="*/ 247650 h 502572"/>
                <a:gd name="connsiteX3" fmla="*/ 561975 w 990600"/>
                <a:gd name="connsiteY3" fmla="*/ 0 h 502572"/>
                <a:gd name="connsiteX4" fmla="*/ 990600 w 990600"/>
                <a:gd name="connsiteY4" fmla="*/ 0 h 502572"/>
                <a:gd name="connsiteX5" fmla="*/ 847219 w 990600"/>
                <a:gd name="connsiteY5" fmla="*/ 502572 h 502572"/>
                <a:gd name="connsiteX6" fmla="*/ 140620 w 990600"/>
                <a:gd name="connsiteY6" fmla="*/ 502571 h 502572"/>
                <a:gd name="connsiteX7" fmla="*/ 0 w 990600"/>
                <a:gd name="connsiteY7" fmla="*/ 0 h 502572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8125 w 990600"/>
                <a:gd name="connsiteY5" fmla="*/ 498910 h 502571"/>
                <a:gd name="connsiteX6" fmla="*/ 140620 w 990600"/>
                <a:gd name="connsiteY6" fmla="*/ 502571 h 502571"/>
                <a:gd name="connsiteX7" fmla="*/ 0 w 990600"/>
                <a:gd name="connsiteY7" fmla="*/ 0 h 502571"/>
                <a:gd name="connsiteX0" fmla="*/ 0 w 990600"/>
                <a:gd name="connsiteY0" fmla="*/ 0 h 506234"/>
                <a:gd name="connsiteX1" fmla="*/ 419100 w 990600"/>
                <a:gd name="connsiteY1" fmla="*/ 0 h 506234"/>
                <a:gd name="connsiteX2" fmla="*/ 495300 w 990600"/>
                <a:gd name="connsiteY2" fmla="*/ 247650 h 506234"/>
                <a:gd name="connsiteX3" fmla="*/ 561975 w 990600"/>
                <a:gd name="connsiteY3" fmla="*/ 0 h 506234"/>
                <a:gd name="connsiteX4" fmla="*/ 990600 w 990600"/>
                <a:gd name="connsiteY4" fmla="*/ 0 h 506234"/>
                <a:gd name="connsiteX5" fmla="*/ 850855 w 990600"/>
                <a:gd name="connsiteY5" fmla="*/ 506234 h 506234"/>
                <a:gd name="connsiteX6" fmla="*/ 140620 w 990600"/>
                <a:gd name="connsiteY6" fmla="*/ 502571 h 506234"/>
                <a:gd name="connsiteX7" fmla="*/ 0 w 990600"/>
                <a:gd name="connsiteY7" fmla="*/ 0 h 506234"/>
                <a:gd name="connsiteX0" fmla="*/ 0 w 990600"/>
                <a:gd name="connsiteY0" fmla="*/ 0 h 502572"/>
                <a:gd name="connsiteX1" fmla="*/ 419100 w 990600"/>
                <a:gd name="connsiteY1" fmla="*/ 0 h 502572"/>
                <a:gd name="connsiteX2" fmla="*/ 495300 w 990600"/>
                <a:gd name="connsiteY2" fmla="*/ 247650 h 502572"/>
                <a:gd name="connsiteX3" fmla="*/ 561975 w 990600"/>
                <a:gd name="connsiteY3" fmla="*/ 0 h 502572"/>
                <a:gd name="connsiteX4" fmla="*/ 990600 w 990600"/>
                <a:gd name="connsiteY4" fmla="*/ 0 h 502572"/>
                <a:gd name="connsiteX5" fmla="*/ 850855 w 990600"/>
                <a:gd name="connsiteY5" fmla="*/ 502572 h 502572"/>
                <a:gd name="connsiteX6" fmla="*/ 140620 w 990600"/>
                <a:gd name="connsiteY6" fmla="*/ 502571 h 502572"/>
                <a:gd name="connsiteX7" fmla="*/ 0 w 990600"/>
                <a:gd name="connsiteY7" fmla="*/ 0 h 502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90600" h="502572">
                  <a:moveTo>
                    <a:pt x="0" y="0"/>
                  </a:moveTo>
                  <a:lnTo>
                    <a:pt x="419100" y="0"/>
                  </a:lnTo>
                  <a:lnTo>
                    <a:pt x="495300" y="247650"/>
                  </a:lnTo>
                  <a:lnTo>
                    <a:pt x="561975" y="0"/>
                  </a:lnTo>
                  <a:lnTo>
                    <a:pt x="990600" y="0"/>
                  </a:lnTo>
                  <a:lnTo>
                    <a:pt x="850855" y="502572"/>
                  </a:lnTo>
                  <a:lnTo>
                    <a:pt x="140620" y="5025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Bef>
                  <a:spcPts val="1800"/>
                </a:spcBef>
                <a:spcAft>
                  <a:spcPts val="0"/>
                </a:spcAft>
              </a:pPr>
              <a:r>
                <a:rPr lang="sv-SE" sz="1200" dirty="0">
                  <a:solidFill>
                    <a:srgbClr val="0D0D0D"/>
                  </a:solidFill>
                  <a:ea typeface="Calibri"/>
                  <a:cs typeface="Times New Roman"/>
                </a:rPr>
                <a:t>+</a:t>
              </a:r>
              <a:endParaRPr lang="sv-SE" sz="1200" dirty="0">
                <a:ea typeface="Calibri"/>
                <a:cs typeface="Times New Roman"/>
              </a:endParaRPr>
            </a:p>
          </p:txBody>
        </p:sp>
        <p:sp>
          <p:nvSpPr>
            <p:cNvPr id="233" name="Rectangle 232"/>
            <p:cNvSpPr/>
            <p:nvPr/>
          </p:nvSpPr>
          <p:spPr>
            <a:xfrm>
              <a:off x="5253065" y="2827280"/>
              <a:ext cx="1244915" cy="35464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200" dirty="0" smtClean="0">
                  <a:solidFill>
                    <a:schemeClr val="tx1"/>
                  </a:solidFill>
                </a:rPr>
                <a:t>ADD/SUB logic</a:t>
              </a:r>
            </a:p>
            <a:p>
              <a:pPr algn="ctr"/>
              <a:r>
                <a:rPr lang="sv-SE" sz="1200" dirty="0" smtClean="0">
                  <a:solidFill>
                    <a:schemeClr val="tx1"/>
                  </a:solidFill>
                </a:rPr>
                <a:t>Bit P, G</a:t>
              </a:r>
              <a:endParaRPr lang="sv-SE" sz="1200" dirty="0">
                <a:solidFill>
                  <a:schemeClr val="tx1"/>
                </a:solidFill>
              </a:endParaRPr>
            </a:p>
          </p:txBody>
        </p:sp>
        <p:sp>
          <p:nvSpPr>
            <p:cNvPr id="234" name="Rectangle 233"/>
            <p:cNvSpPr/>
            <p:nvPr/>
          </p:nvSpPr>
          <p:spPr>
            <a:xfrm>
              <a:off x="5253065" y="3285293"/>
              <a:ext cx="1244915" cy="35464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r>
                <a:rPr lang="sv-SE" sz="1200" dirty="0" smtClean="0">
                  <a:solidFill>
                    <a:schemeClr val="tx1"/>
                  </a:solidFill>
                </a:rPr>
                <a:t>P</a:t>
              </a:r>
              <a:r>
                <a:rPr lang="sv-SE" sz="1200" baseline="-25000" dirty="0" smtClean="0">
                  <a:solidFill>
                    <a:schemeClr val="tx1"/>
                  </a:solidFill>
                </a:rPr>
                <a:t>16:9</a:t>
              </a:r>
              <a:endParaRPr lang="sv-SE" sz="1200" baseline="-25000" dirty="0">
                <a:solidFill>
                  <a:schemeClr val="tx1"/>
                </a:solidFill>
              </a:endParaRPr>
            </a:p>
          </p:txBody>
        </p:sp>
        <p:cxnSp>
          <p:nvCxnSpPr>
            <p:cNvPr id="235" name="Straight Connector 234"/>
            <p:cNvCxnSpPr/>
            <p:nvPr/>
          </p:nvCxnSpPr>
          <p:spPr>
            <a:xfrm flipH="1">
              <a:off x="5414089" y="3738289"/>
              <a:ext cx="153840" cy="9127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6" name="Straight Connector 235"/>
            <p:cNvCxnSpPr/>
            <p:nvPr/>
          </p:nvCxnSpPr>
          <p:spPr>
            <a:xfrm flipH="1">
              <a:off x="6172975" y="3738289"/>
              <a:ext cx="153840" cy="9127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>
              <a:off x="3967002" y="4558883"/>
              <a:ext cx="0" cy="43857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8" name="Freeform 237"/>
            <p:cNvSpPr/>
            <p:nvPr/>
          </p:nvSpPr>
          <p:spPr>
            <a:xfrm flipH="1">
              <a:off x="3336398" y="4151145"/>
              <a:ext cx="1244915" cy="627025"/>
            </a:xfrm>
            <a:custGeom>
              <a:avLst/>
              <a:gdLst>
                <a:gd name="connsiteX0" fmla="*/ 0 w 981075"/>
                <a:gd name="connsiteY0" fmla="*/ 9525 h 504825"/>
                <a:gd name="connsiteX1" fmla="*/ 419100 w 981075"/>
                <a:gd name="connsiteY1" fmla="*/ 9525 h 504825"/>
                <a:gd name="connsiteX2" fmla="*/ 495300 w 981075"/>
                <a:gd name="connsiteY2" fmla="*/ 257175 h 504825"/>
                <a:gd name="connsiteX3" fmla="*/ 561975 w 981075"/>
                <a:gd name="connsiteY3" fmla="*/ 9525 h 504825"/>
                <a:gd name="connsiteX4" fmla="*/ 981075 w 981075"/>
                <a:gd name="connsiteY4" fmla="*/ 0 h 504825"/>
                <a:gd name="connsiteX5" fmla="*/ 876300 w 981075"/>
                <a:gd name="connsiteY5" fmla="*/ 485775 h 504825"/>
                <a:gd name="connsiteX6" fmla="*/ 133350 w 981075"/>
                <a:gd name="connsiteY6" fmla="*/ 504825 h 504825"/>
                <a:gd name="connsiteX7" fmla="*/ 0 w 981075"/>
                <a:gd name="connsiteY7" fmla="*/ 9525 h 504825"/>
                <a:gd name="connsiteX0" fmla="*/ 0 w 981075"/>
                <a:gd name="connsiteY0" fmla="*/ 9525 h 504825"/>
                <a:gd name="connsiteX1" fmla="*/ 419100 w 981075"/>
                <a:gd name="connsiteY1" fmla="*/ 9525 h 504825"/>
                <a:gd name="connsiteX2" fmla="*/ 495300 w 981075"/>
                <a:gd name="connsiteY2" fmla="*/ 257175 h 504825"/>
                <a:gd name="connsiteX3" fmla="*/ 561975 w 981075"/>
                <a:gd name="connsiteY3" fmla="*/ 9525 h 504825"/>
                <a:gd name="connsiteX4" fmla="*/ 981075 w 981075"/>
                <a:gd name="connsiteY4" fmla="*/ 0 h 504825"/>
                <a:gd name="connsiteX5" fmla="*/ 876300 w 981075"/>
                <a:gd name="connsiteY5" fmla="*/ 504825 h 504825"/>
                <a:gd name="connsiteX6" fmla="*/ 133350 w 981075"/>
                <a:gd name="connsiteY6" fmla="*/ 504825 h 504825"/>
                <a:gd name="connsiteX7" fmla="*/ 0 w 981075"/>
                <a:gd name="connsiteY7" fmla="*/ 9525 h 504825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76300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22444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76300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8935"/>
                <a:gd name="connsiteX1" fmla="*/ 419100 w 990600"/>
                <a:gd name="connsiteY1" fmla="*/ 0 h 498935"/>
                <a:gd name="connsiteX2" fmla="*/ 495300 w 990600"/>
                <a:gd name="connsiteY2" fmla="*/ 247650 h 498935"/>
                <a:gd name="connsiteX3" fmla="*/ 561975 w 990600"/>
                <a:gd name="connsiteY3" fmla="*/ 0 h 498935"/>
                <a:gd name="connsiteX4" fmla="*/ 990600 w 990600"/>
                <a:gd name="connsiteY4" fmla="*/ 0 h 498935"/>
                <a:gd name="connsiteX5" fmla="*/ 865394 w 990600"/>
                <a:gd name="connsiteY5" fmla="*/ 498935 h 498935"/>
                <a:gd name="connsiteX6" fmla="*/ 133350 w 990600"/>
                <a:gd name="connsiteY6" fmla="*/ 495300 h 498935"/>
                <a:gd name="connsiteX7" fmla="*/ 0 w 990600"/>
                <a:gd name="connsiteY7" fmla="*/ 0 h 498935"/>
                <a:gd name="connsiteX0" fmla="*/ 0 w 990600"/>
                <a:gd name="connsiteY0" fmla="*/ 0 h 498935"/>
                <a:gd name="connsiteX1" fmla="*/ 419100 w 990600"/>
                <a:gd name="connsiteY1" fmla="*/ 0 h 498935"/>
                <a:gd name="connsiteX2" fmla="*/ 495300 w 990600"/>
                <a:gd name="connsiteY2" fmla="*/ 247650 h 498935"/>
                <a:gd name="connsiteX3" fmla="*/ 561975 w 990600"/>
                <a:gd name="connsiteY3" fmla="*/ 0 h 498935"/>
                <a:gd name="connsiteX4" fmla="*/ 990600 w 990600"/>
                <a:gd name="connsiteY4" fmla="*/ 0 h 498935"/>
                <a:gd name="connsiteX5" fmla="*/ 865394 w 990600"/>
                <a:gd name="connsiteY5" fmla="*/ 498935 h 498935"/>
                <a:gd name="connsiteX6" fmla="*/ 122444 w 990600"/>
                <a:gd name="connsiteY6" fmla="*/ 495300 h 498935"/>
                <a:gd name="connsiteX7" fmla="*/ 0 w 990600"/>
                <a:gd name="connsiteY7" fmla="*/ 0 h 498935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1665 h 495300"/>
                <a:gd name="connsiteX6" fmla="*/ 122444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4489 w 990600"/>
                <a:gd name="connsiteY5" fmla="*/ 502571 h 502571"/>
                <a:gd name="connsiteX6" fmla="*/ 122444 w 990600"/>
                <a:gd name="connsiteY6" fmla="*/ 495300 h 502571"/>
                <a:gd name="connsiteX7" fmla="*/ 0 w 990600"/>
                <a:gd name="connsiteY7" fmla="*/ 0 h 502571"/>
                <a:gd name="connsiteX0" fmla="*/ 0 w 990600"/>
                <a:gd name="connsiteY0" fmla="*/ 0 h 495301"/>
                <a:gd name="connsiteX1" fmla="*/ 419100 w 990600"/>
                <a:gd name="connsiteY1" fmla="*/ 0 h 495301"/>
                <a:gd name="connsiteX2" fmla="*/ 495300 w 990600"/>
                <a:gd name="connsiteY2" fmla="*/ 247650 h 495301"/>
                <a:gd name="connsiteX3" fmla="*/ 561975 w 990600"/>
                <a:gd name="connsiteY3" fmla="*/ 0 h 495301"/>
                <a:gd name="connsiteX4" fmla="*/ 990600 w 990600"/>
                <a:gd name="connsiteY4" fmla="*/ 0 h 495301"/>
                <a:gd name="connsiteX5" fmla="*/ 854489 w 990600"/>
                <a:gd name="connsiteY5" fmla="*/ 495301 h 495301"/>
                <a:gd name="connsiteX6" fmla="*/ 122444 w 990600"/>
                <a:gd name="connsiteY6" fmla="*/ 495300 h 495301"/>
                <a:gd name="connsiteX7" fmla="*/ 0 w 990600"/>
                <a:gd name="connsiteY7" fmla="*/ 0 h 495301"/>
                <a:gd name="connsiteX0" fmla="*/ 0 w 990600"/>
                <a:gd name="connsiteY0" fmla="*/ 0 h 495301"/>
                <a:gd name="connsiteX1" fmla="*/ 419100 w 990600"/>
                <a:gd name="connsiteY1" fmla="*/ 0 h 495301"/>
                <a:gd name="connsiteX2" fmla="*/ 495300 w 990600"/>
                <a:gd name="connsiteY2" fmla="*/ 247650 h 495301"/>
                <a:gd name="connsiteX3" fmla="*/ 561975 w 990600"/>
                <a:gd name="connsiteY3" fmla="*/ 0 h 495301"/>
                <a:gd name="connsiteX4" fmla="*/ 990600 w 990600"/>
                <a:gd name="connsiteY4" fmla="*/ 0 h 495301"/>
                <a:gd name="connsiteX5" fmla="*/ 854489 w 990600"/>
                <a:gd name="connsiteY5" fmla="*/ 495301 h 495301"/>
                <a:gd name="connsiteX6" fmla="*/ 136985 w 990600"/>
                <a:gd name="connsiteY6" fmla="*/ 495300 h 495301"/>
                <a:gd name="connsiteX7" fmla="*/ 0 w 990600"/>
                <a:gd name="connsiteY7" fmla="*/ 0 h 495301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4489 w 990600"/>
                <a:gd name="connsiteY5" fmla="*/ 495301 h 502571"/>
                <a:gd name="connsiteX6" fmla="*/ 140620 w 990600"/>
                <a:gd name="connsiteY6" fmla="*/ 502571 h 502571"/>
                <a:gd name="connsiteX7" fmla="*/ 0 w 990600"/>
                <a:gd name="connsiteY7" fmla="*/ 0 h 502571"/>
                <a:gd name="connsiteX0" fmla="*/ 0 w 990600"/>
                <a:gd name="connsiteY0" fmla="*/ 0 h 506207"/>
                <a:gd name="connsiteX1" fmla="*/ 419100 w 990600"/>
                <a:gd name="connsiteY1" fmla="*/ 0 h 506207"/>
                <a:gd name="connsiteX2" fmla="*/ 495300 w 990600"/>
                <a:gd name="connsiteY2" fmla="*/ 247650 h 506207"/>
                <a:gd name="connsiteX3" fmla="*/ 561975 w 990600"/>
                <a:gd name="connsiteY3" fmla="*/ 0 h 506207"/>
                <a:gd name="connsiteX4" fmla="*/ 990600 w 990600"/>
                <a:gd name="connsiteY4" fmla="*/ 0 h 506207"/>
                <a:gd name="connsiteX5" fmla="*/ 850854 w 990600"/>
                <a:gd name="connsiteY5" fmla="*/ 506207 h 506207"/>
                <a:gd name="connsiteX6" fmla="*/ 140620 w 990600"/>
                <a:gd name="connsiteY6" fmla="*/ 502571 h 506207"/>
                <a:gd name="connsiteX7" fmla="*/ 0 w 990600"/>
                <a:gd name="connsiteY7" fmla="*/ 0 h 506207"/>
                <a:gd name="connsiteX0" fmla="*/ 0 w 990600"/>
                <a:gd name="connsiteY0" fmla="*/ 0 h 502572"/>
                <a:gd name="connsiteX1" fmla="*/ 419100 w 990600"/>
                <a:gd name="connsiteY1" fmla="*/ 0 h 502572"/>
                <a:gd name="connsiteX2" fmla="*/ 495300 w 990600"/>
                <a:gd name="connsiteY2" fmla="*/ 247650 h 502572"/>
                <a:gd name="connsiteX3" fmla="*/ 561975 w 990600"/>
                <a:gd name="connsiteY3" fmla="*/ 0 h 502572"/>
                <a:gd name="connsiteX4" fmla="*/ 990600 w 990600"/>
                <a:gd name="connsiteY4" fmla="*/ 0 h 502572"/>
                <a:gd name="connsiteX5" fmla="*/ 847219 w 990600"/>
                <a:gd name="connsiteY5" fmla="*/ 502572 h 502572"/>
                <a:gd name="connsiteX6" fmla="*/ 140620 w 990600"/>
                <a:gd name="connsiteY6" fmla="*/ 502571 h 502572"/>
                <a:gd name="connsiteX7" fmla="*/ 0 w 990600"/>
                <a:gd name="connsiteY7" fmla="*/ 0 h 502572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8125 w 990600"/>
                <a:gd name="connsiteY5" fmla="*/ 498910 h 502571"/>
                <a:gd name="connsiteX6" fmla="*/ 140620 w 990600"/>
                <a:gd name="connsiteY6" fmla="*/ 502571 h 502571"/>
                <a:gd name="connsiteX7" fmla="*/ 0 w 990600"/>
                <a:gd name="connsiteY7" fmla="*/ 0 h 502571"/>
                <a:gd name="connsiteX0" fmla="*/ 0 w 990600"/>
                <a:gd name="connsiteY0" fmla="*/ 0 h 506234"/>
                <a:gd name="connsiteX1" fmla="*/ 419100 w 990600"/>
                <a:gd name="connsiteY1" fmla="*/ 0 h 506234"/>
                <a:gd name="connsiteX2" fmla="*/ 495300 w 990600"/>
                <a:gd name="connsiteY2" fmla="*/ 247650 h 506234"/>
                <a:gd name="connsiteX3" fmla="*/ 561975 w 990600"/>
                <a:gd name="connsiteY3" fmla="*/ 0 h 506234"/>
                <a:gd name="connsiteX4" fmla="*/ 990600 w 990600"/>
                <a:gd name="connsiteY4" fmla="*/ 0 h 506234"/>
                <a:gd name="connsiteX5" fmla="*/ 850855 w 990600"/>
                <a:gd name="connsiteY5" fmla="*/ 506234 h 506234"/>
                <a:gd name="connsiteX6" fmla="*/ 140620 w 990600"/>
                <a:gd name="connsiteY6" fmla="*/ 502571 h 506234"/>
                <a:gd name="connsiteX7" fmla="*/ 0 w 990600"/>
                <a:gd name="connsiteY7" fmla="*/ 0 h 506234"/>
                <a:gd name="connsiteX0" fmla="*/ 0 w 990600"/>
                <a:gd name="connsiteY0" fmla="*/ 0 h 502572"/>
                <a:gd name="connsiteX1" fmla="*/ 419100 w 990600"/>
                <a:gd name="connsiteY1" fmla="*/ 0 h 502572"/>
                <a:gd name="connsiteX2" fmla="*/ 495300 w 990600"/>
                <a:gd name="connsiteY2" fmla="*/ 247650 h 502572"/>
                <a:gd name="connsiteX3" fmla="*/ 561975 w 990600"/>
                <a:gd name="connsiteY3" fmla="*/ 0 h 502572"/>
                <a:gd name="connsiteX4" fmla="*/ 990600 w 990600"/>
                <a:gd name="connsiteY4" fmla="*/ 0 h 502572"/>
                <a:gd name="connsiteX5" fmla="*/ 850855 w 990600"/>
                <a:gd name="connsiteY5" fmla="*/ 502572 h 502572"/>
                <a:gd name="connsiteX6" fmla="*/ 140620 w 990600"/>
                <a:gd name="connsiteY6" fmla="*/ 502571 h 502572"/>
                <a:gd name="connsiteX7" fmla="*/ 0 w 990600"/>
                <a:gd name="connsiteY7" fmla="*/ 0 h 502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90600" h="502572">
                  <a:moveTo>
                    <a:pt x="0" y="0"/>
                  </a:moveTo>
                  <a:lnTo>
                    <a:pt x="419100" y="0"/>
                  </a:lnTo>
                  <a:lnTo>
                    <a:pt x="495300" y="247650"/>
                  </a:lnTo>
                  <a:lnTo>
                    <a:pt x="561975" y="0"/>
                  </a:lnTo>
                  <a:lnTo>
                    <a:pt x="990600" y="0"/>
                  </a:lnTo>
                  <a:lnTo>
                    <a:pt x="850855" y="502572"/>
                  </a:lnTo>
                  <a:lnTo>
                    <a:pt x="140620" y="5025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Bef>
                  <a:spcPts val="1800"/>
                </a:spcBef>
                <a:spcAft>
                  <a:spcPts val="0"/>
                </a:spcAft>
              </a:pPr>
              <a:r>
                <a:rPr lang="sv-SE" sz="1200" dirty="0">
                  <a:solidFill>
                    <a:srgbClr val="0D0D0D"/>
                  </a:solidFill>
                  <a:ea typeface="Calibri"/>
                  <a:cs typeface="Times New Roman"/>
                </a:rPr>
                <a:t>+</a:t>
              </a:r>
              <a:endParaRPr lang="sv-SE" sz="1200" dirty="0">
                <a:ea typeface="Calibri"/>
                <a:cs typeface="Times New Roman"/>
              </a:endParaRPr>
            </a:p>
          </p:txBody>
        </p:sp>
        <p:sp>
          <p:nvSpPr>
            <p:cNvPr id="239" name="Rectangle 238"/>
            <p:cNvSpPr/>
            <p:nvPr/>
          </p:nvSpPr>
          <p:spPr>
            <a:xfrm>
              <a:off x="3336398" y="2827280"/>
              <a:ext cx="1244915" cy="35464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200" dirty="0" smtClean="0">
                  <a:solidFill>
                    <a:schemeClr val="tx1"/>
                  </a:solidFill>
                </a:rPr>
                <a:t>ADD/SUB logic</a:t>
              </a:r>
            </a:p>
            <a:p>
              <a:pPr algn="ctr"/>
              <a:r>
                <a:rPr lang="sv-SE" sz="1200" dirty="0" smtClean="0">
                  <a:solidFill>
                    <a:schemeClr val="tx1"/>
                  </a:solidFill>
                </a:rPr>
                <a:t>Bit P, G</a:t>
              </a:r>
              <a:endParaRPr lang="sv-SE" sz="1200" dirty="0">
                <a:solidFill>
                  <a:schemeClr val="tx1"/>
                </a:solidFill>
              </a:endParaRPr>
            </a:p>
          </p:txBody>
        </p:sp>
        <p:sp>
          <p:nvSpPr>
            <p:cNvPr id="240" name="Rectangle 239"/>
            <p:cNvSpPr/>
            <p:nvPr/>
          </p:nvSpPr>
          <p:spPr>
            <a:xfrm>
              <a:off x="3336398" y="3285293"/>
              <a:ext cx="1244915" cy="35464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r>
                <a:rPr lang="sv-SE" sz="1200" dirty="0" smtClean="0">
                  <a:solidFill>
                    <a:schemeClr val="tx1"/>
                  </a:solidFill>
                </a:rPr>
                <a:t>P</a:t>
              </a:r>
              <a:r>
                <a:rPr lang="sv-SE" sz="1200" baseline="-25000" dirty="0" smtClean="0">
                  <a:solidFill>
                    <a:schemeClr val="tx1"/>
                  </a:solidFill>
                </a:rPr>
                <a:t>24:17</a:t>
              </a:r>
              <a:endParaRPr lang="sv-SE" sz="1200" baseline="-25000" dirty="0">
                <a:solidFill>
                  <a:schemeClr val="tx1"/>
                </a:solidFill>
              </a:endParaRPr>
            </a:p>
          </p:txBody>
        </p:sp>
        <p:cxnSp>
          <p:nvCxnSpPr>
            <p:cNvPr id="241" name="Straight Connector 240"/>
            <p:cNvCxnSpPr/>
            <p:nvPr/>
          </p:nvCxnSpPr>
          <p:spPr>
            <a:xfrm flipH="1">
              <a:off x="3500888" y="3738289"/>
              <a:ext cx="153840" cy="9127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flipH="1">
              <a:off x="4259773" y="3738289"/>
              <a:ext cx="153840" cy="9127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flipH="1">
              <a:off x="2167986" y="4466182"/>
              <a:ext cx="56262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4" name="Group 243"/>
            <p:cNvGrpSpPr/>
            <p:nvPr/>
          </p:nvGrpSpPr>
          <p:grpSpPr>
            <a:xfrm>
              <a:off x="2731114" y="3960013"/>
              <a:ext cx="5739593" cy="510732"/>
              <a:chOff x="2731114" y="3978517"/>
              <a:chExt cx="5739593" cy="908897"/>
            </a:xfrm>
          </p:grpSpPr>
          <p:cxnSp>
            <p:nvCxnSpPr>
              <p:cNvPr id="264" name="Straight Connector 263"/>
              <p:cNvCxnSpPr/>
              <p:nvPr/>
            </p:nvCxnSpPr>
            <p:spPr>
              <a:xfrm>
                <a:off x="6555224" y="3980268"/>
                <a:ext cx="0" cy="907146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5" name="Straight Connector 264"/>
              <p:cNvCxnSpPr/>
              <p:nvPr/>
            </p:nvCxnSpPr>
            <p:spPr>
              <a:xfrm>
                <a:off x="8470707" y="3978519"/>
                <a:ext cx="0" cy="9071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Straight Connector 265"/>
              <p:cNvCxnSpPr/>
              <p:nvPr/>
            </p:nvCxnSpPr>
            <p:spPr>
              <a:xfrm>
                <a:off x="4639740" y="3978517"/>
                <a:ext cx="0" cy="907146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Straight Connector 266"/>
              <p:cNvCxnSpPr/>
              <p:nvPr/>
            </p:nvCxnSpPr>
            <p:spPr>
              <a:xfrm>
                <a:off x="2731114" y="3978517"/>
                <a:ext cx="0" cy="9071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45" name="Straight Connector 244"/>
            <p:cNvCxnSpPr/>
            <p:nvPr/>
          </p:nvCxnSpPr>
          <p:spPr>
            <a:xfrm>
              <a:off x="2038863" y="4558883"/>
              <a:ext cx="0" cy="43857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6" name="Freeform 245"/>
            <p:cNvSpPr/>
            <p:nvPr/>
          </p:nvSpPr>
          <p:spPr>
            <a:xfrm flipH="1">
              <a:off x="1415440" y="4151145"/>
              <a:ext cx="1244914" cy="627025"/>
            </a:xfrm>
            <a:custGeom>
              <a:avLst/>
              <a:gdLst>
                <a:gd name="connsiteX0" fmla="*/ 0 w 981075"/>
                <a:gd name="connsiteY0" fmla="*/ 9525 h 504825"/>
                <a:gd name="connsiteX1" fmla="*/ 419100 w 981075"/>
                <a:gd name="connsiteY1" fmla="*/ 9525 h 504825"/>
                <a:gd name="connsiteX2" fmla="*/ 495300 w 981075"/>
                <a:gd name="connsiteY2" fmla="*/ 257175 h 504825"/>
                <a:gd name="connsiteX3" fmla="*/ 561975 w 981075"/>
                <a:gd name="connsiteY3" fmla="*/ 9525 h 504825"/>
                <a:gd name="connsiteX4" fmla="*/ 981075 w 981075"/>
                <a:gd name="connsiteY4" fmla="*/ 0 h 504825"/>
                <a:gd name="connsiteX5" fmla="*/ 876300 w 981075"/>
                <a:gd name="connsiteY5" fmla="*/ 485775 h 504825"/>
                <a:gd name="connsiteX6" fmla="*/ 133350 w 981075"/>
                <a:gd name="connsiteY6" fmla="*/ 504825 h 504825"/>
                <a:gd name="connsiteX7" fmla="*/ 0 w 981075"/>
                <a:gd name="connsiteY7" fmla="*/ 9525 h 504825"/>
                <a:gd name="connsiteX0" fmla="*/ 0 w 981075"/>
                <a:gd name="connsiteY0" fmla="*/ 9525 h 504825"/>
                <a:gd name="connsiteX1" fmla="*/ 419100 w 981075"/>
                <a:gd name="connsiteY1" fmla="*/ 9525 h 504825"/>
                <a:gd name="connsiteX2" fmla="*/ 495300 w 981075"/>
                <a:gd name="connsiteY2" fmla="*/ 257175 h 504825"/>
                <a:gd name="connsiteX3" fmla="*/ 561975 w 981075"/>
                <a:gd name="connsiteY3" fmla="*/ 9525 h 504825"/>
                <a:gd name="connsiteX4" fmla="*/ 981075 w 981075"/>
                <a:gd name="connsiteY4" fmla="*/ 0 h 504825"/>
                <a:gd name="connsiteX5" fmla="*/ 876300 w 981075"/>
                <a:gd name="connsiteY5" fmla="*/ 504825 h 504825"/>
                <a:gd name="connsiteX6" fmla="*/ 133350 w 981075"/>
                <a:gd name="connsiteY6" fmla="*/ 504825 h 504825"/>
                <a:gd name="connsiteX7" fmla="*/ 0 w 981075"/>
                <a:gd name="connsiteY7" fmla="*/ 9525 h 504825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76300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22444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76300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8935"/>
                <a:gd name="connsiteX1" fmla="*/ 419100 w 990600"/>
                <a:gd name="connsiteY1" fmla="*/ 0 h 498935"/>
                <a:gd name="connsiteX2" fmla="*/ 495300 w 990600"/>
                <a:gd name="connsiteY2" fmla="*/ 247650 h 498935"/>
                <a:gd name="connsiteX3" fmla="*/ 561975 w 990600"/>
                <a:gd name="connsiteY3" fmla="*/ 0 h 498935"/>
                <a:gd name="connsiteX4" fmla="*/ 990600 w 990600"/>
                <a:gd name="connsiteY4" fmla="*/ 0 h 498935"/>
                <a:gd name="connsiteX5" fmla="*/ 865394 w 990600"/>
                <a:gd name="connsiteY5" fmla="*/ 498935 h 498935"/>
                <a:gd name="connsiteX6" fmla="*/ 133350 w 990600"/>
                <a:gd name="connsiteY6" fmla="*/ 495300 h 498935"/>
                <a:gd name="connsiteX7" fmla="*/ 0 w 990600"/>
                <a:gd name="connsiteY7" fmla="*/ 0 h 498935"/>
                <a:gd name="connsiteX0" fmla="*/ 0 w 990600"/>
                <a:gd name="connsiteY0" fmla="*/ 0 h 498935"/>
                <a:gd name="connsiteX1" fmla="*/ 419100 w 990600"/>
                <a:gd name="connsiteY1" fmla="*/ 0 h 498935"/>
                <a:gd name="connsiteX2" fmla="*/ 495300 w 990600"/>
                <a:gd name="connsiteY2" fmla="*/ 247650 h 498935"/>
                <a:gd name="connsiteX3" fmla="*/ 561975 w 990600"/>
                <a:gd name="connsiteY3" fmla="*/ 0 h 498935"/>
                <a:gd name="connsiteX4" fmla="*/ 990600 w 990600"/>
                <a:gd name="connsiteY4" fmla="*/ 0 h 498935"/>
                <a:gd name="connsiteX5" fmla="*/ 865394 w 990600"/>
                <a:gd name="connsiteY5" fmla="*/ 498935 h 498935"/>
                <a:gd name="connsiteX6" fmla="*/ 122444 w 990600"/>
                <a:gd name="connsiteY6" fmla="*/ 495300 h 498935"/>
                <a:gd name="connsiteX7" fmla="*/ 0 w 990600"/>
                <a:gd name="connsiteY7" fmla="*/ 0 h 498935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1665 h 495300"/>
                <a:gd name="connsiteX6" fmla="*/ 122444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4489 w 990600"/>
                <a:gd name="connsiteY5" fmla="*/ 502571 h 502571"/>
                <a:gd name="connsiteX6" fmla="*/ 122444 w 990600"/>
                <a:gd name="connsiteY6" fmla="*/ 495300 h 502571"/>
                <a:gd name="connsiteX7" fmla="*/ 0 w 990600"/>
                <a:gd name="connsiteY7" fmla="*/ 0 h 502571"/>
                <a:gd name="connsiteX0" fmla="*/ 0 w 990600"/>
                <a:gd name="connsiteY0" fmla="*/ 0 h 495301"/>
                <a:gd name="connsiteX1" fmla="*/ 419100 w 990600"/>
                <a:gd name="connsiteY1" fmla="*/ 0 h 495301"/>
                <a:gd name="connsiteX2" fmla="*/ 495300 w 990600"/>
                <a:gd name="connsiteY2" fmla="*/ 247650 h 495301"/>
                <a:gd name="connsiteX3" fmla="*/ 561975 w 990600"/>
                <a:gd name="connsiteY3" fmla="*/ 0 h 495301"/>
                <a:gd name="connsiteX4" fmla="*/ 990600 w 990600"/>
                <a:gd name="connsiteY4" fmla="*/ 0 h 495301"/>
                <a:gd name="connsiteX5" fmla="*/ 854489 w 990600"/>
                <a:gd name="connsiteY5" fmla="*/ 495301 h 495301"/>
                <a:gd name="connsiteX6" fmla="*/ 122444 w 990600"/>
                <a:gd name="connsiteY6" fmla="*/ 495300 h 495301"/>
                <a:gd name="connsiteX7" fmla="*/ 0 w 990600"/>
                <a:gd name="connsiteY7" fmla="*/ 0 h 495301"/>
                <a:gd name="connsiteX0" fmla="*/ 0 w 990600"/>
                <a:gd name="connsiteY0" fmla="*/ 0 h 495301"/>
                <a:gd name="connsiteX1" fmla="*/ 419100 w 990600"/>
                <a:gd name="connsiteY1" fmla="*/ 0 h 495301"/>
                <a:gd name="connsiteX2" fmla="*/ 495300 w 990600"/>
                <a:gd name="connsiteY2" fmla="*/ 247650 h 495301"/>
                <a:gd name="connsiteX3" fmla="*/ 561975 w 990600"/>
                <a:gd name="connsiteY3" fmla="*/ 0 h 495301"/>
                <a:gd name="connsiteX4" fmla="*/ 990600 w 990600"/>
                <a:gd name="connsiteY4" fmla="*/ 0 h 495301"/>
                <a:gd name="connsiteX5" fmla="*/ 854489 w 990600"/>
                <a:gd name="connsiteY5" fmla="*/ 495301 h 495301"/>
                <a:gd name="connsiteX6" fmla="*/ 136985 w 990600"/>
                <a:gd name="connsiteY6" fmla="*/ 495300 h 495301"/>
                <a:gd name="connsiteX7" fmla="*/ 0 w 990600"/>
                <a:gd name="connsiteY7" fmla="*/ 0 h 495301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4489 w 990600"/>
                <a:gd name="connsiteY5" fmla="*/ 495301 h 502571"/>
                <a:gd name="connsiteX6" fmla="*/ 140620 w 990600"/>
                <a:gd name="connsiteY6" fmla="*/ 502571 h 502571"/>
                <a:gd name="connsiteX7" fmla="*/ 0 w 990600"/>
                <a:gd name="connsiteY7" fmla="*/ 0 h 502571"/>
                <a:gd name="connsiteX0" fmla="*/ 0 w 990600"/>
                <a:gd name="connsiteY0" fmla="*/ 0 h 506207"/>
                <a:gd name="connsiteX1" fmla="*/ 419100 w 990600"/>
                <a:gd name="connsiteY1" fmla="*/ 0 h 506207"/>
                <a:gd name="connsiteX2" fmla="*/ 495300 w 990600"/>
                <a:gd name="connsiteY2" fmla="*/ 247650 h 506207"/>
                <a:gd name="connsiteX3" fmla="*/ 561975 w 990600"/>
                <a:gd name="connsiteY3" fmla="*/ 0 h 506207"/>
                <a:gd name="connsiteX4" fmla="*/ 990600 w 990600"/>
                <a:gd name="connsiteY4" fmla="*/ 0 h 506207"/>
                <a:gd name="connsiteX5" fmla="*/ 850854 w 990600"/>
                <a:gd name="connsiteY5" fmla="*/ 506207 h 506207"/>
                <a:gd name="connsiteX6" fmla="*/ 140620 w 990600"/>
                <a:gd name="connsiteY6" fmla="*/ 502571 h 506207"/>
                <a:gd name="connsiteX7" fmla="*/ 0 w 990600"/>
                <a:gd name="connsiteY7" fmla="*/ 0 h 506207"/>
                <a:gd name="connsiteX0" fmla="*/ 0 w 990600"/>
                <a:gd name="connsiteY0" fmla="*/ 0 h 502572"/>
                <a:gd name="connsiteX1" fmla="*/ 419100 w 990600"/>
                <a:gd name="connsiteY1" fmla="*/ 0 h 502572"/>
                <a:gd name="connsiteX2" fmla="*/ 495300 w 990600"/>
                <a:gd name="connsiteY2" fmla="*/ 247650 h 502572"/>
                <a:gd name="connsiteX3" fmla="*/ 561975 w 990600"/>
                <a:gd name="connsiteY3" fmla="*/ 0 h 502572"/>
                <a:gd name="connsiteX4" fmla="*/ 990600 w 990600"/>
                <a:gd name="connsiteY4" fmla="*/ 0 h 502572"/>
                <a:gd name="connsiteX5" fmla="*/ 847219 w 990600"/>
                <a:gd name="connsiteY5" fmla="*/ 502572 h 502572"/>
                <a:gd name="connsiteX6" fmla="*/ 140620 w 990600"/>
                <a:gd name="connsiteY6" fmla="*/ 502571 h 502572"/>
                <a:gd name="connsiteX7" fmla="*/ 0 w 990600"/>
                <a:gd name="connsiteY7" fmla="*/ 0 h 502572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8125 w 990600"/>
                <a:gd name="connsiteY5" fmla="*/ 498910 h 502571"/>
                <a:gd name="connsiteX6" fmla="*/ 140620 w 990600"/>
                <a:gd name="connsiteY6" fmla="*/ 502571 h 502571"/>
                <a:gd name="connsiteX7" fmla="*/ 0 w 990600"/>
                <a:gd name="connsiteY7" fmla="*/ 0 h 502571"/>
                <a:gd name="connsiteX0" fmla="*/ 0 w 990600"/>
                <a:gd name="connsiteY0" fmla="*/ 0 h 506234"/>
                <a:gd name="connsiteX1" fmla="*/ 419100 w 990600"/>
                <a:gd name="connsiteY1" fmla="*/ 0 h 506234"/>
                <a:gd name="connsiteX2" fmla="*/ 495300 w 990600"/>
                <a:gd name="connsiteY2" fmla="*/ 247650 h 506234"/>
                <a:gd name="connsiteX3" fmla="*/ 561975 w 990600"/>
                <a:gd name="connsiteY3" fmla="*/ 0 h 506234"/>
                <a:gd name="connsiteX4" fmla="*/ 990600 w 990600"/>
                <a:gd name="connsiteY4" fmla="*/ 0 h 506234"/>
                <a:gd name="connsiteX5" fmla="*/ 850855 w 990600"/>
                <a:gd name="connsiteY5" fmla="*/ 506234 h 506234"/>
                <a:gd name="connsiteX6" fmla="*/ 140620 w 990600"/>
                <a:gd name="connsiteY6" fmla="*/ 502571 h 506234"/>
                <a:gd name="connsiteX7" fmla="*/ 0 w 990600"/>
                <a:gd name="connsiteY7" fmla="*/ 0 h 506234"/>
                <a:gd name="connsiteX0" fmla="*/ 0 w 990600"/>
                <a:gd name="connsiteY0" fmla="*/ 0 h 502572"/>
                <a:gd name="connsiteX1" fmla="*/ 419100 w 990600"/>
                <a:gd name="connsiteY1" fmla="*/ 0 h 502572"/>
                <a:gd name="connsiteX2" fmla="*/ 495300 w 990600"/>
                <a:gd name="connsiteY2" fmla="*/ 247650 h 502572"/>
                <a:gd name="connsiteX3" fmla="*/ 561975 w 990600"/>
                <a:gd name="connsiteY3" fmla="*/ 0 h 502572"/>
                <a:gd name="connsiteX4" fmla="*/ 990600 w 990600"/>
                <a:gd name="connsiteY4" fmla="*/ 0 h 502572"/>
                <a:gd name="connsiteX5" fmla="*/ 850855 w 990600"/>
                <a:gd name="connsiteY5" fmla="*/ 502572 h 502572"/>
                <a:gd name="connsiteX6" fmla="*/ 140620 w 990600"/>
                <a:gd name="connsiteY6" fmla="*/ 502571 h 502572"/>
                <a:gd name="connsiteX7" fmla="*/ 0 w 990600"/>
                <a:gd name="connsiteY7" fmla="*/ 0 h 502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90600" h="502572">
                  <a:moveTo>
                    <a:pt x="0" y="0"/>
                  </a:moveTo>
                  <a:lnTo>
                    <a:pt x="419100" y="0"/>
                  </a:lnTo>
                  <a:lnTo>
                    <a:pt x="495300" y="247650"/>
                  </a:lnTo>
                  <a:lnTo>
                    <a:pt x="561975" y="0"/>
                  </a:lnTo>
                  <a:lnTo>
                    <a:pt x="990600" y="0"/>
                  </a:lnTo>
                  <a:lnTo>
                    <a:pt x="850855" y="502572"/>
                  </a:lnTo>
                  <a:lnTo>
                    <a:pt x="140620" y="5025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Bef>
                  <a:spcPts val="1800"/>
                </a:spcBef>
                <a:spcAft>
                  <a:spcPts val="0"/>
                </a:spcAft>
              </a:pPr>
              <a:r>
                <a:rPr lang="sv-SE" sz="1200" dirty="0" smtClean="0">
                  <a:solidFill>
                    <a:srgbClr val="0D0D0D"/>
                  </a:solidFill>
                  <a:effectLst/>
                  <a:ea typeface="Calibri"/>
                  <a:cs typeface="Times New Roman"/>
                </a:rPr>
                <a:t>+</a:t>
              </a:r>
              <a:endParaRPr lang="sv-SE" sz="12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247" name="Rectangle 246"/>
            <p:cNvSpPr/>
            <p:nvPr/>
          </p:nvSpPr>
          <p:spPr>
            <a:xfrm>
              <a:off x="1415440" y="2827280"/>
              <a:ext cx="1244914" cy="35464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200" dirty="0" smtClean="0">
                  <a:solidFill>
                    <a:schemeClr val="tx1"/>
                  </a:solidFill>
                </a:rPr>
                <a:t>ADD/SUB logic</a:t>
              </a:r>
            </a:p>
            <a:p>
              <a:pPr algn="ctr"/>
              <a:r>
                <a:rPr lang="sv-SE" sz="1200" dirty="0" smtClean="0">
                  <a:solidFill>
                    <a:schemeClr val="tx1"/>
                  </a:solidFill>
                </a:rPr>
                <a:t>Bit P, G</a:t>
              </a:r>
              <a:endParaRPr lang="sv-SE" sz="1200" dirty="0">
                <a:solidFill>
                  <a:schemeClr val="tx1"/>
                </a:solidFill>
              </a:endParaRPr>
            </a:p>
          </p:txBody>
        </p:sp>
        <p:sp>
          <p:nvSpPr>
            <p:cNvPr id="248" name="Rectangle 247"/>
            <p:cNvSpPr/>
            <p:nvPr/>
          </p:nvSpPr>
          <p:spPr>
            <a:xfrm>
              <a:off x="1415440" y="3285293"/>
              <a:ext cx="1244914" cy="35464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18000" rtlCol="0" anchor="ctr"/>
            <a:lstStyle/>
            <a:p>
              <a:r>
                <a:rPr lang="sv-SE" sz="1200" dirty="0" smtClean="0">
                  <a:solidFill>
                    <a:schemeClr val="tx1"/>
                  </a:solidFill>
                </a:rPr>
                <a:t>P</a:t>
              </a:r>
              <a:r>
                <a:rPr lang="sv-SE" sz="1200" baseline="-25000" dirty="0" smtClean="0">
                  <a:solidFill>
                    <a:schemeClr val="tx1"/>
                  </a:solidFill>
                </a:rPr>
                <a:t>32:25</a:t>
              </a:r>
              <a:endParaRPr lang="sv-SE" sz="1200" baseline="-25000" dirty="0">
                <a:solidFill>
                  <a:schemeClr val="tx1"/>
                </a:solidFill>
              </a:endParaRPr>
            </a:p>
          </p:txBody>
        </p:sp>
        <p:cxnSp>
          <p:nvCxnSpPr>
            <p:cNvPr id="249" name="Straight Connector 248"/>
            <p:cNvCxnSpPr/>
            <p:nvPr/>
          </p:nvCxnSpPr>
          <p:spPr>
            <a:xfrm flipH="1">
              <a:off x="1576251" y="3738289"/>
              <a:ext cx="153840" cy="9127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flipH="1">
              <a:off x="2328278" y="3738289"/>
              <a:ext cx="153840" cy="9127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1" name="TextBox 250"/>
            <p:cNvSpPr txBox="1"/>
            <p:nvPr/>
          </p:nvSpPr>
          <p:spPr>
            <a:xfrm>
              <a:off x="7142685" y="2338801"/>
              <a:ext cx="129715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dirty="0">
                  <a:latin typeface="+mn-lt"/>
                </a:rPr>
                <a:t>a</a:t>
              </a:r>
              <a:r>
                <a:rPr lang="sv-SE" sz="1600" baseline="-25000" dirty="0" smtClean="0">
                  <a:latin typeface="+mn-lt"/>
                </a:rPr>
                <a:t>8:1</a:t>
              </a:r>
              <a:r>
                <a:rPr lang="sv-SE" sz="1600" dirty="0" smtClean="0">
                  <a:latin typeface="+mn-lt"/>
                </a:rPr>
                <a:t>            b</a:t>
              </a:r>
              <a:r>
                <a:rPr lang="sv-SE" sz="1600" baseline="-25000" dirty="0" smtClean="0">
                  <a:latin typeface="+mn-lt"/>
                </a:rPr>
                <a:t>8:1</a:t>
              </a:r>
              <a:endParaRPr lang="sv-SE" sz="1600" dirty="0">
                <a:latin typeface="+mn-lt"/>
              </a:endParaRPr>
            </a:p>
          </p:txBody>
        </p:sp>
        <p:sp>
          <p:nvSpPr>
            <p:cNvPr id="252" name="TextBox 251"/>
            <p:cNvSpPr txBox="1"/>
            <p:nvPr/>
          </p:nvSpPr>
          <p:spPr>
            <a:xfrm>
              <a:off x="5215839" y="2338801"/>
              <a:ext cx="129554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dirty="0">
                  <a:latin typeface="+mn-lt"/>
                </a:rPr>
                <a:t>a</a:t>
              </a:r>
              <a:r>
                <a:rPr lang="sv-SE" sz="1600" baseline="-25000" dirty="0" smtClean="0">
                  <a:latin typeface="+mn-lt"/>
                </a:rPr>
                <a:t>16:9</a:t>
              </a:r>
              <a:r>
                <a:rPr lang="sv-SE" sz="1600" dirty="0" smtClean="0">
                  <a:latin typeface="+mn-lt"/>
                </a:rPr>
                <a:t>         b</a:t>
              </a:r>
              <a:r>
                <a:rPr lang="sv-SE" sz="1600" baseline="-25000" dirty="0" smtClean="0">
                  <a:latin typeface="+mn-lt"/>
                </a:rPr>
                <a:t>16:9</a:t>
              </a:r>
              <a:endParaRPr lang="sv-SE" sz="1600" dirty="0">
                <a:latin typeface="+mn-lt"/>
              </a:endParaRPr>
            </a:p>
          </p:txBody>
        </p:sp>
        <p:sp>
          <p:nvSpPr>
            <p:cNvPr id="253" name="TextBox 252"/>
            <p:cNvSpPr txBox="1"/>
            <p:nvPr/>
          </p:nvSpPr>
          <p:spPr>
            <a:xfrm>
              <a:off x="3293058" y="2338801"/>
              <a:ext cx="135485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dirty="0" smtClean="0">
                  <a:latin typeface="+mn-lt"/>
                </a:rPr>
                <a:t>a</a:t>
              </a:r>
              <a:r>
                <a:rPr lang="sv-SE" sz="1600" baseline="-25000" dirty="0" smtClean="0">
                  <a:latin typeface="+mn-lt"/>
                </a:rPr>
                <a:t>24:17  </a:t>
              </a:r>
              <a:r>
                <a:rPr lang="sv-SE" sz="1600" dirty="0" smtClean="0">
                  <a:latin typeface="+mn-lt"/>
                </a:rPr>
                <a:t>      b</a:t>
              </a:r>
              <a:r>
                <a:rPr lang="sv-SE" sz="1600" baseline="-25000" dirty="0" smtClean="0">
                  <a:latin typeface="+mn-lt"/>
                </a:rPr>
                <a:t>24:17</a:t>
              </a:r>
              <a:endParaRPr lang="sv-SE" sz="1600" dirty="0">
                <a:latin typeface="+mn-lt"/>
              </a:endParaRPr>
            </a:p>
          </p:txBody>
        </p:sp>
        <p:sp>
          <p:nvSpPr>
            <p:cNvPr id="254" name="TextBox 253"/>
            <p:cNvSpPr txBox="1"/>
            <p:nvPr/>
          </p:nvSpPr>
          <p:spPr>
            <a:xfrm>
              <a:off x="1321194" y="2338801"/>
              <a:ext cx="143340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dirty="0">
                  <a:latin typeface="+mn-lt"/>
                </a:rPr>
                <a:t>a</a:t>
              </a:r>
              <a:r>
                <a:rPr lang="sv-SE" sz="1600" baseline="-25000" dirty="0" smtClean="0">
                  <a:latin typeface="+mn-lt"/>
                </a:rPr>
                <a:t>32:25</a:t>
              </a:r>
              <a:r>
                <a:rPr lang="sv-SE" sz="1600" dirty="0" smtClean="0">
                  <a:latin typeface="+mn-lt"/>
                </a:rPr>
                <a:t>         b</a:t>
              </a:r>
              <a:r>
                <a:rPr lang="sv-SE" sz="1600" baseline="-25000" dirty="0" smtClean="0">
                  <a:latin typeface="+mn-lt"/>
                </a:rPr>
                <a:t>32:25</a:t>
              </a:r>
              <a:endParaRPr lang="sv-SE" sz="1600" dirty="0">
                <a:latin typeface="+mn-lt"/>
              </a:endParaRPr>
            </a:p>
          </p:txBody>
        </p:sp>
        <p:sp>
          <p:nvSpPr>
            <p:cNvPr id="255" name="TextBox 254"/>
            <p:cNvSpPr txBox="1"/>
            <p:nvPr/>
          </p:nvSpPr>
          <p:spPr>
            <a:xfrm>
              <a:off x="7424402" y="4914444"/>
              <a:ext cx="72487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dirty="0" smtClean="0">
                  <a:latin typeface="+mn-lt"/>
                </a:rPr>
                <a:t>Sum</a:t>
              </a:r>
              <a:r>
                <a:rPr lang="sv-SE" sz="1600" baseline="-25000" dirty="0" smtClean="0">
                  <a:latin typeface="+mn-lt"/>
                </a:rPr>
                <a:t>8:1</a:t>
              </a:r>
              <a:endParaRPr lang="sv-SE" sz="1600" dirty="0">
                <a:latin typeface="+mn-lt"/>
              </a:endParaRPr>
            </a:p>
          </p:txBody>
        </p:sp>
        <p:sp>
          <p:nvSpPr>
            <p:cNvPr id="256" name="TextBox 255"/>
            <p:cNvSpPr txBox="1"/>
            <p:nvPr/>
          </p:nvSpPr>
          <p:spPr>
            <a:xfrm>
              <a:off x="5478619" y="4914444"/>
              <a:ext cx="79380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dirty="0" smtClean="0">
                  <a:latin typeface="+mn-lt"/>
                </a:rPr>
                <a:t>Sum</a:t>
              </a:r>
              <a:r>
                <a:rPr lang="sv-SE" sz="1600" baseline="-25000" dirty="0" smtClean="0">
                  <a:latin typeface="+mn-lt"/>
                </a:rPr>
                <a:t>16:9</a:t>
              </a:r>
              <a:endParaRPr lang="sv-SE" sz="1600" dirty="0">
                <a:latin typeface="+mn-lt"/>
              </a:endParaRPr>
            </a:p>
          </p:txBody>
        </p:sp>
        <p:sp>
          <p:nvSpPr>
            <p:cNvPr id="257" name="TextBox 256"/>
            <p:cNvSpPr txBox="1"/>
            <p:nvPr/>
          </p:nvSpPr>
          <p:spPr>
            <a:xfrm>
              <a:off x="3527487" y="4914444"/>
              <a:ext cx="86273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dirty="0" smtClean="0">
                  <a:latin typeface="+mn-lt"/>
                </a:rPr>
                <a:t>Sum</a:t>
              </a:r>
              <a:r>
                <a:rPr lang="sv-SE" sz="1600" baseline="-25000" dirty="0" smtClean="0">
                  <a:latin typeface="+mn-lt"/>
                </a:rPr>
                <a:t>24:17</a:t>
              </a:r>
              <a:endParaRPr lang="sv-SE" sz="1600" dirty="0">
                <a:latin typeface="+mn-lt"/>
              </a:endParaRPr>
            </a:p>
          </p:txBody>
        </p:sp>
        <p:sp>
          <p:nvSpPr>
            <p:cNvPr id="258" name="TextBox 257"/>
            <p:cNvSpPr txBox="1"/>
            <p:nvPr/>
          </p:nvSpPr>
          <p:spPr>
            <a:xfrm>
              <a:off x="1606529" y="4914444"/>
              <a:ext cx="86273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dirty="0" smtClean="0">
                  <a:latin typeface="+mn-lt"/>
                </a:rPr>
                <a:t>Sum</a:t>
              </a:r>
              <a:r>
                <a:rPr lang="sv-SE" sz="1600" baseline="-25000" dirty="0" smtClean="0">
                  <a:latin typeface="+mn-lt"/>
                </a:rPr>
                <a:t>32:25</a:t>
              </a:r>
              <a:endParaRPr lang="sv-SE" sz="1600" dirty="0">
                <a:latin typeface="+mn-lt"/>
              </a:endParaRPr>
            </a:p>
          </p:txBody>
        </p:sp>
        <p:sp>
          <p:nvSpPr>
            <p:cNvPr id="259" name="Trapezoid 258"/>
            <p:cNvSpPr/>
            <p:nvPr/>
          </p:nvSpPr>
          <p:spPr>
            <a:xfrm rot="16200000">
              <a:off x="697868" y="4021905"/>
              <a:ext cx="905868" cy="379356"/>
            </a:xfrm>
            <a:prstGeom prst="trapezoid">
              <a:avLst>
                <a:gd name="adj" fmla="val 34038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tIns="216000" rtlCol="0" anchor="ctr" anchorCtr="1"/>
            <a:lstStyle/>
            <a:p>
              <a:pPr algn="ctr"/>
              <a:r>
                <a:rPr lang="sv-SE" sz="1400" dirty="0" smtClean="0">
                  <a:solidFill>
                    <a:schemeClr val="tx1"/>
                  </a:solidFill>
                </a:rPr>
                <a:t>1</a:t>
              </a:r>
            </a:p>
            <a:p>
              <a:pPr algn="ctr"/>
              <a:endParaRPr lang="sv-SE" sz="1400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sv-SE" sz="1400" dirty="0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260" name="Trapezoid 259"/>
            <p:cNvSpPr/>
            <p:nvPr/>
          </p:nvSpPr>
          <p:spPr>
            <a:xfrm rot="16200000">
              <a:off x="2606495" y="4021905"/>
              <a:ext cx="905868" cy="379356"/>
            </a:xfrm>
            <a:prstGeom prst="trapezoid">
              <a:avLst>
                <a:gd name="adj" fmla="val 34038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tIns="216000" rtlCol="0" anchor="ctr" anchorCtr="1"/>
            <a:lstStyle/>
            <a:p>
              <a:pPr algn="ctr"/>
              <a:r>
                <a:rPr lang="sv-SE" sz="1400" dirty="0" smtClean="0">
                  <a:solidFill>
                    <a:schemeClr val="tx1"/>
                  </a:solidFill>
                </a:rPr>
                <a:t>1</a:t>
              </a:r>
            </a:p>
            <a:p>
              <a:pPr algn="ctr"/>
              <a:endParaRPr lang="sv-SE" sz="1400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sv-SE" sz="1400" dirty="0" smtClean="0">
                  <a:solidFill>
                    <a:schemeClr val="tx1"/>
                  </a:solidFill>
                </a:rPr>
                <a:t>0</a:t>
              </a:r>
              <a:endParaRPr lang="sv-SE" sz="1400" dirty="0">
                <a:solidFill>
                  <a:schemeClr val="tx1"/>
                </a:solidFill>
              </a:endParaRPr>
            </a:p>
          </p:txBody>
        </p:sp>
        <p:cxnSp>
          <p:nvCxnSpPr>
            <p:cNvPr id="261" name="Straight Connector 260"/>
            <p:cNvCxnSpPr/>
            <p:nvPr/>
          </p:nvCxnSpPr>
          <p:spPr>
            <a:xfrm flipH="1">
              <a:off x="6554723" y="4211582"/>
              <a:ext cx="45224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2" name="Trapezoid 261"/>
            <p:cNvSpPr/>
            <p:nvPr/>
          </p:nvSpPr>
          <p:spPr>
            <a:xfrm rot="16200000">
              <a:off x="6430604" y="4021905"/>
              <a:ext cx="905868" cy="379356"/>
            </a:xfrm>
            <a:prstGeom prst="trapezoid">
              <a:avLst>
                <a:gd name="adj" fmla="val 34038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tIns="216000" rtlCol="0" anchor="ctr" anchorCtr="1"/>
            <a:lstStyle/>
            <a:p>
              <a:pPr algn="ctr"/>
              <a:r>
                <a:rPr lang="sv-SE" sz="1400" dirty="0" smtClean="0">
                  <a:solidFill>
                    <a:schemeClr val="tx1"/>
                  </a:solidFill>
                </a:rPr>
                <a:t>1</a:t>
              </a:r>
            </a:p>
            <a:p>
              <a:pPr algn="ctr"/>
              <a:endParaRPr lang="sv-SE" sz="1400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sv-SE" sz="1400" dirty="0" smtClean="0">
                  <a:solidFill>
                    <a:schemeClr val="tx1"/>
                  </a:solidFill>
                </a:rPr>
                <a:t>0</a:t>
              </a:r>
              <a:endParaRPr lang="sv-SE" sz="1400" dirty="0">
                <a:solidFill>
                  <a:schemeClr val="tx1"/>
                </a:solidFill>
              </a:endParaRPr>
            </a:p>
          </p:txBody>
        </p:sp>
        <p:sp>
          <p:nvSpPr>
            <p:cNvPr id="263" name="Trapezoid 262"/>
            <p:cNvSpPr/>
            <p:nvPr/>
          </p:nvSpPr>
          <p:spPr>
            <a:xfrm rot="16200000">
              <a:off x="4515121" y="4021906"/>
              <a:ext cx="905868" cy="379356"/>
            </a:xfrm>
            <a:prstGeom prst="trapezoid">
              <a:avLst>
                <a:gd name="adj" fmla="val 34038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tIns="216000" rtlCol="0" anchor="ctr" anchorCtr="1"/>
            <a:lstStyle/>
            <a:p>
              <a:pPr algn="ctr"/>
              <a:r>
                <a:rPr lang="sv-SE" sz="1400" dirty="0">
                  <a:solidFill>
                    <a:schemeClr val="tx1"/>
                  </a:solidFill>
                </a:rPr>
                <a:t>1</a:t>
              </a:r>
              <a:endParaRPr lang="sv-SE" sz="1400" dirty="0" smtClean="0">
                <a:solidFill>
                  <a:schemeClr val="tx1"/>
                </a:solidFill>
              </a:endParaRPr>
            </a:p>
            <a:p>
              <a:pPr algn="ctr"/>
              <a:endParaRPr lang="sv-SE" sz="1400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sv-SE" sz="1400" dirty="0">
                  <a:solidFill>
                    <a:schemeClr val="tx1"/>
                  </a:solidFill>
                </a:rPr>
                <a:t>0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32-bit carry skip adder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938893"/>
          </a:xfrm>
        </p:spPr>
        <p:txBody>
          <a:bodyPr>
            <a:normAutofit/>
          </a:bodyPr>
          <a:lstStyle/>
          <a:p>
            <a:r>
              <a:rPr lang="sv-SE" sz="2400" dirty="0" smtClean="0"/>
              <a:t>Identify worst-case propagation delay for 32-bit adder!</a:t>
            </a:r>
          </a:p>
          <a:p>
            <a:r>
              <a:rPr lang="sv-SE" sz="2400" dirty="0" smtClean="0"/>
              <a:t>For N-bit adder built with </a:t>
            </a:r>
            <a:r>
              <a:rPr lang="sv-SE" sz="2400" i="1" dirty="0" smtClean="0"/>
              <a:t>k n</a:t>
            </a:r>
            <a:r>
              <a:rPr lang="sv-SE" sz="2400" dirty="0" smtClean="0"/>
              <a:t>-bit blocks!</a:t>
            </a:r>
            <a:endParaRPr lang="sv-SE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October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Integrated Circuit Design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52F0C-4AC5-4050-9EBA-5E783D39DD34}" type="slidenum">
              <a:rPr lang="en-US" smtClean="0"/>
              <a:t>5</a:t>
            </a:fld>
            <a:endParaRPr lang="en-US"/>
          </a:p>
        </p:txBody>
      </p:sp>
      <p:grpSp>
        <p:nvGrpSpPr>
          <p:cNvPr id="18" name="Group 17"/>
          <p:cNvGrpSpPr/>
          <p:nvPr/>
        </p:nvGrpSpPr>
        <p:grpSpPr>
          <a:xfrm>
            <a:off x="8085728" y="3359223"/>
            <a:ext cx="775570" cy="338554"/>
            <a:chOff x="8085728" y="3359223"/>
            <a:chExt cx="775570" cy="338554"/>
          </a:xfrm>
        </p:grpSpPr>
        <p:cxnSp>
          <p:nvCxnSpPr>
            <p:cNvPr id="88" name="Straight Connector 87"/>
            <p:cNvCxnSpPr/>
            <p:nvPr/>
          </p:nvCxnSpPr>
          <p:spPr>
            <a:xfrm flipH="1">
              <a:off x="8085728" y="3528500"/>
              <a:ext cx="468000" cy="0"/>
            </a:xfrm>
            <a:prstGeom prst="line">
              <a:avLst/>
            </a:prstGeom>
            <a:ln w="9525">
              <a:solidFill>
                <a:srgbClr val="0070C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TextBox 89"/>
            <p:cNvSpPr txBox="1"/>
            <p:nvPr/>
          </p:nvSpPr>
          <p:spPr>
            <a:xfrm>
              <a:off x="8466638" y="3359223"/>
              <a:ext cx="39466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i="1" dirty="0" smtClean="0">
                  <a:latin typeface="+mn-lt"/>
                </a:rPr>
                <a:t>t</a:t>
              </a:r>
              <a:r>
                <a:rPr lang="sv-SE" sz="1600" i="1" baseline="-25000" dirty="0" smtClean="0">
                  <a:latin typeface="+mn-lt"/>
                </a:rPr>
                <a:t>pg</a:t>
              </a:r>
              <a:endParaRPr lang="sv-SE" sz="1600" i="1" dirty="0">
                <a:latin typeface="+mn-lt"/>
              </a:endParaRPr>
            </a:p>
          </p:txBody>
        </p:sp>
      </p:grpSp>
      <p:grpSp>
        <p:nvGrpSpPr>
          <p:cNvPr id="372" name="Group 371"/>
          <p:cNvGrpSpPr/>
          <p:nvPr/>
        </p:nvGrpSpPr>
        <p:grpSpPr>
          <a:xfrm>
            <a:off x="1209492" y="4702362"/>
            <a:ext cx="6728664" cy="108000"/>
            <a:chOff x="1466400" y="4832400"/>
            <a:chExt cx="6728664" cy="108000"/>
          </a:xfrm>
        </p:grpSpPr>
        <p:sp>
          <p:nvSpPr>
            <p:cNvPr id="340" name="Oval 339"/>
            <p:cNvSpPr>
              <a:spLocks noChangeAspect="1"/>
            </p:cNvSpPr>
            <p:nvPr/>
          </p:nvSpPr>
          <p:spPr>
            <a:xfrm>
              <a:off x="8087064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41" name="Oval 340"/>
            <p:cNvSpPr>
              <a:spLocks noChangeAspect="1"/>
            </p:cNvSpPr>
            <p:nvPr/>
          </p:nvSpPr>
          <p:spPr>
            <a:xfrm>
              <a:off x="7799064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42" name="Oval 341"/>
            <p:cNvSpPr>
              <a:spLocks noChangeAspect="1"/>
            </p:cNvSpPr>
            <p:nvPr/>
          </p:nvSpPr>
          <p:spPr>
            <a:xfrm>
              <a:off x="7943064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43" name="Oval 342"/>
            <p:cNvSpPr>
              <a:spLocks noChangeAspect="1"/>
            </p:cNvSpPr>
            <p:nvPr/>
          </p:nvSpPr>
          <p:spPr>
            <a:xfrm>
              <a:off x="7511064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44" name="Oval 343"/>
            <p:cNvSpPr>
              <a:spLocks noChangeAspect="1"/>
            </p:cNvSpPr>
            <p:nvPr/>
          </p:nvSpPr>
          <p:spPr>
            <a:xfrm>
              <a:off x="7655064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45" name="Oval 344"/>
            <p:cNvSpPr>
              <a:spLocks noChangeAspect="1"/>
            </p:cNvSpPr>
            <p:nvPr/>
          </p:nvSpPr>
          <p:spPr>
            <a:xfrm>
              <a:off x="7223064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46" name="Oval 345"/>
            <p:cNvSpPr>
              <a:spLocks noChangeAspect="1"/>
            </p:cNvSpPr>
            <p:nvPr/>
          </p:nvSpPr>
          <p:spPr>
            <a:xfrm>
              <a:off x="7367064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47" name="Oval 346"/>
            <p:cNvSpPr>
              <a:spLocks noChangeAspect="1"/>
            </p:cNvSpPr>
            <p:nvPr/>
          </p:nvSpPr>
          <p:spPr>
            <a:xfrm>
              <a:off x="6175431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48" name="Oval 347"/>
            <p:cNvSpPr>
              <a:spLocks noChangeAspect="1"/>
            </p:cNvSpPr>
            <p:nvPr/>
          </p:nvSpPr>
          <p:spPr>
            <a:xfrm>
              <a:off x="6319431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49" name="Oval 348"/>
            <p:cNvSpPr>
              <a:spLocks noChangeAspect="1"/>
            </p:cNvSpPr>
            <p:nvPr/>
          </p:nvSpPr>
          <p:spPr>
            <a:xfrm>
              <a:off x="5887431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50" name="Oval 349"/>
            <p:cNvSpPr>
              <a:spLocks noChangeAspect="1"/>
            </p:cNvSpPr>
            <p:nvPr/>
          </p:nvSpPr>
          <p:spPr>
            <a:xfrm>
              <a:off x="6031431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51" name="Oval 350"/>
            <p:cNvSpPr>
              <a:spLocks noChangeAspect="1"/>
            </p:cNvSpPr>
            <p:nvPr/>
          </p:nvSpPr>
          <p:spPr>
            <a:xfrm>
              <a:off x="5599431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52" name="Oval 351"/>
            <p:cNvSpPr>
              <a:spLocks noChangeAspect="1"/>
            </p:cNvSpPr>
            <p:nvPr/>
          </p:nvSpPr>
          <p:spPr>
            <a:xfrm>
              <a:off x="5743431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53" name="Oval 352"/>
            <p:cNvSpPr>
              <a:spLocks noChangeAspect="1"/>
            </p:cNvSpPr>
            <p:nvPr/>
          </p:nvSpPr>
          <p:spPr>
            <a:xfrm>
              <a:off x="5311431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54" name="Oval 353"/>
            <p:cNvSpPr>
              <a:spLocks noChangeAspect="1"/>
            </p:cNvSpPr>
            <p:nvPr/>
          </p:nvSpPr>
          <p:spPr>
            <a:xfrm>
              <a:off x="5455431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55" name="Oval 354"/>
            <p:cNvSpPr>
              <a:spLocks noChangeAspect="1"/>
            </p:cNvSpPr>
            <p:nvPr/>
          </p:nvSpPr>
          <p:spPr>
            <a:xfrm>
              <a:off x="4250742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56" name="Oval 355"/>
            <p:cNvSpPr>
              <a:spLocks noChangeAspect="1"/>
            </p:cNvSpPr>
            <p:nvPr/>
          </p:nvSpPr>
          <p:spPr>
            <a:xfrm>
              <a:off x="4394742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57" name="Oval 356"/>
            <p:cNvSpPr>
              <a:spLocks noChangeAspect="1"/>
            </p:cNvSpPr>
            <p:nvPr/>
          </p:nvSpPr>
          <p:spPr>
            <a:xfrm>
              <a:off x="3962742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58" name="Oval 357"/>
            <p:cNvSpPr>
              <a:spLocks noChangeAspect="1"/>
            </p:cNvSpPr>
            <p:nvPr/>
          </p:nvSpPr>
          <p:spPr>
            <a:xfrm>
              <a:off x="4106742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59" name="Oval 358"/>
            <p:cNvSpPr>
              <a:spLocks noChangeAspect="1"/>
            </p:cNvSpPr>
            <p:nvPr/>
          </p:nvSpPr>
          <p:spPr>
            <a:xfrm>
              <a:off x="3674742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60" name="Oval 359"/>
            <p:cNvSpPr>
              <a:spLocks noChangeAspect="1"/>
            </p:cNvSpPr>
            <p:nvPr/>
          </p:nvSpPr>
          <p:spPr>
            <a:xfrm>
              <a:off x="3818742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61" name="Oval 360"/>
            <p:cNvSpPr>
              <a:spLocks noChangeAspect="1"/>
            </p:cNvSpPr>
            <p:nvPr/>
          </p:nvSpPr>
          <p:spPr>
            <a:xfrm>
              <a:off x="3386742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62" name="Oval 361"/>
            <p:cNvSpPr>
              <a:spLocks noChangeAspect="1"/>
            </p:cNvSpPr>
            <p:nvPr/>
          </p:nvSpPr>
          <p:spPr>
            <a:xfrm>
              <a:off x="3530742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63" name="Oval 362"/>
            <p:cNvSpPr>
              <a:spLocks noChangeAspect="1"/>
            </p:cNvSpPr>
            <p:nvPr/>
          </p:nvSpPr>
          <p:spPr>
            <a:xfrm>
              <a:off x="2330400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64" name="Oval 363"/>
            <p:cNvSpPr>
              <a:spLocks noChangeAspect="1"/>
            </p:cNvSpPr>
            <p:nvPr/>
          </p:nvSpPr>
          <p:spPr>
            <a:xfrm>
              <a:off x="2474400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65" name="Oval 364"/>
            <p:cNvSpPr>
              <a:spLocks noChangeAspect="1"/>
            </p:cNvSpPr>
            <p:nvPr/>
          </p:nvSpPr>
          <p:spPr>
            <a:xfrm>
              <a:off x="2042400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66" name="Oval 365"/>
            <p:cNvSpPr>
              <a:spLocks noChangeAspect="1"/>
            </p:cNvSpPr>
            <p:nvPr/>
          </p:nvSpPr>
          <p:spPr>
            <a:xfrm>
              <a:off x="2186400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67" name="Oval 366"/>
            <p:cNvSpPr>
              <a:spLocks noChangeAspect="1"/>
            </p:cNvSpPr>
            <p:nvPr/>
          </p:nvSpPr>
          <p:spPr>
            <a:xfrm>
              <a:off x="1754400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68" name="Oval 367"/>
            <p:cNvSpPr>
              <a:spLocks noChangeAspect="1"/>
            </p:cNvSpPr>
            <p:nvPr/>
          </p:nvSpPr>
          <p:spPr>
            <a:xfrm>
              <a:off x="1898400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69" name="Oval 368"/>
            <p:cNvSpPr>
              <a:spLocks noChangeAspect="1"/>
            </p:cNvSpPr>
            <p:nvPr/>
          </p:nvSpPr>
          <p:spPr>
            <a:xfrm>
              <a:off x="1466400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70" name="Oval 369"/>
            <p:cNvSpPr>
              <a:spLocks noChangeAspect="1"/>
            </p:cNvSpPr>
            <p:nvPr/>
          </p:nvSpPr>
          <p:spPr>
            <a:xfrm>
              <a:off x="1610400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931043" y="3522631"/>
            <a:ext cx="5929632" cy="519314"/>
            <a:chOff x="931043" y="3522631"/>
            <a:chExt cx="5929632" cy="519314"/>
          </a:xfrm>
        </p:grpSpPr>
        <p:cxnSp>
          <p:nvCxnSpPr>
            <p:cNvPr id="94" name="Straight Connector 93"/>
            <p:cNvCxnSpPr/>
            <p:nvPr/>
          </p:nvCxnSpPr>
          <p:spPr>
            <a:xfrm>
              <a:off x="1107046" y="3522631"/>
              <a:ext cx="0" cy="212269"/>
            </a:xfrm>
            <a:prstGeom prst="line">
              <a:avLst/>
            </a:prstGeom>
            <a:ln w="9525">
              <a:solidFill>
                <a:srgbClr val="0070C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>
              <a:off x="3032985" y="3522631"/>
              <a:ext cx="0" cy="212269"/>
            </a:xfrm>
            <a:prstGeom prst="line">
              <a:avLst/>
            </a:prstGeom>
            <a:ln w="9525">
              <a:solidFill>
                <a:srgbClr val="0070C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>
              <a:off x="4953789" y="3522631"/>
              <a:ext cx="0" cy="212269"/>
            </a:xfrm>
            <a:prstGeom prst="line">
              <a:avLst/>
            </a:prstGeom>
            <a:ln w="9525">
              <a:solidFill>
                <a:srgbClr val="0070C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>
              <a:off x="6860675" y="3522631"/>
              <a:ext cx="0" cy="212269"/>
            </a:xfrm>
            <a:prstGeom prst="line">
              <a:avLst/>
            </a:prstGeom>
            <a:ln w="9525">
              <a:solidFill>
                <a:srgbClr val="0070C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8" name="Oval 317"/>
            <p:cNvSpPr>
              <a:spLocks noChangeAspect="1"/>
            </p:cNvSpPr>
            <p:nvPr/>
          </p:nvSpPr>
          <p:spPr>
            <a:xfrm>
              <a:off x="2834860" y="3933945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319" name="Oval 318"/>
            <p:cNvSpPr>
              <a:spLocks noChangeAspect="1"/>
            </p:cNvSpPr>
            <p:nvPr/>
          </p:nvSpPr>
          <p:spPr>
            <a:xfrm>
              <a:off x="4747182" y="3933945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320" name="Oval 319"/>
            <p:cNvSpPr>
              <a:spLocks noChangeAspect="1"/>
            </p:cNvSpPr>
            <p:nvPr/>
          </p:nvSpPr>
          <p:spPr>
            <a:xfrm>
              <a:off x="931043" y="3933945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321" name="Oval 320"/>
            <p:cNvSpPr>
              <a:spLocks noChangeAspect="1"/>
            </p:cNvSpPr>
            <p:nvPr/>
          </p:nvSpPr>
          <p:spPr>
            <a:xfrm>
              <a:off x="6675778" y="3933945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</p:grpSp>
      <p:grpSp>
        <p:nvGrpSpPr>
          <p:cNvPr id="327" name="Group 326"/>
          <p:cNvGrpSpPr/>
          <p:nvPr/>
        </p:nvGrpSpPr>
        <p:grpSpPr>
          <a:xfrm>
            <a:off x="1419324" y="2950905"/>
            <a:ext cx="7116882" cy="1379499"/>
            <a:chOff x="1419324" y="2950905"/>
            <a:chExt cx="7116882" cy="1379499"/>
          </a:xfrm>
        </p:grpSpPr>
        <p:sp>
          <p:nvSpPr>
            <p:cNvPr id="89" name="Oval 88"/>
            <p:cNvSpPr/>
            <p:nvPr/>
          </p:nvSpPr>
          <p:spPr>
            <a:xfrm>
              <a:off x="7167279" y="2950905"/>
              <a:ext cx="139137" cy="139137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06" name="Oval 105"/>
            <p:cNvSpPr/>
            <p:nvPr/>
          </p:nvSpPr>
          <p:spPr>
            <a:xfrm>
              <a:off x="7929069" y="2950905"/>
              <a:ext cx="139137" cy="139137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07" name="Oval 106"/>
            <p:cNvSpPr/>
            <p:nvPr/>
          </p:nvSpPr>
          <p:spPr>
            <a:xfrm>
              <a:off x="5264355" y="2950905"/>
              <a:ext cx="139137" cy="139137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10" name="Oval 109"/>
            <p:cNvSpPr/>
            <p:nvPr/>
          </p:nvSpPr>
          <p:spPr>
            <a:xfrm>
              <a:off x="6026145" y="2950905"/>
              <a:ext cx="139137" cy="139137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11" name="Oval 110"/>
            <p:cNvSpPr/>
            <p:nvPr/>
          </p:nvSpPr>
          <p:spPr>
            <a:xfrm>
              <a:off x="3348375" y="2950905"/>
              <a:ext cx="139137" cy="139137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12" name="Oval 111"/>
            <p:cNvSpPr/>
            <p:nvPr/>
          </p:nvSpPr>
          <p:spPr>
            <a:xfrm>
              <a:off x="4110165" y="2950905"/>
              <a:ext cx="139137" cy="139137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13" name="Oval 112"/>
            <p:cNvSpPr/>
            <p:nvPr/>
          </p:nvSpPr>
          <p:spPr>
            <a:xfrm>
              <a:off x="1419324" y="2950905"/>
              <a:ext cx="139137" cy="139137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14" name="Oval 113"/>
            <p:cNvSpPr/>
            <p:nvPr/>
          </p:nvSpPr>
          <p:spPr>
            <a:xfrm>
              <a:off x="2181114" y="2950905"/>
              <a:ext cx="139137" cy="139137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26" name="Oval 325"/>
            <p:cNvSpPr/>
            <p:nvPr/>
          </p:nvSpPr>
          <p:spPr>
            <a:xfrm>
              <a:off x="8397069" y="4191267"/>
              <a:ext cx="139137" cy="139137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389" name="Oval 388"/>
          <p:cNvSpPr>
            <a:spLocks noChangeAspect="1"/>
          </p:cNvSpPr>
          <p:nvPr/>
        </p:nvSpPr>
        <p:spPr>
          <a:xfrm>
            <a:off x="7580133" y="5141562"/>
            <a:ext cx="108000" cy="108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90" name="Oval 389"/>
          <p:cNvSpPr>
            <a:spLocks noChangeAspect="1"/>
          </p:cNvSpPr>
          <p:nvPr/>
        </p:nvSpPr>
        <p:spPr>
          <a:xfrm>
            <a:off x="5668500" y="5141562"/>
            <a:ext cx="108000" cy="108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91" name="Oval 390"/>
          <p:cNvSpPr>
            <a:spLocks noChangeAspect="1"/>
          </p:cNvSpPr>
          <p:nvPr/>
        </p:nvSpPr>
        <p:spPr>
          <a:xfrm>
            <a:off x="3752520" y="5141562"/>
            <a:ext cx="108000" cy="108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92" name="Oval 391"/>
          <p:cNvSpPr>
            <a:spLocks noChangeAspect="1"/>
          </p:cNvSpPr>
          <p:nvPr/>
        </p:nvSpPr>
        <p:spPr>
          <a:xfrm>
            <a:off x="1832178" y="5141562"/>
            <a:ext cx="108000" cy="108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405" name="Group 404"/>
          <p:cNvGrpSpPr/>
          <p:nvPr/>
        </p:nvGrpSpPr>
        <p:grpSpPr>
          <a:xfrm>
            <a:off x="1437017" y="3468632"/>
            <a:ext cx="6617745" cy="931008"/>
            <a:chOff x="1437017" y="3468632"/>
            <a:chExt cx="6617745" cy="931008"/>
          </a:xfrm>
        </p:grpSpPr>
        <p:sp>
          <p:nvSpPr>
            <p:cNvPr id="330" name="Oval 329"/>
            <p:cNvSpPr>
              <a:spLocks noChangeAspect="1"/>
            </p:cNvSpPr>
            <p:nvPr/>
          </p:nvSpPr>
          <p:spPr>
            <a:xfrm>
              <a:off x="7184972" y="4291640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31" name="Oval 330"/>
            <p:cNvSpPr>
              <a:spLocks noChangeAspect="1"/>
            </p:cNvSpPr>
            <p:nvPr/>
          </p:nvSpPr>
          <p:spPr>
            <a:xfrm>
              <a:off x="7946762" y="4291640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32" name="Oval 331"/>
            <p:cNvSpPr>
              <a:spLocks noChangeAspect="1"/>
            </p:cNvSpPr>
            <p:nvPr/>
          </p:nvSpPr>
          <p:spPr>
            <a:xfrm>
              <a:off x="5282048" y="4291640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33" name="Oval 332"/>
            <p:cNvSpPr>
              <a:spLocks noChangeAspect="1"/>
            </p:cNvSpPr>
            <p:nvPr/>
          </p:nvSpPr>
          <p:spPr>
            <a:xfrm>
              <a:off x="6043838" y="4291640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34" name="Oval 333"/>
            <p:cNvSpPr>
              <a:spLocks noChangeAspect="1"/>
            </p:cNvSpPr>
            <p:nvPr/>
          </p:nvSpPr>
          <p:spPr>
            <a:xfrm>
              <a:off x="3366068" y="4291640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35" name="Oval 334"/>
            <p:cNvSpPr>
              <a:spLocks noChangeAspect="1"/>
            </p:cNvSpPr>
            <p:nvPr/>
          </p:nvSpPr>
          <p:spPr>
            <a:xfrm>
              <a:off x="4127858" y="4291640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36" name="Oval 335"/>
            <p:cNvSpPr>
              <a:spLocks noChangeAspect="1"/>
            </p:cNvSpPr>
            <p:nvPr/>
          </p:nvSpPr>
          <p:spPr>
            <a:xfrm>
              <a:off x="1437017" y="4291640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37" name="Oval 336"/>
            <p:cNvSpPr>
              <a:spLocks noChangeAspect="1"/>
            </p:cNvSpPr>
            <p:nvPr/>
          </p:nvSpPr>
          <p:spPr>
            <a:xfrm>
              <a:off x="2198807" y="4291640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97" name="Oval 396"/>
            <p:cNvSpPr>
              <a:spLocks noChangeAspect="1"/>
            </p:cNvSpPr>
            <p:nvPr/>
          </p:nvSpPr>
          <p:spPr>
            <a:xfrm>
              <a:off x="7184972" y="3468632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98" name="Oval 397"/>
            <p:cNvSpPr>
              <a:spLocks noChangeAspect="1"/>
            </p:cNvSpPr>
            <p:nvPr/>
          </p:nvSpPr>
          <p:spPr>
            <a:xfrm>
              <a:off x="7946762" y="3468632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99" name="Oval 398"/>
            <p:cNvSpPr>
              <a:spLocks noChangeAspect="1"/>
            </p:cNvSpPr>
            <p:nvPr/>
          </p:nvSpPr>
          <p:spPr>
            <a:xfrm>
              <a:off x="5282048" y="3468632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00" name="Oval 399"/>
            <p:cNvSpPr>
              <a:spLocks noChangeAspect="1"/>
            </p:cNvSpPr>
            <p:nvPr/>
          </p:nvSpPr>
          <p:spPr>
            <a:xfrm>
              <a:off x="6043838" y="3468632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01" name="Oval 400"/>
            <p:cNvSpPr>
              <a:spLocks noChangeAspect="1"/>
            </p:cNvSpPr>
            <p:nvPr/>
          </p:nvSpPr>
          <p:spPr>
            <a:xfrm>
              <a:off x="3366068" y="3468632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02" name="Oval 401"/>
            <p:cNvSpPr>
              <a:spLocks noChangeAspect="1"/>
            </p:cNvSpPr>
            <p:nvPr/>
          </p:nvSpPr>
          <p:spPr>
            <a:xfrm>
              <a:off x="4127858" y="3468632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03" name="Oval 402"/>
            <p:cNvSpPr>
              <a:spLocks noChangeAspect="1"/>
            </p:cNvSpPr>
            <p:nvPr/>
          </p:nvSpPr>
          <p:spPr>
            <a:xfrm>
              <a:off x="1437017" y="3468632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04" name="Oval 403"/>
            <p:cNvSpPr>
              <a:spLocks noChangeAspect="1"/>
            </p:cNvSpPr>
            <p:nvPr/>
          </p:nvSpPr>
          <p:spPr>
            <a:xfrm>
              <a:off x="2198807" y="3468632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415" name="Oval 414"/>
          <p:cNvSpPr>
            <a:spLocks noChangeAspect="1"/>
          </p:cNvSpPr>
          <p:nvPr/>
        </p:nvSpPr>
        <p:spPr>
          <a:xfrm>
            <a:off x="7830156" y="4691598"/>
            <a:ext cx="108000" cy="108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16" name="Oval 415"/>
          <p:cNvSpPr>
            <a:spLocks noChangeAspect="1"/>
          </p:cNvSpPr>
          <p:nvPr/>
        </p:nvSpPr>
        <p:spPr>
          <a:xfrm>
            <a:off x="7542156" y="4691598"/>
            <a:ext cx="108000" cy="108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17" name="Oval 416"/>
          <p:cNvSpPr>
            <a:spLocks noChangeAspect="1"/>
          </p:cNvSpPr>
          <p:nvPr/>
        </p:nvSpPr>
        <p:spPr>
          <a:xfrm>
            <a:off x="7686156" y="4691598"/>
            <a:ext cx="108000" cy="108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18" name="Oval 417"/>
          <p:cNvSpPr>
            <a:spLocks noChangeAspect="1"/>
          </p:cNvSpPr>
          <p:nvPr/>
        </p:nvSpPr>
        <p:spPr>
          <a:xfrm>
            <a:off x="7254156" y="4691598"/>
            <a:ext cx="108000" cy="108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19" name="Oval 418"/>
          <p:cNvSpPr>
            <a:spLocks noChangeAspect="1"/>
          </p:cNvSpPr>
          <p:nvPr/>
        </p:nvSpPr>
        <p:spPr>
          <a:xfrm>
            <a:off x="7398156" y="4691598"/>
            <a:ext cx="108000" cy="108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20" name="Oval 419"/>
          <p:cNvSpPr>
            <a:spLocks noChangeAspect="1"/>
          </p:cNvSpPr>
          <p:nvPr/>
        </p:nvSpPr>
        <p:spPr>
          <a:xfrm>
            <a:off x="6966156" y="4691598"/>
            <a:ext cx="108000" cy="108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21" name="Oval 420"/>
          <p:cNvSpPr>
            <a:spLocks noChangeAspect="1"/>
          </p:cNvSpPr>
          <p:nvPr/>
        </p:nvSpPr>
        <p:spPr>
          <a:xfrm>
            <a:off x="7110156" y="4691598"/>
            <a:ext cx="108000" cy="108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22" name="Oval 421"/>
          <p:cNvSpPr/>
          <p:nvPr/>
        </p:nvSpPr>
        <p:spPr>
          <a:xfrm>
            <a:off x="7567638" y="5141211"/>
            <a:ext cx="139137" cy="139137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24" name="Oval 423"/>
          <p:cNvSpPr>
            <a:spLocks noChangeAspect="1"/>
          </p:cNvSpPr>
          <p:nvPr/>
        </p:nvSpPr>
        <p:spPr>
          <a:xfrm>
            <a:off x="7974000" y="4698000"/>
            <a:ext cx="108000" cy="108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425" name="Oval 424"/>
          <p:cNvSpPr/>
          <p:nvPr/>
        </p:nvSpPr>
        <p:spPr>
          <a:xfrm>
            <a:off x="6328674" y="4195614"/>
            <a:ext cx="139137" cy="139137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26" name="Oval 425"/>
          <p:cNvSpPr/>
          <p:nvPr/>
        </p:nvSpPr>
        <p:spPr>
          <a:xfrm>
            <a:off x="4412694" y="4194000"/>
            <a:ext cx="139137" cy="139137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27" name="Oval 426"/>
          <p:cNvSpPr/>
          <p:nvPr/>
        </p:nvSpPr>
        <p:spPr>
          <a:xfrm>
            <a:off x="2502000" y="4194000"/>
            <a:ext cx="139137" cy="139137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30" name="Oval 429"/>
          <p:cNvSpPr>
            <a:spLocks noChangeAspect="1"/>
          </p:cNvSpPr>
          <p:nvPr/>
        </p:nvSpPr>
        <p:spPr>
          <a:xfrm>
            <a:off x="6053814" y="4700307"/>
            <a:ext cx="108000" cy="108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7" name="Group 6"/>
          <p:cNvGrpSpPr/>
          <p:nvPr/>
        </p:nvGrpSpPr>
        <p:grpSpPr>
          <a:xfrm>
            <a:off x="4129125" y="4700307"/>
            <a:ext cx="1888689" cy="108000"/>
            <a:chOff x="4129125" y="5518953"/>
            <a:chExt cx="1888689" cy="108000"/>
          </a:xfrm>
        </p:grpSpPr>
        <p:sp>
          <p:nvSpPr>
            <p:cNvPr id="429" name="Oval 428"/>
            <p:cNvSpPr>
              <a:spLocks noChangeAspect="1"/>
            </p:cNvSpPr>
            <p:nvPr/>
          </p:nvSpPr>
          <p:spPr>
            <a:xfrm>
              <a:off x="5909814" y="5518953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38" name="Oval 437"/>
            <p:cNvSpPr>
              <a:spLocks noChangeAspect="1"/>
            </p:cNvSpPr>
            <p:nvPr/>
          </p:nvSpPr>
          <p:spPr>
            <a:xfrm>
              <a:off x="4129125" y="5518953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2064783" y="4700307"/>
            <a:ext cx="3665031" cy="108000"/>
            <a:chOff x="2064783" y="5562498"/>
            <a:chExt cx="3665031" cy="108000"/>
          </a:xfrm>
        </p:grpSpPr>
        <p:sp>
          <p:nvSpPr>
            <p:cNvPr id="431" name="Oval 430"/>
            <p:cNvSpPr>
              <a:spLocks noChangeAspect="1"/>
            </p:cNvSpPr>
            <p:nvPr/>
          </p:nvSpPr>
          <p:spPr>
            <a:xfrm>
              <a:off x="5621814" y="55624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40" name="Oval 439"/>
            <p:cNvSpPr>
              <a:spLocks noChangeAspect="1"/>
            </p:cNvSpPr>
            <p:nvPr/>
          </p:nvSpPr>
          <p:spPr>
            <a:xfrm>
              <a:off x="3841125" y="55624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45" name="Oval 444"/>
            <p:cNvSpPr>
              <a:spLocks noChangeAspect="1"/>
            </p:cNvSpPr>
            <p:nvPr/>
          </p:nvSpPr>
          <p:spPr>
            <a:xfrm>
              <a:off x="2064783" y="55624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2208783" y="4700307"/>
            <a:ext cx="3665031" cy="108000"/>
            <a:chOff x="2208783" y="5405736"/>
            <a:chExt cx="3665031" cy="108000"/>
          </a:xfrm>
        </p:grpSpPr>
        <p:sp>
          <p:nvSpPr>
            <p:cNvPr id="432" name="Oval 431"/>
            <p:cNvSpPr>
              <a:spLocks noChangeAspect="1"/>
            </p:cNvSpPr>
            <p:nvPr/>
          </p:nvSpPr>
          <p:spPr>
            <a:xfrm>
              <a:off x="5765814" y="5405736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37" name="Oval 436"/>
            <p:cNvSpPr>
              <a:spLocks noChangeAspect="1"/>
            </p:cNvSpPr>
            <p:nvPr/>
          </p:nvSpPr>
          <p:spPr>
            <a:xfrm>
              <a:off x="3985125" y="5405736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46" name="Oval 445"/>
            <p:cNvSpPr>
              <a:spLocks noChangeAspect="1"/>
            </p:cNvSpPr>
            <p:nvPr/>
          </p:nvSpPr>
          <p:spPr>
            <a:xfrm>
              <a:off x="2208783" y="5405736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1776783" y="4700307"/>
            <a:ext cx="3665031" cy="108000"/>
            <a:chOff x="1776783" y="4926741"/>
            <a:chExt cx="3665031" cy="108000"/>
          </a:xfrm>
        </p:grpSpPr>
        <p:sp>
          <p:nvSpPr>
            <p:cNvPr id="433" name="Oval 432"/>
            <p:cNvSpPr>
              <a:spLocks noChangeAspect="1"/>
            </p:cNvSpPr>
            <p:nvPr/>
          </p:nvSpPr>
          <p:spPr>
            <a:xfrm>
              <a:off x="5333814" y="4926741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42" name="Oval 441"/>
            <p:cNvSpPr>
              <a:spLocks noChangeAspect="1"/>
            </p:cNvSpPr>
            <p:nvPr/>
          </p:nvSpPr>
          <p:spPr>
            <a:xfrm>
              <a:off x="3553125" y="4926741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47" name="Oval 446"/>
            <p:cNvSpPr>
              <a:spLocks noChangeAspect="1"/>
            </p:cNvSpPr>
            <p:nvPr/>
          </p:nvSpPr>
          <p:spPr>
            <a:xfrm>
              <a:off x="1776783" y="4926741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920783" y="4700307"/>
            <a:ext cx="3665031" cy="108000"/>
            <a:chOff x="1920783" y="5571207"/>
            <a:chExt cx="3665031" cy="108000"/>
          </a:xfrm>
        </p:grpSpPr>
        <p:sp>
          <p:nvSpPr>
            <p:cNvPr id="434" name="Oval 433"/>
            <p:cNvSpPr>
              <a:spLocks noChangeAspect="1"/>
            </p:cNvSpPr>
            <p:nvPr/>
          </p:nvSpPr>
          <p:spPr>
            <a:xfrm>
              <a:off x="5477814" y="5571207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39" name="Oval 438"/>
            <p:cNvSpPr>
              <a:spLocks noChangeAspect="1"/>
            </p:cNvSpPr>
            <p:nvPr/>
          </p:nvSpPr>
          <p:spPr>
            <a:xfrm>
              <a:off x="3697125" y="5571207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48" name="Oval 447"/>
            <p:cNvSpPr>
              <a:spLocks noChangeAspect="1"/>
            </p:cNvSpPr>
            <p:nvPr/>
          </p:nvSpPr>
          <p:spPr>
            <a:xfrm>
              <a:off x="1920783" y="5571207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632783" y="4700307"/>
            <a:ext cx="3665031" cy="108000"/>
            <a:chOff x="1632783" y="5815059"/>
            <a:chExt cx="3665031" cy="108000"/>
          </a:xfrm>
        </p:grpSpPr>
        <p:sp>
          <p:nvSpPr>
            <p:cNvPr id="436" name="Oval 435"/>
            <p:cNvSpPr>
              <a:spLocks noChangeAspect="1"/>
            </p:cNvSpPr>
            <p:nvPr/>
          </p:nvSpPr>
          <p:spPr>
            <a:xfrm>
              <a:off x="5189814" y="5815059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41" name="Oval 440"/>
            <p:cNvSpPr>
              <a:spLocks noChangeAspect="1"/>
            </p:cNvSpPr>
            <p:nvPr/>
          </p:nvSpPr>
          <p:spPr>
            <a:xfrm>
              <a:off x="3409125" y="5815059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50" name="Oval 449"/>
            <p:cNvSpPr>
              <a:spLocks noChangeAspect="1"/>
            </p:cNvSpPr>
            <p:nvPr/>
          </p:nvSpPr>
          <p:spPr>
            <a:xfrm>
              <a:off x="1632783" y="5815059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488783" y="4700307"/>
            <a:ext cx="4315068" cy="588750"/>
            <a:chOff x="1488783" y="5815059"/>
            <a:chExt cx="4315068" cy="588750"/>
          </a:xfrm>
        </p:grpSpPr>
        <p:sp>
          <p:nvSpPr>
            <p:cNvPr id="435" name="Oval 434"/>
            <p:cNvSpPr>
              <a:spLocks noChangeAspect="1"/>
            </p:cNvSpPr>
            <p:nvPr/>
          </p:nvSpPr>
          <p:spPr>
            <a:xfrm>
              <a:off x="5045814" y="5815059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44" name="Oval 443"/>
            <p:cNvSpPr>
              <a:spLocks noChangeAspect="1"/>
            </p:cNvSpPr>
            <p:nvPr/>
          </p:nvSpPr>
          <p:spPr>
            <a:xfrm>
              <a:off x="3265125" y="5815059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49" name="Oval 448"/>
            <p:cNvSpPr>
              <a:spLocks noChangeAspect="1"/>
            </p:cNvSpPr>
            <p:nvPr/>
          </p:nvSpPr>
          <p:spPr>
            <a:xfrm>
              <a:off x="1488783" y="5815059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61" name="Oval 460"/>
            <p:cNvSpPr/>
            <p:nvPr/>
          </p:nvSpPr>
          <p:spPr>
            <a:xfrm>
              <a:off x="5664714" y="6264672"/>
              <a:ext cx="139137" cy="139137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1344783" y="4700307"/>
            <a:ext cx="2543088" cy="588750"/>
            <a:chOff x="1344783" y="5815059"/>
            <a:chExt cx="2543088" cy="588750"/>
          </a:xfrm>
        </p:grpSpPr>
        <p:sp>
          <p:nvSpPr>
            <p:cNvPr id="443" name="Oval 442"/>
            <p:cNvSpPr>
              <a:spLocks noChangeAspect="1"/>
            </p:cNvSpPr>
            <p:nvPr/>
          </p:nvSpPr>
          <p:spPr>
            <a:xfrm>
              <a:off x="3121125" y="5815059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52" name="Oval 451"/>
            <p:cNvSpPr>
              <a:spLocks noChangeAspect="1"/>
            </p:cNvSpPr>
            <p:nvPr/>
          </p:nvSpPr>
          <p:spPr>
            <a:xfrm>
              <a:off x="1344783" y="5815059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62" name="Oval 461"/>
            <p:cNvSpPr/>
            <p:nvPr/>
          </p:nvSpPr>
          <p:spPr>
            <a:xfrm>
              <a:off x="3748734" y="6264672"/>
              <a:ext cx="139137" cy="139137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200783" y="4700307"/>
            <a:ext cx="758037" cy="588750"/>
            <a:chOff x="1200783" y="5815059"/>
            <a:chExt cx="758037" cy="588750"/>
          </a:xfrm>
        </p:grpSpPr>
        <p:sp>
          <p:nvSpPr>
            <p:cNvPr id="451" name="Oval 450"/>
            <p:cNvSpPr>
              <a:spLocks noChangeAspect="1"/>
            </p:cNvSpPr>
            <p:nvPr/>
          </p:nvSpPr>
          <p:spPr>
            <a:xfrm>
              <a:off x="1200783" y="5815059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63" name="Oval 462"/>
            <p:cNvSpPr/>
            <p:nvPr/>
          </p:nvSpPr>
          <p:spPr>
            <a:xfrm>
              <a:off x="1819683" y="6264672"/>
              <a:ext cx="139137" cy="139137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280" name="Rectangle 279"/>
          <p:cNvSpPr/>
          <p:nvPr/>
        </p:nvSpPr>
        <p:spPr>
          <a:xfrm>
            <a:off x="2831780" y="5517547"/>
            <a:ext cx="34804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dirty="0" smtClean="0"/>
              <a:t>Determine the worst case delay!</a:t>
            </a:r>
            <a:endParaRPr lang="sv-SE" dirty="0"/>
          </a:p>
        </p:txBody>
      </p:sp>
      <p:sp>
        <p:nvSpPr>
          <p:cNvPr id="281" name="Rectangle 280"/>
          <p:cNvSpPr/>
          <p:nvPr/>
        </p:nvSpPr>
        <p:spPr>
          <a:xfrm>
            <a:off x="606819" y="5826709"/>
            <a:ext cx="793037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sv-SE" dirty="0" smtClean="0"/>
              <a:t>The delay between the generation of a carry in the least significant bit (LSB)</a:t>
            </a:r>
          </a:p>
          <a:p>
            <a:pPr algn="ctr"/>
            <a:r>
              <a:rPr lang="sv-SE" dirty="0"/>
              <a:t>u</a:t>
            </a:r>
            <a:r>
              <a:rPr lang="sv-SE" dirty="0" smtClean="0"/>
              <a:t>ntil the most significant SUM is calculated!!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1551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6" grpId="0" animBg="1"/>
      <p:bldP spid="417" grpId="0" animBg="1"/>
      <p:bldP spid="418" grpId="0" animBg="1"/>
      <p:bldP spid="419" grpId="0" animBg="1"/>
      <p:bldP spid="420" grpId="0" animBg="1"/>
      <p:bldP spid="421" grpId="0" animBg="1"/>
      <p:bldP spid="422" grpId="0" animBg="1"/>
      <p:bldP spid="425" grpId="0" animBg="1"/>
      <p:bldP spid="426" grpId="0" animBg="1"/>
      <p:bldP spid="427" grpId="0" animBg="1"/>
      <p:bldP spid="43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6" name="Straight Connector 325"/>
          <p:cNvCxnSpPr/>
          <p:nvPr/>
        </p:nvCxnSpPr>
        <p:spPr>
          <a:xfrm flipH="1">
            <a:off x="6062296" y="4469788"/>
            <a:ext cx="562627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5" name="Straight Connector 324"/>
          <p:cNvCxnSpPr/>
          <p:nvPr/>
        </p:nvCxnSpPr>
        <p:spPr>
          <a:xfrm flipH="1">
            <a:off x="1927454" y="4468464"/>
            <a:ext cx="562627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6" name="Group 195"/>
          <p:cNvGrpSpPr/>
          <p:nvPr/>
        </p:nvGrpSpPr>
        <p:grpSpPr>
          <a:xfrm>
            <a:off x="6624923" y="3158717"/>
            <a:ext cx="989627" cy="805906"/>
            <a:chOff x="2475837" y="3158717"/>
            <a:chExt cx="989627" cy="805906"/>
          </a:xfrm>
        </p:grpSpPr>
        <p:cxnSp>
          <p:nvCxnSpPr>
            <p:cNvPr id="197" name="Straight Connector 196"/>
            <p:cNvCxnSpPr/>
            <p:nvPr/>
          </p:nvCxnSpPr>
          <p:spPr>
            <a:xfrm flipH="1">
              <a:off x="2793250" y="3249815"/>
              <a:ext cx="555741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8" name="Straight Connector 197"/>
            <p:cNvCxnSpPr/>
            <p:nvPr/>
          </p:nvCxnSpPr>
          <p:spPr>
            <a:xfrm rot="5400000">
              <a:off x="3046533" y="3333781"/>
              <a:ext cx="0" cy="35999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9" name="Rectangle 198"/>
            <p:cNvSpPr>
              <a:spLocks noChangeAspect="1"/>
            </p:cNvSpPr>
            <p:nvPr/>
          </p:nvSpPr>
          <p:spPr>
            <a:xfrm>
              <a:off x="2844996" y="3299788"/>
              <a:ext cx="288000" cy="2880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rIns="18000" rtlCol="0" anchor="ctr"/>
            <a:lstStyle/>
            <a:p>
              <a:pPr algn="ctr">
                <a:lnSpc>
                  <a:spcPts val="1200"/>
                </a:lnSpc>
              </a:pPr>
              <a:r>
                <a:rPr lang="sv-SE" sz="1200" dirty="0" smtClean="0">
                  <a:solidFill>
                    <a:schemeClr val="tx1"/>
                  </a:solidFill>
                </a:rPr>
                <a:t>&amp;</a:t>
              </a:r>
              <a:endParaRPr lang="sv-SE" sz="1200" baseline="-25000" dirty="0">
                <a:solidFill>
                  <a:schemeClr val="tx1"/>
                </a:solidFill>
              </a:endParaRPr>
            </a:p>
          </p:txBody>
        </p:sp>
        <p:cxnSp>
          <p:nvCxnSpPr>
            <p:cNvPr id="200" name="Straight Connector 199"/>
            <p:cNvCxnSpPr/>
            <p:nvPr/>
          </p:nvCxnSpPr>
          <p:spPr>
            <a:xfrm flipH="1">
              <a:off x="2475837" y="3302717"/>
              <a:ext cx="216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2" name="Rectangle 201"/>
            <p:cNvSpPr/>
            <p:nvPr/>
          </p:nvSpPr>
          <p:spPr>
            <a:xfrm>
              <a:off x="2554281" y="3158717"/>
              <a:ext cx="288000" cy="2880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rIns="18000" rtlCol="0" anchor="ctr"/>
            <a:lstStyle/>
            <a:p>
              <a:pPr algn="ctr">
                <a:lnSpc>
                  <a:spcPts val="1200"/>
                </a:lnSpc>
              </a:pPr>
              <a:r>
                <a:rPr lang="sv-SE" sz="1200" dirty="0" smtClean="0">
                  <a:solidFill>
                    <a:schemeClr val="tx1"/>
                  </a:solidFill>
                </a:rPr>
                <a:t>≥1</a:t>
              </a:r>
              <a:endParaRPr lang="sv-SE" sz="1200" baseline="-25000" dirty="0">
                <a:solidFill>
                  <a:schemeClr val="tx1"/>
                </a:solidFill>
              </a:endParaRPr>
            </a:p>
          </p:txBody>
        </p:sp>
        <p:grpSp>
          <p:nvGrpSpPr>
            <p:cNvPr id="204" name="Group 203"/>
            <p:cNvGrpSpPr/>
            <p:nvPr/>
          </p:nvGrpSpPr>
          <p:grpSpPr>
            <a:xfrm>
              <a:off x="3141464" y="3381582"/>
              <a:ext cx="324000" cy="583041"/>
              <a:chOff x="5017513" y="3381582"/>
              <a:chExt cx="324000" cy="583041"/>
            </a:xfrm>
          </p:grpSpPr>
          <p:cxnSp>
            <p:nvCxnSpPr>
              <p:cNvPr id="207" name="Straight Connector 206"/>
              <p:cNvCxnSpPr/>
              <p:nvPr/>
            </p:nvCxnSpPr>
            <p:spPr>
              <a:xfrm flipH="1">
                <a:off x="5017513" y="3381582"/>
                <a:ext cx="324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9" name="Straight Connector 208"/>
              <p:cNvCxnSpPr/>
              <p:nvPr/>
            </p:nvCxnSpPr>
            <p:spPr>
              <a:xfrm>
                <a:off x="5092905" y="3514623"/>
                <a:ext cx="0" cy="45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68" name="Group 167"/>
          <p:cNvGrpSpPr/>
          <p:nvPr/>
        </p:nvGrpSpPr>
        <p:grpSpPr>
          <a:xfrm>
            <a:off x="4546777" y="3158717"/>
            <a:ext cx="997791" cy="805906"/>
            <a:chOff x="2467673" y="3158717"/>
            <a:chExt cx="997791" cy="805906"/>
          </a:xfrm>
        </p:grpSpPr>
        <p:cxnSp>
          <p:nvCxnSpPr>
            <p:cNvPr id="169" name="Straight Connector 168"/>
            <p:cNvCxnSpPr/>
            <p:nvPr/>
          </p:nvCxnSpPr>
          <p:spPr>
            <a:xfrm flipH="1">
              <a:off x="2793250" y="3249815"/>
              <a:ext cx="555741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Connector 169"/>
            <p:cNvCxnSpPr/>
            <p:nvPr/>
          </p:nvCxnSpPr>
          <p:spPr>
            <a:xfrm rot="5400000">
              <a:off x="3046533" y="3333781"/>
              <a:ext cx="0" cy="35999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1" name="Rectangle 170"/>
            <p:cNvSpPr>
              <a:spLocks noChangeAspect="1"/>
            </p:cNvSpPr>
            <p:nvPr/>
          </p:nvSpPr>
          <p:spPr>
            <a:xfrm>
              <a:off x="2844996" y="3299788"/>
              <a:ext cx="288000" cy="2880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rIns="18000" rtlCol="0" anchor="ctr"/>
            <a:lstStyle/>
            <a:p>
              <a:pPr algn="ctr">
                <a:lnSpc>
                  <a:spcPts val="1200"/>
                </a:lnSpc>
              </a:pPr>
              <a:r>
                <a:rPr lang="sv-SE" sz="1200" dirty="0" smtClean="0">
                  <a:solidFill>
                    <a:schemeClr val="tx1"/>
                  </a:solidFill>
                </a:rPr>
                <a:t>&amp;</a:t>
              </a:r>
              <a:endParaRPr lang="sv-SE" sz="1200" baseline="-25000" dirty="0">
                <a:solidFill>
                  <a:schemeClr val="tx1"/>
                </a:solidFill>
              </a:endParaRPr>
            </a:p>
          </p:txBody>
        </p:sp>
        <p:cxnSp>
          <p:nvCxnSpPr>
            <p:cNvPr id="177" name="Straight Connector 176"/>
            <p:cNvCxnSpPr/>
            <p:nvPr/>
          </p:nvCxnSpPr>
          <p:spPr>
            <a:xfrm flipH="1">
              <a:off x="2467673" y="3302717"/>
              <a:ext cx="216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8" name="Rectangle 177"/>
            <p:cNvSpPr/>
            <p:nvPr/>
          </p:nvSpPr>
          <p:spPr>
            <a:xfrm>
              <a:off x="2554281" y="3158717"/>
              <a:ext cx="288000" cy="2880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rIns="18000" rtlCol="0" anchor="ctr"/>
            <a:lstStyle/>
            <a:p>
              <a:pPr algn="ctr">
                <a:lnSpc>
                  <a:spcPts val="1200"/>
                </a:lnSpc>
              </a:pPr>
              <a:r>
                <a:rPr lang="sv-SE" sz="1200" dirty="0" smtClean="0">
                  <a:solidFill>
                    <a:schemeClr val="tx1"/>
                  </a:solidFill>
                </a:rPr>
                <a:t>≥1</a:t>
              </a:r>
              <a:endParaRPr lang="sv-SE" sz="1200" baseline="-25000" dirty="0">
                <a:solidFill>
                  <a:schemeClr val="tx1"/>
                </a:solidFill>
              </a:endParaRPr>
            </a:p>
          </p:txBody>
        </p:sp>
        <p:grpSp>
          <p:nvGrpSpPr>
            <p:cNvPr id="179" name="Group 178"/>
            <p:cNvGrpSpPr/>
            <p:nvPr/>
          </p:nvGrpSpPr>
          <p:grpSpPr>
            <a:xfrm>
              <a:off x="3141464" y="3381582"/>
              <a:ext cx="324000" cy="583041"/>
              <a:chOff x="5017513" y="3381582"/>
              <a:chExt cx="324000" cy="583041"/>
            </a:xfrm>
          </p:grpSpPr>
          <p:cxnSp>
            <p:nvCxnSpPr>
              <p:cNvPr id="194" name="Straight Connector 193"/>
              <p:cNvCxnSpPr/>
              <p:nvPr/>
            </p:nvCxnSpPr>
            <p:spPr>
              <a:xfrm flipH="1">
                <a:off x="5017513" y="3381582"/>
                <a:ext cx="324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5" name="Straight Connector 194"/>
              <p:cNvCxnSpPr/>
              <p:nvPr/>
            </p:nvCxnSpPr>
            <p:spPr>
              <a:xfrm>
                <a:off x="5092905" y="3514623"/>
                <a:ext cx="0" cy="45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17" name="Group 116"/>
          <p:cNvGrpSpPr/>
          <p:nvPr/>
        </p:nvGrpSpPr>
        <p:grpSpPr>
          <a:xfrm>
            <a:off x="334153" y="3158717"/>
            <a:ext cx="1071267" cy="805906"/>
            <a:chOff x="2394197" y="3158717"/>
            <a:chExt cx="1071267" cy="805906"/>
          </a:xfrm>
        </p:grpSpPr>
        <p:cxnSp>
          <p:nvCxnSpPr>
            <p:cNvPr id="118" name="Straight Connector 117"/>
            <p:cNvCxnSpPr/>
            <p:nvPr/>
          </p:nvCxnSpPr>
          <p:spPr>
            <a:xfrm flipH="1">
              <a:off x="2793250" y="3249815"/>
              <a:ext cx="555741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046533" y="3333781"/>
              <a:ext cx="0" cy="35999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1" name="Rectangle 120"/>
            <p:cNvSpPr>
              <a:spLocks noChangeAspect="1"/>
            </p:cNvSpPr>
            <p:nvPr/>
          </p:nvSpPr>
          <p:spPr>
            <a:xfrm>
              <a:off x="2844996" y="3299788"/>
              <a:ext cx="288000" cy="2880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rIns="18000" rtlCol="0" anchor="ctr"/>
            <a:lstStyle/>
            <a:p>
              <a:pPr algn="ctr">
                <a:lnSpc>
                  <a:spcPts val="1200"/>
                </a:lnSpc>
              </a:pPr>
              <a:r>
                <a:rPr lang="sv-SE" sz="1200" dirty="0" smtClean="0">
                  <a:solidFill>
                    <a:schemeClr val="tx1"/>
                  </a:solidFill>
                </a:rPr>
                <a:t>&amp;</a:t>
              </a:r>
              <a:endParaRPr lang="sv-SE" sz="1200" baseline="-25000" dirty="0">
                <a:solidFill>
                  <a:schemeClr val="tx1"/>
                </a:solidFill>
              </a:endParaRPr>
            </a:p>
          </p:txBody>
        </p:sp>
        <p:cxnSp>
          <p:nvCxnSpPr>
            <p:cNvPr id="122" name="Straight Connector 121"/>
            <p:cNvCxnSpPr/>
            <p:nvPr/>
          </p:nvCxnSpPr>
          <p:spPr>
            <a:xfrm flipH="1">
              <a:off x="2394197" y="3302717"/>
              <a:ext cx="216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" name="Rectangle 122"/>
            <p:cNvSpPr/>
            <p:nvPr/>
          </p:nvSpPr>
          <p:spPr>
            <a:xfrm>
              <a:off x="2554281" y="3158717"/>
              <a:ext cx="288000" cy="2880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rIns="18000" rtlCol="0" anchor="ctr"/>
            <a:lstStyle/>
            <a:p>
              <a:pPr algn="ctr">
                <a:lnSpc>
                  <a:spcPts val="1200"/>
                </a:lnSpc>
              </a:pPr>
              <a:r>
                <a:rPr lang="sv-SE" sz="1200" dirty="0" smtClean="0">
                  <a:solidFill>
                    <a:schemeClr val="tx1"/>
                  </a:solidFill>
                </a:rPr>
                <a:t>≥1</a:t>
              </a:r>
              <a:endParaRPr lang="sv-SE" sz="1200" baseline="-25000" dirty="0">
                <a:solidFill>
                  <a:schemeClr val="tx1"/>
                </a:solidFill>
              </a:endParaRPr>
            </a:p>
          </p:txBody>
        </p:sp>
        <p:grpSp>
          <p:nvGrpSpPr>
            <p:cNvPr id="125" name="Group 124"/>
            <p:cNvGrpSpPr/>
            <p:nvPr/>
          </p:nvGrpSpPr>
          <p:grpSpPr>
            <a:xfrm>
              <a:off x="3141464" y="3381582"/>
              <a:ext cx="324000" cy="583041"/>
              <a:chOff x="5017513" y="3381582"/>
              <a:chExt cx="324000" cy="583041"/>
            </a:xfrm>
          </p:grpSpPr>
          <p:cxnSp>
            <p:nvCxnSpPr>
              <p:cNvPr id="136" name="Straight Connector 135"/>
              <p:cNvCxnSpPr/>
              <p:nvPr/>
            </p:nvCxnSpPr>
            <p:spPr>
              <a:xfrm flipH="1">
                <a:off x="5017513" y="3381582"/>
                <a:ext cx="324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Straight Connector 142"/>
              <p:cNvCxnSpPr/>
              <p:nvPr/>
            </p:nvCxnSpPr>
            <p:spPr>
              <a:xfrm>
                <a:off x="5092905" y="3514623"/>
                <a:ext cx="0" cy="45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0" name="Title 1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Carry-lookahead adder</a:t>
            </a:r>
            <a:endParaRPr lang="sv-SE" dirty="0"/>
          </a:p>
        </p:txBody>
      </p:sp>
      <p:sp>
        <p:nvSpPr>
          <p:cNvPr id="146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 lang="sv-SE" smtClean="0"/>
              <a:t>October 2017</a:t>
            </a:r>
            <a:endParaRPr lang="en-US"/>
          </a:p>
        </p:txBody>
      </p:sp>
      <p:sp>
        <p:nvSpPr>
          <p:cNvPr id="14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smtClean="0"/>
              <a:t>Introduction to Integrated Circuit Design</a:t>
            </a:r>
            <a:endParaRPr lang="en-US"/>
          </a:p>
        </p:txBody>
      </p:sp>
      <p:sp>
        <p:nvSpPr>
          <p:cNvPr id="14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74152F0C-4AC5-4050-9EBA-5E783D39DD34}" type="slidenum">
              <a:rPr lang="en-US" smtClean="0"/>
              <a:t>6</a:t>
            </a:fld>
            <a:endParaRPr lang="en-US"/>
          </a:p>
        </p:txBody>
      </p:sp>
      <p:sp>
        <p:nvSpPr>
          <p:cNvPr id="172" name="TextBox 171"/>
          <p:cNvSpPr txBox="1"/>
          <p:nvPr/>
        </p:nvSpPr>
        <p:spPr>
          <a:xfrm>
            <a:off x="64314" y="3222289"/>
            <a:ext cx="311940" cy="338554"/>
          </a:xfrm>
          <a:prstGeom prst="rect">
            <a:avLst/>
          </a:prstGeom>
          <a:noFill/>
        </p:spPr>
        <p:txBody>
          <a:bodyPr wrap="none" lIns="18000" rIns="18000" rtlCol="0">
            <a:spAutoFit/>
          </a:bodyPr>
          <a:lstStyle/>
          <a:p>
            <a:r>
              <a:rPr lang="sv-SE" sz="1600" dirty="0" smtClean="0">
                <a:latin typeface="+mn-lt"/>
              </a:rPr>
              <a:t>c</a:t>
            </a:r>
            <a:r>
              <a:rPr lang="sv-SE" sz="1600" baseline="-25000" dirty="0" smtClean="0">
                <a:latin typeface="+mn-lt"/>
              </a:rPr>
              <a:t>out</a:t>
            </a:r>
            <a:endParaRPr lang="sv-SE" sz="1600" dirty="0">
              <a:latin typeface="+mn-lt"/>
            </a:endParaRPr>
          </a:p>
        </p:txBody>
      </p:sp>
      <p:cxnSp>
        <p:nvCxnSpPr>
          <p:cNvPr id="130" name="Straight Connector 129"/>
          <p:cNvCxnSpPr/>
          <p:nvPr/>
        </p:nvCxnSpPr>
        <p:spPr>
          <a:xfrm flipH="1">
            <a:off x="5295559" y="3963055"/>
            <a:ext cx="1321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Straight Connector 207"/>
          <p:cNvCxnSpPr/>
          <p:nvPr/>
        </p:nvCxnSpPr>
        <p:spPr>
          <a:xfrm flipH="1">
            <a:off x="1214728" y="2975800"/>
            <a:ext cx="41043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Group 21"/>
          <p:cNvGrpSpPr/>
          <p:nvPr/>
        </p:nvGrpSpPr>
        <p:grpSpPr>
          <a:xfrm>
            <a:off x="1398794" y="2555421"/>
            <a:ext cx="6957897" cy="1653077"/>
            <a:chOff x="1198471" y="2941767"/>
            <a:chExt cx="6957897" cy="1356535"/>
          </a:xfrm>
        </p:grpSpPr>
        <p:cxnSp>
          <p:nvCxnSpPr>
            <p:cNvPr id="181" name="Straight Connector 180"/>
            <p:cNvCxnSpPr/>
            <p:nvPr/>
          </p:nvCxnSpPr>
          <p:spPr>
            <a:xfrm>
              <a:off x="7401614" y="2941767"/>
              <a:ext cx="0" cy="13565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>
              <a:off x="8156368" y="2941767"/>
              <a:ext cx="0" cy="13565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>
              <a:off x="5342528" y="2941767"/>
              <a:ext cx="0" cy="13565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>
              <a:off x="6097282" y="2941767"/>
              <a:ext cx="0" cy="13565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>
              <a:off x="3257234" y="2941767"/>
              <a:ext cx="0" cy="13565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>
              <a:off x="4011988" y="2941767"/>
              <a:ext cx="0" cy="13565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>
              <a:off x="1198471" y="2941767"/>
              <a:ext cx="0" cy="13565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>
              <a:off x="1953224" y="2941767"/>
              <a:ext cx="0" cy="13565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53" name="Straight Connector 152"/>
          <p:cNvCxnSpPr/>
          <p:nvPr/>
        </p:nvCxnSpPr>
        <p:spPr>
          <a:xfrm flipH="1">
            <a:off x="8064342" y="4460121"/>
            <a:ext cx="62245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/>
          <p:cNvCxnSpPr/>
          <p:nvPr/>
        </p:nvCxnSpPr>
        <p:spPr>
          <a:xfrm>
            <a:off x="7986452" y="4558883"/>
            <a:ext cx="0" cy="43857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Freeform 154"/>
          <p:cNvSpPr/>
          <p:nvPr/>
        </p:nvSpPr>
        <p:spPr>
          <a:xfrm flipH="1">
            <a:off x="7364707" y="4151145"/>
            <a:ext cx="1244915" cy="627025"/>
          </a:xfrm>
          <a:custGeom>
            <a:avLst/>
            <a:gdLst>
              <a:gd name="connsiteX0" fmla="*/ 0 w 981075"/>
              <a:gd name="connsiteY0" fmla="*/ 9525 h 504825"/>
              <a:gd name="connsiteX1" fmla="*/ 419100 w 981075"/>
              <a:gd name="connsiteY1" fmla="*/ 9525 h 504825"/>
              <a:gd name="connsiteX2" fmla="*/ 495300 w 981075"/>
              <a:gd name="connsiteY2" fmla="*/ 257175 h 504825"/>
              <a:gd name="connsiteX3" fmla="*/ 561975 w 981075"/>
              <a:gd name="connsiteY3" fmla="*/ 9525 h 504825"/>
              <a:gd name="connsiteX4" fmla="*/ 981075 w 981075"/>
              <a:gd name="connsiteY4" fmla="*/ 0 h 504825"/>
              <a:gd name="connsiteX5" fmla="*/ 876300 w 981075"/>
              <a:gd name="connsiteY5" fmla="*/ 485775 h 504825"/>
              <a:gd name="connsiteX6" fmla="*/ 133350 w 981075"/>
              <a:gd name="connsiteY6" fmla="*/ 504825 h 504825"/>
              <a:gd name="connsiteX7" fmla="*/ 0 w 981075"/>
              <a:gd name="connsiteY7" fmla="*/ 9525 h 504825"/>
              <a:gd name="connsiteX0" fmla="*/ 0 w 981075"/>
              <a:gd name="connsiteY0" fmla="*/ 9525 h 504825"/>
              <a:gd name="connsiteX1" fmla="*/ 419100 w 981075"/>
              <a:gd name="connsiteY1" fmla="*/ 9525 h 504825"/>
              <a:gd name="connsiteX2" fmla="*/ 495300 w 981075"/>
              <a:gd name="connsiteY2" fmla="*/ 257175 h 504825"/>
              <a:gd name="connsiteX3" fmla="*/ 561975 w 981075"/>
              <a:gd name="connsiteY3" fmla="*/ 9525 h 504825"/>
              <a:gd name="connsiteX4" fmla="*/ 981075 w 981075"/>
              <a:gd name="connsiteY4" fmla="*/ 0 h 504825"/>
              <a:gd name="connsiteX5" fmla="*/ 876300 w 981075"/>
              <a:gd name="connsiteY5" fmla="*/ 504825 h 504825"/>
              <a:gd name="connsiteX6" fmla="*/ 133350 w 981075"/>
              <a:gd name="connsiteY6" fmla="*/ 504825 h 504825"/>
              <a:gd name="connsiteX7" fmla="*/ 0 w 981075"/>
              <a:gd name="connsiteY7" fmla="*/ 9525 h 504825"/>
              <a:gd name="connsiteX0" fmla="*/ 0 w 990600"/>
              <a:gd name="connsiteY0" fmla="*/ 0 h 495300"/>
              <a:gd name="connsiteX1" fmla="*/ 419100 w 990600"/>
              <a:gd name="connsiteY1" fmla="*/ 0 h 495300"/>
              <a:gd name="connsiteX2" fmla="*/ 495300 w 990600"/>
              <a:gd name="connsiteY2" fmla="*/ 247650 h 495300"/>
              <a:gd name="connsiteX3" fmla="*/ 561975 w 990600"/>
              <a:gd name="connsiteY3" fmla="*/ 0 h 495300"/>
              <a:gd name="connsiteX4" fmla="*/ 990600 w 990600"/>
              <a:gd name="connsiteY4" fmla="*/ 0 h 495300"/>
              <a:gd name="connsiteX5" fmla="*/ 876300 w 990600"/>
              <a:gd name="connsiteY5" fmla="*/ 495300 h 495300"/>
              <a:gd name="connsiteX6" fmla="*/ 133350 w 990600"/>
              <a:gd name="connsiteY6" fmla="*/ 495300 h 495300"/>
              <a:gd name="connsiteX7" fmla="*/ 0 w 990600"/>
              <a:gd name="connsiteY7" fmla="*/ 0 h 495300"/>
              <a:gd name="connsiteX0" fmla="*/ 0 w 990600"/>
              <a:gd name="connsiteY0" fmla="*/ 0 h 495300"/>
              <a:gd name="connsiteX1" fmla="*/ 419100 w 990600"/>
              <a:gd name="connsiteY1" fmla="*/ 0 h 495300"/>
              <a:gd name="connsiteX2" fmla="*/ 495300 w 990600"/>
              <a:gd name="connsiteY2" fmla="*/ 247650 h 495300"/>
              <a:gd name="connsiteX3" fmla="*/ 561975 w 990600"/>
              <a:gd name="connsiteY3" fmla="*/ 0 h 495300"/>
              <a:gd name="connsiteX4" fmla="*/ 990600 w 990600"/>
              <a:gd name="connsiteY4" fmla="*/ 0 h 495300"/>
              <a:gd name="connsiteX5" fmla="*/ 861759 w 990600"/>
              <a:gd name="connsiteY5" fmla="*/ 495300 h 495300"/>
              <a:gd name="connsiteX6" fmla="*/ 133350 w 990600"/>
              <a:gd name="connsiteY6" fmla="*/ 495300 h 495300"/>
              <a:gd name="connsiteX7" fmla="*/ 0 w 990600"/>
              <a:gd name="connsiteY7" fmla="*/ 0 h 495300"/>
              <a:gd name="connsiteX0" fmla="*/ 0 w 990600"/>
              <a:gd name="connsiteY0" fmla="*/ 0 h 495300"/>
              <a:gd name="connsiteX1" fmla="*/ 419100 w 990600"/>
              <a:gd name="connsiteY1" fmla="*/ 0 h 495300"/>
              <a:gd name="connsiteX2" fmla="*/ 495300 w 990600"/>
              <a:gd name="connsiteY2" fmla="*/ 247650 h 495300"/>
              <a:gd name="connsiteX3" fmla="*/ 561975 w 990600"/>
              <a:gd name="connsiteY3" fmla="*/ 0 h 495300"/>
              <a:gd name="connsiteX4" fmla="*/ 990600 w 990600"/>
              <a:gd name="connsiteY4" fmla="*/ 0 h 495300"/>
              <a:gd name="connsiteX5" fmla="*/ 861759 w 990600"/>
              <a:gd name="connsiteY5" fmla="*/ 495300 h 495300"/>
              <a:gd name="connsiteX6" fmla="*/ 122444 w 990600"/>
              <a:gd name="connsiteY6" fmla="*/ 495300 h 495300"/>
              <a:gd name="connsiteX7" fmla="*/ 0 w 990600"/>
              <a:gd name="connsiteY7" fmla="*/ 0 h 495300"/>
              <a:gd name="connsiteX0" fmla="*/ 0 w 990600"/>
              <a:gd name="connsiteY0" fmla="*/ 0 h 495300"/>
              <a:gd name="connsiteX1" fmla="*/ 419100 w 990600"/>
              <a:gd name="connsiteY1" fmla="*/ 0 h 495300"/>
              <a:gd name="connsiteX2" fmla="*/ 495300 w 990600"/>
              <a:gd name="connsiteY2" fmla="*/ 247650 h 495300"/>
              <a:gd name="connsiteX3" fmla="*/ 561975 w 990600"/>
              <a:gd name="connsiteY3" fmla="*/ 0 h 495300"/>
              <a:gd name="connsiteX4" fmla="*/ 990600 w 990600"/>
              <a:gd name="connsiteY4" fmla="*/ 0 h 495300"/>
              <a:gd name="connsiteX5" fmla="*/ 861759 w 990600"/>
              <a:gd name="connsiteY5" fmla="*/ 495300 h 495300"/>
              <a:gd name="connsiteX6" fmla="*/ 133350 w 990600"/>
              <a:gd name="connsiteY6" fmla="*/ 495300 h 495300"/>
              <a:gd name="connsiteX7" fmla="*/ 0 w 990600"/>
              <a:gd name="connsiteY7" fmla="*/ 0 h 495300"/>
              <a:gd name="connsiteX0" fmla="*/ 0 w 990600"/>
              <a:gd name="connsiteY0" fmla="*/ 0 h 495300"/>
              <a:gd name="connsiteX1" fmla="*/ 419100 w 990600"/>
              <a:gd name="connsiteY1" fmla="*/ 0 h 495300"/>
              <a:gd name="connsiteX2" fmla="*/ 495300 w 990600"/>
              <a:gd name="connsiteY2" fmla="*/ 247650 h 495300"/>
              <a:gd name="connsiteX3" fmla="*/ 561975 w 990600"/>
              <a:gd name="connsiteY3" fmla="*/ 0 h 495300"/>
              <a:gd name="connsiteX4" fmla="*/ 990600 w 990600"/>
              <a:gd name="connsiteY4" fmla="*/ 0 h 495300"/>
              <a:gd name="connsiteX5" fmla="*/ 876300 w 990600"/>
              <a:gd name="connsiteY5" fmla="*/ 495300 h 495300"/>
              <a:gd name="connsiteX6" fmla="*/ 133350 w 990600"/>
              <a:gd name="connsiteY6" fmla="*/ 495300 h 495300"/>
              <a:gd name="connsiteX7" fmla="*/ 0 w 990600"/>
              <a:gd name="connsiteY7" fmla="*/ 0 h 495300"/>
              <a:gd name="connsiteX0" fmla="*/ 0 w 990600"/>
              <a:gd name="connsiteY0" fmla="*/ 0 h 498935"/>
              <a:gd name="connsiteX1" fmla="*/ 419100 w 990600"/>
              <a:gd name="connsiteY1" fmla="*/ 0 h 498935"/>
              <a:gd name="connsiteX2" fmla="*/ 495300 w 990600"/>
              <a:gd name="connsiteY2" fmla="*/ 247650 h 498935"/>
              <a:gd name="connsiteX3" fmla="*/ 561975 w 990600"/>
              <a:gd name="connsiteY3" fmla="*/ 0 h 498935"/>
              <a:gd name="connsiteX4" fmla="*/ 990600 w 990600"/>
              <a:gd name="connsiteY4" fmla="*/ 0 h 498935"/>
              <a:gd name="connsiteX5" fmla="*/ 865394 w 990600"/>
              <a:gd name="connsiteY5" fmla="*/ 498935 h 498935"/>
              <a:gd name="connsiteX6" fmla="*/ 133350 w 990600"/>
              <a:gd name="connsiteY6" fmla="*/ 495300 h 498935"/>
              <a:gd name="connsiteX7" fmla="*/ 0 w 990600"/>
              <a:gd name="connsiteY7" fmla="*/ 0 h 498935"/>
              <a:gd name="connsiteX0" fmla="*/ 0 w 990600"/>
              <a:gd name="connsiteY0" fmla="*/ 0 h 498935"/>
              <a:gd name="connsiteX1" fmla="*/ 419100 w 990600"/>
              <a:gd name="connsiteY1" fmla="*/ 0 h 498935"/>
              <a:gd name="connsiteX2" fmla="*/ 495300 w 990600"/>
              <a:gd name="connsiteY2" fmla="*/ 247650 h 498935"/>
              <a:gd name="connsiteX3" fmla="*/ 561975 w 990600"/>
              <a:gd name="connsiteY3" fmla="*/ 0 h 498935"/>
              <a:gd name="connsiteX4" fmla="*/ 990600 w 990600"/>
              <a:gd name="connsiteY4" fmla="*/ 0 h 498935"/>
              <a:gd name="connsiteX5" fmla="*/ 865394 w 990600"/>
              <a:gd name="connsiteY5" fmla="*/ 498935 h 498935"/>
              <a:gd name="connsiteX6" fmla="*/ 122444 w 990600"/>
              <a:gd name="connsiteY6" fmla="*/ 495300 h 498935"/>
              <a:gd name="connsiteX7" fmla="*/ 0 w 990600"/>
              <a:gd name="connsiteY7" fmla="*/ 0 h 498935"/>
              <a:gd name="connsiteX0" fmla="*/ 0 w 990600"/>
              <a:gd name="connsiteY0" fmla="*/ 0 h 495300"/>
              <a:gd name="connsiteX1" fmla="*/ 419100 w 990600"/>
              <a:gd name="connsiteY1" fmla="*/ 0 h 495300"/>
              <a:gd name="connsiteX2" fmla="*/ 495300 w 990600"/>
              <a:gd name="connsiteY2" fmla="*/ 247650 h 495300"/>
              <a:gd name="connsiteX3" fmla="*/ 561975 w 990600"/>
              <a:gd name="connsiteY3" fmla="*/ 0 h 495300"/>
              <a:gd name="connsiteX4" fmla="*/ 990600 w 990600"/>
              <a:gd name="connsiteY4" fmla="*/ 0 h 495300"/>
              <a:gd name="connsiteX5" fmla="*/ 861759 w 990600"/>
              <a:gd name="connsiteY5" fmla="*/ 491665 h 495300"/>
              <a:gd name="connsiteX6" fmla="*/ 122444 w 990600"/>
              <a:gd name="connsiteY6" fmla="*/ 495300 h 495300"/>
              <a:gd name="connsiteX7" fmla="*/ 0 w 990600"/>
              <a:gd name="connsiteY7" fmla="*/ 0 h 495300"/>
              <a:gd name="connsiteX0" fmla="*/ 0 w 990600"/>
              <a:gd name="connsiteY0" fmla="*/ 0 h 502571"/>
              <a:gd name="connsiteX1" fmla="*/ 419100 w 990600"/>
              <a:gd name="connsiteY1" fmla="*/ 0 h 502571"/>
              <a:gd name="connsiteX2" fmla="*/ 495300 w 990600"/>
              <a:gd name="connsiteY2" fmla="*/ 247650 h 502571"/>
              <a:gd name="connsiteX3" fmla="*/ 561975 w 990600"/>
              <a:gd name="connsiteY3" fmla="*/ 0 h 502571"/>
              <a:gd name="connsiteX4" fmla="*/ 990600 w 990600"/>
              <a:gd name="connsiteY4" fmla="*/ 0 h 502571"/>
              <a:gd name="connsiteX5" fmla="*/ 854489 w 990600"/>
              <a:gd name="connsiteY5" fmla="*/ 502571 h 502571"/>
              <a:gd name="connsiteX6" fmla="*/ 122444 w 990600"/>
              <a:gd name="connsiteY6" fmla="*/ 495300 h 502571"/>
              <a:gd name="connsiteX7" fmla="*/ 0 w 990600"/>
              <a:gd name="connsiteY7" fmla="*/ 0 h 502571"/>
              <a:gd name="connsiteX0" fmla="*/ 0 w 990600"/>
              <a:gd name="connsiteY0" fmla="*/ 0 h 495301"/>
              <a:gd name="connsiteX1" fmla="*/ 419100 w 990600"/>
              <a:gd name="connsiteY1" fmla="*/ 0 h 495301"/>
              <a:gd name="connsiteX2" fmla="*/ 495300 w 990600"/>
              <a:gd name="connsiteY2" fmla="*/ 247650 h 495301"/>
              <a:gd name="connsiteX3" fmla="*/ 561975 w 990600"/>
              <a:gd name="connsiteY3" fmla="*/ 0 h 495301"/>
              <a:gd name="connsiteX4" fmla="*/ 990600 w 990600"/>
              <a:gd name="connsiteY4" fmla="*/ 0 h 495301"/>
              <a:gd name="connsiteX5" fmla="*/ 854489 w 990600"/>
              <a:gd name="connsiteY5" fmla="*/ 495301 h 495301"/>
              <a:gd name="connsiteX6" fmla="*/ 122444 w 990600"/>
              <a:gd name="connsiteY6" fmla="*/ 495300 h 495301"/>
              <a:gd name="connsiteX7" fmla="*/ 0 w 990600"/>
              <a:gd name="connsiteY7" fmla="*/ 0 h 495301"/>
              <a:gd name="connsiteX0" fmla="*/ 0 w 990600"/>
              <a:gd name="connsiteY0" fmla="*/ 0 h 495301"/>
              <a:gd name="connsiteX1" fmla="*/ 419100 w 990600"/>
              <a:gd name="connsiteY1" fmla="*/ 0 h 495301"/>
              <a:gd name="connsiteX2" fmla="*/ 495300 w 990600"/>
              <a:gd name="connsiteY2" fmla="*/ 247650 h 495301"/>
              <a:gd name="connsiteX3" fmla="*/ 561975 w 990600"/>
              <a:gd name="connsiteY3" fmla="*/ 0 h 495301"/>
              <a:gd name="connsiteX4" fmla="*/ 990600 w 990600"/>
              <a:gd name="connsiteY4" fmla="*/ 0 h 495301"/>
              <a:gd name="connsiteX5" fmla="*/ 854489 w 990600"/>
              <a:gd name="connsiteY5" fmla="*/ 495301 h 495301"/>
              <a:gd name="connsiteX6" fmla="*/ 136985 w 990600"/>
              <a:gd name="connsiteY6" fmla="*/ 495300 h 495301"/>
              <a:gd name="connsiteX7" fmla="*/ 0 w 990600"/>
              <a:gd name="connsiteY7" fmla="*/ 0 h 495301"/>
              <a:gd name="connsiteX0" fmla="*/ 0 w 990600"/>
              <a:gd name="connsiteY0" fmla="*/ 0 h 502571"/>
              <a:gd name="connsiteX1" fmla="*/ 419100 w 990600"/>
              <a:gd name="connsiteY1" fmla="*/ 0 h 502571"/>
              <a:gd name="connsiteX2" fmla="*/ 495300 w 990600"/>
              <a:gd name="connsiteY2" fmla="*/ 247650 h 502571"/>
              <a:gd name="connsiteX3" fmla="*/ 561975 w 990600"/>
              <a:gd name="connsiteY3" fmla="*/ 0 h 502571"/>
              <a:gd name="connsiteX4" fmla="*/ 990600 w 990600"/>
              <a:gd name="connsiteY4" fmla="*/ 0 h 502571"/>
              <a:gd name="connsiteX5" fmla="*/ 854489 w 990600"/>
              <a:gd name="connsiteY5" fmla="*/ 495301 h 502571"/>
              <a:gd name="connsiteX6" fmla="*/ 140620 w 990600"/>
              <a:gd name="connsiteY6" fmla="*/ 502571 h 502571"/>
              <a:gd name="connsiteX7" fmla="*/ 0 w 990600"/>
              <a:gd name="connsiteY7" fmla="*/ 0 h 502571"/>
              <a:gd name="connsiteX0" fmla="*/ 0 w 990600"/>
              <a:gd name="connsiteY0" fmla="*/ 0 h 506207"/>
              <a:gd name="connsiteX1" fmla="*/ 419100 w 990600"/>
              <a:gd name="connsiteY1" fmla="*/ 0 h 506207"/>
              <a:gd name="connsiteX2" fmla="*/ 495300 w 990600"/>
              <a:gd name="connsiteY2" fmla="*/ 247650 h 506207"/>
              <a:gd name="connsiteX3" fmla="*/ 561975 w 990600"/>
              <a:gd name="connsiteY3" fmla="*/ 0 h 506207"/>
              <a:gd name="connsiteX4" fmla="*/ 990600 w 990600"/>
              <a:gd name="connsiteY4" fmla="*/ 0 h 506207"/>
              <a:gd name="connsiteX5" fmla="*/ 850854 w 990600"/>
              <a:gd name="connsiteY5" fmla="*/ 506207 h 506207"/>
              <a:gd name="connsiteX6" fmla="*/ 140620 w 990600"/>
              <a:gd name="connsiteY6" fmla="*/ 502571 h 506207"/>
              <a:gd name="connsiteX7" fmla="*/ 0 w 990600"/>
              <a:gd name="connsiteY7" fmla="*/ 0 h 506207"/>
              <a:gd name="connsiteX0" fmla="*/ 0 w 990600"/>
              <a:gd name="connsiteY0" fmla="*/ 0 h 502572"/>
              <a:gd name="connsiteX1" fmla="*/ 419100 w 990600"/>
              <a:gd name="connsiteY1" fmla="*/ 0 h 502572"/>
              <a:gd name="connsiteX2" fmla="*/ 495300 w 990600"/>
              <a:gd name="connsiteY2" fmla="*/ 247650 h 502572"/>
              <a:gd name="connsiteX3" fmla="*/ 561975 w 990600"/>
              <a:gd name="connsiteY3" fmla="*/ 0 h 502572"/>
              <a:gd name="connsiteX4" fmla="*/ 990600 w 990600"/>
              <a:gd name="connsiteY4" fmla="*/ 0 h 502572"/>
              <a:gd name="connsiteX5" fmla="*/ 847219 w 990600"/>
              <a:gd name="connsiteY5" fmla="*/ 502572 h 502572"/>
              <a:gd name="connsiteX6" fmla="*/ 140620 w 990600"/>
              <a:gd name="connsiteY6" fmla="*/ 502571 h 502572"/>
              <a:gd name="connsiteX7" fmla="*/ 0 w 990600"/>
              <a:gd name="connsiteY7" fmla="*/ 0 h 502572"/>
              <a:gd name="connsiteX0" fmla="*/ 0 w 990600"/>
              <a:gd name="connsiteY0" fmla="*/ 0 h 502571"/>
              <a:gd name="connsiteX1" fmla="*/ 419100 w 990600"/>
              <a:gd name="connsiteY1" fmla="*/ 0 h 502571"/>
              <a:gd name="connsiteX2" fmla="*/ 495300 w 990600"/>
              <a:gd name="connsiteY2" fmla="*/ 247650 h 502571"/>
              <a:gd name="connsiteX3" fmla="*/ 561975 w 990600"/>
              <a:gd name="connsiteY3" fmla="*/ 0 h 502571"/>
              <a:gd name="connsiteX4" fmla="*/ 990600 w 990600"/>
              <a:gd name="connsiteY4" fmla="*/ 0 h 502571"/>
              <a:gd name="connsiteX5" fmla="*/ 858125 w 990600"/>
              <a:gd name="connsiteY5" fmla="*/ 498910 h 502571"/>
              <a:gd name="connsiteX6" fmla="*/ 140620 w 990600"/>
              <a:gd name="connsiteY6" fmla="*/ 502571 h 502571"/>
              <a:gd name="connsiteX7" fmla="*/ 0 w 990600"/>
              <a:gd name="connsiteY7" fmla="*/ 0 h 502571"/>
              <a:gd name="connsiteX0" fmla="*/ 0 w 990600"/>
              <a:gd name="connsiteY0" fmla="*/ 0 h 506234"/>
              <a:gd name="connsiteX1" fmla="*/ 419100 w 990600"/>
              <a:gd name="connsiteY1" fmla="*/ 0 h 506234"/>
              <a:gd name="connsiteX2" fmla="*/ 495300 w 990600"/>
              <a:gd name="connsiteY2" fmla="*/ 247650 h 506234"/>
              <a:gd name="connsiteX3" fmla="*/ 561975 w 990600"/>
              <a:gd name="connsiteY3" fmla="*/ 0 h 506234"/>
              <a:gd name="connsiteX4" fmla="*/ 990600 w 990600"/>
              <a:gd name="connsiteY4" fmla="*/ 0 h 506234"/>
              <a:gd name="connsiteX5" fmla="*/ 850855 w 990600"/>
              <a:gd name="connsiteY5" fmla="*/ 506234 h 506234"/>
              <a:gd name="connsiteX6" fmla="*/ 140620 w 990600"/>
              <a:gd name="connsiteY6" fmla="*/ 502571 h 506234"/>
              <a:gd name="connsiteX7" fmla="*/ 0 w 990600"/>
              <a:gd name="connsiteY7" fmla="*/ 0 h 506234"/>
              <a:gd name="connsiteX0" fmla="*/ 0 w 990600"/>
              <a:gd name="connsiteY0" fmla="*/ 0 h 502572"/>
              <a:gd name="connsiteX1" fmla="*/ 419100 w 990600"/>
              <a:gd name="connsiteY1" fmla="*/ 0 h 502572"/>
              <a:gd name="connsiteX2" fmla="*/ 495300 w 990600"/>
              <a:gd name="connsiteY2" fmla="*/ 247650 h 502572"/>
              <a:gd name="connsiteX3" fmla="*/ 561975 w 990600"/>
              <a:gd name="connsiteY3" fmla="*/ 0 h 502572"/>
              <a:gd name="connsiteX4" fmla="*/ 990600 w 990600"/>
              <a:gd name="connsiteY4" fmla="*/ 0 h 502572"/>
              <a:gd name="connsiteX5" fmla="*/ 850855 w 990600"/>
              <a:gd name="connsiteY5" fmla="*/ 502572 h 502572"/>
              <a:gd name="connsiteX6" fmla="*/ 140620 w 990600"/>
              <a:gd name="connsiteY6" fmla="*/ 502571 h 502572"/>
              <a:gd name="connsiteX7" fmla="*/ 0 w 990600"/>
              <a:gd name="connsiteY7" fmla="*/ 0 h 5025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90600" h="502572">
                <a:moveTo>
                  <a:pt x="0" y="0"/>
                </a:moveTo>
                <a:lnTo>
                  <a:pt x="419100" y="0"/>
                </a:lnTo>
                <a:lnTo>
                  <a:pt x="495300" y="247650"/>
                </a:lnTo>
                <a:lnTo>
                  <a:pt x="561975" y="0"/>
                </a:lnTo>
                <a:lnTo>
                  <a:pt x="990600" y="0"/>
                </a:lnTo>
                <a:lnTo>
                  <a:pt x="850855" y="502572"/>
                </a:lnTo>
                <a:lnTo>
                  <a:pt x="140620" y="50257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</a:pPr>
            <a:r>
              <a:rPr lang="sv-SE" sz="1200" dirty="0">
                <a:solidFill>
                  <a:srgbClr val="0D0D0D"/>
                </a:solidFill>
                <a:ea typeface="Calibri"/>
                <a:cs typeface="Times New Roman"/>
              </a:rPr>
              <a:t>+</a:t>
            </a:r>
            <a:endParaRPr lang="sv-SE" sz="1200" dirty="0">
              <a:ea typeface="Calibri"/>
              <a:cs typeface="Times New Roman"/>
            </a:endParaRPr>
          </a:p>
        </p:txBody>
      </p:sp>
      <p:sp>
        <p:nvSpPr>
          <p:cNvPr id="176" name="Rectangle 175"/>
          <p:cNvSpPr/>
          <p:nvPr/>
        </p:nvSpPr>
        <p:spPr>
          <a:xfrm>
            <a:off x="7421622" y="2688492"/>
            <a:ext cx="1188000" cy="35464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>
                <a:solidFill>
                  <a:schemeClr val="tx1"/>
                </a:solidFill>
              </a:rPr>
              <a:t>ADD/SUB logic</a:t>
            </a:r>
          </a:p>
          <a:p>
            <a:pPr algn="ctr"/>
            <a:r>
              <a:rPr lang="sv-SE" sz="1200" dirty="0" smtClean="0">
                <a:solidFill>
                  <a:schemeClr val="tx1"/>
                </a:solidFill>
              </a:rPr>
              <a:t>Bit P, G</a:t>
            </a:r>
            <a:endParaRPr lang="sv-SE" sz="1200" dirty="0">
              <a:solidFill>
                <a:schemeClr val="tx1"/>
              </a:solidFill>
            </a:endParaRPr>
          </a:p>
        </p:txBody>
      </p:sp>
      <p:sp>
        <p:nvSpPr>
          <p:cNvPr id="192" name="Rectangle 191"/>
          <p:cNvSpPr/>
          <p:nvPr/>
        </p:nvSpPr>
        <p:spPr>
          <a:xfrm>
            <a:off x="7493622" y="3138341"/>
            <a:ext cx="1116000" cy="35464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rtlCol="0" anchor="ctr"/>
          <a:lstStyle/>
          <a:p>
            <a:pPr>
              <a:lnSpc>
                <a:spcPts val="1200"/>
              </a:lnSpc>
            </a:pPr>
            <a:r>
              <a:rPr lang="sv-SE" sz="1200" dirty="0">
                <a:solidFill>
                  <a:schemeClr val="tx1"/>
                </a:solidFill>
              </a:rPr>
              <a:t>G</a:t>
            </a:r>
            <a:r>
              <a:rPr lang="sv-SE" sz="1200" baseline="-25000" dirty="0" smtClean="0">
                <a:solidFill>
                  <a:schemeClr val="tx1"/>
                </a:solidFill>
              </a:rPr>
              <a:t>8:1</a:t>
            </a:r>
          </a:p>
          <a:p>
            <a:pPr>
              <a:lnSpc>
                <a:spcPts val="1200"/>
              </a:lnSpc>
            </a:pPr>
            <a:r>
              <a:rPr lang="sv-SE" sz="1200" dirty="0">
                <a:solidFill>
                  <a:schemeClr val="tx1"/>
                </a:solidFill>
              </a:rPr>
              <a:t>P</a:t>
            </a:r>
            <a:r>
              <a:rPr lang="sv-SE" sz="1200" baseline="-25000" dirty="0" smtClean="0">
                <a:solidFill>
                  <a:schemeClr val="tx1"/>
                </a:solidFill>
              </a:rPr>
              <a:t>8:1</a:t>
            </a:r>
            <a:endParaRPr lang="sv-SE" sz="1200" baseline="-25000" dirty="0">
              <a:solidFill>
                <a:schemeClr val="tx1"/>
              </a:solidFill>
            </a:endParaRPr>
          </a:p>
        </p:txBody>
      </p:sp>
      <p:cxnSp>
        <p:nvCxnSpPr>
          <p:cNvPr id="69" name="Straight Connector 68"/>
          <p:cNvCxnSpPr/>
          <p:nvPr/>
        </p:nvCxnSpPr>
        <p:spPr>
          <a:xfrm flipH="1">
            <a:off x="7525332" y="3738289"/>
            <a:ext cx="153840" cy="9127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H="1">
            <a:off x="8277360" y="3738289"/>
            <a:ext cx="153840" cy="9127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TextBox 118"/>
          <p:cNvSpPr txBox="1"/>
          <p:nvPr/>
        </p:nvSpPr>
        <p:spPr>
          <a:xfrm>
            <a:off x="8848407" y="3779494"/>
            <a:ext cx="238434" cy="338554"/>
          </a:xfrm>
          <a:prstGeom prst="rect">
            <a:avLst/>
          </a:prstGeom>
          <a:noFill/>
        </p:spPr>
        <p:txBody>
          <a:bodyPr wrap="square" lIns="18000" rIns="18000" rtlCol="0">
            <a:spAutoFit/>
          </a:bodyPr>
          <a:lstStyle/>
          <a:p>
            <a:r>
              <a:rPr lang="sv-SE" sz="1600" dirty="0" smtClean="0">
                <a:latin typeface="+mn-lt"/>
              </a:rPr>
              <a:t>c</a:t>
            </a:r>
            <a:r>
              <a:rPr lang="sv-SE" sz="1600" baseline="-25000" dirty="0" smtClean="0">
                <a:latin typeface="+mn-lt"/>
              </a:rPr>
              <a:t>in</a:t>
            </a:r>
            <a:endParaRPr lang="sv-SE" sz="1600" dirty="0">
              <a:latin typeface="+mn-lt"/>
            </a:endParaRPr>
          </a:p>
        </p:txBody>
      </p:sp>
      <p:cxnSp>
        <p:nvCxnSpPr>
          <p:cNvPr id="114" name="Straight Connector 113"/>
          <p:cNvCxnSpPr/>
          <p:nvPr/>
        </p:nvCxnSpPr>
        <p:spPr>
          <a:xfrm>
            <a:off x="6624923" y="3299788"/>
            <a:ext cx="0" cy="117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8686800" y="3951849"/>
            <a:ext cx="0" cy="50974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7400156" y="2208177"/>
            <a:ext cx="11576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600" dirty="0">
                <a:latin typeface="+mn-lt"/>
              </a:rPr>
              <a:t>a</a:t>
            </a:r>
            <a:r>
              <a:rPr lang="sv-SE" sz="1600" baseline="-25000" dirty="0" smtClean="0">
                <a:latin typeface="+mn-lt"/>
              </a:rPr>
              <a:t>8:1</a:t>
            </a:r>
            <a:r>
              <a:rPr lang="sv-SE" sz="1600" dirty="0" smtClean="0">
                <a:latin typeface="+mn-lt"/>
              </a:rPr>
              <a:t>         b</a:t>
            </a:r>
            <a:r>
              <a:rPr lang="sv-SE" sz="1600" baseline="-25000" dirty="0" smtClean="0">
                <a:latin typeface="+mn-lt"/>
              </a:rPr>
              <a:t>8:1</a:t>
            </a:r>
            <a:endParaRPr lang="sv-SE" sz="1600" dirty="0">
              <a:latin typeface="+mn-lt"/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5318194" y="2208177"/>
            <a:ext cx="11560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600" dirty="0">
                <a:latin typeface="+mn-lt"/>
              </a:rPr>
              <a:t>a</a:t>
            </a:r>
            <a:r>
              <a:rPr lang="sv-SE" sz="1600" baseline="-25000" dirty="0" smtClean="0">
                <a:latin typeface="+mn-lt"/>
              </a:rPr>
              <a:t>16:9</a:t>
            </a:r>
            <a:r>
              <a:rPr lang="sv-SE" sz="1600" dirty="0" smtClean="0">
                <a:latin typeface="+mn-lt"/>
              </a:rPr>
              <a:t>      b</a:t>
            </a:r>
            <a:r>
              <a:rPr lang="sv-SE" sz="1600" baseline="-25000" dirty="0" smtClean="0">
                <a:latin typeface="+mn-lt"/>
              </a:rPr>
              <a:t>16:9</a:t>
            </a:r>
            <a:endParaRPr lang="sv-SE" sz="1600" dirty="0">
              <a:latin typeface="+mn-lt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7624725" y="4914444"/>
            <a:ext cx="7248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600" dirty="0" smtClean="0">
                <a:latin typeface="+mn-lt"/>
              </a:rPr>
              <a:t>Sum</a:t>
            </a:r>
            <a:r>
              <a:rPr lang="sv-SE" sz="1600" baseline="-25000" dirty="0" smtClean="0">
                <a:latin typeface="+mn-lt"/>
              </a:rPr>
              <a:t>8:1</a:t>
            </a:r>
            <a:endParaRPr lang="sv-SE" sz="1600" dirty="0">
              <a:latin typeface="+mn-lt"/>
            </a:endParaRPr>
          </a:p>
        </p:txBody>
      </p:sp>
      <p:cxnSp>
        <p:nvCxnSpPr>
          <p:cNvPr id="135" name="Straight Connector 134"/>
          <p:cNvCxnSpPr/>
          <p:nvPr/>
        </p:nvCxnSpPr>
        <p:spPr>
          <a:xfrm flipH="1">
            <a:off x="3974868" y="4468464"/>
            <a:ext cx="562627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Straight Connector 202"/>
          <p:cNvCxnSpPr/>
          <p:nvPr/>
        </p:nvCxnSpPr>
        <p:spPr>
          <a:xfrm flipH="1">
            <a:off x="3216856" y="3963055"/>
            <a:ext cx="132063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/>
          <p:nvPr/>
        </p:nvCxnSpPr>
        <p:spPr>
          <a:xfrm>
            <a:off x="3840765" y="4558883"/>
            <a:ext cx="0" cy="43857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9" name="Freeform 158"/>
          <p:cNvSpPr/>
          <p:nvPr/>
        </p:nvSpPr>
        <p:spPr>
          <a:xfrm flipH="1">
            <a:off x="3210161" y="4151145"/>
            <a:ext cx="1244915" cy="627025"/>
          </a:xfrm>
          <a:custGeom>
            <a:avLst/>
            <a:gdLst>
              <a:gd name="connsiteX0" fmla="*/ 0 w 981075"/>
              <a:gd name="connsiteY0" fmla="*/ 9525 h 504825"/>
              <a:gd name="connsiteX1" fmla="*/ 419100 w 981075"/>
              <a:gd name="connsiteY1" fmla="*/ 9525 h 504825"/>
              <a:gd name="connsiteX2" fmla="*/ 495300 w 981075"/>
              <a:gd name="connsiteY2" fmla="*/ 257175 h 504825"/>
              <a:gd name="connsiteX3" fmla="*/ 561975 w 981075"/>
              <a:gd name="connsiteY3" fmla="*/ 9525 h 504825"/>
              <a:gd name="connsiteX4" fmla="*/ 981075 w 981075"/>
              <a:gd name="connsiteY4" fmla="*/ 0 h 504825"/>
              <a:gd name="connsiteX5" fmla="*/ 876300 w 981075"/>
              <a:gd name="connsiteY5" fmla="*/ 485775 h 504825"/>
              <a:gd name="connsiteX6" fmla="*/ 133350 w 981075"/>
              <a:gd name="connsiteY6" fmla="*/ 504825 h 504825"/>
              <a:gd name="connsiteX7" fmla="*/ 0 w 981075"/>
              <a:gd name="connsiteY7" fmla="*/ 9525 h 504825"/>
              <a:gd name="connsiteX0" fmla="*/ 0 w 981075"/>
              <a:gd name="connsiteY0" fmla="*/ 9525 h 504825"/>
              <a:gd name="connsiteX1" fmla="*/ 419100 w 981075"/>
              <a:gd name="connsiteY1" fmla="*/ 9525 h 504825"/>
              <a:gd name="connsiteX2" fmla="*/ 495300 w 981075"/>
              <a:gd name="connsiteY2" fmla="*/ 257175 h 504825"/>
              <a:gd name="connsiteX3" fmla="*/ 561975 w 981075"/>
              <a:gd name="connsiteY3" fmla="*/ 9525 h 504825"/>
              <a:gd name="connsiteX4" fmla="*/ 981075 w 981075"/>
              <a:gd name="connsiteY4" fmla="*/ 0 h 504825"/>
              <a:gd name="connsiteX5" fmla="*/ 876300 w 981075"/>
              <a:gd name="connsiteY5" fmla="*/ 504825 h 504825"/>
              <a:gd name="connsiteX6" fmla="*/ 133350 w 981075"/>
              <a:gd name="connsiteY6" fmla="*/ 504825 h 504825"/>
              <a:gd name="connsiteX7" fmla="*/ 0 w 981075"/>
              <a:gd name="connsiteY7" fmla="*/ 9525 h 504825"/>
              <a:gd name="connsiteX0" fmla="*/ 0 w 990600"/>
              <a:gd name="connsiteY0" fmla="*/ 0 h 495300"/>
              <a:gd name="connsiteX1" fmla="*/ 419100 w 990600"/>
              <a:gd name="connsiteY1" fmla="*/ 0 h 495300"/>
              <a:gd name="connsiteX2" fmla="*/ 495300 w 990600"/>
              <a:gd name="connsiteY2" fmla="*/ 247650 h 495300"/>
              <a:gd name="connsiteX3" fmla="*/ 561975 w 990600"/>
              <a:gd name="connsiteY3" fmla="*/ 0 h 495300"/>
              <a:gd name="connsiteX4" fmla="*/ 990600 w 990600"/>
              <a:gd name="connsiteY4" fmla="*/ 0 h 495300"/>
              <a:gd name="connsiteX5" fmla="*/ 876300 w 990600"/>
              <a:gd name="connsiteY5" fmla="*/ 495300 h 495300"/>
              <a:gd name="connsiteX6" fmla="*/ 133350 w 990600"/>
              <a:gd name="connsiteY6" fmla="*/ 495300 h 495300"/>
              <a:gd name="connsiteX7" fmla="*/ 0 w 990600"/>
              <a:gd name="connsiteY7" fmla="*/ 0 h 495300"/>
              <a:gd name="connsiteX0" fmla="*/ 0 w 990600"/>
              <a:gd name="connsiteY0" fmla="*/ 0 h 495300"/>
              <a:gd name="connsiteX1" fmla="*/ 419100 w 990600"/>
              <a:gd name="connsiteY1" fmla="*/ 0 h 495300"/>
              <a:gd name="connsiteX2" fmla="*/ 495300 w 990600"/>
              <a:gd name="connsiteY2" fmla="*/ 247650 h 495300"/>
              <a:gd name="connsiteX3" fmla="*/ 561975 w 990600"/>
              <a:gd name="connsiteY3" fmla="*/ 0 h 495300"/>
              <a:gd name="connsiteX4" fmla="*/ 990600 w 990600"/>
              <a:gd name="connsiteY4" fmla="*/ 0 h 495300"/>
              <a:gd name="connsiteX5" fmla="*/ 861759 w 990600"/>
              <a:gd name="connsiteY5" fmla="*/ 495300 h 495300"/>
              <a:gd name="connsiteX6" fmla="*/ 133350 w 990600"/>
              <a:gd name="connsiteY6" fmla="*/ 495300 h 495300"/>
              <a:gd name="connsiteX7" fmla="*/ 0 w 990600"/>
              <a:gd name="connsiteY7" fmla="*/ 0 h 495300"/>
              <a:gd name="connsiteX0" fmla="*/ 0 w 990600"/>
              <a:gd name="connsiteY0" fmla="*/ 0 h 495300"/>
              <a:gd name="connsiteX1" fmla="*/ 419100 w 990600"/>
              <a:gd name="connsiteY1" fmla="*/ 0 h 495300"/>
              <a:gd name="connsiteX2" fmla="*/ 495300 w 990600"/>
              <a:gd name="connsiteY2" fmla="*/ 247650 h 495300"/>
              <a:gd name="connsiteX3" fmla="*/ 561975 w 990600"/>
              <a:gd name="connsiteY3" fmla="*/ 0 h 495300"/>
              <a:gd name="connsiteX4" fmla="*/ 990600 w 990600"/>
              <a:gd name="connsiteY4" fmla="*/ 0 h 495300"/>
              <a:gd name="connsiteX5" fmla="*/ 861759 w 990600"/>
              <a:gd name="connsiteY5" fmla="*/ 495300 h 495300"/>
              <a:gd name="connsiteX6" fmla="*/ 122444 w 990600"/>
              <a:gd name="connsiteY6" fmla="*/ 495300 h 495300"/>
              <a:gd name="connsiteX7" fmla="*/ 0 w 990600"/>
              <a:gd name="connsiteY7" fmla="*/ 0 h 495300"/>
              <a:gd name="connsiteX0" fmla="*/ 0 w 990600"/>
              <a:gd name="connsiteY0" fmla="*/ 0 h 495300"/>
              <a:gd name="connsiteX1" fmla="*/ 419100 w 990600"/>
              <a:gd name="connsiteY1" fmla="*/ 0 h 495300"/>
              <a:gd name="connsiteX2" fmla="*/ 495300 w 990600"/>
              <a:gd name="connsiteY2" fmla="*/ 247650 h 495300"/>
              <a:gd name="connsiteX3" fmla="*/ 561975 w 990600"/>
              <a:gd name="connsiteY3" fmla="*/ 0 h 495300"/>
              <a:gd name="connsiteX4" fmla="*/ 990600 w 990600"/>
              <a:gd name="connsiteY4" fmla="*/ 0 h 495300"/>
              <a:gd name="connsiteX5" fmla="*/ 861759 w 990600"/>
              <a:gd name="connsiteY5" fmla="*/ 495300 h 495300"/>
              <a:gd name="connsiteX6" fmla="*/ 133350 w 990600"/>
              <a:gd name="connsiteY6" fmla="*/ 495300 h 495300"/>
              <a:gd name="connsiteX7" fmla="*/ 0 w 990600"/>
              <a:gd name="connsiteY7" fmla="*/ 0 h 495300"/>
              <a:gd name="connsiteX0" fmla="*/ 0 w 990600"/>
              <a:gd name="connsiteY0" fmla="*/ 0 h 495300"/>
              <a:gd name="connsiteX1" fmla="*/ 419100 w 990600"/>
              <a:gd name="connsiteY1" fmla="*/ 0 h 495300"/>
              <a:gd name="connsiteX2" fmla="*/ 495300 w 990600"/>
              <a:gd name="connsiteY2" fmla="*/ 247650 h 495300"/>
              <a:gd name="connsiteX3" fmla="*/ 561975 w 990600"/>
              <a:gd name="connsiteY3" fmla="*/ 0 h 495300"/>
              <a:gd name="connsiteX4" fmla="*/ 990600 w 990600"/>
              <a:gd name="connsiteY4" fmla="*/ 0 h 495300"/>
              <a:gd name="connsiteX5" fmla="*/ 876300 w 990600"/>
              <a:gd name="connsiteY5" fmla="*/ 495300 h 495300"/>
              <a:gd name="connsiteX6" fmla="*/ 133350 w 990600"/>
              <a:gd name="connsiteY6" fmla="*/ 495300 h 495300"/>
              <a:gd name="connsiteX7" fmla="*/ 0 w 990600"/>
              <a:gd name="connsiteY7" fmla="*/ 0 h 495300"/>
              <a:gd name="connsiteX0" fmla="*/ 0 w 990600"/>
              <a:gd name="connsiteY0" fmla="*/ 0 h 498935"/>
              <a:gd name="connsiteX1" fmla="*/ 419100 w 990600"/>
              <a:gd name="connsiteY1" fmla="*/ 0 h 498935"/>
              <a:gd name="connsiteX2" fmla="*/ 495300 w 990600"/>
              <a:gd name="connsiteY2" fmla="*/ 247650 h 498935"/>
              <a:gd name="connsiteX3" fmla="*/ 561975 w 990600"/>
              <a:gd name="connsiteY3" fmla="*/ 0 h 498935"/>
              <a:gd name="connsiteX4" fmla="*/ 990600 w 990600"/>
              <a:gd name="connsiteY4" fmla="*/ 0 h 498935"/>
              <a:gd name="connsiteX5" fmla="*/ 865394 w 990600"/>
              <a:gd name="connsiteY5" fmla="*/ 498935 h 498935"/>
              <a:gd name="connsiteX6" fmla="*/ 133350 w 990600"/>
              <a:gd name="connsiteY6" fmla="*/ 495300 h 498935"/>
              <a:gd name="connsiteX7" fmla="*/ 0 w 990600"/>
              <a:gd name="connsiteY7" fmla="*/ 0 h 498935"/>
              <a:gd name="connsiteX0" fmla="*/ 0 w 990600"/>
              <a:gd name="connsiteY0" fmla="*/ 0 h 498935"/>
              <a:gd name="connsiteX1" fmla="*/ 419100 w 990600"/>
              <a:gd name="connsiteY1" fmla="*/ 0 h 498935"/>
              <a:gd name="connsiteX2" fmla="*/ 495300 w 990600"/>
              <a:gd name="connsiteY2" fmla="*/ 247650 h 498935"/>
              <a:gd name="connsiteX3" fmla="*/ 561975 w 990600"/>
              <a:gd name="connsiteY3" fmla="*/ 0 h 498935"/>
              <a:gd name="connsiteX4" fmla="*/ 990600 w 990600"/>
              <a:gd name="connsiteY4" fmla="*/ 0 h 498935"/>
              <a:gd name="connsiteX5" fmla="*/ 865394 w 990600"/>
              <a:gd name="connsiteY5" fmla="*/ 498935 h 498935"/>
              <a:gd name="connsiteX6" fmla="*/ 122444 w 990600"/>
              <a:gd name="connsiteY6" fmla="*/ 495300 h 498935"/>
              <a:gd name="connsiteX7" fmla="*/ 0 w 990600"/>
              <a:gd name="connsiteY7" fmla="*/ 0 h 498935"/>
              <a:gd name="connsiteX0" fmla="*/ 0 w 990600"/>
              <a:gd name="connsiteY0" fmla="*/ 0 h 495300"/>
              <a:gd name="connsiteX1" fmla="*/ 419100 w 990600"/>
              <a:gd name="connsiteY1" fmla="*/ 0 h 495300"/>
              <a:gd name="connsiteX2" fmla="*/ 495300 w 990600"/>
              <a:gd name="connsiteY2" fmla="*/ 247650 h 495300"/>
              <a:gd name="connsiteX3" fmla="*/ 561975 w 990600"/>
              <a:gd name="connsiteY3" fmla="*/ 0 h 495300"/>
              <a:gd name="connsiteX4" fmla="*/ 990600 w 990600"/>
              <a:gd name="connsiteY4" fmla="*/ 0 h 495300"/>
              <a:gd name="connsiteX5" fmla="*/ 861759 w 990600"/>
              <a:gd name="connsiteY5" fmla="*/ 491665 h 495300"/>
              <a:gd name="connsiteX6" fmla="*/ 122444 w 990600"/>
              <a:gd name="connsiteY6" fmla="*/ 495300 h 495300"/>
              <a:gd name="connsiteX7" fmla="*/ 0 w 990600"/>
              <a:gd name="connsiteY7" fmla="*/ 0 h 495300"/>
              <a:gd name="connsiteX0" fmla="*/ 0 w 990600"/>
              <a:gd name="connsiteY0" fmla="*/ 0 h 502571"/>
              <a:gd name="connsiteX1" fmla="*/ 419100 w 990600"/>
              <a:gd name="connsiteY1" fmla="*/ 0 h 502571"/>
              <a:gd name="connsiteX2" fmla="*/ 495300 w 990600"/>
              <a:gd name="connsiteY2" fmla="*/ 247650 h 502571"/>
              <a:gd name="connsiteX3" fmla="*/ 561975 w 990600"/>
              <a:gd name="connsiteY3" fmla="*/ 0 h 502571"/>
              <a:gd name="connsiteX4" fmla="*/ 990600 w 990600"/>
              <a:gd name="connsiteY4" fmla="*/ 0 h 502571"/>
              <a:gd name="connsiteX5" fmla="*/ 854489 w 990600"/>
              <a:gd name="connsiteY5" fmla="*/ 502571 h 502571"/>
              <a:gd name="connsiteX6" fmla="*/ 122444 w 990600"/>
              <a:gd name="connsiteY6" fmla="*/ 495300 h 502571"/>
              <a:gd name="connsiteX7" fmla="*/ 0 w 990600"/>
              <a:gd name="connsiteY7" fmla="*/ 0 h 502571"/>
              <a:gd name="connsiteX0" fmla="*/ 0 w 990600"/>
              <a:gd name="connsiteY0" fmla="*/ 0 h 495301"/>
              <a:gd name="connsiteX1" fmla="*/ 419100 w 990600"/>
              <a:gd name="connsiteY1" fmla="*/ 0 h 495301"/>
              <a:gd name="connsiteX2" fmla="*/ 495300 w 990600"/>
              <a:gd name="connsiteY2" fmla="*/ 247650 h 495301"/>
              <a:gd name="connsiteX3" fmla="*/ 561975 w 990600"/>
              <a:gd name="connsiteY3" fmla="*/ 0 h 495301"/>
              <a:gd name="connsiteX4" fmla="*/ 990600 w 990600"/>
              <a:gd name="connsiteY4" fmla="*/ 0 h 495301"/>
              <a:gd name="connsiteX5" fmla="*/ 854489 w 990600"/>
              <a:gd name="connsiteY5" fmla="*/ 495301 h 495301"/>
              <a:gd name="connsiteX6" fmla="*/ 122444 w 990600"/>
              <a:gd name="connsiteY6" fmla="*/ 495300 h 495301"/>
              <a:gd name="connsiteX7" fmla="*/ 0 w 990600"/>
              <a:gd name="connsiteY7" fmla="*/ 0 h 495301"/>
              <a:gd name="connsiteX0" fmla="*/ 0 w 990600"/>
              <a:gd name="connsiteY0" fmla="*/ 0 h 495301"/>
              <a:gd name="connsiteX1" fmla="*/ 419100 w 990600"/>
              <a:gd name="connsiteY1" fmla="*/ 0 h 495301"/>
              <a:gd name="connsiteX2" fmla="*/ 495300 w 990600"/>
              <a:gd name="connsiteY2" fmla="*/ 247650 h 495301"/>
              <a:gd name="connsiteX3" fmla="*/ 561975 w 990600"/>
              <a:gd name="connsiteY3" fmla="*/ 0 h 495301"/>
              <a:gd name="connsiteX4" fmla="*/ 990600 w 990600"/>
              <a:gd name="connsiteY4" fmla="*/ 0 h 495301"/>
              <a:gd name="connsiteX5" fmla="*/ 854489 w 990600"/>
              <a:gd name="connsiteY5" fmla="*/ 495301 h 495301"/>
              <a:gd name="connsiteX6" fmla="*/ 136985 w 990600"/>
              <a:gd name="connsiteY6" fmla="*/ 495300 h 495301"/>
              <a:gd name="connsiteX7" fmla="*/ 0 w 990600"/>
              <a:gd name="connsiteY7" fmla="*/ 0 h 495301"/>
              <a:gd name="connsiteX0" fmla="*/ 0 w 990600"/>
              <a:gd name="connsiteY0" fmla="*/ 0 h 502571"/>
              <a:gd name="connsiteX1" fmla="*/ 419100 w 990600"/>
              <a:gd name="connsiteY1" fmla="*/ 0 h 502571"/>
              <a:gd name="connsiteX2" fmla="*/ 495300 w 990600"/>
              <a:gd name="connsiteY2" fmla="*/ 247650 h 502571"/>
              <a:gd name="connsiteX3" fmla="*/ 561975 w 990600"/>
              <a:gd name="connsiteY3" fmla="*/ 0 h 502571"/>
              <a:gd name="connsiteX4" fmla="*/ 990600 w 990600"/>
              <a:gd name="connsiteY4" fmla="*/ 0 h 502571"/>
              <a:gd name="connsiteX5" fmla="*/ 854489 w 990600"/>
              <a:gd name="connsiteY5" fmla="*/ 495301 h 502571"/>
              <a:gd name="connsiteX6" fmla="*/ 140620 w 990600"/>
              <a:gd name="connsiteY6" fmla="*/ 502571 h 502571"/>
              <a:gd name="connsiteX7" fmla="*/ 0 w 990600"/>
              <a:gd name="connsiteY7" fmla="*/ 0 h 502571"/>
              <a:gd name="connsiteX0" fmla="*/ 0 w 990600"/>
              <a:gd name="connsiteY0" fmla="*/ 0 h 506207"/>
              <a:gd name="connsiteX1" fmla="*/ 419100 w 990600"/>
              <a:gd name="connsiteY1" fmla="*/ 0 h 506207"/>
              <a:gd name="connsiteX2" fmla="*/ 495300 w 990600"/>
              <a:gd name="connsiteY2" fmla="*/ 247650 h 506207"/>
              <a:gd name="connsiteX3" fmla="*/ 561975 w 990600"/>
              <a:gd name="connsiteY3" fmla="*/ 0 h 506207"/>
              <a:gd name="connsiteX4" fmla="*/ 990600 w 990600"/>
              <a:gd name="connsiteY4" fmla="*/ 0 h 506207"/>
              <a:gd name="connsiteX5" fmla="*/ 850854 w 990600"/>
              <a:gd name="connsiteY5" fmla="*/ 506207 h 506207"/>
              <a:gd name="connsiteX6" fmla="*/ 140620 w 990600"/>
              <a:gd name="connsiteY6" fmla="*/ 502571 h 506207"/>
              <a:gd name="connsiteX7" fmla="*/ 0 w 990600"/>
              <a:gd name="connsiteY7" fmla="*/ 0 h 506207"/>
              <a:gd name="connsiteX0" fmla="*/ 0 w 990600"/>
              <a:gd name="connsiteY0" fmla="*/ 0 h 502572"/>
              <a:gd name="connsiteX1" fmla="*/ 419100 w 990600"/>
              <a:gd name="connsiteY1" fmla="*/ 0 h 502572"/>
              <a:gd name="connsiteX2" fmla="*/ 495300 w 990600"/>
              <a:gd name="connsiteY2" fmla="*/ 247650 h 502572"/>
              <a:gd name="connsiteX3" fmla="*/ 561975 w 990600"/>
              <a:gd name="connsiteY3" fmla="*/ 0 h 502572"/>
              <a:gd name="connsiteX4" fmla="*/ 990600 w 990600"/>
              <a:gd name="connsiteY4" fmla="*/ 0 h 502572"/>
              <a:gd name="connsiteX5" fmla="*/ 847219 w 990600"/>
              <a:gd name="connsiteY5" fmla="*/ 502572 h 502572"/>
              <a:gd name="connsiteX6" fmla="*/ 140620 w 990600"/>
              <a:gd name="connsiteY6" fmla="*/ 502571 h 502572"/>
              <a:gd name="connsiteX7" fmla="*/ 0 w 990600"/>
              <a:gd name="connsiteY7" fmla="*/ 0 h 502572"/>
              <a:gd name="connsiteX0" fmla="*/ 0 w 990600"/>
              <a:gd name="connsiteY0" fmla="*/ 0 h 502571"/>
              <a:gd name="connsiteX1" fmla="*/ 419100 w 990600"/>
              <a:gd name="connsiteY1" fmla="*/ 0 h 502571"/>
              <a:gd name="connsiteX2" fmla="*/ 495300 w 990600"/>
              <a:gd name="connsiteY2" fmla="*/ 247650 h 502571"/>
              <a:gd name="connsiteX3" fmla="*/ 561975 w 990600"/>
              <a:gd name="connsiteY3" fmla="*/ 0 h 502571"/>
              <a:gd name="connsiteX4" fmla="*/ 990600 w 990600"/>
              <a:gd name="connsiteY4" fmla="*/ 0 h 502571"/>
              <a:gd name="connsiteX5" fmla="*/ 858125 w 990600"/>
              <a:gd name="connsiteY5" fmla="*/ 498910 h 502571"/>
              <a:gd name="connsiteX6" fmla="*/ 140620 w 990600"/>
              <a:gd name="connsiteY6" fmla="*/ 502571 h 502571"/>
              <a:gd name="connsiteX7" fmla="*/ 0 w 990600"/>
              <a:gd name="connsiteY7" fmla="*/ 0 h 502571"/>
              <a:gd name="connsiteX0" fmla="*/ 0 w 990600"/>
              <a:gd name="connsiteY0" fmla="*/ 0 h 506234"/>
              <a:gd name="connsiteX1" fmla="*/ 419100 w 990600"/>
              <a:gd name="connsiteY1" fmla="*/ 0 h 506234"/>
              <a:gd name="connsiteX2" fmla="*/ 495300 w 990600"/>
              <a:gd name="connsiteY2" fmla="*/ 247650 h 506234"/>
              <a:gd name="connsiteX3" fmla="*/ 561975 w 990600"/>
              <a:gd name="connsiteY3" fmla="*/ 0 h 506234"/>
              <a:gd name="connsiteX4" fmla="*/ 990600 w 990600"/>
              <a:gd name="connsiteY4" fmla="*/ 0 h 506234"/>
              <a:gd name="connsiteX5" fmla="*/ 850855 w 990600"/>
              <a:gd name="connsiteY5" fmla="*/ 506234 h 506234"/>
              <a:gd name="connsiteX6" fmla="*/ 140620 w 990600"/>
              <a:gd name="connsiteY6" fmla="*/ 502571 h 506234"/>
              <a:gd name="connsiteX7" fmla="*/ 0 w 990600"/>
              <a:gd name="connsiteY7" fmla="*/ 0 h 506234"/>
              <a:gd name="connsiteX0" fmla="*/ 0 w 990600"/>
              <a:gd name="connsiteY0" fmla="*/ 0 h 502572"/>
              <a:gd name="connsiteX1" fmla="*/ 419100 w 990600"/>
              <a:gd name="connsiteY1" fmla="*/ 0 h 502572"/>
              <a:gd name="connsiteX2" fmla="*/ 495300 w 990600"/>
              <a:gd name="connsiteY2" fmla="*/ 247650 h 502572"/>
              <a:gd name="connsiteX3" fmla="*/ 561975 w 990600"/>
              <a:gd name="connsiteY3" fmla="*/ 0 h 502572"/>
              <a:gd name="connsiteX4" fmla="*/ 990600 w 990600"/>
              <a:gd name="connsiteY4" fmla="*/ 0 h 502572"/>
              <a:gd name="connsiteX5" fmla="*/ 850855 w 990600"/>
              <a:gd name="connsiteY5" fmla="*/ 502572 h 502572"/>
              <a:gd name="connsiteX6" fmla="*/ 140620 w 990600"/>
              <a:gd name="connsiteY6" fmla="*/ 502571 h 502572"/>
              <a:gd name="connsiteX7" fmla="*/ 0 w 990600"/>
              <a:gd name="connsiteY7" fmla="*/ 0 h 5025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90600" h="502572">
                <a:moveTo>
                  <a:pt x="0" y="0"/>
                </a:moveTo>
                <a:lnTo>
                  <a:pt x="419100" y="0"/>
                </a:lnTo>
                <a:lnTo>
                  <a:pt x="495300" y="247650"/>
                </a:lnTo>
                <a:lnTo>
                  <a:pt x="561975" y="0"/>
                </a:lnTo>
                <a:lnTo>
                  <a:pt x="990600" y="0"/>
                </a:lnTo>
                <a:lnTo>
                  <a:pt x="850855" y="502572"/>
                </a:lnTo>
                <a:lnTo>
                  <a:pt x="140620" y="50257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</a:pPr>
            <a:r>
              <a:rPr lang="sv-SE" sz="1200" dirty="0">
                <a:solidFill>
                  <a:srgbClr val="0D0D0D"/>
                </a:solidFill>
                <a:ea typeface="Calibri"/>
                <a:cs typeface="Times New Roman"/>
              </a:rPr>
              <a:t>+</a:t>
            </a:r>
            <a:endParaRPr lang="sv-SE" sz="1200" dirty="0">
              <a:ea typeface="Calibri"/>
              <a:cs typeface="Times New Roman"/>
            </a:endParaRPr>
          </a:p>
        </p:txBody>
      </p:sp>
      <p:sp>
        <p:nvSpPr>
          <p:cNvPr id="174" name="Rectangle 173"/>
          <p:cNvSpPr/>
          <p:nvPr/>
        </p:nvSpPr>
        <p:spPr>
          <a:xfrm>
            <a:off x="3267076" y="2688492"/>
            <a:ext cx="1188000" cy="35464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>
                <a:solidFill>
                  <a:schemeClr val="tx1"/>
                </a:solidFill>
              </a:rPr>
              <a:t>ADD/SUB logic</a:t>
            </a:r>
          </a:p>
          <a:p>
            <a:pPr algn="ctr"/>
            <a:r>
              <a:rPr lang="sv-SE" sz="1200" dirty="0" smtClean="0">
                <a:solidFill>
                  <a:schemeClr val="tx1"/>
                </a:solidFill>
              </a:rPr>
              <a:t>Bit P, G</a:t>
            </a:r>
            <a:endParaRPr lang="sv-SE" sz="1200" dirty="0">
              <a:solidFill>
                <a:schemeClr val="tx1"/>
              </a:solidFill>
            </a:endParaRPr>
          </a:p>
        </p:txBody>
      </p:sp>
      <p:cxnSp>
        <p:nvCxnSpPr>
          <p:cNvPr id="65" name="Straight Connector 64"/>
          <p:cNvCxnSpPr/>
          <p:nvPr/>
        </p:nvCxnSpPr>
        <p:spPr>
          <a:xfrm flipH="1">
            <a:off x="3374651" y="3738289"/>
            <a:ext cx="153840" cy="9127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H="1">
            <a:off x="4133536" y="3738289"/>
            <a:ext cx="153840" cy="9127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>
            <a:off x="3232133" y="2208177"/>
            <a:ext cx="12009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600" dirty="0">
                <a:latin typeface="+mn-lt"/>
              </a:rPr>
              <a:t>a</a:t>
            </a:r>
            <a:r>
              <a:rPr lang="sv-SE" sz="1600" baseline="-25000" dirty="0" smtClean="0">
                <a:latin typeface="+mn-lt"/>
              </a:rPr>
              <a:t>24:17</a:t>
            </a:r>
            <a:r>
              <a:rPr lang="sv-SE" sz="1600" dirty="0" smtClean="0">
                <a:latin typeface="+mn-lt"/>
              </a:rPr>
              <a:t>    b</a:t>
            </a:r>
            <a:r>
              <a:rPr lang="sv-SE" sz="1600" baseline="-25000" dirty="0" smtClean="0">
                <a:latin typeface="+mn-lt"/>
              </a:rPr>
              <a:t>24:17</a:t>
            </a:r>
            <a:endParaRPr lang="sv-SE" sz="1600" dirty="0">
              <a:latin typeface="+mn-lt"/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3401250" y="4914444"/>
            <a:ext cx="86273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600" dirty="0" smtClean="0">
                <a:latin typeface="+mn-lt"/>
              </a:rPr>
              <a:t>Sum</a:t>
            </a:r>
            <a:r>
              <a:rPr lang="sv-SE" sz="1600" baseline="-25000" dirty="0" smtClean="0">
                <a:latin typeface="+mn-lt"/>
              </a:rPr>
              <a:t>24:17</a:t>
            </a:r>
            <a:endParaRPr lang="sv-SE" sz="1600" dirty="0">
              <a:latin typeface="+mn-lt"/>
            </a:endParaRPr>
          </a:p>
        </p:txBody>
      </p:sp>
      <p:cxnSp>
        <p:nvCxnSpPr>
          <p:cNvPr id="213" name="Straight Connector 212"/>
          <p:cNvCxnSpPr/>
          <p:nvPr/>
        </p:nvCxnSpPr>
        <p:spPr>
          <a:xfrm flipH="1">
            <a:off x="1158579" y="3963055"/>
            <a:ext cx="133150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/>
          <p:nvPr/>
        </p:nvCxnSpPr>
        <p:spPr>
          <a:xfrm>
            <a:off x="1782002" y="4558883"/>
            <a:ext cx="0" cy="43857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Freeform 161"/>
          <p:cNvSpPr/>
          <p:nvPr/>
        </p:nvSpPr>
        <p:spPr>
          <a:xfrm flipH="1">
            <a:off x="1158579" y="4151145"/>
            <a:ext cx="1244914" cy="627025"/>
          </a:xfrm>
          <a:custGeom>
            <a:avLst/>
            <a:gdLst>
              <a:gd name="connsiteX0" fmla="*/ 0 w 981075"/>
              <a:gd name="connsiteY0" fmla="*/ 9525 h 504825"/>
              <a:gd name="connsiteX1" fmla="*/ 419100 w 981075"/>
              <a:gd name="connsiteY1" fmla="*/ 9525 h 504825"/>
              <a:gd name="connsiteX2" fmla="*/ 495300 w 981075"/>
              <a:gd name="connsiteY2" fmla="*/ 257175 h 504825"/>
              <a:gd name="connsiteX3" fmla="*/ 561975 w 981075"/>
              <a:gd name="connsiteY3" fmla="*/ 9525 h 504825"/>
              <a:gd name="connsiteX4" fmla="*/ 981075 w 981075"/>
              <a:gd name="connsiteY4" fmla="*/ 0 h 504825"/>
              <a:gd name="connsiteX5" fmla="*/ 876300 w 981075"/>
              <a:gd name="connsiteY5" fmla="*/ 485775 h 504825"/>
              <a:gd name="connsiteX6" fmla="*/ 133350 w 981075"/>
              <a:gd name="connsiteY6" fmla="*/ 504825 h 504825"/>
              <a:gd name="connsiteX7" fmla="*/ 0 w 981075"/>
              <a:gd name="connsiteY7" fmla="*/ 9525 h 504825"/>
              <a:gd name="connsiteX0" fmla="*/ 0 w 981075"/>
              <a:gd name="connsiteY0" fmla="*/ 9525 h 504825"/>
              <a:gd name="connsiteX1" fmla="*/ 419100 w 981075"/>
              <a:gd name="connsiteY1" fmla="*/ 9525 h 504825"/>
              <a:gd name="connsiteX2" fmla="*/ 495300 w 981075"/>
              <a:gd name="connsiteY2" fmla="*/ 257175 h 504825"/>
              <a:gd name="connsiteX3" fmla="*/ 561975 w 981075"/>
              <a:gd name="connsiteY3" fmla="*/ 9525 h 504825"/>
              <a:gd name="connsiteX4" fmla="*/ 981075 w 981075"/>
              <a:gd name="connsiteY4" fmla="*/ 0 h 504825"/>
              <a:gd name="connsiteX5" fmla="*/ 876300 w 981075"/>
              <a:gd name="connsiteY5" fmla="*/ 504825 h 504825"/>
              <a:gd name="connsiteX6" fmla="*/ 133350 w 981075"/>
              <a:gd name="connsiteY6" fmla="*/ 504825 h 504825"/>
              <a:gd name="connsiteX7" fmla="*/ 0 w 981075"/>
              <a:gd name="connsiteY7" fmla="*/ 9525 h 504825"/>
              <a:gd name="connsiteX0" fmla="*/ 0 w 990600"/>
              <a:gd name="connsiteY0" fmla="*/ 0 h 495300"/>
              <a:gd name="connsiteX1" fmla="*/ 419100 w 990600"/>
              <a:gd name="connsiteY1" fmla="*/ 0 h 495300"/>
              <a:gd name="connsiteX2" fmla="*/ 495300 w 990600"/>
              <a:gd name="connsiteY2" fmla="*/ 247650 h 495300"/>
              <a:gd name="connsiteX3" fmla="*/ 561975 w 990600"/>
              <a:gd name="connsiteY3" fmla="*/ 0 h 495300"/>
              <a:gd name="connsiteX4" fmla="*/ 990600 w 990600"/>
              <a:gd name="connsiteY4" fmla="*/ 0 h 495300"/>
              <a:gd name="connsiteX5" fmla="*/ 876300 w 990600"/>
              <a:gd name="connsiteY5" fmla="*/ 495300 h 495300"/>
              <a:gd name="connsiteX6" fmla="*/ 133350 w 990600"/>
              <a:gd name="connsiteY6" fmla="*/ 495300 h 495300"/>
              <a:gd name="connsiteX7" fmla="*/ 0 w 990600"/>
              <a:gd name="connsiteY7" fmla="*/ 0 h 495300"/>
              <a:gd name="connsiteX0" fmla="*/ 0 w 990600"/>
              <a:gd name="connsiteY0" fmla="*/ 0 h 495300"/>
              <a:gd name="connsiteX1" fmla="*/ 419100 w 990600"/>
              <a:gd name="connsiteY1" fmla="*/ 0 h 495300"/>
              <a:gd name="connsiteX2" fmla="*/ 495300 w 990600"/>
              <a:gd name="connsiteY2" fmla="*/ 247650 h 495300"/>
              <a:gd name="connsiteX3" fmla="*/ 561975 w 990600"/>
              <a:gd name="connsiteY3" fmla="*/ 0 h 495300"/>
              <a:gd name="connsiteX4" fmla="*/ 990600 w 990600"/>
              <a:gd name="connsiteY4" fmla="*/ 0 h 495300"/>
              <a:gd name="connsiteX5" fmla="*/ 861759 w 990600"/>
              <a:gd name="connsiteY5" fmla="*/ 495300 h 495300"/>
              <a:gd name="connsiteX6" fmla="*/ 133350 w 990600"/>
              <a:gd name="connsiteY6" fmla="*/ 495300 h 495300"/>
              <a:gd name="connsiteX7" fmla="*/ 0 w 990600"/>
              <a:gd name="connsiteY7" fmla="*/ 0 h 495300"/>
              <a:gd name="connsiteX0" fmla="*/ 0 w 990600"/>
              <a:gd name="connsiteY0" fmla="*/ 0 h 495300"/>
              <a:gd name="connsiteX1" fmla="*/ 419100 w 990600"/>
              <a:gd name="connsiteY1" fmla="*/ 0 h 495300"/>
              <a:gd name="connsiteX2" fmla="*/ 495300 w 990600"/>
              <a:gd name="connsiteY2" fmla="*/ 247650 h 495300"/>
              <a:gd name="connsiteX3" fmla="*/ 561975 w 990600"/>
              <a:gd name="connsiteY3" fmla="*/ 0 h 495300"/>
              <a:gd name="connsiteX4" fmla="*/ 990600 w 990600"/>
              <a:gd name="connsiteY4" fmla="*/ 0 h 495300"/>
              <a:gd name="connsiteX5" fmla="*/ 861759 w 990600"/>
              <a:gd name="connsiteY5" fmla="*/ 495300 h 495300"/>
              <a:gd name="connsiteX6" fmla="*/ 122444 w 990600"/>
              <a:gd name="connsiteY6" fmla="*/ 495300 h 495300"/>
              <a:gd name="connsiteX7" fmla="*/ 0 w 990600"/>
              <a:gd name="connsiteY7" fmla="*/ 0 h 495300"/>
              <a:gd name="connsiteX0" fmla="*/ 0 w 990600"/>
              <a:gd name="connsiteY0" fmla="*/ 0 h 495300"/>
              <a:gd name="connsiteX1" fmla="*/ 419100 w 990600"/>
              <a:gd name="connsiteY1" fmla="*/ 0 h 495300"/>
              <a:gd name="connsiteX2" fmla="*/ 495300 w 990600"/>
              <a:gd name="connsiteY2" fmla="*/ 247650 h 495300"/>
              <a:gd name="connsiteX3" fmla="*/ 561975 w 990600"/>
              <a:gd name="connsiteY3" fmla="*/ 0 h 495300"/>
              <a:gd name="connsiteX4" fmla="*/ 990600 w 990600"/>
              <a:gd name="connsiteY4" fmla="*/ 0 h 495300"/>
              <a:gd name="connsiteX5" fmla="*/ 861759 w 990600"/>
              <a:gd name="connsiteY5" fmla="*/ 495300 h 495300"/>
              <a:gd name="connsiteX6" fmla="*/ 133350 w 990600"/>
              <a:gd name="connsiteY6" fmla="*/ 495300 h 495300"/>
              <a:gd name="connsiteX7" fmla="*/ 0 w 990600"/>
              <a:gd name="connsiteY7" fmla="*/ 0 h 495300"/>
              <a:gd name="connsiteX0" fmla="*/ 0 w 990600"/>
              <a:gd name="connsiteY0" fmla="*/ 0 h 495300"/>
              <a:gd name="connsiteX1" fmla="*/ 419100 w 990600"/>
              <a:gd name="connsiteY1" fmla="*/ 0 h 495300"/>
              <a:gd name="connsiteX2" fmla="*/ 495300 w 990600"/>
              <a:gd name="connsiteY2" fmla="*/ 247650 h 495300"/>
              <a:gd name="connsiteX3" fmla="*/ 561975 w 990600"/>
              <a:gd name="connsiteY3" fmla="*/ 0 h 495300"/>
              <a:gd name="connsiteX4" fmla="*/ 990600 w 990600"/>
              <a:gd name="connsiteY4" fmla="*/ 0 h 495300"/>
              <a:gd name="connsiteX5" fmla="*/ 876300 w 990600"/>
              <a:gd name="connsiteY5" fmla="*/ 495300 h 495300"/>
              <a:gd name="connsiteX6" fmla="*/ 133350 w 990600"/>
              <a:gd name="connsiteY6" fmla="*/ 495300 h 495300"/>
              <a:gd name="connsiteX7" fmla="*/ 0 w 990600"/>
              <a:gd name="connsiteY7" fmla="*/ 0 h 495300"/>
              <a:gd name="connsiteX0" fmla="*/ 0 w 990600"/>
              <a:gd name="connsiteY0" fmla="*/ 0 h 498935"/>
              <a:gd name="connsiteX1" fmla="*/ 419100 w 990600"/>
              <a:gd name="connsiteY1" fmla="*/ 0 h 498935"/>
              <a:gd name="connsiteX2" fmla="*/ 495300 w 990600"/>
              <a:gd name="connsiteY2" fmla="*/ 247650 h 498935"/>
              <a:gd name="connsiteX3" fmla="*/ 561975 w 990600"/>
              <a:gd name="connsiteY3" fmla="*/ 0 h 498935"/>
              <a:gd name="connsiteX4" fmla="*/ 990600 w 990600"/>
              <a:gd name="connsiteY4" fmla="*/ 0 h 498935"/>
              <a:gd name="connsiteX5" fmla="*/ 865394 w 990600"/>
              <a:gd name="connsiteY5" fmla="*/ 498935 h 498935"/>
              <a:gd name="connsiteX6" fmla="*/ 133350 w 990600"/>
              <a:gd name="connsiteY6" fmla="*/ 495300 h 498935"/>
              <a:gd name="connsiteX7" fmla="*/ 0 w 990600"/>
              <a:gd name="connsiteY7" fmla="*/ 0 h 498935"/>
              <a:gd name="connsiteX0" fmla="*/ 0 w 990600"/>
              <a:gd name="connsiteY0" fmla="*/ 0 h 498935"/>
              <a:gd name="connsiteX1" fmla="*/ 419100 w 990600"/>
              <a:gd name="connsiteY1" fmla="*/ 0 h 498935"/>
              <a:gd name="connsiteX2" fmla="*/ 495300 w 990600"/>
              <a:gd name="connsiteY2" fmla="*/ 247650 h 498935"/>
              <a:gd name="connsiteX3" fmla="*/ 561975 w 990600"/>
              <a:gd name="connsiteY3" fmla="*/ 0 h 498935"/>
              <a:gd name="connsiteX4" fmla="*/ 990600 w 990600"/>
              <a:gd name="connsiteY4" fmla="*/ 0 h 498935"/>
              <a:gd name="connsiteX5" fmla="*/ 865394 w 990600"/>
              <a:gd name="connsiteY5" fmla="*/ 498935 h 498935"/>
              <a:gd name="connsiteX6" fmla="*/ 122444 w 990600"/>
              <a:gd name="connsiteY6" fmla="*/ 495300 h 498935"/>
              <a:gd name="connsiteX7" fmla="*/ 0 w 990600"/>
              <a:gd name="connsiteY7" fmla="*/ 0 h 498935"/>
              <a:gd name="connsiteX0" fmla="*/ 0 w 990600"/>
              <a:gd name="connsiteY0" fmla="*/ 0 h 495300"/>
              <a:gd name="connsiteX1" fmla="*/ 419100 w 990600"/>
              <a:gd name="connsiteY1" fmla="*/ 0 h 495300"/>
              <a:gd name="connsiteX2" fmla="*/ 495300 w 990600"/>
              <a:gd name="connsiteY2" fmla="*/ 247650 h 495300"/>
              <a:gd name="connsiteX3" fmla="*/ 561975 w 990600"/>
              <a:gd name="connsiteY3" fmla="*/ 0 h 495300"/>
              <a:gd name="connsiteX4" fmla="*/ 990600 w 990600"/>
              <a:gd name="connsiteY4" fmla="*/ 0 h 495300"/>
              <a:gd name="connsiteX5" fmla="*/ 861759 w 990600"/>
              <a:gd name="connsiteY5" fmla="*/ 491665 h 495300"/>
              <a:gd name="connsiteX6" fmla="*/ 122444 w 990600"/>
              <a:gd name="connsiteY6" fmla="*/ 495300 h 495300"/>
              <a:gd name="connsiteX7" fmla="*/ 0 w 990600"/>
              <a:gd name="connsiteY7" fmla="*/ 0 h 495300"/>
              <a:gd name="connsiteX0" fmla="*/ 0 w 990600"/>
              <a:gd name="connsiteY0" fmla="*/ 0 h 502571"/>
              <a:gd name="connsiteX1" fmla="*/ 419100 w 990600"/>
              <a:gd name="connsiteY1" fmla="*/ 0 h 502571"/>
              <a:gd name="connsiteX2" fmla="*/ 495300 w 990600"/>
              <a:gd name="connsiteY2" fmla="*/ 247650 h 502571"/>
              <a:gd name="connsiteX3" fmla="*/ 561975 w 990600"/>
              <a:gd name="connsiteY3" fmla="*/ 0 h 502571"/>
              <a:gd name="connsiteX4" fmla="*/ 990600 w 990600"/>
              <a:gd name="connsiteY4" fmla="*/ 0 h 502571"/>
              <a:gd name="connsiteX5" fmla="*/ 854489 w 990600"/>
              <a:gd name="connsiteY5" fmla="*/ 502571 h 502571"/>
              <a:gd name="connsiteX6" fmla="*/ 122444 w 990600"/>
              <a:gd name="connsiteY6" fmla="*/ 495300 h 502571"/>
              <a:gd name="connsiteX7" fmla="*/ 0 w 990600"/>
              <a:gd name="connsiteY7" fmla="*/ 0 h 502571"/>
              <a:gd name="connsiteX0" fmla="*/ 0 w 990600"/>
              <a:gd name="connsiteY0" fmla="*/ 0 h 495301"/>
              <a:gd name="connsiteX1" fmla="*/ 419100 w 990600"/>
              <a:gd name="connsiteY1" fmla="*/ 0 h 495301"/>
              <a:gd name="connsiteX2" fmla="*/ 495300 w 990600"/>
              <a:gd name="connsiteY2" fmla="*/ 247650 h 495301"/>
              <a:gd name="connsiteX3" fmla="*/ 561975 w 990600"/>
              <a:gd name="connsiteY3" fmla="*/ 0 h 495301"/>
              <a:gd name="connsiteX4" fmla="*/ 990600 w 990600"/>
              <a:gd name="connsiteY4" fmla="*/ 0 h 495301"/>
              <a:gd name="connsiteX5" fmla="*/ 854489 w 990600"/>
              <a:gd name="connsiteY5" fmla="*/ 495301 h 495301"/>
              <a:gd name="connsiteX6" fmla="*/ 122444 w 990600"/>
              <a:gd name="connsiteY6" fmla="*/ 495300 h 495301"/>
              <a:gd name="connsiteX7" fmla="*/ 0 w 990600"/>
              <a:gd name="connsiteY7" fmla="*/ 0 h 495301"/>
              <a:gd name="connsiteX0" fmla="*/ 0 w 990600"/>
              <a:gd name="connsiteY0" fmla="*/ 0 h 495301"/>
              <a:gd name="connsiteX1" fmla="*/ 419100 w 990600"/>
              <a:gd name="connsiteY1" fmla="*/ 0 h 495301"/>
              <a:gd name="connsiteX2" fmla="*/ 495300 w 990600"/>
              <a:gd name="connsiteY2" fmla="*/ 247650 h 495301"/>
              <a:gd name="connsiteX3" fmla="*/ 561975 w 990600"/>
              <a:gd name="connsiteY3" fmla="*/ 0 h 495301"/>
              <a:gd name="connsiteX4" fmla="*/ 990600 w 990600"/>
              <a:gd name="connsiteY4" fmla="*/ 0 h 495301"/>
              <a:gd name="connsiteX5" fmla="*/ 854489 w 990600"/>
              <a:gd name="connsiteY5" fmla="*/ 495301 h 495301"/>
              <a:gd name="connsiteX6" fmla="*/ 136985 w 990600"/>
              <a:gd name="connsiteY6" fmla="*/ 495300 h 495301"/>
              <a:gd name="connsiteX7" fmla="*/ 0 w 990600"/>
              <a:gd name="connsiteY7" fmla="*/ 0 h 495301"/>
              <a:gd name="connsiteX0" fmla="*/ 0 w 990600"/>
              <a:gd name="connsiteY0" fmla="*/ 0 h 502571"/>
              <a:gd name="connsiteX1" fmla="*/ 419100 w 990600"/>
              <a:gd name="connsiteY1" fmla="*/ 0 h 502571"/>
              <a:gd name="connsiteX2" fmla="*/ 495300 w 990600"/>
              <a:gd name="connsiteY2" fmla="*/ 247650 h 502571"/>
              <a:gd name="connsiteX3" fmla="*/ 561975 w 990600"/>
              <a:gd name="connsiteY3" fmla="*/ 0 h 502571"/>
              <a:gd name="connsiteX4" fmla="*/ 990600 w 990600"/>
              <a:gd name="connsiteY4" fmla="*/ 0 h 502571"/>
              <a:gd name="connsiteX5" fmla="*/ 854489 w 990600"/>
              <a:gd name="connsiteY5" fmla="*/ 495301 h 502571"/>
              <a:gd name="connsiteX6" fmla="*/ 140620 w 990600"/>
              <a:gd name="connsiteY6" fmla="*/ 502571 h 502571"/>
              <a:gd name="connsiteX7" fmla="*/ 0 w 990600"/>
              <a:gd name="connsiteY7" fmla="*/ 0 h 502571"/>
              <a:gd name="connsiteX0" fmla="*/ 0 w 990600"/>
              <a:gd name="connsiteY0" fmla="*/ 0 h 506207"/>
              <a:gd name="connsiteX1" fmla="*/ 419100 w 990600"/>
              <a:gd name="connsiteY1" fmla="*/ 0 h 506207"/>
              <a:gd name="connsiteX2" fmla="*/ 495300 w 990600"/>
              <a:gd name="connsiteY2" fmla="*/ 247650 h 506207"/>
              <a:gd name="connsiteX3" fmla="*/ 561975 w 990600"/>
              <a:gd name="connsiteY3" fmla="*/ 0 h 506207"/>
              <a:gd name="connsiteX4" fmla="*/ 990600 w 990600"/>
              <a:gd name="connsiteY4" fmla="*/ 0 h 506207"/>
              <a:gd name="connsiteX5" fmla="*/ 850854 w 990600"/>
              <a:gd name="connsiteY5" fmla="*/ 506207 h 506207"/>
              <a:gd name="connsiteX6" fmla="*/ 140620 w 990600"/>
              <a:gd name="connsiteY6" fmla="*/ 502571 h 506207"/>
              <a:gd name="connsiteX7" fmla="*/ 0 w 990600"/>
              <a:gd name="connsiteY7" fmla="*/ 0 h 506207"/>
              <a:gd name="connsiteX0" fmla="*/ 0 w 990600"/>
              <a:gd name="connsiteY0" fmla="*/ 0 h 502572"/>
              <a:gd name="connsiteX1" fmla="*/ 419100 w 990600"/>
              <a:gd name="connsiteY1" fmla="*/ 0 h 502572"/>
              <a:gd name="connsiteX2" fmla="*/ 495300 w 990600"/>
              <a:gd name="connsiteY2" fmla="*/ 247650 h 502572"/>
              <a:gd name="connsiteX3" fmla="*/ 561975 w 990600"/>
              <a:gd name="connsiteY3" fmla="*/ 0 h 502572"/>
              <a:gd name="connsiteX4" fmla="*/ 990600 w 990600"/>
              <a:gd name="connsiteY4" fmla="*/ 0 h 502572"/>
              <a:gd name="connsiteX5" fmla="*/ 847219 w 990600"/>
              <a:gd name="connsiteY5" fmla="*/ 502572 h 502572"/>
              <a:gd name="connsiteX6" fmla="*/ 140620 w 990600"/>
              <a:gd name="connsiteY6" fmla="*/ 502571 h 502572"/>
              <a:gd name="connsiteX7" fmla="*/ 0 w 990600"/>
              <a:gd name="connsiteY7" fmla="*/ 0 h 502572"/>
              <a:gd name="connsiteX0" fmla="*/ 0 w 990600"/>
              <a:gd name="connsiteY0" fmla="*/ 0 h 502571"/>
              <a:gd name="connsiteX1" fmla="*/ 419100 w 990600"/>
              <a:gd name="connsiteY1" fmla="*/ 0 h 502571"/>
              <a:gd name="connsiteX2" fmla="*/ 495300 w 990600"/>
              <a:gd name="connsiteY2" fmla="*/ 247650 h 502571"/>
              <a:gd name="connsiteX3" fmla="*/ 561975 w 990600"/>
              <a:gd name="connsiteY3" fmla="*/ 0 h 502571"/>
              <a:gd name="connsiteX4" fmla="*/ 990600 w 990600"/>
              <a:gd name="connsiteY4" fmla="*/ 0 h 502571"/>
              <a:gd name="connsiteX5" fmla="*/ 858125 w 990600"/>
              <a:gd name="connsiteY5" fmla="*/ 498910 h 502571"/>
              <a:gd name="connsiteX6" fmla="*/ 140620 w 990600"/>
              <a:gd name="connsiteY6" fmla="*/ 502571 h 502571"/>
              <a:gd name="connsiteX7" fmla="*/ 0 w 990600"/>
              <a:gd name="connsiteY7" fmla="*/ 0 h 502571"/>
              <a:gd name="connsiteX0" fmla="*/ 0 w 990600"/>
              <a:gd name="connsiteY0" fmla="*/ 0 h 506234"/>
              <a:gd name="connsiteX1" fmla="*/ 419100 w 990600"/>
              <a:gd name="connsiteY1" fmla="*/ 0 h 506234"/>
              <a:gd name="connsiteX2" fmla="*/ 495300 w 990600"/>
              <a:gd name="connsiteY2" fmla="*/ 247650 h 506234"/>
              <a:gd name="connsiteX3" fmla="*/ 561975 w 990600"/>
              <a:gd name="connsiteY3" fmla="*/ 0 h 506234"/>
              <a:gd name="connsiteX4" fmla="*/ 990600 w 990600"/>
              <a:gd name="connsiteY4" fmla="*/ 0 h 506234"/>
              <a:gd name="connsiteX5" fmla="*/ 850855 w 990600"/>
              <a:gd name="connsiteY5" fmla="*/ 506234 h 506234"/>
              <a:gd name="connsiteX6" fmla="*/ 140620 w 990600"/>
              <a:gd name="connsiteY6" fmla="*/ 502571 h 506234"/>
              <a:gd name="connsiteX7" fmla="*/ 0 w 990600"/>
              <a:gd name="connsiteY7" fmla="*/ 0 h 506234"/>
              <a:gd name="connsiteX0" fmla="*/ 0 w 990600"/>
              <a:gd name="connsiteY0" fmla="*/ 0 h 502572"/>
              <a:gd name="connsiteX1" fmla="*/ 419100 w 990600"/>
              <a:gd name="connsiteY1" fmla="*/ 0 h 502572"/>
              <a:gd name="connsiteX2" fmla="*/ 495300 w 990600"/>
              <a:gd name="connsiteY2" fmla="*/ 247650 h 502572"/>
              <a:gd name="connsiteX3" fmla="*/ 561975 w 990600"/>
              <a:gd name="connsiteY3" fmla="*/ 0 h 502572"/>
              <a:gd name="connsiteX4" fmla="*/ 990600 w 990600"/>
              <a:gd name="connsiteY4" fmla="*/ 0 h 502572"/>
              <a:gd name="connsiteX5" fmla="*/ 850855 w 990600"/>
              <a:gd name="connsiteY5" fmla="*/ 502572 h 502572"/>
              <a:gd name="connsiteX6" fmla="*/ 140620 w 990600"/>
              <a:gd name="connsiteY6" fmla="*/ 502571 h 502572"/>
              <a:gd name="connsiteX7" fmla="*/ 0 w 990600"/>
              <a:gd name="connsiteY7" fmla="*/ 0 h 5025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90600" h="502572">
                <a:moveTo>
                  <a:pt x="0" y="0"/>
                </a:moveTo>
                <a:lnTo>
                  <a:pt x="419100" y="0"/>
                </a:lnTo>
                <a:lnTo>
                  <a:pt x="495300" y="247650"/>
                </a:lnTo>
                <a:lnTo>
                  <a:pt x="561975" y="0"/>
                </a:lnTo>
                <a:lnTo>
                  <a:pt x="990600" y="0"/>
                </a:lnTo>
                <a:lnTo>
                  <a:pt x="850855" y="502572"/>
                </a:lnTo>
                <a:lnTo>
                  <a:pt x="140620" y="50257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</a:pPr>
            <a:r>
              <a:rPr lang="sv-SE" sz="1200" dirty="0" smtClean="0">
                <a:solidFill>
                  <a:srgbClr val="0D0D0D"/>
                </a:solidFill>
                <a:effectLst/>
                <a:ea typeface="Calibri"/>
                <a:cs typeface="Times New Roman"/>
              </a:rPr>
              <a:t>+</a:t>
            </a:r>
            <a:endParaRPr lang="sv-SE" sz="1200" dirty="0">
              <a:effectLst/>
              <a:ea typeface="Calibri"/>
              <a:cs typeface="Times New Roman"/>
            </a:endParaRPr>
          </a:p>
        </p:txBody>
      </p:sp>
      <p:sp>
        <p:nvSpPr>
          <p:cNvPr id="173" name="Rectangle 172"/>
          <p:cNvSpPr/>
          <p:nvPr/>
        </p:nvSpPr>
        <p:spPr>
          <a:xfrm>
            <a:off x="1214727" y="2688492"/>
            <a:ext cx="1188765" cy="35464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>
                <a:solidFill>
                  <a:schemeClr val="tx1"/>
                </a:solidFill>
              </a:rPr>
              <a:t>ADD/SUB logic</a:t>
            </a:r>
          </a:p>
          <a:p>
            <a:pPr algn="ctr"/>
            <a:r>
              <a:rPr lang="sv-SE" sz="1200" dirty="0" smtClean="0">
                <a:solidFill>
                  <a:schemeClr val="tx1"/>
                </a:solidFill>
              </a:rPr>
              <a:t>Bit P, G</a:t>
            </a:r>
            <a:endParaRPr lang="sv-SE" sz="1200" dirty="0">
              <a:solidFill>
                <a:schemeClr val="tx1"/>
              </a:solidFill>
            </a:endParaRPr>
          </a:p>
        </p:txBody>
      </p:sp>
      <p:sp>
        <p:nvSpPr>
          <p:cNvPr id="189" name="Rectangle 188"/>
          <p:cNvSpPr/>
          <p:nvPr/>
        </p:nvSpPr>
        <p:spPr>
          <a:xfrm>
            <a:off x="1287492" y="3138341"/>
            <a:ext cx="1116000" cy="35464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rIns="18000" rtlCol="0" anchor="ctr"/>
          <a:lstStyle/>
          <a:p>
            <a:pPr>
              <a:lnSpc>
                <a:spcPts val="1200"/>
              </a:lnSpc>
            </a:pPr>
            <a:r>
              <a:rPr lang="sv-SE" sz="1200" dirty="0">
                <a:solidFill>
                  <a:schemeClr val="tx1"/>
                </a:solidFill>
              </a:rPr>
              <a:t>G</a:t>
            </a:r>
            <a:r>
              <a:rPr lang="sv-SE" sz="1200" baseline="-25000" dirty="0" smtClean="0">
                <a:solidFill>
                  <a:schemeClr val="tx1"/>
                </a:solidFill>
              </a:rPr>
              <a:t>32:25</a:t>
            </a:r>
          </a:p>
          <a:p>
            <a:pPr>
              <a:lnSpc>
                <a:spcPts val="1200"/>
              </a:lnSpc>
            </a:pPr>
            <a:r>
              <a:rPr lang="sv-SE" sz="1200" dirty="0" smtClean="0">
                <a:solidFill>
                  <a:schemeClr val="tx1"/>
                </a:solidFill>
              </a:rPr>
              <a:t>P</a:t>
            </a:r>
            <a:r>
              <a:rPr lang="sv-SE" sz="1200" baseline="-25000" dirty="0" smtClean="0">
                <a:solidFill>
                  <a:schemeClr val="tx1"/>
                </a:solidFill>
              </a:rPr>
              <a:t>32:25</a:t>
            </a:r>
            <a:endParaRPr lang="sv-SE" sz="1200" baseline="-25000" dirty="0">
              <a:solidFill>
                <a:schemeClr val="tx1"/>
              </a:solidFill>
            </a:endParaRPr>
          </a:p>
        </p:txBody>
      </p:sp>
      <p:cxnSp>
        <p:nvCxnSpPr>
          <p:cNvPr id="63" name="Straight Connector 62"/>
          <p:cNvCxnSpPr/>
          <p:nvPr/>
        </p:nvCxnSpPr>
        <p:spPr>
          <a:xfrm flipH="1">
            <a:off x="1319390" y="3738289"/>
            <a:ext cx="153840" cy="9127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H="1">
            <a:off x="2071417" y="3738289"/>
            <a:ext cx="153840" cy="9127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TextBox 105"/>
          <p:cNvSpPr txBox="1"/>
          <p:nvPr/>
        </p:nvSpPr>
        <p:spPr>
          <a:xfrm>
            <a:off x="1064333" y="2208177"/>
            <a:ext cx="14334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600" dirty="0">
                <a:latin typeface="+mn-lt"/>
              </a:rPr>
              <a:t>a</a:t>
            </a:r>
            <a:r>
              <a:rPr lang="sv-SE" sz="1600" baseline="-25000" dirty="0" smtClean="0">
                <a:latin typeface="+mn-lt"/>
              </a:rPr>
              <a:t>32:25</a:t>
            </a:r>
            <a:r>
              <a:rPr lang="sv-SE" sz="1600" dirty="0" smtClean="0">
                <a:latin typeface="+mn-lt"/>
              </a:rPr>
              <a:t>         b</a:t>
            </a:r>
            <a:r>
              <a:rPr lang="sv-SE" sz="1600" baseline="-25000" dirty="0" smtClean="0">
                <a:latin typeface="+mn-lt"/>
              </a:rPr>
              <a:t>32:25</a:t>
            </a:r>
            <a:endParaRPr lang="sv-SE" sz="1600" dirty="0">
              <a:latin typeface="+mn-lt"/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1349668" y="4914444"/>
            <a:ext cx="86273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600" dirty="0" smtClean="0">
                <a:latin typeface="+mn-lt"/>
              </a:rPr>
              <a:t>Sum</a:t>
            </a:r>
            <a:r>
              <a:rPr lang="sv-SE" sz="1600" baseline="-25000" dirty="0" smtClean="0">
                <a:latin typeface="+mn-lt"/>
              </a:rPr>
              <a:t>32:25</a:t>
            </a:r>
            <a:endParaRPr lang="sv-SE" sz="1600" dirty="0">
              <a:latin typeface="+mn-lt"/>
            </a:endParaRPr>
          </a:p>
        </p:txBody>
      </p:sp>
      <p:cxnSp>
        <p:nvCxnSpPr>
          <p:cNvPr id="142" name="Straight Connector 141"/>
          <p:cNvCxnSpPr/>
          <p:nvPr/>
        </p:nvCxnSpPr>
        <p:spPr>
          <a:xfrm flipH="1">
            <a:off x="7365600" y="3963055"/>
            <a:ext cx="1476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Connector 155"/>
          <p:cNvCxnSpPr/>
          <p:nvPr/>
        </p:nvCxnSpPr>
        <p:spPr>
          <a:xfrm>
            <a:off x="5917895" y="4550719"/>
            <a:ext cx="0" cy="43857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Freeform 156"/>
          <p:cNvSpPr/>
          <p:nvPr/>
        </p:nvSpPr>
        <p:spPr>
          <a:xfrm flipH="1">
            <a:off x="5290108" y="4142981"/>
            <a:ext cx="1244915" cy="627025"/>
          </a:xfrm>
          <a:custGeom>
            <a:avLst/>
            <a:gdLst>
              <a:gd name="connsiteX0" fmla="*/ 0 w 981075"/>
              <a:gd name="connsiteY0" fmla="*/ 9525 h 504825"/>
              <a:gd name="connsiteX1" fmla="*/ 419100 w 981075"/>
              <a:gd name="connsiteY1" fmla="*/ 9525 h 504825"/>
              <a:gd name="connsiteX2" fmla="*/ 495300 w 981075"/>
              <a:gd name="connsiteY2" fmla="*/ 257175 h 504825"/>
              <a:gd name="connsiteX3" fmla="*/ 561975 w 981075"/>
              <a:gd name="connsiteY3" fmla="*/ 9525 h 504825"/>
              <a:gd name="connsiteX4" fmla="*/ 981075 w 981075"/>
              <a:gd name="connsiteY4" fmla="*/ 0 h 504825"/>
              <a:gd name="connsiteX5" fmla="*/ 876300 w 981075"/>
              <a:gd name="connsiteY5" fmla="*/ 485775 h 504825"/>
              <a:gd name="connsiteX6" fmla="*/ 133350 w 981075"/>
              <a:gd name="connsiteY6" fmla="*/ 504825 h 504825"/>
              <a:gd name="connsiteX7" fmla="*/ 0 w 981075"/>
              <a:gd name="connsiteY7" fmla="*/ 9525 h 504825"/>
              <a:gd name="connsiteX0" fmla="*/ 0 w 981075"/>
              <a:gd name="connsiteY0" fmla="*/ 9525 h 504825"/>
              <a:gd name="connsiteX1" fmla="*/ 419100 w 981075"/>
              <a:gd name="connsiteY1" fmla="*/ 9525 h 504825"/>
              <a:gd name="connsiteX2" fmla="*/ 495300 w 981075"/>
              <a:gd name="connsiteY2" fmla="*/ 257175 h 504825"/>
              <a:gd name="connsiteX3" fmla="*/ 561975 w 981075"/>
              <a:gd name="connsiteY3" fmla="*/ 9525 h 504825"/>
              <a:gd name="connsiteX4" fmla="*/ 981075 w 981075"/>
              <a:gd name="connsiteY4" fmla="*/ 0 h 504825"/>
              <a:gd name="connsiteX5" fmla="*/ 876300 w 981075"/>
              <a:gd name="connsiteY5" fmla="*/ 504825 h 504825"/>
              <a:gd name="connsiteX6" fmla="*/ 133350 w 981075"/>
              <a:gd name="connsiteY6" fmla="*/ 504825 h 504825"/>
              <a:gd name="connsiteX7" fmla="*/ 0 w 981075"/>
              <a:gd name="connsiteY7" fmla="*/ 9525 h 504825"/>
              <a:gd name="connsiteX0" fmla="*/ 0 w 990600"/>
              <a:gd name="connsiteY0" fmla="*/ 0 h 495300"/>
              <a:gd name="connsiteX1" fmla="*/ 419100 w 990600"/>
              <a:gd name="connsiteY1" fmla="*/ 0 h 495300"/>
              <a:gd name="connsiteX2" fmla="*/ 495300 w 990600"/>
              <a:gd name="connsiteY2" fmla="*/ 247650 h 495300"/>
              <a:gd name="connsiteX3" fmla="*/ 561975 w 990600"/>
              <a:gd name="connsiteY3" fmla="*/ 0 h 495300"/>
              <a:gd name="connsiteX4" fmla="*/ 990600 w 990600"/>
              <a:gd name="connsiteY4" fmla="*/ 0 h 495300"/>
              <a:gd name="connsiteX5" fmla="*/ 876300 w 990600"/>
              <a:gd name="connsiteY5" fmla="*/ 495300 h 495300"/>
              <a:gd name="connsiteX6" fmla="*/ 133350 w 990600"/>
              <a:gd name="connsiteY6" fmla="*/ 495300 h 495300"/>
              <a:gd name="connsiteX7" fmla="*/ 0 w 990600"/>
              <a:gd name="connsiteY7" fmla="*/ 0 h 495300"/>
              <a:gd name="connsiteX0" fmla="*/ 0 w 990600"/>
              <a:gd name="connsiteY0" fmla="*/ 0 h 495300"/>
              <a:gd name="connsiteX1" fmla="*/ 419100 w 990600"/>
              <a:gd name="connsiteY1" fmla="*/ 0 h 495300"/>
              <a:gd name="connsiteX2" fmla="*/ 495300 w 990600"/>
              <a:gd name="connsiteY2" fmla="*/ 247650 h 495300"/>
              <a:gd name="connsiteX3" fmla="*/ 561975 w 990600"/>
              <a:gd name="connsiteY3" fmla="*/ 0 h 495300"/>
              <a:gd name="connsiteX4" fmla="*/ 990600 w 990600"/>
              <a:gd name="connsiteY4" fmla="*/ 0 h 495300"/>
              <a:gd name="connsiteX5" fmla="*/ 861759 w 990600"/>
              <a:gd name="connsiteY5" fmla="*/ 495300 h 495300"/>
              <a:gd name="connsiteX6" fmla="*/ 133350 w 990600"/>
              <a:gd name="connsiteY6" fmla="*/ 495300 h 495300"/>
              <a:gd name="connsiteX7" fmla="*/ 0 w 990600"/>
              <a:gd name="connsiteY7" fmla="*/ 0 h 495300"/>
              <a:gd name="connsiteX0" fmla="*/ 0 w 990600"/>
              <a:gd name="connsiteY0" fmla="*/ 0 h 495300"/>
              <a:gd name="connsiteX1" fmla="*/ 419100 w 990600"/>
              <a:gd name="connsiteY1" fmla="*/ 0 h 495300"/>
              <a:gd name="connsiteX2" fmla="*/ 495300 w 990600"/>
              <a:gd name="connsiteY2" fmla="*/ 247650 h 495300"/>
              <a:gd name="connsiteX3" fmla="*/ 561975 w 990600"/>
              <a:gd name="connsiteY3" fmla="*/ 0 h 495300"/>
              <a:gd name="connsiteX4" fmla="*/ 990600 w 990600"/>
              <a:gd name="connsiteY4" fmla="*/ 0 h 495300"/>
              <a:gd name="connsiteX5" fmla="*/ 861759 w 990600"/>
              <a:gd name="connsiteY5" fmla="*/ 495300 h 495300"/>
              <a:gd name="connsiteX6" fmla="*/ 122444 w 990600"/>
              <a:gd name="connsiteY6" fmla="*/ 495300 h 495300"/>
              <a:gd name="connsiteX7" fmla="*/ 0 w 990600"/>
              <a:gd name="connsiteY7" fmla="*/ 0 h 495300"/>
              <a:gd name="connsiteX0" fmla="*/ 0 w 990600"/>
              <a:gd name="connsiteY0" fmla="*/ 0 h 495300"/>
              <a:gd name="connsiteX1" fmla="*/ 419100 w 990600"/>
              <a:gd name="connsiteY1" fmla="*/ 0 h 495300"/>
              <a:gd name="connsiteX2" fmla="*/ 495300 w 990600"/>
              <a:gd name="connsiteY2" fmla="*/ 247650 h 495300"/>
              <a:gd name="connsiteX3" fmla="*/ 561975 w 990600"/>
              <a:gd name="connsiteY3" fmla="*/ 0 h 495300"/>
              <a:gd name="connsiteX4" fmla="*/ 990600 w 990600"/>
              <a:gd name="connsiteY4" fmla="*/ 0 h 495300"/>
              <a:gd name="connsiteX5" fmla="*/ 861759 w 990600"/>
              <a:gd name="connsiteY5" fmla="*/ 495300 h 495300"/>
              <a:gd name="connsiteX6" fmla="*/ 133350 w 990600"/>
              <a:gd name="connsiteY6" fmla="*/ 495300 h 495300"/>
              <a:gd name="connsiteX7" fmla="*/ 0 w 990600"/>
              <a:gd name="connsiteY7" fmla="*/ 0 h 495300"/>
              <a:gd name="connsiteX0" fmla="*/ 0 w 990600"/>
              <a:gd name="connsiteY0" fmla="*/ 0 h 495300"/>
              <a:gd name="connsiteX1" fmla="*/ 419100 w 990600"/>
              <a:gd name="connsiteY1" fmla="*/ 0 h 495300"/>
              <a:gd name="connsiteX2" fmla="*/ 495300 w 990600"/>
              <a:gd name="connsiteY2" fmla="*/ 247650 h 495300"/>
              <a:gd name="connsiteX3" fmla="*/ 561975 w 990600"/>
              <a:gd name="connsiteY3" fmla="*/ 0 h 495300"/>
              <a:gd name="connsiteX4" fmla="*/ 990600 w 990600"/>
              <a:gd name="connsiteY4" fmla="*/ 0 h 495300"/>
              <a:gd name="connsiteX5" fmla="*/ 876300 w 990600"/>
              <a:gd name="connsiteY5" fmla="*/ 495300 h 495300"/>
              <a:gd name="connsiteX6" fmla="*/ 133350 w 990600"/>
              <a:gd name="connsiteY6" fmla="*/ 495300 h 495300"/>
              <a:gd name="connsiteX7" fmla="*/ 0 w 990600"/>
              <a:gd name="connsiteY7" fmla="*/ 0 h 495300"/>
              <a:gd name="connsiteX0" fmla="*/ 0 w 990600"/>
              <a:gd name="connsiteY0" fmla="*/ 0 h 498935"/>
              <a:gd name="connsiteX1" fmla="*/ 419100 w 990600"/>
              <a:gd name="connsiteY1" fmla="*/ 0 h 498935"/>
              <a:gd name="connsiteX2" fmla="*/ 495300 w 990600"/>
              <a:gd name="connsiteY2" fmla="*/ 247650 h 498935"/>
              <a:gd name="connsiteX3" fmla="*/ 561975 w 990600"/>
              <a:gd name="connsiteY3" fmla="*/ 0 h 498935"/>
              <a:gd name="connsiteX4" fmla="*/ 990600 w 990600"/>
              <a:gd name="connsiteY4" fmla="*/ 0 h 498935"/>
              <a:gd name="connsiteX5" fmla="*/ 865394 w 990600"/>
              <a:gd name="connsiteY5" fmla="*/ 498935 h 498935"/>
              <a:gd name="connsiteX6" fmla="*/ 133350 w 990600"/>
              <a:gd name="connsiteY6" fmla="*/ 495300 h 498935"/>
              <a:gd name="connsiteX7" fmla="*/ 0 w 990600"/>
              <a:gd name="connsiteY7" fmla="*/ 0 h 498935"/>
              <a:gd name="connsiteX0" fmla="*/ 0 w 990600"/>
              <a:gd name="connsiteY0" fmla="*/ 0 h 498935"/>
              <a:gd name="connsiteX1" fmla="*/ 419100 w 990600"/>
              <a:gd name="connsiteY1" fmla="*/ 0 h 498935"/>
              <a:gd name="connsiteX2" fmla="*/ 495300 w 990600"/>
              <a:gd name="connsiteY2" fmla="*/ 247650 h 498935"/>
              <a:gd name="connsiteX3" fmla="*/ 561975 w 990600"/>
              <a:gd name="connsiteY3" fmla="*/ 0 h 498935"/>
              <a:gd name="connsiteX4" fmla="*/ 990600 w 990600"/>
              <a:gd name="connsiteY4" fmla="*/ 0 h 498935"/>
              <a:gd name="connsiteX5" fmla="*/ 865394 w 990600"/>
              <a:gd name="connsiteY5" fmla="*/ 498935 h 498935"/>
              <a:gd name="connsiteX6" fmla="*/ 122444 w 990600"/>
              <a:gd name="connsiteY6" fmla="*/ 495300 h 498935"/>
              <a:gd name="connsiteX7" fmla="*/ 0 w 990600"/>
              <a:gd name="connsiteY7" fmla="*/ 0 h 498935"/>
              <a:gd name="connsiteX0" fmla="*/ 0 w 990600"/>
              <a:gd name="connsiteY0" fmla="*/ 0 h 495300"/>
              <a:gd name="connsiteX1" fmla="*/ 419100 w 990600"/>
              <a:gd name="connsiteY1" fmla="*/ 0 h 495300"/>
              <a:gd name="connsiteX2" fmla="*/ 495300 w 990600"/>
              <a:gd name="connsiteY2" fmla="*/ 247650 h 495300"/>
              <a:gd name="connsiteX3" fmla="*/ 561975 w 990600"/>
              <a:gd name="connsiteY3" fmla="*/ 0 h 495300"/>
              <a:gd name="connsiteX4" fmla="*/ 990600 w 990600"/>
              <a:gd name="connsiteY4" fmla="*/ 0 h 495300"/>
              <a:gd name="connsiteX5" fmla="*/ 861759 w 990600"/>
              <a:gd name="connsiteY5" fmla="*/ 491665 h 495300"/>
              <a:gd name="connsiteX6" fmla="*/ 122444 w 990600"/>
              <a:gd name="connsiteY6" fmla="*/ 495300 h 495300"/>
              <a:gd name="connsiteX7" fmla="*/ 0 w 990600"/>
              <a:gd name="connsiteY7" fmla="*/ 0 h 495300"/>
              <a:gd name="connsiteX0" fmla="*/ 0 w 990600"/>
              <a:gd name="connsiteY0" fmla="*/ 0 h 502571"/>
              <a:gd name="connsiteX1" fmla="*/ 419100 w 990600"/>
              <a:gd name="connsiteY1" fmla="*/ 0 h 502571"/>
              <a:gd name="connsiteX2" fmla="*/ 495300 w 990600"/>
              <a:gd name="connsiteY2" fmla="*/ 247650 h 502571"/>
              <a:gd name="connsiteX3" fmla="*/ 561975 w 990600"/>
              <a:gd name="connsiteY3" fmla="*/ 0 h 502571"/>
              <a:gd name="connsiteX4" fmla="*/ 990600 w 990600"/>
              <a:gd name="connsiteY4" fmla="*/ 0 h 502571"/>
              <a:gd name="connsiteX5" fmla="*/ 854489 w 990600"/>
              <a:gd name="connsiteY5" fmla="*/ 502571 h 502571"/>
              <a:gd name="connsiteX6" fmla="*/ 122444 w 990600"/>
              <a:gd name="connsiteY6" fmla="*/ 495300 h 502571"/>
              <a:gd name="connsiteX7" fmla="*/ 0 w 990600"/>
              <a:gd name="connsiteY7" fmla="*/ 0 h 502571"/>
              <a:gd name="connsiteX0" fmla="*/ 0 w 990600"/>
              <a:gd name="connsiteY0" fmla="*/ 0 h 495301"/>
              <a:gd name="connsiteX1" fmla="*/ 419100 w 990600"/>
              <a:gd name="connsiteY1" fmla="*/ 0 h 495301"/>
              <a:gd name="connsiteX2" fmla="*/ 495300 w 990600"/>
              <a:gd name="connsiteY2" fmla="*/ 247650 h 495301"/>
              <a:gd name="connsiteX3" fmla="*/ 561975 w 990600"/>
              <a:gd name="connsiteY3" fmla="*/ 0 h 495301"/>
              <a:gd name="connsiteX4" fmla="*/ 990600 w 990600"/>
              <a:gd name="connsiteY4" fmla="*/ 0 h 495301"/>
              <a:gd name="connsiteX5" fmla="*/ 854489 w 990600"/>
              <a:gd name="connsiteY5" fmla="*/ 495301 h 495301"/>
              <a:gd name="connsiteX6" fmla="*/ 122444 w 990600"/>
              <a:gd name="connsiteY6" fmla="*/ 495300 h 495301"/>
              <a:gd name="connsiteX7" fmla="*/ 0 w 990600"/>
              <a:gd name="connsiteY7" fmla="*/ 0 h 495301"/>
              <a:gd name="connsiteX0" fmla="*/ 0 w 990600"/>
              <a:gd name="connsiteY0" fmla="*/ 0 h 495301"/>
              <a:gd name="connsiteX1" fmla="*/ 419100 w 990600"/>
              <a:gd name="connsiteY1" fmla="*/ 0 h 495301"/>
              <a:gd name="connsiteX2" fmla="*/ 495300 w 990600"/>
              <a:gd name="connsiteY2" fmla="*/ 247650 h 495301"/>
              <a:gd name="connsiteX3" fmla="*/ 561975 w 990600"/>
              <a:gd name="connsiteY3" fmla="*/ 0 h 495301"/>
              <a:gd name="connsiteX4" fmla="*/ 990600 w 990600"/>
              <a:gd name="connsiteY4" fmla="*/ 0 h 495301"/>
              <a:gd name="connsiteX5" fmla="*/ 854489 w 990600"/>
              <a:gd name="connsiteY5" fmla="*/ 495301 h 495301"/>
              <a:gd name="connsiteX6" fmla="*/ 136985 w 990600"/>
              <a:gd name="connsiteY6" fmla="*/ 495300 h 495301"/>
              <a:gd name="connsiteX7" fmla="*/ 0 w 990600"/>
              <a:gd name="connsiteY7" fmla="*/ 0 h 495301"/>
              <a:gd name="connsiteX0" fmla="*/ 0 w 990600"/>
              <a:gd name="connsiteY0" fmla="*/ 0 h 502571"/>
              <a:gd name="connsiteX1" fmla="*/ 419100 w 990600"/>
              <a:gd name="connsiteY1" fmla="*/ 0 h 502571"/>
              <a:gd name="connsiteX2" fmla="*/ 495300 w 990600"/>
              <a:gd name="connsiteY2" fmla="*/ 247650 h 502571"/>
              <a:gd name="connsiteX3" fmla="*/ 561975 w 990600"/>
              <a:gd name="connsiteY3" fmla="*/ 0 h 502571"/>
              <a:gd name="connsiteX4" fmla="*/ 990600 w 990600"/>
              <a:gd name="connsiteY4" fmla="*/ 0 h 502571"/>
              <a:gd name="connsiteX5" fmla="*/ 854489 w 990600"/>
              <a:gd name="connsiteY5" fmla="*/ 495301 h 502571"/>
              <a:gd name="connsiteX6" fmla="*/ 140620 w 990600"/>
              <a:gd name="connsiteY6" fmla="*/ 502571 h 502571"/>
              <a:gd name="connsiteX7" fmla="*/ 0 w 990600"/>
              <a:gd name="connsiteY7" fmla="*/ 0 h 502571"/>
              <a:gd name="connsiteX0" fmla="*/ 0 w 990600"/>
              <a:gd name="connsiteY0" fmla="*/ 0 h 506207"/>
              <a:gd name="connsiteX1" fmla="*/ 419100 w 990600"/>
              <a:gd name="connsiteY1" fmla="*/ 0 h 506207"/>
              <a:gd name="connsiteX2" fmla="*/ 495300 w 990600"/>
              <a:gd name="connsiteY2" fmla="*/ 247650 h 506207"/>
              <a:gd name="connsiteX3" fmla="*/ 561975 w 990600"/>
              <a:gd name="connsiteY3" fmla="*/ 0 h 506207"/>
              <a:gd name="connsiteX4" fmla="*/ 990600 w 990600"/>
              <a:gd name="connsiteY4" fmla="*/ 0 h 506207"/>
              <a:gd name="connsiteX5" fmla="*/ 850854 w 990600"/>
              <a:gd name="connsiteY5" fmla="*/ 506207 h 506207"/>
              <a:gd name="connsiteX6" fmla="*/ 140620 w 990600"/>
              <a:gd name="connsiteY6" fmla="*/ 502571 h 506207"/>
              <a:gd name="connsiteX7" fmla="*/ 0 w 990600"/>
              <a:gd name="connsiteY7" fmla="*/ 0 h 506207"/>
              <a:gd name="connsiteX0" fmla="*/ 0 w 990600"/>
              <a:gd name="connsiteY0" fmla="*/ 0 h 502572"/>
              <a:gd name="connsiteX1" fmla="*/ 419100 w 990600"/>
              <a:gd name="connsiteY1" fmla="*/ 0 h 502572"/>
              <a:gd name="connsiteX2" fmla="*/ 495300 w 990600"/>
              <a:gd name="connsiteY2" fmla="*/ 247650 h 502572"/>
              <a:gd name="connsiteX3" fmla="*/ 561975 w 990600"/>
              <a:gd name="connsiteY3" fmla="*/ 0 h 502572"/>
              <a:gd name="connsiteX4" fmla="*/ 990600 w 990600"/>
              <a:gd name="connsiteY4" fmla="*/ 0 h 502572"/>
              <a:gd name="connsiteX5" fmla="*/ 847219 w 990600"/>
              <a:gd name="connsiteY5" fmla="*/ 502572 h 502572"/>
              <a:gd name="connsiteX6" fmla="*/ 140620 w 990600"/>
              <a:gd name="connsiteY6" fmla="*/ 502571 h 502572"/>
              <a:gd name="connsiteX7" fmla="*/ 0 w 990600"/>
              <a:gd name="connsiteY7" fmla="*/ 0 h 502572"/>
              <a:gd name="connsiteX0" fmla="*/ 0 w 990600"/>
              <a:gd name="connsiteY0" fmla="*/ 0 h 502571"/>
              <a:gd name="connsiteX1" fmla="*/ 419100 w 990600"/>
              <a:gd name="connsiteY1" fmla="*/ 0 h 502571"/>
              <a:gd name="connsiteX2" fmla="*/ 495300 w 990600"/>
              <a:gd name="connsiteY2" fmla="*/ 247650 h 502571"/>
              <a:gd name="connsiteX3" fmla="*/ 561975 w 990600"/>
              <a:gd name="connsiteY3" fmla="*/ 0 h 502571"/>
              <a:gd name="connsiteX4" fmla="*/ 990600 w 990600"/>
              <a:gd name="connsiteY4" fmla="*/ 0 h 502571"/>
              <a:gd name="connsiteX5" fmla="*/ 858125 w 990600"/>
              <a:gd name="connsiteY5" fmla="*/ 498910 h 502571"/>
              <a:gd name="connsiteX6" fmla="*/ 140620 w 990600"/>
              <a:gd name="connsiteY6" fmla="*/ 502571 h 502571"/>
              <a:gd name="connsiteX7" fmla="*/ 0 w 990600"/>
              <a:gd name="connsiteY7" fmla="*/ 0 h 502571"/>
              <a:gd name="connsiteX0" fmla="*/ 0 w 990600"/>
              <a:gd name="connsiteY0" fmla="*/ 0 h 506234"/>
              <a:gd name="connsiteX1" fmla="*/ 419100 w 990600"/>
              <a:gd name="connsiteY1" fmla="*/ 0 h 506234"/>
              <a:gd name="connsiteX2" fmla="*/ 495300 w 990600"/>
              <a:gd name="connsiteY2" fmla="*/ 247650 h 506234"/>
              <a:gd name="connsiteX3" fmla="*/ 561975 w 990600"/>
              <a:gd name="connsiteY3" fmla="*/ 0 h 506234"/>
              <a:gd name="connsiteX4" fmla="*/ 990600 w 990600"/>
              <a:gd name="connsiteY4" fmla="*/ 0 h 506234"/>
              <a:gd name="connsiteX5" fmla="*/ 850855 w 990600"/>
              <a:gd name="connsiteY5" fmla="*/ 506234 h 506234"/>
              <a:gd name="connsiteX6" fmla="*/ 140620 w 990600"/>
              <a:gd name="connsiteY6" fmla="*/ 502571 h 506234"/>
              <a:gd name="connsiteX7" fmla="*/ 0 w 990600"/>
              <a:gd name="connsiteY7" fmla="*/ 0 h 506234"/>
              <a:gd name="connsiteX0" fmla="*/ 0 w 990600"/>
              <a:gd name="connsiteY0" fmla="*/ 0 h 502572"/>
              <a:gd name="connsiteX1" fmla="*/ 419100 w 990600"/>
              <a:gd name="connsiteY1" fmla="*/ 0 h 502572"/>
              <a:gd name="connsiteX2" fmla="*/ 495300 w 990600"/>
              <a:gd name="connsiteY2" fmla="*/ 247650 h 502572"/>
              <a:gd name="connsiteX3" fmla="*/ 561975 w 990600"/>
              <a:gd name="connsiteY3" fmla="*/ 0 h 502572"/>
              <a:gd name="connsiteX4" fmla="*/ 990600 w 990600"/>
              <a:gd name="connsiteY4" fmla="*/ 0 h 502572"/>
              <a:gd name="connsiteX5" fmla="*/ 850855 w 990600"/>
              <a:gd name="connsiteY5" fmla="*/ 502572 h 502572"/>
              <a:gd name="connsiteX6" fmla="*/ 140620 w 990600"/>
              <a:gd name="connsiteY6" fmla="*/ 502571 h 502572"/>
              <a:gd name="connsiteX7" fmla="*/ 0 w 990600"/>
              <a:gd name="connsiteY7" fmla="*/ 0 h 5025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90600" h="502572">
                <a:moveTo>
                  <a:pt x="0" y="0"/>
                </a:moveTo>
                <a:lnTo>
                  <a:pt x="419100" y="0"/>
                </a:lnTo>
                <a:lnTo>
                  <a:pt x="495300" y="247650"/>
                </a:lnTo>
                <a:lnTo>
                  <a:pt x="561975" y="0"/>
                </a:lnTo>
                <a:lnTo>
                  <a:pt x="990600" y="0"/>
                </a:lnTo>
                <a:lnTo>
                  <a:pt x="850855" y="502572"/>
                </a:lnTo>
                <a:lnTo>
                  <a:pt x="140620" y="50257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</a:pPr>
            <a:r>
              <a:rPr lang="sv-SE" sz="1200" dirty="0">
                <a:solidFill>
                  <a:srgbClr val="0D0D0D"/>
                </a:solidFill>
                <a:ea typeface="Calibri"/>
                <a:cs typeface="Times New Roman"/>
              </a:rPr>
              <a:t>+</a:t>
            </a:r>
            <a:endParaRPr lang="sv-SE" sz="1200" dirty="0">
              <a:ea typeface="Calibri"/>
              <a:cs typeface="Times New Roman"/>
            </a:endParaRPr>
          </a:p>
        </p:txBody>
      </p:sp>
      <p:sp>
        <p:nvSpPr>
          <p:cNvPr id="175" name="Rectangle 174"/>
          <p:cNvSpPr/>
          <p:nvPr/>
        </p:nvSpPr>
        <p:spPr>
          <a:xfrm>
            <a:off x="5347023" y="2688492"/>
            <a:ext cx="1188000" cy="35464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>
                <a:solidFill>
                  <a:schemeClr val="tx1"/>
                </a:solidFill>
              </a:rPr>
              <a:t>ADD/SUB logic</a:t>
            </a:r>
          </a:p>
          <a:p>
            <a:pPr algn="ctr"/>
            <a:r>
              <a:rPr lang="sv-SE" sz="1200" dirty="0" smtClean="0">
                <a:solidFill>
                  <a:schemeClr val="tx1"/>
                </a:solidFill>
              </a:rPr>
              <a:t>Bit P, G</a:t>
            </a:r>
            <a:endParaRPr lang="sv-SE" sz="1200" dirty="0">
              <a:solidFill>
                <a:schemeClr val="tx1"/>
              </a:solidFill>
            </a:endParaRPr>
          </a:p>
        </p:txBody>
      </p:sp>
      <p:sp>
        <p:nvSpPr>
          <p:cNvPr id="191" name="Rectangle 190"/>
          <p:cNvSpPr/>
          <p:nvPr/>
        </p:nvSpPr>
        <p:spPr>
          <a:xfrm>
            <a:off x="5419023" y="3138341"/>
            <a:ext cx="1116000" cy="35464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rtlCol="0" anchor="ctr"/>
          <a:lstStyle/>
          <a:p>
            <a:pPr>
              <a:lnSpc>
                <a:spcPts val="1200"/>
              </a:lnSpc>
            </a:pPr>
            <a:r>
              <a:rPr lang="sv-SE" sz="1200" dirty="0">
                <a:solidFill>
                  <a:schemeClr val="tx1"/>
                </a:solidFill>
              </a:rPr>
              <a:t>G</a:t>
            </a:r>
            <a:r>
              <a:rPr lang="sv-SE" sz="1200" baseline="-25000" dirty="0" smtClean="0">
                <a:solidFill>
                  <a:schemeClr val="tx1"/>
                </a:solidFill>
              </a:rPr>
              <a:t>16:9</a:t>
            </a:r>
          </a:p>
          <a:p>
            <a:pPr>
              <a:lnSpc>
                <a:spcPts val="1200"/>
              </a:lnSpc>
            </a:pPr>
            <a:r>
              <a:rPr lang="sv-SE" sz="1200" dirty="0">
                <a:solidFill>
                  <a:schemeClr val="tx1"/>
                </a:solidFill>
              </a:rPr>
              <a:t>P</a:t>
            </a:r>
            <a:r>
              <a:rPr lang="sv-SE" sz="1200" baseline="-25000" dirty="0" smtClean="0">
                <a:solidFill>
                  <a:schemeClr val="tx1"/>
                </a:solidFill>
              </a:rPr>
              <a:t>16:9</a:t>
            </a:r>
            <a:endParaRPr lang="sv-SE" sz="1200" baseline="-25000" dirty="0">
              <a:solidFill>
                <a:schemeClr val="tx1"/>
              </a:solidFill>
            </a:endParaRPr>
          </a:p>
        </p:txBody>
      </p:sp>
      <p:cxnSp>
        <p:nvCxnSpPr>
          <p:cNvPr id="67" name="Straight Connector 66"/>
          <p:cNvCxnSpPr/>
          <p:nvPr/>
        </p:nvCxnSpPr>
        <p:spPr>
          <a:xfrm flipH="1">
            <a:off x="5451132" y="3730125"/>
            <a:ext cx="153840" cy="9127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H="1">
            <a:off x="6210018" y="3730125"/>
            <a:ext cx="153840" cy="9127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extBox 107"/>
          <p:cNvSpPr txBox="1"/>
          <p:nvPr/>
        </p:nvSpPr>
        <p:spPr>
          <a:xfrm>
            <a:off x="5515662" y="4906280"/>
            <a:ext cx="79380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600" dirty="0" smtClean="0">
                <a:latin typeface="+mn-lt"/>
              </a:rPr>
              <a:t>Sum</a:t>
            </a:r>
            <a:r>
              <a:rPr lang="sv-SE" sz="1600" baseline="-25000" dirty="0" smtClean="0">
                <a:latin typeface="+mn-lt"/>
              </a:rPr>
              <a:t>16:9</a:t>
            </a:r>
            <a:endParaRPr lang="sv-SE" sz="1600" dirty="0">
              <a:latin typeface="+mn-lt"/>
            </a:endParaRPr>
          </a:p>
        </p:txBody>
      </p:sp>
      <p:cxnSp>
        <p:nvCxnSpPr>
          <p:cNvPr id="131" name="Straight Connector 130"/>
          <p:cNvCxnSpPr/>
          <p:nvPr/>
        </p:nvCxnSpPr>
        <p:spPr>
          <a:xfrm>
            <a:off x="4537495" y="3299788"/>
            <a:ext cx="0" cy="117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492165" y="3158717"/>
            <a:ext cx="973299" cy="805906"/>
            <a:chOff x="2492165" y="3158717"/>
            <a:chExt cx="973299" cy="805906"/>
          </a:xfrm>
        </p:grpSpPr>
        <p:cxnSp>
          <p:nvCxnSpPr>
            <p:cNvPr id="115" name="Straight Connector 114"/>
            <p:cNvCxnSpPr/>
            <p:nvPr/>
          </p:nvCxnSpPr>
          <p:spPr>
            <a:xfrm flipH="1">
              <a:off x="2793250" y="3249815"/>
              <a:ext cx="555741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 rot="5400000">
              <a:off x="3046533" y="3333781"/>
              <a:ext cx="0" cy="35999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1" name="Rectangle 100"/>
            <p:cNvSpPr>
              <a:spLocks noChangeAspect="1"/>
            </p:cNvSpPr>
            <p:nvPr/>
          </p:nvSpPr>
          <p:spPr>
            <a:xfrm>
              <a:off x="2844996" y="3299788"/>
              <a:ext cx="288000" cy="2880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rIns="18000" rtlCol="0" anchor="ctr"/>
            <a:lstStyle/>
            <a:p>
              <a:pPr algn="ctr">
                <a:lnSpc>
                  <a:spcPts val="1200"/>
                </a:lnSpc>
              </a:pPr>
              <a:r>
                <a:rPr lang="sv-SE" sz="1200" dirty="0" smtClean="0">
                  <a:solidFill>
                    <a:schemeClr val="tx1"/>
                  </a:solidFill>
                </a:rPr>
                <a:t>&amp;</a:t>
              </a:r>
              <a:endParaRPr lang="sv-SE" sz="1200" baseline="-25000" dirty="0">
                <a:solidFill>
                  <a:schemeClr val="tx1"/>
                </a:solidFill>
              </a:endParaRPr>
            </a:p>
          </p:txBody>
        </p:sp>
        <p:cxnSp>
          <p:nvCxnSpPr>
            <p:cNvPr id="116" name="Straight Connector 115"/>
            <p:cNvCxnSpPr/>
            <p:nvPr/>
          </p:nvCxnSpPr>
          <p:spPr>
            <a:xfrm flipH="1">
              <a:off x="2492165" y="3302717"/>
              <a:ext cx="216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Rectangle 110"/>
            <p:cNvSpPr/>
            <p:nvPr/>
          </p:nvSpPr>
          <p:spPr>
            <a:xfrm>
              <a:off x="2562990" y="3158717"/>
              <a:ext cx="288000" cy="2880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rIns="18000" rtlCol="0" anchor="ctr"/>
            <a:lstStyle/>
            <a:p>
              <a:pPr algn="ctr">
                <a:lnSpc>
                  <a:spcPts val="1200"/>
                </a:lnSpc>
              </a:pPr>
              <a:r>
                <a:rPr lang="sv-SE" sz="1200" dirty="0" smtClean="0">
                  <a:solidFill>
                    <a:schemeClr val="tx1"/>
                  </a:solidFill>
                </a:rPr>
                <a:t>≥1</a:t>
              </a:r>
              <a:endParaRPr lang="sv-SE" sz="1200" baseline="-25000" dirty="0">
                <a:solidFill>
                  <a:schemeClr val="tx1"/>
                </a:solidFill>
              </a:endParaRPr>
            </a:p>
          </p:txBody>
        </p:sp>
        <p:grpSp>
          <p:nvGrpSpPr>
            <p:cNvPr id="133" name="Group 132"/>
            <p:cNvGrpSpPr/>
            <p:nvPr/>
          </p:nvGrpSpPr>
          <p:grpSpPr>
            <a:xfrm>
              <a:off x="3141464" y="3381582"/>
              <a:ext cx="324000" cy="583041"/>
              <a:chOff x="5017513" y="3381582"/>
              <a:chExt cx="324000" cy="583041"/>
            </a:xfrm>
          </p:grpSpPr>
          <p:cxnSp>
            <p:nvCxnSpPr>
              <p:cNvPr id="150" name="Straight Connector 149"/>
              <p:cNvCxnSpPr/>
              <p:nvPr/>
            </p:nvCxnSpPr>
            <p:spPr>
              <a:xfrm flipH="1">
                <a:off x="5017513" y="3381582"/>
                <a:ext cx="324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/>
              <p:cNvCxnSpPr/>
              <p:nvPr/>
            </p:nvCxnSpPr>
            <p:spPr>
              <a:xfrm>
                <a:off x="5092905" y="3514623"/>
                <a:ext cx="0" cy="45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51" name="Straight Connector 150"/>
          <p:cNvCxnSpPr/>
          <p:nvPr/>
        </p:nvCxnSpPr>
        <p:spPr>
          <a:xfrm>
            <a:off x="2490081" y="3299788"/>
            <a:ext cx="0" cy="117126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0" name="Rectangle 189"/>
          <p:cNvSpPr/>
          <p:nvPr/>
        </p:nvSpPr>
        <p:spPr>
          <a:xfrm>
            <a:off x="3339076" y="3138341"/>
            <a:ext cx="1116000" cy="35464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rtlCol="0" anchor="ctr"/>
          <a:lstStyle/>
          <a:p>
            <a:pPr>
              <a:lnSpc>
                <a:spcPts val="1200"/>
              </a:lnSpc>
            </a:pPr>
            <a:r>
              <a:rPr lang="sv-SE" sz="1200" dirty="0">
                <a:solidFill>
                  <a:schemeClr val="tx1"/>
                </a:solidFill>
              </a:rPr>
              <a:t>G</a:t>
            </a:r>
            <a:r>
              <a:rPr lang="sv-SE" sz="1200" baseline="-25000" dirty="0" smtClean="0">
                <a:solidFill>
                  <a:schemeClr val="tx1"/>
                </a:solidFill>
              </a:rPr>
              <a:t>24:17</a:t>
            </a:r>
          </a:p>
          <a:p>
            <a:pPr>
              <a:lnSpc>
                <a:spcPts val="1200"/>
              </a:lnSpc>
            </a:pPr>
            <a:r>
              <a:rPr lang="sv-SE" sz="1200" dirty="0" smtClean="0">
                <a:solidFill>
                  <a:schemeClr val="tx1"/>
                </a:solidFill>
              </a:rPr>
              <a:t>P</a:t>
            </a:r>
            <a:r>
              <a:rPr lang="sv-SE" sz="1200" baseline="-25000" dirty="0" smtClean="0">
                <a:solidFill>
                  <a:schemeClr val="tx1"/>
                </a:solidFill>
              </a:rPr>
              <a:t>24:17</a:t>
            </a:r>
            <a:endParaRPr lang="sv-SE" sz="1200" baseline="-25000" dirty="0">
              <a:solidFill>
                <a:schemeClr val="tx1"/>
              </a:solidFill>
            </a:endParaRPr>
          </a:p>
        </p:txBody>
      </p:sp>
      <p:sp>
        <p:nvSpPr>
          <p:cNvPr id="219" name="TextBox 218"/>
          <p:cNvSpPr txBox="1"/>
          <p:nvPr/>
        </p:nvSpPr>
        <p:spPr>
          <a:xfrm>
            <a:off x="2711843" y="1703154"/>
            <a:ext cx="372031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600" dirty="0" smtClean="0">
                <a:solidFill>
                  <a:srgbClr val="0070C0"/>
                </a:solidFill>
                <a:latin typeface="+mn-lt"/>
              </a:rPr>
              <a:t>DELAY = </a:t>
            </a:r>
            <a:r>
              <a:rPr lang="sv-SE" sz="1600" i="1" dirty="0" smtClean="0">
                <a:solidFill>
                  <a:srgbClr val="0070C0"/>
                </a:solidFill>
                <a:latin typeface="+mn-lt"/>
              </a:rPr>
              <a:t>t</a:t>
            </a:r>
            <a:r>
              <a:rPr lang="sv-SE" sz="1600" i="1" baseline="-25000" dirty="0" smtClean="0">
                <a:solidFill>
                  <a:srgbClr val="0070C0"/>
                </a:solidFill>
                <a:latin typeface="+mn-lt"/>
              </a:rPr>
              <a:t>pg(n)</a:t>
            </a:r>
            <a:r>
              <a:rPr lang="sv-SE" sz="1600" i="1" dirty="0">
                <a:solidFill>
                  <a:srgbClr val="0070C0"/>
                </a:solidFill>
              </a:rPr>
              <a:t> </a:t>
            </a:r>
            <a:r>
              <a:rPr lang="sv-SE" sz="1600" dirty="0" smtClean="0">
                <a:solidFill>
                  <a:srgbClr val="0070C0"/>
                </a:solidFill>
              </a:rPr>
              <a:t>= log</a:t>
            </a:r>
            <a:r>
              <a:rPr lang="sv-SE" sz="1600" i="1" baseline="-25000" dirty="0">
                <a:solidFill>
                  <a:srgbClr val="0070C0"/>
                </a:solidFill>
              </a:rPr>
              <a:t>2</a:t>
            </a:r>
            <a:r>
              <a:rPr lang="sv-SE" sz="1600" dirty="0" smtClean="0">
                <a:solidFill>
                  <a:srgbClr val="0070C0"/>
                </a:solidFill>
              </a:rPr>
              <a:t>(</a:t>
            </a:r>
            <a:r>
              <a:rPr lang="sv-SE" sz="1600" i="1" dirty="0" smtClean="0">
                <a:solidFill>
                  <a:srgbClr val="0070C0"/>
                </a:solidFill>
              </a:rPr>
              <a:t>n</a:t>
            </a:r>
            <a:r>
              <a:rPr lang="sv-SE" sz="1600" dirty="0" smtClean="0">
                <a:solidFill>
                  <a:srgbClr val="0070C0"/>
                </a:solidFill>
              </a:rPr>
              <a:t>)*</a:t>
            </a:r>
            <a:r>
              <a:rPr lang="sv-SE" sz="1600" i="1" dirty="0" smtClean="0">
                <a:solidFill>
                  <a:srgbClr val="0070C0"/>
                </a:solidFill>
              </a:rPr>
              <a:t>t</a:t>
            </a:r>
            <a:r>
              <a:rPr lang="sv-SE" sz="1600" i="1" baseline="-25000" dirty="0" smtClean="0">
                <a:solidFill>
                  <a:srgbClr val="0070C0"/>
                </a:solidFill>
              </a:rPr>
              <a:t>AO</a:t>
            </a:r>
            <a:r>
              <a:rPr lang="sv-SE" sz="1600" dirty="0" smtClean="0">
                <a:solidFill>
                  <a:srgbClr val="0070C0"/>
                </a:solidFill>
              </a:rPr>
              <a:t>= 3</a:t>
            </a:r>
            <a:r>
              <a:rPr lang="sv-SE" sz="1600" i="1" dirty="0">
                <a:solidFill>
                  <a:srgbClr val="0070C0"/>
                </a:solidFill>
              </a:rPr>
              <a:t> t</a:t>
            </a:r>
            <a:r>
              <a:rPr lang="sv-SE" sz="1600" i="1" baseline="-25000" dirty="0">
                <a:solidFill>
                  <a:srgbClr val="0070C0"/>
                </a:solidFill>
              </a:rPr>
              <a:t>AO </a:t>
            </a:r>
            <a:r>
              <a:rPr lang="sv-SE" sz="1600" dirty="0" smtClean="0">
                <a:solidFill>
                  <a:srgbClr val="0070C0"/>
                </a:solidFill>
              </a:rPr>
              <a:t>for </a:t>
            </a:r>
            <a:r>
              <a:rPr lang="sv-SE" sz="1600" i="1" dirty="0" smtClean="0">
                <a:solidFill>
                  <a:srgbClr val="0070C0"/>
                </a:solidFill>
              </a:rPr>
              <a:t>n</a:t>
            </a:r>
            <a:r>
              <a:rPr lang="sv-SE" sz="1600" dirty="0" smtClean="0">
                <a:solidFill>
                  <a:srgbClr val="0070C0"/>
                </a:solidFill>
              </a:rPr>
              <a:t>=8</a:t>
            </a:r>
            <a:endParaRPr lang="sv-SE" sz="1600" dirty="0">
              <a:solidFill>
                <a:srgbClr val="0070C0"/>
              </a:solidFill>
              <a:latin typeface="+mn-lt"/>
            </a:endParaRPr>
          </a:p>
        </p:txBody>
      </p:sp>
      <p:grpSp>
        <p:nvGrpSpPr>
          <p:cNvPr id="112" name="Group 111"/>
          <p:cNvGrpSpPr/>
          <p:nvPr/>
        </p:nvGrpSpPr>
        <p:grpSpPr>
          <a:xfrm>
            <a:off x="1332234" y="2515455"/>
            <a:ext cx="7421697" cy="1518843"/>
            <a:chOff x="1419324" y="2950905"/>
            <a:chExt cx="7421697" cy="1518843"/>
          </a:xfrm>
        </p:grpSpPr>
        <p:sp>
          <p:nvSpPr>
            <p:cNvPr id="124" name="Oval 123"/>
            <p:cNvSpPr/>
            <p:nvPr/>
          </p:nvSpPr>
          <p:spPr>
            <a:xfrm>
              <a:off x="7628856" y="2950905"/>
              <a:ext cx="139137" cy="139137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26" name="Oval 125"/>
            <p:cNvSpPr/>
            <p:nvPr/>
          </p:nvSpPr>
          <p:spPr>
            <a:xfrm>
              <a:off x="8390646" y="2950905"/>
              <a:ext cx="139137" cy="139137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27" name="Oval 126"/>
            <p:cNvSpPr/>
            <p:nvPr/>
          </p:nvSpPr>
          <p:spPr>
            <a:xfrm>
              <a:off x="5560461" y="2950905"/>
              <a:ext cx="139137" cy="139137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28" name="Oval 127"/>
            <p:cNvSpPr/>
            <p:nvPr/>
          </p:nvSpPr>
          <p:spPr>
            <a:xfrm>
              <a:off x="6322251" y="2950905"/>
              <a:ext cx="139137" cy="139137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29" name="Oval 128"/>
            <p:cNvSpPr/>
            <p:nvPr/>
          </p:nvSpPr>
          <p:spPr>
            <a:xfrm>
              <a:off x="3479010" y="2950905"/>
              <a:ext cx="139137" cy="139137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32" name="Oval 131"/>
            <p:cNvSpPr/>
            <p:nvPr/>
          </p:nvSpPr>
          <p:spPr>
            <a:xfrm>
              <a:off x="4240800" y="2950905"/>
              <a:ext cx="139137" cy="139137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34" name="Oval 133"/>
            <p:cNvSpPr/>
            <p:nvPr/>
          </p:nvSpPr>
          <p:spPr>
            <a:xfrm>
              <a:off x="1419324" y="2950905"/>
              <a:ext cx="139137" cy="139137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37" name="Oval 136"/>
            <p:cNvSpPr/>
            <p:nvPr/>
          </p:nvSpPr>
          <p:spPr>
            <a:xfrm>
              <a:off x="2172405" y="2950905"/>
              <a:ext cx="139137" cy="139137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39" name="Oval 138"/>
            <p:cNvSpPr/>
            <p:nvPr/>
          </p:nvSpPr>
          <p:spPr>
            <a:xfrm>
              <a:off x="8701884" y="4330611"/>
              <a:ext cx="139137" cy="139137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349927" y="3033182"/>
            <a:ext cx="7071724" cy="1574818"/>
            <a:chOff x="1349927" y="3033182"/>
            <a:chExt cx="7071724" cy="1574818"/>
          </a:xfrm>
        </p:grpSpPr>
        <p:sp>
          <p:nvSpPr>
            <p:cNvPr id="141" name="Oval 140"/>
            <p:cNvSpPr>
              <a:spLocks noChangeAspect="1"/>
            </p:cNvSpPr>
            <p:nvPr/>
          </p:nvSpPr>
          <p:spPr>
            <a:xfrm>
              <a:off x="7542041" y="4004243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44" name="Oval 143"/>
            <p:cNvSpPr>
              <a:spLocks noChangeAspect="1"/>
            </p:cNvSpPr>
            <p:nvPr/>
          </p:nvSpPr>
          <p:spPr>
            <a:xfrm>
              <a:off x="8303831" y="4004243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45" name="Oval 144"/>
            <p:cNvSpPr>
              <a:spLocks noChangeAspect="1"/>
            </p:cNvSpPr>
            <p:nvPr/>
          </p:nvSpPr>
          <p:spPr>
            <a:xfrm>
              <a:off x="5491064" y="4004243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49" name="Oval 148"/>
            <p:cNvSpPr>
              <a:spLocks noChangeAspect="1"/>
            </p:cNvSpPr>
            <p:nvPr/>
          </p:nvSpPr>
          <p:spPr>
            <a:xfrm>
              <a:off x="6252854" y="4004243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52" name="Oval 151"/>
            <p:cNvSpPr>
              <a:spLocks noChangeAspect="1"/>
            </p:cNvSpPr>
            <p:nvPr/>
          </p:nvSpPr>
          <p:spPr>
            <a:xfrm>
              <a:off x="3400904" y="4004243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60" name="Oval 159"/>
            <p:cNvSpPr>
              <a:spLocks noChangeAspect="1"/>
            </p:cNvSpPr>
            <p:nvPr/>
          </p:nvSpPr>
          <p:spPr>
            <a:xfrm>
              <a:off x="4162694" y="4004243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63" name="Oval 162"/>
            <p:cNvSpPr>
              <a:spLocks noChangeAspect="1"/>
            </p:cNvSpPr>
            <p:nvPr/>
          </p:nvSpPr>
          <p:spPr>
            <a:xfrm>
              <a:off x="1349927" y="4004243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64" name="Oval 163"/>
            <p:cNvSpPr>
              <a:spLocks noChangeAspect="1"/>
            </p:cNvSpPr>
            <p:nvPr/>
          </p:nvSpPr>
          <p:spPr>
            <a:xfrm>
              <a:off x="2103008" y="4004243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65" name="Oval 164"/>
            <p:cNvSpPr>
              <a:spLocks noChangeAspect="1"/>
            </p:cNvSpPr>
            <p:nvPr/>
          </p:nvSpPr>
          <p:spPr>
            <a:xfrm>
              <a:off x="7542041" y="3033182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66" name="Oval 165"/>
            <p:cNvSpPr>
              <a:spLocks noChangeAspect="1"/>
            </p:cNvSpPr>
            <p:nvPr/>
          </p:nvSpPr>
          <p:spPr>
            <a:xfrm>
              <a:off x="8303831" y="3033182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67" name="Oval 166"/>
            <p:cNvSpPr>
              <a:spLocks noChangeAspect="1"/>
            </p:cNvSpPr>
            <p:nvPr/>
          </p:nvSpPr>
          <p:spPr>
            <a:xfrm>
              <a:off x="5491064" y="3033182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80" name="Oval 179"/>
            <p:cNvSpPr>
              <a:spLocks noChangeAspect="1"/>
            </p:cNvSpPr>
            <p:nvPr/>
          </p:nvSpPr>
          <p:spPr>
            <a:xfrm>
              <a:off x="6252854" y="3033182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93" name="Oval 192"/>
            <p:cNvSpPr>
              <a:spLocks noChangeAspect="1"/>
            </p:cNvSpPr>
            <p:nvPr/>
          </p:nvSpPr>
          <p:spPr>
            <a:xfrm>
              <a:off x="3400904" y="3033182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01" name="Oval 200"/>
            <p:cNvSpPr>
              <a:spLocks noChangeAspect="1"/>
            </p:cNvSpPr>
            <p:nvPr/>
          </p:nvSpPr>
          <p:spPr>
            <a:xfrm>
              <a:off x="4162694" y="3033182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06" name="Oval 205"/>
            <p:cNvSpPr>
              <a:spLocks noChangeAspect="1"/>
            </p:cNvSpPr>
            <p:nvPr/>
          </p:nvSpPr>
          <p:spPr>
            <a:xfrm>
              <a:off x="1349927" y="3033182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11" name="Oval 210"/>
            <p:cNvSpPr>
              <a:spLocks noChangeAspect="1"/>
            </p:cNvSpPr>
            <p:nvPr/>
          </p:nvSpPr>
          <p:spPr>
            <a:xfrm>
              <a:off x="2103008" y="3033182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12" name="Oval 211"/>
            <p:cNvSpPr>
              <a:spLocks noChangeAspect="1"/>
            </p:cNvSpPr>
            <p:nvPr/>
          </p:nvSpPr>
          <p:spPr>
            <a:xfrm>
              <a:off x="8313651" y="4500000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</p:grpSp>
      <p:sp>
        <p:nvSpPr>
          <p:cNvPr id="217" name="Oval 216"/>
          <p:cNvSpPr>
            <a:spLocks noChangeAspect="1"/>
          </p:cNvSpPr>
          <p:nvPr/>
        </p:nvSpPr>
        <p:spPr>
          <a:xfrm>
            <a:off x="8169807" y="4500000"/>
            <a:ext cx="108000" cy="108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22" name="Oval 221"/>
          <p:cNvSpPr>
            <a:spLocks noChangeAspect="1"/>
          </p:cNvSpPr>
          <p:nvPr/>
        </p:nvSpPr>
        <p:spPr>
          <a:xfrm>
            <a:off x="7881807" y="4500000"/>
            <a:ext cx="108000" cy="108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23" name="Oval 222"/>
          <p:cNvSpPr>
            <a:spLocks noChangeAspect="1"/>
          </p:cNvSpPr>
          <p:nvPr/>
        </p:nvSpPr>
        <p:spPr>
          <a:xfrm>
            <a:off x="8025807" y="4500000"/>
            <a:ext cx="108000" cy="108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3" name="Group 2"/>
          <p:cNvGrpSpPr/>
          <p:nvPr/>
        </p:nvGrpSpPr>
        <p:grpSpPr>
          <a:xfrm>
            <a:off x="1107145" y="2906128"/>
            <a:ext cx="6326241" cy="386360"/>
            <a:chOff x="1107145" y="2906128"/>
            <a:chExt cx="6326241" cy="386360"/>
          </a:xfrm>
        </p:grpSpPr>
        <p:cxnSp>
          <p:nvCxnSpPr>
            <p:cNvPr id="210" name="Straight Connector 209"/>
            <p:cNvCxnSpPr/>
            <p:nvPr/>
          </p:nvCxnSpPr>
          <p:spPr>
            <a:xfrm>
              <a:off x="1168009" y="2906128"/>
              <a:ext cx="0" cy="262688"/>
            </a:xfrm>
            <a:prstGeom prst="line">
              <a:avLst/>
            </a:prstGeom>
            <a:ln w="9525">
              <a:solidFill>
                <a:srgbClr val="0070C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>
              <a:off x="3215874" y="2906128"/>
              <a:ext cx="0" cy="262688"/>
            </a:xfrm>
            <a:prstGeom prst="line">
              <a:avLst/>
            </a:prstGeom>
            <a:ln w="9525">
              <a:solidFill>
                <a:srgbClr val="0070C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>
              <a:off x="5302149" y="2906128"/>
              <a:ext cx="0" cy="262688"/>
            </a:xfrm>
            <a:prstGeom prst="line">
              <a:avLst/>
            </a:prstGeom>
            <a:ln w="9525">
              <a:solidFill>
                <a:srgbClr val="0070C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>
              <a:off x="7374506" y="2906128"/>
              <a:ext cx="0" cy="262688"/>
            </a:xfrm>
            <a:prstGeom prst="line">
              <a:avLst/>
            </a:prstGeom>
            <a:ln w="9525">
              <a:solidFill>
                <a:srgbClr val="0070C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4" name="Oval 223"/>
            <p:cNvSpPr>
              <a:spLocks noChangeAspect="1"/>
            </p:cNvSpPr>
            <p:nvPr/>
          </p:nvSpPr>
          <p:spPr>
            <a:xfrm>
              <a:off x="7325386" y="318448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225" name="Oval 224"/>
            <p:cNvSpPr>
              <a:spLocks noChangeAspect="1"/>
            </p:cNvSpPr>
            <p:nvPr/>
          </p:nvSpPr>
          <p:spPr>
            <a:xfrm>
              <a:off x="5256991" y="318448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226" name="Oval 225"/>
            <p:cNvSpPr>
              <a:spLocks noChangeAspect="1"/>
            </p:cNvSpPr>
            <p:nvPr/>
          </p:nvSpPr>
          <p:spPr>
            <a:xfrm>
              <a:off x="3166831" y="318448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227" name="Oval 226"/>
            <p:cNvSpPr>
              <a:spLocks noChangeAspect="1"/>
            </p:cNvSpPr>
            <p:nvPr/>
          </p:nvSpPr>
          <p:spPr>
            <a:xfrm>
              <a:off x="1107145" y="318448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</p:grpSp>
      <p:sp>
        <p:nvSpPr>
          <p:cNvPr id="263" name="Oval 262"/>
          <p:cNvSpPr>
            <a:spLocks noChangeAspect="1"/>
          </p:cNvSpPr>
          <p:nvPr/>
        </p:nvSpPr>
        <p:spPr>
          <a:xfrm>
            <a:off x="7585098" y="4500000"/>
            <a:ext cx="108000" cy="108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64" name="Oval 263"/>
          <p:cNvSpPr>
            <a:spLocks noChangeAspect="1"/>
          </p:cNvSpPr>
          <p:nvPr/>
        </p:nvSpPr>
        <p:spPr>
          <a:xfrm>
            <a:off x="7729098" y="4500000"/>
            <a:ext cx="108000" cy="108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66" name="Oval 265"/>
          <p:cNvSpPr>
            <a:spLocks noChangeAspect="1"/>
          </p:cNvSpPr>
          <p:nvPr/>
        </p:nvSpPr>
        <p:spPr>
          <a:xfrm>
            <a:off x="7441098" y="4500000"/>
            <a:ext cx="108000" cy="108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02" name="Oval 301"/>
          <p:cNvSpPr>
            <a:spLocks noChangeAspect="1"/>
          </p:cNvSpPr>
          <p:nvPr/>
        </p:nvSpPr>
        <p:spPr>
          <a:xfrm>
            <a:off x="6102568" y="4501066"/>
            <a:ext cx="108000" cy="108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03" name="Oval 302"/>
          <p:cNvSpPr>
            <a:spLocks noChangeAspect="1"/>
          </p:cNvSpPr>
          <p:nvPr/>
        </p:nvSpPr>
        <p:spPr>
          <a:xfrm>
            <a:off x="5814568" y="4501066"/>
            <a:ext cx="108000" cy="108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04" name="Oval 303"/>
          <p:cNvSpPr>
            <a:spLocks noChangeAspect="1"/>
          </p:cNvSpPr>
          <p:nvPr/>
        </p:nvSpPr>
        <p:spPr>
          <a:xfrm>
            <a:off x="5958568" y="4501066"/>
            <a:ext cx="108000" cy="108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05" name="Oval 304"/>
          <p:cNvSpPr>
            <a:spLocks noChangeAspect="1"/>
          </p:cNvSpPr>
          <p:nvPr/>
        </p:nvSpPr>
        <p:spPr>
          <a:xfrm>
            <a:off x="5526568" y="4501066"/>
            <a:ext cx="108000" cy="108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06" name="Oval 305"/>
          <p:cNvSpPr>
            <a:spLocks noChangeAspect="1"/>
          </p:cNvSpPr>
          <p:nvPr/>
        </p:nvSpPr>
        <p:spPr>
          <a:xfrm>
            <a:off x="5670568" y="4501066"/>
            <a:ext cx="108000" cy="108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07" name="Oval 306"/>
          <p:cNvSpPr>
            <a:spLocks noChangeAspect="1"/>
          </p:cNvSpPr>
          <p:nvPr/>
        </p:nvSpPr>
        <p:spPr>
          <a:xfrm>
            <a:off x="5382568" y="4501066"/>
            <a:ext cx="108000" cy="108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08" name="Oval 307"/>
          <p:cNvSpPr>
            <a:spLocks noChangeAspect="1"/>
          </p:cNvSpPr>
          <p:nvPr/>
        </p:nvSpPr>
        <p:spPr>
          <a:xfrm>
            <a:off x="6246568" y="4500000"/>
            <a:ext cx="108000" cy="108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10" name="Oval 309"/>
          <p:cNvSpPr>
            <a:spLocks noChangeAspect="1"/>
          </p:cNvSpPr>
          <p:nvPr/>
        </p:nvSpPr>
        <p:spPr>
          <a:xfrm>
            <a:off x="4017600" y="4501066"/>
            <a:ext cx="108000" cy="108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11" name="Oval 310"/>
          <p:cNvSpPr>
            <a:spLocks noChangeAspect="1"/>
          </p:cNvSpPr>
          <p:nvPr/>
        </p:nvSpPr>
        <p:spPr>
          <a:xfrm>
            <a:off x="3729600" y="4501066"/>
            <a:ext cx="108000" cy="108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12" name="Oval 311"/>
          <p:cNvSpPr>
            <a:spLocks noChangeAspect="1"/>
          </p:cNvSpPr>
          <p:nvPr/>
        </p:nvSpPr>
        <p:spPr>
          <a:xfrm>
            <a:off x="3873600" y="4501066"/>
            <a:ext cx="108000" cy="108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13" name="Oval 312"/>
          <p:cNvSpPr>
            <a:spLocks noChangeAspect="1"/>
          </p:cNvSpPr>
          <p:nvPr/>
        </p:nvSpPr>
        <p:spPr>
          <a:xfrm>
            <a:off x="3441600" y="4501066"/>
            <a:ext cx="108000" cy="108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14" name="Oval 313"/>
          <p:cNvSpPr>
            <a:spLocks noChangeAspect="1"/>
          </p:cNvSpPr>
          <p:nvPr/>
        </p:nvSpPr>
        <p:spPr>
          <a:xfrm>
            <a:off x="3585600" y="4501066"/>
            <a:ext cx="108000" cy="108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15" name="Oval 314"/>
          <p:cNvSpPr>
            <a:spLocks noChangeAspect="1"/>
          </p:cNvSpPr>
          <p:nvPr/>
        </p:nvSpPr>
        <p:spPr>
          <a:xfrm>
            <a:off x="3297600" y="4501066"/>
            <a:ext cx="108000" cy="108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16" name="Oval 315"/>
          <p:cNvSpPr>
            <a:spLocks noChangeAspect="1"/>
          </p:cNvSpPr>
          <p:nvPr/>
        </p:nvSpPr>
        <p:spPr>
          <a:xfrm>
            <a:off x="4161600" y="4500000"/>
            <a:ext cx="108000" cy="108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18" name="Oval 317"/>
          <p:cNvSpPr>
            <a:spLocks noChangeAspect="1"/>
          </p:cNvSpPr>
          <p:nvPr/>
        </p:nvSpPr>
        <p:spPr>
          <a:xfrm>
            <a:off x="1958400" y="4501066"/>
            <a:ext cx="108000" cy="108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19" name="Oval 318"/>
          <p:cNvSpPr>
            <a:spLocks noChangeAspect="1"/>
          </p:cNvSpPr>
          <p:nvPr/>
        </p:nvSpPr>
        <p:spPr>
          <a:xfrm>
            <a:off x="1670400" y="4501066"/>
            <a:ext cx="108000" cy="108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20" name="Oval 319"/>
          <p:cNvSpPr>
            <a:spLocks noChangeAspect="1"/>
          </p:cNvSpPr>
          <p:nvPr/>
        </p:nvSpPr>
        <p:spPr>
          <a:xfrm>
            <a:off x="1814400" y="4501066"/>
            <a:ext cx="108000" cy="108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21" name="Oval 320"/>
          <p:cNvSpPr>
            <a:spLocks noChangeAspect="1"/>
          </p:cNvSpPr>
          <p:nvPr/>
        </p:nvSpPr>
        <p:spPr>
          <a:xfrm>
            <a:off x="1382400" y="4501066"/>
            <a:ext cx="108000" cy="108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22" name="Oval 321"/>
          <p:cNvSpPr>
            <a:spLocks noChangeAspect="1"/>
          </p:cNvSpPr>
          <p:nvPr/>
        </p:nvSpPr>
        <p:spPr>
          <a:xfrm>
            <a:off x="1526400" y="4501066"/>
            <a:ext cx="108000" cy="108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23" name="Oval 322"/>
          <p:cNvSpPr>
            <a:spLocks noChangeAspect="1"/>
          </p:cNvSpPr>
          <p:nvPr/>
        </p:nvSpPr>
        <p:spPr>
          <a:xfrm>
            <a:off x="1238400" y="4501066"/>
            <a:ext cx="108000" cy="108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24" name="Oval 323"/>
          <p:cNvSpPr>
            <a:spLocks noChangeAspect="1"/>
          </p:cNvSpPr>
          <p:nvPr/>
        </p:nvSpPr>
        <p:spPr>
          <a:xfrm>
            <a:off x="2102400" y="4500000"/>
            <a:ext cx="108000" cy="108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27" name="Oval 326"/>
          <p:cNvSpPr>
            <a:spLocks noChangeAspect="1"/>
          </p:cNvSpPr>
          <p:nvPr/>
        </p:nvSpPr>
        <p:spPr>
          <a:xfrm>
            <a:off x="6581857" y="3912135"/>
            <a:ext cx="108000" cy="108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28" name="Oval 327"/>
          <p:cNvSpPr>
            <a:spLocks noChangeAspect="1"/>
          </p:cNvSpPr>
          <p:nvPr/>
        </p:nvSpPr>
        <p:spPr>
          <a:xfrm>
            <a:off x="4491873" y="3912135"/>
            <a:ext cx="108000" cy="108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29" name="Oval 328"/>
          <p:cNvSpPr>
            <a:spLocks noChangeAspect="1"/>
          </p:cNvSpPr>
          <p:nvPr/>
        </p:nvSpPr>
        <p:spPr>
          <a:xfrm>
            <a:off x="2435750" y="3912135"/>
            <a:ext cx="108000" cy="108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30" name="Oval 329"/>
          <p:cNvSpPr/>
          <p:nvPr/>
        </p:nvSpPr>
        <p:spPr>
          <a:xfrm>
            <a:off x="7924707" y="4818978"/>
            <a:ext cx="139137" cy="139137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31" name="Oval 330"/>
          <p:cNvSpPr/>
          <p:nvPr/>
        </p:nvSpPr>
        <p:spPr>
          <a:xfrm>
            <a:off x="5856312" y="4827687"/>
            <a:ext cx="139137" cy="139137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32" name="Oval 331"/>
          <p:cNvSpPr/>
          <p:nvPr/>
        </p:nvSpPr>
        <p:spPr>
          <a:xfrm>
            <a:off x="3774861" y="4827687"/>
            <a:ext cx="139137" cy="139137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33" name="Oval 332"/>
          <p:cNvSpPr/>
          <p:nvPr/>
        </p:nvSpPr>
        <p:spPr>
          <a:xfrm>
            <a:off x="1723884" y="4827687"/>
            <a:ext cx="139137" cy="139137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34" name="Oval 333"/>
          <p:cNvSpPr>
            <a:spLocks noChangeAspect="1"/>
          </p:cNvSpPr>
          <p:nvPr/>
        </p:nvSpPr>
        <p:spPr>
          <a:xfrm>
            <a:off x="300485" y="3250907"/>
            <a:ext cx="108000" cy="108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3663537"/>
              </p:ext>
            </p:extLst>
          </p:nvPr>
        </p:nvGraphicFramePr>
        <p:xfrm>
          <a:off x="2457450" y="5794375"/>
          <a:ext cx="4227513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395" name="Equation" r:id="rId3" imgW="2743200" imgH="253800" progId="Equation.DSMT4">
                  <p:embed/>
                </p:oleObj>
              </mc:Choice>
              <mc:Fallback>
                <p:oleObj name="Equation" r:id="rId3" imgW="2743200" imgH="2538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7450" y="5794375"/>
                        <a:ext cx="4227513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35" name="Group 334"/>
          <p:cNvGrpSpPr/>
          <p:nvPr/>
        </p:nvGrpSpPr>
        <p:grpSpPr>
          <a:xfrm>
            <a:off x="8477633" y="2915064"/>
            <a:ext cx="583972" cy="338554"/>
            <a:chOff x="8277326" y="3359223"/>
            <a:chExt cx="583972" cy="338554"/>
          </a:xfrm>
        </p:grpSpPr>
        <p:cxnSp>
          <p:nvCxnSpPr>
            <p:cNvPr id="336" name="Straight Connector 335"/>
            <p:cNvCxnSpPr/>
            <p:nvPr/>
          </p:nvCxnSpPr>
          <p:spPr>
            <a:xfrm flipH="1">
              <a:off x="8277326" y="3528500"/>
              <a:ext cx="271810" cy="0"/>
            </a:xfrm>
            <a:prstGeom prst="line">
              <a:avLst/>
            </a:prstGeom>
            <a:ln w="9525">
              <a:solidFill>
                <a:srgbClr val="0070C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7" name="TextBox 336"/>
            <p:cNvSpPr txBox="1"/>
            <p:nvPr/>
          </p:nvSpPr>
          <p:spPr>
            <a:xfrm>
              <a:off x="8466638" y="3359223"/>
              <a:ext cx="39466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i="1" dirty="0" smtClean="0">
                  <a:latin typeface="+mn-lt"/>
                </a:rPr>
                <a:t>t</a:t>
              </a:r>
              <a:r>
                <a:rPr lang="sv-SE" sz="1600" i="1" baseline="-25000" dirty="0" smtClean="0">
                  <a:latin typeface="+mn-lt"/>
                </a:rPr>
                <a:t>pg</a:t>
              </a:r>
              <a:endParaRPr lang="sv-SE" sz="1600" i="1" dirty="0">
                <a:latin typeface="+mn-lt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649419" y="2746882"/>
            <a:ext cx="6766179" cy="338554"/>
            <a:chOff x="649419" y="2746882"/>
            <a:chExt cx="6766179" cy="338554"/>
          </a:xfrm>
        </p:grpSpPr>
        <p:sp>
          <p:nvSpPr>
            <p:cNvPr id="338" name="TextBox 337"/>
            <p:cNvSpPr txBox="1"/>
            <p:nvPr/>
          </p:nvSpPr>
          <p:spPr>
            <a:xfrm>
              <a:off x="6867050" y="2746882"/>
              <a:ext cx="5485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i="1" dirty="0">
                  <a:latin typeface="+mn-lt"/>
                </a:rPr>
                <a:t>t</a:t>
              </a:r>
              <a:r>
                <a:rPr lang="sv-SE" sz="1600" i="1" baseline="-25000" dirty="0" smtClean="0">
                  <a:latin typeface="+mn-lt"/>
                </a:rPr>
                <a:t>pg(n)</a:t>
              </a:r>
              <a:endParaRPr lang="sv-SE" sz="1600" i="1" dirty="0">
                <a:latin typeface="+mn-lt"/>
              </a:endParaRPr>
            </a:p>
          </p:txBody>
        </p:sp>
        <p:sp>
          <p:nvSpPr>
            <p:cNvPr id="339" name="TextBox 338"/>
            <p:cNvSpPr txBox="1"/>
            <p:nvPr/>
          </p:nvSpPr>
          <p:spPr>
            <a:xfrm>
              <a:off x="4799265" y="2746882"/>
              <a:ext cx="5485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i="1" dirty="0">
                  <a:latin typeface="+mn-lt"/>
                </a:rPr>
                <a:t>t</a:t>
              </a:r>
              <a:r>
                <a:rPr lang="sv-SE" sz="1600" i="1" baseline="-25000" dirty="0" smtClean="0">
                  <a:latin typeface="+mn-lt"/>
                </a:rPr>
                <a:t>pg(n)</a:t>
              </a:r>
              <a:endParaRPr lang="sv-SE" sz="1600" i="1" dirty="0">
                <a:latin typeface="+mn-lt"/>
              </a:endParaRPr>
            </a:p>
          </p:txBody>
        </p:sp>
        <p:sp>
          <p:nvSpPr>
            <p:cNvPr id="340" name="TextBox 339"/>
            <p:cNvSpPr txBox="1"/>
            <p:nvPr/>
          </p:nvSpPr>
          <p:spPr>
            <a:xfrm>
              <a:off x="2717204" y="2746882"/>
              <a:ext cx="5485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i="1" dirty="0">
                  <a:latin typeface="+mn-lt"/>
                </a:rPr>
                <a:t>t</a:t>
              </a:r>
              <a:r>
                <a:rPr lang="sv-SE" sz="1600" i="1" baseline="-25000" dirty="0" smtClean="0">
                  <a:latin typeface="+mn-lt"/>
                </a:rPr>
                <a:t>pg(n)</a:t>
              </a:r>
              <a:endParaRPr lang="sv-SE" sz="1600" i="1" dirty="0">
                <a:latin typeface="+mn-lt"/>
              </a:endParaRPr>
            </a:p>
          </p:txBody>
        </p:sp>
        <p:sp>
          <p:nvSpPr>
            <p:cNvPr id="341" name="TextBox 340"/>
            <p:cNvSpPr txBox="1"/>
            <p:nvPr/>
          </p:nvSpPr>
          <p:spPr>
            <a:xfrm>
              <a:off x="649419" y="2746882"/>
              <a:ext cx="5485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i="1" dirty="0">
                  <a:latin typeface="+mn-lt"/>
                </a:rPr>
                <a:t>t</a:t>
              </a:r>
              <a:r>
                <a:rPr lang="sv-SE" sz="1600" i="1" baseline="-25000" dirty="0" smtClean="0">
                  <a:latin typeface="+mn-lt"/>
                </a:rPr>
                <a:t>pg(n)</a:t>
              </a:r>
              <a:endParaRPr lang="sv-SE" sz="1600" i="1" dirty="0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3266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7" grpId="0" animBg="1"/>
      <p:bldP spid="222" grpId="0" animBg="1"/>
      <p:bldP spid="223" grpId="0" animBg="1"/>
      <p:bldP spid="263" grpId="0" animBg="1"/>
      <p:bldP spid="264" grpId="0" animBg="1"/>
      <p:bldP spid="266" grpId="0" animBg="1"/>
      <p:bldP spid="302" grpId="0" animBg="1"/>
      <p:bldP spid="303" grpId="0" animBg="1"/>
      <p:bldP spid="304" grpId="0" animBg="1"/>
      <p:bldP spid="305" grpId="0" animBg="1"/>
      <p:bldP spid="306" grpId="0" animBg="1"/>
      <p:bldP spid="307" grpId="0" animBg="1"/>
      <p:bldP spid="308" grpId="0" animBg="1"/>
      <p:bldP spid="310" grpId="0" animBg="1"/>
      <p:bldP spid="311" grpId="0" animBg="1"/>
      <p:bldP spid="312" grpId="0" animBg="1"/>
      <p:bldP spid="313" grpId="0" animBg="1"/>
      <p:bldP spid="314" grpId="0" animBg="1"/>
      <p:bldP spid="315" grpId="0" animBg="1"/>
      <p:bldP spid="316" grpId="0" animBg="1"/>
      <p:bldP spid="318" grpId="0" animBg="1"/>
      <p:bldP spid="319" grpId="0" animBg="1"/>
      <p:bldP spid="320" grpId="0" animBg="1"/>
      <p:bldP spid="321" grpId="0" animBg="1"/>
      <p:bldP spid="322" grpId="0" animBg="1"/>
      <p:bldP spid="323" grpId="0" animBg="1"/>
      <p:bldP spid="324" grpId="0" animBg="1"/>
      <p:bldP spid="327" grpId="0" animBg="1"/>
      <p:bldP spid="328" grpId="0" animBg="1"/>
      <p:bldP spid="329" grpId="0" animBg="1"/>
      <p:bldP spid="330" grpId="0" animBg="1"/>
      <p:bldP spid="331" grpId="0" animBg="1"/>
      <p:bldP spid="332" grpId="0" animBg="1"/>
      <p:bldP spid="333" grpId="0" animBg="1"/>
      <p:bldP spid="33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Carry-lookahead adder timing</a:t>
            </a:r>
            <a:endParaRPr lang="sv-S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October 2017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Integrated Circuit Design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52F0C-4AC5-4050-9EBA-5E783D39DD34}" type="slidenum">
              <a:rPr lang="en-US" smtClean="0"/>
              <a:t>7</a:t>
            </a:fld>
            <a:endParaRPr lang="en-US"/>
          </a:p>
        </p:txBody>
      </p:sp>
      <p:grpSp>
        <p:nvGrpSpPr>
          <p:cNvPr id="205" name="Group 204"/>
          <p:cNvGrpSpPr/>
          <p:nvPr/>
        </p:nvGrpSpPr>
        <p:grpSpPr>
          <a:xfrm>
            <a:off x="1436409" y="1292983"/>
            <a:ext cx="5679872" cy="5037193"/>
            <a:chOff x="1889277" y="1292983"/>
            <a:chExt cx="5679872" cy="5037193"/>
          </a:xfrm>
        </p:grpSpPr>
        <p:grpSp>
          <p:nvGrpSpPr>
            <p:cNvPr id="127" name="Group 126"/>
            <p:cNvGrpSpPr/>
            <p:nvPr/>
          </p:nvGrpSpPr>
          <p:grpSpPr>
            <a:xfrm>
              <a:off x="2190155" y="1511458"/>
              <a:ext cx="5068029" cy="4680336"/>
              <a:chOff x="1926771" y="1511458"/>
              <a:chExt cx="5068029" cy="2190658"/>
            </a:xfrm>
          </p:grpSpPr>
          <p:cxnSp>
            <p:nvCxnSpPr>
              <p:cNvPr id="6" name="Straight Connector 5"/>
              <p:cNvCxnSpPr/>
              <p:nvPr/>
            </p:nvCxnSpPr>
            <p:spPr>
              <a:xfrm>
                <a:off x="1926771" y="1511459"/>
                <a:ext cx="0" cy="216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2242451" y="1511459"/>
                <a:ext cx="0" cy="216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>
                <a:off x="2876400" y="1511459"/>
                <a:ext cx="0" cy="216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3510000" y="1511459"/>
                <a:ext cx="0" cy="216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4143600" y="1511459"/>
                <a:ext cx="0" cy="216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4777200" y="1511459"/>
                <a:ext cx="0" cy="216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5410800" y="1511459"/>
                <a:ext cx="0" cy="216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>
                <a:off x="6044400" y="1511459"/>
                <a:ext cx="0" cy="216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2559600" y="1511459"/>
                <a:ext cx="0" cy="216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3826800" y="1511459"/>
                <a:ext cx="0" cy="216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5094000" y="1511459"/>
                <a:ext cx="0" cy="216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>
                <a:off x="6361200" y="1511459"/>
                <a:ext cx="0" cy="216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>
                <a:off x="6678000" y="1511459"/>
                <a:ext cx="0" cy="216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3192028" y="1511458"/>
                <a:ext cx="0" cy="216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4460400" y="1542117"/>
                <a:ext cx="0" cy="215999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5727600" y="1526787"/>
                <a:ext cx="0" cy="215999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6994800" y="1519123"/>
                <a:ext cx="0" cy="215999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6" name="Rectangle 25"/>
            <p:cNvSpPr/>
            <p:nvPr/>
          </p:nvSpPr>
          <p:spPr>
            <a:xfrm>
              <a:off x="2108513" y="1936019"/>
              <a:ext cx="155121" cy="15512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2746670" y="1936019"/>
              <a:ext cx="155121" cy="15512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4013455" y="1936019"/>
              <a:ext cx="155121" cy="15512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4641420" y="1936019"/>
              <a:ext cx="155121" cy="15512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280278" y="1936019"/>
              <a:ext cx="155121" cy="15512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5917070" y="1936019"/>
              <a:ext cx="155121" cy="15512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547063" y="1936019"/>
              <a:ext cx="155121" cy="15512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2115274" y="2374172"/>
              <a:ext cx="155121" cy="15512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3382059" y="2374172"/>
              <a:ext cx="155121" cy="15512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4641420" y="2374172"/>
              <a:ext cx="155121" cy="15512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5917070" y="2374172"/>
              <a:ext cx="155121" cy="15512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grpSp>
          <p:nvGrpSpPr>
            <p:cNvPr id="38" name="Group 37"/>
            <p:cNvGrpSpPr/>
            <p:nvPr/>
          </p:nvGrpSpPr>
          <p:grpSpPr>
            <a:xfrm>
              <a:off x="2181798" y="1846019"/>
              <a:ext cx="324000" cy="180000"/>
              <a:chOff x="1910250" y="2645034"/>
              <a:chExt cx="324000" cy="180000"/>
            </a:xfrm>
          </p:grpSpPr>
          <p:cxnSp>
            <p:nvCxnSpPr>
              <p:cNvPr id="39" name="Straight Connector 38"/>
              <p:cNvCxnSpPr>
                <a:cxnSpLocks noChangeAspect="1"/>
              </p:cNvCxnSpPr>
              <p:nvPr/>
            </p:nvCxnSpPr>
            <p:spPr>
              <a:xfrm flipH="1">
                <a:off x="1910250" y="2645034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>
                <a:cxnSpLocks/>
              </p:cNvCxnSpPr>
              <p:nvPr/>
            </p:nvCxnSpPr>
            <p:spPr>
              <a:xfrm flipH="1">
                <a:off x="2090250" y="2645034"/>
                <a:ext cx="14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" name="Group 40"/>
            <p:cNvGrpSpPr/>
            <p:nvPr/>
          </p:nvGrpSpPr>
          <p:grpSpPr>
            <a:xfrm>
              <a:off x="2811791" y="1846019"/>
              <a:ext cx="324000" cy="180000"/>
              <a:chOff x="2540243" y="2645034"/>
              <a:chExt cx="324000" cy="180000"/>
            </a:xfrm>
          </p:grpSpPr>
          <p:cxnSp>
            <p:nvCxnSpPr>
              <p:cNvPr id="42" name="Straight Connector 41"/>
              <p:cNvCxnSpPr>
                <a:cxnSpLocks noChangeAspect="1"/>
              </p:cNvCxnSpPr>
              <p:nvPr/>
            </p:nvCxnSpPr>
            <p:spPr>
              <a:xfrm flipH="1">
                <a:off x="2540243" y="2645034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>
                <a:cxnSpLocks/>
              </p:cNvCxnSpPr>
              <p:nvPr/>
            </p:nvCxnSpPr>
            <p:spPr>
              <a:xfrm flipH="1">
                <a:off x="2720243" y="2645034"/>
                <a:ext cx="14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1" name="Group 130"/>
            <p:cNvGrpSpPr/>
            <p:nvPr/>
          </p:nvGrpSpPr>
          <p:grpSpPr>
            <a:xfrm>
              <a:off x="3375298" y="1846019"/>
              <a:ext cx="383853" cy="245121"/>
              <a:chOff x="3111914" y="1846019"/>
              <a:chExt cx="383853" cy="245121"/>
            </a:xfrm>
          </p:grpSpPr>
          <p:sp>
            <p:nvSpPr>
              <p:cNvPr id="28" name="Rectangle 27"/>
              <p:cNvSpPr/>
              <p:nvPr/>
            </p:nvSpPr>
            <p:spPr>
              <a:xfrm>
                <a:off x="3111914" y="1936019"/>
                <a:ext cx="155121" cy="155121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grpSp>
            <p:nvGrpSpPr>
              <p:cNvPr id="44" name="Group 43"/>
              <p:cNvGrpSpPr/>
              <p:nvPr/>
            </p:nvGrpSpPr>
            <p:grpSpPr>
              <a:xfrm>
                <a:off x="3171767" y="1846019"/>
                <a:ext cx="324000" cy="180000"/>
                <a:chOff x="3171767" y="2645034"/>
                <a:chExt cx="324000" cy="180000"/>
              </a:xfrm>
            </p:grpSpPr>
            <p:cxnSp>
              <p:nvCxnSpPr>
                <p:cNvPr id="45" name="Straight Connector 44"/>
                <p:cNvCxnSpPr>
                  <a:cxnSpLocks noChangeAspect="1"/>
                </p:cNvCxnSpPr>
                <p:nvPr/>
              </p:nvCxnSpPr>
              <p:spPr>
                <a:xfrm flipH="1">
                  <a:off x="3171767" y="2645034"/>
                  <a:ext cx="180000" cy="1800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/>
                <p:cNvCxnSpPr>
                  <a:cxnSpLocks/>
                </p:cNvCxnSpPr>
                <p:nvPr/>
              </p:nvCxnSpPr>
              <p:spPr>
                <a:xfrm flipH="1">
                  <a:off x="3351767" y="2645034"/>
                  <a:ext cx="1440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47" name="Group 46"/>
            <p:cNvGrpSpPr/>
            <p:nvPr/>
          </p:nvGrpSpPr>
          <p:grpSpPr>
            <a:xfrm>
              <a:off x="4073308" y="1846019"/>
              <a:ext cx="324000" cy="180000"/>
              <a:chOff x="3801760" y="2645034"/>
              <a:chExt cx="324000" cy="180000"/>
            </a:xfrm>
          </p:grpSpPr>
          <p:cxnSp>
            <p:nvCxnSpPr>
              <p:cNvPr id="48" name="Straight Connector 47"/>
              <p:cNvCxnSpPr>
                <a:cxnSpLocks noChangeAspect="1"/>
              </p:cNvCxnSpPr>
              <p:nvPr/>
            </p:nvCxnSpPr>
            <p:spPr>
              <a:xfrm flipH="1">
                <a:off x="3801760" y="2645034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>
                <a:cxnSpLocks/>
              </p:cNvCxnSpPr>
              <p:nvPr/>
            </p:nvCxnSpPr>
            <p:spPr>
              <a:xfrm flipH="1">
                <a:off x="3981760" y="2645034"/>
                <a:ext cx="14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0" name="Group 49"/>
            <p:cNvGrpSpPr/>
            <p:nvPr/>
          </p:nvGrpSpPr>
          <p:grpSpPr>
            <a:xfrm>
              <a:off x="4702943" y="1846019"/>
              <a:ext cx="324000" cy="180000"/>
              <a:chOff x="4423231" y="2645034"/>
              <a:chExt cx="324000" cy="180000"/>
            </a:xfrm>
          </p:grpSpPr>
          <p:cxnSp>
            <p:nvCxnSpPr>
              <p:cNvPr id="51" name="Straight Connector 50"/>
              <p:cNvCxnSpPr>
                <a:cxnSpLocks noChangeAspect="1"/>
              </p:cNvCxnSpPr>
              <p:nvPr/>
            </p:nvCxnSpPr>
            <p:spPr>
              <a:xfrm flipH="1">
                <a:off x="4423231" y="2645034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>
                <a:cxnSpLocks/>
              </p:cNvCxnSpPr>
              <p:nvPr/>
            </p:nvCxnSpPr>
            <p:spPr>
              <a:xfrm flipH="1">
                <a:off x="4603231" y="2645034"/>
                <a:ext cx="14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3" name="Group 52"/>
            <p:cNvGrpSpPr/>
            <p:nvPr/>
          </p:nvGrpSpPr>
          <p:grpSpPr>
            <a:xfrm>
              <a:off x="5349264" y="1846019"/>
              <a:ext cx="324000" cy="180000"/>
              <a:chOff x="5053224" y="2645034"/>
              <a:chExt cx="324000" cy="180000"/>
            </a:xfrm>
          </p:grpSpPr>
          <p:cxnSp>
            <p:nvCxnSpPr>
              <p:cNvPr id="54" name="Straight Connector 53"/>
              <p:cNvCxnSpPr>
                <a:cxnSpLocks noChangeAspect="1"/>
              </p:cNvCxnSpPr>
              <p:nvPr/>
            </p:nvCxnSpPr>
            <p:spPr>
              <a:xfrm flipH="1">
                <a:off x="5053224" y="2645034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>
                <a:cxnSpLocks/>
              </p:cNvCxnSpPr>
              <p:nvPr/>
            </p:nvCxnSpPr>
            <p:spPr>
              <a:xfrm flipH="1">
                <a:off x="5233224" y="2645034"/>
                <a:ext cx="14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6" name="Group 55"/>
            <p:cNvGrpSpPr/>
            <p:nvPr/>
          </p:nvGrpSpPr>
          <p:grpSpPr>
            <a:xfrm>
              <a:off x="5980788" y="1846019"/>
              <a:ext cx="324000" cy="180000"/>
              <a:chOff x="5684748" y="2645034"/>
              <a:chExt cx="324000" cy="180000"/>
            </a:xfrm>
          </p:grpSpPr>
          <p:cxnSp>
            <p:nvCxnSpPr>
              <p:cNvPr id="57" name="Straight Connector 56"/>
              <p:cNvCxnSpPr>
                <a:cxnSpLocks noChangeAspect="1"/>
              </p:cNvCxnSpPr>
              <p:nvPr/>
            </p:nvCxnSpPr>
            <p:spPr>
              <a:xfrm flipH="1">
                <a:off x="5684748" y="2645034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>
                <a:cxnSpLocks/>
              </p:cNvCxnSpPr>
              <p:nvPr/>
            </p:nvCxnSpPr>
            <p:spPr>
              <a:xfrm flipH="1">
                <a:off x="5864748" y="2645034"/>
                <a:ext cx="14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2" name="Group 61"/>
            <p:cNvGrpSpPr/>
            <p:nvPr/>
          </p:nvGrpSpPr>
          <p:grpSpPr>
            <a:xfrm>
              <a:off x="6611085" y="1846019"/>
              <a:ext cx="324000" cy="180000"/>
              <a:chOff x="5684748" y="2645034"/>
              <a:chExt cx="324000" cy="180000"/>
            </a:xfrm>
          </p:grpSpPr>
          <p:cxnSp>
            <p:nvCxnSpPr>
              <p:cNvPr id="63" name="Straight Connector 62"/>
              <p:cNvCxnSpPr>
                <a:cxnSpLocks noChangeAspect="1"/>
              </p:cNvCxnSpPr>
              <p:nvPr/>
            </p:nvCxnSpPr>
            <p:spPr>
              <a:xfrm flipH="1">
                <a:off x="5684748" y="2645034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>
                <a:cxnSpLocks/>
              </p:cNvCxnSpPr>
              <p:nvPr/>
            </p:nvCxnSpPr>
            <p:spPr>
              <a:xfrm flipH="1">
                <a:off x="5864748" y="2645034"/>
                <a:ext cx="14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5" name="Group 64"/>
            <p:cNvGrpSpPr/>
            <p:nvPr/>
          </p:nvGrpSpPr>
          <p:grpSpPr>
            <a:xfrm>
              <a:off x="2178027" y="2271732"/>
              <a:ext cx="648000" cy="180000"/>
              <a:chOff x="1914643" y="3111567"/>
              <a:chExt cx="648000" cy="180000"/>
            </a:xfrm>
          </p:grpSpPr>
          <p:cxnSp>
            <p:nvCxnSpPr>
              <p:cNvPr id="66" name="Straight Connector 65"/>
              <p:cNvCxnSpPr>
                <a:cxnSpLocks noChangeAspect="1"/>
              </p:cNvCxnSpPr>
              <p:nvPr/>
            </p:nvCxnSpPr>
            <p:spPr>
              <a:xfrm flipH="1">
                <a:off x="1914643" y="3111567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>
                <a:cxnSpLocks/>
              </p:cNvCxnSpPr>
              <p:nvPr/>
            </p:nvCxnSpPr>
            <p:spPr>
              <a:xfrm flipH="1">
                <a:off x="2094643" y="3111567"/>
                <a:ext cx="468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8" name="Group 67"/>
            <p:cNvGrpSpPr/>
            <p:nvPr/>
          </p:nvGrpSpPr>
          <p:grpSpPr>
            <a:xfrm>
              <a:off x="3439544" y="2271732"/>
              <a:ext cx="648000" cy="180000"/>
              <a:chOff x="3176160" y="3111567"/>
              <a:chExt cx="648000" cy="180000"/>
            </a:xfrm>
          </p:grpSpPr>
          <p:cxnSp>
            <p:nvCxnSpPr>
              <p:cNvPr id="69" name="Straight Connector 68"/>
              <p:cNvCxnSpPr>
                <a:cxnSpLocks noChangeAspect="1"/>
              </p:cNvCxnSpPr>
              <p:nvPr/>
            </p:nvCxnSpPr>
            <p:spPr>
              <a:xfrm flipH="1">
                <a:off x="3176160" y="3111567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>
                <a:cxnSpLocks/>
              </p:cNvCxnSpPr>
              <p:nvPr/>
            </p:nvCxnSpPr>
            <p:spPr>
              <a:xfrm flipH="1">
                <a:off x="3356160" y="3111567"/>
                <a:ext cx="468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1" name="Group 70"/>
            <p:cNvGrpSpPr/>
            <p:nvPr/>
          </p:nvGrpSpPr>
          <p:grpSpPr>
            <a:xfrm>
              <a:off x="4707336" y="2271732"/>
              <a:ext cx="648000" cy="180000"/>
              <a:chOff x="4427624" y="3111567"/>
              <a:chExt cx="648000" cy="180000"/>
            </a:xfrm>
          </p:grpSpPr>
          <p:cxnSp>
            <p:nvCxnSpPr>
              <p:cNvPr id="72" name="Straight Connector 71"/>
              <p:cNvCxnSpPr>
                <a:cxnSpLocks noChangeAspect="1"/>
              </p:cNvCxnSpPr>
              <p:nvPr/>
            </p:nvCxnSpPr>
            <p:spPr>
              <a:xfrm flipH="1">
                <a:off x="4427624" y="3111567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>
                <a:cxnSpLocks/>
              </p:cNvCxnSpPr>
              <p:nvPr/>
            </p:nvCxnSpPr>
            <p:spPr>
              <a:xfrm flipH="1">
                <a:off x="4607624" y="3111567"/>
                <a:ext cx="468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4" name="Group 73"/>
            <p:cNvGrpSpPr/>
            <p:nvPr/>
          </p:nvGrpSpPr>
          <p:grpSpPr>
            <a:xfrm>
              <a:off x="5968853" y="2271732"/>
              <a:ext cx="648000" cy="180000"/>
              <a:chOff x="5689141" y="3111567"/>
              <a:chExt cx="648000" cy="180000"/>
            </a:xfrm>
          </p:grpSpPr>
          <p:cxnSp>
            <p:nvCxnSpPr>
              <p:cNvPr id="75" name="Straight Connector 74"/>
              <p:cNvCxnSpPr>
                <a:cxnSpLocks noChangeAspect="1"/>
              </p:cNvCxnSpPr>
              <p:nvPr/>
            </p:nvCxnSpPr>
            <p:spPr>
              <a:xfrm flipH="1">
                <a:off x="5689141" y="3111567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>
                <a:cxnSpLocks/>
              </p:cNvCxnSpPr>
              <p:nvPr/>
            </p:nvCxnSpPr>
            <p:spPr>
              <a:xfrm flipH="1">
                <a:off x="5869141" y="3111567"/>
                <a:ext cx="468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7" name="Rectangle 76"/>
            <p:cNvSpPr/>
            <p:nvPr/>
          </p:nvSpPr>
          <p:spPr>
            <a:xfrm>
              <a:off x="4641420" y="2818739"/>
              <a:ext cx="155121" cy="15512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grpSp>
          <p:nvGrpSpPr>
            <p:cNvPr id="78" name="Group 77"/>
            <p:cNvGrpSpPr/>
            <p:nvPr/>
          </p:nvGrpSpPr>
          <p:grpSpPr>
            <a:xfrm>
              <a:off x="4709781" y="2703445"/>
              <a:ext cx="1278000" cy="180000"/>
              <a:chOff x="4427624" y="3111567"/>
              <a:chExt cx="1278000" cy="180000"/>
            </a:xfrm>
          </p:grpSpPr>
          <p:cxnSp>
            <p:nvCxnSpPr>
              <p:cNvPr id="79" name="Straight Connector 78"/>
              <p:cNvCxnSpPr>
                <a:cxnSpLocks noChangeAspect="1"/>
              </p:cNvCxnSpPr>
              <p:nvPr/>
            </p:nvCxnSpPr>
            <p:spPr>
              <a:xfrm flipH="1">
                <a:off x="4427624" y="3111567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>
                <a:cxnSpLocks/>
              </p:cNvCxnSpPr>
              <p:nvPr/>
            </p:nvCxnSpPr>
            <p:spPr>
              <a:xfrm flipH="1">
                <a:off x="4607624" y="3111567"/>
                <a:ext cx="1098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1" name="Rectangle 80"/>
            <p:cNvSpPr/>
            <p:nvPr/>
          </p:nvSpPr>
          <p:spPr>
            <a:xfrm>
              <a:off x="2107864" y="2818739"/>
              <a:ext cx="155121" cy="15512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grpSp>
          <p:nvGrpSpPr>
            <p:cNvPr id="82" name="Group 81"/>
            <p:cNvGrpSpPr/>
            <p:nvPr/>
          </p:nvGrpSpPr>
          <p:grpSpPr>
            <a:xfrm>
              <a:off x="2176225" y="2700729"/>
              <a:ext cx="1278000" cy="180000"/>
              <a:chOff x="4427624" y="3111567"/>
              <a:chExt cx="1278000" cy="180000"/>
            </a:xfrm>
          </p:grpSpPr>
          <p:cxnSp>
            <p:nvCxnSpPr>
              <p:cNvPr id="83" name="Straight Connector 82"/>
              <p:cNvCxnSpPr>
                <a:cxnSpLocks noChangeAspect="1"/>
              </p:cNvCxnSpPr>
              <p:nvPr/>
            </p:nvCxnSpPr>
            <p:spPr>
              <a:xfrm flipH="1">
                <a:off x="4427624" y="3111567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>
                <a:cxnSpLocks/>
              </p:cNvCxnSpPr>
              <p:nvPr/>
            </p:nvCxnSpPr>
            <p:spPr>
              <a:xfrm flipH="1">
                <a:off x="4607624" y="3111567"/>
                <a:ext cx="1098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5" name="Rectangle 84"/>
            <p:cNvSpPr/>
            <p:nvPr/>
          </p:nvSpPr>
          <p:spPr>
            <a:xfrm>
              <a:off x="2107864" y="3561069"/>
              <a:ext cx="155121" cy="15512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grpSp>
          <p:nvGrpSpPr>
            <p:cNvPr id="87" name="Group 86"/>
            <p:cNvGrpSpPr/>
            <p:nvPr/>
          </p:nvGrpSpPr>
          <p:grpSpPr>
            <a:xfrm>
              <a:off x="2190108" y="3453069"/>
              <a:ext cx="2541840" cy="180000"/>
              <a:chOff x="4435788" y="3468636"/>
              <a:chExt cx="2541840" cy="180000"/>
            </a:xfrm>
          </p:grpSpPr>
          <p:cxnSp>
            <p:nvCxnSpPr>
              <p:cNvPr id="88" name="Straight Connector 87"/>
              <p:cNvCxnSpPr>
                <a:cxnSpLocks noChangeAspect="1"/>
              </p:cNvCxnSpPr>
              <p:nvPr/>
            </p:nvCxnSpPr>
            <p:spPr>
              <a:xfrm flipH="1">
                <a:off x="4435788" y="3468636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>
                <a:cxnSpLocks/>
              </p:cNvCxnSpPr>
              <p:nvPr/>
            </p:nvCxnSpPr>
            <p:spPr>
              <a:xfrm flipH="1">
                <a:off x="4607624" y="3468636"/>
                <a:ext cx="237000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3" name="TextBox 122"/>
            <p:cNvSpPr txBox="1"/>
            <p:nvPr/>
          </p:nvSpPr>
          <p:spPr>
            <a:xfrm>
              <a:off x="1889277" y="6053177"/>
              <a:ext cx="5679872" cy="27699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Ins="36000" rtlCol="0">
              <a:spAutoFit/>
            </a:bodyPr>
            <a:lstStyle/>
            <a:p>
              <a:r>
                <a:rPr lang="sv-SE" sz="1200" dirty="0" smtClean="0">
                  <a:latin typeface="+mn-lt"/>
                </a:rPr>
                <a:t> 16:0  15:0  14:0 13:0 12:0 11:0  10:0  9:0   8:0   7:0    6:0     5:0   4:0   3:0    2:0  1:0    0:0</a:t>
              </a:r>
              <a:endParaRPr lang="sv-SE" sz="1200" dirty="0">
                <a:latin typeface="+mn-lt"/>
              </a:endParaRPr>
            </a:p>
          </p:txBody>
        </p:sp>
        <p:sp>
          <p:nvSpPr>
            <p:cNvPr id="124" name="Rectangle 123"/>
            <p:cNvSpPr/>
            <p:nvPr/>
          </p:nvSpPr>
          <p:spPr>
            <a:xfrm>
              <a:off x="4641420" y="3204000"/>
              <a:ext cx="155121" cy="15512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1945227" y="1292983"/>
              <a:ext cx="5527221" cy="3385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Ins="36000" rtlCol="0">
              <a:spAutoFit/>
            </a:bodyPr>
            <a:lstStyle/>
            <a:p>
              <a:r>
                <a:rPr lang="sv-SE" sz="1600" dirty="0" smtClean="0">
                  <a:latin typeface="+mn-lt"/>
                </a:rPr>
                <a:t>16   15   14   13  12  11  10    9    8     7     6     5    4     3     2    1    0</a:t>
              </a:r>
              <a:endParaRPr lang="sv-SE" sz="1600" dirty="0">
                <a:latin typeface="+mn-lt"/>
              </a:endParaRPr>
            </a:p>
          </p:txBody>
        </p:sp>
        <p:grpSp>
          <p:nvGrpSpPr>
            <p:cNvPr id="128" name="Group 127"/>
            <p:cNvGrpSpPr/>
            <p:nvPr/>
          </p:nvGrpSpPr>
          <p:grpSpPr>
            <a:xfrm>
              <a:off x="4716344" y="3096000"/>
              <a:ext cx="2541840" cy="180000"/>
              <a:chOff x="4435788" y="3111567"/>
              <a:chExt cx="2541840" cy="180000"/>
            </a:xfrm>
          </p:grpSpPr>
          <p:cxnSp>
            <p:nvCxnSpPr>
              <p:cNvPr id="129" name="Straight Connector 128"/>
              <p:cNvCxnSpPr>
                <a:cxnSpLocks noChangeAspect="1"/>
              </p:cNvCxnSpPr>
              <p:nvPr/>
            </p:nvCxnSpPr>
            <p:spPr>
              <a:xfrm flipH="1">
                <a:off x="4435788" y="3111567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/>
              <p:cNvCxnSpPr>
                <a:cxnSpLocks/>
              </p:cNvCxnSpPr>
              <p:nvPr/>
            </p:nvCxnSpPr>
            <p:spPr>
              <a:xfrm flipH="1">
                <a:off x="4607624" y="3111567"/>
                <a:ext cx="237000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8" name="Group 177"/>
            <p:cNvGrpSpPr/>
            <p:nvPr/>
          </p:nvGrpSpPr>
          <p:grpSpPr>
            <a:xfrm>
              <a:off x="4967291" y="3096000"/>
              <a:ext cx="2148069" cy="2396412"/>
              <a:chOff x="4703907" y="3096000"/>
              <a:chExt cx="2148069" cy="2396412"/>
            </a:xfrm>
          </p:grpSpPr>
          <p:cxnSp>
            <p:nvCxnSpPr>
              <p:cNvPr id="98" name="Straight Connector 97"/>
              <p:cNvCxnSpPr>
                <a:cxnSpLocks noChangeAspect="1"/>
              </p:cNvCxnSpPr>
              <p:nvPr/>
            </p:nvCxnSpPr>
            <p:spPr>
              <a:xfrm flipH="1">
                <a:off x="6671976" y="3096000"/>
                <a:ext cx="180000" cy="180000"/>
              </a:xfrm>
              <a:prstGeom prst="line">
                <a:avLst/>
              </a:prstGeom>
              <a:solidFill>
                <a:srgbClr val="7F7F7F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Connector 150"/>
              <p:cNvCxnSpPr>
                <a:cxnSpLocks noChangeAspect="1"/>
              </p:cNvCxnSpPr>
              <p:nvPr/>
            </p:nvCxnSpPr>
            <p:spPr>
              <a:xfrm flipH="1">
                <a:off x="5710514" y="4176000"/>
                <a:ext cx="180000" cy="180000"/>
              </a:xfrm>
              <a:prstGeom prst="line">
                <a:avLst/>
              </a:prstGeom>
              <a:solidFill>
                <a:srgbClr val="7F7F7F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" name="Straight Connector 151"/>
              <p:cNvCxnSpPr>
                <a:cxnSpLocks/>
              </p:cNvCxnSpPr>
              <p:nvPr/>
            </p:nvCxnSpPr>
            <p:spPr>
              <a:xfrm flipH="1">
                <a:off x="5890514" y="4176000"/>
                <a:ext cx="158400" cy="0"/>
              </a:xfrm>
              <a:prstGeom prst="line">
                <a:avLst/>
              </a:prstGeom>
              <a:solidFill>
                <a:srgbClr val="7F7F7F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Straight Connector 155"/>
              <p:cNvCxnSpPr>
                <a:cxnSpLocks noChangeAspect="1"/>
              </p:cNvCxnSpPr>
              <p:nvPr/>
            </p:nvCxnSpPr>
            <p:spPr>
              <a:xfrm flipH="1">
                <a:off x="5407246" y="4536000"/>
                <a:ext cx="180000" cy="180000"/>
              </a:xfrm>
              <a:prstGeom prst="line">
                <a:avLst/>
              </a:prstGeom>
              <a:solidFill>
                <a:srgbClr val="7F7F7F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Straight Connector 156"/>
              <p:cNvCxnSpPr>
                <a:cxnSpLocks/>
              </p:cNvCxnSpPr>
              <p:nvPr/>
            </p:nvCxnSpPr>
            <p:spPr>
              <a:xfrm flipH="1">
                <a:off x="5587246" y="4536000"/>
                <a:ext cx="144000" cy="0"/>
              </a:xfrm>
              <a:prstGeom prst="line">
                <a:avLst/>
              </a:prstGeom>
              <a:solidFill>
                <a:srgbClr val="7F7F7F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1" name="Straight Connector 160"/>
              <p:cNvCxnSpPr>
                <a:cxnSpLocks noChangeAspect="1"/>
              </p:cNvCxnSpPr>
              <p:nvPr/>
            </p:nvCxnSpPr>
            <p:spPr>
              <a:xfrm flipH="1">
                <a:off x="5077993" y="4896000"/>
                <a:ext cx="180000" cy="180000"/>
              </a:xfrm>
              <a:prstGeom prst="line">
                <a:avLst/>
              </a:prstGeom>
              <a:solidFill>
                <a:srgbClr val="7F7F7F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Straight Connector 161"/>
              <p:cNvCxnSpPr>
                <a:cxnSpLocks/>
              </p:cNvCxnSpPr>
              <p:nvPr/>
            </p:nvCxnSpPr>
            <p:spPr>
              <a:xfrm flipH="1">
                <a:off x="5257993" y="4896000"/>
                <a:ext cx="158400" cy="0"/>
              </a:xfrm>
              <a:prstGeom prst="line">
                <a:avLst/>
              </a:prstGeom>
              <a:solidFill>
                <a:srgbClr val="7F7F7F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Straight Connector 165"/>
              <p:cNvCxnSpPr>
                <a:cxnSpLocks noChangeAspect="1"/>
              </p:cNvCxnSpPr>
              <p:nvPr/>
            </p:nvCxnSpPr>
            <p:spPr>
              <a:xfrm flipH="1">
                <a:off x="4763760" y="5256000"/>
                <a:ext cx="180000" cy="180000"/>
              </a:xfrm>
              <a:prstGeom prst="line">
                <a:avLst/>
              </a:prstGeom>
              <a:solidFill>
                <a:srgbClr val="7F7F7F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Straight Connector 166"/>
              <p:cNvCxnSpPr>
                <a:cxnSpLocks/>
              </p:cNvCxnSpPr>
              <p:nvPr/>
            </p:nvCxnSpPr>
            <p:spPr>
              <a:xfrm flipH="1">
                <a:off x="4943760" y="5256000"/>
                <a:ext cx="158400" cy="0"/>
              </a:xfrm>
              <a:prstGeom prst="line">
                <a:avLst/>
              </a:prstGeom>
              <a:solidFill>
                <a:srgbClr val="7F7F7F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/>
              <p:cNvCxnSpPr>
                <a:cxnSpLocks noChangeAspect="1"/>
              </p:cNvCxnSpPr>
              <p:nvPr/>
            </p:nvCxnSpPr>
            <p:spPr>
              <a:xfrm flipH="1">
                <a:off x="6354000" y="3456000"/>
                <a:ext cx="180000" cy="180000"/>
              </a:xfrm>
              <a:prstGeom prst="line">
                <a:avLst/>
              </a:prstGeom>
              <a:solidFill>
                <a:srgbClr val="7F7F7F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/>
              <p:cNvCxnSpPr>
                <a:cxnSpLocks/>
              </p:cNvCxnSpPr>
              <p:nvPr/>
            </p:nvCxnSpPr>
            <p:spPr>
              <a:xfrm flipH="1">
                <a:off x="6534000" y="3456000"/>
                <a:ext cx="144000" cy="0"/>
              </a:xfrm>
              <a:prstGeom prst="line">
                <a:avLst/>
              </a:prstGeom>
              <a:solidFill>
                <a:srgbClr val="7F7F7F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45" name="Group 144"/>
              <p:cNvGrpSpPr/>
              <p:nvPr/>
            </p:nvGrpSpPr>
            <p:grpSpPr>
              <a:xfrm>
                <a:off x="6024747" y="3816000"/>
                <a:ext cx="338400" cy="180000"/>
                <a:chOff x="3171767" y="2645034"/>
                <a:chExt cx="338400" cy="180000"/>
              </a:xfrm>
              <a:solidFill>
                <a:srgbClr val="7F7F7F"/>
              </a:solidFill>
            </p:grpSpPr>
            <p:cxnSp>
              <p:nvCxnSpPr>
                <p:cNvPr id="146" name="Straight Connector 145"/>
                <p:cNvCxnSpPr>
                  <a:cxnSpLocks noChangeAspect="1"/>
                </p:cNvCxnSpPr>
                <p:nvPr/>
              </p:nvCxnSpPr>
              <p:spPr>
                <a:xfrm flipH="1">
                  <a:off x="3171767" y="2645034"/>
                  <a:ext cx="180000" cy="180000"/>
                </a:xfrm>
                <a:prstGeom prst="lin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7" name="Straight Connector 146"/>
                <p:cNvCxnSpPr>
                  <a:cxnSpLocks/>
                </p:cNvCxnSpPr>
                <p:nvPr/>
              </p:nvCxnSpPr>
              <p:spPr>
                <a:xfrm flipH="1">
                  <a:off x="3351767" y="2645034"/>
                  <a:ext cx="158400" cy="0"/>
                </a:xfrm>
                <a:prstGeom prst="lin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96" name="Rectangle 95"/>
              <p:cNvSpPr/>
              <p:nvPr/>
            </p:nvSpPr>
            <p:spPr>
              <a:xfrm>
                <a:off x="6612029" y="3201156"/>
                <a:ext cx="155121" cy="155121"/>
              </a:xfrm>
              <a:prstGeom prst="rect">
                <a:avLst/>
              </a:prstGeom>
              <a:solidFill>
                <a:srgbClr val="7F7F7F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49" name="Rectangle 148"/>
              <p:cNvSpPr/>
              <p:nvPr/>
            </p:nvSpPr>
            <p:spPr>
              <a:xfrm>
                <a:off x="5650661" y="4257291"/>
                <a:ext cx="155121" cy="155121"/>
              </a:xfrm>
              <a:prstGeom prst="rect">
                <a:avLst/>
              </a:prstGeom>
              <a:solidFill>
                <a:srgbClr val="7F7F7F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54" name="Rectangle 153"/>
              <p:cNvSpPr/>
              <p:nvPr/>
            </p:nvSpPr>
            <p:spPr>
              <a:xfrm>
                <a:off x="5347393" y="4617291"/>
                <a:ext cx="155121" cy="155121"/>
              </a:xfrm>
              <a:prstGeom prst="rect">
                <a:avLst/>
              </a:prstGeom>
              <a:solidFill>
                <a:srgbClr val="7F7F7F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59" name="Rectangle 158"/>
              <p:cNvSpPr/>
              <p:nvPr/>
            </p:nvSpPr>
            <p:spPr>
              <a:xfrm>
                <a:off x="5018140" y="4977291"/>
                <a:ext cx="155121" cy="155121"/>
              </a:xfrm>
              <a:prstGeom prst="rect">
                <a:avLst/>
              </a:prstGeom>
              <a:solidFill>
                <a:srgbClr val="7F7F7F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64" name="Rectangle 163"/>
              <p:cNvSpPr/>
              <p:nvPr/>
            </p:nvSpPr>
            <p:spPr>
              <a:xfrm>
                <a:off x="4703907" y="5337291"/>
                <a:ext cx="155121" cy="155121"/>
              </a:xfrm>
              <a:prstGeom prst="rect">
                <a:avLst/>
              </a:prstGeom>
              <a:solidFill>
                <a:srgbClr val="7F7F7F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34" name="Rectangle 133"/>
              <p:cNvSpPr/>
              <p:nvPr/>
            </p:nvSpPr>
            <p:spPr>
              <a:xfrm>
                <a:off x="6294147" y="3537291"/>
                <a:ext cx="155121" cy="155121"/>
              </a:xfrm>
              <a:prstGeom prst="rect">
                <a:avLst/>
              </a:prstGeom>
              <a:solidFill>
                <a:srgbClr val="7F7F7F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44" name="Rectangle 143"/>
              <p:cNvSpPr/>
              <p:nvPr/>
            </p:nvSpPr>
            <p:spPr>
              <a:xfrm>
                <a:off x="5964894" y="3897291"/>
                <a:ext cx="155121" cy="155121"/>
              </a:xfrm>
              <a:prstGeom prst="rect">
                <a:avLst/>
              </a:prstGeom>
              <a:solidFill>
                <a:srgbClr val="7F7F7F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grpSp>
          <p:nvGrpSpPr>
            <p:cNvPr id="202" name="Group 201"/>
            <p:cNvGrpSpPr/>
            <p:nvPr/>
          </p:nvGrpSpPr>
          <p:grpSpPr>
            <a:xfrm>
              <a:off x="2420419" y="3456000"/>
              <a:ext cx="2300778" cy="2396412"/>
              <a:chOff x="2157035" y="3456000"/>
              <a:chExt cx="2300778" cy="2396412"/>
            </a:xfrm>
          </p:grpSpPr>
          <p:cxnSp>
            <p:nvCxnSpPr>
              <p:cNvPr id="180" name="Straight Connector 179"/>
              <p:cNvCxnSpPr>
                <a:cxnSpLocks noChangeAspect="1"/>
              </p:cNvCxnSpPr>
              <p:nvPr/>
            </p:nvCxnSpPr>
            <p:spPr>
              <a:xfrm flipH="1">
                <a:off x="4133813" y="3456000"/>
                <a:ext cx="180000" cy="180000"/>
              </a:xfrm>
              <a:prstGeom prst="line">
                <a:avLst/>
              </a:prstGeom>
              <a:solidFill>
                <a:srgbClr val="7F7F7F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Straight Connector 180"/>
              <p:cNvCxnSpPr>
                <a:cxnSpLocks noChangeAspect="1"/>
              </p:cNvCxnSpPr>
              <p:nvPr/>
            </p:nvCxnSpPr>
            <p:spPr>
              <a:xfrm flipH="1">
                <a:off x="3163642" y="4536000"/>
                <a:ext cx="180000" cy="180000"/>
              </a:xfrm>
              <a:prstGeom prst="line">
                <a:avLst/>
              </a:prstGeom>
              <a:solidFill>
                <a:srgbClr val="7F7F7F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/>
              <p:cNvCxnSpPr>
                <a:cxnSpLocks/>
              </p:cNvCxnSpPr>
              <p:nvPr/>
            </p:nvCxnSpPr>
            <p:spPr>
              <a:xfrm flipH="1">
                <a:off x="3343642" y="4536000"/>
                <a:ext cx="158400" cy="0"/>
              </a:xfrm>
              <a:prstGeom prst="line">
                <a:avLst/>
              </a:prstGeom>
              <a:solidFill>
                <a:srgbClr val="7F7F7F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Straight Connector 182"/>
              <p:cNvCxnSpPr>
                <a:cxnSpLocks noChangeAspect="1"/>
              </p:cNvCxnSpPr>
              <p:nvPr/>
            </p:nvCxnSpPr>
            <p:spPr>
              <a:xfrm flipH="1">
                <a:off x="2860374" y="4896000"/>
                <a:ext cx="180000" cy="180000"/>
              </a:xfrm>
              <a:prstGeom prst="line">
                <a:avLst/>
              </a:prstGeom>
              <a:solidFill>
                <a:srgbClr val="7F7F7F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Straight Connector 183"/>
              <p:cNvCxnSpPr>
                <a:cxnSpLocks/>
              </p:cNvCxnSpPr>
              <p:nvPr/>
            </p:nvCxnSpPr>
            <p:spPr>
              <a:xfrm flipH="1">
                <a:off x="3040374" y="4896000"/>
                <a:ext cx="144000" cy="0"/>
              </a:xfrm>
              <a:prstGeom prst="line">
                <a:avLst/>
              </a:prstGeom>
              <a:solidFill>
                <a:srgbClr val="7F7F7F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" name="Straight Connector 184"/>
              <p:cNvCxnSpPr>
                <a:cxnSpLocks noChangeAspect="1"/>
              </p:cNvCxnSpPr>
              <p:nvPr/>
            </p:nvCxnSpPr>
            <p:spPr>
              <a:xfrm flipH="1">
                <a:off x="2531121" y="5256000"/>
                <a:ext cx="180000" cy="180000"/>
              </a:xfrm>
              <a:prstGeom prst="line">
                <a:avLst/>
              </a:prstGeom>
              <a:solidFill>
                <a:srgbClr val="7F7F7F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6" name="Straight Connector 185"/>
              <p:cNvCxnSpPr>
                <a:cxnSpLocks/>
              </p:cNvCxnSpPr>
              <p:nvPr/>
            </p:nvCxnSpPr>
            <p:spPr>
              <a:xfrm flipH="1">
                <a:off x="2711121" y="5256000"/>
                <a:ext cx="158400" cy="0"/>
              </a:xfrm>
              <a:prstGeom prst="line">
                <a:avLst/>
              </a:prstGeom>
              <a:solidFill>
                <a:srgbClr val="7F7F7F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Straight Connector 186"/>
              <p:cNvCxnSpPr>
                <a:cxnSpLocks noChangeAspect="1"/>
              </p:cNvCxnSpPr>
              <p:nvPr/>
            </p:nvCxnSpPr>
            <p:spPr>
              <a:xfrm flipH="1">
                <a:off x="2216888" y="5616000"/>
                <a:ext cx="180000" cy="180000"/>
              </a:xfrm>
              <a:prstGeom prst="line">
                <a:avLst/>
              </a:prstGeom>
              <a:solidFill>
                <a:srgbClr val="7F7F7F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Straight Connector 187"/>
              <p:cNvCxnSpPr>
                <a:cxnSpLocks/>
              </p:cNvCxnSpPr>
              <p:nvPr/>
            </p:nvCxnSpPr>
            <p:spPr>
              <a:xfrm flipH="1">
                <a:off x="2396888" y="5616000"/>
                <a:ext cx="158400" cy="0"/>
              </a:xfrm>
              <a:prstGeom prst="line">
                <a:avLst/>
              </a:prstGeom>
              <a:solidFill>
                <a:srgbClr val="7F7F7F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Connector 188"/>
              <p:cNvCxnSpPr>
                <a:cxnSpLocks noChangeAspect="1"/>
              </p:cNvCxnSpPr>
              <p:nvPr/>
            </p:nvCxnSpPr>
            <p:spPr>
              <a:xfrm flipH="1">
                <a:off x="3815837" y="3816000"/>
                <a:ext cx="180000" cy="180000"/>
              </a:xfrm>
              <a:prstGeom prst="line">
                <a:avLst/>
              </a:prstGeom>
              <a:solidFill>
                <a:srgbClr val="7F7F7F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Straight Connector 189"/>
              <p:cNvCxnSpPr>
                <a:cxnSpLocks/>
              </p:cNvCxnSpPr>
              <p:nvPr/>
            </p:nvCxnSpPr>
            <p:spPr>
              <a:xfrm flipH="1">
                <a:off x="3995837" y="3816000"/>
                <a:ext cx="144000" cy="0"/>
              </a:xfrm>
              <a:prstGeom prst="line">
                <a:avLst/>
              </a:prstGeom>
              <a:solidFill>
                <a:srgbClr val="7F7F7F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91" name="Group 190"/>
              <p:cNvGrpSpPr/>
              <p:nvPr/>
            </p:nvGrpSpPr>
            <p:grpSpPr>
              <a:xfrm>
                <a:off x="3477875" y="4176000"/>
                <a:ext cx="338400" cy="180000"/>
                <a:chOff x="3171767" y="2645034"/>
                <a:chExt cx="338400" cy="180000"/>
              </a:xfrm>
              <a:solidFill>
                <a:srgbClr val="7F7F7F"/>
              </a:solidFill>
            </p:grpSpPr>
            <p:cxnSp>
              <p:nvCxnSpPr>
                <p:cNvPr id="199" name="Straight Connector 198"/>
                <p:cNvCxnSpPr>
                  <a:cxnSpLocks noChangeAspect="1"/>
                </p:cNvCxnSpPr>
                <p:nvPr/>
              </p:nvCxnSpPr>
              <p:spPr>
                <a:xfrm flipH="1">
                  <a:off x="3171767" y="2645034"/>
                  <a:ext cx="180000" cy="180000"/>
                </a:xfrm>
                <a:prstGeom prst="lin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0" name="Straight Connector 199"/>
                <p:cNvCxnSpPr>
                  <a:cxnSpLocks/>
                </p:cNvCxnSpPr>
                <p:nvPr/>
              </p:nvCxnSpPr>
              <p:spPr>
                <a:xfrm flipH="1">
                  <a:off x="3351767" y="2645034"/>
                  <a:ext cx="158400" cy="0"/>
                </a:xfrm>
                <a:prstGeom prst="lin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92" name="Rectangle 191"/>
              <p:cNvSpPr/>
              <p:nvPr/>
            </p:nvSpPr>
            <p:spPr>
              <a:xfrm>
                <a:off x="4065157" y="3561156"/>
                <a:ext cx="155121" cy="155121"/>
              </a:xfrm>
              <a:prstGeom prst="rect">
                <a:avLst/>
              </a:prstGeom>
              <a:solidFill>
                <a:srgbClr val="7F7F7F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93" name="Rectangle 192"/>
              <p:cNvSpPr/>
              <p:nvPr/>
            </p:nvSpPr>
            <p:spPr>
              <a:xfrm>
                <a:off x="3103789" y="4617291"/>
                <a:ext cx="155121" cy="155121"/>
              </a:xfrm>
              <a:prstGeom prst="rect">
                <a:avLst/>
              </a:prstGeom>
              <a:solidFill>
                <a:srgbClr val="7F7F7F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94" name="Rectangle 193"/>
              <p:cNvSpPr/>
              <p:nvPr/>
            </p:nvSpPr>
            <p:spPr>
              <a:xfrm>
                <a:off x="2800521" y="4977291"/>
                <a:ext cx="155121" cy="155121"/>
              </a:xfrm>
              <a:prstGeom prst="rect">
                <a:avLst/>
              </a:prstGeom>
              <a:solidFill>
                <a:srgbClr val="7F7F7F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95" name="Rectangle 194"/>
              <p:cNvSpPr/>
              <p:nvPr/>
            </p:nvSpPr>
            <p:spPr>
              <a:xfrm>
                <a:off x="2471268" y="5337291"/>
                <a:ext cx="155121" cy="155121"/>
              </a:xfrm>
              <a:prstGeom prst="rect">
                <a:avLst/>
              </a:prstGeom>
              <a:solidFill>
                <a:srgbClr val="7F7F7F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96" name="Rectangle 195"/>
              <p:cNvSpPr/>
              <p:nvPr/>
            </p:nvSpPr>
            <p:spPr>
              <a:xfrm>
                <a:off x="2157035" y="5697291"/>
                <a:ext cx="155121" cy="155121"/>
              </a:xfrm>
              <a:prstGeom prst="rect">
                <a:avLst/>
              </a:prstGeom>
              <a:solidFill>
                <a:srgbClr val="7F7F7F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97" name="Rectangle 196"/>
              <p:cNvSpPr/>
              <p:nvPr/>
            </p:nvSpPr>
            <p:spPr>
              <a:xfrm>
                <a:off x="3747275" y="3897291"/>
                <a:ext cx="155121" cy="155121"/>
              </a:xfrm>
              <a:prstGeom prst="rect">
                <a:avLst/>
              </a:prstGeom>
              <a:solidFill>
                <a:srgbClr val="7F7F7F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98" name="Rectangle 197"/>
              <p:cNvSpPr/>
              <p:nvPr/>
            </p:nvSpPr>
            <p:spPr>
              <a:xfrm>
                <a:off x="3418022" y="4257291"/>
                <a:ext cx="155121" cy="155121"/>
              </a:xfrm>
              <a:prstGeom prst="rect">
                <a:avLst/>
              </a:prstGeom>
              <a:solidFill>
                <a:srgbClr val="7F7F7F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cxnSp>
            <p:nvCxnSpPr>
              <p:cNvPr id="201" name="Straight Connector 200"/>
              <p:cNvCxnSpPr>
                <a:cxnSpLocks/>
              </p:cNvCxnSpPr>
              <p:nvPr/>
            </p:nvCxnSpPr>
            <p:spPr>
              <a:xfrm flipH="1">
                <a:off x="4313813" y="3456000"/>
                <a:ext cx="144000" cy="0"/>
              </a:xfrm>
              <a:prstGeom prst="line">
                <a:avLst/>
              </a:prstGeom>
              <a:solidFill>
                <a:srgbClr val="7F7F7F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04" name="Straight Connector 203"/>
            <p:cNvCxnSpPr>
              <a:cxnSpLocks/>
            </p:cNvCxnSpPr>
            <p:nvPr/>
          </p:nvCxnSpPr>
          <p:spPr>
            <a:xfrm flipH="1">
              <a:off x="2047225" y="3813069"/>
              <a:ext cx="144000" cy="0"/>
            </a:xfrm>
            <a:prstGeom prst="line">
              <a:avLst/>
            </a:prstGeom>
            <a:solidFill>
              <a:srgbClr val="7F7F7F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440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6604" y="2187090"/>
            <a:ext cx="1914525" cy="97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35665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Binary</a:t>
            </a:r>
            <a:r>
              <a:rPr lang="sv-SE" dirty="0" smtClean="0"/>
              <a:t> </a:t>
            </a:r>
            <a:r>
              <a:rPr lang="sv-SE" dirty="0" err="1" smtClean="0"/>
              <a:t>trees</a:t>
            </a:r>
            <a:endParaRPr lang="sv-S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October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Integrated Circuit Design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52F0C-4AC5-4050-9EBA-5E783D39DD34}" type="slidenum">
              <a:rPr lang="en-US" smtClean="0"/>
              <a:t>8</a:t>
            </a:fld>
            <a:endParaRPr lang="en-US"/>
          </a:p>
        </p:txBody>
      </p:sp>
      <p:grpSp>
        <p:nvGrpSpPr>
          <p:cNvPr id="166" name="Group 165"/>
          <p:cNvGrpSpPr/>
          <p:nvPr/>
        </p:nvGrpSpPr>
        <p:grpSpPr>
          <a:xfrm>
            <a:off x="4487247" y="2951414"/>
            <a:ext cx="4003998" cy="2270693"/>
            <a:chOff x="4085181" y="2951414"/>
            <a:chExt cx="4003998" cy="2270693"/>
          </a:xfrm>
        </p:grpSpPr>
        <p:cxnSp>
          <p:nvCxnSpPr>
            <p:cNvPr id="9" name="Line 2174"/>
            <p:cNvCxnSpPr>
              <a:cxnSpLocks noChangeAspect="1" noChangeShapeType="1"/>
            </p:cNvCxnSpPr>
            <p:nvPr/>
          </p:nvCxnSpPr>
          <p:spPr bwMode="auto">
            <a:xfrm flipH="1" flipV="1">
              <a:off x="7338387" y="3390897"/>
              <a:ext cx="486000" cy="52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" name="Line 2175"/>
            <p:cNvCxnSpPr>
              <a:cxnSpLocks noChangeAspect="1" noChangeShapeType="1"/>
            </p:cNvCxnSpPr>
            <p:nvPr/>
          </p:nvCxnSpPr>
          <p:spPr bwMode="auto">
            <a:xfrm flipH="1" flipV="1">
              <a:off x="7338385" y="3570021"/>
              <a:ext cx="648000" cy="70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" name="Line 2174"/>
            <p:cNvCxnSpPr>
              <a:cxnSpLocks noChangeAspect="1" noChangeShapeType="1"/>
            </p:cNvCxnSpPr>
            <p:nvPr/>
          </p:nvCxnSpPr>
          <p:spPr bwMode="auto">
            <a:xfrm flipH="1" flipV="1">
              <a:off x="6363175" y="3390897"/>
              <a:ext cx="486000" cy="52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" name="Line 2175"/>
            <p:cNvCxnSpPr>
              <a:cxnSpLocks noChangeAspect="1" noChangeShapeType="1"/>
            </p:cNvCxnSpPr>
            <p:nvPr/>
          </p:nvCxnSpPr>
          <p:spPr bwMode="auto">
            <a:xfrm flipH="1" flipV="1">
              <a:off x="6363173" y="3570021"/>
              <a:ext cx="648000" cy="70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13" name="Group 12"/>
            <p:cNvGrpSpPr/>
            <p:nvPr/>
          </p:nvGrpSpPr>
          <p:grpSpPr>
            <a:xfrm>
              <a:off x="6018253" y="3142362"/>
              <a:ext cx="1967873" cy="432002"/>
              <a:chOff x="5104625" y="490835"/>
              <a:chExt cx="1967873" cy="486000"/>
            </a:xfrm>
          </p:grpSpPr>
          <p:cxnSp>
            <p:nvCxnSpPr>
              <p:cNvPr id="144" name="Line 2174"/>
              <p:cNvCxnSpPr>
                <a:cxnSpLocks noChangeAspect="1" noChangeShapeType="1"/>
              </p:cNvCxnSpPr>
              <p:nvPr/>
            </p:nvCxnSpPr>
            <p:spPr bwMode="auto">
              <a:xfrm flipV="1">
                <a:off x="7072129" y="490835"/>
                <a:ext cx="369" cy="48600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45" name="Line 2174"/>
              <p:cNvCxnSpPr>
                <a:cxnSpLocks noChangeAspect="1" noChangeShapeType="1"/>
              </p:cNvCxnSpPr>
              <p:nvPr/>
            </p:nvCxnSpPr>
            <p:spPr bwMode="auto">
              <a:xfrm flipV="1">
                <a:off x="6096917" y="490835"/>
                <a:ext cx="369" cy="48600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46" name="Line 2174"/>
              <p:cNvCxnSpPr>
                <a:cxnSpLocks noChangeAspect="1" noChangeShapeType="1"/>
              </p:cNvCxnSpPr>
              <p:nvPr/>
            </p:nvCxnSpPr>
            <p:spPr bwMode="auto">
              <a:xfrm flipV="1">
                <a:off x="5104625" y="490835"/>
                <a:ext cx="369" cy="48600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cxnSp>
          <p:nvCxnSpPr>
            <p:cNvPr id="14" name="Line 2175"/>
            <p:cNvCxnSpPr>
              <a:cxnSpLocks noChangeAspect="1" noChangeShapeType="1"/>
            </p:cNvCxnSpPr>
            <p:nvPr/>
          </p:nvCxnSpPr>
          <p:spPr bwMode="auto">
            <a:xfrm flipV="1">
              <a:off x="7823199" y="3142364"/>
              <a:ext cx="234" cy="249057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" name="Line 2175"/>
            <p:cNvCxnSpPr>
              <a:cxnSpLocks noChangeAspect="1" noChangeShapeType="1"/>
            </p:cNvCxnSpPr>
            <p:nvPr/>
          </p:nvCxnSpPr>
          <p:spPr bwMode="auto">
            <a:xfrm flipV="1">
              <a:off x="6847987" y="3142364"/>
              <a:ext cx="234" cy="249057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" name="Line 2175"/>
            <p:cNvCxnSpPr>
              <a:cxnSpLocks noChangeAspect="1" noChangeShapeType="1"/>
            </p:cNvCxnSpPr>
            <p:nvPr/>
          </p:nvCxnSpPr>
          <p:spPr bwMode="auto">
            <a:xfrm flipV="1">
              <a:off x="5855696" y="3142364"/>
              <a:ext cx="234" cy="249057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" name="Line 2174"/>
            <p:cNvCxnSpPr>
              <a:cxnSpLocks noChangeAspect="1" noChangeShapeType="1"/>
            </p:cNvCxnSpPr>
            <p:nvPr/>
          </p:nvCxnSpPr>
          <p:spPr bwMode="auto">
            <a:xfrm flipH="1" flipV="1">
              <a:off x="5370884" y="3390897"/>
              <a:ext cx="486000" cy="52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" name="Line 2175"/>
            <p:cNvCxnSpPr>
              <a:cxnSpLocks noChangeAspect="1" noChangeShapeType="1"/>
            </p:cNvCxnSpPr>
            <p:nvPr/>
          </p:nvCxnSpPr>
          <p:spPr bwMode="auto">
            <a:xfrm flipH="1" flipV="1">
              <a:off x="5370882" y="3570021"/>
              <a:ext cx="648000" cy="70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19" name="Group 18"/>
            <p:cNvGrpSpPr/>
            <p:nvPr/>
          </p:nvGrpSpPr>
          <p:grpSpPr>
            <a:xfrm rot="16200000" flipH="1">
              <a:off x="4503675" y="3034367"/>
              <a:ext cx="432000" cy="648000"/>
              <a:chOff x="3590046" y="382839"/>
              <a:chExt cx="432000" cy="648000"/>
            </a:xfrm>
          </p:grpSpPr>
          <p:cxnSp>
            <p:nvCxnSpPr>
              <p:cNvPr id="140" name="Line 2174"/>
              <p:cNvCxnSpPr>
                <a:cxnSpLocks noChangeAspect="1" noChangeShapeType="1"/>
              </p:cNvCxnSpPr>
              <p:nvPr/>
            </p:nvCxnSpPr>
            <p:spPr bwMode="auto">
              <a:xfrm rot="16200000" flipV="1">
                <a:off x="3806045" y="814582"/>
                <a:ext cx="1" cy="43200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41" name="Line 2175"/>
              <p:cNvCxnSpPr>
                <a:cxnSpLocks noChangeAspect="1" noChangeShapeType="1"/>
              </p:cNvCxnSpPr>
              <p:nvPr/>
            </p:nvCxnSpPr>
            <p:spPr bwMode="auto">
              <a:xfrm rot="16200000" flipH="1" flipV="1">
                <a:off x="3716046" y="747629"/>
                <a:ext cx="0" cy="25200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42" name="Line 2174"/>
              <p:cNvCxnSpPr>
                <a:cxnSpLocks noChangeAspect="1" noChangeShapeType="1"/>
              </p:cNvCxnSpPr>
              <p:nvPr/>
            </p:nvCxnSpPr>
            <p:spPr bwMode="auto">
              <a:xfrm rot="16200000" flipV="1">
                <a:off x="3595843" y="625579"/>
                <a:ext cx="486000" cy="524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43" name="Line 2175"/>
              <p:cNvCxnSpPr>
                <a:cxnSpLocks noChangeAspect="1" noChangeShapeType="1"/>
              </p:cNvCxnSpPr>
              <p:nvPr/>
            </p:nvCxnSpPr>
            <p:spPr bwMode="auto">
              <a:xfrm rot="16200000" flipV="1">
                <a:off x="3694055" y="706489"/>
                <a:ext cx="648000" cy="70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20" name="Rectangle 19"/>
            <p:cNvSpPr>
              <a:spLocks noChangeArrowheads="1"/>
            </p:cNvSpPr>
            <p:nvPr/>
          </p:nvSpPr>
          <p:spPr bwMode="auto">
            <a:xfrm flipH="1">
              <a:off x="4787330" y="2951414"/>
              <a:ext cx="193964" cy="205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600"/>
                </a:lnSpc>
                <a:spcBef>
                  <a:spcPts val="48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latin typeface="+mn-lt"/>
                  <a:ea typeface="Calibri"/>
                  <a:cs typeface="Geneva"/>
                </a:rPr>
                <a:t>G</a:t>
              </a:r>
              <a:r>
                <a:rPr lang="en-US" sz="1100">
                  <a:solidFill>
                    <a:srgbClr val="000000"/>
                  </a:solidFill>
                  <a:effectLst/>
                  <a:latin typeface="+mn-lt"/>
                  <a:ea typeface="Calibri"/>
                  <a:cs typeface="Geneva"/>
                </a:rPr>
                <a:t>7 </a:t>
              </a:r>
              <a:endParaRPr lang="sv-SE" sz="1100">
                <a:effectLst/>
                <a:latin typeface="+mn-lt"/>
                <a:ea typeface="Calibri"/>
                <a:cs typeface="Times New Roman"/>
              </a:endParaRPr>
            </a:p>
          </p:txBody>
        </p:sp>
        <p:sp>
          <p:nvSpPr>
            <p:cNvPr id="21" name="Rectangle 20"/>
            <p:cNvSpPr>
              <a:spLocks noChangeArrowheads="1"/>
            </p:cNvSpPr>
            <p:nvPr/>
          </p:nvSpPr>
          <p:spPr bwMode="auto">
            <a:xfrm flipH="1">
              <a:off x="5003359" y="2951414"/>
              <a:ext cx="176330" cy="205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600"/>
                </a:lnSpc>
                <a:spcBef>
                  <a:spcPts val="48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+mn-lt"/>
                  <a:ea typeface="Calibri"/>
                  <a:cs typeface="Geneva"/>
                </a:rPr>
                <a:t>P7 </a:t>
              </a:r>
              <a:endParaRPr lang="sv-SE" sz="1100">
                <a:effectLst/>
                <a:latin typeface="+mn-lt"/>
                <a:ea typeface="Calibri"/>
                <a:cs typeface="Times New Roman"/>
              </a:endParaRPr>
            </a:p>
          </p:txBody>
        </p:sp>
        <p:sp>
          <p:nvSpPr>
            <p:cNvPr id="22" name="Rectangle 21"/>
            <p:cNvSpPr>
              <a:spLocks noChangeArrowheads="1"/>
            </p:cNvSpPr>
            <p:nvPr/>
          </p:nvSpPr>
          <p:spPr bwMode="auto">
            <a:xfrm flipH="1">
              <a:off x="5752849" y="2951414"/>
              <a:ext cx="193964" cy="205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600"/>
                </a:lnSpc>
                <a:spcBef>
                  <a:spcPts val="48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+mn-lt"/>
                  <a:ea typeface="Calibri"/>
                  <a:cs typeface="Geneva"/>
                </a:rPr>
                <a:t>G5 </a:t>
              </a:r>
              <a:endParaRPr lang="sv-SE" sz="1100">
                <a:effectLst/>
                <a:latin typeface="+mn-lt"/>
                <a:ea typeface="Calibri"/>
                <a:cs typeface="Times New Roman"/>
              </a:endParaRPr>
            </a:p>
          </p:txBody>
        </p:sp>
        <p:sp>
          <p:nvSpPr>
            <p:cNvPr id="23" name="Rectangle 22"/>
            <p:cNvSpPr>
              <a:spLocks noChangeArrowheads="1"/>
            </p:cNvSpPr>
            <p:nvPr/>
          </p:nvSpPr>
          <p:spPr bwMode="auto">
            <a:xfrm flipH="1">
              <a:off x="5968849" y="2951414"/>
              <a:ext cx="176330" cy="205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600"/>
                </a:lnSpc>
                <a:spcBef>
                  <a:spcPts val="48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+mn-lt"/>
                  <a:ea typeface="Calibri"/>
                  <a:cs typeface="Geneva"/>
                </a:rPr>
                <a:t>P5 </a:t>
              </a:r>
              <a:endParaRPr lang="sv-SE" sz="1100">
                <a:effectLst/>
                <a:latin typeface="+mn-lt"/>
                <a:ea typeface="Calibri"/>
                <a:cs typeface="Times New Roman"/>
              </a:endParaRPr>
            </a:p>
          </p:txBody>
        </p:sp>
        <p:sp>
          <p:nvSpPr>
            <p:cNvPr id="24" name="Rectangle 23"/>
            <p:cNvSpPr>
              <a:spLocks noChangeArrowheads="1"/>
            </p:cNvSpPr>
            <p:nvPr/>
          </p:nvSpPr>
          <p:spPr bwMode="auto">
            <a:xfrm flipH="1">
              <a:off x="6238849" y="2951414"/>
              <a:ext cx="193964" cy="205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600"/>
                </a:lnSpc>
                <a:spcBef>
                  <a:spcPts val="48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+mn-lt"/>
                  <a:ea typeface="Calibri"/>
                  <a:cs typeface="Geneva"/>
                </a:rPr>
                <a:t>G4 </a:t>
              </a:r>
              <a:endParaRPr lang="sv-SE" sz="1100">
                <a:effectLst/>
                <a:latin typeface="+mn-lt"/>
                <a:ea typeface="Calibri"/>
                <a:cs typeface="Times New Roman"/>
              </a:endParaRPr>
            </a:p>
          </p:txBody>
        </p: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 flipH="1">
              <a:off x="6472849" y="2951414"/>
              <a:ext cx="176330" cy="205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600"/>
                </a:lnSpc>
                <a:spcBef>
                  <a:spcPts val="48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+mn-lt"/>
                  <a:ea typeface="Calibri"/>
                  <a:cs typeface="Geneva"/>
                </a:rPr>
                <a:t>P4 </a:t>
              </a:r>
              <a:endParaRPr lang="sv-SE" sz="1100">
                <a:effectLst/>
                <a:latin typeface="+mn-lt"/>
                <a:ea typeface="Calibri"/>
                <a:cs typeface="Times New Roman"/>
              </a:endParaRPr>
            </a:p>
          </p:txBody>
        </p:sp>
        <p:sp>
          <p:nvSpPr>
            <p:cNvPr id="26" name="Rectangle 25"/>
            <p:cNvSpPr>
              <a:spLocks noChangeArrowheads="1"/>
            </p:cNvSpPr>
            <p:nvPr/>
          </p:nvSpPr>
          <p:spPr bwMode="auto">
            <a:xfrm flipH="1">
              <a:off x="6724849" y="2951414"/>
              <a:ext cx="193964" cy="205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600"/>
                </a:lnSpc>
                <a:spcBef>
                  <a:spcPts val="48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+mn-lt"/>
                  <a:ea typeface="Calibri"/>
                  <a:cs typeface="Geneva"/>
                </a:rPr>
                <a:t>G3 </a:t>
              </a:r>
              <a:endParaRPr lang="sv-SE" sz="1100">
                <a:effectLst/>
                <a:latin typeface="+mn-lt"/>
                <a:ea typeface="Calibri"/>
                <a:cs typeface="Times New Roman"/>
              </a:endParaRPr>
            </a:p>
          </p:txBody>
        </p:sp>
        <p:sp>
          <p:nvSpPr>
            <p:cNvPr id="27" name="Rectangle 26"/>
            <p:cNvSpPr>
              <a:spLocks noChangeArrowheads="1"/>
            </p:cNvSpPr>
            <p:nvPr/>
          </p:nvSpPr>
          <p:spPr bwMode="auto">
            <a:xfrm flipH="1">
              <a:off x="6940849" y="2951414"/>
              <a:ext cx="176330" cy="205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600"/>
                </a:lnSpc>
                <a:spcBef>
                  <a:spcPts val="48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+mn-lt"/>
                  <a:ea typeface="Calibri"/>
                  <a:cs typeface="Geneva"/>
                </a:rPr>
                <a:t>P3 </a:t>
              </a:r>
              <a:endParaRPr lang="sv-SE" sz="1100">
                <a:effectLst/>
                <a:latin typeface="+mn-lt"/>
                <a:ea typeface="Calibri"/>
                <a:cs typeface="Times New Roman"/>
              </a:endParaRPr>
            </a:p>
          </p:txBody>
        </p:sp>
        <p:sp>
          <p:nvSpPr>
            <p:cNvPr id="28" name="Rectangle 27"/>
            <p:cNvSpPr>
              <a:spLocks noChangeArrowheads="1"/>
            </p:cNvSpPr>
            <p:nvPr/>
          </p:nvSpPr>
          <p:spPr bwMode="auto">
            <a:xfrm flipH="1">
              <a:off x="7228849" y="2951414"/>
              <a:ext cx="193964" cy="205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600"/>
                </a:lnSpc>
                <a:spcBef>
                  <a:spcPts val="48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+mn-lt"/>
                  <a:ea typeface="Calibri"/>
                  <a:cs typeface="Geneva"/>
                </a:rPr>
                <a:t>G2 </a:t>
              </a:r>
              <a:endParaRPr lang="sv-SE" sz="1100">
                <a:effectLst/>
                <a:latin typeface="+mn-lt"/>
                <a:ea typeface="Calibri"/>
                <a:cs typeface="Times New Roman"/>
              </a:endParaRPr>
            </a:p>
          </p:txBody>
        </p:sp>
        <p:sp>
          <p:nvSpPr>
            <p:cNvPr id="29" name="Rectangle 28"/>
            <p:cNvSpPr>
              <a:spLocks noChangeArrowheads="1"/>
            </p:cNvSpPr>
            <p:nvPr/>
          </p:nvSpPr>
          <p:spPr bwMode="auto">
            <a:xfrm flipH="1">
              <a:off x="7444849" y="2951414"/>
              <a:ext cx="176330" cy="205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600"/>
                </a:lnSpc>
                <a:spcBef>
                  <a:spcPts val="48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+mn-lt"/>
                  <a:ea typeface="Calibri"/>
                  <a:cs typeface="Geneva"/>
                </a:rPr>
                <a:t>P2 </a:t>
              </a:r>
              <a:endParaRPr lang="sv-SE" sz="1100">
                <a:effectLst/>
                <a:latin typeface="+mn-lt"/>
                <a:ea typeface="Calibri"/>
                <a:cs typeface="Times New Roman"/>
              </a:endParaRPr>
            </a:p>
          </p:txBody>
        </p:sp>
        <p:sp>
          <p:nvSpPr>
            <p:cNvPr id="30" name="Rectangle 29"/>
            <p:cNvSpPr>
              <a:spLocks noChangeArrowheads="1"/>
            </p:cNvSpPr>
            <p:nvPr/>
          </p:nvSpPr>
          <p:spPr bwMode="auto">
            <a:xfrm flipH="1">
              <a:off x="7696849" y="2951414"/>
              <a:ext cx="193964" cy="205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600"/>
                </a:lnSpc>
                <a:spcBef>
                  <a:spcPts val="48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+mn-lt"/>
                  <a:ea typeface="Calibri"/>
                  <a:cs typeface="Geneva"/>
                </a:rPr>
                <a:t>G1 </a:t>
              </a:r>
              <a:endParaRPr lang="sv-SE" sz="1100">
                <a:effectLst/>
                <a:latin typeface="+mn-lt"/>
                <a:ea typeface="Calibri"/>
                <a:cs typeface="Times New Roman"/>
              </a:endParaRPr>
            </a:p>
          </p:txBody>
        </p:sp>
        <p:sp>
          <p:nvSpPr>
            <p:cNvPr id="31" name="Rectangle 30"/>
            <p:cNvSpPr>
              <a:spLocks noChangeArrowheads="1"/>
            </p:cNvSpPr>
            <p:nvPr/>
          </p:nvSpPr>
          <p:spPr bwMode="auto">
            <a:xfrm flipH="1">
              <a:off x="7912849" y="2951414"/>
              <a:ext cx="176330" cy="205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600"/>
                </a:lnSpc>
                <a:spcBef>
                  <a:spcPts val="48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+mn-lt"/>
                  <a:ea typeface="Calibri"/>
                  <a:cs typeface="Geneva"/>
                </a:rPr>
                <a:t>P1 </a:t>
              </a:r>
              <a:endParaRPr lang="sv-SE" sz="1100">
                <a:effectLst/>
                <a:latin typeface="+mn-lt"/>
                <a:ea typeface="Calibri"/>
                <a:cs typeface="Times New Roman"/>
              </a:endParaRPr>
            </a:p>
          </p:txBody>
        </p:sp>
        <p:sp>
          <p:nvSpPr>
            <p:cNvPr id="32" name="Rectangle 31"/>
            <p:cNvSpPr>
              <a:spLocks noChangeArrowheads="1"/>
            </p:cNvSpPr>
            <p:nvPr/>
          </p:nvSpPr>
          <p:spPr bwMode="auto">
            <a:xfrm flipH="1">
              <a:off x="4276189" y="2951414"/>
              <a:ext cx="193964" cy="205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600"/>
                </a:lnSpc>
                <a:spcBef>
                  <a:spcPts val="48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latin typeface="+mn-lt"/>
                  <a:ea typeface="Calibri"/>
                  <a:cs typeface="Geneva"/>
                </a:rPr>
                <a:t>G</a:t>
              </a:r>
              <a:r>
                <a:rPr lang="en-US" sz="1100">
                  <a:solidFill>
                    <a:srgbClr val="000000"/>
                  </a:solidFill>
                  <a:effectLst/>
                  <a:latin typeface="+mn-lt"/>
                  <a:ea typeface="Calibri"/>
                  <a:cs typeface="Geneva"/>
                </a:rPr>
                <a:t>8 </a:t>
              </a:r>
              <a:endParaRPr lang="sv-SE" sz="1100">
                <a:effectLst/>
                <a:latin typeface="+mn-lt"/>
                <a:ea typeface="Calibri"/>
                <a:cs typeface="Times New Roman"/>
              </a:endParaRPr>
            </a:p>
          </p:txBody>
        </p:sp>
        <p:sp>
          <p:nvSpPr>
            <p:cNvPr id="33" name="Rectangle 32"/>
            <p:cNvSpPr>
              <a:spLocks noChangeArrowheads="1"/>
            </p:cNvSpPr>
            <p:nvPr/>
          </p:nvSpPr>
          <p:spPr bwMode="auto">
            <a:xfrm flipH="1">
              <a:off x="4499304" y="2951414"/>
              <a:ext cx="176330" cy="205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600"/>
                </a:lnSpc>
                <a:spcBef>
                  <a:spcPts val="48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+mn-lt"/>
                  <a:ea typeface="Calibri"/>
                  <a:cs typeface="Geneva"/>
                </a:rPr>
                <a:t>P8 </a:t>
              </a:r>
              <a:endParaRPr lang="sv-SE" sz="1100">
                <a:effectLst/>
                <a:latin typeface="+mn-lt"/>
                <a:ea typeface="Calibri"/>
                <a:cs typeface="Times New Roman"/>
              </a:endParaRPr>
            </a:p>
          </p:txBody>
        </p:sp>
        <p:sp>
          <p:nvSpPr>
            <p:cNvPr id="34" name="Rectangle 33"/>
            <p:cNvSpPr>
              <a:spLocks noChangeArrowheads="1"/>
            </p:cNvSpPr>
            <p:nvPr/>
          </p:nvSpPr>
          <p:spPr bwMode="auto">
            <a:xfrm flipH="1">
              <a:off x="5248521" y="2951414"/>
              <a:ext cx="193964" cy="205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600"/>
                </a:lnSpc>
                <a:spcBef>
                  <a:spcPts val="48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+mn-lt"/>
                  <a:ea typeface="Calibri"/>
                  <a:cs typeface="Geneva"/>
                </a:rPr>
                <a:t>G6 </a:t>
              </a:r>
              <a:endParaRPr lang="sv-SE" sz="1100">
                <a:effectLst/>
                <a:latin typeface="+mn-lt"/>
                <a:ea typeface="Calibri"/>
                <a:cs typeface="Times New Roman"/>
              </a:endParaRPr>
            </a:p>
          </p:txBody>
        </p:sp>
        <p:sp>
          <p:nvSpPr>
            <p:cNvPr id="35" name="Rectangle 34"/>
            <p:cNvSpPr>
              <a:spLocks noChangeArrowheads="1"/>
            </p:cNvSpPr>
            <p:nvPr/>
          </p:nvSpPr>
          <p:spPr bwMode="auto">
            <a:xfrm flipH="1">
              <a:off x="5464849" y="2951414"/>
              <a:ext cx="176330" cy="205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600"/>
                </a:lnSpc>
                <a:spcBef>
                  <a:spcPts val="48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+mn-lt"/>
                  <a:ea typeface="Calibri"/>
                  <a:cs typeface="Geneva"/>
                </a:rPr>
                <a:t>P6 </a:t>
              </a:r>
              <a:endParaRPr lang="sv-SE" sz="1100">
                <a:effectLst/>
                <a:latin typeface="+mn-lt"/>
                <a:ea typeface="Calibri"/>
                <a:cs typeface="Times New Roman"/>
              </a:endParaRPr>
            </a:p>
          </p:txBody>
        </p:sp>
        <p:grpSp>
          <p:nvGrpSpPr>
            <p:cNvPr id="36" name="Group 35"/>
            <p:cNvGrpSpPr/>
            <p:nvPr/>
          </p:nvGrpSpPr>
          <p:grpSpPr>
            <a:xfrm rot="5400000" flipH="1">
              <a:off x="3452378" y="4063597"/>
              <a:ext cx="2016000" cy="173535"/>
              <a:chOff x="2538750" y="1412069"/>
              <a:chExt cx="748357" cy="163123"/>
            </a:xfrm>
          </p:grpSpPr>
          <p:cxnSp>
            <p:nvCxnSpPr>
              <p:cNvPr id="138" name="Line 2072"/>
              <p:cNvCxnSpPr>
                <a:cxnSpLocks noChangeAspect="1" noChangeShapeType="1"/>
              </p:cNvCxnSpPr>
              <p:nvPr/>
            </p:nvCxnSpPr>
            <p:spPr bwMode="auto">
              <a:xfrm rot="5400000">
                <a:off x="2912647" y="1200731"/>
                <a:ext cx="564" cy="748357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39" name="Line 2073"/>
              <p:cNvCxnSpPr>
                <a:cxnSpLocks noChangeAspect="1" noChangeShapeType="1"/>
              </p:cNvCxnSpPr>
              <p:nvPr/>
            </p:nvCxnSpPr>
            <p:spPr bwMode="auto">
              <a:xfrm rot="5400000">
                <a:off x="2912647" y="1038172"/>
                <a:ext cx="564" cy="748357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cxnSp>
          <p:nvCxnSpPr>
            <p:cNvPr id="37" name="Line 2119"/>
            <p:cNvCxnSpPr>
              <a:cxnSpLocks noChangeAspect="1" noChangeShapeType="1"/>
            </p:cNvCxnSpPr>
            <p:nvPr/>
          </p:nvCxnSpPr>
          <p:spPr bwMode="auto">
            <a:xfrm flipV="1">
              <a:off x="5518772" y="3142362"/>
              <a:ext cx="0" cy="1109029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8" name="Line 2120"/>
            <p:cNvCxnSpPr>
              <a:cxnSpLocks noChangeAspect="1" noChangeShapeType="1"/>
            </p:cNvCxnSpPr>
            <p:nvPr/>
          </p:nvCxnSpPr>
          <p:spPr bwMode="auto">
            <a:xfrm flipV="1">
              <a:off x="5356213" y="3142360"/>
              <a:ext cx="0" cy="93600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9" name="Line 2138"/>
            <p:cNvCxnSpPr>
              <a:cxnSpLocks noChangeAspect="1" noChangeShapeType="1"/>
            </p:cNvCxnSpPr>
            <p:nvPr/>
          </p:nvCxnSpPr>
          <p:spPr bwMode="auto">
            <a:xfrm flipH="1" flipV="1">
              <a:off x="6511912" y="3142362"/>
              <a:ext cx="1" cy="1766827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0" name="Line 2139"/>
            <p:cNvCxnSpPr>
              <a:cxnSpLocks noChangeAspect="1" noChangeShapeType="1"/>
            </p:cNvCxnSpPr>
            <p:nvPr/>
          </p:nvCxnSpPr>
          <p:spPr bwMode="auto">
            <a:xfrm flipV="1">
              <a:off x="6349352" y="3142361"/>
              <a:ext cx="0" cy="157132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" name="Line 2164"/>
            <p:cNvCxnSpPr>
              <a:cxnSpLocks noChangeAspect="1" noChangeShapeType="1"/>
            </p:cNvCxnSpPr>
            <p:nvPr/>
          </p:nvCxnSpPr>
          <p:spPr bwMode="auto">
            <a:xfrm flipV="1">
              <a:off x="7495526" y="3142362"/>
              <a:ext cx="0" cy="109944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2" name="Line 2165"/>
            <p:cNvCxnSpPr>
              <a:cxnSpLocks noChangeAspect="1" noChangeShapeType="1"/>
            </p:cNvCxnSpPr>
            <p:nvPr/>
          </p:nvCxnSpPr>
          <p:spPr bwMode="auto">
            <a:xfrm flipV="1">
              <a:off x="7332966" y="3142362"/>
              <a:ext cx="0" cy="93600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3" name="Rectangle 42"/>
            <p:cNvSpPr>
              <a:spLocks noChangeAspect="1" noChangeArrowheads="1"/>
            </p:cNvSpPr>
            <p:nvPr/>
          </p:nvSpPr>
          <p:spPr bwMode="auto">
            <a:xfrm rot="16200000" flipH="1">
              <a:off x="4265282" y="3295772"/>
              <a:ext cx="387985" cy="386715"/>
            </a:xfrm>
            <a:prstGeom prst="rect">
              <a:avLst/>
            </a:prstGeom>
            <a:solidFill>
              <a:schemeClr val="bg1">
                <a:lumMod val="100000"/>
                <a:lumOff val="0"/>
              </a:schemeClr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sv-SE" sz="1100">
                <a:latin typeface="+mn-lt"/>
              </a:endParaRPr>
            </a:p>
          </p:txBody>
        </p:sp>
        <p:sp>
          <p:nvSpPr>
            <p:cNvPr id="44" name="Rectangle 43"/>
            <p:cNvSpPr>
              <a:spLocks noChangeAspect="1" noChangeArrowheads="1"/>
            </p:cNvSpPr>
            <p:nvPr/>
          </p:nvSpPr>
          <p:spPr bwMode="auto">
            <a:xfrm rot="16200000" flipH="1">
              <a:off x="5248897" y="3295772"/>
              <a:ext cx="387985" cy="386715"/>
            </a:xfrm>
            <a:prstGeom prst="rect">
              <a:avLst/>
            </a:prstGeom>
            <a:solidFill>
              <a:schemeClr val="bg1">
                <a:lumMod val="100000"/>
                <a:lumOff val="0"/>
              </a:schemeClr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sv-SE" sz="1100">
                <a:latin typeface="+mn-lt"/>
              </a:endParaRPr>
            </a:p>
          </p:txBody>
        </p:sp>
        <p:sp>
          <p:nvSpPr>
            <p:cNvPr id="45" name="Rectangle 44"/>
            <p:cNvSpPr>
              <a:spLocks noChangeAspect="1" noChangeArrowheads="1"/>
            </p:cNvSpPr>
            <p:nvPr/>
          </p:nvSpPr>
          <p:spPr bwMode="auto">
            <a:xfrm rot="16200000" flipH="1">
              <a:off x="6242037" y="3295772"/>
              <a:ext cx="387985" cy="386715"/>
            </a:xfrm>
            <a:prstGeom prst="rect">
              <a:avLst/>
            </a:prstGeom>
            <a:solidFill>
              <a:schemeClr val="bg1">
                <a:lumMod val="100000"/>
                <a:lumOff val="0"/>
              </a:schemeClr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sv-SE" sz="1100">
                <a:latin typeface="+mn-lt"/>
              </a:endParaRPr>
            </a:p>
          </p:txBody>
        </p:sp>
        <p:sp>
          <p:nvSpPr>
            <p:cNvPr id="46" name="Rectangle 45"/>
            <p:cNvSpPr>
              <a:spLocks noChangeAspect="1" noChangeArrowheads="1"/>
            </p:cNvSpPr>
            <p:nvPr/>
          </p:nvSpPr>
          <p:spPr bwMode="auto">
            <a:xfrm rot="16200000" flipH="1">
              <a:off x="7225651" y="3295771"/>
              <a:ext cx="387985" cy="386715"/>
            </a:xfrm>
            <a:prstGeom prst="rect">
              <a:avLst/>
            </a:prstGeom>
            <a:solidFill>
              <a:schemeClr val="bg1">
                <a:lumMod val="100000"/>
                <a:lumOff val="0"/>
              </a:schemeClr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sv-SE" sz="1100">
                <a:latin typeface="+mn-lt"/>
              </a:endParaRPr>
            </a:p>
          </p:txBody>
        </p:sp>
        <p:sp>
          <p:nvSpPr>
            <p:cNvPr id="47" name="Oval 46"/>
            <p:cNvSpPr/>
            <p:nvPr/>
          </p:nvSpPr>
          <p:spPr>
            <a:xfrm rot="16200000" flipH="1">
              <a:off x="4387266" y="3417121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sv-SE" sz="1100">
                <a:latin typeface="+mn-lt"/>
              </a:endParaRPr>
            </a:p>
          </p:txBody>
        </p:sp>
        <p:sp>
          <p:nvSpPr>
            <p:cNvPr id="48" name="Oval 47"/>
            <p:cNvSpPr/>
            <p:nvPr/>
          </p:nvSpPr>
          <p:spPr>
            <a:xfrm rot="16200000" flipH="1">
              <a:off x="5370881" y="3417121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sv-SE" sz="1100">
                <a:latin typeface="+mn-lt"/>
              </a:endParaRPr>
            </a:p>
          </p:txBody>
        </p:sp>
        <p:sp>
          <p:nvSpPr>
            <p:cNvPr id="49" name="Oval 48"/>
            <p:cNvSpPr/>
            <p:nvPr/>
          </p:nvSpPr>
          <p:spPr>
            <a:xfrm rot="16200000" flipH="1">
              <a:off x="6364021" y="3417121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sv-SE" sz="1100">
                <a:latin typeface="+mn-lt"/>
              </a:endParaRPr>
            </a:p>
          </p:txBody>
        </p:sp>
        <p:sp>
          <p:nvSpPr>
            <p:cNvPr id="50" name="Oval 49"/>
            <p:cNvSpPr/>
            <p:nvPr/>
          </p:nvSpPr>
          <p:spPr>
            <a:xfrm rot="16200000" flipH="1">
              <a:off x="7347635" y="3417120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sv-SE" sz="1100">
                <a:latin typeface="+mn-lt"/>
              </a:endParaRPr>
            </a:p>
          </p:txBody>
        </p:sp>
        <p:grpSp>
          <p:nvGrpSpPr>
            <p:cNvPr id="51" name="Group 50"/>
            <p:cNvGrpSpPr/>
            <p:nvPr/>
          </p:nvGrpSpPr>
          <p:grpSpPr>
            <a:xfrm rot="16200000" flipH="1">
              <a:off x="6912003" y="3668128"/>
              <a:ext cx="179299" cy="987228"/>
              <a:chOff x="5998375" y="1016601"/>
              <a:chExt cx="179299" cy="987228"/>
            </a:xfrm>
          </p:grpSpPr>
          <p:cxnSp>
            <p:nvCxnSpPr>
              <p:cNvPr id="136" name="Line 2174"/>
              <p:cNvCxnSpPr>
                <a:cxnSpLocks noChangeAspect="1" noChangeShapeType="1"/>
              </p:cNvCxnSpPr>
              <p:nvPr/>
            </p:nvCxnSpPr>
            <p:spPr bwMode="auto">
              <a:xfrm rot="16200000">
                <a:off x="5592331" y="1435093"/>
                <a:ext cx="812087" cy="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37" name="Line 2175"/>
              <p:cNvCxnSpPr>
                <a:cxnSpLocks noChangeAspect="1" noChangeShapeType="1"/>
              </p:cNvCxnSpPr>
              <p:nvPr/>
            </p:nvCxnSpPr>
            <p:spPr bwMode="auto">
              <a:xfrm rot="16200000">
                <a:off x="5684060" y="1510215"/>
                <a:ext cx="987228" cy="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52" name="Group 51"/>
            <p:cNvGrpSpPr/>
            <p:nvPr/>
          </p:nvGrpSpPr>
          <p:grpSpPr>
            <a:xfrm rot="16200000" flipH="1">
              <a:off x="6242036" y="3976441"/>
              <a:ext cx="387985" cy="386715"/>
              <a:chOff x="5328408" y="1324914"/>
              <a:chExt cx="387985" cy="386715"/>
            </a:xfrm>
          </p:grpSpPr>
          <p:sp>
            <p:nvSpPr>
              <p:cNvPr id="134" name="Rectangle 133"/>
              <p:cNvSpPr>
                <a:spLocks noChangeAspect="1" noChangeArrowheads="1"/>
              </p:cNvSpPr>
              <p:nvPr/>
            </p:nvSpPr>
            <p:spPr bwMode="auto">
              <a:xfrm>
                <a:off x="5328408" y="1324914"/>
                <a:ext cx="387985" cy="386715"/>
              </a:xfrm>
              <a:prstGeom prst="rect">
                <a:avLst/>
              </a:prstGeom>
              <a:solidFill>
                <a:schemeClr val="bg1">
                  <a:lumMod val="100000"/>
                  <a:lumOff val="0"/>
                </a:schemeClr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sv-SE" sz="1100">
                  <a:latin typeface="+mn-lt"/>
                </a:endParaRPr>
              </a:p>
            </p:txBody>
          </p:sp>
          <p:sp>
            <p:nvSpPr>
              <p:cNvPr id="135" name="Oval 134"/>
              <p:cNvSpPr/>
              <p:nvPr/>
            </p:nvSpPr>
            <p:spPr>
              <a:xfrm>
                <a:off x="5450392" y="1446263"/>
                <a:ext cx="144016" cy="14401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sv-SE" sz="1100">
                  <a:latin typeface="+mn-lt"/>
                </a:endParaRPr>
              </a:p>
            </p:txBody>
          </p:sp>
        </p:grpSp>
        <p:grpSp>
          <p:nvGrpSpPr>
            <p:cNvPr id="53" name="Group 52"/>
            <p:cNvGrpSpPr/>
            <p:nvPr/>
          </p:nvGrpSpPr>
          <p:grpSpPr>
            <a:xfrm rot="16200000" flipH="1">
              <a:off x="4934483" y="3668129"/>
              <a:ext cx="179298" cy="987228"/>
              <a:chOff x="4020854" y="1016601"/>
              <a:chExt cx="179298" cy="987228"/>
            </a:xfrm>
          </p:grpSpPr>
          <p:cxnSp>
            <p:nvCxnSpPr>
              <p:cNvPr id="132" name="Line 2174"/>
              <p:cNvCxnSpPr>
                <a:cxnSpLocks noChangeAspect="1" noChangeShapeType="1"/>
              </p:cNvCxnSpPr>
              <p:nvPr/>
            </p:nvCxnSpPr>
            <p:spPr bwMode="auto">
              <a:xfrm rot="16200000">
                <a:off x="3614810" y="1435094"/>
                <a:ext cx="812087" cy="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33" name="Line 2175"/>
              <p:cNvCxnSpPr>
                <a:cxnSpLocks noChangeAspect="1" noChangeShapeType="1"/>
              </p:cNvCxnSpPr>
              <p:nvPr/>
            </p:nvCxnSpPr>
            <p:spPr bwMode="auto">
              <a:xfrm rot="16200000">
                <a:off x="3706538" y="1510215"/>
                <a:ext cx="987228" cy="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54" name="Rectangle 53"/>
            <p:cNvSpPr>
              <a:spLocks noChangeAspect="1" noChangeArrowheads="1"/>
            </p:cNvSpPr>
            <p:nvPr/>
          </p:nvSpPr>
          <p:spPr bwMode="auto">
            <a:xfrm rot="16200000" flipH="1">
              <a:off x="4264516" y="3971270"/>
              <a:ext cx="387985" cy="386715"/>
            </a:xfrm>
            <a:prstGeom prst="rect">
              <a:avLst/>
            </a:prstGeom>
            <a:solidFill>
              <a:schemeClr val="bg1">
                <a:lumMod val="100000"/>
                <a:lumOff val="0"/>
              </a:schemeClr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sv-SE" sz="1100">
                <a:latin typeface="+mn-lt"/>
              </a:endParaRPr>
            </a:p>
          </p:txBody>
        </p:sp>
        <p:sp>
          <p:nvSpPr>
            <p:cNvPr id="55" name="Oval 54"/>
            <p:cNvSpPr/>
            <p:nvPr/>
          </p:nvSpPr>
          <p:spPr>
            <a:xfrm rot="16200000" flipH="1">
              <a:off x="4385521" y="4092619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sv-SE" sz="1100">
                <a:latin typeface="+mn-lt"/>
              </a:endParaRPr>
            </a:p>
          </p:txBody>
        </p:sp>
        <p:cxnSp>
          <p:nvCxnSpPr>
            <p:cNvPr id="56" name="Line 2174"/>
            <p:cNvCxnSpPr>
              <a:cxnSpLocks noChangeAspect="1" noChangeShapeType="1"/>
            </p:cNvCxnSpPr>
            <p:nvPr/>
          </p:nvCxnSpPr>
          <p:spPr bwMode="auto">
            <a:xfrm flipH="1">
              <a:off x="4541985" y="4713685"/>
              <a:ext cx="1807367" cy="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7" name="Line 2175"/>
            <p:cNvCxnSpPr>
              <a:cxnSpLocks noChangeAspect="1" noChangeShapeType="1"/>
            </p:cNvCxnSpPr>
            <p:nvPr/>
          </p:nvCxnSpPr>
          <p:spPr bwMode="auto">
            <a:xfrm flipH="1">
              <a:off x="4529536" y="4909189"/>
              <a:ext cx="1982376" cy="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58" name="Group 57"/>
            <p:cNvGrpSpPr/>
            <p:nvPr/>
          </p:nvGrpSpPr>
          <p:grpSpPr>
            <a:xfrm rot="16200000" flipH="1">
              <a:off x="4263536" y="4618080"/>
              <a:ext cx="387985" cy="386715"/>
              <a:chOff x="3349908" y="1966553"/>
              <a:chExt cx="387985" cy="386715"/>
            </a:xfrm>
          </p:grpSpPr>
          <p:sp>
            <p:nvSpPr>
              <p:cNvPr id="130" name="Rectangle 129"/>
              <p:cNvSpPr>
                <a:spLocks noChangeAspect="1" noChangeArrowheads="1"/>
              </p:cNvSpPr>
              <p:nvPr/>
            </p:nvSpPr>
            <p:spPr bwMode="auto">
              <a:xfrm>
                <a:off x="3349908" y="1966553"/>
                <a:ext cx="387985" cy="386715"/>
              </a:xfrm>
              <a:prstGeom prst="rect">
                <a:avLst/>
              </a:prstGeom>
              <a:solidFill>
                <a:schemeClr val="bg1">
                  <a:lumMod val="100000"/>
                  <a:lumOff val="0"/>
                </a:schemeClr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sv-SE" sz="1100">
                  <a:latin typeface="+mn-lt"/>
                </a:endParaRPr>
              </a:p>
            </p:txBody>
          </p:sp>
          <p:sp>
            <p:nvSpPr>
              <p:cNvPr id="131" name="Oval 130"/>
              <p:cNvSpPr/>
              <p:nvPr/>
            </p:nvSpPr>
            <p:spPr>
              <a:xfrm>
                <a:off x="3471892" y="2087902"/>
                <a:ext cx="144016" cy="14401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sv-SE" sz="1100">
                  <a:latin typeface="+mn-lt"/>
                </a:endParaRPr>
              </a:p>
            </p:txBody>
          </p:sp>
        </p:grpSp>
        <p:sp>
          <p:nvSpPr>
            <p:cNvPr id="59" name="Rectangle 58"/>
            <p:cNvSpPr>
              <a:spLocks noChangeArrowheads="1"/>
            </p:cNvSpPr>
            <p:nvPr/>
          </p:nvSpPr>
          <p:spPr bwMode="auto">
            <a:xfrm flipH="1">
              <a:off x="7012849" y="3686305"/>
              <a:ext cx="304571" cy="205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600"/>
                </a:lnSpc>
                <a:spcBef>
                  <a:spcPts val="48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+mn-lt"/>
                  <a:ea typeface="Calibri"/>
                  <a:cs typeface="Geneva"/>
                </a:rPr>
                <a:t>G2:1 </a:t>
              </a:r>
              <a:endParaRPr lang="sv-SE" sz="1100">
                <a:effectLst/>
                <a:latin typeface="+mn-lt"/>
                <a:ea typeface="Calibri"/>
                <a:cs typeface="Times New Roman"/>
              </a:endParaRPr>
            </a:p>
          </p:txBody>
        </p:sp>
        <p:sp>
          <p:nvSpPr>
            <p:cNvPr id="60" name="Rectangle 59"/>
            <p:cNvSpPr>
              <a:spLocks noChangeArrowheads="1"/>
            </p:cNvSpPr>
            <p:nvPr/>
          </p:nvSpPr>
          <p:spPr bwMode="auto">
            <a:xfrm flipH="1">
              <a:off x="7551592" y="3686305"/>
              <a:ext cx="286938" cy="205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600"/>
                </a:lnSpc>
                <a:spcBef>
                  <a:spcPts val="48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+mn-lt"/>
                  <a:ea typeface="Calibri"/>
                  <a:cs typeface="Geneva"/>
                </a:rPr>
                <a:t>P2:1 </a:t>
              </a:r>
              <a:endParaRPr lang="sv-SE" sz="1100">
                <a:effectLst/>
                <a:latin typeface="+mn-lt"/>
                <a:ea typeface="Calibri"/>
                <a:cs typeface="Times New Roman"/>
              </a:endParaRPr>
            </a:p>
          </p:txBody>
        </p:sp>
        <p:sp>
          <p:nvSpPr>
            <p:cNvPr id="61" name="Rectangle 60"/>
            <p:cNvSpPr>
              <a:spLocks noChangeArrowheads="1"/>
            </p:cNvSpPr>
            <p:nvPr/>
          </p:nvSpPr>
          <p:spPr bwMode="auto">
            <a:xfrm flipH="1">
              <a:off x="5068849" y="3686305"/>
              <a:ext cx="304571" cy="205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600"/>
                </a:lnSpc>
                <a:spcBef>
                  <a:spcPts val="48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+mn-lt"/>
                  <a:ea typeface="Calibri"/>
                  <a:cs typeface="Geneva"/>
                </a:rPr>
                <a:t>G6:5 </a:t>
              </a:r>
              <a:endParaRPr lang="sv-SE" sz="1100">
                <a:effectLst/>
                <a:latin typeface="+mn-lt"/>
                <a:ea typeface="Calibri"/>
                <a:cs typeface="Times New Roman"/>
              </a:endParaRPr>
            </a:p>
          </p:txBody>
        </p:sp>
        <p:sp>
          <p:nvSpPr>
            <p:cNvPr id="62" name="Rectangle 61"/>
            <p:cNvSpPr>
              <a:spLocks noChangeArrowheads="1"/>
            </p:cNvSpPr>
            <p:nvPr/>
          </p:nvSpPr>
          <p:spPr bwMode="auto">
            <a:xfrm flipH="1">
              <a:off x="5572853" y="3686305"/>
              <a:ext cx="286938" cy="205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600"/>
                </a:lnSpc>
                <a:spcBef>
                  <a:spcPts val="48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+mn-lt"/>
                  <a:ea typeface="Calibri"/>
                  <a:cs typeface="Geneva"/>
                </a:rPr>
                <a:t>P6:5 </a:t>
              </a:r>
              <a:endParaRPr lang="sv-SE" sz="1100">
                <a:effectLst/>
                <a:latin typeface="+mn-lt"/>
                <a:ea typeface="Calibri"/>
                <a:cs typeface="Times New Roman"/>
              </a:endParaRPr>
            </a:p>
          </p:txBody>
        </p:sp>
        <p:sp>
          <p:nvSpPr>
            <p:cNvPr id="63" name="Rectangle 62"/>
            <p:cNvSpPr>
              <a:spLocks noChangeArrowheads="1"/>
            </p:cNvSpPr>
            <p:nvPr/>
          </p:nvSpPr>
          <p:spPr bwMode="auto">
            <a:xfrm flipH="1">
              <a:off x="6047182" y="3686305"/>
              <a:ext cx="304571" cy="205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600"/>
                </a:lnSpc>
                <a:spcBef>
                  <a:spcPts val="48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+mn-lt"/>
                  <a:ea typeface="Calibri"/>
                  <a:cs typeface="Geneva"/>
                </a:rPr>
                <a:t>G4:3 </a:t>
              </a:r>
              <a:endParaRPr lang="sv-SE" sz="1100">
                <a:effectLst/>
                <a:latin typeface="+mn-lt"/>
                <a:ea typeface="Calibri"/>
                <a:cs typeface="Times New Roman"/>
              </a:endParaRPr>
            </a:p>
          </p:txBody>
        </p:sp>
        <p:sp>
          <p:nvSpPr>
            <p:cNvPr id="64" name="Rectangle 63"/>
            <p:cNvSpPr>
              <a:spLocks noChangeArrowheads="1"/>
            </p:cNvSpPr>
            <p:nvPr/>
          </p:nvSpPr>
          <p:spPr bwMode="auto">
            <a:xfrm flipH="1">
              <a:off x="6581499" y="3686305"/>
              <a:ext cx="286938" cy="205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600"/>
                </a:lnSpc>
                <a:spcBef>
                  <a:spcPts val="48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+mn-lt"/>
                  <a:ea typeface="Calibri"/>
                  <a:cs typeface="Geneva"/>
                </a:rPr>
                <a:t>P4:3 </a:t>
              </a:r>
              <a:endParaRPr lang="sv-SE" sz="1100">
                <a:effectLst/>
                <a:latin typeface="+mn-lt"/>
                <a:ea typeface="Calibri"/>
                <a:cs typeface="Times New Roman"/>
              </a:endParaRPr>
            </a:p>
          </p:txBody>
        </p:sp>
        <p:sp>
          <p:nvSpPr>
            <p:cNvPr id="65" name="Rectangle 64"/>
            <p:cNvSpPr>
              <a:spLocks noChangeArrowheads="1"/>
            </p:cNvSpPr>
            <p:nvPr/>
          </p:nvSpPr>
          <p:spPr bwMode="auto">
            <a:xfrm flipH="1">
              <a:off x="4085182" y="3686305"/>
              <a:ext cx="304571" cy="205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600"/>
                </a:lnSpc>
                <a:spcBef>
                  <a:spcPts val="48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+mn-lt"/>
                  <a:ea typeface="Calibri"/>
                  <a:cs typeface="Geneva"/>
                </a:rPr>
                <a:t>G8:7 </a:t>
              </a:r>
              <a:endParaRPr lang="sv-SE" sz="1100">
                <a:effectLst/>
                <a:latin typeface="+mn-lt"/>
                <a:ea typeface="Calibri"/>
                <a:cs typeface="Times New Roman"/>
              </a:endParaRPr>
            </a:p>
          </p:txBody>
        </p:sp>
        <p:sp>
          <p:nvSpPr>
            <p:cNvPr id="66" name="Rectangle 65"/>
            <p:cNvSpPr>
              <a:spLocks noChangeArrowheads="1"/>
            </p:cNvSpPr>
            <p:nvPr/>
          </p:nvSpPr>
          <p:spPr bwMode="auto">
            <a:xfrm flipH="1">
              <a:off x="4600853" y="3686305"/>
              <a:ext cx="286938" cy="205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600"/>
                </a:lnSpc>
                <a:spcBef>
                  <a:spcPts val="48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+mn-lt"/>
                  <a:ea typeface="Calibri"/>
                  <a:cs typeface="Geneva"/>
                </a:rPr>
                <a:t>P8:7 </a:t>
              </a:r>
              <a:endParaRPr lang="sv-SE" sz="1100">
                <a:effectLst/>
                <a:latin typeface="+mn-lt"/>
                <a:ea typeface="Calibri"/>
                <a:cs typeface="Times New Roman"/>
              </a:endParaRPr>
            </a:p>
          </p:txBody>
        </p:sp>
        <p:sp>
          <p:nvSpPr>
            <p:cNvPr id="67" name="Rectangle 66"/>
            <p:cNvSpPr>
              <a:spLocks noChangeArrowheads="1"/>
            </p:cNvSpPr>
            <p:nvPr/>
          </p:nvSpPr>
          <p:spPr bwMode="auto">
            <a:xfrm flipH="1">
              <a:off x="6047181" y="4363503"/>
              <a:ext cx="304571" cy="205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600"/>
                </a:lnSpc>
                <a:spcBef>
                  <a:spcPts val="48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+mn-lt"/>
                  <a:ea typeface="Calibri"/>
                  <a:cs typeface="Geneva"/>
                </a:rPr>
                <a:t>G4:1 </a:t>
              </a:r>
              <a:endParaRPr lang="sv-SE" sz="1100">
                <a:effectLst/>
                <a:latin typeface="+mn-lt"/>
                <a:ea typeface="Calibri"/>
                <a:cs typeface="Times New Roman"/>
              </a:endParaRPr>
            </a:p>
          </p:txBody>
        </p:sp>
        <p:sp>
          <p:nvSpPr>
            <p:cNvPr id="68" name="Rectangle 67"/>
            <p:cNvSpPr>
              <a:spLocks noChangeArrowheads="1"/>
            </p:cNvSpPr>
            <p:nvPr/>
          </p:nvSpPr>
          <p:spPr bwMode="auto">
            <a:xfrm rot="188473" flipH="1">
              <a:off x="6625590" y="4371211"/>
              <a:ext cx="286938" cy="205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600"/>
                </a:lnSpc>
                <a:spcBef>
                  <a:spcPts val="48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+mn-lt"/>
                  <a:ea typeface="Calibri"/>
                  <a:cs typeface="Geneva"/>
                </a:rPr>
                <a:t>P4:1 </a:t>
              </a:r>
              <a:endParaRPr lang="sv-SE" sz="1100">
                <a:effectLst/>
                <a:latin typeface="+mn-lt"/>
                <a:ea typeface="Calibri"/>
                <a:cs typeface="Times New Roman"/>
              </a:endParaRPr>
            </a:p>
          </p:txBody>
        </p:sp>
        <p:sp>
          <p:nvSpPr>
            <p:cNvPr id="69" name="Rectangle 68"/>
            <p:cNvSpPr>
              <a:spLocks noChangeArrowheads="1"/>
            </p:cNvSpPr>
            <p:nvPr/>
          </p:nvSpPr>
          <p:spPr bwMode="auto">
            <a:xfrm flipH="1">
              <a:off x="4085181" y="4363503"/>
              <a:ext cx="304571" cy="205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600"/>
                </a:lnSpc>
                <a:spcBef>
                  <a:spcPts val="48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+mn-lt"/>
                  <a:ea typeface="Calibri"/>
                  <a:cs typeface="Geneva"/>
                </a:rPr>
                <a:t>G8:5 </a:t>
              </a:r>
              <a:endParaRPr lang="sv-SE" sz="1100">
                <a:effectLst/>
                <a:latin typeface="+mn-lt"/>
                <a:ea typeface="Calibri"/>
                <a:cs typeface="Times New Roman"/>
              </a:endParaRPr>
            </a:p>
          </p:txBody>
        </p:sp>
        <p:sp>
          <p:nvSpPr>
            <p:cNvPr id="70" name="Rectangle 69"/>
            <p:cNvSpPr>
              <a:spLocks noChangeArrowheads="1"/>
            </p:cNvSpPr>
            <p:nvPr/>
          </p:nvSpPr>
          <p:spPr bwMode="auto">
            <a:xfrm flipH="1">
              <a:off x="4599604" y="4363503"/>
              <a:ext cx="286938" cy="205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600"/>
                </a:lnSpc>
                <a:spcBef>
                  <a:spcPts val="48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+mn-lt"/>
                  <a:ea typeface="Calibri"/>
                  <a:cs typeface="Geneva"/>
                </a:rPr>
                <a:t>P8:5 </a:t>
              </a:r>
              <a:endParaRPr lang="sv-SE" sz="1100">
                <a:effectLst/>
                <a:latin typeface="+mn-lt"/>
                <a:ea typeface="Calibri"/>
                <a:cs typeface="Times New Roman"/>
              </a:endParaRPr>
            </a:p>
          </p:txBody>
        </p:sp>
        <p:grpSp>
          <p:nvGrpSpPr>
            <p:cNvPr id="71" name="Group 70"/>
            <p:cNvGrpSpPr/>
            <p:nvPr/>
          </p:nvGrpSpPr>
          <p:grpSpPr>
            <a:xfrm rot="16200000" flipH="1">
              <a:off x="4378224" y="4724046"/>
              <a:ext cx="205185" cy="790937"/>
              <a:chOff x="3464595" y="2072518"/>
              <a:chExt cx="205185" cy="790937"/>
            </a:xfrm>
          </p:grpSpPr>
          <p:sp>
            <p:nvSpPr>
              <p:cNvPr id="128" name="Rectangle 127"/>
              <p:cNvSpPr>
                <a:spLocks noChangeArrowheads="1"/>
              </p:cNvSpPr>
              <p:nvPr/>
            </p:nvSpPr>
            <p:spPr bwMode="auto">
              <a:xfrm rot="16200000">
                <a:off x="3414902" y="2122212"/>
                <a:ext cx="304571" cy="2051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ts val="1600"/>
                  </a:lnSpc>
                  <a:spcBef>
                    <a:spcPts val="480"/>
                  </a:spcBef>
                  <a:spcAft>
                    <a:spcPts val="0"/>
                  </a:spcAft>
                </a:pPr>
                <a:r>
                  <a:rPr lang="en-US" sz="1100">
                    <a:solidFill>
                      <a:srgbClr val="000000"/>
                    </a:solidFill>
                    <a:effectLst/>
                    <a:latin typeface="+mn-lt"/>
                    <a:ea typeface="Calibri"/>
                    <a:cs typeface="Geneva"/>
                  </a:rPr>
                  <a:t>G8:1 </a:t>
                </a:r>
                <a:endParaRPr lang="sv-SE" sz="1100">
                  <a:effectLst/>
                  <a:latin typeface="+mn-lt"/>
                  <a:ea typeface="Calibri"/>
                  <a:cs typeface="Times New Roman"/>
                </a:endParaRPr>
              </a:p>
            </p:txBody>
          </p:sp>
          <p:sp>
            <p:nvSpPr>
              <p:cNvPr id="129" name="Rectangle 128"/>
              <p:cNvSpPr>
                <a:spLocks noChangeArrowheads="1"/>
              </p:cNvSpPr>
              <p:nvPr/>
            </p:nvSpPr>
            <p:spPr bwMode="auto">
              <a:xfrm rot="16200000">
                <a:off x="3423718" y="2617394"/>
                <a:ext cx="286938" cy="2051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ts val="1600"/>
                  </a:lnSpc>
                  <a:spcBef>
                    <a:spcPts val="480"/>
                  </a:spcBef>
                  <a:spcAft>
                    <a:spcPts val="0"/>
                  </a:spcAft>
                </a:pPr>
                <a:r>
                  <a:rPr lang="en-US" sz="1100">
                    <a:solidFill>
                      <a:srgbClr val="000000"/>
                    </a:solidFill>
                    <a:effectLst/>
                    <a:latin typeface="+mn-lt"/>
                    <a:ea typeface="Calibri"/>
                    <a:cs typeface="Geneva"/>
                  </a:rPr>
                  <a:t>P8:1 </a:t>
                </a:r>
                <a:endParaRPr lang="sv-SE" sz="1100">
                  <a:effectLst/>
                  <a:latin typeface="+mn-lt"/>
                  <a:ea typeface="Calibri"/>
                  <a:cs typeface="Times New Roman"/>
                </a:endParaRPr>
              </a:p>
            </p:txBody>
          </p:sp>
        </p:grpSp>
      </p:grpSp>
      <p:grpSp>
        <p:nvGrpSpPr>
          <p:cNvPr id="165" name="Group 164"/>
          <p:cNvGrpSpPr/>
          <p:nvPr/>
        </p:nvGrpSpPr>
        <p:grpSpPr>
          <a:xfrm>
            <a:off x="781933" y="2951414"/>
            <a:ext cx="2483220" cy="2395818"/>
            <a:chOff x="1269637" y="2951414"/>
            <a:chExt cx="2483220" cy="2395818"/>
          </a:xfrm>
        </p:grpSpPr>
        <p:cxnSp>
          <p:nvCxnSpPr>
            <p:cNvPr id="72" name="Line 2080"/>
            <p:cNvCxnSpPr>
              <a:cxnSpLocks noChangeAspect="1" noChangeShapeType="1"/>
            </p:cNvCxnSpPr>
            <p:nvPr/>
          </p:nvCxnSpPr>
          <p:spPr bwMode="auto">
            <a:xfrm flipH="1">
              <a:off x="3168877" y="4147176"/>
              <a:ext cx="496" cy="32274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3" name="Line 2146"/>
            <p:cNvCxnSpPr>
              <a:cxnSpLocks noChangeAspect="1" noChangeShapeType="1"/>
            </p:cNvCxnSpPr>
            <p:nvPr/>
          </p:nvCxnSpPr>
          <p:spPr bwMode="auto">
            <a:xfrm flipH="1">
              <a:off x="1786562" y="4147884"/>
              <a:ext cx="496" cy="322747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4" name="Line 2140"/>
            <p:cNvCxnSpPr>
              <a:cxnSpLocks noChangeAspect="1" noChangeShapeType="1"/>
            </p:cNvCxnSpPr>
            <p:nvPr/>
          </p:nvCxnSpPr>
          <p:spPr bwMode="auto">
            <a:xfrm flipH="1">
              <a:off x="2114853" y="3459645"/>
              <a:ext cx="635" cy="37047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5" name="Line 2084"/>
            <p:cNvCxnSpPr>
              <a:cxnSpLocks noChangeAspect="1" noChangeShapeType="1"/>
            </p:cNvCxnSpPr>
            <p:nvPr/>
          </p:nvCxnSpPr>
          <p:spPr bwMode="auto">
            <a:xfrm flipH="1">
              <a:off x="2395052" y="4475079"/>
              <a:ext cx="635" cy="23558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6" name="Line 2085"/>
            <p:cNvCxnSpPr>
              <a:cxnSpLocks noChangeAspect="1" noChangeShapeType="1"/>
            </p:cNvCxnSpPr>
            <p:nvPr/>
          </p:nvCxnSpPr>
          <p:spPr bwMode="auto">
            <a:xfrm flipH="1" flipV="1">
              <a:off x="2569042" y="4475080"/>
              <a:ext cx="635" cy="22288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7" name="Line 2086"/>
            <p:cNvCxnSpPr>
              <a:cxnSpLocks noChangeAspect="1" noChangeShapeType="1"/>
              <a:stCxn id="78" idx="1"/>
            </p:cNvCxnSpPr>
            <p:nvPr/>
          </p:nvCxnSpPr>
          <p:spPr bwMode="auto">
            <a:xfrm flipH="1">
              <a:off x="2485858" y="4617128"/>
              <a:ext cx="316" cy="50742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8" name="Rectangle 77"/>
            <p:cNvSpPr>
              <a:spLocks noChangeAspect="1" noChangeArrowheads="1"/>
            </p:cNvSpPr>
            <p:nvPr/>
          </p:nvSpPr>
          <p:spPr bwMode="auto">
            <a:xfrm rot="5400000">
              <a:off x="2291864" y="4618080"/>
              <a:ext cx="388620" cy="386715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sv-SE" sz="1100">
                <a:latin typeface="+mn-lt"/>
              </a:endParaRPr>
            </a:p>
          </p:txBody>
        </p:sp>
        <p:sp>
          <p:nvSpPr>
            <p:cNvPr id="79" name="Rectangle 78"/>
            <p:cNvSpPr>
              <a:spLocks noChangeAspect="1" noChangeArrowheads="1"/>
            </p:cNvSpPr>
            <p:nvPr/>
          </p:nvSpPr>
          <p:spPr bwMode="auto">
            <a:xfrm>
              <a:off x="2439819" y="4711607"/>
              <a:ext cx="93345" cy="203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600"/>
                </a:lnSpc>
                <a:spcBef>
                  <a:spcPts val="48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+mn-lt"/>
                  <a:ea typeface="Calibri"/>
                  <a:cs typeface="Geneva"/>
                </a:rPr>
                <a:t>&amp;</a:t>
              </a:r>
              <a:endParaRPr lang="sv-SE" sz="1100">
                <a:effectLst/>
                <a:latin typeface="+mn-lt"/>
                <a:ea typeface="Calibri"/>
                <a:cs typeface="Times New Roman"/>
              </a:endParaRPr>
            </a:p>
          </p:txBody>
        </p:sp>
        <p:cxnSp>
          <p:nvCxnSpPr>
            <p:cNvPr id="80" name="Line 2089"/>
            <p:cNvCxnSpPr>
              <a:cxnSpLocks noChangeShapeType="1"/>
            </p:cNvCxnSpPr>
            <p:nvPr/>
          </p:nvCxnSpPr>
          <p:spPr bwMode="auto">
            <a:xfrm flipH="1">
              <a:off x="1783686" y="4471904"/>
              <a:ext cx="6120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1" name="Line 2103"/>
            <p:cNvCxnSpPr>
              <a:cxnSpLocks noChangeShapeType="1"/>
            </p:cNvCxnSpPr>
            <p:nvPr/>
          </p:nvCxnSpPr>
          <p:spPr bwMode="auto">
            <a:xfrm flipH="1">
              <a:off x="2568173" y="4470634"/>
              <a:ext cx="6012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" name="Line 2144"/>
            <p:cNvCxnSpPr>
              <a:cxnSpLocks noChangeAspect="1" noChangeShapeType="1"/>
            </p:cNvCxnSpPr>
            <p:nvPr/>
          </p:nvCxnSpPr>
          <p:spPr bwMode="auto">
            <a:xfrm flipH="1">
              <a:off x="1721884" y="3822046"/>
              <a:ext cx="635" cy="23558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3" name="Line 2145"/>
            <p:cNvCxnSpPr>
              <a:cxnSpLocks noChangeAspect="1" noChangeShapeType="1"/>
            </p:cNvCxnSpPr>
            <p:nvPr/>
          </p:nvCxnSpPr>
          <p:spPr bwMode="auto">
            <a:xfrm flipH="1" flipV="1">
              <a:off x="1863489" y="3830937"/>
              <a:ext cx="635" cy="22288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4" name="Rectangle 83"/>
            <p:cNvSpPr>
              <a:spLocks noChangeAspect="1" noChangeArrowheads="1"/>
            </p:cNvSpPr>
            <p:nvPr/>
          </p:nvSpPr>
          <p:spPr bwMode="auto">
            <a:xfrm rot="5400000">
              <a:off x="1593931" y="3957948"/>
              <a:ext cx="388620" cy="386715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sv-SE" sz="1100">
                <a:latin typeface="+mn-lt"/>
              </a:endParaRPr>
            </a:p>
          </p:txBody>
        </p:sp>
        <p:sp>
          <p:nvSpPr>
            <p:cNvPr id="85" name="Rectangle 84"/>
            <p:cNvSpPr>
              <a:spLocks noChangeAspect="1" noChangeArrowheads="1"/>
            </p:cNvSpPr>
            <p:nvPr/>
          </p:nvSpPr>
          <p:spPr bwMode="auto">
            <a:xfrm>
              <a:off x="1741886" y="4046848"/>
              <a:ext cx="93345" cy="203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600"/>
                </a:lnSpc>
                <a:spcBef>
                  <a:spcPts val="48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+mn-lt"/>
                  <a:ea typeface="Calibri"/>
                  <a:cs typeface="Geneva"/>
                </a:rPr>
                <a:t>&amp;</a:t>
              </a:r>
              <a:endParaRPr lang="sv-SE" sz="1100">
                <a:effectLst/>
                <a:latin typeface="+mn-lt"/>
                <a:ea typeface="Calibri"/>
                <a:cs typeface="Times New Roman"/>
              </a:endParaRPr>
            </a:p>
          </p:txBody>
        </p:sp>
        <p:cxnSp>
          <p:nvCxnSpPr>
            <p:cNvPr id="86" name="Line 2149"/>
            <p:cNvCxnSpPr>
              <a:cxnSpLocks noChangeShapeType="1"/>
            </p:cNvCxnSpPr>
            <p:nvPr/>
          </p:nvCxnSpPr>
          <p:spPr bwMode="auto">
            <a:xfrm flipH="1">
              <a:off x="1863488" y="3820776"/>
              <a:ext cx="2520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7" name="Line 2132"/>
            <p:cNvCxnSpPr>
              <a:cxnSpLocks noChangeAspect="1" noChangeShapeType="1"/>
            </p:cNvCxnSpPr>
            <p:nvPr/>
          </p:nvCxnSpPr>
          <p:spPr bwMode="auto">
            <a:xfrm flipH="1">
              <a:off x="2022052" y="3142360"/>
              <a:ext cx="635" cy="23558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8" name="Line 2134"/>
            <p:cNvCxnSpPr>
              <a:cxnSpLocks noChangeAspect="1" noChangeShapeType="1"/>
            </p:cNvCxnSpPr>
            <p:nvPr/>
          </p:nvCxnSpPr>
          <p:spPr bwMode="auto">
            <a:xfrm flipH="1" flipV="1">
              <a:off x="2195407" y="3142361"/>
              <a:ext cx="635" cy="22288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9" name="Rectangle 88"/>
            <p:cNvSpPr>
              <a:spLocks noChangeAspect="1" noChangeArrowheads="1"/>
            </p:cNvSpPr>
            <p:nvPr/>
          </p:nvSpPr>
          <p:spPr bwMode="auto">
            <a:xfrm>
              <a:off x="1914419" y="3311364"/>
              <a:ext cx="388620" cy="386715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sv-SE" sz="1100">
                <a:latin typeface="+mn-lt"/>
              </a:endParaRPr>
            </a:p>
          </p:txBody>
        </p:sp>
        <p:sp>
          <p:nvSpPr>
            <p:cNvPr id="90" name="Rectangle 89"/>
            <p:cNvSpPr>
              <a:spLocks noChangeAspect="1" noChangeArrowheads="1"/>
            </p:cNvSpPr>
            <p:nvPr/>
          </p:nvSpPr>
          <p:spPr bwMode="auto">
            <a:xfrm>
              <a:off x="2061739" y="3411059"/>
              <a:ext cx="93345" cy="203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600"/>
                </a:lnSpc>
                <a:spcBef>
                  <a:spcPts val="48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+mn-lt"/>
                  <a:ea typeface="Calibri"/>
                  <a:cs typeface="Geneva"/>
                </a:rPr>
                <a:t>&amp;</a:t>
              </a:r>
              <a:endParaRPr lang="sv-SE" sz="1100">
                <a:effectLst/>
                <a:latin typeface="+mn-lt"/>
                <a:ea typeface="Calibri"/>
                <a:cs typeface="Times New Roman"/>
              </a:endParaRPr>
            </a:p>
          </p:txBody>
        </p:sp>
        <p:sp>
          <p:nvSpPr>
            <p:cNvPr id="91" name="Rectangle 90"/>
            <p:cNvSpPr>
              <a:spLocks noChangeArrowheads="1"/>
            </p:cNvSpPr>
            <p:nvPr/>
          </p:nvSpPr>
          <p:spPr bwMode="auto">
            <a:xfrm>
              <a:off x="2158091" y="2951414"/>
              <a:ext cx="190758" cy="205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600"/>
                </a:lnSpc>
                <a:spcBef>
                  <a:spcPts val="48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+mn-lt"/>
                  <a:ea typeface="Calibri"/>
                  <a:cs typeface="Geneva"/>
                </a:rPr>
                <a:t>P5 </a:t>
              </a:r>
              <a:endParaRPr lang="sv-SE" sz="1100">
                <a:effectLst/>
                <a:latin typeface="+mn-lt"/>
                <a:ea typeface="Calibri"/>
                <a:cs typeface="Times New Roman"/>
              </a:endParaRPr>
            </a:p>
          </p:txBody>
        </p:sp>
        <p:sp>
          <p:nvSpPr>
            <p:cNvPr id="92" name="Rectangle 91"/>
            <p:cNvSpPr>
              <a:spLocks noChangeArrowheads="1"/>
            </p:cNvSpPr>
            <p:nvPr/>
          </p:nvSpPr>
          <p:spPr bwMode="auto">
            <a:xfrm>
              <a:off x="1945146" y="2951414"/>
              <a:ext cx="190758" cy="205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600"/>
                </a:lnSpc>
                <a:spcBef>
                  <a:spcPts val="480"/>
                </a:spcBef>
                <a:spcAft>
                  <a:spcPts val="0"/>
                </a:spcAft>
              </a:pPr>
              <a:r>
                <a:rPr lang="en-US" sz="1100" dirty="0">
                  <a:solidFill>
                    <a:srgbClr val="000000"/>
                  </a:solidFill>
                  <a:effectLst/>
                  <a:latin typeface="+mn-lt"/>
                  <a:ea typeface="Calibri"/>
                  <a:cs typeface="Geneva"/>
                </a:rPr>
                <a:t>P6 </a:t>
              </a:r>
              <a:endParaRPr lang="sv-SE" sz="1100" dirty="0">
                <a:effectLst/>
                <a:latin typeface="+mn-lt"/>
                <a:ea typeface="Calibri"/>
                <a:cs typeface="Times New Roman"/>
              </a:endParaRPr>
            </a:p>
          </p:txBody>
        </p:sp>
        <p:cxnSp>
          <p:nvCxnSpPr>
            <p:cNvPr id="93" name="Line 2166"/>
            <p:cNvCxnSpPr>
              <a:cxnSpLocks noChangeAspect="1" noChangeShapeType="1"/>
            </p:cNvCxnSpPr>
            <p:nvPr/>
          </p:nvCxnSpPr>
          <p:spPr bwMode="auto">
            <a:xfrm flipH="1">
              <a:off x="1471463" y="3460458"/>
              <a:ext cx="635" cy="37047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4" name="Line 2150"/>
            <p:cNvCxnSpPr>
              <a:cxnSpLocks noChangeShapeType="1"/>
            </p:cNvCxnSpPr>
            <p:nvPr/>
          </p:nvCxnSpPr>
          <p:spPr bwMode="auto">
            <a:xfrm flipH="1">
              <a:off x="1471462" y="3820141"/>
              <a:ext cx="2520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5" name="Line 2158"/>
            <p:cNvCxnSpPr>
              <a:cxnSpLocks noChangeAspect="1" noChangeShapeType="1"/>
            </p:cNvCxnSpPr>
            <p:nvPr/>
          </p:nvCxnSpPr>
          <p:spPr bwMode="auto">
            <a:xfrm flipH="1">
              <a:off x="1378286" y="3142360"/>
              <a:ext cx="635" cy="23558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6" name="Line 2160"/>
            <p:cNvCxnSpPr>
              <a:cxnSpLocks noChangeAspect="1" noChangeShapeType="1"/>
            </p:cNvCxnSpPr>
            <p:nvPr/>
          </p:nvCxnSpPr>
          <p:spPr bwMode="auto">
            <a:xfrm flipH="1" flipV="1">
              <a:off x="1551641" y="3142361"/>
              <a:ext cx="635" cy="22288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7" name="Rectangle 96"/>
            <p:cNvSpPr>
              <a:spLocks noChangeAspect="1" noChangeArrowheads="1"/>
            </p:cNvSpPr>
            <p:nvPr/>
          </p:nvSpPr>
          <p:spPr bwMode="auto">
            <a:xfrm>
              <a:off x="1270653" y="3312634"/>
              <a:ext cx="388620" cy="386715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sv-SE" sz="1100">
                <a:latin typeface="+mn-lt"/>
              </a:endParaRPr>
            </a:p>
          </p:txBody>
        </p:sp>
        <p:sp>
          <p:nvSpPr>
            <p:cNvPr id="98" name="Rectangle 97"/>
            <p:cNvSpPr>
              <a:spLocks noChangeAspect="1" noChangeArrowheads="1"/>
            </p:cNvSpPr>
            <p:nvPr/>
          </p:nvSpPr>
          <p:spPr bwMode="auto">
            <a:xfrm>
              <a:off x="1417973" y="3412329"/>
              <a:ext cx="93345" cy="203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600"/>
                </a:lnSpc>
                <a:spcBef>
                  <a:spcPts val="48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+mn-lt"/>
                  <a:ea typeface="Calibri"/>
                  <a:cs typeface="Geneva"/>
                </a:rPr>
                <a:t>&amp;</a:t>
              </a:r>
              <a:endParaRPr lang="sv-SE" sz="1100">
                <a:effectLst/>
                <a:latin typeface="+mn-lt"/>
                <a:ea typeface="Calibri"/>
                <a:cs typeface="Times New Roman"/>
              </a:endParaRPr>
            </a:p>
          </p:txBody>
        </p:sp>
        <p:sp>
          <p:nvSpPr>
            <p:cNvPr id="99" name="Rectangle 98"/>
            <p:cNvSpPr>
              <a:spLocks noChangeArrowheads="1"/>
            </p:cNvSpPr>
            <p:nvPr/>
          </p:nvSpPr>
          <p:spPr bwMode="auto">
            <a:xfrm>
              <a:off x="1497364" y="2951414"/>
              <a:ext cx="190758" cy="205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600"/>
                </a:lnSpc>
                <a:spcBef>
                  <a:spcPts val="480"/>
                </a:spcBef>
                <a:spcAft>
                  <a:spcPts val="0"/>
                </a:spcAft>
              </a:pPr>
              <a:r>
                <a:rPr lang="en-US" sz="1100" dirty="0">
                  <a:solidFill>
                    <a:srgbClr val="000000"/>
                  </a:solidFill>
                  <a:effectLst/>
                  <a:latin typeface="+mn-lt"/>
                  <a:ea typeface="Calibri"/>
                  <a:cs typeface="Geneva"/>
                </a:rPr>
                <a:t>P7 </a:t>
              </a:r>
              <a:endParaRPr lang="sv-SE" sz="1100" dirty="0">
                <a:effectLst/>
                <a:latin typeface="+mn-lt"/>
                <a:ea typeface="Calibri"/>
                <a:cs typeface="Times New Roman"/>
              </a:endParaRPr>
            </a:p>
          </p:txBody>
        </p:sp>
        <p:sp>
          <p:nvSpPr>
            <p:cNvPr id="100" name="Rectangle 99"/>
            <p:cNvSpPr>
              <a:spLocks noChangeArrowheads="1"/>
            </p:cNvSpPr>
            <p:nvPr/>
          </p:nvSpPr>
          <p:spPr bwMode="auto">
            <a:xfrm>
              <a:off x="1276995" y="2951414"/>
              <a:ext cx="190758" cy="205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600"/>
                </a:lnSpc>
                <a:spcBef>
                  <a:spcPts val="480"/>
                </a:spcBef>
                <a:spcAft>
                  <a:spcPts val="0"/>
                </a:spcAft>
              </a:pPr>
              <a:r>
                <a:rPr lang="en-US" sz="1100" dirty="0">
                  <a:solidFill>
                    <a:srgbClr val="000000"/>
                  </a:solidFill>
                  <a:effectLst/>
                  <a:latin typeface="+mn-lt"/>
                  <a:ea typeface="Calibri"/>
                  <a:cs typeface="Geneva"/>
                </a:rPr>
                <a:t>P8 </a:t>
              </a:r>
              <a:endParaRPr lang="sv-SE" sz="1100" dirty="0">
                <a:effectLst/>
                <a:latin typeface="+mn-lt"/>
                <a:ea typeface="Calibri"/>
                <a:cs typeface="Times New Roman"/>
              </a:endParaRPr>
            </a:p>
          </p:txBody>
        </p:sp>
        <p:sp>
          <p:nvSpPr>
            <p:cNvPr id="101" name="Rectangle 100"/>
            <p:cNvSpPr>
              <a:spLocks noChangeArrowheads="1"/>
            </p:cNvSpPr>
            <p:nvPr/>
          </p:nvSpPr>
          <p:spPr bwMode="auto">
            <a:xfrm>
              <a:off x="2027237" y="3834071"/>
              <a:ext cx="296556" cy="205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600"/>
                </a:lnSpc>
                <a:spcBef>
                  <a:spcPts val="48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latin typeface="+mn-lt"/>
                  <a:ea typeface="Calibri"/>
                  <a:cs typeface="Geneva"/>
                </a:rPr>
                <a:t>P</a:t>
              </a:r>
              <a:r>
                <a:rPr lang="en-US" sz="1100">
                  <a:solidFill>
                    <a:srgbClr val="000000"/>
                  </a:solidFill>
                  <a:effectLst/>
                  <a:latin typeface="+mn-lt"/>
                  <a:ea typeface="Calibri"/>
                  <a:cs typeface="Geneva"/>
                </a:rPr>
                <a:t>6:5 </a:t>
              </a:r>
              <a:endParaRPr lang="sv-SE" sz="1100">
                <a:effectLst/>
                <a:latin typeface="+mn-lt"/>
                <a:ea typeface="Calibri"/>
                <a:cs typeface="Times New Roman"/>
              </a:endParaRPr>
            </a:p>
          </p:txBody>
        </p:sp>
        <p:sp>
          <p:nvSpPr>
            <p:cNvPr id="102" name="Rectangle 101"/>
            <p:cNvSpPr>
              <a:spLocks noChangeArrowheads="1"/>
            </p:cNvSpPr>
            <p:nvPr/>
          </p:nvSpPr>
          <p:spPr bwMode="auto">
            <a:xfrm>
              <a:off x="1269637" y="3834071"/>
              <a:ext cx="296556" cy="205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600"/>
                </a:lnSpc>
                <a:spcBef>
                  <a:spcPts val="48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latin typeface="+mn-lt"/>
                  <a:ea typeface="Calibri"/>
                  <a:cs typeface="Geneva"/>
                </a:rPr>
                <a:t>P</a:t>
              </a:r>
              <a:r>
                <a:rPr lang="en-US" sz="1100">
                  <a:solidFill>
                    <a:srgbClr val="000000"/>
                  </a:solidFill>
                  <a:effectLst/>
                  <a:latin typeface="+mn-lt"/>
                  <a:ea typeface="Calibri"/>
                  <a:cs typeface="Geneva"/>
                </a:rPr>
                <a:t>8:7 </a:t>
              </a:r>
              <a:endParaRPr lang="sv-SE" sz="1100">
                <a:effectLst/>
                <a:latin typeface="+mn-lt"/>
                <a:ea typeface="Calibri"/>
                <a:cs typeface="Times New Roman"/>
              </a:endParaRPr>
            </a:p>
          </p:txBody>
        </p:sp>
        <p:cxnSp>
          <p:nvCxnSpPr>
            <p:cNvPr id="103" name="Line 2074"/>
            <p:cNvCxnSpPr>
              <a:cxnSpLocks noChangeAspect="1" noChangeShapeType="1"/>
            </p:cNvCxnSpPr>
            <p:nvPr/>
          </p:nvCxnSpPr>
          <p:spPr bwMode="auto">
            <a:xfrm flipH="1">
              <a:off x="3502556" y="3448393"/>
              <a:ext cx="635" cy="37047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4" name="Line 2121"/>
            <p:cNvCxnSpPr>
              <a:cxnSpLocks noChangeAspect="1" noChangeShapeType="1"/>
            </p:cNvCxnSpPr>
            <p:nvPr/>
          </p:nvCxnSpPr>
          <p:spPr bwMode="auto">
            <a:xfrm flipH="1">
              <a:off x="2831091" y="3448393"/>
              <a:ext cx="635" cy="37047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5" name="Line 2066"/>
            <p:cNvCxnSpPr>
              <a:cxnSpLocks noChangeAspect="1" noChangeShapeType="1"/>
            </p:cNvCxnSpPr>
            <p:nvPr/>
          </p:nvCxnSpPr>
          <p:spPr bwMode="auto">
            <a:xfrm flipH="1">
              <a:off x="3428376" y="3142360"/>
              <a:ext cx="635" cy="23558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6" name="Line 2068"/>
            <p:cNvCxnSpPr>
              <a:cxnSpLocks noChangeAspect="1" noChangeShapeType="1"/>
            </p:cNvCxnSpPr>
            <p:nvPr/>
          </p:nvCxnSpPr>
          <p:spPr bwMode="auto">
            <a:xfrm flipH="1" flipV="1">
              <a:off x="3601731" y="3142361"/>
              <a:ext cx="635" cy="22288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7" name="Rectangle 106"/>
            <p:cNvSpPr>
              <a:spLocks noChangeAspect="1" noChangeArrowheads="1"/>
            </p:cNvSpPr>
            <p:nvPr/>
          </p:nvSpPr>
          <p:spPr bwMode="auto">
            <a:xfrm>
              <a:off x="3320743" y="3310094"/>
              <a:ext cx="388620" cy="386715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sv-SE" sz="1100">
                <a:latin typeface="+mn-lt"/>
              </a:endParaRPr>
            </a:p>
          </p:txBody>
        </p:sp>
        <p:sp>
          <p:nvSpPr>
            <p:cNvPr id="108" name="Rectangle 107"/>
            <p:cNvSpPr>
              <a:spLocks noChangeAspect="1" noChangeArrowheads="1"/>
            </p:cNvSpPr>
            <p:nvPr/>
          </p:nvSpPr>
          <p:spPr bwMode="auto">
            <a:xfrm>
              <a:off x="3468063" y="3409789"/>
              <a:ext cx="93345" cy="203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600"/>
                </a:lnSpc>
                <a:spcBef>
                  <a:spcPts val="48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+mn-lt"/>
                  <a:ea typeface="Calibri"/>
                  <a:cs typeface="Geneva"/>
                </a:rPr>
                <a:t>&amp;</a:t>
              </a:r>
              <a:endParaRPr lang="sv-SE" sz="1100">
                <a:effectLst/>
                <a:latin typeface="+mn-lt"/>
                <a:ea typeface="Calibri"/>
                <a:cs typeface="Times New Roman"/>
              </a:endParaRPr>
            </a:p>
          </p:txBody>
        </p:sp>
        <p:cxnSp>
          <p:nvCxnSpPr>
            <p:cNvPr id="109" name="Line 2078"/>
            <p:cNvCxnSpPr>
              <a:cxnSpLocks noChangeAspect="1" noChangeShapeType="1"/>
            </p:cNvCxnSpPr>
            <p:nvPr/>
          </p:nvCxnSpPr>
          <p:spPr bwMode="auto">
            <a:xfrm flipH="1">
              <a:off x="3103854" y="3818871"/>
              <a:ext cx="635" cy="23558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0" name="Line 2079"/>
            <p:cNvCxnSpPr>
              <a:cxnSpLocks noChangeAspect="1" noChangeShapeType="1"/>
            </p:cNvCxnSpPr>
            <p:nvPr/>
          </p:nvCxnSpPr>
          <p:spPr bwMode="auto">
            <a:xfrm flipH="1" flipV="1">
              <a:off x="3245459" y="3818872"/>
              <a:ext cx="635" cy="22288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1" name="Rectangle 110"/>
            <p:cNvSpPr>
              <a:spLocks noChangeAspect="1" noChangeArrowheads="1"/>
            </p:cNvSpPr>
            <p:nvPr/>
          </p:nvSpPr>
          <p:spPr bwMode="auto">
            <a:xfrm rot="5400000">
              <a:off x="2975901" y="3956678"/>
              <a:ext cx="388620" cy="386715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sv-SE" sz="1100">
                <a:latin typeface="+mn-lt"/>
              </a:endParaRPr>
            </a:p>
          </p:txBody>
        </p:sp>
        <p:sp>
          <p:nvSpPr>
            <p:cNvPr id="112" name="Rectangle 111"/>
            <p:cNvSpPr>
              <a:spLocks noChangeAspect="1" noChangeArrowheads="1"/>
            </p:cNvSpPr>
            <p:nvPr/>
          </p:nvSpPr>
          <p:spPr bwMode="auto">
            <a:xfrm>
              <a:off x="3123856" y="4045578"/>
              <a:ext cx="93345" cy="203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600"/>
                </a:lnSpc>
                <a:spcBef>
                  <a:spcPts val="48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+mn-lt"/>
                  <a:ea typeface="Calibri"/>
                  <a:cs typeface="Geneva"/>
                </a:rPr>
                <a:t>&amp;</a:t>
              </a:r>
              <a:endParaRPr lang="sv-SE" sz="1100">
                <a:effectLst/>
                <a:latin typeface="+mn-lt"/>
                <a:ea typeface="Calibri"/>
                <a:cs typeface="Times New Roman"/>
              </a:endParaRPr>
            </a:p>
          </p:txBody>
        </p:sp>
        <p:cxnSp>
          <p:nvCxnSpPr>
            <p:cNvPr id="113" name="Line 2083"/>
            <p:cNvCxnSpPr>
              <a:cxnSpLocks noChangeShapeType="1"/>
            </p:cNvCxnSpPr>
            <p:nvPr/>
          </p:nvCxnSpPr>
          <p:spPr bwMode="auto">
            <a:xfrm flipH="1">
              <a:off x="3245458" y="3818871"/>
              <a:ext cx="2520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4" name="Line 2090"/>
            <p:cNvCxnSpPr>
              <a:cxnSpLocks noChangeShapeType="1"/>
            </p:cNvCxnSpPr>
            <p:nvPr/>
          </p:nvCxnSpPr>
          <p:spPr bwMode="auto">
            <a:xfrm flipH="1">
              <a:off x="2831091" y="3818871"/>
              <a:ext cx="277669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5" name="Line 2113"/>
            <p:cNvCxnSpPr>
              <a:cxnSpLocks noChangeAspect="1" noChangeShapeType="1"/>
            </p:cNvCxnSpPr>
            <p:nvPr/>
          </p:nvCxnSpPr>
          <p:spPr bwMode="auto">
            <a:xfrm flipH="1">
              <a:off x="2738390" y="3142360"/>
              <a:ext cx="635" cy="23558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6" name="Line 2115"/>
            <p:cNvCxnSpPr>
              <a:cxnSpLocks noChangeAspect="1" noChangeShapeType="1"/>
            </p:cNvCxnSpPr>
            <p:nvPr/>
          </p:nvCxnSpPr>
          <p:spPr bwMode="auto">
            <a:xfrm flipH="1" flipV="1">
              <a:off x="2911745" y="3142361"/>
              <a:ext cx="635" cy="22288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7" name="Rectangle 116"/>
            <p:cNvSpPr>
              <a:spLocks noChangeAspect="1" noChangeArrowheads="1"/>
            </p:cNvSpPr>
            <p:nvPr/>
          </p:nvSpPr>
          <p:spPr bwMode="auto">
            <a:xfrm>
              <a:off x="2630757" y="3311364"/>
              <a:ext cx="388620" cy="386715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sv-SE" sz="1100">
                <a:latin typeface="+mn-lt"/>
              </a:endParaRPr>
            </a:p>
          </p:txBody>
        </p:sp>
        <p:sp>
          <p:nvSpPr>
            <p:cNvPr id="118" name="Rectangle 117"/>
            <p:cNvSpPr>
              <a:spLocks noChangeAspect="1" noChangeArrowheads="1"/>
            </p:cNvSpPr>
            <p:nvPr/>
          </p:nvSpPr>
          <p:spPr bwMode="auto">
            <a:xfrm>
              <a:off x="2778077" y="3411059"/>
              <a:ext cx="93345" cy="203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600"/>
                </a:lnSpc>
                <a:spcBef>
                  <a:spcPts val="48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+mn-lt"/>
                  <a:ea typeface="Calibri"/>
                  <a:cs typeface="Geneva"/>
                </a:rPr>
                <a:t>&amp;</a:t>
              </a:r>
              <a:endParaRPr lang="sv-SE" sz="1100">
                <a:effectLst/>
                <a:latin typeface="+mn-lt"/>
                <a:ea typeface="Calibri"/>
                <a:cs typeface="Times New Roman"/>
              </a:endParaRPr>
            </a:p>
          </p:txBody>
        </p:sp>
        <p:sp>
          <p:nvSpPr>
            <p:cNvPr id="119" name="Rectangle 118"/>
            <p:cNvSpPr>
              <a:spLocks noChangeArrowheads="1"/>
            </p:cNvSpPr>
            <p:nvPr/>
          </p:nvSpPr>
          <p:spPr bwMode="auto">
            <a:xfrm>
              <a:off x="3360626" y="2951414"/>
              <a:ext cx="190758" cy="205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600"/>
                </a:lnSpc>
                <a:spcBef>
                  <a:spcPts val="48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latin typeface="+mn-lt"/>
                  <a:ea typeface="Calibri"/>
                  <a:cs typeface="Geneva"/>
                </a:rPr>
                <a:t>P2</a:t>
              </a:r>
              <a:r>
                <a:rPr lang="en-US" sz="1100">
                  <a:solidFill>
                    <a:srgbClr val="000000"/>
                  </a:solidFill>
                  <a:effectLst/>
                  <a:latin typeface="+mn-lt"/>
                  <a:ea typeface="Calibri"/>
                  <a:cs typeface="Geneva"/>
                </a:rPr>
                <a:t> </a:t>
              </a:r>
              <a:endParaRPr lang="sv-SE" sz="1100">
                <a:effectLst/>
                <a:latin typeface="+mn-lt"/>
                <a:ea typeface="Calibri"/>
                <a:cs typeface="Times New Roman"/>
              </a:endParaRPr>
            </a:p>
          </p:txBody>
        </p:sp>
        <p:sp>
          <p:nvSpPr>
            <p:cNvPr id="120" name="Rectangle 119"/>
            <p:cNvSpPr>
              <a:spLocks noChangeArrowheads="1"/>
            </p:cNvSpPr>
            <p:nvPr/>
          </p:nvSpPr>
          <p:spPr bwMode="auto">
            <a:xfrm>
              <a:off x="2668920" y="2951414"/>
              <a:ext cx="190758" cy="205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600"/>
                </a:lnSpc>
                <a:spcBef>
                  <a:spcPts val="48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+mn-lt"/>
                  <a:ea typeface="Calibri"/>
                  <a:cs typeface="Geneva"/>
                </a:rPr>
                <a:t>P4 </a:t>
              </a:r>
              <a:endParaRPr lang="sv-SE" sz="1100">
                <a:effectLst/>
                <a:latin typeface="+mn-lt"/>
                <a:ea typeface="Calibri"/>
                <a:cs typeface="Times New Roman"/>
              </a:endParaRPr>
            </a:p>
          </p:txBody>
        </p:sp>
        <p:sp>
          <p:nvSpPr>
            <p:cNvPr id="121" name="Rectangle 120"/>
            <p:cNvSpPr>
              <a:spLocks noChangeArrowheads="1"/>
            </p:cNvSpPr>
            <p:nvPr/>
          </p:nvSpPr>
          <p:spPr bwMode="auto">
            <a:xfrm>
              <a:off x="3562099" y="2951414"/>
              <a:ext cx="190758" cy="205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600"/>
                </a:lnSpc>
                <a:spcBef>
                  <a:spcPts val="48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latin typeface="+mn-lt"/>
                  <a:ea typeface="Calibri"/>
                  <a:cs typeface="Geneva"/>
                </a:rPr>
                <a:t>P</a:t>
              </a:r>
              <a:r>
                <a:rPr lang="en-US" sz="1100">
                  <a:solidFill>
                    <a:srgbClr val="000000"/>
                  </a:solidFill>
                  <a:effectLst/>
                  <a:latin typeface="+mn-lt"/>
                  <a:ea typeface="Calibri"/>
                  <a:cs typeface="Geneva"/>
                </a:rPr>
                <a:t>1 </a:t>
              </a:r>
              <a:endParaRPr lang="sv-SE" sz="1100">
                <a:effectLst/>
                <a:latin typeface="+mn-lt"/>
                <a:ea typeface="Calibri"/>
                <a:cs typeface="Times New Roman"/>
              </a:endParaRPr>
            </a:p>
          </p:txBody>
        </p:sp>
        <p:sp>
          <p:nvSpPr>
            <p:cNvPr id="122" name="Rectangle 121"/>
            <p:cNvSpPr>
              <a:spLocks noChangeArrowheads="1"/>
            </p:cNvSpPr>
            <p:nvPr/>
          </p:nvSpPr>
          <p:spPr bwMode="auto">
            <a:xfrm>
              <a:off x="2860713" y="2951414"/>
              <a:ext cx="190758" cy="205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600"/>
                </a:lnSpc>
                <a:spcBef>
                  <a:spcPts val="48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+mn-lt"/>
                  <a:ea typeface="Calibri"/>
                  <a:cs typeface="Geneva"/>
                </a:rPr>
                <a:t>P3 </a:t>
              </a:r>
              <a:endParaRPr lang="sv-SE" sz="1100">
                <a:effectLst/>
                <a:latin typeface="+mn-lt"/>
                <a:ea typeface="Calibri"/>
                <a:cs typeface="Times New Roman"/>
              </a:endParaRPr>
            </a:p>
          </p:txBody>
        </p:sp>
        <p:sp>
          <p:nvSpPr>
            <p:cNvPr id="123" name="Rectangle 122"/>
            <p:cNvSpPr>
              <a:spLocks noChangeArrowheads="1"/>
            </p:cNvSpPr>
            <p:nvPr/>
          </p:nvSpPr>
          <p:spPr bwMode="auto">
            <a:xfrm>
              <a:off x="3422651" y="3834071"/>
              <a:ext cx="296556" cy="205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600"/>
                </a:lnSpc>
                <a:spcBef>
                  <a:spcPts val="48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latin typeface="+mn-lt"/>
                  <a:ea typeface="Calibri"/>
                  <a:cs typeface="Geneva"/>
                </a:rPr>
                <a:t>P</a:t>
              </a:r>
              <a:r>
                <a:rPr lang="en-US" sz="1100">
                  <a:solidFill>
                    <a:srgbClr val="000000"/>
                  </a:solidFill>
                  <a:effectLst/>
                  <a:latin typeface="+mn-lt"/>
                  <a:ea typeface="Calibri"/>
                  <a:cs typeface="Geneva"/>
                </a:rPr>
                <a:t>2:1 </a:t>
              </a:r>
              <a:endParaRPr lang="sv-SE" sz="1100">
                <a:effectLst/>
                <a:latin typeface="+mn-lt"/>
                <a:ea typeface="Calibri"/>
                <a:cs typeface="Times New Roman"/>
              </a:endParaRPr>
            </a:p>
          </p:txBody>
        </p:sp>
        <p:sp>
          <p:nvSpPr>
            <p:cNvPr id="124" name="Rectangle 123"/>
            <p:cNvSpPr>
              <a:spLocks noChangeArrowheads="1"/>
            </p:cNvSpPr>
            <p:nvPr/>
          </p:nvSpPr>
          <p:spPr bwMode="auto">
            <a:xfrm>
              <a:off x="2673368" y="3834071"/>
              <a:ext cx="296556" cy="205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600"/>
                </a:lnSpc>
                <a:spcBef>
                  <a:spcPts val="48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latin typeface="+mn-lt"/>
                  <a:ea typeface="Calibri"/>
                  <a:cs typeface="Geneva"/>
                </a:rPr>
                <a:t>P</a:t>
              </a:r>
              <a:r>
                <a:rPr lang="en-US" sz="1100">
                  <a:solidFill>
                    <a:srgbClr val="000000"/>
                  </a:solidFill>
                  <a:effectLst/>
                  <a:latin typeface="+mn-lt"/>
                  <a:ea typeface="Calibri"/>
                  <a:cs typeface="Geneva"/>
                </a:rPr>
                <a:t>4:3 </a:t>
              </a:r>
              <a:endParaRPr lang="sv-SE" sz="1100">
                <a:effectLst/>
                <a:latin typeface="+mn-lt"/>
                <a:ea typeface="Calibri"/>
                <a:cs typeface="Times New Roman"/>
              </a:endParaRPr>
            </a:p>
          </p:txBody>
        </p:sp>
        <p:sp>
          <p:nvSpPr>
            <p:cNvPr id="125" name="Rectangle 124"/>
            <p:cNvSpPr>
              <a:spLocks noChangeArrowheads="1"/>
            </p:cNvSpPr>
            <p:nvPr/>
          </p:nvSpPr>
          <p:spPr bwMode="auto">
            <a:xfrm>
              <a:off x="3002012" y="4482944"/>
              <a:ext cx="296556" cy="205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600"/>
                </a:lnSpc>
                <a:spcBef>
                  <a:spcPts val="48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latin typeface="+mn-lt"/>
                  <a:ea typeface="Calibri"/>
                  <a:cs typeface="Geneva"/>
                </a:rPr>
                <a:t>P</a:t>
              </a:r>
              <a:r>
                <a:rPr lang="en-US" sz="1100">
                  <a:solidFill>
                    <a:srgbClr val="000000"/>
                  </a:solidFill>
                  <a:effectLst/>
                  <a:latin typeface="+mn-lt"/>
                  <a:ea typeface="Calibri"/>
                  <a:cs typeface="Geneva"/>
                </a:rPr>
                <a:t>4:1 </a:t>
              </a:r>
              <a:endParaRPr lang="sv-SE" sz="1100">
                <a:effectLst/>
                <a:latin typeface="+mn-lt"/>
                <a:ea typeface="Calibri"/>
                <a:cs typeface="Times New Roman"/>
              </a:endParaRPr>
            </a:p>
          </p:txBody>
        </p:sp>
        <p:sp>
          <p:nvSpPr>
            <p:cNvPr id="126" name="Rectangle 125"/>
            <p:cNvSpPr>
              <a:spLocks noChangeArrowheads="1"/>
            </p:cNvSpPr>
            <p:nvPr/>
          </p:nvSpPr>
          <p:spPr bwMode="auto">
            <a:xfrm>
              <a:off x="1652581" y="4482938"/>
              <a:ext cx="296556" cy="205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600"/>
                </a:lnSpc>
                <a:spcBef>
                  <a:spcPts val="48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latin typeface="+mn-lt"/>
                  <a:ea typeface="Calibri"/>
                  <a:cs typeface="Geneva"/>
                </a:rPr>
                <a:t>P</a:t>
              </a:r>
              <a:r>
                <a:rPr lang="en-US" sz="1100">
                  <a:solidFill>
                    <a:srgbClr val="000000"/>
                  </a:solidFill>
                  <a:effectLst/>
                  <a:latin typeface="+mn-lt"/>
                  <a:ea typeface="Calibri"/>
                  <a:cs typeface="Geneva"/>
                </a:rPr>
                <a:t>8:5 </a:t>
              </a:r>
              <a:endParaRPr lang="sv-SE" sz="1100">
                <a:effectLst/>
                <a:latin typeface="+mn-lt"/>
                <a:ea typeface="Calibri"/>
                <a:cs typeface="Times New Roman"/>
              </a:endParaRPr>
            </a:p>
          </p:txBody>
        </p:sp>
        <p:sp>
          <p:nvSpPr>
            <p:cNvPr id="127" name="Rectangle 126"/>
            <p:cNvSpPr>
              <a:spLocks noChangeArrowheads="1"/>
            </p:cNvSpPr>
            <p:nvPr/>
          </p:nvSpPr>
          <p:spPr bwMode="auto">
            <a:xfrm>
              <a:off x="2359501" y="5142048"/>
              <a:ext cx="296556" cy="205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600"/>
                </a:lnSpc>
                <a:spcBef>
                  <a:spcPts val="48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latin typeface="+mn-lt"/>
                  <a:ea typeface="Calibri"/>
                  <a:cs typeface="Geneva"/>
                </a:rPr>
                <a:t>P</a:t>
              </a:r>
              <a:r>
                <a:rPr lang="en-US" sz="1100">
                  <a:solidFill>
                    <a:srgbClr val="000000"/>
                  </a:solidFill>
                  <a:effectLst/>
                  <a:latin typeface="+mn-lt"/>
                  <a:ea typeface="Calibri"/>
                  <a:cs typeface="Geneva"/>
                </a:rPr>
                <a:t>8:1 </a:t>
              </a:r>
              <a:endParaRPr lang="sv-SE" sz="1100">
                <a:effectLst/>
                <a:latin typeface="+mn-lt"/>
                <a:ea typeface="Calibri"/>
                <a:cs typeface="Times New Roman"/>
              </a:endParaRPr>
            </a:p>
          </p:txBody>
        </p:sp>
      </p:grpSp>
      <p:grpSp>
        <p:nvGrpSpPr>
          <p:cNvPr id="147" name="Group 146"/>
          <p:cNvGrpSpPr/>
          <p:nvPr/>
        </p:nvGrpSpPr>
        <p:grpSpPr>
          <a:xfrm>
            <a:off x="6195708" y="251415"/>
            <a:ext cx="2439236" cy="1235789"/>
            <a:chOff x="274572" y="132190"/>
            <a:chExt cx="2439236" cy="1235789"/>
          </a:xfrm>
        </p:grpSpPr>
        <p:grpSp>
          <p:nvGrpSpPr>
            <p:cNvPr id="149" name="Group 148"/>
            <p:cNvGrpSpPr/>
            <p:nvPr/>
          </p:nvGrpSpPr>
          <p:grpSpPr>
            <a:xfrm>
              <a:off x="546977" y="604566"/>
              <a:ext cx="488333" cy="648000"/>
              <a:chOff x="546977" y="604566"/>
              <a:chExt cx="488333" cy="648000"/>
            </a:xfrm>
          </p:grpSpPr>
          <p:cxnSp>
            <p:nvCxnSpPr>
              <p:cNvPr id="161" name="Line 2174"/>
              <p:cNvCxnSpPr>
                <a:cxnSpLocks noChangeAspect="1" noChangeShapeType="1"/>
              </p:cNvCxnSpPr>
              <p:nvPr/>
            </p:nvCxnSpPr>
            <p:spPr bwMode="auto">
              <a:xfrm flipH="1">
                <a:off x="546977" y="1251934"/>
                <a:ext cx="486000" cy="369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62" name="Line 2175"/>
              <p:cNvCxnSpPr>
                <a:cxnSpLocks noChangeAspect="1" noChangeShapeType="1"/>
              </p:cNvCxnSpPr>
              <p:nvPr/>
            </p:nvCxnSpPr>
            <p:spPr bwMode="auto">
              <a:xfrm flipH="1">
                <a:off x="546977" y="1089376"/>
                <a:ext cx="306000" cy="234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63" name="Line 2174"/>
              <p:cNvCxnSpPr>
                <a:cxnSpLocks noChangeAspect="1" noChangeShapeType="1"/>
              </p:cNvCxnSpPr>
              <p:nvPr/>
            </p:nvCxnSpPr>
            <p:spPr bwMode="auto">
              <a:xfrm flipH="1" flipV="1">
                <a:off x="855486" y="604568"/>
                <a:ext cx="524" cy="48600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64" name="Line 2175"/>
              <p:cNvCxnSpPr>
                <a:cxnSpLocks noChangeAspect="1" noChangeShapeType="1"/>
              </p:cNvCxnSpPr>
              <p:nvPr/>
            </p:nvCxnSpPr>
            <p:spPr bwMode="auto">
              <a:xfrm flipH="1" flipV="1">
                <a:off x="1034610" y="604566"/>
                <a:ext cx="700" cy="64800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cxnSp>
          <p:nvCxnSpPr>
            <p:cNvPr id="150" name="Line 2164"/>
            <p:cNvCxnSpPr>
              <a:cxnSpLocks noChangeAspect="1" noChangeShapeType="1"/>
            </p:cNvCxnSpPr>
            <p:nvPr/>
          </p:nvCxnSpPr>
          <p:spPr bwMode="auto">
            <a:xfrm flipH="1">
              <a:off x="537465" y="761074"/>
              <a:ext cx="841897" cy="63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1" name="Line 2165"/>
            <p:cNvCxnSpPr>
              <a:cxnSpLocks noChangeAspect="1" noChangeShapeType="1"/>
            </p:cNvCxnSpPr>
            <p:nvPr/>
          </p:nvCxnSpPr>
          <p:spPr bwMode="auto">
            <a:xfrm flipH="1">
              <a:off x="537465" y="598514"/>
              <a:ext cx="841897" cy="63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2" name="Rectangle 151"/>
            <p:cNvSpPr>
              <a:spLocks noChangeAspect="1" noChangeArrowheads="1"/>
            </p:cNvSpPr>
            <p:nvPr/>
          </p:nvSpPr>
          <p:spPr bwMode="auto">
            <a:xfrm>
              <a:off x="759727" y="492469"/>
              <a:ext cx="387985" cy="386715"/>
            </a:xfrm>
            <a:prstGeom prst="rect">
              <a:avLst/>
            </a:prstGeom>
            <a:solidFill>
              <a:schemeClr val="bg1">
                <a:lumMod val="100000"/>
                <a:lumOff val="0"/>
              </a:schemeClr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sv-SE"/>
            </a:p>
          </p:txBody>
        </p:sp>
        <p:sp>
          <p:nvSpPr>
            <p:cNvPr id="153" name="Oval 152"/>
            <p:cNvSpPr/>
            <p:nvPr/>
          </p:nvSpPr>
          <p:spPr>
            <a:xfrm>
              <a:off x="881711" y="613818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sv-SE" sz="1100"/>
            </a:p>
          </p:txBody>
        </p:sp>
        <p:sp>
          <p:nvSpPr>
            <p:cNvPr id="154" name="Rectangle 153"/>
            <p:cNvSpPr>
              <a:spLocks noChangeArrowheads="1"/>
            </p:cNvSpPr>
            <p:nvPr/>
          </p:nvSpPr>
          <p:spPr bwMode="auto">
            <a:xfrm>
              <a:off x="1444230" y="431875"/>
              <a:ext cx="1269578" cy="205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600"/>
                </a:lnSpc>
                <a:spcBef>
                  <a:spcPts val="48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ea typeface="Calibri"/>
                  <a:cs typeface="Geneva"/>
                </a:rPr>
                <a:t>g(i:k)=g(i:j)+p(i:j)g(j:k) </a:t>
              </a:r>
              <a:endParaRPr lang="sv-SE" sz="1100">
                <a:effectLst/>
                <a:ea typeface="Calibri"/>
                <a:cs typeface="Times New Roman"/>
              </a:endParaRPr>
            </a:p>
          </p:txBody>
        </p:sp>
        <p:sp>
          <p:nvSpPr>
            <p:cNvPr id="155" name="Rectangle 154"/>
            <p:cNvSpPr>
              <a:spLocks noChangeArrowheads="1"/>
            </p:cNvSpPr>
            <p:nvPr/>
          </p:nvSpPr>
          <p:spPr bwMode="auto">
            <a:xfrm>
              <a:off x="1444230" y="593875"/>
              <a:ext cx="958596" cy="205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600"/>
                </a:lnSpc>
                <a:spcBef>
                  <a:spcPts val="48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ea typeface="Calibri"/>
                  <a:cs typeface="Geneva"/>
                </a:rPr>
                <a:t>p(i:k)=p(i:j)p(j:k) </a:t>
              </a:r>
              <a:endParaRPr lang="sv-SE" sz="1100">
                <a:effectLst/>
                <a:ea typeface="Calibri"/>
                <a:cs typeface="Times New Roman"/>
              </a:endParaRPr>
            </a:p>
          </p:txBody>
        </p:sp>
        <p:sp>
          <p:nvSpPr>
            <p:cNvPr id="156" name="Rectangle 155"/>
            <p:cNvSpPr>
              <a:spLocks noChangeArrowheads="1"/>
            </p:cNvSpPr>
            <p:nvPr/>
          </p:nvSpPr>
          <p:spPr bwMode="auto">
            <a:xfrm>
              <a:off x="274572" y="483862"/>
              <a:ext cx="288541" cy="205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600"/>
                </a:lnSpc>
                <a:spcBef>
                  <a:spcPts val="48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ea typeface="Calibri"/>
                  <a:cs typeface="Geneva"/>
                </a:rPr>
                <a:t>g(i:j) </a:t>
              </a:r>
              <a:endParaRPr lang="sv-SE" sz="1100">
                <a:effectLst/>
                <a:ea typeface="Calibri"/>
                <a:cs typeface="Times New Roman"/>
              </a:endParaRPr>
            </a:p>
          </p:txBody>
        </p:sp>
        <p:sp>
          <p:nvSpPr>
            <p:cNvPr id="157" name="Rectangle 156"/>
            <p:cNvSpPr>
              <a:spLocks noChangeArrowheads="1"/>
            </p:cNvSpPr>
            <p:nvPr/>
          </p:nvSpPr>
          <p:spPr bwMode="auto">
            <a:xfrm>
              <a:off x="274572" y="673727"/>
              <a:ext cx="296556" cy="205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600"/>
                </a:lnSpc>
                <a:spcBef>
                  <a:spcPts val="48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ea typeface="Calibri"/>
                  <a:cs typeface="Geneva"/>
                </a:rPr>
                <a:t>p(i:j) </a:t>
              </a:r>
              <a:endParaRPr lang="sv-SE" sz="1100">
                <a:effectLst/>
                <a:ea typeface="Calibri"/>
                <a:cs typeface="Times New Roman"/>
              </a:endParaRPr>
            </a:p>
          </p:txBody>
        </p:sp>
        <p:sp>
          <p:nvSpPr>
            <p:cNvPr id="158" name="Rectangle 157"/>
            <p:cNvSpPr>
              <a:spLocks noChangeArrowheads="1"/>
            </p:cNvSpPr>
            <p:nvPr/>
          </p:nvSpPr>
          <p:spPr bwMode="auto">
            <a:xfrm>
              <a:off x="274572" y="972930"/>
              <a:ext cx="320601" cy="205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600"/>
                </a:lnSpc>
                <a:spcBef>
                  <a:spcPts val="48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ea typeface="Calibri"/>
                  <a:cs typeface="Geneva"/>
                </a:rPr>
                <a:t>g(</a:t>
              </a:r>
              <a:r>
                <a:rPr lang="en-US" sz="1100">
                  <a:solidFill>
                    <a:srgbClr val="000000"/>
                  </a:solidFill>
                  <a:ea typeface="Calibri"/>
                  <a:cs typeface="Geneva"/>
                </a:rPr>
                <a:t>j:k</a:t>
              </a:r>
              <a:r>
                <a:rPr lang="en-US" sz="1100">
                  <a:solidFill>
                    <a:srgbClr val="000000"/>
                  </a:solidFill>
                  <a:effectLst/>
                  <a:ea typeface="Calibri"/>
                  <a:cs typeface="Geneva"/>
                </a:rPr>
                <a:t>) </a:t>
              </a:r>
              <a:endParaRPr lang="sv-SE" sz="1100">
                <a:effectLst/>
                <a:ea typeface="Calibri"/>
                <a:cs typeface="Times New Roman"/>
              </a:endParaRPr>
            </a:p>
          </p:txBody>
        </p:sp>
        <p:sp>
          <p:nvSpPr>
            <p:cNvPr id="159" name="Rectangle 158"/>
            <p:cNvSpPr>
              <a:spLocks noChangeArrowheads="1"/>
            </p:cNvSpPr>
            <p:nvPr/>
          </p:nvSpPr>
          <p:spPr bwMode="auto">
            <a:xfrm>
              <a:off x="274572" y="1162795"/>
              <a:ext cx="328616" cy="205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600"/>
                </a:lnSpc>
                <a:spcBef>
                  <a:spcPts val="480"/>
                </a:spcBef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ea typeface="Calibri"/>
                  <a:cs typeface="Geneva"/>
                </a:rPr>
                <a:t>p(j:k) </a:t>
              </a:r>
              <a:endParaRPr lang="sv-SE" sz="1100">
                <a:effectLst/>
                <a:ea typeface="Calibri"/>
                <a:cs typeface="Times New Roman"/>
              </a:endParaRPr>
            </a:p>
          </p:txBody>
        </p:sp>
        <p:sp>
          <p:nvSpPr>
            <p:cNvPr id="160" name="Rectangle 159"/>
            <p:cNvSpPr>
              <a:spLocks noChangeArrowheads="1"/>
            </p:cNvSpPr>
            <p:nvPr/>
          </p:nvSpPr>
          <p:spPr bwMode="auto">
            <a:xfrm>
              <a:off x="367147" y="132190"/>
              <a:ext cx="1787669" cy="205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600"/>
                </a:lnSpc>
                <a:spcBef>
                  <a:spcPts val="480"/>
                </a:spcBef>
                <a:spcAft>
                  <a:spcPts val="0"/>
                </a:spcAft>
              </a:pPr>
              <a:r>
                <a:rPr lang="en-US" dirty="0">
                  <a:solidFill>
                    <a:srgbClr val="000000"/>
                  </a:solidFill>
                  <a:effectLst/>
                  <a:ea typeface="Calibri"/>
                  <a:cs typeface="Geneva"/>
                </a:rPr>
                <a:t>The “dot operator”</a:t>
              </a:r>
              <a:endParaRPr lang="sv-SE" dirty="0">
                <a:effectLst/>
                <a:ea typeface="Calibri"/>
                <a:cs typeface="Times New Roman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199013" y="5640388"/>
            <a:ext cx="6745974" cy="390525"/>
            <a:chOff x="683526" y="5640388"/>
            <a:chExt cx="6745974" cy="390525"/>
          </a:xfrm>
        </p:grpSpPr>
        <p:sp>
          <p:nvSpPr>
            <p:cNvPr id="167" name="Rectangle 166"/>
            <p:cNvSpPr>
              <a:spLocks noChangeArrowheads="1"/>
            </p:cNvSpPr>
            <p:nvPr/>
          </p:nvSpPr>
          <p:spPr bwMode="auto">
            <a:xfrm>
              <a:off x="683526" y="5764336"/>
              <a:ext cx="1787669" cy="205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1600"/>
                </a:lnSpc>
                <a:spcBef>
                  <a:spcPts val="480"/>
                </a:spcBef>
                <a:spcAft>
                  <a:spcPts val="0"/>
                </a:spcAft>
              </a:pPr>
              <a:r>
                <a:rPr lang="en-US" sz="1800" dirty="0" smtClean="0">
                  <a:solidFill>
                    <a:srgbClr val="000000"/>
                  </a:solidFill>
                  <a:effectLst/>
                  <a:ea typeface="Calibri"/>
                  <a:cs typeface="Geneva"/>
                </a:rPr>
                <a:t>Show that</a:t>
              </a:r>
              <a:endParaRPr lang="sv-SE" sz="1800" dirty="0">
                <a:effectLst/>
                <a:ea typeface="Calibri"/>
                <a:cs typeface="Times New Roman"/>
              </a:endParaRPr>
            </a:p>
          </p:txBody>
        </p:sp>
        <p:graphicFrame>
          <p:nvGraphicFramePr>
            <p:cNvPr id="168" name="Object 16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02323720"/>
                </p:ext>
              </p:extLst>
            </p:nvPr>
          </p:nvGraphicFramePr>
          <p:xfrm>
            <a:off x="1714500" y="5640388"/>
            <a:ext cx="5715000" cy="3905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7475" name="Equation" r:id="rId3" imgW="3708360" imgH="253800" progId="Equation.DSMT4">
                    <p:embed/>
                  </p:oleObj>
                </mc:Choice>
                <mc:Fallback>
                  <p:oleObj name="Equation" r:id="rId3" imgW="3708360" imgH="2538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14500" y="5640388"/>
                          <a:ext cx="5715000" cy="3905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41" name="Group 240"/>
          <p:cNvGrpSpPr/>
          <p:nvPr/>
        </p:nvGrpSpPr>
        <p:grpSpPr>
          <a:xfrm>
            <a:off x="287504" y="2002285"/>
            <a:ext cx="3358614" cy="644453"/>
            <a:chOff x="4023147" y="1353377"/>
            <a:chExt cx="3358614" cy="644453"/>
          </a:xfrm>
        </p:grpSpPr>
        <p:grpSp>
          <p:nvGrpSpPr>
            <p:cNvPr id="240" name="Group 239"/>
            <p:cNvGrpSpPr/>
            <p:nvPr/>
          </p:nvGrpSpPr>
          <p:grpSpPr>
            <a:xfrm>
              <a:off x="5225483" y="1353377"/>
              <a:ext cx="999208" cy="644453"/>
              <a:chOff x="5225483" y="1353377"/>
              <a:chExt cx="999208" cy="644453"/>
            </a:xfrm>
          </p:grpSpPr>
          <p:cxnSp>
            <p:nvCxnSpPr>
              <p:cNvPr id="176" name="Line 2176"/>
              <p:cNvCxnSpPr>
                <a:cxnSpLocks noChangeAspect="1" noChangeShapeType="1"/>
              </p:cNvCxnSpPr>
              <p:nvPr/>
            </p:nvCxnSpPr>
            <p:spPr bwMode="auto">
              <a:xfrm flipH="1">
                <a:off x="6116801" y="1742300"/>
                <a:ext cx="290" cy="69413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28" name="Line 2158"/>
              <p:cNvCxnSpPr>
                <a:cxnSpLocks noChangeAspect="1" noChangeShapeType="1"/>
              </p:cNvCxnSpPr>
              <p:nvPr/>
            </p:nvCxnSpPr>
            <p:spPr bwMode="auto">
              <a:xfrm flipH="1">
                <a:off x="5870164" y="1813159"/>
                <a:ext cx="241649" cy="612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29" name="Line 2160"/>
              <p:cNvCxnSpPr>
                <a:cxnSpLocks noChangeAspect="1" noChangeShapeType="1"/>
              </p:cNvCxnSpPr>
              <p:nvPr/>
            </p:nvCxnSpPr>
            <p:spPr bwMode="auto">
              <a:xfrm>
                <a:off x="5780013" y="1664852"/>
                <a:ext cx="228622" cy="612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30" name="Line 2166"/>
              <p:cNvCxnSpPr>
                <a:cxnSpLocks noChangeAspect="1" noChangeShapeType="1"/>
              </p:cNvCxnSpPr>
              <p:nvPr/>
            </p:nvCxnSpPr>
            <p:spPr bwMode="auto">
              <a:xfrm flipH="1">
                <a:off x="5235754" y="1742077"/>
                <a:ext cx="593376" cy="612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31" name="Rectangle 230"/>
              <p:cNvSpPr>
                <a:spLocks noChangeAspect="1" noChangeArrowheads="1"/>
              </p:cNvSpPr>
              <p:nvPr/>
            </p:nvSpPr>
            <p:spPr bwMode="auto">
              <a:xfrm flipH="1">
                <a:off x="5478704" y="1556032"/>
                <a:ext cx="398623" cy="372708"/>
              </a:xfrm>
              <a:prstGeom prst="rect">
                <a:avLst/>
              </a:prstGeom>
              <a:solidFill>
                <a:srgbClr val="FFFFFF"/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1" upright="1">
                <a:no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sv-SE" sz="1200">
                    <a:latin typeface="+mn-lt"/>
                  </a:rPr>
                  <a:t>&amp;</a:t>
                </a:r>
              </a:p>
            </p:txBody>
          </p:sp>
          <p:cxnSp>
            <p:nvCxnSpPr>
              <p:cNvPr id="232" name="Line 2176"/>
              <p:cNvCxnSpPr>
                <a:cxnSpLocks noChangeAspect="1" noChangeShapeType="1"/>
              </p:cNvCxnSpPr>
              <p:nvPr/>
            </p:nvCxnSpPr>
            <p:spPr bwMode="auto">
              <a:xfrm flipH="1">
                <a:off x="5225483" y="1742073"/>
                <a:ext cx="290" cy="69392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33" name="Line 2176"/>
              <p:cNvCxnSpPr>
                <a:cxnSpLocks noChangeAspect="1" noChangeShapeType="1"/>
              </p:cNvCxnSpPr>
              <p:nvPr/>
            </p:nvCxnSpPr>
            <p:spPr bwMode="auto">
              <a:xfrm flipH="1">
                <a:off x="6009678" y="1509388"/>
                <a:ext cx="651" cy="15606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82" name="Rectangle 181"/>
              <p:cNvSpPr>
                <a:spLocks noChangeArrowheads="1"/>
              </p:cNvSpPr>
              <p:nvPr/>
            </p:nvSpPr>
            <p:spPr bwMode="auto">
              <a:xfrm flipH="1">
                <a:off x="5944152" y="1353377"/>
                <a:ext cx="195668" cy="1978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ts val="1600"/>
                  </a:lnSpc>
                  <a:spcBef>
                    <a:spcPts val="48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rgbClr val="000000"/>
                    </a:solidFill>
                    <a:effectLst/>
                    <a:latin typeface="+mn-lt"/>
                    <a:ea typeface="Calibri"/>
                    <a:cs typeface="Geneva"/>
                  </a:rPr>
                  <a:t>P3 </a:t>
                </a:r>
                <a:endParaRPr lang="sv-SE" sz="1200">
                  <a:effectLst/>
                  <a:latin typeface="+mn-lt"/>
                  <a:ea typeface="Calibri"/>
                  <a:cs typeface="Times New Roman"/>
                </a:endParaRPr>
              </a:p>
            </p:txBody>
          </p:sp>
          <p:sp>
            <p:nvSpPr>
              <p:cNvPr id="196" name="Rectangle 195"/>
              <p:cNvSpPr>
                <a:spLocks noChangeArrowheads="1"/>
              </p:cNvSpPr>
              <p:nvPr/>
            </p:nvSpPr>
            <p:spPr bwMode="auto">
              <a:xfrm flipH="1">
                <a:off x="5920502" y="1817820"/>
                <a:ext cx="304189" cy="1800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ts val="1600"/>
                  </a:lnSpc>
                  <a:spcBef>
                    <a:spcPts val="48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rgbClr val="000000"/>
                    </a:solidFill>
                    <a:effectLst/>
                    <a:latin typeface="+mn-lt"/>
                    <a:ea typeface="Calibri"/>
                    <a:cs typeface="Geneva"/>
                  </a:rPr>
                  <a:t>P2:1 </a:t>
                </a:r>
                <a:endParaRPr lang="sv-SE" sz="1200">
                  <a:effectLst/>
                  <a:latin typeface="+mn-lt"/>
                  <a:ea typeface="Calibri"/>
                  <a:cs typeface="Times New Roman"/>
                </a:endParaRPr>
              </a:p>
            </p:txBody>
          </p:sp>
        </p:grpSp>
        <p:grpSp>
          <p:nvGrpSpPr>
            <p:cNvPr id="238" name="Group 237"/>
            <p:cNvGrpSpPr/>
            <p:nvPr/>
          </p:nvGrpSpPr>
          <p:grpSpPr>
            <a:xfrm>
              <a:off x="4023147" y="1353377"/>
              <a:ext cx="1313692" cy="644453"/>
              <a:chOff x="4023147" y="1353377"/>
              <a:chExt cx="1313692" cy="644453"/>
            </a:xfrm>
          </p:grpSpPr>
          <p:grpSp>
            <p:nvGrpSpPr>
              <p:cNvPr id="180" name="Group 179"/>
              <p:cNvGrpSpPr/>
              <p:nvPr/>
            </p:nvGrpSpPr>
            <p:grpSpPr>
              <a:xfrm flipH="1">
                <a:off x="4349715" y="1509388"/>
                <a:ext cx="876060" cy="419352"/>
                <a:chOff x="4638145" y="524782"/>
                <a:chExt cx="854529" cy="435113"/>
              </a:xfrm>
            </p:grpSpPr>
            <p:cxnSp>
              <p:nvCxnSpPr>
                <p:cNvPr id="222" name="Line 2158"/>
                <p:cNvCxnSpPr>
                  <a:cxnSpLocks noChangeAspect="1" noChangeShapeType="1"/>
                </p:cNvCxnSpPr>
                <p:nvPr/>
              </p:nvCxnSpPr>
              <p:spPr bwMode="auto">
                <a:xfrm>
                  <a:off x="4638145" y="839970"/>
                  <a:ext cx="235710" cy="635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23" name="Line 2160"/>
                <p:cNvCxnSpPr>
                  <a:cxnSpLocks noChangeAspect="1" noChangeShapeType="1"/>
                </p:cNvCxnSpPr>
                <p:nvPr/>
              </p:nvCxnSpPr>
              <p:spPr bwMode="auto">
                <a:xfrm flipH="1">
                  <a:off x="4739083" y="686089"/>
                  <a:ext cx="223003" cy="635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24" name="Line 2166"/>
                <p:cNvCxnSpPr>
                  <a:cxnSpLocks noChangeAspect="1" noChangeShapeType="1"/>
                </p:cNvCxnSpPr>
                <p:nvPr/>
              </p:nvCxnSpPr>
              <p:spPr bwMode="auto">
                <a:xfrm>
                  <a:off x="4913882" y="766216"/>
                  <a:ext cx="578792" cy="635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225" name="Rectangle 224"/>
                <p:cNvSpPr>
                  <a:spLocks noChangeAspect="1" noChangeArrowheads="1"/>
                </p:cNvSpPr>
                <p:nvPr/>
              </p:nvSpPr>
              <p:spPr bwMode="auto">
                <a:xfrm>
                  <a:off x="4866868" y="573179"/>
                  <a:ext cx="388826" cy="386716"/>
                </a:xfrm>
                <a:prstGeom prst="rect">
                  <a:avLst/>
                </a:prstGeom>
                <a:solidFill>
                  <a:srgbClr val="FFFFFF"/>
                </a:solidFill>
                <a:ln w="635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ctr" anchorCtr="1" upright="1">
                  <a:noAutofit/>
                </a:bodyPr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r>
                    <a:rPr lang="sv-SE" sz="1200">
                      <a:latin typeface="+mn-lt"/>
                    </a:rPr>
                    <a:t>&amp;</a:t>
                  </a:r>
                </a:p>
              </p:txBody>
            </p:sp>
            <p:cxnSp>
              <p:nvCxnSpPr>
                <p:cNvPr id="227" name="Line 2176"/>
                <p:cNvCxnSpPr>
                  <a:cxnSpLocks noChangeAspect="1" noChangeShapeType="1"/>
                </p:cNvCxnSpPr>
                <p:nvPr/>
              </p:nvCxnSpPr>
              <p:spPr bwMode="auto">
                <a:xfrm>
                  <a:off x="4736970" y="524782"/>
                  <a:ext cx="635" cy="161925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sp>
            <p:nvSpPr>
              <p:cNvPr id="181" name="Rectangle 180"/>
              <p:cNvSpPr>
                <a:spLocks noChangeArrowheads="1"/>
              </p:cNvSpPr>
              <p:nvPr/>
            </p:nvSpPr>
            <p:spPr bwMode="auto">
              <a:xfrm flipH="1">
                <a:off x="5065281" y="1353377"/>
                <a:ext cx="195668" cy="1978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ts val="1600"/>
                  </a:lnSpc>
                  <a:spcBef>
                    <a:spcPts val="48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rgbClr val="000000"/>
                    </a:solidFill>
                    <a:effectLst/>
                    <a:latin typeface="+mn-lt"/>
                    <a:ea typeface="Calibri"/>
                    <a:cs typeface="Geneva"/>
                  </a:rPr>
                  <a:t>P4 </a:t>
                </a:r>
                <a:endParaRPr lang="sv-SE" sz="1200">
                  <a:effectLst/>
                  <a:latin typeface="+mn-lt"/>
                  <a:ea typeface="Calibri"/>
                  <a:cs typeface="Times New Roman"/>
                </a:endParaRPr>
              </a:p>
            </p:txBody>
          </p:sp>
          <p:sp>
            <p:nvSpPr>
              <p:cNvPr id="197" name="Rectangle 196"/>
              <p:cNvSpPr>
                <a:spLocks noChangeArrowheads="1"/>
              </p:cNvSpPr>
              <p:nvPr/>
            </p:nvSpPr>
            <p:spPr bwMode="auto">
              <a:xfrm flipH="1">
                <a:off x="4023147" y="1643639"/>
                <a:ext cx="304189" cy="1800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ts val="1600"/>
                  </a:lnSpc>
                  <a:spcBef>
                    <a:spcPts val="480"/>
                  </a:spcBef>
                  <a:spcAft>
                    <a:spcPts val="0"/>
                  </a:spcAft>
                </a:pPr>
                <a:r>
                  <a:rPr lang="en-US" sz="1200" dirty="0">
                    <a:solidFill>
                      <a:srgbClr val="000000"/>
                    </a:solidFill>
                    <a:effectLst/>
                    <a:latin typeface="+mn-lt"/>
                    <a:ea typeface="Calibri"/>
                    <a:cs typeface="Geneva"/>
                  </a:rPr>
                  <a:t>P4:1 </a:t>
                </a:r>
                <a:endParaRPr lang="sv-SE" sz="1200" dirty="0">
                  <a:effectLst/>
                  <a:latin typeface="+mn-lt"/>
                  <a:ea typeface="Calibri"/>
                  <a:cs typeface="Times New Roman"/>
                </a:endParaRPr>
              </a:p>
            </p:txBody>
          </p:sp>
          <p:sp>
            <p:nvSpPr>
              <p:cNvPr id="198" name="Rectangle 197"/>
              <p:cNvSpPr>
                <a:spLocks noChangeArrowheads="1"/>
              </p:cNvSpPr>
              <p:nvPr/>
            </p:nvSpPr>
            <p:spPr bwMode="auto">
              <a:xfrm flipH="1">
                <a:off x="5032650" y="1817820"/>
                <a:ext cx="304189" cy="1800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ts val="1600"/>
                  </a:lnSpc>
                  <a:spcBef>
                    <a:spcPts val="48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rgbClr val="000000"/>
                    </a:solidFill>
                    <a:effectLst/>
                    <a:latin typeface="+mn-lt"/>
                    <a:ea typeface="Calibri"/>
                    <a:cs typeface="Geneva"/>
                  </a:rPr>
                  <a:t>P3:1 </a:t>
                </a:r>
                <a:endParaRPr lang="sv-SE" sz="1200">
                  <a:effectLst/>
                  <a:latin typeface="+mn-lt"/>
                  <a:ea typeface="Calibri"/>
                  <a:cs typeface="Times New Roman"/>
                </a:endParaRPr>
              </a:p>
            </p:txBody>
          </p:sp>
        </p:grpSp>
        <p:grpSp>
          <p:nvGrpSpPr>
            <p:cNvPr id="236" name="Group 235"/>
            <p:cNvGrpSpPr/>
            <p:nvPr/>
          </p:nvGrpSpPr>
          <p:grpSpPr>
            <a:xfrm>
              <a:off x="6116441" y="1353377"/>
              <a:ext cx="1265320" cy="575476"/>
              <a:chOff x="6116441" y="1353377"/>
              <a:chExt cx="1265320" cy="575476"/>
            </a:xfrm>
          </p:grpSpPr>
          <p:cxnSp>
            <p:nvCxnSpPr>
              <p:cNvPr id="174" name="Line 2166"/>
              <p:cNvCxnSpPr>
                <a:cxnSpLocks noChangeAspect="1" noChangeShapeType="1"/>
              </p:cNvCxnSpPr>
              <p:nvPr/>
            </p:nvCxnSpPr>
            <p:spPr bwMode="auto">
              <a:xfrm flipH="1">
                <a:off x="6116441" y="1742300"/>
                <a:ext cx="593375" cy="612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73" name="Line 2160"/>
              <p:cNvCxnSpPr>
                <a:cxnSpLocks noChangeShapeType="1"/>
              </p:cNvCxnSpPr>
              <p:nvPr/>
            </p:nvCxnSpPr>
            <p:spPr bwMode="auto">
              <a:xfrm>
                <a:off x="6660397" y="1665051"/>
                <a:ext cx="228622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77" name="Line 2176"/>
              <p:cNvCxnSpPr>
                <a:cxnSpLocks noChangeAspect="1" noChangeShapeType="1"/>
              </p:cNvCxnSpPr>
              <p:nvPr/>
            </p:nvCxnSpPr>
            <p:spPr bwMode="auto">
              <a:xfrm flipH="1">
                <a:off x="6888369" y="1509557"/>
                <a:ext cx="651" cy="156107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78" name="Rectangle 177"/>
              <p:cNvSpPr>
                <a:spLocks noChangeArrowheads="1"/>
              </p:cNvSpPr>
              <p:nvPr/>
            </p:nvSpPr>
            <p:spPr bwMode="auto">
              <a:xfrm flipH="1">
                <a:off x="6832006" y="1353377"/>
                <a:ext cx="195668" cy="1978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ts val="1600"/>
                  </a:lnSpc>
                  <a:spcBef>
                    <a:spcPts val="48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rgbClr val="000000"/>
                    </a:solidFill>
                    <a:effectLst/>
                    <a:latin typeface="+mn-lt"/>
                    <a:ea typeface="Calibri"/>
                    <a:cs typeface="Geneva"/>
                  </a:rPr>
                  <a:t>P2 </a:t>
                </a:r>
                <a:endParaRPr lang="sv-SE" sz="1200">
                  <a:effectLst/>
                  <a:latin typeface="+mn-lt"/>
                  <a:ea typeface="Calibri"/>
                  <a:cs typeface="Times New Roman"/>
                </a:endParaRPr>
              </a:p>
            </p:txBody>
          </p:sp>
          <p:cxnSp>
            <p:nvCxnSpPr>
              <p:cNvPr id="202" name="Line 2158"/>
              <p:cNvCxnSpPr>
                <a:cxnSpLocks noChangeAspect="1" noChangeShapeType="1"/>
              </p:cNvCxnSpPr>
              <p:nvPr/>
            </p:nvCxnSpPr>
            <p:spPr bwMode="auto">
              <a:xfrm flipH="1">
                <a:off x="6629386" y="1808949"/>
                <a:ext cx="521209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03" name="Rectangle 202"/>
              <p:cNvSpPr>
                <a:spLocks noChangeArrowheads="1"/>
              </p:cNvSpPr>
              <p:nvPr/>
            </p:nvSpPr>
            <p:spPr bwMode="auto">
              <a:xfrm flipH="1">
                <a:off x="7077572" y="1353377"/>
                <a:ext cx="304189" cy="1800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ts val="1600"/>
                  </a:lnSpc>
                  <a:spcBef>
                    <a:spcPts val="480"/>
                  </a:spcBef>
                  <a:spcAft>
                    <a:spcPts val="0"/>
                  </a:spcAft>
                </a:pPr>
                <a:r>
                  <a:rPr lang="en-US" sz="1200" dirty="0">
                    <a:solidFill>
                      <a:srgbClr val="000000"/>
                    </a:solidFill>
                    <a:effectLst/>
                    <a:latin typeface="+mn-lt"/>
                    <a:ea typeface="Calibri"/>
                    <a:cs typeface="Geneva"/>
                  </a:rPr>
                  <a:t>P1 </a:t>
                </a:r>
                <a:endParaRPr lang="sv-SE" sz="1200" dirty="0">
                  <a:effectLst/>
                  <a:latin typeface="+mn-lt"/>
                  <a:ea typeface="Calibri"/>
                  <a:cs typeface="Times New Roman"/>
                </a:endParaRPr>
              </a:p>
            </p:txBody>
          </p:sp>
          <p:cxnSp>
            <p:nvCxnSpPr>
              <p:cNvPr id="234" name="Line 2176"/>
              <p:cNvCxnSpPr>
                <a:cxnSpLocks noChangeAspect="1" noChangeShapeType="1"/>
              </p:cNvCxnSpPr>
              <p:nvPr/>
            </p:nvCxnSpPr>
            <p:spPr bwMode="auto">
              <a:xfrm>
                <a:off x="7150594" y="1500442"/>
                <a:ext cx="1" cy="308507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75" name="Rectangle 174"/>
              <p:cNvSpPr>
                <a:spLocks noChangeAspect="1" noChangeArrowheads="1"/>
              </p:cNvSpPr>
              <p:nvPr/>
            </p:nvSpPr>
            <p:spPr bwMode="auto">
              <a:xfrm flipH="1">
                <a:off x="6359392" y="1556032"/>
                <a:ext cx="398623" cy="372821"/>
              </a:xfrm>
              <a:prstGeom prst="rect">
                <a:avLst/>
              </a:prstGeom>
              <a:solidFill>
                <a:srgbClr val="FFFFFF"/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1" upright="1">
                <a:no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sv-SE" sz="1200">
                    <a:latin typeface="+mn-lt"/>
                  </a:rPr>
                  <a:t>&amp;</a:t>
                </a:r>
              </a:p>
            </p:txBody>
          </p:sp>
        </p:grpSp>
      </p:grpSp>
      <p:grpSp>
        <p:nvGrpSpPr>
          <p:cNvPr id="242" name="Group 241"/>
          <p:cNvGrpSpPr/>
          <p:nvPr/>
        </p:nvGrpSpPr>
        <p:grpSpPr>
          <a:xfrm>
            <a:off x="4419027" y="1697318"/>
            <a:ext cx="4157856" cy="1044583"/>
            <a:chOff x="3948741" y="2846906"/>
            <a:chExt cx="4157856" cy="1044583"/>
          </a:xfrm>
        </p:grpSpPr>
        <p:grpSp>
          <p:nvGrpSpPr>
            <p:cNvPr id="243" name="Group 242"/>
            <p:cNvGrpSpPr/>
            <p:nvPr/>
          </p:nvGrpSpPr>
          <p:grpSpPr>
            <a:xfrm>
              <a:off x="4369271" y="3054006"/>
              <a:ext cx="3584861" cy="534143"/>
              <a:chOff x="4369271" y="3142353"/>
              <a:chExt cx="3584861" cy="463123"/>
            </a:xfrm>
          </p:grpSpPr>
          <p:grpSp>
            <p:nvGrpSpPr>
              <p:cNvPr id="301" name="Group 300"/>
              <p:cNvGrpSpPr/>
              <p:nvPr/>
            </p:nvGrpSpPr>
            <p:grpSpPr>
              <a:xfrm>
                <a:off x="7773720" y="3166616"/>
                <a:ext cx="180412" cy="438860"/>
                <a:chOff x="7775545" y="3166616"/>
                <a:chExt cx="163297" cy="438860"/>
              </a:xfrm>
            </p:grpSpPr>
            <p:cxnSp>
              <p:nvCxnSpPr>
                <p:cNvPr id="323" name="Line 2174"/>
                <p:cNvCxnSpPr>
                  <a:cxnSpLocks noChangeAspect="1" noChangeShapeType="1"/>
                </p:cNvCxnSpPr>
                <p:nvPr/>
              </p:nvCxnSpPr>
              <p:spPr bwMode="auto">
                <a:xfrm flipV="1">
                  <a:off x="7938467" y="3166616"/>
                  <a:ext cx="375" cy="438860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324" name="Line 2175"/>
                <p:cNvCxnSpPr>
                  <a:cxnSpLocks noChangeAspect="1" noChangeShapeType="1"/>
                </p:cNvCxnSpPr>
                <p:nvPr/>
              </p:nvCxnSpPr>
              <p:spPr bwMode="auto">
                <a:xfrm flipV="1">
                  <a:off x="7775545" y="3166919"/>
                  <a:ext cx="0" cy="290666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grpSp>
            <p:nvGrpSpPr>
              <p:cNvPr id="302" name="Group 301"/>
              <p:cNvGrpSpPr/>
              <p:nvPr/>
            </p:nvGrpSpPr>
            <p:grpSpPr>
              <a:xfrm>
                <a:off x="6842599" y="3142362"/>
                <a:ext cx="180000" cy="438860"/>
                <a:chOff x="6847987" y="3142362"/>
                <a:chExt cx="162927" cy="438860"/>
              </a:xfrm>
            </p:grpSpPr>
            <p:cxnSp>
              <p:nvCxnSpPr>
                <p:cNvPr id="321" name="Line 2174"/>
                <p:cNvCxnSpPr>
                  <a:cxnSpLocks noChangeAspect="1" noChangeShapeType="1"/>
                </p:cNvCxnSpPr>
                <p:nvPr/>
              </p:nvCxnSpPr>
              <p:spPr bwMode="auto">
                <a:xfrm flipV="1">
                  <a:off x="7010545" y="3142362"/>
                  <a:ext cx="369" cy="432002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322" name="Line 2175"/>
                <p:cNvCxnSpPr>
                  <a:cxnSpLocks noChangeAspect="1" noChangeShapeType="1"/>
                </p:cNvCxnSpPr>
                <p:nvPr/>
              </p:nvCxnSpPr>
              <p:spPr bwMode="auto">
                <a:xfrm flipV="1">
                  <a:off x="6847987" y="3142363"/>
                  <a:ext cx="415" cy="438859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grpSp>
            <p:nvGrpSpPr>
              <p:cNvPr id="303" name="Group 302"/>
              <p:cNvGrpSpPr/>
              <p:nvPr/>
            </p:nvGrpSpPr>
            <p:grpSpPr>
              <a:xfrm>
                <a:off x="5849459" y="3142362"/>
                <a:ext cx="180000" cy="438860"/>
                <a:chOff x="5855696" y="3142362"/>
                <a:chExt cx="162926" cy="438860"/>
              </a:xfrm>
            </p:grpSpPr>
            <p:cxnSp>
              <p:nvCxnSpPr>
                <p:cNvPr id="319" name="Line 2174"/>
                <p:cNvCxnSpPr>
                  <a:cxnSpLocks noChangeAspect="1" noChangeShapeType="1"/>
                </p:cNvCxnSpPr>
                <p:nvPr/>
              </p:nvCxnSpPr>
              <p:spPr bwMode="auto">
                <a:xfrm flipV="1">
                  <a:off x="6018253" y="3142362"/>
                  <a:ext cx="369" cy="432002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320" name="Line 2175"/>
                <p:cNvCxnSpPr>
                  <a:cxnSpLocks noChangeAspect="1" noChangeShapeType="1"/>
                </p:cNvCxnSpPr>
                <p:nvPr/>
              </p:nvCxnSpPr>
              <p:spPr bwMode="auto">
                <a:xfrm flipV="1">
                  <a:off x="5855696" y="3142363"/>
                  <a:ext cx="415" cy="438859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grpSp>
            <p:nvGrpSpPr>
              <p:cNvPr id="304" name="Group 303"/>
              <p:cNvGrpSpPr/>
              <p:nvPr/>
            </p:nvGrpSpPr>
            <p:grpSpPr>
              <a:xfrm rot="5400000" flipH="1">
                <a:off x="4239952" y="3271684"/>
                <a:ext cx="438859" cy="180221"/>
                <a:chOff x="2273455" y="1411869"/>
                <a:chExt cx="1013653" cy="163323"/>
              </a:xfrm>
            </p:grpSpPr>
            <p:cxnSp>
              <p:nvCxnSpPr>
                <p:cNvPr id="317" name="Line 2072"/>
                <p:cNvCxnSpPr>
                  <a:cxnSpLocks noChangeAspect="1" noChangeShapeType="1"/>
                </p:cNvCxnSpPr>
                <p:nvPr/>
              </p:nvCxnSpPr>
              <p:spPr bwMode="auto">
                <a:xfrm rot="5400000">
                  <a:off x="2779900" y="1067984"/>
                  <a:ext cx="764" cy="1013652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318" name="Line 2073"/>
                <p:cNvCxnSpPr>
                  <a:cxnSpLocks noChangeAspect="1" noChangeShapeType="1"/>
                </p:cNvCxnSpPr>
                <p:nvPr/>
              </p:nvCxnSpPr>
              <p:spPr bwMode="auto">
                <a:xfrm rot="5400000">
                  <a:off x="2779899" y="905425"/>
                  <a:ext cx="764" cy="1013652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grpSp>
            <p:nvGrpSpPr>
              <p:cNvPr id="305" name="Group 304"/>
              <p:cNvGrpSpPr/>
              <p:nvPr/>
            </p:nvGrpSpPr>
            <p:grpSpPr>
              <a:xfrm>
                <a:off x="5352889" y="3142353"/>
                <a:ext cx="180000" cy="438865"/>
                <a:chOff x="5356213" y="3142353"/>
                <a:chExt cx="162559" cy="438865"/>
              </a:xfrm>
            </p:grpSpPr>
            <p:cxnSp>
              <p:nvCxnSpPr>
                <p:cNvPr id="315" name="Line 2119"/>
                <p:cNvCxnSpPr>
                  <a:cxnSpLocks noChangeShapeType="1"/>
                </p:cNvCxnSpPr>
                <p:nvPr/>
              </p:nvCxnSpPr>
              <p:spPr bwMode="auto">
                <a:xfrm flipV="1">
                  <a:off x="5518772" y="3142359"/>
                  <a:ext cx="0" cy="438859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316" name="Line 2120"/>
                <p:cNvCxnSpPr>
                  <a:cxnSpLocks noChangeShapeType="1"/>
                </p:cNvCxnSpPr>
                <p:nvPr/>
              </p:nvCxnSpPr>
              <p:spPr bwMode="auto">
                <a:xfrm flipV="1">
                  <a:off x="5356213" y="3142353"/>
                  <a:ext cx="0" cy="438859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grpSp>
            <p:nvGrpSpPr>
              <p:cNvPr id="306" name="Group 305"/>
              <p:cNvGrpSpPr/>
              <p:nvPr/>
            </p:nvGrpSpPr>
            <p:grpSpPr>
              <a:xfrm>
                <a:off x="6346029" y="3142361"/>
                <a:ext cx="180000" cy="438859"/>
                <a:chOff x="6349352" y="3142361"/>
                <a:chExt cx="162561" cy="438859"/>
              </a:xfrm>
            </p:grpSpPr>
            <p:cxnSp>
              <p:nvCxnSpPr>
                <p:cNvPr id="313" name="Line 2138"/>
                <p:cNvCxnSpPr>
                  <a:cxnSpLocks noChangeAspect="1" noChangeShapeType="1"/>
                </p:cNvCxnSpPr>
                <p:nvPr/>
              </p:nvCxnSpPr>
              <p:spPr bwMode="auto">
                <a:xfrm flipH="1" flipV="1">
                  <a:off x="6511912" y="3142362"/>
                  <a:ext cx="1" cy="432000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314" name="Line 2139"/>
                <p:cNvCxnSpPr>
                  <a:cxnSpLocks noChangeAspect="1" noChangeShapeType="1"/>
                </p:cNvCxnSpPr>
                <p:nvPr/>
              </p:nvCxnSpPr>
              <p:spPr bwMode="auto">
                <a:xfrm flipV="1">
                  <a:off x="6349352" y="3142361"/>
                  <a:ext cx="0" cy="438859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grpSp>
            <p:nvGrpSpPr>
              <p:cNvPr id="307" name="Group 306"/>
              <p:cNvGrpSpPr/>
              <p:nvPr/>
            </p:nvGrpSpPr>
            <p:grpSpPr>
              <a:xfrm>
                <a:off x="7329643" y="3142362"/>
                <a:ext cx="180000" cy="438859"/>
                <a:chOff x="7332966" y="3142362"/>
                <a:chExt cx="162560" cy="438859"/>
              </a:xfrm>
            </p:grpSpPr>
            <p:cxnSp>
              <p:nvCxnSpPr>
                <p:cNvPr id="311" name="Line 2164"/>
                <p:cNvCxnSpPr>
                  <a:cxnSpLocks noChangeAspect="1" noChangeShapeType="1"/>
                </p:cNvCxnSpPr>
                <p:nvPr/>
              </p:nvCxnSpPr>
              <p:spPr bwMode="auto">
                <a:xfrm flipV="1">
                  <a:off x="7495526" y="3142362"/>
                  <a:ext cx="0" cy="438859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312" name="Line 2165"/>
                <p:cNvCxnSpPr>
                  <a:cxnSpLocks noChangeAspect="1" noChangeShapeType="1"/>
                </p:cNvCxnSpPr>
                <p:nvPr/>
              </p:nvCxnSpPr>
              <p:spPr bwMode="auto">
                <a:xfrm flipV="1">
                  <a:off x="7332966" y="3142362"/>
                  <a:ext cx="0" cy="432000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grpSp>
            <p:nvGrpSpPr>
              <p:cNvPr id="308" name="Group 307"/>
              <p:cNvGrpSpPr/>
              <p:nvPr/>
            </p:nvGrpSpPr>
            <p:grpSpPr>
              <a:xfrm>
                <a:off x="4865844" y="3142360"/>
                <a:ext cx="180000" cy="438859"/>
                <a:chOff x="4872856" y="3142360"/>
                <a:chExt cx="162559" cy="438859"/>
              </a:xfrm>
            </p:grpSpPr>
            <p:cxnSp>
              <p:nvCxnSpPr>
                <p:cNvPr id="309" name="Line 2119"/>
                <p:cNvCxnSpPr>
                  <a:cxnSpLocks noChangeShapeType="1"/>
                </p:cNvCxnSpPr>
                <p:nvPr/>
              </p:nvCxnSpPr>
              <p:spPr bwMode="auto">
                <a:xfrm flipV="1">
                  <a:off x="5035415" y="3142360"/>
                  <a:ext cx="0" cy="438859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310" name="Line 2120"/>
                <p:cNvCxnSpPr>
                  <a:cxnSpLocks noChangeShapeType="1"/>
                </p:cNvCxnSpPr>
                <p:nvPr/>
              </p:nvCxnSpPr>
              <p:spPr bwMode="auto">
                <a:xfrm flipV="1">
                  <a:off x="4872856" y="3142360"/>
                  <a:ext cx="0" cy="438859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</p:grpSp>
        <p:grpSp>
          <p:nvGrpSpPr>
            <p:cNvPr id="244" name="Group 243"/>
            <p:cNvGrpSpPr/>
            <p:nvPr/>
          </p:nvGrpSpPr>
          <p:grpSpPr>
            <a:xfrm>
              <a:off x="4065710" y="3417575"/>
              <a:ext cx="3888000" cy="180704"/>
              <a:chOff x="7335153" y="3417575"/>
              <a:chExt cx="645809" cy="180698"/>
            </a:xfrm>
          </p:grpSpPr>
          <p:cxnSp>
            <p:nvCxnSpPr>
              <p:cNvPr id="299" name="Line 2174"/>
              <p:cNvCxnSpPr>
                <a:cxnSpLocks noChangeAspect="1" noChangeShapeType="1"/>
              </p:cNvCxnSpPr>
              <p:nvPr/>
            </p:nvCxnSpPr>
            <p:spPr bwMode="auto">
              <a:xfrm flipH="1">
                <a:off x="7335153" y="3417575"/>
                <a:ext cx="615911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00" name="Line 2175"/>
              <p:cNvCxnSpPr>
                <a:cxnSpLocks noChangeAspect="1" noChangeShapeType="1"/>
              </p:cNvCxnSpPr>
              <p:nvPr/>
            </p:nvCxnSpPr>
            <p:spPr bwMode="auto">
              <a:xfrm flipH="1" flipV="1">
                <a:off x="7335153" y="3597575"/>
                <a:ext cx="645809" cy="698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245" name="Group 244"/>
            <p:cNvGrpSpPr/>
            <p:nvPr/>
          </p:nvGrpSpPr>
          <p:grpSpPr>
            <a:xfrm>
              <a:off x="4276189" y="2846906"/>
              <a:ext cx="3830408" cy="205184"/>
              <a:chOff x="4276189" y="2524673"/>
              <a:chExt cx="3830408" cy="205184"/>
            </a:xfrm>
          </p:grpSpPr>
          <p:sp>
            <p:nvSpPr>
              <p:cNvPr id="283" name="Rectangle 282"/>
              <p:cNvSpPr>
                <a:spLocks noChangeArrowheads="1"/>
              </p:cNvSpPr>
              <p:nvPr/>
            </p:nvSpPr>
            <p:spPr bwMode="auto">
              <a:xfrm flipH="1">
                <a:off x="4787330" y="2524673"/>
                <a:ext cx="193964" cy="2051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ts val="1600"/>
                  </a:lnSpc>
                  <a:spcBef>
                    <a:spcPts val="480"/>
                  </a:spcBef>
                  <a:spcAft>
                    <a:spcPts val="0"/>
                  </a:spcAft>
                </a:pPr>
                <a:r>
                  <a:rPr lang="en-US" sz="1100">
                    <a:solidFill>
                      <a:srgbClr val="000000"/>
                    </a:solidFill>
                    <a:latin typeface="+mn-lt"/>
                    <a:ea typeface="Calibri"/>
                    <a:cs typeface="Geneva"/>
                  </a:rPr>
                  <a:t>G</a:t>
                </a:r>
                <a:r>
                  <a:rPr lang="en-US" sz="1100">
                    <a:solidFill>
                      <a:srgbClr val="000000"/>
                    </a:solidFill>
                    <a:effectLst/>
                    <a:latin typeface="+mn-lt"/>
                    <a:ea typeface="Calibri"/>
                    <a:cs typeface="Geneva"/>
                  </a:rPr>
                  <a:t>7 </a:t>
                </a:r>
                <a:endParaRPr lang="sv-SE" sz="1100">
                  <a:effectLst/>
                  <a:latin typeface="+mn-lt"/>
                  <a:ea typeface="Calibri"/>
                  <a:cs typeface="Times New Roman"/>
                </a:endParaRPr>
              </a:p>
            </p:txBody>
          </p:sp>
          <p:sp>
            <p:nvSpPr>
              <p:cNvPr id="284" name="Rectangle 283"/>
              <p:cNvSpPr>
                <a:spLocks noChangeArrowheads="1"/>
              </p:cNvSpPr>
              <p:nvPr/>
            </p:nvSpPr>
            <p:spPr bwMode="auto">
              <a:xfrm flipH="1">
                <a:off x="5003359" y="2524673"/>
                <a:ext cx="176330" cy="2051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ts val="1600"/>
                  </a:lnSpc>
                  <a:spcBef>
                    <a:spcPts val="480"/>
                  </a:spcBef>
                  <a:spcAft>
                    <a:spcPts val="0"/>
                  </a:spcAft>
                </a:pPr>
                <a:r>
                  <a:rPr lang="en-US" sz="1100">
                    <a:solidFill>
                      <a:srgbClr val="000000"/>
                    </a:solidFill>
                    <a:effectLst/>
                    <a:latin typeface="+mn-lt"/>
                    <a:ea typeface="Calibri"/>
                    <a:cs typeface="Geneva"/>
                  </a:rPr>
                  <a:t>P7 </a:t>
                </a:r>
                <a:endParaRPr lang="sv-SE" sz="1100">
                  <a:effectLst/>
                  <a:latin typeface="+mn-lt"/>
                  <a:ea typeface="Calibri"/>
                  <a:cs typeface="Times New Roman"/>
                </a:endParaRPr>
              </a:p>
            </p:txBody>
          </p:sp>
          <p:sp>
            <p:nvSpPr>
              <p:cNvPr id="285" name="Rectangle 284"/>
              <p:cNvSpPr>
                <a:spLocks noChangeArrowheads="1"/>
              </p:cNvSpPr>
              <p:nvPr/>
            </p:nvSpPr>
            <p:spPr bwMode="auto">
              <a:xfrm flipH="1">
                <a:off x="5752849" y="2524673"/>
                <a:ext cx="193964" cy="2051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ts val="1600"/>
                  </a:lnSpc>
                  <a:spcBef>
                    <a:spcPts val="480"/>
                  </a:spcBef>
                  <a:spcAft>
                    <a:spcPts val="0"/>
                  </a:spcAft>
                </a:pPr>
                <a:r>
                  <a:rPr lang="en-US" sz="1100">
                    <a:solidFill>
                      <a:srgbClr val="000000"/>
                    </a:solidFill>
                    <a:effectLst/>
                    <a:latin typeface="+mn-lt"/>
                    <a:ea typeface="Calibri"/>
                    <a:cs typeface="Geneva"/>
                  </a:rPr>
                  <a:t>G5 </a:t>
                </a:r>
                <a:endParaRPr lang="sv-SE" sz="1100">
                  <a:effectLst/>
                  <a:latin typeface="+mn-lt"/>
                  <a:ea typeface="Calibri"/>
                  <a:cs typeface="Times New Roman"/>
                </a:endParaRPr>
              </a:p>
            </p:txBody>
          </p:sp>
          <p:sp>
            <p:nvSpPr>
              <p:cNvPr id="286" name="Rectangle 285"/>
              <p:cNvSpPr>
                <a:spLocks noChangeArrowheads="1"/>
              </p:cNvSpPr>
              <p:nvPr/>
            </p:nvSpPr>
            <p:spPr bwMode="auto">
              <a:xfrm flipH="1">
                <a:off x="5968849" y="2524673"/>
                <a:ext cx="176330" cy="2051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ts val="1600"/>
                  </a:lnSpc>
                  <a:spcBef>
                    <a:spcPts val="480"/>
                  </a:spcBef>
                  <a:spcAft>
                    <a:spcPts val="0"/>
                  </a:spcAft>
                </a:pPr>
                <a:r>
                  <a:rPr lang="en-US" sz="1100">
                    <a:solidFill>
                      <a:srgbClr val="000000"/>
                    </a:solidFill>
                    <a:effectLst/>
                    <a:latin typeface="+mn-lt"/>
                    <a:ea typeface="Calibri"/>
                    <a:cs typeface="Geneva"/>
                  </a:rPr>
                  <a:t>P5 </a:t>
                </a:r>
                <a:endParaRPr lang="sv-SE" sz="1100">
                  <a:effectLst/>
                  <a:latin typeface="+mn-lt"/>
                  <a:ea typeface="Calibri"/>
                  <a:cs typeface="Times New Roman"/>
                </a:endParaRPr>
              </a:p>
            </p:txBody>
          </p:sp>
          <p:sp>
            <p:nvSpPr>
              <p:cNvPr id="287" name="Rectangle 286"/>
              <p:cNvSpPr>
                <a:spLocks noChangeArrowheads="1"/>
              </p:cNvSpPr>
              <p:nvPr/>
            </p:nvSpPr>
            <p:spPr bwMode="auto">
              <a:xfrm flipH="1">
                <a:off x="6238849" y="2524673"/>
                <a:ext cx="193964" cy="2051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ts val="1600"/>
                  </a:lnSpc>
                  <a:spcBef>
                    <a:spcPts val="480"/>
                  </a:spcBef>
                  <a:spcAft>
                    <a:spcPts val="0"/>
                  </a:spcAft>
                </a:pPr>
                <a:r>
                  <a:rPr lang="en-US" sz="1100" dirty="0">
                    <a:solidFill>
                      <a:srgbClr val="000000"/>
                    </a:solidFill>
                    <a:effectLst/>
                    <a:latin typeface="+mn-lt"/>
                    <a:ea typeface="Calibri"/>
                    <a:cs typeface="Geneva"/>
                  </a:rPr>
                  <a:t>G4 </a:t>
                </a:r>
                <a:endParaRPr lang="sv-SE" sz="1100" dirty="0">
                  <a:effectLst/>
                  <a:latin typeface="+mn-lt"/>
                  <a:ea typeface="Calibri"/>
                  <a:cs typeface="Times New Roman"/>
                </a:endParaRPr>
              </a:p>
            </p:txBody>
          </p:sp>
          <p:sp>
            <p:nvSpPr>
              <p:cNvPr id="288" name="Rectangle 287"/>
              <p:cNvSpPr>
                <a:spLocks noChangeArrowheads="1"/>
              </p:cNvSpPr>
              <p:nvPr/>
            </p:nvSpPr>
            <p:spPr bwMode="auto">
              <a:xfrm flipH="1">
                <a:off x="6472849" y="2524673"/>
                <a:ext cx="176330" cy="2051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ts val="1600"/>
                  </a:lnSpc>
                  <a:spcBef>
                    <a:spcPts val="480"/>
                  </a:spcBef>
                  <a:spcAft>
                    <a:spcPts val="0"/>
                  </a:spcAft>
                </a:pPr>
                <a:r>
                  <a:rPr lang="en-US" sz="1100">
                    <a:solidFill>
                      <a:srgbClr val="000000"/>
                    </a:solidFill>
                    <a:effectLst/>
                    <a:latin typeface="+mn-lt"/>
                    <a:ea typeface="Calibri"/>
                    <a:cs typeface="Geneva"/>
                  </a:rPr>
                  <a:t>P4 </a:t>
                </a:r>
                <a:endParaRPr lang="sv-SE" sz="1100">
                  <a:effectLst/>
                  <a:latin typeface="+mn-lt"/>
                  <a:ea typeface="Calibri"/>
                  <a:cs typeface="Times New Roman"/>
                </a:endParaRPr>
              </a:p>
            </p:txBody>
          </p:sp>
          <p:sp>
            <p:nvSpPr>
              <p:cNvPr id="289" name="Rectangle 288"/>
              <p:cNvSpPr>
                <a:spLocks noChangeArrowheads="1"/>
              </p:cNvSpPr>
              <p:nvPr/>
            </p:nvSpPr>
            <p:spPr bwMode="auto">
              <a:xfrm flipH="1">
                <a:off x="6724849" y="2524673"/>
                <a:ext cx="193964" cy="2051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ts val="1600"/>
                  </a:lnSpc>
                  <a:spcBef>
                    <a:spcPts val="480"/>
                  </a:spcBef>
                  <a:spcAft>
                    <a:spcPts val="0"/>
                  </a:spcAft>
                </a:pPr>
                <a:r>
                  <a:rPr lang="en-US" sz="1100" dirty="0">
                    <a:solidFill>
                      <a:srgbClr val="000000"/>
                    </a:solidFill>
                    <a:effectLst/>
                    <a:latin typeface="+mn-lt"/>
                    <a:ea typeface="Calibri"/>
                    <a:cs typeface="Geneva"/>
                  </a:rPr>
                  <a:t>G3 </a:t>
                </a:r>
                <a:endParaRPr lang="sv-SE" sz="1100" dirty="0">
                  <a:effectLst/>
                  <a:latin typeface="+mn-lt"/>
                  <a:ea typeface="Calibri"/>
                  <a:cs typeface="Times New Roman"/>
                </a:endParaRPr>
              </a:p>
            </p:txBody>
          </p:sp>
          <p:sp>
            <p:nvSpPr>
              <p:cNvPr id="290" name="Rectangle 289"/>
              <p:cNvSpPr>
                <a:spLocks noChangeArrowheads="1"/>
              </p:cNvSpPr>
              <p:nvPr/>
            </p:nvSpPr>
            <p:spPr bwMode="auto">
              <a:xfrm flipH="1">
                <a:off x="6940849" y="2524673"/>
                <a:ext cx="176330" cy="2051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ts val="1600"/>
                  </a:lnSpc>
                  <a:spcBef>
                    <a:spcPts val="480"/>
                  </a:spcBef>
                  <a:spcAft>
                    <a:spcPts val="0"/>
                  </a:spcAft>
                </a:pPr>
                <a:r>
                  <a:rPr lang="en-US" sz="1100">
                    <a:solidFill>
                      <a:srgbClr val="000000"/>
                    </a:solidFill>
                    <a:effectLst/>
                    <a:latin typeface="+mn-lt"/>
                    <a:ea typeface="Calibri"/>
                    <a:cs typeface="Geneva"/>
                  </a:rPr>
                  <a:t>P3 </a:t>
                </a:r>
                <a:endParaRPr lang="sv-SE" sz="1100">
                  <a:effectLst/>
                  <a:latin typeface="+mn-lt"/>
                  <a:ea typeface="Calibri"/>
                  <a:cs typeface="Times New Roman"/>
                </a:endParaRPr>
              </a:p>
            </p:txBody>
          </p:sp>
          <p:sp>
            <p:nvSpPr>
              <p:cNvPr id="291" name="Rectangle 290"/>
              <p:cNvSpPr>
                <a:spLocks noChangeArrowheads="1"/>
              </p:cNvSpPr>
              <p:nvPr/>
            </p:nvSpPr>
            <p:spPr bwMode="auto">
              <a:xfrm flipH="1">
                <a:off x="7228849" y="2524673"/>
                <a:ext cx="193964" cy="2051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ts val="1600"/>
                  </a:lnSpc>
                  <a:spcBef>
                    <a:spcPts val="480"/>
                  </a:spcBef>
                  <a:spcAft>
                    <a:spcPts val="0"/>
                  </a:spcAft>
                </a:pPr>
                <a:r>
                  <a:rPr lang="en-US" sz="1100">
                    <a:solidFill>
                      <a:srgbClr val="000000"/>
                    </a:solidFill>
                    <a:effectLst/>
                    <a:latin typeface="+mn-lt"/>
                    <a:ea typeface="Calibri"/>
                    <a:cs typeface="Geneva"/>
                  </a:rPr>
                  <a:t>G2 </a:t>
                </a:r>
                <a:endParaRPr lang="sv-SE" sz="1100">
                  <a:effectLst/>
                  <a:latin typeface="+mn-lt"/>
                  <a:ea typeface="Calibri"/>
                  <a:cs typeface="Times New Roman"/>
                </a:endParaRPr>
              </a:p>
            </p:txBody>
          </p:sp>
          <p:sp>
            <p:nvSpPr>
              <p:cNvPr id="292" name="Rectangle 291"/>
              <p:cNvSpPr>
                <a:spLocks noChangeArrowheads="1"/>
              </p:cNvSpPr>
              <p:nvPr/>
            </p:nvSpPr>
            <p:spPr bwMode="auto">
              <a:xfrm flipH="1">
                <a:off x="7444849" y="2524673"/>
                <a:ext cx="176330" cy="2051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ts val="1600"/>
                  </a:lnSpc>
                  <a:spcBef>
                    <a:spcPts val="480"/>
                  </a:spcBef>
                  <a:spcAft>
                    <a:spcPts val="0"/>
                  </a:spcAft>
                </a:pPr>
                <a:r>
                  <a:rPr lang="en-US" sz="1100">
                    <a:solidFill>
                      <a:srgbClr val="000000"/>
                    </a:solidFill>
                    <a:effectLst/>
                    <a:latin typeface="+mn-lt"/>
                    <a:ea typeface="Calibri"/>
                    <a:cs typeface="Geneva"/>
                  </a:rPr>
                  <a:t>P2 </a:t>
                </a:r>
                <a:endParaRPr lang="sv-SE" sz="1100">
                  <a:effectLst/>
                  <a:latin typeface="+mn-lt"/>
                  <a:ea typeface="Calibri"/>
                  <a:cs typeface="Times New Roman"/>
                </a:endParaRPr>
              </a:p>
            </p:txBody>
          </p:sp>
          <p:sp>
            <p:nvSpPr>
              <p:cNvPr id="293" name="Rectangle 292"/>
              <p:cNvSpPr>
                <a:spLocks noChangeArrowheads="1"/>
              </p:cNvSpPr>
              <p:nvPr/>
            </p:nvSpPr>
            <p:spPr bwMode="auto">
              <a:xfrm flipH="1">
                <a:off x="7714267" y="2524673"/>
                <a:ext cx="193964" cy="2051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ts val="1600"/>
                  </a:lnSpc>
                  <a:spcBef>
                    <a:spcPts val="480"/>
                  </a:spcBef>
                  <a:spcAft>
                    <a:spcPts val="0"/>
                  </a:spcAft>
                </a:pPr>
                <a:r>
                  <a:rPr lang="en-US" sz="1100">
                    <a:solidFill>
                      <a:srgbClr val="000000"/>
                    </a:solidFill>
                    <a:effectLst/>
                    <a:latin typeface="+mn-lt"/>
                    <a:ea typeface="Calibri"/>
                    <a:cs typeface="Geneva"/>
                  </a:rPr>
                  <a:t>G1 </a:t>
                </a:r>
                <a:endParaRPr lang="sv-SE" sz="1100">
                  <a:effectLst/>
                  <a:latin typeface="+mn-lt"/>
                  <a:ea typeface="Calibri"/>
                  <a:cs typeface="Times New Roman"/>
                </a:endParaRPr>
              </a:p>
            </p:txBody>
          </p:sp>
          <p:sp>
            <p:nvSpPr>
              <p:cNvPr id="294" name="Rectangle 293"/>
              <p:cNvSpPr>
                <a:spLocks noChangeArrowheads="1"/>
              </p:cNvSpPr>
              <p:nvPr/>
            </p:nvSpPr>
            <p:spPr bwMode="auto">
              <a:xfrm flipH="1">
                <a:off x="7930267" y="2524673"/>
                <a:ext cx="176330" cy="2051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ts val="1600"/>
                  </a:lnSpc>
                  <a:spcBef>
                    <a:spcPts val="480"/>
                  </a:spcBef>
                  <a:spcAft>
                    <a:spcPts val="0"/>
                  </a:spcAft>
                </a:pPr>
                <a:r>
                  <a:rPr lang="en-US" sz="1100" dirty="0">
                    <a:solidFill>
                      <a:srgbClr val="000000"/>
                    </a:solidFill>
                    <a:effectLst/>
                    <a:latin typeface="+mn-lt"/>
                    <a:ea typeface="Calibri"/>
                    <a:cs typeface="Geneva"/>
                  </a:rPr>
                  <a:t>P1 </a:t>
                </a:r>
                <a:endParaRPr lang="sv-SE" sz="1100" dirty="0">
                  <a:effectLst/>
                  <a:latin typeface="+mn-lt"/>
                  <a:ea typeface="Calibri"/>
                  <a:cs typeface="Times New Roman"/>
                </a:endParaRPr>
              </a:p>
            </p:txBody>
          </p:sp>
          <p:sp>
            <p:nvSpPr>
              <p:cNvPr id="295" name="Rectangle 294"/>
              <p:cNvSpPr>
                <a:spLocks noChangeArrowheads="1"/>
              </p:cNvSpPr>
              <p:nvPr/>
            </p:nvSpPr>
            <p:spPr bwMode="auto">
              <a:xfrm flipH="1">
                <a:off x="4276189" y="2524673"/>
                <a:ext cx="193964" cy="2051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ts val="1600"/>
                  </a:lnSpc>
                  <a:spcBef>
                    <a:spcPts val="480"/>
                  </a:spcBef>
                  <a:spcAft>
                    <a:spcPts val="0"/>
                  </a:spcAft>
                </a:pPr>
                <a:r>
                  <a:rPr lang="en-US" sz="1100">
                    <a:solidFill>
                      <a:srgbClr val="000000"/>
                    </a:solidFill>
                    <a:latin typeface="+mn-lt"/>
                    <a:ea typeface="Calibri"/>
                    <a:cs typeface="Geneva"/>
                  </a:rPr>
                  <a:t>G</a:t>
                </a:r>
                <a:r>
                  <a:rPr lang="en-US" sz="1100">
                    <a:solidFill>
                      <a:srgbClr val="000000"/>
                    </a:solidFill>
                    <a:effectLst/>
                    <a:latin typeface="+mn-lt"/>
                    <a:ea typeface="Calibri"/>
                    <a:cs typeface="Geneva"/>
                  </a:rPr>
                  <a:t>8 </a:t>
                </a:r>
                <a:endParaRPr lang="sv-SE" sz="1100">
                  <a:effectLst/>
                  <a:latin typeface="+mn-lt"/>
                  <a:ea typeface="Calibri"/>
                  <a:cs typeface="Times New Roman"/>
                </a:endParaRPr>
              </a:p>
            </p:txBody>
          </p:sp>
          <p:sp>
            <p:nvSpPr>
              <p:cNvPr id="296" name="Rectangle 295"/>
              <p:cNvSpPr>
                <a:spLocks noChangeArrowheads="1"/>
              </p:cNvSpPr>
              <p:nvPr/>
            </p:nvSpPr>
            <p:spPr bwMode="auto">
              <a:xfrm flipH="1">
                <a:off x="4499304" y="2524673"/>
                <a:ext cx="176330" cy="2051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ts val="1600"/>
                  </a:lnSpc>
                  <a:spcBef>
                    <a:spcPts val="480"/>
                  </a:spcBef>
                  <a:spcAft>
                    <a:spcPts val="0"/>
                  </a:spcAft>
                </a:pPr>
                <a:r>
                  <a:rPr lang="en-US" sz="1100">
                    <a:solidFill>
                      <a:srgbClr val="000000"/>
                    </a:solidFill>
                    <a:effectLst/>
                    <a:latin typeface="+mn-lt"/>
                    <a:ea typeface="Calibri"/>
                    <a:cs typeface="Geneva"/>
                  </a:rPr>
                  <a:t>P8 </a:t>
                </a:r>
                <a:endParaRPr lang="sv-SE" sz="1100">
                  <a:effectLst/>
                  <a:latin typeface="+mn-lt"/>
                  <a:ea typeface="Calibri"/>
                  <a:cs typeface="Times New Roman"/>
                </a:endParaRPr>
              </a:p>
            </p:txBody>
          </p:sp>
          <p:sp>
            <p:nvSpPr>
              <p:cNvPr id="297" name="Rectangle 296"/>
              <p:cNvSpPr>
                <a:spLocks noChangeArrowheads="1"/>
              </p:cNvSpPr>
              <p:nvPr/>
            </p:nvSpPr>
            <p:spPr bwMode="auto">
              <a:xfrm flipH="1">
                <a:off x="5248521" y="2524673"/>
                <a:ext cx="193964" cy="2051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ts val="1600"/>
                  </a:lnSpc>
                  <a:spcBef>
                    <a:spcPts val="480"/>
                  </a:spcBef>
                  <a:spcAft>
                    <a:spcPts val="0"/>
                  </a:spcAft>
                </a:pPr>
                <a:r>
                  <a:rPr lang="en-US" sz="1100">
                    <a:solidFill>
                      <a:srgbClr val="000000"/>
                    </a:solidFill>
                    <a:effectLst/>
                    <a:latin typeface="+mn-lt"/>
                    <a:ea typeface="Calibri"/>
                    <a:cs typeface="Geneva"/>
                  </a:rPr>
                  <a:t>G6 </a:t>
                </a:r>
                <a:endParaRPr lang="sv-SE" sz="1100">
                  <a:effectLst/>
                  <a:latin typeface="+mn-lt"/>
                  <a:ea typeface="Calibri"/>
                  <a:cs typeface="Times New Roman"/>
                </a:endParaRPr>
              </a:p>
            </p:txBody>
          </p:sp>
          <p:sp>
            <p:nvSpPr>
              <p:cNvPr id="298" name="Rectangle 297"/>
              <p:cNvSpPr>
                <a:spLocks noChangeArrowheads="1"/>
              </p:cNvSpPr>
              <p:nvPr/>
            </p:nvSpPr>
            <p:spPr bwMode="auto">
              <a:xfrm flipH="1">
                <a:off x="5464849" y="2524673"/>
                <a:ext cx="176330" cy="2051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ts val="1600"/>
                  </a:lnSpc>
                  <a:spcBef>
                    <a:spcPts val="480"/>
                  </a:spcBef>
                  <a:spcAft>
                    <a:spcPts val="0"/>
                  </a:spcAft>
                </a:pPr>
                <a:r>
                  <a:rPr lang="en-US" sz="1100">
                    <a:solidFill>
                      <a:srgbClr val="000000"/>
                    </a:solidFill>
                    <a:effectLst/>
                    <a:latin typeface="+mn-lt"/>
                    <a:ea typeface="Calibri"/>
                    <a:cs typeface="Geneva"/>
                  </a:rPr>
                  <a:t>P6 </a:t>
                </a:r>
                <a:endParaRPr lang="sv-SE" sz="1100">
                  <a:effectLst/>
                  <a:latin typeface="+mn-lt"/>
                  <a:ea typeface="Calibri"/>
                  <a:cs typeface="Times New Roman"/>
                </a:endParaRPr>
              </a:p>
            </p:txBody>
          </p:sp>
        </p:grpSp>
        <p:grpSp>
          <p:nvGrpSpPr>
            <p:cNvPr id="246" name="Group 245"/>
            <p:cNvGrpSpPr/>
            <p:nvPr/>
          </p:nvGrpSpPr>
          <p:grpSpPr>
            <a:xfrm>
              <a:off x="4265917" y="3308953"/>
              <a:ext cx="386715" cy="387985"/>
              <a:chOff x="4265917" y="3308954"/>
              <a:chExt cx="386715" cy="387985"/>
            </a:xfrm>
          </p:grpSpPr>
          <p:sp>
            <p:nvSpPr>
              <p:cNvPr id="281" name="Rectangle 280"/>
              <p:cNvSpPr>
                <a:spLocks noChangeAspect="1" noChangeArrowheads="1"/>
              </p:cNvSpPr>
              <p:nvPr/>
            </p:nvSpPr>
            <p:spPr bwMode="auto">
              <a:xfrm rot="16200000" flipH="1">
                <a:off x="4265282" y="3309589"/>
                <a:ext cx="387985" cy="386715"/>
              </a:xfrm>
              <a:prstGeom prst="rect">
                <a:avLst/>
              </a:prstGeom>
              <a:solidFill>
                <a:schemeClr val="bg1">
                  <a:lumMod val="100000"/>
                  <a:lumOff val="0"/>
                </a:schemeClr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sv-SE" sz="1100">
                  <a:latin typeface="+mn-lt"/>
                </a:endParaRPr>
              </a:p>
            </p:txBody>
          </p:sp>
          <p:sp>
            <p:nvSpPr>
              <p:cNvPr id="282" name="Oval 281"/>
              <p:cNvSpPr/>
              <p:nvPr/>
            </p:nvSpPr>
            <p:spPr>
              <a:xfrm rot="16200000" flipH="1">
                <a:off x="4387266" y="3417756"/>
                <a:ext cx="144016" cy="14401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sv-SE" sz="1100">
                  <a:latin typeface="+mn-lt"/>
                </a:endParaRPr>
              </a:p>
            </p:txBody>
          </p:sp>
        </p:grpSp>
        <p:grpSp>
          <p:nvGrpSpPr>
            <p:cNvPr id="247" name="Group 246"/>
            <p:cNvGrpSpPr/>
            <p:nvPr/>
          </p:nvGrpSpPr>
          <p:grpSpPr>
            <a:xfrm>
              <a:off x="5249532" y="3308953"/>
              <a:ext cx="386715" cy="387985"/>
              <a:chOff x="5249532" y="3328726"/>
              <a:chExt cx="386715" cy="387985"/>
            </a:xfrm>
          </p:grpSpPr>
          <p:sp>
            <p:nvSpPr>
              <p:cNvPr id="279" name="Rectangle 278"/>
              <p:cNvSpPr>
                <a:spLocks noChangeAspect="1" noChangeArrowheads="1"/>
              </p:cNvSpPr>
              <p:nvPr/>
            </p:nvSpPr>
            <p:spPr bwMode="auto">
              <a:xfrm rot="16200000" flipH="1">
                <a:off x="5248897" y="3329361"/>
                <a:ext cx="387985" cy="386715"/>
              </a:xfrm>
              <a:prstGeom prst="rect">
                <a:avLst/>
              </a:prstGeom>
              <a:solidFill>
                <a:schemeClr val="bg1">
                  <a:lumMod val="100000"/>
                  <a:lumOff val="0"/>
                </a:schemeClr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sv-SE" sz="1100">
                  <a:latin typeface="+mn-lt"/>
                </a:endParaRPr>
              </a:p>
            </p:txBody>
          </p:sp>
          <p:sp>
            <p:nvSpPr>
              <p:cNvPr id="280" name="Oval 279"/>
              <p:cNvSpPr/>
              <p:nvPr/>
            </p:nvSpPr>
            <p:spPr>
              <a:xfrm rot="16200000" flipH="1">
                <a:off x="5370881" y="3417756"/>
                <a:ext cx="144016" cy="14401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sv-SE" sz="1100">
                  <a:latin typeface="+mn-lt"/>
                </a:endParaRPr>
              </a:p>
            </p:txBody>
          </p:sp>
        </p:grpSp>
        <p:grpSp>
          <p:nvGrpSpPr>
            <p:cNvPr id="248" name="Group 247"/>
            <p:cNvGrpSpPr/>
            <p:nvPr/>
          </p:nvGrpSpPr>
          <p:grpSpPr>
            <a:xfrm>
              <a:off x="6242672" y="3308953"/>
              <a:ext cx="386715" cy="387985"/>
              <a:chOff x="6242672" y="3328726"/>
              <a:chExt cx="386715" cy="387985"/>
            </a:xfrm>
          </p:grpSpPr>
          <p:sp>
            <p:nvSpPr>
              <p:cNvPr id="277" name="Rectangle 276"/>
              <p:cNvSpPr>
                <a:spLocks noChangeAspect="1" noChangeArrowheads="1"/>
              </p:cNvSpPr>
              <p:nvPr/>
            </p:nvSpPr>
            <p:spPr bwMode="auto">
              <a:xfrm rot="16200000" flipH="1">
                <a:off x="6242037" y="3329361"/>
                <a:ext cx="387985" cy="386715"/>
              </a:xfrm>
              <a:prstGeom prst="rect">
                <a:avLst/>
              </a:prstGeom>
              <a:solidFill>
                <a:schemeClr val="bg1">
                  <a:lumMod val="100000"/>
                  <a:lumOff val="0"/>
                </a:schemeClr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sv-SE" sz="1100">
                  <a:latin typeface="+mn-lt"/>
                </a:endParaRPr>
              </a:p>
            </p:txBody>
          </p:sp>
          <p:sp>
            <p:nvSpPr>
              <p:cNvPr id="278" name="Oval 277"/>
              <p:cNvSpPr/>
              <p:nvPr/>
            </p:nvSpPr>
            <p:spPr>
              <a:xfrm rot="16200000" flipH="1">
                <a:off x="6364021" y="3417756"/>
                <a:ext cx="144016" cy="14401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sv-SE" sz="1100">
                  <a:latin typeface="+mn-lt"/>
                </a:endParaRPr>
              </a:p>
            </p:txBody>
          </p:sp>
        </p:grpSp>
        <p:grpSp>
          <p:nvGrpSpPr>
            <p:cNvPr id="249" name="Group 248"/>
            <p:cNvGrpSpPr/>
            <p:nvPr/>
          </p:nvGrpSpPr>
          <p:grpSpPr>
            <a:xfrm>
              <a:off x="7226286" y="3308953"/>
              <a:ext cx="386715" cy="387985"/>
              <a:chOff x="7226286" y="3328725"/>
              <a:chExt cx="386715" cy="387985"/>
            </a:xfrm>
          </p:grpSpPr>
          <p:sp>
            <p:nvSpPr>
              <p:cNvPr id="275" name="Rectangle 274"/>
              <p:cNvSpPr>
                <a:spLocks noChangeAspect="1" noChangeArrowheads="1"/>
              </p:cNvSpPr>
              <p:nvPr/>
            </p:nvSpPr>
            <p:spPr bwMode="auto">
              <a:xfrm rot="16200000" flipH="1">
                <a:off x="7225651" y="3329360"/>
                <a:ext cx="387985" cy="386715"/>
              </a:xfrm>
              <a:prstGeom prst="rect">
                <a:avLst/>
              </a:prstGeom>
              <a:solidFill>
                <a:schemeClr val="bg1">
                  <a:lumMod val="100000"/>
                  <a:lumOff val="0"/>
                </a:schemeClr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sv-SE" sz="1100">
                  <a:latin typeface="+mn-lt"/>
                </a:endParaRPr>
              </a:p>
            </p:txBody>
          </p:sp>
          <p:sp>
            <p:nvSpPr>
              <p:cNvPr id="276" name="Oval 275"/>
              <p:cNvSpPr/>
              <p:nvPr/>
            </p:nvSpPr>
            <p:spPr>
              <a:xfrm rot="16200000" flipH="1">
                <a:off x="7347635" y="3417755"/>
                <a:ext cx="144016" cy="14401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sv-SE" sz="1100">
                  <a:latin typeface="+mn-lt"/>
                </a:endParaRPr>
              </a:p>
            </p:txBody>
          </p:sp>
        </p:grpSp>
        <p:grpSp>
          <p:nvGrpSpPr>
            <p:cNvPr id="250" name="Group 249"/>
            <p:cNvGrpSpPr/>
            <p:nvPr/>
          </p:nvGrpSpPr>
          <p:grpSpPr>
            <a:xfrm>
              <a:off x="5046902" y="3079565"/>
              <a:ext cx="2282520" cy="811924"/>
              <a:chOff x="5046902" y="3079565"/>
              <a:chExt cx="2282520" cy="811924"/>
            </a:xfrm>
          </p:grpSpPr>
          <p:sp>
            <p:nvSpPr>
              <p:cNvPr id="269" name="Rectangle 268"/>
              <p:cNvSpPr>
                <a:spLocks noChangeArrowheads="1"/>
              </p:cNvSpPr>
              <p:nvPr/>
            </p:nvSpPr>
            <p:spPr bwMode="auto">
              <a:xfrm flipH="1">
                <a:off x="7024851" y="3079565"/>
                <a:ext cx="304571" cy="191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ts val="1600"/>
                  </a:lnSpc>
                  <a:spcBef>
                    <a:spcPts val="480"/>
                  </a:spcBef>
                  <a:spcAft>
                    <a:spcPts val="0"/>
                  </a:spcAft>
                </a:pPr>
                <a:r>
                  <a:rPr lang="en-US" sz="1100" dirty="0">
                    <a:solidFill>
                      <a:srgbClr val="000000"/>
                    </a:solidFill>
                    <a:effectLst/>
                    <a:latin typeface="+mn-lt"/>
                    <a:ea typeface="Calibri"/>
                    <a:cs typeface="Geneva"/>
                  </a:rPr>
                  <a:t>G2:1 </a:t>
                </a:r>
                <a:endParaRPr lang="sv-SE" sz="1100" dirty="0">
                  <a:effectLst/>
                  <a:latin typeface="+mn-lt"/>
                  <a:ea typeface="Calibri"/>
                  <a:cs typeface="Times New Roman"/>
                </a:endParaRPr>
              </a:p>
            </p:txBody>
          </p:sp>
          <p:sp>
            <p:nvSpPr>
              <p:cNvPr id="270" name="Rectangle 269"/>
              <p:cNvSpPr>
                <a:spLocks noChangeArrowheads="1"/>
              </p:cNvSpPr>
              <p:nvPr/>
            </p:nvSpPr>
            <p:spPr bwMode="auto">
              <a:xfrm flipH="1">
                <a:off x="7033667" y="3686305"/>
                <a:ext cx="286938" cy="191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ts val="1600"/>
                  </a:lnSpc>
                  <a:spcBef>
                    <a:spcPts val="480"/>
                  </a:spcBef>
                  <a:spcAft>
                    <a:spcPts val="0"/>
                  </a:spcAft>
                </a:pPr>
                <a:r>
                  <a:rPr lang="en-US" sz="1100" dirty="0">
                    <a:solidFill>
                      <a:srgbClr val="000000"/>
                    </a:solidFill>
                    <a:effectLst/>
                    <a:latin typeface="+mn-lt"/>
                    <a:ea typeface="Calibri"/>
                    <a:cs typeface="Geneva"/>
                  </a:rPr>
                  <a:t>P2:1 </a:t>
                </a:r>
                <a:endParaRPr lang="sv-SE" sz="1100" dirty="0">
                  <a:effectLst/>
                  <a:latin typeface="+mn-lt"/>
                  <a:ea typeface="Calibri"/>
                  <a:cs typeface="Times New Roman"/>
                </a:endParaRPr>
              </a:p>
            </p:txBody>
          </p:sp>
          <p:sp>
            <p:nvSpPr>
              <p:cNvPr id="271" name="Rectangle 270"/>
              <p:cNvSpPr>
                <a:spLocks noChangeArrowheads="1"/>
              </p:cNvSpPr>
              <p:nvPr/>
            </p:nvSpPr>
            <p:spPr bwMode="auto">
              <a:xfrm flipH="1">
                <a:off x="5046902" y="3079565"/>
                <a:ext cx="304571" cy="2051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ts val="1600"/>
                  </a:lnSpc>
                  <a:spcBef>
                    <a:spcPts val="480"/>
                  </a:spcBef>
                  <a:spcAft>
                    <a:spcPts val="0"/>
                  </a:spcAft>
                </a:pPr>
                <a:r>
                  <a:rPr lang="en-US" sz="1100" dirty="0" smtClean="0">
                    <a:solidFill>
                      <a:srgbClr val="000000"/>
                    </a:solidFill>
                    <a:effectLst/>
                    <a:latin typeface="+mn-lt"/>
                    <a:ea typeface="Calibri"/>
                    <a:cs typeface="Geneva"/>
                  </a:rPr>
                  <a:t>G6:1 </a:t>
                </a:r>
                <a:endParaRPr lang="sv-SE" sz="1100" dirty="0">
                  <a:effectLst/>
                  <a:latin typeface="+mn-lt"/>
                  <a:ea typeface="Calibri"/>
                  <a:cs typeface="Times New Roman"/>
                </a:endParaRPr>
              </a:p>
            </p:txBody>
          </p:sp>
          <p:sp>
            <p:nvSpPr>
              <p:cNvPr id="272" name="Rectangle 271"/>
              <p:cNvSpPr>
                <a:spLocks noChangeArrowheads="1"/>
              </p:cNvSpPr>
              <p:nvPr/>
            </p:nvSpPr>
            <p:spPr bwMode="auto">
              <a:xfrm flipH="1">
                <a:off x="5055718" y="3686305"/>
                <a:ext cx="286938" cy="2051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ts val="1600"/>
                  </a:lnSpc>
                  <a:spcBef>
                    <a:spcPts val="480"/>
                  </a:spcBef>
                  <a:spcAft>
                    <a:spcPts val="0"/>
                  </a:spcAft>
                </a:pPr>
                <a:r>
                  <a:rPr lang="en-US" sz="1100" dirty="0" smtClean="0">
                    <a:solidFill>
                      <a:srgbClr val="000000"/>
                    </a:solidFill>
                    <a:effectLst/>
                    <a:latin typeface="+mn-lt"/>
                    <a:ea typeface="Calibri"/>
                    <a:cs typeface="Geneva"/>
                  </a:rPr>
                  <a:t>P6:1 </a:t>
                </a:r>
                <a:endParaRPr lang="sv-SE" sz="1100" dirty="0">
                  <a:effectLst/>
                  <a:latin typeface="+mn-lt"/>
                  <a:ea typeface="Calibri"/>
                  <a:cs typeface="Times New Roman"/>
                </a:endParaRPr>
              </a:p>
            </p:txBody>
          </p:sp>
          <p:sp>
            <p:nvSpPr>
              <p:cNvPr id="273" name="Rectangle 272"/>
              <p:cNvSpPr>
                <a:spLocks noChangeArrowheads="1"/>
              </p:cNvSpPr>
              <p:nvPr/>
            </p:nvSpPr>
            <p:spPr bwMode="auto">
              <a:xfrm flipH="1">
                <a:off x="6047182" y="3079565"/>
                <a:ext cx="304571" cy="2051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ts val="1600"/>
                  </a:lnSpc>
                  <a:spcBef>
                    <a:spcPts val="480"/>
                  </a:spcBef>
                  <a:spcAft>
                    <a:spcPts val="0"/>
                  </a:spcAft>
                </a:pPr>
                <a:r>
                  <a:rPr lang="en-US" sz="1100" dirty="0" smtClean="0">
                    <a:solidFill>
                      <a:srgbClr val="000000"/>
                    </a:solidFill>
                    <a:effectLst/>
                    <a:latin typeface="+mn-lt"/>
                    <a:ea typeface="Calibri"/>
                    <a:cs typeface="Geneva"/>
                  </a:rPr>
                  <a:t>G4:1 </a:t>
                </a:r>
                <a:endParaRPr lang="sv-SE" sz="1100" dirty="0">
                  <a:effectLst/>
                  <a:latin typeface="+mn-lt"/>
                  <a:ea typeface="Calibri"/>
                  <a:cs typeface="Times New Roman"/>
                </a:endParaRPr>
              </a:p>
            </p:txBody>
          </p:sp>
          <p:sp>
            <p:nvSpPr>
              <p:cNvPr id="274" name="Rectangle 273"/>
              <p:cNvSpPr>
                <a:spLocks noChangeArrowheads="1"/>
              </p:cNvSpPr>
              <p:nvPr/>
            </p:nvSpPr>
            <p:spPr bwMode="auto">
              <a:xfrm flipH="1">
                <a:off x="6055998" y="3686305"/>
                <a:ext cx="286938" cy="2051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ts val="1600"/>
                  </a:lnSpc>
                  <a:spcBef>
                    <a:spcPts val="480"/>
                  </a:spcBef>
                  <a:spcAft>
                    <a:spcPts val="0"/>
                  </a:spcAft>
                </a:pPr>
                <a:r>
                  <a:rPr lang="en-US" sz="1100" dirty="0" smtClean="0">
                    <a:solidFill>
                      <a:srgbClr val="000000"/>
                    </a:solidFill>
                    <a:effectLst/>
                    <a:latin typeface="+mn-lt"/>
                    <a:ea typeface="Calibri"/>
                    <a:cs typeface="Geneva"/>
                  </a:rPr>
                  <a:t>P4:1 </a:t>
                </a:r>
                <a:endParaRPr lang="sv-SE" sz="1100" dirty="0">
                  <a:effectLst/>
                  <a:latin typeface="+mn-lt"/>
                  <a:ea typeface="Calibri"/>
                  <a:cs typeface="Times New Roman"/>
                </a:endParaRPr>
              </a:p>
            </p:txBody>
          </p:sp>
        </p:grpSp>
        <p:sp>
          <p:nvSpPr>
            <p:cNvPr id="251" name="Rectangle 250"/>
            <p:cNvSpPr>
              <a:spLocks noChangeArrowheads="1"/>
            </p:cNvSpPr>
            <p:nvPr/>
          </p:nvSpPr>
          <p:spPr bwMode="auto">
            <a:xfrm flipH="1">
              <a:off x="3948741" y="3184073"/>
              <a:ext cx="304571" cy="205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ts val="1600"/>
                </a:lnSpc>
                <a:spcBef>
                  <a:spcPts val="480"/>
                </a:spcBef>
                <a:spcAft>
                  <a:spcPts val="0"/>
                </a:spcAft>
              </a:pPr>
              <a:r>
                <a:rPr lang="en-US" sz="1100" dirty="0" smtClean="0">
                  <a:solidFill>
                    <a:srgbClr val="000000"/>
                  </a:solidFill>
                  <a:effectLst/>
                  <a:latin typeface="+mn-lt"/>
                  <a:ea typeface="Calibri"/>
                  <a:cs typeface="Geneva"/>
                </a:rPr>
                <a:t>G8:1 </a:t>
              </a:r>
              <a:endParaRPr lang="sv-SE" sz="1100" dirty="0">
                <a:effectLst/>
                <a:latin typeface="+mn-lt"/>
                <a:ea typeface="Calibri"/>
                <a:cs typeface="Times New Roman"/>
              </a:endParaRPr>
            </a:p>
          </p:txBody>
        </p:sp>
        <p:sp>
          <p:nvSpPr>
            <p:cNvPr id="252" name="Rectangle 251"/>
            <p:cNvSpPr>
              <a:spLocks noChangeArrowheads="1"/>
            </p:cNvSpPr>
            <p:nvPr/>
          </p:nvSpPr>
          <p:spPr bwMode="auto">
            <a:xfrm flipH="1">
              <a:off x="3948741" y="3590506"/>
              <a:ext cx="286938" cy="191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ts val="1600"/>
                </a:lnSpc>
                <a:spcBef>
                  <a:spcPts val="480"/>
                </a:spcBef>
                <a:spcAft>
                  <a:spcPts val="0"/>
                </a:spcAft>
              </a:pPr>
              <a:r>
                <a:rPr lang="en-US" sz="1100" dirty="0" smtClean="0">
                  <a:solidFill>
                    <a:srgbClr val="000000"/>
                  </a:solidFill>
                  <a:effectLst/>
                  <a:latin typeface="+mn-lt"/>
                  <a:ea typeface="Calibri"/>
                  <a:cs typeface="Geneva"/>
                </a:rPr>
                <a:t>P8:1 </a:t>
              </a:r>
              <a:endParaRPr lang="sv-SE" sz="1100" dirty="0">
                <a:effectLst/>
                <a:latin typeface="+mn-lt"/>
                <a:ea typeface="Calibri"/>
                <a:cs typeface="Times New Roman"/>
              </a:endParaRPr>
            </a:p>
          </p:txBody>
        </p:sp>
        <p:grpSp>
          <p:nvGrpSpPr>
            <p:cNvPr id="253" name="Group 252"/>
            <p:cNvGrpSpPr/>
            <p:nvPr/>
          </p:nvGrpSpPr>
          <p:grpSpPr>
            <a:xfrm>
              <a:off x="5746102" y="3308953"/>
              <a:ext cx="386715" cy="387985"/>
              <a:chOff x="5746102" y="3308955"/>
              <a:chExt cx="386715" cy="387985"/>
            </a:xfrm>
          </p:grpSpPr>
          <p:sp>
            <p:nvSpPr>
              <p:cNvPr id="267" name="Rectangle 266"/>
              <p:cNvSpPr>
                <a:spLocks noChangeAspect="1" noChangeArrowheads="1"/>
              </p:cNvSpPr>
              <p:nvPr/>
            </p:nvSpPr>
            <p:spPr bwMode="auto">
              <a:xfrm rot="16200000" flipH="1">
                <a:off x="5745467" y="3309590"/>
                <a:ext cx="387985" cy="386715"/>
              </a:xfrm>
              <a:prstGeom prst="rect">
                <a:avLst/>
              </a:prstGeom>
              <a:solidFill>
                <a:schemeClr val="bg1">
                  <a:lumMod val="100000"/>
                  <a:lumOff val="0"/>
                </a:schemeClr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sv-SE" sz="1100">
                  <a:latin typeface="+mn-lt"/>
                </a:endParaRPr>
              </a:p>
            </p:txBody>
          </p:sp>
          <p:sp>
            <p:nvSpPr>
              <p:cNvPr id="268" name="Oval 267"/>
              <p:cNvSpPr/>
              <p:nvPr/>
            </p:nvSpPr>
            <p:spPr>
              <a:xfrm rot="16200000" flipH="1">
                <a:off x="5867451" y="3397985"/>
                <a:ext cx="144016" cy="14401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sv-SE" sz="1100">
                  <a:latin typeface="+mn-lt"/>
                </a:endParaRPr>
              </a:p>
            </p:txBody>
          </p:sp>
        </p:grpSp>
        <p:grpSp>
          <p:nvGrpSpPr>
            <p:cNvPr id="254" name="Group 253"/>
            <p:cNvGrpSpPr/>
            <p:nvPr/>
          </p:nvGrpSpPr>
          <p:grpSpPr>
            <a:xfrm>
              <a:off x="6739242" y="3308953"/>
              <a:ext cx="386715" cy="387985"/>
              <a:chOff x="6739242" y="3308955"/>
              <a:chExt cx="386715" cy="387985"/>
            </a:xfrm>
          </p:grpSpPr>
          <p:sp>
            <p:nvSpPr>
              <p:cNvPr id="265" name="Rectangle 264"/>
              <p:cNvSpPr>
                <a:spLocks noChangeAspect="1" noChangeArrowheads="1"/>
              </p:cNvSpPr>
              <p:nvPr/>
            </p:nvSpPr>
            <p:spPr bwMode="auto">
              <a:xfrm rot="16200000" flipH="1">
                <a:off x="6738607" y="3309590"/>
                <a:ext cx="387985" cy="386715"/>
              </a:xfrm>
              <a:prstGeom prst="rect">
                <a:avLst/>
              </a:prstGeom>
              <a:solidFill>
                <a:schemeClr val="bg1">
                  <a:lumMod val="100000"/>
                  <a:lumOff val="0"/>
                </a:schemeClr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sv-SE" sz="1100">
                  <a:latin typeface="+mn-lt"/>
                </a:endParaRPr>
              </a:p>
            </p:txBody>
          </p:sp>
          <p:sp>
            <p:nvSpPr>
              <p:cNvPr id="266" name="Oval 265"/>
              <p:cNvSpPr/>
              <p:nvPr/>
            </p:nvSpPr>
            <p:spPr>
              <a:xfrm rot="16200000" flipH="1">
                <a:off x="6860591" y="3397985"/>
                <a:ext cx="144016" cy="14401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sv-SE" sz="1100">
                  <a:latin typeface="+mn-lt"/>
                </a:endParaRPr>
              </a:p>
            </p:txBody>
          </p:sp>
        </p:grpSp>
        <p:grpSp>
          <p:nvGrpSpPr>
            <p:cNvPr id="255" name="Group 254"/>
            <p:cNvGrpSpPr/>
            <p:nvPr/>
          </p:nvGrpSpPr>
          <p:grpSpPr>
            <a:xfrm>
              <a:off x="4762487" y="3308953"/>
              <a:ext cx="386715" cy="387985"/>
              <a:chOff x="4762487" y="3308955"/>
              <a:chExt cx="386715" cy="387985"/>
            </a:xfrm>
          </p:grpSpPr>
          <p:sp>
            <p:nvSpPr>
              <p:cNvPr id="263" name="Rectangle 262"/>
              <p:cNvSpPr>
                <a:spLocks noChangeAspect="1" noChangeArrowheads="1"/>
              </p:cNvSpPr>
              <p:nvPr/>
            </p:nvSpPr>
            <p:spPr bwMode="auto">
              <a:xfrm rot="16200000" flipH="1">
                <a:off x="4761852" y="3309590"/>
                <a:ext cx="387985" cy="386715"/>
              </a:xfrm>
              <a:prstGeom prst="rect">
                <a:avLst/>
              </a:prstGeom>
              <a:solidFill>
                <a:schemeClr val="bg1">
                  <a:lumMod val="100000"/>
                  <a:lumOff val="0"/>
                </a:schemeClr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sv-SE" sz="1100">
                  <a:latin typeface="+mn-lt"/>
                </a:endParaRPr>
              </a:p>
            </p:txBody>
          </p:sp>
          <p:sp>
            <p:nvSpPr>
              <p:cNvPr id="264" name="Oval 263"/>
              <p:cNvSpPr/>
              <p:nvPr/>
            </p:nvSpPr>
            <p:spPr>
              <a:xfrm rot="16200000" flipH="1">
                <a:off x="4883836" y="3397985"/>
                <a:ext cx="144016" cy="14401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sv-SE" sz="1100">
                  <a:latin typeface="+mn-lt"/>
                </a:endParaRPr>
              </a:p>
            </p:txBody>
          </p:sp>
        </p:grpSp>
        <p:grpSp>
          <p:nvGrpSpPr>
            <p:cNvPr id="256" name="Group 255"/>
            <p:cNvGrpSpPr/>
            <p:nvPr/>
          </p:nvGrpSpPr>
          <p:grpSpPr>
            <a:xfrm>
              <a:off x="4572254" y="3079565"/>
              <a:ext cx="2282520" cy="797883"/>
              <a:chOff x="5046902" y="3079565"/>
              <a:chExt cx="2282520" cy="797883"/>
            </a:xfrm>
          </p:grpSpPr>
          <p:sp>
            <p:nvSpPr>
              <p:cNvPr id="257" name="Rectangle 256"/>
              <p:cNvSpPr>
                <a:spLocks noChangeArrowheads="1"/>
              </p:cNvSpPr>
              <p:nvPr/>
            </p:nvSpPr>
            <p:spPr bwMode="auto">
              <a:xfrm flipH="1">
                <a:off x="7024851" y="3079565"/>
                <a:ext cx="304571" cy="191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ts val="1600"/>
                  </a:lnSpc>
                  <a:spcBef>
                    <a:spcPts val="480"/>
                  </a:spcBef>
                  <a:spcAft>
                    <a:spcPts val="0"/>
                  </a:spcAft>
                </a:pPr>
                <a:r>
                  <a:rPr lang="en-US" sz="1100" dirty="0" smtClean="0">
                    <a:solidFill>
                      <a:srgbClr val="000000"/>
                    </a:solidFill>
                    <a:effectLst/>
                    <a:latin typeface="+mn-lt"/>
                    <a:ea typeface="Calibri"/>
                    <a:cs typeface="Geneva"/>
                  </a:rPr>
                  <a:t>G3:1 </a:t>
                </a:r>
                <a:endParaRPr lang="sv-SE" sz="1100" dirty="0">
                  <a:effectLst/>
                  <a:latin typeface="+mn-lt"/>
                  <a:ea typeface="Calibri"/>
                  <a:cs typeface="Times New Roman"/>
                </a:endParaRPr>
              </a:p>
            </p:txBody>
          </p:sp>
          <p:sp>
            <p:nvSpPr>
              <p:cNvPr id="258" name="Rectangle 257"/>
              <p:cNvSpPr>
                <a:spLocks noChangeArrowheads="1"/>
              </p:cNvSpPr>
              <p:nvPr/>
            </p:nvSpPr>
            <p:spPr bwMode="auto">
              <a:xfrm flipH="1">
                <a:off x="7033667" y="3686305"/>
                <a:ext cx="286938" cy="191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ts val="1600"/>
                  </a:lnSpc>
                  <a:spcBef>
                    <a:spcPts val="480"/>
                  </a:spcBef>
                  <a:spcAft>
                    <a:spcPts val="0"/>
                  </a:spcAft>
                </a:pPr>
                <a:r>
                  <a:rPr lang="en-US" sz="1100" dirty="0" smtClean="0">
                    <a:solidFill>
                      <a:srgbClr val="000000"/>
                    </a:solidFill>
                    <a:effectLst/>
                    <a:latin typeface="+mn-lt"/>
                    <a:ea typeface="Calibri"/>
                    <a:cs typeface="Geneva"/>
                  </a:rPr>
                  <a:t>P3:1 </a:t>
                </a:r>
                <a:endParaRPr lang="sv-SE" sz="1100" dirty="0">
                  <a:effectLst/>
                  <a:latin typeface="+mn-lt"/>
                  <a:ea typeface="Calibri"/>
                  <a:cs typeface="Times New Roman"/>
                </a:endParaRPr>
              </a:p>
            </p:txBody>
          </p:sp>
          <p:sp>
            <p:nvSpPr>
              <p:cNvPr id="259" name="Rectangle 258"/>
              <p:cNvSpPr>
                <a:spLocks noChangeArrowheads="1"/>
              </p:cNvSpPr>
              <p:nvPr/>
            </p:nvSpPr>
            <p:spPr bwMode="auto">
              <a:xfrm flipH="1">
                <a:off x="5046902" y="3079565"/>
                <a:ext cx="304571" cy="191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ts val="1600"/>
                  </a:lnSpc>
                  <a:spcBef>
                    <a:spcPts val="480"/>
                  </a:spcBef>
                  <a:spcAft>
                    <a:spcPts val="0"/>
                  </a:spcAft>
                </a:pPr>
                <a:r>
                  <a:rPr lang="en-US" sz="1100" dirty="0" smtClean="0">
                    <a:solidFill>
                      <a:srgbClr val="000000"/>
                    </a:solidFill>
                    <a:effectLst/>
                    <a:latin typeface="+mn-lt"/>
                    <a:ea typeface="Calibri"/>
                    <a:cs typeface="Geneva"/>
                  </a:rPr>
                  <a:t>G7:1 </a:t>
                </a:r>
                <a:endParaRPr lang="sv-SE" sz="1100" dirty="0">
                  <a:effectLst/>
                  <a:latin typeface="+mn-lt"/>
                  <a:ea typeface="Calibri"/>
                  <a:cs typeface="Times New Roman"/>
                </a:endParaRPr>
              </a:p>
            </p:txBody>
          </p:sp>
          <p:sp>
            <p:nvSpPr>
              <p:cNvPr id="260" name="Rectangle 259"/>
              <p:cNvSpPr>
                <a:spLocks noChangeArrowheads="1"/>
              </p:cNvSpPr>
              <p:nvPr/>
            </p:nvSpPr>
            <p:spPr bwMode="auto">
              <a:xfrm flipH="1">
                <a:off x="5055718" y="3686305"/>
                <a:ext cx="286938" cy="191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ts val="1600"/>
                  </a:lnSpc>
                  <a:spcBef>
                    <a:spcPts val="480"/>
                  </a:spcBef>
                  <a:spcAft>
                    <a:spcPts val="0"/>
                  </a:spcAft>
                </a:pPr>
                <a:r>
                  <a:rPr lang="en-US" sz="1100" dirty="0" smtClean="0">
                    <a:solidFill>
                      <a:srgbClr val="000000"/>
                    </a:solidFill>
                    <a:effectLst/>
                    <a:latin typeface="+mn-lt"/>
                    <a:ea typeface="Calibri"/>
                    <a:cs typeface="Geneva"/>
                  </a:rPr>
                  <a:t>P7:1 </a:t>
                </a:r>
                <a:endParaRPr lang="sv-SE" sz="1100" dirty="0">
                  <a:effectLst/>
                  <a:latin typeface="+mn-lt"/>
                  <a:ea typeface="Calibri"/>
                  <a:cs typeface="Times New Roman"/>
                </a:endParaRPr>
              </a:p>
            </p:txBody>
          </p:sp>
          <p:sp>
            <p:nvSpPr>
              <p:cNvPr id="261" name="Rectangle 260"/>
              <p:cNvSpPr>
                <a:spLocks noChangeArrowheads="1"/>
              </p:cNvSpPr>
              <p:nvPr/>
            </p:nvSpPr>
            <p:spPr bwMode="auto">
              <a:xfrm flipH="1">
                <a:off x="6047182" y="3079565"/>
                <a:ext cx="304571" cy="191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ts val="1600"/>
                  </a:lnSpc>
                  <a:spcBef>
                    <a:spcPts val="480"/>
                  </a:spcBef>
                  <a:spcAft>
                    <a:spcPts val="0"/>
                  </a:spcAft>
                </a:pPr>
                <a:r>
                  <a:rPr lang="en-US" sz="1100" dirty="0" smtClean="0">
                    <a:solidFill>
                      <a:srgbClr val="000000"/>
                    </a:solidFill>
                    <a:effectLst/>
                    <a:latin typeface="+mn-lt"/>
                    <a:ea typeface="Calibri"/>
                    <a:cs typeface="Geneva"/>
                  </a:rPr>
                  <a:t>G5:1 </a:t>
                </a:r>
                <a:endParaRPr lang="sv-SE" sz="1100" dirty="0">
                  <a:effectLst/>
                  <a:latin typeface="+mn-lt"/>
                  <a:ea typeface="Calibri"/>
                  <a:cs typeface="Times New Roman"/>
                </a:endParaRPr>
              </a:p>
            </p:txBody>
          </p:sp>
          <p:sp>
            <p:nvSpPr>
              <p:cNvPr id="262" name="Rectangle 261"/>
              <p:cNvSpPr>
                <a:spLocks noChangeArrowheads="1"/>
              </p:cNvSpPr>
              <p:nvPr/>
            </p:nvSpPr>
            <p:spPr bwMode="auto">
              <a:xfrm flipH="1">
                <a:off x="6055998" y="3686305"/>
                <a:ext cx="286938" cy="191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ts val="1600"/>
                  </a:lnSpc>
                  <a:spcBef>
                    <a:spcPts val="480"/>
                  </a:spcBef>
                  <a:spcAft>
                    <a:spcPts val="0"/>
                  </a:spcAft>
                </a:pPr>
                <a:r>
                  <a:rPr lang="en-US" sz="1100" dirty="0" smtClean="0">
                    <a:solidFill>
                      <a:srgbClr val="000000"/>
                    </a:solidFill>
                    <a:effectLst/>
                    <a:latin typeface="+mn-lt"/>
                    <a:ea typeface="Calibri"/>
                    <a:cs typeface="Geneva"/>
                  </a:rPr>
                  <a:t>P5:1 </a:t>
                </a:r>
                <a:endParaRPr lang="sv-SE" sz="1100" dirty="0">
                  <a:effectLst/>
                  <a:latin typeface="+mn-lt"/>
                  <a:ea typeface="Calibri"/>
                  <a:cs typeface="Times New Roman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48483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Sklansky adder</a:t>
            </a:r>
            <a:endParaRPr lang="sv-S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October 2017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Integrated Circuit Design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52F0C-4AC5-4050-9EBA-5E783D39DD34}" type="slidenum">
              <a:rPr lang="en-US" smtClean="0"/>
              <a:t>9</a:t>
            </a:fld>
            <a:endParaRPr lang="en-US"/>
          </a:p>
        </p:txBody>
      </p:sp>
      <p:grpSp>
        <p:nvGrpSpPr>
          <p:cNvPr id="27" name="Group 26"/>
          <p:cNvGrpSpPr/>
          <p:nvPr/>
        </p:nvGrpSpPr>
        <p:grpSpPr>
          <a:xfrm>
            <a:off x="1605782" y="1689463"/>
            <a:ext cx="5767396" cy="2946859"/>
            <a:chOff x="1605782" y="1689463"/>
            <a:chExt cx="5767396" cy="2946859"/>
          </a:xfrm>
        </p:grpSpPr>
        <p:sp>
          <p:nvSpPr>
            <p:cNvPr id="6" name="Rounded Rectangle 5"/>
            <p:cNvSpPr/>
            <p:nvPr/>
          </p:nvSpPr>
          <p:spPr>
            <a:xfrm>
              <a:off x="1605782" y="1689463"/>
              <a:ext cx="5767396" cy="2825387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pic>
          <p:nvPicPr>
            <p:cNvPr id="131" name="Picture 130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29746" y="4257145"/>
              <a:ext cx="4619625" cy="37917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26" name="Group 25"/>
            <p:cNvGrpSpPr/>
            <p:nvPr/>
          </p:nvGrpSpPr>
          <p:grpSpPr>
            <a:xfrm>
              <a:off x="1700636" y="1765121"/>
              <a:ext cx="5544000" cy="2490259"/>
              <a:chOff x="1700636" y="1765121"/>
              <a:chExt cx="5544000" cy="2490259"/>
            </a:xfrm>
          </p:grpSpPr>
          <p:cxnSp>
            <p:nvCxnSpPr>
              <p:cNvPr id="8" name="Straight Connector 7"/>
              <p:cNvCxnSpPr/>
              <p:nvPr/>
            </p:nvCxnSpPr>
            <p:spPr>
              <a:xfrm>
                <a:off x="1926771" y="1885946"/>
                <a:ext cx="0" cy="216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01067" name="Group 301066"/>
              <p:cNvGrpSpPr/>
              <p:nvPr/>
            </p:nvGrpSpPr>
            <p:grpSpPr>
              <a:xfrm>
                <a:off x="2242451" y="1885946"/>
                <a:ext cx="3801949" cy="2160000"/>
                <a:chOff x="2242451" y="1885946"/>
                <a:chExt cx="3801949" cy="2105129"/>
              </a:xfrm>
            </p:grpSpPr>
            <p:cxnSp>
              <p:nvCxnSpPr>
                <p:cNvPr id="9" name="Straight Connector 8"/>
                <p:cNvCxnSpPr/>
                <p:nvPr/>
              </p:nvCxnSpPr>
              <p:spPr>
                <a:xfrm>
                  <a:off x="2242451" y="1885946"/>
                  <a:ext cx="0" cy="210512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Straight Connector 10"/>
                <p:cNvCxnSpPr/>
                <p:nvPr/>
              </p:nvCxnSpPr>
              <p:spPr>
                <a:xfrm>
                  <a:off x="2876400" y="1885946"/>
                  <a:ext cx="0" cy="210512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/>
                <p:cNvCxnSpPr/>
                <p:nvPr/>
              </p:nvCxnSpPr>
              <p:spPr>
                <a:xfrm>
                  <a:off x="3510000" y="1885946"/>
                  <a:ext cx="0" cy="210512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/>
                <p:cNvCxnSpPr/>
                <p:nvPr/>
              </p:nvCxnSpPr>
              <p:spPr>
                <a:xfrm>
                  <a:off x="4143600" y="1885946"/>
                  <a:ext cx="0" cy="210512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/>
                <p:cNvCxnSpPr/>
                <p:nvPr/>
              </p:nvCxnSpPr>
              <p:spPr>
                <a:xfrm>
                  <a:off x="4777200" y="1885946"/>
                  <a:ext cx="0" cy="210512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Straight Connector 18"/>
                <p:cNvCxnSpPr/>
                <p:nvPr/>
              </p:nvCxnSpPr>
              <p:spPr>
                <a:xfrm>
                  <a:off x="5410800" y="1885946"/>
                  <a:ext cx="0" cy="210512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6044400" y="1885946"/>
                  <a:ext cx="0" cy="210512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" name="Group 6"/>
              <p:cNvGrpSpPr/>
              <p:nvPr/>
            </p:nvGrpSpPr>
            <p:grpSpPr>
              <a:xfrm>
                <a:off x="2559600" y="1885946"/>
                <a:ext cx="3801600" cy="2160000"/>
                <a:chOff x="2559600" y="1885946"/>
                <a:chExt cx="3801600" cy="801093"/>
              </a:xfrm>
            </p:grpSpPr>
            <p:cxnSp>
              <p:nvCxnSpPr>
                <p:cNvPr id="10" name="Straight Connector 9"/>
                <p:cNvCxnSpPr/>
                <p:nvPr/>
              </p:nvCxnSpPr>
              <p:spPr>
                <a:xfrm>
                  <a:off x="2559600" y="1885946"/>
                  <a:ext cx="0" cy="801093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/>
                <p:cNvCxnSpPr/>
                <p:nvPr/>
              </p:nvCxnSpPr>
              <p:spPr>
                <a:xfrm>
                  <a:off x="3826800" y="1885946"/>
                  <a:ext cx="0" cy="801093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/>
                <p:cNvCxnSpPr/>
                <p:nvPr/>
              </p:nvCxnSpPr>
              <p:spPr>
                <a:xfrm>
                  <a:off x="5094000" y="1885946"/>
                  <a:ext cx="0" cy="801093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/>
                <p:cNvCxnSpPr/>
                <p:nvPr/>
              </p:nvCxnSpPr>
              <p:spPr>
                <a:xfrm>
                  <a:off x="6361200" y="1885946"/>
                  <a:ext cx="0" cy="801093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3" name="Straight Connector 22"/>
              <p:cNvCxnSpPr/>
              <p:nvPr/>
            </p:nvCxnSpPr>
            <p:spPr>
              <a:xfrm>
                <a:off x="6678000" y="1885946"/>
                <a:ext cx="0" cy="216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01064" name="Group 301063"/>
              <p:cNvGrpSpPr/>
              <p:nvPr/>
            </p:nvGrpSpPr>
            <p:grpSpPr>
              <a:xfrm>
                <a:off x="3192028" y="1885945"/>
                <a:ext cx="3802772" cy="2190658"/>
                <a:chOff x="3192028" y="1908679"/>
                <a:chExt cx="3802772" cy="2165749"/>
              </a:xfrm>
            </p:grpSpPr>
            <p:cxnSp>
              <p:nvCxnSpPr>
                <p:cNvPr id="12" name="Straight Connector 11"/>
                <p:cNvCxnSpPr/>
                <p:nvPr/>
              </p:nvCxnSpPr>
              <p:spPr>
                <a:xfrm>
                  <a:off x="3192028" y="1908679"/>
                  <a:ext cx="0" cy="213544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/>
                <p:cNvCxnSpPr/>
                <p:nvPr/>
              </p:nvCxnSpPr>
              <p:spPr>
                <a:xfrm>
                  <a:off x="4460400" y="1938989"/>
                  <a:ext cx="0" cy="213543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/>
                <p:cNvCxnSpPr/>
                <p:nvPr/>
              </p:nvCxnSpPr>
              <p:spPr>
                <a:xfrm>
                  <a:off x="5727600" y="1923834"/>
                  <a:ext cx="0" cy="213543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Straight Connector 24"/>
                <p:cNvCxnSpPr/>
                <p:nvPr/>
              </p:nvCxnSpPr>
              <p:spPr>
                <a:xfrm>
                  <a:off x="6994800" y="1916257"/>
                  <a:ext cx="0" cy="213543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8" name="Rectangle 27"/>
              <p:cNvSpPr/>
              <p:nvPr/>
            </p:nvSpPr>
            <p:spPr>
              <a:xfrm>
                <a:off x="1845129" y="2310506"/>
                <a:ext cx="155121" cy="155121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2483286" y="2310506"/>
                <a:ext cx="155121" cy="155121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3111914" y="2310506"/>
                <a:ext cx="155121" cy="155121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3750071" y="2310506"/>
                <a:ext cx="155121" cy="155121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4378036" y="2310506"/>
                <a:ext cx="155121" cy="155121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5016894" y="2310506"/>
                <a:ext cx="155121" cy="155121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5653686" y="2310506"/>
                <a:ext cx="155121" cy="155121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1851890" y="2748659"/>
                <a:ext cx="155121" cy="155121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3118675" y="2748659"/>
                <a:ext cx="155121" cy="155121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4378036" y="2748659"/>
                <a:ext cx="155121" cy="155121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5653686" y="2748659"/>
                <a:ext cx="155121" cy="155121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grpSp>
            <p:nvGrpSpPr>
              <p:cNvPr id="42" name="Group 41"/>
              <p:cNvGrpSpPr/>
              <p:nvPr/>
            </p:nvGrpSpPr>
            <p:grpSpPr>
              <a:xfrm>
                <a:off x="1918414" y="2220506"/>
                <a:ext cx="324000" cy="180000"/>
                <a:chOff x="1910250" y="2645034"/>
                <a:chExt cx="324000" cy="180000"/>
              </a:xfrm>
            </p:grpSpPr>
            <p:cxnSp>
              <p:nvCxnSpPr>
                <p:cNvPr id="41" name="Straight Connector 40"/>
                <p:cNvCxnSpPr>
                  <a:cxnSpLocks noChangeAspect="1"/>
                </p:cNvCxnSpPr>
                <p:nvPr/>
              </p:nvCxnSpPr>
              <p:spPr>
                <a:xfrm flipH="1">
                  <a:off x="1910250" y="2645034"/>
                  <a:ext cx="180000" cy="1800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Straight Connector 49"/>
                <p:cNvCxnSpPr>
                  <a:cxnSpLocks/>
                </p:cNvCxnSpPr>
                <p:nvPr/>
              </p:nvCxnSpPr>
              <p:spPr>
                <a:xfrm flipH="1">
                  <a:off x="2090250" y="2645034"/>
                  <a:ext cx="1440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8" name="Group 57"/>
              <p:cNvGrpSpPr/>
              <p:nvPr/>
            </p:nvGrpSpPr>
            <p:grpSpPr>
              <a:xfrm>
                <a:off x="2548407" y="2220506"/>
                <a:ext cx="324000" cy="180000"/>
                <a:chOff x="2540243" y="2645034"/>
                <a:chExt cx="324000" cy="180000"/>
              </a:xfrm>
            </p:grpSpPr>
            <p:cxnSp>
              <p:nvCxnSpPr>
                <p:cNvPr id="43" name="Straight Connector 42"/>
                <p:cNvCxnSpPr>
                  <a:cxnSpLocks noChangeAspect="1"/>
                </p:cNvCxnSpPr>
                <p:nvPr/>
              </p:nvCxnSpPr>
              <p:spPr>
                <a:xfrm flipH="1">
                  <a:off x="2540243" y="2645034"/>
                  <a:ext cx="180000" cy="1800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Straight Connector 50"/>
                <p:cNvCxnSpPr>
                  <a:cxnSpLocks/>
                </p:cNvCxnSpPr>
                <p:nvPr/>
              </p:nvCxnSpPr>
              <p:spPr>
                <a:xfrm flipH="1">
                  <a:off x="2720243" y="2645034"/>
                  <a:ext cx="1440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9" name="Group 58"/>
              <p:cNvGrpSpPr/>
              <p:nvPr/>
            </p:nvGrpSpPr>
            <p:grpSpPr>
              <a:xfrm>
                <a:off x="3171767" y="2220506"/>
                <a:ext cx="324000" cy="180000"/>
                <a:chOff x="3171767" y="2645034"/>
                <a:chExt cx="324000" cy="180000"/>
              </a:xfrm>
            </p:grpSpPr>
            <p:cxnSp>
              <p:nvCxnSpPr>
                <p:cNvPr id="44" name="Straight Connector 43"/>
                <p:cNvCxnSpPr>
                  <a:cxnSpLocks noChangeAspect="1"/>
                </p:cNvCxnSpPr>
                <p:nvPr/>
              </p:nvCxnSpPr>
              <p:spPr>
                <a:xfrm flipH="1">
                  <a:off x="3171767" y="2645034"/>
                  <a:ext cx="180000" cy="1800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Straight Connector 51"/>
                <p:cNvCxnSpPr>
                  <a:cxnSpLocks/>
                </p:cNvCxnSpPr>
                <p:nvPr/>
              </p:nvCxnSpPr>
              <p:spPr>
                <a:xfrm flipH="1">
                  <a:off x="3351767" y="2645034"/>
                  <a:ext cx="1440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0" name="Group 59"/>
              <p:cNvGrpSpPr/>
              <p:nvPr/>
            </p:nvGrpSpPr>
            <p:grpSpPr>
              <a:xfrm>
                <a:off x="3809924" y="2220506"/>
                <a:ext cx="324000" cy="180000"/>
                <a:chOff x="3801760" y="2645034"/>
                <a:chExt cx="324000" cy="180000"/>
              </a:xfrm>
            </p:grpSpPr>
            <p:cxnSp>
              <p:nvCxnSpPr>
                <p:cNvPr id="45" name="Straight Connector 44"/>
                <p:cNvCxnSpPr>
                  <a:cxnSpLocks noChangeAspect="1"/>
                </p:cNvCxnSpPr>
                <p:nvPr/>
              </p:nvCxnSpPr>
              <p:spPr>
                <a:xfrm flipH="1">
                  <a:off x="3801760" y="2645034"/>
                  <a:ext cx="180000" cy="1800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/>
                <p:cNvCxnSpPr>
                  <a:cxnSpLocks/>
                </p:cNvCxnSpPr>
                <p:nvPr/>
              </p:nvCxnSpPr>
              <p:spPr>
                <a:xfrm flipH="1">
                  <a:off x="3981760" y="2645034"/>
                  <a:ext cx="1440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1" name="Group 60"/>
              <p:cNvGrpSpPr/>
              <p:nvPr/>
            </p:nvGrpSpPr>
            <p:grpSpPr>
              <a:xfrm>
                <a:off x="4439559" y="2220506"/>
                <a:ext cx="324000" cy="180000"/>
                <a:chOff x="4423231" y="2645034"/>
                <a:chExt cx="324000" cy="180000"/>
              </a:xfrm>
            </p:grpSpPr>
            <p:cxnSp>
              <p:nvCxnSpPr>
                <p:cNvPr id="46" name="Straight Connector 45"/>
                <p:cNvCxnSpPr>
                  <a:cxnSpLocks noChangeAspect="1"/>
                </p:cNvCxnSpPr>
                <p:nvPr/>
              </p:nvCxnSpPr>
              <p:spPr>
                <a:xfrm flipH="1">
                  <a:off x="4423231" y="2645034"/>
                  <a:ext cx="180000" cy="1800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>
                  <a:cxnSpLocks/>
                </p:cNvCxnSpPr>
                <p:nvPr/>
              </p:nvCxnSpPr>
              <p:spPr>
                <a:xfrm flipH="1">
                  <a:off x="4603231" y="2645034"/>
                  <a:ext cx="1440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2" name="Group 61"/>
              <p:cNvGrpSpPr/>
              <p:nvPr/>
            </p:nvGrpSpPr>
            <p:grpSpPr>
              <a:xfrm>
                <a:off x="5085880" y="2220506"/>
                <a:ext cx="324000" cy="180000"/>
                <a:chOff x="5053224" y="2645034"/>
                <a:chExt cx="324000" cy="180000"/>
              </a:xfrm>
            </p:grpSpPr>
            <p:cxnSp>
              <p:nvCxnSpPr>
                <p:cNvPr id="47" name="Straight Connector 46"/>
                <p:cNvCxnSpPr>
                  <a:cxnSpLocks noChangeAspect="1"/>
                </p:cNvCxnSpPr>
                <p:nvPr/>
              </p:nvCxnSpPr>
              <p:spPr>
                <a:xfrm flipH="1">
                  <a:off x="5053224" y="2645034"/>
                  <a:ext cx="180000" cy="1800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>
                  <a:cxnSpLocks/>
                </p:cNvCxnSpPr>
                <p:nvPr/>
              </p:nvCxnSpPr>
              <p:spPr>
                <a:xfrm flipH="1">
                  <a:off x="5233224" y="2645034"/>
                  <a:ext cx="1440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3" name="Group 62"/>
              <p:cNvGrpSpPr/>
              <p:nvPr/>
            </p:nvGrpSpPr>
            <p:grpSpPr>
              <a:xfrm>
                <a:off x="5717404" y="2220506"/>
                <a:ext cx="324000" cy="180000"/>
                <a:chOff x="5684748" y="2645034"/>
                <a:chExt cx="324000" cy="180000"/>
              </a:xfrm>
            </p:grpSpPr>
            <p:cxnSp>
              <p:nvCxnSpPr>
                <p:cNvPr id="48" name="Straight Connector 47"/>
                <p:cNvCxnSpPr>
                  <a:cxnSpLocks noChangeAspect="1"/>
                </p:cNvCxnSpPr>
                <p:nvPr/>
              </p:nvCxnSpPr>
              <p:spPr>
                <a:xfrm flipH="1">
                  <a:off x="5684748" y="2645034"/>
                  <a:ext cx="180000" cy="1800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>
                  <a:cxnSpLocks/>
                </p:cNvCxnSpPr>
                <p:nvPr/>
              </p:nvCxnSpPr>
              <p:spPr>
                <a:xfrm flipH="1">
                  <a:off x="5864748" y="2645034"/>
                  <a:ext cx="1440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6" name="Group 65"/>
              <p:cNvGrpSpPr/>
              <p:nvPr/>
            </p:nvGrpSpPr>
            <p:grpSpPr>
              <a:xfrm>
                <a:off x="6347701" y="2220506"/>
                <a:ext cx="324000" cy="180000"/>
                <a:chOff x="5684748" y="2645034"/>
                <a:chExt cx="324000" cy="180000"/>
              </a:xfrm>
            </p:grpSpPr>
            <p:cxnSp>
              <p:nvCxnSpPr>
                <p:cNvPr id="67" name="Straight Connector 66"/>
                <p:cNvCxnSpPr>
                  <a:cxnSpLocks noChangeAspect="1"/>
                </p:cNvCxnSpPr>
                <p:nvPr/>
              </p:nvCxnSpPr>
              <p:spPr>
                <a:xfrm flipH="1">
                  <a:off x="5684748" y="2645034"/>
                  <a:ext cx="180000" cy="1800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/>
                <p:cNvCxnSpPr>
                  <a:cxnSpLocks/>
                </p:cNvCxnSpPr>
                <p:nvPr/>
              </p:nvCxnSpPr>
              <p:spPr>
                <a:xfrm flipH="1">
                  <a:off x="5864748" y="2645034"/>
                  <a:ext cx="1440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01063" name="Group 301062"/>
              <p:cNvGrpSpPr/>
              <p:nvPr/>
            </p:nvGrpSpPr>
            <p:grpSpPr>
              <a:xfrm>
                <a:off x="1914643" y="2646219"/>
                <a:ext cx="648000" cy="180000"/>
                <a:chOff x="1914643" y="3111567"/>
                <a:chExt cx="648000" cy="180000"/>
              </a:xfrm>
            </p:grpSpPr>
            <p:cxnSp>
              <p:nvCxnSpPr>
                <p:cNvPr id="73" name="Straight Connector 72"/>
                <p:cNvCxnSpPr>
                  <a:cxnSpLocks noChangeAspect="1"/>
                </p:cNvCxnSpPr>
                <p:nvPr/>
              </p:nvCxnSpPr>
              <p:spPr>
                <a:xfrm flipH="1">
                  <a:off x="1914643" y="3111567"/>
                  <a:ext cx="180000" cy="1800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Straight Connector 73"/>
                <p:cNvCxnSpPr>
                  <a:cxnSpLocks/>
                </p:cNvCxnSpPr>
                <p:nvPr/>
              </p:nvCxnSpPr>
              <p:spPr>
                <a:xfrm flipH="1">
                  <a:off x="2094643" y="3111567"/>
                  <a:ext cx="4680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01062" name="Group 301061"/>
              <p:cNvGrpSpPr/>
              <p:nvPr/>
            </p:nvGrpSpPr>
            <p:grpSpPr>
              <a:xfrm>
                <a:off x="3176160" y="2646219"/>
                <a:ext cx="648000" cy="180000"/>
                <a:chOff x="3176160" y="3111567"/>
                <a:chExt cx="648000" cy="180000"/>
              </a:xfrm>
            </p:grpSpPr>
            <p:cxnSp>
              <p:nvCxnSpPr>
                <p:cNvPr id="76" name="Straight Connector 75"/>
                <p:cNvCxnSpPr>
                  <a:cxnSpLocks noChangeAspect="1"/>
                </p:cNvCxnSpPr>
                <p:nvPr/>
              </p:nvCxnSpPr>
              <p:spPr>
                <a:xfrm flipH="1">
                  <a:off x="3176160" y="3111567"/>
                  <a:ext cx="180000" cy="1800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/>
                <p:cNvCxnSpPr>
                  <a:cxnSpLocks/>
                </p:cNvCxnSpPr>
                <p:nvPr/>
              </p:nvCxnSpPr>
              <p:spPr>
                <a:xfrm flipH="1">
                  <a:off x="3356160" y="3111567"/>
                  <a:ext cx="4680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01061" name="Group 301060"/>
              <p:cNvGrpSpPr/>
              <p:nvPr/>
            </p:nvGrpSpPr>
            <p:grpSpPr>
              <a:xfrm>
                <a:off x="4443952" y="2646219"/>
                <a:ext cx="648000" cy="180000"/>
                <a:chOff x="4427624" y="3111567"/>
                <a:chExt cx="648000" cy="180000"/>
              </a:xfrm>
            </p:grpSpPr>
            <p:cxnSp>
              <p:nvCxnSpPr>
                <p:cNvPr id="79" name="Straight Connector 78"/>
                <p:cNvCxnSpPr>
                  <a:cxnSpLocks noChangeAspect="1"/>
                </p:cNvCxnSpPr>
                <p:nvPr/>
              </p:nvCxnSpPr>
              <p:spPr>
                <a:xfrm flipH="1">
                  <a:off x="4427624" y="3111567"/>
                  <a:ext cx="180000" cy="1800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Straight Connector 79"/>
                <p:cNvCxnSpPr>
                  <a:cxnSpLocks/>
                </p:cNvCxnSpPr>
                <p:nvPr/>
              </p:nvCxnSpPr>
              <p:spPr>
                <a:xfrm flipH="1">
                  <a:off x="4607624" y="3111567"/>
                  <a:ext cx="4680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01060" name="Group 301059"/>
              <p:cNvGrpSpPr/>
              <p:nvPr/>
            </p:nvGrpSpPr>
            <p:grpSpPr>
              <a:xfrm>
                <a:off x="5705469" y="2646219"/>
                <a:ext cx="648000" cy="180000"/>
                <a:chOff x="5689141" y="3111567"/>
                <a:chExt cx="648000" cy="180000"/>
              </a:xfrm>
            </p:grpSpPr>
            <p:cxnSp>
              <p:nvCxnSpPr>
                <p:cNvPr id="82" name="Straight Connector 81"/>
                <p:cNvCxnSpPr>
                  <a:cxnSpLocks noChangeAspect="1"/>
                </p:cNvCxnSpPr>
                <p:nvPr/>
              </p:nvCxnSpPr>
              <p:spPr>
                <a:xfrm flipH="1">
                  <a:off x="5689141" y="3111567"/>
                  <a:ext cx="180000" cy="1800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/>
                <p:cNvCxnSpPr>
                  <a:cxnSpLocks/>
                </p:cNvCxnSpPr>
                <p:nvPr/>
              </p:nvCxnSpPr>
              <p:spPr>
                <a:xfrm flipH="1">
                  <a:off x="5869141" y="3111567"/>
                  <a:ext cx="4680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89" name="Rectangle 88"/>
              <p:cNvSpPr/>
              <p:nvPr/>
            </p:nvSpPr>
            <p:spPr>
              <a:xfrm>
                <a:off x="4378036" y="3193226"/>
                <a:ext cx="155121" cy="155121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grpSp>
            <p:nvGrpSpPr>
              <p:cNvPr id="90" name="Group 89"/>
              <p:cNvGrpSpPr/>
              <p:nvPr/>
            </p:nvGrpSpPr>
            <p:grpSpPr>
              <a:xfrm>
                <a:off x="4446397" y="3077932"/>
                <a:ext cx="1278000" cy="180000"/>
                <a:chOff x="4427624" y="3111567"/>
                <a:chExt cx="1278000" cy="180000"/>
              </a:xfrm>
            </p:grpSpPr>
            <p:cxnSp>
              <p:nvCxnSpPr>
                <p:cNvPr id="91" name="Straight Connector 90"/>
                <p:cNvCxnSpPr>
                  <a:cxnSpLocks noChangeAspect="1"/>
                </p:cNvCxnSpPr>
                <p:nvPr/>
              </p:nvCxnSpPr>
              <p:spPr>
                <a:xfrm flipH="1">
                  <a:off x="4427624" y="3111567"/>
                  <a:ext cx="180000" cy="1800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2" name="Straight Connector 91"/>
                <p:cNvCxnSpPr>
                  <a:cxnSpLocks/>
                </p:cNvCxnSpPr>
                <p:nvPr/>
              </p:nvCxnSpPr>
              <p:spPr>
                <a:xfrm flipH="1">
                  <a:off x="4607624" y="3111567"/>
                  <a:ext cx="10980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93" name="Rectangle 92"/>
              <p:cNvSpPr/>
              <p:nvPr/>
            </p:nvSpPr>
            <p:spPr>
              <a:xfrm>
                <a:off x="1844480" y="3193226"/>
                <a:ext cx="155121" cy="155121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grpSp>
            <p:nvGrpSpPr>
              <p:cNvPr id="94" name="Group 93"/>
              <p:cNvGrpSpPr/>
              <p:nvPr/>
            </p:nvGrpSpPr>
            <p:grpSpPr>
              <a:xfrm>
                <a:off x="1912841" y="3075216"/>
                <a:ext cx="1278000" cy="180000"/>
                <a:chOff x="4427624" y="3111567"/>
                <a:chExt cx="1278000" cy="180000"/>
              </a:xfrm>
            </p:grpSpPr>
            <p:cxnSp>
              <p:nvCxnSpPr>
                <p:cNvPr id="95" name="Straight Connector 94"/>
                <p:cNvCxnSpPr>
                  <a:cxnSpLocks noChangeAspect="1"/>
                </p:cNvCxnSpPr>
                <p:nvPr/>
              </p:nvCxnSpPr>
              <p:spPr>
                <a:xfrm flipH="1">
                  <a:off x="4427624" y="3111567"/>
                  <a:ext cx="180000" cy="1800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6" name="Straight Connector 95"/>
                <p:cNvCxnSpPr>
                  <a:cxnSpLocks/>
                </p:cNvCxnSpPr>
                <p:nvPr/>
              </p:nvCxnSpPr>
              <p:spPr>
                <a:xfrm flipH="1">
                  <a:off x="4607624" y="3111567"/>
                  <a:ext cx="10980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97" name="Rectangle 96"/>
              <p:cNvSpPr/>
              <p:nvPr/>
            </p:nvSpPr>
            <p:spPr>
              <a:xfrm>
                <a:off x="1844480" y="3618212"/>
                <a:ext cx="155121" cy="155121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grpSp>
            <p:nvGrpSpPr>
              <p:cNvPr id="99" name="Group 98"/>
              <p:cNvGrpSpPr/>
              <p:nvPr/>
            </p:nvGrpSpPr>
            <p:grpSpPr>
              <a:xfrm>
                <a:off x="1926724" y="3500723"/>
                <a:ext cx="2541840" cy="180000"/>
                <a:chOff x="4435788" y="3111567"/>
                <a:chExt cx="2541840" cy="180000"/>
              </a:xfrm>
            </p:grpSpPr>
            <p:cxnSp>
              <p:nvCxnSpPr>
                <p:cNvPr id="100" name="Straight Connector 99"/>
                <p:cNvCxnSpPr>
                  <a:cxnSpLocks noChangeAspect="1"/>
                </p:cNvCxnSpPr>
                <p:nvPr/>
              </p:nvCxnSpPr>
              <p:spPr>
                <a:xfrm flipH="1">
                  <a:off x="4435788" y="3111567"/>
                  <a:ext cx="180000" cy="1800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/>
                <p:cNvCxnSpPr>
                  <a:cxnSpLocks/>
                </p:cNvCxnSpPr>
                <p:nvPr/>
              </p:nvCxnSpPr>
              <p:spPr>
                <a:xfrm flipH="1">
                  <a:off x="4607624" y="3111567"/>
                  <a:ext cx="2370004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3" name="Straight Connector 102"/>
              <p:cNvCxnSpPr>
                <a:cxnSpLocks noChangeAspect="1"/>
              </p:cNvCxnSpPr>
              <p:nvPr/>
            </p:nvCxnSpPr>
            <p:spPr>
              <a:xfrm flipH="1">
                <a:off x="3196405" y="3500723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2" name="Rectangle 101"/>
              <p:cNvSpPr/>
              <p:nvPr/>
            </p:nvSpPr>
            <p:spPr>
              <a:xfrm>
                <a:off x="4701880" y="2748659"/>
                <a:ext cx="155121" cy="155121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cxnSp>
            <p:nvCxnSpPr>
              <p:cNvPr id="106" name="Straight Connector 105"/>
              <p:cNvCxnSpPr>
                <a:cxnSpLocks noChangeAspect="1"/>
              </p:cNvCxnSpPr>
              <p:nvPr/>
            </p:nvCxnSpPr>
            <p:spPr>
              <a:xfrm flipH="1">
                <a:off x="4792288" y="2643503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/>
              <p:cNvCxnSpPr>
                <a:cxnSpLocks noChangeAspect="1"/>
              </p:cNvCxnSpPr>
              <p:nvPr/>
            </p:nvCxnSpPr>
            <p:spPr>
              <a:xfrm flipH="1">
                <a:off x="6029313" y="2643503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1" name="Rectangle 110"/>
              <p:cNvSpPr/>
              <p:nvPr/>
            </p:nvSpPr>
            <p:spPr>
              <a:xfrm>
                <a:off x="2168324" y="2754107"/>
                <a:ext cx="155121" cy="155121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12" name="Rectangle 111"/>
              <p:cNvSpPr/>
              <p:nvPr/>
            </p:nvSpPr>
            <p:spPr>
              <a:xfrm>
                <a:off x="3435810" y="2754107"/>
                <a:ext cx="155121" cy="155121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cxnSp>
            <p:nvCxnSpPr>
              <p:cNvPr id="117" name="Straight Connector 116"/>
              <p:cNvCxnSpPr>
                <a:cxnSpLocks noChangeAspect="1"/>
              </p:cNvCxnSpPr>
              <p:nvPr/>
            </p:nvCxnSpPr>
            <p:spPr>
              <a:xfrm flipH="1">
                <a:off x="2258732" y="2648951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/>
              <p:cNvCxnSpPr>
                <a:cxnSpLocks noChangeAspect="1"/>
              </p:cNvCxnSpPr>
              <p:nvPr/>
            </p:nvCxnSpPr>
            <p:spPr>
              <a:xfrm flipH="1">
                <a:off x="3495757" y="2648951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/>
              <p:cNvCxnSpPr>
                <a:cxnSpLocks noChangeAspect="1"/>
              </p:cNvCxnSpPr>
              <p:nvPr/>
            </p:nvCxnSpPr>
            <p:spPr>
              <a:xfrm flipH="1">
                <a:off x="2240735" y="3498602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/>
              <p:cNvCxnSpPr>
                <a:cxnSpLocks noChangeAspect="1"/>
              </p:cNvCxnSpPr>
              <p:nvPr/>
            </p:nvCxnSpPr>
            <p:spPr>
              <a:xfrm flipH="1">
                <a:off x="3518580" y="3498602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>
                <a:cxnSpLocks noChangeAspect="1"/>
              </p:cNvCxnSpPr>
              <p:nvPr/>
            </p:nvCxnSpPr>
            <p:spPr>
              <a:xfrm flipH="1">
                <a:off x="2572743" y="3495886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>
                <a:cxnSpLocks noChangeAspect="1"/>
              </p:cNvCxnSpPr>
              <p:nvPr/>
            </p:nvCxnSpPr>
            <p:spPr>
              <a:xfrm flipH="1">
                <a:off x="3834260" y="3504050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6" name="Rectangle 135"/>
              <p:cNvSpPr/>
              <p:nvPr/>
            </p:nvSpPr>
            <p:spPr>
              <a:xfrm>
                <a:off x="2166655" y="3193226"/>
                <a:ext cx="155121" cy="155121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grpSp>
            <p:nvGrpSpPr>
              <p:cNvPr id="138" name="Group 137"/>
              <p:cNvGrpSpPr/>
              <p:nvPr/>
            </p:nvGrpSpPr>
            <p:grpSpPr>
              <a:xfrm>
                <a:off x="2232571" y="3076195"/>
                <a:ext cx="648000" cy="180000"/>
                <a:chOff x="4427624" y="3111567"/>
                <a:chExt cx="648000" cy="180000"/>
              </a:xfrm>
            </p:grpSpPr>
            <p:cxnSp>
              <p:nvCxnSpPr>
                <p:cNvPr id="139" name="Straight Connector 138"/>
                <p:cNvCxnSpPr>
                  <a:cxnSpLocks noChangeAspect="1"/>
                </p:cNvCxnSpPr>
                <p:nvPr/>
              </p:nvCxnSpPr>
              <p:spPr>
                <a:xfrm flipH="1">
                  <a:off x="4427624" y="3111567"/>
                  <a:ext cx="180000" cy="1800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0" name="Straight Connector 139"/>
                <p:cNvCxnSpPr>
                  <a:cxnSpLocks/>
                </p:cNvCxnSpPr>
                <p:nvPr/>
              </p:nvCxnSpPr>
              <p:spPr>
                <a:xfrm flipH="1">
                  <a:off x="4607624" y="3111567"/>
                  <a:ext cx="4680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44" name="Rectangle 143"/>
              <p:cNvSpPr/>
              <p:nvPr/>
            </p:nvSpPr>
            <p:spPr>
              <a:xfrm>
                <a:off x="2490499" y="3193226"/>
                <a:ext cx="155121" cy="155121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cxnSp>
            <p:nvCxnSpPr>
              <p:cNvPr id="146" name="Straight Connector 145"/>
              <p:cNvCxnSpPr>
                <a:cxnSpLocks noChangeAspect="1"/>
              </p:cNvCxnSpPr>
              <p:nvPr/>
            </p:nvCxnSpPr>
            <p:spPr>
              <a:xfrm flipH="1">
                <a:off x="2572743" y="3081643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Straight Connector 162"/>
              <p:cNvCxnSpPr>
                <a:cxnSpLocks noChangeAspect="1"/>
              </p:cNvCxnSpPr>
              <p:nvPr/>
            </p:nvCxnSpPr>
            <p:spPr>
              <a:xfrm flipH="1">
                <a:off x="2878285" y="3500723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8" name="Rectangle 167"/>
              <p:cNvSpPr/>
              <p:nvPr/>
            </p:nvSpPr>
            <p:spPr>
              <a:xfrm>
                <a:off x="2794846" y="3193226"/>
                <a:ext cx="155121" cy="155121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cxnSp>
            <p:nvCxnSpPr>
              <p:cNvPr id="170" name="Straight Connector 169"/>
              <p:cNvCxnSpPr>
                <a:cxnSpLocks noChangeAspect="1"/>
              </p:cNvCxnSpPr>
              <p:nvPr/>
            </p:nvCxnSpPr>
            <p:spPr>
              <a:xfrm flipH="1">
                <a:off x="2877090" y="3081663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Straight Connector 177"/>
              <p:cNvCxnSpPr>
                <a:cxnSpLocks noChangeAspect="1"/>
              </p:cNvCxnSpPr>
              <p:nvPr/>
            </p:nvCxnSpPr>
            <p:spPr>
              <a:xfrm flipH="1">
                <a:off x="4759289" y="3082622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Straight Connector 180"/>
              <p:cNvCxnSpPr>
                <a:cxnSpLocks noChangeAspect="1"/>
              </p:cNvCxnSpPr>
              <p:nvPr/>
            </p:nvCxnSpPr>
            <p:spPr>
              <a:xfrm flipH="1">
                <a:off x="5099461" y="3088070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Straight Connector 182"/>
              <p:cNvCxnSpPr>
                <a:cxnSpLocks noChangeAspect="1"/>
              </p:cNvCxnSpPr>
              <p:nvPr/>
            </p:nvCxnSpPr>
            <p:spPr>
              <a:xfrm flipH="1">
                <a:off x="5403808" y="3088090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4" name="TextBox 183"/>
              <p:cNvSpPr txBox="1"/>
              <p:nvPr/>
            </p:nvSpPr>
            <p:spPr>
              <a:xfrm>
                <a:off x="1700636" y="3978381"/>
                <a:ext cx="5544000" cy="2769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txBody>
              <a:bodyPr wrap="square" lIns="18000" rIns="18000" rtlCol="0">
                <a:spAutoFit/>
              </a:bodyPr>
              <a:lstStyle/>
              <a:p>
                <a:r>
                  <a:rPr lang="sv-SE" sz="1200" dirty="0" smtClean="0">
                    <a:latin typeface="+mn-lt"/>
                  </a:rPr>
                  <a:t>16:0  15:0  14:0  13:0  12:0 11:0 10:0  9:0   8:0   7:0    6:0   5:0    4:0   3:0    2:0   1:0    0:0</a:t>
                </a:r>
                <a:endParaRPr lang="sv-SE" sz="1200" dirty="0">
                  <a:latin typeface="+mn-lt"/>
                </a:endParaRPr>
              </a:p>
            </p:txBody>
          </p:sp>
          <p:cxnSp>
            <p:nvCxnSpPr>
              <p:cNvPr id="186" name="Straight Connector 185"/>
              <p:cNvCxnSpPr>
                <a:cxnSpLocks noChangeAspect="1"/>
              </p:cNvCxnSpPr>
              <p:nvPr/>
            </p:nvCxnSpPr>
            <p:spPr>
              <a:xfrm flipH="1">
                <a:off x="4158104" y="3509498"/>
                <a:ext cx="180000" cy="180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" name="Flowchart: Alternate Process 23"/>
              <p:cNvSpPr/>
              <p:nvPr/>
            </p:nvSpPr>
            <p:spPr>
              <a:xfrm>
                <a:off x="1700636" y="1765121"/>
                <a:ext cx="5544000" cy="277586"/>
              </a:xfrm>
              <a:prstGeom prst="flowChartAlternateProcess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08000" tIns="36000" rIns="18000" bIns="36000" rtlCol="0" anchor="ctr"/>
              <a:lstStyle/>
              <a:p>
                <a:r>
                  <a:rPr lang="sv-SE" sz="1200" dirty="0" smtClean="0">
                    <a:solidFill>
                      <a:schemeClr val="tx1"/>
                    </a:solidFill>
                  </a:rPr>
                  <a:t>16     15     14    </a:t>
                </a:r>
                <a:r>
                  <a:rPr lang="sv-SE" sz="1200" dirty="0">
                    <a:solidFill>
                      <a:schemeClr val="tx1"/>
                    </a:solidFill>
                  </a:rPr>
                  <a:t>13  </a:t>
                </a:r>
                <a:r>
                  <a:rPr lang="sv-SE" sz="1200" dirty="0" smtClean="0">
                    <a:solidFill>
                      <a:schemeClr val="tx1"/>
                    </a:solidFill>
                  </a:rPr>
                  <a:t>   12     11    </a:t>
                </a:r>
                <a:r>
                  <a:rPr lang="sv-SE" sz="1200" dirty="0">
                    <a:solidFill>
                      <a:schemeClr val="tx1"/>
                    </a:solidFill>
                  </a:rPr>
                  <a:t>10  </a:t>
                </a:r>
                <a:r>
                  <a:rPr lang="sv-SE" sz="1200" dirty="0" smtClean="0">
                    <a:solidFill>
                      <a:schemeClr val="tx1"/>
                    </a:solidFill>
                  </a:rPr>
                  <a:t>    </a:t>
                </a:r>
                <a:r>
                  <a:rPr lang="sv-SE" sz="1200" dirty="0">
                    <a:solidFill>
                      <a:schemeClr val="tx1"/>
                    </a:solidFill>
                  </a:rPr>
                  <a:t>9   </a:t>
                </a:r>
                <a:r>
                  <a:rPr lang="sv-SE" sz="1200" dirty="0" smtClean="0">
                    <a:solidFill>
                      <a:schemeClr val="tx1"/>
                    </a:solidFill>
                  </a:rPr>
                  <a:t>    </a:t>
                </a:r>
                <a:r>
                  <a:rPr lang="sv-SE" sz="1200" dirty="0">
                    <a:solidFill>
                      <a:schemeClr val="tx1"/>
                    </a:solidFill>
                  </a:rPr>
                  <a:t>8   </a:t>
                </a:r>
                <a:r>
                  <a:rPr lang="sv-SE" sz="1200" dirty="0" smtClean="0">
                    <a:solidFill>
                      <a:schemeClr val="tx1"/>
                    </a:solidFill>
                  </a:rPr>
                  <a:t>    </a:t>
                </a:r>
                <a:r>
                  <a:rPr lang="sv-SE" sz="1200" dirty="0">
                    <a:solidFill>
                      <a:schemeClr val="tx1"/>
                    </a:solidFill>
                  </a:rPr>
                  <a:t>7    </a:t>
                </a:r>
                <a:r>
                  <a:rPr lang="sv-SE" sz="1200" dirty="0" smtClean="0">
                    <a:solidFill>
                      <a:schemeClr val="tx1"/>
                    </a:solidFill>
                  </a:rPr>
                  <a:t>   </a:t>
                </a:r>
                <a:r>
                  <a:rPr lang="sv-SE" sz="1200" dirty="0">
                    <a:solidFill>
                      <a:schemeClr val="tx1"/>
                    </a:solidFill>
                  </a:rPr>
                  <a:t>6   </a:t>
                </a:r>
                <a:r>
                  <a:rPr lang="sv-SE" sz="1200" dirty="0" smtClean="0">
                    <a:solidFill>
                      <a:schemeClr val="tx1"/>
                    </a:solidFill>
                  </a:rPr>
                  <a:t>   </a:t>
                </a:r>
                <a:r>
                  <a:rPr lang="sv-SE" sz="1200" dirty="0">
                    <a:solidFill>
                      <a:schemeClr val="tx1"/>
                    </a:solidFill>
                  </a:rPr>
                  <a:t>5   </a:t>
                </a:r>
                <a:r>
                  <a:rPr lang="sv-SE" sz="1200" dirty="0" smtClean="0">
                    <a:solidFill>
                      <a:schemeClr val="tx1"/>
                    </a:solidFill>
                  </a:rPr>
                  <a:t>    </a:t>
                </a:r>
                <a:r>
                  <a:rPr lang="sv-SE" sz="1200" dirty="0">
                    <a:solidFill>
                      <a:schemeClr val="tx1"/>
                    </a:solidFill>
                  </a:rPr>
                  <a:t>4   </a:t>
                </a:r>
                <a:r>
                  <a:rPr lang="sv-SE" sz="1200" dirty="0" smtClean="0">
                    <a:solidFill>
                      <a:schemeClr val="tx1"/>
                    </a:solidFill>
                  </a:rPr>
                  <a:t>    </a:t>
                </a:r>
                <a:r>
                  <a:rPr lang="sv-SE" sz="1200" dirty="0">
                    <a:solidFill>
                      <a:schemeClr val="tx1"/>
                    </a:solidFill>
                  </a:rPr>
                  <a:t>3  </a:t>
                </a:r>
                <a:r>
                  <a:rPr lang="sv-SE" sz="1200" dirty="0" smtClean="0">
                    <a:solidFill>
                      <a:schemeClr val="tx1"/>
                    </a:solidFill>
                  </a:rPr>
                  <a:t>     </a:t>
                </a:r>
                <a:r>
                  <a:rPr lang="sv-SE" sz="1200" dirty="0">
                    <a:solidFill>
                      <a:schemeClr val="tx1"/>
                    </a:solidFill>
                  </a:rPr>
                  <a:t>2  </a:t>
                </a:r>
                <a:r>
                  <a:rPr lang="sv-SE" sz="1200" dirty="0" smtClean="0">
                    <a:solidFill>
                      <a:schemeClr val="tx1"/>
                    </a:solidFill>
                  </a:rPr>
                  <a:t>     1←CIN</a:t>
                </a:r>
                <a:endParaRPr lang="sv-SE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8" name="Rectangle 97"/>
              <p:cNvSpPr/>
              <p:nvPr/>
            </p:nvSpPr>
            <p:spPr>
              <a:xfrm>
                <a:off x="3120130" y="3618212"/>
                <a:ext cx="155121" cy="155121"/>
              </a:xfrm>
              <a:prstGeom prst="rect">
                <a:avLst/>
              </a:prstGeom>
              <a:solidFill>
                <a:srgbClr val="7F7F7F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24" name="Rectangle 123"/>
              <p:cNvSpPr/>
              <p:nvPr/>
            </p:nvSpPr>
            <p:spPr>
              <a:xfrm>
                <a:off x="2158491" y="3618212"/>
                <a:ext cx="155121" cy="155121"/>
              </a:xfrm>
              <a:prstGeom prst="rect">
                <a:avLst/>
              </a:prstGeom>
              <a:solidFill>
                <a:srgbClr val="7F7F7F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25" name="Rectangle 124"/>
              <p:cNvSpPr/>
              <p:nvPr/>
            </p:nvSpPr>
            <p:spPr>
              <a:xfrm>
                <a:off x="3434141" y="3618212"/>
                <a:ext cx="155121" cy="155121"/>
              </a:xfrm>
              <a:prstGeom prst="rect">
                <a:avLst/>
              </a:prstGeom>
              <a:solidFill>
                <a:srgbClr val="7F7F7F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32" name="Rectangle 131"/>
              <p:cNvSpPr/>
              <p:nvPr/>
            </p:nvSpPr>
            <p:spPr>
              <a:xfrm>
                <a:off x="2482335" y="3618212"/>
                <a:ext cx="155121" cy="155121"/>
              </a:xfrm>
              <a:prstGeom prst="rect">
                <a:avLst/>
              </a:prstGeom>
              <a:solidFill>
                <a:srgbClr val="7F7F7F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33" name="Rectangle 132"/>
              <p:cNvSpPr/>
              <p:nvPr/>
            </p:nvSpPr>
            <p:spPr>
              <a:xfrm>
                <a:off x="3749821" y="3618212"/>
                <a:ext cx="155121" cy="155121"/>
              </a:xfrm>
              <a:prstGeom prst="rect">
                <a:avLst/>
              </a:prstGeom>
              <a:solidFill>
                <a:srgbClr val="7F7F7F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60" name="Rectangle 159"/>
              <p:cNvSpPr/>
              <p:nvPr/>
            </p:nvSpPr>
            <p:spPr>
              <a:xfrm>
                <a:off x="2804205" y="3618212"/>
                <a:ext cx="155121" cy="155121"/>
              </a:xfrm>
              <a:prstGeom prst="rect">
                <a:avLst/>
              </a:prstGeom>
              <a:solidFill>
                <a:srgbClr val="7F7F7F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85" name="Rectangle 184"/>
              <p:cNvSpPr/>
              <p:nvPr/>
            </p:nvSpPr>
            <p:spPr>
              <a:xfrm>
                <a:off x="4073665" y="3618212"/>
                <a:ext cx="155121" cy="155121"/>
              </a:xfrm>
              <a:prstGeom prst="rect">
                <a:avLst/>
              </a:prstGeom>
              <a:solidFill>
                <a:srgbClr val="7F7F7F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04" name="Rectangle 103"/>
              <p:cNvSpPr/>
              <p:nvPr/>
            </p:nvSpPr>
            <p:spPr>
              <a:xfrm>
                <a:off x="5969366" y="2748659"/>
                <a:ext cx="155121" cy="155121"/>
              </a:xfrm>
              <a:prstGeom prst="rect">
                <a:avLst/>
              </a:prstGeom>
              <a:solidFill>
                <a:srgbClr val="7F7F7F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76" name="Rectangle 175"/>
              <p:cNvSpPr/>
              <p:nvPr/>
            </p:nvSpPr>
            <p:spPr>
              <a:xfrm>
                <a:off x="4693373" y="3193226"/>
                <a:ext cx="155121" cy="155121"/>
              </a:xfrm>
              <a:prstGeom prst="rect">
                <a:avLst/>
              </a:prstGeom>
              <a:solidFill>
                <a:srgbClr val="7F7F7F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80" name="Rectangle 179"/>
              <p:cNvSpPr/>
              <p:nvPr/>
            </p:nvSpPr>
            <p:spPr>
              <a:xfrm>
                <a:off x="5017217" y="3193226"/>
                <a:ext cx="155121" cy="155121"/>
              </a:xfrm>
              <a:prstGeom prst="rect">
                <a:avLst/>
              </a:prstGeom>
              <a:solidFill>
                <a:srgbClr val="7F7F7F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82" name="Rectangle 181"/>
              <p:cNvSpPr/>
              <p:nvPr/>
            </p:nvSpPr>
            <p:spPr>
              <a:xfrm>
                <a:off x="5321564" y="3193226"/>
                <a:ext cx="155121" cy="155121"/>
              </a:xfrm>
              <a:prstGeom prst="rect">
                <a:avLst/>
              </a:prstGeom>
              <a:solidFill>
                <a:srgbClr val="7F7F7F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6283679" y="2310506"/>
                <a:ext cx="155121" cy="155121"/>
              </a:xfrm>
              <a:prstGeom prst="rect">
                <a:avLst/>
              </a:prstGeom>
              <a:solidFill>
                <a:srgbClr val="7F7F7F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</p:grpSp>
      <p:graphicFrame>
        <p:nvGraphicFramePr>
          <p:cNvPr id="301057" name="Object 30105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109519"/>
              </p:ext>
            </p:extLst>
          </p:nvPr>
        </p:nvGraphicFramePr>
        <p:xfrm>
          <a:off x="3562351" y="5151586"/>
          <a:ext cx="2052637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421" name="Equation" r:id="rId4" imgW="1333440" imgH="241200" progId="Equation.DSMT4">
                  <p:embed/>
                </p:oleObj>
              </mc:Choice>
              <mc:Fallback>
                <p:oleObj name="Equation" r:id="rId4" imgW="1333440" imgH="2412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2351" y="5151586"/>
                        <a:ext cx="2052637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1058" name="Object 3010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1863999"/>
              </p:ext>
            </p:extLst>
          </p:nvPr>
        </p:nvGraphicFramePr>
        <p:xfrm>
          <a:off x="3679826" y="5581799"/>
          <a:ext cx="1817687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422" name="Equation" r:id="rId6" imgW="1180800" imgH="253800" progId="Equation.DSMT4">
                  <p:embed/>
                </p:oleObj>
              </mc:Choice>
              <mc:Fallback>
                <p:oleObj name="Equation" r:id="rId6" imgW="1180800" imgH="253800" progId="Equation.DSMT4">
                  <p:embed/>
                  <p:pic>
                    <p:nvPicPr>
                      <p:cNvPr id="0" name="Object 3010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9826" y="5581799"/>
                        <a:ext cx="1817687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7" name="Rectangle 136"/>
          <p:cNvSpPr/>
          <p:nvPr/>
        </p:nvSpPr>
        <p:spPr>
          <a:xfrm>
            <a:off x="2831780" y="4725028"/>
            <a:ext cx="32246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dirty="0">
                <a:latin typeface="+mn-lt"/>
              </a:rPr>
              <a:t>Determine </a:t>
            </a:r>
            <a:r>
              <a:rPr lang="sv-SE" dirty="0" smtClean="0">
                <a:latin typeface="+mn-lt"/>
              </a:rPr>
              <a:t>the worst case delay!</a:t>
            </a:r>
            <a:endParaRPr lang="sv-SE" dirty="0">
              <a:latin typeface="+mn-lt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229365" y="2125840"/>
            <a:ext cx="169692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dirty="0" smtClean="0">
                <a:latin typeface="+mn-lt"/>
              </a:rPr>
              <a:t>Logic levels L=4</a:t>
            </a:r>
          </a:p>
          <a:p>
            <a:r>
              <a:rPr lang="sv-SE" dirty="0" smtClean="0">
                <a:latin typeface="+mn-lt"/>
              </a:rPr>
              <a:t>Extra levels </a:t>
            </a:r>
            <a:r>
              <a:rPr lang="sv-SE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sv-SE" dirty="0" smtClean="0">
                <a:latin typeface="+mn-lt"/>
              </a:rPr>
              <a:t>=0</a:t>
            </a:r>
          </a:p>
          <a:p>
            <a:r>
              <a:rPr lang="sv-SE" dirty="0" smtClean="0">
                <a:latin typeface="+mn-lt"/>
              </a:rPr>
              <a:t>Fanout 2</a:t>
            </a:r>
            <a:r>
              <a:rPr lang="sv-SE" i="1" baseline="30000" dirty="0" smtClean="0">
                <a:latin typeface="+mn-lt"/>
              </a:rPr>
              <a:t>f</a:t>
            </a:r>
            <a:r>
              <a:rPr lang="sv-SE" dirty="0" smtClean="0">
                <a:latin typeface="+mn-lt"/>
              </a:rPr>
              <a:t>+1=9</a:t>
            </a:r>
          </a:p>
          <a:p>
            <a:r>
              <a:rPr lang="sv-SE" i="1" dirty="0" smtClean="0">
                <a:latin typeface="+mn-lt"/>
              </a:rPr>
              <a:t>f</a:t>
            </a:r>
            <a:r>
              <a:rPr lang="sv-SE" dirty="0" smtClean="0">
                <a:latin typeface="+mn-lt"/>
              </a:rPr>
              <a:t>=3</a:t>
            </a:r>
          </a:p>
          <a:p>
            <a:r>
              <a:rPr lang="sv-SE" dirty="0" smtClean="0">
                <a:latin typeface="+mn-lt"/>
              </a:rPr>
              <a:t>Wire tracks 2</a:t>
            </a:r>
            <a:r>
              <a:rPr lang="sv-SE" i="1" baseline="30000" dirty="0" smtClean="0">
                <a:latin typeface="+mn-lt"/>
              </a:rPr>
              <a:t>t</a:t>
            </a:r>
            <a:r>
              <a:rPr lang="sv-SE" dirty="0" smtClean="0">
                <a:latin typeface="+mn-lt"/>
              </a:rPr>
              <a:t>=1</a:t>
            </a:r>
          </a:p>
          <a:p>
            <a:r>
              <a:rPr lang="sv-SE" i="1" dirty="0" smtClean="0">
                <a:latin typeface="+mn-lt"/>
              </a:rPr>
              <a:t>t</a:t>
            </a:r>
            <a:r>
              <a:rPr lang="sv-SE" dirty="0" smtClean="0">
                <a:latin typeface="+mn-lt"/>
              </a:rPr>
              <a:t>=0</a:t>
            </a:r>
          </a:p>
          <a:p>
            <a:r>
              <a:rPr lang="sv-SE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l+f+t=L</a:t>
            </a:r>
            <a:r>
              <a:rPr lang="sv-S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-1=3</a:t>
            </a:r>
          </a:p>
          <a:p>
            <a:r>
              <a:rPr lang="sv-SE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(0, </a:t>
            </a:r>
            <a:r>
              <a:rPr lang="sv-S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3, 0)</a:t>
            </a:r>
            <a:endParaRPr lang="sv-SE" dirty="0"/>
          </a:p>
          <a:p>
            <a:endParaRPr lang="sv-S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41213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16281</TotalTime>
  <Words>1168</Words>
  <Application>Microsoft Office PowerPoint</Application>
  <PresentationFormat>On-screen Show (4:3)</PresentationFormat>
  <Paragraphs>391</Paragraphs>
  <Slides>19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Custom Design</vt:lpstr>
      <vt:lpstr>Equation</vt:lpstr>
      <vt:lpstr>Adder wrap-up</vt:lpstr>
      <vt:lpstr>Purpose of todays lecture</vt:lpstr>
      <vt:lpstr>Ripple-carry timing</vt:lpstr>
      <vt:lpstr>32-bit carry skip adder</vt:lpstr>
      <vt:lpstr>32-bit carry skip adder</vt:lpstr>
      <vt:lpstr>Carry-lookahead adder</vt:lpstr>
      <vt:lpstr>Carry-lookahead adder timing</vt:lpstr>
      <vt:lpstr>Binary trees</vt:lpstr>
      <vt:lpstr>Sklansky adder</vt:lpstr>
      <vt:lpstr>Ladner-Fischer adder</vt:lpstr>
      <vt:lpstr>Kogge-Stone adder</vt:lpstr>
      <vt:lpstr>Han-Carlson adder</vt:lpstr>
      <vt:lpstr>Brent-Kung adder</vt:lpstr>
      <vt:lpstr>Tree Adder Taxonomy</vt:lpstr>
      <vt:lpstr>Tree Adder Taxonomy</vt:lpstr>
      <vt:lpstr>Home ssignment 3 adder task</vt:lpstr>
      <vt:lpstr>PowerPoint Presentation</vt:lpstr>
      <vt:lpstr>Summary</vt:lpstr>
      <vt:lpstr>PowerPoint Presentation</vt:lpstr>
    </vt:vector>
  </TitlesOfParts>
  <Company>Chalmers tekniska högskola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CMOS inverter</dc:title>
  <dc:creator>Kjell Jeppson</dc:creator>
  <cp:lastModifiedBy>användare</cp:lastModifiedBy>
  <cp:revision>729</cp:revision>
  <dcterms:created xsi:type="dcterms:W3CDTF">2006-09-08T08:06:12Z</dcterms:created>
  <dcterms:modified xsi:type="dcterms:W3CDTF">2017-10-11T20:14:41Z</dcterms:modified>
</cp:coreProperties>
</file>