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3" r:id="rId1"/>
  </p:sldMasterIdLst>
  <p:notesMasterIdLst>
    <p:notesMasterId r:id="rId15"/>
  </p:notesMasterIdLst>
  <p:sldIdLst>
    <p:sldId id="689" r:id="rId2"/>
    <p:sldId id="666" r:id="rId3"/>
    <p:sldId id="679" r:id="rId4"/>
    <p:sldId id="680" r:id="rId5"/>
    <p:sldId id="681" r:id="rId6"/>
    <p:sldId id="682" r:id="rId7"/>
    <p:sldId id="683" r:id="rId8"/>
    <p:sldId id="684" r:id="rId9"/>
    <p:sldId id="685" r:id="rId10"/>
    <p:sldId id="686" r:id="rId11"/>
    <p:sldId id="687" r:id="rId12"/>
    <p:sldId id="688" r:id="rId13"/>
    <p:sldId id="648" r:id="rId14"/>
  </p:sldIdLst>
  <p:sldSz cx="9144000" cy="6858000" type="screen4x3"/>
  <p:notesSz cx="7099300" cy="10234613"/>
  <p:defaultTextStyle>
    <a:defPPr>
      <a:defRPr lang="sv-S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A6A6A6"/>
    <a:srgbClr val="7F7F7F"/>
    <a:srgbClr val="385D8A"/>
    <a:srgbClr val="C6D9F1"/>
    <a:srgbClr val="66FF99"/>
    <a:srgbClr val="4F81BD"/>
    <a:srgbClr val="BFBFBF"/>
    <a:srgbClr val="00999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1" autoAdjust="0"/>
    <p:restoredTop sz="96911" autoAdjust="0"/>
  </p:normalViewPr>
  <p:slideViewPr>
    <p:cSldViewPr snapToGrid="0">
      <p:cViewPr varScale="1">
        <p:scale>
          <a:sx n="109" d="100"/>
          <a:sy n="109" d="100"/>
        </p:scale>
        <p:origin x="-155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4" Type="http://schemas.openxmlformats.org/officeDocument/2006/relationships/image" Target="../media/image28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6.wmf"/><Relationship Id="rId1" Type="http://schemas.openxmlformats.org/officeDocument/2006/relationships/image" Target="../media/image29.wmf"/><Relationship Id="rId4" Type="http://schemas.openxmlformats.org/officeDocument/2006/relationships/image" Target="../media/image3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4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2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8" rIns="96654" bIns="48328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295" y="1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8" rIns="96654" bIns="48328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en-US"/>
          </a:p>
        </p:txBody>
      </p:sp>
      <p:sp>
        <p:nvSpPr>
          <p:cNvPr id="563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63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930" y="4861441"/>
            <a:ext cx="5679440" cy="4605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8" rIns="96654" bIns="4832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721107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8" rIns="96654" bIns="48328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563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295" y="9721107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8" rIns="96654" bIns="48328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A58228D1-1771-45F2-8423-5AC79ECF3B0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1547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20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20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20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20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A5CF7C1-3F9C-4B52-B531-86F0CFFEA886}" type="slidenum">
              <a:rPr lang="en-US" altLang="sv-SE" sz="1200" smtClean="0"/>
              <a:pPr eaLnBrk="1" hangingPunct="1"/>
              <a:t>2</a:t>
            </a:fld>
            <a:endParaRPr lang="en-US" altLang="sv-SE" sz="1200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v-SE" altLang="sv-SE" smtClean="0"/>
          </a:p>
        </p:txBody>
      </p:sp>
    </p:spTree>
    <p:extLst>
      <p:ext uri="{BB962C8B-B14F-4D97-AF65-F5344CB8AC3E}">
        <p14:creationId xmlns:p14="http://schemas.microsoft.com/office/powerpoint/2010/main" val="3579350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20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20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20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20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A5CF7C1-3F9C-4B52-B531-86F0CFFEA886}" type="slidenum">
              <a:rPr lang="en-US" altLang="sv-SE" sz="1200" smtClean="0"/>
              <a:pPr eaLnBrk="1" hangingPunct="1"/>
              <a:t>11</a:t>
            </a:fld>
            <a:endParaRPr lang="en-US" altLang="sv-SE" sz="1200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v-SE" altLang="sv-SE" smtClean="0"/>
          </a:p>
        </p:txBody>
      </p:sp>
    </p:spTree>
    <p:extLst>
      <p:ext uri="{BB962C8B-B14F-4D97-AF65-F5344CB8AC3E}">
        <p14:creationId xmlns:p14="http://schemas.microsoft.com/office/powerpoint/2010/main" val="3579350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20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20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20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20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A5CF7C1-3F9C-4B52-B531-86F0CFFEA886}" type="slidenum">
              <a:rPr lang="en-US" altLang="sv-SE" sz="1200" smtClean="0"/>
              <a:pPr eaLnBrk="1" hangingPunct="1"/>
              <a:t>12</a:t>
            </a:fld>
            <a:endParaRPr lang="en-US" altLang="sv-SE" sz="1200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v-SE" altLang="sv-SE" smtClean="0"/>
          </a:p>
        </p:txBody>
      </p:sp>
    </p:spTree>
    <p:extLst>
      <p:ext uri="{BB962C8B-B14F-4D97-AF65-F5344CB8AC3E}">
        <p14:creationId xmlns:p14="http://schemas.microsoft.com/office/powerpoint/2010/main" val="3579350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20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20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20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20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A5CF7C1-3F9C-4B52-B531-86F0CFFEA886}" type="slidenum">
              <a:rPr lang="en-US" altLang="sv-SE" sz="1200" smtClean="0"/>
              <a:pPr eaLnBrk="1" hangingPunct="1"/>
              <a:t>3</a:t>
            </a:fld>
            <a:endParaRPr lang="en-US" altLang="sv-SE" sz="1200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v-SE" altLang="sv-SE" smtClean="0"/>
          </a:p>
        </p:txBody>
      </p:sp>
    </p:spTree>
    <p:extLst>
      <p:ext uri="{BB962C8B-B14F-4D97-AF65-F5344CB8AC3E}">
        <p14:creationId xmlns:p14="http://schemas.microsoft.com/office/powerpoint/2010/main" val="3579350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20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20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20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20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A5CF7C1-3F9C-4B52-B531-86F0CFFEA886}" type="slidenum">
              <a:rPr lang="en-US" altLang="sv-SE" sz="1200" smtClean="0"/>
              <a:pPr eaLnBrk="1" hangingPunct="1"/>
              <a:t>4</a:t>
            </a:fld>
            <a:endParaRPr lang="en-US" altLang="sv-SE" sz="1200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v-SE" altLang="sv-SE" smtClean="0"/>
          </a:p>
        </p:txBody>
      </p:sp>
    </p:spTree>
    <p:extLst>
      <p:ext uri="{BB962C8B-B14F-4D97-AF65-F5344CB8AC3E}">
        <p14:creationId xmlns:p14="http://schemas.microsoft.com/office/powerpoint/2010/main" val="3579350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20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20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20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20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A5CF7C1-3F9C-4B52-B531-86F0CFFEA886}" type="slidenum">
              <a:rPr lang="en-US" altLang="sv-SE" sz="1200" smtClean="0"/>
              <a:pPr eaLnBrk="1" hangingPunct="1"/>
              <a:t>5</a:t>
            </a:fld>
            <a:endParaRPr lang="en-US" altLang="sv-SE" sz="1200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v-SE" altLang="sv-SE" smtClean="0"/>
          </a:p>
        </p:txBody>
      </p:sp>
    </p:spTree>
    <p:extLst>
      <p:ext uri="{BB962C8B-B14F-4D97-AF65-F5344CB8AC3E}">
        <p14:creationId xmlns:p14="http://schemas.microsoft.com/office/powerpoint/2010/main" val="3579350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20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20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20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20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A5CF7C1-3F9C-4B52-B531-86F0CFFEA886}" type="slidenum">
              <a:rPr lang="en-US" altLang="sv-SE" sz="1200" smtClean="0"/>
              <a:pPr eaLnBrk="1" hangingPunct="1"/>
              <a:t>6</a:t>
            </a:fld>
            <a:endParaRPr lang="en-US" altLang="sv-SE" sz="1200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v-SE" altLang="sv-SE" smtClean="0"/>
          </a:p>
        </p:txBody>
      </p:sp>
    </p:spTree>
    <p:extLst>
      <p:ext uri="{BB962C8B-B14F-4D97-AF65-F5344CB8AC3E}">
        <p14:creationId xmlns:p14="http://schemas.microsoft.com/office/powerpoint/2010/main" val="3579350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20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20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20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20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A5CF7C1-3F9C-4B52-B531-86F0CFFEA886}" type="slidenum">
              <a:rPr lang="en-US" altLang="sv-SE" sz="1200" smtClean="0"/>
              <a:pPr eaLnBrk="1" hangingPunct="1"/>
              <a:t>7</a:t>
            </a:fld>
            <a:endParaRPr lang="en-US" altLang="sv-SE" sz="1200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v-SE" altLang="sv-SE" smtClean="0"/>
          </a:p>
        </p:txBody>
      </p:sp>
    </p:spTree>
    <p:extLst>
      <p:ext uri="{BB962C8B-B14F-4D97-AF65-F5344CB8AC3E}">
        <p14:creationId xmlns:p14="http://schemas.microsoft.com/office/powerpoint/2010/main" val="3579350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20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20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20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20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A5CF7C1-3F9C-4B52-B531-86F0CFFEA886}" type="slidenum">
              <a:rPr lang="en-US" altLang="sv-SE" sz="1200" smtClean="0"/>
              <a:pPr eaLnBrk="1" hangingPunct="1"/>
              <a:t>8</a:t>
            </a:fld>
            <a:endParaRPr lang="en-US" altLang="sv-SE" sz="1200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v-SE" altLang="sv-SE" smtClean="0"/>
          </a:p>
        </p:txBody>
      </p:sp>
    </p:spTree>
    <p:extLst>
      <p:ext uri="{BB962C8B-B14F-4D97-AF65-F5344CB8AC3E}">
        <p14:creationId xmlns:p14="http://schemas.microsoft.com/office/powerpoint/2010/main" val="3579350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20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20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20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20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A5CF7C1-3F9C-4B52-B531-86F0CFFEA886}" type="slidenum">
              <a:rPr lang="en-US" altLang="sv-SE" sz="1200" smtClean="0"/>
              <a:pPr eaLnBrk="1" hangingPunct="1"/>
              <a:t>9</a:t>
            </a:fld>
            <a:endParaRPr lang="en-US" altLang="sv-SE" sz="1200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v-SE" altLang="sv-SE" smtClean="0"/>
          </a:p>
        </p:txBody>
      </p:sp>
    </p:spTree>
    <p:extLst>
      <p:ext uri="{BB962C8B-B14F-4D97-AF65-F5344CB8AC3E}">
        <p14:creationId xmlns:p14="http://schemas.microsoft.com/office/powerpoint/2010/main" val="3579350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20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20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20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20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A5CF7C1-3F9C-4B52-B531-86F0CFFEA886}" type="slidenum">
              <a:rPr lang="en-US" altLang="sv-SE" sz="1200" smtClean="0"/>
              <a:pPr eaLnBrk="1" hangingPunct="1"/>
              <a:t>10</a:t>
            </a:fld>
            <a:endParaRPr lang="en-US" altLang="sv-SE" sz="1200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v-SE" altLang="sv-SE" smtClean="0"/>
          </a:p>
        </p:txBody>
      </p:sp>
    </p:spTree>
    <p:extLst>
      <p:ext uri="{BB962C8B-B14F-4D97-AF65-F5344CB8AC3E}">
        <p14:creationId xmlns:p14="http://schemas.microsoft.com/office/powerpoint/2010/main" val="357935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October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Integrated Circuit Design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52F0C-4AC5-4050-9EBA-5E783D39DD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October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Integrated Circuit Design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52F0C-4AC5-4050-9EBA-5E783D39DD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October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Integrated Circuit Design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52F0C-4AC5-4050-9EBA-5E783D39DD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October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Integrated Circuit Design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52F0C-4AC5-4050-9EBA-5E783D39DD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October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Integrated Circuit Design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52F0C-4AC5-4050-9EBA-5E783D39DD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October 2017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Integrated Circuit Design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52F0C-4AC5-4050-9EBA-5E783D39DD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October 2017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Integrated Circuit Design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52F0C-4AC5-4050-9EBA-5E783D39DD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October 2017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Integrated Circuit Design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52F0C-4AC5-4050-9EBA-5E783D39DD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October 2017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Integrated Circuit Design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52F0C-4AC5-4050-9EBA-5E783D39DD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October 2017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Integrated Circuit Design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52F0C-4AC5-4050-9EBA-5E783D39DD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October 2017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Integrated Circuit Design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52F0C-4AC5-4050-9EBA-5E783D39DD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v-SE" smtClean="0"/>
              <a:t>October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Introduction to Integrated Circuit Design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152F0C-4AC5-4050-9EBA-5E783D39DD3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12.wmf"/><Relationship Id="rId12" Type="http://schemas.openxmlformats.org/officeDocument/2006/relationships/image" Target="../media/image23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40.bin"/><Relationship Id="rId11" Type="http://schemas.openxmlformats.org/officeDocument/2006/relationships/image" Target="../media/image24.wmf"/><Relationship Id="rId5" Type="http://schemas.openxmlformats.org/officeDocument/2006/relationships/image" Target="../media/image11.wmf"/><Relationship Id="rId10" Type="http://schemas.openxmlformats.org/officeDocument/2006/relationships/oleObject" Target="../embeddings/oleObject42.bin"/><Relationship Id="rId4" Type="http://schemas.openxmlformats.org/officeDocument/2006/relationships/oleObject" Target="../embeddings/oleObject39.bin"/><Relationship Id="rId9" Type="http://schemas.openxmlformats.org/officeDocument/2006/relationships/image" Target="../media/image13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5.bin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2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44.bin"/><Relationship Id="rId11" Type="http://schemas.openxmlformats.org/officeDocument/2006/relationships/image" Target="../media/image28.wmf"/><Relationship Id="rId5" Type="http://schemas.openxmlformats.org/officeDocument/2006/relationships/image" Target="../media/image25.wmf"/><Relationship Id="rId10" Type="http://schemas.openxmlformats.org/officeDocument/2006/relationships/oleObject" Target="../embeddings/oleObject46.bin"/><Relationship Id="rId4" Type="http://schemas.openxmlformats.org/officeDocument/2006/relationships/oleObject" Target="../embeddings/oleObject43.bin"/><Relationship Id="rId9" Type="http://schemas.openxmlformats.org/officeDocument/2006/relationships/image" Target="../media/image27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9.bin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26.wmf"/><Relationship Id="rId12" Type="http://schemas.openxmlformats.org/officeDocument/2006/relationships/image" Target="../media/image32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48.bin"/><Relationship Id="rId11" Type="http://schemas.openxmlformats.org/officeDocument/2006/relationships/image" Target="../media/image31.wmf"/><Relationship Id="rId5" Type="http://schemas.openxmlformats.org/officeDocument/2006/relationships/image" Target="../media/image29.wmf"/><Relationship Id="rId10" Type="http://schemas.openxmlformats.org/officeDocument/2006/relationships/oleObject" Target="../embeddings/oleObject50.bin"/><Relationship Id="rId4" Type="http://schemas.openxmlformats.org/officeDocument/2006/relationships/oleObject" Target="../embeddings/oleObject47.bin"/><Relationship Id="rId9" Type="http://schemas.openxmlformats.org/officeDocument/2006/relationships/image" Target="../media/image30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wmf"/><Relationship Id="rId5" Type="http://schemas.openxmlformats.org/officeDocument/2006/relationships/image" Target="../media/image1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13" Type="http://schemas.openxmlformats.org/officeDocument/2006/relationships/image" Target="../media/image9.wmf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6.wmf"/><Relationship Id="rId12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8.wmf"/><Relationship Id="rId5" Type="http://schemas.openxmlformats.org/officeDocument/2006/relationships/image" Target="../media/image5.wmf"/><Relationship Id="rId15" Type="http://schemas.openxmlformats.org/officeDocument/2006/relationships/image" Target="../media/image4.wmf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5.bin"/><Relationship Id="rId9" Type="http://schemas.openxmlformats.org/officeDocument/2006/relationships/image" Target="../media/image7.wmf"/><Relationship Id="rId14" Type="http://schemas.openxmlformats.org/officeDocument/2006/relationships/oleObject" Target="../embeddings/oleObject10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13" Type="http://schemas.openxmlformats.org/officeDocument/2006/relationships/image" Target="../media/image14.wmf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1.wmf"/><Relationship Id="rId12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13.wmf"/><Relationship Id="rId5" Type="http://schemas.openxmlformats.org/officeDocument/2006/relationships/image" Target="../media/image10.wmf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13" Type="http://schemas.openxmlformats.org/officeDocument/2006/relationships/image" Target="../media/image16.wmf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15.wmf"/><Relationship Id="rId5" Type="http://schemas.openxmlformats.org/officeDocument/2006/relationships/image" Target="../media/image11.wmf"/><Relationship Id="rId10" Type="http://schemas.openxmlformats.org/officeDocument/2006/relationships/oleObject" Target="../embeddings/oleObject19.bin"/><Relationship Id="rId4" Type="http://schemas.openxmlformats.org/officeDocument/2006/relationships/oleObject" Target="../embeddings/oleObject16.bin"/><Relationship Id="rId9" Type="http://schemas.openxmlformats.org/officeDocument/2006/relationships/image" Target="../media/image13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2.bin"/><Relationship Id="rId11" Type="http://schemas.openxmlformats.org/officeDocument/2006/relationships/image" Target="../media/image17.wmf"/><Relationship Id="rId5" Type="http://schemas.openxmlformats.org/officeDocument/2006/relationships/image" Target="../media/image11.wmf"/><Relationship Id="rId10" Type="http://schemas.openxmlformats.org/officeDocument/2006/relationships/oleObject" Target="../embeddings/oleObject24.bin"/><Relationship Id="rId4" Type="http://schemas.openxmlformats.org/officeDocument/2006/relationships/oleObject" Target="../embeddings/oleObject21.bin"/><Relationship Id="rId9" Type="http://schemas.openxmlformats.org/officeDocument/2006/relationships/image" Target="../media/image13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6.bin"/><Relationship Id="rId11" Type="http://schemas.openxmlformats.org/officeDocument/2006/relationships/image" Target="../media/image18.wmf"/><Relationship Id="rId5" Type="http://schemas.openxmlformats.org/officeDocument/2006/relationships/image" Target="../media/image11.wmf"/><Relationship Id="rId10" Type="http://schemas.openxmlformats.org/officeDocument/2006/relationships/oleObject" Target="../embeddings/oleObject28.bin"/><Relationship Id="rId4" Type="http://schemas.openxmlformats.org/officeDocument/2006/relationships/oleObject" Target="../embeddings/oleObject25.bin"/><Relationship Id="rId9" Type="http://schemas.openxmlformats.org/officeDocument/2006/relationships/image" Target="../media/image13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0.bin"/><Relationship Id="rId11" Type="http://schemas.openxmlformats.org/officeDocument/2006/relationships/image" Target="../media/image19.wmf"/><Relationship Id="rId5" Type="http://schemas.openxmlformats.org/officeDocument/2006/relationships/image" Target="../media/image11.wmf"/><Relationship Id="rId10" Type="http://schemas.openxmlformats.org/officeDocument/2006/relationships/oleObject" Target="../embeddings/oleObject32.bin"/><Relationship Id="rId4" Type="http://schemas.openxmlformats.org/officeDocument/2006/relationships/oleObject" Target="../embeddings/oleObject29.bin"/><Relationship Id="rId9" Type="http://schemas.openxmlformats.org/officeDocument/2006/relationships/image" Target="../media/image13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13" Type="http://schemas.openxmlformats.org/officeDocument/2006/relationships/image" Target="../media/image21.wmf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3.emf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34.bin"/><Relationship Id="rId11" Type="http://schemas.openxmlformats.org/officeDocument/2006/relationships/image" Target="../media/image20.wmf"/><Relationship Id="rId5" Type="http://schemas.openxmlformats.org/officeDocument/2006/relationships/image" Target="../media/image11.wmf"/><Relationship Id="rId15" Type="http://schemas.openxmlformats.org/officeDocument/2006/relationships/image" Target="../media/image22.wmf"/><Relationship Id="rId10" Type="http://schemas.openxmlformats.org/officeDocument/2006/relationships/oleObject" Target="../embeddings/oleObject36.bin"/><Relationship Id="rId4" Type="http://schemas.openxmlformats.org/officeDocument/2006/relationships/oleObject" Target="../embeddings/oleObject33.bin"/><Relationship Id="rId9" Type="http://schemas.openxmlformats.org/officeDocument/2006/relationships/image" Target="../media/image13.wmf"/><Relationship Id="rId14" Type="http://schemas.openxmlformats.org/officeDocument/2006/relationships/oleObject" Target="../embeddings/oleObject3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7552" y="2130425"/>
            <a:ext cx="8048897" cy="1470025"/>
          </a:xfrm>
        </p:spPr>
        <p:txBody>
          <a:bodyPr/>
          <a:lstStyle/>
          <a:p>
            <a:r>
              <a:rPr lang="sv-SE" dirty="0" smtClean="0"/>
              <a:t>Sklansky adder propagation delay</a:t>
            </a:r>
            <a:endParaRPr lang="sv-S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55915" y="3860075"/>
            <a:ext cx="7032171" cy="1752600"/>
          </a:xfrm>
        </p:spPr>
        <p:txBody>
          <a:bodyPr>
            <a:normAutofit fontScale="92500"/>
          </a:bodyPr>
          <a:lstStyle/>
          <a:p>
            <a:r>
              <a:rPr lang="sv-SE" dirty="0" smtClean="0"/>
              <a:t>Timing constraints</a:t>
            </a:r>
          </a:p>
          <a:p>
            <a:r>
              <a:rPr lang="sv-SE" dirty="0" smtClean="0"/>
              <a:t>Using the path</a:t>
            </a:r>
            <a:r>
              <a:rPr lang="sv-SE" dirty="0" smtClean="0"/>
              <a:t> effort to minimize delay by 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>optimizing stage efforts </a:t>
            </a:r>
            <a:r>
              <a:rPr lang="sv-SE" dirty="0" smtClean="0"/>
              <a:t>through</a:t>
            </a:r>
            <a:r>
              <a:rPr lang="sv-SE" dirty="0"/>
              <a:t> </a:t>
            </a:r>
            <a:r>
              <a:rPr lang="sv-SE" dirty="0" smtClean="0"/>
              <a:t>gate sizing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35770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2052000" y="2268000"/>
            <a:ext cx="2673790" cy="369332"/>
            <a:chOff x="2238598" y="2264868"/>
            <a:chExt cx="2896609" cy="369332"/>
          </a:xfrm>
        </p:grpSpPr>
        <p:sp>
          <p:nvSpPr>
            <p:cNvPr id="100" name="Rectangle 99"/>
            <p:cNvSpPr/>
            <p:nvPr/>
          </p:nvSpPr>
          <p:spPr>
            <a:xfrm>
              <a:off x="2238598" y="2264868"/>
              <a:ext cx="70260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sv-SE" b="1" dirty="0" smtClean="0">
                  <a:solidFill>
                    <a:srgbClr val="FF0000"/>
                  </a:solidFill>
                </a:rPr>
                <a:t>X10</a:t>
              </a:r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4093245" y="2264868"/>
              <a:ext cx="1041962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sv-SE" b="1" dirty="0" smtClean="0">
                  <a:solidFill>
                    <a:srgbClr val="FF0000"/>
                  </a:solidFill>
                </a:rPr>
                <a:t>X10</a:t>
              </a:r>
              <a:endParaRPr lang="sv-SE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7839808" y="6356352"/>
            <a:ext cx="675543" cy="365125"/>
          </a:xfrm>
        </p:spPr>
        <p:txBody>
          <a:bodyPr/>
          <a:lstStyle/>
          <a:p>
            <a:pPr algn="r">
              <a:defRPr/>
            </a:pPr>
            <a:r>
              <a:rPr lang="en-US" dirty="0"/>
              <a:t> </a:t>
            </a:r>
            <a:fld id="{1D06C389-8E64-47BC-B2B4-DEC6EC5B69FA}" type="slidenum">
              <a:rPr lang="en-US"/>
              <a:pPr algn="r">
                <a:defRPr/>
              </a:pPr>
              <a:t>10</a:t>
            </a:fld>
            <a:endParaRPr lang="en-US" dirty="0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sv-SE" dirty="0" err="1" smtClean="0"/>
              <a:t>Sklansky</a:t>
            </a:r>
            <a:r>
              <a:rPr lang="en-US" altLang="sv-SE" dirty="0" smtClean="0"/>
              <a:t> Adder Propagation Delay</a:t>
            </a:r>
          </a:p>
        </p:txBody>
      </p:sp>
      <p:sp>
        <p:nvSpPr>
          <p:cNvPr id="1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2"/>
            <a:ext cx="2057400" cy="365125"/>
          </a:xfrm>
        </p:spPr>
        <p:txBody>
          <a:bodyPr/>
          <a:lstStyle/>
          <a:p>
            <a:r>
              <a:rPr lang="sv-SE" smtClean="0"/>
              <a:t>2015</a:t>
            </a:r>
            <a:endParaRPr lang="sv-SE"/>
          </a:p>
        </p:txBody>
      </p:sp>
      <p:sp>
        <p:nvSpPr>
          <p:cNvPr id="67" name="Rectangle 66"/>
          <p:cNvSpPr/>
          <p:nvPr/>
        </p:nvSpPr>
        <p:spPr>
          <a:xfrm>
            <a:off x="326039" y="1318926"/>
            <a:ext cx="84919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Font typeface="Arial" panose="020B0604020202020204" pitchFamily="34" charset="0"/>
              <a:buNone/>
            </a:pPr>
            <a:r>
              <a:rPr lang="en-US" altLang="sv-SE" dirty="0" smtClean="0">
                <a:latin typeface="+mn-lt"/>
              </a:rPr>
              <a:t>What difference would sizes X10 do?</a:t>
            </a:r>
            <a:endParaRPr lang="en-US" altLang="sv-SE" dirty="0">
              <a:latin typeface="+mn-lt"/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211101" y="3499186"/>
            <a:ext cx="17425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dirty="0" smtClean="0"/>
              <a:t>AO12 gate:</a:t>
            </a:r>
          </a:p>
          <a:p>
            <a:pPr algn="ctr"/>
            <a:r>
              <a:rPr lang="sv-SE" i="1" dirty="0" smtClean="0"/>
              <a:t>p</a:t>
            </a:r>
            <a:r>
              <a:rPr lang="sv-SE" dirty="0" smtClean="0"/>
              <a:t>=7.33, </a:t>
            </a:r>
            <a:r>
              <a:rPr lang="sv-SE" i="1" dirty="0" smtClean="0"/>
              <a:t>g</a:t>
            </a:r>
            <a:r>
              <a:rPr lang="sv-SE" dirty="0" smtClean="0"/>
              <a:t>=0.5</a:t>
            </a:r>
            <a:endParaRPr lang="sv-SE" dirty="0" smtClean="0">
              <a:solidFill>
                <a:schemeClr val="tx1"/>
              </a:solidFill>
            </a:endParaRPr>
          </a:p>
        </p:txBody>
      </p:sp>
      <p:sp>
        <p:nvSpPr>
          <p:cNvPr id="83" name="Footer Placeholder 4"/>
          <p:cNvSpPr txBox="1">
            <a:spLocks/>
          </p:cNvSpPr>
          <p:nvPr/>
        </p:nvSpPr>
        <p:spPr>
          <a:xfrm>
            <a:off x="3028951" y="6356352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sv-S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Integrated Circuit Design - Adder wrap up</a:t>
            </a:r>
            <a:endParaRPr lang="sv-SE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2535737"/>
              </p:ext>
            </p:extLst>
          </p:nvPr>
        </p:nvGraphicFramePr>
        <p:xfrm>
          <a:off x="1566418" y="2586038"/>
          <a:ext cx="163512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059" name="Equation" r:id="rId4" imgW="152334" imgH="228501" progId="Equation.DSMT4">
                  <p:embed/>
                </p:oleObj>
              </mc:Choice>
              <mc:Fallback>
                <p:oleObj name="Equation" r:id="rId4" imgW="152334" imgH="228501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6418" y="2586038"/>
                        <a:ext cx="163512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2059884"/>
              </p:ext>
            </p:extLst>
          </p:nvPr>
        </p:nvGraphicFramePr>
        <p:xfrm>
          <a:off x="3249168" y="2601913"/>
          <a:ext cx="192087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060" name="Equation" r:id="rId6" imgW="177646" imgH="228402" progId="Equation.DSMT4">
                  <p:embed/>
                </p:oleObj>
              </mc:Choice>
              <mc:Fallback>
                <p:oleObj name="Equation" r:id="rId6" imgW="177646" imgH="22840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9168" y="2601913"/>
                        <a:ext cx="192087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2882723"/>
              </p:ext>
            </p:extLst>
          </p:nvPr>
        </p:nvGraphicFramePr>
        <p:xfrm>
          <a:off x="5011293" y="2620963"/>
          <a:ext cx="1778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061" name="Equation" r:id="rId8" imgW="165028" imgH="228501" progId="Equation.DSMT4">
                  <p:embed/>
                </p:oleObj>
              </mc:Choice>
              <mc:Fallback>
                <p:oleObj name="Equation" r:id="rId8" imgW="165028" imgH="228501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1293" y="2620963"/>
                        <a:ext cx="1778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2864560"/>
              </p:ext>
            </p:extLst>
          </p:nvPr>
        </p:nvGraphicFramePr>
        <p:xfrm>
          <a:off x="666000" y="5040000"/>
          <a:ext cx="3587750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062" name="Equation" r:id="rId10" imgW="2311200" imgH="393480" progId="Equation.DSMT4">
                  <p:embed/>
                </p:oleObj>
              </mc:Choice>
              <mc:Fallback>
                <p:oleObj name="Equation" r:id="rId10" imgW="2311200" imgH="3934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000" y="5040000"/>
                        <a:ext cx="3587750" cy="663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0" name="Rectangle 89"/>
          <p:cNvSpPr/>
          <p:nvPr/>
        </p:nvSpPr>
        <p:spPr>
          <a:xfrm>
            <a:off x="3112162" y="5747620"/>
            <a:ext cx="208646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1200" dirty="0" smtClean="0">
                <a:latin typeface="+mn-lt"/>
              </a:rPr>
              <a:t>Same,same, but no difference</a:t>
            </a:r>
            <a:endParaRPr lang="sv-SE" sz="1200" dirty="0">
              <a:latin typeface="+mn-lt"/>
            </a:endParaRPr>
          </a:p>
        </p:txBody>
      </p:sp>
      <p:grpSp>
        <p:nvGrpSpPr>
          <p:cNvPr id="125" name="Group 124"/>
          <p:cNvGrpSpPr/>
          <p:nvPr/>
        </p:nvGrpSpPr>
        <p:grpSpPr>
          <a:xfrm>
            <a:off x="489173" y="2264868"/>
            <a:ext cx="8165655" cy="3587274"/>
            <a:chOff x="244086" y="2264868"/>
            <a:chExt cx="8165655" cy="3587274"/>
          </a:xfrm>
        </p:grpSpPr>
        <p:cxnSp>
          <p:nvCxnSpPr>
            <p:cNvPr id="126" name="Straight Connector 125"/>
            <p:cNvCxnSpPr/>
            <p:nvPr/>
          </p:nvCxnSpPr>
          <p:spPr>
            <a:xfrm>
              <a:off x="244086" y="3020272"/>
              <a:ext cx="650918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7" name="Rectangle 126"/>
            <p:cNvSpPr/>
            <p:nvPr/>
          </p:nvSpPr>
          <p:spPr>
            <a:xfrm>
              <a:off x="3621775" y="26111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128" name="Rectangle 127"/>
            <p:cNvSpPr/>
            <p:nvPr/>
          </p:nvSpPr>
          <p:spPr>
            <a:xfrm>
              <a:off x="503350" y="2264868"/>
              <a:ext cx="54174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X4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sp>
          <p:nvSpPr>
            <p:cNvPr id="129" name="Rectangle 128"/>
            <p:cNvSpPr/>
            <p:nvPr/>
          </p:nvSpPr>
          <p:spPr>
            <a:xfrm>
              <a:off x="396534" y="26111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</a:p>
          </p:txBody>
        </p:sp>
        <p:sp>
          <p:nvSpPr>
            <p:cNvPr id="130" name="Rectangle 129"/>
            <p:cNvSpPr/>
            <p:nvPr/>
          </p:nvSpPr>
          <p:spPr>
            <a:xfrm>
              <a:off x="5455072" y="26111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131" name="Rectangle 130"/>
            <p:cNvSpPr/>
            <p:nvPr/>
          </p:nvSpPr>
          <p:spPr>
            <a:xfrm>
              <a:off x="1794106" y="26111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cxnSp>
          <p:nvCxnSpPr>
            <p:cNvPr id="132" name="Straight Connector 131"/>
            <p:cNvCxnSpPr>
              <a:cxnSpLocks noChangeAspect="1"/>
            </p:cNvCxnSpPr>
            <p:nvPr/>
          </p:nvCxnSpPr>
          <p:spPr>
            <a:xfrm>
              <a:off x="1316844" y="3016134"/>
              <a:ext cx="731077" cy="81561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/>
            <p:nvPr/>
          </p:nvCxnSpPr>
          <p:spPr>
            <a:xfrm>
              <a:off x="1601287" y="3336502"/>
              <a:ext cx="1094283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4" name="Rectangle 133"/>
            <p:cNvSpPr/>
            <p:nvPr/>
          </p:nvSpPr>
          <p:spPr>
            <a:xfrm>
              <a:off x="2356814" y="32207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135" name="Rectangle 134"/>
            <p:cNvSpPr/>
            <p:nvPr/>
          </p:nvSpPr>
          <p:spPr>
            <a:xfrm>
              <a:off x="2075460" y="29159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cxnSp>
          <p:nvCxnSpPr>
            <p:cNvPr id="136" name="Straight Connector 135"/>
            <p:cNvCxnSpPr/>
            <p:nvPr/>
          </p:nvCxnSpPr>
          <p:spPr>
            <a:xfrm>
              <a:off x="1872159" y="3640677"/>
              <a:ext cx="1094283" cy="0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/>
            <p:cNvCxnSpPr>
              <a:cxnSpLocks noChangeAspect="1"/>
            </p:cNvCxnSpPr>
            <p:nvPr/>
          </p:nvCxnSpPr>
          <p:spPr>
            <a:xfrm>
              <a:off x="3106171" y="3016614"/>
              <a:ext cx="1262769" cy="140009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8" name="Group 137"/>
            <p:cNvGrpSpPr/>
            <p:nvPr/>
          </p:nvGrpSpPr>
          <p:grpSpPr>
            <a:xfrm>
              <a:off x="3392388" y="2900220"/>
              <a:ext cx="1260313" cy="818322"/>
              <a:chOff x="3567917" y="2900220"/>
              <a:chExt cx="1365339" cy="818322"/>
            </a:xfrm>
          </p:grpSpPr>
          <p:cxnSp>
            <p:nvCxnSpPr>
              <p:cNvPr id="190" name="Straight Connector 189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1" name="Rectangle 190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39" name="Rectangle 138"/>
            <p:cNvSpPr/>
            <p:nvPr/>
          </p:nvSpPr>
          <p:spPr>
            <a:xfrm>
              <a:off x="2356814" y="3220711"/>
              <a:ext cx="755374" cy="818322"/>
            </a:xfrm>
            <a:prstGeom prst="rect">
              <a:avLst/>
            </a:prstGeom>
            <a:solidFill>
              <a:srgbClr val="A6A6A6"/>
            </a:solidFill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XOR2</a:t>
              </a:r>
            </a:p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X4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grpSp>
          <p:nvGrpSpPr>
            <p:cNvPr id="140" name="Group 139"/>
            <p:cNvGrpSpPr/>
            <p:nvPr/>
          </p:nvGrpSpPr>
          <p:grpSpPr>
            <a:xfrm>
              <a:off x="3665385" y="3205020"/>
              <a:ext cx="1260313" cy="818322"/>
              <a:chOff x="3567917" y="2900220"/>
              <a:chExt cx="1365339" cy="818322"/>
            </a:xfrm>
          </p:grpSpPr>
          <p:cxnSp>
            <p:nvCxnSpPr>
              <p:cNvPr id="188" name="Straight Connector 187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9" name="Rectangle 188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41" name="Group 140"/>
            <p:cNvGrpSpPr/>
            <p:nvPr/>
          </p:nvGrpSpPr>
          <p:grpSpPr>
            <a:xfrm>
              <a:off x="3930025" y="3509820"/>
              <a:ext cx="1260313" cy="818322"/>
              <a:chOff x="3567917" y="2900220"/>
              <a:chExt cx="1365339" cy="818322"/>
            </a:xfrm>
          </p:grpSpPr>
          <p:cxnSp>
            <p:nvCxnSpPr>
              <p:cNvPr id="186" name="Straight Connector 185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7" name="Rectangle 186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42" name="Group 141"/>
            <p:cNvGrpSpPr/>
            <p:nvPr/>
          </p:nvGrpSpPr>
          <p:grpSpPr>
            <a:xfrm>
              <a:off x="4204797" y="3814620"/>
              <a:ext cx="1266895" cy="818322"/>
              <a:chOff x="3560786" y="2900220"/>
              <a:chExt cx="1372470" cy="818322"/>
            </a:xfrm>
          </p:grpSpPr>
          <p:cxnSp>
            <p:nvCxnSpPr>
              <p:cNvPr id="184" name="Straight Connector 183"/>
              <p:cNvCxnSpPr/>
              <p:nvPr/>
            </p:nvCxnSpPr>
            <p:spPr>
              <a:xfrm>
                <a:off x="3560786" y="3320811"/>
                <a:ext cx="1185473" cy="0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5" name="Rectangle 184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rgbClr val="A6A6A6"/>
              </a:solidFill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XOR2</a:t>
                </a:r>
              </a:p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X4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cxnSp>
          <p:nvCxnSpPr>
            <p:cNvPr id="143" name="Straight Connector 142"/>
            <p:cNvCxnSpPr>
              <a:cxnSpLocks noChangeAspect="1"/>
            </p:cNvCxnSpPr>
            <p:nvPr/>
          </p:nvCxnSpPr>
          <p:spPr>
            <a:xfrm>
              <a:off x="4950455" y="3016607"/>
              <a:ext cx="2326154" cy="259512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44" name="Group 143"/>
            <p:cNvGrpSpPr/>
            <p:nvPr/>
          </p:nvGrpSpPr>
          <p:grpSpPr>
            <a:xfrm>
              <a:off x="5219960" y="2900220"/>
              <a:ext cx="1260313" cy="818322"/>
              <a:chOff x="3567917" y="2900220"/>
              <a:chExt cx="1365339" cy="818322"/>
            </a:xfrm>
          </p:grpSpPr>
          <p:cxnSp>
            <p:nvCxnSpPr>
              <p:cNvPr id="182" name="Straight Connector 181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3" name="Rectangle 182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45" name="Group 144"/>
            <p:cNvGrpSpPr/>
            <p:nvPr/>
          </p:nvGrpSpPr>
          <p:grpSpPr>
            <a:xfrm>
              <a:off x="5492957" y="3205020"/>
              <a:ext cx="1260313" cy="818322"/>
              <a:chOff x="3567917" y="2900220"/>
              <a:chExt cx="1365339" cy="818322"/>
            </a:xfrm>
          </p:grpSpPr>
          <p:cxnSp>
            <p:nvCxnSpPr>
              <p:cNvPr id="180" name="Straight Connector 179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1" name="Rectangle 180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46" name="Group 145"/>
            <p:cNvGrpSpPr/>
            <p:nvPr/>
          </p:nvGrpSpPr>
          <p:grpSpPr>
            <a:xfrm>
              <a:off x="5774311" y="3509820"/>
              <a:ext cx="1260313" cy="818322"/>
              <a:chOff x="3567917" y="2900220"/>
              <a:chExt cx="1365339" cy="818322"/>
            </a:xfrm>
          </p:grpSpPr>
          <p:cxnSp>
            <p:nvCxnSpPr>
              <p:cNvPr id="178" name="Straight Connector 177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9" name="Rectangle 178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47" name="Group 146"/>
            <p:cNvGrpSpPr/>
            <p:nvPr/>
          </p:nvGrpSpPr>
          <p:grpSpPr>
            <a:xfrm>
              <a:off x="6040726" y="3814620"/>
              <a:ext cx="1275252" cy="818322"/>
              <a:chOff x="3551733" y="2900220"/>
              <a:chExt cx="1381523" cy="818322"/>
            </a:xfrm>
          </p:grpSpPr>
          <p:cxnSp>
            <p:nvCxnSpPr>
              <p:cNvPr id="176" name="Straight Connector 175"/>
              <p:cNvCxnSpPr/>
              <p:nvPr/>
            </p:nvCxnSpPr>
            <p:spPr>
              <a:xfrm>
                <a:off x="3551733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7" name="Rectangle 176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48" name="Group 147"/>
            <p:cNvGrpSpPr/>
            <p:nvPr/>
          </p:nvGrpSpPr>
          <p:grpSpPr>
            <a:xfrm>
              <a:off x="6315917" y="4119420"/>
              <a:ext cx="1281414" cy="818322"/>
              <a:chOff x="3545057" y="2900220"/>
              <a:chExt cx="1388199" cy="818322"/>
            </a:xfrm>
          </p:grpSpPr>
          <p:cxnSp>
            <p:nvCxnSpPr>
              <p:cNvPr id="174" name="Straight Connector 173"/>
              <p:cNvCxnSpPr/>
              <p:nvPr/>
            </p:nvCxnSpPr>
            <p:spPr>
              <a:xfrm>
                <a:off x="354505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Rectangle 174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49" name="Group 148"/>
            <p:cNvGrpSpPr/>
            <p:nvPr/>
          </p:nvGrpSpPr>
          <p:grpSpPr>
            <a:xfrm>
              <a:off x="6597271" y="4424220"/>
              <a:ext cx="1281414" cy="818322"/>
              <a:chOff x="3545057" y="2900220"/>
              <a:chExt cx="1388199" cy="818322"/>
            </a:xfrm>
          </p:grpSpPr>
          <p:cxnSp>
            <p:nvCxnSpPr>
              <p:cNvPr id="171" name="Straight Connector 170"/>
              <p:cNvCxnSpPr/>
              <p:nvPr/>
            </p:nvCxnSpPr>
            <p:spPr>
              <a:xfrm>
                <a:off x="354505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2" name="Rectangle 171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50" name="Group 149"/>
            <p:cNvGrpSpPr/>
            <p:nvPr/>
          </p:nvGrpSpPr>
          <p:grpSpPr>
            <a:xfrm>
              <a:off x="6868074" y="4729020"/>
              <a:ext cx="1281414" cy="818322"/>
              <a:chOff x="3545057" y="2900220"/>
              <a:chExt cx="1388199" cy="818322"/>
            </a:xfrm>
          </p:grpSpPr>
          <p:cxnSp>
            <p:nvCxnSpPr>
              <p:cNvPr id="169" name="Straight Connector 168"/>
              <p:cNvCxnSpPr/>
              <p:nvPr/>
            </p:nvCxnSpPr>
            <p:spPr>
              <a:xfrm>
                <a:off x="354505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0" name="Rectangle 169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51" name="Group 150"/>
            <p:cNvGrpSpPr/>
            <p:nvPr/>
          </p:nvGrpSpPr>
          <p:grpSpPr>
            <a:xfrm>
              <a:off x="7128327" y="5033820"/>
              <a:ext cx="1281414" cy="818322"/>
              <a:chOff x="3545057" y="2900220"/>
              <a:chExt cx="1388199" cy="818322"/>
            </a:xfrm>
          </p:grpSpPr>
          <p:cxnSp>
            <p:nvCxnSpPr>
              <p:cNvPr id="164" name="Straight Connector 163"/>
              <p:cNvCxnSpPr/>
              <p:nvPr/>
            </p:nvCxnSpPr>
            <p:spPr>
              <a:xfrm>
                <a:off x="3545057" y="3320811"/>
                <a:ext cx="1185473" cy="0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8" name="Rectangle 167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rgbClr val="A6A6A6"/>
              </a:solidFill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XOR2</a:t>
                </a:r>
              </a:p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X4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52" name="Rectangle 151"/>
            <p:cNvSpPr/>
            <p:nvPr/>
          </p:nvSpPr>
          <p:spPr>
            <a:xfrm>
              <a:off x="5523077" y="2264868"/>
              <a:ext cx="54174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X4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sp>
          <p:nvSpPr>
            <p:cNvPr id="159" name="Rectangle 158"/>
            <p:cNvSpPr/>
            <p:nvPr/>
          </p:nvSpPr>
          <p:spPr>
            <a:xfrm>
              <a:off x="1863802" y="3826745"/>
              <a:ext cx="54174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b</a:t>
              </a:r>
              <a:r>
                <a:rPr lang="sv-SE" baseline="-25000" dirty="0" smtClean="0"/>
                <a:t>1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sp>
          <p:nvSpPr>
            <p:cNvPr id="160" name="Rectangle 159"/>
            <p:cNvSpPr/>
            <p:nvPr/>
          </p:nvSpPr>
          <p:spPr>
            <a:xfrm>
              <a:off x="4145126" y="4398548"/>
              <a:ext cx="54174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b</a:t>
              </a:r>
              <a:r>
                <a:rPr lang="sv-SE" baseline="-25000" dirty="0"/>
                <a:t>2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</p:grpSp>
      <p:grpSp>
        <p:nvGrpSpPr>
          <p:cNvPr id="192" name="Group 191"/>
          <p:cNvGrpSpPr/>
          <p:nvPr/>
        </p:nvGrpSpPr>
        <p:grpSpPr>
          <a:xfrm>
            <a:off x="530840" y="1884812"/>
            <a:ext cx="5012091" cy="1544621"/>
            <a:chOff x="530840" y="1884812"/>
            <a:chExt cx="5012091" cy="1544621"/>
          </a:xfrm>
        </p:grpSpPr>
        <p:cxnSp>
          <p:nvCxnSpPr>
            <p:cNvPr id="193" name="Straight Connector 192"/>
            <p:cNvCxnSpPr/>
            <p:nvPr/>
          </p:nvCxnSpPr>
          <p:spPr>
            <a:xfrm>
              <a:off x="5542931" y="2161768"/>
              <a:ext cx="0" cy="1267665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Straight Connector 193"/>
            <p:cNvCxnSpPr/>
            <p:nvPr/>
          </p:nvCxnSpPr>
          <p:spPr>
            <a:xfrm>
              <a:off x="530840" y="2264868"/>
              <a:ext cx="5012091" cy="0"/>
            </a:xfrm>
            <a:prstGeom prst="line">
              <a:avLst/>
            </a:prstGeom>
            <a:ln w="9525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5" name="Rectangle 194"/>
            <p:cNvSpPr/>
            <p:nvPr/>
          </p:nvSpPr>
          <p:spPr>
            <a:xfrm>
              <a:off x="2766015" y="1884812"/>
              <a:ext cx="54174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i="1" dirty="0" smtClean="0"/>
                <a:t>t</a:t>
              </a:r>
              <a:r>
                <a:rPr lang="sv-SE" i="1" baseline="-25000" dirty="0" smtClean="0"/>
                <a:t>pd</a:t>
              </a:r>
              <a:endParaRPr lang="sv-SE" i="1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196" name="Straight Connector 195"/>
            <p:cNvCxnSpPr/>
            <p:nvPr/>
          </p:nvCxnSpPr>
          <p:spPr>
            <a:xfrm flipH="1">
              <a:off x="530841" y="2128159"/>
              <a:ext cx="0" cy="1301274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5" name="Picture 90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0000" y="1440000"/>
            <a:ext cx="2010637" cy="11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4770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2066394" y="2264868"/>
            <a:ext cx="2673790" cy="369332"/>
            <a:chOff x="2238598" y="2264868"/>
            <a:chExt cx="2896609" cy="369332"/>
          </a:xfrm>
        </p:grpSpPr>
        <p:sp>
          <p:nvSpPr>
            <p:cNvPr id="100" name="Rectangle 99"/>
            <p:cNvSpPr/>
            <p:nvPr/>
          </p:nvSpPr>
          <p:spPr>
            <a:xfrm>
              <a:off x="2238598" y="2264868"/>
              <a:ext cx="70260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sv-SE" b="1" dirty="0" smtClean="0">
                  <a:solidFill>
                    <a:srgbClr val="FF0000"/>
                  </a:solidFill>
                </a:rPr>
                <a:t>x</a:t>
              </a:r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4093245" y="2264868"/>
              <a:ext cx="1041962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sv-SE" b="1" dirty="0" smtClean="0">
                  <a:solidFill>
                    <a:srgbClr val="FF0000"/>
                  </a:solidFill>
                </a:rPr>
                <a:t>y</a:t>
              </a:r>
              <a:endParaRPr lang="sv-SE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7839808" y="6356352"/>
            <a:ext cx="675543" cy="365125"/>
          </a:xfrm>
        </p:spPr>
        <p:txBody>
          <a:bodyPr/>
          <a:lstStyle/>
          <a:p>
            <a:pPr algn="r">
              <a:defRPr/>
            </a:pPr>
            <a:r>
              <a:rPr lang="en-US" dirty="0"/>
              <a:t> </a:t>
            </a:r>
            <a:fld id="{1D06C389-8E64-47BC-B2B4-DEC6EC5B69FA}" type="slidenum">
              <a:rPr lang="en-US"/>
              <a:pPr algn="r">
                <a:defRPr/>
              </a:pPr>
              <a:t>11</a:t>
            </a:fld>
            <a:endParaRPr lang="en-US" dirty="0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sv-SE" dirty="0" err="1" smtClean="0"/>
              <a:t>Sklansky</a:t>
            </a:r>
            <a:r>
              <a:rPr lang="en-US" altLang="sv-SE" dirty="0" smtClean="0"/>
              <a:t> Adder Propagation Delay</a:t>
            </a:r>
          </a:p>
        </p:txBody>
      </p:sp>
      <p:sp>
        <p:nvSpPr>
          <p:cNvPr id="1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2"/>
            <a:ext cx="2057400" cy="365125"/>
          </a:xfrm>
        </p:spPr>
        <p:txBody>
          <a:bodyPr/>
          <a:lstStyle/>
          <a:p>
            <a:r>
              <a:rPr lang="sv-SE" smtClean="0"/>
              <a:t>2015</a:t>
            </a:r>
            <a:endParaRPr lang="sv-SE"/>
          </a:p>
        </p:txBody>
      </p:sp>
      <p:sp>
        <p:nvSpPr>
          <p:cNvPr id="67" name="Rectangle 66"/>
          <p:cNvSpPr/>
          <p:nvPr/>
        </p:nvSpPr>
        <p:spPr>
          <a:xfrm>
            <a:off x="326039" y="1318926"/>
            <a:ext cx="84919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Font typeface="Arial" panose="020B0604020202020204" pitchFamily="34" charset="0"/>
              <a:buNone/>
            </a:pPr>
            <a:r>
              <a:rPr lang="en-US" altLang="sv-SE" dirty="0" smtClean="0">
                <a:latin typeface="+mn-lt"/>
              </a:rPr>
              <a:t>What if we add wire capacitances?</a:t>
            </a:r>
            <a:endParaRPr lang="en-US" altLang="sv-SE" dirty="0">
              <a:latin typeface="+mn-lt"/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211101" y="3499186"/>
            <a:ext cx="17425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dirty="0" smtClean="0"/>
              <a:t>AO12 gate:</a:t>
            </a:r>
          </a:p>
          <a:p>
            <a:pPr algn="ctr"/>
            <a:r>
              <a:rPr lang="sv-SE" i="1" dirty="0" smtClean="0"/>
              <a:t>p</a:t>
            </a:r>
            <a:r>
              <a:rPr lang="sv-SE" dirty="0" smtClean="0"/>
              <a:t>=7.33, </a:t>
            </a:r>
            <a:r>
              <a:rPr lang="sv-SE" i="1" dirty="0" smtClean="0"/>
              <a:t>g</a:t>
            </a:r>
            <a:r>
              <a:rPr lang="sv-SE" dirty="0" smtClean="0"/>
              <a:t>=0.5</a:t>
            </a:r>
            <a:endParaRPr lang="sv-SE" dirty="0" smtClean="0">
              <a:solidFill>
                <a:schemeClr val="tx1"/>
              </a:solidFill>
            </a:endParaRPr>
          </a:p>
        </p:txBody>
      </p:sp>
      <p:sp>
        <p:nvSpPr>
          <p:cNvPr id="83" name="Footer Placeholder 4"/>
          <p:cNvSpPr txBox="1">
            <a:spLocks/>
          </p:cNvSpPr>
          <p:nvPr/>
        </p:nvSpPr>
        <p:spPr>
          <a:xfrm>
            <a:off x="3028951" y="6356352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sv-S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Integrated Circuit Design - Adder wrap up</a:t>
            </a:r>
            <a:endParaRPr lang="sv-SE" dirty="0"/>
          </a:p>
        </p:txBody>
      </p:sp>
      <p:sp>
        <p:nvSpPr>
          <p:cNvPr id="78" name="Rectangle 77"/>
          <p:cNvSpPr>
            <a:spLocks noChangeAspect="1"/>
          </p:cNvSpPr>
          <p:nvPr/>
        </p:nvSpPr>
        <p:spPr>
          <a:xfrm rot="2880000">
            <a:off x="5080229" y="4629331"/>
            <a:ext cx="306409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1400" dirty="0" smtClean="0">
                <a:latin typeface="+mn-lt"/>
              </a:rPr>
              <a:t>Wire cap = 16</a:t>
            </a:r>
            <a:endParaRPr lang="sv-SE" sz="1400" baseline="-25000" dirty="0" smtClean="0">
              <a:latin typeface="+mn-lt"/>
            </a:endParaRPr>
          </a:p>
        </p:txBody>
      </p:sp>
      <p:sp>
        <p:nvSpPr>
          <p:cNvPr id="82" name="Rectangle 81"/>
          <p:cNvSpPr>
            <a:spLocks noChangeAspect="1"/>
          </p:cNvSpPr>
          <p:nvPr/>
        </p:nvSpPr>
        <p:spPr>
          <a:xfrm rot="2880000">
            <a:off x="2451404" y="3721256"/>
            <a:ext cx="306409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1400" dirty="0" smtClean="0">
                <a:latin typeface="+mn-lt"/>
              </a:rPr>
              <a:t>wire cap = X8</a:t>
            </a:r>
            <a:endParaRPr lang="sv-SE" sz="1400" baseline="-25000" dirty="0" smtClean="0">
              <a:latin typeface="+mn-lt"/>
            </a:endParaRPr>
          </a:p>
        </p:txBody>
      </p:sp>
      <p:sp>
        <p:nvSpPr>
          <p:cNvPr id="84" name="Rectangle 83"/>
          <p:cNvSpPr>
            <a:spLocks noChangeAspect="1"/>
          </p:cNvSpPr>
          <p:nvPr/>
        </p:nvSpPr>
        <p:spPr>
          <a:xfrm rot="2880000">
            <a:off x="321351" y="3352525"/>
            <a:ext cx="306409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1400" dirty="0">
                <a:latin typeface="+mn-lt"/>
              </a:rPr>
              <a:t>w</a:t>
            </a:r>
            <a:r>
              <a:rPr lang="sv-SE" sz="1400" dirty="0" smtClean="0">
                <a:latin typeface="+mn-lt"/>
              </a:rPr>
              <a:t>ire cap = X4</a:t>
            </a:r>
            <a:endParaRPr lang="sv-SE" sz="1400" baseline="-25000" dirty="0" smtClean="0">
              <a:latin typeface="+mn-lt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576000" y="4644000"/>
            <a:ext cx="328436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dirty="0" smtClean="0">
                <a:latin typeface="+mn-lt"/>
              </a:rPr>
              <a:t>It is starting to get complicated</a:t>
            </a:r>
            <a:endParaRPr lang="sv-SE" dirty="0" smtClean="0">
              <a:solidFill>
                <a:schemeClr val="tx1"/>
              </a:solidFill>
              <a:latin typeface="+mn-lt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8613457"/>
              </p:ext>
            </p:extLst>
          </p:nvPr>
        </p:nvGraphicFramePr>
        <p:xfrm>
          <a:off x="648000" y="5040000"/>
          <a:ext cx="3310456" cy="10129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082" name="Equation" r:id="rId4" imgW="3327120" imgH="939600" progId="Equation.DSMT4">
                  <p:embed/>
                </p:oleObj>
              </mc:Choice>
              <mc:Fallback>
                <p:oleObj name="Equation" r:id="rId4" imgW="3327120" imgH="9396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000" y="5040000"/>
                        <a:ext cx="3310456" cy="101298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6009107"/>
              </p:ext>
            </p:extLst>
          </p:nvPr>
        </p:nvGraphicFramePr>
        <p:xfrm>
          <a:off x="1457325" y="2543175"/>
          <a:ext cx="474663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083" name="Equation" r:id="rId6" imgW="698400" imgH="393480" progId="Equation.DSMT4">
                  <p:embed/>
                </p:oleObj>
              </mc:Choice>
              <mc:Fallback>
                <p:oleObj name="Equation" r:id="rId6" imgW="698400" imgH="393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7325" y="2543175"/>
                        <a:ext cx="474663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2758069"/>
              </p:ext>
            </p:extLst>
          </p:nvPr>
        </p:nvGraphicFramePr>
        <p:xfrm>
          <a:off x="3105150" y="2559050"/>
          <a:ext cx="549275" cy="29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084" name="Equation" r:id="rId8" imgW="787320" imgH="393480" progId="Equation.DSMT4">
                  <p:embed/>
                </p:oleObj>
              </mc:Choice>
              <mc:Fallback>
                <p:oleObj name="Equation" r:id="rId8" imgW="787320" imgH="393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5150" y="2559050"/>
                        <a:ext cx="549275" cy="296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4972185"/>
              </p:ext>
            </p:extLst>
          </p:nvPr>
        </p:nvGraphicFramePr>
        <p:xfrm>
          <a:off x="4738688" y="2565400"/>
          <a:ext cx="74295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085" name="Equation" r:id="rId10" imgW="901440" imgH="419040" progId="Equation.DSMT4">
                  <p:embed/>
                </p:oleObj>
              </mc:Choice>
              <mc:Fallback>
                <p:oleObj name="Equation" r:id="rId10" imgW="901440" imgH="4190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8688" y="2565400"/>
                        <a:ext cx="742950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9" name="Group 88"/>
          <p:cNvGrpSpPr/>
          <p:nvPr/>
        </p:nvGrpSpPr>
        <p:grpSpPr>
          <a:xfrm>
            <a:off x="489173" y="2264868"/>
            <a:ext cx="8165655" cy="3587274"/>
            <a:chOff x="244086" y="2264868"/>
            <a:chExt cx="8165655" cy="3587274"/>
          </a:xfrm>
        </p:grpSpPr>
        <p:cxnSp>
          <p:nvCxnSpPr>
            <p:cNvPr id="94" name="Straight Connector 93"/>
            <p:cNvCxnSpPr/>
            <p:nvPr/>
          </p:nvCxnSpPr>
          <p:spPr>
            <a:xfrm>
              <a:off x="244086" y="3020272"/>
              <a:ext cx="650918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Rectangle 95"/>
            <p:cNvSpPr/>
            <p:nvPr/>
          </p:nvSpPr>
          <p:spPr>
            <a:xfrm>
              <a:off x="3621775" y="26111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503350" y="2264868"/>
              <a:ext cx="54174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X4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396534" y="26111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5455072" y="26111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105" name="Rectangle 104"/>
            <p:cNvSpPr/>
            <p:nvPr/>
          </p:nvSpPr>
          <p:spPr>
            <a:xfrm>
              <a:off x="1794106" y="26111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cxnSp>
          <p:nvCxnSpPr>
            <p:cNvPr id="122" name="Straight Connector 121"/>
            <p:cNvCxnSpPr>
              <a:cxnSpLocks noChangeAspect="1"/>
            </p:cNvCxnSpPr>
            <p:nvPr/>
          </p:nvCxnSpPr>
          <p:spPr>
            <a:xfrm>
              <a:off x="1316844" y="3016134"/>
              <a:ext cx="731077" cy="815617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>
              <a:off x="1601287" y="3336502"/>
              <a:ext cx="1094283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4" name="Rectangle 123"/>
            <p:cNvSpPr/>
            <p:nvPr/>
          </p:nvSpPr>
          <p:spPr>
            <a:xfrm>
              <a:off x="2356814" y="32207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125" name="Rectangle 124"/>
            <p:cNvSpPr/>
            <p:nvPr/>
          </p:nvSpPr>
          <p:spPr>
            <a:xfrm>
              <a:off x="2075460" y="29159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cxnSp>
          <p:nvCxnSpPr>
            <p:cNvPr id="126" name="Straight Connector 125"/>
            <p:cNvCxnSpPr/>
            <p:nvPr/>
          </p:nvCxnSpPr>
          <p:spPr>
            <a:xfrm>
              <a:off x="1872159" y="3640677"/>
              <a:ext cx="1094283" cy="0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>
              <a:cxnSpLocks noChangeAspect="1"/>
            </p:cNvCxnSpPr>
            <p:nvPr/>
          </p:nvCxnSpPr>
          <p:spPr>
            <a:xfrm>
              <a:off x="3106171" y="3016614"/>
              <a:ext cx="1262769" cy="140009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8" name="Group 127"/>
            <p:cNvGrpSpPr/>
            <p:nvPr/>
          </p:nvGrpSpPr>
          <p:grpSpPr>
            <a:xfrm>
              <a:off x="3392388" y="2900220"/>
              <a:ext cx="1260313" cy="818322"/>
              <a:chOff x="3567917" y="2900220"/>
              <a:chExt cx="1365339" cy="818322"/>
            </a:xfrm>
          </p:grpSpPr>
          <p:cxnSp>
            <p:nvCxnSpPr>
              <p:cNvPr id="180" name="Straight Connector 179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1" name="Rectangle 180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29" name="Rectangle 128"/>
            <p:cNvSpPr/>
            <p:nvPr/>
          </p:nvSpPr>
          <p:spPr>
            <a:xfrm>
              <a:off x="2356814" y="3220711"/>
              <a:ext cx="755374" cy="818322"/>
            </a:xfrm>
            <a:prstGeom prst="rect">
              <a:avLst/>
            </a:prstGeom>
            <a:solidFill>
              <a:srgbClr val="A6A6A6"/>
            </a:solidFill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XOR2</a:t>
              </a:r>
            </a:p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X4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grpSp>
          <p:nvGrpSpPr>
            <p:cNvPr id="130" name="Group 129"/>
            <p:cNvGrpSpPr/>
            <p:nvPr/>
          </p:nvGrpSpPr>
          <p:grpSpPr>
            <a:xfrm>
              <a:off x="3665385" y="3205020"/>
              <a:ext cx="1260313" cy="818322"/>
              <a:chOff x="3567917" y="2900220"/>
              <a:chExt cx="1365339" cy="818322"/>
            </a:xfrm>
          </p:grpSpPr>
          <p:cxnSp>
            <p:nvCxnSpPr>
              <p:cNvPr id="178" name="Straight Connector 177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9" name="Rectangle 178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31" name="Group 130"/>
            <p:cNvGrpSpPr/>
            <p:nvPr/>
          </p:nvGrpSpPr>
          <p:grpSpPr>
            <a:xfrm>
              <a:off x="3930025" y="3509820"/>
              <a:ext cx="1260313" cy="818322"/>
              <a:chOff x="3567917" y="2900220"/>
              <a:chExt cx="1365339" cy="818322"/>
            </a:xfrm>
          </p:grpSpPr>
          <p:cxnSp>
            <p:nvCxnSpPr>
              <p:cNvPr id="176" name="Straight Connector 175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7" name="Rectangle 176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32" name="Group 131"/>
            <p:cNvGrpSpPr/>
            <p:nvPr/>
          </p:nvGrpSpPr>
          <p:grpSpPr>
            <a:xfrm>
              <a:off x="4204797" y="3814620"/>
              <a:ext cx="1266895" cy="818322"/>
              <a:chOff x="3560786" y="2900220"/>
              <a:chExt cx="1372470" cy="818322"/>
            </a:xfrm>
          </p:grpSpPr>
          <p:cxnSp>
            <p:nvCxnSpPr>
              <p:cNvPr id="174" name="Straight Connector 173"/>
              <p:cNvCxnSpPr/>
              <p:nvPr/>
            </p:nvCxnSpPr>
            <p:spPr>
              <a:xfrm>
                <a:off x="3560786" y="3320811"/>
                <a:ext cx="1185473" cy="0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Rectangle 174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rgbClr val="A6A6A6"/>
              </a:solidFill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XOR2</a:t>
                </a:r>
              </a:p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X4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cxnSp>
          <p:nvCxnSpPr>
            <p:cNvPr id="133" name="Straight Connector 132"/>
            <p:cNvCxnSpPr>
              <a:cxnSpLocks noChangeAspect="1"/>
            </p:cNvCxnSpPr>
            <p:nvPr/>
          </p:nvCxnSpPr>
          <p:spPr>
            <a:xfrm>
              <a:off x="4950455" y="3016607"/>
              <a:ext cx="2326154" cy="2595129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4" name="Group 133"/>
            <p:cNvGrpSpPr/>
            <p:nvPr/>
          </p:nvGrpSpPr>
          <p:grpSpPr>
            <a:xfrm>
              <a:off x="5219960" y="2900220"/>
              <a:ext cx="1260313" cy="818322"/>
              <a:chOff x="3567917" y="2900220"/>
              <a:chExt cx="1365339" cy="818322"/>
            </a:xfrm>
          </p:grpSpPr>
          <p:cxnSp>
            <p:nvCxnSpPr>
              <p:cNvPr id="171" name="Straight Connector 170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2" name="Rectangle 171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35" name="Group 134"/>
            <p:cNvGrpSpPr/>
            <p:nvPr/>
          </p:nvGrpSpPr>
          <p:grpSpPr>
            <a:xfrm>
              <a:off x="5492957" y="3205020"/>
              <a:ext cx="1260313" cy="818322"/>
              <a:chOff x="3567917" y="2900220"/>
              <a:chExt cx="1365339" cy="818322"/>
            </a:xfrm>
          </p:grpSpPr>
          <p:cxnSp>
            <p:nvCxnSpPr>
              <p:cNvPr id="169" name="Straight Connector 168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0" name="Rectangle 169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36" name="Group 135"/>
            <p:cNvGrpSpPr/>
            <p:nvPr/>
          </p:nvGrpSpPr>
          <p:grpSpPr>
            <a:xfrm>
              <a:off x="5774311" y="3509820"/>
              <a:ext cx="1260313" cy="818322"/>
              <a:chOff x="3567917" y="2900220"/>
              <a:chExt cx="1365339" cy="818322"/>
            </a:xfrm>
          </p:grpSpPr>
          <p:cxnSp>
            <p:nvCxnSpPr>
              <p:cNvPr id="164" name="Straight Connector 163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8" name="Rectangle 167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37" name="Group 136"/>
            <p:cNvGrpSpPr/>
            <p:nvPr/>
          </p:nvGrpSpPr>
          <p:grpSpPr>
            <a:xfrm>
              <a:off x="6040726" y="3814620"/>
              <a:ext cx="1275252" cy="818322"/>
              <a:chOff x="3551733" y="2900220"/>
              <a:chExt cx="1381523" cy="818322"/>
            </a:xfrm>
          </p:grpSpPr>
          <p:cxnSp>
            <p:nvCxnSpPr>
              <p:cNvPr id="162" name="Straight Connector 161"/>
              <p:cNvCxnSpPr/>
              <p:nvPr/>
            </p:nvCxnSpPr>
            <p:spPr>
              <a:xfrm>
                <a:off x="3551733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3" name="Rectangle 162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38" name="Group 137"/>
            <p:cNvGrpSpPr/>
            <p:nvPr/>
          </p:nvGrpSpPr>
          <p:grpSpPr>
            <a:xfrm>
              <a:off x="6315917" y="4119420"/>
              <a:ext cx="1281414" cy="818322"/>
              <a:chOff x="3545057" y="2900220"/>
              <a:chExt cx="1388199" cy="818322"/>
            </a:xfrm>
          </p:grpSpPr>
          <p:cxnSp>
            <p:nvCxnSpPr>
              <p:cNvPr id="160" name="Straight Connector 159"/>
              <p:cNvCxnSpPr/>
              <p:nvPr/>
            </p:nvCxnSpPr>
            <p:spPr>
              <a:xfrm>
                <a:off x="354505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1" name="Rectangle 160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39" name="Group 138"/>
            <p:cNvGrpSpPr/>
            <p:nvPr/>
          </p:nvGrpSpPr>
          <p:grpSpPr>
            <a:xfrm>
              <a:off x="6597271" y="4424220"/>
              <a:ext cx="1281414" cy="818322"/>
              <a:chOff x="3545057" y="2900220"/>
              <a:chExt cx="1388199" cy="818322"/>
            </a:xfrm>
          </p:grpSpPr>
          <p:cxnSp>
            <p:nvCxnSpPr>
              <p:cNvPr id="152" name="Straight Connector 151"/>
              <p:cNvCxnSpPr/>
              <p:nvPr/>
            </p:nvCxnSpPr>
            <p:spPr>
              <a:xfrm>
                <a:off x="354505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9" name="Rectangle 158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40" name="Group 139"/>
            <p:cNvGrpSpPr/>
            <p:nvPr/>
          </p:nvGrpSpPr>
          <p:grpSpPr>
            <a:xfrm>
              <a:off x="6868074" y="4729020"/>
              <a:ext cx="1281414" cy="818322"/>
              <a:chOff x="3545057" y="2900220"/>
              <a:chExt cx="1388199" cy="818322"/>
            </a:xfrm>
          </p:grpSpPr>
          <p:cxnSp>
            <p:nvCxnSpPr>
              <p:cNvPr id="150" name="Straight Connector 149"/>
              <p:cNvCxnSpPr/>
              <p:nvPr/>
            </p:nvCxnSpPr>
            <p:spPr>
              <a:xfrm>
                <a:off x="354505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1" name="Rectangle 150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41" name="Group 140"/>
            <p:cNvGrpSpPr/>
            <p:nvPr/>
          </p:nvGrpSpPr>
          <p:grpSpPr>
            <a:xfrm>
              <a:off x="7128327" y="5033820"/>
              <a:ext cx="1281414" cy="818322"/>
              <a:chOff x="3545057" y="2900220"/>
              <a:chExt cx="1388199" cy="818322"/>
            </a:xfrm>
          </p:grpSpPr>
          <p:cxnSp>
            <p:nvCxnSpPr>
              <p:cNvPr id="148" name="Straight Connector 147"/>
              <p:cNvCxnSpPr/>
              <p:nvPr/>
            </p:nvCxnSpPr>
            <p:spPr>
              <a:xfrm>
                <a:off x="3545057" y="3320811"/>
                <a:ext cx="1185473" cy="0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9" name="Rectangle 148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rgbClr val="A6A6A6"/>
              </a:solidFill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XOR2</a:t>
                </a:r>
              </a:p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X4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42" name="Rectangle 141"/>
            <p:cNvSpPr/>
            <p:nvPr/>
          </p:nvSpPr>
          <p:spPr>
            <a:xfrm>
              <a:off x="5523077" y="2264868"/>
              <a:ext cx="54174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X4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sp>
          <p:nvSpPr>
            <p:cNvPr id="143" name="Rectangle 142"/>
            <p:cNvSpPr/>
            <p:nvPr/>
          </p:nvSpPr>
          <p:spPr>
            <a:xfrm>
              <a:off x="1863802" y="3826745"/>
              <a:ext cx="54174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b</a:t>
              </a:r>
              <a:r>
                <a:rPr lang="sv-SE" baseline="-25000" dirty="0" smtClean="0"/>
                <a:t>1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sp>
          <p:nvSpPr>
            <p:cNvPr id="144" name="Rectangle 143"/>
            <p:cNvSpPr/>
            <p:nvPr/>
          </p:nvSpPr>
          <p:spPr>
            <a:xfrm>
              <a:off x="4145126" y="4398548"/>
              <a:ext cx="54174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b</a:t>
              </a:r>
              <a:r>
                <a:rPr lang="sv-SE" baseline="-25000" dirty="0"/>
                <a:t>2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182" name="Rectangle 181"/>
          <p:cNvSpPr/>
          <p:nvPr/>
        </p:nvSpPr>
        <p:spPr>
          <a:xfrm>
            <a:off x="3028951" y="5580318"/>
            <a:ext cx="443255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dirty="0" smtClean="0">
                <a:latin typeface="+mn-lt"/>
              </a:rPr>
              <a:t>Very flat minimum, but </a:t>
            </a:r>
            <a:r>
              <a:rPr lang="sv-SE" i="1" dirty="0" smtClean="0">
                <a:latin typeface="+mn-lt"/>
              </a:rPr>
              <a:t>x</a:t>
            </a:r>
            <a:r>
              <a:rPr lang="sv-SE" dirty="0" smtClean="0">
                <a:latin typeface="+mn-lt"/>
              </a:rPr>
              <a:t>=11 and </a:t>
            </a:r>
            <a:r>
              <a:rPr lang="sv-SE" i="1" dirty="0" smtClean="0">
                <a:latin typeface="+mn-lt"/>
              </a:rPr>
              <a:t>y</a:t>
            </a:r>
            <a:r>
              <a:rPr lang="sv-SE" dirty="0" smtClean="0">
                <a:latin typeface="+mn-lt"/>
              </a:rPr>
              <a:t>=12 seems to minimize delay (if not by very much).</a:t>
            </a:r>
            <a:endParaRPr lang="sv-SE" dirty="0" smtClean="0">
              <a:solidFill>
                <a:schemeClr val="tx1"/>
              </a:solidFill>
              <a:latin typeface="+mn-lt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530840" y="1884812"/>
            <a:ext cx="5012091" cy="1544621"/>
            <a:chOff x="530840" y="1884812"/>
            <a:chExt cx="5012091" cy="1544621"/>
          </a:xfrm>
        </p:grpSpPr>
        <p:cxnSp>
          <p:nvCxnSpPr>
            <p:cNvPr id="81" name="Straight Connector 80"/>
            <p:cNvCxnSpPr/>
            <p:nvPr/>
          </p:nvCxnSpPr>
          <p:spPr>
            <a:xfrm>
              <a:off x="5542931" y="2161768"/>
              <a:ext cx="0" cy="1267665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>
              <a:off x="530840" y="2264868"/>
              <a:ext cx="5012091" cy="0"/>
            </a:xfrm>
            <a:prstGeom prst="line">
              <a:avLst/>
            </a:prstGeom>
            <a:ln w="9525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4" name="Rectangle 183"/>
            <p:cNvSpPr/>
            <p:nvPr/>
          </p:nvSpPr>
          <p:spPr>
            <a:xfrm>
              <a:off x="2766015" y="1884812"/>
              <a:ext cx="54174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i="1" dirty="0" smtClean="0"/>
                <a:t>t</a:t>
              </a:r>
              <a:r>
                <a:rPr lang="sv-SE" i="1" baseline="-25000" dirty="0" smtClean="0"/>
                <a:t>pd</a:t>
              </a:r>
              <a:endParaRPr lang="sv-SE" i="1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185" name="Straight Connector 184"/>
            <p:cNvCxnSpPr/>
            <p:nvPr/>
          </p:nvCxnSpPr>
          <p:spPr>
            <a:xfrm flipH="1">
              <a:off x="530841" y="2128159"/>
              <a:ext cx="0" cy="1301274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04603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2066394" y="2264868"/>
            <a:ext cx="2673790" cy="369332"/>
            <a:chOff x="2238598" y="2264868"/>
            <a:chExt cx="2896609" cy="369332"/>
          </a:xfrm>
        </p:grpSpPr>
        <p:sp>
          <p:nvSpPr>
            <p:cNvPr id="100" name="Rectangle 99"/>
            <p:cNvSpPr/>
            <p:nvPr/>
          </p:nvSpPr>
          <p:spPr>
            <a:xfrm>
              <a:off x="2238598" y="2264868"/>
              <a:ext cx="70260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sv-SE" b="1" dirty="0" smtClean="0">
                  <a:solidFill>
                    <a:srgbClr val="FF0000"/>
                  </a:solidFill>
                </a:rPr>
                <a:t>X11</a:t>
              </a:r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4093245" y="2264868"/>
              <a:ext cx="1041962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sv-SE" b="1" dirty="0" smtClean="0">
                  <a:solidFill>
                    <a:srgbClr val="FF0000"/>
                  </a:solidFill>
                </a:rPr>
                <a:t>X12</a:t>
              </a:r>
              <a:endParaRPr lang="sv-SE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7839808" y="6356352"/>
            <a:ext cx="675543" cy="365125"/>
          </a:xfrm>
        </p:spPr>
        <p:txBody>
          <a:bodyPr/>
          <a:lstStyle/>
          <a:p>
            <a:pPr algn="r">
              <a:defRPr/>
            </a:pPr>
            <a:r>
              <a:rPr lang="en-US" dirty="0"/>
              <a:t> </a:t>
            </a:r>
            <a:fld id="{1D06C389-8E64-47BC-B2B4-DEC6EC5B69FA}" type="slidenum">
              <a:rPr lang="en-US"/>
              <a:pPr algn="r">
                <a:defRPr/>
              </a:pPr>
              <a:t>12</a:t>
            </a:fld>
            <a:endParaRPr lang="en-US" dirty="0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sv-SE" dirty="0" err="1" smtClean="0"/>
              <a:t>Sklansky</a:t>
            </a:r>
            <a:r>
              <a:rPr lang="en-US" altLang="sv-SE" dirty="0" smtClean="0"/>
              <a:t> Adder Propagation Delay</a:t>
            </a:r>
          </a:p>
        </p:txBody>
      </p:sp>
      <p:sp>
        <p:nvSpPr>
          <p:cNvPr id="1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2"/>
            <a:ext cx="2057400" cy="365125"/>
          </a:xfrm>
        </p:spPr>
        <p:txBody>
          <a:bodyPr/>
          <a:lstStyle/>
          <a:p>
            <a:r>
              <a:rPr lang="sv-SE" smtClean="0"/>
              <a:t>2015</a:t>
            </a:r>
            <a:endParaRPr lang="sv-SE"/>
          </a:p>
        </p:txBody>
      </p:sp>
      <p:sp>
        <p:nvSpPr>
          <p:cNvPr id="67" name="Rectangle 66"/>
          <p:cNvSpPr/>
          <p:nvPr/>
        </p:nvSpPr>
        <p:spPr>
          <a:xfrm>
            <a:off x="326039" y="1318926"/>
            <a:ext cx="84919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Font typeface="Arial" panose="020B0604020202020204" pitchFamily="34" charset="0"/>
              <a:buNone/>
            </a:pPr>
            <a:r>
              <a:rPr lang="en-US" altLang="sv-SE" dirty="0" smtClean="0">
                <a:latin typeface="+mn-lt"/>
              </a:rPr>
              <a:t>What if we add wire capacitances?</a:t>
            </a:r>
            <a:endParaRPr lang="en-US" altLang="sv-SE" dirty="0">
              <a:latin typeface="+mn-lt"/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211101" y="3499186"/>
            <a:ext cx="17425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dirty="0" smtClean="0"/>
              <a:t>AO12 gate:</a:t>
            </a:r>
          </a:p>
          <a:p>
            <a:pPr algn="ctr"/>
            <a:r>
              <a:rPr lang="sv-SE" i="1" dirty="0" smtClean="0"/>
              <a:t>p</a:t>
            </a:r>
            <a:r>
              <a:rPr lang="sv-SE" dirty="0" smtClean="0"/>
              <a:t>=7.33, </a:t>
            </a:r>
            <a:r>
              <a:rPr lang="sv-SE" i="1" dirty="0" smtClean="0"/>
              <a:t>g</a:t>
            </a:r>
            <a:r>
              <a:rPr lang="sv-SE" dirty="0" smtClean="0"/>
              <a:t>=0.5</a:t>
            </a:r>
            <a:endParaRPr lang="sv-SE" dirty="0" smtClean="0">
              <a:solidFill>
                <a:schemeClr val="tx1"/>
              </a:solidFill>
            </a:endParaRPr>
          </a:p>
        </p:txBody>
      </p:sp>
      <p:sp>
        <p:nvSpPr>
          <p:cNvPr id="83" name="Footer Placeholder 4"/>
          <p:cNvSpPr txBox="1">
            <a:spLocks/>
          </p:cNvSpPr>
          <p:nvPr/>
        </p:nvSpPr>
        <p:spPr>
          <a:xfrm>
            <a:off x="3028951" y="6356352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sv-S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Integrated Circuit Design - Adder wrap up</a:t>
            </a:r>
            <a:endParaRPr lang="sv-SE" dirty="0"/>
          </a:p>
        </p:txBody>
      </p:sp>
      <p:sp>
        <p:nvSpPr>
          <p:cNvPr id="78" name="Rectangle 77"/>
          <p:cNvSpPr>
            <a:spLocks noChangeAspect="1"/>
          </p:cNvSpPr>
          <p:nvPr/>
        </p:nvSpPr>
        <p:spPr>
          <a:xfrm rot="2880000">
            <a:off x="5080229" y="4629331"/>
            <a:ext cx="306409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1400" dirty="0" smtClean="0">
                <a:latin typeface="+mn-lt"/>
              </a:rPr>
              <a:t>Wire cap = 16</a:t>
            </a:r>
            <a:endParaRPr lang="sv-SE" sz="1400" baseline="-25000" dirty="0" smtClean="0">
              <a:latin typeface="+mn-lt"/>
            </a:endParaRPr>
          </a:p>
        </p:txBody>
      </p:sp>
      <p:sp>
        <p:nvSpPr>
          <p:cNvPr id="82" name="Rectangle 81"/>
          <p:cNvSpPr>
            <a:spLocks noChangeAspect="1"/>
          </p:cNvSpPr>
          <p:nvPr/>
        </p:nvSpPr>
        <p:spPr>
          <a:xfrm rot="2880000">
            <a:off x="2451404" y="3721256"/>
            <a:ext cx="306409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1400" dirty="0" smtClean="0">
                <a:latin typeface="+mn-lt"/>
              </a:rPr>
              <a:t>wire cap = X8</a:t>
            </a:r>
            <a:endParaRPr lang="sv-SE" sz="1400" baseline="-25000" dirty="0" smtClean="0">
              <a:latin typeface="+mn-lt"/>
            </a:endParaRPr>
          </a:p>
        </p:txBody>
      </p:sp>
      <p:sp>
        <p:nvSpPr>
          <p:cNvPr id="84" name="Rectangle 83"/>
          <p:cNvSpPr>
            <a:spLocks noChangeAspect="1"/>
          </p:cNvSpPr>
          <p:nvPr/>
        </p:nvSpPr>
        <p:spPr>
          <a:xfrm rot="2880000">
            <a:off x="321351" y="3352525"/>
            <a:ext cx="306409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1400" dirty="0">
                <a:latin typeface="+mn-lt"/>
              </a:rPr>
              <a:t>w</a:t>
            </a:r>
            <a:r>
              <a:rPr lang="sv-SE" sz="1400" dirty="0" smtClean="0">
                <a:latin typeface="+mn-lt"/>
              </a:rPr>
              <a:t>ire cap = X4</a:t>
            </a:r>
            <a:endParaRPr lang="sv-SE" sz="1400" baseline="-25000" dirty="0" smtClean="0">
              <a:latin typeface="+mn-lt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576000" y="4644000"/>
            <a:ext cx="328436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dirty="0" smtClean="0">
                <a:latin typeface="+mn-lt"/>
              </a:rPr>
              <a:t>It is starting to get complicated</a:t>
            </a:r>
            <a:endParaRPr lang="sv-SE" dirty="0" smtClean="0">
              <a:solidFill>
                <a:schemeClr val="tx1"/>
              </a:solidFill>
              <a:latin typeface="+mn-lt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211395"/>
              </p:ext>
            </p:extLst>
          </p:nvPr>
        </p:nvGraphicFramePr>
        <p:xfrm>
          <a:off x="648000" y="5040000"/>
          <a:ext cx="4586288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099" name="Equation" r:id="rId4" imgW="4609800" imgH="457200" progId="Equation.DSMT4">
                  <p:embed/>
                </p:oleObj>
              </mc:Choice>
              <mc:Fallback>
                <p:oleObj name="Equation" r:id="rId4" imgW="460980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000" y="5040000"/>
                        <a:ext cx="4586288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4418720"/>
              </p:ext>
            </p:extLst>
          </p:nvPr>
        </p:nvGraphicFramePr>
        <p:xfrm>
          <a:off x="1457325" y="2543175"/>
          <a:ext cx="474663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100" name="Equation" r:id="rId6" imgW="698400" imgH="393480" progId="Equation.DSMT4">
                  <p:embed/>
                </p:oleObj>
              </mc:Choice>
              <mc:Fallback>
                <p:oleObj name="Equation" r:id="rId6" imgW="6984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7325" y="2543175"/>
                        <a:ext cx="474663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5302021"/>
              </p:ext>
            </p:extLst>
          </p:nvPr>
        </p:nvGraphicFramePr>
        <p:xfrm>
          <a:off x="3105150" y="2559050"/>
          <a:ext cx="549275" cy="29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101" name="Equation" r:id="rId8" imgW="787320" imgH="393480" progId="Equation.DSMT4">
                  <p:embed/>
                </p:oleObj>
              </mc:Choice>
              <mc:Fallback>
                <p:oleObj name="Equation" r:id="rId8" imgW="7873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5150" y="2559050"/>
                        <a:ext cx="549275" cy="296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6074982"/>
              </p:ext>
            </p:extLst>
          </p:nvPr>
        </p:nvGraphicFramePr>
        <p:xfrm>
          <a:off x="4738688" y="2565400"/>
          <a:ext cx="74295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102" name="Equation" r:id="rId10" imgW="901440" imgH="419040" progId="Equation.DSMT4">
                  <p:embed/>
                </p:oleObj>
              </mc:Choice>
              <mc:Fallback>
                <p:oleObj name="Equation" r:id="rId10" imgW="90144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8688" y="2565400"/>
                        <a:ext cx="742950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9" name="Group 88"/>
          <p:cNvGrpSpPr/>
          <p:nvPr/>
        </p:nvGrpSpPr>
        <p:grpSpPr>
          <a:xfrm>
            <a:off x="489173" y="2264868"/>
            <a:ext cx="8165655" cy="3587274"/>
            <a:chOff x="244086" y="2264868"/>
            <a:chExt cx="8165655" cy="3587274"/>
          </a:xfrm>
        </p:grpSpPr>
        <p:cxnSp>
          <p:nvCxnSpPr>
            <p:cNvPr id="94" name="Straight Connector 93"/>
            <p:cNvCxnSpPr/>
            <p:nvPr/>
          </p:nvCxnSpPr>
          <p:spPr>
            <a:xfrm>
              <a:off x="244086" y="3020272"/>
              <a:ext cx="650918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Rectangle 95"/>
            <p:cNvSpPr/>
            <p:nvPr/>
          </p:nvSpPr>
          <p:spPr>
            <a:xfrm>
              <a:off x="3621775" y="26111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503350" y="2264868"/>
              <a:ext cx="54174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X4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396534" y="26111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5455072" y="26111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105" name="Rectangle 104"/>
            <p:cNvSpPr/>
            <p:nvPr/>
          </p:nvSpPr>
          <p:spPr>
            <a:xfrm>
              <a:off x="1794106" y="26111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cxnSp>
          <p:nvCxnSpPr>
            <p:cNvPr id="122" name="Straight Connector 121"/>
            <p:cNvCxnSpPr>
              <a:cxnSpLocks noChangeAspect="1"/>
            </p:cNvCxnSpPr>
            <p:nvPr/>
          </p:nvCxnSpPr>
          <p:spPr>
            <a:xfrm>
              <a:off x="1316844" y="3016134"/>
              <a:ext cx="731077" cy="815617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>
              <a:off x="1601287" y="3336502"/>
              <a:ext cx="1094283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4" name="Rectangle 123"/>
            <p:cNvSpPr/>
            <p:nvPr/>
          </p:nvSpPr>
          <p:spPr>
            <a:xfrm>
              <a:off x="2356814" y="32207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125" name="Rectangle 124"/>
            <p:cNvSpPr/>
            <p:nvPr/>
          </p:nvSpPr>
          <p:spPr>
            <a:xfrm>
              <a:off x="2075460" y="29159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cxnSp>
          <p:nvCxnSpPr>
            <p:cNvPr id="126" name="Straight Connector 125"/>
            <p:cNvCxnSpPr/>
            <p:nvPr/>
          </p:nvCxnSpPr>
          <p:spPr>
            <a:xfrm>
              <a:off x="1872159" y="3640677"/>
              <a:ext cx="1094283" cy="0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>
              <a:cxnSpLocks noChangeAspect="1"/>
            </p:cNvCxnSpPr>
            <p:nvPr/>
          </p:nvCxnSpPr>
          <p:spPr>
            <a:xfrm>
              <a:off x="3106171" y="3016614"/>
              <a:ext cx="1262769" cy="140009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8" name="Group 127"/>
            <p:cNvGrpSpPr/>
            <p:nvPr/>
          </p:nvGrpSpPr>
          <p:grpSpPr>
            <a:xfrm>
              <a:off x="3392388" y="2900220"/>
              <a:ext cx="1260313" cy="818322"/>
              <a:chOff x="3567917" y="2900220"/>
              <a:chExt cx="1365339" cy="818322"/>
            </a:xfrm>
          </p:grpSpPr>
          <p:cxnSp>
            <p:nvCxnSpPr>
              <p:cNvPr id="180" name="Straight Connector 179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1" name="Rectangle 180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29" name="Rectangle 128"/>
            <p:cNvSpPr/>
            <p:nvPr/>
          </p:nvSpPr>
          <p:spPr>
            <a:xfrm>
              <a:off x="2356814" y="3220711"/>
              <a:ext cx="755374" cy="818322"/>
            </a:xfrm>
            <a:prstGeom prst="rect">
              <a:avLst/>
            </a:prstGeom>
            <a:solidFill>
              <a:srgbClr val="A6A6A6"/>
            </a:solidFill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XOR2</a:t>
              </a:r>
            </a:p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X4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grpSp>
          <p:nvGrpSpPr>
            <p:cNvPr id="130" name="Group 129"/>
            <p:cNvGrpSpPr/>
            <p:nvPr/>
          </p:nvGrpSpPr>
          <p:grpSpPr>
            <a:xfrm>
              <a:off x="3665385" y="3205020"/>
              <a:ext cx="1260313" cy="818322"/>
              <a:chOff x="3567917" y="2900220"/>
              <a:chExt cx="1365339" cy="818322"/>
            </a:xfrm>
          </p:grpSpPr>
          <p:cxnSp>
            <p:nvCxnSpPr>
              <p:cNvPr id="178" name="Straight Connector 177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9" name="Rectangle 178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31" name="Group 130"/>
            <p:cNvGrpSpPr/>
            <p:nvPr/>
          </p:nvGrpSpPr>
          <p:grpSpPr>
            <a:xfrm>
              <a:off x="3930025" y="3509820"/>
              <a:ext cx="1260313" cy="818322"/>
              <a:chOff x="3567917" y="2900220"/>
              <a:chExt cx="1365339" cy="818322"/>
            </a:xfrm>
          </p:grpSpPr>
          <p:cxnSp>
            <p:nvCxnSpPr>
              <p:cNvPr id="176" name="Straight Connector 175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7" name="Rectangle 176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32" name="Group 131"/>
            <p:cNvGrpSpPr/>
            <p:nvPr/>
          </p:nvGrpSpPr>
          <p:grpSpPr>
            <a:xfrm>
              <a:off x="4204797" y="3814620"/>
              <a:ext cx="1266895" cy="818322"/>
              <a:chOff x="3560786" y="2900220"/>
              <a:chExt cx="1372470" cy="818322"/>
            </a:xfrm>
          </p:grpSpPr>
          <p:cxnSp>
            <p:nvCxnSpPr>
              <p:cNvPr id="174" name="Straight Connector 173"/>
              <p:cNvCxnSpPr/>
              <p:nvPr/>
            </p:nvCxnSpPr>
            <p:spPr>
              <a:xfrm>
                <a:off x="3560786" y="3320811"/>
                <a:ext cx="1185473" cy="0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Rectangle 174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rgbClr val="A6A6A6"/>
              </a:solidFill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XOR2</a:t>
                </a:r>
              </a:p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X4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cxnSp>
          <p:nvCxnSpPr>
            <p:cNvPr id="133" name="Straight Connector 132"/>
            <p:cNvCxnSpPr>
              <a:cxnSpLocks noChangeAspect="1"/>
            </p:cNvCxnSpPr>
            <p:nvPr/>
          </p:nvCxnSpPr>
          <p:spPr>
            <a:xfrm>
              <a:off x="4950455" y="3016607"/>
              <a:ext cx="2326154" cy="2595129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4" name="Group 133"/>
            <p:cNvGrpSpPr/>
            <p:nvPr/>
          </p:nvGrpSpPr>
          <p:grpSpPr>
            <a:xfrm>
              <a:off x="5219960" y="2900220"/>
              <a:ext cx="1260313" cy="818322"/>
              <a:chOff x="3567917" y="2900220"/>
              <a:chExt cx="1365339" cy="818322"/>
            </a:xfrm>
          </p:grpSpPr>
          <p:cxnSp>
            <p:nvCxnSpPr>
              <p:cNvPr id="171" name="Straight Connector 170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2" name="Rectangle 171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35" name="Group 134"/>
            <p:cNvGrpSpPr/>
            <p:nvPr/>
          </p:nvGrpSpPr>
          <p:grpSpPr>
            <a:xfrm>
              <a:off x="5492957" y="3205020"/>
              <a:ext cx="1260313" cy="818322"/>
              <a:chOff x="3567917" y="2900220"/>
              <a:chExt cx="1365339" cy="818322"/>
            </a:xfrm>
          </p:grpSpPr>
          <p:cxnSp>
            <p:nvCxnSpPr>
              <p:cNvPr id="169" name="Straight Connector 168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0" name="Rectangle 169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36" name="Group 135"/>
            <p:cNvGrpSpPr/>
            <p:nvPr/>
          </p:nvGrpSpPr>
          <p:grpSpPr>
            <a:xfrm>
              <a:off x="5774311" y="3509820"/>
              <a:ext cx="1260313" cy="818322"/>
              <a:chOff x="3567917" y="2900220"/>
              <a:chExt cx="1365339" cy="818322"/>
            </a:xfrm>
          </p:grpSpPr>
          <p:cxnSp>
            <p:nvCxnSpPr>
              <p:cNvPr id="164" name="Straight Connector 163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8" name="Rectangle 167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37" name="Group 136"/>
            <p:cNvGrpSpPr/>
            <p:nvPr/>
          </p:nvGrpSpPr>
          <p:grpSpPr>
            <a:xfrm>
              <a:off x="6040726" y="3814620"/>
              <a:ext cx="1275252" cy="818322"/>
              <a:chOff x="3551733" y="2900220"/>
              <a:chExt cx="1381523" cy="818322"/>
            </a:xfrm>
          </p:grpSpPr>
          <p:cxnSp>
            <p:nvCxnSpPr>
              <p:cNvPr id="162" name="Straight Connector 161"/>
              <p:cNvCxnSpPr/>
              <p:nvPr/>
            </p:nvCxnSpPr>
            <p:spPr>
              <a:xfrm>
                <a:off x="3551733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3" name="Rectangle 162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38" name="Group 137"/>
            <p:cNvGrpSpPr/>
            <p:nvPr/>
          </p:nvGrpSpPr>
          <p:grpSpPr>
            <a:xfrm>
              <a:off x="6315917" y="4119420"/>
              <a:ext cx="1281414" cy="818322"/>
              <a:chOff x="3545057" y="2900220"/>
              <a:chExt cx="1388199" cy="818322"/>
            </a:xfrm>
          </p:grpSpPr>
          <p:cxnSp>
            <p:nvCxnSpPr>
              <p:cNvPr id="160" name="Straight Connector 159"/>
              <p:cNvCxnSpPr/>
              <p:nvPr/>
            </p:nvCxnSpPr>
            <p:spPr>
              <a:xfrm>
                <a:off x="354505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1" name="Rectangle 160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39" name="Group 138"/>
            <p:cNvGrpSpPr/>
            <p:nvPr/>
          </p:nvGrpSpPr>
          <p:grpSpPr>
            <a:xfrm>
              <a:off x="6597271" y="4424220"/>
              <a:ext cx="1281414" cy="818322"/>
              <a:chOff x="3545057" y="2900220"/>
              <a:chExt cx="1388199" cy="818322"/>
            </a:xfrm>
          </p:grpSpPr>
          <p:cxnSp>
            <p:nvCxnSpPr>
              <p:cNvPr id="152" name="Straight Connector 151"/>
              <p:cNvCxnSpPr/>
              <p:nvPr/>
            </p:nvCxnSpPr>
            <p:spPr>
              <a:xfrm>
                <a:off x="354505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9" name="Rectangle 158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40" name="Group 139"/>
            <p:cNvGrpSpPr/>
            <p:nvPr/>
          </p:nvGrpSpPr>
          <p:grpSpPr>
            <a:xfrm>
              <a:off x="6868074" y="4729020"/>
              <a:ext cx="1281414" cy="818322"/>
              <a:chOff x="3545057" y="2900220"/>
              <a:chExt cx="1388199" cy="818322"/>
            </a:xfrm>
          </p:grpSpPr>
          <p:cxnSp>
            <p:nvCxnSpPr>
              <p:cNvPr id="150" name="Straight Connector 149"/>
              <p:cNvCxnSpPr/>
              <p:nvPr/>
            </p:nvCxnSpPr>
            <p:spPr>
              <a:xfrm>
                <a:off x="354505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1" name="Rectangle 150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41" name="Group 140"/>
            <p:cNvGrpSpPr/>
            <p:nvPr/>
          </p:nvGrpSpPr>
          <p:grpSpPr>
            <a:xfrm>
              <a:off x="7128327" y="5033820"/>
              <a:ext cx="1281414" cy="818322"/>
              <a:chOff x="3545057" y="2900220"/>
              <a:chExt cx="1388199" cy="818322"/>
            </a:xfrm>
          </p:grpSpPr>
          <p:cxnSp>
            <p:nvCxnSpPr>
              <p:cNvPr id="148" name="Straight Connector 147"/>
              <p:cNvCxnSpPr/>
              <p:nvPr/>
            </p:nvCxnSpPr>
            <p:spPr>
              <a:xfrm>
                <a:off x="3545057" y="3320811"/>
                <a:ext cx="1185473" cy="0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9" name="Rectangle 148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rgbClr val="A6A6A6"/>
              </a:solidFill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XOR2</a:t>
                </a:r>
              </a:p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X4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42" name="Rectangle 141"/>
            <p:cNvSpPr/>
            <p:nvPr/>
          </p:nvSpPr>
          <p:spPr>
            <a:xfrm>
              <a:off x="5523077" y="2264868"/>
              <a:ext cx="54174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X4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sp>
          <p:nvSpPr>
            <p:cNvPr id="143" name="Rectangle 142"/>
            <p:cNvSpPr/>
            <p:nvPr/>
          </p:nvSpPr>
          <p:spPr>
            <a:xfrm>
              <a:off x="1863802" y="3826745"/>
              <a:ext cx="54174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b</a:t>
              </a:r>
              <a:r>
                <a:rPr lang="sv-SE" baseline="-25000" dirty="0" smtClean="0"/>
                <a:t>1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sp>
          <p:nvSpPr>
            <p:cNvPr id="144" name="Rectangle 143"/>
            <p:cNvSpPr/>
            <p:nvPr/>
          </p:nvSpPr>
          <p:spPr>
            <a:xfrm>
              <a:off x="4145126" y="4398548"/>
              <a:ext cx="54174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b</a:t>
              </a:r>
              <a:r>
                <a:rPr lang="sv-SE" baseline="-25000" dirty="0"/>
                <a:t>2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182" name="Rectangle 181"/>
          <p:cNvSpPr/>
          <p:nvPr/>
        </p:nvSpPr>
        <p:spPr>
          <a:xfrm>
            <a:off x="3028951" y="5580318"/>
            <a:ext cx="443255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dirty="0" smtClean="0">
                <a:latin typeface="+mn-lt"/>
              </a:rPr>
              <a:t>Very flat minimum, but x=11 and y=12 seems to minimize delay (if not by very much).</a:t>
            </a:r>
            <a:endParaRPr lang="sv-SE" dirty="0" smtClean="0">
              <a:solidFill>
                <a:schemeClr val="tx1"/>
              </a:solidFill>
              <a:latin typeface="+mn-lt"/>
            </a:endParaRPr>
          </a:p>
        </p:txBody>
      </p:sp>
      <p:grpSp>
        <p:nvGrpSpPr>
          <p:cNvPr id="79" name="Group 78"/>
          <p:cNvGrpSpPr/>
          <p:nvPr/>
        </p:nvGrpSpPr>
        <p:grpSpPr>
          <a:xfrm>
            <a:off x="530840" y="1884812"/>
            <a:ext cx="5012091" cy="1544621"/>
            <a:chOff x="530840" y="1884812"/>
            <a:chExt cx="5012091" cy="1544621"/>
          </a:xfrm>
        </p:grpSpPr>
        <p:cxnSp>
          <p:nvCxnSpPr>
            <p:cNvPr id="85" name="Straight Connector 84"/>
            <p:cNvCxnSpPr/>
            <p:nvPr/>
          </p:nvCxnSpPr>
          <p:spPr>
            <a:xfrm>
              <a:off x="5542931" y="2161768"/>
              <a:ext cx="0" cy="1267665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530840" y="2264868"/>
              <a:ext cx="5012091" cy="0"/>
            </a:xfrm>
            <a:prstGeom prst="line">
              <a:avLst/>
            </a:prstGeom>
            <a:ln w="9525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Rectangle 86"/>
            <p:cNvSpPr/>
            <p:nvPr/>
          </p:nvSpPr>
          <p:spPr>
            <a:xfrm>
              <a:off x="2766015" y="1884812"/>
              <a:ext cx="54174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i="1" dirty="0" smtClean="0"/>
                <a:t>t</a:t>
              </a:r>
              <a:r>
                <a:rPr lang="sv-SE" i="1" baseline="-25000" dirty="0" smtClean="0"/>
                <a:t>pd</a:t>
              </a:r>
              <a:endParaRPr lang="sv-SE" i="1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90" name="Straight Connector 89"/>
            <p:cNvCxnSpPr/>
            <p:nvPr/>
          </p:nvCxnSpPr>
          <p:spPr>
            <a:xfrm flipH="1">
              <a:off x="530841" y="2128159"/>
              <a:ext cx="0" cy="1301274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43078" name="Picture 38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0001" y="1440000"/>
            <a:ext cx="2010633" cy="11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32628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October 2017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Integrated Circuit Design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52F0C-4AC5-4050-9EBA-5E783D39DD34}" type="slidenum">
              <a:rPr lang="en-US" smtClean="0"/>
              <a:t>13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010515" y="2634971"/>
            <a:ext cx="3122971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9600" dirty="0" smtClean="0">
                <a:solidFill>
                  <a:srgbClr val="0070C0"/>
                </a:solidFill>
                <a:latin typeface="+mn-lt"/>
              </a:rPr>
              <a:t>Q &amp; A</a:t>
            </a:r>
            <a:endParaRPr lang="sv-SE" sz="960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v-SE" dirty="0" smtClean="0"/>
              <a:t>Summary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36208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7839808" y="6356352"/>
            <a:ext cx="675543" cy="365125"/>
          </a:xfrm>
        </p:spPr>
        <p:txBody>
          <a:bodyPr/>
          <a:lstStyle/>
          <a:p>
            <a:pPr algn="r">
              <a:defRPr/>
            </a:pPr>
            <a:r>
              <a:rPr lang="en-US" dirty="0"/>
              <a:t> </a:t>
            </a:r>
            <a:fld id="{1D06C389-8E64-47BC-B2B4-DEC6EC5B69FA}" type="slidenum">
              <a:rPr lang="en-US"/>
              <a:pPr algn="r">
                <a:defRPr/>
              </a:pPr>
              <a:t>2</a:t>
            </a:fld>
            <a:endParaRPr lang="en-US" dirty="0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sv-SE" dirty="0" err="1" smtClean="0"/>
              <a:t>Sklansky</a:t>
            </a:r>
            <a:r>
              <a:rPr lang="en-US" altLang="sv-SE" dirty="0" smtClean="0"/>
              <a:t> Adder Propagation Delay</a:t>
            </a:r>
          </a:p>
        </p:txBody>
      </p:sp>
      <p:sp>
        <p:nvSpPr>
          <p:cNvPr id="1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2"/>
            <a:ext cx="2057400" cy="365125"/>
          </a:xfrm>
        </p:spPr>
        <p:txBody>
          <a:bodyPr/>
          <a:lstStyle/>
          <a:p>
            <a:r>
              <a:rPr lang="sv-SE" smtClean="0"/>
              <a:t>2015</a:t>
            </a:r>
            <a:endParaRPr lang="sv-SE"/>
          </a:p>
        </p:txBody>
      </p:sp>
      <p:sp>
        <p:nvSpPr>
          <p:cNvPr id="80" name="Rectangle 79"/>
          <p:cNvSpPr/>
          <p:nvPr/>
        </p:nvSpPr>
        <p:spPr>
          <a:xfrm>
            <a:off x="211101" y="3499186"/>
            <a:ext cx="17425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dirty="0" smtClean="0"/>
              <a:t>AO12 gate:</a:t>
            </a:r>
          </a:p>
          <a:p>
            <a:pPr algn="ctr"/>
            <a:r>
              <a:rPr lang="sv-SE" i="1" dirty="0" smtClean="0"/>
              <a:t>p</a:t>
            </a:r>
            <a:r>
              <a:rPr lang="sv-SE" dirty="0" smtClean="0"/>
              <a:t>=7.33, </a:t>
            </a:r>
            <a:r>
              <a:rPr lang="sv-SE" i="1" dirty="0" smtClean="0"/>
              <a:t>g</a:t>
            </a:r>
            <a:r>
              <a:rPr lang="sv-SE" dirty="0" smtClean="0"/>
              <a:t>=0.5</a:t>
            </a:r>
            <a:endParaRPr lang="sv-SE" dirty="0" smtClean="0">
              <a:solidFill>
                <a:schemeClr val="tx1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489173" y="2264868"/>
            <a:ext cx="8165655" cy="3587274"/>
            <a:chOff x="244086" y="2264868"/>
            <a:chExt cx="8165655" cy="358727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244086" y="3020272"/>
              <a:ext cx="650918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Rectangle 18"/>
            <p:cNvSpPr/>
            <p:nvPr/>
          </p:nvSpPr>
          <p:spPr>
            <a:xfrm>
              <a:off x="3621775" y="26111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03350" y="2264868"/>
              <a:ext cx="54174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X4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396534" y="26111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455072" y="26111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1794106" y="26111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cxnSp>
          <p:nvCxnSpPr>
            <p:cNvPr id="15" name="Straight Connector 14"/>
            <p:cNvCxnSpPr>
              <a:cxnSpLocks noChangeAspect="1"/>
            </p:cNvCxnSpPr>
            <p:nvPr/>
          </p:nvCxnSpPr>
          <p:spPr>
            <a:xfrm>
              <a:off x="1316844" y="3016134"/>
              <a:ext cx="731077" cy="81561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1601287" y="3336502"/>
              <a:ext cx="1094283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Rectangle 57"/>
            <p:cNvSpPr/>
            <p:nvPr/>
          </p:nvSpPr>
          <p:spPr>
            <a:xfrm>
              <a:off x="2356814" y="32207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2075460" y="29159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cxnSp>
          <p:nvCxnSpPr>
            <p:cNvPr id="69" name="Straight Connector 68"/>
            <p:cNvCxnSpPr/>
            <p:nvPr/>
          </p:nvCxnSpPr>
          <p:spPr>
            <a:xfrm>
              <a:off x="1872159" y="3640677"/>
              <a:ext cx="1094283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>
              <a:cxnSpLocks noChangeAspect="1"/>
            </p:cNvCxnSpPr>
            <p:nvPr/>
          </p:nvCxnSpPr>
          <p:spPr>
            <a:xfrm>
              <a:off x="3106171" y="3016614"/>
              <a:ext cx="1262769" cy="140009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4" name="Group 53"/>
            <p:cNvGrpSpPr/>
            <p:nvPr/>
          </p:nvGrpSpPr>
          <p:grpSpPr>
            <a:xfrm>
              <a:off x="3392388" y="2900220"/>
              <a:ext cx="1260313" cy="818322"/>
              <a:chOff x="3567917" y="2900220"/>
              <a:chExt cx="1365339" cy="818322"/>
            </a:xfrm>
          </p:grpSpPr>
          <p:cxnSp>
            <p:nvCxnSpPr>
              <p:cNvPr id="75" name="Straight Connector 74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6" name="Rectangle 75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73" name="Rectangle 72"/>
            <p:cNvSpPr/>
            <p:nvPr/>
          </p:nvSpPr>
          <p:spPr>
            <a:xfrm>
              <a:off x="2356814" y="32207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XOR2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grpSp>
          <p:nvGrpSpPr>
            <p:cNvPr id="85" name="Group 84"/>
            <p:cNvGrpSpPr/>
            <p:nvPr/>
          </p:nvGrpSpPr>
          <p:grpSpPr>
            <a:xfrm>
              <a:off x="3665385" y="3205020"/>
              <a:ext cx="1260313" cy="818322"/>
              <a:chOff x="3567917" y="2900220"/>
              <a:chExt cx="1365339" cy="818322"/>
            </a:xfrm>
          </p:grpSpPr>
          <p:cxnSp>
            <p:nvCxnSpPr>
              <p:cNvPr id="86" name="Straight Connector 85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7" name="Rectangle 86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91" name="Group 90"/>
            <p:cNvGrpSpPr/>
            <p:nvPr/>
          </p:nvGrpSpPr>
          <p:grpSpPr>
            <a:xfrm>
              <a:off x="3930025" y="3509820"/>
              <a:ext cx="1260313" cy="818322"/>
              <a:chOff x="3567917" y="2900220"/>
              <a:chExt cx="1365339" cy="818322"/>
            </a:xfrm>
          </p:grpSpPr>
          <p:cxnSp>
            <p:nvCxnSpPr>
              <p:cNvPr id="92" name="Straight Connector 91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3" name="Rectangle 92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97" name="Group 96"/>
            <p:cNvGrpSpPr/>
            <p:nvPr/>
          </p:nvGrpSpPr>
          <p:grpSpPr>
            <a:xfrm>
              <a:off x="4204797" y="3814620"/>
              <a:ext cx="1266895" cy="818322"/>
              <a:chOff x="3560786" y="2900220"/>
              <a:chExt cx="1372470" cy="818322"/>
            </a:xfrm>
          </p:grpSpPr>
          <p:cxnSp>
            <p:nvCxnSpPr>
              <p:cNvPr id="98" name="Straight Connector 97"/>
              <p:cNvCxnSpPr/>
              <p:nvPr/>
            </p:nvCxnSpPr>
            <p:spPr>
              <a:xfrm>
                <a:off x="3560786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9" name="Rectangle 98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XOR2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cxnSp>
          <p:nvCxnSpPr>
            <p:cNvPr id="106" name="Straight Connector 105"/>
            <p:cNvCxnSpPr>
              <a:cxnSpLocks noChangeAspect="1"/>
            </p:cNvCxnSpPr>
            <p:nvPr/>
          </p:nvCxnSpPr>
          <p:spPr>
            <a:xfrm>
              <a:off x="4950455" y="3016607"/>
              <a:ext cx="2326154" cy="259512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7" name="Group 106"/>
            <p:cNvGrpSpPr/>
            <p:nvPr/>
          </p:nvGrpSpPr>
          <p:grpSpPr>
            <a:xfrm>
              <a:off x="5219960" y="2900220"/>
              <a:ext cx="1260313" cy="818322"/>
              <a:chOff x="3567917" y="2900220"/>
              <a:chExt cx="1365339" cy="818322"/>
            </a:xfrm>
          </p:grpSpPr>
          <p:cxnSp>
            <p:nvCxnSpPr>
              <p:cNvPr id="108" name="Straight Connector 107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9" name="Rectangle 108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10" name="Group 109"/>
            <p:cNvGrpSpPr/>
            <p:nvPr/>
          </p:nvGrpSpPr>
          <p:grpSpPr>
            <a:xfrm>
              <a:off x="5492957" y="3205020"/>
              <a:ext cx="1260313" cy="818322"/>
              <a:chOff x="3567917" y="2900220"/>
              <a:chExt cx="1365339" cy="818322"/>
            </a:xfrm>
          </p:grpSpPr>
          <p:cxnSp>
            <p:nvCxnSpPr>
              <p:cNvPr id="111" name="Straight Connector 110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2" name="Rectangle 111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13" name="Group 112"/>
            <p:cNvGrpSpPr/>
            <p:nvPr/>
          </p:nvGrpSpPr>
          <p:grpSpPr>
            <a:xfrm>
              <a:off x="5774311" y="3509820"/>
              <a:ext cx="1260313" cy="818322"/>
              <a:chOff x="3567917" y="2900220"/>
              <a:chExt cx="1365339" cy="818322"/>
            </a:xfrm>
          </p:grpSpPr>
          <p:cxnSp>
            <p:nvCxnSpPr>
              <p:cNvPr id="114" name="Straight Connector 113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5" name="Rectangle 114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16" name="Group 115"/>
            <p:cNvGrpSpPr/>
            <p:nvPr/>
          </p:nvGrpSpPr>
          <p:grpSpPr>
            <a:xfrm>
              <a:off x="6040726" y="3814620"/>
              <a:ext cx="1275252" cy="818322"/>
              <a:chOff x="3551733" y="2900220"/>
              <a:chExt cx="1381523" cy="818322"/>
            </a:xfrm>
          </p:grpSpPr>
          <p:cxnSp>
            <p:nvCxnSpPr>
              <p:cNvPr id="117" name="Straight Connector 116"/>
              <p:cNvCxnSpPr/>
              <p:nvPr/>
            </p:nvCxnSpPr>
            <p:spPr>
              <a:xfrm>
                <a:off x="3551733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8" name="Rectangle 117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19" name="Group 118"/>
            <p:cNvGrpSpPr/>
            <p:nvPr/>
          </p:nvGrpSpPr>
          <p:grpSpPr>
            <a:xfrm>
              <a:off x="6315917" y="4119420"/>
              <a:ext cx="1281414" cy="818322"/>
              <a:chOff x="3545057" y="2900220"/>
              <a:chExt cx="1388199" cy="818322"/>
            </a:xfrm>
          </p:grpSpPr>
          <p:cxnSp>
            <p:nvCxnSpPr>
              <p:cNvPr id="120" name="Straight Connector 119"/>
              <p:cNvCxnSpPr/>
              <p:nvPr/>
            </p:nvCxnSpPr>
            <p:spPr>
              <a:xfrm>
                <a:off x="354505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1" name="Rectangle 120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56" name="Group 155"/>
            <p:cNvGrpSpPr/>
            <p:nvPr/>
          </p:nvGrpSpPr>
          <p:grpSpPr>
            <a:xfrm>
              <a:off x="6597271" y="4424220"/>
              <a:ext cx="1281414" cy="818322"/>
              <a:chOff x="3545057" y="2900220"/>
              <a:chExt cx="1388199" cy="818322"/>
            </a:xfrm>
          </p:grpSpPr>
          <p:cxnSp>
            <p:nvCxnSpPr>
              <p:cNvPr id="157" name="Straight Connector 156"/>
              <p:cNvCxnSpPr/>
              <p:nvPr/>
            </p:nvCxnSpPr>
            <p:spPr>
              <a:xfrm>
                <a:off x="354505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8" name="Rectangle 157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53" name="Group 152"/>
            <p:cNvGrpSpPr/>
            <p:nvPr/>
          </p:nvGrpSpPr>
          <p:grpSpPr>
            <a:xfrm>
              <a:off x="6868074" y="4729020"/>
              <a:ext cx="1281414" cy="818322"/>
              <a:chOff x="3545057" y="2900220"/>
              <a:chExt cx="1388199" cy="818322"/>
            </a:xfrm>
          </p:grpSpPr>
          <p:cxnSp>
            <p:nvCxnSpPr>
              <p:cNvPr id="154" name="Straight Connector 153"/>
              <p:cNvCxnSpPr/>
              <p:nvPr/>
            </p:nvCxnSpPr>
            <p:spPr>
              <a:xfrm>
                <a:off x="354505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5" name="Rectangle 154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65" name="Group 164"/>
            <p:cNvGrpSpPr/>
            <p:nvPr/>
          </p:nvGrpSpPr>
          <p:grpSpPr>
            <a:xfrm>
              <a:off x="7128327" y="5033820"/>
              <a:ext cx="1281414" cy="818322"/>
              <a:chOff x="3545057" y="2900220"/>
              <a:chExt cx="1388199" cy="818322"/>
            </a:xfrm>
          </p:grpSpPr>
          <p:cxnSp>
            <p:nvCxnSpPr>
              <p:cNvPr id="166" name="Straight Connector 165"/>
              <p:cNvCxnSpPr/>
              <p:nvPr/>
            </p:nvCxnSpPr>
            <p:spPr>
              <a:xfrm>
                <a:off x="354505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7" name="Rectangle 166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XOR2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73" name="Rectangle 172"/>
            <p:cNvSpPr/>
            <p:nvPr/>
          </p:nvSpPr>
          <p:spPr>
            <a:xfrm>
              <a:off x="5523077" y="2264868"/>
              <a:ext cx="54174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X4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1900923" y="2264868"/>
              <a:ext cx="54174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X4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3726988" y="2264868"/>
              <a:ext cx="54174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X4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1863802" y="3826745"/>
              <a:ext cx="54174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b</a:t>
              </a:r>
              <a:r>
                <a:rPr lang="sv-SE" baseline="-25000" dirty="0" smtClean="0"/>
                <a:t>1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4145126" y="4398548"/>
              <a:ext cx="54174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b</a:t>
              </a:r>
              <a:r>
                <a:rPr lang="sv-SE" baseline="-25000" dirty="0"/>
                <a:t>2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graphicFrame>
          <p:nvGraphicFramePr>
            <p:cNvPr id="2" name="Object 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01897118"/>
                </p:ext>
              </p:extLst>
            </p:nvPr>
          </p:nvGraphicFramePr>
          <p:xfrm>
            <a:off x="1392115" y="2586038"/>
            <a:ext cx="164123" cy="266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1615" name="Equation" r:id="rId4" imgW="152280" imgH="228600" progId="Equation.DSMT4">
                    <p:embed/>
                  </p:oleObj>
                </mc:Choice>
                <mc:Fallback>
                  <p:oleObj name="Equation" r:id="rId4" imgW="15228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92115" y="2586038"/>
                          <a:ext cx="164123" cy="2667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36396797"/>
                </p:ext>
              </p:extLst>
            </p:nvPr>
          </p:nvGraphicFramePr>
          <p:xfrm>
            <a:off x="3074377" y="2601913"/>
            <a:ext cx="191966" cy="266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1616" name="Equation" r:id="rId6" imgW="177480" imgH="228600" progId="Equation.DSMT4">
                    <p:embed/>
                  </p:oleObj>
                </mc:Choice>
                <mc:Fallback>
                  <p:oleObj name="Equation" r:id="rId6" imgW="17748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74377" y="2601913"/>
                          <a:ext cx="191966" cy="2667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02889932"/>
                </p:ext>
              </p:extLst>
            </p:nvPr>
          </p:nvGraphicFramePr>
          <p:xfrm>
            <a:off x="4837236" y="2620963"/>
            <a:ext cx="177311" cy="266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1617" name="Equation" r:id="rId8" imgW="164880" imgH="228600" progId="Equation.DSMT4">
                    <p:embed/>
                  </p:oleObj>
                </mc:Choice>
                <mc:Fallback>
                  <p:oleObj name="Equation" r:id="rId8" imgW="16488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37236" y="2620963"/>
                          <a:ext cx="177311" cy="2667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83" name="Footer Placeholder 4"/>
          <p:cNvSpPr txBox="1">
            <a:spLocks/>
          </p:cNvSpPr>
          <p:nvPr/>
        </p:nvSpPr>
        <p:spPr>
          <a:xfrm>
            <a:off x="3028951" y="6356352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sv-S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Integrated Circuit Design - Adder wrap up</a:t>
            </a:r>
            <a:endParaRPr lang="sv-SE" dirty="0"/>
          </a:p>
        </p:txBody>
      </p:sp>
      <p:sp>
        <p:nvSpPr>
          <p:cNvPr id="88" name="Rectangle 87"/>
          <p:cNvSpPr/>
          <p:nvPr/>
        </p:nvSpPr>
        <p:spPr>
          <a:xfrm>
            <a:off x="265079" y="1318926"/>
            <a:ext cx="861384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dirty="0">
                <a:latin typeface="+mn-lt"/>
              </a:rPr>
              <a:t>X4 non-inverting logic cell means: X4 input logic – X8 output driver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3761329"/>
              </p:ext>
            </p:extLst>
          </p:nvPr>
        </p:nvGraphicFramePr>
        <p:xfrm>
          <a:off x="2749550" y="5057775"/>
          <a:ext cx="2108200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618" name="Equation" r:id="rId10" imgW="1358310" imgH="253890" progId="Equation.DSMT4">
                  <p:embed/>
                </p:oleObj>
              </mc:Choice>
              <mc:Fallback>
                <p:oleObj name="Equation" r:id="rId10" imgW="1358310" imgH="253890" progId="Equation.DSMT4">
                  <p:embed/>
                  <p:pic>
                    <p:nvPicPr>
                      <p:cNvPr id="0" name="Object 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9550" y="5057775"/>
                        <a:ext cx="2108200" cy="427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9" name="Group 88"/>
          <p:cNvGrpSpPr/>
          <p:nvPr/>
        </p:nvGrpSpPr>
        <p:grpSpPr>
          <a:xfrm>
            <a:off x="530840" y="1884812"/>
            <a:ext cx="5012091" cy="1544621"/>
            <a:chOff x="530840" y="1884812"/>
            <a:chExt cx="5012091" cy="1544621"/>
          </a:xfrm>
        </p:grpSpPr>
        <p:cxnSp>
          <p:nvCxnSpPr>
            <p:cNvPr id="90" name="Straight Connector 89"/>
            <p:cNvCxnSpPr/>
            <p:nvPr/>
          </p:nvCxnSpPr>
          <p:spPr>
            <a:xfrm>
              <a:off x="5542931" y="2161768"/>
              <a:ext cx="0" cy="1267665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>
              <a:off x="530840" y="2264868"/>
              <a:ext cx="5012091" cy="0"/>
            </a:xfrm>
            <a:prstGeom prst="line">
              <a:avLst/>
            </a:prstGeom>
            <a:ln w="9525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Rectangle 94"/>
            <p:cNvSpPr/>
            <p:nvPr/>
          </p:nvSpPr>
          <p:spPr>
            <a:xfrm>
              <a:off x="2766015" y="1884812"/>
              <a:ext cx="54174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i="1" dirty="0" smtClean="0"/>
                <a:t>t</a:t>
              </a:r>
              <a:r>
                <a:rPr lang="sv-SE" i="1" baseline="-25000" dirty="0" smtClean="0"/>
                <a:t>pd</a:t>
              </a:r>
              <a:endParaRPr lang="sv-SE" i="1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96" name="Straight Connector 95"/>
            <p:cNvCxnSpPr/>
            <p:nvPr/>
          </p:nvCxnSpPr>
          <p:spPr>
            <a:xfrm flipH="1">
              <a:off x="530841" y="2128159"/>
              <a:ext cx="0" cy="1301274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17961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7839808" y="6356352"/>
            <a:ext cx="675543" cy="365125"/>
          </a:xfrm>
        </p:spPr>
        <p:txBody>
          <a:bodyPr/>
          <a:lstStyle/>
          <a:p>
            <a:pPr algn="r">
              <a:defRPr/>
            </a:pPr>
            <a:r>
              <a:rPr lang="en-US" dirty="0"/>
              <a:t> </a:t>
            </a:r>
            <a:fld id="{1D06C389-8E64-47BC-B2B4-DEC6EC5B69FA}" type="slidenum">
              <a:rPr lang="en-US"/>
              <a:pPr algn="r">
                <a:defRPr/>
              </a:pPr>
              <a:t>3</a:t>
            </a:fld>
            <a:endParaRPr lang="en-US" dirty="0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sv-SE" dirty="0" err="1" smtClean="0"/>
              <a:t>Sklansky</a:t>
            </a:r>
            <a:r>
              <a:rPr lang="en-US" altLang="sv-SE" dirty="0" smtClean="0"/>
              <a:t> Adder Propagation Delay</a:t>
            </a:r>
          </a:p>
        </p:txBody>
      </p:sp>
      <p:sp>
        <p:nvSpPr>
          <p:cNvPr id="1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2"/>
            <a:ext cx="2057400" cy="365125"/>
          </a:xfrm>
        </p:spPr>
        <p:txBody>
          <a:bodyPr/>
          <a:lstStyle/>
          <a:p>
            <a:r>
              <a:rPr lang="sv-SE" smtClean="0"/>
              <a:t>2015</a:t>
            </a:r>
            <a:endParaRPr lang="sv-SE"/>
          </a:p>
        </p:txBody>
      </p:sp>
      <p:sp>
        <p:nvSpPr>
          <p:cNvPr id="67" name="Rectangle 66"/>
          <p:cNvSpPr/>
          <p:nvPr/>
        </p:nvSpPr>
        <p:spPr>
          <a:xfrm>
            <a:off x="265079" y="1318926"/>
            <a:ext cx="861384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Font typeface="Arial" panose="020B0604020202020204" pitchFamily="34" charset="0"/>
              <a:buNone/>
            </a:pPr>
            <a:r>
              <a:rPr lang="en-US" altLang="sv-SE" dirty="0">
                <a:latin typeface="+mn-lt"/>
              </a:rPr>
              <a:t>For starters: concentrate on tree </a:t>
            </a:r>
            <a:r>
              <a:rPr lang="en-US" altLang="sv-SE" dirty="0" smtClean="0">
                <a:latin typeface="+mn-lt"/>
              </a:rPr>
              <a:t>delay, all X4 gates,  </a:t>
            </a:r>
            <a:r>
              <a:rPr lang="en-US" altLang="sv-SE" dirty="0">
                <a:latin typeface="+mn-lt"/>
              </a:rPr>
              <a:t>and neglect the SUM XOR gates</a:t>
            </a:r>
          </a:p>
        </p:txBody>
      </p:sp>
      <p:sp>
        <p:nvSpPr>
          <p:cNvPr id="80" name="Rectangle 79"/>
          <p:cNvSpPr/>
          <p:nvPr/>
        </p:nvSpPr>
        <p:spPr>
          <a:xfrm>
            <a:off x="211101" y="3499186"/>
            <a:ext cx="17425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dirty="0" smtClean="0"/>
              <a:t>AO12 gate:</a:t>
            </a:r>
          </a:p>
          <a:p>
            <a:pPr algn="ctr"/>
            <a:r>
              <a:rPr lang="sv-SE" i="1" dirty="0" smtClean="0"/>
              <a:t>p</a:t>
            </a:r>
            <a:r>
              <a:rPr lang="sv-SE" dirty="0" smtClean="0"/>
              <a:t>=7.33, </a:t>
            </a:r>
            <a:r>
              <a:rPr lang="sv-SE" i="1" dirty="0" smtClean="0"/>
              <a:t>g</a:t>
            </a:r>
            <a:r>
              <a:rPr lang="sv-SE" dirty="0" smtClean="0"/>
              <a:t>=0.5</a:t>
            </a:r>
            <a:endParaRPr lang="sv-SE" dirty="0" smtClean="0">
              <a:solidFill>
                <a:schemeClr val="tx1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489173" y="2264868"/>
            <a:ext cx="8165655" cy="3587274"/>
            <a:chOff x="244086" y="2264868"/>
            <a:chExt cx="8165655" cy="358727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244086" y="3020272"/>
              <a:ext cx="650918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Rectangle 18"/>
            <p:cNvSpPr/>
            <p:nvPr/>
          </p:nvSpPr>
          <p:spPr>
            <a:xfrm>
              <a:off x="3621775" y="26111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03350" y="2264868"/>
              <a:ext cx="54174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X4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396534" y="26111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455072" y="26111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1794106" y="26111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cxnSp>
          <p:nvCxnSpPr>
            <p:cNvPr id="15" name="Straight Connector 14"/>
            <p:cNvCxnSpPr>
              <a:cxnSpLocks noChangeAspect="1"/>
            </p:cNvCxnSpPr>
            <p:nvPr/>
          </p:nvCxnSpPr>
          <p:spPr>
            <a:xfrm>
              <a:off x="1316844" y="3016134"/>
              <a:ext cx="731077" cy="81561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1601287" y="3336502"/>
              <a:ext cx="1094283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Rectangle 57"/>
            <p:cNvSpPr/>
            <p:nvPr/>
          </p:nvSpPr>
          <p:spPr>
            <a:xfrm>
              <a:off x="2356814" y="32207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2075460" y="29159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cxnSp>
          <p:nvCxnSpPr>
            <p:cNvPr id="69" name="Straight Connector 68"/>
            <p:cNvCxnSpPr/>
            <p:nvPr/>
          </p:nvCxnSpPr>
          <p:spPr>
            <a:xfrm>
              <a:off x="1872159" y="3640677"/>
              <a:ext cx="1094283" cy="0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>
              <a:cxnSpLocks noChangeAspect="1"/>
            </p:cNvCxnSpPr>
            <p:nvPr/>
          </p:nvCxnSpPr>
          <p:spPr>
            <a:xfrm>
              <a:off x="3106171" y="3016614"/>
              <a:ext cx="1262769" cy="140009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4" name="Group 53"/>
            <p:cNvGrpSpPr/>
            <p:nvPr/>
          </p:nvGrpSpPr>
          <p:grpSpPr>
            <a:xfrm>
              <a:off x="3392388" y="2900220"/>
              <a:ext cx="1260313" cy="818322"/>
              <a:chOff x="3567917" y="2900220"/>
              <a:chExt cx="1365339" cy="818322"/>
            </a:xfrm>
          </p:grpSpPr>
          <p:cxnSp>
            <p:nvCxnSpPr>
              <p:cNvPr id="75" name="Straight Connector 74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6" name="Rectangle 75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73" name="Rectangle 72"/>
            <p:cNvSpPr/>
            <p:nvPr/>
          </p:nvSpPr>
          <p:spPr>
            <a:xfrm>
              <a:off x="2356814" y="32207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bg1">
                      <a:lumMod val="50000"/>
                    </a:schemeClr>
                  </a:solidFill>
                </a:rPr>
                <a:t>XOR2</a:t>
              </a:r>
              <a:endParaRPr lang="sv-SE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grpSp>
          <p:nvGrpSpPr>
            <p:cNvPr id="85" name="Group 84"/>
            <p:cNvGrpSpPr/>
            <p:nvPr/>
          </p:nvGrpSpPr>
          <p:grpSpPr>
            <a:xfrm>
              <a:off x="3665385" y="3205020"/>
              <a:ext cx="1260313" cy="818322"/>
              <a:chOff x="3567917" y="2900220"/>
              <a:chExt cx="1365339" cy="818322"/>
            </a:xfrm>
          </p:grpSpPr>
          <p:cxnSp>
            <p:nvCxnSpPr>
              <p:cNvPr id="86" name="Straight Connector 85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7" name="Rectangle 86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91" name="Group 90"/>
            <p:cNvGrpSpPr/>
            <p:nvPr/>
          </p:nvGrpSpPr>
          <p:grpSpPr>
            <a:xfrm>
              <a:off x="3930025" y="3509820"/>
              <a:ext cx="1260313" cy="818322"/>
              <a:chOff x="3567917" y="2900220"/>
              <a:chExt cx="1365339" cy="818322"/>
            </a:xfrm>
          </p:grpSpPr>
          <p:cxnSp>
            <p:nvCxnSpPr>
              <p:cNvPr id="92" name="Straight Connector 91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3" name="Rectangle 92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97" name="Group 96"/>
            <p:cNvGrpSpPr/>
            <p:nvPr/>
          </p:nvGrpSpPr>
          <p:grpSpPr>
            <a:xfrm>
              <a:off x="4204797" y="3814620"/>
              <a:ext cx="1266895" cy="818322"/>
              <a:chOff x="3560786" y="2900220"/>
              <a:chExt cx="1372470" cy="818322"/>
            </a:xfrm>
          </p:grpSpPr>
          <p:cxnSp>
            <p:nvCxnSpPr>
              <p:cNvPr id="98" name="Straight Connector 97"/>
              <p:cNvCxnSpPr/>
              <p:nvPr/>
            </p:nvCxnSpPr>
            <p:spPr>
              <a:xfrm>
                <a:off x="3560786" y="3320811"/>
                <a:ext cx="1185473" cy="0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9" name="Rectangle 98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bg1">
                        <a:lumMod val="50000"/>
                      </a:schemeClr>
                    </a:solidFill>
                  </a:rPr>
                  <a:t>XOR2</a:t>
                </a:r>
                <a:endParaRPr lang="sv-SE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</p:grpSp>
        <p:cxnSp>
          <p:nvCxnSpPr>
            <p:cNvPr id="106" name="Straight Connector 105"/>
            <p:cNvCxnSpPr>
              <a:cxnSpLocks noChangeAspect="1"/>
            </p:cNvCxnSpPr>
            <p:nvPr/>
          </p:nvCxnSpPr>
          <p:spPr>
            <a:xfrm>
              <a:off x="4950455" y="3016607"/>
              <a:ext cx="2326154" cy="259512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7" name="Group 106"/>
            <p:cNvGrpSpPr/>
            <p:nvPr/>
          </p:nvGrpSpPr>
          <p:grpSpPr>
            <a:xfrm>
              <a:off x="5219960" y="2900220"/>
              <a:ext cx="1260313" cy="818322"/>
              <a:chOff x="3567917" y="2900220"/>
              <a:chExt cx="1365339" cy="818322"/>
            </a:xfrm>
          </p:grpSpPr>
          <p:cxnSp>
            <p:nvCxnSpPr>
              <p:cNvPr id="108" name="Straight Connector 107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9" name="Rectangle 108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10" name="Group 109"/>
            <p:cNvGrpSpPr/>
            <p:nvPr/>
          </p:nvGrpSpPr>
          <p:grpSpPr>
            <a:xfrm>
              <a:off x="5492957" y="3205020"/>
              <a:ext cx="1260313" cy="818322"/>
              <a:chOff x="3567917" y="2900220"/>
              <a:chExt cx="1365339" cy="818322"/>
            </a:xfrm>
          </p:grpSpPr>
          <p:cxnSp>
            <p:nvCxnSpPr>
              <p:cNvPr id="111" name="Straight Connector 110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2" name="Rectangle 111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13" name="Group 112"/>
            <p:cNvGrpSpPr/>
            <p:nvPr/>
          </p:nvGrpSpPr>
          <p:grpSpPr>
            <a:xfrm>
              <a:off x="5774311" y="3509820"/>
              <a:ext cx="1260313" cy="818322"/>
              <a:chOff x="3567917" y="2900220"/>
              <a:chExt cx="1365339" cy="818322"/>
            </a:xfrm>
          </p:grpSpPr>
          <p:cxnSp>
            <p:nvCxnSpPr>
              <p:cNvPr id="114" name="Straight Connector 113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5" name="Rectangle 114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16" name="Group 115"/>
            <p:cNvGrpSpPr/>
            <p:nvPr/>
          </p:nvGrpSpPr>
          <p:grpSpPr>
            <a:xfrm>
              <a:off x="6040726" y="3814620"/>
              <a:ext cx="1275252" cy="818322"/>
              <a:chOff x="3551733" y="2900220"/>
              <a:chExt cx="1381523" cy="818322"/>
            </a:xfrm>
          </p:grpSpPr>
          <p:cxnSp>
            <p:nvCxnSpPr>
              <p:cNvPr id="117" name="Straight Connector 116"/>
              <p:cNvCxnSpPr/>
              <p:nvPr/>
            </p:nvCxnSpPr>
            <p:spPr>
              <a:xfrm>
                <a:off x="3551733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8" name="Rectangle 117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19" name="Group 118"/>
            <p:cNvGrpSpPr/>
            <p:nvPr/>
          </p:nvGrpSpPr>
          <p:grpSpPr>
            <a:xfrm>
              <a:off x="6315917" y="4119420"/>
              <a:ext cx="1281414" cy="818322"/>
              <a:chOff x="3545057" y="2900220"/>
              <a:chExt cx="1388199" cy="818322"/>
            </a:xfrm>
          </p:grpSpPr>
          <p:cxnSp>
            <p:nvCxnSpPr>
              <p:cNvPr id="120" name="Straight Connector 119"/>
              <p:cNvCxnSpPr/>
              <p:nvPr/>
            </p:nvCxnSpPr>
            <p:spPr>
              <a:xfrm>
                <a:off x="354505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1" name="Rectangle 120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56" name="Group 155"/>
            <p:cNvGrpSpPr/>
            <p:nvPr/>
          </p:nvGrpSpPr>
          <p:grpSpPr>
            <a:xfrm>
              <a:off x="6597271" y="4424220"/>
              <a:ext cx="1281414" cy="818322"/>
              <a:chOff x="3545057" y="2900220"/>
              <a:chExt cx="1388199" cy="818322"/>
            </a:xfrm>
          </p:grpSpPr>
          <p:cxnSp>
            <p:nvCxnSpPr>
              <p:cNvPr id="157" name="Straight Connector 156"/>
              <p:cNvCxnSpPr/>
              <p:nvPr/>
            </p:nvCxnSpPr>
            <p:spPr>
              <a:xfrm>
                <a:off x="354505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8" name="Rectangle 157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53" name="Group 152"/>
            <p:cNvGrpSpPr/>
            <p:nvPr/>
          </p:nvGrpSpPr>
          <p:grpSpPr>
            <a:xfrm>
              <a:off x="6868074" y="4729020"/>
              <a:ext cx="1281414" cy="818322"/>
              <a:chOff x="3545057" y="2900220"/>
              <a:chExt cx="1388199" cy="818322"/>
            </a:xfrm>
          </p:grpSpPr>
          <p:cxnSp>
            <p:nvCxnSpPr>
              <p:cNvPr id="154" name="Straight Connector 153"/>
              <p:cNvCxnSpPr/>
              <p:nvPr/>
            </p:nvCxnSpPr>
            <p:spPr>
              <a:xfrm>
                <a:off x="354505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5" name="Rectangle 154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65" name="Group 164"/>
            <p:cNvGrpSpPr/>
            <p:nvPr/>
          </p:nvGrpSpPr>
          <p:grpSpPr>
            <a:xfrm>
              <a:off x="7128327" y="5033820"/>
              <a:ext cx="1281414" cy="818322"/>
              <a:chOff x="3545057" y="2900220"/>
              <a:chExt cx="1388199" cy="818322"/>
            </a:xfrm>
          </p:grpSpPr>
          <p:cxnSp>
            <p:nvCxnSpPr>
              <p:cNvPr id="166" name="Straight Connector 165"/>
              <p:cNvCxnSpPr/>
              <p:nvPr/>
            </p:nvCxnSpPr>
            <p:spPr>
              <a:xfrm>
                <a:off x="3545057" y="3320811"/>
                <a:ext cx="1185473" cy="0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7" name="Rectangle 166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bg1">
                        <a:lumMod val="50000"/>
                      </a:schemeClr>
                    </a:solidFill>
                  </a:rPr>
                  <a:t>XOR2</a:t>
                </a:r>
                <a:endParaRPr lang="sv-SE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</p:grpSp>
        <p:sp>
          <p:nvSpPr>
            <p:cNvPr id="173" name="Rectangle 172"/>
            <p:cNvSpPr/>
            <p:nvPr/>
          </p:nvSpPr>
          <p:spPr>
            <a:xfrm>
              <a:off x="5523077" y="2264868"/>
              <a:ext cx="54174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X4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1900923" y="2264868"/>
              <a:ext cx="54174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X4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3726988" y="2264868"/>
              <a:ext cx="54174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X4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1863802" y="3826745"/>
              <a:ext cx="54174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b</a:t>
              </a:r>
              <a:r>
                <a:rPr lang="sv-SE" baseline="-25000" dirty="0" smtClean="0"/>
                <a:t>1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4145126" y="4398548"/>
              <a:ext cx="54174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b</a:t>
              </a:r>
              <a:r>
                <a:rPr lang="sv-SE" baseline="-25000" dirty="0"/>
                <a:t>2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83" name="Footer Placeholder 4"/>
          <p:cNvSpPr txBox="1">
            <a:spLocks/>
          </p:cNvSpPr>
          <p:nvPr/>
        </p:nvSpPr>
        <p:spPr>
          <a:xfrm>
            <a:off x="3028951" y="6356352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sv-S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Integrated Circuit Design - Adder wrap up</a:t>
            </a:r>
            <a:endParaRPr lang="sv-SE" dirty="0"/>
          </a:p>
        </p:txBody>
      </p:sp>
      <p:graphicFrame>
        <p:nvGraphicFramePr>
          <p:cNvPr id="78" name="Object 7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8165305"/>
              </p:ext>
            </p:extLst>
          </p:nvPr>
        </p:nvGraphicFramePr>
        <p:xfrm>
          <a:off x="2769578" y="5576834"/>
          <a:ext cx="283991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687" name="Equation" r:id="rId4" imgW="1828800" imgH="253800" progId="Equation.DSMT4">
                  <p:embed/>
                </p:oleObj>
              </mc:Choice>
              <mc:Fallback>
                <p:oleObj name="Equation" r:id="rId4" imgW="182880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769578" y="5576834"/>
                        <a:ext cx="2839915" cy="428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" name="Object 8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4002803"/>
              </p:ext>
            </p:extLst>
          </p:nvPr>
        </p:nvGraphicFramePr>
        <p:xfrm>
          <a:off x="260350" y="4500563"/>
          <a:ext cx="2111620" cy="1157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688" name="Equation" r:id="rId6" imgW="1358640" imgH="685800" progId="Equation.DSMT4">
                  <p:embed/>
                </p:oleObj>
              </mc:Choice>
              <mc:Fallback>
                <p:oleObj name="Equation" r:id="rId6" imgW="1358640" imgH="685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60350" y="4500563"/>
                        <a:ext cx="2111620" cy="1157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" name="Object 8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5247578"/>
              </p:ext>
            </p:extLst>
          </p:nvPr>
        </p:nvGraphicFramePr>
        <p:xfrm>
          <a:off x="1485366" y="2586038"/>
          <a:ext cx="397119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689" name="Equation" r:id="rId8" imgW="368280" imgH="228600" progId="Equation.DSMT4">
                  <p:embed/>
                </p:oleObj>
              </mc:Choice>
              <mc:Fallback>
                <p:oleObj name="Equation" r:id="rId8" imgW="3682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5366" y="2586038"/>
                        <a:ext cx="397119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" name="Object 8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3880980"/>
              </p:ext>
            </p:extLst>
          </p:nvPr>
        </p:nvGraphicFramePr>
        <p:xfrm>
          <a:off x="3152975" y="2601913"/>
          <a:ext cx="452803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690" name="Equation" r:id="rId10" imgW="419040" imgH="228600" progId="Equation.DSMT4">
                  <p:embed/>
                </p:oleObj>
              </mc:Choice>
              <mc:Fallback>
                <p:oleObj name="Equation" r:id="rId10" imgW="41904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2975" y="2601913"/>
                        <a:ext cx="452803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" name="Object 8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9166192"/>
              </p:ext>
            </p:extLst>
          </p:nvPr>
        </p:nvGraphicFramePr>
        <p:xfrm>
          <a:off x="4854869" y="2620963"/>
          <a:ext cx="43815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691" name="Equation" r:id="rId12" imgW="406080" imgH="228600" progId="Equation.DSMT4">
                  <p:embed/>
                </p:oleObj>
              </mc:Choice>
              <mc:Fallback>
                <p:oleObj name="Equation" r:id="rId12" imgW="4060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4869" y="2620963"/>
                        <a:ext cx="43815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" name="Object 9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3761329"/>
              </p:ext>
            </p:extLst>
          </p:nvPr>
        </p:nvGraphicFramePr>
        <p:xfrm>
          <a:off x="2749226" y="5057775"/>
          <a:ext cx="2108688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692" name="Equation" r:id="rId14" imgW="1358310" imgH="253890" progId="Equation.DSMT4">
                  <p:embed/>
                </p:oleObj>
              </mc:Choice>
              <mc:Fallback>
                <p:oleObj name="Equation" r:id="rId14" imgW="1358310" imgH="25389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9226" y="5057775"/>
                        <a:ext cx="2108688" cy="427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5" name="Right Arrow 94"/>
          <p:cNvSpPr/>
          <p:nvPr/>
        </p:nvSpPr>
        <p:spPr>
          <a:xfrm>
            <a:off x="2492568" y="5670114"/>
            <a:ext cx="242935" cy="24040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101" name="Group 100"/>
          <p:cNvGrpSpPr/>
          <p:nvPr/>
        </p:nvGrpSpPr>
        <p:grpSpPr>
          <a:xfrm>
            <a:off x="530840" y="1884812"/>
            <a:ext cx="5012091" cy="1544621"/>
            <a:chOff x="530840" y="1884812"/>
            <a:chExt cx="5012091" cy="1544621"/>
          </a:xfrm>
        </p:grpSpPr>
        <p:cxnSp>
          <p:nvCxnSpPr>
            <p:cNvPr id="102" name="Straight Connector 101"/>
            <p:cNvCxnSpPr/>
            <p:nvPr/>
          </p:nvCxnSpPr>
          <p:spPr>
            <a:xfrm>
              <a:off x="5542931" y="2161768"/>
              <a:ext cx="0" cy="1267665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>
              <a:off x="530840" y="2264868"/>
              <a:ext cx="5012091" cy="0"/>
            </a:xfrm>
            <a:prstGeom prst="line">
              <a:avLst/>
            </a:prstGeom>
            <a:ln w="9525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4" name="Rectangle 103"/>
            <p:cNvSpPr/>
            <p:nvPr/>
          </p:nvSpPr>
          <p:spPr>
            <a:xfrm>
              <a:off x="2766015" y="1884812"/>
              <a:ext cx="54174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i="1" dirty="0" smtClean="0"/>
                <a:t>t</a:t>
              </a:r>
              <a:r>
                <a:rPr lang="sv-SE" i="1" baseline="-25000" dirty="0" smtClean="0"/>
                <a:t>pd</a:t>
              </a:r>
              <a:endParaRPr lang="sv-SE" i="1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105" name="Straight Connector 104"/>
            <p:cNvCxnSpPr/>
            <p:nvPr/>
          </p:nvCxnSpPr>
          <p:spPr>
            <a:xfrm flipH="1">
              <a:off x="530841" y="2128159"/>
              <a:ext cx="0" cy="1301274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94663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7839808" y="6356352"/>
            <a:ext cx="675543" cy="365125"/>
          </a:xfrm>
        </p:spPr>
        <p:txBody>
          <a:bodyPr/>
          <a:lstStyle/>
          <a:p>
            <a:pPr algn="r">
              <a:defRPr/>
            </a:pPr>
            <a:r>
              <a:rPr lang="en-US" dirty="0"/>
              <a:t> </a:t>
            </a:r>
            <a:fld id="{1D06C389-8E64-47BC-B2B4-DEC6EC5B69FA}" type="slidenum">
              <a:rPr lang="en-US"/>
              <a:pPr algn="r">
                <a:defRPr/>
              </a:pPr>
              <a:t>4</a:t>
            </a:fld>
            <a:endParaRPr lang="en-US" dirty="0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sv-SE" dirty="0" err="1" smtClean="0"/>
              <a:t>Sklansky</a:t>
            </a:r>
            <a:r>
              <a:rPr lang="en-US" altLang="sv-SE" dirty="0" smtClean="0"/>
              <a:t> Adder Propagation Delay</a:t>
            </a:r>
          </a:p>
        </p:txBody>
      </p:sp>
      <p:sp>
        <p:nvSpPr>
          <p:cNvPr id="1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2"/>
            <a:ext cx="2057400" cy="365125"/>
          </a:xfrm>
        </p:spPr>
        <p:txBody>
          <a:bodyPr/>
          <a:lstStyle/>
          <a:p>
            <a:r>
              <a:rPr lang="sv-SE" smtClean="0"/>
              <a:t>2015</a:t>
            </a:r>
            <a:endParaRPr lang="sv-SE"/>
          </a:p>
        </p:txBody>
      </p:sp>
      <p:sp>
        <p:nvSpPr>
          <p:cNvPr id="67" name="Rectangle 66"/>
          <p:cNvSpPr/>
          <p:nvPr/>
        </p:nvSpPr>
        <p:spPr>
          <a:xfrm>
            <a:off x="326039" y="1318926"/>
            <a:ext cx="84919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Font typeface="Arial" panose="020B0604020202020204" pitchFamily="34" charset="0"/>
              <a:buNone/>
            </a:pPr>
            <a:r>
              <a:rPr lang="en-US" altLang="sv-SE" dirty="0">
                <a:latin typeface="+mn-lt"/>
              </a:rPr>
              <a:t>For starters: concentrate on tree </a:t>
            </a:r>
            <a:r>
              <a:rPr lang="en-US" altLang="sv-SE" dirty="0" smtClean="0">
                <a:latin typeface="+mn-lt"/>
              </a:rPr>
              <a:t>delay, all X4 gates,  </a:t>
            </a:r>
            <a:r>
              <a:rPr lang="en-US" altLang="sv-SE" dirty="0">
                <a:latin typeface="+mn-lt"/>
              </a:rPr>
              <a:t>and neglect the SUM XOR </a:t>
            </a:r>
            <a:r>
              <a:rPr lang="en-US" altLang="sv-SE" dirty="0" smtClean="0">
                <a:latin typeface="+mn-lt"/>
              </a:rPr>
              <a:t>gates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sv-SE" dirty="0" smtClean="0">
                <a:latin typeface="+mn-lt"/>
              </a:rPr>
              <a:t>Note that all stage efforts are different, would equal stage efforts be more efficient?</a:t>
            </a:r>
            <a:endParaRPr lang="en-US" altLang="sv-SE" dirty="0">
              <a:latin typeface="+mn-lt"/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211101" y="3499186"/>
            <a:ext cx="17425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dirty="0" smtClean="0"/>
              <a:t>AO12 gate:</a:t>
            </a:r>
          </a:p>
          <a:p>
            <a:pPr algn="ctr"/>
            <a:r>
              <a:rPr lang="sv-SE" i="1" dirty="0" smtClean="0"/>
              <a:t>p</a:t>
            </a:r>
            <a:r>
              <a:rPr lang="sv-SE" dirty="0" smtClean="0"/>
              <a:t>=7.33, </a:t>
            </a:r>
            <a:r>
              <a:rPr lang="sv-SE" i="1" dirty="0" smtClean="0"/>
              <a:t>g</a:t>
            </a:r>
            <a:r>
              <a:rPr lang="sv-SE" dirty="0" smtClean="0"/>
              <a:t>=0.5</a:t>
            </a:r>
            <a:endParaRPr lang="sv-SE" dirty="0" smtClean="0">
              <a:solidFill>
                <a:schemeClr val="tx1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489173" y="2264868"/>
            <a:ext cx="8165655" cy="3587274"/>
            <a:chOff x="244086" y="2264868"/>
            <a:chExt cx="8165655" cy="358727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244086" y="3020272"/>
              <a:ext cx="650918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Rectangle 18"/>
            <p:cNvSpPr/>
            <p:nvPr/>
          </p:nvSpPr>
          <p:spPr>
            <a:xfrm>
              <a:off x="3621775" y="26111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03350" y="2264868"/>
              <a:ext cx="54174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X4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396534" y="26111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455072" y="26111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1794106" y="26111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cxnSp>
          <p:nvCxnSpPr>
            <p:cNvPr id="15" name="Straight Connector 14"/>
            <p:cNvCxnSpPr>
              <a:cxnSpLocks noChangeAspect="1"/>
            </p:cNvCxnSpPr>
            <p:nvPr/>
          </p:nvCxnSpPr>
          <p:spPr>
            <a:xfrm>
              <a:off x="1316844" y="3016134"/>
              <a:ext cx="731077" cy="81561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1601287" y="3336502"/>
              <a:ext cx="1094283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Rectangle 57"/>
            <p:cNvSpPr/>
            <p:nvPr/>
          </p:nvSpPr>
          <p:spPr>
            <a:xfrm>
              <a:off x="2356814" y="32207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2075460" y="29159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cxnSp>
          <p:nvCxnSpPr>
            <p:cNvPr id="69" name="Straight Connector 68"/>
            <p:cNvCxnSpPr/>
            <p:nvPr/>
          </p:nvCxnSpPr>
          <p:spPr>
            <a:xfrm>
              <a:off x="1872159" y="3640677"/>
              <a:ext cx="1094283" cy="0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>
              <a:cxnSpLocks noChangeAspect="1"/>
            </p:cNvCxnSpPr>
            <p:nvPr/>
          </p:nvCxnSpPr>
          <p:spPr>
            <a:xfrm>
              <a:off x="3106171" y="3016614"/>
              <a:ext cx="1262769" cy="140009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4" name="Group 53"/>
            <p:cNvGrpSpPr/>
            <p:nvPr/>
          </p:nvGrpSpPr>
          <p:grpSpPr>
            <a:xfrm>
              <a:off x="3392388" y="2900220"/>
              <a:ext cx="1260313" cy="818322"/>
              <a:chOff x="3567917" y="2900220"/>
              <a:chExt cx="1365339" cy="818322"/>
            </a:xfrm>
          </p:grpSpPr>
          <p:cxnSp>
            <p:nvCxnSpPr>
              <p:cNvPr id="75" name="Straight Connector 74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6" name="Rectangle 75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73" name="Rectangle 72"/>
            <p:cNvSpPr/>
            <p:nvPr/>
          </p:nvSpPr>
          <p:spPr>
            <a:xfrm>
              <a:off x="2356814" y="32207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bg1">
                      <a:lumMod val="50000"/>
                    </a:schemeClr>
                  </a:solidFill>
                </a:rPr>
                <a:t>XOR2</a:t>
              </a:r>
              <a:endParaRPr lang="sv-SE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grpSp>
          <p:nvGrpSpPr>
            <p:cNvPr id="85" name="Group 84"/>
            <p:cNvGrpSpPr/>
            <p:nvPr/>
          </p:nvGrpSpPr>
          <p:grpSpPr>
            <a:xfrm>
              <a:off x="3665385" y="3205020"/>
              <a:ext cx="1260313" cy="818322"/>
              <a:chOff x="3567917" y="2900220"/>
              <a:chExt cx="1365339" cy="818322"/>
            </a:xfrm>
          </p:grpSpPr>
          <p:cxnSp>
            <p:nvCxnSpPr>
              <p:cNvPr id="86" name="Straight Connector 85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7" name="Rectangle 86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91" name="Group 90"/>
            <p:cNvGrpSpPr/>
            <p:nvPr/>
          </p:nvGrpSpPr>
          <p:grpSpPr>
            <a:xfrm>
              <a:off x="3930025" y="3509820"/>
              <a:ext cx="1260313" cy="818322"/>
              <a:chOff x="3567917" y="2900220"/>
              <a:chExt cx="1365339" cy="818322"/>
            </a:xfrm>
          </p:grpSpPr>
          <p:cxnSp>
            <p:nvCxnSpPr>
              <p:cNvPr id="92" name="Straight Connector 91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3" name="Rectangle 92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97" name="Group 96"/>
            <p:cNvGrpSpPr/>
            <p:nvPr/>
          </p:nvGrpSpPr>
          <p:grpSpPr>
            <a:xfrm>
              <a:off x="4204797" y="3814620"/>
              <a:ext cx="1266895" cy="818322"/>
              <a:chOff x="3560786" y="2900220"/>
              <a:chExt cx="1372470" cy="818322"/>
            </a:xfrm>
          </p:grpSpPr>
          <p:cxnSp>
            <p:nvCxnSpPr>
              <p:cNvPr id="98" name="Straight Connector 97"/>
              <p:cNvCxnSpPr/>
              <p:nvPr/>
            </p:nvCxnSpPr>
            <p:spPr>
              <a:xfrm>
                <a:off x="3560786" y="3320811"/>
                <a:ext cx="1185473" cy="0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9" name="Rectangle 98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bg1">
                        <a:lumMod val="50000"/>
                      </a:schemeClr>
                    </a:solidFill>
                  </a:rPr>
                  <a:t>XOR2</a:t>
                </a:r>
                <a:endParaRPr lang="sv-SE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</p:grpSp>
        <p:cxnSp>
          <p:nvCxnSpPr>
            <p:cNvPr id="106" name="Straight Connector 105"/>
            <p:cNvCxnSpPr>
              <a:cxnSpLocks noChangeAspect="1"/>
            </p:cNvCxnSpPr>
            <p:nvPr/>
          </p:nvCxnSpPr>
          <p:spPr>
            <a:xfrm>
              <a:off x="4950455" y="3016607"/>
              <a:ext cx="2326154" cy="259512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7" name="Group 106"/>
            <p:cNvGrpSpPr/>
            <p:nvPr/>
          </p:nvGrpSpPr>
          <p:grpSpPr>
            <a:xfrm>
              <a:off x="5219960" y="2900220"/>
              <a:ext cx="1260313" cy="818322"/>
              <a:chOff x="3567917" y="2900220"/>
              <a:chExt cx="1365339" cy="818322"/>
            </a:xfrm>
          </p:grpSpPr>
          <p:cxnSp>
            <p:nvCxnSpPr>
              <p:cNvPr id="108" name="Straight Connector 107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9" name="Rectangle 108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10" name="Group 109"/>
            <p:cNvGrpSpPr/>
            <p:nvPr/>
          </p:nvGrpSpPr>
          <p:grpSpPr>
            <a:xfrm>
              <a:off x="5492957" y="3205020"/>
              <a:ext cx="1260313" cy="818322"/>
              <a:chOff x="3567917" y="2900220"/>
              <a:chExt cx="1365339" cy="818322"/>
            </a:xfrm>
          </p:grpSpPr>
          <p:cxnSp>
            <p:nvCxnSpPr>
              <p:cNvPr id="111" name="Straight Connector 110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2" name="Rectangle 111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13" name="Group 112"/>
            <p:cNvGrpSpPr/>
            <p:nvPr/>
          </p:nvGrpSpPr>
          <p:grpSpPr>
            <a:xfrm>
              <a:off x="5774311" y="3509820"/>
              <a:ext cx="1260313" cy="818322"/>
              <a:chOff x="3567917" y="2900220"/>
              <a:chExt cx="1365339" cy="818322"/>
            </a:xfrm>
          </p:grpSpPr>
          <p:cxnSp>
            <p:nvCxnSpPr>
              <p:cNvPr id="114" name="Straight Connector 113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5" name="Rectangle 114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16" name="Group 115"/>
            <p:cNvGrpSpPr/>
            <p:nvPr/>
          </p:nvGrpSpPr>
          <p:grpSpPr>
            <a:xfrm>
              <a:off x="6040726" y="3814620"/>
              <a:ext cx="1275252" cy="818322"/>
              <a:chOff x="3551733" y="2900220"/>
              <a:chExt cx="1381523" cy="818322"/>
            </a:xfrm>
          </p:grpSpPr>
          <p:cxnSp>
            <p:nvCxnSpPr>
              <p:cNvPr id="117" name="Straight Connector 116"/>
              <p:cNvCxnSpPr/>
              <p:nvPr/>
            </p:nvCxnSpPr>
            <p:spPr>
              <a:xfrm>
                <a:off x="3551733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8" name="Rectangle 117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19" name="Group 118"/>
            <p:cNvGrpSpPr/>
            <p:nvPr/>
          </p:nvGrpSpPr>
          <p:grpSpPr>
            <a:xfrm>
              <a:off x="6315917" y="4119420"/>
              <a:ext cx="1281414" cy="818322"/>
              <a:chOff x="3545057" y="2900220"/>
              <a:chExt cx="1388199" cy="818322"/>
            </a:xfrm>
          </p:grpSpPr>
          <p:cxnSp>
            <p:nvCxnSpPr>
              <p:cNvPr id="120" name="Straight Connector 119"/>
              <p:cNvCxnSpPr/>
              <p:nvPr/>
            </p:nvCxnSpPr>
            <p:spPr>
              <a:xfrm>
                <a:off x="354505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1" name="Rectangle 120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56" name="Group 155"/>
            <p:cNvGrpSpPr/>
            <p:nvPr/>
          </p:nvGrpSpPr>
          <p:grpSpPr>
            <a:xfrm>
              <a:off x="6597271" y="4424220"/>
              <a:ext cx="1281414" cy="818322"/>
              <a:chOff x="3545057" y="2900220"/>
              <a:chExt cx="1388199" cy="818322"/>
            </a:xfrm>
          </p:grpSpPr>
          <p:cxnSp>
            <p:nvCxnSpPr>
              <p:cNvPr id="157" name="Straight Connector 156"/>
              <p:cNvCxnSpPr/>
              <p:nvPr/>
            </p:nvCxnSpPr>
            <p:spPr>
              <a:xfrm>
                <a:off x="354505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8" name="Rectangle 157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53" name="Group 152"/>
            <p:cNvGrpSpPr/>
            <p:nvPr/>
          </p:nvGrpSpPr>
          <p:grpSpPr>
            <a:xfrm>
              <a:off x="6868074" y="4729020"/>
              <a:ext cx="1281414" cy="818322"/>
              <a:chOff x="3545057" y="2900220"/>
              <a:chExt cx="1388199" cy="818322"/>
            </a:xfrm>
          </p:grpSpPr>
          <p:cxnSp>
            <p:nvCxnSpPr>
              <p:cNvPr id="154" name="Straight Connector 153"/>
              <p:cNvCxnSpPr/>
              <p:nvPr/>
            </p:nvCxnSpPr>
            <p:spPr>
              <a:xfrm>
                <a:off x="354505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5" name="Rectangle 154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65" name="Group 164"/>
            <p:cNvGrpSpPr/>
            <p:nvPr/>
          </p:nvGrpSpPr>
          <p:grpSpPr>
            <a:xfrm>
              <a:off x="7128327" y="5033820"/>
              <a:ext cx="1281414" cy="818322"/>
              <a:chOff x="3545057" y="2900220"/>
              <a:chExt cx="1388199" cy="818322"/>
            </a:xfrm>
          </p:grpSpPr>
          <p:cxnSp>
            <p:nvCxnSpPr>
              <p:cNvPr id="166" name="Straight Connector 165"/>
              <p:cNvCxnSpPr/>
              <p:nvPr/>
            </p:nvCxnSpPr>
            <p:spPr>
              <a:xfrm>
                <a:off x="3545057" y="3320811"/>
                <a:ext cx="1185473" cy="0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7" name="Rectangle 166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bg1">
                        <a:lumMod val="50000"/>
                      </a:schemeClr>
                    </a:solidFill>
                  </a:rPr>
                  <a:t>XOR2</a:t>
                </a:r>
                <a:endParaRPr lang="sv-SE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</p:grpSp>
        <p:sp>
          <p:nvSpPr>
            <p:cNvPr id="173" name="Rectangle 172"/>
            <p:cNvSpPr/>
            <p:nvPr/>
          </p:nvSpPr>
          <p:spPr>
            <a:xfrm>
              <a:off x="5523077" y="2264868"/>
              <a:ext cx="54174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X4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1900923" y="2264868"/>
              <a:ext cx="54174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X4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3726988" y="2264868"/>
              <a:ext cx="54174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X4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1863802" y="3826745"/>
              <a:ext cx="54174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b</a:t>
              </a:r>
              <a:r>
                <a:rPr lang="sv-SE" baseline="-25000" dirty="0" smtClean="0"/>
                <a:t>1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4145126" y="4398548"/>
              <a:ext cx="54174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b</a:t>
              </a:r>
              <a:r>
                <a:rPr lang="sv-SE" baseline="-25000" dirty="0"/>
                <a:t>2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83" name="Footer Placeholder 4"/>
          <p:cNvSpPr txBox="1">
            <a:spLocks/>
          </p:cNvSpPr>
          <p:nvPr/>
        </p:nvSpPr>
        <p:spPr>
          <a:xfrm>
            <a:off x="3028951" y="6356352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sv-S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Integrated Circuit Design - Adder wrap up</a:t>
            </a:r>
            <a:endParaRPr lang="sv-SE" dirty="0"/>
          </a:p>
        </p:txBody>
      </p:sp>
      <p:graphicFrame>
        <p:nvGraphicFramePr>
          <p:cNvPr id="82" name="Object 8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8993818"/>
              </p:ext>
            </p:extLst>
          </p:nvPr>
        </p:nvGraphicFramePr>
        <p:xfrm>
          <a:off x="3631223" y="5443538"/>
          <a:ext cx="2365131" cy="728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706" name="Equation" r:id="rId4" imgW="1523880" imgH="431640" progId="Equation.DSMT4">
                  <p:embed/>
                </p:oleObj>
              </mc:Choice>
              <mc:Fallback>
                <p:oleObj name="Equation" r:id="rId4" imgW="152388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1223" y="5443538"/>
                        <a:ext cx="2365131" cy="728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6" name="Rectangle 95"/>
          <p:cNvSpPr/>
          <p:nvPr/>
        </p:nvSpPr>
        <p:spPr>
          <a:xfrm>
            <a:off x="3389858" y="5096302"/>
            <a:ext cx="302758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dirty="0" err="1" smtClean="0">
                <a:latin typeface="+mn-lt"/>
              </a:rPr>
              <a:t>Rewrite</a:t>
            </a:r>
            <a:r>
              <a:rPr lang="sv-SE" dirty="0" smtClean="0">
                <a:latin typeface="+mn-lt"/>
              </a:rPr>
              <a:t> </a:t>
            </a:r>
            <a:r>
              <a:rPr lang="sv-SE" dirty="0" err="1" smtClean="0">
                <a:latin typeface="+mn-lt"/>
              </a:rPr>
              <a:t>delay</a:t>
            </a:r>
            <a:r>
              <a:rPr lang="sv-SE" dirty="0" smtClean="0">
                <a:latin typeface="+mn-lt"/>
              </a:rPr>
              <a:t> </a:t>
            </a:r>
            <a:r>
              <a:rPr lang="sv-SE" dirty="0" err="1" smtClean="0">
                <a:latin typeface="+mn-lt"/>
              </a:rPr>
              <a:t>formula</a:t>
            </a:r>
            <a:endParaRPr lang="sv-SE" dirty="0" smtClean="0">
              <a:solidFill>
                <a:schemeClr val="tx1"/>
              </a:solidFill>
              <a:latin typeface="+mn-lt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5874971"/>
              </p:ext>
            </p:extLst>
          </p:nvPr>
        </p:nvGraphicFramePr>
        <p:xfrm>
          <a:off x="1566418" y="2586038"/>
          <a:ext cx="163512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707" name="Equation" r:id="rId6" imgW="152334" imgH="228501" progId="Equation.DSMT4">
                  <p:embed/>
                </p:oleObj>
              </mc:Choice>
              <mc:Fallback>
                <p:oleObj name="Equation" r:id="rId6" imgW="152334" imgH="228501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6418" y="2586038"/>
                        <a:ext cx="163512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1727851"/>
              </p:ext>
            </p:extLst>
          </p:nvPr>
        </p:nvGraphicFramePr>
        <p:xfrm>
          <a:off x="3249168" y="2601913"/>
          <a:ext cx="192087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708" name="Equation" r:id="rId8" imgW="177646" imgH="228402" progId="Equation.DSMT4">
                  <p:embed/>
                </p:oleObj>
              </mc:Choice>
              <mc:Fallback>
                <p:oleObj name="Equation" r:id="rId8" imgW="177646" imgH="228402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9168" y="2601913"/>
                        <a:ext cx="192087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3995433"/>
              </p:ext>
            </p:extLst>
          </p:nvPr>
        </p:nvGraphicFramePr>
        <p:xfrm>
          <a:off x="5011293" y="2620963"/>
          <a:ext cx="1778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709" name="Equation" r:id="rId10" imgW="165028" imgH="228501" progId="Equation.DSMT4">
                  <p:embed/>
                </p:oleObj>
              </mc:Choice>
              <mc:Fallback>
                <p:oleObj name="Equation" r:id="rId10" imgW="165028" imgH="228501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1293" y="2620963"/>
                        <a:ext cx="1778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275380"/>
              </p:ext>
            </p:extLst>
          </p:nvPr>
        </p:nvGraphicFramePr>
        <p:xfrm>
          <a:off x="260350" y="4500563"/>
          <a:ext cx="3298825" cy="1393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710" name="Equation" r:id="rId12" imgW="2120760" imgH="825480" progId="Equation.DSMT4">
                  <p:embed/>
                </p:oleObj>
              </mc:Choice>
              <mc:Fallback>
                <p:oleObj name="Equation" r:id="rId12" imgW="2120760" imgH="825480" progId="Equation.DSMT4">
                  <p:embed/>
                  <p:pic>
                    <p:nvPicPr>
                      <p:cNvPr id="0" name="Object 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350" y="4500563"/>
                        <a:ext cx="3298825" cy="1393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0" name="Group 99"/>
          <p:cNvGrpSpPr/>
          <p:nvPr/>
        </p:nvGrpSpPr>
        <p:grpSpPr>
          <a:xfrm>
            <a:off x="530840" y="1884812"/>
            <a:ext cx="5012091" cy="1544621"/>
            <a:chOff x="530840" y="1884812"/>
            <a:chExt cx="5012091" cy="1544621"/>
          </a:xfrm>
        </p:grpSpPr>
        <p:cxnSp>
          <p:nvCxnSpPr>
            <p:cNvPr id="101" name="Straight Connector 100"/>
            <p:cNvCxnSpPr/>
            <p:nvPr/>
          </p:nvCxnSpPr>
          <p:spPr>
            <a:xfrm>
              <a:off x="5542931" y="2161768"/>
              <a:ext cx="0" cy="1267665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530840" y="2264868"/>
              <a:ext cx="5012091" cy="0"/>
            </a:xfrm>
            <a:prstGeom prst="line">
              <a:avLst/>
            </a:prstGeom>
            <a:ln w="9525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Rectangle 102"/>
            <p:cNvSpPr/>
            <p:nvPr/>
          </p:nvSpPr>
          <p:spPr>
            <a:xfrm>
              <a:off x="2766015" y="1884812"/>
              <a:ext cx="54174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i="1" dirty="0" smtClean="0"/>
                <a:t>t</a:t>
              </a:r>
              <a:r>
                <a:rPr lang="sv-SE" i="1" baseline="-25000" dirty="0" smtClean="0"/>
                <a:t>pd</a:t>
              </a:r>
              <a:endParaRPr lang="sv-SE" i="1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104" name="Straight Connector 103"/>
            <p:cNvCxnSpPr/>
            <p:nvPr/>
          </p:nvCxnSpPr>
          <p:spPr>
            <a:xfrm flipH="1">
              <a:off x="530841" y="2128159"/>
              <a:ext cx="0" cy="1301274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04060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2066394" y="2264868"/>
            <a:ext cx="2673790" cy="369332"/>
            <a:chOff x="2238598" y="2264868"/>
            <a:chExt cx="2896609" cy="369332"/>
          </a:xfrm>
        </p:grpSpPr>
        <p:sp>
          <p:nvSpPr>
            <p:cNvPr id="100" name="Rectangle 99"/>
            <p:cNvSpPr/>
            <p:nvPr/>
          </p:nvSpPr>
          <p:spPr>
            <a:xfrm>
              <a:off x="2238598" y="2264868"/>
              <a:ext cx="70260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sv-SE" b="1" dirty="0" smtClean="0">
                  <a:solidFill>
                    <a:srgbClr val="FF0000"/>
                  </a:solidFill>
                </a:rPr>
                <a:t>X8</a:t>
              </a:r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4093245" y="2264868"/>
              <a:ext cx="1041962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sv-SE" b="1" dirty="0" smtClean="0">
                  <a:solidFill>
                    <a:srgbClr val="FF0000"/>
                  </a:solidFill>
                </a:rPr>
                <a:t>X8</a:t>
              </a:r>
              <a:endParaRPr lang="sv-SE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7839808" y="6356352"/>
            <a:ext cx="675543" cy="365125"/>
          </a:xfrm>
        </p:spPr>
        <p:txBody>
          <a:bodyPr/>
          <a:lstStyle/>
          <a:p>
            <a:pPr algn="r">
              <a:defRPr/>
            </a:pPr>
            <a:r>
              <a:rPr lang="en-US" dirty="0"/>
              <a:t> </a:t>
            </a:r>
            <a:fld id="{1D06C389-8E64-47BC-B2B4-DEC6EC5B69FA}" type="slidenum">
              <a:rPr lang="en-US"/>
              <a:pPr algn="r">
                <a:defRPr/>
              </a:pPr>
              <a:t>5</a:t>
            </a:fld>
            <a:endParaRPr lang="en-US" dirty="0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sv-SE" dirty="0" err="1" smtClean="0"/>
              <a:t>Sklansky</a:t>
            </a:r>
            <a:r>
              <a:rPr lang="en-US" altLang="sv-SE" dirty="0" smtClean="0"/>
              <a:t> Adder Propagation Delay</a:t>
            </a:r>
          </a:p>
        </p:txBody>
      </p:sp>
      <p:sp>
        <p:nvSpPr>
          <p:cNvPr id="1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2"/>
            <a:ext cx="2057400" cy="365125"/>
          </a:xfrm>
        </p:spPr>
        <p:txBody>
          <a:bodyPr/>
          <a:lstStyle/>
          <a:p>
            <a:r>
              <a:rPr lang="sv-SE" smtClean="0"/>
              <a:t>2015</a:t>
            </a:r>
            <a:endParaRPr lang="sv-SE"/>
          </a:p>
        </p:txBody>
      </p:sp>
      <p:sp>
        <p:nvSpPr>
          <p:cNvPr id="67" name="Rectangle 66"/>
          <p:cNvSpPr/>
          <p:nvPr/>
        </p:nvSpPr>
        <p:spPr>
          <a:xfrm>
            <a:off x="326039" y="1318926"/>
            <a:ext cx="84919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Font typeface="Arial" panose="020B0604020202020204" pitchFamily="34" charset="0"/>
              <a:buNone/>
            </a:pPr>
            <a:r>
              <a:rPr lang="en-US" altLang="sv-SE" dirty="0">
                <a:latin typeface="+mn-lt"/>
              </a:rPr>
              <a:t>For starters: concentrate on tree </a:t>
            </a:r>
            <a:r>
              <a:rPr lang="en-US" altLang="sv-SE" dirty="0" smtClean="0">
                <a:latin typeface="+mn-lt"/>
              </a:rPr>
              <a:t>delay, all X4 gates,  </a:t>
            </a:r>
            <a:r>
              <a:rPr lang="en-US" altLang="sv-SE" dirty="0">
                <a:latin typeface="+mn-lt"/>
              </a:rPr>
              <a:t>and neglect the SUM XOR </a:t>
            </a:r>
            <a:r>
              <a:rPr lang="en-US" altLang="sv-SE" dirty="0" smtClean="0">
                <a:latin typeface="+mn-lt"/>
              </a:rPr>
              <a:t>gates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sv-SE" dirty="0" smtClean="0">
                <a:latin typeface="+mn-lt"/>
              </a:rPr>
              <a:t>Note that all stage efforts are different, would equal stage efforts be more efficient?</a:t>
            </a:r>
            <a:endParaRPr lang="en-US" altLang="sv-SE" dirty="0">
              <a:latin typeface="+mn-lt"/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211101" y="3499186"/>
            <a:ext cx="17425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dirty="0" smtClean="0"/>
              <a:t>AO12 gate:</a:t>
            </a:r>
          </a:p>
          <a:p>
            <a:pPr algn="ctr"/>
            <a:r>
              <a:rPr lang="sv-SE" i="1" dirty="0" smtClean="0"/>
              <a:t>p</a:t>
            </a:r>
            <a:r>
              <a:rPr lang="sv-SE" dirty="0" smtClean="0"/>
              <a:t>=7.33, </a:t>
            </a:r>
            <a:r>
              <a:rPr lang="sv-SE" i="1" dirty="0" smtClean="0"/>
              <a:t>g</a:t>
            </a:r>
            <a:r>
              <a:rPr lang="sv-SE" dirty="0" smtClean="0"/>
              <a:t>=0.5</a:t>
            </a:r>
            <a:endParaRPr lang="sv-SE" dirty="0" smtClean="0">
              <a:solidFill>
                <a:schemeClr val="tx1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489173" y="2264868"/>
            <a:ext cx="8165655" cy="3587274"/>
            <a:chOff x="244086" y="2264868"/>
            <a:chExt cx="8165655" cy="358727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244086" y="3020272"/>
              <a:ext cx="650918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Rectangle 18"/>
            <p:cNvSpPr/>
            <p:nvPr/>
          </p:nvSpPr>
          <p:spPr>
            <a:xfrm>
              <a:off x="3621775" y="26111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03350" y="2264868"/>
              <a:ext cx="54174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X4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396534" y="26111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455072" y="26111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1794106" y="26111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cxnSp>
          <p:nvCxnSpPr>
            <p:cNvPr id="15" name="Straight Connector 14"/>
            <p:cNvCxnSpPr>
              <a:cxnSpLocks noChangeAspect="1"/>
            </p:cNvCxnSpPr>
            <p:nvPr/>
          </p:nvCxnSpPr>
          <p:spPr>
            <a:xfrm>
              <a:off x="1316844" y="3016134"/>
              <a:ext cx="731077" cy="81561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1601287" y="3336502"/>
              <a:ext cx="1094283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Rectangle 57"/>
            <p:cNvSpPr/>
            <p:nvPr/>
          </p:nvSpPr>
          <p:spPr>
            <a:xfrm>
              <a:off x="2356814" y="32207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2075460" y="29159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cxnSp>
          <p:nvCxnSpPr>
            <p:cNvPr id="69" name="Straight Connector 68"/>
            <p:cNvCxnSpPr/>
            <p:nvPr/>
          </p:nvCxnSpPr>
          <p:spPr>
            <a:xfrm>
              <a:off x="1872159" y="3640677"/>
              <a:ext cx="1094283" cy="0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>
              <a:cxnSpLocks noChangeAspect="1"/>
            </p:cNvCxnSpPr>
            <p:nvPr/>
          </p:nvCxnSpPr>
          <p:spPr>
            <a:xfrm>
              <a:off x="3106171" y="3016614"/>
              <a:ext cx="1262769" cy="140009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4" name="Group 53"/>
            <p:cNvGrpSpPr/>
            <p:nvPr/>
          </p:nvGrpSpPr>
          <p:grpSpPr>
            <a:xfrm>
              <a:off x="3392388" y="2900220"/>
              <a:ext cx="1260313" cy="818322"/>
              <a:chOff x="3567917" y="2900220"/>
              <a:chExt cx="1365339" cy="818322"/>
            </a:xfrm>
          </p:grpSpPr>
          <p:cxnSp>
            <p:nvCxnSpPr>
              <p:cNvPr id="75" name="Straight Connector 74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6" name="Rectangle 75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73" name="Rectangle 72"/>
            <p:cNvSpPr/>
            <p:nvPr/>
          </p:nvSpPr>
          <p:spPr>
            <a:xfrm>
              <a:off x="2356814" y="32207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bg1">
                      <a:lumMod val="50000"/>
                    </a:schemeClr>
                  </a:solidFill>
                </a:rPr>
                <a:t>XOR2</a:t>
              </a:r>
              <a:endParaRPr lang="sv-SE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grpSp>
          <p:nvGrpSpPr>
            <p:cNvPr id="85" name="Group 84"/>
            <p:cNvGrpSpPr/>
            <p:nvPr/>
          </p:nvGrpSpPr>
          <p:grpSpPr>
            <a:xfrm>
              <a:off x="3665385" y="3205020"/>
              <a:ext cx="1260313" cy="818322"/>
              <a:chOff x="3567917" y="2900220"/>
              <a:chExt cx="1365339" cy="818322"/>
            </a:xfrm>
          </p:grpSpPr>
          <p:cxnSp>
            <p:nvCxnSpPr>
              <p:cNvPr id="86" name="Straight Connector 85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7" name="Rectangle 86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91" name="Group 90"/>
            <p:cNvGrpSpPr/>
            <p:nvPr/>
          </p:nvGrpSpPr>
          <p:grpSpPr>
            <a:xfrm>
              <a:off x="3930025" y="3509820"/>
              <a:ext cx="1260313" cy="818322"/>
              <a:chOff x="3567917" y="2900220"/>
              <a:chExt cx="1365339" cy="818322"/>
            </a:xfrm>
          </p:grpSpPr>
          <p:cxnSp>
            <p:nvCxnSpPr>
              <p:cNvPr id="92" name="Straight Connector 91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3" name="Rectangle 92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97" name="Group 96"/>
            <p:cNvGrpSpPr/>
            <p:nvPr/>
          </p:nvGrpSpPr>
          <p:grpSpPr>
            <a:xfrm>
              <a:off x="4204797" y="3814620"/>
              <a:ext cx="1266895" cy="818322"/>
              <a:chOff x="3560786" y="2900220"/>
              <a:chExt cx="1372470" cy="818322"/>
            </a:xfrm>
          </p:grpSpPr>
          <p:cxnSp>
            <p:nvCxnSpPr>
              <p:cNvPr id="98" name="Straight Connector 97"/>
              <p:cNvCxnSpPr/>
              <p:nvPr/>
            </p:nvCxnSpPr>
            <p:spPr>
              <a:xfrm>
                <a:off x="3560786" y="3320811"/>
                <a:ext cx="1185473" cy="0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9" name="Rectangle 98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bg1">
                        <a:lumMod val="50000"/>
                      </a:schemeClr>
                    </a:solidFill>
                  </a:rPr>
                  <a:t>XOR2</a:t>
                </a:r>
                <a:endParaRPr lang="sv-SE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</p:grpSp>
        <p:cxnSp>
          <p:nvCxnSpPr>
            <p:cNvPr id="106" name="Straight Connector 105"/>
            <p:cNvCxnSpPr>
              <a:cxnSpLocks noChangeAspect="1"/>
            </p:cNvCxnSpPr>
            <p:nvPr/>
          </p:nvCxnSpPr>
          <p:spPr>
            <a:xfrm>
              <a:off x="4950455" y="3016607"/>
              <a:ext cx="2326154" cy="259512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7" name="Group 106"/>
            <p:cNvGrpSpPr/>
            <p:nvPr/>
          </p:nvGrpSpPr>
          <p:grpSpPr>
            <a:xfrm>
              <a:off x="5219960" y="2900220"/>
              <a:ext cx="1260313" cy="818322"/>
              <a:chOff x="3567917" y="2900220"/>
              <a:chExt cx="1365339" cy="818322"/>
            </a:xfrm>
          </p:grpSpPr>
          <p:cxnSp>
            <p:nvCxnSpPr>
              <p:cNvPr id="108" name="Straight Connector 107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9" name="Rectangle 108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10" name="Group 109"/>
            <p:cNvGrpSpPr/>
            <p:nvPr/>
          </p:nvGrpSpPr>
          <p:grpSpPr>
            <a:xfrm>
              <a:off x="5492957" y="3205020"/>
              <a:ext cx="1260313" cy="818322"/>
              <a:chOff x="3567917" y="2900220"/>
              <a:chExt cx="1365339" cy="818322"/>
            </a:xfrm>
          </p:grpSpPr>
          <p:cxnSp>
            <p:nvCxnSpPr>
              <p:cNvPr id="111" name="Straight Connector 110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2" name="Rectangle 111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13" name="Group 112"/>
            <p:cNvGrpSpPr/>
            <p:nvPr/>
          </p:nvGrpSpPr>
          <p:grpSpPr>
            <a:xfrm>
              <a:off x="5774311" y="3509820"/>
              <a:ext cx="1260313" cy="818322"/>
              <a:chOff x="3567917" y="2900220"/>
              <a:chExt cx="1365339" cy="818322"/>
            </a:xfrm>
          </p:grpSpPr>
          <p:cxnSp>
            <p:nvCxnSpPr>
              <p:cNvPr id="114" name="Straight Connector 113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5" name="Rectangle 114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16" name="Group 115"/>
            <p:cNvGrpSpPr/>
            <p:nvPr/>
          </p:nvGrpSpPr>
          <p:grpSpPr>
            <a:xfrm>
              <a:off x="6040726" y="3814620"/>
              <a:ext cx="1275252" cy="818322"/>
              <a:chOff x="3551733" y="2900220"/>
              <a:chExt cx="1381523" cy="818322"/>
            </a:xfrm>
          </p:grpSpPr>
          <p:cxnSp>
            <p:nvCxnSpPr>
              <p:cNvPr id="117" name="Straight Connector 116"/>
              <p:cNvCxnSpPr/>
              <p:nvPr/>
            </p:nvCxnSpPr>
            <p:spPr>
              <a:xfrm>
                <a:off x="3551733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8" name="Rectangle 117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19" name="Group 118"/>
            <p:cNvGrpSpPr/>
            <p:nvPr/>
          </p:nvGrpSpPr>
          <p:grpSpPr>
            <a:xfrm>
              <a:off x="6315917" y="4119420"/>
              <a:ext cx="1281414" cy="818322"/>
              <a:chOff x="3545057" y="2900220"/>
              <a:chExt cx="1388199" cy="818322"/>
            </a:xfrm>
          </p:grpSpPr>
          <p:cxnSp>
            <p:nvCxnSpPr>
              <p:cNvPr id="120" name="Straight Connector 119"/>
              <p:cNvCxnSpPr/>
              <p:nvPr/>
            </p:nvCxnSpPr>
            <p:spPr>
              <a:xfrm>
                <a:off x="354505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1" name="Rectangle 120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56" name="Group 155"/>
            <p:cNvGrpSpPr/>
            <p:nvPr/>
          </p:nvGrpSpPr>
          <p:grpSpPr>
            <a:xfrm>
              <a:off x="6597271" y="4424220"/>
              <a:ext cx="1281414" cy="818322"/>
              <a:chOff x="3545057" y="2900220"/>
              <a:chExt cx="1388199" cy="818322"/>
            </a:xfrm>
          </p:grpSpPr>
          <p:cxnSp>
            <p:nvCxnSpPr>
              <p:cNvPr id="157" name="Straight Connector 156"/>
              <p:cNvCxnSpPr/>
              <p:nvPr/>
            </p:nvCxnSpPr>
            <p:spPr>
              <a:xfrm>
                <a:off x="354505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8" name="Rectangle 157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53" name="Group 152"/>
            <p:cNvGrpSpPr/>
            <p:nvPr/>
          </p:nvGrpSpPr>
          <p:grpSpPr>
            <a:xfrm>
              <a:off x="6868074" y="4729020"/>
              <a:ext cx="1281414" cy="818322"/>
              <a:chOff x="3545057" y="2900220"/>
              <a:chExt cx="1388199" cy="818322"/>
            </a:xfrm>
          </p:grpSpPr>
          <p:cxnSp>
            <p:nvCxnSpPr>
              <p:cNvPr id="154" name="Straight Connector 153"/>
              <p:cNvCxnSpPr/>
              <p:nvPr/>
            </p:nvCxnSpPr>
            <p:spPr>
              <a:xfrm>
                <a:off x="354505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5" name="Rectangle 154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65" name="Group 164"/>
            <p:cNvGrpSpPr/>
            <p:nvPr/>
          </p:nvGrpSpPr>
          <p:grpSpPr>
            <a:xfrm>
              <a:off x="7128327" y="5033820"/>
              <a:ext cx="1281414" cy="818322"/>
              <a:chOff x="3545057" y="2900220"/>
              <a:chExt cx="1388199" cy="818322"/>
            </a:xfrm>
          </p:grpSpPr>
          <p:cxnSp>
            <p:nvCxnSpPr>
              <p:cNvPr id="166" name="Straight Connector 165"/>
              <p:cNvCxnSpPr/>
              <p:nvPr/>
            </p:nvCxnSpPr>
            <p:spPr>
              <a:xfrm>
                <a:off x="3545057" y="3320811"/>
                <a:ext cx="1185473" cy="0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7" name="Rectangle 166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bg1">
                        <a:lumMod val="50000"/>
                      </a:schemeClr>
                    </a:solidFill>
                  </a:rPr>
                  <a:t>XOR2</a:t>
                </a:r>
                <a:endParaRPr lang="sv-SE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</p:grpSp>
        <p:sp>
          <p:nvSpPr>
            <p:cNvPr id="173" name="Rectangle 172"/>
            <p:cNvSpPr/>
            <p:nvPr/>
          </p:nvSpPr>
          <p:spPr>
            <a:xfrm>
              <a:off x="5523077" y="2264868"/>
              <a:ext cx="54174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X4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1863802" y="3826745"/>
              <a:ext cx="54174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b</a:t>
              </a:r>
              <a:r>
                <a:rPr lang="sv-SE" baseline="-25000" dirty="0" smtClean="0"/>
                <a:t>1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4145126" y="4398548"/>
              <a:ext cx="54174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b</a:t>
              </a:r>
              <a:r>
                <a:rPr lang="sv-SE" baseline="-25000" dirty="0"/>
                <a:t>2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83" name="Footer Placeholder 4"/>
          <p:cNvSpPr txBox="1">
            <a:spLocks/>
          </p:cNvSpPr>
          <p:nvPr/>
        </p:nvSpPr>
        <p:spPr>
          <a:xfrm>
            <a:off x="3028951" y="6356352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sv-S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Integrated Circuit Design - Adder wrap up</a:t>
            </a:r>
            <a:endParaRPr lang="sv-SE" dirty="0"/>
          </a:p>
        </p:txBody>
      </p:sp>
      <p:sp>
        <p:nvSpPr>
          <p:cNvPr id="96" name="Rectangle 95"/>
          <p:cNvSpPr/>
          <p:nvPr/>
        </p:nvSpPr>
        <p:spPr>
          <a:xfrm>
            <a:off x="3389858" y="5096302"/>
            <a:ext cx="302758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dirty="0" err="1" smtClean="0">
                <a:latin typeface="+mn-lt"/>
              </a:rPr>
              <a:t>Rewrite</a:t>
            </a:r>
            <a:r>
              <a:rPr lang="sv-SE" dirty="0" smtClean="0">
                <a:latin typeface="+mn-lt"/>
              </a:rPr>
              <a:t> </a:t>
            </a:r>
            <a:r>
              <a:rPr lang="sv-SE" dirty="0" err="1" smtClean="0">
                <a:latin typeface="+mn-lt"/>
              </a:rPr>
              <a:t>delay</a:t>
            </a:r>
            <a:r>
              <a:rPr lang="sv-SE" dirty="0" smtClean="0">
                <a:latin typeface="+mn-lt"/>
              </a:rPr>
              <a:t> </a:t>
            </a:r>
            <a:r>
              <a:rPr lang="sv-SE" dirty="0" err="1" smtClean="0">
                <a:latin typeface="+mn-lt"/>
              </a:rPr>
              <a:t>formula</a:t>
            </a:r>
            <a:endParaRPr lang="sv-SE" dirty="0" smtClean="0">
              <a:solidFill>
                <a:schemeClr val="tx1"/>
              </a:solidFill>
              <a:latin typeface="+mn-lt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4024378"/>
              </p:ext>
            </p:extLst>
          </p:nvPr>
        </p:nvGraphicFramePr>
        <p:xfrm>
          <a:off x="1566418" y="2586038"/>
          <a:ext cx="163512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970" name="Equation" r:id="rId4" imgW="152334" imgH="228501" progId="Equation.DSMT4">
                  <p:embed/>
                </p:oleObj>
              </mc:Choice>
              <mc:Fallback>
                <p:oleObj name="Equation" r:id="rId4" imgW="152334" imgH="228501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6418" y="2586038"/>
                        <a:ext cx="163512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1881026"/>
              </p:ext>
            </p:extLst>
          </p:nvPr>
        </p:nvGraphicFramePr>
        <p:xfrm>
          <a:off x="3249168" y="2601913"/>
          <a:ext cx="192087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971" name="Equation" r:id="rId6" imgW="177646" imgH="228402" progId="Equation.DSMT4">
                  <p:embed/>
                </p:oleObj>
              </mc:Choice>
              <mc:Fallback>
                <p:oleObj name="Equation" r:id="rId6" imgW="177646" imgH="22840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9168" y="2601913"/>
                        <a:ext cx="192087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8670911"/>
              </p:ext>
            </p:extLst>
          </p:nvPr>
        </p:nvGraphicFramePr>
        <p:xfrm>
          <a:off x="5011293" y="2620963"/>
          <a:ext cx="1778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972" name="Equation" r:id="rId8" imgW="165028" imgH="228501" progId="Equation.DSMT4">
                  <p:embed/>
                </p:oleObj>
              </mc:Choice>
              <mc:Fallback>
                <p:oleObj name="Equation" r:id="rId8" imgW="165028" imgH="228501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1293" y="2620963"/>
                        <a:ext cx="1778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" name="Object 7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671432"/>
              </p:ext>
            </p:extLst>
          </p:nvPr>
        </p:nvGraphicFramePr>
        <p:xfrm>
          <a:off x="262798" y="4511957"/>
          <a:ext cx="3409950" cy="109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973" name="Equation" r:id="rId10" imgW="2197080" imgH="647640" progId="Equation.DSMT4">
                  <p:embed/>
                </p:oleObj>
              </mc:Choice>
              <mc:Fallback>
                <p:oleObj name="Equation" r:id="rId10" imgW="2197080" imgH="647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98" y="4511957"/>
                        <a:ext cx="3409950" cy="1095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4" name="Group 83"/>
          <p:cNvGrpSpPr/>
          <p:nvPr/>
        </p:nvGrpSpPr>
        <p:grpSpPr>
          <a:xfrm>
            <a:off x="2566202" y="5434514"/>
            <a:ext cx="4296856" cy="746152"/>
            <a:chOff x="2780052" y="5434514"/>
            <a:chExt cx="4654927" cy="746152"/>
          </a:xfrm>
        </p:grpSpPr>
        <p:sp>
          <p:nvSpPr>
            <p:cNvPr id="88" name="Rectangle 87"/>
            <p:cNvSpPr/>
            <p:nvPr/>
          </p:nvSpPr>
          <p:spPr>
            <a:xfrm>
              <a:off x="2780052" y="5611735"/>
              <a:ext cx="586886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i="1" dirty="0"/>
                <a:t>f</a:t>
              </a:r>
              <a:r>
                <a:rPr lang="sv-SE" dirty="0" smtClean="0"/>
                <a:t>=2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sp>
          <p:nvSpPr>
            <p:cNvPr id="90" name="Rectangle 89"/>
            <p:cNvSpPr/>
            <p:nvPr/>
          </p:nvSpPr>
          <p:spPr>
            <a:xfrm>
              <a:off x="3767667" y="5434514"/>
              <a:ext cx="3667312" cy="74615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graphicFrame>
          <p:nvGraphicFramePr>
            <p:cNvPr id="94" name="Object 9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71588601"/>
                </p:ext>
              </p:extLst>
            </p:nvPr>
          </p:nvGraphicFramePr>
          <p:xfrm>
            <a:off x="3932056" y="5573621"/>
            <a:ext cx="3309937" cy="4286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5974" name="Equation" r:id="rId12" imgW="1968480" imgH="253800" progId="Equation.DSMT4">
                    <p:embed/>
                  </p:oleObj>
                </mc:Choice>
                <mc:Fallback>
                  <p:oleObj name="Equation" r:id="rId12" imgW="1968480" imgH="2538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32056" y="5573621"/>
                          <a:ext cx="3309937" cy="428625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9" name="Right Arrow 88"/>
            <p:cNvSpPr/>
            <p:nvPr/>
          </p:nvSpPr>
          <p:spPr>
            <a:xfrm>
              <a:off x="3378333" y="5594294"/>
              <a:ext cx="395863" cy="43386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530840" y="1884812"/>
            <a:ext cx="5012091" cy="1544621"/>
            <a:chOff x="530840" y="1884812"/>
            <a:chExt cx="5012091" cy="1544621"/>
          </a:xfrm>
        </p:grpSpPr>
        <p:cxnSp>
          <p:nvCxnSpPr>
            <p:cNvPr id="103" name="Straight Connector 102"/>
            <p:cNvCxnSpPr/>
            <p:nvPr/>
          </p:nvCxnSpPr>
          <p:spPr>
            <a:xfrm>
              <a:off x="5542931" y="2161768"/>
              <a:ext cx="0" cy="1267665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>
              <a:off x="530840" y="2264868"/>
              <a:ext cx="5012091" cy="0"/>
            </a:xfrm>
            <a:prstGeom prst="line">
              <a:avLst/>
            </a:prstGeom>
            <a:ln w="9525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Rectangle 104"/>
            <p:cNvSpPr/>
            <p:nvPr/>
          </p:nvSpPr>
          <p:spPr>
            <a:xfrm>
              <a:off x="2766015" y="1884812"/>
              <a:ext cx="54174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i="1" dirty="0" smtClean="0"/>
                <a:t>t</a:t>
              </a:r>
              <a:r>
                <a:rPr lang="sv-SE" i="1" baseline="-25000" dirty="0" smtClean="0"/>
                <a:t>pd</a:t>
              </a:r>
              <a:endParaRPr lang="sv-SE" i="1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122" name="Straight Connector 121"/>
            <p:cNvCxnSpPr/>
            <p:nvPr/>
          </p:nvCxnSpPr>
          <p:spPr>
            <a:xfrm flipH="1">
              <a:off x="530841" y="2128159"/>
              <a:ext cx="0" cy="1301274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15147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2066394" y="2264868"/>
            <a:ext cx="2673790" cy="369332"/>
            <a:chOff x="2238598" y="2264868"/>
            <a:chExt cx="2896609" cy="369332"/>
          </a:xfrm>
        </p:grpSpPr>
        <p:sp>
          <p:nvSpPr>
            <p:cNvPr id="100" name="Rectangle 99"/>
            <p:cNvSpPr/>
            <p:nvPr/>
          </p:nvSpPr>
          <p:spPr>
            <a:xfrm>
              <a:off x="2238598" y="2264868"/>
              <a:ext cx="70260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X8</a:t>
              </a:r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4093245" y="2264868"/>
              <a:ext cx="1041962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X8</a:t>
              </a:r>
              <a:endParaRPr lang="sv-SE" dirty="0"/>
            </a:p>
          </p:txBody>
        </p:sp>
      </p:grp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7839808" y="6356352"/>
            <a:ext cx="675543" cy="365125"/>
          </a:xfrm>
        </p:spPr>
        <p:txBody>
          <a:bodyPr/>
          <a:lstStyle/>
          <a:p>
            <a:pPr algn="r">
              <a:defRPr/>
            </a:pPr>
            <a:r>
              <a:rPr lang="en-US" dirty="0"/>
              <a:t> </a:t>
            </a:r>
            <a:fld id="{1D06C389-8E64-47BC-B2B4-DEC6EC5B69FA}" type="slidenum">
              <a:rPr lang="en-US"/>
              <a:pPr algn="r">
                <a:defRPr/>
              </a:pPr>
              <a:t>6</a:t>
            </a:fld>
            <a:endParaRPr lang="en-US" dirty="0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sv-SE" dirty="0" err="1" smtClean="0"/>
              <a:t>Sklansky</a:t>
            </a:r>
            <a:r>
              <a:rPr lang="en-US" altLang="sv-SE" dirty="0" smtClean="0"/>
              <a:t> Adder Propagation Delay</a:t>
            </a:r>
          </a:p>
        </p:txBody>
      </p:sp>
      <p:sp>
        <p:nvSpPr>
          <p:cNvPr id="1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2"/>
            <a:ext cx="2057400" cy="365125"/>
          </a:xfrm>
        </p:spPr>
        <p:txBody>
          <a:bodyPr/>
          <a:lstStyle/>
          <a:p>
            <a:r>
              <a:rPr lang="sv-SE" smtClean="0"/>
              <a:t>2015</a:t>
            </a:r>
            <a:endParaRPr lang="sv-SE"/>
          </a:p>
        </p:txBody>
      </p:sp>
      <p:sp>
        <p:nvSpPr>
          <p:cNvPr id="67" name="Rectangle 66"/>
          <p:cNvSpPr/>
          <p:nvPr/>
        </p:nvSpPr>
        <p:spPr>
          <a:xfrm>
            <a:off x="326039" y="1318926"/>
            <a:ext cx="84919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Font typeface="Arial" panose="020B0604020202020204" pitchFamily="34" charset="0"/>
              <a:buNone/>
            </a:pPr>
            <a:r>
              <a:rPr lang="en-US" altLang="sv-SE" dirty="0" smtClean="0">
                <a:latin typeface="+mn-lt"/>
              </a:rPr>
              <a:t>Now, consider also the SUM XOR gates!</a:t>
            </a:r>
            <a:endParaRPr lang="en-US" altLang="sv-SE" dirty="0">
              <a:latin typeface="+mn-lt"/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211101" y="3499186"/>
            <a:ext cx="17425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dirty="0" smtClean="0"/>
              <a:t>AO12 gate:</a:t>
            </a:r>
          </a:p>
          <a:p>
            <a:pPr algn="ctr"/>
            <a:r>
              <a:rPr lang="sv-SE" i="1" dirty="0" smtClean="0"/>
              <a:t>p</a:t>
            </a:r>
            <a:r>
              <a:rPr lang="sv-SE" dirty="0" smtClean="0"/>
              <a:t>=7.33, </a:t>
            </a:r>
            <a:r>
              <a:rPr lang="sv-SE" i="1" dirty="0" smtClean="0"/>
              <a:t>g</a:t>
            </a:r>
            <a:r>
              <a:rPr lang="sv-SE" dirty="0" smtClean="0"/>
              <a:t>=0.5</a:t>
            </a:r>
            <a:endParaRPr lang="sv-SE" dirty="0" smtClean="0">
              <a:solidFill>
                <a:schemeClr val="tx1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489173" y="2264868"/>
            <a:ext cx="8165655" cy="3587274"/>
            <a:chOff x="244086" y="2264868"/>
            <a:chExt cx="8165655" cy="358727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244086" y="3020272"/>
              <a:ext cx="650918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Rectangle 18"/>
            <p:cNvSpPr/>
            <p:nvPr/>
          </p:nvSpPr>
          <p:spPr>
            <a:xfrm>
              <a:off x="3621775" y="26111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03350" y="2264868"/>
              <a:ext cx="54174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X4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396534" y="26111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455072" y="26111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1794106" y="26111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cxnSp>
          <p:nvCxnSpPr>
            <p:cNvPr id="15" name="Straight Connector 14"/>
            <p:cNvCxnSpPr>
              <a:cxnSpLocks noChangeAspect="1"/>
            </p:cNvCxnSpPr>
            <p:nvPr/>
          </p:nvCxnSpPr>
          <p:spPr>
            <a:xfrm>
              <a:off x="1316844" y="3016134"/>
              <a:ext cx="731077" cy="81561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1601287" y="3336502"/>
              <a:ext cx="1094283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Rectangle 57"/>
            <p:cNvSpPr/>
            <p:nvPr/>
          </p:nvSpPr>
          <p:spPr>
            <a:xfrm>
              <a:off x="2356814" y="32207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2075460" y="29159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cxnSp>
          <p:nvCxnSpPr>
            <p:cNvPr id="69" name="Straight Connector 68"/>
            <p:cNvCxnSpPr/>
            <p:nvPr/>
          </p:nvCxnSpPr>
          <p:spPr>
            <a:xfrm>
              <a:off x="1872159" y="3640677"/>
              <a:ext cx="1094283" cy="0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>
              <a:cxnSpLocks noChangeAspect="1"/>
            </p:cNvCxnSpPr>
            <p:nvPr/>
          </p:nvCxnSpPr>
          <p:spPr>
            <a:xfrm>
              <a:off x="3106171" y="3016614"/>
              <a:ext cx="1262769" cy="140009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4" name="Group 53"/>
            <p:cNvGrpSpPr/>
            <p:nvPr/>
          </p:nvGrpSpPr>
          <p:grpSpPr>
            <a:xfrm>
              <a:off x="3392388" y="2900220"/>
              <a:ext cx="1260313" cy="818322"/>
              <a:chOff x="3567917" y="2900220"/>
              <a:chExt cx="1365339" cy="818322"/>
            </a:xfrm>
          </p:grpSpPr>
          <p:cxnSp>
            <p:nvCxnSpPr>
              <p:cNvPr id="75" name="Straight Connector 74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6" name="Rectangle 75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73" name="Rectangle 72"/>
            <p:cNvSpPr/>
            <p:nvPr/>
          </p:nvSpPr>
          <p:spPr>
            <a:xfrm>
              <a:off x="2356814" y="3220711"/>
              <a:ext cx="755374" cy="818322"/>
            </a:xfrm>
            <a:prstGeom prst="rect">
              <a:avLst/>
            </a:prstGeom>
            <a:solidFill>
              <a:srgbClr val="A6A6A6"/>
            </a:solidFill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XOR2</a:t>
              </a:r>
            </a:p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X4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grpSp>
          <p:nvGrpSpPr>
            <p:cNvPr id="85" name="Group 84"/>
            <p:cNvGrpSpPr/>
            <p:nvPr/>
          </p:nvGrpSpPr>
          <p:grpSpPr>
            <a:xfrm>
              <a:off x="3665385" y="3205020"/>
              <a:ext cx="1260313" cy="818322"/>
              <a:chOff x="3567917" y="2900220"/>
              <a:chExt cx="1365339" cy="818322"/>
            </a:xfrm>
          </p:grpSpPr>
          <p:cxnSp>
            <p:nvCxnSpPr>
              <p:cNvPr id="86" name="Straight Connector 85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7" name="Rectangle 86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91" name="Group 90"/>
            <p:cNvGrpSpPr/>
            <p:nvPr/>
          </p:nvGrpSpPr>
          <p:grpSpPr>
            <a:xfrm>
              <a:off x="3930025" y="3509820"/>
              <a:ext cx="1260313" cy="818322"/>
              <a:chOff x="3567917" y="2900220"/>
              <a:chExt cx="1365339" cy="818322"/>
            </a:xfrm>
          </p:grpSpPr>
          <p:cxnSp>
            <p:nvCxnSpPr>
              <p:cNvPr id="92" name="Straight Connector 91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3" name="Rectangle 92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97" name="Group 96"/>
            <p:cNvGrpSpPr/>
            <p:nvPr/>
          </p:nvGrpSpPr>
          <p:grpSpPr>
            <a:xfrm>
              <a:off x="4204797" y="3814620"/>
              <a:ext cx="1266895" cy="818322"/>
              <a:chOff x="3560786" y="2900220"/>
              <a:chExt cx="1372470" cy="818322"/>
            </a:xfrm>
          </p:grpSpPr>
          <p:cxnSp>
            <p:nvCxnSpPr>
              <p:cNvPr id="98" name="Straight Connector 97"/>
              <p:cNvCxnSpPr/>
              <p:nvPr/>
            </p:nvCxnSpPr>
            <p:spPr>
              <a:xfrm>
                <a:off x="3560786" y="3320811"/>
                <a:ext cx="1185473" cy="0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9" name="Rectangle 98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rgbClr val="A6A6A6"/>
              </a:solidFill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XOR2</a:t>
                </a:r>
              </a:p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X4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cxnSp>
          <p:nvCxnSpPr>
            <p:cNvPr id="106" name="Straight Connector 105"/>
            <p:cNvCxnSpPr>
              <a:cxnSpLocks noChangeAspect="1"/>
            </p:cNvCxnSpPr>
            <p:nvPr/>
          </p:nvCxnSpPr>
          <p:spPr>
            <a:xfrm>
              <a:off x="4950455" y="3016607"/>
              <a:ext cx="2326154" cy="259512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7" name="Group 106"/>
            <p:cNvGrpSpPr/>
            <p:nvPr/>
          </p:nvGrpSpPr>
          <p:grpSpPr>
            <a:xfrm>
              <a:off x="5219960" y="2900220"/>
              <a:ext cx="1260313" cy="818322"/>
              <a:chOff x="3567917" y="2900220"/>
              <a:chExt cx="1365339" cy="818322"/>
            </a:xfrm>
          </p:grpSpPr>
          <p:cxnSp>
            <p:nvCxnSpPr>
              <p:cNvPr id="108" name="Straight Connector 107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9" name="Rectangle 108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10" name="Group 109"/>
            <p:cNvGrpSpPr/>
            <p:nvPr/>
          </p:nvGrpSpPr>
          <p:grpSpPr>
            <a:xfrm>
              <a:off x="5492957" y="3205020"/>
              <a:ext cx="1260313" cy="818322"/>
              <a:chOff x="3567917" y="2900220"/>
              <a:chExt cx="1365339" cy="818322"/>
            </a:xfrm>
          </p:grpSpPr>
          <p:cxnSp>
            <p:nvCxnSpPr>
              <p:cNvPr id="111" name="Straight Connector 110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2" name="Rectangle 111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13" name="Group 112"/>
            <p:cNvGrpSpPr/>
            <p:nvPr/>
          </p:nvGrpSpPr>
          <p:grpSpPr>
            <a:xfrm>
              <a:off x="5774311" y="3509820"/>
              <a:ext cx="1260313" cy="818322"/>
              <a:chOff x="3567917" y="2900220"/>
              <a:chExt cx="1365339" cy="818322"/>
            </a:xfrm>
          </p:grpSpPr>
          <p:cxnSp>
            <p:nvCxnSpPr>
              <p:cNvPr id="114" name="Straight Connector 113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5" name="Rectangle 114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16" name="Group 115"/>
            <p:cNvGrpSpPr/>
            <p:nvPr/>
          </p:nvGrpSpPr>
          <p:grpSpPr>
            <a:xfrm>
              <a:off x="6040726" y="3814620"/>
              <a:ext cx="1275252" cy="818322"/>
              <a:chOff x="3551733" y="2900220"/>
              <a:chExt cx="1381523" cy="818322"/>
            </a:xfrm>
          </p:grpSpPr>
          <p:cxnSp>
            <p:nvCxnSpPr>
              <p:cNvPr id="117" name="Straight Connector 116"/>
              <p:cNvCxnSpPr/>
              <p:nvPr/>
            </p:nvCxnSpPr>
            <p:spPr>
              <a:xfrm>
                <a:off x="3551733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8" name="Rectangle 117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19" name="Group 118"/>
            <p:cNvGrpSpPr/>
            <p:nvPr/>
          </p:nvGrpSpPr>
          <p:grpSpPr>
            <a:xfrm>
              <a:off x="6315917" y="4119420"/>
              <a:ext cx="1281414" cy="818322"/>
              <a:chOff x="3545057" y="2900220"/>
              <a:chExt cx="1388199" cy="818322"/>
            </a:xfrm>
          </p:grpSpPr>
          <p:cxnSp>
            <p:nvCxnSpPr>
              <p:cNvPr id="120" name="Straight Connector 119"/>
              <p:cNvCxnSpPr/>
              <p:nvPr/>
            </p:nvCxnSpPr>
            <p:spPr>
              <a:xfrm>
                <a:off x="354505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1" name="Rectangle 120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56" name="Group 155"/>
            <p:cNvGrpSpPr/>
            <p:nvPr/>
          </p:nvGrpSpPr>
          <p:grpSpPr>
            <a:xfrm>
              <a:off x="6597271" y="4424220"/>
              <a:ext cx="1281414" cy="818322"/>
              <a:chOff x="3545057" y="2900220"/>
              <a:chExt cx="1388199" cy="818322"/>
            </a:xfrm>
          </p:grpSpPr>
          <p:cxnSp>
            <p:nvCxnSpPr>
              <p:cNvPr id="157" name="Straight Connector 156"/>
              <p:cNvCxnSpPr/>
              <p:nvPr/>
            </p:nvCxnSpPr>
            <p:spPr>
              <a:xfrm>
                <a:off x="354505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8" name="Rectangle 157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53" name="Group 152"/>
            <p:cNvGrpSpPr/>
            <p:nvPr/>
          </p:nvGrpSpPr>
          <p:grpSpPr>
            <a:xfrm>
              <a:off x="6868074" y="4729020"/>
              <a:ext cx="1281414" cy="818322"/>
              <a:chOff x="3545057" y="2900220"/>
              <a:chExt cx="1388199" cy="818322"/>
            </a:xfrm>
          </p:grpSpPr>
          <p:cxnSp>
            <p:nvCxnSpPr>
              <p:cNvPr id="154" name="Straight Connector 153"/>
              <p:cNvCxnSpPr/>
              <p:nvPr/>
            </p:nvCxnSpPr>
            <p:spPr>
              <a:xfrm>
                <a:off x="354505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5" name="Rectangle 154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65" name="Group 164"/>
            <p:cNvGrpSpPr/>
            <p:nvPr/>
          </p:nvGrpSpPr>
          <p:grpSpPr>
            <a:xfrm>
              <a:off x="7128327" y="5033820"/>
              <a:ext cx="1281414" cy="818322"/>
              <a:chOff x="3545057" y="2900220"/>
              <a:chExt cx="1388199" cy="818322"/>
            </a:xfrm>
          </p:grpSpPr>
          <p:cxnSp>
            <p:nvCxnSpPr>
              <p:cNvPr id="166" name="Straight Connector 165"/>
              <p:cNvCxnSpPr/>
              <p:nvPr/>
            </p:nvCxnSpPr>
            <p:spPr>
              <a:xfrm>
                <a:off x="3545057" y="3320811"/>
                <a:ext cx="1185473" cy="0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7" name="Rectangle 166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rgbClr val="A6A6A6"/>
              </a:solidFill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XOR2</a:t>
                </a:r>
              </a:p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X4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73" name="Rectangle 172"/>
            <p:cNvSpPr/>
            <p:nvPr/>
          </p:nvSpPr>
          <p:spPr>
            <a:xfrm>
              <a:off x="5523077" y="2264868"/>
              <a:ext cx="54174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X4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1863802" y="3826745"/>
              <a:ext cx="54174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b</a:t>
              </a:r>
              <a:r>
                <a:rPr lang="sv-SE" baseline="-25000" dirty="0" smtClean="0"/>
                <a:t>1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4145126" y="4398548"/>
              <a:ext cx="54174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b</a:t>
              </a:r>
              <a:r>
                <a:rPr lang="sv-SE" baseline="-25000" dirty="0"/>
                <a:t>2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83" name="Footer Placeholder 4"/>
          <p:cNvSpPr txBox="1">
            <a:spLocks/>
          </p:cNvSpPr>
          <p:nvPr/>
        </p:nvSpPr>
        <p:spPr>
          <a:xfrm>
            <a:off x="3028951" y="6356352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sv-S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Integrated Circuit Design - Adder wrap up</a:t>
            </a:r>
            <a:endParaRPr lang="sv-SE" dirty="0"/>
          </a:p>
        </p:txBody>
      </p:sp>
      <p:sp>
        <p:nvSpPr>
          <p:cNvPr id="96" name="Rectangle 95"/>
          <p:cNvSpPr/>
          <p:nvPr/>
        </p:nvSpPr>
        <p:spPr>
          <a:xfrm>
            <a:off x="576000" y="4644000"/>
            <a:ext cx="403222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dirty="0" smtClean="0">
                <a:latin typeface="+mn-lt"/>
              </a:rPr>
              <a:t>Rewrite delay formula on original form</a:t>
            </a:r>
            <a:endParaRPr lang="sv-SE" dirty="0" smtClean="0">
              <a:solidFill>
                <a:schemeClr val="tx1"/>
              </a:solidFill>
              <a:latin typeface="+mn-lt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0683785"/>
              </p:ext>
            </p:extLst>
          </p:nvPr>
        </p:nvGraphicFramePr>
        <p:xfrm>
          <a:off x="1566418" y="2586038"/>
          <a:ext cx="163512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975" name="Equation" r:id="rId4" imgW="152334" imgH="228501" progId="Equation.DSMT4">
                  <p:embed/>
                </p:oleObj>
              </mc:Choice>
              <mc:Fallback>
                <p:oleObj name="Equation" r:id="rId4" imgW="152334" imgH="228501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6418" y="2586038"/>
                        <a:ext cx="163512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5884013"/>
              </p:ext>
            </p:extLst>
          </p:nvPr>
        </p:nvGraphicFramePr>
        <p:xfrm>
          <a:off x="3249168" y="2601913"/>
          <a:ext cx="192087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976" name="Equation" r:id="rId6" imgW="177646" imgH="228402" progId="Equation.DSMT4">
                  <p:embed/>
                </p:oleObj>
              </mc:Choice>
              <mc:Fallback>
                <p:oleObj name="Equation" r:id="rId6" imgW="177646" imgH="22840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9168" y="2601913"/>
                        <a:ext cx="192087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9144868"/>
              </p:ext>
            </p:extLst>
          </p:nvPr>
        </p:nvGraphicFramePr>
        <p:xfrm>
          <a:off x="5011293" y="2620963"/>
          <a:ext cx="1778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977" name="Equation" r:id="rId8" imgW="165028" imgH="228501" progId="Equation.DSMT4">
                  <p:embed/>
                </p:oleObj>
              </mc:Choice>
              <mc:Fallback>
                <p:oleObj name="Equation" r:id="rId8" imgW="165028" imgH="228501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1293" y="2620963"/>
                        <a:ext cx="1778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8525470"/>
              </p:ext>
            </p:extLst>
          </p:nvPr>
        </p:nvGraphicFramePr>
        <p:xfrm>
          <a:off x="666000" y="5040000"/>
          <a:ext cx="210820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978" name="Equation" r:id="rId10" imgW="1358310" imgH="253890" progId="Equation.DSMT4">
                  <p:embed/>
                </p:oleObj>
              </mc:Choice>
              <mc:Fallback>
                <p:oleObj name="Equation" r:id="rId10" imgW="1358310" imgH="25389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000" y="5040000"/>
                        <a:ext cx="2108200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2" name="Group 81"/>
          <p:cNvGrpSpPr/>
          <p:nvPr/>
        </p:nvGrpSpPr>
        <p:grpSpPr>
          <a:xfrm>
            <a:off x="530840" y="1884812"/>
            <a:ext cx="5012091" cy="1544621"/>
            <a:chOff x="530840" y="1884812"/>
            <a:chExt cx="5012091" cy="1544621"/>
          </a:xfrm>
        </p:grpSpPr>
        <p:cxnSp>
          <p:nvCxnSpPr>
            <p:cNvPr id="102" name="Straight Connector 101"/>
            <p:cNvCxnSpPr/>
            <p:nvPr/>
          </p:nvCxnSpPr>
          <p:spPr>
            <a:xfrm>
              <a:off x="5542931" y="2161768"/>
              <a:ext cx="0" cy="1267665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>
              <a:off x="530840" y="2264868"/>
              <a:ext cx="5012091" cy="0"/>
            </a:xfrm>
            <a:prstGeom prst="line">
              <a:avLst/>
            </a:prstGeom>
            <a:ln w="9525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4" name="Rectangle 103"/>
            <p:cNvSpPr/>
            <p:nvPr/>
          </p:nvSpPr>
          <p:spPr>
            <a:xfrm>
              <a:off x="2766015" y="1884812"/>
              <a:ext cx="54174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i="1" dirty="0" smtClean="0"/>
                <a:t>t</a:t>
              </a:r>
              <a:r>
                <a:rPr lang="sv-SE" i="1" baseline="-25000" dirty="0" smtClean="0"/>
                <a:t>pd</a:t>
              </a:r>
              <a:endParaRPr lang="sv-SE" i="1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105" name="Straight Connector 104"/>
            <p:cNvCxnSpPr/>
            <p:nvPr/>
          </p:nvCxnSpPr>
          <p:spPr>
            <a:xfrm flipH="1">
              <a:off x="530841" y="2128159"/>
              <a:ext cx="0" cy="1301274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69621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" name="Group 87"/>
          <p:cNvGrpSpPr/>
          <p:nvPr/>
        </p:nvGrpSpPr>
        <p:grpSpPr>
          <a:xfrm>
            <a:off x="2066394" y="2264868"/>
            <a:ext cx="2673790" cy="369332"/>
            <a:chOff x="2238598" y="2264868"/>
            <a:chExt cx="2896609" cy="369332"/>
          </a:xfrm>
        </p:grpSpPr>
        <p:sp>
          <p:nvSpPr>
            <p:cNvPr id="89" name="Rectangle 88"/>
            <p:cNvSpPr/>
            <p:nvPr/>
          </p:nvSpPr>
          <p:spPr>
            <a:xfrm>
              <a:off x="2238598" y="2264868"/>
              <a:ext cx="70260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X8</a:t>
              </a:r>
            </a:p>
          </p:txBody>
        </p:sp>
        <p:sp>
          <p:nvSpPr>
            <p:cNvPr id="90" name="Rectangle 89"/>
            <p:cNvSpPr/>
            <p:nvPr/>
          </p:nvSpPr>
          <p:spPr>
            <a:xfrm>
              <a:off x="4093245" y="2264868"/>
              <a:ext cx="1041962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X8</a:t>
              </a:r>
              <a:endParaRPr lang="sv-SE" dirty="0"/>
            </a:p>
          </p:txBody>
        </p:sp>
      </p:grp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7839808" y="6356352"/>
            <a:ext cx="675543" cy="365125"/>
          </a:xfrm>
        </p:spPr>
        <p:txBody>
          <a:bodyPr/>
          <a:lstStyle/>
          <a:p>
            <a:pPr algn="r">
              <a:defRPr/>
            </a:pPr>
            <a:r>
              <a:rPr lang="en-US" dirty="0"/>
              <a:t> </a:t>
            </a:r>
            <a:fld id="{1D06C389-8E64-47BC-B2B4-DEC6EC5B69FA}" type="slidenum">
              <a:rPr lang="en-US"/>
              <a:pPr algn="r">
                <a:defRPr/>
              </a:pPr>
              <a:t>7</a:t>
            </a:fld>
            <a:endParaRPr lang="en-US" dirty="0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sv-SE" dirty="0" err="1" smtClean="0"/>
              <a:t>Sklansky</a:t>
            </a:r>
            <a:r>
              <a:rPr lang="en-US" altLang="sv-SE" dirty="0" smtClean="0"/>
              <a:t> Adder Propagation Delay</a:t>
            </a:r>
          </a:p>
        </p:txBody>
      </p:sp>
      <p:sp>
        <p:nvSpPr>
          <p:cNvPr id="1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2"/>
            <a:ext cx="2057400" cy="365125"/>
          </a:xfrm>
        </p:spPr>
        <p:txBody>
          <a:bodyPr/>
          <a:lstStyle/>
          <a:p>
            <a:r>
              <a:rPr lang="sv-SE" smtClean="0"/>
              <a:t>2015</a:t>
            </a:r>
            <a:endParaRPr lang="sv-SE"/>
          </a:p>
        </p:txBody>
      </p:sp>
      <p:sp>
        <p:nvSpPr>
          <p:cNvPr id="67" name="Rectangle 66"/>
          <p:cNvSpPr/>
          <p:nvPr/>
        </p:nvSpPr>
        <p:spPr>
          <a:xfrm>
            <a:off x="326039" y="1318926"/>
            <a:ext cx="84919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Font typeface="Arial" panose="020B0604020202020204" pitchFamily="34" charset="0"/>
              <a:buNone/>
            </a:pPr>
            <a:r>
              <a:rPr lang="en-US" altLang="sv-SE" dirty="0" smtClean="0">
                <a:latin typeface="+mn-lt"/>
              </a:rPr>
              <a:t>Now, consider also the SUM XOR gates!</a:t>
            </a:r>
            <a:endParaRPr lang="en-US" altLang="sv-SE" dirty="0">
              <a:latin typeface="+mn-lt"/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211101" y="3499186"/>
            <a:ext cx="17425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dirty="0" smtClean="0"/>
              <a:t>AO12 gate:</a:t>
            </a:r>
          </a:p>
          <a:p>
            <a:pPr algn="ctr"/>
            <a:r>
              <a:rPr lang="sv-SE" i="1" dirty="0" smtClean="0"/>
              <a:t>p</a:t>
            </a:r>
            <a:r>
              <a:rPr lang="sv-SE" dirty="0" smtClean="0"/>
              <a:t>=7.33, </a:t>
            </a:r>
            <a:r>
              <a:rPr lang="sv-SE" i="1" dirty="0" smtClean="0"/>
              <a:t>g</a:t>
            </a:r>
            <a:r>
              <a:rPr lang="sv-SE" dirty="0" smtClean="0"/>
              <a:t>=0.5</a:t>
            </a:r>
            <a:endParaRPr lang="sv-SE" dirty="0" smtClean="0">
              <a:solidFill>
                <a:schemeClr val="tx1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489173" y="2264868"/>
            <a:ext cx="8165655" cy="3587274"/>
            <a:chOff x="244086" y="2264868"/>
            <a:chExt cx="8165655" cy="358727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244086" y="3020272"/>
              <a:ext cx="650918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Rectangle 18"/>
            <p:cNvSpPr/>
            <p:nvPr/>
          </p:nvSpPr>
          <p:spPr>
            <a:xfrm>
              <a:off x="3621775" y="26111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03350" y="2264868"/>
              <a:ext cx="54174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X4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396534" y="26111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455072" y="26111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1794106" y="26111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cxnSp>
          <p:nvCxnSpPr>
            <p:cNvPr id="15" name="Straight Connector 14"/>
            <p:cNvCxnSpPr>
              <a:cxnSpLocks noChangeAspect="1"/>
            </p:cNvCxnSpPr>
            <p:nvPr/>
          </p:nvCxnSpPr>
          <p:spPr>
            <a:xfrm>
              <a:off x="1316844" y="3016134"/>
              <a:ext cx="731077" cy="81561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1601287" y="3336502"/>
              <a:ext cx="1094283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Rectangle 57"/>
            <p:cNvSpPr/>
            <p:nvPr/>
          </p:nvSpPr>
          <p:spPr>
            <a:xfrm>
              <a:off x="2356814" y="32207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2075460" y="29159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cxnSp>
          <p:nvCxnSpPr>
            <p:cNvPr id="69" name="Straight Connector 68"/>
            <p:cNvCxnSpPr/>
            <p:nvPr/>
          </p:nvCxnSpPr>
          <p:spPr>
            <a:xfrm>
              <a:off x="1872159" y="3640677"/>
              <a:ext cx="1094283" cy="0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>
              <a:cxnSpLocks noChangeAspect="1"/>
            </p:cNvCxnSpPr>
            <p:nvPr/>
          </p:nvCxnSpPr>
          <p:spPr>
            <a:xfrm>
              <a:off x="3106171" y="3016614"/>
              <a:ext cx="1262769" cy="140009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4" name="Group 53"/>
            <p:cNvGrpSpPr/>
            <p:nvPr/>
          </p:nvGrpSpPr>
          <p:grpSpPr>
            <a:xfrm>
              <a:off x="3392388" y="2900220"/>
              <a:ext cx="1260313" cy="818322"/>
              <a:chOff x="3567917" y="2900220"/>
              <a:chExt cx="1365339" cy="818322"/>
            </a:xfrm>
          </p:grpSpPr>
          <p:cxnSp>
            <p:nvCxnSpPr>
              <p:cNvPr id="75" name="Straight Connector 74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6" name="Rectangle 75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73" name="Rectangle 72"/>
            <p:cNvSpPr/>
            <p:nvPr/>
          </p:nvSpPr>
          <p:spPr>
            <a:xfrm>
              <a:off x="2356814" y="3220711"/>
              <a:ext cx="755374" cy="818322"/>
            </a:xfrm>
            <a:prstGeom prst="rect">
              <a:avLst/>
            </a:prstGeom>
            <a:solidFill>
              <a:srgbClr val="A6A6A6"/>
            </a:solidFill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XOR2</a:t>
              </a:r>
            </a:p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X4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grpSp>
          <p:nvGrpSpPr>
            <p:cNvPr id="85" name="Group 84"/>
            <p:cNvGrpSpPr/>
            <p:nvPr/>
          </p:nvGrpSpPr>
          <p:grpSpPr>
            <a:xfrm>
              <a:off x="3665385" y="3205020"/>
              <a:ext cx="1260313" cy="818322"/>
              <a:chOff x="3567917" y="2900220"/>
              <a:chExt cx="1365339" cy="818322"/>
            </a:xfrm>
          </p:grpSpPr>
          <p:cxnSp>
            <p:nvCxnSpPr>
              <p:cNvPr id="86" name="Straight Connector 85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7" name="Rectangle 86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91" name="Group 90"/>
            <p:cNvGrpSpPr/>
            <p:nvPr/>
          </p:nvGrpSpPr>
          <p:grpSpPr>
            <a:xfrm>
              <a:off x="3930025" y="3509820"/>
              <a:ext cx="1260313" cy="818322"/>
              <a:chOff x="3567917" y="2900220"/>
              <a:chExt cx="1365339" cy="818322"/>
            </a:xfrm>
          </p:grpSpPr>
          <p:cxnSp>
            <p:nvCxnSpPr>
              <p:cNvPr id="92" name="Straight Connector 91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3" name="Rectangle 92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97" name="Group 96"/>
            <p:cNvGrpSpPr/>
            <p:nvPr/>
          </p:nvGrpSpPr>
          <p:grpSpPr>
            <a:xfrm>
              <a:off x="4204797" y="3814620"/>
              <a:ext cx="1266895" cy="818322"/>
              <a:chOff x="3560786" y="2900220"/>
              <a:chExt cx="1372470" cy="818322"/>
            </a:xfrm>
          </p:grpSpPr>
          <p:cxnSp>
            <p:nvCxnSpPr>
              <p:cNvPr id="98" name="Straight Connector 97"/>
              <p:cNvCxnSpPr/>
              <p:nvPr/>
            </p:nvCxnSpPr>
            <p:spPr>
              <a:xfrm>
                <a:off x="3560786" y="3320811"/>
                <a:ext cx="1185473" cy="0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9" name="Rectangle 98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rgbClr val="A6A6A6"/>
              </a:solidFill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XOR2X4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cxnSp>
          <p:nvCxnSpPr>
            <p:cNvPr id="106" name="Straight Connector 105"/>
            <p:cNvCxnSpPr>
              <a:cxnSpLocks noChangeAspect="1"/>
            </p:cNvCxnSpPr>
            <p:nvPr/>
          </p:nvCxnSpPr>
          <p:spPr>
            <a:xfrm>
              <a:off x="4950455" y="3016607"/>
              <a:ext cx="2326154" cy="259512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7" name="Group 106"/>
            <p:cNvGrpSpPr/>
            <p:nvPr/>
          </p:nvGrpSpPr>
          <p:grpSpPr>
            <a:xfrm>
              <a:off x="5219960" y="2900220"/>
              <a:ext cx="1260313" cy="818322"/>
              <a:chOff x="3567917" y="2900220"/>
              <a:chExt cx="1365339" cy="818322"/>
            </a:xfrm>
          </p:grpSpPr>
          <p:cxnSp>
            <p:nvCxnSpPr>
              <p:cNvPr id="108" name="Straight Connector 107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9" name="Rectangle 108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10" name="Group 109"/>
            <p:cNvGrpSpPr/>
            <p:nvPr/>
          </p:nvGrpSpPr>
          <p:grpSpPr>
            <a:xfrm>
              <a:off x="5492957" y="3205020"/>
              <a:ext cx="1260313" cy="818322"/>
              <a:chOff x="3567917" y="2900220"/>
              <a:chExt cx="1365339" cy="818322"/>
            </a:xfrm>
          </p:grpSpPr>
          <p:cxnSp>
            <p:nvCxnSpPr>
              <p:cNvPr id="111" name="Straight Connector 110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2" name="Rectangle 111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13" name="Group 112"/>
            <p:cNvGrpSpPr/>
            <p:nvPr/>
          </p:nvGrpSpPr>
          <p:grpSpPr>
            <a:xfrm>
              <a:off x="5774311" y="3509820"/>
              <a:ext cx="1260313" cy="818322"/>
              <a:chOff x="3567917" y="2900220"/>
              <a:chExt cx="1365339" cy="818322"/>
            </a:xfrm>
          </p:grpSpPr>
          <p:cxnSp>
            <p:nvCxnSpPr>
              <p:cNvPr id="114" name="Straight Connector 113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5" name="Rectangle 114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16" name="Group 115"/>
            <p:cNvGrpSpPr/>
            <p:nvPr/>
          </p:nvGrpSpPr>
          <p:grpSpPr>
            <a:xfrm>
              <a:off x="6040726" y="3814620"/>
              <a:ext cx="1275252" cy="818322"/>
              <a:chOff x="3551733" y="2900220"/>
              <a:chExt cx="1381523" cy="818322"/>
            </a:xfrm>
          </p:grpSpPr>
          <p:cxnSp>
            <p:nvCxnSpPr>
              <p:cNvPr id="117" name="Straight Connector 116"/>
              <p:cNvCxnSpPr/>
              <p:nvPr/>
            </p:nvCxnSpPr>
            <p:spPr>
              <a:xfrm>
                <a:off x="3551733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8" name="Rectangle 117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19" name="Group 118"/>
            <p:cNvGrpSpPr/>
            <p:nvPr/>
          </p:nvGrpSpPr>
          <p:grpSpPr>
            <a:xfrm>
              <a:off x="6315917" y="4119420"/>
              <a:ext cx="1281414" cy="818322"/>
              <a:chOff x="3545057" y="2900220"/>
              <a:chExt cx="1388199" cy="818322"/>
            </a:xfrm>
          </p:grpSpPr>
          <p:cxnSp>
            <p:nvCxnSpPr>
              <p:cNvPr id="120" name="Straight Connector 119"/>
              <p:cNvCxnSpPr/>
              <p:nvPr/>
            </p:nvCxnSpPr>
            <p:spPr>
              <a:xfrm>
                <a:off x="354505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1" name="Rectangle 120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56" name="Group 155"/>
            <p:cNvGrpSpPr/>
            <p:nvPr/>
          </p:nvGrpSpPr>
          <p:grpSpPr>
            <a:xfrm>
              <a:off x="6597271" y="4424220"/>
              <a:ext cx="1281414" cy="818322"/>
              <a:chOff x="3545057" y="2900220"/>
              <a:chExt cx="1388199" cy="818322"/>
            </a:xfrm>
          </p:grpSpPr>
          <p:cxnSp>
            <p:nvCxnSpPr>
              <p:cNvPr id="157" name="Straight Connector 156"/>
              <p:cNvCxnSpPr/>
              <p:nvPr/>
            </p:nvCxnSpPr>
            <p:spPr>
              <a:xfrm>
                <a:off x="354505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8" name="Rectangle 157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53" name="Group 152"/>
            <p:cNvGrpSpPr/>
            <p:nvPr/>
          </p:nvGrpSpPr>
          <p:grpSpPr>
            <a:xfrm>
              <a:off x="6868074" y="4729020"/>
              <a:ext cx="1281414" cy="818322"/>
              <a:chOff x="3545057" y="2900220"/>
              <a:chExt cx="1388199" cy="818322"/>
            </a:xfrm>
          </p:grpSpPr>
          <p:cxnSp>
            <p:nvCxnSpPr>
              <p:cNvPr id="154" name="Straight Connector 153"/>
              <p:cNvCxnSpPr/>
              <p:nvPr/>
            </p:nvCxnSpPr>
            <p:spPr>
              <a:xfrm>
                <a:off x="354505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5" name="Rectangle 154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65" name="Group 164"/>
            <p:cNvGrpSpPr/>
            <p:nvPr/>
          </p:nvGrpSpPr>
          <p:grpSpPr>
            <a:xfrm>
              <a:off x="7128327" y="5033820"/>
              <a:ext cx="1281414" cy="818322"/>
              <a:chOff x="3545057" y="2900220"/>
              <a:chExt cx="1388199" cy="818322"/>
            </a:xfrm>
          </p:grpSpPr>
          <p:cxnSp>
            <p:nvCxnSpPr>
              <p:cNvPr id="166" name="Straight Connector 165"/>
              <p:cNvCxnSpPr/>
              <p:nvPr/>
            </p:nvCxnSpPr>
            <p:spPr>
              <a:xfrm>
                <a:off x="3545057" y="3320811"/>
                <a:ext cx="1185473" cy="0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7" name="Rectangle 166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rgbClr val="A6A6A6"/>
              </a:solidFill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XOR2X4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73" name="Rectangle 172"/>
            <p:cNvSpPr/>
            <p:nvPr/>
          </p:nvSpPr>
          <p:spPr>
            <a:xfrm>
              <a:off x="5523077" y="2264868"/>
              <a:ext cx="54174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X4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1863802" y="3826745"/>
              <a:ext cx="54174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b</a:t>
              </a:r>
              <a:r>
                <a:rPr lang="sv-SE" baseline="-25000" dirty="0" smtClean="0"/>
                <a:t>1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4145126" y="4398548"/>
              <a:ext cx="54174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b</a:t>
              </a:r>
              <a:r>
                <a:rPr lang="sv-SE" baseline="-25000" dirty="0"/>
                <a:t>2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83" name="Footer Placeholder 4"/>
          <p:cNvSpPr txBox="1">
            <a:spLocks/>
          </p:cNvSpPr>
          <p:nvPr/>
        </p:nvSpPr>
        <p:spPr>
          <a:xfrm>
            <a:off x="3028951" y="6356352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sv-S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Integrated Circuit Design - Adder wrap up</a:t>
            </a:r>
            <a:endParaRPr lang="sv-SE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6673538"/>
              </p:ext>
            </p:extLst>
          </p:nvPr>
        </p:nvGraphicFramePr>
        <p:xfrm>
          <a:off x="1566418" y="2586038"/>
          <a:ext cx="163512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042" name="Equation" r:id="rId4" imgW="152334" imgH="228501" progId="Equation.DSMT4">
                  <p:embed/>
                </p:oleObj>
              </mc:Choice>
              <mc:Fallback>
                <p:oleObj name="Equation" r:id="rId4" imgW="152334" imgH="228501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6418" y="2586038"/>
                        <a:ext cx="163512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2451145"/>
              </p:ext>
            </p:extLst>
          </p:nvPr>
        </p:nvGraphicFramePr>
        <p:xfrm>
          <a:off x="3249168" y="2601913"/>
          <a:ext cx="192087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043" name="Equation" r:id="rId6" imgW="177646" imgH="228402" progId="Equation.DSMT4">
                  <p:embed/>
                </p:oleObj>
              </mc:Choice>
              <mc:Fallback>
                <p:oleObj name="Equation" r:id="rId6" imgW="177646" imgH="22840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9168" y="2601913"/>
                        <a:ext cx="192087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2041035"/>
              </p:ext>
            </p:extLst>
          </p:nvPr>
        </p:nvGraphicFramePr>
        <p:xfrm>
          <a:off x="5011293" y="2620963"/>
          <a:ext cx="1778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044" name="Equation" r:id="rId8" imgW="165028" imgH="228501" progId="Equation.DSMT4">
                  <p:embed/>
                </p:oleObj>
              </mc:Choice>
              <mc:Fallback>
                <p:oleObj name="Equation" r:id="rId8" imgW="165028" imgH="228501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1293" y="2620963"/>
                        <a:ext cx="1778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" name="Object 7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3572633"/>
              </p:ext>
            </p:extLst>
          </p:nvPr>
        </p:nvGraphicFramePr>
        <p:xfrm>
          <a:off x="664616" y="5040000"/>
          <a:ext cx="4671954" cy="126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045" name="Equation" r:id="rId10" imgW="3365280" imgH="838080" progId="Equation.DSMT4">
                  <p:embed/>
                </p:oleObj>
              </mc:Choice>
              <mc:Fallback>
                <p:oleObj name="Equation" r:id="rId10" imgW="336528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616" y="5040000"/>
                        <a:ext cx="4671954" cy="126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" name="Rectangle 81"/>
          <p:cNvSpPr/>
          <p:nvPr/>
        </p:nvSpPr>
        <p:spPr>
          <a:xfrm>
            <a:off x="576000" y="4644000"/>
            <a:ext cx="35834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dirty="0" smtClean="0">
                <a:latin typeface="+mn-lt"/>
              </a:rPr>
              <a:t>Insert numbers into delay formula</a:t>
            </a:r>
            <a:endParaRPr lang="sv-SE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4740381" y="5875300"/>
            <a:ext cx="158953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1200" dirty="0">
                <a:latin typeface="+mn-lt"/>
              </a:rPr>
              <a:t>o</a:t>
            </a:r>
            <a:r>
              <a:rPr lang="sv-SE" sz="1200" dirty="0" smtClean="0">
                <a:latin typeface="+mn-lt"/>
              </a:rPr>
              <a:t>nly a small difference</a:t>
            </a:r>
            <a:endParaRPr lang="sv-SE" sz="1200" dirty="0">
              <a:latin typeface="+mn-lt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530840" y="1884812"/>
            <a:ext cx="5012091" cy="1544621"/>
            <a:chOff x="530840" y="1884812"/>
            <a:chExt cx="5012091" cy="1544621"/>
          </a:xfrm>
        </p:grpSpPr>
        <p:cxnSp>
          <p:nvCxnSpPr>
            <p:cNvPr id="102" name="Straight Connector 101"/>
            <p:cNvCxnSpPr/>
            <p:nvPr/>
          </p:nvCxnSpPr>
          <p:spPr>
            <a:xfrm>
              <a:off x="5542931" y="2161768"/>
              <a:ext cx="0" cy="1267665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>
              <a:off x="530840" y="2264868"/>
              <a:ext cx="5012091" cy="0"/>
            </a:xfrm>
            <a:prstGeom prst="line">
              <a:avLst/>
            </a:prstGeom>
            <a:ln w="9525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4" name="Rectangle 103"/>
            <p:cNvSpPr/>
            <p:nvPr/>
          </p:nvSpPr>
          <p:spPr>
            <a:xfrm>
              <a:off x="2766015" y="1884812"/>
              <a:ext cx="54174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i="1" dirty="0" smtClean="0"/>
                <a:t>t</a:t>
              </a:r>
              <a:r>
                <a:rPr lang="sv-SE" i="1" baseline="-25000" dirty="0" smtClean="0"/>
                <a:t>pd</a:t>
              </a:r>
              <a:endParaRPr lang="sv-SE" i="1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105" name="Straight Connector 104"/>
            <p:cNvCxnSpPr/>
            <p:nvPr/>
          </p:nvCxnSpPr>
          <p:spPr>
            <a:xfrm flipH="1">
              <a:off x="530841" y="2128159"/>
              <a:ext cx="0" cy="1301274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1653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2066394" y="2264868"/>
            <a:ext cx="2673790" cy="369332"/>
            <a:chOff x="2238598" y="2264868"/>
            <a:chExt cx="2896609" cy="369332"/>
          </a:xfrm>
        </p:grpSpPr>
        <p:sp>
          <p:nvSpPr>
            <p:cNvPr id="100" name="Rectangle 99"/>
            <p:cNvSpPr/>
            <p:nvPr/>
          </p:nvSpPr>
          <p:spPr>
            <a:xfrm>
              <a:off x="2238598" y="2264868"/>
              <a:ext cx="70260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sv-SE" b="1" dirty="0" smtClean="0">
                  <a:solidFill>
                    <a:srgbClr val="FF0000"/>
                  </a:solidFill>
                </a:rPr>
                <a:t>x</a:t>
              </a:r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4093245" y="2264868"/>
              <a:ext cx="1041962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sv-SE" b="1" dirty="0" smtClean="0">
                  <a:solidFill>
                    <a:srgbClr val="FF0000"/>
                  </a:solidFill>
                </a:rPr>
                <a:t>y</a:t>
              </a:r>
              <a:endParaRPr lang="sv-SE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7839808" y="6356352"/>
            <a:ext cx="675543" cy="365125"/>
          </a:xfrm>
        </p:spPr>
        <p:txBody>
          <a:bodyPr/>
          <a:lstStyle/>
          <a:p>
            <a:pPr algn="r">
              <a:defRPr/>
            </a:pPr>
            <a:r>
              <a:rPr lang="en-US" dirty="0"/>
              <a:t> </a:t>
            </a:r>
            <a:fld id="{1D06C389-8E64-47BC-B2B4-DEC6EC5B69FA}" type="slidenum">
              <a:rPr lang="en-US"/>
              <a:pPr algn="r">
                <a:defRPr/>
              </a:pPr>
              <a:t>8</a:t>
            </a:fld>
            <a:endParaRPr lang="en-US" dirty="0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sv-SE" dirty="0" err="1" smtClean="0"/>
              <a:t>Sklansky</a:t>
            </a:r>
            <a:r>
              <a:rPr lang="en-US" altLang="sv-SE" dirty="0" smtClean="0"/>
              <a:t> Adder Propagation Delay</a:t>
            </a:r>
          </a:p>
        </p:txBody>
      </p:sp>
      <p:sp>
        <p:nvSpPr>
          <p:cNvPr id="1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2"/>
            <a:ext cx="2057400" cy="365125"/>
          </a:xfrm>
        </p:spPr>
        <p:txBody>
          <a:bodyPr/>
          <a:lstStyle/>
          <a:p>
            <a:r>
              <a:rPr lang="sv-SE" smtClean="0"/>
              <a:t>2015</a:t>
            </a:r>
            <a:endParaRPr lang="sv-SE"/>
          </a:p>
        </p:txBody>
      </p:sp>
      <p:sp>
        <p:nvSpPr>
          <p:cNvPr id="67" name="Rectangle 66"/>
          <p:cNvSpPr/>
          <p:nvPr/>
        </p:nvSpPr>
        <p:spPr>
          <a:xfrm>
            <a:off x="326039" y="1318926"/>
            <a:ext cx="84919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Font typeface="Arial" panose="020B0604020202020204" pitchFamily="34" charset="0"/>
              <a:buNone/>
            </a:pPr>
            <a:r>
              <a:rPr lang="en-US" altLang="sv-SE" dirty="0" smtClean="0">
                <a:latin typeface="+mn-lt"/>
              </a:rPr>
              <a:t>Now, consider also the SUM XOR gates!</a:t>
            </a:r>
            <a:endParaRPr lang="en-US" altLang="sv-SE" dirty="0">
              <a:latin typeface="+mn-lt"/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211101" y="3499186"/>
            <a:ext cx="17425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dirty="0" smtClean="0"/>
              <a:t>AO12 gate:</a:t>
            </a:r>
          </a:p>
          <a:p>
            <a:pPr algn="ctr"/>
            <a:r>
              <a:rPr lang="sv-SE" i="1" dirty="0" smtClean="0"/>
              <a:t>p</a:t>
            </a:r>
            <a:r>
              <a:rPr lang="sv-SE" dirty="0" smtClean="0"/>
              <a:t>=7.33, </a:t>
            </a:r>
            <a:r>
              <a:rPr lang="sv-SE" i="1" dirty="0" smtClean="0"/>
              <a:t>g</a:t>
            </a:r>
            <a:r>
              <a:rPr lang="sv-SE" dirty="0" smtClean="0"/>
              <a:t>=0.5</a:t>
            </a:r>
            <a:endParaRPr lang="sv-SE" dirty="0" smtClean="0">
              <a:solidFill>
                <a:schemeClr val="tx1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489173" y="2264868"/>
            <a:ext cx="8165655" cy="3587274"/>
            <a:chOff x="244086" y="2264868"/>
            <a:chExt cx="8165655" cy="358727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244086" y="3020272"/>
              <a:ext cx="650918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Rectangle 18"/>
            <p:cNvSpPr/>
            <p:nvPr/>
          </p:nvSpPr>
          <p:spPr>
            <a:xfrm>
              <a:off x="3621775" y="26111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03350" y="2264868"/>
              <a:ext cx="54174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X4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396534" y="26111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455072" y="26111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1794106" y="26111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cxnSp>
          <p:nvCxnSpPr>
            <p:cNvPr id="15" name="Straight Connector 14"/>
            <p:cNvCxnSpPr>
              <a:cxnSpLocks noChangeAspect="1"/>
            </p:cNvCxnSpPr>
            <p:nvPr/>
          </p:nvCxnSpPr>
          <p:spPr>
            <a:xfrm>
              <a:off x="1316844" y="3016134"/>
              <a:ext cx="731077" cy="81561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1601287" y="3336502"/>
              <a:ext cx="1094283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Rectangle 57"/>
            <p:cNvSpPr/>
            <p:nvPr/>
          </p:nvSpPr>
          <p:spPr>
            <a:xfrm>
              <a:off x="2356814" y="32207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2075460" y="29159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cxnSp>
          <p:nvCxnSpPr>
            <p:cNvPr id="69" name="Straight Connector 68"/>
            <p:cNvCxnSpPr/>
            <p:nvPr/>
          </p:nvCxnSpPr>
          <p:spPr>
            <a:xfrm>
              <a:off x="1872159" y="3640677"/>
              <a:ext cx="1094283" cy="0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>
              <a:cxnSpLocks noChangeAspect="1"/>
            </p:cNvCxnSpPr>
            <p:nvPr/>
          </p:nvCxnSpPr>
          <p:spPr>
            <a:xfrm>
              <a:off x="3106171" y="3016614"/>
              <a:ext cx="1262769" cy="140009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4" name="Group 53"/>
            <p:cNvGrpSpPr/>
            <p:nvPr/>
          </p:nvGrpSpPr>
          <p:grpSpPr>
            <a:xfrm>
              <a:off x="3392388" y="2900220"/>
              <a:ext cx="1260313" cy="818322"/>
              <a:chOff x="3567917" y="2900220"/>
              <a:chExt cx="1365339" cy="818322"/>
            </a:xfrm>
          </p:grpSpPr>
          <p:cxnSp>
            <p:nvCxnSpPr>
              <p:cNvPr id="75" name="Straight Connector 74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6" name="Rectangle 75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73" name="Rectangle 72"/>
            <p:cNvSpPr/>
            <p:nvPr/>
          </p:nvSpPr>
          <p:spPr>
            <a:xfrm>
              <a:off x="2356814" y="3220711"/>
              <a:ext cx="755374" cy="818322"/>
            </a:xfrm>
            <a:prstGeom prst="rect">
              <a:avLst/>
            </a:prstGeom>
            <a:solidFill>
              <a:srgbClr val="A6A6A6"/>
            </a:solidFill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XOR2</a:t>
              </a:r>
            </a:p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X4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grpSp>
          <p:nvGrpSpPr>
            <p:cNvPr id="85" name="Group 84"/>
            <p:cNvGrpSpPr/>
            <p:nvPr/>
          </p:nvGrpSpPr>
          <p:grpSpPr>
            <a:xfrm>
              <a:off x="3665385" y="3205020"/>
              <a:ext cx="1260313" cy="818322"/>
              <a:chOff x="3567917" y="2900220"/>
              <a:chExt cx="1365339" cy="818322"/>
            </a:xfrm>
          </p:grpSpPr>
          <p:cxnSp>
            <p:nvCxnSpPr>
              <p:cNvPr id="86" name="Straight Connector 85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7" name="Rectangle 86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91" name="Group 90"/>
            <p:cNvGrpSpPr/>
            <p:nvPr/>
          </p:nvGrpSpPr>
          <p:grpSpPr>
            <a:xfrm>
              <a:off x="3930025" y="3509820"/>
              <a:ext cx="1260313" cy="818322"/>
              <a:chOff x="3567917" y="2900220"/>
              <a:chExt cx="1365339" cy="818322"/>
            </a:xfrm>
          </p:grpSpPr>
          <p:cxnSp>
            <p:nvCxnSpPr>
              <p:cNvPr id="92" name="Straight Connector 91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3" name="Rectangle 92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97" name="Group 96"/>
            <p:cNvGrpSpPr/>
            <p:nvPr/>
          </p:nvGrpSpPr>
          <p:grpSpPr>
            <a:xfrm>
              <a:off x="4204797" y="3814620"/>
              <a:ext cx="1266895" cy="818322"/>
              <a:chOff x="3560786" y="2900220"/>
              <a:chExt cx="1372470" cy="818322"/>
            </a:xfrm>
          </p:grpSpPr>
          <p:cxnSp>
            <p:nvCxnSpPr>
              <p:cNvPr id="98" name="Straight Connector 97"/>
              <p:cNvCxnSpPr/>
              <p:nvPr/>
            </p:nvCxnSpPr>
            <p:spPr>
              <a:xfrm>
                <a:off x="3560786" y="3320811"/>
                <a:ext cx="1185473" cy="0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9" name="Rectangle 98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rgbClr val="A6A6A6"/>
              </a:solidFill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XOR2</a:t>
                </a:r>
              </a:p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X4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cxnSp>
          <p:nvCxnSpPr>
            <p:cNvPr id="106" name="Straight Connector 105"/>
            <p:cNvCxnSpPr>
              <a:cxnSpLocks noChangeAspect="1"/>
            </p:cNvCxnSpPr>
            <p:nvPr/>
          </p:nvCxnSpPr>
          <p:spPr>
            <a:xfrm>
              <a:off x="4950455" y="3016607"/>
              <a:ext cx="2326154" cy="259512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7" name="Group 106"/>
            <p:cNvGrpSpPr/>
            <p:nvPr/>
          </p:nvGrpSpPr>
          <p:grpSpPr>
            <a:xfrm>
              <a:off x="5219960" y="2900220"/>
              <a:ext cx="1260313" cy="818322"/>
              <a:chOff x="3567917" y="2900220"/>
              <a:chExt cx="1365339" cy="818322"/>
            </a:xfrm>
          </p:grpSpPr>
          <p:cxnSp>
            <p:nvCxnSpPr>
              <p:cNvPr id="108" name="Straight Connector 107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9" name="Rectangle 108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10" name="Group 109"/>
            <p:cNvGrpSpPr/>
            <p:nvPr/>
          </p:nvGrpSpPr>
          <p:grpSpPr>
            <a:xfrm>
              <a:off x="5492957" y="3205020"/>
              <a:ext cx="1260313" cy="818322"/>
              <a:chOff x="3567917" y="2900220"/>
              <a:chExt cx="1365339" cy="818322"/>
            </a:xfrm>
          </p:grpSpPr>
          <p:cxnSp>
            <p:nvCxnSpPr>
              <p:cNvPr id="111" name="Straight Connector 110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2" name="Rectangle 111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13" name="Group 112"/>
            <p:cNvGrpSpPr/>
            <p:nvPr/>
          </p:nvGrpSpPr>
          <p:grpSpPr>
            <a:xfrm>
              <a:off x="5774311" y="3509820"/>
              <a:ext cx="1260313" cy="818322"/>
              <a:chOff x="3567917" y="2900220"/>
              <a:chExt cx="1365339" cy="818322"/>
            </a:xfrm>
          </p:grpSpPr>
          <p:cxnSp>
            <p:nvCxnSpPr>
              <p:cNvPr id="114" name="Straight Connector 113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5" name="Rectangle 114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16" name="Group 115"/>
            <p:cNvGrpSpPr/>
            <p:nvPr/>
          </p:nvGrpSpPr>
          <p:grpSpPr>
            <a:xfrm>
              <a:off x="6040726" y="3814620"/>
              <a:ext cx="1275252" cy="818322"/>
              <a:chOff x="3551733" y="2900220"/>
              <a:chExt cx="1381523" cy="818322"/>
            </a:xfrm>
          </p:grpSpPr>
          <p:cxnSp>
            <p:nvCxnSpPr>
              <p:cNvPr id="117" name="Straight Connector 116"/>
              <p:cNvCxnSpPr/>
              <p:nvPr/>
            </p:nvCxnSpPr>
            <p:spPr>
              <a:xfrm>
                <a:off x="3551733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8" name="Rectangle 117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19" name="Group 118"/>
            <p:cNvGrpSpPr/>
            <p:nvPr/>
          </p:nvGrpSpPr>
          <p:grpSpPr>
            <a:xfrm>
              <a:off x="6315917" y="4119420"/>
              <a:ext cx="1281414" cy="818322"/>
              <a:chOff x="3545057" y="2900220"/>
              <a:chExt cx="1388199" cy="818322"/>
            </a:xfrm>
          </p:grpSpPr>
          <p:cxnSp>
            <p:nvCxnSpPr>
              <p:cNvPr id="120" name="Straight Connector 119"/>
              <p:cNvCxnSpPr/>
              <p:nvPr/>
            </p:nvCxnSpPr>
            <p:spPr>
              <a:xfrm>
                <a:off x="354505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1" name="Rectangle 120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56" name="Group 155"/>
            <p:cNvGrpSpPr/>
            <p:nvPr/>
          </p:nvGrpSpPr>
          <p:grpSpPr>
            <a:xfrm>
              <a:off x="6597271" y="4424220"/>
              <a:ext cx="1281414" cy="818322"/>
              <a:chOff x="3545057" y="2900220"/>
              <a:chExt cx="1388199" cy="818322"/>
            </a:xfrm>
          </p:grpSpPr>
          <p:cxnSp>
            <p:nvCxnSpPr>
              <p:cNvPr id="157" name="Straight Connector 156"/>
              <p:cNvCxnSpPr/>
              <p:nvPr/>
            </p:nvCxnSpPr>
            <p:spPr>
              <a:xfrm>
                <a:off x="354505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8" name="Rectangle 157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53" name="Group 152"/>
            <p:cNvGrpSpPr/>
            <p:nvPr/>
          </p:nvGrpSpPr>
          <p:grpSpPr>
            <a:xfrm>
              <a:off x="6868074" y="4729020"/>
              <a:ext cx="1281414" cy="818322"/>
              <a:chOff x="3545057" y="2900220"/>
              <a:chExt cx="1388199" cy="818322"/>
            </a:xfrm>
          </p:grpSpPr>
          <p:cxnSp>
            <p:nvCxnSpPr>
              <p:cNvPr id="154" name="Straight Connector 153"/>
              <p:cNvCxnSpPr/>
              <p:nvPr/>
            </p:nvCxnSpPr>
            <p:spPr>
              <a:xfrm>
                <a:off x="354505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5" name="Rectangle 154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65" name="Group 164"/>
            <p:cNvGrpSpPr/>
            <p:nvPr/>
          </p:nvGrpSpPr>
          <p:grpSpPr>
            <a:xfrm>
              <a:off x="7128327" y="5033820"/>
              <a:ext cx="1281414" cy="818322"/>
              <a:chOff x="3545057" y="2900220"/>
              <a:chExt cx="1388199" cy="818322"/>
            </a:xfrm>
          </p:grpSpPr>
          <p:cxnSp>
            <p:nvCxnSpPr>
              <p:cNvPr id="166" name="Straight Connector 165"/>
              <p:cNvCxnSpPr/>
              <p:nvPr/>
            </p:nvCxnSpPr>
            <p:spPr>
              <a:xfrm>
                <a:off x="3545057" y="3320811"/>
                <a:ext cx="1185473" cy="0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7" name="Rectangle 166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rgbClr val="A6A6A6"/>
              </a:solidFill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XOR2</a:t>
                </a:r>
              </a:p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X4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73" name="Rectangle 172"/>
            <p:cNvSpPr/>
            <p:nvPr/>
          </p:nvSpPr>
          <p:spPr>
            <a:xfrm>
              <a:off x="5523077" y="2264868"/>
              <a:ext cx="54174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X4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1863802" y="3826745"/>
              <a:ext cx="54174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b</a:t>
              </a:r>
              <a:r>
                <a:rPr lang="sv-SE" baseline="-25000" dirty="0" smtClean="0"/>
                <a:t>1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4145126" y="4398548"/>
              <a:ext cx="54174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b</a:t>
              </a:r>
              <a:r>
                <a:rPr lang="sv-SE" baseline="-25000" dirty="0"/>
                <a:t>2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83" name="Footer Placeholder 4"/>
          <p:cNvSpPr txBox="1">
            <a:spLocks/>
          </p:cNvSpPr>
          <p:nvPr/>
        </p:nvSpPr>
        <p:spPr>
          <a:xfrm>
            <a:off x="3028951" y="6356352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sv-S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Integrated Circuit Design - Adder wrap up</a:t>
            </a:r>
            <a:endParaRPr lang="sv-SE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7706923"/>
              </p:ext>
            </p:extLst>
          </p:nvPr>
        </p:nvGraphicFramePr>
        <p:xfrm>
          <a:off x="1566418" y="2586038"/>
          <a:ext cx="163512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995" name="Equation" r:id="rId4" imgW="152334" imgH="228501" progId="Equation.DSMT4">
                  <p:embed/>
                </p:oleObj>
              </mc:Choice>
              <mc:Fallback>
                <p:oleObj name="Equation" r:id="rId4" imgW="152334" imgH="228501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6418" y="2586038"/>
                        <a:ext cx="163512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1475755"/>
              </p:ext>
            </p:extLst>
          </p:nvPr>
        </p:nvGraphicFramePr>
        <p:xfrm>
          <a:off x="3249168" y="2601913"/>
          <a:ext cx="192087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996" name="Equation" r:id="rId6" imgW="177646" imgH="228402" progId="Equation.DSMT4">
                  <p:embed/>
                </p:oleObj>
              </mc:Choice>
              <mc:Fallback>
                <p:oleObj name="Equation" r:id="rId6" imgW="177646" imgH="22840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9168" y="2601913"/>
                        <a:ext cx="192087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4755158"/>
              </p:ext>
            </p:extLst>
          </p:nvPr>
        </p:nvGraphicFramePr>
        <p:xfrm>
          <a:off x="5011293" y="2620963"/>
          <a:ext cx="1778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997" name="Equation" r:id="rId8" imgW="165028" imgH="228501" progId="Equation.DSMT4">
                  <p:embed/>
                </p:oleObj>
              </mc:Choice>
              <mc:Fallback>
                <p:oleObj name="Equation" r:id="rId8" imgW="165028" imgH="228501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1293" y="2620963"/>
                        <a:ext cx="1778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" name="Rectangle 81"/>
          <p:cNvSpPr/>
          <p:nvPr/>
        </p:nvSpPr>
        <p:spPr>
          <a:xfrm>
            <a:off x="576000" y="4644000"/>
            <a:ext cx="38959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dirty="0" smtClean="0">
                <a:latin typeface="+mn-lt"/>
              </a:rPr>
              <a:t>Find sizes x and y that minimize delay</a:t>
            </a:r>
            <a:endParaRPr lang="sv-SE" dirty="0" smtClean="0">
              <a:solidFill>
                <a:schemeClr val="tx1"/>
              </a:solidFill>
              <a:latin typeface="+mn-lt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4651917"/>
              </p:ext>
            </p:extLst>
          </p:nvPr>
        </p:nvGraphicFramePr>
        <p:xfrm>
          <a:off x="666000" y="5040000"/>
          <a:ext cx="4856162" cy="1076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998" name="Equation" r:id="rId10" imgW="3200400" imgH="939600" progId="Equation.DSMT4">
                  <p:embed/>
                </p:oleObj>
              </mc:Choice>
              <mc:Fallback>
                <p:oleObj name="Equation" r:id="rId10" imgW="3200400" imgH="9396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000" y="5040000"/>
                        <a:ext cx="4856162" cy="1076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9" name="Group 88"/>
          <p:cNvGrpSpPr/>
          <p:nvPr/>
        </p:nvGrpSpPr>
        <p:grpSpPr>
          <a:xfrm>
            <a:off x="530840" y="1884812"/>
            <a:ext cx="5012091" cy="1544621"/>
            <a:chOff x="530840" y="1884812"/>
            <a:chExt cx="5012091" cy="1544621"/>
          </a:xfrm>
        </p:grpSpPr>
        <p:cxnSp>
          <p:nvCxnSpPr>
            <p:cNvPr id="90" name="Straight Connector 89"/>
            <p:cNvCxnSpPr/>
            <p:nvPr/>
          </p:nvCxnSpPr>
          <p:spPr>
            <a:xfrm>
              <a:off x="5542931" y="2161768"/>
              <a:ext cx="0" cy="1267665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>
              <a:off x="530840" y="2264868"/>
              <a:ext cx="5012091" cy="0"/>
            </a:xfrm>
            <a:prstGeom prst="line">
              <a:avLst/>
            </a:prstGeom>
            <a:ln w="9525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Rectangle 95"/>
            <p:cNvSpPr/>
            <p:nvPr/>
          </p:nvSpPr>
          <p:spPr>
            <a:xfrm>
              <a:off x="2766015" y="1884812"/>
              <a:ext cx="54174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i="1" dirty="0" smtClean="0"/>
                <a:t>t</a:t>
              </a:r>
              <a:r>
                <a:rPr lang="sv-SE" i="1" baseline="-25000" dirty="0" smtClean="0"/>
                <a:t>pd</a:t>
              </a:r>
              <a:endParaRPr lang="sv-SE" i="1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102" name="Straight Connector 101"/>
            <p:cNvCxnSpPr/>
            <p:nvPr/>
          </p:nvCxnSpPr>
          <p:spPr>
            <a:xfrm flipH="1">
              <a:off x="530841" y="2128159"/>
              <a:ext cx="0" cy="1301274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50939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roup 83"/>
          <p:cNvGrpSpPr/>
          <p:nvPr/>
        </p:nvGrpSpPr>
        <p:grpSpPr>
          <a:xfrm>
            <a:off x="2079450" y="2277924"/>
            <a:ext cx="2673790" cy="369332"/>
            <a:chOff x="2238598" y="2264868"/>
            <a:chExt cx="2896609" cy="369332"/>
          </a:xfrm>
        </p:grpSpPr>
        <p:sp>
          <p:nvSpPr>
            <p:cNvPr id="88" name="Rectangle 87"/>
            <p:cNvSpPr/>
            <p:nvPr/>
          </p:nvSpPr>
          <p:spPr>
            <a:xfrm>
              <a:off x="2238598" y="2264868"/>
              <a:ext cx="70260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sv-SE" b="1" dirty="0" smtClean="0">
                  <a:solidFill>
                    <a:srgbClr val="FF0000"/>
                  </a:solidFill>
                </a:rPr>
                <a:t>X9</a:t>
              </a:r>
            </a:p>
          </p:txBody>
        </p:sp>
        <p:sp>
          <p:nvSpPr>
            <p:cNvPr id="89" name="Rectangle 88"/>
            <p:cNvSpPr/>
            <p:nvPr/>
          </p:nvSpPr>
          <p:spPr>
            <a:xfrm>
              <a:off x="4093245" y="2264868"/>
              <a:ext cx="1041962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sv-SE" b="1" dirty="0" smtClean="0">
                  <a:solidFill>
                    <a:srgbClr val="FF0000"/>
                  </a:solidFill>
                </a:rPr>
                <a:t>X9</a:t>
              </a:r>
              <a:endParaRPr lang="sv-SE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95" name="Group 94"/>
          <p:cNvGrpSpPr/>
          <p:nvPr/>
        </p:nvGrpSpPr>
        <p:grpSpPr>
          <a:xfrm>
            <a:off x="2052000" y="2232000"/>
            <a:ext cx="2673790" cy="369332"/>
            <a:chOff x="2238598" y="2264868"/>
            <a:chExt cx="2896609" cy="369332"/>
          </a:xfrm>
        </p:grpSpPr>
        <p:sp>
          <p:nvSpPr>
            <p:cNvPr id="100" name="Rectangle 99"/>
            <p:cNvSpPr/>
            <p:nvPr/>
          </p:nvSpPr>
          <p:spPr>
            <a:xfrm>
              <a:off x="2238598" y="2264868"/>
              <a:ext cx="70260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sv-SE" b="1" dirty="0" smtClean="0">
                  <a:solidFill>
                    <a:srgbClr val="FF0000"/>
                  </a:solidFill>
                </a:rPr>
                <a:t>x</a:t>
              </a:r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4093245" y="2264868"/>
              <a:ext cx="1041962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sv-SE" b="1" dirty="0" smtClean="0">
                  <a:solidFill>
                    <a:srgbClr val="FF0000"/>
                  </a:solidFill>
                </a:rPr>
                <a:t>y</a:t>
              </a:r>
              <a:endParaRPr lang="sv-SE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7839808" y="6356352"/>
            <a:ext cx="675543" cy="365125"/>
          </a:xfrm>
        </p:spPr>
        <p:txBody>
          <a:bodyPr/>
          <a:lstStyle/>
          <a:p>
            <a:pPr algn="r">
              <a:defRPr/>
            </a:pPr>
            <a:r>
              <a:rPr lang="en-US" dirty="0"/>
              <a:t> </a:t>
            </a:r>
            <a:fld id="{1D06C389-8E64-47BC-B2B4-DEC6EC5B69FA}" type="slidenum">
              <a:rPr lang="en-US"/>
              <a:pPr algn="r">
                <a:defRPr/>
              </a:pPr>
              <a:t>9</a:t>
            </a:fld>
            <a:endParaRPr lang="en-US" dirty="0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sv-SE" dirty="0" err="1" smtClean="0"/>
              <a:t>Sklansky</a:t>
            </a:r>
            <a:r>
              <a:rPr lang="en-US" altLang="sv-SE" dirty="0" smtClean="0"/>
              <a:t> Adder Propagation Delay</a:t>
            </a:r>
          </a:p>
        </p:txBody>
      </p:sp>
      <p:sp>
        <p:nvSpPr>
          <p:cNvPr id="1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2"/>
            <a:ext cx="2057400" cy="365125"/>
          </a:xfrm>
        </p:spPr>
        <p:txBody>
          <a:bodyPr/>
          <a:lstStyle/>
          <a:p>
            <a:r>
              <a:rPr lang="sv-SE" smtClean="0"/>
              <a:t>2015</a:t>
            </a:r>
            <a:endParaRPr lang="sv-SE"/>
          </a:p>
        </p:txBody>
      </p:sp>
      <p:sp>
        <p:nvSpPr>
          <p:cNvPr id="67" name="Rectangle 66"/>
          <p:cNvSpPr/>
          <p:nvPr/>
        </p:nvSpPr>
        <p:spPr>
          <a:xfrm>
            <a:off x="326039" y="1318926"/>
            <a:ext cx="84919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Font typeface="Arial" panose="020B0604020202020204" pitchFamily="34" charset="0"/>
              <a:buNone/>
            </a:pPr>
            <a:r>
              <a:rPr lang="en-US" altLang="sv-SE" dirty="0" smtClean="0">
                <a:latin typeface="+mn-lt"/>
              </a:rPr>
              <a:t>Now, consider also the SUM XOR gates!</a:t>
            </a:r>
            <a:endParaRPr lang="en-US" altLang="sv-SE" dirty="0">
              <a:latin typeface="+mn-lt"/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211101" y="3499186"/>
            <a:ext cx="17425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dirty="0" smtClean="0"/>
              <a:t>AO12 gate:</a:t>
            </a:r>
          </a:p>
          <a:p>
            <a:pPr algn="ctr"/>
            <a:r>
              <a:rPr lang="sv-SE" i="1" dirty="0" smtClean="0"/>
              <a:t>p</a:t>
            </a:r>
            <a:r>
              <a:rPr lang="sv-SE" dirty="0" smtClean="0"/>
              <a:t>=7.33, </a:t>
            </a:r>
            <a:r>
              <a:rPr lang="sv-SE" i="1" dirty="0" smtClean="0"/>
              <a:t>g</a:t>
            </a:r>
            <a:r>
              <a:rPr lang="sv-SE" dirty="0" smtClean="0"/>
              <a:t>=0.5</a:t>
            </a:r>
            <a:endParaRPr lang="sv-SE" dirty="0" smtClean="0">
              <a:solidFill>
                <a:schemeClr val="tx1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489173" y="1884812"/>
            <a:ext cx="8165655" cy="3967330"/>
            <a:chOff x="244086" y="1884812"/>
            <a:chExt cx="8165655" cy="3967330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244086" y="3020272"/>
              <a:ext cx="650918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Rectangle 18"/>
            <p:cNvSpPr/>
            <p:nvPr/>
          </p:nvSpPr>
          <p:spPr>
            <a:xfrm>
              <a:off x="3621775" y="26111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03350" y="2264868"/>
              <a:ext cx="54174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X4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396534" y="26111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455072" y="26111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1794106" y="26111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cxnSp>
          <p:nvCxnSpPr>
            <p:cNvPr id="15" name="Straight Connector 14"/>
            <p:cNvCxnSpPr>
              <a:cxnSpLocks noChangeAspect="1"/>
            </p:cNvCxnSpPr>
            <p:nvPr/>
          </p:nvCxnSpPr>
          <p:spPr>
            <a:xfrm>
              <a:off x="1316844" y="3016134"/>
              <a:ext cx="731077" cy="81561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1601287" y="3336502"/>
              <a:ext cx="1094283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Rectangle 57"/>
            <p:cNvSpPr/>
            <p:nvPr/>
          </p:nvSpPr>
          <p:spPr>
            <a:xfrm>
              <a:off x="2356814" y="32207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2075460" y="2915911"/>
              <a:ext cx="755374" cy="8183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AO12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cxnSp>
          <p:nvCxnSpPr>
            <p:cNvPr id="69" name="Straight Connector 68"/>
            <p:cNvCxnSpPr/>
            <p:nvPr/>
          </p:nvCxnSpPr>
          <p:spPr>
            <a:xfrm>
              <a:off x="1872159" y="3640677"/>
              <a:ext cx="1094283" cy="0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>
              <a:cxnSpLocks noChangeAspect="1"/>
            </p:cNvCxnSpPr>
            <p:nvPr/>
          </p:nvCxnSpPr>
          <p:spPr>
            <a:xfrm>
              <a:off x="3106171" y="3016614"/>
              <a:ext cx="1262769" cy="140009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4" name="Group 53"/>
            <p:cNvGrpSpPr/>
            <p:nvPr/>
          </p:nvGrpSpPr>
          <p:grpSpPr>
            <a:xfrm>
              <a:off x="3392388" y="2900220"/>
              <a:ext cx="1260313" cy="818322"/>
              <a:chOff x="3567917" y="2900220"/>
              <a:chExt cx="1365339" cy="818322"/>
            </a:xfrm>
          </p:grpSpPr>
          <p:cxnSp>
            <p:nvCxnSpPr>
              <p:cNvPr id="75" name="Straight Connector 74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6" name="Rectangle 75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73" name="Rectangle 72"/>
            <p:cNvSpPr/>
            <p:nvPr/>
          </p:nvSpPr>
          <p:spPr>
            <a:xfrm>
              <a:off x="2356814" y="3220711"/>
              <a:ext cx="755374" cy="818322"/>
            </a:xfrm>
            <a:prstGeom prst="rect">
              <a:avLst/>
            </a:prstGeom>
            <a:solidFill>
              <a:srgbClr val="A6A6A6"/>
            </a:solidFill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XOR2</a:t>
              </a:r>
            </a:p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X4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grpSp>
          <p:nvGrpSpPr>
            <p:cNvPr id="85" name="Group 84"/>
            <p:cNvGrpSpPr/>
            <p:nvPr/>
          </p:nvGrpSpPr>
          <p:grpSpPr>
            <a:xfrm>
              <a:off x="3665385" y="3205020"/>
              <a:ext cx="1260313" cy="818322"/>
              <a:chOff x="3567917" y="2900220"/>
              <a:chExt cx="1365339" cy="818322"/>
            </a:xfrm>
          </p:grpSpPr>
          <p:cxnSp>
            <p:nvCxnSpPr>
              <p:cNvPr id="86" name="Straight Connector 85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7" name="Rectangle 86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91" name="Group 90"/>
            <p:cNvGrpSpPr/>
            <p:nvPr/>
          </p:nvGrpSpPr>
          <p:grpSpPr>
            <a:xfrm>
              <a:off x="3930025" y="3509820"/>
              <a:ext cx="1260313" cy="818322"/>
              <a:chOff x="3567917" y="2900220"/>
              <a:chExt cx="1365339" cy="818322"/>
            </a:xfrm>
          </p:grpSpPr>
          <p:cxnSp>
            <p:nvCxnSpPr>
              <p:cNvPr id="92" name="Straight Connector 91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3" name="Rectangle 92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97" name="Group 96"/>
            <p:cNvGrpSpPr/>
            <p:nvPr/>
          </p:nvGrpSpPr>
          <p:grpSpPr>
            <a:xfrm>
              <a:off x="4204797" y="3814620"/>
              <a:ext cx="1266895" cy="818322"/>
              <a:chOff x="3560786" y="2900220"/>
              <a:chExt cx="1372470" cy="818322"/>
            </a:xfrm>
          </p:grpSpPr>
          <p:cxnSp>
            <p:nvCxnSpPr>
              <p:cNvPr id="98" name="Straight Connector 97"/>
              <p:cNvCxnSpPr/>
              <p:nvPr/>
            </p:nvCxnSpPr>
            <p:spPr>
              <a:xfrm>
                <a:off x="3560786" y="3320811"/>
                <a:ext cx="1185473" cy="0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9" name="Rectangle 98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rgbClr val="A6A6A6"/>
              </a:solidFill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XOR2</a:t>
                </a:r>
              </a:p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X4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cxnSp>
          <p:nvCxnSpPr>
            <p:cNvPr id="106" name="Straight Connector 105"/>
            <p:cNvCxnSpPr>
              <a:cxnSpLocks noChangeAspect="1"/>
            </p:cNvCxnSpPr>
            <p:nvPr/>
          </p:nvCxnSpPr>
          <p:spPr>
            <a:xfrm>
              <a:off x="4950455" y="3016607"/>
              <a:ext cx="2326154" cy="259512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7" name="Group 106"/>
            <p:cNvGrpSpPr/>
            <p:nvPr/>
          </p:nvGrpSpPr>
          <p:grpSpPr>
            <a:xfrm>
              <a:off x="5219960" y="2900220"/>
              <a:ext cx="1260313" cy="818322"/>
              <a:chOff x="3567917" y="2900220"/>
              <a:chExt cx="1365339" cy="818322"/>
            </a:xfrm>
          </p:grpSpPr>
          <p:cxnSp>
            <p:nvCxnSpPr>
              <p:cNvPr id="108" name="Straight Connector 107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9" name="Rectangle 108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10" name="Group 109"/>
            <p:cNvGrpSpPr/>
            <p:nvPr/>
          </p:nvGrpSpPr>
          <p:grpSpPr>
            <a:xfrm>
              <a:off x="5492957" y="3205020"/>
              <a:ext cx="1260313" cy="818322"/>
              <a:chOff x="3567917" y="2900220"/>
              <a:chExt cx="1365339" cy="818322"/>
            </a:xfrm>
          </p:grpSpPr>
          <p:cxnSp>
            <p:nvCxnSpPr>
              <p:cNvPr id="111" name="Straight Connector 110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2" name="Rectangle 111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13" name="Group 112"/>
            <p:cNvGrpSpPr/>
            <p:nvPr/>
          </p:nvGrpSpPr>
          <p:grpSpPr>
            <a:xfrm>
              <a:off x="5774311" y="3509820"/>
              <a:ext cx="1260313" cy="818322"/>
              <a:chOff x="3567917" y="2900220"/>
              <a:chExt cx="1365339" cy="818322"/>
            </a:xfrm>
          </p:grpSpPr>
          <p:cxnSp>
            <p:nvCxnSpPr>
              <p:cNvPr id="114" name="Straight Connector 113"/>
              <p:cNvCxnSpPr/>
              <p:nvPr/>
            </p:nvCxnSpPr>
            <p:spPr>
              <a:xfrm>
                <a:off x="356791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5" name="Rectangle 114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16" name="Group 115"/>
            <p:cNvGrpSpPr/>
            <p:nvPr/>
          </p:nvGrpSpPr>
          <p:grpSpPr>
            <a:xfrm>
              <a:off x="6040726" y="3814620"/>
              <a:ext cx="1275252" cy="818322"/>
              <a:chOff x="3551733" y="2900220"/>
              <a:chExt cx="1381523" cy="818322"/>
            </a:xfrm>
          </p:grpSpPr>
          <p:cxnSp>
            <p:nvCxnSpPr>
              <p:cNvPr id="117" name="Straight Connector 116"/>
              <p:cNvCxnSpPr/>
              <p:nvPr/>
            </p:nvCxnSpPr>
            <p:spPr>
              <a:xfrm>
                <a:off x="3551733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8" name="Rectangle 117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19" name="Group 118"/>
            <p:cNvGrpSpPr/>
            <p:nvPr/>
          </p:nvGrpSpPr>
          <p:grpSpPr>
            <a:xfrm>
              <a:off x="6315917" y="4119420"/>
              <a:ext cx="1281414" cy="818322"/>
              <a:chOff x="3545057" y="2900220"/>
              <a:chExt cx="1388199" cy="818322"/>
            </a:xfrm>
          </p:grpSpPr>
          <p:cxnSp>
            <p:nvCxnSpPr>
              <p:cNvPr id="120" name="Straight Connector 119"/>
              <p:cNvCxnSpPr/>
              <p:nvPr/>
            </p:nvCxnSpPr>
            <p:spPr>
              <a:xfrm>
                <a:off x="354505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1" name="Rectangle 120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56" name="Group 155"/>
            <p:cNvGrpSpPr/>
            <p:nvPr/>
          </p:nvGrpSpPr>
          <p:grpSpPr>
            <a:xfrm>
              <a:off x="6597271" y="4424220"/>
              <a:ext cx="1281414" cy="818322"/>
              <a:chOff x="3545057" y="2900220"/>
              <a:chExt cx="1388199" cy="818322"/>
            </a:xfrm>
          </p:grpSpPr>
          <p:cxnSp>
            <p:nvCxnSpPr>
              <p:cNvPr id="157" name="Straight Connector 156"/>
              <p:cNvCxnSpPr/>
              <p:nvPr/>
            </p:nvCxnSpPr>
            <p:spPr>
              <a:xfrm>
                <a:off x="354505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8" name="Rectangle 157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53" name="Group 152"/>
            <p:cNvGrpSpPr/>
            <p:nvPr/>
          </p:nvGrpSpPr>
          <p:grpSpPr>
            <a:xfrm>
              <a:off x="6868074" y="4729020"/>
              <a:ext cx="1281414" cy="818322"/>
              <a:chOff x="3545057" y="2900220"/>
              <a:chExt cx="1388199" cy="818322"/>
            </a:xfrm>
          </p:grpSpPr>
          <p:cxnSp>
            <p:nvCxnSpPr>
              <p:cNvPr id="154" name="Straight Connector 153"/>
              <p:cNvCxnSpPr/>
              <p:nvPr/>
            </p:nvCxnSpPr>
            <p:spPr>
              <a:xfrm>
                <a:off x="3545057" y="3320811"/>
                <a:ext cx="118547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5" name="Rectangle 154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AO12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65" name="Group 164"/>
            <p:cNvGrpSpPr/>
            <p:nvPr/>
          </p:nvGrpSpPr>
          <p:grpSpPr>
            <a:xfrm>
              <a:off x="7128327" y="5033820"/>
              <a:ext cx="1281414" cy="818322"/>
              <a:chOff x="3545057" y="2900220"/>
              <a:chExt cx="1388199" cy="818322"/>
            </a:xfrm>
          </p:grpSpPr>
          <p:cxnSp>
            <p:nvCxnSpPr>
              <p:cNvPr id="166" name="Straight Connector 165"/>
              <p:cNvCxnSpPr/>
              <p:nvPr/>
            </p:nvCxnSpPr>
            <p:spPr>
              <a:xfrm>
                <a:off x="3545057" y="3320811"/>
                <a:ext cx="1185473" cy="0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7" name="Rectangle 166"/>
              <p:cNvSpPr/>
              <p:nvPr/>
            </p:nvSpPr>
            <p:spPr>
              <a:xfrm>
                <a:off x="4114934" y="2900220"/>
                <a:ext cx="818322" cy="818322"/>
              </a:xfrm>
              <a:prstGeom prst="rect">
                <a:avLst/>
              </a:prstGeom>
              <a:solidFill>
                <a:srgbClr val="A6A6A6"/>
              </a:solidFill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XOR2</a:t>
                </a:r>
              </a:p>
              <a:p>
                <a:pPr algn="ctr"/>
                <a:r>
                  <a:rPr lang="sv-SE" dirty="0" smtClean="0">
                    <a:solidFill>
                      <a:schemeClr val="tx1"/>
                    </a:solidFill>
                  </a:rPr>
                  <a:t>X4</a:t>
                </a:r>
                <a:endParaRPr lang="sv-SE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73" name="Rectangle 172"/>
            <p:cNvSpPr/>
            <p:nvPr/>
          </p:nvSpPr>
          <p:spPr>
            <a:xfrm>
              <a:off x="5523077" y="2264868"/>
              <a:ext cx="54174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X4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1863802" y="3826745"/>
              <a:ext cx="54174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b</a:t>
              </a:r>
              <a:r>
                <a:rPr lang="sv-SE" baseline="-25000" dirty="0" smtClean="0"/>
                <a:t>1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4145126" y="4398548"/>
              <a:ext cx="54174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b</a:t>
              </a:r>
              <a:r>
                <a:rPr lang="sv-SE" baseline="-25000" dirty="0"/>
                <a:t>2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sp>
          <p:nvSpPr>
            <p:cNvPr id="79" name="Rectangle 78"/>
            <p:cNvSpPr/>
            <p:nvPr/>
          </p:nvSpPr>
          <p:spPr>
            <a:xfrm>
              <a:off x="2416420" y="1884812"/>
              <a:ext cx="54174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i="1" dirty="0" smtClean="0"/>
                <a:t>t</a:t>
              </a:r>
              <a:r>
                <a:rPr lang="sv-SE" i="1" baseline="-25000" dirty="0" smtClean="0"/>
                <a:t>pd</a:t>
              </a:r>
              <a:endParaRPr lang="sv-SE" i="1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83" name="Footer Placeholder 4"/>
          <p:cNvSpPr txBox="1">
            <a:spLocks/>
          </p:cNvSpPr>
          <p:nvPr/>
        </p:nvSpPr>
        <p:spPr>
          <a:xfrm>
            <a:off x="3028951" y="6356352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sv-S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Integrated Circuit Design - Adder wrap up</a:t>
            </a:r>
            <a:endParaRPr lang="sv-SE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7452924"/>
              </p:ext>
            </p:extLst>
          </p:nvPr>
        </p:nvGraphicFramePr>
        <p:xfrm>
          <a:off x="1566418" y="2586038"/>
          <a:ext cx="163512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059" name="Equation" r:id="rId4" imgW="152334" imgH="228501" progId="Equation.DSMT4">
                  <p:embed/>
                </p:oleObj>
              </mc:Choice>
              <mc:Fallback>
                <p:oleObj name="Equation" r:id="rId4" imgW="152334" imgH="228501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6418" y="2586038"/>
                        <a:ext cx="163512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3636388"/>
              </p:ext>
            </p:extLst>
          </p:nvPr>
        </p:nvGraphicFramePr>
        <p:xfrm>
          <a:off x="3249168" y="2601913"/>
          <a:ext cx="192087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060" name="Equation" r:id="rId6" imgW="177646" imgH="228402" progId="Equation.DSMT4">
                  <p:embed/>
                </p:oleObj>
              </mc:Choice>
              <mc:Fallback>
                <p:oleObj name="Equation" r:id="rId6" imgW="177646" imgH="22840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9168" y="2601913"/>
                        <a:ext cx="192087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5216169"/>
              </p:ext>
            </p:extLst>
          </p:nvPr>
        </p:nvGraphicFramePr>
        <p:xfrm>
          <a:off x="5011293" y="2620963"/>
          <a:ext cx="1778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061" name="Equation" r:id="rId8" imgW="165028" imgH="228501" progId="Equation.DSMT4">
                  <p:embed/>
                </p:oleObj>
              </mc:Choice>
              <mc:Fallback>
                <p:oleObj name="Equation" r:id="rId8" imgW="165028" imgH="228501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1293" y="2620963"/>
                        <a:ext cx="1778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" name="Rectangle 81"/>
          <p:cNvSpPr/>
          <p:nvPr/>
        </p:nvSpPr>
        <p:spPr>
          <a:xfrm>
            <a:off x="576000" y="4644000"/>
            <a:ext cx="467843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dirty="0">
                <a:latin typeface="+mn-lt"/>
              </a:rPr>
              <a:t>Let derivatives wrt </a:t>
            </a:r>
            <a:r>
              <a:rPr lang="sv-SE" i="1" dirty="0" smtClean="0">
                <a:latin typeface="+mn-lt"/>
              </a:rPr>
              <a:t>x</a:t>
            </a:r>
            <a:r>
              <a:rPr lang="sv-SE" dirty="0" smtClean="0">
                <a:latin typeface="+mn-lt"/>
              </a:rPr>
              <a:t> </a:t>
            </a:r>
            <a:r>
              <a:rPr lang="sv-SE" dirty="0">
                <a:latin typeface="+mn-lt"/>
              </a:rPr>
              <a:t>and </a:t>
            </a:r>
            <a:r>
              <a:rPr lang="sv-SE" i="1" dirty="0" smtClean="0">
                <a:latin typeface="+mn-lt"/>
              </a:rPr>
              <a:t>y </a:t>
            </a:r>
            <a:r>
              <a:rPr lang="sv-SE" dirty="0">
                <a:latin typeface="+mn-lt"/>
              </a:rPr>
              <a:t>be equal to zero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5928690"/>
              </p:ext>
            </p:extLst>
          </p:nvPr>
        </p:nvGraphicFramePr>
        <p:xfrm>
          <a:off x="666000" y="5040000"/>
          <a:ext cx="1916101" cy="11522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062" name="Equation" r:id="rId10" imgW="1689100" imgH="939800" progId="Equation.DSMT4">
                  <p:embed/>
                </p:oleObj>
              </mc:Choice>
              <mc:Fallback>
                <p:oleObj name="Equation" r:id="rId10" imgW="1689100" imgH="9398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000" y="5040000"/>
                        <a:ext cx="1916101" cy="115221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1071082"/>
              </p:ext>
            </p:extLst>
          </p:nvPr>
        </p:nvGraphicFramePr>
        <p:xfrm>
          <a:off x="3670015" y="5164841"/>
          <a:ext cx="1165225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063" name="Equation" r:id="rId12" imgW="749160" imgH="203040" progId="Equation.DSMT4">
                  <p:embed/>
                </p:oleObj>
              </mc:Choice>
              <mc:Fallback>
                <p:oleObj name="Equation" r:id="rId12" imgW="749160" imgH="20304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0015" y="5164841"/>
                        <a:ext cx="1165225" cy="341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2296432"/>
              </p:ext>
            </p:extLst>
          </p:nvPr>
        </p:nvGraphicFramePr>
        <p:xfrm>
          <a:off x="3103144" y="5611736"/>
          <a:ext cx="2900163" cy="5366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064" name="Equation" r:id="rId14" imgW="2311200" imgH="393480" progId="Equation.DSMT4">
                  <p:embed/>
                </p:oleObj>
              </mc:Choice>
              <mc:Fallback>
                <p:oleObj name="Equation" r:id="rId14" imgW="2311200" imgH="39348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3144" y="5611736"/>
                        <a:ext cx="2900163" cy="5366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" name="Right Arrow 77"/>
          <p:cNvSpPr/>
          <p:nvPr/>
        </p:nvSpPr>
        <p:spPr>
          <a:xfrm>
            <a:off x="3058167" y="5075665"/>
            <a:ext cx="411854" cy="51929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0" name="Rectangle 89"/>
          <p:cNvSpPr/>
          <p:nvPr/>
        </p:nvSpPr>
        <p:spPr>
          <a:xfrm>
            <a:off x="5034546" y="6079353"/>
            <a:ext cx="141853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1200" dirty="0" smtClean="0">
                <a:latin typeface="+mn-lt"/>
              </a:rPr>
              <a:t>Really no difference</a:t>
            </a:r>
            <a:endParaRPr lang="sv-SE" sz="1200" dirty="0">
              <a:latin typeface="+mn-lt"/>
            </a:endParaRPr>
          </a:p>
        </p:txBody>
      </p:sp>
      <p:grpSp>
        <p:nvGrpSpPr>
          <p:cNvPr id="96" name="Group 95"/>
          <p:cNvGrpSpPr/>
          <p:nvPr/>
        </p:nvGrpSpPr>
        <p:grpSpPr>
          <a:xfrm>
            <a:off x="2052000" y="2304000"/>
            <a:ext cx="2673790" cy="276999"/>
            <a:chOff x="2238598" y="2264868"/>
            <a:chExt cx="2896609" cy="276999"/>
          </a:xfrm>
          <a:noFill/>
        </p:grpSpPr>
        <p:sp>
          <p:nvSpPr>
            <p:cNvPr id="102" name="Rectangle 101"/>
            <p:cNvSpPr/>
            <p:nvPr/>
          </p:nvSpPr>
          <p:spPr>
            <a:xfrm>
              <a:off x="2238598" y="2264868"/>
              <a:ext cx="702603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tIns="0" bIns="0">
              <a:spAutoFit/>
            </a:bodyPr>
            <a:lstStyle/>
            <a:p>
              <a:pPr algn="ctr"/>
              <a:r>
                <a:rPr lang="sv-SE" b="1" dirty="0" smtClean="0">
                  <a:solidFill>
                    <a:srgbClr val="FF0000"/>
                  </a:solidFill>
                </a:rPr>
                <a:t>X9</a:t>
              </a:r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4093245" y="2264868"/>
              <a:ext cx="104196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tIns="0" bIns="0">
              <a:spAutoFit/>
            </a:bodyPr>
            <a:lstStyle/>
            <a:p>
              <a:pPr algn="ctr"/>
              <a:r>
                <a:rPr lang="sv-SE" b="1" dirty="0" smtClean="0">
                  <a:solidFill>
                    <a:srgbClr val="FF0000"/>
                  </a:solidFill>
                </a:rPr>
                <a:t>X9</a:t>
              </a:r>
              <a:endParaRPr lang="sv-SE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05" name="Group 104"/>
          <p:cNvGrpSpPr/>
          <p:nvPr/>
        </p:nvGrpSpPr>
        <p:grpSpPr>
          <a:xfrm>
            <a:off x="530840" y="2128159"/>
            <a:ext cx="5012091" cy="1301274"/>
            <a:chOff x="530840" y="2128159"/>
            <a:chExt cx="5012091" cy="1301274"/>
          </a:xfrm>
        </p:grpSpPr>
        <p:cxnSp>
          <p:nvCxnSpPr>
            <p:cNvPr id="122" name="Straight Connector 121"/>
            <p:cNvCxnSpPr/>
            <p:nvPr/>
          </p:nvCxnSpPr>
          <p:spPr>
            <a:xfrm>
              <a:off x="5542931" y="2161768"/>
              <a:ext cx="0" cy="1267665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>
              <a:off x="530840" y="2264868"/>
              <a:ext cx="5012091" cy="0"/>
            </a:xfrm>
            <a:prstGeom prst="line">
              <a:avLst/>
            </a:prstGeom>
            <a:ln w="9525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 flipH="1">
              <a:off x="530841" y="2128159"/>
              <a:ext cx="0" cy="1301274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39034" name="Picture 90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0000" y="1440000"/>
            <a:ext cx="2010637" cy="11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20709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 animBg="1"/>
      <p:bldP spid="90" grpId="0"/>
    </p:bld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16282</TotalTime>
  <Words>844</Words>
  <Application>Microsoft Office PowerPoint</Application>
  <PresentationFormat>On-screen Show (4:3)</PresentationFormat>
  <Paragraphs>427</Paragraphs>
  <Slides>13</Slides>
  <Notes>11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Custom Design</vt:lpstr>
      <vt:lpstr>Equation</vt:lpstr>
      <vt:lpstr>Sklansky adder propagation delay</vt:lpstr>
      <vt:lpstr>Sklansky Adder Propagation Delay</vt:lpstr>
      <vt:lpstr>Sklansky Adder Propagation Delay</vt:lpstr>
      <vt:lpstr>Sklansky Adder Propagation Delay</vt:lpstr>
      <vt:lpstr>Sklansky Adder Propagation Delay</vt:lpstr>
      <vt:lpstr>Sklansky Adder Propagation Delay</vt:lpstr>
      <vt:lpstr>Sklansky Adder Propagation Delay</vt:lpstr>
      <vt:lpstr>Sklansky Adder Propagation Delay</vt:lpstr>
      <vt:lpstr>Sklansky Adder Propagation Delay</vt:lpstr>
      <vt:lpstr>Sklansky Adder Propagation Delay</vt:lpstr>
      <vt:lpstr>Sklansky Adder Propagation Delay</vt:lpstr>
      <vt:lpstr>Sklansky Adder Propagation Delay</vt:lpstr>
      <vt:lpstr>Summary</vt:lpstr>
    </vt:vector>
  </TitlesOfParts>
  <Company>Chalmers tekniska högskola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CMOS inverter</dc:title>
  <dc:creator>Kjell Jeppson</dc:creator>
  <cp:lastModifiedBy>användare</cp:lastModifiedBy>
  <cp:revision>730</cp:revision>
  <dcterms:created xsi:type="dcterms:W3CDTF">2006-09-08T08:06:12Z</dcterms:created>
  <dcterms:modified xsi:type="dcterms:W3CDTF">2017-10-11T20:10:32Z</dcterms:modified>
</cp:coreProperties>
</file>