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88" r:id="rId2"/>
    <p:sldId id="343" r:id="rId3"/>
    <p:sldId id="385" r:id="rId4"/>
    <p:sldId id="386" r:id="rId5"/>
    <p:sldId id="290" r:id="rId6"/>
    <p:sldId id="380" r:id="rId7"/>
    <p:sldId id="336" r:id="rId8"/>
    <p:sldId id="393" r:id="rId9"/>
    <p:sldId id="395" r:id="rId10"/>
    <p:sldId id="367" r:id="rId11"/>
    <p:sldId id="334" r:id="rId12"/>
    <p:sldId id="381" r:id="rId13"/>
    <p:sldId id="359" r:id="rId14"/>
    <p:sldId id="312" r:id="rId15"/>
    <p:sldId id="337" r:id="rId16"/>
    <p:sldId id="388" r:id="rId17"/>
    <p:sldId id="390" r:id="rId18"/>
    <p:sldId id="338" r:id="rId19"/>
    <p:sldId id="365" r:id="rId20"/>
    <p:sldId id="318" r:id="rId21"/>
    <p:sldId id="364" r:id="rId22"/>
    <p:sldId id="366" r:id="rId23"/>
    <p:sldId id="320" r:id="rId24"/>
    <p:sldId id="325" r:id="rId25"/>
    <p:sldId id="326" r:id="rId26"/>
    <p:sldId id="332" r:id="rId27"/>
    <p:sldId id="396" r:id="rId28"/>
    <p:sldId id="397" r:id="rId29"/>
    <p:sldId id="398" r:id="rId30"/>
    <p:sldId id="399" r:id="rId3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21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9FADD-2D95-48DF-BC3A-78284EB2908E}" type="datetimeFigureOut">
              <a:rPr lang="sv-SE" smtClean="0"/>
              <a:t>2018-10-09</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2F376-F41D-400D-83C6-11313E9467FA}" type="slidenum">
              <a:rPr lang="sv-SE" smtClean="0"/>
              <a:t>‹#›</a:t>
            </a:fld>
            <a:endParaRPr lang="sv-SE"/>
          </a:p>
        </p:txBody>
      </p:sp>
    </p:spTree>
    <p:extLst>
      <p:ext uri="{BB962C8B-B14F-4D97-AF65-F5344CB8AC3E}">
        <p14:creationId xmlns:p14="http://schemas.microsoft.com/office/powerpoint/2010/main" val="353864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EEF2F376-F41D-400D-83C6-11313E9467FA}" type="slidenum">
              <a:rPr lang="sv-SE" smtClean="0"/>
              <a:t>2</a:t>
            </a:fld>
            <a:endParaRPr lang="sv-SE"/>
          </a:p>
        </p:txBody>
      </p:sp>
    </p:spTree>
    <p:extLst>
      <p:ext uri="{BB962C8B-B14F-4D97-AF65-F5344CB8AC3E}">
        <p14:creationId xmlns:p14="http://schemas.microsoft.com/office/powerpoint/2010/main" val="131694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a:t>This slide shows the datapath layout. We can see that the datapath is designed by 8 more or less identical bit slices, one for each bit. Each bit slice contains different functionalities, at the datapath level we can talk about functionality slices.</a:t>
            </a:r>
          </a:p>
          <a:p>
            <a:endParaRPr lang="sv-SE" dirty="0"/>
          </a:p>
          <a:p>
            <a:r>
              <a:rPr lang="sv-SE" dirty="0"/>
              <a:t>This is a design style that we are going to use in this course in some design examples concerning adder design. The use of bit slices to form functional arrays is sometimes referred to as iterative logic arrays, if all bit slices in the array are identical. This is a very efficient way of designing, since we only need to design one bit-slice cell to build a complete multi-bit array. </a:t>
            </a:r>
          </a:p>
          <a:p>
            <a:endParaRPr lang="sv-SE" dirty="0"/>
          </a:p>
          <a:p>
            <a:r>
              <a:rPr lang="sv-SE" dirty="0"/>
              <a:t>As I said, we shall apply this design style to the design of a full adder in a series of exercises later in the course.</a:t>
            </a:r>
          </a:p>
        </p:txBody>
      </p:sp>
      <p:sp>
        <p:nvSpPr>
          <p:cNvPr id="4" name="Slide Number Placeholder 3"/>
          <p:cNvSpPr>
            <a:spLocks noGrp="1"/>
          </p:cNvSpPr>
          <p:nvPr>
            <p:ph type="sldNum" sz="quarter" idx="10"/>
          </p:nvPr>
        </p:nvSpPr>
        <p:spPr/>
        <p:txBody>
          <a:bodyPr/>
          <a:lstStyle/>
          <a:p>
            <a:fld id="{DBEFE1C1-3B2F-4EF5-8DBA-C1FE2379C14C}" type="slidenum">
              <a:rPr lang="sv-SE" smtClean="0"/>
              <a:t>5</a:t>
            </a:fld>
            <a:endParaRPr lang="sv-SE"/>
          </a:p>
        </p:txBody>
      </p:sp>
    </p:spTree>
    <p:extLst>
      <p:ext uri="{BB962C8B-B14F-4D97-AF65-F5344CB8AC3E}">
        <p14:creationId xmlns:p14="http://schemas.microsoft.com/office/powerpoint/2010/main" val="14496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a:t>One of the main themes of this course is the design of n-bit adders</a:t>
            </a:r>
            <a:r>
              <a:rPr lang="sv-SE"/>
              <a:t>. For </a:t>
            </a:r>
            <a:r>
              <a:rPr lang="sv-SE" dirty="0"/>
              <a:t>starters, we will do that by designing the adder as an iterative logic array</a:t>
            </a:r>
            <a:r>
              <a:rPr lang="sv-SE"/>
              <a:t>. For </a:t>
            </a:r>
            <a:r>
              <a:rPr lang="sv-SE" dirty="0"/>
              <a:t>this, we need to design </a:t>
            </a:r>
            <a:r>
              <a:rPr lang="sv-SE"/>
              <a:t>one Full </a:t>
            </a:r>
            <a:r>
              <a:rPr lang="sv-SE" dirty="0"/>
              <a:t>Adder cell as the one shown here. We will use the methods discussed in this lecture to design the cell </a:t>
            </a:r>
            <a:r>
              <a:rPr lang="sv-SE"/>
              <a:t>with MOSFETs </a:t>
            </a:r>
            <a:r>
              <a:rPr lang="sv-SE" dirty="0"/>
              <a:t>from the Boolean truth table.</a:t>
            </a:r>
          </a:p>
          <a:p>
            <a:endParaRPr lang="sv-SE" dirty="0"/>
          </a:p>
          <a:p>
            <a:r>
              <a:rPr lang="sv-SE" dirty="0"/>
              <a:t>Then we will build an iterative logic array from many instances of this cell.</a:t>
            </a:r>
          </a:p>
          <a:p>
            <a:endParaRPr lang="sv-SE" dirty="0"/>
          </a:p>
          <a:p>
            <a:r>
              <a:rPr lang="sv-SE" dirty="0"/>
              <a:t>The two numbers to be added are enetered at the top. The carry-in is entered to the LSB (least significant bit) to the right. As the carry ripples from cell to cell, from right to left, the sums pop out at the bottom.</a:t>
            </a:r>
          </a:p>
        </p:txBody>
      </p:sp>
      <p:sp>
        <p:nvSpPr>
          <p:cNvPr id="4" name="Slide Number Placeholder 3"/>
          <p:cNvSpPr>
            <a:spLocks noGrp="1"/>
          </p:cNvSpPr>
          <p:nvPr>
            <p:ph type="sldNum" sz="quarter" idx="10"/>
          </p:nvPr>
        </p:nvSpPr>
        <p:spPr/>
        <p:txBody>
          <a:bodyPr/>
          <a:lstStyle/>
          <a:p>
            <a:fld id="{DBEFE1C1-3B2F-4EF5-8DBA-C1FE2379C14C}" type="slidenum">
              <a:rPr lang="sv-SE" smtClean="0"/>
              <a:t>6</a:t>
            </a:fld>
            <a:endParaRPr lang="sv-SE"/>
          </a:p>
        </p:txBody>
      </p:sp>
    </p:spTree>
    <p:extLst>
      <p:ext uri="{BB962C8B-B14F-4D97-AF65-F5344CB8AC3E}">
        <p14:creationId xmlns:p14="http://schemas.microsoft.com/office/powerpoint/2010/main" val="222133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EF2F376-F41D-400D-83C6-11313E9467FA}" type="slidenum">
              <a:rPr lang="sv-SE" smtClean="0"/>
              <a:t>15</a:t>
            </a:fld>
            <a:endParaRPr lang="sv-SE"/>
          </a:p>
        </p:txBody>
      </p:sp>
    </p:spTree>
    <p:extLst>
      <p:ext uri="{BB962C8B-B14F-4D97-AF65-F5344CB8AC3E}">
        <p14:creationId xmlns:p14="http://schemas.microsoft.com/office/powerpoint/2010/main" val="154416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1443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53451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17051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8827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24132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r>
              <a:rPr lang="sv-SE" smtClean="0"/>
              <a:t>2018</a:t>
            </a:r>
            <a:endParaRPr lang="sv-SE"/>
          </a:p>
        </p:txBody>
      </p:sp>
      <p:sp>
        <p:nvSpPr>
          <p:cNvPr id="6" name="Footer Placeholder 5"/>
          <p:cNvSpPr>
            <a:spLocks noGrp="1"/>
          </p:cNvSpPr>
          <p:nvPr>
            <p:ph type="ftr" sz="quarter" idx="11"/>
          </p:nvPr>
        </p:nvSpPr>
        <p:spPr/>
        <p:txBody>
          <a:bodyPr/>
          <a:lstStyle/>
          <a:p>
            <a:r>
              <a:rPr lang="sv-SE"/>
              <a:t>MCC092 Integrated Circuit Design</a:t>
            </a:r>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79536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r>
              <a:rPr lang="sv-SE" smtClean="0"/>
              <a:t>2018</a:t>
            </a:r>
            <a:endParaRPr lang="sv-SE"/>
          </a:p>
        </p:txBody>
      </p:sp>
      <p:sp>
        <p:nvSpPr>
          <p:cNvPr id="8" name="Footer Placeholder 7"/>
          <p:cNvSpPr>
            <a:spLocks noGrp="1"/>
          </p:cNvSpPr>
          <p:nvPr>
            <p:ph type="ftr" sz="quarter" idx="11"/>
          </p:nvPr>
        </p:nvSpPr>
        <p:spPr/>
        <p:txBody>
          <a:bodyPr/>
          <a:lstStyle/>
          <a:p>
            <a:r>
              <a:rPr lang="sv-SE"/>
              <a:t>MCC092 Integrated Circuit Design</a:t>
            </a:r>
          </a:p>
        </p:txBody>
      </p:sp>
      <p:sp>
        <p:nvSpPr>
          <p:cNvPr id="9" name="Slide Number Placeholder 8"/>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24484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08079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2018</a:t>
            </a:r>
            <a:endParaRPr lang="sv-SE"/>
          </a:p>
        </p:txBody>
      </p:sp>
      <p:sp>
        <p:nvSpPr>
          <p:cNvPr id="3" name="Footer Placeholder 2"/>
          <p:cNvSpPr>
            <a:spLocks noGrp="1"/>
          </p:cNvSpPr>
          <p:nvPr>
            <p:ph type="ftr" sz="quarter" idx="11"/>
          </p:nvPr>
        </p:nvSpPr>
        <p:spPr/>
        <p:txBody>
          <a:bodyPr/>
          <a:lstStyle/>
          <a:p>
            <a:r>
              <a:rPr lang="sv-SE"/>
              <a:t>MCC092 Integrated Circuit Design</a:t>
            </a:r>
          </a:p>
        </p:txBody>
      </p:sp>
      <p:sp>
        <p:nvSpPr>
          <p:cNvPr id="4" name="Slide Number Placeholder 3"/>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8336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sv-SE" smtClean="0"/>
              <a:t>2018</a:t>
            </a:r>
            <a:endParaRPr lang="sv-SE"/>
          </a:p>
        </p:txBody>
      </p:sp>
      <p:sp>
        <p:nvSpPr>
          <p:cNvPr id="6" name="Footer Placeholder 5"/>
          <p:cNvSpPr>
            <a:spLocks noGrp="1"/>
          </p:cNvSpPr>
          <p:nvPr>
            <p:ph type="ftr" sz="quarter" idx="11"/>
          </p:nvPr>
        </p:nvSpPr>
        <p:spPr/>
        <p:txBody>
          <a:bodyPr/>
          <a:lstStyle/>
          <a:p>
            <a:r>
              <a:rPr lang="sv-SE"/>
              <a:t>MCC092 Integrated Circuit Design</a:t>
            </a:r>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92713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sv-SE" smtClean="0"/>
              <a:t>2018</a:t>
            </a:r>
            <a:endParaRPr lang="sv-SE"/>
          </a:p>
        </p:txBody>
      </p:sp>
      <p:sp>
        <p:nvSpPr>
          <p:cNvPr id="6" name="Footer Placeholder 5"/>
          <p:cNvSpPr>
            <a:spLocks noGrp="1"/>
          </p:cNvSpPr>
          <p:nvPr>
            <p:ph type="ftr" sz="quarter" idx="11"/>
          </p:nvPr>
        </p:nvSpPr>
        <p:spPr/>
        <p:txBody>
          <a:bodyPr/>
          <a:lstStyle/>
          <a:p>
            <a:r>
              <a:rPr lang="sv-SE"/>
              <a:t>MCC092 Integrated Circuit Design</a:t>
            </a:r>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07807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2018</a:t>
            </a: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MCC092 Integrated Circuit Design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B585A-C521-441E-B402-A9F7912DA359}" type="slidenum">
              <a:rPr lang="sv-SE" smtClean="0"/>
              <a:t>‹#›</a:t>
            </a:fld>
            <a:endParaRPr lang="sv-SE"/>
          </a:p>
        </p:txBody>
      </p:sp>
    </p:spTree>
    <p:extLst>
      <p:ext uri="{BB962C8B-B14F-4D97-AF65-F5344CB8AC3E}">
        <p14:creationId xmlns:p14="http://schemas.microsoft.com/office/powerpoint/2010/main" val="402652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sv-SE" dirty="0" err="1" smtClean="0"/>
              <a:t>Interactive</a:t>
            </a:r>
            <a:r>
              <a:rPr lang="sv-SE" dirty="0" smtClean="0"/>
              <a:t> </a:t>
            </a:r>
            <a:r>
              <a:rPr lang="sv-SE" dirty="0" err="1" smtClean="0"/>
              <a:t>exercise</a:t>
            </a:r>
            <a:r>
              <a:rPr lang="sv-SE" dirty="0" smtClean="0"/>
              <a:t> on </a:t>
            </a:r>
            <a:r>
              <a:rPr lang="sv-SE" dirty="0" err="1" smtClean="0"/>
              <a:t>a</a:t>
            </a:r>
            <a:r>
              <a:rPr lang="sv-SE" dirty="0" err="1" smtClean="0"/>
              <a:t>dder</a:t>
            </a:r>
            <a:r>
              <a:rPr lang="sv-SE" dirty="0" smtClean="0"/>
              <a:t> </a:t>
            </a:r>
            <a:r>
              <a:rPr lang="sv-SE" dirty="0"/>
              <a:t>design</a:t>
            </a:r>
          </a:p>
        </p:txBody>
      </p:sp>
      <p:sp>
        <p:nvSpPr>
          <p:cNvPr id="3" name="Subtitle 2"/>
          <p:cNvSpPr>
            <a:spLocks noGrp="1"/>
          </p:cNvSpPr>
          <p:nvPr>
            <p:ph type="subTitle" idx="1"/>
          </p:nvPr>
        </p:nvSpPr>
        <p:spPr/>
        <p:txBody>
          <a:bodyPr>
            <a:normAutofit fontScale="92500"/>
          </a:bodyPr>
          <a:lstStyle/>
          <a:p>
            <a:r>
              <a:rPr lang="sv-SE" dirty="0"/>
              <a:t>going further . . .</a:t>
            </a:r>
          </a:p>
          <a:p>
            <a:r>
              <a:rPr lang="sv-SE" dirty="0" err="1"/>
              <a:t>l</a:t>
            </a:r>
            <a:r>
              <a:rPr lang="sv-SE" dirty="0" err="1" smtClean="0"/>
              <a:t>arger</a:t>
            </a:r>
            <a:r>
              <a:rPr lang="sv-SE" dirty="0" smtClean="0"/>
              <a:t> b</a:t>
            </a:r>
            <a:r>
              <a:rPr lang="sv-SE" dirty="0" smtClean="0"/>
              <a:t>locks, not </a:t>
            </a:r>
            <a:r>
              <a:rPr lang="sv-SE" dirty="0" err="1" smtClean="0"/>
              <a:t>only</a:t>
            </a:r>
            <a:r>
              <a:rPr lang="sv-SE" dirty="0" smtClean="0"/>
              <a:t> small </a:t>
            </a:r>
            <a:r>
              <a:rPr lang="sv-SE" dirty="0" err="1" smtClean="0"/>
              <a:t>logic</a:t>
            </a:r>
            <a:r>
              <a:rPr lang="sv-SE" dirty="0" smtClean="0"/>
              <a:t> gates</a:t>
            </a:r>
          </a:p>
          <a:p>
            <a:r>
              <a:rPr lang="sv-SE" dirty="0" err="1" smtClean="0"/>
              <a:t>exploring</a:t>
            </a:r>
            <a:r>
              <a:rPr lang="sv-SE" dirty="0" smtClean="0"/>
              <a:t> </a:t>
            </a:r>
            <a:r>
              <a:rPr lang="sv-SE" dirty="0"/>
              <a:t>new design approaches </a:t>
            </a:r>
          </a:p>
        </p:txBody>
      </p:sp>
    </p:spTree>
    <p:extLst>
      <p:ext uri="{BB962C8B-B14F-4D97-AF65-F5344CB8AC3E}">
        <p14:creationId xmlns:p14="http://schemas.microsoft.com/office/powerpoint/2010/main" val="821654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Ripple-carry adder design in Excel</a:t>
            </a:r>
          </a:p>
        </p:txBody>
      </p:sp>
      <p:sp>
        <p:nvSpPr>
          <p:cNvPr id="3" name="Date Placeholder 2"/>
          <p:cNvSpPr>
            <a:spLocks noGrp="1"/>
          </p:cNvSpPr>
          <p:nvPr>
            <p:ph type="dt" sz="half" idx="10"/>
          </p:nvPr>
        </p:nvSpPr>
        <p:spPr/>
        <p:txBody>
          <a:bodyPr/>
          <a:lstStyle/>
          <a:p>
            <a:r>
              <a:rPr lang="sv-SE" smtClean="0"/>
              <a:t>2018</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10</a:t>
            </a:fld>
            <a:endParaRPr lang="sv-SE"/>
          </a:p>
        </p:txBody>
      </p:sp>
      <p:sp>
        <p:nvSpPr>
          <p:cNvPr id="7" name="Rectangle 6"/>
          <p:cNvSpPr/>
          <p:nvPr/>
        </p:nvSpPr>
        <p:spPr>
          <a:xfrm>
            <a:off x="1437999" y="4870901"/>
            <a:ext cx="6268002" cy="1754326"/>
          </a:xfrm>
          <a:prstGeom prst="rect">
            <a:avLst/>
          </a:prstGeom>
        </p:spPr>
        <p:txBody>
          <a:bodyPr wrap="square">
            <a:spAutoFit/>
          </a:bodyPr>
          <a:lstStyle/>
          <a:p>
            <a:r>
              <a:rPr lang="sv-SE" dirty="0" err="1" smtClean="0"/>
              <a:t>First</a:t>
            </a:r>
            <a:r>
              <a:rPr lang="sv-SE" dirty="0" smtClean="0"/>
              <a:t> </a:t>
            </a:r>
            <a:r>
              <a:rPr lang="sv-SE" dirty="0"/>
              <a:t>task: </a:t>
            </a:r>
            <a:r>
              <a:rPr lang="sv-SE" dirty="0" smtClean="0"/>
              <a:t>Step 1: </a:t>
            </a:r>
            <a:r>
              <a:rPr lang="sv-SE" dirty="0" err="1" smtClean="0"/>
              <a:t>Enter</a:t>
            </a:r>
            <a:r>
              <a:rPr lang="sv-SE" dirty="0" smtClean="0"/>
              <a:t> </a:t>
            </a:r>
            <a:r>
              <a:rPr lang="sv-SE" dirty="0" err="1" smtClean="0"/>
              <a:t>carry</a:t>
            </a:r>
            <a:r>
              <a:rPr lang="sv-SE" dirty="0" smtClean="0"/>
              <a:t> </a:t>
            </a:r>
            <a:r>
              <a:rPr lang="sv-SE" dirty="0" err="1" smtClean="0"/>
              <a:t>logic</a:t>
            </a:r>
            <a:r>
              <a:rPr lang="sv-SE" dirty="0" smtClean="0"/>
              <a:t> expression </a:t>
            </a:r>
            <a:r>
              <a:rPr lang="sv-SE" dirty="0" err="1" smtClean="0"/>
              <a:t>into</a:t>
            </a:r>
            <a:r>
              <a:rPr lang="sv-SE" dirty="0" smtClean="0"/>
              <a:t> LSB </a:t>
            </a:r>
            <a:r>
              <a:rPr lang="sv-SE" dirty="0" err="1" smtClean="0"/>
              <a:t>carry</a:t>
            </a:r>
            <a:r>
              <a:rPr lang="sv-SE" dirty="0" smtClean="0"/>
              <a:t> cell </a:t>
            </a:r>
            <a:r>
              <a:rPr lang="sv-SE" dirty="0" err="1" smtClean="0"/>
              <a:t>using</a:t>
            </a:r>
            <a:r>
              <a:rPr lang="sv-SE" dirty="0" smtClean="0"/>
              <a:t> Excel AND/OR/NOT </a:t>
            </a:r>
            <a:r>
              <a:rPr lang="sv-SE" dirty="0" err="1" smtClean="0"/>
              <a:t>logic</a:t>
            </a:r>
            <a:r>
              <a:rPr lang="sv-SE" dirty="0" smtClean="0"/>
              <a:t> </a:t>
            </a:r>
            <a:r>
              <a:rPr lang="sv-SE" dirty="0" err="1" smtClean="0"/>
              <a:t>formulas</a:t>
            </a:r>
            <a:endParaRPr lang="sv-SE" dirty="0"/>
          </a:p>
          <a:p>
            <a:r>
              <a:rPr lang="sv-SE" dirty="0" smtClean="0"/>
              <a:t>Step 2: </a:t>
            </a:r>
            <a:r>
              <a:rPr lang="sv-SE" dirty="0" err="1" smtClean="0"/>
              <a:t>Click</a:t>
            </a:r>
            <a:r>
              <a:rPr lang="sv-SE" dirty="0" smtClean="0"/>
              <a:t>-and-drag to get 8 </a:t>
            </a:r>
            <a:r>
              <a:rPr lang="sv-SE" dirty="0" err="1" smtClean="0"/>
              <a:t>instances</a:t>
            </a:r>
            <a:r>
              <a:rPr lang="sv-SE" dirty="0" smtClean="0"/>
              <a:t> </a:t>
            </a:r>
            <a:r>
              <a:rPr lang="sv-SE" dirty="0" err="1" smtClean="0"/>
              <a:t>of</a:t>
            </a:r>
            <a:r>
              <a:rPr lang="sv-SE" dirty="0" smtClean="0"/>
              <a:t> </a:t>
            </a:r>
            <a:r>
              <a:rPr lang="sv-SE" dirty="0" err="1" smtClean="0"/>
              <a:t>carry</a:t>
            </a:r>
            <a:r>
              <a:rPr lang="sv-SE" dirty="0" smtClean="0"/>
              <a:t> cell  </a:t>
            </a:r>
            <a:endParaRPr lang="sv-SE" dirty="0"/>
          </a:p>
          <a:p>
            <a:pPr algn="ctr"/>
            <a:r>
              <a:rPr lang="sv-SE" dirty="0" smtClean="0"/>
              <a:t>CARRY </a:t>
            </a:r>
            <a:r>
              <a:rPr lang="sv-SE" dirty="0"/>
              <a:t>LOGIC ”=(LOGIC EXPRESSION)*</a:t>
            </a:r>
            <a:r>
              <a:rPr lang="sv-SE" dirty="0" smtClean="0"/>
              <a:t>1”</a:t>
            </a:r>
          </a:p>
          <a:p>
            <a:r>
              <a:rPr lang="sv-SE" dirty="0" smtClean="0"/>
              <a:t>Step 3: </a:t>
            </a:r>
            <a:r>
              <a:rPr lang="sv-SE" dirty="0" err="1" smtClean="0"/>
              <a:t>Validate</a:t>
            </a:r>
            <a:r>
              <a:rPr lang="sv-SE" dirty="0" smtClean="0"/>
              <a:t> </a:t>
            </a:r>
            <a:r>
              <a:rPr lang="sv-SE" dirty="0"/>
              <a:t>your design by checking its functionality!</a:t>
            </a:r>
          </a:p>
          <a:p>
            <a:pPr algn="ctr"/>
            <a:r>
              <a:rPr lang="sv-SE" dirty="0"/>
              <a:t>Does it work also for subtraction?</a:t>
            </a:r>
          </a:p>
        </p:txBody>
      </p:sp>
      <p:pic>
        <p:nvPicPr>
          <p:cNvPr id="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800000"/>
            <a:ext cx="83915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51520" y="2520000"/>
            <a:ext cx="8640960" cy="855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256134" y="1664235"/>
            <a:ext cx="8640960" cy="855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p:cNvSpPr/>
          <p:nvPr/>
        </p:nvSpPr>
        <p:spPr>
          <a:xfrm>
            <a:off x="251520" y="4221088"/>
            <a:ext cx="8811709" cy="640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521550" y="1340768"/>
            <a:ext cx="8100900" cy="1200329"/>
          </a:xfrm>
          <a:prstGeom prst="rect">
            <a:avLst/>
          </a:prstGeom>
        </p:spPr>
        <p:txBody>
          <a:bodyPr wrap="square">
            <a:spAutoFit/>
          </a:bodyPr>
          <a:lstStyle/>
          <a:p>
            <a:pPr algn="ctr"/>
            <a:r>
              <a:rPr lang="sv-SE" dirty="0"/>
              <a:t>This is a geometrical representation of a ripple-carry adder.</a:t>
            </a:r>
          </a:p>
          <a:p>
            <a:pPr algn="ctr"/>
            <a:r>
              <a:rPr lang="sv-SE" dirty="0"/>
              <a:t>Each row in in Excel work sheet corresponds to 2.6 </a:t>
            </a:r>
            <a:r>
              <a:rPr lang="sv-SE" dirty="0">
                <a:latin typeface="Symbol" panose="05050102010706020507" pitchFamily="18" charset="2"/>
              </a:rPr>
              <a:t>m</a:t>
            </a:r>
            <a:r>
              <a:rPr lang="sv-SE" dirty="0"/>
              <a:t>m in ST 65 nm CMOS cell library.</a:t>
            </a:r>
          </a:p>
          <a:p>
            <a:pPr algn="ctr"/>
            <a:r>
              <a:rPr lang="sv-SE" dirty="0" err="1" smtClean="0"/>
              <a:t>Your</a:t>
            </a:r>
            <a:r>
              <a:rPr lang="sv-SE" dirty="0" smtClean="0"/>
              <a:t> </a:t>
            </a:r>
            <a:r>
              <a:rPr lang="sv-SE" dirty="0"/>
              <a:t>task: implement your carry cell using the adder template where the SUM cell logic has already been implemented.</a:t>
            </a:r>
          </a:p>
        </p:txBody>
      </p:sp>
      <p:sp>
        <p:nvSpPr>
          <p:cNvPr id="28" name="Rectangle 27"/>
          <p:cNvSpPr/>
          <p:nvPr/>
        </p:nvSpPr>
        <p:spPr>
          <a:xfrm>
            <a:off x="128240" y="3823200"/>
            <a:ext cx="8811709" cy="524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oup 12"/>
          <p:cNvGrpSpPr/>
          <p:nvPr/>
        </p:nvGrpSpPr>
        <p:grpSpPr>
          <a:xfrm>
            <a:off x="6444208" y="2548083"/>
            <a:ext cx="1080120" cy="2253854"/>
            <a:chOff x="7380312" y="4057327"/>
            <a:chExt cx="1080120" cy="2253854"/>
          </a:xfrm>
        </p:grpSpPr>
        <p:cxnSp>
          <p:nvCxnSpPr>
            <p:cNvPr id="14" name="Straight Connector 162">
              <a:extLst>
                <a:ext uri="{FF2B5EF4-FFF2-40B4-BE49-F238E27FC236}">
                  <a16:creationId xmlns:a16="http://schemas.microsoft.com/office/drawing/2014/main" xmlns="" id="{2463E3A6-C7BF-47F5-B62C-C70DD04391DB}"/>
                </a:ext>
              </a:extLst>
            </p:cNvPr>
            <p:cNvCxnSpPr>
              <a:cxnSpLocks/>
            </p:cNvCxnSpPr>
            <p:nvPr/>
          </p:nvCxnSpPr>
          <p:spPr>
            <a:xfrm flipV="1">
              <a:off x="7856800" y="4768341"/>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1">
              <a:extLst>
                <a:ext uri="{FF2B5EF4-FFF2-40B4-BE49-F238E27FC236}">
                  <a16:creationId xmlns:a16="http://schemas.microsoft.com/office/drawing/2014/main" xmlns="" id="{0ADDEAC2-9D39-4BDA-BF43-888B0CA38BC3}"/>
                </a:ext>
              </a:extLst>
            </p:cNvPr>
            <p:cNvCxnSpPr>
              <a:cxnSpLocks/>
            </p:cNvCxnSpPr>
            <p:nvPr/>
          </p:nvCxnSpPr>
          <p:spPr>
            <a:xfrm>
              <a:off x="7934370" y="4336355"/>
              <a:ext cx="0" cy="94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2">
              <a:extLst>
                <a:ext uri="{FF2B5EF4-FFF2-40B4-BE49-F238E27FC236}">
                  <a16:creationId xmlns:a16="http://schemas.microsoft.com/office/drawing/2014/main" xmlns="" id="{3B883C52-8A0C-4799-8C0B-56CA9E025249}"/>
                </a:ext>
              </a:extLst>
            </p:cNvPr>
            <p:cNvCxnSpPr>
              <a:cxnSpLocks/>
            </p:cNvCxnSpPr>
            <p:nvPr/>
          </p:nvCxnSpPr>
          <p:spPr>
            <a:xfrm>
              <a:off x="7596802" y="4336355"/>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4">
              <a:extLst>
                <a:ext uri="{FF2B5EF4-FFF2-40B4-BE49-F238E27FC236}">
                  <a16:creationId xmlns:a16="http://schemas.microsoft.com/office/drawing/2014/main" xmlns="" id="{CC6EAC61-436D-4021-93C4-E9A4708C74C6}"/>
                </a:ext>
              </a:extLst>
            </p:cNvPr>
            <p:cNvSpPr/>
            <p:nvPr/>
          </p:nvSpPr>
          <p:spPr>
            <a:xfrm>
              <a:off x="7512655" y="4552317"/>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cxnSp>
          <p:nvCxnSpPr>
            <p:cNvPr id="18" name="Straight Connector 308">
              <a:extLst>
                <a:ext uri="{FF2B5EF4-FFF2-40B4-BE49-F238E27FC236}">
                  <a16:creationId xmlns:a16="http://schemas.microsoft.com/office/drawing/2014/main" xmlns="" id="{AB45A935-D139-4F6A-B914-D90EC116EE49}"/>
                </a:ext>
              </a:extLst>
            </p:cNvPr>
            <p:cNvCxnSpPr>
              <a:cxnSpLocks/>
            </p:cNvCxnSpPr>
            <p:nvPr/>
          </p:nvCxnSpPr>
          <p:spPr>
            <a:xfrm flipV="1">
              <a:off x="8135912" y="4768341"/>
              <a:ext cx="0" cy="75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311">
              <a:extLst>
                <a:ext uri="{FF2B5EF4-FFF2-40B4-BE49-F238E27FC236}">
                  <a16:creationId xmlns:a16="http://schemas.microsoft.com/office/drawing/2014/main" xmlns="" id="{7852D2F0-CDF2-4D66-91F9-0810E53C8E5A}"/>
                </a:ext>
              </a:extLst>
            </p:cNvPr>
            <p:cNvCxnSpPr/>
            <p:nvPr/>
          </p:nvCxnSpPr>
          <p:spPr>
            <a:xfrm>
              <a:off x="7847912" y="5515919"/>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upp 332">
              <a:extLst>
                <a:ext uri="{FF2B5EF4-FFF2-40B4-BE49-F238E27FC236}">
                  <a16:creationId xmlns:a16="http://schemas.microsoft.com/office/drawing/2014/main" xmlns="" id="{86D1B592-A972-4730-80FF-135DE92638E9}"/>
                </a:ext>
              </a:extLst>
            </p:cNvPr>
            <p:cNvGrpSpPr/>
            <p:nvPr/>
          </p:nvGrpSpPr>
          <p:grpSpPr>
            <a:xfrm>
              <a:off x="7380312" y="5206061"/>
              <a:ext cx="769749" cy="1105120"/>
              <a:chOff x="201851" y="3043960"/>
              <a:chExt cx="769749" cy="1105120"/>
            </a:xfrm>
          </p:grpSpPr>
          <p:sp>
            <p:nvSpPr>
              <p:cNvPr id="25" name="Rectangle 24">
                <a:extLst>
                  <a:ext uri="{FF2B5EF4-FFF2-40B4-BE49-F238E27FC236}">
                    <a16:creationId xmlns:a16="http://schemas.microsoft.com/office/drawing/2014/main" xmlns="" id="{B41339B9-AC70-4690-9B04-1F32EAED91BA}"/>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1</a:t>
                </a:r>
                <a:endParaRPr lang="sv-SE" dirty="0"/>
              </a:p>
            </p:txBody>
          </p:sp>
          <p:cxnSp>
            <p:nvCxnSpPr>
              <p:cNvPr id="26" name="Straight Connector 325">
                <a:extLst>
                  <a:ext uri="{FF2B5EF4-FFF2-40B4-BE49-F238E27FC236}">
                    <a16:creationId xmlns:a16="http://schemas.microsoft.com/office/drawing/2014/main" xmlns="" id="{C92B6F1F-5E6D-41E8-AA81-FAFA9BF11466}"/>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29">
                <a:extLst>
                  <a:ext uri="{FF2B5EF4-FFF2-40B4-BE49-F238E27FC236}">
                    <a16:creationId xmlns:a16="http://schemas.microsoft.com/office/drawing/2014/main" xmlns="" id="{6A3FE0A7-799A-4207-A2C0-B1EE6129B59A}"/>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grpSp>
          <p:nvGrpSpPr>
            <p:cNvPr id="22" name="Group 21"/>
            <p:cNvGrpSpPr/>
            <p:nvPr/>
          </p:nvGrpSpPr>
          <p:grpSpPr>
            <a:xfrm>
              <a:off x="7389073" y="4057327"/>
              <a:ext cx="747262" cy="307777"/>
              <a:chOff x="6765418" y="4324143"/>
              <a:chExt cx="747262" cy="307777"/>
            </a:xfrm>
          </p:grpSpPr>
          <p:sp>
            <p:nvSpPr>
              <p:cNvPr id="23" name="Rectangle 22"/>
              <p:cNvSpPr/>
              <p:nvPr/>
            </p:nvSpPr>
            <p:spPr>
              <a:xfrm>
                <a:off x="6765418" y="4324143"/>
                <a:ext cx="387222" cy="307777"/>
              </a:xfrm>
              <a:prstGeom prst="rect">
                <a:avLst/>
              </a:prstGeom>
            </p:spPr>
            <p:txBody>
              <a:bodyPr wrap="square">
                <a:spAutoFit/>
              </a:bodyPr>
              <a:lstStyle/>
              <a:p>
                <a:pPr algn="ctr"/>
                <a:r>
                  <a:rPr lang="sv-SE" sz="1400" dirty="0"/>
                  <a:t>a</a:t>
                </a:r>
                <a:r>
                  <a:rPr lang="sv-SE" sz="1400" baseline="-25000" dirty="0"/>
                  <a:t>1</a:t>
                </a:r>
                <a:endParaRPr lang="sv-SE" sz="1400" dirty="0">
                  <a:solidFill>
                    <a:schemeClr val="tx1"/>
                  </a:solidFill>
                </a:endParaRPr>
              </a:p>
            </p:txBody>
          </p:sp>
          <p:sp>
            <p:nvSpPr>
              <p:cNvPr id="24" name="Rectangle 23"/>
              <p:cNvSpPr/>
              <p:nvPr/>
            </p:nvSpPr>
            <p:spPr>
              <a:xfrm>
                <a:off x="7125458" y="4324143"/>
                <a:ext cx="387222" cy="307777"/>
              </a:xfrm>
              <a:prstGeom prst="rect">
                <a:avLst/>
              </a:prstGeom>
            </p:spPr>
            <p:txBody>
              <a:bodyPr wrap="square">
                <a:spAutoFit/>
              </a:bodyPr>
              <a:lstStyle/>
              <a:p>
                <a:pPr algn="ctr"/>
                <a:r>
                  <a:rPr lang="sv-SE" sz="1400" dirty="0"/>
                  <a:t>b</a:t>
                </a:r>
                <a:r>
                  <a:rPr lang="sv-SE" sz="1400" baseline="-25000" dirty="0"/>
                  <a:t>1</a:t>
                </a:r>
                <a:endParaRPr lang="sv-SE" sz="1400" dirty="0">
                  <a:solidFill>
                    <a:schemeClr val="tx1"/>
                  </a:solidFill>
                </a:endParaRPr>
              </a:p>
            </p:txBody>
          </p:sp>
        </p:grpSp>
      </p:grpSp>
    </p:spTree>
    <p:extLst>
      <p:ext uri="{BB962C8B-B14F-4D97-AF65-F5344CB8AC3E}">
        <p14:creationId xmlns:p14="http://schemas.microsoft.com/office/powerpoint/2010/main" val="5126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1" grpId="0" animBg="1"/>
      <p:bldP spid="12"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592000"/>
            <a:ext cx="83915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v-SE" dirty="0"/>
              <a:t>Ripple-carry adder design in Excel</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11</a:t>
            </a:fld>
            <a:endParaRPr lang="sv-SE"/>
          </a:p>
        </p:txBody>
      </p:sp>
      <p:sp>
        <p:nvSpPr>
          <p:cNvPr id="8" name="Down Arrow 7"/>
          <p:cNvSpPr/>
          <p:nvPr/>
        </p:nvSpPr>
        <p:spPr>
          <a:xfrm>
            <a:off x="936000" y="3456000"/>
            <a:ext cx="115212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0" rtlCol="0" anchor="ctr"/>
          <a:lstStyle/>
          <a:p>
            <a:pPr algn="ctr"/>
            <a:r>
              <a:rPr lang="sv-SE" dirty="0"/>
              <a:t>TIME AXIS</a:t>
            </a:r>
          </a:p>
        </p:txBody>
      </p:sp>
      <p:sp>
        <p:nvSpPr>
          <p:cNvPr id="9" name="Rectangle 8"/>
          <p:cNvSpPr/>
          <p:nvPr/>
        </p:nvSpPr>
        <p:spPr>
          <a:xfrm>
            <a:off x="720000" y="1340768"/>
            <a:ext cx="7704000" cy="923330"/>
          </a:xfrm>
          <a:prstGeom prst="rect">
            <a:avLst/>
          </a:prstGeom>
        </p:spPr>
        <p:txBody>
          <a:bodyPr wrap="square">
            <a:spAutoFit/>
          </a:bodyPr>
          <a:lstStyle/>
          <a:p>
            <a:pPr algn="ctr"/>
            <a:r>
              <a:rPr lang="sv-SE" dirty="0"/>
              <a:t>Teacher demo: illustrating the carry-ripple delay by introducing a timing axis, and by letting each cell row height represent a unit delay. CUT-AND-PASTE exercise.</a:t>
            </a:r>
          </a:p>
          <a:p>
            <a:pPr algn="ctr"/>
            <a:r>
              <a:rPr lang="sv-SE" dirty="0"/>
              <a:t>Each row in Excel is a timing representation using unit-delay model.</a:t>
            </a:r>
          </a:p>
        </p:txBody>
      </p:sp>
    </p:spTree>
    <p:extLst>
      <p:ext uri="{BB962C8B-B14F-4D97-AF65-F5344CB8AC3E}">
        <p14:creationId xmlns:p14="http://schemas.microsoft.com/office/powerpoint/2010/main" val="223885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Ripple-carry adder design in Excel</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12</a:t>
            </a:fld>
            <a:endParaRPr lang="sv-SE"/>
          </a:p>
        </p:txBody>
      </p:sp>
      <p:sp>
        <p:nvSpPr>
          <p:cNvPr id="9" name="Rectangle 8"/>
          <p:cNvSpPr/>
          <p:nvPr/>
        </p:nvSpPr>
        <p:spPr>
          <a:xfrm>
            <a:off x="720000" y="1340768"/>
            <a:ext cx="7704000" cy="923330"/>
          </a:xfrm>
          <a:prstGeom prst="rect">
            <a:avLst/>
          </a:prstGeom>
        </p:spPr>
        <p:txBody>
          <a:bodyPr wrap="square">
            <a:spAutoFit/>
          </a:bodyPr>
          <a:lstStyle/>
          <a:p>
            <a:pPr algn="ctr"/>
            <a:r>
              <a:rPr lang="sv-SE" dirty="0"/>
              <a:t>Teacher demo: illustrating the carry-ripple delay by introducing a timing axis, and by letting each cell row height represent a unit delay. CUT-AND-PASTE exercise.</a:t>
            </a:r>
          </a:p>
          <a:p>
            <a:pPr algn="ctr"/>
            <a:r>
              <a:rPr lang="sv-SE" dirty="0"/>
              <a:t>Each row in Excel is a timing representation using unit-delay model.</a:t>
            </a: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2333203"/>
            <a:ext cx="5210175" cy="4048125"/>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6876256" y="3573016"/>
            <a:ext cx="115212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0" rtlCol="0" anchor="ctr"/>
          <a:lstStyle/>
          <a:p>
            <a:pPr algn="ctr"/>
            <a:r>
              <a:rPr lang="sv-SE" dirty="0"/>
              <a:t>TIME AXIS</a:t>
            </a:r>
          </a:p>
        </p:txBody>
      </p:sp>
    </p:spTree>
    <p:extLst>
      <p:ext uri="{BB962C8B-B14F-4D97-AF65-F5344CB8AC3E}">
        <p14:creationId xmlns:p14="http://schemas.microsoft.com/office/powerpoint/2010/main" val="3801582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Improving the design</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13</a:t>
            </a:fld>
            <a:endParaRPr lang="sv-SE"/>
          </a:p>
        </p:txBody>
      </p:sp>
      <p:sp>
        <p:nvSpPr>
          <p:cNvPr id="6" name="Rectangle 5"/>
          <p:cNvSpPr/>
          <p:nvPr/>
        </p:nvSpPr>
        <p:spPr>
          <a:xfrm>
            <a:off x="1306974" y="1916832"/>
            <a:ext cx="6973640" cy="1477328"/>
          </a:xfrm>
          <a:prstGeom prst="rect">
            <a:avLst/>
          </a:prstGeom>
        </p:spPr>
        <p:txBody>
          <a:bodyPr wrap="none">
            <a:spAutoFit/>
          </a:bodyPr>
          <a:lstStyle/>
          <a:p>
            <a:r>
              <a:rPr lang="sv-SE" dirty="0"/>
              <a:t>Finding faster carry cells!</a:t>
            </a:r>
          </a:p>
          <a:p>
            <a:r>
              <a:rPr lang="sv-SE" dirty="0"/>
              <a:t>Less complicated cell with smaller number of MOSFETs!</a:t>
            </a:r>
          </a:p>
          <a:p>
            <a:r>
              <a:rPr lang="sv-SE" dirty="0"/>
              <a:t>We are going to accomplish this by preparing the carry cell input signals!</a:t>
            </a:r>
          </a:p>
          <a:p>
            <a:r>
              <a:rPr lang="sv-SE" dirty="0"/>
              <a:t>As an example: SUM=XOR(A;B;CIN), </a:t>
            </a:r>
          </a:p>
          <a:p>
            <a:r>
              <a:rPr lang="sv-SE" dirty="0"/>
              <a:t>here P=XOR(A;B) can be prefixed while we are waiting for the carry!</a:t>
            </a:r>
          </a:p>
        </p:txBody>
      </p:sp>
    </p:spTree>
    <p:extLst>
      <p:ext uri="{BB962C8B-B14F-4D97-AF65-F5344CB8AC3E}">
        <p14:creationId xmlns:p14="http://schemas.microsoft.com/office/powerpoint/2010/main" val="1697408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Go back to Boolean truth table</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14</a:t>
            </a:fld>
            <a:endParaRPr lang="sv-SE"/>
          </a:p>
        </p:txBody>
      </p:sp>
      <p:pic>
        <p:nvPicPr>
          <p:cNvPr id="16" name="Picture 15"/>
          <p:cNvPicPr>
            <a:picLocks noChangeAspect="1"/>
          </p:cNvPicPr>
          <p:nvPr/>
        </p:nvPicPr>
        <p:blipFill>
          <a:blip r:embed="rId2"/>
          <a:stretch>
            <a:fillRect/>
          </a:stretch>
        </p:blipFill>
        <p:spPr>
          <a:xfrm>
            <a:off x="4025925" y="1725560"/>
            <a:ext cx="3570411" cy="2001600"/>
          </a:xfrm>
          <a:prstGeom prst="rect">
            <a:avLst/>
          </a:prstGeom>
        </p:spPr>
      </p:pic>
      <p:pic>
        <p:nvPicPr>
          <p:cNvPr id="17" name="Picture 16"/>
          <p:cNvPicPr>
            <a:picLocks noChangeAspect="1"/>
          </p:cNvPicPr>
          <p:nvPr/>
        </p:nvPicPr>
        <p:blipFill>
          <a:blip r:embed="rId3"/>
          <a:stretch>
            <a:fillRect/>
          </a:stretch>
        </p:blipFill>
        <p:spPr>
          <a:xfrm>
            <a:off x="3732839" y="4289750"/>
            <a:ext cx="2924455" cy="2163062"/>
          </a:xfrm>
          <a:prstGeom prst="rect">
            <a:avLst/>
          </a:prstGeom>
        </p:spPr>
      </p:pic>
      <p:sp>
        <p:nvSpPr>
          <p:cNvPr id="18" name="Rectangle 17"/>
          <p:cNvSpPr/>
          <p:nvPr/>
        </p:nvSpPr>
        <p:spPr>
          <a:xfrm>
            <a:off x="3953917" y="1271135"/>
            <a:ext cx="3930451" cy="369332"/>
          </a:xfrm>
          <a:prstGeom prst="rect">
            <a:avLst/>
          </a:prstGeom>
        </p:spPr>
        <p:txBody>
          <a:bodyPr wrap="square">
            <a:spAutoFit/>
          </a:bodyPr>
          <a:lstStyle/>
          <a:p>
            <a:r>
              <a:rPr lang="sv-SE" dirty="0">
                <a:solidFill>
                  <a:srgbClr val="FF0000"/>
                </a:solidFill>
              </a:rPr>
              <a:t>NOTE: COUT=Generate+Propagate*CIN</a:t>
            </a:r>
          </a:p>
        </p:txBody>
      </p:sp>
      <p:grpSp>
        <p:nvGrpSpPr>
          <p:cNvPr id="19" name="Group 18"/>
          <p:cNvGrpSpPr/>
          <p:nvPr/>
        </p:nvGrpSpPr>
        <p:grpSpPr>
          <a:xfrm>
            <a:off x="660992" y="1837243"/>
            <a:ext cx="2272414" cy="1844089"/>
            <a:chOff x="1952681" y="1837243"/>
            <a:chExt cx="2272414" cy="1844089"/>
          </a:xfrm>
        </p:grpSpPr>
        <p:cxnSp>
          <p:nvCxnSpPr>
            <p:cNvPr id="20" name="Straight Connector 19"/>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016455" y="2154755"/>
              <a:ext cx="203202" cy="472017"/>
              <a:chOff x="4552408" y="2154754"/>
              <a:chExt cx="220136" cy="472017"/>
            </a:xfrm>
          </p:grpSpPr>
          <p:cxnSp>
            <p:nvCxnSpPr>
              <p:cNvPr id="29" name="Straight Connector 28"/>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FA</a:t>
              </a:r>
              <a:endParaRPr lang="sv-SE" dirty="0">
                <a:solidFill>
                  <a:schemeClr val="tx1"/>
                </a:solidFill>
              </a:endParaRPr>
            </a:p>
          </p:txBody>
        </p:sp>
        <p:sp>
          <p:nvSpPr>
            <p:cNvPr id="24" name="Rectangle 23"/>
            <p:cNvSpPr/>
            <p:nvPr/>
          </p:nvSpPr>
          <p:spPr>
            <a:xfrm>
              <a:off x="2818988" y="1837243"/>
              <a:ext cx="387222" cy="369332"/>
            </a:xfrm>
            <a:prstGeom prst="rect">
              <a:avLst/>
            </a:prstGeom>
          </p:spPr>
          <p:txBody>
            <a:bodyPr wrap="square">
              <a:spAutoFit/>
            </a:bodyPr>
            <a:lstStyle/>
            <a:p>
              <a:pPr algn="ctr"/>
              <a:r>
                <a:rPr lang="sv-SE" dirty="0"/>
                <a:t>a</a:t>
              </a:r>
              <a:r>
                <a:rPr lang="sv-SE" baseline="-25000" dirty="0"/>
                <a:t>0</a:t>
              </a:r>
              <a:endParaRPr lang="sv-SE" dirty="0">
                <a:solidFill>
                  <a:schemeClr val="tx1"/>
                </a:solidFill>
              </a:endParaRPr>
            </a:p>
          </p:txBody>
        </p:sp>
        <p:sp>
          <p:nvSpPr>
            <p:cNvPr id="25" name="Rectangle 24"/>
            <p:cNvSpPr/>
            <p:nvPr/>
          </p:nvSpPr>
          <p:spPr>
            <a:xfrm>
              <a:off x="3054852" y="1837243"/>
              <a:ext cx="387222" cy="369332"/>
            </a:xfrm>
            <a:prstGeom prst="rect">
              <a:avLst/>
            </a:prstGeom>
          </p:spPr>
          <p:txBody>
            <a:bodyPr wrap="square">
              <a:spAutoFit/>
            </a:bodyPr>
            <a:lstStyle/>
            <a:p>
              <a:pPr algn="ctr"/>
              <a:r>
                <a:rPr lang="sv-SE" dirty="0"/>
                <a:t>b</a:t>
              </a:r>
              <a:r>
                <a:rPr lang="sv-SE" baseline="-25000" dirty="0"/>
                <a:t>0</a:t>
              </a:r>
              <a:endParaRPr lang="sv-SE" dirty="0">
                <a:solidFill>
                  <a:schemeClr val="tx1"/>
                </a:solidFill>
              </a:endParaRPr>
            </a:p>
          </p:txBody>
        </p:sp>
        <p:sp>
          <p:nvSpPr>
            <p:cNvPr id="26" name="Rectangle 25"/>
            <p:cNvSpPr/>
            <p:nvPr/>
          </p:nvSpPr>
          <p:spPr>
            <a:xfrm>
              <a:off x="3716339" y="2626773"/>
              <a:ext cx="508756" cy="369332"/>
            </a:xfrm>
            <a:prstGeom prst="rect">
              <a:avLst/>
            </a:prstGeom>
          </p:spPr>
          <p:txBody>
            <a:bodyPr wrap="square">
              <a:spAutoFit/>
            </a:bodyPr>
            <a:lstStyle/>
            <a:p>
              <a:pPr algn="ctr"/>
              <a:r>
                <a:rPr lang="sv-SE" dirty="0"/>
                <a:t>c</a:t>
              </a:r>
              <a:r>
                <a:rPr lang="sv-SE" baseline="-25000" dirty="0"/>
                <a:t>in</a:t>
              </a:r>
              <a:endParaRPr lang="sv-SE" dirty="0">
                <a:solidFill>
                  <a:schemeClr val="tx1"/>
                </a:solidFill>
              </a:endParaRPr>
            </a:p>
          </p:txBody>
        </p:sp>
        <p:sp>
          <p:nvSpPr>
            <p:cNvPr id="27" name="Rectangle 26"/>
            <p:cNvSpPr/>
            <p:nvPr/>
          </p:nvSpPr>
          <p:spPr>
            <a:xfrm>
              <a:off x="1952681" y="2613564"/>
              <a:ext cx="576545" cy="369332"/>
            </a:xfrm>
            <a:prstGeom prst="rect">
              <a:avLst/>
            </a:prstGeom>
          </p:spPr>
          <p:txBody>
            <a:bodyPr wrap="square">
              <a:spAutoFit/>
            </a:bodyPr>
            <a:lstStyle/>
            <a:p>
              <a:pPr algn="ctr"/>
              <a:r>
                <a:rPr lang="sv-SE" dirty="0"/>
                <a:t>c</a:t>
              </a:r>
              <a:r>
                <a:rPr lang="sv-SE" baseline="-25000" dirty="0"/>
                <a:t>out</a:t>
              </a:r>
              <a:endParaRPr lang="sv-SE" dirty="0">
                <a:solidFill>
                  <a:schemeClr val="tx1"/>
                </a:solidFill>
              </a:endParaRPr>
            </a:p>
          </p:txBody>
        </p:sp>
        <p:sp>
          <p:nvSpPr>
            <p:cNvPr id="28" name="Rectangle 27"/>
            <p:cNvSpPr/>
            <p:nvPr/>
          </p:nvSpPr>
          <p:spPr>
            <a:xfrm>
              <a:off x="2736000" y="3312000"/>
              <a:ext cx="783079" cy="369332"/>
            </a:xfrm>
            <a:prstGeom prst="rect">
              <a:avLst/>
            </a:prstGeom>
          </p:spPr>
          <p:txBody>
            <a:bodyPr wrap="square">
              <a:spAutoFit/>
            </a:bodyPr>
            <a:lstStyle/>
            <a:p>
              <a:pPr algn="ctr"/>
              <a:r>
                <a:rPr lang="sv-SE" dirty="0"/>
                <a:t>Sum</a:t>
              </a:r>
              <a:r>
                <a:rPr lang="sv-SE" baseline="-25000" dirty="0"/>
                <a:t>0</a:t>
              </a:r>
              <a:endParaRPr lang="sv-SE" dirty="0"/>
            </a:p>
          </p:txBody>
        </p:sp>
      </p:grpSp>
      <p:sp>
        <p:nvSpPr>
          <p:cNvPr id="32" name="Rectangle 31"/>
          <p:cNvSpPr/>
          <p:nvPr/>
        </p:nvSpPr>
        <p:spPr>
          <a:xfrm>
            <a:off x="424660" y="3749500"/>
            <a:ext cx="6379588" cy="369332"/>
          </a:xfrm>
          <a:prstGeom prst="rect">
            <a:avLst/>
          </a:prstGeom>
        </p:spPr>
        <p:txBody>
          <a:bodyPr wrap="square">
            <a:spAutoFit/>
          </a:bodyPr>
          <a:lstStyle/>
          <a:p>
            <a:r>
              <a:rPr lang="sv-SE" dirty="0"/>
              <a:t>Divide and conquer: Divide full adder cell into carry and SUM cells!</a:t>
            </a:r>
          </a:p>
        </p:txBody>
      </p:sp>
      <p:sp>
        <p:nvSpPr>
          <p:cNvPr id="51" name="Rectangle 50"/>
          <p:cNvSpPr/>
          <p:nvPr/>
        </p:nvSpPr>
        <p:spPr>
          <a:xfrm>
            <a:off x="660991" y="1268760"/>
            <a:ext cx="2561255" cy="646331"/>
          </a:xfrm>
          <a:prstGeom prst="rect">
            <a:avLst/>
          </a:prstGeom>
          <a:solidFill>
            <a:schemeClr val="bg1"/>
          </a:solidFill>
        </p:spPr>
        <p:txBody>
          <a:bodyPr wrap="square" lIns="36000" rIns="36000">
            <a:spAutoFit/>
          </a:bodyPr>
          <a:lstStyle/>
          <a:p>
            <a:r>
              <a:rPr lang="sv-SE" dirty="0"/>
              <a:t>Design adder by using 8 instances of bit adder cell</a:t>
            </a:r>
            <a:endParaRPr lang="sv-SE" dirty="0">
              <a:solidFill>
                <a:schemeClr val="tx1"/>
              </a:solidFill>
            </a:endParaRPr>
          </a:p>
        </p:txBody>
      </p:sp>
      <p:sp>
        <p:nvSpPr>
          <p:cNvPr id="56" name="Rectangle 55"/>
          <p:cNvSpPr/>
          <p:nvPr/>
        </p:nvSpPr>
        <p:spPr>
          <a:xfrm>
            <a:off x="6915035" y="3749500"/>
            <a:ext cx="1362602" cy="646331"/>
          </a:xfrm>
          <a:prstGeom prst="rect">
            <a:avLst/>
          </a:prstGeom>
        </p:spPr>
        <p:txBody>
          <a:bodyPr wrap="square">
            <a:spAutoFit/>
          </a:bodyPr>
          <a:lstStyle/>
          <a:p>
            <a:r>
              <a:rPr lang="sv-SE" dirty="0"/>
              <a:t>G=AND(A;B)</a:t>
            </a:r>
          </a:p>
          <a:p>
            <a:r>
              <a:rPr lang="sv-SE" dirty="0"/>
              <a:t>P=XOR(A;B)</a:t>
            </a:r>
          </a:p>
        </p:txBody>
      </p:sp>
      <p:sp>
        <p:nvSpPr>
          <p:cNvPr id="57" name="Rectangle 56"/>
          <p:cNvSpPr/>
          <p:nvPr/>
        </p:nvSpPr>
        <p:spPr>
          <a:xfrm>
            <a:off x="6657294" y="5312811"/>
            <a:ext cx="1905438" cy="369332"/>
          </a:xfrm>
          <a:prstGeom prst="rect">
            <a:avLst/>
          </a:prstGeom>
        </p:spPr>
        <p:txBody>
          <a:bodyPr wrap="square">
            <a:spAutoFit/>
          </a:bodyPr>
          <a:lstStyle/>
          <a:p>
            <a:r>
              <a:rPr lang="sv-SE" dirty="0"/>
              <a:t>SUM=XOR(P;CIN)</a:t>
            </a:r>
          </a:p>
        </p:txBody>
      </p:sp>
      <p:sp>
        <p:nvSpPr>
          <p:cNvPr id="15" name="Rectangle 14"/>
          <p:cNvSpPr/>
          <p:nvPr/>
        </p:nvSpPr>
        <p:spPr>
          <a:xfrm>
            <a:off x="6804248" y="1725560"/>
            <a:ext cx="939042" cy="20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 name="Group 13"/>
          <p:cNvGrpSpPr/>
          <p:nvPr/>
        </p:nvGrpSpPr>
        <p:grpSpPr>
          <a:xfrm>
            <a:off x="461403" y="4042237"/>
            <a:ext cx="3174493" cy="2213589"/>
            <a:chOff x="461403" y="4042237"/>
            <a:chExt cx="3174493" cy="2213589"/>
          </a:xfrm>
        </p:grpSpPr>
        <p:sp>
          <p:nvSpPr>
            <p:cNvPr id="62" name="Rectangle 61"/>
            <p:cNvSpPr/>
            <p:nvPr/>
          </p:nvSpPr>
          <p:spPr>
            <a:xfrm>
              <a:off x="1019654" y="4643844"/>
              <a:ext cx="1961637" cy="1611982"/>
            </a:xfrm>
            <a:prstGeom prst="rect">
              <a:avLst/>
            </a:prstGeom>
            <a:solidFill>
              <a:schemeClr val="bg1"/>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p:txBody>
        </p:sp>
        <p:sp>
          <p:nvSpPr>
            <p:cNvPr id="63" name="Rectangle 62"/>
            <p:cNvSpPr/>
            <p:nvPr/>
          </p:nvSpPr>
          <p:spPr>
            <a:xfrm flipH="1">
              <a:off x="461403" y="4875824"/>
              <a:ext cx="582205" cy="369332"/>
            </a:xfrm>
            <a:prstGeom prst="rect">
              <a:avLst/>
            </a:prstGeom>
          </p:spPr>
          <p:txBody>
            <a:bodyPr wrap="square">
              <a:spAutoFit/>
            </a:bodyPr>
            <a:lstStyle/>
            <a:p>
              <a:pPr algn="ctr"/>
              <a:r>
                <a:rPr lang="sv-SE" dirty="0"/>
                <a:t>c</a:t>
              </a:r>
              <a:r>
                <a:rPr lang="sv-SE" baseline="-25000" dirty="0"/>
                <a:t>out</a:t>
              </a:r>
              <a:endParaRPr lang="sv-SE" dirty="0">
                <a:solidFill>
                  <a:schemeClr val="tx1"/>
                </a:solidFill>
              </a:endParaRPr>
            </a:p>
          </p:txBody>
        </p:sp>
        <p:sp>
          <p:nvSpPr>
            <p:cNvPr id="64" name="Rectangle 63"/>
            <p:cNvSpPr/>
            <p:nvPr/>
          </p:nvSpPr>
          <p:spPr>
            <a:xfrm flipH="1">
              <a:off x="3116624" y="4862615"/>
              <a:ext cx="519272" cy="369332"/>
            </a:xfrm>
            <a:prstGeom prst="rect">
              <a:avLst/>
            </a:prstGeom>
          </p:spPr>
          <p:txBody>
            <a:bodyPr wrap="square">
              <a:spAutoFit/>
            </a:bodyPr>
            <a:lstStyle/>
            <a:p>
              <a:pPr algn="ctr"/>
              <a:r>
                <a:rPr lang="sv-SE" dirty="0"/>
                <a:t>c</a:t>
              </a:r>
              <a:r>
                <a:rPr lang="sv-SE" baseline="-25000" dirty="0"/>
                <a:t>in</a:t>
              </a:r>
              <a:endParaRPr lang="sv-SE" dirty="0">
                <a:solidFill>
                  <a:schemeClr val="tx1"/>
                </a:solidFill>
              </a:endParaRPr>
            </a:p>
          </p:txBody>
        </p:sp>
        <p:cxnSp>
          <p:nvCxnSpPr>
            <p:cNvPr id="65" name="Straight Connector 64"/>
            <p:cNvCxnSpPr/>
            <p:nvPr/>
          </p:nvCxnSpPr>
          <p:spPr>
            <a:xfrm>
              <a:off x="905333" y="5047280"/>
              <a:ext cx="226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13815" y="4403807"/>
              <a:ext cx="0" cy="1329449"/>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93680" y="4403807"/>
              <a:ext cx="0" cy="828142"/>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257181" y="5000714"/>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Isosceles Triangle 68"/>
            <p:cNvSpPr>
              <a:spLocks noChangeAspect="1"/>
            </p:cNvSpPr>
            <p:nvPr/>
          </p:nvSpPr>
          <p:spPr>
            <a:xfrm rot="16200000">
              <a:off x="1148972" y="4798165"/>
              <a:ext cx="648000" cy="498231"/>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Oval 69"/>
            <p:cNvSpPr/>
            <p:nvPr/>
          </p:nvSpPr>
          <p:spPr>
            <a:xfrm>
              <a:off x="1120850" y="5000714"/>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2043398" y="4796326"/>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sv-SE" sz="1200" dirty="0">
                  <a:solidFill>
                    <a:schemeClr val="tx1"/>
                  </a:solidFill>
                </a:rPr>
                <a:t>AO21</a:t>
              </a:r>
            </a:p>
          </p:txBody>
        </p:sp>
        <p:cxnSp>
          <p:nvCxnSpPr>
            <p:cNvPr id="72" name="Straight Connector 71"/>
            <p:cNvCxnSpPr/>
            <p:nvPr/>
          </p:nvCxnSpPr>
          <p:spPr>
            <a:xfrm flipH="1">
              <a:off x="1472972" y="5842994"/>
              <a:ext cx="551066" cy="0"/>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flipH="1">
              <a:off x="1800000" y="4042237"/>
              <a:ext cx="1029746" cy="369332"/>
            </a:xfrm>
            <a:prstGeom prst="rect">
              <a:avLst/>
            </a:prstGeom>
            <a:solidFill>
              <a:schemeClr val="bg1"/>
            </a:solidFill>
          </p:spPr>
          <p:txBody>
            <a:bodyPr wrap="square">
              <a:spAutoFit/>
            </a:bodyPr>
            <a:lstStyle/>
            <a:p>
              <a:pPr algn="ctr"/>
              <a:r>
                <a:rPr lang="sv-SE" dirty="0"/>
                <a:t>G</a:t>
              </a:r>
              <a:r>
                <a:rPr lang="sv-SE" baseline="-25000" dirty="0"/>
                <a:t>  </a:t>
              </a:r>
              <a:r>
                <a:rPr lang="sv-SE" dirty="0"/>
                <a:t>P</a:t>
              </a:r>
            </a:p>
          </p:txBody>
        </p:sp>
        <p:cxnSp>
          <p:nvCxnSpPr>
            <p:cNvPr id="46" name="Straight Connector 45"/>
            <p:cNvCxnSpPr/>
            <p:nvPr/>
          </p:nvCxnSpPr>
          <p:spPr>
            <a:xfrm>
              <a:off x="2793434" y="5052125"/>
              <a:ext cx="0" cy="897155"/>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78561" y="5949280"/>
              <a:ext cx="51487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96887" y="5733256"/>
              <a:ext cx="51487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763688" y="5582644"/>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SUM XOR</a:t>
              </a:r>
            </a:p>
          </p:txBody>
        </p:sp>
        <p:sp>
          <p:nvSpPr>
            <p:cNvPr id="61" name="Rectangle 60"/>
            <p:cNvSpPr/>
            <p:nvPr/>
          </p:nvSpPr>
          <p:spPr>
            <a:xfrm flipH="1">
              <a:off x="1112544" y="5866494"/>
              <a:ext cx="579136" cy="298810"/>
            </a:xfrm>
            <a:prstGeom prst="rect">
              <a:avLst/>
            </a:prstGeom>
            <a:noFill/>
          </p:spPr>
          <p:txBody>
            <a:bodyPr wrap="square" lIns="18000" tIns="10800" rIns="18000" bIns="10800">
              <a:spAutoFit/>
            </a:bodyPr>
            <a:lstStyle/>
            <a:p>
              <a:pPr algn="ctr"/>
              <a:r>
                <a:rPr lang="sv-SE" dirty="0"/>
                <a:t>SUM</a:t>
              </a:r>
            </a:p>
          </p:txBody>
        </p:sp>
      </p:grpSp>
      <p:sp>
        <p:nvSpPr>
          <p:cNvPr id="34" name="Down Arrow 33"/>
          <p:cNvSpPr/>
          <p:nvPr/>
        </p:nvSpPr>
        <p:spPr>
          <a:xfrm>
            <a:off x="1167416" y="4072665"/>
            <a:ext cx="524264" cy="436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92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6" grpId="0"/>
      <p:bldP spid="57"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err="1"/>
              <a:t>Our</a:t>
            </a:r>
            <a:r>
              <a:rPr lang="sv-SE" dirty="0"/>
              <a:t> </a:t>
            </a:r>
            <a:r>
              <a:rPr lang="sv-SE" dirty="0" err="1"/>
              <a:t>adder</a:t>
            </a:r>
            <a:r>
              <a:rPr lang="sv-SE" dirty="0"/>
              <a:t> design so far . . .</a:t>
            </a:r>
          </a:p>
        </p:txBody>
      </p:sp>
      <p:sp>
        <p:nvSpPr>
          <p:cNvPr id="3" name="Date Placeholder 2"/>
          <p:cNvSpPr>
            <a:spLocks noGrp="1"/>
          </p:cNvSpPr>
          <p:nvPr>
            <p:ph type="dt" sz="half" idx="10"/>
          </p:nvPr>
        </p:nvSpPr>
        <p:spPr/>
        <p:txBody>
          <a:bodyPr/>
          <a:lstStyle/>
          <a:p>
            <a:r>
              <a:rPr lang="sv-SE" smtClean="0"/>
              <a:t>2018</a:t>
            </a:r>
            <a:endParaRPr lang="sv-SE" dirty="0"/>
          </a:p>
        </p:txBody>
      </p:sp>
      <p:sp>
        <p:nvSpPr>
          <p:cNvPr id="4" name="Footer Placeholder 3"/>
          <p:cNvSpPr>
            <a:spLocks noGrp="1"/>
          </p:cNvSpPr>
          <p:nvPr>
            <p:ph type="ftr" sz="quarter" idx="11"/>
          </p:nvPr>
        </p:nvSpPr>
        <p:spPr>
          <a:xfrm>
            <a:off x="3213743" y="6237312"/>
            <a:ext cx="2895600" cy="365125"/>
          </a:xfrm>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15</a:t>
            </a:fld>
            <a:endParaRPr lang="sv-SE"/>
          </a:p>
        </p:txBody>
      </p:sp>
      <p:grpSp>
        <p:nvGrpSpPr>
          <p:cNvPr id="145" name="Grupp 144">
            <a:extLst>
              <a:ext uri="{FF2B5EF4-FFF2-40B4-BE49-F238E27FC236}">
                <a16:creationId xmlns:a16="http://schemas.microsoft.com/office/drawing/2014/main" xmlns="" id="{B3BFE394-234A-4C3A-8BC9-0634AC126B9C}"/>
              </a:ext>
            </a:extLst>
          </p:cNvPr>
          <p:cNvGrpSpPr/>
          <p:nvPr/>
        </p:nvGrpSpPr>
        <p:grpSpPr>
          <a:xfrm>
            <a:off x="899592" y="1844824"/>
            <a:ext cx="1224136" cy="2694826"/>
            <a:chOff x="216000" y="1398294"/>
            <a:chExt cx="1224136" cy="2694826"/>
          </a:xfrm>
        </p:grpSpPr>
        <p:cxnSp>
          <p:nvCxnSpPr>
            <p:cNvPr id="146" name="Straight Connector 11">
              <a:extLst>
                <a:ext uri="{FF2B5EF4-FFF2-40B4-BE49-F238E27FC236}">
                  <a16:creationId xmlns:a16="http://schemas.microsoft.com/office/drawing/2014/main" xmlns="" id="{0C7E1E2E-A227-4A4A-93A0-13D08F1A20EC}"/>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2">
              <a:extLst>
                <a:ext uri="{FF2B5EF4-FFF2-40B4-BE49-F238E27FC236}">
                  <a16:creationId xmlns:a16="http://schemas.microsoft.com/office/drawing/2014/main" xmlns="" id="{429F65E8-5A0F-4641-B2FF-B143CFC1BFA6}"/>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62">
              <a:extLst>
                <a:ext uri="{FF2B5EF4-FFF2-40B4-BE49-F238E27FC236}">
                  <a16:creationId xmlns:a16="http://schemas.microsoft.com/office/drawing/2014/main" xmlns="" id="{695F917A-3710-4DB6-8064-13E24D01DDC5}"/>
                </a:ext>
              </a:extLst>
            </p:cNvPr>
            <p:cNvCxnSpPr>
              <a:cxnSpLocks/>
            </p:cNvCxnSpPr>
            <p:nvPr/>
          </p:nvCxnSpPr>
          <p:spPr>
            <a:xfrm flipV="1">
              <a:off x="836504"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64">
              <a:extLst>
                <a:ext uri="{FF2B5EF4-FFF2-40B4-BE49-F238E27FC236}">
                  <a16:creationId xmlns:a16="http://schemas.microsoft.com/office/drawing/2014/main" xmlns="" id="{25813749-CA15-475B-84B4-DA972255DB91}"/>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grpSp>
          <p:nvGrpSpPr>
            <p:cNvPr id="151" name="Group 307">
              <a:extLst>
                <a:ext uri="{FF2B5EF4-FFF2-40B4-BE49-F238E27FC236}">
                  <a16:creationId xmlns:a16="http://schemas.microsoft.com/office/drawing/2014/main" xmlns="" id="{F6038433-FD32-4B57-80E2-3B4A829135E6}"/>
                </a:ext>
              </a:extLst>
            </p:cNvPr>
            <p:cNvGrpSpPr/>
            <p:nvPr/>
          </p:nvGrpSpPr>
          <p:grpSpPr>
            <a:xfrm>
              <a:off x="683600" y="2550280"/>
              <a:ext cx="288000" cy="756000"/>
              <a:chOff x="1321429" y="4248601"/>
              <a:chExt cx="288000" cy="975841"/>
            </a:xfrm>
          </p:grpSpPr>
          <p:cxnSp>
            <p:nvCxnSpPr>
              <p:cNvPr id="157" name="Straight Connector 308">
                <a:extLst>
                  <a:ext uri="{FF2B5EF4-FFF2-40B4-BE49-F238E27FC236}">
                    <a16:creationId xmlns:a16="http://schemas.microsoft.com/office/drawing/2014/main" xmlns="" id="{C893A6EE-2E13-429E-A65F-40294908E4BC}"/>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311">
                <a:extLst>
                  <a:ext uri="{FF2B5EF4-FFF2-40B4-BE49-F238E27FC236}">
                    <a16:creationId xmlns:a16="http://schemas.microsoft.com/office/drawing/2014/main" xmlns="" id="{90E5D91E-C830-4D84-B104-A30504B6592C}"/>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upp 151">
              <a:extLst>
                <a:ext uri="{FF2B5EF4-FFF2-40B4-BE49-F238E27FC236}">
                  <a16:creationId xmlns:a16="http://schemas.microsoft.com/office/drawing/2014/main" xmlns="" id="{4F667414-88AB-4BE0-A6A5-EA25D3816F9F}"/>
                </a:ext>
              </a:extLst>
            </p:cNvPr>
            <p:cNvGrpSpPr/>
            <p:nvPr/>
          </p:nvGrpSpPr>
          <p:grpSpPr>
            <a:xfrm>
              <a:off x="216000" y="2988000"/>
              <a:ext cx="769749" cy="1105120"/>
              <a:chOff x="201851" y="3043960"/>
              <a:chExt cx="769749" cy="1105120"/>
            </a:xfrm>
          </p:grpSpPr>
          <p:sp>
            <p:nvSpPr>
              <p:cNvPr id="154" name="Rectangle 24">
                <a:extLst>
                  <a:ext uri="{FF2B5EF4-FFF2-40B4-BE49-F238E27FC236}">
                    <a16:creationId xmlns:a16="http://schemas.microsoft.com/office/drawing/2014/main" xmlns="" id="{A0D4CF35-FA0C-41A3-BBE8-29F357AFE2F3}"/>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8</a:t>
                </a:r>
                <a:endParaRPr lang="sv-SE" dirty="0"/>
              </a:p>
            </p:txBody>
          </p:sp>
          <p:cxnSp>
            <p:nvCxnSpPr>
              <p:cNvPr id="155" name="Straight Connector 325">
                <a:extLst>
                  <a:ext uri="{FF2B5EF4-FFF2-40B4-BE49-F238E27FC236}">
                    <a16:creationId xmlns:a16="http://schemas.microsoft.com/office/drawing/2014/main" xmlns="" id="{682C043F-6111-49A1-A6A1-78C0F901FFA9}"/>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229">
                <a:extLst>
                  <a:ext uri="{FF2B5EF4-FFF2-40B4-BE49-F238E27FC236}">
                    <a16:creationId xmlns:a16="http://schemas.microsoft.com/office/drawing/2014/main" xmlns="" id="{CF7CDC27-AE3A-4688-8CF5-3FB6FEE4CBE4}"/>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153" name="Rectangle 226">
              <a:extLst>
                <a:ext uri="{FF2B5EF4-FFF2-40B4-BE49-F238E27FC236}">
                  <a16:creationId xmlns:a16="http://schemas.microsoft.com/office/drawing/2014/main" xmlns="" id="{B48E297E-F929-46B4-97D0-76E1C4CDC7B4}"/>
                </a:ext>
              </a:extLst>
            </p:cNvPr>
            <p:cNvSpPr/>
            <p:nvPr/>
          </p:nvSpPr>
          <p:spPr>
            <a:xfrm>
              <a:off x="764882" y="2190382"/>
              <a:ext cx="387222" cy="307777"/>
            </a:xfrm>
            <a:prstGeom prst="rect">
              <a:avLst/>
            </a:prstGeom>
          </p:spPr>
          <p:txBody>
            <a:bodyPr wrap="square">
              <a:spAutoFit/>
            </a:bodyPr>
            <a:lstStyle/>
            <a:p>
              <a:pPr algn="ctr"/>
              <a:r>
                <a:rPr lang="sv-SE" sz="1400" dirty="0"/>
                <a:t>p</a:t>
              </a:r>
              <a:r>
                <a:rPr lang="sv-SE" sz="1400" baseline="-25000" dirty="0"/>
                <a:t>8</a:t>
              </a:r>
              <a:endParaRPr lang="sv-SE" sz="1400" dirty="0">
                <a:solidFill>
                  <a:schemeClr val="tx1"/>
                </a:solidFill>
              </a:endParaRPr>
            </a:p>
          </p:txBody>
        </p:sp>
      </p:grpSp>
      <p:grpSp>
        <p:nvGrpSpPr>
          <p:cNvPr id="159" name="Grupp 158">
            <a:extLst>
              <a:ext uri="{FF2B5EF4-FFF2-40B4-BE49-F238E27FC236}">
                <a16:creationId xmlns:a16="http://schemas.microsoft.com/office/drawing/2014/main" xmlns="" id="{27C88D59-FA35-48D3-8F98-856990E8DA67}"/>
              </a:ext>
            </a:extLst>
          </p:cNvPr>
          <p:cNvGrpSpPr/>
          <p:nvPr/>
        </p:nvGrpSpPr>
        <p:grpSpPr>
          <a:xfrm>
            <a:off x="1835947" y="1844824"/>
            <a:ext cx="1151877" cy="2694826"/>
            <a:chOff x="216000" y="1398294"/>
            <a:chExt cx="1151877" cy="2694826"/>
          </a:xfrm>
        </p:grpSpPr>
        <p:cxnSp>
          <p:nvCxnSpPr>
            <p:cNvPr id="160" name="Straight Connector 11">
              <a:extLst>
                <a:ext uri="{FF2B5EF4-FFF2-40B4-BE49-F238E27FC236}">
                  <a16:creationId xmlns:a16="http://schemas.microsoft.com/office/drawing/2014/main" xmlns="" id="{881A1D3E-8DCF-42E0-A893-1C6AD221CDAC}"/>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2">
              <a:extLst>
                <a:ext uri="{FF2B5EF4-FFF2-40B4-BE49-F238E27FC236}">
                  <a16:creationId xmlns:a16="http://schemas.microsoft.com/office/drawing/2014/main" xmlns="" id="{82DB3F23-8856-4E31-BDDB-1DC2AF5C1D50}"/>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2">
              <a:extLst>
                <a:ext uri="{FF2B5EF4-FFF2-40B4-BE49-F238E27FC236}">
                  <a16:creationId xmlns:a16="http://schemas.microsoft.com/office/drawing/2014/main" xmlns="" id="{03B4068D-0964-4C63-9E20-DCFB36376F9D}"/>
                </a:ext>
              </a:extLst>
            </p:cNvPr>
            <p:cNvCxnSpPr>
              <a:cxnSpLocks/>
            </p:cNvCxnSpPr>
            <p:nvPr/>
          </p:nvCxnSpPr>
          <p:spPr>
            <a:xfrm flipV="1">
              <a:off x="764245"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164">
              <a:extLst>
                <a:ext uri="{FF2B5EF4-FFF2-40B4-BE49-F238E27FC236}">
                  <a16:creationId xmlns:a16="http://schemas.microsoft.com/office/drawing/2014/main" xmlns="" id="{B47DB174-1EFB-4887-9DC1-BC52EFD69B2F}"/>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grpSp>
          <p:nvGrpSpPr>
            <p:cNvPr id="172" name="Group 307">
              <a:extLst>
                <a:ext uri="{FF2B5EF4-FFF2-40B4-BE49-F238E27FC236}">
                  <a16:creationId xmlns:a16="http://schemas.microsoft.com/office/drawing/2014/main" xmlns="" id="{30F54F13-9E99-436D-BFC6-5D279B5736F1}"/>
                </a:ext>
              </a:extLst>
            </p:cNvPr>
            <p:cNvGrpSpPr/>
            <p:nvPr/>
          </p:nvGrpSpPr>
          <p:grpSpPr>
            <a:xfrm>
              <a:off x="683600" y="2550280"/>
              <a:ext cx="288000" cy="756000"/>
              <a:chOff x="1321429" y="4248601"/>
              <a:chExt cx="288000" cy="975841"/>
            </a:xfrm>
          </p:grpSpPr>
          <p:cxnSp>
            <p:nvCxnSpPr>
              <p:cNvPr id="184" name="Straight Connector 308">
                <a:extLst>
                  <a:ext uri="{FF2B5EF4-FFF2-40B4-BE49-F238E27FC236}">
                    <a16:creationId xmlns:a16="http://schemas.microsoft.com/office/drawing/2014/main" xmlns="" id="{78D91405-7D38-40F6-BF31-D9906965F8CA}"/>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311">
                <a:extLst>
                  <a:ext uri="{FF2B5EF4-FFF2-40B4-BE49-F238E27FC236}">
                    <a16:creationId xmlns:a16="http://schemas.microsoft.com/office/drawing/2014/main" xmlns="" id="{583337D6-DDC2-45F4-9D1E-3710BF6266BB}"/>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upp 173">
              <a:extLst>
                <a:ext uri="{FF2B5EF4-FFF2-40B4-BE49-F238E27FC236}">
                  <a16:creationId xmlns:a16="http://schemas.microsoft.com/office/drawing/2014/main" xmlns="" id="{BA8995EE-037C-48FD-8097-1CA9A03C9C1D}"/>
                </a:ext>
              </a:extLst>
            </p:cNvPr>
            <p:cNvGrpSpPr/>
            <p:nvPr/>
          </p:nvGrpSpPr>
          <p:grpSpPr>
            <a:xfrm>
              <a:off x="216000" y="2988000"/>
              <a:ext cx="769749" cy="1105120"/>
              <a:chOff x="201851" y="3043960"/>
              <a:chExt cx="769749" cy="1105120"/>
            </a:xfrm>
          </p:grpSpPr>
          <p:sp>
            <p:nvSpPr>
              <p:cNvPr id="178" name="Rectangle 24">
                <a:extLst>
                  <a:ext uri="{FF2B5EF4-FFF2-40B4-BE49-F238E27FC236}">
                    <a16:creationId xmlns:a16="http://schemas.microsoft.com/office/drawing/2014/main" xmlns="" id="{5B357B9B-C04D-4211-99DC-3CD5B238E2CB}"/>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7</a:t>
                </a:r>
                <a:endParaRPr lang="sv-SE" dirty="0"/>
              </a:p>
            </p:txBody>
          </p:sp>
          <p:cxnSp>
            <p:nvCxnSpPr>
              <p:cNvPr id="180" name="Straight Connector 325">
                <a:extLst>
                  <a:ext uri="{FF2B5EF4-FFF2-40B4-BE49-F238E27FC236}">
                    <a16:creationId xmlns:a16="http://schemas.microsoft.com/office/drawing/2014/main" xmlns="" id="{1E1766CC-4E9C-4619-93CA-DB6433581D81}"/>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229">
                <a:extLst>
                  <a:ext uri="{FF2B5EF4-FFF2-40B4-BE49-F238E27FC236}">
                    <a16:creationId xmlns:a16="http://schemas.microsoft.com/office/drawing/2014/main" xmlns="" id="{E3A138D2-170E-430F-883A-9588F86D98E6}"/>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176" name="Rectangle 226">
              <a:extLst>
                <a:ext uri="{FF2B5EF4-FFF2-40B4-BE49-F238E27FC236}">
                  <a16:creationId xmlns:a16="http://schemas.microsoft.com/office/drawing/2014/main" xmlns="" id="{435FFB9C-9014-4B93-844C-7B2AD1C58A8D}"/>
                </a:ext>
              </a:extLst>
            </p:cNvPr>
            <p:cNvSpPr/>
            <p:nvPr/>
          </p:nvSpPr>
          <p:spPr>
            <a:xfrm>
              <a:off x="764631" y="2190382"/>
              <a:ext cx="387222" cy="307777"/>
            </a:xfrm>
            <a:prstGeom prst="rect">
              <a:avLst/>
            </a:prstGeom>
          </p:spPr>
          <p:txBody>
            <a:bodyPr wrap="square">
              <a:spAutoFit/>
            </a:bodyPr>
            <a:lstStyle/>
            <a:p>
              <a:pPr algn="ctr"/>
              <a:r>
                <a:rPr lang="sv-SE" sz="1400" dirty="0"/>
                <a:t>p</a:t>
              </a:r>
              <a:r>
                <a:rPr lang="sv-SE" sz="1400" baseline="-25000" dirty="0"/>
                <a:t>7</a:t>
              </a:r>
              <a:endParaRPr lang="sv-SE" sz="1400" dirty="0">
                <a:solidFill>
                  <a:schemeClr val="tx1"/>
                </a:solidFill>
              </a:endParaRPr>
            </a:p>
          </p:txBody>
        </p:sp>
      </p:grpSp>
      <p:grpSp>
        <p:nvGrpSpPr>
          <p:cNvPr id="188" name="Grupp 187">
            <a:extLst>
              <a:ext uri="{FF2B5EF4-FFF2-40B4-BE49-F238E27FC236}">
                <a16:creationId xmlns:a16="http://schemas.microsoft.com/office/drawing/2014/main" xmlns="" id="{935C1F42-E617-4C77-9B47-5DE497425D90}"/>
              </a:ext>
            </a:extLst>
          </p:cNvPr>
          <p:cNvGrpSpPr/>
          <p:nvPr/>
        </p:nvGrpSpPr>
        <p:grpSpPr>
          <a:xfrm>
            <a:off x="2771800" y="1844824"/>
            <a:ext cx="1152128" cy="2694826"/>
            <a:chOff x="216000" y="1398294"/>
            <a:chExt cx="1152128" cy="2694826"/>
          </a:xfrm>
        </p:grpSpPr>
        <p:cxnSp>
          <p:nvCxnSpPr>
            <p:cNvPr id="190" name="Straight Connector 11">
              <a:extLst>
                <a:ext uri="{FF2B5EF4-FFF2-40B4-BE49-F238E27FC236}">
                  <a16:creationId xmlns:a16="http://schemas.microsoft.com/office/drawing/2014/main" xmlns="" id="{E5CB9B51-F299-4C1D-B9BE-74F7873581F3}"/>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2">
              <a:extLst>
                <a:ext uri="{FF2B5EF4-FFF2-40B4-BE49-F238E27FC236}">
                  <a16:creationId xmlns:a16="http://schemas.microsoft.com/office/drawing/2014/main" xmlns="" id="{602C666C-3DB9-4C40-BC7D-0A2DEBD2122D}"/>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62">
              <a:extLst>
                <a:ext uri="{FF2B5EF4-FFF2-40B4-BE49-F238E27FC236}">
                  <a16:creationId xmlns:a16="http://schemas.microsoft.com/office/drawing/2014/main" xmlns="" id="{CF3C59EE-CAA7-473C-B881-34E1A7921277}"/>
                </a:ext>
              </a:extLst>
            </p:cNvPr>
            <p:cNvCxnSpPr>
              <a:cxnSpLocks/>
            </p:cNvCxnSpPr>
            <p:nvPr/>
          </p:nvCxnSpPr>
          <p:spPr>
            <a:xfrm flipV="1">
              <a:off x="76449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Rectangle 164">
              <a:extLst>
                <a:ext uri="{FF2B5EF4-FFF2-40B4-BE49-F238E27FC236}">
                  <a16:creationId xmlns:a16="http://schemas.microsoft.com/office/drawing/2014/main" xmlns="" id="{6F400697-03FC-4CC4-AC41-2F9F6F988B81}"/>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grpSp>
          <p:nvGrpSpPr>
            <p:cNvPr id="199" name="Group 307">
              <a:extLst>
                <a:ext uri="{FF2B5EF4-FFF2-40B4-BE49-F238E27FC236}">
                  <a16:creationId xmlns:a16="http://schemas.microsoft.com/office/drawing/2014/main" xmlns="" id="{479C5DA6-813B-47DE-93AE-87E0128082BC}"/>
                </a:ext>
              </a:extLst>
            </p:cNvPr>
            <p:cNvGrpSpPr/>
            <p:nvPr/>
          </p:nvGrpSpPr>
          <p:grpSpPr>
            <a:xfrm>
              <a:off x="683600" y="2550280"/>
              <a:ext cx="288000" cy="756000"/>
              <a:chOff x="1321429" y="4248601"/>
              <a:chExt cx="288000" cy="975841"/>
            </a:xfrm>
          </p:grpSpPr>
          <p:cxnSp>
            <p:nvCxnSpPr>
              <p:cNvPr id="205" name="Straight Connector 308">
                <a:extLst>
                  <a:ext uri="{FF2B5EF4-FFF2-40B4-BE49-F238E27FC236}">
                    <a16:creationId xmlns:a16="http://schemas.microsoft.com/office/drawing/2014/main" xmlns="" id="{FBB8D27E-E1AD-4904-9344-E0CF7C6791D8}"/>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311">
                <a:extLst>
                  <a:ext uri="{FF2B5EF4-FFF2-40B4-BE49-F238E27FC236}">
                    <a16:creationId xmlns:a16="http://schemas.microsoft.com/office/drawing/2014/main" xmlns="" id="{F6528F7C-373E-4A0E-9375-4ABAC43E5180}"/>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0" name="Grupp 199">
              <a:extLst>
                <a:ext uri="{FF2B5EF4-FFF2-40B4-BE49-F238E27FC236}">
                  <a16:creationId xmlns:a16="http://schemas.microsoft.com/office/drawing/2014/main" xmlns="" id="{187909F1-9821-4B47-8F57-0C0FAECB8371}"/>
                </a:ext>
              </a:extLst>
            </p:cNvPr>
            <p:cNvGrpSpPr/>
            <p:nvPr/>
          </p:nvGrpSpPr>
          <p:grpSpPr>
            <a:xfrm>
              <a:off x="216000" y="2988000"/>
              <a:ext cx="769749" cy="1105120"/>
              <a:chOff x="201851" y="3043960"/>
              <a:chExt cx="769749" cy="1105120"/>
            </a:xfrm>
          </p:grpSpPr>
          <p:sp>
            <p:nvSpPr>
              <p:cNvPr id="202" name="Rectangle 24">
                <a:extLst>
                  <a:ext uri="{FF2B5EF4-FFF2-40B4-BE49-F238E27FC236}">
                    <a16:creationId xmlns:a16="http://schemas.microsoft.com/office/drawing/2014/main" xmlns="" id="{122718E9-F1AC-465D-8C80-69F2DF5118DF}"/>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6</a:t>
                </a:r>
                <a:endParaRPr lang="sv-SE" dirty="0"/>
              </a:p>
            </p:txBody>
          </p:sp>
          <p:cxnSp>
            <p:nvCxnSpPr>
              <p:cNvPr id="203" name="Straight Connector 325">
                <a:extLst>
                  <a:ext uri="{FF2B5EF4-FFF2-40B4-BE49-F238E27FC236}">
                    <a16:creationId xmlns:a16="http://schemas.microsoft.com/office/drawing/2014/main" xmlns="" id="{6BEF864D-B86C-4BF0-B44C-5634075799C3}"/>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Rectangle 229">
                <a:extLst>
                  <a:ext uri="{FF2B5EF4-FFF2-40B4-BE49-F238E27FC236}">
                    <a16:creationId xmlns:a16="http://schemas.microsoft.com/office/drawing/2014/main" xmlns="" id="{15444A9A-7FC7-4DB0-9089-A5B244895994}"/>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01" name="Rectangle 226">
              <a:extLst>
                <a:ext uri="{FF2B5EF4-FFF2-40B4-BE49-F238E27FC236}">
                  <a16:creationId xmlns:a16="http://schemas.microsoft.com/office/drawing/2014/main" xmlns="" id="{A5343EF9-D8EE-4820-82B7-03BF67EEC895}"/>
                </a:ext>
              </a:extLst>
            </p:cNvPr>
            <p:cNvSpPr/>
            <p:nvPr/>
          </p:nvSpPr>
          <p:spPr>
            <a:xfrm>
              <a:off x="764882" y="2190382"/>
              <a:ext cx="387222" cy="307777"/>
            </a:xfrm>
            <a:prstGeom prst="rect">
              <a:avLst/>
            </a:prstGeom>
          </p:spPr>
          <p:txBody>
            <a:bodyPr wrap="square">
              <a:spAutoFit/>
            </a:bodyPr>
            <a:lstStyle/>
            <a:p>
              <a:pPr algn="ctr"/>
              <a:r>
                <a:rPr lang="sv-SE" sz="1400" dirty="0"/>
                <a:t>p</a:t>
              </a:r>
              <a:r>
                <a:rPr lang="sv-SE" sz="1400" baseline="-25000" dirty="0"/>
                <a:t>6</a:t>
              </a:r>
              <a:endParaRPr lang="sv-SE" sz="1400" dirty="0">
                <a:solidFill>
                  <a:schemeClr val="tx1"/>
                </a:solidFill>
              </a:endParaRPr>
            </a:p>
          </p:txBody>
        </p:sp>
      </p:grpSp>
      <p:grpSp>
        <p:nvGrpSpPr>
          <p:cNvPr id="207" name="Grupp 206">
            <a:extLst>
              <a:ext uri="{FF2B5EF4-FFF2-40B4-BE49-F238E27FC236}">
                <a16:creationId xmlns:a16="http://schemas.microsoft.com/office/drawing/2014/main" xmlns="" id="{D9D8D66E-FD60-4473-97B3-EC3D3041A686}"/>
              </a:ext>
            </a:extLst>
          </p:cNvPr>
          <p:cNvGrpSpPr/>
          <p:nvPr/>
        </p:nvGrpSpPr>
        <p:grpSpPr>
          <a:xfrm>
            <a:off x="3729992" y="1844824"/>
            <a:ext cx="1202048" cy="2694826"/>
            <a:chOff x="216000" y="1398294"/>
            <a:chExt cx="1202048" cy="2694826"/>
          </a:xfrm>
        </p:grpSpPr>
        <p:cxnSp>
          <p:nvCxnSpPr>
            <p:cNvPr id="208" name="Straight Connector 11">
              <a:extLst>
                <a:ext uri="{FF2B5EF4-FFF2-40B4-BE49-F238E27FC236}">
                  <a16:creationId xmlns:a16="http://schemas.microsoft.com/office/drawing/2014/main" xmlns="" id="{42327EE7-3962-42A3-AD8F-E22201F5FB56}"/>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12">
              <a:extLst>
                <a:ext uri="{FF2B5EF4-FFF2-40B4-BE49-F238E27FC236}">
                  <a16:creationId xmlns:a16="http://schemas.microsoft.com/office/drawing/2014/main" xmlns="" id="{9582A605-ED11-4DF5-A9D9-ABA02DC70F33}"/>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162">
              <a:extLst>
                <a:ext uri="{FF2B5EF4-FFF2-40B4-BE49-F238E27FC236}">
                  <a16:creationId xmlns:a16="http://schemas.microsoft.com/office/drawing/2014/main" xmlns="" id="{70C94E9A-BA9A-45B5-B91F-36972B02701E}"/>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Rectangle 164">
              <a:extLst>
                <a:ext uri="{FF2B5EF4-FFF2-40B4-BE49-F238E27FC236}">
                  <a16:creationId xmlns:a16="http://schemas.microsoft.com/office/drawing/2014/main" xmlns="" id="{25535E91-1839-49DE-9DF6-ACC2EC5DC186}"/>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grpSp>
          <p:nvGrpSpPr>
            <p:cNvPr id="214" name="Group 307">
              <a:extLst>
                <a:ext uri="{FF2B5EF4-FFF2-40B4-BE49-F238E27FC236}">
                  <a16:creationId xmlns:a16="http://schemas.microsoft.com/office/drawing/2014/main" xmlns="" id="{5D5CEB6F-16F9-4985-9465-DB5D6D2EDE2B}"/>
                </a:ext>
              </a:extLst>
            </p:cNvPr>
            <p:cNvGrpSpPr/>
            <p:nvPr/>
          </p:nvGrpSpPr>
          <p:grpSpPr>
            <a:xfrm>
              <a:off x="683600" y="2550280"/>
              <a:ext cx="288000" cy="756000"/>
              <a:chOff x="1321429" y="4248601"/>
              <a:chExt cx="288000" cy="975841"/>
            </a:xfrm>
          </p:grpSpPr>
          <p:cxnSp>
            <p:nvCxnSpPr>
              <p:cNvPr id="220" name="Straight Connector 308">
                <a:extLst>
                  <a:ext uri="{FF2B5EF4-FFF2-40B4-BE49-F238E27FC236}">
                    <a16:creationId xmlns:a16="http://schemas.microsoft.com/office/drawing/2014/main" xmlns="" id="{EE86EF0D-0DCE-437B-B091-90ECF1D994A9}"/>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311">
                <a:extLst>
                  <a:ext uri="{FF2B5EF4-FFF2-40B4-BE49-F238E27FC236}">
                    <a16:creationId xmlns:a16="http://schemas.microsoft.com/office/drawing/2014/main" xmlns="" id="{A81289E1-03FB-4E80-8A83-B5BAB884ECAC}"/>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 name="Grupp 214">
              <a:extLst>
                <a:ext uri="{FF2B5EF4-FFF2-40B4-BE49-F238E27FC236}">
                  <a16:creationId xmlns:a16="http://schemas.microsoft.com/office/drawing/2014/main" xmlns="" id="{2890A02E-B6CA-472D-B26B-2F87CEDA7773}"/>
                </a:ext>
              </a:extLst>
            </p:cNvPr>
            <p:cNvGrpSpPr/>
            <p:nvPr/>
          </p:nvGrpSpPr>
          <p:grpSpPr>
            <a:xfrm>
              <a:off x="216000" y="2988000"/>
              <a:ext cx="769749" cy="1105120"/>
              <a:chOff x="201851" y="3043960"/>
              <a:chExt cx="769749" cy="1105120"/>
            </a:xfrm>
          </p:grpSpPr>
          <p:sp>
            <p:nvSpPr>
              <p:cNvPr id="217" name="Rectangle 24">
                <a:extLst>
                  <a:ext uri="{FF2B5EF4-FFF2-40B4-BE49-F238E27FC236}">
                    <a16:creationId xmlns:a16="http://schemas.microsoft.com/office/drawing/2014/main" xmlns="" id="{4D7C386B-3313-4EA5-8E86-6387477A2B49}"/>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5</a:t>
                </a:r>
                <a:endParaRPr lang="sv-SE" dirty="0"/>
              </a:p>
            </p:txBody>
          </p:sp>
          <p:cxnSp>
            <p:nvCxnSpPr>
              <p:cNvPr id="218" name="Straight Connector 325">
                <a:extLst>
                  <a:ext uri="{FF2B5EF4-FFF2-40B4-BE49-F238E27FC236}">
                    <a16:creationId xmlns:a16="http://schemas.microsoft.com/office/drawing/2014/main" xmlns="" id="{35236B73-A31F-4AC9-8120-5A74D6115186}"/>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Rectangle 229">
                <a:extLst>
                  <a:ext uri="{FF2B5EF4-FFF2-40B4-BE49-F238E27FC236}">
                    <a16:creationId xmlns:a16="http://schemas.microsoft.com/office/drawing/2014/main" xmlns="" id="{882DDBF0-C67E-4D9A-B6D9-E3F57F7CE052}"/>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16" name="Rectangle 226">
              <a:extLst>
                <a:ext uri="{FF2B5EF4-FFF2-40B4-BE49-F238E27FC236}">
                  <a16:creationId xmlns:a16="http://schemas.microsoft.com/office/drawing/2014/main" xmlns="" id="{87AECEC1-6D23-481D-A5EB-4A2690D2DD58}"/>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5</a:t>
              </a:r>
              <a:endParaRPr lang="sv-SE" sz="1400" dirty="0">
                <a:solidFill>
                  <a:schemeClr val="tx1"/>
                </a:solidFill>
              </a:endParaRPr>
            </a:p>
          </p:txBody>
        </p:sp>
      </p:grpSp>
      <p:grpSp>
        <p:nvGrpSpPr>
          <p:cNvPr id="222" name="Grupp 221">
            <a:extLst>
              <a:ext uri="{FF2B5EF4-FFF2-40B4-BE49-F238E27FC236}">
                <a16:creationId xmlns:a16="http://schemas.microsoft.com/office/drawing/2014/main" xmlns="" id="{43D564D7-AD90-4D0B-A110-6E382DB1D753}"/>
              </a:ext>
            </a:extLst>
          </p:cNvPr>
          <p:cNvGrpSpPr/>
          <p:nvPr/>
        </p:nvGrpSpPr>
        <p:grpSpPr>
          <a:xfrm>
            <a:off x="4666096" y="1844824"/>
            <a:ext cx="1202048" cy="2694826"/>
            <a:chOff x="216000" y="1398294"/>
            <a:chExt cx="1202048" cy="2694826"/>
          </a:xfrm>
        </p:grpSpPr>
        <p:cxnSp>
          <p:nvCxnSpPr>
            <p:cNvPr id="223" name="Straight Connector 11">
              <a:extLst>
                <a:ext uri="{FF2B5EF4-FFF2-40B4-BE49-F238E27FC236}">
                  <a16:creationId xmlns:a16="http://schemas.microsoft.com/office/drawing/2014/main" xmlns="" id="{D9258867-F797-45A5-8768-8D47B9E0065C}"/>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12">
              <a:extLst>
                <a:ext uri="{FF2B5EF4-FFF2-40B4-BE49-F238E27FC236}">
                  <a16:creationId xmlns:a16="http://schemas.microsoft.com/office/drawing/2014/main" xmlns="" id="{906ED5DC-A7FD-4D2F-BFF3-9D6F9FBBBDAE}"/>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162">
              <a:extLst>
                <a:ext uri="{FF2B5EF4-FFF2-40B4-BE49-F238E27FC236}">
                  <a16:creationId xmlns:a16="http://schemas.microsoft.com/office/drawing/2014/main" xmlns="" id="{4566713D-ADED-438F-8D6D-562059F74867}"/>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Rectangle 164">
              <a:extLst>
                <a:ext uri="{FF2B5EF4-FFF2-40B4-BE49-F238E27FC236}">
                  <a16:creationId xmlns:a16="http://schemas.microsoft.com/office/drawing/2014/main" xmlns="" id="{0DB79A74-A955-418B-8790-4E0347B8AF99}"/>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grpSp>
          <p:nvGrpSpPr>
            <p:cNvPr id="229" name="Group 307">
              <a:extLst>
                <a:ext uri="{FF2B5EF4-FFF2-40B4-BE49-F238E27FC236}">
                  <a16:creationId xmlns:a16="http://schemas.microsoft.com/office/drawing/2014/main" xmlns="" id="{0FA94784-DAF7-4A7E-9213-9F89B4488118}"/>
                </a:ext>
              </a:extLst>
            </p:cNvPr>
            <p:cNvGrpSpPr/>
            <p:nvPr/>
          </p:nvGrpSpPr>
          <p:grpSpPr>
            <a:xfrm>
              <a:off x="683600" y="2550280"/>
              <a:ext cx="288000" cy="756000"/>
              <a:chOff x="1321429" y="4248601"/>
              <a:chExt cx="288000" cy="975841"/>
            </a:xfrm>
          </p:grpSpPr>
          <p:cxnSp>
            <p:nvCxnSpPr>
              <p:cNvPr id="250" name="Straight Connector 308">
                <a:extLst>
                  <a:ext uri="{FF2B5EF4-FFF2-40B4-BE49-F238E27FC236}">
                    <a16:creationId xmlns:a16="http://schemas.microsoft.com/office/drawing/2014/main" xmlns="" id="{30701CC6-7DBF-453A-A0BF-83B5F6406F63}"/>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311">
                <a:extLst>
                  <a:ext uri="{FF2B5EF4-FFF2-40B4-BE49-F238E27FC236}">
                    <a16:creationId xmlns:a16="http://schemas.microsoft.com/office/drawing/2014/main" xmlns="" id="{C297FB5D-17AD-472D-B289-C1E5999B69CF}"/>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upp 243">
              <a:extLst>
                <a:ext uri="{FF2B5EF4-FFF2-40B4-BE49-F238E27FC236}">
                  <a16:creationId xmlns:a16="http://schemas.microsoft.com/office/drawing/2014/main" xmlns="" id="{85046DD2-FBBE-4638-8F36-6D2D93D1C4C3}"/>
                </a:ext>
              </a:extLst>
            </p:cNvPr>
            <p:cNvGrpSpPr/>
            <p:nvPr/>
          </p:nvGrpSpPr>
          <p:grpSpPr>
            <a:xfrm>
              <a:off x="216000" y="2988000"/>
              <a:ext cx="769749" cy="1105120"/>
              <a:chOff x="201851" y="3043960"/>
              <a:chExt cx="769749" cy="1105120"/>
            </a:xfrm>
          </p:grpSpPr>
          <p:sp>
            <p:nvSpPr>
              <p:cNvPr id="246" name="Rectangle 24">
                <a:extLst>
                  <a:ext uri="{FF2B5EF4-FFF2-40B4-BE49-F238E27FC236}">
                    <a16:creationId xmlns:a16="http://schemas.microsoft.com/office/drawing/2014/main" xmlns="" id="{CC22F4B9-5207-4F97-8E8C-1F705467CC24}"/>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4</a:t>
                </a:r>
                <a:endParaRPr lang="sv-SE" dirty="0"/>
              </a:p>
            </p:txBody>
          </p:sp>
          <p:cxnSp>
            <p:nvCxnSpPr>
              <p:cNvPr id="248" name="Straight Connector 325">
                <a:extLst>
                  <a:ext uri="{FF2B5EF4-FFF2-40B4-BE49-F238E27FC236}">
                    <a16:creationId xmlns:a16="http://schemas.microsoft.com/office/drawing/2014/main" xmlns="" id="{9B8825E4-A805-45A6-AF63-CCD5672FC459}"/>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Rectangle 229">
                <a:extLst>
                  <a:ext uri="{FF2B5EF4-FFF2-40B4-BE49-F238E27FC236}">
                    <a16:creationId xmlns:a16="http://schemas.microsoft.com/office/drawing/2014/main" xmlns="" id="{27121CAB-6FC2-4F07-AA0A-069B872E03C7}"/>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45" name="Rectangle 226">
              <a:extLst>
                <a:ext uri="{FF2B5EF4-FFF2-40B4-BE49-F238E27FC236}">
                  <a16:creationId xmlns:a16="http://schemas.microsoft.com/office/drawing/2014/main" xmlns="" id="{BC6EBC06-E112-4251-ACF5-9F0737881E64}"/>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4</a:t>
              </a:r>
              <a:endParaRPr lang="sv-SE" sz="1400" dirty="0">
                <a:solidFill>
                  <a:schemeClr val="tx1"/>
                </a:solidFill>
              </a:endParaRPr>
            </a:p>
          </p:txBody>
        </p:sp>
      </p:grpSp>
      <p:grpSp>
        <p:nvGrpSpPr>
          <p:cNvPr id="252" name="Grupp 251">
            <a:extLst>
              <a:ext uri="{FF2B5EF4-FFF2-40B4-BE49-F238E27FC236}">
                <a16:creationId xmlns:a16="http://schemas.microsoft.com/office/drawing/2014/main" xmlns="" id="{DE81CF18-61FA-4935-BE0E-EEB19D3CE345}"/>
              </a:ext>
            </a:extLst>
          </p:cNvPr>
          <p:cNvGrpSpPr/>
          <p:nvPr/>
        </p:nvGrpSpPr>
        <p:grpSpPr>
          <a:xfrm>
            <a:off x="5602200" y="1844824"/>
            <a:ext cx="1202048" cy="2694826"/>
            <a:chOff x="216000" y="1398294"/>
            <a:chExt cx="1202048" cy="2694826"/>
          </a:xfrm>
        </p:grpSpPr>
        <p:cxnSp>
          <p:nvCxnSpPr>
            <p:cNvPr id="253" name="Straight Connector 11">
              <a:extLst>
                <a:ext uri="{FF2B5EF4-FFF2-40B4-BE49-F238E27FC236}">
                  <a16:creationId xmlns:a16="http://schemas.microsoft.com/office/drawing/2014/main" xmlns="" id="{A0C08CA1-9863-490F-8BB3-F4E5DA2F24BB}"/>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12">
              <a:extLst>
                <a:ext uri="{FF2B5EF4-FFF2-40B4-BE49-F238E27FC236}">
                  <a16:creationId xmlns:a16="http://schemas.microsoft.com/office/drawing/2014/main" xmlns="" id="{02DE358E-2869-480A-B928-9EBFF0FCB0FD}"/>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162">
              <a:extLst>
                <a:ext uri="{FF2B5EF4-FFF2-40B4-BE49-F238E27FC236}">
                  <a16:creationId xmlns:a16="http://schemas.microsoft.com/office/drawing/2014/main" xmlns="" id="{FE4859E4-9667-4671-BA6C-9626C1E7977B}"/>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ectangle 164">
              <a:extLst>
                <a:ext uri="{FF2B5EF4-FFF2-40B4-BE49-F238E27FC236}">
                  <a16:creationId xmlns:a16="http://schemas.microsoft.com/office/drawing/2014/main" xmlns="" id="{1ADFBD25-A87A-4F73-9444-F6B81C17C004}"/>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grpSp>
          <p:nvGrpSpPr>
            <p:cNvPr id="260" name="Group 307">
              <a:extLst>
                <a:ext uri="{FF2B5EF4-FFF2-40B4-BE49-F238E27FC236}">
                  <a16:creationId xmlns:a16="http://schemas.microsoft.com/office/drawing/2014/main" xmlns="" id="{BA50DAE8-EEA7-4C17-A94E-09900682D693}"/>
                </a:ext>
              </a:extLst>
            </p:cNvPr>
            <p:cNvGrpSpPr/>
            <p:nvPr/>
          </p:nvGrpSpPr>
          <p:grpSpPr>
            <a:xfrm>
              <a:off x="683600" y="2550280"/>
              <a:ext cx="288000" cy="756000"/>
              <a:chOff x="1321429" y="4248601"/>
              <a:chExt cx="288000" cy="975841"/>
            </a:xfrm>
          </p:grpSpPr>
          <p:cxnSp>
            <p:nvCxnSpPr>
              <p:cNvPr id="266" name="Straight Connector 308">
                <a:extLst>
                  <a:ext uri="{FF2B5EF4-FFF2-40B4-BE49-F238E27FC236}">
                    <a16:creationId xmlns:a16="http://schemas.microsoft.com/office/drawing/2014/main" xmlns="" id="{C5ECD45E-0705-476B-9437-580267D9C3BA}"/>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311">
                <a:extLst>
                  <a:ext uri="{FF2B5EF4-FFF2-40B4-BE49-F238E27FC236}">
                    <a16:creationId xmlns:a16="http://schemas.microsoft.com/office/drawing/2014/main" xmlns="" id="{A42F8B97-00B6-4CC8-884A-0863B32EC6AE}"/>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upp 260">
              <a:extLst>
                <a:ext uri="{FF2B5EF4-FFF2-40B4-BE49-F238E27FC236}">
                  <a16:creationId xmlns:a16="http://schemas.microsoft.com/office/drawing/2014/main" xmlns="" id="{493535A3-7948-4AAA-AF88-F99EAAA12136}"/>
                </a:ext>
              </a:extLst>
            </p:cNvPr>
            <p:cNvGrpSpPr/>
            <p:nvPr/>
          </p:nvGrpSpPr>
          <p:grpSpPr>
            <a:xfrm>
              <a:off x="216000" y="2988000"/>
              <a:ext cx="769749" cy="1105120"/>
              <a:chOff x="201851" y="3043960"/>
              <a:chExt cx="769749" cy="1105120"/>
            </a:xfrm>
          </p:grpSpPr>
          <p:sp>
            <p:nvSpPr>
              <p:cNvPr id="263" name="Rectangle 24">
                <a:extLst>
                  <a:ext uri="{FF2B5EF4-FFF2-40B4-BE49-F238E27FC236}">
                    <a16:creationId xmlns:a16="http://schemas.microsoft.com/office/drawing/2014/main" xmlns="" id="{15E147DF-E334-4B4A-9679-CD79EF9324E1}"/>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3</a:t>
                </a:r>
                <a:endParaRPr lang="sv-SE" dirty="0"/>
              </a:p>
            </p:txBody>
          </p:sp>
          <p:cxnSp>
            <p:nvCxnSpPr>
              <p:cNvPr id="264" name="Straight Connector 325">
                <a:extLst>
                  <a:ext uri="{FF2B5EF4-FFF2-40B4-BE49-F238E27FC236}">
                    <a16:creationId xmlns:a16="http://schemas.microsoft.com/office/drawing/2014/main" xmlns="" id="{B9F695F8-30CD-419A-9AFE-760263AE2BB6}"/>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Rectangle 229">
                <a:extLst>
                  <a:ext uri="{FF2B5EF4-FFF2-40B4-BE49-F238E27FC236}">
                    <a16:creationId xmlns:a16="http://schemas.microsoft.com/office/drawing/2014/main" xmlns="" id="{67393EEB-EEAB-45E4-BED8-988E9654A032}"/>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62" name="Rectangle 226">
              <a:extLst>
                <a:ext uri="{FF2B5EF4-FFF2-40B4-BE49-F238E27FC236}">
                  <a16:creationId xmlns:a16="http://schemas.microsoft.com/office/drawing/2014/main" xmlns="" id="{FFC435A0-0F4F-440E-8805-32B4F028FC28}"/>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3</a:t>
              </a:r>
              <a:endParaRPr lang="sv-SE" sz="1400" dirty="0">
                <a:solidFill>
                  <a:schemeClr val="tx1"/>
                </a:solidFill>
              </a:endParaRPr>
            </a:p>
          </p:txBody>
        </p:sp>
      </p:grpSp>
      <p:grpSp>
        <p:nvGrpSpPr>
          <p:cNvPr id="268" name="Grupp 267">
            <a:extLst>
              <a:ext uri="{FF2B5EF4-FFF2-40B4-BE49-F238E27FC236}">
                <a16:creationId xmlns:a16="http://schemas.microsoft.com/office/drawing/2014/main" xmlns="" id="{7C174E61-1799-4115-A339-1E4E0410D6B7}"/>
              </a:ext>
            </a:extLst>
          </p:cNvPr>
          <p:cNvGrpSpPr/>
          <p:nvPr/>
        </p:nvGrpSpPr>
        <p:grpSpPr>
          <a:xfrm>
            <a:off x="6538304" y="1844824"/>
            <a:ext cx="1202048" cy="2694826"/>
            <a:chOff x="216000" y="1398294"/>
            <a:chExt cx="1202048" cy="2694826"/>
          </a:xfrm>
        </p:grpSpPr>
        <p:cxnSp>
          <p:nvCxnSpPr>
            <p:cNvPr id="269" name="Straight Connector 11">
              <a:extLst>
                <a:ext uri="{FF2B5EF4-FFF2-40B4-BE49-F238E27FC236}">
                  <a16:creationId xmlns:a16="http://schemas.microsoft.com/office/drawing/2014/main" xmlns="" id="{4B4F1DE0-0FBE-4E3A-A507-25CEFE95C133}"/>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12">
              <a:extLst>
                <a:ext uri="{FF2B5EF4-FFF2-40B4-BE49-F238E27FC236}">
                  <a16:creationId xmlns:a16="http://schemas.microsoft.com/office/drawing/2014/main" xmlns="" id="{51E48B10-3529-4F10-B445-6C0CA692F03A}"/>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162">
              <a:extLst>
                <a:ext uri="{FF2B5EF4-FFF2-40B4-BE49-F238E27FC236}">
                  <a16:creationId xmlns:a16="http://schemas.microsoft.com/office/drawing/2014/main" xmlns="" id="{24067477-1D6A-4FD3-873B-E3FC8DD6996F}"/>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Rectangle 164">
              <a:extLst>
                <a:ext uri="{FF2B5EF4-FFF2-40B4-BE49-F238E27FC236}">
                  <a16:creationId xmlns:a16="http://schemas.microsoft.com/office/drawing/2014/main" xmlns="" id="{0FD71EA9-6C87-4F50-B5E5-019197B2C091}"/>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grpSp>
          <p:nvGrpSpPr>
            <p:cNvPr id="313" name="Group 307">
              <a:extLst>
                <a:ext uri="{FF2B5EF4-FFF2-40B4-BE49-F238E27FC236}">
                  <a16:creationId xmlns:a16="http://schemas.microsoft.com/office/drawing/2014/main" xmlns="" id="{96131A86-80CC-4A68-889A-C745C678C78A}"/>
                </a:ext>
              </a:extLst>
            </p:cNvPr>
            <p:cNvGrpSpPr/>
            <p:nvPr/>
          </p:nvGrpSpPr>
          <p:grpSpPr>
            <a:xfrm>
              <a:off x="683600" y="2550280"/>
              <a:ext cx="288000" cy="756000"/>
              <a:chOff x="1321429" y="4248601"/>
              <a:chExt cx="288000" cy="975841"/>
            </a:xfrm>
          </p:grpSpPr>
          <p:cxnSp>
            <p:nvCxnSpPr>
              <p:cNvPr id="320" name="Straight Connector 308">
                <a:extLst>
                  <a:ext uri="{FF2B5EF4-FFF2-40B4-BE49-F238E27FC236}">
                    <a16:creationId xmlns:a16="http://schemas.microsoft.com/office/drawing/2014/main" xmlns="" id="{16E049A1-6423-4976-A274-0D995629DA58}"/>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11">
                <a:extLst>
                  <a:ext uri="{FF2B5EF4-FFF2-40B4-BE49-F238E27FC236}">
                    <a16:creationId xmlns:a16="http://schemas.microsoft.com/office/drawing/2014/main" xmlns="" id="{E370A94D-D0B2-4C30-9421-551135AD5A35}"/>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upp 313">
              <a:extLst>
                <a:ext uri="{FF2B5EF4-FFF2-40B4-BE49-F238E27FC236}">
                  <a16:creationId xmlns:a16="http://schemas.microsoft.com/office/drawing/2014/main" xmlns="" id="{155E10B1-0087-4382-B5B0-8C8CBEE0508C}"/>
                </a:ext>
              </a:extLst>
            </p:cNvPr>
            <p:cNvGrpSpPr/>
            <p:nvPr/>
          </p:nvGrpSpPr>
          <p:grpSpPr>
            <a:xfrm>
              <a:off x="216000" y="2988000"/>
              <a:ext cx="769749" cy="1105120"/>
              <a:chOff x="201851" y="3043960"/>
              <a:chExt cx="769749" cy="1105120"/>
            </a:xfrm>
          </p:grpSpPr>
          <p:sp>
            <p:nvSpPr>
              <p:cNvPr id="317" name="Rectangle 24">
                <a:extLst>
                  <a:ext uri="{FF2B5EF4-FFF2-40B4-BE49-F238E27FC236}">
                    <a16:creationId xmlns:a16="http://schemas.microsoft.com/office/drawing/2014/main" xmlns="" id="{A96B401E-ABE7-444C-8306-1E4B88D314D3}"/>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2</a:t>
                </a:r>
                <a:endParaRPr lang="sv-SE" dirty="0"/>
              </a:p>
            </p:txBody>
          </p:sp>
          <p:cxnSp>
            <p:nvCxnSpPr>
              <p:cNvPr id="318" name="Straight Connector 325">
                <a:extLst>
                  <a:ext uri="{FF2B5EF4-FFF2-40B4-BE49-F238E27FC236}">
                    <a16:creationId xmlns:a16="http://schemas.microsoft.com/office/drawing/2014/main" xmlns="" id="{C6559622-E7E9-4AB8-AC9A-B7F4148EF09D}"/>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Rectangle 229">
                <a:extLst>
                  <a:ext uri="{FF2B5EF4-FFF2-40B4-BE49-F238E27FC236}">
                    <a16:creationId xmlns:a16="http://schemas.microsoft.com/office/drawing/2014/main" xmlns="" id="{A1696D01-1081-4156-9E4F-9300C51FB6C5}"/>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316" name="Rectangle 226">
              <a:extLst>
                <a:ext uri="{FF2B5EF4-FFF2-40B4-BE49-F238E27FC236}">
                  <a16:creationId xmlns:a16="http://schemas.microsoft.com/office/drawing/2014/main" xmlns="" id="{6187920C-7B34-4EFC-867F-572495FD3B73}"/>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2</a:t>
              </a:r>
              <a:endParaRPr lang="sv-SE" sz="1400" dirty="0">
                <a:solidFill>
                  <a:schemeClr val="tx1"/>
                </a:solidFill>
              </a:endParaRPr>
            </a:p>
          </p:txBody>
        </p:sp>
      </p:grpSp>
      <p:grpSp>
        <p:nvGrpSpPr>
          <p:cNvPr id="322" name="Grupp 321">
            <a:extLst>
              <a:ext uri="{FF2B5EF4-FFF2-40B4-BE49-F238E27FC236}">
                <a16:creationId xmlns:a16="http://schemas.microsoft.com/office/drawing/2014/main" xmlns="" id="{B3E06045-1924-4892-A383-20AEB0E015E0}"/>
              </a:ext>
            </a:extLst>
          </p:cNvPr>
          <p:cNvGrpSpPr/>
          <p:nvPr/>
        </p:nvGrpSpPr>
        <p:grpSpPr>
          <a:xfrm>
            <a:off x="7474408" y="1844824"/>
            <a:ext cx="986024" cy="2694826"/>
            <a:chOff x="216000" y="1398294"/>
            <a:chExt cx="986024" cy="2694826"/>
          </a:xfrm>
        </p:grpSpPr>
        <p:cxnSp>
          <p:nvCxnSpPr>
            <p:cNvPr id="323" name="Straight Connector 11">
              <a:extLst>
                <a:ext uri="{FF2B5EF4-FFF2-40B4-BE49-F238E27FC236}">
                  <a16:creationId xmlns:a16="http://schemas.microsoft.com/office/drawing/2014/main" xmlns="" id="{0ADDEAC2-9D39-4BDA-BF43-888B0CA38BC3}"/>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12">
              <a:extLst>
                <a:ext uri="{FF2B5EF4-FFF2-40B4-BE49-F238E27FC236}">
                  <a16:creationId xmlns:a16="http://schemas.microsoft.com/office/drawing/2014/main" xmlns="" id="{3B883C52-8A0C-4799-8C0B-56CA9E025249}"/>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162">
              <a:extLst>
                <a:ext uri="{FF2B5EF4-FFF2-40B4-BE49-F238E27FC236}">
                  <a16:creationId xmlns:a16="http://schemas.microsoft.com/office/drawing/2014/main" xmlns="" id="{2463E3A6-C7BF-47F5-B62C-C70DD04391DB}"/>
                </a:ext>
              </a:extLst>
            </p:cNvPr>
            <p:cNvCxnSpPr>
              <a:cxnSpLocks/>
            </p:cNvCxnSpPr>
            <p:nvPr/>
          </p:nvCxnSpPr>
          <p:spPr>
            <a:xfrm flipV="1">
              <a:off x="598392"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Rectangle 164">
              <a:extLst>
                <a:ext uri="{FF2B5EF4-FFF2-40B4-BE49-F238E27FC236}">
                  <a16:creationId xmlns:a16="http://schemas.microsoft.com/office/drawing/2014/main" xmlns="" id="{CC6EAC61-436D-4021-93C4-E9A4708C74C6}"/>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grpSp>
          <p:nvGrpSpPr>
            <p:cNvPr id="332" name="Group 307">
              <a:extLst>
                <a:ext uri="{FF2B5EF4-FFF2-40B4-BE49-F238E27FC236}">
                  <a16:creationId xmlns:a16="http://schemas.microsoft.com/office/drawing/2014/main" xmlns="" id="{CC562094-A9FB-41B1-B80E-64671F7E9757}"/>
                </a:ext>
              </a:extLst>
            </p:cNvPr>
            <p:cNvGrpSpPr/>
            <p:nvPr/>
          </p:nvGrpSpPr>
          <p:grpSpPr>
            <a:xfrm>
              <a:off x="683600" y="2550280"/>
              <a:ext cx="288000" cy="756000"/>
              <a:chOff x="1321429" y="4248601"/>
              <a:chExt cx="288000" cy="975841"/>
            </a:xfrm>
          </p:grpSpPr>
          <p:cxnSp>
            <p:nvCxnSpPr>
              <p:cNvPr id="344" name="Straight Connector 308">
                <a:extLst>
                  <a:ext uri="{FF2B5EF4-FFF2-40B4-BE49-F238E27FC236}">
                    <a16:creationId xmlns:a16="http://schemas.microsoft.com/office/drawing/2014/main" xmlns="" id="{AB45A935-D139-4F6A-B914-D90EC116EE49}"/>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11">
                <a:extLst>
                  <a:ext uri="{FF2B5EF4-FFF2-40B4-BE49-F238E27FC236}">
                    <a16:creationId xmlns:a16="http://schemas.microsoft.com/office/drawing/2014/main" xmlns="" id="{7852D2F0-CDF2-4D66-91F9-0810E53C8E5A}"/>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3" name="Grupp 332">
              <a:extLst>
                <a:ext uri="{FF2B5EF4-FFF2-40B4-BE49-F238E27FC236}">
                  <a16:creationId xmlns:a16="http://schemas.microsoft.com/office/drawing/2014/main" xmlns="" id="{86D1B592-A972-4730-80FF-135DE92638E9}"/>
                </a:ext>
              </a:extLst>
            </p:cNvPr>
            <p:cNvGrpSpPr/>
            <p:nvPr/>
          </p:nvGrpSpPr>
          <p:grpSpPr>
            <a:xfrm>
              <a:off x="216000" y="2988000"/>
              <a:ext cx="769749" cy="1105120"/>
              <a:chOff x="201851" y="3043960"/>
              <a:chExt cx="769749" cy="1105120"/>
            </a:xfrm>
          </p:grpSpPr>
          <p:sp>
            <p:nvSpPr>
              <p:cNvPr id="337" name="Rectangle 24">
                <a:extLst>
                  <a:ext uri="{FF2B5EF4-FFF2-40B4-BE49-F238E27FC236}">
                    <a16:creationId xmlns:a16="http://schemas.microsoft.com/office/drawing/2014/main" xmlns="" id="{B41339B9-AC70-4690-9B04-1F32EAED91BA}"/>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1</a:t>
                </a:r>
                <a:endParaRPr lang="sv-SE" dirty="0"/>
              </a:p>
            </p:txBody>
          </p:sp>
          <p:cxnSp>
            <p:nvCxnSpPr>
              <p:cNvPr id="340" name="Straight Connector 325">
                <a:extLst>
                  <a:ext uri="{FF2B5EF4-FFF2-40B4-BE49-F238E27FC236}">
                    <a16:creationId xmlns:a16="http://schemas.microsoft.com/office/drawing/2014/main" xmlns="" id="{C92B6F1F-5E6D-41E8-AA81-FAFA9BF11466}"/>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Rectangle 229">
                <a:extLst>
                  <a:ext uri="{FF2B5EF4-FFF2-40B4-BE49-F238E27FC236}">
                    <a16:creationId xmlns:a16="http://schemas.microsoft.com/office/drawing/2014/main" xmlns="" id="{6A3FE0A7-799A-4207-A2C0-B1EE6129B59A}"/>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336" name="Rectangle 226">
              <a:extLst>
                <a:ext uri="{FF2B5EF4-FFF2-40B4-BE49-F238E27FC236}">
                  <a16:creationId xmlns:a16="http://schemas.microsoft.com/office/drawing/2014/main" xmlns="" id="{F3E3766D-A6C8-4745-A87A-E0229520FB69}"/>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1</a:t>
              </a:r>
              <a:endParaRPr lang="sv-SE" sz="1400" dirty="0">
                <a:solidFill>
                  <a:schemeClr val="tx1"/>
                </a:solidFill>
              </a:endParaRPr>
            </a:p>
          </p:txBody>
        </p:sp>
      </p:grpSp>
      <p:grpSp>
        <p:nvGrpSpPr>
          <p:cNvPr id="349" name="Group 210">
            <a:extLst>
              <a:ext uri="{FF2B5EF4-FFF2-40B4-BE49-F238E27FC236}">
                <a16:creationId xmlns:a16="http://schemas.microsoft.com/office/drawing/2014/main" xmlns="" id="{7EA5C6ED-EFDB-4065-A612-2B9A4B389BDA}"/>
              </a:ext>
            </a:extLst>
          </p:cNvPr>
          <p:cNvGrpSpPr/>
          <p:nvPr/>
        </p:nvGrpSpPr>
        <p:grpSpPr>
          <a:xfrm>
            <a:off x="714824" y="2642069"/>
            <a:ext cx="6975526" cy="308607"/>
            <a:chOff x="836834" y="3490886"/>
            <a:chExt cx="6975526" cy="308607"/>
          </a:xfrm>
        </p:grpSpPr>
        <p:sp>
          <p:nvSpPr>
            <p:cNvPr id="352" name="Rectangle 211">
              <a:extLst>
                <a:ext uri="{FF2B5EF4-FFF2-40B4-BE49-F238E27FC236}">
                  <a16:creationId xmlns:a16="http://schemas.microsoft.com/office/drawing/2014/main" xmlns="" id="{98A220FC-85BD-422D-9389-B4FF966E8AE1}"/>
                </a:ext>
              </a:extLst>
            </p:cNvPr>
            <p:cNvSpPr/>
            <p:nvPr/>
          </p:nvSpPr>
          <p:spPr>
            <a:xfrm>
              <a:off x="836834" y="3491716"/>
              <a:ext cx="387222" cy="307777"/>
            </a:xfrm>
            <a:prstGeom prst="rect">
              <a:avLst/>
            </a:prstGeom>
          </p:spPr>
          <p:txBody>
            <a:bodyPr wrap="square">
              <a:spAutoFit/>
            </a:bodyPr>
            <a:lstStyle/>
            <a:p>
              <a:pPr algn="ctr"/>
              <a:r>
                <a:rPr lang="sv-SE" sz="1400" dirty="0"/>
                <a:t>g</a:t>
              </a:r>
              <a:r>
                <a:rPr lang="sv-SE" sz="1400" baseline="-25000" dirty="0"/>
                <a:t>8</a:t>
              </a:r>
              <a:endParaRPr lang="sv-SE" sz="1400" dirty="0">
                <a:solidFill>
                  <a:schemeClr val="tx1"/>
                </a:solidFill>
              </a:endParaRPr>
            </a:p>
          </p:txBody>
        </p:sp>
        <p:sp>
          <p:nvSpPr>
            <p:cNvPr id="353" name="Rectangle 213">
              <a:extLst>
                <a:ext uri="{FF2B5EF4-FFF2-40B4-BE49-F238E27FC236}">
                  <a16:creationId xmlns:a16="http://schemas.microsoft.com/office/drawing/2014/main" xmlns="" id="{80E18343-00A8-4E48-9D81-891BE5B13B3D}"/>
                </a:ext>
              </a:extLst>
            </p:cNvPr>
            <p:cNvSpPr/>
            <p:nvPr/>
          </p:nvSpPr>
          <p:spPr>
            <a:xfrm>
              <a:off x="1808513" y="3491716"/>
              <a:ext cx="387223" cy="307777"/>
            </a:xfrm>
            <a:prstGeom prst="rect">
              <a:avLst/>
            </a:prstGeom>
          </p:spPr>
          <p:txBody>
            <a:bodyPr wrap="square">
              <a:spAutoFit/>
            </a:bodyPr>
            <a:lstStyle/>
            <a:p>
              <a:pPr algn="ctr"/>
              <a:r>
                <a:rPr lang="sv-SE" sz="1400" dirty="0"/>
                <a:t>g</a:t>
              </a:r>
              <a:r>
                <a:rPr lang="sv-SE" sz="1400" baseline="-25000" dirty="0"/>
                <a:t>7</a:t>
              </a:r>
              <a:endParaRPr lang="sv-SE" sz="1400" dirty="0">
                <a:solidFill>
                  <a:schemeClr val="tx1"/>
                </a:solidFill>
              </a:endParaRPr>
            </a:p>
          </p:txBody>
        </p:sp>
        <p:sp>
          <p:nvSpPr>
            <p:cNvPr id="356" name="Rectangle 215">
              <a:extLst>
                <a:ext uri="{FF2B5EF4-FFF2-40B4-BE49-F238E27FC236}">
                  <a16:creationId xmlns:a16="http://schemas.microsoft.com/office/drawing/2014/main" xmlns="" id="{C3BBCFA8-F317-47E6-8BF3-AD9D87C466E0}"/>
                </a:ext>
              </a:extLst>
            </p:cNvPr>
            <p:cNvSpPr/>
            <p:nvPr/>
          </p:nvSpPr>
          <p:spPr>
            <a:xfrm>
              <a:off x="2744617" y="3491716"/>
              <a:ext cx="387223" cy="307777"/>
            </a:xfrm>
            <a:prstGeom prst="rect">
              <a:avLst/>
            </a:prstGeom>
          </p:spPr>
          <p:txBody>
            <a:bodyPr wrap="square">
              <a:spAutoFit/>
            </a:bodyPr>
            <a:lstStyle/>
            <a:p>
              <a:pPr algn="ctr"/>
              <a:r>
                <a:rPr lang="sv-SE" sz="1400" dirty="0"/>
                <a:t>g</a:t>
              </a:r>
              <a:r>
                <a:rPr lang="sv-SE" sz="1400" baseline="-25000" dirty="0"/>
                <a:t>6</a:t>
              </a:r>
              <a:endParaRPr lang="sv-SE" sz="1400" dirty="0">
                <a:solidFill>
                  <a:schemeClr val="tx1"/>
                </a:solidFill>
              </a:endParaRPr>
            </a:p>
          </p:txBody>
        </p:sp>
        <p:sp>
          <p:nvSpPr>
            <p:cNvPr id="358" name="Rectangle 217">
              <a:extLst>
                <a:ext uri="{FF2B5EF4-FFF2-40B4-BE49-F238E27FC236}">
                  <a16:creationId xmlns:a16="http://schemas.microsoft.com/office/drawing/2014/main" xmlns="" id="{0EDDE715-E030-4C34-B3CF-4F82C7DE1D38}"/>
                </a:ext>
              </a:extLst>
            </p:cNvPr>
            <p:cNvSpPr/>
            <p:nvPr/>
          </p:nvSpPr>
          <p:spPr>
            <a:xfrm>
              <a:off x="3680722" y="3491716"/>
              <a:ext cx="387222" cy="307777"/>
            </a:xfrm>
            <a:prstGeom prst="rect">
              <a:avLst/>
            </a:prstGeom>
          </p:spPr>
          <p:txBody>
            <a:bodyPr wrap="square">
              <a:spAutoFit/>
            </a:bodyPr>
            <a:lstStyle/>
            <a:p>
              <a:pPr algn="ctr"/>
              <a:r>
                <a:rPr lang="sv-SE" sz="1400" dirty="0"/>
                <a:t>g</a:t>
              </a:r>
              <a:r>
                <a:rPr lang="sv-SE" sz="1400" baseline="-25000" dirty="0"/>
                <a:t>5</a:t>
              </a:r>
              <a:endParaRPr lang="sv-SE" sz="1400" dirty="0">
                <a:solidFill>
                  <a:schemeClr val="tx1"/>
                </a:solidFill>
              </a:endParaRPr>
            </a:p>
          </p:txBody>
        </p:sp>
        <p:sp>
          <p:nvSpPr>
            <p:cNvPr id="360" name="Rectangle 219">
              <a:extLst>
                <a:ext uri="{FF2B5EF4-FFF2-40B4-BE49-F238E27FC236}">
                  <a16:creationId xmlns:a16="http://schemas.microsoft.com/office/drawing/2014/main" xmlns="" id="{7B05EE1E-DBE2-48B9-B7BD-AA8DE494B456}"/>
                </a:ext>
              </a:extLst>
            </p:cNvPr>
            <p:cNvSpPr/>
            <p:nvPr/>
          </p:nvSpPr>
          <p:spPr>
            <a:xfrm>
              <a:off x="4616825" y="3490886"/>
              <a:ext cx="387223" cy="307777"/>
            </a:xfrm>
            <a:prstGeom prst="rect">
              <a:avLst/>
            </a:prstGeom>
          </p:spPr>
          <p:txBody>
            <a:bodyPr wrap="square">
              <a:spAutoFit/>
            </a:bodyPr>
            <a:lstStyle/>
            <a:p>
              <a:pPr algn="ctr"/>
              <a:r>
                <a:rPr lang="sv-SE" sz="1400" dirty="0"/>
                <a:t>g</a:t>
              </a:r>
              <a:r>
                <a:rPr lang="sv-SE" sz="1400" baseline="-25000" dirty="0"/>
                <a:t>4</a:t>
              </a:r>
              <a:endParaRPr lang="sv-SE" sz="1400" dirty="0">
                <a:solidFill>
                  <a:schemeClr val="tx1"/>
                </a:solidFill>
              </a:endParaRPr>
            </a:p>
          </p:txBody>
        </p:sp>
        <p:sp>
          <p:nvSpPr>
            <p:cNvPr id="361" name="Rectangle 221">
              <a:extLst>
                <a:ext uri="{FF2B5EF4-FFF2-40B4-BE49-F238E27FC236}">
                  <a16:creationId xmlns:a16="http://schemas.microsoft.com/office/drawing/2014/main" xmlns="" id="{E3D46549-B725-4DE8-A47E-088B83B8F032}"/>
                </a:ext>
              </a:extLst>
            </p:cNvPr>
            <p:cNvSpPr/>
            <p:nvPr/>
          </p:nvSpPr>
          <p:spPr>
            <a:xfrm>
              <a:off x="5552929" y="3490886"/>
              <a:ext cx="387223" cy="307777"/>
            </a:xfrm>
            <a:prstGeom prst="rect">
              <a:avLst/>
            </a:prstGeom>
          </p:spPr>
          <p:txBody>
            <a:bodyPr wrap="square">
              <a:spAutoFit/>
            </a:bodyPr>
            <a:lstStyle/>
            <a:p>
              <a:pPr algn="ctr"/>
              <a:r>
                <a:rPr lang="sv-SE" sz="1400" dirty="0"/>
                <a:t>g</a:t>
              </a:r>
              <a:r>
                <a:rPr lang="sv-SE" sz="1400" baseline="-25000" dirty="0"/>
                <a:t>3</a:t>
              </a:r>
              <a:endParaRPr lang="sv-SE" sz="1400" dirty="0">
                <a:solidFill>
                  <a:schemeClr val="tx1"/>
                </a:solidFill>
              </a:endParaRPr>
            </a:p>
          </p:txBody>
        </p:sp>
        <p:sp>
          <p:nvSpPr>
            <p:cNvPr id="362" name="Rectangle 223">
              <a:extLst>
                <a:ext uri="{FF2B5EF4-FFF2-40B4-BE49-F238E27FC236}">
                  <a16:creationId xmlns:a16="http://schemas.microsoft.com/office/drawing/2014/main" xmlns="" id="{D42DAA2F-9AD9-4884-9FA0-22DE43B36EB8}"/>
                </a:ext>
              </a:extLst>
            </p:cNvPr>
            <p:cNvSpPr/>
            <p:nvPr/>
          </p:nvSpPr>
          <p:spPr>
            <a:xfrm>
              <a:off x="6489033" y="3490892"/>
              <a:ext cx="387223" cy="307777"/>
            </a:xfrm>
            <a:prstGeom prst="rect">
              <a:avLst/>
            </a:prstGeom>
          </p:spPr>
          <p:txBody>
            <a:bodyPr wrap="square">
              <a:spAutoFit/>
            </a:bodyPr>
            <a:lstStyle/>
            <a:p>
              <a:pPr algn="ctr"/>
              <a:r>
                <a:rPr lang="sv-SE" sz="1400" dirty="0"/>
                <a:t>g</a:t>
              </a:r>
              <a:r>
                <a:rPr lang="sv-SE" sz="1400" baseline="-25000" dirty="0"/>
                <a:t>2</a:t>
              </a:r>
              <a:endParaRPr lang="sv-SE" sz="1400" dirty="0">
                <a:solidFill>
                  <a:schemeClr val="tx1"/>
                </a:solidFill>
              </a:endParaRPr>
            </a:p>
          </p:txBody>
        </p:sp>
        <p:sp>
          <p:nvSpPr>
            <p:cNvPr id="363" name="Rectangle 225">
              <a:extLst>
                <a:ext uri="{FF2B5EF4-FFF2-40B4-BE49-F238E27FC236}">
                  <a16:creationId xmlns:a16="http://schemas.microsoft.com/office/drawing/2014/main" xmlns="" id="{A47A2D9F-5621-49D3-8B41-F930F090887F}"/>
                </a:ext>
              </a:extLst>
            </p:cNvPr>
            <p:cNvSpPr/>
            <p:nvPr/>
          </p:nvSpPr>
          <p:spPr>
            <a:xfrm>
              <a:off x="7425138" y="3490892"/>
              <a:ext cx="387222" cy="307777"/>
            </a:xfrm>
            <a:prstGeom prst="rect">
              <a:avLst/>
            </a:prstGeom>
          </p:spPr>
          <p:txBody>
            <a:bodyPr wrap="square">
              <a:spAutoFit/>
            </a:bodyPr>
            <a:lstStyle/>
            <a:p>
              <a:pPr algn="ctr"/>
              <a:r>
                <a:rPr lang="sv-SE" sz="1400" dirty="0"/>
                <a:t>g</a:t>
              </a:r>
              <a:r>
                <a:rPr lang="sv-SE" sz="1400" baseline="-25000" dirty="0"/>
                <a:t>1</a:t>
              </a:r>
              <a:endParaRPr lang="sv-SE" sz="1400" dirty="0">
                <a:solidFill>
                  <a:schemeClr val="tx1"/>
                </a:solidFill>
              </a:endParaRPr>
            </a:p>
          </p:txBody>
        </p:sp>
      </p:grpSp>
      <p:sp>
        <p:nvSpPr>
          <p:cNvPr id="364" name="Rectangle 208">
            <a:extLst>
              <a:ext uri="{FF2B5EF4-FFF2-40B4-BE49-F238E27FC236}">
                <a16:creationId xmlns:a16="http://schemas.microsoft.com/office/drawing/2014/main" xmlns="" id="{B74F147C-A63C-45E6-B3AA-A6A0FA49E789}"/>
              </a:ext>
            </a:extLst>
          </p:cNvPr>
          <p:cNvSpPr/>
          <p:nvPr/>
        </p:nvSpPr>
        <p:spPr>
          <a:xfrm>
            <a:off x="495188" y="2046241"/>
            <a:ext cx="7865995" cy="680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solidFill>
                  <a:schemeClr val="tx1"/>
                </a:solidFill>
              </a:rPr>
              <a:t>Include</a:t>
            </a:r>
            <a:r>
              <a:rPr lang="sv-SE" sz="1400" dirty="0">
                <a:solidFill>
                  <a:schemeClr val="tx1"/>
                </a:solidFill>
              </a:rPr>
              <a:t> </a:t>
            </a:r>
            <a:r>
              <a:rPr lang="sv-SE" sz="1400" dirty="0" err="1">
                <a:solidFill>
                  <a:schemeClr val="tx1"/>
                </a:solidFill>
              </a:rPr>
              <a:t>propagate</a:t>
            </a:r>
            <a:r>
              <a:rPr lang="sv-SE" sz="1400" dirty="0">
                <a:solidFill>
                  <a:schemeClr val="tx1"/>
                </a:solidFill>
              </a:rPr>
              <a:t>/</a:t>
            </a:r>
            <a:r>
              <a:rPr lang="sv-SE" sz="1400" dirty="0" err="1">
                <a:solidFill>
                  <a:schemeClr val="tx1"/>
                </a:solidFill>
              </a:rPr>
              <a:t>generate</a:t>
            </a:r>
            <a:r>
              <a:rPr lang="sv-SE" sz="1400" dirty="0">
                <a:solidFill>
                  <a:schemeClr val="tx1"/>
                </a:solidFill>
              </a:rPr>
              <a:t> </a:t>
            </a:r>
            <a:r>
              <a:rPr lang="sv-SE" sz="1400" dirty="0" err="1">
                <a:solidFill>
                  <a:schemeClr val="tx1"/>
                </a:solidFill>
              </a:rPr>
              <a:t>logic</a:t>
            </a:r>
            <a:r>
              <a:rPr lang="sv-SE" sz="1400" dirty="0">
                <a:solidFill>
                  <a:schemeClr val="tx1"/>
                </a:solidFill>
              </a:rPr>
              <a:t> setup cells</a:t>
            </a:r>
          </a:p>
        </p:txBody>
      </p:sp>
      <p:grpSp>
        <p:nvGrpSpPr>
          <p:cNvPr id="173" name="Group 209">
            <a:extLst>
              <a:ext uri="{FF2B5EF4-FFF2-40B4-BE49-F238E27FC236}">
                <a16:creationId xmlns:a16="http://schemas.microsoft.com/office/drawing/2014/main" xmlns="" id="{0C747B75-5C36-4CEC-8AE7-EAFD5B02C70E}"/>
              </a:ext>
            </a:extLst>
          </p:cNvPr>
          <p:cNvGrpSpPr/>
          <p:nvPr/>
        </p:nvGrpSpPr>
        <p:grpSpPr>
          <a:xfrm>
            <a:off x="935410" y="1412776"/>
            <a:ext cx="7273180" cy="308607"/>
            <a:chOff x="854394" y="3490886"/>
            <a:chExt cx="7273180" cy="308607"/>
          </a:xfrm>
        </p:grpSpPr>
        <p:sp>
          <p:nvSpPr>
            <p:cNvPr id="175" name="Rectangle 67">
              <a:extLst>
                <a:ext uri="{FF2B5EF4-FFF2-40B4-BE49-F238E27FC236}">
                  <a16:creationId xmlns:a16="http://schemas.microsoft.com/office/drawing/2014/main" xmlns="" id="{275D367B-88BD-4A40-A083-15718E0381FC}"/>
                </a:ext>
              </a:extLst>
            </p:cNvPr>
            <p:cNvSpPr/>
            <p:nvPr/>
          </p:nvSpPr>
          <p:spPr>
            <a:xfrm>
              <a:off x="854394" y="3491716"/>
              <a:ext cx="387222" cy="307777"/>
            </a:xfrm>
            <a:prstGeom prst="rect">
              <a:avLst/>
            </a:prstGeom>
          </p:spPr>
          <p:txBody>
            <a:bodyPr wrap="square">
              <a:spAutoFit/>
            </a:bodyPr>
            <a:lstStyle/>
            <a:p>
              <a:pPr algn="ctr"/>
              <a:r>
                <a:rPr lang="sv-SE" sz="1400" dirty="0"/>
                <a:t>a</a:t>
              </a:r>
              <a:r>
                <a:rPr lang="sv-SE" sz="1400" baseline="-25000" dirty="0"/>
                <a:t>8</a:t>
              </a:r>
              <a:endParaRPr lang="sv-SE" sz="1400" dirty="0">
                <a:solidFill>
                  <a:schemeClr val="tx1"/>
                </a:solidFill>
              </a:endParaRPr>
            </a:p>
          </p:txBody>
        </p:sp>
        <p:sp>
          <p:nvSpPr>
            <p:cNvPr id="177" name="Rectangle 68">
              <a:extLst>
                <a:ext uri="{FF2B5EF4-FFF2-40B4-BE49-F238E27FC236}">
                  <a16:creationId xmlns:a16="http://schemas.microsoft.com/office/drawing/2014/main" xmlns="" id="{FFF7A39B-D3AC-4857-979C-5BC2612F92C7}"/>
                </a:ext>
              </a:extLst>
            </p:cNvPr>
            <p:cNvSpPr/>
            <p:nvPr/>
          </p:nvSpPr>
          <p:spPr>
            <a:xfrm>
              <a:off x="1169608" y="3491716"/>
              <a:ext cx="387222" cy="307777"/>
            </a:xfrm>
            <a:prstGeom prst="rect">
              <a:avLst/>
            </a:prstGeom>
          </p:spPr>
          <p:txBody>
            <a:bodyPr wrap="square">
              <a:spAutoFit/>
            </a:bodyPr>
            <a:lstStyle/>
            <a:p>
              <a:pPr algn="ctr"/>
              <a:r>
                <a:rPr lang="sv-SE" sz="1400" dirty="0"/>
                <a:t>b</a:t>
              </a:r>
              <a:r>
                <a:rPr lang="sv-SE" sz="1400" baseline="-25000" dirty="0"/>
                <a:t>8</a:t>
              </a:r>
              <a:endParaRPr lang="sv-SE" sz="1400" dirty="0">
                <a:solidFill>
                  <a:schemeClr val="tx1"/>
                </a:solidFill>
              </a:endParaRPr>
            </a:p>
          </p:txBody>
        </p:sp>
        <p:sp>
          <p:nvSpPr>
            <p:cNvPr id="179" name="Rectangle 69">
              <a:extLst>
                <a:ext uri="{FF2B5EF4-FFF2-40B4-BE49-F238E27FC236}">
                  <a16:creationId xmlns:a16="http://schemas.microsoft.com/office/drawing/2014/main" xmlns="" id="{520B3623-3193-4A09-A362-F90ADD90018B}"/>
                </a:ext>
              </a:extLst>
            </p:cNvPr>
            <p:cNvSpPr/>
            <p:nvPr/>
          </p:nvSpPr>
          <p:spPr>
            <a:xfrm>
              <a:off x="1790497" y="3491716"/>
              <a:ext cx="387223" cy="307777"/>
            </a:xfrm>
            <a:prstGeom prst="rect">
              <a:avLst/>
            </a:prstGeom>
          </p:spPr>
          <p:txBody>
            <a:bodyPr wrap="square">
              <a:spAutoFit/>
            </a:bodyPr>
            <a:lstStyle/>
            <a:p>
              <a:pPr algn="ctr"/>
              <a:r>
                <a:rPr lang="sv-SE" sz="1400" dirty="0"/>
                <a:t>a</a:t>
              </a:r>
              <a:r>
                <a:rPr lang="sv-SE" sz="1400" baseline="-25000" dirty="0"/>
                <a:t>7</a:t>
              </a:r>
              <a:endParaRPr lang="sv-SE" sz="1400" dirty="0">
                <a:solidFill>
                  <a:schemeClr val="tx1"/>
                </a:solidFill>
              </a:endParaRPr>
            </a:p>
          </p:txBody>
        </p:sp>
        <p:sp>
          <p:nvSpPr>
            <p:cNvPr id="181" name="Rectangle 70">
              <a:extLst>
                <a:ext uri="{FF2B5EF4-FFF2-40B4-BE49-F238E27FC236}">
                  <a16:creationId xmlns:a16="http://schemas.microsoft.com/office/drawing/2014/main" xmlns="" id="{610DF052-BA54-40AB-B418-057D17417270}"/>
                </a:ext>
              </a:extLst>
            </p:cNvPr>
            <p:cNvSpPr/>
            <p:nvPr/>
          </p:nvSpPr>
          <p:spPr>
            <a:xfrm>
              <a:off x="2123728" y="3491716"/>
              <a:ext cx="387223" cy="307777"/>
            </a:xfrm>
            <a:prstGeom prst="rect">
              <a:avLst/>
            </a:prstGeom>
          </p:spPr>
          <p:txBody>
            <a:bodyPr wrap="square">
              <a:spAutoFit/>
            </a:bodyPr>
            <a:lstStyle/>
            <a:p>
              <a:pPr algn="ctr"/>
              <a:r>
                <a:rPr lang="sv-SE" sz="1400" dirty="0"/>
                <a:t>b</a:t>
              </a:r>
              <a:r>
                <a:rPr lang="sv-SE" sz="1400" baseline="-25000" dirty="0"/>
                <a:t>7</a:t>
              </a:r>
              <a:endParaRPr lang="sv-SE" sz="1400" dirty="0">
                <a:solidFill>
                  <a:schemeClr val="tx1"/>
                </a:solidFill>
              </a:endParaRPr>
            </a:p>
          </p:txBody>
        </p:sp>
        <p:sp>
          <p:nvSpPr>
            <p:cNvPr id="183" name="Rectangle 71">
              <a:extLst>
                <a:ext uri="{FF2B5EF4-FFF2-40B4-BE49-F238E27FC236}">
                  <a16:creationId xmlns:a16="http://schemas.microsoft.com/office/drawing/2014/main" xmlns="" id="{95B5C9F6-6C6D-468A-B39D-B20A01EBD842}"/>
                </a:ext>
              </a:extLst>
            </p:cNvPr>
            <p:cNvSpPr/>
            <p:nvPr/>
          </p:nvSpPr>
          <p:spPr>
            <a:xfrm>
              <a:off x="2726974" y="3491716"/>
              <a:ext cx="387223" cy="307777"/>
            </a:xfrm>
            <a:prstGeom prst="rect">
              <a:avLst/>
            </a:prstGeom>
          </p:spPr>
          <p:txBody>
            <a:bodyPr wrap="square">
              <a:spAutoFit/>
            </a:bodyPr>
            <a:lstStyle/>
            <a:p>
              <a:pPr algn="ctr"/>
              <a:r>
                <a:rPr lang="sv-SE" sz="1400" dirty="0"/>
                <a:t>a</a:t>
              </a:r>
              <a:r>
                <a:rPr lang="sv-SE" sz="1400" baseline="-25000" dirty="0"/>
                <a:t>6</a:t>
              </a:r>
              <a:endParaRPr lang="sv-SE" sz="1400" dirty="0">
                <a:solidFill>
                  <a:schemeClr val="tx1"/>
                </a:solidFill>
              </a:endParaRPr>
            </a:p>
          </p:txBody>
        </p:sp>
        <p:sp>
          <p:nvSpPr>
            <p:cNvPr id="185" name="Rectangle 72">
              <a:extLst>
                <a:ext uri="{FF2B5EF4-FFF2-40B4-BE49-F238E27FC236}">
                  <a16:creationId xmlns:a16="http://schemas.microsoft.com/office/drawing/2014/main" xmlns="" id="{5C4A7D23-71A5-4735-B450-0BBE1EBADC64}"/>
                </a:ext>
              </a:extLst>
            </p:cNvPr>
            <p:cNvSpPr/>
            <p:nvPr/>
          </p:nvSpPr>
          <p:spPr>
            <a:xfrm>
              <a:off x="3059832" y="3491716"/>
              <a:ext cx="387223" cy="307777"/>
            </a:xfrm>
            <a:prstGeom prst="rect">
              <a:avLst/>
            </a:prstGeom>
          </p:spPr>
          <p:txBody>
            <a:bodyPr wrap="square">
              <a:spAutoFit/>
            </a:bodyPr>
            <a:lstStyle/>
            <a:p>
              <a:pPr algn="ctr"/>
              <a:r>
                <a:rPr lang="sv-SE" sz="1400" dirty="0"/>
                <a:t>b</a:t>
              </a:r>
              <a:r>
                <a:rPr lang="sv-SE" sz="1400" baseline="-25000" dirty="0"/>
                <a:t>6</a:t>
              </a:r>
              <a:endParaRPr lang="sv-SE" sz="1400" dirty="0">
                <a:solidFill>
                  <a:schemeClr val="tx1"/>
                </a:solidFill>
              </a:endParaRPr>
            </a:p>
          </p:txBody>
        </p:sp>
        <p:sp>
          <p:nvSpPr>
            <p:cNvPr id="187" name="Rectangle 73">
              <a:extLst>
                <a:ext uri="{FF2B5EF4-FFF2-40B4-BE49-F238E27FC236}">
                  <a16:creationId xmlns:a16="http://schemas.microsoft.com/office/drawing/2014/main" xmlns="" id="{6B94B739-AC4B-40FB-9796-2F375C2F465A}"/>
                </a:ext>
              </a:extLst>
            </p:cNvPr>
            <p:cNvSpPr/>
            <p:nvPr/>
          </p:nvSpPr>
          <p:spPr>
            <a:xfrm>
              <a:off x="3635896" y="3491716"/>
              <a:ext cx="387222" cy="307777"/>
            </a:xfrm>
            <a:prstGeom prst="rect">
              <a:avLst/>
            </a:prstGeom>
          </p:spPr>
          <p:txBody>
            <a:bodyPr wrap="square">
              <a:spAutoFit/>
            </a:bodyPr>
            <a:lstStyle/>
            <a:p>
              <a:pPr algn="ctr"/>
              <a:r>
                <a:rPr lang="sv-SE" sz="1400" dirty="0"/>
                <a:t>a</a:t>
              </a:r>
              <a:r>
                <a:rPr lang="sv-SE" sz="1400" baseline="-25000" dirty="0"/>
                <a:t>5</a:t>
              </a:r>
              <a:endParaRPr lang="sv-SE" sz="1400" dirty="0">
                <a:solidFill>
                  <a:schemeClr val="tx1"/>
                </a:solidFill>
              </a:endParaRPr>
            </a:p>
          </p:txBody>
        </p:sp>
        <p:sp>
          <p:nvSpPr>
            <p:cNvPr id="189" name="Rectangle 74">
              <a:extLst>
                <a:ext uri="{FF2B5EF4-FFF2-40B4-BE49-F238E27FC236}">
                  <a16:creationId xmlns:a16="http://schemas.microsoft.com/office/drawing/2014/main" xmlns="" id="{0D3A6D3B-5814-42A2-87B8-BAB4786E181D}"/>
                </a:ext>
              </a:extLst>
            </p:cNvPr>
            <p:cNvSpPr/>
            <p:nvPr/>
          </p:nvSpPr>
          <p:spPr>
            <a:xfrm>
              <a:off x="3995936" y="3491716"/>
              <a:ext cx="387222" cy="307777"/>
            </a:xfrm>
            <a:prstGeom prst="rect">
              <a:avLst/>
            </a:prstGeom>
          </p:spPr>
          <p:txBody>
            <a:bodyPr wrap="square">
              <a:spAutoFit/>
            </a:bodyPr>
            <a:lstStyle/>
            <a:p>
              <a:pPr algn="ctr"/>
              <a:r>
                <a:rPr lang="sv-SE" sz="1400" dirty="0"/>
                <a:t>b</a:t>
              </a:r>
              <a:r>
                <a:rPr lang="sv-SE" sz="1400" baseline="-25000" dirty="0"/>
                <a:t>5</a:t>
              </a:r>
              <a:endParaRPr lang="sv-SE" sz="1400" dirty="0">
                <a:solidFill>
                  <a:schemeClr val="tx1"/>
                </a:solidFill>
              </a:endParaRPr>
            </a:p>
          </p:txBody>
        </p:sp>
        <p:sp>
          <p:nvSpPr>
            <p:cNvPr id="191" name="Rectangle 75">
              <a:extLst>
                <a:ext uri="{FF2B5EF4-FFF2-40B4-BE49-F238E27FC236}">
                  <a16:creationId xmlns:a16="http://schemas.microsoft.com/office/drawing/2014/main" xmlns="" id="{0C82DF62-42B3-4C8B-8EA9-1FA5D53875C7}"/>
                </a:ext>
              </a:extLst>
            </p:cNvPr>
            <p:cNvSpPr/>
            <p:nvPr/>
          </p:nvSpPr>
          <p:spPr>
            <a:xfrm>
              <a:off x="4571999" y="3490886"/>
              <a:ext cx="387223" cy="307777"/>
            </a:xfrm>
            <a:prstGeom prst="rect">
              <a:avLst/>
            </a:prstGeom>
          </p:spPr>
          <p:txBody>
            <a:bodyPr wrap="square">
              <a:spAutoFit/>
            </a:bodyPr>
            <a:lstStyle/>
            <a:p>
              <a:pPr algn="ctr"/>
              <a:r>
                <a:rPr lang="sv-SE" sz="1400" dirty="0"/>
                <a:t>a</a:t>
              </a:r>
              <a:r>
                <a:rPr lang="sv-SE" sz="1400" baseline="-25000" dirty="0"/>
                <a:t>4</a:t>
              </a:r>
              <a:endParaRPr lang="sv-SE" sz="1400" dirty="0">
                <a:solidFill>
                  <a:schemeClr val="tx1"/>
                </a:solidFill>
              </a:endParaRPr>
            </a:p>
          </p:txBody>
        </p:sp>
        <p:sp>
          <p:nvSpPr>
            <p:cNvPr id="192" name="Rectangle 76">
              <a:extLst>
                <a:ext uri="{FF2B5EF4-FFF2-40B4-BE49-F238E27FC236}">
                  <a16:creationId xmlns:a16="http://schemas.microsoft.com/office/drawing/2014/main" xmlns="" id="{8DAF6128-0C63-4A02-A54E-653F6AC69458}"/>
                </a:ext>
              </a:extLst>
            </p:cNvPr>
            <p:cNvSpPr/>
            <p:nvPr/>
          </p:nvSpPr>
          <p:spPr>
            <a:xfrm>
              <a:off x="4932040" y="3490886"/>
              <a:ext cx="387223" cy="307777"/>
            </a:xfrm>
            <a:prstGeom prst="rect">
              <a:avLst/>
            </a:prstGeom>
          </p:spPr>
          <p:txBody>
            <a:bodyPr wrap="square">
              <a:spAutoFit/>
            </a:bodyPr>
            <a:lstStyle/>
            <a:p>
              <a:pPr algn="ctr"/>
              <a:r>
                <a:rPr lang="sv-SE" sz="1400" dirty="0"/>
                <a:t>b</a:t>
              </a:r>
              <a:r>
                <a:rPr lang="sv-SE" sz="1400" baseline="-25000" dirty="0"/>
                <a:t>4</a:t>
              </a:r>
              <a:endParaRPr lang="sv-SE" sz="1400" dirty="0">
                <a:solidFill>
                  <a:schemeClr val="tx1"/>
                </a:solidFill>
              </a:endParaRPr>
            </a:p>
          </p:txBody>
        </p:sp>
        <p:sp>
          <p:nvSpPr>
            <p:cNvPr id="193" name="Rectangle 77">
              <a:extLst>
                <a:ext uri="{FF2B5EF4-FFF2-40B4-BE49-F238E27FC236}">
                  <a16:creationId xmlns:a16="http://schemas.microsoft.com/office/drawing/2014/main" xmlns="" id="{BCA98983-C94C-4A4D-BA84-63E817D43E08}"/>
                </a:ext>
              </a:extLst>
            </p:cNvPr>
            <p:cNvSpPr/>
            <p:nvPr/>
          </p:nvSpPr>
          <p:spPr>
            <a:xfrm>
              <a:off x="5508103" y="3490886"/>
              <a:ext cx="387223" cy="307777"/>
            </a:xfrm>
            <a:prstGeom prst="rect">
              <a:avLst/>
            </a:prstGeom>
          </p:spPr>
          <p:txBody>
            <a:bodyPr wrap="square">
              <a:spAutoFit/>
            </a:bodyPr>
            <a:lstStyle/>
            <a:p>
              <a:pPr algn="ctr"/>
              <a:r>
                <a:rPr lang="sv-SE" sz="1400" dirty="0"/>
                <a:t>a</a:t>
              </a:r>
              <a:r>
                <a:rPr lang="sv-SE" sz="1400" baseline="-25000" dirty="0"/>
                <a:t>3</a:t>
              </a:r>
              <a:endParaRPr lang="sv-SE" sz="1400" dirty="0">
                <a:solidFill>
                  <a:schemeClr val="tx1"/>
                </a:solidFill>
              </a:endParaRPr>
            </a:p>
          </p:txBody>
        </p:sp>
        <p:sp>
          <p:nvSpPr>
            <p:cNvPr id="194" name="Rectangle 78">
              <a:extLst>
                <a:ext uri="{FF2B5EF4-FFF2-40B4-BE49-F238E27FC236}">
                  <a16:creationId xmlns:a16="http://schemas.microsoft.com/office/drawing/2014/main" xmlns="" id="{E6E102EC-99D9-4100-9C2A-2B330FEE589F}"/>
                </a:ext>
              </a:extLst>
            </p:cNvPr>
            <p:cNvSpPr/>
            <p:nvPr/>
          </p:nvSpPr>
          <p:spPr>
            <a:xfrm>
              <a:off x="5868144" y="3490886"/>
              <a:ext cx="387223" cy="307777"/>
            </a:xfrm>
            <a:prstGeom prst="rect">
              <a:avLst/>
            </a:prstGeom>
          </p:spPr>
          <p:txBody>
            <a:bodyPr wrap="square">
              <a:spAutoFit/>
            </a:bodyPr>
            <a:lstStyle/>
            <a:p>
              <a:pPr algn="ctr"/>
              <a:r>
                <a:rPr lang="sv-SE" sz="1400" dirty="0"/>
                <a:t>b</a:t>
              </a:r>
              <a:r>
                <a:rPr lang="sv-SE" sz="1400" baseline="-25000" dirty="0"/>
                <a:t>3</a:t>
              </a:r>
              <a:endParaRPr lang="sv-SE" sz="1400" dirty="0">
                <a:solidFill>
                  <a:schemeClr val="tx1"/>
                </a:solidFill>
              </a:endParaRPr>
            </a:p>
          </p:txBody>
        </p:sp>
        <p:sp>
          <p:nvSpPr>
            <p:cNvPr id="197" name="Rectangle 79">
              <a:extLst>
                <a:ext uri="{FF2B5EF4-FFF2-40B4-BE49-F238E27FC236}">
                  <a16:creationId xmlns:a16="http://schemas.microsoft.com/office/drawing/2014/main" xmlns="" id="{B82CAE3A-C647-4696-A4D6-95C853BC4289}"/>
                </a:ext>
              </a:extLst>
            </p:cNvPr>
            <p:cNvSpPr/>
            <p:nvPr/>
          </p:nvSpPr>
          <p:spPr>
            <a:xfrm>
              <a:off x="6444207" y="3490892"/>
              <a:ext cx="387223" cy="307777"/>
            </a:xfrm>
            <a:prstGeom prst="rect">
              <a:avLst/>
            </a:prstGeom>
          </p:spPr>
          <p:txBody>
            <a:bodyPr wrap="square">
              <a:spAutoFit/>
            </a:bodyPr>
            <a:lstStyle/>
            <a:p>
              <a:pPr algn="ctr"/>
              <a:r>
                <a:rPr lang="sv-SE" sz="1400" dirty="0"/>
                <a:t>a</a:t>
              </a:r>
              <a:r>
                <a:rPr lang="sv-SE" sz="1400" baseline="-25000" dirty="0"/>
                <a:t>2</a:t>
              </a:r>
              <a:endParaRPr lang="sv-SE" sz="1400" dirty="0">
                <a:solidFill>
                  <a:schemeClr val="tx1"/>
                </a:solidFill>
              </a:endParaRPr>
            </a:p>
          </p:txBody>
        </p:sp>
        <p:sp>
          <p:nvSpPr>
            <p:cNvPr id="212" name="Rectangle 80">
              <a:extLst>
                <a:ext uri="{FF2B5EF4-FFF2-40B4-BE49-F238E27FC236}">
                  <a16:creationId xmlns:a16="http://schemas.microsoft.com/office/drawing/2014/main" xmlns="" id="{6747BDDD-35B2-4415-B516-670418BEEFA2}"/>
                </a:ext>
              </a:extLst>
            </p:cNvPr>
            <p:cNvSpPr/>
            <p:nvPr/>
          </p:nvSpPr>
          <p:spPr>
            <a:xfrm>
              <a:off x="6804248" y="3490892"/>
              <a:ext cx="387223" cy="307777"/>
            </a:xfrm>
            <a:prstGeom prst="rect">
              <a:avLst/>
            </a:prstGeom>
          </p:spPr>
          <p:txBody>
            <a:bodyPr wrap="square">
              <a:spAutoFit/>
            </a:bodyPr>
            <a:lstStyle/>
            <a:p>
              <a:pPr algn="ctr"/>
              <a:r>
                <a:rPr lang="sv-SE" sz="1400" dirty="0"/>
                <a:t>b</a:t>
              </a:r>
              <a:r>
                <a:rPr lang="sv-SE" sz="1400" baseline="-25000" dirty="0"/>
                <a:t>2</a:t>
              </a:r>
              <a:endParaRPr lang="sv-SE" sz="1400" dirty="0">
                <a:solidFill>
                  <a:schemeClr val="tx1"/>
                </a:solidFill>
              </a:endParaRPr>
            </a:p>
          </p:txBody>
        </p:sp>
        <p:sp>
          <p:nvSpPr>
            <p:cNvPr id="226" name="Rectangle 81">
              <a:extLst>
                <a:ext uri="{FF2B5EF4-FFF2-40B4-BE49-F238E27FC236}">
                  <a16:creationId xmlns:a16="http://schemas.microsoft.com/office/drawing/2014/main" xmlns="" id="{A43CC8F9-C3D2-4876-9E48-8F8BD5C661FC}"/>
                </a:ext>
              </a:extLst>
            </p:cNvPr>
            <p:cNvSpPr/>
            <p:nvPr/>
          </p:nvSpPr>
          <p:spPr>
            <a:xfrm>
              <a:off x="7380312" y="3490892"/>
              <a:ext cx="387222" cy="307777"/>
            </a:xfrm>
            <a:prstGeom prst="rect">
              <a:avLst/>
            </a:prstGeom>
          </p:spPr>
          <p:txBody>
            <a:bodyPr wrap="square">
              <a:spAutoFit/>
            </a:bodyPr>
            <a:lstStyle/>
            <a:p>
              <a:pPr algn="ctr"/>
              <a:r>
                <a:rPr lang="sv-SE" sz="1400" dirty="0"/>
                <a:t>a</a:t>
              </a:r>
              <a:r>
                <a:rPr lang="sv-SE" sz="1400" baseline="-25000" dirty="0"/>
                <a:t>1</a:t>
              </a:r>
              <a:endParaRPr lang="sv-SE" sz="1400" dirty="0">
                <a:solidFill>
                  <a:schemeClr val="tx1"/>
                </a:solidFill>
              </a:endParaRPr>
            </a:p>
          </p:txBody>
        </p:sp>
        <p:sp>
          <p:nvSpPr>
            <p:cNvPr id="228" name="Rectangle 82">
              <a:extLst>
                <a:ext uri="{FF2B5EF4-FFF2-40B4-BE49-F238E27FC236}">
                  <a16:creationId xmlns:a16="http://schemas.microsoft.com/office/drawing/2014/main" xmlns="" id="{FE3D524E-0C88-48EA-9581-7ED7E9DBF8C5}"/>
                </a:ext>
              </a:extLst>
            </p:cNvPr>
            <p:cNvSpPr/>
            <p:nvPr/>
          </p:nvSpPr>
          <p:spPr>
            <a:xfrm>
              <a:off x="7740352" y="3490892"/>
              <a:ext cx="387222" cy="307777"/>
            </a:xfrm>
            <a:prstGeom prst="rect">
              <a:avLst/>
            </a:prstGeom>
          </p:spPr>
          <p:txBody>
            <a:bodyPr wrap="square">
              <a:spAutoFit/>
            </a:bodyPr>
            <a:lstStyle/>
            <a:p>
              <a:pPr algn="ctr"/>
              <a:r>
                <a:rPr lang="sv-SE" sz="1400" dirty="0"/>
                <a:t>b</a:t>
              </a:r>
              <a:r>
                <a:rPr lang="sv-SE" sz="1400" baseline="-25000" dirty="0"/>
                <a:t>1</a:t>
              </a:r>
              <a:endParaRPr lang="sv-SE" sz="1400" dirty="0">
                <a:solidFill>
                  <a:schemeClr val="tx1"/>
                </a:solidFill>
              </a:endParaRPr>
            </a:p>
          </p:txBody>
        </p:sp>
      </p:grpSp>
    </p:spTree>
    <p:extLst>
      <p:ext uri="{BB962C8B-B14F-4D97-AF65-F5344CB8AC3E}">
        <p14:creationId xmlns:p14="http://schemas.microsoft.com/office/powerpoint/2010/main" val="28576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D504602-BCF6-4C23-8956-0881CDC4FCF2}"/>
              </a:ext>
            </a:extLst>
          </p:cNvPr>
          <p:cNvSpPr>
            <a:spLocks noGrp="1"/>
          </p:cNvSpPr>
          <p:nvPr>
            <p:ph type="title"/>
          </p:nvPr>
        </p:nvSpPr>
        <p:spPr/>
        <p:txBody>
          <a:bodyPr>
            <a:normAutofit fontScale="90000"/>
          </a:bodyPr>
          <a:lstStyle/>
          <a:p>
            <a:r>
              <a:rPr lang="sv-SE" dirty="0" err="1"/>
              <a:t>Using</a:t>
            </a:r>
            <a:r>
              <a:rPr lang="sv-SE" dirty="0"/>
              <a:t> </a:t>
            </a:r>
            <a:r>
              <a:rPr lang="sv-SE" dirty="0" err="1"/>
              <a:t>Propagate</a:t>
            </a:r>
            <a:r>
              <a:rPr lang="sv-SE" dirty="0"/>
              <a:t>/</a:t>
            </a:r>
            <a:r>
              <a:rPr lang="sv-SE" dirty="0" err="1"/>
              <a:t>Generate</a:t>
            </a:r>
            <a:r>
              <a:rPr lang="sv-SE" dirty="0"/>
              <a:t> setup cells</a:t>
            </a:r>
          </a:p>
        </p:txBody>
      </p:sp>
      <p:sp>
        <p:nvSpPr>
          <p:cNvPr id="3" name="Platshållare för datum 2">
            <a:extLst>
              <a:ext uri="{FF2B5EF4-FFF2-40B4-BE49-F238E27FC236}">
                <a16:creationId xmlns:a16="http://schemas.microsoft.com/office/drawing/2014/main" xmlns="" id="{83D0DB73-AFCC-4CEC-9290-F3DC24F7EA3B}"/>
              </a:ext>
            </a:extLst>
          </p:cNvPr>
          <p:cNvSpPr>
            <a:spLocks noGrp="1"/>
          </p:cNvSpPr>
          <p:nvPr>
            <p:ph type="dt" sz="half" idx="10"/>
          </p:nvPr>
        </p:nvSpPr>
        <p:spPr/>
        <p:txBody>
          <a:bodyPr/>
          <a:lstStyle/>
          <a:p>
            <a:r>
              <a:rPr lang="sv-SE" smtClean="0"/>
              <a:t>2018</a:t>
            </a:r>
            <a:endParaRPr lang="sv-SE"/>
          </a:p>
        </p:txBody>
      </p:sp>
      <p:sp>
        <p:nvSpPr>
          <p:cNvPr id="4" name="Platshållare för sidfot 3">
            <a:extLst>
              <a:ext uri="{FF2B5EF4-FFF2-40B4-BE49-F238E27FC236}">
                <a16:creationId xmlns:a16="http://schemas.microsoft.com/office/drawing/2014/main" xmlns="" id="{27BB4DF1-DB42-45EE-B95D-42A3EE013913}"/>
              </a:ext>
            </a:extLst>
          </p:cNvPr>
          <p:cNvSpPr>
            <a:spLocks noGrp="1"/>
          </p:cNvSpPr>
          <p:nvPr>
            <p:ph type="ftr" sz="quarter" idx="11"/>
          </p:nvPr>
        </p:nvSpPr>
        <p:spPr/>
        <p:txBody>
          <a:bodyPr/>
          <a:lstStyle/>
          <a:p>
            <a:r>
              <a:rPr lang="sv-SE"/>
              <a:t>MCC092 Integrated Circuit Design</a:t>
            </a:r>
          </a:p>
        </p:txBody>
      </p:sp>
      <p:sp>
        <p:nvSpPr>
          <p:cNvPr id="5" name="Platshållare för bildnummer 4">
            <a:extLst>
              <a:ext uri="{FF2B5EF4-FFF2-40B4-BE49-F238E27FC236}">
                <a16:creationId xmlns:a16="http://schemas.microsoft.com/office/drawing/2014/main" xmlns="" id="{124D8DB6-0514-480D-B24B-350422194CF9}"/>
              </a:ext>
            </a:extLst>
          </p:cNvPr>
          <p:cNvSpPr>
            <a:spLocks noGrp="1"/>
          </p:cNvSpPr>
          <p:nvPr>
            <p:ph type="sldNum" sz="quarter" idx="12"/>
          </p:nvPr>
        </p:nvSpPr>
        <p:spPr/>
        <p:txBody>
          <a:bodyPr/>
          <a:lstStyle/>
          <a:p>
            <a:fld id="{112B585A-C521-441E-B402-A9F7912DA359}" type="slidenum">
              <a:rPr lang="sv-SE" smtClean="0"/>
              <a:t>16</a:t>
            </a:fld>
            <a:endParaRPr lang="sv-SE"/>
          </a:p>
        </p:txBody>
      </p:sp>
      <p:grpSp>
        <p:nvGrpSpPr>
          <p:cNvPr id="119" name="Group 209">
            <a:extLst>
              <a:ext uri="{FF2B5EF4-FFF2-40B4-BE49-F238E27FC236}">
                <a16:creationId xmlns:a16="http://schemas.microsoft.com/office/drawing/2014/main" xmlns="" id="{0C747B75-5C36-4CEC-8AE7-EAFD5B02C70E}"/>
              </a:ext>
            </a:extLst>
          </p:cNvPr>
          <p:cNvGrpSpPr/>
          <p:nvPr/>
        </p:nvGrpSpPr>
        <p:grpSpPr>
          <a:xfrm>
            <a:off x="935410" y="1412776"/>
            <a:ext cx="7273180" cy="308607"/>
            <a:chOff x="854394" y="3490886"/>
            <a:chExt cx="7273180" cy="308607"/>
          </a:xfrm>
        </p:grpSpPr>
        <p:sp>
          <p:nvSpPr>
            <p:cNvPr id="120" name="Rectangle 67">
              <a:extLst>
                <a:ext uri="{FF2B5EF4-FFF2-40B4-BE49-F238E27FC236}">
                  <a16:creationId xmlns:a16="http://schemas.microsoft.com/office/drawing/2014/main" xmlns="" id="{275D367B-88BD-4A40-A083-15718E0381FC}"/>
                </a:ext>
              </a:extLst>
            </p:cNvPr>
            <p:cNvSpPr/>
            <p:nvPr/>
          </p:nvSpPr>
          <p:spPr>
            <a:xfrm>
              <a:off x="854394" y="3491716"/>
              <a:ext cx="387222" cy="307777"/>
            </a:xfrm>
            <a:prstGeom prst="rect">
              <a:avLst/>
            </a:prstGeom>
          </p:spPr>
          <p:txBody>
            <a:bodyPr wrap="square">
              <a:spAutoFit/>
            </a:bodyPr>
            <a:lstStyle/>
            <a:p>
              <a:pPr algn="ctr"/>
              <a:r>
                <a:rPr lang="sv-SE" sz="1400" dirty="0"/>
                <a:t>a</a:t>
              </a:r>
              <a:r>
                <a:rPr lang="sv-SE" sz="1400" baseline="-25000" dirty="0"/>
                <a:t>8</a:t>
              </a:r>
              <a:endParaRPr lang="sv-SE" sz="1400" dirty="0">
                <a:solidFill>
                  <a:schemeClr val="tx1"/>
                </a:solidFill>
              </a:endParaRPr>
            </a:p>
          </p:txBody>
        </p:sp>
        <p:sp>
          <p:nvSpPr>
            <p:cNvPr id="121" name="Rectangle 68">
              <a:extLst>
                <a:ext uri="{FF2B5EF4-FFF2-40B4-BE49-F238E27FC236}">
                  <a16:creationId xmlns:a16="http://schemas.microsoft.com/office/drawing/2014/main" xmlns="" id="{FFF7A39B-D3AC-4857-979C-5BC2612F92C7}"/>
                </a:ext>
              </a:extLst>
            </p:cNvPr>
            <p:cNvSpPr/>
            <p:nvPr/>
          </p:nvSpPr>
          <p:spPr>
            <a:xfrm>
              <a:off x="1169608" y="3491716"/>
              <a:ext cx="387222" cy="307777"/>
            </a:xfrm>
            <a:prstGeom prst="rect">
              <a:avLst/>
            </a:prstGeom>
          </p:spPr>
          <p:txBody>
            <a:bodyPr wrap="square">
              <a:spAutoFit/>
            </a:bodyPr>
            <a:lstStyle/>
            <a:p>
              <a:pPr algn="ctr"/>
              <a:r>
                <a:rPr lang="sv-SE" sz="1400" dirty="0"/>
                <a:t>b</a:t>
              </a:r>
              <a:r>
                <a:rPr lang="sv-SE" sz="1400" baseline="-25000" dirty="0"/>
                <a:t>8</a:t>
              </a:r>
              <a:endParaRPr lang="sv-SE" sz="1400" dirty="0">
                <a:solidFill>
                  <a:schemeClr val="tx1"/>
                </a:solidFill>
              </a:endParaRPr>
            </a:p>
          </p:txBody>
        </p:sp>
        <p:sp>
          <p:nvSpPr>
            <p:cNvPr id="122" name="Rectangle 69">
              <a:extLst>
                <a:ext uri="{FF2B5EF4-FFF2-40B4-BE49-F238E27FC236}">
                  <a16:creationId xmlns:a16="http://schemas.microsoft.com/office/drawing/2014/main" xmlns="" id="{520B3623-3193-4A09-A362-F90ADD90018B}"/>
                </a:ext>
              </a:extLst>
            </p:cNvPr>
            <p:cNvSpPr/>
            <p:nvPr/>
          </p:nvSpPr>
          <p:spPr>
            <a:xfrm>
              <a:off x="1790497" y="3491716"/>
              <a:ext cx="387223" cy="307777"/>
            </a:xfrm>
            <a:prstGeom prst="rect">
              <a:avLst/>
            </a:prstGeom>
          </p:spPr>
          <p:txBody>
            <a:bodyPr wrap="square">
              <a:spAutoFit/>
            </a:bodyPr>
            <a:lstStyle/>
            <a:p>
              <a:pPr algn="ctr"/>
              <a:r>
                <a:rPr lang="sv-SE" sz="1400" dirty="0"/>
                <a:t>a</a:t>
              </a:r>
              <a:r>
                <a:rPr lang="sv-SE" sz="1400" baseline="-25000" dirty="0"/>
                <a:t>7</a:t>
              </a:r>
              <a:endParaRPr lang="sv-SE" sz="1400" dirty="0">
                <a:solidFill>
                  <a:schemeClr val="tx1"/>
                </a:solidFill>
              </a:endParaRPr>
            </a:p>
          </p:txBody>
        </p:sp>
        <p:sp>
          <p:nvSpPr>
            <p:cNvPr id="123" name="Rectangle 70">
              <a:extLst>
                <a:ext uri="{FF2B5EF4-FFF2-40B4-BE49-F238E27FC236}">
                  <a16:creationId xmlns:a16="http://schemas.microsoft.com/office/drawing/2014/main" xmlns="" id="{610DF052-BA54-40AB-B418-057D17417270}"/>
                </a:ext>
              </a:extLst>
            </p:cNvPr>
            <p:cNvSpPr/>
            <p:nvPr/>
          </p:nvSpPr>
          <p:spPr>
            <a:xfrm>
              <a:off x="2123728" y="3491716"/>
              <a:ext cx="387223" cy="307777"/>
            </a:xfrm>
            <a:prstGeom prst="rect">
              <a:avLst/>
            </a:prstGeom>
          </p:spPr>
          <p:txBody>
            <a:bodyPr wrap="square">
              <a:spAutoFit/>
            </a:bodyPr>
            <a:lstStyle/>
            <a:p>
              <a:pPr algn="ctr"/>
              <a:r>
                <a:rPr lang="sv-SE" sz="1400" dirty="0"/>
                <a:t>b</a:t>
              </a:r>
              <a:r>
                <a:rPr lang="sv-SE" sz="1400" baseline="-25000" dirty="0"/>
                <a:t>7</a:t>
              </a:r>
              <a:endParaRPr lang="sv-SE" sz="1400" dirty="0">
                <a:solidFill>
                  <a:schemeClr val="tx1"/>
                </a:solidFill>
              </a:endParaRPr>
            </a:p>
          </p:txBody>
        </p:sp>
        <p:sp>
          <p:nvSpPr>
            <p:cNvPr id="124" name="Rectangle 71">
              <a:extLst>
                <a:ext uri="{FF2B5EF4-FFF2-40B4-BE49-F238E27FC236}">
                  <a16:creationId xmlns:a16="http://schemas.microsoft.com/office/drawing/2014/main" xmlns="" id="{95B5C9F6-6C6D-468A-B39D-B20A01EBD842}"/>
                </a:ext>
              </a:extLst>
            </p:cNvPr>
            <p:cNvSpPr/>
            <p:nvPr/>
          </p:nvSpPr>
          <p:spPr>
            <a:xfrm>
              <a:off x="2726974" y="3491716"/>
              <a:ext cx="387223" cy="307777"/>
            </a:xfrm>
            <a:prstGeom prst="rect">
              <a:avLst/>
            </a:prstGeom>
          </p:spPr>
          <p:txBody>
            <a:bodyPr wrap="square">
              <a:spAutoFit/>
            </a:bodyPr>
            <a:lstStyle/>
            <a:p>
              <a:pPr algn="ctr"/>
              <a:r>
                <a:rPr lang="sv-SE" sz="1400" dirty="0"/>
                <a:t>a</a:t>
              </a:r>
              <a:r>
                <a:rPr lang="sv-SE" sz="1400" baseline="-25000" dirty="0"/>
                <a:t>6</a:t>
              </a:r>
              <a:endParaRPr lang="sv-SE" sz="1400" dirty="0">
                <a:solidFill>
                  <a:schemeClr val="tx1"/>
                </a:solidFill>
              </a:endParaRPr>
            </a:p>
          </p:txBody>
        </p:sp>
        <p:sp>
          <p:nvSpPr>
            <p:cNvPr id="125" name="Rectangle 72">
              <a:extLst>
                <a:ext uri="{FF2B5EF4-FFF2-40B4-BE49-F238E27FC236}">
                  <a16:creationId xmlns:a16="http://schemas.microsoft.com/office/drawing/2014/main" xmlns="" id="{5C4A7D23-71A5-4735-B450-0BBE1EBADC64}"/>
                </a:ext>
              </a:extLst>
            </p:cNvPr>
            <p:cNvSpPr/>
            <p:nvPr/>
          </p:nvSpPr>
          <p:spPr>
            <a:xfrm>
              <a:off x="3059832" y="3491716"/>
              <a:ext cx="387223" cy="307777"/>
            </a:xfrm>
            <a:prstGeom prst="rect">
              <a:avLst/>
            </a:prstGeom>
          </p:spPr>
          <p:txBody>
            <a:bodyPr wrap="square">
              <a:spAutoFit/>
            </a:bodyPr>
            <a:lstStyle/>
            <a:p>
              <a:pPr algn="ctr"/>
              <a:r>
                <a:rPr lang="sv-SE" sz="1400" dirty="0"/>
                <a:t>b</a:t>
              </a:r>
              <a:r>
                <a:rPr lang="sv-SE" sz="1400" baseline="-25000" dirty="0"/>
                <a:t>6</a:t>
              </a:r>
              <a:endParaRPr lang="sv-SE" sz="1400" dirty="0">
                <a:solidFill>
                  <a:schemeClr val="tx1"/>
                </a:solidFill>
              </a:endParaRPr>
            </a:p>
          </p:txBody>
        </p:sp>
        <p:sp>
          <p:nvSpPr>
            <p:cNvPr id="126" name="Rectangle 73">
              <a:extLst>
                <a:ext uri="{FF2B5EF4-FFF2-40B4-BE49-F238E27FC236}">
                  <a16:creationId xmlns:a16="http://schemas.microsoft.com/office/drawing/2014/main" xmlns="" id="{6B94B739-AC4B-40FB-9796-2F375C2F465A}"/>
                </a:ext>
              </a:extLst>
            </p:cNvPr>
            <p:cNvSpPr/>
            <p:nvPr/>
          </p:nvSpPr>
          <p:spPr>
            <a:xfrm>
              <a:off x="3635896" y="3491716"/>
              <a:ext cx="387222" cy="307777"/>
            </a:xfrm>
            <a:prstGeom prst="rect">
              <a:avLst/>
            </a:prstGeom>
          </p:spPr>
          <p:txBody>
            <a:bodyPr wrap="square">
              <a:spAutoFit/>
            </a:bodyPr>
            <a:lstStyle/>
            <a:p>
              <a:pPr algn="ctr"/>
              <a:r>
                <a:rPr lang="sv-SE" sz="1400" dirty="0"/>
                <a:t>a</a:t>
              </a:r>
              <a:r>
                <a:rPr lang="sv-SE" sz="1400" baseline="-25000" dirty="0"/>
                <a:t>5</a:t>
              </a:r>
              <a:endParaRPr lang="sv-SE" sz="1400" dirty="0">
                <a:solidFill>
                  <a:schemeClr val="tx1"/>
                </a:solidFill>
              </a:endParaRPr>
            </a:p>
          </p:txBody>
        </p:sp>
        <p:sp>
          <p:nvSpPr>
            <p:cNvPr id="127" name="Rectangle 74">
              <a:extLst>
                <a:ext uri="{FF2B5EF4-FFF2-40B4-BE49-F238E27FC236}">
                  <a16:creationId xmlns:a16="http://schemas.microsoft.com/office/drawing/2014/main" xmlns="" id="{0D3A6D3B-5814-42A2-87B8-BAB4786E181D}"/>
                </a:ext>
              </a:extLst>
            </p:cNvPr>
            <p:cNvSpPr/>
            <p:nvPr/>
          </p:nvSpPr>
          <p:spPr>
            <a:xfrm>
              <a:off x="3995936" y="3491716"/>
              <a:ext cx="387222" cy="307777"/>
            </a:xfrm>
            <a:prstGeom prst="rect">
              <a:avLst/>
            </a:prstGeom>
          </p:spPr>
          <p:txBody>
            <a:bodyPr wrap="square">
              <a:spAutoFit/>
            </a:bodyPr>
            <a:lstStyle/>
            <a:p>
              <a:pPr algn="ctr"/>
              <a:r>
                <a:rPr lang="sv-SE" sz="1400" dirty="0"/>
                <a:t>b</a:t>
              </a:r>
              <a:r>
                <a:rPr lang="sv-SE" sz="1400" baseline="-25000" dirty="0"/>
                <a:t>5</a:t>
              </a:r>
              <a:endParaRPr lang="sv-SE" sz="1400" dirty="0">
                <a:solidFill>
                  <a:schemeClr val="tx1"/>
                </a:solidFill>
              </a:endParaRPr>
            </a:p>
          </p:txBody>
        </p:sp>
        <p:sp>
          <p:nvSpPr>
            <p:cNvPr id="128" name="Rectangle 75">
              <a:extLst>
                <a:ext uri="{FF2B5EF4-FFF2-40B4-BE49-F238E27FC236}">
                  <a16:creationId xmlns:a16="http://schemas.microsoft.com/office/drawing/2014/main" xmlns="" id="{0C82DF62-42B3-4C8B-8EA9-1FA5D53875C7}"/>
                </a:ext>
              </a:extLst>
            </p:cNvPr>
            <p:cNvSpPr/>
            <p:nvPr/>
          </p:nvSpPr>
          <p:spPr>
            <a:xfrm>
              <a:off x="4571999" y="3490886"/>
              <a:ext cx="387223" cy="307777"/>
            </a:xfrm>
            <a:prstGeom prst="rect">
              <a:avLst/>
            </a:prstGeom>
          </p:spPr>
          <p:txBody>
            <a:bodyPr wrap="square">
              <a:spAutoFit/>
            </a:bodyPr>
            <a:lstStyle/>
            <a:p>
              <a:pPr algn="ctr"/>
              <a:r>
                <a:rPr lang="sv-SE" sz="1400" dirty="0"/>
                <a:t>a</a:t>
              </a:r>
              <a:r>
                <a:rPr lang="sv-SE" sz="1400" baseline="-25000" dirty="0"/>
                <a:t>4</a:t>
              </a:r>
              <a:endParaRPr lang="sv-SE" sz="1400" dirty="0">
                <a:solidFill>
                  <a:schemeClr val="tx1"/>
                </a:solidFill>
              </a:endParaRPr>
            </a:p>
          </p:txBody>
        </p:sp>
        <p:sp>
          <p:nvSpPr>
            <p:cNvPr id="129" name="Rectangle 76">
              <a:extLst>
                <a:ext uri="{FF2B5EF4-FFF2-40B4-BE49-F238E27FC236}">
                  <a16:creationId xmlns:a16="http://schemas.microsoft.com/office/drawing/2014/main" xmlns="" id="{8DAF6128-0C63-4A02-A54E-653F6AC69458}"/>
                </a:ext>
              </a:extLst>
            </p:cNvPr>
            <p:cNvSpPr/>
            <p:nvPr/>
          </p:nvSpPr>
          <p:spPr>
            <a:xfrm>
              <a:off x="4932040" y="3490886"/>
              <a:ext cx="387223" cy="307777"/>
            </a:xfrm>
            <a:prstGeom prst="rect">
              <a:avLst/>
            </a:prstGeom>
          </p:spPr>
          <p:txBody>
            <a:bodyPr wrap="square">
              <a:spAutoFit/>
            </a:bodyPr>
            <a:lstStyle/>
            <a:p>
              <a:pPr algn="ctr"/>
              <a:r>
                <a:rPr lang="sv-SE" sz="1400" dirty="0"/>
                <a:t>b</a:t>
              </a:r>
              <a:r>
                <a:rPr lang="sv-SE" sz="1400" baseline="-25000" dirty="0"/>
                <a:t>4</a:t>
              </a:r>
              <a:endParaRPr lang="sv-SE" sz="1400" dirty="0">
                <a:solidFill>
                  <a:schemeClr val="tx1"/>
                </a:solidFill>
              </a:endParaRPr>
            </a:p>
          </p:txBody>
        </p:sp>
        <p:sp>
          <p:nvSpPr>
            <p:cNvPr id="130" name="Rectangle 77">
              <a:extLst>
                <a:ext uri="{FF2B5EF4-FFF2-40B4-BE49-F238E27FC236}">
                  <a16:creationId xmlns:a16="http://schemas.microsoft.com/office/drawing/2014/main" xmlns="" id="{BCA98983-C94C-4A4D-BA84-63E817D43E08}"/>
                </a:ext>
              </a:extLst>
            </p:cNvPr>
            <p:cNvSpPr/>
            <p:nvPr/>
          </p:nvSpPr>
          <p:spPr>
            <a:xfrm>
              <a:off x="5508103" y="3490886"/>
              <a:ext cx="387223" cy="307777"/>
            </a:xfrm>
            <a:prstGeom prst="rect">
              <a:avLst/>
            </a:prstGeom>
          </p:spPr>
          <p:txBody>
            <a:bodyPr wrap="square">
              <a:spAutoFit/>
            </a:bodyPr>
            <a:lstStyle/>
            <a:p>
              <a:pPr algn="ctr"/>
              <a:r>
                <a:rPr lang="sv-SE" sz="1400" dirty="0"/>
                <a:t>a</a:t>
              </a:r>
              <a:r>
                <a:rPr lang="sv-SE" sz="1400" baseline="-25000" dirty="0"/>
                <a:t>3</a:t>
              </a:r>
              <a:endParaRPr lang="sv-SE" sz="1400" dirty="0">
                <a:solidFill>
                  <a:schemeClr val="tx1"/>
                </a:solidFill>
              </a:endParaRPr>
            </a:p>
          </p:txBody>
        </p:sp>
        <p:sp>
          <p:nvSpPr>
            <p:cNvPr id="131" name="Rectangle 78">
              <a:extLst>
                <a:ext uri="{FF2B5EF4-FFF2-40B4-BE49-F238E27FC236}">
                  <a16:creationId xmlns:a16="http://schemas.microsoft.com/office/drawing/2014/main" xmlns="" id="{E6E102EC-99D9-4100-9C2A-2B330FEE589F}"/>
                </a:ext>
              </a:extLst>
            </p:cNvPr>
            <p:cNvSpPr/>
            <p:nvPr/>
          </p:nvSpPr>
          <p:spPr>
            <a:xfrm>
              <a:off x="5868144" y="3490886"/>
              <a:ext cx="387223" cy="307777"/>
            </a:xfrm>
            <a:prstGeom prst="rect">
              <a:avLst/>
            </a:prstGeom>
          </p:spPr>
          <p:txBody>
            <a:bodyPr wrap="square">
              <a:spAutoFit/>
            </a:bodyPr>
            <a:lstStyle/>
            <a:p>
              <a:pPr algn="ctr"/>
              <a:r>
                <a:rPr lang="sv-SE" sz="1400" dirty="0"/>
                <a:t>b</a:t>
              </a:r>
              <a:r>
                <a:rPr lang="sv-SE" sz="1400" baseline="-25000" dirty="0"/>
                <a:t>3</a:t>
              </a:r>
              <a:endParaRPr lang="sv-SE" sz="1400" dirty="0">
                <a:solidFill>
                  <a:schemeClr val="tx1"/>
                </a:solidFill>
              </a:endParaRPr>
            </a:p>
          </p:txBody>
        </p:sp>
        <p:sp>
          <p:nvSpPr>
            <p:cNvPr id="132" name="Rectangle 79">
              <a:extLst>
                <a:ext uri="{FF2B5EF4-FFF2-40B4-BE49-F238E27FC236}">
                  <a16:creationId xmlns:a16="http://schemas.microsoft.com/office/drawing/2014/main" xmlns="" id="{B82CAE3A-C647-4696-A4D6-95C853BC4289}"/>
                </a:ext>
              </a:extLst>
            </p:cNvPr>
            <p:cNvSpPr/>
            <p:nvPr/>
          </p:nvSpPr>
          <p:spPr>
            <a:xfrm>
              <a:off x="6444207" y="3490892"/>
              <a:ext cx="387223" cy="307777"/>
            </a:xfrm>
            <a:prstGeom prst="rect">
              <a:avLst/>
            </a:prstGeom>
          </p:spPr>
          <p:txBody>
            <a:bodyPr wrap="square">
              <a:spAutoFit/>
            </a:bodyPr>
            <a:lstStyle/>
            <a:p>
              <a:pPr algn="ctr"/>
              <a:r>
                <a:rPr lang="sv-SE" sz="1400" dirty="0"/>
                <a:t>a</a:t>
              </a:r>
              <a:r>
                <a:rPr lang="sv-SE" sz="1400" baseline="-25000" dirty="0"/>
                <a:t>2</a:t>
              </a:r>
              <a:endParaRPr lang="sv-SE" sz="1400" dirty="0">
                <a:solidFill>
                  <a:schemeClr val="tx1"/>
                </a:solidFill>
              </a:endParaRPr>
            </a:p>
          </p:txBody>
        </p:sp>
        <p:sp>
          <p:nvSpPr>
            <p:cNvPr id="133" name="Rectangle 80">
              <a:extLst>
                <a:ext uri="{FF2B5EF4-FFF2-40B4-BE49-F238E27FC236}">
                  <a16:creationId xmlns:a16="http://schemas.microsoft.com/office/drawing/2014/main" xmlns="" id="{6747BDDD-35B2-4415-B516-670418BEEFA2}"/>
                </a:ext>
              </a:extLst>
            </p:cNvPr>
            <p:cNvSpPr/>
            <p:nvPr/>
          </p:nvSpPr>
          <p:spPr>
            <a:xfrm>
              <a:off x="6804248" y="3490892"/>
              <a:ext cx="387223" cy="307777"/>
            </a:xfrm>
            <a:prstGeom prst="rect">
              <a:avLst/>
            </a:prstGeom>
          </p:spPr>
          <p:txBody>
            <a:bodyPr wrap="square">
              <a:spAutoFit/>
            </a:bodyPr>
            <a:lstStyle/>
            <a:p>
              <a:pPr algn="ctr"/>
              <a:r>
                <a:rPr lang="sv-SE" sz="1400" dirty="0"/>
                <a:t>b</a:t>
              </a:r>
              <a:r>
                <a:rPr lang="sv-SE" sz="1400" baseline="-25000" dirty="0"/>
                <a:t>2</a:t>
              </a:r>
              <a:endParaRPr lang="sv-SE" sz="1400" dirty="0">
                <a:solidFill>
                  <a:schemeClr val="tx1"/>
                </a:solidFill>
              </a:endParaRPr>
            </a:p>
          </p:txBody>
        </p:sp>
        <p:sp>
          <p:nvSpPr>
            <p:cNvPr id="134" name="Rectangle 81">
              <a:extLst>
                <a:ext uri="{FF2B5EF4-FFF2-40B4-BE49-F238E27FC236}">
                  <a16:creationId xmlns:a16="http://schemas.microsoft.com/office/drawing/2014/main" xmlns="" id="{A43CC8F9-C3D2-4876-9E48-8F8BD5C661FC}"/>
                </a:ext>
              </a:extLst>
            </p:cNvPr>
            <p:cNvSpPr/>
            <p:nvPr/>
          </p:nvSpPr>
          <p:spPr>
            <a:xfrm>
              <a:off x="7380312" y="3490892"/>
              <a:ext cx="387222" cy="307777"/>
            </a:xfrm>
            <a:prstGeom prst="rect">
              <a:avLst/>
            </a:prstGeom>
          </p:spPr>
          <p:txBody>
            <a:bodyPr wrap="square">
              <a:spAutoFit/>
            </a:bodyPr>
            <a:lstStyle/>
            <a:p>
              <a:pPr algn="ctr"/>
              <a:r>
                <a:rPr lang="sv-SE" sz="1400" dirty="0"/>
                <a:t>a</a:t>
              </a:r>
              <a:r>
                <a:rPr lang="sv-SE" sz="1400" baseline="-25000" dirty="0"/>
                <a:t>1</a:t>
              </a:r>
              <a:endParaRPr lang="sv-SE" sz="1400" dirty="0">
                <a:solidFill>
                  <a:schemeClr val="tx1"/>
                </a:solidFill>
              </a:endParaRPr>
            </a:p>
          </p:txBody>
        </p:sp>
        <p:sp>
          <p:nvSpPr>
            <p:cNvPr id="135" name="Rectangle 82">
              <a:extLst>
                <a:ext uri="{FF2B5EF4-FFF2-40B4-BE49-F238E27FC236}">
                  <a16:creationId xmlns:a16="http://schemas.microsoft.com/office/drawing/2014/main" xmlns="" id="{FE3D524E-0C88-48EA-9581-7ED7E9DBF8C5}"/>
                </a:ext>
              </a:extLst>
            </p:cNvPr>
            <p:cNvSpPr/>
            <p:nvPr/>
          </p:nvSpPr>
          <p:spPr>
            <a:xfrm>
              <a:off x="7740352" y="3490892"/>
              <a:ext cx="387222" cy="307777"/>
            </a:xfrm>
            <a:prstGeom prst="rect">
              <a:avLst/>
            </a:prstGeom>
          </p:spPr>
          <p:txBody>
            <a:bodyPr wrap="square">
              <a:spAutoFit/>
            </a:bodyPr>
            <a:lstStyle/>
            <a:p>
              <a:pPr algn="ctr"/>
              <a:r>
                <a:rPr lang="sv-SE" sz="1400" dirty="0"/>
                <a:t>b</a:t>
              </a:r>
              <a:r>
                <a:rPr lang="sv-SE" sz="1400" baseline="-25000" dirty="0"/>
                <a:t>1</a:t>
              </a:r>
              <a:endParaRPr lang="sv-SE" sz="1400" dirty="0">
                <a:solidFill>
                  <a:schemeClr val="tx1"/>
                </a:solidFill>
              </a:endParaRPr>
            </a:p>
          </p:txBody>
        </p:sp>
      </p:grpSp>
      <p:sp>
        <p:nvSpPr>
          <p:cNvPr id="140" name="Rectangle 208">
            <a:extLst>
              <a:ext uri="{FF2B5EF4-FFF2-40B4-BE49-F238E27FC236}">
                <a16:creationId xmlns:a16="http://schemas.microsoft.com/office/drawing/2014/main" xmlns="" id="{65845E1A-2821-47BA-A94F-10EA6DDF14A6}"/>
              </a:ext>
            </a:extLst>
          </p:cNvPr>
          <p:cNvSpPr/>
          <p:nvPr/>
        </p:nvSpPr>
        <p:spPr>
          <a:xfrm>
            <a:off x="495188" y="2046241"/>
            <a:ext cx="7865995" cy="680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tx1"/>
              </a:solidFill>
            </a:endParaRPr>
          </a:p>
        </p:txBody>
      </p:sp>
      <p:grpSp>
        <p:nvGrpSpPr>
          <p:cNvPr id="141" name="Group 210">
            <a:extLst>
              <a:ext uri="{FF2B5EF4-FFF2-40B4-BE49-F238E27FC236}">
                <a16:creationId xmlns:a16="http://schemas.microsoft.com/office/drawing/2014/main" xmlns="" id="{7E245561-E280-44EF-8661-971951DA6619}"/>
              </a:ext>
            </a:extLst>
          </p:cNvPr>
          <p:cNvGrpSpPr/>
          <p:nvPr/>
        </p:nvGrpSpPr>
        <p:grpSpPr>
          <a:xfrm>
            <a:off x="714824" y="2642069"/>
            <a:ext cx="6975526" cy="308607"/>
            <a:chOff x="836834" y="3490886"/>
            <a:chExt cx="6975526" cy="308607"/>
          </a:xfrm>
        </p:grpSpPr>
        <p:sp>
          <p:nvSpPr>
            <p:cNvPr id="142" name="Rectangle 211">
              <a:extLst>
                <a:ext uri="{FF2B5EF4-FFF2-40B4-BE49-F238E27FC236}">
                  <a16:creationId xmlns:a16="http://schemas.microsoft.com/office/drawing/2014/main" xmlns="" id="{054F8BBD-7667-4CC2-8E79-7E6E7CAFAEFB}"/>
                </a:ext>
              </a:extLst>
            </p:cNvPr>
            <p:cNvSpPr/>
            <p:nvPr/>
          </p:nvSpPr>
          <p:spPr>
            <a:xfrm>
              <a:off x="836834" y="3491716"/>
              <a:ext cx="387222" cy="307777"/>
            </a:xfrm>
            <a:prstGeom prst="rect">
              <a:avLst/>
            </a:prstGeom>
          </p:spPr>
          <p:txBody>
            <a:bodyPr wrap="square">
              <a:spAutoFit/>
            </a:bodyPr>
            <a:lstStyle/>
            <a:p>
              <a:pPr algn="ctr"/>
              <a:r>
                <a:rPr lang="sv-SE" sz="1400" dirty="0"/>
                <a:t>g</a:t>
              </a:r>
              <a:r>
                <a:rPr lang="sv-SE" sz="1400" baseline="-25000" dirty="0"/>
                <a:t>8</a:t>
              </a:r>
              <a:endParaRPr lang="sv-SE" sz="1400" dirty="0">
                <a:solidFill>
                  <a:schemeClr val="tx1"/>
                </a:solidFill>
              </a:endParaRPr>
            </a:p>
          </p:txBody>
        </p:sp>
        <p:sp>
          <p:nvSpPr>
            <p:cNvPr id="144" name="Rectangle 213">
              <a:extLst>
                <a:ext uri="{FF2B5EF4-FFF2-40B4-BE49-F238E27FC236}">
                  <a16:creationId xmlns:a16="http://schemas.microsoft.com/office/drawing/2014/main" xmlns="" id="{C21732E8-9F31-46A4-BF88-CBAB1ABD1CFD}"/>
                </a:ext>
              </a:extLst>
            </p:cNvPr>
            <p:cNvSpPr/>
            <p:nvPr/>
          </p:nvSpPr>
          <p:spPr>
            <a:xfrm>
              <a:off x="1808513" y="3491716"/>
              <a:ext cx="387223" cy="307777"/>
            </a:xfrm>
            <a:prstGeom prst="rect">
              <a:avLst/>
            </a:prstGeom>
          </p:spPr>
          <p:txBody>
            <a:bodyPr wrap="square">
              <a:spAutoFit/>
            </a:bodyPr>
            <a:lstStyle/>
            <a:p>
              <a:pPr algn="ctr"/>
              <a:r>
                <a:rPr lang="sv-SE" sz="1400" dirty="0"/>
                <a:t>g</a:t>
              </a:r>
              <a:r>
                <a:rPr lang="sv-SE" sz="1400" baseline="-25000" dirty="0"/>
                <a:t>7</a:t>
              </a:r>
              <a:endParaRPr lang="sv-SE" sz="1400" dirty="0">
                <a:solidFill>
                  <a:schemeClr val="tx1"/>
                </a:solidFill>
              </a:endParaRPr>
            </a:p>
          </p:txBody>
        </p:sp>
        <p:sp>
          <p:nvSpPr>
            <p:cNvPr id="146" name="Rectangle 215">
              <a:extLst>
                <a:ext uri="{FF2B5EF4-FFF2-40B4-BE49-F238E27FC236}">
                  <a16:creationId xmlns:a16="http://schemas.microsoft.com/office/drawing/2014/main" xmlns="" id="{A419DD89-BB73-47D9-B7E7-19785E9C2DF7}"/>
                </a:ext>
              </a:extLst>
            </p:cNvPr>
            <p:cNvSpPr/>
            <p:nvPr/>
          </p:nvSpPr>
          <p:spPr>
            <a:xfrm>
              <a:off x="2744617" y="3491716"/>
              <a:ext cx="387223" cy="307777"/>
            </a:xfrm>
            <a:prstGeom prst="rect">
              <a:avLst/>
            </a:prstGeom>
          </p:spPr>
          <p:txBody>
            <a:bodyPr wrap="square">
              <a:spAutoFit/>
            </a:bodyPr>
            <a:lstStyle/>
            <a:p>
              <a:pPr algn="ctr"/>
              <a:r>
                <a:rPr lang="sv-SE" sz="1400" dirty="0"/>
                <a:t>g</a:t>
              </a:r>
              <a:r>
                <a:rPr lang="sv-SE" sz="1400" baseline="-25000" dirty="0"/>
                <a:t>6</a:t>
              </a:r>
              <a:endParaRPr lang="sv-SE" sz="1400" dirty="0">
                <a:solidFill>
                  <a:schemeClr val="tx1"/>
                </a:solidFill>
              </a:endParaRPr>
            </a:p>
          </p:txBody>
        </p:sp>
        <p:sp>
          <p:nvSpPr>
            <p:cNvPr id="148" name="Rectangle 217">
              <a:extLst>
                <a:ext uri="{FF2B5EF4-FFF2-40B4-BE49-F238E27FC236}">
                  <a16:creationId xmlns:a16="http://schemas.microsoft.com/office/drawing/2014/main" xmlns="" id="{A7B5CF3A-8249-487F-91BD-BDF04F3F941A}"/>
                </a:ext>
              </a:extLst>
            </p:cNvPr>
            <p:cNvSpPr/>
            <p:nvPr/>
          </p:nvSpPr>
          <p:spPr>
            <a:xfrm>
              <a:off x="3680722" y="3491716"/>
              <a:ext cx="387222" cy="307777"/>
            </a:xfrm>
            <a:prstGeom prst="rect">
              <a:avLst/>
            </a:prstGeom>
          </p:spPr>
          <p:txBody>
            <a:bodyPr wrap="square">
              <a:spAutoFit/>
            </a:bodyPr>
            <a:lstStyle/>
            <a:p>
              <a:pPr algn="ctr"/>
              <a:r>
                <a:rPr lang="sv-SE" sz="1400" dirty="0"/>
                <a:t>g</a:t>
              </a:r>
              <a:r>
                <a:rPr lang="sv-SE" sz="1400" baseline="-25000" dirty="0"/>
                <a:t>5</a:t>
              </a:r>
              <a:endParaRPr lang="sv-SE" sz="1400" dirty="0">
                <a:solidFill>
                  <a:schemeClr val="tx1"/>
                </a:solidFill>
              </a:endParaRPr>
            </a:p>
          </p:txBody>
        </p:sp>
        <p:sp>
          <p:nvSpPr>
            <p:cNvPr id="150" name="Rectangle 219">
              <a:extLst>
                <a:ext uri="{FF2B5EF4-FFF2-40B4-BE49-F238E27FC236}">
                  <a16:creationId xmlns:a16="http://schemas.microsoft.com/office/drawing/2014/main" xmlns="" id="{8554CBBE-0883-4A89-A8C4-EEB30D62FCA6}"/>
                </a:ext>
              </a:extLst>
            </p:cNvPr>
            <p:cNvSpPr/>
            <p:nvPr/>
          </p:nvSpPr>
          <p:spPr>
            <a:xfrm>
              <a:off x="4616825" y="3490886"/>
              <a:ext cx="387223" cy="307777"/>
            </a:xfrm>
            <a:prstGeom prst="rect">
              <a:avLst/>
            </a:prstGeom>
          </p:spPr>
          <p:txBody>
            <a:bodyPr wrap="square">
              <a:spAutoFit/>
            </a:bodyPr>
            <a:lstStyle/>
            <a:p>
              <a:pPr algn="ctr"/>
              <a:r>
                <a:rPr lang="sv-SE" sz="1400" dirty="0"/>
                <a:t>g</a:t>
              </a:r>
              <a:r>
                <a:rPr lang="sv-SE" sz="1400" baseline="-25000" dirty="0"/>
                <a:t>4</a:t>
              </a:r>
              <a:endParaRPr lang="sv-SE" sz="1400" dirty="0">
                <a:solidFill>
                  <a:schemeClr val="tx1"/>
                </a:solidFill>
              </a:endParaRPr>
            </a:p>
          </p:txBody>
        </p:sp>
        <p:sp>
          <p:nvSpPr>
            <p:cNvPr id="152" name="Rectangle 221">
              <a:extLst>
                <a:ext uri="{FF2B5EF4-FFF2-40B4-BE49-F238E27FC236}">
                  <a16:creationId xmlns:a16="http://schemas.microsoft.com/office/drawing/2014/main" xmlns="" id="{AE1C451A-E8D8-4581-8116-FB6B016C03AE}"/>
                </a:ext>
              </a:extLst>
            </p:cNvPr>
            <p:cNvSpPr/>
            <p:nvPr/>
          </p:nvSpPr>
          <p:spPr>
            <a:xfrm>
              <a:off x="5552929" y="3490886"/>
              <a:ext cx="387223" cy="307777"/>
            </a:xfrm>
            <a:prstGeom prst="rect">
              <a:avLst/>
            </a:prstGeom>
          </p:spPr>
          <p:txBody>
            <a:bodyPr wrap="square">
              <a:spAutoFit/>
            </a:bodyPr>
            <a:lstStyle/>
            <a:p>
              <a:pPr algn="ctr"/>
              <a:r>
                <a:rPr lang="sv-SE" sz="1400" dirty="0"/>
                <a:t>g</a:t>
              </a:r>
              <a:r>
                <a:rPr lang="sv-SE" sz="1400" baseline="-25000" dirty="0"/>
                <a:t>3</a:t>
              </a:r>
              <a:endParaRPr lang="sv-SE" sz="1400" dirty="0">
                <a:solidFill>
                  <a:schemeClr val="tx1"/>
                </a:solidFill>
              </a:endParaRPr>
            </a:p>
          </p:txBody>
        </p:sp>
        <p:sp>
          <p:nvSpPr>
            <p:cNvPr id="154" name="Rectangle 223">
              <a:extLst>
                <a:ext uri="{FF2B5EF4-FFF2-40B4-BE49-F238E27FC236}">
                  <a16:creationId xmlns:a16="http://schemas.microsoft.com/office/drawing/2014/main" xmlns="" id="{65CC0273-C390-43DA-8FEC-2A67214D4307}"/>
                </a:ext>
              </a:extLst>
            </p:cNvPr>
            <p:cNvSpPr/>
            <p:nvPr/>
          </p:nvSpPr>
          <p:spPr>
            <a:xfrm>
              <a:off x="6489033" y="3490892"/>
              <a:ext cx="387223" cy="307777"/>
            </a:xfrm>
            <a:prstGeom prst="rect">
              <a:avLst/>
            </a:prstGeom>
          </p:spPr>
          <p:txBody>
            <a:bodyPr wrap="square">
              <a:spAutoFit/>
            </a:bodyPr>
            <a:lstStyle/>
            <a:p>
              <a:pPr algn="ctr"/>
              <a:r>
                <a:rPr lang="sv-SE" sz="1400" dirty="0"/>
                <a:t>g</a:t>
              </a:r>
              <a:r>
                <a:rPr lang="sv-SE" sz="1400" baseline="-25000" dirty="0"/>
                <a:t>2</a:t>
              </a:r>
              <a:endParaRPr lang="sv-SE" sz="1400" dirty="0">
                <a:solidFill>
                  <a:schemeClr val="tx1"/>
                </a:solidFill>
              </a:endParaRPr>
            </a:p>
          </p:txBody>
        </p:sp>
        <p:sp>
          <p:nvSpPr>
            <p:cNvPr id="156" name="Rectangle 225">
              <a:extLst>
                <a:ext uri="{FF2B5EF4-FFF2-40B4-BE49-F238E27FC236}">
                  <a16:creationId xmlns:a16="http://schemas.microsoft.com/office/drawing/2014/main" xmlns="" id="{BD692F1E-C7A9-4759-819A-8FC957775C22}"/>
                </a:ext>
              </a:extLst>
            </p:cNvPr>
            <p:cNvSpPr/>
            <p:nvPr/>
          </p:nvSpPr>
          <p:spPr>
            <a:xfrm>
              <a:off x="7425138" y="3490892"/>
              <a:ext cx="387222" cy="307777"/>
            </a:xfrm>
            <a:prstGeom prst="rect">
              <a:avLst/>
            </a:prstGeom>
          </p:spPr>
          <p:txBody>
            <a:bodyPr wrap="square">
              <a:spAutoFit/>
            </a:bodyPr>
            <a:lstStyle/>
            <a:p>
              <a:pPr algn="ctr"/>
              <a:r>
                <a:rPr lang="sv-SE" sz="1400" dirty="0"/>
                <a:t>g</a:t>
              </a:r>
              <a:r>
                <a:rPr lang="sv-SE" sz="1400" baseline="-25000" dirty="0"/>
                <a:t>1</a:t>
              </a:r>
              <a:endParaRPr lang="sv-SE" sz="1400" dirty="0">
                <a:solidFill>
                  <a:schemeClr val="tx1"/>
                </a:solidFill>
              </a:endParaRPr>
            </a:p>
          </p:txBody>
        </p:sp>
      </p:grpSp>
      <p:grpSp>
        <p:nvGrpSpPr>
          <p:cNvPr id="158" name="Grupp 157">
            <a:extLst>
              <a:ext uri="{FF2B5EF4-FFF2-40B4-BE49-F238E27FC236}">
                <a16:creationId xmlns:a16="http://schemas.microsoft.com/office/drawing/2014/main" xmlns="" id="{F02AD8C9-2D57-48C2-9450-8E4B2276CEE1}"/>
              </a:ext>
            </a:extLst>
          </p:cNvPr>
          <p:cNvGrpSpPr/>
          <p:nvPr/>
        </p:nvGrpSpPr>
        <p:grpSpPr>
          <a:xfrm>
            <a:off x="899592" y="1844824"/>
            <a:ext cx="1224136" cy="2694826"/>
            <a:chOff x="216000" y="1398294"/>
            <a:chExt cx="1224136" cy="2694826"/>
          </a:xfrm>
        </p:grpSpPr>
        <p:cxnSp>
          <p:nvCxnSpPr>
            <p:cNvPr id="159" name="Straight Connector 11">
              <a:extLst>
                <a:ext uri="{FF2B5EF4-FFF2-40B4-BE49-F238E27FC236}">
                  <a16:creationId xmlns:a16="http://schemas.microsoft.com/office/drawing/2014/main" xmlns="" id="{59C379A3-0461-4F93-8908-CD75DA1EA4AC}"/>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2">
              <a:extLst>
                <a:ext uri="{FF2B5EF4-FFF2-40B4-BE49-F238E27FC236}">
                  <a16:creationId xmlns:a16="http://schemas.microsoft.com/office/drawing/2014/main" xmlns="" id="{7FD4EF37-3E94-451A-ACA1-8D4756430F42}"/>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2">
              <a:extLst>
                <a:ext uri="{FF2B5EF4-FFF2-40B4-BE49-F238E27FC236}">
                  <a16:creationId xmlns:a16="http://schemas.microsoft.com/office/drawing/2014/main" xmlns="" id="{9A5676C3-3441-4840-B64E-1B55E98A4837}"/>
                </a:ext>
              </a:extLst>
            </p:cNvPr>
            <p:cNvCxnSpPr>
              <a:cxnSpLocks/>
            </p:cNvCxnSpPr>
            <p:nvPr/>
          </p:nvCxnSpPr>
          <p:spPr>
            <a:xfrm flipV="1">
              <a:off x="836504"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195">
              <a:extLst>
                <a:ext uri="{FF2B5EF4-FFF2-40B4-BE49-F238E27FC236}">
                  <a16:creationId xmlns:a16="http://schemas.microsoft.com/office/drawing/2014/main" xmlns="" id="{822A5AF2-E9A4-48E5-B55A-897C27ECA4C1}"/>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163" name="Rectangle 164">
              <a:extLst>
                <a:ext uri="{FF2B5EF4-FFF2-40B4-BE49-F238E27FC236}">
                  <a16:creationId xmlns:a16="http://schemas.microsoft.com/office/drawing/2014/main" xmlns="" id="{D48FE3BA-52F3-4AF9-9125-9099B633BE77}"/>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164" name="Group 307">
              <a:extLst>
                <a:ext uri="{FF2B5EF4-FFF2-40B4-BE49-F238E27FC236}">
                  <a16:creationId xmlns:a16="http://schemas.microsoft.com/office/drawing/2014/main" xmlns="" id="{93F3BA09-CB81-47D1-80C3-D8A35ACFBDEB}"/>
                </a:ext>
              </a:extLst>
            </p:cNvPr>
            <p:cNvGrpSpPr/>
            <p:nvPr/>
          </p:nvGrpSpPr>
          <p:grpSpPr>
            <a:xfrm>
              <a:off x="683600" y="2550280"/>
              <a:ext cx="288000" cy="756000"/>
              <a:chOff x="1321429" y="4248601"/>
              <a:chExt cx="288000" cy="975841"/>
            </a:xfrm>
          </p:grpSpPr>
          <p:cxnSp>
            <p:nvCxnSpPr>
              <p:cNvPr id="170" name="Straight Connector 308">
                <a:extLst>
                  <a:ext uri="{FF2B5EF4-FFF2-40B4-BE49-F238E27FC236}">
                    <a16:creationId xmlns:a16="http://schemas.microsoft.com/office/drawing/2014/main" xmlns="" id="{8E78165F-E698-4DCC-A6F1-BB73EDBFEA10}"/>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311">
                <a:extLst>
                  <a:ext uri="{FF2B5EF4-FFF2-40B4-BE49-F238E27FC236}">
                    <a16:creationId xmlns:a16="http://schemas.microsoft.com/office/drawing/2014/main" xmlns="" id="{FF24AD3C-E710-440C-94D6-4027C7015C18}"/>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upp 164">
              <a:extLst>
                <a:ext uri="{FF2B5EF4-FFF2-40B4-BE49-F238E27FC236}">
                  <a16:creationId xmlns:a16="http://schemas.microsoft.com/office/drawing/2014/main" xmlns="" id="{A0A5F095-8B60-47C6-937B-7E47CF411EBF}"/>
                </a:ext>
              </a:extLst>
            </p:cNvPr>
            <p:cNvGrpSpPr/>
            <p:nvPr/>
          </p:nvGrpSpPr>
          <p:grpSpPr>
            <a:xfrm>
              <a:off x="216000" y="2988000"/>
              <a:ext cx="769749" cy="1105120"/>
              <a:chOff x="201851" y="3043960"/>
              <a:chExt cx="769749" cy="1105120"/>
            </a:xfrm>
          </p:grpSpPr>
          <p:sp>
            <p:nvSpPr>
              <p:cNvPr id="167" name="Rectangle 24">
                <a:extLst>
                  <a:ext uri="{FF2B5EF4-FFF2-40B4-BE49-F238E27FC236}">
                    <a16:creationId xmlns:a16="http://schemas.microsoft.com/office/drawing/2014/main" xmlns="" id="{F380AAF2-E1B1-4922-B1CC-26027637C5A4}"/>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8</a:t>
                </a:r>
                <a:endParaRPr lang="sv-SE" dirty="0"/>
              </a:p>
            </p:txBody>
          </p:sp>
          <p:cxnSp>
            <p:nvCxnSpPr>
              <p:cNvPr id="168" name="Straight Connector 325">
                <a:extLst>
                  <a:ext uri="{FF2B5EF4-FFF2-40B4-BE49-F238E27FC236}">
                    <a16:creationId xmlns:a16="http://schemas.microsoft.com/office/drawing/2014/main" xmlns="" id="{B1869315-4211-4BB6-BDC0-5B729D1AD68B}"/>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Rectangle 229">
                <a:extLst>
                  <a:ext uri="{FF2B5EF4-FFF2-40B4-BE49-F238E27FC236}">
                    <a16:creationId xmlns:a16="http://schemas.microsoft.com/office/drawing/2014/main" xmlns="" id="{B9C8DDEA-AB9C-4F91-966C-D3F3832A4E6E}"/>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166" name="Rectangle 226">
              <a:extLst>
                <a:ext uri="{FF2B5EF4-FFF2-40B4-BE49-F238E27FC236}">
                  <a16:creationId xmlns:a16="http://schemas.microsoft.com/office/drawing/2014/main" xmlns="" id="{8117D224-5622-4432-A8B0-3FABD31AF844}"/>
                </a:ext>
              </a:extLst>
            </p:cNvPr>
            <p:cNvSpPr/>
            <p:nvPr/>
          </p:nvSpPr>
          <p:spPr>
            <a:xfrm>
              <a:off x="764882" y="2190382"/>
              <a:ext cx="387222" cy="307777"/>
            </a:xfrm>
            <a:prstGeom prst="rect">
              <a:avLst/>
            </a:prstGeom>
          </p:spPr>
          <p:txBody>
            <a:bodyPr wrap="square">
              <a:spAutoFit/>
            </a:bodyPr>
            <a:lstStyle/>
            <a:p>
              <a:pPr algn="ctr"/>
              <a:r>
                <a:rPr lang="sv-SE" sz="1400" dirty="0"/>
                <a:t>p</a:t>
              </a:r>
              <a:r>
                <a:rPr lang="sv-SE" sz="1400" baseline="-25000" dirty="0"/>
                <a:t>8</a:t>
              </a:r>
              <a:endParaRPr lang="sv-SE" sz="1400" dirty="0">
                <a:solidFill>
                  <a:schemeClr val="tx1"/>
                </a:solidFill>
              </a:endParaRPr>
            </a:p>
          </p:txBody>
        </p:sp>
      </p:grpSp>
      <p:grpSp>
        <p:nvGrpSpPr>
          <p:cNvPr id="172" name="Grupp 171">
            <a:extLst>
              <a:ext uri="{FF2B5EF4-FFF2-40B4-BE49-F238E27FC236}">
                <a16:creationId xmlns:a16="http://schemas.microsoft.com/office/drawing/2014/main" xmlns="" id="{C366BA26-B5C9-4380-804F-9647A956AB8F}"/>
              </a:ext>
            </a:extLst>
          </p:cNvPr>
          <p:cNvGrpSpPr/>
          <p:nvPr/>
        </p:nvGrpSpPr>
        <p:grpSpPr>
          <a:xfrm>
            <a:off x="1835947" y="1844824"/>
            <a:ext cx="1151877" cy="2694826"/>
            <a:chOff x="216000" y="1398294"/>
            <a:chExt cx="1151877" cy="2694826"/>
          </a:xfrm>
        </p:grpSpPr>
        <p:cxnSp>
          <p:nvCxnSpPr>
            <p:cNvPr id="173" name="Straight Connector 11">
              <a:extLst>
                <a:ext uri="{FF2B5EF4-FFF2-40B4-BE49-F238E27FC236}">
                  <a16:creationId xmlns:a16="http://schemas.microsoft.com/office/drawing/2014/main" xmlns="" id="{8991754D-642E-4593-9CC1-886122F73894}"/>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2">
              <a:extLst>
                <a:ext uri="{FF2B5EF4-FFF2-40B4-BE49-F238E27FC236}">
                  <a16:creationId xmlns:a16="http://schemas.microsoft.com/office/drawing/2014/main" xmlns="" id="{36AAEFDD-EE75-475A-8DDE-5CB279766454}"/>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62">
              <a:extLst>
                <a:ext uri="{FF2B5EF4-FFF2-40B4-BE49-F238E27FC236}">
                  <a16:creationId xmlns:a16="http://schemas.microsoft.com/office/drawing/2014/main" xmlns="" id="{3528404B-9113-4D42-9696-48436393E0A5}"/>
                </a:ext>
              </a:extLst>
            </p:cNvPr>
            <p:cNvCxnSpPr>
              <a:cxnSpLocks/>
            </p:cNvCxnSpPr>
            <p:nvPr/>
          </p:nvCxnSpPr>
          <p:spPr>
            <a:xfrm flipV="1">
              <a:off x="764245"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Rectangle 195">
              <a:extLst>
                <a:ext uri="{FF2B5EF4-FFF2-40B4-BE49-F238E27FC236}">
                  <a16:creationId xmlns:a16="http://schemas.microsoft.com/office/drawing/2014/main" xmlns="" id="{372BE529-4949-4F8D-BC79-182B7D4ABBAF}"/>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177" name="Rectangle 164">
              <a:extLst>
                <a:ext uri="{FF2B5EF4-FFF2-40B4-BE49-F238E27FC236}">
                  <a16:creationId xmlns:a16="http://schemas.microsoft.com/office/drawing/2014/main" xmlns="" id="{14768287-834E-4C8F-9270-F83010A9D533}"/>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178" name="Group 307">
              <a:extLst>
                <a:ext uri="{FF2B5EF4-FFF2-40B4-BE49-F238E27FC236}">
                  <a16:creationId xmlns:a16="http://schemas.microsoft.com/office/drawing/2014/main" xmlns="" id="{EBC3AC4C-9A3D-4027-8111-C402629AAF02}"/>
                </a:ext>
              </a:extLst>
            </p:cNvPr>
            <p:cNvGrpSpPr/>
            <p:nvPr/>
          </p:nvGrpSpPr>
          <p:grpSpPr>
            <a:xfrm>
              <a:off x="683600" y="2550280"/>
              <a:ext cx="288000" cy="756000"/>
              <a:chOff x="1321429" y="4248601"/>
              <a:chExt cx="288000" cy="975841"/>
            </a:xfrm>
          </p:grpSpPr>
          <p:cxnSp>
            <p:nvCxnSpPr>
              <p:cNvPr id="184" name="Straight Connector 308">
                <a:extLst>
                  <a:ext uri="{FF2B5EF4-FFF2-40B4-BE49-F238E27FC236}">
                    <a16:creationId xmlns:a16="http://schemas.microsoft.com/office/drawing/2014/main" xmlns="" id="{98EEC822-D6B8-4681-8A71-C1637AEF9A8B}"/>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311">
                <a:extLst>
                  <a:ext uri="{FF2B5EF4-FFF2-40B4-BE49-F238E27FC236}">
                    <a16:creationId xmlns:a16="http://schemas.microsoft.com/office/drawing/2014/main" xmlns="" id="{DE9EC2B6-BE92-44A1-A6FA-36E59A721AF8}"/>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upp 178">
              <a:extLst>
                <a:ext uri="{FF2B5EF4-FFF2-40B4-BE49-F238E27FC236}">
                  <a16:creationId xmlns:a16="http://schemas.microsoft.com/office/drawing/2014/main" xmlns="" id="{63D80557-2CB3-438C-A848-820F62590F43}"/>
                </a:ext>
              </a:extLst>
            </p:cNvPr>
            <p:cNvGrpSpPr/>
            <p:nvPr/>
          </p:nvGrpSpPr>
          <p:grpSpPr>
            <a:xfrm>
              <a:off x="216000" y="2988000"/>
              <a:ext cx="769749" cy="1105120"/>
              <a:chOff x="201851" y="3043960"/>
              <a:chExt cx="769749" cy="1105120"/>
            </a:xfrm>
          </p:grpSpPr>
          <p:sp>
            <p:nvSpPr>
              <p:cNvPr id="181" name="Rectangle 24">
                <a:extLst>
                  <a:ext uri="{FF2B5EF4-FFF2-40B4-BE49-F238E27FC236}">
                    <a16:creationId xmlns:a16="http://schemas.microsoft.com/office/drawing/2014/main" xmlns="" id="{BFC67514-3805-43A8-94AB-1D4540CAD814}"/>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7</a:t>
                </a:r>
                <a:endParaRPr lang="sv-SE" dirty="0"/>
              </a:p>
            </p:txBody>
          </p:sp>
          <p:cxnSp>
            <p:nvCxnSpPr>
              <p:cNvPr id="182" name="Straight Connector 325">
                <a:extLst>
                  <a:ext uri="{FF2B5EF4-FFF2-40B4-BE49-F238E27FC236}">
                    <a16:creationId xmlns:a16="http://schemas.microsoft.com/office/drawing/2014/main" xmlns="" id="{7D3EF3A4-BF76-44EB-83CB-6D08F5406F32}"/>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Rectangle 229">
                <a:extLst>
                  <a:ext uri="{FF2B5EF4-FFF2-40B4-BE49-F238E27FC236}">
                    <a16:creationId xmlns:a16="http://schemas.microsoft.com/office/drawing/2014/main" xmlns="" id="{3DDB2580-22EE-41BF-8269-DA072703DE68}"/>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180" name="Rectangle 226">
              <a:extLst>
                <a:ext uri="{FF2B5EF4-FFF2-40B4-BE49-F238E27FC236}">
                  <a16:creationId xmlns:a16="http://schemas.microsoft.com/office/drawing/2014/main" xmlns="" id="{7A87BE80-F408-4FE6-B4C1-471521ECF725}"/>
                </a:ext>
              </a:extLst>
            </p:cNvPr>
            <p:cNvSpPr/>
            <p:nvPr/>
          </p:nvSpPr>
          <p:spPr>
            <a:xfrm>
              <a:off x="764631" y="2190382"/>
              <a:ext cx="387222" cy="307777"/>
            </a:xfrm>
            <a:prstGeom prst="rect">
              <a:avLst/>
            </a:prstGeom>
          </p:spPr>
          <p:txBody>
            <a:bodyPr wrap="square">
              <a:spAutoFit/>
            </a:bodyPr>
            <a:lstStyle/>
            <a:p>
              <a:pPr algn="ctr"/>
              <a:r>
                <a:rPr lang="sv-SE" sz="1400" dirty="0"/>
                <a:t>p</a:t>
              </a:r>
              <a:r>
                <a:rPr lang="sv-SE" sz="1400" baseline="-25000" dirty="0"/>
                <a:t>7</a:t>
              </a:r>
              <a:endParaRPr lang="sv-SE" sz="1400" dirty="0">
                <a:solidFill>
                  <a:schemeClr val="tx1"/>
                </a:solidFill>
              </a:endParaRPr>
            </a:p>
          </p:txBody>
        </p:sp>
      </p:grpSp>
      <p:grpSp>
        <p:nvGrpSpPr>
          <p:cNvPr id="186" name="Grupp 185">
            <a:extLst>
              <a:ext uri="{FF2B5EF4-FFF2-40B4-BE49-F238E27FC236}">
                <a16:creationId xmlns:a16="http://schemas.microsoft.com/office/drawing/2014/main" xmlns="" id="{BA3FABF2-E3F4-4685-B7D2-9EDDF52C51A3}"/>
              </a:ext>
            </a:extLst>
          </p:cNvPr>
          <p:cNvGrpSpPr/>
          <p:nvPr/>
        </p:nvGrpSpPr>
        <p:grpSpPr>
          <a:xfrm>
            <a:off x="2771800" y="1844824"/>
            <a:ext cx="1152128" cy="2694826"/>
            <a:chOff x="216000" y="1398294"/>
            <a:chExt cx="1152128" cy="2694826"/>
          </a:xfrm>
        </p:grpSpPr>
        <p:cxnSp>
          <p:nvCxnSpPr>
            <p:cNvPr id="187" name="Straight Connector 11">
              <a:extLst>
                <a:ext uri="{FF2B5EF4-FFF2-40B4-BE49-F238E27FC236}">
                  <a16:creationId xmlns:a16="http://schemas.microsoft.com/office/drawing/2014/main" xmlns="" id="{FF686EAB-A7C5-4320-838D-8DFB91B75E92}"/>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2">
              <a:extLst>
                <a:ext uri="{FF2B5EF4-FFF2-40B4-BE49-F238E27FC236}">
                  <a16:creationId xmlns:a16="http://schemas.microsoft.com/office/drawing/2014/main" xmlns="" id="{1BDAEE4B-0A4E-41B1-A44F-23ED19744A03}"/>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62">
              <a:extLst>
                <a:ext uri="{FF2B5EF4-FFF2-40B4-BE49-F238E27FC236}">
                  <a16:creationId xmlns:a16="http://schemas.microsoft.com/office/drawing/2014/main" xmlns="" id="{D07D6E1D-9967-476E-B790-7253969419FB}"/>
                </a:ext>
              </a:extLst>
            </p:cNvPr>
            <p:cNvCxnSpPr>
              <a:cxnSpLocks/>
            </p:cNvCxnSpPr>
            <p:nvPr/>
          </p:nvCxnSpPr>
          <p:spPr>
            <a:xfrm flipV="1">
              <a:off x="76449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Rectangle 195">
              <a:extLst>
                <a:ext uri="{FF2B5EF4-FFF2-40B4-BE49-F238E27FC236}">
                  <a16:creationId xmlns:a16="http://schemas.microsoft.com/office/drawing/2014/main" xmlns="" id="{A4108EFF-A888-469B-96B6-ECB84A7B50FB}"/>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191" name="Rectangle 164">
              <a:extLst>
                <a:ext uri="{FF2B5EF4-FFF2-40B4-BE49-F238E27FC236}">
                  <a16:creationId xmlns:a16="http://schemas.microsoft.com/office/drawing/2014/main" xmlns="" id="{DB47C312-40B9-48D1-994D-603C6D314008}"/>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192" name="Group 307">
              <a:extLst>
                <a:ext uri="{FF2B5EF4-FFF2-40B4-BE49-F238E27FC236}">
                  <a16:creationId xmlns:a16="http://schemas.microsoft.com/office/drawing/2014/main" xmlns="" id="{C0BADF31-4E71-4C43-847C-7C0363BFEE69}"/>
                </a:ext>
              </a:extLst>
            </p:cNvPr>
            <p:cNvGrpSpPr/>
            <p:nvPr/>
          </p:nvGrpSpPr>
          <p:grpSpPr>
            <a:xfrm>
              <a:off x="683600" y="2550280"/>
              <a:ext cx="288000" cy="756000"/>
              <a:chOff x="1321429" y="4248601"/>
              <a:chExt cx="288000" cy="975841"/>
            </a:xfrm>
          </p:grpSpPr>
          <p:cxnSp>
            <p:nvCxnSpPr>
              <p:cNvPr id="198" name="Straight Connector 308">
                <a:extLst>
                  <a:ext uri="{FF2B5EF4-FFF2-40B4-BE49-F238E27FC236}">
                    <a16:creationId xmlns:a16="http://schemas.microsoft.com/office/drawing/2014/main" xmlns="" id="{EB73773B-2913-4E30-8EF9-340DFAF34ECF}"/>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311">
                <a:extLst>
                  <a:ext uri="{FF2B5EF4-FFF2-40B4-BE49-F238E27FC236}">
                    <a16:creationId xmlns:a16="http://schemas.microsoft.com/office/drawing/2014/main" xmlns="" id="{D0D3E409-60F2-4B57-9274-444FE6DA6595}"/>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upp 192">
              <a:extLst>
                <a:ext uri="{FF2B5EF4-FFF2-40B4-BE49-F238E27FC236}">
                  <a16:creationId xmlns:a16="http://schemas.microsoft.com/office/drawing/2014/main" xmlns="" id="{2AB4051C-1FBE-4B3E-BCC0-D6F82588492A}"/>
                </a:ext>
              </a:extLst>
            </p:cNvPr>
            <p:cNvGrpSpPr/>
            <p:nvPr/>
          </p:nvGrpSpPr>
          <p:grpSpPr>
            <a:xfrm>
              <a:off x="216000" y="2988000"/>
              <a:ext cx="769749" cy="1105120"/>
              <a:chOff x="201851" y="3043960"/>
              <a:chExt cx="769749" cy="1105120"/>
            </a:xfrm>
          </p:grpSpPr>
          <p:sp>
            <p:nvSpPr>
              <p:cNvPr id="195" name="Rectangle 24">
                <a:extLst>
                  <a:ext uri="{FF2B5EF4-FFF2-40B4-BE49-F238E27FC236}">
                    <a16:creationId xmlns:a16="http://schemas.microsoft.com/office/drawing/2014/main" xmlns="" id="{E656AD44-7942-41EC-A241-7034A104A02F}"/>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6</a:t>
                </a:r>
                <a:endParaRPr lang="sv-SE" dirty="0"/>
              </a:p>
            </p:txBody>
          </p:sp>
          <p:cxnSp>
            <p:nvCxnSpPr>
              <p:cNvPr id="196" name="Straight Connector 325">
                <a:extLst>
                  <a:ext uri="{FF2B5EF4-FFF2-40B4-BE49-F238E27FC236}">
                    <a16:creationId xmlns:a16="http://schemas.microsoft.com/office/drawing/2014/main" xmlns="" id="{A6E1DE95-3840-4E60-96D5-F104B84897D8}"/>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229">
                <a:extLst>
                  <a:ext uri="{FF2B5EF4-FFF2-40B4-BE49-F238E27FC236}">
                    <a16:creationId xmlns:a16="http://schemas.microsoft.com/office/drawing/2014/main" xmlns="" id="{E30B585E-FF59-4803-8C98-58557ED54897}"/>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194" name="Rectangle 226">
              <a:extLst>
                <a:ext uri="{FF2B5EF4-FFF2-40B4-BE49-F238E27FC236}">
                  <a16:creationId xmlns:a16="http://schemas.microsoft.com/office/drawing/2014/main" xmlns="" id="{90637933-9C87-4A77-8A1D-6AA0B77994F4}"/>
                </a:ext>
              </a:extLst>
            </p:cNvPr>
            <p:cNvSpPr/>
            <p:nvPr/>
          </p:nvSpPr>
          <p:spPr>
            <a:xfrm>
              <a:off x="764882" y="2190382"/>
              <a:ext cx="387222" cy="307777"/>
            </a:xfrm>
            <a:prstGeom prst="rect">
              <a:avLst/>
            </a:prstGeom>
          </p:spPr>
          <p:txBody>
            <a:bodyPr wrap="square">
              <a:spAutoFit/>
            </a:bodyPr>
            <a:lstStyle/>
            <a:p>
              <a:pPr algn="ctr"/>
              <a:r>
                <a:rPr lang="sv-SE" sz="1400" dirty="0"/>
                <a:t>p</a:t>
              </a:r>
              <a:r>
                <a:rPr lang="sv-SE" sz="1400" baseline="-25000" dirty="0"/>
                <a:t>6</a:t>
              </a:r>
              <a:endParaRPr lang="sv-SE" sz="1400" dirty="0">
                <a:solidFill>
                  <a:schemeClr val="tx1"/>
                </a:solidFill>
              </a:endParaRPr>
            </a:p>
          </p:txBody>
        </p:sp>
      </p:grpSp>
      <p:grpSp>
        <p:nvGrpSpPr>
          <p:cNvPr id="200" name="Grupp 199">
            <a:extLst>
              <a:ext uri="{FF2B5EF4-FFF2-40B4-BE49-F238E27FC236}">
                <a16:creationId xmlns:a16="http://schemas.microsoft.com/office/drawing/2014/main" xmlns="" id="{276FBB4A-A2BD-4F0D-8752-E63F5E97BFC0}"/>
              </a:ext>
            </a:extLst>
          </p:cNvPr>
          <p:cNvGrpSpPr/>
          <p:nvPr/>
        </p:nvGrpSpPr>
        <p:grpSpPr>
          <a:xfrm>
            <a:off x="3729992" y="1844824"/>
            <a:ext cx="1202048" cy="2694826"/>
            <a:chOff x="216000" y="1398294"/>
            <a:chExt cx="1202048" cy="2694826"/>
          </a:xfrm>
        </p:grpSpPr>
        <p:cxnSp>
          <p:nvCxnSpPr>
            <p:cNvPr id="201" name="Straight Connector 11">
              <a:extLst>
                <a:ext uri="{FF2B5EF4-FFF2-40B4-BE49-F238E27FC236}">
                  <a16:creationId xmlns:a16="http://schemas.microsoft.com/office/drawing/2014/main" xmlns="" id="{82C09814-1801-4268-889A-59BE069D9288}"/>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12">
              <a:extLst>
                <a:ext uri="{FF2B5EF4-FFF2-40B4-BE49-F238E27FC236}">
                  <a16:creationId xmlns:a16="http://schemas.microsoft.com/office/drawing/2014/main" xmlns="" id="{FB81078A-FDD5-4529-9C4E-CE44D370B829}"/>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162">
              <a:extLst>
                <a:ext uri="{FF2B5EF4-FFF2-40B4-BE49-F238E27FC236}">
                  <a16:creationId xmlns:a16="http://schemas.microsoft.com/office/drawing/2014/main" xmlns="" id="{A363158B-3016-47B1-841B-C7A075DD78E9}"/>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Rectangle 195">
              <a:extLst>
                <a:ext uri="{FF2B5EF4-FFF2-40B4-BE49-F238E27FC236}">
                  <a16:creationId xmlns:a16="http://schemas.microsoft.com/office/drawing/2014/main" xmlns="" id="{EC3844B7-390E-4B5A-9CAF-8879765A6138}"/>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205" name="Rectangle 164">
              <a:extLst>
                <a:ext uri="{FF2B5EF4-FFF2-40B4-BE49-F238E27FC236}">
                  <a16:creationId xmlns:a16="http://schemas.microsoft.com/office/drawing/2014/main" xmlns="" id="{3161A797-B48F-4E7A-87B6-B9D7C1CF8DFC}"/>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206" name="Group 307">
              <a:extLst>
                <a:ext uri="{FF2B5EF4-FFF2-40B4-BE49-F238E27FC236}">
                  <a16:creationId xmlns:a16="http://schemas.microsoft.com/office/drawing/2014/main" xmlns="" id="{141AE7C8-C84D-470D-A313-31CD48B3B316}"/>
                </a:ext>
              </a:extLst>
            </p:cNvPr>
            <p:cNvGrpSpPr/>
            <p:nvPr/>
          </p:nvGrpSpPr>
          <p:grpSpPr>
            <a:xfrm>
              <a:off x="683600" y="2550280"/>
              <a:ext cx="288000" cy="756000"/>
              <a:chOff x="1321429" y="4248601"/>
              <a:chExt cx="288000" cy="975841"/>
            </a:xfrm>
          </p:grpSpPr>
          <p:cxnSp>
            <p:nvCxnSpPr>
              <p:cNvPr id="212" name="Straight Connector 308">
                <a:extLst>
                  <a:ext uri="{FF2B5EF4-FFF2-40B4-BE49-F238E27FC236}">
                    <a16:creationId xmlns:a16="http://schemas.microsoft.com/office/drawing/2014/main" xmlns="" id="{04777E16-B70F-47AD-984D-E96382E483B4}"/>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311">
                <a:extLst>
                  <a:ext uri="{FF2B5EF4-FFF2-40B4-BE49-F238E27FC236}">
                    <a16:creationId xmlns:a16="http://schemas.microsoft.com/office/drawing/2014/main" xmlns="" id="{CF755EB9-68B7-4581-816A-425963B06D6E}"/>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7" name="Grupp 206">
              <a:extLst>
                <a:ext uri="{FF2B5EF4-FFF2-40B4-BE49-F238E27FC236}">
                  <a16:creationId xmlns:a16="http://schemas.microsoft.com/office/drawing/2014/main" xmlns="" id="{0726AF16-179C-47E0-B9C6-8A442A4E49A2}"/>
                </a:ext>
              </a:extLst>
            </p:cNvPr>
            <p:cNvGrpSpPr/>
            <p:nvPr/>
          </p:nvGrpSpPr>
          <p:grpSpPr>
            <a:xfrm>
              <a:off x="216000" y="2988000"/>
              <a:ext cx="769749" cy="1105120"/>
              <a:chOff x="201851" y="3043960"/>
              <a:chExt cx="769749" cy="1105120"/>
            </a:xfrm>
          </p:grpSpPr>
          <p:sp>
            <p:nvSpPr>
              <p:cNvPr id="209" name="Rectangle 24">
                <a:extLst>
                  <a:ext uri="{FF2B5EF4-FFF2-40B4-BE49-F238E27FC236}">
                    <a16:creationId xmlns:a16="http://schemas.microsoft.com/office/drawing/2014/main" xmlns="" id="{8E4C4A9A-EFED-4117-8EC6-0D81528A42CE}"/>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5</a:t>
                </a:r>
                <a:endParaRPr lang="sv-SE" dirty="0"/>
              </a:p>
            </p:txBody>
          </p:sp>
          <p:cxnSp>
            <p:nvCxnSpPr>
              <p:cNvPr id="210" name="Straight Connector 325">
                <a:extLst>
                  <a:ext uri="{FF2B5EF4-FFF2-40B4-BE49-F238E27FC236}">
                    <a16:creationId xmlns:a16="http://schemas.microsoft.com/office/drawing/2014/main" xmlns="" id="{E48EE010-FBB1-40DA-BF11-A256DC4EA8B5}"/>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Rectangle 229">
                <a:extLst>
                  <a:ext uri="{FF2B5EF4-FFF2-40B4-BE49-F238E27FC236}">
                    <a16:creationId xmlns:a16="http://schemas.microsoft.com/office/drawing/2014/main" xmlns="" id="{2290B1EC-C4F4-40FF-8918-7B39D32112C2}"/>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08" name="Rectangle 226">
              <a:extLst>
                <a:ext uri="{FF2B5EF4-FFF2-40B4-BE49-F238E27FC236}">
                  <a16:creationId xmlns:a16="http://schemas.microsoft.com/office/drawing/2014/main" xmlns="" id="{46D2A7A0-42E0-4B34-AF68-A1A03F1DF22B}"/>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5</a:t>
              </a:r>
              <a:endParaRPr lang="sv-SE" sz="1400" dirty="0">
                <a:solidFill>
                  <a:schemeClr val="tx1"/>
                </a:solidFill>
              </a:endParaRPr>
            </a:p>
          </p:txBody>
        </p:sp>
      </p:grpSp>
      <p:grpSp>
        <p:nvGrpSpPr>
          <p:cNvPr id="214" name="Grupp 213">
            <a:extLst>
              <a:ext uri="{FF2B5EF4-FFF2-40B4-BE49-F238E27FC236}">
                <a16:creationId xmlns:a16="http://schemas.microsoft.com/office/drawing/2014/main" xmlns="" id="{B941BACD-6D2B-4478-8532-D8C36E7D15E5}"/>
              </a:ext>
            </a:extLst>
          </p:cNvPr>
          <p:cNvGrpSpPr/>
          <p:nvPr/>
        </p:nvGrpSpPr>
        <p:grpSpPr>
          <a:xfrm>
            <a:off x="4666096" y="1844824"/>
            <a:ext cx="1202048" cy="2694826"/>
            <a:chOff x="216000" y="1398294"/>
            <a:chExt cx="1202048" cy="2694826"/>
          </a:xfrm>
        </p:grpSpPr>
        <p:cxnSp>
          <p:nvCxnSpPr>
            <p:cNvPr id="215" name="Straight Connector 11">
              <a:extLst>
                <a:ext uri="{FF2B5EF4-FFF2-40B4-BE49-F238E27FC236}">
                  <a16:creationId xmlns:a16="http://schemas.microsoft.com/office/drawing/2014/main" xmlns="" id="{F5D9B2C2-850F-4167-93E7-CC931E0A4FA8}"/>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12">
              <a:extLst>
                <a:ext uri="{FF2B5EF4-FFF2-40B4-BE49-F238E27FC236}">
                  <a16:creationId xmlns:a16="http://schemas.microsoft.com/office/drawing/2014/main" xmlns="" id="{760FC10D-F2AA-4F8E-894F-6E593A964431}"/>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162">
              <a:extLst>
                <a:ext uri="{FF2B5EF4-FFF2-40B4-BE49-F238E27FC236}">
                  <a16:creationId xmlns:a16="http://schemas.microsoft.com/office/drawing/2014/main" xmlns="" id="{A3962262-5ABB-47FB-A610-8A786BB06B96}"/>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Rectangle 195">
              <a:extLst>
                <a:ext uri="{FF2B5EF4-FFF2-40B4-BE49-F238E27FC236}">
                  <a16:creationId xmlns:a16="http://schemas.microsoft.com/office/drawing/2014/main" xmlns="" id="{B120E72A-E573-461E-86CC-B6CAA136DF31}"/>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219" name="Rectangle 164">
              <a:extLst>
                <a:ext uri="{FF2B5EF4-FFF2-40B4-BE49-F238E27FC236}">
                  <a16:creationId xmlns:a16="http://schemas.microsoft.com/office/drawing/2014/main" xmlns="" id="{6E09022B-C6E8-488C-A7E2-863AB04815BA}"/>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220" name="Group 307">
              <a:extLst>
                <a:ext uri="{FF2B5EF4-FFF2-40B4-BE49-F238E27FC236}">
                  <a16:creationId xmlns:a16="http://schemas.microsoft.com/office/drawing/2014/main" xmlns="" id="{F4B7EDD7-3803-4C1F-9CC5-DD7FC4ED06B5}"/>
                </a:ext>
              </a:extLst>
            </p:cNvPr>
            <p:cNvGrpSpPr/>
            <p:nvPr/>
          </p:nvGrpSpPr>
          <p:grpSpPr>
            <a:xfrm>
              <a:off x="683600" y="2550280"/>
              <a:ext cx="288000" cy="756000"/>
              <a:chOff x="1321429" y="4248601"/>
              <a:chExt cx="288000" cy="975841"/>
            </a:xfrm>
          </p:grpSpPr>
          <p:cxnSp>
            <p:nvCxnSpPr>
              <p:cNvPr id="226" name="Straight Connector 308">
                <a:extLst>
                  <a:ext uri="{FF2B5EF4-FFF2-40B4-BE49-F238E27FC236}">
                    <a16:creationId xmlns:a16="http://schemas.microsoft.com/office/drawing/2014/main" xmlns="" id="{8FAB531B-B1F6-416A-A3F2-5FF598714446}"/>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311">
                <a:extLst>
                  <a:ext uri="{FF2B5EF4-FFF2-40B4-BE49-F238E27FC236}">
                    <a16:creationId xmlns:a16="http://schemas.microsoft.com/office/drawing/2014/main" xmlns="" id="{7DD355E8-C994-45EA-A7F4-03A0395CF78D}"/>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 name="Grupp 220">
              <a:extLst>
                <a:ext uri="{FF2B5EF4-FFF2-40B4-BE49-F238E27FC236}">
                  <a16:creationId xmlns:a16="http://schemas.microsoft.com/office/drawing/2014/main" xmlns="" id="{BF0CF1CA-2013-47C6-BBDC-E46139826D57}"/>
                </a:ext>
              </a:extLst>
            </p:cNvPr>
            <p:cNvGrpSpPr/>
            <p:nvPr/>
          </p:nvGrpSpPr>
          <p:grpSpPr>
            <a:xfrm>
              <a:off x="216000" y="2988000"/>
              <a:ext cx="769749" cy="1105120"/>
              <a:chOff x="201851" y="3043960"/>
              <a:chExt cx="769749" cy="1105120"/>
            </a:xfrm>
          </p:grpSpPr>
          <p:sp>
            <p:nvSpPr>
              <p:cNvPr id="223" name="Rectangle 24">
                <a:extLst>
                  <a:ext uri="{FF2B5EF4-FFF2-40B4-BE49-F238E27FC236}">
                    <a16:creationId xmlns:a16="http://schemas.microsoft.com/office/drawing/2014/main" xmlns="" id="{077F780C-17D5-46D7-82D1-CCCA85A641A8}"/>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4</a:t>
                </a:r>
                <a:endParaRPr lang="sv-SE" dirty="0"/>
              </a:p>
            </p:txBody>
          </p:sp>
          <p:cxnSp>
            <p:nvCxnSpPr>
              <p:cNvPr id="224" name="Straight Connector 325">
                <a:extLst>
                  <a:ext uri="{FF2B5EF4-FFF2-40B4-BE49-F238E27FC236}">
                    <a16:creationId xmlns:a16="http://schemas.microsoft.com/office/drawing/2014/main" xmlns="" id="{ECC72A94-EC1B-413F-95AB-618162923471}"/>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9">
                <a:extLst>
                  <a:ext uri="{FF2B5EF4-FFF2-40B4-BE49-F238E27FC236}">
                    <a16:creationId xmlns:a16="http://schemas.microsoft.com/office/drawing/2014/main" xmlns="" id="{A707C052-F34C-4794-B598-C4F22EA36EF1}"/>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22" name="Rectangle 226">
              <a:extLst>
                <a:ext uri="{FF2B5EF4-FFF2-40B4-BE49-F238E27FC236}">
                  <a16:creationId xmlns:a16="http://schemas.microsoft.com/office/drawing/2014/main" xmlns="" id="{89B2A702-101F-478F-A3BB-C78D8865CD4F}"/>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4</a:t>
              </a:r>
              <a:endParaRPr lang="sv-SE" sz="1400" dirty="0">
                <a:solidFill>
                  <a:schemeClr val="tx1"/>
                </a:solidFill>
              </a:endParaRPr>
            </a:p>
          </p:txBody>
        </p:sp>
      </p:grpSp>
      <p:grpSp>
        <p:nvGrpSpPr>
          <p:cNvPr id="228" name="Grupp 227">
            <a:extLst>
              <a:ext uri="{FF2B5EF4-FFF2-40B4-BE49-F238E27FC236}">
                <a16:creationId xmlns:a16="http://schemas.microsoft.com/office/drawing/2014/main" xmlns="" id="{81C40519-6C95-4097-BA5B-451E77791AF1}"/>
              </a:ext>
            </a:extLst>
          </p:cNvPr>
          <p:cNvGrpSpPr/>
          <p:nvPr/>
        </p:nvGrpSpPr>
        <p:grpSpPr>
          <a:xfrm>
            <a:off x="5602200" y="1844824"/>
            <a:ext cx="1202048" cy="2694826"/>
            <a:chOff x="216000" y="1398294"/>
            <a:chExt cx="1202048" cy="2694826"/>
          </a:xfrm>
        </p:grpSpPr>
        <p:cxnSp>
          <p:nvCxnSpPr>
            <p:cNvPr id="229" name="Straight Connector 11">
              <a:extLst>
                <a:ext uri="{FF2B5EF4-FFF2-40B4-BE49-F238E27FC236}">
                  <a16:creationId xmlns:a16="http://schemas.microsoft.com/office/drawing/2014/main" xmlns="" id="{A30D889C-B6F5-467A-9B94-E3B53F1C368C}"/>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12">
              <a:extLst>
                <a:ext uri="{FF2B5EF4-FFF2-40B4-BE49-F238E27FC236}">
                  <a16:creationId xmlns:a16="http://schemas.microsoft.com/office/drawing/2014/main" xmlns="" id="{A3F60B32-3E2D-418C-9738-AE7154613592}"/>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162">
              <a:extLst>
                <a:ext uri="{FF2B5EF4-FFF2-40B4-BE49-F238E27FC236}">
                  <a16:creationId xmlns:a16="http://schemas.microsoft.com/office/drawing/2014/main" xmlns="" id="{E2D49F29-60AF-42A7-B107-5BCF069681D8}"/>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Rectangle 195">
              <a:extLst>
                <a:ext uri="{FF2B5EF4-FFF2-40B4-BE49-F238E27FC236}">
                  <a16:creationId xmlns:a16="http://schemas.microsoft.com/office/drawing/2014/main" xmlns="" id="{C612AFFE-BA84-49C4-B460-AA8E7EAEDD40}"/>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233" name="Rectangle 164">
              <a:extLst>
                <a:ext uri="{FF2B5EF4-FFF2-40B4-BE49-F238E27FC236}">
                  <a16:creationId xmlns:a16="http://schemas.microsoft.com/office/drawing/2014/main" xmlns="" id="{7A1492CA-B014-48A0-BC2B-72BDA8DF1899}"/>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234" name="Group 307">
              <a:extLst>
                <a:ext uri="{FF2B5EF4-FFF2-40B4-BE49-F238E27FC236}">
                  <a16:creationId xmlns:a16="http://schemas.microsoft.com/office/drawing/2014/main" xmlns="" id="{FE327ADF-0A28-467C-8C52-927D05AC7110}"/>
                </a:ext>
              </a:extLst>
            </p:cNvPr>
            <p:cNvGrpSpPr/>
            <p:nvPr/>
          </p:nvGrpSpPr>
          <p:grpSpPr>
            <a:xfrm>
              <a:off x="683600" y="2550280"/>
              <a:ext cx="288000" cy="756000"/>
              <a:chOff x="1321429" y="4248601"/>
              <a:chExt cx="288000" cy="975841"/>
            </a:xfrm>
          </p:grpSpPr>
          <p:cxnSp>
            <p:nvCxnSpPr>
              <p:cNvPr id="240" name="Straight Connector 308">
                <a:extLst>
                  <a:ext uri="{FF2B5EF4-FFF2-40B4-BE49-F238E27FC236}">
                    <a16:creationId xmlns:a16="http://schemas.microsoft.com/office/drawing/2014/main" xmlns="" id="{C66A7AFD-6478-403F-B81B-22D7315E03CF}"/>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311">
                <a:extLst>
                  <a:ext uri="{FF2B5EF4-FFF2-40B4-BE49-F238E27FC236}">
                    <a16:creationId xmlns:a16="http://schemas.microsoft.com/office/drawing/2014/main" xmlns="" id="{B8271ADC-1AF6-4D0B-8313-2D3C5C95CFDC}"/>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5" name="Grupp 234">
              <a:extLst>
                <a:ext uri="{FF2B5EF4-FFF2-40B4-BE49-F238E27FC236}">
                  <a16:creationId xmlns:a16="http://schemas.microsoft.com/office/drawing/2014/main" xmlns="" id="{18C785D7-3312-4CF1-B18E-A5C4D0273B4A}"/>
                </a:ext>
              </a:extLst>
            </p:cNvPr>
            <p:cNvGrpSpPr/>
            <p:nvPr/>
          </p:nvGrpSpPr>
          <p:grpSpPr>
            <a:xfrm>
              <a:off x="216000" y="2988000"/>
              <a:ext cx="769749" cy="1105120"/>
              <a:chOff x="201851" y="3043960"/>
              <a:chExt cx="769749" cy="1105120"/>
            </a:xfrm>
          </p:grpSpPr>
          <p:sp>
            <p:nvSpPr>
              <p:cNvPr id="237" name="Rectangle 24">
                <a:extLst>
                  <a:ext uri="{FF2B5EF4-FFF2-40B4-BE49-F238E27FC236}">
                    <a16:creationId xmlns:a16="http://schemas.microsoft.com/office/drawing/2014/main" xmlns="" id="{D6010961-5B5E-4A6B-A96D-A9ADCC713F7F}"/>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3</a:t>
                </a:r>
                <a:endParaRPr lang="sv-SE" dirty="0"/>
              </a:p>
            </p:txBody>
          </p:sp>
          <p:cxnSp>
            <p:nvCxnSpPr>
              <p:cNvPr id="238" name="Straight Connector 325">
                <a:extLst>
                  <a:ext uri="{FF2B5EF4-FFF2-40B4-BE49-F238E27FC236}">
                    <a16:creationId xmlns:a16="http://schemas.microsoft.com/office/drawing/2014/main" xmlns="" id="{7C5B0B02-C62A-4517-BE8B-B5CA65F854C4}"/>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Rectangle 229">
                <a:extLst>
                  <a:ext uri="{FF2B5EF4-FFF2-40B4-BE49-F238E27FC236}">
                    <a16:creationId xmlns:a16="http://schemas.microsoft.com/office/drawing/2014/main" xmlns="" id="{F96D0FBB-1094-4CC2-B9E1-AAFEAFC03537}"/>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36" name="Rectangle 226">
              <a:extLst>
                <a:ext uri="{FF2B5EF4-FFF2-40B4-BE49-F238E27FC236}">
                  <a16:creationId xmlns:a16="http://schemas.microsoft.com/office/drawing/2014/main" xmlns="" id="{48F7E35D-3E4E-41D3-9DCF-B5A1C700BB4C}"/>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3</a:t>
              </a:r>
              <a:endParaRPr lang="sv-SE" sz="1400" dirty="0">
                <a:solidFill>
                  <a:schemeClr val="tx1"/>
                </a:solidFill>
              </a:endParaRPr>
            </a:p>
          </p:txBody>
        </p:sp>
      </p:grpSp>
      <p:grpSp>
        <p:nvGrpSpPr>
          <p:cNvPr id="242" name="Grupp 241">
            <a:extLst>
              <a:ext uri="{FF2B5EF4-FFF2-40B4-BE49-F238E27FC236}">
                <a16:creationId xmlns:a16="http://schemas.microsoft.com/office/drawing/2014/main" xmlns="" id="{53529945-3FA2-49BC-ACD6-E5B051C0E900}"/>
              </a:ext>
            </a:extLst>
          </p:cNvPr>
          <p:cNvGrpSpPr/>
          <p:nvPr/>
        </p:nvGrpSpPr>
        <p:grpSpPr>
          <a:xfrm>
            <a:off x="6538304" y="1844824"/>
            <a:ext cx="1202048" cy="2694826"/>
            <a:chOff x="216000" y="1398294"/>
            <a:chExt cx="1202048" cy="2694826"/>
          </a:xfrm>
        </p:grpSpPr>
        <p:cxnSp>
          <p:nvCxnSpPr>
            <p:cNvPr id="243" name="Straight Connector 11">
              <a:extLst>
                <a:ext uri="{FF2B5EF4-FFF2-40B4-BE49-F238E27FC236}">
                  <a16:creationId xmlns:a16="http://schemas.microsoft.com/office/drawing/2014/main" xmlns="" id="{F339A793-3FDC-4436-BF56-708F89B5E1FD}"/>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12">
              <a:extLst>
                <a:ext uri="{FF2B5EF4-FFF2-40B4-BE49-F238E27FC236}">
                  <a16:creationId xmlns:a16="http://schemas.microsoft.com/office/drawing/2014/main" xmlns="" id="{8CD468E5-F54D-46A7-A840-90288C57AF4B}"/>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162">
              <a:extLst>
                <a:ext uri="{FF2B5EF4-FFF2-40B4-BE49-F238E27FC236}">
                  <a16:creationId xmlns:a16="http://schemas.microsoft.com/office/drawing/2014/main" xmlns="" id="{53BD63C8-6A49-4E39-8E90-ACA55A00EB78}"/>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ctangle 195">
              <a:extLst>
                <a:ext uri="{FF2B5EF4-FFF2-40B4-BE49-F238E27FC236}">
                  <a16:creationId xmlns:a16="http://schemas.microsoft.com/office/drawing/2014/main" xmlns="" id="{B8D86CD5-CCA3-4753-BA35-E9A49BCD3537}"/>
                </a:ext>
              </a:extLst>
            </p:cNvPr>
            <p:cNvSpPr/>
            <p:nvPr/>
          </p:nvSpPr>
          <p:spPr>
            <a:xfrm>
              <a:off x="337928"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247" name="Rectangle 164">
              <a:extLst>
                <a:ext uri="{FF2B5EF4-FFF2-40B4-BE49-F238E27FC236}">
                  <a16:creationId xmlns:a16="http://schemas.microsoft.com/office/drawing/2014/main" xmlns="" id="{AE24DFE9-E41A-4811-883B-117C4AD103B4}"/>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248" name="Group 307">
              <a:extLst>
                <a:ext uri="{FF2B5EF4-FFF2-40B4-BE49-F238E27FC236}">
                  <a16:creationId xmlns:a16="http://schemas.microsoft.com/office/drawing/2014/main" xmlns="" id="{F7D28A2B-2416-422D-951A-B4A8309704A8}"/>
                </a:ext>
              </a:extLst>
            </p:cNvPr>
            <p:cNvGrpSpPr/>
            <p:nvPr/>
          </p:nvGrpSpPr>
          <p:grpSpPr>
            <a:xfrm>
              <a:off x="683600" y="2550280"/>
              <a:ext cx="288000" cy="756000"/>
              <a:chOff x="1321429" y="4248601"/>
              <a:chExt cx="288000" cy="975841"/>
            </a:xfrm>
          </p:grpSpPr>
          <p:cxnSp>
            <p:nvCxnSpPr>
              <p:cNvPr id="254" name="Straight Connector 308">
                <a:extLst>
                  <a:ext uri="{FF2B5EF4-FFF2-40B4-BE49-F238E27FC236}">
                    <a16:creationId xmlns:a16="http://schemas.microsoft.com/office/drawing/2014/main" xmlns="" id="{5F23920B-6A76-48B2-802E-03854F409BB0}"/>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311">
                <a:extLst>
                  <a:ext uri="{FF2B5EF4-FFF2-40B4-BE49-F238E27FC236}">
                    <a16:creationId xmlns:a16="http://schemas.microsoft.com/office/drawing/2014/main" xmlns="" id="{2A56A390-87F4-45B0-8EB5-F976B2DD433C}"/>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9" name="Grupp 248">
              <a:extLst>
                <a:ext uri="{FF2B5EF4-FFF2-40B4-BE49-F238E27FC236}">
                  <a16:creationId xmlns:a16="http://schemas.microsoft.com/office/drawing/2014/main" xmlns="" id="{0D318D4C-CFB5-421E-9895-D49DBAA89927}"/>
                </a:ext>
              </a:extLst>
            </p:cNvPr>
            <p:cNvGrpSpPr/>
            <p:nvPr/>
          </p:nvGrpSpPr>
          <p:grpSpPr>
            <a:xfrm>
              <a:off x="216000" y="2988000"/>
              <a:ext cx="769749" cy="1105120"/>
              <a:chOff x="201851" y="3043960"/>
              <a:chExt cx="769749" cy="1105120"/>
            </a:xfrm>
          </p:grpSpPr>
          <p:sp>
            <p:nvSpPr>
              <p:cNvPr id="251" name="Rectangle 24">
                <a:extLst>
                  <a:ext uri="{FF2B5EF4-FFF2-40B4-BE49-F238E27FC236}">
                    <a16:creationId xmlns:a16="http://schemas.microsoft.com/office/drawing/2014/main" xmlns="" id="{BE4165A8-9D27-4323-B674-FDDE9CF0612F}"/>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2</a:t>
                </a:r>
                <a:endParaRPr lang="sv-SE" dirty="0"/>
              </a:p>
            </p:txBody>
          </p:sp>
          <p:cxnSp>
            <p:nvCxnSpPr>
              <p:cNvPr id="252" name="Straight Connector 325">
                <a:extLst>
                  <a:ext uri="{FF2B5EF4-FFF2-40B4-BE49-F238E27FC236}">
                    <a16:creationId xmlns:a16="http://schemas.microsoft.com/office/drawing/2014/main" xmlns="" id="{5A324923-5F2F-4E7D-9C88-2439B2B1C1C1}"/>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Rectangle 229">
                <a:extLst>
                  <a:ext uri="{FF2B5EF4-FFF2-40B4-BE49-F238E27FC236}">
                    <a16:creationId xmlns:a16="http://schemas.microsoft.com/office/drawing/2014/main" xmlns="" id="{3DD6B274-DBCE-4D2A-81F4-EF0337B099FC}"/>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50" name="Rectangle 226">
              <a:extLst>
                <a:ext uri="{FF2B5EF4-FFF2-40B4-BE49-F238E27FC236}">
                  <a16:creationId xmlns:a16="http://schemas.microsoft.com/office/drawing/2014/main" xmlns="" id="{542EC84B-A054-4CA5-AF32-3E78C807DC86}"/>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2</a:t>
              </a:r>
              <a:endParaRPr lang="sv-SE" sz="1400" dirty="0">
                <a:solidFill>
                  <a:schemeClr val="tx1"/>
                </a:solidFill>
              </a:endParaRPr>
            </a:p>
          </p:txBody>
        </p:sp>
      </p:grpSp>
      <p:grpSp>
        <p:nvGrpSpPr>
          <p:cNvPr id="256" name="Grupp 255">
            <a:extLst>
              <a:ext uri="{FF2B5EF4-FFF2-40B4-BE49-F238E27FC236}">
                <a16:creationId xmlns:a16="http://schemas.microsoft.com/office/drawing/2014/main" xmlns="" id="{F8CA1AE0-0C61-4D75-AC79-C0A61B14B404}"/>
              </a:ext>
            </a:extLst>
          </p:cNvPr>
          <p:cNvGrpSpPr/>
          <p:nvPr/>
        </p:nvGrpSpPr>
        <p:grpSpPr>
          <a:xfrm>
            <a:off x="7474408" y="1844824"/>
            <a:ext cx="986024" cy="2694826"/>
            <a:chOff x="216000" y="1398294"/>
            <a:chExt cx="986024" cy="2694826"/>
          </a:xfrm>
        </p:grpSpPr>
        <p:cxnSp>
          <p:nvCxnSpPr>
            <p:cNvPr id="257" name="Straight Connector 11">
              <a:extLst>
                <a:ext uri="{FF2B5EF4-FFF2-40B4-BE49-F238E27FC236}">
                  <a16:creationId xmlns:a16="http://schemas.microsoft.com/office/drawing/2014/main" xmlns="" id="{33E18115-7E19-40F9-B2D4-3233846AD34E}"/>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12">
              <a:extLst>
                <a:ext uri="{FF2B5EF4-FFF2-40B4-BE49-F238E27FC236}">
                  <a16:creationId xmlns:a16="http://schemas.microsoft.com/office/drawing/2014/main" xmlns="" id="{B0C5E67A-AA43-4577-9FBB-E8AD39B3A734}"/>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162">
              <a:extLst>
                <a:ext uri="{FF2B5EF4-FFF2-40B4-BE49-F238E27FC236}">
                  <a16:creationId xmlns:a16="http://schemas.microsoft.com/office/drawing/2014/main" xmlns="" id="{68A66E96-AEDA-4687-8851-69F3AE252346}"/>
                </a:ext>
              </a:extLst>
            </p:cNvPr>
            <p:cNvCxnSpPr>
              <a:cxnSpLocks/>
            </p:cNvCxnSpPr>
            <p:nvPr/>
          </p:nvCxnSpPr>
          <p:spPr>
            <a:xfrm flipV="1">
              <a:off x="598392"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Rectangle 195">
              <a:extLst>
                <a:ext uri="{FF2B5EF4-FFF2-40B4-BE49-F238E27FC236}">
                  <a16:creationId xmlns:a16="http://schemas.microsoft.com/office/drawing/2014/main" xmlns="" id="{78F3C9BA-9262-4E1D-87EF-0DDFE818A38A}"/>
                </a:ext>
              </a:extLst>
            </p:cNvPr>
            <p:cNvSpPr/>
            <p:nvPr/>
          </p:nvSpPr>
          <p:spPr>
            <a:xfrm>
              <a:off x="337928"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261" name="Rectangle 164">
              <a:extLst>
                <a:ext uri="{FF2B5EF4-FFF2-40B4-BE49-F238E27FC236}">
                  <a16:creationId xmlns:a16="http://schemas.microsoft.com/office/drawing/2014/main" xmlns="" id="{8A99FB6A-8192-4BDA-AFAE-8ED60D363CDF}"/>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262" name="Group 307">
              <a:extLst>
                <a:ext uri="{FF2B5EF4-FFF2-40B4-BE49-F238E27FC236}">
                  <a16:creationId xmlns:a16="http://schemas.microsoft.com/office/drawing/2014/main" xmlns="" id="{9713D3F6-51EC-4573-A714-12ED3490583F}"/>
                </a:ext>
              </a:extLst>
            </p:cNvPr>
            <p:cNvGrpSpPr/>
            <p:nvPr/>
          </p:nvGrpSpPr>
          <p:grpSpPr>
            <a:xfrm>
              <a:off x="683600" y="2550280"/>
              <a:ext cx="288000" cy="756000"/>
              <a:chOff x="1321429" y="4248601"/>
              <a:chExt cx="288000" cy="975841"/>
            </a:xfrm>
          </p:grpSpPr>
          <p:cxnSp>
            <p:nvCxnSpPr>
              <p:cNvPr id="268" name="Straight Connector 308">
                <a:extLst>
                  <a:ext uri="{FF2B5EF4-FFF2-40B4-BE49-F238E27FC236}">
                    <a16:creationId xmlns:a16="http://schemas.microsoft.com/office/drawing/2014/main" xmlns="" id="{C61266AC-E867-47D7-8341-196D6AFFCF4C}"/>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311">
                <a:extLst>
                  <a:ext uri="{FF2B5EF4-FFF2-40B4-BE49-F238E27FC236}">
                    <a16:creationId xmlns:a16="http://schemas.microsoft.com/office/drawing/2014/main" xmlns="" id="{9FDBB2BD-8DFE-40CD-A23B-0ECB5922BE12}"/>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3" name="Grupp 262">
              <a:extLst>
                <a:ext uri="{FF2B5EF4-FFF2-40B4-BE49-F238E27FC236}">
                  <a16:creationId xmlns:a16="http://schemas.microsoft.com/office/drawing/2014/main" xmlns="" id="{3FE12D39-0701-4B5B-9E01-0847A5AFADDF}"/>
                </a:ext>
              </a:extLst>
            </p:cNvPr>
            <p:cNvGrpSpPr/>
            <p:nvPr/>
          </p:nvGrpSpPr>
          <p:grpSpPr>
            <a:xfrm>
              <a:off x="216000" y="2988000"/>
              <a:ext cx="769749" cy="1105120"/>
              <a:chOff x="201851" y="3043960"/>
              <a:chExt cx="769749" cy="1105120"/>
            </a:xfrm>
          </p:grpSpPr>
          <p:sp>
            <p:nvSpPr>
              <p:cNvPr id="265" name="Rectangle 24">
                <a:extLst>
                  <a:ext uri="{FF2B5EF4-FFF2-40B4-BE49-F238E27FC236}">
                    <a16:creationId xmlns:a16="http://schemas.microsoft.com/office/drawing/2014/main" xmlns="" id="{A553CE6D-2FA7-4859-8F0B-E7379B80C623}"/>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1</a:t>
                </a:r>
                <a:endParaRPr lang="sv-SE" dirty="0"/>
              </a:p>
            </p:txBody>
          </p:sp>
          <p:cxnSp>
            <p:nvCxnSpPr>
              <p:cNvPr id="266" name="Straight Connector 325">
                <a:extLst>
                  <a:ext uri="{FF2B5EF4-FFF2-40B4-BE49-F238E27FC236}">
                    <a16:creationId xmlns:a16="http://schemas.microsoft.com/office/drawing/2014/main" xmlns="" id="{12F0925F-283A-4718-8C0E-D1AE8A3D6A78}"/>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Rectangle 229">
                <a:extLst>
                  <a:ext uri="{FF2B5EF4-FFF2-40B4-BE49-F238E27FC236}">
                    <a16:creationId xmlns:a16="http://schemas.microsoft.com/office/drawing/2014/main" xmlns="" id="{9D828CBD-CA75-44DA-87AD-0C01C224CA2F}"/>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sp>
          <p:nvSpPr>
            <p:cNvPr id="264" name="Rectangle 226">
              <a:extLst>
                <a:ext uri="{FF2B5EF4-FFF2-40B4-BE49-F238E27FC236}">
                  <a16:creationId xmlns:a16="http://schemas.microsoft.com/office/drawing/2014/main" xmlns="" id="{81F931B6-DFA1-4CF4-BF45-19128B5F739A}"/>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1</a:t>
              </a:r>
              <a:endParaRPr lang="sv-SE" sz="1400" dirty="0">
                <a:solidFill>
                  <a:schemeClr val="tx1"/>
                </a:solidFill>
              </a:endParaRPr>
            </a:p>
          </p:txBody>
        </p:sp>
      </p:grpSp>
    </p:spTree>
    <p:extLst>
      <p:ext uri="{BB962C8B-B14F-4D97-AF65-F5344CB8AC3E}">
        <p14:creationId xmlns:p14="http://schemas.microsoft.com/office/powerpoint/2010/main" val="1211921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upp 75">
            <a:extLst>
              <a:ext uri="{FF2B5EF4-FFF2-40B4-BE49-F238E27FC236}">
                <a16:creationId xmlns:a16="http://schemas.microsoft.com/office/drawing/2014/main" xmlns="" id="{C3EF5E46-7751-41D3-B347-6AA3BC22B2C0}"/>
              </a:ext>
            </a:extLst>
          </p:cNvPr>
          <p:cNvGrpSpPr/>
          <p:nvPr/>
        </p:nvGrpSpPr>
        <p:grpSpPr>
          <a:xfrm>
            <a:off x="899592" y="1844824"/>
            <a:ext cx="1224136" cy="2694826"/>
            <a:chOff x="216000" y="1398294"/>
            <a:chExt cx="1224136" cy="2694826"/>
          </a:xfrm>
        </p:grpSpPr>
        <p:cxnSp>
          <p:nvCxnSpPr>
            <p:cNvPr id="77" name="Straight Connector 11">
              <a:extLst>
                <a:ext uri="{FF2B5EF4-FFF2-40B4-BE49-F238E27FC236}">
                  <a16:creationId xmlns:a16="http://schemas.microsoft.com/office/drawing/2014/main" xmlns="" id="{AB07D9E0-6FED-45EB-BCB1-75749C57CEAC}"/>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12">
              <a:extLst>
                <a:ext uri="{FF2B5EF4-FFF2-40B4-BE49-F238E27FC236}">
                  <a16:creationId xmlns:a16="http://schemas.microsoft.com/office/drawing/2014/main" xmlns="" id="{6BD34D1C-DA1E-4711-8081-60B894E5C882}"/>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162">
              <a:extLst>
                <a:ext uri="{FF2B5EF4-FFF2-40B4-BE49-F238E27FC236}">
                  <a16:creationId xmlns:a16="http://schemas.microsoft.com/office/drawing/2014/main" xmlns="" id="{B76F9723-1B2F-4CAC-857D-1A1B35D700C1}"/>
                </a:ext>
              </a:extLst>
            </p:cNvPr>
            <p:cNvCxnSpPr>
              <a:cxnSpLocks/>
            </p:cNvCxnSpPr>
            <p:nvPr/>
          </p:nvCxnSpPr>
          <p:spPr>
            <a:xfrm flipV="1">
              <a:off x="836504"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195">
              <a:extLst>
                <a:ext uri="{FF2B5EF4-FFF2-40B4-BE49-F238E27FC236}">
                  <a16:creationId xmlns:a16="http://schemas.microsoft.com/office/drawing/2014/main" xmlns="" id="{FFA772D4-C430-45CD-98F0-F09D3D43BEEF}"/>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81" name="Rectangle 164">
              <a:extLst>
                <a:ext uri="{FF2B5EF4-FFF2-40B4-BE49-F238E27FC236}">
                  <a16:creationId xmlns:a16="http://schemas.microsoft.com/office/drawing/2014/main" xmlns="" id="{69A33091-E45F-4275-9D89-46F250E696B5}"/>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82" name="Group 307">
              <a:extLst>
                <a:ext uri="{FF2B5EF4-FFF2-40B4-BE49-F238E27FC236}">
                  <a16:creationId xmlns:a16="http://schemas.microsoft.com/office/drawing/2014/main" xmlns="" id="{8D120DD3-B1B6-4D3A-BBED-4AEC8E2DE507}"/>
                </a:ext>
              </a:extLst>
            </p:cNvPr>
            <p:cNvGrpSpPr/>
            <p:nvPr/>
          </p:nvGrpSpPr>
          <p:grpSpPr>
            <a:xfrm>
              <a:off x="683600" y="2550280"/>
              <a:ext cx="288000" cy="756000"/>
              <a:chOff x="1321429" y="4248601"/>
              <a:chExt cx="288000" cy="975841"/>
            </a:xfrm>
          </p:grpSpPr>
          <p:cxnSp>
            <p:nvCxnSpPr>
              <p:cNvPr id="88" name="Straight Connector 308">
                <a:extLst>
                  <a:ext uri="{FF2B5EF4-FFF2-40B4-BE49-F238E27FC236}">
                    <a16:creationId xmlns:a16="http://schemas.microsoft.com/office/drawing/2014/main" xmlns="" id="{1315BB80-1096-4B5A-8815-C56B53287E0E}"/>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311">
                <a:extLst>
                  <a:ext uri="{FF2B5EF4-FFF2-40B4-BE49-F238E27FC236}">
                    <a16:creationId xmlns:a16="http://schemas.microsoft.com/office/drawing/2014/main" xmlns="" id="{1BEF8981-2F32-4B0F-BF64-2B034C307B1D}"/>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upp 82">
              <a:extLst>
                <a:ext uri="{FF2B5EF4-FFF2-40B4-BE49-F238E27FC236}">
                  <a16:creationId xmlns:a16="http://schemas.microsoft.com/office/drawing/2014/main" xmlns="" id="{E1286551-2B17-477B-9837-279C7F64183D}"/>
                </a:ext>
              </a:extLst>
            </p:cNvPr>
            <p:cNvGrpSpPr/>
            <p:nvPr/>
          </p:nvGrpSpPr>
          <p:grpSpPr>
            <a:xfrm>
              <a:off x="216000" y="2988000"/>
              <a:ext cx="769749" cy="1105120"/>
              <a:chOff x="201851" y="3043960"/>
              <a:chExt cx="769749" cy="1105120"/>
            </a:xfrm>
          </p:grpSpPr>
          <p:sp>
            <p:nvSpPr>
              <p:cNvPr id="85" name="Rectangle 24">
                <a:extLst>
                  <a:ext uri="{FF2B5EF4-FFF2-40B4-BE49-F238E27FC236}">
                    <a16:creationId xmlns:a16="http://schemas.microsoft.com/office/drawing/2014/main" xmlns="" id="{0F8F12A0-1A2C-458B-90BD-86FA4C942DDE}"/>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8</a:t>
                </a:r>
                <a:endParaRPr lang="sv-SE" dirty="0"/>
              </a:p>
            </p:txBody>
          </p:sp>
          <p:cxnSp>
            <p:nvCxnSpPr>
              <p:cNvPr id="86" name="Straight Connector 325">
                <a:extLst>
                  <a:ext uri="{FF2B5EF4-FFF2-40B4-BE49-F238E27FC236}">
                    <a16:creationId xmlns:a16="http://schemas.microsoft.com/office/drawing/2014/main" xmlns="" id="{464B87DE-D46B-4E9A-B7F8-EE20B3903ABA}"/>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229">
                <a:extLst>
                  <a:ext uri="{FF2B5EF4-FFF2-40B4-BE49-F238E27FC236}">
                    <a16:creationId xmlns:a16="http://schemas.microsoft.com/office/drawing/2014/main" xmlns="" id="{47FED86F-80CB-49E2-BBB5-B7CE64B41DA2}"/>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84" name="Rectangle 226">
              <a:extLst>
                <a:ext uri="{FF2B5EF4-FFF2-40B4-BE49-F238E27FC236}">
                  <a16:creationId xmlns:a16="http://schemas.microsoft.com/office/drawing/2014/main" xmlns="" id="{648F0DFD-2C6A-4EA9-A478-6DC5E045FF07}"/>
                </a:ext>
              </a:extLst>
            </p:cNvPr>
            <p:cNvSpPr/>
            <p:nvPr/>
          </p:nvSpPr>
          <p:spPr>
            <a:xfrm>
              <a:off x="764882" y="2190382"/>
              <a:ext cx="387222" cy="307777"/>
            </a:xfrm>
            <a:prstGeom prst="rect">
              <a:avLst/>
            </a:prstGeom>
          </p:spPr>
          <p:txBody>
            <a:bodyPr wrap="square">
              <a:spAutoFit/>
            </a:bodyPr>
            <a:lstStyle/>
            <a:p>
              <a:pPr algn="ctr"/>
              <a:r>
                <a:rPr lang="sv-SE" sz="1400" dirty="0"/>
                <a:t>p</a:t>
              </a:r>
              <a:r>
                <a:rPr lang="sv-SE" sz="1400" baseline="-25000" dirty="0"/>
                <a:t>8</a:t>
              </a:r>
              <a:endParaRPr lang="sv-SE" sz="1400" dirty="0">
                <a:solidFill>
                  <a:schemeClr val="tx1"/>
                </a:solidFill>
              </a:endParaRPr>
            </a:p>
          </p:txBody>
        </p:sp>
      </p:grpSp>
      <p:grpSp>
        <p:nvGrpSpPr>
          <p:cNvPr id="62" name="Grupp 61">
            <a:extLst>
              <a:ext uri="{FF2B5EF4-FFF2-40B4-BE49-F238E27FC236}">
                <a16:creationId xmlns:a16="http://schemas.microsoft.com/office/drawing/2014/main" xmlns="" id="{1CC52634-EBB7-4B36-90BC-252BD2975F0A}"/>
              </a:ext>
            </a:extLst>
          </p:cNvPr>
          <p:cNvGrpSpPr/>
          <p:nvPr/>
        </p:nvGrpSpPr>
        <p:grpSpPr>
          <a:xfrm>
            <a:off x="1835947" y="1844824"/>
            <a:ext cx="1151877" cy="2694826"/>
            <a:chOff x="216000" y="1398294"/>
            <a:chExt cx="1151877" cy="2694826"/>
          </a:xfrm>
        </p:grpSpPr>
        <p:cxnSp>
          <p:nvCxnSpPr>
            <p:cNvPr id="63" name="Straight Connector 11">
              <a:extLst>
                <a:ext uri="{FF2B5EF4-FFF2-40B4-BE49-F238E27FC236}">
                  <a16:creationId xmlns:a16="http://schemas.microsoft.com/office/drawing/2014/main" xmlns="" id="{DC84F9AD-1067-4777-A260-260EC6C25371}"/>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12">
              <a:extLst>
                <a:ext uri="{FF2B5EF4-FFF2-40B4-BE49-F238E27FC236}">
                  <a16:creationId xmlns:a16="http://schemas.microsoft.com/office/drawing/2014/main" xmlns="" id="{07E5BE59-892A-43CA-986A-9F04293D506A}"/>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162">
              <a:extLst>
                <a:ext uri="{FF2B5EF4-FFF2-40B4-BE49-F238E27FC236}">
                  <a16:creationId xmlns:a16="http://schemas.microsoft.com/office/drawing/2014/main" xmlns="" id="{D0DBE4B6-5FA3-4CBE-AF3A-551FCA76B5D1}"/>
                </a:ext>
              </a:extLst>
            </p:cNvPr>
            <p:cNvCxnSpPr>
              <a:cxnSpLocks/>
            </p:cNvCxnSpPr>
            <p:nvPr/>
          </p:nvCxnSpPr>
          <p:spPr>
            <a:xfrm flipV="1">
              <a:off x="764245"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195">
              <a:extLst>
                <a:ext uri="{FF2B5EF4-FFF2-40B4-BE49-F238E27FC236}">
                  <a16:creationId xmlns:a16="http://schemas.microsoft.com/office/drawing/2014/main" xmlns="" id="{903FB4DA-E64C-4AC5-BE60-F089F2F922B0}"/>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67" name="Rectangle 164">
              <a:extLst>
                <a:ext uri="{FF2B5EF4-FFF2-40B4-BE49-F238E27FC236}">
                  <a16:creationId xmlns:a16="http://schemas.microsoft.com/office/drawing/2014/main" xmlns="" id="{9B5C41DE-BB6C-4F90-BC7A-51796332396F}"/>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68" name="Group 307">
              <a:extLst>
                <a:ext uri="{FF2B5EF4-FFF2-40B4-BE49-F238E27FC236}">
                  <a16:creationId xmlns:a16="http://schemas.microsoft.com/office/drawing/2014/main" xmlns="" id="{1EBF49C6-7ECA-4E06-99A9-941F77BA7901}"/>
                </a:ext>
              </a:extLst>
            </p:cNvPr>
            <p:cNvGrpSpPr/>
            <p:nvPr/>
          </p:nvGrpSpPr>
          <p:grpSpPr>
            <a:xfrm>
              <a:off x="683600" y="2550280"/>
              <a:ext cx="288000" cy="756000"/>
              <a:chOff x="1321429" y="4248601"/>
              <a:chExt cx="288000" cy="975841"/>
            </a:xfrm>
          </p:grpSpPr>
          <p:cxnSp>
            <p:nvCxnSpPr>
              <p:cNvPr id="74" name="Straight Connector 308">
                <a:extLst>
                  <a:ext uri="{FF2B5EF4-FFF2-40B4-BE49-F238E27FC236}">
                    <a16:creationId xmlns:a16="http://schemas.microsoft.com/office/drawing/2014/main" xmlns="" id="{28E811B9-CEB4-43DC-8913-7E40B81A6DB0}"/>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311">
                <a:extLst>
                  <a:ext uri="{FF2B5EF4-FFF2-40B4-BE49-F238E27FC236}">
                    <a16:creationId xmlns:a16="http://schemas.microsoft.com/office/drawing/2014/main" xmlns="" id="{68BF9A28-E262-4B7B-8E39-D65A6AA94F50}"/>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upp 68">
              <a:extLst>
                <a:ext uri="{FF2B5EF4-FFF2-40B4-BE49-F238E27FC236}">
                  <a16:creationId xmlns:a16="http://schemas.microsoft.com/office/drawing/2014/main" xmlns="" id="{18E3D1E3-B4AD-448E-A068-33D8F2AD22BA}"/>
                </a:ext>
              </a:extLst>
            </p:cNvPr>
            <p:cNvGrpSpPr/>
            <p:nvPr/>
          </p:nvGrpSpPr>
          <p:grpSpPr>
            <a:xfrm>
              <a:off x="216000" y="2988000"/>
              <a:ext cx="769749" cy="1105120"/>
              <a:chOff x="201851" y="3043960"/>
              <a:chExt cx="769749" cy="1105120"/>
            </a:xfrm>
          </p:grpSpPr>
          <p:sp>
            <p:nvSpPr>
              <p:cNvPr id="71" name="Rectangle 24">
                <a:extLst>
                  <a:ext uri="{FF2B5EF4-FFF2-40B4-BE49-F238E27FC236}">
                    <a16:creationId xmlns:a16="http://schemas.microsoft.com/office/drawing/2014/main" xmlns="" id="{40772007-6E5F-48DC-BB96-BF24DF61B4AE}"/>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7</a:t>
                </a:r>
                <a:endParaRPr lang="sv-SE" dirty="0"/>
              </a:p>
            </p:txBody>
          </p:sp>
          <p:cxnSp>
            <p:nvCxnSpPr>
              <p:cNvPr id="72" name="Straight Connector 325">
                <a:extLst>
                  <a:ext uri="{FF2B5EF4-FFF2-40B4-BE49-F238E27FC236}">
                    <a16:creationId xmlns:a16="http://schemas.microsoft.com/office/drawing/2014/main" xmlns="" id="{FCED748B-123B-4530-A1E0-9769DC53BBD6}"/>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229">
                <a:extLst>
                  <a:ext uri="{FF2B5EF4-FFF2-40B4-BE49-F238E27FC236}">
                    <a16:creationId xmlns:a16="http://schemas.microsoft.com/office/drawing/2014/main" xmlns="" id="{18AD95A7-9191-443F-8E83-63DD0BC26127}"/>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70" name="Rectangle 226">
              <a:extLst>
                <a:ext uri="{FF2B5EF4-FFF2-40B4-BE49-F238E27FC236}">
                  <a16:creationId xmlns:a16="http://schemas.microsoft.com/office/drawing/2014/main" xmlns="" id="{81060399-6C5E-439B-8788-41396D217836}"/>
                </a:ext>
              </a:extLst>
            </p:cNvPr>
            <p:cNvSpPr/>
            <p:nvPr/>
          </p:nvSpPr>
          <p:spPr>
            <a:xfrm>
              <a:off x="764631" y="2190382"/>
              <a:ext cx="387222" cy="307777"/>
            </a:xfrm>
            <a:prstGeom prst="rect">
              <a:avLst/>
            </a:prstGeom>
          </p:spPr>
          <p:txBody>
            <a:bodyPr wrap="square">
              <a:spAutoFit/>
            </a:bodyPr>
            <a:lstStyle/>
            <a:p>
              <a:pPr algn="ctr"/>
              <a:r>
                <a:rPr lang="sv-SE" sz="1400" dirty="0"/>
                <a:t>p</a:t>
              </a:r>
              <a:r>
                <a:rPr lang="sv-SE" sz="1400" baseline="-25000" dirty="0"/>
                <a:t>7</a:t>
              </a:r>
              <a:endParaRPr lang="sv-SE" sz="1400" dirty="0">
                <a:solidFill>
                  <a:schemeClr val="tx1"/>
                </a:solidFill>
              </a:endParaRPr>
            </a:p>
          </p:txBody>
        </p:sp>
      </p:grpSp>
      <p:grpSp>
        <p:nvGrpSpPr>
          <p:cNvPr id="104" name="Grupp 103">
            <a:extLst>
              <a:ext uri="{FF2B5EF4-FFF2-40B4-BE49-F238E27FC236}">
                <a16:creationId xmlns:a16="http://schemas.microsoft.com/office/drawing/2014/main" xmlns="" id="{3F8A5F27-A496-4455-A127-1D7F26145966}"/>
              </a:ext>
            </a:extLst>
          </p:cNvPr>
          <p:cNvGrpSpPr/>
          <p:nvPr/>
        </p:nvGrpSpPr>
        <p:grpSpPr>
          <a:xfrm>
            <a:off x="2771800" y="1844824"/>
            <a:ext cx="1152128" cy="2694826"/>
            <a:chOff x="216000" y="1398294"/>
            <a:chExt cx="1152128" cy="2694826"/>
          </a:xfrm>
        </p:grpSpPr>
        <p:cxnSp>
          <p:nvCxnSpPr>
            <p:cNvPr id="105" name="Straight Connector 11">
              <a:extLst>
                <a:ext uri="{FF2B5EF4-FFF2-40B4-BE49-F238E27FC236}">
                  <a16:creationId xmlns:a16="http://schemas.microsoft.com/office/drawing/2014/main" xmlns="" id="{0E4881A3-505B-434B-BE42-DF277662D545}"/>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2">
              <a:extLst>
                <a:ext uri="{FF2B5EF4-FFF2-40B4-BE49-F238E27FC236}">
                  <a16:creationId xmlns:a16="http://schemas.microsoft.com/office/drawing/2014/main" xmlns="" id="{3D754F1C-9991-48DF-9F89-E2123F38E71E}"/>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62">
              <a:extLst>
                <a:ext uri="{FF2B5EF4-FFF2-40B4-BE49-F238E27FC236}">
                  <a16:creationId xmlns:a16="http://schemas.microsoft.com/office/drawing/2014/main" xmlns="" id="{6598E282-419B-4D8A-998D-70C12D40DCB7}"/>
                </a:ext>
              </a:extLst>
            </p:cNvPr>
            <p:cNvCxnSpPr>
              <a:cxnSpLocks/>
            </p:cNvCxnSpPr>
            <p:nvPr/>
          </p:nvCxnSpPr>
          <p:spPr>
            <a:xfrm flipV="1">
              <a:off x="76449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95">
              <a:extLst>
                <a:ext uri="{FF2B5EF4-FFF2-40B4-BE49-F238E27FC236}">
                  <a16:creationId xmlns:a16="http://schemas.microsoft.com/office/drawing/2014/main" xmlns="" id="{94BFE24B-2914-4ACD-8A7F-2715B0E8A299}"/>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109" name="Rectangle 164">
              <a:extLst>
                <a:ext uri="{FF2B5EF4-FFF2-40B4-BE49-F238E27FC236}">
                  <a16:creationId xmlns:a16="http://schemas.microsoft.com/office/drawing/2014/main" xmlns="" id="{EC6B846A-C855-4958-880D-23644DFDA4F4}"/>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110" name="Group 307">
              <a:extLst>
                <a:ext uri="{FF2B5EF4-FFF2-40B4-BE49-F238E27FC236}">
                  <a16:creationId xmlns:a16="http://schemas.microsoft.com/office/drawing/2014/main" xmlns="" id="{172FFF2F-6DB1-4979-AB27-6F0BB47AFD5A}"/>
                </a:ext>
              </a:extLst>
            </p:cNvPr>
            <p:cNvGrpSpPr/>
            <p:nvPr/>
          </p:nvGrpSpPr>
          <p:grpSpPr>
            <a:xfrm>
              <a:off x="683600" y="2550280"/>
              <a:ext cx="288000" cy="756000"/>
              <a:chOff x="1321429" y="4248601"/>
              <a:chExt cx="288000" cy="975841"/>
            </a:xfrm>
          </p:grpSpPr>
          <p:cxnSp>
            <p:nvCxnSpPr>
              <p:cNvPr id="116" name="Straight Connector 308">
                <a:extLst>
                  <a:ext uri="{FF2B5EF4-FFF2-40B4-BE49-F238E27FC236}">
                    <a16:creationId xmlns:a16="http://schemas.microsoft.com/office/drawing/2014/main" xmlns="" id="{9AF77246-15A6-47C9-988E-FFD2FC5C0AC3}"/>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311">
                <a:extLst>
                  <a:ext uri="{FF2B5EF4-FFF2-40B4-BE49-F238E27FC236}">
                    <a16:creationId xmlns:a16="http://schemas.microsoft.com/office/drawing/2014/main" xmlns="" id="{9EE9F31C-96AE-4106-94B5-5E2BF148FC2B}"/>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upp 110">
              <a:extLst>
                <a:ext uri="{FF2B5EF4-FFF2-40B4-BE49-F238E27FC236}">
                  <a16:creationId xmlns:a16="http://schemas.microsoft.com/office/drawing/2014/main" xmlns="" id="{5A3FE158-9450-43FD-A111-EDB4CB72B259}"/>
                </a:ext>
              </a:extLst>
            </p:cNvPr>
            <p:cNvGrpSpPr/>
            <p:nvPr/>
          </p:nvGrpSpPr>
          <p:grpSpPr>
            <a:xfrm>
              <a:off x="216000" y="2988000"/>
              <a:ext cx="769749" cy="1105120"/>
              <a:chOff x="201851" y="3043960"/>
              <a:chExt cx="769749" cy="1105120"/>
            </a:xfrm>
          </p:grpSpPr>
          <p:sp>
            <p:nvSpPr>
              <p:cNvPr id="113" name="Rectangle 24">
                <a:extLst>
                  <a:ext uri="{FF2B5EF4-FFF2-40B4-BE49-F238E27FC236}">
                    <a16:creationId xmlns:a16="http://schemas.microsoft.com/office/drawing/2014/main" xmlns="" id="{DC199C51-8A1B-4DC8-AD9B-65C0A880A279}"/>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6</a:t>
                </a:r>
                <a:endParaRPr lang="sv-SE" dirty="0"/>
              </a:p>
            </p:txBody>
          </p:sp>
          <p:cxnSp>
            <p:nvCxnSpPr>
              <p:cNvPr id="114" name="Straight Connector 325">
                <a:extLst>
                  <a:ext uri="{FF2B5EF4-FFF2-40B4-BE49-F238E27FC236}">
                    <a16:creationId xmlns:a16="http://schemas.microsoft.com/office/drawing/2014/main" xmlns="" id="{B1F6CC24-DEC1-4970-9BA2-97A7776D739B}"/>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229">
                <a:extLst>
                  <a:ext uri="{FF2B5EF4-FFF2-40B4-BE49-F238E27FC236}">
                    <a16:creationId xmlns:a16="http://schemas.microsoft.com/office/drawing/2014/main" xmlns="" id="{48CA89B1-539F-45D5-84F3-1DBE7D14A35C}"/>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112" name="Rectangle 226">
              <a:extLst>
                <a:ext uri="{FF2B5EF4-FFF2-40B4-BE49-F238E27FC236}">
                  <a16:creationId xmlns:a16="http://schemas.microsoft.com/office/drawing/2014/main" xmlns="" id="{8BDE8F54-9B5B-4D07-8CBF-9CE436F7ED0B}"/>
                </a:ext>
              </a:extLst>
            </p:cNvPr>
            <p:cNvSpPr/>
            <p:nvPr/>
          </p:nvSpPr>
          <p:spPr>
            <a:xfrm>
              <a:off x="764882" y="2190382"/>
              <a:ext cx="387222" cy="307777"/>
            </a:xfrm>
            <a:prstGeom prst="rect">
              <a:avLst/>
            </a:prstGeom>
          </p:spPr>
          <p:txBody>
            <a:bodyPr wrap="square">
              <a:spAutoFit/>
            </a:bodyPr>
            <a:lstStyle/>
            <a:p>
              <a:pPr algn="ctr"/>
              <a:r>
                <a:rPr lang="sv-SE" sz="1400" dirty="0"/>
                <a:t>p</a:t>
              </a:r>
              <a:r>
                <a:rPr lang="sv-SE" sz="1400" baseline="-25000" dirty="0"/>
                <a:t>6</a:t>
              </a:r>
              <a:endParaRPr lang="sv-SE" sz="1400" dirty="0">
                <a:solidFill>
                  <a:schemeClr val="tx1"/>
                </a:solidFill>
              </a:endParaRPr>
            </a:p>
          </p:txBody>
        </p:sp>
      </p:grpSp>
      <p:grpSp>
        <p:nvGrpSpPr>
          <p:cNvPr id="90" name="Grupp 89">
            <a:extLst>
              <a:ext uri="{FF2B5EF4-FFF2-40B4-BE49-F238E27FC236}">
                <a16:creationId xmlns:a16="http://schemas.microsoft.com/office/drawing/2014/main" xmlns="" id="{36353B85-24A9-4652-A18A-D453DD18D500}"/>
              </a:ext>
            </a:extLst>
          </p:cNvPr>
          <p:cNvGrpSpPr/>
          <p:nvPr/>
        </p:nvGrpSpPr>
        <p:grpSpPr>
          <a:xfrm>
            <a:off x="3729992" y="1844824"/>
            <a:ext cx="1202048" cy="2694826"/>
            <a:chOff x="216000" y="1398294"/>
            <a:chExt cx="1202048" cy="2694826"/>
          </a:xfrm>
        </p:grpSpPr>
        <p:cxnSp>
          <p:nvCxnSpPr>
            <p:cNvPr id="91" name="Straight Connector 11">
              <a:extLst>
                <a:ext uri="{FF2B5EF4-FFF2-40B4-BE49-F238E27FC236}">
                  <a16:creationId xmlns:a16="http://schemas.microsoft.com/office/drawing/2014/main" xmlns="" id="{2C8E009A-76A0-45D6-9594-450B55173307}"/>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12">
              <a:extLst>
                <a:ext uri="{FF2B5EF4-FFF2-40B4-BE49-F238E27FC236}">
                  <a16:creationId xmlns:a16="http://schemas.microsoft.com/office/drawing/2014/main" xmlns="" id="{396940CA-2770-4CFF-BE99-F68AB96C9EFA}"/>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162">
              <a:extLst>
                <a:ext uri="{FF2B5EF4-FFF2-40B4-BE49-F238E27FC236}">
                  <a16:creationId xmlns:a16="http://schemas.microsoft.com/office/drawing/2014/main" xmlns="" id="{EFAAD59A-F925-45BF-856C-98FA643CA892}"/>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195">
              <a:extLst>
                <a:ext uri="{FF2B5EF4-FFF2-40B4-BE49-F238E27FC236}">
                  <a16:creationId xmlns:a16="http://schemas.microsoft.com/office/drawing/2014/main" xmlns="" id="{C378E094-3436-4C38-8F44-1BD1489E3B91}"/>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95" name="Rectangle 164">
              <a:extLst>
                <a:ext uri="{FF2B5EF4-FFF2-40B4-BE49-F238E27FC236}">
                  <a16:creationId xmlns:a16="http://schemas.microsoft.com/office/drawing/2014/main" xmlns="" id="{83EA1906-F2A5-4DAD-81E6-6FF64314F6B0}"/>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96" name="Group 307">
              <a:extLst>
                <a:ext uri="{FF2B5EF4-FFF2-40B4-BE49-F238E27FC236}">
                  <a16:creationId xmlns:a16="http://schemas.microsoft.com/office/drawing/2014/main" xmlns="" id="{95643611-D53B-4017-8B14-F700F51F4164}"/>
                </a:ext>
              </a:extLst>
            </p:cNvPr>
            <p:cNvGrpSpPr/>
            <p:nvPr/>
          </p:nvGrpSpPr>
          <p:grpSpPr>
            <a:xfrm>
              <a:off x="683600" y="2550280"/>
              <a:ext cx="288000" cy="756000"/>
              <a:chOff x="1321429" y="4248601"/>
              <a:chExt cx="288000" cy="975841"/>
            </a:xfrm>
          </p:grpSpPr>
          <p:cxnSp>
            <p:nvCxnSpPr>
              <p:cNvPr id="102" name="Straight Connector 308">
                <a:extLst>
                  <a:ext uri="{FF2B5EF4-FFF2-40B4-BE49-F238E27FC236}">
                    <a16:creationId xmlns:a16="http://schemas.microsoft.com/office/drawing/2014/main" xmlns="" id="{AB8F4383-96BB-4849-87FF-6BEF2AC577DE}"/>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311">
                <a:extLst>
                  <a:ext uri="{FF2B5EF4-FFF2-40B4-BE49-F238E27FC236}">
                    <a16:creationId xmlns:a16="http://schemas.microsoft.com/office/drawing/2014/main" xmlns="" id="{3BF40E2B-E12F-41CE-B410-C646FA85905E}"/>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upp 96">
              <a:extLst>
                <a:ext uri="{FF2B5EF4-FFF2-40B4-BE49-F238E27FC236}">
                  <a16:creationId xmlns:a16="http://schemas.microsoft.com/office/drawing/2014/main" xmlns="" id="{F5E1DBC8-EDB3-4466-9E4F-10182EAE02BE}"/>
                </a:ext>
              </a:extLst>
            </p:cNvPr>
            <p:cNvGrpSpPr/>
            <p:nvPr/>
          </p:nvGrpSpPr>
          <p:grpSpPr>
            <a:xfrm>
              <a:off x="216000" y="2988000"/>
              <a:ext cx="769749" cy="1105120"/>
              <a:chOff x="201851" y="3043960"/>
              <a:chExt cx="769749" cy="1105120"/>
            </a:xfrm>
          </p:grpSpPr>
          <p:sp>
            <p:nvSpPr>
              <p:cNvPr id="99" name="Rectangle 24">
                <a:extLst>
                  <a:ext uri="{FF2B5EF4-FFF2-40B4-BE49-F238E27FC236}">
                    <a16:creationId xmlns:a16="http://schemas.microsoft.com/office/drawing/2014/main" xmlns="" id="{1C3E26DF-5D17-4886-B41A-810CE78B43DC}"/>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5</a:t>
                </a:r>
                <a:endParaRPr lang="sv-SE" dirty="0"/>
              </a:p>
            </p:txBody>
          </p:sp>
          <p:cxnSp>
            <p:nvCxnSpPr>
              <p:cNvPr id="100" name="Straight Connector 325">
                <a:extLst>
                  <a:ext uri="{FF2B5EF4-FFF2-40B4-BE49-F238E27FC236}">
                    <a16:creationId xmlns:a16="http://schemas.microsoft.com/office/drawing/2014/main" xmlns="" id="{9076AF86-C64B-4E7F-BE52-D1C9A97CF8C5}"/>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229">
                <a:extLst>
                  <a:ext uri="{FF2B5EF4-FFF2-40B4-BE49-F238E27FC236}">
                    <a16:creationId xmlns:a16="http://schemas.microsoft.com/office/drawing/2014/main" xmlns="" id="{59FCD141-D36C-4B29-9B9D-C324AB6F804C}"/>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98" name="Rectangle 226">
              <a:extLst>
                <a:ext uri="{FF2B5EF4-FFF2-40B4-BE49-F238E27FC236}">
                  <a16:creationId xmlns:a16="http://schemas.microsoft.com/office/drawing/2014/main" xmlns="" id="{CCC5292F-23A5-4E3B-8CBD-B204446A5642}"/>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5</a:t>
              </a:r>
              <a:endParaRPr lang="sv-SE" sz="1400" dirty="0">
                <a:solidFill>
                  <a:schemeClr val="tx1"/>
                </a:solidFill>
              </a:endParaRPr>
            </a:p>
          </p:txBody>
        </p:sp>
      </p:grpSp>
      <p:grpSp>
        <p:nvGrpSpPr>
          <p:cNvPr id="48" name="Grupp 47">
            <a:extLst>
              <a:ext uri="{FF2B5EF4-FFF2-40B4-BE49-F238E27FC236}">
                <a16:creationId xmlns:a16="http://schemas.microsoft.com/office/drawing/2014/main" xmlns="" id="{D9FC7031-E8DC-45EA-AE9B-C84B30C38AD7}"/>
              </a:ext>
            </a:extLst>
          </p:cNvPr>
          <p:cNvGrpSpPr/>
          <p:nvPr/>
        </p:nvGrpSpPr>
        <p:grpSpPr>
          <a:xfrm>
            <a:off x="4666096" y="1844824"/>
            <a:ext cx="1202048" cy="2694826"/>
            <a:chOff x="216000" y="1398294"/>
            <a:chExt cx="1202048" cy="2694826"/>
          </a:xfrm>
        </p:grpSpPr>
        <p:cxnSp>
          <p:nvCxnSpPr>
            <p:cNvPr id="49" name="Straight Connector 11">
              <a:extLst>
                <a:ext uri="{FF2B5EF4-FFF2-40B4-BE49-F238E27FC236}">
                  <a16:creationId xmlns:a16="http://schemas.microsoft.com/office/drawing/2014/main" xmlns="" id="{1C62DF09-8C68-44C7-B620-C4E274EB6604}"/>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12">
              <a:extLst>
                <a:ext uri="{FF2B5EF4-FFF2-40B4-BE49-F238E27FC236}">
                  <a16:creationId xmlns:a16="http://schemas.microsoft.com/office/drawing/2014/main" xmlns="" id="{9B2A7695-F8BC-4BFD-812D-9E761FB0AB65}"/>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162">
              <a:extLst>
                <a:ext uri="{FF2B5EF4-FFF2-40B4-BE49-F238E27FC236}">
                  <a16:creationId xmlns:a16="http://schemas.microsoft.com/office/drawing/2014/main" xmlns="" id="{ECFF665E-CE20-4BE8-BE09-5B8FA9189DE0}"/>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195">
              <a:extLst>
                <a:ext uri="{FF2B5EF4-FFF2-40B4-BE49-F238E27FC236}">
                  <a16:creationId xmlns:a16="http://schemas.microsoft.com/office/drawing/2014/main" xmlns="" id="{DBE092DA-02E8-4B71-9CC1-285576378BE6}"/>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53" name="Rectangle 164">
              <a:extLst>
                <a:ext uri="{FF2B5EF4-FFF2-40B4-BE49-F238E27FC236}">
                  <a16:creationId xmlns:a16="http://schemas.microsoft.com/office/drawing/2014/main" xmlns="" id="{6A2D62A4-1F20-4E3A-ACC1-5803BD872E20}"/>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54" name="Group 307">
              <a:extLst>
                <a:ext uri="{FF2B5EF4-FFF2-40B4-BE49-F238E27FC236}">
                  <a16:creationId xmlns:a16="http://schemas.microsoft.com/office/drawing/2014/main" xmlns="" id="{378DE24B-FC60-4EF3-8E33-FBBF7D252E2F}"/>
                </a:ext>
              </a:extLst>
            </p:cNvPr>
            <p:cNvGrpSpPr/>
            <p:nvPr/>
          </p:nvGrpSpPr>
          <p:grpSpPr>
            <a:xfrm>
              <a:off x="683600" y="2550280"/>
              <a:ext cx="288000" cy="756000"/>
              <a:chOff x="1321429" y="4248601"/>
              <a:chExt cx="288000" cy="975841"/>
            </a:xfrm>
          </p:grpSpPr>
          <p:cxnSp>
            <p:nvCxnSpPr>
              <p:cNvPr id="60" name="Straight Connector 308">
                <a:extLst>
                  <a:ext uri="{FF2B5EF4-FFF2-40B4-BE49-F238E27FC236}">
                    <a16:creationId xmlns:a16="http://schemas.microsoft.com/office/drawing/2014/main" xmlns="" id="{06A586D8-50AB-43AB-A14A-434AE05FD395}"/>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311">
                <a:extLst>
                  <a:ext uri="{FF2B5EF4-FFF2-40B4-BE49-F238E27FC236}">
                    <a16:creationId xmlns:a16="http://schemas.microsoft.com/office/drawing/2014/main" xmlns="" id="{71715013-639A-4B6A-83D0-9D5AAECF9BD7}"/>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upp 54">
              <a:extLst>
                <a:ext uri="{FF2B5EF4-FFF2-40B4-BE49-F238E27FC236}">
                  <a16:creationId xmlns:a16="http://schemas.microsoft.com/office/drawing/2014/main" xmlns="" id="{23430DF4-F8C0-42A8-8CF7-01BB9B47415F}"/>
                </a:ext>
              </a:extLst>
            </p:cNvPr>
            <p:cNvGrpSpPr/>
            <p:nvPr/>
          </p:nvGrpSpPr>
          <p:grpSpPr>
            <a:xfrm>
              <a:off x="216000" y="2988000"/>
              <a:ext cx="769749" cy="1105120"/>
              <a:chOff x="201851" y="3043960"/>
              <a:chExt cx="769749" cy="1105120"/>
            </a:xfrm>
          </p:grpSpPr>
          <p:sp>
            <p:nvSpPr>
              <p:cNvPr id="57" name="Rectangle 24">
                <a:extLst>
                  <a:ext uri="{FF2B5EF4-FFF2-40B4-BE49-F238E27FC236}">
                    <a16:creationId xmlns:a16="http://schemas.microsoft.com/office/drawing/2014/main" xmlns="" id="{FAC0A4C4-033E-4BD1-B164-65E23A489093}"/>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4</a:t>
                </a:r>
                <a:endParaRPr lang="sv-SE" dirty="0"/>
              </a:p>
            </p:txBody>
          </p:sp>
          <p:cxnSp>
            <p:nvCxnSpPr>
              <p:cNvPr id="58" name="Straight Connector 325">
                <a:extLst>
                  <a:ext uri="{FF2B5EF4-FFF2-40B4-BE49-F238E27FC236}">
                    <a16:creationId xmlns:a16="http://schemas.microsoft.com/office/drawing/2014/main" xmlns="" id="{7D8508D3-E76A-43F4-BE12-E060F80352FD}"/>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229">
                <a:extLst>
                  <a:ext uri="{FF2B5EF4-FFF2-40B4-BE49-F238E27FC236}">
                    <a16:creationId xmlns:a16="http://schemas.microsoft.com/office/drawing/2014/main" xmlns="" id="{7FD6E05F-120F-4C6C-840C-4B757734250D}"/>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56" name="Rectangle 226">
              <a:extLst>
                <a:ext uri="{FF2B5EF4-FFF2-40B4-BE49-F238E27FC236}">
                  <a16:creationId xmlns:a16="http://schemas.microsoft.com/office/drawing/2014/main" xmlns="" id="{A5615F4E-4259-482E-8756-E8BB59AD016E}"/>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4</a:t>
              </a:r>
              <a:endParaRPr lang="sv-SE" sz="1400" dirty="0">
                <a:solidFill>
                  <a:schemeClr val="tx1"/>
                </a:solidFill>
              </a:endParaRPr>
            </a:p>
          </p:txBody>
        </p:sp>
      </p:grpSp>
      <p:grpSp>
        <p:nvGrpSpPr>
          <p:cNvPr id="34" name="Grupp 33">
            <a:extLst>
              <a:ext uri="{FF2B5EF4-FFF2-40B4-BE49-F238E27FC236}">
                <a16:creationId xmlns:a16="http://schemas.microsoft.com/office/drawing/2014/main" xmlns="" id="{27230FDF-D628-4D2F-BDB9-757F08EEEA93}"/>
              </a:ext>
            </a:extLst>
          </p:cNvPr>
          <p:cNvGrpSpPr/>
          <p:nvPr/>
        </p:nvGrpSpPr>
        <p:grpSpPr>
          <a:xfrm>
            <a:off x="5602200" y="1844824"/>
            <a:ext cx="1202048" cy="2694826"/>
            <a:chOff x="216000" y="1398294"/>
            <a:chExt cx="1202048" cy="2694826"/>
          </a:xfrm>
        </p:grpSpPr>
        <p:cxnSp>
          <p:nvCxnSpPr>
            <p:cNvPr id="35" name="Straight Connector 11">
              <a:extLst>
                <a:ext uri="{FF2B5EF4-FFF2-40B4-BE49-F238E27FC236}">
                  <a16:creationId xmlns:a16="http://schemas.microsoft.com/office/drawing/2014/main" xmlns="" id="{6FE6B103-465A-4CCF-B494-5E688F0C8FDD}"/>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2">
              <a:extLst>
                <a:ext uri="{FF2B5EF4-FFF2-40B4-BE49-F238E27FC236}">
                  <a16:creationId xmlns:a16="http://schemas.microsoft.com/office/drawing/2014/main" xmlns="" id="{9B39A31C-F8AE-4D24-9755-DD49E70899A3}"/>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162">
              <a:extLst>
                <a:ext uri="{FF2B5EF4-FFF2-40B4-BE49-F238E27FC236}">
                  <a16:creationId xmlns:a16="http://schemas.microsoft.com/office/drawing/2014/main" xmlns="" id="{A8D3449E-2A60-4B14-A848-3145FE3A5370}"/>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195">
              <a:extLst>
                <a:ext uri="{FF2B5EF4-FFF2-40B4-BE49-F238E27FC236}">
                  <a16:creationId xmlns:a16="http://schemas.microsoft.com/office/drawing/2014/main" xmlns="" id="{145F2C23-F1AE-4BD3-9163-B63D1FCBE540}"/>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39" name="Rectangle 164">
              <a:extLst>
                <a:ext uri="{FF2B5EF4-FFF2-40B4-BE49-F238E27FC236}">
                  <a16:creationId xmlns:a16="http://schemas.microsoft.com/office/drawing/2014/main" xmlns="" id="{187B4B9B-721A-4EC1-A3DA-4AC1F149EC64}"/>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40" name="Group 307">
              <a:extLst>
                <a:ext uri="{FF2B5EF4-FFF2-40B4-BE49-F238E27FC236}">
                  <a16:creationId xmlns:a16="http://schemas.microsoft.com/office/drawing/2014/main" xmlns="" id="{497DC7DA-ED77-46A9-B79E-E4A0D81CD465}"/>
                </a:ext>
              </a:extLst>
            </p:cNvPr>
            <p:cNvGrpSpPr/>
            <p:nvPr/>
          </p:nvGrpSpPr>
          <p:grpSpPr>
            <a:xfrm>
              <a:off x="683600" y="2550280"/>
              <a:ext cx="288000" cy="756000"/>
              <a:chOff x="1321429" y="4248601"/>
              <a:chExt cx="288000" cy="975841"/>
            </a:xfrm>
          </p:grpSpPr>
          <p:cxnSp>
            <p:nvCxnSpPr>
              <p:cNvPr id="46" name="Straight Connector 308">
                <a:extLst>
                  <a:ext uri="{FF2B5EF4-FFF2-40B4-BE49-F238E27FC236}">
                    <a16:creationId xmlns:a16="http://schemas.microsoft.com/office/drawing/2014/main" xmlns="" id="{BDE79596-F9C1-4AD1-855F-A32486A7203F}"/>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311">
                <a:extLst>
                  <a:ext uri="{FF2B5EF4-FFF2-40B4-BE49-F238E27FC236}">
                    <a16:creationId xmlns:a16="http://schemas.microsoft.com/office/drawing/2014/main" xmlns="" id="{443B7FAB-29EC-4359-A11C-D49C41FB6034}"/>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upp 40">
              <a:extLst>
                <a:ext uri="{FF2B5EF4-FFF2-40B4-BE49-F238E27FC236}">
                  <a16:creationId xmlns:a16="http://schemas.microsoft.com/office/drawing/2014/main" xmlns="" id="{43E41EDC-D78C-4FDD-AE6E-F99F81A31AD2}"/>
                </a:ext>
              </a:extLst>
            </p:cNvPr>
            <p:cNvGrpSpPr/>
            <p:nvPr/>
          </p:nvGrpSpPr>
          <p:grpSpPr>
            <a:xfrm>
              <a:off x="216000" y="2988000"/>
              <a:ext cx="769749" cy="1105120"/>
              <a:chOff x="201851" y="3043960"/>
              <a:chExt cx="769749" cy="1105120"/>
            </a:xfrm>
          </p:grpSpPr>
          <p:sp>
            <p:nvSpPr>
              <p:cNvPr id="43" name="Rectangle 24">
                <a:extLst>
                  <a:ext uri="{FF2B5EF4-FFF2-40B4-BE49-F238E27FC236}">
                    <a16:creationId xmlns:a16="http://schemas.microsoft.com/office/drawing/2014/main" xmlns="" id="{BA5FFFCC-513A-43B0-8874-AD15AB5D667A}"/>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3</a:t>
                </a:r>
                <a:endParaRPr lang="sv-SE" dirty="0"/>
              </a:p>
            </p:txBody>
          </p:sp>
          <p:cxnSp>
            <p:nvCxnSpPr>
              <p:cNvPr id="44" name="Straight Connector 325">
                <a:extLst>
                  <a:ext uri="{FF2B5EF4-FFF2-40B4-BE49-F238E27FC236}">
                    <a16:creationId xmlns:a16="http://schemas.microsoft.com/office/drawing/2014/main" xmlns="" id="{AC9B527A-3CE7-43D9-AFAB-A811D806A238}"/>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229">
                <a:extLst>
                  <a:ext uri="{FF2B5EF4-FFF2-40B4-BE49-F238E27FC236}">
                    <a16:creationId xmlns:a16="http://schemas.microsoft.com/office/drawing/2014/main" xmlns="" id="{5C10C1C6-CA3F-4972-91FB-3EBA72CD92B8}"/>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42" name="Rectangle 226">
              <a:extLst>
                <a:ext uri="{FF2B5EF4-FFF2-40B4-BE49-F238E27FC236}">
                  <a16:creationId xmlns:a16="http://schemas.microsoft.com/office/drawing/2014/main" xmlns="" id="{6CAFE5A6-21DF-4326-A895-86780034287C}"/>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3</a:t>
              </a:r>
              <a:endParaRPr lang="sv-SE" sz="1400" dirty="0">
                <a:solidFill>
                  <a:schemeClr val="tx1"/>
                </a:solidFill>
              </a:endParaRPr>
            </a:p>
          </p:txBody>
        </p:sp>
      </p:grpSp>
      <p:grpSp>
        <p:nvGrpSpPr>
          <p:cNvPr id="20" name="Grupp 19">
            <a:extLst>
              <a:ext uri="{FF2B5EF4-FFF2-40B4-BE49-F238E27FC236}">
                <a16:creationId xmlns:a16="http://schemas.microsoft.com/office/drawing/2014/main" xmlns="" id="{791C66E8-0A46-4533-B527-3CCCA33C8116}"/>
              </a:ext>
            </a:extLst>
          </p:cNvPr>
          <p:cNvGrpSpPr/>
          <p:nvPr/>
        </p:nvGrpSpPr>
        <p:grpSpPr>
          <a:xfrm>
            <a:off x="6538304" y="1844824"/>
            <a:ext cx="1202048" cy="2694826"/>
            <a:chOff x="216000" y="1398294"/>
            <a:chExt cx="1202048" cy="2694826"/>
          </a:xfrm>
        </p:grpSpPr>
        <p:cxnSp>
          <p:nvCxnSpPr>
            <p:cNvPr id="21" name="Straight Connector 11">
              <a:extLst>
                <a:ext uri="{FF2B5EF4-FFF2-40B4-BE49-F238E27FC236}">
                  <a16:creationId xmlns:a16="http://schemas.microsoft.com/office/drawing/2014/main" xmlns="" id="{01349789-6218-4C58-86BC-77BD0C85B587}"/>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12">
              <a:extLst>
                <a:ext uri="{FF2B5EF4-FFF2-40B4-BE49-F238E27FC236}">
                  <a16:creationId xmlns:a16="http://schemas.microsoft.com/office/drawing/2014/main" xmlns="" id="{E7E13B65-5E32-420B-821F-E39EB9087833}"/>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162">
              <a:extLst>
                <a:ext uri="{FF2B5EF4-FFF2-40B4-BE49-F238E27FC236}">
                  <a16:creationId xmlns:a16="http://schemas.microsoft.com/office/drawing/2014/main" xmlns="" id="{14EE5F3B-10D2-4745-8A55-27B76E71EBC6}"/>
                </a:ext>
              </a:extLst>
            </p:cNvPr>
            <p:cNvCxnSpPr>
              <a:cxnSpLocks/>
            </p:cNvCxnSpPr>
            <p:nvPr/>
          </p:nvCxnSpPr>
          <p:spPr>
            <a:xfrm flipV="1">
              <a:off x="814416"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95">
              <a:extLst>
                <a:ext uri="{FF2B5EF4-FFF2-40B4-BE49-F238E27FC236}">
                  <a16:creationId xmlns:a16="http://schemas.microsoft.com/office/drawing/2014/main" xmlns="" id="{1730DDAD-F514-4C2E-A062-A1BA0C00A82A}"/>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25" name="Rectangle 164">
              <a:extLst>
                <a:ext uri="{FF2B5EF4-FFF2-40B4-BE49-F238E27FC236}">
                  <a16:creationId xmlns:a16="http://schemas.microsoft.com/office/drawing/2014/main" xmlns="" id="{0CB43201-8738-49BA-9DBB-843F9319DDCB}"/>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26" name="Group 307">
              <a:extLst>
                <a:ext uri="{FF2B5EF4-FFF2-40B4-BE49-F238E27FC236}">
                  <a16:creationId xmlns:a16="http://schemas.microsoft.com/office/drawing/2014/main" xmlns="" id="{6F2E71D1-FEC5-46F1-A0B2-B284CF6B8ACC}"/>
                </a:ext>
              </a:extLst>
            </p:cNvPr>
            <p:cNvGrpSpPr/>
            <p:nvPr/>
          </p:nvGrpSpPr>
          <p:grpSpPr>
            <a:xfrm>
              <a:off x="683600" y="2550280"/>
              <a:ext cx="288000" cy="756000"/>
              <a:chOff x="1321429" y="4248601"/>
              <a:chExt cx="288000" cy="975841"/>
            </a:xfrm>
          </p:grpSpPr>
          <p:cxnSp>
            <p:nvCxnSpPr>
              <p:cNvPr id="32" name="Straight Connector 308">
                <a:extLst>
                  <a:ext uri="{FF2B5EF4-FFF2-40B4-BE49-F238E27FC236}">
                    <a16:creationId xmlns:a16="http://schemas.microsoft.com/office/drawing/2014/main" xmlns="" id="{F57EC6B8-4930-4B4D-AC1A-F30F30414F20}"/>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11">
                <a:extLst>
                  <a:ext uri="{FF2B5EF4-FFF2-40B4-BE49-F238E27FC236}">
                    <a16:creationId xmlns:a16="http://schemas.microsoft.com/office/drawing/2014/main" xmlns="" id="{9D7AFEC5-C437-44CC-84A9-C9D555AA3E7F}"/>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upp 26">
              <a:extLst>
                <a:ext uri="{FF2B5EF4-FFF2-40B4-BE49-F238E27FC236}">
                  <a16:creationId xmlns:a16="http://schemas.microsoft.com/office/drawing/2014/main" xmlns="" id="{F55F8EF9-BD99-4EED-8688-70BAE9C7B190}"/>
                </a:ext>
              </a:extLst>
            </p:cNvPr>
            <p:cNvGrpSpPr/>
            <p:nvPr/>
          </p:nvGrpSpPr>
          <p:grpSpPr>
            <a:xfrm>
              <a:off x="216000" y="2988000"/>
              <a:ext cx="769749" cy="1105120"/>
              <a:chOff x="201851" y="3043960"/>
              <a:chExt cx="769749" cy="1105120"/>
            </a:xfrm>
          </p:grpSpPr>
          <p:sp>
            <p:nvSpPr>
              <p:cNvPr id="29" name="Rectangle 24">
                <a:extLst>
                  <a:ext uri="{FF2B5EF4-FFF2-40B4-BE49-F238E27FC236}">
                    <a16:creationId xmlns:a16="http://schemas.microsoft.com/office/drawing/2014/main" xmlns="" id="{BEB4C5C5-AB2C-41BA-AD55-61F0F2A561EC}"/>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2</a:t>
                </a:r>
                <a:endParaRPr lang="sv-SE" dirty="0"/>
              </a:p>
            </p:txBody>
          </p:sp>
          <p:cxnSp>
            <p:nvCxnSpPr>
              <p:cNvPr id="30" name="Straight Connector 325">
                <a:extLst>
                  <a:ext uri="{FF2B5EF4-FFF2-40B4-BE49-F238E27FC236}">
                    <a16:creationId xmlns:a16="http://schemas.microsoft.com/office/drawing/2014/main" xmlns="" id="{E12BD1C1-AD27-47BC-9B69-FCCEF4B3A58C}"/>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229">
                <a:extLst>
                  <a:ext uri="{FF2B5EF4-FFF2-40B4-BE49-F238E27FC236}">
                    <a16:creationId xmlns:a16="http://schemas.microsoft.com/office/drawing/2014/main" xmlns="" id="{1F300938-B36D-4E93-8655-33C6FA2285B2}"/>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28" name="Rectangle 226">
              <a:extLst>
                <a:ext uri="{FF2B5EF4-FFF2-40B4-BE49-F238E27FC236}">
                  <a16:creationId xmlns:a16="http://schemas.microsoft.com/office/drawing/2014/main" xmlns="" id="{E871295B-90DD-481C-B14C-931ED1744675}"/>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2</a:t>
              </a:r>
              <a:endParaRPr lang="sv-SE" sz="1400" dirty="0">
                <a:solidFill>
                  <a:schemeClr val="tx1"/>
                </a:solidFill>
              </a:endParaRPr>
            </a:p>
          </p:txBody>
        </p:sp>
      </p:grpSp>
      <p:sp>
        <p:nvSpPr>
          <p:cNvPr id="2" name="Rubrik 1">
            <a:extLst>
              <a:ext uri="{FF2B5EF4-FFF2-40B4-BE49-F238E27FC236}">
                <a16:creationId xmlns:a16="http://schemas.microsoft.com/office/drawing/2014/main" xmlns="" id="{ED504602-BCF6-4C23-8956-0881CDC4FCF2}"/>
              </a:ext>
            </a:extLst>
          </p:cNvPr>
          <p:cNvSpPr>
            <a:spLocks noGrp="1"/>
          </p:cNvSpPr>
          <p:nvPr>
            <p:ph type="title"/>
          </p:nvPr>
        </p:nvSpPr>
        <p:spPr/>
        <p:txBody>
          <a:bodyPr>
            <a:normAutofit fontScale="90000"/>
          </a:bodyPr>
          <a:lstStyle/>
          <a:p>
            <a:r>
              <a:rPr lang="sv-SE" dirty="0" err="1"/>
              <a:t>Using</a:t>
            </a:r>
            <a:r>
              <a:rPr lang="sv-SE" dirty="0"/>
              <a:t> </a:t>
            </a:r>
            <a:r>
              <a:rPr lang="sv-SE" dirty="0" err="1"/>
              <a:t>Propagate</a:t>
            </a:r>
            <a:r>
              <a:rPr lang="sv-SE" dirty="0"/>
              <a:t>/</a:t>
            </a:r>
            <a:r>
              <a:rPr lang="sv-SE" dirty="0" err="1"/>
              <a:t>Generate</a:t>
            </a:r>
            <a:r>
              <a:rPr lang="sv-SE" dirty="0"/>
              <a:t> setup cells</a:t>
            </a:r>
          </a:p>
        </p:txBody>
      </p:sp>
      <p:sp>
        <p:nvSpPr>
          <p:cNvPr id="3" name="Platshållare för datum 2">
            <a:extLst>
              <a:ext uri="{FF2B5EF4-FFF2-40B4-BE49-F238E27FC236}">
                <a16:creationId xmlns:a16="http://schemas.microsoft.com/office/drawing/2014/main" xmlns="" id="{83D0DB73-AFCC-4CEC-9290-F3DC24F7EA3B}"/>
              </a:ext>
            </a:extLst>
          </p:cNvPr>
          <p:cNvSpPr>
            <a:spLocks noGrp="1"/>
          </p:cNvSpPr>
          <p:nvPr>
            <p:ph type="dt" sz="half" idx="10"/>
          </p:nvPr>
        </p:nvSpPr>
        <p:spPr/>
        <p:txBody>
          <a:bodyPr/>
          <a:lstStyle/>
          <a:p>
            <a:r>
              <a:rPr lang="sv-SE" smtClean="0"/>
              <a:t>2018</a:t>
            </a:r>
            <a:endParaRPr lang="sv-SE"/>
          </a:p>
        </p:txBody>
      </p:sp>
      <p:sp>
        <p:nvSpPr>
          <p:cNvPr id="4" name="Platshållare för sidfot 3">
            <a:extLst>
              <a:ext uri="{FF2B5EF4-FFF2-40B4-BE49-F238E27FC236}">
                <a16:creationId xmlns:a16="http://schemas.microsoft.com/office/drawing/2014/main" xmlns="" id="{27BB4DF1-DB42-45EE-B95D-42A3EE013913}"/>
              </a:ext>
            </a:extLst>
          </p:cNvPr>
          <p:cNvSpPr>
            <a:spLocks noGrp="1"/>
          </p:cNvSpPr>
          <p:nvPr>
            <p:ph type="ftr" sz="quarter" idx="11"/>
          </p:nvPr>
        </p:nvSpPr>
        <p:spPr/>
        <p:txBody>
          <a:bodyPr/>
          <a:lstStyle/>
          <a:p>
            <a:r>
              <a:rPr lang="sv-SE"/>
              <a:t>MCC092 Integrated Circuit Design</a:t>
            </a:r>
          </a:p>
        </p:txBody>
      </p:sp>
      <p:sp>
        <p:nvSpPr>
          <p:cNvPr id="5" name="Platshållare för bildnummer 4">
            <a:extLst>
              <a:ext uri="{FF2B5EF4-FFF2-40B4-BE49-F238E27FC236}">
                <a16:creationId xmlns:a16="http://schemas.microsoft.com/office/drawing/2014/main" xmlns="" id="{124D8DB6-0514-480D-B24B-350422194CF9}"/>
              </a:ext>
            </a:extLst>
          </p:cNvPr>
          <p:cNvSpPr>
            <a:spLocks noGrp="1"/>
          </p:cNvSpPr>
          <p:nvPr>
            <p:ph type="sldNum" sz="quarter" idx="12"/>
          </p:nvPr>
        </p:nvSpPr>
        <p:spPr/>
        <p:txBody>
          <a:bodyPr/>
          <a:lstStyle/>
          <a:p>
            <a:fld id="{112B585A-C521-441E-B402-A9F7912DA359}" type="slidenum">
              <a:rPr lang="sv-SE" smtClean="0"/>
              <a:t>17</a:t>
            </a:fld>
            <a:endParaRPr lang="sv-SE"/>
          </a:p>
        </p:txBody>
      </p:sp>
      <p:grpSp>
        <p:nvGrpSpPr>
          <p:cNvPr id="6" name="Grupp 5">
            <a:extLst>
              <a:ext uri="{FF2B5EF4-FFF2-40B4-BE49-F238E27FC236}">
                <a16:creationId xmlns:a16="http://schemas.microsoft.com/office/drawing/2014/main" xmlns="" id="{78B4579B-F83C-40D7-ADE6-EF575E0927C3}"/>
              </a:ext>
            </a:extLst>
          </p:cNvPr>
          <p:cNvGrpSpPr/>
          <p:nvPr/>
        </p:nvGrpSpPr>
        <p:grpSpPr>
          <a:xfrm>
            <a:off x="7474408" y="1844824"/>
            <a:ext cx="986024" cy="2694826"/>
            <a:chOff x="216000" y="1398294"/>
            <a:chExt cx="986024" cy="2694826"/>
          </a:xfrm>
        </p:grpSpPr>
        <p:cxnSp>
          <p:nvCxnSpPr>
            <p:cNvPr id="7" name="Straight Connector 11">
              <a:extLst>
                <a:ext uri="{FF2B5EF4-FFF2-40B4-BE49-F238E27FC236}">
                  <a16:creationId xmlns:a16="http://schemas.microsoft.com/office/drawing/2014/main" xmlns="" id="{EC236895-E5E7-42D4-BA13-E1B2D9A9A724}"/>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xmlns="" id="{71442A52-0407-469B-A1E2-6B467BE7C42D}"/>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62">
              <a:extLst>
                <a:ext uri="{FF2B5EF4-FFF2-40B4-BE49-F238E27FC236}">
                  <a16:creationId xmlns:a16="http://schemas.microsoft.com/office/drawing/2014/main" xmlns="" id="{5E8D7011-EA07-419A-A8AF-2B3E363AFAE4}"/>
                </a:ext>
              </a:extLst>
            </p:cNvPr>
            <p:cNvCxnSpPr>
              <a:cxnSpLocks/>
            </p:cNvCxnSpPr>
            <p:nvPr/>
          </p:nvCxnSpPr>
          <p:spPr>
            <a:xfrm flipV="1">
              <a:off x="598392"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195">
              <a:extLst>
                <a:ext uri="{FF2B5EF4-FFF2-40B4-BE49-F238E27FC236}">
                  <a16:creationId xmlns:a16="http://schemas.microsoft.com/office/drawing/2014/main" xmlns="" id="{4E7CBAF5-3CBB-4880-956E-F37A70DB583D}"/>
                </a:ext>
              </a:extLst>
            </p:cNvPr>
            <p:cNvSpPr/>
            <p:nvPr/>
          </p:nvSpPr>
          <p:spPr>
            <a:xfrm>
              <a:off x="348343"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11" name="Rectangle 164">
              <a:extLst>
                <a:ext uri="{FF2B5EF4-FFF2-40B4-BE49-F238E27FC236}">
                  <a16:creationId xmlns:a16="http://schemas.microsoft.com/office/drawing/2014/main" xmlns="" id="{DA308BD5-B01D-4CF5-A6DE-723261B97B47}"/>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AO12</a:t>
              </a:r>
            </a:p>
          </p:txBody>
        </p:sp>
        <p:grpSp>
          <p:nvGrpSpPr>
            <p:cNvPr id="12" name="Group 307">
              <a:extLst>
                <a:ext uri="{FF2B5EF4-FFF2-40B4-BE49-F238E27FC236}">
                  <a16:creationId xmlns:a16="http://schemas.microsoft.com/office/drawing/2014/main" xmlns="" id="{722FF7D0-5253-438C-B190-8586AF4CE5FC}"/>
                </a:ext>
              </a:extLst>
            </p:cNvPr>
            <p:cNvGrpSpPr/>
            <p:nvPr/>
          </p:nvGrpSpPr>
          <p:grpSpPr>
            <a:xfrm>
              <a:off x="683600" y="2550280"/>
              <a:ext cx="288000" cy="756000"/>
              <a:chOff x="1321429" y="4248601"/>
              <a:chExt cx="288000" cy="975841"/>
            </a:xfrm>
          </p:grpSpPr>
          <p:cxnSp>
            <p:nvCxnSpPr>
              <p:cNvPr id="18" name="Straight Connector 308">
                <a:extLst>
                  <a:ext uri="{FF2B5EF4-FFF2-40B4-BE49-F238E27FC236}">
                    <a16:creationId xmlns:a16="http://schemas.microsoft.com/office/drawing/2014/main" xmlns="" id="{5C353C0B-C8FB-4845-8198-3309DD8B4935}"/>
                  </a:ext>
                </a:extLst>
              </p:cNvPr>
              <p:cNvCxnSpPr>
                <a:cxnSpLocks/>
              </p:cNvCxnSpPr>
              <p:nvPr/>
            </p:nvCxnSpPr>
            <p:spPr>
              <a:xfrm flipV="1">
                <a:off x="1609429" y="4248601"/>
                <a:ext cx="0" cy="9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311">
                <a:extLst>
                  <a:ext uri="{FF2B5EF4-FFF2-40B4-BE49-F238E27FC236}">
                    <a16:creationId xmlns:a16="http://schemas.microsoft.com/office/drawing/2014/main" xmlns="" id="{91A7C67F-0804-4A37-89E9-9407000C9098}"/>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upp 12">
              <a:extLst>
                <a:ext uri="{FF2B5EF4-FFF2-40B4-BE49-F238E27FC236}">
                  <a16:creationId xmlns:a16="http://schemas.microsoft.com/office/drawing/2014/main" xmlns="" id="{2BBCC285-57F9-4149-98C7-F8D6B242BBBF}"/>
                </a:ext>
              </a:extLst>
            </p:cNvPr>
            <p:cNvGrpSpPr/>
            <p:nvPr/>
          </p:nvGrpSpPr>
          <p:grpSpPr>
            <a:xfrm>
              <a:off x="216000" y="2988000"/>
              <a:ext cx="769749" cy="1105120"/>
              <a:chOff x="201851" y="3043960"/>
              <a:chExt cx="769749" cy="1105120"/>
            </a:xfrm>
          </p:grpSpPr>
          <p:sp>
            <p:nvSpPr>
              <p:cNvPr id="15" name="Rectangle 24">
                <a:extLst>
                  <a:ext uri="{FF2B5EF4-FFF2-40B4-BE49-F238E27FC236}">
                    <a16:creationId xmlns:a16="http://schemas.microsoft.com/office/drawing/2014/main" xmlns="" id="{8CCB7C37-3FD2-4715-B088-D3BE5E2D9860}"/>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1</a:t>
                </a:r>
                <a:endParaRPr lang="sv-SE" dirty="0"/>
              </a:p>
            </p:txBody>
          </p:sp>
          <p:cxnSp>
            <p:nvCxnSpPr>
              <p:cNvPr id="16" name="Straight Connector 325">
                <a:extLst>
                  <a:ext uri="{FF2B5EF4-FFF2-40B4-BE49-F238E27FC236}">
                    <a16:creationId xmlns:a16="http://schemas.microsoft.com/office/drawing/2014/main" xmlns="" id="{F92276E2-4A9E-45FA-B95F-0866FD90ECD6}"/>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229">
                <a:extLst>
                  <a:ext uri="{FF2B5EF4-FFF2-40B4-BE49-F238E27FC236}">
                    <a16:creationId xmlns:a16="http://schemas.microsoft.com/office/drawing/2014/main" xmlns="" id="{C1C0BE91-1B35-449B-BEC9-A6A8AB299B92}"/>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14" name="Rectangle 226">
              <a:extLst>
                <a:ext uri="{FF2B5EF4-FFF2-40B4-BE49-F238E27FC236}">
                  <a16:creationId xmlns:a16="http://schemas.microsoft.com/office/drawing/2014/main" xmlns="" id="{240BF18E-E7C5-4CE0-8B25-C7183F64549C}"/>
                </a:ext>
              </a:extLst>
            </p:cNvPr>
            <p:cNvSpPr/>
            <p:nvPr/>
          </p:nvSpPr>
          <p:spPr>
            <a:xfrm>
              <a:off x="769976" y="2190382"/>
              <a:ext cx="387222" cy="307777"/>
            </a:xfrm>
            <a:prstGeom prst="rect">
              <a:avLst/>
            </a:prstGeom>
          </p:spPr>
          <p:txBody>
            <a:bodyPr wrap="square">
              <a:spAutoFit/>
            </a:bodyPr>
            <a:lstStyle/>
            <a:p>
              <a:pPr algn="ctr"/>
              <a:r>
                <a:rPr lang="sv-SE" sz="1400" dirty="0"/>
                <a:t>p</a:t>
              </a:r>
              <a:r>
                <a:rPr lang="sv-SE" sz="1400" baseline="-25000" dirty="0"/>
                <a:t>1</a:t>
              </a:r>
              <a:endParaRPr lang="sv-SE" sz="1400" dirty="0">
                <a:solidFill>
                  <a:schemeClr val="tx1"/>
                </a:solidFill>
              </a:endParaRPr>
            </a:p>
          </p:txBody>
        </p:sp>
      </p:grpSp>
      <p:grpSp>
        <p:nvGrpSpPr>
          <p:cNvPr id="119" name="Group 209">
            <a:extLst>
              <a:ext uri="{FF2B5EF4-FFF2-40B4-BE49-F238E27FC236}">
                <a16:creationId xmlns:a16="http://schemas.microsoft.com/office/drawing/2014/main" xmlns="" id="{0C747B75-5C36-4CEC-8AE7-EAFD5B02C70E}"/>
              </a:ext>
            </a:extLst>
          </p:cNvPr>
          <p:cNvGrpSpPr/>
          <p:nvPr/>
        </p:nvGrpSpPr>
        <p:grpSpPr>
          <a:xfrm>
            <a:off x="935410" y="1412776"/>
            <a:ext cx="7273180" cy="308607"/>
            <a:chOff x="854394" y="3490886"/>
            <a:chExt cx="7273180" cy="308607"/>
          </a:xfrm>
        </p:grpSpPr>
        <p:sp>
          <p:nvSpPr>
            <p:cNvPr id="120" name="Rectangle 67">
              <a:extLst>
                <a:ext uri="{FF2B5EF4-FFF2-40B4-BE49-F238E27FC236}">
                  <a16:creationId xmlns:a16="http://schemas.microsoft.com/office/drawing/2014/main" xmlns="" id="{275D367B-88BD-4A40-A083-15718E0381FC}"/>
                </a:ext>
              </a:extLst>
            </p:cNvPr>
            <p:cNvSpPr/>
            <p:nvPr/>
          </p:nvSpPr>
          <p:spPr>
            <a:xfrm>
              <a:off x="854394" y="3491716"/>
              <a:ext cx="387222" cy="307777"/>
            </a:xfrm>
            <a:prstGeom prst="rect">
              <a:avLst/>
            </a:prstGeom>
          </p:spPr>
          <p:txBody>
            <a:bodyPr wrap="square">
              <a:spAutoFit/>
            </a:bodyPr>
            <a:lstStyle/>
            <a:p>
              <a:pPr algn="ctr"/>
              <a:r>
                <a:rPr lang="sv-SE" sz="1400" dirty="0"/>
                <a:t>a</a:t>
              </a:r>
              <a:r>
                <a:rPr lang="sv-SE" sz="1400" baseline="-25000" dirty="0"/>
                <a:t>8</a:t>
              </a:r>
              <a:endParaRPr lang="sv-SE" sz="1400" dirty="0">
                <a:solidFill>
                  <a:schemeClr val="tx1"/>
                </a:solidFill>
              </a:endParaRPr>
            </a:p>
          </p:txBody>
        </p:sp>
        <p:sp>
          <p:nvSpPr>
            <p:cNvPr id="121" name="Rectangle 68">
              <a:extLst>
                <a:ext uri="{FF2B5EF4-FFF2-40B4-BE49-F238E27FC236}">
                  <a16:creationId xmlns:a16="http://schemas.microsoft.com/office/drawing/2014/main" xmlns="" id="{FFF7A39B-D3AC-4857-979C-5BC2612F92C7}"/>
                </a:ext>
              </a:extLst>
            </p:cNvPr>
            <p:cNvSpPr/>
            <p:nvPr/>
          </p:nvSpPr>
          <p:spPr>
            <a:xfrm>
              <a:off x="1169608" y="3491716"/>
              <a:ext cx="387222" cy="307777"/>
            </a:xfrm>
            <a:prstGeom prst="rect">
              <a:avLst/>
            </a:prstGeom>
          </p:spPr>
          <p:txBody>
            <a:bodyPr wrap="square">
              <a:spAutoFit/>
            </a:bodyPr>
            <a:lstStyle/>
            <a:p>
              <a:pPr algn="ctr"/>
              <a:r>
                <a:rPr lang="sv-SE" sz="1400" dirty="0"/>
                <a:t>b</a:t>
              </a:r>
              <a:r>
                <a:rPr lang="sv-SE" sz="1400" baseline="-25000" dirty="0"/>
                <a:t>8</a:t>
              </a:r>
              <a:endParaRPr lang="sv-SE" sz="1400" dirty="0">
                <a:solidFill>
                  <a:schemeClr val="tx1"/>
                </a:solidFill>
              </a:endParaRPr>
            </a:p>
          </p:txBody>
        </p:sp>
        <p:sp>
          <p:nvSpPr>
            <p:cNvPr id="122" name="Rectangle 69">
              <a:extLst>
                <a:ext uri="{FF2B5EF4-FFF2-40B4-BE49-F238E27FC236}">
                  <a16:creationId xmlns:a16="http://schemas.microsoft.com/office/drawing/2014/main" xmlns="" id="{520B3623-3193-4A09-A362-F90ADD90018B}"/>
                </a:ext>
              </a:extLst>
            </p:cNvPr>
            <p:cNvSpPr/>
            <p:nvPr/>
          </p:nvSpPr>
          <p:spPr>
            <a:xfrm>
              <a:off x="1790497" y="3491716"/>
              <a:ext cx="387223" cy="307777"/>
            </a:xfrm>
            <a:prstGeom prst="rect">
              <a:avLst/>
            </a:prstGeom>
          </p:spPr>
          <p:txBody>
            <a:bodyPr wrap="square">
              <a:spAutoFit/>
            </a:bodyPr>
            <a:lstStyle/>
            <a:p>
              <a:pPr algn="ctr"/>
              <a:r>
                <a:rPr lang="sv-SE" sz="1400" dirty="0"/>
                <a:t>a</a:t>
              </a:r>
              <a:r>
                <a:rPr lang="sv-SE" sz="1400" baseline="-25000" dirty="0"/>
                <a:t>7</a:t>
              </a:r>
              <a:endParaRPr lang="sv-SE" sz="1400" dirty="0">
                <a:solidFill>
                  <a:schemeClr val="tx1"/>
                </a:solidFill>
              </a:endParaRPr>
            </a:p>
          </p:txBody>
        </p:sp>
        <p:sp>
          <p:nvSpPr>
            <p:cNvPr id="123" name="Rectangle 70">
              <a:extLst>
                <a:ext uri="{FF2B5EF4-FFF2-40B4-BE49-F238E27FC236}">
                  <a16:creationId xmlns:a16="http://schemas.microsoft.com/office/drawing/2014/main" xmlns="" id="{610DF052-BA54-40AB-B418-057D17417270}"/>
                </a:ext>
              </a:extLst>
            </p:cNvPr>
            <p:cNvSpPr/>
            <p:nvPr/>
          </p:nvSpPr>
          <p:spPr>
            <a:xfrm>
              <a:off x="2123728" y="3491716"/>
              <a:ext cx="387223" cy="307777"/>
            </a:xfrm>
            <a:prstGeom prst="rect">
              <a:avLst/>
            </a:prstGeom>
          </p:spPr>
          <p:txBody>
            <a:bodyPr wrap="square">
              <a:spAutoFit/>
            </a:bodyPr>
            <a:lstStyle/>
            <a:p>
              <a:pPr algn="ctr"/>
              <a:r>
                <a:rPr lang="sv-SE" sz="1400" dirty="0"/>
                <a:t>b</a:t>
              </a:r>
              <a:r>
                <a:rPr lang="sv-SE" sz="1400" baseline="-25000" dirty="0"/>
                <a:t>7</a:t>
              </a:r>
              <a:endParaRPr lang="sv-SE" sz="1400" dirty="0">
                <a:solidFill>
                  <a:schemeClr val="tx1"/>
                </a:solidFill>
              </a:endParaRPr>
            </a:p>
          </p:txBody>
        </p:sp>
        <p:sp>
          <p:nvSpPr>
            <p:cNvPr id="124" name="Rectangle 71">
              <a:extLst>
                <a:ext uri="{FF2B5EF4-FFF2-40B4-BE49-F238E27FC236}">
                  <a16:creationId xmlns:a16="http://schemas.microsoft.com/office/drawing/2014/main" xmlns="" id="{95B5C9F6-6C6D-468A-B39D-B20A01EBD842}"/>
                </a:ext>
              </a:extLst>
            </p:cNvPr>
            <p:cNvSpPr/>
            <p:nvPr/>
          </p:nvSpPr>
          <p:spPr>
            <a:xfrm>
              <a:off x="2726974" y="3491716"/>
              <a:ext cx="387223" cy="307777"/>
            </a:xfrm>
            <a:prstGeom prst="rect">
              <a:avLst/>
            </a:prstGeom>
          </p:spPr>
          <p:txBody>
            <a:bodyPr wrap="square">
              <a:spAutoFit/>
            </a:bodyPr>
            <a:lstStyle/>
            <a:p>
              <a:pPr algn="ctr"/>
              <a:r>
                <a:rPr lang="sv-SE" sz="1400" dirty="0"/>
                <a:t>a</a:t>
              </a:r>
              <a:r>
                <a:rPr lang="sv-SE" sz="1400" baseline="-25000" dirty="0"/>
                <a:t>6</a:t>
              </a:r>
              <a:endParaRPr lang="sv-SE" sz="1400" dirty="0">
                <a:solidFill>
                  <a:schemeClr val="tx1"/>
                </a:solidFill>
              </a:endParaRPr>
            </a:p>
          </p:txBody>
        </p:sp>
        <p:sp>
          <p:nvSpPr>
            <p:cNvPr id="125" name="Rectangle 72">
              <a:extLst>
                <a:ext uri="{FF2B5EF4-FFF2-40B4-BE49-F238E27FC236}">
                  <a16:creationId xmlns:a16="http://schemas.microsoft.com/office/drawing/2014/main" xmlns="" id="{5C4A7D23-71A5-4735-B450-0BBE1EBADC64}"/>
                </a:ext>
              </a:extLst>
            </p:cNvPr>
            <p:cNvSpPr/>
            <p:nvPr/>
          </p:nvSpPr>
          <p:spPr>
            <a:xfrm>
              <a:off x="3059832" y="3491716"/>
              <a:ext cx="387223" cy="307777"/>
            </a:xfrm>
            <a:prstGeom prst="rect">
              <a:avLst/>
            </a:prstGeom>
          </p:spPr>
          <p:txBody>
            <a:bodyPr wrap="square">
              <a:spAutoFit/>
            </a:bodyPr>
            <a:lstStyle/>
            <a:p>
              <a:pPr algn="ctr"/>
              <a:r>
                <a:rPr lang="sv-SE" sz="1400" dirty="0"/>
                <a:t>b</a:t>
              </a:r>
              <a:r>
                <a:rPr lang="sv-SE" sz="1400" baseline="-25000" dirty="0"/>
                <a:t>6</a:t>
              </a:r>
              <a:endParaRPr lang="sv-SE" sz="1400" dirty="0">
                <a:solidFill>
                  <a:schemeClr val="tx1"/>
                </a:solidFill>
              </a:endParaRPr>
            </a:p>
          </p:txBody>
        </p:sp>
        <p:sp>
          <p:nvSpPr>
            <p:cNvPr id="126" name="Rectangle 73">
              <a:extLst>
                <a:ext uri="{FF2B5EF4-FFF2-40B4-BE49-F238E27FC236}">
                  <a16:creationId xmlns:a16="http://schemas.microsoft.com/office/drawing/2014/main" xmlns="" id="{6B94B739-AC4B-40FB-9796-2F375C2F465A}"/>
                </a:ext>
              </a:extLst>
            </p:cNvPr>
            <p:cNvSpPr/>
            <p:nvPr/>
          </p:nvSpPr>
          <p:spPr>
            <a:xfrm>
              <a:off x="3635896" y="3491716"/>
              <a:ext cx="387222" cy="307777"/>
            </a:xfrm>
            <a:prstGeom prst="rect">
              <a:avLst/>
            </a:prstGeom>
          </p:spPr>
          <p:txBody>
            <a:bodyPr wrap="square">
              <a:spAutoFit/>
            </a:bodyPr>
            <a:lstStyle/>
            <a:p>
              <a:pPr algn="ctr"/>
              <a:r>
                <a:rPr lang="sv-SE" sz="1400" dirty="0"/>
                <a:t>a</a:t>
              </a:r>
              <a:r>
                <a:rPr lang="sv-SE" sz="1400" baseline="-25000" dirty="0"/>
                <a:t>5</a:t>
              </a:r>
              <a:endParaRPr lang="sv-SE" sz="1400" dirty="0">
                <a:solidFill>
                  <a:schemeClr val="tx1"/>
                </a:solidFill>
              </a:endParaRPr>
            </a:p>
          </p:txBody>
        </p:sp>
        <p:sp>
          <p:nvSpPr>
            <p:cNvPr id="127" name="Rectangle 74">
              <a:extLst>
                <a:ext uri="{FF2B5EF4-FFF2-40B4-BE49-F238E27FC236}">
                  <a16:creationId xmlns:a16="http://schemas.microsoft.com/office/drawing/2014/main" xmlns="" id="{0D3A6D3B-5814-42A2-87B8-BAB4786E181D}"/>
                </a:ext>
              </a:extLst>
            </p:cNvPr>
            <p:cNvSpPr/>
            <p:nvPr/>
          </p:nvSpPr>
          <p:spPr>
            <a:xfrm>
              <a:off x="3995936" y="3491716"/>
              <a:ext cx="387222" cy="307777"/>
            </a:xfrm>
            <a:prstGeom prst="rect">
              <a:avLst/>
            </a:prstGeom>
          </p:spPr>
          <p:txBody>
            <a:bodyPr wrap="square">
              <a:spAutoFit/>
            </a:bodyPr>
            <a:lstStyle/>
            <a:p>
              <a:pPr algn="ctr"/>
              <a:r>
                <a:rPr lang="sv-SE" sz="1400" dirty="0"/>
                <a:t>b</a:t>
              </a:r>
              <a:r>
                <a:rPr lang="sv-SE" sz="1400" baseline="-25000" dirty="0"/>
                <a:t>5</a:t>
              </a:r>
              <a:endParaRPr lang="sv-SE" sz="1400" dirty="0">
                <a:solidFill>
                  <a:schemeClr val="tx1"/>
                </a:solidFill>
              </a:endParaRPr>
            </a:p>
          </p:txBody>
        </p:sp>
        <p:sp>
          <p:nvSpPr>
            <p:cNvPr id="128" name="Rectangle 75">
              <a:extLst>
                <a:ext uri="{FF2B5EF4-FFF2-40B4-BE49-F238E27FC236}">
                  <a16:creationId xmlns:a16="http://schemas.microsoft.com/office/drawing/2014/main" xmlns="" id="{0C82DF62-42B3-4C8B-8EA9-1FA5D53875C7}"/>
                </a:ext>
              </a:extLst>
            </p:cNvPr>
            <p:cNvSpPr/>
            <p:nvPr/>
          </p:nvSpPr>
          <p:spPr>
            <a:xfrm>
              <a:off x="4571999" y="3490886"/>
              <a:ext cx="387223" cy="307777"/>
            </a:xfrm>
            <a:prstGeom prst="rect">
              <a:avLst/>
            </a:prstGeom>
          </p:spPr>
          <p:txBody>
            <a:bodyPr wrap="square">
              <a:spAutoFit/>
            </a:bodyPr>
            <a:lstStyle/>
            <a:p>
              <a:pPr algn="ctr"/>
              <a:r>
                <a:rPr lang="sv-SE" sz="1400" dirty="0"/>
                <a:t>a</a:t>
              </a:r>
              <a:r>
                <a:rPr lang="sv-SE" sz="1400" baseline="-25000" dirty="0"/>
                <a:t>4</a:t>
              </a:r>
              <a:endParaRPr lang="sv-SE" sz="1400" dirty="0">
                <a:solidFill>
                  <a:schemeClr val="tx1"/>
                </a:solidFill>
              </a:endParaRPr>
            </a:p>
          </p:txBody>
        </p:sp>
        <p:sp>
          <p:nvSpPr>
            <p:cNvPr id="129" name="Rectangle 76">
              <a:extLst>
                <a:ext uri="{FF2B5EF4-FFF2-40B4-BE49-F238E27FC236}">
                  <a16:creationId xmlns:a16="http://schemas.microsoft.com/office/drawing/2014/main" xmlns="" id="{8DAF6128-0C63-4A02-A54E-653F6AC69458}"/>
                </a:ext>
              </a:extLst>
            </p:cNvPr>
            <p:cNvSpPr/>
            <p:nvPr/>
          </p:nvSpPr>
          <p:spPr>
            <a:xfrm>
              <a:off x="4932040" y="3490886"/>
              <a:ext cx="387223" cy="307777"/>
            </a:xfrm>
            <a:prstGeom prst="rect">
              <a:avLst/>
            </a:prstGeom>
          </p:spPr>
          <p:txBody>
            <a:bodyPr wrap="square">
              <a:spAutoFit/>
            </a:bodyPr>
            <a:lstStyle/>
            <a:p>
              <a:pPr algn="ctr"/>
              <a:r>
                <a:rPr lang="sv-SE" sz="1400" dirty="0"/>
                <a:t>b</a:t>
              </a:r>
              <a:r>
                <a:rPr lang="sv-SE" sz="1400" baseline="-25000" dirty="0"/>
                <a:t>4</a:t>
              </a:r>
              <a:endParaRPr lang="sv-SE" sz="1400" dirty="0">
                <a:solidFill>
                  <a:schemeClr val="tx1"/>
                </a:solidFill>
              </a:endParaRPr>
            </a:p>
          </p:txBody>
        </p:sp>
        <p:sp>
          <p:nvSpPr>
            <p:cNvPr id="130" name="Rectangle 77">
              <a:extLst>
                <a:ext uri="{FF2B5EF4-FFF2-40B4-BE49-F238E27FC236}">
                  <a16:creationId xmlns:a16="http://schemas.microsoft.com/office/drawing/2014/main" xmlns="" id="{BCA98983-C94C-4A4D-BA84-63E817D43E08}"/>
                </a:ext>
              </a:extLst>
            </p:cNvPr>
            <p:cNvSpPr/>
            <p:nvPr/>
          </p:nvSpPr>
          <p:spPr>
            <a:xfrm>
              <a:off x="5508103" y="3490886"/>
              <a:ext cx="387223" cy="307777"/>
            </a:xfrm>
            <a:prstGeom prst="rect">
              <a:avLst/>
            </a:prstGeom>
          </p:spPr>
          <p:txBody>
            <a:bodyPr wrap="square">
              <a:spAutoFit/>
            </a:bodyPr>
            <a:lstStyle/>
            <a:p>
              <a:pPr algn="ctr"/>
              <a:r>
                <a:rPr lang="sv-SE" sz="1400" dirty="0"/>
                <a:t>a</a:t>
              </a:r>
              <a:r>
                <a:rPr lang="sv-SE" sz="1400" baseline="-25000" dirty="0"/>
                <a:t>3</a:t>
              </a:r>
              <a:endParaRPr lang="sv-SE" sz="1400" dirty="0">
                <a:solidFill>
                  <a:schemeClr val="tx1"/>
                </a:solidFill>
              </a:endParaRPr>
            </a:p>
          </p:txBody>
        </p:sp>
        <p:sp>
          <p:nvSpPr>
            <p:cNvPr id="131" name="Rectangle 78">
              <a:extLst>
                <a:ext uri="{FF2B5EF4-FFF2-40B4-BE49-F238E27FC236}">
                  <a16:creationId xmlns:a16="http://schemas.microsoft.com/office/drawing/2014/main" xmlns="" id="{E6E102EC-99D9-4100-9C2A-2B330FEE589F}"/>
                </a:ext>
              </a:extLst>
            </p:cNvPr>
            <p:cNvSpPr/>
            <p:nvPr/>
          </p:nvSpPr>
          <p:spPr>
            <a:xfrm>
              <a:off x="5868144" y="3490886"/>
              <a:ext cx="387223" cy="307777"/>
            </a:xfrm>
            <a:prstGeom prst="rect">
              <a:avLst/>
            </a:prstGeom>
          </p:spPr>
          <p:txBody>
            <a:bodyPr wrap="square">
              <a:spAutoFit/>
            </a:bodyPr>
            <a:lstStyle/>
            <a:p>
              <a:pPr algn="ctr"/>
              <a:r>
                <a:rPr lang="sv-SE" sz="1400" dirty="0"/>
                <a:t>b</a:t>
              </a:r>
              <a:r>
                <a:rPr lang="sv-SE" sz="1400" baseline="-25000" dirty="0"/>
                <a:t>3</a:t>
              </a:r>
              <a:endParaRPr lang="sv-SE" sz="1400" dirty="0">
                <a:solidFill>
                  <a:schemeClr val="tx1"/>
                </a:solidFill>
              </a:endParaRPr>
            </a:p>
          </p:txBody>
        </p:sp>
        <p:sp>
          <p:nvSpPr>
            <p:cNvPr id="132" name="Rectangle 79">
              <a:extLst>
                <a:ext uri="{FF2B5EF4-FFF2-40B4-BE49-F238E27FC236}">
                  <a16:creationId xmlns:a16="http://schemas.microsoft.com/office/drawing/2014/main" xmlns="" id="{B82CAE3A-C647-4696-A4D6-95C853BC4289}"/>
                </a:ext>
              </a:extLst>
            </p:cNvPr>
            <p:cNvSpPr/>
            <p:nvPr/>
          </p:nvSpPr>
          <p:spPr>
            <a:xfrm>
              <a:off x="6444207" y="3490892"/>
              <a:ext cx="387223" cy="307777"/>
            </a:xfrm>
            <a:prstGeom prst="rect">
              <a:avLst/>
            </a:prstGeom>
          </p:spPr>
          <p:txBody>
            <a:bodyPr wrap="square">
              <a:spAutoFit/>
            </a:bodyPr>
            <a:lstStyle/>
            <a:p>
              <a:pPr algn="ctr"/>
              <a:r>
                <a:rPr lang="sv-SE" sz="1400" dirty="0"/>
                <a:t>a</a:t>
              </a:r>
              <a:r>
                <a:rPr lang="sv-SE" sz="1400" baseline="-25000" dirty="0"/>
                <a:t>2</a:t>
              </a:r>
              <a:endParaRPr lang="sv-SE" sz="1400" dirty="0">
                <a:solidFill>
                  <a:schemeClr val="tx1"/>
                </a:solidFill>
              </a:endParaRPr>
            </a:p>
          </p:txBody>
        </p:sp>
        <p:sp>
          <p:nvSpPr>
            <p:cNvPr id="133" name="Rectangle 80">
              <a:extLst>
                <a:ext uri="{FF2B5EF4-FFF2-40B4-BE49-F238E27FC236}">
                  <a16:creationId xmlns:a16="http://schemas.microsoft.com/office/drawing/2014/main" xmlns="" id="{6747BDDD-35B2-4415-B516-670418BEEFA2}"/>
                </a:ext>
              </a:extLst>
            </p:cNvPr>
            <p:cNvSpPr/>
            <p:nvPr/>
          </p:nvSpPr>
          <p:spPr>
            <a:xfrm>
              <a:off x="6804248" y="3490892"/>
              <a:ext cx="387223" cy="307777"/>
            </a:xfrm>
            <a:prstGeom prst="rect">
              <a:avLst/>
            </a:prstGeom>
          </p:spPr>
          <p:txBody>
            <a:bodyPr wrap="square">
              <a:spAutoFit/>
            </a:bodyPr>
            <a:lstStyle/>
            <a:p>
              <a:pPr algn="ctr"/>
              <a:r>
                <a:rPr lang="sv-SE" sz="1400" dirty="0"/>
                <a:t>b</a:t>
              </a:r>
              <a:r>
                <a:rPr lang="sv-SE" sz="1400" baseline="-25000" dirty="0"/>
                <a:t>2</a:t>
              </a:r>
              <a:endParaRPr lang="sv-SE" sz="1400" dirty="0">
                <a:solidFill>
                  <a:schemeClr val="tx1"/>
                </a:solidFill>
              </a:endParaRPr>
            </a:p>
          </p:txBody>
        </p:sp>
        <p:sp>
          <p:nvSpPr>
            <p:cNvPr id="134" name="Rectangle 81">
              <a:extLst>
                <a:ext uri="{FF2B5EF4-FFF2-40B4-BE49-F238E27FC236}">
                  <a16:creationId xmlns:a16="http://schemas.microsoft.com/office/drawing/2014/main" xmlns="" id="{A43CC8F9-C3D2-4876-9E48-8F8BD5C661FC}"/>
                </a:ext>
              </a:extLst>
            </p:cNvPr>
            <p:cNvSpPr/>
            <p:nvPr/>
          </p:nvSpPr>
          <p:spPr>
            <a:xfrm>
              <a:off x="7380312" y="3490892"/>
              <a:ext cx="387222" cy="307777"/>
            </a:xfrm>
            <a:prstGeom prst="rect">
              <a:avLst/>
            </a:prstGeom>
          </p:spPr>
          <p:txBody>
            <a:bodyPr wrap="square">
              <a:spAutoFit/>
            </a:bodyPr>
            <a:lstStyle/>
            <a:p>
              <a:pPr algn="ctr"/>
              <a:r>
                <a:rPr lang="sv-SE" sz="1400" dirty="0"/>
                <a:t>a</a:t>
              </a:r>
              <a:r>
                <a:rPr lang="sv-SE" sz="1400" baseline="-25000" dirty="0"/>
                <a:t>1</a:t>
              </a:r>
              <a:endParaRPr lang="sv-SE" sz="1400" dirty="0">
                <a:solidFill>
                  <a:schemeClr val="tx1"/>
                </a:solidFill>
              </a:endParaRPr>
            </a:p>
          </p:txBody>
        </p:sp>
        <p:sp>
          <p:nvSpPr>
            <p:cNvPr id="135" name="Rectangle 82">
              <a:extLst>
                <a:ext uri="{FF2B5EF4-FFF2-40B4-BE49-F238E27FC236}">
                  <a16:creationId xmlns:a16="http://schemas.microsoft.com/office/drawing/2014/main" xmlns="" id="{FE3D524E-0C88-48EA-9581-7ED7E9DBF8C5}"/>
                </a:ext>
              </a:extLst>
            </p:cNvPr>
            <p:cNvSpPr/>
            <p:nvPr/>
          </p:nvSpPr>
          <p:spPr>
            <a:xfrm>
              <a:off x="7740352" y="3490892"/>
              <a:ext cx="387222" cy="307777"/>
            </a:xfrm>
            <a:prstGeom prst="rect">
              <a:avLst/>
            </a:prstGeom>
          </p:spPr>
          <p:txBody>
            <a:bodyPr wrap="square">
              <a:spAutoFit/>
            </a:bodyPr>
            <a:lstStyle/>
            <a:p>
              <a:pPr algn="ctr"/>
              <a:r>
                <a:rPr lang="sv-SE" sz="1400" dirty="0"/>
                <a:t>b</a:t>
              </a:r>
              <a:r>
                <a:rPr lang="sv-SE" sz="1400" baseline="-25000" dirty="0"/>
                <a:t>1</a:t>
              </a:r>
              <a:endParaRPr lang="sv-SE" sz="1400" dirty="0">
                <a:solidFill>
                  <a:schemeClr val="tx1"/>
                </a:solidFill>
              </a:endParaRPr>
            </a:p>
          </p:txBody>
        </p:sp>
      </p:grpSp>
      <p:grpSp>
        <p:nvGrpSpPr>
          <p:cNvPr id="136" name="Grupp 135">
            <a:extLst>
              <a:ext uri="{FF2B5EF4-FFF2-40B4-BE49-F238E27FC236}">
                <a16:creationId xmlns:a16="http://schemas.microsoft.com/office/drawing/2014/main" xmlns="" id="{E05EC33F-FB9E-406F-A931-F65F8F22837B}"/>
              </a:ext>
            </a:extLst>
          </p:cNvPr>
          <p:cNvGrpSpPr/>
          <p:nvPr/>
        </p:nvGrpSpPr>
        <p:grpSpPr>
          <a:xfrm>
            <a:off x="5013669" y="4554556"/>
            <a:ext cx="3169499" cy="2163062"/>
            <a:chOff x="5002897" y="4683232"/>
            <a:chExt cx="3169499" cy="2163062"/>
          </a:xfrm>
        </p:grpSpPr>
        <p:pic>
          <p:nvPicPr>
            <p:cNvPr id="137" name="Picture 16">
              <a:extLst>
                <a:ext uri="{FF2B5EF4-FFF2-40B4-BE49-F238E27FC236}">
                  <a16:creationId xmlns:a16="http://schemas.microsoft.com/office/drawing/2014/main" xmlns="" id="{8C535A8A-0825-4EFB-8FAF-179E82F6B7C8}"/>
                </a:ext>
              </a:extLst>
            </p:cNvPr>
            <p:cNvPicPr>
              <a:picLocks noChangeAspect="1"/>
            </p:cNvPicPr>
            <p:nvPr/>
          </p:nvPicPr>
          <p:blipFill>
            <a:blip r:embed="rId2"/>
            <a:stretch>
              <a:fillRect/>
            </a:stretch>
          </p:blipFill>
          <p:spPr>
            <a:xfrm flipH="1">
              <a:off x="5002897" y="4683232"/>
              <a:ext cx="2924455" cy="2163062"/>
            </a:xfrm>
            <a:prstGeom prst="rect">
              <a:avLst/>
            </a:prstGeom>
          </p:spPr>
        </p:pic>
        <p:sp>
          <p:nvSpPr>
            <p:cNvPr id="138" name="Rectangle 56">
              <a:extLst>
                <a:ext uri="{FF2B5EF4-FFF2-40B4-BE49-F238E27FC236}">
                  <a16:creationId xmlns:a16="http://schemas.microsoft.com/office/drawing/2014/main" xmlns="" id="{C4D31598-5D00-4F90-B3AB-6EF369BAFF40}"/>
                </a:ext>
              </a:extLst>
            </p:cNvPr>
            <p:cNvSpPr/>
            <p:nvPr/>
          </p:nvSpPr>
          <p:spPr>
            <a:xfrm>
              <a:off x="6813146" y="5473606"/>
              <a:ext cx="1359250" cy="307777"/>
            </a:xfrm>
            <a:prstGeom prst="rect">
              <a:avLst/>
            </a:prstGeom>
            <a:solidFill>
              <a:schemeClr val="bg1"/>
            </a:solidFill>
          </p:spPr>
          <p:txBody>
            <a:bodyPr wrap="square">
              <a:spAutoFit/>
            </a:bodyPr>
            <a:lstStyle/>
            <a:p>
              <a:r>
                <a:rPr lang="sv-SE" sz="1400" dirty="0" err="1"/>
                <a:t>Logical</a:t>
              </a:r>
              <a:r>
                <a:rPr lang="sv-SE" sz="1400" dirty="0"/>
                <a:t> symbol</a:t>
              </a:r>
            </a:p>
          </p:txBody>
        </p:sp>
        <p:sp>
          <p:nvSpPr>
            <p:cNvPr id="139" name="Rectangle 56">
              <a:extLst>
                <a:ext uri="{FF2B5EF4-FFF2-40B4-BE49-F238E27FC236}">
                  <a16:creationId xmlns:a16="http://schemas.microsoft.com/office/drawing/2014/main" xmlns="" id="{4A46A184-EFEE-4196-B3C7-CA529B0C7267}"/>
                </a:ext>
              </a:extLst>
            </p:cNvPr>
            <p:cNvSpPr/>
            <p:nvPr/>
          </p:nvSpPr>
          <p:spPr>
            <a:xfrm>
              <a:off x="5265113" y="4888883"/>
              <a:ext cx="1905438" cy="338554"/>
            </a:xfrm>
            <a:prstGeom prst="rect">
              <a:avLst/>
            </a:prstGeom>
            <a:solidFill>
              <a:schemeClr val="bg1"/>
            </a:solidFill>
          </p:spPr>
          <p:txBody>
            <a:bodyPr wrap="square">
              <a:spAutoFit/>
            </a:bodyPr>
            <a:lstStyle/>
            <a:p>
              <a:r>
                <a:rPr lang="sv-SE" sz="1600" b="1" dirty="0">
                  <a:solidFill>
                    <a:schemeClr val="accent4">
                      <a:lumMod val="75000"/>
                    </a:schemeClr>
                  </a:solidFill>
                </a:rPr>
                <a:t>HS65_LS_AOI12</a:t>
              </a:r>
            </a:p>
          </p:txBody>
        </p:sp>
      </p:grpSp>
      <p:sp>
        <p:nvSpPr>
          <p:cNvPr id="140" name="Rectangle 208">
            <a:extLst>
              <a:ext uri="{FF2B5EF4-FFF2-40B4-BE49-F238E27FC236}">
                <a16:creationId xmlns:a16="http://schemas.microsoft.com/office/drawing/2014/main" xmlns="" id="{65845E1A-2821-47BA-A94F-10EA6DDF14A6}"/>
              </a:ext>
            </a:extLst>
          </p:cNvPr>
          <p:cNvSpPr/>
          <p:nvPr/>
        </p:nvSpPr>
        <p:spPr>
          <a:xfrm>
            <a:off x="495188" y="2046241"/>
            <a:ext cx="7865995" cy="680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tx1"/>
              </a:solidFill>
            </a:endParaRPr>
          </a:p>
        </p:txBody>
      </p:sp>
      <p:grpSp>
        <p:nvGrpSpPr>
          <p:cNvPr id="141" name="Group 210">
            <a:extLst>
              <a:ext uri="{FF2B5EF4-FFF2-40B4-BE49-F238E27FC236}">
                <a16:creationId xmlns:a16="http://schemas.microsoft.com/office/drawing/2014/main" xmlns="" id="{7E245561-E280-44EF-8661-971951DA6619}"/>
              </a:ext>
            </a:extLst>
          </p:cNvPr>
          <p:cNvGrpSpPr/>
          <p:nvPr/>
        </p:nvGrpSpPr>
        <p:grpSpPr>
          <a:xfrm>
            <a:off x="714824" y="2642069"/>
            <a:ext cx="6975526" cy="308607"/>
            <a:chOff x="836834" y="3490886"/>
            <a:chExt cx="6975526" cy="308607"/>
          </a:xfrm>
        </p:grpSpPr>
        <p:sp>
          <p:nvSpPr>
            <p:cNvPr id="142" name="Rectangle 211">
              <a:extLst>
                <a:ext uri="{FF2B5EF4-FFF2-40B4-BE49-F238E27FC236}">
                  <a16:creationId xmlns:a16="http://schemas.microsoft.com/office/drawing/2014/main" xmlns="" id="{054F8BBD-7667-4CC2-8E79-7E6E7CAFAEFB}"/>
                </a:ext>
              </a:extLst>
            </p:cNvPr>
            <p:cNvSpPr/>
            <p:nvPr/>
          </p:nvSpPr>
          <p:spPr>
            <a:xfrm>
              <a:off x="836834" y="3491716"/>
              <a:ext cx="387222" cy="307777"/>
            </a:xfrm>
            <a:prstGeom prst="rect">
              <a:avLst/>
            </a:prstGeom>
          </p:spPr>
          <p:txBody>
            <a:bodyPr wrap="square">
              <a:spAutoFit/>
            </a:bodyPr>
            <a:lstStyle/>
            <a:p>
              <a:pPr algn="ctr"/>
              <a:r>
                <a:rPr lang="sv-SE" sz="1400" dirty="0"/>
                <a:t>g</a:t>
              </a:r>
              <a:r>
                <a:rPr lang="sv-SE" sz="1400" baseline="-25000" dirty="0"/>
                <a:t>8</a:t>
              </a:r>
              <a:endParaRPr lang="sv-SE" sz="1400" dirty="0">
                <a:solidFill>
                  <a:schemeClr val="tx1"/>
                </a:solidFill>
              </a:endParaRPr>
            </a:p>
          </p:txBody>
        </p:sp>
        <p:sp>
          <p:nvSpPr>
            <p:cNvPr id="144" name="Rectangle 213">
              <a:extLst>
                <a:ext uri="{FF2B5EF4-FFF2-40B4-BE49-F238E27FC236}">
                  <a16:creationId xmlns:a16="http://schemas.microsoft.com/office/drawing/2014/main" xmlns="" id="{C21732E8-9F31-46A4-BF88-CBAB1ABD1CFD}"/>
                </a:ext>
              </a:extLst>
            </p:cNvPr>
            <p:cNvSpPr/>
            <p:nvPr/>
          </p:nvSpPr>
          <p:spPr>
            <a:xfrm>
              <a:off x="1808513" y="3491716"/>
              <a:ext cx="387223" cy="307777"/>
            </a:xfrm>
            <a:prstGeom prst="rect">
              <a:avLst/>
            </a:prstGeom>
          </p:spPr>
          <p:txBody>
            <a:bodyPr wrap="square">
              <a:spAutoFit/>
            </a:bodyPr>
            <a:lstStyle/>
            <a:p>
              <a:pPr algn="ctr"/>
              <a:r>
                <a:rPr lang="sv-SE" sz="1400" dirty="0"/>
                <a:t>g</a:t>
              </a:r>
              <a:r>
                <a:rPr lang="sv-SE" sz="1400" baseline="-25000" dirty="0"/>
                <a:t>7</a:t>
              </a:r>
              <a:endParaRPr lang="sv-SE" sz="1400" dirty="0">
                <a:solidFill>
                  <a:schemeClr val="tx1"/>
                </a:solidFill>
              </a:endParaRPr>
            </a:p>
          </p:txBody>
        </p:sp>
        <p:sp>
          <p:nvSpPr>
            <p:cNvPr id="146" name="Rectangle 215">
              <a:extLst>
                <a:ext uri="{FF2B5EF4-FFF2-40B4-BE49-F238E27FC236}">
                  <a16:creationId xmlns:a16="http://schemas.microsoft.com/office/drawing/2014/main" xmlns="" id="{A419DD89-BB73-47D9-B7E7-19785E9C2DF7}"/>
                </a:ext>
              </a:extLst>
            </p:cNvPr>
            <p:cNvSpPr/>
            <p:nvPr/>
          </p:nvSpPr>
          <p:spPr>
            <a:xfrm>
              <a:off x="2744617" y="3491716"/>
              <a:ext cx="387223" cy="307777"/>
            </a:xfrm>
            <a:prstGeom prst="rect">
              <a:avLst/>
            </a:prstGeom>
          </p:spPr>
          <p:txBody>
            <a:bodyPr wrap="square">
              <a:spAutoFit/>
            </a:bodyPr>
            <a:lstStyle/>
            <a:p>
              <a:pPr algn="ctr"/>
              <a:r>
                <a:rPr lang="sv-SE" sz="1400" dirty="0"/>
                <a:t>g</a:t>
              </a:r>
              <a:r>
                <a:rPr lang="sv-SE" sz="1400" baseline="-25000" dirty="0"/>
                <a:t>6</a:t>
              </a:r>
              <a:endParaRPr lang="sv-SE" sz="1400" dirty="0">
                <a:solidFill>
                  <a:schemeClr val="tx1"/>
                </a:solidFill>
              </a:endParaRPr>
            </a:p>
          </p:txBody>
        </p:sp>
        <p:sp>
          <p:nvSpPr>
            <p:cNvPr id="148" name="Rectangle 217">
              <a:extLst>
                <a:ext uri="{FF2B5EF4-FFF2-40B4-BE49-F238E27FC236}">
                  <a16:creationId xmlns:a16="http://schemas.microsoft.com/office/drawing/2014/main" xmlns="" id="{A7B5CF3A-8249-487F-91BD-BDF04F3F941A}"/>
                </a:ext>
              </a:extLst>
            </p:cNvPr>
            <p:cNvSpPr/>
            <p:nvPr/>
          </p:nvSpPr>
          <p:spPr>
            <a:xfrm>
              <a:off x="3680722" y="3491716"/>
              <a:ext cx="387222" cy="307777"/>
            </a:xfrm>
            <a:prstGeom prst="rect">
              <a:avLst/>
            </a:prstGeom>
          </p:spPr>
          <p:txBody>
            <a:bodyPr wrap="square">
              <a:spAutoFit/>
            </a:bodyPr>
            <a:lstStyle/>
            <a:p>
              <a:pPr algn="ctr"/>
              <a:r>
                <a:rPr lang="sv-SE" sz="1400" dirty="0"/>
                <a:t>g</a:t>
              </a:r>
              <a:r>
                <a:rPr lang="sv-SE" sz="1400" baseline="-25000" dirty="0"/>
                <a:t>5</a:t>
              </a:r>
              <a:endParaRPr lang="sv-SE" sz="1400" dirty="0">
                <a:solidFill>
                  <a:schemeClr val="tx1"/>
                </a:solidFill>
              </a:endParaRPr>
            </a:p>
          </p:txBody>
        </p:sp>
        <p:sp>
          <p:nvSpPr>
            <p:cNvPr id="150" name="Rectangle 219">
              <a:extLst>
                <a:ext uri="{FF2B5EF4-FFF2-40B4-BE49-F238E27FC236}">
                  <a16:creationId xmlns:a16="http://schemas.microsoft.com/office/drawing/2014/main" xmlns="" id="{8554CBBE-0883-4A89-A8C4-EEB30D62FCA6}"/>
                </a:ext>
              </a:extLst>
            </p:cNvPr>
            <p:cNvSpPr/>
            <p:nvPr/>
          </p:nvSpPr>
          <p:spPr>
            <a:xfrm>
              <a:off x="4616825" y="3490886"/>
              <a:ext cx="387223" cy="307777"/>
            </a:xfrm>
            <a:prstGeom prst="rect">
              <a:avLst/>
            </a:prstGeom>
          </p:spPr>
          <p:txBody>
            <a:bodyPr wrap="square">
              <a:spAutoFit/>
            </a:bodyPr>
            <a:lstStyle/>
            <a:p>
              <a:pPr algn="ctr"/>
              <a:r>
                <a:rPr lang="sv-SE" sz="1400" dirty="0"/>
                <a:t>g</a:t>
              </a:r>
              <a:r>
                <a:rPr lang="sv-SE" sz="1400" baseline="-25000" dirty="0"/>
                <a:t>4</a:t>
              </a:r>
              <a:endParaRPr lang="sv-SE" sz="1400" dirty="0">
                <a:solidFill>
                  <a:schemeClr val="tx1"/>
                </a:solidFill>
              </a:endParaRPr>
            </a:p>
          </p:txBody>
        </p:sp>
        <p:sp>
          <p:nvSpPr>
            <p:cNvPr id="152" name="Rectangle 221">
              <a:extLst>
                <a:ext uri="{FF2B5EF4-FFF2-40B4-BE49-F238E27FC236}">
                  <a16:creationId xmlns:a16="http://schemas.microsoft.com/office/drawing/2014/main" xmlns="" id="{AE1C451A-E8D8-4581-8116-FB6B016C03AE}"/>
                </a:ext>
              </a:extLst>
            </p:cNvPr>
            <p:cNvSpPr/>
            <p:nvPr/>
          </p:nvSpPr>
          <p:spPr>
            <a:xfrm>
              <a:off x="5552929" y="3490886"/>
              <a:ext cx="387223" cy="307777"/>
            </a:xfrm>
            <a:prstGeom prst="rect">
              <a:avLst/>
            </a:prstGeom>
          </p:spPr>
          <p:txBody>
            <a:bodyPr wrap="square">
              <a:spAutoFit/>
            </a:bodyPr>
            <a:lstStyle/>
            <a:p>
              <a:pPr algn="ctr"/>
              <a:r>
                <a:rPr lang="sv-SE" sz="1400" dirty="0"/>
                <a:t>g</a:t>
              </a:r>
              <a:r>
                <a:rPr lang="sv-SE" sz="1400" baseline="-25000" dirty="0"/>
                <a:t>3</a:t>
              </a:r>
              <a:endParaRPr lang="sv-SE" sz="1400" dirty="0">
                <a:solidFill>
                  <a:schemeClr val="tx1"/>
                </a:solidFill>
              </a:endParaRPr>
            </a:p>
          </p:txBody>
        </p:sp>
        <p:sp>
          <p:nvSpPr>
            <p:cNvPr id="154" name="Rectangle 223">
              <a:extLst>
                <a:ext uri="{FF2B5EF4-FFF2-40B4-BE49-F238E27FC236}">
                  <a16:creationId xmlns:a16="http://schemas.microsoft.com/office/drawing/2014/main" xmlns="" id="{65CC0273-C390-43DA-8FEC-2A67214D4307}"/>
                </a:ext>
              </a:extLst>
            </p:cNvPr>
            <p:cNvSpPr/>
            <p:nvPr/>
          </p:nvSpPr>
          <p:spPr>
            <a:xfrm>
              <a:off x="6489033" y="3490892"/>
              <a:ext cx="387223" cy="307777"/>
            </a:xfrm>
            <a:prstGeom prst="rect">
              <a:avLst/>
            </a:prstGeom>
          </p:spPr>
          <p:txBody>
            <a:bodyPr wrap="square">
              <a:spAutoFit/>
            </a:bodyPr>
            <a:lstStyle/>
            <a:p>
              <a:pPr algn="ctr"/>
              <a:r>
                <a:rPr lang="sv-SE" sz="1400" dirty="0"/>
                <a:t>g</a:t>
              </a:r>
              <a:r>
                <a:rPr lang="sv-SE" sz="1400" baseline="-25000" dirty="0"/>
                <a:t>2</a:t>
              </a:r>
              <a:endParaRPr lang="sv-SE" sz="1400" dirty="0">
                <a:solidFill>
                  <a:schemeClr val="tx1"/>
                </a:solidFill>
              </a:endParaRPr>
            </a:p>
          </p:txBody>
        </p:sp>
        <p:sp>
          <p:nvSpPr>
            <p:cNvPr id="156" name="Rectangle 225">
              <a:extLst>
                <a:ext uri="{FF2B5EF4-FFF2-40B4-BE49-F238E27FC236}">
                  <a16:creationId xmlns:a16="http://schemas.microsoft.com/office/drawing/2014/main" xmlns="" id="{BD692F1E-C7A9-4759-819A-8FC957775C22}"/>
                </a:ext>
              </a:extLst>
            </p:cNvPr>
            <p:cNvSpPr/>
            <p:nvPr/>
          </p:nvSpPr>
          <p:spPr>
            <a:xfrm>
              <a:off x="7425138" y="3490892"/>
              <a:ext cx="387222" cy="307777"/>
            </a:xfrm>
            <a:prstGeom prst="rect">
              <a:avLst/>
            </a:prstGeom>
          </p:spPr>
          <p:txBody>
            <a:bodyPr wrap="square">
              <a:spAutoFit/>
            </a:bodyPr>
            <a:lstStyle/>
            <a:p>
              <a:pPr algn="ctr"/>
              <a:r>
                <a:rPr lang="sv-SE" sz="1400" dirty="0"/>
                <a:t>g</a:t>
              </a:r>
              <a:r>
                <a:rPr lang="sv-SE" sz="1400" baseline="-25000" dirty="0"/>
                <a:t>1</a:t>
              </a:r>
              <a:endParaRPr lang="sv-SE" sz="1400" dirty="0">
                <a:solidFill>
                  <a:schemeClr val="tx1"/>
                </a:solidFill>
              </a:endParaRPr>
            </a:p>
          </p:txBody>
        </p:sp>
      </p:grpSp>
    </p:spTree>
    <p:extLst>
      <p:ext uri="{BB962C8B-B14F-4D97-AF65-F5344CB8AC3E}">
        <p14:creationId xmlns:p14="http://schemas.microsoft.com/office/powerpoint/2010/main" val="18007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a:t>Using</a:t>
            </a:r>
            <a:r>
              <a:rPr lang="sv-SE" dirty="0"/>
              <a:t> </a:t>
            </a:r>
            <a:r>
              <a:rPr lang="sv-SE" dirty="0" err="1"/>
              <a:t>Propagate</a:t>
            </a:r>
            <a:r>
              <a:rPr lang="sv-SE" dirty="0"/>
              <a:t>/</a:t>
            </a:r>
            <a:r>
              <a:rPr lang="sv-SE" dirty="0" err="1"/>
              <a:t>Generate</a:t>
            </a:r>
            <a:r>
              <a:rPr lang="sv-SE" dirty="0"/>
              <a:t> setup cells</a:t>
            </a:r>
          </a:p>
        </p:txBody>
      </p:sp>
      <p:sp>
        <p:nvSpPr>
          <p:cNvPr id="3" name="Date Placeholder 2"/>
          <p:cNvSpPr>
            <a:spLocks noGrp="1"/>
          </p:cNvSpPr>
          <p:nvPr>
            <p:ph type="dt" sz="half" idx="10"/>
          </p:nvPr>
        </p:nvSpPr>
        <p:spPr>
          <a:xfrm>
            <a:off x="465286" y="6309320"/>
            <a:ext cx="2133600" cy="365125"/>
          </a:xfrm>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18</a:t>
            </a:fld>
            <a:endParaRPr lang="sv-SE"/>
          </a:p>
        </p:txBody>
      </p:sp>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160000"/>
            <a:ext cx="83915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538880" y="3312000"/>
            <a:ext cx="4066241" cy="307777"/>
          </a:xfrm>
          <a:prstGeom prst="rect">
            <a:avLst/>
          </a:prstGeom>
        </p:spPr>
        <p:txBody>
          <a:bodyPr wrap="none">
            <a:spAutoFit/>
          </a:bodyPr>
          <a:lstStyle/>
          <a:p>
            <a:r>
              <a:rPr lang="sv-SE" sz="1400" dirty="0"/>
              <a:t>Empty row of cells, to be left blank until the next task</a:t>
            </a:r>
          </a:p>
        </p:txBody>
      </p:sp>
      <p:sp>
        <p:nvSpPr>
          <p:cNvPr id="21" name="Rectangle 20"/>
          <p:cNvSpPr/>
          <p:nvPr/>
        </p:nvSpPr>
        <p:spPr>
          <a:xfrm>
            <a:off x="1437999" y="1340768"/>
            <a:ext cx="6268002" cy="646331"/>
          </a:xfrm>
          <a:prstGeom prst="rect">
            <a:avLst/>
          </a:prstGeom>
        </p:spPr>
        <p:txBody>
          <a:bodyPr wrap="square">
            <a:spAutoFit/>
          </a:bodyPr>
          <a:lstStyle/>
          <a:p>
            <a:pPr algn="ctr"/>
            <a:r>
              <a:rPr lang="sv-SE" dirty="0"/>
              <a:t>Fourth task: Enter G and P logic, enter carry AO21 logic and replace SUM cell logic with XOR logical function!</a:t>
            </a:r>
          </a:p>
        </p:txBody>
      </p:sp>
      <p:sp>
        <p:nvSpPr>
          <p:cNvPr id="22" name="Rectangle 21"/>
          <p:cNvSpPr/>
          <p:nvPr/>
        </p:nvSpPr>
        <p:spPr>
          <a:xfrm>
            <a:off x="493899" y="5040000"/>
            <a:ext cx="8156202" cy="584775"/>
          </a:xfrm>
          <a:prstGeom prst="rect">
            <a:avLst/>
          </a:prstGeom>
          <a:ln>
            <a:solidFill>
              <a:schemeClr val="bg1"/>
            </a:solidFill>
          </a:ln>
        </p:spPr>
        <p:txBody>
          <a:bodyPr wrap="square" lIns="72000" rIns="72000">
            <a:spAutoFit/>
          </a:bodyPr>
          <a:lstStyle/>
          <a:p>
            <a:pPr algn="ctr"/>
            <a:r>
              <a:rPr lang="sv-SE" sz="1600" dirty="0"/>
              <a:t>Note: P and G is never =1 at the same time! It is either propagate or generate, never both!</a:t>
            </a:r>
          </a:p>
          <a:p>
            <a:pPr algn="ctr"/>
            <a:r>
              <a:rPr lang="sv-SE" sz="1600" dirty="0"/>
              <a:t>Therefore the AO logic expression in the C1:0 cells can be written very simple like =G1+P1*CIN!</a:t>
            </a:r>
          </a:p>
        </p:txBody>
      </p:sp>
      <p:grpSp>
        <p:nvGrpSpPr>
          <p:cNvPr id="11" name="Grupp 10">
            <a:extLst>
              <a:ext uri="{FF2B5EF4-FFF2-40B4-BE49-F238E27FC236}">
                <a16:creationId xmlns:a16="http://schemas.microsoft.com/office/drawing/2014/main" xmlns="" id="{A859F1C0-8890-48EE-8666-F137C43B1959}"/>
              </a:ext>
            </a:extLst>
          </p:cNvPr>
          <p:cNvGrpSpPr/>
          <p:nvPr/>
        </p:nvGrpSpPr>
        <p:grpSpPr>
          <a:xfrm>
            <a:off x="6438451" y="2272364"/>
            <a:ext cx="986024" cy="2694826"/>
            <a:chOff x="216000" y="1398294"/>
            <a:chExt cx="986024" cy="2694826"/>
          </a:xfrm>
        </p:grpSpPr>
        <p:cxnSp>
          <p:nvCxnSpPr>
            <p:cNvPr id="54" name="Straight Connector 11">
              <a:extLst>
                <a:ext uri="{FF2B5EF4-FFF2-40B4-BE49-F238E27FC236}">
                  <a16:creationId xmlns:a16="http://schemas.microsoft.com/office/drawing/2014/main" xmlns="" id="{3D990539-6FC8-4E0E-8C89-2F21BD536B66}"/>
                </a:ext>
              </a:extLst>
            </p:cNvPr>
            <p:cNvCxnSpPr>
              <a:cxnSpLocks/>
            </p:cNvCxnSpPr>
            <p:nvPr/>
          </p:nvCxnSpPr>
          <p:spPr>
            <a:xfrm>
              <a:off x="770058" y="1398294"/>
              <a:ext cx="0" cy="166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12">
              <a:extLst>
                <a:ext uri="{FF2B5EF4-FFF2-40B4-BE49-F238E27FC236}">
                  <a16:creationId xmlns:a16="http://schemas.microsoft.com/office/drawing/2014/main" xmlns="" id="{738275F3-5555-49D4-82C1-76BFD08AEC71}"/>
                </a:ext>
              </a:extLst>
            </p:cNvPr>
            <p:cNvCxnSpPr>
              <a:cxnSpLocks/>
            </p:cNvCxnSpPr>
            <p:nvPr/>
          </p:nvCxnSpPr>
          <p:spPr>
            <a:xfrm>
              <a:off x="432490" y="1398294"/>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162">
              <a:extLst>
                <a:ext uri="{FF2B5EF4-FFF2-40B4-BE49-F238E27FC236}">
                  <a16:creationId xmlns:a16="http://schemas.microsoft.com/office/drawing/2014/main" xmlns="" id="{8160A333-8BB0-4E6A-BC35-0CF0FB026B5F}"/>
                </a:ext>
              </a:extLst>
            </p:cNvPr>
            <p:cNvCxnSpPr>
              <a:cxnSpLocks/>
            </p:cNvCxnSpPr>
            <p:nvPr/>
          </p:nvCxnSpPr>
          <p:spPr>
            <a:xfrm flipV="1">
              <a:off x="598392" y="2552336"/>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195">
              <a:extLst>
                <a:ext uri="{FF2B5EF4-FFF2-40B4-BE49-F238E27FC236}">
                  <a16:creationId xmlns:a16="http://schemas.microsoft.com/office/drawing/2014/main" xmlns="" id="{A49563F6-45F0-49AD-864D-784165FA1D49}"/>
                </a:ext>
              </a:extLst>
            </p:cNvPr>
            <p:cNvSpPr/>
            <p:nvPr/>
          </p:nvSpPr>
          <p:spPr>
            <a:xfrm>
              <a:off x="373331" y="1708475"/>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HA</a:t>
              </a:r>
            </a:p>
          </p:txBody>
        </p:sp>
        <p:sp>
          <p:nvSpPr>
            <p:cNvPr id="60" name="Rectangle 164">
              <a:extLst>
                <a:ext uri="{FF2B5EF4-FFF2-40B4-BE49-F238E27FC236}">
                  <a16:creationId xmlns:a16="http://schemas.microsoft.com/office/drawing/2014/main" xmlns="" id="{8D658FCB-606E-4A4C-A224-4499575AF282}"/>
                </a:ext>
              </a:extLst>
            </p:cNvPr>
            <p:cNvSpPr/>
            <p:nvPr/>
          </p:nvSpPr>
          <p:spPr>
            <a:xfrm>
              <a:off x="348343" y="23342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smtClean="0">
                  <a:solidFill>
                    <a:schemeClr val="tx1"/>
                  </a:solidFill>
                </a:rPr>
                <a:t>AO12</a:t>
              </a:r>
              <a:endParaRPr lang="sv-SE" sz="1400" dirty="0">
                <a:solidFill>
                  <a:schemeClr val="tx1"/>
                </a:solidFill>
              </a:endParaRPr>
            </a:p>
          </p:txBody>
        </p:sp>
        <p:grpSp>
          <p:nvGrpSpPr>
            <p:cNvPr id="61" name="Group 307">
              <a:extLst>
                <a:ext uri="{FF2B5EF4-FFF2-40B4-BE49-F238E27FC236}">
                  <a16:creationId xmlns:a16="http://schemas.microsoft.com/office/drawing/2014/main" xmlns="" id="{D7D82327-C6BB-4965-8845-8542DD5325DC}"/>
                </a:ext>
              </a:extLst>
            </p:cNvPr>
            <p:cNvGrpSpPr/>
            <p:nvPr/>
          </p:nvGrpSpPr>
          <p:grpSpPr>
            <a:xfrm>
              <a:off x="683600" y="2550281"/>
              <a:ext cx="288000" cy="761720"/>
              <a:chOff x="1321429" y="4248601"/>
              <a:chExt cx="288000" cy="983224"/>
            </a:xfrm>
          </p:grpSpPr>
          <p:cxnSp>
            <p:nvCxnSpPr>
              <p:cNvPr id="67" name="Straight Connector 308">
                <a:extLst>
                  <a:ext uri="{FF2B5EF4-FFF2-40B4-BE49-F238E27FC236}">
                    <a16:creationId xmlns:a16="http://schemas.microsoft.com/office/drawing/2014/main" xmlns="" id="{B3420E36-11E2-4279-9F38-D65361923089}"/>
                  </a:ext>
                </a:extLst>
              </p:cNvPr>
              <p:cNvCxnSpPr>
                <a:cxnSpLocks/>
              </p:cNvCxnSpPr>
              <p:nvPr/>
            </p:nvCxnSpPr>
            <p:spPr>
              <a:xfrm flipV="1">
                <a:off x="1609429" y="4248601"/>
                <a:ext cx="0" cy="983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311">
                <a:extLst>
                  <a:ext uri="{FF2B5EF4-FFF2-40B4-BE49-F238E27FC236}">
                    <a16:creationId xmlns:a16="http://schemas.microsoft.com/office/drawing/2014/main" xmlns="" id="{C870049A-0405-40E3-BBA1-F203112D5605}"/>
                  </a:ext>
                </a:extLst>
              </p:cNvPr>
              <p:cNvCxnSpPr/>
              <p:nvPr/>
            </p:nvCxnSpPr>
            <p:spPr>
              <a:xfrm>
                <a:off x="1321429" y="5213571"/>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xmlns="" id="{69646A7B-708E-4F4A-9AF9-FEFF9086885F}"/>
                </a:ext>
              </a:extLst>
            </p:cNvPr>
            <p:cNvGrpSpPr/>
            <p:nvPr/>
          </p:nvGrpSpPr>
          <p:grpSpPr>
            <a:xfrm>
              <a:off x="216000" y="2988000"/>
              <a:ext cx="769749" cy="1105120"/>
              <a:chOff x="201851" y="3043960"/>
              <a:chExt cx="769749" cy="1105120"/>
            </a:xfrm>
          </p:grpSpPr>
          <p:sp>
            <p:nvSpPr>
              <p:cNvPr id="57" name="Rectangle 24">
                <a:extLst>
                  <a:ext uri="{FF2B5EF4-FFF2-40B4-BE49-F238E27FC236}">
                    <a16:creationId xmlns:a16="http://schemas.microsoft.com/office/drawing/2014/main" xmlns="" id="{0D096F1C-4574-4FEB-9F8C-A012399D672E}"/>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1</a:t>
                </a:r>
                <a:endParaRPr lang="sv-SE" dirty="0"/>
              </a:p>
            </p:txBody>
          </p:sp>
          <p:cxnSp>
            <p:nvCxnSpPr>
              <p:cNvPr id="62" name="Straight Connector 325">
                <a:extLst>
                  <a:ext uri="{FF2B5EF4-FFF2-40B4-BE49-F238E27FC236}">
                    <a16:creationId xmlns:a16="http://schemas.microsoft.com/office/drawing/2014/main" xmlns="" id="{B7DB0F1F-03E4-4541-82CF-8B82552864FA}"/>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229">
                <a:extLst>
                  <a:ext uri="{FF2B5EF4-FFF2-40B4-BE49-F238E27FC236}">
                    <a16:creationId xmlns:a16="http://schemas.microsoft.com/office/drawing/2014/main" xmlns="" id="{9AE3C37E-5436-4784-89DF-09ABC9AE31B8}"/>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a:solidFill>
                      <a:schemeClr val="tx1"/>
                    </a:solidFill>
                  </a:rPr>
                  <a:t>XOR</a:t>
                </a:r>
              </a:p>
            </p:txBody>
          </p:sp>
        </p:grpSp>
        <p:sp>
          <p:nvSpPr>
            <p:cNvPr id="66" name="Rectangle 226">
              <a:extLst>
                <a:ext uri="{FF2B5EF4-FFF2-40B4-BE49-F238E27FC236}">
                  <a16:creationId xmlns:a16="http://schemas.microsoft.com/office/drawing/2014/main" xmlns="" id="{F3524893-27C3-4BC8-AE7C-BD50CC329658}"/>
                </a:ext>
              </a:extLst>
            </p:cNvPr>
            <p:cNvSpPr/>
            <p:nvPr/>
          </p:nvSpPr>
          <p:spPr>
            <a:xfrm>
              <a:off x="814802" y="2139967"/>
              <a:ext cx="387222" cy="307777"/>
            </a:xfrm>
            <a:prstGeom prst="rect">
              <a:avLst/>
            </a:prstGeom>
          </p:spPr>
          <p:txBody>
            <a:bodyPr wrap="square">
              <a:spAutoFit/>
            </a:bodyPr>
            <a:lstStyle/>
            <a:p>
              <a:pPr algn="ctr"/>
              <a:r>
                <a:rPr lang="sv-SE" sz="1400" dirty="0"/>
                <a:t>p</a:t>
              </a:r>
              <a:r>
                <a:rPr lang="sv-SE" sz="1400" baseline="-25000" dirty="0"/>
                <a:t>1</a:t>
              </a:r>
              <a:endParaRPr lang="sv-SE" sz="1400" dirty="0">
                <a:solidFill>
                  <a:schemeClr val="tx1"/>
                </a:solidFill>
              </a:endParaRPr>
            </a:p>
          </p:txBody>
        </p:sp>
      </p:grpSp>
    </p:spTree>
    <p:extLst>
      <p:ext uri="{BB962C8B-B14F-4D97-AF65-F5344CB8AC3E}">
        <p14:creationId xmlns:p14="http://schemas.microsoft.com/office/powerpoint/2010/main" val="704580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a:t>Using</a:t>
            </a:r>
            <a:r>
              <a:rPr lang="sv-SE" dirty="0"/>
              <a:t> </a:t>
            </a:r>
            <a:r>
              <a:rPr lang="sv-SE" dirty="0" err="1"/>
              <a:t>Propagate</a:t>
            </a:r>
            <a:r>
              <a:rPr lang="sv-SE" dirty="0"/>
              <a:t>/</a:t>
            </a:r>
            <a:r>
              <a:rPr lang="sv-SE" dirty="0" err="1"/>
              <a:t>Generate</a:t>
            </a:r>
            <a:r>
              <a:rPr lang="sv-SE" dirty="0"/>
              <a:t> setup cells</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19</a:t>
            </a:fld>
            <a:endParaRPr lang="sv-SE"/>
          </a:p>
        </p:txBody>
      </p:sp>
      <p:sp>
        <p:nvSpPr>
          <p:cNvPr id="10" name="Rectangle 9"/>
          <p:cNvSpPr/>
          <p:nvPr/>
        </p:nvSpPr>
        <p:spPr>
          <a:xfrm>
            <a:off x="493899" y="5040000"/>
            <a:ext cx="8156202" cy="1323439"/>
          </a:xfrm>
          <a:prstGeom prst="rect">
            <a:avLst/>
          </a:prstGeom>
          <a:ln>
            <a:solidFill>
              <a:schemeClr val="bg1"/>
            </a:solidFill>
          </a:ln>
        </p:spPr>
        <p:txBody>
          <a:bodyPr wrap="square" lIns="72000" rIns="72000">
            <a:spAutoFit/>
          </a:bodyPr>
          <a:lstStyle/>
          <a:p>
            <a:pPr algn="ctr"/>
            <a:r>
              <a:rPr lang="sv-SE" sz="1600" dirty="0"/>
              <a:t>Note: P and G is never =1 at the same time! It is either propagate or generate, never both!</a:t>
            </a:r>
          </a:p>
          <a:p>
            <a:pPr algn="ctr"/>
            <a:r>
              <a:rPr lang="sv-SE" sz="1600" dirty="0"/>
              <a:t>Therefore the AO logic expression in the C1:0 cells can be written very simple like =G1+P1*CIN!</a:t>
            </a:r>
          </a:p>
          <a:p>
            <a:pPr algn="ctr"/>
            <a:r>
              <a:rPr lang="sv-SE" sz="1600" dirty="0">
                <a:solidFill>
                  <a:schemeClr val="tx1"/>
                </a:solidFill>
              </a:rPr>
              <a:t>Next improvement is letting the combined propagate signal ripple along with the carry signal to the array output.</a:t>
            </a:r>
          </a:p>
          <a:p>
            <a:pPr algn="ctr"/>
            <a:r>
              <a:rPr lang="sv-SE" sz="1600" dirty="0"/>
              <a:t>Why: The carry-skip adder!</a:t>
            </a:r>
            <a:endParaRPr lang="sv-SE" sz="1600" dirty="0">
              <a:solidFill>
                <a:schemeClr val="tx1"/>
              </a:solidFill>
            </a:endParaRP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160000"/>
            <a:ext cx="83915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437999" y="1340768"/>
            <a:ext cx="6268002" cy="646331"/>
          </a:xfrm>
          <a:prstGeom prst="rect">
            <a:avLst/>
          </a:prstGeom>
        </p:spPr>
        <p:txBody>
          <a:bodyPr wrap="square">
            <a:spAutoFit/>
          </a:bodyPr>
          <a:lstStyle/>
          <a:p>
            <a:pPr algn="ctr"/>
            <a:r>
              <a:rPr lang="sv-SE" dirty="0"/>
              <a:t>Fifth task: Let the combined propagate signal ripple through the adder array along with the carry signal</a:t>
            </a:r>
          </a:p>
        </p:txBody>
      </p:sp>
    </p:spTree>
    <p:extLst>
      <p:ext uri="{BB962C8B-B14F-4D97-AF65-F5344CB8AC3E}">
        <p14:creationId xmlns:p14="http://schemas.microsoft.com/office/powerpoint/2010/main" val="3755576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err="1"/>
              <a:t>Purpose</a:t>
            </a:r>
            <a:r>
              <a:rPr lang="sv-SE" dirty="0"/>
              <a:t> </a:t>
            </a:r>
            <a:r>
              <a:rPr lang="sv-SE" dirty="0" err="1"/>
              <a:t>of</a:t>
            </a:r>
            <a:r>
              <a:rPr lang="sv-SE" dirty="0"/>
              <a:t> </a:t>
            </a:r>
            <a:r>
              <a:rPr lang="sv-SE" dirty="0" err="1"/>
              <a:t>this</a:t>
            </a:r>
            <a:r>
              <a:rPr lang="sv-SE" dirty="0"/>
              <a:t> </a:t>
            </a:r>
            <a:r>
              <a:rPr lang="sv-SE" dirty="0" err="1"/>
              <a:t>exercise</a:t>
            </a:r>
            <a:endParaRPr lang="sv-SE" dirty="0"/>
          </a:p>
        </p:txBody>
      </p:sp>
      <p:sp>
        <p:nvSpPr>
          <p:cNvPr id="3" name="Content Placeholder 2"/>
          <p:cNvSpPr>
            <a:spLocks noGrp="1"/>
          </p:cNvSpPr>
          <p:nvPr>
            <p:ph idx="1"/>
          </p:nvPr>
        </p:nvSpPr>
        <p:spPr/>
        <p:txBody>
          <a:bodyPr>
            <a:noAutofit/>
          </a:bodyPr>
          <a:lstStyle/>
          <a:p>
            <a:r>
              <a:rPr lang="sv-SE" sz="2000" dirty="0" err="1"/>
              <a:t>Apply</a:t>
            </a:r>
            <a:r>
              <a:rPr lang="sv-SE" sz="2000" dirty="0"/>
              <a:t> our CMOS circuit design skills for designing </a:t>
            </a:r>
            <a:r>
              <a:rPr lang="sv-SE" sz="2000" dirty="0" err="1"/>
              <a:t>larger</a:t>
            </a:r>
            <a:r>
              <a:rPr lang="sv-SE" sz="2000" dirty="0"/>
              <a:t> blocks, like </a:t>
            </a:r>
            <a:r>
              <a:rPr lang="sv-SE" sz="2000" dirty="0" err="1"/>
              <a:t>adders</a:t>
            </a:r>
            <a:endParaRPr lang="sv-SE" sz="2000" dirty="0"/>
          </a:p>
          <a:p>
            <a:r>
              <a:rPr lang="sv-SE" sz="2000" dirty="0"/>
              <a:t>Go </a:t>
            </a:r>
            <a:r>
              <a:rPr lang="sv-SE" sz="2000" dirty="0" err="1"/>
              <a:t>through</a:t>
            </a:r>
            <a:r>
              <a:rPr lang="sv-SE" sz="2000" dirty="0"/>
              <a:t> a step-by-step process for improving performance wrt timing </a:t>
            </a:r>
            <a:r>
              <a:rPr lang="sv-SE" sz="2000" dirty="0" err="1" smtClean="0"/>
              <a:t>constraints</a:t>
            </a:r>
            <a:r>
              <a:rPr lang="sv-SE" sz="2000" dirty="0" smtClean="0"/>
              <a:t>: </a:t>
            </a:r>
            <a:r>
              <a:rPr lang="sv-SE" sz="2000" dirty="0" err="1" smtClean="0"/>
              <a:t>ripple-carry</a:t>
            </a:r>
            <a:r>
              <a:rPr lang="sv-SE" sz="2000" dirty="0" smtClean="0"/>
              <a:t>, </a:t>
            </a:r>
            <a:r>
              <a:rPr lang="sv-SE" sz="2000" dirty="0" err="1" smtClean="0"/>
              <a:t>carry-skip</a:t>
            </a:r>
            <a:r>
              <a:rPr lang="sv-SE" sz="2000" dirty="0" smtClean="0"/>
              <a:t>, </a:t>
            </a:r>
            <a:r>
              <a:rPr lang="sv-SE" sz="2000" dirty="0" err="1" smtClean="0"/>
              <a:t>carry</a:t>
            </a:r>
            <a:r>
              <a:rPr lang="sv-SE" sz="2000" dirty="0" err="1" smtClean="0"/>
              <a:t>-lookahead</a:t>
            </a:r>
            <a:r>
              <a:rPr lang="sv-SE" sz="2000" dirty="0" smtClean="0"/>
              <a:t>, </a:t>
            </a:r>
            <a:r>
              <a:rPr lang="sv-SE" sz="2000" dirty="0" err="1" smtClean="0"/>
              <a:t>binary</a:t>
            </a:r>
            <a:r>
              <a:rPr lang="sv-SE" sz="2000" dirty="0" smtClean="0"/>
              <a:t> </a:t>
            </a:r>
            <a:r>
              <a:rPr lang="sv-SE" sz="2000" dirty="0" err="1" smtClean="0"/>
              <a:t>tree</a:t>
            </a:r>
            <a:r>
              <a:rPr lang="sv-SE" sz="2000" dirty="0" smtClean="0"/>
              <a:t> </a:t>
            </a:r>
            <a:r>
              <a:rPr lang="sv-SE" sz="2000" dirty="0" err="1" smtClean="0"/>
              <a:t>adders</a:t>
            </a:r>
            <a:endParaRPr lang="sv-SE" sz="2000" dirty="0"/>
          </a:p>
          <a:p>
            <a:r>
              <a:rPr lang="sv-SE" sz="2000" dirty="0" err="1"/>
              <a:t>This</a:t>
            </a:r>
            <a:r>
              <a:rPr lang="sv-SE" sz="2000" dirty="0"/>
              <a:t> </a:t>
            </a:r>
            <a:r>
              <a:rPr lang="sv-SE" sz="2000" dirty="0" err="1"/>
              <a:t>exercise</a:t>
            </a:r>
            <a:r>
              <a:rPr lang="sv-SE" sz="2000" dirty="0"/>
              <a:t> is a preparation for a </a:t>
            </a:r>
            <a:r>
              <a:rPr lang="sv-SE" sz="2000" dirty="0" err="1"/>
              <a:t>larger</a:t>
            </a:r>
            <a:r>
              <a:rPr lang="sv-SE" sz="2000" dirty="0"/>
              <a:t> design task in </a:t>
            </a:r>
            <a:r>
              <a:rPr lang="sv-SE" sz="2000" dirty="0" err="1"/>
              <a:t>next</a:t>
            </a:r>
            <a:r>
              <a:rPr lang="sv-SE" sz="2000" dirty="0"/>
              <a:t> </a:t>
            </a:r>
            <a:r>
              <a:rPr lang="sv-SE" sz="2000" dirty="0" err="1"/>
              <a:t>quarter</a:t>
            </a:r>
            <a:r>
              <a:rPr lang="sv-SE" sz="2000" dirty="0"/>
              <a:t>:</a:t>
            </a:r>
          </a:p>
          <a:p>
            <a:pPr lvl="1"/>
            <a:r>
              <a:rPr lang="sv-SE" sz="1600" b="1" dirty="0"/>
              <a:t>A 32 bit ”super-fast” prefix </a:t>
            </a:r>
            <a:r>
              <a:rPr lang="sv-SE" sz="1600" b="1" dirty="0" err="1"/>
              <a:t>binary-tree</a:t>
            </a:r>
            <a:r>
              <a:rPr lang="sv-SE" sz="1600" b="1" dirty="0"/>
              <a:t> </a:t>
            </a:r>
            <a:r>
              <a:rPr lang="sv-SE" sz="1600" b="1" dirty="0" err="1"/>
              <a:t>Sklansky</a:t>
            </a:r>
            <a:r>
              <a:rPr lang="sv-SE" sz="1600" b="1" dirty="0"/>
              <a:t> </a:t>
            </a:r>
            <a:r>
              <a:rPr lang="sv-SE" sz="1600" b="1" dirty="0" err="1"/>
              <a:t>adder</a:t>
            </a:r>
            <a:r>
              <a:rPr lang="sv-SE" sz="1600" b="1" dirty="0"/>
              <a:t> </a:t>
            </a:r>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2</a:t>
            </a:fld>
            <a:endParaRPr lang="sv-SE"/>
          </a:p>
        </p:txBody>
      </p:sp>
      <p:pic>
        <p:nvPicPr>
          <p:cNvPr id="7" name="Picture 2">
            <a:extLst>
              <a:ext uri="{FF2B5EF4-FFF2-40B4-BE49-F238E27FC236}">
                <a16:creationId xmlns:a16="http://schemas.microsoft.com/office/drawing/2014/main" xmlns="" id="{16904F46-51CA-4E54-9870-AB679BE52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5359" y="3303950"/>
            <a:ext cx="5313283" cy="35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846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Carry-Skip Adder</a:t>
            </a:r>
          </a:p>
        </p:txBody>
      </p:sp>
      <p:sp>
        <p:nvSpPr>
          <p:cNvPr id="3" name="Content Placeholder 2"/>
          <p:cNvSpPr>
            <a:spLocks noGrp="1"/>
          </p:cNvSpPr>
          <p:nvPr>
            <p:ph idx="1"/>
          </p:nvPr>
        </p:nvSpPr>
        <p:spPr/>
        <p:txBody>
          <a:bodyPr/>
          <a:lstStyle/>
          <a:p>
            <a:r>
              <a:rPr lang="en-US" altLang="sv-SE" sz="2800" dirty="0"/>
              <a:t>Carry-ripple is slow through all N stages</a:t>
            </a:r>
          </a:p>
          <a:p>
            <a:r>
              <a:rPr lang="en-US" altLang="sv-SE" sz="2800" dirty="0"/>
              <a:t>Carry-skip allows carry to skip over groups of n bits</a:t>
            </a:r>
          </a:p>
          <a:p>
            <a:pPr lvl="1"/>
            <a:r>
              <a:rPr lang="en-US" altLang="sv-SE" sz="2400" dirty="0"/>
              <a:t>Decision based on n-bit propagate signal</a:t>
            </a:r>
          </a:p>
          <a:p>
            <a:pPr marL="0" indent="0">
              <a:buNone/>
            </a:pPr>
            <a:endParaRPr lang="sv-SE" dirty="0"/>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20</a:t>
            </a:fld>
            <a:endParaRPr lang="sv-SE"/>
          </a:p>
        </p:txBody>
      </p:sp>
      <p:sp>
        <p:nvSpPr>
          <p:cNvPr id="7" name="Rectangle 6"/>
          <p:cNvSpPr/>
          <p:nvPr/>
        </p:nvSpPr>
        <p:spPr>
          <a:xfrm>
            <a:off x="6660232" y="3212986"/>
            <a:ext cx="1499122" cy="369332"/>
          </a:xfrm>
          <a:prstGeom prst="rect">
            <a:avLst/>
          </a:prstGeom>
        </p:spPr>
        <p:txBody>
          <a:bodyPr wrap="square">
            <a:spAutoFit/>
          </a:bodyPr>
          <a:lstStyle/>
          <a:p>
            <a:pPr algn="ctr"/>
            <a:r>
              <a:rPr lang="sv-SE" dirty="0"/>
              <a:t>n-bit blocks</a:t>
            </a:r>
            <a:endParaRPr lang="sv-SE" dirty="0">
              <a:solidFill>
                <a:schemeClr val="tx1"/>
              </a:solidFill>
            </a:endParaRPr>
          </a:p>
        </p:txBody>
      </p:sp>
      <p:sp>
        <p:nvSpPr>
          <p:cNvPr id="8" name="Rectangle 7"/>
          <p:cNvSpPr/>
          <p:nvPr/>
        </p:nvSpPr>
        <p:spPr>
          <a:xfrm>
            <a:off x="3154703" y="5241876"/>
            <a:ext cx="3469935" cy="369332"/>
          </a:xfrm>
          <a:prstGeom prst="rect">
            <a:avLst/>
          </a:prstGeom>
          <a:ln>
            <a:solidFill>
              <a:schemeClr val="bg1"/>
            </a:solidFill>
          </a:ln>
        </p:spPr>
        <p:txBody>
          <a:bodyPr wrap="square">
            <a:spAutoFit/>
          </a:bodyPr>
          <a:lstStyle/>
          <a:p>
            <a:pPr algn="ctr"/>
            <a:r>
              <a:rPr lang="sv-SE" dirty="0"/>
              <a:t>k=N/n number of n-bit blocks</a:t>
            </a:r>
            <a:endParaRPr lang="sv-SE"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74977875"/>
              </p:ext>
            </p:extLst>
          </p:nvPr>
        </p:nvGraphicFramePr>
        <p:xfrm>
          <a:off x="764232" y="3492000"/>
          <a:ext cx="7696200" cy="1854200"/>
        </p:xfrm>
        <a:graphic>
          <a:graphicData uri="http://schemas.openxmlformats.org/presentationml/2006/ole">
            <mc:AlternateContent xmlns:mc="http://schemas.openxmlformats.org/markup-compatibility/2006">
              <mc:Choice xmlns:v="urn:schemas-microsoft-com:vml" Requires="v">
                <p:oleObj spid="_x0000_s22776" name="Visio" r:id="rId3" imgW="5457766" imgH="1314585" progId="Visio.Drawing.11">
                  <p:embed/>
                </p:oleObj>
              </mc:Choice>
              <mc:Fallback>
                <p:oleObj name="Visio" r:id="rId3" imgW="5457766" imgH="1314585" progId="Visio.Drawing.11">
                  <p:embed/>
                  <p:pic>
                    <p:nvPicPr>
                      <p:cNvPr id="0" name=""/>
                      <p:cNvPicPr>
                        <a:picLocks noChangeAspect="1" noChangeArrowheads="1"/>
                      </p:cNvPicPr>
                      <p:nvPr/>
                    </p:nvPicPr>
                    <p:blipFill>
                      <a:blip r:embed="rId4"/>
                      <a:srcRect/>
                      <a:stretch>
                        <a:fillRect/>
                      </a:stretch>
                    </p:blipFill>
                    <p:spPr bwMode="auto">
                      <a:xfrm>
                        <a:off x="764232" y="3492000"/>
                        <a:ext cx="76962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296341" y="3212976"/>
            <a:ext cx="1499122" cy="369332"/>
          </a:xfrm>
          <a:prstGeom prst="rect">
            <a:avLst/>
          </a:prstGeom>
        </p:spPr>
        <p:txBody>
          <a:bodyPr wrap="square">
            <a:spAutoFit/>
          </a:bodyPr>
          <a:lstStyle/>
          <a:p>
            <a:pPr algn="ctr"/>
            <a:r>
              <a:rPr lang="sv-SE" dirty="0"/>
              <a:t>N-bit </a:t>
            </a:r>
            <a:r>
              <a:rPr lang="sv-SE" dirty="0" err="1"/>
              <a:t>adder</a:t>
            </a:r>
            <a:endParaRPr lang="sv-SE" dirty="0">
              <a:solidFill>
                <a:schemeClr val="tx1"/>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906169624"/>
              </p:ext>
            </p:extLst>
          </p:nvPr>
        </p:nvGraphicFramePr>
        <p:xfrm>
          <a:off x="4644008" y="5736646"/>
          <a:ext cx="3413125" cy="358775"/>
        </p:xfrm>
        <a:graphic>
          <a:graphicData uri="http://schemas.openxmlformats.org/presentationml/2006/ole">
            <mc:AlternateContent xmlns:mc="http://schemas.openxmlformats.org/markup-compatibility/2006">
              <mc:Choice xmlns:v="urn:schemas-microsoft-com:vml" Requires="v">
                <p:oleObj spid="_x0000_s22777" name="Equation" r:id="rId5" imgW="2298600" imgH="241200" progId="Equation.DSMT4">
                  <p:embed/>
                </p:oleObj>
              </mc:Choice>
              <mc:Fallback>
                <p:oleObj name="Equation" r:id="rId5" imgW="2298600" imgH="241200" progId="Equation.DSMT4">
                  <p:embed/>
                  <p:pic>
                    <p:nvPicPr>
                      <p:cNvPr id="0" name=""/>
                      <p:cNvPicPr>
                        <a:picLocks noChangeAspect="1" noChangeArrowheads="1"/>
                      </p:cNvPicPr>
                      <p:nvPr/>
                    </p:nvPicPr>
                    <p:blipFill>
                      <a:blip r:embed="rId6"/>
                      <a:srcRect/>
                      <a:stretch>
                        <a:fillRect/>
                      </a:stretch>
                    </p:blipFill>
                    <p:spPr bwMode="auto">
                      <a:xfrm>
                        <a:off x="4644008" y="5736646"/>
                        <a:ext cx="3413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539552" y="5736646"/>
            <a:ext cx="4032448" cy="369332"/>
          </a:xfrm>
          <a:prstGeom prst="rect">
            <a:avLst/>
          </a:prstGeom>
          <a:ln>
            <a:solidFill>
              <a:schemeClr val="bg1"/>
            </a:solidFill>
          </a:ln>
        </p:spPr>
        <p:txBody>
          <a:bodyPr wrap="square">
            <a:spAutoFit/>
          </a:bodyPr>
          <a:lstStyle/>
          <a:p>
            <a:r>
              <a:rPr lang="sv-SE" dirty="0"/>
              <a:t>Verify the delay model given in eq. 10.13: </a:t>
            </a:r>
            <a:endParaRPr lang="sv-SE" dirty="0">
              <a:solidFill>
                <a:schemeClr val="tx1"/>
              </a:solidFill>
            </a:endParaRPr>
          </a:p>
        </p:txBody>
      </p:sp>
    </p:spTree>
    <p:extLst>
      <p:ext uri="{BB962C8B-B14F-4D97-AF65-F5344CB8AC3E}">
        <p14:creationId xmlns:p14="http://schemas.microsoft.com/office/powerpoint/2010/main" val="706163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Carry-Skip Adder</a:t>
            </a:r>
          </a:p>
        </p:txBody>
      </p:sp>
      <p:sp>
        <p:nvSpPr>
          <p:cNvPr id="3" name="Content Placeholder 2"/>
          <p:cNvSpPr>
            <a:spLocks noGrp="1"/>
          </p:cNvSpPr>
          <p:nvPr>
            <p:ph idx="1"/>
          </p:nvPr>
        </p:nvSpPr>
        <p:spPr/>
        <p:txBody>
          <a:bodyPr/>
          <a:lstStyle/>
          <a:p>
            <a:r>
              <a:rPr lang="en-US" altLang="sv-SE" sz="2800" dirty="0"/>
              <a:t>Carry-ripple is slow through all N stages</a:t>
            </a:r>
          </a:p>
          <a:p>
            <a:r>
              <a:rPr lang="en-US" altLang="sv-SE" sz="2800" dirty="0"/>
              <a:t>Carry-skip allows carry to skip over groups of n bits</a:t>
            </a:r>
          </a:p>
          <a:p>
            <a:pPr lvl="1"/>
            <a:r>
              <a:rPr lang="en-US" altLang="sv-SE" sz="2400" dirty="0"/>
              <a:t>Decision based on n-bit propagate signal</a:t>
            </a:r>
          </a:p>
          <a:p>
            <a:pPr marL="0" indent="0">
              <a:buNone/>
            </a:pPr>
            <a:endParaRPr lang="sv-SE" dirty="0"/>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21</a:t>
            </a:fld>
            <a:endParaRPr lang="sv-SE"/>
          </a:p>
        </p:txBody>
      </p:sp>
      <p:sp>
        <p:nvSpPr>
          <p:cNvPr id="7" name="Rectangle 6"/>
          <p:cNvSpPr/>
          <p:nvPr/>
        </p:nvSpPr>
        <p:spPr>
          <a:xfrm>
            <a:off x="6660232" y="3212986"/>
            <a:ext cx="1499122" cy="369332"/>
          </a:xfrm>
          <a:prstGeom prst="rect">
            <a:avLst/>
          </a:prstGeom>
        </p:spPr>
        <p:txBody>
          <a:bodyPr wrap="square">
            <a:spAutoFit/>
          </a:bodyPr>
          <a:lstStyle/>
          <a:p>
            <a:pPr algn="ctr"/>
            <a:r>
              <a:rPr lang="sv-SE" dirty="0"/>
              <a:t>n-bit blocks</a:t>
            </a:r>
            <a:endParaRPr lang="sv-SE" dirty="0">
              <a:solidFill>
                <a:schemeClr val="tx1"/>
              </a:solidFill>
            </a:endParaRPr>
          </a:p>
        </p:txBody>
      </p:sp>
      <p:sp>
        <p:nvSpPr>
          <p:cNvPr id="8" name="Rectangle 7"/>
          <p:cNvSpPr/>
          <p:nvPr/>
        </p:nvSpPr>
        <p:spPr>
          <a:xfrm>
            <a:off x="3154703" y="5241876"/>
            <a:ext cx="3469935" cy="369332"/>
          </a:xfrm>
          <a:prstGeom prst="rect">
            <a:avLst/>
          </a:prstGeom>
          <a:ln>
            <a:solidFill>
              <a:schemeClr val="bg1"/>
            </a:solidFill>
          </a:ln>
        </p:spPr>
        <p:txBody>
          <a:bodyPr wrap="square">
            <a:spAutoFit/>
          </a:bodyPr>
          <a:lstStyle/>
          <a:p>
            <a:pPr algn="ctr"/>
            <a:r>
              <a:rPr lang="sv-SE" dirty="0"/>
              <a:t>k=N/n number of n-bit blocks</a:t>
            </a:r>
            <a:endParaRPr lang="sv-SE"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09561797"/>
              </p:ext>
            </p:extLst>
          </p:nvPr>
        </p:nvGraphicFramePr>
        <p:xfrm>
          <a:off x="764232" y="3492000"/>
          <a:ext cx="7696200" cy="1854200"/>
        </p:xfrm>
        <a:graphic>
          <a:graphicData uri="http://schemas.openxmlformats.org/presentationml/2006/ole">
            <mc:AlternateContent xmlns:mc="http://schemas.openxmlformats.org/markup-compatibility/2006">
              <mc:Choice xmlns:v="urn:schemas-microsoft-com:vml" Requires="v">
                <p:oleObj spid="_x0000_s42067" name="Visio" r:id="rId3" imgW="5457766" imgH="1314585" progId="Visio.Drawing.11">
                  <p:embed/>
                </p:oleObj>
              </mc:Choice>
              <mc:Fallback>
                <p:oleObj name="Visio" r:id="rId3" imgW="5457766" imgH="1314585" progId="Visio.Drawing.11">
                  <p:embed/>
                  <p:pic>
                    <p:nvPicPr>
                      <p:cNvPr id="0" name=""/>
                      <p:cNvPicPr>
                        <a:picLocks noChangeAspect="1" noChangeArrowheads="1"/>
                      </p:cNvPicPr>
                      <p:nvPr/>
                    </p:nvPicPr>
                    <p:blipFill>
                      <a:blip r:embed="rId4"/>
                      <a:srcRect/>
                      <a:stretch>
                        <a:fillRect/>
                      </a:stretch>
                    </p:blipFill>
                    <p:spPr bwMode="auto">
                      <a:xfrm>
                        <a:off x="764232" y="3492000"/>
                        <a:ext cx="76962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296341" y="3212976"/>
            <a:ext cx="1499122" cy="369332"/>
          </a:xfrm>
          <a:prstGeom prst="rect">
            <a:avLst/>
          </a:prstGeom>
        </p:spPr>
        <p:txBody>
          <a:bodyPr wrap="square">
            <a:spAutoFit/>
          </a:bodyPr>
          <a:lstStyle/>
          <a:p>
            <a:pPr algn="ctr"/>
            <a:r>
              <a:rPr lang="sv-SE" dirty="0"/>
              <a:t>N-bit </a:t>
            </a:r>
            <a:r>
              <a:rPr lang="sv-SE" dirty="0" err="1"/>
              <a:t>adder</a:t>
            </a:r>
            <a:endParaRPr lang="sv-SE" dirty="0">
              <a:solidFill>
                <a:schemeClr val="tx1"/>
              </a:solidFill>
            </a:endParaRPr>
          </a:p>
        </p:txBody>
      </p:sp>
      <p:sp>
        <p:nvSpPr>
          <p:cNvPr id="14" name="Rectangle 13"/>
          <p:cNvSpPr/>
          <p:nvPr/>
        </p:nvSpPr>
        <p:spPr>
          <a:xfrm>
            <a:off x="539552" y="5736646"/>
            <a:ext cx="8136904" cy="646331"/>
          </a:xfrm>
          <a:prstGeom prst="rect">
            <a:avLst/>
          </a:prstGeom>
          <a:ln>
            <a:solidFill>
              <a:schemeClr val="bg1"/>
            </a:solidFill>
          </a:ln>
        </p:spPr>
        <p:txBody>
          <a:bodyPr wrap="square">
            <a:spAutoFit/>
          </a:bodyPr>
          <a:lstStyle/>
          <a:p>
            <a:pPr algn="ctr"/>
            <a:r>
              <a:rPr lang="sv-SE" dirty="0"/>
              <a:t>For 32-bit adder we had 31*t</a:t>
            </a:r>
            <a:r>
              <a:rPr lang="sv-SE" baseline="-25000" dirty="0"/>
              <a:t>AO</a:t>
            </a:r>
            <a:r>
              <a:rPr lang="sv-SE" dirty="0"/>
              <a:t>; Now only </a:t>
            </a:r>
            <a:r>
              <a:rPr lang="sv-SE" i="1" dirty="0"/>
              <a:t>t</a:t>
            </a:r>
            <a:r>
              <a:rPr lang="sv-SE" i="1" baseline="-25000" dirty="0"/>
              <a:t>PG</a:t>
            </a:r>
            <a:r>
              <a:rPr lang="sv-SE" dirty="0"/>
              <a:t>+14</a:t>
            </a:r>
            <a:r>
              <a:rPr lang="sv-SE" i="1" dirty="0"/>
              <a:t>t</a:t>
            </a:r>
            <a:r>
              <a:rPr lang="sv-SE" i="1" baseline="-25000" dirty="0"/>
              <a:t>AO</a:t>
            </a:r>
            <a:r>
              <a:rPr lang="sv-SE" dirty="0"/>
              <a:t> + 3</a:t>
            </a:r>
            <a:r>
              <a:rPr lang="sv-SE" i="1" dirty="0"/>
              <a:t>t</a:t>
            </a:r>
            <a:r>
              <a:rPr lang="sv-SE" i="1" baseline="-25000" dirty="0"/>
              <a:t>MUX</a:t>
            </a:r>
          </a:p>
          <a:p>
            <a:pPr algn="ctr"/>
            <a:r>
              <a:rPr lang="sv-SE" dirty="0"/>
              <a:t>Delay is cut in half!</a:t>
            </a:r>
            <a:endParaRPr lang="sv-SE" dirty="0">
              <a:solidFill>
                <a:schemeClr val="tx1"/>
              </a:solidFill>
            </a:endParaRPr>
          </a:p>
        </p:txBody>
      </p:sp>
    </p:spTree>
    <p:extLst>
      <p:ext uri="{BB962C8B-B14F-4D97-AF65-F5344CB8AC3E}">
        <p14:creationId xmlns:p14="http://schemas.microsoft.com/office/powerpoint/2010/main" val="4155234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a:t>Using</a:t>
            </a:r>
            <a:r>
              <a:rPr lang="sv-SE" dirty="0"/>
              <a:t> </a:t>
            </a:r>
            <a:r>
              <a:rPr lang="sv-SE" dirty="0" err="1"/>
              <a:t>Propagate</a:t>
            </a:r>
            <a:r>
              <a:rPr lang="sv-SE" dirty="0"/>
              <a:t>/</a:t>
            </a:r>
            <a:r>
              <a:rPr lang="sv-SE" dirty="0" err="1"/>
              <a:t>Generate</a:t>
            </a:r>
            <a:r>
              <a:rPr lang="sv-SE" dirty="0"/>
              <a:t> setup cells</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22</a:t>
            </a:fld>
            <a:endParaRPr lang="sv-SE"/>
          </a:p>
        </p:txBody>
      </p:sp>
      <p:sp>
        <p:nvSpPr>
          <p:cNvPr id="7" name="Rectangle 6"/>
          <p:cNvSpPr/>
          <p:nvPr/>
        </p:nvSpPr>
        <p:spPr>
          <a:xfrm>
            <a:off x="611560" y="4653136"/>
            <a:ext cx="7848872" cy="1477328"/>
          </a:xfrm>
          <a:prstGeom prst="rect">
            <a:avLst/>
          </a:prstGeom>
          <a:ln>
            <a:solidFill>
              <a:schemeClr val="bg1"/>
            </a:solidFill>
          </a:ln>
        </p:spPr>
        <p:txBody>
          <a:bodyPr wrap="square">
            <a:spAutoFit/>
          </a:bodyPr>
          <a:lstStyle/>
          <a:p>
            <a:pPr algn="ctr"/>
            <a:r>
              <a:rPr lang="sv-SE" dirty="0"/>
              <a:t>Once we realize that the carry arriving at the adder block output is actually a block generate signal, we are ready for the next improvement step!</a:t>
            </a:r>
          </a:p>
          <a:p>
            <a:pPr algn="ctr"/>
            <a:r>
              <a:rPr lang="sv-SE" dirty="0"/>
              <a:t>THE CARRY-LOOKAHEAD ADDER</a:t>
            </a:r>
          </a:p>
          <a:p>
            <a:pPr algn="ctr"/>
            <a:r>
              <a:rPr lang="sv-SE" dirty="0">
                <a:solidFill>
                  <a:schemeClr val="tx1"/>
                </a:solidFill>
              </a:rPr>
              <a:t>Why is that so? Because if G</a:t>
            </a:r>
            <a:r>
              <a:rPr lang="sv-SE" baseline="-25000" dirty="0">
                <a:solidFill>
                  <a:schemeClr val="tx1"/>
                </a:solidFill>
              </a:rPr>
              <a:t>8:1</a:t>
            </a:r>
            <a:r>
              <a:rPr lang="sv-SE" dirty="0">
                <a:solidFill>
                  <a:schemeClr val="tx1"/>
                </a:solidFill>
              </a:rPr>
              <a:t>=1, a carry has been generated within the block!</a:t>
            </a:r>
          </a:p>
          <a:p>
            <a:pPr algn="ctr"/>
            <a:r>
              <a:rPr lang="sv-SE" dirty="0">
                <a:solidFill>
                  <a:schemeClr val="tx1"/>
                </a:solidFill>
              </a:rPr>
              <a:t> </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160000"/>
            <a:ext cx="83915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115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Carry-Lookahead Adder</a:t>
            </a:r>
          </a:p>
        </p:txBody>
      </p:sp>
      <p:sp>
        <p:nvSpPr>
          <p:cNvPr id="3" name="Content Placeholder 2"/>
          <p:cNvSpPr>
            <a:spLocks noGrp="1"/>
          </p:cNvSpPr>
          <p:nvPr>
            <p:ph idx="1"/>
          </p:nvPr>
        </p:nvSpPr>
        <p:spPr/>
        <p:txBody>
          <a:bodyPr>
            <a:normAutofit/>
          </a:bodyPr>
          <a:lstStyle/>
          <a:p>
            <a:r>
              <a:rPr lang="en-US" altLang="sv-SE" sz="2800" dirty="0"/>
              <a:t>Carry generate allows us to replace MUX with another AO21 gate.</a:t>
            </a:r>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dirty="0"/>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23</a:t>
            </a:fld>
            <a:endParaRPr lang="sv-SE"/>
          </a:p>
        </p:txBody>
      </p:sp>
      <p:grpSp>
        <p:nvGrpSpPr>
          <p:cNvPr id="8" name="Group 7"/>
          <p:cNvGrpSpPr/>
          <p:nvPr/>
        </p:nvGrpSpPr>
        <p:grpSpPr>
          <a:xfrm>
            <a:off x="6122462" y="3780064"/>
            <a:ext cx="969818" cy="1362184"/>
            <a:chOff x="6573184" y="3932781"/>
            <a:chExt cx="969818" cy="1362184"/>
          </a:xfrm>
        </p:grpSpPr>
        <p:sp>
          <p:nvSpPr>
            <p:cNvPr id="9" name="Oval 8"/>
            <p:cNvSpPr/>
            <p:nvPr/>
          </p:nvSpPr>
          <p:spPr>
            <a:xfrm>
              <a:off x="6634016" y="3932781"/>
              <a:ext cx="908985" cy="932873"/>
            </a:xfrm>
            <a:prstGeom prst="ellipse">
              <a:avLst/>
            </a:prstGeom>
            <a:solidFill>
              <a:srgbClr val="9DC3E6">
                <a:alpha val="50196"/>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6573184" y="4925633"/>
              <a:ext cx="969818" cy="369332"/>
            </a:xfrm>
            <a:prstGeom prst="rect">
              <a:avLst/>
            </a:prstGeom>
          </p:spPr>
          <p:txBody>
            <a:bodyPr wrap="square">
              <a:spAutoFit/>
            </a:bodyPr>
            <a:lstStyle/>
            <a:p>
              <a:pPr algn="ctr"/>
              <a:r>
                <a:rPr lang="sv-SE" dirty="0"/>
                <a:t>”MUX”</a:t>
              </a:r>
              <a:endParaRPr lang="sv-SE" dirty="0">
                <a:solidFill>
                  <a:schemeClr val="tx1"/>
                </a:solidFill>
              </a:endParaRPr>
            </a:p>
          </p:txBody>
        </p:sp>
      </p:grpSp>
      <p:graphicFrame>
        <p:nvGraphicFramePr>
          <p:cNvPr id="12" name="Object 4"/>
          <p:cNvGraphicFramePr>
            <a:graphicFrameLocks noChangeAspect="1"/>
          </p:cNvGraphicFramePr>
          <p:nvPr>
            <p:extLst>
              <p:ext uri="{D42A27DB-BD31-4B8C-83A1-F6EECF244321}">
                <p14:modId xmlns:p14="http://schemas.microsoft.com/office/powerpoint/2010/main" val="2851287596"/>
              </p:ext>
            </p:extLst>
          </p:nvPr>
        </p:nvGraphicFramePr>
        <p:xfrm>
          <a:off x="612000" y="3470400"/>
          <a:ext cx="7620000" cy="1874838"/>
        </p:xfrm>
        <a:graphic>
          <a:graphicData uri="http://schemas.openxmlformats.org/presentationml/2006/ole">
            <mc:AlternateContent xmlns:mc="http://schemas.openxmlformats.org/markup-compatibility/2006">
              <mc:Choice xmlns:v="urn:schemas-microsoft-com:vml" Requires="v">
                <p:oleObj spid="_x0000_s23801" name="Visio" r:id="rId3" imgW="5343500" imgH="1314585" progId="Visio.Drawing.11">
                  <p:embed/>
                </p:oleObj>
              </mc:Choice>
              <mc:Fallback>
                <p:oleObj name="Visio" r:id="rId3" imgW="5343500" imgH="1314585" progId="Visio.Drawing.11">
                  <p:embed/>
                  <p:pic>
                    <p:nvPicPr>
                      <p:cNvPr id="0" name=""/>
                      <p:cNvPicPr>
                        <a:picLocks noChangeAspect="1" noChangeArrowheads="1"/>
                      </p:cNvPicPr>
                      <p:nvPr/>
                    </p:nvPicPr>
                    <p:blipFill>
                      <a:blip r:embed="rId4"/>
                      <a:srcRect/>
                      <a:stretch>
                        <a:fillRect/>
                      </a:stretch>
                    </p:blipFill>
                    <p:spPr bwMode="auto">
                      <a:xfrm>
                        <a:off x="612000" y="3470400"/>
                        <a:ext cx="762000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2837033" y="5241876"/>
            <a:ext cx="3469935" cy="369332"/>
          </a:xfrm>
          <a:prstGeom prst="rect">
            <a:avLst/>
          </a:prstGeom>
          <a:ln>
            <a:solidFill>
              <a:schemeClr val="bg1"/>
            </a:solidFill>
          </a:ln>
        </p:spPr>
        <p:txBody>
          <a:bodyPr wrap="square">
            <a:spAutoFit/>
          </a:bodyPr>
          <a:lstStyle/>
          <a:p>
            <a:pPr algn="ctr"/>
            <a:r>
              <a:rPr lang="sv-SE" dirty="0"/>
              <a:t>k=N/n </a:t>
            </a:r>
            <a:r>
              <a:rPr lang="sv-SE" dirty="0" err="1"/>
              <a:t>groups</a:t>
            </a:r>
            <a:r>
              <a:rPr lang="sv-SE" dirty="0"/>
              <a:t> </a:t>
            </a:r>
            <a:r>
              <a:rPr lang="sv-SE" dirty="0" err="1"/>
              <a:t>of</a:t>
            </a:r>
            <a:r>
              <a:rPr lang="sv-SE" dirty="0"/>
              <a:t> n-bit blocks</a:t>
            </a:r>
            <a:endParaRPr lang="sv-SE" dirty="0">
              <a:solidFill>
                <a:schemeClr val="tx1"/>
              </a:solidFill>
            </a:endParaRPr>
          </a:p>
        </p:txBody>
      </p:sp>
      <p:sp>
        <p:nvSpPr>
          <p:cNvPr id="14" name="Rectangle 13"/>
          <p:cNvSpPr/>
          <p:nvPr/>
        </p:nvSpPr>
        <p:spPr>
          <a:xfrm>
            <a:off x="6660232" y="3212986"/>
            <a:ext cx="1499122" cy="369332"/>
          </a:xfrm>
          <a:prstGeom prst="rect">
            <a:avLst/>
          </a:prstGeom>
        </p:spPr>
        <p:txBody>
          <a:bodyPr wrap="square">
            <a:spAutoFit/>
          </a:bodyPr>
          <a:lstStyle/>
          <a:p>
            <a:pPr algn="ctr"/>
            <a:r>
              <a:rPr lang="sv-SE" dirty="0"/>
              <a:t>n-bit blocks</a:t>
            </a:r>
            <a:endParaRPr lang="sv-SE" dirty="0">
              <a:solidFill>
                <a:schemeClr val="tx1"/>
              </a:solidFill>
            </a:endParaRPr>
          </a:p>
        </p:txBody>
      </p:sp>
      <p:sp>
        <p:nvSpPr>
          <p:cNvPr id="15" name="Rectangle 14"/>
          <p:cNvSpPr/>
          <p:nvPr/>
        </p:nvSpPr>
        <p:spPr>
          <a:xfrm>
            <a:off x="296341" y="3212976"/>
            <a:ext cx="1499122" cy="369332"/>
          </a:xfrm>
          <a:prstGeom prst="rect">
            <a:avLst/>
          </a:prstGeom>
        </p:spPr>
        <p:txBody>
          <a:bodyPr wrap="square">
            <a:spAutoFit/>
          </a:bodyPr>
          <a:lstStyle/>
          <a:p>
            <a:pPr algn="ctr"/>
            <a:r>
              <a:rPr lang="sv-SE" dirty="0"/>
              <a:t>N-bit </a:t>
            </a:r>
            <a:r>
              <a:rPr lang="sv-SE" dirty="0" err="1"/>
              <a:t>adder</a:t>
            </a:r>
            <a:endParaRPr lang="sv-SE" dirty="0">
              <a:solidFill>
                <a:schemeClr val="tx1"/>
              </a:solidFill>
            </a:endParaRPr>
          </a:p>
        </p:txBody>
      </p:sp>
      <p:sp>
        <p:nvSpPr>
          <p:cNvPr id="21" name="Rectangle 20"/>
          <p:cNvSpPr/>
          <p:nvPr/>
        </p:nvSpPr>
        <p:spPr>
          <a:xfrm>
            <a:off x="539552" y="5736646"/>
            <a:ext cx="4149036" cy="369332"/>
          </a:xfrm>
          <a:prstGeom prst="rect">
            <a:avLst/>
          </a:prstGeom>
          <a:ln>
            <a:solidFill>
              <a:schemeClr val="bg1"/>
            </a:solidFill>
          </a:ln>
        </p:spPr>
        <p:txBody>
          <a:bodyPr wrap="square">
            <a:spAutoFit/>
          </a:bodyPr>
          <a:lstStyle/>
          <a:p>
            <a:r>
              <a:rPr lang="sv-SE" dirty="0"/>
              <a:t>Verify the delay model given in eq. 10.14: </a:t>
            </a:r>
            <a:endParaRPr lang="sv-SE" dirty="0">
              <a:solidFill>
                <a:schemeClr val="tx1"/>
              </a:solidFill>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045050886"/>
              </p:ext>
            </p:extLst>
          </p:nvPr>
        </p:nvGraphicFramePr>
        <p:xfrm>
          <a:off x="4829175" y="5737225"/>
          <a:ext cx="3394075" cy="358775"/>
        </p:xfrm>
        <a:graphic>
          <a:graphicData uri="http://schemas.openxmlformats.org/presentationml/2006/ole">
            <mc:AlternateContent xmlns:mc="http://schemas.openxmlformats.org/markup-compatibility/2006">
              <mc:Choice xmlns:v="urn:schemas-microsoft-com:vml" Requires="v">
                <p:oleObj spid="_x0000_s23802" name="Equation" r:id="rId5" imgW="2286000" imgH="241200" progId="Equation.DSMT4">
                  <p:embed/>
                </p:oleObj>
              </mc:Choice>
              <mc:Fallback>
                <p:oleObj name="Equation" r:id="rId5" imgW="2286000" imgH="241200" progId="Equation.DSMT4">
                  <p:embed/>
                  <p:pic>
                    <p:nvPicPr>
                      <p:cNvPr id="0" name=""/>
                      <p:cNvPicPr>
                        <a:picLocks noChangeAspect="1" noChangeArrowheads="1"/>
                      </p:cNvPicPr>
                      <p:nvPr/>
                    </p:nvPicPr>
                    <p:blipFill>
                      <a:blip r:embed="rId6"/>
                      <a:srcRect/>
                      <a:stretch>
                        <a:fillRect/>
                      </a:stretch>
                    </p:blipFill>
                    <p:spPr bwMode="auto">
                      <a:xfrm>
                        <a:off x="4829175" y="5737225"/>
                        <a:ext cx="33940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7076032" y="3528000"/>
            <a:ext cx="295521" cy="200055"/>
          </a:xfrm>
          <a:prstGeom prst="rect">
            <a:avLst/>
          </a:prstGeom>
          <a:solidFill>
            <a:schemeClr val="bg1"/>
          </a:solidFill>
        </p:spPr>
        <p:txBody>
          <a:bodyPr wrap="none" lIns="36000" tIns="0" rIns="36000" bIns="0">
            <a:spAutoFit/>
          </a:bodyPr>
          <a:lstStyle/>
          <a:p>
            <a:r>
              <a:rPr lang="sv-SE" sz="1300" dirty="0"/>
              <a:t>a</a:t>
            </a:r>
            <a:r>
              <a:rPr lang="sv-SE" sz="1300" baseline="-25000" dirty="0"/>
              <a:t>7:0</a:t>
            </a:r>
            <a:endParaRPr lang="sv-SE" sz="1300" dirty="0"/>
          </a:p>
        </p:txBody>
      </p:sp>
    </p:spTree>
    <p:extLst>
      <p:ext uri="{BB962C8B-B14F-4D97-AF65-F5344CB8AC3E}">
        <p14:creationId xmlns:p14="http://schemas.microsoft.com/office/powerpoint/2010/main" val="205062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Summary</a:t>
            </a:r>
          </a:p>
        </p:txBody>
      </p:sp>
      <p:sp>
        <p:nvSpPr>
          <p:cNvPr id="3" name="Content Placeholder 2"/>
          <p:cNvSpPr>
            <a:spLocks noGrp="1"/>
          </p:cNvSpPr>
          <p:nvPr>
            <p:ph idx="1"/>
          </p:nvPr>
        </p:nvSpPr>
        <p:spPr>
          <a:xfrm>
            <a:off x="457200" y="1600200"/>
            <a:ext cx="8291264" cy="4525963"/>
          </a:xfrm>
        </p:spPr>
        <p:txBody>
          <a:bodyPr>
            <a:normAutofit fontScale="92500"/>
          </a:bodyPr>
          <a:lstStyle/>
          <a:p>
            <a:pPr marL="0" indent="0">
              <a:buNone/>
            </a:pPr>
            <a:r>
              <a:rPr lang="sv-SE" sz="2600" dirty="0"/>
              <a:t>We have </a:t>
            </a:r>
          </a:p>
          <a:p>
            <a:r>
              <a:rPr lang="sv-SE" sz="2400" dirty="0"/>
              <a:t>introduced Microsoft Excel as a tool for studying adder designs</a:t>
            </a:r>
          </a:p>
          <a:p>
            <a:r>
              <a:rPr lang="sv-SE" sz="2400" dirty="0"/>
              <a:t>introduced Excel timing graphs</a:t>
            </a:r>
          </a:p>
          <a:p>
            <a:r>
              <a:rPr lang="sv-SE" sz="2400" dirty="0"/>
              <a:t>identified the generate/propagate behaviour of the addition</a:t>
            </a:r>
          </a:p>
          <a:p>
            <a:r>
              <a:rPr lang="sv-SE" sz="2400" dirty="0"/>
              <a:t>built a new G and P based adder using AO21 cells for the carry</a:t>
            </a:r>
          </a:p>
          <a:p>
            <a:r>
              <a:rPr lang="sv-SE" sz="2400" dirty="0"/>
              <a:t>built a 32-bit carry-skip adder with reduced propagation delay compared with the ripple-carry solution</a:t>
            </a:r>
          </a:p>
          <a:p>
            <a:r>
              <a:rPr lang="sv-SE" sz="2400" dirty="0"/>
              <a:t>introduced the carry–lookahead concept using block G and P</a:t>
            </a:r>
          </a:p>
          <a:p>
            <a:r>
              <a:rPr lang="sv-SE" sz="2400" dirty="0"/>
              <a:t>used a binary tree design to form the block P and G outputs</a:t>
            </a:r>
          </a:p>
          <a:p>
            <a:pPr marL="0" indent="0">
              <a:buNone/>
            </a:pPr>
            <a:r>
              <a:rPr lang="sv-SE" sz="2600" dirty="0"/>
              <a:t>Next week: a close look at our G/P cell design name it the ”dot operator” and, see how it can be used to build pre-fix tree adders</a:t>
            </a:r>
          </a:p>
          <a:p>
            <a:endParaRPr lang="sv-SE" sz="2400" dirty="0"/>
          </a:p>
          <a:p>
            <a:endParaRPr lang="sv-SE" sz="2800" dirty="0"/>
          </a:p>
          <a:p>
            <a:endParaRPr lang="sv-SE" sz="2800" dirty="0"/>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24</a:t>
            </a:fld>
            <a:endParaRPr lang="sv-SE"/>
          </a:p>
        </p:txBody>
      </p:sp>
    </p:spTree>
    <p:extLst>
      <p:ext uri="{BB962C8B-B14F-4D97-AF65-F5344CB8AC3E}">
        <p14:creationId xmlns:p14="http://schemas.microsoft.com/office/powerpoint/2010/main" val="1049659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To think about until next Tuesday</a:t>
            </a:r>
          </a:p>
        </p:txBody>
      </p:sp>
      <p:sp>
        <p:nvSpPr>
          <p:cNvPr id="3" name="Content Placeholder 2"/>
          <p:cNvSpPr>
            <a:spLocks noGrp="1"/>
          </p:cNvSpPr>
          <p:nvPr>
            <p:ph idx="1"/>
          </p:nvPr>
        </p:nvSpPr>
        <p:spPr/>
        <p:txBody>
          <a:bodyPr>
            <a:normAutofit/>
          </a:bodyPr>
          <a:lstStyle/>
          <a:p>
            <a:r>
              <a:rPr lang="sv-SE" sz="2400" dirty="0"/>
              <a:t>Task 1: Try to appreciate the Excel adder design approach </a:t>
            </a:r>
            <a:r>
              <a:rPr lang="sv-SE" sz="2400" dirty="0">
                <a:sym typeface="Wingdings" panose="05000000000000000000" pitchFamily="2" charset="2"/>
              </a:rPr>
              <a:t></a:t>
            </a:r>
          </a:p>
          <a:p>
            <a:r>
              <a:rPr lang="sv-SE" sz="2400" dirty="0">
                <a:sym typeface="Wingdings" panose="05000000000000000000" pitchFamily="2" charset="2"/>
              </a:rPr>
              <a:t>Task 2: Verify the carry-skip propagation delay formula given in textbook equation 10.13.</a:t>
            </a:r>
          </a:p>
          <a:p>
            <a:pPr marL="0" indent="0">
              <a:buNone/>
            </a:pPr>
            <a:endParaRPr lang="sv-SE" sz="2400" dirty="0">
              <a:sym typeface="Wingdings" panose="05000000000000000000" pitchFamily="2" charset="2"/>
            </a:endParaRPr>
          </a:p>
          <a:p>
            <a:r>
              <a:rPr lang="sv-SE" sz="2400" dirty="0">
                <a:sym typeface="Wingdings" panose="05000000000000000000" pitchFamily="2" charset="2"/>
              </a:rPr>
              <a:t>Task 3: Verify the carry-lookahead propagation delay formula given in textbook equation 10.14.</a:t>
            </a:r>
          </a:p>
          <a:p>
            <a:endParaRPr lang="sv-SE" sz="2400" dirty="0">
              <a:solidFill>
                <a:srgbClr val="000000"/>
              </a:solidFill>
              <a:ea typeface="Calibri"/>
              <a:cs typeface="Geneva"/>
              <a:sym typeface="Wingdings" panose="05000000000000000000" pitchFamily="2" charset="2"/>
            </a:endParaRPr>
          </a:p>
          <a:p>
            <a:r>
              <a:rPr lang="sv-SE" sz="2400" dirty="0">
                <a:solidFill>
                  <a:srgbClr val="000000"/>
                </a:solidFill>
                <a:ea typeface="Calibri"/>
                <a:cs typeface="Geneva"/>
                <a:sym typeface="Wingdings" panose="05000000000000000000" pitchFamily="2" charset="2"/>
              </a:rPr>
              <a:t>Task 4: </a:t>
            </a:r>
            <a:r>
              <a:rPr lang="en-US" sz="2400" dirty="0">
                <a:solidFill>
                  <a:srgbClr val="000000"/>
                </a:solidFill>
                <a:ea typeface="Calibri"/>
                <a:cs typeface="Geneva"/>
              </a:rPr>
              <a:t>Use the “dot operator” to show that </a:t>
            </a:r>
            <a:r>
              <a:rPr lang="en-US" sz="2400" dirty="0">
                <a:solidFill>
                  <a:srgbClr val="000000"/>
                </a:solidFill>
                <a:ea typeface="Calibri"/>
                <a:cs typeface="Times New Roman"/>
              </a:rPr>
              <a:t>the binary prefix-tree carry output is equal to the carry output from a ripple-carry array!</a:t>
            </a:r>
            <a:endParaRPr lang="sv-SE" sz="2400" dirty="0">
              <a:ea typeface="Calibri"/>
              <a:cs typeface="Times New Roman"/>
            </a:endParaRPr>
          </a:p>
          <a:p>
            <a:endParaRPr lang="sv-SE" sz="2400" dirty="0">
              <a:sym typeface="Wingdings" panose="05000000000000000000" pitchFamily="2" charset="2"/>
            </a:endParaRPr>
          </a:p>
          <a:p>
            <a:endParaRPr lang="sv-SE" sz="2400" dirty="0"/>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25</a:t>
            </a:fld>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94465122"/>
              </p:ext>
            </p:extLst>
          </p:nvPr>
        </p:nvGraphicFramePr>
        <p:xfrm>
          <a:off x="2865438" y="2926209"/>
          <a:ext cx="3413125" cy="358775"/>
        </p:xfrm>
        <a:graphic>
          <a:graphicData uri="http://schemas.openxmlformats.org/presentationml/2006/ole">
            <mc:AlternateContent xmlns:mc="http://schemas.openxmlformats.org/markup-compatibility/2006">
              <mc:Choice xmlns:v="urn:schemas-microsoft-com:vml" Requires="v">
                <p:oleObj spid="_x0000_s28876" name="Equation" r:id="rId3" imgW="2298600" imgH="241200" progId="Equation.DSMT4">
                  <p:embed/>
                </p:oleObj>
              </mc:Choice>
              <mc:Fallback>
                <p:oleObj name="Equation" r:id="rId3" imgW="2298600" imgH="2412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2926209"/>
                        <a:ext cx="3413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99778231"/>
              </p:ext>
            </p:extLst>
          </p:nvPr>
        </p:nvGraphicFramePr>
        <p:xfrm>
          <a:off x="2639219" y="4077072"/>
          <a:ext cx="3865563" cy="358775"/>
        </p:xfrm>
        <a:graphic>
          <a:graphicData uri="http://schemas.openxmlformats.org/presentationml/2006/ole">
            <mc:AlternateContent xmlns:mc="http://schemas.openxmlformats.org/markup-compatibility/2006">
              <mc:Choice xmlns:v="urn:schemas-microsoft-com:vml" Requires="v">
                <p:oleObj spid="_x0000_s28877" name="Equation" r:id="rId5" imgW="2603160" imgH="241200" progId="Equation.DSMT4">
                  <p:embed/>
                </p:oleObj>
              </mc:Choice>
              <mc:Fallback>
                <p:oleObj name="Equation" r:id="rId5" imgW="2603160" imgH="2412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9219" y="4077072"/>
                        <a:ext cx="38655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6772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44" y="365127"/>
            <a:ext cx="8187913" cy="1325563"/>
          </a:xfrm>
        </p:spPr>
        <p:txBody>
          <a:bodyPr>
            <a:normAutofit fontScale="90000"/>
          </a:bodyPr>
          <a:lstStyle/>
          <a:p>
            <a:r>
              <a:rPr lang="sv-SE" dirty="0"/>
              <a:t>Example: </a:t>
            </a:r>
            <a:br>
              <a:rPr lang="sv-SE" dirty="0"/>
            </a:br>
            <a:r>
              <a:rPr lang="sv-SE" dirty="0"/>
              <a:t>synthesized 32-bit ALU/adder layout</a:t>
            </a:r>
          </a:p>
        </p:txBody>
      </p:sp>
      <p:sp>
        <p:nvSpPr>
          <p:cNvPr id="4" name="Date Placeholder 3"/>
          <p:cNvSpPr>
            <a:spLocks noGrp="1"/>
          </p:cNvSpPr>
          <p:nvPr>
            <p:ph type="dt" sz="half" idx="10"/>
          </p:nvPr>
        </p:nvSpPr>
        <p:spPr/>
        <p:txBody>
          <a:bodyPr/>
          <a:lstStyle/>
          <a:p>
            <a:r>
              <a:rPr lang="sv-SE" smtClean="0"/>
              <a:t>2018</a:t>
            </a:r>
            <a:endParaRPr lang="sv-SE" dirty="0"/>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9F895357-8318-4C23-8C0E-991C8E9179FE}" type="slidenum">
              <a:rPr lang="sv-SE" smtClean="0"/>
              <a:t>26</a:t>
            </a:fld>
            <a:endParaRPr lang="sv-S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856" y="1600201"/>
            <a:ext cx="676628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820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2018</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27</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sp>
        <p:nvSpPr>
          <p:cNvPr id="7" name="Rectangle 6"/>
          <p:cNvSpPr/>
          <p:nvPr/>
        </p:nvSpPr>
        <p:spPr>
          <a:xfrm>
            <a:off x="1701887" y="188640"/>
            <a:ext cx="5740226" cy="369332"/>
          </a:xfrm>
          <a:prstGeom prst="rect">
            <a:avLst/>
          </a:prstGeom>
        </p:spPr>
        <p:txBody>
          <a:bodyPr wrap="none">
            <a:spAutoFit/>
          </a:bodyPr>
          <a:lstStyle/>
          <a:p>
            <a:pPr algn="ctr"/>
            <a:r>
              <a:rPr lang="sv-SE" dirty="0"/>
              <a:t>Full textbook solution as proposed in chapter 10 on adders</a:t>
            </a:r>
          </a:p>
        </p:txBody>
      </p:sp>
      <p:grpSp>
        <p:nvGrpSpPr>
          <p:cNvPr id="2" name="Grupp 1">
            <a:extLst>
              <a:ext uri="{FF2B5EF4-FFF2-40B4-BE49-F238E27FC236}">
                <a16:creationId xmlns:a16="http://schemas.microsoft.com/office/drawing/2014/main" xmlns="" id="{6B5F23B5-D656-485E-B769-92240C39BC90}"/>
              </a:ext>
            </a:extLst>
          </p:cNvPr>
          <p:cNvGrpSpPr/>
          <p:nvPr/>
        </p:nvGrpSpPr>
        <p:grpSpPr>
          <a:xfrm>
            <a:off x="2162883" y="1912460"/>
            <a:ext cx="4818234" cy="3033080"/>
            <a:chOff x="2664000" y="1116000"/>
            <a:chExt cx="4818234" cy="3033080"/>
          </a:xfrm>
        </p:grpSpPr>
        <p:cxnSp>
          <p:nvCxnSpPr>
            <p:cNvPr id="161" name="Line 1873"/>
            <p:cNvCxnSpPr>
              <a:cxnSpLocks noChangeShapeType="1"/>
            </p:cNvCxnSpPr>
            <p:nvPr/>
          </p:nvCxnSpPr>
          <p:spPr bwMode="auto">
            <a:xfrm>
              <a:off x="5540267" y="2312744"/>
              <a:ext cx="0" cy="16968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42" name="Group 241"/>
            <p:cNvGrpSpPr/>
            <p:nvPr/>
          </p:nvGrpSpPr>
          <p:grpSpPr>
            <a:xfrm>
              <a:off x="2664000" y="1116000"/>
              <a:ext cx="3890973" cy="2664000"/>
              <a:chOff x="4427984" y="3331120"/>
              <a:chExt cx="3890973" cy="2664000"/>
            </a:xfrm>
          </p:grpSpPr>
          <p:cxnSp>
            <p:nvCxnSpPr>
              <p:cNvPr id="24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9" name="Freeform 24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51" name="Group 250"/>
              <p:cNvGrpSpPr/>
              <p:nvPr/>
            </p:nvGrpSpPr>
            <p:grpSpPr>
              <a:xfrm>
                <a:off x="5618957" y="3592690"/>
                <a:ext cx="2700000" cy="475662"/>
                <a:chOff x="5622790" y="3592690"/>
                <a:chExt cx="2748225" cy="475662"/>
              </a:xfrm>
            </p:grpSpPr>
            <p:cxnSp>
              <p:nvCxnSpPr>
                <p:cNvPr id="334" name="Line 1865"/>
                <p:cNvCxnSpPr>
                  <a:cxnSpLocks noChangeShapeType="1"/>
                </p:cNvCxnSpPr>
                <p:nvPr/>
              </p:nvCxnSpPr>
              <p:spPr bwMode="auto">
                <a:xfrm flipH="1">
                  <a:off x="5622790" y="4068352"/>
                  <a:ext cx="27482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5" name="Line 1865"/>
                <p:cNvCxnSpPr>
                  <a:cxnSpLocks noChangeShapeType="1"/>
                </p:cNvCxnSpPr>
                <p:nvPr/>
              </p:nvCxnSpPr>
              <p:spPr bwMode="auto">
                <a:xfrm flipH="1">
                  <a:off x="5623246" y="3828562"/>
                  <a:ext cx="212529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6" name="Line 1865"/>
                <p:cNvCxnSpPr>
                  <a:cxnSpLocks noChangeShapeType="1"/>
                </p:cNvCxnSpPr>
                <p:nvPr/>
              </p:nvCxnSpPr>
              <p:spPr bwMode="auto">
                <a:xfrm flipH="1">
                  <a:off x="5623244" y="3592690"/>
                  <a:ext cx="212529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52" name="Oval 25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5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4" name="Line 1873"/>
              <p:cNvCxnSpPr>
                <a:cxnSpLocks noChangeShapeType="1"/>
                <a:stCxn id="25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5" name="Freeform 25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8" name="Oval 25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259" name="Group 258"/>
              <p:cNvGrpSpPr/>
              <p:nvPr/>
            </p:nvGrpSpPr>
            <p:grpSpPr>
              <a:xfrm flipH="1">
                <a:off x="5487956" y="3435288"/>
                <a:ext cx="177106" cy="1479230"/>
                <a:chOff x="5796136" y="2798440"/>
                <a:chExt cx="270903" cy="2262642"/>
              </a:xfrm>
            </p:grpSpPr>
            <p:sp>
              <p:nvSpPr>
                <p:cNvPr id="320" name="Freeform 319"/>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1"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2" name="Oval 321"/>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3"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4" name="Freeform 323"/>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5"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6" name="Oval 325"/>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7"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28" name="Group 327"/>
                <p:cNvGrpSpPr/>
                <p:nvPr/>
              </p:nvGrpSpPr>
              <p:grpSpPr>
                <a:xfrm>
                  <a:off x="5796136" y="3527424"/>
                  <a:ext cx="270152" cy="356390"/>
                  <a:chOff x="5723777" y="3576666"/>
                  <a:chExt cx="270152" cy="356390"/>
                </a:xfrm>
              </p:grpSpPr>
              <p:sp>
                <p:nvSpPr>
                  <p:cNvPr id="330" name="Freeform 329"/>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31"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2" name="Oval 331"/>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33"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329"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60" name="Group 259"/>
              <p:cNvGrpSpPr/>
              <p:nvPr/>
            </p:nvGrpSpPr>
            <p:grpSpPr>
              <a:xfrm flipH="1">
                <a:off x="5833928" y="3435288"/>
                <a:ext cx="176615" cy="785384"/>
                <a:chOff x="4860032" y="2434094"/>
                <a:chExt cx="270152" cy="1201330"/>
              </a:xfrm>
            </p:grpSpPr>
            <p:cxnSp>
              <p:nvCxnSpPr>
                <p:cNvPr id="315"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6"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7" name="Freeform 316"/>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8"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9" name="Oval 318"/>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2" name="Group 261"/>
              <p:cNvGrpSpPr/>
              <p:nvPr/>
            </p:nvGrpSpPr>
            <p:grpSpPr>
              <a:xfrm flipH="1">
                <a:off x="6175150" y="3435288"/>
                <a:ext cx="176615" cy="785384"/>
                <a:chOff x="4860032" y="2798440"/>
                <a:chExt cx="270152" cy="1201330"/>
              </a:xfrm>
            </p:grpSpPr>
            <p:cxnSp>
              <p:nvCxnSpPr>
                <p:cNvPr id="31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2" name="Freeform 31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4" name="Oval 313"/>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67" name="Freeform 26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6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9" name="Group 268"/>
              <p:cNvGrpSpPr/>
              <p:nvPr/>
            </p:nvGrpSpPr>
            <p:grpSpPr>
              <a:xfrm flipH="1" flipV="1">
                <a:off x="5595399" y="5230821"/>
                <a:ext cx="1252706" cy="235872"/>
                <a:chOff x="1331166" y="2373620"/>
                <a:chExt cx="1459916" cy="360791"/>
              </a:xfrm>
            </p:grpSpPr>
            <p:cxnSp>
              <p:nvCxnSpPr>
                <p:cNvPr id="308"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9"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71" name="Freeform 27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7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74" name="Group 273"/>
              <p:cNvGrpSpPr/>
              <p:nvPr/>
            </p:nvGrpSpPr>
            <p:grpSpPr>
              <a:xfrm flipH="1" flipV="1">
                <a:off x="5487956" y="4914518"/>
                <a:ext cx="107442" cy="709577"/>
                <a:chOff x="5902695" y="2798440"/>
                <a:chExt cx="164344" cy="1085374"/>
              </a:xfrm>
            </p:grpSpPr>
            <p:sp>
              <p:nvSpPr>
                <p:cNvPr id="298" name="Freeform 297"/>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9"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01" name="Freeform 30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3"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04" name="Group 303"/>
                <p:cNvGrpSpPr/>
                <p:nvPr/>
              </p:nvGrpSpPr>
              <p:grpSpPr>
                <a:xfrm>
                  <a:off x="5902695" y="3527424"/>
                  <a:ext cx="163593" cy="356390"/>
                  <a:chOff x="5830336" y="3576666"/>
                  <a:chExt cx="163593" cy="356390"/>
                </a:xfrm>
              </p:grpSpPr>
              <p:sp>
                <p:nvSpPr>
                  <p:cNvPr id="305" name="Freeform 304"/>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6"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275" name="Group 274"/>
              <p:cNvGrpSpPr/>
              <p:nvPr/>
            </p:nvGrpSpPr>
            <p:grpSpPr>
              <a:xfrm flipH="1" flipV="1">
                <a:off x="5829178" y="4838711"/>
                <a:ext cx="106951" cy="785384"/>
                <a:chOff x="4966591" y="2434094"/>
                <a:chExt cx="163593" cy="1201330"/>
              </a:xfrm>
            </p:grpSpPr>
            <p:cxnSp>
              <p:nvCxnSpPr>
                <p:cNvPr id="294"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5"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6" name="Freeform 295"/>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7"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77" name="Group 276"/>
              <p:cNvGrpSpPr/>
              <p:nvPr/>
            </p:nvGrpSpPr>
            <p:grpSpPr>
              <a:xfrm flipH="1" flipV="1">
                <a:off x="6170401" y="4838711"/>
                <a:ext cx="106951" cy="785384"/>
                <a:chOff x="4966591" y="2798440"/>
                <a:chExt cx="163593" cy="1201330"/>
              </a:xfrm>
            </p:grpSpPr>
            <p:cxnSp>
              <p:nvCxnSpPr>
                <p:cNvPr id="29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2" name="Freeform 29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78" name="Group 277"/>
              <p:cNvGrpSpPr/>
              <p:nvPr/>
            </p:nvGrpSpPr>
            <p:grpSpPr>
              <a:xfrm>
                <a:off x="4766218" y="4393181"/>
                <a:ext cx="314787" cy="283467"/>
                <a:chOff x="6610779" y="2208328"/>
                <a:chExt cx="481501" cy="433594"/>
              </a:xfrm>
            </p:grpSpPr>
            <p:sp>
              <p:nvSpPr>
                <p:cNvPr id="288" name="Oval 287"/>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9" name="Isosceles Triangle 288"/>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9" name="Rectangle 278"/>
              <p:cNvSpPr>
                <a:spLocks noChangeArrowheads="1"/>
              </p:cNvSpPr>
              <p:nvPr/>
            </p:nvSpPr>
            <p:spPr bwMode="auto">
              <a:xfrm flipH="1">
                <a:off x="4427984" y="4581128"/>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SUM</a:t>
                </a:r>
                <a:endParaRPr lang="sv-SE" sz="1138" dirty="0">
                  <a:latin typeface="Times New Roman"/>
                  <a:ea typeface="Times New Roman"/>
                </a:endParaRPr>
              </a:p>
            </p:txBody>
          </p:sp>
          <p:cxnSp>
            <p:nvCxnSpPr>
              <p:cNvPr id="28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1" name="Rectangle 280"/>
              <p:cNvSpPr/>
              <p:nvPr/>
            </p:nvSpPr>
            <p:spPr>
              <a:xfrm>
                <a:off x="5724224" y="5671120"/>
                <a:ext cx="902812"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SUM cell</a:t>
                </a:r>
              </a:p>
            </p:txBody>
          </p:sp>
          <p:sp>
            <p:nvSpPr>
              <p:cNvPr id="282" name="Rectangle 281"/>
              <p:cNvSpPr/>
              <p:nvPr/>
            </p:nvSpPr>
            <p:spPr>
              <a:xfrm flipH="1">
                <a:off x="5364088" y="3331120"/>
                <a:ext cx="1772608" cy="266400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8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7" name="Line 1837"/>
              <p:cNvCxnSpPr>
                <a:cxnSpLocks noChangeShapeType="1"/>
              </p:cNvCxnSpPr>
              <p:nvPr/>
            </p:nvCxnSpPr>
            <p:spPr bwMode="auto">
              <a:xfrm flipH="1">
                <a:off x="6605048" y="4529937"/>
                <a:ext cx="88635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75" name="Group 174"/>
            <p:cNvGrpSpPr/>
            <p:nvPr/>
          </p:nvGrpSpPr>
          <p:grpSpPr>
            <a:xfrm>
              <a:off x="5400304" y="1124745"/>
              <a:ext cx="2081930" cy="2664000"/>
              <a:chOff x="5078544" y="1975159"/>
              <a:chExt cx="2081930" cy="2655256"/>
            </a:xfrm>
          </p:grpSpPr>
          <p:cxnSp>
            <p:nvCxnSpPr>
              <p:cNvPr id="176" name="Line 1837"/>
              <p:cNvCxnSpPr>
                <a:cxnSpLocks noChangeShapeType="1"/>
              </p:cNvCxnSpPr>
              <p:nvPr/>
            </p:nvCxnSpPr>
            <p:spPr bwMode="auto">
              <a:xfrm flipH="1">
                <a:off x="5078544" y="3163158"/>
                <a:ext cx="102164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7"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8" name="Rectangle 177"/>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179"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0"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1" name="Rectangle 180"/>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182"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3"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4" name="Rectangle 183"/>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85" name="Freeform 184"/>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86"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87" name="Group 186"/>
              <p:cNvGrpSpPr/>
              <p:nvPr/>
            </p:nvGrpSpPr>
            <p:grpSpPr>
              <a:xfrm flipH="1">
                <a:off x="5623653" y="2226714"/>
                <a:ext cx="1253017" cy="235872"/>
                <a:chOff x="1030368" y="2373620"/>
                <a:chExt cx="1683386" cy="360791"/>
              </a:xfrm>
            </p:grpSpPr>
            <p:cxnSp>
              <p:nvCxnSpPr>
                <p:cNvPr id="239"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0"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8" name="Oval 187"/>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89"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0"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1" name="Freeform 190"/>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2"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3" name="Oval 192"/>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94"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5" name="Freeform 194"/>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6"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7" name="Oval 196"/>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98"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9"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00" name="Group 199"/>
              <p:cNvGrpSpPr/>
              <p:nvPr/>
            </p:nvGrpSpPr>
            <p:grpSpPr>
              <a:xfrm flipH="1">
                <a:off x="6097626" y="3546254"/>
                <a:ext cx="272557" cy="200051"/>
                <a:chOff x="1566727" y="4404746"/>
                <a:chExt cx="416905" cy="306000"/>
              </a:xfrm>
            </p:grpSpPr>
            <p:cxnSp>
              <p:nvCxnSpPr>
                <p:cNvPr id="235"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6" name="Freeform 235"/>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7"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8"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01"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2"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3" name="Freeform 202"/>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4"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5"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6"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7"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8" name="Freeform 207"/>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9"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0"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2" name="Freeform 211"/>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3" name="Line 1864"/>
              <p:cNvCxnSpPr>
                <a:cxnSpLocks noChangeShapeType="1"/>
              </p:cNvCxnSpPr>
              <p:nvPr/>
            </p:nvCxnSpPr>
            <p:spPr bwMode="auto">
              <a:xfrm flipH="1">
                <a:off x="5585989"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5" name="Freeform 214"/>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6"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7"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8"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9"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0" name="Line 1837"/>
              <p:cNvCxnSpPr>
                <a:cxnSpLocks noChangeShapeType="1"/>
              </p:cNvCxnSpPr>
              <p:nvPr/>
            </p:nvCxnSpPr>
            <p:spPr bwMode="auto">
              <a:xfrm flipH="1">
                <a:off x="6374969" y="3168000"/>
                <a:ext cx="501701" cy="123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1"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2"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3" name="Rectangle 222"/>
              <p:cNvSpPr/>
              <p:nvPr/>
            </p:nvSpPr>
            <p:spPr>
              <a:xfrm flipH="1">
                <a:off x="5394191" y="1975159"/>
                <a:ext cx="1317985" cy="265525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24" name="Group 223"/>
              <p:cNvGrpSpPr/>
              <p:nvPr/>
            </p:nvGrpSpPr>
            <p:grpSpPr>
              <a:xfrm flipH="1">
                <a:off x="6102412" y="2587149"/>
                <a:ext cx="272557" cy="195039"/>
                <a:chOff x="1559406" y="2919937"/>
                <a:chExt cx="416905" cy="298333"/>
              </a:xfrm>
            </p:grpSpPr>
            <p:cxnSp>
              <p:nvCxnSpPr>
                <p:cNvPr id="230"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1" name="Freeform 230"/>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2"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3"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4" name="Oval 233"/>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25"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6" name="Freeform 225"/>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7"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8" name="Oval 227"/>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229" name="Rectangle 228"/>
              <p:cNvSpPr/>
              <p:nvPr/>
            </p:nvSpPr>
            <p:spPr>
              <a:xfrm>
                <a:off x="5614542" y="4306414"/>
                <a:ext cx="901209"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carry cell</a:t>
                </a:r>
              </a:p>
            </p:txBody>
          </p:sp>
        </p:grpSp>
        <p:cxnSp>
          <p:nvCxnSpPr>
            <p:cNvPr id="337" name="Line 1837"/>
            <p:cNvCxnSpPr>
              <a:cxnSpLocks noChangeShapeType="1"/>
            </p:cNvCxnSpPr>
            <p:nvPr/>
          </p:nvCxnSpPr>
          <p:spPr bwMode="auto">
            <a:xfrm flipH="1">
              <a:off x="4704765" y="4009613"/>
              <a:ext cx="83550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38" name="Group 337"/>
            <p:cNvGrpSpPr/>
            <p:nvPr/>
          </p:nvGrpSpPr>
          <p:grpSpPr>
            <a:xfrm>
              <a:off x="4968240" y="3865613"/>
              <a:ext cx="314787" cy="283467"/>
              <a:chOff x="6610779" y="2208328"/>
              <a:chExt cx="481501" cy="433594"/>
            </a:xfrm>
          </p:grpSpPr>
          <p:sp>
            <p:nvSpPr>
              <p:cNvPr id="339" name="Oval 338"/>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0" name="Isosceles Triangle 339"/>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41" name="Rectangle 340"/>
            <p:cNvSpPr>
              <a:spLocks noChangeArrowheads="1"/>
            </p:cNvSpPr>
            <p:nvPr/>
          </p:nvSpPr>
          <p:spPr bwMode="auto">
            <a:xfrm flipH="1">
              <a:off x="4320185" y="3933056"/>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COUT</a:t>
              </a:r>
              <a:endParaRPr lang="sv-SE" sz="1138" dirty="0">
                <a:latin typeface="Times New Roman"/>
                <a:ea typeface="Times New Roman"/>
              </a:endParaRPr>
            </a:p>
          </p:txBody>
        </p:sp>
      </p:grpSp>
      <p:sp>
        <p:nvSpPr>
          <p:cNvPr id="4" name="Footer Placeholder 3"/>
          <p:cNvSpPr>
            <a:spLocks noGrp="1"/>
          </p:cNvSpPr>
          <p:nvPr>
            <p:ph type="ftr" sz="quarter" idx="11"/>
          </p:nvPr>
        </p:nvSpPr>
        <p:spPr/>
        <p:txBody>
          <a:bodyPr/>
          <a:lstStyle/>
          <a:p>
            <a:r>
              <a:rPr lang="sv-SE" smtClean="0"/>
              <a:t>MCC092 Integrated Circuit Design</a:t>
            </a:r>
            <a:endParaRPr lang="sv-SE"/>
          </a:p>
        </p:txBody>
      </p:sp>
    </p:spTree>
    <p:extLst>
      <p:ext uri="{BB962C8B-B14F-4D97-AF65-F5344CB8AC3E}">
        <p14:creationId xmlns:p14="http://schemas.microsoft.com/office/powerpoint/2010/main" val="3428228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2018</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28</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sp>
        <p:nvSpPr>
          <p:cNvPr id="171" name="Rectangle 170"/>
          <p:cNvSpPr/>
          <p:nvPr/>
        </p:nvSpPr>
        <p:spPr>
          <a:xfrm>
            <a:off x="2353006" y="188640"/>
            <a:ext cx="4438011" cy="369332"/>
          </a:xfrm>
          <a:prstGeom prst="rect">
            <a:avLst/>
          </a:prstGeom>
        </p:spPr>
        <p:txBody>
          <a:bodyPr wrap="none">
            <a:spAutoFit/>
          </a:bodyPr>
          <a:lstStyle/>
          <a:p>
            <a:pPr algn="ctr"/>
            <a:r>
              <a:rPr lang="sv-SE" dirty="0"/>
              <a:t>Redraw for identifying the critical timing path</a:t>
            </a:r>
          </a:p>
        </p:txBody>
      </p:sp>
      <p:grpSp>
        <p:nvGrpSpPr>
          <p:cNvPr id="401" name="Group 400"/>
          <p:cNvGrpSpPr/>
          <p:nvPr/>
        </p:nvGrpSpPr>
        <p:grpSpPr>
          <a:xfrm>
            <a:off x="4716000" y="1124745"/>
            <a:ext cx="3276381" cy="5560944"/>
            <a:chOff x="4463973" y="1124745"/>
            <a:chExt cx="3276381" cy="5560944"/>
          </a:xfrm>
        </p:grpSpPr>
        <p:cxnSp>
          <p:nvCxnSpPr>
            <p:cNvPr id="402"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03" name="Group 402"/>
            <p:cNvGrpSpPr/>
            <p:nvPr/>
          </p:nvGrpSpPr>
          <p:grpSpPr>
            <a:xfrm>
              <a:off x="4463973" y="4005064"/>
              <a:ext cx="3276379" cy="2680625"/>
              <a:chOff x="4422463" y="3323153"/>
              <a:chExt cx="3276379" cy="2680625"/>
            </a:xfrm>
          </p:grpSpPr>
          <p:cxnSp>
            <p:nvCxnSpPr>
              <p:cNvPr id="478"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9"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0"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1"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2"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3"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4" name="Freeform 483"/>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5"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86" name="Group 485"/>
              <p:cNvGrpSpPr/>
              <p:nvPr/>
            </p:nvGrpSpPr>
            <p:grpSpPr>
              <a:xfrm>
                <a:off x="5618957" y="3592690"/>
                <a:ext cx="1728448" cy="475662"/>
                <a:chOff x="5622790" y="3592690"/>
                <a:chExt cx="1759320" cy="475662"/>
              </a:xfrm>
            </p:grpSpPr>
            <p:cxnSp>
              <p:nvCxnSpPr>
                <p:cNvPr id="566"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7"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8"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87" name="Oval 486"/>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88"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9" name="Line 1873"/>
              <p:cNvCxnSpPr>
                <a:cxnSpLocks noChangeShapeType="1"/>
                <a:stCxn id="490"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0" name="Freeform 489"/>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1"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92"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3" name="Oval 492"/>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494" name="Group 493"/>
              <p:cNvGrpSpPr/>
              <p:nvPr/>
            </p:nvGrpSpPr>
            <p:grpSpPr>
              <a:xfrm flipH="1">
                <a:off x="5487956" y="3435288"/>
                <a:ext cx="177106" cy="1479230"/>
                <a:chOff x="5796136" y="2798440"/>
                <a:chExt cx="270903" cy="2262642"/>
              </a:xfrm>
            </p:grpSpPr>
            <p:sp>
              <p:nvSpPr>
                <p:cNvPr id="552" name="Freeform 551"/>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53"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4" name="Oval 553"/>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55"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6" name="Freeform 555"/>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57"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8" name="Oval 557"/>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59"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60" name="Group 559"/>
                <p:cNvGrpSpPr/>
                <p:nvPr/>
              </p:nvGrpSpPr>
              <p:grpSpPr>
                <a:xfrm>
                  <a:off x="5796136" y="3527424"/>
                  <a:ext cx="270152" cy="356390"/>
                  <a:chOff x="5723777" y="3576666"/>
                  <a:chExt cx="270152" cy="356390"/>
                </a:xfrm>
              </p:grpSpPr>
              <p:sp>
                <p:nvSpPr>
                  <p:cNvPr id="562" name="Freeform 56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6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64" name="Oval 563"/>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65"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61"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95" name="Group 494"/>
              <p:cNvGrpSpPr/>
              <p:nvPr/>
            </p:nvGrpSpPr>
            <p:grpSpPr>
              <a:xfrm flipH="1">
                <a:off x="5833928" y="3435288"/>
                <a:ext cx="176615" cy="785384"/>
                <a:chOff x="4860032" y="2434094"/>
                <a:chExt cx="270152" cy="1201330"/>
              </a:xfrm>
            </p:grpSpPr>
            <p:cxnSp>
              <p:nvCxnSpPr>
                <p:cNvPr id="547"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8"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49" name="Freeform 54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5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1" name="Oval 55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96"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97" name="Group 496"/>
              <p:cNvGrpSpPr/>
              <p:nvPr/>
            </p:nvGrpSpPr>
            <p:grpSpPr>
              <a:xfrm flipH="1">
                <a:off x="6175150" y="3435288"/>
                <a:ext cx="176615" cy="785384"/>
                <a:chOff x="4860032" y="2798440"/>
                <a:chExt cx="270152" cy="1201330"/>
              </a:xfrm>
            </p:grpSpPr>
            <p:cxnSp>
              <p:nvCxnSpPr>
                <p:cNvPr id="542"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3"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44" name="Freeform 54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4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46" name="Oval 54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98"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99" name="Line 1837"/>
              <p:cNvCxnSpPr>
                <a:cxnSpLocks noChangeShapeType="1"/>
              </p:cNvCxnSpPr>
              <p:nvPr/>
            </p:nvCxnSpPr>
            <p:spPr bwMode="auto">
              <a:xfrm flipH="1">
                <a:off x="4422463"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0"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1"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02" name="Freeform 501"/>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03"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04" name="Group 503"/>
              <p:cNvGrpSpPr/>
              <p:nvPr/>
            </p:nvGrpSpPr>
            <p:grpSpPr>
              <a:xfrm flipH="1" flipV="1">
                <a:off x="5595399" y="5230821"/>
                <a:ext cx="1252706" cy="235872"/>
                <a:chOff x="1331166" y="2373620"/>
                <a:chExt cx="1459916" cy="360791"/>
              </a:xfrm>
            </p:grpSpPr>
            <p:cxnSp>
              <p:nvCxnSpPr>
                <p:cNvPr id="540"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1"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05"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06" name="Freeform 505"/>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07"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8"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09" name="Group 508"/>
              <p:cNvGrpSpPr/>
              <p:nvPr/>
            </p:nvGrpSpPr>
            <p:grpSpPr>
              <a:xfrm flipH="1" flipV="1">
                <a:off x="5487956" y="4914518"/>
                <a:ext cx="107442" cy="709577"/>
                <a:chOff x="5902695" y="2798440"/>
                <a:chExt cx="164344" cy="1085374"/>
              </a:xfrm>
            </p:grpSpPr>
            <p:sp>
              <p:nvSpPr>
                <p:cNvPr id="530" name="Freeform 529"/>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31"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2"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33" name="Freeform 532"/>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34"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5"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36" name="Group 535"/>
                <p:cNvGrpSpPr/>
                <p:nvPr/>
              </p:nvGrpSpPr>
              <p:grpSpPr>
                <a:xfrm>
                  <a:off x="5902695" y="3527424"/>
                  <a:ext cx="163593" cy="356390"/>
                  <a:chOff x="5830336" y="3576666"/>
                  <a:chExt cx="163593" cy="356390"/>
                </a:xfrm>
              </p:grpSpPr>
              <p:sp>
                <p:nvSpPr>
                  <p:cNvPr id="537" name="Freeform 53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3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9"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510" name="Group 509"/>
              <p:cNvGrpSpPr/>
              <p:nvPr/>
            </p:nvGrpSpPr>
            <p:grpSpPr>
              <a:xfrm flipH="1" flipV="1">
                <a:off x="5829178" y="4838711"/>
                <a:ext cx="106951" cy="785384"/>
                <a:chOff x="4966591" y="2434094"/>
                <a:chExt cx="163593" cy="1201330"/>
              </a:xfrm>
            </p:grpSpPr>
            <p:cxnSp>
              <p:nvCxnSpPr>
                <p:cNvPr id="526"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7"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28" name="Freeform 527"/>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29"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511"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12" name="Group 511"/>
              <p:cNvGrpSpPr/>
              <p:nvPr/>
            </p:nvGrpSpPr>
            <p:grpSpPr>
              <a:xfrm flipH="1" flipV="1">
                <a:off x="6170401" y="4838711"/>
                <a:ext cx="106951" cy="785384"/>
                <a:chOff x="4966591" y="2798440"/>
                <a:chExt cx="163593" cy="1201330"/>
              </a:xfrm>
            </p:grpSpPr>
            <p:cxnSp>
              <p:nvCxnSpPr>
                <p:cNvPr id="522"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3"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24" name="Freeform 52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52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513" name="Group 512"/>
              <p:cNvGrpSpPr/>
              <p:nvPr/>
            </p:nvGrpSpPr>
            <p:grpSpPr>
              <a:xfrm>
                <a:off x="4766218" y="4393181"/>
                <a:ext cx="314787" cy="283467"/>
                <a:chOff x="6610779" y="2208328"/>
                <a:chExt cx="481501" cy="433594"/>
              </a:xfrm>
            </p:grpSpPr>
            <p:sp>
              <p:nvSpPr>
                <p:cNvPr id="520" name="Oval 519"/>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1" name="Isosceles Triangle 520"/>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14" name="Rectangle 513"/>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SUM</a:t>
                </a:r>
                <a:endParaRPr lang="sv-SE" sz="1138" dirty="0">
                  <a:latin typeface="Times New Roman"/>
                  <a:ea typeface="Times New Roman"/>
                </a:endParaRPr>
              </a:p>
            </p:txBody>
          </p:sp>
          <p:cxnSp>
            <p:nvCxnSpPr>
              <p:cNvPr id="515"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16" name="Rectangle 515"/>
              <p:cNvSpPr/>
              <p:nvPr/>
            </p:nvSpPr>
            <p:spPr>
              <a:xfrm>
                <a:off x="5633256" y="5696001"/>
                <a:ext cx="902812"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SUM cell</a:t>
                </a:r>
              </a:p>
            </p:txBody>
          </p:sp>
          <p:sp>
            <p:nvSpPr>
              <p:cNvPr id="517" name="Rectangle 516"/>
              <p:cNvSpPr/>
              <p:nvPr/>
            </p:nvSpPr>
            <p:spPr>
              <a:xfrm flipH="1">
                <a:off x="5364088" y="3323153"/>
                <a:ext cx="1772608" cy="266400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18"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9"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04" name="Group 403"/>
            <p:cNvGrpSpPr/>
            <p:nvPr/>
          </p:nvGrpSpPr>
          <p:grpSpPr>
            <a:xfrm>
              <a:off x="4464000" y="1124745"/>
              <a:ext cx="2765994" cy="2664000"/>
              <a:chOff x="4394480" y="1975159"/>
              <a:chExt cx="2765994" cy="2655256"/>
            </a:xfrm>
          </p:grpSpPr>
          <p:cxnSp>
            <p:nvCxnSpPr>
              <p:cNvPr id="413" name="Line 1837"/>
              <p:cNvCxnSpPr>
                <a:cxnSpLocks noChangeShapeType="1"/>
              </p:cNvCxnSpPr>
              <p:nvPr/>
            </p:nvCxnSpPr>
            <p:spPr bwMode="auto">
              <a:xfrm flipH="1">
                <a:off x="4394480" y="3163158"/>
                <a:ext cx="170571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4"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5" name="Rectangle 414"/>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416"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7"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8" name="Rectangle 417"/>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419"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0"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1" name="Rectangle 420"/>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422" name="Freeform 421"/>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3"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24" name="Group 423"/>
              <p:cNvGrpSpPr/>
              <p:nvPr/>
            </p:nvGrpSpPr>
            <p:grpSpPr>
              <a:xfrm flipH="1">
                <a:off x="5623653" y="2226714"/>
                <a:ext cx="1253017" cy="235872"/>
                <a:chOff x="1030368" y="2373620"/>
                <a:chExt cx="1683386" cy="360791"/>
              </a:xfrm>
            </p:grpSpPr>
            <p:cxnSp>
              <p:nvCxnSpPr>
                <p:cNvPr id="476"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7"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25" name="Oval 424"/>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26"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7"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8" name="Freeform 427"/>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9"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0" name="Oval 429"/>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31"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2" name="Freeform 431"/>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33"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4" name="Oval 433"/>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35"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6"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7" name="Group 436"/>
              <p:cNvGrpSpPr/>
              <p:nvPr/>
            </p:nvGrpSpPr>
            <p:grpSpPr>
              <a:xfrm flipH="1">
                <a:off x="6097626" y="3546254"/>
                <a:ext cx="272557" cy="200051"/>
                <a:chOff x="1566727" y="4404746"/>
                <a:chExt cx="416905" cy="306000"/>
              </a:xfrm>
            </p:grpSpPr>
            <p:cxnSp>
              <p:nvCxnSpPr>
                <p:cNvPr id="472"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3" name="Freeform 472"/>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74"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5"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38"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9"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0" name="Freeform 439"/>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1"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2"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3"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4"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5" name="Freeform 444"/>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6"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7"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8"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9" name="Freeform 448"/>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50"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1"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2" name="Freeform 451"/>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53"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4"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5"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6"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7" name="Line 1837"/>
              <p:cNvCxnSpPr>
                <a:cxnSpLocks noChangeShapeType="1"/>
              </p:cNvCxnSpPr>
              <p:nvPr/>
            </p:nvCxnSpPr>
            <p:spPr bwMode="auto">
              <a:xfrm flipH="1">
                <a:off x="6374970" y="3168000"/>
                <a:ext cx="504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8"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9"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0" name="Rectangle 459"/>
              <p:cNvSpPr/>
              <p:nvPr/>
            </p:nvSpPr>
            <p:spPr>
              <a:xfrm flipH="1">
                <a:off x="5394191" y="1975159"/>
                <a:ext cx="1317985" cy="265525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61" name="Group 460"/>
              <p:cNvGrpSpPr/>
              <p:nvPr/>
            </p:nvGrpSpPr>
            <p:grpSpPr>
              <a:xfrm flipH="1">
                <a:off x="6102412" y="2587149"/>
                <a:ext cx="272557" cy="195039"/>
                <a:chOff x="1559406" y="2919937"/>
                <a:chExt cx="416905" cy="298333"/>
              </a:xfrm>
            </p:grpSpPr>
            <p:cxnSp>
              <p:nvCxnSpPr>
                <p:cNvPr id="467"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8" name="Freeform 467"/>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9"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0"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1" name="Oval 470"/>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62"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3" name="Freeform 462"/>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4"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5" name="Oval 464"/>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466" name="Rectangle 465"/>
              <p:cNvSpPr/>
              <p:nvPr/>
            </p:nvSpPr>
            <p:spPr>
              <a:xfrm>
                <a:off x="5614542" y="4306414"/>
                <a:ext cx="901209"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carry cell</a:t>
                </a:r>
              </a:p>
            </p:txBody>
          </p:sp>
        </p:grpSp>
        <p:cxnSp>
          <p:nvCxnSpPr>
            <p:cNvPr id="405"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6"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7" name="Rectangle 406"/>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408" name="Rectangle 407"/>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409" name="Rectangle 408"/>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grpSp>
          <p:nvGrpSpPr>
            <p:cNvPr id="410" name="Group 409"/>
            <p:cNvGrpSpPr/>
            <p:nvPr/>
          </p:nvGrpSpPr>
          <p:grpSpPr>
            <a:xfrm>
              <a:off x="4716000" y="2178000"/>
              <a:ext cx="314787" cy="283467"/>
              <a:chOff x="6610779" y="2208328"/>
              <a:chExt cx="481501" cy="433594"/>
            </a:xfrm>
          </p:grpSpPr>
          <p:sp>
            <p:nvSpPr>
              <p:cNvPr id="411" name="Oval 410"/>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2" name="Isosceles Triangle 411"/>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569" name="Rectangle 568"/>
          <p:cNvSpPr>
            <a:spLocks noChangeArrowheads="1"/>
          </p:cNvSpPr>
          <p:nvPr/>
        </p:nvSpPr>
        <p:spPr bwMode="auto">
          <a:xfrm flipH="1">
            <a:off x="4716027"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COUT</a:t>
            </a:r>
            <a:endParaRPr lang="sv-SE" sz="1138" dirty="0">
              <a:latin typeface="Times New Roman"/>
              <a:ea typeface="Times New Roman"/>
            </a:endParaRPr>
          </a:p>
        </p:txBody>
      </p:sp>
      <p:sp>
        <p:nvSpPr>
          <p:cNvPr id="2" name="Footer Placeholder 1"/>
          <p:cNvSpPr>
            <a:spLocks noGrp="1"/>
          </p:cNvSpPr>
          <p:nvPr>
            <p:ph type="ftr" sz="quarter" idx="11"/>
          </p:nvPr>
        </p:nvSpPr>
        <p:spPr/>
        <p:txBody>
          <a:bodyPr/>
          <a:lstStyle/>
          <a:p>
            <a:r>
              <a:rPr lang="sv-SE" smtClean="0"/>
              <a:t>MCC092 Integrated Circuit Design</a:t>
            </a:r>
            <a:endParaRPr lang="sv-SE"/>
          </a:p>
        </p:txBody>
      </p:sp>
    </p:spTree>
    <p:extLst>
      <p:ext uri="{BB962C8B-B14F-4D97-AF65-F5344CB8AC3E}">
        <p14:creationId xmlns:p14="http://schemas.microsoft.com/office/powerpoint/2010/main" val="890206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2018</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29</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grpSp>
        <p:nvGrpSpPr>
          <p:cNvPr id="175" name="Group 174"/>
          <p:cNvGrpSpPr/>
          <p:nvPr/>
        </p:nvGrpSpPr>
        <p:grpSpPr>
          <a:xfrm>
            <a:off x="1151619" y="1124745"/>
            <a:ext cx="3492388" cy="5560944"/>
            <a:chOff x="4464000" y="1124745"/>
            <a:chExt cx="3492388" cy="5560944"/>
          </a:xfrm>
        </p:grpSpPr>
        <p:cxnSp>
          <p:nvCxnSpPr>
            <p:cNvPr id="176"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7" name="Rectangle 176"/>
            <p:cNvSpPr>
              <a:spLocks noChangeArrowheads="1"/>
            </p:cNvSpPr>
            <p:nvPr/>
          </p:nvSpPr>
          <p:spPr bwMode="auto">
            <a:xfrm flipH="1">
              <a:off x="4464000"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COUT</a:t>
              </a:r>
              <a:endParaRPr lang="sv-SE" sz="1138" dirty="0">
                <a:latin typeface="Times New Roman"/>
                <a:ea typeface="Times New Roman"/>
              </a:endParaRPr>
            </a:p>
          </p:txBody>
        </p:sp>
        <p:grpSp>
          <p:nvGrpSpPr>
            <p:cNvPr id="178" name="Group 177"/>
            <p:cNvGrpSpPr/>
            <p:nvPr/>
          </p:nvGrpSpPr>
          <p:grpSpPr>
            <a:xfrm>
              <a:off x="4464000" y="4005064"/>
              <a:ext cx="3492388" cy="2680625"/>
              <a:chOff x="4422490" y="3323153"/>
              <a:chExt cx="3492388" cy="2680625"/>
            </a:xfrm>
          </p:grpSpPr>
          <p:cxnSp>
            <p:nvCxnSpPr>
              <p:cNvPr id="41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9" name="Freeform 41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21" name="Group 420"/>
              <p:cNvGrpSpPr/>
              <p:nvPr/>
            </p:nvGrpSpPr>
            <p:grpSpPr>
              <a:xfrm>
                <a:off x="5618956" y="3592690"/>
                <a:ext cx="2295922" cy="475662"/>
                <a:chOff x="5622790" y="3592690"/>
                <a:chExt cx="2336930" cy="475662"/>
              </a:xfrm>
            </p:grpSpPr>
            <p:cxnSp>
              <p:nvCxnSpPr>
                <p:cNvPr id="501" name="Line 1865"/>
                <p:cNvCxnSpPr>
                  <a:cxnSpLocks noChangeShapeType="1"/>
                </p:cNvCxnSpPr>
                <p:nvPr/>
              </p:nvCxnSpPr>
              <p:spPr bwMode="auto">
                <a:xfrm flipH="1">
                  <a:off x="5622790" y="4068352"/>
                  <a:ext cx="233693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2"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3"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22" name="Oval 42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2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4" name="Line 1873"/>
              <p:cNvCxnSpPr>
                <a:cxnSpLocks noChangeShapeType="1"/>
                <a:stCxn id="42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5" name="Freeform 42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8" name="Oval 42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429" name="Group 428"/>
              <p:cNvGrpSpPr/>
              <p:nvPr/>
            </p:nvGrpSpPr>
            <p:grpSpPr>
              <a:xfrm flipH="1">
                <a:off x="5487956" y="3435288"/>
                <a:ext cx="177106" cy="1479230"/>
                <a:chOff x="5796136" y="2798440"/>
                <a:chExt cx="270903" cy="2262642"/>
              </a:xfrm>
            </p:grpSpPr>
            <p:sp>
              <p:nvSpPr>
                <p:cNvPr id="487" name="Freeform 486"/>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8"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9" name="Oval 488"/>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1" name="Freeform 49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3" name="Oval 492"/>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4"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95" name="Group 494"/>
                <p:cNvGrpSpPr/>
                <p:nvPr/>
              </p:nvGrpSpPr>
              <p:grpSpPr>
                <a:xfrm>
                  <a:off x="5796136" y="3527424"/>
                  <a:ext cx="270152" cy="356390"/>
                  <a:chOff x="5723777" y="3576666"/>
                  <a:chExt cx="270152" cy="356390"/>
                </a:xfrm>
              </p:grpSpPr>
              <p:sp>
                <p:nvSpPr>
                  <p:cNvPr id="497" name="Freeform 49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9" name="Oval 498"/>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00"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96"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30" name="Group 429"/>
              <p:cNvGrpSpPr/>
              <p:nvPr/>
            </p:nvGrpSpPr>
            <p:grpSpPr>
              <a:xfrm flipH="1">
                <a:off x="5833928" y="3435288"/>
                <a:ext cx="176615" cy="785384"/>
                <a:chOff x="4860032" y="2434094"/>
                <a:chExt cx="270152" cy="1201330"/>
              </a:xfrm>
            </p:grpSpPr>
            <p:cxnSp>
              <p:nvCxnSpPr>
                <p:cNvPr id="48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4" name="Freeform 48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6" name="Oval 48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2" name="Group 431"/>
              <p:cNvGrpSpPr/>
              <p:nvPr/>
            </p:nvGrpSpPr>
            <p:grpSpPr>
              <a:xfrm flipH="1">
                <a:off x="6175150" y="3435288"/>
                <a:ext cx="176615" cy="785384"/>
                <a:chOff x="4860032" y="2798440"/>
                <a:chExt cx="270152" cy="1201330"/>
              </a:xfrm>
            </p:grpSpPr>
            <p:cxnSp>
              <p:nvCxnSpPr>
                <p:cNvPr id="47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9" name="Freeform 47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1" name="Oval 48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7" name="Freeform 43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3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9" name="Group 438"/>
              <p:cNvGrpSpPr/>
              <p:nvPr/>
            </p:nvGrpSpPr>
            <p:grpSpPr>
              <a:xfrm flipH="1" flipV="1">
                <a:off x="5595399" y="5230821"/>
                <a:ext cx="1252706" cy="235872"/>
                <a:chOff x="1331166" y="2373620"/>
                <a:chExt cx="1459916" cy="360791"/>
              </a:xfrm>
            </p:grpSpPr>
            <p:cxnSp>
              <p:nvCxnSpPr>
                <p:cNvPr id="475"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6"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1" name="Freeform 44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4" name="Group 443"/>
              <p:cNvGrpSpPr/>
              <p:nvPr/>
            </p:nvGrpSpPr>
            <p:grpSpPr>
              <a:xfrm flipH="1" flipV="1">
                <a:off x="5487956" y="4914518"/>
                <a:ext cx="107442" cy="709577"/>
                <a:chOff x="5902695" y="2798440"/>
                <a:chExt cx="164344" cy="1085374"/>
              </a:xfrm>
            </p:grpSpPr>
            <p:sp>
              <p:nvSpPr>
                <p:cNvPr id="465" name="Freeform 464"/>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6"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8" name="Freeform 46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0"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71" name="Group 470"/>
                <p:cNvGrpSpPr/>
                <p:nvPr/>
              </p:nvGrpSpPr>
              <p:grpSpPr>
                <a:xfrm>
                  <a:off x="5902695" y="3527424"/>
                  <a:ext cx="163593" cy="356390"/>
                  <a:chOff x="5830336" y="3576666"/>
                  <a:chExt cx="163593" cy="356390"/>
                </a:xfrm>
              </p:grpSpPr>
              <p:sp>
                <p:nvSpPr>
                  <p:cNvPr id="472" name="Freeform 47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7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4"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445" name="Group 444"/>
              <p:cNvGrpSpPr/>
              <p:nvPr/>
            </p:nvGrpSpPr>
            <p:grpSpPr>
              <a:xfrm flipH="1" flipV="1">
                <a:off x="5829178" y="4838711"/>
                <a:ext cx="106951" cy="785384"/>
                <a:chOff x="4966591" y="2434094"/>
                <a:chExt cx="163593" cy="1201330"/>
              </a:xfrm>
            </p:grpSpPr>
            <p:cxnSp>
              <p:nvCxnSpPr>
                <p:cNvPr id="461"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2"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3" name="Freeform 462"/>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4"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7" name="Group 446"/>
              <p:cNvGrpSpPr/>
              <p:nvPr/>
            </p:nvGrpSpPr>
            <p:grpSpPr>
              <a:xfrm flipH="1" flipV="1">
                <a:off x="6170401" y="4838711"/>
                <a:ext cx="106951" cy="785384"/>
                <a:chOff x="4966591" y="2798440"/>
                <a:chExt cx="163593" cy="1201330"/>
              </a:xfrm>
            </p:grpSpPr>
            <p:cxnSp>
              <p:nvCxnSpPr>
                <p:cNvPr id="45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9" name="Freeform 45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48" name="Group 447"/>
              <p:cNvGrpSpPr/>
              <p:nvPr/>
            </p:nvGrpSpPr>
            <p:grpSpPr>
              <a:xfrm>
                <a:off x="4766218" y="4393181"/>
                <a:ext cx="314787" cy="283467"/>
                <a:chOff x="6610779" y="2208328"/>
                <a:chExt cx="481501" cy="433594"/>
              </a:xfrm>
            </p:grpSpPr>
            <p:sp>
              <p:nvSpPr>
                <p:cNvPr id="455" name="Oval 454"/>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6" name="Isosceles Triangle 455"/>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9" name="Rectangle 44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SUM</a:t>
                </a:r>
                <a:endParaRPr lang="sv-SE" sz="1138" dirty="0">
                  <a:latin typeface="Times New Roman"/>
                  <a:ea typeface="Times New Roman"/>
                </a:endParaRPr>
              </a:p>
            </p:txBody>
          </p:sp>
          <p:cxnSp>
            <p:nvCxnSpPr>
              <p:cNvPr id="45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1" name="Rectangle 450"/>
              <p:cNvSpPr/>
              <p:nvPr/>
            </p:nvSpPr>
            <p:spPr>
              <a:xfrm>
                <a:off x="5633256" y="5696001"/>
                <a:ext cx="902812"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SUM cell</a:t>
                </a:r>
              </a:p>
            </p:txBody>
          </p:sp>
          <p:sp>
            <p:nvSpPr>
              <p:cNvPr id="452" name="Rectangle 451"/>
              <p:cNvSpPr/>
              <p:nvPr/>
            </p:nvSpPr>
            <p:spPr>
              <a:xfrm flipH="1">
                <a:off x="5364088" y="3323153"/>
                <a:ext cx="1772608" cy="266400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5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4"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79" name="Group 178"/>
            <p:cNvGrpSpPr/>
            <p:nvPr/>
          </p:nvGrpSpPr>
          <p:grpSpPr>
            <a:xfrm>
              <a:off x="4469494" y="1124745"/>
              <a:ext cx="2635466" cy="2664000"/>
              <a:chOff x="4399974" y="1975159"/>
              <a:chExt cx="2635466" cy="2655256"/>
            </a:xfrm>
          </p:grpSpPr>
          <p:cxnSp>
            <p:nvCxnSpPr>
              <p:cNvPr id="188" name="Line 1837"/>
              <p:cNvCxnSpPr>
                <a:cxnSpLocks noChangeShapeType="1"/>
              </p:cNvCxnSpPr>
              <p:nvPr/>
            </p:nvCxnSpPr>
            <p:spPr bwMode="auto">
              <a:xfrm flipH="1">
                <a:off x="4399974" y="3163158"/>
                <a:ext cx="17002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9"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1"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2"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3" name="Rectangle 192"/>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194"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5"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6" name="Rectangle 195"/>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97" name="Freeform 196"/>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8"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99" name="Group 198"/>
              <p:cNvGrpSpPr/>
              <p:nvPr/>
            </p:nvGrpSpPr>
            <p:grpSpPr>
              <a:xfrm flipH="1">
                <a:off x="5623653" y="2226714"/>
                <a:ext cx="1253017" cy="235872"/>
                <a:chOff x="1030368" y="2373620"/>
                <a:chExt cx="1683386" cy="360791"/>
              </a:xfrm>
            </p:grpSpPr>
            <p:cxnSp>
              <p:nvCxnSpPr>
                <p:cNvPr id="411"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00" name="Oval 199"/>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1"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2"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3" name="Freeform 202"/>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4"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5" name="Oval 204"/>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6"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7" name="Freeform 206"/>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8"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9" name="Oval 208"/>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10"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12" name="Group 211"/>
              <p:cNvGrpSpPr/>
              <p:nvPr/>
            </p:nvGrpSpPr>
            <p:grpSpPr>
              <a:xfrm flipH="1">
                <a:off x="6097626" y="3546254"/>
                <a:ext cx="272557" cy="200051"/>
                <a:chOff x="1566727" y="4404746"/>
                <a:chExt cx="416905" cy="306000"/>
              </a:xfrm>
            </p:grpSpPr>
            <p:cxnSp>
              <p:nvCxnSpPr>
                <p:cNvPr id="407"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8" name="Freeform 407"/>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9"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0"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13"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5" name="Freeform 214"/>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6"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7"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8"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9"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0" name="Freeform 219"/>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1"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2"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3"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4" name="Freeform 223"/>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5"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6"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7" name="Freeform 226"/>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8"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9"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0"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1"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3"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4"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5" name="Rectangle 234"/>
              <p:cNvSpPr/>
              <p:nvPr/>
            </p:nvSpPr>
            <p:spPr>
              <a:xfrm flipH="1">
                <a:off x="5394191" y="1975159"/>
                <a:ext cx="1317985" cy="265525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6" name="Group 235"/>
              <p:cNvGrpSpPr/>
              <p:nvPr/>
            </p:nvGrpSpPr>
            <p:grpSpPr>
              <a:xfrm flipH="1">
                <a:off x="6102412" y="2587149"/>
                <a:ext cx="272557" cy="195039"/>
                <a:chOff x="1559406" y="2919937"/>
                <a:chExt cx="416905" cy="298333"/>
              </a:xfrm>
            </p:grpSpPr>
            <p:cxnSp>
              <p:nvCxnSpPr>
                <p:cNvPr id="402"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3" name="Freeform 40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5"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6" name="Oval 40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37"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8" name="Freeform 237"/>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9"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0" name="Oval 239"/>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401" name="Rectangle 400"/>
              <p:cNvSpPr/>
              <p:nvPr/>
            </p:nvSpPr>
            <p:spPr>
              <a:xfrm>
                <a:off x="5614542" y="4306414"/>
                <a:ext cx="901209"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carry cell</a:t>
                </a:r>
              </a:p>
            </p:txBody>
          </p:sp>
        </p:grpSp>
        <p:cxnSp>
          <p:nvCxnSpPr>
            <p:cNvPr id="180"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1"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2" name="Rectangle 181"/>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183" name="Rectangle 182"/>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84" name="Rectangle 183"/>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grpSp>
          <p:nvGrpSpPr>
            <p:cNvPr id="185" name="Group 184"/>
            <p:cNvGrpSpPr/>
            <p:nvPr/>
          </p:nvGrpSpPr>
          <p:grpSpPr>
            <a:xfrm>
              <a:off x="4716000" y="2178000"/>
              <a:ext cx="314787" cy="283467"/>
              <a:chOff x="6610779" y="2208328"/>
              <a:chExt cx="481501" cy="433594"/>
            </a:xfrm>
          </p:grpSpPr>
          <p:sp>
            <p:nvSpPr>
              <p:cNvPr id="186" name="Oval 18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7" name="Isosceles Triangle 18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504" name="Rectangle 503"/>
          <p:cNvSpPr>
            <a:spLocks noChangeArrowheads="1"/>
          </p:cNvSpPr>
          <p:nvPr/>
        </p:nvSpPr>
        <p:spPr bwMode="auto">
          <a:xfrm flipH="1">
            <a:off x="3707619" y="2339451"/>
            <a:ext cx="209994" cy="16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sp>
        <p:nvSpPr>
          <p:cNvPr id="505" name="Rectangle 504"/>
          <p:cNvSpPr>
            <a:spLocks noChangeArrowheads="1"/>
          </p:cNvSpPr>
          <p:nvPr/>
        </p:nvSpPr>
        <p:spPr bwMode="auto">
          <a:xfrm flipH="1">
            <a:off x="4716027"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COUT</a:t>
            </a:r>
            <a:endParaRPr lang="sv-SE" sz="1138" dirty="0">
              <a:latin typeface="Times New Roman"/>
              <a:ea typeface="Times New Roman"/>
            </a:endParaRPr>
          </a:p>
        </p:txBody>
      </p:sp>
      <p:sp>
        <p:nvSpPr>
          <p:cNvPr id="506" name="Rectangle 505"/>
          <p:cNvSpPr/>
          <p:nvPr/>
        </p:nvSpPr>
        <p:spPr>
          <a:xfrm>
            <a:off x="2353006" y="188640"/>
            <a:ext cx="4438011" cy="369332"/>
          </a:xfrm>
          <a:prstGeom prst="rect">
            <a:avLst/>
          </a:prstGeom>
        </p:spPr>
        <p:txBody>
          <a:bodyPr wrap="none">
            <a:spAutoFit/>
          </a:bodyPr>
          <a:lstStyle/>
          <a:p>
            <a:pPr algn="ctr"/>
            <a:r>
              <a:rPr lang="sv-SE" dirty="0"/>
              <a:t>Redraw for identifying the critical timing path</a:t>
            </a:r>
          </a:p>
        </p:txBody>
      </p:sp>
      <p:cxnSp>
        <p:nvCxnSpPr>
          <p:cNvPr id="675" name="Line 1873"/>
          <p:cNvCxnSpPr>
            <a:cxnSpLocks noChangeShapeType="1"/>
          </p:cNvCxnSpPr>
          <p:nvPr/>
        </p:nvCxnSpPr>
        <p:spPr bwMode="auto">
          <a:xfrm>
            <a:off x="4644008" y="2328049"/>
            <a:ext cx="0" cy="242221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676" name="Group 675"/>
          <p:cNvGrpSpPr/>
          <p:nvPr/>
        </p:nvGrpSpPr>
        <p:grpSpPr>
          <a:xfrm>
            <a:off x="3131840" y="1124745"/>
            <a:ext cx="4860541" cy="5560944"/>
            <a:chOff x="2879813" y="1124745"/>
            <a:chExt cx="4860541" cy="5560944"/>
          </a:xfrm>
        </p:grpSpPr>
        <p:cxnSp>
          <p:nvCxnSpPr>
            <p:cNvPr id="677"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678" name="Group 677"/>
            <p:cNvGrpSpPr/>
            <p:nvPr/>
          </p:nvGrpSpPr>
          <p:grpSpPr>
            <a:xfrm>
              <a:off x="4464000" y="4005064"/>
              <a:ext cx="3276352" cy="2680625"/>
              <a:chOff x="4422490" y="3323153"/>
              <a:chExt cx="3276352" cy="2680625"/>
            </a:xfrm>
          </p:grpSpPr>
          <p:cxnSp>
            <p:nvCxnSpPr>
              <p:cNvPr id="75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59" name="Freeform 75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6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61" name="Group 760"/>
              <p:cNvGrpSpPr/>
              <p:nvPr/>
            </p:nvGrpSpPr>
            <p:grpSpPr>
              <a:xfrm>
                <a:off x="5618957" y="3592690"/>
                <a:ext cx="1728448" cy="475662"/>
                <a:chOff x="5622790" y="3592690"/>
                <a:chExt cx="1759320" cy="475662"/>
              </a:xfrm>
            </p:grpSpPr>
            <p:cxnSp>
              <p:nvCxnSpPr>
                <p:cNvPr id="841"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42"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43"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762" name="Oval 76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76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4" name="Line 1873"/>
              <p:cNvCxnSpPr>
                <a:cxnSpLocks noChangeShapeType="1"/>
                <a:stCxn id="76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65" name="Freeform 76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6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68" name="Oval 76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769" name="Group 768"/>
              <p:cNvGrpSpPr/>
              <p:nvPr/>
            </p:nvGrpSpPr>
            <p:grpSpPr>
              <a:xfrm flipH="1">
                <a:off x="5487956" y="3435288"/>
                <a:ext cx="177106" cy="1479230"/>
                <a:chOff x="5796136" y="2798440"/>
                <a:chExt cx="270903" cy="2262642"/>
              </a:xfrm>
            </p:grpSpPr>
            <p:sp>
              <p:nvSpPr>
                <p:cNvPr id="827" name="Freeform 826"/>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28"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29" name="Oval 828"/>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83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31" name="Freeform 83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3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33" name="Oval 832"/>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834"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835" name="Group 834"/>
                <p:cNvGrpSpPr/>
                <p:nvPr/>
              </p:nvGrpSpPr>
              <p:grpSpPr>
                <a:xfrm>
                  <a:off x="5796136" y="3527424"/>
                  <a:ext cx="270152" cy="356390"/>
                  <a:chOff x="5723777" y="3576666"/>
                  <a:chExt cx="270152" cy="356390"/>
                </a:xfrm>
              </p:grpSpPr>
              <p:sp>
                <p:nvSpPr>
                  <p:cNvPr id="837" name="Freeform 83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3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39" name="Oval 838"/>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840"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836"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770" name="Group 769"/>
              <p:cNvGrpSpPr/>
              <p:nvPr/>
            </p:nvGrpSpPr>
            <p:grpSpPr>
              <a:xfrm flipH="1">
                <a:off x="5833928" y="3435288"/>
                <a:ext cx="176615" cy="785384"/>
                <a:chOff x="4860032" y="2434094"/>
                <a:chExt cx="270152" cy="1201330"/>
              </a:xfrm>
            </p:grpSpPr>
            <p:cxnSp>
              <p:nvCxnSpPr>
                <p:cNvPr id="82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2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24" name="Freeform 82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2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26" name="Oval 82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77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72" name="Group 771"/>
              <p:cNvGrpSpPr/>
              <p:nvPr/>
            </p:nvGrpSpPr>
            <p:grpSpPr>
              <a:xfrm flipH="1">
                <a:off x="6175150" y="3435288"/>
                <a:ext cx="176615" cy="785384"/>
                <a:chOff x="4860032" y="2798440"/>
                <a:chExt cx="270152" cy="1201330"/>
              </a:xfrm>
            </p:grpSpPr>
            <p:cxnSp>
              <p:nvCxnSpPr>
                <p:cNvPr id="81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19" name="Freeform 81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2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21" name="Oval 82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77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77" name="Freeform 77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7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79" name="Group 778"/>
              <p:cNvGrpSpPr/>
              <p:nvPr/>
            </p:nvGrpSpPr>
            <p:grpSpPr>
              <a:xfrm flipH="1" flipV="1">
                <a:off x="5595399" y="5230821"/>
                <a:ext cx="1252706" cy="235872"/>
                <a:chOff x="1331166" y="2373620"/>
                <a:chExt cx="1459916" cy="360791"/>
              </a:xfrm>
            </p:grpSpPr>
            <p:cxnSp>
              <p:nvCxnSpPr>
                <p:cNvPr id="815"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6"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78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81" name="Freeform 78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8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84" name="Group 783"/>
              <p:cNvGrpSpPr/>
              <p:nvPr/>
            </p:nvGrpSpPr>
            <p:grpSpPr>
              <a:xfrm flipH="1" flipV="1">
                <a:off x="5487956" y="4914518"/>
                <a:ext cx="107442" cy="709577"/>
                <a:chOff x="5902695" y="2798440"/>
                <a:chExt cx="164344" cy="1085374"/>
              </a:xfrm>
            </p:grpSpPr>
            <p:sp>
              <p:nvSpPr>
                <p:cNvPr id="805" name="Freeform 804"/>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06"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0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08" name="Freeform 80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0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0"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811" name="Group 810"/>
                <p:cNvGrpSpPr/>
                <p:nvPr/>
              </p:nvGrpSpPr>
              <p:grpSpPr>
                <a:xfrm>
                  <a:off x="5902695" y="3527424"/>
                  <a:ext cx="163593" cy="356390"/>
                  <a:chOff x="5830336" y="3576666"/>
                  <a:chExt cx="163593" cy="356390"/>
                </a:xfrm>
              </p:grpSpPr>
              <p:sp>
                <p:nvSpPr>
                  <p:cNvPr id="812" name="Freeform 81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1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14"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785" name="Group 784"/>
              <p:cNvGrpSpPr/>
              <p:nvPr/>
            </p:nvGrpSpPr>
            <p:grpSpPr>
              <a:xfrm flipH="1" flipV="1">
                <a:off x="5829178" y="4838711"/>
                <a:ext cx="106951" cy="785384"/>
                <a:chOff x="4966591" y="2434094"/>
                <a:chExt cx="163593" cy="1201330"/>
              </a:xfrm>
            </p:grpSpPr>
            <p:cxnSp>
              <p:nvCxnSpPr>
                <p:cNvPr id="801"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02"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03" name="Freeform 802"/>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04"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78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87" name="Group 786"/>
              <p:cNvGrpSpPr/>
              <p:nvPr/>
            </p:nvGrpSpPr>
            <p:grpSpPr>
              <a:xfrm flipH="1" flipV="1">
                <a:off x="6170401" y="4838711"/>
                <a:ext cx="106951" cy="785384"/>
                <a:chOff x="4966591" y="2798440"/>
                <a:chExt cx="163593" cy="1201330"/>
              </a:xfrm>
            </p:grpSpPr>
            <p:cxnSp>
              <p:nvCxnSpPr>
                <p:cNvPr id="79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9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99" name="Freeform 79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0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788" name="Group 787"/>
              <p:cNvGrpSpPr/>
              <p:nvPr/>
            </p:nvGrpSpPr>
            <p:grpSpPr>
              <a:xfrm>
                <a:off x="4766218" y="4393181"/>
                <a:ext cx="314787" cy="283467"/>
                <a:chOff x="6610779" y="2208328"/>
                <a:chExt cx="481501" cy="433594"/>
              </a:xfrm>
            </p:grpSpPr>
            <p:sp>
              <p:nvSpPr>
                <p:cNvPr id="795" name="Oval 794"/>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6" name="Isosceles Triangle 795"/>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89" name="Rectangle 78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SUM</a:t>
                </a:r>
                <a:endParaRPr lang="sv-SE" sz="1138" dirty="0">
                  <a:latin typeface="Times New Roman"/>
                  <a:ea typeface="Times New Roman"/>
                </a:endParaRPr>
              </a:p>
            </p:txBody>
          </p:sp>
          <p:cxnSp>
            <p:nvCxnSpPr>
              <p:cNvPr id="79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91" name="Rectangle 790"/>
              <p:cNvSpPr/>
              <p:nvPr/>
            </p:nvSpPr>
            <p:spPr>
              <a:xfrm>
                <a:off x="5633256" y="5696001"/>
                <a:ext cx="902812"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SUM cell</a:t>
                </a:r>
              </a:p>
            </p:txBody>
          </p:sp>
          <p:sp>
            <p:nvSpPr>
              <p:cNvPr id="792" name="Rectangle 791"/>
              <p:cNvSpPr/>
              <p:nvPr/>
            </p:nvSpPr>
            <p:spPr>
              <a:xfrm flipH="1">
                <a:off x="5364088" y="3323153"/>
                <a:ext cx="1772608" cy="266400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9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94"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79" name="Group 678"/>
            <p:cNvGrpSpPr/>
            <p:nvPr/>
          </p:nvGrpSpPr>
          <p:grpSpPr>
            <a:xfrm>
              <a:off x="2879813" y="1124745"/>
              <a:ext cx="4350181" cy="2664000"/>
              <a:chOff x="2810293" y="1975159"/>
              <a:chExt cx="4350181" cy="2655256"/>
            </a:xfrm>
          </p:grpSpPr>
          <p:cxnSp>
            <p:nvCxnSpPr>
              <p:cNvPr id="688" name="Line 1837"/>
              <p:cNvCxnSpPr>
                <a:cxnSpLocks noChangeShapeType="1"/>
              </p:cNvCxnSpPr>
              <p:nvPr/>
            </p:nvCxnSpPr>
            <p:spPr bwMode="auto">
              <a:xfrm flipH="1">
                <a:off x="2810293" y="3168484"/>
                <a:ext cx="326964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9"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90" name="Rectangle 689"/>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691"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2"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93" name="Rectangle 692"/>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694"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5"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96" name="Rectangle 695"/>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697" name="Freeform 696"/>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698"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699" name="Group 698"/>
              <p:cNvGrpSpPr/>
              <p:nvPr/>
            </p:nvGrpSpPr>
            <p:grpSpPr>
              <a:xfrm flipH="1">
                <a:off x="5623653" y="2226714"/>
                <a:ext cx="1253017" cy="235872"/>
                <a:chOff x="1030368" y="2373620"/>
                <a:chExt cx="1683386" cy="360791"/>
              </a:xfrm>
            </p:grpSpPr>
            <p:cxnSp>
              <p:nvCxnSpPr>
                <p:cNvPr id="751"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700" name="Oval 699"/>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701"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2"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03" name="Freeform 702"/>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04"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05" name="Oval 704"/>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706"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07" name="Freeform 706"/>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08"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09" name="Oval 708"/>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710"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1"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712" name="Group 711"/>
              <p:cNvGrpSpPr/>
              <p:nvPr/>
            </p:nvGrpSpPr>
            <p:grpSpPr>
              <a:xfrm flipH="1">
                <a:off x="6097626" y="3546254"/>
                <a:ext cx="272557" cy="200051"/>
                <a:chOff x="1566727" y="4404746"/>
                <a:chExt cx="416905" cy="306000"/>
              </a:xfrm>
            </p:grpSpPr>
            <p:cxnSp>
              <p:nvCxnSpPr>
                <p:cNvPr id="747"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8" name="Freeform 747"/>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49"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0"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713"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4"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15" name="Freeform 714"/>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16"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7"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8"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9"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20" name="Freeform 719"/>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21"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2"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3"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24" name="Freeform 723"/>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25"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6"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27" name="Freeform 726"/>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28"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9"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0"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1"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2" name="Line 1837"/>
              <p:cNvCxnSpPr>
                <a:cxnSpLocks noChangeShapeType="1"/>
              </p:cNvCxnSpPr>
              <p:nvPr/>
            </p:nvCxnSpPr>
            <p:spPr bwMode="auto">
              <a:xfrm flipH="1">
                <a:off x="6374970" y="3168000"/>
                <a:ext cx="504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3"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4"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35" name="Rectangle 734"/>
              <p:cNvSpPr/>
              <p:nvPr/>
            </p:nvSpPr>
            <p:spPr>
              <a:xfrm flipH="1">
                <a:off x="5394191" y="1975159"/>
                <a:ext cx="1317985" cy="265525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36" name="Group 735"/>
              <p:cNvGrpSpPr/>
              <p:nvPr/>
            </p:nvGrpSpPr>
            <p:grpSpPr>
              <a:xfrm flipH="1">
                <a:off x="6102412" y="2587149"/>
                <a:ext cx="272557" cy="195039"/>
                <a:chOff x="1559406" y="2919937"/>
                <a:chExt cx="416905" cy="298333"/>
              </a:xfrm>
            </p:grpSpPr>
            <p:cxnSp>
              <p:nvCxnSpPr>
                <p:cNvPr id="742"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3" name="Freeform 74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4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5"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6" name="Oval 74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737"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38" name="Freeform 737"/>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39"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0" name="Oval 739"/>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741" name="Rectangle 740"/>
              <p:cNvSpPr/>
              <p:nvPr/>
            </p:nvSpPr>
            <p:spPr>
              <a:xfrm>
                <a:off x="5614542" y="4306414"/>
                <a:ext cx="901209"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carry cell</a:t>
                </a:r>
              </a:p>
            </p:txBody>
          </p:sp>
        </p:grpSp>
        <p:cxnSp>
          <p:nvCxnSpPr>
            <p:cNvPr id="680"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1"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82" name="Rectangle 681"/>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683" name="Rectangle 682"/>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684" name="Rectangle 683"/>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grpSp>
          <p:nvGrpSpPr>
            <p:cNvPr id="685" name="Group 684"/>
            <p:cNvGrpSpPr/>
            <p:nvPr/>
          </p:nvGrpSpPr>
          <p:grpSpPr>
            <a:xfrm>
              <a:off x="4716000" y="2178000"/>
              <a:ext cx="314787" cy="283467"/>
              <a:chOff x="6610779" y="2208328"/>
              <a:chExt cx="481501" cy="433594"/>
            </a:xfrm>
          </p:grpSpPr>
          <p:sp>
            <p:nvSpPr>
              <p:cNvPr id="686" name="Oval 68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7" name="Isosceles Triangle 68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2" name="Footer Placeholder 1"/>
          <p:cNvSpPr>
            <a:spLocks noGrp="1"/>
          </p:cNvSpPr>
          <p:nvPr>
            <p:ph type="ftr" sz="quarter" idx="11"/>
          </p:nvPr>
        </p:nvSpPr>
        <p:spPr/>
        <p:txBody>
          <a:bodyPr/>
          <a:lstStyle/>
          <a:p>
            <a:r>
              <a:rPr lang="sv-SE" smtClean="0"/>
              <a:t>MCC092 Integrated Circuit Design</a:t>
            </a:r>
            <a:endParaRPr lang="sv-SE"/>
          </a:p>
        </p:txBody>
      </p:sp>
    </p:spTree>
    <p:extLst>
      <p:ext uri="{BB962C8B-B14F-4D97-AF65-F5344CB8AC3E}">
        <p14:creationId xmlns:p14="http://schemas.microsoft.com/office/powerpoint/2010/main" val="318913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9">
            <a:extLst>
              <a:ext uri="{FF2B5EF4-FFF2-40B4-BE49-F238E27FC236}">
                <a16:creationId xmlns:a16="http://schemas.microsoft.com/office/drawing/2014/main" xmlns="" id="{34C28D2C-48DD-4DF6-90A8-2CEB74A19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95302"/>
            <a:ext cx="4967190" cy="412661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xmlns="" id="{FB66414B-16CC-4110-8376-24DF4695E5AA}"/>
              </a:ext>
            </a:extLst>
          </p:cNvPr>
          <p:cNvSpPr>
            <a:spLocks noGrp="1"/>
          </p:cNvSpPr>
          <p:nvPr>
            <p:ph type="title"/>
          </p:nvPr>
        </p:nvSpPr>
        <p:spPr/>
        <p:txBody>
          <a:bodyPr/>
          <a:lstStyle/>
          <a:p>
            <a:r>
              <a:rPr lang="sv-SE" dirty="0" err="1"/>
              <a:t>Purpose</a:t>
            </a:r>
            <a:r>
              <a:rPr lang="sv-SE" dirty="0"/>
              <a:t> </a:t>
            </a:r>
            <a:r>
              <a:rPr lang="sv-SE" dirty="0" err="1"/>
              <a:t>of</a:t>
            </a:r>
            <a:r>
              <a:rPr lang="sv-SE" dirty="0"/>
              <a:t> </a:t>
            </a:r>
            <a:r>
              <a:rPr lang="sv-SE" dirty="0" err="1"/>
              <a:t>this</a:t>
            </a:r>
            <a:r>
              <a:rPr lang="sv-SE" dirty="0"/>
              <a:t> </a:t>
            </a:r>
            <a:r>
              <a:rPr lang="sv-SE" dirty="0" err="1"/>
              <a:t>exercise</a:t>
            </a:r>
            <a:endParaRPr lang="sv-SE" dirty="0"/>
          </a:p>
        </p:txBody>
      </p:sp>
      <p:sp>
        <p:nvSpPr>
          <p:cNvPr id="3" name="Platshållare för innehåll 2">
            <a:extLst>
              <a:ext uri="{FF2B5EF4-FFF2-40B4-BE49-F238E27FC236}">
                <a16:creationId xmlns:a16="http://schemas.microsoft.com/office/drawing/2014/main" xmlns="" id="{51F4FBC0-C87A-4A83-B614-0B71430C5A6C}"/>
              </a:ext>
            </a:extLst>
          </p:cNvPr>
          <p:cNvSpPr>
            <a:spLocks noGrp="1"/>
          </p:cNvSpPr>
          <p:nvPr>
            <p:ph idx="1"/>
          </p:nvPr>
        </p:nvSpPr>
        <p:spPr/>
        <p:txBody>
          <a:bodyPr/>
          <a:lstStyle/>
          <a:p>
            <a:r>
              <a:rPr lang="sv-SE" dirty="0" err="1"/>
              <a:t>Understanding</a:t>
            </a:r>
            <a:r>
              <a:rPr lang="sv-SE" dirty="0"/>
              <a:t> </a:t>
            </a:r>
            <a:r>
              <a:rPr lang="sv-SE" dirty="0" err="1"/>
              <a:t>Adder</a:t>
            </a:r>
            <a:r>
              <a:rPr lang="sv-SE" dirty="0"/>
              <a:t> PG </a:t>
            </a:r>
            <a:r>
              <a:rPr lang="sv-SE" dirty="0" err="1"/>
              <a:t>networks</a:t>
            </a:r>
            <a:endParaRPr lang="sv-SE" dirty="0"/>
          </a:p>
        </p:txBody>
      </p:sp>
      <p:sp>
        <p:nvSpPr>
          <p:cNvPr id="4" name="Platshållare för datum 3">
            <a:extLst>
              <a:ext uri="{FF2B5EF4-FFF2-40B4-BE49-F238E27FC236}">
                <a16:creationId xmlns:a16="http://schemas.microsoft.com/office/drawing/2014/main" xmlns="" id="{4E788007-7613-4DD0-960E-EF90A5164079}"/>
              </a:ext>
            </a:extLst>
          </p:cNvPr>
          <p:cNvSpPr>
            <a:spLocks noGrp="1"/>
          </p:cNvSpPr>
          <p:nvPr>
            <p:ph type="dt" sz="half" idx="10"/>
          </p:nvPr>
        </p:nvSpPr>
        <p:spPr/>
        <p:txBody>
          <a:bodyPr/>
          <a:lstStyle/>
          <a:p>
            <a:r>
              <a:rPr lang="sv-SE" smtClean="0"/>
              <a:t>2018</a:t>
            </a:r>
            <a:endParaRPr lang="sv-SE"/>
          </a:p>
        </p:txBody>
      </p:sp>
      <p:sp>
        <p:nvSpPr>
          <p:cNvPr id="5" name="Platshållare för sidfot 4">
            <a:extLst>
              <a:ext uri="{FF2B5EF4-FFF2-40B4-BE49-F238E27FC236}">
                <a16:creationId xmlns:a16="http://schemas.microsoft.com/office/drawing/2014/main" xmlns="" id="{CF8055B0-A674-4939-82C5-5ACE139BA444}"/>
              </a:ext>
            </a:extLst>
          </p:cNvPr>
          <p:cNvSpPr>
            <a:spLocks noGrp="1"/>
          </p:cNvSpPr>
          <p:nvPr>
            <p:ph type="ftr" sz="quarter" idx="11"/>
          </p:nvPr>
        </p:nvSpPr>
        <p:spPr/>
        <p:txBody>
          <a:bodyPr/>
          <a:lstStyle/>
          <a:p>
            <a:r>
              <a:rPr lang="sv-SE"/>
              <a:t>MCC092 Integrated Circuit Design</a:t>
            </a:r>
          </a:p>
        </p:txBody>
      </p:sp>
      <p:sp>
        <p:nvSpPr>
          <p:cNvPr id="6" name="Platshållare för bildnummer 5">
            <a:extLst>
              <a:ext uri="{FF2B5EF4-FFF2-40B4-BE49-F238E27FC236}">
                <a16:creationId xmlns:a16="http://schemas.microsoft.com/office/drawing/2014/main" xmlns="" id="{4E546B8D-01EB-4B41-88E7-5C8856170482}"/>
              </a:ext>
            </a:extLst>
          </p:cNvPr>
          <p:cNvSpPr>
            <a:spLocks noGrp="1"/>
          </p:cNvSpPr>
          <p:nvPr>
            <p:ph type="sldNum" sz="quarter" idx="12"/>
          </p:nvPr>
        </p:nvSpPr>
        <p:spPr/>
        <p:txBody>
          <a:bodyPr/>
          <a:lstStyle/>
          <a:p>
            <a:fld id="{112B585A-C521-441E-B402-A9F7912DA359}" type="slidenum">
              <a:rPr lang="sv-SE" smtClean="0"/>
              <a:t>3</a:t>
            </a:fld>
            <a:endParaRPr lang="sv-SE"/>
          </a:p>
        </p:txBody>
      </p:sp>
      <p:grpSp>
        <p:nvGrpSpPr>
          <p:cNvPr id="7" name="Group 26">
            <a:extLst>
              <a:ext uri="{FF2B5EF4-FFF2-40B4-BE49-F238E27FC236}">
                <a16:creationId xmlns:a16="http://schemas.microsoft.com/office/drawing/2014/main" xmlns="" id="{8FFCC24C-E5B8-4092-99E2-C23ACFCAB3D4}"/>
              </a:ext>
            </a:extLst>
          </p:cNvPr>
          <p:cNvGrpSpPr/>
          <p:nvPr/>
        </p:nvGrpSpPr>
        <p:grpSpPr>
          <a:xfrm>
            <a:off x="4228335" y="2276872"/>
            <a:ext cx="4915665" cy="2664296"/>
            <a:chOff x="1605782" y="1510387"/>
            <a:chExt cx="5767396" cy="3125935"/>
          </a:xfrm>
        </p:grpSpPr>
        <p:sp>
          <p:nvSpPr>
            <p:cNvPr id="8" name="Rounded Rectangle 5">
              <a:extLst>
                <a:ext uri="{FF2B5EF4-FFF2-40B4-BE49-F238E27FC236}">
                  <a16:creationId xmlns:a16="http://schemas.microsoft.com/office/drawing/2014/main" xmlns="" id="{89D1DA73-12AF-441D-8091-ED9B8060174D}"/>
                </a:ext>
              </a:extLst>
            </p:cNvPr>
            <p:cNvSpPr/>
            <p:nvPr/>
          </p:nvSpPr>
          <p:spPr>
            <a:xfrm>
              <a:off x="1605782" y="1510387"/>
              <a:ext cx="5767396" cy="3004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130">
              <a:extLst>
                <a:ext uri="{FF2B5EF4-FFF2-40B4-BE49-F238E27FC236}">
                  <a16:creationId xmlns:a16="http://schemas.microsoft.com/office/drawing/2014/main" xmlns="" id="{0DBB8CFC-EB4C-48CA-A20A-080B28190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746" y="4257145"/>
              <a:ext cx="4619625" cy="37917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5">
              <a:extLst>
                <a:ext uri="{FF2B5EF4-FFF2-40B4-BE49-F238E27FC236}">
                  <a16:creationId xmlns:a16="http://schemas.microsoft.com/office/drawing/2014/main" xmlns="" id="{83720B0B-17AF-4FC6-8E45-15E16399BEDB}"/>
                </a:ext>
              </a:extLst>
            </p:cNvPr>
            <p:cNvGrpSpPr/>
            <p:nvPr/>
          </p:nvGrpSpPr>
          <p:grpSpPr>
            <a:xfrm>
              <a:off x="1787532" y="1608358"/>
              <a:ext cx="5544000" cy="2658906"/>
              <a:chOff x="1787532" y="1608358"/>
              <a:chExt cx="5544000" cy="2658906"/>
            </a:xfrm>
          </p:grpSpPr>
          <p:cxnSp>
            <p:nvCxnSpPr>
              <p:cNvPr id="11" name="Straight Connector 7">
                <a:extLst>
                  <a:ext uri="{FF2B5EF4-FFF2-40B4-BE49-F238E27FC236}">
                    <a16:creationId xmlns:a16="http://schemas.microsoft.com/office/drawing/2014/main" xmlns="" id="{3F102CA6-5A2A-4220-AE65-C9D97D9A2445}"/>
                  </a:ext>
                </a:extLst>
              </p:cNvPr>
              <p:cNvCxnSpPr/>
              <p:nvPr/>
            </p:nvCxnSpPr>
            <p:spPr>
              <a:xfrm>
                <a:off x="1926771" y="1885946"/>
                <a:ext cx="0" cy="21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301066">
                <a:extLst>
                  <a:ext uri="{FF2B5EF4-FFF2-40B4-BE49-F238E27FC236}">
                    <a16:creationId xmlns:a16="http://schemas.microsoft.com/office/drawing/2014/main" xmlns="" id="{75D42474-C251-4742-BDE4-E38C97CB733D}"/>
                  </a:ext>
                </a:extLst>
              </p:cNvPr>
              <p:cNvGrpSpPr/>
              <p:nvPr/>
            </p:nvGrpSpPr>
            <p:grpSpPr>
              <a:xfrm>
                <a:off x="2242451" y="1885946"/>
                <a:ext cx="3801949" cy="2160000"/>
                <a:chOff x="2242451" y="1885946"/>
                <a:chExt cx="3801949" cy="2105129"/>
              </a:xfrm>
            </p:grpSpPr>
            <p:cxnSp>
              <p:nvCxnSpPr>
                <p:cNvPr id="125" name="Straight Connector 8">
                  <a:extLst>
                    <a:ext uri="{FF2B5EF4-FFF2-40B4-BE49-F238E27FC236}">
                      <a16:creationId xmlns:a16="http://schemas.microsoft.com/office/drawing/2014/main" xmlns="" id="{9F54AB11-6FA5-4CDB-9CB5-FF664D41FCB8}"/>
                    </a:ext>
                  </a:extLst>
                </p:cNvPr>
                <p:cNvCxnSpPr/>
                <p:nvPr/>
              </p:nvCxnSpPr>
              <p:spPr>
                <a:xfrm>
                  <a:off x="2242451"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0">
                  <a:extLst>
                    <a:ext uri="{FF2B5EF4-FFF2-40B4-BE49-F238E27FC236}">
                      <a16:creationId xmlns:a16="http://schemas.microsoft.com/office/drawing/2014/main" xmlns="" id="{0D4F738F-3E4A-4D3C-8D4F-B1F437536BA6}"/>
                    </a:ext>
                  </a:extLst>
                </p:cNvPr>
                <p:cNvCxnSpPr/>
                <p:nvPr/>
              </p:nvCxnSpPr>
              <p:spPr>
                <a:xfrm>
                  <a:off x="28764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
                  <a:extLst>
                    <a:ext uri="{FF2B5EF4-FFF2-40B4-BE49-F238E27FC236}">
                      <a16:creationId xmlns:a16="http://schemas.microsoft.com/office/drawing/2014/main" xmlns="" id="{5A4EEFE7-71CF-4ADE-B476-C7C6F8E85730}"/>
                    </a:ext>
                  </a:extLst>
                </p:cNvPr>
                <p:cNvCxnSpPr/>
                <p:nvPr/>
              </p:nvCxnSpPr>
              <p:spPr>
                <a:xfrm>
                  <a:off x="35100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4">
                  <a:extLst>
                    <a:ext uri="{FF2B5EF4-FFF2-40B4-BE49-F238E27FC236}">
                      <a16:creationId xmlns:a16="http://schemas.microsoft.com/office/drawing/2014/main" xmlns="" id="{D723FE24-D534-411D-B6E7-DDC8179F5851}"/>
                    </a:ext>
                  </a:extLst>
                </p:cNvPr>
                <p:cNvCxnSpPr/>
                <p:nvPr/>
              </p:nvCxnSpPr>
              <p:spPr>
                <a:xfrm>
                  <a:off x="41436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6">
                  <a:extLst>
                    <a:ext uri="{FF2B5EF4-FFF2-40B4-BE49-F238E27FC236}">
                      <a16:creationId xmlns:a16="http://schemas.microsoft.com/office/drawing/2014/main" xmlns="" id="{383F64D1-27FE-4911-B61F-1C9C960AEAF0}"/>
                    </a:ext>
                  </a:extLst>
                </p:cNvPr>
                <p:cNvCxnSpPr/>
                <p:nvPr/>
              </p:nvCxnSpPr>
              <p:spPr>
                <a:xfrm>
                  <a:off x="47772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8">
                  <a:extLst>
                    <a:ext uri="{FF2B5EF4-FFF2-40B4-BE49-F238E27FC236}">
                      <a16:creationId xmlns:a16="http://schemas.microsoft.com/office/drawing/2014/main" xmlns="" id="{BA16836C-8A88-45B5-A726-4CCE9734BC3C}"/>
                    </a:ext>
                  </a:extLst>
                </p:cNvPr>
                <p:cNvCxnSpPr/>
                <p:nvPr/>
              </p:nvCxnSpPr>
              <p:spPr>
                <a:xfrm>
                  <a:off x="54108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20">
                  <a:extLst>
                    <a:ext uri="{FF2B5EF4-FFF2-40B4-BE49-F238E27FC236}">
                      <a16:creationId xmlns:a16="http://schemas.microsoft.com/office/drawing/2014/main" xmlns="" id="{35A2D29A-5DE4-4022-ACBD-82ACFBE8CA29}"/>
                    </a:ext>
                  </a:extLst>
                </p:cNvPr>
                <p:cNvCxnSpPr/>
                <p:nvPr/>
              </p:nvCxnSpPr>
              <p:spPr>
                <a:xfrm>
                  <a:off x="6044400" y="1885946"/>
                  <a:ext cx="0" cy="2105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6">
                <a:extLst>
                  <a:ext uri="{FF2B5EF4-FFF2-40B4-BE49-F238E27FC236}">
                    <a16:creationId xmlns:a16="http://schemas.microsoft.com/office/drawing/2014/main" xmlns="" id="{FB02EF4F-9D6C-49E6-B24F-4D1032E547E5}"/>
                  </a:ext>
                </a:extLst>
              </p:cNvPr>
              <p:cNvGrpSpPr/>
              <p:nvPr/>
            </p:nvGrpSpPr>
            <p:grpSpPr>
              <a:xfrm>
                <a:off x="2559600" y="1885946"/>
                <a:ext cx="3801600" cy="2160000"/>
                <a:chOff x="2559600" y="1885946"/>
                <a:chExt cx="3801600" cy="801093"/>
              </a:xfrm>
            </p:grpSpPr>
            <p:cxnSp>
              <p:nvCxnSpPr>
                <p:cNvPr id="121" name="Straight Connector 9">
                  <a:extLst>
                    <a:ext uri="{FF2B5EF4-FFF2-40B4-BE49-F238E27FC236}">
                      <a16:creationId xmlns:a16="http://schemas.microsoft.com/office/drawing/2014/main" xmlns="" id="{23357B23-1DA3-4AE7-9316-51449979D3D6}"/>
                    </a:ext>
                  </a:extLst>
                </p:cNvPr>
                <p:cNvCxnSpPr/>
                <p:nvPr/>
              </p:nvCxnSpPr>
              <p:spPr>
                <a:xfrm>
                  <a:off x="25596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3">
                  <a:extLst>
                    <a:ext uri="{FF2B5EF4-FFF2-40B4-BE49-F238E27FC236}">
                      <a16:creationId xmlns:a16="http://schemas.microsoft.com/office/drawing/2014/main" xmlns="" id="{286E1FEA-358D-4CAC-B0D0-E4BB440714BE}"/>
                    </a:ext>
                  </a:extLst>
                </p:cNvPr>
                <p:cNvCxnSpPr/>
                <p:nvPr/>
              </p:nvCxnSpPr>
              <p:spPr>
                <a:xfrm>
                  <a:off x="38268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7">
                  <a:extLst>
                    <a:ext uri="{FF2B5EF4-FFF2-40B4-BE49-F238E27FC236}">
                      <a16:creationId xmlns:a16="http://schemas.microsoft.com/office/drawing/2014/main" xmlns="" id="{D24DAD63-5148-43D6-B1EC-F4DB7947B44C}"/>
                    </a:ext>
                  </a:extLst>
                </p:cNvPr>
                <p:cNvCxnSpPr/>
                <p:nvPr/>
              </p:nvCxnSpPr>
              <p:spPr>
                <a:xfrm>
                  <a:off x="50940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21">
                  <a:extLst>
                    <a:ext uri="{FF2B5EF4-FFF2-40B4-BE49-F238E27FC236}">
                      <a16:creationId xmlns:a16="http://schemas.microsoft.com/office/drawing/2014/main" xmlns="" id="{9A7BD382-2D89-4880-A61B-0373E2B8C564}"/>
                    </a:ext>
                  </a:extLst>
                </p:cNvPr>
                <p:cNvCxnSpPr/>
                <p:nvPr/>
              </p:nvCxnSpPr>
              <p:spPr>
                <a:xfrm>
                  <a:off x="6361200" y="1885946"/>
                  <a:ext cx="0" cy="801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22">
                <a:extLst>
                  <a:ext uri="{FF2B5EF4-FFF2-40B4-BE49-F238E27FC236}">
                    <a16:creationId xmlns:a16="http://schemas.microsoft.com/office/drawing/2014/main" xmlns="" id="{9C4486C5-8064-4A89-BC9F-3E2A2904A0C0}"/>
                  </a:ext>
                </a:extLst>
              </p:cNvPr>
              <p:cNvCxnSpPr/>
              <p:nvPr/>
            </p:nvCxnSpPr>
            <p:spPr>
              <a:xfrm>
                <a:off x="6678000" y="1885946"/>
                <a:ext cx="0" cy="21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301063">
                <a:extLst>
                  <a:ext uri="{FF2B5EF4-FFF2-40B4-BE49-F238E27FC236}">
                    <a16:creationId xmlns:a16="http://schemas.microsoft.com/office/drawing/2014/main" xmlns="" id="{9162BF71-EF1D-4AFF-B64A-A95CC17C71CB}"/>
                  </a:ext>
                </a:extLst>
              </p:cNvPr>
              <p:cNvGrpSpPr/>
              <p:nvPr/>
            </p:nvGrpSpPr>
            <p:grpSpPr>
              <a:xfrm>
                <a:off x="3192028" y="1885945"/>
                <a:ext cx="3802772" cy="2190658"/>
                <a:chOff x="3192028" y="1908679"/>
                <a:chExt cx="3802772" cy="2165749"/>
              </a:xfrm>
            </p:grpSpPr>
            <p:cxnSp>
              <p:nvCxnSpPr>
                <p:cNvPr id="117" name="Straight Connector 11">
                  <a:extLst>
                    <a:ext uri="{FF2B5EF4-FFF2-40B4-BE49-F238E27FC236}">
                      <a16:creationId xmlns:a16="http://schemas.microsoft.com/office/drawing/2014/main" xmlns="" id="{BEF938C1-F03E-47BF-8914-4F6739863E42}"/>
                    </a:ext>
                  </a:extLst>
                </p:cNvPr>
                <p:cNvCxnSpPr/>
                <p:nvPr/>
              </p:nvCxnSpPr>
              <p:spPr>
                <a:xfrm>
                  <a:off x="3192028" y="1908679"/>
                  <a:ext cx="0" cy="2135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5">
                  <a:extLst>
                    <a:ext uri="{FF2B5EF4-FFF2-40B4-BE49-F238E27FC236}">
                      <a16:creationId xmlns:a16="http://schemas.microsoft.com/office/drawing/2014/main" xmlns="" id="{6B215431-D96A-4FB1-9BA9-5A4026615D7F}"/>
                    </a:ext>
                  </a:extLst>
                </p:cNvPr>
                <p:cNvCxnSpPr/>
                <p:nvPr/>
              </p:nvCxnSpPr>
              <p:spPr>
                <a:xfrm>
                  <a:off x="4460400" y="1938989"/>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9">
                  <a:extLst>
                    <a:ext uri="{FF2B5EF4-FFF2-40B4-BE49-F238E27FC236}">
                      <a16:creationId xmlns:a16="http://schemas.microsoft.com/office/drawing/2014/main" xmlns="" id="{7E5A05F7-D40E-4E0F-A3EB-F30014FE95D9}"/>
                    </a:ext>
                  </a:extLst>
                </p:cNvPr>
                <p:cNvCxnSpPr/>
                <p:nvPr/>
              </p:nvCxnSpPr>
              <p:spPr>
                <a:xfrm>
                  <a:off x="5727600" y="1923834"/>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24">
                  <a:extLst>
                    <a:ext uri="{FF2B5EF4-FFF2-40B4-BE49-F238E27FC236}">
                      <a16:creationId xmlns:a16="http://schemas.microsoft.com/office/drawing/2014/main" xmlns="" id="{F5B74DE3-3D8F-4D2C-BD33-3940194CDCD5}"/>
                    </a:ext>
                  </a:extLst>
                </p:cNvPr>
                <p:cNvCxnSpPr/>
                <p:nvPr/>
              </p:nvCxnSpPr>
              <p:spPr>
                <a:xfrm>
                  <a:off x="6994800" y="1916257"/>
                  <a:ext cx="0" cy="213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27">
                <a:extLst>
                  <a:ext uri="{FF2B5EF4-FFF2-40B4-BE49-F238E27FC236}">
                    <a16:creationId xmlns:a16="http://schemas.microsoft.com/office/drawing/2014/main" xmlns="" id="{AFC0DE00-5BB8-4737-A951-52348E72F3A6}"/>
                  </a:ext>
                </a:extLst>
              </p:cNvPr>
              <p:cNvSpPr/>
              <p:nvPr/>
            </p:nvSpPr>
            <p:spPr>
              <a:xfrm>
                <a:off x="1845129"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29">
                <a:extLst>
                  <a:ext uri="{FF2B5EF4-FFF2-40B4-BE49-F238E27FC236}">
                    <a16:creationId xmlns:a16="http://schemas.microsoft.com/office/drawing/2014/main" xmlns="" id="{D71DB3BB-28EA-408E-8F19-C61C63F6E900}"/>
                  </a:ext>
                </a:extLst>
              </p:cNvPr>
              <p:cNvSpPr/>
              <p:nvPr/>
            </p:nvSpPr>
            <p:spPr>
              <a:xfrm>
                <a:off x="248328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30">
                <a:extLst>
                  <a:ext uri="{FF2B5EF4-FFF2-40B4-BE49-F238E27FC236}">
                    <a16:creationId xmlns:a16="http://schemas.microsoft.com/office/drawing/2014/main" xmlns="" id="{10537D18-8F86-415A-B911-0611845B59D5}"/>
                  </a:ext>
                </a:extLst>
              </p:cNvPr>
              <p:cNvSpPr/>
              <p:nvPr/>
            </p:nvSpPr>
            <p:spPr>
              <a:xfrm>
                <a:off x="3111914"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31">
                <a:extLst>
                  <a:ext uri="{FF2B5EF4-FFF2-40B4-BE49-F238E27FC236}">
                    <a16:creationId xmlns:a16="http://schemas.microsoft.com/office/drawing/2014/main" xmlns="" id="{CD099D1F-179A-4FBD-AD4D-8D7406BAEFA5}"/>
                  </a:ext>
                </a:extLst>
              </p:cNvPr>
              <p:cNvSpPr/>
              <p:nvPr/>
            </p:nvSpPr>
            <p:spPr>
              <a:xfrm>
                <a:off x="3750071"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32">
                <a:extLst>
                  <a:ext uri="{FF2B5EF4-FFF2-40B4-BE49-F238E27FC236}">
                    <a16:creationId xmlns:a16="http://schemas.microsoft.com/office/drawing/2014/main" xmlns="" id="{44C1725F-29D6-4344-A479-4C10137591C5}"/>
                  </a:ext>
                </a:extLst>
              </p:cNvPr>
              <p:cNvSpPr/>
              <p:nvPr/>
            </p:nvSpPr>
            <p:spPr>
              <a:xfrm>
                <a:off x="437803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33">
                <a:extLst>
                  <a:ext uri="{FF2B5EF4-FFF2-40B4-BE49-F238E27FC236}">
                    <a16:creationId xmlns:a16="http://schemas.microsoft.com/office/drawing/2014/main" xmlns="" id="{146BAC77-14EF-4D82-8446-F326DA3E38A5}"/>
                  </a:ext>
                </a:extLst>
              </p:cNvPr>
              <p:cNvSpPr/>
              <p:nvPr/>
            </p:nvSpPr>
            <p:spPr>
              <a:xfrm>
                <a:off x="5016894"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34">
                <a:extLst>
                  <a:ext uri="{FF2B5EF4-FFF2-40B4-BE49-F238E27FC236}">
                    <a16:creationId xmlns:a16="http://schemas.microsoft.com/office/drawing/2014/main" xmlns="" id="{4C57B6E1-DE7A-4211-A06B-CC8E1E7CD5C9}"/>
                  </a:ext>
                </a:extLst>
              </p:cNvPr>
              <p:cNvSpPr/>
              <p:nvPr/>
            </p:nvSpPr>
            <p:spPr>
              <a:xfrm>
                <a:off x="5653686"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36">
                <a:extLst>
                  <a:ext uri="{FF2B5EF4-FFF2-40B4-BE49-F238E27FC236}">
                    <a16:creationId xmlns:a16="http://schemas.microsoft.com/office/drawing/2014/main" xmlns="" id="{E6108966-6509-41C9-9300-3437EA950B08}"/>
                  </a:ext>
                </a:extLst>
              </p:cNvPr>
              <p:cNvSpPr/>
              <p:nvPr/>
            </p:nvSpPr>
            <p:spPr>
              <a:xfrm>
                <a:off x="1851890"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37">
                <a:extLst>
                  <a:ext uri="{FF2B5EF4-FFF2-40B4-BE49-F238E27FC236}">
                    <a16:creationId xmlns:a16="http://schemas.microsoft.com/office/drawing/2014/main" xmlns="" id="{9841E611-DC9C-4882-8406-7D03B0333A16}"/>
                  </a:ext>
                </a:extLst>
              </p:cNvPr>
              <p:cNvSpPr/>
              <p:nvPr/>
            </p:nvSpPr>
            <p:spPr>
              <a:xfrm>
                <a:off x="3118675"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38">
                <a:extLst>
                  <a:ext uri="{FF2B5EF4-FFF2-40B4-BE49-F238E27FC236}">
                    <a16:creationId xmlns:a16="http://schemas.microsoft.com/office/drawing/2014/main" xmlns="" id="{D77D7F45-4D3C-47A8-95FA-EB28124EBE00}"/>
                  </a:ext>
                </a:extLst>
              </p:cNvPr>
              <p:cNvSpPr/>
              <p:nvPr/>
            </p:nvSpPr>
            <p:spPr>
              <a:xfrm>
                <a:off x="437803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39">
                <a:extLst>
                  <a:ext uri="{FF2B5EF4-FFF2-40B4-BE49-F238E27FC236}">
                    <a16:creationId xmlns:a16="http://schemas.microsoft.com/office/drawing/2014/main" xmlns="" id="{9296B332-48D8-4BD9-BA79-54C2768A0FB3}"/>
                  </a:ext>
                </a:extLst>
              </p:cNvPr>
              <p:cNvSpPr/>
              <p:nvPr/>
            </p:nvSpPr>
            <p:spPr>
              <a:xfrm>
                <a:off x="565368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7" name="Group 41">
                <a:extLst>
                  <a:ext uri="{FF2B5EF4-FFF2-40B4-BE49-F238E27FC236}">
                    <a16:creationId xmlns:a16="http://schemas.microsoft.com/office/drawing/2014/main" xmlns="" id="{079BDEB0-0734-47A0-97CA-FE9B96323955}"/>
                  </a:ext>
                </a:extLst>
              </p:cNvPr>
              <p:cNvGrpSpPr/>
              <p:nvPr/>
            </p:nvGrpSpPr>
            <p:grpSpPr>
              <a:xfrm>
                <a:off x="1918414" y="2220506"/>
                <a:ext cx="324000" cy="180000"/>
                <a:chOff x="1910250" y="2645034"/>
                <a:chExt cx="324000" cy="180000"/>
              </a:xfrm>
            </p:grpSpPr>
            <p:cxnSp>
              <p:nvCxnSpPr>
                <p:cNvPr id="115" name="Straight Connector 40">
                  <a:extLst>
                    <a:ext uri="{FF2B5EF4-FFF2-40B4-BE49-F238E27FC236}">
                      <a16:creationId xmlns:a16="http://schemas.microsoft.com/office/drawing/2014/main" xmlns="" id="{204CD5F8-7ACB-4CCB-A895-1D5E429F9E6A}"/>
                    </a:ext>
                  </a:extLst>
                </p:cNvPr>
                <p:cNvCxnSpPr>
                  <a:cxnSpLocks noChangeAspect="1"/>
                </p:cNvCxnSpPr>
                <p:nvPr/>
              </p:nvCxnSpPr>
              <p:spPr>
                <a:xfrm flipH="1">
                  <a:off x="1910250"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49">
                  <a:extLst>
                    <a:ext uri="{FF2B5EF4-FFF2-40B4-BE49-F238E27FC236}">
                      <a16:creationId xmlns:a16="http://schemas.microsoft.com/office/drawing/2014/main" xmlns="" id="{0AB6384C-6579-43EF-9996-6085FA8C1C76}"/>
                    </a:ext>
                  </a:extLst>
                </p:cNvPr>
                <p:cNvCxnSpPr>
                  <a:cxnSpLocks/>
                </p:cNvCxnSpPr>
                <p:nvPr/>
              </p:nvCxnSpPr>
              <p:spPr>
                <a:xfrm flipH="1">
                  <a:off x="2090250"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57">
                <a:extLst>
                  <a:ext uri="{FF2B5EF4-FFF2-40B4-BE49-F238E27FC236}">
                    <a16:creationId xmlns:a16="http://schemas.microsoft.com/office/drawing/2014/main" xmlns="" id="{2B2B9FA9-0C66-492B-8423-B89F9E41349A}"/>
                  </a:ext>
                </a:extLst>
              </p:cNvPr>
              <p:cNvGrpSpPr/>
              <p:nvPr/>
            </p:nvGrpSpPr>
            <p:grpSpPr>
              <a:xfrm>
                <a:off x="2548407" y="2220506"/>
                <a:ext cx="324000" cy="180000"/>
                <a:chOff x="2540243" y="2645034"/>
                <a:chExt cx="324000" cy="180000"/>
              </a:xfrm>
            </p:grpSpPr>
            <p:cxnSp>
              <p:nvCxnSpPr>
                <p:cNvPr id="113" name="Straight Connector 42">
                  <a:extLst>
                    <a:ext uri="{FF2B5EF4-FFF2-40B4-BE49-F238E27FC236}">
                      <a16:creationId xmlns:a16="http://schemas.microsoft.com/office/drawing/2014/main" xmlns="" id="{0354BC71-077E-4B21-AC61-50A523C30F4B}"/>
                    </a:ext>
                  </a:extLst>
                </p:cNvPr>
                <p:cNvCxnSpPr>
                  <a:cxnSpLocks noChangeAspect="1"/>
                </p:cNvCxnSpPr>
                <p:nvPr/>
              </p:nvCxnSpPr>
              <p:spPr>
                <a:xfrm flipH="1">
                  <a:off x="2540243"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50">
                  <a:extLst>
                    <a:ext uri="{FF2B5EF4-FFF2-40B4-BE49-F238E27FC236}">
                      <a16:creationId xmlns:a16="http://schemas.microsoft.com/office/drawing/2014/main" xmlns="" id="{711434DB-B10A-4B32-A01C-131808E0AB0B}"/>
                    </a:ext>
                  </a:extLst>
                </p:cNvPr>
                <p:cNvCxnSpPr>
                  <a:cxnSpLocks/>
                </p:cNvCxnSpPr>
                <p:nvPr/>
              </p:nvCxnSpPr>
              <p:spPr>
                <a:xfrm flipH="1">
                  <a:off x="2720243"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58">
                <a:extLst>
                  <a:ext uri="{FF2B5EF4-FFF2-40B4-BE49-F238E27FC236}">
                    <a16:creationId xmlns:a16="http://schemas.microsoft.com/office/drawing/2014/main" xmlns="" id="{A9B08945-46C9-4E8A-B17D-A6EAA2DE5AF0}"/>
                  </a:ext>
                </a:extLst>
              </p:cNvPr>
              <p:cNvGrpSpPr/>
              <p:nvPr/>
            </p:nvGrpSpPr>
            <p:grpSpPr>
              <a:xfrm>
                <a:off x="3171767" y="2220506"/>
                <a:ext cx="324000" cy="180000"/>
                <a:chOff x="3171767" y="2645034"/>
                <a:chExt cx="324000" cy="180000"/>
              </a:xfrm>
            </p:grpSpPr>
            <p:cxnSp>
              <p:nvCxnSpPr>
                <p:cNvPr id="111" name="Straight Connector 43">
                  <a:extLst>
                    <a:ext uri="{FF2B5EF4-FFF2-40B4-BE49-F238E27FC236}">
                      <a16:creationId xmlns:a16="http://schemas.microsoft.com/office/drawing/2014/main" xmlns="" id="{A30DB5CE-0267-42E5-9FA1-02231D1011F7}"/>
                    </a:ext>
                  </a:extLst>
                </p:cNvPr>
                <p:cNvCxnSpPr>
                  <a:cxnSpLocks noChangeAspect="1"/>
                </p:cNvCxnSpPr>
                <p:nvPr/>
              </p:nvCxnSpPr>
              <p:spPr>
                <a:xfrm flipH="1">
                  <a:off x="3171767"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51">
                  <a:extLst>
                    <a:ext uri="{FF2B5EF4-FFF2-40B4-BE49-F238E27FC236}">
                      <a16:creationId xmlns:a16="http://schemas.microsoft.com/office/drawing/2014/main" xmlns="" id="{9D0483E0-C4D9-4A50-AF4C-1A1EEC35E3C5}"/>
                    </a:ext>
                  </a:extLst>
                </p:cNvPr>
                <p:cNvCxnSpPr>
                  <a:cxnSpLocks/>
                </p:cNvCxnSpPr>
                <p:nvPr/>
              </p:nvCxnSpPr>
              <p:spPr>
                <a:xfrm flipH="1">
                  <a:off x="3351767"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59">
                <a:extLst>
                  <a:ext uri="{FF2B5EF4-FFF2-40B4-BE49-F238E27FC236}">
                    <a16:creationId xmlns:a16="http://schemas.microsoft.com/office/drawing/2014/main" xmlns="" id="{644A7105-8216-4BFD-94B9-7BA67CE4D53B}"/>
                  </a:ext>
                </a:extLst>
              </p:cNvPr>
              <p:cNvGrpSpPr/>
              <p:nvPr/>
            </p:nvGrpSpPr>
            <p:grpSpPr>
              <a:xfrm>
                <a:off x="3809924" y="2220506"/>
                <a:ext cx="324000" cy="180000"/>
                <a:chOff x="3801760" y="2645034"/>
                <a:chExt cx="324000" cy="180000"/>
              </a:xfrm>
            </p:grpSpPr>
            <p:cxnSp>
              <p:nvCxnSpPr>
                <p:cNvPr id="109" name="Straight Connector 44">
                  <a:extLst>
                    <a:ext uri="{FF2B5EF4-FFF2-40B4-BE49-F238E27FC236}">
                      <a16:creationId xmlns:a16="http://schemas.microsoft.com/office/drawing/2014/main" xmlns="" id="{221801F4-196D-44C4-9021-D904A3144E53}"/>
                    </a:ext>
                  </a:extLst>
                </p:cNvPr>
                <p:cNvCxnSpPr>
                  <a:cxnSpLocks noChangeAspect="1"/>
                </p:cNvCxnSpPr>
                <p:nvPr/>
              </p:nvCxnSpPr>
              <p:spPr>
                <a:xfrm flipH="1">
                  <a:off x="3801760"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52">
                  <a:extLst>
                    <a:ext uri="{FF2B5EF4-FFF2-40B4-BE49-F238E27FC236}">
                      <a16:creationId xmlns:a16="http://schemas.microsoft.com/office/drawing/2014/main" xmlns="" id="{C90E7DC9-9685-45E0-BE44-1B5E9459F936}"/>
                    </a:ext>
                  </a:extLst>
                </p:cNvPr>
                <p:cNvCxnSpPr>
                  <a:cxnSpLocks/>
                </p:cNvCxnSpPr>
                <p:nvPr/>
              </p:nvCxnSpPr>
              <p:spPr>
                <a:xfrm flipH="1">
                  <a:off x="3981760"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60">
                <a:extLst>
                  <a:ext uri="{FF2B5EF4-FFF2-40B4-BE49-F238E27FC236}">
                    <a16:creationId xmlns:a16="http://schemas.microsoft.com/office/drawing/2014/main" xmlns="" id="{05B250DD-A311-4415-90A1-B8A7B5785F25}"/>
                  </a:ext>
                </a:extLst>
              </p:cNvPr>
              <p:cNvGrpSpPr/>
              <p:nvPr/>
            </p:nvGrpSpPr>
            <p:grpSpPr>
              <a:xfrm>
                <a:off x="4439559" y="2220506"/>
                <a:ext cx="324000" cy="180000"/>
                <a:chOff x="4423231" y="2645034"/>
                <a:chExt cx="324000" cy="180000"/>
              </a:xfrm>
            </p:grpSpPr>
            <p:cxnSp>
              <p:nvCxnSpPr>
                <p:cNvPr id="107" name="Straight Connector 45">
                  <a:extLst>
                    <a:ext uri="{FF2B5EF4-FFF2-40B4-BE49-F238E27FC236}">
                      <a16:creationId xmlns:a16="http://schemas.microsoft.com/office/drawing/2014/main" xmlns="" id="{D44AC815-AC51-44B4-AAFF-DB0EC2C0876F}"/>
                    </a:ext>
                  </a:extLst>
                </p:cNvPr>
                <p:cNvCxnSpPr>
                  <a:cxnSpLocks noChangeAspect="1"/>
                </p:cNvCxnSpPr>
                <p:nvPr/>
              </p:nvCxnSpPr>
              <p:spPr>
                <a:xfrm flipH="1">
                  <a:off x="4423231"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53">
                  <a:extLst>
                    <a:ext uri="{FF2B5EF4-FFF2-40B4-BE49-F238E27FC236}">
                      <a16:creationId xmlns:a16="http://schemas.microsoft.com/office/drawing/2014/main" xmlns="" id="{FC72C702-84CB-4C5E-9D22-7966A2451C8C}"/>
                    </a:ext>
                  </a:extLst>
                </p:cNvPr>
                <p:cNvCxnSpPr>
                  <a:cxnSpLocks/>
                </p:cNvCxnSpPr>
                <p:nvPr/>
              </p:nvCxnSpPr>
              <p:spPr>
                <a:xfrm flipH="1">
                  <a:off x="4603231"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61">
                <a:extLst>
                  <a:ext uri="{FF2B5EF4-FFF2-40B4-BE49-F238E27FC236}">
                    <a16:creationId xmlns:a16="http://schemas.microsoft.com/office/drawing/2014/main" xmlns="" id="{700D9BB3-9E4D-4775-AE51-4ED5F1C2927F}"/>
                  </a:ext>
                </a:extLst>
              </p:cNvPr>
              <p:cNvGrpSpPr/>
              <p:nvPr/>
            </p:nvGrpSpPr>
            <p:grpSpPr>
              <a:xfrm>
                <a:off x="5085880" y="2220506"/>
                <a:ext cx="324000" cy="180000"/>
                <a:chOff x="5053224" y="2645034"/>
                <a:chExt cx="324000" cy="180000"/>
              </a:xfrm>
            </p:grpSpPr>
            <p:cxnSp>
              <p:nvCxnSpPr>
                <p:cNvPr id="105" name="Straight Connector 46">
                  <a:extLst>
                    <a:ext uri="{FF2B5EF4-FFF2-40B4-BE49-F238E27FC236}">
                      <a16:creationId xmlns:a16="http://schemas.microsoft.com/office/drawing/2014/main" xmlns="" id="{8DA7A647-7032-4935-B13D-FA5C8E218E56}"/>
                    </a:ext>
                  </a:extLst>
                </p:cNvPr>
                <p:cNvCxnSpPr>
                  <a:cxnSpLocks noChangeAspect="1"/>
                </p:cNvCxnSpPr>
                <p:nvPr/>
              </p:nvCxnSpPr>
              <p:spPr>
                <a:xfrm flipH="1">
                  <a:off x="5053224"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54">
                  <a:extLst>
                    <a:ext uri="{FF2B5EF4-FFF2-40B4-BE49-F238E27FC236}">
                      <a16:creationId xmlns:a16="http://schemas.microsoft.com/office/drawing/2014/main" xmlns="" id="{DE643A06-60D5-45F3-BA04-053C0D33A0E3}"/>
                    </a:ext>
                  </a:extLst>
                </p:cNvPr>
                <p:cNvCxnSpPr>
                  <a:cxnSpLocks/>
                </p:cNvCxnSpPr>
                <p:nvPr/>
              </p:nvCxnSpPr>
              <p:spPr>
                <a:xfrm flipH="1">
                  <a:off x="5233224"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62">
                <a:extLst>
                  <a:ext uri="{FF2B5EF4-FFF2-40B4-BE49-F238E27FC236}">
                    <a16:creationId xmlns:a16="http://schemas.microsoft.com/office/drawing/2014/main" xmlns="" id="{8C3D48E6-64BA-4970-BBA2-2BE7C06A7733}"/>
                  </a:ext>
                </a:extLst>
              </p:cNvPr>
              <p:cNvGrpSpPr/>
              <p:nvPr/>
            </p:nvGrpSpPr>
            <p:grpSpPr>
              <a:xfrm>
                <a:off x="5717404" y="2220506"/>
                <a:ext cx="324000" cy="180000"/>
                <a:chOff x="5684748" y="2645034"/>
                <a:chExt cx="324000" cy="180000"/>
              </a:xfrm>
            </p:grpSpPr>
            <p:cxnSp>
              <p:nvCxnSpPr>
                <p:cNvPr id="103" name="Straight Connector 47">
                  <a:extLst>
                    <a:ext uri="{FF2B5EF4-FFF2-40B4-BE49-F238E27FC236}">
                      <a16:creationId xmlns:a16="http://schemas.microsoft.com/office/drawing/2014/main" xmlns="" id="{FE741D45-BEAC-4C59-B89B-FE2418EE1206}"/>
                    </a:ext>
                  </a:extLst>
                </p:cNvPr>
                <p:cNvCxnSpPr>
                  <a:cxnSpLocks noChangeAspect="1"/>
                </p:cNvCxnSpPr>
                <p:nvPr/>
              </p:nvCxnSpPr>
              <p:spPr>
                <a:xfrm flipH="1">
                  <a:off x="5684748"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55">
                  <a:extLst>
                    <a:ext uri="{FF2B5EF4-FFF2-40B4-BE49-F238E27FC236}">
                      <a16:creationId xmlns:a16="http://schemas.microsoft.com/office/drawing/2014/main" xmlns="" id="{AC7B7415-1CCF-4B7C-BDB5-068C3D453296}"/>
                    </a:ext>
                  </a:extLst>
                </p:cNvPr>
                <p:cNvCxnSpPr>
                  <a:cxnSpLocks/>
                </p:cNvCxnSpPr>
                <p:nvPr/>
              </p:nvCxnSpPr>
              <p:spPr>
                <a:xfrm flipH="1">
                  <a:off x="5864748"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01055">
                <a:extLst>
                  <a:ext uri="{FF2B5EF4-FFF2-40B4-BE49-F238E27FC236}">
                    <a16:creationId xmlns:a16="http://schemas.microsoft.com/office/drawing/2014/main" xmlns="" id="{F1FE79A1-8952-4A7E-941A-BE5E6745923B}"/>
                  </a:ext>
                </a:extLst>
              </p:cNvPr>
              <p:cNvGrpSpPr/>
              <p:nvPr/>
            </p:nvGrpSpPr>
            <p:grpSpPr>
              <a:xfrm>
                <a:off x="6304091" y="2130506"/>
                <a:ext cx="688820" cy="294844"/>
                <a:chOff x="6273921" y="2645034"/>
                <a:chExt cx="688820" cy="294844"/>
              </a:xfrm>
            </p:grpSpPr>
            <p:cxnSp>
              <p:nvCxnSpPr>
                <p:cNvPr id="101" name="Straight Connector 48">
                  <a:extLst>
                    <a:ext uri="{FF2B5EF4-FFF2-40B4-BE49-F238E27FC236}">
                      <a16:creationId xmlns:a16="http://schemas.microsoft.com/office/drawing/2014/main" xmlns="" id="{495E3A4C-6514-4EC1-8CFA-F21B97FD3B17}"/>
                    </a:ext>
                  </a:extLst>
                </p:cNvPr>
                <p:cNvCxnSpPr>
                  <a:cxnSpLocks/>
                </p:cNvCxnSpPr>
                <p:nvPr/>
              </p:nvCxnSpPr>
              <p:spPr>
                <a:xfrm flipH="1">
                  <a:off x="6273921" y="2645034"/>
                  <a:ext cx="216000" cy="294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56">
                  <a:extLst>
                    <a:ext uri="{FF2B5EF4-FFF2-40B4-BE49-F238E27FC236}">
                      <a16:creationId xmlns:a16="http://schemas.microsoft.com/office/drawing/2014/main" xmlns="" id="{C4713C99-CD76-4392-9C5E-0B8918911562}"/>
                    </a:ext>
                  </a:extLst>
                </p:cNvPr>
                <p:cNvCxnSpPr>
                  <a:cxnSpLocks/>
                </p:cNvCxnSpPr>
                <p:nvPr/>
              </p:nvCxnSpPr>
              <p:spPr>
                <a:xfrm flipH="1">
                  <a:off x="6494741" y="2645034"/>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65">
                <a:extLst>
                  <a:ext uri="{FF2B5EF4-FFF2-40B4-BE49-F238E27FC236}">
                    <a16:creationId xmlns:a16="http://schemas.microsoft.com/office/drawing/2014/main" xmlns="" id="{9A480C9D-2C01-4517-B5BB-B85A942BB95C}"/>
                  </a:ext>
                </a:extLst>
              </p:cNvPr>
              <p:cNvGrpSpPr/>
              <p:nvPr/>
            </p:nvGrpSpPr>
            <p:grpSpPr>
              <a:xfrm>
                <a:off x="6347701" y="2220506"/>
                <a:ext cx="324000" cy="180000"/>
                <a:chOff x="5684748" y="2645034"/>
                <a:chExt cx="324000" cy="180000"/>
              </a:xfrm>
            </p:grpSpPr>
            <p:cxnSp>
              <p:nvCxnSpPr>
                <p:cNvPr id="99" name="Straight Connector 66">
                  <a:extLst>
                    <a:ext uri="{FF2B5EF4-FFF2-40B4-BE49-F238E27FC236}">
                      <a16:creationId xmlns:a16="http://schemas.microsoft.com/office/drawing/2014/main" xmlns="" id="{5B27D5F5-CEC2-400F-97AB-D105BE478A61}"/>
                    </a:ext>
                  </a:extLst>
                </p:cNvPr>
                <p:cNvCxnSpPr>
                  <a:cxnSpLocks noChangeAspect="1"/>
                </p:cNvCxnSpPr>
                <p:nvPr/>
              </p:nvCxnSpPr>
              <p:spPr>
                <a:xfrm flipH="1">
                  <a:off x="5684748" y="2645034"/>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67">
                  <a:extLst>
                    <a:ext uri="{FF2B5EF4-FFF2-40B4-BE49-F238E27FC236}">
                      <a16:creationId xmlns:a16="http://schemas.microsoft.com/office/drawing/2014/main" xmlns="" id="{4182AAA0-729A-46E2-8AE2-E808107BBFFC}"/>
                    </a:ext>
                  </a:extLst>
                </p:cNvPr>
                <p:cNvCxnSpPr>
                  <a:cxnSpLocks/>
                </p:cNvCxnSpPr>
                <p:nvPr/>
              </p:nvCxnSpPr>
              <p:spPr>
                <a:xfrm flipH="1">
                  <a:off x="5864748" y="264503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01062">
                <a:extLst>
                  <a:ext uri="{FF2B5EF4-FFF2-40B4-BE49-F238E27FC236}">
                    <a16:creationId xmlns:a16="http://schemas.microsoft.com/office/drawing/2014/main" xmlns="" id="{82517447-F458-4452-8294-68BBA02037EA}"/>
                  </a:ext>
                </a:extLst>
              </p:cNvPr>
              <p:cNvGrpSpPr/>
              <p:nvPr/>
            </p:nvGrpSpPr>
            <p:grpSpPr>
              <a:xfrm>
                <a:off x="1914643" y="2646219"/>
                <a:ext cx="648000" cy="180000"/>
                <a:chOff x="1914643" y="3111567"/>
                <a:chExt cx="648000" cy="180000"/>
              </a:xfrm>
            </p:grpSpPr>
            <p:cxnSp>
              <p:nvCxnSpPr>
                <p:cNvPr id="97" name="Straight Connector 72">
                  <a:extLst>
                    <a:ext uri="{FF2B5EF4-FFF2-40B4-BE49-F238E27FC236}">
                      <a16:creationId xmlns:a16="http://schemas.microsoft.com/office/drawing/2014/main" xmlns="" id="{9CD09340-9E1F-452B-98EE-96CBE4D92626}"/>
                    </a:ext>
                  </a:extLst>
                </p:cNvPr>
                <p:cNvCxnSpPr>
                  <a:cxnSpLocks noChangeAspect="1"/>
                </p:cNvCxnSpPr>
                <p:nvPr/>
              </p:nvCxnSpPr>
              <p:spPr>
                <a:xfrm flipH="1">
                  <a:off x="1914643"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73">
                  <a:extLst>
                    <a:ext uri="{FF2B5EF4-FFF2-40B4-BE49-F238E27FC236}">
                      <a16:creationId xmlns:a16="http://schemas.microsoft.com/office/drawing/2014/main" xmlns="" id="{EB69B4C0-FC3A-43A2-8DB9-3815C55533A5}"/>
                    </a:ext>
                  </a:extLst>
                </p:cNvPr>
                <p:cNvCxnSpPr>
                  <a:cxnSpLocks/>
                </p:cNvCxnSpPr>
                <p:nvPr/>
              </p:nvCxnSpPr>
              <p:spPr>
                <a:xfrm flipH="1">
                  <a:off x="2094643"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01061">
                <a:extLst>
                  <a:ext uri="{FF2B5EF4-FFF2-40B4-BE49-F238E27FC236}">
                    <a16:creationId xmlns:a16="http://schemas.microsoft.com/office/drawing/2014/main" xmlns="" id="{353A9C98-83A8-493B-8E05-AFDA868B8BA7}"/>
                  </a:ext>
                </a:extLst>
              </p:cNvPr>
              <p:cNvGrpSpPr/>
              <p:nvPr/>
            </p:nvGrpSpPr>
            <p:grpSpPr>
              <a:xfrm>
                <a:off x="3176160" y="2646219"/>
                <a:ext cx="648000" cy="180000"/>
                <a:chOff x="3176160" y="3111567"/>
                <a:chExt cx="648000" cy="180000"/>
              </a:xfrm>
            </p:grpSpPr>
            <p:cxnSp>
              <p:nvCxnSpPr>
                <p:cNvPr id="95" name="Straight Connector 75">
                  <a:extLst>
                    <a:ext uri="{FF2B5EF4-FFF2-40B4-BE49-F238E27FC236}">
                      <a16:creationId xmlns:a16="http://schemas.microsoft.com/office/drawing/2014/main" xmlns="" id="{E7819852-A5A5-4BD0-AEBD-06F5C687D8A3}"/>
                    </a:ext>
                  </a:extLst>
                </p:cNvPr>
                <p:cNvCxnSpPr>
                  <a:cxnSpLocks noChangeAspect="1"/>
                </p:cNvCxnSpPr>
                <p:nvPr/>
              </p:nvCxnSpPr>
              <p:spPr>
                <a:xfrm flipH="1">
                  <a:off x="3176160"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76">
                  <a:extLst>
                    <a:ext uri="{FF2B5EF4-FFF2-40B4-BE49-F238E27FC236}">
                      <a16:creationId xmlns:a16="http://schemas.microsoft.com/office/drawing/2014/main" xmlns="" id="{66E3F011-6FC2-4481-9BBD-C5B0DCC37D1D}"/>
                    </a:ext>
                  </a:extLst>
                </p:cNvPr>
                <p:cNvCxnSpPr>
                  <a:cxnSpLocks/>
                </p:cNvCxnSpPr>
                <p:nvPr/>
              </p:nvCxnSpPr>
              <p:spPr>
                <a:xfrm flipH="1">
                  <a:off x="3356160"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01060">
                <a:extLst>
                  <a:ext uri="{FF2B5EF4-FFF2-40B4-BE49-F238E27FC236}">
                    <a16:creationId xmlns:a16="http://schemas.microsoft.com/office/drawing/2014/main" xmlns="" id="{F7EE1630-1826-4DAE-B916-306A39B6D4C4}"/>
                  </a:ext>
                </a:extLst>
              </p:cNvPr>
              <p:cNvGrpSpPr/>
              <p:nvPr/>
            </p:nvGrpSpPr>
            <p:grpSpPr>
              <a:xfrm>
                <a:off x="4443952" y="2646219"/>
                <a:ext cx="648000" cy="180000"/>
                <a:chOff x="4427624" y="3111567"/>
                <a:chExt cx="648000" cy="180000"/>
              </a:xfrm>
            </p:grpSpPr>
            <p:cxnSp>
              <p:nvCxnSpPr>
                <p:cNvPr id="93" name="Straight Connector 78">
                  <a:extLst>
                    <a:ext uri="{FF2B5EF4-FFF2-40B4-BE49-F238E27FC236}">
                      <a16:creationId xmlns:a16="http://schemas.microsoft.com/office/drawing/2014/main" xmlns="" id="{313FD91A-B3C3-4BE9-8F0D-AD444467F7F9}"/>
                    </a:ext>
                  </a:extLst>
                </p:cNvPr>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79">
                  <a:extLst>
                    <a:ext uri="{FF2B5EF4-FFF2-40B4-BE49-F238E27FC236}">
                      <a16:creationId xmlns:a16="http://schemas.microsoft.com/office/drawing/2014/main" xmlns="" id="{BD7CBA54-F47D-4410-9B2C-E1C6D332D401}"/>
                    </a:ext>
                  </a:extLst>
                </p:cNvPr>
                <p:cNvCxnSpPr>
                  <a:cxnSpLocks/>
                </p:cNvCxnSpPr>
                <p:nvPr/>
              </p:nvCxnSpPr>
              <p:spPr>
                <a:xfrm flipH="1">
                  <a:off x="4607624"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01059">
                <a:extLst>
                  <a:ext uri="{FF2B5EF4-FFF2-40B4-BE49-F238E27FC236}">
                    <a16:creationId xmlns:a16="http://schemas.microsoft.com/office/drawing/2014/main" xmlns="" id="{D0349BCA-A3E0-47C6-B038-18C4A1BB868C}"/>
                  </a:ext>
                </a:extLst>
              </p:cNvPr>
              <p:cNvGrpSpPr/>
              <p:nvPr/>
            </p:nvGrpSpPr>
            <p:grpSpPr>
              <a:xfrm>
                <a:off x="5705469" y="2646219"/>
                <a:ext cx="648000" cy="180000"/>
                <a:chOff x="5689141" y="3111567"/>
                <a:chExt cx="648000" cy="180000"/>
              </a:xfrm>
            </p:grpSpPr>
            <p:cxnSp>
              <p:nvCxnSpPr>
                <p:cNvPr id="91" name="Straight Connector 81">
                  <a:extLst>
                    <a:ext uri="{FF2B5EF4-FFF2-40B4-BE49-F238E27FC236}">
                      <a16:creationId xmlns:a16="http://schemas.microsoft.com/office/drawing/2014/main" xmlns="" id="{14D7FACB-054C-4559-B1EC-CC8CD788FFD4}"/>
                    </a:ext>
                  </a:extLst>
                </p:cNvPr>
                <p:cNvCxnSpPr>
                  <a:cxnSpLocks noChangeAspect="1"/>
                </p:cNvCxnSpPr>
                <p:nvPr/>
              </p:nvCxnSpPr>
              <p:spPr>
                <a:xfrm flipH="1">
                  <a:off x="5689141"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82">
                  <a:extLst>
                    <a:ext uri="{FF2B5EF4-FFF2-40B4-BE49-F238E27FC236}">
                      <a16:creationId xmlns:a16="http://schemas.microsoft.com/office/drawing/2014/main" xmlns="" id="{ADE5C0D7-BDC8-4962-83B4-7F87B6A1A390}"/>
                    </a:ext>
                  </a:extLst>
                </p:cNvPr>
                <p:cNvCxnSpPr>
                  <a:cxnSpLocks/>
                </p:cNvCxnSpPr>
                <p:nvPr/>
              </p:nvCxnSpPr>
              <p:spPr>
                <a:xfrm flipH="1">
                  <a:off x="5869141"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88">
                <a:extLst>
                  <a:ext uri="{FF2B5EF4-FFF2-40B4-BE49-F238E27FC236}">
                    <a16:creationId xmlns:a16="http://schemas.microsoft.com/office/drawing/2014/main" xmlns="" id="{CEA9854F-7C57-4B3B-81AA-34940D137EF3}"/>
                  </a:ext>
                </a:extLst>
              </p:cNvPr>
              <p:cNvSpPr/>
              <p:nvPr/>
            </p:nvSpPr>
            <p:spPr>
              <a:xfrm>
                <a:off x="4378036"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1" name="Group 89">
                <a:extLst>
                  <a:ext uri="{FF2B5EF4-FFF2-40B4-BE49-F238E27FC236}">
                    <a16:creationId xmlns:a16="http://schemas.microsoft.com/office/drawing/2014/main" xmlns="" id="{64CCD9FC-90C5-4C92-81D0-465C41C86DEF}"/>
                  </a:ext>
                </a:extLst>
              </p:cNvPr>
              <p:cNvGrpSpPr/>
              <p:nvPr/>
            </p:nvGrpSpPr>
            <p:grpSpPr>
              <a:xfrm>
                <a:off x="4446397" y="3077932"/>
                <a:ext cx="1278000" cy="180000"/>
                <a:chOff x="4427624" y="3111567"/>
                <a:chExt cx="1278000" cy="180000"/>
              </a:xfrm>
            </p:grpSpPr>
            <p:cxnSp>
              <p:nvCxnSpPr>
                <p:cNvPr id="89" name="Straight Connector 90">
                  <a:extLst>
                    <a:ext uri="{FF2B5EF4-FFF2-40B4-BE49-F238E27FC236}">
                      <a16:creationId xmlns:a16="http://schemas.microsoft.com/office/drawing/2014/main" xmlns="" id="{EDAF4A7C-69C9-47B3-9AF4-667E5ADD63CB}"/>
                    </a:ext>
                  </a:extLst>
                </p:cNvPr>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91">
                  <a:extLst>
                    <a:ext uri="{FF2B5EF4-FFF2-40B4-BE49-F238E27FC236}">
                      <a16:creationId xmlns:a16="http://schemas.microsoft.com/office/drawing/2014/main" xmlns="" id="{62F7E91D-DC2B-4537-9D41-C4E162EE5D6E}"/>
                    </a:ext>
                  </a:extLst>
                </p:cNvPr>
                <p:cNvCxnSpPr>
                  <a:cxnSpLocks/>
                </p:cNvCxnSpPr>
                <p:nvPr/>
              </p:nvCxnSpPr>
              <p:spPr>
                <a:xfrm flipH="1">
                  <a:off x="4607624" y="3111567"/>
                  <a:ext cx="10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92">
                <a:extLst>
                  <a:ext uri="{FF2B5EF4-FFF2-40B4-BE49-F238E27FC236}">
                    <a16:creationId xmlns:a16="http://schemas.microsoft.com/office/drawing/2014/main" xmlns="" id="{8E89AF03-9C54-469E-8D2D-551081B0260A}"/>
                  </a:ext>
                </a:extLst>
              </p:cNvPr>
              <p:cNvSpPr/>
              <p:nvPr/>
            </p:nvSpPr>
            <p:spPr>
              <a:xfrm>
                <a:off x="1844480"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3" name="Group 93">
                <a:extLst>
                  <a:ext uri="{FF2B5EF4-FFF2-40B4-BE49-F238E27FC236}">
                    <a16:creationId xmlns:a16="http://schemas.microsoft.com/office/drawing/2014/main" xmlns="" id="{64017A99-2961-4AF0-835B-7A9BED82A864}"/>
                  </a:ext>
                </a:extLst>
              </p:cNvPr>
              <p:cNvGrpSpPr/>
              <p:nvPr/>
            </p:nvGrpSpPr>
            <p:grpSpPr>
              <a:xfrm>
                <a:off x="1912841" y="3075216"/>
                <a:ext cx="1278000" cy="180000"/>
                <a:chOff x="4427624" y="3111567"/>
                <a:chExt cx="1278000" cy="180000"/>
              </a:xfrm>
            </p:grpSpPr>
            <p:cxnSp>
              <p:nvCxnSpPr>
                <p:cNvPr id="87" name="Straight Connector 94">
                  <a:extLst>
                    <a:ext uri="{FF2B5EF4-FFF2-40B4-BE49-F238E27FC236}">
                      <a16:creationId xmlns:a16="http://schemas.microsoft.com/office/drawing/2014/main" xmlns="" id="{93F93A38-8FD5-473F-BE87-CCDC80D7859C}"/>
                    </a:ext>
                  </a:extLst>
                </p:cNvPr>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95">
                  <a:extLst>
                    <a:ext uri="{FF2B5EF4-FFF2-40B4-BE49-F238E27FC236}">
                      <a16:creationId xmlns:a16="http://schemas.microsoft.com/office/drawing/2014/main" xmlns="" id="{BEF10411-046B-4092-AC0B-CFCDD2FB24C4}"/>
                    </a:ext>
                  </a:extLst>
                </p:cNvPr>
                <p:cNvCxnSpPr>
                  <a:cxnSpLocks/>
                </p:cNvCxnSpPr>
                <p:nvPr/>
              </p:nvCxnSpPr>
              <p:spPr>
                <a:xfrm flipH="1">
                  <a:off x="4607624" y="3111567"/>
                  <a:ext cx="10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Rectangle 96">
                <a:extLst>
                  <a:ext uri="{FF2B5EF4-FFF2-40B4-BE49-F238E27FC236}">
                    <a16:creationId xmlns:a16="http://schemas.microsoft.com/office/drawing/2014/main" xmlns="" id="{0D866948-1740-4174-98E5-7CD9D3C01AD1}"/>
                  </a:ext>
                </a:extLst>
              </p:cNvPr>
              <p:cNvSpPr/>
              <p:nvPr/>
            </p:nvSpPr>
            <p:spPr>
              <a:xfrm>
                <a:off x="1844480" y="3618212"/>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5" name="Group 98">
                <a:extLst>
                  <a:ext uri="{FF2B5EF4-FFF2-40B4-BE49-F238E27FC236}">
                    <a16:creationId xmlns:a16="http://schemas.microsoft.com/office/drawing/2014/main" xmlns="" id="{0B8096E4-3C20-4366-8DE8-87DD34E57111}"/>
                  </a:ext>
                </a:extLst>
              </p:cNvPr>
              <p:cNvGrpSpPr/>
              <p:nvPr/>
            </p:nvGrpSpPr>
            <p:grpSpPr>
              <a:xfrm>
                <a:off x="1926724" y="3500723"/>
                <a:ext cx="2541840" cy="180000"/>
                <a:chOff x="4435788" y="3111567"/>
                <a:chExt cx="2541840" cy="180000"/>
              </a:xfrm>
            </p:grpSpPr>
            <p:cxnSp>
              <p:nvCxnSpPr>
                <p:cNvPr id="85" name="Straight Connector 99">
                  <a:extLst>
                    <a:ext uri="{FF2B5EF4-FFF2-40B4-BE49-F238E27FC236}">
                      <a16:creationId xmlns:a16="http://schemas.microsoft.com/office/drawing/2014/main" xmlns="" id="{14077352-1935-48D8-A514-DB7C3168AC9F}"/>
                    </a:ext>
                  </a:extLst>
                </p:cNvPr>
                <p:cNvCxnSpPr>
                  <a:cxnSpLocks noChangeAspect="1"/>
                </p:cNvCxnSpPr>
                <p:nvPr/>
              </p:nvCxnSpPr>
              <p:spPr>
                <a:xfrm flipH="1">
                  <a:off x="4435788"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100">
                  <a:extLst>
                    <a:ext uri="{FF2B5EF4-FFF2-40B4-BE49-F238E27FC236}">
                      <a16:creationId xmlns:a16="http://schemas.microsoft.com/office/drawing/2014/main" xmlns="" id="{18355EC4-A273-49E0-B986-FD3053B7CE44}"/>
                    </a:ext>
                  </a:extLst>
                </p:cNvPr>
                <p:cNvCxnSpPr>
                  <a:cxnSpLocks/>
                </p:cNvCxnSpPr>
                <p:nvPr/>
              </p:nvCxnSpPr>
              <p:spPr>
                <a:xfrm flipH="1">
                  <a:off x="4607624" y="3111567"/>
                  <a:ext cx="2370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102">
                <a:extLst>
                  <a:ext uri="{FF2B5EF4-FFF2-40B4-BE49-F238E27FC236}">
                    <a16:creationId xmlns:a16="http://schemas.microsoft.com/office/drawing/2014/main" xmlns="" id="{918969ED-A12B-411E-9DAB-9F0087DE1E78}"/>
                  </a:ext>
                </a:extLst>
              </p:cNvPr>
              <p:cNvCxnSpPr>
                <a:cxnSpLocks noChangeAspect="1"/>
              </p:cNvCxnSpPr>
              <p:nvPr/>
            </p:nvCxnSpPr>
            <p:spPr>
              <a:xfrm flipH="1">
                <a:off x="3196405" y="350072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101">
                <a:extLst>
                  <a:ext uri="{FF2B5EF4-FFF2-40B4-BE49-F238E27FC236}">
                    <a16:creationId xmlns:a16="http://schemas.microsoft.com/office/drawing/2014/main" xmlns="" id="{B97ABB28-F819-4BB8-ACC8-94AD502EE859}"/>
                  </a:ext>
                </a:extLst>
              </p:cNvPr>
              <p:cNvSpPr/>
              <p:nvPr/>
            </p:nvSpPr>
            <p:spPr>
              <a:xfrm>
                <a:off x="4701880"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ctangle 103">
                <a:extLst>
                  <a:ext uri="{FF2B5EF4-FFF2-40B4-BE49-F238E27FC236}">
                    <a16:creationId xmlns:a16="http://schemas.microsoft.com/office/drawing/2014/main" xmlns="" id="{8567D3F2-4A7D-4938-A8AC-E1FD70584370}"/>
                  </a:ext>
                </a:extLst>
              </p:cNvPr>
              <p:cNvSpPr/>
              <p:nvPr/>
            </p:nvSpPr>
            <p:spPr>
              <a:xfrm>
                <a:off x="5969366" y="2748659"/>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9" name="Straight Connector 105">
                <a:extLst>
                  <a:ext uri="{FF2B5EF4-FFF2-40B4-BE49-F238E27FC236}">
                    <a16:creationId xmlns:a16="http://schemas.microsoft.com/office/drawing/2014/main" xmlns="" id="{B8FC297B-E040-4EC9-82D9-0ED904764AB8}"/>
                  </a:ext>
                </a:extLst>
              </p:cNvPr>
              <p:cNvCxnSpPr>
                <a:cxnSpLocks noChangeAspect="1"/>
              </p:cNvCxnSpPr>
              <p:nvPr/>
            </p:nvCxnSpPr>
            <p:spPr>
              <a:xfrm flipH="1">
                <a:off x="4792288" y="264350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108">
                <a:extLst>
                  <a:ext uri="{FF2B5EF4-FFF2-40B4-BE49-F238E27FC236}">
                    <a16:creationId xmlns:a16="http://schemas.microsoft.com/office/drawing/2014/main" xmlns="" id="{6D444A84-2BC7-415E-AF76-97A8D00EFB74}"/>
                  </a:ext>
                </a:extLst>
              </p:cNvPr>
              <p:cNvCxnSpPr>
                <a:cxnSpLocks noChangeAspect="1"/>
              </p:cNvCxnSpPr>
              <p:nvPr/>
            </p:nvCxnSpPr>
            <p:spPr>
              <a:xfrm flipH="1">
                <a:off x="6029313" y="264350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110">
                <a:extLst>
                  <a:ext uri="{FF2B5EF4-FFF2-40B4-BE49-F238E27FC236}">
                    <a16:creationId xmlns:a16="http://schemas.microsoft.com/office/drawing/2014/main" xmlns="" id="{FFB9D82C-6ED1-4755-A501-C592482D3E7C}"/>
                  </a:ext>
                </a:extLst>
              </p:cNvPr>
              <p:cNvSpPr/>
              <p:nvPr/>
            </p:nvSpPr>
            <p:spPr>
              <a:xfrm>
                <a:off x="2168324" y="2754107"/>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ctangle 111">
                <a:extLst>
                  <a:ext uri="{FF2B5EF4-FFF2-40B4-BE49-F238E27FC236}">
                    <a16:creationId xmlns:a16="http://schemas.microsoft.com/office/drawing/2014/main" xmlns="" id="{980A21FA-1DF2-49AC-ADE3-39B790194D2E}"/>
                  </a:ext>
                </a:extLst>
              </p:cNvPr>
              <p:cNvSpPr/>
              <p:nvPr/>
            </p:nvSpPr>
            <p:spPr>
              <a:xfrm>
                <a:off x="3435810" y="2754107"/>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3" name="Straight Connector 116">
                <a:extLst>
                  <a:ext uri="{FF2B5EF4-FFF2-40B4-BE49-F238E27FC236}">
                    <a16:creationId xmlns:a16="http://schemas.microsoft.com/office/drawing/2014/main" xmlns="" id="{D55B4EDE-12F5-45F6-BF52-A909A67EBCA4}"/>
                  </a:ext>
                </a:extLst>
              </p:cNvPr>
              <p:cNvCxnSpPr>
                <a:cxnSpLocks noChangeAspect="1"/>
              </p:cNvCxnSpPr>
              <p:nvPr/>
            </p:nvCxnSpPr>
            <p:spPr>
              <a:xfrm flipH="1">
                <a:off x="2258732" y="2648951"/>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121">
                <a:extLst>
                  <a:ext uri="{FF2B5EF4-FFF2-40B4-BE49-F238E27FC236}">
                    <a16:creationId xmlns:a16="http://schemas.microsoft.com/office/drawing/2014/main" xmlns="" id="{45E080D6-A86F-4840-94C5-131306764E42}"/>
                  </a:ext>
                </a:extLst>
              </p:cNvPr>
              <p:cNvCxnSpPr>
                <a:cxnSpLocks noChangeAspect="1"/>
              </p:cNvCxnSpPr>
              <p:nvPr/>
            </p:nvCxnSpPr>
            <p:spPr>
              <a:xfrm flipH="1">
                <a:off x="3495757" y="2648951"/>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126">
                <a:extLst>
                  <a:ext uri="{FF2B5EF4-FFF2-40B4-BE49-F238E27FC236}">
                    <a16:creationId xmlns:a16="http://schemas.microsoft.com/office/drawing/2014/main" xmlns="" id="{F396B307-5AF8-4EFE-B0D0-B75BCD5AE114}"/>
                  </a:ext>
                </a:extLst>
              </p:cNvPr>
              <p:cNvCxnSpPr>
                <a:cxnSpLocks noChangeAspect="1"/>
              </p:cNvCxnSpPr>
              <p:nvPr/>
            </p:nvCxnSpPr>
            <p:spPr>
              <a:xfrm flipH="1">
                <a:off x="2240735" y="349860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129">
                <a:extLst>
                  <a:ext uri="{FF2B5EF4-FFF2-40B4-BE49-F238E27FC236}">
                    <a16:creationId xmlns:a16="http://schemas.microsoft.com/office/drawing/2014/main" xmlns="" id="{CD18CBA3-540B-4BA3-83E9-E0BD75738161}"/>
                  </a:ext>
                </a:extLst>
              </p:cNvPr>
              <p:cNvCxnSpPr>
                <a:cxnSpLocks noChangeAspect="1"/>
              </p:cNvCxnSpPr>
              <p:nvPr/>
            </p:nvCxnSpPr>
            <p:spPr>
              <a:xfrm flipH="1">
                <a:off x="3518580" y="349860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133">
                <a:extLst>
                  <a:ext uri="{FF2B5EF4-FFF2-40B4-BE49-F238E27FC236}">
                    <a16:creationId xmlns:a16="http://schemas.microsoft.com/office/drawing/2014/main" xmlns="" id="{0D61AB8B-E6A5-4710-AD99-9F65CB91CD42}"/>
                  </a:ext>
                </a:extLst>
              </p:cNvPr>
              <p:cNvCxnSpPr>
                <a:cxnSpLocks noChangeAspect="1"/>
              </p:cNvCxnSpPr>
              <p:nvPr/>
            </p:nvCxnSpPr>
            <p:spPr>
              <a:xfrm flipH="1">
                <a:off x="2572743" y="3495886"/>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134">
                <a:extLst>
                  <a:ext uri="{FF2B5EF4-FFF2-40B4-BE49-F238E27FC236}">
                    <a16:creationId xmlns:a16="http://schemas.microsoft.com/office/drawing/2014/main" xmlns="" id="{F9822716-CEA5-45D7-B711-80D6754ECCD5}"/>
                  </a:ext>
                </a:extLst>
              </p:cNvPr>
              <p:cNvCxnSpPr>
                <a:cxnSpLocks noChangeAspect="1"/>
              </p:cNvCxnSpPr>
              <p:nvPr/>
            </p:nvCxnSpPr>
            <p:spPr>
              <a:xfrm flipH="1">
                <a:off x="3834260" y="350405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135">
                <a:extLst>
                  <a:ext uri="{FF2B5EF4-FFF2-40B4-BE49-F238E27FC236}">
                    <a16:creationId xmlns:a16="http://schemas.microsoft.com/office/drawing/2014/main" xmlns="" id="{B6E83D33-6554-4F32-9479-AD43F34A136C}"/>
                  </a:ext>
                </a:extLst>
              </p:cNvPr>
              <p:cNvSpPr/>
              <p:nvPr/>
            </p:nvSpPr>
            <p:spPr>
              <a:xfrm>
                <a:off x="2166655"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0" name="Group 137">
                <a:extLst>
                  <a:ext uri="{FF2B5EF4-FFF2-40B4-BE49-F238E27FC236}">
                    <a16:creationId xmlns:a16="http://schemas.microsoft.com/office/drawing/2014/main" xmlns="" id="{77426087-3CF4-4E18-B657-C96CCEDE601C}"/>
                  </a:ext>
                </a:extLst>
              </p:cNvPr>
              <p:cNvGrpSpPr/>
              <p:nvPr/>
            </p:nvGrpSpPr>
            <p:grpSpPr>
              <a:xfrm>
                <a:off x="2232571" y="3076195"/>
                <a:ext cx="648000" cy="180000"/>
                <a:chOff x="4427624" y="3111567"/>
                <a:chExt cx="648000" cy="180000"/>
              </a:xfrm>
            </p:grpSpPr>
            <p:cxnSp>
              <p:nvCxnSpPr>
                <p:cNvPr id="83" name="Straight Connector 138">
                  <a:extLst>
                    <a:ext uri="{FF2B5EF4-FFF2-40B4-BE49-F238E27FC236}">
                      <a16:creationId xmlns:a16="http://schemas.microsoft.com/office/drawing/2014/main" xmlns="" id="{49581D04-1D21-4414-9CAB-2EA79665A06E}"/>
                    </a:ext>
                  </a:extLst>
                </p:cNvPr>
                <p:cNvCxnSpPr>
                  <a:cxnSpLocks noChangeAspect="1"/>
                </p:cNvCxnSpPr>
                <p:nvPr/>
              </p:nvCxnSpPr>
              <p:spPr>
                <a:xfrm flipH="1">
                  <a:off x="4427624" y="3111567"/>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139">
                  <a:extLst>
                    <a:ext uri="{FF2B5EF4-FFF2-40B4-BE49-F238E27FC236}">
                      <a16:creationId xmlns:a16="http://schemas.microsoft.com/office/drawing/2014/main" xmlns="" id="{5964AE41-882F-44E0-B654-98719BABFD7B}"/>
                    </a:ext>
                  </a:extLst>
                </p:cNvPr>
                <p:cNvCxnSpPr>
                  <a:cxnSpLocks/>
                </p:cNvCxnSpPr>
                <p:nvPr/>
              </p:nvCxnSpPr>
              <p:spPr>
                <a:xfrm flipH="1">
                  <a:off x="4607624" y="3111567"/>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Rectangle 143">
                <a:extLst>
                  <a:ext uri="{FF2B5EF4-FFF2-40B4-BE49-F238E27FC236}">
                    <a16:creationId xmlns:a16="http://schemas.microsoft.com/office/drawing/2014/main" xmlns="" id="{8F7FD466-192D-430A-82AE-9B1E0A7214EF}"/>
                  </a:ext>
                </a:extLst>
              </p:cNvPr>
              <p:cNvSpPr/>
              <p:nvPr/>
            </p:nvSpPr>
            <p:spPr>
              <a:xfrm>
                <a:off x="2490499"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2" name="Straight Connector 145">
                <a:extLst>
                  <a:ext uri="{FF2B5EF4-FFF2-40B4-BE49-F238E27FC236}">
                    <a16:creationId xmlns:a16="http://schemas.microsoft.com/office/drawing/2014/main" xmlns="" id="{729FEAB8-2A66-4795-9AAD-025C5114FE90}"/>
                  </a:ext>
                </a:extLst>
              </p:cNvPr>
              <p:cNvCxnSpPr>
                <a:cxnSpLocks noChangeAspect="1"/>
              </p:cNvCxnSpPr>
              <p:nvPr/>
            </p:nvCxnSpPr>
            <p:spPr>
              <a:xfrm flipH="1">
                <a:off x="2572743" y="308164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162">
                <a:extLst>
                  <a:ext uri="{FF2B5EF4-FFF2-40B4-BE49-F238E27FC236}">
                    <a16:creationId xmlns:a16="http://schemas.microsoft.com/office/drawing/2014/main" xmlns="" id="{D17A76EB-A3A0-45DB-B8B4-D0D23AD6B8FE}"/>
                  </a:ext>
                </a:extLst>
              </p:cNvPr>
              <p:cNvCxnSpPr>
                <a:cxnSpLocks noChangeAspect="1"/>
              </p:cNvCxnSpPr>
              <p:nvPr/>
            </p:nvCxnSpPr>
            <p:spPr>
              <a:xfrm flipH="1">
                <a:off x="2878285" y="350072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167">
                <a:extLst>
                  <a:ext uri="{FF2B5EF4-FFF2-40B4-BE49-F238E27FC236}">
                    <a16:creationId xmlns:a16="http://schemas.microsoft.com/office/drawing/2014/main" xmlns="" id="{B341D61B-81BC-45A7-80EA-4161F120447B}"/>
                  </a:ext>
                </a:extLst>
              </p:cNvPr>
              <p:cNvSpPr/>
              <p:nvPr/>
            </p:nvSpPr>
            <p:spPr>
              <a:xfrm>
                <a:off x="2794846"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5" name="Straight Connector 169">
                <a:extLst>
                  <a:ext uri="{FF2B5EF4-FFF2-40B4-BE49-F238E27FC236}">
                    <a16:creationId xmlns:a16="http://schemas.microsoft.com/office/drawing/2014/main" xmlns="" id="{E0601C24-D523-4E0C-BFDB-254F9DE99243}"/>
                  </a:ext>
                </a:extLst>
              </p:cNvPr>
              <p:cNvCxnSpPr>
                <a:cxnSpLocks noChangeAspect="1"/>
              </p:cNvCxnSpPr>
              <p:nvPr/>
            </p:nvCxnSpPr>
            <p:spPr>
              <a:xfrm flipH="1">
                <a:off x="2877090" y="3081663"/>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175">
                <a:extLst>
                  <a:ext uri="{FF2B5EF4-FFF2-40B4-BE49-F238E27FC236}">
                    <a16:creationId xmlns:a16="http://schemas.microsoft.com/office/drawing/2014/main" xmlns="" id="{5E237C9C-BE29-4E75-8C20-DD04D4341659}"/>
                  </a:ext>
                </a:extLst>
              </p:cNvPr>
              <p:cNvSpPr/>
              <p:nvPr/>
            </p:nvSpPr>
            <p:spPr>
              <a:xfrm>
                <a:off x="4693373"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7" name="Straight Connector 177">
                <a:extLst>
                  <a:ext uri="{FF2B5EF4-FFF2-40B4-BE49-F238E27FC236}">
                    <a16:creationId xmlns:a16="http://schemas.microsoft.com/office/drawing/2014/main" xmlns="" id="{07E1CBB1-469A-4AAC-AC7C-AD0E4A417B79}"/>
                  </a:ext>
                </a:extLst>
              </p:cNvPr>
              <p:cNvCxnSpPr>
                <a:cxnSpLocks noChangeAspect="1"/>
              </p:cNvCxnSpPr>
              <p:nvPr/>
            </p:nvCxnSpPr>
            <p:spPr>
              <a:xfrm flipH="1">
                <a:off x="4759289" y="3082622"/>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179">
                <a:extLst>
                  <a:ext uri="{FF2B5EF4-FFF2-40B4-BE49-F238E27FC236}">
                    <a16:creationId xmlns:a16="http://schemas.microsoft.com/office/drawing/2014/main" xmlns="" id="{0FD1B4D5-D88E-420F-839F-26A2D59AC6CC}"/>
                  </a:ext>
                </a:extLst>
              </p:cNvPr>
              <p:cNvSpPr/>
              <p:nvPr/>
            </p:nvSpPr>
            <p:spPr>
              <a:xfrm>
                <a:off x="5017217"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9" name="Straight Connector 180">
                <a:extLst>
                  <a:ext uri="{FF2B5EF4-FFF2-40B4-BE49-F238E27FC236}">
                    <a16:creationId xmlns:a16="http://schemas.microsoft.com/office/drawing/2014/main" xmlns="" id="{5B837761-9EBA-4278-98C9-9642704A8BBE}"/>
                  </a:ext>
                </a:extLst>
              </p:cNvPr>
              <p:cNvCxnSpPr>
                <a:cxnSpLocks noChangeAspect="1"/>
              </p:cNvCxnSpPr>
              <p:nvPr/>
            </p:nvCxnSpPr>
            <p:spPr>
              <a:xfrm flipH="1">
                <a:off x="5099461" y="308807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181">
                <a:extLst>
                  <a:ext uri="{FF2B5EF4-FFF2-40B4-BE49-F238E27FC236}">
                    <a16:creationId xmlns:a16="http://schemas.microsoft.com/office/drawing/2014/main" xmlns="" id="{3AEE6B0D-8325-4784-B1CD-5F3839E363FB}"/>
                  </a:ext>
                </a:extLst>
              </p:cNvPr>
              <p:cNvSpPr/>
              <p:nvPr/>
            </p:nvSpPr>
            <p:spPr>
              <a:xfrm>
                <a:off x="5321564" y="319322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1" name="Straight Connector 182">
                <a:extLst>
                  <a:ext uri="{FF2B5EF4-FFF2-40B4-BE49-F238E27FC236}">
                    <a16:creationId xmlns:a16="http://schemas.microsoft.com/office/drawing/2014/main" xmlns="" id="{A7F17CD8-A6DD-4786-ABB8-FAA760AF5C74}"/>
                  </a:ext>
                </a:extLst>
              </p:cNvPr>
              <p:cNvCxnSpPr>
                <a:cxnSpLocks noChangeAspect="1"/>
              </p:cNvCxnSpPr>
              <p:nvPr/>
            </p:nvCxnSpPr>
            <p:spPr>
              <a:xfrm flipH="1">
                <a:off x="5403808" y="3088090"/>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183">
                <a:extLst>
                  <a:ext uri="{FF2B5EF4-FFF2-40B4-BE49-F238E27FC236}">
                    <a16:creationId xmlns:a16="http://schemas.microsoft.com/office/drawing/2014/main" xmlns="" id="{FDBCF5AB-D445-4A53-9092-A5E6B98A1241}"/>
                  </a:ext>
                </a:extLst>
              </p:cNvPr>
              <p:cNvSpPr txBox="1"/>
              <p:nvPr/>
            </p:nvSpPr>
            <p:spPr>
              <a:xfrm>
                <a:off x="1787532" y="3978381"/>
                <a:ext cx="5544000" cy="288883"/>
              </a:xfrm>
              <a:prstGeom prst="rect">
                <a:avLst/>
              </a:prstGeom>
              <a:solidFill>
                <a:schemeClr val="bg1"/>
              </a:solidFill>
              <a:ln>
                <a:solidFill>
                  <a:schemeClr val="tx1"/>
                </a:solidFill>
              </a:ln>
            </p:spPr>
            <p:txBody>
              <a:bodyPr wrap="square" lIns="18000" rIns="18000" rtlCol="0">
                <a:spAutoFit/>
              </a:bodyPr>
              <a:lstStyle/>
              <a:p>
                <a:r>
                  <a:rPr lang="sv-SE" sz="1000" dirty="0">
                    <a:latin typeface="+mn-lt"/>
                  </a:rPr>
                  <a:t>16:0  15:0  14:0  13:0  12:0 11:0 10:0  9:0   8:0   7:0    6:0   5:0    4:0   3:0    2:0   1:0    0:0</a:t>
                </a:r>
              </a:p>
            </p:txBody>
          </p:sp>
          <p:cxnSp>
            <p:nvCxnSpPr>
              <p:cNvPr id="73" name="Straight Connector 185">
                <a:extLst>
                  <a:ext uri="{FF2B5EF4-FFF2-40B4-BE49-F238E27FC236}">
                    <a16:creationId xmlns:a16="http://schemas.microsoft.com/office/drawing/2014/main" xmlns="" id="{EDF74620-9185-4A43-8A19-3DE88B1FB266}"/>
                  </a:ext>
                </a:extLst>
              </p:cNvPr>
              <p:cNvCxnSpPr>
                <a:cxnSpLocks noChangeAspect="1"/>
              </p:cNvCxnSpPr>
              <p:nvPr/>
            </p:nvCxnSpPr>
            <p:spPr>
              <a:xfrm flipH="1">
                <a:off x="4158104" y="3509498"/>
                <a:ext cx="180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Flowchart: Alternate Process 23">
                <a:extLst>
                  <a:ext uri="{FF2B5EF4-FFF2-40B4-BE49-F238E27FC236}">
                    <a16:creationId xmlns:a16="http://schemas.microsoft.com/office/drawing/2014/main" xmlns="" id="{F1D6EF35-946C-4482-91FD-1E4F22A1D8D7}"/>
                  </a:ext>
                </a:extLst>
              </p:cNvPr>
              <p:cNvSpPr/>
              <p:nvPr/>
            </p:nvSpPr>
            <p:spPr>
              <a:xfrm>
                <a:off x="1787532" y="1608358"/>
                <a:ext cx="5544000" cy="277586"/>
              </a:xfrm>
              <a:prstGeom prst="flowChartAlternateProcess">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8000" bIns="36000" rtlCol="0" anchor="ctr"/>
              <a:lstStyle/>
              <a:p>
                <a:r>
                  <a:rPr lang="sv-SE" sz="1000" dirty="0">
                    <a:solidFill>
                      <a:schemeClr val="tx1"/>
                    </a:solidFill>
                  </a:rPr>
                  <a:t>16     15     14    13     12     11    10      9       8       7       6      5       4       3       2       1     CIN</a:t>
                </a:r>
              </a:p>
            </p:txBody>
          </p:sp>
          <p:sp>
            <p:nvSpPr>
              <p:cNvPr id="75" name="Rectangle 35">
                <a:extLst>
                  <a:ext uri="{FF2B5EF4-FFF2-40B4-BE49-F238E27FC236}">
                    <a16:creationId xmlns:a16="http://schemas.microsoft.com/office/drawing/2014/main" xmlns="" id="{F584C80E-241B-4229-9B47-D416D9002164}"/>
                  </a:ext>
                </a:extLst>
              </p:cNvPr>
              <p:cNvSpPr/>
              <p:nvPr/>
            </p:nvSpPr>
            <p:spPr>
              <a:xfrm>
                <a:off x="6283679" y="2310506"/>
                <a:ext cx="155121" cy="1551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ctangle 97">
                <a:extLst>
                  <a:ext uri="{FF2B5EF4-FFF2-40B4-BE49-F238E27FC236}">
                    <a16:creationId xmlns:a16="http://schemas.microsoft.com/office/drawing/2014/main" xmlns="" id="{F57B7076-8621-43E3-ACA3-91E22ECC7872}"/>
                  </a:ext>
                </a:extLst>
              </p:cNvPr>
              <p:cNvSpPr/>
              <p:nvPr/>
            </p:nvSpPr>
            <p:spPr>
              <a:xfrm>
                <a:off x="3120130"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ctangle 123">
                <a:extLst>
                  <a:ext uri="{FF2B5EF4-FFF2-40B4-BE49-F238E27FC236}">
                    <a16:creationId xmlns:a16="http://schemas.microsoft.com/office/drawing/2014/main" xmlns="" id="{CD6DDEBB-F82A-423F-AAD1-C8927908AEC6}"/>
                  </a:ext>
                </a:extLst>
              </p:cNvPr>
              <p:cNvSpPr/>
              <p:nvPr/>
            </p:nvSpPr>
            <p:spPr>
              <a:xfrm>
                <a:off x="215849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124">
                <a:extLst>
                  <a:ext uri="{FF2B5EF4-FFF2-40B4-BE49-F238E27FC236}">
                    <a16:creationId xmlns:a16="http://schemas.microsoft.com/office/drawing/2014/main" xmlns="" id="{5AA814AF-EA60-4697-8465-B86EA8079F01}"/>
                  </a:ext>
                </a:extLst>
              </p:cNvPr>
              <p:cNvSpPr/>
              <p:nvPr/>
            </p:nvSpPr>
            <p:spPr>
              <a:xfrm>
                <a:off x="343414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131">
                <a:extLst>
                  <a:ext uri="{FF2B5EF4-FFF2-40B4-BE49-F238E27FC236}">
                    <a16:creationId xmlns:a16="http://schemas.microsoft.com/office/drawing/2014/main" xmlns="" id="{8143C8AF-16DF-4513-87CF-4D1B70849D89}"/>
                  </a:ext>
                </a:extLst>
              </p:cNvPr>
              <p:cNvSpPr/>
              <p:nvPr/>
            </p:nvSpPr>
            <p:spPr>
              <a:xfrm>
                <a:off x="248233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132">
                <a:extLst>
                  <a:ext uri="{FF2B5EF4-FFF2-40B4-BE49-F238E27FC236}">
                    <a16:creationId xmlns:a16="http://schemas.microsoft.com/office/drawing/2014/main" xmlns="" id="{2FB20A97-4C29-4C3E-8D74-6BA8D976EEC0}"/>
                  </a:ext>
                </a:extLst>
              </p:cNvPr>
              <p:cNvSpPr/>
              <p:nvPr/>
            </p:nvSpPr>
            <p:spPr>
              <a:xfrm>
                <a:off x="3749821"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ctangle 159">
                <a:extLst>
                  <a:ext uri="{FF2B5EF4-FFF2-40B4-BE49-F238E27FC236}">
                    <a16:creationId xmlns:a16="http://schemas.microsoft.com/office/drawing/2014/main" xmlns="" id="{329AA81F-49FE-4C1A-A2DB-51D0A5C1CA2C}"/>
                  </a:ext>
                </a:extLst>
              </p:cNvPr>
              <p:cNvSpPr/>
              <p:nvPr/>
            </p:nvSpPr>
            <p:spPr>
              <a:xfrm>
                <a:off x="280420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ctangle 184">
                <a:extLst>
                  <a:ext uri="{FF2B5EF4-FFF2-40B4-BE49-F238E27FC236}">
                    <a16:creationId xmlns:a16="http://schemas.microsoft.com/office/drawing/2014/main" xmlns="" id="{F2CC1646-9683-496A-AF8B-0A15A92EB530}"/>
                  </a:ext>
                </a:extLst>
              </p:cNvPr>
              <p:cNvSpPr/>
              <p:nvPr/>
            </p:nvSpPr>
            <p:spPr>
              <a:xfrm>
                <a:off x="4073665" y="3618212"/>
                <a:ext cx="155121" cy="155121"/>
              </a:xfrm>
              <a:prstGeom prst="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34" name="Rak koppling 133">
            <a:extLst>
              <a:ext uri="{FF2B5EF4-FFF2-40B4-BE49-F238E27FC236}">
                <a16:creationId xmlns:a16="http://schemas.microsoft.com/office/drawing/2014/main" xmlns="" id="{935B15EF-847E-4A96-85EA-41D46AE4A5B0}"/>
              </a:ext>
            </a:extLst>
          </p:cNvPr>
          <p:cNvCxnSpPr>
            <a:cxnSpLocks/>
          </p:cNvCxnSpPr>
          <p:nvPr/>
        </p:nvCxnSpPr>
        <p:spPr>
          <a:xfrm>
            <a:off x="4240800" y="2492896"/>
            <a:ext cx="0" cy="302433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6" name="Rektangel 135">
            <a:extLst>
              <a:ext uri="{FF2B5EF4-FFF2-40B4-BE49-F238E27FC236}">
                <a16:creationId xmlns:a16="http://schemas.microsoft.com/office/drawing/2014/main" xmlns="" id="{728138BB-3857-4B48-9A8F-AFD8960F42FC}"/>
              </a:ext>
            </a:extLst>
          </p:cNvPr>
          <p:cNvSpPr/>
          <p:nvPr/>
        </p:nvSpPr>
        <p:spPr>
          <a:xfrm>
            <a:off x="4938135" y="4643844"/>
            <a:ext cx="3642407" cy="369332"/>
          </a:xfrm>
          <a:prstGeom prst="rect">
            <a:avLst/>
          </a:prstGeom>
          <a:solidFill>
            <a:schemeClr val="bg1"/>
          </a:solidFill>
        </p:spPr>
        <p:txBody>
          <a:bodyPr wrap="none">
            <a:spAutoFit/>
          </a:bodyPr>
          <a:lstStyle/>
          <a:p>
            <a:r>
              <a:rPr lang="sv-SE" dirty="0" err="1"/>
              <a:t>Sklansky</a:t>
            </a:r>
            <a:r>
              <a:rPr lang="sv-SE" dirty="0"/>
              <a:t> </a:t>
            </a:r>
            <a:r>
              <a:rPr lang="sv-SE" dirty="0" err="1"/>
              <a:t>type</a:t>
            </a:r>
            <a:r>
              <a:rPr lang="sv-SE" dirty="0"/>
              <a:t> </a:t>
            </a:r>
            <a:r>
              <a:rPr lang="sv-SE" dirty="0" err="1"/>
              <a:t>tree</a:t>
            </a:r>
            <a:r>
              <a:rPr lang="sv-SE" dirty="0"/>
              <a:t> </a:t>
            </a:r>
            <a:r>
              <a:rPr lang="sv-SE" dirty="0" err="1"/>
              <a:t>adder</a:t>
            </a:r>
            <a:r>
              <a:rPr lang="sv-SE" dirty="0"/>
              <a:t> PG </a:t>
            </a:r>
            <a:r>
              <a:rPr lang="sv-SE" dirty="0" err="1"/>
              <a:t>network</a:t>
            </a:r>
            <a:endParaRPr lang="sv-SE" dirty="0"/>
          </a:p>
        </p:txBody>
      </p:sp>
      <p:sp>
        <p:nvSpPr>
          <p:cNvPr id="137" name="Rektangel 136">
            <a:extLst>
              <a:ext uri="{FF2B5EF4-FFF2-40B4-BE49-F238E27FC236}">
                <a16:creationId xmlns:a16="http://schemas.microsoft.com/office/drawing/2014/main" xmlns="" id="{6476310B-D25B-42D7-A0E1-52082359251B}"/>
              </a:ext>
            </a:extLst>
          </p:cNvPr>
          <p:cNvSpPr/>
          <p:nvPr/>
        </p:nvSpPr>
        <p:spPr>
          <a:xfrm>
            <a:off x="215669" y="5949280"/>
            <a:ext cx="3658887" cy="369332"/>
          </a:xfrm>
          <a:prstGeom prst="rect">
            <a:avLst/>
          </a:prstGeom>
          <a:solidFill>
            <a:schemeClr val="bg1"/>
          </a:solidFill>
        </p:spPr>
        <p:txBody>
          <a:bodyPr wrap="none">
            <a:spAutoFit/>
          </a:bodyPr>
          <a:lstStyle/>
          <a:p>
            <a:r>
              <a:rPr lang="sv-SE" dirty="0" err="1"/>
              <a:t>Carry-ripple</a:t>
            </a:r>
            <a:r>
              <a:rPr lang="sv-SE" dirty="0"/>
              <a:t> </a:t>
            </a:r>
            <a:r>
              <a:rPr lang="sv-SE" dirty="0" err="1"/>
              <a:t>adder</a:t>
            </a:r>
            <a:r>
              <a:rPr lang="sv-SE" dirty="0"/>
              <a:t> </a:t>
            </a:r>
            <a:r>
              <a:rPr lang="sv-SE" dirty="0" err="1"/>
              <a:t>group</a:t>
            </a:r>
            <a:r>
              <a:rPr lang="sv-SE" dirty="0"/>
              <a:t> PG </a:t>
            </a:r>
            <a:r>
              <a:rPr lang="sv-SE" dirty="0" err="1"/>
              <a:t>network</a:t>
            </a:r>
            <a:endParaRPr lang="sv-SE" dirty="0"/>
          </a:p>
        </p:txBody>
      </p:sp>
    </p:spTree>
    <p:extLst>
      <p:ext uri="{BB962C8B-B14F-4D97-AF65-F5344CB8AC3E}">
        <p14:creationId xmlns:p14="http://schemas.microsoft.com/office/powerpoint/2010/main" val="3154571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2018</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30</a:t>
            </a:fld>
            <a:endParaRPr lang="sv-SE"/>
          </a:p>
        </p:txBody>
      </p:sp>
      <p:sp>
        <p:nvSpPr>
          <p:cNvPr id="6" name="Title 1"/>
          <p:cNvSpPr>
            <a:spLocks noGrp="1"/>
          </p:cNvSpPr>
          <p:nvPr>
            <p:ph type="title"/>
          </p:nvPr>
        </p:nvSpPr>
        <p:spPr>
          <a:xfrm>
            <a:off x="457200" y="274638"/>
            <a:ext cx="8229600" cy="1143000"/>
          </a:xfrm>
        </p:spPr>
        <p:txBody>
          <a:bodyPr/>
          <a:lstStyle/>
          <a:p>
            <a:r>
              <a:rPr lang="sv-SE" dirty="0"/>
              <a:t>Ripple-carry delay calculations</a:t>
            </a:r>
          </a:p>
        </p:txBody>
      </p:sp>
      <p:sp>
        <p:nvSpPr>
          <p:cNvPr id="171" name="Rectangle 170"/>
          <p:cNvSpPr/>
          <p:nvPr/>
        </p:nvSpPr>
        <p:spPr>
          <a:xfrm>
            <a:off x="2891196" y="188640"/>
            <a:ext cx="3361626" cy="369332"/>
          </a:xfrm>
          <a:prstGeom prst="rect">
            <a:avLst/>
          </a:prstGeom>
        </p:spPr>
        <p:txBody>
          <a:bodyPr wrap="none">
            <a:spAutoFit/>
          </a:bodyPr>
          <a:lstStyle/>
          <a:p>
            <a:pPr algn="ctr"/>
            <a:r>
              <a:rPr lang="sv-SE" dirty="0"/>
              <a:t>Identifying the critical timing path</a:t>
            </a:r>
          </a:p>
        </p:txBody>
      </p:sp>
      <p:grpSp>
        <p:nvGrpSpPr>
          <p:cNvPr id="2" name="Group 1"/>
          <p:cNvGrpSpPr/>
          <p:nvPr/>
        </p:nvGrpSpPr>
        <p:grpSpPr>
          <a:xfrm>
            <a:off x="3127322" y="1124745"/>
            <a:ext cx="4865059" cy="5560944"/>
            <a:chOff x="2875295" y="1124745"/>
            <a:chExt cx="4865059" cy="5560944"/>
          </a:xfrm>
        </p:grpSpPr>
        <p:cxnSp>
          <p:nvCxnSpPr>
            <p:cNvPr id="161" name="Line 1873"/>
            <p:cNvCxnSpPr>
              <a:cxnSpLocks noChangeShapeType="1"/>
            </p:cNvCxnSpPr>
            <p:nvPr/>
          </p:nvCxnSpPr>
          <p:spPr bwMode="auto">
            <a:xfrm>
              <a:off x="5288027" y="2312744"/>
              <a:ext cx="0" cy="1572989"/>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242" name="Group 241"/>
            <p:cNvGrpSpPr/>
            <p:nvPr/>
          </p:nvGrpSpPr>
          <p:grpSpPr>
            <a:xfrm>
              <a:off x="4464000" y="4005064"/>
              <a:ext cx="3276352" cy="2680625"/>
              <a:chOff x="4422490" y="3323153"/>
              <a:chExt cx="3276352" cy="2680625"/>
            </a:xfrm>
          </p:grpSpPr>
          <p:cxnSp>
            <p:nvCxnSpPr>
              <p:cNvPr id="243" name="Line 1873"/>
              <p:cNvCxnSpPr>
                <a:cxnSpLocks noChangeShapeType="1"/>
              </p:cNvCxnSpPr>
              <p:nvPr/>
            </p:nvCxnSpPr>
            <p:spPr bwMode="auto">
              <a:xfrm flipH="1">
                <a:off x="6605048" y="4378566"/>
                <a:ext cx="0" cy="302742"/>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24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4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9" name="Freeform 24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51" name="Group 250"/>
              <p:cNvGrpSpPr/>
              <p:nvPr/>
            </p:nvGrpSpPr>
            <p:grpSpPr>
              <a:xfrm>
                <a:off x="5618957" y="3592690"/>
                <a:ext cx="1728448" cy="475662"/>
                <a:chOff x="5622790" y="3592690"/>
                <a:chExt cx="1759320" cy="475662"/>
              </a:xfrm>
            </p:grpSpPr>
            <p:cxnSp>
              <p:nvCxnSpPr>
                <p:cNvPr id="334"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5"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6"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52" name="Oval 25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5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4" name="Line 1873"/>
              <p:cNvCxnSpPr>
                <a:cxnSpLocks noChangeShapeType="1"/>
                <a:stCxn id="25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55" name="Freeform 25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5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57" name="Line 1865"/>
              <p:cNvCxnSpPr>
                <a:cxnSpLocks noChangeShapeType="1"/>
              </p:cNvCxnSpPr>
              <p:nvPr/>
            </p:nvCxnSpPr>
            <p:spPr bwMode="auto">
              <a:xfrm flipH="1">
                <a:off x="6497607" y="4378075"/>
                <a:ext cx="107441" cy="491"/>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258" name="Oval 25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259" name="Group 258"/>
              <p:cNvGrpSpPr/>
              <p:nvPr/>
            </p:nvGrpSpPr>
            <p:grpSpPr>
              <a:xfrm flipH="1">
                <a:off x="5487956" y="3435288"/>
                <a:ext cx="177106" cy="1479230"/>
                <a:chOff x="5796136" y="2798440"/>
                <a:chExt cx="270903" cy="2262642"/>
              </a:xfrm>
            </p:grpSpPr>
            <p:sp>
              <p:nvSpPr>
                <p:cNvPr id="320" name="Freeform 319"/>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1"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2" name="Oval 321"/>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3"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4" name="Freeform 323"/>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25"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26" name="Oval 325"/>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27"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28" name="Group 327"/>
                <p:cNvGrpSpPr/>
                <p:nvPr/>
              </p:nvGrpSpPr>
              <p:grpSpPr>
                <a:xfrm>
                  <a:off x="5796136" y="3527424"/>
                  <a:ext cx="270152" cy="356390"/>
                  <a:chOff x="5723777" y="3576666"/>
                  <a:chExt cx="270152" cy="356390"/>
                </a:xfrm>
              </p:grpSpPr>
              <p:sp>
                <p:nvSpPr>
                  <p:cNvPr id="330" name="Freeform 329"/>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31"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2" name="Oval 331"/>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33"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329"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60" name="Group 259"/>
              <p:cNvGrpSpPr/>
              <p:nvPr/>
            </p:nvGrpSpPr>
            <p:grpSpPr>
              <a:xfrm flipH="1">
                <a:off x="5833928" y="3435288"/>
                <a:ext cx="176615" cy="785384"/>
                <a:chOff x="4860032" y="2434094"/>
                <a:chExt cx="270152" cy="1201330"/>
              </a:xfrm>
            </p:grpSpPr>
            <p:cxnSp>
              <p:nvCxnSpPr>
                <p:cNvPr id="315"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6"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7" name="Freeform 316"/>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8"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9" name="Oval 318"/>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2" name="Group 261"/>
              <p:cNvGrpSpPr/>
              <p:nvPr/>
            </p:nvGrpSpPr>
            <p:grpSpPr>
              <a:xfrm flipH="1">
                <a:off x="6175150" y="3435288"/>
                <a:ext cx="176615" cy="785384"/>
                <a:chOff x="4860032" y="2798440"/>
                <a:chExt cx="270152" cy="1201330"/>
              </a:xfrm>
            </p:grpSpPr>
            <p:cxnSp>
              <p:nvCxnSpPr>
                <p:cNvPr id="31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2" name="Freeform 31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1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14" name="Oval 313"/>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6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6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67" name="Freeform 26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6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69" name="Group 268"/>
              <p:cNvGrpSpPr/>
              <p:nvPr/>
            </p:nvGrpSpPr>
            <p:grpSpPr>
              <a:xfrm flipH="1" flipV="1">
                <a:off x="5595399" y="5230821"/>
                <a:ext cx="1252706" cy="235872"/>
                <a:chOff x="1331166" y="2373620"/>
                <a:chExt cx="1459916" cy="360791"/>
              </a:xfrm>
            </p:grpSpPr>
            <p:cxnSp>
              <p:nvCxnSpPr>
                <p:cNvPr id="308"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9"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71" name="Freeform 27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7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3" name="Line 1865"/>
              <p:cNvCxnSpPr>
                <a:cxnSpLocks noChangeShapeType="1"/>
              </p:cNvCxnSpPr>
              <p:nvPr/>
            </p:nvCxnSpPr>
            <p:spPr bwMode="auto">
              <a:xfrm flipH="1" flipV="1">
                <a:off x="6439443" y="4681308"/>
                <a:ext cx="160857" cy="1"/>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nvGrpSpPr>
              <p:cNvPr id="274" name="Group 273"/>
              <p:cNvGrpSpPr/>
              <p:nvPr/>
            </p:nvGrpSpPr>
            <p:grpSpPr>
              <a:xfrm flipH="1" flipV="1">
                <a:off x="5487956" y="4914518"/>
                <a:ext cx="107442" cy="709577"/>
                <a:chOff x="5902695" y="2798440"/>
                <a:chExt cx="164344" cy="1085374"/>
              </a:xfrm>
            </p:grpSpPr>
            <p:sp>
              <p:nvSpPr>
                <p:cNvPr id="298" name="Freeform 297"/>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9"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01" name="Freeform 30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3"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04" name="Group 303"/>
                <p:cNvGrpSpPr/>
                <p:nvPr/>
              </p:nvGrpSpPr>
              <p:grpSpPr>
                <a:xfrm>
                  <a:off x="5902695" y="3527424"/>
                  <a:ext cx="163593" cy="356390"/>
                  <a:chOff x="5830336" y="3576666"/>
                  <a:chExt cx="163593" cy="356390"/>
                </a:xfrm>
              </p:grpSpPr>
              <p:sp>
                <p:nvSpPr>
                  <p:cNvPr id="305" name="Freeform 304"/>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06"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275" name="Group 274"/>
              <p:cNvGrpSpPr/>
              <p:nvPr/>
            </p:nvGrpSpPr>
            <p:grpSpPr>
              <a:xfrm flipH="1" flipV="1">
                <a:off x="5829178" y="4838711"/>
                <a:ext cx="106951" cy="785384"/>
                <a:chOff x="4966591" y="2434094"/>
                <a:chExt cx="163593" cy="1201330"/>
              </a:xfrm>
            </p:grpSpPr>
            <p:cxnSp>
              <p:nvCxnSpPr>
                <p:cNvPr id="294"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5"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6" name="Freeform 295"/>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7"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7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77" name="Group 276"/>
              <p:cNvGrpSpPr/>
              <p:nvPr/>
            </p:nvGrpSpPr>
            <p:grpSpPr>
              <a:xfrm flipH="1" flipV="1">
                <a:off x="6170401" y="4838711"/>
                <a:ext cx="106951" cy="785384"/>
                <a:chOff x="4966591" y="2798440"/>
                <a:chExt cx="163593" cy="1201330"/>
              </a:xfrm>
            </p:grpSpPr>
            <p:cxnSp>
              <p:nvCxnSpPr>
                <p:cNvPr id="290"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91"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92" name="Freeform 291"/>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93"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278" name="Group 277"/>
              <p:cNvGrpSpPr/>
              <p:nvPr/>
            </p:nvGrpSpPr>
            <p:grpSpPr>
              <a:xfrm>
                <a:off x="4766218" y="4393181"/>
                <a:ext cx="314787" cy="283467"/>
                <a:chOff x="6610779" y="2208328"/>
                <a:chExt cx="481501" cy="433594"/>
              </a:xfrm>
            </p:grpSpPr>
            <p:sp>
              <p:nvSpPr>
                <p:cNvPr id="288" name="Oval 287"/>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9" name="Isosceles Triangle 288"/>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9" name="Rectangle 27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SUM</a:t>
                </a:r>
                <a:endParaRPr lang="sv-SE" sz="1138" dirty="0">
                  <a:latin typeface="Times New Roman"/>
                  <a:ea typeface="Times New Roman"/>
                </a:endParaRPr>
              </a:p>
            </p:txBody>
          </p:sp>
          <p:cxnSp>
            <p:nvCxnSpPr>
              <p:cNvPr id="280"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1" name="Rectangle 280"/>
              <p:cNvSpPr/>
              <p:nvPr/>
            </p:nvSpPr>
            <p:spPr>
              <a:xfrm>
                <a:off x="5633256" y="5696001"/>
                <a:ext cx="902812"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SUM cell</a:t>
                </a:r>
              </a:p>
            </p:txBody>
          </p:sp>
          <p:sp>
            <p:nvSpPr>
              <p:cNvPr id="282" name="Rectangle 281"/>
              <p:cNvSpPr/>
              <p:nvPr/>
            </p:nvSpPr>
            <p:spPr>
              <a:xfrm flipH="1">
                <a:off x="5364088" y="3323153"/>
                <a:ext cx="1772608" cy="266400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3"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7" name="Line 1837"/>
              <p:cNvCxnSpPr>
                <a:cxnSpLocks noChangeShapeType="1"/>
              </p:cNvCxnSpPr>
              <p:nvPr/>
            </p:nvCxnSpPr>
            <p:spPr bwMode="auto">
              <a:xfrm flipH="1">
                <a:off x="6605049" y="4529937"/>
                <a:ext cx="1093793"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grpSp>
        <p:grpSp>
          <p:nvGrpSpPr>
            <p:cNvPr id="172" name="Group 171"/>
            <p:cNvGrpSpPr/>
            <p:nvPr/>
          </p:nvGrpSpPr>
          <p:grpSpPr>
            <a:xfrm>
              <a:off x="2875295" y="1124745"/>
              <a:ext cx="4354699" cy="2664000"/>
              <a:chOff x="2805775" y="1975159"/>
              <a:chExt cx="4354699" cy="2655256"/>
            </a:xfrm>
          </p:grpSpPr>
          <p:cxnSp>
            <p:nvCxnSpPr>
              <p:cNvPr id="173" name="Line 1837"/>
              <p:cNvCxnSpPr>
                <a:cxnSpLocks noChangeShapeType="1"/>
              </p:cNvCxnSpPr>
              <p:nvPr/>
            </p:nvCxnSpPr>
            <p:spPr bwMode="auto">
              <a:xfrm flipH="1">
                <a:off x="2805775" y="3168484"/>
                <a:ext cx="329441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1" name="Rectangle 240"/>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284"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86" name="Rectangle 285"/>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337"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38"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39" name="Rectangle 338"/>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340" name="Freeform 339"/>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1"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42" name="Group 341"/>
              <p:cNvGrpSpPr/>
              <p:nvPr/>
            </p:nvGrpSpPr>
            <p:grpSpPr>
              <a:xfrm flipH="1">
                <a:off x="5623653" y="2226714"/>
                <a:ext cx="1253017" cy="235872"/>
                <a:chOff x="1030368" y="2373620"/>
                <a:chExt cx="1683386" cy="360791"/>
              </a:xfrm>
            </p:grpSpPr>
            <p:cxnSp>
              <p:nvCxnSpPr>
                <p:cNvPr id="394"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95"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43" name="Oval 342"/>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44"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45"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6" name="Freeform 345"/>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47"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48" name="Oval 347"/>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49"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0" name="Freeform 349"/>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1"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2" name="Oval 351"/>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353"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4"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355" name="Group 354"/>
              <p:cNvGrpSpPr/>
              <p:nvPr/>
            </p:nvGrpSpPr>
            <p:grpSpPr>
              <a:xfrm flipH="1">
                <a:off x="6097626" y="3546254"/>
                <a:ext cx="272557" cy="200051"/>
                <a:chOff x="1566727" y="4404746"/>
                <a:chExt cx="416905" cy="306000"/>
              </a:xfrm>
            </p:grpSpPr>
            <p:cxnSp>
              <p:nvCxnSpPr>
                <p:cNvPr id="390"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91" name="Freeform 390"/>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92"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93" name="Line 1865"/>
                <p:cNvCxnSpPr>
                  <a:cxnSpLocks noChangeShapeType="1"/>
                </p:cNvCxnSpPr>
                <p:nvPr/>
              </p:nvCxnSpPr>
              <p:spPr bwMode="auto">
                <a:xfrm flipV="1">
                  <a:off x="1566727" y="4529316"/>
                  <a:ext cx="2533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grpSp>
          <p:cxnSp>
            <p:nvCxnSpPr>
              <p:cNvPr id="356"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57"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58" name="Freeform 357"/>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59"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0"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1"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2"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3" name="Freeform 362"/>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4"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5"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6"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67" name="Freeform 366"/>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68"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69"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70" name="Freeform 369"/>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71"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2"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3"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4" name="Line 1873"/>
              <p:cNvCxnSpPr>
                <a:cxnSpLocks noChangeShapeType="1"/>
              </p:cNvCxnSpPr>
              <p:nvPr/>
            </p:nvCxnSpPr>
            <p:spPr bwMode="auto">
              <a:xfrm flipH="1">
                <a:off x="6374969" y="2701806"/>
                <a:ext cx="0" cy="92564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375" name="Line 1837"/>
              <p:cNvCxnSpPr>
                <a:cxnSpLocks noChangeShapeType="1"/>
              </p:cNvCxnSpPr>
              <p:nvPr/>
            </p:nvCxnSpPr>
            <p:spPr bwMode="auto">
              <a:xfrm flipH="1">
                <a:off x="6374970" y="3168000"/>
                <a:ext cx="50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376"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77"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78" name="Rectangle 377"/>
              <p:cNvSpPr/>
              <p:nvPr/>
            </p:nvSpPr>
            <p:spPr>
              <a:xfrm flipH="1">
                <a:off x="5394191" y="1975159"/>
                <a:ext cx="1317985" cy="265525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379" name="Group 378"/>
              <p:cNvGrpSpPr/>
              <p:nvPr/>
            </p:nvGrpSpPr>
            <p:grpSpPr>
              <a:xfrm flipH="1">
                <a:off x="6102412" y="2587149"/>
                <a:ext cx="272557" cy="195039"/>
                <a:chOff x="1559406" y="2919937"/>
                <a:chExt cx="416905" cy="298333"/>
              </a:xfrm>
            </p:grpSpPr>
            <p:cxnSp>
              <p:nvCxnSpPr>
                <p:cNvPr id="385"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6" name="Freeform 385"/>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87"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88" name="Line 1865"/>
                <p:cNvCxnSpPr>
                  <a:cxnSpLocks noChangeShapeType="1"/>
                </p:cNvCxnSpPr>
                <p:nvPr/>
              </p:nvCxnSpPr>
              <p:spPr bwMode="auto">
                <a:xfrm>
                  <a:off x="1559406" y="3093700"/>
                  <a:ext cx="164343" cy="75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389" name="Oval 388"/>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380"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1" name="Freeform 380"/>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382"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383" name="Oval 382"/>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384" name="Rectangle 383"/>
              <p:cNvSpPr/>
              <p:nvPr/>
            </p:nvSpPr>
            <p:spPr>
              <a:xfrm>
                <a:off x="5614542" y="4306414"/>
                <a:ext cx="901209"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carry cell</a:t>
                </a:r>
              </a:p>
            </p:txBody>
          </p:sp>
        </p:grpSp>
        <p:cxnSp>
          <p:nvCxnSpPr>
            <p:cNvPr id="396" name="Line 1837"/>
            <p:cNvCxnSpPr>
              <a:cxnSpLocks noChangeShapeType="1"/>
            </p:cNvCxnSpPr>
            <p:nvPr/>
          </p:nvCxnSpPr>
          <p:spPr bwMode="auto">
            <a:xfrm flipH="1">
              <a:off x="5288027" y="3888000"/>
              <a:ext cx="2452327"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397" name="Line 1873"/>
            <p:cNvCxnSpPr>
              <a:cxnSpLocks noChangeShapeType="1"/>
            </p:cNvCxnSpPr>
            <p:nvPr/>
          </p:nvCxnSpPr>
          <p:spPr bwMode="auto">
            <a:xfrm>
              <a:off x="7740352" y="3888000"/>
              <a:ext cx="0" cy="1330303"/>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398" name="Rectangle 397"/>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399" name="Rectangle 398"/>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400" name="Rectangle 399"/>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grpSp>
          <p:nvGrpSpPr>
            <p:cNvPr id="148" name="Group 147"/>
            <p:cNvGrpSpPr/>
            <p:nvPr/>
          </p:nvGrpSpPr>
          <p:grpSpPr>
            <a:xfrm>
              <a:off x="4716000" y="2178000"/>
              <a:ext cx="314787" cy="283467"/>
              <a:chOff x="6610779" y="2208328"/>
              <a:chExt cx="481501" cy="433594"/>
            </a:xfrm>
          </p:grpSpPr>
          <p:sp>
            <p:nvSpPr>
              <p:cNvPr id="149" name="Oval 148"/>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0" name="Isosceles Triangle 149"/>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175" name="Group 174"/>
          <p:cNvGrpSpPr/>
          <p:nvPr/>
        </p:nvGrpSpPr>
        <p:grpSpPr>
          <a:xfrm>
            <a:off x="1151619" y="1124745"/>
            <a:ext cx="3492388" cy="5560944"/>
            <a:chOff x="4464000" y="1124745"/>
            <a:chExt cx="3492388" cy="5560944"/>
          </a:xfrm>
        </p:grpSpPr>
        <p:cxnSp>
          <p:nvCxnSpPr>
            <p:cNvPr id="176" name="Line 1873"/>
            <p:cNvCxnSpPr>
              <a:cxnSpLocks noChangeShapeType="1"/>
            </p:cNvCxnSpPr>
            <p:nvPr/>
          </p:nvCxnSpPr>
          <p:spPr bwMode="auto">
            <a:xfrm>
              <a:off x="5288027" y="2312744"/>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7" name="Rectangle 176"/>
            <p:cNvSpPr>
              <a:spLocks noChangeArrowheads="1"/>
            </p:cNvSpPr>
            <p:nvPr/>
          </p:nvSpPr>
          <p:spPr bwMode="auto">
            <a:xfrm flipH="1">
              <a:off x="4464000"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COUT</a:t>
              </a:r>
              <a:endParaRPr lang="sv-SE" sz="1138" dirty="0">
                <a:latin typeface="Times New Roman"/>
                <a:ea typeface="Times New Roman"/>
              </a:endParaRPr>
            </a:p>
          </p:txBody>
        </p:sp>
        <p:grpSp>
          <p:nvGrpSpPr>
            <p:cNvPr id="178" name="Group 177"/>
            <p:cNvGrpSpPr/>
            <p:nvPr/>
          </p:nvGrpSpPr>
          <p:grpSpPr>
            <a:xfrm>
              <a:off x="4464000" y="4005064"/>
              <a:ext cx="3492388" cy="2680625"/>
              <a:chOff x="4422490" y="3323153"/>
              <a:chExt cx="3492388" cy="2680625"/>
            </a:xfrm>
          </p:grpSpPr>
          <p:cxnSp>
            <p:nvCxnSpPr>
              <p:cNvPr id="413"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4"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5"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6"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7"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8"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19" name="Freeform 418"/>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0"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21" name="Group 420"/>
              <p:cNvGrpSpPr/>
              <p:nvPr/>
            </p:nvGrpSpPr>
            <p:grpSpPr>
              <a:xfrm>
                <a:off x="5618956" y="3592690"/>
                <a:ext cx="2295922" cy="475662"/>
                <a:chOff x="5622790" y="3592690"/>
                <a:chExt cx="2336930" cy="475662"/>
              </a:xfrm>
            </p:grpSpPr>
            <p:cxnSp>
              <p:nvCxnSpPr>
                <p:cNvPr id="501" name="Line 1865"/>
                <p:cNvCxnSpPr>
                  <a:cxnSpLocks noChangeShapeType="1"/>
                </p:cNvCxnSpPr>
                <p:nvPr/>
              </p:nvCxnSpPr>
              <p:spPr bwMode="auto">
                <a:xfrm flipH="1">
                  <a:off x="5622790" y="4068352"/>
                  <a:ext cx="2336930"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502"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3"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422" name="Oval 421"/>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23"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4" name="Line 1873"/>
              <p:cNvCxnSpPr>
                <a:cxnSpLocks noChangeShapeType="1"/>
                <a:stCxn id="425"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5" name="Freeform 424"/>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26"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27"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28" name="Oval 427"/>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429" name="Group 428"/>
              <p:cNvGrpSpPr/>
              <p:nvPr/>
            </p:nvGrpSpPr>
            <p:grpSpPr>
              <a:xfrm flipH="1">
                <a:off x="5487956" y="3435288"/>
                <a:ext cx="177106" cy="1479230"/>
                <a:chOff x="5796136" y="2798440"/>
                <a:chExt cx="270903" cy="2262642"/>
              </a:xfrm>
            </p:grpSpPr>
            <p:sp>
              <p:nvSpPr>
                <p:cNvPr id="487" name="Freeform 486"/>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8"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9" name="Oval 488"/>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0"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1" name="Freeform 490"/>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2"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3" name="Oval 492"/>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494"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95" name="Group 494"/>
                <p:cNvGrpSpPr/>
                <p:nvPr/>
              </p:nvGrpSpPr>
              <p:grpSpPr>
                <a:xfrm>
                  <a:off x="5796136" y="3527424"/>
                  <a:ext cx="270152" cy="356390"/>
                  <a:chOff x="5723777" y="3576666"/>
                  <a:chExt cx="270152" cy="356390"/>
                </a:xfrm>
              </p:grpSpPr>
              <p:sp>
                <p:nvSpPr>
                  <p:cNvPr id="497" name="Freeform 496"/>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98"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99" name="Oval 498"/>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500"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96"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30" name="Group 429"/>
              <p:cNvGrpSpPr/>
              <p:nvPr/>
            </p:nvGrpSpPr>
            <p:grpSpPr>
              <a:xfrm flipH="1">
                <a:off x="5833928" y="3435288"/>
                <a:ext cx="176615" cy="785384"/>
                <a:chOff x="4860032" y="2434094"/>
                <a:chExt cx="270152" cy="1201330"/>
              </a:xfrm>
            </p:grpSpPr>
            <p:cxnSp>
              <p:nvCxnSpPr>
                <p:cNvPr id="48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8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4" name="Freeform 48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6" name="Oval 485"/>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1"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2" name="Group 431"/>
              <p:cNvGrpSpPr/>
              <p:nvPr/>
            </p:nvGrpSpPr>
            <p:grpSpPr>
              <a:xfrm flipH="1">
                <a:off x="6175150" y="3435288"/>
                <a:ext cx="176615" cy="785384"/>
                <a:chOff x="4860032" y="2798440"/>
                <a:chExt cx="270152" cy="1201330"/>
              </a:xfrm>
            </p:grpSpPr>
            <p:cxnSp>
              <p:nvCxnSpPr>
                <p:cNvPr id="47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79" name="Freeform 47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8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81" name="Oval 480"/>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433"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4" name="Line 1837"/>
              <p:cNvCxnSpPr>
                <a:cxnSpLocks noChangeShapeType="1"/>
              </p:cNvCxnSpPr>
              <p:nvPr/>
            </p:nvCxnSpPr>
            <p:spPr bwMode="auto">
              <a:xfrm flipH="1">
                <a:off x="4427984"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5"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36"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37" name="Freeform 436"/>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38"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39" name="Group 438"/>
              <p:cNvGrpSpPr/>
              <p:nvPr/>
            </p:nvGrpSpPr>
            <p:grpSpPr>
              <a:xfrm flipH="1" flipV="1">
                <a:off x="5595399" y="5230821"/>
                <a:ext cx="1252706" cy="235872"/>
                <a:chOff x="1331166" y="2373620"/>
                <a:chExt cx="1459916" cy="360791"/>
              </a:xfrm>
            </p:grpSpPr>
            <p:cxnSp>
              <p:nvCxnSpPr>
                <p:cNvPr id="475"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6"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0"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41" name="Freeform 440"/>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42"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43"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4" name="Group 443"/>
              <p:cNvGrpSpPr/>
              <p:nvPr/>
            </p:nvGrpSpPr>
            <p:grpSpPr>
              <a:xfrm flipH="1" flipV="1">
                <a:off x="5487956" y="4914518"/>
                <a:ext cx="107442" cy="709577"/>
                <a:chOff x="5902695" y="2798440"/>
                <a:chExt cx="164344" cy="1085374"/>
              </a:xfrm>
            </p:grpSpPr>
            <p:sp>
              <p:nvSpPr>
                <p:cNvPr id="465" name="Freeform 464"/>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6"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7"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8" name="Freeform 467"/>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9"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0"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71" name="Group 470"/>
                <p:cNvGrpSpPr/>
                <p:nvPr/>
              </p:nvGrpSpPr>
              <p:grpSpPr>
                <a:xfrm>
                  <a:off x="5902695" y="3527424"/>
                  <a:ext cx="163593" cy="356390"/>
                  <a:chOff x="5830336" y="3576666"/>
                  <a:chExt cx="163593" cy="356390"/>
                </a:xfrm>
              </p:grpSpPr>
              <p:sp>
                <p:nvSpPr>
                  <p:cNvPr id="472" name="Freeform 471"/>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73"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74"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445" name="Group 444"/>
              <p:cNvGrpSpPr/>
              <p:nvPr/>
            </p:nvGrpSpPr>
            <p:grpSpPr>
              <a:xfrm flipH="1" flipV="1">
                <a:off x="5829178" y="4838711"/>
                <a:ext cx="106951" cy="785384"/>
                <a:chOff x="4966591" y="2434094"/>
                <a:chExt cx="163593" cy="1201330"/>
              </a:xfrm>
            </p:grpSpPr>
            <p:cxnSp>
              <p:nvCxnSpPr>
                <p:cNvPr id="461"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62"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63" name="Freeform 462"/>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4"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446"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447" name="Group 446"/>
              <p:cNvGrpSpPr/>
              <p:nvPr/>
            </p:nvGrpSpPr>
            <p:grpSpPr>
              <a:xfrm flipH="1" flipV="1">
                <a:off x="6170401" y="4838711"/>
                <a:ext cx="106951" cy="785384"/>
                <a:chOff x="4966591" y="2798440"/>
                <a:chExt cx="163593" cy="1201330"/>
              </a:xfrm>
            </p:grpSpPr>
            <p:cxnSp>
              <p:nvCxnSpPr>
                <p:cNvPr id="457"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58"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59" name="Freeform 458"/>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60"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448" name="Group 447"/>
              <p:cNvGrpSpPr/>
              <p:nvPr/>
            </p:nvGrpSpPr>
            <p:grpSpPr>
              <a:xfrm>
                <a:off x="4766218" y="4393181"/>
                <a:ext cx="314787" cy="283467"/>
                <a:chOff x="6610779" y="2208328"/>
                <a:chExt cx="481501" cy="433594"/>
              </a:xfrm>
            </p:grpSpPr>
            <p:sp>
              <p:nvSpPr>
                <p:cNvPr id="455" name="Oval 454"/>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6" name="Isosceles Triangle 455"/>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9" name="Rectangle 448"/>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SUM</a:t>
                </a:r>
                <a:endParaRPr lang="sv-SE" sz="1138" dirty="0">
                  <a:latin typeface="Times New Roman"/>
                  <a:ea typeface="Times New Roman"/>
                </a:endParaRPr>
              </a:p>
            </p:txBody>
          </p:sp>
          <p:cxnSp>
            <p:nvCxnSpPr>
              <p:cNvPr id="450" name="Line 1865"/>
              <p:cNvCxnSpPr>
                <a:cxnSpLocks noChangeShapeType="1"/>
              </p:cNvCxnSpPr>
              <p:nvPr/>
            </p:nvCxnSpPr>
            <p:spPr bwMode="auto">
              <a:xfrm flipH="1">
                <a:off x="5595401" y="4995712"/>
                <a:ext cx="1332000" cy="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451" name="Rectangle 450"/>
              <p:cNvSpPr/>
              <p:nvPr/>
            </p:nvSpPr>
            <p:spPr>
              <a:xfrm>
                <a:off x="5633256" y="5696001"/>
                <a:ext cx="902812"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SUM cell</a:t>
                </a:r>
              </a:p>
            </p:txBody>
          </p:sp>
          <p:sp>
            <p:nvSpPr>
              <p:cNvPr id="452" name="Rectangle 451"/>
              <p:cNvSpPr/>
              <p:nvPr/>
            </p:nvSpPr>
            <p:spPr>
              <a:xfrm flipH="1">
                <a:off x="5364088" y="3323153"/>
                <a:ext cx="1772608" cy="266400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53" name="Line 1873"/>
              <p:cNvCxnSpPr>
                <a:cxnSpLocks noChangeShapeType="1"/>
              </p:cNvCxnSpPr>
              <p:nvPr/>
            </p:nvCxnSpPr>
            <p:spPr bwMode="auto">
              <a:xfrm>
                <a:off x="6930000" y="4077072"/>
                <a:ext cx="0" cy="918640"/>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cxnSp>
            <p:nvCxnSpPr>
              <p:cNvPr id="454"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79" name="Group 178"/>
            <p:cNvGrpSpPr/>
            <p:nvPr/>
          </p:nvGrpSpPr>
          <p:grpSpPr>
            <a:xfrm>
              <a:off x="4469494" y="1124745"/>
              <a:ext cx="2635466" cy="2664000"/>
              <a:chOff x="4399974" y="1975159"/>
              <a:chExt cx="2635466" cy="2655256"/>
            </a:xfrm>
          </p:grpSpPr>
          <p:cxnSp>
            <p:nvCxnSpPr>
              <p:cNvPr id="188" name="Line 1837"/>
              <p:cNvCxnSpPr>
                <a:cxnSpLocks noChangeShapeType="1"/>
              </p:cNvCxnSpPr>
              <p:nvPr/>
            </p:nvCxnSpPr>
            <p:spPr bwMode="auto">
              <a:xfrm flipH="1">
                <a:off x="4399974" y="3163158"/>
                <a:ext cx="170021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89"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1"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2"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3" name="Rectangle 192"/>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194"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5"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96" name="Rectangle 195"/>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97" name="Freeform 196"/>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8"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99" name="Group 198"/>
              <p:cNvGrpSpPr/>
              <p:nvPr/>
            </p:nvGrpSpPr>
            <p:grpSpPr>
              <a:xfrm flipH="1">
                <a:off x="5623653" y="2226714"/>
                <a:ext cx="1253017" cy="235872"/>
                <a:chOff x="1030368" y="2373620"/>
                <a:chExt cx="1683386" cy="360791"/>
              </a:xfrm>
            </p:grpSpPr>
            <p:cxnSp>
              <p:nvCxnSpPr>
                <p:cNvPr id="411"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2"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200" name="Oval 199"/>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1"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2"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3" name="Freeform 202"/>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4"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5" name="Oval 204"/>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06"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7" name="Freeform 206"/>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8"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9" name="Oval 208"/>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10"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1" name="Line 1873"/>
              <p:cNvCxnSpPr>
                <a:cxnSpLocks noChangeShapeType="1"/>
              </p:cNvCxnSpPr>
              <p:nvPr/>
            </p:nvCxnSpPr>
            <p:spPr bwMode="auto">
              <a:xfrm flipH="1" flipV="1">
                <a:off x="6098117" y="2785360"/>
                <a:ext cx="0" cy="76161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grpSp>
            <p:nvGrpSpPr>
              <p:cNvPr id="212" name="Group 211"/>
              <p:cNvGrpSpPr/>
              <p:nvPr/>
            </p:nvGrpSpPr>
            <p:grpSpPr>
              <a:xfrm flipH="1">
                <a:off x="6097626" y="3546254"/>
                <a:ext cx="272557" cy="200051"/>
                <a:chOff x="1566727" y="4404746"/>
                <a:chExt cx="416905" cy="306000"/>
              </a:xfrm>
            </p:grpSpPr>
            <p:cxnSp>
              <p:nvCxnSpPr>
                <p:cNvPr id="407"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8" name="Freeform 407"/>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9"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10" name="Line 1865"/>
                <p:cNvCxnSpPr>
                  <a:cxnSpLocks noChangeShapeType="1"/>
                </p:cNvCxnSpPr>
                <p:nvPr/>
              </p:nvCxnSpPr>
              <p:spPr bwMode="auto">
                <a:xfrm flipV="1">
                  <a:off x="1566727" y="4529316"/>
                  <a:ext cx="2533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grpSp>
          <p:cxnSp>
            <p:nvCxnSpPr>
              <p:cNvPr id="213"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4"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5" name="Freeform 214"/>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6"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7"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8"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19"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0" name="Freeform 219"/>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1"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2"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3"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4" name="Freeform 223"/>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5"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6"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7" name="Freeform 226"/>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28"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9"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0"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1" name="Line 1873"/>
              <p:cNvCxnSpPr>
                <a:cxnSpLocks noChangeShapeType="1"/>
              </p:cNvCxnSpPr>
              <p:nvPr/>
            </p:nvCxnSpPr>
            <p:spPr bwMode="auto">
              <a:xfrm flipH="1">
                <a:off x="6374969" y="2701806"/>
                <a:ext cx="0" cy="92564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33"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34"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5" name="Rectangle 234"/>
              <p:cNvSpPr/>
              <p:nvPr/>
            </p:nvSpPr>
            <p:spPr>
              <a:xfrm flipH="1">
                <a:off x="5394191" y="1975159"/>
                <a:ext cx="1317985" cy="265525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6" name="Group 235"/>
              <p:cNvGrpSpPr/>
              <p:nvPr/>
            </p:nvGrpSpPr>
            <p:grpSpPr>
              <a:xfrm flipH="1">
                <a:off x="6102412" y="2587149"/>
                <a:ext cx="272557" cy="195039"/>
                <a:chOff x="1559406" y="2919937"/>
                <a:chExt cx="416905" cy="298333"/>
              </a:xfrm>
            </p:grpSpPr>
            <p:cxnSp>
              <p:nvCxnSpPr>
                <p:cNvPr id="402"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403" name="Freeform 402"/>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404"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405" name="Line 1865"/>
                <p:cNvCxnSpPr>
                  <a:cxnSpLocks noChangeShapeType="1"/>
                </p:cNvCxnSpPr>
                <p:nvPr/>
              </p:nvCxnSpPr>
              <p:spPr bwMode="auto">
                <a:xfrm>
                  <a:off x="1559406" y="3093700"/>
                  <a:ext cx="164343" cy="75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406" name="Oval 405"/>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237"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38" name="Freeform 237"/>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39"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40" name="Oval 239"/>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401" name="Rectangle 400"/>
              <p:cNvSpPr/>
              <p:nvPr/>
            </p:nvSpPr>
            <p:spPr>
              <a:xfrm>
                <a:off x="5614542" y="4306414"/>
                <a:ext cx="901209"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carry cell</a:t>
                </a:r>
              </a:p>
            </p:txBody>
          </p:sp>
        </p:grpSp>
        <p:cxnSp>
          <p:nvCxnSpPr>
            <p:cNvPr id="180" name="Line 1837"/>
            <p:cNvCxnSpPr>
              <a:cxnSpLocks noChangeShapeType="1"/>
            </p:cNvCxnSpPr>
            <p:nvPr/>
          </p:nvCxnSpPr>
          <p:spPr bwMode="auto">
            <a:xfrm flipH="1">
              <a:off x="5288027" y="3888000"/>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1" name="Line 1873"/>
            <p:cNvCxnSpPr>
              <a:cxnSpLocks noChangeShapeType="1"/>
            </p:cNvCxnSpPr>
            <p:nvPr/>
          </p:nvCxnSpPr>
          <p:spPr bwMode="auto">
            <a:xfrm>
              <a:off x="7740352" y="3888000"/>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2" name="Rectangle 181"/>
            <p:cNvSpPr>
              <a:spLocks noChangeArrowheads="1"/>
            </p:cNvSpPr>
            <p:nvPr/>
          </p:nvSpPr>
          <p:spPr bwMode="auto">
            <a:xfrm flipH="1">
              <a:off x="7458350" y="4428000"/>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183" name="Rectangle 182"/>
            <p:cNvSpPr>
              <a:spLocks noChangeArrowheads="1"/>
            </p:cNvSpPr>
            <p:nvPr/>
          </p:nvSpPr>
          <p:spPr bwMode="auto">
            <a:xfrm flipH="1">
              <a:off x="7458350" y="4176000"/>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184" name="Rectangle 183"/>
            <p:cNvSpPr>
              <a:spLocks noChangeArrowheads="1"/>
            </p:cNvSpPr>
            <p:nvPr/>
          </p:nvSpPr>
          <p:spPr bwMode="auto">
            <a:xfrm flipH="1">
              <a:off x="7458350" y="4680000"/>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grpSp>
          <p:nvGrpSpPr>
            <p:cNvPr id="185" name="Group 184"/>
            <p:cNvGrpSpPr/>
            <p:nvPr/>
          </p:nvGrpSpPr>
          <p:grpSpPr>
            <a:xfrm>
              <a:off x="4716000" y="2178000"/>
              <a:ext cx="314787" cy="283467"/>
              <a:chOff x="6610779" y="2208328"/>
              <a:chExt cx="481501" cy="433594"/>
            </a:xfrm>
          </p:grpSpPr>
          <p:sp>
            <p:nvSpPr>
              <p:cNvPr id="186" name="Oval 18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7" name="Isosceles Triangle 18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504" name="Rectangle 503"/>
          <p:cNvSpPr>
            <a:spLocks noChangeArrowheads="1"/>
          </p:cNvSpPr>
          <p:nvPr/>
        </p:nvSpPr>
        <p:spPr bwMode="auto">
          <a:xfrm flipH="1">
            <a:off x="3707619" y="2339451"/>
            <a:ext cx="209994" cy="16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sp>
        <p:nvSpPr>
          <p:cNvPr id="505" name="Rectangle 504"/>
          <p:cNvSpPr>
            <a:spLocks noChangeArrowheads="1"/>
          </p:cNvSpPr>
          <p:nvPr/>
        </p:nvSpPr>
        <p:spPr bwMode="auto">
          <a:xfrm flipH="1">
            <a:off x="4716027"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COUT</a:t>
            </a:r>
            <a:endParaRPr lang="sv-SE" sz="1138" dirty="0">
              <a:latin typeface="Times New Roman"/>
              <a:ea typeface="Times New Roman"/>
            </a:endParaRPr>
          </a:p>
        </p:txBody>
      </p:sp>
      <p:cxnSp>
        <p:nvCxnSpPr>
          <p:cNvPr id="506" name="Line 1873"/>
          <p:cNvCxnSpPr>
            <a:cxnSpLocks noChangeShapeType="1"/>
          </p:cNvCxnSpPr>
          <p:nvPr/>
        </p:nvCxnSpPr>
        <p:spPr bwMode="auto">
          <a:xfrm>
            <a:off x="4644008" y="2328049"/>
            <a:ext cx="0" cy="2422214"/>
          </a:xfrm>
          <a:prstGeom prst="line">
            <a:avLst/>
          </a:prstGeom>
          <a:noFill/>
          <a:ln w="19050">
            <a:solidFill>
              <a:schemeClr val="accent6">
                <a:lumMod val="50000"/>
              </a:schemeClr>
            </a:solidFill>
            <a:round/>
            <a:headEnd/>
            <a:tailEnd/>
          </a:ln>
          <a:extLst>
            <a:ext uri="{909E8E84-426E-40DD-AFC4-6F175D3DCCD1}">
              <a14:hiddenFill xmlns:a14="http://schemas.microsoft.com/office/drawing/2010/main">
                <a:noFill/>
              </a14:hiddenFill>
            </a:ext>
          </a:extLst>
        </p:spPr>
      </p:cxnSp>
      <p:sp>
        <p:nvSpPr>
          <p:cNvPr id="4" name="Footer Placeholder 3"/>
          <p:cNvSpPr>
            <a:spLocks noGrp="1"/>
          </p:cNvSpPr>
          <p:nvPr>
            <p:ph type="ftr" sz="quarter" idx="11"/>
          </p:nvPr>
        </p:nvSpPr>
        <p:spPr/>
        <p:txBody>
          <a:bodyPr/>
          <a:lstStyle/>
          <a:p>
            <a:r>
              <a:rPr lang="sv-SE" smtClean="0"/>
              <a:t>MCC092 Integrated Circuit Design</a:t>
            </a:r>
            <a:endParaRPr lang="sv-SE"/>
          </a:p>
        </p:txBody>
      </p:sp>
    </p:spTree>
    <p:extLst>
      <p:ext uri="{BB962C8B-B14F-4D97-AF65-F5344CB8AC3E}">
        <p14:creationId xmlns:p14="http://schemas.microsoft.com/office/powerpoint/2010/main" val="3606151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Outline</a:t>
            </a:r>
          </a:p>
        </p:txBody>
      </p:sp>
      <p:sp>
        <p:nvSpPr>
          <p:cNvPr id="3" name="Content Placeholder 2"/>
          <p:cNvSpPr>
            <a:spLocks noGrp="1"/>
          </p:cNvSpPr>
          <p:nvPr>
            <p:ph idx="1"/>
          </p:nvPr>
        </p:nvSpPr>
        <p:spPr/>
        <p:txBody>
          <a:bodyPr>
            <a:noAutofit/>
          </a:bodyPr>
          <a:lstStyle/>
          <a:p>
            <a:r>
              <a:rPr lang="sv-SE" sz="2000" dirty="0" err="1"/>
              <a:t>Interactive</a:t>
            </a:r>
            <a:r>
              <a:rPr lang="sv-SE" sz="2000" dirty="0"/>
              <a:t> lecture where we play around designing adders in Excel</a:t>
            </a:r>
          </a:p>
          <a:p>
            <a:r>
              <a:rPr lang="sv-SE" sz="2000" dirty="0"/>
              <a:t>Why Excel? </a:t>
            </a:r>
          </a:p>
          <a:p>
            <a:pPr lvl="1"/>
            <a:r>
              <a:rPr lang="sv-SE" sz="1600" dirty="0"/>
              <a:t>Cell based like standard-cell design</a:t>
            </a:r>
          </a:p>
          <a:p>
            <a:pPr lvl="1"/>
            <a:r>
              <a:rPr lang="sv-SE" sz="1600" dirty="0"/>
              <a:t>Excel logic functions can be used to validate adder functionality</a:t>
            </a:r>
          </a:p>
          <a:p>
            <a:pPr lvl="1"/>
            <a:r>
              <a:rPr lang="sv-SE" sz="1600" dirty="0"/>
              <a:t>Unit delay model can be used to illustrate propagation delay</a:t>
            </a:r>
          </a:p>
          <a:p>
            <a:r>
              <a:rPr lang="sv-SE" sz="2000" dirty="0"/>
              <a:t>Types of adders</a:t>
            </a:r>
          </a:p>
          <a:p>
            <a:pPr lvl="1"/>
            <a:r>
              <a:rPr lang="sv-SE" sz="1600" dirty="0"/>
              <a:t>Ripple-carry adder</a:t>
            </a:r>
          </a:p>
          <a:p>
            <a:pPr lvl="1"/>
            <a:r>
              <a:rPr lang="sv-SE" sz="1600" dirty="0"/>
              <a:t>Carry generate and propagate prefix setup logic to improve speed</a:t>
            </a:r>
          </a:p>
          <a:p>
            <a:pPr lvl="1"/>
            <a:r>
              <a:rPr lang="sv-SE" sz="1600" dirty="0"/>
              <a:t>Carry-skip adders</a:t>
            </a:r>
          </a:p>
          <a:p>
            <a:pPr lvl="1"/>
            <a:r>
              <a:rPr lang="sv-SE" sz="1600" dirty="0"/>
              <a:t>Carry-lookahead adders</a:t>
            </a:r>
          </a:p>
          <a:p>
            <a:pPr lvl="1"/>
            <a:r>
              <a:rPr lang="sv-SE" sz="1600" dirty="0"/>
              <a:t>Prefix tree adders, like Sklansky adders, Ladner-Fischer, Brent-Kung adders</a:t>
            </a:r>
          </a:p>
        </p:txBody>
      </p:sp>
      <p:sp>
        <p:nvSpPr>
          <p:cNvPr id="4" name="Date Placeholder 3"/>
          <p:cNvSpPr>
            <a:spLocks noGrp="1"/>
          </p:cNvSpPr>
          <p:nvPr>
            <p:ph type="dt" sz="half" idx="10"/>
          </p:nvPr>
        </p:nvSpPr>
        <p:spPr/>
        <p:txBody>
          <a:bodyPr/>
          <a:lstStyle/>
          <a:p>
            <a:r>
              <a:rPr lang="sv-SE" smtClean="0"/>
              <a:t>2018</a:t>
            </a:r>
            <a:endParaRPr lang="sv-SE"/>
          </a:p>
        </p:txBody>
      </p:sp>
      <p:sp>
        <p:nvSpPr>
          <p:cNvPr id="5" name="Footer Placeholder 4"/>
          <p:cNvSpPr>
            <a:spLocks noGrp="1"/>
          </p:cNvSpPr>
          <p:nvPr>
            <p:ph type="ftr" sz="quarter" idx="11"/>
          </p:nvPr>
        </p:nvSpPr>
        <p:spPr/>
        <p:txBody>
          <a:bodyPr/>
          <a:lstStyle/>
          <a:p>
            <a:r>
              <a:rPr lang="sv-SE"/>
              <a:t>MCC092 Integrated Circuit Design</a:t>
            </a:r>
          </a:p>
        </p:txBody>
      </p:sp>
      <p:sp>
        <p:nvSpPr>
          <p:cNvPr id="6" name="Slide Number Placeholder 5"/>
          <p:cNvSpPr>
            <a:spLocks noGrp="1"/>
          </p:cNvSpPr>
          <p:nvPr>
            <p:ph type="sldNum" sz="quarter" idx="12"/>
          </p:nvPr>
        </p:nvSpPr>
        <p:spPr/>
        <p:txBody>
          <a:bodyPr/>
          <a:lstStyle/>
          <a:p>
            <a:fld id="{112B585A-C521-441E-B402-A9F7912DA359}" type="slidenum">
              <a:rPr lang="sv-SE" smtClean="0"/>
              <a:t>4</a:t>
            </a:fld>
            <a:endParaRPr lang="sv-SE"/>
          </a:p>
        </p:txBody>
      </p:sp>
    </p:spTree>
    <p:extLst>
      <p:ext uri="{BB962C8B-B14F-4D97-AF65-F5344CB8AC3E}">
        <p14:creationId xmlns:p14="http://schemas.microsoft.com/office/powerpoint/2010/main" val="49190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Datapath adder word slice</a:t>
            </a:r>
          </a:p>
        </p:txBody>
      </p:sp>
      <p:pic>
        <p:nvPicPr>
          <p:cNvPr id="3" name="Picture 2"/>
          <p:cNvPicPr>
            <a:picLocks noChangeAspect="1"/>
          </p:cNvPicPr>
          <p:nvPr/>
        </p:nvPicPr>
        <p:blipFill>
          <a:blip r:embed="rId4"/>
          <a:stretch>
            <a:fillRect/>
          </a:stretch>
        </p:blipFill>
        <p:spPr>
          <a:xfrm>
            <a:off x="1106605" y="1301570"/>
            <a:ext cx="6930789" cy="4822201"/>
          </a:xfrm>
          <a:prstGeom prst="rect">
            <a:avLst/>
          </a:prstGeom>
        </p:spPr>
      </p:pic>
      <p:sp>
        <p:nvSpPr>
          <p:cNvPr id="11" name="Rectangle 10"/>
          <p:cNvSpPr/>
          <p:nvPr/>
        </p:nvSpPr>
        <p:spPr>
          <a:xfrm>
            <a:off x="2059846" y="2918217"/>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p:txBody>
      </p:sp>
      <p:sp>
        <p:nvSpPr>
          <p:cNvPr id="12" name="Rectangle 11"/>
          <p:cNvSpPr/>
          <p:nvPr/>
        </p:nvSpPr>
        <p:spPr>
          <a:xfrm>
            <a:off x="2059845" y="3206809"/>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6</a:t>
            </a:r>
          </a:p>
        </p:txBody>
      </p:sp>
      <p:sp>
        <p:nvSpPr>
          <p:cNvPr id="13" name="Rectangle 12"/>
          <p:cNvSpPr/>
          <p:nvPr/>
        </p:nvSpPr>
        <p:spPr>
          <a:xfrm>
            <a:off x="2059845" y="3498649"/>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5</a:t>
            </a:r>
          </a:p>
        </p:txBody>
      </p:sp>
      <p:sp>
        <p:nvSpPr>
          <p:cNvPr id="14" name="Rectangle 13"/>
          <p:cNvSpPr/>
          <p:nvPr/>
        </p:nvSpPr>
        <p:spPr>
          <a:xfrm>
            <a:off x="2059846" y="3796969"/>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4</a:t>
            </a:r>
          </a:p>
        </p:txBody>
      </p:sp>
      <p:sp>
        <p:nvSpPr>
          <p:cNvPr id="15" name="Rectangle 14"/>
          <p:cNvSpPr/>
          <p:nvPr/>
        </p:nvSpPr>
        <p:spPr>
          <a:xfrm>
            <a:off x="2059845" y="4092057"/>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3</a:t>
            </a:r>
          </a:p>
        </p:txBody>
      </p:sp>
      <p:sp>
        <p:nvSpPr>
          <p:cNvPr id="16" name="Rectangle 15"/>
          <p:cNvSpPr/>
          <p:nvPr/>
        </p:nvSpPr>
        <p:spPr>
          <a:xfrm>
            <a:off x="2059846" y="4390377"/>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2</a:t>
            </a:r>
          </a:p>
        </p:txBody>
      </p:sp>
      <p:sp>
        <p:nvSpPr>
          <p:cNvPr id="17" name="Rectangle 16"/>
          <p:cNvSpPr/>
          <p:nvPr/>
        </p:nvSpPr>
        <p:spPr>
          <a:xfrm>
            <a:off x="2059846" y="4691945"/>
            <a:ext cx="5265000" cy="29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3138"/>
            <a:r>
              <a:rPr lang="sv-SE" sz="1200" b="1" dirty="0">
                <a:solidFill>
                  <a:schemeClr val="tx1"/>
                </a:solidFill>
              </a:rPr>
              <a:t>Bitslice 1</a:t>
            </a:r>
          </a:p>
        </p:txBody>
      </p:sp>
      <p:sp>
        <p:nvSpPr>
          <p:cNvPr id="20" name="Rectangle 19"/>
          <p:cNvSpPr/>
          <p:nvPr/>
        </p:nvSpPr>
        <p:spPr>
          <a:xfrm>
            <a:off x="6811803" y="2636197"/>
            <a:ext cx="270000" cy="2645887"/>
          </a:xfrm>
          <a:prstGeom prst="rect">
            <a:avLst/>
          </a:prstGeom>
          <a:solidFill>
            <a:srgbClr val="9DC3E6">
              <a:alpha val="69804"/>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b="1" dirty="0">
                <a:solidFill>
                  <a:schemeClr val="tx1"/>
                </a:solidFill>
              </a:rPr>
              <a:t>Adder word slice</a:t>
            </a:r>
          </a:p>
        </p:txBody>
      </p:sp>
      <p:sp>
        <p:nvSpPr>
          <p:cNvPr id="24" name="Date Placeholder 23"/>
          <p:cNvSpPr>
            <a:spLocks noGrp="1"/>
          </p:cNvSpPr>
          <p:nvPr>
            <p:ph type="dt" sz="half" idx="10"/>
          </p:nvPr>
        </p:nvSpPr>
        <p:spPr/>
        <p:txBody>
          <a:bodyPr/>
          <a:lstStyle/>
          <a:p>
            <a:r>
              <a:rPr lang="sv-SE" smtClean="0"/>
              <a:t>2018</a:t>
            </a:r>
            <a:endParaRPr lang="sv-SE"/>
          </a:p>
        </p:txBody>
      </p:sp>
      <p:sp>
        <p:nvSpPr>
          <p:cNvPr id="25" name="Footer Placeholder 24"/>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893ED080-0040-4566-BC10-FD5AA08BFE1D}" type="slidenum">
              <a:rPr lang="sv-SE" smtClean="0"/>
              <a:t>5</a:t>
            </a:fld>
            <a:endParaRPr lang="sv-SE" dirty="0"/>
          </a:p>
        </p:txBody>
      </p:sp>
      <p:sp>
        <p:nvSpPr>
          <p:cNvPr id="18" name="Rektangel 17">
            <a:extLst>
              <a:ext uri="{FF2B5EF4-FFF2-40B4-BE49-F238E27FC236}">
                <a16:creationId xmlns:a16="http://schemas.microsoft.com/office/drawing/2014/main" xmlns="" id="{17AA3C3A-03C5-42C9-BEEC-DB316F444B42}"/>
              </a:ext>
            </a:extLst>
          </p:cNvPr>
          <p:cNvSpPr/>
          <p:nvPr/>
        </p:nvSpPr>
        <p:spPr>
          <a:xfrm>
            <a:off x="1093981" y="5737040"/>
            <a:ext cx="4451988" cy="369332"/>
          </a:xfrm>
          <a:prstGeom prst="rect">
            <a:avLst/>
          </a:prstGeom>
          <a:solidFill>
            <a:schemeClr val="bg1"/>
          </a:solidFill>
        </p:spPr>
        <p:txBody>
          <a:bodyPr wrap="none">
            <a:spAutoFit/>
          </a:bodyPr>
          <a:lstStyle/>
          <a:p>
            <a:r>
              <a:rPr lang="sv-SE" dirty="0"/>
              <a:t>MIPS </a:t>
            </a:r>
            <a:r>
              <a:rPr lang="sv-SE" dirty="0" err="1"/>
              <a:t>datapath</a:t>
            </a:r>
            <a:r>
              <a:rPr lang="sv-SE" dirty="0"/>
              <a:t> layout </a:t>
            </a:r>
            <a:r>
              <a:rPr lang="sv-SE" dirty="0" err="1"/>
              <a:t>with</a:t>
            </a:r>
            <a:r>
              <a:rPr lang="sv-SE" dirty="0"/>
              <a:t> </a:t>
            </a:r>
            <a:r>
              <a:rPr lang="sv-SE" dirty="0" err="1"/>
              <a:t>adder</a:t>
            </a:r>
            <a:r>
              <a:rPr lang="sv-SE" dirty="0"/>
              <a:t> ”</a:t>
            </a:r>
            <a:r>
              <a:rPr lang="sv-SE" dirty="0" err="1"/>
              <a:t>word</a:t>
            </a:r>
            <a:r>
              <a:rPr lang="sv-SE" dirty="0"/>
              <a:t> slice”</a:t>
            </a:r>
          </a:p>
        </p:txBody>
      </p:sp>
    </p:spTree>
    <p:custDataLst>
      <p:tags r:id="rId1"/>
    </p:custDataLst>
    <p:extLst>
      <p:ext uri="{BB962C8B-B14F-4D97-AF65-F5344CB8AC3E}">
        <p14:creationId xmlns:p14="http://schemas.microsoft.com/office/powerpoint/2010/main" val="197871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Iterative logic arrays</a:t>
            </a:r>
            <a:r>
              <a:rPr lang="sv-SE"/>
              <a:t>: FULL </a:t>
            </a:r>
            <a:r>
              <a:rPr lang="sv-SE" dirty="0"/>
              <a:t>ADDER</a:t>
            </a:r>
          </a:p>
        </p:txBody>
      </p:sp>
      <p:sp>
        <p:nvSpPr>
          <p:cNvPr id="3" name="Date Placeholder 2"/>
          <p:cNvSpPr>
            <a:spLocks noGrp="1"/>
          </p:cNvSpPr>
          <p:nvPr>
            <p:ph type="dt" sz="half" idx="10"/>
          </p:nvPr>
        </p:nvSpPr>
        <p:spPr/>
        <p:txBody>
          <a:bodyPr/>
          <a:lstStyle/>
          <a:p>
            <a:r>
              <a:rPr lang="sv-SE" smtClean="0"/>
              <a:t>2018</a:t>
            </a:r>
            <a:endParaRPr lang="sv-SE" dirty="0"/>
          </a:p>
        </p:txBody>
      </p:sp>
      <p:sp>
        <p:nvSpPr>
          <p:cNvPr id="4" name="Footer Placeholder 3"/>
          <p:cNvSpPr>
            <a:spLocks noGrp="1"/>
          </p:cNvSpPr>
          <p:nvPr>
            <p:ph type="ftr" sz="quarter" idx="11"/>
          </p:nvPr>
        </p:nvSpPr>
        <p:spPr/>
        <p:txBody>
          <a:bodyPr/>
          <a:lstStyle/>
          <a:p>
            <a:r>
              <a:rPr lang="sv-SE"/>
              <a:t>MCC092 Integrated Circuit Design</a:t>
            </a:r>
            <a:endParaRPr lang="sv-SE" dirty="0"/>
          </a:p>
        </p:txBody>
      </p:sp>
      <p:sp>
        <p:nvSpPr>
          <p:cNvPr id="9" name="Slide Number Placeholder 8"/>
          <p:cNvSpPr>
            <a:spLocks noGrp="1"/>
          </p:cNvSpPr>
          <p:nvPr>
            <p:ph type="sldNum" sz="quarter" idx="12"/>
          </p:nvPr>
        </p:nvSpPr>
        <p:spPr/>
        <p:txBody>
          <a:bodyPr/>
          <a:lstStyle/>
          <a:p>
            <a:fld id="{893ED080-0040-4566-BC10-FD5AA08BFE1D}" type="slidenum">
              <a:rPr lang="sv-SE" smtClean="0"/>
              <a:t>6</a:t>
            </a:fld>
            <a:endParaRPr lang="sv-SE" dirty="0"/>
          </a:p>
        </p:txBody>
      </p:sp>
      <p:grpSp>
        <p:nvGrpSpPr>
          <p:cNvPr id="70" name="Group 69"/>
          <p:cNvGrpSpPr/>
          <p:nvPr/>
        </p:nvGrpSpPr>
        <p:grpSpPr>
          <a:xfrm>
            <a:off x="660991" y="1268760"/>
            <a:ext cx="4167199" cy="1906093"/>
            <a:chOff x="660991" y="1268760"/>
            <a:chExt cx="4167199" cy="1906093"/>
          </a:xfrm>
        </p:grpSpPr>
        <p:grpSp>
          <p:nvGrpSpPr>
            <p:cNvPr id="192" name="Group 191"/>
            <p:cNvGrpSpPr/>
            <p:nvPr/>
          </p:nvGrpSpPr>
          <p:grpSpPr>
            <a:xfrm>
              <a:off x="2555776" y="1330764"/>
              <a:ext cx="2272414" cy="1844089"/>
              <a:chOff x="1952681" y="1837243"/>
              <a:chExt cx="2272414" cy="1844089"/>
            </a:xfrm>
          </p:grpSpPr>
          <p:cxnSp>
            <p:nvCxnSpPr>
              <p:cNvPr id="193" name="Straight Connector 192"/>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4" name="Group 193"/>
              <p:cNvGrpSpPr/>
              <p:nvPr/>
            </p:nvGrpSpPr>
            <p:grpSpPr>
              <a:xfrm>
                <a:off x="3016455" y="2154755"/>
                <a:ext cx="203202" cy="472017"/>
                <a:chOff x="4552408" y="2154754"/>
                <a:chExt cx="220136" cy="472017"/>
              </a:xfrm>
            </p:grpSpPr>
            <p:cxnSp>
              <p:nvCxnSpPr>
                <p:cNvPr id="202" name="Straight Connector 20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95" name="Straight Connector 194"/>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FA</a:t>
                </a:r>
                <a:endParaRPr lang="sv-SE" dirty="0">
                  <a:solidFill>
                    <a:schemeClr val="tx1"/>
                  </a:solidFill>
                </a:endParaRPr>
              </a:p>
            </p:txBody>
          </p:sp>
          <p:sp>
            <p:nvSpPr>
              <p:cNvPr id="197" name="Rectangle 196"/>
              <p:cNvSpPr/>
              <p:nvPr/>
            </p:nvSpPr>
            <p:spPr>
              <a:xfrm>
                <a:off x="2818988" y="1837243"/>
                <a:ext cx="387222" cy="369332"/>
              </a:xfrm>
              <a:prstGeom prst="rect">
                <a:avLst/>
              </a:prstGeom>
            </p:spPr>
            <p:txBody>
              <a:bodyPr wrap="square">
                <a:spAutoFit/>
              </a:bodyPr>
              <a:lstStyle/>
              <a:p>
                <a:pPr algn="ctr"/>
                <a:r>
                  <a:rPr lang="sv-SE" dirty="0"/>
                  <a:t>a</a:t>
                </a:r>
                <a:r>
                  <a:rPr lang="sv-SE" baseline="-25000" dirty="0"/>
                  <a:t>0</a:t>
                </a:r>
                <a:endParaRPr lang="sv-SE" dirty="0">
                  <a:solidFill>
                    <a:schemeClr val="tx1"/>
                  </a:solidFill>
                </a:endParaRPr>
              </a:p>
            </p:txBody>
          </p:sp>
          <p:sp>
            <p:nvSpPr>
              <p:cNvPr id="198" name="Rectangle 197"/>
              <p:cNvSpPr/>
              <p:nvPr/>
            </p:nvSpPr>
            <p:spPr>
              <a:xfrm>
                <a:off x="3054852" y="1837243"/>
                <a:ext cx="387222" cy="369332"/>
              </a:xfrm>
              <a:prstGeom prst="rect">
                <a:avLst/>
              </a:prstGeom>
            </p:spPr>
            <p:txBody>
              <a:bodyPr wrap="square">
                <a:spAutoFit/>
              </a:bodyPr>
              <a:lstStyle/>
              <a:p>
                <a:pPr algn="ctr"/>
                <a:r>
                  <a:rPr lang="sv-SE" dirty="0"/>
                  <a:t>b</a:t>
                </a:r>
                <a:r>
                  <a:rPr lang="sv-SE" baseline="-25000" dirty="0"/>
                  <a:t>0</a:t>
                </a:r>
                <a:endParaRPr lang="sv-SE" dirty="0">
                  <a:solidFill>
                    <a:schemeClr val="tx1"/>
                  </a:solidFill>
                </a:endParaRPr>
              </a:p>
            </p:txBody>
          </p:sp>
          <p:sp>
            <p:nvSpPr>
              <p:cNvPr id="199" name="Rectangle 198"/>
              <p:cNvSpPr/>
              <p:nvPr/>
            </p:nvSpPr>
            <p:spPr>
              <a:xfrm>
                <a:off x="3716339" y="2626773"/>
                <a:ext cx="508756" cy="369332"/>
              </a:xfrm>
              <a:prstGeom prst="rect">
                <a:avLst/>
              </a:prstGeom>
            </p:spPr>
            <p:txBody>
              <a:bodyPr wrap="square">
                <a:spAutoFit/>
              </a:bodyPr>
              <a:lstStyle/>
              <a:p>
                <a:pPr algn="ctr"/>
                <a:r>
                  <a:rPr lang="sv-SE" dirty="0"/>
                  <a:t>c</a:t>
                </a:r>
                <a:r>
                  <a:rPr lang="sv-SE" baseline="-25000" dirty="0"/>
                  <a:t>in</a:t>
                </a:r>
                <a:endParaRPr lang="sv-SE" dirty="0">
                  <a:solidFill>
                    <a:schemeClr val="tx1"/>
                  </a:solidFill>
                </a:endParaRPr>
              </a:p>
            </p:txBody>
          </p:sp>
          <p:sp>
            <p:nvSpPr>
              <p:cNvPr id="200" name="Rectangle 199"/>
              <p:cNvSpPr/>
              <p:nvPr/>
            </p:nvSpPr>
            <p:spPr>
              <a:xfrm>
                <a:off x="1952681" y="2613564"/>
                <a:ext cx="576545" cy="369332"/>
              </a:xfrm>
              <a:prstGeom prst="rect">
                <a:avLst/>
              </a:prstGeom>
            </p:spPr>
            <p:txBody>
              <a:bodyPr wrap="square">
                <a:spAutoFit/>
              </a:bodyPr>
              <a:lstStyle/>
              <a:p>
                <a:pPr algn="ctr"/>
                <a:r>
                  <a:rPr lang="sv-SE" dirty="0"/>
                  <a:t>c</a:t>
                </a:r>
                <a:r>
                  <a:rPr lang="sv-SE" baseline="-25000" dirty="0"/>
                  <a:t>out</a:t>
                </a:r>
                <a:endParaRPr lang="sv-SE" dirty="0">
                  <a:solidFill>
                    <a:schemeClr val="tx1"/>
                  </a:solidFill>
                </a:endParaRPr>
              </a:p>
            </p:txBody>
          </p:sp>
          <p:sp>
            <p:nvSpPr>
              <p:cNvPr id="201" name="Rectangle 200"/>
              <p:cNvSpPr/>
              <p:nvPr/>
            </p:nvSpPr>
            <p:spPr>
              <a:xfrm>
                <a:off x="2736000" y="3312000"/>
                <a:ext cx="783079" cy="369332"/>
              </a:xfrm>
              <a:prstGeom prst="rect">
                <a:avLst/>
              </a:prstGeom>
            </p:spPr>
            <p:txBody>
              <a:bodyPr wrap="square">
                <a:spAutoFit/>
              </a:bodyPr>
              <a:lstStyle/>
              <a:p>
                <a:pPr algn="ctr"/>
                <a:r>
                  <a:rPr lang="sv-SE" dirty="0"/>
                  <a:t>Sum</a:t>
                </a:r>
                <a:r>
                  <a:rPr lang="sv-SE" baseline="-25000" dirty="0"/>
                  <a:t>0</a:t>
                </a:r>
                <a:endParaRPr lang="sv-SE" dirty="0"/>
              </a:p>
            </p:txBody>
          </p:sp>
        </p:grpSp>
        <p:sp>
          <p:nvSpPr>
            <p:cNvPr id="204" name="Rectangle 203"/>
            <p:cNvSpPr/>
            <p:nvPr/>
          </p:nvSpPr>
          <p:spPr>
            <a:xfrm>
              <a:off x="660991" y="1268760"/>
              <a:ext cx="2561255" cy="646331"/>
            </a:xfrm>
            <a:prstGeom prst="rect">
              <a:avLst/>
            </a:prstGeom>
            <a:solidFill>
              <a:schemeClr val="bg1"/>
            </a:solidFill>
          </p:spPr>
          <p:txBody>
            <a:bodyPr wrap="square" lIns="36000" rIns="36000">
              <a:spAutoFit/>
            </a:bodyPr>
            <a:lstStyle/>
            <a:p>
              <a:r>
                <a:rPr lang="sv-SE" dirty="0"/>
                <a:t>Design adder by using 8 instances of bit adder cell</a:t>
              </a:r>
              <a:endParaRPr lang="sv-SE" dirty="0">
                <a:solidFill>
                  <a:schemeClr val="tx1"/>
                </a:solidFill>
              </a:endParaRPr>
            </a:p>
          </p:txBody>
        </p:sp>
      </p:grpSp>
      <p:grpSp>
        <p:nvGrpSpPr>
          <p:cNvPr id="65" name="Group 64"/>
          <p:cNvGrpSpPr/>
          <p:nvPr/>
        </p:nvGrpSpPr>
        <p:grpSpPr>
          <a:xfrm>
            <a:off x="5864578" y="1772816"/>
            <a:ext cx="2602354" cy="1108620"/>
            <a:chOff x="5642054" y="1547687"/>
            <a:chExt cx="2602354" cy="1108620"/>
          </a:xfrm>
        </p:grpSpPr>
        <p:cxnSp>
          <p:nvCxnSpPr>
            <p:cNvPr id="344" name="Straight Connector 343"/>
            <p:cNvCxnSpPr/>
            <p:nvPr/>
          </p:nvCxnSpPr>
          <p:spPr>
            <a:xfrm>
              <a:off x="5642054" y="2656307"/>
              <a:ext cx="251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a:off x="5894008" y="2037750"/>
              <a:ext cx="200797" cy="6185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6105587" y="2037750"/>
              <a:ext cx="7319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H="1">
              <a:off x="7776000" y="2037750"/>
              <a:ext cx="200797" cy="6185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6840000" y="2037750"/>
              <a:ext cx="200797" cy="6185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7992454" y="2037750"/>
              <a:ext cx="251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7038000" y="2656307"/>
              <a:ext cx="7319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5842057" y="2347028"/>
              <a:ext cx="219991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994457" y="1700808"/>
              <a:ext cx="1889543" cy="726612"/>
              <a:chOff x="5994457" y="1700808"/>
              <a:chExt cx="1889543" cy="726612"/>
            </a:xfrm>
          </p:grpSpPr>
          <p:cxnSp>
            <p:nvCxnSpPr>
              <p:cNvPr id="352" name="Straight Connector 351"/>
              <p:cNvCxnSpPr/>
              <p:nvPr/>
            </p:nvCxnSpPr>
            <p:spPr>
              <a:xfrm flipV="1">
                <a:off x="5994457" y="1700808"/>
                <a:ext cx="0" cy="7266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7884000" y="1700808"/>
                <a:ext cx="0" cy="7266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54" name="Straight Connector 353"/>
            <p:cNvCxnSpPr/>
            <p:nvPr/>
          </p:nvCxnSpPr>
          <p:spPr>
            <a:xfrm>
              <a:off x="5994456" y="1881651"/>
              <a:ext cx="1890000" cy="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5" name="Rectangle 354"/>
            <p:cNvSpPr/>
            <p:nvPr/>
          </p:nvSpPr>
          <p:spPr>
            <a:xfrm>
              <a:off x="6030025" y="1547687"/>
              <a:ext cx="1818407" cy="369332"/>
            </a:xfrm>
            <a:prstGeom prst="rect">
              <a:avLst/>
            </a:prstGeom>
          </p:spPr>
          <p:txBody>
            <a:bodyPr wrap="square">
              <a:spAutoFit/>
            </a:bodyPr>
            <a:lstStyle/>
            <a:p>
              <a:pPr algn="ctr"/>
              <a:r>
                <a:rPr lang="sv-SE" dirty="0"/>
                <a:t>CLK cycle time T</a:t>
              </a:r>
              <a:endParaRPr lang="sv-SE" dirty="0">
                <a:solidFill>
                  <a:schemeClr val="tx1"/>
                </a:solidFill>
              </a:endParaRPr>
            </a:p>
          </p:txBody>
        </p:sp>
      </p:grpSp>
      <p:cxnSp>
        <p:nvCxnSpPr>
          <p:cNvPr id="367" name="Straight Connector 366"/>
          <p:cNvCxnSpPr/>
          <p:nvPr/>
        </p:nvCxnSpPr>
        <p:spPr>
          <a:xfrm flipH="1">
            <a:off x="6120000" y="2262522"/>
            <a:ext cx="200797" cy="618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H="1">
            <a:off x="7992000" y="2262521"/>
            <a:ext cx="200797" cy="618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046693" y="3789890"/>
            <a:ext cx="6893743" cy="1080120"/>
            <a:chOff x="1288702" y="3542136"/>
            <a:chExt cx="6893743" cy="1327024"/>
          </a:xfrm>
          <a:solidFill>
            <a:schemeClr val="bg1"/>
          </a:solidFill>
        </p:grpSpPr>
        <p:cxnSp>
          <p:nvCxnSpPr>
            <p:cNvPr id="213" name="Straight Connector 212"/>
            <p:cNvCxnSpPr/>
            <p:nvPr/>
          </p:nvCxnSpPr>
          <p:spPr>
            <a:xfrm>
              <a:off x="6300000"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5973686"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241503"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6915189"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8182445"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7856131"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493860"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3167546"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435363"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4109049"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5376305"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5049991"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15016"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288702"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2555958"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2229644" y="3542136"/>
              <a:ext cx="0" cy="132702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7" name="Rectangle 216"/>
          <p:cNvSpPr/>
          <p:nvPr/>
        </p:nvSpPr>
        <p:spPr>
          <a:xfrm>
            <a:off x="872410" y="3430680"/>
            <a:ext cx="387222" cy="369332"/>
          </a:xfrm>
          <a:prstGeom prst="rect">
            <a:avLst/>
          </a:prstGeom>
          <a:solidFill>
            <a:schemeClr val="bg1"/>
          </a:solidFill>
        </p:spPr>
        <p:txBody>
          <a:bodyPr wrap="square">
            <a:spAutoFit/>
          </a:bodyPr>
          <a:lstStyle/>
          <a:p>
            <a:pPr algn="ctr"/>
            <a:r>
              <a:rPr lang="sv-SE" dirty="0"/>
              <a:t>a</a:t>
            </a:r>
            <a:r>
              <a:rPr lang="sv-SE" baseline="-25000" dirty="0"/>
              <a:t>7</a:t>
            </a:r>
            <a:endParaRPr lang="sv-SE" dirty="0">
              <a:solidFill>
                <a:schemeClr val="tx1"/>
              </a:solidFill>
            </a:endParaRPr>
          </a:p>
        </p:txBody>
      </p:sp>
      <p:sp>
        <p:nvSpPr>
          <p:cNvPr id="218" name="Rectangle 217"/>
          <p:cNvSpPr/>
          <p:nvPr/>
        </p:nvSpPr>
        <p:spPr>
          <a:xfrm>
            <a:off x="1187624" y="3430680"/>
            <a:ext cx="387222" cy="369332"/>
          </a:xfrm>
          <a:prstGeom prst="rect">
            <a:avLst/>
          </a:prstGeom>
          <a:solidFill>
            <a:schemeClr val="bg1"/>
          </a:solidFill>
        </p:spPr>
        <p:txBody>
          <a:bodyPr wrap="square">
            <a:spAutoFit/>
          </a:bodyPr>
          <a:lstStyle/>
          <a:p>
            <a:pPr algn="ctr"/>
            <a:r>
              <a:rPr lang="sv-SE" dirty="0"/>
              <a:t>b</a:t>
            </a:r>
            <a:r>
              <a:rPr lang="sv-SE" baseline="-25000" dirty="0"/>
              <a:t>7</a:t>
            </a:r>
            <a:endParaRPr lang="sv-SE" dirty="0">
              <a:solidFill>
                <a:schemeClr val="tx1"/>
              </a:solidFill>
            </a:endParaRPr>
          </a:p>
        </p:txBody>
      </p:sp>
      <p:sp>
        <p:nvSpPr>
          <p:cNvPr id="219" name="Rectangle 218"/>
          <p:cNvSpPr/>
          <p:nvPr/>
        </p:nvSpPr>
        <p:spPr>
          <a:xfrm>
            <a:off x="1808513" y="3430680"/>
            <a:ext cx="387223" cy="369332"/>
          </a:xfrm>
          <a:prstGeom prst="rect">
            <a:avLst/>
          </a:prstGeom>
          <a:solidFill>
            <a:schemeClr val="bg1"/>
          </a:solidFill>
        </p:spPr>
        <p:txBody>
          <a:bodyPr wrap="square">
            <a:spAutoFit/>
          </a:bodyPr>
          <a:lstStyle/>
          <a:p>
            <a:pPr algn="ctr"/>
            <a:r>
              <a:rPr lang="sv-SE" dirty="0"/>
              <a:t>a</a:t>
            </a:r>
            <a:r>
              <a:rPr lang="sv-SE" baseline="-25000" dirty="0"/>
              <a:t>6</a:t>
            </a:r>
            <a:endParaRPr lang="sv-SE" dirty="0">
              <a:solidFill>
                <a:schemeClr val="tx1"/>
              </a:solidFill>
            </a:endParaRPr>
          </a:p>
        </p:txBody>
      </p:sp>
      <p:sp>
        <p:nvSpPr>
          <p:cNvPr id="220" name="Rectangle 219"/>
          <p:cNvSpPr/>
          <p:nvPr/>
        </p:nvSpPr>
        <p:spPr>
          <a:xfrm>
            <a:off x="2123728" y="3430680"/>
            <a:ext cx="387223" cy="369332"/>
          </a:xfrm>
          <a:prstGeom prst="rect">
            <a:avLst/>
          </a:prstGeom>
          <a:solidFill>
            <a:schemeClr val="bg1"/>
          </a:solidFill>
        </p:spPr>
        <p:txBody>
          <a:bodyPr wrap="square">
            <a:spAutoFit/>
          </a:bodyPr>
          <a:lstStyle/>
          <a:p>
            <a:pPr algn="ctr"/>
            <a:r>
              <a:rPr lang="sv-SE" dirty="0"/>
              <a:t>b</a:t>
            </a:r>
            <a:r>
              <a:rPr lang="sv-SE" baseline="-25000" dirty="0"/>
              <a:t>6</a:t>
            </a:r>
            <a:endParaRPr lang="sv-SE" dirty="0">
              <a:solidFill>
                <a:schemeClr val="tx1"/>
              </a:solidFill>
            </a:endParaRPr>
          </a:p>
        </p:txBody>
      </p:sp>
      <p:sp>
        <p:nvSpPr>
          <p:cNvPr id="221" name="Rectangle 220"/>
          <p:cNvSpPr/>
          <p:nvPr/>
        </p:nvSpPr>
        <p:spPr>
          <a:xfrm>
            <a:off x="2744617" y="3430680"/>
            <a:ext cx="387223" cy="369332"/>
          </a:xfrm>
          <a:prstGeom prst="rect">
            <a:avLst/>
          </a:prstGeom>
          <a:solidFill>
            <a:schemeClr val="bg1"/>
          </a:solidFill>
        </p:spPr>
        <p:txBody>
          <a:bodyPr wrap="square">
            <a:spAutoFit/>
          </a:bodyPr>
          <a:lstStyle/>
          <a:p>
            <a:pPr algn="ctr"/>
            <a:r>
              <a:rPr lang="sv-SE" dirty="0"/>
              <a:t>a</a:t>
            </a:r>
            <a:r>
              <a:rPr lang="sv-SE" baseline="-25000" dirty="0"/>
              <a:t>5</a:t>
            </a:r>
            <a:endParaRPr lang="sv-SE" dirty="0">
              <a:solidFill>
                <a:schemeClr val="tx1"/>
              </a:solidFill>
            </a:endParaRPr>
          </a:p>
        </p:txBody>
      </p:sp>
      <p:sp>
        <p:nvSpPr>
          <p:cNvPr id="222" name="Rectangle 221"/>
          <p:cNvSpPr/>
          <p:nvPr/>
        </p:nvSpPr>
        <p:spPr>
          <a:xfrm>
            <a:off x="3059832" y="3430680"/>
            <a:ext cx="387223" cy="369332"/>
          </a:xfrm>
          <a:prstGeom prst="rect">
            <a:avLst/>
          </a:prstGeom>
          <a:solidFill>
            <a:schemeClr val="bg1"/>
          </a:solidFill>
        </p:spPr>
        <p:txBody>
          <a:bodyPr wrap="square">
            <a:spAutoFit/>
          </a:bodyPr>
          <a:lstStyle/>
          <a:p>
            <a:pPr algn="ctr"/>
            <a:r>
              <a:rPr lang="sv-SE" dirty="0"/>
              <a:t>b</a:t>
            </a:r>
            <a:r>
              <a:rPr lang="sv-SE" baseline="-25000" dirty="0"/>
              <a:t>5</a:t>
            </a:r>
            <a:endParaRPr lang="sv-SE" dirty="0">
              <a:solidFill>
                <a:schemeClr val="tx1"/>
              </a:solidFill>
            </a:endParaRPr>
          </a:p>
        </p:txBody>
      </p:sp>
      <p:sp>
        <p:nvSpPr>
          <p:cNvPr id="223" name="Rectangle 222"/>
          <p:cNvSpPr/>
          <p:nvPr/>
        </p:nvSpPr>
        <p:spPr>
          <a:xfrm>
            <a:off x="3680722" y="3430680"/>
            <a:ext cx="387222" cy="369332"/>
          </a:xfrm>
          <a:prstGeom prst="rect">
            <a:avLst/>
          </a:prstGeom>
          <a:solidFill>
            <a:schemeClr val="bg1"/>
          </a:solidFill>
        </p:spPr>
        <p:txBody>
          <a:bodyPr wrap="square">
            <a:spAutoFit/>
          </a:bodyPr>
          <a:lstStyle/>
          <a:p>
            <a:pPr algn="ctr"/>
            <a:r>
              <a:rPr lang="sv-SE" dirty="0"/>
              <a:t>a</a:t>
            </a:r>
            <a:r>
              <a:rPr lang="sv-SE" baseline="-25000" dirty="0"/>
              <a:t>4</a:t>
            </a:r>
            <a:endParaRPr lang="sv-SE" dirty="0">
              <a:solidFill>
                <a:schemeClr val="tx1"/>
              </a:solidFill>
            </a:endParaRPr>
          </a:p>
        </p:txBody>
      </p:sp>
      <p:sp>
        <p:nvSpPr>
          <p:cNvPr id="224" name="Rectangle 223"/>
          <p:cNvSpPr/>
          <p:nvPr/>
        </p:nvSpPr>
        <p:spPr>
          <a:xfrm>
            <a:off x="3995936" y="3430680"/>
            <a:ext cx="387222" cy="369332"/>
          </a:xfrm>
          <a:prstGeom prst="rect">
            <a:avLst/>
          </a:prstGeom>
          <a:solidFill>
            <a:schemeClr val="bg1"/>
          </a:solidFill>
        </p:spPr>
        <p:txBody>
          <a:bodyPr wrap="square">
            <a:spAutoFit/>
          </a:bodyPr>
          <a:lstStyle/>
          <a:p>
            <a:pPr algn="ctr"/>
            <a:r>
              <a:rPr lang="sv-SE" dirty="0"/>
              <a:t>b</a:t>
            </a:r>
            <a:r>
              <a:rPr lang="sv-SE" baseline="-25000" dirty="0"/>
              <a:t>4</a:t>
            </a:r>
            <a:endParaRPr lang="sv-SE" dirty="0">
              <a:solidFill>
                <a:schemeClr val="tx1"/>
              </a:solidFill>
            </a:endParaRPr>
          </a:p>
        </p:txBody>
      </p:sp>
      <p:sp>
        <p:nvSpPr>
          <p:cNvPr id="225" name="Rectangle 224"/>
          <p:cNvSpPr/>
          <p:nvPr/>
        </p:nvSpPr>
        <p:spPr>
          <a:xfrm>
            <a:off x="4616825" y="3429850"/>
            <a:ext cx="387223" cy="369332"/>
          </a:xfrm>
          <a:prstGeom prst="rect">
            <a:avLst/>
          </a:prstGeom>
          <a:solidFill>
            <a:schemeClr val="bg1"/>
          </a:solidFill>
        </p:spPr>
        <p:txBody>
          <a:bodyPr wrap="square">
            <a:spAutoFit/>
          </a:bodyPr>
          <a:lstStyle/>
          <a:p>
            <a:pPr algn="ctr"/>
            <a:r>
              <a:rPr lang="sv-SE" dirty="0"/>
              <a:t>a</a:t>
            </a:r>
            <a:r>
              <a:rPr lang="sv-SE" baseline="-25000" dirty="0"/>
              <a:t>3</a:t>
            </a:r>
            <a:endParaRPr lang="sv-SE" dirty="0">
              <a:solidFill>
                <a:schemeClr val="tx1"/>
              </a:solidFill>
            </a:endParaRPr>
          </a:p>
        </p:txBody>
      </p:sp>
      <p:sp>
        <p:nvSpPr>
          <p:cNvPr id="226" name="Rectangle 225"/>
          <p:cNvSpPr/>
          <p:nvPr/>
        </p:nvSpPr>
        <p:spPr>
          <a:xfrm>
            <a:off x="4932040" y="3429850"/>
            <a:ext cx="387223" cy="369332"/>
          </a:xfrm>
          <a:prstGeom prst="rect">
            <a:avLst/>
          </a:prstGeom>
          <a:solidFill>
            <a:schemeClr val="bg1"/>
          </a:solidFill>
        </p:spPr>
        <p:txBody>
          <a:bodyPr wrap="square">
            <a:spAutoFit/>
          </a:bodyPr>
          <a:lstStyle/>
          <a:p>
            <a:pPr algn="ctr"/>
            <a:r>
              <a:rPr lang="sv-SE" dirty="0"/>
              <a:t>b</a:t>
            </a:r>
            <a:r>
              <a:rPr lang="sv-SE" baseline="-25000" dirty="0"/>
              <a:t>3</a:t>
            </a:r>
            <a:endParaRPr lang="sv-SE" dirty="0">
              <a:solidFill>
                <a:schemeClr val="tx1"/>
              </a:solidFill>
            </a:endParaRPr>
          </a:p>
        </p:txBody>
      </p:sp>
      <p:sp>
        <p:nvSpPr>
          <p:cNvPr id="227" name="Rectangle 226"/>
          <p:cNvSpPr/>
          <p:nvPr/>
        </p:nvSpPr>
        <p:spPr>
          <a:xfrm>
            <a:off x="5552929" y="3429850"/>
            <a:ext cx="387223" cy="369332"/>
          </a:xfrm>
          <a:prstGeom prst="rect">
            <a:avLst/>
          </a:prstGeom>
          <a:solidFill>
            <a:schemeClr val="bg1"/>
          </a:solidFill>
        </p:spPr>
        <p:txBody>
          <a:bodyPr wrap="square">
            <a:spAutoFit/>
          </a:bodyPr>
          <a:lstStyle/>
          <a:p>
            <a:pPr algn="ctr"/>
            <a:r>
              <a:rPr lang="sv-SE" dirty="0"/>
              <a:t>a</a:t>
            </a:r>
            <a:r>
              <a:rPr lang="sv-SE" baseline="-25000" dirty="0"/>
              <a:t>2</a:t>
            </a:r>
            <a:endParaRPr lang="sv-SE" dirty="0">
              <a:solidFill>
                <a:schemeClr val="tx1"/>
              </a:solidFill>
            </a:endParaRPr>
          </a:p>
        </p:txBody>
      </p:sp>
      <p:sp>
        <p:nvSpPr>
          <p:cNvPr id="228" name="Rectangle 227"/>
          <p:cNvSpPr/>
          <p:nvPr/>
        </p:nvSpPr>
        <p:spPr>
          <a:xfrm>
            <a:off x="5868144" y="3429850"/>
            <a:ext cx="387223" cy="369332"/>
          </a:xfrm>
          <a:prstGeom prst="rect">
            <a:avLst/>
          </a:prstGeom>
          <a:solidFill>
            <a:schemeClr val="bg1"/>
          </a:solidFill>
        </p:spPr>
        <p:txBody>
          <a:bodyPr wrap="square">
            <a:spAutoFit/>
          </a:bodyPr>
          <a:lstStyle/>
          <a:p>
            <a:pPr algn="ctr"/>
            <a:r>
              <a:rPr lang="sv-SE" dirty="0"/>
              <a:t>b</a:t>
            </a:r>
            <a:r>
              <a:rPr lang="sv-SE" baseline="-25000" dirty="0"/>
              <a:t>2</a:t>
            </a:r>
            <a:endParaRPr lang="sv-SE" dirty="0">
              <a:solidFill>
                <a:schemeClr val="tx1"/>
              </a:solidFill>
            </a:endParaRPr>
          </a:p>
        </p:txBody>
      </p:sp>
      <p:sp>
        <p:nvSpPr>
          <p:cNvPr id="229" name="Rectangle 228"/>
          <p:cNvSpPr/>
          <p:nvPr/>
        </p:nvSpPr>
        <p:spPr>
          <a:xfrm>
            <a:off x="6489033" y="3429856"/>
            <a:ext cx="387223" cy="369332"/>
          </a:xfrm>
          <a:prstGeom prst="rect">
            <a:avLst/>
          </a:prstGeom>
          <a:solidFill>
            <a:schemeClr val="bg1"/>
          </a:solidFill>
        </p:spPr>
        <p:txBody>
          <a:bodyPr wrap="square">
            <a:spAutoFit/>
          </a:bodyPr>
          <a:lstStyle/>
          <a:p>
            <a:pPr algn="ctr"/>
            <a:r>
              <a:rPr lang="sv-SE" dirty="0"/>
              <a:t>a</a:t>
            </a:r>
            <a:r>
              <a:rPr lang="sv-SE" baseline="-25000" dirty="0"/>
              <a:t>1</a:t>
            </a:r>
            <a:endParaRPr lang="sv-SE" dirty="0">
              <a:solidFill>
                <a:schemeClr val="tx1"/>
              </a:solidFill>
            </a:endParaRPr>
          </a:p>
        </p:txBody>
      </p:sp>
      <p:sp>
        <p:nvSpPr>
          <p:cNvPr id="230" name="Rectangle 229"/>
          <p:cNvSpPr/>
          <p:nvPr/>
        </p:nvSpPr>
        <p:spPr>
          <a:xfrm>
            <a:off x="6804248" y="3429856"/>
            <a:ext cx="387223" cy="369332"/>
          </a:xfrm>
          <a:prstGeom prst="rect">
            <a:avLst/>
          </a:prstGeom>
          <a:solidFill>
            <a:schemeClr val="bg1"/>
          </a:solidFill>
        </p:spPr>
        <p:txBody>
          <a:bodyPr wrap="square">
            <a:spAutoFit/>
          </a:bodyPr>
          <a:lstStyle/>
          <a:p>
            <a:pPr algn="ctr"/>
            <a:r>
              <a:rPr lang="sv-SE" dirty="0"/>
              <a:t>b</a:t>
            </a:r>
            <a:r>
              <a:rPr lang="sv-SE" baseline="-25000" dirty="0"/>
              <a:t>1</a:t>
            </a:r>
            <a:endParaRPr lang="sv-SE" dirty="0">
              <a:solidFill>
                <a:schemeClr val="tx1"/>
              </a:solidFill>
            </a:endParaRPr>
          </a:p>
        </p:txBody>
      </p:sp>
      <p:sp>
        <p:nvSpPr>
          <p:cNvPr id="231" name="Rectangle 230"/>
          <p:cNvSpPr/>
          <p:nvPr/>
        </p:nvSpPr>
        <p:spPr>
          <a:xfrm>
            <a:off x="7425138" y="3429856"/>
            <a:ext cx="387222" cy="369332"/>
          </a:xfrm>
          <a:prstGeom prst="rect">
            <a:avLst/>
          </a:prstGeom>
          <a:solidFill>
            <a:schemeClr val="bg1"/>
          </a:solidFill>
        </p:spPr>
        <p:txBody>
          <a:bodyPr wrap="square">
            <a:spAutoFit/>
          </a:bodyPr>
          <a:lstStyle/>
          <a:p>
            <a:pPr algn="ctr"/>
            <a:r>
              <a:rPr lang="sv-SE" dirty="0"/>
              <a:t>a</a:t>
            </a:r>
            <a:r>
              <a:rPr lang="sv-SE" baseline="-25000" dirty="0"/>
              <a:t>0</a:t>
            </a:r>
            <a:endParaRPr lang="sv-SE" dirty="0">
              <a:solidFill>
                <a:schemeClr val="tx1"/>
              </a:solidFill>
            </a:endParaRPr>
          </a:p>
        </p:txBody>
      </p:sp>
      <p:sp>
        <p:nvSpPr>
          <p:cNvPr id="232" name="Rectangle 231"/>
          <p:cNvSpPr/>
          <p:nvPr/>
        </p:nvSpPr>
        <p:spPr>
          <a:xfrm>
            <a:off x="7740352" y="3429856"/>
            <a:ext cx="387222" cy="369332"/>
          </a:xfrm>
          <a:prstGeom prst="rect">
            <a:avLst/>
          </a:prstGeom>
          <a:solidFill>
            <a:schemeClr val="bg1"/>
          </a:solidFill>
        </p:spPr>
        <p:txBody>
          <a:bodyPr wrap="square">
            <a:spAutoFit/>
          </a:bodyPr>
          <a:lstStyle/>
          <a:p>
            <a:pPr algn="ctr"/>
            <a:r>
              <a:rPr lang="sv-SE" dirty="0"/>
              <a:t>b</a:t>
            </a:r>
            <a:r>
              <a:rPr lang="sv-SE" baseline="-25000" dirty="0"/>
              <a:t>0</a:t>
            </a:r>
            <a:endParaRPr lang="sv-SE" dirty="0">
              <a:solidFill>
                <a:schemeClr val="tx1"/>
              </a:solidFill>
            </a:endParaRPr>
          </a:p>
        </p:txBody>
      </p:sp>
      <p:grpSp>
        <p:nvGrpSpPr>
          <p:cNvPr id="413" name="Group 412"/>
          <p:cNvGrpSpPr/>
          <p:nvPr/>
        </p:nvGrpSpPr>
        <p:grpSpPr>
          <a:xfrm>
            <a:off x="4621506" y="5472000"/>
            <a:ext cx="3480727" cy="371002"/>
            <a:chOff x="3509818" y="5472000"/>
            <a:chExt cx="3770788" cy="371002"/>
          </a:xfrm>
        </p:grpSpPr>
        <p:sp>
          <p:nvSpPr>
            <p:cNvPr id="414" name="Rectangle 413"/>
            <p:cNvSpPr/>
            <p:nvPr/>
          </p:nvSpPr>
          <p:spPr>
            <a:xfrm>
              <a:off x="6446711" y="5473670"/>
              <a:ext cx="833895" cy="369332"/>
            </a:xfrm>
            <a:prstGeom prst="rect">
              <a:avLst/>
            </a:prstGeom>
          </p:spPr>
          <p:txBody>
            <a:bodyPr wrap="square">
              <a:spAutoFit/>
            </a:bodyPr>
            <a:lstStyle/>
            <a:p>
              <a:pPr algn="ctr"/>
              <a:r>
                <a:rPr lang="sv-SE" dirty="0"/>
                <a:t>Sum</a:t>
              </a:r>
              <a:r>
                <a:rPr lang="sv-SE" baseline="-25000" dirty="0"/>
                <a:t>0</a:t>
              </a:r>
              <a:endParaRPr lang="sv-SE" dirty="0"/>
            </a:p>
          </p:txBody>
        </p:sp>
        <p:sp>
          <p:nvSpPr>
            <p:cNvPr id="415" name="Rectangle 414"/>
            <p:cNvSpPr/>
            <p:nvPr/>
          </p:nvSpPr>
          <p:spPr>
            <a:xfrm>
              <a:off x="5544515" y="5472000"/>
              <a:ext cx="744188" cy="369332"/>
            </a:xfrm>
            <a:prstGeom prst="rect">
              <a:avLst/>
            </a:prstGeom>
          </p:spPr>
          <p:txBody>
            <a:bodyPr wrap="square">
              <a:spAutoFit/>
            </a:bodyPr>
            <a:lstStyle/>
            <a:p>
              <a:pPr algn="ctr"/>
              <a:r>
                <a:rPr lang="sv-SE" dirty="0"/>
                <a:t>Sum</a:t>
              </a:r>
              <a:r>
                <a:rPr lang="sv-SE" baseline="-25000" dirty="0"/>
                <a:t>1</a:t>
              </a:r>
              <a:endParaRPr lang="sv-SE" dirty="0"/>
            </a:p>
          </p:txBody>
        </p:sp>
        <p:sp>
          <p:nvSpPr>
            <p:cNvPr id="416" name="Rectangle 415"/>
            <p:cNvSpPr/>
            <p:nvPr/>
          </p:nvSpPr>
          <p:spPr>
            <a:xfrm>
              <a:off x="4513388" y="5472000"/>
              <a:ext cx="761317" cy="369332"/>
            </a:xfrm>
            <a:prstGeom prst="rect">
              <a:avLst/>
            </a:prstGeom>
          </p:spPr>
          <p:txBody>
            <a:bodyPr wrap="square">
              <a:spAutoFit/>
            </a:bodyPr>
            <a:lstStyle/>
            <a:p>
              <a:pPr algn="ctr"/>
              <a:r>
                <a:rPr lang="sv-SE" dirty="0"/>
                <a:t>Sum</a:t>
              </a:r>
              <a:r>
                <a:rPr lang="sv-SE" baseline="-25000" dirty="0"/>
                <a:t>2</a:t>
              </a:r>
              <a:endParaRPr lang="sv-SE" dirty="0"/>
            </a:p>
          </p:txBody>
        </p:sp>
        <p:sp>
          <p:nvSpPr>
            <p:cNvPr id="417" name="Rectangle 416"/>
            <p:cNvSpPr/>
            <p:nvPr/>
          </p:nvSpPr>
          <p:spPr>
            <a:xfrm>
              <a:off x="3509818" y="5472000"/>
              <a:ext cx="741102" cy="369332"/>
            </a:xfrm>
            <a:prstGeom prst="rect">
              <a:avLst/>
            </a:prstGeom>
          </p:spPr>
          <p:txBody>
            <a:bodyPr wrap="square">
              <a:spAutoFit/>
            </a:bodyPr>
            <a:lstStyle/>
            <a:p>
              <a:pPr algn="ctr"/>
              <a:r>
                <a:rPr lang="sv-SE" dirty="0"/>
                <a:t>Sum</a:t>
              </a:r>
              <a:r>
                <a:rPr lang="sv-SE" baseline="-25000" dirty="0"/>
                <a:t>3</a:t>
              </a:r>
              <a:endParaRPr lang="sv-SE" dirty="0"/>
            </a:p>
          </p:txBody>
        </p:sp>
      </p:grpSp>
      <p:cxnSp>
        <p:nvCxnSpPr>
          <p:cNvPr id="419" name="Straight Connector 418"/>
          <p:cNvCxnSpPr/>
          <p:nvPr/>
        </p:nvCxnSpPr>
        <p:spPr>
          <a:xfrm rot="5400000">
            <a:off x="7552053" y="531066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7078252" y="4974163"/>
            <a:ext cx="1423122" cy="71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22" name="Rectangle 421"/>
          <p:cNvSpPr/>
          <p:nvPr/>
        </p:nvSpPr>
        <p:spPr>
          <a:xfrm>
            <a:off x="7547738" y="472016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a:t>
            </a:r>
          </a:p>
        </p:txBody>
      </p:sp>
      <p:sp>
        <p:nvSpPr>
          <p:cNvPr id="427" name="Rectangle 426"/>
          <p:cNvSpPr/>
          <p:nvPr/>
        </p:nvSpPr>
        <p:spPr>
          <a:xfrm>
            <a:off x="8506994" y="4869160"/>
            <a:ext cx="529502" cy="369332"/>
          </a:xfrm>
          <a:prstGeom prst="rect">
            <a:avLst/>
          </a:prstGeom>
        </p:spPr>
        <p:txBody>
          <a:bodyPr wrap="square">
            <a:spAutoFit/>
          </a:bodyPr>
          <a:lstStyle/>
          <a:p>
            <a:pPr algn="ctr"/>
            <a:r>
              <a:rPr lang="sv-SE" dirty="0"/>
              <a:t>c</a:t>
            </a:r>
            <a:r>
              <a:rPr lang="sv-SE" baseline="-25000" dirty="0"/>
              <a:t>in</a:t>
            </a:r>
            <a:endParaRPr lang="sv-SE" dirty="0">
              <a:solidFill>
                <a:schemeClr val="tx1"/>
              </a:solidFill>
            </a:endParaRPr>
          </a:p>
        </p:txBody>
      </p:sp>
      <p:cxnSp>
        <p:nvCxnSpPr>
          <p:cNvPr id="429" name="Straight Connector 428"/>
          <p:cNvCxnSpPr/>
          <p:nvPr/>
        </p:nvCxnSpPr>
        <p:spPr>
          <a:xfrm rot="5400000">
            <a:off x="6615949" y="5310669"/>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6182469" y="4974163"/>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32" name="Rectangle 431"/>
          <p:cNvSpPr/>
          <p:nvPr/>
        </p:nvSpPr>
        <p:spPr>
          <a:xfrm>
            <a:off x="6611634" y="4720162"/>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a:t>
            </a:r>
          </a:p>
        </p:txBody>
      </p:sp>
      <p:sp>
        <p:nvSpPr>
          <p:cNvPr id="437" name="Rectangle 436"/>
          <p:cNvSpPr/>
          <p:nvPr/>
        </p:nvSpPr>
        <p:spPr>
          <a:xfrm>
            <a:off x="-11714" y="5418524"/>
            <a:ext cx="549603" cy="369332"/>
          </a:xfrm>
          <a:prstGeom prst="rect">
            <a:avLst/>
          </a:prstGeom>
        </p:spPr>
        <p:txBody>
          <a:bodyPr wrap="square">
            <a:spAutoFit/>
          </a:bodyPr>
          <a:lstStyle/>
          <a:p>
            <a:pPr algn="ctr"/>
            <a:r>
              <a:rPr lang="sv-SE" dirty="0"/>
              <a:t>c</a:t>
            </a:r>
            <a:r>
              <a:rPr lang="sv-SE" baseline="-25000" dirty="0"/>
              <a:t>out</a:t>
            </a:r>
            <a:endParaRPr lang="sv-SE" dirty="0">
              <a:solidFill>
                <a:schemeClr val="tx1"/>
              </a:solidFill>
            </a:endParaRPr>
          </a:p>
        </p:txBody>
      </p:sp>
      <p:cxnSp>
        <p:nvCxnSpPr>
          <p:cNvPr id="439" name="Straight Connector 438"/>
          <p:cNvCxnSpPr/>
          <p:nvPr/>
        </p:nvCxnSpPr>
        <p:spPr>
          <a:xfrm rot="5400000">
            <a:off x="5679845" y="53106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5246365" y="4974157"/>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42" name="Rectangle 441"/>
          <p:cNvSpPr/>
          <p:nvPr/>
        </p:nvSpPr>
        <p:spPr>
          <a:xfrm>
            <a:off x="5675530"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a:t>
            </a:r>
          </a:p>
        </p:txBody>
      </p:sp>
      <p:cxnSp>
        <p:nvCxnSpPr>
          <p:cNvPr id="448" name="Straight Connector 447"/>
          <p:cNvCxnSpPr/>
          <p:nvPr/>
        </p:nvCxnSpPr>
        <p:spPr>
          <a:xfrm rot="5400000">
            <a:off x="4743741" y="53106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4310261" y="4974157"/>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51" name="Rectangle 450"/>
          <p:cNvSpPr/>
          <p:nvPr/>
        </p:nvSpPr>
        <p:spPr>
          <a:xfrm>
            <a:off x="4739426" y="472015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a:t>
            </a:r>
          </a:p>
        </p:txBody>
      </p:sp>
      <p:grpSp>
        <p:nvGrpSpPr>
          <p:cNvPr id="456" name="Group 455"/>
          <p:cNvGrpSpPr/>
          <p:nvPr/>
        </p:nvGrpSpPr>
        <p:grpSpPr>
          <a:xfrm>
            <a:off x="7211346" y="4876800"/>
            <a:ext cx="888960" cy="964532"/>
            <a:chOff x="6146800" y="4876800"/>
            <a:chExt cx="963039" cy="964532"/>
          </a:xfrm>
        </p:grpSpPr>
        <p:sp>
          <p:nvSpPr>
            <p:cNvPr id="457" name="Rectangle 456"/>
            <p:cNvSpPr/>
            <p:nvPr/>
          </p:nvSpPr>
          <p:spPr>
            <a:xfrm>
              <a:off x="6278033" y="5472000"/>
              <a:ext cx="831806" cy="369332"/>
            </a:xfrm>
            <a:prstGeom prst="rect">
              <a:avLst/>
            </a:prstGeom>
          </p:spPr>
          <p:txBody>
            <a:bodyPr wrap="square">
              <a:spAutoFit/>
            </a:bodyPr>
            <a:lstStyle/>
            <a:p>
              <a:pPr algn="ctr"/>
              <a:r>
                <a:rPr lang="sv-SE" dirty="0">
                  <a:solidFill>
                    <a:srgbClr val="00B050"/>
                  </a:solidFill>
                </a:rPr>
                <a:t>Sum</a:t>
              </a:r>
              <a:r>
                <a:rPr lang="sv-SE" baseline="-25000" dirty="0">
                  <a:solidFill>
                    <a:srgbClr val="00B050"/>
                  </a:solidFill>
                </a:rPr>
                <a:t>0</a:t>
              </a:r>
              <a:endParaRPr lang="sv-SE" dirty="0">
                <a:solidFill>
                  <a:srgbClr val="00B050"/>
                </a:solidFill>
              </a:endParaRPr>
            </a:p>
          </p:txBody>
        </p:sp>
        <p:sp>
          <p:nvSpPr>
            <p:cNvPr id="458" name="Left Arrow 457"/>
            <p:cNvSpPr/>
            <p:nvPr/>
          </p:nvSpPr>
          <p:spPr>
            <a:xfrm>
              <a:off x="6146800"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59" name="Group 458"/>
          <p:cNvGrpSpPr/>
          <p:nvPr/>
        </p:nvGrpSpPr>
        <p:grpSpPr>
          <a:xfrm>
            <a:off x="6257410" y="4876800"/>
            <a:ext cx="929227" cy="964532"/>
            <a:chOff x="4893198" y="4876800"/>
            <a:chExt cx="1006659" cy="964532"/>
          </a:xfrm>
        </p:grpSpPr>
        <p:sp>
          <p:nvSpPr>
            <p:cNvPr id="460" name="Rectangle 459"/>
            <p:cNvSpPr/>
            <p:nvPr/>
          </p:nvSpPr>
          <p:spPr>
            <a:xfrm>
              <a:off x="5155665" y="5472000"/>
              <a:ext cx="744192" cy="369332"/>
            </a:xfrm>
            <a:prstGeom prst="rect">
              <a:avLst/>
            </a:prstGeom>
          </p:spPr>
          <p:txBody>
            <a:bodyPr wrap="square">
              <a:spAutoFit/>
            </a:bodyPr>
            <a:lstStyle/>
            <a:p>
              <a:pPr algn="ctr"/>
              <a:r>
                <a:rPr lang="sv-SE" dirty="0">
                  <a:solidFill>
                    <a:srgbClr val="00B050"/>
                  </a:solidFill>
                </a:rPr>
                <a:t>Sum</a:t>
              </a:r>
              <a:r>
                <a:rPr lang="sv-SE" baseline="-25000" dirty="0">
                  <a:solidFill>
                    <a:srgbClr val="00B050"/>
                  </a:solidFill>
                </a:rPr>
                <a:t>1</a:t>
              </a:r>
              <a:endParaRPr lang="sv-SE" dirty="0">
                <a:solidFill>
                  <a:srgbClr val="00B050"/>
                </a:solidFill>
              </a:endParaRPr>
            </a:p>
          </p:txBody>
        </p:sp>
        <p:sp>
          <p:nvSpPr>
            <p:cNvPr id="461" name="Left Arrow 460"/>
            <p:cNvSpPr/>
            <p:nvPr/>
          </p:nvSpPr>
          <p:spPr>
            <a:xfrm>
              <a:off x="4893198"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2" name="Group 461"/>
          <p:cNvGrpSpPr/>
          <p:nvPr/>
        </p:nvGrpSpPr>
        <p:grpSpPr>
          <a:xfrm>
            <a:off x="5305600" y="4876800"/>
            <a:ext cx="945158" cy="964532"/>
            <a:chOff x="3595770" y="4876800"/>
            <a:chExt cx="1023922" cy="964532"/>
          </a:xfrm>
        </p:grpSpPr>
        <p:sp>
          <p:nvSpPr>
            <p:cNvPr id="463" name="Rectangle 462"/>
            <p:cNvSpPr/>
            <p:nvPr/>
          </p:nvSpPr>
          <p:spPr>
            <a:xfrm>
              <a:off x="3858237" y="5472000"/>
              <a:ext cx="761455" cy="369332"/>
            </a:xfrm>
            <a:prstGeom prst="rect">
              <a:avLst/>
            </a:prstGeom>
          </p:spPr>
          <p:txBody>
            <a:bodyPr wrap="square">
              <a:spAutoFit/>
            </a:bodyPr>
            <a:lstStyle/>
            <a:p>
              <a:pPr algn="ctr"/>
              <a:r>
                <a:rPr lang="sv-SE" dirty="0">
                  <a:solidFill>
                    <a:srgbClr val="00B050"/>
                  </a:solidFill>
                </a:rPr>
                <a:t>Sum</a:t>
              </a:r>
              <a:r>
                <a:rPr lang="sv-SE" baseline="-25000" dirty="0">
                  <a:solidFill>
                    <a:srgbClr val="00B050"/>
                  </a:solidFill>
                </a:rPr>
                <a:t>2</a:t>
              </a:r>
              <a:endParaRPr lang="sv-SE" dirty="0">
                <a:solidFill>
                  <a:srgbClr val="00B050"/>
                </a:solidFill>
              </a:endParaRPr>
            </a:p>
          </p:txBody>
        </p:sp>
        <p:sp>
          <p:nvSpPr>
            <p:cNvPr id="464" name="Left Arrow 463"/>
            <p:cNvSpPr/>
            <p:nvPr/>
          </p:nvSpPr>
          <p:spPr>
            <a:xfrm>
              <a:off x="3595770"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5" name="Group 464"/>
          <p:cNvGrpSpPr/>
          <p:nvPr/>
        </p:nvGrpSpPr>
        <p:grpSpPr>
          <a:xfrm>
            <a:off x="4401185" y="4876800"/>
            <a:ext cx="904414" cy="964532"/>
            <a:chOff x="2415283" y="4876800"/>
            <a:chExt cx="979782" cy="964532"/>
          </a:xfrm>
        </p:grpSpPr>
        <p:sp>
          <p:nvSpPr>
            <p:cNvPr id="466" name="Rectangle 465"/>
            <p:cNvSpPr/>
            <p:nvPr/>
          </p:nvSpPr>
          <p:spPr>
            <a:xfrm>
              <a:off x="2653963" y="5472000"/>
              <a:ext cx="741102" cy="369332"/>
            </a:xfrm>
            <a:prstGeom prst="rect">
              <a:avLst/>
            </a:prstGeom>
          </p:spPr>
          <p:txBody>
            <a:bodyPr wrap="square">
              <a:spAutoFit/>
            </a:bodyPr>
            <a:lstStyle/>
            <a:p>
              <a:pPr algn="ctr"/>
              <a:r>
                <a:rPr lang="sv-SE" dirty="0">
                  <a:solidFill>
                    <a:srgbClr val="00B050"/>
                  </a:solidFill>
                </a:rPr>
                <a:t>Sum</a:t>
              </a:r>
              <a:r>
                <a:rPr lang="sv-SE" baseline="-25000" dirty="0">
                  <a:solidFill>
                    <a:srgbClr val="00B050"/>
                  </a:solidFill>
                </a:rPr>
                <a:t>3</a:t>
              </a:r>
              <a:endParaRPr lang="sv-SE" dirty="0">
                <a:solidFill>
                  <a:srgbClr val="00B050"/>
                </a:solidFill>
              </a:endParaRPr>
            </a:p>
          </p:txBody>
        </p:sp>
        <p:sp>
          <p:nvSpPr>
            <p:cNvPr id="467" name="Left Arrow 466"/>
            <p:cNvSpPr/>
            <p:nvPr/>
          </p:nvSpPr>
          <p:spPr>
            <a:xfrm>
              <a:off x="2415283"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8" name="Group 467"/>
          <p:cNvGrpSpPr/>
          <p:nvPr/>
        </p:nvGrpSpPr>
        <p:grpSpPr>
          <a:xfrm>
            <a:off x="872793" y="5472000"/>
            <a:ext cx="3548402" cy="371002"/>
            <a:chOff x="3436504" y="5472000"/>
            <a:chExt cx="3844103" cy="371002"/>
          </a:xfrm>
        </p:grpSpPr>
        <p:sp>
          <p:nvSpPr>
            <p:cNvPr id="469" name="Rectangle 468"/>
            <p:cNvSpPr/>
            <p:nvPr/>
          </p:nvSpPr>
          <p:spPr>
            <a:xfrm>
              <a:off x="6527586" y="5473670"/>
              <a:ext cx="753021" cy="369332"/>
            </a:xfrm>
            <a:prstGeom prst="rect">
              <a:avLst/>
            </a:prstGeom>
          </p:spPr>
          <p:txBody>
            <a:bodyPr wrap="square">
              <a:spAutoFit/>
            </a:bodyPr>
            <a:lstStyle/>
            <a:p>
              <a:pPr algn="ctr"/>
              <a:r>
                <a:rPr lang="sv-SE" dirty="0"/>
                <a:t>Sum</a:t>
              </a:r>
              <a:r>
                <a:rPr lang="sv-SE" baseline="-25000" dirty="0"/>
                <a:t>4</a:t>
              </a:r>
              <a:endParaRPr lang="sv-SE" dirty="0"/>
            </a:p>
          </p:txBody>
        </p:sp>
        <p:sp>
          <p:nvSpPr>
            <p:cNvPr id="470" name="Rectangle 469"/>
            <p:cNvSpPr/>
            <p:nvPr/>
          </p:nvSpPr>
          <p:spPr>
            <a:xfrm>
              <a:off x="5508943" y="5472000"/>
              <a:ext cx="779761" cy="369332"/>
            </a:xfrm>
            <a:prstGeom prst="rect">
              <a:avLst/>
            </a:prstGeom>
          </p:spPr>
          <p:txBody>
            <a:bodyPr wrap="square">
              <a:spAutoFit/>
            </a:bodyPr>
            <a:lstStyle/>
            <a:p>
              <a:pPr algn="ctr"/>
              <a:r>
                <a:rPr lang="sv-SE" dirty="0"/>
                <a:t>Sum</a:t>
              </a:r>
              <a:r>
                <a:rPr lang="sv-SE" baseline="-25000" dirty="0"/>
                <a:t>5</a:t>
              </a:r>
              <a:endParaRPr lang="sv-SE" dirty="0"/>
            </a:p>
          </p:txBody>
        </p:sp>
        <p:sp>
          <p:nvSpPr>
            <p:cNvPr id="471" name="Rectangle 470"/>
            <p:cNvSpPr/>
            <p:nvPr/>
          </p:nvSpPr>
          <p:spPr>
            <a:xfrm>
              <a:off x="4494830" y="5472000"/>
              <a:ext cx="779873" cy="369332"/>
            </a:xfrm>
            <a:prstGeom prst="rect">
              <a:avLst/>
            </a:prstGeom>
          </p:spPr>
          <p:txBody>
            <a:bodyPr wrap="square">
              <a:spAutoFit/>
            </a:bodyPr>
            <a:lstStyle/>
            <a:p>
              <a:pPr algn="ctr"/>
              <a:r>
                <a:rPr lang="sv-SE" dirty="0"/>
                <a:t>Sum</a:t>
              </a:r>
              <a:r>
                <a:rPr lang="sv-SE" baseline="-25000" dirty="0"/>
                <a:t>6</a:t>
              </a:r>
              <a:endParaRPr lang="sv-SE" dirty="0"/>
            </a:p>
          </p:txBody>
        </p:sp>
        <p:sp>
          <p:nvSpPr>
            <p:cNvPr id="472" name="Rectangle 471"/>
            <p:cNvSpPr/>
            <p:nvPr/>
          </p:nvSpPr>
          <p:spPr>
            <a:xfrm>
              <a:off x="3436504" y="5472000"/>
              <a:ext cx="785199" cy="369332"/>
            </a:xfrm>
            <a:prstGeom prst="rect">
              <a:avLst/>
            </a:prstGeom>
          </p:spPr>
          <p:txBody>
            <a:bodyPr wrap="square">
              <a:spAutoFit/>
            </a:bodyPr>
            <a:lstStyle/>
            <a:p>
              <a:pPr algn="ctr"/>
              <a:r>
                <a:rPr lang="sv-SE" dirty="0"/>
                <a:t>Sum</a:t>
              </a:r>
              <a:r>
                <a:rPr lang="sv-SE" baseline="-25000" dirty="0"/>
                <a:t>7</a:t>
              </a:r>
              <a:endParaRPr lang="sv-SE" dirty="0"/>
            </a:p>
          </p:txBody>
        </p:sp>
      </p:grpSp>
      <p:cxnSp>
        <p:nvCxnSpPr>
          <p:cNvPr id="474" name="Straight Connector 473"/>
          <p:cNvCxnSpPr/>
          <p:nvPr/>
        </p:nvCxnSpPr>
        <p:spPr>
          <a:xfrm rot="5400000">
            <a:off x="3807637" y="531149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flipV="1">
            <a:off x="3325207" y="4974987"/>
            <a:ext cx="111181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77" name="Rectangle 476"/>
          <p:cNvSpPr/>
          <p:nvPr/>
        </p:nvSpPr>
        <p:spPr>
          <a:xfrm>
            <a:off x="3803322"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a:t>
            </a:r>
          </a:p>
        </p:txBody>
      </p:sp>
      <p:cxnSp>
        <p:nvCxnSpPr>
          <p:cNvPr id="483" name="Straight Connector 482"/>
          <p:cNvCxnSpPr/>
          <p:nvPr/>
        </p:nvCxnSpPr>
        <p:spPr>
          <a:xfrm rot="5400000">
            <a:off x="2871533" y="531149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2429423" y="4974987"/>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86" name="Rectangle 485"/>
          <p:cNvSpPr/>
          <p:nvPr/>
        </p:nvSpPr>
        <p:spPr>
          <a:xfrm>
            <a:off x="2867218"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a:t>
            </a:r>
          </a:p>
        </p:txBody>
      </p:sp>
      <p:cxnSp>
        <p:nvCxnSpPr>
          <p:cNvPr id="492" name="Straight Connector 491"/>
          <p:cNvCxnSpPr/>
          <p:nvPr/>
        </p:nvCxnSpPr>
        <p:spPr>
          <a:xfrm rot="5400000">
            <a:off x="1912771" y="531149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520866" y="4974987"/>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95" name="Rectangle 494"/>
          <p:cNvSpPr/>
          <p:nvPr/>
        </p:nvSpPr>
        <p:spPr>
          <a:xfrm>
            <a:off x="1908456"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a:t>
            </a:r>
          </a:p>
        </p:txBody>
      </p:sp>
      <p:cxnSp>
        <p:nvCxnSpPr>
          <p:cNvPr id="501" name="Straight Connector 500"/>
          <p:cNvCxnSpPr/>
          <p:nvPr/>
        </p:nvCxnSpPr>
        <p:spPr>
          <a:xfrm rot="5400000">
            <a:off x="976666" y="531149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a:off x="211490" y="4974987"/>
            <a:ext cx="162909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04" name="Rectangle 503"/>
          <p:cNvSpPr/>
          <p:nvPr/>
        </p:nvSpPr>
        <p:spPr>
          <a:xfrm>
            <a:off x="972351" y="4720986"/>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a:t>
            </a:r>
          </a:p>
        </p:txBody>
      </p:sp>
      <p:grpSp>
        <p:nvGrpSpPr>
          <p:cNvPr id="509" name="Group 508"/>
          <p:cNvGrpSpPr/>
          <p:nvPr/>
        </p:nvGrpSpPr>
        <p:grpSpPr>
          <a:xfrm>
            <a:off x="3465084" y="4878000"/>
            <a:ext cx="958511" cy="966202"/>
            <a:chOff x="6076141" y="4876800"/>
            <a:chExt cx="1038386" cy="966202"/>
          </a:xfrm>
        </p:grpSpPr>
        <p:sp>
          <p:nvSpPr>
            <p:cNvPr id="510" name="Rectangle 509"/>
            <p:cNvSpPr/>
            <p:nvPr/>
          </p:nvSpPr>
          <p:spPr>
            <a:xfrm>
              <a:off x="6358907" y="5473670"/>
              <a:ext cx="755620" cy="369332"/>
            </a:xfrm>
            <a:prstGeom prst="rect">
              <a:avLst/>
            </a:prstGeom>
          </p:spPr>
          <p:txBody>
            <a:bodyPr wrap="square">
              <a:spAutoFit/>
            </a:bodyPr>
            <a:lstStyle/>
            <a:p>
              <a:pPr algn="ctr"/>
              <a:r>
                <a:rPr lang="sv-SE" dirty="0">
                  <a:solidFill>
                    <a:srgbClr val="00B050"/>
                  </a:solidFill>
                </a:rPr>
                <a:t>Sum</a:t>
              </a:r>
              <a:r>
                <a:rPr lang="sv-SE" baseline="-25000" dirty="0">
                  <a:solidFill>
                    <a:srgbClr val="00B050"/>
                  </a:solidFill>
                </a:rPr>
                <a:t>4</a:t>
              </a:r>
              <a:endParaRPr lang="sv-SE" dirty="0">
                <a:solidFill>
                  <a:srgbClr val="00B050"/>
                </a:solidFill>
              </a:endParaRPr>
            </a:p>
          </p:txBody>
        </p:sp>
        <p:sp>
          <p:nvSpPr>
            <p:cNvPr id="511" name="Left Arrow 510"/>
            <p:cNvSpPr/>
            <p:nvPr/>
          </p:nvSpPr>
          <p:spPr>
            <a:xfrm>
              <a:off x="6076141"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2" name="Group 511"/>
          <p:cNvGrpSpPr/>
          <p:nvPr/>
        </p:nvGrpSpPr>
        <p:grpSpPr>
          <a:xfrm>
            <a:off x="2528979" y="4878000"/>
            <a:ext cx="976618" cy="964532"/>
            <a:chOff x="4841856" y="4876800"/>
            <a:chExt cx="1057999" cy="964532"/>
          </a:xfrm>
        </p:grpSpPr>
        <p:sp>
          <p:nvSpPr>
            <p:cNvPr id="513" name="Rectangle 512"/>
            <p:cNvSpPr/>
            <p:nvPr/>
          </p:nvSpPr>
          <p:spPr>
            <a:xfrm>
              <a:off x="5120093" y="5472000"/>
              <a:ext cx="779762" cy="369332"/>
            </a:xfrm>
            <a:prstGeom prst="rect">
              <a:avLst/>
            </a:prstGeom>
          </p:spPr>
          <p:txBody>
            <a:bodyPr wrap="square">
              <a:spAutoFit/>
            </a:bodyPr>
            <a:lstStyle/>
            <a:p>
              <a:pPr algn="ctr"/>
              <a:r>
                <a:rPr lang="sv-SE" dirty="0">
                  <a:solidFill>
                    <a:srgbClr val="00B050"/>
                  </a:solidFill>
                </a:rPr>
                <a:t>Sum</a:t>
              </a:r>
              <a:r>
                <a:rPr lang="sv-SE" baseline="-25000" dirty="0">
                  <a:solidFill>
                    <a:srgbClr val="00B050"/>
                  </a:solidFill>
                </a:rPr>
                <a:t>5</a:t>
              </a:r>
              <a:endParaRPr lang="sv-SE" dirty="0">
                <a:solidFill>
                  <a:srgbClr val="00B050"/>
                </a:solidFill>
              </a:endParaRPr>
            </a:p>
          </p:txBody>
        </p:sp>
        <p:sp>
          <p:nvSpPr>
            <p:cNvPr id="514" name="Left Arrow 513"/>
            <p:cNvSpPr/>
            <p:nvPr/>
          </p:nvSpPr>
          <p:spPr>
            <a:xfrm>
              <a:off x="4841856"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5" name="Group 514"/>
          <p:cNvGrpSpPr/>
          <p:nvPr/>
        </p:nvGrpSpPr>
        <p:grpSpPr>
          <a:xfrm>
            <a:off x="1592873" y="4878000"/>
            <a:ext cx="976846" cy="964532"/>
            <a:chOff x="3561441" y="4876800"/>
            <a:chExt cx="1058251" cy="964532"/>
          </a:xfrm>
        </p:grpSpPr>
        <p:sp>
          <p:nvSpPr>
            <p:cNvPr id="516" name="Rectangle 515"/>
            <p:cNvSpPr/>
            <p:nvPr/>
          </p:nvSpPr>
          <p:spPr>
            <a:xfrm>
              <a:off x="3839681" y="5472000"/>
              <a:ext cx="780011" cy="369332"/>
            </a:xfrm>
            <a:prstGeom prst="rect">
              <a:avLst/>
            </a:prstGeom>
          </p:spPr>
          <p:txBody>
            <a:bodyPr wrap="square">
              <a:spAutoFit/>
            </a:bodyPr>
            <a:lstStyle/>
            <a:p>
              <a:pPr algn="ctr"/>
              <a:r>
                <a:rPr lang="sv-SE" dirty="0">
                  <a:solidFill>
                    <a:srgbClr val="00B050"/>
                  </a:solidFill>
                </a:rPr>
                <a:t>Sum</a:t>
              </a:r>
              <a:r>
                <a:rPr lang="sv-SE" baseline="-25000" dirty="0">
                  <a:solidFill>
                    <a:srgbClr val="00B050"/>
                  </a:solidFill>
                </a:rPr>
                <a:t>6</a:t>
              </a:r>
              <a:endParaRPr lang="sv-SE" dirty="0">
                <a:solidFill>
                  <a:srgbClr val="00B050"/>
                </a:solidFill>
              </a:endParaRPr>
            </a:p>
          </p:txBody>
        </p:sp>
        <p:sp>
          <p:nvSpPr>
            <p:cNvPr id="517" name="Left Arrow 516"/>
            <p:cNvSpPr/>
            <p:nvPr/>
          </p:nvSpPr>
          <p:spPr>
            <a:xfrm>
              <a:off x="3561441"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8" name="Group 517"/>
          <p:cNvGrpSpPr/>
          <p:nvPr/>
        </p:nvGrpSpPr>
        <p:grpSpPr>
          <a:xfrm>
            <a:off x="630517" y="4878000"/>
            <a:ext cx="967076" cy="964532"/>
            <a:chOff x="2318184" y="4876800"/>
            <a:chExt cx="1047666" cy="964532"/>
          </a:xfrm>
        </p:grpSpPr>
        <p:sp>
          <p:nvSpPr>
            <p:cNvPr id="519" name="Rectangle 518"/>
            <p:cNvSpPr/>
            <p:nvPr/>
          </p:nvSpPr>
          <p:spPr>
            <a:xfrm>
              <a:off x="2580652" y="5472000"/>
              <a:ext cx="785198" cy="369332"/>
            </a:xfrm>
            <a:prstGeom prst="rect">
              <a:avLst/>
            </a:prstGeom>
          </p:spPr>
          <p:txBody>
            <a:bodyPr wrap="square">
              <a:spAutoFit/>
            </a:bodyPr>
            <a:lstStyle/>
            <a:p>
              <a:pPr algn="ctr"/>
              <a:r>
                <a:rPr lang="sv-SE" dirty="0">
                  <a:solidFill>
                    <a:srgbClr val="00B050"/>
                  </a:solidFill>
                </a:rPr>
                <a:t>Sum</a:t>
              </a:r>
              <a:r>
                <a:rPr lang="sv-SE" baseline="-25000" dirty="0">
                  <a:solidFill>
                    <a:srgbClr val="00B050"/>
                  </a:solidFill>
                </a:rPr>
                <a:t>7</a:t>
              </a:r>
              <a:endParaRPr lang="sv-SE" dirty="0">
                <a:solidFill>
                  <a:srgbClr val="00B050"/>
                </a:solidFill>
              </a:endParaRPr>
            </a:p>
          </p:txBody>
        </p:sp>
        <p:sp>
          <p:nvSpPr>
            <p:cNvPr id="520" name="Left Arrow 519"/>
            <p:cNvSpPr/>
            <p:nvPr/>
          </p:nvSpPr>
          <p:spPr>
            <a:xfrm>
              <a:off x="2318184"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21" name="Left Arrow 520"/>
          <p:cNvSpPr/>
          <p:nvPr/>
        </p:nvSpPr>
        <p:spPr>
          <a:xfrm>
            <a:off x="8102233" y="4886640"/>
            <a:ext cx="24227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2" name="Rectangle 521"/>
          <p:cNvSpPr/>
          <p:nvPr/>
        </p:nvSpPr>
        <p:spPr>
          <a:xfrm rot="5400000">
            <a:off x="4040526" y="1159793"/>
            <a:ext cx="792981" cy="7777879"/>
          </a:xfrm>
          <a:prstGeom prst="rect">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dirty="0">
                <a:solidFill>
                  <a:schemeClr val="tx1"/>
                </a:solidFill>
              </a:rPr>
              <a:t>Adder word slice</a:t>
            </a:r>
          </a:p>
        </p:txBody>
      </p:sp>
      <p:grpSp>
        <p:nvGrpSpPr>
          <p:cNvPr id="301" name="Group 300"/>
          <p:cNvGrpSpPr/>
          <p:nvPr/>
        </p:nvGrpSpPr>
        <p:grpSpPr>
          <a:xfrm>
            <a:off x="269504" y="3966483"/>
            <a:ext cx="8524983" cy="1243537"/>
            <a:chOff x="269504" y="3965633"/>
            <a:chExt cx="8524983" cy="1243537"/>
          </a:xfrm>
          <a:solidFill>
            <a:schemeClr val="bg1"/>
          </a:solidFill>
        </p:grpSpPr>
        <p:cxnSp>
          <p:nvCxnSpPr>
            <p:cNvPr id="302" name="Straight Connector 301"/>
            <p:cNvCxnSpPr/>
            <p:nvPr/>
          </p:nvCxnSpPr>
          <p:spPr>
            <a:xfrm>
              <a:off x="269504" y="4375118"/>
              <a:ext cx="8524983"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Rectangle 302"/>
            <p:cNvSpPr/>
            <p:nvPr/>
          </p:nvSpPr>
          <p:spPr>
            <a:xfrm>
              <a:off x="5895991"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04" name="Isosceles Triangle 303"/>
            <p:cNvSpPr/>
            <p:nvPr/>
          </p:nvSpPr>
          <p:spPr>
            <a:xfrm rot="16140000">
              <a:off x="6057991"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5" name="Rectangle 304"/>
            <p:cNvSpPr/>
            <p:nvPr/>
          </p:nvSpPr>
          <p:spPr>
            <a:xfrm>
              <a:off x="5571991"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06" name="Isosceles Triangle 305"/>
            <p:cNvSpPr/>
            <p:nvPr/>
          </p:nvSpPr>
          <p:spPr>
            <a:xfrm rot="16140000">
              <a:off x="5740520"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7" name="Rectangle 306"/>
            <p:cNvSpPr/>
            <p:nvPr/>
          </p:nvSpPr>
          <p:spPr>
            <a:xfrm>
              <a:off x="6837494"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08" name="Isosceles Triangle 307"/>
            <p:cNvSpPr/>
            <p:nvPr/>
          </p:nvSpPr>
          <p:spPr>
            <a:xfrm rot="16140000">
              <a:off x="6999494"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9" name="Rectangle 308"/>
            <p:cNvSpPr/>
            <p:nvPr/>
          </p:nvSpPr>
          <p:spPr>
            <a:xfrm>
              <a:off x="6513494"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10" name="Isosceles Triangle 309"/>
            <p:cNvSpPr/>
            <p:nvPr/>
          </p:nvSpPr>
          <p:spPr>
            <a:xfrm rot="16140000">
              <a:off x="6682023"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1" name="Rectangle 310"/>
            <p:cNvSpPr/>
            <p:nvPr/>
          </p:nvSpPr>
          <p:spPr>
            <a:xfrm>
              <a:off x="7778436"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12" name="Isosceles Triangle 311"/>
            <p:cNvSpPr/>
            <p:nvPr/>
          </p:nvSpPr>
          <p:spPr>
            <a:xfrm rot="16140000">
              <a:off x="7940436"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3" name="Rectangle 312"/>
            <p:cNvSpPr/>
            <p:nvPr/>
          </p:nvSpPr>
          <p:spPr>
            <a:xfrm>
              <a:off x="7454436"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14" name="Isosceles Triangle 313"/>
            <p:cNvSpPr/>
            <p:nvPr/>
          </p:nvSpPr>
          <p:spPr>
            <a:xfrm rot="16140000">
              <a:off x="7622965"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5" name="Rectangle 314"/>
            <p:cNvSpPr/>
            <p:nvPr/>
          </p:nvSpPr>
          <p:spPr>
            <a:xfrm>
              <a:off x="3089851"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dirty="0">
                  <a:solidFill>
                    <a:schemeClr val="tx1"/>
                  </a:solidFill>
                </a:rPr>
                <a:t>FF</a:t>
              </a:r>
            </a:p>
          </p:txBody>
        </p:sp>
        <p:sp>
          <p:nvSpPr>
            <p:cNvPr id="316" name="Isosceles Triangle 315"/>
            <p:cNvSpPr/>
            <p:nvPr/>
          </p:nvSpPr>
          <p:spPr>
            <a:xfrm rot="16140000">
              <a:off x="3251851"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7" name="Rectangle 316"/>
            <p:cNvSpPr/>
            <p:nvPr/>
          </p:nvSpPr>
          <p:spPr>
            <a:xfrm>
              <a:off x="2765851"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18" name="Isosceles Triangle 317"/>
            <p:cNvSpPr/>
            <p:nvPr/>
          </p:nvSpPr>
          <p:spPr>
            <a:xfrm rot="16140000">
              <a:off x="2934380"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9" name="Rectangle 318"/>
            <p:cNvSpPr/>
            <p:nvPr/>
          </p:nvSpPr>
          <p:spPr>
            <a:xfrm>
              <a:off x="4031354"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20" name="Isosceles Triangle 319"/>
            <p:cNvSpPr/>
            <p:nvPr/>
          </p:nvSpPr>
          <p:spPr>
            <a:xfrm rot="16140000">
              <a:off x="4193354"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1" name="Rectangle 320"/>
            <p:cNvSpPr/>
            <p:nvPr/>
          </p:nvSpPr>
          <p:spPr>
            <a:xfrm>
              <a:off x="3707354"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22" name="Isosceles Triangle 321"/>
            <p:cNvSpPr/>
            <p:nvPr/>
          </p:nvSpPr>
          <p:spPr>
            <a:xfrm rot="16140000">
              <a:off x="3875883"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3" name="Rectangle 322"/>
            <p:cNvSpPr/>
            <p:nvPr/>
          </p:nvSpPr>
          <p:spPr>
            <a:xfrm>
              <a:off x="4972296"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24" name="Isosceles Triangle 323"/>
            <p:cNvSpPr/>
            <p:nvPr/>
          </p:nvSpPr>
          <p:spPr>
            <a:xfrm rot="16140000">
              <a:off x="5134296"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5" name="Rectangle 324"/>
            <p:cNvSpPr/>
            <p:nvPr/>
          </p:nvSpPr>
          <p:spPr>
            <a:xfrm>
              <a:off x="4648296"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26" name="Isosceles Triangle 325"/>
            <p:cNvSpPr/>
            <p:nvPr/>
          </p:nvSpPr>
          <p:spPr>
            <a:xfrm rot="16140000">
              <a:off x="4816825"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7" name="Rectangle 326"/>
            <p:cNvSpPr/>
            <p:nvPr/>
          </p:nvSpPr>
          <p:spPr>
            <a:xfrm>
              <a:off x="1211007"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28" name="Isosceles Triangle 327"/>
            <p:cNvSpPr/>
            <p:nvPr/>
          </p:nvSpPr>
          <p:spPr>
            <a:xfrm rot="16140000">
              <a:off x="1373007"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9" name="Rectangle 328"/>
            <p:cNvSpPr/>
            <p:nvPr/>
          </p:nvSpPr>
          <p:spPr>
            <a:xfrm>
              <a:off x="887007"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30" name="Isosceles Triangle 329"/>
            <p:cNvSpPr/>
            <p:nvPr/>
          </p:nvSpPr>
          <p:spPr>
            <a:xfrm rot="16140000">
              <a:off x="1055536"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1" name="Rectangle 330"/>
            <p:cNvSpPr/>
            <p:nvPr/>
          </p:nvSpPr>
          <p:spPr>
            <a:xfrm>
              <a:off x="2151949" y="3981869"/>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32" name="Isosceles Triangle 331"/>
            <p:cNvSpPr/>
            <p:nvPr/>
          </p:nvSpPr>
          <p:spPr>
            <a:xfrm rot="16140000">
              <a:off x="2313949"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3" name="Rectangle 332"/>
            <p:cNvSpPr/>
            <p:nvPr/>
          </p:nvSpPr>
          <p:spPr>
            <a:xfrm>
              <a:off x="1827949" y="3981869"/>
              <a:ext cx="330609"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34" name="Isosceles Triangle 333"/>
            <p:cNvSpPr/>
            <p:nvPr/>
          </p:nvSpPr>
          <p:spPr>
            <a:xfrm rot="16140000">
              <a:off x="1996478" y="4319569"/>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5" name="Rectangle 334"/>
            <p:cNvSpPr/>
            <p:nvPr/>
          </p:nvSpPr>
          <p:spPr>
            <a:xfrm>
              <a:off x="8175000" y="3965633"/>
              <a:ext cx="619487" cy="369332"/>
            </a:xfrm>
            <a:prstGeom prst="rect">
              <a:avLst/>
            </a:prstGeom>
            <a:grpFill/>
          </p:spPr>
          <p:txBody>
            <a:bodyPr wrap="square">
              <a:spAutoFit/>
            </a:bodyPr>
            <a:lstStyle/>
            <a:p>
              <a:pPr algn="ctr"/>
              <a:r>
                <a:rPr lang="sv-SE" dirty="0"/>
                <a:t>CLK</a:t>
              </a:r>
              <a:endParaRPr lang="sv-SE" dirty="0">
                <a:solidFill>
                  <a:schemeClr val="tx1"/>
                </a:solidFill>
              </a:endParaRPr>
            </a:p>
          </p:txBody>
        </p:sp>
        <p:grpSp>
          <p:nvGrpSpPr>
            <p:cNvPr id="337" name="Group 336"/>
            <p:cNvGrpSpPr/>
            <p:nvPr/>
          </p:nvGrpSpPr>
          <p:grpSpPr>
            <a:xfrm>
              <a:off x="8352456" y="4375118"/>
              <a:ext cx="324000" cy="834052"/>
              <a:chOff x="5255992" y="2293282"/>
              <a:chExt cx="324000" cy="834052"/>
            </a:xfrm>
            <a:grpFill/>
          </p:grpSpPr>
          <p:cxnSp>
            <p:nvCxnSpPr>
              <p:cNvPr id="338" name="Straight Connector 337"/>
              <p:cNvCxnSpPr>
                <a:endCxn id="339" idx="2"/>
              </p:cNvCxnSpPr>
              <p:nvPr/>
            </p:nvCxnSpPr>
            <p:spPr>
              <a:xfrm>
                <a:off x="5417992" y="2293282"/>
                <a:ext cx="0" cy="83405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Rectangle 338"/>
              <p:cNvSpPr/>
              <p:nvPr/>
            </p:nvSpPr>
            <p:spPr>
              <a:xfrm>
                <a:off x="5255992" y="2578984"/>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40" name="Isosceles Triangle 339"/>
              <p:cNvSpPr/>
              <p:nvPr/>
            </p:nvSpPr>
            <p:spPr>
              <a:xfrm rot="10800000">
                <a:off x="5316455" y="2578984"/>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90" name="Group 89"/>
          <p:cNvGrpSpPr/>
          <p:nvPr/>
        </p:nvGrpSpPr>
        <p:grpSpPr>
          <a:xfrm>
            <a:off x="107504" y="4375968"/>
            <a:ext cx="324000" cy="853232"/>
            <a:chOff x="107504" y="4375118"/>
            <a:chExt cx="324000" cy="853232"/>
          </a:xfrm>
          <a:solidFill>
            <a:schemeClr val="bg1"/>
          </a:solidFill>
        </p:grpSpPr>
        <p:cxnSp>
          <p:nvCxnSpPr>
            <p:cNvPr id="371" name="Straight Connector 370"/>
            <p:cNvCxnSpPr/>
            <p:nvPr/>
          </p:nvCxnSpPr>
          <p:spPr>
            <a:xfrm>
              <a:off x="269504" y="4375118"/>
              <a:ext cx="0" cy="83405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Rectangle 371"/>
            <p:cNvSpPr/>
            <p:nvPr/>
          </p:nvSpPr>
          <p:spPr>
            <a:xfrm>
              <a:off x="107504" y="4680000"/>
              <a:ext cx="324000" cy="54835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a:solidFill>
                    <a:schemeClr val="tx1"/>
                  </a:solidFill>
                </a:rPr>
                <a:t>FF</a:t>
              </a:r>
              <a:endParaRPr lang="sv-SE" dirty="0">
                <a:solidFill>
                  <a:schemeClr val="tx1"/>
                </a:solidFill>
              </a:endParaRPr>
            </a:p>
          </p:txBody>
        </p:sp>
        <p:sp>
          <p:nvSpPr>
            <p:cNvPr id="373" name="Isosceles Triangle 372"/>
            <p:cNvSpPr/>
            <p:nvPr/>
          </p:nvSpPr>
          <p:spPr>
            <a:xfrm rot="10800000">
              <a:off x="167967" y="4680000"/>
              <a:ext cx="203075" cy="125921"/>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70" name="Isosceles Triangle 369"/>
          <p:cNvSpPr/>
          <p:nvPr/>
        </p:nvSpPr>
        <p:spPr>
          <a:xfrm rot="10800000">
            <a:off x="167967" y="4680850"/>
            <a:ext cx="203075" cy="125921"/>
          </a:xfrm>
          <a:prstGeom prst="triangl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55244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521"/>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456"/>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459"/>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0"/>
                                          </p:stCondLst>
                                        </p:cTn>
                                        <p:tgtEl>
                                          <p:spTgt spid="462"/>
                                        </p:tgtEl>
                                        <p:attrNameLst>
                                          <p:attrName>style.visibility</p:attrName>
                                        </p:attrNameLst>
                                      </p:cBhvr>
                                      <p:to>
                                        <p:strVal val="visible"/>
                                      </p:to>
                                    </p:set>
                                  </p:childTnLst>
                                </p:cTn>
                              </p:par>
                              <p:par>
                                <p:cTn id="23" presetID="1" presetClass="entr" presetSubtype="0" fill="hold" nodeType="withEffect">
                                  <p:stCondLst>
                                    <p:cond delay="2000"/>
                                  </p:stCondLst>
                                  <p:childTnLst>
                                    <p:set>
                                      <p:cBhvr>
                                        <p:cTn id="24" dur="1" fill="hold">
                                          <p:stCondLst>
                                            <p:cond delay="0"/>
                                          </p:stCondLst>
                                        </p:cTn>
                                        <p:tgtEl>
                                          <p:spTgt spid="465"/>
                                        </p:tgtEl>
                                        <p:attrNameLst>
                                          <p:attrName>style.visibility</p:attrName>
                                        </p:attrNameLst>
                                      </p:cBhvr>
                                      <p:to>
                                        <p:strVal val="visible"/>
                                      </p:to>
                                    </p:set>
                                  </p:childTnLst>
                                </p:cTn>
                              </p:par>
                              <p:par>
                                <p:cTn id="25" presetID="1" presetClass="entr" presetSubtype="0" fill="hold" nodeType="withEffect">
                                  <p:stCondLst>
                                    <p:cond delay="2500"/>
                                  </p:stCondLst>
                                  <p:childTnLst>
                                    <p:set>
                                      <p:cBhvr>
                                        <p:cTn id="26" dur="1" fill="hold">
                                          <p:stCondLst>
                                            <p:cond delay="0"/>
                                          </p:stCondLst>
                                        </p:cTn>
                                        <p:tgtEl>
                                          <p:spTgt spid="509"/>
                                        </p:tgtEl>
                                        <p:attrNameLst>
                                          <p:attrName>style.visibility</p:attrName>
                                        </p:attrNameLst>
                                      </p:cBhvr>
                                      <p:to>
                                        <p:strVal val="visible"/>
                                      </p:to>
                                    </p:set>
                                  </p:childTnLst>
                                </p:cTn>
                              </p:par>
                              <p:par>
                                <p:cTn id="27" presetID="1" presetClass="entr" presetSubtype="0" fill="hold" nodeType="withEffect">
                                  <p:stCondLst>
                                    <p:cond delay="3000"/>
                                  </p:stCondLst>
                                  <p:childTnLst>
                                    <p:set>
                                      <p:cBhvr>
                                        <p:cTn id="28" dur="1" fill="hold">
                                          <p:stCondLst>
                                            <p:cond delay="0"/>
                                          </p:stCondLst>
                                        </p:cTn>
                                        <p:tgtEl>
                                          <p:spTgt spid="512"/>
                                        </p:tgtEl>
                                        <p:attrNameLst>
                                          <p:attrName>style.visibility</p:attrName>
                                        </p:attrNameLst>
                                      </p:cBhvr>
                                      <p:to>
                                        <p:strVal val="visible"/>
                                      </p:to>
                                    </p:set>
                                  </p:childTnLst>
                                </p:cTn>
                              </p:par>
                              <p:par>
                                <p:cTn id="29" presetID="1" presetClass="entr" presetSubtype="0" fill="hold" nodeType="withEffect">
                                  <p:stCondLst>
                                    <p:cond delay="3500"/>
                                  </p:stCondLst>
                                  <p:childTnLst>
                                    <p:set>
                                      <p:cBhvr>
                                        <p:cTn id="30" dur="1" fill="hold">
                                          <p:stCondLst>
                                            <p:cond delay="0"/>
                                          </p:stCondLst>
                                        </p:cTn>
                                        <p:tgtEl>
                                          <p:spTgt spid="515"/>
                                        </p:tgtEl>
                                        <p:attrNameLst>
                                          <p:attrName>style.visibility</p:attrName>
                                        </p:attrNameLst>
                                      </p:cBhvr>
                                      <p:to>
                                        <p:strVal val="visible"/>
                                      </p:to>
                                    </p:set>
                                  </p:childTnLst>
                                </p:cTn>
                              </p:par>
                              <p:par>
                                <p:cTn id="31" presetID="1" presetClass="entr" presetSubtype="0" fill="hold" nodeType="withEffect">
                                  <p:stCondLst>
                                    <p:cond delay="4000"/>
                                  </p:stCondLst>
                                  <p:childTnLst>
                                    <p:set>
                                      <p:cBhvr>
                                        <p:cTn id="32" dur="1" fill="hold">
                                          <p:stCondLst>
                                            <p:cond delay="0"/>
                                          </p:stCondLst>
                                        </p:cTn>
                                        <p:tgtEl>
                                          <p:spTgt spid="518"/>
                                        </p:tgtEl>
                                        <p:attrNameLst>
                                          <p:attrName>style.visibility</p:attrName>
                                        </p:attrNameLst>
                                      </p:cBhvr>
                                      <p:to>
                                        <p:strVal val="visible"/>
                                      </p:to>
                                    </p:set>
                                  </p:childTnLst>
                                </p:cTn>
                              </p:par>
                              <p:par>
                                <p:cTn id="33" presetID="1" presetClass="entr" presetSubtype="0" fill="hold" nodeType="withEffect">
                                  <p:stCondLst>
                                    <p:cond delay="4500"/>
                                  </p:stCondLst>
                                  <p:childTnLst>
                                    <p:set>
                                      <p:cBhvr>
                                        <p:cTn id="34" dur="1" fill="hold">
                                          <p:stCondLst>
                                            <p:cond delay="0"/>
                                          </p:stCondLst>
                                        </p:cTn>
                                        <p:tgtEl>
                                          <p:spTgt spid="367"/>
                                        </p:tgtEl>
                                        <p:attrNameLst>
                                          <p:attrName>style.visibility</p:attrName>
                                        </p:attrNameLst>
                                      </p:cBhvr>
                                      <p:to>
                                        <p:strVal val="visible"/>
                                      </p:to>
                                    </p:set>
                                  </p:childTnLst>
                                </p:cTn>
                              </p:par>
                              <p:par>
                                <p:cTn id="35" presetID="1" presetClass="entr" presetSubtype="0" fill="hold" grpId="0" nodeType="withEffect">
                                  <p:stCondLst>
                                    <p:cond delay="4500"/>
                                  </p:stCondLst>
                                  <p:childTnLst>
                                    <p:set>
                                      <p:cBhvr>
                                        <p:cTn id="36"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 grpId="0" animBg="1"/>
      <p:bldP spid="522" grpId="0" animBg="1"/>
      <p:bldP spid="370" grpId="0" animBg="1"/>
    </p:bld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Boolean truth table</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7</a:t>
            </a:fld>
            <a:endParaRPr lang="sv-SE"/>
          </a:p>
        </p:txBody>
      </p:sp>
      <p:sp>
        <p:nvSpPr>
          <p:cNvPr id="6" name="Rectangle 5"/>
          <p:cNvSpPr/>
          <p:nvPr/>
        </p:nvSpPr>
        <p:spPr>
          <a:xfrm>
            <a:off x="485497" y="1916832"/>
            <a:ext cx="8173007" cy="1200329"/>
          </a:xfrm>
          <a:prstGeom prst="rect">
            <a:avLst/>
          </a:prstGeom>
        </p:spPr>
        <p:txBody>
          <a:bodyPr wrap="none">
            <a:spAutoFit/>
          </a:bodyPr>
          <a:lstStyle/>
          <a:p>
            <a:pPr algn="ctr"/>
            <a:r>
              <a:rPr lang="sv-SE" dirty="0"/>
              <a:t>You can check your Boolean expression by inserting it to the Boolean truth table first!</a:t>
            </a:r>
          </a:p>
          <a:p>
            <a:pPr algn="ctr"/>
            <a:r>
              <a:rPr lang="sv-SE" dirty="0"/>
              <a:t>SUM expression already inserted as a hint on how to write logic in Excel!</a:t>
            </a:r>
          </a:p>
          <a:p>
            <a:pPr algn="ctr"/>
            <a:r>
              <a:rPr lang="sv-SE" dirty="0"/>
              <a:t>SUM=OR(AND(A;B;CIN);AND(NOT(COUT);OR(A;B;CIN)))*1</a:t>
            </a:r>
          </a:p>
          <a:p>
            <a:pPr algn="ctr"/>
            <a:r>
              <a:rPr lang="sv-SE" dirty="0"/>
              <a:t>(A, B, CIN, COUT to be replaced by work sheet cell coordinates)</a:t>
            </a:r>
          </a:p>
        </p:txBody>
      </p:sp>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3501008"/>
            <a:ext cx="34385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Group 51"/>
          <p:cNvGrpSpPr/>
          <p:nvPr/>
        </p:nvGrpSpPr>
        <p:grpSpPr>
          <a:xfrm>
            <a:off x="6948264" y="3331343"/>
            <a:ext cx="1251318" cy="2253854"/>
            <a:chOff x="6948264" y="3331343"/>
            <a:chExt cx="1251318" cy="2253854"/>
          </a:xfrm>
        </p:grpSpPr>
        <p:cxnSp>
          <p:nvCxnSpPr>
            <p:cNvPr id="51" name="Straight Connector 162">
              <a:extLst>
                <a:ext uri="{FF2B5EF4-FFF2-40B4-BE49-F238E27FC236}">
                  <a16:creationId xmlns:a16="http://schemas.microsoft.com/office/drawing/2014/main" xmlns="" id="{2463E3A6-C7BF-47F5-B62C-C70DD04391DB}"/>
                </a:ext>
              </a:extLst>
            </p:cNvPr>
            <p:cNvCxnSpPr>
              <a:cxnSpLocks/>
            </p:cNvCxnSpPr>
            <p:nvPr/>
          </p:nvCxnSpPr>
          <p:spPr>
            <a:xfrm flipV="1">
              <a:off x="7208728" y="4042357"/>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1">
              <a:extLst>
                <a:ext uri="{FF2B5EF4-FFF2-40B4-BE49-F238E27FC236}">
                  <a16:creationId xmlns:a16="http://schemas.microsoft.com/office/drawing/2014/main" xmlns="" id="{0ADDEAC2-9D39-4BDA-BF43-888B0CA38BC3}"/>
                </a:ext>
              </a:extLst>
            </p:cNvPr>
            <p:cNvCxnSpPr>
              <a:cxnSpLocks/>
            </p:cNvCxnSpPr>
            <p:nvPr/>
          </p:nvCxnSpPr>
          <p:spPr>
            <a:xfrm>
              <a:off x="7502322" y="3610371"/>
              <a:ext cx="0" cy="94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2">
              <a:extLst>
                <a:ext uri="{FF2B5EF4-FFF2-40B4-BE49-F238E27FC236}">
                  <a16:creationId xmlns:a16="http://schemas.microsoft.com/office/drawing/2014/main" xmlns="" id="{3B883C52-8A0C-4799-8C0B-56CA9E025249}"/>
                </a:ext>
              </a:extLst>
            </p:cNvPr>
            <p:cNvCxnSpPr>
              <a:cxnSpLocks/>
            </p:cNvCxnSpPr>
            <p:nvPr/>
          </p:nvCxnSpPr>
          <p:spPr>
            <a:xfrm>
              <a:off x="7164754" y="3610371"/>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64">
              <a:extLst>
                <a:ext uri="{FF2B5EF4-FFF2-40B4-BE49-F238E27FC236}">
                  <a16:creationId xmlns:a16="http://schemas.microsoft.com/office/drawing/2014/main" xmlns="" id="{CC6EAC61-436D-4021-93C4-E9A4708C74C6}"/>
                </a:ext>
              </a:extLst>
            </p:cNvPr>
            <p:cNvSpPr/>
            <p:nvPr/>
          </p:nvSpPr>
          <p:spPr>
            <a:xfrm>
              <a:off x="7080607" y="3826333"/>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cxnSp>
          <p:nvCxnSpPr>
            <p:cNvPr id="19" name="Straight Connector 308">
              <a:extLst>
                <a:ext uri="{FF2B5EF4-FFF2-40B4-BE49-F238E27FC236}">
                  <a16:creationId xmlns:a16="http://schemas.microsoft.com/office/drawing/2014/main" xmlns="" id="{AB45A935-D139-4F6A-B914-D90EC116EE49}"/>
                </a:ext>
              </a:extLst>
            </p:cNvPr>
            <p:cNvCxnSpPr>
              <a:cxnSpLocks/>
            </p:cNvCxnSpPr>
            <p:nvPr/>
          </p:nvCxnSpPr>
          <p:spPr>
            <a:xfrm flipV="1">
              <a:off x="7703864" y="4042357"/>
              <a:ext cx="0" cy="75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311">
              <a:extLst>
                <a:ext uri="{FF2B5EF4-FFF2-40B4-BE49-F238E27FC236}">
                  <a16:creationId xmlns:a16="http://schemas.microsoft.com/office/drawing/2014/main" xmlns="" id="{7852D2F0-CDF2-4D66-91F9-0810E53C8E5A}"/>
                </a:ext>
              </a:extLst>
            </p:cNvPr>
            <p:cNvCxnSpPr/>
            <p:nvPr/>
          </p:nvCxnSpPr>
          <p:spPr>
            <a:xfrm>
              <a:off x="7415864" y="4789935"/>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upp 332">
              <a:extLst>
                <a:ext uri="{FF2B5EF4-FFF2-40B4-BE49-F238E27FC236}">
                  <a16:creationId xmlns:a16="http://schemas.microsoft.com/office/drawing/2014/main" xmlns="" id="{86D1B592-A972-4730-80FF-135DE92638E9}"/>
                </a:ext>
              </a:extLst>
            </p:cNvPr>
            <p:cNvGrpSpPr/>
            <p:nvPr/>
          </p:nvGrpSpPr>
          <p:grpSpPr>
            <a:xfrm>
              <a:off x="6948264" y="4480077"/>
              <a:ext cx="769749" cy="1105120"/>
              <a:chOff x="201851" y="3043960"/>
              <a:chExt cx="769749" cy="1105120"/>
            </a:xfrm>
          </p:grpSpPr>
          <p:sp>
            <p:nvSpPr>
              <p:cNvPr id="16" name="Rectangle 24">
                <a:extLst>
                  <a:ext uri="{FF2B5EF4-FFF2-40B4-BE49-F238E27FC236}">
                    <a16:creationId xmlns:a16="http://schemas.microsoft.com/office/drawing/2014/main" xmlns="" id="{B41339B9-AC70-4690-9B04-1F32EAED91BA}"/>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1</a:t>
                </a:r>
                <a:endParaRPr lang="sv-SE" dirty="0"/>
              </a:p>
            </p:txBody>
          </p:sp>
          <p:cxnSp>
            <p:nvCxnSpPr>
              <p:cNvPr id="17" name="Straight Connector 325">
                <a:extLst>
                  <a:ext uri="{FF2B5EF4-FFF2-40B4-BE49-F238E27FC236}">
                    <a16:creationId xmlns:a16="http://schemas.microsoft.com/office/drawing/2014/main" xmlns="" id="{C92B6F1F-5E6D-41E8-AA81-FAFA9BF11466}"/>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229">
                <a:extLst>
                  <a:ext uri="{FF2B5EF4-FFF2-40B4-BE49-F238E27FC236}">
                    <a16:creationId xmlns:a16="http://schemas.microsoft.com/office/drawing/2014/main" xmlns="" id="{6A3FE0A7-799A-4207-A2C0-B1EE6129B59A}"/>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grpSp>
          <p:nvGrpSpPr>
            <p:cNvPr id="7" name="Group 6"/>
            <p:cNvGrpSpPr/>
            <p:nvPr/>
          </p:nvGrpSpPr>
          <p:grpSpPr>
            <a:xfrm>
              <a:off x="6957025" y="3331343"/>
              <a:ext cx="747262" cy="307777"/>
              <a:chOff x="6765418" y="4324143"/>
              <a:chExt cx="747262" cy="307777"/>
            </a:xfrm>
          </p:grpSpPr>
          <p:sp>
            <p:nvSpPr>
              <p:cNvPr id="36" name="Rectangle 35"/>
              <p:cNvSpPr/>
              <p:nvPr/>
            </p:nvSpPr>
            <p:spPr>
              <a:xfrm>
                <a:off x="6765418" y="4324143"/>
                <a:ext cx="387222" cy="307777"/>
              </a:xfrm>
              <a:prstGeom prst="rect">
                <a:avLst/>
              </a:prstGeom>
            </p:spPr>
            <p:txBody>
              <a:bodyPr wrap="square">
                <a:spAutoFit/>
              </a:bodyPr>
              <a:lstStyle/>
              <a:p>
                <a:pPr algn="ctr"/>
                <a:r>
                  <a:rPr lang="sv-SE" sz="1400" dirty="0"/>
                  <a:t>a</a:t>
                </a:r>
                <a:r>
                  <a:rPr lang="sv-SE" sz="1400" baseline="-25000" dirty="0"/>
                  <a:t>1</a:t>
                </a:r>
                <a:endParaRPr lang="sv-SE" sz="1400" dirty="0">
                  <a:solidFill>
                    <a:schemeClr val="tx1"/>
                  </a:solidFill>
                </a:endParaRPr>
              </a:p>
            </p:txBody>
          </p:sp>
          <p:sp>
            <p:nvSpPr>
              <p:cNvPr id="37" name="Rectangle 36"/>
              <p:cNvSpPr/>
              <p:nvPr/>
            </p:nvSpPr>
            <p:spPr>
              <a:xfrm>
                <a:off x="7125458" y="4324143"/>
                <a:ext cx="387222" cy="307777"/>
              </a:xfrm>
              <a:prstGeom prst="rect">
                <a:avLst/>
              </a:prstGeom>
            </p:spPr>
            <p:txBody>
              <a:bodyPr wrap="square">
                <a:spAutoFit/>
              </a:bodyPr>
              <a:lstStyle/>
              <a:p>
                <a:pPr algn="ctr"/>
                <a:r>
                  <a:rPr lang="sv-SE" sz="1400" dirty="0"/>
                  <a:t>b</a:t>
                </a:r>
                <a:r>
                  <a:rPr lang="sv-SE" sz="1400" baseline="-25000" dirty="0"/>
                  <a:t>1</a:t>
                </a:r>
                <a:endParaRPr lang="sv-SE" sz="1400" dirty="0">
                  <a:solidFill>
                    <a:schemeClr val="tx1"/>
                  </a:solidFill>
                </a:endParaRPr>
              </a:p>
            </p:txBody>
          </p:sp>
        </p:grpSp>
        <p:sp>
          <p:nvSpPr>
            <p:cNvPr id="62" name="Rectangle 61"/>
            <p:cNvSpPr/>
            <p:nvPr/>
          </p:nvSpPr>
          <p:spPr>
            <a:xfrm>
              <a:off x="7812360" y="3888468"/>
              <a:ext cx="387222" cy="307777"/>
            </a:xfrm>
            <a:prstGeom prst="rect">
              <a:avLst/>
            </a:prstGeom>
          </p:spPr>
          <p:txBody>
            <a:bodyPr wrap="square">
              <a:spAutoFit/>
            </a:bodyPr>
            <a:lstStyle/>
            <a:p>
              <a:pPr algn="ctr"/>
              <a:r>
                <a:rPr lang="sv-SE" sz="1400" dirty="0" err="1"/>
                <a:t>c</a:t>
              </a:r>
              <a:r>
                <a:rPr lang="sv-SE" sz="1400" baseline="-25000" dirty="0" err="1" smtClean="0"/>
                <a:t>IN</a:t>
              </a:r>
              <a:endParaRPr lang="sv-SE" sz="1400" dirty="0">
                <a:solidFill>
                  <a:schemeClr val="tx1"/>
                </a:solidFill>
              </a:endParaRPr>
            </a:p>
          </p:txBody>
        </p:sp>
      </p:grpSp>
    </p:spTree>
    <p:extLst>
      <p:ext uri="{BB962C8B-B14F-4D97-AF65-F5344CB8AC3E}">
        <p14:creationId xmlns:p14="http://schemas.microsoft.com/office/powerpoint/2010/main" val="169067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07" y="4178771"/>
            <a:ext cx="3826877" cy="21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v-SE" dirty="0"/>
              <a:t>Boolean truth table</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8</a:t>
            </a:fld>
            <a:endParaRPr lang="sv-SE"/>
          </a:p>
        </p:txBody>
      </p:sp>
      <p:sp>
        <p:nvSpPr>
          <p:cNvPr id="6" name="Rectangle 5"/>
          <p:cNvSpPr/>
          <p:nvPr/>
        </p:nvSpPr>
        <p:spPr>
          <a:xfrm>
            <a:off x="324241" y="1541760"/>
            <a:ext cx="4262270" cy="1200329"/>
          </a:xfrm>
          <a:prstGeom prst="rect">
            <a:avLst/>
          </a:prstGeom>
        </p:spPr>
        <p:txBody>
          <a:bodyPr wrap="square">
            <a:spAutoFit/>
          </a:bodyPr>
          <a:lstStyle/>
          <a:p>
            <a:pPr algn="ctr"/>
            <a:r>
              <a:rPr lang="sv-SE" dirty="0"/>
              <a:t>You can check your Boolean expression by inserting it to the Boolean truth table first!</a:t>
            </a:r>
          </a:p>
          <a:p>
            <a:pPr algn="ctr"/>
            <a:r>
              <a:rPr lang="sv-SE" dirty="0"/>
              <a:t>SUM expression already inserted as a hint on how to write logic in Excel</a:t>
            </a:r>
            <a:r>
              <a:rPr lang="sv-SE" dirty="0" smtClean="0"/>
              <a:t>!</a:t>
            </a:r>
            <a:endParaRPr lang="sv-SE" dirty="0"/>
          </a:p>
        </p:txBody>
      </p:sp>
      <p:grpSp>
        <p:nvGrpSpPr>
          <p:cNvPr id="226" name="Group 225"/>
          <p:cNvGrpSpPr/>
          <p:nvPr/>
        </p:nvGrpSpPr>
        <p:grpSpPr>
          <a:xfrm>
            <a:off x="395536" y="3028890"/>
            <a:ext cx="5060020" cy="3399921"/>
            <a:chOff x="2740809" y="1984569"/>
            <a:chExt cx="5060020" cy="2903906"/>
          </a:xfrm>
        </p:grpSpPr>
        <p:grpSp>
          <p:nvGrpSpPr>
            <p:cNvPr id="227" name="Group 226"/>
            <p:cNvGrpSpPr/>
            <p:nvPr/>
          </p:nvGrpSpPr>
          <p:grpSpPr>
            <a:xfrm>
              <a:off x="2740809" y="1984569"/>
              <a:ext cx="5060020" cy="939710"/>
              <a:chOff x="5197601" y="1943899"/>
              <a:chExt cx="5415418" cy="1336300"/>
            </a:xfrm>
          </p:grpSpPr>
          <p:grpSp>
            <p:nvGrpSpPr>
              <p:cNvPr id="229" name="Group 228"/>
              <p:cNvGrpSpPr/>
              <p:nvPr/>
            </p:nvGrpSpPr>
            <p:grpSpPr>
              <a:xfrm>
                <a:off x="5505864" y="1943899"/>
                <a:ext cx="4024848" cy="1336300"/>
                <a:chOff x="5505864" y="1943899"/>
                <a:chExt cx="4024848" cy="1336300"/>
              </a:xfrm>
            </p:grpSpPr>
            <p:sp>
              <p:nvSpPr>
                <p:cNvPr id="234" name="Rectangle 233"/>
                <p:cNvSpPr/>
                <p:nvPr/>
              </p:nvSpPr>
              <p:spPr>
                <a:xfrm>
                  <a:off x="6017398" y="3083293"/>
                  <a:ext cx="1488891" cy="196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5" name="Rectangle 234"/>
                <p:cNvSpPr/>
                <p:nvPr/>
              </p:nvSpPr>
              <p:spPr>
                <a:xfrm>
                  <a:off x="5505864" y="1943899"/>
                  <a:ext cx="4024848" cy="485963"/>
                </a:xfrm>
                <a:prstGeom prst="rect">
                  <a:avLst/>
                </a:prstGeom>
              </p:spPr>
              <p:txBody>
                <a:bodyPr wrap="none">
                  <a:spAutoFit/>
                </a:bodyPr>
                <a:lstStyle/>
                <a:p>
                  <a:r>
                    <a:rPr lang="sv-SE" sz="2000" dirty="0"/>
                    <a:t>Text book full adder block solution</a:t>
                  </a:r>
                </a:p>
              </p:txBody>
            </p:sp>
          </p:grpSp>
          <p:sp>
            <p:nvSpPr>
              <p:cNvPr id="230" name="Rectangle 229"/>
              <p:cNvSpPr/>
              <p:nvPr/>
            </p:nvSpPr>
            <p:spPr>
              <a:xfrm>
                <a:off x="5197601" y="2431977"/>
                <a:ext cx="5415418" cy="785017"/>
              </a:xfrm>
              <a:prstGeom prst="rect">
                <a:avLst/>
              </a:prstGeom>
            </p:spPr>
            <p:txBody>
              <a:bodyPr wrap="square">
                <a:spAutoFit/>
              </a:bodyPr>
              <a:lstStyle/>
              <a:p>
                <a:r>
                  <a:rPr lang="sv-SE" dirty="0"/>
                  <a:t>SUM </a:t>
                </a:r>
                <a:r>
                  <a:rPr lang="sv-SE" dirty="0" smtClean="0"/>
                  <a:t>LOGIC=OR(AND(A;B;C</a:t>
                </a:r>
                <a:r>
                  <a:rPr lang="sv-SE" dirty="0"/>
                  <a:t>);AND(IN;OR(A;B;C)))*1</a:t>
                </a:r>
                <a:r>
                  <a:rPr lang="sv-SE" dirty="0" smtClean="0"/>
                  <a:t>”</a:t>
                </a:r>
              </a:p>
              <a:p>
                <a:r>
                  <a:rPr lang="sv-SE" dirty="0" smtClean="0"/>
                  <a:t>(</a:t>
                </a:r>
                <a:r>
                  <a:rPr lang="sv-SE" dirty="0"/>
                  <a:t>A, B, CIN, COUT to be </a:t>
                </a:r>
                <a:r>
                  <a:rPr lang="sv-SE" dirty="0" err="1"/>
                  <a:t>replaced</a:t>
                </a:r>
                <a:r>
                  <a:rPr lang="sv-SE" dirty="0"/>
                  <a:t> by </a:t>
                </a:r>
                <a:r>
                  <a:rPr lang="sv-SE" dirty="0" smtClean="0"/>
                  <a:t>cell </a:t>
                </a:r>
                <a:r>
                  <a:rPr lang="sv-SE" dirty="0" err="1"/>
                  <a:t>coordinates</a:t>
                </a:r>
                <a:r>
                  <a:rPr lang="sv-SE" dirty="0" smtClean="0"/>
                  <a:t>)</a:t>
                </a:r>
                <a:endParaRPr lang="sv-SE" dirty="0"/>
              </a:p>
            </p:txBody>
          </p:sp>
        </p:grpSp>
        <p:sp>
          <p:nvSpPr>
            <p:cNvPr id="228" name="Rectangle 227"/>
            <p:cNvSpPr/>
            <p:nvPr/>
          </p:nvSpPr>
          <p:spPr>
            <a:xfrm>
              <a:off x="2987824" y="4653136"/>
              <a:ext cx="288032" cy="23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156848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Boolean truth table</a:t>
            </a:r>
          </a:p>
        </p:txBody>
      </p:sp>
      <p:sp>
        <p:nvSpPr>
          <p:cNvPr id="3" name="Date Placeholder 2"/>
          <p:cNvSpPr>
            <a:spLocks noGrp="1"/>
          </p:cNvSpPr>
          <p:nvPr>
            <p:ph type="dt" sz="half" idx="10"/>
          </p:nvPr>
        </p:nvSpPr>
        <p:spPr/>
        <p:txBody>
          <a:bodyPr/>
          <a:lstStyle/>
          <a:p>
            <a:r>
              <a:rPr lang="sv-SE" smtClean="0"/>
              <a:t>2018</a:t>
            </a:r>
            <a:endParaRPr lang="sv-SE"/>
          </a:p>
        </p:txBody>
      </p:sp>
      <p:sp>
        <p:nvSpPr>
          <p:cNvPr id="4" name="Footer Placeholder 3"/>
          <p:cNvSpPr>
            <a:spLocks noGrp="1"/>
          </p:cNvSpPr>
          <p:nvPr>
            <p:ph type="ftr" sz="quarter" idx="11"/>
          </p:nvPr>
        </p:nvSpPr>
        <p:spPr/>
        <p:txBody>
          <a:bodyPr/>
          <a:lstStyle/>
          <a:p>
            <a:r>
              <a:rPr lang="sv-SE"/>
              <a:t>MCC092 Integrated Circuit Design</a:t>
            </a:r>
          </a:p>
        </p:txBody>
      </p:sp>
      <p:sp>
        <p:nvSpPr>
          <p:cNvPr id="5" name="Slide Number Placeholder 4"/>
          <p:cNvSpPr>
            <a:spLocks noGrp="1"/>
          </p:cNvSpPr>
          <p:nvPr>
            <p:ph type="sldNum" sz="quarter" idx="12"/>
          </p:nvPr>
        </p:nvSpPr>
        <p:spPr/>
        <p:txBody>
          <a:bodyPr/>
          <a:lstStyle/>
          <a:p>
            <a:fld id="{112B585A-C521-441E-B402-A9F7912DA359}" type="slidenum">
              <a:rPr lang="sv-SE" smtClean="0"/>
              <a:t>9</a:t>
            </a:fld>
            <a:endParaRPr lang="sv-SE"/>
          </a:p>
        </p:txBody>
      </p:sp>
      <p:sp>
        <p:nvSpPr>
          <p:cNvPr id="6" name="Rectangle 5"/>
          <p:cNvSpPr/>
          <p:nvPr/>
        </p:nvSpPr>
        <p:spPr>
          <a:xfrm>
            <a:off x="324241" y="1541760"/>
            <a:ext cx="4262270" cy="1200329"/>
          </a:xfrm>
          <a:prstGeom prst="rect">
            <a:avLst/>
          </a:prstGeom>
        </p:spPr>
        <p:txBody>
          <a:bodyPr wrap="square">
            <a:spAutoFit/>
          </a:bodyPr>
          <a:lstStyle/>
          <a:p>
            <a:pPr algn="ctr"/>
            <a:r>
              <a:rPr lang="sv-SE" dirty="0"/>
              <a:t>You can check your Boolean expression by inserting it to the Boolean truth table first!</a:t>
            </a:r>
          </a:p>
          <a:p>
            <a:pPr algn="ctr"/>
            <a:r>
              <a:rPr lang="sv-SE" dirty="0"/>
              <a:t>SUM expression already inserted as a hint on how to write logic in Excel</a:t>
            </a:r>
            <a:r>
              <a:rPr lang="sv-SE" dirty="0" smtClean="0"/>
              <a:t>!</a:t>
            </a:r>
            <a:endParaRPr lang="sv-SE" dirty="0"/>
          </a:p>
        </p:txBody>
      </p:sp>
      <p:grpSp>
        <p:nvGrpSpPr>
          <p:cNvPr id="44" name="Group 43"/>
          <p:cNvGrpSpPr/>
          <p:nvPr/>
        </p:nvGrpSpPr>
        <p:grpSpPr>
          <a:xfrm>
            <a:off x="6632827" y="2819820"/>
            <a:ext cx="1251318" cy="2253854"/>
            <a:chOff x="6948264" y="3331343"/>
            <a:chExt cx="1251318" cy="2253854"/>
          </a:xfrm>
        </p:grpSpPr>
        <p:cxnSp>
          <p:nvCxnSpPr>
            <p:cNvPr id="45" name="Straight Connector 162">
              <a:extLst>
                <a:ext uri="{FF2B5EF4-FFF2-40B4-BE49-F238E27FC236}">
                  <a16:creationId xmlns:a16="http://schemas.microsoft.com/office/drawing/2014/main" xmlns="" id="{2463E3A6-C7BF-47F5-B62C-C70DD04391DB}"/>
                </a:ext>
              </a:extLst>
            </p:cNvPr>
            <p:cNvCxnSpPr>
              <a:cxnSpLocks/>
            </p:cNvCxnSpPr>
            <p:nvPr/>
          </p:nvCxnSpPr>
          <p:spPr>
            <a:xfrm flipV="1">
              <a:off x="7208728" y="4042357"/>
              <a:ext cx="6036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11">
              <a:extLst>
                <a:ext uri="{FF2B5EF4-FFF2-40B4-BE49-F238E27FC236}">
                  <a16:creationId xmlns:a16="http://schemas.microsoft.com/office/drawing/2014/main" xmlns="" id="{0ADDEAC2-9D39-4BDA-BF43-888B0CA38BC3}"/>
                </a:ext>
              </a:extLst>
            </p:cNvPr>
            <p:cNvCxnSpPr>
              <a:cxnSpLocks/>
            </p:cNvCxnSpPr>
            <p:nvPr/>
          </p:nvCxnSpPr>
          <p:spPr>
            <a:xfrm>
              <a:off x="7502322" y="3610371"/>
              <a:ext cx="0" cy="94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12">
              <a:extLst>
                <a:ext uri="{FF2B5EF4-FFF2-40B4-BE49-F238E27FC236}">
                  <a16:creationId xmlns:a16="http://schemas.microsoft.com/office/drawing/2014/main" xmlns="" id="{3B883C52-8A0C-4799-8C0B-56CA9E025249}"/>
                </a:ext>
              </a:extLst>
            </p:cNvPr>
            <p:cNvCxnSpPr>
              <a:cxnSpLocks/>
            </p:cNvCxnSpPr>
            <p:nvPr/>
          </p:nvCxnSpPr>
          <p:spPr>
            <a:xfrm>
              <a:off x="7164754" y="3610371"/>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164">
              <a:extLst>
                <a:ext uri="{FF2B5EF4-FFF2-40B4-BE49-F238E27FC236}">
                  <a16:creationId xmlns:a16="http://schemas.microsoft.com/office/drawing/2014/main" xmlns="" id="{CC6EAC61-436D-4021-93C4-E9A4708C74C6}"/>
                </a:ext>
              </a:extLst>
            </p:cNvPr>
            <p:cNvSpPr/>
            <p:nvPr/>
          </p:nvSpPr>
          <p:spPr>
            <a:xfrm>
              <a:off x="7080607" y="3826333"/>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Carry cell</a:t>
              </a:r>
            </a:p>
          </p:txBody>
        </p:sp>
        <p:cxnSp>
          <p:nvCxnSpPr>
            <p:cNvPr id="49" name="Straight Connector 308">
              <a:extLst>
                <a:ext uri="{FF2B5EF4-FFF2-40B4-BE49-F238E27FC236}">
                  <a16:creationId xmlns:a16="http://schemas.microsoft.com/office/drawing/2014/main" xmlns="" id="{AB45A935-D139-4F6A-B914-D90EC116EE49}"/>
                </a:ext>
              </a:extLst>
            </p:cNvPr>
            <p:cNvCxnSpPr>
              <a:cxnSpLocks/>
            </p:cNvCxnSpPr>
            <p:nvPr/>
          </p:nvCxnSpPr>
          <p:spPr>
            <a:xfrm flipV="1">
              <a:off x="7703864" y="4042357"/>
              <a:ext cx="0" cy="75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11">
              <a:extLst>
                <a:ext uri="{FF2B5EF4-FFF2-40B4-BE49-F238E27FC236}">
                  <a16:creationId xmlns:a16="http://schemas.microsoft.com/office/drawing/2014/main" xmlns="" id="{7852D2F0-CDF2-4D66-91F9-0810E53C8E5A}"/>
                </a:ext>
              </a:extLst>
            </p:cNvPr>
            <p:cNvCxnSpPr/>
            <p:nvPr/>
          </p:nvCxnSpPr>
          <p:spPr>
            <a:xfrm>
              <a:off x="7415864" y="4789935"/>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upp 332">
              <a:extLst>
                <a:ext uri="{FF2B5EF4-FFF2-40B4-BE49-F238E27FC236}">
                  <a16:creationId xmlns:a16="http://schemas.microsoft.com/office/drawing/2014/main" xmlns="" id="{86D1B592-A972-4730-80FF-135DE92638E9}"/>
                </a:ext>
              </a:extLst>
            </p:cNvPr>
            <p:cNvGrpSpPr/>
            <p:nvPr/>
          </p:nvGrpSpPr>
          <p:grpSpPr>
            <a:xfrm>
              <a:off x="6948264" y="4480077"/>
              <a:ext cx="769749" cy="1105120"/>
              <a:chOff x="201851" y="3043960"/>
              <a:chExt cx="769749" cy="1105120"/>
            </a:xfrm>
          </p:grpSpPr>
          <p:sp>
            <p:nvSpPr>
              <p:cNvPr id="58" name="Rectangle 24">
                <a:extLst>
                  <a:ext uri="{FF2B5EF4-FFF2-40B4-BE49-F238E27FC236}">
                    <a16:creationId xmlns:a16="http://schemas.microsoft.com/office/drawing/2014/main" xmlns="" id="{B41339B9-AC70-4690-9B04-1F32EAED91BA}"/>
                  </a:ext>
                </a:extLst>
              </p:cNvPr>
              <p:cNvSpPr/>
              <p:nvPr/>
            </p:nvSpPr>
            <p:spPr>
              <a:xfrm>
                <a:off x="201851" y="3779748"/>
                <a:ext cx="769749" cy="369332"/>
              </a:xfrm>
              <a:prstGeom prst="rect">
                <a:avLst/>
              </a:prstGeom>
            </p:spPr>
            <p:txBody>
              <a:bodyPr wrap="square">
                <a:spAutoFit/>
              </a:bodyPr>
              <a:lstStyle/>
              <a:p>
                <a:pPr algn="ctr"/>
                <a:r>
                  <a:rPr lang="sv-SE" dirty="0"/>
                  <a:t>Sum</a:t>
                </a:r>
                <a:r>
                  <a:rPr lang="sv-SE" baseline="-25000" dirty="0"/>
                  <a:t>1</a:t>
                </a:r>
                <a:endParaRPr lang="sv-SE" dirty="0"/>
              </a:p>
            </p:txBody>
          </p:sp>
          <p:cxnSp>
            <p:nvCxnSpPr>
              <p:cNvPr id="59" name="Straight Connector 325">
                <a:extLst>
                  <a:ext uri="{FF2B5EF4-FFF2-40B4-BE49-F238E27FC236}">
                    <a16:creationId xmlns:a16="http://schemas.microsoft.com/office/drawing/2014/main" xmlns="" id="{C92B6F1F-5E6D-41E8-AA81-FAFA9BF11466}"/>
                  </a:ext>
                </a:extLst>
              </p:cNvPr>
              <p:cNvCxnSpPr/>
              <p:nvPr/>
            </p:nvCxnSpPr>
            <p:spPr>
              <a:xfrm flipV="1">
                <a:off x="597699" y="3444279"/>
                <a:ext cx="0" cy="393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229">
                <a:extLst>
                  <a:ext uri="{FF2B5EF4-FFF2-40B4-BE49-F238E27FC236}">
                    <a16:creationId xmlns:a16="http://schemas.microsoft.com/office/drawing/2014/main" xmlns="" id="{6A3FE0A7-799A-4207-A2C0-B1EE6129B59A}"/>
                  </a:ext>
                </a:extLst>
              </p:cNvPr>
              <p:cNvSpPr/>
              <p:nvPr/>
            </p:nvSpPr>
            <p:spPr>
              <a:xfrm>
                <a:off x="339694" y="3043960"/>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400" dirty="0">
                    <a:solidFill>
                      <a:schemeClr val="tx1"/>
                    </a:solidFill>
                  </a:rPr>
                  <a:t> SUM</a:t>
                </a:r>
              </a:p>
              <a:p>
                <a:pPr algn="ctr"/>
                <a:r>
                  <a:rPr lang="sv-SE" sz="1400" dirty="0" err="1">
                    <a:solidFill>
                      <a:schemeClr val="tx1"/>
                    </a:solidFill>
                  </a:rPr>
                  <a:t>logic</a:t>
                </a:r>
                <a:endParaRPr lang="sv-SE" sz="1400" dirty="0">
                  <a:solidFill>
                    <a:schemeClr val="tx1"/>
                  </a:solidFill>
                </a:endParaRPr>
              </a:p>
            </p:txBody>
          </p:sp>
        </p:grpSp>
        <p:grpSp>
          <p:nvGrpSpPr>
            <p:cNvPr id="54" name="Group 53"/>
            <p:cNvGrpSpPr/>
            <p:nvPr/>
          </p:nvGrpSpPr>
          <p:grpSpPr>
            <a:xfrm>
              <a:off x="6957025" y="3331343"/>
              <a:ext cx="747262" cy="307777"/>
              <a:chOff x="6765418" y="4324143"/>
              <a:chExt cx="747262" cy="307777"/>
            </a:xfrm>
          </p:grpSpPr>
          <p:sp>
            <p:nvSpPr>
              <p:cNvPr id="56" name="Rectangle 55"/>
              <p:cNvSpPr/>
              <p:nvPr/>
            </p:nvSpPr>
            <p:spPr>
              <a:xfrm>
                <a:off x="6765418" y="4324143"/>
                <a:ext cx="387222" cy="307777"/>
              </a:xfrm>
              <a:prstGeom prst="rect">
                <a:avLst/>
              </a:prstGeom>
            </p:spPr>
            <p:txBody>
              <a:bodyPr wrap="square">
                <a:spAutoFit/>
              </a:bodyPr>
              <a:lstStyle/>
              <a:p>
                <a:pPr algn="ctr"/>
                <a:r>
                  <a:rPr lang="sv-SE" sz="1400" dirty="0"/>
                  <a:t>a</a:t>
                </a:r>
                <a:r>
                  <a:rPr lang="sv-SE" sz="1400" baseline="-25000" dirty="0"/>
                  <a:t>1</a:t>
                </a:r>
                <a:endParaRPr lang="sv-SE" sz="1400" dirty="0">
                  <a:solidFill>
                    <a:schemeClr val="tx1"/>
                  </a:solidFill>
                </a:endParaRPr>
              </a:p>
            </p:txBody>
          </p:sp>
          <p:sp>
            <p:nvSpPr>
              <p:cNvPr id="57" name="Rectangle 56"/>
              <p:cNvSpPr/>
              <p:nvPr/>
            </p:nvSpPr>
            <p:spPr>
              <a:xfrm>
                <a:off x="7125458" y="4324143"/>
                <a:ext cx="387222" cy="307777"/>
              </a:xfrm>
              <a:prstGeom prst="rect">
                <a:avLst/>
              </a:prstGeom>
            </p:spPr>
            <p:txBody>
              <a:bodyPr wrap="square">
                <a:spAutoFit/>
              </a:bodyPr>
              <a:lstStyle/>
              <a:p>
                <a:pPr algn="ctr"/>
                <a:r>
                  <a:rPr lang="sv-SE" sz="1400" dirty="0"/>
                  <a:t>b</a:t>
                </a:r>
                <a:r>
                  <a:rPr lang="sv-SE" sz="1400" baseline="-25000" dirty="0"/>
                  <a:t>1</a:t>
                </a:r>
                <a:endParaRPr lang="sv-SE" sz="1400" dirty="0">
                  <a:solidFill>
                    <a:schemeClr val="tx1"/>
                  </a:solidFill>
                </a:endParaRPr>
              </a:p>
            </p:txBody>
          </p:sp>
        </p:grpSp>
        <p:sp>
          <p:nvSpPr>
            <p:cNvPr id="55" name="Rectangle 54"/>
            <p:cNvSpPr/>
            <p:nvPr/>
          </p:nvSpPr>
          <p:spPr>
            <a:xfrm>
              <a:off x="7812360" y="3888468"/>
              <a:ext cx="387222" cy="307777"/>
            </a:xfrm>
            <a:prstGeom prst="rect">
              <a:avLst/>
            </a:prstGeom>
          </p:spPr>
          <p:txBody>
            <a:bodyPr wrap="square">
              <a:spAutoFit/>
            </a:bodyPr>
            <a:lstStyle/>
            <a:p>
              <a:pPr algn="ctr"/>
              <a:r>
                <a:rPr lang="sv-SE" sz="1400" dirty="0" err="1"/>
                <a:t>c</a:t>
              </a:r>
              <a:r>
                <a:rPr lang="sv-SE" sz="1400" baseline="-25000" dirty="0" err="1" smtClean="0"/>
                <a:t>IN</a:t>
              </a:r>
              <a:endParaRPr lang="sv-SE" sz="1400" dirty="0">
                <a:solidFill>
                  <a:schemeClr val="tx1"/>
                </a:solidFill>
              </a:endParaRPr>
            </a:p>
          </p:txBody>
        </p:sp>
      </p:grpSp>
      <p:grpSp>
        <p:nvGrpSpPr>
          <p:cNvPr id="7" name="Group 6"/>
          <p:cNvGrpSpPr/>
          <p:nvPr/>
        </p:nvGrpSpPr>
        <p:grpSpPr>
          <a:xfrm>
            <a:off x="4953846" y="1088272"/>
            <a:ext cx="3506312" cy="5560944"/>
            <a:chOff x="4953846" y="1088272"/>
            <a:chExt cx="3506312" cy="5560944"/>
          </a:xfrm>
        </p:grpSpPr>
        <p:cxnSp>
          <p:nvCxnSpPr>
            <p:cNvPr id="37" name="Line 1873"/>
            <p:cNvCxnSpPr>
              <a:cxnSpLocks noChangeShapeType="1"/>
            </p:cNvCxnSpPr>
            <p:nvPr/>
          </p:nvCxnSpPr>
          <p:spPr bwMode="auto">
            <a:xfrm>
              <a:off x="6007831" y="2276271"/>
              <a:ext cx="0" cy="157298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50" name="Group 49"/>
            <p:cNvGrpSpPr/>
            <p:nvPr/>
          </p:nvGrpSpPr>
          <p:grpSpPr>
            <a:xfrm>
              <a:off x="5183777" y="3968591"/>
              <a:ext cx="3276379" cy="2680625"/>
              <a:chOff x="4422463" y="3323153"/>
              <a:chExt cx="3276379" cy="2680625"/>
            </a:xfrm>
          </p:grpSpPr>
          <p:cxnSp>
            <p:nvCxnSpPr>
              <p:cNvPr id="134" name="Line 1873"/>
              <p:cNvCxnSpPr>
                <a:cxnSpLocks noChangeShapeType="1"/>
              </p:cNvCxnSpPr>
              <p:nvPr/>
            </p:nvCxnSpPr>
            <p:spPr bwMode="auto">
              <a:xfrm flipH="1">
                <a:off x="6605048" y="4378566"/>
                <a:ext cx="0" cy="302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5" name="Line 1873"/>
              <p:cNvCxnSpPr>
                <a:cxnSpLocks noChangeShapeType="1"/>
              </p:cNvCxnSpPr>
              <p:nvPr/>
            </p:nvCxnSpPr>
            <p:spPr bwMode="auto">
              <a:xfrm flipH="1">
                <a:off x="6840000" y="3828562"/>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6" name="Line 1873"/>
              <p:cNvCxnSpPr>
                <a:cxnSpLocks noChangeShapeType="1"/>
              </p:cNvCxnSpPr>
              <p:nvPr/>
            </p:nvCxnSpPr>
            <p:spPr bwMode="auto">
              <a:xfrm flipH="1">
                <a:off x="6750000" y="3592690"/>
                <a:ext cx="0" cy="18710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7" name="Line 1837"/>
              <p:cNvCxnSpPr>
                <a:cxnSpLocks noChangeShapeType="1"/>
              </p:cNvCxnSpPr>
              <p:nvPr/>
            </p:nvCxnSpPr>
            <p:spPr bwMode="auto">
              <a:xfrm flipH="1">
                <a:off x="5492706" y="3435288"/>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8" name="Line 1872"/>
              <p:cNvCxnSpPr>
                <a:cxnSpLocks noChangeShapeType="1"/>
              </p:cNvCxnSpPr>
              <p:nvPr/>
            </p:nvCxnSpPr>
            <p:spPr bwMode="auto">
              <a:xfrm flipH="1">
                <a:off x="6518572" y="3435288"/>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9" name="Line 1873"/>
              <p:cNvCxnSpPr>
                <a:cxnSpLocks noChangeShapeType="1"/>
              </p:cNvCxnSpPr>
              <p:nvPr/>
            </p:nvCxnSpPr>
            <p:spPr bwMode="auto">
              <a:xfrm flipH="1">
                <a:off x="6519063" y="3676490"/>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40" name="Freeform 139"/>
              <p:cNvSpPr>
                <a:spLocks/>
              </p:cNvSpPr>
              <p:nvPr/>
            </p:nvSpPr>
            <p:spPr bwMode="auto">
              <a:xfrm flipH="1">
                <a:off x="6519063" y="3511742"/>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41" name="Line 1864"/>
              <p:cNvCxnSpPr>
                <a:cxnSpLocks noChangeShapeType="1"/>
              </p:cNvCxnSpPr>
              <p:nvPr/>
            </p:nvCxnSpPr>
            <p:spPr bwMode="auto">
              <a:xfrm flipH="1" flipV="1">
                <a:off x="6625032" y="3511742"/>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42" name="Group 141"/>
              <p:cNvGrpSpPr/>
              <p:nvPr/>
            </p:nvGrpSpPr>
            <p:grpSpPr>
              <a:xfrm>
                <a:off x="5618957" y="3592690"/>
                <a:ext cx="1728448" cy="475662"/>
                <a:chOff x="5622790" y="3592690"/>
                <a:chExt cx="1759320" cy="475662"/>
              </a:xfrm>
            </p:grpSpPr>
            <p:cxnSp>
              <p:nvCxnSpPr>
                <p:cNvPr id="222" name="Line 1865"/>
                <p:cNvCxnSpPr>
                  <a:cxnSpLocks noChangeShapeType="1"/>
                </p:cNvCxnSpPr>
                <p:nvPr/>
              </p:nvCxnSpPr>
              <p:spPr bwMode="auto">
                <a:xfrm flipH="1">
                  <a:off x="5622790" y="406835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3" name="Line 1865"/>
                <p:cNvCxnSpPr>
                  <a:cxnSpLocks noChangeShapeType="1"/>
                </p:cNvCxnSpPr>
                <p:nvPr/>
              </p:nvCxnSpPr>
              <p:spPr bwMode="auto">
                <a:xfrm flipH="1">
                  <a:off x="5623246" y="3828562"/>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24" name="Line 1865"/>
                <p:cNvCxnSpPr>
                  <a:cxnSpLocks noChangeShapeType="1"/>
                </p:cNvCxnSpPr>
                <p:nvPr/>
              </p:nvCxnSpPr>
              <p:spPr bwMode="auto">
                <a:xfrm flipH="1">
                  <a:off x="5623244" y="3592690"/>
                  <a:ext cx="17588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43" name="Oval 142"/>
              <p:cNvSpPr>
                <a:spLocks noChangeArrowheads="1"/>
              </p:cNvSpPr>
              <p:nvPr/>
            </p:nvSpPr>
            <p:spPr bwMode="auto">
              <a:xfrm flipH="1">
                <a:off x="6625032" y="3557858"/>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144" name="Line 1872"/>
              <p:cNvCxnSpPr>
                <a:cxnSpLocks noChangeShapeType="1"/>
              </p:cNvCxnSpPr>
              <p:nvPr/>
            </p:nvCxnSpPr>
            <p:spPr bwMode="auto">
              <a:xfrm flipH="1">
                <a:off x="6332491" y="4220672"/>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Line 1873"/>
              <p:cNvCxnSpPr>
                <a:cxnSpLocks noChangeShapeType="1"/>
                <a:stCxn id="146" idx="0"/>
              </p:cNvCxnSpPr>
              <p:nvPr/>
            </p:nvCxnSpPr>
            <p:spPr bwMode="auto">
              <a:xfrm flipH="1">
                <a:off x="6332982" y="4459514"/>
                <a:ext cx="0" cy="1412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46" name="Freeform 145"/>
              <p:cNvSpPr>
                <a:spLocks/>
              </p:cNvSpPr>
              <p:nvPr/>
            </p:nvSpPr>
            <p:spPr bwMode="auto">
              <a:xfrm flipH="1">
                <a:off x="6332982" y="4297126"/>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47" name="Line 1864"/>
              <p:cNvCxnSpPr>
                <a:cxnSpLocks noChangeShapeType="1"/>
              </p:cNvCxnSpPr>
              <p:nvPr/>
            </p:nvCxnSpPr>
            <p:spPr bwMode="auto">
              <a:xfrm flipH="1" flipV="1">
                <a:off x="6438951" y="4297126"/>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Line 1865"/>
              <p:cNvCxnSpPr>
                <a:cxnSpLocks noChangeShapeType="1"/>
              </p:cNvCxnSpPr>
              <p:nvPr/>
            </p:nvCxnSpPr>
            <p:spPr bwMode="auto">
              <a:xfrm flipH="1">
                <a:off x="6497607" y="4378075"/>
                <a:ext cx="107441" cy="4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49" name="Oval 148"/>
              <p:cNvSpPr>
                <a:spLocks noChangeArrowheads="1"/>
              </p:cNvSpPr>
              <p:nvPr/>
            </p:nvSpPr>
            <p:spPr bwMode="auto">
              <a:xfrm flipH="1">
                <a:off x="6438951" y="434324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nvGrpSpPr>
              <p:cNvPr id="150" name="Group 149"/>
              <p:cNvGrpSpPr/>
              <p:nvPr/>
            </p:nvGrpSpPr>
            <p:grpSpPr>
              <a:xfrm flipH="1">
                <a:off x="5487956" y="3435288"/>
                <a:ext cx="177106" cy="1479230"/>
                <a:chOff x="5796136" y="2798440"/>
                <a:chExt cx="270903" cy="2262642"/>
              </a:xfrm>
            </p:grpSpPr>
            <p:sp>
              <p:nvSpPr>
                <p:cNvPr id="208" name="Freeform 207"/>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9"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0" name="Oval 209"/>
                <p:cNvSpPr>
                  <a:spLocks noChangeAspect="1" noChangeArrowheads="1"/>
                </p:cNvSpPr>
                <p:nvPr/>
              </p:nvSpPr>
              <p:spPr bwMode="auto">
                <a:xfrm>
                  <a:off x="5796136"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11"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2" name="Freeform 211"/>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3"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14" name="Oval 213"/>
                <p:cNvSpPr>
                  <a:spLocks noChangeArrowheads="1"/>
                </p:cNvSpPr>
                <p:nvPr/>
              </p:nvSpPr>
              <p:spPr bwMode="auto">
                <a:xfrm>
                  <a:off x="5796887" y="298592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15"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216" name="Group 215"/>
                <p:cNvGrpSpPr/>
                <p:nvPr/>
              </p:nvGrpSpPr>
              <p:grpSpPr>
                <a:xfrm>
                  <a:off x="5796136" y="3527424"/>
                  <a:ext cx="270152" cy="356390"/>
                  <a:chOff x="5723777" y="3576666"/>
                  <a:chExt cx="270152" cy="356390"/>
                </a:xfrm>
              </p:grpSpPr>
              <p:sp>
                <p:nvSpPr>
                  <p:cNvPr id="218" name="Freeform 217"/>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19"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20" name="Oval 219"/>
                  <p:cNvSpPr>
                    <a:spLocks noChangeAspect="1" noChangeArrowheads="1"/>
                  </p:cNvSpPr>
                  <p:nvPr/>
                </p:nvSpPr>
                <p:spPr bwMode="auto">
                  <a:xfrm>
                    <a:off x="5723777" y="3755206"/>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221"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217" name="Line 1873"/>
                <p:cNvCxnSpPr>
                  <a:cxnSpLocks noChangeShapeType="1"/>
                </p:cNvCxnSpPr>
                <p:nvPr/>
              </p:nvCxnSpPr>
              <p:spPr bwMode="auto">
                <a:xfrm>
                  <a:off x="6066288" y="3888000"/>
                  <a:ext cx="0" cy="11730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1" name="Group 150"/>
              <p:cNvGrpSpPr/>
              <p:nvPr/>
            </p:nvGrpSpPr>
            <p:grpSpPr>
              <a:xfrm flipH="1">
                <a:off x="5833928" y="3435288"/>
                <a:ext cx="176615" cy="785384"/>
                <a:chOff x="4860032" y="2434094"/>
                <a:chExt cx="270152" cy="1201330"/>
              </a:xfrm>
            </p:grpSpPr>
            <p:cxnSp>
              <p:nvCxnSpPr>
                <p:cNvPr id="203"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4"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5" name="Freeform 204"/>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6"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7" name="Oval 206"/>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152" name="Line 1837"/>
              <p:cNvCxnSpPr>
                <a:cxnSpLocks noChangeShapeType="1"/>
              </p:cNvCxnSpPr>
              <p:nvPr/>
            </p:nvCxnSpPr>
            <p:spPr bwMode="auto">
              <a:xfrm flipH="1">
                <a:off x="5829798" y="4220672"/>
                <a:ext cx="6867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53" name="Group 152"/>
              <p:cNvGrpSpPr/>
              <p:nvPr/>
            </p:nvGrpSpPr>
            <p:grpSpPr>
              <a:xfrm flipH="1">
                <a:off x="6175150" y="3435288"/>
                <a:ext cx="176615" cy="785384"/>
                <a:chOff x="4860032" y="2798440"/>
                <a:chExt cx="270152" cy="1201330"/>
              </a:xfrm>
            </p:grpSpPr>
            <p:cxnSp>
              <p:nvCxnSpPr>
                <p:cNvPr id="198"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9"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0" name="Freeform 199"/>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201"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202" name="Oval 201"/>
                <p:cNvSpPr>
                  <a:spLocks noChangeArrowheads="1"/>
                </p:cNvSpPr>
                <p:nvPr/>
              </p:nvSpPr>
              <p:spPr bwMode="auto">
                <a:xfrm>
                  <a:off x="4860032" y="3345964"/>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154" name="Line 1837"/>
              <p:cNvCxnSpPr>
                <a:cxnSpLocks noChangeShapeType="1"/>
              </p:cNvCxnSpPr>
              <p:nvPr/>
            </p:nvCxnSpPr>
            <p:spPr bwMode="auto">
              <a:xfrm flipH="1" flipV="1">
                <a:off x="5487956" y="5624095"/>
                <a:ext cx="102717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5" name="Line 1837"/>
              <p:cNvCxnSpPr>
                <a:cxnSpLocks noChangeShapeType="1"/>
              </p:cNvCxnSpPr>
              <p:nvPr/>
            </p:nvCxnSpPr>
            <p:spPr bwMode="auto">
              <a:xfrm flipH="1">
                <a:off x="4422463" y="4532706"/>
                <a:ext cx="190849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6" name="Line 1872"/>
              <p:cNvCxnSpPr>
                <a:cxnSpLocks noChangeShapeType="1"/>
              </p:cNvCxnSpPr>
              <p:nvPr/>
            </p:nvCxnSpPr>
            <p:spPr bwMode="auto">
              <a:xfrm flipH="1" flipV="1">
                <a:off x="6513823" y="555348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7" name="Line 1873"/>
              <p:cNvCxnSpPr>
                <a:cxnSpLocks noChangeShapeType="1"/>
              </p:cNvCxnSpPr>
              <p:nvPr/>
            </p:nvCxnSpPr>
            <p:spPr bwMode="auto">
              <a:xfrm flipH="1" flipV="1">
                <a:off x="6514314" y="4838711"/>
                <a:ext cx="0" cy="5441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58" name="Freeform 157"/>
              <p:cNvSpPr>
                <a:spLocks/>
              </p:cNvSpPr>
              <p:nvPr/>
            </p:nvSpPr>
            <p:spPr bwMode="auto">
              <a:xfrm flipH="1" flipV="1">
                <a:off x="6514314" y="5385253"/>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59" name="Line 1864"/>
              <p:cNvCxnSpPr>
                <a:cxnSpLocks noChangeShapeType="1"/>
              </p:cNvCxnSpPr>
              <p:nvPr/>
            </p:nvCxnSpPr>
            <p:spPr bwMode="auto">
              <a:xfrm flipH="1">
                <a:off x="6620283" y="5385253"/>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60" name="Group 159"/>
              <p:cNvGrpSpPr/>
              <p:nvPr/>
            </p:nvGrpSpPr>
            <p:grpSpPr>
              <a:xfrm flipH="1" flipV="1">
                <a:off x="5595399" y="5230821"/>
                <a:ext cx="1252706" cy="235872"/>
                <a:chOff x="1331166" y="2373620"/>
                <a:chExt cx="1459916" cy="360791"/>
              </a:xfrm>
            </p:grpSpPr>
            <p:cxnSp>
              <p:nvCxnSpPr>
                <p:cNvPr id="196" name="Line 1865"/>
                <p:cNvCxnSpPr>
                  <a:cxnSpLocks noChangeShapeType="1"/>
                </p:cNvCxnSpPr>
                <p:nvPr/>
              </p:nvCxnSpPr>
              <p:spPr bwMode="auto">
                <a:xfrm flipV="1">
                  <a:off x="1331166" y="2734411"/>
                  <a:ext cx="145991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7" name="Line 1865"/>
                <p:cNvCxnSpPr>
                  <a:cxnSpLocks noChangeShapeType="1"/>
                </p:cNvCxnSpPr>
                <p:nvPr/>
              </p:nvCxnSpPr>
              <p:spPr bwMode="auto">
                <a:xfrm flipV="1">
                  <a:off x="1440892" y="2373620"/>
                  <a:ext cx="135019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161" name="Line 1872"/>
              <p:cNvCxnSpPr>
                <a:cxnSpLocks noChangeShapeType="1"/>
              </p:cNvCxnSpPr>
              <p:nvPr/>
            </p:nvCxnSpPr>
            <p:spPr bwMode="auto">
              <a:xfrm flipH="1" flipV="1">
                <a:off x="6327742" y="4768104"/>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62" name="Freeform 161"/>
              <p:cNvSpPr>
                <a:spLocks/>
              </p:cNvSpPr>
              <p:nvPr/>
            </p:nvSpPr>
            <p:spPr bwMode="auto">
              <a:xfrm flipH="1" flipV="1">
                <a:off x="6328233" y="4599869"/>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63" name="Line 1864"/>
              <p:cNvCxnSpPr>
                <a:cxnSpLocks noChangeShapeType="1"/>
              </p:cNvCxnSpPr>
              <p:nvPr/>
            </p:nvCxnSpPr>
            <p:spPr bwMode="auto">
              <a:xfrm flipH="1">
                <a:off x="6434201" y="4599869"/>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64" name="Line 1865"/>
              <p:cNvCxnSpPr>
                <a:cxnSpLocks noChangeShapeType="1"/>
              </p:cNvCxnSpPr>
              <p:nvPr/>
            </p:nvCxnSpPr>
            <p:spPr bwMode="auto">
              <a:xfrm flipH="1" flipV="1">
                <a:off x="6439443" y="4681308"/>
                <a:ext cx="16085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65" name="Group 164"/>
              <p:cNvGrpSpPr/>
              <p:nvPr/>
            </p:nvGrpSpPr>
            <p:grpSpPr>
              <a:xfrm flipH="1" flipV="1">
                <a:off x="5487956" y="4914518"/>
                <a:ext cx="107442" cy="709577"/>
                <a:chOff x="5902695" y="2798440"/>
                <a:chExt cx="164344" cy="1085374"/>
              </a:xfrm>
            </p:grpSpPr>
            <p:sp>
              <p:nvSpPr>
                <p:cNvPr id="186" name="Freeform 185"/>
                <p:cNvSpPr>
                  <a:spLocks/>
                </p:cNvSpPr>
                <p:nvPr/>
              </p:nvSpPr>
              <p:spPr bwMode="auto">
                <a:xfrm>
                  <a:off x="5976237"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87" name="Line 1864"/>
                <p:cNvCxnSpPr>
                  <a:cxnSpLocks noChangeShapeType="1"/>
                </p:cNvCxnSpPr>
                <p:nvPr/>
              </p:nvCxnSpPr>
              <p:spPr bwMode="auto">
                <a:xfrm flipV="1">
                  <a:off x="5902695"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8" name="Line 1872"/>
                <p:cNvCxnSpPr>
                  <a:cxnSpLocks noChangeShapeType="1"/>
                </p:cNvCxnSpPr>
                <p:nvPr/>
              </p:nvCxnSpPr>
              <p:spPr bwMode="auto">
                <a:xfrm>
                  <a:off x="6066288" y="2798440"/>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9" name="Freeform 188"/>
                <p:cNvSpPr>
                  <a:spLocks/>
                </p:cNvSpPr>
                <p:nvPr/>
              </p:nvSpPr>
              <p:spPr bwMode="auto">
                <a:xfrm>
                  <a:off x="5976988" y="291538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0" name="Line 1864"/>
                <p:cNvCxnSpPr>
                  <a:cxnSpLocks noChangeShapeType="1"/>
                </p:cNvCxnSpPr>
                <p:nvPr/>
              </p:nvCxnSpPr>
              <p:spPr bwMode="auto">
                <a:xfrm flipV="1">
                  <a:off x="5903446" y="291538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1" name="Line 1873"/>
                <p:cNvCxnSpPr>
                  <a:cxnSpLocks noChangeShapeType="1"/>
                </p:cNvCxnSpPr>
                <p:nvPr/>
              </p:nvCxnSpPr>
              <p:spPr bwMode="auto">
                <a:xfrm>
                  <a:off x="6065537" y="316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92" name="Group 191"/>
                <p:cNvGrpSpPr/>
                <p:nvPr/>
              </p:nvGrpSpPr>
              <p:grpSpPr>
                <a:xfrm>
                  <a:off x="5902695" y="3527424"/>
                  <a:ext cx="163593" cy="356390"/>
                  <a:chOff x="5830336" y="3576666"/>
                  <a:chExt cx="163593" cy="356390"/>
                </a:xfrm>
              </p:grpSpPr>
              <p:sp>
                <p:nvSpPr>
                  <p:cNvPr id="193" name="Freeform 192"/>
                  <p:cNvSpPr>
                    <a:spLocks/>
                  </p:cNvSpPr>
                  <p:nvPr/>
                </p:nvSpPr>
                <p:spPr bwMode="auto">
                  <a:xfrm>
                    <a:off x="5903878" y="368466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94" name="Line 1864"/>
                  <p:cNvCxnSpPr>
                    <a:cxnSpLocks noChangeShapeType="1"/>
                  </p:cNvCxnSpPr>
                  <p:nvPr/>
                </p:nvCxnSpPr>
                <p:spPr bwMode="auto">
                  <a:xfrm flipV="1">
                    <a:off x="5830336" y="368466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5" name="Line 1873"/>
                  <p:cNvCxnSpPr>
                    <a:cxnSpLocks noChangeShapeType="1"/>
                  </p:cNvCxnSpPr>
                  <p:nvPr/>
                </p:nvCxnSpPr>
                <p:spPr bwMode="auto">
                  <a:xfrm>
                    <a:off x="5993178" y="3576666"/>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166" name="Group 165"/>
              <p:cNvGrpSpPr/>
              <p:nvPr/>
            </p:nvGrpSpPr>
            <p:grpSpPr>
              <a:xfrm flipH="1" flipV="1">
                <a:off x="5829178" y="4838711"/>
                <a:ext cx="106951" cy="785384"/>
                <a:chOff x="4966591" y="2434094"/>
                <a:chExt cx="163593" cy="1201330"/>
              </a:xfrm>
            </p:grpSpPr>
            <p:cxnSp>
              <p:nvCxnSpPr>
                <p:cNvPr id="182" name="Line 1872"/>
                <p:cNvCxnSpPr>
                  <a:cxnSpLocks noChangeShapeType="1"/>
                </p:cNvCxnSpPr>
                <p:nvPr/>
              </p:nvCxnSpPr>
              <p:spPr bwMode="auto">
                <a:xfrm>
                  <a:off x="5130184" y="2434094"/>
                  <a:ext cx="0" cy="83238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83" name="Line 1873"/>
                <p:cNvCxnSpPr>
                  <a:cxnSpLocks noChangeShapeType="1"/>
                </p:cNvCxnSpPr>
                <p:nvPr/>
              </p:nvCxnSpPr>
              <p:spPr bwMode="auto">
                <a:xfrm>
                  <a:off x="5129433" y="3527424"/>
                  <a:ext cx="751" cy="108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4" name="Freeform 183"/>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85"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167" name="Line 1837"/>
              <p:cNvCxnSpPr>
                <a:cxnSpLocks noChangeShapeType="1"/>
              </p:cNvCxnSpPr>
              <p:nvPr/>
            </p:nvCxnSpPr>
            <p:spPr bwMode="auto">
              <a:xfrm flipH="1" flipV="1">
                <a:off x="5829257" y="4838711"/>
                <a:ext cx="68252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168" name="Group 167"/>
              <p:cNvGrpSpPr/>
              <p:nvPr/>
            </p:nvGrpSpPr>
            <p:grpSpPr>
              <a:xfrm flipH="1" flipV="1">
                <a:off x="6170401" y="4838711"/>
                <a:ext cx="106951" cy="785384"/>
                <a:chOff x="4966591" y="2798440"/>
                <a:chExt cx="163593" cy="1201330"/>
              </a:xfrm>
            </p:grpSpPr>
            <p:cxnSp>
              <p:nvCxnSpPr>
                <p:cNvPr id="178" name="Line 1872"/>
                <p:cNvCxnSpPr>
                  <a:cxnSpLocks noChangeShapeType="1"/>
                </p:cNvCxnSpPr>
                <p:nvPr/>
              </p:nvCxnSpPr>
              <p:spPr bwMode="auto">
                <a:xfrm>
                  <a:off x="5130184" y="2798440"/>
                  <a:ext cx="0" cy="4680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9" name="Line 1873"/>
                <p:cNvCxnSpPr>
                  <a:cxnSpLocks noChangeShapeType="1"/>
                </p:cNvCxnSpPr>
                <p:nvPr/>
              </p:nvCxnSpPr>
              <p:spPr bwMode="auto">
                <a:xfrm>
                  <a:off x="5129433" y="3527424"/>
                  <a:ext cx="0" cy="4723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80" name="Freeform 179"/>
                <p:cNvSpPr>
                  <a:spLocks/>
                </p:cNvSpPr>
                <p:nvPr/>
              </p:nvSpPr>
              <p:spPr bwMode="auto">
                <a:xfrm>
                  <a:off x="5040133" y="3275424"/>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81" name="Line 1864"/>
                <p:cNvCxnSpPr>
                  <a:cxnSpLocks noChangeShapeType="1"/>
                </p:cNvCxnSpPr>
                <p:nvPr/>
              </p:nvCxnSpPr>
              <p:spPr bwMode="auto">
                <a:xfrm flipV="1">
                  <a:off x="4966591" y="3275424"/>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69" name="Group 168"/>
              <p:cNvGrpSpPr/>
              <p:nvPr/>
            </p:nvGrpSpPr>
            <p:grpSpPr>
              <a:xfrm>
                <a:off x="4766218" y="4393181"/>
                <a:ext cx="314787" cy="283467"/>
                <a:chOff x="6610779" y="2208328"/>
                <a:chExt cx="481501" cy="433594"/>
              </a:xfrm>
            </p:grpSpPr>
            <p:sp>
              <p:nvSpPr>
                <p:cNvPr id="176" name="Oval 175"/>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7" name="Isosceles Triangle 176"/>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70" name="Rectangle 169"/>
              <p:cNvSpPr>
                <a:spLocks noChangeArrowheads="1"/>
              </p:cNvSpPr>
              <p:nvPr/>
            </p:nvSpPr>
            <p:spPr bwMode="auto">
              <a:xfrm flipH="1">
                <a:off x="4422490" y="4574089"/>
                <a:ext cx="285335"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SUM</a:t>
                </a:r>
                <a:endParaRPr lang="sv-SE" sz="1138" dirty="0">
                  <a:latin typeface="Times New Roman"/>
                  <a:ea typeface="Times New Roman"/>
                </a:endParaRPr>
              </a:p>
            </p:txBody>
          </p:sp>
          <p:cxnSp>
            <p:nvCxnSpPr>
              <p:cNvPr id="171" name="Line 1865"/>
              <p:cNvCxnSpPr>
                <a:cxnSpLocks noChangeShapeType="1"/>
              </p:cNvCxnSpPr>
              <p:nvPr/>
            </p:nvCxnSpPr>
            <p:spPr bwMode="auto">
              <a:xfrm flipH="1">
                <a:off x="5595401" y="4995712"/>
                <a:ext cx="1332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2" name="Rectangle 171"/>
              <p:cNvSpPr/>
              <p:nvPr/>
            </p:nvSpPr>
            <p:spPr>
              <a:xfrm>
                <a:off x="5633256" y="5696001"/>
                <a:ext cx="902812"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SUM cell</a:t>
                </a:r>
              </a:p>
            </p:txBody>
          </p:sp>
          <p:sp>
            <p:nvSpPr>
              <p:cNvPr id="173" name="Rectangle 172"/>
              <p:cNvSpPr/>
              <p:nvPr/>
            </p:nvSpPr>
            <p:spPr>
              <a:xfrm flipH="1">
                <a:off x="5364088" y="3323153"/>
                <a:ext cx="1772608" cy="266400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74" name="Line 1873"/>
              <p:cNvCxnSpPr>
                <a:cxnSpLocks noChangeShapeType="1"/>
              </p:cNvCxnSpPr>
              <p:nvPr/>
            </p:nvCxnSpPr>
            <p:spPr bwMode="auto">
              <a:xfrm>
                <a:off x="6930000" y="4077072"/>
                <a:ext cx="0" cy="9186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5" name="Line 1837"/>
              <p:cNvCxnSpPr>
                <a:cxnSpLocks noChangeShapeType="1"/>
              </p:cNvCxnSpPr>
              <p:nvPr/>
            </p:nvCxnSpPr>
            <p:spPr bwMode="auto">
              <a:xfrm flipH="1">
                <a:off x="6605049" y="4529937"/>
                <a:ext cx="109379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51" name="Group 50"/>
            <p:cNvGrpSpPr/>
            <p:nvPr/>
          </p:nvGrpSpPr>
          <p:grpSpPr>
            <a:xfrm>
              <a:off x="5183804" y="1088272"/>
              <a:ext cx="2765994" cy="2664000"/>
              <a:chOff x="4394480" y="1975159"/>
              <a:chExt cx="2765994" cy="2655256"/>
            </a:xfrm>
          </p:grpSpPr>
          <p:cxnSp>
            <p:nvCxnSpPr>
              <p:cNvPr id="69" name="Line 1837"/>
              <p:cNvCxnSpPr>
                <a:cxnSpLocks noChangeShapeType="1"/>
              </p:cNvCxnSpPr>
              <p:nvPr/>
            </p:nvCxnSpPr>
            <p:spPr bwMode="auto">
              <a:xfrm flipH="1">
                <a:off x="4394480" y="3163158"/>
                <a:ext cx="170571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Line 1837"/>
              <p:cNvCxnSpPr>
                <a:cxnSpLocks noChangeShapeType="1"/>
              </p:cNvCxnSpPr>
              <p:nvPr/>
            </p:nvCxnSpPr>
            <p:spPr bwMode="auto">
              <a:xfrm flipH="1">
                <a:off x="5479529" y="4261469"/>
                <a:ext cx="80896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1" name="Rectangle 70"/>
              <p:cNvSpPr>
                <a:spLocks noChangeArrowheads="1"/>
              </p:cNvSpPr>
              <p:nvPr/>
            </p:nvSpPr>
            <p:spPr bwMode="auto">
              <a:xfrm flipH="1">
                <a:off x="6950480" y="3091158"/>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cxnSp>
            <p:nvCxnSpPr>
              <p:cNvPr id="72" name="Line 1837"/>
              <p:cNvCxnSpPr>
                <a:cxnSpLocks noChangeShapeType="1"/>
              </p:cNvCxnSpPr>
              <p:nvPr/>
            </p:nvCxnSpPr>
            <p:spPr bwMode="auto">
              <a:xfrm flipH="1">
                <a:off x="5489594" y="2069311"/>
                <a:ext cx="80020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 name="Line 1873"/>
              <p:cNvCxnSpPr>
                <a:cxnSpLocks noChangeShapeType="1"/>
              </p:cNvCxnSpPr>
              <p:nvPr/>
            </p:nvCxnSpPr>
            <p:spPr bwMode="auto">
              <a:xfrm flipH="1">
                <a:off x="5887997" y="2545894"/>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4" name="Rectangle 73"/>
              <p:cNvSpPr>
                <a:spLocks noChangeArrowheads="1"/>
              </p:cNvSpPr>
              <p:nvPr/>
            </p:nvSpPr>
            <p:spPr bwMode="auto">
              <a:xfrm flipH="1">
                <a:off x="6950480" y="2407158"/>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cxnSp>
            <p:nvCxnSpPr>
              <p:cNvPr id="75" name="Line 1872"/>
              <p:cNvCxnSpPr>
                <a:cxnSpLocks noChangeShapeType="1"/>
              </p:cNvCxnSpPr>
              <p:nvPr/>
            </p:nvCxnSpPr>
            <p:spPr bwMode="auto">
              <a:xfrm flipH="1">
                <a:off x="6288493"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 name="Line 1873"/>
              <p:cNvCxnSpPr>
                <a:cxnSpLocks noChangeShapeType="1"/>
              </p:cNvCxnSpPr>
              <p:nvPr/>
            </p:nvCxnSpPr>
            <p:spPr bwMode="auto">
              <a:xfrm>
                <a:off x="6289800" y="2310513"/>
                <a:ext cx="0" cy="2733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77" name="Rectangle 76"/>
              <p:cNvSpPr>
                <a:spLocks noChangeArrowheads="1"/>
              </p:cNvSpPr>
              <p:nvPr/>
            </p:nvSpPr>
            <p:spPr bwMode="auto">
              <a:xfrm flipH="1">
                <a:off x="6950480" y="2155158"/>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78" name="Freeform 77"/>
              <p:cNvSpPr>
                <a:spLocks/>
              </p:cNvSpPr>
              <p:nvPr/>
            </p:nvSpPr>
            <p:spPr bwMode="auto">
              <a:xfrm flipH="1">
                <a:off x="6288984"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79" name="Line 1864"/>
              <p:cNvCxnSpPr>
                <a:cxnSpLocks noChangeShapeType="1"/>
              </p:cNvCxnSpPr>
              <p:nvPr/>
            </p:nvCxnSpPr>
            <p:spPr bwMode="auto">
              <a:xfrm flipH="1" flipV="1">
                <a:off x="6394953"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80" name="Group 79"/>
              <p:cNvGrpSpPr/>
              <p:nvPr/>
            </p:nvGrpSpPr>
            <p:grpSpPr>
              <a:xfrm flipH="1">
                <a:off x="5623653" y="2226714"/>
                <a:ext cx="1253017" cy="235872"/>
                <a:chOff x="1030368" y="2373620"/>
                <a:chExt cx="1683386" cy="360791"/>
              </a:xfrm>
            </p:grpSpPr>
            <p:cxnSp>
              <p:nvCxnSpPr>
                <p:cNvPr id="132" name="Line 1865"/>
                <p:cNvCxnSpPr>
                  <a:cxnSpLocks noChangeShapeType="1"/>
                </p:cNvCxnSpPr>
                <p:nvPr/>
              </p:nvCxnSpPr>
              <p:spPr bwMode="auto">
                <a:xfrm>
                  <a:off x="1030368" y="2734411"/>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3" name="Line 1865"/>
                <p:cNvCxnSpPr>
                  <a:cxnSpLocks noChangeShapeType="1"/>
                </p:cNvCxnSpPr>
                <p:nvPr/>
              </p:nvCxnSpPr>
              <p:spPr bwMode="auto">
                <a:xfrm>
                  <a:off x="1030368" y="2373620"/>
                  <a:ext cx="168338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81" name="Oval 80"/>
              <p:cNvSpPr>
                <a:spLocks noChangeArrowheads="1"/>
              </p:cNvSpPr>
              <p:nvPr/>
            </p:nvSpPr>
            <p:spPr bwMode="auto">
              <a:xfrm flipH="1">
                <a:off x="6394953"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82" name="Line 1837"/>
              <p:cNvCxnSpPr>
                <a:cxnSpLocks noChangeShapeType="1"/>
              </p:cNvCxnSpPr>
              <p:nvPr/>
            </p:nvCxnSpPr>
            <p:spPr bwMode="auto">
              <a:xfrm flipH="1">
                <a:off x="5887997" y="2581301"/>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3" name="Line 1873"/>
              <p:cNvCxnSpPr>
                <a:cxnSpLocks noChangeShapeType="1"/>
              </p:cNvCxnSpPr>
              <p:nvPr/>
            </p:nvCxnSpPr>
            <p:spPr bwMode="auto">
              <a:xfrm flipH="1">
                <a:off x="5480511" y="2545894"/>
                <a:ext cx="0" cy="123899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4" name="Freeform 83"/>
              <p:cNvSpPr>
                <a:spLocks/>
              </p:cNvSpPr>
              <p:nvPr/>
            </p:nvSpPr>
            <p:spPr bwMode="auto">
              <a:xfrm flipH="1">
                <a:off x="5480511"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5" name="Line 1864"/>
              <p:cNvCxnSpPr>
                <a:cxnSpLocks noChangeShapeType="1"/>
              </p:cNvCxnSpPr>
              <p:nvPr/>
            </p:nvCxnSpPr>
            <p:spPr bwMode="auto">
              <a:xfrm flipH="1" flipV="1">
                <a:off x="5586480"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6" name="Oval 85"/>
              <p:cNvSpPr>
                <a:spLocks noChangeAspect="1" noChangeArrowheads="1"/>
              </p:cNvSpPr>
              <p:nvPr/>
            </p:nvSpPr>
            <p:spPr bwMode="auto">
              <a:xfrm flipH="1">
                <a:off x="5586480"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87" name="Line 1872"/>
              <p:cNvCxnSpPr>
                <a:cxnSpLocks noChangeShapeType="1"/>
              </p:cNvCxnSpPr>
              <p:nvPr/>
            </p:nvCxnSpPr>
            <p:spPr bwMode="auto">
              <a:xfrm flipH="1">
                <a:off x="5479529" y="2069311"/>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88" name="Freeform 87"/>
              <p:cNvSpPr>
                <a:spLocks/>
              </p:cNvSpPr>
              <p:nvPr/>
            </p:nvSpPr>
            <p:spPr bwMode="auto">
              <a:xfrm flipH="1">
                <a:off x="5480020" y="214576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89" name="Line 1864"/>
              <p:cNvCxnSpPr>
                <a:cxnSpLocks noChangeShapeType="1"/>
              </p:cNvCxnSpPr>
              <p:nvPr/>
            </p:nvCxnSpPr>
            <p:spPr bwMode="auto">
              <a:xfrm flipH="1" flipV="1">
                <a:off x="5585989" y="214576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90" name="Oval 89"/>
              <p:cNvSpPr>
                <a:spLocks noChangeArrowheads="1"/>
              </p:cNvSpPr>
              <p:nvPr/>
            </p:nvSpPr>
            <p:spPr bwMode="auto">
              <a:xfrm flipH="1">
                <a:off x="5585989" y="2191881"/>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cxnSp>
            <p:nvCxnSpPr>
              <p:cNvPr id="91" name="Line 1873"/>
              <p:cNvCxnSpPr>
                <a:cxnSpLocks noChangeShapeType="1"/>
              </p:cNvCxnSpPr>
              <p:nvPr/>
            </p:nvCxnSpPr>
            <p:spPr bwMode="auto">
              <a:xfrm flipH="1">
                <a:off x="5480020" y="2310539"/>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Line 1873"/>
              <p:cNvCxnSpPr>
                <a:cxnSpLocks noChangeShapeType="1"/>
              </p:cNvCxnSpPr>
              <p:nvPr/>
            </p:nvCxnSpPr>
            <p:spPr bwMode="auto">
              <a:xfrm flipH="1" flipV="1">
                <a:off x="6098117" y="2785360"/>
                <a:ext cx="0" cy="7616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nvGrpSpPr>
              <p:cNvPr id="93" name="Group 92"/>
              <p:cNvGrpSpPr/>
              <p:nvPr/>
            </p:nvGrpSpPr>
            <p:grpSpPr>
              <a:xfrm flipH="1">
                <a:off x="6097626" y="3546254"/>
                <a:ext cx="272557" cy="200051"/>
                <a:chOff x="1566727" y="4404746"/>
                <a:chExt cx="416905" cy="306000"/>
              </a:xfrm>
            </p:grpSpPr>
            <p:cxnSp>
              <p:nvCxnSpPr>
                <p:cNvPr id="128" name="Line 1872"/>
                <p:cNvCxnSpPr>
                  <a:cxnSpLocks noChangeShapeType="1"/>
                </p:cNvCxnSpPr>
                <p:nvPr/>
              </p:nvCxnSpPr>
              <p:spPr bwMode="auto">
                <a:xfrm flipV="1">
                  <a:off x="1982881" y="4656746"/>
                  <a:ext cx="751" cy="54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29" name="Freeform 128"/>
                <p:cNvSpPr>
                  <a:spLocks/>
                </p:cNvSpPr>
                <p:nvPr/>
              </p:nvSpPr>
              <p:spPr bwMode="auto">
                <a:xfrm flipV="1">
                  <a:off x="1893581" y="4404746"/>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30" name="Line 1864"/>
                <p:cNvCxnSpPr>
                  <a:cxnSpLocks noChangeShapeType="1"/>
                </p:cNvCxnSpPr>
                <p:nvPr/>
              </p:nvCxnSpPr>
              <p:spPr bwMode="auto">
                <a:xfrm>
                  <a:off x="1820039" y="4404746"/>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Line 1865"/>
                <p:cNvCxnSpPr>
                  <a:cxnSpLocks noChangeShapeType="1"/>
                </p:cNvCxnSpPr>
                <p:nvPr/>
              </p:nvCxnSpPr>
              <p:spPr bwMode="auto">
                <a:xfrm flipV="1">
                  <a:off x="1566727" y="4529316"/>
                  <a:ext cx="253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cxnSp>
            <p:nvCxnSpPr>
              <p:cNvPr id="94" name="Line 1872"/>
              <p:cNvCxnSpPr>
                <a:cxnSpLocks noChangeShapeType="1"/>
              </p:cNvCxnSpPr>
              <p:nvPr/>
            </p:nvCxnSpPr>
            <p:spPr bwMode="auto">
              <a:xfrm flipH="1" flipV="1">
                <a:off x="5887997" y="3955482"/>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5" name="Line 1873"/>
              <p:cNvCxnSpPr>
                <a:cxnSpLocks noChangeShapeType="1"/>
              </p:cNvCxnSpPr>
              <p:nvPr/>
            </p:nvCxnSpPr>
            <p:spPr bwMode="auto">
              <a:xfrm flipH="1" flipV="1">
                <a:off x="5887997" y="3746306"/>
                <a:ext cx="491" cy="35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96" name="Freeform 95"/>
              <p:cNvSpPr>
                <a:spLocks/>
              </p:cNvSpPr>
              <p:nvPr/>
            </p:nvSpPr>
            <p:spPr bwMode="auto">
              <a:xfrm flipH="1" flipV="1">
                <a:off x="5888488"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97" name="Line 1864"/>
              <p:cNvCxnSpPr>
                <a:cxnSpLocks noChangeShapeType="1"/>
              </p:cNvCxnSpPr>
              <p:nvPr/>
            </p:nvCxnSpPr>
            <p:spPr bwMode="auto">
              <a:xfrm flipH="1">
                <a:off x="5994457"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8" name="Line 1865"/>
              <p:cNvCxnSpPr>
                <a:cxnSpLocks noChangeShapeType="1"/>
              </p:cNvCxnSpPr>
              <p:nvPr/>
            </p:nvCxnSpPr>
            <p:spPr bwMode="auto">
              <a:xfrm flipH="1">
                <a:off x="5585989" y="3868686"/>
                <a:ext cx="1032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9" name="Line 1872"/>
              <p:cNvCxnSpPr>
                <a:cxnSpLocks noChangeShapeType="1"/>
              </p:cNvCxnSpPr>
              <p:nvPr/>
            </p:nvCxnSpPr>
            <p:spPr bwMode="auto">
              <a:xfrm flipH="1" flipV="1">
                <a:off x="6288493"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0" name="Line 1873"/>
              <p:cNvCxnSpPr>
                <a:cxnSpLocks noChangeShapeType="1"/>
              </p:cNvCxnSpPr>
              <p:nvPr/>
            </p:nvCxnSpPr>
            <p:spPr bwMode="auto">
              <a:xfrm flipH="1" flipV="1">
                <a:off x="6288984" y="3746306"/>
                <a:ext cx="0" cy="2706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01" name="Freeform 100"/>
              <p:cNvSpPr>
                <a:spLocks/>
              </p:cNvSpPr>
              <p:nvPr/>
            </p:nvSpPr>
            <p:spPr bwMode="auto">
              <a:xfrm flipH="1" flipV="1">
                <a:off x="6288984"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02" name="Line 1864"/>
              <p:cNvCxnSpPr>
                <a:cxnSpLocks noChangeShapeType="1"/>
              </p:cNvCxnSpPr>
              <p:nvPr/>
            </p:nvCxnSpPr>
            <p:spPr bwMode="auto">
              <a:xfrm flipH="1">
                <a:off x="6394953"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3" name="Line 1865"/>
              <p:cNvCxnSpPr>
                <a:cxnSpLocks noChangeShapeType="1"/>
              </p:cNvCxnSpPr>
              <p:nvPr/>
            </p:nvCxnSpPr>
            <p:spPr bwMode="auto">
              <a:xfrm flipH="1">
                <a:off x="5585989" y="4104069"/>
                <a:ext cx="93788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Line 1837"/>
              <p:cNvCxnSpPr>
                <a:cxnSpLocks noChangeShapeType="1"/>
              </p:cNvCxnSpPr>
              <p:nvPr/>
            </p:nvCxnSpPr>
            <p:spPr bwMode="auto">
              <a:xfrm flipH="1" flipV="1">
                <a:off x="5887997" y="3746306"/>
                <a:ext cx="399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05" name="Freeform 104"/>
              <p:cNvSpPr>
                <a:spLocks/>
              </p:cNvSpPr>
              <p:nvPr/>
            </p:nvSpPr>
            <p:spPr bwMode="auto">
              <a:xfrm flipH="1" flipV="1">
                <a:off x="5480511" y="3787247"/>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06" name="Line 1864"/>
              <p:cNvCxnSpPr>
                <a:cxnSpLocks noChangeShapeType="1"/>
              </p:cNvCxnSpPr>
              <p:nvPr/>
            </p:nvCxnSpPr>
            <p:spPr bwMode="auto">
              <a:xfrm flipH="1">
                <a:off x="5586480" y="3787247"/>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Line 1872"/>
              <p:cNvCxnSpPr>
                <a:cxnSpLocks noChangeShapeType="1"/>
              </p:cNvCxnSpPr>
              <p:nvPr/>
            </p:nvCxnSpPr>
            <p:spPr bwMode="auto">
              <a:xfrm flipH="1" flipV="1">
                <a:off x="5479529" y="4190863"/>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08" name="Freeform 107"/>
              <p:cNvSpPr>
                <a:spLocks/>
              </p:cNvSpPr>
              <p:nvPr/>
            </p:nvSpPr>
            <p:spPr bwMode="auto">
              <a:xfrm flipH="1" flipV="1">
                <a:off x="5480020" y="4022628"/>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09" name="Line 1864"/>
              <p:cNvCxnSpPr>
                <a:cxnSpLocks noChangeShapeType="1"/>
              </p:cNvCxnSpPr>
              <p:nvPr/>
            </p:nvCxnSpPr>
            <p:spPr bwMode="auto">
              <a:xfrm flipH="1">
                <a:off x="5585989" y="4022628"/>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Line 1865"/>
              <p:cNvCxnSpPr>
                <a:cxnSpLocks noChangeShapeType="1"/>
              </p:cNvCxnSpPr>
              <p:nvPr/>
            </p:nvCxnSpPr>
            <p:spPr bwMode="auto">
              <a:xfrm flipH="1" flipV="1">
                <a:off x="5585989" y="4104067"/>
                <a:ext cx="16609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Line 1873"/>
              <p:cNvCxnSpPr>
                <a:cxnSpLocks noChangeShapeType="1"/>
              </p:cNvCxnSpPr>
              <p:nvPr/>
            </p:nvCxnSpPr>
            <p:spPr bwMode="auto">
              <a:xfrm flipH="1" flipV="1">
                <a:off x="5480020" y="3949635"/>
                <a:ext cx="491" cy="7060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Line 1873"/>
              <p:cNvCxnSpPr>
                <a:cxnSpLocks noChangeShapeType="1"/>
              </p:cNvCxnSpPr>
              <p:nvPr/>
            </p:nvCxnSpPr>
            <p:spPr bwMode="auto">
              <a:xfrm flipH="1">
                <a:off x="6374969" y="2701806"/>
                <a:ext cx="0" cy="9256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3" name="Line 1837"/>
              <p:cNvCxnSpPr>
                <a:cxnSpLocks noChangeShapeType="1"/>
              </p:cNvCxnSpPr>
              <p:nvPr/>
            </p:nvCxnSpPr>
            <p:spPr bwMode="auto">
              <a:xfrm flipH="1">
                <a:off x="6374970" y="3168000"/>
                <a:ext cx="504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4" name="Line 1873"/>
              <p:cNvCxnSpPr>
                <a:cxnSpLocks noChangeShapeType="1"/>
              </p:cNvCxnSpPr>
              <p:nvPr/>
            </p:nvCxnSpPr>
            <p:spPr bwMode="auto">
              <a:xfrm flipH="1">
                <a:off x="6618026" y="2462585"/>
                <a:ext cx="0" cy="14036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5" name="Line 1873"/>
              <p:cNvCxnSpPr>
                <a:cxnSpLocks noChangeShapeType="1"/>
              </p:cNvCxnSpPr>
              <p:nvPr/>
            </p:nvCxnSpPr>
            <p:spPr bwMode="auto">
              <a:xfrm flipH="1">
                <a:off x="6523873" y="2226714"/>
                <a:ext cx="0" cy="188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16" name="Rectangle 115"/>
              <p:cNvSpPr/>
              <p:nvPr/>
            </p:nvSpPr>
            <p:spPr>
              <a:xfrm flipH="1">
                <a:off x="5394191" y="1975159"/>
                <a:ext cx="1317985" cy="265525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7" name="Group 116"/>
              <p:cNvGrpSpPr/>
              <p:nvPr/>
            </p:nvGrpSpPr>
            <p:grpSpPr>
              <a:xfrm flipH="1">
                <a:off x="6102412" y="2587149"/>
                <a:ext cx="272557" cy="195039"/>
                <a:chOff x="1559406" y="2919937"/>
                <a:chExt cx="416905" cy="298333"/>
              </a:xfrm>
            </p:grpSpPr>
            <p:cxnSp>
              <p:nvCxnSpPr>
                <p:cNvPr id="123" name="Line 1872"/>
                <p:cNvCxnSpPr>
                  <a:cxnSpLocks noChangeShapeType="1"/>
                </p:cNvCxnSpPr>
                <p:nvPr/>
              </p:nvCxnSpPr>
              <p:spPr bwMode="auto">
                <a:xfrm flipH="1">
                  <a:off x="1976311" y="2919937"/>
                  <a:ext cx="0" cy="500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24" name="Freeform 123"/>
                <p:cNvSpPr>
                  <a:spLocks/>
                </p:cNvSpPr>
                <p:nvPr/>
              </p:nvSpPr>
              <p:spPr bwMode="auto">
                <a:xfrm>
                  <a:off x="1886260" y="2969880"/>
                  <a:ext cx="89300" cy="248390"/>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25" name="Line 1864"/>
                <p:cNvCxnSpPr>
                  <a:cxnSpLocks noChangeShapeType="1"/>
                </p:cNvCxnSpPr>
                <p:nvPr/>
              </p:nvCxnSpPr>
              <p:spPr bwMode="auto">
                <a:xfrm flipV="1">
                  <a:off x="1812718" y="2969880"/>
                  <a:ext cx="751" cy="2483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6" name="Line 1865"/>
                <p:cNvCxnSpPr>
                  <a:cxnSpLocks noChangeShapeType="1"/>
                </p:cNvCxnSpPr>
                <p:nvPr/>
              </p:nvCxnSpPr>
              <p:spPr bwMode="auto">
                <a:xfrm>
                  <a:off x="1559406" y="3093700"/>
                  <a:ext cx="164343" cy="7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27" name="Oval 126"/>
                <p:cNvSpPr>
                  <a:spLocks noChangeArrowheads="1"/>
                </p:cNvSpPr>
                <p:nvPr/>
              </p:nvSpPr>
              <p:spPr bwMode="auto">
                <a:xfrm>
                  <a:off x="1706159" y="3040420"/>
                  <a:ext cx="107310" cy="107310"/>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grpSp>
          <p:cxnSp>
            <p:nvCxnSpPr>
              <p:cNvPr id="118" name="Line 1872"/>
              <p:cNvCxnSpPr>
                <a:cxnSpLocks noChangeShapeType="1"/>
              </p:cNvCxnSpPr>
              <p:nvPr/>
            </p:nvCxnSpPr>
            <p:spPr bwMode="auto">
              <a:xfrm flipH="1">
                <a:off x="5887997" y="2069311"/>
                <a:ext cx="0" cy="3059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19" name="Freeform 118"/>
              <p:cNvSpPr>
                <a:spLocks/>
              </p:cNvSpPr>
              <p:nvPr/>
            </p:nvSpPr>
            <p:spPr bwMode="auto">
              <a:xfrm flipH="1">
                <a:off x="5888488" y="2381145"/>
                <a:ext cx="58381" cy="162388"/>
              </a:xfrm>
              <a:custGeom>
                <a:avLst/>
                <a:gdLst>
                  <a:gd name="T0" fmla="*/ 50 w 50"/>
                  <a:gd name="T1" fmla="*/ 142 h 142"/>
                  <a:gd name="T2" fmla="*/ 0 w 50"/>
                  <a:gd name="T3" fmla="*/ 142 h 142"/>
                  <a:gd name="T4" fmla="*/ 0 w 50"/>
                  <a:gd name="T5" fmla="*/ 0 h 142"/>
                  <a:gd name="T6" fmla="*/ 50 w 50"/>
                  <a:gd name="T7" fmla="*/ 0 h 142"/>
                </a:gdLst>
                <a:ahLst/>
                <a:cxnLst>
                  <a:cxn ang="0">
                    <a:pos x="T0" y="T1"/>
                  </a:cxn>
                  <a:cxn ang="0">
                    <a:pos x="T2" y="T3"/>
                  </a:cxn>
                  <a:cxn ang="0">
                    <a:pos x="T4" y="T5"/>
                  </a:cxn>
                  <a:cxn ang="0">
                    <a:pos x="T6" y="T7"/>
                  </a:cxn>
                </a:cxnLst>
                <a:rect l="0" t="0" r="r" b="b"/>
                <a:pathLst>
                  <a:path w="50" h="142">
                    <a:moveTo>
                      <a:pt x="50" y="142"/>
                    </a:moveTo>
                    <a:lnTo>
                      <a:pt x="0" y="142"/>
                    </a:lnTo>
                    <a:lnTo>
                      <a:pt x="0" y="0"/>
                    </a:lnTo>
                    <a:lnTo>
                      <a:pt x="5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37148" rIns="74295" bIns="37148" anchor="t" anchorCtr="0" upright="1">
                <a:noAutofit/>
              </a:bodyPr>
              <a:lstStyle/>
              <a:p>
                <a:endParaRPr lang="sv-SE" sz="1463"/>
              </a:p>
            </p:txBody>
          </p:sp>
          <p:cxnSp>
            <p:nvCxnSpPr>
              <p:cNvPr id="120" name="Line 1864"/>
              <p:cNvCxnSpPr>
                <a:cxnSpLocks noChangeShapeType="1"/>
              </p:cNvCxnSpPr>
              <p:nvPr/>
            </p:nvCxnSpPr>
            <p:spPr bwMode="auto">
              <a:xfrm flipH="1" flipV="1">
                <a:off x="5994457" y="2381145"/>
                <a:ext cx="491" cy="1623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21" name="Oval 120"/>
              <p:cNvSpPr>
                <a:spLocks noChangeArrowheads="1"/>
              </p:cNvSpPr>
              <p:nvPr/>
            </p:nvSpPr>
            <p:spPr bwMode="auto">
              <a:xfrm flipH="1">
                <a:off x="5994457" y="2427262"/>
                <a:ext cx="70155" cy="70155"/>
              </a:xfrm>
              <a:prstGeom prst="ellipse">
                <a:avLst/>
              </a:prstGeom>
              <a:solidFill>
                <a:srgbClr val="FFFFFF"/>
              </a:solidFill>
              <a:ln w="6350">
                <a:solidFill>
                  <a:srgbClr val="000000"/>
                </a:solidFill>
                <a:round/>
                <a:headEnd/>
                <a:tailEnd/>
              </a:ln>
            </p:spPr>
            <p:txBody>
              <a:bodyPr rot="0" vert="horz" wrap="square" lIns="74295" tIns="37148" rIns="74295" bIns="37148" anchor="t" anchorCtr="0" upright="1">
                <a:noAutofit/>
              </a:bodyPr>
              <a:lstStyle/>
              <a:p>
                <a:endParaRPr lang="sv-SE" sz="1138"/>
              </a:p>
            </p:txBody>
          </p:sp>
          <p:sp>
            <p:nvSpPr>
              <p:cNvPr id="122" name="Rectangle 121"/>
              <p:cNvSpPr/>
              <p:nvPr/>
            </p:nvSpPr>
            <p:spPr>
              <a:xfrm>
                <a:off x="5614542" y="4306414"/>
                <a:ext cx="901209" cy="307777"/>
              </a:xfrm>
              <a:prstGeom prst="rect">
                <a:avLst/>
              </a:prstGeom>
            </p:spPr>
            <p:txBody>
              <a:bodyPr wrap="none">
                <a:spAutoFit/>
              </a:bodyPr>
              <a:lstStyle/>
              <a:p>
                <a:pPr algn="ctr"/>
                <a:r>
                  <a:rPr lang="sv-SE" sz="1400" dirty="0">
                    <a:latin typeface="Arial" panose="020B0604020202020204" pitchFamily="34" charset="0"/>
                    <a:cs typeface="Arial" panose="020B0604020202020204" pitchFamily="34" charset="0"/>
                  </a:rPr>
                  <a:t>carry cell</a:t>
                </a:r>
              </a:p>
            </p:txBody>
          </p:sp>
        </p:grpSp>
        <p:cxnSp>
          <p:nvCxnSpPr>
            <p:cNvPr id="61" name="Line 1837"/>
            <p:cNvCxnSpPr>
              <a:cxnSpLocks noChangeShapeType="1"/>
            </p:cNvCxnSpPr>
            <p:nvPr/>
          </p:nvCxnSpPr>
          <p:spPr bwMode="auto">
            <a:xfrm flipH="1">
              <a:off x="6007831" y="3851527"/>
              <a:ext cx="245232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2" name="Line 1873"/>
            <p:cNvCxnSpPr>
              <a:cxnSpLocks noChangeShapeType="1"/>
            </p:cNvCxnSpPr>
            <p:nvPr/>
          </p:nvCxnSpPr>
          <p:spPr bwMode="auto">
            <a:xfrm>
              <a:off x="8460156" y="3851527"/>
              <a:ext cx="0" cy="133030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63" name="Rectangle 62"/>
            <p:cNvSpPr>
              <a:spLocks noChangeArrowheads="1"/>
            </p:cNvSpPr>
            <p:nvPr/>
          </p:nvSpPr>
          <p:spPr bwMode="auto">
            <a:xfrm flipH="1">
              <a:off x="8178154" y="4391527"/>
              <a:ext cx="8015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B</a:t>
              </a:r>
              <a:endParaRPr lang="sv-SE" sz="1138" dirty="0">
                <a:latin typeface="Times New Roman"/>
                <a:ea typeface="Times New Roman"/>
              </a:endParaRPr>
            </a:p>
          </p:txBody>
        </p:sp>
        <p:sp>
          <p:nvSpPr>
            <p:cNvPr id="64" name="Rectangle 63"/>
            <p:cNvSpPr>
              <a:spLocks noChangeArrowheads="1"/>
            </p:cNvSpPr>
            <p:nvPr/>
          </p:nvSpPr>
          <p:spPr bwMode="auto">
            <a:xfrm flipH="1">
              <a:off x="8178154" y="4139527"/>
              <a:ext cx="84960"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A</a:t>
              </a:r>
              <a:endParaRPr lang="sv-SE" sz="1138" dirty="0">
                <a:latin typeface="Times New Roman"/>
                <a:ea typeface="Times New Roman"/>
              </a:endParaRPr>
            </a:p>
          </p:txBody>
        </p:sp>
        <p:sp>
          <p:nvSpPr>
            <p:cNvPr id="65" name="Rectangle 64"/>
            <p:cNvSpPr>
              <a:spLocks noChangeArrowheads="1"/>
            </p:cNvSpPr>
            <p:nvPr/>
          </p:nvSpPr>
          <p:spPr bwMode="auto">
            <a:xfrm flipH="1">
              <a:off x="8178154" y="4643527"/>
              <a:ext cx="20999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CIN</a:t>
              </a:r>
              <a:endParaRPr lang="sv-SE" sz="1138" dirty="0">
                <a:latin typeface="Times New Roman"/>
                <a:ea typeface="Times New Roman"/>
              </a:endParaRPr>
            </a:p>
          </p:txBody>
        </p:sp>
        <p:grpSp>
          <p:nvGrpSpPr>
            <p:cNvPr id="66" name="Group 65"/>
            <p:cNvGrpSpPr/>
            <p:nvPr/>
          </p:nvGrpSpPr>
          <p:grpSpPr>
            <a:xfrm>
              <a:off x="5435804" y="2141527"/>
              <a:ext cx="314787" cy="283467"/>
              <a:chOff x="6610779" y="2208328"/>
              <a:chExt cx="481501" cy="433594"/>
            </a:xfrm>
          </p:grpSpPr>
          <p:sp>
            <p:nvSpPr>
              <p:cNvPr id="67" name="Oval 66"/>
              <p:cNvSpPr>
                <a:spLocks noChangeAspect="1"/>
              </p:cNvSpPr>
              <p:nvPr/>
            </p:nvSpPr>
            <p:spPr>
              <a:xfrm>
                <a:off x="6610779" y="2380124"/>
                <a:ext cx="90000" cy="9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Isosceles Triangle 67"/>
              <p:cNvSpPr/>
              <p:nvPr/>
            </p:nvSpPr>
            <p:spPr>
              <a:xfrm rot="16200000">
                <a:off x="6676658" y="2226299"/>
                <a:ext cx="433594" cy="39765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25" name="Rectangle 224"/>
            <p:cNvSpPr>
              <a:spLocks noChangeArrowheads="1"/>
            </p:cNvSpPr>
            <p:nvPr/>
          </p:nvSpPr>
          <p:spPr bwMode="auto">
            <a:xfrm flipH="1">
              <a:off x="4953846" y="2340000"/>
              <a:ext cx="338234"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1" upright="1">
              <a:spAutoFit/>
            </a:bodyPr>
            <a:lstStyle/>
            <a:p>
              <a:pPr>
                <a:lnSpc>
                  <a:spcPts val="1300"/>
                </a:lnSpc>
                <a:spcBef>
                  <a:spcPts val="390"/>
                </a:spcBef>
              </a:pPr>
              <a:r>
                <a:rPr lang="en-US" sz="1138" dirty="0">
                  <a:solidFill>
                    <a:srgbClr val="000000"/>
                  </a:solidFill>
                  <a:latin typeface="Calibri"/>
                  <a:ea typeface="Times New Roman"/>
                </a:rPr>
                <a:t>COUT</a:t>
              </a:r>
              <a:endParaRPr lang="sv-SE" sz="1138" dirty="0">
                <a:latin typeface="Times New Roman"/>
                <a:ea typeface="Times New Roman"/>
              </a:endParaRPr>
            </a:p>
          </p:txBody>
        </p:sp>
      </p:grpSp>
      <p:grpSp>
        <p:nvGrpSpPr>
          <p:cNvPr id="226" name="Group 225"/>
          <p:cNvGrpSpPr/>
          <p:nvPr/>
        </p:nvGrpSpPr>
        <p:grpSpPr>
          <a:xfrm>
            <a:off x="395536" y="3028890"/>
            <a:ext cx="5060020" cy="3399921"/>
            <a:chOff x="2740809" y="1984569"/>
            <a:chExt cx="5060020" cy="2903906"/>
          </a:xfrm>
        </p:grpSpPr>
        <p:grpSp>
          <p:nvGrpSpPr>
            <p:cNvPr id="227" name="Group 226"/>
            <p:cNvGrpSpPr/>
            <p:nvPr/>
          </p:nvGrpSpPr>
          <p:grpSpPr>
            <a:xfrm>
              <a:off x="2740809" y="1984569"/>
              <a:ext cx="5060020" cy="2903904"/>
              <a:chOff x="5197601" y="1943899"/>
              <a:chExt cx="5415418" cy="4129452"/>
            </a:xfrm>
          </p:grpSpPr>
          <p:grpSp>
            <p:nvGrpSpPr>
              <p:cNvPr id="229" name="Group 228"/>
              <p:cNvGrpSpPr/>
              <p:nvPr/>
            </p:nvGrpSpPr>
            <p:grpSpPr>
              <a:xfrm>
                <a:off x="5461967" y="1943899"/>
                <a:ext cx="4587487" cy="4129452"/>
                <a:chOff x="5461967" y="1943899"/>
                <a:chExt cx="4587487" cy="4129452"/>
              </a:xfrm>
            </p:grpSpPr>
            <p:pic>
              <p:nvPicPr>
                <p:cNvPr id="233" name="Picture 2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967" y="3151994"/>
                  <a:ext cx="4587487" cy="292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 name="Rectangle 233"/>
                <p:cNvSpPr/>
                <p:nvPr/>
              </p:nvSpPr>
              <p:spPr>
                <a:xfrm>
                  <a:off x="6017398" y="3083293"/>
                  <a:ext cx="1488891" cy="196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5" name="Rectangle 234"/>
                <p:cNvSpPr/>
                <p:nvPr/>
              </p:nvSpPr>
              <p:spPr>
                <a:xfrm>
                  <a:off x="5505864" y="1943899"/>
                  <a:ext cx="4024848" cy="485963"/>
                </a:xfrm>
                <a:prstGeom prst="rect">
                  <a:avLst/>
                </a:prstGeom>
              </p:spPr>
              <p:txBody>
                <a:bodyPr wrap="none">
                  <a:spAutoFit/>
                </a:bodyPr>
                <a:lstStyle/>
                <a:p>
                  <a:r>
                    <a:rPr lang="sv-SE" sz="2000" dirty="0"/>
                    <a:t>Text book full adder block solution</a:t>
                  </a:r>
                </a:p>
              </p:txBody>
            </p:sp>
          </p:grpSp>
          <p:sp>
            <p:nvSpPr>
              <p:cNvPr id="230" name="Rectangle 229"/>
              <p:cNvSpPr/>
              <p:nvPr/>
            </p:nvSpPr>
            <p:spPr>
              <a:xfrm>
                <a:off x="5197601" y="2431977"/>
                <a:ext cx="5415418" cy="785017"/>
              </a:xfrm>
              <a:prstGeom prst="rect">
                <a:avLst/>
              </a:prstGeom>
            </p:spPr>
            <p:txBody>
              <a:bodyPr wrap="square">
                <a:spAutoFit/>
              </a:bodyPr>
              <a:lstStyle/>
              <a:p>
                <a:r>
                  <a:rPr lang="sv-SE" dirty="0"/>
                  <a:t>SUM </a:t>
                </a:r>
                <a:r>
                  <a:rPr lang="sv-SE" dirty="0" smtClean="0"/>
                  <a:t>LOGIC=OR(AND(A;B;C</a:t>
                </a:r>
                <a:r>
                  <a:rPr lang="sv-SE" dirty="0"/>
                  <a:t>);AND(IN;OR(A;B;C)))*1</a:t>
                </a:r>
                <a:r>
                  <a:rPr lang="sv-SE" dirty="0" smtClean="0"/>
                  <a:t>”</a:t>
                </a:r>
              </a:p>
              <a:p>
                <a:r>
                  <a:rPr lang="sv-SE" dirty="0" smtClean="0"/>
                  <a:t>(</a:t>
                </a:r>
                <a:r>
                  <a:rPr lang="sv-SE" dirty="0"/>
                  <a:t>A, B, CIN, COUT to be </a:t>
                </a:r>
                <a:r>
                  <a:rPr lang="sv-SE" dirty="0" err="1"/>
                  <a:t>replaced</a:t>
                </a:r>
                <a:r>
                  <a:rPr lang="sv-SE" dirty="0"/>
                  <a:t> by </a:t>
                </a:r>
                <a:r>
                  <a:rPr lang="sv-SE" dirty="0" smtClean="0"/>
                  <a:t>cell </a:t>
                </a:r>
                <a:r>
                  <a:rPr lang="sv-SE" dirty="0" err="1"/>
                  <a:t>coordinates</a:t>
                </a:r>
                <a:r>
                  <a:rPr lang="sv-SE" dirty="0" smtClean="0"/>
                  <a:t>)</a:t>
                </a:r>
                <a:endParaRPr lang="sv-SE" dirty="0"/>
              </a:p>
            </p:txBody>
          </p:sp>
          <p:sp>
            <p:nvSpPr>
              <p:cNvPr id="231" name="Rectangle 230"/>
              <p:cNvSpPr/>
              <p:nvPr/>
            </p:nvSpPr>
            <p:spPr>
              <a:xfrm>
                <a:off x="6097096" y="4176770"/>
                <a:ext cx="1100931" cy="525203"/>
              </a:xfrm>
              <a:prstGeom prst="rect">
                <a:avLst/>
              </a:prstGeom>
            </p:spPr>
            <p:txBody>
              <a:bodyPr wrap="none" anchor="ctr" anchorCtr="0">
                <a:spAutoFit/>
              </a:bodyPr>
              <a:lstStyle/>
              <a:p>
                <a:pPr algn="ctr"/>
                <a:r>
                  <a:rPr lang="sv-SE" dirty="0"/>
                  <a:t>carry cell</a:t>
                </a:r>
              </a:p>
            </p:txBody>
          </p:sp>
          <p:sp>
            <p:nvSpPr>
              <p:cNvPr id="232" name="Rectangle 231"/>
              <p:cNvSpPr/>
              <p:nvPr/>
            </p:nvSpPr>
            <p:spPr>
              <a:xfrm>
                <a:off x="8046931" y="4176770"/>
                <a:ext cx="1077736" cy="525203"/>
              </a:xfrm>
              <a:prstGeom prst="rect">
                <a:avLst/>
              </a:prstGeom>
            </p:spPr>
            <p:txBody>
              <a:bodyPr wrap="none" anchor="ctr" anchorCtr="0">
                <a:spAutoFit/>
              </a:bodyPr>
              <a:lstStyle/>
              <a:p>
                <a:pPr algn="ctr"/>
                <a:r>
                  <a:rPr lang="sv-SE" dirty="0"/>
                  <a:t>SUM cell</a:t>
                </a:r>
              </a:p>
            </p:txBody>
          </p:sp>
        </p:grpSp>
        <p:sp>
          <p:nvSpPr>
            <p:cNvPr id="228" name="Rectangle 227"/>
            <p:cNvSpPr/>
            <p:nvPr/>
          </p:nvSpPr>
          <p:spPr>
            <a:xfrm>
              <a:off x="2987824" y="4653136"/>
              <a:ext cx="288032" cy="23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5912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1|0.9|0.9|0.8|0.8|0.8|2.8|11.7|1.5"/>
</p:tagLst>
</file>

<file path=ppt/tags/tag2.xml><?xml version="1.0" encoding="utf-8"?>
<p:tagLst xmlns:a="http://schemas.openxmlformats.org/drawingml/2006/main" xmlns:r="http://schemas.openxmlformats.org/officeDocument/2006/relationships" xmlns:p="http://schemas.openxmlformats.org/presentationml/2006/main">
  <p:tag name="TIMING" val="|28.9|18.9|0.7|0.7|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14733</TotalTime>
  <Words>2238</Words>
  <Application>Microsoft Office PowerPoint</Application>
  <PresentationFormat>On-screen Show (4:3)</PresentationFormat>
  <Paragraphs>643</Paragraphs>
  <Slides>30</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9" baseType="lpstr">
      <vt:lpstr>Arial</vt:lpstr>
      <vt:lpstr>Calibri</vt:lpstr>
      <vt:lpstr>Geneva</vt:lpstr>
      <vt:lpstr>Symbol</vt:lpstr>
      <vt:lpstr>Times New Roman</vt:lpstr>
      <vt:lpstr>Wingdings</vt:lpstr>
      <vt:lpstr>Office Theme</vt:lpstr>
      <vt:lpstr>Visio</vt:lpstr>
      <vt:lpstr>Equation</vt:lpstr>
      <vt:lpstr>Interactive exercise on adder design</vt:lpstr>
      <vt:lpstr>Purpose of this exercise</vt:lpstr>
      <vt:lpstr>Purpose of this exercise</vt:lpstr>
      <vt:lpstr>Outline</vt:lpstr>
      <vt:lpstr>Datapath adder word slice</vt:lpstr>
      <vt:lpstr>Iterative logic arrays: FULL ADDER</vt:lpstr>
      <vt:lpstr>Boolean truth table</vt:lpstr>
      <vt:lpstr>Boolean truth table</vt:lpstr>
      <vt:lpstr>Boolean truth table</vt:lpstr>
      <vt:lpstr>Ripple-carry adder design in Excel</vt:lpstr>
      <vt:lpstr>Ripple-carry adder design in Excel</vt:lpstr>
      <vt:lpstr>Ripple-carry adder design in Excel</vt:lpstr>
      <vt:lpstr>Improving the design</vt:lpstr>
      <vt:lpstr>Go back to Boolean truth table</vt:lpstr>
      <vt:lpstr>Our adder design so far . . .</vt:lpstr>
      <vt:lpstr>Using Propagate/Generate setup cells</vt:lpstr>
      <vt:lpstr>Using Propagate/Generate setup cells</vt:lpstr>
      <vt:lpstr>Using Propagate/Generate setup cells</vt:lpstr>
      <vt:lpstr>Using Propagate/Generate setup cells</vt:lpstr>
      <vt:lpstr>Carry-Skip Adder</vt:lpstr>
      <vt:lpstr>Carry-Skip Adder</vt:lpstr>
      <vt:lpstr>Using Propagate/Generate setup cells</vt:lpstr>
      <vt:lpstr>Carry-Lookahead Adder</vt:lpstr>
      <vt:lpstr>Summary</vt:lpstr>
      <vt:lpstr>To think about until next Tuesday</vt:lpstr>
      <vt:lpstr>Example:  synthesized 32-bit ALU/adder layout</vt:lpstr>
      <vt:lpstr>Ripple-carry delay calculations</vt:lpstr>
      <vt:lpstr>Ripple-carry delay calculations</vt:lpstr>
      <vt:lpstr>Ripple-carry delay calculations</vt:lpstr>
      <vt:lpstr>Ripple-carry delay calculations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Inverter</dc:title>
  <dc:creator>användare</dc:creator>
  <cp:lastModifiedBy>Kjell Jeppson</cp:lastModifiedBy>
  <cp:revision>307</cp:revision>
  <dcterms:created xsi:type="dcterms:W3CDTF">2016-09-11T17:14:50Z</dcterms:created>
  <dcterms:modified xsi:type="dcterms:W3CDTF">2018-10-09T10:54:26Z</dcterms:modified>
</cp:coreProperties>
</file>