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463" r:id="rId4"/>
    <p:sldId id="464" r:id="rId5"/>
    <p:sldId id="466" r:id="rId6"/>
    <p:sldId id="471" r:id="rId7"/>
    <p:sldId id="472" r:id="rId8"/>
    <p:sldId id="468" r:id="rId9"/>
    <p:sldId id="312" r:id="rId10"/>
    <p:sldId id="473" r:id="rId11"/>
    <p:sldId id="442" r:id="rId12"/>
    <p:sldId id="443" r:id="rId13"/>
    <p:sldId id="444" r:id="rId14"/>
    <p:sldId id="445" r:id="rId15"/>
    <p:sldId id="439" r:id="rId16"/>
    <p:sldId id="470" r:id="rId17"/>
    <p:sldId id="469" r:id="rId18"/>
    <p:sldId id="323" r:id="rId19"/>
    <p:sldId id="324" r:id="rId20"/>
    <p:sldId id="270" r:id="rId21"/>
    <p:sldId id="348" r:id="rId22"/>
    <p:sldId id="431" r:id="rId23"/>
    <p:sldId id="293" r:id="rId24"/>
    <p:sldId id="427" r:id="rId25"/>
    <p:sldId id="426" r:id="rId26"/>
    <p:sldId id="458" r:id="rId27"/>
    <p:sldId id="353" r:id="rId28"/>
    <p:sldId id="292" r:id="rId29"/>
    <p:sldId id="467" r:id="rId30"/>
    <p:sldId id="296" r:id="rId31"/>
    <p:sldId id="449" r:id="rId32"/>
    <p:sldId id="460" r:id="rId33"/>
    <p:sldId id="461" r:id="rId34"/>
    <p:sldId id="450" r:id="rId35"/>
    <p:sldId id="454" r:id="rId36"/>
    <p:sldId id="456" r:id="rId37"/>
    <p:sldId id="453" r:id="rId38"/>
    <p:sldId id="457" r:id="rId39"/>
    <p:sldId id="462" r:id="rId40"/>
    <p:sldId id="398" r:id="rId41"/>
  </p:sldIdLst>
  <p:sldSz cx="12192000" cy="6858000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54F927"/>
    <a:srgbClr val="66FFFF"/>
    <a:srgbClr val="92D050"/>
    <a:srgbClr val="00B0F0"/>
    <a:srgbClr val="00B050"/>
    <a:srgbClr val="4F81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6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4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4.wmf"/><Relationship Id="rId1" Type="http://schemas.openxmlformats.org/officeDocument/2006/relationships/image" Target="../media/image11.wmf"/><Relationship Id="rId4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B8E21A1-A495-4614-9168-857D64427788}" type="datetimeFigureOut">
              <a:rPr lang="sv-SE" smtClean="0"/>
              <a:t>2018-09-06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0844A24-F3DC-4B2E-890F-065B9435A7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821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44A24-F3DC-4B2E-890F-065B9435A74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7952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44A24-F3DC-4B2E-890F-065B9435A74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7952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44A24-F3DC-4B2E-890F-065B9435A741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246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125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484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2729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978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170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0383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7086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770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35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471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4192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MCC092 - The MOSFET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4B8F1-31A9-446C-AFBA-C96F86600E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343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wmf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wmf"/><Relationship Id="rId2" Type="http://schemas.openxmlformats.org/officeDocument/2006/relationships/tags" Target="../tags/tag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wmf"/><Relationship Id="rId2" Type="http://schemas.openxmlformats.org/officeDocument/2006/relationships/tags" Target="../tags/tag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5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wmf"/><Relationship Id="rId2" Type="http://schemas.openxmlformats.org/officeDocument/2006/relationships/tags" Target="../tags/tag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3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 err="1" smtClean="0"/>
              <a:t>Lecture</a:t>
            </a:r>
            <a:r>
              <a:rPr lang="sv-SE" b="1" dirty="0" smtClean="0"/>
              <a:t> 2</a:t>
            </a:r>
            <a:endParaRPr lang="sv-SE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b="1" dirty="0" smtClean="0"/>
              <a:t>The MOSFET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319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>
            <a:off x="8341200" y="2224090"/>
            <a:ext cx="1728000" cy="187910"/>
            <a:chOff x="8341200" y="2224090"/>
            <a:chExt cx="1728000" cy="187910"/>
          </a:xfrm>
        </p:grpSpPr>
        <p:sp>
          <p:nvSpPr>
            <p:cNvPr id="122" name="Right Triangle 121"/>
            <p:cNvSpPr/>
            <p:nvPr/>
          </p:nvSpPr>
          <p:spPr>
            <a:xfrm flipV="1">
              <a:off x="8341200" y="2268000"/>
              <a:ext cx="1728000" cy="144000"/>
            </a:xfrm>
            <a:prstGeom prst="rtTriangl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3" name="Rectangle 7"/>
            <p:cNvSpPr>
              <a:spLocks noChangeArrowheads="1"/>
            </p:cNvSpPr>
            <p:nvPr/>
          </p:nvSpPr>
          <p:spPr bwMode="auto">
            <a:xfrm>
              <a:off x="8342755" y="2224090"/>
              <a:ext cx="1584000" cy="52667"/>
            </a:xfrm>
            <a:prstGeom prst="rect">
              <a:avLst/>
            </a:prstGeom>
            <a:solidFill>
              <a:srgbClr val="00B050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</p:grpSp>
      <p:sp>
        <p:nvSpPr>
          <p:cNvPr id="113" name="Rectangle 6"/>
          <p:cNvSpPr>
            <a:spLocks noChangeArrowheads="1"/>
          </p:cNvSpPr>
          <p:nvPr/>
        </p:nvSpPr>
        <p:spPr bwMode="auto">
          <a:xfrm>
            <a:off x="9935690" y="3780128"/>
            <a:ext cx="720000" cy="432000"/>
          </a:xfrm>
          <a:prstGeom prst="rect">
            <a:avLst/>
          </a:prstGeom>
          <a:solidFill>
            <a:srgbClr val="00B050"/>
          </a:solidFill>
          <a:ln w="63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400" dirty="0"/>
              <a:t>drain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r>
              <a:rPr lang="sv-SE" dirty="0" smtClean="0"/>
              <a:t>ON/OFF MOSFET operation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MCC092 - The MOSFET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10</a:t>
            </a:fld>
            <a:endParaRPr lang="sv-SE"/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3750294" y="1412776"/>
            <a:ext cx="930234" cy="6426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56" name="Line 12"/>
          <p:cNvSpPr>
            <a:spLocks noChangeShapeType="1"/>
          </p:cNvSpPr>
          <p:nvPr/>
        </p:nvSpPr>
        <p:spPr bwMode="auto">
          <a:xfrm flipH="1" flipV="1">
            <a:off x="3886861" y="1855492"/>
            <a:ext cx="1093" cy="237512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6780977" y="3924661"/>
            <a:ext cx="635854" cy="46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000" baseline="-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3700037" y="1441238"/>
            <a:ext cx="586690" cy="71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baseline="-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744424" y="4086605"/>
            <a:ext cx="3013203" cy="109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623063" y="1656000"/>
            <a:ext cx="3082959" cy="1540147"/>
            <a:chOff x="8639963" y="1330678"/>
            <a:chExt cx="3082959" cy="1540147"/>
          </a:xfrm>
        </p:grpSpPr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11168900" y="1474678"/>
              <a:ext cx="554022" cy="196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sv-SE" sz="1400" baseline="-25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DS</a:t>
              </a: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=0</a:t>
              </a:r>
              <a:endParaRPr lang="sv-SE" sz="14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9360422" y="2493992"/>
              <a:ext cx="1600337" cy="196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p-</a:t>
              </a:r>
              <a:r>
                <a:rPr lang="sv-SE" sz="1400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type</a:t>
              </a:r>
              <a:r>
                <a:rPr lang="sv-SE" sz="14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sv-SE" sz="1400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substrate</a:t>
              </a:r>
              <a:endParaRPr lang="sv-SE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9359655" y="1610768"/>
              <a:ext cx="1584000" cy="2880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9359655" y="1575598"/>
              <a:ext cx="1584000" cy="162521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8639963" y="1898768"/>
              <a:ext cx="3024392" cy="972057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  <p:sp>
          <p:nvSpPr>
            <p:cNvPr id="22" name="Rectangle 2"/>
            <p:cNvSpPr>
              <a:spLocks noChangeArrowheads="1"/>
            </p:cNvSpPr>
            <p:nvPr/>
          </p:nvSpPr>
          <p:spPr bwMode="auto">
            <a:xfrm>
              <a:off x="9359655" y="1575598"/>
              <a:ext cx="1584242" cy="1294031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8640000" y="1898768"/>
              <a:ext cx="720000" cy="28800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v-SE" sz="1400" dirty="0"/>
                <a:t>source</a:t>
              </a: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0944000" y="1898768"/>
              <a:ext cx="720000" cy="287819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v-SE" sz="1400" dirty="0"/>
                <a:t>drain</a:t>
              </a: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9980900" y="1330678"/>
              <a:ext cx="673419" cy="196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sv-SE" sz="1400" baseline="-25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GS</a:t>
              </a: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=0</a:t>
              </a:r>
              <a:endParaRPr lang="sv-SE" sz="14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8698336" y="1474678"/>
              <a:ext cx="481664" cy="196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sv-SE" sz="1400" baseline="-25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S</a:t>
              </a: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=0</a:t>
              </a:r>
              <a:endParaRPr lang="sv-SE" sz="14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8640000" y="1754768"/>
              <a:ext cx="540000" cy="144000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11124355" y="1754768"/>
              <a:ext cx="540000" cy="144000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8640355" y="2760005"/>
              <a:ext cx="3024000" cy="10962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451690" y="3600000"/>
            <a:ext cx="3384000" cy="612128"/>
            <a:chOff x="7451690" y="3600000"/>
            <a:chExt cx="3384000" cy="612128"/>
          </a:xfrm>
        </p:grpSpPr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7631690" y="3780128"/>
              <a:ext cx="720000" cy="43200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v-SE" sz="1400" dirty="0"/>
                <a:t>source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7451690" y="3600000"/>
              <a:ext cx="180000" cy="612128"/>
              <a:chOff x="3042715" y="5587005"/>
              <a:chExt cx="180000" cy="576120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>
                <a:off x="3222715" y="5587125"/>
                <a:ext cx="0" cy="57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3042715" y="5587005"/>
                <a:ext cx="18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 flipH="1">
              <a:off x="10655690" y="3600000"/>
              <a:ext cx="180000" cy="612128"/>
              <a:chOff x="3042715" y="5587005"/>
              <a:chExt cx="180000" cy="576120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>
                <a:off x="3222715" y="5587125"/>
                <a:ext cx="0" cy="57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3042715" y="5587005"/>
                <a:ext cx="18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3" name="Straight Arrow Connector 62"/>
          <p:cNvCxnSpPr/>
          <p:nvPr/>
        </p:nvCxnSpPr>
        <p:spPr>
          <a:xfrm>
            <a:off x="7451690" y="3600000"/>
            <a:ext cx="338400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868009" y="4068000"/>
            <a:ext cx="3308111" cy="560061"/>
            <a:chOff x="3868009" y="4068000"/>
            <a:chExt cx="3308111" cy="560061"/>
          </a:xfrm>
        </p:grpSpPr>
        <p:sp>
          <p:nvSpPr>
            <p:cNvPr id="14" name="Line 4"/>
            <p:cNvSpPr>
              <a:spLocks noChangeShapeType="1"/>
            </p:cNvSpPr>
            <p:nvPr/>
          </p:nvSpPr>
          <p:spPr bwMode="auto">
            <a:xfrm flipV="1">
              <a:off x="3868009" y="4086604"/>
              <a:ext cx="27360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5768601" y="4068000"/>
              <a:ext cx="1407519" cy="560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OFF: I</a:t>
              </a:r>
              <a:r>
                <a:rPr lang="en-US" i="1" baseline="-25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</a:t>
              </a:r>
              <a:r>
                <a:rPr lang="en-US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=0</a:t>
              </a: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7739723" y="4509120"/>
            <a:ext cx="3972901" cy="156732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 smtClean="0">
                <a:ea typeface="Times New Roman" pitchFamily="18" charset="0"/>
                <a:cs typeface="Arial" pitchFamily="34" charset="0"/>
              </a:rPr>
              <a:t>In this illustration of the MOSFET operation, the source and drain will be considered like two oceans of charge carriers isolated from each other through a potential barrier.</a:t>
            </a:r>
            <a:endParaRPr lang="sv-SE" sz="2000" baseline="-25000" dirty="0">
              <a:cs typeface="Arial" panose="020B0604020202020204" pitchFamily="34" charset="0"/>
            </a:endParaRPr>
          </a:p>
        </p:txBody>
      </p:sp>
      <p:sp>
        <p:nvSpPr>
          <p:cNvPr id="86" name="Text Box 9"/>
          <p:cNvSpPr txBox="1">
            <a:spLocks noChangeArrowheads="1"/>
          </p:cNvSpPr>
          <p:nvPr/>
        </p:nvSpPr>
        <p:spPr bwMode="auto">
          <a:xfrm>
            <a:off x="432000" y="1151999"/>
            <a:ext cx="3217251" cy="9407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 smtClean="0">
                <a:ea typeface="Times New Roman" pitchFamily="18" charset="0"/>
                <a:cs typeface="Arial" pitchFamily="34" charset="0"/>
              </a:rPr>
              <a:t>What if we apply small drain voltage? </a:t>
            </a:r>
            <a:endParaRPr lang="sv-SE" sz="2000" baseline="-25000" dirty="0"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32000" y="1188000"/>
            <a:ext cx="9343900" cy="2889072"/>
            <a:chOff x="432000" y="1188000"/>
            <a:chExt cx="9343900" cy="2889072"/>
          </a:xfrm>
        </p:grpSpPr>
        <p:sp>
          <p:nvSpPr>
            <p:cNvPr id="61" name="Text Box 9"/>
            <p:cNvSpPr txBox="1">
              <a:spLocks noChangeArrowheads="1"/>
            </p:cNvSpPr>
            <p:nvPr/>
          </p:nvSpPr>
          <p:spPr bwMode="auto">
            <a:xfrm>
              <a:off x="8964000" y="1656000"/>
              <a:ext cx="811900" cy="216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sv-SE" sz="1400" baseline="-25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GS</a:t>
              </a: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=V</a:t>
              </a:r>
              <a:r>
                <a:rPr lang="sv-SE" sz="1400" baseline="-25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T</a:t>
              </a:r>
              <a:endParaRPr lang="sv-SE" sz="14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Down Arrow 2"/>
            <p:cNvSpPr/>
            <p:nvPr/>
          </p:nvSpPr>
          <p:spPr>
            <a:xfrm>
              <a:off x="9018263" y="1188000"/>
              <a:ext cx="446379" cy="457578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7" name="Text Box 9"/>
            <p:cNvSpPr txBox="1">
              <a:spLocks noChangeArrowheads="1"/>
            </p:cNvSpPr>
            <p:nvPr/>
          </p:nvSpPr>
          <p:spPr bwMode="auto">
            <a:xfrm>
              <a:off x="432000" y="2776325"/>
              <a:ext cx="3217251" cy="1300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2000" dirty="0" smtClean="0">
                  <a:ea typeface="Times New Roman" pitchFamily="18" charset="0"/>
                  <a:cs typeface="Arial" pitchFamily="34" charset="0"/>
                </a:rPr>
                <a:t>However, applying a certain gate </a:t>
              </a:r>
              <a:r>
                <a:rPr lang="sv-SE" sz="2000" dirty="0">
                  <a:ea typeface="Times New Roman" pitchFamily="18" charset="0"/>
                  <a:cs typeface="Arial" pitchFamily="34" charset="0"/>
                </a:rPr>
                <a:t>voltage called the threshold voltage </a:t>
              </a:r>
              <a:r>
                <a:rPr lang="sv-SE" sz="2000" i="1" dirty="0" smtClean="0"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sv-SE" sz="2000" i="1" baseline="-25000" dirty="0" smtClean="0">
                  <a:ea typeface="Times New Roman" pitchFamily="18" charset="0"/>
                  <a:cs typeface="Arial" pitchFamily="34" charset="0"/>
                </a:rPr>
                <a:t>T</a:t>
              </a:r>
              <a:r>
                <a:rPr lang="sv-SE" sz="2000" dirty="0" smtClean="0">
                  <a:ea typeface="Times New Roman" pitchFamily="18" charset="0"/>
                  <a:cs typeface="Arial" pitchFamily="34" charset="0"/>
                </a:rPr>
                <a:t> will just about remove the barrier.</a:t>
              </a:r>
              <a:endParaRPr lang="sv-SE" sz="2000" baseline="-25000" dirty="0">
                <a:cs typeface="Arial" panose="020B0604020202020204" pitchFamily="34" charset="0"/>
              </a:endParaRPr>
            </a:p>
          </p:txBody>
        </p:sp>
      </p:grpSp>
      <p:sp>
        <p:nvSpPr>
          <p:cNvPr id="88" name="Text Box 9"/>
          <p:cNvSpPr txBox="1">
            <a:spLocks noChangeArrowheads="1"/>
          </p:cNvSpPr>
          <p:nvPr/>
        </p:nvSpPr>
        <p:spPr bwMode="auto">
          <a:xfrm>
            <a:off x="430477" y="1151999"/>
            <a:ext cx="3073235" cy="155811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 smtClean="0">
                <a:ea typeface="Times New Roman" pitchFamily="18" charset="0"/>
                <a:cs typeface="Arial" pitchFamily="34" charset="0"/>
              </a:rPr>
              <a:t>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 smtClean="0">
                <a:ea typeface="Times New Roman" pitchFamily="18" charset="0"/>
                <a:cs typeface="Arial" pitchFamily="34" charset="0"/>
              </a:rPr>
              <a:t>                – The drain level is lowered, but the source is still isolated by the potential barrier!</a:t>
            </a:r>
            <a:endParaRPr lang="sv-SE" sz="2000" baseline="-25000" dirty="0">
              <a:cs typeface="Arial" panose="020B060402020202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8351690" y="3780000"/>
            <a:ext cx="1584000" cy="58510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8" name="Rectangle 107"/>
          <p:cNvSpPr/>
          <p:nvPr/>
        </p:nvSpPr>
        <p:spPr>
          <a:xfrm>
            <a:off x="8351690" y="3600016"/>
            <a:ext cx="1584000" cy="72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9" name="Up Arrow 88"/>
          <p:cNvSpPr/>
          <p:nvPr/>
        </p:nvSpPr>
        <p:spPr>
          <a:xfrm>
            <a:off x="9011718" y="3816000"/>
            <a:ext cx="263944" cy="252975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" name="Rectangle 111"/>
          <p:cNvSpPr/>
          <p:nvPr/>
        </p:nvSpPr>
        <p:spPr>
          <a:xfrm>
            <a:off x="8352000" y="4039200"/>
            <a:ext cx="1704440" cy="333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7541690" y="4221088"/>
            <a:ext cx="2376000" cy="28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sv-SE" sz="1400" dirty="0"/>
          </a:p>
        </p:txBody>
      </p:sp>
      <p:sp>
        <p:nvSpPr>
          <p:cNvPr id="120" name="Rectangle 6"/>
          <p:cNvSpPr>
            <a:spLocks noChangeArrowheads="1"/>
          </p:cNvSpPr>
          <p:nvPr/>
        </p:nvSpPr>
        <p:spPr bwMode="auto">
          <a:xfrm>
            <a:off x="9917689" y="4221088"/>
            <a:ext cx="864000" cy="268049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sv-SE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9936000" y="1800000"/>
            <a:ext cx="1637635" cy="2520000"/>
            <a:chOff x="9936000" y="1800000"/>
            <a:chExt cx="1637635" cy="2520000"/>
          </a:xfrm>
        </p:grpSpPr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9936000" y="3888000"/>
              <a:ext cx="720000" cy="43200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v-SE" sz="1400" dirty="0"/>
                <a:t>drain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665245" y="3603691"/>
              <a:ext cx="180000" cy="180000"/>
              <a:chOff x="10655337" y="4941251"/>
              <a:chExt cx="180000" cy="180000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>
                <a:off x="10655337" y="5117560"/>
                <a:ext cx="18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10739723" y="4941251"/>
                <a:ext cx="0" cy="18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0665245" y="3888000"/>
              <a:ext cx="180000" cy="180000"/>
              <a:chOff x="10655337" y="3812317"/>
              <a:chExt cx="180000" cy="180000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>
                <a:off x="10655337" y="3812317"/>
                <a:ext cx="18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>
                <a:off x="10739723" y="3812317"/>
                <a:ext cx="0" cy="18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 Box 9"/>
            <p:cNvSpPr txBox="1">
              <a:spLocks noChangeArrowheads="1"/>
            </p:cNvSpPr>
            <p:nvPr/>
          </p:nvSpPr>
          <p:spPr bwMode="auto">
            <a:xfrm>
              <a:off x="10889579" y="3739508"/>
              <a:ext cx="684056" cy="224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200" dirty="0" smtClean="0"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sv-SE" sz="1200" baseline="-25000" dirty="0" smtClean="0">
                  <a:ea typeface="Times New Roman" pitchFamily="18" charset="0"/>
                  <a:cs typeface="Arial" pitchFamily="34" charset="0"/>
                </a:rPr>
                <a:t>DS</a:t>
              </a:r>
              <a:r>
                <a:rPr lang="sv-SE" sz="1200" dirty="0" smtClean="0">
                  <a:ea typeface="Times New Roman" pitchFamily="18" charset="0"/>
                  <a:cs typeface="Arial" pitchFamily="34" charset="0"/>
                </a:rPr>
                <a:t>&gt;0</a:t>
              </a:r>
              <a:endParaRPr lang="sv-SE" sz="1200" baseline="-25000" dirty="0">
                <a:cs typeface="Arial" pitchFamily="34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H="1">
              <a:off x="9936000" y="3888000"/>
              <a:ext cx="0" cy="4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10656000" y="3600000"/>
              <a:ext cx="0" cy="720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 Box 9"/>
            <p:cNvSpPr txBox="1">
              <a:spLocks noChangeArrowheads="1"/>
            </p:cNvSpPr>
            <p:nvPr/>
          </p:nvSpPr>
          <p:spPr bwMode="auto">
            <a:xfrm>
              <a:off x="10152000" y="1800000"/>
              <a:ext cx="554022" cy="196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sv-SE" sz="1400" baseline="-25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DS</a:t>
              </a:r>
              <a:r>
                <a:rPr lang="sv-SE" sz="14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&gt;</a:t>
              </a: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endParaRPr lang="sv-SE" sz="14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8347788" y="3780000"/>
            <a:ext cx="1620000" cy="251872"/>
            <a:chOff x="8342755" y="3780128"/>
            <a:chExt cx="1620000" cy="251872"/>
          </a:xfrm>
        </p:grpSpPr>
        <p:sp>
          <p:nvSpPr>
            <p:cNvPr id="118" name="Right Triangle 117"/>
            <p:cNvSpPr/>
            <p:nvPr/>
          </p:nvSpPr>
          <p:spPr>
            <a:xfrm>
              <a:off x="8342755" y="3780128"/>
              <a:ext cx="1620000" cy="108000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9" name="Rectangle 6"/>
            <p:cNvSpPr>
              <a:spLocks noChangeArrowheads="1"/>
            </p:cNvSpPr>
            <p:nvPr/>
          </p:nvSpPr>
          <p:spPr bwMode="auto">
            <a:xfrm>
              <a:off x="8342755" y="3888000"/>
              <a:ext cx="1620000" cy="14400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sz="1400" dirty="0"/>
            </a:p>
          </p:txBody>
        </p:sp>
      </p:grpSp>
      <p:sp>
        <p:nvSpPr>
          <p:cNvPr id="124" name="Text Box 9"/>
          <p:cNvSpPr txBox="1">
            <a:spLocks noChangeArrowheads="1"/>
          </p:cNvSpPr>
          <p:nvPr/>
        </p:nvSpPr>
        <p:spPr bwMode="auto">
          <a:xfrm>
            <a:off x="8964000" y="1656000"/>
            <a:ext cx="811900" cy="216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sv-SE" sz="1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GS</a:t>
            </a:r>
            <a:r>
              <a:rPr lang="sv-SE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&gt;</a:t>
            </a: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sv-SE" sz="1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lang="sv-SE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 Box 9"/>
          <p:cNvSpPr txBox="1">
            <a:spLocks noChangeArrowheads="1"/>
          </p:cNvSpPr>
          <p:nvPr/>
        </p:nvSpPr>
        <p:spPr bwMode="auto">
          <a:xfrm>
            <a:off x="432000" y="4248342"/>
            <a:ext cx="3268038" cy="21329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 smtClean="0">
                <a:ea typeface="Times New Roman" pitchFamily="18" charset="0"/>
                <a:cs typeface="Arial" pitchFamily="34" charset="0"/>
              </a:rPr>
              <a:t>Increasing the gate voltage beyond the threshold voltage will lower the potential barrier at the source even further and form a conducting channel between source and drain.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886861" y="1792446"/>
            <a:ext cx="3433275" cy="2295252"/>
            <a:chOff x="3886861" y="1908000"/>
            <a:chExt cx="3433275" cy="2295252"/>
          </a:xfrm>
        </p:grpSpPr>
        <p:sp>
          <p:nvSpPr>
            <p:cNvPr id="126" name="Line 4"/>
            <p:cNvSpPr>
              <a:spLocks noChangeAspect="1" noChangeShapeType="1"/>
            </p:cNvSpPr>
            <p:nvPr/>
          </p:nvSpPr>
          <p:spPr bwMode="auto">
            <a:xfrm flipV="1">
              <a:off x="3886861" y="2259252"/>
              <a:ext cx="707408" cy="19440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586695" y="1908000"/>
              <a:ext cx="273344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The MOSFET is turned </a:t>
              </a: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ON </a:t>
              </a:r>
              <a:endPara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nd a 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current that appears </a:t>
              </a:r>
              <a:endPara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to 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be proportional to </a:t>
              </a:r>
              <a:r>
                <a:rPr lang="en-US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i="1" baseline="-25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 </a:t>
              </a:r>
              <a:endPara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starts 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to flow</a:t>
              </a:r>
              <a:endParaRPr lang="sv-SE" dirty="0"/>
            </a:p>
          </p:txBody>
        </p:sp>
        <p:sp>
          <p:nvSpPr>
            <p:cNvPr id="128" name="Line 4"/>
            <p:cNvSpPr>
              <a:spLocks noChangeAspect="1" noChangeShapeType="1"/>
            </p:cNvSpPr>
            <p:nvPr/>
          </p:nvSpPr>
          <p:spPr bwMode="auto">
            <a:xfrm flipV="1">
              <a:off x="3888439" y="3491115"/>
              <a:ext cx="252000" cy="6925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0542089"/>
                </p:ext>
              </p:extLst>
            </p:nvPr>
          </p:nvGraphicFramePr>
          <p:xfrm>
            <a:off x="3996000" y="3779838"/>
            <a:ext cx="2733675" cy="338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097" name="Equation" r:id="rId4" imgW="1650960" imgH="203040" progId="Equation.DSMT4">
                    <p:embed/>
                  </p:oleObj>
                </mc:Choice>
                <mc:Fallback>
                  <p:oleObj name="Equation" r:id="rId4" imgW="16509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6000" y="3779838"/>
                          <a:ext cx="2733675" cy="338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1" name="Rectangle 6"/>
          <p:cNvSpPr>
            <a:spLocks noChangeArrowheads="1"/>
          </p:cNvSpPr>
          <p:nvPr/>
        </p:nvSpPr>
        <p:spPr bwMode="auto">
          <a:xfrm>
            <a:off x="5519936" y="3623386"/>
            <a:ext cx="1211258" cy="338131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sv-SE" sz="1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1991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88" grpId="0"/>
      <p:bldP spid="107" grpId="0" animBg="1"/>
      <p:bldP spid="108" grpId="0" animBg="1"/>
      <p:bldP spid="89" grpId="0" animBg="1"/>
      <p:bldP spid="89" grpId="1" animBg="1"/>
      <p:bldP spid="112" grpId="0" animBg="1"/>
      <p:bldP spid="124" grpId="0" animBg="1"/>
      <p:bldP spid="1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>
            <a:off x="8341200" y="2224090"/>
            <a:ext cx="1728000" cy="187910"/>
            <a:chOff x="8341200" y="2224090"/>
            <a:chExt cx="1728000" cy="187910"/>
          </a:xfrm>
        </p:grpSpPr>
        <p:sp>
          <p:nvSpPr>
            <p:cNvPr id="122" name="Right Triangle 121"/>
            <p:cNvSpPr/>
            <p:nvPr/>
          </p:nvSpPr>
          <p:spPr>
            <a:xfrm flipV="1">
              <a:off x="8341200" y="2268000"/>
              <a:ext cx="1728000" cy="144000"/>
            </a:xfrm>
            <a:prstGeom prst="rtTriangl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3" name="Rectangle 7"/>
            <p:cNvSpPr>
              <a:spLocks noChangeArrowheads="1"/>
            </p:cNvSpPr>
            <p:nvPr/>
          </p:nvSpPr>
          <p:spPr bwMode="auto">
            <a:xfrm>
              <a:off x="8342755" y="2224090"/>
              <a:ext cx="1584000" cy="52667"/>
            </a:xfrm>
            <a:prstGeom prst="rect">
              <a:avLst/>
            </a:prstGeom>
            <a:solidFill>
              <a:srgbClr val="00B050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r>
              <a:rPr lang="sv-SE" dirty="0" smtClean="0"/>
              <a:t>Calculating the ON conductance, </a:t>
            </a:r>
            <a:r>
              <a:rPr lang="sv-SE" i="1" dirty="0" smtClean="0"/>
              <a:t>G</a:t>
            </a:r>
            <a:r>
              <a:rPr lang="sv-SE" i="1" baseline="-25000" dirty="0" smtClean="0"/>
              <a:t>ON</a:t>
            </a:r>
            <a:endParaRPr lang="sv-SE" i="1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MCC092 - The MOSFET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11</a:t>
            </a:fld>
            <a:endParaRPr lang="sv-SE"/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3750294" y="1412776"/>
            <a:ext cx="930234" cy="6426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56" name="Line 12"/>
          <p:cNvSpPr>
            <a:spLocks noChangeShapeType="1"/>
          </p:cNvSpPr>
          <p:nvPr/>
        </p:nvSpPr>
        <p:spPr bwMode="auto">
          <a:xfrm flipH="1" flipV="1">
            <a:off x="3886861" y="1855492"/>
            <a:ext cx="1093" cy="237512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6780977" y="3924661"/>
            <a:ext cx="635854" cy="46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000" baseline="-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3700037" y="1441238"/>
            <a:ext cx="586690" cy="71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baseline="-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744424" y="4086605"/>
            <a:ext cx="3013203" cy="109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V="1">
            <a:off x="3868009" y="4086604"/>
            <a:ext cx="2736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343522" y="2819314"/>
            <a:ext cx="1600337" cy="19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p-</a:t>
            </a:r>
            <a:r>
              <a:rPr lang="sv-SE" sz="1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type</a:t>
            </a:r>
            <a:r>
              <a:rPr lang="sv-SE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v-SE" sz="1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substrate</a:t>
            </a:r>
            <a:endParaRPr lang="sv-S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8342755" y="1936090"/>
            <a:ext cx="1584000" cy="2880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8342755" y="1900920"/>
            <a:ext cx="1584000" cy="162521"/>
          </a:xfrm>
          <a:prstGeom prst="rect">
            <a:avLst/>
          </a:prstGeom>
          <a:solidFill>
            <a:srgbClr val="FF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7623063" y="2224090"/>
            <a:ext cx="3024392" cy="97205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8342755" y="1900920"/>
            <a:ext cx="1584242" cy="1294031"/>
          </a:xfrm>
          <a:prstGeom prst="rect">
            <a:avLst/>
          </a:prstGeom>
          <a:noFill/>
          <a:ln w="635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7623100" y="2224090"/>
            <a:ext cx="720000" cy="288000"/>
          </a:xfrm>
          <a:prstGeom prst="rect">
            <a:avLst/>
          </a:prstGeom>
          <a:solidFill>
            <a:srgbClr val="00B05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400" dirty="0"/>
              <a:t>source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9927100" y="2224090"/>
            <a:ext cx="720000" cy="287819"/>
          </a:xfrm>
          <a:prstGeom prst="rect">
            <a:avLst/>
          </a:prstGeom>
          <a:solidFill>
            <a:srgbClr val="00B05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400" dirty="0"/>
              <a:t>drain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8964000" y="1656000"/>
            <a:ext cx="673419" cy="19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sv-SE" sz="1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GS</a:t>
            </a: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&gt;V</a:t>
            </a:r>
            <a:r>
              <a:rPr lang="sv-SE" sz="1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lang="sv-SE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7681436" y="1800000"/>
            <a:ext cx="481664" cy="19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sv-SE" sz="1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=0</a:t>
            </a:r>
            <a:endParaRPr lang="sv-SE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7623100" y="2080090"/>
            <a:ext cx="540000" cy="144000"/>
          </a:xfrm>
          <a:prstGeom prst="rect">
            <a:avLst/>
          </a:prstGeom>
          <a:solidFill>
            <a:srgbClr val="0070C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0107455" y="2080090"/>
            <a:ext cx="540000" cy="144000"/>
          </a:xfrm>
          <a:prstGeom prst="rect">
            <a:avLst/>
          </a:prstGeom>
          <a:solidFill>
            <a:srgbClr val="0070C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7623455" y="3085327"/>
            <a:ext cx="3024000" cy="109625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grpSp>
        <p:nvGrpSpPr>
          <p:cNvPr id="105" name="Group 104"/>
          <p:cNvGrpSpPr/>
          <p:nvPr/>
        </p:nvGrpSpPr>
        <p:grpSpPr>
          <a:xfrm>
            <a:off x="7451690" y="3600000"/>
            <a:ext cx="3384000" cy="612128"/>
            <a:chOff x="7451690" y="3600000"/>
            <a:chExt cx="3384000" cy="612128"/>
          </a:xfrm>
        </p:grpSpPr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7631690" y="3780128"/>
              <a:ext cx="720000" cy="43200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v-SE" sz="1400" dirty="0"/>
                <a:t>source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7451690" y="3600000"/>
              <a:ext cx="180000" cy="612128"/>
              <a:chOff x="3042715" y="5587005"/>
              <a:chExt cx="180000" cy="576120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>
                <a:off x="3222715" y="5587125"/>
                <a:ext cx="0" cy="57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3042715" y="5587005"/>
                <a:ext cx="18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 flipH="1">
              <a:off x="10655690" y="3600000"/>
              <a:ext cx="180000" cy="612128"/>
              <a:chOff x="3042715" y="5587005"/>
              <a:chExt cx="180000" cy="576120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>
                <a:off x="3222715" y="5587125"/>
                <a:ext cx="0" cy="57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3042715" y="5587005"/>
                <a:ext cx="18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3" name="Straight Arrow Connector 62"/>
          <p:cNvCxnSpPr/>
          <p:nvPr/>
        </p:nvCxnSpPr>
        <p:spPr>
          <a:xfrm>
            <a:off x="7451690" y="3600000"/>
            <a:ext cx="338400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own Arrow 2"/>
          <p:cNvSpPr/>
          <p:nvPr/>
        </p:nvSpPr>
        <p:spPr>
          <a:xfrm>
            <a:off x="9018263" y="1188000"/>
            <a:ext cx="446379" cy="45757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" name="Rectangle 111"/>
          <p:cNvSpPr/>
          <p:nvPr/>
        </p:nvSpPr>
        <p:spPr>
          <a:xfrm>
            <a:off x="8352000" y="4039200"/>
            <a:ext cx="1704440" cy="333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7541690" y="4221088"/>
            <a:ext cx="2376000" cy="28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sv-SE" sz="1400" dirty="0"/>
          </a:p>
        </p:txBody>
      </p:sp>
      <p:sp>
        <p:nvSpPr>
          <p:cNvPr id="120" name="Rectangle 6"/>
          <p:cNvSpPr>
            <a:spLocks noChangeArrowheads="1"/>
          </p:cNvSpPr>
          <p:nvPr/>
        </p:nvSpPr>
        <p:spPr bwMode="auto">
          <a:xfrm>
            <a:off x="9917689" y="4221088"/>
            <a:ext cx="864000" cy="268049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sv-SE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9936000" y="1800000"/>
            <a:ext cx="1637635" cy="2520000"/>
            <a:chOff x="9936000" y="1800000"/>
            <a:chExt cx="1637635" cy="2520000"/>
          </a:xfrm>
        </p:grpSpPr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9936000" y="3888000"/>
              <a:ext cx="720000" cy="43200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v-SE" sz="1400" dirty="0"/>
                <a:t>drain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665245" y="3603691"/>
              <a:ext cx="180000" cy="180000"/>
              <a:chOff x="10655337" y="4941251"/>
              <a:chExt cx="180000" cy="180000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>
                <a:off x="10655337" y="5117560"/>
                <a:ext cx="18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10739723" y="4941251"/>
                <a:ext cx="0" cy="18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0665245" y="3888000"/>
              <a:ext cx="180000" cy="180000"/>
              <a:chOff x="10655337" y="3812317"/>
              <a:chExt cx="180000" cy="180000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>
                <a:off x="10655337" y="3812317"/>
                <a:ext cx="18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>
                <a:off x="10739723" y="3812317"/>
                <a:ext cx="0" cy="18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 Box 9"/>
            <p:cNvSpPr txBox="1">
              <a:spLocks noChangeArrowheads="1"/>
            </p:cNvSpPr>
            <p:nvPr/>
          </p:nvSpPr>
          <p:spPr bwMode="auto">
            <a:xfrm>
              <a:off x="10889579" y="3739508"/>
              <a:ext cx="684056" cy="224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200" dirty="0" smtClean="0"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sv-SE" sz="1200" baseline="-25000" dirty="0" smtClean="0">
                  <a:ea typeface="Times New Roman" pitchFamily="18" charset="0"/>
                  <a:cs typeface="Arial" pitchFamily="34" charset="0"/>
                </a:rPr>
                <a:t>DS</a:t>
              </a:r>
              <a:r>
                <a:rPr lang="sv-SE" sz="1200" dirty="0" smtClean="0">
                  <a:ea typeface="Times New Roman" pitchFamily="18" charset="0"/>
                  <a:cs typeface="Arial" pitchFamily="34" charset="0"/>
                </a:rPr>
                <a:t>&gt;0</a:t>
              </a:r>
              <a:endParaRPr lang="sv-SE" sz="1200" baseline="-25000" dirty="0">
                <a:cs typeface="Arial" pitchFamily="34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H="1">
              <a:off x="9936000" y="3888000"/>
              <a:ext cx="0" cy="4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10656000" y="3600000"/>
              <a:ext cx="0" cy="720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 Box 9"/>
            <p:cNvSpPr txBox="1">
              <a:spLocks noChangeArrowheads="1"/>
            </p:cNvSpPr>
            <p:nvPr/>
          </p:nvSpPr>
          <p:spPr bwMode="auto">
            <a:xfrm>
              <a:off x="10152000" y="1800000"/>
              <a:ext cx="554022" cy="196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sv-SE" sz="1400" baseline="-25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DS</a:t>
              </a:r>
              <a:r>
                <a:rPr lang="sv-SE" sz="14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&gt;</a:t>
              </a: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endParaRPr lang="sv-SE" sz="14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8347788" y="3780000"/>
            <a:ext cx="1620000" cy="251872"/>
            <a:chOff x="8342755" y="3780128"/>
            <a:chExt cx="1620000" cy="251872"/>
          </a:xfrm>
        </p:grpSpPr>
        <p:sp>
          <p:nvSpPr>
            <p:cNvPr id="118" name="Right Triangle 117"/>
            <p:cNvSpPr/>
            <p:nvPr/>
          </p:nvSpPr>
          <p:spPr>
            <a:xfrm>
              <a:off x="8342755" y="3780128"/>
              <a:ext cx="1620000" cy="108000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9" name="Rectangle 6"/>
            <p:cNvSpPr>
              <a:spLocks noChangeArrowheads="1"/>
            </p:cNvSpPr>
            <p:nvPr/>
          </p:nvSpPr>
          <p:spPr bwMode="auto">
            <a:xfrm>
              <a:off x="8342755" y="3888000"/>
              <a:ext cx="1620000" cy="14400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sz="1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886861" y="1792446"/>
            <a:ext cx="3433275" cy="2295252"/>
            <a:chOff x="3886861" y="1908000"/>
            <a:chExt cx="3433275" cy="2295252"/>
          </a:xfrm>
        </p:grpSpPr>
        <p:sp>
          <p:nvSpPr>
            <p:cNvPr id="126" name="Line 4"/>
            <p:cNvSpPr>
              <a:spLocks noChangeAspect="1" noChangeShapeType="1"/>
            </p:cNvSpPr>
            <p:nvPr/>
          </p:nvSpPr>
          <p:spPr bwMode="auto">
            <a:xfrm flipV="1">
              <a:off x="3886861" y="2259252"/>
              <a:ext cx="707408" cy="19440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586695" y="1908000"/>
              <a:ext cx="273344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The MOSFET is turned </a:t>
              </a: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ON </a:t>
              </a:r>
              <a:endPara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nd a 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current that appears </a:t>
              </a:r>
              <a:endPara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to 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be proportional to </a:t>
              </a:r>
              <a:r>
                <a:rPr lang="en-US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i="1" baseline="-25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 </a:t>
              </a:r>
              <a:endPara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starts 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to flow</a:t>
              </a:r>
              <a:endParaRPr lang="sv-SE" dirty="0"/>
            </a:p>
          </p:txBody>
        </p:sp>
        <p:sp>
          <p:nvSpPr>
            <p:cNvPr id="128" name="Line 4"/>
            <p:cNvSpPr>
              <a:spLocks noChangeAspect="1" noChangeShapeType="1"/>
            </p:cNvSpPr>
            <p:nvPr/>
          </p:nvSpPr>
          <p:spPr bwMode="auto">
            <a:xfrm flipV="1">
              <a:off x="3888439" y="3491115"/>
              <a:ext cx="252000" cy="6925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4206366"/>
                </p:ext>
              </p:extLst>
            </p:nvPr>
          </p:nvGraphicFramePr>
          <p:xfrm>
            <a:off x="3996000" y="3779838"/>
            <a:ext cx="2733675" cy="338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57" name="Equation" r:id="rId4" imgW="1650960" imgH="203040" progId="Equation.DSMT4">
                    <p:embed/>
                  </p:oleObj>
                </mc:Choice>
                <mc:Fallback>
                  <p:oleObj name="Equation" r:id="rId4" imgW="16509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6000" y="3779838"/>
                          <a:ext cx="2733675" cy="338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1" name="Rectangle 6"/>
          <p:cNvSpPr>
            <a:spLocks noChangeArrowheads="1"/>
          </p:cNvSpPr>
          <p:nvPr/>
        </p:nvSpPr>
        <p:spPr bwMode="auto">
          <a:xfrm>
            <a:off x="5519936" y="3623386"/>
            <a:ext cx="1211258" cy="338131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sv-SE" sz="1400" dirty="0"/>
          </a:p>
        </p:txBody>
      </p:sp>
      <p:sp>
        <p:nvSpPr>
          <p:cNvPr id="83" name="Text Box 9"/>
          <p:cNvSpPr txBox="1">
            <a:spLocks noChangeArrowheads="1"/>
          </p:cNvSpPr>
          <p:nvPr/>
        </p:nvSpPr>
        <p:spPr bwMode="auto">
          <a:xfrm>
            <a:off x="430477" y="1151999"/>
            <a:ext cx="3073235" cy="135616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 smtClean="0">
                <a:ea typeface="Times New Roman" pitchFamily="18" charset="0"/>
                <a:cs typeface="Arial" pitchFamily="34" charset="0"/>
              </a:rPr>
              <a:t>For calculating the ON conductance </a:t>
            </a:r>
            <a:r>
              <a:rPr lang="sv-SE" sz="2000" i="1" dirty="0" smtClean="0"/>
              <a:t>G</a:t>
            </a:r>
            <a:r>
              <a:rPr lang="sv-SE" sz="2000" i="1" baseline="-25000" dirty="0" smtClean="0"/>
              <a:t>ON</a:t>
            </a:r>
            <a:r>
              <a:rPr lang="sv-SE" sz="2000" dirty="0" smtClean="0">
                <a:ea typeface="Times New Roman" pitchFamily="18" charset="0"/>
                <a:cs typeface="Arial" pitchFamily="34" charset="0"/>
              </a:rPr>
              <a:t>, let´s have a look at the mobile charge in the channel! </a:t>
            </a:r>
            <a:endParaRPr lang="sv-SE" sz="2000" baseline="-25000" dirty="0"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280000" y="2232000"/>
            <a:ext cx="280621" cy="1799872"/>
            <a:chOff x="8280000" y="2232000"/>
            <a:chExt cx="280621" cy="1799872"/>
          </a:xfrm>
        </p:grpSpPr>
        <p:sp>
          <p:nvSpPr>
            <p:cNvPr id="85" name="Rectangle 84"/>
            <p:cNvSpPr/>
            <p:nvPr/>
          </p:nvSpPr>
          <p:spPr>
            <a:xfrm>
              <a:off x="8352000" y="3780000"/>
              <a:ext cx="129509" cy="2518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352000" y="2232000"/>
              <a:ext cx="129509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1" name="Text Box 5"/>
            <p:cNvSpPr txBox="1">
              <a:spLocks noChangeArrowheads="1"/>
            </p:cNvSpPr>
            <p:nvPr/>
          </p:nvSpPr>
          <p:spPr bwMode="auto">
            <a:xfrm>
              <a:off x="8280000" y="3501008"/>
              <a:ext cx="280621" cy="252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Q</a:t>
              </a:r>
              <a:r>
                <a:rPr lang="en-US" sz="16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</a:t>
              </a:r>
              <a:endParaRPr lang="en-US" sz="1600" dirty="0">
                <a:latin typeface="Arial" pitchFamily="34" charset="0"/>
              </a:endParaRPr>
            </a:p>
          </p:txBody>
        </p:sp>
      </p:grp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432000" y="2432927"/>
            <a:ext cx="2880320" cy="70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Mobile charge </a:t>
            </a:r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Q</a:t>
            </a:r>
            <a:r>
              <a:rPr lang="en-US" sz="2000" i="1" baseline="-25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at source</a:t>
            </a:r>
            <a:r>
              <a:rPr lang="en-US" sz="2000" i="1" baseline="-25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sz="2000" i="1" baseline="-25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(per unit length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):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340913"/>
              </p:ext>
            </p:extLst>
          </p:nvPr>
        </p:nvGraphicFramePr>
        <p:xfrm>
          <a:off x="432000" y="3122708"/>
          <a:ext cx="29845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58" name="Equation" r:id="rId6" imgW="1803240" imgH="228600" progId="Equation.DSMT4">
                  <p:embed/>
                </p:oleObj>
              </mc:Choice>
              <mc:Fallback>
                <p:oleObj name="Equation" r:id="rId6" imgW="1803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00" y="3122708"/>
                        <a:ext cx="298450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432000" y="4320000"/>
            <a:ext cx="2880320" cy="5597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28575" rIns="57150" bIns="2857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Drain current: 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=</a:t>
            </a:r>
            <a:r>
              <a:rPr lang="en-US" sz="2000" i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Q</a:t>
            </a:r>
            <a:r>
              <a:rPr lang="en-US" sz="2000" i="1" baseline="-25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lang="en-US" sz="2000" i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×v</a:t>
            </a:r>
            <a:r>
              <a:rPr lang="en-US" sz="2000" i="1" baseline="-2500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</a:t>
            </a:r>
            <a:endParaRPr lang="en-US" sz="2000" i="1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431999" y="4752000"/>
            <a:ext cx="5808017" cy="614363"/>
            <a:chOff x="1641079" y="5373216"/>
            <a:chExt cx="5808017" cy="614363"/>
          </a:xfrm>
        </p:grpSpPr>
        <p:sp>
          <p:nvSpPr>
            <p:cNvPr id="102" name="Text Box 5"/>
            <p:cNvSpPr txBox="1">
              <a:spLocks noChangeArrowheads="1"/>
            </p:cNvSpPr>
            <p:nvPr/>
          </p:nvSpPr>
          <p:spPr bwMode="auto">
            <a:xfrm>
              <a:off x="1641079" y="5472056"/>
              <a:ext cx="4727897" cy="45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28575" rIns="18000" bIns="28575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If we introduce the conductance parameter </a:t>
              </a:r>
            </a:p>
          </p:txBody>
        </p:sp>
        <p:graphicFrame>
          <p:nvGraphicFramePr>
            <p:cNvPr id="103" name="Object 10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6167302"/>
                </p:ext>
              </p:extLst>
            </p:nvPr>
          </p:nvGraphicFramePr>
          <p:xfrm>
            <a:off x="6314034" y="5373216"/>
            <a:ext cx="1135062" cy="614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59" name="Equation" r:id="rId8" imgW="685800" imgH="368280" progId="Equation.DSMT4">
                    <p:embed/>
                  </p:oleObj>
                </mc:Choice>
                <mc:Fallback>
                  <p:oleObj name="Equation" r:id="rId8" imgW="68580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4034" y="5373216"/>
                          <a:ext cx="1135062" cy="614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6" name="Group 115"/>
          <p:cNvGrpSpPr/>
          <p:nvPr/>
        </p:nvGrpSpPr>
        <p:grpSpPr>
          <a:xfrm>
            <a:off x="432000" y="5400000"/>
            <a:ext cx="4812145" cy="459913"/>
            <a:chOff x="1641080" y="5495135"/>
            <a:chExt cx="4812145" cy="459913"/>
          </a:xfrm>
        </p:grpSpPr>
        <p:sp>
          <p:nvSpPr>
            <p:cNvPr id="129" name="Text Box 5"/>
            <p:cNvSpPr txBox="1">
              <a:spLocks noChangeArrowheads="1"/>
            </p:cNvSpPr>
            <p:nvPr/>
          </p:nvSpPr>
          <p:spPr bwMode="auto">
            <a:xfrm>
              <a:off x="1641080" y="5495135"/>
              <a:ext cx="3698742" cy="45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28575" rIns="18000" bIns="28575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The drain current can be written</a:t>
              </a:r>
            </a:p>
          </p:txBody>
        </p:sp>
        <p:graphicFrame>
          <p:nvGraphicFramePr>
            <p:cNvPr id="130" name="Object 1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3626207"/>
                </p:ext>
              </p:extLst>
            </p:nvPr>
          </p:nvGraphicFramePr>
          <p:xfrm>
            <a:off x="5107025" y="5511999"/>
            <a:ext cx="1346200" cy="338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60" name="Equation" r:id="rId10" imgW="812520" imgH="203040" progId="Equation.DSMT4">
                    <p:embed/>
                  </p:oleObj>
                </mc:Choice>
                <mc:Fallback>
                  <p:oleObj name="Equation" r:id="rId10" imgW="8125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7025" y="5511999"/>
                          <a:ext cx="1346200" cy="338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1" name="Down Arrow 130"/>
          <p:cNvSpPr/>
          <p:nvPr/>
        </p:nvSpPr>
        <p:spPr>
          <a:xfrm>
            <a:off x="5953973" y="3165808"/>
            <a:ext cx="446379" cy="45757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3" name="Text Box 5"/>
          <p:cNvSpPr txBox="1">
            <a:spLocks noChangeArrowheads="1"/>
          </p:cNvSpPr>
          <p:nvPr/>
        </p:nvSpPr>
        <p:spPr bwMode="auto">
          <a:xfrm>
            <a:off x="7668000" y="4509120"/>
            <a:ext cx="3162998" cy="6675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lang="en-US" sz="14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ox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is the gate capacitance per unit area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W is the channel width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14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GT 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=V</a:t>
            </a:r>
            <a:r>
              <a:rPr lang="en-US" sz="14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GS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-V</a:t>
            </a:r>
            <a:r>
              <a:rPr lang="en-US" sz="14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is the </a:t>
            </a:r>
            <a:r>
              <a:rPr lang="en-US" sz="14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gate voltage overdrive </a:t>
            </a:r>
            <a:endParaRPr lang="en-US" sz="1400" i="1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34" name="Text Box 5"/>
          <p:cNvSpPr txBox="1">
            <a:spLocks noChangeArrowheads="1"/>
          </p:cNvSpPr>
          <p:nvPr/>
        </p:nvSpPr>
        <p:spPr bwMode="auto">
          <a:xfrm>
            <a:off x="7668000" y="4509120"/>
            <a:ext cx="3456384" cy="13181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lang="en-US" sz="1400" i="1" baseline="-25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ox</a:t>
            </a:r>
            <a:r>
              <a:rPr lang="en-US" sz="14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is the gate capacitance per unit area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W is the channel width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14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GT 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=V</a:t>
            </a:r>
            <a:r>
              <a:rPr lang="en-US" sz="14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GS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-V</a:t>
            </a:r>
            <a:r>
              <a:rPr lang="en-US" sz="14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is the gate voltage overdrive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/>
                </a:solidFill>
                <a:latin typeface="Symbol" panose="05050102010706020507" pitchFamily="18" charset="2"/>
                <a:ea typeface="Calibri" pitchFamily="34" charset="0"/>
                <a:cs typeface="Arial" pitchFamily="34" charset="0"/>
              </a:rPr>
              <a:t>m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is the charge carrier mobility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[cm</a:t>
            </a:r>
            <a:r>
              <a:rPr lang="en-US" sz="1400" baseline="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/Vs]</a:t>
            </a:r>
            <a:endParaRPr lang="en-US" sz="1400" i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E=V</a:t>
            </a:r>
            <a:r>
              <a:rPr lang="en-US" sz="14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/L is the electric field along the channel </a:t>
            </a:r>
          </a:p>
        </p:txBody>
      </p:sp>
      <p:sp>
        <p:nvSpPr>
          <p:cNvPr id="137" name="Text Box 9"/>
          <p:cNvSpPr txBox="1">
            <a:spLocks noChangeArrowheads="1"/>
          </p:cNvSpPr>
          <p:nvPr/>
        </p:nvSpPr>
        <p:spPr bwMode="auto">
          <a:xfrm>
            <a:off x="7739723" y="4509120"/>
            <a:ext cx="3972901" cy="156732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 smtClean="0">
                <a:ea typeface="Times New Roman" pitchFamily="18" charset="0"/>
                <a:cs typeface="Arial" pitchFamily="34" charset="0"/>
              </a:rPr>
              <a:t>In this illustration of the MOSFET operation, the source and drain will be considered like two oceans of charge carriers isolated from each other through a potential barrier.</a:t>
            </a:r>
            <a:endParaRPr lang="sv-SE" sz="2000" baseline="-25000" dirty="0">
              <a:cs typeface="Arial" panose="020B0604020202020204" pitchFamily="34" charset="0"/>
            </a:endParaRPr>
          </a:p>
        </p:txBody>
      </p:sp>
      <p:sp>
        <p:nvSpPr>
          <p:cNvPr id="135" name="Up Arrow 134"/>
          <p:cNvSpPr/>
          <p:nvPr/>
        </p:nvSpPr>
        <p:spPr>
          <a:xfrm rot="16200000">
            <a:off x="10843045" y="5085120"/>
            <a:ext cx="263944" cy="252975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6" name="Up Arrow 135"/>
          <p:cNvSpPr/>
          <p:nvPr/>
        </p:nvSpPr>
        <p:spPr>
          <a:xfrm rot="16200000">
            <a:off x="10843045" y="4716404"/>
            <a:ext cx="263944" cy="252975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7" name="Rectangle 96"/>
          <p:cNvSpPr/>
          <p:nvPr/>
        </p:nvSpPr>
        <p:spPr>
          <a:xfrm>
            <a:off x="2408540" y="3861048"/>
            <a:ext cx="1095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, E=V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/L</a:t>
            </a:r>
            <a:endParaRPr lang="en-US" sz="2000" i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32000" y="3564000"/>
            <a:ext cx="8623503" cy="708041"/>
            <a:chOff x="432000" y="3564000"/>
            <a:chExt cx="8623503" cy="708041"/>
          </a:xfrm>
        </p:grpSpPr>
        <p:grpSp>
          <p:nvGrpSpPr>
            <p:cNvPr id="16" name="Group 15"/>
            <p:cNvGrpSpPr/>
            <p:nvPr/>
          </p:nvGrpSpPr>
          <p:grpSpPr>
            <a:xfrm>
              <a:off x="432000" y="3564000"/>
              <a:ext cx="8280000" cy="708041"/>
              <a:chOff x="432000" y="3576039"/>
              <a:chExt cx="8280000" cy="708041"/>
            </a:xfrm>
          </p:grpSpPr>
          <p:sp>
            <p:nvSpPr>
              <p:cNvPr id="94" name="Text Box 5"/>
              <p:cNvSpPr txBox="1">
                <a:spLocks noChangeArrowheads="1"/>
              </p:cNvSpPr>
              <p:nvPr/>
            </p:nvSpPr>
            <p:spPr bwMode="auto">
              <a:xfrm>
                <a:off x="432000" y="3576039"/>
                <a:ext cx="2880320" cy="708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Charge carrier drift velocity at the source: </a:t>
                </a:r>
                <a:r>
                  <a:rPr lang="en-US" sz="2000" i="1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v</a:t>
                </a:r>
                <a:r>
                  <a:rPr lang="en-US" sz="2000" i="1" baseline="-25000" dirty="0" err="1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S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=</a:t>
                </a:r>
                <a:r>
                  <a:rPr lang="en-US" sz="2000" i="1" dirty="0" err="1" smtClean="0">
                    <a:solidFill>
                      <a:srgbClr val="000000"/>
                    </a:solidFill>
                    <a:latin typeface="Symbol" panose="05050102010706020507" pitchFamily="18" charset="2"/>
                    <a:ea typeface="Calibri" pitchFamily="34" charset="0"/>
                    <a:cs typeface="Arial" pitchFamily="34" charset="0"/>
                  </a:rPr>
                  <a:t>m</a:t>
                </a:r>
                <a:r>
                  <a:rPr lang="en-US" sz="2000" i="1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E</a:t>
                </a:r>
                <a:endParaRPr lang="en-US" sz="2000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32" name="Right Arrow 131"/>
              <p:cNvSpPr/>
              <p:nvPr/>
            </p:nvSpPr>
            <p:spPr>
              <a:xfrm>
                <a:off x="8496000" y="3873416"/>
                <a:ext cx="216000" cy="59640"/>
              </a:xfrm>
              <a:prstGeom prst="rightArrow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139" name="Text Box 5"/>
            <p:cNvSpPr txBox="1">
              <a:spLocks noChangeArrowheads="1"/>
            </p:cNvSpPr>
            <p:nvPr/>
          </p:nvSpPr>
          <p:spPr bwMode="auto">
            <a:xfrm>
              <a:off x="8688288" y="3645024"/>
              <a:ext cx="367215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err="1" smtClean="0">
                  <a:solidFill>
                    <a:srgbClr val="0000FF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1600" i="1" baseline="-25000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</a:t>
              </a:r>
              <a:r>
                <a:rPr lang="en-US" sz="1600" i="1" dirty="0" smtClean="0">
                  <a:solidFill>
                    <a:srgbClr val="0000FF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 </a:t>
              </a:r>
              <a:endParaRPr lang="en-US" sz="1600" i="1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44" name="Text Box 5"/>
          <p:cNvSpPr txBox="1">
            <a:spLocks noChangeArrowheads="1"/>
          </p:cNvSpPr>
          <p:nvPr/>
        </p:nvSpPr>
        <p:spPr bwMode="auto">
          <a:xfrm>
            <a:off x="5768601" y="4068000"/>
            <a:ext cx="1407519" cy="56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OFF: I</a:t>
            </a:r>
            <a:r>
              <a:rPr lang="en-US" i="1" baseline="-25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=0</a:t>
            </a:r>
            <a:endParaRPr lang="en-US" dirty="0">
              <a:latin typeface="Arial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0243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92" grpId="0"/>
      <p:bldP spid="99" grpId="0" animBg="1"/>
      <p:bldP spid="131" grpId="0" animBg="1"/>
      <p:bldP spid="133" grpId="0" animBg="1"/>
      <p:bldP spid="134" grpId="0" animBg="1"/>
      <p:bldP spid="137" grpId="0" animBg="1"/>
      <p:bldP spid="135" grpId="0" animBg="1"/>
      <p:bldP spid="135" grpId="1" animBg="1"/>
      <p:bldP spid="136" grpId="0" animBg="1"/>
      <p:bldP spid="136" grpId="1" animBg="1"/>
      <p:bldP spid="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/>
          <p:cNvSpPr/>
          <p:nvPr/>
        </p:nvSpPr>
        <p:spPr>
          <a:xfrm>
            <a:off x="4586695" y="1792446"/>
            <a:ext cx="27334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The MOSFET is turned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ON </a:t>
            </a:r>
            <a:endParaRPr lang="en-US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nd a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current that appears </a:t>
            </a:r>
            <a:endParaRPr lang="en-US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to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be proportional to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i="1" baseline="-25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starts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to flow</a:t>
            </a:r>
            <a:endParaRPr lang="sv-SE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8341200" y="2224090"/>
            <a:ext cx="1728000" cy="187910"/>
            <a:chOff x="8341200" y="2224090"/>
            <a:chExt cx="1728000" cy="187910"/>
          </a:xfrm>
        </p:grpSpPr>
        <p:sp>
          <p:nvSpPr>
            <p:cNvPr id="122" name="Right Triangle 121"/>
            <p:cNvSpPr/>
            <p:nvPr/>
          </p:nvSpPr>
          <p:spPr>
            <a:xfrm flipV="1">
              <a:off x="8341200" y="2268000"/>
              <a:ext cx="1728000" cy="144000"/>
            </a:xfrm>
            <a:prstGeom prst="rtTriangl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3" name="Rectangle 7"/>
            <p:cNvSpPr>
              <a:spLocks noChangeArrowheads="1"/>
            </p:cNvSpPr>
            <p:nvPr/>
          </p:nvSpPr>
          <p:spPr bwMode="auto">
            <a:xfrm>
              <a:off x="8342755" y="2224090"/>
              <a:ext cx="1584000" cy="52667"/>
            </a:xfrm>
            <a:prstGeom prst="rect">
              <a:avLst/>
            </a:prstGeom>
            <a:solidFill>
              <a:srgbClr val="00B050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r>
              <a:rPr lang="sv-SE" dirty="0" smtClean="0"/>
              <a:t>Having a closer look along the channel</a:t>
            </a:r>
            <a:endParaRPr lang="sv-SE" i="1" baseline="-25000" dirty="0"/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3750294" y="1412776"/>
            <a:ext cx="930234" cy="6426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6" name="Line 12"/>
          <p:cNvSpPr>
            <a:spLocks noChangeShapeType="1"/>
          </p:cNvSpPr>
          <p:nvPr/>
        </p:nvSpPr>
        <p:spPr bwMode="auto">
          <a:xfrm flipH="1" flipV="1">
            <a:off x="3886861" y="1855492"/>
            <a:ext cx="1093" cy="237512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6780977" y="3924661"/>
            <a:ext cx="635854" cy="46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000" baseline="-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3700037" y="1441238"/>
            <a:ext cx="586690" cy="71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baseline="-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744424" y="4086605"/>
            <a:ext cx="3013203" cy="109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V="1">
            <a:off x="3868009" y="4086604"/>
            <a:ext cx="2736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343522" y="2819314"/>
            <a:ext cx="1600337" cy="19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p-</a:t>
            </a:r>
            <a:r>
              <a:rPr lang="sv-SE" sz="1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type</a:t>
            </a:r>
            <a:r>
              <a:rPr lang="sv-SE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v-SE" sz="1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substrate</a:t>
            </a:r>
            <a:endParaRPr lang="sv-S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8342755" y="1936090"/>
            <a:ext cx="1584000" cy="2880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8342755" y="1900920"/>
            <a:ext cx="1584000" cy="162521"/>
          </a:xfrm>
          <a:prstGeom prst="rect">
            <a:avLst/>
          </a:prstGeom>
          <a:solidFill>
            <a:srgbClr val="FF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7623063" y="2224090"/>
            <a:ext cx="3024392" cy="97205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8342755" y="1900920"/>
            <a:ext cx="1584242" cy="1294031"/>
          </a:xfrm>
          <a:prstGeom prst="rect">
            <a:avLst/>
          </a:prstGeom>
          <a:noFill/>
          <a:ln w="635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7623100" y="2224090"/>
            <a:ext cx="720000" cy="288000"/>
          </a:xfrm>
          <a:prstGeom prst="rect">
            <a:avLst/>
          </a:prstGeom>
          <a:solidFill>
            <a:srgbClr val="00B05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400" dirty="0"/>
              <a:t>source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9927100" y="2224090"/>
            <a:ext cx="720000" cy="287819"/>
          </a:xfrm>
          <a:prstGeom prst="rect">
            <a:avLst/>
          </a:prstGeom>
          <a:solidFill>
            <a:srgbClr val="00B05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400" dirty="0"/>
              <a:t>drain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8964000" y="1656000"/>
            <a:ext cx="673419" cy="19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sv-SE" sz="1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GS</a:t>
            </a: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&gt;V</a:t>
            </a:r>
            <a:r>
              <a:rPr lang="sv-SE" sz="1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lang="sv-SE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7681436" y="1800000"/>
            <a:ext cx="481664" cy="19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sv-SE" sz="1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=0</a:t>
            </a:r>
            <a:endParaRPr lang="sv-SE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7623100" y="2080090"/>
            <a:ext cx="540000" cy="144000"/>
          </a:xfrm>
          <a:prstGeom prst="rect">
            <a:avLst/>
          </a:prstGeom>
          <a:solidFill>
            <a:srgbClr val="0070C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0107455" y="2080090"/>
            <a:ext cx="540000" cy="144000"/>
          </a:xfrm>
          <a:prstGeom prst="rect">
            <a:avLst/>
          </a:prstGeom>
          <a:solidFill>
            <a:srgbClr val="0070C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7623455" y="3085327"/>
            <a:ext cx="3024000" cy="109625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grpSp>
        <p:nvGrpSpPr>
          <p:cNvPr id="105" name="Group 104"/>
          <p:cNvGrpSpPr/>
          <p:nvPr/>
        </p:nvGrpSpPr>
        <p:grpSpPr>
          <a:xfrm>
            <a:off x="7451690" y="3600000"/>
            <a:ext cx="3384000" cy="612128"/>
            <a:chOff x="7451690" y="3600000"/>
            <a:chExt cx="3384000" cy="612128"/>
          </a:xfrm>
        </p:grpSpPr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7631690" y="3780128"/>
              <a:ext cx="720000" cy="43200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v-SE" sz="1400" dirty="0"/>
                <a:t>source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7451690" y="3600000"/>
              <a:ext cx="180000" cy="612128"/>
              <a:chOff x="3042715" y="5587005"/>
              <a:chExt cx="180000" cy="576120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>
                <a:off x="3222715" y="5587125"/>
                <a:ext cx="0" cy="57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3042715" y="5587005"/>
                <a:ext cx="18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 flipH="1">
              <a:off x="10655690" y="3600000"/>
              <a:ext cx="180000" cy="612128"/>
              <a:chOff x="3042715" y="5587005"/>
              <a:chExt cx="180000" cy="576120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>
                <a:off x="3222715" y="5587125"/>
                <a:ext cx="0" cy="57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3042715" y="5587005"/>
                <a:ext cx="18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3" name="Straight Arrow Connector 62"/>
          <p:cNvCxnSpPr/>
          <p:nvPr/>
        </p:nvCxnSpPr>
        <p:spPr>
          <a:xfrm>
            <a:off x="7451690" y="3600000"/>
            <a:ext cx="338400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own Arrow 2"/>
          <p:cNvSpPr/>
          <p:nvPr/>
        </p:nvSpPr>
        <p:spPr>
          <a:xfrm>
            <a:off x="9018263" y="1188000"/>
            <a:ext cx="446379" cy="45757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" name="Rectangle 111"/>
          <p:cNvSpPr/>
          <p:nvPr/>
        </p:nvSpPr>
        <p:spPr>
          <a:xfrm>
            <a:off x="8352000" y="4039200"/>
            <a:ext cx="1704440" cy="333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7541690" y="4221088"/>
            <a:ext cx="2376000" cy="28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sv-SE" sz="1400" dirty="0"/>
          </a:p>
        </p:txBody>
      </p:sp>
      <p:sp>
        <p:nvSpPr>
          <p:cNvPr id="120" name="Rectangle 6"/>
          <p:cNvSpPr>
            <a:spLocks noChangeArrowheads="1"/>
          </p:cNvSpPr>
          <p:nvPr/>
        </p:nvSpPr>
        <p:spPr bwMode="auto">
          <a:xfrm>
            <a:off x="9917689" y="4221088"/>
            <a:ext cx="864000" cy="268049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sv-SE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9936000" y="1800000"/>
            <a:ext cx="1637635" cy="2520000"/>
            <a:chOff x="9936000" y="1800000"/>
            <a:chExt cx="1637635" cy="2520000"/>
          </a:xfrm>
        </p:grpSpPr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9936000" y="3888000"/>
              <a:ext cx="720000" cy="43200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v-SE" sz="1400" dirty="0"/>
                <a:t>drain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0665245" y="3603691"/>
              <a:ext cx="180000" cy="180000"/>
              <a:chOff x="10655337" y="4941251"/>
              <a:chExt cx="180000" cy="180000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>
                <a:off x="10655337" y="5117560"/>
                <a:ext cx="18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10739723" y="4941251"/>
                <a:ext cx="0" cy="18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0665245" y="3888000"/>
              <a:ext cx="180000" cy="180000"/>
              <a:chOff x="10655337" y="3812317"/>
              <a:chExt cx="180000" cy="180000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>
                <a:off x="10655337" y="3812317"/>
                <a:ext cx="18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>
                <a:off x="10739723" y="3812317"/>
                <a:ext cx="0" cy="18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Text Box 9"/>
            <p:cNvSpPr txBox="1">
              <a:spLocks noChangeArrowheads="1"/>
            </p:cNvSpPr>
            <p:nvPr/>
          </p:nvSpPr>
          <p:spPr bwMode="auto">
            <a:xfrm>
              <a:off x="10889579" y="3739508"/>
              <a:ext cx="684056" cy="224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200" dirty="0" smtClean="0"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sv-SE" sz="1200" baseline="-25000" dirty="0" smtClean="0">
                  <a:ea typeface="Times New Roman" pitchFamily="18" charset="0"/>
                  <a:cs typeface="Arial" pitchFamily="34" charset="0"/>
                </a:rPr>
                <a:t>DS</a:t>
              </a:r>
              <a:r>
                <a:rPr lang="sv-SE" sz="1200" dirty="0" smtClean="0">
                  <a:ea typeface="Times New Roman" pitchFamily="18" charset="0"/>
                  <a:cs typeface="Arial" pitchFamily="34" charset="0"/>
                </a:rPr>
                <a:t>&gt;0</a:t>
              </a:r>
              <a:endParaRPr lang="sv-SE" sz="1200" baseline="-25000" dirty="0">
                <a:cs typeface="Arial" pitchFamily="34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H="1">
              <a:off x="9936000" y="3888000"/>
              <a:ext cx="0" cy="43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10656000" y="3600000"/>
              <a:ext cx="0" cy="720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 Box 9"/>
            <p:cNvSpPr txBox="1">
              <a:spLocks noChangeArrowheads="1"/>
            </p:cNvSpPr>
            <p:nvPr/>
          </p:nvSpPr>
          <p:spPr bwMode="auto">
            <a:xfrm>
              <a:off x="10152000" y="1800000"/>
              <a:ext cx="554022" cy="196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sv-SE" sz="1400" baseline="-25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DS</a:t>
              </a:r>
              <a:r>
                <a:rPr lang="sv-SE" sz="14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&gt;</a:t>
              </a: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endParaRPr lang="sv-SE" sz="14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8347788" y="3780000"/>
            <a:ext cx="1620000" cy="251872"/>
            <a:chOff x="8342755" y="3780128"/>
            <a:chExt cx="1620000" cy="251872"/>
          </a:xfrm>
        </p:grpSpPr>
        <p:sp>
          <p:nvSpPr>
            <p:cNvPr id="118" name="Right Triangle 117"/>
            <p:cNvSpPr/>
            <p:nvPr/>
          </p:nvSpPr>
          <p:spPr>
            <a:xfrm>
              <a:off x="8342755" y="3780128"/>
              <a:ext cx="1620000" cy="108000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9" name="Rectangle 6"/>
            <p:cNvSpPr>
              <a:spLocks noChangeArrowheads="1"/>
            </p:cNvSpPr>
            <p:nvPr/>
          </p:nvSpPr>
          <p:spPr bwMode="auto">
            <a:xfrm>
              <a:off x="8342755" y="3888000"/>
              <a:ext cx="1620000" cy="14400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80000" y="2232000"/>
            <a:ext cx="280621" cy="1799872"/>
            <a:chOff x="8280000" y="2232000"/>
            <a:chExt cx="280621" cy="1799872"/>
          </a:xfrm>
        </p:grpSpPr>
        <p:sp>
          <p:nvSpPr>
            <p:cNvPr id="85" name="Rectangle 84"/>
            <p:cNvSpPr/>
            <p:nvPr/>
          </p:nvSpPr>
          <p:spPr>
            <a:xfrm>
              <a:off x="8352000" y="3780000"/>
              <a:ext cx="129509" cy="2518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352000" y="2232000"/>
              <a:ext cx="129509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1" name="Text Box 5"/>
            <p:cNvSpPr txBox="1">
              <a:spLocks noChangeArrowheads="1"/>
            </p:cNvSpPr>
            <p:nvPr/>
          </p:nvSpPr>
          <p:spPr bwMode="auto">
            <a:xfrm>
              <a:off x="8280000" y="3501008"/>
              <a:ext cx="280621" cy="252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Q</a:t>
              </a:r>
              <a:r>
                <a:rPr lang="en-US" sz="16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</a:t>
              </a:r>
              <a:endParaRPr lang="en-US" sz="1600" dirty="0">
                <a:latin typeface="Arial" pitchFamily="34" charset="0"/>
              </a:endParaRPr>
            </a:p>
          </p:txBody>
        </p:sp>
      </p:grp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432000" y="2432927"/>
            <a:ext cx="2880320" cy="70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Mobile charge </a:t>
            </a:r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Q</a:t>
            </a:r>
            <a:r>
              <a:rPr lang="en-US" sz="2000" i="1" baseline="-25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at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source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sz="20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per unit length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):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246684"/>
              </p:ext>
            </p:extLst>
          </p:nvPr>
        </p:nvGraphicFramePr>
        <p:xfrm>
          <a:off x="432000" y="3122708"/>
          <a:ext cx="29845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67" name="Equation" r:id="rId4" imgW="1803240" imgH="228600" progId="Equation.DSMT4">
                  <p:embed/>
                </p:oleObj>
              </mc:Choice>
              <mc:Fallback>
                <p:oleObj name="Equation" r:id="rId4" imgW="1803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00" y="3122708"/>
                        <a:ext cx="298450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" name="Text Box 5"/>
          <p:cNvSpPr txBox="1">
            <a:spLocks noChangeArrowheads="1"/>
          </p:cNvSpPr>
          <p:nvPr/>
        </p:nvSpPr>
        <p:spPr bwMode="auto">
          <a:xfrm>
            <a:off x="7668000" y="4509120"/>
            <a:ext cx="3456384" cy="13181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lang="en-US" sz="1400" i="1" baseline="-25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ox</a:t>
            </a:r>
            <a:r>
              <a:rPr lang="en-US" sz="14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is the gate capacitance per unit area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W is the channel width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14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GT 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=V</a:t>
            </a:r>
            <a:r>
              <a:rPr lang="en-US" sz="14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GS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-V</a:t>
            </a:r>
            <a:r>
              <a:rPr lang="en-US" sz="14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is the gate voltage overdrive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/>
                </a:solidFill>
                <a:latin typeface="Symbol" panose="05050102010706020507" pitchFamily="18" charset="2"/>
                <a:ea typeface="Calibri" pitchFamily="34" charset="0"/>
                <a:cs typeface="Arial" pitchFamily="34" charset="0"/>
              </a:rPr>
              <a:t>m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is the charge carrier mobility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[cm</a:t>
            </a:r>
            <a:r>
              <a:rPr lang="en-US" sz="1400" baseline="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/Vs]</a:t>
            </a:r>
            <a:endParaRPr lang="en-US" sz="1400" i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E=V</a:t>
            </a:r>
            <a:r>
              <a:rPr lang="en-US" sz="14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/L is the electric field along the channel </a:t>
            </a:r>
          </a:p>
        </p:txBody>
      </p:sp>
      <p:sp>
        <p:nvSpPr>
          <p:cNvPr id="132" name="Right Arrow 131"/>
          <p:cNvSpPr/>
          <p:nvPr/>
        </p:nvSpPr>
        <p:spPr>
          <a:xfrm>
            <a:off x="8496000" y="3861377"/>
            <a:ext cx="216000" cy="5964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8" name="Text Box 5"/>
          <p:cNvSpPr txBox="1">
            <a:spLocks noChangeArrowheads="1"/>
          </p:cNvSpPr>
          <p:nvPr/>
        </p:nvSpPr>
        <p:spPr bwMode="auto">
          <a:xfrm>
            <a:off x="8688288" y="3645024"/>
            <a:ext cx="36721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1600" i="1" baseline="-25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lang="en-US" sz="1600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1600" i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2000" y="3573016"/>
            <a:ext cx="4329113" cy="1027484"/>
            <a:chOff x="432000" y="3573016"/>
            <a:chExt cx="4329113" cy="1027484"/>
          </a:xfrm>
        </p:grpSpPr>
        <p:sp>
          <p:nvSpPr>
            <p:cNvPr id="95" name="Text Box 5"/>
            <p:cNvSpPr txBox="1">
              <a:spLocks noChangeArrowheads="1"/>
            </p:cNvSpPr>
            <p:nvPr/>
          </p:nvSpPr>
          <p:spPr bwMode="auto">
            <a:xfrm>
              <a:off x="432000" y="3573016"/>
              <a:ext cx="2880320" cy="708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Mobile charge </a:t>
              </a: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Q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 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at drain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/>
              </a:r>
              <a:b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</a:b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(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per unit 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length):</a:t>
              </a:r>
              <a:endPara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0723279"/>
                </p:ext>
              </p:extLst>
            </p:nvPr>
          </p:nvGraphicFramePr>
          <p:xfrm>
            <a:off x="432000" y="4221088"/>
            <a:ext cx="4329113" cy="37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68" name="Equation" r:id="rId6" imgW="2616120" imgH="228600" progId="Equation.DSMT4">
                    <p:embed/>
                  </p:oleObj>
                </mc:Choice>
                <mc:Fallback>
                  <p:oleObj name="Equation" r:id="rId6" imgW="2616120" imgH="228600" progId="Equation.DSMT4">
                    <p:embed/>
                    <p:pic>
                      <p:nvPicPr>
                        <p:cNvPr id="0" name="Object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00" y="4221088"/>
                          <a:ext cx="4329113" cy="379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6" name="Group 95"/>
          <p:cNvGrpSpPr/>
          <p:nvPr/>
        </p:nvGrpSpPr>
        <p:grpSpPr>
          <a:xfrm>
            <a:off x="9738000" y="2231418"/>
            <a:ext cx="280621" cy="1807782"/>
            <a:chOff x="8280000" y="2224090"/>
            <a:chExt cx="280621" cy="1807782"/>
          </a:xfrm>
        </p:grpSpPr>
        <p:sp>
          <p:nvSpPr>
            <p:cNvPr id="98" name="Rectangle 97"/>
            <p:cNvSpPr/>
            <p:nvPr/>
          </p:nvSpPr>
          <p:spPr>
            <a:xfrm>
              <a:off x="8342755" y="3880544"/>
              <a:ext cx="129509" cy="151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342755" y="2224090"/>
              <a:ext cx="129509" cy="7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4" name="Text Box 5"/>
            <p:cNvSpPr txBox="1">
              <a:spLocks noChangeArrowheads="1"/>
            </p:cNvSpPr>
            <p:nvPr/>
          </p:nvSpPr>
          <p:spPr bwMode="auto">
            <a:xfrm>
              <a:off x="8280000" y="3601720"/>
              <a:ext cx="280621" cy="252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Q</a:t>
              </a:r>
              <a:r>
                <a:rPr lang="en-US" sz="1600" i="1" baseline="-25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</a:t>
              </a:r>
              <a:endParaRPr lang="en-US" sz="1600" dirty="0">
                <a:latin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1997" y="3645024"/>
            <a:ext cx="10063666" cy="2016224"/>
            <a:chOff x="431997" y="3645024"/>
            <a:chExt cx="10063666" cy="2016224"/>
          </a:xfrm>
        </p:grpSpPr>
        <p:sp>
          <p:nvSpPr>
            <p:cNvPr id="102" name="Text Box 5"/>
            <p:cNvSpPr txBox="1">
              <a:spLocks noChangeArrowheads="1"/>
            </p:cNvSpPr>
            <p:nvPr/>
          </p:nvSpPr>
          <p:spPr bwMode="auto">
            <a:xfrm>
              <a:off x="431997" y="4653136"/>
              <a:ext cx="6826709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28575" rIns="18000" bIns="28575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Here, </a:t>
              </a: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Q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</a:t>
              </a: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&lt;Q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 because of the drain 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voltage.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Hence, drift 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velocity is higher at drain than 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at source, </a:t>
              </a:r>
              <a:r>
                <a:rPr lang="en-US" sz="2000" i="1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i="1" baseline="-25000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&gt;</a:t>
              </a:r>
              <a:r>
                <a:rPr lang="en-US" sz="2000" i="1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i="1" baseline="-25000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,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This follows from the current being constant along the channel.</a:t>
              </a:r>
            </a:p>
          </p:txBody>
        </p:sp>
        <p:sp>
          <p:nvSpPr>
            <p:cNvPr id="106" name="Right Arrow 105"/>
            <p:cNvSpPr/>
            <p:nvPr/>
          </p:nvSpPr>
          <p:spPr>
            <a:xfrm>
              <a:off x="9936000" y="3945424"/>
              <a:ext cx="324000" cy="5964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8" name="Text Box 5"/>
            <p:cNvSpPr txBox="1">
              <a:spLocks noChangeArrowheads="1"/>
            </p:cNvSpPr>
            <p:nvPr/>
          </p:nvSpPr>
          <p:spPr bwMode="auto">
            <a:xfrm>
              <a:off x="10128448" y="3645024"/>
              <a:ext cx="367215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0000FF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1600" i="1" baseline="-25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</a:t>
              </a:r>
              <a:r>
                <a:rPr lang="en-US" sz="1600" i="1" dirty="0" smtClean="0">
                  <a:solidFill>
                    <a:srgbClr val="0000FF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 </a:t>
              </a:r>
              <a:endParaRPr lang="en-US" sz="1600" i="1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20436" y="3465032"/>
            <a:ext cx="959439" cy="900056"/>
            <a:chOff x="8720436" y="3465032"/>
            <a:chExt cx="959439" cy="900056"/>
          </a:xfrm>
        </p:grpSpPr>
        <p:sp>
          <p:nvSpPr>
            <p:cNvPr id="109" name="Text Box 5"/>
            <p:cNvSpPr txBox="1">
              <a:spLocks noChangeArrowheads="1"/>
            </p:cNvSpPr>
            <p:nvPr/>
          </p:nvSpPr>
          <p:spPr bwMode="auto">
            <a:xfrm>
              <a:off x="8720436" y="3465032"/>
              <a:ext cx="959439" cy="252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(</a:t>
              </a: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Q</a:t>
              </a:r>
              <a:r>
                <a:rPr lang="en-US" sz="16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</a:t>
              </a: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+Q</a:t>
              </a:r>
              <a:r>
                <a:rPr lang="en-US" sz="16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</a:t>
              </a: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)/</a:t>
              </a: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14" name="Text Box 5"/>
            <p:cNvSpPr txBox="1">
              <a:spLocks noChangeArrowheads="1"/>
            </p:cNvSpPr>
            <p:nvPr/>
          </p:nvSpPr>
          <p:spPr bwMode="auto">
            <a:xfrm>
              <a:off x="8760296" y="4005048"/>
              <a:ext cx="8619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0000FF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v=</a:t>
              </a:r>
              <a:r>
                <a:rPr lang="en-US" sz="1600" i="1" dirty="0" err="1" smtClean="0">
                  <a:solidFill>
                    <a:srgbClr val="0000FF"/>
                  </a:solidFill>
                  <a:latin typeface="Symbol" panose="05050102010706020507" pitchFamily="18" charset="2"/>
                  <a:ea typeface="Calibri" pitchFamily="34" charset="0"/>
                  <a:cs typeface="Arial" pitchFamily="34" charset="0"/>
                </a:rPr>
                <a:t>m</a:t>
              </a:r>
              <a:r>
                <a:rPr lang="en-US" sz="1600" i="1" dirty="0" err="1" smtClean="0">
                  <a:solidFill>
                    <a:srgbClr val="0000FF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1600" i="1" baseline="-25000" dirty="0" err="1" smtClean="0">
                  <a:solidFill>
                    <a:srgbClr val="0000FF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</a:t>
              </a:r>
              <a:r>
                <a:rPr lang="en-US" sz="1600" i="1" dirty="0" smtClean="0">
                  <a:solidFill>
                    <a:srgbClr val="0000FF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/L </a:t>
              </a:r>
              <a:endParaRPr lang="en-US" sz="1600" i="1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115" name="Right Arrow 114"/>
            <p:cNvSpPr/>
            <p:nvPr/>
          </p:nvSpPr>
          <p:spPr>
            <a:xfrm>
              <a:off x="9123937" y="3888000"/>
              <a:ext cx="324000" cy="5964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8994428" y="3816000"/>
              <a:ext cx="129509" cy="21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aphicFrame>
        <p:nvGraphicFramePr>
          <p:cNvPr id="125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80629"/>
              </p:ext>
            </p:extLst>
          </p:nvPr>
        </p:nvGraphicFramePr>
        <p:xfrm>
          <a:off x="3996000" y="3664284"/>
          <a:ext cx="273367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69" name="Equation" r:id="rId8" imgW="1650960" imgH="203040" progId="Equation.DSMT4">
                  <p:embed/>
                </p:oleObj>
              </mc:Choice>
              <mc:Fallback>
                <p:oleObj name="Equation" r:id="rId8" imgW="1650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6000" y="3664284"/>
                        <a:ext cx="2733675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3829939" y="2132856"/>
            <a:ext cx="3428769" cy="5832647"/>
            <a:chOff x="3829939" y="2254061"/>
            <a:chExt cx="3428769" cy="5832647"/>
          </a:xfrm>
        </p:grpSpPr>
        <p:sp>
          <p:nvSpPr>
            <p:cNvPr id="144" name="Rectangle 6"/>
            <p:cNvSpPr>
              <a:spLocks noChangeArrowheads="1"/>
            </p:cNvSpPr>
            <p:nvPr/>
          </p:nvSpPr>
          <p:spPr bwMode="auto">
            <a:xfrm>
              <a:off x="4446232" y="2288927"/>
              <a:ext cx="2812475" cy="796400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sz="1400" dirty="0"/>
            </a:p>
          </p:txBody>
        </p:sp>
        <p:sp>
          <p:nvSpPr>
            <p:cNvPr id="143" name="Arc 142"/>
            <p:cNvSpPr/>
            <p:nvPr/>
          </p:nvSpPr>
          <p:spPr>
            <a:xfrm rot="16200000">
              <a:off x="2628000" y="3456000"/>
              <a:ext cx="5832647" cy="3428769"/>
            </a:xfrm>
            <a:prstGeom prst="arc">
              <a:avLst>
                <a:gd name="adj1" fmla="val 18785562"/>
                <a:gd name="adj2" fmla="val 21590738"/>
              </a:avLst>
            </a:prstGeom>
            <a:ln w="28575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886861" y="2143698"/>
            <a:ext cx="707408" cy="1944000"/>
            <a:chOff x="3886861" y="2259252"/>
            <a:chExt cx="707408" cy="1944000"/>
          </a:xfrm>
        </p:grpSpPr>
        <p:sp>
          <p:nvSpPr>
            <p:cNvPr id="126" name="Line 4"/>
            <p:cNvSpPr>
              <a:spLocks noChangeAspect="1" noChangeShapeType="1"/>
            </p:cNvSpPr>
            <p:nvPr/>
          </p:nvSpPr>
          <p:spPr bwMode="auto">
            <a:xfrm flipV="1">
              <a:off x="3886861" y="2259252"/>
              <a:ext cx="707408" cy="19440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" name="Line 4"/>
            <p:cNvSpPr>
              <a:spLocks noChangeAspect="1" noChangeShapeType="1"/>
            </p:cNvSpPr>
            <p:nvPr/>
          </p:nvSpPr>
          <p:spPr bwMode="auto">
            <a:xfrm flipV="1">
              <a:off x="3888439" y="3491115"/>
              <a:ext cx="252000" cy="6925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145" name="Text Box 9"/>
          <p:cNvSpPr txBox="1">
            <a:spLocks noChangeArrowheads="1"/>
          </p:cNvSpPr>
          <p:nvPr/>
        </p:nvSpPr>
        <p:spPr bwMode="auto">
          <a:xfrm>
            <a:off x="4583832" y="2684697"/>
            <a:ext cx="2378312" cy="8163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600" dirty="0" smtClean="0">
                <a:ea typeface="Times New Roman" pitchFamily="18" charset="0"/>
                <a:cs typeface="Arial" pitchFamily="34" charset="0"/>
              </a:rPr>
              <a:t>The result is a parabolic current model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600" dirty="0" smtClean="0">
                <a:ea typeface="Times New Roman" pitchFamily="18" charset="0"/>
                <a:cs typeface="Arial" pitchFamily="34" charset="0"/>
              </a:rPr>
              <a:t>w/ slope </a:t>
            </a:r>
            <a:r>
              <a:rPr lang="sv-SE" sz="1600" i="1" dirty="0"/>
              <a:t>G</a:t>
            </a:r>
            <a:r>
              <a:rPr lang="sv-SE" sz="1600" i="1" baseline="-25000" dirty="0"/>
              <a:t>ON</a:t>
            </a:r>
            <a:r>
              <a:rPr lang="sv-SE" sz="1600" dirty="0" smtClean="0">
                <a:ea typeface="Times New Roman" pitchFamily="18" charset="0"/>
                <a:cs typeface="Arial" pitchFamily="34" charset="0"/>
              </a:rPr>
              <a:t> for small </a:t>
            </a:r>
            <a:r>
              <a:rPr lang="sv-SE" sz="1600" i="1" dirty="0" smtClean="0">
                <a:ea typeface="Times New Roman" pitchFamily="18" charset="0"/>
                <a:cs typeface="Arial" pitchFamily="34" charset="0"/>
              </a:rPr>
              <a:t>V</a:t>
            </a:r>
            <a:r>
              <a:rPr lang="sv-SE" sz="1600" i="1" baseline="-25000" dirty="0" smtClean="0"/>
              <a:t>DS</a:t>
            </a:r>
            <a:endParaRPr lang="sv-SE" sz="1600" baseline="-25000" dirty="0">
              <a:cs typeface="Arial" panose="020B0604020202020204" pitchFamily="34" charset="0"/>
            </a:endParaRPr>
          </a:p>
        </p:txBody>
      </p:sp>
      <p:sp>
        <p:nvSpPr>
          <p:cNvPr id="146" name="Text Box 5"/>
          <p:cNvSpPr txBox="1">
            <a:spLocks noChangeArrowheads="1"/>
          </p:cNvSpPr>
          <p:nvPr/>
        </p:nvSpPr>
        <p:spPr bwMode="auto">
          <a:xfrm>
            <a:off x="431998" y="5661248"/>
            <a:ext cx="10920586" cy="10104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28575" rIns="1800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 thorough analysis based on the classical “gradual channel approximation” shows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that the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drain current is given by the average mobile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charge density </a:t>
            </a:r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(Q</a:t>
            </a:r>
            <a:r>
              <a:rPr lang="en-US" sz="2000" i="1" baseline="-25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+Q</a:t>
            </a:r>
            <a:r>
              <a:rPr lang="en-US" sz="2000" i="1" baseline="-25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</a:t>
            </a:r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)/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2 times the average drift velocity 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=</a:t>
            </a:r>
            <a:r>
              <a:rPr lang="en-US" sz="2000" i="1" dirty="0" err="1" smtClean="0">
                <a:solidFill>
                  <a:srgbClr val="000000"/>
                </a:solidFill>
                <a:latin typeface="Symbol" panose="05050102010706020507" pitchFamily="18" charset="2"/>
                <a:ea typeface="Calibri" pitchFamily="34" charset="0"/>
                <a:cs typeface="Arial" pitchFamily="34" charset="0"/>
              </a:rPr>
              <a:t>m</a:t>
            </a:r>
            <a:r>
              <a:rPr lang="en-US" sz="2000" i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000" i="1" baseline="-25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MCC092 - The MOSFET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12</a:t>
            </a:fld>
            <a:endParaRPr lang="sv-SE"/>
          </a:p>
        </p:txBody>
      </p:sp>
      <p:sp>
        <p:nvSpPr>
          <p:cNvPr id="148" name="Down Arrow 147"/>
          <p:cNvSpPr/>
          <p:nvPr/>
        </p:nvSpPr>
        <p:spPr>
          <a:xfrm rot="5400000">
            <a:off x="11296608" y="5793951"/>
            <a:ext cx="446379" cy="45757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0" name="Straight Arrow Connector 149"/>
          <p:cNvCxnSpPr/>
          <p:nvPr/>
        </p:nvCxnSpPr>
        <p:spPr>
          <a:xfrm flipH="1" flipV="1">
            <a:off x="4752000" y="2520000"/>
            <a:ext cx="144000" cy="202602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 Box 5"/>
          <p:cNvSpPr txBox="1">
            <a:spLocks noChangeArrowheads="1"/>
          </p:cNvSpPr>
          <p:nvPr/>
        </p:nvSpPr>
        <p:spPr bwMode="auto">
          <a:xfrm>
            <a:off x="5768601" y="4068000"/>
            <a:ext cx="1407519" cy="56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OFF: I</a:t>
            </a:r>
            <a:r>
              <a:rPr lang="en-US" i="1" baseline="-25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=0</a:t>
            </a:r>
            <a:endParaRPr lang="en-US" dirty="0">
              <a:latin typeface="Arial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831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 animBg="1"/>
      <p:bldP spid="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/>
          <p:cNvSpPr/>
          <p:nvPr/>
        </p:nvSpPr>
        <p:spPr>
          <a:xfrm>
            <a:off x="4586695" y="1792446"/>
            <a:ext cx="27334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The MOSFET is turned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ON </a:t>
            </a:r>
            <a:endParaRPr lang="en-US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nd a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current that appears </a:t>
            </a:r>
            <a:endParaRPr lang="en-US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to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be proportional to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i="1" baseline="-25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starts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to flow</a:t>
            </a:r>
            <a:endParaRPr lang="sv-SE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8341200" y="2224090"/>
            <a:ext cx="1728000" cy="187910"/>
            <a:chOff x="8341200" y="2224090"/>
            <a:chExt cx="1728000" cy="187910"/>
          </a:xfrm>
        </p:grpSpPr>
        <p:sp>
          <p:nvSpPr>
            <p:cNvPr id="122" name="Right Triangle 121"/>
            <p:cNvSpPr/>
            <p:nvPr/>
          </p:nvSpPr>
          <p:spPr>
            <a:xfrm flipV="1">
              <a:off x="8341200" y="2268000"/>
              <a:ext cx="1728000" cy="144000"/>
            </a:xfrm>
            <a:prstGeom prst="rtTriangl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3" name="Rectangle 7"/>
            <p:cNvSpPr>
              <a:spLocks noChangeArrowheads="1"/>
            </p:cNvSpPr>
            <p:nvPr/>
          </p:nvSpPr>
          <p:spPr bwMode="auto">
            <a:xfrm>
              <a:off x="8342755" y="2224090"/>
              <a:ext cx="1584000" cy="52667"/>
            </a:xfrm>
            <a:prstGeom prst="rect">
              <a:avLst/>
            </a:prstGeom>
            <a:solidFill>
              <a:srgbClr val="00B050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r>
              <a:rPr lang="sv-SE" dirty="0" smtClean="0"/>
              <a:t>Understanding current saturation</a:t>
            </a:r>
            <a:endParaRPr lang="sv-SE" i="1" baseline="-25000" dirty="0"/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3750294" y="1412776"/>
            <a:ext cx="930234" cy="6426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6" name="Line 12"/>
          <p:cNvSpPr>
            <a:spLocks noChangeShapeType="1"/>
          </p:cNvSpPr>
          <p:nvPr/>
        </p:nvSpPr>
        <p:spPr bwMode="auto">
          <a:xfrm flipH="1" flipV="1">
            <a:off x="3886861" y="1855492"/>
            <a:ext cx="1093" cy="237512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6780977" y="3924661"/>
            <a:ext cx="635854" cy="46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000" baseline="-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3700037" y="1441238"/>
            <a:ext cx="586690" cy="71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baseline="-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744424" y="4086605"/>
            <a:ext cx="3013203" cy="109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V="1">
            <a:off x="3868009" y="4086604"/>
            <a:ext cx="2736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343522" y="2819314"/>
            <a:ext cx="1600337" cy="19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p-</a:t>
            </a:r>
            <a:r>
              <a:rPr lang="sv-SE" sz="1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type</a:t>
            </a:r>
            <a:r>
              <a:rPr lang="sv-SE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v-SE" sz="1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substrate</a:t>
            </a:r>
            <a:endParaRPr lang="sv-S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8342755" y="1936090"/>
            <a:ext cx="1584000" cy="2880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8342755" y="1900920"/>
            <a:ext cx="1584000" cy="162521"/>
          </a:xfrm>
          <a:prstGeom prst="rect">
            <a:avLst/>
          </a:prstGeom>
          <a:solidFill>
            <a:srgbClr val="FF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7623063" y="2224090"/>
            <a:ext cx="3024392" cy="97205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8342755" y="1900920"/>
            <a:ext cx="1584242" cy="1294031"/>
          </a:xfrm>
          <a:prstGeom prst="rect">
            <a:avLst/>
          </a:prstGeom>
          <a:noFill/>
          <a:ln w="635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7623100" y="2224090"/>
            <a:ext cx="720000" cy="288000"/>
          </a:xfrm>
          <a:prstGeom prst="rect">
            <a:avLst/>
          </a:prstGeom>
          <a:solidFill>
            <a:srgbClr val="00B05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400" dirty="0"/>
              <a:t>source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9927100" y="2224090"/>
            <a:ext cx="720000" cy="287819"/>
          </a:xfrm>
          <a:prstGeom prst="rect">
            <a:avLst/>
          </a:prstGeom>
          <a:solidFill>
            <a:srgbClr val="00B05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400" dirty="0"/>
              <a:t>drain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8964000" y="1656000"/>
            <a:ext cx="673419" cy="19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sv-SE" sz="1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GS</a:t>
            </a: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&gt;V</a:t>
            </a:r>
            <a:r>
              <a:rPr lang="sv-SE" sz="1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lang="sv-SE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7681436" y="1800000"/>
            <a:ext cx="481664" cy="19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sv-SE" sz="1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=0</a:t>
            </a:r>
            <a:endParaRPr lang="sv-SE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7623100" y="2080090"/>
            <a:ext cx="540000" cy="144000"/>
          </a:xfrm>
          <a:prstGeom prst="rect">
            <a:avLst/>
          </a:prstGeom>
          <a:solidFill>
            <a:srgbClr val="0070C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0107455" y="2080090"/>
            <a:ext cx="540000" cy="144000"/>
          </a:xfrm>
          <a:prstGeom prst="rect">
            <a:avLst/>
          </a:prstGeom>
          <a:solidFill>
            <a:srgbClr val="0070C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7623455" y="3085327"/>
            <a:ext cx="3024000" cy="109625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grpSp>
        <p:nvGrpSpPr>
          <p:cNvPr id="105" name="Group 104"/>
          <p:cNvGrpSpPr/>
          <p:nvPr/>
        </p:nvGrpSpPr>
        <p:grpSpPr>
          <a:xfrm>
            <a:off x="7451690" y="3600000"/>
            <a:ext cx="3384000" cy="612128"/>
            <a:chOff x="7451690" y="3600000"/>
            <a:chExt cx="3384000" cy="612128"/>
          </a:xfrm>
        </p:grpSpPr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7631690" y="3780128"/>
              <a:ext cx="720000" cy="43200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v-SE" sz="1400" dirty="0"/>
                <a:t>source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7451690" y="3600000"/>
              <a:ext cx="180000" cy="612128"/>
              <a:chOff x="3042715" y="5587005"/>
              <a:chExt cx="180000" cy="576120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>
                <a:off x="3222715" y="5587125"/>
                <a:ext cx="0" cy="57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3042715" y="5587005"/>
                <a:ext cx="18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 flipH="1">
              <a:off x="10655690" y="3600000"/>
              <a:ext cx="180000" cy="612128"/>
              <a:chOff x="3042715" y="5587005"/>
              <a:chExt cx="180000" cy="576120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>
                <a:off x="3222715" y="5587125"/>
                <a:ext cx="0" cy="57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3042715" y="5587005"/>
                <a:ext cx="18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3" name="Straight Arrow Connector 62"/>
          <p:cNvCxnSpPr/>
          <p:nvPr/>
        </p:nvCxnSpPr>
        <p:spPr>
          <a:xfrm>
            <a:off x="7451690" y="3600000"/>
            <a:ext cx="338400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Line 12"/>
          <p:cNvSpPr>
            <a:spLocks noChangeShapeType="1"/>
          </p:cNvSpPr>
          <p:nvPr/>
        </p:nvSpPr>
        <p:spPr bwMode="auto">
          <a:xfrm flipH="1" flipV="1">
            <a:off x="5540004" y="4086605"/>
            <a:ext cx="0" cy="144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" name="Down Arrow 2"/>
          <p:cNvSpPr/>
          <p:nvPr/>
        </p:nvSpPr>
        <p:spPr>
          <a:xfrm>
            <a:off x="9018263" y="1188000"/>
            <a:ext cx="446379" cy="45757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" name="Rectangle 111"/>
          <p:cNvSpPr/>
          <p:nvPr/>
        </p:nvSpPr>
        <p:spPr>
          <a:xfrm>
            <a:off x="8351999" y="4039200"/>
            <a:ext cx="1584000" cy="333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7541690" y="4221088"/>
            <a:ext cx="2376000" cy="28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sv-SE" sz="1400" dirty="0"/>
          </a:p>
        </p:txBody>
      </p:sp>
      <p:sp>
        <p:nvSpPr>
          <p:cNvPr id="120" name="Rectangle 6"/>
          <p:cNvSpPr>
            <a:spLocks noChangeArrowheads="1"/>
          </p:cNvSpPr>
          <p:nvPr/>
        </p:nvSpPr>
        <p:spPr bwMode="auto">
          <a:xfrm>
            <a:off x="9917689" y="4221088"/>
            <a:ext cx="864000" cy="268049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sv-SE" sz="1400" dirty="0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9936000" y="4039200"/>
            <a:ext cx="720000" cy="432000"/>
          </a:xfrm>
          <a:prstGeom prst="rect">
            <a:avLst/>
          </a:prstGeom>
          <a:solidFill>
            <a:srgbClr val="00B050"/>
          </a:solidFill>
          <a:ln w="63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400" dirty="0"/>
              <a:t>drain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665245" y="3603691"/>
            <a:ext cx="180000" cy="180000"/>
            <a:chOff x="10655337" y="4941251"/>
            <a:chExt cx="180000" cy="180000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10655337" y="5117560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0739723" y="4941251"/>
              <a:ext cx="0" cy="180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0665245" y="4039200"/>
            <a:ext cx="180000" cy="180000"/>
            <a:chOff x="10655337" y="3812317"/>
            <a:chExt cx="180000" cy="180000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10655337" y="3812317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10739723" y="3812317"/>
              <a:ext cx="0" cy="180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9"/>
          <p:cNvSpPr txBox="1">
            <a:spLocks noChangeArrowheads="1"/>
          </p:cNvSpPr>
          <p:nvPr/>
        </p:nvSpPr>
        <p:spPr bwMode="auto">
          <a:xfrm>
            <a:off x="10889579" y="3780924"/>
            <a:ext cx="684056" cy="22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200" i="1" dirty="0" smtClean="0">
                <a:ea typeface="Times New Roman" pitchFamily="18" charset="0"/>
                <a:cs typeface="Arial" pitchFamily="34" charset="0"/>
              </a:rPr>
              <a:t>V</a:t>
            </a:r>
            <a:r>
              <a:rPr lang="sv-SE" sz="1200" i="1" baseline="-25000" dirty="0" smtClean="0">
                <a:ea typeface="Times New Roman" pitchFamily="18" charset="0"/>
                <a:cs typeface="Arial" pitchFamily="34" charset="0"/>
              </a:rPr>
              <a:t>DS</a:t>
            </a:r>
            <a:r>
              <a:rPr lang="en-US" sz="12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→</a:t>
            </a:r>
            <a:r>
              <a:rPr lang="sv-SE" sz="1200" i="1" dirty="0" smtClean="0">
                <a:ea typeface="Times New Roman" pitchFamily="18" charset="0"/>
                <a:cs typeface="Arial" pitchFamily="34" charset="0"/>
              </a:rPr>
              <a:t>V</a:t>
            </a:r>
            <a:r>
              <a:rPr lang="sv-SE" sz="1200" i="1" baseline="-25000" dirty="0" smtClean="0">
                <a:ea typeface="Times New Roman" pitchFamily="18" charset="0"/>
                <a:cs typeface="Arial" pitchFamily="34" charset="0"/>
              </a:rPr>
              <a:t>GT</a:t>
            </a:r>
            <a:endParaRPr lang="sv-SE" sz="1200" i="1" baseline="-25000" dirty="0">
              <a:cs typeface="Arial" pitchFamily="34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9936000" y="4039200"/>
            <a:ext cx="0" cy="4320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0656000" y="3600000"/>
            <a:ext cx="0" cy="8640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Box 9"/>
          <p:cNvSpPr txBox="1">
            <a:spLocks noChangeArrowheads="1"/>
          </p:cNvSpPr>
          <p:nvPr/>
        </p:nvSpPr>
        <p:spPr bwMode="auto">
          <a:xfrm>
            <a:off x="10152000" y="1800000"/>
            <a:ext cx="900000" cy="19625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sv-SE" sz="1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DS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→ </a:t>
            </a: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sv-SE" sz="1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GT</a:t>
            </a:r>
            <a:endParaRPr lang="sv-SE" sz="1400" baseline="-25000" dirty="0">
              <a:cs typeface="Arial" pitchFamily="34" charset="0"/>
            </a:endParaRPr>
          </a:p>
        </p:txBody>
      </p:sp>
      <p:sp>
        <p:nvSpPr>
          <p:cNvPr id="118" name="Right Triangle 117"/>
          <p:cNvSpPr/>
          <p:nvPr/>
        </p:nvSpPr>
        <p:spPr>
          <a:xfrm>
            <a:off x="8347788" y="3780000"/>
            <a:ext cx="1620000" cy="2520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9" name="Group 8"/>
          <p:cNvGrpSpPr/>
          <p:nvPr/>
        </p:nvGrpSpPr>
        <p:grpSpPr>
          <a:xfrm>
            <a:off x="8280000" y="2232000"/>
            <a:ext cx="280621" cy="1799872"/>
            <a:chOff x="8280000" y="2232000"/>
            <a:chExt cx="280621" cy="1799872"/>
          </a:xfrm>
        </p:grpSpPr>
        <p:sp>
          <p:nvSpPr>
            <p:cNvPr id="85" name="Rectangle 84"/>
            <p:cNvSpPr/>
            <p:nvPr/>
          </p:nvSpPr>
          <p:spPr>
            <a:xfrm>
              <a:off x="8352000" y="3780000"/>
              <a:ext cx="129509" cy="2518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352000" y="2232000"/>
              <a:ext cx="129509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1" name="Text Box 5"/>
            <p:cNvSpPr txBox="1">
              <a:spLocks noChangeArrowheads="1"/>
            </p:cNvSpPr>
            <p:nvPr/>
          </p:nvSpPr>
          <p:spPr bwMode="auto">
            <a:xfrm>
              <a:off x="8280000" y="3501008"/>
              <a:ext cx="280621" cy="252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Q</a:t>
              </a:r>
              <a:r>
                <a:rPr lang="en-US" sz="16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</a:t>
              </a:r>
              <a:endParaRPr lang="en-US" sz="1600" dirty="0">
                <a:latin typeface="Arial" pitchFamily="34" charset="0"/>
              </a:endParaRPr>
            </a:p>
          </p:txBody>
        </p:sp>
      </p:grpSp>
      <p:sp>
        <p:nvSpPr>
          <p:cNvPr id="92" name="Text Box 5"/>
          <p:cNvSpPr txBox="1">
            <a:spLocks noChangeArrowheads="1"/>
          </p:cNvSpPr>
          <p:nvPr/>
        </p:nvSpPr>
        <p:spPr bwMode="auto">
          <a:xfrm>
            <a:off x="432000" y="2432927"/>
            <a:ext cx="2880320" cy="70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Mobile charge </a:t>
            </a:r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Q</a:t>
            </a:r>
            <a:r>
              <a:rPr lang="en-US" sz="2000" i="1" baseline="-25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at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source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sz="20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per unit length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):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393109"/>
              </p:ext>
            </p:extLst>
          </p:nvPr>
        </p:nvGraphicFramePr>
        <p:xfrm>
          <a:off x="432000" y="3122708"/>
          <a:ext cx="29845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4" name="Equation" r:id="rId4" imgW="1803240" imgH="228600" progId="Equation.DSMT4">
                  <p:embed/>
                </p:oleObj>
              </mc:Choice>
              <mc:Fallback>
                <p:oleObj name="Equation" r:id="rId4" imgW="1803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000" y="3122708"/>
                        <a:ext cx="298450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" name="Text Box 5"/>
          <p:cNvSpPr txBox="1">
            <a:spLocks noChangeArrowheads="1"/>
          </p:cNvSpPr>
          <p:nvPr/>
        </p:nvSpPr>
        <p:spPr bwMode="auto">
          <a:xfrm>
            <a:off x="7668000" y="4509121"/>
            <a:ext cx="3456384" cy="12241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lang="en-US" sz="1400" i="1" baseline="-25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ox</a:t>
            </a:r>
            <a:r>
              <a:rPr lang="en-US" sz="14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is the gate capacitance per unit area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W is the channel width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14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GT 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=V</a:t>
            </a:r>
            <a:r>
              <a:rPr lang="en-US" sz="14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GS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-V</a:t>
            </a:r>
            <a:r>
              <a:rPr lang="en-US" sz="14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is the gate voltage overdrive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/>
                </a:solidFill>
                <a:latin typeface="Symbol" panose="05050102010706020507" pitchFamily="18" charset="2"/>
                <a:ea typeface="Calibri" pitchFamily="34" charset="0"/>
                <a:cs typeface="Arial" pitchFamily="34" charset="0"/>
              </a:rPr>
              <a:t>m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is the charge carrier mobility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[cm</a:t>
            </a:r>
            <a:r>
              <a:rPr lang="en-US" sz="1400" baseline="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/Vs]</a:t>
            </a:r>
            <a:endParaRPr lang="en-US" sz="1400" i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E=V</a:t>
            </a:r>
            <a:r>
              <a:rPr lang="en-US" sz="14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/L is the electric field along the channel </a:t>
            </a:r>
          </a:p>
        </p:txBody>
      </p:sp>
      <p:sp>
        <p:nvSpPr>
          <p:cNvPr id="132" name="Right Arrow 131"/>
          <p:cNvSpPr/>
          <p:nvPr/>
        </p:nvSpPr>
        <p:spPr>
          <a:xfrm>
            <a:off x="8496000" y="3861377"/>
            <a:ext cx="216000" cy="5964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8" name="Text Box 5"/>
          <p:cNvSpPr txBox="1">
            <a:spLocks noChangeArrowheads="1"/>
          </p:cNvSpPr>
          <p:nvPr/>
        </p:nvSpPr>
        <p:spPr bwMode="auto">
          <a:xfrm>
            <a:off x="8688288" y="3645024"/>
            <a:ext cx="36721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1600" i="1" baseline="-25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lang="en-US" sz="1600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1600" i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2000" y="3573016"/>
            <a:ext cx="4329113" cy="1027484"/>
            <a:chOff x="432000" y="3573016"/>
            <a:chExt cx="4329113" cy="1027484"/>
          </a:xfrm>
        </p:grpSpPr>
        <p:sp>
          <p:nvSpPr>
            <p:cNvPr id="95" name="Text Box 5"/>
            <p:cNvSpPr txBox="1">
              <a:spLocks noChangeArrowheads="1"/>
            </p:cNvSpPr>
            <p:nvPr/>
          </p:nvSpPr>
          <p:spPr bwMode="auto">
            <a:xfrm>
              <a:off x="432000" y="3573016"/>
              <a:ext cx="2880320" cy="708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Mobile charge </a:t>
              </a: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Q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 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at drain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/>
              </a:r>
              <a:b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</a:b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(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per unit 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length):</a:t>
              </a:r>
              <a:endPara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8145274"/>
                </p:ext>
              </p:extLst>
            </p:nvPr>
          </p:nvGraphicFramePr>
          <p:xfrm>
            <a:off x="432000" y="4221088"/>
            <a:ext cx="4329113" cy="37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45" name="Equation" r:id="rId6" imgW="2616120" imgH="228600" progId="Equation.DSMT4">
                    <p:embed/>
                  </p:oleObj>
                </mc:Choice>
                <mc:Fallback>
                  <p:oleObj name="Equation" r:id="rId6" imgW="26161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00" y="4221088"/>
                          <a:ext cx="4329113" cy="379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6" name="Group 95"/>
          <p:cNvGrpSpPr/>
          <p:nvPr/>
        </p:nvGrpSpPr>
        <p:grpSpPr>
          <a:xfrm>
            <a:off x="9738000" y="2231418"/>
            <a:ext cx="558000" cy="1800582"/>
            <a:chOff x="8280000" y="2224090"/>
            <a:chExt cx="558000" cy="1800582"/>
          </a:xfrm>
        </p:grpSpPr>
        <p:sp>
          <p:nvSpPr>
            <p:cNvPr id="98" name="Rectangle 97"/>
            <p:cNvSpPr/>
            <p:nvPr/>
          </p:nvSpPr>
          <p:spPr>
            <a:xfrm>
              <a:off x="8342755" y="3988672"/>
              <a:ext cx="129509" cy="3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342755" y="2224090"/>
              <a:ext cx="129509" cy="3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4" name="Text Box 5"/>
            <p:cNvSpPr txBox="1">
              <a:spLocks noChangeArrowheads="1"/>
            </p:cNvSpPr>
            <p:nvPr/>
          </p:nvSpPr>
          <p:spPr bwMode="auto">
            <a:xfrm>
              <a:off x="8280000" y="3673728"/>
              <a:ext cx="558000" cy="252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Q</a:t>
              </a:r>
              <a:r>
                <a:rPr lang="en-US" sz="16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</a:t>
              </a: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≈0</a:t>
              </a:r>
              <a:endParaRPr lang="en-US" sz="1600" dirty="0">
                <a:latin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1997" y="3645024"/>
            <a:ext cx="10272515" cy="2016224"/>
            <a:chOff x="431997" y="3645024"/>
            <a:chExt cx="10272515" cy="2016224"/>
          </a:xfrm>
        </p:grpSpPr>
        <p:sp>
          <p:nvSpPr>
            <p:cNvPr id="102" name="Text Box 5"/>
            <p:cNvSpPr txBox="1">
              <a:spLocks noChangeArrowheads="1"/>
            </p:cNvSpPr>
            <p:nvPr/>
          </p:nvSpPr>
          <p:spPr bwMode="auto">
            <a:xfrm>
              <a:off x="431997" y="4653136"/>
              <a:ext cx="6826709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28575" rIns="18000" bIns="28575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Here, </a:t>
              </a: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Q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→0 when </a:t>
              </a: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→</a:t>
              </a: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GT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 </a:t>
              </a:r>
              <a:b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</a:b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Hence, drift 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velocity 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at 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drain 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approaches “infinity”, i.e. </a:t>
              </a: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 →∞.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This follows from the current being constant along the channel.</a:t>
              </a:r>
            </a:p>
          </p:txBody>
        </p:sp>
        <p:sp>
          <p:nvSpPr>
            <p:cNvPr id="106" name="Right Arrow 105"/>
            <p:cNvSpPr/>
            <p:nvPr/>
          </p:nvSpPr>
          <p:spPr>
            <a:xfrm>
              <a:off x="9936000" y="3978000"/>
              <a:ext cx="648000" cy="5964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8" name="Text Box 5"/>
            <p:cNvSpPr txBox="1">
              <a:spLocks noChangeArrowheads="1"/>
            </p:cNvSpPr>
            <p:nvPr/>
          </p:nvSpPr>
          <p:spPr bwMode="auto">
            <a:xfrm>
              <a:off x="10337297" y="3645024"/>
              <a:ext cx="367215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0000FF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1600" i="1" baseline="-25000" dirty="0">
                  <a:solidFill>
                    <a:srgbClr val="0000FF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</a:t>
              </a:r>
              <a:r>
                <a:rPr lang="en-US" sz="1600" i="1" dirty="0" smtClean="0">
                  <a:solidFill>
                    <a:srgbClr val="0000FF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 </a:t>
              </a:r>
              <a:endParaRPr lang="en-US" sz="1600" i="1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60296" y="3609048"/>
            <a:ext cx="861940" cy="756040"/>
            <a:chOff x="8760296" y="3609048"/>
            <a:chExt cx="861940" cy="756040"/>
          </a:xfrm>
        </p:grpSpPr>
        <p:sp>
          <p:nvSpPr>
            <p:cNvPr id="109" name="Text Box 5"/>
            <p:cNvSpPr txBox="1">
              <a:spLocks noChangeArrowheads="1"/>
            </p:cNvSpPr>
            <p:nvPr/>
          </p:nvSpPr>
          <p:spPr bwMode="auto">
            <a:xfrm>
              <a:off x="8952985" y="3609048"/>
              <a:ext cx="669251" cy="252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≈</a:t>
              </a: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Q</a:t>
              </a:r>
              <a:r>
                <a:rPr lang="en-US" sz="16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</a:t>
              </a: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/</a:t>
              </a: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14" name="Text Box 5"/>
            <p:cNvSpPr txBox="1">
              <a:spLocks noChangeArrowheads="1"/>
            </p:cNvSpPr>
            <p:nvPr/>
          </p:nvSpPr>
          <p:spPr bwMode="auto">
            <a:xfrm>
              <a:off x="8760296" y="4005048"/>
              <a:ext cx="8619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0000FF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v=</a:t>
              </a:r>
              <a:r>
                <a:rPr lang="en-US" sz="1600" i="1" dirty="0" err="1" smtClean="0">
                  <a:solidFill>
                    <a:srgbClr val="0000FF"/>
                  </a:solidFill>
                  <a:latin typeface="Symbol" panose="05050102010706020507" pitchFamily="18" charset="2"/>
                  <a:ea typeface="Calibri" pitchFamily="34" charset="0"/>
                  <a:cs typeface="Arial" pitchFamily="34" charset="0"/>
                </a:rPr>
                <a:t>m</a:t>
              </a:r>
              <a:r>
                <a:rPr lang="en-US" sz="1600" i="1" dirty="0" err="1" smtClean="0">
                  <a:solidFill>
                    <a:srgbClr val="0000FF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1600" i="1" baseline="-25000" dirty="0" err="1" smtClean="0">
                  <a:solidFill>
                    <a:srgbClr val="0000FF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GT</a:t>
              </a:r>
              <a:r>
                <a:rPr lang="en-US" sz="1600" i="1" dirty="0" smtClean="0">
                  <a:solidFill>
                    <a:srgbClr val="0000FF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/L </a:t>
              </a:r>
              <a:endParaRPr lang="en-US" sz="1600" i="1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115" name="Right Arrow 114"/>
            <p:cNvSpPr/>
            <p:nvPr/>
          </p:nvSpPr>
          <p:spPr>
            <a:xfrm>
              <a:off x="9123937" y="3924000"/>
              <a:ext cx="324000" cy="5964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8994428" y="3888000"/>
              <a:ext cx="129509" cy="14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aphicFrame>
        <p:nvGraphicFramePr>
          <p:cNvPr id="125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519763"/>
              </p:ext>
            </p:extLst>
          </p:nvPr>
        </p:nvGraphicFramePr>
        <p:xfrm>
          <a:off x="3996000" y="3664284"/>
          <a:ext cx="273367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46" name="Equation" r:id="rId8" imgW="1650960" imgH="203040" progId="Equation.DSMT4">
                  <p:embed/>
                </p:oleObj>
              </mc:Choice>
              <mc:Fallback>
                <p:oleObj name="Equation" r:id="rId8" imgW="1650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6000" y="3664284"/>
                        <a:ext cx="2733675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3829939" y="2132856"/>
            <a:ext cx="3428769" cy="5832647"/>
            <a:chOff x="3829939" y="2254061"/>
            <a:chExt cx="3428769" cy="5832647"/>
          </a:xfrm>
        </p:grpSpPr>
        <p:sp>
          <p:nvSpPr>
            <p:cNvPr id="144" name="Rectangle 6"/>
            <p:cNvSpPr>
              <a:spLocks noChangeArrowheads="1"/>
            </p:cNvSpPr>
            <p:nvPr/>
          </p:nvSpPr>
          <p:spPr bwMode="auto">
            <a:xfrm>
              <a:off x="4446232" y="2288927"/>
              <a:ext cx="2812475" cy="796400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sz="1400" dirty="0"/>
            </a:p>
          </p:txBody>
        </p:sp>
        <p:sp>
          <p:nvSpPr>
            <p:cNvPr id="143" name="Arc 142"/>
            <p:cNvSpPr/>
            <p:nvPr/>
          </p:nvSpPr>
          <p:spPr>
            <a:xfrm rot="16200000">
              <a:off x="2628000" y="3456000"/>
              <a:ext cx="5832647" cy="3428769"/>
            </a:xfrm>
            <a:prstGeom prst="arc">
              <a:avLst>
                <a:gd name="adj1" fmla="val 18785562"/>
                <a:gd name="adj2" fmla="val 21590738"/>
              </a:avLst>
            </a:prstGeom>
            <a:ln w="28575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886861" y="2143698"/>
            <a:ext cx="707408" cy="1944000"/>
            <a:chOff x="3886861" y="2259252"/>
            <a:chExt cx="707408" cy="1944000"/>
          </a:xfrm>
        </p:grpSpPr>
        <p:sp>
          <p:nvSpPr>
            <p:cNvPr id="126" name="Line 4"/>
            <p:cNvSpPr>
              <a:spLocks noChangeAspect="1" noChangeShapeType="1"/>
            </p:cNvSpPr>
            <p:nvPr/>
          </p:nvSpPr>
          <p:spPr bwMode="auto">
            <a:xfrm flipV="1">
              <a:off x="3886861" y="2259252"/>
              <a:ext cx="707408" cy="19440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" name="Line 4"/>
            <p:cNvSpPr>
              <a:spLocks noChangeAspect="1" noChangeShapeType="1"/>
            </p:cNvSpPr>
            <p:nvPr/>
          </p:nvSpPr>
          <p:spPr bwMode="auto">
            <a:xfrm flipV="1">
              <a:off x="3888439" y="3491115"/>
              <a:ext cx="252000" cy="6925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145" name="Text Box 9"/>
          <p:cNvSpPr txBox="1">
            <a:spLocks noChangeArrowheads="1"/>
          </p:cNvSpPr>
          <p:nvPr/>
        </p:nvSpPr>
        <p:spPr bwMode="auto">
          <a:xfrm>
            <a:off x="4583832" y="2684697"/>
            <a:ext cx="2378312" cy="8163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600" dirty="0" smtClean="0">
                <a:ea typeface="Times New Roman" pitchFamily="18" charset="0"/>
                <a:cs typeface="Arial" pitchFamily="34" charset="0"/>
              </a:rPr>
              <a:t>The result is a parabolic current model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600" dirty="0" smtClean="0">
                <a:ea typeface="Times New Roman" pitchFamily="18" charset="0"/>
                <a:cs typeface="Arial" pitchFamily="34" charset="0"/>
              </a:rPr>
              <a:t>w/ slope </a:t>
            </a:r>
            <a:r>
              <a:rPr lang="sv-SE" sz="1600" i="1" dirty="0"/>
              <a:t>G</a:t>
            </a:r>
            <a:r>
              <a:rPr lang="sv-SE" sz="1600" i="1" baseline="-25000" dirty="0"/>
              <a:t>ON</a:t>
            </a:r>
            <a:r>
              <a:rPr lang="sv-SE" sz="1600" dirty="0" smtClean="0">
                <a:ea typeface="Times New Roman" pitchFamily="18" charset="0"/>
                <a:cs typeface="Arial" pitchFamily="34" charset="0"/>
              </a:rPr>
              <a:t> for small </a:t>
            </a:r>
            <a:r>
              <a:rPr lang="sv-SE" sz="1600" i="1" dirty="0" smtClean="0">
                <a:ea typeface="Times New Roman" pitchFamily="18" charset="0"/>
                <a:cs typeface="Arial" pitchFamily="34" charset="0"/>
              </a:rPr>
              <a:t>V</a:t>
            </a:r>
            <a:r>
              <a:rPr lang="sv-SE" sz="1600" i="1" baseline="-25000" dirty="0" smtClean="0"/>
              <a:t>DS</a:t>
            </a:r>
            <a:endParaRPr lang="sv-SE" sz="1600" baseline="-25000" dirty="0">
              <a:cs typeface="Arial" panose="020B0604020202020204" pitchFamily="34" charset="0"/>
            </a:endParaRPr>
          </a:p>
        </p:txBody>
      </p:sp>
      <p:sp>
        <p:nvSpPr>
          <p:cNvPr id="146" name="Text Box 5"/>
          <p:cNvSpPr txBox="1">
            <a:spLocks noChangeArrowheads="1"/>
          </p:cNvSpPr>
          <p:nvPr/>
        </p:nvSpPr>
        <p:spPr bwMode="auto">
          <a:xfrm>
            <a:off x="431998" y="5661248"/>
            <a:ext cx="8328298" cy="3600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28575" rIns="1800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Hence, the drain current 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→ charge 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Q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2 × drift  velocity </a:t>
            </a:r>
            <a:r>
              <a:rPr lang="en-US" sz="2000" i="1" dirty="0" err="1" smtClean="0">
                <a:solidFill>
                  <a:srgbClr val="000000"/>
                </a:solidFill>
                <a:latin typeface="Symbol" panose="05050102010706020507" pitchFamily="18" charset="2"/>
                <a:ea typeface="Calibri" pitchFamily="34" charset="0"/>
                <a:cs typeface="Arial" pitchFamily="34" charset="0"/>
              </a:rPr>
              <a:t>m</a:t>
            </a:r>
            <a:r>
              <a:rPr lang="en-US" sz="2000" i="1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000" i="1" baseline="-25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GT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L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as 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→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GT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September 2018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MCC092 - The MOSFET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13</a:t>
            </a:fld>
            <a:endParaRPr lang="sv-SE"/>
          </a:p>
        </p:txBody>
      </p:sp>
      <p:grpSp>
        <p:nvGrpSpPr>
          <p:cNvPr id="94" name="Group 93"/>
          <p:cNvGrpSpPr/>
          <p:nvPr/>
        </p:nvGrpSpPr>
        <p:grpSpPr>
          <a:xfrm>
            <a:off x="5579791" y="2160000"/>
            <a:ext cx="1554434" cy="387938"/>
            <a:chOff x="5559462" y="2346682"/>
            <a:chExt cx="1554434" cy="387938"/>
          </a:xfrm>
        </p:grpSpPr>
        <p:graphicFrame>
          <p:nvGraphicFramePr>
            <p:cNvPr id="97" name="Object 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5915131"/>
                </p:ext>
              </p:extLst>
            </p:nvPr>
          </p:nvGraphicFramePr>
          <p:xfrm>
            <a:off x="5786746" y="2355207"/>
            <a:ext cx="1327150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47" name="Equation" r:id="rId10" imgW="799920" imgH="228600" progId="Equation.DSMT4">
                    <p:embed/>
                  </p:oleObj>
                </mc:Choice>
                <mc:Fallback>
                  <p:oleObj name="Equation" r:id="rId10" imgW="7999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6746" y="2355207"/>
                          <a:ext cx="1327150" cy="379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9" name="Straight Arrow Connector 98"/>
            <p:cNvCxnSpPr>
              <a:cxnSpLocks noChangeAspect="1"/>
            </p:cNvCxnSpPr>
            <p:nvPr/>
          </p:nvCxnSpPr>
          <p:spPr>
            <a:xfrm flipH="1" flipV="1">
              <a:off x="5559462" y="2346682"/>
              <a:ext cx="216000" cy="213465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 Box 9"/>
          <p:cNvSpPr txBox="1">
            <a:spLocks noChangeArrowheads="1"/>
          </p:cNvSpPr>
          <p:nvPr/>
        </p:nvSpPr>
        <p:spPr bwMode="auto">
          <a:xfrm>
            <a:off x="430477" y="1708433"/>
            <a:ext cx="3073235" cy="64044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 smtClean="0">
                <a:ea typeface="Times New Roman" pitchFamily="18" charset="0"/>
                <a:cs typeface="Arial" pitchFamily="34" charset="0"/>
              </a:rPr>
              <a:t>The drain current seems to saturate as 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→</a:t>
            </a:r>
            <a:r>
              <a:rPr lang="en-US" sz="20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000" i="1" baseline="-25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GT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sv-SE" sz="2000" baseline="-25000" dirty="0">
              <a:cs typeface="Arial" panose="020B0604020202020204" pitchFamily="34" charset="0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 flipH="1" flipV="1">
            <a:off x="4752000" y="2520000"/>
            <a:ext cx="144000" cy="202602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 Box 5"/>
          <p:cNvSpPr txBox="1">
            <a:spLocks noChangeArrowheads="1"/>
          </p:cNvSpPr>
          <p:nvPr/>
        </p:nvSpPr>
        <p:spPr bwMode="auto">
          <a:xfrm>
            <a:off x="5161883" y="4176000"/>
            <a:ext cx="764880" cy="41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000" i="1" baseline="-25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129" name="Text Box 5"/>
          <p:cNvSpPr txBox="1">
            <a:spLocks noChangeArrowheads="1"/>
          </p:cNvSpPr>
          <p:nvPr/>
        </p:nvSpPr>
        <p:spPr bwMode="auto">
          <a:xfrm>
            <a:off x="5768601" y="4068000"/>
            <a:ext cx="1407519" cy="56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OFF: I</a:t>
            </a:r>
            <a:r>
              <a:rPr lang="en-US" i="1" baseline="-25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=0</a:t>
            </a:r>
            <a:endParaRPr lang="en-US" dirty="0">
              <a:latin typeface="Arial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8412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/>
          <p:cNvSpPr/>
          <p:nvPr/>
        </p:nvSpPr>
        <p:spPr>
          <a:xfrm>
            <a:off x="4586695" y="1792446"/>
            <a:ext cx="27334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The MOSFET is turned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ON </a:t>
            </a:r>
            <a:endParaRPr lang="en-US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nd a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current that appears </a:t>
            </a:r>
            <a:endParaRPr lang="en-US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to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be proportional to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i="1" baseline="-25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starts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to flow</a:t>
            </a:r>
            <a:endParaRPr lang="sv-SE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8341200" y="2224090"/>
            <a:ext cx="1728000" cy="187910"/>
            <a:chOff x="8341200" y="2224090"/>
            <a:chExt cx="1728000" cy="187910"/>
          </a:xfrm>
        </p:grpSpPr>
        <p:sp>
          <p:nvSpPr>
            <p:cNvPr id="122" name="Right Triangle 121"/>
            <p:cNvSpPr/>
            <p:nvPr/>
          </p:nvSpPr>
          <p:spPr>
            <a:xfrm flipV="1">
              <a:off x="8341200" y="2268000"/>
              <a:ext cx="1728000" cy="144000"/>
            </a:xfrm>
            <a:prstGeom prst="rtTriangl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3" name="Rectangle 7"/>
            <p:cNvSpPr>
              <a:spLocks noChangeArrowheads="1"/>
            </p:cNvSpPr>
            <p:nvPr/>
          </p:nvSpPr>
          <p:spPr bwMode="auto">
            <a:xfrm>
              <a:off x="8342755" y="2224090"/>
              <a:ext cx="1584000" cy="52667"/>
            </a:xfrm>
            <a:prstGeom prst="rect">
              <a:avLst/>
            </a:prstGeom>
            <a:solidFill>
              <a:srgbClr val="00B050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r>
              <a:rPr lang="sv-SE" dirty="0"/>
              <a:t>Understanding current saturation</a:t>
            </a:r>
            <a:endParaRPr lang="sv-SE" i="1" baseline="-25000" dirty="0"/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3750294" y="1412776"/>
            <a:ext cx="930234" cy="6426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6" name="Line 12"/>
          <p:cNvSpPr>
            <a:spLocks noChangeShapeType="1"/>
          </p:cNvSpPr>
          <p:nvPr/>
        </p:nvSpPr>
        <p:spPr bwMode="auto">
          <a:xfrm flipH="1" flipV="1">
            <a:off x="3886861" y="1855492"/>
            <a:ext cx="1093" cy="237512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6780977" y="3924661"/>
            <a:ext cx="635854" cy="46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000" baseline="-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3700037" y="1441238"/>
            <a:ext cx="586690" cy="71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baseline="-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744424" y="4086605"/>
            <a:ext cx="3013203" cy="109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V="1">
            <a:off x="3868009" y="4086604"/>
            <a:ext cx="2736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343522" y="2819314"/>
            <a:ext cx="1600337" cy="19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p-</a:t>
            </a:r>
            <a:r>
              <a:rPr lang="sv-SE" sz="1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type</a:t>
            </a:r>
            <a:r>
              <a:rPr lang="sv-SE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v-SE" sz="1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substrate</a:t>
            </a:r>
            <a:endParaRPr lang="sv-S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8342755" y="1936090"/>
            <a:ext cx="1584000" cy="2880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8342755" y="1900920"/>
            <a:ext cx="1584000" cy="162521"/>
          </a:xfrm>
          <a:prstGeom prst="rect">
            <a:avLst/>
          </a:prstGeom>
          <a:solidFill>
            <a:srgbClr val="FF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7623063" y="2224090"/>
            <a:ext cx="3024392" cy="97205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8342755" y="1900920"/>
            <a:ext cx="1584242" cy="1294031"/>
          </a:xfrm>
          <a:prstGeom prst="rect">
            <a:avLst/>
          </a:prstGeom>
          <a:noFill/>
          <a:ln w="635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7623100" y="2224090"/>
            <a:ext cx="720000" cy="288000"/>
          </a:xfrm>
          <a:prstGeom prst="rect">
            <a:avLst/>
          </a:prstGeom>
          <a:solidFill>
            <a:srgbClr val="00B05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400" dirty="0"/>
              <a:t>source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9927100" y="2224090"/>
            <a:ext cx="720000" cy="287819"/>
          </a:xfrm>
          <a:prstGeom prst="rect">
            <a:avLst/>
          </a:prstGeom>
          <a:solidFill>
            <a:srgbClr val="00B05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400" dirty="0"/>
              <a:t>drain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8964000" y="1656000"/>
            <a:ext cx="673419" cy="19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sv-SE" sz="1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GS</a:t>
            </a: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&gt;V</a:t>
            </a:r>
            <a:r>
              <a:rPr lang="sv-SE" sz="1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lang="sv-SE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7681436" y="1800000"/>
            <a:ext cx="481664" cy="19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sv-SE" sz="1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=0</a:t>
            </a:r>
            <a:endParaRPr lang="sv-SE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7623100" y="2080090"/>
            <a:ext cx="540000" cy="144000"/>
          </a:xfrm>
          <a:prstGeom prst="rect">
            <a:avLst/>
          </a:prstGeom>
          <a:solidFill>
            <a:srgbClr val="0070C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0107455" y="2080090"/>
            <a:ext cx="540000" cy="144000"/>
          </a:xfrm>
          <a:prstGeom prst="rect">
            <a:avLst/>
          </a:prstGeom>
          <a:solidFill>
            <a:srgbClr val="0070C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7623455" y="3085327"/>
            <a:ext cx="3024000" cy="109625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grpSp>
        <p:nvGrpSpPr>
          <p:cNvPr id="105" name="Group 104"/>
          <p:cNvGrpSpPr/>
          <p:nvPr/>
        </p:nvGrpSpPr>
        <p:grpSpPr>
          <a:xfrm>
            <a:off x="7451690" y="3600000"/>
            <a:ext cx="3384000" cy="612128"/>
            <a:chOff x="7451690" y="3600000"/>
            <a:chExt cx="3384000" cy="612128"/>
          </a:xfrm>
        </p:grpSpPr>
        <p:sp>
          <p:nvSpPr>
            <p:cNvPr id="68" name="Rectangle 6"/>
            <p:cNvSpPr>
              <a:spLocks noChangeArrowheads="1"/>
            </p:cNvSpPr>
            <p:nvPr/>
          </p:nvSpPr>
          <p:spPr bwMode="auto">
            <a:xfrm>
              <a:off x="7631690" y="3780128"/>
              <a:ext cx="720000" cy="43200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v-SE" sz="1400" dirty="0"/>
                <a:t>source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7451690" y="3600000"/>
              <a:ext cx="180000" cy="612128"/>
              <a:chOff x="3042715" y="5587005"/>
              <a:chExt cx="180000" cy="576120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>
                <a:off x="3222715" y="5587125"/>
                <a:ext cx="0" cy="57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3042715" y="5587005"/>
                <a:ext cx="18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 flipH="1">
              <a:off x="10655690" y="3600000"/>
              <a:ext cx="180000" cy="612128"/>
              <a:chOff x="3042715" y="5587005"/>
              <a:chExt cx="180000" cy="576120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>
                <a:off x="3222715" y="5587125"/>
                <a:ext cx="0" cy="57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3042715" y="5587005"/>
                <a:ext cx="18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3" name="Straight Arrow Connector 62"/>
          <p:cNvCxnSpPr/>
          <p:nvPr/>
        </p:nvCxnSpPr>
        <p:spPr>
          <a:xfrm>
            <a:off x="7451690" y="3600000"/>
            <a:ext cx="338400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Line 12"/>
          <p:cNvSpPr>
            <a:spLocks noChangeShapeType="1"/>
          </p:cNvSpPr>
          <p:nvPr/>
        </p:nvSpPr>
        <p:spPr bwMode="auto">
          <a:xfrm flipH="1" flipV="1">
            <a:off x="5540004" y="4086605"/>
            <a:ext cx="0" cy="144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" name="Down Arrow 2"/>
          <p:cNvSpPr/>
          <p:nvPr/>
        </p:nvSpPr>
        <p:spPr>
          <a:xfrm>
            <a:off x="9018263" y="1188000"/>
            <a:ext cx="446379" cy="45757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" name="Rectangle 111"/>
          <p:cNvSpPr/>
          <p:nvPr/>
        </p:nvSpPr>
        <p:spPr>
          <a:xfrm>
            <a:off x="8351999" y="4039200"/>
            <a:ext cx="1584000" cy="333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7" name="Rectangle 6"/>
          <p:cNvSpPr>
            <a:spLocks noChangeArrowheads="1"/>
          </p:cNvSpPr>
          <p:nvPr/>
        </p:nvSpPr>
        <p:spPr bwMode="auto">
          <a:xfrm>
            <a:off x="7541690" y="4221088"/>
            <a:ext cx="2376000" cy="28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sv-SE" sz="1400" dirty="0"/>
          </a:p>
        </p:txBody>
      </p:sp>
      <p:sp>
        <p:nvSpPr>
          <p:cNvPr id="120" name="Rectangle 6"/>
          <p:cNvSpPr>
            <a:spLocks noChangeArrowheads="1"/>
          </p:cNvSpPr>
          <p:nvPr/>
        </p:nvSpPr>
        <p:spPr bwMode="auto">
          <a:xfrm>
            <a:off x="9917689" y="4221088"/>
            <a:ext cx="864000" cy="268049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sv-SE" sz="1400" dirty="0"/>
          </a:p>
        </p:txBody>
      </p:sp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9936000" y="4221136"/>
            <a:ext cx="720000" cy="432000"/>
          </a:xfrm>
          <a:prstGeom prst="rect">
            <a:avLst/>
          </a:prstGeom>
          <a:solidFill>
            <a:srgbClr val="00B050"/>
          </a:solidFill>
          <a:ln w="63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400" dirty="0"/>
              <a:t>drain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665245" y="3603691"/>
            <a:ext cx="180000" cy="180000"/>
            <a:chOff x="10655337" y="4941251"/>
            <a:chExt cx="180000" cy="180000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10655337" y="5117560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0739723" y="4941251"/>
              <a:ext cx="0" cy="180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0665245" y="4221136"/>
            <a:ext cx="180000" cy="180000"/>
            <a:chOff x="10655337" y="3812317"/>
            <a:chExt cx="180000" cy="180000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10655337" y="3812317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10739723" y="3812317"/>
              <a:ext cx="0" cy="180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 Box 9"/>
          <p:cNvSpPr txBox="1">
            <a:spLocks noChangeArrowheads="1"/>
          </p:cNvSpPr>
          <p:nvPr/>
        </p:nvSpPr>
        <p:spPr bwMode="auto">
          <a:xfrm>
            <a:off x="10889579" y="3861048"/>
            <a:ext cx="684056" cy="22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200" i="1" dirty="0" smtClean="0">
                <a:ea typeface="Times New Roman" pitchFamily="18" charset="0"/>
                <a:cs typeface="Arial" pitchFamily="34" charset="0"/>
              </a:rPr>
              <a:t>V</a:t>
            </a:r>
            <a:r>
              <a:rPr lang="sv-SE" sz="1200" i="1" baseline="-25000" dirty="0" smtClean="0">
                <a:ea typeface="Times New Roman" pitchFamily="18" charset="0"/>
                <a:cs typeface="Arial" pitchFamily="34" charset="0"/>
              </a:rPr>
              <a:t>DS</a:t>
            </a:r>
            <a:r>
              <a:rPr lang="en-US" sz="1200" i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&gt;</a:t>
            </a:r>
            <a:r>
              <a:rPr lang="sv-SE" sz="1200" i="1" dirty="0" smtClean="0">
                <a:ea typeface="Times New Roman" pitchFamily="18" charset="0"/>
                <a:cs typeface="Arial" pitchFamily="34" charset="0"/>
              </a:rPr>
              <a:t>V</a:t>
            </a:r>
            <a:r>
              <a:rPr lang="sv-SE" sz="1200" i="1" baseline="-25000" dirty="0" smtClean="0">
                <a:ea typeface="Times New Roman" pitchFamily="18" charset="0"/>
                <a:cs typeface="Arial" pitchFamily="34" charset="0"/>
              </a:rPr>
              <a:t>GT</a:t>
            </a:r>
            <a:endParaRPr lang="sv-SE" sz="1200" i="1" baseline="-25000" dirty="0">
              <a:cs typeface="Arial" pitchFamily="34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9936000" y="4039200"/>
            <a:ext cx="0" cy="6120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0656000" y="3600000"/>
            <a:ext cx="0" cy="10440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Box 9"/>
          <p:cNvSpPr txBox="1">
            <a:spLocks noChangeArrowheads="1"/>
          </p:cNvSpPr>
          <p:nvPr/>
        </p:nvSpPr>
        <p:spPr bwMode="auto">
          <a:xfrm>
            <a:off x="10152000" y="1800000"/>
            <a:ext cx="900000" cy="19625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sv-SE" sz="1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DS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&gt; </a:t>
            </a: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sv-SE" sz="1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GT</a:t>
            </a:r>
            <a:endParaRPr lang="sv-SE" sz="1400" baseline="-25000" dirty="0">
              <a:cs typeface="Arial" pitchFamily="34" charset="0"/>
            </a:endParaRPr>
          </a:p>
        </p:txBody>
      </p:sp>
      <p:sp>
        <p:nvSpPr>
          <p:cNvPr id="118" name="Right Triangle 117"/>
          <p:cNvSpPr/>
          <p:nvPr/>
        </p:nvSpPr>
        <p:spPr>
          <a:xfrm>
            <a:off x="8347788" y="3780000"/>
            <a:ext cx="1620000" cy="2520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9" name="Group 8"/>
          <p:cNvGrpSpPr/>
          <p:nvPr/>
        </p:nvGrpSpPr>
        <p:grpSpPr>
          <a:xfrm>
            <a:off x="8280000" y="2232000"/>
            <a:ext cx="280621" cy="1799872"/>
            <a:chOff x="8280000" y="2232000"/>
            <a:chExt cx="280621" cy="1799872"/>
          </a:xfrm>
        </p:grpSpPr>
        <p:sp>
          <p:nvSpPr>
            <p:cNvPr id="85" name="Rectangle 84"/>
            <p:cNvSpPr/>
            <p:nvPr/>
          </p:nvSpPr>
          <p:spPr>
            <a:xfrm>
              <a:off x="8352000" y="3780000"/>
              <a:ext cx="129509" cy="2518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352000" y="2232000"/>
              <a:ext cx="129509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1" name="Text Box 5"/>
            <p:cNvSpPr txBox="1">
              <a:spLocks noChangeArrowheads="1"/>
            </p:cNvSpPr>
            <p:nvPr/>
          </p:nvSpPr>
          <p:spPr bwMode="auto">
            <a:xfrm>
              <a:off x="8280000" y="3501008"/>
              <a:ext cx="280621" cy="252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Q</a:t>
              </a:r>
              <a:r>
                <a:rPr lang="en-US" sz="16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</a:t>
              </a:r>
              <a:endParaRPr lang="en-US" sz="1600" dirty="0">
                <a:latin typeface="Arial" pitchFamily="34" charset="0"/>
              </a:endParaRPr>
            </a:p>
          </p:txBody>
        </p:sp>
      </p:grpSp>
      <p:sp>
        <p:nvSpPr>
          <p:cNvPr id="132" name="Right Arrow 131"/>
          <p:cNvSpPr/>
          <p:nvPr/>
        </p:nvSpPr>
        <p:spPr>
          <a:xfrm>
            <a:off x="8496000" y="3861377"/>
            <a:ext cx="216000" cy="5964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8" name="Text Box 5"/>
          <p:cNvSpPr txBox="1">
            <a:spLocks noChangeArrowheads="1"/>
          </p:cNvSpPr>
          <p:nvPr/>
        </p:nvSpPr>
        <p:spPr bwMode="auto">
          <a:xfrm>
            <a:off x="8688288" y="3645024"/>
            <a:ext cx="36721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1600" i="1" baseline="-25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lang="en-US" sz="1600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1600" i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9738000" y="2231418"/>
            <a:ext cx="558000" cy="1800582"/>
            <a:chOff x="8280000" y="2224090"/>
            <a:chExt cx="558000" cy="1800582"/>
          </a:xfrm>
        </p:grpSpPr>
        <p:sp>
          <p:nvSpPr>
            <p:cNvPr id="98" name="Rectangle 97"/>
            <p:cNvSpPr/>
            <p:nvPr/>
          </p:nvSpPr>
          <p:spPr>
            <a:xfrm>
              <a:off x="8342755" y="3988672"/>
              <a:ext cx="129509" cy="3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334000" y="2224090"/>
              <a:ext cx="129509" cy="3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4" name="Text Box 5"/>
            <p:cNvSpPr txBox="1">
              <a:spLocks noChangeArrowheads="1"/>
            </p:cNvSpPr>
            <p:nvPr/>
          </p:nvSpPr>
          <p:spPr bwMode="auto">
            <a:xfrm>
              <a:off x="8280000" y="3673728"/>
              <a:ext cx="558000" cy="252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Q</a:t>
              </a:r>
              <a:r>
                <a:rPr lang="en-US" sz="16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</a:t>
              </a: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≈0</a:t>
              </a:r>
              <a:endParaRPr lang="en-US" sz="1600" dirty="0">
                <a:latin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60296" y="3609048"/>
            <a:ext cx="861940" cy="756040"/>
            <a:chOff x="8760296" y="3609048"/>
            <a:chExt cx="861940" cy="756040"/>
          </a:xfrm>
        </p:grpSpPr>
        <p:sp>
          <p:nvSpPr>
            <p:cNvPr id="109" name="Text Box 5"/>
            <p:cNvSpPr txBox="1">
              <a:spLocks noChangeArrowheads="1"/>
            </p:cNvSpPr>
            <p:nvPr/>
          </p:nvSpPr>
          <p:spPr bwMode="auto">
            <a:xfrm>
              <a:off x="8952985" y="3609048"/>
              <a:ext cx="669251" cy="252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≈</a:t>
              </a: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Q</a:t>
              </a:r>
              <a:r>
                <a:rPr lang="en-US" sz="16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</a:t>
              </a: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/</a:t>
              </a: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14" name="Text Box 5"/>
            <p:cNvSpPr txBox="1">
              <a:spLocks noChangeArrowheads="1"/>
            </p:cNvSpPr>
            <p:nvPr/>
          </p:nvSpPr>
          <p:spPr bwMode="auto">
            <a:xfrm>
              <a:off x="8760296" y="4005048"/>
              <a:ext cx="8619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0000FF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v=</a:t>
              </a:r>
              <a:r>
                <a:rPr lang="en-US" sz="1600" i="1" dirty="0" err="1" smtClean="0">
                  <a:solidFill>
                    <a:srgbClr val="0000FF"/>
                  </a:solidFill>
                  <a:latin typeface="Symbol" panose="05050102010706020507" pitchFamily="18" charset="2"/>
                  <a:ea typeface="Calibri" pitchFamily="34" charset="0"/>
                  <a:cs typeface="Arial" pitchFamily="34" charset="0"/>
                </a:rPr>
                <a:t>m</a:t>
              </a:r>
              <a:r>
                <a:rPr lang="en-US" sz="1600" i="1" dirty="0" err="1" smtClean="0">
                  <a:solidFill>
                    <a:srgbClr val="0000FF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1600" i="1" baseline="-25000" dirty="0" err="1" smtClean="0">
                  <a:solidFill>
                    <a:srgbClr val="0000FF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GT</a:t>
              </a:r>
              <a:r>
                <a:rPr lang="en-US" sz="1600" i="1" dirty="0" smtClean="0">
                  <a:solidFill>
                    <a:srgbClr val="0000FF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/L </a:t>
              </a:r>
              <a:endParaRPr lang="en-US" sz="1600" i="1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115" name="Right Arrow 114"/>
            <p:cNvSpPr/>
            <p:nvPr/>
          </p:nvSpPr>
          <p:spPr>
            <a:xfrm>
              <a:off x="9123937" y="3924000"/>
              <a:ext cx="324000" cy="5964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8994428" y="3888000"/>
              <a:ext cx="129509" cy="14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aphicFrame>
        <p:nvGraphicFramePr>
          <p:cNvPr id="125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396155"/>
              </p:ext>
            </p:extLst>
          </p:nvPr>
        </p:nvGraphicFramePr>
        <p:xfrm>
          <a:off x="3996000" y="3664284"/>
          <a:ext cx="273367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9" name="Equation" r:id="rId4" imgW="1650960" imgH="203040" progId="Equation.DSMT4">
                  <p:embed/>
                </p:oleObj>
              </mc:Choice>
              <mc:Fallback>
                <p:oleObj name="Equation" r:id="rId4" imgW="1650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6000" y="3664284"/>
                        <a:ext cx="2733675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3829939" y="2132856"/>
            <a:ext cx="3428769" cy="5832647"/>
            <a:chOff x="3829939" y="2254061"/>
            <a:chExt cx="3428769" cy="5832647"/>
          </a:xfrm>
        </p:grpSpPr>
        <p:sp>
          <p:nvSpPr>
            <p:cNvPr id="144" name="Rectangle 6"/>
            <p:cNvSpPr>
              <a:spLocks noChangeArrowheads="1"/>
            </p:cNvSpPr>
            <p:nvPr/>
          </p:nvSpPr>
          <p:spPr bwMode="auto">
            <a:xfrm>
              <a:off x="4446232" y="2288927"/>
              <a:ext cx="2812475" cy="796400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sz="1400" dirty="0"/>
            </a:p>
          </p:txBody>
        </p:sp>
        <p:sp>
          <p:nvSpPr>
            <p:cNvPr id="143" name="Arc 142"/>
            <p:cNvSpPr/>
            <p:nvPr/>
          </p:nvSpPr>
          <p:spPr>
            <a:xfrm rot="16200000">
              <a:off x="2628000" y="3456000"/>
              <a:ext cx="5832647" cy="3428769"/>
            </a:xfrm>
            <a:prstGeom prst="arc">
              <a:avLst>
                <a:gd name="adj1" fmla="val 18785562"/>
                <a:gd name="adj2" fmla="val 21590738"/>
              </a:avLst>
            </a:prstGeom>
            <a:ln w="28575">
              <a:solidFill>
                <a:srgbClr val="00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886861" y="2143698"/>
            <a:ext cx="707408" cy="1944000"/>
            <a:chOff x="3886861" y="2259252"/>
            <a:chExt cx="707408" cy="1944000"/>
          </a:xfrm>
        </p:grpSpPr>
        <p:sp>
          <p:nvSpPr>
            <p:cNvPr id="126" name="Line 4"/>
            <p:cNvSpPr>
              <a:spLocks noChangeAspect="1" noChangeShapeType="1"/>
            </p:cNvSpPr>
            <p:nvPr/>
          </p:nvSpPr>
          <p:spPr bwMode="auto">
            <a:xfrm flipV="1">
              <a:off x="3886861" y="2259252"/>
              <a:ext cx="707408" cy="19440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" name="Line 4"/>
            <p:cNvSpPr>
              <a:spLocks noChangeAspect="1" noChangeShapeType="1"/>
            </p:cNvSpPr>
            <p:nvPr/>
          </p:nvSpPr>
          <p:spPr bwMode="auto">
            <a:xfrm flipV="1">
              <a:off x="3888439" y="3491115"/>
              <a:ext cx="252000" cy="6925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September 2018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MCC092 - The MOSFET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14</a:t>
            </a:fld>
            <a:endParaRPr lang="sv-SE"/>
          </a:p>
        </p:txBody>
      </p:sp>
      <p:grpSp>
        <p:nvGrpSpPr>
          <p:cNvPr id="94" name="Group 93"/>
          <p:cNvGrpSpPr/>
          <p:nvPr/>
        </p:nvGrpSpPr>
        <p:grpSpPr>
          <a:xfrm>
            <a:off x="5579791" y="2160000"/>
            <a:ext cx="1554434" cy="387938"/>
            <a:chOff x="5559462" y="2346682"/>
            <a:chExt cx="1554434" cy="387938"/>
          </a:xfrm>
        </p:grpSpPr>
        <p:graphicFrame>
          <p:nvGraphicFramePr>
            <p:cNvPr id="97" name="Object 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3346796"/>
                </p:ext>
              </p:extLst>
            </p:nvPr>
          </p:nvGraphicFramePr>
          <p:xfrm>
            <a:off x="5786746" y="2355207"/>
            <a:ext cx="1327150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690" name="Equation" r:id="rId6" imgW="799920" imgH="228600" progId="Equation.DSMT4">
                    <p:embed/>
                  </p:oleObj>
                </mc:Choice>
                <mc:Fallback>
                  <p:oleObj name="Equation" r:id="rId6" imgW="7999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6746" y="2355207"/>
                          <a:ext cx="1327150" cy="379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9" name="Straight Arrow Connector 98"/>
            <p:cNvCxnSpPr>
              <a:cxnSpLocks noChangeAspect="1"/>
            </p:cNvCxnSpPr>
            <p:nvPr/>
          </p:nvCxnSpPr>
          <p:spPr>
            <a:xfrm flipH="1" flipV="1">
              <a:off x="5559462" y="2346682"/>
              <a:ext cx="216000" cy="213465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 Box 9"/>
          <p:cNvSpPr txBox="1">
            <a:spLocks noChangeArrowheads="1"/>
          </p:cNvSpPr>
          <p:nvPr/>
        </p:nvSpPr>
        <p:spPr bwMode="auto">
          <a:xfrm>
            <a:off x="430477" y="1692000"/>
            <a:ext cx="3073235" cy="135616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 smtClean="0">
                <a:ea typeface="Times New Roman" pitchFamily="18" charset="0"/>
                <a:cs typeface="Arial" pitchFamily="34" charset="0"/>
              </a:rPr>
              <a:t>What if we increase the drain voltage beyond the gate voltage overdrive, i.e. 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&gt;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GT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sv-SE" sz="2000" baseline="-25000" dirty="0">
              <a:cs typeface="Arial" panose="020B0604020202020204" pitchFamily="34" charset="0"/>
            </a:endParaRPr>
          </a:p>
        </p:txBody>
      </p:sp>
      <p:sp>
        <p:nvSpPr>
          <p:cNvPr id="101" name="Text Box 5"/>
          <p:cNvSpPr txBox="1">
            <a:spLocks noChangeArrowheads="1"/>
          </p:cNvSpPr>
          <p:nvPr/>
        </p:nvSpPr>
        <p:spPr bwMode="auto">
          <a:xfrm>
            <a:off x="432000" y="2664000"/>
            <a:ext cx="3268038" cy="172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8575" rIns="18000" bIns="2857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Actually, the conditions within the channel does not change with the height of the “water fall” between the drain end of the channel and the drain!</a:t>
            </a:r>
          </a:p>
        </p:txBody>
      </p:sp>
      <p:cxnSp>
        <p:nvCxnSpPr>
          <p:cNvPr id="107" name="Straight Connector 106"/>
          <p:cNvCxnSpPr/>
          <p:nvPr/>
        </p:nvCxnSpPr>
        <p:spPr>
          <a:xfrm flipH="1">
            <a:off x="9950400" y="4005064"/>
            <a:ext cx="345" cy="216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ight Arrow 102"/>
          <p:cNvSpPr/>
          <p:nvPr/>
        </p:nvSpPr>
        <p:spPr>
          <a:xfrm>
            <a:off x="9936000" y="3978000"/>
            <a:ext cx="648000" cy="5964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13" name="Group 112"/>
          <p:cNvGrpSpPr/>
          <p:nvPr/>
        </p:nvGrpSpPr>
        <p:grpSpPr>
          <a:xfrm>
            <a:off x="7380000" y="5256000"/>
            <a:ext cx="4198191" cy="1080120"/>
            <a:chOff x="7028335" y="5085184"/>
            <a:chExt cx="4198191" cy="1080120"/>
          </a:xfrm>
        </p:grpSpPr>
        <p:sp>
          <p:nvSpPr>
            <p:cNvPr id="116" name="Text Box 5"/>
            <p:cNvSpPr txBox="1">
              <a:spLocks noChangeArrowheads="1"/>
            </p:cNvSpPr>
            <p:nvPr/>
          </p:nvSpPr>
          <p:spPr bwMode="auto">
            <a:xfrm>
              <a:off x="7660699" y="5085184"/>
              <a:ext cx="3565827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18000" bIns="28575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The saturation voltage </a:t>
              </a: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DSAT</a:t>
              </a: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is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given by </a:t>
              </a: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Q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=0, → </a:t>
              </a: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DSAT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=</a:t>
              </a: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GS</a:t>
              </a: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-V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</a:t>
              </a: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, i.e. the gate voltage overdrive </a:t>
              </a: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GT</a:t>
              </a:r>
              <a:endPara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117" name="Down Arrow 116"/>
            <p:cNvSpPr/>
            <p:nvPr/>
          </p:nvSpPr>
          <p:spPr>
            <a:xfrm rot="16200000">
              <a:off x="7086292" y="5287632"/>
              <a:ext cx="391911" cy="507825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431999" y="5517232"/>
            <a:ext cx="3224363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Drain current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stays constant!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3492000" y="5256000"/>
            <a:ext cx="4198191" cy="1080120"/>
            <a:chOff x="7028335" y="5085184"/>
            <a:chExt cx="4198191" cy="1080120"/>
          </a:xfrm>
        </p:grpSpPr>
        <p:sp>
          <p:nvSpPr>
            <p:cNvPr id="129" name="Text Box 5"/>
            <p:cNvSpPr txBox="1">
              <a:spLocks noChangeArrowheads="1"/>
            </p:cNvSpPr>
            <p:nvPr/>
          </p:nvSpPr>
          <p:spPr bwMode="auto">
            <a:xfrm>
              <a:off x="7660699" y="5085184"/>
              <a:ext cx="3565827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18000" bIns="28575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The saturation current </a:t>
              </a:r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I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DSAT</a:t>
              </a: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is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given by the gate voltage overdrive </a:t>
              </a: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GT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 squared!</a:t>
              </a:r>
              <a:endPara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130" name="Down Arrow 129"/>
            <p:cNvSpPr/>
            <p:nvPr/>
          </p:nvSpPr>
          <p:spPr>
            <a:xfrm rot="16200000">
              <a:off x="7086292" y="5287632"/>
              <a:ext cx="391911" cy="507825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33" name="Line 4"/>
          <p:cNvSpPr>
            <a:spLocks noChangeShapeType="1"/>
          </p:cNvSpPr>
          <p:nvPr/>
        </p:nvSpPr>
        <p:spPr bwMode="auto">
          <a:xfrm flipV="1">
            <a:off x="5519936" y="2132856"/>
            <a:ext cx="1116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6" name="Text Box 9"/>
          <p:cNvSpPr txBox="1">
            <a:spLocks noChangeArrowheads="1"/>
          </p:cNvSpPr>
          <p:nvPr/>
        </p:nvSpPr>
        <p:spPr bwMode="auto">
          <a:xfrm>
            <a:off x="4583832" y="2684697"/>
            <a:ext cx="2378312" cy="8163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600" dirty="0" smtClean="0">
                <a:ea typeface="Times New Roman" pitchFamily="18" charset="0"/>
                <a:cs typeface="Arial" pitchFamily="34" charset="0"/>
              </a:rPr>
              <a:t>The result is a parabolic current model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600" dirty="0" smtClean="0">
                <a:ea typeface="Times New Roman" pitchFamily="18" charset="0"/>
                <a:cs typeface="Arial" pitchFamily="34" charset="0"/>
              </a:rPr>
              <a:t>w/ slope </a:t>
            </a:r>
            <a:r>
              <a:rPr lang="sv-SE" sz="1600" i="1" dirty="0"/>
              <a:t>G</a:t>
            </a:r>
            <a:r>
              <a:rPr lang="sv-SE" sz="1600" i="1" baseline="-25000" dirty="0"/>
              <a:t>ON</a:t>
            </a:r>
            <a:r>
              <a:rPr lang="sv-SE" sz="1600" dirty="0" smtClean="0">
                <a:ea typeface="Times New Roman" pitchFamily="18" charset="0"/>
                <a:cs typeface="Arial" pitchFamily="34" charset="0"/>
              </a:rPr>
              <a:t> for small </a:t>
            </a:r>
            <a:r>
              <a:rPr lang="sv-SE" sz="1600" i="1" dirty="0" smtClean="0">
                <a:ea typeface="Times New Roman" pitchFamily="18" charset="0"/>
                <a:cs typeface="Arial" pitchFamily="34" charset="0"/>
              </a:rPr>
              <a:t>V</a:t>
            </a:r>
            <a:r>
              <a:rPr lang="sv-SE" sz="1600" i="1" baseline="-25000" dirty="0" smtClean="0"/>
              <a:t>DS</a:t>
            </a:r>
            <a:endParaRPr lang="sv-SE" sz="1600" baseline="-25000" dirty="0">
              <a:cs typeface="Arial" panose="020B0604020202020204" pitchFamily="34" charset="0"/>
            </a:endParaRPr>
          </a:p>
        </p:txBody>
      </p:sp>
      <p:cxnSp>
        <p:nvCxnSpPr>
          <p:cNvPr id="139" name="Straight Arrow Connector 138"/>
          <p:cNvCxnSpPr/>
          <p:nvPr/>
        </p:nvCxnSpPr>
        <p:spPr>
          <a:xfrm flipH="1" flipV="1">
            <a:off x="4752000" y="2520000"/>
            <a:ext cx="144000" cy="202602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 Box 5"/>
          <p:cNvSpPr txBox="1">
            <a:spLocks noChangeArrowheads="1"/>
          </p:cNvSpPr>
          <p:nvPr/>
        </p:nvSpPr>
        <p:spPr bwMode="auto">
          <a:xfrm>
            <a:off x="4658832" y="4176000"/>
            <a:ext cx="720080" cy="4160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57150" tIns="28575" rIns="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DSAT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=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142" name="Text Box 5"/>
          <p:cNvSpPr txBox="1">
            <a:spLocks noChangeArrowheads="1"/>
          </p:cNvSpPr>
          <p:nvPr/>
        </p:nvSpPr>
        <p:spPr bwMode="auto">
          <a:xfrm>
            <a:off x="5161883" y="4176000"/>
            <a:ext cx="764880" cy="41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000" i="1" baseline="-25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147" name="Text Box 5"/>
          <p:cNvSpPr txBox="1">
            <a:spLocks noChangeArrowheads="1"/>
          </p:cNvSpPr>
          <p:nvPr/>
        </p:nvSpPr>
        <p:spPr bwMode="auto">
          <a:xfrm>
            <a:off x="5768601" y="4068000"/>
            <a:ext cx="1407519" cy="56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OFF: I</a:t>
            </a:r>
            <a:r>
              <a:rPr lang="en-US" i="1" baseline="-25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=0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48" name="Text Box 5"/>
          <p:cNvSpPr txBox="1">
            <a:spLocks noChangeArrowheads="1"/>
          </p:cNvSpPr>
          <p:nvPr/>
        </p:nvSpPr>
        <p:spPr bwMode="auto">
          <a:xfrm>
            <a:off x="10337297" y="3645024"/>
            <a:ext cx="36721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1600" i="1" baseline="-25000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1600" i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91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19" grpId="0" animBg="1"/>
      <p:bldP spid="1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r>
              <a:rPr lang="sv-SE" dirty="0" smtClean="0"/>
              <a:t>Piecewise linear MOSFET Model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15</a:t>
            </a:fld>
            <a:endParaRPr lang="sv-SE"/>
          </a:p>
        </p:txBody>
      </p:sp>
      <p:sp>
        <p:nvSpPr>
          <p:cNvPr id="76" name="Text Box 9"/>
          <p:cNvSpPr txBox="1">
            <a:spLocks noChangeArrowheads="1"/>
          </p:cNvSpPr>
          <p:nvPr/>
        </p:nvSpPr>
        <p:spPr bwMode="auto">
          <a:xfrm>
            <a:off x="432000" y="1692000"/>
            <a:ext cx="3397938" cy="100009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 smtClean="0">
                <a:ea typeface="Times New Roman" pitchFamily="18" charset="0"/>
                <a:cs typeface="Arial" pitchFamily="34" charset="0"/>
              </a:rPr>
              <a:t>What if we simplify the model, focusing on the two main behaviors of the MOSFET?</a:t>
            </a:r>
            <a:endParaRPr lang="sv-SE" sz="2000" baseline="-25000" dirty="0">
              <a:cs typeface="Arial" panose="020B0604020202020204" pitchFamily="34" charset="0"/>
            </a:endParaRPr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432000" y="2664000"/>
            <a:ext cx="3268038" cy="144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8575" rIns="18000" bIns="2857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Linear behavior for small drain voltages - 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ON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Saturated behavior for large drain voltages - </a:t>
            </a: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DSAT</a:t>
            </a:r>
            <a:endParaRPr lang="en-US" sz="2000" i="1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4586695" y="1792446"/>
            <a:ext cx="27334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The MOSFET is turned </a:t>
            </a:r>
            <a:r>
              <a:rPr lang="en-US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ON </a:t>
            </a:r>
            <a:endParaRPr lang="en-US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nd a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current that appears </a:t>
            </a:r>
            <a:endParaRPr lang="en-US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to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be proportional to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i="1" baseline="-25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starts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to flow</a:t>
            </a:r>
            <a:endParaRPr lang="sv-SE" dirty="0"/>
          </a:p>
        </p:txBody>
      </p:sp>
      <p:sp>
        <p:nvSpPr>
          <p:cNvPr id="318" name="Rectangle 13"/>
          <p:cNvSpPr>
            <a:spLocks noChangeArrowheads="1"/>
          </p:cNvSpPr>
          <p:nvPr/>
        </p:nvSpPr>
        <p:spPr bwMode="auto">
          <a:xfrm>
            <a:off x="3750294" y="1412776"/>
            <a:ext cx="930234" cy="6426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19" name="Line 12"/>
          <p:cNvSpPr>
            <a:spLocks noChangeShapeType="1"/>
          </p:cNvSpPr>
          <p:nvPr/>
        </p:nvSpPr>
        <p:spPr bwMode="auto">
          <a:xfrm flipH="1" flipV="1">
            <a:off x="3886861" y="1855492"/>
            <a:ext cx="1093" cy="237512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20" name="Text Box 9"/>
          <p:cNvSpPr txBox="1">
            <a:spLocks noChangeArrowheads="1"/>
          </p:cNvSpPr>
          <p:nvPr/>
        </p:nvSpPr>
        <p:spPr bwMode="auto">
          <a:xfrm>
            <a:off x="6780977" y="3924661"/>
            <a:ext cx="635854" cy="46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000" baseline="-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321" name="Text Box 10"/>
          <p:cNvSpPr txBox="1">
            <a:spLocks noChangeArrowheads="1"/>
          </p:cNvSpPr>
          <p:nvPr/>
        </p:nvSpPr>
        <p:spPr bwMode="auto">
          <a:xfrm>
            <a:off x="3700037" y="1441238"/>
            <a:ext cx="586690" cy="71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baseline="-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322" name="Line 11"/>
          <p:cNvSpPr>
            <a:spLocks noChangeShapeType="1"/>
          </p:cNvSpPr>
          <p:nvPr/>
        </p:nvSpPr>
        <p:spPr bwMode="auto">
          <a:xfrm flipV="1">
            <a:off x="3744424" y="4086605"/>
            <a:ext cx="3013203" cy="109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23" name="Line 4"/>
          <p:cNvSpPr>
            <a:spLocks noChangeShapeType="1"/>
          </p:cNvSpPr>
          <p:nvPr/>
        </p:nvSpPr>
        <p:spPr bwMode="auto">
          <a:xfrm flipV="1">
            <a:off x="3868009" y="4086604"/>
            <a:ext cx="2736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24" name="Line 12"/>
          <p:cNvSpPr>
            <a:spLocks noChangeShapeType="1"/>
          </p:cNvSpPr>
          <p:nvPr/>
        </p:nvSpPr>
        <p:spPr bwMode="auto">
          <a:xfrm flipH="1" flipV="1">
            <a:off x="5540004" y="4086605"/>
            <a:ext cx="0" cy="144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grpSp>
        <p:nvGrpSpPr>
          <p:cNvPr id="326" name="Group 325"/>
          <p:cNvGrpSpPr/>
          <p:nvPr/>
        </p:nvGrpSpPr>
        <p:grpSpPr>
          <a:xfrm>
            <a:off x="3829939" y="2132856"/>
            <a:ext cx="3428769" cy="5832647"/>
            <a:chOff x="3829939" y="2254061"/>
            <a:chExt cx="3428769" cy="5832647"/>
          </a:xfrm>
        </p:grpSpPr>
        <p:sp>
          <p:nvSpPr>
            <p:cNvPr id="327" name="Rectangle 6"/>
            <p:cNvSpPr>
              <a:spLocks noChangeArrowheads="1"/>
            </p:cNvSpPr>
            <p:nvPr/>
          </p:nvSpPr>
          <p:spPr bwMode="auto">
            <a:xfrm>
              <a:off x="4446232" y="2288927"/>
              <a:ext cx="2812475" cy="796400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sz="1400" dirty="0"/>
            </a:p>
          </p:txBody>
        </p:sp>
        <p:sp>
          <p:nvSpPr>
            <p:cNvPr id="328" name="Arc 327"/>
            <p:cNvSpPr/>
            <p:nvPr/>
          </p:nvSpPr>
          <p:spPr>
            <a:xfrm rot="16200000">
              <a:off x="2628000" y="3456000"/>
              <a:ext cx="5832647" cy="3428769"/>
            </a:xfrm>
            <a:prstGeom prst="arc">
              <a:avLst>
                <a:gd name="adj1" fmla="val 18785562"/>
                <a:gd name="adj2" fmla="val 21590738"/>
              </a:avLst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30" name="Line 4"/>
          <p:cNvSpPr>
            <a:spLocks noChangeAspect="1" noChangeShapeType="1"/>
          </p:cNvSpPr>
          <p:nvPr/>
        </p:nvSpPr>
        <p:spPr bwMode="auto">
          <a:xfrm flipV="1">
            <a:off x="3886861" y="2143698"/>
            <a:ext cx="707408" cy="19440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grpSp>
        <p:nvGrpSpPr>
          <p:cNvPr id="332" name="Group 331"/>
          <p:cNvGrpSpPr/>
          <p:nvPr/>
        </p:nvGrpSpPr>
        <p:grpSpPr>
          <a:xfrm>
            <a:off x="5579791" y="2160000"/>
            <a:ext cx="1554434" cy="387938"/>
            <a:chOff x="5559462" y="2346682"/>
            <a:chExt cx="1554434" cy="387938"/>
          </a:xfrm>
        </p:grpSpPr>
        <p:graphicFrame>
          <p:nvGraphicFramePr>
            <p:cNvPr id="333" name="Object 3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3514620"/>
                </p:ext>
              </p:extLst>
            </p:nvPr>
          </p:nvGraphicFramePr>
          <p:xfrm>
            <a:off x="5786746" y="2355207"/>
            <a:ext cx="1327150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81" name="Equation" r:id="rId3" imgW="799920" imgH="228600" progId="Equation.DSMT4">
                    <p:embed/>
                  </p:oleObj>
                </mc:Choice>
                <mc:Fallback>
                  <p:oleObj name="Equation" r:id="rId3" imgW="79992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6746" y="2355207"/>
                          <a:ext cx="1327150" cy="379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4" name="Straight Arrow Connector 333"/>
            <p:cNvCxnSpPr>
              <a:cxnSpLocks noChangeAspect="1"/>
            </p:cNvCxnSpPr>
            <p:nvPr/>
          </p:nvCxnSpPr>
          <p:spPr>
            <a:xfrm flipH="1" flipV="1">
              <a:off x="5559462" y="2346682"/>
              <a:ext cx="216000" cy="213465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8" name="Text Box 5"/>
          <p:cNvSpPr txBox="1">
            <a:spLocks noChangeArrowheads="1"/>
          </p:cNvSpPr>
          <p:nvPr/>
        </p:nvSpPr>
        <p:spPr bwMode="auto">
          <a:xfrm>
            <a:off x="4658832" y="4176000"/>
            <a:ext cx="720080" cy="4160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57150" tIns="28575" rIns="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DSAT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=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339" name="Text Box 5"/>
          <p:cNvSpPr txBox="1">
            <a:spLocks noChangeArrowheads="1"/>
          </p:cNvSpPr>
          <p:nvPr/>
        </p:nvSpPr>
        <p:spPr bwMode="auto">
          <a:xfrm>
            <a:off x="5161883" y="4176000"/>
            <a:ext cx="764880" cy="41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000" i="1" baseline="-25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340" name="Text Box 5"/>
          <p:cNvSpPr txBox="1">
            <a:spLocks noChangeArrowheads="1"/>
          </p:cNvSpPr>
          <p:nvPr/>
        </p:nvSpPr>
        <p:spPr bwMode="auto">
          <a:xfrm>
            <a:off x="5768601" y="4068000"/>
            <a:ext cx="1407519" cy="56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OFF: I</a:t>
            </a:r>
            <a:r>
              <a:rPr lang="en-US" i="1" baseline="-25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=0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41" name="Line 4"/>
          <p:cNvSpPr>
            <a:spLocks noChangeShapeType="1"/>
          </p:cNvSpPr>
          <p:nvPr/>
        </p:nvSpPr>
        <p:spPr bwMode="auto">
          <a:xfrm flipV="1">
            <a:off x="4590000" y="2132856"/>
            <a:ext cx="2106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99" name="Text Box 5"/>
          <p:cNvSpPr txBox="1">
            <a:spLocks noChangeArrowheads="1"/>
          </p:cNvSpPr>
          <p:nvPr/>
        </p:nvSpPr>
        <p:spPr bwMode="auto">
          <a:xfrm>
            <a:off x="432000" y="3996160"/>
            <a:ext cx="3268038" cy="144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8575" rIns="18000" bIns="2857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What if we decrease the gate voltage overdrive?</a:t>
            </a:r>
            <a:endParaRPr lang="en-US" sz="2000" i="1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390279" y="3284984"/>
            <a:ext cx="3305721" cy="5841048"/>
            <a:chOff x="3390279" y="3284984"/>
            <a:chExt cx="3305721" cy="5841048"/>
          </a:xfrm>
        </p:grpSpPr>
        <p:sp>
          <p:nvSpPr>
            <p:cNvPr id="402" name="Line 4"/>
            <p:cNvSpPr>
              <a:spLocks noChangeShapeType="1"/>
            </p:cNvSpPr>
            <p:nvPr/>
          </p:nvSpPr>
          <p:spPr bwMode="auto">
            <a:xfrm flipV="1">
              <a:off x="3886862" y="3284984"/>
              <a:ext cx="559370" cy="80271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03" name="Line 4"/>
            <p:cNvSpPr>
              <a:spLocks noChangeShapeType="1"/>
            </p:cNvSpPr>
            <p:nvPr/>
          </p:nvSpPr>
          <p:spPr bwMode="auto">
            <a:xfrm flipV="1">
              <a:off x="4446232" y="3293384"/>
              <a:ext cx="224976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04" name="Arc 403"/>
            <p:cNvSpPr/>
            <p:nvPr/>
          </p:nvSpPr>
          <p:spPr>
            <a:xfrm rot="16200000">
              <a:off x="2124000" y="4559664"/>
              <a:ext cx="5832647" cy="3300089"/>
            </a:xfrm>
            <a:prstGeom prst="arc">
              <a:avLst>
                <a:gd name="adj1" fmla="val 20227839"/>
                <a:gd name="adj2" fmla="val 21590738"/>
              </a:avLst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05" name="Group 404"/>
          <p:cNvGrpSpPr/>
          <p:nvPr/>
        </p:nvGrpSpPr>
        <p:grpSpPr>
          <a:xfrm>
            <a:off x="8341200" y="2224090"/>
            <a:ext cx="1728000" cy="187910"/>
            <a:chOff x="8341200" y="2224090"/>
            <a:chExt cx="1728000" cy="187910"/>
          </a:xfrm>
        </p:grpSpPr>
        <p:sp>
          <p:nvSpPr>
            <p:cNvPr id="406" name="Right Triangle 405"/>
            <p:cNvSpPr/>
            <p:nvPr/>
          </p:nvSpPr>
          <p:spPr>
            <a:xfrm flipV="1">
              <a:off x="8341200" y="2268000"/>
              <a:ext cx="1728000" cy="144000"/>
            </a:xfrm>
            <a:prstGeom prst="rtTriangl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7" name="Rectangle 7"/>
            <p:cNvSpPr>
              <a:spLocks noChangeArrowheads="1"/>
            </p:cNvSpPr>
            <p:nvPr/>
          </p:nvSpPr>
          <p:spPr bwMode="auto">
            <a:xfrm>
              <a:off x="8342755" y="2224090"/>
              <a:ext cx="1584000" cy="52667"/>
            </a:xfrm>
            <a:prstGeom prst="rect">
              <a:avLst/>
            </a:prstGeom>
            <a:solidFill>
              <a:srgbClr val="00B050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</p:grpSp>
      <p:sp>
        <p:nvSpPr>
          <p:cNvPr id="408" name="Text Box 9"/>
          <p:cNvSpPr txBox="1">
            <a:spLocks noChangeArrowheads="1"/>
          </p:cNvSpPr>
          <p:nvPr/>
        </p:nvSpPr>
        <p:spPr bwMode="auto">
          <a:xfrm>
            <a:off x="8343522" y="2819314"/>
            <a:ext cx="1600337" cy="19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p-</a:t>
            </a:r>
            <a:r>
              <a:rPr lang="sv-SE" sz="1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type</a:t>
            </a:r>
            <a:r>
              <a:rPr lang="sv-SE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sv-SE" sz="1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substrate</a:t>
            </a:r>
            <a:endParaRPr lang="sv-S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" name="Rectangle 7"/>
          <p:cNvSpPr>
            <a:spLocks noChangeArrowheads="1"/>
          </p:cNvSpPr>
          <p:nvPr/>
        </p:nvSpPr>
        <p:spPr bwMode="auto">
          <a:xfrm>
            <a:off x="8342755" y="1936090"/>
            <a:ext cx="1584000" cy="2880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410" name="Rectangle 6"/>
          <p:cNvSpPr>
            <a:spLocks noChangeArrowheads="1"/>
          </p:cNvSpPr>
          <p:nvPr/>
        </p:nvSpPr>
        <p:spPr bwMode="auto">
          <a:xfrm>
            <a:off x="8342755" y="1900920"/>
            <a:ext cx="1584000" cy="162521"/>
          </a:xfrm>
          <a:prstGeom prst="rect">
            <a:avLst/>
          </a:prstGeom>
          <a:solidFill>
            <a:srgbClr val="FF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411" name="Rectangle 3"/>
          <p:cNvSpPr>
            <a:spLocks noChangeArrowheads="1"/>
          </p:cNvSpPr>
          <p:nvPr/>
        </p:nvSpPr>
        <p:spPr bwMode="auto">
          <a:xfrm>
            <a:off x="7623063" y="2224090"/>
            <a:ext cx="3024392" cy="97205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412" name="Rectangle 2"/>
          <p:cNvSpPr>
            <a:spLocks noChangeArrowheads="1"/>
          </p:cNvSpPr>
          <p:nvPr/>
        </p:nvSpPr>
        <p:spPr bwMode="auto">
          <a:xfrm>
            <a:off x="8342755" y="1900920"/>
            <a:ext cx="1584242" cy="1294031"/>
          </a:xfrm>
          <a:prstGeom prst="rect">
            <a:avLst/>
          </a:prstGeom>
          <a:noFill/>
          <a:ln w="635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413" name="Rectangle 6"/>
          <p:cNvSpPr>
            <a:spLocks noChangeArrowheads="1"/>
          </p:cNvSpPr>
          <p:nvPr/>
        </p:nvSpPr>
        <p:spPr bwMode="auto">
          <a:xfrm>
            <a:off x="7623100" y="2224090"/>
            <a:ext cx="720000" cy="288000"/>
          </a:xfrm>
          <a:prstGeom prst="rect">
            <a:avLst/>
          </a:prstGeom>
          <a:solidFill>
            <a:srgbClr val="00B05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400" dirty="0"/>
              <a:t>source</a:t>
            </a:r>
          </a:p>
        </p:txBody>
      </p:sp>
      <p:sp>
        <p:nvSpPr>
          <p:cNvPr id="414" name="Rectangle 6"/>
          <p:cNvSpPr>
            <a:spLocks noChangeArrowheads="1"/>
          </p:cNvSpPr>
          <p:nvPr/>
        </p:nvSpPr>
        <p:spPr bwMode="auto">
          <a:xfrm>
            <a:off x="9927100" y="2224090"/>
            <a:ext cx="720000" cy="287819"/>
          </a:xfrm>
          <a:prstGeom prst="rect">
            <a:avLst/>
          </a:prstGeom>
          <a:solidFill>
            <a:srgbClr val="00B05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400" dirty="0"/>
              <a:t>drain</a:t>
            </a:r>
          </a:p>
        </p:txBody>
      </p:sp>
      <p:sp>
        <p:nvSpPr>
          <p:cNvPr id="415" name="Text Box 9"/>
          <p:cNvSpPr txBox="1">
            <a:spLocks noChangeArrowheads="1"/>
          </p:cNvSpPr>
          <p:nvPr/>
        </p:nvSpPr>
        <p:spPr bwMode="auto">
          <a:xfrm>
            <a:off x="8964000" y="1656000"/>
            <a:ext cx="673419" cy="19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sv-SE" sz="1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GS</a:t>
            </a: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&gt;V</a:t>
            </a:r>
            <a:r>
              <a:rPr lang="sv-SE" sz="1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endParaRPr lang="sv-SE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6" name="Text Box 9"/>
          <p:cNvSpPr txBox="1">
            <a:spLocks noChangeArrowheads="1"/>
          </p:cNvSpPr>
          <p:nvPr/>
        </p:nvSpPr>
        <p:spPr bwMode="auto">
          <a:xfrm>
            <a:off x="7681436" y="1800000"/>
            <a:ext cx="481664" cy="19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sv-SE" sz="1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=0</a:t>
            </a:r>
            <a:endParaRPr lang="sv-SE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7" name="Rectangle 6"/>
          <p:cNvSpPr>
            <a:spLocks noChangeArrowheads="1"/>
          </p:cNvSpPr>
          <p:nvPr/>
        </p:nvSpPr>
        <p:spPr bwMode="auto">
          <a:xfrm>
            <a:off x="7623100" y="2080090"/>
            <a:ext cx="540000" cy="144000"/>
          </a:xfrm>
          <a:prstGeom prst="rect">
            <a:avLst/>
          </a:prstGeom>
          <a:solidFill>
            <a:srgbClr val="0070C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418" name="Rectangle 6"/>
          <p:cNvSpPr>
            <a:spLocks noChangeArrowheads="1"/>
          </p:cNvSpPr>
          <p:nvPr/>
        </p:nvSpPr>
        <p:spPr bwMode="auto">
          <a:xfrm>
            <a:off x="10107455" y="2080090"/>
            <a:ext cx="540000" cy="144000"/>
          </a:xfrm>
          <a:prstGeom prst="rect">
            <a:avLst/>
          </a:prstGeom>
          <a:solidFill>
            <a:srgbClr val="0070C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sp>
        <p:nvSpPr>
          <p:cNvPr id="419" name="Rectangle 4"/>
          <p:cNvSpPr>
            <a:spLocks noChangeArrowheads="1"/>
          </p:cNvSpPr>
          <p:nvPr/>
        </p:nvSpPr>
        <p:spPr bwMode="auto">
          <a:xfrm>
            <a:off x="7623455" y="3085327"/>
            <a:ext cx="3024000" cy="109625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sz="1400"/>
          </a:p>
        </p:txBody>
      </p:sp>
      <p:grpSp>
        <p:nvGrpSpPr>
          <p:cNvPr id="420" name="Group 419"/>
          <p:cNvGrpSpPr/>
          <p:nvPr/>
        </p:nvGrpSpPr>
        <p:grpSpPr>
          <a:xfrm>
            <a:off x="7451690" y="3600000"/>
            <a:ext cx="3384000" cy="612128"/>
            <a:chOff x="7451690" y="3600000"/>
            <a:chExt cx="3384000" cy="612128"/>
          </a:xfrm>
        </p:grpSpPr>
        <p:sp>
          <p:nvSpPr>
            <p:cNvPr id="421" name="Rectangle 6"/>
            <p:cNvSpPr>
              <a:spLocks noChangeArrowheads="1"/>
            </p:cNvSpPr>
            <p:nvPr/>
          </p:nvSpPr>
          <p:spPr bwMode="auto">
            <a:xfrm>
              <a:off x="7631690" y="3780128"/>
              <a:ext cx="720000" cy="43200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v-SE" sz="1400" dirty="0"/>
                <a:t>source</a:t>
              </a:r>
            </a:p>
          </p:txBody>
        </p:sp>
        <p:grpSp>
          <p:nvGrpSpPr>
            <p:cNvPr id="422" name="Group 421"/>
            <p:cNvGrpSpPr/>
            <p:nvPr/>
          </p:nvGrpSpPr>
          <p:grpSpPr>
            <a:xfrm>
              <a:off x="7451690" y="3600000"/>
              <a:ext cx="180000" cy="612128"/>
              <a:chOff x="3042715" y="5587005"/>
              <a:chExt cx="180000" cy="576120"/>
            </a:xfrm>
          </p:grpSpPr>
          <p:cxnSp>
            <p:nvCxnSpPr>
              <p:cNvPr id="426" name="Straight Arrow Connector 425"/>
              <p:cNvCxnSpPr/>
              <p:nvPr/>
            </p:nvCxnSpPr>
            <p:spPr>
              <a:xfrm>
                <a:off x="3222715" y="5587125"/>
                <a:ext cx="0" cy="57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Arrow Connector 426"/>
              <p:cNvCxnSpPr/>
              <p:nvPr/>
            </p:nvCxnSpPr>
            <p:spPr>
              <a:xfrm>
                <a:off x="3042715" y="5587005"/>
                <a:ext cx="18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3" name="Group 422"/>
            <p:cNvGrpSpPr/>
            <p:nvPr/>
          </p:nvGrpSpPr>
          <p:grpSpPr>
            <a:xfrm flipH="1">
              <a:off x="10655690" y="3600000"/>
              <a:ext cx="180000" cy="612128"/>
              <a:chOff x="3042715" y="5587005"/>
              <a:chExt cx="180000" cy="576120"/>
            </a:xfrm>
          </p:grpSpPr>
          <p:cxnSp>
            <p:nvCxnSpPr>
              <p:cNvPr id="424" name="Straight Arrow Connector 423"/>
              <p:cNvCxnSpPr/>
              <p:nvPr/>
            </p:nvCxnSpPr>
            <p:spPr>
              <a:xfrm>
                <a:off x="3222715" y="5587125"/>
                <a:ext cx="0" cy="576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Arrow Connector 424"/>
              <p:cNvCxnSpPr/>
              <p:nvPr/>
            </p:nvCxnSpPr>
            <p:spPr>
              <a:xfrm>
                <a:off x="3042715" y="5587005"/>
                <a:ext cx="18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28" name="Straight Arrow Connector 427"/>
          <p:cNvCxnSpPr/>
          <p:nvPr/>
        </p:nvCxnSpPr>
        <p:spPr>
          <a:xfrm>
            <a:off x="7451690" y="3600000"/>
            <a:ext cx="338400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Down Arrow 428"/>
          <p:cNvSpPr/>
          <p:nvPr/>
        </p:nvSpPr>
        <p:spPr>
          <a:xfrm>
            <a:off x="9018263" y="1188000"/>
            <a:ext cx="446379" cy="45757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0" name="Rectangle 429"/>
          <p:cNvSpPr/>
          <p:nvPr/>
        </p:nvSpPr>
        <p:spPr>
          <a:xfrm>
            <a:off x="8351999" y="4039200"/>
            <a:ext cx="1584000" cy="3330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1" name="Rectangle 6"/>
          <p:cNvSpPr>
            <a:spLocks noChangeArrowheads="1"/>
          </p:cNvSpPr>
          <p:nvPr/>
        </p:nvSpPr>
        <p:spPr bwMode="auto">
          <a:xfrm>
            <a:off x="7541690" y="4221088"/>
            <a:ext cx="2376000" cy="28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sv-SE" sz="1400" dirty="0"/>
          </a:p>
        </p:txBody>
      </p:sp>
      <p:sp>
        <p:nvSpPr>
          <p:cNvPr id="432" name="Rectangle 6"/>
          <p:cNvSpPr>
            <a:spLocks noChangeArrowheads="1"/>
          </p:cNvSpPr>
          <p:nvPr/>
        </p:nvSpPr>
        <p:spPr bwMode="auto">
          <a:xfrm>
            <a:off x="9917689" y="4221088"/>
            <a:ext cx="864000" cy="268049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sv-SE" sz="1400" dirty="0"/>
          </a:p>
        </p:txBody>
      </p:sp>
      <p:sp>
        <p:nvSpPr>
          <p:cNvPr id="433" name="Rectangle 6"/>
          <p:cNvSpPr>
            <a:spLocks noChangeArrowheads="1"/>
          </p:cNvSpPr>
          <p:nvPr/>
        </p:nvSpPr>
        <p:spPr bwMode="auto">
          <a:xfrm>
            <a:off x="9936000" y="4221136"/>
            <a:ext cx="720000" cy="432000"/>
          </a:xfrm>
          <a:prstGeom prst="rect">
            <a:avLst/>
          </a:prstGeom>
          <a:solidFill>
            <a:srgbClr val="00B050"/>
          </a:solidFill>
          <a:ln w="635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sv-SE" sz="1400" dirty="0"/>
              <a:t>drain</a:t>
            </a:r>
          </a:p>
        </p:txBody>
      </p:sp>
      <p:grpSp>
        <p:nvGrpSpPr>
          <p:cNvPr id="434" name="Group 433"/>
          <p:cNvGrpSpPr/>
          <p:nvPr/>
        </p:nvGrpSpPr>
        <p:grpSpPr>
          <a:xfrm>
            <a:off x="10665245" y="3603691"/>
            <a:ext cx="180000" cy="180000"/>
            <a:chOff x="10655337" y="4941251"/>
            <a:chExt cx="180000" cy="180000"/>
          </a:xfrm>
        </p:grpSpPr>
        <p:cxnSp>
          <p:nvCxnSpPr>
            <p:cNvPr id="435" name="Straight Arrow Connector 434"/>
            <p:cNvCxnSpPr/>
            <p:nvPr/>
          </p:nvCxnSpPr>
          <p:spPr>
            <a:xfrm>
              <a:off x="10655337" y="5117560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Arrow Connector 435"/>
            <p:cNvCxnSpPr/>
            <p:nvPr/>
          </p:nvCxnSpPr>
          <p:spPr>
            <a:xfrm>
              <a:off x="10739723" y="4941251"/>
              <a:ext cx="0" cy="180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7" name="Group 436"/>
          <p:cNvGrpSpPr/>
          <p:nvPr/>
        </p:nvGrpSpPr>
        <p:grpSpPr>
          <a:xfrm>
            <a:off x="10665245" y="4221136"/>
            <a:ext cx="180000" cy="180000"/>
            <a:chOff x="10655337" y="3812317"/>
            <a:chExt cx="180000" cy="180000"/>
          </a:xfrm>
        </p:grpSpPr>
        <p:cxnSp>
          <p:nvCxnSpPr>
            <p:cNvPr id="438" name="Straight Arrow Connector 437"/>
            <p:cNvCxnSpPr/>
            <p:nvPr/>
          </p:nvCxnSpPr>
          <p:spPr>
            <a:xfrm>
              <a:off x="10655337" y="3812317"/>
              <a:ext cx="1800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Arrow Connector 438"/>
            <p:cNvCxnSpPr/>
            <p:nvPr/>
          </p:nvCxnSpPr>
          <p:spPr>
            <a:xfrm>
              <a:off x="10739723" y="3812317"/>
              <a:ext cx="0" cy="180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" name="Text Box 9"/>
          <p:cNvSpPr txBox="1">
            <a:spLocks noChangeArrowheads="1"/>
          </p:cNvSpPr>
          <p:nvPr/>
        </p:nvSpPr>
        <p:spPr bwMode="auto">
          <a:xfrm>
            <a:off x="10889579" y="3861048"/>
            <a:ext cx="684056" cy="22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200" i="1" dirty="0" smtClean="0">
                <a:ea typeface="Times New Roman" pitchFamily="18" charset="0"/>
                <a:cs typeface="Arial" pitchFamily="34" charset="0"/>
              </a:rPr>
              <a:t>V</a:t>
            </a:r>
            <a:r>
              <a:rPr lang="sv-SE" sz="1200" i="1" baseline="-25000" dirty="0" smtClean="0">
                <a:ea typeface="Times New Roman" pitchFamily="18" charset="0"/>
                <a:cs typeface="Arial" pitchFamily="34" charset="0"/>
              </a:rPr>
              <a:t>DS</a:t>
            </a:r>
            <a:r>
              <a:rPr lang="en-US" sz="1200" i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&gt;</a:t>
            </a:r>
            <a:r>
              <a:rPr lang="sv-SE" sz="1200" i="1" dirty="0" smtClean="0">
                <a:ea typeface="Times New Roman" pitchFamily="18" charset="0"/>
                <a:cs typeface="Arial" pitchFamily="34" charset="0"/>
              </a:rPr>
              <a:t>V</a:t>
            </a:r>
            <a:r>
              <a:rPr lang="sv-SE" sz="1200" i="1" baseline="-25000" dirty="0" smtClean="0">
                <a:ea typeface="Times New Roman" pitchFamily="18" charset="0"/>
                <a:cs typeface="Arial" pitchFamily="34" charset="0"/>
              </a:rPr>
              <a:t>GT</a:t>
            </a:r>
            <a:endParaRPr lang="sv-SE" sz="1200" i="1" baseline="-25000" dirty="0">
              <a:cs typeface="Arial" pitchFamily="34" charset="0"/>
            </a:endParaRPr>
          </a:p>
        </p:txBody>
      </p:sp>
      <p:cxnSp>
        <p:nvCxnSpPr>
          <p:cNvPr id="441" name="Straight Arrow Connector 440"/>
          <p:cNvCxnSpPr/>
          <p:nvPr/>
        </p:nvCxnSpPr>
        <p:spPr>
          <a:xfrm flipH="1">
            <a:off x="9936000" y="4039200"/>
            <a:ext cx="0" cy="6120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Arrow Connector 441"/>
          <p:cNvCxnSpPr/>
          <p:nvPr/>
        </p:nvCxnSpPr>
        <p:spPr>
          <a:xfrm>
            <a:off x="10656000" y="3600000"/>
            <a:ext cx="0" cy="10440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Text Box 9"/>
          <p:cNvSpPr txBox="1">
            <a:spLocks noChangeArrowheads="1"/>
          </p:cNvSpPr>
          <p:nvPr/>
        </p:nvSpPr>
        <p:spPr bwMode="auto">
          <a:xfrm>
            <a:off x="10152000" y="1800000"/>
            <a:ext cx="900000" cy="19625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sv-SE" sz="1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DS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&gt; </a:t>
            </a:r>
            <a:r>
              <a:rPr lang="sv-SE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sv-SE" sz="1400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GT</a:t>
            </a:r>
            <a:endParaRPr lang="sv-SE" sz="1400" baseline="-25000" dirty="0">
              <a:cs typeface="Arial" pitchFamily="34" charset="0"/>
            </a:endParaRPr>
          </a:p>
        </p:txBody>
      </p:sp>
      <p:sp>
        <p:nvSpPr>
          <p:cNvPr id="444" name="Right Triangle 443"/>
          <p:cNvSpPr/>
          <p:nvPr/>
        </p:nvSpPr>
        <p:spPr>
          <a:xfrm>
            <a:off x="8347788" y="3780000"/>
            <a:ext cx="1620000" cy="2520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45" name="Group 444"/>
          <p:cNvGrpSpPr/>
          <p:nvPr/>
        </p:nvGrpSpPr>
        <p:grpSpPr>
          <a:xfrm>
            <a:off x="8280000" y="2232000"/>
            <a:ext cx="280621" cy="1799872"/>
            <a:chOff x="8280000" y="2232000"/>
            <a:chExt cx="280621" cy="1799872"/>
          </a:xfrm>
        </p:grpSpPr>
        <p:sp>
          <p:nvSpPr>
            <p:cNvPr id="446" name="Rectangle 445"/>
            <p:cNvSpPr/>
            <p:nvPr/>
          </p:nvSpPr>
          <p:spPr>
            <a:xfrm>
              <a:off x="8352000" y="3780000"/>
              <a:ext cx="129509" cy="2518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8352000" y="2232000"/>
              <a:ext cx="129509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8" name="Text Box 5"/>
            <p:cNvSpPr txBox="1">
              <a:spLocks noChangeArrowheads="1"/>
            </p:cNvSpPr>
            <p:nvPr/>
          </p:nvSpPr>
          <p:spPr bwMode="auto">
            <a:xfrm>
              <a:off x="8280000" y="3501008"/>
              <a:ext cx="280621" cy="252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Q</a:t>
              </a:r>
              <a:r>
                <a:rPr lang="en-US" sz="16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</a:t>
              </a:r>
              <a:endParaRPr lang="en-US" sz="1600" dirty="0">
                <a:latin typeface="Arial" pitchFamily="34" charset="0"/>
              </a:endParaRPr>
            </a:p>
          </p:txBody>
        </p:sp>
      </p:grpSp>
      <p:sp>
        <p:nvSpPr>
          <p:cNvPr id="449" name="Right Arrow 448"/>
          <p:cNvSpPr/>
          <p:nvPr/>
        </p:nvSpPr>
        <p:spPr>
          <a:xfrm>
            <a:off x="8496000" y="3861377"/>
            <a:ext cx="216000" cy="5964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0" name="Text Box 5"/>
          <p:cNvSpPr txBox="1">
            <a:spLocks noChangeArrowheads="1"/>
          </p:cNvSpPr>
          <p:nvPr/>
        </p:nvSpPr>
        <p:spPr bwMode="auto">
          <a:xfrm>
            <a:off x="8688288" y="3645024"/>
            <a:ext cx="36721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err="1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1600" i="1" baseline="-25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lang="en-US" sz="1600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1600" i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grpSp>
        <p:nvGrpSpPr>
          <p:cNvPr id="451" name="Group 450"/>
          <p:cNvGrpSpPr/>
          <p:nvPr/>
        </p:nvGrpSpPr>
        <p:grpSpPr>
          <a:xfrm>
            <a:off x="9738000" y="2231418"/>
            <a:ext cx="558000" cy="1800582"/>
            <a:chOff x="8280000" y="2224090"/>
            <a:chExt cx="558000" cy="1800582"/>
          </a:xfrm>
        </p:grpSpPr>
        <p:sp>
          <p:nvSpPr>
            <p:cNvPr id="452" name="Rectangle 451"/>
            <p:cNvSpPr/>
            <p:nvPr/>
          </p:nvSpPr>
          <p:spPr>
            <a:xfrm>
              <a:off x="8342755" y="3988672"/>
              <a:ext cx="129509" cy="3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8334000" y="2224090"/>
              <a:ext cx="129509" cy="3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4" name="Text Box 5"/>
            <p:cNvSpPr txBox="1">
              <a:spLocks noChangeArrowheads="1"/>
            </p:cNvSpPr>
            <p:nvPr/>
          </p:nvSpPr>
          <p:spPr bwMode="auto">
            <a:xfrm>
              <a:off x="8280000" y="3673728"/>
              <a:ext cx="558000" cy="252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Q</a:t>
              </a:r>
              <a:r>
                <a:rPr lang="en-US" sz="16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</a:t>
              </a: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≈0</a:t>
              </a:r>
              <a:endParaRPr lang="en-US" sz="1600" dirty="0">
                <a:latin typeface="Arial" pitchFamily="34" charset="0"/>
              </a:endParaRPr>
            </a:p>
          </p:txBody>
        </p:sp>
      </p:grpSp>
      <p:grpSp>
        <p:nvGrpSpPr>
          <p:cNvPr id="455" name="Group 454"/>
          <p:cNvGrpSpPr/>
          <p:nvPr/>
        </p:nvGrpSpPr>
        <p:grpSpPr>
          <a:xfrm>
            <a:off x="8760296" y="3609048"/>
            <a:ext cx="861940" cy="756040"/>
            <a:chOff x="8760296" y="3609048"/>
            <a:chExt cx="861940" cy="756040"/>
          </a:xfrm>
        </p:grpSpPr>
        <p:sp>
          <p:nvSpPr>
            <p:cNvPr id="456" name="Text Box 5"/>
            <p:cNvSpPr txBox="1">
              <a:spLocks noChangeArrowheads="1"/>
            </p:cNvSpPr>
            <p:nvPr/>
          </p:nvSpPr>
          <p:spPr bwMode="auto">
            <a:xfrm>
              <a:off x="8952985" y="3609048"/>
              <a:ext cx="669251" cy="252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≈</a:t>
              </a: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Q</a:t>
              </a:r>
              <a:r>
                <a:rPr lang="en-US" sz="16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</a:t>
              </a: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/</a:t>
              </a: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2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457" name="Text Box 5"/>
            <p:cNvSpPr txBox="1">
              <a:spLocks noChangeArrowheads="1"/>
            </p:cNvSpPr>
            <p:nvPr/>
          </p:nvSpPr>
          <p:spPr bwMode="auto">
            <a:xfrm>
              <a:off x="8760296" y="4005048"/>
              <a:ext cx="86194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0000FF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v=</a:t>
              </a:r>
              <a:r>
                <a:rPr lang="en-US" sz="1600" i="1" dirty="0" err="1" smtClean="0">
                  <a:solidFill>
                    <a:srgbClr val="0000FF"/>
                  </a:solidFill>
                  <a:latin typeface="Symbol" panose="05050102010706020507" pitchFamily="18" charset="2"/>
                  <a:ea typeface="Calibri" pitchFamily="34" charset="0"/>
                  <a:cs typeface="Arial" pitchFamily="34" charset="0"/>
                </a:rPr>
                <a:t>m</a:t>
              </a:r>
              <a:r>
                <a:rPr lang="en-US" sz="1600" i="1" dirty="0" err="1" smtClean="0">
                  <a:solidFill>
                    <a:srgbClr val="0000FF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1600" i="1" baseline="-25000" dirty="0" err="1" smtClean="0">
                  <a:solidFill>
                    <a:srgbClr val="0000FF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GT</a:t>
              </a:r>
              <a:r>
                <a:rPr lang="en-US" sz="1600" i="1" dirty="0" smtClean="0">
                  <a:solidFill>
                    <a:srgbClr val="0000FF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/L </a:t>
              </a:r>
              <a:endParaRPr lang="en-US" sz="1600" i="1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458" name="Right Arrow 457"/>
            <p:cNvSpPr/>
            <p:nvPr/>
          </p:nvSpPr>
          <p:spPr>
            <a:xfrm>
              <a:off x="9123937" y="3924000"/>
              <a:ext cx="324000" cy="5964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8994428" y="3888000"/>
              <a:ext cx="129509" cy="14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cxnSp>
        <p:nvCxnSpPr>
          <p:cNvPr id="460" name="Straight Connector 459"/>
          <p:cNvCxnSpPr/>
          <p:nvPr/>
        </p:nvCxnSpPr>
        <p:spPr>
          <a:xfrm flipH="1">
            <a:off x="9950400" y="4005064"/>
            <a:ext cx="345" cy="216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" name="Right Arrow 460"/>
          <p:cNvSpPr/>
          <p:nvPr/>
        </p:nvSpPr>
        <p:spPr>
          <a:xfrm>
            <a:off x="9936000" y="3978000"/>
            <a:ext cx="648000" cy="5964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2" name="Text Box 5"/>
          <p:cNvSpPr txBox="1">
            <a:spLocks noChangeArrowheads="1"/>
          </p:cNvSpPr>
          <p:nvPr/>
        </p:nvSpPr>
        <p:spPr bwMode="auto">
          <a:xfrm>
            <a:off x="10337297" y="3645024"/>
            <a:ext cx="36721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1600" i="1" baseline="-25000" dirty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</a:t>
            </a:r>
            <a:r>
              <a:rPr lang="en-US" sz="1600" i="1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1600" i="1" dirty="0">
              <a:solidFill>
                <a:srgbClr val="0000FF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grpSp>
        <p:nvGrpSpPr>
          <p:cNvPr id="463" name="Group 462"/>
          <p:cNvGrpSpPr/>
          <p:nvPr/>
        </p:nvGrpSpPr>
        <p:grpSpPr>
          <a:xfrm>
            <a:off x="7451690" y="1656000"/>
            <a:ext cx="4121945" cy="3285168"/>
            <a:chOff x="7451690" y="1656000"/>
            <a:chExt cx="4121945" cy="3285168"/>
          </a:xfrm>
        </p:grpSpPr>
        <p:sp>
          <p:nvSpPr>
            <p:cNvPr id="464" name="Rectangle 463"/>
            <p:cNvSpPr/>
            <p:nvPr/>
          </p:nvSpPr>
          <p:spPr>
            <a:xfrm>
              <a:off x="7451690" y="1656000"/>
              <a:ext cx="4121945" cy="3285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465" name="Straight Connector 464"/>
            <p:cNvCxnSpPr/>
            <p:nvPr/>
          </p:nvCxnSpPr>
          <p:spPr>
            <a:xfrm flipH="1">
              <a:off x="9950400" y="3924000"/>
              <a:ext cx="345" cy="324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6" name="Group 465"/>
            <p:cNvGrpSpPr/>
            <p:nvPr/>
          </p:nvGrpSpPr>
          <p:grpSpPr>
            <a:xfrm>
              <a:off x="8341200" y="2224090"/>
              <a:ext cx="1728000" cy="144000"/>
              <a:chOff x="8341200" y="2224090"/>
              <a:chExt cx="1728000" cy="144000"/>
            </a:xfrm>
          </p:grpSpPr>
          <p:sp>
            <p:nvSpPr>
              <p:cNvPr id="521" name="Right Triangle 520"/>
              <p:cNvSpPr/>
              <p:nvPr/>
            </p:nvSpPr>
            <p:spPr>
              <a:xfrm flipV="1">
                <a:off x="8341200" y="2268000"/>
                <a:ext cx="1728000" cy="100090"/>
              </a:xfrm>
              <a:prstGeom prst="rtTriangle">
                <a:avLst/>
              </a:prstGeom>
              <a:solidFill>
                <a:srgbClr val="00B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22" name="Rectangle 7"/>
              <p:cNvSpPr>
                <a:spLocks noChangeArrowheads="1"/>
              </p:cNvSpPr>
              <p:nvPr/>
            </p:nvSpPr>
            <p:spPr bwMode="auto">
              <a:xfrm>
                <a:off x="8342755" y="2224090"/>
                <a:ext cx="1584000" cy="52667"/>
              </a:xfrm>
              <a:prstGeom prst="rect">
                <a:avLst/>
              </a:prstGeom>
              <a:solidFill>
                <a:srgbClr val="00B050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 sz="1400"/>
              </a:p>
            </p:txBody>
          </p:sp>
        </p:grpSp>
        <p:sp>
          <p:nvSpPr>
            <p:cNvPr id="467" name="Text Box 9"/>
            <p:cNvSpPr txBox="1">
              <a:spLocks noChangeArrowheads="1"/>
            </p:cNvSpPr>
            <p:nvPr/>
          </p:nvSpPr>
          <p:spPr bwMode="auto">
            <a:xfrm>
              <a:off x="8343522" y="2819314"/>
              <a:ext cx="1600337" cy="196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p-</a:t>
              </a:r>
              <a:r>
                <a:rPr lang="sv-SE" sz="1400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type</a:t>
              </a:r>
              <a:r>
                <a:rPr lang="sv-SE" sz="14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sv-SE" sz="1400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substrate</a:t>
              </a:r>
              <a:endParaRPr lang="sv-SE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8" name="Rectangle 7"/>
            <p:cNvSpPr>
              <a:spLocks noChangeArrowheads="1"/>
            </p:cNvSpPr>
            <p:nvPr/>
          </p:nvSpPr>
          <p:spPr bwMode="auto">
            <a:xfrm>
              <a:off x="8342755" y="1936090"/>
              <a:ext cx="1584000" cy="2880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  <p:sp>
          <p:nvSpPr>
            <p:cNvPr id="469" name="Rectangle 6"/>
            <p:cNvSpPr>
              <a:spLocks noChangeArrowheads="1"/>
            </p:cNvSpPr>
            <p:nvPr/>
          </p:nvSpPr>
          <p:spPr bwMode="auto">
            <a:xfrm>
              <a:off x="8342755" y="1900920"/>
              <a:ext cx="1584000" cy="162521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  <p:sp>
          <p:nvSpPr>
            <p:cNvPr id="470" name="Rectangle 3"/>
            <p:cNvSpPr>
              <a:spLocks noChangeArrowheads="1"/>
            </p:cNvSpPr>
            <p:nvPr/>
          </p:nvSpPr>
          <p:spPr bwMode="auto">
            <a:xfrm>
              <a:off x="7623063" y="2224090"/>
              <a:ext cx="3024392" cy="972057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  <p:sp>
          <p:nvSpPr>
            <p:cNvPr id="471" name="Rectangle 2"/>
            <p:cNvSpPr>
              <a:spLocks noChangeArrowheads="1"/>
            </p:cNvSpPr>
            <p:nvPr/>
          </p:nvSpPr>
          <p:spPr bwMode="auto">
            <a:xfrm>
              <a:off x="8342755" y="1900920"/>
              <a:ext cx="1584242" cy="1294031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  <p:sp>
          <p:nvSpPr>
            <p:cNvPr id="472" name="Rectangle 6"/>
            <p:cNvSpPr>
              <a:spLocks noChangeArrowheads="1"/>
            </p:cNvSpPr>
            <p:nvPr/>
          </p:nvSpPr>
          <p:spPr bwMode="auto">
            <a:xfrm>
              <a:off x="7623100" y="2224090"/>
              <a:ext cx="720000" cy="28800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v-SE" sz="1400" dirty="0"/>
                <a:t>source</a:t>
              </a:r>
            </a:p>
          </p:txBody>
        </p:sp>
        <p:sp>
          <p:nvSpPr>
            <p:cNvPr id="473" name="Rectangle 6"/>
            <p:cNvSpPr>
              <a:spLocks noChangeArrowheads="1"/>
            </p:cNvSpPr>
            <p:nvPr/>
          </p:nvSpPr>
          <p:spPr bwMode="auto">
            <a:xfrm>
              <a:off x="9927100" y="2224090"/>
              <a:ext cx="720000" cy="287819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v-SE" sz="1400" dirty="0"/>
                <a:t>drain</a:t>
              </a:r>
            </a:p>
          </p:txBody>
        </p:sp>
        <p:sp>
          <p:nvSpPr>
            <p:cNvPr id="474" name="Text Box 9"/>
            <p:cNvSpPr txBox="1">
              <a:spLocks noChangeArrowheads="1"/>
            </p:cNvSpPr>
            <p:nvPr/>
          </p:nvSpPr>
          <p:spPr bwMode="auto">
            <a:xfrm>
              <a:off x="8964000" y="1656000"/>
              <a:ext cx="673419" cy="196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sv-SE" sz="1400" baseline="-25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GS</a:t>
              </a: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&gt;V</a:t>
              </a:r>
              <a:r>
                <a:rPr lang="sv-SE" sz="1400" baseline="-25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T</a:t>
              </a:r>
              <a:endParaRPr lang="sv-SE" sz="14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5" name="Text Box 9"/>
            <p:cNvSpPr txBox="1">
              <a:spLocks noChangeArrowheads="1"/>
            </p:cNvSpPr>
            <p:nvPr/>
          </p:nvSpPr>
          <p:spPr bwMode="auto">
            <a:xfrm>
              <a:off x="7681436" y="1800000"/>
              <a:ext cx="481664" cy="196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sv-SE" sz="1400" baseline="-25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S</a:t>
              </a: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=0</a:t>
              </a:r>
              <a:endParaRPr lang="sv-SE" sz="14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6" name="Rectangle 6"/>
            <p:cNvSpPr>
              <a:spLocks noChangeArrowheads="1"/>
            </p:cNvSpPr>
            <p:nvPr/>
          </p:nvSpPr>
          <p:spPr bwMode="auto">
            <a:xfrm>
              <a:off x="7623100" y="2080090"/>
              <a:ext cx="540000" cy="144000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  <p:sp>
          <p:nvSpPr>
            <p:cNvPr id="477" name="Rectangle 6"/>
            <p:cNvSpPr>
              <a:spLocks noChangeArrowheads="1"/>
            </p:cNvSpPr>
            <p:nvPr/>
          </p:nvSpPr>
          <p:spPr bwMode="auto">
            <a:xfrm>
              <a:off x="10107455" y="2080090"/>
              <a:ext cx="540000" cy="144000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  <p:sp>
          <p:nvSpPr>
            <p:cNvPr id="478" name="Rectangle 4"/>
            <p:cNvSpPr>
              <a:spLocks noChangeArrowheads="1"/>
            </p:cNvSpPr>
            <p:nvPr/>
          </p:nvSpPr>
          <p:spPr bwMode="auto">
            <a:xfrm>
              <a:off x="7623455" y="3085327"/>
              <a:ext cx="3024000" cy="10962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  <p:grpSp>
          <p:nvGrpSpPr>
            <p:cNvPr id="479" name="Group 478"/>
            <p:cNvGrpSpPr/>
            <p:nvPr/>
          </p:nvGrpSpPr>
          <p:grpSpPr>
            <a:xfrm>
              <a:off x="7451690" y="3600000"/>
              <a:ext cx="3384000" cy="612128"/>
              <a:chOff x="7451690" y="3600000"/>
              <a:chExt cx="3384000" cy="612128"/>
            </a:xfrm>
          </p:grpSpPr>
          <p:sp>
            <p:nvSpPr>
              <p:cNvPr id="514" name="Rectangle 6"/>
              <p:cNvSpPr>
                <a:spLocks noChangeArrowheads="1"/>
              </p:cNvSpPr>
              <p:nvPr/>
            </p:nvSpPr>
            <p:spPr bwMode="auto">
              <a:xfrm>
                <a:off x="7631690" y="3780128"/>
                <a:ext cx="720000" cy="432000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sv-SE" sz="1400" dirty="0"/>
                  <a:t>source</a:t>
                </a:r>
              </a:p>
            </p:txBody>
          </p:sp>
          <p:grpSp>
            <p:nvGrpSpPr>
              <p:cNvPr id="515" name="Group 514"/>
              <p:cNvGrpSpPr/>
              <p:nvPr/>
            </p:nvGrpSpPr>
            <p:grpSpPr>
              <a:xfrm>
                <a:off x="7451690" y="3600000"/>
                <a:ext cx="180000" cy="612128"/>
                <a:chOff x="3042715" y="5587005"/>
                <a:chExt cx="180000" cy="576120"/>
              </a:xfrm>
            </p:grpSpPr>
            <p:cxnSp>
              <p:nvCxnSpPr>
                <p:cNvPr id="519" name="Straight Arrow Connector 518"/>
                <p:cNvCxnSpPr/>
                <p:nvPr/>
              </p:nvCxnSpPr>
              <p:spPr>
                <a:xfrm>
                  <a:off x="3222715" y="5587125"/>
                  <a:ext cx="0" cy="576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" name="Straight Arrow Connector 519"/>
                <p:cNvCxnSpPr/>
                <p:nvPr/>
              </p:nvCxnSpPr>
              <p:spPr>
                <a:xfrm>
                  <a:off x="3042715" y="5587005"/>
                  <a:ext cx="180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6" name="Group 515"/>
              <p:cNvGrpSpPr/>
              <p:nvPr/>
            </p:nvGrpSpPr>
            <p:grpSpPr>
              <a:xfrm flipH="1">
                <a:off x="10655690" y="3600000"/>
                <a:ext cx="180000" cy="612128"/>
                <a:chOff x="3042715" y="5587005"/>
                <a:chExt cx="180000" cy="576120"/>
              </a:xfrm>
            </p:grpSpPr>
            <p:cxnSp>
              <p:nvCxnSpPr>
                <p:cNvPr id="517" name="Straight Arrow Connector 516"/>
                <p:cNvCxnSpPr/>
                <p:nvPr/>
              </p:nvCxnSpPr>
              <p:spPr>
                <a:xfrm>
                  <a:off x="3222715" y="5587125"/>
                  <a:ext cx="0" cy="576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Straight Arrow Connector 517"/>
                <p:cNvCxnSpPr/>
                <p:nvPr/>
              </p:nvCxnSpPr>
              <p:spPr>
                <a:xfrm>
                  <a:off x="3042715" y="5587005"/>
                  <a:ext cx="180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0" name="Rectangle 479"/>
            <p:cNvSpPr/>
            <p:nvPr/>
          </p:nvSpPr>
          <p:spPr>
            <a:xfrm>
              <a:off x="8351999" y="3933056"/>
              <a:ext cx="1584000" cy="3330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1" name="Rectangle 6"/>
            <p:cNvSpPr>
              <a:spLocks noChangeArrowheads="1"/>
            </p:cNvSpPr>
            <p:nvPr/>
          </p:nvSpPr>
          <p:spPr bwMode="auto">
            <a:xfrm>
              <a:off x="7541690" y="4221088"/>
              <a:ext cx="2376000" cy="288000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sz="1400" dirty="0"/>
            </a:p>
          </p:txBody>
        </p:sp>
        <p:sp>
          <p:nvSpPr>
            <p:cNvPr id="482" name="Rectangle 6"/>
            <p:cNvSpPr>
              <a:spLocks noChangeArrowheads="1"/>
            </p:cNvSpPr>
            <p:nvPr/>
          </p:nvSpPr>
          <p:spPr bwMode="auto">
            <a:xfrm>
              <a:off x="9917689" y="4221088"/>
              <a:ext cx="864000" cy="268049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sz="1400" dirty="0"/>
            </a:p>
          </p:txBody>
        </p:sp>
        <p:sp>
          <p:nvSpPr>
            <p:cNvPr id="483" name="Rectangle 6"/>
            <p:cNvSpPr>
              <a:spLocks noChangeArrowheads="1"/>
            </p:cNvSpPr>
            <p:nvPr/>
          </p:nvSpPr>
          <p:spPr bwMode="auto">
            <a:xfrm>
              <a:off x="9936000" y="4221136"/>
              <a:ext cx="720000" cy="43200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v-SE" sz="1400" dirty="0"/>
                <a:t>drain</a:t>
              </a:r>
            </a:p>
          </p:txBody>
        </p:sp>
        <p:grpSp>
          <p:nvGrpSpPr>
            <p:cNvPr id="484" name="Group 483"/>
            <p:cNvGrpSpPr/>
            <p:nvPr/>
          </p:nvGrpSpPr>
          <p:grpSpPr>
            <a:xfrm>
              <a:off x="10665245" y="3603691"/>
              <a:ext cx="180000" cy="180000"/>
              <a:chOff x="10655337" y="4941251"/>
              <a:chExt cx="180000" cy="180000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>
                <a:off x="10655337" y="5117560"/>
                <a:ext cx="18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Arrow Connector 512"/>
              <p:cNvCxnSpPr/>
              <p:nvPr/>
            </p:nvCxnSpPr>
            <p:spPr>
              <a:xfrm>
                <a:off x="10739723" y="4941251"/>
                <a:ext cx="0" cy="18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5" name="Group 484"/>
            <p:cNvGrpSpPr/>
            <p:nvPr/>
          </p:nvGrpSpPr>
          <p:grpSpPr>
            <a:xfrm>
              <a:off x="10665245" y="4221136"/>
              <a:ext cx="180000" cy="180000"/>
              <a:chOff x="10655337" y="3812317"/>
              <a:chExt cx="180000" cy="180000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>
                <a:off x="10655337" y="3812317"/>
                <a:ext cx="180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Straight Arrow Connector 510"/>
              <p:cNvCxnSpPr/>
              <p:nvPr/>
            </p:nvCxnSpPr>
            <p:spPr>
              <a:xfrm>
                <a:off x="10739723" y="3812317"/>
                <a:ext cx="0" cy="180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6" name="Text Box 9"/>
            <p:cNvSpPr txBox="1">
              <a:spLocks noChangeArrowheads="1"/>
            </p:cNvSpPr>
            <p:nvPr/>
          </p:nvSpPr>
          <p:spPr bwMode="auto">
            <a:xfrm>
              <a:off x="10889579" y="3861048"/>
              <a:ext cx="684056" cy="224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200" i="1" dirty="0" smtClean="0"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sv-SE" sz="1200" i="1" baseline="-25000" dirty="0" smtClean="0">
                  <a:ea typeface="Times New Roman" pitchFamily="18" charset="0"/>
                  <a:cs typeface="Arial" pitchFamily="34" charset="0"/>
                </a:rPr>
                <a:t>DS</a:t>
              </a:r>
              <a:r>
                <a:rPr lang="en-US" sz="1200" i="1" dirty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Arial" pitchFamily="34" charset="0"/>
                </a:rPr>
                <a:t>&gt;</a:t>
              </a:r>
              <a:r>
                <a:rPr lang="sv-SE" sz="1200" i="1" dirty="0" smtClean="0"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sv-SE" sz="1200" i="1" baseline="-25000" dirty="0" smtClean="0">
                  <a:ea typeface="Times New Roman" pitchFamily="18" charset="0"/>
                  <a:cs typeface="Arial" pitchFamily="34" charset="0"/>
                </a:rPr>
                <a:t>GT</a:t>
              </a:r>
              <a:endParaRPr lang="sv-SE" sz="1200" i="1" baseline="-25000" dirty="0">
                <a:cs typeface="Arial" pitchFamily="34" charset="0"/>
              </a:endParaRPr>
            </a:p>
          </p:txBody>
        </p:sp>
        <p:cxnSp>
          <p:nvCxnSpPr>
            <p:cNvPr id="487" name="Straight Arrow Connector 486"/>
            <p:cNvCxnSpPr/>
            <p:nvPr/>
          </p:nvCxnSpPr>
          <p:spPr>
            <a:xfrm flipH="1">
              <a:off x="9936000" y="4039200"/>
              <a:ext cx="0" cy="61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Arrow Connector 487"/>
            <p:cNvCxnSpPr/>
            <p:nvPr/>
          </p:nvCxnSpPr>
          <p:spPr>
            <a:xfrm>
              <a:off x="10656000" y="3600000"/>
              <a:ext cx="0" cy="1044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9" name="Text Box 9"/>
            <p:cNvSpPr txBox="1">
              <a:spLocks noChangeArrowheads="1"/>
            </p:cNvSpPr>
            <p:nvPr/>
          </p:nvSpPr>
          <p:spPr bwMode="auto">
            <a:xfrm>
              <a:off x="10152000" y="1800000"/>
              <a:ext cx="900000" cy="196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sv-SE" sz="1400" baseline="-25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DS</a:t>
              </a: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&gt; </a:t>
              </a: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sv-SE" sz="1400" baseline="-25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GT</a:t>
              </a:r>
              <a:endParaRPr lang="sv-SE" sz="1400" baseline="-25000" dirty="0">
                <a:cs typeface="Arial" pitchFamily="34" charset="0"/>
              </a:endParaRPr>
            </a:p>
          </p:txBody>
        </p:sp>
        <p:sp>
          <p:nvSpPr>
            <p:cNvPr id="490" name="Right Triangle 489"/>
            <p:cNvSpPr/>
            <p:nvPr/>
          </p:nvSpPr>
          <p:spPr>
            <a:xfrm>
              <a:off x="8351999" y="3780000"/>
              <a:ext cx="1620000" cy="144000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491" name="Group 490"/>
            <p:cNvGrpSpPr/>
            <p:nvPr/>
          </p:nvGrpSpPr>
          <p:grpSpPr>
            <a:xfrm>
              <a:off x="8298000" y="2232000"/>
              <a:ext cx="2406512" cy="2034646"/>
              <a:chOff x="8298000" y="2232000"/>
              <a:chExt cx="2406512" cy="2034646"/>
            </a:xfrm>
          </p:grpSpPr>
          <p:grpSp>
            <p:nvGrpSpPr>
              <p:cNvPr id="493" name="Group 492"/>
              <p:cNvGrpSpPr/>
              <p:nvPr/>
            </p:nvGrpSpPr>
            <p:grpSpPr>
              <a:xfrm>
                <a:off x="8298000" y="2232000"/>
                <a:ext cx="280621" cy="1692000"/>
                <a:chOff x="8280000" y="2330442"/>
                <a:chExt cx="280621" cy="1692000"/>
              </a:xfrm>
            </p:grpSpPr>
            <p:sp>
              <p:nvSpPr>
                <p:cNvPr id="507" name="Rectangle 506"/>
                <p:cNvSpPr/>
                <p:nvPr/>
              </p:nvSpPr>
              <p:spPr>
                <a:xfrm>
                  <a:off x="8342755" y="3878442"/>
                  <a:ext cx="129509" cy="144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508" name="Rectangle 507"/>
                <p:cNvSpPr/>
                <p:nvPr/>
              </p:nvSpPr>
              <p:spPr>
                <a:xfrm>
                  <a:off x="8334000" y="2330442"/>
                  <a:ext cx="129509" cy="144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509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280000" y="3590442"/>
                  <a:ext cx="280621" cy="252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8000" tIns="0" rIns="1800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i="1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Arial" pitchFamily="34" charset="0"/>
                    </a:rPr>
                    <a:t>Q</a:t>
                  </a:r>
                  <a:r>
                    <a:rPr lang="en-US" sz="1600" i="1" baseline="-250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Arial" pitchFamily="34" charset="0"/>
                    </a:rPr>
                    <a:t>S</a:t>
                  </a:r>
                  <a:endParaRPr lang="en-US" sz="1600" dirty="0">
                    <a:latin typeface="Arial" pitchFamily="34" charset="0"/>
                  </a:endParaRPr>
                </a:p>
              </p:txBody>
            </p:sp>
          </p:grpSp>
          <p:sp>
            <p:nvSpPr>
              <p:cNvPr id="494" name="Right Arrow 493"/>
              <p:cNvSpPr/>
              <p:nvPr/>
            </p:nvSpPr>
            <p:spPr>
              <a:xfrm>
                <a:off x="8490264" y="3816000"/>
                <a:ext cx="216000" cy="59640"/>
              </a:xfrm>
              <a:prstGeom prst="rightArrow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5" name="Text Box 5"/>
              <p:cNvSpPr txBox="1">
                <a:spLocks noChangeArrowheads="1"/>
              </p:cNvSpPr>
              <p:nvPr/>
            </p:nvSpPr>
            <p:spPr bwMode="auto">
              <a:xfrm>
                <a:off x="8688288" y="3546582"/>
                <a:ext cx="367215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i="1" dirty="0" err="1" smtClean="0">
                    <a:solidFill>
                      <a:srgbClr val="0000FF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v</a:t>
                </a:r>
                <a:r>
                  <a:rPr lang="en-US" sz="1600" i="1" baseline="-25000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S</a:t>
                </a:r>
                <a:r>
                  <a:rPr lang="en-US" sz="1600" i="1" dirty="0" smtClean="0">
                    <a:solidFill>
                      <a:srgbClr val="0000FF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 </a:t>
                </a:r>
                <a:endParaRPr lang="en-US" sz="1600" i="1" dirty="0">
                  <a:solidFill>
                    <a:srgbClr val="0000FF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endParaRPr>
              </a:p>
            </p:txBody>
          </p:sp>
          <p:grpSp>
            <p:nvGrpSpPr>
              <p:cNvPr id="496" name="Group 495"/>
              <p:cNvGrpSpPr/>
              <p:nvPr/>
            </p:nvGrpSpPr>
            <p:grpSpPr>
              <a:xfrm>
                <a:off x="9756000" y="2232000"/>
                <a:ext cx="558000" cy="1701558"/>
                <a:chOff x="8280000" y="2323114"/>
                <a:chExt cx="558000" cy="1701558"/>
              </a:xfrm>
            </p:grpSpPr>
            <p:sp>
              <p:nvSpPr>
                <p:cNvPr id="50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280000" y="3691114"/>
                  <a:ext cx="558000" cy="252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8000" tIns="0" rIns="1800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i="1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Arial" pitchFamily="34" charset="0"/>
                    </a:rPr>
                    <a:t>Q</a:t>
                  </a:r>
                  <a:r>
                    <a:rPr lang="en-US" sz="1600" i="1" baseline="-250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Arial" pitchFamily="34" charset="0"/>
                    </a:rPr>
                    <a:t>D</a:t>
                  </a:r>
                  <a:r>
                    <a:rPr lang="en-US" sz="16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Arial" pitchFamily="34" charset="0"/>
                    </a:rPr>
                    <a:t>≈0</a:t>
                  </a:r>
                  <a:endParaRPr lang="en-US" sz="1600" dirty="0">
                    <a:latin typeface="Arial" pitchFamily="34" charset="0"/>
                  </a:endParaRPr>
                </a:p>
              </p:txBody>
            </p:sp>
            <p:sp>
              <p:nvSpPr>
                <p:cNvPr id="505" name="Rectangle 504"/>
                <p:cNvSpPr/>
                <p:nvPr/>
              </p:nvSpPr>
              <p:spPr>
                <a:xfrm>
                  <a:off x="8342755" y="3988672"/>
                  <a:ext cx="129509" cy="36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506" name="Rectangle 505"/>
                <p:cNvSpPr/>
                <p:nvPr/>
              </p:nvSpPr>
              <p:spPr>
                <a:xfrm>
                  <a:off x="8316000" y="2323114"/>
                  <a:ext cx="129509" cy="36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grpSp>
            <p:nvGrpSpPr>
              <p:cNvPr id="497" name="Group 496"/>
              <p:cNvGrpSpPr/>
              <p:nvPr/>
            </p:nvGrpSpPr>
            <p:grpSpPr>
              <a:xfrm>
                <a:off x="8778296" y="3564000"/>
                <a:ext cx="861940" cy="702646"/>
                <a:chOff x="8760296" y="3662442"/>
                <a:chExt cx="861940" cy="702646"/>
              </a:xfrm>
            </p:grpSpPr>
            <p:sp>
              <p:nvSpPr>
                <p:cNvPr id="50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952985" y="3662442"/>
                  <a:ext cx="669251" cy="2520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8000" tIns="0" rIns="1800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Arial" pitchFamily="34" charset="0"/>
                    </a:rPr>
                    <a:t>≈</a:t>
                  </a:r>
                  <a:r>
                    <a:rPr lang="en-US" sz="1600" i="1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Arial" pitchFamily="34" charset="0"/>
                    </a:rPr>
                    <a:t>Q</a:t>
                  </a:r>
                  <a:r>
                    <a:rPr lang="en-US" sz="1600" i="1" baseline="-250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Arial" pitchFamily="34" charset="0"/>
                    </a:rPr>
                    <a:t>S</a:t>
                  </a:r>
                  <a:r>
                    <a:rPr lang="en-US" sz="1600" i="1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Arial" pitchFamily="34" charset="0"/>
                    </a:rPr>
                    <a:t>/</a:t>
                  </a:r>
                  <a:r>
                    <a:rPr lang="en-US" sz="1600" dirty="0" smtClean="0">
                      <a:solidFill>
                        <a:srgbClr val="000000"/>
                      </a:solidFill>
                      <a:latin typeface="Calibri" pitchFamily="34" charset="0"/>
                      <a:ea typeface="Calibri" pitchFamily="34" charset="0"/>
                      <a:cs typeface="Arial" pitchFamily="34" charset="0"/>
                    </a:rPr>
                    <a:t>2</a:t>
                  </a:r>
                  <a:endParaRPr lang="en-US" sz="1600" dirty="0">
                    <a:latin typeface="Arial" pitchFamily="34" charset="0"/>
                  </a:endParaRPr>
                </a:p>
              </p:txBody>
            </p:sp>
            <p:sp>
              <p:nvSpPr>
                <p:cNvPr id="50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760296" y="4005048"/>
                  <a:ext cx="861940" cy="3600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57150" tIns="28575" rIns="57150" bIns="28575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i="1" dirty="0" smtClean="0">
                      <a:solidFill>
                        <a:srgbClr val="0000FF"/>
                      </a:solidFill>
                      <a:latin typeface="Calibri" pitchFamily="34" charset="0"/>
                      <a:ea typeface="Calibri" pitchFamily="34" charset="0"/>
                      <a:cs typeface="Arial" pitchFamily="34" charset="0"/>
                    </a:rPr>
                    <a:t>v=</a:t>
                  </a:r>
                  <a:r>
                    <a:rPr lang="en-US" sz="1600" i="1" dirty="0" err="1" smtClean="0">
                      <a:solidFill>
                        <a:srgbClr val="0000FF"/>
                      </a:solidFill>
                      <a:latin typeface="Symbol" panose="05050102010706020507" pitchFamily="18" charset="2"/>
                      <a:ea typeface="Calibri" pitchFamily="34" charset="0"/>
                      <a:cs typeface="Arial" pitchFamily="34" charset="0"/>
                    </a:rPr>
                    <a:t>m</a:t>
                  </a:r>
                  <a:r>
                    <a:rPr lang="en-US" sz="1600" i="1" dirty="0" err="1" smtClean="0">
                      <a:solidFill>
                        <a:srgbClr val="0000FF"/>
                      </a:solidFill>
                      <a:latin typeface="Calibri" pitchFamily="34" charset="0"/>
                      <a:ea typeface="Calibri" pitchFamily="34" charset="0"/>
                      <a:cs typeface="Arial" pitchFamily="34" charset="0"/>
                    </a:rPr>
                    <a:t>V</a:t>
                  </a:r>
                  <a:r>
                    <a:rPr lang="en-US" sz="1600" i="1" baseline="-25000" dirty="0" err="1" smtClean="0">
                      <a:solidFill>
                        <a:srgbClr val="0000FF"/>
                      </a:solidFill>
                      <a:latin typeface="Calibri" pitchFamily="34" charset="0"/>
                      <a:ea typeface="Calibri" pitchFamily="34" charset="0"/>
                      <a:cs typeface="Arial" pitchFamily="34" charset="0"/>
                    </a:rPr>
                    <a:t>GT</a:t>
                  </a:r>
                  <a:r>
                    <a:rPr lang="en-US" sz="1600" i="1" dirty="0" smtClean="0">
                      <a:solidFill>
                        <a:srgbClr val="0000FF"/>
                      </a:solidFill>
                      <a:latin typeface="Calibri" pitchFamily="34" charset="0"/>
                      <a:ea typeface="Calibri" pitchFamily="34" charset="0"/>
                      <a:cs typeface="Arial" pitchFamily="34" charset="0"/>
                    </a:rPr>
                    <a:t>/L </a:t>
                  </a:r>
                  <a:endParaRPr lang="en-US" sz="1600" i="1" dirty="0">
                    <a:solidFill>
                      <a:srgbClr val="0000FF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2" name="Right Arrow 501"/>
                <p:cNvSpPr/>
                <p:nvPr/>
              </p:nvSpPr>
              <p:spPr>
                <a:xfrm>
                  <a:off x="9123937" y="3950442"/>
                  <a:ext cx="324000" cy="59640"/>
                </a:xfrm>
                <a:prstGeom prst="rightArrow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503" name="Rectangle 502"/>
                <p:cNvSpPr/>
                <p:nvPr/>
              </p:nvSpPr>
              <p:spPr>
                <a:xfrm>
                  <a:off x="8994428" y="3950442"/>
                  <a:ext cx="129509" cy="72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498" name="Right Arrow 497"/>
              <p:cNvSpPr/>
              <p:nvPr/>
            </p:nvSpPr>
            <p:spPr>
              <a:xfrm>
                <a:off x="9954000" y="3879558"/>
                <a:ext cx="648000" cy="59640"/>
              </a:xfrm>
              <a:prstGeom prst="rightArrow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99" name="Text Box 5"/>
              <p:cNvSpPr txBox="1">
                <a:spLocks noChangeArrowheads="1"/>
              </p:cNvSpPr>
              <p:nvPr/>
            </p:nvSpPr>
            <p:spPr bwMode="auto">
              <a:xfrm>
                <a:off x="10337297" y="3573016"/>
                <a:ext cx="367215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i="1" dirty="0" smtClean="0">
                    <a:solidFill>
                      <a:srgbClr val="0000FF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v</a:t>
                </a:r>
                <a:r>
                  <a:rPr lang="en-US" sz="1600" i="1" baseline="-25000" dirty="0">
                    <a:solidFill>
                      <a:srgbClr val="0000FF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D</a:t>
                </a:r>
                <a:r>
                  <a:rPr lang="en-US" sz="1600" i="1" dirty="0" smtClean="0">
                    <a:solidFill>
                      <a:srgbClr val="0000FF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 </a:t>
                </a:r>
                <a:endParaRPr lang="en-US" sz="1600" i="1" dirty="0">
                  <a:solidFill>
                    <a:srgbClr val="0000FF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492" name="Straight Arrow Connector 491"/>
            <p:cNvCxnSpPr/>
            <p:nvPr/>
          </p:nvCxnSpPr>
          <p:spPr>
            <a:xfrm>
              <a:off x="7451690" y="3600000"/>
              <a:ext cx="33840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16936"/>
              </p:ext>
            </p:extLst>
          </p:nvPr>
        </p:nvGraphicFramePr>
        <p:xfrm>
          <a:off x="3995738" y="3663950"/>
          <a:ext cx="273367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82" name="Equation" r:id="rId5" imgW="1651000" imgH="203200" progId="Equation.DSMT4">
                  <p:embed/>
                </p:oleObj>
              </mc:Choice>
              <mc:Fallback>
                <p:oleObj name="Equation" r:id="rId5" imgW="1651000" imgH="203200" progId="Equation.DSMT4">
                  <p:embed/>
                  <p:pic>
                    <p:nvPicPr>
                      <p:cNvPr id="0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663950"/>
                        <a:ext cx="2733675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57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3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92" y="274638"/>
            <a:ext cx="10116616" cy="1143000"/>
          </a:xfrm>
        </p:spPr>
        <p:txBody>
          <a:bodyPr>
            <a:noAutofit/>
          </a:bodyPr>
          <a:lstStyle/>
          <a:p>
            <a:r>
              <a:rPr lang="sv-SE" dirty="0" smtClean="0"/>
              <a:t>MOSFET output and </a:t>
            </a:r>
            <a:r>
              <a:rPr lang="sv-SE" dirty="0"/>
              <a:t>transfer characteristics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16</a:t>
            </a:fld>
            <a:endParaRPr lang="sv-SE"/>
          </a:p>
        </p:txBody>
      </p:sp>
      <p:sp>
        <p:nvSpPr>
          <p:cNvPr id="318" name="Rectangle 13"/>
          <p:cNvSpPr>
            <a:spLocks noChangeArrowheads="1"/>
          </p:cNvSpPr>
          <p:nvPr/>
        </p:nvSpPr>
        <p:spPr bwMode="auto">
          <a:xfrm>
            <a:off x="2378069" y="1764416"/>
            <a:ext cx="930234" cy="6426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grpSp>
        <p:nvGrpSpPr>
          <p:cNvPr id="20" name="Group 19"/>
          <p:cNvGrpSpPr/>
          <p:nvPr/>
        </p:nvGrpSpPr>
        <p:grpSpPr>
          <a:xfrm>
            <a:off x="2018054" y="3636624"/>
            <a:ext cx="6308567" cy="5841048"/>
            <a:chOff x="2018054" y="3636624"/>
            <a:chExt cx="6308567" cy="5841048"/>
          </a:xfrm>
        </p:grpSpPr>
        <p:grpSp>
          <p:nvGrpSpPr>
            <p:cNvPr id="19" name="Group 18"/>
            <p:cNvGrpSpPr/>
            <p:nvPr/>
          </p:nvGrpSpPr>
          <p:grpSpPr>
            <a:xfrm>
              <a:off x="2018054" y="3636624"/>
              <a:ext cx="3305721" cy="5841048"/>
              <a:chOff x="3390279" y="3284984"/>
              <a:chExt cx="3305721" cy="5841048"/>
            </a:xfrm>
          </p:grpSpPr>
          <p:sp>
            <p:nvSpPr>
              <p:cNvPr id="402" name="Line 4"/>
              <p:cNvSpPr>
                <a:spLocks noChangeShapeType="1"/>
              </p:cNvSpPr>
              <p:nvPr/>
            </p:nvSpPr>
            <p:spPr bwMode="auto">
              <a:xfrm flipV="1">
                <a:off x="3886862" y="3284984"/>
                <a:ext cx="559370" cy="80271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03" name="Line 4"/>
              <p:cNvSpPr>
                <a:spLocks noChangeShapeType="1"/>
              </p:cNvSpPr>
              <p:nvPr/>
            </p:nvSpPr>
            <p:spPr bwMode="auto">
              <a:xfrm flipV="1">
                <a:off x="4446232" y="3293384"/>
                <a:ext cx="224976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04" name="Arc 403"/>
              <p:cNvSpPr/>
              <p:nvPr/>
            </p:nvSpPr>
            <p:spPr>
              <a:xfrm rot="16200000">
                <a:off x="2124000" y="4559664"/>
                <a:ext cx="5832647" cy="3300089"/>
              </a:xfrm>
              <a:prstGeom prst="arc">
                <a:avLst>
                  <a:gd name="adj1" fmla="val 20227839"/>
                  <a:gd name="adj2" fmla="val 21590738"/>
                </a:avLst>
              </a:prstGeom>
              <a:ln w="1905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173" name="Line 4"/>
            <p:cNvSpPr>
              <a:spLocks noChangeShapeType="1"/>
            </p:cNvSpPr>
            <p:nvPr/>
          </p:nvSpPr>
          <p:spPr bwMode="auto">
            <a:xfrm flipV="1">
              <a:off x="3074007" y="3645640"/>
              <a:ext cx="525261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178" name="Text Box 5"/>
          <p:cNvSpPr txBox="1">
            <a:spLocks noChangeArrowheads="1"/>
          </p:cNvSpPr>
          <p:nvPr/>
        </p:nvSpPr>
        <p:spPr bwMode="auto">
          <a:xfrm>
            <a:off x="3238219" y="5768999"/>
            <a:ext cx="5715562" cy="45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18000" bIns="2857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The MOSFET is basically a “square-law” device!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27812" y="1792878"/>
            <a:ext cx="3716794" cy="3538126"/>
            <a:chOff x="2327812" y="1792878"/>
            <a:chExt cx="3716794" cy="3538126"/>
          </a:xfrm>
        </p:grpSpPr>
        <p:sp>
          <p:nvSpPr>
            <p:cNvPr id="319" name="Line 12"/>
            <p:cNvSpPr>
              <a:spLocks noChangeShapeType="1"/>
            </p:cNvSpPr>
            <p:nvPr/>
          </p:nvSpPr>
          <p:spPr bwMode="auto">
            <a:xfrm flipH="1" flipV="1">
              <a:off x="2514636" y="2207132"/>
              <a:ext cx="1093" cy="23751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20" name="Text Box 9"/>
            <p:cNvSpPr txBox="1">
              <a:spLocks noChangeArrowheads="1"/>
            </p:cNvSpPr>
            <p:nvPr/>
          </p:nvSpPr>
          <p:spPr bwMode="auto">
            <a:xfrm>
              <a:off x="5408752" y="4276301"/>
              <a:ext cx="635854" cy="46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baseline="-30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321" name="Text Box 10"/>
            <p:cNvSpPr txBox="1">
              <a:spLocks noChangeArrowheads="1"/>
            </p:cNvSpPr>
            <p:nvPr/>
          </p:nvSpPr>
          <p:spPr bwMode="auto">
            <a:xfrm>
              <a:off x="2327812" y="1792878"/>
              <a:ext cx="586690" cy="714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I</a:t>
              </a:r>
              <a:r>
                <a:rPr lang="en-US" sz="2000" baseline="-30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322" name="Line 11"/>
            <p:cNvSpPr>
              <a:spLocks noChangeShapeType="1"/>
            </p:cNvSpPr>
            <p:nvPr/>
          </p:nvSpPr>
          <p:spPr bwMode="auto">
            <a:xfrm flipV="1">
              <a:off x="2372199" y="4438245"/>
              <a:ext cx="3013203" cy="10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1" name="Text Box 5"/>
            <p:cNvSpPr txBox="1">
              <a:spLocks noChangeArrowheads="1"/>
            </p:cNvSpPr>
            <p:nvPr/>
          </p:nvSpPr>
          <p:spPr bwMode="auto">
            <a:xfrm>
              <a:off x="2419519" y="4880027"/>
              <a:ext cx="3384000" cy="450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18000" bIns="28575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Output characteristics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95784" y="4428712"/>
            <a:ext cx="3308111" cy="560061"/>
            <a:chOff x="2495784" y="4428712"/>
            <a:chExt cx="3308111" cy="560061"/>
          </a:xfrm>
        </p:grpSpPr>
        <p:sp>
          <p:nvSpPr>
            <p:cNvPr id="340" name="Text Box 5"/>
            <p:cNvSpPr txBox="1">
              <a:spLocks noChangeArrowheads="1"/>
            </p:cNvSpPr>
            <p:nvPr/>
          </p:nvSpPr>
          <p:spPr bwMode="auto">
            <a:xfrm>
              <a:off x="4396376" y="4428712"/>
              <a:ext cx="1407519" cy="560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OFF: I</a:t>
              </a:r>
              <a:r>
                <a:rPr lang="en-US" i="1" baseline="-25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</a:t>
              </a:r>
              <a:r>
                <a:rPr lang="en-US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=0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23" name="Line 4"/>
            <p:cNvSpPr>
              <a:spLocks noChangeShapeType="1"/>
            </p:cNvSpPr>
            <p:nvPr/>
          </p:nvSpPr>
          <p:spPr bwMode="auto">
            <a:xfrm flipV="1">
              <a:off x="2495784" y="4438244"/>
              <a:ext cx="27360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36527" y="2160000"/>
            <a:ext cx="4636914" cy="2279338"/>
            <a:chOff x="1336527" y="2160000"/>
            <a:chExt cx="4636914" cy="2279338"/>
          </a:xfrm>
        </p:grpSpPr>
        <p:sp>
          <p:nvSpPr>
            <p:cNvPr id="317" name="Rectangle 316"/>
            <p:cNvSpPr/>
            <p:nvPr/>
          </p:nvSpPr>
          <p:spPr>
            <a:xfrm>
              <a:off x="3240000" y="2160000"/>
              <a:ext cx="273344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The MOSFET is turned </a:t>
              </a: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ON </a:t>
              </a:r>
              <a:endPara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nd a 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current that appears </a:t>
              </a:r>
              <a:endPara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to 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be proportional to </a:t>
              </a:r>
              <a:r>
                <a:rPr lang="en-US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i="1" baseline="-25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 </a:t>
              </a:r>
              <a:endPara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starts 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to flow</a:t>
              </a:r>
              <a:endParaRPr lang="sv-SE" dirty="0"/>
            </a:p>
          </p:txBody>
        </p:sp>
        <p:sp>
          <p:nvSpPr>
            <p:cNvPr id="330" name="Line 4"/>
            <p:cNvSpPr>
              <a:spLocks noChangeAspect="1" noChangeShapeType="1"/>
            </p:cNvSpPr>
            <p:nvPr/>
          </p:nvSpPr>
          <p:spPr bwMode="auto">
            <a:xfrm flipV="1">
              <a:off x="2514636" y="2495338"/>
              <a:ext cx="707408" cy="1944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8614671"/>
                </p:ext>
              </p:extLst>
            </p:nvPr>
          </p:nvGraphicFramePr>
          <p:xfrm>
            <a:off x="1336527" y="2935044"/>
            <a:ext cx="1577975" cy="338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90" name="Equation" r:id="rId3" imgW="952200" imgH="203040" progId="Equation.DSMT4">
                    <p:embed/>
                  </p:oleObj>
                </mc:Choice>
                <mc:Fallback>
                  <p:oleObj name="Equation" r:id="rId3" imgW="9522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6527" y="2935044"/>
                          <a:ext cx="1577975" cy="3381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883989"/>
              </p:ext>
            </p:extLst>
          </p:nvPr>
        </p:nvGraphicFramePr>
        <p:xfrm>
          <a:off x="8998857" y="2428665"/>
          <a:ext cx="13271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1" name="Equation" r:id="rId5" imgW="799920" imgH="228600" progId="Equation.DSMT4">
                  <p:embed/>
                </p:oleObj>
              </mc:Choice>
              <mc:Fallback>
                <p:oleObj name="Equation" r:id="rId5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8857" y="2428665"/>
                        <a:ext cx="132715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267775" y="2996952"/>
            <a:ext cx="1130760" cy="1444410"/>
            <a:chOff x="7267775" y="2996952"/>
            <a:chExt cx="1130760" cy="1444410"/>
          </a:xfrm>
        </p:grpSpPr>
        <p:sp>
          <p:nvSpPr>
            <p:cNvPr id="169" name="Text Box 9"/>
            <p:cNvSpPr txBox="1">
              <a:spLocks noChangeArrowheads="1"/>
            </p:cNvSpPr>
            <p:nvPr/>
          </p:nvSpPr>
          <p:spPr bwMode="auto">
            <a:xfrm>
              <a:off x="7320136" y="2996952"/>
              <a:ext cx="1039682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1600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GT2</a:t>
              </a: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gate voltage overdrive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168" name="Line 11"/>
            <p:cNvSpPr>
              <a:spLocks noChangeShapeType="1"/>
            </p:cNvSpPr>
            <p:nvPr/>
          </p:nvSpPr>
          <p:spPr bwMode="auto">
            <a:xfrm flipV="1">
              <a:off x="7267775" y="3645640"/>
              <a:ext cx="1130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1" name="Line 4"/>
            <p:cNvSpPr>
              <a:spLocks noChangeShapeType="1"/>
            </p:cNvSpPr>
            <p:nvPr/>
          </p:nvSpPr>
          <p:spPr bwMode="auto">
            <a:xfrm flipH="1" flipV="1">
              <a:off x="8398535" y="3505362"/>
              <a:ext cx="0" cy="9360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63565" y="1794902"/>
            <a:ext cx="3716794" cy="3536102"/>
            <a:chOff x="6263565" y="1794902"/>
            <a:chExt cx="3716794" cy="3536102"/>
          </a:xfrm>
        </p:grpSpPr>
        <p:sp>
          <p:nvSpPr>
            <p:cNvPr id="153" name="Text Box 5"/>
            <p:cNvSpPr txBox="1">
              <a:spLocks noChangeArrowheads="1"/>
            </p:cNvSpPr>
            <p:nvPr/>
          </p:nvSpPr>
          <p:spPr bwMode="auto">
            <a:xfrm>
              <a:off x="6385673" y="4880027"/>
              <a:ext cx="3384000" cy="450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18000" bIns="28575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Transfer characteristics</a:t>
              </a:r>
            </a:p>
          </p:txBody>
        </p:sp>
        <p:sp>
          <p:nvSpPr>
            <p:cNvPr id="156" name="Line 12"/>
            <p:cNvSpPr>
              <a:spLocks noChangeShapeType="1"/>
            </p:cNvSpPr>
            <p:nvPr/>
          </p:nvSpPr>
          <p:spPr bwMode="auto">
            <a:xfrm flipH="1" flipV="1">
              <a:off x="6450389" y="2209156"/>
              <a:ext cx="1093" cy="23751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7" name="Text Box 9"/>
            <p:cNvSpPr txBox="1">
              <a:spLocks noChangeArrowheads="1"/>
            </p:cNvSpPr>
            <p:nvPr/>
          </p:nvSpPr>
          <p:spPr bwMode="auto">
            <a:xfrm>
              <a:off x="9344505" y="4278325"/>
              <a:ext cx="635854" cy="46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baseline="-30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G</a:t>
              </a:r>
              <a:r>
                <a:rPr lang="en-US" sz="2000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58" name="Text Box 10"/>
            <p:cNvSpPr txBox="1">
              <a:spLocks noChangeArrowheads="1"/>
            </p:cNvSpPr>
            <p:nvPr/>
          </p:nvSpPr>
          <p:spPr bwMode="auto">
            <a:xfrm>
              <a:off x="6263565" y="1794902"/>
              <a:ext cx="586690" cy="714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I</a:t>
              </a:r>
              <a:r>
                <a:rPr lang="en-US" sz="2000" baseline="-30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59" name="Line 11"/>
            <p:cNvSpPr>
              <a:spLocks noChangeShapeType="1"/>
            </p:cNvSpPr>
            <p:nvPr/>
          </p:nvSpPr>
          <p:spPr bwMode="auto">
            <a:xfrm flipV="1">
              <a:off x="6307952" y="4440269"/>
              <a:ext cx="3013203" cy="10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0" name="Text Box 9"/>
            <p:cNvSpPr txBox="1">
              <a:spLocks noChangeArrowheads="1"/>
            </p:cNvSpPr>
            <p:nvPr/>
          </p:nvSpPr>
          <p:spPr bwMode="auto">
            <a:xfrm>
              <a:off x="6956023" y="4494349"/>
              <a:ext cx="635854" cy="46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i="1" baseline="-30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</a:t>
              </a:r>
              <a:endParaRPr lang="en-US" sz="2000" i="1" dirty="0">
                <a:latin typeface="Arial" pitchFamily="34" charset="0"/>
              </a:endParaRPr>
            </a:p>
          </p:txBody>
        </p:sp>
        <p:sp>
          <p:nvSpPr>
            <p:cNvPr id="161" name="Line 12"/>
            <p:cNvSpPr>
              <a:spLocks noChangeShapeType="1"/>
            </p:cNvSpPr>
            <p:nvPr/>
          </p:nvSpPr>
          <p:spPr bwMode="auto">
            <a:xfrm flipH="1" flipV="1">
              <a:off x="7273403" y="4440269"/>
              <a:ext cx="0" cy="108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2" name="Line 12"/>
            <p:cNvSpPr>
              <a:spLocks noChangeShapeType="1"/>
            </p:cNvSpPr>
            <p:nvPr/>
          </p:nvSpPr>
          <p:spPr bwMode="auto">
            <a:xfrm flipH="1" flipV="1">
              <a:off x="8923775" y="4440269"/>
              <a:ext cx="0" cy="108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3" name="Text Box 9"/>
            <p:cNvSpPr txBox="1">
              <a:spLocks noChangeArrowheads="1"/>
            </p:cNvSpPr>
            <p:nvPr/>
          </p:nvSpPr>
          <p:spPr bwMode="auto">
            <a:xfrm>
              <a:off x="8612207" y="4494349"/>
              <a:ext cx="635854" cy="46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DD</a:t>
              </a:r>
              <a:endParaRPr lang="en-US" sz="2000" i="1" dirty="0">
                <a:latin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238219" y="2160000"/>
            <a:ext cx="5685556" cy="2281362"/>
            <a:chOff x="3238219" y="2160000"/>
            <a:chExt cx="5685556" cy="2281362"/>
          </a:xfrm>
        </p:grpSpPr>
        <p:sp>
          <p:nvSpPr>
            <p:cNvPr id="84" name="Rectangle 83"/>
            <p:cNvSpPr/>
            <p:nvPr/>
          </p:nvSpPr>
          <p:spPr>
            <a:xfrm>
              <a:off x="3240000" y="2160000"/>
              <a:ext cx="2632709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The 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MOSFET is turned </a:t>
              </a:r>
              <a:r>
                <a:rPr lang="en-US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ON </a:t>
              </a:r>
              <a:endPara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but for each gate voltage there is a maximum current that the MOSFET can sink or deliver</a:t>
              </a:r>
              <a:endPara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66" name="Line 4"/>
            <p:cNvSpPr>
              <a:spLocks noChangeShapeType="1"/>
            </p:cNvSpPr>
            <p:nvPr/>
          </p:nvSpPr>
          <p:spPr bwMode="auto">
            <a:xfrm flipH="1" flipV="1">
              <a:off x="8923775" y="2533362"/>
              <a:ext cx="0" cy="19080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74" name="Line 4"/>
            <p:cNvSpPr>
              <a:spLocks noChangeShapeType="1"/>
            </p:cNvSpPr>
            <p:nvPr/>
          </p:nvSpPr>
          <p:spPr bwMode="auto">
            <a:xfrm flipV="1">
              <a:off x="3238219" y="2484496"/>
              <a:ext cx="567040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88" name="Line 4"/>
          <p:cNvSpPr>
            <a:spLocks noChangeShapeType="1"/>
          </p:cNvSpPr>
          <p:nvPr/>
        </p:nvSpPr>
        <p:spPr bwMode="auto">
          <a:xfrm flipV="1">
            <a:off x="3204000" y="2484496"/>
            <a:ext cx="2106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grpSp>
        <p:nvGrpSpPr>
          <p:cNvPr id="36" name="Group 35"/>
          <p:cNvGrpSpPr/>
          <p:nvPr/>
        </p:nvGrpSpPr>
        <p:grpSpPr>
          <a:xfrm>
            <a:off x="5500195" y="-2703090"/>
            <a:ext cx="3607160" cy="7128000"/>
            <a:chOff x="5500195" y="-2703090"/>
            <a:chExt cx="3607160" cy="7128000"/>
          </a:xfrm>
        </p:grpSpPr>
        <p:sp>
          <p:nvSpPr>
            <p:cNvPr id="76" name="Line 11"/>
            <p:cNvSpPr>
              <a:spLocks noChangeShapeType="1"/>
            </p:cNvSpPr>
            <p:nvPr/>
          </p:nvSpPr>
          <p:spPr bwMode="auto">
            <a:xfrm flipV="1">
              <a:off x="6450389" y="4424910"/>
              <a:ext cx="9000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4" name="Arc 93"/>
            <p:cNvSpPr/>
            <p:nvPr/>
          </p:nvSpPr>
          <p:spPr>
            <a:xfrm rot="5400000">
              <a:off x="3739775" y="-942670"/>
              <a:ext cx="7128000" cy="3607160"/>
            </a:xfrm>
            <a:prstGeom prst="arc">
              <a:avLst>
                <a:gd name="adj1" fmla="val 18609618"/>
                <a:gd name="adj2" fmla="val 0"/>
              </a:avLst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230093" y="1949816"/>
            <a:ext cx="1693682" cy="2469824"/>
            <a:chOff x="7230093" y="1949816"/>
            <a:chExt cx="1693682" cy="2469824"/>
          </a:xfrm>
        </p:grpSpPr>
        <p:sp>
          <p:nvSpPr>
            <p:cNvPr id="167" name="Line 4"/>
            <p:cNvSpPr>
              <a:spLocks noChangeShapeType="1"/>
            </p:cNvSpPr>
            <p:nvPr/>
          </p:nvSpPr>
          <p:spPr bwMode="auto">
            <a:xfrm flipH="1" flipV="1">
              <a:off x="7267775" y="2367640"/>
              <a:ext cx="0" cy="20520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230093" y="1949816"/>
              <a:ext cx="1693682" cy="534680"/>
              <a:chOff x="7230093" y="1949816"/>
              <a:chExt cx="1693682" cy="534680"/>
            </a:xfrm>
          </p:grpSpPr>
          <p:sp>
            <p:nvSpPr>
              <p:cNvPr id="188" name="Text Box 9"/>
              <p:cNvSpPr txBox="1">
                <a:spLocks noChangeArrowheads="1"/>
              </p:cNvSpPr>
              <p:nvPr/>
            </p:nvSpPr>
            <p:spPr bwMode="auto">
              <a:xfrm>
                <a:off x="7230093" y="1949816"/>
                <a:ext cx="1656000" cy="514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V</a:t>
                </a:r>
                <a:r>
                  <a:rPr lang="en-US" sz="1600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GT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gate voltage overdrive</a:t>
                </a:r>
                <a:endParaRPr lang="en-US" sz="1200" dirty="0">
                  <a:latin typeface="Arial" pitchFamily="34" charset="0"/>
                </a:endParaRPr>
              </a:p>
            </p:txBody>
          </p:sp>
          <p:sp>
            <p:nvSpPr>
              <p:cNvPr id="189" name="Line 11"/>
              <p:cNvSpPr>
                <a:spLocks noChangeShapeType="1"/>
              </p:cNvSpPr>
              <p:nvPr/>
            </p:nvSpPr>
            <p:spPr bwMode="auto">
              <a:xfrm flipV="1">
                <a:off x="7267775" y="2484496"/>
                <a:ext cx="1656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480974" y="2505026"/>
            <a:ext cx="3390699" cy="5832647"/>
            <a:chOff x="2480974" y="2505026"/>
            <a:chExt cx="3390699" cy="5832647"/>
          </a:xfrm>
        </p:grpSpPr>
        <p:sp>
          <p:nvSpPr>
            <p:cNvPr id="324" name="Line 12"/>
            <p:cNvSpPr>
              <a:spLocks noChangeShapeType="1"/>
            </p:cNvSpPr>
            <p:nvPr/>
          </p:nvSpPr>
          <p:spPr bwMode="auto">
            <a:xfrm flipH="1" flipV="1">
              <a:off x="4167779" y="4438245"/>
              <a:ext cx="0" cy="144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38" name="Text Box 5"/>
            <p:cNvSpPr txBox="1">
              <a:spLocks noChangeArrowheads="1"/>
            </p:cNvSpPr>
            <p:nvPr/>
          </p:nvSpPr>
          <p:spPr bwMode="auto">
            <a:xfrm>
              <a:off x="3286607" y="4527640"/>
              <a:ext cx="720080" cy="4160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DSAT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=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339" name="Text Box 5"/>
            <p:cNvSpPr txBox="1">
              <a:spLocks noChangeArrowheads="1"/>
            </p:cNvSpPr>
            <p:nvPr/>
          </p:nvSpPr>
          <p:spPr bwMode="auto">
            <a:xfrm>
              <a:off x="3789658" y="4527640"/>
              <a:ext cx="764880" cy="416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i="1" baseline="-25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G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328" name="Arc 327"/>
            <p:cNvSpPr/>
            <p:nvPr/>
          </p:nvSpPr>
          <p:spPr>
            <a:xfrm rot="16200000">
              <a:off x="1260000" y="3726000"/>
              <a:ext cx="5832647" cy="3390699"/>
            </a:xfrm>
            <a:prstGeom prst="arc">
              <a:avLst>
                <a:gd name="adj1" fmla="val 18998582"/>
                <a:gd name="adj2" fmla="val 21590738"/>
              </a:avLst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9554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Example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214592" cy="161277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sv-SE" sz="2400" dirty="0" smtClean="0"/>
              <a:t>A fully turned on MOSFET has an on resistance of 1 k</a:t>
            </a:r>
            <a:r>
              <a:rPr lang="sv-SE" sz="2400" dirty="0" smtClean="0">
                <a:latin typeface="Symbol" panose="05050102010706020507" pitchFamily="18" charset="2"/>
              </a:rPr>
              <a:t>W</a:t>
            </a:r>
            <a:r>
              <a:rPr lang="sv-SE" sz="2400" dirty="0" smtClean="0"/>
              <a:t>. What is the maximum current that this device can deliver or sink? Assume V</a:t>
            </a:r>
            <a:r>
              <a:rPr lang="sv-SE" sz="2400" baseline="-25000" dirty="0" smtClean="0"/>
              <a:t>DD</a:t>
            </a:r>
            <a:r>
              <a:rPr lang="sv-SE" sz="2400" dirty="0" smtClean="0"/>
              <a:t>=1.2 V, and </a:t>
            </a:r>
            <a:r>
              <a:rPr lang="sv-SE" sz="2400" i="1" dirty="0" smtClean="0"/>
              <a:t>V</a:t>
            </a:r>
            <a:r>
              <a:rPr lang="sv-SE" sz="2400" i="1" baseline="-25000" dirty="0"/>
              <a:t>T</a:t>
            </a:r>
            <a:r>
              <a:rPr lang="sv-SE" sz="2400" dirty="0" smtClean="0"/>
              <a:t>=0.3 V.</a:t>
            </a:r>
            <a:endParaRPr lang="sv-S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September 2018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17</a:t>
            </a:fld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9219460" y="1363853"/>
            <a:ext cx="2721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Maximum current that a 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MOSFET can deliver or sink</a:t>
            </a:r>
            <a:endParaRPr lang="sv-SE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8046087" y="1335391"/>
            <a:ext cx="930234" cy="6426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H="1" flipV="1">
            <a:off x="8182654" y="1778107"/>
            <a:ext cx="1093" cy="237512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1076770" y="3847276"/>
            <a:ext cx="635854" cy="46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000" baseline="-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995830" y="1363853"/>
            <a:ext cx="586690" cy="71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baseline="-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8040217" y="4009220"/>
            <a:ext cx="3013203" cy="109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9864323" y="4009220"/>
            <a:ext cx="0" cy="144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8" name="Line 4"/>
          <p:cNvSpPr>
            <a:spLocks noChangeAspect="1" noChangeShapeType="1"/>
          </p:cNvSpPr>
          <p:nvPr/>
        </p:nvSpPr>
        <p:spPr bwMode="auto">
          <a:xfrm flipV="1">
            <a:off x="8182654" y="2066313"/>
            <a:ext cx="707408" cy="19440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8885793" y="2055471"/>
            <a:ext cx="2106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311530"/>
              </p:ext>
            </p:extLst>
          </p:nvPr>
        </p:nvGraphicFramePr>
        <p:xfrm>
          <a:off x="8256240" y="3653534"/>
          <a:ext cx="15557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7" name="Equation" r:id="rId3" imgW="939600" imgH="203040" progId="Equation.DSMT4">
                  <p:embed/>
                </p:oleObj>
              </mc:Choice>
              <mc:Fallback>
                <p:oleObj name="Equation" r:id="rId3" imgW="93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240" y="3653534"/>
                        <a:ext cx="155575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8454580" y="1212755"/>
            <a:ext cx="764880" cy="865931"/>
            <a:chOff x="8454580" y="1212755"/>
            <a:chExt cx="764880" cy="865931"/>
          </a:xfrm>
        </p:grpSpPr>
        <p:sp>
          <p:nvSpPr>
            <p:cNvPr id="33" name="Line 4"/>
            <p:cNvSpPr>
              <a:spLocks noChangeShapeType="1"/>
            </p:cNvSpPr>
            <p:nvPr/>
          </p:nvSpPr>
          <p:spPr bwMode="auto">
            <a:xfrm flipH="1" flipV="1">
              <a:off x="8582520" y="1556791"/>
              <a:ext cx="307542" cy="52189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8454580" y="1212755"/>
              <a:ext cx="764880" cy="416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GT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/2</a:t>
              </a:r>
              <a:endParaRPr lang="en-US" sz="2000" dirty="0">
                <a:latin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9600" y="2055471"/>
            <a:ext cx="10969108" cy="5832647"/>
            <a:chOff x="609600" y="2055471"/>
            <a:chExt cx="10969108" cy="5832647"/>
          </a:xfrm>
        </p:grpSpPr>
        <p:sp>
          <p:nvSpPr>
            <p:cNvPr id="17" name="Arc 16"/>
            <p:cNvSpPr/>
            <p:nvPr/>
          </p:nvSpPr>
          <p:spPr>
            <a:xfrm rot="16200000">
              <a:off x="6948000" y="3257410"/>
              <a:ext cx="5832647" cy="3428769"/>
            </a:xfrm>
            <a:prstGeom prst="arc">
              <a:avLst>
                <a:gd name="adj1" fmla="val 18785562"/>
                <a:gd name="adj2" fmla="val 21590738"/>
              </a:avLst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609600" y="3933056"/>
              <a:ext cx="7386230" cy="12241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Font typeface="Arial" pitchFamily="34" charset="0"/>
                <a:buNone/>
              </a:pPr>
              <a:r>
                <a:rPr lang="sv-SE" sz="2400" dirty="0" smtClean="0"/>
                <a:t>Since the MOSFET is a square-law device (w/ parabolic I-V model) we know that the piecewise linear model breakpoint occurs at </a:t>
              </a:r>
              <a:r>
                <a:rPr lang="sv-SE" sz="2400" i="1" dirty="0" smtClean="0"/>
                <a:t>V</a:t>
              </a:r>
              <a:r>
                <a:rPr lang="sv-SE" sz="2400" i="1" baseline="-25000" dirty="0" smtClean="0"/>
                <a:t>GT</a:t>
              </a:r>
              <a:r>
                <a:rPr lang="sv-SE" sz="2400" dirty="0" smtClean="0"/>
                <a:t>/2. 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9600" y="5013176"/>
            <a:ext cx="8279904" cy="958345"/>
            <a:chOff x="609600" y="5013176"/>
            <a:chExt cx="8279904" cy="958345"/>
          </a:xfrm>
        </p:grpSpPr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7091633"/>
                </p:ext>
              </p:extLst>
            </p:nvPr>
          </p:nvGraphicFramePr>
          <p:xfrm>
            <a:off x="5231904" y="5013176"/>
            <a:ext cx="3657600" cy="676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78" name="Equation" r:id="rId5" imgW="2209680" imgH="406080" progId="Equation.DSMT4">
                    <p:embed/>
                  </p:oleObj>
                </mc:Choice>
                <mc:Fallback>
                  <p:oleObj name="Equation" r:id="rId5" imgW="2209680" imgH="40608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1904" y="5013176"/>
                          <a:ext cx="3657600" cy="676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Content Placeholder 2"/>
            <p:cNvSpPr txBox="1">
              <a:spLocks/>
            </p:cNvSpPr>
            <p:nvPr/>
          </p:nvSpPr>
          <p:spPr>
            <a:xfrm>
              <a:off x="609600" y="5085184"/>
              <a:ext cx="7386230" cy="88633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Font typeface="Arial" pitchFamily="34" charset="0"/>
                <a:buNone/>
              </a:pPr>
              <a:r>
                <a:rPr lang="sv-SE" sz="2400" dirty="0" smtClean="0"/>
                <a:t>Hence, maximum current is given by </a:t>
              </a:r>
            </a:p>
            <a:p>
              <a:endParaRPr lang="sv-SE" sz="24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010184"/>
            <a:ext cx="9878888" cy="2504476"/>
            <a:chOff x="609600" y="2010184"/>
            <a:chExt cx="9878888" cy="2504476"/>
          </a:xfrm>
        </p:grpSpPr>
        <p:sp>
          <p:nvSpPr>
            <p:cNvPr id="35" name="Content Placeholder 2"/>
            <p:cNvSpPr txBox="1">
              <a:spLocks/>
            </p:cNvSpPr>
            <p:nvPr/>
          </p:nvSpPr>
          <p:spPr>
            <a:xfrm>
              <a:off x="609600" y="2780928"/>
              <a:ext cx="7214592" cy="1229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Font typeface="Arial" pitchFamily="34" charset="0"/>
                <a:buNone/>
              </a:pPr>
              <a:r>
                <a:rPr lang="sv-SE" sz="2400" dirty="0" smtClean="0">
                  <a:solidFill>
                    <a:srgbClr val="0070C0"/>
                  </a:solidFill>
                </a:rPr>
                <a:t>Solution</a:t>
              </a:r>
              <a:r>
                <a:rPr lang="sv-SE" sz="2400" dirty="0" smtClean="0"/>
                <a:t>: We know that a long-channel MOSFET saturates for </a:t>
              </a:r>
              <a:r>
                <a:rPr lang="sv-SE" sz="2400" i="1" dirty="0" smtClean="0"/>
                <a:t>V</a:t>
              </a:r>
              <a:r>
                <a:rPr lang="sv-SE" sz="2400" i="1" baseline="-25000" dirty="0" smtClean="0"/>
                <a:t>DSAT</a:t>
              </a:r>
              <a:r>
                <a:rPr lang="sv-SE" sz="2400" dirty="0" smtClean="0"/>
                <a:t>=</a:t>
              </a:r>
              <a:r>
                <a:rPr lang="sv-SE" sz="2400" i="1" dirty="0" smtClean="0"/>
                <a:t>V</a:t>
              </a:r>
              <a:r>
                <a:rPr lang="sv-SE" sz="2400" i="1" baseline="-25000" dirty="0" smtClean="0"/>
                <a:t>GT</a:t>
              </a:r>
              <a:r>
                <a:rPr lang="sv-SE" sz="2400" dirty="0" smtClean="0"/>
                <a:t>=</a:t>
              </a:r>
              <a:r>
                <a:rPr lang="sv-SE" sz="2400" i="1" dirty="0" smtClean="0"/>
                <a:t>V</a:t>
              </a:r>
              <a:r>
                <a:rPr lang="sv-SE" sz="2400" i="1" baseline="-25000" dirty="0" smtClean="0"/>
                <a:t>GS</a:t>
              </a:r>
              <a:r>
                <a:rPr lang="sv-SE" sz="2400" dirty="0" smtClean="0"/>
                <a:t>-</a:t>
              </a:r>
              <a:r>
                <a:rPr lang="sv-SE" sz="2400" i="1" dirty="0" smtClean="0"/>
                <a:t>V</a:t>
              </a:r>
              <a:r>
                <a:rPr lang="sv-SE" sz="2400" i="1" baseline="-25000" dirty="0" smtClean="0"/>
                <a:t>T</a:t>
              </a:r>
              <a:r>
                <a:rPr lang="sv-SE" sz="2400" dirty="0" smtClean="0"/>
                <a:t>. Hence, in this case we have </a:t>
              </a:r>
              <a:r>
                <a:rPr lang="sv-SE" sz="2400" i="1" dirty="0" smtClean="0"/>
                <a:t>V</a:t>
              </a:r>
              <a:r>
                <a:rPr lang="sv-SE" sz="2400" i="1" baseline="-25000" dirty="0" smtClean="0"/>
                <a:t>DSAT</a:t>
              </a:r>
              <a:r>
                <a:rPr lang="sv-SE" sz="2400" dirty="0" smtClean="0"/>
                <a:t>=0.9 V. </a:t>
              </a:r>
              <a:endParaRPr lang="sv-SE" sz="2400" dirty="0"/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9220557" y="4098615"/>
              <a:ext cx="720080" cy="4160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DSAT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=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9723608" y="4098615"/>
              <a:ext cx="764880" cy="416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i="1" baseline="-25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G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41" name="Line 4"/>
            <p:cNvSpPr>
              <a:spLocks noChangeShapeType="1"/>
            </p:cNvSpPr>
            <p:nvPr/>
          </p:nvSpPr>
          <p:spPr bwMode="auto">
            <a:xfrm flipV="1">
              <a:off x="9864323" y="2010184"/>
              <a:ext cx="0" cy="198148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673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Model can predict </a:t>
            </a:r>
            <a:r>
              <a:rPr lang="sv-SE" i="1" dirty="0" smtClean="0"/>
              <a:t>I</a:t>
            </a:r>
            <a:r>
              <a:rPr lang="sv-SE" i="1" baseline="-25000" dirty="0" smtClean="0"/>
              <a:t>DS</a:t>
            </a:r>
            <a:r>
              <a:rPr lang="sv-SE" i="1" dirty="0" smtClean="0"/>
              <a:t> </a:t>
            </a:r>
            <a:r>
              <a:rPr lang="sv-SE" dirty="0" smtClean="0"/>
              <a:t>for any </a:t>
            </a:r>
            <a:r>
              <a:rPr lang="sv-SE" i="1" dirty="0" smtClean="0"/>
              <a:t>V</a:t>
            </a:r>
            <a:r>
              <a:rPr lang="sv-SE" i="1" baseline="-25000" dirty="0"/>
              <a:t>G</a:t>
            </a:r>
            <a:r>
              <a:rPr lang="sv-SE" i="1" baseline="-25000" dirty="0" smtClean="0"/>
              <a:t>S</a:t>
            </a:r>
            <a:r>
              <a:rPr lang="sv-SE" dirty="0" smtClean="0"/>
              <a:t>/</a:t>
            </a:r>
            <a:r>
              <a:rPr lang="sv-SE" i="1" dirty="0" smtClean="0"/>
              <a:t>V</a:t>
            </a:r>
            <a:r>
              <a:rPr lang="sv-SE" i="1" baseline="-25000" dirty="0" smtClean="0"/>
              <a:t>DS</a:t>
            </a:r>
            <a:endParaRPr lang="sv-SE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18</a:t>
            </a:fld>
            <a:endParaRPr lang="sv-SE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052" y="1556792"/>
            <a:ext cx="5745245" cy="45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77725" y="1050725"/>
            <a:ext cx="1146067" cy="50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800" i="1" baseline="-25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904312" y="5874468"/>
            <a:ext cx="1146067" cy="50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800" i="1" baseline="-25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GS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 flipV="1">
            <a:off x="3457092" y="1445889"/>
            <a:ext cx="0" cy="482453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287688" y="6127502"/>
            <a:ext cx="583264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190293" y="6163293"/>
            <a:ext cx="1146067" cy="50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8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DD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429653" y="1452222"/>
            <a:ext cx="1146067" cy="50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800" i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DD</a:t>
            </a:r>
            <a:endParaRPr lang="en-US" sz="2800" dirty="0">
              <a:latin typeface="Arial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 flipV="1">
            <a:off x="8760296" y="6127502"/>
            <a:ext cx="0" cy="144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grpSp>
        <p:nvGrpSpPr>
          <p:cNvPr id="7" name="Group 6"/>
          <p:cNvGrpSpPr/>
          <p:nvPr/>
        </p:nvGrpSpPr>
        <p:grpSpPr>
          <a:xfrm>
            <a:off x="4079776" y="1728000"/>
            <a:ext cx="1146067" cy="4941360"/>
            <a:chOff x="4079776" y="1728000"/>
            <a:chExt cx="1146067" cy="4941360"/>
          </a:xfrm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4079776" y="6163293"/>
              <a:ext cx="1146067" cy="506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800" i="1" baseline="-25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</a:t>
              </a:r>
              <a:endParaRPr lang="en-US" sz="2800" dirty="0">
                <a:latin typeface="Arial" pitchFamily="34" charset="0"/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H="1" flipV="1">
              <a:off x="4655840" y="1728000"/>
              <a:ext cx="0" cy="45435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18" name="Line 12"/>
          <p:cNvSpPr>
            <a:spLocks noChangeShapeType="1"/>
          </p:cNvSpPr>
          <p:nvPr/>
        </p:nvSpPr>
        <p:spPr bwMode="auto">
          <a:xfrm flipH="1" flipV="1">
            <a:off x="3313092" y="1728000"/>
            <a:ext cx="144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grpSp>
        <p:nvGrpSpPr>
          <p:cNvPr id="6" name="Group 5"/>
          <p:cNvGrpSpPr/>
          <p:nvPr/>
        </p:nvGrpSpPr>
        <p:grpSpPr>
          <a:xfrm>
            <a:off x="4652809" y="2455886"/>
            <a:ext cx="6771783" cy="3651301"/>
            <a:chOff x="4652809" y="2455886"/>
            <a:chExt cx="6771783" cy="3651301"/>
          </a:xfrm>
        </p:grpSpPr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V="1">
              <a:off x="4652809" y="2708920"/>
              <a:ext cx="4107487" cy="33982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8688288" y="2455886"/>
              <a:ext cx="2736304" cy="506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8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</a:t>
              </a:r>
              <a:r>
                <a:rPr lang="en-US" sz="28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=V</a:t>
              </a:r>
              <a:r>
                <a:rPr lang="en-US" sz="28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DSAT</a:t>
              </a:r>
              <a:r>
                <a:rPr lang="en-US" sz="28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=V</a:t>
              </a:r>
              <a:r>
                <a:rPr lang="en-US" sz="28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GS</a:t>
              </a:r>
              <a:r>
                <a:rPr lang="en-US" sz="28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-V</a:t>
              </a:r>
              <a:r>
                <a:rPr lang="en-US" sz="28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</a:t>
              </a:r>
              <a:endParaRPr lang="en-US" sz="2800" dirty="0">
                <a:latin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43872" y="2964845"/>
            <a:ext cx="3162291" cy="2666718"/>
            <a:chOff x="4943872" y="2964845"/>
            <a:chExt cx="3162291" cy="2666718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4943872" y="2964845"/>
              <a:ext cx="1728192" cy="104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Saturation region</a:t>
              </a:r>
              <a:endParaRPr lang="en-US" sz="2800" dirty="0">
                <a:latin typeface="Arial" pitchFamily="34" charset="0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6960096" y="4509120"/>
              <a:ext cx="1146067" cy="112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Linear region</a:t>
              </a:r>
              <a:endParaRPr lang="en-US" sz="2800" dirty="0">
                <a:latin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74789" y="1916832"/>
            <a:ext cx="3557315" cy="506067"/>
            <a:chOff x="3474789" y="3352090"/>
            <a:chExt cx="3557315" cy="506067"/>
          </a:xfrm>
        </p:grpSpPr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3474789" y="3352090"/>
              <a:ext cx="1146067" cy="506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OFF</a:t>
              </a:r>
              <a:endParaRPr lang="en-US" sz="2800" dirty="0">
                <a:latin typeface="Arial" pitchFamily="34" charset="0"/>
              </a:endParaRPr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5886037" y="3352090"/>
              <a:ext cx="1146067" cy="506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ON</a:t>
              </a:r>
              <a:endParaRPr lang="en-US" sz="2800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866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i="1" dirty="0"/>
              <a:t>I</a:t>
            </a:r>
            <a:r>
              <a:rPr lang="sv-SE" i="1" baseline="-25000" dirty="0"/>
              <a:t>DS</a:t>
            </a:r>
            <a:r>
              <a:rPr lang="sv-SE" i="1" dirty="0"/>
              <a:t> </a:t>
            </a:r>
            <a:r>
              <a:rPr lang="sv-SE" dirty="0"/>
              <a:t>can be </a:t>
            </a:r>
            <a:r>
              <a:rPr lang="sv-SE" dirty="0" smtClean="0"/>
              <a:t>plotted in 3D vs. </a:t>
            </a:r>
            <a:r>
              <a:rPr lang="sv-SE" i="1" dirty="0" smtClean="0"/>
              <a:t>V</a:t>
            </a:r>
            <a:r>
              <a:rPr lang="sv-SE" i="1" baseline="-25000" dirty="0" smtClean="0"/>
              <a:t>GS</a:t>
            </a:r>
            <a:r>
              <a:rPr lang="sv-SE" dirty="0" smtClean="0"/>
              <a:t>&amp;</a:t>
            </a:r>
            <a:r>
              <a:rPr lang="sv-SE" i="1" dirty="0" smtClean="0"/>
              <a:t>V</a:t>
            </a:r>
            <a:r>
              <a:rPr lang="sv-SE" i="1" baseline="-25000" dirty="0" smtClean="0"/>
              <a:t>DS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19</a:t>
            </a:fld>
            <a:endParaRPr lang="sv-SE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1481807"/>
            <a:ext cx="7497569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3204000" y="3802987"/>
            <a:ext cx="5004000" cy="1442584"/>
            <a:chOff x="3204000" y="3802987"/>
            <a:chExt cx="5004000" cy="1442584"/>
          </a:xfrm>
        </p:grpSpPr>
        <p:sp>
          <p:nvSpPr>
            <p:cNvPr id="31" name="Freeform 30"/>
            <p:cNvSpPr/>
            <p:nvPr/>
          </p:nvSpPr>
          <p:spPr>
            <a:xfrm rot="11520000">
              <a:off x="3967791" y="3802987"/>
              <a:ext cx="2748661" cy="972000"/>
            </a:xfrm>
            <a:custGeom>
              <a:avLst/>
              <a:gdLst>
                <a:gd name="connsiteX0" fmla="*/ 1800520 w 2309567"/>
                <a:gd name="connsiteY0" fmla="*/ 801278 h 801278"/>
                <a:gd name="connsiteX1" fmla="*/ 0 w 2309567"/>
                <a:gd name="connsiteY1" fmla="*/ 0 h 801278"/>
                <a:gd name="connsiteX2" fmla="*/ 2309567 w 2309567"/>
                <a:gd name="connsiteY2" fmla="*/ 179109 h 801278"/>
                <a:gd name="connsiteX3" fmla="*/ 1800520 w 2309567"/>
                <a:gd name="connsiteY3" fmla="*/ 801278 h 801278"/>
                <a:gd name="connsiteX0" fmla="*/ 1432862 w 2309567"/>
                <a:gd name="connsiteY0" fmla="*/ 958691 h 958691"/>
                <a:gd name="connsiteX1" fmla="*/ 0 w 2309567"/>
                <a:gd name="connsiteY1" fmla="*/ 0 h 958691"/>
                <a:gd name="connsiteX2" fmla="*/ 2309567 w 2309567"/>
                <a:gd name="connsiteY2" fmla="*/ 179109 h 958691"/>
                <a:gd name="connsiteX3" fmla="*/ 1432862 w 2309567"/>
                <a:gd name="connsiteY3" fmla="*/ 958691 h 958691"/>
                <a:gd name="connsiteX0" fmla="*/ 1871956 w 2748661"/>
                <a:gd name="connsiteY0" fmla="*/ 779582 h 997028"/>
                <a:gd name="connsiteX1" fmla="*/ 0 w 2748661"/>
                <a:gd name="connsiteY1" fmla="*/ 997028 h 997028"/>
                <a:gd name="connsiteX2" fmla="*/ 2748661 w 2748661"/>
                <a:gd name="connsiteY2" fmla="*/ 0 h 997028"/>
                <a:gd name="connsiteX3" fmla="*/ 1871956 w 2748661"/>
                <a:gd name="connsiteY3" fmla="*/ 779582 h 99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8661" h="997028">
                  <a:moveTo>
                    <a:pt x="1871956" y="779582"/>
                  </a:moveTo>
                  <a:lnTo>
                    <a:pt x="0" y="997028"/>
                  </a:lnTo>
                  <a:lnTo>
                    <a:pt x="2748661" y="0"/>
                  </a:lnTo>
                  <a:lnTo>
                    <a:pt x="1871956" y="779582"/>
                  </a:lnTo>
                  <a:close/>
                </a:path>
              </a:pathLst>
            </a:custGeom>
            <a:solidFill>
              <a:srgbClr val="4F81B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780000" y="4103999"/>
              <a:ext cx="4428000" cy="720000"/>
            </a:xfrm>
            <a:custGeom>
              <a:avLst/>
              <a:gdLst>
                <a:gd name="connsiteX0" fmla="*/ 0 w 3846136"/>
                <a:gd name="connsiteY0" fmla="*/ 537328 h 876693"/>
                <a:gd name="connsiteX1" fmla="*/ 3846136 w 3846136"/>
                <a:gd name="connsiteY1" fmla="*/ 876693 h 876693"/>
                <a:gd name="connsiteX2" fmla="*/ 2064470 w 3846136"/>
                <a:gd name="connsiteY2" fmla="*/ 94268 h 876693"/>
                <a:gd name="connsiteX3" fmla="*/ 952107 w 3846136"/>
                <a:gd name="connsiteY3" fmla="*/ 0 h 876693"/>
                <a:gd name="connsiteX4" fmla="*/ 0 w 3846136"/>
                <a:gd name="connsiteY4" fmla="*/ 537328 h 876693"/>
                <a:gd name="connsiteX0" fmla="*/ 0 w 4323038"/>
                <a:gd name="connsiteY0" fmla="*/ 537328 h 876693"/>
                <a:gd name="connsiteX1" fmla="*/ 3846136 w 4323038"/>
                <a:gd name="connsiteY1" fmla="*/ 876693 h 876693"/>
                <a:gd name="connsiteX2" fmla="*/ 4323038 w 4323038"/>
                <a:gd name="connsiteY2" fmla="*/ 277148 h 876693"/>
                <a:gd name="connsiteX3" fmla="*/ 952107 w 4323038"/>
                <a:gd name="connsiteY3" fmla="*/ 0 h 876693"/>
                <a:gd name="connsiteX4" fmla="*/ 0 w 4323038"/>
                <a:gd name="connsiteY4" fmla="*/ 537328 h 876693"/>
                <a:gd name="connsiteX0" fmla="*/ 0 w 4323038"/>
                <a:gd name="connsiteY0" fmla="*/ 372736 h 712101"/>
                <a:gd name="connsiteX1" fmla="*/ 3846136 w 4323038"/>
                <a:gd name="connsiteY1" fmla="*/ 712101 h 712101"/>
                <a:gd name="connsiteX2" fmla="*/ 4323038 w 4323038"/>
                <a:gd name="connsiteY2" fmla="*/ 112556 h 712101"/>
                <a:gd name="connsiteX3" fmla="*/ 2890635 w 4323038"/>
                <a:gd name="connsiteY3" fmla="*/ 0 h 712101"/>
                <a:gd name="connsiteX4" fmla="*/ 0 w 4323038"/>
                <a:gd name="connsiteY4" fmla="*/ 372736 h 71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3038" h="712101">
                  <a:moveTo>
                    <a:pt x="0" y="372736"/>
                  </a:moveTo>
                  <a:lnTo>
                    <a:pt x="3846136" y="712101"/>
                  </a:lnTo>
                  <a:lnTo>
                    <a:pt x="4323038" y="112556"/>
                  </a:lnTo>
                  <a:lnTo>
                    <a:pt x="2890635" y="0"/>
                  </a:lnTo>
                  <a:lnTo>
                    <a:pt x="0" y="372736"/>
                  </a:lnTo>
                  <a:close/>
                </a:path>
              </a:pathLst>
            </a:cu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204000" y="4482000"/>
              <a:ext cx="4534293" cy="763571"/>
            </a:xfrm>
            <a:custGeom>
              <a:avLst/>
              <a:gdLst>
                <a:gd name="connsiteX0" fmla="*/ 0 w 4534293"/>
                <a:gd name="connsiteY0" fmla="*/ 311084 h 763571"/>
                <a:gd name="connsiteX1" fmla="*/ 669303 w 4534293"/>
                <a:gd name="connsiteY1" fmla="*/ 0 h 763571"/>
                <a:gd name="connsiteX2" fmla="*/ 4534293 w 4534293"/>
                <a:gd name="connsiteY2" fmla="*/ 348792 h 763571"/>
                <a:gd name="connsiteX3" fmla="*/ 4213781 w 4534293"/>
                <a:gd name="connsiteY3" fmla="*/ 763571 h 763571"/>
                <a:gd name="connsiteX4" fmla="*/ 0 w 4534293"/>
                <a:gd name="connsiteY4" fmla="*/ 311084 h 763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293" h="763571">
                  <a:moveTo>
                    <a:pt x="0" y="311084"/>
                  </a:moveTo>
                  <a:lnTo>
                    <a:pt x="669303" y="0"/>
                  </a:lnTo>
                  <a:lnTo>
                    <a:pt x="4534293" y="348792"/>
                  </a:lnTo>
                  <a:lnTo>
                    <a:pt x="4213781" y="763571"/>
                  </a:lnTo>
                  <a:lnTo>
                    <a:pt x="0" y="311084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95688" y="3924000"/>
            <a:ext cx="7649151" cy="1397642"/>
            <a:chOff x="1995688" y="3924000"/>
            <a:chExt cx="7649151" cy="1397642"/>
          </a:xfrm>
        </p:grpSpPr>
        <p:sp>
          <p:nvSpPr>
            <p:cNvPr id="28" name="Line 4"/>
            <p:cNvSpPr>
              <a:spLocks noChangeShapeType="1"/>
            </p:cNvSpPr>
            <p:nvPr/>
          </p:nvSpPr>
          <p:spPr bwMode="auto">
            <a:xfrm flipV="1">
              <a:off x="2531417" y="3924000"/>
              <a:ext cx="2412455" cy="1197186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3" name="Line 4"/>
            <p:cNvSpPr>
              <a:spLocks noChangeShapeType="1"/>
            </p:cNvSpPr>
            <p:nvPr/>
          </p:nvSpPr>
          <p:spPr bwMode="auto">
            <a:xfrm flipH="1" flipV="1">
              <a:off x="4943872" y="3924000"/>
              <a:ext cx="4207524" cy="34372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120336" y="4077072"/>
              <a:ext cx="5245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b="1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</a:t>
              </a:r>
              <a:endParaRPr lang="sv-SE" sz="2000" b="1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995688" y="4921532"/>
              <a:ext cx="5218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b="1" i="1" baseline="-25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G</a:t>
              </a:r>
              <a:r>
                <a:rPr lang="en-US" sz="2000" b="1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</a:t>
              </a:r>
              <a:endParaRPr lang="sv-SE" sz="2000" b="1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8648097" y="4522593"/>
            <a:ext cx="616255" cy="398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7" name="Group 16"/>
          <p:cNvGrpSpPr/>
          <p:nvPr/>
        </p:nvGrpSpPr>
        <p:grpSpPr>
          <a:xfrm>
            <a:off x="839416" y="2204862"/>
            <a:ext cx="8651348" cy="6885138"/>
            <a:chOff x="839416" y="2204862"/>
            <a:chExt cx="8651348" cy="6885138"/>
          </a:xfrm>
        </p:grpSpPr>
        <p:grpSp>
          <p:nvGrpSpPr>
            <p:cNvPr id="11" name="Group 10"/>
            <p:cNvGrpSpPr/>
            <p:nvPr/>
          </p:nvGrpSpPr>
          <p:grpSpPr>
            <a:xfrm>
              <a:off x="4878000" y="2204862"/>
              <a:ext cx="4612764" cy="5832648"/>
              <a:chOff x="4878000" y="2204862"/>
              <a:chExt cx="4612764" cy="5832648"/>
            </a:xfrm>
          </p:grpSpPr>
          <p:sp>
            <p:nvSpPr>
              <p:cNvPr id="12" name="Arc 11"/>
              <p:cNvSpPr/>
              <p:nvPr/>
            </p:nvSpPr>
            <p:spPr>
              <a:xfrm rot="16200000">
                <a:off x="4356000" y="2902746"/>
                <a:ext cx="5832647" cy="4436881"/>
              </a:xfrm>
              <a:prstGeom prst="arc">
                <a:avLst>
                  <a:gd name="adj1" fmla="val 19591530"/>
                  <a:gd name="adj2" fmla="val 0"/>
                </a:avLst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" name="Line 4"/>
              <p:cNvSpPr>
                <a:spLocks noChangeShapeType="1"/>
              </p:cNvSpPr>
              <p:nvPr/>
            </p:nvSpPr>
            <p:spPr bwMode="auto">
              <a:xfrm flipV="1">
                <a:off x="4878000" y="2916000"/>
                <a:ext cx="936000" cy="10080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" name="Line 4"/>
              <p:cNvSpPr>
                <a:spLocks noChangeShapeType="1"/>
              </p:cNvSpPr>
              <p:nvPr/>
            </p:nvSpPr>
            <p:spPr bwMode="auto">
              <a:xfrm flipV="1">
                <a:off x="7273750" y="2204862"/>
                <a:ext cx="1054497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839416" y="5438051"/>
              <a:ext cx="3384000" cy="427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18000" bIns="28575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I</a:t>
              </a:r>
              <a:r>
                <a:rPr lang="en-US" sz="2000" i="1" baseline="-25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</a:t>
              </a:r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 vs V</a:t>
              </a:r>
              <a:r>
                <a:rPr lang="en-US" sz="2000" i="1" baseline="-25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</a:t>
              </a:r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: output characteristic</a:t>
              </a:r>
              <a:endPara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16" name="Left Arrow 15"/>
            <p:cNvSpPr/>
            <p:nvPr/>
          </p:nvSpPr>
          <p:spPr>
            <a:xfrm rot="7529998">
              <a:off x="3882201" y="5472393"/>
              <a:ext cx="1152128" cy="658827"/>
            </a:xfrm>
            <a:prstGeom prst="left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6312024" y="3330000"/>
              <a:ext cx="1800200" cy="108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" name="Arc 18"/>
            <p:cNvSpPr/>
            <p:nvPr/>
          </p:nvSpPr>
          <p:spPr>
            <a:xfrm rot="16200000">
              <a:off x="3438000" y="3870000"/>
              <a:ext cx="5760000" cy="4680000"/>
            </a:xfrm>
            <a:prstGeom prst="arc">
              <a:avLst>
                <a:gd name="adj1" fmla="val 19591530"/>
                <a:gd name="adj2" fmla="val 151282"/>
              </a:avLst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91928" y="512676"/>
            <a:ext cx="5492328" cy="4824536"/>
            <a:chOff x="6291928" y="512676"/>
            <a:chExt cx="5492328" cy="4824536"/>
          </a:xfrm>
        </p:grpSpPr>
        <p:grpSp>
          <p:nvGrpSpPr>
            <p:cNvPr id="20" name="Group 19"/>
            <p:cNvGrpSpPr/>
            <p:nvPr/>
          </p:nvGrpSpPr>
          <p:grpSpPr>
            <a:xfrm>
              <a:off x="6291928" y="512676"/>
              <a:ext cx="2036318" cy="4824536"/>
              <a:chOff x="6291928" y="512676"/>
              <a:chExt cx="2036318" cy="4824536"/>
            </a:xfrm>
          </p:grpSpPr>
          <p:sp>
            <p:nvSpPr>
              <p:cNvPr id="21" name="Arc 20"/>
              <p:cNvSpPr/>
              <p:nvPr/>
            </p:nvSpPr>
            <p:spPr>
              <a:xfrm rot="5400000">
                <a:off x="4768840" y="2035764"/>
                <a:ext cx="4824536" cy="1778359"/>
              </a:xfrm>
              <a:prstGeom prst="arc">
                <a:avLst>
                  <a:gd name="adj1" fmla="val 19357867"/>
                  <a:gd name="adj2" fmla="val 20696629"/>
                </a:avLst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2" name="Line 4"/>
              <p:cNvSpPr>
                <a:spLocks noChangeShapeType="1"/>
              </p:cNvSpPr>
              <p:nvPr/>
            </p:nvSpPr>
            <p:spPr bwMode="auto">
              <a:xfrm flipV="1">
                <a:off x="7968207" y="2172854"/>
                <a:ext cx="360039" cy="190421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3" name="Line 4"/>
              <p:cNvSpPr>
                <a:spLocks noChangeAspect="1" noChangeShapeType="1"/>
              </p:cNvSpPr>
              <p:nvPr/>
            </p:nvSpPr>
            <p:spPr bwMode="auto">
              <a:xfrm flipV="1">
                <a:off x="7392144" y="4797152"/>
                <a:ext cx="360966" cy="4680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8400256" y="2780928"/>
              <a:ext cx="3384000" cy="1288074"/>
              <a:chOff x="8400256" y="2780928"/>
              <a:chExt cx="3384000" cy="1288074"/>
            </a:xfrm>
          </p:grpSpPr>
          <p:sp>
            <p:nvSpPr>
              <p:cNvPr id="26" name="Left Arrow 25"/>
              <p:cNvSpPr/>
              <p:nvPr/>
            </p:nvSpPr>
            <p:spPr>
              <a:xfrm>
                <a:off x="9129074" y="2780928"/>
                <a:ext cx="1152128" cy="658827"/>
              </a:xfrm>
              <a:prstGeom prst="left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7" name="Text Box 5"/>
              <p:cNvSpPr txBox="1">
                <a:spLocks noChangeArrowheads="1"/>
              </p:cNvSpPr>
              <p:nvPr/>
            </p:nvSpPr>
            <p:spPr bwMode="auto">
              <a:xfrm>
                <a:off x="8400256" y="3641807"/>
                <a:ext cx="3384000" cy="427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57150" tIns="28575" rIns="18000" bIns="28575" numCol="1" anchor="t" anchorCtr="0" compatLnSpc="1">
                <a:prstTxWarp prst="textNoShape">
                  <a:avLst/>
                </a:prstTxWarp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I</a:t>
                </a:r>
                <a:r>
                  <a:rPr lang="en-US" sz="2000" i="1" baseline="-25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DS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 vs V</a:t>
                </a:r>
                <a:r>
                  <a:rPr lang="en-US" sz="2000" i="1" baseline="-25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GS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: transfer characteristic</a:t>
                </a:r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8148226" y="4721076"/>
              <a:ext cx="5218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b="1" i="1" baseline="-25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G</a:t>
              </a:r>
              <a:r>
                <a:rPr lang="en-US" sz="2000" b="1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</a:t>
              </a:r>
              <a:endParaRPr lang="sv-SE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50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September 2018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MOSFET as a switch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292" y="1600201"/>
            <a:ext cx="9659416" cy="175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000" dirty="0"/>
              <a:t>In the digital world, the MOSFET </a:t>
            </a:r>
            <a:r>
              <a:rPr lang="sv-SE" sz="3000" dirty="0" smtClean="0"/>
              <a:t>is a switch that is </a:t>
            </a:r>
            <a:r>
              <a:rPr lang="sv-SE" sz="3000" dirty="0"/>
              <a:t>either </a:t>
            </a:r>
            <a:r>
              <a:rPr lang="sv-SE" sz="3000" i="1" dirty="0">
                <a:solidFill>
                  <a:srgbClr val="FF0000"/>
                </a:solidFill>
              </a:rPr>
              <a:t>ON</a:t>
            </a:r>
            <a:r>
              <a:rPr lang="sv-SE" sz="3000" dirty="0"/>
              <a:t> with conductance </a:t>
            </a:r>
            <a:r>
              <a:rPr lang="sv-SE" sz="3000" i="1" dirty="0" smtClean="0"/>
              <a:t>G</a:t>
            </a:r>
            <a:r>
              <a:rPr lang="sv-SE" sz="3000" i="1" baseline="-25000" dirty="0" smtClean="0"/>
              <a:t>ON</a:t>
            </a:r>
            <a:r>
              <a:rPr lang="sv-SE" sz="3000" dirty="0" smtClean="0"/>
              <a:t>, or </a:t>
            </a:r>
            <a:r>
              <a:rPr lang="sv-SE" sz="3000" i="1" dirty="0">
                <a:solidFill>
                  <a:srgbClr val="FF0000"/>
                </a:solidFill>
              </a:rPr>
              <a:t>OFF</a:t>
            </a:r>
            <a:r>
              <a:rPr lang="sv-SE" sz="3000" dirty="0"/>
              <a:t> with </a:t>
            </a:r>
            <a:r>
              <a:rPr lang="sv-SE" sz="3000" dirty="0" smtClean="0"/>
              <a:t>zero conductance, </a:t>
            </a:r>
            <a:r>
              <a:rPr lang="sv-SE" sz="3000" i="1" dirty="0" smtClean="0"/>
              <a:t>G</a:t>
            </a:r>
            <a:r>
              <a:rPr lang="sv-SE" sz="3000" i="1" baseline="-25000" dirty="0" smtClean="0"/>
              <a:t>OFF</a:t>
            </a:r>
            <a:r>
              <a:rPr lang="sv-SE" sz="3000" dirty="0" smtClean="0"/>
              <a:t>=0</a:t>
            </a:r>
            <a:endParaRPr lang="sv-SE" sz="3000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2</a:t>
            </a:fld>
            <a:endParaRPr lang="sv-SE"/>
          </a:p>
        </p:txBody>
      </p:sp>
      <p:grpSp>
        <p:nvGrpSpPr>
          <p:cNvPr id="18" name="Group 17"/>
          <p:cNvGrpSpPr/>
          <p:nvPr/>
        </p:nvGrpSpPr>
        <p:grpSpPr>
          <a:xfrm>
            <a:off x="6676102" y="2780928"/>
            <a:ext cx="4286553" cy="1350824"/>
            <a:chOff x="7138039" y="2780928"/>
            <a:chExt cx="4286553" cy="1350824"/>
          </a:xfrm>
        </p:grpSpPr>
        <p:sp>
          <p:nvSpPr>
            <p:cNvPr id="28" name="Line 57"/>
            <p:cNvSpPr>
              <a:spLocks noChangeShapeType="1"/>
            </p:cNvSpPr>
            <p:nvPr/>
          </p:nvSpPr>
          <p:spPr bwMode="auto">
            <a:xfrm>
              <a:off x="7759994" y="3411938"/>
              <a:ext cx="3035081" cy="0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4" name="Rectangle 60"/>
            <p:cNvSpPr>
              <a:spLocks noChangeArrowheads="1"/>
            </p:cNvSpPr>
            <p:nvPr/>
          </p:nvSpPr>
          <p:spPr bwMode="auto">
            <a:xfrm>
              <a:off x="7138039" y="3243447"/>
              <a:ext cx="720000" cy="360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+mj-lt"/>
                </a:rPr>
                <a:t>source</a:t>
              </a:r>
              <a:endParaRPr lang="en-US" dirty="0">
                <a:latin typeface="+mj-lt"/>
              </a:endParaRPr>
            </a:p>
          </p:txBody>
        </p:sp>
        <p:sp>
          <p:nvSpPr>
            <p:cNvPr id="36" name="Rectangle 62"/>
            <p:cNvSpPr>
              <a:spLocks noChangeArrowheads="1"/>
            </p:cNvSpPr>
            <p:nvPr/>
          </p:nvSpPr>
          <p:spPr bwMode="auto">
            <a:xfrm>
              <a:off x="10903847" y="3243447"/>
              <a:ext cx="520745" cy="360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+mj-lt"/>
                </a:rPr>
                <a:t>drain</a:t>
              </a:r>
              <a:endParaRPr lang="en-US" dirty="0">
                <a:latin typeface="+mj-lt"/>
              </a:endParaRPr>
            </a:p>
          </p:txBody>
        </p:sp>
        <p:sp>
          <p:nvSpPr>
            <p:cNvPr id="39" name="Oval 65"/>
            <p:cNvSpPr>
              <a:spLocks noChangeAspect="1" noChangeArrowheads="1"/>
            </p:cNvSpPr>
            <p:nvPr/>
          </p:nvSpPr>
          <p:spPr bwMode="auto">
            <a:xfrm>
              <a:off x="8267035" y="3330475"/>
              <a:ext cx="164447" cy="16638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0" name="Oval 66"/>
            <p:cNvSpPr>
              <a:spLocks noChangeAspect="1" noChangeArrowheads="1"/>
            </p:cNvSpPr>
            <p:nvPr/>
          </p:nvSpPr>
          <p:spPr bwMode="auto">
            <a:xfrm>
              <a:off x="8911115" y="3330475"/>
              <a:ext cx="164447" cy="16638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542521" y="3221907"/>
              <a:ext cx="864096" cy="33884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1" name="Rectangle 62"/>
            <p:cNvSpPr>
              <a:spLocks noChangeArrowheads="1"/>
            </p:cNvSpPr>
            <p:nvPr/>
          </p:nvSpPr>
          <p:spPr bwMode="auto">
            <a:xfrm>
              <a:off x="8729539" y="2780928"/>
              <a:ext cx="520745" cy="717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FF0000"/>
                  </a:solidFill>
                  <a:latin typeface="+mj-lt"/>
                </a:rPr>
                <a:t>ON</a:t>
              </a:r>
            </a:p>
          </p:txBody>
        </p:sp>
        <p:sp>
          <p:nvSpPr>
            <p:cNvPr id="55" name="Rectangle 81"/>
            <p:cNvSpPr>
              <a:spLocks noChangeArrowheads="1"/>
            </p:cNvSpPr>
            <p:nvPr/>
          </p:nvSpPr>
          <p:spPr bwMode="auto">
            <a:xfrm>
              <a:off x="8181053" y="3846039"/>
              <a:ext cx="954130" cy="285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+mj-lt"/>
                </a:rPr>
                <a:t>S=1</a:t>
              </a:r>
              <a:endParaRPr lang="en-US" dirty="0">
                <a:latin typeface="+mj-lt"/>
              </a:endParaRPr>
            </a:p>
          </p:txBody>
        </p:sp>
        <p:sp>
          <p:nvSpPr>
            <p:cNvPr id="56" name="Line 58"/>
            <p:cNvSpPr>
              <a:spLocks noChangeShapeType="1"/>
            </p:cNvSpPr>
            <p:nvPr/>
          </p:nvSpPr>
          <p:spPr bwMode="auto">
            <a:xfrm flipV="1">
              <a:off x="8655954" y="3245437"/>
              <a:ext cx="2164" cy="633665"/>
            </a:xfrm>
            <a:prstGeom prst="line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709110" y="2843644"/>
              <a:ext cx="530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i="1" dirty="0"/>
                <a:t>G</a:t>
              </a:r>
              <a:r>
                <a:rPr lang="sv-SE" i="1" baseline="-25000" dirty="0"/>
                <a:t>ON</a:t>
              </a:r>
              <a:endParaRPr lang="sv-SE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49687" y="2564904"/>
            <a:ext cx="4048437" cy="2018742"/>
            <a:chOff x="2845313" y="2634394"/>
            <a:chExt cx="4048437" cy="20187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300" y="2634394"/>
              <a:ext cx="3981450" cy="1981200"/>
            </a:xfrm>
            <a:prstGeom prst="rect">
              <a:avLst/>
            </a:prstGeom>
          </p:spPr>
        </p:pic>
        <p:sp>
          <p:nvSpPr>
            <p:cNvPr id="47" name="Rectangle 59"/>
            <p:cNvSpPr>
              <a:spLocks noChangeArrowheads="1"/>
            </p:cNvSpPr>
            <p:nvPr/>
          </p:nvSpPr>
          <p:spPr bwMode="auto">
            <a:xfrm>
              <a:off x="2855640" y="3084312"/>
              <a:ext cx="652195" cy="2339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dirty="0" smtClean="0">
                  <a:solidFill>
                    <a:srgbClr val="000000"/>
                  </a:solidFill>
                  <a:latin typeface="+mj-lt"/>
                </a:rPr>
                <a:t>source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52" name="Rectangle 59"/>
            <p:cNvSpPr>
              <a:spLocks noChangeArrowheads="1"/>
            </p:cNvSpPr>
            <p:nvPr/>
          </p:nvSpPr>
          <p:spPr bwMode="auto">
            <a:xfrm>
              <a:off x="3507835" y="2640638"/>
              <a:ext cx="652195" cy="2205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dirty="0" smtClean="0">
                  <a:solidFill>
                    <a:srgbClr val="000000"/>
                  </a:solidFill>
                  <a:latin typeface="+mj-lt"/>
                </a:rPr>
                <a:t>gate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48" name="Rectangle 59"/>
            <p:cNvSpPr>
              <a:spLocks noChangeArrowheads="1"/>
            </p:cNvSpPr>
            <p:nvPr/>
          </p:nvSpPr>
          <p:spPr bwMode="auto">
            <a:xfrm>
              <a:off x="4962134" y="3084312"/>
              <a:ext cx="652195" cy="2339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+mj-lt"/>
                </a:rPr>
                <a:t>s</a:t>
              </a:r>
              <a:r>
                <a:rPr lang="en-US" sz="1100" dirty="0" smtClean="0">
                  <a:solidFill>
                    <a:srgbClr val="000000"/>
                  </a:solidFill>
                  <a:latin typeface="+mj-lt"/>
                </a:rPr>
                <a:t>ource 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53" name="Rectangle 59"/>
            <p:cNvSpPr>
              <a:spLocks noChangeArrowheads="1"/>
            </p:cNvSpPr>
            <p:nvPr/>
          </p:nvSpPr>
          <p:spPr bwMode="auto">
            <a:xfrm>
              <a:off x="5660880" y="2640638"/>
              <a:ext cx="652195" cy="2205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dirty="0" smtClean="0">
                  <a:solidFill>
                    <a:srgbClr val="000000"/>
                  </a:solidFill>
                  <a:latin typeface="+mj-lt"/>
                </a:rPr>
                <a:t>gate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32" name="Rectangle 59"/>
            <p:cNvSpPr>
              <a:spLocks noChangeArrowheads="1"/>
            </p:cNvSpPr>
            <p:nvPr/>
          </p:nvSpPr>
          <p:spPr bwMode="auto">
            <a:xfrm>
              <a:off x="4092352" y="4353131"/>
              <a:ext cx="652195" cy="3000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dirty="0" smtClean="0">
                  <a:solidFill>
                    <a:srgbClr val="000000"/>
                  </a:solidFill>
                  <a:latin typeface="+mj-lt"/>
                </a:rPr>
                <a:t>drain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44" name="Rectangle 59"/>
            <p:cNvSpPr>
              <a:spLocks noChangeArrowheads="1"/>
            </p:cNvSpPr>
            <p:nvPr/>
          </p:nvSpPr>
          <p:spPr bwMode="auto">
            <a:xfrm>
              <a:off x="6198846" y="4353131"/>
              <a:ext cx="652195" cy="3000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dirty="0" smtClean="0">
                  <a:solidFill>
                    <a:srgbClr val="000000"/>
                  </a:solidFill>
                  <a:latin typeface="+mj-lt"/>
                </a:rPr>
                <a:t>drain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45313" y="2636912"/>
              <a:ext cx="2036877" cy="1941698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68" name="Rectangle 59"/>
          <p:cNvSpPr>
            <a:spLocks noChangeArrowheads="1"/>
          </p:cNvSpPr>
          <p:nvPr/>
        </p:nvSpPr>
        <p:spPr bwMode="auto">
          <a:xfrm>
            <a:off x="5198943" y="4584854"/>
            <a:ext cx="652195" cy="2205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1100" dirty="0" smtClean="0">
                <a:solidFill>
                  <a:srgbClr val="000000"/>
                </a:solidFill>
                <a:latin typeface="+mj-lt"/>
              </a:rPr>
              <a:t>gate</a:t>
            </a:r>
            <a:endParaRPr lang="en-US" sz="1100" dirty="0"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08374" y="4444921"/>
            <a:ext cx="4149775" cy="2056681"/>
            <a:chOff x="2855640" y="4540671"/>
            <a:chExt cx="4149775" cy="2056681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300" y="4578610"/>
              <a:ext cx="3981450" cy="1981200"/>
            </a:xfrm>
            <a:prstGeom prst="rect">
              <a:avLst/>
            </a:prstGeom>
          </p:spPr>
        </p:pic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2855640" y="5028528"/>
              <a:ext cx="652195" cy="2339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dirty="0" smtClean="0">
                  <a:solidFill>
                    <a:srgbClr val="000000"/>
                  </a:solidFill>
                  <a:latin typeface="+mj-lt"/>
                </a:rPr>
                <a:t>source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66" name="Rectangle 59"/>
            <p:cNvSpPr>
              <a:spLocks noChangeArrowheads="1"/>
            </p:cNvSpPr>
            <p:nvPr/>
          </p:nvSpPr>
          <p:spPr bwMode="auto">
            <a:xfrm>
              <a:off x="3507835" y="4584854"/>
              <a:ext cx="652195" cy="2205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dirty="0" smtClean="0">
                  <a:solidFill>
                    <a:srgbClr val="000000"/>
                  </a:solidFill>
                  <a:latin typeface="+mj-lt"/>
                </a:rPr>
                <a:t>gate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69" name="Rectangle 59"/>
            <p:cNvSpPr>
              <a:spLocks noChangeArrowheads="1"/>
            </p:cNvSpPr>
            <p:nvPr/>
          </p:nvSpPr>
          <p:spPr bwMode="auto">
            <a:xfrm>
              <a:off x="4092352" y="6297347"/>
              <a:ext cx="652195" cy="3000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dirty="0" smtClean="0">
                  <a:solidFill>
                    <a:srgbClr val="000000"/>
                  </a:solidFill>
                  <a:latin typeface="+mj-lt"/>
                </a:rPr>
                <a:t>drain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968538" y="4540671"/>
              <a:ext cx="2036877" cy="1906678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224000" y="3017412"/>
            <a:ext cx="2676525" cy="3147892"/>
            <a:chOff x="282654" y="3670555"/>
            <a:chExt cx="2676525" cy="3147892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41520" y="3670555"/>
              <a:ext cx="2066925" cy="2219325"/>
            </a:xfrm>
            <a:prstGeom prst="rect">
              <a:avLst/>
            </a:prstGeom>
          </p:spPr>
        </p:pic>
        <p:sp>
          <p:nvSpPr>
            <p:cNvPr id="73" name="Rectangle 59"/>
            <p:cNvSpPr>
              <a:spLocks noChangeArrowheads="1"/>
            </p:cNvSpPr>
            <p:nvPr/>
          </p:nvSpPr>
          <p:spPr bwMode="auto">
            <a:xfrm>
              <a:off x="1991544" y="4312930"/>
              <a:ext cx="652195" cy="300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dirty="0" smtClean="0">
                  <a:latin typeface="+mj-lt"/>
                </a:rPr>
                <a:t>source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11424" y="4680166"/>
              <a:ext cx="1303836" cy="480639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1908000" y="4662000"/>
              <a:ext cx="144000" cy="457200"/>
            </a:xfrm>
            <a:custGeom>
              <a:avLst/>
              <a:gdLst>
                <a:gd name="connsiteX0" fmla="*/ 0 w 182880"/>
                <a:gd name="connsiteY0" fmla="*/ 0 h 457200"/>
                <a:gd name="connsiteX1" fmla="*/ 182880 w 182880"/>
                <a:gd name="connsiteY1" fmla="*/ 9144 h 457200"/>
                <a:gd name="connsiteX2" fmla="*/ 82296 w 182880"/>
                <a:gd name="connsiteY2" fmla="*/ 457200 h 457200"/>
                <a:gd name="connsiteX3" fmla="*/ 27432 w 182880"/>
                <a:gd name="connsiteY3" fmla="*/ 448056 h 457200"/>
                <a:gd name="connsiteX4" fmla="*/ 0 w 182880"/>
                <a:gd name="connsiteY4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880" h="457200">
                  <a:moveTo>
                    <a:pt x="0" y="0"/>
                  </a:moveTo>
                  <a:lnTo>
                    <a:pt x="182880" y="9144"/>
                  </a:lnTo>
                  <a:lnTo>
                    <a:pt x="82296" y="457200"/>
                  </a:lnTo>
                  <a:lnTo>
                    <a:pt x="27432" y="4480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654" y="5113472"/>
              <a:ext cx="2676525" cy="1704975"/>
            </a:xfrm>
            <a:prstGeom prst="rect">
              <a:avLst/>
            </a:prstGeom>
          </p:spPr>
        </p:pic>
        <p:sp>
          <p:nvSpPr>
            <p:cNvPr id="77" name="Rectangle 59"/>
            <p:cNvSpPr>
              <a:spLocks noChangeArrowheads="1"/>
            </p:cNvSpPr>
            <p:nvPr/>
          </p:nvSpPr>
          <p:spPr bwMode="auto">
            <a:xfrm>
              <a:off x="1712707" y="6371869"/>
              <a:ext cx="652195" cy="300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dirty="0" smtClean="0">
                  <a:solidFill>
                    <a:srgbClr val="000000"/>
                  </a:solidFill>
                  <a:latin typeface="+mj-lt"/>
                </a:rPr>
                <a:t>drain</a:t>
              </a:r>
              <a:endParaRPr lang="en-US" sz="1100" dirty="0">
                <a:latin typeface="+mj-lt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1224000" y="2997312"/>
            <a:ext cx="2700000" cy="3240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8" name="Rectangle 77"/>
          <p:cNvSpPr/>
          <p:nvPr/>
        </p:nvSpPr>
        <p:spPr>
          <a:xfrm>
            <a:off x="4439816" y="2636912"/>
            <a:ext cx="1858308" cy="18521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Rectangle 78"/>
          <p:cNvSpPr/>
          <p:nvPr/>
        </p:nvSpPr>
        <p:spPr>
          <a:xfrm>
            <a:off x="4439816" y="4509120"/>
            <a:ext cx="1815599" cy="18424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0" name="Group 29"/>
          <p:cNvGrpSpPr/>
          <p:nvPr/>
        </p:nvGrpSpPr>
        <p:grpSpPr>
          <a:xfrm>
            <a:off x="6676102" y="4631783"/>
            <a:ext cx="4286553" cy="1605529"/>
            <a:chOff x="6676102" y="4631783"/>
            <a:chExt cx="4286553" cy="1605529"/>
          </a:xfrm>
        </p:grpSpPr>
        <p:sp>
          <p:nvSpPr>
            <p:cNvPr id="23" name="Line 4"/>
            <p:cNvSpPr>
              <a:spLocks noChangeShapeType="1"/>
            </p:cNvSpPr>
            <p:nvPr/>
          </p:nvSpPr>
          <p:spPr bwMode="auto">
            <a:xfrm flipV="1">
              <a:off x="7883895" y="4940029"/>
              <a:ext cx="565283" cy="334510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8524549" y="5274543"/>
              <a:ext cx="1808588" cy="0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1" name="Line 58"/>
            <p:cNvSpPr>
              <a:spLocks noChangeShapeType="1"/>
            </p:cNvSpPr>
            <p:nvPr/>
          </p:nvSpPr>
          <p:spPr bwMode="auto">
            <a:xfrm>
              <a:off x="7298057" y="5271074"/>
              <a:ext cx="507043" cy="0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3" name="Rectangle 59"/>
            <p:cNvSpPr>
              <a:spLocks noChangeArrowheads="1"/>
            </p:cNvSpPr>
            <p:nvPr/>
          </p:nvSpPr>
          <p:spPr bwMode="auto">
            <a:xfrm>
              <a:off x="6676102" y="5094302"/>
              <a:ext cx="720000" cy="360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+mj-lt"/>
                </a:rPr>
                <a:t>source</a:t>
              </a:r>
              <a:endParaRPr lang="en-US" dirty="0">
                <a:latin typeface="+mj-lt"/>
              </a:endParaRPr>
            </a:p>
          </p:txBody>
        </p:sp>
        <p:sp>
          <p:nvSpPr>
            <p:cNvPr id="35" name="Rectangle 61"/>
            <p:cNvSpPr>
              <a:spLocks noChangeArrowheads="1"/>
            </p:cNvSpPr>
            <p:nvPr/>
          </p:nvSpPr>
          <p:spPr bwMode="auto">
            <a:xfrm>
              <a:off x="10441910" y="5094301"/>
              <a:ext cx="520745" cy="360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+mj-lt"/>
                </a:rPr>
                <a:t>drain</a:t>
              </a:r>
              <a:endParaRPr lang="en-US" dirty="0">
                <a:latin typeface="+mj-lt"/>
              </a:endParaRPr>
            </a:p>
          </p:txBody>
        </p:sp>
        <p:sp>
          <p:nvSpPr>
            <p:cNvPr id="37" name="Oval 63"/>
            <p:cNvSpPr>
              <a:spLocks noChangeAspect="1" noChangeArrowheads="1"/>
            </p:cNvSpPr>
            <p:nvPr/>
          </p:nvSpPr>
          <p:spPr bwMode="auto">
            <a:xfrm>
              <a:off x="7801672" y="5189613"/>
              <a:ext cx="164447" cy="16638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38" name="Oval 64"/>
            <p:cNvSpPr>
              <a:spLocks noChangeAspect="1" noChangeArrowheads="1"/>
            </p:cNvSpPr>
            <p:nvPr/>
          </p:nvSpPr>
          <p:spPr bwMode="auto">
            <a:xfrm>
              <a:off x="8445752" y="5189613"/>
              <a:ext cx="164447" cy="16638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057138" y="5084945"/>
              <a:ext cx="864096" cy="33884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0" name="Rectangle 62"/>
            <p:cNvSpPr>
              <a:spLocks noChangeArrowheads="1"/>
            </p:cNvSpPr>
            <p:nvPr/>
          </p:nvSpPr>
          <p:spPr bwMode="auto">
            <a:xfrm>
              <a:off x="8298925" y="4631783"/>
              <a:ext cx="520745" cy="717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b="1" dirty="0">
                  <a:solidFill>
                    <a:srgbClr val="FF0000"/>
                  </a:solidFill>
                  <a:latin typeface="+mj-lt"/>
                </a:rPr>
                <a:t>OFF</a:t>
              </a:r>
            </a:p>
          </p:txBody>
        </p:sp>
        <p:sp>
          <p:nvSpPr>
            <p:cNvPr id="54" name="Line 58"/>
            <p:cNvSpPr>
              <a:spLocks noChangeShapeType="1"/>
            </p:cNvSpPr>
            <p:nvPr/>
          </p:nvSpPr>
          <p:spPr bwMode="auto">
            <a:xfrm flipV="1">
              <a:off x="8170988" y="5094302"/>
              <a:ext cx="2164" cy="633665"/>
            </a:xfrm>
            <a:prstGeom prst="line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2" name="Rectangle 81"/>
            <p:cNvSpPr>
              <a:spLocks noChangeArrowheads="1"/>
            </p:cNvSpPr>
            <p:nvPr/>
          </p:nvSpPr>
          <p:spPr bwMode="auto">
            <a:xfrm>
              <a:off x="7696087" y="5694904"/>
              <a:ext cx="954130" cy="285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dirty="0">
                  <a:solidFill>
                    <a:srgbClr val="000000"/>
                  </a:solidFill>
                  <a:latin typeface="+mj-lt"/>
                </a:rPr>
                <a:t>S=0</a:t>
              </a:r>
              <a:endParaRPr lang="en-US" dirty="0"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223728" y="4694499"/>
              <a:ext cx="530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i="1" dirty="0"/>
                <a:t>G</a:t>
              </a:r>
              <a:r>
                <a:rPr lang="sv-SE" i="1" baseline="-25000" dirty="0"/>
                <a:t>ON</a:t>
              </a:r>
              <a:endParaRPr lang="sv-SE" dirty="0"/>
            </a:p>
          </p:txBody>
        </p:sp>
        <p:sp>
          <p:nvSpPr>
            <p:cNvPr id="82" name="Line 4"/>
            <p:cNvSpPr>
              <a:spLocks noChangeShapeType="1"/>
            </p:cNvSpPr>
            <p:nvPr/>
          </p:nvSpPr>
          <p:spPr bwMode="auto">
            <a:xfrm flipH="1" flipV="1">
              <a:off x="7608168" y="5274543"/>
              <a:ext cx="0" cy="793346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83" name="Line 57"/>
            <p:cNvSpPr>
              <a:spLocks noChangeShapeType="1"/>
            </p:cNvSpPr>
            <p:nvPr/>
          </p:nvSpPr>
          <p:spPr bwMode="auto">
            <a:xfrm>
              <a:off x="7608169" y="6067889"/>
              <a:ext cx="2520000" cy="0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8688288" y="5508021"/>
              <a:ext cx="864096" cy="729291"/>
              <a:chOff x="9209538" y="5508021"/>
              <a:chExt cx="864096" cy="729291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9209538" y="5898467"/>
                <a:ext cx="864096" cy="33884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9355289" y="5508021"/>
                <a:ext cx="5725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sv-SE" i="1" dirty="0" smtClean="0"/>
                  <a:t>G</a:t>
                </a:r>
                <a:r>
                  <a:rPr lang="sv-SE" i="1" baseline="-25000" dirty="0" smtClean="0"/>
                  <a:t>OFF</a:t>
                </a:r>
                <a:endParaRPr lang="sv-SE" dirty="0"/>
              </a:p>
            </p:txBody>
          </p:sp>
        </p:grpSp>
        <p:sp>
          <p:nvSpPr>
            <p:cNvPr id="84" name="Line 4"/>
            <p:cNvSpPr>
              <a:spLocks noChangeShapeType="1"/>
            </p:cNvSpPr>
            <p:nvPr/>
          </p:nvSpPr>
          <p:spPr bwMode="auto">
            <a:xfrm flipH="1" flipV="1">
              <a:off x="10128169" y="5274543"/>
              <a:ext cx="0" cy="793346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MCC092 - The MOSFET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057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78" grpId="0" animBg="1"/>
      <p:bldP spid="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MOSFET regions </a:t>
            </a:r>
            <a:r>
              <a:rPr lang="sv-SE" dirty="0" err="1" smtClean="0"/>
              <a:t>of</a:t>
            </a:r>
            <a:r>
              <a:rPr lang="sv-SE" dirty="0" smtClean="0"/>
              <a:t> operation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20</a:t>
            </a:fld>
            <a:endParaRPr lang="sv-SE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07368" y="1600201"/>
            <a:ext cx="9227368" cy="4525963"/>
          </a:xfrm>
        </p:spPr>
        <p:txBody>
          <a:bodyPr>
            <a:normAutofit/>
          </a:bodyPr>
          <a:lstStyle/>
          <a:p>
            <a:r>
              <a:rPr lang="sv-SE" sz="2800" dirty="0"/>
              <a:t>Why </a:t>
            </a:r>
            <a:r>
              <a:rPr lang="sv-SE" sz="2800" dirty="0" err="1"/>
              <a:t>are</a:t>
            </a:r>
            <a:r>
              <a:rPr lang="sv-SE" sz="2800" dirty="0"/>
              <a:t> </a:t>
            </a:r>
            <a:r>
              <a:rPr lang="sv-SE" sz="2800" dirty="0" err="1" smtClean="0"/>
              <a:t>colored</a:t>
            </a:r>
            <a:r>
              <a:rPr lang="sv-SE" sz="2800" dirty="0" smtClean="0"/>
              <a:t> MOSFET </a:t>
            </a:r>
            <a:r>
              <a:rPr lang="sv-SE" sz="2800" dirty="0"/>
              <a:t>regions of operation important?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07368" y="2142771"/>
            <a:ext cx="5256584" cy="248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dirty="0" smtClean="0"/>
              <a:t>Because they visualize the formula to use for estimating the drain durrent</a:t>
            </a:r>
            <a:endParaRPr lang="sv-SE" sz="2800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946319"/>
              </p:ext>
            </p:extLst>
          </p:nvPr>
        </p:nvGraphicFramePr>
        <p:xfrm>
          <a:off x="923876" y="4941888"/>
          <a:ext cx="1262063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6" name="Equation" r:id="rId3" imgW="761760" imgH="368280" progId="Equation.DSMT4">
                  <p:embed/>
                </p:oleObj>
              </mc:Choice>
              <mc:Fallback>
                <p:oleObj name="Equation" r:id="rId3" imgW="761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876" y="4941888"/>
                        <a:ext cx="1262063" cy="614362"/>
                      </a:xfrm>
                      <a:prstGeom prst="rect">
                        <a:avLst/>
                      </a:prstGeom>
                      <a:solidFill>
                        <a:srgbClr val="54F927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520679"/>
              </p:ext>
            </p:extLst>
          </p:nvPr>
        </p:nvGraphicFramePr>
        <p:xfrm>
          <a:off x="923876" y="4213225"/>
          <a:ext cx="4164012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7" name="Equation" r:id="rId5" imgW="2514600" imgH="444240" progId="Equation.DSMT4">
                  <p:embed/>
                </p:oleObj>
              </mc:Choice>
              <mc:Fallback>
                <p:oleObj name="Equation" r:id="rId5" imgW="2514600" imgH="4442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876" y="4213225"/>
                        <a:ext cx="4164012" cy="741363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701973"/>
              </p:ext>
            </p:extLst>
          </p:nvPr>
        </p:nvGraphicFramePr>
        <p:xfrm>
          <a:off x="923876" y="3810942"/>
          <a:ext cx="1070614" cy="410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8" name="Equation" r:id="rId7" imgW="533160" imgH="203040" progId="Equation.DSMT4">
                  <p:embed/>
                </p:oleObj>
              </mc:Choice>
              <mc:Fallback>
                <p:oleObj name="Equation" r:id="rId7" imgW="53316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876" y="3810942"/>
                        <a:ext cx="1070614" cy="41014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966472" y="2204864"/>
            <a:ext cx="3513904" cy="3149486"/>
            <a:chOff x="5966472" y="2204864"/>
            <a:chExt cx="3513904" cy="3149486"/>
          </a:xfrm>
        </p:grpSpPr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6600296" y="2217413"/>
              <a:ext cx="2880000" cy="2880000"/>
            </a:xfrm>
            <a:prstGeom prst="rect">
              <a:avLst/>
            </a:prstGeom>
            <a:solidFill>
              <a:srgbClr val="66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7320376" y="2217413"/>
              <a:ext cx="2160000" cy="2880000"/>
            </a:xfrm>
            <a:custGeom>
              <a:avLst/>
              <a:gdLst/>
              <a:ahLst/>
              <a:cxnLst>
                <a:cxn ang="0">
                  <a:pos x="0" y="2619"/>
                </a:cxn>
                <a:cxn ang="0">
                  <a:pos x="0" y="0"/>
                </a:cxn>
                <a:cxn ang="0">
                  <a:pos x="2713" y="0"/>
                </a:cxn>
                <a:cxn ang="0">
                  <a:pos x="2706" y="541"/>
                </a:cxn>
                <a:cxn ang="0">
                  <a:pos x="0" y="2619"/>
                </a:cxn>
              </a:cxnLst>
              <a:rect l="0" t="0" r="r" b="b"/>
              <a:pathLst>
                <a:path w="2713" h="2619">
                  <a:moveTo>
                    <a:pt x="0" y="2619"/>
                  </a:moveTo>
                  <a:lnTo>
                    <a:pt x="0" y="0"/>
                  </a:lnTo>
                  <a:lnTo>
                    <a:pt x="2713" y="0"/>
                  </a:lnTo>
                  <a:lnTo>
                    <a:pt x="2706" y="541"/>
                  </a:lnTo>
                  <a:lnTo>
                    <a:pt x="0" y="2619"/>
                  </a:lnTo>
                  <a:close/>
                </a:path>
              </a:pathLst>
            </a:custGeom>
            <a:solidFill>
              <a:srgbClr val="54F9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6591399" y="2204864"/>
              <a:ext cx="720000" cy="2880000"/>
            </a:xfrm>
            <a:prstGeom prst="rect">
              <a:avLst/>
            </a:prstGeom>
            <a:solidFill>
              <a:srgbClr val="FF0000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7487192" y="2454574"/>
              <a:ext cx="1809233" cy="1214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21600" tIns="28575" rIns="2160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SATURATION REGION</a:t>
              </a:r>
              <a:endParaRPr lang="en-US" sz="1600" dirty="0">
                <a:latin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 rot="16200000">
              <a:off x="5761599" y="3187081"/>
              <a:ext cx="2558754" cy="83797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OFF REGION</a:t>
              </a:r>
              <a:endParaRPr lang="en-US" sz="1600">
                <a:latin typeface="Arial" pitchFamily="34" charset="0"/>
              </a:endParaRPr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6895123" y="5050491"/>
              <a:ext cx="2240784" cy="303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CONTROL VOLTAGE VGS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 rot="16200000">
              <a:off x="5214289" y="3293104"/>
              <a:ext cx="2342337" cy="83797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OUTPUT VOLTAGE VDS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8008304" y="4308153"/>
              <a:ext cx="1471992" cy="324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LINEAR REGION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6576914" y="4584330"/>
              <a:ext cx="728977" cy="64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R</a:t>
              </a:r>
              <a:r>
                <a:rPr lang="en-US" sz="1600" baseline="-30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OFF</a:t>
              </a: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=∞</a:t>
              </a:r>
              <a:endParaRPr lang="en-US" sz="1600" dirty="0">
                <a:latin typeface="Arial" pitchFamily="34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7534932"/>
                </p:ext>
              </p:extLst>
            </p:nvPr>
          </p:nvGraphicFramePr>
          <p:xfrm>
            <a:off x="7501422" y="2759363"/>
            <a:ext cx="1242878" cy="604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029" name="Equation" r:id="rId9" imgW="761760" imgH="368280" progId="Equation.DSMT4">
                    <p:embed/>
                  </p:oleObj>
                </mc:Choice>
                <mc:Fallback>
                  <p:oleObj name="Equation" r:id="rId9" imgW="761760" imgH="368280" progId="Equation.DSMT4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1422" y="2759363"/>
                          <a:ext cx="1242878" cy="604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5968849"/>
                </p:ext>
              </p:extLst>
            </p:nvPr>
          </p:nvGraphicFramePr>
          <p:xfrm>
            <a:off x="8250238" y="4654550"/>
            <a:ext cx="925512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030" name="Equation" r:id="rId11" imgW="672840" imgH="203040" progId="Equation.DSMT4">
                    <p:embed/>
                  </p:oleObj>
                </mc:Choice>
                <mc:Fallback>
                  <p:oleObj name="Equation" r:id="rId11" imgW="672840" imgH="20304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0238" y="4654550"/>
                          <a:ext cx="925512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8593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5292000" y="396000"/>
            <a:ext cx="3513904" cy="3149486"/>
            <a:chOff x="5966472" y="2204864"/>
            <a:chExt cx="3513904" cy="3149486"/>
          </a:xfrm>
        </p:grpSpPr>
        <p:sp>
          <p:nvSpPr>
            <p:cNvPr id="50" name="Rectangle 22"/>
            <p:cNvSpPr>
              <a:spLocks noChangeArrowheads="1"/>
            </p:cNvSpPr>
            <p:nvPr/>
          </p:nvSpPr>
          <p:spPr bwMode="auto">
            <a:xfrm>
              <a:off x="6600296" y="2217413"/>
              <a:ext cx="2880000" cy="2880000"/>
            </a:xfrm>
            <a:prstGeom prst="rect">
              <a:avLst/>
            </a:prstGeom>
            <a:solidFill>
              <a:srgbClr val="66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7320376" y="2217413"/>
              <a:ext cx="2160000" cy="2880000"/>
            </a:xfrm>
            <a:custGeom>
              <a:avLst/>
              <a:gdLst/>
              <a:ahLst/>
              <a:cxnLst>
                <a:cxn ang="0">
                  <a:pos x="0" y="2619"/>
                </a:cxn>
                <a:cxn ang="0">
                  <a:pos x="0" y="0"/>
                </a:cxn>
                <a:cxn ang="0">
                  <a:pos x="2713" y="0"/>
                </a:cxn>
                <a:cxn ang="0">
                  <a:pos x="2706" y="541"/>
                </a:cxn>
                <a:cxn ang="0">
                  <a:pos x="0" y="2619"/>
                </a:cxn>
              </a:cxnLst>
              <a:rect l="0" t="0" r="r" b="b"/>
              <a:pathLst>
                <a:path w="2713" h="2619">
                  <a:moveTo>
                    <a:pt x="0" y="2619"/>
                  </a:moveTo>
                  <a:lnTo>
                    <a:pt x="0" y="0"/>
                  </a:lnTo>
                  <a:lnTo>
                    <a:pt x="2713" y="0"/>
                  </a:lnTo>
                  <a:lnTo>
                    <a:pt x="2706" y="541"/>
                  </a:lnTo>
                  <a:lnTo>
                    <a:pt x="0" y="2619"/>
                  </a:lnTo>
                  <a:close/>
                </a:path>
              </a:pathLst>
            </a:custGeom>
            <a:solidFill>
              <a:srgbClr val="54F9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2" name="Rectangle 20"/>
            <p:cNvSpPr>
              <a:spLocks noChangeArrowheads="1"/>
            </p:cNvSpPr>
            <p:nvPr/>
          </p:nvSpPr>
          <p:spPr bwMode="auto">
            <a:xfrm>
              <a:off x="6591399" y="2204864"/>
              <a:ext cx="720000" cy="2880000"/>
            </a:xfrm>
            <a:prstGeom prst="rect">
              <a:avLst/>
            </a:prstGeom>
            <a:solidFill>
              <a:srgbClr val="FF0000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7487192" y="2454574"/>
              <a:ext cx="1809233" cy="1214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21600" tIns="28575" rIns="2160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SATURATION REGION</a:t>
              </a:r>
              <a:endParaRPr lang="en-US" sz="1600" dirty="0">
                <a:latin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55" name="Rectangle 17"/>
            <p:cNvSpPr>
              <a:spLocks noChangeArrowheads="1"/>
            </p:cNvSpPr>
            <p:nvPr/>
          </p:nvSpPr>
          <p:spPr bwMode="auto">
            <a:xfrm rot="16200000">
              <a:off x="5761599" y="3187081"/>
              <a:ext cx="2558754" cy="83797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OFF REGION</a:t>
              </a:r>
              <a:endParaRPr lang="en-US" sz="1600">
                <a:latin typeface="Arial" pitchFamily="34" charset="0"/>
              </a:endParaRPr>
            </a:p>
          </p:txBody>
        </p:sp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6895123" y="5050491"/>
              <a:ext cx="2240784" cy="303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CONTROL VOLTAGE VGS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57" name="Rectangle 15"/>
            <p:cNvSpPr>
              <a:spLocks noChangeArrowheads="1"/>
            </p:cNvSpPr>
            <p:nvPr/>
          </p:nvSpPr>
          <p:spPr bwMode="auto">
            <a:xfrm rot="16200000">
              <a:off x="5214289" y="3293104"/>
              <a:ext cx="2342337" cy="83797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OUTPUT VOLTAGE VDS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58" name="Text Box 28"/>
            <p:cNvSpPr txBox="1">
              <a:spLocks noChangeArrowheads="1"/>
            </p:cNvSpPr>
            <p:nvPr/>
          </p:nvSpPr>
          <p:spPr bwMode="auto">
            <a:xfrm>
              <a:off x="8008304" y="4308153"/>
              <a:ext cx="1471992" cy="324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LINEAR REGION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59" name="Text Box 28"/>
            <p:cNvSpPr txBox="1">
              <a:spLocks noChangeArrowheads="1"/>
            </p:cNvSpPr>
            <p:nvPr/>
          </p:nvSpPr>
          <p:spPr bwMode="auto">
            <a:xfrm>
              <a:off x="6607504" y="4584330"/>
              <a:ext cx="883048" cy="64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28575" rIns="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R</a:t>
              </a:r>
              <a:r>
                <a:rPr lang="en-US" sz="1600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OFF,N</a:t>
              </a: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=</a:t>
              </a: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∞</a:t>
              </a:r>
              <a:endParaRPr lang="en-US" sz="1600" dirty="0">
                <a:latin typeface="Arial" pitchFamily="34" charset="0"/>
              </a:endParaRPr>
            </a:p>
          </p:txBody>
        </p:sp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8263050"/>
                </p:ext>
              </p:extLst>
            </p:nvPr>
          </p:nvGraphicFramePr>
          <p:xfrm>
            <a:off x="7607085" y="2780414"/>
            <a:ext cx="1049337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98" name="Equation" r:id="rId3" imgW="901440" imgH="368280" progId="Equation.DSMT4">
                    <p:embed/>
                  </p:oleObj>
                </mc:Choice>
                <mc:Fallback>
                  <p:oleObj name="Equation" r:id="rId3" imgW="90144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07085" y="2780414"/>
                          <a:ext cx="1049337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6304388"/>
                </p:ext>
              </p:extLst>
            </p:nvPr>
          </p:nvGraphicFramePr>
          <p:xfrm>
            <a:off x="8156360" y="4645727"/>
            <a:ext cx="1117600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99" name="Equation" r:id="rId5" imgW="812520" imgH="215640" progId="Equation.DSMT4">
                    <p:embed/>
                  </p:oleObj>
                </mc:Choice>
                <mc:Fallback>
                  <p:oleObj name="Equation" r:id="rId5" imgW="8125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6360" y="4645727"/>
                          <a:ext cx="1117600" cy="29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21</a:t>
            </a:fld>
            <a:endParaRPr lang="sv-SE"/>
          </a:p>
        </p:txBody>
      </p:sp>
      <p:sp>
        <p:nvSpPr>
          <p:cNvPr id="46" name="Line 12"/>
          <p:cNvSpPr>
            <a:spLocks noChangeAspect="1" noChangeShapeType="1"/>
          </p:cNvSpPr>
          <p:nvPr/>
        </p:nvSpPr>
        <p:spPr bwMode="auto">
          <a:xfrm flipH="1" flipV="1">
            <a:off x="5915979" y="116632"/>
            <a:ext cx="0" cy="6336703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 flipV="1">
            <a:off x="2387588" y="3285756"/>
            <a:ext cx="741682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8976320" y="1584957"/>
            <a:ext cx="2304256" cy="38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" tIns="28575" rIns="21600" bIns="28575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" pitchFamily="34" charset="0"/>
              </a:rPr>
              <a:t>N-channel MOSFET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983432" y="4533336"/>
            <a:ext cx="2304256" cy="38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" tIns="28575" rIns="21600" bIns="28575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pitchFamily="34" charset="0"/>
              </a:rPr>
              <a:t>P</a:t>
            </a:r>
            <a:r>
              <a:rPr lang="en-US" sz="1600" dirty="0" smtClean="0">
                <a:latin typeface="Arial" pitchFamily="34" charset="0"/>
              </a:rPr>
              <a:t>-channel MOSFET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9811612" y="3167746"/>
            <a:ext cx="577239" cy="30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VGS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5374745" y="85498"/>
            <a:ext cx="577239" cy="30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VDS</a:t>
            </a:r>
            <a:endParaRPr lang="en-US" sz="1600" dirty="0">
              <a:latin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50147" y="3015817"/>
            <a:ext cx="3513905" cy="3149486"/>
            <a:chOff x="3050147" y="3015817"/>
            <a:chExt cx="3513905" cy="3149486"/>
          </a:xfrm>
        </p:grpSpPr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 rot="10800000">
              <a:off x="3050227" y="3272754"/>
              <a:ext cx="2880000" cy="2880000"/>
            </a:xfrm>
            <a:prstGeom prst="rect">
              <a:avLst/>
            </a:prstGeom>
            <a:solidFill>
              <a:srgbClr val="66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 rot="10800000">
              <a:off x="3050147" y="3272754"/>
              <a:ext cx="2160000" cy="2880000"/>
            </a:xfrm>
            <a:custGeom>
              <a:avLst/>
              <a:gdLst/>
              <a:ahLst/>
              <a:cxnLst>
                <a:cxn ang="0">
                  <a:pos x="0" y="2619"/>
                </a:cxn>
                <a:cxn ang="0">
                  <a:pos x="0" y="0"/>
                </a:cxn>
                <a:cxn ang="0">
                  <a:pos x="2713" y="0"/>
                </a:cxn>
                <a:cxn ang="0">
                  <a:pos x="2706" y="541"/>
                </a:cxn>
                <a:cxn ang="0">
                  <a:pos x="0" y="2619"/>
                </a:cxn>
              </a:cxnLst>
              <a:rect l="0" t="0" r="r" b="b"/>
              <a:pathLst>
                <a:path w="2713" h="2619">
                  <a:moveTo>
                    <a:pt x="0" y="2619"/>
                  </a:moveTo>
                  <a:lnTo>
                    <a:pt x="0" y="0"/>
                  </a:lnTo>
                  <a:lnTo>
                    <a:pt x="2713" y="0"/>
                  </a:lnTo>
                  <a:lnTo>
                    <a:pt x="2706" y="541"/>
                  </a:lnTo>
                  <a:lnTo>
                    <a:pt x="0" y="2619"/>
                  </a:lnTo>
                  <a:close/>
                </a:path>
              </a:pathLst>
            </a:custGeom>
            <a:solidFill>
              <a:srgbClr val="54F9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 rot="10800000">
              <a:off x="5219124" y="3285303"/>
              <a:ext cx="720000" cy="2880000"/>
            </a:xfrm>
            <a:prstGeom prst="rect">
              <a:avLst/>
            </a:prstGeom>
            <a:solidFill>
              <a:srgbClr val="FF0000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8" name="Text Box 19"/>
            <p:cNvSpPr txBox="1">
              <a:spLocks noChangeArrowheads="1"/>
            </p:cNvSpPr>
            <p:nvPr/>
          </p:nvSpPr>
          <p:spPr bwMode="auto">
            <a:xfrm>
              <a:off x="3234098" y="5589240"/>
              <a:ext cx="1809233" cy="383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21600" tIns="28575" rIns="2160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SATURATION REGION</a:t>
              </a:r>
              <a:endParaRPr lang="en-US" sz="1600" dirty="0">
                <a:latin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39" name="Rectangle 17"/>
            <p:cNvSpPr>
              <a:spLocks noChangeArrowheads="1"/>
            </p:cNvSpPr>
            <p:nvPr/>
          </p:nvSpPr>
          <p:spPr bwMode="auto">
            <a:xfrm rot="5400000">
              <a:off x="4210170" y="4345114"/>
              <a:ext cx="2558754" cy="83797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OFF REGION</a:t>
              </a:r>
              <a:endParaRPr lang="en-US" sz="1600">
                <a:latin typeface="Arial" pitchFamily="34" charset="0"/>
              </a:endParaRPr>
            </a:p>
          </p:txBody>
        </p:sp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3394616" y="3015817"/>
              <a:ext cx="2240784" cy="303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CONTROL VOLTAGE VGS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 rot="5400000">
              <a:off x="4973897" y="4239091"/>
              <a:ext cx="2342337" cy="83797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OUTPUT VOLTAGE VDS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3162896" y="3428434"/>
              <a:ext cx="1471992" cy="64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LINEAR REGION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5224632" y="3428434"/>
              <a:ext cx="728977" cy="64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28575" rIns="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R</a:t>
              </a:r>
              <a:r>
                <a:rPr lang="en-US" sz="1600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OFF,P</a:t>
              </a: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=</a:t>
              </a: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∞</a:t>
              </a:r>
              <a:endParaRPr lang="en-US" sz="1600" dirty="0">
                <a:latin typeface="Arial" pitchFamily="34" charset="0"/>
              </a:endParaRPr>
            </a:p>
          </p:txBody>
        </p:sp>
        <p:graphicFrame>
          <p:nvGraphicFramePr>
            <p:cNvPr id="64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030311"/>
                </p:ext>
              </p:extLst>
            </p:nvPr>
          </p:nvGraphicFramePr>
          <p:xfrm>
            <a:off x="3162896" y="3789040"/>
            <a:ext cx="1204912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700" name="Equation" r:id="rId7" imgW="876240" imgH="215640" progId="Equation.DSMT4">
                    <p:embed/>
                  </p:oleObj>
                </mc:Choice>
                <mc:Fallback>
                  <p:oleObj name="Equation" r:id="rId7" imgW="87624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2896" y="3789040"/>
                          <a:ext cx="1204912" cy="29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2584881"/>
                </p:ext>
              </p:extLst>
            </p:nvPr>
          </p:nvGraphicFramePr>
          <p:xfrm>
            <a:off x="3880496" y="5085432"/>
            <a:ext cx="1138238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701" name="Equation" r:id="rId9" imgW="977760" imgH="368280" progId="Equation.DSMT4">
                    <p:embed/>
                  </p:oleObj>
                </mc:Choice>
                <mc:Fallback>
                  <p:oleObj name="Equation" r:id="rId9" imgW="97776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0496" y="5085432"/>
                          <a:ext cx="1138238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1353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22</a:t>
            </a:fld>
            <a:endParaRPr lang="sv-SE"/>
          </a:p>
        </p:txBody>
      </p:sp>
      <p:sp>
        <p:nvSpPr>
          <p:cNvPr id="46" name="Line 12"/>
          <p:cNvSpPr>
            <a:spLocks noChangeAspect="1" noChangeShapeType="1"/>
          </p:cNvSpPr>
          <p:nvPr/>
        </p:nvSpPr>
        <p:spPr bwMode="auto">
          <a:xfrm flipH="1" flipV="1">
            <a:off x="5915979" y="943328"/>
            <a:ext cx="0" cy="4461246"/>
          </a:xfrm>
          <a:prstGeom prst="line">
            <a:avLst/>
          </a:prstGeom>
          <a:noFill/>
          <a:ln w="28575">
            <a:solidFill>
              <a:srgbClr val="000000"/>
            </a:solidFill>
            <a:prstDash val="solid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 flipV="1">
            <a:off x="3143672" y="3285756"/>
            <a:ext cx="59046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8976320" y="1584957"/>
            <a:ext cx="2304256" cy="38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" tIns="28575" rIns="21600" bIns="28575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Arial" pitchFamily="34" charset="0"/>
              </a:rPr>
              <a:t>N-channel MOSFET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983432" y="4533336"/>
            <a:ext cx="2304256" cy="38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" tIns="28575" rIns="21600" bIns="28575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pitchFamily="34" charset="0"/>
              </a:rPr>
              <a:t>P</a:t>
            </a:r>
            <a:r>
              <a:rPr lang="en-US" sz="1600" dirty="0" smtClean="0">
                <a:latin typeface="Arial" pitchFamily="34" charset="0"/>
              </a:rPr>
              <a:t>-channel MOSFET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9120336" y="3167746"/>
            <a:ext cx="577239" cy="36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en-US" sz="2000" b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5374745" y="836712"/>
            <a:ext cx="577239" cy="36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b="1" baseline="-25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endParaRPr lang="en-US" sz="2000" dirty="0">
              <a:latin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15979" y="943329"/>
            <a:ext cx="2696615" cy="2342427"/>
            <a:chOff x="5915979" y="836712"/>
            <a:chExt cx="2696615" cy="2342427"/>
          </a:xfrm>
        </p:grpSpPr>
        <p:sp>
          <p:nvSpPr>
            <p:cNvPr id="48" name="Line 4"/>
            <p:cNvSpPr>
              <a:spLocks noChangeShapeType="1"/>
            </p:cNvSpPr>
            <p:nvPr/>
          </p:nvSpPr>
          <p:spPr bwMode="auto">
            <a:xfrm flipV="1">
              <a:off x="5915979" y="1252756"/>
              <a:ext cx="697238" cy="191605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0" name="Line 4"/>
            <p:cNvSpPr>
              <a:spLocks noChangeShapeType="1"/>
            </p:cNvSpPr>
            <p:nvPr/>
          </p:nvSpPr>
          <p:spPr bwMode="auto">
            <a:xfrm flipV="1">
              <a:off x="6606000" y="1252757"/>
              <a:ext cx="199957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915979" y="2428555"/>
              <a:ext cx="2696615" cy="750584"/>
              <a:chOff x="3886861" y="3452670"/>
              <a:chExt cx="2696615" cy="750584"/>
            </a:xfrm>
          </p:grpSpPr>
          <p:sp>
            <p:nvSpPr>
              <p:cNvPr id="52" name="Line 4"/>
              <p:cNvSpPr>
                <a:spLocks noChangeAspect="1" noChangeShapeType="1"/>
              </p:cNvSpPr>
              <p:nvPr/>
            </p:nvSpPr>
            <p:spPr bwMode="auto">
              <a:xfrm flipV="1">
                <a:off x="3886861" y="3452670"/>
                <a:ext cx="612000" cy="75058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5" name="Line 4"/>
              <p:cNvSpPr>
                <a:spLocks noChangeShapeType="1"/>
              </p:cNvSpPr>
              <p:nvPr/>
            </p:nvSpPr>
            <p:spPr bwMode="auto">
              <a:xfrm flipV="1">
                <a:off x="4498862" y="3452670"/>
                <a:ext cx="208461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247376" y="836712"/>
              <a:ext cx="1152880" cy="785377"/>
              <a:chOff x="5735960" y="1860827"/>
              <a:chExt cx="1152880" cy="785377"/>
            </a:xfrm>
          </p:grpSpPr>
          <p:sp>
            <p:nvSpPr>
              <p:cNvPr id="58" name="Text Box 5"/>
              <p:cNvSpPr txBox="1">
                <a:spLocks noChangeArrowheads="1"/>
              </p:cNvSpPr>
              <p:nvPr/>
            </p:nvSpPr>
            <p:spPr bwMode="auto">
              <a:xfrm>
                <a:off x="6033190" y="1860827"/>
                <a:ext cx="558420" cy="416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I</a:t>
                </a:r>
                <a:r>
                  <a:rPr lang="en-US" sz="2000" i="1" baseline="-25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DSAT</a:t>
                </a:r>
                <a:endParaRPr lang="en-US" sz="2000" dirty="0">
                  <a:latin typeface="Arial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735960" y="2276872"/>
                <a:ext cx="1152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saturation</a:t>
                </a:r>
                <a:endParaRPr lang="sv-SE" dirty="0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 rot="10800000">
            <a:off x="3219364" y="3285756"/>
            <a:ext cx="2696615" cy="1926383"/>
            <a:chOff x="5915979" y="1252756"/>
            <a:chExt cx="2696615" cy="1926383"/>
          </a:xfrm>
        </p:grpSpPr>
        <p:sp>
          <p:nvSpPr>
            <p:cNvPr id="61" name="Line 4"/>
            <p:cNvSpPr>
              <a:spLocks noChangeShapeType="1"/>
            </p:cNvSpPr>
            <p:nvPr/>
          </p:nvSpPr>
          <p:spPr bwMode="auto">
            <a:xfrm flipV="1">
              <a:off x="5915979" y="1252756"/>
              <a:ext cx="697238" cy="191605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64" name="Line 4"/>
            <p:cNvSpPr>
              <a:spLocks noChangeShapeType="1"/>
            </p:cNvSpPr>
            <p:nvPr/>
          </p:nvSpPr>
          <p:spPr bwMode="auto">
            <a:xfrm flipV="1">
              <a:off x="6606000" y="1252757"/>
              <a:ext cx="199957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5915979" y="2428555"/>
              <a:ext cx="2696615" cy="750584"/>
              <a:chOff x="3886861" y="3452670"/>
              <a:chExt cx="2696615" cy="750584"/>
            </a:xfrm>
          </p:grpSpPr>
          <p:sp>
            <p:nvSpPr>
              <p:cNvPr id="69" name="Line 4"/>
              <p:cNvSpPr>
                <a:spLocks noChangeAspect="1" noChangeShapeType="1"/>
              </p:cNvSpPr>
              <p:nvPr/>
            </p:nvSpPr>
            <p:spPr bwMode="auto">
              <a:xfrm flipV="1">
                <a:off x="3886861" y="3452670"/>
                <a:ext cx="612000" cy="75058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70" name="Line 4"/>
              <p:cNvSpPr>
                <a:spLocks noChangeShapeType="1"/>
              </p:cNvSpPr>
              <p:nvPr/>
            </p:nvSpPr>
            <p:spPr bwMode="auto">
              <a:xfrm flipV="1">
                <a:off x="4498862" y="3452670"/>
                <a:ext cx="208461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304370" y="4803863"/>
            <a:ext cx="1152880" cy="785377"/>
            <a:chOff x="7399776" y="1095729"/>
            <a:chExt cx="1152880" cy="785377"/>
          </a:xfrm>
        </p:grpSpPr>
        <p:sp>
          <p:nvSpPr>
            <p:cNvPr id="71" name="Text Box 5"/>
            <p:cNvSpPr txBox="1">
              <a:spLocks noChangeArrowheads="1"/>
            </p:cNvSpPr>
            <p:nvPr/>
          </p:nvSpPr>
          <p:spPr bwMode="auto">
            <a:xfrm>
              <a:off x="7697006" y="1095729"/>
              <a:ext cx="558420" cy="416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I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DSAT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399776" y="1511774"/>
              <a:ext cx="1152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saturation</a:t>
              </a:r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22225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23</a:t>
            </a:fld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sv-SE" dirty="0" smtClean="0"/>
              <a:t>Summary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sv-SE" dirty="0" smtClean="0"/>
              <a:t>In </a:t>
            </a:r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lecture</a:t>
            </a:r>
            <a:r>
              <a:rPr lang="sv-SE" dirty="0" smtClean="0"/>
              <a:t>, The MOSFET has </a:t>
            </a:r>
            <a:r>
              <a:rPr lang="sv-SE" dirty="0" err="1" smtClean="0"/>
              <a:t>been</a:t>
            </a:r>
            <a:r>
              <a:rPr lang="sv-SE" dirty="0" smtClean="0"/>
              <a:t> </a:t>
            </a:r>
            <a:r>
              <a:rPr lang="sv-SE" dirty="0" err="1" smtClean="0"/>
              <a:t>regarded</a:t>
            </a:r>
            <a:r>
              <a:rPr lang="sv-SE" dirty="0" smtClean="0"/>
              <a:t> as an </a:t>
            </a:r>
            <a:r>
              <a:rPr lang="sv-SE" dirty="0" err="1" smtClean="0"/>
              <a:t>electrically</a:t>
            </a:r>
            <a:r>
              <a:rPr lang="sv-SE" dirty="0" smtClean="0"/>
              <a:t> </a:t>
            </a:r>
            <a:r>
              <a:rPr lang="sv-SE" dirty="0" err="1" smtClean="0"/>
              <a:t>controlled</a:t>
            </a:r>
            <a:r>
              <a:rPr lang="sv-SE" dirty="0" smtClean="0"/>
              <a:t> ON/OFF switch.</a:t>
            </a:r>
          </a:p>
          <a:p>
            <a:r>
              <a:rPr lang="sv-SE" dirty="0"/>
              <a:t>I</a:t>
            </a:r>
            <a:r>
              <a:rPr lang="sv-SE" dirty="0" smtClean="0"/>
              <a:t>nput and output voltages are referred to source</a:t>
            </a:r>
          </a:p>
          <a:p>
            <a:pPr lvl="1"/>
            <a:r>
              <a:rPr lang="sv-SE" dirty="0" smtClean="0"/>
              <a:t>Current controlling gate voltage </a:t>
            </a:r>
            <a:r>
              <a:rPr lang="sv-SE" i="1" dirty="0" smtClean="0"/>
              <a:t>V</a:t>
            </a:r>
            <a:r>
              <a:rPr lang="sv-SE" i="1" baseline="-25000" dirty="0" smtClean="0"/>
              <a:t>GS</a:t>
            </a:r>
            <a:r>
              <a:rPr lang="sv-SE" dirty="0" smtClean="0"/>
              <a:t>.</a:t>
            </a:r>
          </a:p>
          <a:p>
            <a:pPr lvl="1"/>
            <a:r>
              <a:rPr lang="sv-SE" dirty="0" smtClean="0"/>
              <a:t>The output drain voltage </a:t>
            </a:r>
            <a:r>
              <a:rPr lang="sv-SE" i="1" dirty="0" smtClean="0"/>
              <a:t>V</a:t>
            </a:r>
            <a:r>
              <a:rPr lang="sv-SE" i="1" baseline="-25000" dirty="0" smtClean="0"/>
              <a:t>DS</a:t>
            </a:r>
            <a:r>
              <a:rPr lang="sv-SE" dirty="0" smtClean="0"/>
              <a:t>.</a:t>
            </a:r>
          </a:p>
          <a:p>
            <a:r>
              <a:rPr lang="sv-SE" dirty="0" smtClean="0"/>
              <a:t>The MOSFET current is a function of both voltages, </a:t>
            </a:r>
            <a:r>
              <a:rPr lang="sv-SE" i="1" dirty="0" smtClean="0"/>
              <a:t>V</a:t>
            </a:r>
            <a:r>
              <a:rPr lang="sv-SE" i="1" baseline="-25000" dirty="0" smtClean="0"/>
              <a:t>GS</a:t>
            </a:r>
            <a:r>
              <a:rPr lang="sv-SE" dirty="0" smtClean="0"/>
              <a:t> and </a:t>
            </a:r>
            <a:r>
              <a:rPr lang="sv-SE" i="1" dirty="0" smtClean="0"/>
              <a:t>V</a:t>
            </a:r>
            <a:r>
              <a:rPr lang="sv-SE" i="1" baseline="-25000" dirty="0" smtClean="0"/>
              <a:t>DS</a:t>
            </a:r>
            <a:r>
              <a:rPr lang="sv-SE" dirty="0" smtClean="0"/>
              <a:t>.</a:t>
            </a:r>
          </a:p>
          <a:p>
            <a:r>
              <a:rPr lang="sv-SE" dirty="0" smtClean="0"/>
              <a:t>When ON, the MOSFET behaves </a:t>
            </a:r>
          </a:p>
          <a:p>
            <a:pPr lvl="1"/>
            <a:r>
              <a:rPr lang="sv-SE" dirty="0" smtClean="0"/>
              <a:t>like a resistor </a:t>
            </a:r>
            <a:r>
              <a:rPr lang="sv-SE" i="1" dirty="0" smtClean="0"/>
              <a:t>R</a:t>
            </a:r>
            <a:r>
              <a:rPr lang="sv-SE" i="1" baseline="-25000" dirty="0" smtClean="0"/>
              <a:t>ON</a:t>
            </a:r>
            <a:r>
              <a:rPr lang="sv-SE" dirty="0" smtClean="0"/>
              <a:t> in its linear region, </a:t>
            </a:r>
          </a:p>
          <a:p>
            <a:pPr lvl="1"/>
            <a:r>
              <a:rPr lang="sv-SE" dirty="0" smtClean="0"/>
              <a:t>like a constant-current source </a:t>
            </a:r>
            <a:r>
              <a:rPr lang="sv-SE" i="1" dirty="0" smtClean="0"/>
              <a:t>I</a:t>
            </a:r>
            <a:r>
              <a:rPr lang="sv-SE" i="1" baseline="-25000" dirty="0" smtClean="0"/>
              <a:t>DSAT</a:t>
            </a:r>
            <a:r>
              <a:rPr lang="sv-SE" dirty="0"/>
              <a:t> </a:t>
            </a:r>
            <a:r>
              <a:rPr lang="sv-SE" dirty="0" smtClean="0"/>
              <a:t>in its saturation region.</a:t>
            </a:r>
          </a:p>
          <a:p>
            <a:r>
              <a:rPr lang="sv-SE" dirty="0"/>
              <a:t>First-order </a:t>
            </a:r>
            <a:r>
              <a:rPr lang="sv-SE" dirty="0" smtClean="0"/>
              <a:t>approximation yields a </a:t>
            </a:r>
            <a:r>
              <a:rPr lang="sv-SE" dirty="0"/>
              <a:t>square-law </a:t>
            </a:r>
            <a:r>
              <a:rPr lang="sv-SE" dirty="0" smtClean="0"/>
              <a:t>model </a:t>
            </a:r>
            <a:r>
              <a:rPr lang="sv-SE" dirty="0"/>
              <a:t>for </a:t>
            </a:r>
            <a:r>
              <a:rPr lang="sv-SE" i="1" dirty="0" smtClean="0"/>
              <a:t>I</a:t>
            </a:r>
            <a:r>
              <a:rPr lang="sv-SE" i="1" baseline="-25000" dirty="0" smtClean="0"/>
              <a:t>DSAT</a:t>
            </a:r>
            <a:r>
              <a:rPr lang="sv-SE" dirty="0" smtClean="0"/>
              <a:t>=f(</a:t>
            </a:r>
            <a:r>
              <a:rPr lang="sv-SE" i="1" dirty="0" smtClean="0"/>
              <a:t>V</a:t>
            </a:r>
            <a:r>
              <a:rPr lang="sv-SE" i="1" baseline="-25000" dirty="0" smtClean="0"/>
              <a:t>GT</a:t>
            </a:r>
            <a:r>
              <a:rPr lang="sv-SE" baseline="30000" dirty="0" smtClean="0"/>
              <a:t>2</a:t>
            </a:r>
            <a:r>
              <a:rPr lang="sv-SE" dirty="0" smtClean="0"/>
              <a:t>)</a:t>
            </a:r>
          </a:p>
          <a:p>
            <a:r>
              <a:rPr lang="sv-SE" dirty="0" smtClean="0"/>
              <a:t>When OFF, there is a subthreshold leakage current, </a:t>
            </a:r>
            <a:r>
              <a:rPr lang="sv-SE" i="1" dirty="0" smtClean="0"/>
              <a:t>I</a:t>
            </a:r>
            <a:r>
              <a:rPr lang="sv-SE" i="1" baseline="-25000" dirty="0" smtClean="0"/>
              <a:t>SUB</a:t>
            </a:r>
            <a:r>
              <a:rPr lang="sv-SE" dirty="0" smtClean="0"/>
              <a:t>.</a:t>
            </a:r>
          </a:p>
          <a:p>
            <a:r>
              <a:rPr lang="sv-SE" dirty="0" smtClean="0"/>
              <a:t>Very useful </a:t>
            </a:r>
            <a:r>
              <a:rPr lang="sv-SE" dirty="0"/>
              <a:t>to color code </a:t>
            </a:r>
            <a:r>
              <a:rPr lang="sv-SE" dirty="0" smtClean="0"/>
              <a:t>the three </a:t>
            </a:r>
            <a:r>
              <a:rPr lang="sv-SE" dirty="0"/>
              <a:t>regions of </a:t>
            </a:r>
            <a:r>
              <a:rPr lang="sv-SE" dirty="0" smtClean="0"/>
              <a:t>operation</a:t>
            </a:r>
          </a:p>
          <a:p>
            <a:pPr lvl="1"/>
            <a:r>
              <a:rPr lang="sv-SE" dirty="0" smtClean="0"/>
              <a:t>Red for OFF</a:t>
            </a:r>
          </a:p>
          <a:p>
            <a:pPr lvl="1"/>
            <a:r>
              <a:rPr lang="sv-SE" dirty="0" smtClean="0"/>
              <a:t>Green for ON and saturated (and blue for ON and linear operation)</a:t>
            </a:r>
          </a:p>
        </p:txBody>
      </p:sp>
    </p:spTree>
    <p:extLst>
      <p:ext uri="{BB962C8B-B14F-4D97-AF65-F5344CB8AC3E}">
        <p14:creationId xmlns:p14="http://schemas.microsoft.com/office/powerpoint/2010/main" val="347066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92000" y="1368000"/>
            <a:ext cx="1780525" cy="3477316"/>
            <a:chOff x="893354" y="2793092"/>
            <a:chExt cx="1780525" cy="3477316"/>
          </a:xfrm>
        </p:grpSpPr>
        <p:sp>
          <p:nvSpPr>
            <p:cNvPr id="160" name="Rectangle 9"/>
            <p:cNvSpPr>
              <a:spLocks noChangeArrowheads="1"/>
            </p:cNvSpPr>
            <p:nvPr/>
          </p:nvSpPr>
          <p:spPr bwMode="auto">
            <a:xfrm>
              <a:off x="893354" y="3729092"/>
              <a:ext cx="520525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61" name="Rectangle 9"/>
            <p:cNvSpPr>
              <a:spLocks noChangeArrowheads="1"/>
            </p:cNvSpPr>
            <p:nvPr/>
          </p:nvSpPr>
          <p:spPr bwMode="auto">
            <a:xfrm>
              <a:off x="1757354" y="2793092"/>
              <a:ext cx="520525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GD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62" name="Rectangle 9"/>
            <p:cNvSpPr>
              <a:spLocks noChangeArrowheads="1"/>
            </p:cNvSpPr>
            <p:nvPr/>
          </p:nvSpPr>
          <p:spPr bwMode="auto">
            <a:xfrm>
              <a:off x="2153354" y="5111492"/>
              <a:ext cx="520525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GD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63" name="Rectangle 9"/>
            <p:cNvSpPr>
              <a:spLocks noChangeArrowheads="1"/>
            </p:cNvSpPr>
            <p:nvPr/>
          </p:nvSpPr>
          <p:spPr bwMode="auto">
            <a:xfrm>
              <a:off x="983354" y="5839811"/>
              <a:ext cx="520525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GS</a:t>
              </a: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24</a:t>
            </a:fld>
            <a:endParaRPr lang="sv-SE"/>
          </a:p>
        </p:txBody>
      </p:sp>
      <p:sp>
        <p:nvSpPr>
          <p:cNvPr id="104" name="Title 1"/>
          <p:cNvSpPr txBox="1">
            <a:spLocks/>
          </p:cNvSpPr>
          <p:nvPr/>
        </p:nvSpPr>
        <p:spPr>
          <a:xfrm>
            <a:off x="1037692" y="274638"/>
            <a:ext cx="10116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Equivalent electrical two-port circuit model</a:t>
            </a:r>
            <a:endParaRPr lang="sv-SE" dirty="0"/>
          </a:p>
        </p:txBody>
      </p:sp>
      <p:grpSp>
        <p:nvGrpSpPr>
          <p:cNvPr id="43" name="Group 42"/>
          <p:cNvGrpSpPr/>
          <p:nvPr/>
        </p:nvGrpSpPr>
        <p:grpSpPr>
          <a:xfrm>
            <a:off x="684000" y="1764000"/>
            <a:ext cx="2652641" cy="1364372"/>
            <a:chOff x="5163718" y="2060848"/>
            <a:chExt cx="2652641" cy="1364372"/>
          </a:xfrm>
        </p:grpSpPr>
        <p:sp>
          <p:nvSpPr>
            <p:cNvPr id="44" name="Line 31"/>
            <p:cNvSpPr>
              <a:spLocks noChangeShapeType="1"/>
            </p:cNvSpPr>
            <p:nvPr/>
          </p:nvSpPr>
          <p:spPr bwMode="auto">
            <a:xfrm>
              <a:off x="5532930" y="2240848"/>
              <a:ext cx="5276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i="1"/>
            </a:p>
          </p:txBody>
        </p:sp>
        <p:sp>
          <p:nvSpPr>
            <p:cNvPr id="45" name="Rectangle 30"/>
            <p:cNvSpPr>
              <a:spLocks noChangeArrowheads="1"/>
            </p:cNvSpPr>
            <p:nvPr/>
          </p:nvSpPr>
          <p:spPr bwMode="auto">
            <a:xfrm>
              <a:off x="5163718" y="2060848"/>
              <a:ext cx="2969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GS</a:t>
              </a: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Rectangle 29"/>
            <p:cNvSpPr>
              <a:spLocks noChangeArrowheads="1"/>
            </p:cNvSpPr>
            <p:nvPr/>
          </p:nvSpPr>
          <p:spPr bwMode="auto">
            <a:xfrm>
              <a:off x="7519803" y="2060848"/>
              <a:ext cx="29655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DS</a:t>
              </a: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7519803" y="3148221"/>
              <a:ext cx="2711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1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SS</a:t>
              </a: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Line 31"/>
            <p:cNvSpPr>
              <a:spLocks noChangeShapeType="1"/>
            </p:cNvSpPr>
            <p:nvPr/>
          </p:nvSpPr>
          <p:spPr bwMode="auto">
            <a:xfrm flipV="1">
              <a:off x="5532931" y="3298799"/>
              <a:ext cx="191861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i="1"/>
            </a:p>
          </p:txBody>
        </p:sp>
        <p:sp>
          <p:nvSpPr>
            <p:cNvPr id="50" name="Line 35"/>
            <p:cNvSpPr>
              <a:spLocks noChangeShapeType="1"/>
            </p:cNvSpPr>
            <p:nvPr/>
          </p:nvSpPr>
          <p:spPr bwMode="auto">
            <a:xfrm flipV="1">
              <a:off x="6691737" y="2240848"/>
              <a:ext cx="7598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i="1"/>
            </a:p>
          </p:txBody>
        </p:sp>
        <p:sp>
          <p:nvSpPr>
            <p:cNvPr id="51" name="Line 43"/>
            <p:cNvSpPr>
              <a:spLocks noChangeShapeType="1"/>
            </p:cNvSpPr>
            <p:nvPr/>
          </p:nvSpPr>
          <p:spPr bwMode="auto">
            <a:xfrm flipH="1">
              <a:off x="6708068" y="2243437"/>
              <a:ext cx="0" cy="10553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i="1" dirty="0"/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5163718" y="3148221"/>
              <a:ext cx="2711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1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SS</a:t>
              </a: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600056" y="2538243"/>
              <a:ext cx="706677" cy="465750"/>
              <a:chOff x="6600056" y="2481865"/>
              <a:chExt cx="706677" cy="465750"/>
            </a:xfrm>
          </p:grpSpPr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6888088" y="2538242"/>
                <a:ext cx="418645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G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ON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600056" y="2481865"/>
                <a:ext cx="216024" cy="4657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105" name="Text Box 5"/>
          <p:cNvSpPr txBox="1">
            <a:spLocks noChangeArrowheads="1"/>
          </p:cNvSpPr>
          <p:nvPr/>
        </p:nvSpPr>
        <p:spPr bwMode="auto">
          <a:xfrm>
            <a:off x="742148" y="3142772"/>
            <a:ext cx="2536345" cy="45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18000" bIns="2857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Model for linear device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94000" y="3852000"/>
            <a:ext cx="2880000" cy="1872208"/>
            <a:chOff x="779757" y="3936836"/>
            <a:chExt cx="2880000" cy="1872208"/>
          </a:xfrm>
        </p:grpSpPr>
        <p:grpSp>
          <p:nvGrpSpPr>
            <p:cNvPr id="75" name="Group 74"/>
            <p:cNvGrpSpPr/>
            <p:nvPr/>
          </p:nvGrpSpPr>
          <p:grpSpPr>
            <a:xfrm>
              <a:off x="893437" y="3936836"/>
              <a:ext cx="2652641" cy="1364372"/>
              <a:chOff x="3307867" y="3717033"/>
              <a:chExt cx="2652641" cy="1364372"/>
            </a:xfrm>
          </p:grpSpPr>
          <p:sp>
            <p:nvSpPr>
              <p:cNvPr id="80" name="Line 31"/>
              <p:cNvSpPr>
                <a:spLocks noChangeShapeType="1"/>
              </p:cNvSpPr>
              <p:nvPr/>
            </p:nvSpPr>
            <p:spPr bwMode="auto">
              <a:xfrm>
                <a:off x="3677080" y="3897033"/>
                <a:ext cx="504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81" name="Rectangle 30"/>
              <p:cNvSpPr>
                <a:spLocks noChangeArrowheads="1"/>
              </p:cNvSpPr>
              <p:nvPr/>
            </p:nvSpPr>
            <p:spPr bwMode="auto">
              <a:xfrm>
                <a:off x="3307867" y="3717033"/>
                <a:ext cx="29694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GS</a:t>
                </a: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" name="Rectangle 29"/>
              <p:cNvSpPr>
                <a:spLocks noChangeArrowheads="1"/>
              </p:cNvSpPr>
              <p:nvPr/>
            </p:nvSpPr>
            <p:spPr bwMode="auto">
              <a:xfrm>
                <a:off x="5663952" y="3717033"/>
                <a:ext cx="29655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DS</a:t>
                </a: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3" name="Rectangle 27"/>
              <p:cNvSpPr>
                <a:spLocks noChangeArrowheads="1"/>
              </p:cNvSpPr>
              <p:nvPr/>
            </p:nvSpPr>
            <p:spPr bwMode="auto">
              <a:xfrm>
                <a:off x="5663952" y="4804406"/>
                <a:ext cx="2711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kumimoji="0" lang="en-US" b="0" i="1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SS</a:t>
                </a: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5" name="Line 31"/>
              <p:cNvSpPr>
                <a:spLocks noChangeShapeType="1"/>
              </p:cNvSpPr>
              <p:nvPr/>
            </p:nvSpPr>
            <p:spPr bwMode="auto">
              <a:xfrm flipV="1">
                <a:off x="3677080" y="4954984"/>
                <a:ext cx="191861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86" name="Line 35"/>
              <p:cNvSpPr>
                <a:spLocks noChangeShapeType="1"/>
              </p:cNvSpPr>
              <p:nvPr/>
            </p:nvSpPr>
            <p:spPr bwMode="auto">
              <a:xfrm flipV="1">
                <a:off x="4835886" y="3897033"/>
                <a:ext cx="75981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87" name="Line 43"/>
              <p:cNvSpPr>
                <a:spLocks noChangeShapeType="1"/>
              </p:cNvSpPr>
              <p:nvPr/>
            </p:nvSpPr>
            <p:spPr bwMode="auto">
              <a:xfrm flipH="1">
                <a:off x="4835886" y="3899622"/>
                <a:ext cx="0" cy="10553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 dirty="0"/>
              </a:p>
            </p:txBody>
          </p:sp>
          <p:sp>
            <p:nvSpPr>
              <p:cNvPr id="93" name="Oval 17"/>
              <p:cNvSpPr>
                <a:spLocks noChangeAspect="1" noChangeArrowheads="1"/>
              </p:cNvSpPr>
              <p:nvPr/>
            </p:nvSpPr>
            <p:spPr bwMode="auto">
              <a:xfrm>
                <a:off x="4583832" y="4163349"/>
                <a:ext cx="504107" cy="504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 dirty="0"/>
              </a:p>
            </p:txBody>
          </p:sp>
          <p:sp>
            <p:nvSpPr>
              <p:cNvPr id="94" name="Line 16"/>
              <p:cNvSpPr>
                <a:spLocks noChangeShapeType="1"/>
              </p:cNvSpPr>
              <p:nvPr/>
            </p:nvSpPr>
            <p:spPr bwMode="auto">
              <a:xfrm>
                <a:off x="4835885" y="4235349"/>
                <a:ext cx="0" cy="36000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96" name="Rectangle 27"/>
              <p:cNvSpPr>
                <a:spLocks noChangeArrowheads="1"/>
              </p:cNvSpPr>
              <p:nvPr/>
            </p:nvSpPr>
            <p:spPr bwMode="auto">
              <a:xfrm>
                <a:off x="3307867" y="4804406"/>
                <a:ext cx="2711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kumimoji="0" lang="en-US" b="0" i="1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SS</a:t>
                </a: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5177054" y="4250804"/>
                <a:ext cx="418645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DSAT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06" name="Text Box 5"/>
            <p:cNvSpPr txBox="1">
              <a:spLocks noChangeArrowheads="1"/>
            </p:cNvSpPr>
            <p:nvPr/>
          </p:nvSpPr>
          <p:spPr bwMode="auto">
            <a:xfrm>
              <a:off x="779757" y="5349131"/>
              <a:ext cx="2880000" cy="45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18000" bIns="28575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Model for saturated device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7848" y="2352374"/>
            <a:ext cx="6984776" cy="3092850"/>
            <a:chOff x="4727848" y="2195468"/>
            <a:chExt cx="6984776" cy="3092850"/>
          </a:xfrm>
        </p:grpSpPr>
        <p:sp>
          <p:nvSpPr>
            <p:cNvPr id="2" name="Right Arrow 1"/>
            <p:cNvSpPr/>
            <p:nvPr/>
          </p:nvSpPr>
          <p:spPr>
            <a:xfrm>
              <a:off x="4727848" y="2687334"/>
              <a:ext cx="1296144" cy="1808896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6522842" y="2195468"/>
              <a:ext cx="4955189" cy="2467064"/>
              <a:chOff x="5277481" y="2116880"/>
              <a:chExt cx="2436197" cy="1212921"/>
            </a:xfrm>
          </p:grpSpPr>
          <p:sp>
            <p:nvSpPr>
              <p:cNvPr id="111" name="Line 31"/>
              <p:cNvSpPr>
                <a:spLocks noChangeShapeType="1"/>
              </p:cNvSpPr>
              <p:nvPr/>
            </p:nvSpPr>
            <p:spPr bwMode="auto">
              <a:xfrm>
                <a:off x="5532931" y="2259963"/>
                <a:ext cx="612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i="1"/>
              </a:p>
            </p:txBody>
          </p:sp>
          <p:sp>
            <p:nvSpPr>
              <p:cNvPr id="112" name="Rectangle 30"/>
              <p:cNvSpPr>
                <a:spLocks noChangeArrowheads="1"/>
              </p:cNvSpPr>
              <p:nvPr/>
            </p:nvSpPr>
            <p:spPr bwMode="auto">
              <a:xfrm>
                <a:off x="5277481" y="2116880"/>
                <a:ext cx="193591" cy="181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sz="2400" i="1" baseline="-30000" dirty="0" smtClean="0">
                    <a:solidFill>
                      <a:srgbClr val="000000"/>
                    </a:solidFill>
                    <a:ea typeface="Calibri" pitchFamily="34" charset="0"/>
                    <a:cs typeface="Geneva" pitchFamily="34" charset="0"/>
                  </a:rPr>
                  <a:t>GS</a:t>
                </a:r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13" name="Rectangle 29"/>
              <p:cNvSpPr>
                <a:spLocks noChangeArrowheads="1"/>
              </p:cNvSpPr>
              <p:nvPr/>
            </p:nvSpPr>
            <p:spPr bwMode="auto">
              <a:xfrm>
                <a:off x="7519803" y="2116880"/>
                <a:ext cx="193875" cy="181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sz="2400" i="1" baseline="-30000" dirty="0" smtClean="0">
                    <a:solidFill>
                      <a:srgbClr val="000000"/>
                    </a:solidFill>
                    <a:ea typeface="Calibri" pitchFamily="34" charset="0"/>
                    <a:cs typeface="Geneva" pitchFamily="34" charset="0"/>
                  </a:rPr>
                  <a:t>DS</a:t>
                </a:r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14" name="Rectangle 27"/>
              <p:cNvSpPr>
                <a:spLocks noChangeArrowheads="1"/>
              </p:cNvSpPr>
              <p:nvPr/>
            </p:nvSpPr>
            <p:spPr bwMode="auto">
              <a:xfrm>
                <a:off x="7519803" y="3148221"/>
                <a:ext cx="176442" cy="181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kumimoji="0" lang="en-US" sz="2400" b="0" i="1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Calibri" pitchFamily="34" charset="0"/>
                    <a:cs typeface="Geneva" pitchFamily="34" charset="0"/>
                  </a:rPr>
                  <a:t>SS</a:t>
                </a:r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grpSp>
            <p:nvGrpSpPr>
              <p:cNvPr id="115" name="Group 114"/>
              <p:cNvGrpSpPr/>
              <p:nvPr/>
            </p:nvGrpSpPr>
            <p:grpSpPr>
              <a:xfrm>
                <a:off x="5625599" y="2259963"/>
                <a:ext cx="686425" cy="1030984"/>
                <a:chOff x="4185327" y="3916148"/>
                <a:chExt cx="686425" cy="1030984"/>
              </a:xfrm>
            </p:grpSpPr>
            <p:sp>
              <p:nvSpPr>
                <p:cNvPr id="126" name="Rectangle 9"/>
                <p:cNvSpPr>
                  <a:spLocks noChangeArrowheads="1"/>
                </p:cNvSpPr>
                <p:nvPr/>
              </p:nvSpPr>
              <p:spPr bwMode="auto">
                <a:xfrm>
                  <a:off x="4185327" y="4308670"/>
                  <a:ext cx="376509" cy="4305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US" sz="24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ea typeface="Calibri" pitchFamily="34" charset="0"/>
                      <a:cs typeface="Geneva" pitchFamily="34" charset="0"/>
                    </a:rPr>
                    <a:t>C</a:t>
                  </a:r>
                  <a:r>
                    <a:rPr lang="en-US" sz="2400" i="1" baseline="-30000" dirty="0" smtClean="0">
                      <a:solidFill>
                        <a:srgbClr val="000000"/>
                      </a:solidFill>
                      <a:ea typeface="Calibri" pitchFamily="34" charset="0"/>
                      <a:cs typeface="Geneva" pitchFamily="34" charset="0"/>
                    </a:rPr>
                    <a:t>G</a:t>
                  </a:r>
                  <a:endParaRPr lang="en-US" sz="2400" i="1" dirty="0"/>
                </a:p>
              </p:txBody>
            </p:sp>
            <p:grpSp>
              <p:nvGrpSpPr>
                <p:cNvPr id="127" name="Group 126"/>
                <p:cNvGrpSpPr/>
                <p:nvPr/>
              </p:nvGrpSpPr>
              <p:grpSpPr>
                <a:xfrm>
                  <a:off x="4401115" y="4375049"/>
                  <a:ext cx="470637" cy="106188"/>
                  <a:chOff x="2587866" y="2752835"/>
                  <a:chExt cx="644161" cy="80737"/>
                </a:xfrm>
              </p:grpSpPr>
              <p:sp>
                <p:nvSpPr>
                  <p:cNvPr id="131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87866" y="2752835"/>
                    <a:ext cx="64416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i="1"/>
                  </a:p>
                </p:txBody>
              </p:sp>
              <p:sp>
                <p:nvSpPr>
                  <p:cNvPr id="133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87866" y="2833572"/>
                    <a:ext cx="64416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i="1"/>
                  </a:p>
                </p:txBody>
              </p:sp>
            </p:grpSp>
            <p:sp>
              <p:nvSpPr>
                <p:cNvPr id="128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4636105" y="3916148"/>
                  <a:ext cx="0" cy="4601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i="1"/>
                </a:p>
              </p:txBody>
            </p:sp>
            <p:sp>
              <p:nvSpPr>
                <p:cNvPr id="129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4636101" y="4486952"/>
                  <a:ext cx="0" cy="46018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i="1"/>
                </a:p>
              </p:txBody>
            </p:sp>
          </p:grpSp>
          <p:sp>
            <p:nvSpPr>
              <p:cNvPr id="116" name="Line 31"/>
              <p:cNvSpPr>
                <a:spLocks noChangeShapeType="1"/>
              </p:cNvSpPr>
              <p:nvPr/>
            </p:nvSpPr>
            <p:spPr bwMode="auto">
              <a:xfrm flipV="1">
                <a:off x="5532931" y="3288675"/>
                <a:ext cx="1918619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i="1"/>
              </a:p>
            </p:txBody>
          </p:sp>
          <p:sp>
            <p:nvSpPr>
              <p:cNvPr id="117" name="Line 35"/>
              <p:cNvSpPr>
                <a:spLocks noChangeShapeType="1"/>
              </p:cNvSpPr>
              <p:nvPr/>
            </p:nvSpPr>
            <p:spPr bwMode="auto">
              <a:xfrm flipV="1">
                <a:off x="6625332" y="2259963"/>
                <a:ext cx="82621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i="1"/>
              </a:p>
            </p:txBody>
          </p:sp>
          <p:sp>
            <p:nvSpPr>
              <p:cNvPr id="118" name="Line 43"/>
              <p:cNvSpPr>
                <a:spLocks noChangeShapeType="1"/>
              </p:cNvSpPr>
              <p:nvPr/>
            </p:nvSpPr>
            <p:spPr bwMode="auto">
              <a:xfrm flipH="1">
                <a:off x="6691737" y="2259963"/>
                <a:ext cx="0" cy="1026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i="1" dirty="0"/>
              </a:p>
            </p:txBody>
          </p:sp>
          <p:sp>
            <p:nvSpPr>
              <p:cNvPr id="120" name="Rectangle 27"/>
              <p:cNvSpPr>
                <a:spLocks noChangeArrowheads="1"/>
              </p:cNvSpPr>
              <p:nvPr/>
            </p:nvSpPr>
            <p:spPr bwMode="auto">
              <a:xfrm>
                <a:off x="5277481" y="3148221"/>
                <a:ext cx="176442" cy="181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kumimoji="0" lang="en-US" sz="2400" b="0" i="1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Calibri" pitchFamily="34" charset="0"/>
                    <a:cs typeface="Geneva" pitchFamily="34" charset="0"/>
                  </a:rPr>
                  <a:t>SS</a:t>
                </a:r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grpSp>
            <p:nvGrpSpPr>
              <p:cNvPr id="121" name="Group 120"/>
              <p:cNvGrpSpPr/>
              <p:nvPr/>
            </p:nvGrpSpPr>
            <p:grpSpPr>
              <a:xfrm>
                <a:off x="6600056" y="2538243"/>
                <a:ext cx="706677" cy="467238"/>
                <a:chOff x="6600056" y="2481865"/>
                <a:chExt cx="706677" cy="467238"/>
              </a:xfrm>
            </p:grpSpPr>
            <p:sp>
              <p:nvSpPr>
                <p:cNvPr id="122" name="Rectangle 9"/>
                <p:cNvSpPr>
                  <a:spLocks noChangeArrowheads="1"/>
                </p:cNvSpPr>
                <p:nvPr/>
              </p:nvSpPr>
              <p:spPr bwMode="auto">
                <a:xfrm>
                  <a:off x="6888088" y="2596107"/>
                  <a:ext cx="418645" cy="352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400" i="1" dirty="0" err="1" smtClean="0">
                      <a:solidFill>
                        <a:srgbClr val="000000"/>
                      </a:solidFill>
                      <a:ea typeface="Calibri" pitchFamily="34" charset="0"/>
                      <a:cs typeface="Geneva" pitchFamily="34" charset="0"/>
                    </a:rPr>
                    <a:t>R</a:t>
                  </a:r>
                  <a:r>
                    <a:rPr lang="en-US" sz="2400" i="1" baseline="-30000" dirty="0" err="1" smtClean="0">
                      <a:solidFill>
                        <a:srgbClr val="000000"/>
                      </a:solidFill>
                      <a:ea typeface="Calibri" pitchFamily="34" charset="0"/>
                      <a:cs typeface="Geneva" pitchFamily="34" charset="0"/>
                    </a:rPr>
                    <a:t>eff</a:t>
                  </a:r>
                  <a:endParaRPr lang="en-US" sz="2400" i="1" dirty="0"/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6600056" y="2481865"/>
                  <a:ext cx="216024" cy="46575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 sz="2400"/>
                </a:p>
              </p:txBody>
            </p:sp>
          </p:grpSp>
        </p:grpSp>
        <p:sp>
          <p:nvSpPr>
            <p:cNvPr id="110" name="Text Box 5"/>
            <p:cNvSpPr txBox="1">
              <a:spLocks noChangeArrowheads="1"/>
            </p:cNvSpPr>
            <p:nvPr/>
          </p:nvSpPr>
          <p:spPr bwMode="auto">
            <a:xfrm>
              <a:off x="6312024" y="4820590"/>
              <a:ext cx="5400600" cy="46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18000" bIns="28575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“Average” model during switching of device output</a:t>
              </a:r>
            </a:p>
          </p:txBody>
        </p:sp>
      </p:grpSp>
      <p:sp>
        <p:nvSpPr>
          <p:cNvPr id="136" name="Text Box 5"/>
          <p:cNvSpPr txBox="1">
            <a:spLocks noChangeArrowheads="1"/>
          </p:cNvSpPr>
          <p:nvPr/>
        </p:nvSpPr>
        <p:spPr bwMode="auto">
          <a:xfrm>
            <a:off x="648000" y="5733256"/>
            <a:ext cx="5664024" cy="60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18000" bIns="2857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The field-effect upon which the operation of a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MOSFET relies, gives the MOSFET a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capacitive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input!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92000" y="1368000"/>
            <a:ext cx="5039465" cy="1366597"/>
            <a:chOff x="792000" y="1368000"/>
            <a:chExt cx="5039465" cy="1366597"/>
          </a:xfrm>
        </p:grpSpPr>
        <p:sp>
          <p:nvSpPr>
            <p:cNvPr id="137" name="Text Box 5"/>
            <p:cNvSpPr txBox="1">
              <a:spLocks noChangeArrowheads="1"/>
            </p:cNvSpPr>
            <p:nvPr/>
          </p:nvSpPr>
          <p:spPr bwMode="auto">
            <a:xfrm>
              <a:off x="3492000" y="1620000"/>
              <a:ext cx="2339465" cy="8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18000" bIns="28575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In the linear region, the capacitance splits equally between source and drain</a:t>
              </a:r>
            </a:p>
          </p:txBody>
        </p:sp>
        <p:sp>
          <p:nvSpPr>
            <p:cNvPr id="139" name="Rectangle 9"/>
            <p:cNvSpPr>
              <a:spLocks noChangeArrowheads="1"/>
            </p:cNvSpPr>
            <p:nvPr/>
          </p:nvSpPr>
          <p:spPr bwMode="auto">
            <a:xfrm>
              <a:off x="792000" y="2304000"/>
              <a:ext cx="520525" cy="4305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/2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40" name="Rectangle 9"/>
            <p:cNvSpPr>
              <a:spLocks noChangeArrowheads="1"/>
            </p:cNvSpPr>
            <p:nvPr/>
          </p:nvSpPr>
          <p:spPr bwMode="auto">
            <a:xfrm>
              <a:off x="1656000" y="1368000"/>
              <a:ext cx="520525" cy="4305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/2</a:t>
              </a:r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91894" y="1711479"/>
            <a:ext cx="987682" cy="3386539"/>
            <a:chOff x="1291894" y="1711479"/>
            <a:chExt cx="987682" cy="3386539"/>
          </a:xfrm>
        </p:grpSpPr>
        <p:grpSp>
          <p:nvGrpSpPr>
            <p:cNvPr id="16" name="Group 15"/>
            <p:cNvGrpSpPr/>
            <p:nvPr/>
          </p:nvGrpSpPr>
          <p:grpSpPr>
            <a:xfrm>
              <a:off x="1291894" y="1711479"/>
              <a:ext cx="987682" cy="1292809"/>
              <a:chOff x="1291894" y="1711479"/>
              <a:chExt cx="987682" cy="1292809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1291894" y="1958433"/>
                <a:ext cx="470637" cy="1045855"/>
                <a:chOff x="4401115" y="3909097"/>
                <a:chExt cx="470637" cy="1045855"/>
              </a:xfrm>
            </p:grpSpPr>
            <p:grpSp>
              <p:nvGrpSpPr>
                <p:cNvPr id="95" name="Group 94"/>
                <p:cNvGrpSpPr/>
                <p:nvPr/>
              </p:nvGrpSpPr>
              <p:grpSpPr>
                <a:xfrm>
                  <a:off x="4401115" y="4376328"/>
                  <a:ext cx="470637" cy="110625"/>
                  <a:chOff x="2587866" y="2753789"/>
                  <a:chExt cx="644161" cy="84110"/>
                </a:xfrm>
              </p:grpSpPr>
              <p:sp>
                <p:nvSpPr>
                  <p:cNvPr id="119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87866" y="2753789"/>
                    <a:ext cx="64416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i="1"/>
                  </a:p>
                </p:txBody>
              </p:sp>
              <p:sp>
                <p:nvSpPr>
                  <p:cNvPr id="124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87866" y="2837899"/>
                    <a:ext cx="64416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i="1"/>
                  </a:p>
                </p:txBody>
              </p:sp>
            </p:grpSp>
            <p:sp>
              <p:nvSpPr>
                <p:cNvPr id="107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4636105" y="3909097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08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4636101" y="4486952"/>
                  <a:ext cx="0" cy="4680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1523576" y="1711479"/>
                <a:ext cx="756000" cy="457907"/>
                <a:chOff x="5611563" y="1739706"/>
                <a:chExt cx="756000" cy="457907"/>
              </a:xfrm>
            </p:grpSpPr>
            <p:sp>
              <p:nvSpPr>
                <p:cNvPr id="125" name="Line 8"/>
                <p:cNvSpPr>
                  <a:spLocks noChangeShapeType="1"/>
                </p:cNvSpPr>
                <p:nvPr/>
              </p:nvSpPr>
              <p:spPr bwMode="auto">
                <a:xfrm>
                  <a:off x="5611563" y="1972227"/>
                  <a:ext cx="288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30" name="Line 7"/>
                <p:cNvSpPr>
                  <a:spLocks noChangeShapeType="1"/>
                </p:cNvSpPr>
                <p:nvPr/>
              </p:nvSpPr>
              <p:spPr bwMode="auto">
                <a:xfrm>
                  <a:off x="6007563" y="1972227"/>
                  <a:ext cx="360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32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899563" y="1739706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34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6007563" y="1739706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1299217" y="3798000"/>
              <a:ext cx="980359" cy="1300018"/>
              <a:chOff x="1299217" y="3798000"/>
              <a:chExt cx="980359" cy="1300018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1299217" y="4042885"/>
                <a:ext cx="470637" cy="1055133"/>
                <a:chOff x="4384758" y="3909097"/>
                <a:chExt cx="470637" cy="1055133"/>
              </a:xfrm>
            </p:grpSpPr>
            <p:grpSp>
              <p:nvGrpSpPr>
                <p:cNvPr id="79" name="Group 78"/>
                <p:cNvGrpSpPr/>
                <p:nvPr/>
              </p:nvGrpSpPr>
              <p:grpSpPr>
                <a:xfrm>
                  <a:off x="4384758" y="4376328"/>
                  <a:ext cx="470637" cy="110625"/>
                  <a:chOff x="2565479" y="2753789"/>
                  <a:chExt cx="644161" cy="84110"/>
                </a:xfrm>
              </p:grpSpPr>
              <p:sp>
                <p:nvSpPr>
                  <p:cNvPr id="9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5479" y="2753789"/>
                    <a:ext cx="64416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i="1"/>
                  </a:p>
                </p:txBody>
              </p:sp>
              <p:sp>
                <p:nvSpPr>
                  <p:cNvPr id="91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5479" y="2837899"/>
                    <a:ext cx="64416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i="1"/>
                  </a:p>
                </p:txBody>
              </p:sp>
            </p:grpSp>
            <p:sp>
              <p:nvSpPr>
                <p:cNvPr id="88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4619749" y="3909097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89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4619745" y="4496230"/>
                  <a:ext cx="0" cy="4680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1523576" y="3798000"/>
                <a:ext cx="756000" cy="457907"/>
                <a:chOff x="5611563" y="1739706"/>
                <a:chExt cx="756000" cy="457907"/>
              </a:xfrm>
            </p:grpSpPr>
            <p:sp>
              <p:nvSpPr>
                <p:cNvPr id="142" name="Line 8"/>
                <p:cNvSpPr>
                  <a:spLocks noChangeShapeType="1"/>
                </p:cNvSpPr>
                <p:nvPr/>
              </p:nvSpPr>
              <p:spPr bwMode="auto">
                <a:xfrm>
                  <a:off x="5611563" y="1972227"/>
                  <a:ext cx="288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43" name="Line 7"/>
                <p:cNvSpPr>
                  <a:spLocks noChangeShapeType="1"/>
                </p:cNvSpPr>
                <p:nvPr/>
              </p:nvSpPr>
              <p:spPr bwMode="auto">
                <a:xfrm>
                  <a:off x="6007563" y="1972227"/>
                  <a:ext cx="360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44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887987" y="1739706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45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995987" y="1739706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</p:grpSp>
        </p:grpSp>
      </p:grp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00" y="2341984"/>
            <a:ext cx="315753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6577324" y="3447413"/>
            <a:ext cx="215299" cy="2152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8" name="Group 27"/>
          <p:cNvGrpSpPr/>
          <p:nvPr/>
        </p:nvGrpSpPr>
        <p:grpSpPr>
          <a:xfrm>
            <a:off x="7608167" y="3069130"/>
            <a:ext cx="1" cy="1441942"/>
            <a:chOff x="7414875" y="2779146"/>
            <a:chExt cx="1" cy="1441942"/>
          </a:xfrm>
        </p:grpSpPr>
        <p:cxnSp>
          <p:nvCxnSpPr>
            <p:cNvPr id="153" name="Straight Arrow Connector 152"/>
            <p:cNvCxnSpPr/>
            <p:nvPr/>
          </p:nvCxnSpPr>
          <p:spPr>
            <a:xfrm flipV="1">
              <a:off x="7414875" y="2779146"/>
              <a:ext cx="0" cy="4502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rot="10800000" flipV="1">
              <a:off x="7414876" y="3770804"/>
              <a:ext cx="0" cy="4502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ext Box 5"/>
          <p:cNvSpPr txBox="1">
            <a:spLocks noChangeArrowheads="1"/>
          </p:cNvSpPr>
          <p:nvPr/>
        </p:nvSpPr>
        <p:spPr bwMode="auto">
          <a:xfrm>
            <a:off x="6453936" y="5508184"/>
            <a:ext cx="5546720" cy="8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1800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Q: Why use </a:t>
            </a:r>
            <a:r>
              <a:rPr lang="en-US" sz="1600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C</a:t>
            </a:r>
            <a:r>
              <a:rPr lang="en-US" sz="1600" i="1" baseline="-25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GS</a:t>
            </a:r>
            <a:r>
              <a:rPr lang="en-US" sz="1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=</a:t>
            </a:r>
            <a:r>
              <a:rPr lang="en-US" sz="1600" i="1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C</a:t>
            </a:r>
            <a:r>
              <a:rPr lang="en-US" sz="1600" i="1" baseline="-25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G</a:t>
            </a:r>
            <a:r>
              <a:rPr lang="en-US" sz="1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and not </a:t>
            </a:r>
            <a:r>
              <a:rPr lang="en-US" sz="1600" i="1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C</a:t>
            </a:r>
            <a:r>
              <a:rPr lang="en-US" sz="1600" i="1" baseline="-250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GS</a:t>
            </a:r>
            <a:r>
              <a:rPr lang="en-US" sz="16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=</a:t>
            </a:r>
            <a:r>
              <a:rPr lang="en-US" sz="1600" dirty="0" smtClean="0">
                <a:solidFill>
                  <a:srgbClr val="000000"/>
                </a:solidFill>
                <a:ea typeface="Calibri" pitchFamily="34" charset="0"/>
                <a:cs typeface="Geneva" pitchFamily="34" charset="0"/>
              </a:rPr>
              <a:t>⅔</a:t>
            </a:r>
            <a:r>
              <a:rPr lang="en-US" sz="1600" i="1" dirty="0" smtClean="0">
                <a:solidFill>
                  <a:srgbClr val="000000"/>
                </a:solidFill>
                <a:ea typeface="Calibri" pitchFamily="34" charset="0"/>
                <a:cs typeface="Geneva" pitchFamily="34" charset="0"/>
              </a:rPr>
              <a:t>C</a:t>
            </a:r>
            <a:r>
              <a:rPr lang="en-US" sz="1600" i="1" baseline="-30000" dirty="0" smtClean="0">
                <a:solidFill>
                  <a:srgbClr val="000000"/>
                </a:solidFill>
                <a:ea typeface="Calibri" pitchFamily="34" charset="0"/>
                <a:cs typeface="Geneva" pitchFamily="34" charset="0"/>
              </a:rPr>
              <a:t>G</a:t>
            </a:r>
            <a:r>
              <a:rPr lang="en-US" sz="1600" dirty="0" smtClean="0"/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A: Integers are easier to handle and there are parasitic overlap and fringing field caps there to motivate the approximation!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39416" y="3672000"/>
            <a:ext cx="4992049" cy="1989248"/>
            <a:chOff x="839416" y="3672000"/>
            <a:chExt cx="4992049" cy="1989248"/>
          </a:xfrm>
        </p:grpSpPr>
        <p:sp>
          <p:nvSpPr>
            <p:cNvPr id="138" name="Text Box 5"/>
            <p:cNvSpPr txBox="1">
              <a:spLocks noChangeArrowheads="1"/>
            </p:cNvSpPr>
            <p:nvPr/>
          </p:nvSpPr>
          <p:spPr bwMode="auto">
            <a:xfrm>
              <a:off x="3492000" y="4807250"/>
              <a:ext cx="2339465" cy="8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18000" bIns="28575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In the saturation region, the capacitance tilts towards the source!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620000" y="3798000"/>
              <a:ext cx="504000" cy="457907"/>
              <a:chOff x="3552072" y="3302089"/>
              <a:chExt cx="504000" cy="457907"/>
            </a:xfrm>
          </p:grpSpPr>
          <p:sp>
            <p:nvSpPr>
              <p:cNvPr id="148" name="Line 8"/>
              <p:cNvSpPr>
                <a:spLocks noChangeShapeType="1"/>
              </p:cNvSpPr>
              <p:nvPr/>
            </p:nvSpPr>
            <p:spPr bwMode="auto">
              <a:xfrm rot="10800000">
                <a:off x="3552072" y="3534610"/>
                <a:ext cx="1800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149" name="Line 7"/>
              <p:cNvSpPr>
                <a:spLocks noChangeShapeType="1"/>
              </p:cNvSpPr>
              <p:nvPr/>
            </p:nvSpPr>
            <p:spPr bwMode="auto">
              <a:xfrm>
                <a:off x="3840072" y="3534610"/>
                <a:ext cx="2160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150" name="Line 6"/>
              <p:cNvSpPr>
                <a:spLocks noChangeShapeType="1"/>
              </p:cNvSpPr>
              <p:nvPr/>
            </p:nvSpPr>
            <p:spPr bwMode="auto">
              <a:xfrm flipH="1">
                <a:off x="3732072" y="3302089"/>
                <a:ext cx="0" cy="457907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151" name="Line 6"/>
              <p:cNvSpPr>
                <a:spLocks noChangeShapeType="1"/>
              </p:cNvSpPr>
              <p:nvPr/>
            </p:nvSpPr>
            <p:spPr bwMode="auto">
              <a:xfrm flipH="1">
                <a:off x="3840072" y="3302089"/>
                <a:ext cx="0" cy="457907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</p:grpSp>
        <p:sp>
          <p:nvSpPr>
            <p:cNvPr id="152" name="Rectangle 9"/>
            <p:cNvSpPr>
              <a:spLocks noChangeArrowheads="1"/>
            </p:cNvSpPr>
            <p:nvPr/>
          </p:nvSpPr>
          <p:spPr bwMode="auto">
            <a:xfrm>
              <a:off x="839416" y="4428335"/>
              <a:ext cx="448517" cy="4305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Calibri" pitchFamily="34" charset="0"/>
                  <a:cs typeface="Geneva" pitchFamily="34" charset="0"/>
                </a:rPr>
                <a:t>⅔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ea typeface="Calibri" pitchFamily="34" charset="0"/>
                  <a:cs typeface="Geneva" pitchFamily="34" charset="0"/>
                </a:rPr>
                <a:t>G</a:t>
              </a:r>
              <a:endParaRPr lang="en-US" i="1" dirty="0"/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9" name="Text Box 5"/>
            <p:cNvSpPr txBox="1">
              <a:spLocks noChangeArrowheads="1"/>
            </p:cNvSpPr>
            <p:nvPr/>
          </p:nvSpPr>
          <p:spPr bwMode="auto">
            <a:xfrm>
              <a:off x="1980000" y="3672000"/>
              <a:ext cx="678132" cy="3554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18000" bIns="28575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C</a:t>
              </a:r>
              <a:r>
                <a:rPr lang="en-US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GD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=0</a:t>
              </a:r>
            </a:p>
          </p:txBody>
        </p:sp>
      </p:grpSp>
      <p:sp>
        <p:nvSpPr>
          <p:cNvPr id="164" name="Text Box 5"/>
          <p:cNvSpPr txBox="1">
            <a:spLocks noChangeArrowheads="1"/>
          </p:cNvSpPr>
          <p:nvPr/>
        </p:nvSpPr>
        <p:spPr bwMode="auto">
          <a:xfrm>
            <a:off x="5879976" y="1620000"/>
            <a:ext cx="6168008" cy="69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18000" bIns="2857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The distributed gate to channel capacitance must be lumped to the available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ckt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nodes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, i.e.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to source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drain</a:t>
            </a:r>
          </a:p>
        </p:txBody>
      </p:sp>
    </p:spTree>
    <p:extLst>
      <p:ext uri="{BB962C8B-B14F-4D97-AF65-F5344CB8AC3E}">
        <p14:creationId xmlns:p14="http://schemas.microsoft.com/office/powerpoint/2010/main" val="24611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8" grpId="0" animBg="1"/>
      <p:bldP spid="18" grpId="1" animBg="1"/>
      <p:bldP spid="158" grpId="0"/>
      <p:bldP spid="16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25</a:t>
            </a:fld>
            <a:endParaRPr lang="sv-SE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Effective resistances: 65 nm MOSFETs</a:t>
            </a:r>
            <a:endParaRPr lang="sv-SE" dirty="0"/>
          </a:p>
        </p:txBody>
      </p:sp>
      <p:sp>
        <p:nvSpPr>
          <p:cNvPr id="47" name="TextBox 46"/>
          <p:cNvSpPr txBox="1"/>
          <p:nvPr/>
        </p:nvSpPr>
        <p:spPr>
          <a:xfrm>
            <a:off x="2406849" y="5517232"/>
            <a:ext cx="737830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dirty="0" smtClean="0"/>
              <a:t>Q: Why is there a difference between n- and p-channel effective resistances?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862117" y="5916457"/>
            <a:ext cx="846776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dirty="0" smtClean="0"/>
              <a:t>A: Hole mobility in p-channel device is only half of electron mobility in n-channel device!</a:t>
            </a:r>
            <a:endParaRPr lang="en-US" dirty="0"/>
          </a:p>
        </p:txBody>
      </p:sp>
      <p:sp>
        <p:nvSpPr>
          <p:cNvPr id="59" name="Rectangle 13"/>
          <p:cNvSpPr>
            <a:spLocks noChangeArrowheads="1"/>
          </p:cNvSpPr>
          <p:nvPr/>
        </p:nvSpPr>
        <p:spPr bwMode="auto">
          <a:xfrm>
            <a:off x="2041801" y="2204859"/>
            <a:ext cx="930234" cy="6426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0" name="Line 12"/>
          <p:cNvSpPr>
            <a:spLocks noChangeShapeType="1"/>
          </p:cNvSpPr>
          <p:nvPr/>
        </p:nvSpPr>
        <p:spPr bwMode="auto">
          <a:xfrm flipH="1" flipV="1">
            <a:off x="2178368" y="2658417"/>
            <a:ext cx="1093" cy="237512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2" name="Text Box 10"/>
          <p:cNvSpPr txBox="1">
            <a:spLocks noChangeArrowheads="1"/>
          </p:cNvSpPr>
          <p:nvPr/>
        </p:nvSpPr>
        <p:spPr bwMode="auto">
          <a:xfrm>
            <a:off x="1991544" y="2233321"/>
            <a:ext cx="586690" cy="71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baseline="-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63" name="Line 11"/>
          <p:cNvSpPr>
            <a:spLocks noChangeShapeType="1"/>
          </p:cNvSpPr>
          <p:nvPr/>
        </p:nvSpPr>
        <p:spPr bwMode="auto">
          <a:xfrm flipV="1">
            <a:off x="2125839" y="4878688"/>
            <a:ext cx="3013203" cy="109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69" name="Line 4"/>
          <p:cNvSpPr>
            <a:spLocks noChangeAspect="1" noChangeShapeType="1"/>
          </p:cNvSpPr>
          <p:nvPr/>
        </p:nvSpPr>
        <p:spPr bwMode="auto">
          <a:xfrm flipV="1">
            <a:off x="2178368" y="2901177"/>
            <a:ext cx="720000" cy="1978604"/>
          </a:xfrm>
          <a:prstGeom prst="line">
            <a:avLst/>
          </a:prstGeom>
          <a:noFill/>
          <a:ln w="2857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6" name="Line 4"/>
          <p:cNvSpPr>
            <a:spLocks noChangeShapeType="1"/>
          </p:cNvSpPr>
          <p:nvPr/>
        </p:nvSpPr>
        <p:spPr bwMode="auto">
          <a:xfrm flipV="1">
            <a:off x="2881507" y="2901177"/>
            <a:ext cx="1980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9" name="TextBox 108"/>
          <p:cNvSpPr txBox="1"/>
          <p:nvPr/>
        </p:nvSpPr>
        <p:spPr>
          <a:xfrm>
            <a:off x="3050810" y="2232000"/>
            <a:ext cx="1805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N-</a:t>
            </a:r>
            <a:r>
              <a:rPr lang="sv-SE" dirty="0" err="1" smtClean="0"/>
              <a:t>channel</a:t>
            </a:r>
            <a:r>
              <a:rPr lang="sv-SE" dirty="0" smtClean="0"/>
              <a:t> </a:t>
            </a:r>
            <a:r>
              <a:rPr lang="sv-SE" dirty="0" err="1" smtClean="0"/>
              <a:t>device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26874" y="4581128"/>
            <a:ext cx="2232248" cy="720080"/>
            <a:chOff x="4079776" y="4255970"/>
            <a:chExt cx="2232248" cy="720080"/>
          </a:xfrm>
        </p:grpSpPr>
        <p:sp>
          <p:nvSpPr>
            <p:cNvPr id="61" name="Text Box 9"/>
            <p:cNvSpPr txBox="1">
              <a:spLocks noChangeArrowheads="1"/>
            </p:cNvSpPr>
            <p:nvPr/>
          </p:nvSpPr>
          <p:spPr bwMode="auto">
            <a:xfrm>
              <a:off x="5676170" y="4255970"/>
              <a:ext cx="635854" cy="46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baseline="-30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65" name="Line 12"/>
            <p:cNvSpPr>
              <a:spLocks noChangeShapeType="1"/>
            </p:cNvSpPr>
            <p:nvPr/>
          </p:nvSpPr>
          <p:spPr bwMode="auto">
            <a:xfrm flipH="1" flipV="1">
              <a:off x="4463440" y="4409793"/>
              <a:ext cx="0" cy="144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3" name="Text Box 5"/>
            <p:cNvSpPr txBox="1">
              <a:spLocks noChangeArrowheads="1"/>
            </p:cNvSpPr>
            <p:nvPr/>
          </p:nvSpPr>
          <p:spPr bwMode="auto">
            <a:xfrm>
              <a:off x="4079776" y="4560005"/>
              <a:ext cx="720080" cy="416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0" bIns="2857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DSAT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1" name="Line 12"/>
            <p:cNvSpPr>
              <a:spLocks noChangeShapeType="1"/>
            </p:cNvSpPr>
            <p:nvPr/>
          </p:nvSpPr>
          <p:spPr bwMode="auto">
            <a:xfrm flipH="1" flipV="1">
              <a:off x="5309463" y="4409793"/>
              <a:ext cx="0" cy="144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2" name="Text Box 5"/>
            <p:cNvSpPr txBox="1">
              <a:spLocks noChangeArrowheads="1"/>
            </p:cNvSpPr>
            <p:nvPr/>
          </p:nvSpPr>
          <p:spPr bwMode="auto">
            <a:xfrm>
              <a:off x="4799856" y="4560005"/>
              <a:ext cx="1044674" cy="416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0" bIns="2857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DD</a:t>
              </a:r>
              <a:r>
                <a:rPr lang="sv-SE" dirty="0"/>
                <a:t>=1.2 </a:t>
              </a:r>
              <a:r>
                <a:rPr lang="sv-SE" dirty="0" smtClean="0"/>
                <a:t>V</a:t>
              </a:r>
              <a:endParaRPr lang="en-US" dirty="0"/>
            </a:p>
          </p:txBody>
        </p:sp>
      </p:grpSp>
      <p:sp>
        <p:nvSpPr>
          <p:cNvPr id="86" name="Rectangle 13"/>
          <p:cNvSpPr>
            <a:spLocks noChangeArrowheads="1"/>
          </p:cNvSpPr>
          <p:nvPr/>
        </p:nvSpPr>
        <p:spPr bwMode="auto">
          <a:xfrm>
            <a:off x="6643573" y="2214000"/>
            <a:ext cx="930234" cy="6426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7" name="Line 12"/>
          <p:cNvSpPr>
            <a:spLocks noChangeShapeType="1"/>
          </p:cNvSpPr>
          <p:nvPr/>
        </p:nvSpPr>
        <p:spPr bwMode="auto">
          <a:xfrm flipH="1" flipV="1">
            <a:off x="6783098" y="2656716"/>
            <a:ext cx="1093" cy="237512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6593316" y="2242462"/>
            <a:ext cx="586690" cy="71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lang="en-US" sz="2000" baseline="-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DS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90" name="Line 11"/>
          <p:cNvSpPr>
            <a:spLocks noChangeShapeType="1"/>
          </p:cNvSpPr>
          <p:nvPr/>
        </p:nvSpPr>
        <p:spPr bwMode="auto">
          <a:xfrm flipV="1">
            <a:off x="6723217" y="4877250"/>
            <a:ext cx="3024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5" name="Line 4"/>
          <p:cNvSpPr>
            <a:spLocks noChangeShapeType="1"/>
          </p:cNvSpPr>
          <p:nvPr/>
        </p:nvSpPr>
        <p:spPr bwMode="auto">
          <a:xfrm flipV="1">
            <a:off x="6783098" y="3869250"/>
            <a:ext cx="540000" cy="10080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6" name="Line 4"/>
          <p:cNvSpPr>
            <a:spLocks noChangeShapeType="1"/>
          </p:cNvSpPr>
          <p:nvPr/>
        </p:nvSpPr>
        <p:spPr bwMode="auto">
          <a:xfrm flipV="1">
            <a:off x="7323098" y="3869250"/>
            <a:ext cx="2160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grpSp>
        <p:nvGrpSpPr>
          <p:cNvPr id="134" name="Group 133"/>
          <p:cNvGrpSpPr/>
          <p:nvPr/>
        </p:nvGrpSpPr>
        <p:grpSpPr>
          <a:xfrm>
            <a:off x="2114708" y="2901177"/>
            <a:ext cx="8712967" cy="6800720"/>
            <a:chOff x="2114708" y="2901177"/>
            <a:chExt cx="8712967" cy="6800720"/>
          </a:xfrm>
        </p:grpSpPr>
        <p:sp>
          <p:nvSpPr>
            <p:cNvPr id="68" name="Arc 67"/>
            <p:cNvSpPr/>
            <p:nvPr/>
          </p:nvSpPr>
          <p:spPr>
            <a:xfrm rot="16200000">
              <a:off x="1089194" y="3926691"/>
              <a:ext cx="5832647" cy="3781620"/>
            </a:xfrm>
            <a:prstGeom prst="arc">
              <a:avLst>
                <a:gd name="adj1" fmla="val 18436386"/>
                <a:gd name="adj2" fmla="val 21590738"/>
              </a:avLst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7" name="Arc 106"/>
            <p:cNvSpPr/>
            <p:nvPr/>
          </p:nvSpPr>
          <p:spPr>
            <a:xfrm rot="16200000">
              <a:off x="5607598" y="4481821"/>
              <a:ext cx="5832647" cy="4607506"/>
            </a:xfrm>
            <a:prstGeom prst="arc">
              <a:avLst>
                <a:gd name="adj1" fmla="val 19037748"/>
                <a:gd name="adj2" fmla="val 21590738"/>
              </a:avLst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7540212" y="2232000"/>
            <a:ext cx="177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</a:t>
            </a:r>
            <a:r>
              <a:rPr lang="sv-SE" dirty="0" smtClean="0"/>
              <a:t>-</a:t>
            </a:r>
            <a:r>
              <a:rPr lang="sv-SE" dirty="0" err="1" smtClean="0"/>
              <a:t>channel</a:t>
            </a:r>
            <a:r>
              <a:rPr lang="sv-SE" dirty="0" smtClean="0"/>
              <a:t> </a:t>
            </a:r>
            <a:r>
              <a:rPr lang="sv-SE" dirty="0" err="1" smtClean="0"/>
              <a:t>device</a:t>
            </a:r>
            <a:endParaRPr lang="en-US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8091370" y="4581128"/>
            <a:ext cx="2325110" cy="720080"/>
            <a:chOff x="4079776" y="4257671"/>
            <a:chExt cx="2325110" cy="720080"/>
          </a:xfrm>
        </p:grpSpPr>
        <p:sp>
          <p:nvSpPr>
            <p:cNvPr id="114" name="Text Box 9"/>
            <p:cNvSpPr txBox="1">
              <a:spLocks noChangeArrowheads="1"/>
            </p:cNvSpPr>
            <p:nvPr/>
          </p:nvSpPr>
          <p:spPr bwMode="auto">
            <a:xfrm>
              <a:off x="5769032" y="4257671"/>
              <a:ext cx="635854" cy="46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baseline="-30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15" name="Line 12"/>
            <p:cNvSpPr>
              <a:spLocks noChangeShapeType="1"/>
            </p:cNvSpPr>
            <p:nvPr/>
          </p:nvSpPr>
          <p:spPr bwMode="auto">
            <a:xfrm flipH="1" flipV="1">
              <a:off x="4463440" y="4409793"/>
              <a:ext cx="0" cy="144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6" name="Text Box 5"/>
            <p:cNvSpPr txBox="1">
              <a:spLocks noChangeArrowheads="1"/>
            </p:cNvSpPr>
            <p:nvPr/>
          </p:nvSpPr>
          <p:spPr bwMode="auto">
            <a:xfrm>
              <a:off x="4079776" y="4561706"/>
              <a:ext cx="720080" cy="416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0" bIns="2857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DSAT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17" name="Line 12"/>
            <p:cNvSpPr>
              <a:spLocks noChangeShapeType="1"/>
            </p:cNvSpPr>
            <p:nvPr/>
          </p:nvSpPr>
          <p:spPr bwMode="auto">
            <a:xfrm flipH="1" flipV="1">
              <a:off x="5309463" y="4409793"/>
              <a:ext cx="0" cy="144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8" name="Text Box 5"/>
            <p:cNvSpPr txBox="1">
              <a:spLocks noChangeArrowheads="1"/>
            </p:cNvSpPr>
            <p:nvPr/>
          </p:nvSpPr>
          <p:spPr bwMode="auto">
            <a:xfrm>
              <a:off x="4727848" y="4561706"/>
              <a:ext cx="1219088" cy="416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0" bIns="2857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DD</a:t>
              </a:r>
              <a:r>
                <a:rPr lang="sv-SE" dirty="0"/>
                <a:t>=1.2 </a:t>
              </a:r>
              <a:r>
                <a:rPr lang="sv-SE" dirty="0" smtClean="0"/>
                <a:t>V</a:t>
              </a:r>
              <a:endParaRPr lang="en-US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178368" y="1512000"/>
            <a:ext cx="2844001" cy="3374907"/>
            <a:chOff x="2016000" y="1196164"/>
            <a:chExt cx="3010422" cy="4114660"/>
          </a:xfrm>
        </p:grpSpPr>
        <p:sp>
          <p:nvSpPr>
            <p:cNvPr id="120" name="TextBox 119"/>
            <p:cNvSpPr txBox="1"/>
            <p:nvPr/>
          </p:nvSpPr>
          <p:spPr>
            <a:xfrm>
              <a:off x="2680523" y="1196164"/>
              <a:ext cx="23458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800" i="1" dirty="0" smtClean="0">
                  <a:solidFill>
                    <a:srgbClr val="FF0000"/>
                  </a:solidFill>
                </a:rPr>
                <a:t>R</a:t>
              </a:r>
              <a:r>
                <a:rPr lang="sv-SE" sz="2800" i="1" baseline="-25000" dirty="0" smtClean="0">
                  <a:solidFill>
                    <a:srgbClr val="FF0000"/>
                  </a:solidFill>
                </a:rPr>
                <a:t>N,eff</a:t>
              </a:r>
              <a:r>
                <a:rPr lang="sv-SE" sz="2800" dirty="0" smtClean="0">
                  <a:solidFill>
                    <a:srgbClr val="FF0000"/>
                  </a:solidFill>
                </a:rPr>
                <a:t>=2 k</a:t>
              </a:r>
              <a:r>
                <a:rPr lang="sv-SE" sz="28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W</a:t>
              </a:r>
              <a:r>
                <a:rPr lang="sv-SE" sz="2800" baseline="300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.</a:t>
              </a:r>
              <a:r>
                <a:rPr lang="sv-SE" sz="28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sv-SE" sz="2800" dirty="0" smtClean="0">
                  <a:solidFill>
                    <a:srgbClr val="FF0000"/>
                  </a:solidFill>
                </a:rPr>
                <a:t>m</a:t>
              </a:r>
              <a:r>
                <a:rPr lang="sv-SE" sz="2800" baseline="-25000" dirty="0" smtClean="0">
                  <a:solidFill>
                    <a:srgbClr val="FF0000"/>
                  </a:solidFill>
                </a:rPr>
                <a:t>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21" name="Straight Arrow Connector 120"/>
            <p:cNvCxnSpPr/>
            <p:nvPr/>
          </p:nvCxnSpPr>
          <p:spPr>
            <a:xfrm rot="10800000" flipV="1">
              <a:off x="4851480" y="2896825"/>
              <a:ext cx="0" cy="241399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flipH="1">
              <a:off x="2016000" y="5299964"/>
              <a:ext cx="2844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rot="10800000" flipV="1">
              <a:off x="2016000" y="2887648"/>
              <a:ext cx="2857500" cy="241399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783097" y="1512000"/>
            <a:ext cx="2690558" cy="3375215"/>
            <a:chOff x="6783097" y="1512000"/>
            <a:chExt cx="2690558" cy="3375215"/>
          </a:xfrm>
        </p:grpSpPr>
        <p:cxnSp>
          <p:nvCxnSpPr>
            <p:cNvPr id="126" name="Straight Arrow Connector 125"/>
            <p:cNvCxnSpPr/>
            <p:nvPr/>
          </p:nvCxnSpPr>
          <p:spPr>
            <a:xfrm rot="10800000" flipV="1">
              <a:off x="9468697" y="3879215"/>
              <a:ext cx="0" cy="1008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flipH="1">
              <a:off x="6783097" y="4876116"/>
              <a:ext cx="26856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V="1">
              <a:off x="6788055" y="3889901"/>
              <a:ext cx="2685600" cy="997313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7423138" y="1512000"/>
              <a:ext cx="20419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800" i="1" dirty="0" err="1" smtClean="0">
                  <a:solidFill>
                    <a:srgbClr val="FF0000"/>
                  </a:solidFill>
                </a:rPr>
                <a:t>R</a:t>
              </a:r>
              <a:r>
                <a:rPr lang="sv-SE" sz="2800" i="1" baseline="-25000" dirty="0" err="1" smtClean="0">
                  <a:solidFill>
                    <a:srgbClr val="FF0000"/>
                  </a:solidFill>
                </a:rPr>
                <a:t>P,eff</a:t>
              </a:r>
              <a:r>
                <a:rPr lang="sv-SE" sz="2800" dirty="0" smtClean="0">
                  <a:solidFill>
                    <a:srgbClr val="FF0000"/>
                  </a:solidFill>
                </a:rPr>
                <a:t>=4 k</a:t>
              </a:r>
              <a:r>
                <a:rPr lang="sv-SE" sz="28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W</a:t>
              </a:r>
              <a:r>
                <a:rPr lang="sv-SE" sz="2800" baseline="300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.</a:t>
              </a:r>
              <a:r>
                <a:rPr lang="sv-SE" sz="28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m</a:t>
              </a:r>
              <a:r>
                <a:rPr lang="sv-SE" sz="2800" dirty="0" smtClean="0">
                  <a:solidFill>
                    <a:srgbClr val="FF0000"/>
                  </a:solidFill>
                </a:rPr>
                <a:t>m</a:t>
              </a:r>
              <a:r>
                <a:rPr lang="sv-SE" sz="2800" baseline="-25000" dirty="0" smtClean="0">
                  <a:solidFill>
                    <a:srgbClr val="FF0000"/>
                  </a:solidFill>
                </a:rPr>
                <a:t>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4923018" y="2496992"/>
            <a:ext cx="129715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I</a:t>
            </a:r>
            <a:r>
              <a:rPr lang="sv-SE" baseline="-25000" dirty="0" err="1" smtClean="0"/>
              <a:t>DSAT,max</a:t>
            </a:r>
            <a:r>
              <a:rPr lang="sv-SE" baseline="-25000" dirty="0" smtClean="0"/>
              <a:t> </a:t>
            </a:r>
            <a:r>
              <a:rPr lang="sv-SE" dirty="0" smtClean="0"/>
              <a:t>=</a:t>
            </a:r>
          </a:p>
          <a:p>
            <a:pPr>
              <a:lnSpc>
                <a:spcPct val="150000"/>
              </a:lnSpc>
            </a:pPr>
            <a:r>
              <a:rPr lang="sv-SE" dirty="0" smtClean="0"/>
              <a:t>600 </a:t>
            </a:r>
            <a:r>
              <a:rPr lang="sv-SE" dirty="0" smtClean="0">
                <a:latin typeface="Symbol" panose="05050102010706020507" pitchFamily="18" charset="2"/>
              </a:rPr>
              <a:t>m</a:t>
            </a:r>
            <a:r>
              <a:rPr lang="sv-SE" dirty="0" smtClean="0"/>
              <a:t>A/</a:t>
            </a:r>
            <a:r>
              <a:rPr lang="sv-SE" dirty="0">
                <a:latin typeface="Symbol" panose="05050102010706020507" pitchFamily="18" charset="2"/>
              </a:rPr>
              <a:t>m</a:t>
            </a:r>
            <a:r>
              <a:rPr lang="sv-SE" dirty="0" smtClean="0"/>
              <a:t>m</a:t>
            </a:r>
            <a:r>
              <a:rPr lang="sv-SE" baseline="-25000" dirty="0" smtClean="0"/>
              <a:t> </a:t>
            </a:r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9531530" y="3436258"/>
            <a:ext cx="129715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I</a:t>
            </a:r>
            <a:r>
              <a:rPr lang="sv-SE" baseline="-25000" dirty="0" err="1" smtClean="0"/>
              <a:t>DSAT,max</a:t>
            </a:r>
            <a:r>
              <a:rPr lang="sv-SE" baseline="-25000" dirty="0" smtClean="0"/>
              <a:t> </a:t>
            </a:r>
            <a:r>
              <a:rPr lang="sv-SE" dirty="0" smtClean="0"/>
              <a:t>=</a:t>
            </a:r>
          </a:p>
          <a:p>
            <a:pPr>
              <a:lnSpc>
                <a:spcPct val="150000"/>
              </a:lnSpc>
            </a:pPr>
            <a:r>
              <a:rPr lang="sv-SE" dirty="0" smtClean="0"/>
              <a:t>300 </a:t>
            </a:r>
            <a:r>
              <a:rPr lang="sv-SE" dirty="0" smtClean="0">
                <a:latin typeface="Symbol" panose="05050102010706020507" pitchFamily="18" charset="2"/>
              </a:rPr>
              <a:t>m</a:t>
            </a:r>
            <a:r>
              <a:rPr lang="sv-SE" dirty="0" smtClean="0"/>
              <a:t>A/</a:t>
            </a:r>
            <a:r>
              <a:rPr lang="sv-SE" dirty="0">
                <a:latin typeface="Symbol" panose="05050102010706020507" pitchFamily="18" charset="2"/>
              </a:rPr>
              <a:t>m</a:t>
            </a:r>
            <a:r>
              <a:rPr lang="sv-SE" dirty="0" smtClean="0"/>
              <a:t>m</a:t>
            </a:r>
            <a:r>
              <a:rPr lang="sv-SE" baseline="-250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3"/>
          <p:cNvSpPr>
            <a:spLocks noChangeShapeType="1"/>
          </p:cNvSpPr>
          <p:nvPr/>
        </p:nvSpPr>
        <p:spPr bwMode="auto">
          <a:xfrm>
            <a:off x="4712942" y="2372349"/>
            <a:ext cx="836015" cy="11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MCC092 - The MOSFET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26</a:t>
            </a:fld>
            <a:endParaRPr lang="sv-SE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sv-SE" dirty="0" smtClean="0"/>
              <a:t>MOSFET gate </a:t>
            </a:r>
            <a:r>
              <a:rPr lang="sv-SE" dirty="0" err="1" smtClean="0"/>
              <a:t>capacitance</a:t>
            </a:r>
            <a:endParaRPr lang="en-US" dirty="0"/>
          </a:p>
        </p:txBody>
      </p:sp>
      <p:sp>
        <p:nvSpPr>
          <p:cNvPr id="9" name="AutoShape 44"/>
          <p:cNvSpPr>
            <a:spLocks noChangeArrowheads="1"/>
          </p:cNvSpPr>
          <p:nvPr/>
        </p:nvSpPr>
        <p:spPr bwMode="auto">
          <a:xfrm>
            <a:off x="2434035" y="2457409"/>
            <a:ext cx="2287980" cy="2050506"/>
          </a:xfrm>
          <a:prstGeom prst="cube">
            <a:avLst>
              <a:gd name="adj" fmla="val 58338"/>
            </a:avLst>
          </a:prstGeom>
          <a:solidFill>
            <a:srgbClr val="FBD4B4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" name="AutoShape 38"/>
          <p:cNvSpPr>
            <a:spLocks noChangeArrowheads="1"/>
          </p:cNvSpPr>
          <p:nvPr/>
        </p:nvSpPr>
        <p:spPr bwMode="auto">
          <a:xfrm>
            <a:off x="3521875" y="2457410"/>
            <a:ext cx="2312936" cy="1394979"/>
          </a:xfrm>
          <a:prstGeom prst="cube">
            <a:avLst>
              <a:gd name="adj" fmla="val 85981"/>
            </a:avLst>
          </a:prstGeom>
          <a:solidFill>
            <a:srgbClr val="92D05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" name="AutoShape 37"/>
          <p:cNvSpPr>
            <a:spLocks noChangeArrowheads="1"/>
          </p:cNvSpPr>
          <p:nvPr/>
        </p:nvSpPr>
        <p:spPr bwMode="auto">
          <a:xfrm>
            <a:off x="6243176" y="2457410"/>
            <a:ext cx="2312936" cy="1394979"/>
          </a:xfrm>
          <a:prstGeom prst="cube">
            <a:avLst>
              <a:gd name="adj" fmla="val 85981"/>
            </a:avLst>
          </a:prstGeom>
          <a:solidFill>
            <a:srgbClr val="92D05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" name="AutoShape 33"/>
          <p:cNvSpPr>
            <a:spLocks noChangeShapeType="1"/>
          </p:cNvSpPr>
          <p:nvPr/>
        </p:nvSpPr>
        <p:spPr bwMode="auto">
          <a:xfrm>
            <a:off x="7738248" y="2370081"/>
            <a:ext cx="836015" cy="11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2438573" y="2457409"/>
            <a:ext cx="7207649" cy="2050506"/>
          </a:xfrm>
          <a:prstGeom prst="cube">
            <a:avLst>
              <a:gd name="adj" fmla="val 58338"/>
            </a:avLst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0" name="AutoShape 18"/>
          <p:cNvSpPr>
            <a:spLocks noChangeArrowheads="1"/>
          </p:cNvSpPr>
          <p:nvPr/>
        </p:nvSpPr>
        <p:spPr bwMode="auto">
          <a:xfrm>
            <a:off x="4351084" y="2270278"/>
            <a:ext cx="3372417" cy="1375699"/>
          </a:xfrm>
          <a:prstGeom prst="cube">
            <a:avLst>
              <a:gd name="adj" fmla="val 85981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2711950" y="3865998"/>
            <a:ext cx="930166" cy="6078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latin typeface="Calibri" pitchFamily="34" charset="0"/>
                <a:ea typeface="Calibri" pitchFamily="34" charset="0"/>
                <a:cs typeface="Arial" pitchFamily="34" charset="0"/>
              </a:rPr>
              <a:t>STI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7352569" y="2457409"/>
            <a:ext cx="2287980" cy="2050506"/>
          </a:xfrm>
          <a:prstGeom prst="cube">
            <a:avLst>
              <a:gd name="adj" fmla="val 58338"/>
            </a:avLst>
          </a:prstGeom>
          <a:solidFill>
            <a:srgbClr val="FBD4B4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530663" y="3865998"/>
            <a:ext cx="1265933" cy="6078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latin typeface="Calibri" pitchFamily="34" charset="0"/>
                <a:ea typeface="Calibri" pitchFamily="34" charset="0"/>
                <a:cs typeface="Arial" pitchFamily="34" charset="0"/>
              </a:rPr>
              <a:t>STI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8837430" y="3397172"/>
            <a:ext cx="2515153" cy="6078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W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the channel width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1" name="AutoShape 7"/>
          <p:cNvSpPr>
            <a:spLocks noChangeShapeType="1"/>
          </p:cNvSpPr>
          <p:nvPr/>
        </p:nvSpPr>
        <p:spPr bwMode="auto">
          <a:xfrm flipH="1">
            <a:off x="8440409" y="2755686"/>
            <a:ext cx="1199006" cy="1199909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5" name="Line 3"/>
          <p:cNvSpPr>
            <a:spLocks noChangeAspect="1" noChangeShapeType="1"/>
          </p:cNvSpPr>
          <p:nvPr/>
        </p:nvSpPr>
        <p:spPr bwMode="auto">
          <a:xfrm flipH="1">
            <a:off x="7352570" y="2627528"/>
            <a:ext cx="1209215" cy="1206714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6" name="Line 2"/>
          <p:cNvSpPr>
            <a:spLocks noChangeShapeType="1"/>
          </p:cNvSpPr>
          <p:nvPr/>
        </p:nvSpPr>
        <p:spPr bwMode="auto">
          <a:xfrm flipH="1">
            <a:off x="8540231" y="2457410"/>
            <a:ext cx="1134" cy="170119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1" name="AutoShape 95"/>
          <p:cNvSpPr>
            <a:spLocks noChangeShapeType="1"/>
          </p:cNvSpPr>
          <p:nvPr/>
        </p:nvSpPr>
        <p:spPr bwMode="auto">
          <a:xfrm flipH="1">
            <a:off x="4650574" y="4048307"/>
            <a:ext cx="1620000" cy="999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2" name="Text Box 94"/>
          <p:cNvSpPr txBox="1">
            <a:spLocks noChangeArrowheads="1"/>
          </p:cNvSpPr>
          <p:nvPr/>
        </p:nvSpPr>
        <p:spPr bwMode="auto">
          <a:xfrm>
            <a:off x="4151784" y="4005064"/>
            <a:ext cx="2609012" cy="40652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the channel length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3" name="Text Box 98"/>
          <p:cNvSpPr txBox="1">
            <a:spLocks noChangeArrowheads="1"/>
          </p:cNvSpPr>
          <p:nvPr/>
        </p:nvSpPr>
        <p:spPr bwMode="auto">
          <a:xfrm>
            <a:off x="479376" y="4898212"/>
            <a:ext cx="10945216" cy="13390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alibri" pitchFamily="34" charset="0"/>
                <a:ea typeface="Calibri" pitchFamily="34" charset="0"/>
                <a:cs typeface="Arial" pitchFamily="34" charset="0"/>
              </a:rPr>
              <a:t>The capacitance between gate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and channel, </a:t>
            </a:r>
            <a:r>
              <a:rPr lang="sv-SE" sz="2000" i="1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C</a:t>
            </a:r>
            <a:r>
              <a:rPr lang="en-US" sz="2000" i="1" baseline="-25000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</a:t>
            </a:r>
            <a:r>
              <a:rPr lang="sv-SE" sz="20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=</a:t>
            </a:r>
            <a:r>
              <a:rPr lang="sv-SE" sz="2000" i="1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WLC</a:t>
            </a:r>
            <a:r>
              <a:rPr lang="en-US" sz="2000" i="1" baseline="-250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ox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is intrinsic to the </a:t>
            </a:r>
            <a:r>
              <a:rPr lang="en-US" sz="2000" dirty="0">
                <a:latin typeface="Calibri" pitchFamily="34" charset="0"/>
                <a:ea typeface="Calibri" pitchFamily="34" charset="0"/>
                <a:cs typeface="Arial" pitchFamily="34" charset="0"/>
              </a:rPr>
              <a:t>field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effect</a:t>
            </a:r>
            <a:r>
              <a:rPr lang="en-US" sz="2000" dirty="0">
                <a:latin typeface="Calibri" pitchFamily="34" charset="0"/>
                <a:ea typeface="Calibri" pitchFamily="34" charset="0"/>
                <a:cs typeface="Arial" pitchFamily="34" charset="0"/>
              </a:rPr>
              <a:t>!</a:t>
            </a:r>
            <a:endParaRPr lang="en-US" sz="2000" i="1" baseline="-25000" dirty="0" smtClean="0"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cs typeface="Arial" pitchFamily="34" charset="0"/>
              </a:rPr>
              <a:t>In a 65 nm CMOS process, typically </a:t>
            </a:r>
            <a:r>
              <a:rPr lang="en-US" sz="2000" i="1" dirty="0" smtClean="0">
                <a:latin typeface="Calibri" pitchFamily="34" charset="0"/>
                <a:cs typeface="Arial" pitchFamily="34" charset="0"/>
              </a:rPr>
              <a:t>C</a:t>
            </a:r>
            <a:r>
              <a:rPr lang="en-US" sz="2000" i="1" baseline="-25000" dirty="0" smtClean="0">
                <a:latin typeface="Calibri" pitchFamily="34" charset="0"/>
                <a:cs typeface="Arial" pitchFamily="34" charset="0"/>
              </a:rPr>
              <a:t>ox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=20 </a:t>
            </a:r>
            <a:r>
              <a:rPr lang="en-US" sz="2000" dirty="0" err="1" smtClean="0">
                <a:latin typeface="Calibri" pitchFamily="34" charset="0"/>
                <a:cs typeface="Arial" pitchFamily="34" charset="0"/>
              </a:rPr>
              <a:t>fF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/</a:t>
            </a:r>
            <a:r>
              <a:rPr lang="en-US" sz="2000" dirty="0" smtClean="0">
                <a:latin typeface="Symbol" panose="05050102010706020507" pitchFamily="18" charset="2"/>
                <a:cs typeface="Arial" pitchFamily="34" charset="0"/>
              </a:rPr>
              <a:t>m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m</a:t>
            </a:r>
            <a:r>
              <a:rPr lang="en-US" sz="2000" baseline="30000" dirty="0" smtClean="0">
                <a:latin typeface="Calibri" pitchFamily="34" charset="0"/>
                <a:cs typeface="Arial" pitchFamily="34" charset="0"/>
              </a:rPr>
              <a:t>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cs typeface="Arial" pitchFamily="34" charset="0"/>
              </a:rPr>
              <a:t>When using fixed channel lengths, </a:t>
            </a:r>
            <a:r>
              <a:rPr lang="en-US" sz="2000" i="1" dirty="0" smtClean="0">
                <a:latin typeface="Calibri" pitchFamily="34" charset="0"/>
                <a:cs typeface="Arial" pitchFamily="34" charset="0"/>
              </a:rPr>
              <a:t>L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=65 nm, as in digital designs, gate cap </a:t>
            </a:r>
            <a:r>
              <a:rPr lang="en-US" sz="20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lang="en-US" sz="2000" i="1" baseline="-25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G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 scales with channel width</a:t>
            </a:r>
            <a:endParaRPr lang="en-US" sz="2000" baseline="30000" dirty="0">
              <a:latin typeface="Arial" pitchFamily="34" charset="0"/>
            </a:endParaRPr>
          </a:p>
        </p:txBody>
      </p:sp>
      <p:sp>
        <p:nvSpPr>
          <p:cNvPr id="38" name="AutoShape 13"/>
          <p:cNvSpPr>
            <a:spLocks noChangeArrowheads="1"/>
          </p:cNvSpPr>
          <p:nvPr/>
        </p:nvSpPr>
        <p:spPr bwMode="auto">
          <a:xfrm>
            <a:off x="4351085" y="1700808"/>
            <a:ext cx="3387164" cy="1754635"/>
          </a:xfrm>
          <a:prstGeom prst="cube">
            <a:avLst>
              <a:gd name="adj" fmla="val 68042"/>
            </a:avLst>
          </a:prstGeom>
          <a:solidFill>
            <a:srgbClr val="FF0000">
              <a:alpha val="89804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5173487" y="2451738"/>
            <a:ext cx="1631193" cy="6158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latin typeface="Calibri" pitchFamily="34" charset="0"/>
                <a:ea typeface="Calibri" pitchFamily="34" charset="0"/>
                <a:cs typeface="Arial" pitchFamily="34" charset="0"/>
              </a:rPr>
              <a:t>Metal gate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6744072" y="3325163"/>
            <a:ext cx="1265933" cy="6078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libri" pitchFamily="34" charset="0"/>
                <a:ea typeface="Calibri" pitchFamily="34" charset="0"/>
                <a:cs typeface="Arial" pitchFamily="34" charset="0"/>
              </a:rPr>
              <a:t>drain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3647728" y="3325163"/>
            <a:ext cx="1265933" cy="6078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libri" pitchFamily="34" charset="0"/>
                <a:ea typeface="Calibri" pitchFamily="34" charset="0"/>
                <a:cs typeface="Arial" pitchFamily="34" charset="0"/>
              </a:rPr>
              <a:t>source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8008223" y="1988840"/>
            <a:ext cx="575115" cy="6078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latin typeface="Calibri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lang="en-US" sz="1600" baseline="-30000">
                <a:latin typeface="Calibri" pitchFamily="34" charset="0"/>
                <a:ea typeface="Calibri" pitchFamily="34" charset="0"/>
                <a:cs typeface="Arial" pitchFamily="34" charset="0"/>
              </a:rPr>
              <a:t>D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4799856" y="1991108"/>
            <a:ext cx="575115" cy="6078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libri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lang="en-US" sz="1600" baseline="-30000" dirty="0">
                <a:latin typeface="Calibri" pitchFamily="34" charset="0"/>
                <a:ea typeface="Calibri" pitchFamily="34" charset="0"/>
                <a:cs typeface="Arial" pitchFamily="34" charset="0"/>
              </a:rPr>
              <a:t>S</a:t>
            </a:r>
            <a:endParaRPr lang="en-US" sz="1600" dirty="0">
              <a:latin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56000" y="3322800"/>
            <a:ext cx="578518" cy="481385"/>
            <a:chOff x="5070262" y="3330123"/>
            <a:chExt cx="578518" cy="481385"/>
          </a:xfrm>
        </p:grpSpPr>
        <p:grpSp>
          <p:nvGrpSpPr>
            <p:cNvPr id="25" name="Group 23"/>
            <p:cNvGrpSpPr>
              <a:grpSpLocks/>
            </p:cNvGrpSpPr>
            <p:nvPr/>
          </p:nvGrpSpPr>
          <p:grpSpPr bwMode="auto">
            <a:xfrm>
              <a:off x="5070262" y="3501390"/>
              <a:ext cx="578518" cy="102072"/>
              <a:chOff x="4171" y="9994"/>
              <a:chExt cx="330" cy="90"/>
            </a:xfrm>
          </p:grpSpPr>
          <p:sp>
            <p:nvSpPr>
              <p:cNvPr id="47" name="Line 25"/>
              <p:cNvSpPr>
                <a:spLocks noChangeShapeType="1"/>
              </p:cNvSpPr>
              <p:nvPr/>
            </p:nvSpPr>
            <p:spPr bwMode="auto">
              <a:xfrm flipH="1">
                <a:off x="4171" y="9994"/>
                <a:ext cx="33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8" name="Line 24"/>
              <p:cNvSpPr>
                <a:spLocks noChangeShapeType="1"/>
              </p:cNvSpPr>
              <p:nvPr/>
            </p:nvSpPr>
            <p:spPr bwMode="auto">
              <a:xfrm flipH="1">
                <a:off x="4171" y="10084"/>
                <a:ext cx="33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5359520" y="3330123"/>
              <a:ext cx="0" cy="1667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5359520" y="3595508"/>
              <a:ext cx="0" cy="216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54478" y="1196752"/>
            <a:ext cx="7286138" cy="1837388"/>
            <a:chOff x="4354478" y="1196752"/>
            <a:chExt cx="7286138" cy="1837388"/>
          </a:xfrm>
        </p:grpSpPr>
        <p:grpSp>
          <p:nvGrpSpPr>
            <p:cNvPr id="13" name="Group 12"/>
            <p:cNvGrpSpPr/>
            <p:nvPr/>
          </p:nvGrpSpPr>
          <p:grpSpPr>
            <a:xfrm>
              <a:off x="4354478" y="2348880"/>
              <a:ext cx="3325698" cy="685260"/>
              <a:chOff x="4354478" y="2348880"/>
              <a:chExt cx="3325698" cy="68526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7162790" y="2348880"/>
                <a:ext cx="517386" cy="685260"/>
                <a:chOff x="10447046" y="1768190"/>
                <a:chExt cx="517386" cy="685260"/>
              </a:xfrm>
            </p:grpSpPr>
            <p:grpSp>
              <p:nvGrpSpPr>
                <p:cNvPr id="62" name="Group 23"/>
                <p:cNvGrpSpPr>
                  <a:grpSpLocks/>
                </p:cNvGrpSpPr>
                <p:nvPr/>
              </p:nvGrpSpPr>
              <p:grpSpPr bwMode="auto">
                <a:xfrm rot="16200000">
                  <a:off x="10380091" y="2006413"/>
                  <a:ext cx="578518" cy="102072"/>
                  <a:chOff x="4171" y="9994"/>
                  <a:chExt cx="330" cy="90"/>
                </a:xfrm>
              </p:grpSpPr>
              <p:sp>
                <p:nvSpPr>
                  <p:cNvPr id="65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1" y="9994"/>
                    <a:ext cx="3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66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1" y="10084"/>
                    <a:ext cx="3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</p:grpSp>
            <p:sp>
              <p:nvSpPr>
                <p:cNvPr id="63" name="Line 22"/>
                <p:cNvSpPr>
                  <a:spLocks noChangeShapeType="1"/>
                </p:cNvSpPr>
                <p:nvPr/>
              </p:nvSpPr>
              <p:spPr bwMode="auto">
                <a:xfrm rot="16200000">
                  <a:off x="10530405" y="1974091"/>
                  <a:ext cx="0" cy="16671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4" name="Line 20"/>
                <p:cNvSpPr>
                  <a:spLocks noChangeShapeType="1"/>
                </p:cNvSpPr>
                <p:nvPr/>
              </p:nvSpPr>
              <p:spPr bwMode="auto">
                <a:xfrm rot="16200000">
                  <a:off x="10838432" y="1931450"/>
                  <a:ext cx="0" cy="2520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7" name="Line 20"/>
                <p:cNvSpPr>
                  <a:spLocks noChangeShapeType="1"/>
                </p:cNvSpPr>
                <p:nvPr/>
              </p:nvSpPr>
              <p:spPr bwMode="auto">
                <a:xfrm>
                  <a:off x="10964432" y="2057450"/>
                  <a:ext cx="0" cy="3960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4354478" y="2348881"/>
                <a:ext cx="517385" cy="685259"/>
                <a:chOff x="4354478" y="2348881"/>
                <a:chExt cx="517385" cy="685259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4598523" y="2348881"/>
                  <a:ext cx="102072" cy="578518"/>
                  <a:chOff x="4049712" y="1770361"/>
                  <a:chExt cx="102072" cy="578518"/>
                </a:xfrm>
              </p:grpSpPr>
              <p:sp>
                <p:nvSpPr>
                  <p:cNvPr id="75" name="Line 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862525" y="2059620"/>
                    <a:ext cx="57851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76" name="Line 2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760453" y="2059620"/>
                    <a:ext cx="57851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</p:grpSp>
            <p:grpSp>
              <p:nvGrpSpPr>
                <p:cNvPr id="69" name="Group 23"/>
                <p:cNvGrpSpPr>
                  <a:grpSpLocks/>
                </p:cNvGrpSpPr>
                <p:nvPr/>
              </p:nvGrpSpPr>
              <p:grpSpPr bwMode="auto">
                <a:xfrm rot="5400000" flipH="1">
                  <a:off x="4504930" y="2442475"/>
                  <a:ext cx="289259" cy="102072"/>
                  <a:chOff x="4336" y="9994"/>
                  <a:chExt cx="165" cy="90"/>
                </a:xfrm>
              </p:grpSpPr>
              <p:sp>
                <p:nvSpPr>
                  <p:cNvPr id="73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78" y="9994"/>
                    <a:ext cx="12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  <p:sp>
                <p:nvSpPr>
                  <p:cNvPr id="74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36" y="10084"/>
                    <a:ext cx="16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/>
                  </a:p>
                </p:txBody>
              </p:sp>
            </p:grpSp>
            <p:sp>
              <p:nvSpPr>
                <p:cNvPr id="70" name="Line 22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4788505" y="2554781"/>
                  <a:ext cx="0" cy="166717"/>
                </a:xfrm>
                <a:prstGeom prst="lin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1" name="Line 2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4480478" y="2512140"/>
                  <a:ext cx="0" cy="2520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7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4354478" y="2638140"/>
                  <a:ext cx="0" cy="3960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</p:grpSp>
        <p:sp>
          <p:nvSpPr>
            <p:cNvPr id="77" name="Text Box 8"/>
            <p:cNvSpPr txBox="1">
              <a:spLocks noChangeArrowheads="1"/>
            </p:cNvSpPr>
            <p:nvPr/>
          </p:nvSpPr>
          <p:spPr bwMode="auto">
            <a:xfrm>
              <a:off x="8793483" y="1196752"/>
              <a:ext cx="2847133" cy="118861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Calibri" pitchFamily="34" charset="0"/>
                  <a:ea typeface="Calibri" pitchFamily="34" charset="0"/>
                  <a:cs typeface="Arial" pitchFamily="34" charset="0"/>
                </a:rPr>
                <a:t>FYI, there are also parasitic overlap and fringing field capacitances between the gate and source/drain</a:t>
              </a:r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951984" y="3322800"/>
            <a:ext cx="578518" cy="481385"/>
            <a:chOff x="5070262" y="3330123"/>
            <a:chExt cx="578518" cy="481385"/>
          </a:xfrm>
        </p:grpSpPr>
        <p:grpSp>
          <p:nvGrpSpPr>
            <p:cNvPr id="79" name="Group 23"/>
            <p:cNvGrpSpPr>
              <a:grpSpLocks/>
            </p:cNvGrpSpPr>
            <p:nvPr/>
          </p:nvGrpSpPr>
          <p:grpSpPr bwMode="auto">
            <a:xfrm>
              <a:off x="5070262" y="3501390"/>
              <a:ext cx="578518" cy="102072"/>
              <a:chOff x="4171" y="9994"/>
              <a:chExt cx="330" cy="90"/>
            </a:xfrm>
          </p:grpSpPr>
          <p:sp>
            <p:nvSpPr>
              <p:cNvPr id="82" name="Line 25"/>
              <p:cNvSpPr>
                <a:spLocks noChangeShapeType="1"/>
              </p:cNvSpPr>
              <p:nvPr/>
            </p:nvSpPr>
            <p:spPr bwMode="auto">
              <a:xfrm flipH="1">
                <a:off x="4171" y="9994"/>
                <a:ext cx="33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3" name="Line 24"/>
              <p:cNvSpPr>
                <a:spLocks noChangeShapeType="1"/>
              </p:cNvSpPr>
              <p:nvPr/>
            </p:nvSpPr>
            <p:spPr bwMode="auto">
              <a:xfrm flipH="1">
                <a:off x="4171" y="10084"/>
                <a:ext cx="33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80" name="Line 22"/>
            <p:cNvSpPr>
              <a:spLocks noChangeShapeType="1"/>
            </p:cNvSpPr>
            <p:nvPr/>
          </p:nvSpPr>
          <p:spPr bwMode="auto">
            <a:xfrm>
              <a:off x="5359520" y="3330123"/>
              <a:ext cx="0" cy="1667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81" name="Line 20"/>
            <p:cNvSpPr>
              <a:spLocks noChangeShapeType="1"/>
            </p:cNvSpPr>
            <p:nvPr/>
          </p:nvSpPr>
          <p:spPr bwMode="auto">
            <a:xfrm>
              <a:off x="5359520" y="3595508"/>
              <a:ext cx="0" cy="216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26698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3"/>
          <p:cNvSpPr>
            <a:spLocks noChangeShapeType="1"/>
          </p:cNvSpPr>
          <p:nvPr/>
        </p:nvSpPr>
        <p:spPr bwMode="auto">
          <a:xfrm>
            <a:off x="4712942" y="2372349"/>
            <a:ext cx="836015" cy="11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27</a:t>
            </a:fld>
            <a:endParaRPr lang="sv-SE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sv-SE" dirty="0" smtClean="0"/>
              <a:t>Source/drain </a:t>
            </a:r>
            <a:r>
              <a:rPr lang="sv-SE" dirty="0" err="1" smtClean="0"/>
              <a:t>parasitic</a:t>
            </a:r>
            <a:r>
              <a:rPr lang="sv-SE" dirty="0" smtClean="0"/>
              <a:t> </a:t>
            </a:r>
            <a:r>
              <a:rPr lang="sv-SE" dirty="0" err="1" smtClean="0"/>
              <a:t>capacitances</a:t>
            </a:r>
            <a:endParaRPr lang="en-US" dirty="0"/>
          </a:p>
        </p:txBody>
      </p:sp>
      <p:sp>
        <p:nvSpPr>
          <p:cNvPr id="9" name="AutoShape 44"/>
          <p:cNvSpPr>
            <a:spLocks noChangeArrowheads="1"/>
          </p:cNvSpPr>
          <p:nvPr/>
        </p:nvSpPr>
        <p:spPr bwMode="auto">
          <a:xfrm>
            <a:off x="2434035" y="2457409"/>
            <a:ext cx="2287980" cy="2050506"/>
          </a:xfrm>
          <a:prstGeom prst="cube">
            <a:avLst>
              <a:gd name="adj" fmla="val 58338"/>
            </a:avLst>
          </a:prstGeom>
          <a:solidFill>
            <a:srgbClr val="FBD4B4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" name="AutoShape 38"/>
          <p:cNvSpPr>
            <a:spLocks noChangeArrowheads="1"/>
          </p:cNvSpPr>
          <p:nvPr/>
        </p:nvSpPr>
        <p:spPr bwMode="auto">
          <a:xfrm>
            <a:off x="3521875" y="2457410"/>
            <a:ext cx="2312936" cy="1394979"/>
          </a:xfrm>
          <a:prstGeom prst="cube">
            <a:avLst>
              <a:gd name="adj" fmla="val 85981"/>
            </a:avLst>
          </a:prstGeom>
          <a:solidFill>
            <a:srgbClr val="92D05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" name="AutoShape 37"/>
          <p:cNvSpPr>
            <a:spLocks noChangeArrowheads="1"/>
          </p:cNvSpPr>
          <p:nvPr/>
        </p:nvSpPr>
        <p:spPr bwMode="auto">
          <a:xfrm>
            <a:off x="6243176" y="2457410"/>
            <a:ext cx="2312936" cy="1394979"/>
          </a:xfrm>
          <a:prstGeom prst="cube">
            <a:avLst>
              <a:gd name="adj" fmla="val 85981"/>
            </a:avLst>
          </a:prstGeom>
          <a:solidFill>
            <a:srgbClr val="92D05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6744072" y="3325163"/>
            <a:ext cx="1265933" cy="6078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libri" pitchFamily="34" charset="0"/>
                <a:ea typeface="Calibri" pitchFamily="34" charset="0"/>
                <a:cs typeface="Arial" pitchFamily="34" charset="0"/>
              </a:rPr>
              <a:t>drain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8008223" y="1988840"/>
            <a:ext cx="575115" cy="6078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latin typeface="Calibri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lang="en-US" sz="1600" baseline="-30000">
                <a:latin typeface="Calibri" pitchFamily="34" charset="0"/>
                <a:ea typeface="Calibri" pitchFamily="34" charset="0"/>
                <a:cs typeface="Arial" pitchFamily="34" charset="0"/>
              </a:rPr>
              <a:t>D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19" name="AutoShape 33"/>
          <p:cNvSpPr>
            <a:spLocks noChangeShapeType="1"/>
          </p:cNvSpPr>
          <p:nvPr/>
        </p:nvSpPr>
        <p:spPr bwMode="auto">
          <a:xfrm>
            <a:off x="7738248" y="2370081"/>
            <a:ext cx="836015" cy="11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2438573" y="2457409"/>
            <a:ext cx="7207649" cy="2050506"/>
          </a:xfrm>
          <a:prstGeom prst="cube">
            <a:avLst>
              <a:gd name="adj" fmla="val 58338"/>
            </a:avLst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0" name="AutoShape 18"/>
          <p:cNvSpPr>
            <a:spLocks noChangeArrowheads="1"/>
          </p:cNvSpPr>
          <p:nvPr/>
        </p:nvSpPr>
        <p:spPr bwMode="auto">
          <a:xfrm>
            <a:off x="4351084" y="2270278"/>
            <a:ext cx="3372417" cy="1375699"/>
          </a:xfrm>
          <a:prstGeom prst="cube">
            <a:avLst>
              <a:gd name="adj" fmla="val 85981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4799856" y="1991108"/>
            <a:ext cx="575115" cy="6078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libri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lang="en-US" sz="1600" baseline="-30000" dirty="0">
                <a:latin typeface="Calibri" pitchFamily="34" charset="0"/>
                <a:ea typeface="Calibri" pitchFamily="34" charset="0"/>
                <a:cs typeface="Arial" pitchFamily="34" charset="0"/>
              </a:rPr>
              <a:t>S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2711950" y="3865998"/>
            <a:ext cx="930166" cy="6078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latin typeface="Calibri" pitchFamily="34" charset="0"/>
                <a:ea typeface="Calibri" pitchFamily="34" charset="0"/>
                <a:cs typeface="Arial" pitchFamily="34" charset="0"/>
              </a:rPr>
              <a:t>STI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3647728" y="3325163"/>
            <a:ext cx="1265933" cy="6078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libri" pitchFamily="34" charset="0"/>
                <a:ea typeface="Calibri" pitchFamily="34" charset="0"/>
                <a:cs typeface="Arial" pitchFamily="34" charset="0"/>
              </a:rPr>
              <a:t>source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35" name="AutoShape 13"/>
          <p:cNvSpPr>
            <a:spLocks noChangeArrowheads="1"/>
          </p:cNvSpPr>
          <p:nvPr/>
        </p:nvSpPr>
        <p:spPr bwMode="auto">
          <a:xfrm>
            <a:off x="4351085" y="1700808"/>
            <a:ext cx="3387164" cy="1754635"/>
          </a:xfrm>
          <a:prstGeom prst="cube">
            <a:avLst>
              <a:gd name="adj" fmla="val 68042"/>
            </a:avLst>
          </a:prstGeom>
          <a:solidFill>
            <a:srgbClr val="FF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auto">
          <a:xfrm>
            <a:off x="7352569" y="2457409"/>
            <a:ext cx="2287980" cy="2050506"/>
          </a:xfrm>
          <a:prstGeom prst="cube">
            <a:avLst>
              <a:gd name="adj" fmla="val 58338"/>
            </a:avLst>
          </a:prstGeom>
          <a:solidFill>
            <a:srgbClr val="FBD4B4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530663" y="3865998"/>
            <a:ext cx="1265933" cy="6078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latin typeface="Calibri" pitchFamily="34" charset="0"/>
                <a:ea typeface="Calibri" pitchFamily="34" charset="0"/>
                <a:cs typeface="Arial" pitchFamily="34" charset="0"/>
              </a:rPr>
              <a:t>STI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41" name="AutoShape 7"/>
          <p:cNvSpPr>
            <a:spLocks noChangeShapeType="1"/>
          </p:cNvSpPr>
          <p:nvPr/>
        </p:nvSpPr>
        <p:spPr bwMode="auto">
          <a:xfrm flipH="1">
            <a:off x="8440409" y="2755686"/>
            <a:ext cx="1199006" cy="1199909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grpSp>
        <p:nvGrpSpPr>
          <p:cNvPr id="20" name="Group 19"/>
          <p:cNvGrpSpPr/>
          <p:nvPr/>
        </p:nvGrpSpPr>
        <p:grpSpPr>
          <a:xfrm>
            <a:off x="3060000" y="2423386"/>
            <a:ext cx="6376368" cy="2252507"/>
            <a:chOff x="3060000" y="2423386"/>
            <a:chExt cx="6376368" cy="2252507"/>
          </a:xfrm>
        </p:grpSpPr>
        <p:grpSp>
          <p:nvGrpSpPr>
            <p:cNvPr id="2" name="Group 1"/>
            <p:cNvGrpSpPr/>
            <p:nvPr/>
          </p:nvGrpSpPr>
          <p:grpSpPr>
            <a:xfrm>
              <a:off x="3060000" y="2835074"/>
              <a:ext cx="1050728" cy="523968"/>
              <a:chOff x="1563098" y="2835074"/>
              <a:chExt cx="1050728" cy="523968"/>
            </a:xfrm>
          </p:grpSpPr>
          <p:sp>
            <p:nvSpPr>
              <p:cNvPr id="11" name="Line 42"/>
              <p:cNvSpPr>
                <a:spLocks noChangeShapeType="1"/>
              </p:cNvSpPr>
              <p:nvPr/>
            </p:nvSpPr>
            <p:spPr bwMode="auto">
              <a:xfrm flipH="1">
                <a:off x="1752856" y="2835074"/>
                <a:ext cx="518397" cy="5239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" name="Line 41"/>
              <p:cNvSpPr>
                <a:spLocks noChangeShapeType="1"/>
              </p:cNvSpPr>
              <p:nvPr/>
            </p:nvSpPr>
            <p:spPr bwMode="auto">
              <a:xfrm flipH="1" flipV="1">
                <a:off x="2219073" y="3060765"/>
                <a:ext cx="394753" cy="11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3" name="Line 40"/>
              <p:cNvSpPr>
                <a:spLocks noChangeShapeType="1"/>
              </p:cNvSpPr>
              <p:nvPr/>
            </p:nvSpPr>
            <p:spPr bwMode="auto">
              <a:xfrm flipH="1" flipV="1">
                <a:off x="1563098" y="3059631"/>
                <a:ext cx="490038" cy="11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" name="Line 39"/>
              <p:cNvSpPr>
                <a:spLocks noChangeShapeType="1"/>
              </p:cNvSpPr>
              <p:nvPr/>
            </p:nvSpPr>
            <p:spPr bwMode="auto">
              <a:xfrm flipH="1">
                <a:off x="1917336" y="2835074"/>
                <a:ext cx="518397" cy="5239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679549" y="3862596"/>
              <a:ext cx="578518" cy="656661"/>
              <a:chOff x="2155549" y="3862595"/>
              <a:chExt cx="578518" cy="656661"/>
            </a:xfrm>
          </p:grpSpPr>
          <p:sp>
            <p:nvSpPr>
              <p:cNvPr id="49" name="Line 32"/>
              <p:cNvSpPr>
                <a:spLocks noChangeShapeType="1"/>
              </p:cNvSpPr>
              <p:nvPr/>
            </p:nvSpPr>
            <p:spPr bwMode="auto">
              <a:xfrm flipH="1">
                <a:off x="2155549" y="4030446"/>
                <a:ext cx="578518" cy="11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50" name="Line 31"/>
              <p:cNvSpPr>
                <a:spLocks noChangeShapeType="1"/>
              </p:cNvSpPr>
              <p:nvPr/>
            </p:nvSpPr>
            <p:spPr bwMode="auto">
              <a:xfrm flipH="1">
                <a:off x="2155549" y="4132518"/>
                <a:ext cx="578518" cy="11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1" name="Line 29"/>
              <p:cNvSpPr>
                <a:spLocks noChangeShapeType="1"/>
              </p:cNvSpPr>
              <p:nvPr/>
            </p:nvSpPr>
            <p:spPr bwMode="auto">
              <a:xfrm>
                <a:off x="2444808" y="4132518"/>
                <a:ext cx="1134" cy="38673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2" name="Line 28"/>
              <p:cNvSpPr>
                <a:spLocks noChangeShapeType="1"/>
              </p:cNvSpPr>
              <p:nvPr/>
            </p:nvSpPr>
            <p:spPr bwMode="auto">
              <a:xfrm>
                <a:off x="2444808" y="3862595"/>
                <a:ext cx="1134" cy="16671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4060691" y="4068000"/>
              <a:ext cx="843955" cy="60789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>
                  <a:latin typeface="Calibri" pitchFamily="34" charset="0"/>
                  <a:ea typeface="Calibri" pitchFamily="34" charset="0"/>
                  <a:cs typeface="Arial" pitchFamily="34" charset="0"/>
                </a:rPr>
                <a:t>C</a:t>
              </a:r>
              <a:r>
                <a:rPr lang="en-US" sz="1600" baseline="-30000" dirty="0" err="1">
                  <a:latin typeface="Calibri" pitchFamily="34" charset="0"/>
                  <a:ea typeface="Calibri" pitchFamily="34" charset="0"/>
                  <a:cs typeface="Arial" pitchFamily="34" charset="0"/>
                </a:rPr>
                <a:t>bottom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3642117" y="2423386"/>
              <a:ext cx="843955" cy="60789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latin typeface="Calibri" pitchFamily="34" charset="0"/>
                  <a:ea typeface="Calibri" pitchFamily="34" charset="0"/>
                  <a:cs typeface="Arial" pitchFamily="34" charset="0"/>
                </a:rPr>
                <a:t>C</a:t>
              </a:r>
              <a:r>
                <a:rPr lang="en-US" sz="1600" baseline="-30000">
                  <a:latin typeface="Calibri" pitchFamily="34" charset="0"/>
                  <a:ea typeface="Calibri" pitchFamily="34" charset="0"/>
                  <a:cs typeface="Arial" pitchFamily="34" charset="0"/>
                </a:rPr>
                <a:t>sidewall</a:t>
              </a:r>
              <a:endParaRPr lang="en-US" sz="1600">
                <a:latin typeface="Arial" pitchFamily="34" charset="0"/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6117265" y="4068000"/>
              <a:ext cx="843955" cy="60789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latin typeface="Calibri" pitchFamily="34" charset="0"/>
                  <a:ea typeface="Calibri" pitchFamily="34" charset="0"/>
                  <a:cs typeface="Arial" pitchFamily="34" charset="0"/>
                </a:rPr>
                <a:t>C</a:t>
              </a:r>
              <a:r>
                <a:rPr lang="en-US" sz="1600" baseline="-30000">
                  <a:latin typeface="Calibri" pitchFamily="34" charset="0"/>
                  <a:ea typeface="Calibri" pitchFamily="34" charset="0"/>
                  <a:cs typeface="Arial" pitchFamily="34" charset="0"/>
                </a:rPr>
                <a:t>bottom</a:t>
              </a:r>
              <a:endParaRPr lang="en-US" sz="1600">
                <a:latin typeface="Arial" pitchFamily="34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6495002" y="3859193"/>
              <a:ext cx="578518" cy="652124"/>
              <a:chOff x="4971002" y="3859193"/>
              <a:chExt cx="578518" cy="652124"/>
            </a:xfrm>
          </p:grpSpPr>
          <p:sp>
            <p:nvSpPr>
              <p:cNvPr id="47" name="Line 25"/>
              <p:cNvSpPr>
                <a:spLocks noChangeShapeType="1"/>
              </p:cNvSpPr>
              <p:nvPr/>
            </p:nvSpPr>
            <p:spPr bwMode="auto">
              <a:xfrm flipH="1">
                <a:off x="4971002" y="4030446"/>
                <a:ext cx="578518" cy="11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8" name="Line 24"/>
              <p:cNvSpPr>
                <a:spLocks noChangeShapeType="1"/>
              </p:cNvSpPr>
              <p:nvPr/>
            </p:nvSpPr>
            <p:spPr bwMode="auto">
              <a:xfrm flipH="1">
                <a:off x="4971002" y="4132518"/>
                <a:ext cx="578518" cy="11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>
                <a:off x="5260260" y="3859193"/>
                <a:ext cx="1134" cy="16671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8" name="Line 20"/>
              <p:cNvSpPr>
                <a:spLocks noChangeShapeType="1"/>
              </p:cNvSpPr>
              <p:nvPr/>
            </p:nvSpPr>
            <p:spPr bwMode="auto">
              <a:xfrm>
                <a:off x="5260260" y="4124579"/>
                <a:ext cx="1134" cy="38673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42" name="Text Box 6"/>
            <p:cNvSpPr txBox="1">
              <a:spLocks noChangeArrowheads="1"/>
            </p:cNvSpPr>
            <p:nvPr/>
          </p:nvSpPr>
          <p:spPr bwMode="auto">
            <a:xfrm>
              <a:off x="8592413" y="2423386"/>
              <a:ext cx="843955" cy="60789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latin typeface="Calibri" pitchFamily="34" charset="0"/>
                  <a:ea typeface="Calibri" pitchFamily="34" charset="0"/>
                  <a:cs typeface="Arial" pitchFamily="34" charset="0"/>
                </a:rPr>
                <a:t>C</a:t>
              </a:r>
              <a:r>
                <a:rPr lang="en-US" sz="1600" baseline="-30000">
                  <a:latin typeface="Calibri" pitchFamily="34" charset="0"/>
                  <a:ea typeface="Calibri" pitchFamily="34" charset="0"/>
                  <a:cs typeface="Arial" pitchFamily="34" charset="0"/>
                </a:rPr>
                <a:t>sidewall</a:t>
              </a:r>
              <a:endParaRPr lang="en-US" sz="1600">
                <a:latin typeface="Arial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992000" y="2835074"/>
              <a:ext cx="1042753" cy="523968"/>
              <a:chOff x="6467999" y="2835074"/>
              <a:chExt cx="1042753" cy="523968"/>
            </a:xfrm>
          </p:grpSpPr>
          <p:sp>
            <p:nvSpPr>
              <p:cNvPr id="38" name="Line 10"/>
              <p:cNvSpPr>
                <a:spLocks noChangeShapeType="1"/>
              </p:cNvSpPr>
              <p:nvPr/>
            </p:nvSpPr>
            <p:spPr bwMode="auto">
              <a:xfrm flipH="1">
                <a:off x="6653240" y="2835074"/>
                <a:ext cx="518397" cy="5239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9" name="Line 9"/>
              <p:cNvSpPr>
                <a:spLocks noChangeShapeType="1"/>
              </p:cNvSpPr>
              <p:nvPr/>
            </p:nvSpPr>
            <p:spPr bwMode="auto">
              <a:xfrm flipH="1">
                <a:off x="6817721" y="2835074"/>
                <a:ext cx="518397" cy="5239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3" name="Line 5"/>
              <p:cNvSpPr>
                <a:spLocks noChangeShapeType="1"/>
              </p:cNvSpPr>
              <p:nvPr/>
            </p:nvSpPr>
            <p:spPr bwMode="auto">
              <a:xfrm flipH="1" flipV="1">
                <a:off x="7115999" y="3068704"/>
                <a:ext cx="394753" cy="11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4" name="Line 4"/>
              <p:cNvSpPr>
                <a:spLocks noChangeShapeType="1"/>
              </p:cNvSpPr>
              <p:nvPr/>
            </p:nvSpPr>
            <p:spPr bwMode="auto">
              <a:xfrm flipH="1" flipV="1">
                <a:off x="6467999" y="3067570"/>
                <a:ext cx="49003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</p:grpSp>
      <p:sp>
        <p:nvSpPr>
          <p:cNvPr id="45" name="Line 3"/>
          <p:cNvSpPr>
            <a:spLocks noChangeAspect="1" noChangeShapeType="1"/>
          </p:cNvSpPr>
          <p:nvPr/>
        </p:nvSpPr>
        <p:spPr bwMode="auto">
          <a:xfrm flipH="1">
            <a:off x="7352570" y="2627528"/>
            <a:ext cx="1209215" cy="1206714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6" name="Line 2"/>
          <p:cNvSpPr>
            <a:spLocks noChangeShapeType="1"/>
          </p:cNvSpPr>
          <p:nvPr/>
        </p:nvSpPr>
        <p:spPr bwMode="auto">
          <a:xfrm flipH="1">
            <a:off x="8540231" y="2457410"/>
            <a:ext cx="1134" cy="170119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3" name="Text Box 98"/>
          <p:cNvSpPr txBox="1">
            <a:spLocks noChangeArrowheads="1"/>
          </p:cNvSpPr>
          <p:nvPr/>
        </p:nvSpPr>
        <p:spPr bwMode="auto">
          <a:xfrm>
            <a:off x="767408" y="4898212"/>
            <a:ext cx="10657184" cy="13390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alibri" pitchFamily="34" charset="0"/>
                <a:ea typeface="Calibri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source and drain capacitances are extrinsic to the </a:t>
            </a:r>
            <a:r>
              <a:rPr lang="en-US" sz="2000" dirty="0">
                <a:latin typeface="Calibri" pitchFamily="34" charset="0"/>
                <a:ea typeface="Calibri" pitchFamily="34" charset="0"/>
                <a:cs typeface="Arial" pitchFamily="34" charset="0"/>
              </a:rPr>
              <a:t>field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effect</a:t>
            </a:r>
            <a:r>
              <a:rPr lang="en-US" sz="2000" dirty="0">
                <a:latin typeface="Calibri" pitchFamily="34" charset="0"/>
                <a:ea typeface="Calibri" pitchFamily="34" charset="0"/>
                <a:cs typeface="Arial" pitchFamily="34" charset="0"/>
              </a:rPr>
              <a:t>!</a:t>
            </a:r>
            <a:endParaRPr lang="en-US" sz="2000" i="1" baseline="-25000" dirty="0" smtClean="0"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cs typeface="Arial" pitchFamily="34" charset="0"/>
              </a:rPr>
              <a:t>Therefore regarded as parasitic capacitances, but are non-negligible, i.e. </a:t>
            </a:r>
            <a:r>
              <a:rPr lang="en-US" sz="20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lang="en-US" sz="2000" i="1" baseline="-25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D</a:t>
            </a:r>
            <a:r>
              <a:rPr lang="en-US" sz="2000" i="1" dirty="0" smtClean="0">
                <a:latin typeface="Calibri" pitchFamily="34" charset="0"/>
                <a:cs typeface="Arial" pitchFamily="34" charset="0"/>
              </a:rPr>
              <a:t>=</a:t>
            </a:r>
            <a:r>
              <a:rPr lang="en-US" sz="2000" i="1" dirty="0" err="1" smtClean="0">
                <a:latin typeface="Calibri" pitchFamily="34" charset="0"/>
                <a:cs typeface="Arial" pitchFamily="34" charset="0"/>
              </a:rPr>
              <a:t>p</a:t>
            </a:r>
            <a:r>
              <a:rPr lang="en-US" sz="2000" i="1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lang="en-US" sz="2000" i="1" baseline="-25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G</a:t>
            </a:r>
            <a:r>
              <a:rPr lang="en-US" sz="20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where</a:t>
            </a:r>
            <a:r>
              <a:rPr lang="en-US" sz="20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p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≈1.</a:t>
            </a:r>
            <a:endParaRPr lang="en-US" sz="2000" i="1" dirty="0" smtClean="0"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cs typeface="Arial" pitchFamily="34" charset="0"/>
              </a:rPr>
              <a:t>Sidewall caps due to source/drain lateral dimensions </a:t>
            </a:r>
            <a:r>
              <a:rPr lang="en-US" sz="2000" i="1" dirty="0" smtClean="0">
                <a:latin typeface="Calibri" pitchFamily="34" charset="0"/>
                <a:cs typeface="Arial" pitchFamily="34" charset="0"/>
              </a:rPr>
              <a:t>L</a:t>
            </a:r>
            <a:r>
              <a:rPr lang="en-US" sz="2000" i="1" baseline="-25000" dirty="0" smtClean="0">
                <a:latin typeface="Calibri" pitchFamily="34" charset="0"/>
                <a:cs typeface="Arial" pitchFamily="34" charset="0"/>
              </a:rPr>
              <a:t>S</a:t>
            </a:r>
            <a:r>
              <a:rPr lang="en-US" sz="2000" i="1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and</a:t>
            </a:r>
            <a:r>
              <a:rPr lang="en-US" sz="2000" i="1" dirty="0" smtClean="0">
                <a:latin typeface="Calibri" pitchFamily="34" charset="0"/>
                <a:cs typeface="Arial" pitchFamily="34" charset="0"/>
              </a:rPr>
              <a:t> L</a:t>
            </a:r>
            <a:r>
              <a:rPr lang="en-US" sz="2000" i="1" baseline="-25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D</a:t>
            </a:r>
            <a:r>
              <a:rPr lang="en-US" sz="2000" i="1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are usually small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cs typeface="Arial" pitchFamily="34" charset="0"/>
              </a:rPr>
              <a:t>Just as for the gate cap, we will consider source/drain caps scalable with channel width</a:t>
            </a:r>
            <a:endParaRPr lang="en-US" sz="2000" i="1" baseline="30000" dirty="0">
              <a:latin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055440" y="5877272"/>
            <a:ext cx="432048" cy="288031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5173487" y="2451738"/>
            <a:ext cx="1631193" cy="61583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latin typeface="Calibri" pitchFamily="34" charset="0"/>
                <a:ea typeface="Calibri" pitchFamily="34" charset="0"/>
                <a:cs typeface="Arial" pitchFamily="34" charset="0"/>
              </a:rPr>
              <a:t>Metal gate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8837430" y="3397172"/>
            <a:ext cx="2515153" cy="6078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W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the channel width</a:t>
            </a: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60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65 </a:t>
            </a:r>
            <a:r>
              <a:rPr lang="sv-SE" dirty="0" err="1" smtClean="0"/>
              <a:t>nm</a:t>
            </a:r>
            <a:r>
              <a:rPr lang="sv-SE" dirty="0" smtClean="0"/>
              <a:t> CMOS </a:t>
            </a:r>
            <a:r>
              <a:rPr lang="sv-SE" dirty="0" err="1" smtClean="0"/>
              <a:t>capacitances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28</a:t>
            </a:fld>
            <a:endParaRPr lang="sv-SE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356325" y="1457020"/>
            <a:ext cx="6428307" cy="363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5146" rIns="0" bIns="2514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latin typeface="Calibri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lang="en-US" sz="2000" i="1" baseline="-25000" dirty="0">
                <a:latin typeface="Calibri" pitchFamily="34" charset="0"/>
                <a:ea typeface="Calibri" pitchFamily="34" charset="0"/>
                <a:cs typeface="Arial" pitchFamily="34" charset="0"/>
              </a:rPr>
              <a:t>ox</a:t>
            </a:r>
            <a:r>
              <a:rPr lang="en-US" sz="2000" dirty="0">
                <a:latin typeface="Calibri" pitchFamily="34" charset="0"/>
                <a:ea typeface="Calibri" pitchFamily="34" charset="0"/>
                <a:cs typeface="Arial" pitchFamily="34" charset="0"/>
              </a:rPr>
              <a:t>≈20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fF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/um</a:t>
            </a:r>
            <a:r>
              <a:rPr lang="en-US" sz="2000" baseline="30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(corresponds to 1.2 nm effective oxide thickness)</a:t>
            </a:r>
            <a:endParaRPr lang="en-US" sz="2000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60 nm effective channel length yields:</a:t>
            </a:r>
            <a:r>
              <a:rPr lang="sv-SE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sv-SE" sz="2000" i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C</a:t>
            </a:r>
            <a:r>
              <a:rPr lang="sv-SE" sz="2000" i="1" baseline="-25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G</a:t>
            </a:r>
            <a:r>
              <a:rPr lang="sv-SE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=1.2 fF/um</a:t>
            </a:r>
            <a:endParaRPr lang="sv-SE" sz="2000" dirty="0"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z="2000" dirty="0"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z="2000" dirty="0"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v-SE" sz="2000" dirty="0"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>
                <a:latin typeface="Calibri" pitchFamily="34" charset="0"/>
                <a:cs typeface="Arial" pitchFamily="34" charset="0"/>
              </a:rPr>
              <a:t>Drain/source parasitic caps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>
                <a:latin typeface="Calibri" pitchFamily="34" charset="0"/>
                <a:cs typeface="Arial" pitchFamily="34" charset="0"/>
              </a:rPr>
              <a:t>The </a:t>
            </a:r>
            <a:r>
              <a:rPr lang="sv-SE" sz="2000" dirty="0" err="1">
                <a:latin typeface="Calibri" pitchFamily="34" charset="0"/>
                <a:cs typeface="Arial" pitchFamily="34" charset="0"/>
              </a:rPr>
              <a:t>parasitic</a:t>
            </a:r>
            <a:r>
              <a:rPr lang="sv-SE" sz="2000" dirty="0">
                <a:latin typeface="Calibri" pitchFamily="34" charset="0"/>
                <a:cs typeface="Arial" pitchFamily="34" charset="0"/>
              </a:rPr>
              <a:t> </a:t>
            </a:r>
            <a:r>
              <a:rPr lang="sv-SE" sz="2000" dirty="0" err="1">
                <a:latin typeface="Calibri" pitchFamily="34" charset="0"/>
                <a:cs typeface="Arial" pitchFamily="34" charset="0"/>
              </a:rPr>
              <a:t>caps</a:t>
            </a:r>
            <a:r>
              <a:rPr lang="sv-SE" sz="2000" dirty="0">
                <a:latin typeface="Calibri" pitchFamily="34" charset="0"/>
                <a:cs typeface="Arial" pitchFamily="34" charset="0"/>
              </a:rPr>
              <a:t> </a:t>
            </a:r>
            <a:r>
              <a:rPr lang="sv-SE" sz="2000" dirty="0" err="1">
                <a:latin typeface="Calibri" pitchFamily="34" charset="0"/>
                <a:cs typeface="Arial" pitchFamily="34" charset="0"/>
              </a:rPr>
              <a:t>are</a:t>
            </a:r>
            <a:r>
              <a:rPr lang="sv-SE" sz="2000" dirty="0">
                <a:latin typeface="Calibri" pitchFamily="34" charset="0"/>
                <a:cs typeface="Arial" pitchFamily="34" charset="0"/>
              </a:rPr>
              <a:t> </a:t>
            </a:r>
            <a:r>
              <a:rPr lang="sv-SE" sz="2000" dirty="0" err="1">
                <a:latin typeface="Calibri" pitchFamily="34" charset="0"/>
                <a:cs typeface="Arial" pitchFamily="34" charset="0"/>
              </a:rPr>
              <a:t>of</a:t>
            </a:r>
            <a:r>
              <a:rPr lang="sv-SE" sz="2000" dirty="0">
                <a:latin typeface="Calibri" pitchFamily="34" charset="0"/>
                <a:cs typeface="Arial" pitchFamily="34" charset="0"/>
              </a:rPr>
              <a:t> the same order </a:t>
            </a:r>
            <a:r>
              <a:rPr lang="sv-SE" sz="2000" dirty="0" err="1">
                <a:latin typeface="Calibri" pitchFamily="34" charset="0"/>
                <a:cs typeface="Arial" pitchFamily="34" charset="0"/>
              </a:rPr>
              <a:t>of</a:t>
            </a:r>
            <a:r>
              <a:rPr lang="sv-SE" sz="2000" dirty="0">
                <a:latin typeface="Calibri" pitchFamily="34" charset="0"/>
                <a:cs typeface="Arial" pitchFamily="34" charset="0"/>
              </a:rPr>
              <a:t> </a:t>
            </a:r>
            <a:r>
              <a:rPr lang="sv-SE" sz="2000" dirty="0" err="1">
                <a:latin typeface="Calibri" pitchFamily="34" charset="0"/>
                <a:cs typeface="Arial" pitchFamily="34" charset="0"/>
              </a:rPr>
              <a:t>magnitude</a:t>
            </a:r>
            <a:r>
              <a:rPr lang="sv-SE" sz="2000" dirty="0">
                <a:latin typeface="Calibri" pitchFamily="34" charset="0"/>
                <a:cs typeface="Arial" pitchFamily="34" charset="0"/>
              </a:rPr>
              <a:t> as the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>
                <a:latin typeface="Calibri" pitchFamily="34" charset="0"/>
                <a:cs typeface="Arial" pitchFamily="34" charset="0"/>
              </a:rPr>
              <a:t>gate </a:t>
            </a:r>
            <a:r>
              <a:rPr lang="sv-SE" sz="2000" dirty="0" err="1">
                <a:latin typeface="Calibri" pitchFamily="34" charset="0"/>
                <a:cs typeface="Arial" pitchFamily="34" charset="0"/>
              </a:rPr>
              <a:t>capacitance</a:t>
            </a:r>
            <a:r>
              <a:rPr lang="sv-SE" sz="2000" dirty="0">
                <a:latin typeface="Calibri" pitchFamily="34" charset="0"/>
                <a:cs typeface="Arial" pitchFamily="34" charset="0"/>
              </a:rPr>
              <a:t>, </a:t>
            </a:r>
            <a:r>
              <a:rPr lang="sv-SE" sz="2000" i="1" dirty="0">
                <a:latin typeface="Calibri" pitchFamily="34" charset="0"/>
                <a:cs typeface="Arial" pitchFamily="34" charset="0"/>
              </a:rPr>
              <a:t>C</a:t>
            </a:r>
            <a:r>
              <a:rPr lang="en-US" sz="2000" i="1" baseline="-25000" dirty="0">
                <a:latin typeface="Calibri" pitchFamily="34" charset="0"/>
                <a:cs typeface="Arial" pitchFamily="34" charset="0"/>
              </a:rPr>
              <a:t>S</a:t>
            </a:r>
            <a:r>
              <a:rPr lang="sv-SE" sz="2000" dirty="0">
                <a:latin typeface="Calibri" pitchFamily="34" charset="0"/>
                <a:cs typeface="Arial" pitchFamily="34" charset="0"/>
              </a:rPr>
              <a:t>=</a:t>
            </a:r>
            <a:r>
              <a:rPr lang="sv-SE" sz="2000" i="1" dirty="0">
                <a:latin typeface="Calibri" pitchFamily="34" charset="0"/>
                <a:cs typeface="Arial" pitchFamily="34" charset="0"/>
              </a:rPr>
              <a:t>C</a:t>
            </a:r>
            <a:r>
              <a:rPr lang="en-US" sz="2000" i="1" baseline="-25000" dirty="0">
                <a:latin typeface="Calibri" pitchFamily="34" charset="0"/>
                <a:cs typeface="Arial" pitchFamily="34" charset="0"/>
              </a:rPr>
              <a:t>D</a:t>
            </a:r>
            <a:r>
              <a:rPr lang="sv-SE" sz="2000" dirty="0">
                <a:latin typeface="Calibri" pitchFamily="34" charset="0"/>
                <a:cs typeface="Arial" pitchFamily="34" charset="0"/>
              </a:rPr>
              <a:t>=</a:t>
            </a:r>
            <a:r>
              <a:rPr lang="sv-SE" sz="2000" i="1" dirty="0" err="1">
                <a:latin typeface="Calibri" pitchFamily="34" charset="0"/>
                <a:cs typeface="Arial" pitchFamily="34" charset="0"/>
              </a:rPr>
              <a:t>pC</a:t>
            </a:r>
            <a:r>
              <a:rPr lang="en-US" sz="2000" i="1" baseline="-25000" dirty="0">
                <a:latin typeface="Calibri" pitchFamily="34" charset="0"/>
                <a:ea typeface="Calibri" pitchFamily="34" charset="0"/>
                <a:cs typeface="Arial" pitchFamily="34" charset="0"/>
              </a:rPr>
              <a:t>G</a:t>
            </a:r>
            <a:endParaRPr lang="sv-SE" sz="2000" i="1" dirty="0"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Generic approach is to use </a:t>
            </a:r>
            <a:r>
              <a:rPr lang="sv-SE" sz="2000" i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p</a:t>
            </a:r>
            <a:r>
              <a:rPr lang="sv-SE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=1 for simplicity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2000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B</a:t>
            </a:r>
            <a:r>
              <a:rPr lang="sv-SE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ut sometimes </a:t>
            </a:r>
            <a:r>
              <a:rPr lang="sv-SE" sz="2000" i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p</a:t>
            </a:r>
            <a:r>
              <a:rPr lang="sv-SE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=0.5 or </a:t>
            </a:r>
            <a:r>
              <a:rPr lang="sv-SE" sz="2000" i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p</a:t>
            </a:r>
            <a:r>
              <a:rPr lang="sv-SE" sz="2000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=0.8!</a:t>
            </a:r>
            <a:endParaRPr lang="sv-SE" sz="2000" dirty="0">
              <a:latin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31504" y="1218011"/>
            <a:ext cx="3297948" cy="4890325"/>
          </a:xfrm>
          <a:prstGeom prst="rect">
            <a:avLst/>
          </a:prstGeom>
          <a:solidFill>
            <a:srgbClr val="FBD4B4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 rot="16200000">
            <a:off x="1494356" y="2935943"/>
            <a:ext cx="3093265" cy="1224699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" name="Rectangle 13"/>
          <p:cNvSpPr>
            <a:spLocks noChangeAspect="1" noChangeArrowheads="1"/>
          </p:cNvSpPr>
          <p:nvPr/>
        </p:nvSpPr>
        <p:spPr bwMode="auto">
          <a:xfrm rot="16200000">
            <a:off x="2765979" y="2164600"/>
            <a:ext cx="548805" cy="547827"/>
          </a:xfrm>
          <a:prstGeom prst="rect">
            <a:avLst/>
          </a:prstGeom>
          <a:solidFill>
            <a:srgbClr val="3366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16200000">
            <a:off x="2932689" y="2328947"/>
            <a:ext cx="219035" cy="22034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" name="Rectangle 11"/>
          <p:cNvSpPr>
            <a:spLocks noChangeAspect="1" noChangeArrowheads="1"/>
          </p:cNvSpPr>
          <p:nvPr/>
        </p:nvSpPr>
        <p:spPr bwMode="auto">
          <a:xfrm rot="16200000">
            <a:off x="2765979" y="4398761"/>
            <a:ext cx="548805" cy="547827"/>
          </a:xfrm>
          <a:prstGeom prst="rect">
            <a:avLst/>
          </a:prstGeom>
          <a:solidFill>
            <a:srgbClr val="3366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 rot="16200000">
            <a:off x="2931471" y="4563107"/>
            <a:ext cx="219035" cy="220348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3993348" y="3143076"/>
            <a:ext cx="1217" cy="8019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077592" y="3284984"/>
            <a:ext cx="934959" cy="70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5146" rIns="0" bIns="2514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libri" pitchFamily="34" charset="0"/>
                <a:ea typeface="Calibri" pitchFamily="34" charset="0"/>
                <a:cs typeface="Arial" pitchFamily="34" charset="0"/>
              </a:rPr>
              <a:t>channel </a:t>
            </a:r>
            <a:endParaRPr lang="en-US" sz="1600" dirty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libri" pitchFamily="34" charset="0"/>
                <a:ea typeface="Calibri" pitchFamily="34" charset="0"/>
                <a:cs typeface="Arial" pitchFamily="34" charset="0"/>
              </a:rPr>
              <a:t>length, </a:t>
            </a:r>
            <a:r>
              <a:rPr lang="en-US" sz="1600" i="1" dirty="0">
                <a:latin typeface="Calibri" pitchFamily="34" charset="0"/>
                <a:ea typeface="Calibri" pitchFamily="34" charset="0"/>
                <a:cs typeface="Arial" pitchFamily="34" charset="0"/>
              </a:rPr>
              <a:t>L</a:t>
            </a:r>
            <a:endParaRPr lang="en-US" sz="1600" i="1" dirty="0">
              <a:latin typeface="Arial" pitchFamily="34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2334730" y="3965676"/>
            <a:ext cx="2434" cy="114993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032733" y="4346554"/>
            <a:ext cx="1490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lang="en-US" sz="1600" i="1" baseline="-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</a:t>
            </a:r>
            <a:endParaRPr lang="en-US" sz="1600" i="1" dirty="0">
              <a:latin typeface="Arial" pitchFamily="34" charset="0"/>
            </a:endParaRPr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auto">
          <a:xfrm>
            <a:off x="2335947" y="1994358"/>
            <a:ext cx="1217" cy="114871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35168" y="2374020"/>
            <a:ext cx="169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lang="en-US" sz="1600" i="1" baseline="-30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</a:t>
            </a:r>
            <a:endParaRPr lang="en-US" sz="1600" i="1" dirty="0">
              <a:latin typeface="Arial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806567" y="5284424"/>
            <a:ext cx="2495624" cy="67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5146" rIns="0" bIns="2514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libri" pitchFamily="34" charset="0"/>
                <a:ea typeface="Calibri" pitchFamily="34" charset="0"/>
                <a:cs typeface="Arial" pitchFamily="34" charset="0"/>
              </a:rPr>
              <a:t>STI: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libri" pitchFamily="34" charset="0"/>
                <a:ea typeface="Calibri" pitchFamily="34" charset="0"/>
                <a:cs typeface="Arial" pitchFamily="34" charset="0"/>
              </a:rPr>
              <a:t>shallow trench isolation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latin typeface="Arial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 rot="16200000">
            <a:off x="2536424" y="2570418"/>
            <a:ext cx="811648" cy="1958183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 rot="16200000">
            <a:off x="2635165" y="2937161"/>
            <a:ext cx="811648" cy="1224698"/>
          </a:xfrm>
          <a:prstGeom prst="rect">
            <a:avLst/>
          </a:pr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428638" y="3571799"/>
            <a:ext cx="1251481" cy="121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106028" y="3313247"/>
            <a:ext cx="1896700" cy="47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5146" rIns="0" bIns="2514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W</a:t>
            </a:r>
            <a:endParaRPr lang="en-US" sz="1600" i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92000" y="1368000"/>
            <a:ext cx="3292525" cy="3477316"/>
            <a:chOff x="893354" y="2793092"/>
            <a:chExt cx="3292525" cy="3477316"/>
          </a:xfrm>
        </p:grpSpPr>
        <p:sp>
          <p:nvSpPr>
            <p:cNvPr id="160" name="Rectangle 9"/>
            <p:cNvSpPr>
              <a:spLocks noChangeArrowheads="1"/>
            </p:cNvSpPr>
            <p:nvPr/>
          </p:nvSpPr>
          <p:spPr bwMode="auto">
            <a:xfrm>
              <a:off x="893354" y="3729092"/>
              <a:ext cx="520525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61" name="Rectangle 9"/>
            <p:cNvSpPr>
              <a:spLocks noChangeArrowheads="1"/>
            </p:cNvSpPr>
            <p:nvPr/>
          </p:nvSpPr>
          <p:spPr bwMode="auto">
            <a:xfrm>
              <a:off x="1757354" y="2793092"/>
              <a:ext cx="520525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GD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62" name="Rectangle 9"/>
            <p:cNvSpPr>
              <a:spLocks noChangeArrowheads="1"/>
            </p:cNvSpPr>
            <p:nvPr/>
          </p:nvSpPr>
          <p:spPr bwMode="auto">
            <a:xfrm>
              <a:off x="3665354" y="5831587"/>
              <a:ext cx="520525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D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63" name="Rectangle 9"/>
            <p:cNvSpPr>
              <a:spLocks noChangeArrowheads="1"/>
            </p:cNvSpPr>
            <p:nvPr/>
          </p:nvSpPr>
          <p:spPr bwMode="auto">
            <a:xfrm>
              <a:off x="940770" y="5839811"/>
              <a:ext cx="520525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</a:t>
              </a: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29</a:t>
            </a:fld>
            <a:endParaRPr lang="sv-SE"/>
          </a:p>
        </p:txBody>
      </p:sp>
      <p:sp>
        <p:nvSpPr>
          <p:cNvPr id="104" name="Title 1"/>
          <p:cNvSpPr txBox="1">
            <a:spLocks/>
          </p:cNvSpPr>
          <p:nvPr/>
        </p:nvSpPr>
        <p:spPr>
          <a:xfrm>
            <a:off x="1037692" y="274638"/>
            <a:ext cx="10116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Equivalent electrical two-port circuit model</a:t>
            </a:r>
            <a:endParaRPr lang="sv-SE" dirty="0"/>
          </a:p>
        </p:txBody>
      </p:sp>
      <p:grpSp>
        <p:nvGrpSpPr>
          <p:cNvPr id="43" name="Group 42"/>
          <p:cNvGrpSpPr/>
          <p:nvPr/>
        </p:nvGrpSpPr>
        <p:grpSpPr>
          <a:xfrm>
            <a:off x="684000" y="1764000"/>
            <a:ext cx="3248556" cy="1364372"/>
            <a:chOff x="5163718" y="2060848"/>
            <a:chExt cx="3248556" cy="1364372"/>
          </a:xfrm>
        </p:grpSpPr>
        <p:sp>
          <p:nvSpPr>
            <p:cNvPr id="44" name="Line 31"/>
            <p:cNvSpPr>
              <a:spLocks noChangeShapeType="1"/>
            </p:cNvSpPr>
            <p:nvPr/>
          </p:nvSpPr>
          <p:spPr bwMode="auto">
            <a:xfrm>
              <a:off x="5532930" y="2240848"/>
              <a:ext cx="5276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i="1"/>
            </a:p>
          </p:txBody>
        </p:sp>
        <p:sp>
          <p:nvSpPr>
            <p:cNvPr id="45" name="Rectangle 30"/>
            <p:cNvSpPr>
              <a:spLocks noChangeArrowheads="1"/>
            </p:cNvSpPr>
            <p:nvPr/>
          </p:nvSpPr>
          <p:spPr bwMode="auto">
            <a:xfrm>
              <a:off x="5163718" y="2060848"/>
              <a:ext cx="2969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GS</a:t>
              </a: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Rectangle 29"/>
            <p:cNvSpPr>
              <a:spLocks noChangeArrowheads="1"/>
            </p:cNvSpPr>
            <p:nvPr/>
          </p:nvSpPr>
          <p:spPr bwMode="auto">
            <a:xfrm>
              <a:off x="8115718" y="2060848"/>
              <a:ext cx="29655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DS</a:t>
              </a: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8115718" y="3148221"/>
              <a:ext cx="2711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1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SS</a:t>
              </a: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Line 31"/>
            <p:cNvSpPr>
              <a:spLocks noChangeShapeType="1"/>
            </p:cNvSpPr>
            <p:nvPr/>
          </p:nvSpPr>
          <p:spPr bwMode="auto">
            <a:xfrm flipV="1">
              <a:off x="5532930" y="3298799"/>
              <a:ext cx="2520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i="1"/>
            </a:p>
          </p:txBody>
        </p:sp>
        <p:sp>
          <p:nvSpPr>
            <p:cNvPr id="50" name="Line 35"/>
            <p:cNvSpPr>
              <a:spLocks noChangeShapeType="1"/>
            </p:cNvSpPr>
            <p:nvPr/>
          </p:nvSpPr>
          <p:spPr bwMode="auto">
            <a:xfrm>
              <a:off x="6691737" y="2240847"/>
              <a:ext cx="13611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i="1"/>
            </a:p>
          </p:txBody>
        </p:sp>
        <p:sp>
          <p:nvSpPr>
            <p:cNvPr id="51" name="Line 43"/>
            <p:cNvSpPr>
              <a:spLocks noChangeShapeType="1"/>
            </p:cNvSpPr>
            <p:nvPr/>
          </p:nvSpPr>
          <p:spPr bwMode="auto">
            <a:xfrm flipH="1">
              <a:off x="6708068" y="2243437"/>
              <a:ext cx="0" cy="10553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i="1" dirty="0"/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5163718" y="3148221"/>
              <a:ext cx="2711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1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SS</a:t>
              </a: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600056" y="2538243"/>
              <a:ext cx="706677" cy="465750"/>
              <a:chOff x="6600056" y="2481865"/>
              <a:chExt cx="706677" cy="465750"/>
            </a:xfrm>
          </p:grpSpPr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6888088" y="2538242"/>
                <a:ext cx="418645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G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ON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600056" y="2481865"/>
                <a:ext cx="216024" cy="4657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105" name="Text Box 5"/>
          <p:cNvSpPr txBox="1">
            <a:spLocks noChangeArrowheads="1"/>
          </p:cNvSpPr>
          <p:nvPr/>
        </p:nvSpPr>
        <p:spPr bwMode="auto">
          <a:xfrm>
            <a:off x="742148" y="3142772"/>
            <a:ext cx="2536345" cy="45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18000" bIns="2857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Model for linear device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94000" y="3852000"/>
            <a:ext cx="3338556" cy="1872208"/>
            <a:chOff x="779757" y="3936836"/>
            <a:chExt cx="3338556" cy="1872208"/>
          </a:xfrm>
        </p:grpSpPr>
        <p:grpSp>
          <p:nvGrpSpPr>
            <p:cNvPr id="75" name="Group 74"/>
            <p:cNvGrpSpPr/>
            <p:nvPr/>
          </p:nvGrpSpPr>
          <p:grpSpPr>
            <a:xfrm>
              <a:off x="893437" y="3936836"/>
              <a:ext cx="3224876" cy="1364372"/>
              <a:chOff x="3307867" y="3717033"/>
              <a:chExt cx="3224876" cy="1364372"/>
            </a:xfrm>
          </p:grpSpPr>
          <p:sp>
            <p:nvSpPr>
              <p:cNvPr id="80" name="Line 31"/>
              <p:cNvSpPr>
                <a:spLocks noChangeShapeType="1"/>
              </p:cNvSpPr>
              <p:nvPr/>
            </p:nvSpPr>
            <p:spPr bwMode="auto">
              <a:xfrm>
                <a:off x="3677080" y="3897033"/>
                <a:ext cx="504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81" name="Rectangle 30"/>
              <p:cNvSpPr>
                <a:spLocks noChangeArrowheads="1"/>
              </p:cNvSpPr>
              <p:nvPr/>
            </p:nvSpPr>
            <p:spPr bwMode="auto">
              <a:xfrm>
                <a:off x="3307867" y="3717033"/>
                <a:ext cx="29694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GS</a:t>
                </a: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" name="Rectangle 29"/>
              <p:cNvSpPr>
                <a:spLocks noChangeArrowheads="1"/>
              </p:cNvSpPr>
              <p:nvPr/>
            </p:nvSpPr>
            <p:spPr bwMode="auto">
              <a:xfrm>
                <a:off x="6236187" y="3717033"/>
                <a:ext cx="29655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DS</a:t>
                </a: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3" name="Rectangle 27"/>
              <p:cNvSpPr>
                <a:spLocks noChangeArrowheads="1"/>
              </p:cNvSpPr>
              <p:nvPr/>
            </p:nvSpPr>
            <p:spPr bwMode="auto">
              <a:xfrm>
                <a:off x="6236187" y="4804406"/>
                <a:ext cx="2711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kumimoji="0" lang="en-US" b="0" i="1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SS</a:t>
                </a: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5" name="Line 31"/>
              <p:cNvSpPr>
                <a:spLocks noChangeShapeType="1"/>
              </p:cNvSpPr>
              <p:nvPr/>
            </p:nvSpPr>
            <p:spPr bwMode="auto">
              <a:xfrm>
                <a:off x="3677080" y="4954983"/>
                <a:ext cx="2520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87" name="Line 43"/>
              <p:cNvSpPr>
                <a:spLocks noChangeShapeType="1"/>
              </p:cNvSpPr>
              <p:nvPr/>
            </p:nvSpPr>
            <p:spPr bwMode="auto">
              <a:xfrm flipH="1">
                <a:off x="4835886" y="3899622"/>
                <a:ext cx="0" cy="10553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 dirty="0"/>
              </a:p>
            </p:txBody>
          </p:sp>
          <p:sp>
            <p:nvSpPr>
              <p:cNvPr id="93" name="Oval 17"/>
              <p:cNvSpPr>
                <a:spLocks noChangeAspect="1" noChangeArrowheads="1"/>
              </p:cNvSpPr>
              <p:nvPr/>
            </p:nvSpPr>
            <p:spPr bwMode="auto">
              <a:xfrm>
                <a:off x="4583832" y="4163349"/>
                <a:ext cx="504107" cy="504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 dirty="0"/>
              </a:p>
            </p:txBody>
          </p:sp>
          <p:sp>
            <p:nvSpPr>
              <p:cNvPr id="94" name="Line 16"/>
              <p:cNvSpPr>
                <a:spLocks noChangeShapeType="1"/>
              </p:cNvSpPr>
              <p:nvPr/>
            </p:nvSpPr>
            <p:spPr bwMode="auto">
              <a:xfrm>
                <a:off x="4835885" y="4235349"/>
                <a:ext cx="0" cy="36000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96" name="Rectangle 27"/>
              <p:cNvSpPr>
                <a:spLocks noChangeArrowheads="1"/>
              </p:cNvSpPr>
              <p:nvPr/>
            </p:nvSpPr>
            <p:spPr bwMode="auto">
              <a:xfrm>
                <a:off x="3307867" y="4804406"/>
                <a:ext cx="2711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kumimoji="0" lang="en-US" b="0" i="1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SS</a:t>
                </a: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5177054" y="4250804"/>
                <a:ext cx="418645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DSAT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6" name="Line 35"/>
              <p:cNvSpPr>
                <a:spLocks noChangeShapeType="1"/>
              </p:cNvSpPr>
              <p:nvPr/>
            </p:nvSpPr>
            <p:spPr bwMode="auto">
              <a:xfrm flipV="1">
                <a:off x="4663739" y="3897033"/>
                <a:ext cx="153334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</p:grpSp>
        <p:sp>
          <p:nvSpPr>
            <p:cNvPr id="106" name="Text Box 5"/>
            <p:cNvSpPr txBox="1">
              <a:spLocks noChangeArrowheads="1"/>
            </p:cNvSpPr>
            <p:nvPr/>
          </p:nvSpPr>
          <p:spPr bwMode="auto">
            <a:xfrm>
              <a:off x="779757" y="5349131"/>
              <a:ext cx="2880000" cy="45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18000" bIns="28575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Model for saturated device</a:t>
              </a:r>
            </a:p>
          </p:txBody>
        </p:sp>
      </p:grpSp>
      <p:sp>
        <p:nvSpPr>
          <p:cNvPr id="2" name="Right Arrow 1"/>
          <p:cNvSpPr/>
          <p:nvPr/>
        </p:nvSpPr>
        <p:spPr>
          <a:xfrm>
            <a:off x="4367808" y="2844240"/>
            <a:ext cx="1296144" cy="1808896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1" name="Line 31"/>
          <p:cNvSpPr>
            <a:spLocks noChangeShapeType="1"/>
          </p:cNvSpPr>
          <p:nvPr/>
        </p:nvSpPr>
        <p:spPr bwMode="auto">
          <a:xfrm>
            <a:off x="6471566" y="2643403"/>
            <a:ext cx="1244799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112" name="Rectangle 30"/>
          <p:cNvSpPr>
            <a:spLocks noChangeArrowheads="1"/>
          </p:cNvSpPr>
          <p:nvPr/>
        </p:nvSpPr>
        <p:spPr bwMode="auto">
          <a:xfrm>
            <a:off x="5951984" y="2352374"/>
            <a:ext cx="393761" cy="36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Geneva" pitchFamily="34" charset="0"/>
              </a:rPr>
              <a:t>V</a:t>
            </a:r>
            <a:r>
              <a:rPr lang="en-US" sz="2400" i="1" baseline="-30000" dirty="0" smtClean="0">
                <a:solidFill>
                  <a:srgbClr val="000000"/>
                </a:solidFill>
                <a:ea typeface="Calibri" pitchFamily="34" charset="0"/>
                <a:cs typeface="Geneva" pitchFamily="34" charset="0"/>
              </a:rPr>
              <a:t>GS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3" name="Rectangle 29"/>
          <p:cNvSpPr>
            <a:spLocks noChangeArrowheads="1"/>
          </p:cNvSpPr>
          <p:nvPr/>
        </p:nvSpPr>
        <p:spPr bwMode="auto">
          <a:xfrm>
            <a:off x="11083692" y="2352374"/>
            <a:ext cx="394339" cy="36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Geneva" pitchFamily="34" charset="0"/>
              </a:rPr>
              <a:t>V</a:t>
            </a:r>
            <a:r>
              <a:rPr lang="en-US" sz="2400" i="1" baseline="-30000" dirty="0" smtClean="0">
                <a:solidFill>
                  <a:srgbClr val="000000"/>
                </a:solidFill>
                <a:ea typeface="Calibri" pitchFamily="34" charset="0"/>
                <a:cs typeface="Geneva" pitchFamily="34" charset="0"/>
              </a:rPr>
              <a:t>DS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4" name="Rectangle 27"/>
          <p:cNvSpPr>
            <a:spLocks noChangeArrowheads="1"/>
          </p:cNvSpPr>
          <p:nvPr/>
        </p:nvSpPr>
        <p:spPr bwMode="auto">
          <a:xfrm>
            <a:off x="11083692" y="4450107"/>
            <a:ext cx="358880" cy="36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sz="24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Geneva" pitchFamily="34" charset="0"/>
              </a:rPr>
              <a:t>SS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6660051" y="2643403"/>
            <a:ext cx="1396178" cy="2097007"/>
            <a:chOff x="4185327" y="3916148"/>
            <a:chExt cx="686425" cy="1030984"/>
          </a:xfrm>
        </p:grpSpPr>
        <p:sp>
          <p:nvSpPr>
            <p:cNvPr id="126" name="Rectangle 9"/>
            <p:cNvSpPr>
              <a:spLocks noChangeArrowheads="1"/>
            </p:cNvSpPr>
            <p:nvPr/>
          </p:nvSpPr>
          <p:spPr bwMode="auto">
            <a:xfrm>
              <a:off x="4185327" y="4308670"/>
              <a:ext cx="376509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sz="2400" i="1" baseline="-30000" dirty="0" smtClean="0">
                  <a:solidFill>
                    <a:srgbClr val="000000"/>
                  </a:solidFill>
                  <a:ea typeface="Calibri" pitchFamily="34" charset="0"/>
                  <a:cs typeface="Geneva" pitchFamily="34" charset="0"/>
                </a:rPr>
                <a:t>G</a:t>
              </a:r>
              <a:endParaRPr lang="en-US" sz="2400" i="1" dirty="0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4401115" y="4375049"/>
              <a:ext cx="470637" cy="106188"/>
              <a:chOff x="2587866" y="2752835"/>
              <a:chExt cx="644161" cy="80737"/>
            </a:xfrm>
          </p:grpSpPr>
          <p:sp>
            <p:nvSpPr>
              <p:cNvPr id="131" name="Line 8"/>
              <p:cNvSpPr>
                <a:spLocks noChangeShapeType="1"/>
              </p:cNvSpPr>
              <p:nvPr/>
            </p:nvSpPr>
            <p:spPr bwMode="auto">
              <a:xfrm>
                <a:off x="2587866" y="2752835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i="1"/>
              </a:p>
            </p:txBody>
          </p:sp>
          <p:sp>
            <p:nvSpPr>
              <p:cNvPr id="133" name="Line 7"/>
              <p:cNvSpPr>
                <a:spLocks noChangeShapeType="1"/>
              </p:cNvSpPr>
              <p:nvPr/>
            </p:nvSpPr>
            <p:spPr bwMode="auto">
              <a:xfrm>
                <a:off x="2587866" y="2833572"/>
                <a:ext cx="64416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i="1"/>
              </a:p>
            </p:txBody>
          </p:sp>
        </p:grpSp>
        <p:sp>
          <p:nvSpPr>
            <p:cNvPr id="128" name="Line 6"/>
            <p:cNvSpPr>
              <a:spLocks noChangeShapeType="1"/>
            </p:cNvSpPr>
            <p:nvPr/>
          </p:nvSpPr>
          <p:spPr bwMode="auto">
            <a:xfrm flipH="1">
              <a:off x="4636105" y="3916148"/>
              <a:ext cx="0" cy="4601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129" name="Line 6"/>
            <p:cNvSpPr>
              <a:spLocks noChangeShapeType="1"/>
            </p:cNvSpPr>
            <p:nvPr/>
          </p:nvSpPr>
          <p:spPr bwMode="auto">
            <a:xfrm flipH="1">
              <a:off x="4636101" y="4486952"/>
              <a:ext cx="0" cy="4601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</p:grpSp>
      <p:sp>
        <p:nvSpPr>
          <p:cNvPr id="116" name="Line 31"/>
          <p:cNvSpPr>
            <a:spLocks noChangeShapeType="1"/>
          </p:cNvSpPr>
          <p:nvPr/>
        </p:nvSpPr>
        <p:spPr bwMode="auto">
          <a:xfrm flipV="1">
            <a:off x="6471566" y="4735788"/>
            <a:ext cx="4473301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117" name="Line 35"/>
          <p:cNvSpPr>
            <a:spLocks noChangeShapeType="1"/>
          </p:cNvSpPr>
          <p:nvPr/>
        </p:nvSpPr>
        <p:spPr bwMode="auto">
          <a:xfrm flipV="1">
            <a:off x="9012325" y="2643403"/>
            <a:ext cx="193254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i="1"/>
          </a:p>
        </p:txBody>
      </p:sp>
      <p:sp>
        <p:nvSpPr>
          <p:cNvPr id="120" name="Rectangle 27"/>
          <p:cNvSpPr>
            <a:spLocks noChangeArrowheads="1"/>
          </p:cNvSpPr>
          <p:nvPr/>
        </p:nvSpPr>
        <p:spPr bwMode="auto">
          <a:xfrm>
            <a:off x="5951984" y="4450107"/>
            <a:ext cx="358880" cy="36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Geneva" pitchFamily="34" charset="0"/>
              </a:rPr>
              <a:t>V</a:t>
            </a:r>
            <a:r>
              <a:rPr kumimoji="0" lang="en-US" sz="2400" b="0" i="1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Geneva" pitchFamily="34" charset="0"/>
              </a:rPr>
              <a:t>SS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68606" y="2643403"/>
            <a:ext cx="1331850" cy="2088000"/>
            <a:chOff x="8640005" y="2643403"/>
            <a:chExt cx="1331850" cy="2088000"/>
          </a:xfrm>
        </p:grpSpPr>
        <p:sp>
          <p:nvSpPr>
            <p:cNvPr id="118" name="Line 43"/>
            <p:cNvSpPr>
              <a:spLocks noChangeShapeType="1"/>
            </p:cNvSpPr>
            <p:nvPr/>
          </p:nvSpPr>
          <p:spPr bwMode="auto">
            <a:xfrm flipH="1">
              <a:off x="8856005" y="2643403"/>
              <a:ext cx="0" cy="2088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i="1" dirty="0"/>
            </a:p>
          </p:txBody>
        </p:sp>
        <p:sp>
          <p:nvSpPr>
            <p:cNvPr id="122" name="Rectangle 9"/>
            <p:cNvSpPr>
              <a:spLocks noChangeArrowheads="1"/>
            </p:cNvSpPr>
            <p:nvPr/>
          </p:nvSpPr>
          <p:spPr bwMode="auto">
            <a:xfrm>
              <a:off x="9120336" y="3456000"/>
              <a:ext cx="851519" cy="717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 err="1" smtClean="0">
                  <a:solidFill>
                    <a:srgbClr val="000000"/>
                  </a:solidFill>
                  <a:ea typeface="Calibri" pitchFamily="34" charset="0"/>
                  <a:cs typeface="Geneva" pitchFamily="34" charset="0"/>
                </a:rPr>
                <a:t>R</a:t>
              </a:r>
              <a:r>
                <a:rPr lang="en-US" sz="2400" i="1" baseline="-30000" dirty="0" err="1" smtClean="0">
                  <a:solidFill>
                    <a:srgbClr val="000000"/>
                  </a:solidFill>
                  <a:ea typeface="Calibri" pitchFamily="34" charset="0"/>
                  <a:cs typeface="Geneva" pitchFamily="34" charset="0"/>
                </a:rPr>
                <a:t>eff</a:t>
              </a:r>
              <a:endParaRPr lang="en-US" sz="2400" i="1" dirty="0"/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8640005" y="3209420"/>
              <a:ext cx="432001" cy="9473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/>
            </a:p>
          </p:txBody>
        </p:sp>
      </p:grpSp>
      <p:sp>
        <p:nvSpPr>
          <p:cNvPr id="110" name="Text Box 5"/>
          <p:cNvSpPr txBox="1">
            <a:spLocks noChangeArrowheads="1"/>
          </p:cNvSpPr>
          <p:nvPr/>
        </p:nvSpPr>
        <p:spPr bwMode="auto">
          <a:xfrm>
            <a:off x="6023992" y="4977496"/>
            <a:ext cx="5400600" cy="46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18000" bIns="2857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“Average” model during switching of device output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92000" y="1368000"/>
            <a:ext cx="1384525" cy="1366597"/>
            <a:chOff x="792000" y="1368000"/>
            <a:chExt cx="1384525" cy="1366597"/>
          </a:xfrm>
        </p:grpSpPr>
        <p:sp>
          <p:nvSpPr>
            <p:cNvPr id="139" name="Rectangle 9"/>
            <p:cNvSpPr>
              <a:spLocks noChangeArrowheads="1"/>
            </p:cNvSpPr>
            <p:nvPr/>
          </p:nvSpPr>
          <p:spPr bwMode="auto">
            <a:xfrm>
              <a:off x="792000" y="2304000"/>
              <a:ext cx="520525" cy="4305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/2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40" name="Rectangle 9"/>
            <p:cNvSpPr>
              <a:spLocks noChangeArrowheads="1"/>
            </p:cNvSpPr>
            <p:nvPr/>
          </p:nvSpPr>
          <p:spPr bwMode="auto">
            <a:xfrm>
              <a:off x="1656000" y="1368000"/>
              <a:ext cx="520525" cy="4305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/2</a:t>
              </a:r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91894" y="1711479"/>
            <a:ext cx="987682" cy="3386539"/>
            <a:chOff x="1291894" y="1711479"/>
            <a:chExt cx="987682" cy="3386539"/>
          </a:xfrm>
        </p:grpSpPr>
        <p:grpSp>
          <p:nvGrpSpPr>
            <p:cNvPr id="16" name="Group 15"/>
            <p:cNvGrpSpPr/>
            <p:nvPr/>
          </p:nvGrpSpPr>
          <p:grpSpPr>
            <a:xfrm>
              <a:off x="1291894" y="1711479"/>
              <a:ext cx="987682" cy="1292809"/>
              <a:chOff x="1291894" y="1711479"/>
              <a:chExt cx="987682" cy="1292809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1291894" y="1958433"/>
                <a:ext cx="470637" cy="1045855"/>
                <a:chOff x="4401115" y="3909097"/>
                <a:chExt cx="470637" cy="1045855"/>
              </a:xfrm>
            </p:grpSpPr>
            <p:grpSp>
              <p:nvGrpSpPr>
                <p:cNvPr id="95" name="Group 94"/>
                <p:cNvGrpSpPr/>
                <p:nvPr/>
              </p:nvGrpSpPr>
              <p:grpSpPr>
                <a:xfrm>
                  <a:off x="4401115" y="4376328"/>
                  <a:ext cx="470637" cy="110625"/>
                  <a:chOff x="2587866" y="2753789"/>
                  <a:chExt cx="644161" cy="84110"/>
                </a:xfrm>
              </p:grpSpPr>
              <p:sp>
                <p:nvSpPr>
                  <p:cNvPr id="119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87866" y="2753789"/>
                    <a:ext cx="64416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i="1"/>
                  </a:p>
                </p:txBody>
              </p:sp>
              <p:sp>
                <p:nvSpPr>
                  <p:cNvPr id="124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87866" y="2837899"/>
                    <a:ext cx="64416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i="1"/>
                  </a:p>
                </p:txBody>
              </p:sp>
            </p:grpSp>
            <p:sp>
              <p:nvSpPr>
                <p:cNvPr id="107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4636105" y="3909097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08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4636101" y="4486952"/>
                  <a:ext cx="0" cy="4680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1523576" y="1711479"/>
                <a:ext cx="756000" cy="457907"/>
                <a:chOff x="5611563" y="1739706"/>
                <a:chExt cx="756000" cy="457907"/>
              </a:xfrm>
            </p:grpSpPr>
            <p:sp>
              <p:nvSpPr>
                <p:cNvPr id="125" name="Line 8"/>
                <p:cNvSpPr>
                  <a:spLocks noChangeShapeType="1"/>
                </p:cNvSpPr>
                <p:nvPr/>
              </p:nvSpPr>
              <p:spPr bwMode="auto">
                <a:xfrm>
                  <a:off x="5611563" y="1972227"/>
                  <a:ext cx="288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30" name="Line 7"/>
                <p:cNvSpPr>
                  <a:spLocks noChangeShapeType="1"/>
                </p:cNvSpPr>
                <p:nvPr/>
              </p:nvSpPr>
              <p:spPr bwMode="auto">
                <a:xfrm>
                  <a:off x="6007563" y="1972227"/>
                  <a:ext cx="360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32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899563" y="1739706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34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6007563" y="1739706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1299217" y="3798000"/>
              <a:ext cx="608783" cy="1300018"/>
              <a:chOff x="1299217" y="3798000"/>
              <a:chExt cx="608783" cy="1300018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1299217" y="4042885"/>
                <a:ext cx="470637" cy="1055133"/>
                <a:chOff x="4384758" y="3909097"/>
                <a:chExt cx="470637" cy="1055133"/>
              </a:xfrm>
            </p:grpSpPr>
            <p:grpSp>
              <p:nvGrpSpPr>
                <p:cNvPr id="79" name="Group 78"/>
                <p:cNvGrpSpPr/>
                <p:nvPr/>
              </p:nvGrpSpPr>
              <p:grpSpPr>
                <a:xfrm>
                  <a:off x="4384758" y="4376328"/>
                  <a:ext cx="470637" cy="110625"/>
                  <a:chOff x="2565479" y="2753789"/>
                  <a:chExt cx="644161" cy="84110"/>
                </a:xfrm>
              </p:grpSpPr>
              <p:sp>
                <p:nvSpPr>
                  <p:cNvPr id="9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5479" y="2753789"/>
                    <a:ext cx="64416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i="1"/>
                  </a:p>
                </p:txBody>
              </p:sp>
              <p:sp>
                <p:nvSpPr>
                  <p:cNvPr id="91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5479" y="2837899"/>
                    <a:ext cx="64416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i="1"/>
                  </a:p>
                </p:txBody>
              </p:sp>
            </p:grpSp>
            <p:sp>
              <p:nvSpPr>
                <p:cNvPr id="88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4619749" y="3909097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89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4619745" y="4496230"/>
                  <a:ext cx="0" cy="4680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1523576" y="3798000"/>
                <a:ext cx="384424" cy="457907"/>
                <a:chOff x="5611563" y="1739706"/>
                <a:chExt cx="384424" cy="457907"/>
              </a:xfrm>
            </p:grpSpPr>
            <p:sp>
              <p:nvSpPr>
                <p:cNvPr id="142" name="Line 8"/>
                <p:cNvSpPr>
                  <a:spLocks noChangeShapeType="1"/>
                </p:cNvSpPr>
                <p:nvPr/>
              </p:nvSpPr>
              <p:spPr bwMode="auto">
                <a:xfrm>
                  <a:off x="5611563" y="1972227"/>
                  <a:ext cx="288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44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887987" y="1739706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45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995987" y="1739706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</p:grpSp>
        </p:grpSp>
      </p:grpSp>
      <p:sp>
        <p:nvSpPr>
          <p:cNvPr id="157" name="Text Box 5"/>
          <p:cNvSpPr txBox="1">
            <a:spLocks noChangeArrowheads="1"/>
          </p:cNvSpPr>
          <p:nvPr/>
        </p:nvSpPr>
        <p:spPr bwMode="auto">
          <a:xfrm>
            <a:off x="6023992" y="1620000"/>
            <a:ext cx="5904656" cy="69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18000" bIns="2857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The distributed gate to channel capacitance must be lumped to the available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ckt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nodes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, i.e. source and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drain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620000" y="3708000"/>
            <a:ext cx="966132" cy="547907"/>
            <a:chOff x="1620000" y="3708000"/>
            <a:chExt cx="966132" cy="547907"/>
          </a:xfrm>
        </p:grpSpPr>
        <p:grpSp>
          <p:nvGrpSpPr>
            <p:cNvPr id="24" name="Group 23"/>
            <p:cNvGrpSpPr/>
            <p:nvPr/>
          </p:nvGrpSpPr>
          <p:grpSpPr>
            <a:xfrm>
              <a:off x="1620000" y="3798000"/>
              <a:ext cx="504000" cy="457907"/>
              <a:chOff x="3552072" y="3302089"/>
              <a:chExt cx="504000" cy="457907"/>
            </a:xfrm>
          </p:grpSpPr>
          <p:sp>
            <p:nvSpPr>
              <p:cNvPr id="148" name="Line 8"/>
              <p:cNvSpPr>
                <a:spLocks noChangeShapeType="1"/>
              </p:cNvSpPr>
              <p:nvPr/>
            </p:nvSpPr>
            <p:spPr bwMode="auto">
              <a:xfrm rot="10800000">
                <a:off x="3552072" y="3534610"/>
                <a:ext cx="1800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149" name="Line 7"/>
              <p:cNvSpPr>
                <a:spLocks noChangeShapeType="1"/>
              </p:cNvSpPr>
              <p:nvPr/>
            </p:nvSpPr>
            <p:spPr bwMode="auto">
              <a:xfrm>
                <a:off x="3840072" y="3534610"/>
                <a:ext cx="2160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150" name="Line 6"/>
              <p:cNvSpPr>
                <a:spLocks noChangeShapeType="1"/>
              </p:cNvSpPr>
              <p:nvPr/>
            </p:nvSpPr>
            <p:spPr bwMode="auto">
              <a:xfrm flipH="1">
                <a:off x="3732072" y="3302089"/>
                <a:ext cx="0" cy="457907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151" name="Line 6"/>
              <p:cNvSpPr>
                <a:spLocks noChangeShapeType="1"/>
              </p:cNvSpPr>
              <p:nvPr/>
            </p:nvSpPr>
            <p:spPr bwMode="auto">
              <a:xfrm flipH="1">
                <a:off x="3840072" y="3302089"/>
                <a:ext cx="0" cy="457907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</p:grpSp>
        <p:sp>
          <p:nvSpPr>
            <p:cNvPr id="159" name="Text Box 5"/>
            <p:cNvSpPr txBox="1">
              <a:spLocks noChangeArrowheads="1"/>
            </p:cNvSpPr>
            <p:nvPr/>
          </p:nvSpPr>
          <p:spPr bwMode="auto">
            <a:xfrm>
              <a:off x="1908000" y="3708000"/>
              <a:ext cx="678132" cy="355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18000" bIns="28575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C</a:t>
              </a:r>
              <a:r>
                <a:rPr lang="en-US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GD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=0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984432" y="2636912"/>
            <a:ext cx="1837447" cy="2097007"/>
            <a:chOff x="7822219" y="2795803"/>
            <a:chExt cx="1837447" cy="2097007"/>
          </a:xfrm>
        </p:grpSpPr>
        <p:sp>
          <p:nvSpPr>
            <p:cNvPr id="135" name="Rectangle 9"/>
            <p:cNvSpPr>
              <a:spLocks noChangeArrowheads="1"/>
            </p:cNvSpPr>
            <p:nvPr/>
          </p:nvSpPr>
          <p:spPr bwMode="auto">
            <a:xfrm>
              <a:off x="8893852" y="3611421"/>
              <a:ext cx="765814" cy="875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sz="2400" i="1" baseline="-300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 pitchFamily="34" charset="0"/>
                  <a:cs typeface="Geneva" pitchFamily="34" charset="0"/>
                </a:rPr>
                <a:t>D</a:t>
              </a:r>
              <a:endPara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6" name="Line 8"/>
            <p:cNvSpPr>
              <a:spLocks noChangeShapeType="1"/>
            </p:cNvSpPr>
            <p:nvPr/>
          </p:nvSpPr>
          <p:spPr bwMode="auto">
            <a:xfrm>
              <a:off x="7822219" y="3729201"/>
              <a:ext cx="957268" cy="0"/>
            </a:xfrm>
            <a:prstGeom prst="lin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147" name="Line 7"/>
            <p:cNvSpPr>
              <a:spLocks noChangeShapeType="1"/>
            </p:cNvSpPr>
            <p:nvPr/>
          </p:nvSpPr>
          <p:spPr bwMode="auto">
            <a:xfrm>
              <a:off x="7822219" y="3945186"/>
              <a:ext cx="957268" cy="0"/>
            </a:xfrm>
            <a:prstGeom prst="lin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155" name="Line 6"/>
            <p:cNvSpPr>
              <a:spLocks noChangeShapeType="1"/>
            </p:cNvSpPr>
            <p:nvPr/>
          </p:nvSpPr>
          <p:spPr bwMode="auto">
            <a:xfrm flipH="1">
              <a:off x="8300185" y="2795803"/>
              <a:ext cx="0" cy="936000"/>
            </a:xfrm>
            <a:prstGeom prst="lin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156" name="Line 6"/>
            <p:cNvSpPr>
              <a:spLocks noChangeShapeType="1"/>
            </p:cNvSpPr>
            <p:nvPr/>
          </p:nvSpPr>
          <p:spPr bwMode="auto">
            <a:xfrm flipH="1">
              <a:off x="8300176" y="3956810"/>
              <a:ext cx="0" cy="936000"/>
            </a:xfrm>
            <a:prstGeom prst="lin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3025752" y="1944000"/>
            <a:ext cx="477960" cy="3139585"/>
            <a:chOff x="1291894" y="1958433"/>
            <a:chExt cx="477960" cy="3139585"/>
          </a:xfrm>
        </p:grpSpPr>
        <p:grpSp>
          <p:nvGrpSpPr>
            <p:cNvPr id="178" name="Group 177"/>
            <p:cNvGrpSpPr/>
            <p:nvPr/>
          </p:nvGrpSpPr>
          <p:grpSpPr>
            <a:xfrm>
              <a:off x="1291894" y="1958433"/>
              <a:ext cx="470637" cy="1045855"/>
              <a:chOff x="4401115" y="3909097"/>
              <a:chExt cx="470637" cy="1045855"/>
            </a:xfrm>
          </p:grpSpPr>
          <p:grpSp>
            <p:nvGrpSpPr>
              <p:cNvPr id="184" name="Group 183"/>
              <p:cNvGrpSpPr/>
              <p:nvPr/>
            </p:nvGrpSpPr>
            <p:grpSpPr>
              <a:xfrm>
                <a:off x="4401115" y="4376328"/>
                <a:ext cx="470637" cy="110625"/>
                <a:chOff x="2587866" y="2753789"/>
                <a:chExt cx="644161" cy="84110"/>
              </a:xfrm>
            </p:grpSpPr>
            <p:sp>
              <p:nvSpPr>
                <p:cNvPr id="187" name="Line 8"/>
                <p:cNvSpPr>
                  <a:spLocks noChangeShapeType="1"/>
                </p:cNvSpPr>
                <p:nvPr/>
              </p:nvSpPr>
              <p:spPr bwMode="auto">
                <a:xfrm>
                  <a:off x="2587866" y="275378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88" name="Line 7"/>
                <p:cNvSpPr>
                  <a:spLocks noChangeShapeType="1"/>
                </p:cNvSpPr>
                <p:nvPr/>
              </p:nvSpPr>
              <p:spPr bwMode="auto">
                <a:xfrm>
                  <a:off x="2587866" y="283789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</p:grpSp>
          <p:sp>
            <p:nvSpPr>
              <p:cNvPr id="185" name="Line 6"/>
              <p:cNvSpPr>
                <a:spLocks noChangeShapeType="1"/>
              </p:cNvSpPr>
              <p:nvPr/>
            </p:nvSpPr>
            <p:spPr bwMode="auto">
              <a:xfrm flipH="1">
                <a:off x="4636105" y="3909097"/>
                <a:ext cx="0" cy="457907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186" name="Line 6"/>
              <p:cNvSpPr>
                <a:spLocks noChangeShapeType="1"/>
              </p:cNvSpPr>
              <p:nvPr/>
            </p:nvSpPr>
            <p:spPr bwMode="auto">
              <a:xfrm flipH="1">
                <a:off x="4636101" y="4486952"/>
                <a:ext cx="0" cy="46800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1299217" y="4042885"/>
              <a:ext cx="470637" cy="1055133"/>
              <a:chOff x="4384758" y="3909097"/>
              <a:chExt cx="470637" cy="1055133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4384758" y="4376328"/>
                <a:ext cx="470637" cy="110625"/>
                <a:chOff x="2565479" y="2753789"/>
                <a:chExt cx="644161" cy="84110"/>
              </a:xfrm>
            </p:grpSpPr>
            <p:sp>
              <p:nvSpPr>
                <p:cNvPr id="176" name="Line 8"/>
                <p:cNvSpPr>
                  <a:spLocks noChangeShapeType="1"/>
                </p:cNvSpPr>
                <p:nvPr/>
              </p:nvSpPr>
              <p:spPr bwMode="auto">
                <a:xfrm>
                  <a:off x="2565479" y="275378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77" name="Line 7"/>
                <p:cNvSpPr>
                  <a:spLocks noChangeShapeType="1"/>
                </p:cNvSpPr>
                <p:nvPr/>
              </p:nvSpPr>
              <p:spPr bwMode="auto">
                <a:xfrm>
                  <a:off x="2565479" y="283789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</p:grpSp>
          <p:sp>
            <p:nvSpPr>
              <p:cNvPr id="174" name="Line 6"/>
              <p:cNvSpPr>
                <a:spLocks noChangeShapeType="1"/>
              </p:cNvSpPr>
              <p:nvPr/>
            </p:nvSpPr>
            <p:spPr bwMode="auto">
              <a:xfrm flipH="1">
                <a:off x="4619749" y="3909097"/>
                <a:ext cx="0" cy="457907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175" name="Line 6"/>
              <p:cNvSpPr>
                <a:spLocks noChangeShapeType="1"/>
              </p:cNvSpPr>
              <p:nvPr/>
            </p:nvSpPr>
            <p:spPr bwMode="auto">
              <a:xfrm flipH="1">
                <a:off x="4619745" y="4496230"/>
                <a:ext cx="0" cy="46800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</p:grpSp>
      </p:grpSp>
      <p:sp>
        <p:nvSpPr>
          <p:cNvPr id="189" name="Rectangle 9"/>
          <p:cNvSpPr>
            <a:spLocks noChangeArrowheads="1"/>
          </p:cNvSpPr>
          <p:nvPr/>
        </p:nvSpPr>
        <p:spPr bwMode="auto">
          <a:xfrm>
            <a:off x="3564000" y="2340000"/>
            <a:ext cx="520525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C</a:t>
            </a:r>
            <a:r>
              <a:rPr lang="en-US" i="1" baseline="-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40188" y="5589240"/>
            <a:ext cx="7528420" cy="361484"/>
            <a:chOff x="4040188" y="5730368"/>
            <a:chExt cx="7528420" cy="361484"/>
          </a:xfrm>
        </p:grpSpPr>
        <p:graphicFrame>
          <p:nvGraphicFramePr>
            <p:cNvPr id="190" name="Object 1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3804071"/>
                </p:ext>
              </p:extLst>
            </p:nvPr>
          </p:nvGraphicFramePr>
          <p:xfrm>
            <a:off x="4040188" y="5730875"/>
            <a:ext cx="1223962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66" name="Equation" r:id="rId3" imgW="749160" imgH="203040" progId="Equation.DSMT4">
                    <p:embed/>
                  </p:oleObj>
                </mc:Choice>
                <mc:Fallback>
                  <p:oleObj name="Equation" r:id="rId3" imgW="7491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0188" y="5730875"/>
                          <a:ext cx="1223962" cy="334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1" name="Text Box 5"/>
            <p:cNvSpPr txBox="1">
              <a:spLocks noChangeArrowheads="1"/>
            </p:cNvSpPr>
            <p:nvPr/>
          </p:nvSpPr>
          <p:spPr bwMode="auto">
            <a:xfrm>
              <a:off x="5231904" y="5730368"/>
              <a:ext cx="6336704" cy="361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18000" bIns="28575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w</a:t>
              </a: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here </a:t>
              </a: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C</a:t>
              </a:r>
              <a:r>
                <a:rPr lang="en-US" sz="16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ox</a:t>
              </a: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 is the gate insulator capacitance per unit area, typically 20 </a:t>
              </a:r>
              <a:r>
                <a:rPr lang="en-US" sz="1600" dirty="0" err="1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fF</a:t>
              </a: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/</a:t>
              </a:r>
              <a:r>
                <a:rPr lang="en-US" sz="1600" dirty="0" smtClean="0">
                  <a:solidFill>
                    <a:srgbClr val="000000"/>
                  </a:solidFill>
                  <a:latin typeface="Symbol" panose="05050102010706020507" pitchFamily="18" charset="2"/>
                  <a:ea typeface="Calibri" pitchFamily="34" charset="0"/>
                  <a:cs typeface="Arial" pitchFamily="34" charset="0"/>
                </a:rPr>
                <a:t>m</a:t>
              </a: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m</a:t>
              </a:r>
              <a:r>
                <a:rPr lang="en-US" sz="1600" baseline="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4040188" y="5949280"/>
            <a:ext cx="6492998" cy="361484"/>
            <a:chOff x="4122738" y="5730368"/>
            <a:chExt cx="6492998" cy="361484"/>
          </a:xfrm>
        </p:grpSpPr>
        <p:graphicFrame>
          <p:nvGraphicFramePr>
            <p:cNvPr id="194" name="Object 19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0849642"/>
                </p:ext>
              </p:extLst>
            </p:nvPr>
          </p:nvGraphicFramePr>
          <p:xfrm>
            <a:off x="4122738" y="5731341"/>
            <a:ext cx="1057275" cy="334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67" name="Equation" r:id="rId5" imgW="647640" imgH="203040" progId="Equation.DSMT4">
                    <p:embed/>
                  </p:oleObj>
                </mc:Choice>
                <mc:Fallback>
                  <p:oleObj name="Equation" r:id="rId5" imgW="64764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2738" y="5731341"/>
                          <a:ext cx="1057275" cy="334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5" name="Text Box 5"/>
            <p:cNvSpPr txBox="1">
              <a:spLocks noChangeArrowheads="1"/>
            </p:cNvSpPr>
            <p:nvPr/>
          </p:nvSpPr>
          <p:spPr bwMode="auto">
            <a:xfrm>
              <a:off x="5151512" y="5730368"/>
              <a:ext cx="5464224" cy="361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18000" bIns="28575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w</a:t>
              </a: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here </a:t>
              </a: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p</a:t>
              </a: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 is a certain fraction of the gate capacitance, typically </a:t>
              </a: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p</a:t>
              </a: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=1</a:t>
              </a:r>
              <a:endParaRPr lang="en-US" sz="1600" baseline="30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9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Lecture outline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In this lecture we are going to have a closer look at some basic properties of the MOSFET beyond the switch model</a:t>
            </a:r>
          </a:p>
          <a:p>
            <a:r>
              <a:rPr lang="sv-SE" dirty="0" smtClean="0"/>
              <a:t>Why?</a:t>
            </a:r>
          </a:p>
          <a:p>
            <a:r>
              <a:rPr lang="sv-SE" dirty="0" smtClean="0"/>
              <a:t>Because, even if the switch model is good enough for designing logic CMOS gates based on their functionality . . . </a:t>
            </a:r>
          </a:p>
          <a:p>
            <a:r>
              <a:rPr lang="sv-SE" dirty="0" smtClean="0"/>
              <a:t>. . . it is not good enough for determining the performance in terms of switching speed and power dissipation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53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MOSFET in </a:t>
            </a:r>
            <a:r>
              <a:rPr lang="sv-SE" dirty="0" err="1" smtClean="0"/>
              <a:t>detail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30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2565304"/>
            <a:ext cx="2893528" cy="36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2565304"/>
            <a:ext cx="2674286" cy="3600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8" y="2565304"/>
            <a:ext cx="2534727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81200" y="1412776"/>
            <a:ext cx="8229600" cy="1036712"/>
          </a:xfrm>
        </p:spPr>
        <p:txBody>
          <a:bodyPr>
            <a:normAutofit fontScale="77500" lnSpcReduction="20000"/>
          </a:bodyPr>
          <a:lstStyle/>
          <a:p>
            <a:r>
              <a:rPr lang="sv-SE" dirty="0" smtClean="0"/>
              <a:t>A number of textbooks treat MOSFET models in great detail, including their physical background and short-comings due to short-channel effects in nanoscale devices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86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How good is my model?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31</a:t>
            </a:fld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993225" y="1250668"/>
            <a:ext cx="10205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More parameters considering second-order effects must be included for fitting model to experimental data</a:t>
            </a:r>
            <a:endParaRPr lang="sv-SE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" y="1620000"/>
            <a:ext cx="1123409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2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Determine </a:t>
            </a:r>
            <a:r>
              <a:rPr lang="sv-SE" i="1" dirty="0"/>
              <a:t>k</a:t>
            </a:r>
            <a:r>
              <a:rPr lang="sv-SE" dirty="0"/>
              <a:t> and </a:t>
            </a:r>
            <a:r>
              <a:rPr lang="sv-SE" i="1" dirty="0"/>
              <a:t>V</a:t>
            </a:r>
            <a:r>
              <a:rPr lang="sv-SE" i="1" baseline="-25000" dirty="0"/>
              <a:t>T</a:t>
            </a:r>
            <a:r>
              <a:rPr lang="sv-SE" dirty="0"/>
              <a:t> @ V</a:t>
            </a:r>
            <a:r>
              <a:rPr lang="sv-SE" baseline="-25000" dirty="0"/>
              <a:t>DS</a:t>
            </a:r>
            <a:r>
              <a:rPr lang="sv-SE" dirty="0"/>
              <a:t>=100 mV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32</a:t>
            </a:fld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993225" y="1250668"/>
            <a:ext cx="10205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More parameters considering second-order effects must be included for fitting model to experimental data</a:t>
            </a:r>
            <a:endParaRPr lang="sv-SE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" y="1620000"/>
            <a:ext cx="1123409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own Arrow 8"/>
          <p:cNvSpPr/>
          <p:nvPr/>
        </p:nvSpPr>
        <p:spPr>
          <a:xfrm rot="20520000">
            <a:off x="10506648" y="4032427"/>
            <a:ext cx="754494" cy="70307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Down Arrow 9"/>
          <p:cNvSpPr/>
          <p:nvPr/>
        </p:nvSpPr>
        <p:spPr>
          <a:xfrm rot="10800000">
            <a:off x="1415480" y="5545310"/>
            <a:ext cx="360040" cy="39469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92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Determine </a:t>
            </a:r>
            <a:r>
              <a:rPr lang="sv-SE" i="1" dirty="0"/>
              <a:t>k</a:t>
            </a:r>
            <a:r>
              <a:rPr lang="sv-SE" dirty="0"/>
              <a:t> and </a:t>
            </a:r>
            <a:r>
              <a:rPr lang="sv-SE" i="1" dirty="0"/>
              <a:t>V</a:t>
            </a:r>
            <a:r>
              <a:rPr lang="sv-SE" i="1" baseline="-25000" dirty="0"/>
              <a:t>T</a:t>
            </a:r>
            <a:r>
              <a:rPr lang="sv-SE" dirty="0"/>
              <a:t> @ V</a:t>
            </a:r>
            <a:r>
              <a:rPr lang="sv-SE" baseline="-25000" dirty="0"/>
              <a:t>DS</a:t>
            </a:r>
            <a:r>
              <a:rPr lang="sv-SE" dirty="0"/>
              <a:t>=100 mV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33</a:t>
            </a:fld>
            <a:endParaRPr lang="sv-SE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7" y="1620000"/>
            <a:ext cx="1123408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own Arrow 8"/>
          <p:cNvSpPr/>
          <p:nvPr/>
        </p:nvSpPr>
        <p:spPr>
          <a:xfrm rot="20520000">
            <a:off x="10506648" y="4032427"/>
            <a:ext cx="754494" cy="70307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Down Arrow 9"/>
          <p:cNvSpPr/>
          <p:nvPr/>
        </p:nvSpPr>
        <p:spPr>
          <a:xfrm rot="10800000">
            <a:off x="1415480" y="5545310"/>
            <a:ext cx="360040" cy="39469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993225" y="1250668"/>
            <a:ext cx="10205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More parameters considering second-order effects must be included for fitting model to experimental data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729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Include mobility roll-off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34</a:t>
            </a:fld>
            <a:endParaRPr lang="sv-SE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7" y="1620000"/>
            <a:ext cx="1123408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wn Arrow 9"/>
          <p:cNvSpPr/>
          <p:nvPr/>
        </p:nvSpPr>
        <p:spPr>
          <a:xfrm rot="20520000">
            <a:off x="10506648" y="4032427"/>
            <a:ext cx="754494" cy="70307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Down Arrow 10"/>
          <p:cNvSpPr/>
          <p:nvPr/>
        </p:nvSpPr>
        <p:spPr>
          <a:xfrm rot="10800000">
            <a:off x="1415480" y="5545310"/>
            <a:ext cx="360040" cy="39469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211152"/>
              </p:ext>
            </p:extLst>
          </p:nvPr>
        </p:nvGraphicFramePr>
        <p:xfrm>
          <a:off x="7920000" y="1980000"/>
          <a:ext cx="140970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2" name="Equation" r:id="rId4" imgW="850680" imgH="406080" progId="Equation.DSMT4">
                  <p:embed/>
                </p:oleObj>
              </mc:Choice>
              <mc:Fallback>
                <p:oleObj name="Equation" r:id="rId4" imgW="850680" imgH="406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0000" y="1980000"/>
                        <a:ext cx="1409700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7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35</a:t>
            </a:fld>
            <a:endParaRPr lang="sv-SE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7" y="1620000"/>
            <a:ext cx="1123408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v-SE" dirty="0" smtClean="0"/>
              <a:t>Consider velocity saturation</a:t>
            </a:r>
            <a:endParaRPr lang="sv-SE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737995"/>
              </p:ext>
            </p:extLst>
          </p:nvPr>
        </p:nvGraphicFramePr>
        <p:xfrm>
          <a:off x="1343472" y="2160000"/>
          <a:ext cx="3324226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4" name="Equation" r:id="rId4" imgW="2006280" imgH="406080" progId="Equation.DSMT4">
                  <p:embed/>
                </p:oleObj>
              </mc:Choice>
              <mc:Fallback>
                <p:oleObj name="Equation" r:id="rId4" imgW="2006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472" y="2160000"/>
                        <a:ext cx="3324226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303999" y="5545310"/>
            <a:ext cx="4368064" cy="394690"/>
            <a:chOff x="2304000" y="5545310"/>
            <a:chExt cx="4368064" cy="394690"/>
          </a:xfrm>
        </p:grpSpPr>
        <p:sp>
          <p:nvSpPr>
            <p:cNvPr id="12" name="Down Arrow 11"/>
            <p:cNvSpPr/>
            <p:nvPr/>
          </p:nvSpPr>
          <p:spPr>
            <a:xfrm rot="10800000">
              <a:off x="2304000" y="5545310"/>
              <a:ext cx="360040" cy="394690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Down Arrow 13"/>
            <p:cNvSpPr/>
            <p:nvPr/>
          </p:nvSpPr>
          <p:spPr>
            <a:xfrm rot="10800000">
              <a:off x="6312024" y="5545310"/>
              <a:ext cx="360040" cy="394690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5" name="Down Arrow 14"/>
          <p:cNvSpPr/>
          <p:nvPr/>
        </p:nvSpPr>
        <p:spPr>
          <a:xfrm rot="19380000">
            <a:off x="10074600" y="3850689"/>
            <a:ext cx="754494" cy="70307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7" name="Group 16"/>
          <p:cNvGrpSpPr/>
          <p:nvPr/>
        </p:nvGrpSpPr>
        <p:grpSpPr>
          <a:xfrm rot="10800000">
            <a:off x="2304000" y="3933056"/>
            <a:ext cx="4368064" cy="394690"/>
            <a:chOff x="2304000" y="5545310"/>
            <a:chExt cx="4368064" cy="394690"/>
          </a:xfrm>
        </p:grpSpPr>
        <p:sp>
          <p:nvSpPr>
            <p:cNvPr id="18" name="Down Arrow 17"/>
            <p:cNvSpPr/>
            <p:nvPr/>
          </p:nvSpPr>
          <p:spPr>
            <a:xfrm rot="10800000">
              <a:off x="2304000" y="5545310"/>
              <a:ext cx="360040" cy="394690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Down Arrow 18"/>
            <p:cNvSpPr/>
            <p:nvPr/>
          </p:nvSpPr>
          <p:spPr>
            <a:xfrm rot="10800000">
              <a:off x="6312024" y="5545310"/>
              <a:ext cx="360040" cy="394690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065660"/>
              </p:ext>
            </p:extLst>
          </p:nvPr>
        </p:nvGraphicFramePr>
        <p:xfrm>
          <a:off x="7762875" y="1979613"/>
          <a:ext cx="21050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5" name="Equation" r:id="rId6" imgW="1269720" imgH="583920" progId="Equation.DSMT4">
                  <p:embed/>
                </p:oleObj>
              </mc:Choice>
              <mc:Fallback>
                <p:oleObj name="Equation" r:id="rId6" imgW="1269720" imgH="5839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75" y="1979613"/>
                        <a:ext cx="210502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55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36</a:t>
            </a:fld>
            <a:endParaRPr lang="sv-SE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7" y="1620000"/>
            <a:ext cx="1123408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v-SE" dirty="0"/>
              <a:t>Consider drain-induced barrier-lowering (DIBL)</a:t>
            </a:r>
          </a:p>
        </p:txBody>
      </p:sp>
      <p:sp>
        <p:nvSpPr>
          <p:cNvPr id="10" name="Down Arrow 9"/>
          <p:cNvSpPr/>
          <p:nvPr/>
        </p:nvSpPr>
        <p:spPr>
          <a:xfrm rot="20520000">
            <a:off x="7986367" y="4680499"/>
            <a:ext cx="754494" cy="70307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Down Arrow 10"/>
          <p:cNvSpPr/>
          <p:nvPr/>
        </p:nvSpPr>
        <p:spPr>
          <a:xfrm rot="10800000">
            <a:off x="6312024" y="5545310"/>
            <a:ext cx="360040" cy="39469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755163"/>
              </p:ext>
            </p:extLst>
          </p:nvPr>
        </p:nvGraphicFramePr>
        <p:xfrm>
          <a:off x="7920000" y="2160000"/>
          <a:ext cx="17891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4" name="Equation" r:id="rId4" imgW="1079280" imgH="228600" progId="Equation.DSMT4">
                  <p:embed/>
                </p:oleObj>
              </mc:Choice>
              <mc:Fallback>
                <p:oleObj name="Equation" r:id="rId4" imgW="1079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0000" y="2160000"/>
                        <a:ext cx="17891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59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v-SE" dirty="0" smtClean="0"/>
              <a:t>Consider channel length modulation (CLM)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37</a:t>
            </a:fld>
            <a:endParaRPr lang="sv-SE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7" y="1620000"/>
            <a:ext cx="1123408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057852"/>
              </p:ext>
            </p:extLst>
          </p:nvPr>
        </p:nvGraphicFramePr>
        <p:xfrm>
          <a:off x="1582738" y="1979613"/>
          <a:ext cx="4421187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9" name="Equation" r:id="rId4" imgW="2666880" imgH="444240" progId="Equation.DSMT4">
                  <p:embed/>
                </p:oleObj>
              </mc:Choice>
              <mc:Fallback>
                <p:oleObj name="Equation" r:id="rId4" imgW="2666880" imgH="4442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38" y="1979613"/>
                        <a:ext cx="4421187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5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v-SE" dirty="0" smtClean="0"/>
              <a:t>Subthreshold leakage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09320"/>
            <a:ext cx="3860800" cy="365125"/>
          </a:xfrm>
        </p:spPr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38</a:t>
            </a:fld>
            <a:endParaRPr lang="sv-SE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7" y="1620000"/>
            <a:ext cx="1123408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15" y="1620000"/>
            <a:ext cx="4855764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3351018" y="1250668"/>
            <a:ext cx="5489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Replot transfer characteristic on a semilogarithmic scale!</a:t>
            </a:r>
            <a:endParaRPr lang="sv-SE" dirty="0"/>
          </a:p>
        </p:txBody>
      </p:sp>
      <p:pic>
        <p:nvPicPr>
          <p:cNvPr id="77852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397" y="1620000"/>
            <a:ext cx="4860982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33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v-SE" dirty="0" smtClean="0"/>
              <a:t>Subthreshold leakage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09320"/>
            <a:ext cx="3860800" cy="365125"/>
          </a:xfrm>
        </p:spPr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39</a:t>
            </a:fld>
            <a:endParaRPr lang="sv-SE"/>
          </a:p>
        </p:txBody>
      </p:sp>
      <p:sp>
        <p:nvSpPr>
          <p:cNvPr id="35" name="Rectangle 34"/>
          <p:cNvSpPr/>
          <p:nvPr/>
        </p:nvSpPr>
        <p:spPr>
          <a:xfrm>
            <a:off x="3351018" y="1250668"/>
            <a:ext cx="5489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Replot transfer characteristic on a semilogarithmic scale!</a:t>
            </a:r>
            <a:endParaRPr lang="sv-SE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" y="1620000"/>
            <a:ext cx="1123409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7770216" y="4536000"/>
            <a:ext cx="2345825" cy="981232"/>
            <a:chOff x="7770216" y="4536000"/>
            <a:chExt cx="2345825" cy="981232"/>
          </a:xfrm>
        </p:grpSpPr>
        <p:sp>
          <p:nvSpPr>
            <p:cNvPr id="6" name="Rectangle 5"/>
            <p:cNvSpPr/>
            <p:nvPr/>
          </p:nvSpPr>
          <p:spPr>
            <a:xfrm>
              <a:off x="8040216" y="4870901"/>
              <a:ext cx="207582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sv-SE" dirty="0" smtClean="0"/>
                <a:t>Subthreshold swing </a:t>
              </a:r>
            </a:p>
            <a:p>
              <a:r>
                <a:rPr lang="sv-SE" i="1" dirty="0" smtClean="0"/>
                <a:t>S</a:t>
              </a:r>
              <a:r>
                <a:rPr lang="sv-SE" dirty="0" smtClean="0"/>
                <a:t>= 80 mV/decade</a:t>
              </a:r>
              <a:endParaRPr lang="sv-SE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7770216" y="4536000"/>
              <a:ext cx="270000" cy="909224"/>
              <a:chOff x="7770216" y="4536000"/>
              <a:chExt cx="270000" cy="90922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7770216" y="4536000"/>
                <a:ext cx="0" cy="9092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8040216" y="4536000"/>
                <a:ext cx="0" cy="9092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7770216" y="5301208"/>
                <a:ext cx="27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/>
          <p:cNvGrpSpPr/>
          <p:nvPr/>
        </p:nvGrpSpPr>
        <p:grpSpPr>
          <a:xfrm>
            <a:off x="6888088" y="1556792"/>
            <a:ext cx="5233933" cy="2898963"/>
            <a:chOff x="6888088" y="1556792"/>
            <a:chExt cx="5233933" cy="2898963"/>
          </a:xfrm>
        </p:grpSpPr>
        <p:grpSp>
          <p:nvGrpSpPr>
            <p:cNvPr id="12" name="Group 11"/>
            <p:cNvGrpSpPr/>
            <p:nvPr/>
          </p:nvGrpSpPr>
          <p:grpSpPr>
            <a:xfrm>
              <a:off x="11556000" y="1556792"/>
              <a:ext cx="566021" cy="459755"/>
              <a:chOff x="11496601" y="1619999"/>
              <a:chExt cx="566021" cy="459755"/>
            </a:xfrm>
          </p:grpSpPr>
          <p:sp>
            <p:nvSpPr>
              <p:cNvPr id="18" name="Down Arrow 17"/>
              <p:cNvSpPr>
                <a:spLocks noChangeAspect="1"/>
              </p:cNvSpPr>
              <p:nvPr/>
            </p:nvSpPr>
            <p:spPr>
              <a:xfrm rot="5400000">
                <a:off x="11518723" y="1597877"/>
                <a:ext cx="459755" cy="504000"/>
              </a:xfrm>
              <a:prstGeom prst="down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618270" y="1647207"/>
                <a:ext cx="4443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i="1" dirty="0" smtClean="0">
                    <a:solidFill>
                      <a:schemeClr val="bg1"/>
                    </a:solidFill>
                  </a:rPr>
                  <a:t>I</a:t>
                </a:r>
                <a:r>
                  <a:rPr lang="sv-SE" i="1" baseline="-25000" dirty="0" smtClean="0">
                    <a:solidFill>
                      <a:schemeClr val="bg1"/>
                    </a:solidFill>
                  </a:rPr>
                  <a:t>ON</a:t>
                </a:r>
                <a:endParaRPr lang="sv-SE" i="1" baseline="-25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flipH="1">
              <a:off x="6888088" y="3996000"/>
              <a:ext cx="559367" cy="459755"/>
              <a:chOff x="7536161" y="4005064"/>
              <a:chExt cx="559367" cy="459755"/>
            </a:xfrm>
          </p:grpSpPr>
          <p:sp>
            <p:nvSpPr>
              <p:cNvPr id="17" name="Down Arrow 16"/>
              <p:cNvSpPr>
                <a:spLocks noChangeAspect="1"/>
              </p:cNvSpPr>
              <p:nvPr/>
            </p:nvSpPr>
            <p:spPr>
              <a:xfrm rot="5400000">
                <a:off x="7558283" y="3982942"/>
                <a:ext cx="459755" cy="504000"/>
              </a:xfrm>
              <a:prstGeom prst="downArrow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" name="Rectangle 14"/>
              <p:cNvSpPr>
                <a:spLocks noChangeAspect="1"/>
              </p:cNvSpPr>
              <p:nvPr/>
            </p:nvSpPr>
            <p:spPr>
              <a:xfrm>
                <a:off x="7541128" y="4023064"/>
                <a:ext cx="554400" cy="396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i="1" dirty="0" smtClean="0">
                    <a:solidFill>
                      <a:schemeClr val="bg1"/>
                    </a:solidFill>
                  </a:rPr>
                  <a:t>I</a:t>
                </a:r>
                <a:r>
                  <a:rPr lang="sv-SE" i="1" baseline="-25000" dirty="0" smtClean="0">
                    <a:solidFill>
                      <a:schemeClr val="bg1"/>
                    </a:solidFill>
                  </a:rPr>
                  <a:t>OFF</a:t>
                </a:r>
                <a:endParaRPr lang="sv-SE" i="1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7770216" y="4068000"/>
            <a:ext cx="825914" cy="847458"/>
            <a:chOff x="7770216" y="4068000"/>
            <a:chExt cx="825914" cy="847458"/>
          </a:xfrm>
        </p:grpSpPr>
        <p:sp>
          <p:nvSpPr>
            <p:cNvPr id="32" name="Down Arrow 31"/>
            <p:cNvSpPr>
              <a:spLocks noChangeAspect="1"/>
            </p:cNvSpPr>
            <p:nvPr/>
          </p:nvSpPr>
          <p:spPr>
            <a:xfrm rot="7320000">
              <a:off x="7867345" y="4186673"/>
              <a:ext cx="754494" cy="703076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Right Triangle 32"/>
            <p:cNvSpPr/>
            <p:nvPr/>
          </p:nvSpPr>
          <p:spPr>
            <a:xfrm flipH="1">
              <a:off x="7770216" y="4068000"/>
              <a:ext cx="270000" cy="468000"/>
            </a:xfrm>
            <a:prstGeom prst="rt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8471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Lecture outline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First we are going to learn how to calculate the voltage depen-dence of the ON resistance (or rather the ON conductance) of the MOSFET based on the principles of the field-effect.</a:t>
            </a:r>
          </a:p>
          <a:p>
            <a:r>
              <a:rPr lang="sv-SE" dirty="0" smtClean="0"/>
              <a:t>Then we are going to learn why, </a:t>
            </a:r>
            <a:r>
              <a:rPr lang="sv-SE" dirty="0"/>
              <a:t>for any gate voltage,</a:t>
            </a:r>
            <a:r>
              <a:rPr lang="sv-SE" dirty="0" smtClean="0"/>
              <a:t> </a:t>
            </a:r>
            <a:r>
              <a:rPr lang="sv-SE" dirty="0"/>
              <a:t>there is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a maximum current that a MOSFET switch can deliver or sink.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55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Conclusion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MCC092 - The MOSFET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40</a:t>
            </a:fld>
            <a:endParaRPr lang="sv-S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81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200" dirty="0" smtClean="0"/>
              <a:t>In </a:t>
            </a:r>
            <a:r>
              <a:rPr lang="sv-SE" sz="2200" dirty="0" err="1" smtClean="0"/>
              <a:t>this</a:t>
            </a:r>
            <a:r>
              <a:rPr lang="sv-SE" sz="2200" dirty="0" smtClean="0"/>
              <a:t> </a:t>
            </a:r>
            <a:r>
              <a:rPr lang="sv-SE" sz="2200" dirty="0" err="1" smtClean="0"/>
              <a:t>lecture</a:t>
            </a:r>
            <a:r>
              <a:rPr lang="sv-SE" sz="2200" dirty="0" smtClean="0"/>
              <a:t>, </a:t>
            </a:r>
            <a:r>
              <a:rPr lang="sv-SE" sz="2200" dirty="0" err="1" smtClean="0"/>
              <a:t>we</a:t>
            </a:r>
            <a:r>
              <a:rPr lang="sv-SE" sz="2200" dirty="0" smtClean="0"/>
              <a:t> </a:t>
            </a:r>
            <a:r>
              <a:rPr lang="sv-SE" sz="2200" dirty="0" err="1" smtClean="0"/>
              <a:t>started</a:t>
            </a:r>
            <a:r>
              <a:rPr lang="sv-SE" sz="2200" dirty="0" smtClean="0"/>
              <a:t> </a:t>
            </a:r>
            <a:r>
              <a:rPr lang="sv-SE" sz="2200" dirty="0" err="1" smtClean="0"/>
              <a:t>considering</a:t>
            </a:r>
            <a:r>
              <a:rPr lang="sv-SE" sz="2200" dirty="0" smtClean="0"/>
              <a:t> MOSFET </a:t>
            </a:r>
            <a:r>
              <a:rPr lang="sv-SE" sz="2200" dirty="0" err="1" smtClean="0"/>
              <a:t>static</a:t>
            </a:r>
            <a:r>
              <a:rPr lang="sv-SE" sz="2200" dirty="0" smtClean="0"/>
              <a:t> </a:t>
            </a:r>
            <a:r>
              <a:rPr lang="sv-SE" sz="2200" dirty="0" err="1" smtClean="0"/>
              <a:t>properties</a:t>
            </a:r>
            <a:endParaRPr lang="sv-SE" sz="2200" dirty="0" smtClean="0"/>
          </a:p>
          <a:p>
            <a:r>
              <a:rPr lang="sv-SE" sz="2200" dirty="0" smtClean="0"/>
              <a:t>Three regions </a:t>
            </a:r>
            <a:r>
              <a:rPr lang="sv-SE" sz="2200" dirty="0" err="1" smtClean="0"/>
              <a:t>of</a:t>
            </a:r>
            <a:r>
              <a:rPr lang="sv-SE" sz="2200" dirty="0" smtClean="0"/>
              <a:t> operation</a:t>
            </a:r>
          </a:p>
          <a:p>
            <a:pPr lvl="1"/>
            <a:r>
              <a:rPr lang="sv-SE" sz="1800" dirty="0" err="1" smtClean="0"/>
              <a:t>Two</a:t>
            </a:r>
            <a:r>
              <a:rPr lang="sv-SE" sz="1800" dirty="0" smtClean="0"/>
              <a:t> ON regions: </a:t>
            </a:r>
            <a:r>
              <a:rPr lang="sv-SE" sz="1800" dirty="0" err="1" smtClean="0"/>
              <a:t>linear</a:t>
            </a:r>
            <a:r>
              <a:rPr lang="sv-SE" sz="1800" dirty="0" smtClean="0"/>
              <a:t> or </a:t>
            </a:r>
            <a:r>
              <a:rPr lang="sv-SE" sz="1800" dirty="0" err="1" smtClean="0"/>
              <a:t>saturated</a:t>
            </a:r>
            <a:endParaRPr lang="sv-SE" sz="1800" dirty="0" smtClean="0"/>
          </a:p>
          <a:p>
            <a:pPr lvl="1"/>
            <a:r>
              <a:rPr lang="sv-SE" sz="1800" dirty="0" err="1" smtClean="0"/>
              <a:t>One</a:t>
            </a:r>
            <a:r>
              <a:rPr lang="sv-SE" sz="1800" dirty="0" smtClean="0"/>
              <a:t> OFF region: </a:t>
            </a:r>
            <a:r>
              <a:rPr lang="sv-SE" sz="1800" dirty="0" err="1" smtClean="0"/>
              <a:t>subthreshold</a:t>
            </a:r>
            <a:endParaRPr lang="sv-SE" sz="1800" dirty="0" smtClean="0"/>
          </a:p>
          <a:p>
            <a:pPr marL="0" indent="0">
              <a:buNone/>
            </a:pPr>
            <a:r>
              <a:rPr lang="sv-SE" sz="2200" dirty="0" smtClean="0"/>
              <a:t>In second </a:t>
            </a:r>
            <a:r>
              <a:rPr lang="sv-SE" sz="2200" dirty="0" err="1" smtClean="0"/>
              <a:t>half</a:t>
            </a:r>
            <a:r>
              <a:rPr lang="sv-SE" sz="2200" dirty="0" smtClean="0"/>
              <a:t> </a:t>
            </a:r>
            <a:r>
              <a:rPr lang="sv-SE" sz="2200" dirty="0" err="1" smtClean="0"/>
              <a:t>of</a:t>
            </a:r>
            <a:r>
              <a:rPr lang="sv-SE" sz="2200" dirty="0" smtClean="0"/>
              <a:t> </a:t>
            </a:r>
            <a:r>
              <a:rPr lang="sv-SE" sz="2200" dirty="0" err="1" smtClean="0"/>
              <a:t>lecture</a:t>
            </a:r>
            <a:r>
              <a:rPr lang="sv-SE" sz="2200" dirty="0" smtClean="0"/>
              <a:t> </a:t>
            </a:r>
            <a:r>
              <a:rPr lang="sv-SE" sz="2200" dirty="0" err="1" smtClean="0"/>
              <a:t>we</a:t>
            </a:r>
            <a:r>
              <a:rPr lang="sv-SE" sz="2200" dirty="0" smtClean="0"/>
              <a:t> </a:t>
            </a:r>
            <a:r>
              <a:rPr lang="sv-SE" sz="2200" dirty="0" err="1" smtClean="0"/>
              <a:t>also</a:t>
            </a:r>
            <a:r>
              <a:rPr lang="sv-SE" sz="2200" dirty="0"/>
              <a:t> </a:t>
            </a:r>
            <a:r>
              <a:rPr lang="sv-SE" sz="2200" dirty="0" err="1" smtClean="0"/>
              <a:t>considered</a:t>
            </a:r>
            <a:r>
              <a:rPr lang="sv-SE" sz="2200" dirty="0" smtClean="0"/>
              <a:t> </a:t>
            </a:r>
            <a:r>
              <a:rPr lang="sv-SE" sz="2200" dirty="0" err="1" smtClean="0"/>
              <a:t>dynamic</a:t>
            </a:r>
            <a:r>
              <a:rPr lang="sv-SE" sz="2200" dirty="0" smtClean="0"/>
              <a:t> </a:t>
            </a:r>
            <a:r>
              <a:rPr lang="sv-SE" sz="2200" dirty="0" err="1" smtClean="0"/>
              <a:t>properties</a:t>
            </a:r>
            <a:endParaRPr lang="sv-SE" sz="2200" dirty="0" smtClean="0"/>
          </a:p>
          <a:p>
            <a:r>
              <a:rPr lang="sv-SE" sz="2200" dirty="0" smtClean="0"/>
              <a:t>The </a:t>
            </a:r>
            <a:r>
              <a:rPr lang="sv-SE" sz="2200" dirty="0" err="1" smtClean="0"/>
              <a:t>intrinsic</a:t>
            </a:r>
            <a:r>
              <a:rPr lang="sv-SE" sz="2200" dirty="0" smtClean="0"/>
              <a:t> gate </a:t>
            </a:r>
            <a:r>
              <a:rPr lang="sv-SE" sz="2200" dirty="0" err="1" smtClean="0"/>
              <a:t>capacitance</a:t>
            </a:r>
            <a:endParaRPr lang="sv-SE" sz="2200" dirty="0" smtClean="0"/>
          </a:p>
          <a:p>
            <a:r>
              <a:rPr lang="sv-SE" sz="2200" dirty="0" smtClean="0"/>
              <a:t>The </a:t>
            </a:r>
            <a:r>
              <a:rPr lang="sv-SE" sz="2200" dirty="0" err="1" smtClean="0"/>
              <a:t>extrinsic</a:t>
            </a:r>
            <a:r>
              <a:rPr lang="sv-SE" sz="2200" dirty="0" smtClean="0"/>
              <a:t>, or </a:t>
            </a:r>
            <a:r>
              <a:rPr lang="sv-SE" sz="2200" dirty="0" err="1" smtClean="0"/>
              <a:t>parasitic</a:t>
            </a:r>
            <a:r>
              <a:rPr lang="sv-SE" sz="2200" dirty="0" smtClean="0"/>
              <a:t> </a:t>
            </a:r>
            <a:r>
              <a:rPr lang="sv-SE" sz="2200" dirty="0" err="1" smtClean="0"/>
              <a:t>drain</a:t>
            </a:r>
            <a:r>
              <a:rPr lang="sv-SE" sz="2200" dirty="0" smtClean="0"/>
              <a:t> </a:t>
            </a:r>
            <a:r>
              <a:rPr lang="sv-SE" sz="2200" dirty="0" err="1" smtClean="0"/>
              <a:t>capacitance</a:t>
            </a:r>
            <a:endParaRPr lang="sv-SE" sz="2200" dirty="0" smtClean="0"/>
          </a:p>
          <a:p>
            <a:pPr marL="0" indent="0">
              <a:buNone/>
            </a:pPr>
            <a:endParaRPr lang="sv-SE" sz="2200" dirty="0" smtClean="0"/>
          </a:p>
          <a:p>
            <a:pPr marL="0" indent="0">
              <a:buNone/>
            </a:pPr>
            <a:r>
              <a:rPr lang="sv-SE" sz="2200" dirty="0" smtClean="0"/>
              <a:t>We came up with a two-port model including both static circuit elements (resistor or current-source), and dynamic elements</a:t>
            </a:r>
            <a:r>
              <a:rPr lang="sv-SE" sz="2200" smtClean="0"/>
              <a:t>, </a:t>
            </a:r>
            <a:br>
              <a:rPr lang="sv-SE" sz="2200" smtClean="0"/>
            </a:br>
            <a:r>
              <a:rPr lang="sv-SE" sz="2200" smtClean="0"/>
              <a:t>i.e</a:t>
            </a:r>
            <a:r>
              <a:rPr lang="sv-SE" sz="2200" dirty="0" smtClean="0"/>
              <a:t>. </a:t>
            </a:r>
            <a:r>
              <a:rPr lang="sv-SE" sz="2200" dirty="0" err="1" smtClean="0"/>
              <a:t>capacitances</a:t>
            </a:r>
            <a:r>
              <a:rPr lang="sv-SE" sz="2200" dirty="0" smtClean="0"/>
              <a:t>!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90915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92" y="274638"/>
            <a:ext cx="10116616" cy="1143000"/>
          </a:xfrm>
        </p:spPr>
        <p:txBody>
          <a:bodyPr>
            <a:noAutofit/>
          </a:bodyPr>
          <a:lstStyle/>
          <a:p>
            <a:r>
              <a:rPr lang="sv-SE" dirty="0" smtClean="0"/>
              <a:t>MOSFET output and </a:t>
            </a:r>
            <a:r>
              <a:rPr lang="sv-SE" dirty="0"/>
              <a:t>transfer characteristics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5</a:t>
            </a:fld>
            <a:endParaRPr lang="sv-SE"/>
          </a:p>
        </p:txBody>
      </p:sp>
      <p:sp>
        <p:nvSpPr>
          <p:cNvPr id="318" name="Rectangle 13"/>
          <p:cNvSpPr>
            <a:spLocks noChangeArrowheads="1"/>
          </p:cNvSpPr>
          <p:nvPr/>
        </p:nvSpPr>
        <p:spPr bwMode="auto">
          <a:xfrm>
            <a:off x="2378069" y="1764416"/>
            <a:ext cx="930234" cy="6426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grpSp>
        <p:nvGrpSpPr>
          <p:cNvPr id="20" name="Group 19"/>
          <p:cNvGrpSpPr/>
          <p:nvPr/>
        </p:nvGrpSpPr>
        <p:grpSpPr>
          <a:xfrm>
            <a:off x="2018054" y="3636624"/>
            <a:ext cx="6308567" cy="5841048"/>
            <a:chOff x="2018054" y="3636624"/>
            <a:chExt cx="6308567" cy="5841048"/>
          </a:xfrm>
        </p:grpSpPr>
        <p:grpSp>
          <p:nvGrpSpPr>
            <p:cNvPr id="19" name="Group 18"/>
            <p:cNvGrpSpPr/>
            <p:nvPr/>
          </p:nvGrpSpPr>
          <p:grpSpPr>
            <a:xfrm>
              <a:off x="2018054" y="3636624"/>
              <a:ext cx="3305721" cy="5841048"/>
              <a:chOff x="3390279" y="3284984"/>
              <a:chExt cx="3305721" cy="5841048"/>
            </a:xfrm>
          </p:grpSpPr>
          <p:sp>
            <p:nvSpPr>
              <p:cNvPr id="402" name="Line 4"/>
              <p:cNvSpPr>
                <a:spLocks noChangeShapeType="1"/>
              </p:cNvSpPr>
              <p:nvPr/>
            </p:nvSpPr>
            <p:spPr bwMode="auto">
              <a:xfrm flipV="1">
                <a:off x="3886862" y="3284984"/>
                <a:ext cx="559370" cy="80271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03" name="Line 4"/>
              <p:cNvSpPr>
                <a:spLocks noChangeShapeType="1"/>
              </p:cNvSpPr>
              <p:nvPr/>
            </p:nvSpPr>
            <p:spPr bwMode="auto">
              <a:xfrm flipV="1">
                <a:off x="4446232" y="3293384"/>
                <a:ext cx="224976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404" name="Arc 403"/>
              <p:cNvSpPr/>
              <p:nvPr/>
            </p:nvSpPr>
            <p:spPr>
              <a:xfrm rot="16200000">
                <a:off x="2124000" y="4559664"/>
                <a:ext cx="5832647" cy="3300089"/>
              </a:xfrm>
              <a:prstGeom prst="arc">
                <a:avLst>
                  <a:gd name="adj1" fmla="val 20227839"/>
                  <a:gd name="adj2" fmla="val 21590738"/>
                </a:avLst>
              </a:prstGeom>
              <a:ln w="19050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173" name="Line 4"/>
            <p:cNvSpPr>
              <a:spLocks noChangeShapeType="1"/>
            </p:cNvSpPr>
            <p:nvPr/>
          </p:nvSpPr>
          <p:spPr bwMode="auto">
            <a:xfrm flipV="1">
              <a:off x="3074007" y="3645640"/>
              <a:ext cx="525261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178" name="Text Box 5"/>
          <p:cNvSpPr txBox="1">
            <a:spLocks noChangeArrowheads="1"/>
          </p:cNvSpPr>
          <p:nvPr/>
        </p:nvSpPr>
        <p:spPr bwMode="auto">
          <a:xfrm>
            <a:off x="3238219" y="5768999"/>
            <a:ext cx="5715562" cy="45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18000" bIns="2857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The MOSFET is basically a “square-law” device!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27812" y="1792878"/>
            <a:ext cx="3716794" cy="3538126"/>
            <a:chOff x="2327812" y="1792878"/>
            <a:chExt cx="3716794" cy="3538126"/>
          </a:xfrm>
        </p:grpSpPr>
        <p:sp>
          <p:nvSpPr>
            <p:cNvPr id="319" name="Line 12"/>
            <p:cNvSpPr>
              <a:spLocks noChangeShapeType="1"/>
            </p:cNvSpPr>
            <p:nvPr/>
          </p:nvSpPr>
          <p:spPr bwMode="auto">
            <a:xfrm flipH="1" flipV="1">
              <a:off x="2514636" y="2207132"/>
              <a:ext cx="1093" cy="23751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20" name="Text Box 9"/>
            <p:cNvSpPr txBox="1">
              <a:spLocks noChangeArrowheads="1"/>
            </p:cNvSpPr>
            <p:nvPr/>
          </p:nvSpPr>
          <p:spPr bwMode="auto">
            <a:xfrm>
              <a:off x="5408752" y="4276301"/>
              <a:ext cx="635854" cy="46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baseline="-30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321" name="Text Box 10"/>
            <p:cNvSpPr txBox="1">
              <a:spLocks noChangeArrowheads="1"/>
            </p:cNvSpPr>
            <p:nvPr/>
          </p:nvSpPr>
          <p:spPr bwMode="auto">
            <a:xfrm>
              <a:off x="2327812" y="1792878"/>
              <a:ext cx="586690" cy="714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I</a:t>
              </a:r>
              <a:r>
                <a:rPr lang="en-US" sz="2000" baseline="-30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322" name="Line 11"/>
            <p:cNvSpPr>
              <a:spLocks noChangeShapeType="1"/>
            </p:cNvSpPr>
            <p:nvPr/>
          </p:nvSpPr>
          <p:spPr bwMode="auto">
            <a:xfrm flipV="1">
              <a:off x="2372199" y="4438245"/>
              <a:ext cx="3013203" cy="10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91" name="Text Box 5"/>
            <p:cNvSpPr txBox="1">
              <a:spLocks noChangeArrowheads="1"/>
            </p:cNvSpPr>
            <p:nvPr/>
          </p:nvSpPr>
          <p:spPr bwMode="auto">
            <a:xfrm>
              <a:off x="2419519" y="4880027"/>
              <a:ext cx="3384000" cy="450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18000" bIns="28575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Output characteristics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95784" y="4428712"/>
            <a:ext cx="3308111" cy="560061"/>
            <a:chOff x="2495784" y="4428712"/>
            <a:chExt cx="3308111" cy="560061"/>
          </a:xfrm>
        </p:grpSpPr>
        <p:sp>
          <p:nvSpPr>
            <p:cNvPr id="340" name="Text Box 5"/>
            <p:cNvSpPr txBox="1">
              <a:spLocks noChangeArrowheads="1"/>
            </p:cNvSpPr>
            <p:nvPr/>
          </p:nvSpPr>
          <p:spPr bwMode="auto">
            <a:xfrm>
              <a:off x="4396376" y="4428712"/>
              <a:ext cx="1407519" cy="560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OFF: I</a:t>
              </a:r>
              <a:r>
                <a:rPr lang="en-US" i="1" baseline="-25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</a:t>
              </a:r>
              <a:r>
                <a:rPr lang="en-US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=0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23" name="Line 4"/>
            <p:cNvSpPr>
              <a:spLocks noChangeShapeType="1"/>
            </p:cNvSpPr>
            <p:nvPr/>
          </p:nvSpPr>
          <p:spPr bwMode="auto">
            <a:xfrm flipV="1">
              <a:off x="2495784" y="4438244"/>
              <a:ext cx="27360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36527" y="2160000"/>
            <a:ext cx="4636914" cy="2279338"/>
            <a:chOff x="1336527" y="2160000"/>
            <a:chExt cx="4636914" cy="2279338"/>
          </a:xfrm>
        </p:grpSpPr>
        <p:sp>
          <p:nvSpPr>
            <p:cNvPr id="317" name="Rectangle 316"/>
            <p:cNvSpPr/>
            <p:nvPr/>
          </p:nvSpPr>
          <p:spPr>
            <a:xfrm>
              <a:off x="3240000" y="2160000"/>
              <a:ext cx="273344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The MOSFET is turned </a:t>
              </a: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ON </a:t>
              </a:r>
              <a:endPara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a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nd a 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current that appears </a:t>
              </a:r>
              <a:endPara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to 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be proportional to </a:t>
              </a:r>
              <a:r>
                <a:rPr lang="en-US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i="1" baseline="-25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 </a:t>
              </a:r>
              <a:endPara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starts 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to flow</a:t>
              </a:r>
              <a:endParaRPr lang="sv-SE" dirty="0"/>
            </a:p>
          </p:txBody>
        </p:sp>
        <p:sp>
          <p:nvSpPr>
            <p:cNvPr id="330" name="Line 4"/>
            <p:cNvSpPr>
              <a:spLocks noChangeAspect="1" noChangeShapeType="1"/>
            </p:cNvSpPr>
            <p:nvPr/>
          </p:nvSpPr>
          <p:spPr bwMode="auto">
            <a:xfrm flipV="1">
              <a:off x="2514636" y="2495338"/>
              <a:ext cx="707408" cy="19440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1108459"/>
                </p:ext>
              </p:extLst>
            </p:nvPr>
          </p:nvGraphicFramePr>
          <p:xfrm>
            <a:off x="1336527" y="2935044"/>
            <a:ext cx="1577975" cy="338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22" name="Equation" r:id="rId3" imgW="952200" imgH="203040" progId="Equation.DSMT4">
                    <p:embed/>
                  </p:oleObj>
                </mc:Choice>
                <mc:Fallback>
                  <p:oleObj name="Equation" r:id="rId3" imgW="9522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6527" y="2935044"/>
                          <a:ext cx="1577975" cy="3381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229574"/>
              </p:ext>
            </p:extLst>
          </p:nvPr>
        </p:nvGraphicFramePr>
        <p:xfrm>
          <a:off x="8998857" y="2428665"/>
          <a:ext cx="13271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3" name="Equation" r:id="rId5" imgW="799920" imgH="228600" progId="Equation.DSMT4">
                  <p:embed/>
                </p:oleObj>
              </mc:Choice>
              <mc:Fallback>
                <p:oleObj name="Equation" r:id="rId5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8857" y="2428665"/>
                        <a:ext cx="132715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774871" y="3049984"/>
            <a:ext cx="1656000" cy="1391378"/>
            <a:chOff x="6774871" y="3049984"/>
            <a:chExt cx="1656000" cy="1391378"/>
          </a:xfrm>
        </p:grpSpPr>
        <p:sp>
          <p:nvSpPr>
            <p:cNvPr id="169" name="Text Box 9"/>
            <p:cNvSpPr txBox="1">
              <a:spLocks noChangeArrowheads="1"/>
            </p:cNvSpPr>
            <p:nvPr/>
          </p:nvSpPr>
          <p:spPr bwMode="auto">
            <a:xfrm>
              <a:off x="6774871" y="3049984"/>
              <a:ext cx="1656000" cy="514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1600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GT2</a:t>
              </a: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gate voltage overdrive</a:t>
              </a:r>
              <a:endParaRPr lang="en-US" sz="1200" dirty="0">
                <a:latin typeface="Arial" pitchFamily="34" charset="0"/>
              </a:endParaRPr>
            </a:p>
          </p:txBody>
        </p:sp>
        <p:sp>
          <p:nvSpPr>
            <p:cNvPr id="168" name="Line 11"/>
            <p:cNvSpPr>
              <a:spLocks noChangeShapeType="1"/>
            </p:cNvSpPr>
            <p:nvPr/>
          </p:nvSpPr>
          <p:spPr bwMode="auto">
            <a:xfrm flipV="1">
              <a:off x="7267775" y="3645640"/>
              <a:ext cx="1130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1" name="Line 4"/>
            <p:cNvSpPr>
              <a:spLocks noChangeShapeType="1"/>
            </p:cNvSpPr>
            <p:nvPr/>
          </p:nvSpPr>
          <p:spPr bwMode="auto">
            <a:xfrm flipH="1" flipV="1">
              <a:off x="8398535" y="3505362"/>
              <a:ext cx="0" cy="9360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63565" y="1794902"/>
            <a:ext cx="3716794" cy="3536102"/>
            <a:chOff x="6263565" y="1794902"/>
            <a:chExt cx="3716794" cy="3536102"/>
          </a:xfrm>
        </p:grpSpPr>
        <p:sp>
          <p:nvSpPr>
            <p:cNvPr id="153" name="Text Box 5"/>
            <p:cNvSpPr txBox="1">
              <a:spLocks noChangeArrowheads="1"/>
            </p:cNvSpPr>
            <p:nvPr/>
          </p:nvSpPr>
          <p:spPr bwMode="auto">
            <a:xfrm>
              <a:off x="6385673" y="4880027"/>
              <a:ext cx="3384000" cy="450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18000" bIns="28575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Transfer characteristics</a:t>
              </a:r>
            </a:p>
          </p:txBody>
        </p:sp>
        <p:sp>
          <p:nvSpPr>
            <p:cNvPr id="156" name="Line 12"/>
            <p:cNvSpPr>
              <a:spLocks noChangeShapeType="1"/>
            </p:cNvSpPr>
            <p:nvPr/>
          </p:nvSpPr>
          <p:spPr bwMode="auto">
            <a:xfrm flipH="1" flipV="1">
              <a:off x="6450389" y="2209156"/>
              <a:ext cx="1093" cy="23751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57" name="Text Box 9"/>
            <p:cNvSpPr txBox="1">
              <a:spLocks noChangeArrowheads="1"/>
            </p:cNvSpPr>
            <p:nvPr/>
          </p:nvSpPr>
          <p:spPr bwMode="auto">
            <a:xfrm>
              <a:off x="9344505" y="4278325"/>
              <a:ext cx="635854" cy="46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baseline="-30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G</a:t>
              </a:r>
              <a:r>
                <a:rPr lang="en-US" sz="2000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S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58" name="Text Box 10"/>
            <p:cNvSpPr txBox="1">
              <a:spLocks noChangeArrowheads="1"/>
            </p:cNvSpPr>
            <p:nvPr/>
          </p:nvSpPr>
          <p:spPr bwMode="auto">
            <a:xfrm>
              <a:off x="6263565" y="1794902"/>
              <a:ext cx="586690" cy="714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I</a:t>
              </a:r>
              <a:r>
                <a:rPr lang="en-US" sz="2000" baseline="-30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59" name="Line 11"/>
            <p:cNvSpPr>
              <a:spLocks noChangeShapeType="1"/>
            </p:cNvSpPr>
            <p:nvPr/>
          </p:nvSpPr>
          <p:spPr bwMode="auto">
            <a:xfrm flipV="1">
              <a:off x="6307952" y="4440269"/>
              <a:ext cx="3013203" cy="10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0" name="Text Box 9"/>
            <p:cNvSpPr txBox="1">
              <a:spLocks noChangeArrowheads="1"/>
            </p:cNvSpPr>
            <p:nvPr/>
          </p:nvSpPr>
          <p:spPr bwMode="auto">
            <a:xfrm>
              <a:off x="6956023" y="4494349"/>
              <a:ext cx="635854" cy="46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i="1" baseline="-30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</a:t>
              </a:r>
              <a:endParaRPr lang="en-US" sz="2000" i="1" dirty="0">
                <a:latin typeface="Arial" pitchFamily="34" charset="0"/>
              </a:endParaRPr>
            </a:p>
          </p:txBody>
        </p:sp>
        <p:sp>
          <p:nvSpPr>
            <p:cNvPr id="161" name="Line 12"/>
            <p:cNvSpPr>
              <a:spLocks noChangeShapeType="1"/>
            </p:cNvSpPr>
            <p:nvPr/>
          </p:nvSpPr>
          <p:spPr bwMode="auto">
            <a:xfrm flipH="1" flipV="1">
              <a:off x="7273403" y="4440269"/>
              <a:ext cx="0" cy="108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2" name="Line 12"/>
            <p:cNvSpPr>
              <a:spLocks noChangeShapeType="1"/>
            </p:cNvSpPr>
            <p:nvPr/>
          </p:nvSpPr>
          <p:spPr bwMode="auto">
            <a:xfrm flipH="1" flipV="1">
              <a:off x="8923775" y="4440269"/>
              <a:ext cx="0" cy="108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3" name="Text Box 9"/>
            <p:cNvSpPr txBox="1">
              <a:spLocks noChangeArrowheads="1"/>
            </p:cNvSpPr>
            <p:nvPr/>
          </p:nvSpPr>
          <p:spPr bwMode="auto">
            <a:xfrm>
              <a:off x="8612207" y="4494349"/>
              <a:ext cx="635854" cy="46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DD</a:t>
              </a:r>
              <a:endParaRPr lang="en-US" sz="2000" i="1" dirty="0">
                <a:latin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238219" y="2160000"/>
            <a:ext cx="5685556" cy="2281362"/>
            <a:chOff x="3238219" y="2160000"/>
            <a:chExt cx="5685556" cy="2281362"/>
          </a:xfrm>
        </p:grpSpPr>
        <p:sp>
          <p:nvSpPr>
            <p:cNvPr id="84" name="Rectangle 83"/>
            <p:cNvSpPr/>
            <p:nvPr/>
          </p:nvSpPr>
          <p:spPr>
            <a:xfrm>
              <a:off x="3240000" y="2160000"/>
              <a:ext cx="2632709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The 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MOSFET is turned </a:t>
              </a:r>
              <a:r>
                <a:rPr lang="en-US" i="1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ON </a:t>
              </a:r>
              <a:endParaRPr 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but for each gate voltage there is a maximum current that the MOSFET can sink or deliver</a:t>
              </a:r>
              <a:endParaRPr lang="en-US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66" name="Line 4"/>
            <p:cNvSpPr>
              <a:spLocks noChangeShapeType="1"/>
            </p:cNvSpPr>
            <p:nvPr/>
          </p:nvSpPr>
          <p:spPr bwMode="auto">
            <a:xfrm flipH="1" flipV="1">
              <a:off x="8923775" y="2533362"/>
              <a:ext cx="0" cy="19080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74" name="Line 4"/>
            <p:cNvSpPr>
              <a:spLocks noChangeShapeType="1"/>
            </p:cNvSpPr>
            <p:nvPr/>
          </p:nvSpPr>
          <p:spPr bwMode="auto">
            <a:xfrm flipV="1">
              <a:off x="3238219" y="2484496"/>
              <a:ext cx="5670402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88" name="Line 4"/>
          <p:cNvSpPr>
            <a:spLocks noChangeShapeType="1"/>
          </p:cNvSpPr>
          <p:nvPr/>
        </p:nvSpPr>
        <p:spPr bwMode="auto">
          <a:xfrm flipV="1">
            <a:off x="3204000" y="2484496"/>
            <a:ext cx="21060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grpSp>
        <p:nvGrpSpPr>
          <p:cNvPr id="36" name="Group 35"/>
          <p:cNvGrpSpPr/>
          <p:nvPr/>
        </p:nvGrpSpPr>
        <p:grpSpPr>
          <a:xfrm>
            <a:off x="5500195" y="-2703090"/>
            <a:ext cx="3607160" cy="7128000"/>
            <a:chOff x="5500195" y="-2703090"/>
            <a:chExt cx="3607160" cy="7128000"/>
          </a:xfrm>
        </p:grpSpPr>
        <p:sp>
          <p:nvSpPr>
            <p:cNvPr id="76" name="Line 11"/>
            <p:cNvSpPr>
              <a:spLocks noChangeShapeType="1"/>
            </p:cNvSpPr>
            <p:nvPr/>
          </p:nvSpPr>
          <p:spPr bwMode="auto">
            <a:xfrm flipV="1">
              <a:off x="6450389" y="4424910"/>
              <a:ext cx="9000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4" name="Arc 93"/>
            <p:cNvSpPr/>
            <p:nvPr/>
          </p:nvSpPr>
          <p:spPr>
            <a:xfrm rot="5400000">
              <a:off x="3739775" y="-942670"/>
              <a:ext cx="7128000" cy="3607160"/>
            </a:xfrm>
            <a:prstGeom prst="arc">
              <a:avLst>
                <a:gd name="adj1" fmla="val 18609618"/>
                <a:gd name="adj2" fmla="val 0"/>
              </a:avLst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230093" y="1949816"/>
            <a:ext cx="1693682" cy="2469824"/>
            <a:chOff x="7230093" y="1949816"/>
            <a:chExt cx="1693682" cy="2469824"/>
          </a:xfrm>
        </p:grpSpPr>
        <p:sp>
          <p:nvSpPr>
            <p:cNvPr id="167" name="Line 4"/>
            <p:cNvSpPr>
              <a:spLocks noChangeShapeType="1"/>
            </p:cNvSpPr>
            <p:nvPr/>
          </p:nvSpPr>
          <p:spPr bwMode="auto">
            <a:xfrm flipH="1" flipV="1">
              <a:off x="7267775" y="2367640"/>
              <a:ext cx="0" cy="205200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230093" y="1949816"/>
              <a:ext cx="1693682" cy="534680"/>
              <a:chOff x="7230093" y="1949816"/>
              <a:chExt cx="1693682" cy="534680"/>
            </a:xfrm>
          </p:grpSpPr>
          <p:sp>
            <p:nvSpPr>
              <p:cNvPr id="188" name="Text Box 9"/>
              <p:cNvSpPr txBox="1">
                <a:spLocks noChangeArrowheads="1"/>
              </p:cNvSpPr>
              <p:nvPr/>
            </p:nvSpPr>
            <p:spPr bwMode="auto">
              <a:xfrm>
                <a:off x="7230093" y="1949816"/>
                <a:ext cx="1656000" cy="514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57150" tIns="28575" rIns="57150" bIns="28575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V</a:t>
                </a:r>
                <a:r>
                  <a:rPr lang="en-US" sz="1600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GT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gate voltage overdrive</a:t>
                </a:r>
                <a:endParaRPr lang="en-US" sz="1200" dirty="0">
                  <a:latin typeface="Arial" pitchFamily="34" charset="0"/>
                </a:endParaRPr>
              </a:p>
            </p:txBody>
          </p:sp>
          <p:sp>
            <p:nvSpPr>
              <p:cNvPr id="189" name="Line 11"/>
              <p:cNvSpPr>
                <a:spLocks noChangeShapeType="1"/>
              </p:cNvSpPr>
              <p:nvPr/>
            </p:nvSpPr>
            <p:spPr bwMode="auto">
              <a:xfrm flipV="1">
                <a:off x="7267775" y="2484496"/>
                <a:ext cx="1656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480974" y="2505026"/>
            <a:ext cx="3390699" cy="5832647"/>
            <a:chOff x="2480974" y="2505026"/>
            <a:chExt cx="3390699" cy="5832647"/>
          </a:xfrm>
        </p:grpSpPr>
        <p:sp>
          <p:nvSpPr>
            <p:cNvPr id="324" name="Line 12"/>
            <p:cNvSpPr>
              <a:spLocks noChangeShapeType="1"/>
            </p:cNvSpPr>
            <p:nvPr/>
          </p:nvSpPr>
          <p:spPr bwMode="auto">
            <a:xfrm flipH="1" flipV="1">
              <a:off x="4167779" y="4438245"/>
              <a:ext cx="0" cy="144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38" name="Text Box 5"/>
            <p:cNvSpPr txBox="1">
              <a:spLocks noChangeArrowheads="1"/>
            </p:cNvSpPr>
            <p:nvPr/>
          </p:nvSpPr>
          <p:spPr bwMode="auto">
            <a:xfrm>
              <a:off x="3286607" y="4527640"/>
              <a:ext cx="720080" cy="4160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DSAT</a:t>
              </a: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=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339" name="Text Box 5"/>
            <p:cNvSpPr txBox="1">
              <a:spLocks noChangeArrowheads="1"/>
            </p:cNvSpPr>
            <p:nvPr/>
          </p:nvSpPr>
          <p:spPr bwMode="auto">
            <a:xfrm>
              <a:off x="3789658" y="4527640"/>
              <a:ext cx="764880" cy="416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i="1" baseline="-25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G</a:t>
              </a:r>
              <a:r>
                <a:rPr lang="en-US" sz="2000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T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328" name="Arc 327"/>
            <p:cNvSpPr/>
            <p:nvPr/>
          </p:nvSpPr>
          <p:spPr>
            <a:xfrm rot="16200000">
              <a:off x="1260000" y="3726000"/>
              <a:ext cx="5832647" cy="3390699"/>
            </a:xfrm>
            <a:prstGeom prst="arc">
              <a:avLst>
                <a:gd name="adj1" fmla="val 18998582"/>
                <a:gd name="adj2" fmla="val 21590738"/>
              </a:avLst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62307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768814" y="2807657"/>
            <a:ext cx="3870396" cy="610161"/>
            <a:chOff x="4768814" y="2807657"/>
            <a:chExt cx="3870396" cy="610161"/>
          </a:xfrm>
        </p:grpSpPr>
        <p:sp>
          <p:nvSpPr>
            <p:cNvPr id="36" name="AutoShape 43"/>
            <p:cNvSpPr>
              <a:spLocks noChangeShapeType="1"/>
            </p:cNvSpPr>
            <p:nvPr/>
          </p:nvSpPr>
          <p:spPr bwMode="auto">
            <a:xfrm>
              <a:off x="4768814" y="3191166"/>
              <a:ext cx="836015" cy="11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6" name="Text Box 34"/>
            <p:cNvSpPr txBox="1">
              <a:spLocks noChangeArrowheads="1"/>
            </p:cNvSpPr>
            <p:nvPr/>
          </p:nvSpPr>
          <p:spPr bwMode="auto">
            <a:xfrm>
              <a:off x="8064095" y="2807657"/>
              <a:ext cx="575115" cy="60789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latin typeface="Calibri" pitchFamily="34" charset="0"/>
                  <a:ea typeface="Calibri" pitchFamily="34" charset="0"/>
                  <a:cs typeface="Arial" pitchFamily="34" charset="0"/>
                </a:rPr>
                <a:t>L</a:t>
              </a:r>
              <a:r>
                <a:rPr lang="en-US" sz="1600" baseline="-30000">
                  <a:latin typeface="Calibri" pitchFamily="34" charset="0"/>
                  <a:ea typeface="Calibri" pitchFamily="34" charset="0"/>
                  <a:cs typeface="Arial" pitchFamily="34" charset="0"/>
                </a:rPr>
                <a:t>D</a:t>
              </a:r>
              <a:endParaRPr lang="en-US" sz="1600">
                <a:latin typeface="Arial" pitchFamily="34" charset="0"/>
              </a:endParaRPr>
            </a:p>
          </p:txBody>
        </p:sp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4855728" y="2809925"/>
              <a:ext cx="575115" cy="60789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  <a:ea typeface="Calibri" pitchFamily="34" charset="0"/>
                  <a:cs typeface="Arial" pitchFamily="34" charset="0"/>
                </a:rPr>
                <a:t>L</a:t>
              </a:r>
              <a:r>
                <a:rPr lang="en-US" sz="1600" baseline="-30000" dirty="0">
                  <a:latin typeface="Calibri" pitchFamily="34" charset="0"/>
                  <a:ea typeface="Calibri" pitchFamily="34" charset="0"/>
                  <a:cs typeface="Arial" pitchFamily="34" charset="0"/>
                </a:rPr>
                <a:t>S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129" name="AutoShape 33"/>
            <p:cNvSpPr>
              <a:spLocks noChangeShapeType="1"/>
            </p:cNvSpPr>
            <p:nvPr/>
          </p:nvSpPr>
          <p:spPr bwMode="auto">
            <a:xfrm>
              <a:off x="7794120" y="3188898"/>
              <a:ext cx="836015" cy="11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MOSFET structure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MCC092 - The MOSFET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6</a:t>
            </a:fld>
            <a:endParaRPr lang="sv-SE"/>
          </a:p>
        </p:txBody>
      </p:sp>
      <p:grpSp>
        <p:nvGrpSpPr>
          <p:cNvPr id="10" name="Group 9"/>
          <p:cNvGrpSpPr/>
          <p:nvPr/>
        </p:nvGrpSpPr>
        <p:grpSpPr>
          <a:xfrm>
            <a:off x="2489907" y="3276226"/>
            <a:ext cx="2287980" cy="2050506"/>
            <a:chOff x="2489907" y="3276226"/>
            <a:chExt cx="2287980" cy="2050506"/>
          </a:xfrm>
        </p:grpSpPr>
        <p:sp>
          <p:nvSpPr>
            <p:cNvPr id="37" name="AutoShape 44"/>
            <p:cNvSpPr>
              <a:spLocks noChangeArrowheads="1"/>
            </p:cNvSpPr>
            <p:nvPr/>
          </p:nvSpPr>
          <p:spPr bwMode="auto">
            <a:xfrm>
              <a:off x="2489907" y="3276226"/>
              <a:ext cx="2287980" cy="2050506"/>
            </a:xfrm>
            <a:prstGeom prst="cube">
              <a:avLst>
                <a:gd name="adj" fmla="val 58338"/>
              </a:avLst>
            </a:prstGeom>
            <a:solidFill>
              <a:srgbClr val="FBD4B4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3" name="Text Box 16"/>
            <p:cNvSpPr txBox="1">
              <a:spLocks noChangeArrowheads="1"/>
            </p:cNvSpPr>
            <p:nvPr/>
          </p:nvSpPr>
          <p:spPr bwMode="auto">
            <a:xfrm>
              <a:off x="2767822" y="4684815"/>
              <a:ext cx="930166" cy="60789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  <a:ea typeface="Calibri" pitchFamily="34" charset="0"/>
                  <a:cs typeface="Arial" pitchFamily="34" charset="0"/>
                </a:rPr>
                <a:t>STI</a:t>
              </a:r>
              <a:endParaRPr lang="en-US" sz="1600" dirty="0">
                <a:latin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82000" y="3276227"/>
            <a:ext cx="5029984" cy="1475646"/>
            <a:chOff x="3582000" y="3276227"/>
            <a:chExt cx="5029984" cy="1475646"/>
          </a:xfrm>
        </p:grpSpPr>
        <p:sp>
          <p:nvSpPr>
            <p:cNvPr id="38" name="AutoShape 38"/>
            <p:cNvSpPr>
              <a:spLocks noChangeArrowheads="1"/>
            </p:cNvSpPr>
            <p:nvPr/>
          </p:nvSpPr>
          <p:spPr bwMode="auto">
            <a:xfrm>
              <a:off x="3582000" y="3276227"/>
              <a:ext cx="2312936" cy="1394979"/>
            </a:xfrm>
            <a:prstGeom prst="cube">
              <a:avLst>
                <a:gd name="adj" fmla="val 85981"/>
              </a:avLst>
            </a:prstGeom>
            <a:solidFill>
              <a:srgbClr val="92D05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39" name="AutoShape 37"/>
            <p:cNvSpPr>
              <a:spLocks noChangeArrowheads="1"/>
            </p:cNvSpPr>
            <p:nvPr/>
          </p:nvSpPr>
          <p:spPr bwMode="auto">
            <a:xfrm>
              <a:off x="6299048" y="3276227"/>
              <a:ext cx="2312936" cy="1394979"/>
            </a:xfrm>
            <a:prstGeom prst="cube">
              <a:avLst>
                <a:gd name="adj" fmla="val 85981"/>
              </a:avLst>
            </a:prstGeom>
            <a:solidFill>
              <a:srgbClr val="92D05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4" name="Text Box 36"/>
            <p:cNvSpPr txBox="1">
              <a:spLocks noChangeArrowheads="1"/>
            </p:cNvSpPr>
            <p:nvPr/>
          </p:nvSpPr>
          <p:spPr bwMode="auto">
            <a:xfrm>
              <a:off x="6799944" y="4143980"/>
              <a:ext cx="1265933" cy="60789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  <a:ea typeface="Calibri" pitchFamily="34" charset="0"/>
                  <a:cs typeface="Arial" pitchFamily="34" charset="0"/>
                </a:rPr>
                <a:t>drain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55" name="Text Box 14"/>
            <p:cNvSpPr txBox="1">
              <a:spLocks noChangeArrowheads="1"/>
            </p:cNvSpPr>
            <p:nvPr/>
          </p:nvSpPr>
          <p:spPr bwMode="auto">
            <a:xfrm>
              <a:off x="3703600" y="4143980"/>
              <a:ext cx="1265933" cy="60789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  <a:ea typeface="Calibri" pitchFamily="34" charset="0"/>
                  <a:cs typeface="Arial" pitchFamily="34" charset="0"/>
                </a:rPr>
                <a:t>source</a:t>
              </a:r>
              <a:endParaRPr lang="en-US" sz="1600" dirty="0">
                <a:latin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07656" y="4678660"/>
            <a:ext cx="2609012" cy="1198612"/>
            <a:chOff x="4207656" y="4678660"/>
            <a:chExt cx="2609012" cy="1198612"/>
          </a:xfrm>
        </p:grpSpPr>
        <p:sp>
          <p:nvSpPr>
            <p:cNvPr id="50" name="AutoShape 95"/>
            <p:cNvSpPr>
              <a:spLocks noChangeShapeType="1"/>
            </p:cNvSpPr>
            <p:nvPr/>
          </p:nvSpPr>
          <p:spPr bwMode="auto">
            <a:xfrm flipH="1">
              <a:off x="4706446" y="4750668"/>
              <a:ext cx="1620000" cy="999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1" name="Text Box 94"/>
            <p:cNvSpPr txBox="1">
              <a:spLocks noChangeArrowheads="1"/>
            </p:cNvSpPr>
            <p:nvPr/>
          </p:nvSpPr>
          <p:spPr bwMode="auto">
            <a:xfrm>
              <a:off x="4207656" y="5470748"/>
              <a:ext cx="2609012" cy="40652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latin typeface="Calibri" pitchFamily="34" charset="0"/>
                  <a:ea typeface="Calibri" pitchFamily="34" charset="0"/>
                  <a:cs typeface="Arial" pitchFamily="34" charset="0"/>
                </a:rPr>
                <a:t>L</a:t>
              </a:r>
              <a:r>
                <a:rPr lang="en-US" dirty="0">
                  <a:latin typeface="Calibri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Arial" pitchFamily="34" charset="0"/>
                </a:rPr>
                <a:t>is the channel length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375920" y="4678660"/>
              <a:ext cx="282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Calibri" pitchFamily="34" charset="0"/>
                  <a:ea typeface="Calibri" pitchFamily="34" charset="0"/>
                  <a:cs typeface="Arial" pitchFamily="34" charset="0"/>
                </a:rPr>
                <a:t>L</a:t>
              </a:r>
              <a:endParaRPr lang="sv-SE" dirty="0"/>
            </a:p>
          </p:txBody>
        </p:sp>
      </p:grpSp>
      <p:sp>
        <p:nvSpPr>
          <p:cNvPr id="100" name="Text Box 5"/>
          <p:cNvSpPr txBox="1">
            <a:spLocks noChangeArrowheads="1"/>
          </p:cNvSpPr>
          <p:nvPr/>
        </p:nvSpPr>
        <p:spPr bwMode="auto">
          <a:xfrm>
            <a:off x="477375" y="2314243"/>
            <a:ext cx="3602401" cy="69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18000" bIns="2857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The metal-oxide-semiconductor structure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91200" y="3276226"/>
            <a:ext cx="7207649" cy="2096990"/>
            <a:chOff x="2491200" y="3276226"/>
            <a:chExt cx="7207649" cy="2096990"/>
          </a:xfrm>
        </p:grpSpPr>
        <p:sp>
          <p:nvSpPr>
            <p:cNvPr id="41" name="AutoShape 19"/>
            <p:cNvSpPr>
              <a:spLocks noChangeArrowheads="1"/>
            </p:cNvSpPr>
            <p:nvPr/>
          </p:nvSpPr>
          <p:spPr bwMode="auto">
            <a:xfrm>
              <a:off x="2491200" y="3276226"/>
              <a:ext cx="7207649" cy="2050506"/>
            </a:xfrm>
            <a:prstGeom prst="cube">
              <a:avLst>
                <a:gd name="adj" fmla="val 58338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6" name="Text Box 15"/>
            <p:cNvSpPr txBox="1">
              <a:spLocks noChangeArrowheads="1"/>
            </p:cNvSpPr>
            <p:nvPr/>
          </p:nvSpPr>
          <p:spPr bwMode="auto">
            <a:xfrm>
              <a:off x="4511824" y="4998747"/>
              <a:ext cx="1950051" cy="37446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latin typeface="Calibri" pitchFamily="34" charset="0"/>
                  <a:ea typeface="Calibri" pitchFamily="34" charset="0"/>
                  <a:cs typeface="Arial" pitchFamily="34" charset="0"/>
                </a:rPr>
                <a:t>Silicon substrate</a:t>
              </a:r>
              <a:endParaRPr lang="en-US" sz="1600" dirty="0">
                <a:latin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06956" y="3096000"/>
            <a:ext cx="3372417" cy="1490469"/>
            <a:chOff x="4406956" y="3096000"/>
            <a:chExt cx="3372417" cy="1490469"/>
          </a:xfrm>
        </p:grpSpPr>
        <p:sp>
          <p:nvSpPr>
            <p:cNvPr id="42" name="AutoShape 18"/>
            <p:cNvSpPr>
              <a:spLocks noChangeArrowheads="1"/>
            </p:cNvSpPr>
            <p:nvPr/>
          </p:nvSpPr>
          <p:spPr bwMode="auto">
            <a:xfrm>
              <a:off x="4406956" y="3096000"/>
              <a:ext cx="3372417" cy="1375699"/>
            </a:xfrm>
            <a:prstGeom prst="cube">
              <a:avLst>
                <a:gd name="adj" fmla="val 85981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7" name="Text Box 15"/>
            <p:cNvSpPr txBox="1">
              <a:spLocks noChangeArrowheads="1"/>
            </p:cNvSpPr>
            <p:nvPr/>
          </p:nvSpPr>
          <p:spPr bwMode="auto">
            <a:xfrm>
              <a:off x="4885054" y="4212000"/>
              <a:ext cx="1329515" cy="37446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  <a:ea typeface="Calibri" pitchFamily="34" charset="0"/>
                  <a:cs typeface="Arial" pitchFamily="34" charset="0"/>
                </a:rPr>
                <a:t>o</a:t>
              </a:r>
              <a:r>
                <a:rPr lang="en-US" sz="1600" dirty="0" smtClean="0">
                  <a:latin typeface="Calibri" pitchFamily="34" charset="0"/>
                  <a:ea typeface="Calibri" pitchFamily="34" charset="0"/>
                  <a:cs typeface="Arial" pitchFamily="34" charset="0"/>
                </a:rPr>
                <a:t>xide</a:t>
              </a:r>
              <a:endParaRPr lang="en-US" sz="1600" dirty="0">
                <a:latin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06957" y="2538000"/>
            <a:ext cx="3387164" cy="1754635"/>
            <a:chOff x="4406957" y="2538000"/>
            <a:chExt cx="3387164" cy="1754635"/>
          </a:xfrm>
        </p:grpSpPr>
        <p:sp>
          <p:nvSpPr>
            <p:cNvPr id="52" name="AutoShape 13"/>
            <p:cNvSpPr>
              <a:spLocks noChangeArrowheads="1"/>
            </p:cNvSpPr>
            <p:nvPr/>
          </p:nvSpPr>
          <p:spPr bwMode="auto">
            <a:xfrm>
              <a:off x="4406957" y="2538000"/>
              <a:ext cx="3387164" cy="1754635"/>
            </a:xfrm>
            <a:prstGeom prst="cube">
              <a:avLst>
                <a:gd name="adj" fmla="val 68042"/>
              </a:avLst>
            </a:prstGeom>
            <a:solidFill>
              <a:srgbClr val="FF0000">
                <a:alpha val="89804"/>
              </a:srgb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28" name="Text Box 15"/>
            <p:cNvSpPr txBox="1">
              <a:spLocks noChangeArrowheads="1"/>
            </p:cNvSpPr>
            <p:nvPr/>
          </p:nvSpPr>
          <p:spPr bwMode="auto">
            <a:xfrm>
              <a:off x="4734000" y="3852000"/>
              <a:ext cx="1631193" cy="37446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  <a:ea typeface="Calibri" pitchFamily="34" charset="0"/>
                  <a:cs typeface="Arial" pitchFamily="34" charset="0"/>
                </a:rPr>
                <a:t>Metal gate</a:t>
              </a:r>
              <a:endParaRPr lang="en-US" sz="1600" dirty="0">
                <a:latin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08441" y="3276226"/>
            <a:ext cx="2287980" cy="2050506"/>
            <a:chOff x="7408441" y="3276226"/>
            <a:chExt cx="2287980" cy="2050506"/>
          </a:xfrm>
        </p:grpSpPr>
        <p:sp>
          <p:nvSpPr>
            <p:cNvPr id="44" name="AutoShape 12"/>
            <p:cNvSpPr>
              <a:spLocks noChangeArrowheads="1"/>
            </p:cNvSpPr>
            <p:nvPr/>
          </p:nvSpPr>
          <p:spPr bwMode="auto">
            <a:xfrm>
              <a:off x="7408441" y="3276226"/>
              <a:ext cx="2287980" cy="2050506"/>
            </a:xfrm>
            <a:prstGeom prst="cube">
              <a:avLst>
                <a:gd name="adj" fmla="val 58338"/>
              </a:avLst>
            </a:prstGeom>
            <a:solidFill>
              <a:srgbClr val="FBD4B4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7586535" y="4684815"/>
              <a:ext cx="1265933" cy="60789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Calibri" pitchFamily="34" charset="0"/>
                  <a:ea typeface="Calibri" pitchFamily="34" charset="0"/>
                  <a:cs typeface="Arial" pitchFamily="34" charset="0"/>
                </a:rPr>
                <a:t>STI</a:t>
              </a:r>
              <a:endParaRPr lang="en-US" sz="1600" dirty="0">
                <a:latin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08442" y="3276227"/>
            <a:ext cx="1209215" cy="1376832"/>
            <a:chOff x="7408442" y="3276227"/>
            <a:chExt cx="1209215" cy="1376832"/>
          </a:xfrm>
        </p:grpSpPr>
        <p:sp>
          <p:nvSpPr>
            <p:cNvPr id="48" name="Line 3"/>
            <p:cNvSpPr>
              <a:spLocks noChangeAspect="1" noChangeShapeType="1"/>
            </p:cNvSpPr>
            <p:nvPr/>
          </p:nvSpPr>
          <p:spPr bwMode="auto">
            <a:xfrm flipH="1">
              <a:off x="7408442" y="3446345"/>
              <a:ext cx="1209215" cy="120671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49" name="Line 2"/>
            <p:cNvSpPr>
              <a:spLocks noChangeShapeType="1"/>
            </p:cNvSpPr>
            <p:nvPr/>
          </p:nvSpPr>
          <p:spPr bwMode="auto">
            <a:xfrm flipH="1">
              <a:off x="8604000" y="3276227"/>
              <a:ext cx="1134" cy="17011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496281" y="3574503"/>
            <a:ext cx="2928311" cy="1249379"/>
            <a:chOff x="8496281" y="3574503"/>
            <a:chExt cx="2928311" cy="1249379"/>
          </a:xfrm>
        </p:grpSpPr>
        <p:sp>
          <p:nvSpPr>
            <p:cNvPr id="47" name="AutoShape 7"/>
            <p:cNvSpPr>
              <a:spLocks noChangeShapeType="1"/>
            </p:cNvSpPr>
            <p:nvPr/>
          </p:nvSpPr>
          <p:spPr bwMode="auto">
            <a:xfrm flipH="1">
              <a:off x="8496281" y="3574503"/>
              <a:ext cx="1199006" cy="119990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71" name="Text Box 8"/>
            <p:cNvSpPr txBox="1">
              <a:spLocks noChangeArrowheads="1"/>
            </p:cNvSpPr>
            <p:nvPr/>
          </p:nvSpPr>
          <p:spPr bwMode="auto">
            <a:xfrm>
              <a:off x="8909439" y="4215989"/>
              <a:ext cx="2515153" cy="60789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latin typeface="Calibri" pitchFamily="34" charset="0"/>
                  <a:ea typeface="Calibri" pitchFamily="34" charset="0"/>
                  <a:cs typeface="Arial" pitchFamily="34" charset="0"/>
                </a:rPr>
                <a:t>W</a:t>
              </a:r>
              <a:r>
                <a:rPr lang="en-US" dirty="0" smtClean="0">
                  <a:latin typeface="Calibri" pitchFamily="34" charset="0"/>
                  <a:ea typeface="Calibri" pitchFamily="34" charset="0"/>
                  <a:cs typeface="Arial" pitchFamily="34" charset="0"/>
                </a:rPr>
                <a:t>, the channel width</a:t>
              </a:r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66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5"/>
          <p:cNvSpPr txBox="1">
            <a:spLocks noChangeArrowheads="1"/>
          </p:cNvSpPr>
          <p:nvPr/>
        </p:nvSpPr>
        <p:spPr bwMode="auto">
          <a:xfrm>
            <a:off x="477375" y="2314243"/>
            <a:ext cx="3602401" cy="69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18000" bIns="2857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The metal-oxide-semiconductor structure</a:t>
            </a:r>
          </a:p>
        </p:txBody>
      </p:sp>
      <p:sp>
        <p:nvSpPr>
          <p:cNvPr id="126" name="Text Box 5"/>
          <p:cNvSpPr txBox="1">
            <a:spLocks noChangeArrowheads="1"/>
          </p:cNvSpPr>
          <p:nvPr/>
        </p:nvSpPr>
        <p:spPr bwMode="auto">
          <a:xfrm>
            <a:off x="5879976" y="1412776"/>
            <a:ext cx="54006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18000" bIns="2857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that must be lumped to the available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ckt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nodes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i.e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to source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drain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MOSFET capacitances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MCC092 - The MOSFET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7</a:t>
            </a:fld>
            <a:endParaRPr lang="sv-SE"/>
          </a:p>
        </p:txBody>
      </p:sp>
      <p:sp>
        <p:nvSpPr>
          <p:cNvPr id="36" name="AutoShape 43"/>
          <p:cNvSpPr>
            <a:spLocks noChangeShapeType="1"/>
          </p:cNvSpPr>
          <p:nvPr/>
        </p:nvSpPr>
        <p:spPr bwMode="auto">
          <a:xfrm>
            <a:off x="4768814" y="3191166"/>
            <a:ext cx="836015" cy="11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7" name="AutoShape 44"/>
          <p:cNvSpPr>
            <a:spLocks noChangeArrowheads="1"/>
          </p:cNvSpPr>
          <p:nvPr/>
        </p:nvSpPr>
        <p:spPr bwMode="auto">
          <a:xfrm>
            <a:off x="2489907" y="3276226"/>
            <a:ext cx="2287980" cy="2050506"/>
          </a:xfrm>
          <a:prstGeom prst="cube">
            <a:avLst>
              <a:gd name="adj" fmla="val 58338"/>
            </a:avLst>
          </a:prstGeom>
          <a:solidFill>
            <a:srgbClr val="FBD4B4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8" name="AutoShape 38"/>
          <p:cNvSpPr>
            <a:spLocks noChangeArrowheads="1"/>
          </p:cNvSpPr>
          <p:nvPr/>
        </p:nvSpPr>
        <p:spPr bwMode="auto">
          <a:xfrm>
            <a:off x="3582000" y="3276227"/>
            <a:ext cx="2312936" cy="1394979"/>
          </a:xfrm>
          <a:prstGeom prst="cube">
            <a:avLst>
              <a:gd name="adj" fmla="val 85981"/>
            </a:avLst>
          </a:prstGeom>
          <a:solidFill>
            <a:srgbClr val="92D05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39" name="AutoShape 37"/>
          <p:cNvSpPr>
            <a:spLocks noChangeArrowheads="1"/>
          </p:cNvSpPr>
          <p:nvPr/>
        </p:nvSpPr>
        <p:spPr bwMode="auto">
          <a:xfrm>
            <a:off x="6299048" y="3276227"/>
            <a:ext cx="2312936" cy="1394979"/>
          </a:xfrm>
          <a:prstGeom prst="cube">
            <a:avLst>
              <a:gd name="adj" fmla="val 85981"/>
            </a:avLst>
          </a:prstGeom>
          <a:solidFill>
            <a:srgbClr val="92D05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0" name="AutoShape 33"/>
          <p:cNvSpPr>
            <a:spLocks noChangeShapeType="1"/>
          </p:cNvSpPr>
          <p:nvPr/>
        </p:nvSpPr>
        <p:spPr bwMode="auto">
          <a:xfrm>
            <a:off x="7794120" y="3188898"/>
            <a:ext cx="836015" cy="11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1" name="AutoShape 19"/>
          <p:cNvSpPr>
            <a:spLocks noChangeArrowheads="1"/>
          </p:cNvSpPr>
          <p:nvPr/>
        </p:nvSpPr>
        <p:spPr bwMode="auto">
          <a:xfrm>
            <a:off x="2491200" y="3276226"/>
            <a:ext cx="7207649" cy="2050506"/>
          </a:xfrm>
          <a:prstGeom prst="cube">
            <a:avLst>
              <a:gd name="adj" fmla="val 58338"/>
            </a:avLst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2" name="AutoShape 18"/>
          <p:cNvSpPr>
            <a:spLocks noChangeArrowheads="1"/>
          </p:cNvSpPr>
          <p:nvPr/>
        </p:nvSpPr>
        <p:spPr bwMode="auto">
          <a:xfrm>
            <a:off x="4406956" y="3096000"/>
            <a:ext cx="3372417" cy="1375699"/>
          </a:xfrm>
          <a:prstGeom prst="cube">
            <a:avLst>
              <a:gd name="adj" fmla="val 85981"/>
            </a:avLst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2767822" y="4684815"/>
            <a:ext cx="930166" cy="6078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latin typeface="Calibri" pitchFamily="34" charset="0"/>
                <a:ea typeface="Calibri" pitchFamily="34" charset="0"/>
                <a:cs typeface="Arial" pitchFamily="34" charset="0"/>
              </a:rPr>
              <a:t>STI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44" name="AutoShape 12"/>
          <p:cNvSpPr>
            <a:spLocks noChangeArrowheads="1"/>
          </p:cNvSpPr>
          <p:nvPr/>
        </p:nvSpPr>
        <p:spPr bwMode="auto">
          <a:xfrm>
            <a:off x="7408441" y="3276226"/>
            <a:ext cx="2287980" cy="2050506"/>
          </a:xfrm>
          <a:prstGeom prst="cube">
            <a:avLst>
              <a:gd name="adj" fmla="val 58338"/>
            </a:avLst>
          </a:prstGeom>
          <a:solidFill>
            <a:srgbClr val="FBD4B4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7586535" y="4684815"/>
            <a:ext cx="1265933" cy="6078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latin typeface="Calibri" pitchFamily="34" charset="0"/>
                <a:ea typeface="Calibri" pitchFamily="34" charset="0"/>
                <a:cs typeface="Arial" pitchFamily="34" charset="0"/>
              </a:rPr>
              <a:t>STI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47" name="AutoShape 7"/>
          <p:cNvSpPr>
            <a:spLocks noChangeShapeType="1"/>
          </p:cNvSpPr>
          <p:nvPr/>
        </p:nvSpPr>
        <p:spPr bwMode="auto">
          <a:xfrm flipH="1">
            <a:off x="8496281" y="3574503"/>
            <a:ext cx="1199006" cy="1199909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8" name="Line 3"/>
          <p:cNvSpPr>
            <a:spLocks noChangeAspect="1" noChangeShapeType="1"/>
          </p:cNvSpPr>
          <p:nvPr/>
        </p:nvSpPr>
        <p:spPr bwMode="auto">
          <a:xfrm flipH="1">
            <a:off x="7408442" y="3446345"/>
            <a:ext cx="1209215" cy="1206714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49" name="Line 2"/>
          <p:cNvSpPr>
            <a:spLocks noChangeShapeType="1"/>
          </p:cNvSpPr>
          <p:nvPr/>
        </p:nvSpPr>
        <p:spPr bwMode="auto">
          <a:xfrm flipH="1">
            <a:off x="8604000" y="3276227"/>
            <a:ext cx="1134" cy="170119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0" name="AutoShape 95"/>
          <p:cNvSpPr>
            <a:spLocks noChangeShapeType="1"/>
          </p:cNvSpPr>
          <p:nvPr/>
        </p:nvSpPr>
        <p:spPr bwMode="auto">
          <a:xfrm flipH="1">
            <a:off x="4706446" y="4750668"/>
            <a:ext cx="1620000" cy="999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1" name="Text Box 94"/>
          <p:cNvSpPr txBox="1">
            <a:spLocks noChangeArrowheads="1"/>
          </p:cNvSpPr>
          <p:nvPr/>
        </p:nvSpPr>
        <p:spPr bwMode="auto">
          <a:xfrm>
            <a:off x="4207656" y="5470748"/>
            <a:ext cx="2609012" cy="40652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lang="en-US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is the channel length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52" name="AutoShape 13"/>
          <p:cNvSpPr>
            <a:spLocks noChangeArrowheads="1"/>
          </p:cNvSpPr>
          <p:nvPr/>
        </p:nvSpPr>
        <p:spPr bwMode="auto">
          <a:xfrm>
            <a:off x="4406957" y="2538000"/>
            <a:ext cx="3387164" cy="1754635"/>
          </a:xfrm>
          <a:prstGeom prst="cube">
            <a:avLst>
              <a:gd name="adj" fmla="val 68042"/>
            </a:avLst>
          </a:prstGeom>
          <a:solidFill>
            <a:srgbClr val="FF0000">
              <a:alpha val="89804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54" name="Text Box 36"/>
          <p:cNvSpPr txBox="1">
            <a:spLocks noChangeArrowheads="1"/>
          </p:cNvSpPr>
          <p:nvPr/>
        </p:nvSpPr>
        <p:spPr bwMode="auto">
          <a:xfrm>
            <a:off x="6799944" y="4143980"/>
            <a:ext cx="1265933" cy="6078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libri" pitchFamily="34" charset="0"/>
                <a:ea typeface="Calibri" pitchFamily="34" charset="0"/>
                <a:cs typeface="Arial" pitchFamily="34" charset="0"/>
              </a:rPr>
              <a:t>drain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3703600" y="4143980"/>
            <a:ext cx="1265933" cy="6078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libri" pitchFamily="34" charset="0"/>
                <a:ea typeface="Calibri" pitchFamily="34" charset="0"/>
                <a:cs typeface="Arial" pitchFamily="34" charset="0"/>
              </a:rPr>
              <a:t>source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56" name="Text Box 34"/>
          <p:cNvSpPr txBox="1">
            <a:spLocks noChangeArrowheads="1"/>
          </p:cNvSpPr>
          <p:nvPr/>
        </p:nvSpPr>
        <p:spPr bwMode="auto">
          <a:xfrm>
            <a:off x="8064095" y="2807657"/>
            <a:ext cx="575115" cy="6078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latin typeface="Calibri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lang="en-US" sz="1600" baseline="-30000">
                <a:latin typeface="Calibri" pitchFamily="34" charset="0"/>
                <a:ea typeface="Calibri" pitchFamily="34" charset="0"/>
                <a:cs typeface="Arial" pitchFamily="34" charset="0"/>
              </a:rPr>
              <a:t>D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4855728" y="2809925"/>
            <a:ext cx="575115" cy="6078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libri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lang="en-US" sz="1600" baseline="-30000" dirty="0">
                <a:latin typeface="Calibri" pitchFamily="34" charset="0"/>
                <a:ea typeface="Calibri" pitchFamily="34" charset="0"/>
                <a:cs typeface="Arial" pitchFamily="34" charset="0"/>
              </a:rPr>
              <a:t>S</a:t>
            </a:r>
            <a:endParaRPr lang="en-US" sz="1600" dirty="0">
              <a:latin typeface="Arial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4411872" y="4149080"/>
            <a:ext cx="2174502" cy="481385"/>
            <a:chOff x="4411872" y="4141617"/>
            <a:chExt cx="2174502" cy="481385"/>
          </a:xfrm>
        </p:grpSpPr>
        <p:grpSp>
          <p:nvGrpSpPr>
            <p:cNvPr id="58" name="Group 57"/>
            <p:cNvGrpSpPr/>
            <p:nvPr/>
          </p:nvGrpSpPr>
          <p:grpSpPr>
            <a:xfrm>
              <a:off x="4411872" y="4141617"/>
              <a:ext cx="578518" cy="481385"/>
              <a:chOff x="5070262" y="3330123"/>
              <a:chExt cx="578518" cy="481385"/>
            </a:xfrm>
          </p:grpSpPr>
          <p:grpSp>
            <p:nvGrpSpPr>
              <p:cNvPr id="59" name="Group 23"/>
              <p:cNvGrpSpPr>
                <a:grpSpLocks/>
              </p:cNvGrpSpPr>
              <p:nvPr/>
            </p:nvGrpSpPr>
            <p:grpSpPr bwMode="auto">
              <a:xfrm>
                <a:off x="5070262" y="3501390"/>
                <a:ext cx="578518" cy="102072"/>
                <a:chOff x="4171" y="9994"/>
                <a:chExt cx="330" cy="90"/>
              </a:xfrm>
            </p:grpSpPr>
            <p:sp>
              <p:nvSpPr>
                <p:cNvPr id="62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171" y="9994"/>
                  <a:ext cx="3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3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171" y="10084"/>
                  <a:ext cx="3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60" name="Line 22"/>
              <p:cNvSpPr>
                <a:spLocks noChangeShapeType="1"/>
              </p:cNvSpPr>
              <p:nvPr/>
            </p:nvSpPr>
            <p:spPr bwMode="auto">
              <a:xfrm>
                <a:off x="5356390" y="3330123"/>
                <a:ext cx="0" cy="16671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1" name="Line 20"/>
              <p:cNvSpPr>
                <a:spLocks noChangeShapeType="1"/>
              </p:cNvSpPr>
              <p:nvPr/>
            </p:nvSpPr>
            <p:spPr bwMode="auto">
              <a:xfrm>
                <a:off x="5356390" y="3595508"/>
                <a:ext cx="0" cy="2160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6007856" y="4141617"/>
              <a:ext cx="578518" cy="481385"/>
              <a:chOff x="5070262" y="3330123"/>
              <a:chExt cx="578518" cy="481385"/>
            </a:xfrm>
          </p:grpSpPr>
          <p:grpSp>
            <p:nvGrpSpPr>
              <p:cNvPr id="65" name="Group 23"/>
              <p:cNvGrpSpPr>
                <a:grpSpLocks/>
              </p:cNvGrpSpPr>
              <p:nvPr/>
            </p:nvGrpSpPr>
            <p:grpSpPr bwMode="auto">
              <a:xfrm>
                <a:off x="5070262" y="3501390"/>
                <a:ext cx="578518" cy="102072"/>
                <a:chOff x="4171" y="9994"/>
                <a:chExt cx="330" cy="90"/>
              </a:xfrm>
            </p:grpSpPr>
            <p:sp>
              <p:nvSpPr>
                <p:cNvPr id="68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171" y="9994"/>
                  <a:ext cx="3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69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171" y="10084"/>
                  <a:ext cx="3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66" name="Line 22"/>
              <p:cNvSpPr>
                <a:spLocks noChangeShapeType="1"/>
              </p:cNvSpPr>
              <p:nvPr/>
            </p:nvSpPr>
            <p:spPr bwMode="auto">
              <a:xfrm>
                <a:off x="5344406" y="3330123"/>
                <a:ext cx="0" cy="16671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67" name="Line 20"/>
              <p:cNvSpPr>
                <a:spLocks noChangeShapeType="1"/>
              </p:cNvSpPr>
              <p:nvPr/>
            </p:nvSpPr>
            <p:spPr bwMode="auto">
              <a:xfrm>
                <a:off x="5344406" y="3595508"/>
                <a:ext cx="0" cy="2160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</p:grp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8909439" y="4215989"/>
            <a:ext cx="2515153" cy="6078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W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, the channel width</a:t>
            </a:r>
            <a:endParaRPr lang="en-US" dirty="0">
              <a:latin typeface="Arial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3248024" y="3096982"/>
            <a:ext cx="6376368" cy="2252507"/>
            <a:chOff x="3060000" y="2423386"/>
            <a:chExt cx="6376368" cy="2252507"/>
          </a:xfrm>
        </p:grpSpPr>
        <p:grpSp>
          <p:nvGrpSpPr>
            <p:cNvPr id="73" name="Group 72"/>
            <p:cNvGrpSpPr/>
            <p:nvPr/>
          </p:nvGrpSpPr>
          <p:grpSpPr>
            <a:xfrm>
              <a:off x="3060000" y="2835074"/>
              <a:ext cx="1050728" cy="523968"/>
              <a:chOff x="1563098" y="2835074"/>
              <a:chExt cx="1050728" cy="523968"/>
            </a:xfrm>
          </p:grpSpPr>
          <p:sp>
            <p:nvSpPr>
              <p:cNvPr id="93" name="Line 42"/>
              <p:cNvSpPr>
                <a:spLocks noChangeShapeType="1"/>
              </p:cNvSpPr>
              <p:nvPr/>
            </p:nvSpPr>
            <p:spPr bwMode="auto">
              <a:xfrm flipH="1">
                <a:off x="1752856" y="2835074"/>
                <a:ext cx="518397" cy="5239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4" name="Line 41"/>
              <p:cNvSpPr>
                <a:spLocks noChangeShapeType="1"/>
              </p:cNvSpPr>
              <p:nvPr/>
            </p:nvSpPr>
            <p:spPr bwMode="auto">
              <a:xfrm flipH="1" flipV="1">
                <a:off x="2219073" y="3060765"/>
                <a:ext cx="394753" cy="11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5" name="Line 40"/>
              <p:cNvSpPr>
                <a:spLocks noChangeShapeType="1"/>
              </p:cNvSpPr>
              <p:nvPr/>
            </p:nvSpPr>
            <p:spPr bwMode="auto">
              <a:xfrm flipH="1" flipV="1">
                <a:off x="1563098" y="3059631"/>
                <a:ext cx="490038" cy="11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6" name="Line 39"/>
              <p:cNvSpPr>
                <a:spLocks noChangeShapeType="1"/>
              </p:cNvSpPr>
              <p:nvPr/>
            </p:nvSpPr>
            <p:spPr bwMode="auto">
              <a:xfrm flipH="1">
                <a:off x="1917336" y="2835074"/>
                <a:ext cx="518397" cy="5239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679549" y="3862596"/>
              <a:ext cx="578518" cy="656661"/>
              <a:chOff x="2155549" y="3862595"/>
              <a:chExt cx="578518" cy="656661"/>
            </a:xfrm>
          </p:grpSpPr>
          <p:sp>
            <p:nvSpPr>
              <p:cNvPr id="89" name="Line 32"/>
              <p:cNvSpPr>
                <a:spLocks noChangeShapeType="1"/>
              </p:cNvSpPr>
              <p:nvPr/>
            </p:nvSpPr>
            <p:spPr bwMode="auto">
              <a:xfrm flipH="1">
                <a:off x="2155549" y="4030446"/>
                <a:ext cx="57851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0" name="Line 31"/>
              <p:cNvSpPr>
                <a:spLocks noChangeShapeType="1"/>
              </p:cNvSpPr>
              <p:nvPr/>
            </p:nvSpPr>
            <p:spPr bwMode="auto">
              <a:xfrm flipH="1">
                <a:off x="2155549" y="4132518"/>
                <a:ext cx="578518" cy="11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1" name="Line 29"/>
              <p:cNvSpPr>
                <a:spLocks noChangeShapeType="1"/>
              </p:cNvSpPr>
              <p:nvPr/>
            </p:nvSpPr>
            <p:spPr bwMode="auto">
              <a:xfrm>
                <a:off x="2444808" y="4132518"/>
                <a:ext cx="1134" cy="38673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92" name="Line 28"/>
              <p:cNvSpPr>
                <a:spLocks noChangeShapeType="1"/>
              </p:cNvSpPr>
              <p:nvPr/>
            </p:nvSpPr>
            <p:spPr bwMode="auto">
              <a:xfrm>
                <a:off x="2444808" y="3862595"/>
                <a:ext cx="1134" cy="16671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75" name="Text Box 27"/>
            <p:cNvSpPr txBox="1">
              <a:spLocks noChangeArrowheads="1"/>
            </p:cNvSpPr>
            <p:nvPr/>
          </p:nvSpPr>
          <p:spPr bwMode="auto">
            <a:xfrm>
              <a:off x="4060691" y="4068000"/>
              <a:ext cx="843955" cy="60789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>
                  <a:latin typeface="Calibri" pitchFamily="34" charset="0"/>
                  <a:ea typeface="Calibri" pitchFamily="34" charset="0"/>
                  <a:cs typeface="Arial" pitchFamily="34" charset="0"/>
                </a:rPr>
                <a:t>C</a:t>
              </a:r>
              <a:r>
                <a:rPr lang="en-US" sz="1600" baseline="-30000" dirty="0" err="1">
                  <a:latin typeface="Calibri" pitchFamily="34" charset="0"/>
                  <a:ea typeface="Calibri" pitchFamily="34" charset="0"/>
                  <a:cs typeface="Arial" pitchFamily="34" charset="0"/>
                </a:rPr>
                <a:t>bottom</a:t>
              </a:r>
              <a:endParaRPr lang="en-US" sz="1600" dirty="0">
                <a:latin typeface="Arial" pitchFamily="34" charset="0"/>
              </a:endParaRPr>
            </a:p>
          </p:txBody>
        </p:sp>
        <p:sp>
          <p:nvSpPr>
            <p:cNvPr id="76" name="Text Box 26"/>
            <p:cNvSpPr txBox="1">
              <a:spLocks noChangeArrowheads="1"/>
            </p:cNvSpPr>
            <p:nvPr/>
          </p:nvSpPr>
          <p:spPr bwMode="auto">
            <a:xfrm>
              <a:off x="3642117" y="2423386"/>
              <a:ext cx="843955" cy="60789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latin typeface="Calibri" pitchFamily="34" charset="0"/>
                  <a:ea typeface="Calibri" pitchFamily="34" charset="0"/>
                  <a:cs typeface="Arial" pitchFamily="34" charset="0"/>
                </a:rPr>
                <a:t>C</a:t>
              </a:r>
              <a:r>
                <a:rPr lang="en-US" sz="1600" baseline="-30000">
                  <a:latin typeface="Calibri" pitchFamily="34" charset="0"/>
                  <a:ea typeface="Calibri" pitchFamily="34" charset="0"/>
                  <a:cs typeface="Arial" pitchFamily="34" charset="0"/>
                </a:rPr>
                <a:t>sidewall</a:t>
              </a:r>
              <a:endParaRPr lang="en-US" sz="1600">
                <a:latin typeface="Arial" pitchFamily="34" charset="0"/>
              </a:endParaRPr>
            </a:p>
          </p:txBody>
        </p:sp>
        <p:sp>
          <p:nvSpPr>
            <p:cNvPr id="77" name="Text Box 21"/>
            <p:cNvSpPr txBox="1">
              <a:spLocks noChangeArrowheads="1"/>
            </p:cNvSpPr>
            <p:nvPr/>
          </p:nvSpPr>
          <p:spPr bwMode="auto">
            <a:xfrm>
              <a:off x="6117265" y="4068000"/>
              <a:ext cx="843955" cy="60789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latin typeface="Calibri" pitchFamily="34" charset="0"/>
                  <a:ea typeface="Calibri" pitchFamily="34" charset="0"/>
                  <a:cs typeface="Arial" pitchFamily="34" charset="0"/>
                </a:rPr>
                <a:t>C</a:t>
              </a:r>
              <a:r>
                <a:rPr lang="en-US" sz="1600" baseline="-30000">
                  <a:latin typeface="Calibri" pitchFamily="34" charset="0"/>
                  <a:ea typeface="Calibri" pitchFamily="34" charset="0"/>
                  <a:cs typeface="Arial" pitchFamily="34" charset="0"/>
                </a:rPr>
                <a:t>bottom</a:t>
              </a:r>
              <a:endParaRPr lang="en-US" sz="1600">
                <a:latin typeface="Arial" pitchFamily="34" charset="0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6495002" y="3859193"/>
              <a:ext cx="578518" cy="652124"/>
              <a:chOff x="4971002" y="3859193"/>
              <a:chExt cx="578518" cy="652124"/>
            </a:xfrm>
          </p:grpSpPr>
          <p:sp>
            <p:nvSpPr>
              <p:cNvPr id="85" name="Line 25"/>
              <p:cNvSpPr>
                <a:spLocks noChangeShapeType="1"/>
              </p:cNvSpPr>
              <p:nvPr/>
            </p:nvSpPr>
            <p:spPr bwMode="auto">
              <a:xfrm flipH="1">
                <a:off x="4971002" y="4030446"/>
                <a:ext cx="57851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6" name="Line 24"/>
              <p:cNvSpPr>
                <a:spLocks noChangeShapeType="1"/>
              </p:cNvSpPr>
              <p:nvPr/>
            </p:nvSpPr>
            <p:spPr bwMode="auto">
              <a:xfrm flipH="1">
                <a:off x="4971002" y="4132518"/>
                <a:ext cx="578518" cy="11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7" name="Line 22"/>
              <p:cNvSpPr>
                <a:spLocks noChangeShapeType="1"/>
              </p:cNvSpPr>
              <p:nvPr/>
            </p:nvSpPr>
            <p:spPr bwMode="auto">
              <a:xfrm>
                <a:off x="5260260" y="3859193"/>
                <a:ext cx="0" cy="16671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8" name="Line 20"/>
              <p:cNvSpPr>
                <a:spLocks noChangeShapeType="1"/>
              </p:cNvSpPr>
              <p:nvPr/>
            </p:nvSpPr>
            <p:spPr bwMode="auto">
              <a:xfrm>
                <a:off x="5260260" y="4124579"/>
                <a:ext cx="0" cy="38673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sp>
          <p:nvSpPr>
            <p:cNvPr id="79" name="Text Box 6"/>
            <p:cNvSpPr txBox="1">
              <a:spLocks noChangeArrowheads="1"/>
            </p:cNvSpPr>
            <p:nvPr/>
          </p:nvSpPr>
          <p:spPr bwMode="auto">
            <a:xfrm>
              <a:off x="8592413" y="2423386"/>
              <a:ext cx="843955" cy="607893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latin typeface="Calibri" pitchFamily="34" charset="0"/>
                  <a:ea typeface="Calibri" pitchFamily="34" charset="0"/>
                  <a:cs typeface="Arial" pitchFamily="34" charset="0"/>
                </a:rPr>
                <a:t>C</a:t>
              </a:r>
              <a:r>
                <a:rPr lang="en-US" sz="1600" baseline="-30000">
                  <a:latin typeface="Calibri" pitchFamily="34" charset="0"/>
                  <a:ea typeface="Calibri" pitchFamily="34" charset="0"/>
                  <a:cs typeface="Arial" pitchFamily="34" charset="0"/>
                </a:rPr>
                <a:t>sidewall</a:t>
              </a:r>
              <a:endParaRPr lang="en-US" sz="1600">
                <a:latin typeface="Arial" pitchFamily="34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7992000" y="2835074"/>
              <a:ext cx="1042753" cy="523968"/>
              <a:chOff x="6467999" y="2835074"/>
              <a:chExt cx="1042753" cy="523968"/>
            </a:xfrm>
          </p:grpSpPr>
          <p:sp>
            <p:nvSpPr>
              <p:cNvPr id="81" name="Line 10"/>
              <p:cNvSpPr>
                <a:spLocks noChangeShapeType="1"/>
              </p:cNvSpPr>
              <p:nvPr/>
            </p:nvSpPr>
            <p:spPr bwMode="auto">
              <a:xfrm flipH="1">
                <a:off x="6653240" y="2835074"/>
                <a:ext cx="518397" cy="5239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2" name="Line 9"/>
              <p:cNvSpPr>
                <a:spLocks noChangeShapeType="1"/>
              </p:cNvSpPr>
              <p:nvPr/>
            </p:nvSpPr>
            <p:spPr bwMode="auto">
              <a:xfrm flipH="1">
                <a:off x="6817721" y="2835074"/>
                <a:ext cx="518397" cy="52396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3" name="Line 5"/>
              <p:cNvSpPr>
                <a:spLocks noChangeShapeType="1"/>
              </p:cNvSpPr>
              <p:nvPr/>
            </p:nvSpPr>
            <p:spPr bwMode="auto">
              <a:xfrm flipH="1" flipV="1">
                <a:off x="7115999" y="3068704"/>
                <a:ext cx="394753" cy="11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84" name="Line 4"/>
              <p:cNvSpPr>
                <a:spLocks noChangeShapeType="1"/>
              </p:cNvSpPr>
              <p:nvPr/>
            </p:nvSpPr>
            <p:spPr bwMode="auto">
              <a:xfrm flipH="1" flipV="1">
                <a:off x="6467999" y="3067570"/>
                <a:ext cx="49003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</p:grpSp>
      <p:sp>
        <p:nvSpPr>
          <p:cNvPr id="97" name="Rectangle 96"/>
          <p:cNvSpPr/>
          <p:nvPr/>
        </p:nvSpPr>
        <p:spPr>
          <a:xfrm>
            <a:off x="5375920" y="4678660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L</a:t>
            </a:r>
            <a:endParaRPr lang="sv-SE" dirty="0"/>
          </a:p>
        </p:txBody>
      </p:sp>
      <p:sp>
        <p:nvSpPr>
          <p:cNvPr id="98" name="Text Box 5"/>
          <p:cNvSpPr txBox="1">
            <a:spLocks noChangeArrowheads="1"/>
          </p:cNvSpPr>
          <p:nvPr/>
        </p:nvSpPr>
        <p:spPr bwMode="auto">
          <a:xfrm>
            <a:off x="5879976" y="1412776"/>
            <a:ext cx="54006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18000" bIns="2857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There is a distributed gate capacitance </a:t>
            </a:r>
          </a:p>
        </p:txBody>
      </p:sp>
      <p:sp>
        <p:nvSpPr>
          <p:cNvPr id="100" name="Text Box 5"/>
          <p:cNvSpPr txBox="1">
            <a:spLocks noChangeArrowheads="1"/>
          </p:cNvSpPr>
          <p:nvPr/>
        </p:nvSpPr>
        <p:spPr bwMode="auto">
          <a:xfrm>
            <a:off x="477375" y="2314243"/>
            <a:ext cx="3602401" cy="6942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57150" tIns="28575" rIns="18000" bIns="2857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And then we have the parasitic source and drain capacitances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4525200" y="4149080"/>
            <a:ext cx="1944000" cy="481385"/>
            <a:chOff x="1080000" y="5660716"/>
            <a:chExt cx="1944000" cy="481385"/>
          </a:xfrm>
        </p:grpSpPr>
        <p:grpSp>
          <p:nvGrpSpPr>
            <p:cNvPr id="102" name="Group 101"/>
            <p:cNvGrpSpPr/>
            <p:nvPr/>
          </p:nvGrpSpPr>
          <p:grpSpPr>
            <a:xfrm>
              <a:off x="1080000" y="5660716"/>
              <a:ext cx="360000" cy="481385"/>
              <a:chOff x="5070262" y="3330123"/>
              <a:chExt cx="578518" cy="481385"/>
            </a:xfrm>
          </p:grpSpPr>
          <p:grpSp>
            <p:nvGrpSpPr>
              <p:cNvPr id="109" name="Group 23"/>
              <p:cNvGrpSpPr>
                <a:grpSpLocks/>
              </p:cNvGrpSpPr>
              <p:nvPr/>
            </p:nvGrpSpPr>
            <p:grpSpPr bwMode="auto">
              <a:xfrm>
                <a:off x="5070262" y="3501382"/>
                <a:ext cx="578518" cy="94133"/>
                <a:chOff x="4171" y="9994"/>
                <a:chExt cx="330" cy="83"/>
              </a:xfrm>
            </p:grpSpPr>
            <p:sp>
              <p:nvSpPr>
                <p:cNvPr id="112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171" y="9994"/>
                  <a:ext cx="33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3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171" y="10077"/>
                  <a:ext cx="33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110" name="Line 22"/>
              <p:cNvSpPr>
                <a:spLocks noChangeShapeType="1"/>
              </p:cNvSpPr>
              <p:nvPr/>
            </p:nvSpPr>
            <p:spPr bwMode="auto">
              <a:xfrm>
                <a:off x="5359520" y="3330123"/>
                <a:ext cx="0" cy="1667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11" name="Line 20"/>
              <p:cNvSpPr>
                <a:spLocks noChangeShapeType="1"/>
              </p:cNvSpPr>
              <p:nvPr/>
            </p:nvSpPr>
            <p:spPr bwMode="auto">
              <a:xfrm>
                <a:off x="5359519" y="3595508"/>
                <a:ext cx="0" cy="216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2664000" y="5660716"/>
              <a:ext cx="360000" cy="481385"/>
              <a:chOff x="5070262" y="3330123"/>
              <a:chExt cx="578518" cy="481385"/>
            </a:xfrm>
          </p:grpSpPr>
          <p:grpSp>
            <p:nvGrpSpPr>
              <p:cNvPr id="104" name="Group 23"/>
              <p:cNvGrpSpPr>
                <a:grpSpLocks/>
              </p:cNvGrpSpPr>
              <p:nvPr/>
            </p:nvGrpSpPr>
            <p:grpSpPr bwMode="auto">
              <a:xfrm>
                <a:off x="5070262" y="3501382"/>
                <a:ext cx="578518" cy="94133"/>
                <a:chOff x="4171" y="9994"/>
                <a:chExt cx="330" cy="83"/>
              </a:xfrm>
            </p:grpSpPr>
            <p:sp>
              <p:nvSpPr>
                <p:cNvPr id="107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171" y="9994"/>
                  <a:ext cx="33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08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171" y="10077"/>
                  <a:ext cx="33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105" name="Line 22"/>
              <p:cNvSpPr>
                <a:spLocks noChangeShapeType="1"/>
              </p:cNvSpPr>
              <p:nvPr/>
            </p:nvSpPr>
            <p:spPr bwMode="auto">
              <a:xfrm>
                <a:off x="5359520" y="3330123"/>
                <a:ext cx="0" cy="1667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06" name="Line 20"/>
              <p:cNvSpPr>
                <a:spLocks noChangeShapeType="1"/>
              </p:cNvSpPr>
              <p:nvPr/>
            </p:nvSpPr>
            <p:spPr bwMode="auto">
              <a:xfrm>
                <a:off x="5359519" y="3595508"/>
                <a:ext cx="0" cy="216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1872000" y="5660716"/>
              <a:ext cx="360000" cy="481385"/>
              <a:chOff x="5070262" y="3330123"/>
              <a:chExt cx="578518" cy="481385"/>
            </a:xfrm>
          </p:grpSpPr>
          <p:grpSp>
            <p:nvGrpSpPr>
              <p:cNvPr id="115" name="Group 23"/>
              <p:cNvGrpSpPr>
                <a:grpSpLocks/>
              </p:cNvGrpSpPr>
              <p:nvPr/>
            </p:nvGrpSpPr>
            <p:grpSpPr bwMode="auto">
              <a:xfrm>
                <a:off x="5070262" y="3501382"/>
                <a:ext cx="578518" cy="94133"/>
                <a:chOff x="4171" y="9994"/>
                <a:chExt cx="330" cy="83"/>
              </a:xfrm>
            </p:grpSpPr>
            <p:sp>
              <p:nvSpPr>
                <p:cNvPr id="118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171" y="9994"/>
                  <a:ext cx="33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19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171" y="10077"/>
                  <a:ext cx="33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116" name="Line 22"/>
              <p:cNvSpPr>
                <a:spLocks noChangeShapeType="1"/>
              </p:cNvSpPr>
              <p:nvPr/>
            </p:nvSpPr>
            <p:spPr bwMode="auto">
              <a:xfrm>
                <a:off x="5359520" y="3330123"/>
                <a:ext cx="0" cy="1667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17" name="Line 20"/>
              <p:cNvSpPr>
                <a:spLocks noChangeShapeType="1"/>
              </p:cNvSpPr>
              <p:nvPr/>
            </p:nvSpPr>
            <p:spPr bwMode="auto">
              <a:xfrm>
                <a:off x="5359519" y="3595508"/>
                <a:ext cx="0" cy="216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2268000" y="5660716"/>
              <a:ext cx="360000" cy="481385"/>
              <a:chOff x="5070262" y="3330123"/>
              <a:chExt cx="578518" cy="481385"/>
            </a:xfrm>
          </p:grpSpPr>
          <p:grpSp>
            <p:nvGrpSpPr>
              <p:cNvPr id="121" name="Group 23"/>
              <p:cNvGrpSpPr>
                <a:grpSpLocks/>
              </p:cNvGrpSpPr>
              <p:nvPr/>
            </p:nvGrpSpPr>
            <p:grpSpPr bwMode="auto">
              <a:xfrm>
                <a:off x="5070262" y="3501382"/>
                <a:ext cx="578518" cy="94133"/>
                <a:chOff x="4171" y="9994"/>
                <a:chExt cx="330" cy="83"/>
              </a:xfrm>
            </p:grpSpPr>
            <p:sp>
              <p:nvSpPr>
                <p:cNvPr id="124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171" y="9994"/>
                  <a:ext cx="33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25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171" y="10077"/>
                  <a:ext cx="33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122" name="Line 22"/>
              <p:cNvSpPr>
                <a:spLocks noChangeShapeType="1"/>
              </p:cNvSpPr>
              <p:nvPr/>
            </p:nvSpPr>
            <p:spPr bwMode="auto">
              <a:xfrm>
                <a:off x="5359520" y="3330123"/>
                <a:ext cx="0" cy="1667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23" name="Line 20"/>
              <p:cNvSpPr>
                <a:spLocks noChangeShapeType="1"/>
              </p:cNvSpPr>
              <p:nvPr/>
            </p:nvSpPr>
            <p:spPr bwMode="auto">
              <a:xfrm>
                <a:off x="5359519" y="3595508"/>
                <a:ext cx="0" cy="216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1476000" y="5661248"/>
              <a:ext cx="360000" cy="480853"/>
              <a:chOff x="5070262" y="3330123"/>
              <a:chExt cx="578518" cy="480853"/>
            </a:xfrm>
          </p:grpSpPr>
          <p:grpSp>
            <p:nvGrpSpPr>
              <p:cNvPr id="140" name="Group 23"/>
              <p:cNvGrpSpPr>
                <a:grpSpLocks/>
              </p:cNvGrpSpPr>
              <p:nvPr/>
            </p:nvGrpSpPr>
            <p:grpSpPr bwMode="auto">
              <a:xfrm>
                <a:off x="5070262" y="3501382"/>
                <a:ext cx="578518" cy="94133"/>
                <a:chOff x="4171" y="9994"/>
                <a:chExt cx="330" cy="83"/>
              </a:xfrm>
            </p:grpSpPr>
            <p:sp>
              <p:nvSpPr>
                <p:cNvPr id="143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171" y="9994"/>
                  <a:ext cx="33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144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171" y="10077"/>
                  <a:ext cx="33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/>
                </a:p>
              </p:txBody>
            </p:sp>
          </p:grpSp>
          <p:sp>
            <p:nvSpPr>
              <p:cNvPr id="141" name="Line 22"/>
              <p:cNvSpPr>
                <a:spLocks noChangeShapeType="1"/>
              </p:cNvSpPr>
              <p:nvPr/>
            </p:nvSpPr>
            <p:spPr bwMode="auto">
              <a:xfrm>
                <a:off x="5359520" y="3330123"/>
                <a:ext cx="0" cy="1667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142" name="Line 20"/>
              <p:cNvSpPr>
                <a:spLocks noChangeShapeType="1"/>
              </p:cNvSpPr>
              <p:nvPr/>
            </p:nvSpPr>
            <p:spPr bwMode="auto">
              <a:xfrm>
                <a:off x="5359519" y="3594976"/>
                <a:ext cx="0" cy="216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</p:grpSp>
      </p:grpSp>
      <p:sp>
        <p:nvSpPr>
          <p:cNvPr id="101" name="Text Box 15"/>
          <p:cNvSpPr txBox="1">
            <a:spLocks noChangeArrowheads="1"/>
          </p:cNvSpPr>
          <p:nvPr/>
        </p:nvSpPr>
        <p:spPr bwMode="auto">
          <a:xfrm>
            <a:off x="4734215" y="3846619"/>
            <a:ext cx="1631193" cy="37446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Calibri" pitchFamily="34" charset="0"/>
                <a:ea typeface="Calibri" pitchFamily="34" charset="0"/>
                <a:cs typeface="Arial" pitchFamily="34" charset="0"/>
              </a:rPr>
              <a:t>Metal gate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127" name="Text Box 15"/>
          <p:cNvSpPr txBox="1">
            <a:spLocks noChangeArrowheads="1"/>
          </p:cNvSpPr>
          <p:nvPr/>
        </p:nvSpPr>
        <p:spPr bwMode="auto">
          <a:xfrm>
            <a:off x="4511824" y="4998747"/>
            <a:ext cx="1950051" cy="37446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Silicon substrate</a:t>
            </a:r>
            <a:endParaRPr lang="en-US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14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92000" y="1368000"/>
            <a:ext cx="3292525" cy="3477316"/>
            <a:chOff x="893354" y="2793092"/>
            <a:chExt cx="3292525" cy="3477316"/>
          </a:xfrm>
        </p:grpSpPr>
        <p:sp>
          <p:nvSpPr>
            <p:cNvPr id="160" name="Rectangle 9"/>
            <p:cNvSpPr>
              <a:spLocks noChangeArrowheads="1"/>
            </p:cNvSpPr>
            <p:nvPr/>
          </p:nvSpPr>
          <p:spPr bwMode="auto">
            <a:xfrm>
              <a:off x="893354" y="3729092"/>
              <a:ext cx="520525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GS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61" name="Rectangle 9"/>
            <p:cNvSpPr>
              <a:spLocks noChangeArrowheads="1"/>
            </p:cNvSpPr>
            <p:nvPr/>
          </p:nvSpPr>
          <p:spPr bwMode="auto">
            <a:xfrm>
              <a:off x="1757354" y="2793092"/>
              <a:ext cx="520525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GD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62" name="Rectangle 9"/>
            <p:cNvSpPr>
              <a:spLocks noChangeArrowheads="1"/>
            </p:cNvSpPr>
            <p:nvPr/>
          </p:nvSpPr>
          <p:spPr bwMode="auto">
            <a:xfrm>
              <a:off x="3665354" y="5831587"/>
              <a:ext cx="520525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D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63" name="Rectangle 9"/>
            <p:cNvSpPr>
              <a:spLocks noChangeArrowheads="1"/>
            </p:cNvSpPr>
            <p:nvPr/>
          </p:nvSpPr>
          <p:spPr bwMode="auto">
            <a:xfrm>
              <a:off x="940770" y="5839811"/>
              <a:ext cx="520525" cy="430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</a:t>
              </a: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MCC092 - The MOSFET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8</a:t>
            </a:fld>
            <a:endParaRPr lang="sv-SE"/>
          </a:p>
        </p:txBody>
      </p:sp>
      <p:sp>
        <p:nvSpPr>
          <p:cNvPr id="104" name="Title 1"/>
          <p:cNvSpPr txBox="1">
            <a:spLocks/>
          </p:cNvSpPr>
          <p:nvPr/>
        </p:nvSpPr>
        <p:spPr>
          <a:xfrm>
            <a:off x="1037692" y="274638"/>
            <a:ext cx="101166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Equivalent electrical two-port circuit model</a:t>
            </a:r>
            <a:endParaRPr lang="sv-SE" dirty="0"/>
          </a:p>
        </p:txBody>
      </p:sp>
      <p:grpSp>
        <p:nvGrpSpPr>
          <p:cNvPr id="43" name="Group 42"/>
          <p:cNvGrpSpPr/>
          <p:nvPr/>
        </p:nvGrpSpPr>
        <p:grpSpPr>
          <a:xfrm>
            <a:off x="684000" y="1764000"/>
            <a:ext cx="3248556" cy="1364372"/>
            <a:chOff x="5163718" y="2060848"/>
            <a:chExt cx="3248556" cy="1364372"/>
          </a:xfrm>
        </p:grpSpPr>
        <p:sp>
          <p:nvSpPr>
            <p:cNvPr id="44" name="Line 31"/>
            <p:cNvSpPr>
              <a:spLocks noChangeShapeType="1"/>
            </p:cNvSpPr>
            <p:nvPr/>
          </p:nvSpPr>
          <p:spPr bwMode="auto">
            <a:xfrm>
              <a:off x="5532930" y="2240848"/>
              <a:ext cx="52768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i="1"/>
            </a:p>
          </p:txBody>
        </p:sp>
        <p:sp>
          <p:nvSpPr>
            <p:cNvPr id="45" name="Rectangle 30"/>
            <p:cNvSpPr>
              <a:spLocks noChangeArrowheads="1"/>
            </p:cNvSpPr>
            <p:nvPr/>
          </p:nvSpPr>
          <p:spPr bwMode="auto">
            <a:xfrm>
              <a:off x="5163718" y="2060848"/>
              <a:ext cx="2969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GS</a:t>
              </a: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Rectangle 29"/>
            <p:cNvSpPr>
              <a:spLocks noChangeArrowheads="1"/>
            </p:cNvSpPr>
            <p:nvPr/>
          </p:nvSpPr>
          <p:spPr bwMode="auto">
            <a:xfrm>
              <a:off x="8115718" y="2060848"/>
              <a:ext cx="29655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DS</a:t>
              </a: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8115718" y="3148221"/>
              <a:ext cx="2711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1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SS</a:t>
              </a: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Line 31"/>
            <p:cNvSpPr>
              <a:spLocks noChangeShapeType="1"/>
            </p:cNvSpPr>
            <p:nvPr/>
          </p:nvSpPr>
          <p:spPr bwMode="auto">
            <a:xfrm flipV="1">
              <a:off x="5532930" y="3298799"/>
              <a:ext cx="25200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i="1"/>
            </a:p>
          </p:txBody>
        </p:sp>
        <p:sp>
          <p:nvSpPr>
            <p:cNvPr id="50" name="Line 35"/>
            <p:cNvSpPr>
              <a:spLocks noChangeShapeType="1"/>
            </p:cNvSpPr>
            <p:nvPr/>
          </p:nvSpPr>
          <p:spPr bwMode="auto">
            <a:xfrm>
              <a:off x="6691737" y="2240847"/>
              <a:ext cx="136119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i="1"/>
            </a:p>
          </p:txBody>
        </p:sp>
        <p:sp>
          <p:nvSpPr>
            <p:cNvPr id="51" name="Line 43"/>
            <p:cNvSpPr>
              <a:spLocks noChangeShapeType="1"/>
            </p:cNvSpPr>
            <p:nvPr/>
          </p:nvSpPr>
          <p:spPr bwMode="auto">
            <a:xfrm flipH="1">
              <a:off x="6708068" y="2243437"/>
              <a:ext cx="0" cy="10553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i="1" dirty="0"/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5163718" y="3148221"/>
              <a:ext cx="2711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b="0" i="1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Calibri" pitchFamily="34" charset="0"/>
                  <a:cs typeface="Geneva" pitchFamily="34" charset="0"/>
                </a:rPr>
                <a:t>SS</a:t>
              </a:r>
              <a:endPara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600056" y="2538243"/>
              <a:ext cx="706677" cy="465750"/>
              <a:chOff x="6600056" y="2481865"/>
              <a:chExt cx="706677" cy="465750"/>
            </a:xfrm>
          </p:grpSpPr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6888088" y="2538242"/>
                <a:ext cx="418645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G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ON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600056" y="2481865"/>
                <a:ext cx="216024" cy="46575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sp>
        <p:nvSpPr>
          <p:cNvPr id="105" name="Text Box 5"/>
          <p:cNvSpPr txBox="1">
            <a:spLocks noChangeArrowheads="1"/>
          </p:cNvSpPr>
          <p:nvPr/>
        </p:nvSpPr>
        <p:spPr bwMode="auto">
          <a:xfrm>
            <a:off x="742148" y="3142772"/>
            <a:ext cx="2536345" cy="45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18000" bIns="2857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Model for linear device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94000" y="3852000"/>
            <a:ext cx="3338556" cy="1872208"/>
            <a:chOff x="779757" y="3936836"/>
            <a:chExt cx="3338556" cy="1872208"/>
          </a:xfrm>
        </p:grpSpPr>
        <p:grpSp>
          <p:nvGrpSpPr>
            <p:cNvPr id="75" name="Group 74"/>
            <p:cNvGrpSpPr/>
            <p:nvPr/>
          </p:nvGrpSpPr>
          <p:grpSpPr>
            <a:xfrm>
              <a:off x="893437" y="3936836"/>
              <a:ext cx="3224876" cy="1364372"/>
              <a:chOff x="3307867" y="3717033"/>
              <a:chExt cx="3224876" cy="1364372"/>
            </a:xfrm>
          </p:grpSpPr>
          <p:sp>
            <p:nvSpPr>
              <p:cNvPr id="80" name="Line 31"/>
              <p:cNvSpPr>
                <a:spLocks noChangeShapeType="1"/>
              </p:cNvSpPr>
              <p:nvPr/>
            </p:nvSpPr>
            <p:spPr bwMode="auto">
              <a:xfrm>
                <a:off x="3677080" y="3897033"/>
                <a:ext cx="504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81" name="Rectangle 30"/>
              <p:cNvSpPr>
                <a:spLocks noChangeArrowheads="1"/>
              </p:cNvSpPr>
              <p:nvPr/>
            </p:nvSpPr>
            <p:spPr bwMode="auto">
              <a:xfrm>
                <a:off x="3307867" y="3717033"/>
                <a:ext cx="29694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GS</a:t>
                </a: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2" name="Rectangle 29"/>
              <p:cNvSpPr>
                <a:spLocks noChangeArrowheads="1"/>
              </p:cNvSpPr>
              <p:nvPr/>
            </p:nvSpPr>
            <p:spPr bwMode="auto">
              <a:xfrm>
                <a:off x="6236187" y="3717033"/>
                <a:ext cx="29655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DS</a:t>
                </a: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3" name="Rectangle 27"/>
              <p:cNvSpPr>
                <a:spLocks noChangeArrowheads="1"/>
              </p:cNvSpPr>
              <p:nvPr/>
            </p:nvSpPr>
            <p:spPr bwMode="auto">
              <a:xfrm>
                <a:off x="6236187" y="4804406"/>
                <a:ext cx="2711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kumimoji="0" lang="en-US" b="0" i="1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SS</a:t>
                </a: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5" name="Line 31"/>
              <p:cNvSpPr>
                <a:spLocks noChangeShapeType="1"/>
              </p:cNvSpPr>
              <p:nvPr/>
            </p:nvSpPr>
            <p:spPr bwMode="auto">
              <a:xfrm>
                <a:off x="3677080" y="4954983"/>
                <a:ext cx="25200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87" name="Line 43"/>
              <p:cNvSpPr>
                <a:spLocks noChangeShapeType="1"/>
              </p:cNvSpPr>
              <p:nvPr/>
            </p:nvSpPr>
            <p:spPr bwMode="auto">
              <a:xfrm flipH="1">
                <a:off x="4835886" y="3899622"/>
                <a:ext cx="0" cy="10553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 dirty="0"/>
              </a:p>
            </p:txBody>
          </p:sp>
          <p:sp>
            <p:nvSpPr>
              <p:cNvPr id="93" name="Oval 17"/>
              <p:cNvSpPr>
                <a:spLocks noChangeAspect="1" noChangeArrowheads="1"/>
              </p:cNvSpPr>
              <p:nvPr/>
            </p:nvSpPr>
            <p:spPr bwMode="auto">
              <a:xfrm>
                <a:off x="4583832" y="4163349"/>
                <a:ext cx="504107" cy="504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 dirty="0"/>
              </a:p>
            </p:txBody>
          </p:sp>
          <p:sp>
            <p:nvSpPr>
              <p:cNvPr id="94" name="Line 16"/>
              <p:cNvSpPr>
                <a:spLocks noChangeShapeType="1"/>
              </p:cNvSpPr>
              <p:nvPr/>
            </p:nvSpPr>
            <p:spPr bwMode="auto">
              <a:xfrm>
                <a:off x="4835885" y="4235349"/>
                <a:ext cx="0" cy="36000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96" name="Rectangle 27"/>
              <p:cNvSpPr>
                <a:spLocks noChangeArrowheads="1"/>
              </p:cNvSpPr>
              <p:nvPr/>
            </p:nvSpPr>
            <p:spPr bwMode="auto">
              <a:xfrm>
                <a:off x="3307867" y="4804406"/>
                <a:ext cx="271164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V</a:t>
                </a:r>
                <a:r>
                  <a:rPr kumimoji="0" lang="en-US" b="0" i="1" u="none" strike="noStrike" cap="none" normalizeH="0" baseline="-3000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SS</a:t>
                </a: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5177054" y="4250804"/>
                <a:ext cx="418645" cy="352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I</a:t>
                </a:r>
                <a:r>
                  <a:rPr lang="en-US" i="1" baseline="-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Geneva" pitchFamily="34" charset="0"/>
                  </a:rPr>
                  <a:t>DSAT</a:t>
                </a:r>
                <a:endParaRPr lang="en-US" i="1" dirty="0">
                  <a:latin typeface="Arial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6" name="Line 35"/>
              <p:cNvSpPr>
                <a:spLocks noChangeShapeType="1"/>
              </p:cNvSpPr>
              <p:nvPr/>
            </p:nvSpPr>
            <p:spPr bwMode="auto">
              <a:xfrm flipV="1">
                <a:off x="4663739" y="3897033"/>
                <a:ext cx="153334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</p:grpSp>
        <p:sp>
          <p:nvSpPr>
            <p:cNvPr id="106" name="Text Box 5"/>
            <p:cNvSpPr txBox="1">
              <a:spLocks noChangeArrowheads="1"/>
            </p:cNvSpPr>
            <p:nvPr/>
          </p:nvSpPr>
          <p:spPr bwMode="auto">
            <a:xfrm>
              <a:off x="779757" y="5349131"/>
              <a:ext cx="2880000" cy="45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18000" bIns="28575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Model for saturated device</a:t>
              </a:r>
            </a:p>
          </p:txBody>
        </p:sp>
      </p:grpSp>
      <p:sp>
        <p:nvSpPr>
          <p:cNvPr id="2" name="Right Arrow 1"/>
          <p:cNvSpPr/>
          <p:nvPr/>
        </p:nvSpPr>
        <p:spPr>
          <a:xfrm>
            <a:off x="4367808" y="2844240"/>
            <a:ext cx="1296144" cy="1808896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0" name="Group 19"/>
          <p:cNvGrpSpPr/>
          <p:nvPr/>
        </p:nvGrpSpPr>
        <p:grpSpPr>
          <a:xfrm>
            <a:off x="792000" y="1368000"/>
            <a:ext cx="1384525" cy="1366597"/>
            <a:chOff x="792000" y="1368000"/>
            <a:chExt cx="1384525" cy="1366597"/>
          </a:xfrm>
        </p:grpSpPr>
        <p:sp>
          <p:nvSpPr>
            <p:cNvPr id="139" name="Rectangle 9"/>
            <p:cNvSpPr>
              <a:spLocks noChangeArrowheads="1"/>
            </p:cNvSpPr>
            <p:nvPr/>
          </p:nvSpPr>
          <p:spPr bwMode="auto">
            <a:xfrm>
              <a:off x="792000" y="2304000"/>
              <a:ext cx="520525" cy="4305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/2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140" name="Rectangle 9"/>
            <p:cNvSpPr>
              <a:spLocks noChangeArrowheads="1"/>
            </p:cNvSpPr>
            <p:nvPr/>
          </p:nvSpPr>
          <p:spPr bwMode="auto">
            <a:xfrm>
              <a:off x="1656000" y="1368000"/>
              <a:ext cx="520525" cy="4305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C</a:t>
              </a:r>
              <a:r>
                <a:rPr lang="en-US" i="1" baseline="-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Geneva" pitchFamily="34" charset="0"/>
                </a:rPr>
                <a:t>G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/2</a:t>
              </a:r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91894" y="1711479"/>
            <a:ext cx="987682" cy="3386539"/>
            <a:chOff x="1291894" y="1711479"/>
            <a:chExt cx="987682" cy="3386539"/>
          </a:xfrm>
        </p:grpSpPr>
        <p:grpSp>
          <p:nvGrpSpPr>
            <p:cNvPr id="16" name="Group 15"/>
            <p:cNvGrpSpPr/>
            <p:nvPr/>
          </p:nvGrpSpPr>
          <p:grpSpPr>
            <a:xfrm>
              <a:off x="1291894" y="1711479"/>
              <a:ext cx="987682" cy="1292809"/>
              <a:chOff x="1291894" y="1711479"/>
              <a:chExt cx="987682" cy="1292809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1291894" y="1958433"/>
                <a:ext cx="470637" cy="1045855"/>
                <a:chOff x="4401115" y="3909097"/>
                <a:chExt cx="470637" cy="1045855"/>
              </a:xfrm>
            </p:grpSpPr>
            <p:grpSp>
              <p:nvGrpSpPr>
                <p:cNvPr id="95" name="Group 94"/>
                <p:cNvGrpSpPr/>
                <p:nvPr/>
              </p:nvGrpSpPr>
              <p:grpSpPr>
                <a:xfrm>
                  <a:off x="4401115" y="4376328"/>
                  <a:ext cx="470637" cy="110625"/>
                  <a:chOff x="2587866" y="2753789"/>
                  <a:chExt cx="644161" cy="84110"/>
                </a:xfrm>
              </p:grpSpPr>
              <p:sp>
                <p:nvSpPr>
                  <p:cNvPr id="119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87866" y="2753789"/>
                    <a:ext cx="64416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i="1"/>
                  </a:p>
                </p:txBody>
              </p:sp>
              <p:sp>
                <p:nvSpPr>
                  <p:cNvPr id="124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87866" y="2837899"/>
                    <a:ext cx="64416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i="1"/>
                  </a:p>
                </p:txBody>
              </p:sp>
            </p:grpSp>
            <p:sp>
              <p:nvSpPr>
                <p:cNvPr id="107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4636105" y="3909097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08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4636101" y="4486952"/>
                  <a:ext cx="0" cy="4680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1523576" y="1711479"/>
                <a:ext cx="756000" cy="457907"/>
                <a:chOff x="5611563" y="1739706"/>
                <a:chExt cx="756000" cy="457907"/>
              </a:xfrm>
            </p:grpSpPr>
            <p:sp>
              <p:nvSpPr>
                <p:cNvPr id="125" name="Line 8"/>
                <p:cNvSpPr>
                  <a:spLocks noChangeShapeType="1"/>
                </p:cNvSpPr>
                <p:nvPr/>
              </p:nvSpPr>
              <p:spPr bwMode="auto">
                <a:xfrm>
                  <a:off x="5611563" y="1972227"/>
                  <a:ext cx="288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30" name="Line 7"/>
                <p:cNvSpPr>
                  <a:spLocks noChangeShapeType="1"/>
                </p:cNvSpPr>
                <p:nvPr/>
              </p:nvSpPr>
              <p:spPr bwMode="auto">
                <a:xfrm>
                  <a:off x="6007563" y="1972227"/>
                  <a:ext cx="360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32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899563" y="1739706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34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6007563" y="1739706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1299217" y="3798000"/>
              <a:ext cx="608783" cy="1300018"/>
              <a:chOff x="1299217" y="3798000"/>
              <a:chExt cx="608783" cy="1300018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1299217" y="4042885"/>
                <a:ext cx="470637" cy="1055133"/>
                <a:chOff x="4384758" y="3909097"/>
                <a:chExt cx="470637" cy="1055133"/>
              </a:xfrm>
            </p:grpSpPr>
            <p:grpSp>
              <p:nvGrpSpPr>
                <p:cNvPr id="79" name="Group 78"/>
                <p:cNvGrpSpPr/>
                <p:nvPr/>
              </p:nvGrpSpPr>
              <p:grpSpPr>
                <a:xfrm>
                  <a:off x="4384758" y="4376328"/>
                  <a:ext cx="470637" cy="110625"/>
                  <a:chOff x="2565479" y="2753789"/>
                  <a:chExt cx="644161" cy="84110"/>
                </a:xfrm>
              </p:grpSpPr>
              <p:sp>
                <p:nvSpPr>
                  <p:cNvPr id="9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565479" y="2753789"/>
                    <a:ext cx="64416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i="1"/>
                  </a:p>
                </p:txBody>
              </p:sp>
              <p:sp>
                <p:nvSpPr>
                  <p:cNvPr id="91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565479" y="2837899"/>
                    <a:ext cx="644161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i="1"/>
                  </a:p>
                </p:txBody>
              </p:sp>
            </p:grpSp>
            <p:sp>
              <p:nvSpPr>
                <p:cNvPr id="88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4619749" y="3909097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89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4619745" y="4496230"/>
                  <a:ext cx="0" cy="4680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>
                <a:off x="1523576" y="3798000"/>
                <a:ext cx="384424" cy="457907"/>
                <a:chOff x="5611563" y="1739706"/>
                <a:chExt cx="384424" cy="457907"/>
              </a:xfrm>
            </p:grpSpPr>
            <p:sp>
              <p:nvSpPr>
                <p:cNvPr id="142" name="Line 8"/>
                <p:cNvSpPr>
                  <a:spLocks noChangeShapeType="1"/>
                </p:cNvSpPr>
                <p:nvPr/>
              </p:nvSpPr>
              <p:spPr bwMode="auto">
                <a:xfrm>
                  <a:off x="5611563" y="1972227"/>
                  <a:ext cx="28800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44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887987" y="1739706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45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995987" y="1739706"/>
                  <a:ext cx="0" cy="4579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</p:grpSp>
        </p:grpSp>
      </p:grpSp>
      <p:grpSp>
        <p:nvGrpSpPr>
          <p:cNvPr id="29" name="Group 28"/>
          <p:cNvGrpSpPr/>
          <p:nvPr/>
        </p:nvGrpSpPr>
        <p:grpSpPr>
          <a:xfrm>
            <a:off x="1620000" y="3708000"/>
            <a:ext cx="966132" cy="547907"/>
            <a:chOff x="1620000" y="3708000"/>
            <a:chExt cx="966132" cy="547907"/>
          </a:xfrm>
        </p:grpSpPr>
        <p:grpSp>
          <p:nvGrpSpPr>
            <p:cNvPr id="24" name="Group 23"/>
            <p:cNvGrpSpPr/>
            <p:nvPr/>
          </p:nvGrpSpPr>
          <p:grpSpPr>
            <a:xfrm>
              <a:off x="1620000" y="3798000"/>
              <a:ext cx="504000" cy="457907"/>
              <a:chOff x="3552072" y="3302089"/>
              <a:chExt cx="504000" cy="457907"/>
            </a:xfrm>
          </p:grpSpPr>
          <p:sp>
            <p:nvSpPr>
              <p:cNvPr id="148" name="Line 8"/>
              <p:cNvSpPr>
                <a:spLocks noChangeShapeType="1"/>
              </p:cNvSpPr>
              <p:nvPr/>
            </p:nvSpPr>
            <p:spPr bwMode="auto">
              <a:xfrm rot="10800000">
                <a:off x="3552072" y="3534610"/>
                <a:ext cx="1800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149" name="Line 7"/>
              <p:cNvSpPr>
                <a:spLocks noChangeShapeType="1"/>
              </p:cNvSpPr>
              <p:nvPr/>
            </p:nvSpPr>
            <p:spPr bwMode="auto">
              <a:xfrm>
                <a:off x="3840072" y="3534610"/>
                <a:ext cx="216000" cy="0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150" name="Line 6"/>
              <p:cNvSpPr>
                <a:spLocks noChangeShapeType="1"/>
              </p:cNvSpPr>
              <p:nvPr/>
            </p:nvSpPr>
            <p:spPr bwMode="auto">
              <a:xfrm flipH="1">
                <a:off x="3732072" y="3302089"/>
                <a:ext cx="0" cy="457907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151" name="Line 6"/>
              <p:cNvSpPr>
                <a:spLocks noChangeShapeType="1"/>
              </p:cNvSpPr>
              <p:nvPr/>
            </p:nvSpPr>
            <p:spPr bwMode="auto">
              <a:xfrm flipH="1">
                <a:off x="3840072" y="3302089"/>
                <a:ext cx="0" cy="457907"/>
              </a:xfrm>
              <a:prstGeom prst="line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</p:grpSp>
        <p:sp>
          <p:nvSpPr>
            <p:cNvPr id="159" name="Text Box 5"/>
            <p:cNvSpPr txBox="1">
              <a:spLocks noChangeArrowheads="1"/>
            </p:cNvSpPr>
            <p:nvPr/>
          </p:nvSpPr>
          <p:spPr bwMode="auto">
            <a:xfrm>
              <a:off x="1908000" y="3708000"/>
              <a:ext cx="678132" cy="355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18000" bIns="28575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C</a:t>
              </a:r>
              <a:r>
                <a:rPr lang="en-US" i="1" baseline="-25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GD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=0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51984" y="2352374"/>
            <a:ext cx="5869895" cy="3092850"/>
            <a:chOff x="5951984" y="2352374"/>
            <a:chExt cx="5869895" cy="3092850"/>
          </a:xfrm>
        </p:grpSpPr>
        <p:sp>
          <p:nvSpPr>
            <p:cNvPr id="111" name="Line 31"/>
            <p:cNvSpPr>
              <a:spLocks noChangeShapeType="1"/>
            </p:cNvSpPr>
            <p:nvPr/>
          </p:nvSpPr>
          <p:spPr bwMode="auto">
            <a:xfrm>
              <a:off x="6471566" y="2643403"/>
              <a:ext cx="12447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112" name="Rectangle 30"/>
            <p:cNvSpPr>
              <a:spLocks noChangeArrowheads="1"/>
            </p:cNvSpPr>
            <p:nvPr/>
          </p:nvSpPr>
          <p:spPr bwMode="auto">
            <a:xfrm>
              <a:off x="5951984" y="2352374"/>
              <a:ext cx="393761" cy="36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Calibri" pitchFamily="34" charset="0"/>
                  <a:cs typeface="Geneva" pitchFamily="34" charset="0"/>
                </a:rPr>
                <a:t>V</a:t>
              </a:r>
              <a:r>
                <a:rPr lang="en-US" sz="2400" i="1" baseline="-30000" dirty="0" smtClean="0">
                  <a:solidFill>
                    <a:srgbClr val="000000"/>
                  </a:solidFill>
                  <a:ea typeface="Calibri" pitchFamily="34" charset="0"/>
                  <a:cs typeface="Geneva" pitchFamily="34" charset="0"/>
                </a:rPr>
                <a:t>GS</a:t>
              </a:r>
              <a:endPara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3" name="Rectangle 29"/>
            <p:cNvSpPr>
              <a:spLocks noChangeArrowheads="1"/>
            </p:cNvSpPr>
            <p:nvPr/>
          </p:nvSpPr>
          <p:spPr bwMode="auto">
            <a:xfrm>
              <a:off x="11083692" y="2352374"/>
              <a:ext cx="394339" cy="36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Calibri" pitchFamily="34" charset="0"/>
                  <a:cs typeface="Geneva" pitchFamily="34" charset="0"/>
                </a:rPr>
                <a:t>V</a:t>
              </a:r>
              <a:r>
                <a:rPr lang="en-US" sz="2400" i="1" baseline="-30000" dirty="0" smtClean="0">
                  <a:solidFill>
                    <a:srgbClr val="000000"/>
                  </a:solidFill>
                  <a:ea typeface="Calibri" pitchFamily="34" charset="0"/>
                  <a:cs typeface="Geneva" pitchFamily="34" charset="0"/>
                </a:rPr>
                <a:t>DS</a:t>
              </a:r>
              <a:endPara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4" name="Rectangle 27"/>
            <p:cNvSpPr>
              <a:spLocks noChangeArrowheads="1"/>
            </p:cNvSpPr>
            <p:nvPr/>
          </p:nvSpPr>
          <p:spPr bwMode="auto">
            <a:xfrm>
              <a:off x="11083692" y="4450107"/>
              <a:ext cx="358880" cy="36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sz="2400" b="0" i="1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Calibri" pitchFamily="34" charset="0"/>
                  <a:cs typeface="Geneva" pitchFamily="34" charset="0"/>
                </a:rPr>
                <a:t>SS</a:t>
              </a:r>
              <a:endPara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6660051" y="2643403"/>
              <a:ext cx="1396178" cy="2097007"/>
              <a:chOff x="4185327" y="3916148"/>
              <a:chExt cx="686425" cy="1030984"/>
            </a:xfrm>
          </p:grpSpPr>
          <p:sp>
            <p:nvSpPr>
              <p:cNvPr id="126" name="Rectangle 9"/>
              <p:cNvSpPr>
                <a:spLocks noChangeArrowheads="1"/>
              </p:cNvSpPr>
              <p:nvPr/>
            </p:nvSpPr>
            <p:spPr bwMode="auto">
              <a:xfrm>
                <a:off x="4185327" y="4308670"/>
                <a:ext cx="376509" cy="430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sz="2400" i="1" baseline="-30000" dirty="0" smtClean="0">
                    <a:solidFill>
                      <a:srgbClr val="000000"/>
                    </a:solidFill>
                    <a:ea typeface="Calibri" pitchFamily="34" charset="0"/>
                    <a:cs typeface="Geneva" pitchFamily="34" charset="0"/>
                  </a:rPr>
                  <a:t>G</a:t>
                </a:r>
                <a:endParaRPr lang="en-US" sz="2400" i="1" dirty="0"/>
              </a:p>
            </p:txBody>
          </p:sp>
          <p:grpSp>
            <p:nvGrpSpPr>
              <p:cNvPr id="127" name="Group 126"/>
              <p:cNvGrpSpPr/>
              <p:nvPr/>
            </p:nvGrpSpPr>
            <p:grpSpPr>
              <a:xfrm>
                <a:off x="4401115" y="4375049"/>
                <a:ext cx="470637" cy="106188"/>
                <a:chOff x="2587866" y="2752835"/>
                <a:chExt cx="644161" cy="80737"/>
              </a:xfrm>
            </p:grpSpPr>
            <p:sp>
              <p:nvSpPr>
                <p:cNvPr id="131" name="Line 8"/>
                <p:cNvSpPr>
                  <a:spLocks noChangeShapeType="1"/>
                </p:cNvSpPr>
                <p:nvPr/>
              </p:nvSpPr>
              <p:spPr bwMode="auto">
                <a:xfrm>
                  <a:off x="2587866" y="2752835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i="1"/>
                </a:p>
              </p:txBody>
            </p:sp>
            <p:sp>
              <p:nvSpPr>
                <p:cNvPr id="133" name="Line 7"/>
                <p:cNvSpPr>
                  <a:spLocks noChangeShapeType="1"/>
                </p:cNvSpPr>
                <p:nvPr/>
              </p:nvSpPr>
              <p:spPr bwMode="auto">
                <a:xfrm>
                  <a:off x="2587866" y="2833572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i="1"/>
                </a:p>
              </p:txBody>
            </p:sp>
          </p:grpSp>
          <p:sp>
            <p:nvSpPr>
              <p:cNvPr id="128" name="Line 6"/>
              <p:cNvSpPr>
                <a:spLocks noChangeShapeType="1"/>
              </p:cNvSpPr>
              <p:nvPr/>
            </p:nvSpPr>
            <p:spPr bwMode="auto">
              <a:xfrm flipH="1">
                <a:off x="4636105" y="3916148"/>
                <a:ext cx="0" cy="460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i="1"/>
              </a:p>
            </p:txBody>
          </p:sp>
          <p:sp>
            <p:nvSpPr>
              <p:cNvPr id="129" name="Line 6"/>
              <p:cNvSpPr>
                <a:spLocks noChangeShapeType="1"/>
              </p:cNvSpPr>
              <p:nvPr/>
            </p:nvSpPr>
            <p:spPr bwMode="auto">
              <a:xfrm flipH="1">
                <a:off x="4636101" y="4486952"/>
                <a:ext cx="0" cy="460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i="1"/>
              </a:p>
            </p:txBody>
          </p:sp>
        </p:grpSp>
        <p:sp>
          <p:nvSpPr>
            <p:cNvPr id="116" name="Line 31"/>
            <p:cNvSpPr>
              <a:spLocks noChangeShapeType="1"/>
            </p:cNvSpPr>
            <p:nvPr/>
          </p:nvSpPr>
          <p:spPr bwMode="auto">
            <a:xfrm flipV="1">
              <a:off x="6471566" y="4735788"/>
              <a:ext cx="447330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117" name="Line 35"/>
            <p:cNvSpPr>
              <a:spLocks noChangeShapeType="1"/>
            </p:cNvSpPr>
            <p:nvPr/>
          </p:nvSpPr>
          <p:spPr bwMode="auto">
            <a:xfrm flipV="1">
              <a:off x="9012325" y="2643403"/>
              <a:ext cx="193254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i="1"/>
            </a:p>
          </p:txBody>
        </p:sp>
        <p:sp>
          <p:nvSpPr>
            <p:cNvPr id="120" name="Rectangle 27"/>
            <p:cNvSpPr>
              <a:spLocks noChangeArrowheads="1"/>
            </p:cNvSpPr>
            <p:nvPr/>
          </p:nvSpPr>
          <p:spPr bwMode="auto">
            <a:xfrm>
              <a:off x="5951984" y="4450107"/>
              <a:ext cx="358880" cy="36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Calibri" pitchFamily="34" charset="0"/>
                  <a:cs typeface="Geneva" pitchFamily="34" charset="0"/>
                </a:rPr>
                <a:t>V</a:t>
              </a:r>
              <a:r>
                <a:rPr kumimoji="0" lang="en-US" sz="2400" b="0" i="1" u="none" strike="noStrike" cap="none" normalizeH="0" baseline="-3000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Calibri" pitchFamily="34" charset="0"/>
                  <a:cs typeface="Geneva" pitchFamily="34" charset="0"/>
                </a:rPr>
                <a:t>SS</a:t>
              </a:r>
              <a:endPara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868606" y="2643403"/>
              <a:ext cx="1331850" cy="2088000"/>
              <a:chOff x="8640005" y="2643403"/>
              <a:chExt cx="1331850" cy="2088000"/>
            </a:xfrm>
          </p:grpSpPr>
          <p:sp>
            <p:nvSpPr>
              <p:cNvPr id="118" name="Line 43"/>
              <p:cNvSpPr>
                <a:spLocks noChangeShapeType="1"/>
              </p:cNvSpPr>
              <p:nvPr/>
            </p:nvSpPr>
            <p:spPr bwMode="auto">
              <a:xfrm flipH="1">
                <a:off x="8856005" y="2643403"/>
                <a:ext cx="0" cy="2088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i="1" dirty="0"/>
              </a:p>
            </p:txBody>
          </p:sp>
          <p:sp>
            <p:nvSpPr>
              <p:cNvPr id="122" name="Rectangle 9"/>
              <p:cNvSpPr>
                <a:spLocks noChangeArrowheads="1"/>
              </p:cNvSpPr>
              <p:nvPr/>
            </p:nvSpPr>
            <p:spPr bwMode="auto">
              <a:xfrm>
                <a:off x="9120336" y="3456000"/>
                <a:ext cx="851519" cy="717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i="1" dirty="0" err="1" smtClean="0">
                    <a:solidFill>
                      <a:srgbClr val="000000"/>
                    </a:solidFill>
                    <a:ea typeface="Calibri" pitchFamily="34" charset="0"/>
                    <a:cs typeface="Geneva" pitchFamily="34" charset="0"/>
                  </a:rPr>
                  <a:t>R</a:t>
                </a:r>
                <a:r>
                  <a:rPr lang="en-US" sz="2400" i="1" baseline="-30000" dirty="0" err="1" smtClean="0">
                    <a:solidFill>
                      <a:srgbClr val="000000"/>
                    </a:solidFill>
                    <a:ea typeface="Calibri" pitchFamily="34" charset="0"/>
                    <a:cs typeface="Geneva" pitchFamily="34" charset="0"/>
                  </a:rPr>
                  <a:t>eff</a:t>
                </a:r>
                <a:endParaRPr lang="en-US" sz="2400" i="1" dirty="0"/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8640005" y="3209420"/>
                <a:ext cx="432001" cy="94732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400"/>
              </a:p>
            </p:txBody>
          </p:sp>
        </p:grpSp>
        <p:sp>
          <p:nvSpPr>
            <p:cNvPr id="110" name="Text Box 5"/>
            <p:cNvSpPr txBox="1">
              <a:spLocks noChangeArrowheads="1"/>
            </p:cNvSpPr>
            <p:nvPr/>
          </p:nvSpPr>
          <p:spPr bwMode="auto">
            <a:xfrm>
              <a:off x="6023992" y="4977496"/>
              <a:ext cx="5400600" cy="467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18000" bIns="28575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“Average” model during switching of device output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9984432" y="2636912"/>
              <a:ext cx="1837447" cy="2097007"/>
              <a:chOff x="7822219" y="2795803"/>
              <a:chExt cx="1837447" cy="2097007"/>
            </a:xfrm>
          </p:grpSpPr>
          <p:sp>
            <p:nvSpPr>
              <p:cNvPr id="135" name="Rectangle 9"/>
              <p:cNvSpPr>
                <a:spLocks noChangeArrowheads="1"/>
              </p:cNvSpPr>
              <p:nvPr/>
            </p:nvSpPr>
            <p:spPr bwMode="auto">
              <a:xfrm>
                <a:off x="8893852" y="3611421"/>
                <a:ext cx="765814" cy="875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ea typeface="Calibri" pitchFamily="34" charset="0"/>
                    <a:cs typeface="Geneva" pitchFamily="34" charset="0"/>
                  </a:rPr>
                  <a:t>C</a:t>
                </a:r>
                <a:r>
                  <a:rPr lang="en-US" sz="2400" i="1" baseline="-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Calibri" pitchFamily="34" charset="0"/>
                    <a:cs typeface="Geneva" pitchFamily="34" charset="0"/>
                  </a:rPr>
                  <a:t>D</a:t>
                </a:r>
                <a:endParaRPr lang="en-US" sz="2400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6" name="Line 8"/>
              <p:cNvSpPr>
                <a:spLocks noChangeShapeType="1"/>
              </p:cNvSpPr>
              <p:nvPr/>
            </p:nvSpPr>
            <p:spPr bwMode="auto">
              <a:xfrm>
                <a:off x="7822219" y="3729201"/>
                <a:ext cx="957268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i="1"/>
              </a:p>
            </p:txBody>
          </p:sp>
          <p:sp>
            <p:nvSpPr>
              <p:cNvPr id="147" name="Line 7"/>
              <p:cNvSpPr>
                <a:spLocks noChangeShapeType="1"/>
              </p:cNvSpPr>
              <p:nvPr/>
            </p:nvSpPr>
            <p:spPr bwMode="auto">
              <a:xfrm>
                <a:off x="7822219" y="3945186"/>
                <a:ext cx="957268" cy="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i="1"/>
              </a:p>
            </p:txBody>
          </p:sp>
          <p:sp>
            <p:nvSpPr>
              <p:cNvPr id="155" name="Line 6"/>
              <p:cNvSpPr>
                <a:spLocks noChangeShapeType="1"/>
              </p:cNvSpPr>
              <p:nvPr/>
            </p:nvSpPr>
            <p:spPr bwMode="auto">
              <a:xfrm flipH="1">
                <a:off x="8300185" y="2795803"/>
                <a:ext cx="0" cy="93600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i="1"/>
              </a:p>
            </p:txBody>
          </p:sp>
          <p:sp>
            <p:nvSpPr>
              <p:cNvPr id="156" name="Line 6"/>
              <p:cNvSpPr>
                <a:spLocks noChangeShapeType="1"/>
              </p:cNvSpPr>
              <p:nvPr/>
            </p:nvSpPr>
            <p:spPr bwMode="auto">
              <a:xfrm flipH="1">
                <a:off x="8300176" y="3956810"/>
                <a:ext cx="0" cy="93600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i="1"/>
              </a:p>
            </p:txBody>
          </p:sp>
        </p:grpSp>
      </p:grpSp>
      <p:grpSp>
        <p:nvGrpSpPr>
          <p:cNvPr id="164" name="Group 163"/>
          <p:cNvGrpSpPr/>
          <p:nvPr/>
        </p:nvGrpSpPr>
        <p:grpSpPr>
          <a:xfrm>
            <a:off x="3025752" y="1944000"/>
            <a:ext cx="477960" cy="3139585"/>
            <a:chOff x="1291894" y="1958433"/>
            <a:chExt cx="477960" cy="3139585"/>
          </a:xfrm>
        </p:grpSpPr>
        <p:grpSp>
          <p:nvGrpSpPr>
            <p:cNvPr id="178" name="Group 177"/>
            <p:cNvGrpSpPr/>
            <p:nvPr/>
          </p:nvGrpSpPr>
          <p:grpSpPr>
            <a:xfrm>
              <a:off x="1291894" y="1958433"/>
              <a:ext cx="470637" cy="1045855"/>
              <a:chOff x="4401115" y="3909097"/>
              <a:chExt cx="470637" cy="1045855"/>
            </a:xfrm>
          </p:grpSpPr>
          <p:grpSp>
            <p:nvGrpSpPr>
              <p:cNvPr id="184" name="Group 183"/>
              <p:cNvGrpSpPr/>
              <p:nvPr/>
            </p:nvGrpSpPr>
            <p:grpSpPr>
              <a:xfrm>
                <a:off x="4401115" y="4376328"/>
                <a:ext cx="470637" cy="110625"/>
                <a:chOff x="2587866" y="2753789"/>
                <a:chExt cx="644161" cy="84110"/>
              </a:xfrm>
            </p:grpSpPr>
            <p:sp>
              <p:nvSpPr>
                <p:cNvPr id="187" name="Line 8"/>
                <p:cNvSpPr>
                  <a:spLocks noChangeShapeType="1"/>
                </p:cNvSpPr>
                <p:nvPr/>
              </p:nvSpPr>
              <p:spPr bwMode="auto">
                <a:xfrm>
                  <a:off x="2587866" y="275378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88" name="Line 7"/>
                <p:cNvSpPr>
                  <a:spLocks noChangeShapeType="1"/>
                </p:cNvSpPr>
                <p:nvPr/>
              </p:nvSpPr>
              <p:spPr bwMode="auto">
                <a:xfrm>
                  <a:off x="2587866" y="283789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</p:grpSp>
          <p:sp>
            <p:nvSpPr>
              <p:cNvPr id="185" name="Line 6"/>
              <p:cNvSpPr>
                <a:spLocks noChangeShapeType="1"/>
              </p:cNvSpPr>
              <p:nvPr/>
            </p:nvSpPr>
            <p:spPr bwMode="auto">
              <a:xfrm flipH="1">
                <a:off x="4636105" y="3909097"/>
                <a:ext cx="0" cy="457907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186" name="Line 6"/>
              <p:cNvSpPr>
                <a:spLocks noChangeShapeType="1"/>
              </p:cNvSpPr>
              <p:nvPr/>
            </p:nvSpPr>
            <p:spPr bwMode="auto">
              <a:xfrm flipH="1">
                <a:off x="4636101" y="4486952"/>
                <a:ext cx="0" cy="46800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1299217" y="4042885"/>
              <a:ext cx="470637" cy="1055133"/>
              <a:chOff x="4384758" y="3909097"/>
              <a:chExt cx="470637" cy="1055133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4384758" y="4376328"/>
                <a:ext cx="470637" cy="110625"/>
                <a:chOff x="2565479" y="2753789"/>
                <a:chExt cx="644161" cy="84110"/>
              </a:xfrm>
            </p:grpSpPr>
            <p:sp>
              <p:nvSpPr>
                <p:cNvPr id="176" name="Line 8"/>
                <p:cNvSpPr>
                  <a:spLocks noChangeShapeType="1"/>
                </p:cNvSpPr>
                <p:nvPr/>
              </p:nvSpPr>
              <p:spPr bwMode="auto">
                <a:xfrm>
                  <a:off x="2565479" y="275378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  <p:sp>
              <p:nvSpPr>
                <p:cNvPr id="177" name="Line 7"/>
                <p:cNvSpPr>
                  <a:spLocks noChangeShapeType="1"/>
                </p:cNvSpPr>
                <p:nvPr/>
              </p:nvSpPr>
              <p:spPr bwMode="auto">
                <a:xfrm>
                  <a:off x="2565479" y="2837899"/>
                  <a:ext cx="644161" cy="0"/>
                </a:xfrm>
                <a:prstGeom prst="line">
                  <a:avLst/>
                </a:prstGeom>
                <a:noFill/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i="1"/>
                </a:p>
              </p:txBody>
            </p:sp>
          </p:grpSp>
          <p:sp>
            <p:nvSpPr>
              <p:cNvPr id="174" name="Line 6"/>
              <p:cNvSpPr>
                <a:spLocks noChangeShapeType="1"/>
              </p:cNvSpPr>
              <p:nvPr/>
            </p:nvSpPr>
            <p:spPr bwMode="auto">
              <a:xfrm flipH="1">
                <a:off x="4619749" y="3909097"/>
                <a:ext cx="0" cy="457907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  <p:sp>
            <p:nvSpPr>
              <p:cNvPr id="175" name="Line 6"/>
              <p:cNvSpPr>
                <a:spLocks noChangeShapeType="1"/>
              </p:cNvSpPr>
              <p:nvPr/>
            </p:nvSpPr>
            <p:spPr bwMode="auto">
              <a:xfrm flipH="1">
                <a:off x="4619745" y="4496230"/>
                <a:ext cx="0" cy="468000"/>
              </a:xfrm>
              <a:prstGeom prst="line">
                <a:avLst/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i="1"/>
              </a:p>
            </p:txBody>
          </p:sp>
        </p:grpSp>
      </p:grpSp>
      <p:sp>
        <p:nvSpPr>
          <p:cNvPr id="189" name="Rectangle 9"/>
          <p:cNvSpPr>
            <a:spLocks noChangeArrowheads="1"/>
          </p:cNvSpPr>
          <p:nvPr/>
        </p:nvSpPr>
        <p:spPr bwMode="auto">
          <a:xfrm>
            <a:off x="3564000" y="2340000"/>
            <a:ext cx="520525" cy="43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C</a:t>
            </a:r>
            <a:r>
              <a:rPr lang="en-US" i="1" baseline="-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Geneva" pitchFamily="34" charset="0"/>
              </a:rPr>
              <a:t>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040188" y="5589240"/>
            <a:ext cx="7528420" cy="721524"/>
            <a:chOff x="4040188" y="5589240"/>
            <a:chExt cx="7528420" cy="721524"/>
          </a:xfrm>
        </p:grpSpPr>
        <p:grpSp>
          <p:nvGrpSpPr>
            <p:cNvPr id="9" name="Group 8"/>
            <p:cNvGrpSpPr/>
            <p:nvPr/>
          </p:nvGrpSpPr>
          <p:grpSpPr>
            <a:xfrm>
              <a:off x="4040188" y="5589240"/>
              <a:ext cx="7528420" cy="361484"/>
              <a:chOff x="4040188" y="5730368"/>
              <a:chExt cx="7528420" cy="361484"/>
            </a:xfrm>
          </p:grpSpPr>
          <p:graphicFrame>
            <p:nvGraphicFramePr>
              <p:cNvPr id="190" name="Object 18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08758037"/>
                  </p:ext>
                </p:extLst>
              </p:nvPr>
            </p:nvGraphicFramePr>
            <p:xfrm>
              <a:off x="4040188" y="5730875"/>
              <a:ext cx="1223962" cy="3349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5044" name="Equation" r:id="rId3" imgW="749160" imgH="203040" progId="Equation.DSMT4">
                      <p:embed/>
                    </p:oleObj>
                  </mc:Choice>
                  <mc:Fallback>
                    <p:oleObj name="Equation" r:id="rId3" imgW="749160" imgH="203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40188" y="5730875"/>
                            <a:ext cx="1223962" cy="3349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1" name="Text Box 5"/>
              <p:cNvSpPr txBox="1">
                <a:spLocks noChangeArrowheads="1"/>
              </p:cNvSpPr>
              <p:nvPr/>
            </p:nvSpPr>
            <p:spPr bwMode="auto">
              <a:xfrm>
                <a:off x="5231904" y="5730368"/>
                <a:ext cx="6336704" cy="361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57150" tIns="28575" rIns="18000" bIns="28575" numCol="1" anchor="t" anchorCtr="0" compatLnSpc="1">
                <a:prstTxWarp prst="textNoShape">
                  <a:avLst/>
                </a:prstTxWarp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w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here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C</a:t>
                </a:r>
                <a:r>
                  <a:rPr lang="en-US" sz="1600" i="1" baseline="-25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ox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 is the gate insulator capacitance per unit area, typically 20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fF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/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Symbol" panose="05050102010706020507" pitchFamily="18" charset="2"/>
                    <a:ea typeface="Calibri" pitchFamily="34" charset="0"/>
                    <a:cs typeface="Arial" pitchFamily="34" charset="0"/>
                  </a:rPr>
                  <a:t>m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m</a:t>
                </a:r>
                <a:r>
                  <a:rPr lang="en-US" sz="1600" baseline="300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2</a:t>
                </a: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4040188" y="5949280"/>
              <a:ext cx="6492998" cy="361484"/>
              <a:chOff x="4122738" y="5730368"/>
              <a:chExt cx="6492998" cy="361484"/>
            </a:xfrm>
          </p:grpSpPr>
          <p:graphicFrame>
            <p:nvGraphicFramePr>
              <p:cNvPr id="194" name="Object 19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0872166"/>
                  </p:ext>
                </p:extLst>
              </p:nvPr>
            </p:nvGraphicFramePr>
            <p:xfrm>
              <a:off x="4122738" y="5731341"/>
              <a:ext cx="1057275" cy="3349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5045" name="Equation" r:id="rId5" imgW="647640" imgH="203040" progId="Equation.DSMT4">
                      <p:embed/>
                    </p:oleObj>
                  </mc:Choice>
                  <mc:Fallback>
                    <p:oleObj name="Equation" r:id="rId5" imgW="647640" imgH="2030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22738" y="5731341"/>
                            <a:ext cx="1057275" cy="3349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5" name="Text Box 5"/>
              <p:cNvSpPr txBox="1">
                <a:spLocks noChangeArrowheads="1"/>
              </p:cNvSpPr>
              <p:nvPr/>
            </p:nvSpPr>
            <p:spPr bwMode="auto">
              <a:xfrm>
                <a:off x="5151512" y="5730368"/>
                <a:ext cx="5464224" cy="361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57150" tIns="28575" rIns="18000" bIns="28575" numCol="1" anchor="t" anchorCtr="0" compatLnSpc="1">
                <a:prstTxWarp prst="textNoShape">
                  <a:avLst/>
                </a:prstTxWarp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w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here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p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 is a certain fraction of the gate capacitance, typically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p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Calibri" pitchFamily="34" charset="0"/>
                    <a:ea typeface="Calibri" pitchFamily="34" charset="0"/>
                    <a:cs typeface="Arial" pitchFamily="34" charset="0"/>
                  </a:rPr>
                  <a:t>=1</a:t>
                </a:r>
                <a:endParaRPr lang="en-US" sz="1600" baseline="30000" dirty="0" smtClean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21" name="Text Box 5"/>
          <p:cNvSpPr txBox="1">
            <a:spLocks noChangeArrowheads="1"/>
          </p:cNvSpPr>
          <p:nvPr/>
        </p:nvSpPr>
        <p:spPr bwMode="auto">
          <a:xfrm>
            <a:off x="5879976" y="1620000"/>
            <a:ext cx="6168008" cy="69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7150" tIns="28575" rIns="18000" bIns="2857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The distributed gate to channel capacitance must be lumped to the available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ckt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nodes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, i.e.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to source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drain</a:t>
            </a:r>
          </a:p>
        </p:txBody>
      </p:sp>
    </p:spTree>
    <p:extLst>
      <p:ext uri="{BB962C8B-B14F-4D97-AF65-F5344CB8AC3E}">
        <p14:creationId xmlns:p14="http://schemas.microsoft.com/office/powerpoint/2010/main" val="257505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Autofit/>
          </a:bodyPr>
          <a:lstStyle/>
          <a:p>
            <a:r>
              <a:rPr lang="sv-SE" dirty="0" smtClean="0"/>
              <a:t>ON/OFF MOSFET operation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September 2018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MCC092 - The MOSFET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B8F1-31A9-446C-AFBA-C96F86600E9F}" type="slidenum">
              <a:rPr lang="sv-SE" smtClean="0"/>
              <a:t>9</a:t>
            </a:fld>
            <a:endParaRPr lang="sv-SE"/>
          </a:p>
        </p:txBody>
      </p: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3750294" y="1412776"/>
            <a:ext cx="930234" cy="6426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700037" y="1441238"/>
            <a:ext cx="3716794" cy="2952328"/>
            <a:chOff x="3700037" y="1441238"/>
            <a:chExt cx="3716794" cy="2952328"/>
          </a:xfrm>
        </p:grpSpPr>
        <p:sp>
          <p:nvSpPr>
            <p:cNvPr id="56" name="Line 12"/>
            <p:cNvSpPr>
              <a:spLocks noChangeShapeType="1"/>
            </p:cNvSpPr>
            <p:nvPr/>
          </p:nvSpPr>
          <p:spPr bwMode="auto">
            <a:xfrm flipH="1" flipV="1">
              <a:off x="3886861" y="1855492"/>
              <a:ext cx="1093" cy="23751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57" name="Text Box 9"/>
            <p:cNvSpPr txBox="1">
              <a:spLocks noChangeArrowheads="1"/>
            </p:cNvSpPr>
            <p:nvPr/>
          </p:nvSpPr>
          <p:spPr bwMode="auto">
            <a:xfrm>
              <a:off x="6780977" y="3924661"/>
              <a:ext cx="635854" cy="468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V</a:t>
              </a:r>
              <a:r>
                <a:rPr lang="en-US" sz="2000" baseline="-30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58" name="Text Box 10"/>
            <p:cNvSpPr txBox="1">
              <a:spLocks noChangeArrowheads="1"/>
            </p:cNvSpPr>
            <p:nvPr/>
          </p:nvSpPr>
          <p:spPr bwMode="auto">
            <a:xfrm>
              <a:off x="3700037" y="1441238"/>
              <a:ext cx="586690" cy="714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I</a:t>
              </a:r>
              <a:r>
                <a:rPr lang="en-US" sz="2000" baseline="-30000" dirty="0">
                  <a:solidFill>
                    <a:srgbClr val="000000"/>
                  </a:solidFill>
                  <a:latin typeface="Calibri" pitchFamily="34" charset="0"/>
                  <a:ea typeface="Calibri" pitchFamily="34" charset="0"/>
                  <a:cs typeface="Arial" pitchFamily="34" charset="0"/>
                </a:rPr>
                <a:t>DS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3744424" y="4086605"/>
              <a:ext cx="3013203" cy="10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23063" y="1656000"/>
            <a:ext cx="3082959" cy="1540147"/>
            <a:chOff x="8639963" y="1330678"/>
            <a:chExt cx="3082959" cy="1540147"/>
          </a:xfrm>
        </p:grpSpPr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11168900" y="1474678"/>
              <a:ext cx="554022" cy="196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sv-SE" sz="1400" baseline="-25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DS</a:t>
              </a: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=0</a:t>
              </a:r>
              <a:endParaRPr lang="sv-SE" sz="14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9360422" y="2493992"/>
              <a:ext cx="1600337" cy="196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p-</a:t>
              </a:r>
              <a:r>
                <a:rPr lang="sv-SE" sz="1400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type</a:t>
              </a:r>
              <a:r>
                <a:rPr lang="sv-SE" sz="1400" dirty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sv-SE" sz="1400" dirty="0" err="1">
                  <a:latin typeface="Arial" pitchFamily="34" charset="0"/>
                  <a:ea typeface="Times New Roman" pitchFamily="18" charset="0"/>
                  <a:cs typeface="Arial" pitchFamily="34" charset="0"/>
                </a:rPr>
                <a:t>substrate</a:t>
              </a:r>
              <a:endParaRPr lang="sv-SE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9359655" y="1610768"/>
              <a:ext cx="1584000" cy="2880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9359655" y="1575598"/>
              <a:ext cx="1584000" cy="162521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  <p:sp>
          <p:nvSpPr>
            <p:cNvPr id="21" name="Rectangle 3"/>
            <p:cNvSpPr>
              <a:spLocks noChangeArrowheads="1"/>
            </p:cNvSpPr>
            <p:nvPr/>
          </p:nvSpPr>
          <p:spPr bwMode="auto">
            <a:xfrm>
              <a:off x="8639963" y="1898768"/>
              <a:ext cx="3024392" cy="972057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  <p:sp>
          <p:nvSpPr>
            <p:cNvPr id="22" name="Rectangle 2"/>
            <p:cNvSpPr>
              <a:spLocks noChangeArrowheads="1"/>
            </p:cNvSpPr>
            <p:nvPr/>
          </p:nvSpPr>
          <p:spPr bwMode="auto">
            <a:xfrm>
              <a:off x="9359655" y="1575598"/>
              <a:ext cx="1584242" cy="1294031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8640000" y="1898768"/>
              <a:ext cx="720000" cy="28800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v-SE" sz="1400" dirty="0"/>
                <a:t>source</a:t>
              </a: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0944000" y="1898768"/>
              <a:ext cx="720000" cy="287819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v-SE" sz="1400" dirty="0"/>
                <a:t>drain</a:t>
              </a: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9980900" y="1330678"/>
              <a:ext cx="673419" cy="196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sv-SE" sz="1400" baseline="-25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GS</a:t>
              </a: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=0</a:t>
              </a:r>
              <a:endParaRPr lang="sv-SE" sz="14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8698336" y="1474678"/>
              <a:ext cx="481664" cy="196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V</a:t>
              </a:r>
              <a:r>
                <a:rPr lang="sv-SE" sz="1400" baseline="-25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S</a:t>
              </a:r>
              <a:r>
                <a:rPr lang="sv-SE" sz="14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=0</a:t>
              </a:r>
              <a:endParaRPr lang="sv-SE" sz="14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8640000" y="1754768"/>
              <a:ext cx="540000" cy="144000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11124355" y="1754768"/>
              <a:ext cx="540000" cy="144000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8640355" y="2760005"/>
              <a:ext cx="3024000" cy="109625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400"/>
            </a:p>
          </p:txBody>
        </p:sp>
      </p:grpSp>
      <p:sp>
        <p:nvSpPr>
          <p:cNvPr id="141" name="Rectangle 6"/>
          <p:cNvSpPr>
            <a:spLocks noChangeArrowheads="1"/>
          </p:cNvSpPr>
          <p:nvPr/>
        </p:nvSpPr>
        <p:spPr bwMode="auto">
          <a:xfrm>
            <a:off x="5519936" y="3623386"/>
            <a:ext cx="1211258" cy="338131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sv-SE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7451690" y="3600000"/>
            <a:ext cx="4260934" cy="2476448"/>
            <a:chOff x="7451690" y="3600000"/>
            <a:chExt cx="4260934" cy="2476448"/>
          </a:xfrm>
        </p:grpSpPr>
        <p:sp>
          <p:nvSpPr>
            <p:cNvPr id="113" name="Rectangle 6"/>
            <p:cNvSpPr>
              <a:spLocks noChangeArrowheads="1"/>
            </p:cNvSpPr>
            <p:nvPr/>
          </p:nvSpPr>
          <p:spPr bwMode="auto">
            <a:xfrm>
              <a:off x="9935690" y="3780128"/>
              <a:ext cx="720000" cy="432000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sv-SE" sz="1400" dirty="0"/>
                <a:t>drain</a:t>
              </a:r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7451690" y="3600000"/>
              <a:ext cx="3384000" cy="612128"/>
              <a:chOff x="7451690" y="3600000"/>
              <a:chExt cx="3384000" cy="612128"/>
            </a:xfrm>
          </p:grpSpPr>
          <p:sp>
            <p:nvSpPr>
              <p:cNvPr id="68" name="Rectangle 6"/>
              <p:cNvSpPr>
                <a:spLocks noChangeArrowheads="1"/>
              </p:cNvSpPr>
              <p:nvPr/>
            </p:nvSpPr>
            <p:spPr bwMode="auto">
              <a:xfrm>
                <a:off x="7631690" y="3780128"/>
                <a:ext cx="720000" cy="432000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sv-SE" sz="1400" dirty="0"/>
                  <a:t>source</a:t>
                </a:r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7451690" y="3600000"/>
                <a:ext cx="180000" cy="612128"/>
                <a:chOff x="3042715" y="5587005"/>
                <a:chExt cx="180000" cy="576120"/>
              </a:xfrm>
            </p:grpSpPr>
            <p:cxnSp>
              <p:nvCxnSpPr>
                <p:cNvPr id="77" name="Straight Arrow Connector 76"/>
                <p:cNvCxnSpPr/>
                <p:nvPr/>
              </p:nvCxnSpPr>
              <p:spPr>
                <a:xfrm>
                  <a:off x="3222715" y="5587125"/>
                  <a:ext cx="0" cy="576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/>
                <p:nvPr/>
              </p:nvCxnSpPr>
              <p:spPr>
                <a:xfrm>
                  <a:off x="3042715" y="5587005"/>
                  <a:ext cx="180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73"/>
              <p:cNvGrpSpPr/>
              <p:nvPr/>
            </p:nvGrpSpPr>
            <p:grpSpPr>
              <a:xfrm flipH="1">
                <a:off x="10655690" y="3600000"/>
                <a:ext cx="180000" cy="612128"/>
                <a:chOff x="3042715" y="5587005"/>
                <a:chExt cx="180000" cy="576120"/>
              </a:xfrm>
            </p:grpSpPr>
            <p:cxnSp>
              <p:nvCxnSpPr>
                <p:cNvPr id="75" name="Straight Arrow Connector 74"/>
                <p:cNvCxnSpPr/>
                <p:nvPr/>
              </p:nvCxnSpPr>
              <p:spPr>
                <a:xfrm>
                  <a:off x="3222715" y="5587125"/>
                  <a:ext cx="0" cy="57600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/>
                <p:cNvCxnSpPr/>
                <p:nvPr/>
              </p:nvCxnSpPr>
              <p:spPr>
                <a:xfrm>
                  <a:off x="3042715" y="5587005"/>
                  <a:ext cx="1800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3" name="Straight Arrow Connector 62"/>
            <p:cNvCxnSpPr/>
            <p:nvPr/>
          </p:nvCxnSpPr>
          <p:spPr>
            <a:xfrm>
              <a:off x="7451690" y="3600000"/>
              <a:ext cx="33840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 Box 9"/>
            <p:cNvSpPr txBox="1">
              <a:spLocks noChangeArrowheads="1"/>
            </p:cNvSpPr>
            <p:nvPr/>
          </p:nvSpPr>
          <p:spPr bwMode="auto">
            <a:xfrm>
              <a:off x="7739723" y="4509120"/>
              <a:ext cx="3972901" cy="1567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2000" dirty="0" smtClean="0">
                  <a:ea typeface="Times New Roman" pitchFamily="18" charset="0"/>
                  <a:cs typeface="Arial" pitchFamily="34" charset="0"/>
                </a:rPr>
                <a:t>In this illustration of the MOSFET operation, the source and drain will be considered like two oceans of charge carriers isolated from each other through a potential barrier.</a:t>
              </a:r>
              <a:endParaRPr lang="sv-SE" sz="2000" baseline="-25000" dirty="0">
                <a:cs typeface="Arial" panose="020B060402020202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351690" y="3600016"/>
              <a:ext cx="1584000" cy="72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7" name="Rectangle 6"/>
            <p:cNvSpPr>
              <a:spLocks noChangeArrowheads="1"/>
            </p:cNvSpPr>
            <p:nvPr/>
          </p:nvSpPr>
          <p:spPr bwMode="auto">
            <a:xfrm>
              <a:off x="7541690" y="4221088"/>
              <a:ext cx="3294000" cy="288000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sv-SE" sz="1400" dirty="0"/>
            </a:p>
          </p:txBody>
        </p:sp>
      </p:grpSp>
      <p:pic>
        <p:nvPicPr>
          <p:cNvPr id="90114" name="Picture 2" descr="Bildresultat fÃ¶r communicating vess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4" y="996264"/>
            <a:ext cx="28575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Bildresultat fÃ¶r panama canal loc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27" y="3194951"/>
            <a:ext cx="20955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747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41721</TotalTime>
  <Words>2869</Words>
  <Application>Microsoft Office PowerPoint</Application>
  <PresentationFormat>Widescreen</PresentationFormat>
  <Paragraphs>733</Paragraphs>
  <Slides>40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Geneva</vt:lpstr>
      <vt:lpstr>Symbol</vt:lpstr>
      <vt:lpstr>Times New Roman</vt:lpstr>
      <vt:lpstr>Office Theme</vt:lpstr>
      <vt:lpstr>Equation</vt:lpstr>
      <vt:lpstr>Lecture 2</vt:lpstr>
      <vt:lpstr>The MOSFET as a switch</vt:lpstr>
      <vt:lpstr>Lecture outline</vt:lpstr>
      <vt:lpstr>Lecture outline</vt:lpstr>
      <vt:lpstr>MOSFET output and transfer characteristics</vt:lpstr>
      <vt:lpstr>The MOSFET structure</vt:lpstr>
      <vt:lpstr>The MOSFET capacitances</vt:lpstr>
      <vt:lpstr>PowerPoint Presentation</vt:lpstr>
      <vt:lpstr>ON/OFF MOSFET operation</vt:lpstr>
      <vt:lpstr>ON/OFF MOSFET operation</vt:lpstr>
      <vt:lpstr>Calculating the ON conductance, GON</vt:lpstr>
      <vt:lpstr>Having a closer look along the channel</vt:lpstr>
      <vt:lpstr>Understanding current saturation</vt:lpstr>
      <vt:lpstr>Understanding current saturation</vt:lpstr>
      <vt:lpstr>Piecewise linear MOSFET Model</vt:lpstr>
      <vt:lpstr>MOSFET output and transfer characteristics</vt:lpstr>
      <vt:lpstr>Example</vt:lpstr>
      <vt:lpstr>Model can predict IDS for any VGS/VDS</vt:lpstr>
      <vt:lpstr>IDS can be plotted in 3D vs. VGS&amp;VDS</vt:lpstr>
      <vt:lpstr>MOSFET regions of operation</vt:lpstr>
      <vt:lpstr>PowerPoint Presentation</vt:lpstr>
      <vt:lpstr>PowerPoint Presentation</vt:lpstr>
      <vt:lpstr>Summary</vt:lpstr>
      <vt:lpstr>PowerPoint Presentation</vt:lpstr>
      <vt:lpstr>PowerPoint Presentation</vt:lpstr>
      <vt:lpstr>MOSFET gate capacitance</vt:lpstr>
      <vt:lpstr>Source/drain parasitic capacitances</vt:lpstr>
      <vt:lpstr>65 nm CMOS capacitances</vt:lpstr>
      <vt:lpstr>PowerPoint Presentation</vt:lpstr>
      <vt:lpstr>The MOSFET in detail</vt:lpstr>
      <vt:lpstr>How good is my model?</vt:lpstr>
      <vt:lpstr>Determine k and VT @ VDS=100 mV</vt:lpstr>
      <vt:lpstr>Determine k and VT @ VDS=100 mV</vt:lpstr>
      <vt:lpstr>Include mobility roll-off</vt:lpstr>
      <vt:lpstr>Consider velocity saturation</vt:lpstr>
      <vt:lpstr>Consider drain-induced barrier-lowering (DIBL)</vt:lpstr>
      <vt:lpstr>Consider channel length modulation (CLM)</vt:lpstr>
      <vt:lpstr>Subthreshold leakage</vt:lpstr>
      <vt:lpstr>Subthreshold leakage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Kjell Jeppson</dc:creator>
  <cp:lastModifiedBy>Kjell Jeppson</cp:lastModifiedBy>
  <cp:revision>600</cp:revision>
  <cp:lastPrinted>2013-09-06T15:22:33Z</cp:lastPrinted>
  <dcterms:created xsi:type="dcterms:W3CDTF">2013-09-04T08:32:48Z</dcterms:created>
  <dcterms:modified xsi:type="dcterms:W3CDTF">2018-09-06T10:53:21Z</dcterms:modified>
</cp:coreProperties>
</file>